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36" r:id="rId1"/>
  </p:sldMasterIdLst>
  <p:notesMasterIdLst>
    <p:notesMasterId r:id="rId98"/>
  </p:notesMasterIdLst>
  <p:sldIdLst>
    <p:sldId id="379" r:id="rId2"/>
    <p:sldId id="264" r:id="rId3"/>
    <p:sldId id="302" r:id="rId4"/>
    <p:sldId id="260" r:id="rId5"/>
    <p:sldId id="266" r:id="rId6"/>
    <p:sldId id="299" r:id="rId7"/>
    <p:sldId id="267" r:id="rId8"/>
    <p:sldId id="337" r:id="rId9"/>
    <p:sldId id="268" r:id="rId10"/>
    <p:sldId id="269" r:id="rId11"/>
    <p:sldId id="278" r:id="rId12"/>
    <p:sldId id="276" r:id="rId13"/>
    <p:sldId id="277" r:id="rId14"/>
    <p:sldId id="279" r:id="rId15"/>
    <p:sldId id="270" r:id="rId16"/>
    <p:sldId id="281" r:id="rId17"/>
    <p:sldId id="280" r:id="rId18"/>
    <p:sldId id="282" r:id="rId19"/>
    <p:sldId id="271" r:id="rId20"/>
    <p:sldId id="272" r:id="rId21"/>
    <p:sldId id="292" r:id="rId22"/>
    <p:sldId id="291" r:id="rId23"/>
    <p:sldId id="290" r:id="rId24"/>
    <p:sldId id="293" r:id="rId25"/>
    <p:sldId id="294" r:id="rId26"/>
    <p:sldId id="295" r:id="rId27"/>
    <p:sldId id="297" r:id="rId28"/>
    <p:sldId id="296" r:id="rId29"/>
    <p:sldId id="298" r:id="rId30"/>
    <p:sldId id="341" r:id="rId31"/>
    <p:sldId id="274" r:id="rId32"/>
    <p:sldId id="300" r:id="rId33"/>
    <p:sldId id="301" r:id="rId34"/>
    <p:sldId id="343" r:id="rId35"/>
    <p:sldId id="346" r:id="rId36"/>
    <p:sldId id="354" r:id="rId37"/>
    <p:sldId id="340" r:id="rId38"/>
    <p:sldId id="344" r:id="rId39"/>
    <p:sldId id="308" r:id="rId40"/>
    <p:sldId id="375" r:id="rId41"/>
    <p:sldId id="376" r:id="rId42"/>
    <p:sldId id="347" r:id="rId43"/>
    <p:sldId id="370" r:id="rId44"/>
    <p:sldId id="371" r:id="rId45"/>
    <p:sldId id="372" r:id="rId46"/>
    <p:sldId id="373" r:id="rId47"/>
    <p:sldId id="374" r:id="rId48"/>
    <p:sldId id="310" r:id="rId49"/>
    <p:sldId id="312" r:id="rId50"/>
    <p:sldId id="311" r:id="rId51"/>
    <p:sldId id="313" r:id="rId52"/>
    <p:sldId id="377" r:id="rId53"/>
    <p:sldId id="355" r:id="rId54"/>
    <p:sldId id="356" r:id="rId55"/>
    <p:sldId id="357" r:id="rId56"/>
    <p:sldId id="358" r:id="rId57"/>
    <p:sldId id="359" r:id="rId58"/>
    <p:sldId id="360" r:id="rId59"/>
    <p:sldId id="361" r:id="rId60"/>
    <p:sldId id="362" r:id="rId61"/>
    <p:sldId id="363" r:id="rId62"/>
    <p:sldId id="364" r:id="rId63"/>
    <p:sldId id="365" r:id="rId64"/>
    <p:sldId id="366" r:id="rId65"/>
    <p:sldId id="367" r:id="rId66"/>
    <p:sldId id="368" r:id="rId67"/>
    <p:sldId id="369" r:id="rId68"/>
    <p:sldId id="380" r:id="rId69"/>
    <p:sldId id="275" r:id="rId70"/>
    <p:sldId id="314" r:id="rId71"/>
    <p:sldId id="339" r:id="rId72"/>
    <p:sldId id="316" r:id="rId73"/>
    <p:sldId id="315" r:id="rId74"/>
    <p:sldId id="334" r:id="rId75"/>
    <p:sldId id="317" r:id="rId76"/>
    <p:sldId id="318" r:id="rId77"/>
    <p:sldId id="335" r:id="rId78"/>
    <p:sldId id="319" r:id="rId79"/>
    <p:sldId id="320" r:id="rId80"/>
    <p:sldId id="336" r:id="rId81"/>
    <p:sldId id="321" r:id="rId82"/>
    <p:sldId id="322" r:id="rId83"/>
    <p:sldId id="323" r:id="rId84"/>
    <p:sldId id="324" r:id="rId85"/>
    <p:sldId id="325" r:id="rId86"/>
    <p:sldId id="326" r:id="rId87"/>
    <p:sldId id="332" r:id="rId88"/>
    <p:sldId id="327" r:id="rId89"/>
    <p:sldId id="328" r:id="rId90"/>
    <p:sldId id="329" r:id="rId91"/>
    <p:sldId id="348" r:id="rId92"/>
    <p:sldId id="352" r:id="rId93"/>
    <p:sldId id="349" r:id="rId94"/>
    <p:sldId id="350" r:id="rId95"/>
    <p:sldId id="351" r:id="rId96"/>
    <p:sldId id="353" r:id="rId9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89418" autoAdjust="0"/>
  </p:normalViewPr>
  <p:slideViewPr>
    <p:cSldViewPr>
      <p:cViewPr varScale="1">
        <p:scale>
          <a:sx n="71" d="100"/>
          <a:sy n="71" d="100"/>
        </p:scale>
        <p:origin x="119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0"/>
    <c:plotArea>
      <c:layout/>
      <c:barChart>
        <c:barDir val="col"/>
        <c:grouping val="clustered"/>
        <c:varyColors val="0"/>
        <c:ser>
          <c:idx val="0"/>
          <c:order val="0"/>
          <c:tx>
            <c:strRef>
              <c:f>Sheet1!$B$1</c:f>
              <c:strCache>
                <c:ptCount val="1"/>
                <c:pt idx="0">
                  <c:v>45</c:v>
                </c:pt>
              </c:strCache>
            </c:strRef>
          </c:tx>
          <c:invertIfNegative val="0"/>
          <c:cat>
            <c:strRef>
              <c:f>Sheet1!$A$2</c:f>
              <c:strCache>
                <c:ptCount val="1"/>
                <c:pt idx="0">
                  <c:v>نمودار تعداد جمعیت روستا در سال های 45 تا 85</c:v>
                </c:pt>
              </c:strCache>
            </c:strRef>
          </c:cat>
          <c:val>
            <c:numRef>
              <c:f>Sheet1!$B$2</c:f>
              <c:numCache>
                <c:formatCode>General</c:formatCode>
                <c:ptCount val="1"/>
                <c:pt idx="0">
                  <c:v>675</c:v>
                </c:pt>
              </c:numCache>
            </c:numRef>
          </c:val>
        </c:ser>
        <c:ser>
          <c:idx val="1"/>
          <c:order val="1"/>
          <c:tx>
            <c:strRef>
              <c:f>Sheet1!$C$1</c:f>
              <c:strCache>
                <c:ptCount val="1"/>
                <c:pt idx="0">
                  <c:v>55</c:v>
                </c:pt>
              </c:strCache>
            </c:strRef>
          </c:tx>
          <c:invertIfNegative val="0"/>
          <c:cat>
            <c:strRef>
              <c:f>Sheet1!$A$2</c:f>
              <c:strCache>
                <c:ptCount val="1"/>
                <c:pt idx="0">
                  <c:v>نمودار تعداد جمعیت روستا در سال های 45 تا 85</c:v>
                </c:pt>
              </c:strCache>
            </c:strRef>
          </c:cat>
          <c:val>
            <c:numRef>
              <c:f>Sheet1!$C$2</c:f>
              <c:numCache>
                <c:formatCode>General</c:formatCode>
                <c:ptCount val="1"/>
                <c:pt idx="0">
                  <c:v>944</c:v>
                </c:pt>
              </c:numCache>
            </c:numRef>
          </c:val>
        </c:ser>
        <c:ser>
          <c:idx val="2"/>
          <c:order val="2"/>
          <c:tx>
            <c:strRef>
              <c:f>Sheet1!$D$1</c:f>
              <c:strCache>
                <c:ptCount val="1"/>
                <c:pt idx="0">
                  <c:v>65</c:v>
                </c:pt>
              </c:strCache>
            </c:strRef>
          </c:tx>
          <c:invertIfNegative val="0"/>
          <c:cat>
            <c:strRef>
              <c:f>Sheet1!$A$2</c:f>
              <c:strCache>
                <c:ptCount val="1"/>
                <c:pt idx="0">
                  <c:v>نمودار تعداد جمعیت روستا در سال های 45 تا 85</c:v>
                </c:pt>
              </c:strCache>
            </c:strRef>
          </c:cat>
          <c:val>
            <c:numRef>
              <c:f>Sheet1!$D$2</c:f>
              <c:numCache>
                <c:formatCode>General</c:formatCode>
                <c:ptCount val="1"/>
                <c:pt idx="0">
                  <c:v>896</c:v>
                </c:pt>
              </c:numCache>
            </c:numRef>
          </c:val>
        </c:ser>
        <c:ser>
          <c:idx val="3"/>
          <c:order val="3"/>
          <c:tx>
            <c:strRef>
              <c:f>Sheet1!$E$1</c:f>
              <c:strCache>
                <c:ptCount val="1"/>
                <c:pt idx="0">
                  <c:v>75</c:v>
                </c:pt>
              </c:strCache>
            </c:strRef>
          </c:tx>
          <c:invertIfNegative val="0"/>
          <c:cat>
            <c:strRef>
              <c:f>Sheet1!$A$2</c:f>
              <c:strCache>
                <c:ptCount val="1"/>
                <c:pt idx="0">
                  <c:v>نمودار تعداد جمعیت روستا در سال های 45 تا 85</c:v>
                </c:pt>
              </c:strCache>
            </c:strRef>
          </c:cat>
          <c:val>
            <c:numRef>
              <c:f>Sheet1!$E$2</c:f>
              <c:numCache>
                <c:formatCode>General</c:formatCode>
                <c:ptCount val="1"/>
                <c:pt idx="0">
                  <c:v>866</c:v>
                </c:pt>
              </c:numCache>
            </c:numRef>
          </c:val>
        </c:ser>
        <c:ser>
          <c:idx val="4"/>
          <c:order val="4"/>
          <c:tx>
            <c:strRef>
              <c:f>Sheet1!$F$1</c:f>
              <c:strCache>
                <c:ptCount val="1"/>
                <c:pt idx="0">
                  <c:v>85</c:v>
                </c:pt>
              </c:strCache>
            </c:strRef>
          </c:tx>
          <c:invertIfNegative val="0"/>
          <c:cat>
            <c:strRef>
              <c:f>Sheet1!$A$2</c:f>
              <c:strCache>
                <c:ptCount val="1"/>
                <c:pt idx="0">
                  <c:v>نمودار تعداد جمعیت روستا در سال های 45 تا 85</c:v>
                </c:pt>
              </c:strCache>
            </c:strRef>
          </c:cat>
          <c:val>
            <c:numRef>
              <c:f>Sheet1!$F$2</c:f>
              <c:numCache>
                <c:formatCode>General</c:formatCode>
                <c:ptCount val="1"/>
                <c:pt idx="0">
                  <c:v>903</c:v>
                </c:pt>
              </c:numCache>
            </c:numRef>
          </c:val>
        </c:ser>
        <c:dLbls>
          <c:showLegendKey val="0"/>
          <c:showVal val="0"/>
          <c:showCatName val="0"/>
          <c:showSerName val="0"/>
          <c:showPercent val="0"/>
          <c:showBubbleSize val="0"/>
        </c:dLbls>
        <c:gapWidth val="150"/>
        <c:axId val="-2020937120"/>
        <c:axId val="-2020938752"/>
      </c:barChart>
      <c:catAx>
        <c:axId val="-2020937120"/>
        <c:scaling>
          <c:orientation val="minMax"/>
        </c:scaling>
        <c:delete val="0"/>
        <c:axPos val="b"/>
        <c:numFmt formatCode="General" sourceLinked="0"/>
        <c:majorTickMark val="out"/>
        <c:minorTickMark val="none"/>
        <c:tickLblPos val="nextTo"/>
        <c:crossAx val="-2020938752"/>
        <c:crosses val="autoZero"/>
        <c:auto val="1"/>
        <c:lblAlgn val="ctr"/>
        <c:lblOffset val="100"/>
        <c:noMultiLvlLbl val="0"/>
      </c:catAx>
      <c:valAx>
        <c:axId val="-2020938752"/>
        <c:scaling>
          <c:orientation val="minMax"/>
        </c:scaling>
        <c:delete val="0"/>
        <c:axPos val="l"/>
        <c:majorGridlines/>
        <c:numFmt formatCode="General" sourceLinked="1"/>
        <c:majorTickMark val="out"/>
        <c:minorTickMark val="none"/>
        <c:tickLblPos val="nextTo"/>
        <c:crossAx val="-2020937120"/>
        <c:crosses val="autoZero"/>
        <c:crossBetween val="between"/>
      </c:valAx>
    </c:plotArea>
    <c:legend>
      <c:legendPos val="r"/>
      <c:layout/>
      <c:overlay val="0"/>
    </c:legend>
    <c:plotVisOnly val="1"/>
    <c:dispBlanksAs val="gap"/>
    <c:showDLblsOverMax val="0"/>
  </c:chart>
  <c:txPr>
    <a:bodyPr/>
    <a:lstStyle/>
    <a:p>
      <a:pPr>
        <a:defRPr sz="1800"/>
      </a:pPr>
      <a:endParaRPr lang="fa-I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0"/>
    <c:plotArea>
      <c:layout/>
      <c:barChart>
        <c:barDir val="col"/>
        <c:grouping val="clustered"/>
        <c:varyColors val="0"/>
        <c:ser>
          <c:idx val="0"/>
          <c:order val="0"/>
          <c:tx>
            <c:strRef>
              <c:f>Sheet1!$B$1</c:f>
              <c:strCache>
                <c:ptCount val="1"/>
                <c:pt idx="0">
                  <c:v>45</c:v>
                </c:pt>
              </c:strCache>
            </c:strRef>
          </c:tx>
          <c:invertIfNegative val="0"/>
          <c:cat>
            <c:strRef>
              <c:f>Sheet1!$A$2</c:f>
              <c:strCache>
                <c:ptCount val="1"/>
                <c:pt idx="0">
                  <c:v>نمودار تعداد خانوار روستا در سال های 45 تا 85</c:v>
                </c:pt>
              </c:strCache>
            </c:strRef>
          </c:cat>
          <c:val>
            <c:numRef>
              <c:f>Sheet1!$B$2</c:f>
              <c:numCache>
                <c:formatCode>General</c:formatCode>
                <c:ptCount val="1"/>
                <c:pt idx="0">
                  <c:v>127</c:v>
                </c:pt>
              </c:numCache>
            </c:numRef>
          </c:val>
        </c:ser>
        <c:ser>
          <c:idx val="1"/>
          <c:order val="1"/>
          <c:tx>
            <c:strRef>
              <c:f>Sheet1!$C$1</c:f>
              <c:strCache>
                <c:ptCount val="1"/>
                <c:pt idx="0">
                  <c:v>55</c:v>
                </c:pt>
              </c:strCache>
            </c:strRef>
          </c:tx>
          <c:invertIfNegative val="0"/>
          <c:cat>
            <c:strRef>
              <c:f>Sheet1!$A$2</c:f>
              <c:strCache>
                <c:ptCount val="1"/>
                <c:pt idx="0">
                  <c:v>نمودار تعداد خانوار روستا در سال های 45 تا 85</c:v>
                </c:pt>
              </c:strCache>
            </c:strRef>
          </c:cat>
          <c:val>
            <c:numRef>
              <c:f>Sheet1!$C$2</c:f>
              <c:numCache>
                <c:formatCode>General</c:formatCode>
                <c:ptCount val="1"/>
                <c:pt idx="0">
                  <c:v>163</c:v>
                </c:pt>
              </c:numCache>
            </c:numRef>
          </c:val>
        </c:ser>
        <c:ser>
          <c:idx val="2"/>
          <c:order val="2"/>
          <c:tx>
            <c:strRef>
              <c:f>Sheet1!$D$1</c:f>
              <c:strCache>
                <c:ptCount val="1"/>
                <c:pt idx="0">
                  <c:v>65</c:v>
                </c:pt>
              </c:strCache>
            </c:strRef>
          </c:tx>
          <c:invertIfNegative val="0"/>
          <c:cat>
            <c:strRef>
              <c:f>Sheet1!$A$2</c:f>
              <c:strCache>
                <c:ptCount val="1"/>
                <c:pt idx="0">
                  <c:v>نمودار تعداد خانوار روستا در سال های 45 تا 85</c:v>
                </c:pt>
              </c:strCache>
            </c:strRef>
          </c:cat>
          <c:val>
            <c:numRef>
              <c:f>Sheet1!$D$2</c:f>
              <c:numCache>
                <c:formatCode>General</c:formatCode>
                <c:ptCount val="1"/>
                <c:pt idx="0">
                  <c:v>165</c:v>
                </c:pt>
              </c:numCache>
            </c:numRef>
          </c:val>
        </c:ser>
        <c:ser>
          <c:idx val="3"/>
          <c:order val="3"/>
          <c:tx>
            <c:strRef>
              <c:f>Sheet1!$E$1</c:f>
              <c:strCache>
                <c:ptCount val="1"/>
                <c:pt idx="0">
                  <c:v>75</c:v>
                </c:pt>
              </c:strCache>
            </c:strRef>
          </c:tx>
          <c:invertIfNegative val="0"/>
          <c:cat>
            <c:strRef>
              <c:f>Sheet1!$A$2</c:f>
              <c:strCache>
                <c:ptCount val="1"/>
                <c:pt idx="0">
                  <c:v>نمودار تعداد خانوار روستا در سال های 45 تا 85</c:v>
                </c:pt>
              </c:strCache>
            </c:strRef>
          </c:cat>
          <c:val>
            <c:numRef>
              <c:f>Sheet1!$E$2</c:f>
              <c:numCache>
                <c:formatCode>General</c:formatCode>
                <c:ptCount val="1"/>
                <c:pt idx="0">
                  <c:v>171</c:v>
                </c:pt>
              </c:numCache>
            </c:numRef>
          </c:val>
        </c:ser>
        <c:ser>
          <c:idx val="4"/>
          <c:order val="4"/>
          <c:tx>
            <c:strRef>
              <c:f>Sheet1!$F$1</c:f>
              <c:strCache>
                <c:ptCount val="1"/>
                <c:pt idx="0">
                  <c:v>85</c:v>
                </c:pt>
              </c:strCache>
            </c:strRef>
          </c:tx>
          <c:invertIfNegative val="0"/>
          <c:cat>
            <c:strRef>
              <c:f>Sheet1!$A$2</c:f>
              <c:strCache>
                <c:ptCount val="1"/>
                <c:pt idx="0">
                  <c:v>نمودار تعداد خانوار روستا در سال های 45 تا 85</c:v>
                </c:pt>
              </c:strCache>
            </c:strRef>
          </c:cat>
          <c:val>
            <c:numRef>
              <c:f>Sheet1!$F$2</c:f>
              <c:numCache>
                <c:formatCode>General</c:formatCode>
                <c:ptCount val="1"/>
                <c:pt idx="0">
                  <c:v>201</c:v>
                </c:pt>
              </c:numCache>
            </c:numRef>
          </c:val>
        </c:ser>
        <c:dLbls>
          <c:showLegendKey val="0"/>
          <c:showVal val="0"/>
          <c:showCatName val="0"/>
          <c:showSerName val="0"/>
          <c:showPercent val="0"/>
          <c:showBubbleSize val="0"/>
        </c:dLbls>
        <c:gapWidth val="150"/>
        <c:axId val="-2020936576"/>
        <c:axId val="-2020936032"/>
      </c:barChart>
      <c:catAx>
        <c:axId val="-2020936576"/>
        <c:scaling>
          <c:orientation val="minMax"/>
        </c:scaling>
        <c:delete val="0"/>
        <c:axPos val="b"/>
        <c:numFmt formatCode="General" sourceLinked="0"/>
        <c:majorTickMark val="out"/>
        <c:minorTickMark val="none"/>
        <c:tickLblPos val="nextTo"/>
        <c:crossAx val="-2020936032"/>
        <c:crosses val="autoZero"/>
        <c:auto val="1"/>
        <c:lblAlgn val="ctr"/>
        <c:lblOffset val="100"/>
        <c:noMultiLvlLbl val="0"/>
      </c:catAx>
      <c:valAx>
        <c:axId val="-2020936032"/>
        <c:scaling>
          <c:orientation val="minMax"/>
        </c:scaling>
        <c:delete val="0"/>
        <c:axPos val="l"/>
        <c:majorGridlines/>
        <c:numFmt formatCode="General" sourceLinked="1"/>
        <c:majorTickMark val="out"/>
        <c:minorTickMark val="none"/>
        <c:tickLblPos val="nextTo"/>
        <c:crossAx val="-2020936576"/>
        <c:crosses val="autoZero"/>
        <c:crossBetween val="between"/>
      </c:valAx>
    </c:plotArea>
    <c:legend>
      <c:legendPos val="r"/>
      <c:layout/>
      <c:overlay val="0"/>
    </c:legend>
    <c:plotVisOnly val="1"/>
    <c:dispBlanksAs val="gap"/>
    <c:showDLblsOverMax val="0"/>
  </c:chart>
  <c:txPr>
    <a:bodyPr/>
    <a:lstStyle/>
    <a:p>
      <a:pPr>
        <a:defRPr sz="1800"/>
      </a:pPr>
      <a:endParaRPr lang="fa-I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0"/>
    <c:plotArea>
      <c:layout/>
      <c:barChart>
        <c:barDir val="col"/>
        <c:grouping val="clustered"/>
        <c:varyColors val="0"/>
        <c:ser>
          <c:idx val="0"/>
          <c:order val="0"/>
          <c:tx>
            <c:strRef>
              <c:f>Sheet1!$B$1</c:f>
              <c:strCache>
                <c:ptCount val="1"/>
                <c:pt idx="0">
                  <c:v>45</c:v>
                </c:pt>
              </c:strCache>
            </c:strRef>
          </c:tx>
          <c:invertIfNegative val="0"/>
          <c:cat>
            <c:strRef>
              <c:f>Sheet1!$A$2</c:f>
              <c:strCache>
                <c:ptCount val="1"/>
                <c:pt idx="0">
                  <c:v>نمودار بعد خانوار روستا در سال های 45 تا 85</c:v>
                </c:pt>
              </c:strCache>
            </c:strRef>
          </c:cat>
          <c:val>
            <c:numRef>
              <c:f>Sheet1!$B$2</c:f>
              <c:numCache>
                <c:formatCode>General</c:formatCode>
                <c:ptCount val="1"/>
                <c:pt idx="0">
                  <c:v>5.3</c:v>
                </c:pt>
              </c:numCache>
            </c:numRef>
          </c:val>
        </c:ser>
        <c:ser>
          <c:idx val="1"/>
          <c:order val="1"/>
          <c:tx>
            <c:strRef>
              <c:f>Sheet1!$C$1</c:f>
              <c:strCache>
                <c:ptCount val="1"/>
                <c:pt idx="0">
                  <c:v>55</c:v>
                </c:pt>
              </c:strCache>
            </c:strRef>
          </c:tx>
          <c:invertIfNegative val="0"/>
          <c:cat>
            <c:strRef>
              <c:f>Sheet1!$A$2</c:f>
              <c:strCache>
                <c:ptCount val="1"/>
                <c:pt idx="0">
                  <c:v>نمودار بعد خانوار روستا در سال های 45 تا 85</c:v>
                </c:pt>
              </c:strCache>
            </c:strRef>
          </c:cat>
          <c:val>
            <c:numRef>
              <c:f>Sheet1!$C$2</c:f>
              <c:numCache>
                <c:formatCode>General</c:formatCode>
                <c:ptCount val="1"/>
                <c:pt idx="0">
                  <c:v>5.8</c:v>
                </c:pt>
              </c:numCache>
            </c:numRef>
          </c:val>
        </c:ser>
        <c:ser>
          <c:idx val="2"/>
          <c:order val="2"/>
          <c:tx>
            <c:strRef>
              <c:f>Sheet1!$D$1</c:f>
              <c:strCache>
                <c:ptCount val="1"/>
                <c:pt idx="0">
                  <c:v>65</c:v>
                </c:pt>
              </c:strCache>
            </c:strRef>
          </c:tx>
          <c:invertIfNegative val="0"/>
          <c:cat>
            <c:strRef>
              <c:f>Sheet1!$A$2</c:f>
              <c:strCache>
                <c:ptCount val="1"/>
                <c:pt idx="0">
                  <c:v>نمودار بعد خانوار روستا در سال های 45 تا 85</c:v>
                </c:pt>
              </c:strCache>
            </c:strRef>
          </c:cat>
          <c:val>
            <c:numRef>
              <c:f>Sheet1!$D$2</c:f>
              <c:numCache>
                <c:formatCode>General</c:formatCode>
                <c:ptCount val="1"/>
                <c:pt idx="0">
                  <c:v>5.4</c:v>
                </c:pt>
              </c:numCache>
            </c:numRef>
          </c:val>
        </c:ser>
        <c:ser>
          <c:idx val="3"/>
          <c:order val="3"/>
          <c:tx>
            <c:strRef>
              <c:f>Sheet1!$E$1</c:f>
              <c:strCache>
                <c:ptCount val="1"/>
                <c:pt idx="0">
                  <c:v>75</c:v>
                </c:pt>
              </c:strCache>
            </c:strRef>
          </c:tx>
          <c:invertIfNegative val="0"/>
          <c:cat>
            <c:strRef>
              <c:f>Sheet1!$A$2</c:f>
              <c:strCache>
                <c:ptCount val="1"/>
                <c:pt idx="0">
                  <c:v>نمودار بعد خانوار روستا در سال های 45 تا 85</c:v>
                </c:pt>
              </c:strCache>
            </c:strRef>
          </c:cat>
          <c:val>
            <c:numRef>
              <c:f>Sheet1!$E$2</c:f>
              <c:numCache>
                <c:formatCode>General</c:formatCode>
                <c:ptCount val="1"/>
                <c:pt idx="0">
                  <c:v>5.0999999999999996</c:v>
                </c:pt>
              </c:numCache>
            </c:numRef>
          </c:val>
        </c:ser>
        <c:ser>
          <c:idx val="4"/>
          <c:order val="4"/>
          <c:tx>
            <c:strRef>
              <c:f>Sheet1!$F$1</c:f>
              <c:strCache>
                <c:ptCount val="1"/>
                <c:pt idx="0">
                  <c:v>85</c:v>
                </c:pt>
              </c:strCache>
            </c:strRef>
          </c:tx>
          <c:invertIfNegative val="0"/>
          <c:cat>
            <c:strRef>
              <c:f>Sheet1!$A$2</c:f>
              <c:strCache>
                <c:ptCount val="1"/>
                <c:pt idx="0">
                  <c:v>نمودار بعد خانوار روستا در سال های 45 تا 85</c:v>
                </c:pt>
              </c:strCache>
            </c:strRef>
          </c:cat>
          <c:val>
            <c:numRef>
              <c:f>Sheet1!$F$2</c:f>
              <c:numCache>
                <c:formatCode>General</c:formatCode>
                <c:ptCount val="1"/>
                <c:pt idx="0">
                  <c:v>4.4000000000000004</c:v>
                </c:pt>
              </c:numCache>
            </c:numRef>
          </c:val>
        </c:ser>
        <c:dLbls>
          <c:showLegendKey val="0"/>
          <c:showVal val="0"/>
          <c:showCatName val="0"/>
          <c:showSerName val="0"/>
          <c:showPercent val="0"/>
          <c:showBubbleSize val="0"/>
        </c:dLbls>
        <c:gapWidth val="150"/>
        <c:axId val="-2020934944"/>
        <c:axId val="-2020935488"/>
      </c:barChart>
      <c:catAx>
        <c:axId val="-2020934944"/>
        <c:scaling>
          <c:orientation val="minMax"/>
        </c:scaling>
        <c:delete val="0"/>
        <c:axPos val="b"/>
        <c:numFmt formatCode="General" sourceLinked="0"/>
        <c:majorTickMark val="out"/>
        <c:minorTickMark val="none"/>
        <c:tickLblPos val="nextTo"/>
        <c:crossAx val="-2020935488"/>
        <c:crosses val="autoZero"/>
        <c:auto val="1"/>
        <c:lblAlgn val="ctr"/>
        <c:lblOffset val="100"/>
        <c:noMultiLvlLbl val="0"/>
      </c:catAx>
      <c:valAx>
        <c:axId val="-2020935488"/>
        <c:scaling>
          <c:orientation val="minMax"/>
        </c:scaling>
        <c:delete val="0"/>
        <c:axPos val="l"/>
        <c:majorGridlines/>
        <c:numFmt formatCode="General" sourceLinked="1"/>
        <c:majorTickMark val="out"/>
        <c:minorTickMark val="none"/>
        <c:tickLblPos val="nextTo"/>
        <c:crossAx val="-2020934944"/>
        <c:crosses val="autoZero"/>
        <c:crossBetween val="between"/>
      </c:valAx>
    </c:plotArea>
    <c:legend>
      <c:legendPos val="r"/>
      <c:layout/>
      <c:overlay val="0"/>
    </c:legend>
    <c:plotVisOnly val="1"/>
    <c:dispBlanksAs val="gap"/>
    <c:showDLblsOverMax val="0"/>
  </c:chart>
  <c:txPr>
    <a:bodyPr/>
    <a:lstStyle/>
    <a:p>
      <a:pPr>
        <a:defRPr sz="1800"/>
      </a:pPr>
      <a:endParaRPr lang="fa-I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BBE9248C-8E64-4BA4-A8B2-4A6441A3EAC9}" type="datetimeFigureOut">
              <a:rPr lang="fa-IR" smtClean="0"/>
              <a:pPr/>
              <a:t>20/07/1442</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256ECFD-9CF8-4C65-9584-F7B42F1D24BA}" type="slidenum">
              <a:rPr lang="fa-IR" smtClean="0"/>
              <a:pPr/>
              <a:t>‹#›</a:t>
            </a:fld>
            <a:endParaRPr lang="fa-IR"/>
          </a:p>
        </p:txBody>
      </p:sp>
    </p:spTree>
    <p:extLst>
      <p:ext uri="{BB962C8B-B14F-4D97-AF65-F5344CB8AC3E}">
        <p14:creationId xmlns:p14="http://schemas.microsoft.com/office/powerpoint/2010/main" val="58088223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CBED2CDE-BA54-4E0F-908E-4066E9F008C4}" type="datetimeFigureOut">
              <a:rPr lang="fa-IR" smtClean="0"/>
              <a:pPr/>
              <a:t>20/07/1442</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6A4ABCA-E392-445B-8C90-D4A0AC7F2472}"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1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1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jpeg"/><Relationship Id="rId7" Type="http://schemas.openxmlformats.org/officeDocument/2006/relationships/image" Target="../media/image76.jpeg"/><Relationship Id="rId2" Type="http://schemas.openxmlformats.org/officeDocument/2006/relationships/image" Target="../media/image71.jpeg"/><Relationship Id="rId1" Type="http://schemas.openxmlformats.org/officeDocument/2006/relationships/slideLayout" Target="../slideLayouts/slideLayout4.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3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44.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 Id="rId5" Type="http://schemas.openxmlformats.org/officeDocument/2006/relationships/image" Target="../media/image92.jpeg"/><Relationship Id="rId4" Type="http://schemas.openxmlformats.org/officeDocument/2006/relationships/image" Target="../media/image91.jpeg"/></Relationships>
</file>

<file path=ppt/slides/_rels/slide4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2.xml"/><Relationship Id="rId5" Type="http://schemas.openxmlformats.org/officeDocument/2006/relationships/image" Target="../media/image96.jpeg"/><Relationship Id="rId4" Type="http://schemas.openxmlformats.org/officeDocument/2006/relationships/image" Target="../media/image95.jpe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 Id="rId5" Type="http://schemas.openxmlformats.org/officeDocument/2006/relationships/image" Target="../media/image100.jpeg"/><Relationship Id="rId4" Type="http://schemas.openxmlformats.org/officeDocument/2006/relationships/image" Target="../media/image99.jpeg"/></Relationships>
</file>

<file path=ppt/slides/_rels/slide5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 Id="rId5" Type="http://schemas.openxmlformats.org/officeDocument/2006/relationships/image" Target="../media/image104.jpeg"/><Relationship Id="rId4" Type="http://schemas.openxmlformats.org/officeDocument/2006/relationships/image" Target="../media/image103.jpeg"/></Relationships>
</file>

<file path=ppt/slides/_rels/slide52.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7.xml"/><Relationship Id="rId5" Type="http://schemas.openxmlformats.org/officeDocument/2006/relationships/image" Target="../media/image110.jpeg"/><Relationship Id="rId4" Type="http://schemas.openxmlformats.org/officeDocument/2006/relationships/image" Target="../media/image109.jpeg"/></Relationships>
</file>

<file path=ppt/slides/_rels/slide54.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7.xml"/><Relationship Id="rId5" Type="http://schemas.openxmlformats.org/officeDocument/2006/relationships/image" Target="../media/image110.jpeg"/><Relationship Id="rId4" Type="http://schemas.openxmlformats.org/officeDocument/2006/relationships/image" Target="../media/image113.jpeg"/></Relationships>
</file>

<file path=ppt/slides/_rels/slide55.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14.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56.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15.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57.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16.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58.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09.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59.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18.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7.xml"/><Relationship Id="rId6" Type="http://schemas.openxmlformats.org/officeDocument/2006/relationships/image" Target="../media/image110.jpeg"/><Relationship Id="rId5" Type="http://schemas.openxmlformats.org/officeDocument/2006/relationships/image" Target="../media/image121.jpeg"/><Relationship Id="rId4" Type="http://schemas.openxmlformats.org/officeDocument/2006/relationships/image" Target="../media/image109.jpeg"/></Relationships>
</file>

<file path=ppt/slides/_rels/slide61.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22.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62.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23.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63.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24.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64.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09.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65.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66.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09.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67.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7.xml"/><Relationship Id="rId5" Type="http://schemas.openxmlformats.org/officeDocument/2006/relationships/image" Target="../media/image110.jpeg"/><Relationship Id="rId4" Type="http://schemas.openxmlformats.org/officeDocument/2006/relationships/image" Target="../media/image127.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8" Type="http://schemas.openxmlformats.org/officeDocument/2006/relationships/image" Target="../media/image137.jpeg"/><Relationship Id="rId3" Type="http://schemas.openxmlformats.org/officeDocument/2006/relationships/image" Target="../media/image132.jpeg"/><Relationship Id="rId7" Type="http://schemas.openxmlformats.org/officeDocument/2006/relationships/image" Target="../media/image136.jpeg"/><Relationship Id="rId2" Type="http://schemas.openxmlformats.org/officeDocument/2006/relationships/image" Target="../media/image131.jpeg"/><Relationship Id="rId1" Type="http://schemas.openxmlformats.org/officeDocument/2006/relationships/slideLayout" Target="../slideLayouts/slideLayout2.xml"/><Relationship Id="rId6" Type="http://schemas.openxmlformats.org/officeDocument/2006/relationships/image" Target="../media/image135.jpeg"/><Relationship Id="rId11" Type="http://schemas.openxmlformats.org/officeDocument/2006/relationships/image" Target="../media/image140.jpeg"/><Relationship Id="rId5" Type="http://schemas.openxmlformats.org/officeDocument/2006/relationships/image" Target="../media/image134.jpeg"/><Relationship Id="rId10" Type="http://schemas.openxmlformats.org/officeDocument/2006/relationships/image" Target="../media/image139.jpeg"/><Relationship Id="rId4" Type="http://schemas.openxmlformats.org/officeDocument/2006/relationships/image" Target="../media/image133.jpeg"/><Relationship Id="rId9" Type="http://schemas.openxmlformats.org/officeDocument/2006/relationships/image" Target="../media/image138.jpeg"/></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41.jpeg"/><Relationship Id="rId1" Type="http://schemas.openxmlformats.org/officeDocument/2006/relationships/slideLayout" Target="../slideLayouts/slideLayout2.xml"/><Relationship Id="rId5" Type="http://schemas.openxmlformats.org/officeDocument/2006/relationships/image" Target="../media/image144.jpeg"/><Relationship Id="rId4" Type="http://schemas.openxmlformats.org/officeDocument/2006/relationships/image" Target="../media/image143.jpeg"/></Relationships>
</file>

<file path=ppt/slides/_rels/slide71.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Layout" Target="../slideLayouts/slideLayout2.xml"/><Relationship Id="rId5" Type="http://schemas.openxmlformats.org/officeDocument/2006/relationships/image" Target="../media/image148.jpeg"/><Relationship Id="rId4" Type="http://schemas.openxmlformats.org/officeDocument/2006/relationships/image" Target="../media/image147.jpeg"/></Relationships>
</file>

<file path=ppt/slides/_rels/slide72.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image" Target="../media/image149.jpeg"/><Relationship Id="rId1" Type="http://schemas.openxmlformats.org/officeDocument/2006/relationships/slideLayout" Target="../slideLayouts/slideLayout5.xml"/><Relationship Id="rId6" Type="http://schemas.openxmlformats.org/officeDocument/2006/relationships/image" Target="../media/image153.jpeg"/><Relationship Id="rId5" Type="http://schemas.openxmlformats.org/officeDocument/2006/relationships/image" Target="../media/image152.jpeg"/><Relationship Id="rId4" Type="http://schemas.openxmlformats.org/officeDocument/2006/relationships/image" Target="../media/image151.jpeg"/></Relationships>
</file>

<file path=ppt/slides/_rels/slide73.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slideLayout" Target="../slideLayouts/slideLayout4.xml"/><Relationship Id="rId6" Type="http://schemas.openxmlformats.org/officeDocument/2006/relationships/image" Target="../media/image158.jpeg"/><Relationship Id="rId5" Type="http://schemas.openxmlformats.org/officeDocument/2006/relationships/image" Target="../media/image157.jpeg"/><Relationship Id="rId4" Type="http://schemas.openxmlformats.org/officeDocument/2006/relationships/image" Target="../media/image156.jpeg"/></Relationships>
</file>

<file path=ppt/slides/_rels/slide74.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image" Target="../media/image159.jpeg"/><Relationship Id="rId1" Type="http://schemas.openxmlformats.org/officeDocument/2006/relationships/slideLayout" Target="../slideLayouts/slideLayout4.xml"/><Relationship Id="rId6" Type="http://schemas.openxmlformats.org/officeDocument/2006/relationships/image" Target="../media/image163.jpeg"/><Relationship Id="rId5" Type="http://schemas.openxmlformats.org/officeDocument/2006/relationships/image" Target="../media/image162.jpeg"/><Relationship Id="rId4" Type="http://schemas.openxmlformats.org/officeDocument/2006/relationships/image" Target="../media/image161.jpeg"/></Relationships>
</file>

<file path=ppt/slides/_rels/slide75.xml.rels><?xml version="1.0" encoding="UTF-8" standalone="yes"?>
<Relationships xmlns="http://schemas.openxmlformats.org/package/2006/relationships"><Relationship Id="rId3" Type="http://schemas.openxmlformats.org/officeDocument/2006/relationships/image" Target="../media/image165.jpeg"/><Relationship Id="rId7" Type="http://schemas.openxmlformats.org/officeDocument/2006/relationships/image" Target="../media/image169.jpeg"/><Relationship Id="rId2" Type="http://schemas.openxmlformats.org/officeDocument/2006/relationships/image" Target="../media/image164.jpeg"/><Relationship Id="rId1" Type="http://schemas.openxmlformats.org/officeDocument/2006/relationships/slideLayout" Target="../slideLayouts/slideLayout4.xml"/><Relationship Id="rId6" Type="http://schemas.openxmlformats.org/officeDocument/2006/relationships/image" Target="../media/image168.jpeg"/><Relationship Id="rId5" Type="http://schemas.openxmlformats.org/officeDocument/2006/relationships/image" Target="../media/image167.jpeg"/><Relationship Id="rId4" Type="http://schemas.openxmlformats.org/officeDocument/2006/relationships/image" Target="../media/image166.jpeg"/></Relationships>
</file>

<file path=ppt/slides/_rels/slide76.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slideLayout" Target="../slideLayouts/slideLayout4.xml"/><Relationship Id="rId6" Type="http://schemas.openxmlformats.org/officeDocument/2006/relationships/image" Target="../media/image174.jpeg"/><Relationship Id="rId5" Type="http://schemas.openxmlformats.org/officeDocument/2006/relationships/image" Target="../media/image173.jpeg"/><Relationship Id="rId4" Type="http://schemas.openxmlformats.org/officeDocument/2006/relationships/image" Target="../media/image172.jpeg"/></Relationships>
</file>

<file path=ppt/slides/_rels/slide77.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image" Target="../media/image175.jpeg"/><Relationship Id="rId1" Type="http://schemas.openxmlformats.org/officeDocument/2006/relationships/slideLayout" Target="../slideLayouts/slideLayout4.xml"/><Relationship Id="rId6" Type="http://schemas.openxmlformats.org/officeDocument/2006/relationships/image" Target="../media/image179.jpeg"/><Relationship Id="rId5" Type="http://schemas.openxmlformats.org/officeDocument/2006/relationships/image" Target="../media/image178.jpeg"/><Relationship Id="rId4" Type="http://schemas.openxmlformats.org/officeDocument/2006/relationships/image" Target="../media/image177.jpeg"/></Relationships>
</file>

<file path=ppt/slides/_rels/slide78.xml.rels><?xml version="1.0" encoding="UTF-8" standalone="yes"?>
<Relationships xmlns="http://schemas.openxmlformats.org/package/2006/relationships"><Relationship Id="rId3" Type="http://schemas.openxmlformats.org/officeDocument/2006/relationships/image" Target="../media/image181.jpeg"/><Relationship Id="rId7" Type="http://schemas.openxmlformats.org/officeDocument/2006/relationships/image" Target="../media/image185.jpeg"/><Relationship Id="rId2" Type="http://schemas.openxmlformats.org/officeDocument/2006/relationships/image" Target="../media/image180.jpeg"/><Relationship Id="rId1" Type="http://schemas.openxmlformats.org/officeDocument/2006/relationships/slideLayout" Target="../slideLayouts/slideLayout4.xml"/><Relationship Id="rId6" Type="http://schemas.openxmlformats.org/officeDocument/2006/relationships/image" Target="../media/image184.jpeg"/><Relationship Id="rId5" Type="http://schemas.openxmlformats.org/officeDocument/2006/relationships/image" Target="../media/image183.jpeg"/><Relationship Id="rId4" Type="http://schemas.openxmlformats.org/officeDocument/2006/relationships/image" Target="../media/image182.jpeg"/></Relationships>
</file>

<file path=ppt/slides/_rels/slide79.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image" Target="../media/image186.jpeg"/><Relationship Id="rId1" Type="http://schemas.openxmlformats.org/officeDocument/2006/relationships/slideLayout" Target="../slideLayouts/slideLayout4.xml"/><Relationship Id="rId5" Type="http://schemas.openxmlformats.org/officeDocument/2006/relationships/image" Target="../media/image189.jpeg"/><Relationship Id="rId4" Type="http://schemas.openxmlformats.org/officeDocument/2006/relationships/image" Target="../media/image188.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image" Target="../media/image190.jpeg"/><Relationship Id="rId1" Type="http://schemas.openxmlformats.org/officeDocument/2006/relationships/slideLayout" Target="../slideLayouts/slideLayout4.xml"/><Relationship Id="rId5" Type="http://schemas.openxmlformats.org/officeDocument/2006/relationships/image" Target="../media/image193.jpeg"/><Relationship Id="rId4" Type="http://schemas.openxmlformats.org/officeDocument/2006/relationships/image" Target="../media/image192.jpeg"/></Relationships>
</file>

<file path=ppt/slides/_rels/slide81.xml.rels><?xml version="1.0" encoding="UTF-8" standalone="yes"?>
<Relationships xmlns="http://schemas.openxmlformats.org/package/2006/relationships"><Relationship Id="rId8" Type="http://schemas.openxmlformats.org/officeDocument/2006/relationships/image" Target="../media/image200.jpeg"/><Relationship Id="rId3" Type="http://schemas.openxmlformats.org/officeDocument/2006/relationships/image" Target="../media/image195.jpeg"/><Relationship Id="rId7" Type="http://schemas.openxmlformats.org/officeDocument/2006/relationships/image" Target="../media/image199.jpeg"/><Relationship Id="rId2" Type="http://schemas.openxmlformats.org/officeDocument/2006/relationships/image" Target="../media/image194.jpeg"/><Relationship Id="rId1" Type="http://schemas.openxmlformats.org/officeDocument/2006/relationships/slideLayout" Target="../slideLayouts/slideLayout4.xml"/><Relationship Id="rId6" Type="http://schemas.openxmlformats.org/officeDocument/2006/relationships/image" Target="../media/image198.jpeg"/><Relationship Id="rId5" Type="http://schemas.openxmlformats.org/officeDocument/2006/relationships/image" Target="../media/image197.jpeg"/><Relationship Id="rId4" Type="http://schemas.openxmlformats.org/officeDocument/2006/relationships/image" Target="../media/image196.jpeg"/></Relationships>
</file>

<file path=ppt/slides/_rels/slide82.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image" Target="../media/image201.jpeg"/><Relationship Id="rId1" Type="http://schemas.openxmlformats.org/officeDocument/2006/relationships/slideLayout" Target="../slideLayouts/slideLayout4.xml"/><Relationship Id="rId5" Type="http://schemas.openxmlformats.org/officeDocument/2006/relationships/image" Target="../media/image204.jpeg"/><Relationship Id="rId4" Type="http://schemas.openxmlformats.org/officeDocument/2006/relationships/image" Target="../media/image203.jpeg"/></Relationships>
</file>

<file path=ppt/slides/_rels/slide83.xml.rels><?xml version="1.0" encoding="UTF-8" standalone="yes"?>
<Relationships xmlns="http://schemas.openxmlformats.org/package/2006/relationships"><Relationship Id="rId8" Type="http://schemas.openxmlformats.org/officeDocument/2006/relationships/image" Target="../media/image211.jpeg"/><Relationship Id="rId3" Type="http://schemas.openxmlformats.org/officeDocument/2006/relationships/image" Target="../media/image206.jpeg"/><Relationship Id="rId7" Type="http://schemas.openxmlformats.org/officeDocument/2006/relationships/image" Target="../media/image210.jpeg"/><Relationship Id="rId2" Type="http://schemas.openxmlformats.org/officeDocument/2006/relationships/image" Target="../media/image205.jpeg"/><Relationship Id="rId1" Type="http://schemas.openxmlformats.org/officeDocument/2006/relationships/slideLayout" Target="../slideLayouts/slideLayout4.xml"/><Relationship Id="rId6" Type="http://schemas.openxmlformats.org/officeDocument/2006/relationships/image" Target="../media/image209.jpeg"/><Relationship Id="rId5" Type="http://schemas.openxmlformats.org/officeDocument/2006/relationships/image" Target="../media/image208.jpeg"/><Relationship Id="rId4" Type="http://schemas.openxmlformats.org/officeDocument/2006/relationships/image" Target="../media/image207.jpeg"/><Relationship Id="rId9" Type="http://schemas.openxmlformats.org/officeDocument/2006/relationships/image" Target="../media/image140.jpeg"/></Relationships>
</file>

<file path=ppt/slides/_rels/slide84.xml.rels><?xml version="1.0" encoding="UTF-8" standalone="yes"?>
<Relationships xmlns="http://schemas.openxmlformats.org/package/2006/relationships"><Relationship Id="rId3" Type="http://schemas.openxmlformats.org/officeDocument/2006/relationships/image" Target="../media/image213.jpeg"/><Relationship Id="rId7" Type="http://schemas.openxmlformats.org/officeDocument/2006/relationships/image" Target="../media/image217.jpeg"/><Relationship Id="rId2" Type="http://schemas.openxmlformats.org/officeDocument/2006/relationships/image" Target="../media/image212.jpeg"/><Relationship Id="rId1" Type="http://schemas.openxmlformats.org/officeDocument/2006/relationships/slideLayout" Target="../slideLayouts/slideLayout4.xml"/><Relationship Id="rId6" Type="http://schemas.openxmlformats.org/officeDocument/2006/relationships/image" Target="../media/image216.jpeg"/><Relationship Id="rId5" Type="http://schemas.openxmlformats.org/officeDocument/2006/relationships/image" Target="../media/image215.jpeg"/><Relationship Id="rId4" Type="http://schemas.openxmlformats.org/officeDocument/2006/relationships/image" Target="../media/image214.jpeg"/></Relationships>
</file>

<file path=ppt/slides/_rels/slide85.xml.rels><?xml version="1.0" encoding="UTF-8" standalone="yes"?>
<Relationships xmlns="http://schemas.openxmlformats.org/package/2006/relationships"><Relationship Id="rId8" Type="http://schemas.openxmlformats.org/officeDocument/2006/relationships/image" Target="../media/image224.jpeg"/><Relationship Id="rId3" Type="http://schemas.openxmlformats.org/officeDocument/2006/relationships/image" Target="../media/image219.jpeg"/><Relationship Id="rId7" Type="http://schemas.openxmlformats.org/officeDocument/2006/relationships/image" Target="../media/image223.jpeg"/><Relationship Id="rId2" Type="http://schemas.openxmlformats.org/officeDocument/2006/relationships/image" Target="../media/image218.jpeg"/><Relationship Id="rId1" Type="http://schemas.openxmlformats.org/officeDocument/2006/relationships/slideLayout" Target="../slideLayouts/slideLayout4.xml"/><Relationship Id="rId6" Type="http://schemas.openxmlformats.org/officeDocument/2006/relationships/image" Target="../media/image222.jpeg"/><Relationship Id="rId5" Type="http://schemas.openxmlformats.org/officeDocument/2006/relationships/image" Target="../media/image221.jpeg"/><Relationship Id="rId4" Type="http://schemas.openxmlformats.org/officeDocument/2006/relationships/image" Target="../media/image220.jpeg"/></Relationships>
</file>

<file path=ppt/slides/_rels/slide86.xml.rels><?xml version="1.0" encoding="UTF-8" standalone="yes"?>
<Relationships xmlns="http://schemas.openxmlformats.org/package/2006/relationships"><Relationship Id="rId3" Type="http://schemas.openxmlformats.org/officeDocument/2006/relationships/image" Target="../media/image226.jpeg"/><Relationship Id="rId2" Type="http://schemas.openxmlformats.org/officeDocument/2006/relationships/image" Target="../media/image225.jpeg"/><Relationship Id="rId1" Type="http://schemas.openxmlformats.org/officeDocument/2006/relationships/slideLayout" Target="../slideLayouts/slideLayout4.xml"/><Relationship Id="rId5" Type="http://schemas.openxmlformats.org/officeDocument/2006/relationships/image" Target="../media/image228.jpeg"/><Relationship Id="rId4" Type="http://schemas.openxmlformats.org/officeDocument/2006/relationships/image" Target="../media/image227.jpeg"/></Relationships>
</file>

<file path=ppt/slides/_rels/slide87.xml.rels><?xml version="1.0" encoding="UTF-8" standalone="yes"?>
<Relationships xmlns="http://schemas.openxmlformats.org/package/2006/relationships"><Relationship Id="rId3" Type="http://schemas.openxmlformats.org/officeDocument/2006/relationships/image" Target="../media/image230.jpeg"/><Relationship Id="rId7" Type="http://schemas.openxmlformats.org/officeDocument/2006/relationships/image" Target="../media/image234.jpeg"/><Relationship Id="rId2" Type="http://schemas.openxmlformats.org/officeDocument/2006/relationships/image" Target="../media/image229.jpeg"/><Relationship Id="rId1" Type="http://schemas.openxmlformats.org/officeDocument/2006/relationships/slideLayout" Target="../slideLayouts/slideLayout4.xml"/><Relationship Id="rId6" Type="http://schemas.openxmlformats.org/officeDocument/2006/relationships/image" Target="../media/image233.jpeg"/><Relationship Id="rId5" Type="http://schemas.openxmlformats.org/officeDocument/2006/relationships/image" Target="../media/image232.jpeg"/><Relationship Id="rId4" Type="http://schemas.openxmlformats.org/officeDocument/2006/relationships/image" Target="../media/image231.jpeg"/></Relationships>
</file>

<file path=ppt/slides/_rels/slide88.xml.rels><?xml version="1.0" encoding="UTF-8" standalone="yes"?>
<Relationships xmlns="http://schemas.openxmlformats.org/package/2006/relationships"><Relationship Id="rId3" Type="http://schemas.openxmlformats.org/officeDocument/2006/relationships/image" Target="../media/image236.jpeg"/><Relationship Id="rId7" Type="http://schemas.openxmlformats.org/officeDocument/2006/relationships/image" Target="../media/image240.jpeg"/><Relationship Id="rId2" Type="http://schemas.openxmlformats.org/officeDocument/2006/relationships/image" Target="../media/image235.jpeg"/><Relationship Id="rId1" Type="http://schemas.openxmlformats.org/officeDocument/2006/relationships/slideLayout" Target="../slideLayouts/slideLayout4.xml"/><Relationship Id="rId6" Type="http://schemas.openxmlformats.org/officeDocument/2006/relationships/image" Target="../media/image239.jpeg"/><Relationship Id="rId5" Type="http://schemas.openxmlformats.org/officeDocument/2006/relationships/image" Target="../media/image238.jpeg"/><Relationship Id="rId4" Type="http://schemas.openxmlformats.org/officeDocument/2006/relationships/image" Target="../media/image237.jpeg"/></Relationships>
</file>

<file path=ppt/slides/_rels/slide89.xml.rels><?xml version="1.0" encoding="UTF-8" standalone="yes"?>
<Relationships xmlns="http://schemas.openxmlformats.org/package/2006/relationships"><Relationship Id="rId3" Type="http://schemas.openxmlformats.org/officeDocument/2006/relationships/image" Target="../media/image242.jpeg"/><Relationship Id="rId2" Type="http://schemas.openxmlformats.org/officeDocument/2006/relationships/image" Target="../media/image241.jpeg"/><Relationship Id="rId1" Type="http://schemas.openxmlformats.org/officeDocument/2006/relationships/slideLayout" Target="../slideLayouts/slideLayout4.xml"/><Relationship Id="rId5" Type="http://schemas.openxmlformats.org/officeDocument/2006/relationships/image" Target="../media/image244.jpeg"/><Relationship Id="rId4" Type="http://schemas.openxmlformats.org/officeDocument/2006/relationships/image" Target="../media/image243.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246.jpeg"/><Relationship Id="rId2" Type="http://schemas.openxmlformats.org/officeDocument/2006/relationships/image" Target="../media/image245.jpeg"/><Relationship Id="rId1" Type="http://schemas.openxmlformats.org/officeDocument/2006/relationships/slideLayout" Target="../slideLayouts/slideLayout4.xml"/><Relationship Id="rId6" Type="http://schemas.openxmlformats.org/officeDocument/2006/relationships/image" Target="../media/image249.jpeg"/><Relationship Id="rId5" Type="http://schemas.openxmlformats.org/officeDocument/2006/relationships/image" Target="../media/image248.jpeg"/><Relationship Id="rId4" Type="http://schemas.openxmlformats.org/officeDocument/2006/relationships/image" Target="../media/image247.jpeg"/></Relationships>
</file>

<file path=ppt/slides/_rels/slide91.xml.rels><?xml version="1.0" encoding="UTF-8" standalone="yes"?>
<Relationships xmlns="http://schemas.openxmlformats.org/package/2006/relationships"><Relationship Id="rId3" Type="http://schemas.openxmlformats.org/officeDocument/2006/relationships/image" Target="../media/image251.jpeg"/><Relationship Id="rId2" Type="http://schemas.openxmlformats.org/officeDocument/2006/relationships/image" Target="../media/image250.jpeg"/><Relationship Id="rId1" Type="http://schemas.openxmlformats.org/officeDocument/2006/relationships/slideLayout" Target="../slideLayouts/slideLayout2.xml"/><Relationship Id="rId4" Type="http://schemas.openxmlformats.org/officeDocument/2006/relationships/image" Target="../media/image252.png"/></Relationships>
</file>

<file path=ppt/slides/_rels/slide92.xml.rels><?xml version="1.0" encoding="UTF-8" standalone="yes"?>
<Relationships xmlns="http://schemas.openxmlformats.org/package/2006/relationships"><Relationship Id="rId3" Type="http://schemas.openxmlformats.org/officeDocument/2006/relationships/image" Target="../media/image254.jpeg"/><Relationship Id="rId2" Type="http://schemas.openxmlformats.org/officeDocument/2006/relationships/image" Target="../media/image253.jpeg"/><Relationship Id="rId1" Type="http://schemas.openxmlformats.org/officeDocument/2006/relationships/slideLayout" Target="../slideLayouts/slideLayout2.xml"/><Relationship Id="rId4" Type="http://schemas.openxmlformats.org/officeDocument/2006/relationships/image" Target="../media/image255.jpeg"/></Relationships>
</file>

<file path=ppt/slides/_rels/slide93.xml.rels><?xml version="1.0" encoding="UTF-8" standalone="yes"?>
<Relationships xmlns="http://schemas.openxmlformats.org/package/2006/relationships"><Relationship Id="rId3" Type="http://schemas.openxmlformats.org/officeDocument/2006/relationships/image" Target="../media/image257.jpeg"/><Relationship Id="rId2" Type="http://schemas.openxmlformats.org/officeDocument/2006/relationships/image" Target="../media/image256.jpeg"/><Relationship Id="rId1" Type="http://schemas.openxmlformats.org/officeDocument/2006/relationships/slideLayout" Target="../slideLayouts/slideLayout2.xml"/><Relationship Id="rId5" Type="http://schemas.openxmlformats.org/officeDocument/2006/relationships/image" Target="../media/image259.jpeg"/><Relationship Id="rId4" Type="http://schemas.openxmlformats.org/officeDocument/2006/relationships/image" Target="../media/image258.jpeg"/></Relationships>
</file>

<file path=ppt/slides/_rels/slide94.xml.rels><?xml version="1.0" encoding="UTF-8" standalone="yes"?>
<Relationships xmlns="http://schemas.openxmlformats.org/package/2006/relationships"><Relationship Id="rId3" Type="http://schemas.openxmlformats.org/officeDocument/2006/relationships/image" Target="../media/image261.jpeg"/><Relationship Id="rId2" Type="http://schemas.openxmlformats.org/officeDocument/2006/relationships/image" Target="../media/image260.jpeg"/><Relationship Id="rId1" Type="http://schemas.openxmlformats.org/officeDocument/2006/relationships/slideLayout" Target="../slideLayouts/slideLayout2.xml"/><Relationship Id="rId5" Type="http://schemas.openxmlformats.org/officeDocument/2006/relationships/image" Target="../media/image263.jpeg"/><Relationship Id="rId4" Type="http://schemas.openxmlformats.org/officeDocument/2006/relationships/image" Target="../media/image262.jpeg"/></Relationships>
</file>

<file path=ppt/slides/_rels/slide95.xml.rels><?xml version="1.0" encoding="UTF-8" standalone="yes"?>
<Relationships xmlns="http://schemas.openxmlformats.org/package/2006/relationships"><Relationship Id="rId3" Type="http://schemas.openxmlformats.org/officeDocument/2006/relationships/image" Target="../media/image265.jpeg"/><Relationship Id="rId2" Type="http://schemas.openxmlformats.org/officeDocument/2006/relationships/image" Target="../media/image264.jpeg"/><Relationship Id="rId1" Type="http://schemas.openxmlformats.org/officeDocument/2006/relationships/slideLayout" Target="../slideLayouts/slideLayout2.xml"/><Relationship Id="rId5" Type="http://schemas.openxmlformats.org/officeDocument/2006/relationships/image" Target="../media/image267.jpeg"/><Relationship Id="rId4" Type="http://schemas.openxmlformats.org/officeDocument/2006/relationships/image" Target="../media/image266.jpeg"/></Relationships>
</file>

<file path=ppt/slides/_rels/slide96.xml.rels><?xml version="1.0" encoding="UTF-8" standalone="yes"?>
<Relationships xmlns="http://schemas.openxmlformats.org/package/2006/relationships"><Relationship Id="rId3" Type="http://schemas.openxmlformats.org/officeDocument/2006/relationships/image" Target="../media/image269.jpeg"/><Relationship Id="rId2" Type="http://schemas.openxmlformats.org/officeDocument/2006/relationships/image" Target="../media/image268.jpeg"/><Relationship Id="rId1" Type="http://schemas.openxmlformats.org/officeDocument/2006/relationships/slideLayout" Target="../slideLayouts/slideLayout2.xml"/><Relationship Id="rId5" Type="http://schemas.openxmlformats.org/officeDocument/2006/relationships/image" Target="../media/image271.jpeg"/><Relationship Id="rId4" Type="http://schemas.openxmlformats.org/officeDocument/2006/relationships/image" Target="../media/image27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3000"/>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071802" y="2571744"/>
            <a:ext cx="3071834" cy="1015663"/>
          </a:xfrm>
          <a:prstGeom prst="rect">
            <a:avLst/>
          </a:prstGeom>
          <a:noFill/>
        </p:spPr>
        <p:txBody>
          <a:bodyPr wrap="square" rtlCol="1">
            <a:spAutoFit/>
          </a:bodyPr>
          <a:lstStyle/>
          <a:p>
            <a:r>
              <a:rPr lang="fa-IR" sz="6000" b="1" dirty="0" smtClean="0">
                <a:cs typeface="B Kamran" pitchFamily="2" charset="-78"/>
              </a:rPr>
              <a:t>روستای چلوند </a:t>
            </a:r>
            <a:endParaRPr lang="fa-IR" sz="6000" b="1" dirty="0">
              <a:cs typeface="B Kamran"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628" y="285728"/>
            <a:ext cx="3043230" cy="500065"/>
          </a:xfrm>
        </p:spPr>
        <p:txBody>
          <a:bodyPr>
            <a:normAutofit fontScale="92500" lnSpcReduction="20000"/>
          </a:bodyPr>
          <a:lstStyle/>
          <a:p>
            <a:pPr>
              <a:buNone/>
            </a:pPr>
            <a:r>
              <a:rPr lang="fa-IR" b="1" dirty="0" smtClean="0">
                <a:cs typeface="B Kamran" pitchFamily="2" charset="-78"/>
              </a:rPr>
              <a:t> پوشش گياهي منطقه:</a:t>
            </a:r>
          </a:p>
          <a:p>
            <a:endParaRPr lang="fa-IR" b="1" dirty="0" smtClean="0">
              <a:cs typeface="B Kamran" pitchFamily="2" charset="-78"/>
            </a:endParaRPr>
          </a:p>
          <a:p>
            <a:endParaRPr lang="fa-IR" b="1" dirty="0">
              <a:cs typeface="B Kamran" pitchFamily="2" charset="-78"/>
            </a:endParaRPr>
          </a:p>
        </p:txBody>
      </p:sp>
      <p:pic>
        <p:nvPicPr>
          <p:cNvPr id="1028" name="Picture 4" descr="F:\mahboobeh\rusta\axx2\posheshe giyaahii\Copy (2) of IMG_008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28662" y="285728"/>
            <a:ext cx="3357586" cy="2518190"/>
          </a:xfrm>
          <a:prstGeom prst="rect">
            <a:avLst/>
          </a:prstGeom>
          <a:noFill/>
        </p:spPr>
      </p:pic>
      <p:sp>
        <p:nvSpPr>
          <p:cNvPr id="7" name="TextBox 6"/>
          <p:cNvSpPr txBox="1"/>
          <p:nvPr/>
        </p:nvSpPr>
        <p:spPr>
          <a:xfrm>
            <a:off x="1142976" y="2857496"/>
            <a:ext cx="3143272" cy="461665"/>
          </a:xfrm>
          <a:prstGeom prst="rect">
            <a:avLst/>
          </a:prstGeom>
          <a:noFill/>
        </p:spPr>
        <p:txBody>
          <a:bodyPr wrap="square" rtlCol="1">
            <a:spAutoFit/>
          </a:bodyPr>
          <a:lstStyle/>
          <a:p>
            <a:r>
              <a:rPr lang="fa-IR" sz="2400" b="1" dirty="0" smtClean="0">
                <a:cs typeface="B Kamran" pitchFamily="2" charset="-78"/>
              </a:rPr>
              <a:t>پامچال وحشی(</a:t>
            </a:r>
            <a:r>
              <a:rPr lang="en-US" sz="2400" dirty="0" err="1" smtClean="0">
                <a:cs typeface="B Kamran" pitchFamily="2" charset="-78"/>
              </a:rPr>
              <a:t>shinaP</a:t>
            </a:r>
            <a:endParaRPr lang="en-US" sz="2400" dirty="0" smtClean="0">
              <a:cs typeface="B Kamran" pitchFamily="2" charset="-78"/>
            </a:endParaRPr>
          </a:p>
        </p:txBody>
      </p:sp>
      <p:sp>
        <p:nvSpPr>
          <p:cNvPr id="9" name="TextBox 8"/>
          <p:cNvSpPr txBox="1"/>
          <p:nvPr/>
        </p:nvSpPr>
        <p:spPr>
          <a:xfrm>
            <a:off x="5786446" y="3286124"/>
            <a:ext cx="1500198" cy="461665"/>
          </a:xfrm>
          <a:prstGeom prst="rect">
            <a:avLst/>
          </a:prstGeom>
          <a:noFill/>
        </p:spPr>
        <p:txBody>
          <a:bodyPr wrap="square" rtlCol="1">
            <a:spAutoFit/>
          </a:bodyPr>
          <a:lstStyle/>
          <a:p>
            <a:r>
              <a:rPr lang="fa-IR" sz="2400" b="1" dirty="0" smtClean="0">
                <a:cs typeface="B Kamran" pitchFamily="2" charset="-78"/>
              </a:rPr>
              <a:t>سرخس </a:t>
            </a:r>
            <a:r>
              <a:rPr lang="fa-IR" sz="2400" dirty="0" smtClean="0">
                <a:cs typeface="B Kamran" pitchFamily="2" charset="-78"/>
              </a:rPr>
              <a:t>( </a:t>
            </a:r>
            <a:r>
              <a:rPr lang="en-US" sz="2400" dirty="0" err="1" smtClean="0">
                <a:cs typeface="B Kamran" pitchFamily="2" charset="-78"/>
              </a:rPr>
              <a:t>hel</a:t>
            </a:r>
            <a:r>
              <a:rPr lang="fa-IR" sz="2400" dirty="0" smtClean="0">
                <a:cs typeface="B Kamran" pitchFamily="2" charset="-78"/>
              </a:rPr>
              <a:t>)</a:t>
            </a:r>
            <a:endParaRPr lang="fa-IR" sz="2400" dirty="0">
              <a:cs typeface="B Kamran" pitchFamily="2" charset="-78"/>
            </a:endParaRPr>
          </a:p>
        </p:txBody>
      </p:sp>
      <p:pic>
        <p:nvPicPr>
          <p:cNvPr id="1031" name="Picture 7" descr="F:\mahboobeh\rusta\axx2\posheshe giyaahii\IMG_01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29124" y="3929066"/>
            <a:ext cx="2786082" cy="2089562"/>
          </a:xfrm>
          <a:prstGeom prst="rect">
            <a:avLst/>
          </a:prstGeom>
          <a:noFill/>
        </p:spPr>
      </p:pic>
      <p:sp>
        <p:nvSpPr>
          <p:cNvPr id="13" name="TextBox 12"/>
          <p:cNvSpPr txBox="1"/>
          <p:nvPr/>
        </p:nvSpPr>
        <p:spPr>
          <a:xfrm>
            <a:off x="4714876" y="6143644"/>
            <a:ext cx="2286016" cy="369332"/>
          </a:xfrm>
          <a:prstGeom prst="rect">
            <a:avLst/>
          </a:prstGeom>
          <a:noFill/>
        </p:spPr>
        <p:txBody>
          <a:bodyPr wrap="square" rtlCol="1">
            <a:spAutoFit/>
          </a:bodyPr>
          <a:lstStyle/>
          <a:p>
            <a:r>
              <a:rPr lang="fa-IR" dirty="0" smtClean="0"/>
              <a:t>چوچاق ( </a:t>
            </a:r>
            <a:r>
              <a:rPr lang="en-US" dirty="0" err="1" smtClean="0"/>
              <a:t>ghaz</a:t>
            </a:r>
            <a:r>
              <a:rPr lang="en-US" dirty="0" smtClean="0"/>
              <a:t> </a:t>
            </a:r>
            <a:r>
              <a:rPr lang="en-US" dirty="0" err="1" smtClean="0"/>
              <a:t>ayaghii</a:t>
            </a:r>
            <a:r>
              <a:rPr lang="fa-IR" dirty="0" smtClean="0"/>
              <a:t>)</a:t>
            </a:r>
            <a:endParaRPr lang="fa-IR" dirty="0"/>
          </a:p>
        </p:txBody>
      </p:sp>
      <p:pic>
        <p:nvPicPr>
          <p:cNvPr id="18" name="Picture 5" descr="F:\mahboobeh\rusta\axx2\posheshe giyaahii\IMG_079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2000" y="928670"/>
            <a:ext cx="3238420" cy="2428892"/>
          </a:xfrm>
          <a:prstGeom prst="rect">
            <a:avLst/>
          </a:prstGeom>
          <a:noFill/>
        </p:spPr>
      </p:pic>
      <p:pic>
        <p:nvPicPr>
          <p:cNvPr id="20" name="Picture 2" descr="F:\mahboobeh\rusta\axx2\posheshe giyaahii\IMG_001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57224" y="3429000"/>
            <a:ext cx="3071698" cy="2560879"/>
          </a:xfrm>
          <a:prstGeom prst="rect">
            <a:avLst/>
          </a:prstGeom>
          <a:noFill/>
        </p:spPr>
      </p:pic>
      <p:sp>
        <p:nvSpPr>
          <p:cNvPr id="21" name="TextBox 20"/>
          <p:cNvSpPr txBox="1"/>
          <p:nvPr/>
        </p:nvSpPr>
        <p:spPr>
          <a:xfrm>
            <a:off x="1714480" y="6072206"/>
            <a:ext cx="1285884" cy="400110"/>
          </a:xfrm>
          <a:prstGeom prst="rect">
            <a:avLst/>
          </a:prstGeom>
          <a:noFill/>
        </p:spPr>
        <p:txBody>
          <a:bodyPr wrap="square" rtlCol="1">
            <a:spAutoFit/>
          </a:bodyPr>
          <a:lstStyle/>
          <a:p>
            <a:r>
              <a:rPr lang="fa-IR" sz="2000" b="1" dirty="0" smtClean="0">
                <a:cs typeface="B Kamran" pitchFamily="2" charset="-78"/>
              </a:rPr>
              <a:t>تمشک </a:t>
            </a:r>
            <a:endParaRPr lang="fa-IR" sz="2000" b="1" dirty="0">
              <a:cs typeface="B Kamran" pitchFamily="2" charset="-78"/>
            </a:endParaRPr>
          </a:p>
        </p:txBody>
      </p:sp>
      <p:sp>
        <p:nvSpPr>
          <p:cNvPr id="11" name="Rectangle 10"/>
          <p:cNvSpPr/>
          <p:nvPr/>
        </p:nvSpPr>
        <p:spPr>
          <a:xfrm>
            <a:off x="2143108" y="2928934"/>
            <a:ext cx="240771" cy="369332"/>
          </a:xfrm>
          <a:prstGeom prst="rect">
            <a:avLst/>
          </a:prstGeom>
        </p:spPr>
        <p:txBody>
          <a:bodyPr wrap="none">
            <a:spAutoFit/>
          </a:bodyPr>
          <a:lstStyle/>
          <a:p>
            <a:r>
              <a:rPr lang="fa-IR" b="1" dirty="0" smtClean="0">
                <a:cs typeface="B Kamran" pitchFamily="2" charset="-78"/>
              </a:rPr>
              <a:t>)</a:t>
            </a:r>
            <a:endParaRPr lang="fa-IR" b="1" dirty="0">
              <a:cs typeface="B Kamran"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3075" name="Picture 3" descr="F:\mahboobeh\rusta\axx2\posheshe giyaahii\IMG_008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86314" y="214290"/>
            <a:ext cx="3620346" cy="3322631"/>
          </a:xfrm>
          <a:prstGeom prst="rect">
            <a:avLst/>
          </a:prstGeom>
          <a:noFill/>
        </p:spPr>
      </p:pic>
      <p:sp>
        <p:nvSpPr>
          <p:cNvPr id="8" name="TextBox 7"/>
          <p:cNvSpPr txBox="1"/>
          <p:nvPr/>
        </p:nvSpPr>
        <p:spPr>
          <a:xfrm>
            <a:off x="6286512" y="3643314"/>
            <a:ext cx="785818" cy="400110"/>
          </a:xfrm>
          <a:prstGeom prst="rect">
            <a:avLst/>
          </a:prstGeom>
          <a:noFill/>
        </p:spPr>
        <p:txBody>
          <a:bodyPr wrap="square" rtlCol="1">
            <a:spAutoFit/>
          </a:bodyPr>
          <a:lstStyle/>
          <a:p>
            <a:r>
              <a:rPr lang="fa-IR" sz="2000" b="1" dirty="0" smtClean="0">
                <a:cs typeface="B Kamran" pitchFamily="2" charset="-78"/>
              </a:rPr>
              <a:t>کیوی</a:t>
            </a:r>
            <a:endParaRPr lang="fa-IR" sz="2000" b="1" dirty="0">
              <a:cs typeface="B Kamran" pitchFamily="2" charset="-78"/>
            </a:endParaRPr>
          </a:p>
        </p:txBody>
      </p:sp>
      <p:pic>
        <p:nvPicPr>
          <p:cNvPr id="10" name="Picture 4" descr="F:\mahboobeh\rusta\axx2\posheshe giyaahii\IMG_079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43504" y="4143380"/>
            <a:ext cx="3143171" cy="2357454"/>
          </a:xfrm>
          <a:prstGeom prst="rect">
            <a:avLst/>
          </a:prstGeom>
          <a:noFill/>
        </p:spPr>
      </p:pic>
      <p:sp>
        <p:nvSpPr>
          <p:cNvPr id="12" name="TextBox 11"/>
          <p:cNvSpPr txBox="1"/>
          <p:nvPr/>
        </p:nvSpPr>
        <p:spPr>
          <a:xfrm>
            <a:off x="571472" y="4929198"/>
            <a:ext cx="4143404" cy="1077218"/>
          </a:xfrm>
          <a:prstGeom prst="rect">
            <a:avLst/>
          </a:prstGeom>
          <a:noFill/>
        </p:spPr>
        <p:txBody>
          <a:bodyPr wrap="square" rtlCol="1">
            <a:spAutoFit/>
          </a:bodyPr>
          <a:lstStyle/>
          <a:p>
            <a:r>
              <a:rPr lang="fa-IR" sz="2400" b="1" dirty="0" smtClean="0">
                <a:cs typeface="B Kamran" pitchFamily="2" charset="-78"/>
              </a:rPr>
              <a:t>گزنه : </a:t>
            </a:r>
            <a:r>
              <a:rPr lang="fa-IR" sz="2000" b="1" dirty="0" smtClean="0">
                <a:cs typeface="B Kamran" pitchFamily="2" charset="-78"/>
              </a:rPr>
              <a:t>این گیاه را پس از سابیدن و گرفتن آب موجود در آن می چو شاندند و جوشانده آن را برای کاهش فشار خون مصرف می کردند .</a:t>
            </a:r>
            <a:endParaRPr lang="fa-IR" sz="2000" b="1" dirty="0">
              <a:cs typeface="B Kamran" pitchFamily="2" charset="-78"/>
            </a:endParaRPr>
          </a:p>
        </p:txBody>
      </p:sp>
      <p:pic>
        <p:nvPicPr>
          <p:cNvPr id="15" name="Picture 9" descr="F:\mahboobeh\rusta\axx2\posheshe giyaahii\IMG_008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0034" y="500042"/>
            <a:ext cx="3251200" cy="2438400"/>
          </a:xfrm>
          <a:prstGeom prst="rect">
            <a:avLst/>
          </a:prstGeom>
          <a:noFill/>
        </p:spPr>
      </p:pic>
      <p:sp>
        <p:nvSpPr>
          <p:cNvPr id="16" name="TextBox 15"/>
          <p:cNvSpPr txBox="1"/>
          <p:nvPr/>
        </p:nvSpPr>
        <p:spPr>
          <a:xfrm>
            <a:off x="500034" y="3071810"/>
            <a:ext cx="2786082" cy="769441"/>
          </a:xfrm>
          <a:prstGeom prst="rect">
            <a:avLst/>
          </a:prstGeom>
          <a:noFill/>
        </p:spPr>
        <p:txBody>
          <a:bodyPr wrap="square" rtlCol="1">
            <a:spAutoFit/>
          </a:bodyPr>
          <a:lstStyle/>
          <a:p>
            <a:r>
              <a:rPr lang="fa-IR" sz="2400" b="1" dirty="0" smtClean="0">
                <a:cs typeface="B Kamran" pitchFamily="2" charset="-78"/>
              </a:rPr>
              <a:t>آقتی</a:t>
            </a:r>
            <a:r>
              <a:rPr lang="fa-IR" sz="2000" b="1" dirty="0" smtClean="0">
                <a:cs typeface="B Kamran" pitchFamily="2" charset="-78"/>
              </a:rPr>
              <a:t> </a:t>
            </a:r>
            <a:r>
              <a:rPr lang="fa-IR" sz="2000" dirty="0" smtClean="0">
                <a:cs typeface="B Kamran" pitchFamily="2" charset="-78"/>
              </a:rPr>
              <a:t>(</a:t>
            </a:r>
            <a:r>
              <a:rPr lang="en-US" sz="2000" dirty="0" smtClean="0">
                <a:cs typeface="B Kamran" pitchFamily="2" charset="-78"/>
              </a:rPr>
              <a:t> </a:t>
            </a:r>
            <a:r>
              <a:rPr lang="en-US" sz="2000" dirty="0" err="1" smtClean="0">
                <a:cs typeface="B Kamran" pitchFamily="2" charset="-78"/>
              </a:rPr>
              <a:t>shond</a:t>
            </a:r>
            <a:r>
              <a:rPr lang="en-US" sz="2000" b="1" dirty="0" smtClean="0">
                <a:cs typeface="B Kamran" pitchFamily="2" charset="-78"/>
              </a:rPr>
              <a:t> </a:t>
            </a:r>
            <a:r>
              <a:rPr lang="fa-IR" sz="2000" b="1" dirty="0" smtClean="0">
                <a:cs typeface="B Kamran" pitchFamily="2" charset="-78"/>
              </a:rPr>
              <a:t>) : با این گیاه جو را گرم نگه می داشتند تا جوانه بزند .</a:t>
            </a:r>
            <a:endParaRPr lang="fa-IR" sz="2000" b="1" dirty="0">
              <a:cs typeface="B Kamran"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4" name="Picture 6" descr="F:\mahboobeh\rusta\axx2\posheshe giyaahii\IMG_072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0034" y="3214686"/>
            <a:ext cx="3976709" cy="2982626"/>
          </a:xfrm>
          <a:prstGeom prst="rect">
            <a:avLst/>
          </a:prstGeom>
          <a:noFill/>
        </p:spPr>
      </p:pic>
      <p:sp>
        <p:nvSpPr>
          <p:cNvPr id="5" name="TextBox 4"/>
          <p:cNvSpPr txBox="1"/>
          <p:nvPr/>
        </p:nvSpPr>
        <p:spPr>
          <a:xfrm>
            <a:off x="642910" y="6286520"/>
            <a:ext cx="2643206" cy="369332"/>
          </a:xfrm>
          <a:prstGeom prst="rect">
            <a:avLst/>
          </a:prstGeom>
          <a:noFill/>
        </p:spPr>
        <p:txBody>
          <a:bodyPr wrap="square" rtlCol="1">
            <a:spAutoFit/>
          </a:bodyPr>
          <a:lstStyle/>
          <a:p>
            <a:r>
              <a:rPr lang="fa-IR" b="1" dirty="0" smtClean="0">
                <a:cs typeface="B Kamran" pitchFamily="2" charset="-78"/>
              </a:rPr>
              <a:t>عناب وحشی  </a:t>
            </a:r>
            <a:r>
              <a:rPr lang="en-US" dirty="0" smtClean="0">
                <a:cs typeface="B Kamran" pitchFamily="2" charset="-78"/>
              </a:rPr>
              <a:t>(</a:t>
            </a:r>
            <a:r>
              <a:rPr lang="en-US" dirty="0" err="1" smtClean="0">
                <a:cs typeface="B Kamran" pitchFamily="2" charset="-78"/>
              </a:rPr>
              <a:t>gharagila</a:t>
            </a:r>
            <a:r>
              <a:rPr lang="en-US" dirty="0" smtClean="0">
                <a:cs typeface="B Kamran" pitchFamily="2" charset="-78"/>
              </a:rPr>
              <a:t>)</a:t>
            </a:r>
            <a:endParaRPr lang="fa-IR" dirty="0">
              <a:cs typeface="B Kamran" pitchFamily="2" charset="-78"/>
            </a:endParaRPr>
          </a:p>
        </p:txBody>
      </p:sp>
      <p:pic>
        <p:nvPicPr>
          <p:cNvPr id="2050" name="Picture 2" descr="F:\mahboobeh\rusta\axx2\posheshe giyaahii\IMG_054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034" y="214291"/>
            <a:ext cx="3929090" cy="2946912"/>
          </a:xfrm>
          <a:prstGeom prst="rect">
            <a:avLst/>
          </a:prstGeom>
          <a:noFill/>
        </p:spPr>
      </p:pic>
      <p:pic>
        <p:nvPicPr>
          <p:cNvPr id="2051" name="Picture 3" descr="F:\mahboobeh\rusta\axx2\posheshe giyaahii\IMG_010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381886">
            <a:off x="443690" y="145420"/>
            <a:ext cx="1803517" cy="1352638"/>
          </a:xfrm>
          <a:prstGeom prst="rect">
            <a:avLst/>
          </a:prstGeom>
          <a:noFill/>
        </p:spPr>
      </p:pic>
      <p:pic>
        <p:nvPicPr>
          <p:cNvPr id="2052" name="Picture 4" descr="F:\mahboobeh\rusta\axx2\posheshe giyaahii\IMG_009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20266281">
            <a:off x="369268" y="5025056"/>
            <a:ext cx="1480224" cy="1110168"/>
          </a:xfrm>
          <a:prstGeom prst="rect">
            <a:avLst/>
          </a:prstGeom>
          <a:noFill/>
        </p:spPr>
      </p:pic>
      <p:sp>
        <p:nvSpPr>
          <p:cNvPr id="11" name="TextBox 10"/>
          <p:cNvSpPr txBox="1"/>
          <p:nvPr/>
        </p:nvSpPr>
        <p:spPr>
          <a:xfrm>
            <a:off x="4286248" y="357166"/>
            <a:ext cx="1094992" cy="369332"/>
          </a:xfrm>
          <a:prstGeom prst="rect">
            <a:avLst/>
          </a:prstGeom>
          <a:noFill/>
        </p:spPr>
        <p:txBody>
          <a:bodyPr wrap="square" rtlCol="1">
            <a:spAutoFit/>
          </a:bodyPr>
          <a:lstStyle/>
          <a:p>
            <a:r>
              <a:rPr lang="fa-IR" b="1" dirty="0" smtClean="0">
                <a:cs typeface="B Kamran" pitchFamily="2" charset="-78"/>
              </a:rPr>
              <a:t>لی (</a:t>
            </a:r>
            <a:r>
              <a:rPr lang="en-US" dirty="0" err="1" smtClean="0">
                <a:cs typeface="B Kamran" pitchFamily="2" charset="-78"/>
              </a:rPr>
              <a:t>lalaki</a:t>
            </a:r>
            <a:r>
              <a:rPr lang="en-US" dirty="0" smtClean="0">
                <a:cs typeface="B Kamran" pitchFamily="2" charset="-78"/>
              </a:rPr>
              <a:t> </a:t>
            </a:r>
            <a:r>
              <a:rPr lang="fa-IR" dirty="0" smtClean="0">
                <a:cs typeface="B Kamran" pitchFamily="2" charset="-78"/>
              </a:rPr>
              <a:t>)</a:t>
            </a:r>
            <a:endParaRPr lang="fa-IR" dirty="0">
              <a:cs typeface="B Kamran" pitchFamily="2" charset="-78"/>
            </a:endParaRPr>
          </a:p>
        </p:txBody>
      </p:sp>
      <p:pic>
        <p:nvPicPr>
          <p:cNvPr id="2053" name="Picture 5" descr="H:\faatemee1\IMG_008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929190" y="1071546"/>
            <a:ext cx="3964809" cy="5286412"/>
          </a:xfrm>
          <a:prstGeom prst="rect">
            <a:avLst/>
          </a:prstGeom>
          <a:noFill/>
        </p:spPr>
      </p:pic>
      <p:sp>
        <p:nvSpPr>
          <p:cNvPr id="15" name="TextBox 14"/>
          <p:cNvSpPr txBox="1"/>
          <p:nvPr/>
        </p:nvSpPr>
        <p:spPr>
          <a:xfrm>
            <a:off x="6429388" y="1500174"/>
            <a:ext cx="1428760" cy="369332"/>
          </a:xfrm>
          <a:prstGeom prst="rect">
            <a:avLst/>
          </a:prstGeom>
          <a:noFill/>
        </p:spPr>
        <p:txBody>
          <a:bodyPr wrap="square" rtlCol="1">
            <a:spAutoFit/>
          </a:bodyPr>
          <a:lstStyle/>
          <a:p>
            <a:r>
              <a:rPr lang="fa-IR" dirty="0" smtClean="0"/>
              <a:t>افرا (</a:t>
            </a:r>
            <a:r>
              <a:rPr lang="en-US" dirty="0" err="1" smtClean="0"/>
              <a:t>damir</a:t>
            </a:r>
            <a:r>
              <a:rPr lang="en-US" dirty="0" smtClean="0"/>
              <a:t> </a:t>
            </a:r>
            <a:r>
              <a:rPr lang="fa-IR" dirty="0" smtClean="0"/>
              <a:t>)</a:t>
            </a:r>
            <a:endParaRPr lang="fa-I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4098" name="Picture 2" descr="F:\mahboobeh\rusta\axx2\posheshe giyaahii\IMG_073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71538" y="214290"/>
            <a:ext cx="3905153" cy="2928958"/>
          </a:xfrm>
          <a:prstGeom prst="rect">
            <a:avLst/>
          </a:prstGeom>
          <a:noFill/>
        </p:spPr>
      </p:pic>
      <p:pic>
        <p:nvPicPr>
          <p:cNvPr id="4099" name="Picture 3" descr="F:\mahboobeh\rusta\axx2\posheshe giyaahii\IMG_075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0921467">
            <a:off x="480695" y="163077"/>
            <a:ext cx="1805661" cy="1438732"/>
          </a:xfrm>
          <a:prstGeom prst="rect">
            <a:avLst/>
          </a:prstGeom>
          <a:noFill/>
        </p:spPr>
      </p:pic>
      <p:pic>
        <p:nvPicPr>
          <p:cNvPr id="4100" name="Picture 4" descr="F:\mahboobeh\rusta\axx2\posheshe giyaahii\IMG_010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72132" y="285728"/>
            <a:ext cx="2438400" cy="3251200"/>
          </a:xfrm>
          <a:prstGeom prst="rect">
            <a:avLst/>
          </a:prstGeom>
          <a:noFill/>
        </p:spPr>
      </p:pic>
      <p:pic>
        <p:nvPicPr>
          <p:cNvPr id="4101" name="Picture 5" descr="F:\mahboobeh\rusta\axx2\posheshe giyaahii\IMG_010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20675773">
            <a:off x="7111770" y="2948124"/>
            <a:ext cx="1358037" cy="1018528"/>
          </a:xfrm>
          <a:prstGeom prst="rect">
            <a:avLst/>
          </a:prstGeom>
          <a:noFill/>
        </p:spPr>
      </p:pic>
      <p:pic>
        <p:nvPicPr>
          <p:cNvPr id="4104" name="Picture 8" descr="F:\mahboobeh\rusta\axx2\mahboobeh3\101CANON\Copy of IMG_0183.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9931563">
            <a:off x="379872" y="3616100"/>
            <a:ext cx="3241561" cy="2431032"/>
          </a:xfrm>
          <a:prstGeom prst="rect">
            <a:avLst/>
          </a:prstGeom>
          <a:noFill/>
        </p:spPr>
      </p:pic>
      <p:pic>
        <p:nvPicPr>
          <p:cNvPr id="4105" name="Picture 9" descr="F:\mahboobeh\rusta\axx2\mahboobeh3\101CANON\IMG_0105.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786050" y="4143380"/>
            <a:ext cx="1865440" cy="1399000"/>
          </a:xfrm>
          <a:prstGeom prst="rect">
            <a:avLst/>
          </a:prstGeom>
          <a:noFill/>
        </p:spPr>
      </p:pic>
      <p:pic>
        <p:nvPicPr>
          <p:cNvPr id="4106" name="Picture 10" descr="F:\mahboobeh\rusta\axx2\posheshe giyaahii\IMG_0197.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357686" y="3500438"/>
            <a:ext cx="2708269" cy="3101882"/>
          </a:xfrm>
          <a:prstGeom prst="rect">
            <a:avLst/>
          </a:prstGeom>
          <a:noFill/>
        </p:spPr>
      </p:pic>
      <p:sp>
        <p:nvSpPr>
          <p:cNvPr id="13" name="TextBox 12"/>
          <p:cNvSpPr txBox="1"/>
          <p:nvPr/>
        </p:nvSpPr>
        <p:spPr>
          <a:xfrm>
            <a:off x="5072066" y="1285860"/>
            <a:ext cx="571504" cy="400110"/>
          </a:xfrm>
          <a:prstGeom prst="rect">
            <a:avLst/>
          </a:prstGeom>
          <a:noFill/>
        </p:spPr>
        <p:txBody>
          <a:bodyPr wrap="square" rtlCol="1">
            <a:spAutoFit/>
          </a:bodyPr>
          <a:lstStyle/>
          <a:p>
            <a:r>
              <a:rPr lang="fa-IR" sz="2000" b="1" dirty="0" smtClean="0">
                <a:cs typeface="B Kamran" pitchFamily="2" charset="-78"/>
              </a:rPr>
              <a:t>ازگیل </a:t>
            </a:r>
            <a:endParaRPr lang="fa-IR" sz="2000" b="1" dirty="0">
              <a:cs typeface="B Kamran" pitchFamily="2" charset="-78"/>
            </a:endParaRPr>
          </a:p>
        </p:txBody>
      </p:sp>
      <p:sp>
        <p:nvSpPr>
          <p:cNvPr id="14" name="TextBox 13"/>
          <p:cNvSpPr txBox="1"/>
          <p:nvPr/>
        </p:nvSpPr>
        <p:spPr>
          <a:xfrm>
            <a:off x="7858148" y="1643050"/>
            <a:ext cx="1143008" cy="400110"/>
          </a:xfrm>
          <a:prstGeom prst="rect">
            <a:avLst/>
          </a:prstGeom>
          <a:noFill/>
        </p:spPr>
        <p:txBody>
          <a:bodyPr wrap="square" rtlCol="1">
            <a:spAutoFit/>
          </a:bodyPr>
          <a:lstStyle/>
          <a:p>
            <a:r>
              <a:rPr lang="fa-IR" sz="2000" b="1" dirty="0" smtClean="0">
                <a:cs typeface="B Kamran" pitchFamily="2" charset="-78"/>
              </a:rPr>
              <a:t>انار </a:t>
            </a:r>
            <a:r>
              <a:rPr lang="fa-IR" dirty="0" smtClean="0"/>
              <a:t>(</a:t>
            </a:r>
            <a:r>
              <a:rPr lang="en-US" dirty="0" smtClean="0"/>
              <a:t> </a:t>
            </a:r>
            <a:r>
              <a:rPr lang="en-US" dirty="0" err="1" smtClean="0"/>
              <a:t>nar</a:t>
            </a:r>
            <a:r>
              <a:rPr lang="en-US" dirty="0" smtClean="0"/>
              <a:t> </a:t>
            </a:r>
            <a:r>
              <a:rPr lang="fa-IR" dirty="0" smtClean="0"/>
              <a:t>)</a:t>
            </a:r>
            <a:endParaRPr lang="fa-IR" dirty="0"/>
          </a:p>
        </p:txBody>
      </p:sp>
      <p:sp>
        <p:nvSpPr>
          <p:cNvPr id="16" name="TextBox 15"/>
          <p:cNvSpPr txBox="1"/>
          <p:nvPr/>
        </p:nvSpPr>
        <p:spPr>
          <a:xfrm>
            <a:off x="7143768" y="4786322"/>
            <a:ext cx="857256" cy="400110"/>
          </a:xfrm>
          <a:prstGeom prst="rect">
            <a:avLst/>
          </a:prstGeom>
          <a:noFill/>
        </p:spPr>
        <p:txBody>
          <a:bodyPr wrap="square" rtlCol="1">
            <a:spAutoFit/>
          </a:bodyPr>
          <a:lstStyle/>
          <a:p>
            <a:r>
              <a:rPr lang="fa-IR" sz="2000" b="1" dirty="0" smtClean="0">
                <a:cs typeface="B Kamran" pitchFamily="2" charset="-78"/>
              </a:rPr>
              <a:t>پرتقال </a:t>
            </a:r>
            <a:endParaRPr lang="fa-IR" sz="2000" b="1" dirty="0">
              <a:cs typeface="B Kamran" pitchFamily="2" charset="-78"/>
            </a:endParaRPr>
          </a:p>
        </p:txBody>
      </p:sp>
      <p:sp>
        <p:nvSpPr>
          <p:cNvPr id="17" name="TextBox 16"/>
          <p:cNvSpPr txBox="1"/>
          <p:nvPr/>
        </p:nvSpPr>
        <p:spPr>
          <a:xfrm>
            <a:off x="2643174" y="6072206"/>
            <a:ext cx="1285884" cy="400110"/>
          </a:xfrm>
          <a:prstGeom prst="rect">
            <a:avLst/>
          </a:prstGeom>
          <a:noFill/>
        </p:spPr>
        <p:txBody>
          <a:bodyPr wrap="square" rtlCol="1">
            <a:spAutoFit/>
          </a:bodyPr>
          <a:lstStyle/>
          <a:p>
            <a:r>
              <a:rPr lang="fa-IR" sz="2000" b="1" dirty="0" smtClean="0">
                <a:cs typeface="B Kamran" pitchFamily="2" charset="-78"/>
              </a:rPr>
              <a:t>به </a:t>
            </a:r>
            <a:r>
              <a:rPr lang="fa-IR" dirty="0" smtClean="0"/>
              <a:t> ( </a:t>
            </a:r>
            <a:r>
              <a:rPr lang="en-US" dirty="0" smtClean="0"/>
              <a:t>( </a:t>
            </a:r>
            <a:r>
              <a:rPr lang="en-US" dirty="0" err="1" smtClean="0"/>
              <a:t>hiva</a:t>
            </a:r>
            <a:r>
              <a:rPr lang="en-US" dirty="0" smtClean="0"/>
              <a:t> </a:t>
            </a:r>
            <a:endParaRPr lang="fa-I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5122" name="Picture 2" descr="F:\mahboobeh\rusta\axx2\posheshe giyaahii\IMG_010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72132" y="3357562"/>
            <a:ext cx="2518208" cy="3357610"/>
          </a:xfrm>
          <a:prstGeom prst="rect">
            <a:avLst/>
          </a:prstGeom>
          <a:noFill/>
        </p:spPr>
      </p:pic>
      <p:sp>
        <p:nvSpPr>
          <p:cNvPr id="5" name="TextBox 4"/>
          <p:cNvSpPr txBox="1"/>
          <p:nvPr/>
        </p:nvSpPr>
        <p:spPr>
          <a:xfrm>
            <a:off x="7143768" y="3500438"/>
            <a:ext cx="1714512" cy="369332"/>
          </a:xfrm>
          <a:prstGeom prst="rect">
            <a:avLst/>
          </a:prstGeom>
          <a:noFill/>
        </p:spPr>
        <p:txBody>
          <a:bodyPr wrap="square" rtlCol="1">
            <a:spAutoFit/>
          </a:bodyPr>
          <a:lstStyle/>
          <a:p>
            <a:r>
              <a:rPr lang="fa-IR" dirty="0" smtClean="0"/>
              <a:t>گردو (</a:t>
            </a:r>
            <a:r>
              <a:rPr lang="en-US" dirty="0" err="1" smtClean="0"/>
              <a:t>gerdikan</a:t>
            </a:r>
            <a:r>
              <a:rPr lang="en-US" dirty="0" smtClean="0"/>
              <a:t> </a:t>
            </a:r>
            <a:r>
              <a:rPr lang="fa-IR" dirty="0" smtClean="0"/>
              <a:t>)</a:t>
            </a:r>
            <a:endParaRPr lang="fa-IR" dirty="0"/>
          </a:p>
        </p:txBody>
      </p:sp>
      <p:pic>
        <p:nvPicPr>
          <p:cNvPr id="5123" name="Picture 3" descr="F:\mahboobeh\rusta\axx2\posheshe giyaahii\IMG_016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4348" y="214290"/>
            <a:ext cx="2724152" cy="3632203"/>
          </a:xfrm>
          <a:prstGeom prst="rect">
            <a:avLst/>
          </a:prstGeom>
          <a:noFill/>
        </p:spPr>
      </p:pic>
      <p:pic>
        <p:nvPicPr>
          <p:cNvPr id="5124" name="Picture 4" descr="F:\mahboobeh\rusta\axx2\posheshe giyaahii\IMG_014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4810" y="357166"/>
            <a:ext cx="3833839" cy="2875380"/>
          </a:xfrm>
          <a:prstGeom prst="rect">
            <a:avLst/>
          </a:prstGeom>
          <a:noFill/>
        </p:spPr>
      </p:pic>
      <p:pic>
        <p:nvPicPr>
          <p:cNvPr id="5125" name="Picture 5" descr="F:\mahboobeh\rusta\axx2\posheshe giyaahii\IMG_097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86182" y="4857760"/>
            <a:ext cx="1566981" cy="1175274"/>
          </a:xfrm>
          <a:prstGeom prst="rect">
            <a:avLst/>
          </a:prstGeom>
          <a:noFill/>
        </p:spPr>
      </p:pic>
      <p:pic>
        <p:nvPicPr>
          <p:cNvPr id="5126" name="Picture 6" descr="F:\mahboobeh\rusta\axx2\posheshe giyaahii\IMG_072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85786" y="4000504"/>
            <a:ext cx="3238429" cy="2428899"/>
          </a:xfrm>
          <a:prstGeom prst="rect">
            <a:avLst/>
          </a:prstGeom>
          <a:noFill/>
        </p:spPr>
      </p:pic>
      <p:sp>
        <p:nvSpPr>
          <p:cNvPr id="10" name="TextBox 9"/>
          <p:cNvSpPr txBox="1"/>
          <p:nvPr/>
        </p:nvSpPr>
        <p:spPr>
          <a:xfrm>
            <a:off x="214282" y="1928802"/>
            <a:ext cx="1214446" cy="400110"/>
          </a:xfrm>
          <a:prstGeom prst="rect">
            <a:avLst/>
          </a:prstGeom>
          <a:noFill/>
        </p:spPr>
        <p:txBody>
          <a:bodyPr wrap="square" rtlCol="1">
            <a:spAutoFit/>
          </a:bodyPr>
          <a:lstStyle/>
          <a:p>
            <a:r>
              <a:rPr lang="fa-IR" sz="2000" b="1" dirty="0" smtClean="0">
                <a:cs typeface="B Kamran" pitchFamily="2" charset="-78"/>
              </a:rPr>
              <a:t>انجیر </a:t>
            </a:r>
            <a:r>
              <a:rPr lang="fa-IR" sz="2000" dirty="0" smtClean="0">
                <a:cs typeface="B Kamran" pitchFamily="2" charset="-78"/>
              </a:rPr>
              <a:t>(</a:t>
            </a:r>
            <a:r>
              <a:rPr lang="en-US" sz="2000" dirty="0" err="1" smtClean="0">
                <a:cs typeface="B Kamran" pitchFamily="2" charset="-78"/>
              </a:rPr>
              <a:t>e</a:t>
            </a:r>
            <a:r>
              <a:rPr lang="en-US" dirty="0" err="1" smtClean="0">
                <a:cs typeface="B Kamran" pitchFamily="2" charset="-78"/>
              </a:rPr>
              <a:t>njil</a:t>
            </a:r>
            <a:r>
              <a:rPr lang="en-US" dirty="0" smtClean="0">
                <a:cs typeface="B Kamran" pitchFamily="2" charset="-78"/>
              </a:rPr>
              <a:t> </a:t>
            </a:r>
            <a:r>
              <a:rPr lang="fa-IR" dirty="0" smtClean="0">
                <a:cs typeface="B Kamran" pitchFamily="2" charset="-78"/>
              </a:rPr>
              <a:t> )</a:t>
            </a:r>
            <a:endParaRPr lang="fa-IR" dirty="0">
              <a:cs typeface="B Kamran" pitchFamily="2" charset="-78"/>
            </a:endParaRPr>
          </a:p>
        </p:txBody>
      </p:sp>
      <p:sp>
        <p:nvSpPr>
          <p:cNvPr id="11" name="TextBox 10"/>
          <p:cNvSpPr txBox="1"/>
          <p:nvPr/>
        </p:nvSpPr>
        <p:spPr>
          <a:xfrm>
            <a:off x="7358082" y="1957320"/>
            <a:ext cx="571504" cy="400110"/>
          </a:xfrm>
          <a:prstGeom prst="rect">
            <a:avLst/>
          </a:prstGeom>
          <a:noFill/>
        </p:spPr>
        <p:txBody>
          <a:bodyPr wrap="square" rtlCol="1">
            <a:spAutoFit/>
          </a:bodyPr>
          <a:lstStyle/>
          <a:p>
            <a:r>
              <a:rPr lang="fa-IR" sz="2000" b="1" dirty="0" smtClean="0">
                <a:cs typeface="B Kamran" pitchFamily="2" charset="-78"/>
              </a:rPr>
              <a:t>انبه</a:t>
            </a:r>
            <a:r>
              <a:rPr lang="fa-IR" b="1" dirty="0" smtClean="0">
                <a:cs typeface="B Kamran" pitchFamily="2" charset="-78"/>
              </a:rPr>
              <a:t> </a:t>
            </a:r>
            <a:endParaRPr lang="fa-IR" b="1" dirty="0">
              <a:cs typeface="B Kamran" pitchFamily="2" charset="-78"/>
            </a:endParaRPr>
          </a:p>
        </p:txBody>
      </p:sp>
      <p:sp>
        <p:nvSpPr>
          <p:cNvPr id="12" name="TextBox 11"/>
          <p:cNvSpPr txBox="1"/>
          <p:nvPr/>
        </p:nvSpPr>
        <p:spPr>
          <a:xfrm>
            <a:off x="4060409" y="6046399"/>
            <a:ext cx="940219" cy="400110"/>
          </a:xfrm>
          <a:prstGeom prst="rect">
            <a:avLst/>
          </a:prstGeom>
          <a:noFill/>
        </p:spPr>
        <p:txBody>
          <a:bodyPr wrap="square" rtlCol="1">
            <a:spAutoFit/>
          </a:bodyPr>
          <a:lstStyle/>
          <a:p>
            <a:r>
              <a:rPr lang="fa-IR" sz="2000" b="1" dirty="0" smtClean="0">
                <a:cs typeface="B Kamran" pitchFamily="2" charset="-78"/>
              </a:rPr>
              <a:t>بلوط</a:t>
            </a:r>
            <a:endParaRPr lang="fa-IR" sz="2000" b="1" dirty="0">
              <a:cs typeface="B Kamran"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429256" y="285729"/>
            <a:ext cx="3257544" cy="571504"/>
          </a:xfrm>
        </p:spPr>
        <p:txBody>
          <a:bodyPr>
            <a:normAutofit lnSpcReduction="10000"/>
          </a:bodyPr>
          <a:lstStyle/>
          <a:p>
            <a:pPr>
              <a:buNone/>
            </a:pPr>
            <a:r>
              <a:rPr lang="fa-IR" b="1" dirty="0" smtClean="0">
                <a:cs typeface="B Kamran" pitchFamily="2" charset="-78"/>
              </a:rPr>
              <a:t> پوشش جانوري منطقه:</a:t>
            </a:r>
            <a:endParaRPr lang="fa-IR" b="1" dirty="0">
              <a:cs typeface="B Kamran" pitchFamily="2" charset="-78"/>
            </a:endParaRPr>
          </a:p>
        </p:txBody>
      </p:sp>
      <p:pic>
        <p:nvPicPr>
          <p:cNvPr id="6147" name="Picture 3" descr="F:\mahboobeh\rusta\axx2\heyvaanaat-ahlii\IMG_090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00562" y="1000108"/>
            <a:ext cx="3719512" cy="2789723"/>
          </a:xfrm>
          <a:prstGeom prst="rect">
            <a:avLst/>
          </a:prstGeom>
          <a:noFill/>
        </p:spPr>
      </p:pic>
      <p:pic>
        <p:nvPicPr>
          <p:cNvPr id="6151" name="Picture 7" descr="F:\mahboobeh\rusta\axx2\heyvaanaat-ahlii\IMG_087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034" y="1285860"/>
            <a:ext cx="3452411" cy="2505068"/>
          </a:xfrm>
          <a:prstGeom prst="rect">
            <a:avLst/>
          </a:prstGeom>
          <a:noFill/>
        </p:spPr>
      </p:pic>
      <p:pic>
        <p:nvPicPr>
          <p:cNvPr id="10" name="Picture 2" descr="F:\mahboobeh\rusta\axx2\heyvaanaat-ahlii\IMG_097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00430" y="4036145"/>
            <a:ext cx="3286148" cy="2464689"/>
          </a:xfrm>
          <a:prstGeom prst="rect">
            <a:avLst/>
          </a:prstGeom>
          <a:noFill/>
        </p:spPr>
      </p:pic>
      <p:sp>
        <p:nvSpPr>
          <p:cNvPr id="7" name="TextBox 6"/>
          <p:cNvSpPr txBox="1"/>
          <p:nvPr/>
        </p:nvSpPr>
        <p:spPr>
          <a:xfrm>
            <a:off x="6215074" y="4071942"/>
            <a:ext cx="1714512" cy="369332"/>
          </a:xfrm>
          <a:prstGeom prst="rect">
            <a:avLst/>
          </a:prstGeom>
          <a:noFill/>
        </p:spPr>
        <p:txBody>
          <a:bodyPr wrap="square" rtlCol="1">
            <a:spAutoFit/>
          </a:bodyPr>
          <a:lstStyle/>
          <a:p>
            <a:r>
              <a:rPr lang="fa-IR" dirty="0" smtClean="0"/>
              <a:t>غاز</a:t>
            </a:r>
          </a:p>
        </p:txBody>
      </p:sp>
      <p:sp>
        <p:nvSpPr>
          <p:cNvPr id="8" name="TextBox 7"/>
          <p:cNvSpPr txBox="1"/>
          <p:nvPr/>
        </p:nvSpPr>
        <p:spPr>
          <a:xfrm>
            <a:off x="500034" y="4000504"/>
            <a:ext cx="2714644" cy="369332"/>
          </a:xfrm>
          <a:prstGeom prst="rect">
            <a:avLst/>
          </a:prstGeom>
          <a:noFill/>
        </p:spPr>
        <p:txBody>
          <a:bodyPr wrap="square" rtlCol="1">
            <a:spAutoFit/>
          </a:bodyPr>
          <a:lstStyle/>
          <a:p>
            <a:r>
              <a:rPr lang="fa-IR" dirty="0" smtClean="0"/>
              <a:t>بوقلمون (</a:t>
            </a:r>
            <a:r>
              <a:rPr lang="en-US" dirty="0" err="1" smtClean="0"/>
              <a:t>hasht</a:t>
            </a:r>
            <a:r>
              <a:rPr lang="en-US" dirty="0" smtClean="0"/>
              <a:t> </a:t>
            </a:r>
            <a:r>
              <a:rPr lang="en-US" dirty="0" err="1" smtClean="0"/>
              <a:t>dar</a:t>
            </a:r>
            <a:r>
              <a:rPr lang="en-US" dirty="0" smtClean="0"/>
              <a:t> khan </a:t>
            </a:r>
            <a:r>
              <a:rPr lang="fa-IR" dirty="0" smtClean="0"/>
              <a:t>)</a:t>
            </a:r>
          </a:p>
        </p:txBody>
      </p:sp>
      <p:sp>
        <p:nvSpPr>
          <p:cNvPr id="9" name="TextBox 8"/>
          <p:cNvSpPr txBox="1"/>
          <p:nvPr/>
        </p:nvSpPr>
        <p:spPr>
          <a:xfrm>
            <a:off x="6786578" y="5143512"/>
            <a:ext cx="1357322" cy="369332"/>
          </a:xfrm>
          <a:prstGeom prst="rect">
            <a:avLst/>
          </a:prstGeom>
          <a:noFill/>
        </p:spPr>
        <p:txBody>
          <a:bodyPr wrap="square" rtlCol="1">
            <a:spAutoFit/>
          </a:bodyPr>
          <a:lstStyle/>
          <a:p>
            <a:r>
              <a:rPr lang="fa-IR" dirty="0" smtClean="0"/>
              <a:t>اردک (</a:t>
            </a:r>
            <a:r>
              <a:rPr lang="en-US" dirty="0" err="1" smtClean="0"/>
              <a:t>bili</a:t>
            </a:r>
            <a:r>
              <a:rPr lang="en-US" dirty="0" smtClean="0"/>
              <a:t> </a:t>
            </a:r>
            <a:r>
              <a:rPr lang="fa-IR" dirty="0" smtClean="0"/>
              <a:t>)</a:t>
            </a:r>
            <a:endParaRPr lang="fa-I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8194" name="Picture 2" descr="F:\mahboobeh\rusta\axx2\heyvaanaat-ahlii\IMG_006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596" y="428604"/>
            <a:ext cx="5643602" cy="4232460"/>
          </a:xfrm>
          <a:prstGeom prst="rect">
            <a:avLst/>
          </a:prstGeom>
          <a:noFill/>
        </p:spPr>
      </p:pic>
      <p:pic>
        <p:nvPicPr>
          <p:cNvPr id="8195" name="Picture 3" descr="F:\mahboobeh\rusta\axx2\heyvaanaat-ahlii\IMG_079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57752" y="4357694"/>
            <a:ext cx="2730165" cy="2249865"/>
          </a:xfrm>
          <a:prstGeom prst="rect">
            <a:avLst/>
          </a:prstGeom>
          <a:noFill/>
        </p:spPr>
      </p:pic>
      <p:pic>
        <p:nvPicPr>
          <p:cNvPr id="9" name="Picture 5" descr="F:\mahboobeh\rusta\axx2\heyvaanaat-ahlii\IMG_012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215074" y="1500174"/>
            <a:ext cx="2714612" cy="2035959"/>
          </a:xfrm>
          <a:prstGeom prst="rect">
            <a:avLst/>
          </a:prstGeom>
          <a:noFill/>
        </p:spPr>
      </p:pic>
      <p:sp>
        <p:nvSpPr>
          <p:cNvPr id="5" name="TextBox 4"/>
          <p:cNvSpPr txBox="1"/>
          <p:nvPr/>
        </p:nvSpPr>
        <p:spPr>
          <a:xfrm>
            <a:off x="1928794" y="4929198"/>
            <a:ext cx="1714512" cy="369332"/>
          </a:xfrm>
          <a:prstGeom prst="rect">
            <a:avLst/>
          </a:prstGeom>
          <a:noFill/>
        </p:spPr>
        <p:txBody>
          <a:bodyPr wrap="square" rtlCol="1">
            <a:spAutoFit/>
          </a:bodyPr>
          <a:lstStyle/>
          <a:p>
            <a:r>
              <a:rPr lang="fa-IR" dirty="0" smtClean="0"/>
              <a:t>مرغ (</a:t>
            </a:r>
            <a:r>
              <a:rPr lang="en-US" dirty="0" err="1" smtClean="0"/>
              <a:t>tugh</a:t>
            </a:r>
            <a:r>
              <a:rPr lang="fa-IR" dirty="0" smtClean="0"/>
              <a:t> )</a:t>
            </a:r>
            <a:endParaRPr lang="fa-IR" dirty="0"/>
          </a:p>
        </p:txBody>
      </p:sp>
      <p:sp>
        <p:nvSpPr>
          <p:cNvPr id="6" name="TextBox 5"/>
          <p:cNvSpPr txBox="1"/>
          <p:nvPr/>
        </p:nvSpPr>
        <p:spPr>
          <a:xfrm>
            <a:off x="2357422" y="5929330"/>
            <a:ext cx="2286016" cy="369332"/>
          </a:xfrm>
          <a:prstGeom prst="rect">
            <a:avLst/>
          </a:prstGeom>
          <a:noFill/>
        </p:spPr>
        <p:txBody>
          <a:bodyPr wrap="square" rtlCol="1">
            <a:spAutoFit/>
          </a:bodyPr>
          <a:lstStyle/>
          <a:p>
            <a:r>
              <a:rPr lang="fa-IR" dirty="0" smtClean="0"/>
              <a:t>خروس ( </a:t>
            </a:r>
            <a:r>
              <a:rPr lang="en-US" dirty="0" err="1" smtClean="0"/>
              <a:t>suk</a:t>
            </a:r>
            <a:r>
              <a:rPr lang="fa-IR" dirty="0" smtClean="0"/>
              <a:t> )</a:t>
            </a:r>
            <a:endParaRPr lang="fa-I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7170" name="Picture 2" descr="F:\mahboobeh\rusta\axx2\heyvaanaat-ahlii\IMG_011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57224" y="428604"/>
            <a:ext cx="3251200" cy="2438400"/>
          </a:xfrm>
          <a:prstGeom prst="rect">
            <a:avLst/>
          </a:prstGeom>
          <a:noFill/>
        </p:spPr>
      </p:pic>
      <p:pic>
        <p:nvPicPr>
          <p:cNvPr id="7171" name="Picture 3" descr="F:\mahboobeh\rusta\axx2\heyvaanaat-ahlii\2911200808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29190" y="428604"/>
            <a:ext cx="3140092" cy="2514561"/>
          </a:xfrm>
          <a:prstGeom prst="rect">
            <a:avLst/>
          </a:prstGeom>
          <a:noFill/>
        </p:spPr>
      </p:pic>
      <p:pic>
        <p:nvPicPr>
          <p:cNvPr id="7172" name="Picture 4" descr="F:\mahboobeh\rusta\axx2\heyvaanaat-ahlii\2611200803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8662" y="3643314"/>
            <a:ext cx="3067050" cy="2505075"/>
          </a:xfrm>
          <a:prstGeom prst="rect">
            <a:avLst/>
          </a:prstGeom>
          <a:noFill/>
        </p:spPr>
      </p:pic>
      <p:pic>
        <p:nvPicPr>
          <p:cNvPr id="7173" name="Picture 5" descr="F:\mahboobeh\rusta\axx2\heyvaanaat-ahlii\IMG_0070.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00628" y="3571876"/>
            <a:ext cx="3416399" cy="2643206"/>
          </a:xfrm>
          <a:prstGeom prst="rect">
            <a:avLst/>
          </a:prstGeom>
          <a:noFill/>
        </p:spPr>
      </p:pic>
      <p:sp>
        <p:nvSpPr>
          <p:cNvPr id="6" name="TextBox 5"/>
          <p:cNvSpPr txBox="1"/>
          <p:nvPr/>
        </p:nvSpPr>
        <p:spPr>
          <a:xfrm>
            <a:off x="1857356" y="2928934"/>
            <a:ext cx="1143008" cy="369332"/>
          </a:xfrm>
          <a:prstGeom prst="rect">
            <a:avLst/>
          </a:prstGeom>
          <a:noFill/>
        </p:spPr>
        <p:txBody>
          <a:bodyPr wrap="square" rtlCol="1">
            <a:spAutoFit/>
          </a:bodyPr>
          <a:lstStyle/>
          <a:p>
            <a:r>
              <a:rPr lang="fa-IR" dirty="0" smtClean="0"/>
              <a:t>سگ (</a:t>
            </a:r>
            <a:r>
              <a:rPr lang="en-US" dirty="0" smtClean="0"/>
              <a:t>it </a:t>
            </a:r>
            <a:r>
              <a:rPr lang="fa-IR" dirty="0" smtClean="0"/>
              <a:t>)</a:t>
            </a:r>
            <a:endParaRPr lang="fa-IR" dirty="0"/>
          </a:p>
        </p:txBody>
      </p:sp>
      <p:sp>
        <p:nvSpPr>
          <p:cNvPr id="7" name="TextBox 6"/>
          <p:cNvSpPr txBox="1"/>
          <p:nvPr/>
        </p:nvSpPr>
        <p:spPr>
          <a:xfrm>
            <a:off x="5786446" y="3071810"/>
            <a:ext cx="1785950" cy="369332"/>
          </a:xfrm>
          <a:prstGeom prst="rect">
            <a:avLst/>
          </a:prstGeom>
          <a:noFill/>
        </p:spPr>
        <p:txBody>
          <a:bodyPr wrap="square" rtlCol="1">
            <a:spAutoFit/>
          </a:bodyPr>
          <a:lstStyle/>
          <a:p>
            <a:r>
              <a:rPr lang="fa-IR" dirty="0" smtClean="0"/>
              <a:t>گربه ( </a:t>
            </a:r>
            <a:r>
              <a:rPr lang="en-US" dirty="0" err="1" smtClean="0"/>
              <a:t>pishiik</a:t>
            </a:r>
            <a:r>
              <a:rPr lang="en-US" dirty="0" smtClean="0"/>
              <a:t> </a:t>
            </a:r>
            <a:r>
              <a:rPr lang="fa-IR" dirty="0" smtClean="0"/>
              <a:t>)</a:t>
            </a:r>
            <a:endParaRPr lang="fa-IR" dirty="0"/>
          </a:p>
        </p:txBody>
      </p:sp>
      <p:sp>
        <p:nvSpPr>
          <p:cNvPr id="8" name="TextBox 7"/>
          <p:cNvSpPr txBox="1"/>
          <p:nvPr/>
        </p:nvSpPr>
        <p:spPr>
          <a:xfrm>
            <a:off x="2000232" y="6215082"/>
            <a:ext cx="1285884" cy="369332"/>
          </a:xfrm>
          <a:prstGeom prst="rect">
            <a:avLst/>
          </a:prstGeom>
          <a:noFill/>
        </p:spPr>
        <p:txBody>
          <a:bodyPr wrap="square" rtlCol="1">
            <a:spAutoFit/>
          </a:bodyPr>
          <a:lstStyle/>
          <a:p>
            <a:r>
              <a:rPr lang="fa-IR" dirty="0" smtClean="0"/>
              <a:t>گاو ( </a:t>
            </a:r>
            <a:r>
              <a:rPr lang="en-US" dirty="0" err="1" smtClean="0"/>
              <a:t>einak</a:t>
            </a:r>
            <a:r>
              <a:rPr lang="en-US" dirty="0" smtClean="0"/>
              <a:t> </a:t>
            </a:r>
            <a:r>
              <a:rPr lang="fa-IR" dirty="0" smtClean="0"/>
              <a:t>)</a:t>
            </a:r>
            <a:endParaRPr lang="fa-IR" dirty="0"/>
          </a:p>
        </p:txBody>
      </p:sp>
      <p:sp>
        <p:nvSpPr>
          <p:cNvPr id="9" name="TextBox 8"/>
          <p:cNvSpPr txBox="1"/>
          <p:nvPr/>
        </p:nvSpPr>
        <p:spPr>
          <a:xfrm>
            <a:off x="5857884" y="6286520"/>
            <a:ext cx="1428760" cy="369332"/>
          </a:xfrm>
          <a:prstGeom prst="rect">
            <a:avLst/>
          </a:prstGeom>
          <a:noFill/>
        </p:spPr>
        <p:txBody>
          <a:bodyPr wrap="square" rtlCol="1">
            <a:spAutoFit/>
          </a:bodyPr>
          <a:lstStyle/>
          <a:p>
            <a:r>
              <a:rPr lang="fa-IR" dirty="0" smtClean="0"/>
              <a:t>اسب ( </a:t>
            </a:r>
            <a:r>
              <a:rPr lang="en-US" dirty="0" err="1" smtClean="0"/>
              <a:t>aat</a:t>
            </a:r>
            <a:r>
              <a:rPr lang="fa-IR" dirty="0" smtClean="0"/>
              <a:t>)</a:t>
            </a:r>
            <a:endParaRPr lang="fa-I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429388" y="214291"/>
            <a:ext cx="2257412" cy="857256"/>
          </a:xfrm>
        </p:spPr>
        <p:txBody>
          <a:bodyPr>
            <a:normAutofit/>
          </a:bodyPr>
          <a:lstStyle/>
          <a:p>
            <a:r>
              <a:rPr lang="fa-IR" sz="2400" b="1" dirty="0" smtClean="0">
                <a:cs typeface="B Kamran" pitchFamily="2" charset="-78"/>
              </a:rPr>
              <a:t>حیوانات وحشی </a:t>
            </a:r>
          </a:p>
          <a:p>
            <a:pPr>
              <a:buNone/>
            </a:pPr>
            <a:endParaRPr lang="fa-IR" sz="2400" b="1" dirty="0" smtClean="0">
              <a:cs typeface="B Kamran" pitchFamily="2" charset="-78"/>
            </a:endParaRPr>
          </a:p>
          <a:p>
            <a:endParaRPr lang="fa-IR" sz="2400" b="1" dirty="0">
              <a:cs typeface="B Kamran" pitchFamily="2" charset="-78"/>
            </a:endParaRPr>
          </a:p>
        </p:txBody>
      </p:sp>
      <p:pic>
        <p:nvPicPr>
          <p:cNvPr id="30722" name="Picture 2" descr="J:\250px-Black_Backed_Jackal_Masaai_Mara_April_2008.jpg"/>
          <p:cNvPicPr>
            <a:picLocks noChangeAspect="1" noChangeArrowheads="1"/>
          </p:cNvPicPr>
          <p:nvPr/>
        </p:nvPicPr>
        <p:blipFill>
          <a:blip r:embed="rId2"/>
          <a:srcRect/>
          <a:stretch>
            <a:fillRect/>
          </a:stretch>
        </p:blipFill>
        <p:spPr bwMode="auto">
          <a:xfrm>
            <a:off x="1571604" y="714356"/>
            <a:ext cx="3175000" cy="2387600"/>
          </a:xfrm>
          <a:prstGeom prst="rect">
            <a:avLst/>
          </a:prstGeom>
          <a:noFill/>
        </p:spPr>
      </p:pic>
      <p:sp>
        <p:nvSpPr>
          <p:cNvPr id="4" name="TextBox 3"/>
          <p:cNvSpPr txBox="1"/>
          <p:nvPr/>
        </p:nvSpPr>
        <p:spPr>
          <a:xfrm>
            <a:off x="2214546" y="3571876"/>
            <a:ext cx="1714512" cy="646331"/>
          </a:xfrm>
          <a:prstGeom prst="rect">
            <a:avLst/>
          </a:prstGeom>
          <a:noFill/>
        </p:spPr>
        <p:txBody>
          <a:bodyPr wrap="square" rtlCol="1">
            <a:spAutoFit/>
          </a:bodyPr>
          <a:lstStyle/>
          <a:p>
            <a:r>
              <a:rPr lang="fa-IR" dirty="0" smtClean="0"/>
              <a:t>شغال (</a:t>
            </a:r>
            <a:r>
              <a:rPr lang="en-US" dirty="0" smtClean="0"/>
              <a:t>( </a:t>
            </a:r>
            <a:r>
              <a:rPr lang="en-US" dirty="0" err="1" smtClean="0"/>
              <a:t>chaghaal</a:t>
            </a:r>
            <a:r>
              <a:rPr lang="en-US" dirty="0" smtClean="0"/>
              <a:t>  </a:t>
            </a:r>
            <a:endParaRPr lang="fa-IR" dirty="0"/>
          </a:p>
        </p:txBody>
      </p:sp>
      <p:pic>
        <p:nvPicPr>
          <p:cNvPr id="30723" name="Picture 3" descr="J:\untitled.bmp"/>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29190" y="2428868"/>
            <a:ext cx="4004403" cy="2962795"/>
          </a:xfrm>
          <a:prstGeom prst="rect">
            <a:avLst/>
          </a:prstGeom>
          <a:noFill/>
        </p:spPr>
      </p:pic>
      <p:sp>
        <p:nvSpPr>
          <p:cNvPr id="6" name="TextBox 5"/>
          <p:cNvSpPr txBox="1"/>
          <p:nvPr/>
        </p:nvSpPr>
        <p:spPr>
          <a:xfrm>
            <a:off x="5643570" y="5572140"/>
            <a:ext cx="1714512" cy="369332"/>
          </a:xfrm>
          <a:prstGeom prst="rect">
            <a:avLst/>
          </a:prstGeom>
          <a:noFill/>
        </p:spPr>
        <p:txBody>
          <a:bodyPr wrap="square" rtlCol="1">
            <a:spAutoFit/>
          </a:bodyPr>
          <a:lstStyle/>
          <a:p>
            <a:r>
              <a:rPr lang="fa-IR" dirty="0" smtClean="0"/>
              <a:t>گراز (</a:t>
            </a:r>
            <a:r>
              <a:rPr lang="en-US" dirty="0" smtClean="0"/>
              <a:t>dun </a:t>
            </a:r>
            <a:r>
              <a:rPr lang="en-US" dirty="0" err="1" smtClean="0"/>
              <a:t>guz</a:t>
            </a:r>
            <a:r>
              <a:rPr lang="en-US" dirty="0" smtClean="0"/>
              <a:t> </a:t>
            </a:r>
            <a:r>
              <a:rPr lang="fa-IR" dirty="0" smtClean="0"/>
              <a:t>)</a:t>
            </a:r>
            <a:endParaRPr lang="fa-I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0" y="2857496"/>
            <a:ext cx="4357718" cy="4214818"/>
          </a:xfrm>
        </p:spPr>
        <p:txBody>
          <a:bodyPr>
            <a:normAutofit/>
          </a:bodyPr>
          <a:lstStyle/>
          <a:p>
            <a:pPr>
              <a:buNone/>
            </a:pPr>
            <a:r>
              <a:rPr lang="fa-IR" sz="2000" b="1" dirty="0" smtClean="0">
                <a:cs typeface="B Kamran" pitchFamily="2" charset="-78"/>
              </a:rPr>
              <a:t>باد دشته وار : در بهار و تابستان می وزد باران زا بوده و جهت آن از شمال غرب به جنوب شرق است.</a:t>
            </a:r>
          </a:p>
          <a:p>
            <a:pPr>
              <a:buNone/>
            </a:pPr>
            <a:r>
              <a:rPr lang="fa-IR" sz="2000" b="1" dirty="0" smtClean="0">
                <a:cs typeface="B Kamran" pitchFamily="2" charset="-78"/>
              </a:rPr>
              <a:t>باد گیله وار : در زمستان و پاییز می وزد باران زاست و موقع وزش این باد ماهی زیادی برای صید در دریا فراهم می شود. </a:t>
            </a:r>
          </a:p>
          <a:p>
            <a:pPr>
              <a:buNone/>
            </a:pPr>
            <a:r>
              <a:rPr lang="fa-IR" sz="2500" b="1" dirty="0" smtClean="0">
                <a:cs typeface="B Kamran" pitchFamily="2" charset="-78"/>
              </a:rPr>
              <a:t> بارش:</a:t>
            </a:r>
          </a:p>
          <a:p>
            <a:pPr>
              <a:buNone/>
            </a:pPr>
            <a:r>
              <a:rPr lang="fa-IR" sz="2000" b="1" dirty="0" smtClean="0">
                <a:cs typeface="B Kamran" pitchFamily="2" charset="-78"/>
              </a:rPr>
              <a:t>متوسط ساليانه بارندگي در اين محدوده حدود 1280 ميليمتر اندازه گيري شده است.حداقل و حداكثر بارندگي به ترتيب 1023 و 1618 ميليمتر مي باشد. بنابرين روستاي چلوند در اقليم خيلي مرطوب قرار دارد.</a:t>
            </a:r>
            <a:endParaRPr lang="en-US" sz="2000" b="1" dirty="0" smtClean="0">
              <a:cs typeface="B Kamran" pitchFamily="2" charset="-78"/>
            </a:endParaRPr>
          </a:p>
          <a:p>
            <a:pPr>
              <a:buNone/>
            </a:pPr>
            <a:endParaRPr lang="fa-IR" sz="2000" b="1" dirty="0" smtClean="0">
              <a:cs typeface="B Kamran" pitchFamily="2" charset="-78"/>
            </a:endParaRPr>
          </a:p>
          <a:p>
            <a:endParaRPr lang="fa-IR" sz="2000" b="1" dirty="0" smtClean="0">
              <a:cs typeface="B Kamran" pitchFamily="2" charset="-78"/>
            </a:endParaRPr>
          </a:p>
        </p:txBody>
      </p:sp>
      <p:pic>
        <p:nvPicPr>
          <p:cNvPr id="31748" name="Picture 4" descr="C:\Documents and Settings\F\Desktop\print\map\Picture 017.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4282" y="2928934"/>
            <a:ext cx="4500563" cy="3357586"/>
          </a:xfrm>
          <a:prstGeom prst="rect">
            <a:avLst/>
          </a:prstGeom>
          <a:noFill/>
        </p:spPr>
      </p:pic>
      <p:sp>
        <p:nvSpPr>
          <p:cNvPr id="7" name="TextBox 6"/>
          <p:cNvSpPr txBox="1"/>
          <p:nvPr/>
        </p:nvSpPr>
        <p:spPr>
          <a:xfrm>
            <a:off x="0" y="0"/>
            <a:ext cx="8858280" cy="3170099"/>
          </a:xfrm>
          <a:prstGeom prst="rect">
            <a:avLst/>
          </a:prstGeom>
          <a:noFill/>
        </p:spPr>
        <p:txBody>
          <a:bodyPr wrap="square" rtlCol="1">
            <a:spAutoFit/>
          </a:bodyPr>
          <a:lstStyle/>
          <a:p>
            <a:pPr>
              <a:buNone/>
            </a:pPr>
            <a:r>
              <a:rPr lang="fa-IR" sz="3000" b="1" dirty="0" smtClean="0">
                <a:cs typeface="B Kamran" pitchFamily="2" charset="-78"/>
              </a:rPr>
              <a:t>   اقليم</a:t>
            </a:r>
          </a:p>
          <a:p>
            <a:pPr>
              <a:buNone/>
            </a:pPr>
            <a:r>
              <a:rPr lang="fa-IR" sz="2500" b="1" dirty="0" smtClean="0">
                <a:cs typeface="B Kamran" pitchFamily="2" charset="-78"/>
              </a:rPr>
              <a:t>   دما:</a:t>
            </a:r>
          </a:p>
          <a:p>
            <a:r>
              <a:rPr lang="fa-IR" sz="2000" b="1" dirty="0" smtClean="0">
                <a:cs typeface="B Kamran" pitchFamily="2" charset="-78"/>
              </a:rPr>
              <a:t>درجه حرات: متوسط درجه حرارت روستاي چلوند بر اساس اطلاعات ايستگاه هواشناسي آستارا، حدود 15 درجه سانتيگراد مي باشد. اين ميزان بين ميانگين ماكزيمم 16/3 درجه تا متوسط مينيمم 13/8 درجه سانتيگراد نوسان دارد .</a:t>
            </a:r>
          </a:p>
          <a:p>
            <a:pPr>
              <a:buNone/>
            </a:pPr>
            <a:r>
              <a:rPr lang="fa-IR" sz="2000" b="1" dirty="0" smtClean="0">
                <a:cs typeface="B Kamran" pitchFamily="2" charset="-78"/>
              </a:rPr>
              <a:t>رطوبت نسبي:</a:t>
            </a:r>
          </a:p>
          <a:p>
            <a:r>
              <a:rPr lang="fa-IR" sz="2000" b="1" dirty="0" smtClean="0">
                <a:cs typeface="B Kamran" pitchFamily="2" charset="-78"/>
              </a:rPr>
              <a:t> آب و هوای روستای چلوند بطور کلی معتدل و مرطوب می باشد، رطوبت دریا مخصوصا بادهای مرطوبی که در بهار و پاییز و زمستان از اطراف دریا بسوی ساحل می وزند و پس از برخورد با ارتفاعات غربی تبدیل به باران می شوند. </a:t>
            </a:r>
          </a:p>
          <a:p>
            <a:r>
              <a:rPr lang="fa-IR" sz="2500" b="1" dirty="0" smtClean="0">
                <a:cs typeface="B Kamran" pitchFamily="2" charset="-78"/>
              </a:rPr>
              <a:t> باد : </a:t>
            </a:r>
            <a:r>
              <a:rPr lang="fa-IR" sz="2000" b="1" dirty="0" smtClean="0">
                <a:cs typeface="B Kamran" pitchFamily="2" charset="-78"/>
              </a:rPr>
              <a:t>در روستاي چلوند باد غالب از جنوب شرقي (از جانب دريا) و پس از آن شمال غربي (از طرف كوهستان) مي باشد.</a:t>
            </a:r>
          </a:p>
          <a:p>
            <a:r>
              <a:rPr lang="fa-IR" sz="2000" b="1" dirty="0" smtClean="0">
                <a:cs typeface="B Kamran" pitchFamily="2" charset="-78"/>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14942" y="0"/>
            <a:ext cx="3500462" cy="1143032"/>
          </a:xfrm>
        </p:spPr>
        <p:txBody>
          <a:bodyPr>
            <a:normAutofit/>
          </a:bodyPr>
          <a:lstStyle/>
          <a:p>
            <a:r>
              <a:rPr lang="fa-IR" sz="4000" b="1" dirty="0" smtClean="0">
                <a:cs typeface="B Kamran" pitchFamily="2" charset="-78"/>
              </a:rPr>
              <a:t>موقعيت روستا	 </a:t>
            </a:r>
            <a:endParaRPr lang="fa-IR" sz="4000" b="1" dirty="0">
              <a:cs typeface="B Kamran" pitchFamily="2" charset="-78"/>
            </a:endParaRPr>
          </a:p>
        </p:txBody>
      </p:sp>
      <p:pic>
        <p:nvPicPr>
          <p:cNvPr id="29698" name="Picture 2" descr="C:\Documents and Settings\F\Desktop\print\map\Picture 014.jpg"/>
          <p:cNvPicPr>
            <a:picLocks noGrp="1" noChangeAspect="1" noChangeArrowheads="1"/>
          </p:cNvPicPr>
          <p:nvPr>
            <p:ph idx="1"/>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5143504" y="4414551"/>
            <a:ext cx="3357586" cy="2443449"/>
          </a:xfrm>
          <a:prstGeom prst="rect">
            <a:avLst/>
          </a:prstGeom>
        </p:spPr>
      </p:pic>
      <p:pic>
        <p:nvPicPr>
          <p:cNvPr id="1028" name="Picture 4" descr="C:\Documents and Settings\F\Desktop\print\Picture 015.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1472" y="285728"/>
            <a:ext cx="2574383" cy="3540303"/>
          </a:xfrm>
          <a:prstGeom prst="rect">
            <a:avLst/>
          </a:prstGeom>
          <a:noFill/>
        </p:spPr>
      </p:pic>
      <p:pic>
        <p:nvPicPr>
          <p:cNvPr id="1029" name="Picture 5" descr="C:\Documents and Settings\F\Desktop\print\Picture 013.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2293" y="3500438"/>
            <a:ext cx="4447103" cy="3233777"/>
          </a:xfrm>
          <a:prstGeom prst="rect">
            <a:avLst/>
          </a:prstGeom>
          <a:noFill/>
        </p:spPr>
      </p:pic>
      <p:sp>
        <p:nvSpPr>
          <p:cNvPr id="10" name="TextBox 9"/>
          <p:cNvSpPr txBox="1"/>
          <p:nvPr/>
        </p:nvSpPr>
        <p:spPr>
          <a:xfrm>
            <a:off x="5643570" y="1357298"/>
            <a:ext cx="1071570" cy="369332"/>
          </a:xfrm>
          <a:prstGeom prst="rect">
            <a:avLst/>
          </a:prstGeom>
          <a:noFill/>
        </p:spPr>
        <p:txBody>
          <a:bodyPr wrap="square" rtlCol="1">
            <a:spAutoFit/>
          </a:bodyPr>
          <a:lstStyle/>
          <a:p>
            <a:endParaRPr lang="fa-IR" dirty="0"/>
          </a:p>
        </p:txBody>
      </p:sp>
      <p:pic>
        <p:nvPicPr>
          <p:cNvPr id="12" name="Picture 2" descr="C:\Documents and Settings\F\Desktop\print\Picture 010.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929058" y="857232"/>
            <a:ext cx="4500594" cy="3473422"/>
          </a:xfrm>
          <a:prstGeom prst="rect">
            <a:avLst/>
          </a:prstGeom>
          <a:noFill/>
        </p:spPr>
      </p:pic>
      <p:sp>
        <p:nvSpPr>
          <p:cNvPr id="14" name="TextBox 13"/>
          <p:cNvSpPr txBox="1"/>
          <p:nvPr/>
        </p:nvSpPr>
        <p:spPr>
          <a:xfrm>
            <a:off x="6861914" y="1357298"/>
            <a:ext cx="1424861" cy="584775"/>
          </a:xfrm>
          <a:prstGeom prst="rect">
            <a:avLst/>
          </a:prstGeom>
          <a:noFill/>
        </p:spPr>
        <p:txBody>
          <a:bodyPr wrap="square" rtlCol="1">
            <a:spAutoFit/>
          </a:bodyPr>
          <a:lstStyle/>
          <a:p>
            <a:r>
              <a:rPr lang="fa-IR" sz="3200" b="1" dirty="0" smtClean="0">
                <a:cs typeface="B Kamran" pitchFamily="2" charset="-78"/>
              </a:rPr>
              <a:t>در كشور </a:t>
            </a:r>
          </a:p>
        </p:txBody>
      </p:sp>
      <p:sp>
        <p:nvSpPr>
          <p:cNvPr id="17" name="TextBox 16"/>
          <p:cNvSpPr txBox="1"/>
          <p:nvPr/>
        </p:nvSpPr>
        <p:spPr>
          <a:xfrm>
            <a:off x="2857488" y="3929066"/>
            <a:ext cx="1643074" cy="553998"/>
          </a:xfrm>
          <a:prstGeom prst="rect">
            <a:avLst/>
          </a:prstGeom>
          <a:noFill/>
        </p:spPr>
        <p:txBody>
          <a:bodyPr wrap="square" rtlCol="1">
            <a:spAutoFit/>
          </a:bodyPr>
          <a:lstStyle/>
          <a:p>
            <a:r>
              <a:rPr lang="fa-IR" sz="3000" b="1" dirty="0" smtClean="0">
                <a:cs typeface="B Kamran" pitchFamily="2" charset="-78"/>
              </a:rPr>
              <a:t>در شهرستان</a:t>
            </a:r>
          </a:p>
        </p:txBody>
      </p:sp>
      <p:sp>
        <p:nvSpPr>
          <p:cNvPr id="18" name="TextBox 17"/>
          <p:cNvSpPr txBox="1"/>
          <p:nvPr/>
        </p:nvSpPr>
        <p:spPr>
          <a:xfrm>
            <a:off x="2500298" y="1142984"/>
            <a:ext cx="1071570" cy="553998"/>
          </a:xfrm>
          <a:prstGeom prst="rect">
            <a:avLst/>
          </a:prstGeom>
          <a:noFill/>
        </p:spPr>
        <p:txBody>
          <a:bodyPr wrap="square" rtlCol="1">
            <a:spAutoFit/>
          </a:bodyPr>
          <a:lstStyle/>
          <a:p>
            <a:r>
              <a:rPr lang="fa-IR" sz="3000" b="1" dirty="0" smtClean="0">
                <a:cs typeface="B Kamran" pitchFamily="2" charset="-78"/>
              </a:rPr>
              <a:t>در استان</a:t>
            </a:r>
            <a:endParaRPr lang="fa-IR" sz="3000" b="1" dirty="0">
              <a:cs typeface="B Kamran"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472518" cy="5840435"/>
          </a:xfrm>
        </p:spPr>
        <p:txBody>
          <a:bodyPr>
            <a:normAutofit/>
          </a:bodyPr>
          <a:lstStyle/>
          <a:p>
            <a:pPr>
              <a:buNone/>
            </a:pPr>
            <a:r>
              <a:rPr lang="fa-IR" sz="4000" b="1" dirty="0" smtClean="0">
                <a:cs typeface="B Kamran" pitchFamily="2" charset="-78"/>
              </a:rPr>
              <a:t>   بررسی شرایط انسانی:</a:t>
            </a:r>
          </a:p>
          <a:p>
            <a:r>
              <a:rPr lang="fa-IR" sz="3000" b="1" dirty="0" smtClean="0">
                <a:cs typeface="B Kamran" pitchFamily="2" charset="-78"/>
              </a:rPr>
              <a:t>وضعیت اجتماعی:</a:t>
            </a:r>
          </a:p>
          <a:p>
            <a:pPr>
              <a:buNone/>
            </a:pPr>
            <a:r>
              <a:rPr lang="fa-IR" sz="2500" b="1" dirty="0" smtClean="0">
                <a:cs typeface="B Kamran" pitchFamily="2" charset="-78"/>
              </a:rPr>
              <a:t>    تعداد جمعيت ، نرخ رشد و تحولات آن:</a:t>
            </a:r>
            <a:endParaRPr lang="en-US" sz="2500" b="1" dirty="0" smtClean="0">
              <a:cs typeface="B Kamran" pitchFamily="2" charset="-78"/>
            </a:endParaRPr>
          </a:p>
          <a:p>
            <a:r>
              <a:rPr lang="fa-IR" sz="2000" b="1" dirty="0" smtClean="0">
                <a:cs typeface="B Kamran" pitchFamily="2" charset="-78"/>
              </a:rPr>
              <a:t>  طبق سرشماري سالهاي 45، 55، 65 ، 75 و85 تعداد جمعيت روستاي چلوند به ترتيب 675، 944، 896، 866و903نفر گزارش شده است.نرخ رشد جمعيت روستا در دهه 55-45، 65-55، 75-65 به ترتيب برابر 3/41 ، 0/52- و 0/34- درصد بدست آمده است.</a:t>
            </a:r>
            <a:endParaRPr lang="en-US" sz="2000" b="1" dirty="0" smtClean="0">
              <a:cs typeface="B Kamran" pitchFamily="2" charset="-78"/>
            </a:endParaRPr>
          </a:p>
          <a:p>
            <a:r>
              <a:rPr lang="fa-IR" sz="2000" b="1" dirty="0" smtClean="0">
                <a:cs typeface="B Kamran" pitchFamily="2" charset="-78"/>
              </a:rPr>
              <a:t>  از سال 45 تا 55 تعداد جمعيت روستا افزايش يافته اما پس از آن روند رو به كاهشي داشته است.</a:t>
            </a:r>
            <a:endParaRPr lang="en-US" sz="2000" b="1" dirty="0" smtClean="0">
              <a:cs typeface="B Kamran" pitchFamily="2" charset="-78"/>
            </a:endParaRPr>
          </a:p>
          <a:p>
            <a:pPr>
              <a:buNone/>
            </a:pPr>
            <a:endParaRPr lang="fa-IR" sz="2400" b="1" dirty="0" smtClean="0">
              <a:cs typeface="B Kamran" pitchFamily="2" charset="-78"/>
            </a:endParaRPr>
          </a:p>
          <a:p>
            <a:endParaRPr lang="fa-IR" sz="2400" b="1" dirty="0" smtClean="0">
              <a:cs typeface="B Kamran" pitchFamily="2" charset="-78"/>
            </a:endParaRPr>
          </a:p>
        </p:txBody>
      </p:sp>
      <p:sp>
        <p:nvSpPr>
          <p:cNvPr id="4" name="Rectangle 3"/>
          <p:cNvSpPr/>
          <p:nvPr/>
        </p:nvSpPr>
        <p:spPr>
          <a:xfrm>
            <a:off x="1928794" y="6143644"/>
            <a:ext cx="4572033" cy="400110"/>
          </a:xfrm>
          <a:prstGeom prst="rect">
            <a:avLst/>
          </a:prstGeom>
        </p:spPr>
        <p:txBody>
          <a:bodyPr wrap="square">
            <a:spAutoFit/>
          </a:bodyPr>
          <a:lstStyle/>
          <a:p>
            <a:r>
              <a:rPr lang="fa-IR" sz="2000" b="1" dirty="0" smtClean="0">
                <a:latin typeface="Arial" pitchFamily="34" charset="0"/>
                <a:ea typeface="Times New Roman" pitchFamily="18" charset="0"/>
                <a:cs typeface="B Kamran" pitchFamily="2" charset="-78"/>
              </a:rPr>
              <a:t> درصد نرخ رشد جمعيت روستاي چلوند در سالهاي 85-45</a:t>
            </a:r>
            <a:endParaRPr lang="fa-IR" sz="2000" dirty="0">
              <a:cs typeface="B Kamran" pitchFamily="2" charset="-78"/>
            </a:endParaRPr>
          </a:p>
        </p:txBody>
      </p:sp>
      <p:graphicFrame>
        <p:nvGraphicFramePr>
          <p:cNvPr id="6" name="Table 5"/>
          <p:cNvGraphicFramePr>
            <a:graphicFrameLocks noGrp="1"/>
          </p:cNvGraphicFramePr>
          <p:nvPr/>
        </p:nvGraphicFramePr>
        <p:xfrm>
          <a:off x="1571604" y="3571876"/>
          <a:ext cx="6143667" cy="2306320"/>
        </p:xfrm>
        <a:graphic>
          <a:graphicData uri="http://schemas.openxmlformats.org/drawingml/2006/table">
            <a:tbl>
              <a:tblPr rtl="1" firstRow="1" bandRow="1">
                <a:tableStyleId>{5C22544A-7EE6-4342-B048-85BDC9FD1C3A}</a:tableStyleId>
              </a:tblPr>
              <a:tblGrid>
                <a:gridCol w="2047889"/>
                <a:gridCol w="2092454"/>
                <a:gridCol w="2003324"/>
              </a:tblGrid>
              <a:tr h="370840">
                <a:tc>
                  <a:txBody>
                    <a:bodyPr/>
                    <a:lstStyle/>
                    <a:p>
                      <a:pPr rtl="1"/>
                      <a:r>
                        <a:rPr lang="fa-IR" dirty="0" smtClean="0"/>
                        <a:t>         </a:t>
                      </a:r>
                      <a:r>
                        <a:rPr lang="fa-IR" sz="2400" dirty="0" smtClean="0"/>
                        <a:t>سال</a:t>
                      </a:r>
                      <a:endParaRPr lang="fa-IR" sz="2400" dirty="0">
                        <a:solidFill>
                          <a:schemeClr val="tx1"/>
                        </a:solidFill>
                        <a:cs typeface="B Kamran" pitchFamily="2" charset="-78"/>
                      </a:endParaRPr>
                    </a:p>
                  </a:txBody>
                  <a:tcPr/>
                </a:tc>
                <a:tc>
                  <a:txBody>
                    <a:bodyPr/>
                    <a:lstStyle/>
                    <a:p>
                      <a:pPr rtl="1"/>
                      <a:r>
                        <a:rPr lang="fa-IR" dirty="0" smtClean="0"/>
                        <a:t>       </a:t>
                      </a:r>
                      <a:r>
                        <a:rPr lang="fa-IR" sz="2400" dirty="0" smtClean="0"/>
                        <a:t>تعداد جمعیت</a:t>
                      </a:r>
                      <a:endParaRPr lang="fa-IR" sz="2400" dirty="0">
                        <a:solidFill>
                          <a:schemeClr val="tx1"/>
                        </a:solidFill>
                        <a:cs typeface="B Kamran" pitchFamily="2" charset="-78"/>
                      </a:endParaRPr>
                    </a:p>
                  </a:txBody>
                  <a:tcPr/>
                </a:tc>
                <a:tc>
                  <a:txBody>
                    <a:bodyPr/>
                    <a:lstStyle/>
                    <a:p>
                      <a:pPr rtl="1"/>
                      <a:r>
                        <a:rPr lang="fa-IR" sz="2400" dirty="0" smtClean="0"/>
                        <a:t>درصد نرخ رشد جمعیت</a:t>
                      </a:r>
                      <a:endParaRPr lang="fa-IR" sz="2400" b="1" dirty="0">
                        <a:solidFill>
                          <a:schemeClr val="tx1"/>
                        </a:solidFill>
                        <a:cs typeface="B Kamran" pitchFamily="2" charset="-78"/>
                      </a:endParaRPr>
                    </a:p>
                  </a:txBody>
                  <a:tcPr/>
                </a:tc>
              </a:tr>
              <a:tr h="370840">
                <a:tc>
                  <a:txBody>
                    <a:bodyPr/>
                    <a:lstStyle/>
                    <a:p>
                      <a:pPr rtl="1"/>
                      <a:r>
                        <a:rPr lang="fa-IR" dirty="0" smtClean="0"/>
                        <a:t>        55-45</a:t>
                      </a:r>
                      <a:endParaRPr lang="fa-IR" dirty="0"/>
                    </a:p>
                  </a:txBody>
                  <a:tcPr/>
                </a:tc>
                <a:tc>
                  <a:txBody>
                    <a:bodyPr/>
                    <a:lstStyle/>
                    <a:p>
                      <a:pPr rtl="1"/>
                      <a:r>
                        <a:rPr lang="fa-IR" dirty="0" smtClean="0"/>
                        <a:t>        944-675</a:t>
                      </a:r>
                      <a:endParaRPr lang="fa-IR" dirty="0"/>
                    </a:p>
                  </a:txBody>
                  <a:tcPr/>
                </a:tc>
                <a:tc>
                  <a:txBody>
                    <a:bodyPr/>
                    <a:lstStyle/>
                    <a:p>
                      <a:pPr rtl="1"/>
                      <a:r>
                        <a:rPr lang="fa-IR" dirty="0" smtClean="0"/>
                        <a:t>         3/41   </a:t>
                      </a:r>
                      <a:endParaRPr lang="fa-IR" dirty="0"/>
                    </a:p>
                  </a:txBody>
                  <a:tcPr/>
                </a:tc>
              </a:tr>
              <a:tr h="370840">
                <a:tc>
                  <a:txBody>
                    <a:bodyPr/>
                    <a:lstStyle/>
                    <a:p>
                      <a:pPr rtl="1"/>
                      <a:r>
                        <a:rPr lang="fa-IR" dirty="0" smtClean="0"/>
                        <a:t>    </a:t>
                      </a:r>
                      <a:r>
                        <a:rPr lang="fa-IR" baseline="0" dirty="0" smtClean="0"/>
                        <a:t>    65-55   </a:t>
                      </a:r>
                      <a:r>
                        <a:rPr lang="fa-IR" dirty="0" smtClean="0"/>
                        <a:t>      </a:t>
                      </a:r>
                      <a:endParaRPr lang="fa-IR" dirty="0"/>
                    </a:p>
                  </a:txBody>
                  <a:tcPr/>
                </a:tc>
                <a:tc>
                  <a:txBody>
                    <a:bodyPr/>
                    <a:lstStyle/>
                    <a:p>
                      <a:pPr rtl="1"/>
                      <a:r>
                        <a:rPr lang="fa-IR" dirty="0" smtClean="0"/>
                        <a:t>        896-944</a:t>
                      </a:r>
                      <a:endParaRPr lang="fa-IR" dirty="0">
                        <a:solidFill>
                          <a:schemeClr val="tx1"/>
                        </a:solidFill>
                      </a:endParaRPr>
                    </a:p>
                  </a:txBody>
                  <a:tcPr/>
                </a:tc>
                <a:tc>
                  <a:txBody>
                    <a:bodyPr/>
                    <a:lstStyle/>
                    <a:p>
                      <a:pPr rtl="1"/>
                      <a:r>
                        <a:rPr lang="fa-IR" dirty="0" smtClean="0"/>
                        <a:t>          0/52-</a:t>
                      </a:r>
                      <a:endParaRPr lang="fa-IR" dirty="0"/>
                    </a:p>
                  </a:txBody>
                  <a:tcPr/>
                </a:tc>
              </a:tr>
              <a:tr h="370840">
                <a:tc>
                  <a:txBody>
                    <a:bodyPr/>
                    <a:lstStyle/>
                    <a:p>
                      <a:pPr rtl="1"/>
                      <a:r>
                        <a:rPr lang="fa-IR" dirty="0" smtClean="0"/>
                        <a:t>        75-65  </a:t>
                      </a:r>
                      <a:endParaRPr lang="fa-IR" dirty="0"/>
                    </a:p>
                  </a:txBody>
                  <a:tcPr/>
                </a:tc>
                <a:tc>
                  <a:txBody>
                    <a:bodyPr/>
                    <a:lstStyle/>
                    <a:p>
                      <a:pPr rtl="1"/>
                      <a:r>
                        <a:rPr lang="fa-IR" dirty="0" smtClean="0"/>
                        <a:t>        866-896</a:t>
                      </a:r>
                      <a:endParaRPr lang="fa-IR" dirty="0"/>
                    </a:p>
                  </a:txBody>
                  <a:tcPr/>
                </a:tc>
                <a:tc>
                  <a:txBody>
                    <a:bodyPr/>
                    <a:lstStyle/>
                    <a:p>
                      <a:pPr rtl="1"/>
                      <a:r>
                        <a:rPr lang="fa-IR" dirty="0" smtClean="0"/>
                        <a:t>          0/34-   </a:t>
                      </a:r>
                      <a:endParaRPr lang="fa-IR" dirty="0"/>
                    </a:p>
                  </a:txBody>
                  <a:tcPr/>
                </a:tc>
              </a:tr>
              <a:tr h="370840">
                <a:tc>
                  <a:txBody>
                    <a:bodyPr/>
                    <a:lstStyle/>
                    <a:p>
                      <a:pPr rtl="1"/>
                      <a:r>
                        <a:rPr lang="fa-IR" dirty="0" smtClean="0"/>
                        <a:t>        85-75</a:t>
                      </a:r>
                      <a:endParaRPr lang="fa-IR" dirty="0"/>
                    </a:p>
                  </a:txBody>
                  <a:tcPr/>
                </a:tc>
                <a:tc>
                  <a:txBody>
                    <a:bodyPr/>
                    <a:lstStyle/>
                    <a:p>
                      <a:pPr rtl="1"/>
                      <a:r>
                        <a:rPr lang="fa-IR" dirty="0" smtClean="0"/>
                        <a:t>      </a:t>
                      </a:r>
                      <a:r>
                        <a:rPr lang="fa-IR" baseline="0" dirty="0" smtClean="0"/>
                        <a:t> </a:t>
                      </a:r>
                      <a:r>
                        <a:rPr lang="fa-IR" dirty="0" smtClean="0"/>
                        <a:t> 903-866</a:t>
                      </a:r>
                      <a:endParaRPr lang="fa-IR" dirty="0"/>
                    </a:p>
                  </a:txBody>
                  <a:tcPr/>
                </a:tc>
                <a:tc>
                  <a:txBody>
                    <a:bodyPr/>
                    <a:lstStyle/>
                    <a:p>
                      <a:pPr rtl="1"/>
                      <a:r>
                        <a:rPr lang="fa-IR" dirty="0" smtClean="0"/>
                        <a:t>    </a:t>
                      </a:r>
                      <a:r>
                        <a:rPr lang="fa-IR" baseline="0" dirty="0" smtClean="0"/>
                        <a:t>   </a:t>
                      </a:r>
                      <a:endParaRPr lang="fa-IR" dirty="0"/>
                    </a:p>
                  </a:txBody>
                  <a:tcPr/>
                </a:tc>
              </a:tr>
            </a:tbl>
          </a:graphicData>
        </a:graphic>
      </p:graphicFrame>
      <p:sp>
        <p:nvSpPr>
          <p:cNvPr id="8" name="TextBox 7"/>
          <p:cNvSpPr txBox="1"/>
          <p:nvPr/>
        </p:nvSpPr>
        <p:spPr>
          <a:xfrm>
            <a:off x="2071670" y="5500702"/>
            <a:ext cx="857256" cy="369332"/>
          </a:xfrm>
          <a:prstGeom prst="rect">
            <a:avLst/>
          </a:prstGeom>
          <a:noFill/>
        </p:spPr>
        <p:txBody>
          <a:bodyPr wrap="square" rtlCol="1">
            <a:spAutoFit/>
          </a:bodyPr>
          <a:lstStyle/>
          <a:p>
            <a:r>
              <a:rPr lang="fa-IR" dirty="0" smtClean="0"/>
              <a:t>0/41</a:t>
            </a:r>
            <a:endParaRPr lang="fa-I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4" name="Chart 3"/>
          <p:cNvGraphicFramePr/>
          <p:nvPr/>
        </p:nvGraphicFramePr>
        <p:xfrm>
          <a:off x="1714480" y="1571612"/>
          <a:ext cx="6096000" cy="406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4" name="Rectangle 1"/>
          <p:cNvSpPr>
            <a:spLocks noChangeArrowheads="1"/>
          </p:cNvSpPr>
          <p:nvPr/>
        </p:nvSpPr>
        <p:spPr bwMode="auto">
          <a:xfrm>
            <a:off x="0" y="117693"/>
            <a:ext cx="9215502" cy="6370975"/>
          </a:xfrm>
          <a:prstGeom prst="rect">
            <a:avLst/>
          </a:prstGeom>
          <a:noFill/>
          <a:ln w="9525">
            <a:solidFill>
              <a:schemeClr val="accent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a:t>
            </a:r>
            <a:r>
              <a:rPr kumimoji="0" lang="fa-IR" sz="28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تعداد و بعد خانوار:</a:t>
            </a:r>
            <a:endParaRPr kumimoji="0" lang="en-US" sz="2800" b="1" i="0" u="none" strike="noStrike" cap="none" normalizeH="0" baseline="0" dirty="0" smtClean="0">
              <a:ln>
                <a:noFill/>
              </a:ln>
              <a:solidFill>
                <a:schemeClr val="tx1"/>
              </a:solidFill>
              <a:effectLst/>
              <a:latin typeface="Arial" pitchFamily="34"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بر اساس آمار سرشماري سالهاي 45، 55، 65، 75 تعداد خانوار روستاي چلوند به ترتيب 127، 163، 165، 171 </a:t>
            </a: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خانوار بوده و بعد خانوار نيز با توجه به تعداد جمعيت و خانوار طي سالهاي 45، 55، 65 و 75 به ترتيب 3/5، </a:t>
            </a: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8/5، 4/5 و 1/5 نفر بدست آمده است كه بيانگر وجود خانوارهاي گسترده در اين روستا مي باشد.</a:t>
            </a:r>
            <a:endParaRPr kumimoji="0" lang="en-US" sz="2400" b="1" i="0" u="none" strike="noStrike" cap="none" normalizeH="0" baseline="0" dirty="0" smtClean="0">
              <a:ln>
                <a:noFill/>
              </a:ln>
              <a:solidFill>
                <a:schemeClr val="tx1"/>
              </a:solidFill>
              <a:effectLst/>
              <a:latin typeface="Arial" pitchFamily="34"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بر اساس آمار خانه بهداشت روستاي چلوند در سال 80 تعداد خانوار روستا به 171 خانوار تغيير يافته است.</a:t>
            </a:r>
            <a:endParaRPr kumimoji="0" lang="en-US" sz="2400" b="1" i="0" u="none" strike="noStrike" cap="none" normalizeH="0" baseline="0" dirty="0" smtClean="0">
              <a:ln>
                <a:noFill/>
              </a:ln>
              <a:solidFill>
                <a:schemeClr val="tx1"/>
              </a:solidFill>
              <a:effectLst/>
              <a:latin typeface="Arial" pitchFamily="34"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a:t>
            </a:r>
          </a:p>
          <a:p>
            <a:pPr lvl="0" eaLnBrk="0" fontAlgn="base" hangingPunct="0">
              <a:spcBef>
                <a:spcPct val="0"/>
              </a:spcBef>
              <a:spcAft>
                <a:spcPct val="0"/>
              </a:spcAft>
            </a:pPr>
            <a:r>
              <a:rPr lang="fa-IR" sz="2400" b="1" dirty="0" smtClean="0">
                <a:latin typeface="Arial" pitchFamily="34" charset="0"/>
                <a:ea typeface="Times New Roman" pitchFamily="18" charset="0"/>
                <a:cs typeface="B Kamran" pitchFamily="2" charset="-78"/>
              </a:rPr>
              <a:t>         </a:t>
            </a:r>
          </a:p>
          <a:p>
            <a:pPr lvl="0" eaLnBrk="0" fontAlgn="base" hangingPunct="0">
              <a:spcBef>
                <a:spcPct val="0"/>
              </a:spcBef>
              <a:spcAft>
                <a:spcPct val="0"/>
              </a:spcAft>
            </a:pPr>
            <a:r>
              <a:rPr lang="fa-IR" sz="2400" b="1" dirty="0" smtClean="0">
                <a:latin typeface="Arial" pitchFamily="34" charset="0"/>
                <a:ea typeface="Times New Roman" pitchFamily="18" charset="0"/>
                <a:cs typeface="B Kamran" pitchFamily="2" charset="-78"/>
              </a:rPr>
              <a:t>                          </a:t>
            </a:r>
          </a:p>
          <a:p>
            <a:pPr lvl="0" eaLnBrk="0" fontAlgn="base" hangingPunct="0">
              <a:spcBef>
                <a:spcPct val="0"/>
              </a:spcBef>
              <a:spcAft>
                <a:spcPct val="0"/>
              </a:spcAft>
            </a:pPr>
            <a:endParaRPr lang="fa-IR" sz="2400" b="1" dirty="0" smtClean="0">
              <a:latin typeface="Arial" pitchFamily="34" charset="0"/>
              <a:ea typeface="Times New Roman" pitchFamily="18" charset="0"/>
              <a:cs typeface="B Kamran" pitchFamily="2" charset="-78"/>
            </a:endParaRPr>
          </a:p>
          <a:p>
            <a:pPr lvl="0" eaLnBrk="0" fontAlgn="base" hangingPunct="0">
              <a:spcBef>
                <a:spcPct val="0"/>
              </a:spcBef>
              <a:spcAft>
                <a:spcPct val="0"/>
              </a:spcAft>
            </a:pPr>
            <a:endParaRPr lang="fa-IR" sz="2400" b="1" dirty="0" smtClean="0">
              <a:latin typeface="Arial" pitchFamily="34" charset="0"/>
              <a:ea typeface="Times New Roman" pitchFamily="18" charset="0"/>
              <a:cs typeface="B Kamran" pitchFamily="2" charset="-78"/>
            </a:endParaRPr>
          </a:p>
          <a:p>
            <a:pPr lvl="0" eaLnBrk="0" fontAlgn="base" hangingPunct="0">
              <a:spcBef>
                <a:spcPct val="0"/>
              </a:spcBef>
              <a:spcAft>
                <a:spcPct val="0"/>
              </a:spcAft>
            </a:pPr>
            <a:endParaRPr lang="fa-IR" sz="2400" b="1" dirty="0" smtClean="0">
              <a:latin typeface="Arial" pitchFamily="34" charset="0"/>
              <a:ea typeface="Times New Roman" pitchFamily="18" charset="0"/>
              <a:cs typeface="B Kamran" pitchFamily="2" charset="-78"/>
            </a:endParaRPr>
          </a:p>
          <a:p>
            <a:pPr lvl="0" eaLnBrk="0" fontAlgn="base" hangingPunct="0">
              <a:spcBef>
                <a:spcPct val="0"/>
              </a:spcBef>
              <a:spcAft>
                <a:spcPct val="0"/>
              </a:spcAft>
            </a:pPr>
            <a:endParaRPr lang="fa-IR" sz="2400" b="1" dirty="0" smtClean="0">
              <a:latin typeface="Arial" pitchFamily="34" charset="0"/>
              <a:ea typeface="Times New Roman" pitchFamily="18" charset="0"/>
              <a:cs typeface="B Kamran" pitchFamily="2" charset="-78"/>
            </a:endParaRPr>
          </a:p>
          <a:p>
            <a:pPr lvl="0" eaLnBrk="0" fontAlgn="base" hangingPunct="0">
              <a:spcBef>
                <a:spcPct val="0"/>
              </a:spcBef>
              <a:spcAft>
                <a:spcPct val="0"/>
              </a:spcAft>
            </a:pPr>
            <a:endParaRPr lang="fa-IR" sz="2400" b="1" dirty="0" smtClean="0">
              <a:latin typeface="Arial" pitchFamily="34" charset="0"/>
              <a:ea typeface="Times New Roman" pitchFamily="18" charset="0"/>
              <a:cs typeface="B Kamran" pitchFamily="2" charset="-78"/>
            </a:endParaRPr>
          </a:p>
          <a:p>
            <a:pPr lvl="0" eaLnBrk="0" fontAlgn="base" hangingPunct="0">
              <a:spcBef>
                <a:spcPct val="0"/>
              </a:spcBef>
              <a:spcAft>
                <a:spcPct val="0"/>
              </a:spcAft>
            </a:pPr>
            <a:endParaRPr lang="fa-IR" sz="2400" b="1" dirty="0" smtClean="0">
              <a:latin typeface="Arial" pitchFamily="34" charset="0"/>
              <a:ea typeface="Times New Roman" pitchFamily="18" charset="0"/>
              <a:cs typeface="B Kamran" pitchFamily="2" charset="-78"/>
            </a:endParaRPr>
          </a:p>
          <a:p>
            <a:pPr lvl="0" eaLnBrk="0" fontAlgn="base" hangingPunct="0">
              <a:spcBef>
                <a:spcPct val="0"/>
              </a:spcBef>
              <a:spcAft>
                <a:spcPct val="0"/>
              </a:spcAft>
            </a:pPr>
            <a:endParaRPr lang="fa-IR" sz="2400" b="1" dirty="0" smtClean="0">
              <a:latin typeface="Arial" pitchFamily="34" charset="0"/>
              <a:ea typeface="Times New Roman" pitchFamily="18" charset="0"/>
              <a:cs typeface="B Kamran" pitchFamily="2" charset="-78"/>
            </a:endParaRPr>
          </a:p>
          <a:p>
            <a:pPr lvl="0" eaLnBrk="0" fontAlgn="base" hangingPunct="0">
              <a:spcBef>
                <a:spcPct val="0"/>
              </a:spcBef>
              <a:spcAft>
                <a:spcPct val="0"/>
              </a:spcAft>
            </a:pPr>
            <a:endParaRPr lang="fa-IR" sz="2400" b="1" dirty="0" smtClean="0">
              <a:latin typeface="Arial" pitchFamily="34" charset="0"/>
              <a:ea typeface="Times New Roman" pitchFamily="18" charset="0"/>
              <a:cs typeface="B Kamran" pitchFamily="2" charset="-78"/>
            </a:endParaRPr>
          </a:p>
          <a:p>
            <a:pPr lvl="0" eaLnBrk="0" fontAlgn="base" hangingPunct="0">
              <a:spcBef>
                <a:spcPct val="0"/>
              </a:spcBef>
              <a:spcAft>
                <a:spcPct val="0"/>
              </a:spcAft>
            </a:pPr>
            <a:endParaRPr kumimoji="0" lang="en-US" sz="2400" b="1" i="0" u="none" strike="noStrike" cap="none" normalizeH="0" baseline="0" dirty="0" smtClean="0">
              <a:ln>
                <a:noFill/>
              </a:ln>
              <a:solidFill>
                <a:schemeClr val="tx1"/>
              </a:solidFill>
              <a:effectLst/>
              <a:latin typeface="Arial" pitchFamily="34" charset="0"/>
              <a:cs typeface="B Kamran" pitchFamily="2" charset="-78"/>
            </a:endParaRPr>
          </a:p>
        </p:txBody>
      </p:sp>
      <p:sp>
        <p:nvSpPr>
          <p:cNvPr id="8" name="Rectangle 7"/>
          <p:cNvSpPr/>
          <p:nvPr/>
        </p:nvSpPr>
        <p:spPr>
          <a:xfrm>
            <a:off x="8215313" y="2095451"/>
            <a:ext cx="2303876" cy="2308324"/>
          </a:xfrm>
          <a:prstGeom prst="rect">
            <a:avLst/>
          </a:prstGeom>
        </p:spPr>
        <p:txBody>
          <a:bodyPr wrap="square">
            <a:spAutoFit/>
          </a:bodyPr>
          <a:lstStyle/>
          <a:p>
            <a:pPr lvl="0" eaLnBrk="0" fontAlgn="base" hangingPunct="0">
              <a:spcBef>
                <a:spcPct val="0"/>
              </a:spcBef>
              <a:spcAft>
                <a:spcPct val="0"/>
              </a:spcAft>
            </a:pPr>
            <a:r>
              <a:rPr lang="fa-IR" sz="2400" b="1" dirty="0" smtClean="0">
                <a:solidFill>
                  <a:prstClr val="black"/>
                </a:solidFill>
                <a:latin typeface="Arial" pitchFamily="34" charset="0"/>
                <a:ea typeface="Times New Roman" pitchFamily="18" charset="0"/>
                <a:cs typeface="B Kamran" pitchFamily="2" charset="-78"/>
              </a:rPr>
              <a:t> </a:t>
            </a:r>
          </a:p>
          <a:p>
            <a:pPr lvl="0" eaLnBrk="0" fontAlgn="base" hangingPunct="0">
              <a:spcBef>
                <a:spcPct val="0"/>
              </a:spcBef>
              <a:spcAft>
                <a:spcPct val="0"/>
              </a:spcAft>
            </a:pPr>
            <a:endParaRPr lang="fa-IR" sz="2400" b="1" dirty="0" smtClean="0">
              <a:solidFill>
                <a:prstClr val="black"/>
              </a:solidFill>
              <a:latin typeface="Arial" pitchFamily="34" charset="0"/>
              <a:ea typeface="Times New Roman" pitchFamily="18" charset="0"/>
              <a:cs typeface="B Kamran" pitchFamily="2" charset="-78"/>
            </a:endParaRPr>
          </a:p>
          <a:p>
            <a:pPr lvl="0" eaLnBrk="0" fontAlgn="base" hangingPunct="0">
              <a:spcBef>
                <a:spcPct val="0"/>
              </a:spcBef>
              <a:spcAft>
                <a:spcPct val="0"/>
              </a:spcAft>
            </a:pPr>
            <a:endParaRPr lang="fa-IR" sz="2400" b="1" dirty="0" smtClean="0">
              <a:solidFill>
                <a:prstClr val="black"/>
              </a:solidFill>
              <a:latin typeface="Arial" pitchFamily="34" charset="0"/>
              <a:ea typeface="Times New Roman" pitchFamily="18" charset="0"/>
              <a:cs typeface="B Kamran" pitchFamily="2" charset="-78"/>
            </a:endParaRPr>
          </a:p>
          <a:p>
            <a:pPr lvl="0" eaLnBrk="0" fontAlgn="base" hangingPunct="0">
              <a:spcBef>
                <a:spcPct val="0"/>
              </a:spcBef>
              <a:spcAft>
                <a:spcPct val="0"/>
              </a:spcAft>
            </a:pPr>
            <a:endParaRPr lang="fa-IR" sz="2400" b="1" dirty="0" smtClean="0">
              <a:solidFill>
                <a:prstClr val="black"/>
              </a:solidFill>
              <a:latin typeface="Arial" pitchFamily="34" charset="0"/>
              <a:ea typeface="Times New Roman" pitchFamily="18" charset="0"/>
              <a:cs typeface="B Kamran" pitchFamily="2" charset="-78"/>
            </a:endParaRPr>
          </a:p>
          <a:p>
            <a:pPr lvl="0" eaLnBrk="0" fontAlgn="base" hangingPunct="0">
              <a:spcBef>
                <a:spcPct val="0"/>
              </a:spcBef>
              <a:spcAft>
                <a:spcPct val="0"/>
              </a:spcAft>
            </a:pPr>
            <a:endParaRPr lang="fa-IR" sz="2400" b="1" dirty="0" smtClean="0">
              <a:solidFill>
                <a:prstClr val="black"/>
              </a:solidFill>
              <a:latin typeface="Arial" pitchFamily="34" charset="0"/>
              <a:ea typeface="Times New Roman" pitchFamily="18" charset="0"/>
              <a:cs typeface="B Kamran" pitchFamily="2" charset="-78"/>
            </a:endParaRPr>
          </a:p>
          <a:p>
            <a:pPr lvl="0" eaLnBrk="0" fontAlgn="base" hangingPunct="0">
              <a:spcBef>
                <a:spcPct val="0"/>
              </a:spcBef>
              <a:spcAft>
                <a:spcPct val="0"/>
              </a:spcAft>
            </a:pPr>
            <a:endParaRPr lang="fa-IR" sz="2400" b="1" dirty="0" smtClean="0">
              <a:solidFill>
                <a:prstClr val="black"/>
              </a:solidFill>
              <a:latin typeface="Arial" pitchFamily="34" charset="0"/>
              <a:ea typeface="Times New Roman" pitchFamily="18" charset="0"/>
              <a:cs typeface="B Kamran" pitchFamily="2" charset="-78"/>
            </a:endParaRPr>
          </a:p>
        </p:txBody>
      </p:sp>
      <p:graphicFrame>
        <p:nvGraphicFramePr>
          <p:cNvPr id="9" name="Table 8"/>
          <p:cNvGraphicFramePr>
            <a:graphicFrameLocks noGrp="1"/>
          </p:cNvGraphicFramePr>
          <p:nvPr/>
        </p:nvGraphicFramePr>
        <p:xfrm>
          <a:off x="1643042" y="2428868"/>
          <a:ext cx="5929356" cy="3108960"/>
        </p:xfrm>
        <a:graphic>
          <a:graphicData uri="http://schemas.openxmlformats.org/drawingml/2006/table">
            <a:tbl>
              <a:tblPr rtl="1" firstRow="1" bandRow="1">
                <a:tableStyleId>{5C22544A-7EE6-4342-B048-85BDC9FD1C3A}</a:tableStyleId>
              </a:tblPr>
              <a:tblGrid>
                <a:gridCol w="1482339"/>
                <a:gridCol w="1482339"/>
                <a:gridCol w="1482339"/>
                <a:gridCol w="1482339"/>
              </a:tblGrid>
              <a:tr h="440534">
                <a:tc>
                  <a:txBody>
                    <a:bodyPr/>
                    <a:lstStyle/>
                    <a:p>
                      <a:pPr rtl="1"/>
                      <a:r>
                        <a:rPr lang="fa-IR" sz="2400" dirty="0" smtClean="0"/>
                        <a:t>      سال</a:t>
                      </a:r>
                      <a:endParaRPr lang="fa-IR" sz="2400" b="1" dirty="0">
                        <a:solidFill>
                          <a:schemeClr val="tx1"/>
                        </a:solidFill>
                        <a:cs typeface="B Kamran" pitchFamily="2" charset="-78"/>
                      </a:endParaRPr>
                    </a:p>
                  </a:txBody>
                  <a:tcPr/>
                </a:tc>
                <a:tc>
                  <a:txBody>
                    <a:bodyPr/>
                    <a:lstStyle/>
                    <a:p>
                      <a:pPr rtl="1"/>
                      <a:r>
                        <a:rPr lang="fa-IR" sz="2400" baseline="0" dirty="0" smtClean="0"/>
                        <a:t>  تعداد جمعیت</a:t>
                      </a:r>
                      <a:endParaRPr lang="fa-IR" sz="2400" b="1" baseline="0" dirty="0">
                        <a:solidFill>
                          <a:schemeClr val="tx1"/>
                        </a:solidFill>
                        <a:cs typeface="B Kamran" pitchFamily="2" charset="-78"/>
                      </a:endParaRPr>
                    </a:p>
                  </a:txBody>
                  <a:tcPr/>
                </a:tc>
                <a:tc>
                  <a:txBody>
                    <a:bodyPr/>
                    <a:lstStyle/>
                    <a:p>
                      <a:pPr rtl="1"/>
                      <a:r>
                        <a:rPr lang="fa-IR" sz="2400" dirty="0" smtClean="0"/>
                        <a:t>   تعداد خانوار</a:t>
                      </a:r>
                      <a:endParaRPr lang="fa-IR" sz="2400" b="1" dirty="0">
                        <a:solidFill>
                          <a:schemeClr val="tx1"/>
                        </a:solidFill>
                        <a:cs typeface="B Kamran" pitchFamily="2" charset="-78"/>
                      </a:endParaRPr>
                    </a:p>
                  </a:txBody>
                  <a:tcPr/>
                </a:tc>
                <a:tc>
                  <a:txBody>
                    <a:bodyPr/>
                    <a:lstStyle/>
                    <a:p>
                      <a:pPr rtl="1"/>
                      <a:r>
                        <a:rPr lang="fa-IR" sz="2400" dirty="0" smtClean="0"/>
                        <a:t>    بعد خانوار</a:t>
                      </a:r>
                      <a:endParaRPr lang="fa-IR" sz="2400" b="1" dirty="0">
                        <a:solidFill>
                          <a:schemeClr val="tx1"/>
                        </a:solidFill>
                        <a:cs typeface="B Kamran" pitchFamily="2" charset="-78"/>
                      </a:endParaRPr>
                    </a:p>
                  </a:txBody>
                  <a:tcPr/>
                </a:tc>
              </a:tr>
              <a:tr h="440534">
                <a:tc>
                  <a:txBody>
                    <a:bodyPr/>
                    <a:lstStyle/>
                    <a:p>
                      <a:pPr rtl="1"/>
                      <a:r>
                        <a:rPr lang="fa-IR" sz="2400" dirty="0" smtClean="0"/>
                        <a:t>  </a:t>
                      </a:r>
                      <a:r>
                        <a:rPr lang="fa-IR" sz="2400" baseline="0" dirty="0" smtClean="0"/>
                        <a:t>  </a:t>
                      </a:r>
                      <a:r>
                        <a:rPr lang="fa-IR" sz="2400" dirty="0" smtClean="0"/>
                        <a:t> 1345 </a:t>
                      </a:r>
                      <a:endParaRPr lang="fa-IR" sz="2400" b="1" dirty="0">
                        <a:solidFill>
                          <a:schemeClr val="tx1"/>
                        </a:solidFill>
                        <a:cs typeface="B Kamran" pitchFamily="2" charset="-78"/>
                      </a:endParaRPr>
                    </a:p>
                  </a:txBody>
                  <a:tcPr/>
                </a:tc>
                <a:tc>
                  <a:txBody>
                    <a:bodyPr/>
                    <a:lstStyle/>
                    <a:p>
                      <a:pPr rtl="1"/>
                      <a:r>
                        <a:rPr lang="fa-IR" sz="2400" baseline="0" dirty="0" smtClean="0"/>
                        <a:t>      675</a:t>
                      </a:r>
                      <a:endParaRPr lang="fa-IR" sz="2400" b="1" dirty="0">
                        <a:solidFill>
                          <a:schemeClr val="tx1"/>
                        </a:solidFill>
                        <a:cs typeface="B Kamran" pitchFamily="2" charset="-78"/>
                      </a:endParaRPr>
                    </a:p>
                  </a:txBody>
                  <a:tcPr/>
                </a:tc>
                <a:tc>
                  <a:txBody>
                    <a:bodyPr/>
                    <a:lstStyle/>
                    <a:p>
                      <a:pPr rtl="1"/>
                      <a:r>
                        <a:rPr lang="fa-IR" sz="2400" dirty="0" smtClean="0"/>
                        <a:t>      127</a:t>
                      </a:r>
                      <a:endParaRPr lang="fa-IR" sz="2400" b="1" dirty="0">
                        <a:solidFill>
                          <a:schemeClr val="tx1"/>
                        </a:solidFill>
                        <a:cs typeface="B Kamran" pitchFamily="2" charset="-78"/>
                      </a:endParaRPr>
                    </a:p>
                  </a:txBody>
                  <a:tcPr/>
                </a:tc>
                <a:tc>
                  <a:txBody>
                    <a:bodyPr/>
                    <a:lstStyle/>
                    <a:p>
                      <a:pPr rtl="1"/>
                      <a:r>
                        <a:rPr lang="fa-IR" sz="2400" dirty="0" smtClean="0"/>
                        <a:t>      5/3  </a:t>
                      </a:r>
                      <a:endParaRPr lang="fa-IR" sz="2400" b="1" dirty="0">
                        <a:solidFill>
                          <a:schemeClr val="tx1"/>
                        </a:solidFill>
                        <a:cs typeface="B Kamran" pitchFamily="2" charset="-78"/>
                      </a:endParaRPr>
                    </a:p>
                  </a:txBody>
                  <a:tcPr/>
                </a:tc>
              </a:tr>
              <a:tr h="440534">
                <a:tc>
                  <a:txBody>
                    <a:bodyPr/>
                    <a:lstStyle/>
                    <a:p>
                      <a:pPr rtl="1"/>
                      <a:r>
                        <a:rPr lang="fa-IR" sz="2400" dirty="0" smtClean="0"/>
                        <a:t>     1355 </a:t>
                      </a:r>
                      <a:endParaRPr lang="fa-IR" sz="2400" b="1" dirty="0">
                        <a:solidFill>
                          <a:schemeClr val="tx1"/>
                        </a:solidFill>
                        <a:cs typeface="B Kamran" pitchFamily="2" charset="-78"/>
                      </a:endParaRPr>
                    </a:p>
                  </a:txBody>
                  <a:tcPr/>
                </a:tc>
                <a:tc>
                  <a:txBody>
                    <a:bodyPr/>
                    <a:lstStyle/>
                    <a:p>
                      <a:pPr rtl="1"/>
                      <a:r>
                        <a:rPr lang="fa-IR" sz="2400" dirty="0" smtClean="0"/>
                        <a:t>      944 </a:t>
                      </a:r>
                      <a:endParaRPr lang="fa-IR" sz="2400" b="1" dirty="0">
                        <a:solidFill>
                          <a:schemeClr val="tx1"/>
                        </a:solidFill>
                        <a:cs typeface="B Kamran" pitchFamily="2" charset="-78"/>
                      </a:endParaRPr>
                    </a:p>
                  </a:txBody>
                  <a:tcPr/>
                </a:tc>
                <a:tc>
                  <a:txBody>
                    <a:bodyPr/>
                    <a:lstStyle/>
                    <a:p>
                      <a:pPr rtl="1"/>
                      <a:r>
                        <a:rPr lang="fa-IR" sz="2400" dirty="0" smtClean="0"/>
                        <a:t>      163</a:t>
                      </a:r>
                      <a:endParaRPr lang="fa-IR" sz="2400" b="1" dirty="0">
                        <a:solidFill>
                          <a:schemeClr val="tx1"/>
                        </a:solidFill>
                        <a:cs typeface="B Kamran" pitchFamily="2" charset="-78"/>
                      </a:endParaRPr>
                    </a:p>
                  </a:txBody>
                  <a:tcPr/>
                </a:tc>
                <a:tc>
                  <a:txBody>
                    <a:bodyPr/>
                    <a:lstStyle/>
                    <a:p>
                      <a:pPr rtl="1"/>
                      <a:r>
                        <a:rPr lang="fa-IR" sz="2400" dirty="0" smtClean="0"/>
                        <a:t>      5/8</a:t>
                      </a:r>
                      <a:endParaRPr lang="fa-IR" sz="2400" b="1" dirty="0">
                        <a:solidFill>
                          <a:schemeClr val="tx1"/>
                        </a:solidFill>
                        <a:cs typeface="B Kamran" pitchFamily="2" charset="-78"/>
                      </a:endParaRPr>
                    </a:p>
                  </a:txBody>
                  <a:tcPr/>
                </a:tc>
              </a:tr>
              <a:tr h="440534">
                <a:tc>
                  <a:txBody>
                    <a:bodyPr/>
                    <a:lstStyle/>
                    <a:p>
                      <a:pPr rtl="1"/>
                      <a:r>
                        <a:rPr lang="fa-IR" sz="2400" dirty="0" smtClean="0"/>
                        <a:t>     1365</a:t>
                      </a:r>
                      <a:endParaRPr lang="fa-IR" sz="2400" b="1" dirty="0">
                        <a:solidFill>
                          <a:schemeClr val="tx1"/>
                        </a:solidFill>
                        <a:cs typeface="B Kamran" pitchFamily="2" charset="-78"/>
                      </a:endParaRPr>
                    </a:p>
                  </a:txBody>
                  <a:tcPr/>
                </a:tc>
                <a:tc>
                  <a:txBody>
                    <a:bodyPr/>
                    <a:lstStyle/>
                    <a:p>
                      <a:pPr rtl="1"/>
                      <a:r>
                        <a:rPr lang="fa-IR" sz="2400" dirty="0" smtClean="0"/>
                        <a:t>      896 </a:t>
                      </a:r>
                      <a:endParaRPr lang="fa-IR" sz="2400" b="1" dirty="0">
                        <a:solidFill>
                          <a:schemeClr val="tx1"/>
                        </a:solidFill>
                        <a:cs typeface="B Kamran" pitchFamily="2" charset="-78"/>
                      </a:endParaRPr>
                    </a:p>
                  </a:txBody>
                  <a:tcPr/>
                </a:tc>
                <a:tc>
                  <a:txBody>
                    <a:bodyPr/>
                    <a:lstStyle/>
                    <a:p>
                      <a:pPr rtl="1"/>
                      <a:r>
                        <a:rPr lang="fa-IR" sz="2400" dirty="0" smtClean="0"/>
                        <a:t>      165</a:t>
                      </a:r>
                      <a:endParaRPr lang="fa-IR" sz="2400" b="1" dirty="0">
                        <a:solidFill>
                          <a:schemeClr val="tx1"/>
                        </a:solidFill>
                        <a:cs typeface="B Kamran" pitchFamily="2" charset="-78"/>
                      </a:endParaRPr>
                    </a:p>
                  </a:txBody>
                  <a:tcPr/>
                </a:tc>
                <a:tc>
                  <a:txBody>
                    <a:bodyPr/>
                    <a:lstStyle/>
                    <a:p>
                      <a:pPr rtl="1"/>
                      <a:r>
                        <a:rPr lang="fa-IR" sz="2400" dirty="0" smtClean="0"/>
                        <a:t>      5/4</a:t>
                      </a:r>
                      <a:endParaRPr lang="fa-IR" sz="2400" b="1" dirty="0">
                        <a:solidFill>
                          <a:schemeClr val="tx1"/>
                        </a:solidFill>
                        <a:cs typeface="B Kamran" pitchFamily="2" charset="-78"/>
                      </a:endParaRPr>
                    </a:p>
                  </a:txBody>
                  <a:tcPr/>
                </a:tc>
              </a:tr>
              <a:tr h="440534">
                <a:tc>
                  <a:txBody>
                    <a:bodyPr/>
                    <a:lstStyle/>
                    <a:p>
                      <a:pPr rtl="1"/>
                      <a:r>
                        <a:rPr lang="fa-IR" sz="2400" baseline="0" dirty="0" smtClean="0"/>
                        <a:t>     1375 </a:t>
                      </a:r>
                      <a:r>
                        <a:rPr lang="fa-IR" sz="2400" dirty="0" smtClean="0"/>
                        <a:t> </a:t>
                      </a:r>
                      <a:endParaRPr lang="fa-IR" sz="2400" b="1" dirty="0">
                        <a:solidFill>
                          <a:schemeClr val="tx1"/>
                        </a:solidFill>
                        <a:cs typeface="B Kamran" pitchFamily="2" charset="-78"/>
                      </a:endParaRPr>
                    </a:p>
                  </a:txBody>
                  <a:tcPr/>
                </a:tc>
                <a:tc>
                  <a:txBody>
                    <a:bodyPr/>
                    <a:lstStyle/>
                    <a:p>
                      <a:pPr rtl="1"/>
                      <a:r>
                        <a:rPr lang="fa-IR" sz="2400" dirty="0" smtClean="0"/>
                        <a:t>      866 </a:t>
                      </a:r>
                      <a:endParaRPr lang="fa-IR" sz="2400" b="1" dirty="0">
                        <a:solidFill>
                          <a:schemeClr val="tx1"/>
                        </a:solidFill>
                        <a:cs typeface="B Kamran" pitchFamily="2" charset="-78"/>
                      </a:endParaRPr>
                    </a:p>
                  </a:txBody>
                  <a:tcPr/>
                </a:tc>
                <a:tc>
                  <a:txBody>
                    <a:bodyPr/>
                    <a:lstStyle/>
                    <a:p>
                      <a:pPr rtl="1"/>
                      <a:r>
                        <a:rPr lang="fa-IR" sz="2400" dirty="0" smtClean="0"/>
                        <a:t>       171 </a:t>
                      </a:r>
                      <a:endParaRPr lang="fa-IR" sz="2400" b="1" dirty="0">
                        <a:solidFill>
                          <a:schemeClr val="tx1"/>
                        </a:solidFill>
                        <a:cs typeface="B Kamran" pitchFamily="2" charset="-78"/>
                      </a:endParaRPr>
                    </a:p>
                  </a:txBody>
                  <a:tcPr/>
                </a:tc>
                <a:tc>
                  <a:txBody>
                    <a:bodyPr/>
                    <a:lstStyle/>
                    <a:p>
                      <a:pPr rtl="1"/>
                      <a:r>
                        <a:rPr lang="fa-IR" sz="2400" dirty="0" smtClean="0"/>
                        <a:t>       5/1</a:t>
                      </a:r>
                      <a:endParaRPr lang="fa-IR" sz="2400" b="1" dirty="0">
                        <a:solidFill>
                          <a:schemeClr val="tx1"/>
                        </a:solidFill>
                        <a:cs typeface="B Kamran" pitchFamily="2" charset="-78"/>
                      </a:endParaRPr>
                    </a:p>
                  </a:txBody>
                  <a:tcPr/>
                </a:tc>
              </a:tr>
              <a:tr h="440534">
                <a:tc>
                  <a:txBody>
                    <a:bodyPr/>
                    <a:lstStyle/>
                    <a:p>
                      <a:pPr rtl="1"/>
                      <a:r>
                        <a:rPr lang="fa-IR" sz="2400" dirty="0" smtClean="0"/>
                        <a:t>     1385 </a:t>
                      </a:r>
                      <a:endParaRPr lang="fa-IR" sz="2400" b="1" dirty="0">
                        <a:solidFill>
                          <a:schemeClr val="tx1"/>
                        </a:solidFill>
                        <a:cs typeface="B Kamran" pitchFamily="2" charset="-78"/>
                      </a:endParaRPr>
                    </a:p>
                  </a:txBody>
                  <a:tcPr/>
                </a:tc>
                <a:tc>
                  <a:txBody>
                    <a:bodyPr/>
                    <a:lstStyle/>
                    <a:p>
                      <a:pPr rtl="1"/>
                      <a:r>
                        <a:rPr lang="fa-IR" sz="2400" dirty="0" smtClean="0"/>
                        <a:t>      903</a:t>
                      </a:r>
                      <a:endParaRPr lang="fa-IR" sz="2400" b="1" dirty="0">
                        <a:solidFill>
                          <a:schemeClr val="tx1"/>
                        </a:solidFill>
                        <a:cs typeface="B Kamran" pitchFamily="2" charset="-78"/>
                      </a:endParaRPr>
                    </a:p>
                  </a:txBody>
                  <a:tcPr/>
                </a:tc>
                <a:tc>
                  <a:txBody>
                    <a:bodyPr/>
                    <a:lstStyle/>
                    <a:p>
                      <a:pPr rtl="1"/>
                      <a:r>
                        <a:rPr lang="fa-IR" sz="2400" dirty="0" smtClean="0"/>
                        <a:t>       201</a:t>
                      </a:r>
                      <a:endParaRPr lang="fa-IR" sz="2400" b="1" dirty="0">
                        <a:solidFill>
                          <a:schemeClr val="tx1"/>
                        </a:solidFill>
                        <a:cs typeface="B Kamran" pitchFamily="2" charset="-78"/>
                      </a:endParaRPr>
                    </a:p>
                  </a:txBody>
                  <a:tcPr/>
                </a:tc>
                <a:tc>
                  <a:txBody>
                    <a:bodyPr/>
                    <a:lstStyle/>
                    <a:p>
                      <a:pPr rtl="1"/>
                      <a:r>
                        <a:rPr lang="fa-IR" sz="2400" dirty="0" smtClean="0"/>
                        <a:t>      4/4 </a:t>
                      </a:r>
                      <a:endParaRPr lang="fa-IR" sz="2400" b="1" dirty="0">
                        <a:solidFill>
                          <a:schemeClr val="tx1"/>
                        </a:solidFill>
                        <a:cs typeface="B Kamran" pitchFamily="2" charset="-78"/>
                      </a:endParaRPr>
                    </a:p>
                  </a:txBody>
                  <a:tcPr/>
                </a:tc>
              </a:tr>
            </a:tbl>
          </a:graphicData>
        </a:graphic>
      </p:graphicFrame>
      <p:sp>
        <p:nvSpPr>
          <p:cNvPr id="10" name="TextBox 9"/>
          <p:cNvSpPr txBox="1"/>
          <p:nvPr/>
        </p:nvSpPr>
        <p:spPr>
          <a:xfrm>
            <a:off x="1285852" y="5857892"/>
            <a:ext cx="6072230" cy="400110"/>
          </a:xfrm>
          <a:prstGeom prst="rect">
            <a:avLst/>
          </a:prstGeom>
          <a:noFill/>
        </p:spPr>
        <p:txBody>
          <a:bodyPr wrap="square" rtlCol="1">
            <a:spAutoFit/>
          </a:bodyPr>
          <a:lstStyle/>
          <a:p>
            <a:r>
              <a:rPr lang="fa-IR" sz="2000" b="1" dirty="0" smtClean="0">
                <a:cs typeface="B Kamran" pitchFamily="2" charset="-78"/>
              </a:rPr>
              <a:t>تعداد جمعیت، تعداد خانوار و بعد خانوار روستای چلوند سالهای 45 تا 85</a:t>
            </a:r>
            <a:endParaRPr lang="fa-IR" sz="2000" b="1" dirty="0">
              <a:cs typeface="B Kamran"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5" name="Chart 4"/>
          <p:cNvGraphicFramePr/>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5" name="Chart 4"/>
          <p:cNvGraphicFramePr/>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214283" y="0"/>
            <a:ext cx="8929718" cy="27392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1433513" algn="l"/>
              </a:tabLst>
            </a:pPr>
            <a:r>
              <a:rPr lang="fa-IR" sz="2800" b="1" dirty="0" smtClean="0">
                <a:latin typeface="Arial" pitchFamily="34" charset="0"/>
                <a:ea typeface="Times New Roman" pitchFamily="18" charset="0"/>
                <a:cs typeface="B Kamran" pitchFamily="2" charset="-78"/>
              </a:rPr>
              <a:t> </a:t>
            </a:r>
            <a:r>
              <a:rPr lang="fa-IR" sz="3000" b="1" dirty="0" smtClean="0">
                <a:latin typeface="Arial" pitchFamily="34" charset="0"/>
                <a:ea typeface="Times New Roman" pitchFamily="18" charset="0"/>
                <a:cs typeface="B Kamran" pitchFamily="2" charset="-78"/>
              </a:rPr>
              <a:t>نسبت </a:t>
            </a:r>
            <a:r>
              <a:rPr kumimoji="0" lang="fa-IR" sz="30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جنسي: </a:t>
            </a:r>
            <a:endParaRPr kumimoji="0" lang="en-US" sz="3000" b="1" i="0" u="none" strike="noStrike" cap="none" normalizeH="0" baseline="0" dirty="0" smtClean="0">
              <a:ln>
                <a:noFill/>
              </a:ln>
              <a:solidFill>
                <a:schemeClr val="tx1"/>
              </a:solidFill>
              <a:effectLst/>
              <a:latin typeface="Arial" pitchFamily="34"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tab pos="1433513" algn="l"/>
              </a:tabLst>
            </a:pPr>
            <a:r>
              <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a:t>
            </a:r>
            <a:r>
              <a:rPr kumimoji="0" lang="fa-IR" sz="20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بر پايه اطلاعات خانه بهداشت روستاي چلوند، از كل جمعيت</a:t>
            </a:r>
            <a:r>
              <a:rPr kumimoji="0" lang="fa-IR" sz="2000" b="1" i="0" u="none" strike="noStrike" cap="none" normalizeH="0" dirty="0" smtClean="0">
                <a:ln>
                  <a:noFill/>
                </a:ln>
                <a:solidFill>
                  <a:schemeClr val="tx1"/>
                </a:solidFill>
                <a:effectLst/>
                <a:latin typeface="Arial" pitchFamily="34" charset="0"/>
                <a:ea typeface="Times New Roman" pitchFamily="18" charset="0"/>
                <a:cs typeface="B Kamran" pitchFamily="2" charset="-78"/>
              </a:rPr>
              <a:t> 903</a:t>
            </a:r>
            <a:r>
              <a:rPr kumimoji="0" lang="fa-IR" sz="20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نفر روستا در سال</a:t>
            </a:r>
            <a:r>
              <a:rPr kumimoji="0" lang="fa-IR" sz="2000" b="1" i="0" u="none" strike="noStrike" cap="none" normalizeH="0" dirty="0" smtClean="0">
                <a:ln>
                  <a:noFill/>
                </a:ln>
                <a:solidFill>
                  <a:schemeClr val="tx1"/>
                </a:solidFill>
                <a:effectLst/>
                <a:latin typeface="Arial" pitchFamily="34" charset="0"/>
                <a:ea typeface="Times New Roman" pitchFamily="18" charset="0"/>
                <a:cs typeface="B Kamran" pitchFamily="2" charset="-78"/>
              </a:rPr>
              <a:t> 1385</a:t>
            </a:r>
            <a:r>
              <a:rPr kumimoji="0" lang="fa-IR" sz="20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،تعداد 451نفر مرد و452 نفر زن بوده اند. </a:t>
            </a:r>
            <a:r>
              <a:rPr lang="fa-IR" sz="2000" b="1" dirty="0" smtClean="0">
                <a:latin typeface="Arial" pitchFamily="34" charset="0"/>
                <a:ea typeface="Times New Roman" pitchFamily="18" charset="0"/>
                <a:cs typeface="B Kamran" pitchFamily="2" charset="-78"/>
              </a:rPr>
              <a:t>نسبت جنسي  جمعيت در اين سال تقریبا برابر یک بوده است.</a:t>
            </a:r>
          </a:p>
          <a:p>
            <a:pPr marL="0" marR="0" lvl="0" indent="0" algn="r" defTabSz="914400" rtl="1" eaLnBrk="0" fontAlgn="base" latinLnBrk="0" hangingPunct="0">
              <a:lnSpc>
                <a:spcPct val="100000"/>
              </a:lnSpc>
              <a:spcBef>
                <a:spcPct val="0"/>
              </a:spcBef>
              <a:spcAft>
                <a:spcPct val="0"/>
              </a:spcAft>
              <a:buClrTx/>
              <a:buSzTx/>
              <a:buFontTx/>
              <a:buNone/>
              <a:tabLst>
                <a:tab pos="1433513" algn="l"/>
              </a:tabLst>
            </a:pPr>
            <a:r>
              <a:rPr lang="fa-IR" sz="3000" b="1" dirty="0" smtClean="0">
                <a:latin typeface="Arial" pitchFamily="34" charset="0"/>
                <a:ea typeface="Times New Roman" pitchFamily="18" charset="0"/>
                <a:cs typeface="B Kamran" pitchFamily="2" charset="-78"/>
              </a:rPr>
              <a:t>بار تکفل: </a:t>
            </a:r>
            <a:r>
              <a:rPr lang="fa-IR" sz="2000" b="1" dirty="0" smtClean="0">
                <a:latin typeface="Arial" pitchFamily="34" charset="0"/>
                <a:ea typeface="Times New Roman" pitchFamily="18" charset="0"/>
                <a:cs typeface="B Kamran" pitchFamily="2" charset="-78"/>
              </a:rPr>
              <a:t>در روستای چلوند بار تکفل 3/6 می باشد.</a:t>
            </a:r>
          </a:p>
          <a:p>
            <a:pPr lvl="0" eaLnBrk="0" fontAlgn="base" hangingPunct="0">
              <a:spcBef>
                <a:spcPct val="0"/>
              </a:spcBef>
              <a:spcAft>
                <a:spcPct val="0"/>
              </a:spcAft>
              <a:tabLst>
                <a:tab pos="1433513" algn="l"/>
              </a:tabLst>
            </a:pPr>
            <a:endParaRPr lang="fa-IR" sz="2000" b="1" dirty="0" smtClean="0">
              <a:latin typeface="Arial" pitchFamily="34" charset="0"/>
              <a:ea typeface="Times New Roman" pitchFamily="18"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tab pos="1433513" algn="l"/>
              </a:tabLst>
            </a:pPr>
            <a:endParaRPr kumimoji="0" lang="fa-IR" sz="24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tab pos="1433513" algn="l"/>
              </a:tabLst>
            </a:pPr>
            <a:endParaRPr kumimoji="0" lang="fa-IR" sz="2400" b="1" i="0" u="none" strike="noStrike" cap="none" normalizeH="0" baseline="0" dirty="0" smtClean="0">
              <a:ln>
                <a:noFill/>
              </a:ln>
              <a:solidFill>
                <a:schemeClr val="tx1"/>
              </a:solidFill>
              <a:effectLst/>
              <a:latin typeface="Arial" pitchFamily="34" charset="0"/>
              <a:cs typeface="B Kamran" pitchFamily="2" charset="-78"/>
            </a:endParaRPr>
          </a:p>
        </p:txBody>
      </p:sp>
      <p:sp>
        <p:nvSpPr>
          <p:cNvPr id="3" name="TextBox 2"/>
          <p:cNvSpPr txBox="1"/>
          <p:nvPr/>
        </p:nvSpPr>
        <p:spPr>
          <a:xfrm>
            <a:off x="5429256" y="1857364"/>
            <a:ext cx="2286016" cy="553998"/>
          </a:xfrm>
          <a:prstGeom prst="rect">
            <a:avLst/>
          </a:prstGeom>
          <a:noFill/>
        </p:spPr>
        <p:txBody>
          <a:bodyPr wrap="square" rtlCol="1">
            <a:spAutoFit/>
          </a:bodyPr>
          <a:lstStyle/>
          <a:p>
            <a:r>
              <a:rPr lang="fa-IR" sz="3000" b="1" dirty="0" smtClean="0">
                <a:cs typeface="B Kamran" pitchFamily="2" charset="-78"/>
              </a:rPr>
              <a:t>نمودار هرم سنی :</a:t>
            </a:r>
            <a:endParaRPr lang="fa-IR" sz="3000" b="1" dirty="0">
              <a:cs typeface="B Kamran" pitchFamily="2" charset="-78"/>
            </a:endParaRPr>
          </a:p>
        </p:txBody>
      </p:sp>
      <p:pic>
        <p:nvPicPr>
          <p:cNvPr id="4" name="Picture 2" descr="C:\Documents and Settings\hemmati\My Documents\My Pictures\New Folder\Picture11.png"/>
          <p:cNvPicPr>
            <a:picLocks noChangeAspect="1" noChangeArrowheads="1"/>
          </p:cNvPicPr>
          <p:nvPr/>
        </p:nvPicPr>
        <p:blipFill>
          <a:blip r:embed="rId2"/>
          <a:srcRect/>
          <a:stretch>
            <a:fillRect/>
          </a:stretch>
        </p:blipFill>
        <p:spPr bwMode="auto">
          <a:xfrm>
            <a:off x="857256" y="2428868"/>
            <a:ext cx="7149000" cy="4191000"/>
          </a:xfrm>
          <a:prstGeom prst="rect">
            <a:avLst/>
          </a:prstGeom>
          <a:noFill/>
        </p:spPr>
      </p:pic>
      <p:sp>
        <p:nvSpPr>
          <p:cNvPr id="5" name="TextBox 4"/>
          <p:cNvSpPr txBox="1"/>
          <p:nvPr/>
        </p:nvSpPr>
        <p:spPr>
          <a:xfrm>
            <a:off x="8001056" y="3357562"/>
            <a:ext cx="500066" cy="400110"/>
          </a:xfrm>
          <a:prstGeom prst="rect">
            <a:avLst/>
          </a:prstGeom>
          <a:noFill/>
        </p:spPr>
        <p:txBody>
          <a:bodyPr wrap="square" rtlCol="1">
            <a:spAutoFit/>
          </a:bodyPr>
          <a:lstStyle/>
          <a:p>
            <a:r>
              <a:rPr lang="fa-IR" sz="2000" b="1" dirty="0" smtClean="0"/>
              <a:t>مرد</a:t>
            </a:r>
            <a:endParaRPr lang="fa-IR" sz="2000" b="1" dirty="0"/>
          </a:p>
        </p:txBody>
      </p:sp>
      <p:sp>
        <p:nvSpPr>
          <p:cNvPr id="6" name="TextBox 5"/>
          <p:cNvSpPr txBox="1"/>
          <p:nvPr/>
        </p:nvSpPr>
        <p:spPr>
          <a:xfrm>
            <a:off x="0" y="3357562"/>
            <a:ext cx="500066" cy="400110"/>
          </a:xfrm>
          <a:prstGeom prst="rect">
            <a:avLst/>
          </a:prstGeom>
          <a:noFill/>
        </p:spPr>
        <p:txBody>
          <a:bodyPr wrap="square" rtlCol="1">
            <a:spAutoFit/>
          </a:bodyPr>
          <a:lstStyle/>
          <a:p>
            <a:r>
              <a:rPr lang="fa-IR" sz="2000" b="1" dirty="0" smtClean="0"/>
              <a:t>زن</a:t>
            </a:r>
            <a:endParaRPr lang="fa-IR" sz="2000"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71604" y="214290"/>
          <a:ext cx="6096000" cy="5906139"/>
        </p:xfrm>
        <a:graphic>
          <a:graphicData uri="http://schemas.openxmlformats.org/drawingml/2006/table">
            <a:tbl>
              <a:tblPr rtl="1" firstRow="1" bandRow="1">
                <a:tableStyleId>{5C22544A-7EE6-4342-B048-85BDC9FD1C3A}</a:tableStyleId>
              </a:tblPr>
              <a:tblGrid>
                <a:gridCol w="1524000"/>
                <a:gridCol w="1524000"/>
                <a:gridCol w="1524000"/>
                <a:gridCol w="1524000"/>
              </a:tblGrid>
              <a:tr h="366408">
                <a:tc>
                  <a:txBody>
                    <a:bodyPr/>
                    <a:lstStyle/>
                    <a:p>
                      <a:pPr rtl="1"/>
                      <a:r>
                        <a:rPr lang="fa-IR" dirty="0" smtClean="0"/>
                        <a:t> گروه های سنی</a:t>
                      </a:r>
                      <a:endParaRPr lang="fa-IR" dirty="0"/>
                    </a:p>
                  </a:txBody>
                  <a:tcPr/>
                </a:tc>
                <a:tc>
                  <a:txBody>
                    <a:bodyPr/>
                    <a:lstStyle/>
                    <a:p>
                      <a:pPr rtl="1"/>
                      <a:r>
                        <a:rPr lang="fa-IR" dirty="0" smtClean="0"/>
                        <a:t>        مرد </a:t>
                      </a:r>
                      <a:endParaRPr lang="fa-IR" dirty="0"/>
                    </a:p>
                  </a:txBody>
                  <a:tcPr/>
                </a:tc>
                <a:tc>
                  <a:txBody>
                    <a:bodyPr/>
                    <a:lstStyle/>
                    <a:p>
                      <a:pPr rtl="1"/>
                      <a:r>
                        <a:rPr lang="fa-IR" dirty="0" smtClean="0"/>
                        <a:t>         زن</a:t>
                      </a:r>
                      <a:endParaRPr lang="fa-IR" dirty="0"/>
                    </a:p>
                  </a:txBody>
                  <a:tcPr/>
                </a:tc>
                <a:tc>
                  <a:txBody>
                    <a:bodyPr/>
                    <a:lstStyle/>
                    <a:p>
                      <a:pPr rtl="1"/>
                      <a:r>
                        <a:rPr lang="fa-IR" dirty="0" smtClean="0"/>
                        <a:t>  نسبت جنسی</a:t>
                      </a:r>
                      <a:endParaRPr lang="fa-IR" dirty="0"/>
                    </a:p>
                  </a:txBody>
                  <a:tcPr/>
                </a:tc>
              </a:tr>
              <a:tr h="410019">
                <a:tc>
                  <a:txBody>
                    <a:bodyPr/>
                    <a:lstStyle/>
                    <a:p>
                      <a:pPr rtl="1"/>
                      <a:r>
                        <a:rPr lang="fa-IR" baseline="0" dirty="0" smtClean="0"/>
                        <a:t>        4-0</a:t>
                      </a:r>
                      <a:endParaRPr lang="fa-IR" dirty="0"/>
                    </a:p>
                  </a:txBody>
                  <a:tcPr/>
                </a:tc>
                <a:tc>
                  <a:txBody>
                    <a:bodyPr/>
                    <a:lstStyle/>
                    <a:p>
                      <a:pPr rtl="1"/>
                      <a:r>
                        <a:rPr lang="fa-IR" dirty="0" smtClean="0"/>
                        <a:t>        32</a:t>
                      </a:r>
                      <a:endParaRPr lang="fa-IR" dirty="0"/>
                    </a:p>
                  </a:txBody>
                  <a:tcPr/>
                </a:tc>
                <a:tc>
                  <a:txBody>
                    <a:bodyPr/>
                    <a:lstStyle/>
                    <a:p>
                      <a:pPr rtl="1"/>
                      <a:r>
                        <a:rPr lang="fa-IR" dirty="0" smtClean="0"/>
                        <a:t>        42</a:t>
                      </a:r>
                      <a:endParaRPr lang="fa-IR" dirty="0"/>
                    </a:p>
                  </a:txBody>
                  <a:tcPr/>
                </a:tc>
                <a:tc>
                  <a:txBody>
                    <a:bodyPr/>
                    <a:lstStyle/>
                    <a:p>
                      <a:pPr rtl="1"/>
                      <a:r>
                        <a:rPr lang="fa-IR" dirty="0" smtClean="0"/>
                        <a:t>          76</a:t>
                      </a:r>
                      <a:endParaRPr lang="fa-IR" dirty="0"/>
                    </a:p>
                  </a:txBody>
                  <a:tcPr/>
                </a:tc>
              </a:tr>
              <a:tr h="366408">
                <a:tc>
                  <a:txBody>
                    <a:bodyPr/>
                    <a:lstStyle/>
                    <a:p>
                      <a:pPr rtl="1"/>
                      <a:r>
                        <a:rPr lang="fa-IR" dirty="0" smtClean="0"/>
                        <a:t>        9-5</a:t>
                      </a:r>
                      <a:endParaRPr lang="fa-IR" dirty="0"/>
                    </a:p>
                  </a:txBody>
                  <a:tcPr/>
                </a:tc>
                <a:tc>
                  <a:txBody>
                    <a:bodyPr/>
                    <a:lstStyle/>
                    <a:p>
                      <a:pPr rtl="1"/>
                      <a:r>
                        <a:rPr lang="fa-IR" dirty="0" smtClean="0"/>
                        <a:t>        51  </a:t>
                      </a:r>
                      <a:endParaRPr lang="fa-IR" dirty="0"/>
                    </a:p>
                  </a:txBody>
                  <a:tcPr/>
                </a:tc>
                <a:tc>
                  <a:txBody>
                    <a:bodyPr/>
                    <a:lstStyle/>
                    <a:p>
                      <a:pPr rtl="1"/>
                      <a:r>
                        <a:rPr lang="fa-IR" dirty="0" smtClean="0"/>
                        <a:t>        34</a:t>
                      </a:r>
                      <a:endParaRPr lang="fa-IR" dirty="0"/>
                    </a:p>
                  </a:txBody>
                  <a:tcPr/>
                </a:tc>
                <a:tc>
                  <a:txBody>
                    <a:bodyPr/>
                    <a:lstStyle/>
                    <a:p>
                      <a:pPr rtl="1"/>
                      <a:r>
                        <a:rPr lang="fa-IR" dirty="0" smtClean="0"/>
                        <a:t>         150</a:t>
                      </a:r>
                      <a:endParaRPr lang="fa-IR" dirty="0"/>
                    </a:p>
                  </a:txBody>
                  <a:tcPr/>
                </a:tc>
              </a:tr>
              <a:tr h="366408">
                <a:tc>
                  <a:txBody>
                    <a:bodyPr/>
                    <a:lstStyle/>
                    <a:p>
                      <a:pPr rtl="1"/>
                      <a:r>
                        <a:rPr lang="fa-IR" dirty="0" smtClean="0"/>
                        <a:t>      14-10</a:t>
                      </a:r>
                      <a:endParaRPr lang="fa-IR" dirty="0"/>
                    </a:p>
                  </a:txBody>
                  <a:tcPr/>
                </a:tc>
                <a:tc>
                  <a:txBody>
                    <a:bodyPr/>
                    <a:lstStyle/>
                    <a:p>
                      <a:pPr rtl="1"/>
                      <a:r>
                        <a:rPr lang="fa-IR" dirty="0" smtClean="0"/>
                        <a:t>        50</a:t>
                      </a:r>
                      <a:endParaRPr lang="fa-IR" dirty="0"/>
                    </a:p>
                  </a:txBody>
                  <a:tcPr/>
                </a:tc>
                <a:tc>
                  <a:txBody>
                    <a:bodyPr/>
                    <a:lstStyle/>
                    <a:p>
                      <a:pPr rtl="1"/>
                      <a:r>
                        <a:rPr lang="fa-IR" dirty="0" smtClean="0"/>
                        <a:t>        44</a:t>
                      </a:r>
                      <a:endParaRPr lang="fa-IR" dirty="0"/>
                    </a:p>
                  </a:txBody>
                  <a:tcPr/>
                </a:tc>
                <a:tc>
                  <a:txBody>
                    <a:bodyPr/>
                    <a:lstStyle/>
                    <a:p>
                      <a:pPr rtl="1"/>
                      <a:r>
                        <a:rPr lang="fa-IR" dirty="0" smtClean="0"/>
                        <a:t>         113</a:t>
                      </a:r>
                      <a:endParaRPr lang="fa-IR" dirty="0"/>
                    </a:p>
                  </a:txBody>
                  <a:tcPr/>
                </a:tc>
              </a:tr>
              <a:tr h="366408">
                <a:tc>
                  <a:txBody>
                    <a:bodyPr/>
                    <a:lstStyle/>
                    <a:p>
                      <a:pPr rtl="1"/>
                      <a:r>
                        <a:rPr lang="fa-IR" dirty="0" smtClean="0"/>
                        <a:t>      19-15</a:t>
                      </a:r>
                      <a:endParaRPr lang="fa-IR" dirty="0"/>
                    </a:p>
                  </a:txBody>
                  <a:tcPr/>
                </a:tc>
                <a:tc>
                  <a:txBody>
                    <a:bodyPr/>
                    <a:lstStyle/>
                    <a:p>
                      <a:pPr rtl="1"/>
                      <a:r>
                        <a:rPr lang="fa-IR" dirty="0" smtClean="0"/>
                        <a:t>        52</a:t>
                      </a:r>
                      <a:endParaRPr lang="fa-IR" dirty="0"/>
                    </a:p>
                  </a:txBody>
                  <a:tcPr/>
                </a:tc>
                <a:tc>
                  <a:txBody>
                    <a:bodyPr/>
                    <a:lstStyle/>
                    <a:p>
                      <a:pPr rtl="1"/>
                      <a:r>
                        <a:rPr lang="fa-IR" dirty="0" smtClean="0"/>
                        <a:t>        53</a:t>
                      </a:r>
                      <a:endParaRPr lang="fa-IR" dirty="0"/>
                    </a:p>
                  </a:txBody>
                  <a:tcPr/>
                </a:tc>
                <a:tc>
                  <a:txBody>
                    <a:bodyPr/>
                    <a:lstStyle/>
                    <a:p>
                      <a:pPr rtl="1"/>
                      <a:r>
                        <a:rPr lang="fa-IR" dirty="0" smtClean="0"/>
                        <a:t>    </a:t>
                      </a:r>
                      <a:r>
                        <a:rPr lang="fa-IR" baseline="0" dirty="0" smtClean="0"/>
                        <a:t>      </a:t>
                      </a:r>
                      <a:r>
                        <a:rPr lang="fa-IR" dirty="0" smtClean="0"/>
                        <a:t>98</a:t>
                      </a:r>
                      <a:endParaRPr lang="fa-IR" dirty="0"/>
                    </a:p>
                  </a:txBody>
                  <a:tcPr/>
                </a:tc>
              </a:tr>
              <a:tr h="366408">
                <a:tc>
                  <a:txBody>
                    <a:bodyPr/>
                    <a:lstStyle/>
                    <a:p>
                      <a:pPr rtl="1"/>
                      <a:r>
                        <a:rPr lang="fa-IR" dirty="0" smtClean="0"/>
                        <a:t>     24-20</a:t>
                      </a:r>
                      <a:endParaRPr lang="fa-IR" dirty="0"/>
                    </a:p>
                  </a:txBody>
                  <a:tcPr/>
                </a:tc>
                <a:tc>
                  <a:txBody>
                    <a:bodyPr/>
                    <a:lstStyle/>
                    <a:p>
                      <a:pPr rtl="1"/>
                      <a:r>
                        <a:rPr lang="fa-IR" dirty="0" smtClean="0"/>
                        <a:t>        57</a:t>
                      </a:r>
                      <a:endParaRPr lang="fa-IR" dirty="0"/>
                    </a:p>
                  </a:txBody>
                  <a:tcPr/>
                </a:tc>
                <a:tc>
                  <a:txBody>
                    <a:bodyPr/>
                    <a:lstStyle/>
                    <a:p>
                      <a:pPr rtl="1"/>
                      <a:r>
                        <a:rPr lang="fa-IR" dirty="0" smtClean="0"/>
                        <a:t>        70</a:t>
                      </a:r>
                      <a:endParaRPr lang="fa-IR" dirty="0"/>
                    </a:p>
                  </a:txBody>
                  <a:tcPr/>
                </a:tc>
                <a:tc>
                  <a:txBody>
                    <a:bodyPr/>
                    <a:lstStyle/>
                    <a:p>
                      <a:pPr rtl="1"/>
                      <a:r>
                        <a:rPr lang="fa-IR" dirty="0" smtClean="0"/>
                        <a:t>      </a:t>
                      </a:r>
                      <a:r>
                        <a:rPr lang="fa-IR" baseline="0" dirty="0" smtClean="0"/>
                        <a:t>   </a:t>
                      </a:r>
                      <a:r>
                        <a:rPr lang="fa-IR" dirty="0" smtClean="0"/>
                        <a:t> 81</a:t>
                      </a:r>
                      <a:endParaRPr lang="fa-IR" dirty="0"/>
                    </a:p>
                  </a:txBody>
                  <a:tcPr/>
                </a:tc>
              </a:tr>
              <a:tr h="366408">
                <a:tc>
                  <a:txBody>
                    <a:bodyPr/>
                    <a:lstStyle/>
                    <a:p>
                      <a:pPr rtl="1"/>
                      <a:r>
                        <a:rPr lang="fa-IR" dirty="0" smtClean="0"/>
                        <a:t>     29-25</a:t>
                      </a:r>
                      <a:endParaRPr lang="fa-IR" dirty="0"/>
                    </a:p>
                  </a:txBody>
                  <a:tcPr/>
                </a:tc>
                <a:tc>
                  <a:txBody>
                    <a:bodyPr/>
                    <a:lstStyle/>
                    <a:p>
                      <a:pPr rtl="1"/>
                      <a:r>
                        <a:rPr lang="fa-IR" dirty="0" smtClean="0"/>
                        <a:t>        49</a:t>
                      </a:r>
                      <a:endParaRPr lang="fa-IR" dirty="0"/>
                    </a:p>
                  </a:txBody>
                  <a:tcPr/>
                </a:tc>
                <a:tc>
                  <a:txBody>
                    <a:bodyPr/>
                    <a:lstStyle/>
                    <a:p>
                      <a:pPr rtl="1"/>
                      <a:r>
                        <a:rPr lang="fa-IR" dirty="0" smtClean="0"/>
                        <a:t>        50</a:t>
                      </a:r>
                      <a:endParaRPr lang="fa-IR" dirty="0"/>
                    </a:p>
                  </a:txBody>
                  <a:tcPr/>
                </a:tc>
                <a:tc>
                  <a:txBody>
                    <a:bodyPr/>
                    <a:lstStyle/>
                    <a:p>
                      <a:pPr rtl="1"/>
                      <a:r>
                        <a:rPr lang="fa-IR" dirty="0" smtClean="0"/>
                        <a:t>          98</a:t>
                      </a:r>
                      <a:endParaRPr lang="fa-IR" dirty="0"/>
                    </a:p>
                  </a:txBody>
                  <a:tcPr/>
                </a:tc>
              </a:tr>
              <a:tr h="366408">
                <a:tc>
                  <a:txBody>
                    <a:bodyPr/>
                    <a:lstStyle/>
                    <a:p>
                      <a:pPr rtl="1"/>
                      <a:r>
                        <a:rPr lang="fa-IR" dirty="0" smtClean="0"/>
                        <a:t>     34-30</a:t>
                      </a:r>
                      <a:endParaRPr lang="fa-IR" dirty="0"/>
                    </a:p>
                  </a:txBody>
                  <a:tcPr/>
                </a:tc>
                <a:tc>
                  <a:txBody>
                    <a:bodyPr/>
                    <a:lstStyle/>
                    <a:p>
                      <a:pPr rtl="1"/>
                      <a:r>
                        <a:rPr lang="fa-IR" dirty="0" smtClean="0"/>
                        <a:t>        37</a:t>
                      </a:r>
                      <a:endParaRPr lang="fa-IR" dirty="0"/>
                    </a:p>
                  </a:txBody>
                  <a:tcPr/>
                </a:tc>
                <a:tc>
                  <a:txBody>
                    <a:bodyPr/>
                    <a:lstStyle/>
                    <a:p>
                      <a:pPr rtl="1"/>
                      <a:r>
                        <a:rPr lang="fa-IR" dirty="0" smtClean="0"/>
                        <a:t>        30</a:t>
                      </a:r>
                      <a:endParaRPr lang="fa-IR" dirty="0"/>
                    </a:p>
                  </a:txBody>
                  <a:tcPr/>
                </a:tc>
                <a:tc>
                  <a:txBody>
                    <a:bodyPr/>
                    <a:lstStyle/>
                    <a:p>
                      <a:pPr rtl="1"/>
                      <a:r>
                        <a:rPr lang="fa-IR" dirty="0" smtClean="0"/>
                        <a:t>         123</a:t>
                      </a:r>
                      <a:endParaRPr lang="fa-IR" dirty="0"/>
                    </a:p>
                  </a:txBody>
                  <a:tcPr/>
                </a:tc>
              </a:tr>
              <a:tr h="366408">
                <a:tc>
                  <a:txBody>
                    <a:bodyPr/>
                    <a:lstStyle/>
                    <a:p>
                      <a:pPr rtl="1"/>
                      <a:r>
                        <a:rPr lang="fa-IR" dirty="0" smtClean="0"/>
                        <a:t>     39-35</a:t>
                      </a:r>
                      <a:endParaRPr lang="fa-IR" dirty="0"/>
                    </a:p>
                  </a:txBody>
                  <a:tcPr/>
                </a:tc>
                <a:tc>
                  <a:txBody>
                    <a:bodyPr/>
                    <a:lstStyle/>
                    <a:p>
                      <a:pPr rtl="1"/>
                      <a:r>
                        <a:rPr lang="fa-IR" dirty="0" smtClean="0"/>
                        <a:t>        39</a:t>
                      </a:r>
                      <a:endParaRPr lang="fa-IR" dirty="0"/>
                    </a:p>
                  </a:txBody>
                  <a:tcPr/>
                </a:tc>
                <a:tc>
                  <a:txBody>
                    <a:bodyPr/>
                    <a:lstStyle/>
                    <a:p>
                      <a:pPr rtl="1"/>
                      <a:r>
                        <a:rPr lang="fa-IR" dirty="0" smtClean="0"/>
                        <a:t>        30</a:t>
                      </a:r>
                      <a:endParaRPr lang="fa-IR" dirty="0"/>
                    </a:p>
                  </a:txBody>
                  <a:tcPr/>
                </a:tc>
                <a:tc>
                  <a:txBody>
                    <a:bodyPr/>
                    <a:lstStyle/>
                    <a:p>
                      <a:pPr rtl="1"/>
                      <a:r>
                        <a:rPr lang="fa-IR" dirty="0" smtClean="0"/>
                        <a:t>        130</a:t>
                      </a:r>
                      <a:endParaRPr lang="fa-IR" dirty="0"/>
                    </a:p>
                  </a:txBody>
                  <a:tcPr/>
                </a:tc>
              </a:tr>
              <a:tr h="366408">
                <a:tc>
                  <a:txBody>
                    <a:bodyPr/>
                    <a:lstStyle/>
                    <a:p>
                      <a:pPr rtl="1"/>
                      <a:r>
                        <a:rPr lang="fa-IR" dirty="0" smtClean="0"/>
                        <a:t>     44-40</a:t>
                      </a:r>
                      <a:endParaRPr lang="fa-IR" dirty="0"/>
                    </a:p>
                  </a:txBody>
                  <a:tcPr/>
                </a:tc>
                <a:tc>
                  <a:txBody>
                    <a:bodyPr/>
                    <a:lstStyle/>
                    <a:p>
                      <a:pPr rtl="1"/>
                      <a:r>
                        <a:rPr lang="fa-IR" dirty="0" smtClean="0"/>
                        <a:t>        21</a:t>
                      </a:r>
                      <a:endParaRPr lang="fa-IR" dirty="0"/>
                    </a:p>
                  </a:txBody>
                  <a:tcPr/>
                </a:tc>
                <a:tc>
                  <a:txBody>
                    <a:bodyPr/>
                    <a:lstStyle/>
                    <a:p>
                      <a:pPr rtl="1"/>
                      <a:r>
                        <a:rPr lang="fa-IR" dirty="0" smtClean="0"/>
                        <a:t>        25</a:t>
                      </a:r>
                      <a:endParaRPr lang="fa-IR" dirty="0"/>
                    </a:p>
                  </a:txBody>
                  <a:tcPr/>
                </a:tc>
                <a:tc>
                  <a:txBody>
                    <a:bodyPr/>
                    <a:lstStyle/>
                    <a:p>
                      <a:pPr rtl="1"/>
                      <a:r>
                        <a:rPr lang="fa-IR" dirty="0" smtClean="0"/>
                        <a:t>         84</a:t>
                      </a:r>
                      <a:endParaRPr lang="fa-IR" dirty="0"/>
                    </a:p>
                  </a:txBody>
                  <a:tcPr/>
                </a:tc>
              </a:tr>
              <a:tr h="366408">
                <a:tc>
                  <a:txBody>
                    <a:bodyPr/>
                    <a:lstStyle/>
                    <a:p>
                      <a:pPr rtl="1"/>
                      <a:r>
                        <a:rPr lang="fa-IR" dirty="0" smtClean="0"/>
                        <a:t>     49-45</a:t>
                      </a:r>
                      <a:endParaRPr lang="fa-IR" dirty="0"/>
                    </a:p>
                  </a:txBody>
                  <a:tcPr/>
                </a:tc>
                <a:tc>
                  <a:txBody>
                    <a:bodyPr/>
                    <a:lstStyle/>
                    <a:p>
                      <a:pPr rtl="1"/>
                      <a:r>
                        <a:rPr lang="fa-IR" dirty="0" smtClean="0"/>
                        <a:t>        28</a:t>
                      </a:r>
                      <a:endParaRPr lang="fa-IR" dirty="0"/>
                    </a:p>
                  </a:txBody>
                  <a:tcPr/>
                </a:tc>
                <a:tc>
                  <a:txBody>
                    <a:bodyPr/>
                    <a:lstStyle/>
                    <a:p>
                      <a:pPr rtl="1"/>
                      <a:r>
                        <a:rPr lang="fa-IR" dirty="0" smtClean="0"/>
                        <a:t>        18</a:t>
                      </a:r>
                      <a:endParaRPr lang="fa-IR" dirty="0"/>
                    </a:p>
                  </a:txBody>
                  <a:tcPr/>
                </a:tc>
                <a:tc>
                  <a:txBody>
                    <a:bodyPr/>
                    <a:lstStyle/>
                    <a:p>
                      <a:pPr rtl="1"/>
                      <a:r>
                        <a:rPr lang="fa-IR" dirty="0" smtClean="0"/>
                        <a:t>        155</a:t>
                      </a:r>
                      <a:endParaRPr lang="fa-IR" dirty="0"/>
                    </a:p>
                  </a:txBody>
                  <a:tcPr/>
                </a:tc>
              </a:tr>
              <a:tr h="366408">
                <a:tc>
                  <a:txBody>
                    <a:bodyPr/>
                    <a:lstStyle/>
                    <a:p>
                      <a:pPr rtl="1"/>
                      <a:r>
                        <a:rPr lang="fa-IR" dirty="0" smtClean="0"/>
                        <a:t>     54-50</a:t>
                      </a:r>
                      <a:endParaRPr lang="fa-IR" dirty="0"/>
                    </a:p>
                  </a:txBody>
                  <a:tcPr/>
                </a:tc>
                <a:tc>
                  <a:txBody>
                    <a:bodyPr/>
                    <a:lstStyle/>
                    <a:p>
                      <a:pPr rtl="1"/>
                      <a:r>
                        <a:rPr lang="fa-IR" dirty="0" smtClean="0"/>
                        <a:t>        15</a:t>
                      </a:r>
                      <a:endParaRPr lang="fa-IR" dirty="0"/>
                    </a:p>
                  </a:txBody>
                  <a:tcPr/>
                </a:tc>
                <a:tc>
                  <a:txBody>
                    <a:bodyPr/>
                    <a:lstStyle/>
                    <a:p>
                      <a:pPr rtl="1"/>
                      <a:r>
                        <a:rPr lang="fa-IR" dirty="0" smtClean="0"/>
                        <a:t>        14</a:t>
                      </a:r>
                      <a:endParaRPr lang="fa-IR" dirty="0"/>
                    </a:p>
                  </a:txBody>
                  <a:tcPr/>
                </a:tc>
                <a:tc>
                  <a:txBody>
                    <a:bodyPr/>
                    <a:lstStyle/>
                    <a:p>
                      <a:pPr rtl="1"/>
                      <a:r>
                        <a:rPr lang="fa-IR" dirty="0" smtClean="0"/>
                        <a:t>        107      </a:t>
                      </a:r>
                      <a:endParaRPr lang="fa-IR" dirty="0"/>
                    </a:p>
                  </a:txBody>
                  <a:tcPr/>
                </a:tc>
              </a:tr>
              <a:tr h="366408">
                <a:tc>
                  <a:txBody>
                    <a:bodyPr/>
                    <a:lstStyle/>
                    <a:p>
                      <a:pPr rtl="1"/>
                      <a:r>
                        <a:rPr lang="fa-IR" dirty="0" smtClean="0"/>
                        <a:t>     59-55</a:t>
                      </a:r>
                      <a:endParaRPr lang="fa-IR" dirty="0"/>
                    </a:p>
                  </a:txBody>
                  <a:tcPr/>
                </a:tc>
                <a:tc>
                  <a:txBody>
                    <a:bodyPr/>
                    <a:lstStyle/>
                    <a:p>
                      <a:pPr rtl="1"/>
                      <a:r>
                        <a:rPr lang="fa-IR" dirty="0" smtClean="0"/>
                        <a:t>         9</a:t>
                      </a:r>
                      <a:endParaRPr lang="fa-IR" dirty="0"/>
                    </a:p>
                  </a:txBody>
                  <a:tcPr/>
                </a:tc>
                <a:tc>
                  <a:txBody>
                    <a:bodyPr/>
                    <a:lstStyle/>
                    <a:p>
                      <a:pPr rtl="1"/>
                      <a:r>
                        <a:rPr lang="fa-IR" dirty="0" smtClean="0"/>
                        <a:t>        18</a:t>
                      </a:r>
                      <a:endParaRPr lang="fa-IR" dirty="0"/>
                    </a:p>
                  </a:txBody>
                  <a:tcPr/>
                </a:tc>
                <a:tc>
                  <a:txBody>
                    <a:bodyPr/>
                    <a:lstStyle/>
                    <a:p>
                      <a:pPr rtl="1"/>
                      <a:r>
                        <a:rPr lang="fa-IR" dirty="0" smtClean="0"/>
                        <a:t>        50</a:t>
                      </a:r>
                      <a:endParaRPr lang="fa-IR" dirty="0"/>
                    </a:p>
                  </a:txBody>
                  <a:tcPr/>
                </a:tc>
              </a:tr>
              <a:tr h="366408">
                <a:tc>
                  <a:txBody>
                    <a:bodyPr/>
                    <a:lstStyle/>
                    <a:p>
                      <a:pPr rtl="1"/>
                      <a:r>
                        <a:rPr lang="fa-IR" dirty="0" smtClean="0"/>
                        <a:t>     64-60</a:t>
                      </a:r>
                      <a:endParaRPr lang="fa-IR" dirty="0"/>
                    </a:p>
                  </a:txBody>
                  <a:tcPr/>
                </a:tc>
                <a:tc>
                  <a:txBody>
                    <a:bodyPr/>
                    <a:lstStyle/>
                    <a:p>
                      <a:pPr rtl="1"/>
                      <a:r>
                        <a:rPr lang="fa-IR" dirty="0" smtClean="0"/>
                        <a:t>        11</a:t>
                      </a:r>
                      <a:endParaRPr lang="fa-IR" dirty="0"/>
                    </a:p>
                  </a:txBody>
                  <a:tcPr/>
                </a:tc>
                <a:tc>
                  <a:txBody>
                    <a:bodyPr/>
                    <a:lstStyle/>
                    <a:p>
                      <a:pPr rtl="1"/>
                      <a:r>
                        <a:rPr lang="fa-IR" dirty="0" smtClean="0"/>
                        <a:t>        10</a:t>
                      </a:r>
                      <a:endParaRPr lang="fa-IR" dirty="0"/>
                    </a:p>
                  </a:txBody>
                  <a:tcPr/>
                </a:tc>
                <a:tc>
                  <a:txBody>
                    <a:bodyPr/>
                    <a:lstStyle/>
                    <a:p>
                      <a:pPr rtl="1"/>
                      <a:r>
                        <a:rPr lang="fa-IR" dirty="0" smtClean="0"/>
                        <a:t>       110</a:t>
                      </a:r>
                      <a:endParaRPr lang="fa-IR" dirty="0"/>
                    </a:p>
                  </a:txBody>
                  <a:tcPr/>
                </a:tc>
              </a:tr>
              <a:tr h="366408">
                <a:tc>
                  <a:txBody>
                    <a:bodyPr/>
                    <a:lstStyle/>
                    <a:p>
                      <a:pPr rtl="1"/>
                      <a:r>
                        <a:rPr lang="fa-IR" dirty="0" smtClean="0"/>
                        <a:t>   بیشتر از 65</a:t>
                      </a:r>
                      <a:endParaRPr lang="fa-IR" dirty="0"/>
                    </a:p>
                  </a:txBody>
                  <a:tcPr/>
                </a:tc>
                <a:tc>
                  <a:txBody>
                    <a:bodyPr/>
                    <a:lstStyle/>
                    <a:p>
                      <a:pPr rtl="1"/>
                      <a:r>
                        <a:rPr lang="fa-IR" dirty="0" smtClean="0"/>
                        <a:t>        34</a:t>
                      </a:r>
                      <a:endParaRPr lang="fa-IR" dirty="0"/>
                    </a:p>
                  </a:txBody>
                  <a:tcPr/>
                </a:tc>
                <a:tc>
                  <a:txBody>
                    <a:bodyPr/>
                    <a:lstStyle/>
                    <a:p>
                      <a:pPr rtl="1"/>
                      <a:r>
                        <a:rPr lang="fa-IR" dirty="0" smtClean="0"/>
                        <a:t>        34</a:t>
                      </a:r>
                      <a:endParaRPr lang="fa-IR" dirty="0"/>
                    </a:p>
                  </a:txBody>
                  <a:tcPr/>
                </a:tc>
                <a:tc>
                  <a:txBody>
                    <a:bodyPr/>
                    <a:lstStyle/>
                    <a:p>
                      <a:pPr rtl="1"/>
                      <a:r>
                        <a:rPr lang="fa-IR" dirty="0" smtClean="0"/>
                        <a:t>       100</a:t>
                      </a:r>
                      <a:endParaRPr lang="fa-IR" dirty="0"/>
                    </a:p>
                  </a:txBody>
                  <a:tcPr/>
                </a:tc>
              </a:tr>
              <a:tr h="366408">
                <a:tc>
                  <a:txBody>
                    <a:bodyPr/>
                    <a:lstStyle/>
                    <a:p>
                      <a:pPr rtl="1"/>
                      <a:r>
                        <a:rPr lang="fa-IR" dirty="0" smtClean="0"/>
                        <a:t>       جمع</a:t>
                      </a:r>
                      <a:endParaRPr lang="fa-IR" dirty="0"/>
                    </a:p>
                  </a:txBody>
                  <a:tcPr/>
                </a:tc>
                <a:tc>
                  <a:txBody>
                    <a:bodyPr/>
                    <a:lstStyle/>
                    <a:p>
                      <a:pPr rtl="1"/>
                      <a:r>
                        <a:rPr lang="fa-IR" dirty="0" smtClean="0"/>
                        <a:t>       485</a:t>
                      </a:r>
                      <a:endParaRPr lang="fa-IR" dirty="0"/>
                    </a:p>
                  </a:txBody>
                  <a:tcPr/>
                </a:tc>
                <a:tc>
                  <a:txBody>
                    <a:bodyPr/>
                    <a:lstStyle/>
                    <a:p>
                      <a:pPr rtl="1"/>
                      <a:r>
                        <a:rPr lang="fa-IR" dirty="0" smtClean="0"/>
                        <a:t>       472</a:t>
                      </a:r>
                      <a:endParaRPr lang="fa-IR" dirty="0"/>
                    </a:p>
                  </a:txBody>
                  <a:tcPr/>
                </a:tc>
                <a:tc>
                  <a:txBody>
                    <a:bodyPr/>
                    <a:lstStyle/>
                    <a:p>
                      <a:pPr rtl="1"/>
                      <a:r>
                        <a:rPr lang="fa-IR" dirty="0" smtClean="0"/>
                        <a:t>       102</a:t>
                      </a:r>
                      <a:endParaRPr lang="fa-IR" dirty="0"/>
                    </a:p>
                  </a:txBody>
                  <a:tcPr/>
                </a:tc>
              </a:tr>
            </a:tbl>
          </a:graphicData>
        </a:graphic>
      </p:graphicFrame>
      <p:sp>
        <p:nvSpPr>
          <p:cNvPr id="5" name="TextBox 4"/>
          <p:cNvSpPr txBox="1"/>
          <p:nvPr/>
        </p:nvSpPr>
        <p:spPr>
          <a:xfrm>
            <a:off x="1928794" y="6286520"/>
            <a:ext cx="5143536" cy="400110"/>
          </a:xfrm>
          <a:prstGeom prst="rect">
            <a:avLst/>
          </a:prstGeom>
          <a:noFill/>
        </p:spPr>
        <p:txBody>
          <a:bodyPr wrap="square" rtlCol="1">
            <a:spAutoFit/>
          </a:bodyPr>
          <a:lstStyle/>
          <a:p>
            <a:r>
              <a:rPr lang="fa-IR" sz="2000" b="1" dirty="0" smtClean="0">
                <a:cs typeface="B Kamran" pitchFamily="2" charset="-78"/>
              </a:rPr>
              <a:t>تعداد جمعیت به تفکیک گروه های سنی روستای چلوند در سال 85</a:t>
            </a:r>
            <a:endParaRPr lang="fa-IR" sz="2000" b="1" dirty="0">
              <a:cs typeface="B Kamran" pitchFamily="2" charset="-7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3000"/>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786050" y="642918"/>
            <a:ext cx="2857520" cy="553998"/>
          </a:xfrm>
          <a:prstGeom prst="rect">
            <a:avLst/>
          </a:prstGeom>
          <a:noFill/>
        </p:spPr>
        <p:txBody>
          <a:bodyPr wrap="square" rtlCol="1">
            <a:spAutoFit/>
          </a:bodyPr>
          <a:lstStyle/>
          <a:p>
            <a:r>
              <a:rPr lang="fa-IR" sz="3000" b="1" dirty="0" smtClean="0">
                <a:cs typeface="B Kamran" pitchFamily="2" charset="-78"/>
              </a:rPr>
              <a:t>آموزش و سواد</a:t>
            </a:r>
            <a:endParaRPr lang="fa-IR" sz="3000" b="1" dirty="0">
              <a:cs typeface="B Kamran" pitchFamily="2" charset="-78"/>
            </a:endParaRPr>
          </a:p>
        </p:txBody>
      </p:sp>
      <p:graphicFrame>
        <p:nvGraphicFramePr>
          <p:cNvPr id="5" name="Table 4"/>
          <p:cNvGraphicFramePr>
            <a:graphicFrameLocks noGrp="1"/>
          </p:cNvGraphicFramePr>
          <p:nvPr/>
        </p:nvGraphicFramePr>
        <p:xfrm>
          <a:off x="928662" y="1357298"/>
          <a:ext cx="7900556" cy="1371600"/>
        </p:xfrm>
        <a:graphic>
          <a:graphicData uri="http://schemas.openxmlformats.org/drawingml/2006/table">
            <a:tbl>
              <a:tblPr rtl="1" firstRow="1" bandCol="1">
                <a:tableStyleId>{5C22544A-7EE6-4342-B048-85BDC9FD1C3A}</a:tableStyleId>
              </a:tblPr>
              <a:tblGrid>
                <a:gridCol w="1263048"/>
                <a:gridCol w="1296742"/>
                <a:gridCol w="558060"/>
                <a:gridCol w="591756"/>
                <a:gridCol w="602850"/>
                <a:gridCol w="629498"/>
                <a:gridCol w="612652"/>
                <a:gridCol w="574908"/>
                <a:gridCol w="639948"/>
                <a:gridCol w="619050"/>
                <a:gridCol w="512044"/>
              </a:tblGrid>
              <a:tr h="344124">
                <a:tc rowSpan="2">
                  <a:txBody>
                    <a:bodyPr/>
                    <a:lstStyle/>
                    <a:p>
                      <a:pPr rtl="1"/>
                      <a:r>
                        <a:rPr lang="fa-IR" dirty="0" smtClean="0"/>
                        <a:t>   نام روستا</a:t>
                      </a:r>
                      <a:endParaRPr lang="fa-IR" dirty="0"/>
                    </a:p>
                  </a:txBody>
                  <a:tcPr/>
                </a:tc>
                <a:tc rowSpan="2">
                  <a:txBody>
                    <a:bodyPr/>
                    <a:lstStyle/>
                    <a:p>
                      <a:pPr rtl="1"/>
                      <a:r>
                        <a:rPr lang="fa-IR" dirty="0" smtClean="0"/>
                        <a:t>  تعداد خانوار  </a:t>
                      </a:r>
                      <a:endParaRPr lang="fa-IR" dirty="0"/>
                    </a:p>
                  </a:txBody>
                  <a:tcPr>
                    <a:lnR w="12700" cap="flat" cmpd="sng" algn="ctr">
                      <a:solidFill>
                        <a:schemeClr val="tx1"/>
                      </a:solidFill>
                      <a:prstDash val="solid"/>
                      <a:round/>
                      <a:headEnd type="none" w="med" len="med"/>
                      <a:tailEnd type="none" w="med" len="med"/>
                    </a:lnR>
                  </a:tcPr>
                </a:tc>
                <a:tc gridSpan="3">
                  <a:txBody>
                    <a:bodyPr/>
                    <a:lstStyle/>
                    <a:p>
                      <a:pPr rtl="1"/>
                      <a:r>
                        <a:rPr lang="fa-IR" dirty="0" smtClean="0"/>
                        <a:t>       جمعیت</a:t>
                      </a:r>
                      <a:endParaRPr lang="fa-IR"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gridSpan="3">
                  <a:txBody>
                    <a:bodyPr/>
                    <a:lstStyle/>
                    <a:p>
                      <a:pPr rtl="1"/>
                      <a:r>
                        <a:rPr lang="fa-IR" dirty="0" smtClean="0"/>
                        <a:t>  جمعیت باسواد</a:t>
                      </a:r>
                      <a:endParaRPr lang="fa-IR" dirty="0"/>
                    </a:p>
                  </a:txBody>
                  <a:tcPr>
                    <a:lnB w="12700" cap="flat" cmpd="sng" algn="ctr">
                      <a:solidFill>
                        <a:schemeClr val="tx1"/>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gridSpan="3">
                  <a:txBody>
                    <a:bodyPr/>
                    <a:lstStyle/>
                    <a:p>
                      <a:pPr rtl="1"/>
                      <a:r>
                        <a:rPr lang="fa-IR" dirty="0" smtClean="0"/>
                        <a:t> جمعیت بی سواد</a:t>
                      </a:r>
                      <a:endParaRPr lang="fa-IR" dirty="0"/>
                    </a:p>
                  </a:txBody>
                  <a:tcPr>
                    <a:lnB w="12700" cap="flat" cmpd="sng" algn="ctr">
                      <a:solidFill>
                        <a:schemeClr val="tx1"/>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r>
              <a:tr h="344124">
                <a:tc vMerge="1">
                  <a:txBody>
                    <a:bodyPr/>
                    <a:lstStyle/>
                    <a:p>
                      <a:pPr rtl="1"/>
                      <a:endParaRPr lang="fa-IR"/>
                    </a:p>
                  </a:txBody>
                  <a:tcPr/>
                </a:tc>
                <a:tc vMerge="1">
                  <a:txBody>
                    <a:bodyPr/>
                    <a:lstStyle/>
                    <a:p>
                      <a:pPr rtl="1"/>
                      <a:endParaRPr lang="fa-IR"/>
                    </a:p>
                  </a:txBody>
                  <a:tcPr/>
                </a:tc>
                <a:tc>
                  <a:txBody>
                    <a:bodyPr/>
                    <a:lstStyle/>
                    <a:p>
                      <a:pPr rtl="1"/>
                      <a:r>
                        <a:rPr lang="fa-IR" dirty="0" smtClean="0"/>
                        <a:t> کل</a:t>
                      </a:r>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dirty="0" smtClean="0"/>
                        <a:t> مرد</a:t>
                      </a:r>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dirty="0" smtClean="0"/>
                        <a:t> زن</a:t>
                      </a:r>
                      <a:endParaRPr lang="fa-IR"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rtl="1"/>
                      <a:r>
                        <a:rPr lang="fa-IR" dirty="0" smtClean="0"/>
                        <a:t> کل</a:t>
                      </a:r>
                      <a:endParaRPr lang="fa-IR"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dirty="0" smtClean="0"/>
                        <a:t>مرد</a:t>
                      </a:r>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dirty="0" smtClean="0"/>
                        <a:t>زن</a:t>
                      </a:r>
                      <a:endParaRPr lang="fa-IR"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rtl="1"/>
                      <a:r>
                        <a:rPr lang="fa-IR" dirty="0" smtClean="0"/>
                        <a:t> کل</a:t>
                      </a:r>
                      <a:endParaRPr lang="fa-IR"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dirty="0" smtClean="0"/>
                        <a:t>مرد</a:t>
                      </a:r>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dirty="0" smtClean="0"/>
                        <a:t>زن</a:t>
                      </a:r>
                      <a:endParaRPr lang="fa-IR"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396972">
                <a:tc>
                  <a:txBody>
                    <a:bodyPr/>
                    <a:lstStyle/>
                    <a:p>
                      <a:pPr rtl="1"/>
                      <a:r>
                        <a:rPr lang="fa-IR" dirty="0" smtClean="0"/>
                        <a:t>      چلوند</a:t>
                      </a:r>
                      <a:endParaRPr lang="fa-IR" dirty="0"/>
                    </a:p>
                  </a:txBody>
                  <a:tcPr/>
                </a:tc>
                <a:tc>
                  <a:txBody>
                    <a:bodyPr/>
                    <a:lstStyle/>
                    <a:p>
                      <a:pPr rtl="1"/>
                      <a:r>
                        <a:rPr lang="fa-IR" dirty="0" smtClean="0"/>
                        <a:t>       201</a:t>
                      </a:r>
                      <a:endParaRPr lang="fa-IR" dirty="0"/>
                    </a:p>
                  </a:txBody>
                  <a:tcPr>
                    <a:lnR w="12700" cap="flat" cmpd="sng" algn="ctr">
                      <a:solidFill>
                        <a:schemeClr val="tx1"/>
                      </a:solidFill>
                      <a:prstDash val="solid"/>
                      <a:round/>
                      <a:headEnd type="none" w="med" len="med"/>
                      <a:tailEnd type="none" w="med" len="med"/>
                    </a:lnR>
                  </a:tcPr>
                </a:tc>
                <a:tc>
                  <a:txBody>
                    <a:bodyPr/>
                    <a:lstStyle/>
                    <a:p>
                      <a:pPr rtl="1"/>
                      <a:r>
                        <a:rPr lang="fa-IR" dirty="0" smtClean="0"/>
                        <a:t>903</a:t>
                      </a:r>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dirty="0" smtClean="0"/>
                        <a:t>451</a:t>
                      </a:r>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dirty="0" smtClean="0"/>
                        <a:t>452</a:t>
                      </a:r>
                      <a:endParaRPr lang="fa-IR" dirty="0"/>
                    </a:p>
                  </a:txBody>
                  <a:tcPr>
                    <a:lnL w="12700" cap="flat" cmpd="sng" algn="ctr">
                      <a:solidFill>
                        <a:schemeClr val="tx1"/>
                      </a:solidFill>
                      <a:prstDash val="solid"/>
                      <a:round/>
                      <a:headEnd type="none" w="med" len="med"/>
                      <a:tailEnd type="none" w="med" len="med"/>
                    </a:lnL>
                  </a:tcPr>
                </a:tc>
                <a:tc>
                  <a:txBody>
                    <a:bodyPr/>
                    <a:lstStyle/>
                    <a:p>
                      <a:pPr rtl="1"/>
                      <a:r>
                        <a:rPr lang="fa-IR" dirty="0" smtClean="0"/>
                        <a:t>688</a:t>
                      </a:r>
                      <a:endParaRPr lang="fa-IR" dirty="0"/>
                    </a:p>
                  </a:txBody>
                  <a:tcPr>
                    <a:lnR w="12700" cap="flat" cmpd="sng" algn="ctr">
                      <a:solidFill>
                        <a:schemeClr val="tx1"/>
                      </a:solidFill>
                      <a:prstDash val="solid"/>
                      <a:round/>
                      <a:headEnd type="none" w="med" len="med"/>
                      <a:tailEnd type="none" w="med" len="med"/>
                    </a:lnR>
                  </a:tcPr>
                </a:tc>
                <a:tc>
                  <a:txBody>
                    <a:bodyPr/>
                    <a:lstStyle/>
                    <a:p>
                      <a:pPr rtl="1"/>
                      <a:r>
                        <a:rPr lang="fa-IR" dirty="0" smtClean="0"/>
                        <a:t>369</a:t>
                      </a:r>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dirty="0" smtClean="0"/>
                        <a:t>319</a:t>
                      </a:r>
                      <a:endParaRPr lang="fa-IR" dirty="0"/>
                    </a:p>
                  </a:txBody>
                  <a:tcPr>
                    <a:lnL w="12700" cap="flat" cmpd="sng" algn="ctr">
                      <a:solidFill>
                        <a:schemeClr val="tx1"/>
                      </a:solidFill>
                      <a:prstDash val="solid"/>
                      <a:round/>
                      <a:headEnd type="none" w="med" len="med"/>
                      <a:tailEnd type="none" w="med" len="med"/>
                    </a:lnL>
                  </a:tcPr>
                </a:tc>
                <a:tc>
                  <a:txBody>
                    <a:bodyPr/>
                    <a:lstStyle/>
                    <a:p>
                      <a:pPr rtl="1"/>
                      <a:r>
                        <a:rPr lang="fa-IR" dirty="0" smtClean="0"/>
                        <a:t>133</a:t>
                      </a:r>
                      <a:endParaRPr lang="fa-IR" dirty="0"/>
                    </a:p>
                  </a:txBody>
                  <a:tcPr>
                    <a:lnR w="12700" cap="flat" cmpd="sng" algn="ctr">
                      <a:solidFill>
                        <a:schemeClr val="tx1"/>
                      </a:solidFill>
                      <a:prstDash val="solid"/>
                      <a:round/>
                      <a:headEnd type="none" w="med" len="med"/>
                      <a:tailEnd type="none" w="med" len="med"/>
                    </a:lnR>
                  </a:tcPr>
                </a:tc>
                <a:tc>
                  <a:txBody>
                    <a:bodyPr/>
                    <a:lstStyle/>
                    <a:p>
                      <a:pPr rtl="1"/>
                      <a:r>
                        <a:rPr lang="fa-IR" dirty="0" smtClean="0"/>
                        <a:t>36</a:t>
                      </a:r>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dirty="0" smtClean="0"/>
                        <a:t>97</a:t>
                      </a:r>
                      <a:endParaRPr lang="fa-IR" dirty="0"/>
                    </a:p>
                  </a:txBody>
                  <a:tcPr>
                    <a:lnL w="12700" cap="flat" cmpd="sng" algn="ctr">
                      <a:solidFill>
                        <a:schemeClr val="tx1"/>
                      </a:solidFill>
                      <a:prstDash val="solid"/>
                      <a:round/>
                      <a:headEnd type="none" w="med" len="med"/>
                      <a:tailEnd type="none" w="med" len="med"/>
                    </a:lnL>
                  </a:tcPr>
                </a:tc>
              </a:tr>
            </a:tbl>
          </a:graphicData>
        </a:graphic>
      </p:graphicFrame>
      <p:pic>
        <p:nvPicPr>
          <p:cNvPr id="41986" name="Picture 2" descr="F:\mahboobeh\rusta\axx2\mahbobe2-2\IMG_000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14546" y="2643182"/>
            <a:ext cx="5000660" cy="3746213"/>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48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0" y="214291"/>
            <a:ext cx="9144000" cy="7325082"/>
          </a:xfrm>
          <a:prstGeom prst="rect">
            <a:avLst/>
          </a:prstGeom>
          <a:noFill/>
        </p:spPr>
        <p:txBody>
          <a:bodyPr wrap="square" rtlCol="1">
            <a:spAutoFit/>
          </a:bodyPr>
          <a:lstStyle/>
          <a:p>
            <a:r>
              <a:rPr lang="fa-IR" sz="3500" b="1" dirty="0" smtClean="0">
                <a:cs typeface="B Kamran" pitchFamily="2" charset="-78"/>
              </a:rPr>
              <a:t>وضعیت اقتصادی:</a:t>
            </a:r>
          </a:p>
          <a:p>
            <a:r>
              <a:rPr lang="fa-IR" sz="2000" b="1" dirty="0" smtClean="0">
                <a:cs typeface="B Kamran" pitchFamily="2" charset="-78"/>
              </a:rPr>
              <a:t>   تمام فعالیتهای مردم روستای چلوند را می توان به دو دسته تولیدی، خدماتی تقسیم کرد. </a:t>
            </a:r>
          </a:p>
          <a:p>
            <a:r>
              <a:rPr lang="fa-IR" sz="3000" b="1" dirty="0" smtClean="0">
                <a:cs typeface="B Kamran" pitchFamily="2" charset="-78"/>
              </a:rPr>
              <a:t>  تولیدی : </a:t>
            </a:r>
            <a:r>
              <a:rPr lang="fa-IR" sz="2000" b="1" dirty="0" smtClean="0">
                <a:cs typeface="B Kamran" pitchFamily="2" charset="-78"/>
              </a:rPr>
              <a:t>که شامل کشاورزی و دامداری میشود. </a:t>
            </a:r>
          </a:p>
          <a:p>
            <a:r>
              <a:rPr lang="fa-IR" sz="2000" b="1" dirty="0" smtClean="0">
                <a:cs typeface="B Kamran" pitchFamily="2" charset="-78"/>
              </a:rPr>
              <a:t>   </a:t>
            </a:r>
            <a:r>
              <a:rPr lang="fa-IR" sz="2500" b="1" dirty="0" smtClean="0">
                <a:cs typeface="B Kamran" pitchFamily="2" charset="-78"/>
              </a:rPr>
              <a:t>کشاورزی :   </a:t>
            </a:r>
            <a:r>
              <a:rPr lang="fa-IR" sz="2000" b="1" dirty="0" smtClean="0">
                <a:cs typeface="B Kamran" pitchFamily="2" charset="-78"/>
              </a:rPr>
              <a:t>وجود زمين هاي رسوبي حاصلخيز و آب و هواي معتدل با رطوبت نسبي فراوان باعث شده تا كشاورزي نقش اصلي را در اقتصاد روستاي چلوند داشته باشد.</a:t>
            </a:r>
            <a:endParaRPr lang="en-US" sz="2000" b="1" dirty="0" smtClean="0">
              <a:cs typeface="B Kamran" pitchFamily="2" charset="-78"/>
            </a:endParaRPr>
          </a:p>
          <a:p>
            <a:r>
              <a:rPr lang="fa-IR" sz="2000" b="1" dirty="0" smtClean="0">
                <a:cs typeface="B Kamran" pitchFamily="2" charset="-78"/>
              </a:rPr>
              <a:t>  مساحت كل اراضي زير كشت برنج روستاي چلوند در حدود 124 هكتار مي باشد و سرانه آن نسبت به هر نفر1332 متر مربع و نسبت به هر خانوار 7251 متر مربع است. بازده اين 124 هكتار برنج 357 تن شلتوك برنج و بازده هر هكتار 9/2 تن شلتوك است.</a:t>
            </a:r>
            <a:endParaRPr lang="en-US" sz="2000" b="1" dirty="0" smtClean="0">
              <a:cs typeface="B Kamran" pitchFamily="2" charset="-78"/>
            </a:endParaRPr>
          </a:p>
          <a:p>
            <a:r>
              <a:rPr lang="fa-IR" sz="2000" b="1" dirty="0" smtClean="0">
                <a:cs typeface="B Kamran" pitchFamily="2" charset="-78"/>
              </a:rPr>
              <a:t>  مساحت كل اراضي باغي مثمر و غيرمثمر اين روستا 109 هكتار بوده كه سرانه آن نسبت به هر نفر 1171 متر مربع و نسبت به هر خانوار 6374 متر مربع است.</a:t>
            </a:r>
          </a:p>
          <a:p>
            <a:r>
              <a:rPr lang="fa-IR" sz="2000" b="1" dirty="0" smtClean="0">
                <a:cs typeface="B Kamran" pitchFamily="2" charset="-78"/>
              </a:rPr>
              <a:t>     </a:t>
            </a: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a:cs typeface="B Kamran" pitchFamily="2" charset="-78"/>
            </a:endParaRPr>
          </a:p>
        </p:txBody>
      </p:sp>
      <p:sp>
        <p:nvSpPr>
          <p:cNvPr id="8" name="TextBox 7"/>
          <p:cNvSpPr txBox="1"/>
          <p:nvPr/>
        </p:nvSpPr>
        <p:spPr>
          <a:xfrm>
            <a:off x="1071538" y="928669"/>
            <a:ext cx="1285884" cy="707886"/>
          </a:xfrm>
          <a:prstGeom prst="rect">
            <a:avLst/>
          </a:prstGeom>
          <a:noFill/>
        </p:spPr>
        <p:txBody>
          <a:bodyPr wrap="square" rtlCol="1">
            <a:spAutoFit/>
          </a:bodyPr>
          <a:lstStyle/>
          <a:p>
            <a:endParaRPr lang="fa-IR" sz="2000" dirty="0" smtClean="0">
              <a:cs typeface="B Kamran" pitchFamily="2" charset="-78"/>
            </a:endParaRPr>
          </a:p>
          <a:p>
            <a:endParaRPr lang="fa-IR" sz="2000" dirty="0">
              <a:cs typeface="B Kamran" pitchFamily="2" charset="-78"/>
            </a:endParaRPr>
          </a:p>
        </p:txBody>
      </p:sp>
      <p:sp>
        <p:nvSpPr>
          <p:cNvPr id="14" name="Rectangle 13"/>
          <p:cNvSpPr/>
          <p:nvPr/>
        </p:nvSpPr>
        <p:spPr>
          <a:xfrm>
            <a:off x="142845" y="2703016"/>
            <a:ext cx="9001155" cy="3554819"/>
          </a:xfrm>
          <a:prstGeom prst="rect">
            <a:avLst/>
          </a:prstGeom>
        </p:spPr>
        <p:txBody>
          <a:bodyPr wrap="square">
            <a:spAutoFit/>
          </a:bodyPr>
          <a:lstStyle/>
          <a:p>
            <a:pPr lvl="0"/>
            <a:r>
              <a:rPr lang="fa-IR" sz="2000" b="1" dirty="0" smtClean="0">
                <a:solidFill>
                  <a:prstClr val="black"/>
                </a:solidFill>
                <a:cs typeface="B Kamran" pitchFamily="2" charset="-78"/>
              </a:rPr>
              <a:t> </a:t>
            </a:r>
          </a:p>
          <a:p>
            <a:pPr lvl="0"/>
            <a:endParaRPr lang="fa-IR" sz="2000" b="1" dirty="0" smtClean="0">
              <a:solidFill>
                <a:prstClr val="black"/>
              </a:solidFill>
              <a:cs typeface="B Kamran" pitchFamily="2" charset="-78"/>
            </a:endParaRPr>
          </a:p>
          <a:p>
            <a:r>
              <a:rPr lang="fa-IR" sz="2000" b="1" dirty="0" smtClean="0">
                <a:cs typeface="B Kamran" pitchFamily="2" charset="-78"/>
              </a:rPr>
              <a:t> بهره برداري از اراضي كشاورزي روستا به صورت سنتي مي باشد .</a:t>
            </a:r>
            <a:endParaRPr lang="en-US" sz="2000" b="1" dirty="0" smtClean="0">
              <a:cs typeface="B Kamran" pitchFamily="2" charset="-78"/>
            </a:endParaRPr>
          </a:p>
          <a:p>
            <a:r>
              <a:rPr lang="fa-IR" sz="2000" b="1" dirty="0" smtClean="0">
                <a:cs typeface="B Kamran" pitchFamily="2" charset="-78"/>
              </a:rPr>
              <a:t>   </a:t>
            </a:r>
            <a:r>
              <a:rPr lang="fa-IR" sz="2500" b="1" dirty="0" smtClean="0">
                <a:cs typeface="B Kamran" pitchFamily="2" charset="-78"/>
              </a:rPr>
              <a:t>دامداری : </a:t>
            </a:r>
            <a:r>
              <a:rPr lang="fa-IR" sz="2000" b="1" dirty="0" smtClean="0">
                <a:cs typeface="B Kamran" pitchFamily="2" charset="-78"/>
              </a:rPr>
              <a:t>در روستاي چلوند دامداري نيز به طريق سنتي معمول است و نوع دام آنها گاو و گوساله مي باشد. تعداد كل گاو و گوساله در روستا 300 راس بوده و متوسط آن نسبت به هر خانوار 1/8 راس مي باشد. به دليل عدم وجود مرتع براي چراي دام، دام مورد پرورش آنها گاو و گوساله است و گوسفندي ندارند. دام هاي موجود در روستا قبل از فصل كاشت برنج در مزارع رها مي شوند تا از باقيمانده ساقه درو شده برنج سال قبل استفاده كنند. در فصل كاشت برنج هم، علوفه مورد نياز دام از كاه و ساقه خرمن شده تامين مي شود. البته از اراضي جنگلي نيز براي تامين علوفه دام استفاده مي شود. علاوه بر پرورش گاو و گوساله، تعدادي مرغ، اردك، غاز و بوقلمون جهت رفع نياز خانوارها در اين روستا ديده مي شود.</a:t>
            </a:r>
            <a:endParaRPr lang="en-US" sz="2000" b="1" dirty="0" smtClean="0">
              <a:cs typeface="B Kamran" pitchFamily="2" charset="-78"/>
            </a:endParaRPr>
          </a:p>
          <a:p>
            <a:r>
              <a:rPr lang="fa-IR" sz="2000" b="1" dirty="0" smtClean="0">
                <a:cs typeface="B Kamran" pitchFamily="2" charset="-78"/>
              </a:rPr>
              <a:t>  </a:t>
            </a:r>
            <a:endParaRPr lang="en-US" sz="2000" b="1" dirty="0" smtClean="0">
              <a:cs typeface="B Kamran" pitchFamily="2" charset="-78"/>
            </a:endParaRPr>
          </a:p>
          <a:p>
            <a:r>
              <a:rPr lang="fa-IR" sz="2000" dirty="0" smtClean="0">
                <a:cs typeface="B Kamran" pitchFamily="2" charset="-78"/>
              </a:rPr>
              <a:t> </a:t>
            </a:r>
            <a:endParaRPr lang="fa-IR" sz="2000" b="1" dirty="0" smtClean="0">
              <a:solidFill>
                <a:prstClr val="black"/>
              </a:solidFill>
              <a:cs typeface="B Kamran" pitchFamily="2" charset="-78"/>
            </a:endParaRPr>
          </a:p>
        </p:txBody>
      </p:sp>
      <p:sp>
        <p:nvSpPr>
          <p:cNvPr id="17" name="TextBox 16"/>
          <p:cNvSpPr txBox="1"/>
          <p:nvPr/>
        </p:nvSpPr>
        <p:spPr>
          <a:xfrm>
            <a:off x="0" y="500041"/>
            <a:ext cx="9144000" cy="400110"/>
          </a:xfrm>
          <a:prstGeom prst="rect">
            <a:avLst/>
          </a:prstGeom>
          <a:noFill/>
        </p:spPr>
        <p:txBody>
          <a:bodyPr wrap="square" rtlCol="1">
            <a:spAutoFit/>
          </a:bodyPr>
          <a:lstStyle/>
          <a:p>
            <a:endParaRPr lang="fa-IR" sz="2000" dirty="0">
              <a:cs typeface="B Kamran" pitchFamily="2" charset="-78"/>
            </a:endParaRPr>
          </a:p>
        </p:txBody>
      </p:sp>
      <p:sp>
        <p:nvSpPr>
          <p:cNvPr id="19" name="TextBox 18"/>
          <p:cNvSpPr txBox="1"/>
          <p:nvPr/>
        </p:nvSpPr>
        <p:spPr>
          <a:xfrm>
            <a:off x="285720" y="285751"/>
            <a:ext cx="9501222" cy="400110"/>
          </a:xfrm>
          <a:prstGeom prst="rect">
            <a:avLst/>
          </a:prstGeom>
          <a:noFill/>
        </p:spPr>
        <p:txBody>
          <a:bodyPr wrap="square" rtlCol="1">
            <a:spAutoFit/>
          </a:bodyPr>
          <a:lstStyle/>
          <a:p>
            <a:endParaRPr lang="fa-IR" sz="2000" dirty="0">
              <a:cs typeface="B Kamran" pitchFamily="2" charset="-78"/>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4" name="TextBox 3"/>
          <p:cNvSpPr txBox="1"/>
          <p:nvPr/>
        </p:nvSpPr>
        <p:spPr>
          <a:xfrm>
            <a:off x="0" y="214290"/>
            <a:ext cx="9144000" cy="369332"/>
          </a:xfrm>
          <a:prstGeom prst="rect">
            <a:avLst/>
          </a:prstGeom>
          <a:noFill/>
        </p:spPr>
        <p:txBody>
          <a:bodyPr wrap="square" rtlCol="1">
            <a:spAutoFit/>
          </a:bodyPr>
          <a:lstStyle/>
          <a:p>
            <a:endParaRPr lang="fa-IR" dirty="0"/>
          </a:p>
        </p:txBody>
      </p:sp>
      <p:sp>
        <p:nvSpPr>
          <p:cNvPr id="5" name="TextBox 4"/>
          <p:cNvSpPr txBox="1"/>
          <p:nvPr/>
        </p:nvSpPr>
        <p:spPr>
          <a:xfrm>
            <a:off x="285720" y="285728"/>
            <a:ext cx="8572560" cy="6401753"/>
          </a:xfrm>
          <a:prstGeom prst="rect">
            <a:avLst/>
          </a:prstGeom>
          <a:noFill/>
        </p:spPr>
        <p:txBody>
          <a:bodyPr wrap="square" rtlCol="1">
            <a:spAutoFit/>
          </a:bodyPr>
          <a:lstStyle/>
          <a:p>
            <a:r>
              <a:rPr lang="fa-IR" sz="3000" b="1" dirty="0" smtClean="0">
                <a:cs typeface="B Kamran" pitchFamily="2" charset="-78"/>
              </a:rPr>
              <a:t> خدمات :</a:t>
            </a:r>
          </a:p>
          <a:p>
            <a:r>
              <a:rPr lang="fa-IR" sz="2000" b="1" dirty="0" smtClean="0">
                <a:cs typeface="B Kamran" pitchFamily="2" charset="-78"/>
              </a:rPr>
              <a:t> تعداد شاغلین در بخش خدمات  15 نفر می باشد. این 15 نفر در بخشهای تجاری مثل خواربارفروشی،خیاطی و آرایشگاه و بخشهای خدماتی دیگر مثل دهیاری، بهداری، بهزیستی، مدرسه و مرکز تلفن راه دور مشغول می باشند. </a:t>
            </a: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a:cs typeface="B Kamran" pitchFamily="2" charset="-78"/>
            </a:endParaRPr>
          </a:p>
        </p:txBody>
      </p:sp>
      <p:pic>
        <p:nvPicPr>
          <p:cNvPr id="36866" name="Picture 2" descr="F:\mahboobeh\rusta\axx2\mahbobe2-1\IMG_002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5786" y="1357298"/>
            <a:ext cx="3708400" cy="2778125"/>
          </a:xfrm>
          <a:prstGeom prst="rect">
            <a:avLst/>
          </a:prstGeom>
          <a:noFill/>
        </p:spPr>
      </p:pic>
      <p:sp>
        <p:nvSpPr>
          <p:cNvPr id="6" name="Flowchart: Connector 5"/>
          <p:cNvSpPr/>
          <p:nvPr/>
        </p:nvSpPr>
        <p:spPr>
          <a:xfrm>
            <a:off x="2071670" y="2143116"/>
            <a:ext cx="428628" cy="571504"/>
          </a:xfrm>
          <a:prstGeom prst="flowChartConnector">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6867" name="Picture 3" descr="F:\mahboobeh\rusta\axx2\mahbobe2-1\IMG_003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0694" y="1571612"/>
            <a:ext cx="2956145" cy="2214578"/>
          </a:xfrm>
          <a:prstGeom prst="rect">
            <a:avLst/>
          </a:prstGeom>
          <a:noFill/>
        </p:spPr>
      </p:pic>
      <p:sp>
        <p:nvSpPr>
          <p:cNvPr id="7" name="Flowchart: Connector 6"/>
          <p:cNvSpPr/>
          <p:nvPr/>
        </p:nvSpPr>
        <p:spPr>
          <a:xfrm>
            <a:off x="6572264" y="2000240"/>
            <a:ext cx="642942" cy="714380"/>
          </a:xfrm>
          <a:prstGeom prst="flowChartConnector">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6868" name="Picture 4" descr="F:\mahboobeh\rusta\axx2\mahbobe2-1\IMG_002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14942" y="3929066"/>
            <a:ext cx="3242192" cy="2428868"/>
          </a:xfrm>
          <a:prstGeom prst="rect">
            <a:avLst/>
          </a:prstGeom>
          <a:noFill/>
        </p:spPr>
      </p:pic>
      <p:pic>
        <p:nvPicPr>
          <p:cNvPr id="36869" name="Picture 5" descr="F:\mahboobeh\rusta\axx2\fateme2\IMG_054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00100" y="3857628"/>
            <a:ext cx="3337760" cy="25034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0" y="0"/>
            <a:ext cx="9144000" cy="7478970"/>
          </a:xfrm>
          <a:prstGeom prst="rect">
            <a:avLst/>
          </a:prstGeom>
          <a:noFill/>
        </p:spPr>
        <p:txBody>
          <a:bodyPr wrap="square" rtlCol="1">
            <a:spAutoFit/>
          </a:bodyPr>
          <a:lstStyle/>
          <a:p>
            <a:r>
              <a:rPr lang="fa-IR" sz="2000" b="1" dirty="0" smtClean="0">
                <a:cs typeface="B Kamran" pitchFamily="2" charset="-78"/>
              </a:rPr>
              <a:t> </a:t>
            </a:r>
          </a:p>
          <a:p>
            <a:r>
              <a:rPr lang="fa-IR" sz="2000" b="1" dirty="0" smtClean="0">
                <a:cs typeface="B Kamran" pitchFamily="2" charset="-78"/>
              </a:rPr>
              <a:t>  </a:t>
            </a:r>
          </a:p>
          <a:p>
            <a:endParaRPr lang="fa-IR" sz="2000" b="1" dirty="0" smtClean="0">
              <a:cs typeface="B Kamran" pitchFamily="2" charset="-78"/>
            </a:endParaRPr>
          </a:p>
          <a:p>
            <a:endParaRPr lang="fa-IR" sz="2000" b="1" dirty="0" smtClean="0">
              <a:cs typeface="B Kamran" pitchFamily="2" charset="-78"/>
            </a:endParaRPr>
          </a:p>
          <a:p>
            <a:r>
              <a:rPr lang="fa-IR" sz="2000" b="1" dirty="0" smtClean="0">
                <a:cs typeface="B Kamran" pitchFamily="2" charset="-78"/>
              </a:rPr>
              <a:t>  </a:t>
            </a: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r>
              <a:rPr lang="fa-IR" sz="2000" b="1" dirty="0" smtClean="0">
                <a:cs typeface="B Kamran" pitchFamily="2" charset="-78"/>
              </a:rPr>
              <a:t> </a:t>
            </a:r>
          </a:p>
          <a:p>
            <a:endParaRPr lang="fa-IR" sz="2000" b="1" dirty="0" smtClean="0">
              <a:cs typeface="B Kamran" pitchFamily="2" charset="-78"/>
            </a:endParaRPr>
          </a:p>
        </p:txBody>
      </p:sp>
      <p:sp>
        <p:nvSpPr>
          <p:cNvPr id="7" name="TextBox 6"/>
          <p:cNvSpPr txBox="1"/>
          <p:nvPr/>
        </p:nvSpPr>
        <p:spPr>
          <a:xfrm>
            <a:off x="4429124" y="720566"/>
            <a:ext cx="4429156" cy="2708434"/>
          </a:xfrm>
          <a:prstGeom prst="rect">
            <a:avLst/>
          </a:prstGeom>
          <a:noFill/>
        </p:spPr>
        <p:txBody>
          <a:bodyPr wrap="square" rtlCol="1">
            <a:spAutoFit/>
          </a:bodyPr>
          <a:lstStyle/>
          <a:p>
            <a:r>
              <a:rPr lang="fa-IR" sz="3000" b="1" dirty="0" smtClean="0">
                <a:cs typeface="B Kamran" pitchFamily="2" charset="-78"/>
              </a:rPr>
              <a:t>جغرافیای طبیعی :</a:t>
            </a:r>
          </a:p>
          <a:p>
            <a:r>
              <a:rPr lang="fa-IR" sz="2000" b="1" dirty="0" smtClean="0">
                <a:cs typeface="B Kamran" pitchFamily="2" charset="-78"/>
              </a:rPr>
              <a:t>شهرستان آستارا که روستای چلوند در آن واقع شده، در 48 درجه و 52 دقیقه طول و 38 درجه و 25 دقیقه عرض جغرافیایی واقع شده است. آستارا از شمال به جمهوری آذربایجان، از شرق به دریای خزر،از جنوب به شهرستان تالش و از غرب به استان اردبیل محدود می گردد.</a:t>
            </a:r>
          </a:p>
          <a:p>
            <a:r>
              <a:rPr lang="fa-IR" sz="2000" b="1" dirty="0" smtClean="0">
                <a:cs typeface="B Kamran" pitchFamily="2" charset="-78"/>
              </a:rPr>
              <a:t>مساحت شهرستان 334 کیلومتر مربع است و تراکم نسبی جمعیت در هر کیلومتر مربع آن 189 نفر می باشد.</a:t>
            </a:r>
          </a:p>
        </p:txBody>
      </p:sp>
      <p:sp>
        <p:nvSpPr>
          <p:cNvPr id="9" name="TextBox 8"/>
          <p:cNvSpPr txBox="1"/>
          <p:nvPr/>
        </p:nvSpPr>
        <p:spPr>
          <a:xfrm>
            <a:off x="357158" y="857232"/>
            <a:ext cx="3429024" cy="1785104"/>
          </a:xfrm>
          <a:prstGeom prst="rect">
            <a:avLst/>
          </a:prstGeom>
          <a:noFill/>
        </p:spPr>
        <p:txBody>
          <a:bodyPr wrap="square" rtlCol="1">
            <a:spAutoFit/>
          </a:bodyPr>
          <a:lstStyle/>
          <a:p>
            <a:r>
              <a:rPr lang="fa-IR" sz="3000" b="1" dirty="0" smtClean="0">
                <a:cs typeface="B Kamran" pitchFamily="2" charset="-78"/>
              </a:rPr>
              <a:t>جغرافیای سیاسی:</a:t>
            </a:r>
          </a:p>
          <a:p>
            <a:r>
              <a:rPr lang="fa-IR" sz="2000" b="1" dirty="0" smtClean="0">
                <a:cs typeface="B Kamran" pitchFamily="2" charset="-78"/>
              </a:rPr>
              <a:t>شهرستان آستارا دارای دو بخش(مرکزی و لوندویل) بوده که بخش لوندویل شامل 4 دهستان به نامهای لوندویل، ویرمونی، حیران و چلوند می باشد. </a:t>
            </a:r>
            <a:endParaRPr lang="fa-IR" sz="2000" b="1" dirty="0">
              <a:cs typeface="B Kamran" pitchFamily="2" charset="-78"/>
            </a:endParaRPr>
          </a:p>
        </p:txBody>
      </p:sp>
      <p:sp>
        <p:nvSpPr>
          <p:cNvPr id="14" name="TextBox 13"/>
          <p:cNvSpPr txBox="1"/>
          <p:nvPr/>
        </p:nvSpPr>
        <p:spPr>
          <a:xfrm>
            <a:off x="357190" y="3000372"/>
            <a:ext cx="3929090" cy="3016210"/>
          </a:xfrm>
          <a:prstGeom prst="rect">
            <a:avLst/>
          </a:prstGeom>
          <a:noFill/>
        </p:spPr>
        <p:txBody>
          <a:bodyPr wrap="square" rtlCol="1">
            <a:spAutoFit/>
          </a:bodyPr>
          <a:lstStyle/>
          <a:p>
            <a:r>
              <a:rPr lang="fa-IR" sz="3000" b="1" dirty="0" smtClean="0">
                <a:cs typeface="B Kamran" pitchFamily="2" charset="-78"/>
              </a:rPr>
              <a:t> کشاورزی:</a:t>
            </a:r>
          </a:p>
          <a:p>
            <a:r>
              <a:rPr lang="fa-IR" sz="2000" b="1" dirty="0" smtClean="0">
                <a:cs typeface="B Kamran" pitchFamily="2" charset="-78"/>
              </a:rPr>
              <a:t> کشاورزی مهمترین منبع درآمد ساکنین این شهرستان خصوصا در مناطق روستایی می باشد.</a:t>
            </a:r>
          </a:p>
          <a:p>
            <a:r>
              <a:rPr lang="fa-IR" sz="2000" b="1" dirty="0" smtClean="0">
                <a:cs typeface="B Kamran" pitchFamily="2" charset="-78"/>
              </a:rPr>
              <a:t>زراعت برنج مهمترین منبع درآمد مردم در مناطق جلگه ای آستارا می باشد. محصولات دیگر این شهرستان حبوبات ،توتون، جو بادام زمینی، پیاز و... است.</a:t>
            </a:r>
          </a:p>
          <a:p>
            <a:r>
              <a:rPr lang="fa-IR" sz="2000" b="1" dirty="0" smtClean="0">
                <a:cs typeface="B Kamran" pitchFamily="2" charset="-78"/>
              </a:rPr>
              <a:t>اراضی پایکوهی شهرستان از پتانسیل خوبی برای باغداری برخوردار میباشد. این محصولات شامل گردو و سایر میوه جات و توتستان میباشد.</a:t>
            </a:r>
          </a:p>
        </p:txBody>
      </p:sp>
      <p:sp>
        <p:nvSpPr>
          <p:cNvPr id="16" name="TextBox 15"/>
          <p:cNvSpPr txBox="1"/>
          <p:nvPr/>
        </p:nvSpPr>
        <p:spPr>
          <a:xfrm>
            <a:off x="4857752" y="3643314"/>
            <a:ext cx="3857652" cy="3016210"/>
          </a:xfrm>
          <a:prstGeom prst="rect">
            <a:avLst/>
          </a:prstGeom>
          <a:noFill/>
        </p:spPr>
        <p:txBody>
          <a:bodyPr wrap="square" rtlCol="1">
            <a:spAutoFit/>
          </a:bodyPr>
          <a:lstStyle/>
          <a:p>
            <a:r>
              <a:rPr lang="fa-IR" sz="3000" b="1" dirty="0" smtClean="0">
                <a:cs typeface="B Kamran" pitchFamily="2" charset="-78"/>
              </a:rPr>
              <a:t>دامداری: </a:t>
            </a:r>
          </a:p>
          <a:p>
            <a:r>
              <a:rPr lang="fa-IR" sz="2000" b="1" dirty="0" smtClean="0">
                <a:cs typeface="B Kamran" pitchFamily="2" charset="-78"/>
              </a:rPr>
              <a:t>بدلیل وجود مراتع بسیار غنی در ارتفاعات و پوشش گیاهی مناسب در سراسر شهرستان دامداری معمول بوده و از مهمترین منابع درآمد ساکنین روستاها خصوصا در بخش پایکوهی و کوهستانی می باشد.مردم این شهرستان همچنین به پرورش زنبور عسل و نوغانداری می پردازند.</a:t>
            </a:r>
          </a:p>
          <a:p>
            <a:r>
              <a:rPr lang="fa-IR" sz="2000" b="1" dirty="0" smtClean="0">
                <a:cs typeface="B Kamran" pitchFamily="2" charset="-78"/>
              </a:rPr>
              <a:t>در شهرستان آستارا ماهی های کپور،آمور،فیتوفاک، کیلکا و...تولید می شود. </a:t>
            </a:r>
            <a:endParaRPr lang="fa-IR" sz="2000" b="1" dirty="0">
              <a:cs typeface="B Kamran" pitchFamily="2" charset="-78"/>
            </a:endParaRPr>
          </a:p>
        </p:txBody>
      </p:sp>
      <p:sp>
        <p:nvSpPr>
          <p:cNvPr id="17" name="TextBox 16"/>
          <p:cNvSpPr txBox="1"/>
          <p:nvPr/>
        </p:nvSpPr>
        <p:spPr>
          <a:xfrm>
            <a:off x="214282" y="0"/>
            <a:ext cx="4214842" cy="707886"/>
          </a:xfrm>
          <a:prstGeom prst="rect">
            <a:avLst/>
          </a:prstGeom>
          <a:noFill/>
        </p:spPr>
        <p:txBody>
          <a:bodyPr wrap="square" rtlCol="1">
            <a:spAutoFit/>
          </a:bodyPr>
          <a:lstStyle/>
          <a:p>
            <a:r>
              <a:rPr lang="fa-IR" sz="4000" b="1" dirty="0" smtClean="0">
                <a:cs typeface="B Kamran" pitchFamily="2" charset="-78"/>
              </a:rPr>
              <a:t> معرفی شهرستان آستارا :</a:t>
            </a:r>
            <a:endParaRPr lang="fa-IR" sz="4000" b="1" dirty="0">
              <a:cs typeface="B Kamran" pitchFamily="2" charset="-78"/>
            </a:endParaRPr>
          </a:p>
        </p:txBody>
      </p:sp>
      <p:sp>
        <p:nvSpPr>
          <p:cNvPr id="19" name="Rectangle 18"/>
          <p:cNvSpPr/>
          <p:nvPr/>
        </p:nvSpPr>
        <p:spPr>
          <a:xfrm>
            <a:off x="4500562" y="500042"/>
            <a:ext cx="4429156" cy="2928958"/>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a:cs typeface="B Kamran" pitchFamily="2" charset="-78"/>
            </a:endParaRPr>
          </a:p>
        </p:txBody>
      </p:sp>
      <p:sp>
        <p:nvSpPr>
          <p:cNvPr id="20" name="Rectangle 19"/>
          <p:cNvSpPr/>
          <p:nvPr/>
        </p:nvSpPr>
        <p:spPr>
          <a:xfrm>
            <a:off x="4572000" y="3714752"/>
            <a:ext cx="4429156" cy="2786082"/>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a:cs typeface="B Kamran" pitchFamily="2" charset="-78"/>
            </a:endParaRPr>
          </a:p>
        </p:txBody>
      </p:sp>
      <p:sp>
        <p:nvSpPr>
          <p:cNvPr id="21" name="Rectangle 20"/>
          <p:cNvSpPr/>
          <p:nvPr/>
        </p:nvSpPr>
        <p:spPr>
          <a:xfrm>
            <a:off x="428596" y="857232"/>
            <a:ext cx="3571900" cy="1857388"/>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a:cs typeface="B Kamran" pitchFamily="2" charset="-78"/>
            </a:endParaRPr>
          </a:p>
        </p:txBody>
      </p:sp>
      <p:sp>
        <p:nvSpPr>
          <p:cNvPr id="22" name="Rectangle 21"/>
          <p:cNvSpPr/>
          <p:nvPr/>
        </p:nvSpPr>
        <p:spPr>
          <a:xfrm>
            <a:off x="357158" y="3000372"/>
            <a:ext cx="4071966" cy="307183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a:cs typeface="B Kamran"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14282" y="1500174"/>
          <a:ext cx="8763008" cy="4820920"/>
        </p:xfrm>
        <a:graphic>
          <a:graphicData uri="http://schemas.openxmlformats.org/drawingml/2006/table">
            <a:tbl>
              <a:tblPr rtl="1" firstRow="1" bandRow="1">
                <a:tableStyleId>{5C22544A-7EE6-4342-B048-85BDC9FD1C3A}</a:tableStyleId>
              </a:tblPr>
              <a:tblGrid>
                <a:gridCol w="1498339"/>
                <a:gridCol w="7264669"/>
              </a:tblGrid>
              <a:tr h="370840">
                <a:tc>
                  <a:txBody>
                    <a:bodyPr/>
                    <a:lstStyle/>
                    <a:p>
                      <a:pPr rtl="1"/>
                      <a:r>
                        <a:rPr lang="fa-IR" dirty="0" smtClean="0"/>
                        <a:t>    ماه</a:t>
                      </a:r>
                      <a:endParaRPr lang="fa-IR" dirty="0"/>
                    </a:p>
                  </a:txBody>
                  <a:tcPr/>
                </a:tc>
                <a:tc>
                  <a:txBody>
                    <a:bodyPr/>
                    <a:lstStyle/>
                    <a:p>
                      <a:pPr rtl="1"/>
                      <a:r>
                        <a:rPr lang="fa-IR" dirty="0" smtClean="0"/>
                        <a:t>                                فعالیت</a:t>
                      </a:r>
                      <a:endParaRPr lang="fa-IR" dirty="0"/>
                    </a:p>
                  </a:txBody>
                  <a:tcPr/>
                </a:tc>
              </a:tr>
              <a:tr h="370840">
                <a:tc>
                  <a:txBody>
                    <a:bodyPr/>
                    <a:lstStyle/>
                    <a:p>
                      <a:pPr rtl="1"/>
                      <a:r>
                        <a:rPr lang="fa-IR" dirty="0" smtClean="0"/>
                        <a:t>  فروردین</a:t>
                      </a:r>
                      <a:endParaRPr lang="fa-IR" dirty="0"/>
                    </a:p>
                  </a:txBody>
                  <a:tcPr/>
                </a:tc>
                <a:tc>
                  <a:txBody>
                    <a:bodyPr/>
                    <a:lstStyle/>
                    <a:p>
                      <a:pPr rtl="1"/>
                      <a:r>
                        <a:rPr lang="fa-IR" dirty="0" smtClean="0"/>
                        <a:t>شخم زدن زمین،آبیاری جهت نرم شدن زمین</a:t>
                      </a:r>
                      <a:r>
                        <a:rPr lang="fa-IR" baseline="0" dirty="0" smtClean="0"/>
                        <a:t> و صاف کردن،خیس کردن جو،</a:t>
                      </a:r>
                      <a:endParaRPr lang="fa-IR" dirty="0"/>
                    </a:p>
                  </a:txBody>
                  <a:tcPr/>
                </a:tc>
              </a:tr>
              <a:tr h="370840">
                <a:tc>
                  <a:txBody>
                    <a:bodyPr/>
                    <a:lstStyle/>
                    <a:p>
                      <a:pPr rtl="1"/>
                      <a:r>
                        <a:rPr lang="fa-IR" dirty="0" smtClean="0"/>
                        <a:t> اردیبهشت</a:t>
                      </a:r>
                      <a:endParaRPr lang="fa-IR" dirty="0"/>
                    </a:p>
                  </a:txBody>
                  <a:tcPr/>
                </a:tc>
                <a:tc>
                  <a:txBody>
                    <a:bodyPr/>
                    <a:lstStyle/>
                    <a:p>
                      <a:pPr rtl="1"/>
                      <a:r>
                        <a:rPr lang="fa-IR" dirty="0" smtClean="0"/>
                        <a:t>نشا جوانه برنج،وجین کردن زمین،کود دادن،از</a:t>
                      </a:r>
                      <a:r>
                        <a:rPr lang="fa-IR" baseline="0" dirty="0" smtClean="0"/>
                        <a:t> بین بردن علف هرز،کاشتن صیفی جات</a:t>
                      </a:r>
                      <a:r>
                        <a:rPr lang="fa-IR" dirty="0" smtClean="0"/>
                        <a:t> </a:t>
                      </a:r>
                      <a:endParaRPr lang="fa-IR" dirty="0"/>
                    </a:p>
                  </a:txBody>
                  <a:tcPr/>
                </a:tc>
              </a:tr>
              <a:tr h="370840">
                <a:tc>
                  <a:txBody>
                    <a:bodyPr/>
                    <a:lstStyle/>
                    <a:p>
                      <a:pPr rtl="1"/>
                      <a:r>
                        <a:rPr lang="fa-IR" dirty="0" smtClean="0"/>
                        <a:t>   خرداد</a:t>
                      </a:r>
                      <a:endParaRPr lang="fa-IR" dirty="0"/>
                    </a:p>
                  </a:txBody>
                  <a:tcPr/>
                </a:tc>
                <a:tc>
                  <a:txBody>
                    <a:bodyPr/>
                    <a:lstStyle/>
                    <a:p>
                      <a:pPr rtl="1"/>
                      <a:r>
                        <a:rPr lang="fa-IR" dirty="0" smtClean="0"/>
                        <a:t>آبیاری زمین،</a:t>
                      </a:r>
                      <a:endParaRPr lang="fa-IR" dirty="0"/>
                    </a:p>
                  </a:txBody>
                  <a:tcPr/>
                </a:tc>
              </a:tr>
              <a:tr h="370840">
                <a:tc>
                  <a:txBody>
                    <a:bodyPr/>
                    <a:lstStyle/>
                    <a:p>
                      <a:pPr rtl="1"/>
                      <a:r>
                        <a:rPr lang="fa-IR" dirty="0" smtClean="0"/>
                        <a:t>     تیر</a:t>
                      </a:r>
                      <a:endParaRPr lang="fa-IR" dirty="0"/>
                    </a:p>
                  </a:txBody>
                  <a:tcPr/>
                </a:tc>
                <a:tc>
                  <a:txBody>
                    <a:bodyPr/>
                    <a:lstStyle/>
                    <a:p>
                      <a:pPr rtl="1"/>
                      <a:r>
                        <a:rPr lang="fa-IR" dirty="0" smtClean="0"/>
                        <a:t>برداشت صیفی جات</a:t>
                      </a:r>
                      <a:r>
                        <a:rPr lang="fa-IR" baseline="0" dirty="0" smtClean="0"/>
                        <a:t> </a:t>
                      </a:r>
                      <a:endParaRPr lang="fa-IR" dirty="0"/>
                    </a:p>
                  </a:txBody>
                  <a:tcPr/>
                </a:tc>
              </a:tr>
              <a:tr h="370840">
                <a:tc>
                  <a:txBody>
                    <a:bodyPr/>
                    <a:lstStyle/>
                    <a:p>
                      <a:pPr rtl="1"/>
                      <a:r>
                        <a:rPr lang="fa-IR" dirty="0" smtClean="0"/>
                        <a:t>   مرداد</a:t>
                      </a:r>
                      <a:endParaRPr lang="fa-IR" dirty="0"/>
                    </a:p>
                  </a:txBody>
                  <a:tcPr/>
                </a:tc>
                <a:tc>
                  <a:txBody>
                    <a:bodyPr/>
                    <a:lstStyle/>
                    <a:p>
                      <a:pPr rtl="1"/>
                      <a:r>
                        <a:rPr lang="fa-IR" dirty="0" smtClean="0"/>
                        <a:t>برداشت برنج های زودرس،جمع آوری علوفه ، جمع آوری هیزم</a:t>
                      </a:r>
                      <a:endParaRPr lang="fa-IR" dirty="0"/>
                    </a:p>
                  </a:txBody>
                  <a:tcPr/>
                </a:tc>
              </a:tr>
              <a:tr h="370840">
                <a:tc>
                  <a:txBody>
                    <a:bodyPr/>
                    <a:lstStyle/>
                    <a:p>
                      <a:pPr rtl="1"/>
                      <a:r>
                        <a:rPr lang="fa-IR" dirty="0" smtClean="0"/>
                        <a:t>  شهریور</a:t>
                      </a:r>
                      <a:endParaRPr lang="fa-IR" dirty="0"/>
                    </a:p>
                  </a:txBody>
                  <a:tcPr/>
                </a:tc>
                <a:tc>
                  <a:txBody>
                    <a:bodyPr/>
                    <a:lstStyle/>
                    <a:p>
                      <a:pPr rtl="1"/>
                      <a:r>
                        <a:rPr lang="fa-IR" dirty="0" smtClean="0"/>
                        <a:t>برداشت برنج</a:t>
                      </a:r>
                      <a:endParaRPr lang="fa-IR" dirty="0"/>
                    </a:p>
                  </a:txBody>
                  <a:tcPr/>
                </a:tc>
              </a:tr>
              <a:tr h="370840">
                <a:tc>
                  <a:txBody>
                    <a:bodyPr/>
                    <a:lstStyle/>
                    <a:p>
                      <a:pPr rtl="1"/>
                      <a:r>
                        <a:rPr lang="fa-IR" dirty="0" smtClean="0"/>
                        <a:t>    مهر</a:t>
                      </a:r>
                      <a:endParaRPr lang="fa-IR" dirty="0"/>
                    </a:p>
                  </a:txBody>
                  <a:tcPr/>
                </a:tc>
                <a:tc>
                  <a:txBody>
                    <a:bodyPr/>
                    <a:lstStyle/>
                    <a:p>
                      <a:pPr rtl="1"/>
                      <a:r>
                        <a:rPr lang="fa-IR" dirty="0" smtClean="0"/>
                        <a:t>ماهیگیری</a:t>
                      </a:r>
                      <a:endParaRPr lang="fa-IR" dirty="0"/>
                    </a:p>
                  </a:txBody>
                  <a:tcPr/>
                </a:tc>
              </a:tr>
              <a:tr h="370840">
                <a:tc>
                  <a:txBody>
                    <a:bodyPr/>
                    <a:lstStyle/>
                    <a:p>
                      <a:pPr rtl="1"/>
                      <a:r>
                        <a:rPr lang="fa-IR" dirty="0" smtClean="0"/>
                        <a:t>    آبان</a:t>
                      </a:r>
                      <a:endParaRPr lang="fa-IR" dirty="0"/>
                    </a:p>
                  </a:txBody>
                  <a:tcPr/>
                </a:tc>
                <a:tc>
                  <a:txBody>
                    <a:bodyPr/>
                    <a:lstStyle/>
                    <a:p>
                      <a:pPr rtl="1"/>
                      <a:r>
                        <a:rPr lang="fa-IR" dirty="0" smtClean="0"/>
                        <a:t>برداشت کیوی،هرس کردن درختان،ماهیگیری</a:t>
                      </a:r>
                      <a:endParaRPr lang="fa-IR" dirty="0"/>
                    </a:p>
                  </a:txBody>
                  <a:tcPr/>
                </a:tc>
              </a:tr>
              <a:tr h="370840">
                <a:tc>
                  <a:txBody>
                    <a:bodyPr/>
                    <a:lstStyle/>
                    <a:p>
                      <a:pPr rtl="1"/>
                      <a:r>
                        <a:rPr lang="fa-IR" dirty="0" smtClean="0"/>
                        <a:t>    آذر</a:t>
                      </a:r>
                      <a:endParaRPr lang="fa-IR" dirty="0"/>
                    </a:p>
                  </a:txBody>
                  <a:tcPr/>
                </a:tc>
                <a:tc>
                  <a:txBody>
                    <a:bodyPr/>
                    <a:lstStyle/>
                    <a:p>
                      <a:pPr rtl="1"/>
                      <a:r>
                        <a:rPr lang="fa-IR" dirty="0" smtClean="0"/>
                        <a:t>چیدن ازگیل،اواخر آذر کاشتن سبزیجات مثل سیر،</a:t>
                      </a:r>
                      <a:endParaRPr lang="fa-IR" dirty="0"/>
                    </a:p>
                  </a:txBody>
                  <a:tcPr/>
                </a:tc>
              </a:tr>
              <a:tr h="370840">
                <a:tc>
                  <a:txBody>
                    <a:bodyPr/>
                    <a:lstStyle/>
                    <a:p>
                      <a:pPr rtl="1"/>
                      <a:r>
                        <a:rPr lang="fa-IR" dirty="0" smtClean="0"/>
                        <a:t>     دی</a:t>
                      </a:r>
                      <a:endParaRPr lang="fa-IR" dirty="0"/>
                    </a:p>
                  </a:txBody>
                  <a:tcPr/>
                </a:tc>
                <a:tc>
                  <a:txBody>
                    <a:bodyPr/>
                    <a:lstStyle/>
                    <a:p>
                      <a:pPr rtl="1"/>
                      <a:r>
                        <a:rPr lang="fa-IR" dirty="0" smtClean="0"/>
                        <a:t>شکار،ماهیگیری،دامداری،</a:t>
                      </a:r>
                      <a:endParaRPr lang="fa-IR" dirty="0"/>
                    </a:p>
                  </a:txBody>
                  <a:tcPr/>
                </a:tc>
              </a:tr>
              <a:tr h="370840">
                <a:tc>
                  <a:txBody>
                    <a:bodyPr/>
                    <a:lstStyle/>
                    <a:p>
                      <a:pPr rtl="1"/>
                      <a:r>
                        <a:rPr lang="fa-IR" dirty="0" smtClean="0"/>
                        <a:t>    بهمن</a:t>
                      </a:r>
                      <a:endParaRPr lang="fa-IR" dirty="0"/>
                    </a:p>
                  </a:txBody>
                  <a:tcPr/>
                </a:tc>
                <a:tc>
                  <a:txBody>
                    <a:bodyPr/>
                    <a:lstStyle/>
                    <a:p>
                      <a:pPr rtl="1"/>
                      <a:r>
                        <a:rPr lang="fa-IR" dirty="0" smtClean="0"/>
                        <a:t>دامداری</a:t>
                      </a:r>
                      <a:endParaRPr lang="fa-IR" dirty="0"/>
                    </a:p>
                  </a:txBody>
                  <a:tcPr/>
                </a:tc>
              </a:tr>
              <a:tr h="370840">
                <a:tc>
                  <a:txBody>
                    <a:bodyPr/>
                    <a:lstStyle/>
                    <a:p>
                      <a:pPr rtl="1"/>
                      <a:r>
                        <a:rPr lang="fa-IR" dirty="0" smtClean="0"/>
                        <a:t>    اسفند</a:t>
                      </a:r>
                      <a:endParaRPr lang="fa-IR" dirty="0"/>
                    </a:p>
                  </a:txBody>
                  <a:tcPr/>
                </a:tc>
                <a:tc>
                  <a:txBody>
                    <a:bodyPr/>
                    <a:lstStyle/>
                    <a:p>
                      <a:pPr rtl="1"/>
                      <a:r>
                        <a:rPr lang="fa-IR" dirty="0" smtClean="0"/>
                        <a:t>دامداری</a:t>
                      </a:r>
                      <a:endParaRPr lang="fa-IR" dirty="0"/>
                    </a:p>
                  </a:txBody>
                  <a:tcPr/>
                </a:tc>
              </a:tr>
            </a:tbl>
          </a:graphicData>
        </a:graphic>
      </p:graphicFrame>
      <p:sp>
        <p:nvSpPr>
          <p:cNvPr id="5" name="TextBox 4"/>
          <p:cNvSpPr txBox="1"/>
          <p:nvPr/>
        </p:nvSpPr>
        <p:spPr>
          <a:xfrm>
            <a:off x="2500298" y="357166"/>
            <a:ext cx="4357718" cy="1323439"/>
          </a:xfrm>
          <a:prstGeom prst="rect">
            <a:avLst/>
          </a:prstGeom>
          <a:noFill/>
        </p:spPr>
        <p:txBody>
          <a:bodyPr wrap="square" rtlCol="1">
            <a:spAutoFit/>
          </a:bodyPr>
          <a:lstStyle/>
          <a:p>
            <a:r>
              <a:rPr lang="fa-IR" sz="4000" b="1" dirty="0" smtClean="0">
                <a:cs typeface="B Kamran" pitchFamily="2" charset="-78"/>
              </a:rPr>
              <a:t>جدول فعالیتهای شغلی </a:t>
            </a:r>
          </a:p>
          <a:p>
            <a:endParaRPr lang="fa-IR" sz="4000" b="1" dirty="0">
              <a:cs typeface="B Kamran" pitchFamily="2" charset="-7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0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357554" y="357166"/>
            <a:ext cx="3000396" cy="571503"/>
          </a:xfrm>
        </p:spPr>
        <p:txBody>
          <a:bodyPr>
            <a:noAutofit/>
          </a:bodyPr>
          <a:lstStyle/>
          <a:p>
            <a:pPr>
              <a:buNone/>
            </a:pPr>
            <a:r>
              <a:rPr lang="fa-IR" sz="4000" b="1" dirty="0" smtClean="0">
                <a:cs typeface="B Kamran" pitchFamily="2" charset="-78"/>
              </a:rPr>
              <a:t>  وضعیت فرهنگي:</a:t>
            </a:r>
            <a:endParaRPr lang="fa-IR" sz="4000" b="1" dirty="0">
              <a:cs typeface="B Kamran" pitchFamily="2" charset="-78"/>
            </a:endParaRPr>
          </a:p>
        </p:txBody>
      </p:sp>
      <p:sp>
        <p:nvSpPr>
          <p:cNvPr id="4" name="TextBox 3"/>
          <p:cNvSpPr txBox="1"/>
          <p:nvPr/>
        </p:nvSpPr>
        <p:spPr>
          <a:xfrm>
            <a:off x="0" y="256193"/>
            <a:ext cx="8858280" cy="6601807"/>
          </a:xfrm>
          <a:prstGeom prst="rect">
            <a:avLst/>
          </a:prstGeom>
          <a:noFill/>
        </p:spPr>
        <p:txBody>
          <a:bodyPr wrap="square" rtlCol="1">
            <a:spAutoFit/>
          </a:bodyPr>
          <a:lstStyle/>
          <a:p>
            <a:endParaRPr lang="fa-IR" sz="2000" b="1" dirty="0" smtClean="0">
              <a:cs typeface="B Kamran" pitchFamily="2" charset="-78"/>
            </a:endParaRPr>
          </a:p>
          <a:p>
            <a:r>
              <a:rPr lang="fa-IR" sz="2500" b="1" dirty="0" smtClean="0">
                <a:cs typeface="B Kamran" pitchFamily="2" charset="-78"/>
              </a:rPr>
              <a:t> نژاد مردم:</a:t>
            </a:r>
          </a:p>
          <a:p>
            <a:r>
              <a:rPr lang="fa-IR" sz="2000" b="1" dirty="0" smtClean="0">
                <a:cs typeface="B Kamran" pitchFamily="2" charset="-78"/>
              </a:rPr>
              <a:t> اکثر افراد این روستا فامیلند واز خانواده عباداللهیان می باشند و کمتر غریبه به چشم می خورد. طبق روایت آقای حسین عباداللهیان جد آنها به نام کدخدا کربلایی میر شفی الدین چلوندی از طرف فتحعلی شاه قاجار به عنوان حاکم آن منطقه منسوب شد و این ماجرا در کتاب حکام آستارا ثبت شده است.اجداد اولیه این روستا از خلخال به اسالم و سپس عده ای از آنها به چلوند آمدند. آقای عباداللهیان معتقد است که جد اولیه آنها به چنگیز خان مغول برمی گردد.</a:t>
            </a:r>
          </a:p>
          <a:p>
            <a:r>
              <a:rPr lang="fa-IR" sz="2500" b="1" dirty="0" smtClean="0">
                <a:cs typeface="B Kamran" pitchFamily="2" charset="-78"/>
              </a:rPr>
              <a:t>زبان و گویش مردم:</a:t>
            </a:r>
          </a:p>
          <a:p>
            <a:r>
              <a:rPr lang="fa-IR" sz="2000" b="1" dirty="0" smtClean="0">
                <a:cs typeface="B Kamran" pitchFamily="2" charset="-78"/>
              </a:rPr>
              <a:t>  گویش مردم این روستا ترکیبی از طالشی و ترکی است. برخی از مردم روستا طالشی و بقیه به زبان ترکی صحبت می کنند.    </a:t>
            </a:r>
          </a:p>
          <a:p>
            <a:r>
              <a:rPr lang="fa-IR" sz="2000" b="1" dirty="0" smtClean="0">
                <a:cs typeface="B Kamran" pitchFamily="2" charset="-78"/>
              </a:rPr>
              <a:t> </a:t>
            </a:r>
            <a:r>
              <a:rPr lang="fa-IR" sz="2500" b="1" dirty="0" smtClean="0">
                <a:cs typeface="B Kamran" pitchFamily="2" charset="-78"/>
              </a:rPr>
              <a:t>دین و مذهب: </a:t>
            </a:r>
          </a:p>
          <a:p>
            <a:r>
              <a:rPr lang="fa-IR" sz="2000" b="1" dirty="0" smtClean="0">
                <a:cs typeface="B Kamran" pitchFamily="2" charset="-78"/>
              </a:rPr>
              <a:t> مردم روستای چلوند مسلمانند، اما اکثر آنها اهل تسنن می باشند.ساکنان اولیه روستا سنی بودند و شعیان جزو افرادی هستند که به منظور انجام کارهای کشاورزی به این منطقه آورده شدند. مردم روستا اعتقادات مذهبی قوی دارند. </a:t>
            </a:r>
          </a:p>
          <a:p>
            <a:r>
              <a:rPr lang="fa-IR" sz="2500" b="1" dirty="0" smtClean="0">
                <a:cs typeface="B Kamran" pitchFamily="2" charset="-78"/>
              </a:rPr>
              <a:t>ضرب المثلهای رایج:</a:t>
            </a:r>
          </a:p>
          <a:p>
            <a:r>
              <a:rPr lang="fa-IR" sz="2000" b="1" dirty="0" smtClean="0">
                <a:cs typeface="B Kamran" pitchFamily="2" charset="-78"/>
              </a:rPr>
              <a:t> 1-یی ینده قهرمان گیلده یی یرسن  گدرسن قنبر دایی دیرسن : قهرمان به تو خدمت می کنه،تو طرف قنبر را می گیری</a:t>
            </a:r>
          </a:p>
          <a:p>
            <a:r>
              <a:rPr lang="fa-IR" sz="2000" b="1" dirty="0" smtClean="0">
                <a:cs typeface="B Kamran" pitchFamily="2" charset="-78"/>
              </a:rPr>
              <a:t>2-قار یاقیب ردر اینبب : برف باریده و آثار محو شدند.  </a:t>
            </a:r>
          </a:p>
          <a:p>
            <a:r>
              <a:rPr lang="fa-IR" sz="2000" b="1" dirty="0" smtClean="0">
                <a:cs typeface="B Kamran" pitchFamily="2" charset="-78"/>
              </a:rPr>
              <a:t>3-هر نه تک تون قاشوا گله قاشوا : هر چی تو آش ریختی همون به قاشقت میاد (هر چی کاشتی برداشت می کنی)  </a:t>
            </a:r>
          </a:p>
          <a:p>
            <a:r>
              <a:rPr lang="fa-IR" sz="2500" b="1" dirty="0" smtClean="0">
                <a:cs typeface="B Kamran" pitchFamily="2" charset="-78"/>
              </a:rPr>
              <a:t>غذاهای محلی:</a:t>
            </a:r>
          </a:p>
          <a:p>
            <a:r>
              <a:rPr lang="fa-IR" sz="2000" b="1" dirty="0" smtClean="0">
                <a:cs typeface="B Kamran" pitchFamily="2" charset="-78"/>
              </a:rPr>
              <a:t> باسترما پلو: که مواد لازم آن گردو آسیاب شده-ترشی آلوچه یا رب انار-پیاز- مرغ</a:t>
            </a:r>
          </a:p>
          <a:p>
            <a:r>
              <a:rPr lang="fa-IR" sz="2000" b="1" dirty="0" smtClean="0">
                <a:cs typeface="B Kamran" pitchFamily="2" charset="-78"/>
              </a:rPr>
              <a:t> گردیکان کی کی سیر: که مواد لازم آن گردو-مرغ-پیاز-سبزی معطر-تخم مرغ</a:t>
            </a:r>
          </a:p>
          <a:p>
            <a:r>
              <a:rPr lang="fa-IR" sz="2000" b="1" dirty="0" smtClean="0">
                <a:cs typeface="B Kamran" pitchFamily="2" charset="-78"/>
              </a:rPr>
              <a:t> شیر چارک : که مواد لازم برای تهیه آن آرد برنج-کره-خاکستر تمیز-زردچوبه-نمک</a:t>
            </a:r>
          </a:p>
          <a:p>
            <a:endParaRPr lang="fa-IR"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6" name="TextBox 5"/>
          <p:cNvSpPr txBox="1"/>
          <p:nvPr/>
        </p:nvSpPr>
        <p:spPr>
          <a:xfrm>
            <a:off x="-54591" y="95534"/>
            <a:ext cx="8984309" cy="7555915"/>
          </a:xfrm>
          <a:prstGeom prst="rect">
            <a:avLst/>
          </a:prstGeom>
          <a:noFill/>
        </p:spPr>
        <p:txBody>
          <a:bodyPr wrap="square" rtlCol="1">
            <a:spAutoFit/>
          </a:bodyPr>
          <a:lstStyle/>
          <a:p>
            <a:endParaRPr lang="fa-IR" sz="2000" b="1" dirty="0" smtClean="0">
              <a:cs typeface="B Kamran" pitchFamily="2" charset="-78"/>
            </a:endParaRPr>
          </a:p>
          <a:p>
            <a:r>
              <a:rPr lang="fa-IR" sz="3000" b="1" dirty="0" smtClean="0">
                <a:cs typeface="B Kamran" pitchFamily="2" charset="-78"/>
              </a:rPr>
              <a:t>مراسم سنتی:</a:t>
            </a:r>
          </a:p>
          <a:p>
            <a:r>
              <a:rPr lang="fa-IR" sz="2500" b="1" dirty="0" smtClean="0">
                <a:cs typeface="B Kamran" pitchFamily="2" charset="-78"/>
              </a:rPr>
              <a:t>مراسم عروسی :</a:t>
            </a:r>
          </a:p>
          <a:p>
            <a:r>
              <a:rPr lang="fa-IR" sz="2000" b="1" dirty="0" smtClean="0">
                <a:cs typeface="B Kamran" pitchFamily="2" charset="-78"/>
              </a:rPr>
              <a:t> مراسم نامزدی : نامزد سیبی را به طرف عروس می انداخته و این سیب باید به عروس می خورده و آنها این را خوش یمن می دانستند و هر کسی آن سیب را برمی داشته، داماد به او شاباش می داد.</a:t>
            </a:r>
          </a:p>
          <a:p>
            <a:r>
              <a:rPr lang="fa-IR" sz="2000" b="1" dirty="0" smtClean="0">
                <a:cs typeface="B Kamran" pitchFamily="2" charset="-78"/>
              </a:rPr>
              <a:t>  روز عروسی : داماد در خانه می مانده و برادر شوهر می آمده و با پارچه مخصوصی کمر عروس را می بسته و او را سوار بر اسب می کرده و به خانه داماد می برده. روی اسب پسر بچه ای می نشاندند.</a:t>
            </a:r>
          </a:p>
          <a:p>
            <a:r>
              <a:rPr lang="fa-IR" sz="2000" b="1" dirty="0" smtClean="0">
                <a:cs typeface="B Kamran" pitchFamily="2" charset="-78"/>
              </a:rPr>
              <a:t> زیر لباس عروس نان می گذاشتند و معتقد بودند که موجب برکت می شود. </a:t>
            </a:r>
          </a:p>
          <a:p>
            <a:r>
              <a:rPr lang="fa-IR" sz="2000" b="1" dirty="0" smtClean="0">
                <a:cs typeface="B Kamran" pitchFamily="2" charset="-78"/>
              </a:rPr>
              <a:t> عروس هنگامی که به آستانه در خونه داماد میرسید می ایستاد و عروس و داماد سعی می کردند کههر کدام  پای دیگری زودتر لگد کنند.</a:t>
            </a:r>
          </a:p>
          <a:p>
            <a:r>
              <a:rPr lang="fa-IR" sz="2000" b="1" dirty="0" smtClean="0">
                <a:cs typeface="B Kamran" pitchFamily="2" charset="-78"/>
              </a:rPr>
              <a:t>  مراسم پاتختی : زنها جمع می شدند و پارچه ای روی سر عروس می انداختند و پسر بچه ای آن را از روی سر عروس برمی داشته . در روز پاتختی عروس نمک و برنج مورد نیاز برای ولیمه آن روز را بر می داشته تا برکت خانه اش زیاد شود. در این روز عروس در آستانه در می ایستاده و در یک دستش کره و در دست دیگرش عسل می گذاشته و پسر بچه ای باید آن را میخورده.</a:t>
            </a:r>
          </a:p>
          <a:p>
            <a:r>
              <a:rPr lang="fa-IR" sz="2500" b="1" dirty="0" smtClean="0">
                <a:cs typeface="B Kamran" pitchFamily="2" charset="-78"/>
              </a:rPr>
              <a:t>مراسم برداشت محصول :</a:t>
            </a:r>
          </a:p>
          <a:p>
            <a:r>
              <a:rPr lang="fa-IR" sz="2000" b="1" dirty="0" smtClean="0">
                <a:cs typeface="B Kamran" pitchFamily="2" charset="-78"/>
              </a:rPr>
              <a:t>پس از برداشت برنج ، آن را سفید می کردند و هر کسی برنج خود را می پخته و غذاهای خاصی از جمله گردیکان کی کی سیر درست می کردند و اهالی روستا دور هم جمع می شدند و اولین لقمه را پدر خانواده می خوردده.   </a:t>
            </a:r>
          </a:p>
          <a:p>
            <a:endParaRPr lang="fa-IR" sz="2000" b="1" dirty="0" smtClean="0">
              <a:cs typeface="B Kamran" pitchFamily="2" charset="-78"/>
            </a:endParaRPr>
          </a:p>
          <a:p>
            <a:r>
              <a:rPr lang="fa-IR" sz="2500" b="1" dirty="0" smtClean="0">
                <a:cs typeface="B Kamran" pitchFamily="2" charset="-78"/>
              </a:rPr>
              <a:t>باورها و اعتقدات مردم : </a:t>
            </a:r>
          </a:p>
          <a:p>
            <a:r>
              <a:rPr lang="fa-IR" sz="2000" b="1" dirty="0" smtClean="0">
                <a:cs typeface="B Kamran" pitchFamily="2" charset="-78"/>
              </a:rPr>
              <a:t>مردم روستا معتقدند که شمشادهای اطراف قبرستان را نباید هرس کرد و هر کس آن را قطع کند فلج می شود.</a:t>
            </a:r>
          </a:p>
          <a:p>
            <a:r>
              <a:rPr lang="fa-IR" sz="2000" b="1" dirty="0" smtClean="0">
                <a:cs typeface="B Kamran" pitchFamily="2" charset="-78"/>
              </a:rPr>
              <a:t>مردم روستا برای دعا نویسی به فردی در روستا مراجعه میکنند که به او اعتقاد زیادی دارند.   </a:t>
            </a: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r>
              <a:rPr lang="fa-IR" sz="2000" b="1" dirty="0" smtClean="0">
                <a:cs typeface="B Kamran" pitchFamily="2" charset="-78"/>
              </a:rPr>
              <a:t>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4" name="TextBox 3"/>
          <p:cNvSpPr txBox="1"/>
          <p:nvPr/>
        </p:nvSpPr>
        <p:spPr>
          <a:xfrm>
            <a:off x="214282" y="214290"/>
            <a:ext cx="8786874" cy="2246769"/>
          </a:xfrm>
          <a:prstGeom prst="rect">
            <a:avLst/>
          </a:prstGeom>
          <a:noFill/>
        </p:spPr>
        <p:txBody>
          <a:bodyPr wrap="square" rtlCol="1">
            <a:spAutoFit/>
          </a:bodyPr>
          <a:lstStyle/>
          <a:p>
            <a:r>
              <a:rPr lang="fa-IR" sz="2000" b="1" dirty="0" smtClean="0">
                <a:cs typeface="B Kamran" pitchFamily="2" charset="-78"/>
              </a:rPr>
              <a:t>نام ها و فامیلی های رایج :</a:t>
            </a:r>
          </a:p>
          <a:p>
            <a:r>
              <a:rPr lang="fa-IR" sz="2000" b="1" dirty="0" smtClean="0">
                <a:cs typeface="B Kamran" pitchFamily="2" charset="-78"/>
              </a:rPr>
              <a:t>نام های قدیمی : فتح الله، اسدالله، سعدالله و یوسف برای مردان و آغاباجی، خانم قز، آغاننه و  زلیخا برای زنان </a:t>
            </a:r>
          </a:p>
          <a:p>
            <a:r>
              <a:rPr lang="fa-IR" sz="2000" b="1" dirty="0" smtClean="0">
                <a:cs typeface="B Kamran" pitchFamily="2" charset="-78"/>
              </a:rPr>
              <a:t>اکثر نامهای قدیمی مذهبی بودند.    </a:t>
            </a:r>
          </a:p>
          <a:p>
            <a:r>
              <a:rPr lang="fa-IR" sz="2000" b="1" dirty="0" smtClean="0">
                <a:cs typeface="B Kamran" pitchFamily="2" charset="-78"/>
              </a:rPr>
              <a:t>نام های جدید : مهیار، رضا، حسن و... برای پسر و سامینا، هستی، اسرا و... برای دختر</a:t>
            </a:r>
          </a:p>
          <a:p>
            <a:r>
              <a:rPr lang="fa-IR" sz="2000" b="1" dirty="0" smtClean="0">
                <a:cs typeface="B Kamran" pitchFamily="2" charset="-78"/>
              </a:rPr>
              <a:t>اوغات فراغت :</a:t>
            </a:r>
          </a:p>
          <a:p>
            <a:r>
              <a:rPr lang="fa-IR" sz="2000" b="1" dirty="0" smtClean="0">
                <a:cs typeface="B Kamran" pitchFamily="2" charset="-78"/>
              </a:rPr>
              <a:t> مردم روستا در زمستان و در روزهای سرد به این دلیل که محولات قبلا برداشت شده زمان زیادی برای انجام فعالیتهای متفرقه دارند مثلا جشنهای عروسی در این زمان برگزار می شود یا به سفر زیارتی می روند.  مردان به شکار می پردازند.  </a:t>
            </a:r>
          </a:p>
        </p:txBody>
      </p:sp>
      <p:pic>
        <p:nvPicPr>
          <p:cNvPr id="37890" name="Picture 2" descr="F:\mahboobeh\rusta\axx2\fateme1\IMG_0122.jpg"/>
          <p:cNvPicPr>
            <a:picLocks noChangeAspect="1" noChangeArrowheads="1"/>
          </p:cNvPicPr>
          <p:nvPr/>
        </p:nvPicPr>
        <p:blipFill>
          <a:blip r:embed="rId2"/>
          <a:srcRect/>
          <a:stretch>
            <a:fillRect/>
          </a:stretch>
        </p:blipFill>
        <p:spPr bwMode="auto">
          <a:xfrm>
            <a:off x="357158" y="2500306"/>
            <a:ext cx="1857388" cy="2480548"/>
          </a:xfrm>
          <a:prstGeom prst="rect">
            <a:avLst/>
          </a:prstGeom>
          <a:noFill/>
        </p:spPr>
      </p:pic>
      <p:pic>
        <p:nvPicPr>
          <p:cNvPr id="37893" name="Picture 5" descr="F:\mahboobeh\rusta\axx2\fateme1\IMG_025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00232" y="3071810"/>
            <a:ext cx="2143124" cy="2857498"/>
          </a:xfrm>
          <a:prstGeom prst="rect">
            <a:avLst/>
          </a:prstGeom>
          <a:noFill/>
        </p:spPr>
      </p:pic>
      <p:pic>
        <p:nvPicPr>
          <p:cNvPr id="37895" name="Picture 7" descr="F:\mahboobeh\rusta\axx2\mahboobe1\IMG_003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000496" y="3786190"/>
            <a:ext cx="2103443" cy="2807796"/>
          </a:xfrm>
          <a:prstGeom prst="rect">
            <a:avLst/>
          </a:prstGeom>
          <a:noFill/>
        </p:spPr>
      </p:pic>
      <p:sp>
        <p:nvSpPr>
          <p:cNvPr id="12" name="TextBox 11"/>
          <p:cNvSpPr txBox="1"/>
          <p:nvPr/>
        </p:nvSpPr>
        <p:spPr>
          <a:xfrm>
            <a:off x="6072198" y="4000504"/>
            <a:ext cx="2857520" cy="1323439"/>
          </a:xfrm>
          <a:prstGeom prst="rect">
            <a:avLst/>
          </a:prstGeom>
          <a:noFill/>
        </p:spPr>
        <p:txBody>
          <a:bodyPr wrap="square" rtlCol="1">
            <a:spAutoFit/>
          </a:bodyPr>
          <a:lstStyle/>
          <a:p>
            <a:r>
              <a:rPr lang="fa-IR" sz="2000" b="1" dirty="0" smtClean="0">
                <a:cs typeface="B Kamran" pitchFamily="2" charset="-78"/>
              </a:rPr>
              <a:t>لباس سنتی :</a:t>
            </a:r>
          </a:p>
          <a:p>
            <a:r>
              <a:rPr lang="fa-IR" sz="2000" b="1" dirty="0" smtClean="0">
                <a:cs typeface="B Kamran" pitchFamily="2" charset="-78"/>
              </a:rPr>
              <a:t> لباس سنتی زنان شامل روسری (</a:t>
            </a:r>
            <a:r>
              <a:rPr lang="en-US" sz="2000" b="1" dirty="0" err="1" smtClean="0">
                <a:cs typeface="B Kamran" pitchFamily="2" charset="-78"/>
              </a:rPr>
              <a:t>kasary</a:t>
            </a:r>
            <a:r>
              <a:rPr lang="fa-IR" sz="2000" b="1" dirty="0" smtClean="0">
                <a:cs typeface="B Kamran" pitchFamily="2" charset="-78"/>
              </a:rPr>
              <a:t>)،  پیراهن بلند، دامن پر چین و جوراب(</a:t>
            </a:r>
            <a:r>
              <a:rPr lang="en-US" sz="2000" b="1" dirty="0" smtClean="0">
                <a:cs typeface="B Kamran" pitchFamily="2" charset="-78"/>
              </a:rPr>
              <a:t>gave</a:t>
            </a:r>
            <a:r>
              <a:rPr lang="fa-IR" sz="2000" b="1" dirty="0" smtClean="0">
                <a:cs typeface="B Kamran" pitchFamily="2" charset="-78"/>
              </a:rPr>
              <a:t>)می باشد.</a:t>
            </a:r>
            <a:endParaRPr lang="fa-IR" sz="2000" b="1" dirty="0">
              <a:cs typeface="B Kamran"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285852" y="2143116"/>
          <a:ext cx="6096000" cy="4023360"/>
        </p:xfrm>
        <a:graphic>
          <a:graphicData uri="http://schemas.openxmlformats.org/drawingml/2006/table">
            <a:tbl>
              <a:tblPr rtl="1" firstRow="1" bandRow="1">
                <a:tableStyleId>{5C22544A-7EE6-4342-B048-85BDC9FD1C3A}</a:tableStyleId>
              </a:tblPr>
              <a:tblGrid>
                <a:gridCol w="1524000"/>
                <a:gridCol w="1524000"/>
                <a:gridCol w="1648488"/>
                <a:gridCol w="1399512"/>
              </a:tblGrid>
              <a:tr h="165732">
                <a:tc>
                  <a:txBody>
                    <a:bodyPr/>
                    <a:lstStyle/>
                    <a:p>
                      <a:pPr rtl="1"/>
                      <a:r>
                        <a:rPr lang="fa-IR" dirty="0" smtClean="0"/>
                        <a:t>     خانه</a:t>
                      </a:r>
                      <a:endParaRPr lang="fa-IR" dirty="0"/>
                    </a:p>
                  </a:txBody>
                  <a:tcPr/>
                </a:tc>
                <a:tc>
                  <a:txBody>
                    <a:bodyPr/>
                    <a:lstStyle/>
                    <a:p>
                      <a:pPr rtl="1"/>
                      <a:r>
                        <a:rPr lang="fa-IR" dirty="0" smtClean="0"/>
                        <a:t>       </a:t>
                      </a:r>
                      <a:r>
                        <a:rPr lang="en-US" dirty="0" err="1" smtClean="0"/>
                        <a:t>ev</a:t>
                      </a:r>
                      <a:endParaRPr lang="fa-IR" dirty="0"/>
                    </a:p>
                  </a:txBody>
                  <a:tcPr/>
                </a:tc>
                <a:tc>
                  <a:txBody>
                    <a:bodyPr/>
                    <a:lstStyle/>
                    <a:p>
                      <a:pPr rtl="1"/>
                      <a:r>
                        <a:rPr lang="fa-IR" dirty="0" smtClean="0"/>
                        <a:t>    گل بنفشه</a:t>
                      </a:r>
                      <a:endParaRPr lang="fa-IR" dirty="0"/>
                    </a:p>
                  </a:txBody>
                  <a:tcPr/>
                </a:tc>
                <a:tc>
                  <a:txBody>
                    <a:bodyPr/>
                    <a:lstStyle/>
                    <a:p>
                      <a:pPr rtl="1"/>
                      <a:r>
                        <a:rPr lang="en-US" dirty="0" err="1" smtClean="0"/>
                        <a:t>Banooshe</a:t>
                      </a:r>
                      <a:r>
                        <a:rPr lang="en-US" dirty="0" smtClean="0"/>
                        <a:t>   </a:t>
                      </a:r>
                      <a:endParaRPr lang="fa-IR" dirty="0"/>
                    </a:p>
                  </a:txBody>
                  <a:tcPr/>
                </a:tc>
              </a:tr>
              <a:tr h="364067">
                <a:tc>
                  <a:txBody>
                    <a:bodyPr/>
                    <a:lstStyle/>
                    <a:p>
                      <a:pPr rtl="1"/>
                      <a:r>
                        <a:rPr lang="fa-IR" dirty="0" smtClean="0"/>
                        <a:t>   سقف</a:t>
                      </a:r>
                      <a:endParaRPr lang="fa-IR" dirty="0"/>
                    </a:p>
                  </a:txBody>
                  <a:tcPr/>
                </a:tc>
                <a:tc>
                  <a:txBody>
                    <a:bodyPr/>
                    <a:lstStyle/>
                    <a:p>
                      <a:pPr rtl="1"/>
                      <a:r>
                        <a:rPr lang="en-US" dirty="0" smtClean="0"/>
                        <a:t>   dam          </a:t>
                      </a:r>
                      <a:endParaRPr lang="fa-IR" dirty="0"/>
                    </a:p>
                  </a:txBody>
                  <a:tcPr/>
                </a:tc>
                <a:tc>
                  <a:txBody>
                    <a:bodyPr/>
                    <a:lstStyle/>
                    <a:p>
                      <a:pPr rtl="1"/>
                      <a:r>
                        <a:rPr lang="fa-IR" dirty="0" smtClean="0"/>
                        <a:t>    کفش</a:t>
                      </a:r>
                      <a:endParaRPr lang="fa-IR" dirty="0"/>
                    </a:p>
                  </a:txBody>
                  <a:tcPr/>
                </a:tc>
                <a:tc>
                  <a:txBody>
                    <a:bodyPr/>
                    <a:lstStyle/>
                    <a:p>
                      <a:pPr rtl="1"/>
                      <a:r>
                        <a:rPr lang="en-US" dirty="0" err="1" smtClean="0"/>
                        <a:t>Bashmakh</a:t>
                      </a:r>
                      <a:r>
                        <a:rPr lang="en-US" dirty="0" smtClean="0"/>
                        <a:t>    </a:t>
                      </a:r>
                      <a:endParaRPr lang="fa-IR" dirty="0"/>
                    </a:p>
                  </a:txBody>
                  <a:tcPr/>
                </a:tc>
              </a:tr>
              <a:tr h="237170">
                <a:tc>
                  <a:txBody>
                    <a:bodyPr/>
                    <a:lstStyle/>
                    <a:p>
                      <a:pPr rtl="1"/>
                      <a:r>
                        <a:rPr lang="fa-IR" dirty="0" smtClean="0"/>
                        <a:t>   خرپا</a:t>
                      </a:r>
                      <a:endParaRPr lang="fa-IR" dirty="0"/>
                    </a:p>
                  </a:txBody>
                  <a:tcPr/>
                </a:tc>
                <a:tc>
                  <a:txBody>
                    <a:bodyPr/>
                    <a:lstStyle/>
                    <a:p>
                      <a:pPr rtl="1"/>
                      <a:r>
                        <a:rPr lang="en-US" dirty="0" smtClean="0"/>
                        <a:t>   Rake         </a:t>
                      </a:r>
                      <a:endParaRPr lang="fa-IR" dirty="0"/>
                    </a:p>
                  </a:txBody>
                  <a:tcPr/>
                </a:tc>
                <a:tc>
                  <a:txBody>
                    <a:bodyPr/>
                    <a:lstStyle/>
                    <a:p>
                      <a:pPr rtl="1"/>
                      <a:r>
                        <a:rPr lang="fa-IR" dirty="0" smtClean="0"/>
                        <a:t>    گلابی</a:t>
                      </a:r>
                      <a:r>
                        <a:rPr lang="fa-IR" baseline="0" dirty="0" smtClean="0"/>
                        <a:t> وحشی</a:t>
                      </a:r>
                      <a:endParaRPr lang="fa-IR" dirty="0"/>
                    </a:p>
                  </a:txBody>
                  <a:tcPr/>
                </a:tc>
                <a:tc>
                  <a:txBody>
                    <a:bodyPr/>
                    <a:lstStyle/>
                    <a:p>
                      <a:pPr rtl="1"/>
                      <a:r>
                        <a:rPr lang="en-US" dirty="0" err="1" smtClean="0"/>
                        <a:t>Armut</a:t>
                      </a:r>
                      <a:r>
                        <a:rPr lang="en-US" dirty="0" smtClean="0"/>
                        <a:t>           </a:t>
                      </a:r>
                      <a:endParaRPr lang="fa-IR" dirty="0"/>
                    </a:p>
                  </a:txBody>
                  <a:tcPr/>
                </a:tc>
              </a:tr>
              <a:tr h="364067">
                <a:tc>
                  <a:txBody>
                    <a:bodyPr/>
                    <a:lstStyle/>
                    <a:p>
                      <a:pPr rtl="1"/>
                      <a:r>
                        <a:rPr lang="fa-IR" dirty="0" smtClean="0"/>
                        <a:t>   خروس</a:t>
                      </a:r>
                      <a:endParaRPr lang="fa-IR" dirty="0"/>
                    </a:p>
                  </a:txBody>
                  <a:tcPr/>
                </a:tc>
                <a:tc>
                  <a:txBody>
                    <a:bodyPr/>
                    <a:lstStyle/>
                    <a:p>
                      <a:pPr rtl="1"/>
                      <a:r>
                        <a:rPr lang="en-US" dirty="0" err="1" smtClean="0"/>
                        <a:t>Suk</a:t>
                      </a:r>
                      <a:r>
                        <a:rPr lang="en-US" baseline="0" dirty="0" smtClean="0"/>
                        <a:t>      </a:t>
                      </a:r>
                      <a:r>
                        <a:rPr lang="en-US" dirty="0" smtClean="0"/>
                        <a:t>     </a:t>
                      </a:r>
                      <a:endParaRPr lang="fa-IR" dirty="0"/>
                    </a:p>
                  </a:txBody>
                  <a:tcPr/>
                </a:tc>
                <a:tc>
                  <a:txBody>
                    <a:bodyPr/>
                    <a:lstStyle/>
                    <a:p>
                      <a:pPr rtl="1"/>
                      <a:r>
                        <a:rPr lang="fa-IR" dirty="0" smtClean="0"/>
                        <a:t>    عناب وحشی</a:t>
                      </a:r>
                      <a:endParaRPr lang="fa-IR" dirty="0"/>
                    </a:p>
                  </a:txBody>
                  <a:tcPr/>
                </a:tc>
                <a:tc>
                  <a:txBody>
                    <a:bodyPr/>
                    <a:lstStyle/>
                    <a:p>
                      <a:pPr rtl="1"/>
                      <a:r>
                        <a:rPr lang="en-US" dirty="0" err="1" smtClean="0"/>
                        <a:t>Gharagila</a:t>
                      </a:r>
                      <a:r>
                        <a:rPr lang="en-US" dirty="0" smtClean="0"/>
                        <a:t>    </a:t>
                      </a:r>
                      <a:endParaRPr lang="fa-IR" dirty="0"/>
                    </a:p>
                  </a:txBody>
                  <a:tcPr/>
                </a:tc>
              </a:tr>
              <a:tr h="364067">
                <a:tc>
                  <a:txBody>
                    <a:bodyPr/>
                    <a:lstStyle/>
                    <a:p>
                      <a:pPr rtl="1"/>
                      <a:r>
                        <a:rPr lang="fa-IR" dirty="0" smtClean="0"/>
                        <a:t>    گردو</a:t>
                      </a:r>
                      <a:endParaRPr lang="fa-IR" dirty="0"/>
                    </a:p>
                  </a:txBody>
                  <a:tcPr/>
                </a:tc>
                <a:tc>
                  <a:txBody>
                    <a:bodyPr/>
                    <a:lstStyle/>
                    <a:p>
                      <a:pPr rtl="1"/>
                      <a:r>
                        <a:rPr lang="en-US" dirty="0" err="1" smtClean="0"/>
                        <a:t>Gerdikan</a:t>
                      </a:r>
                      <a:r>
                        <a:rPr lang="en-US" baseline="0" dirty="0" smtClean="0"/>
                        <a:t> </a:t>
                      </a:r>
                      <a:endParaRPr lang="fa-IR" dirty="0"/>
                    </a:p>
                  </a:txBody>
                  <a:tcPr/>
                </a:tc>
                <a:tc>
                  <a:txBody>
                    <a:bodyPr/>
                    <a:lstStyle/>
                    <a:p>
                      <a:pPr rtl="1"/>
                      <a:r>
                        <a:rPr lang="fa-IR" dirty="0" smtClean="0"/>
                        <a:t>     گل پامچال</a:t>
                      </a:r>
                      <a:endParaRPr lang="fa-IR" dirty="0"/>
                    </a:p>
                  </a:txBody>
                  <a:tcPr/>
                </a:tc>
                <a:tc>
                  <a:txBody>
                    <a:bodyPr/>
                    <a:lstStyle/>
                    <a:p>
                      <a:pPr rtl="1"/>
                      <a:r>
                        <a:rPr lang="en-US" dirty="0" err="1" smtClean="0"/>
                        <a:t>Shinap</a:t>
                      </a:r>
                      <a:r>
                        <a:rPr lang="en-US" dirty="0" smtClean="0"/>
                        <a:t>          </a:t>
                      </a:r>
                      <a:endParaRPr lang="fa-IR" dirty="0"/>
                    </a:p>
                  </a:txBody>
                  <a:tcPr/>
                </a:tc>
              </a:tr>
              <a:tr h="364067">
                <a:tc>
                  <a:txBody>
                    <a:bodyPr/>
                    <a:lstStyle/>
                    <a:p>
                      <a:pPr rtl="1"/>
                      <a:r>
                        <a:rPr lang="fa-IR" dirty="0" smtClean="0"/>
                        <a:t>    روسری</a:t>
                      </a:r>
                      <a:endParaRPr lang="fa-IR" dirty="0"/>
                    </a:p>
                  </a:txBody>
                  <a:tcPr/>
                </a:tc>
                <a:tc>
                  <a:txBody>
                    <a:bodyPr/>
                    <a:lstStyle/>
                    <a:p>
                      <a:pPr rtl="1"/>
                      <a:r>
                        <a:rPr lang="en-US" dirty="0" smtClean="0"/>
                        <a:t>       </a:t>
                      </a:r>
                      <a:r>
                        <a:rPr lang="en-US" dirty="0" err="1" smtClean="0"/>
                        <a:t>kasari</a:t>
                      </a:r>
                      <a:r>
                        <a:rPr lang="en-US" dirty="0" smtClean="0"/>
                        <a:t>      </a:t>
                      </a:r>
                      <a:endParaRPr lang="fa-IR" dirty="0"/>
                    </a:p>
                  </a:txBody>
                  <a:tcPr/>
                </a:tc>
                <a:tc>
                  <a:txBody>
                    <a:bodyPr/>
                    <a:lstStyle/>
                    <a:p>
                      <a:pPr rtl="1"/>
                      <a:r>
                        <a:rPr lang="fa-IR" dirty="0" smtClean="0"/>
                        <a:t>     سیر</a:t>
                      </a:r>
                      <a:endParaRPr lang="fa-IR" dirty="0"/>
                    </a:p>
                  </a:txBody>
                  <a:tcPr/>
                </a:tc>
                <a:tc>
                  <a:txBody>
                    <a:bodyPr/>
                    <a:lstStyle/>
                    <a:p>
                      <a:pPr rtl="1"/>
                      <a:r>
                        <a:rPr lang="en-US" dirty="0" err="1" smtClean="0"/>
                        <a:t>Saremsakh</a:t>
                      </a:r>
                      <a:r>
                        <a:rPr lang="en-US" dirty="0" smtClean="0"/>
                        <a:t>  </a:t>
                      </a:r>
                      <a:endParaRPr lang="fa-IR" dirty="0"/>
                    </a:p>
                  </a:txBody>
                  <a:tcPr/>
                </a:tc>
              </a:tr>
              <a:tr h="364067">
                <a:tc>
                  <a:txBody>
                    <a:bodyPr/>
                    <a:lstStyle/>
                    <a:p>
                      <a:pPr rtl="1"/>
                      <a:r>
                        <a:rPr lang="fa-IR" dirty="0" smtClean="0"/>
                        <a:t>    سگ</a:t>
                      </a:r>
                      <a:endParaRPr lang="fa-IR" dirty="0"/>
                    </a:p>
                  </a:txBody>
                  <a:tcPr/>
                </a:tc>
                <a:tc>
                  <a:txBody>
                    <a:bodyPr/>
                    <a:lstStyle/>
                    <a:p>
                      <a:pPr rtl="1"/>
                      <a:r>
                        <a:rPr lang="en-US" dirty="0" smtClean="0"/>
                        <a:t> it              </a:t>
                      </a:r>
                      <a:endParaRPr lang="fa-IR" dirty="0"/>
                    </a:p>
                  </a:txBody>
                  <a:tcPr/>
                </a:tc>
                <a:tc>
                  <a:txBody>
                    <a:bodyPr/>
                    <a:lstStyle/>
                    <a:p>
                      <a:pPr rtl="1"/>
                      <a:r>
                        <a:rPr lang="en-US" dirty="0" smtClean="0"/>
                        <a:t>     </a:t>
                      </a:r>
                      <a:r>
                        <a:rPr lang="fa-IR" dirty="0" smtClean="0"/>
                        <a:t>درخت توسکا</a:t>
                      </a:r>
                      <a:endParaRPr lang="fa-IR" dirty="0"/>
                    </a:p>
                  </a:txBody>
                  <a:tcPr/>
                </a:tc>
                <a:tc>
                  <a:txBody>
                    <a:bodyPr/>
                    <a:lstStyle/>
                    <a:p>
                      <a:pPr rtl="1"/>
                      <a:r>
                        <a:rPr lang="en-US" dirty="0" err="1" smtClean="0"/>
                        <a:t>Razdar</a:t>
                      </a:r>
                      <a:r>
                        <a:rPr lang="en-US" dirty="0" smtClean="0"/>
                        <a:t>         </a:t>
                      </a:r>
                      <a:endParaRPr lang="fa-IR" dirty="0"/>
                    </a:p>
                  </a:txBody>
                  <a:tcPr/>
                </a:tc>
              </a:tr>
              <a:tr h="364067">
                <a:tc>
                  <a:txBody>
                    <a:bodyPr/>
                    <a:lstStyle/>
                    <a:p>
                      <a:pPr rtl="1"/>
                      <a:r>
                        <a:rPr lang="fa-IR" dirty="0" smtClean="0"/>
                        <a:t>   جوراب</a:t>
                      </a:r>
                      <a:endParaRPr lang="fa-IR" dirty="0"/>
                    </a:p>
                  </a:txBody>
                  <a:tcPr/>
                </a:tc>
                <a:tc>
                  <a:txBody>
                    <a:bodyPr/>
                    <a:lstStyle/>
                    <a:p>
                      <a:pPr rtl="1"/>
                      <a:r>
                        <a:rPr lang="en-US" dirty="0" smtClean="0"/>
                        <a:t>   </a:t>
                      </a:r>
                      <a:r>
                        <a:rPr lang="en-US" dirty="0" err="1" smtClean="0"/>
                        <a:t>shal</a:t>
                      </a:r>
                      <a:r>
                        <a:rPr lang="en-US" dirty="0" smtClean="0"/>
                        <a:t>         </a:t>
                      </a:r>
                      <a:endParaRPr lang="fa-IR" dirty="0"/>
                    </a:p>
                  </a:txBody>
                  <a:tcPr/>
                </a:tc>
                <a:tc>
                  <a:txBody>
                    <a:bodyPr/>
                    <a:lstStyle/>
                    <a:p>
                      <a:pPr rtl="1"/>
                      <a:r>
                        <a:rPr lang="fa-IR" dirty="0" smtClean="0"/>
                        <a:t>    حصار چوبی</a:t>
                      </a:r>
                      <a:endParaRPr lang="fa-IR" dirty="0"/>
                    </a:p>
                  </a:txBody>
                  <a:tcPr/>
                </a:tc>
                <a:tc>
                  <a:txBody>
                    <a:bodyPr/>
                    <a:lstStyle/>
                    <a:p>
                      <a:pPr rtl="1"/>
                      <a:r>
                        <a:rPr lang="en-US" dirty="0" err="1" smtClean="0"/>
                        <a:t>Balak</a:t>
                      </a:r>
                      <a:r>
                        <a:rPr lang="en-US" dirty="0" smtClean="0"/>
                        <a:t>            </a:t>
                      </a:r>
                      <a:endParaRPr lang="fa-IR" dirty="0"/>
                    </a:p>
                  </a:txBody>
                  <a:tcPr/>
                </a:tc>
              </a:tr>
              <a:tr h="364067">
                <a:tc>
                  <a:txBody>
                    <a:bodyPr/>
                    <a:lstStyle/>
                    <a:p>
                      <a:pPr rtl="1"/>
                      <a:r>
                        <a:rPr lang="fa-IR" dirty="0" smtClean="0"/>
                        <a:t>    در</a:t>
                      </a:r>
                      <a:endParaRPr lang="fa-IR" dirty="0"/>
                    </a:p>
                  </a:txBody>
                  <a:tcPr/>
                </a:tc>
                <a:tc>
                  <a:txBody>
                    <a:bodyPr/>
                    <a:lstStyle/>
                    <a:p>
                      <a:pPr rtl="1"/>
                      <a:r>
                        <a:rPr lang="en-US" dirty="0" err="1" smtClean="0"/>
                        <a:t>ghapi</a:t>
                      </a:r>
                      <a:r>
                        <a:rPr lang="en-US" dirty="0" smtClean="0"/>
                        <a:t>      </a:t>
                      </a:r>
                      <a:r>
                        <a:rPr lang="fa-IR" dirty="0" smtClean="0"/>
                        <a:t>  </a:t>
                      </a:r>
                      <a:endParaRPr lang="fa-IR" dirty="0"/>
                    </a:p>
                  </a:txBody>
                  <a:tcPr/>
                </a:tc>
                <a:tc>
                  <a:txBody>
                    <a:bodyPr/>
                    <a:lstStyle/>
                    <a:p>
                      <a:pPr rtl="1"/>
                      <a:r>
                        <a:rPr lang="fa-IR" dirty="0" smtClean="0"/>
                        <a:t>    خان</a:t>
                      </a:r>
                      <a:endParaRPr lang="fa-IR" dirty="0"/>
                    </a:p>
                  </a:txBody>
                  <a:tcPr/>
                </a:tc>
                <a:tc>
                  <a:txBody>
                    <a:bodyPr/>
                    <a:lstStyle/>
                    <a:p>
                      <a:pPr rtl="1"/>
                      <a:r>
                        <a:rPr lang="en-US" dirty="0" smtClean="0"/>
                        <a:t>Bag               </a:t>
                      </a:r>
                      <a:endParaRPr lang="fa-IR" dirty="0"/>
                    </a:p>
                  </a:txBody>
                  <a:tcPr/>
                </a:tc>
              </a:tr>
              <a:tr h="364067">
                <a:tc>
                  <a:txBody>
                    <a:bodyPr/>
                    <a:lstStyle/>
                    <a:p>
                      <a:pPr rtl="1"/>
                      <a:r>
                        <a:rPr lang="fa-IR" dirty="0" smtClean="0"/>
                        <a:t>   درخت سیب</a:t>
                      </a:r>
                      <a:endParaRPr lang="fa-IR" dirty="0"/>
                    </a:p>
                  </a:txBody>
                  <a:tcPr/>
                </a:tc>
                <a:tc>
                  <a:txBody>
                    <a:bodyPr/>
                    <a:lstStyle/>
                    <a:p>
                      <a:pPr rtl="1"/>
                      <a:r>
                        <a:rPr lang="en-US" dirty="0" smtClean="0"/>
                        <a:t>      alma       </a:t>
                      </a:r>
                      <a:endParaRPr lang="fa-IR" dirty="0"/>
                    </a:p>
                  </a:txBody>
                  <a:tcPr/>
                </a:tc>
                <a:tc>
                  <a:txBody>
                    <a:bodyPr/>
                    <a:lstStyle/>
                    <a:p>
                      <a:pPr rtl="1"/>
                      <a:r>
                        <a:rPr lang="fa-IR" dirty="0" smtClean="0"/>
                        <a:t>    درخت انار</a:t>
                      </a:r>
                      <a:endParaRPr lang="fa-IR" dirty="0"/>
                    </a:p>
                  </a:txBody>
                  <a:tcPr/>
                </a:tc>
                <a:tc>
                  <a:txBody>
                    <a:bodyPr/>
                    <a:lstStyle/>
                    <a:p>
                      <a:pPr rtl="1"/>
                      <a:r>
                        <a:rPr lang="en-US" dirty="0" smtClean="0"/>
                        <a:t>Nar               </a:t>
                      </a:r>
                      <a:endParaRPr lang="fa-IR" dirty="0"/>
                    </a:p>
                  </a:txBody>
                  <a:tcPr/>
                </a:tc>
              </a:tr>
              <a:tr h="364067">
                <a:tc>
                  <a:txBody>
                    <a:bodyPr/>
                    <a:lstStyle/>
                    <a:p>
                      <a:pPr rtl="1"/>
                      <a:r>
                        <a:rPr lang="en-US" dirty="0" smtClean="0"/>
                        <a:t>    </a:t>
                      </a:r>
                      <a:r>
                        <a:rPr lang="fa-IR" dirty="0" smtClean="0"/>
                        <a:t>درخت</a:t>
                      </a:r>
                      <a:r>
                        <a:rPr lang="fa-IR" baseline="0" dirty="0" smtClean="0"/>
                        <a:t> به</a:t>
                      </a:r>
                      <a:endParaRPr lang="fa-IR" dirty="0"/>
                    </a:p>
                  </a:txBody>
                  <a:tcPr/>
                </a:tc>
                <a:tc>
                  <a:txBody>
                    <a:bodyPr/>
                    <a:lstStyle/>
                    <a:p>
                      <a:pPr rtl="1"/>
                      <a:r>
                        <a:rPr lang="en-US" dirty="0" err="1" smtClean="0"/>
                        <a:t>Hiva</a:t>
                      </a:r>
                      <a:r>
                        <a:rPr lang="en-US" dirty="0" smtClean="0"/>
                        <a:t>        </a:t>
                      </a:r>
                      <a:endParaRPr lang="fa-IR" dirty="0"/>
                    </a:p>
                  </a:txBody>
                  <a:tcPr/>
                </a:tc>
                <a:tc>
                  <a:txBody>
                    <a:bodyPr/>
                    <a:lstStyle/>
                    <a:p>
                      <a:pPr rtl="1"/>
                      <a:r>
                        <a:rPr lang="fa-IR" dirty="0" smtClean="0"/>
                        <a:t>    گیاه گزنه</a:t>
                      </a:r>
                      <a:endParaRPr lang="fa-IR" dirty="0"/>
                    </a:p>
                  </a:txBody>
                  <a:tcPr/>
                </a:tc>
                <a:tc>
                  <a:txBody>
                    <a:bodyPr/>
                    <a:lstStyle/>
                    <a:p>
                      <a:pPr rtl="1"/>
                      <a:r>
                        <a:rPr lang="en-US" dirty="0" err="1" smtClean="0"/>
                        <a:t>Gishtigan</a:t>
                      </a:r>
                      <a:r>
                        <a:rPr lang="en-US" dirty="0" smtClean="0"/>
                        <a:t>     </a:t>
                      </a:r>
                      <a:endParaRPr lang="fa-IR" dirty="0"/>
                    </a:p>
                  </a:txBody>
                  <a:tcPr/>
                </a:tc>
              </a:tr>
            </a:tbl>
          </a:graphicData>
        </a:graphic>
      </p:graphicFrame>
      <p:sp>
        <p:nvSpPr>
          <p:cNvPr id="5" name="TextBox 4"/>
          <p:cNvSpPr txBox="1"/>
          <p:nvPr/>
        </p:nvSpPr>
        <p:spPr>
          <a:xfrm>
            <a:off x="1500166" y="1571612"/>
            <a:ext cx="4143404" cy="553998"/>
          </a:xfrm>
          <a:prstGeom prst="rect">
            <a:avLst/>
          </a:prstGeom>
          <a:noFill/>
        </p:spPr>
        <p:txBody>
          <a:bodyPr wrap="square" rtlCol="1">
            <a:spAutoFit/>
          </a:bodyPr>
          <a:lstStyle/>
          <a:p>
            <a:r>
              <a:rPr lang="fa-IR" sz="3000" b="1" dirty="0" smtClean="0">
                <a:cs typeface="B Kamran" pitchFamily="2" charset="-78"/>
              </a:rPr>
              <a:t>جدول اصطلاحات محلی</a:t>
            </a:r>
            <a:endParaRPr lang="fa-IR" sz="3000" b="1" dirty="0">
              <a:cs typeface="B Kamran" pitchFamily="2" charset="-78"/>
            </a:endParaRPr>
          </a:p>
        </p:txBody>
      </p:sp>
      <p:sp>
        <p:nvSpPr>
          <p:cNvPr id="6" name="TextBox 5"/>
          <p:cNvSpPr txBox="1"/>
          <p:nvPr/>
        </p:nvSpPr>
        <p:spPr>
          <a:xfrm>
            <a:off x="1500166" y="357167"/>
            <a:ext cx="6215106" cy="861774"/>
          </a:xfrm>
          <a:prstGeom prst="rect">
            <a:avLst/>
          </a:prstGeom>
          <a:noFill/>
        </p:spPr>
        <p:txBody>
          <a:bodyPr wrap="square" rtlCol="1">
            <a:spAutoFit/>
          </a:bodyPr>
          <a:lstStyle/>
          <a:p>
            <a:r>
              <a:rPr lang="fa-IR" sz="3000" b="1" dirty="0" smtClean="0">
                <a:cs typeface="B Kamran" pitchFamily="2" charset="-78"/>
              </a:rPr>
              <a:t>آرزوهای شغلی :</a:t>
            </a:r>
          </a:p>
          <a:p>
            <a:r>
              <a:rPr lang="fa-IR" sz="2000" b="1" dirty="0" smtClean="0">
                <a:cs typeface="B Kamran" pitchFamily="2" charset="-78"/>
              </a:rPr>
              <a:t>بچه های چلوند آرزوی مهندس، معلم، دکتر و بازیگر شدن را دارند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pic>
        <p:nvPicPr>
          <p:cNvPr id="44037" name="Picture 5" descr="C:\Documents and Settings\F\Desktop\print\map\10.jpg"/>
          <p:cNvPicPr>
            <a:picLocks noChangeAspect="1" noChangeArrowheads="1"/>
          </p:cNvPicPr>
          <p:nvPr/>
        </p:nvPicPr>
        <p:blipFill>
          <a:blip r:embed="rId2" cstate="email">
            <a:clrChange>
              <a:clrFrom>
                <a:srgbClr val="F9FAF2"/>
              </a:clrFrom>
              <a:clrTo>
                <a:srgbClr val="F9FAF2">
                  <a:alpha val="0"/>
                </a:srgbClr>
              </a:clrTo>
            </a:clrChange>
            <a:extLst>
              <a:ext uri="{28A0092B-C50C-407E-A947-70E740481C1C}">
                <a14:useLocalDpi xmlns:a14="http://schemas.microsoft.com/office/drawing/2010/main"/>
              </a:ext>
            </a:extLst>
          </a:blip>
          <a:srcRect/>
          <a:stretch>
            <a:fillRect/>
          </a:stretch>
        </p:blipFill>
        <p:spPr bwMode="auto">
          <a:xfrm>
            <a:off x="785786" y="1357298"/>
            <a:ext cx="7523803" cy="5184786"/>
          </a:xfrm>
          <a:prstGeom prst="rect">
            <a:avLst/>
          </a:prstGeom>
          <a:noFill/>
        </p:spPr>
      </p:pic>
      <p:sp>
        <p:nvSpPr>
          <p:cNvPr id="9" name="Flowchart: Connector 8"/>
          <p:cNvSpPr/>
          <p:nvPr/>
        </p:nvSpPr>
        <p:spPr>
          <a:xfrm>
            <a:off x="4572000" y="3214686"/>
            <a:ext cx="642942" cy="64294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Up Arrow 10"/>
          <p:cNvSpPr/>
          <p:nvPr/>
        </p:nvSpPr>
        <p:spPr>
          <a:xfrm rot="19355806">
            <a:off x="4124976" y="1083968"/>
            <a:ext cx="179670" cy="211720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TextBox 11"/>
          <p:cNvSpPr txBox="1"/>
          <p:nvPr/>
        </p:nvSpPr>
        <p:spPr>
          <a:xfrm>
            <a:off x="785786" y="785794"/>
            <a:ext cx="2714644" cy="553998"/>
          </a:xfrm>
          <a:prstGeom prst="rect">
            <a:avLst/>
          </a:prstGeom>
          <a:noFill/>
        </p:spPr>
        <p:txBody>
          <a:bodyPr wrap="square" rtlCol="1">
            <a:spAutoFit/>
          </a:bodyPr>
          <a:lstStyle/>
          <a:p>
            <a:r>
              <a:rPr lang="fa-IR" sz="3000" b="1" dirty="0" smtClean="0">
                <a:cs typeface="B Kamran" pitchFamily="2" charset="-78"/>
              </a:rPr>
              <a:t>هسته ی اولیه ی روستا</a:t>
            </a:r>
            <a:endParaRPr lang="fa-IR" sz="3000" b="1" dirty="0">
              <a:cs typeface="B Kamran" pitchFamily="2" charset="-78"/>
            </a:endParaRPr>
          </a:p>
        </p:txBody>
      </p:sp>
      <p:sp>
        <p:nvSpPr>
          <p:cNvPr id="13" name="TextBox 12"/>
          <p:cNvSpPr txBox="1"/>
          <p:nvPr/>
        </p:nvSpPr>
        <p:spPr>
          <a:xfrm>
            <a:off x="6500826" y="5143512"/>
            <a:ext cx="2071670" cy="1323439"/>
          </a:xfrm>
          <a:prstGeom prst="rect">
            <a:avLst/>
          </a:prstGeom>
          <a:noFill/>
        </p:spPr>
        <p:txBody>
          <a:bodyPr wrap="square" rtlCol="1">
            <a:spAutoFit/>
          </a:bodyPr>
          <a:lstStyle/>
          <a:p>
            <a:r>
              <a:rPr lang="fa-IR" sz="2000" b="1" dirty="0" smtClean="0">
                <a:cs typeface="B Kamran" pitchFamily="2" charset="-78"/>
              </a:rPr>
              <a:t>اسکان اولیه ی روستا از این قسمت آغاز شده و به مرور زمان به نقاط دیگر گسترش یافته است .</a:t>
            </a:r>
            <a:endParaRPr lang="fa-IR" sz="2000" b="1" dirty="0">
              <a:cs typeface="B Kamran" pitchFamily="2" charset="-78"/>
            </a:endParaRPr>
          </a:p>
        </p:txBody>
      </p:sp>
      <p:sp>
        <p:nvSpPr>
          <p:cNvPr id="16" name="TextBox 15"/>
          <p:cNvSpPr txBox="1"/>
          <p:nvPr/>
        </p:nvSpPr>
        <p:spPr>
          <a:xfrm>
            <a:off x="714348" y="142852"/>
            <a:ext cx="3000396" cy="707886"/>
          </a:xfrm>
          <a:prstGeom prst="rect">
            <a:avLst/>
          </a:prstGeom>
          <a:noFill/>
        </p:spPr>
        <p:txBody>
          <a:bodyPr wrap="square" rtlCol="1">
            <a:spAutoFit/>
          </a:bodyPr>
          <a:lstStyle/>
          <a:p>
            <a:r>
              <a:rPr lang="fa-IR" sz="4000" b="1" dirty="0" smtClean="0">
                <a:cs typeface="B Kamran" pitchFamily="2" charset="-78"/>
              </a:rPr>
              <a:t>بررسی اوضاع کالبدی</a:t>
            </a:r>
          </a:p>
        </p:txBody>
      </p:sp>
      <p:sp>
        <p:nvSpPr>
          <p:cNvPr id="17" name="Rectangle 16"/>
          <p:cNvSpPr/>
          <p:nvPr/>
        </p:nvSpPr>
        <p:spPr>
          <a:xfrm>
            <a:off x="4000496" y="357166"/>
            <a:ext cx="4857752" cy="1400383"/>
          </a:xfrm>
          <a:prstGeom prst="rect">
            <a:avLst/>
          </a:prstGeom>
        </p:spPr>
        <p:txBody>
          <a:bodyPr wrap="square">
            <a:spAutoFit/>
          </a:bodyPr>
          <a:lstStyle/>
          <a:p>
            <a:r>
              <a:rPr lang="fa-IR" sz="2500" b="1" dirty="0" smtClean="0">
                <a:cs typeface="B Kamran" pitchFamily="2" charset="-78"/>
              </a:rPr>
              <a:t>بافت : </a:t>
            </a:r>
            <a:r>
              <a:rPr lang="fa-IR" sz="2000" b="1" dirty="0" smtClean="0">
                <a:cs typeface="B Kamran" pitchFamily="2" charset="-78"/>
              </a:rPr>
              <a:t>قرار گرفتن روستا در بین اراضی جنگلی و رودخانه چلوند باعث شده این روستا مجتمع ،باز و پیوسته شکل گیرد .</a:t>
            </a:r>
          </a:p>
          <a:p>
            <a:endParaRPr lang="fa-IR" sz="2000" b="1" dirty="0" smtClean="0">
              <a:cs typeface="B Kamran" pitchFamily="2" charset="-78"/>
            </a:endParaRPr>
          </a:p>
          <a:p>
            <a:endParaRPr lang="fa-IR" sz="2000" b="1" dirty="0" smtClean="0">
              <a:cs typeface="B Kamran" pitchFamily="2" charset="-7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51202" name="Rectangle 2"/>
          <p:cNvSpPr>
            <a:spLocks noChangeArrowheads="1"/>
          </p:cNvSpPr>
          <p:nvPr/>
        </p:nvSpPr>
        <p:spPr bwMode="auto">
          <a:xfrm rot="10800000" flipV="1">
            <a:off x="357158" y="197589"/>
            <a:ext cx="8572560" cy="64017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tab pos="1433513" algn="l"/>
              </a:tabLst>
            </a:pPr>
            <a:r>
              <a:rPr lang="fa-IR" sz="2500" b="1" dirty="0" smtClean="0">
                <a:latin typeface="Arial" pitchFamily="34" charset="0"/>
                <a:ea typeface="Times New Roman" pitchFamily="18" charset="0"/>
                <a:cs typeface="B Kamran" pitchFamily="2" charset="-78"/>
              </a:rPr>
              <a:t> </a:t>
            </a:r>
            <a:r>
              <a:rPr kumimoji="0" lang="fa-IR" sz="25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شناخت و بررسي علل پيدايش روستا:</a:t>
            </a:r>
            <a:endParaRPr kumimoji="0" lang="en-US" sz="2500" b="1" i="0" u="none" strike="noStrike" cap="none" normalizeH="0" baseline="0" dirty="0" smtClean="0">
              <a:ln>
                <a:noFill/>
              </a:ln>
              <a:solidFill>
                <a:schemeClr val="tx1"/>
              </a:solidFill>
              <a:effectLst/>
              <a:latin typeface="Arial" pitchFamily="34" charset="0"/>
              <a:cs typeface="B Kamra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tab pos="1433513" algn="l"/>
              </a:tabLst>
            </a:pPr>
            <a:r>
              <a:rPr kumimoji="0" lang="fa-IR" sz="20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ويژگي هاي محيط طبيعي از جمله شرايط آب و هوايي مطلوب، خاك مرغوب، توپوگرافي مناسب و... از مهمترين عوامل شكل گيري روستا در كنار عوامل انساني و اجتماعي محسوب مي شوند.</a:t>
            </a:r>
            <a:endParaRPr kumimoji="0" lang="en-US" sz="2000" b="1" i="0" u="none" strike="noStrike" cap="none" normalizeH="0" baseline="0" dirty="0" smtClean="0">
              <a:ln>
                <a:noFill/>
              </a:ln>
              <a:solidFill>
                <a:schemeClr val="tx1"/>
              </a:solidFill>
              <a:effectLst/>
              <a:latin typeface="Arial" pitchFamily="34" charset="0"/>
              <a:cs typeface="B Kamra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tab pos="1433513" algn="l"/>
              </a:tabLst>
            </a:pPr>
            <a:r>
              <a:rPr kumimoji="0" lang="fa-IR" sz="25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آب: </a:t>
            </a:r>
            <a:r>
              <a:rPr kumimoji="0" lang="fa-IR" sz="20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آب در معيشت انسانها نقش اساسي دارد. وجود آبهاي سطحي و زير زميني به ويژه عبور رودخانه چلوند در شمال روستا موجب پيدايش واحدهاي مسكوني و تمركز مردم در اين محدوده شده است.</a:t>
            </a:r>
            <a:endParaRPr kumimoji="0" lang="en-US" sz="2000" b="1" i="0" u="none" strike="noStrike" cap="none" normalizeH="0" baseline="0" dirty="0" smtClean="0">
              <a:ln>
                <a:noFill/>
              </a:ln>
              <a:solidFill>
                <a:schemeClr val="tx1"/>
              </a:solidFill>
              <a:effectLst/>
              <a:latin typeface="Arial" pitchFamily="34" charset="0"/>
              <a:cs typeface="B Kamra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tab pos="1433513" algn="l"/>
              </a:tabLst>
            </a:pPr>
            <a:r>
              <a:rPr kumimoji="0" lang="fa-IR" sz="25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توپوگرافي: </a:t>
            </a:r>
            <a:r>
              <a:rPr kumimoji="0" lang="fa-IR" sz="20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روستاي چلوند در انتهاي بخش جلگه اي و ابتداي بخش پايكوهي شهرستان آستارا قرار دارد و شاليزارهاي برنج در قسمتهايي كه شيب زمين مناسب باشد، وجود دارد. </a:t>
            </a:r>
            <a:endParaRPr kumimoji="0" lang="en-US" sz="2000" b="1" i="0" u="none" strike="noStrike" cap="none" normalizeH="0" baseline="0" dirty="0" smtClean="0">
              <a:ln>
                <a:noFill/>
              </a:ln>
              <a:solidFill>
                <a:schemeClr val="tx1"/>
              </a:solidFill>
              <a:effectLst/>
              <a:latin typeface="Arial" pitchFamily="34" charset="0"/>
              <a:cs typeface="B Kamra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tab pos="1433513" algn="l"/>
              </a:tabLst>
            </a:pPr>
            <a:r>
              <a:rPr kumimoji="0" lang="fa-IR" sz="25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خاك: </a:t>
            </a:r>
            <a:r>
              <a:rPr kumimoji="0" lang="fa-IR" sz="20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خاك روستاي چلوند مخصوصا در بخش جلگه اي، بسيار حاصلخيز است و اين ناشي از مواد هوموسي كه ناشي از تجزيه برگ درختان و گياهان مي باشد. خاك مناطق جلگه اي همچنين سرشار از مواد رسوبي آبرفتي مي باشد.</a:t>
            </a:r>
            <a:endParaRPr kumimoji="0" lang="en-US" sz="2000" b="1" i="0" u="none" strike="noStrike" cap="none" normalizeH="0" baseline="0" dirty="0" smtClean="0">
              <a:ln>
                <a:noFill/>
              </a:ln>
              <a:solidFill>
                <a:schemeClr val="tx1"/>
              </a:solidFill>
              <a:effectLst/>
              <a:latin typeface="Arial" pitchFamily="34" charset="0"/>
              <a:cs typeface="B Kamra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tab pos="1433513" algn="l"/>
              </a:tabLst>
            </a:pPr>
            <a:r>
              <a:rPr kumimoji="0" lang="fa-IR" sz="25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اقليم: </a:t>
            </a:r>
            <a:r>
              <a:rPr kumimoji="0" lang="fa-IR" sz="20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خصوصيات آب و هوايي مناسب كه موجب ريزش هاي جوي فراوان شده زمينه مناسب را هم براي سكونت  و همچنين كشاورزي فراهم كرده است.</a:t>
            </a:r>
            <a:endParaRPr kumimoji="0" lang="en-US" sz="2000" b="1" i="0" u="none" strike="noStrike" cap="none" normalizeH="0" baseline="0" dirty="0" smtClean="0">
              <a:ln>
                <a:noFill/>
              </a:ln>
              <a:solidFill>
                <a:schemeClr val="tx1"/>
              </a:solidFill>
              <a:effectLst/>
              <a:latin typeface="Arial" pitchFamily="34" charset="0"/>
              <a:cs typeface="B Kamran" pitchFamily="2" charset="-78"/>
            </a:endParaRPr>
          </a:p>
          <a:p>
            <a:r>
              <a:rPr kumimoji="0" lang="fa-IR" sz="20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عوامل اجتماعي و انساني: علاوه بر عوامل طبيعي، عوامل اجتماعي مثل اشتراكات زباني، قومي، فرهنگي و خويشاوندي نيز موجب همزيستي ساكنين اين روستا شده است.</a:t>
            </a:r>
            <a:r>
              <a:rPr lang="fa-IR" sz="2000" dirty="0" smtClean="0"/>
              <a:t>  </a:t>
            </a:r>
            <a:endParaRPr lang="en-US" sz="2000" dirty="0" smtClean="0"/>
          </a:p>
          <a:p>
            <a:r>
              <a:rPr lang="fa-IR" sz="2500" b="1" dirty="0" smtClean="0">
                <a:cs typeface="B Kamran" pitchFamily="2" charset="-78"/>
              </a:rPr>
              <a:t>بررسي چگونگي مالكيت اراضي روستا:</a:t>
            </a:r>
            <a:endParaRPr lang="en-US" sz="2500" b="1" dirty="0" smtClean="0">
              <a:cs typeface="B Kamran" pitchFamily="2" charset="-78"/>
            </a:endParaRPr>
          </a:p>
          <a:p>
            <a:r>
              <a:rPr lang="fa-IR" sz="2000" b="1" dirty="0" smtClean="0">
                <a:cs typeface="B Kamran" pitchFamily="2" charset="-78"/>
              </a:rPr>
              <a:t>  اراضي كل روستا به سه دسته اراضي خصوصي، دولتي و وقفي تقسيم مي شود ولي بخش عمده آن خصوصي مي باشد.</a:t>
            </a:r>
            <a:endParaRPr lang="en-US" sz="2000" b="1" dirty="0" smtClean="0">
              <a:cs typeface="B Kamran" pitchFamily="2" charset="-78"/>
            </a:endParaRPr>
          </a:p>
          <a:p>
            <a:r>
              <a:rPr lang="fa-IR" sz="2000" b="1" dirty="0" smtClean="0">
                <a:cs typeface="B Kamran" pitchFamily="2" charset="-78"/>
              </a:rPr>
              <a:t>1-اراضي خصوصي: كه شامل واحد هاي مسكوني، تجاري و زمينهاي كشاورزي اعم از مزارع برنج و باغها مي باشد.</a:t>
            </a:r>
            <a:endParaRPr lang="en-US" sz="2000" b="1" dirty="0" smtClean="0">
              <a:cs typeface="B Kamran" pitchFamily="2" charset="-78"/>
            </a:endParaRPr>
          </a:p>
          <a:p>
            <a:r>
              <a:rPr lang="fa-IR" sz="2000" b="1" dirty="0" smtClean="0">
                <a:cs typeface="B Kamran" pitchFamily="2" charset="-78"/>
              </a:rPr>
              <a:t>2-اراضي دولتي: كه به نهادها و سازمانهاي دولتي اختصاص دارد مانند مدرسه، خانه بهداشت، دفتر پست و مخابرات، تٲسيسات آب و راهها و اراضي جنگلي.</a:t>
            </a:r>
            <a:endParaRPr lang="en-US" sz="2000" b="1" dirty="0" smtClean="0">
              <a:cs typeface="B Kamran" pitchFamily="2" charset="-78"/>
            </a:endParaRPr>
          </a:p>
          <a:p>
            <a:r>
              <a:rPr lang="fa-IR" sz="2000" b="1" dirty="0" smtClean="0">
                <a:cs typeface="B Kamran" pitchFamily="2" charset="-78"/>
              </a:rPr>
              <a:t>3- اراضي وقفي: كه شامل مساجد و گورستانهاي روستا مي شود.</a:t>
            </a:r>
            <a:endParaRPr lang="en-US" sz="2000" b="1" dirty="0" smtClean="0">
              <a:cs typeface="B Kamran" pitchFamily="2" charset="-78"/>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33794" name="Picture 2" descr="C:\Documents and Settings\F\Desktop\print\Picture 056.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r="-1000"/>
          <a:stretch>
            <a:fillRect/>
          </a:stretch>
        </p:blipFill>
        <p:spPr bwMode="auto">
          <a:xfrm>
            <a:off x="642910" y="477739"/>
            <a:ext cx="7643866" cy="5493643"/>
          </a:xfrm>
          <a:prstGeom prst="rect">
            <a:avLst/>
          </a:prstGeom>
          <a:noFill/>
        </p:spPr>
      </p:pic>
      <p:pic>
        <p:nvPicPr>
          <p:cNvPr id="33795" name="Picture 3" descr="C:\Documents and Settings\F\Desktop\print\mahdii4.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57620" y="4357694"/>
            <a:ext cx="4429124" cy="1017643"/>
          </a:xfrm>
          <a:prstGeom prst="rect">
            <a:avLst/>
          </a:prstGeom>
          <a:noFill/>
        </p:spPr>
      </p:pic>
      <p:sp>
        <p:nvSpPr>
          <p:cNvPr id="4" name="TextBox 3"/>
          <p:cNvSpPr txBox="1"/>
          <p:nvPr/>
        </p:nvSpPr>
        <p:spPr>
          <a:xfrm>
            <a:off x="2285984" y="1428736"/>
            <a:ext cx="571504" cy="646331"/>
          </a:xfrm>
          <a:prstGeom prst="rect">
            <a:avLst/>
          </a:prstGeom>
          <a:noFill/>
        </p:spPr>
        <p:txBody>
          <a:bodyPr wrap="square" rtlCol="1">
            <a:spAutoFit/>
          </a:bodyPr>
          <a:lstStyle/>
          <a:p>
            <a:r>
              <a:rPr lang="fa-IR" sz="3600" b="1" dirty="0" smtClean="0">
                <a:cs typeface="B Kamran" pitchFamily="2" charset="-78"/>
              </a:rPr>
              <a:t>کار</a:t>
            </a:r>
            <a:endParaRPr lang="fa-IR" sz="3600" b="1" dirty="0">
              <a:cs typeface="B Kamran" pitchFamily="2" charset="-78"/>
            </a:endParaRPr>
          </a:p>
        </p:txBody>
      </p:sp>
      <p:sp>
        <p:nvSpPr>
          <p:cNvPr id="5" name="TextBox 4"/>
          <p:cNvSpPr txBox="1"/>
          <p:nvPr/>
        </p:nvSpPr>
        <p:spPr>
          <a:xfrm>
            <a:off x="4929190" y="2643182"/>
            <a:ext cx="2970813" cy="461665"/>
          </a:xfrm>
          <a:prstGeom prst="rect">
            <a:avLst/>
          </a:prstGeom>
          <a:noFill/>
        </p:spPr>
        <p:txBody>
          <a:bodyPr wrap="square" rtlCol="1">
            <a:spAutoFit/>
          </a:bodyPr>
          <a:lstStyle/>
          <a:p>
            <a:r>
              <a:rPr lang="fa-IR" sz="2400" b="1" dirty="0" smtClean="0">
                <a:cs typeface="B Kamran" pitchFamily="2" charset="-78"/>
              </a:rPr>
              <a:t>اموزشی- بهداشتی – خدماتی - کار</a:t>
            </a:r>
            <a:endParaRPr lang="fa-IR" sz="2400" b="1" dirty="0">
              <a:cs typeface="B Kamran" pitchFamily="2" charset="-78"/>
            </a:endParaRPr>
          </a:p>
        </p:txBody>
      </p:sp>
      <p:sp>
        <p:nvSpPr>
          <p:cNvPr id="6" name="TextBox 5"/>
          <p:cNvSpPr txBox="1"/>
          <p:nvPr/>
        </p:nvSpPr>
        <p:spPr>
          <a:xfrm>
            <a:off x="1214414" y="3571876"/>
            <a:ext cx="1428760" cy="461665"/>
          </a:xfrm>
          <a:prstGeom prst="rect">
            <a:avLst/>
          </a:prstGeom>
          <a:noFill/>
        </p:spPr>
        <p:txBody>
          <a:bodyPr wrap="square" rtlCol="1">
            <a:spAutoFit/>
          </a:bodyPr>
          <a:lstStyle/>
          <a:p>
            <a:r>
              <a:rPr lang="fa-IR" sz="2400" b="1" dirty="0" smtClean="0">
                <a:cs typeface="B Kamran" pitchFamily="2" charset="-78"/>
              </a:rPr>
              <a:t>خدماتی ( برنج )</a:t>
            </a:r>
            <a:endParaRPr lang="fa-IR" sz="2400" b="1" dirty="0">
              <a:cs typeface="B Kamran" pitchFamily="2" charset="-78"/>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pic>
        <p:nvPicPr>
          <p:cNvPr id="39938" name="Picture 2" descr="C:\Documents and Settings\F\Desktop\print\Picture 06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4282" y="642918"/>
            <a:ext cx="7213904" cy="5135598"/>
          </a:xfrm>
          <a:prstGeom prst="rect">
            <a:avLst/>
          </a:prstGeom>
          <a:noFill/>
        </p:spPr>
      </p:pic>
      <p:sp>
        <p:nvSpPr>
          <p:cNvPr id="6" name="Flowchart: Connector 5"/>
          <p:cNvSpPr/>
          <p:nvPr/>
        </p:nvSpPr>
        <p:spPr>
          <a:xfrm>
            <a:off x="3857620" y="2428868"/>
            <a:ext cx="457200" cy="457200"/>
          </a:xfrm>
          <a:prstGeom prst="flowChartConnector">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Left Arrow 6"/>
          <p:cNvSpPr/>
          <p:nvPr/>
        </p:nvSpPr>
        <p:spPr>
          <a:xfrm rot="1211421">
            <a:off x="2724600" y="2281541"/>
            <a:ext cx="1240190" cy="1352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p:cNvSpPr txBox="1"/>
          <p:nvPr/>
        </p:nvSpPr>
        <p:spPr>
          <a:xfrm>
            <a:off x="2500298" y="2428868"/>
            <a:ext cx="785818" cy="400110"/>
          </a:xfrm>
          <a:prstGeom prst="rect">
            <a:avLst/>
          </a:prstGeom>
          <a:noFill/>
        </p:spPr>
        <p:txBody>
          <a:bodyPr wrap="square" rtlCol="1">
            <a:spAutoFit/>
          </a:bodyPr>
          <a:lstStyle/>
          <a:p>
            <a:r>
              <a:rPr lang="fa-IR" sz="2000" b="1" dirty="0" smtClean="0">
                <a:cs typeface="B Kamran" pitchFamily="2" charset="-78"/>
              </a:rPr>
              <a:t>قبرستان </a:t>
            </a:r>
            <a:endParaRPr lang="fa-IR" sz="2000" b="1" dirty="0">
              <a:cs typeface="B Kamran" pitchFamily="2" charset="-78"/>
            </a:endParaRPr>
          </a:p>
        </p:txBody>
      </p:sp>
      <p:sp>
        <p:nvSpPr>
          <p:cNvPr id="9" name="Left Arrow 8"/>
          <p:cNvSpPr/>
          <p:nvPr/>
        </p:nvSpPr>
        <p:spPr>
          <a:xfrm rot="17908469" flipV="1">
            <a:off x="2227050" y="3952589"/>
            <a:ext cx="2080983" cy="1293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Connector 12"/>
          <p:cNvSpPr/>
          <p:nvPr/>
        </p:nvSpPr>
        <p:spPr>
          <a:xfrm>
            <a:off x="3714744" y="2857496"/>
            <a:ext cx="428628" cy="428628"/>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TextBox 13"/>
          <p:cNvSpPr txBox="1"/>
          <p:nvPr/>
        </p:nvSpPr>
        <p:spPr>
          <a:xfrm>
            <a:off x="1214414" y="5214950"/>
            <a:ext cx="1571636" cy="400110"/>
          </a:xfrm>
          <a:prstGeom prst="rect">
            <a:avLst/>
          </a:prstGeom>
          <a:noFill/>
        </p:spPr>
        <p:txBody>
          <a:bodyPr wrap="square" rtlCol="1">
            <a:spAutoFit/>
          </a:bodyPr>
          <a:lstStyle/>
          <a:p>
            <a:r>
              <a:rPr lang="fa-IR" sz="2000" b="1" dirty="0" smtClean="0">
                <a:cs typeface="B Kamran" pitchFamily="2" charset="-78"/>
              </a:rPr>
              <a:t>قبرستان و مسجد</a:t>
            </a:r>
            <a:endParaRPr lang="fa-IR" sz="2000" b="1" dirty="0">
              <a:cs typeface="B Kamran" pitchFamily="2" charset="-78"/>
            </a:endParaRPr>
          </a:p>
        </p:txBody>
      </p:sp>
      <p:sp>
        <p:nvSpPr>
          <p:cNvPr id="15" name="Left Arrow 14"/>
          <p:cNvSpPr/>
          <p:nvPr/>
        </p:nvSpPr>
        <p:spPr>
          <a:xfrm rot="10039433">
            <a:off x="5939309" y="4738348"/>
            <a:ext cx="885980" cy="18942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TextBox 15"/>
          <p:cNvSpPr txBox="1"/>
          <p:nvPr/>
        </p:nvSpPr>
        <p:spPr>
          <a:xfrm>
            <a:off x="6715140" y="5429264"/>
            <a:ext cx="1428728" cy="707886"/>
          </a:xfrm>
          <a:prstGeom prst="rect">
            <a:avLst/>
          </a:prstGeom>
          <a:noFill/>
        </p:spPr>
        <p:txBody>
          <a:bodyPr wrap="square" rtlCol="1">
            <a:spAutoFit/>
          </a:bodyPr>
          <a:lstStyle/>
          <a:p>
            <a:r>
              <a:rPr lang="fa-IR" sz="2000" b="1" dirty="0" smtClean="0">
                <a:cs typeface="B Kamran" pitchFamily="2" charset="-78"/>
              </a:rPr>
              <a:t>قبرستان و بقعه دوست محمد</a:t>
            </a:r>
            <a:endParaRPr lang="fa-IR" sz="2000" b="1" dirty="0">
              <a:cs typeface="B Kamran" pitchFamily="2" charset="-78"/>
            </a:endParaRPr>
          </a:p>
        </p:txBody>
      </p:sp>
      <p:sp>
        <p:nvSpPr>
          <p:cNvPr id="17" name="Flowchart: Connector 16"/>
          <p:cNvSpPr/>
          <p:nvPr/>
        </p:nvSpPr>
        <p:spPr>
          <a:xfrm>
            <a:off x="4357686" y="2428868"/>
            <a:ext cx="428628" cy="357190"/>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Flowchart: Connector 18"/>
          <p:cNvSpPr/>
          <p:nvPr/>
        </p:nvSpPr>
        <p:spPr>
          <a:xfrm>
            <a:off x="4286248" y="2786058"/>
            <a:ext cx="338142" cy="266704"/>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Left Arrow 19"/>
          <p:cNvSpPr/>
          <p:nvPr/>
        </p:nvSpPr>
        <p:spPr>
          <a:xfrm rot="6506181">
            <a:off x="4048342" y="1577386"/>
            <a:ext cx="1904574" cy="1181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Left Arrow 20"/>
          <p:cNvSpPr/>
          <p:nvPr/>
        </p:nvSpPr>
        <p:spPr>
          <a:xfrm rot="11642368">
            <a:off x="4619988" y="3229411"/>
            <a:ext cx="2491206" cy="11342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Left Arrow 21"/>
          <p:cNvSpPr/>
          <p:nvPr/>
        </p:nvSpPr>
        <p:spPr>
          <a:xfrm rot="5720775">
            <a:off x="3624369" y="1608942"/>
            <a:ext cx="1904574" cy="1181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TextBox 22"/>
          <p:cNvSpPr txBox="1"/>
          <p:nvPr/>
        </p:nvSpPr>
        <p:spPr>
          <a:xfrm>
            <a:off x="4000496" y="428604"/>
            <a:ext cx="857256" cy="369332"/>
          </a:xfrm>
          <a:prstGeom prst="rect">
            <a:avLst/>
          </a:prstGeom>
          <a:noFill/>
        </p:spPr>
        <p:txBody>
          <a:bodyPr wrap="square" rtlCol="1">
            <a:spAutoFit/>
          </a:bodyPr>
          <a:lstStyle/>
          <a:p>
            <a:r>
              <a:rPr lang="fa-IR" dirty="0" smtClean="0"/>
              <a:t>مدرسه</a:t>
            </a:r>
            <a:endParaRPr lang="fa-IR" dirty="0"/>
          </a:p>
        </p:txBody>
      </p:sp>
      <p:sp>
        <p:nvSpPr>
          <p:cNvPr id="24" name="TextBox 23"/>
          <p:cNvSpPr txBox="1"/>
          <p:nvPr/>
        </p:nvSpPr>
        <p:spPr>
          <a:xfrm>
            <a:off x="5072066" y="357166"/>
            <a:ext cx="1071570" cy="400110"/>
          </a:xfrm>
          <a:prstGeom prst="rect">
            <a:avLst/>
          </a:prstGeom>
          <a:noFill/>
        </p:spPr>
        <p:txBody>
          <a:bodyPr wrap="square" rtlCol="1">
            <a:spAutoFit/>
          </a:bodyPr>
          <a:lstStyle/>
          <a:p>
            <a:r>
              <a:rPr lang="fa-IR" sz="2000" b="1" dirty="0" smtClean="0">
                <a:cs typeface="B Kamran" pitchFamily="2" charset="-78"/>
              </a:rPr>
              <a:t>خانه بهداشت</a:t>
            </a:r>
            <a:endParaRPr lang="fa-IR" sz="2000" b="1" dirty="0">
              <a:cs typeface="B Kamran" pitchFamily="2" charset="-78"/>
            </a:endParaRPr>
          </a:p>
        </p:txBody>
      </p:sp>
      <p:sp>
        <p:nvSpPr>
          <p:cNvPr id="25" name="TextBox 24"/>
          <p:cNvSpPr txBox="1"/>
          <p:nvPr/>
        </p:nvSpPr>
        <p:spPr>
          <a:xfrm>
            <a:off x="6858016" y="3214686"/>
            <a:ext cx="642942" cy="400110"/>
          </a:xfrm>
          <a:prstGeom prst="rect">
            <a:avLst/>
          </a:prstGeom>
          <a:noFill/>
        </p:spPr>
        <p:txBody>
          <a:bodyPr wrap="square" rtlCol="1">
            <a:spAutoFit/>
          </a:bodyPr>
          <a:lstStyle/>
          <a:p>
            <a:r>
              <a:rPr lang="fa-IR" sz="2000" b="1" dirty="0" smtClean="0">
                <a:cs typeface="B Kamran" pitchFamily="2" charset="-78"/>
              </a:rPr>
              <a:t>مسجد</a:t>
            </a:r>
            <a:endParaRPr lang="fa-IR" sz="2000" b="1" dirty="0">
              <a:cs typeface="B Kamran" pitchFamily="2" charset="-78"/>
            </a:endParaRPr>
          </a:p>
        </p:txBody>
      </p:sp>
      <p:pic>
        <p:nvPicPr>
          <p:cNvPr id="39939" name="Picture 3" descr="F:\mahboobeh\rusta\axx2\fateme1\IMG_030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29190" y="5072074"/>
            <a:ext cx="1905013" cy="1428760"/>
          </a:xfrm>
          <a:prstGeom prst="rect">
            <a:avLst/>
          </a:prstGeom>
          <a:noFill/>
        </p:spPr>
      </p:pic>
      <p:pic>
        <p:nvPicPr>
          <p:cNvPr id="39940" name="Picture 4" descr="F:\mahboobeh\rusta\axx2\mahbobe2-1\IMG_003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15140" y="1643050"/>
            <a:ext cx="2097910" cy="1571636"/>
          </a:xfrm>
          <a:prstGeom prst="rect">
            <a:avLst/>
          </a:prstGeom>
          <a:noFill/>
        </p:spPr>
      </p:pic>
      <p:pic>
        <p:nvPicPr>
          <p:cNvPr id="39941" name="Picture 5" descr="F:\mahboobeh\rusta\axx2\mahbobe2-1\IMG_0030.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215074" y="0"/>
            <a:ext cx="2462186" cy="1500174"/>
          </a:xfrm>
          <a:prstGeom prst="rect">
            <a:avLst/>
          </a:prstGeom>
          <a:noFill/>
        </p:spPr>
      </p:pic>
      <p:sp>
        <p:nvSpPr>
          <p:cNvPr id="31" name="Flowchart: Connector 30"/>
          <p:cNvSpPr/>
          <p:nvPr/>
        </p:nvSpPr>
        <p:spPr>
          <a:xfrm>
            <a:off x="5500694" y="4643446"/>
            <a:ext cx="428628" cy="428628"/>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9942" name="Picture 6" descr="F:\mahboobeh\rusta\axx2\mahbobe2-2\IMG_005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7158" y="1285860"/>
            <a:ext cx="2330998" cy="1746253"/>
          </a:xfrm>
          <a:prstGeom prst="rect">
            <a:avLst/>
          </a:prstGeom>
          <a:noFill/>
        </p:spPr>
      </p:pic>
      <p:pic>
        <p:nvPicPr>
          <p:cNvPr id="39943" name="Picture 7" descr="F:\mahboobeh\rusta\axx2\fateme2\IMG_0516.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785918" y="0"/>
            <a:ext cx="2143140" cy="1607355"/>
          </a:xfrm>
          <a:prstGeom prst="rect">
            <a:avLst/>
          </a:prstGeom>
          <a:noFill/>
        </p:spPr>
      </p:pic>
      <p:sp>
        <p:nvSpPr>
          <p:cNvPr id="34" name="TextBox 33"/>
          <p:cNvSpPr txBox="1"/>
          <p:nvPr/>
        </p:nvSpPr>
        <p:spPr>
          <a:xfrm>
            <a:off x="2071670" y="6000768"/>
            <a:ext cx="2857520" cy="553998"/>
          </a:xfrm>
          <a:prstGeom prst="rect">
            <a:avLst/>
          </a:prstGeom>
          <a:noFill/>
        </p:spPr>
        <p:txBody>
          <a:bodyPr wrap="square" rtlCol="1">
            <a:spAutoFit/>
          </a:bodyPr>
          <a:lstStyle/>
          <a:p>
            <a:r>
              <a:rPr lang="fa-IR" sz="3000" b="1" dirty="0" smtClean="0">
                <a:cs typeface="B Kamran" pitchFamily="2" charset="-78"/>
              </a:rPr>
              <a:t>مکان های عمومی روستا</a:t>
            </a:r>
            <a:endParaRPr lang="fa-IR" sz="3000" b="1" dirty="0">
              <a:cs typeface="B Kamran" pitchFamily="2" charset="-78"/>
            </a:endParaRPr>
          </a:p>
        </p:txBody>
      </p:sp>
      <p:pic>
        <p:nvPicPr>
          <p:cNvPr id="39944" name="Picture 8" descr="F:\mahboobeh\rusta\axx2\fateme1\IMG_0315.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858016" y="4214818"/>
            <a:ext cx="1625600" cy="1219200"/>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b="1" dirty="0" smtClean="0">
                <a:cs typeface="B Kamran" pitchFamily="2" charset="-78"/>
              </a:rPr>
              <a:t>محدودیت  های توسعه روستا</a:t>
            </a:r>
            <a:endParaRPr lang="fa-IR" sz="4000" b="1" dirty="0">
              <a:cs typeface="B Kamran" pitchFamily="2" charset="-78"/>
            </a:endParaRPr>
          </a:p>
        </p:txBody>
      </p:sp>
      <p:pic>
        <p:nvPicPr>
          <p:cNvPr id="6" name="Content Placeholder 5" descr="hi.jpg"/>
          <p:cNvPicPr>
            <a:picLocks noGrp="1" noChangeAspect="1"/>
          </p:cNvPicPr>
          <p:nvPr>
            <p:ph idx="1"/>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142976" y="1285860"/>
            <a:ext cx="6302123" cy="4525963"/>
          </a:xfrm>
        </p:spPr>
      </p:pic>
      <p:sp>
        <p:nvSpPr>
          <p:cNvPr id="7" name="TextBox 6"/>
          <p:cNvSpPr txBox="1"/>
          <p:nvPr/>
        </p:nvSpPr>
        <p:spPr>
          <a:xfrm>
            <a:off x="571472" y="5786454"/>
            <a:ext cx="7858180" cy="707886"/>
          </a:xfrm>
          <a:prstGeom prst="rect">
            <a:avLst/>
          </a:prstGeom>
          <a:noFill/>
        </p:spPr>
        <p:txBody>
          <a:bodyPr wrap="square" rtlCol="1">
            <a:spAutoFit/>
          </a:bodyPr>
          <a:lstStyle/>
          <a:p>
            <a:r>
              <a:rPr lang="fa-IR" sz="2000" b="1" dirty="0" smtClean="0">
                <a:cs typeface="B Kamran" pitchFamily="2" charset="-78"/>
              </a:rPr>
              <a:t>احاطه روستا از جهت شمال به وسیله رودخانه واز سمت غرب و جنوب توسط اراضی جنگلی آن را در یک بن بست طبیعی محصور کرده و از جهت شرق نیز عبور جاده اصلی رشت - آستارا و روستای قره سو مانع توسعه آن می گردد.  </a:t>
            </a:r>
            <a:endParaRPr lang="fa-IR" sz="2000" b="1" dirty="0">
              <a:cs typeface="B Kamran"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b="1" dirty="0" smtClean="0">
                <a:cs typeface="B Kamran" pitchFamily="2" charset="-78"/>
              </a:rPr>
              <a:t>معرفي روستاي چلوند</a:t>
            </a:r>
            <a:endParaRPr lang="fa-IR" sz="4000" b="1" dirty="0">
              <a:cs typeface="B Kamran" pitchFamily="2" charset="-78"/>
            </a:endParaRPr>
          </a:p>
        </p:txBody>
      </p:sp>
      <p:sp>
        <p:nvSpPr>
          <p:cNvPr id="3" name="Content Placeholder 2"/>
          <p:cNvSpPr>
            <a:spLocks noGrp="1"/>
          </p:cNvSpPr>
          <p:nvPr>
            <p:ph idx="1"/>
          </p:nvPr>
        </p:nvSpPr>
        <p:spPr>
          <a:xfrm>
            <a:off x="500034" y="1214422"/>
            <a:ext cx="8229600" cy="4525963"/>
          </a:xfrm>
        </p:spPr>
        <p:txBody>
          <a:bodyPr>
            <a:normAutofit/>
          </a:bodyPr>
          <a:lstStyle/>
          <a:p>
            <a:pPr algn="just">
              <a:buNone/>
            </a:pPr>
            <a:r>
              <a:rPr lang="fa-IR" sz="2000" b="1" dirty="0" smtClean="0">
                <a:cs typeface="B Kamran" pitchFamily="2" charset="-78"/>
              </a:rPr>
              <a:t>روستاي </a:t>
            </a:r>
            <a:r>
              <a:rPr lang="fa-IR" sz="2000" b="1" dirty="0">
                <a:cs typeface="B Kamran" pitchFamily="2" charset="-78"/>
              </a:rPr>
              <a:t>چلوند بر پايه تقسيمات كشوري يكي از روستاهاي دهستان </a:t>
            </a:r>
            <a:r>
              <a:rPr lang="fa-IR" sz="2000" b="1" dirty="0" smtClean="0">
                <a:cs typeface="B Kamran" pitchFamily="2" charset="-78"/>
              </a:rPr>
              <a:t>چلوند </a:t>
            </a:r>
            <a:r>
              <a:rPr lang="fa-IR" sz="2000" b="1" dirty="0">
                <a:cs typeface="B Kamran" pitchFamily="2" charset="-78"/>
              </a:rPr>
              <a:t>از بخش </a:t>
            </a:r>
            <a:r>
              <a:rPr lang="fa-IR" sz="2000" b="1" dirty="0" smtClean="0">
                <a:cs typeface="B Kamran" pitchFamily="2" charset="-78"/>
              </a:rPr>
              <a:t>لوندویل شهرستان </a:t>
            </a:r>
            <a:r>
              <a:rPr lang="fa-IR" sz="2000" b="1" dirty="0">
                <a:cs typeface="B Kamran" pitchFamily="2" charset="-78"/>
              </a:rPr>
              <a:t>آستارا </a:t>
            </a:r>
            <a:r>
              <a:rPr lang="fa-IR" sz="2000" b="1" dirty="0" smtClean="0">
                <a:cs typeface="B Kamran" pitchFamily="2" charset="-78"/>
              </a:rPr>
              <a:t>در استان گیلان مي </a:t>
            </a:r>
            <a:r>
              <a:rPr lang="fa-IR" sz="2000" b="1" dirty="0">
                <a:cs typeface="B Kamran" pitchFamily="2" charset="-78"/>
              </a:rPr>
              <a:t>باشد</a:t>
            </a:r>
            <a:r>
              <a:rPr lang="fa-IR" sz="2000" b="1" dirty="0" smtClean="0">
                <a:cs typeface="B Kamran" pitchFamily="2" charset="-78"/>
              </a:rPr>
              <a:t>.</a:t>
            </a:r>
            <a:endParaRPr lang="en-US" sz="2000" b="1" dirty="0">
              <a:cs typeface="B Kamran" pitchFamily="2" charset="-78"/>
            </a:endParaRPr>
          </a:p>
          <a:p>
            <a:pPr algn="just"/>
            <a:r>
              <a:rPr lang="fa-IR" sz="2000" b="1" dirty="0">
                <a:cs typeface="B Kamran" pitchFamily="2" charset="-78"/>
              </a:rPr>
              <a:t>  استقرار اين روستا از نظر جغرافيايي در 48 درجه ،52 دقيقه طول و 38 درجه 17 دقيقه عرض جغرافيايي مي باشد.</a:t>
            </a:r>
            <a:endParaRPr lang="en-US" sz="2000" b="1" dirty="0">
              <a:cs typeface="B Kamran" pitchFamily="2" charset="-78"/>
            </a:endParaRPr>
          </a:p>
          <a:p>
            <a:pPr algn="just"/>
            <a:r>
              <a:rPr lang="fa-IR" sz="2000" b="1" dirty="0">
                <a:cs typeface="B Kamran" pitchFamily="2" charset="-78"/>
              </a:rPr>
              <a:t>  فاصله اين روستا از </a:t>
            </a:r>
            <a:r>
              <a:rPr lang="fa-IR" sz="2000" b="1" dirty="0" smtClean="0">
                <a:cs typeface="B Kamran" pitchFamily="2" charset="-78"/>
              </a:rPr>
              <a:t>لوندویل4 </a:t>
            </a:r>
            <a:r>
              <a:rPr lang="fa-IR" sz="2000" b="1" dirty="0">
                <a:cs typeface="B Kamran" pitchFamily="2" charset="-78"/>
              </a:rPr>
              <a:t>كيلومتر، </a:t>
            </a:r>
            <a:r>
              <a:rPr lang="fa-IR" sz="2000" b="1" dirty="0" smtClean="0">
                <a:cs typeface="B Kamran" pitchFamily="2" charset="-78"/>
              </a:rPr>
              <a:t>از </a:t>
            </a:r>
            <a:r>
              <a:rPr lang="fa-IR" sz="2000" b="1" dirty="0">
                <a:cs typeface="B Kamran" pitchFamily="2" charset="-78"/>
              </a:rPr>
              <a:t>شهرستان </a:t>
            </a:r>
            <a:r>
              <a:rPr lang="fa-IR" sz="2000" b="1" dirty="0" smtClean="0">
                <a:cs typeface="B Kamran" pitchFamily="2" charset="-78"/>
              </a:rPr>
              <a:t>آستارا </a:t>
            </a:r>
            <a:r>
              <a:rPr lang="fa-IR" sz="2000" b="1" dirty="0">
                <a:cs typeface="B Kamran" pitchFamily="2" charset="-78"/>
              </a:rPr>
              <a:t>16 كيلومتر و نسبت به مركز استان (شهر رشت) 169 كيلومتر است.</a:t>
            </a:r>
            <a:endParaRPr lang="en-US" sz="2000" b="1" dirty="0">
              <a:cs typeface="B Kamran" pitchFamily="2" charset="-78"/>
            </a:endParaRPr>
          </a:p>
          <a:p>
            <a:pPr algn="just"/>
            <a:r>
              <a:rPr lang="fa-IR" sz="2000" b="1" dirty="0">
                <a:cs typeface="B Kamran" pitchFamily="2" charset="-78"/>
              </a:rPr>
              <a:t>  از لحاظ طبيعي روستاي چلوند در انتهاي بخش جلگه اي و ابتداي بخش پايكوهي شهرستان آستارا استقرار داشته و شيب عمومي روستا از سمت غرب به شرق (دريا) آن مي باشد</a:t>
            </a:r>
            <a:r>
              <a:rPr lang="fa-IR" sz="2000" b="1" dirty="0" smtClean="0">
                <a:cs typeface="B Kamran" pitchFamily="2" charset="-78"/>
              </a:rPr>
              <a:t>. روستاي چلوند از امكانات و خدمات محدودي برخوردار بوده و در يك بن بست طبيعي واقع شده است. اين روستا و روستاهاي اطراف آن تحت نفوذ مركز شهرستان( شهر آستارا) و بخش لوندویل هستند.</a:t>
            </a:r>
            <a:endParaRPr lang="en-US" sz="2000" b="1" dirty="0" smtClean="0">
              <a:cs typeface="B Kamran" pitchFamily="2" charset="-78"/>
            </a:endParaRPr>
          </a:p>
          <a:p>
            <a:pPr>
              <a:buNone/>
            </a:pPr>
            <a:endParaRPr lang="en-US" sz="2000" b="1" dirty="0">
              <a:cs typeface="B Kamran" pitchFamily="2" charset="-78"/>
            </a:endParaRPr>
          </a:p>
          <a:p>
            <a:endParaRPr lang="fa-IR" sz="2000" b="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93186" name="Picture 2" descr="C:\Documents and Settings\F\Desktop\print\map\New Folder\Picture 012.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7158" y="928670"/>
            <a:ext cx="8154039" cy="5929330"/>
          </a:xfrm>
          <a:prstGeom prst="rect">
            <a:avLst/>
          </a:prstGeom>
          <a:noFill/>
        </p:spPr>
      </p:pic>
      <p:sp>
        <p:nvSpPr>
          <p:cNvPr id="5" name="TextBox 4"/>
          <p:cNvSpPr txBox="1"/>
          <p:nvPr/>
        </p:nvSpPr>
        <p:spPr>
          <a:xfrm>
            <a:off x="5500694" y="285728"/>
            <a:ext cx="3000396" cy="707886"/>
          </a:xfrm>
          <a:prstGeom prst="rect">
            <a:avLst/>
          </a:prstGeom>
          <a:noFill/>
        </p:spPr>
        <p:txBody>
          <a:bodyPr wrap="square" rtlCol="1">
            <a:spAutoFit/>
          </a:bodyPr>
          <a:lstStyle/>
          <a:p>
            <a:r>
              <a:rPr lang="fa-IR" sz="4000" b="1" dirty="0" smtClean="0">
                <a:cs typeface="B Kamran" pitchFamily="2" charset="-78"/>
              </a:rPr>
              <a:t>محله بندی روستا</a:t>
            </a:r>
            <a:endParaRPr lang="fa-IR" sz="4000" b="1" dirty="0">
              <a:cs typeface="B Kamran" pitchFamily="2" charset="-7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2" name="Picture 3" descr="C:\Documents and Settings\F\Desktop\print\map\Picture 01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14348" y="1232223"/>
            <a:ext cx="7643866" cy="5625777"/>
          </a:xfrm>
          <a:prstGeom prst="rect">
            <a:avLst/>
          </a:prstGeom>
          <a:noFill/>
        </p:spPr>
      </p:pic>
      <p:sp>
        <p:nvSpPr>
          <p:cNvPr id="3" name="TextBox 2"/>
          <p:cNvSpPr txBox="1"/>
          <p:nvPr/>
        </p:nvSpPr>
        <p:spPr>
          <a:xfrm>
            <a:off x="1928794" y="285728"/>
            <a:ext cx="6429388" cy="707886"/>
          </a:xfrm>
          <a:prstGeom prst="rect">
            <a:avLst/>
          </a:prstGeom>
          <a:noFill/>
        </p:spPr>
        <p:txBody>
          <a:bodyPr wrap="square" rtlCol="1">
            <a:spAutoFit/>
          </a:bodyPr>
          <a:lstStyle/>
          <a:p>
            <a:r>
              <a:rPr lang="fa-IR" sz="4000" b="1" dirty="0" smtClean="0">
                <a:cs typeface="B Kamran" pitchFamily="2" charset="-78"/>
              </a:rPr>
              <a:t> موقعیت روستا نسبت به روستاهای همسایه</a:t>
            </a:r>
            <a:endParaRPr lang="fa-IR" sz="4000" b="1" dirty="0">
              <a:cs typeface="B Kamran" pitchFamily="2" charset="-78"/>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pic>
        <p:nvPicPr>
          <p:cNvPr id="43010" name="Picture 2" descr="C:\Documents and Settings\F\Desktop\print\map\Picture 022.jpg"/>
          <p:cNvPicPr>
            <a:picLocks noChangeAspect="1" noChangeArrowheads="1"/>
          </p:cNvPicPr>
          <p:nvPr/>
        </p:nvPicPr>
        <p:blipFill>
          <a:blip r:embed="rId2"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1500166" y="1785926"/>
            <a:ext cx="5572164" cy="3143248"/>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pic>
        <p:nvPicPr>
          <p:cNvPr id="4" name="Content Placeholder 3" descr="C:\Documents and Settings\F\Desktop\print\map\hi3.jpg"/>
          <p:cNvPicPr>
            <a:picLocks noGrp="1" noChangeAspect="1" noChangeArrowheads="1"/>
          </p:cNvPicPr>
          <p:nvPr>
            <p:ph idx="1"/>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8596" y="1357298"/>
            <a:ext cx="8715404" cy="4149725"/>
          </a:xfrm>
          <a:prstGeom prst="rect">
            <a:avLst/>
          </a:prstGeom>
          <a:noFill/>
        </p:spPr>
      </p:pic>
      <p:pic>
        <p:nvPicPr>
          <p:cNvPr id="5" name="Picture 5"/>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929190" y="4714884"/>
            <a:ext cx="2571768" cy="1214435"/>
          </a:xfrm>
          <a:prstGeom prst="rect">
            <a:avLst/>
          </a:prstGeom>
          <a:noFill/>
          <a:ln w="9525">
            <a:noFill/>
            <a:miter lim="800000"/>
            <a:headEnd/>
            <a:tailEnd/>
          </a:ln>
          <a:effectLst/>
        </p:spPr>
      </p:pic>
      <p:pic>
        <p:nvPicPr>
          <p:cNvPr id="92162" name="Picture 2"/>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143372" y="1000108"/>
            <a:ext cx="1519231" cy="136048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7001">
              <a:srgbClr val="E6E6E6"/>
            </a:gs>
            <a:gs pos="32001">
              <a:srgbClr val="7D8496"/>
            </a:gs>
            <a:gs pos="47000">
              <a:srgbClr val="E6E6E6"/>
            </a:gs>
            <a:gs pos="85001">
              <a:srgbClr val="7D8496"/>
            </a:gs>
            <a:gs pos="100000">
              <a:srgbClr val="E6E6E6"/>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6" name="Picture 2" descr="C:\Documents and Settings\F\Desktop\print\map\morfii chesh siyaah.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596" y="357166"/>
            <a:ext cx="8291343" cy="6090850"/>
          </a:xfrm>
          <a:prstGeom prst="rect">
            <a:avLst/>
          </a:prstGeom>
          <a:noFill/>
        </p:spPr>
      </p:pic>
      <p:sp>
        <p:nvSpPr>
          <p:cNvPr id="7" name="Rectangle 6"/>
          <p:cNvSpPr/>
          <p:nvPr/>
        </p:nvSpPr>
        <p:spPr>
          <a:xfrm>
            <a:off x="3357554" y="660424"/>
            <a:ext cx="2367956" cy="553998"/>
          </a:xfrm>
          <a:prstGeom prst="rect">
            <a:avLst/>
          </a:prstGeom>
        </p:spPr>
        <p:txBody>
          <a:bodyPr wrap="none">
            <a:spAutoFit/>
          </a:bodyPr>
          <a:lstStyle/>
          <a:p>
            <a:r>
              <a:rPr lang="fa-IR" sz="3000" b="1" dirty="0" smtClean="0">
                <a:solidFill>
                  <a:schemeClr val="bg1"/>
                </a:solidFill>
                <a:cs typeface="B Kamran" pitchFamily="2" charset="-78"/>
              </a:rPr>
              <a:t>درجه بندی معابر روستا</a:t>
            </a:r>
            <a:endParaRPr lang="fa-IR" sz="30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7001">
              <a:srgbClr val="E6E6E6"/>
            </a:gs>
            <a:gs pos="32001">
              <a:srgbClr val="7D8496"/>
            </a:gs>
            <a:gs pos="47000">
              <a:srgbClr val="E6E6E6"/>
            </a:gs>
            <a:gs pos="85001">
              <a:srgbClr val="7D8496"/>
            </a:gs>
            <a:gs pos="100000">
              <a:srgbClr val="E6E6E6"/>
            </a:gs>
          </a:gsLst>
          <a:path path="circle">
            <a:fillToRect l="100000" t="100000"/>
          </a:path>
        </a:gradFill>
        <a:effectLst/>
      </p:bgPr>
    </p:bg>
    <p:spTree>
      <p:nvGrpSpPr>
        <p:cNvPr id="1" name=""/>
        <p:cNvGrpSpPr/>
        <p:nvPr/>
      </p:nvGrpSpPr>
      <p:grpSpPr>
        <a:xfrm>
          <a:off x="0" y="0"/>
          <a:ext cx="0" cy="0"/>
          <a:chOff x="0" y="0"/>
          <a:chExt cx="0" cy="0"/>
        </a:xfrm>
      </p:grpSpPr>
      <p:pic>
        <p:nvPicPr>
          <p:cNvPr id="2" name="Content Placeholder 3" descr="C:\Documents and Settings\F\Desktop\print\map\chelii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7158" y="357166"/>
            <a:ext cx="8564523" cy="6000792"/>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7001">
              <a:srgbClr val="E6E6E6"/>
            </a:gs>
            <a:gs pos="32001">
              <a:srgbClr val="7D8496"/>
            </a:gs>
            <a:gs pos="47000">
              <a:srgbClr val="E6E6E6"/>
            </a:gs>
            <a:gs pos="85001">
              <a:srgbClr val="7D8496"/>
            </a:gs>
            <a:gs pos="100000">
              <a:srgbClr val="E6E6E6"/>
            </a:gs>
          </a:gsLst>
          <a:path path="circle">
            <a:fillToRect l="100000" t="100000"/>
          </a:path>
        </a:gradFill>
        <a:effectLst/>
      </p:bgPr>
    </p:bg>
    <p:spTree>
      <p:nvGrpSpPr>
        <p:cNvPr id="1" name=""/>
        <p:cNvGrpSpPr/>
        <p:nvPr/>
      </p:nvGrpSpPr>
      <p:grpSpPr>
        <a:xfrm>
          <a:off x="0" y="0"/>
          <a:ext cx="0" cy="0"/>
          <a:chOff x="0" y="0"/>
          <a:chExt cx="0" cy="0"/>
        </a:xfrm>
      </p:grpSpPr>
      <p:pic>
        <p:nvPicPr>
          <p:cNvPr id="2" name="Picture 2" descr="C:\Documents and Settings\F\Desktop\print\map\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0034" y="500042"/>
            <a:ext cx="8127409" cy="5768807"/>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7001">
              <a:srgbClr val="E6E6E6"/>
            </a:gs>
            <a:gs pos="32001">
              <a:srgbClr val="7D8496"/>
            </a:gs>
            <a:gs pos="47000">
              <a:srgbClr val="E6E6E6"/>
            </a:gs>
            <a:gs pos="85001">
              <a:srgbClr val="7D8496"/>
            </a:gs>
            <a:gs pos="100000">
              <a:srgbClr val="E6E6E6"/>
            </a:gs>
          </a:gsLst>
          <a:path path="circle">
            <a:fillToRect l="100000" t="100000"/>
          </a:path>
        </a:gradFill>
        <a:effectLst/>
      </p:bgPr>
    </p:bg>
    <p:spTree>
      <p:nvGrpSpPr>
        <p:cNvPr id="1" name=""/>
        <p:cNvGrpSpPr/>
        <p:nvPr/>
      </p:nvGrpSpPr>
      <p:grpSpPr>
        <a:xfrm>
          <a:off x="0" y="0"/>
          <a:ext cx="0" cy="0"/>
          <a:chOff x="0" y="0"/>
          <a:chExt cx="0" cy="0"/>
        </a:xfrm>
      </p:grpSpPr>
      <p:pic>
        <p:nvPicPr>
          <p:cNvPr id="2" name="Content Placeholder 3" descr="C:\Documents and Settings\F\Desktop\print\map\1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596" y="500042"/>
            <a:ext cx="8429684" cy="5809647"/>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3074" name="Picture 2" descr="C:\Documents and Settings\F\Desktop\print\map\morfii chesh siyaah.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86182" y="928670"/>
            <a:ext cx="4953577" cy="3638915"/>
          </a:xfrm>
          <a:prstGeom prst="rect">
            <a:avLst/>
          </a:prstGeom>
          <a:noFill/>
        </p:spPr>
      </p:pic>
      <p:pic>
        <p:nvPicPr>
          <p:cNvPr id="3076" name="Picture 4" descr="C:\Documents and Settings\F\Desktop\print\mabar\Picture 00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714356"/>
            <a:ext cx="3706190" cy="2500330"/>
          </a:xfrm>
          <a:prstGeom prst="rect">
            <a:avLst/>
          </a:prstGeom>
          <a:noFill/>
        </p:spPr>
      </p:pic>
      <p:pic>
        <p:nvPicPr>
          <p:cNvPr id="3077" name="Picture 5" descr="C:\Documents and Settings\F\Desktop\print\mabar\1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929066"/>
            <a:ext cx="4000496" cy="2482441"/>
          </a:xfrm>
          <a:prstGeom prst="rect">
            <a:avLst/>
          </a:prstGeom>
          <a:noFill/>
        </p:spPr>
      </p:pic>
      <p:pic>
        <p:nvPicPr>
          <p:cNvPr id="3078"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57686" y="4714884"/>
            <a:ext cx="2928958" cy="1857387"/>
          </a:xfrm>
          <a:prstGeom prst="rect">
            <a:avLst/>
          </a:prstGeom>
          <a:noFill/>
          <a:ln w="9525">
            <a:noFill/>
            <a:miter lim="800000"/>
            <a:headEnd/>
            <a:tailEnd/>
          </a:ln>
          <a:effectLst/>
        </p:spPr>
      </p:pic>
      <p:sp>
        <p:nvSpPr>
          <p:cNvPr id="17" name="TextBox 16"/>
          <p:cNvSpPr txBox="1"/>
          <p:nvPr/>
        </p:nvSpPr>
        <p:spPr>
          <a:xfrm>
            <a:off x="4857752" y="4786322"/>
            <a:ext cx="1500198" cy="400110"/>
          </a:xfrm>
          <a:prstGeom prst="rect">
            <a:avLst/>
          </a:prstGeom>
          <a:noFill/>
        </p:spPr>
        <p:txBody>
          <a:bodyPr wrap="square" rtlCol="1">
            <a:spAutoFit/>
          </a:bodyPr>
          <a:lstStyle/>
          <a:p>
            <a:r>
              <a:rPr lang="fa-IR" sz="2000" b="1" dirty="0" smtClean="0">
                <a:cs typeface="B Kamran" pitchFamily="2" charset="-78"/>
              </a:rPr>
              <a:t>معبر اصلی درجه 1</a:t>
            </a:r>
            <a:endParaRPr lang="fa-IR" sz="2000" b="1" dirty="0">
              <a:cs typeface="B Kamran" pitchFamily="2" charset="-78"/>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4" name="Content Placeholder 3" descr="C:\Documents and Settings\F\Desktop\print\map\chelii4.jpg"/>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4214553" y="234592"/>
            <a:ext cx="4572289" cy="3003215"/>
          </a:xfrm>
          <a:prstGeom prst="rect">
            <a:avLst/>
          </a:prstGeom>
          <a:noFill/>
        </p:spPr>
      </p:pic>
      <p:sp>
        <p:nvSpPr>
          <p:cNvPr id="5" name="TextBox 4"/>
          <p:cNvSpPr txBox="1"/>
          <p:nvPr/>
        </p:nvSpPr>
        <p:spPr>
          <a:xfrm>
            <a:off x="5643570" y="3286124"/>
            <a:ext cx="1928826" cy="400110"/>
          </a:xfrm>
          <a:prstGeom prst="rect">
            <a:avLst/>
          </a:prstGeom>
          <a:noFill/>
        </p:spPr>
        <p:txBody>
          <a:bodyPr wrap="square" rtlCol="1">
            <a:spAutoFit/>
          </a:bodyPr>
          <a:lstStyle/>
          <a:p>
            <a:r>
              <a:rPr lang="fa-IR" sz="2000" b="1" dirty="0" smtClean="0">
                <a:cs typeface="B Kamran" pitchFamily="2" charset="-78"/>
              </a:rPr>
              <a:t>معبر فرعی درجه 1</a:t>
            </a:r>
            <a:endParaRPr lang="fa-IR" sz="2000" b="1" dirty="0">
              <a:cs typeface="B Kamran" pitchFamily="2" charset="-78"/>
            </a:endParaRPr>
          </a:p>
        </p:txBody>
      </p:sp>
      <p:pic>
        <p:nvPicPr>
          <p:cNvPr id="5122" name="Picture 2" descr="C:\Documents and Settings\F\Desktop\print\mabar\2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20" y="3286124"/>
            <a:ext cx="4643438" cy="3351608"/>
          </a:xfrm>
          <a:prstGeom prst="rect">
            <a:avLst/>
          </a:prstGeom>
          <a:noFill/>
        </p:spPr>
      </p:pic>
      <p:pic>
        <p:nvPicPr>
          <p:cNvPr id="5123"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4463" y="144463"/>
            <a:ext cx="3708400" cy="2778125"/>
          </a:xfrm>
          <a:prstGeom prst="rect">
            <a:avLst/>
          </a:prstGeom>
          <a:noFill/>
          <a:ln w="9525">
            <a:noFill/>
            <a:miter lim="800000"/>
            <a:headEnd/>
            <a:tailEnd/>
          </a:ln>
          <a:effectLst/>
        </p:spPr>
      </p:pic>
      <p:pic>
        <p:nvPicPr>
          <p:cNvPr id="5124" name="Picture 4" descr="F:\mahboobeh\rusta\axx2\mahboobeh3\101CANON\IMG_0135.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714876" y="3786190"/>
            <a:ext cx="3708400" cy="277812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14290"/>
            <a:ext cx="8715404" cy="6286544"/>
          </a:xfrm>
        </p:spPr>
        <p:txBody>
          <a:bodyPr>
            <a:noAutofit/>
          </a:bodyPr>
          <a:lstStyle/>
          <a:p>
            <a:pPr>
              <a:buNone/>
            </a:pPr>
            <a:r>
              <a:rPr lang="fa-IR" sz="4000" b="1" dirty="0" smtClean="0">
                <a:cs typeface="B Kamran" pitchFamily="2" charset="-78"/>
              </a:rPr>
              <a:t>                                 تاريخ روستا</a:t>
            </a:r>
          </a:p>
          <a:p>
            <a:pPr>
              <a:buNone/>
            </a:pPr>
            <a:r>
              <a:rPr lang="fa-IR" sz="3000" b="1" dirty="0" smtClean="0">
                <a:cs typeface="B Kamran" pitchFamily="2" charset="-78"/>
              </a:rPr>
              <a:t>    وجه تسميه روستا</a:t>
            </a:r>
          </a:p>
          <a:p>
            <a:pPr>
              <a:buNone/>
            </a:pPr>
            <a:r>
              <a:rPr lang="fa-IR" sz="2000" b="1" dirty="0" smtClean="0">
                <a:cs typeface="B Kamran" pitchFamily="2" charset="-78"/>
              </a:rPr>
              <a:t>      به این روستا چلوند می گویند به چند دلیل : </a:t>
            </a:r>
          </a:p>
          <a:p>
            <a:pPr>
              <a:buNone/>
            </a:pPr>
            <a:r>
              <a:rPr lang="fa-IR" sz="2000" b="1" dirty="0" smtClean="0">
                <a:cs typeface="B Kamran" pitchFamily="2" charset="-78"/>
              </a:rPr>
              <a:t>      1-با توجه به اينكه در گذشته افراد عارف و صوفي (اوليا) در اين روستا ساكن بودند و در زمان هاي خاصي از سال به اجراي مراسم صوفيانه چله نشيني (مشابه مراسم اعتكاف )  مي پرداختند ، روستا به چله بند معروف شد كه بعدها به چله وند و سپس به چلوند </a:t>
            </a:r>
            <a:r>
              <a:rPr lang="en-US" sz="2000" b="1" dirty="0" err="1" smtClean="0">
                <a:cs typeface="B Kamran" pitchFamily="2" charset="-78"/>
              </a:rPr>
              <a:t>chelavand</a:t>
            </a:r>
            <a:r>
              <a:rPr lang="en-US" sz="2000" b="1" dirty="0" smtClean="0">
                <a:cs typeface="B Kamran" pitchFamily="2" charset="-78"/>
              </a:rPr>
              <a:t> )</a:t>
            </a:r>
            <a:r>
              <a:rPr lang="fa-IR" sz="2000" b="1" dirty="0" smtClean="0">
                <a:cs typeface="B Kamran" pitchFamily="2" charset="-78"/>
              </a:rPr>
              <a:t> ) تغيير يافت.</a:t>
            </a:r>
          </a:p>
          <a:p>
            <a:pPr>
              <a:buNone/>
            </a:pPr>
            <a:r>
              <a:rPr lang="fa-IR" sz="2000" b="1" dirty="0" smtClean="0">
                <a:cs typeface="B Kamran" pitchFamily="2" charset="-78"/>
              </a:rPr>
              <a:t>      2- مردم روستا افسانه ای باورنکردنی را روایت می کنند که در قدیم زنی 40 بچه داشته و همه آنها در یک روز می میرند.</a:t>
            </a:r>
          </a:p>
          <a:p>
            <a:pPr>
              <a:buNone/>
            </a:pPr>
            <a:r>
              <a:rPr lang="fa-IR" sz="2000" b="1" dirty="0" smtClean="0">
                <a:cs typeface="B Kamran" pitchFamily="2" charset="-78"/>
              </a:rPr>
              <a:t>      3- با توجه به اینکه روستا چلوند را کوهها احاطه کرده اند و تعداد بندهای کوهها 40 تا است.</a:t>
            </a:r>
          </a:p>
          <a:p>
            <a:pPr>
              <a:buNone/>
            </a:pPr>
            <a:r>
              <a:rPr lang="fa-IR" sz="2000" b="1" dirty="0" smtClean="0">
                <a:cs typeface="B Kamran" pitchFamily="2" charset="-78"/>
              </a:rPr>
              <a:t>       4- در یک زمانی تعداد افراد پیر زیاد بود و پس از فوت آنها، مردم مراسم چهلم زیاد برگذار می کردند.   </a:t>
            </a:r>
          </a:p>
          <a:p>
            <a:pPr>
              <a:buNone/>
            </a:pPr>
            <a:r>
              <a:rPr lang="fa-IR" sz="2000" b="1" dirty="0" smtClean="0">
                <a:cs typeface="B Kamran" pitchFamily="2" charset="-78"/>
              </a:rPr>
              <a:t>       در لغت نامه دهخدا معنی چلوند به این صورت است:</a:t>
            </a:r>
          </a:p>
          <a:p>
            <a:pPr>
              <a:buNone/>
            </a:pPr>
            <a:r>
              <a:rPr lang="fa-IR" sz="2000" b="1" dirty="0" smtClean="0">
                <a:cs typeface="B Kamran" pitchFamily="2" charset="-78"/>
              </a:rPr>
              <a:t>      دهی از دهستان مرکزی بخش آستارای شهرستان اردبیل که در 15 هزارگزی جنوب آستارا، بر سر راه شوسه ٔ آستارا به انزلی واقع است . محلی است جنگلی و مرطوب با هوای گرمسیری که 1481 تن سکنه دارد. آبش از رودخانه و قنات . محصولش برنج ، صیفی کاری و غلات . شغل اهالی زراعت و گله داری و تهیه ٔ زغال از چوبهای جنگل و راهش شوسه است . این آبادی محل سکونت ایل چلوند می باشد. (از فرهنگ جغرافیایی ایران ج 4).                          </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4098" name="Picture 2" descr="C:\Documents and Settings\F\Desktop\print\map\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29124" y="214290"/>
            <a:ext cx="4529024" cy="3214686"/>
          </a:xfrm>
          <a:prstGeom prst="rect">
            <a:avLst/>
          </a:prstGeom>
          <a:noFill/>
        </p:spPr>
      </p:pic>
      <p:sp>
        <p:nvSpPr>
          <p:cNvPr id="6" name="TextBox 5"/>
          <p:cNvSpPr txBox="1"/>
          <p:nvPr/>
        </p:nvSpPr>
        <p:spPr>
          <a:xfrm>
            <a:off x="5500694" y="3500438"/>
            <a:ext cx="2071702" cy="400110"/>
          </a:xfrm>
          <a:prstGeom prst="rect">
            <a:avLst/>
          </a:prstGeom>
          <a:noFill/>
        </p:spPr>
        <p:txBody>
          <a:bodyPr wrap="square" rtlCol="1">
            <a:spAutoFit/>
          </a:bodyPr>
          <a:lstStyle/>
          <a:p>
            <a:r>
              <a:rPr lang="fa-IR" sz="2000" b="1" dirty="0" smtClean="0">
                <a:cs typeface="B Kamran" pitchFamily="2" charset="-78"/>
              </a:rPr>
              <a:t>معبر فرعی درجه 2</a:t>
            </a:r>
            <a:endParaRPr lang="fa-IR" sz="2000" b="1" dirty="0">
              <a:cs typeface="B Kamran" pitchFamily="2" charset="-78"/>
            </a:endParaRPr>
          </a:p>
        </p:txBody>
      </p:sp>
      <p:pic>
        <p:nvPicPr>
          <p:cNvPr id="4100" name="Picture 4" descr="C:\Documents and Settings\F\Desktop\print\mabar\2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034" y="3571876"/>
            <a:ext cx="4429156" cy="3053329"/>
          </a:xfrm>
          <a:prstGeom prst="rect">
            <a:avLst/>
          </a:prstGeom>
          <a:noFill/>
        </p:spPr>
      </p:pic>
      <p:pic>
        <p:nvPicPr>
          <p:cNvPr id="4101" name="Picture 5" descr="F:\mahboobeh\rusta\axx2\mahboobeh3\101CANON\IMG_013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0034" y="428604"/>
            <a:ext cx="3708400" cy="2778125"/>
          </a:xfrm>
          <a:prstGeom prst="rect">
            <a:avLst/>
          </a:prstGeom>
          <a:noFill/>
        </p:spPr>
      </p:pic>
      <p:pic>
        <p:nvPicPr>
          <p:cNvPr id="4102" name="Picture 6" descr="J:\New Folder (2)\hgf.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214942" y="4000504"/>
            <a:ext cx="3317875" cy="2489200"/>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4" name="Content Placeholder 3" descr="C:\Documents and Settings\F\Desktop\print\map\11.jpg"/>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285720" y="3214686"/>
            <a:ext cx="4857784" cy="3347932"/>
          </a:xfrm>
          <a:prstGeom prst="rect">
            <a:avLst/>
          </a:prstGeom>
          <a:noFill/>
        </p:spPr>
      </p:pic>
      <p:sp>
        <p:nvSpPr>
          <p:cNvPr id="5" name="Rectangle 4"/>
          <p:cNvSpPr/>
          <p:nvPr/>
        </p:nvSpPr>
        <p:spPr>
          <a:xfrm>
            <a:off x="3571868" y="2857496"/>
            <a:ext cx="1681871" cy="369332"/>
          </a:xfrm>
          <a:prstGeom prst="rect">
            <a:avLst/>
          </a:prstGeom>
        </p:spPr>
        <p:txBody>
          <a:bodyPr wrap="none">
            <a:spAutoFit/>
          </a:bodyPr>
          <a:lstStyle/>
          <a:p>
            <a:r>
              <a:rPr lang="fa-IR" dirty="0" smtClean="0"/>
              <a:t>معبر فرعی درجه 3</a:t>
            </a:r>
            <a:endParaRPr lang="fa-IR" dirty="0"/>
          </a:p>
        </p:txBody>
      </p:sp>
      <p:pic>
        <p:nvPicPr>
          <p:cNvPr id="6146" name="Picture 2" descr="C:\Documents and Settings\F\Desktop\print\mabar\2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43504" y="428604"/>
            <a:ext cx="3502738" cy="2571744"/>
          </a:xfrm>
          <a:prstGeom prst="rect">
            <a:avLst/>
          </a:prstGeom>
          <a:noFill/>
        </p:spPr>
      </p:pic>
      <p:pic>
        <p:nvPicPr>
          <p:cNvPr id="6147" name="Picture 3" descr="C:\Documents and Settings\F\Desktop\print\mabar\2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57224" y="500042"/>
            <a:ext cx="3743307" cy="2481283"/>
          </a:xfrm>
          <a:prstGeom prst="rect">
            <a:avLst/>
          </a:prstGeom>
          <a:noFill/>
        </p:spPr>
      </p:pic>
      <p:pic>
        <p:nvPicPr>
          <p:cNvPr id="6148"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35600" y="3214686"/>
            <a:ext cx="3422680" cy="27781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lumMod val="75000"/>
              </a:schemeClr>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94211" name="Picture 3" descr="C:\Documents and Settings\F\Desktop\print\map\Picture 016.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000628" y="4984754"/>
            <a:ext cx="1928826" cy="1873246"/>
          </a:xfrm>
          <a:prstGeom prst="rect">
            <a:avLst/>
          </a:prstGeom>
          <a:noFill/>
        </p:spPr>
      </p:pic>
      <p:pic>
        <p:nvPicPr>
          <p:cNvPr id="94210" name="Picture 2" descr="C:\Documents and Settings\F\Desktop\print\map\hi1.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8596" y="0"/>
            <a:ext cx="8055798" cy="5857892"/>
          </a:xfrm>
          <a:prstGeom prst="rect">
            <a:avLst/>
          </a:prstGeom>
          <a:noFill/>
        </p:spPr>
      </p:pic>
      <p:sp>
        <p:nvSpPr>
          <p:cNvPr id="6" name="Flowchart: Connector 5"/>
          <p:cNvSpPr/>
          <p:nvPr/>
        </p:nvSpPr>
        <p:spPr>
          <a:xfrm>
            <a:off x="4429124" y="2571744"/>
            <a:ext cx="1571636" cy="1500198"/>
          </a:xfrm>
          <a:prstGeom prst="flowChartConnector">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6" name="Left Arrow 5"/>
          <p:cNvSpPr/>
          <p:nvPr/>
        </p:nvSpPr>
        <p:spPr>
          <a:xfrm rot="3588106">
            <a:off x="7305115" y="6480385"/>
            <a:ext cx="457200" cy="239573"/>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4" name="Picture 4" descr="C:\Documents and Settings\hemmati\Desktop\New Folder\jhg.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000" y="228599"/>
            <a:ext cx="4037434" cy="30290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46" name="Picture 6" descr="C:\Documents and Settings\hemmati\Desktop\New Folder\hb.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0147" y="3657600"/>
            <a:ext cx="4063253" cy="2819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2" descr="J:\Picture 060.jpg"/>
          <p:cNvPicPr>
            <a:picLocks noChangeAspect="1" noChangeArrowheads="1"/>
          </p:cNvPicPr>
          <p:nvPr/>
        </p:nvPicPr>
        <p:blipFill>
          <a:blip r:embed="rId4" cstate="email">
            <a:clrChange>
              <a:clrFrom>
                <a:srgbClr val="FEFFF9"/>
              </a:clrFrom>
              <a:clrTo>
                <a:srgbClr val="FEFFF9">
                  <a:alpha val="0"/>
                </a:srgbClr>
              </a:clrTo>
            </a:clrChange>
            <a:extLst>
              <a:ext uri="{28A0092B-C50C-407E-A947-70E740481C1C}">
                <a14:useLocalDpi xmlns:a14="http://schemas.microsoft.com/office/drawing/2010/main"/>
              </a:ext>
            </a:extLst>
          </a:blip>
          <a:srcRect/>
          <a:stretch>
            <a:fillRect/>
          </a:stretch>
        </p:blipFill>
        <p:spPr bwMode="auto">
          <a:xfrm rot="10800000">
            <a:off x="3767601" y="609600"/>
            <a:ext cx="5376399" cy="5731964"/>
          </a:xfrm>
          <a:prstGeom prst="rect">
            <a:avLst/>
          </a:prstGeom>
          <a:noFill/>
        </p:spPr>
      </p:pic>
      <p:pic>
        <p:nvPicPr>
          <p:cNvPr id="95234" name="Picture 2" descr="C:\Documents and Settings\F\Desktop\print\map\52.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4326665" y="35561"/>
            <a:ext cx="1297106" cy="1084254"/>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3074" name="Picture 2" descr="C:\Documents and Settings\hemmati\Desktop\New Folder\IMG_092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5800" y="457200"/>
            <a:ext cx="3317875" cy="2489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7" name="Picture 5" descr="C:\Documents and Settings\hemmati\Desktop\New Folder\IMG_092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3810000"/>
            <a:ext cx="3317875" cy="2489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2" descr="J:\Picture 060.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4191000" y="-228600"/>
            <a:ext cx="4433781" cy="4727006"/>
          </a:xfrm>
          <a:prstGeom prst="rect">
            <a:avLst/>
          </a:prstGeom>
          <a:noFill/>
        </p:spPr>
      </p:pic>
      <p:sp>
        <p:nvSpPr>
          <p:cNvPr id="8" name="Oval 7"/>
          <p:cNvSpPr/>
          <p:nvPr/>
        </p:nvSpPr>
        <p:spPr>
          <a:xfrm>
            <a:off x="6172200" y="1752600"/>
            <a:ext cx="1449342" cy="143083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C:\Documents and Settings\F\Desktop\print\map\52.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4612417" y="4607592"/>
            <a:ext cx="1297106" cy="1084254"/>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3" name="Oval 2"/>
          <p:cNvSpPr/>
          <p:nvPr/>
        </p:nvSpPr>
        <p:spPr>
          <a:xfrm>
            <a:off x="5791200" y="2971800"/>
            <a:ext cx="1676400" cy="1524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p:cNvSpPr/>
          <p:nvPr/>
        </p:nvSpPr>
        <p:spPr>
          <a:xfrm rot="4915501">
            <a:off x="6407596" y="3513211"/>
            <a:ext cx="535454" cy="239715"/>
          </a:xfrm>
          <a:prstGeom prst="leftArrow">
            <a:avLst>
              <a:gd name="adj1" fmla="val 50000"/>
              <a:gd name="adj2" fmla="val 5554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C:\Documents and Settings\hemmati\Desktop\New Folder\IMG_092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000" y="457200"/>
            <a:ext cx="3622675"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 name="Picture 2" descr="J:\Picture 060.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3352800" y="228600"/>
            <a:ext cx="5376399" cy="5731964"/>
          </a:xfrm>
          <a:prstGeom prst="rect">
            <a:avLst/>
          </a:prstGeom>
          <a:noFill/>
        </p:spPr>
      </p:pic>
      <p:pic>
        <p:nvPicPr>
          <p:cNvPr id="6"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7255623" y="5523848"/>
            <a:ext cx="1297106" cy="1084254"/>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3" name="Oval 2"/>
          <p:cNvSpPr/>
          <p:nvPr/>
        </p:nvSpPr>
        <p:spPr>
          <a:xfrm>
            <a:off x="5791200" y="2971800"/>
            <a:ext cx="1676400" cy="1524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p:cNvSpPr/>
          <p:nvPr/>
        </p:nvSpPr>
        <p:spPr>
          <a:xfrm rot="590193">
            <a:off x="6577015" y="3772873"/>
            <a:ext cx="409570" cy="204402"/>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C:\Documents and Settings\hemmati\Desktop\New Folder\lkjh.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000" y="304800"/>
            <a:ext cx="4062704" cy="335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 name="Picture 2" descr="J:\Picture 060.jpg"/>
          <p:cNvPicPr>
            <a:picLocks noChangeAspect="1" noChangeArrowheads="1"/>
          </p:cNvPicPr>
          <p:nvPr/>
        </p:nvPicPr>
        <p:blipFill>
          <a:blip r:embed="rId3" cstate="email">
            <a:clrChange>
              <a:clrFrom>
                <a:srgbClr val="FFFFF3"/>
              </a:clrFrom>
              <a:clrTo>
                <a:srgbClr val="FFFFF3">
                  <a:alpha val="0"/>
                </a:srgbClr>
              </a:clrTo>
            </a:clrChange>
            <a:extLst>
              <a:ext uri="{28A0092B-C50C-407E-A947-70E740481C1C}">
                <a14:useLocalDpi xmlns:a14="http://schemas.microsoft.com/office/drawing/2010/main"/>
              </a:ext>
            </a:extLst>
          </a:blip>
          <a:srcRect/>
          <a:stretch>
            <a:fillRect/>
          </a:stretch>
        </p:blipFill>
        <p:spPr bwMode="auto">
          <a:xfrm rot="10800000">
            <a:off x="3429000" y="304800"/>
            <a:ext cx="5376399" cy="5731964"/>
          </a:xfrm>
          <a:prstGeom prst="rect">
            <a:avLst/>
          </a:prstGeom>
          <a:noFill/>
        </p:spPr>
      </p:pic>
      <p:pic>
        <p:nvPicPr>
          <p:cNvPr id="6"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7398500" y="5523847"/>
            <a:ext cx="1297106" cy="1084254"/>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7171" name="Picture 3" descr="C:\Documents and Settings\hemmati\Desktop\New Folder\lkjhg.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4800" y="304800"/>
            <a:ext cx="4038600" cy="289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Left Arrow 5"/>
          <p:cNvSpPr/>
          <p:nvPr/>
        </p:nvSpPr>
        <p:spPr>
          <a:xfrm rot="1020432">
            <a:off x="7052141" y="3991640"/>
            <a:ext cx="248158" cy="322520"/>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J:\Picture 060.jpg"/>
          <p:cNvPicPr>
            <a:picLocks noChangeAspect="1" noChangeArrowheads="1"/>
          </p:cNvPicPr>
          <p:nvPr/>
        </p:nvPicPr>
        <p:blipFill>
          <a:blip r:embed="rId3" cstate="email">
            <a:clrChange>
              <a:clrFrom>
                <a:srgbClr val="FEFFF9"/>
              </a:clrFrom>
              <a:clrTo>
                <a:srgbClr val="FEFFF9">
                  <a:alpha val="0"/>
                </a:srgbClr>
              </a:clrTo>
            </a:clrChange>
            <a:extLst>
              <a:ext uri="{28A0092B-C50C-407E-A947-70E740481C1C}">
                <a14:useLocalDpi xmlns:a14="http://schemas.microsoft.com/office/drawing/2010/main"/>
              </a:ext>
            </a:extLst>
          </a:blip>
          <a:srcRect/>
          <a:stretch>
            <a:fillRect/>
          </a:stretch>
        </p:blipFill>
        <p:spPr bwMode="auto">
          <a:xfrm rot="10800000">
            <a:off x="3767601" y="609600"/>
            <a:ext cx="5376399" cy="5731964"/>
          </a:xfrm>
          <a:prstGeom prst="rect">
            <a:avLst/>
          </a:prstGeom>
          <a:noFill/>
        </p:spPr>
      </p:pic>
      <p:pic>
        <p:nvPicPr>
          <p:cNvPr id="5"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7663600" y="5750600"/>
            <a:ext cx="1297106" cy="1084254"/>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2" name="Picture 2" descr="J:\Picture 060.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3429000" y="304800"/>
            <a:ext cx="5376399" cy="5731964"/>
          </a:xfrm>
          <a:prstGeom prst="rect">
            <a:avLst/>
          </a:prstGeom>
          <a:noFill/>
        </p:spPr>
      </p:pic>
      <p:sp>
        <p:nvSpPr>
          <p:cNvPr id="7" name="Oval 6"/>
          <p:cNvSpPr/>
          <p:nvPr/>
        </p:nvSpPr>
        <p:spPr>
          <a:xfrm>
            <a:off x="5791200" y="2971800"/>
            <a:ext cx="1676400" cy="1524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 Arrow 7"/>
          <p:cNvSpPr/>
          <p:nvPr/>
        </p:nvSpPr>
        <p:spPr>
          <a:xfrm rot="20386514">
            <a:off x="6376405" y="3597979"/>
            <a:ext cx="609600" cy="408432"/>
          </a:xfrm>
          <a:prstGeom prst="leftArrow">
            <a:avLst>
              <a:gd name="adj1" fmla="val 50000"/>
              <a:gd name="adj2" fmla="val 5554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descr="C:\Documents and Settings\hemmati\Desktop\New Folder\kjhv.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381000"/>
            <a:ext cx="3317875" cy="335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7469937" y="5679163"/>
            <a:ext cx="1297106" cy="1084254"/>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8194" name="Picture 2" descr="C:\Documents and Settings\hemmati\Desktop\New Folder\IMG_093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2665" y="304800"/>
            <a:ext cx="3859569" cy="289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descr="J:\Picture 060.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3767601" y="609600"/>
            <a:ext cx="5376399" cy="5731964"/>
          </a:xfrm>
          <a:prstGeom prst="rect">
            <a:avLst/>
          </a:prstGeom>
          <a:noFill/>
        </p:spPr>
      </p:pic>
      <p:sp>
        <p:nvSpPr>
          <p:cNvPr id="4" name="Left Arrow 3"/>
          <p:cNvSpPr/>
          <p:nvPr/>
        </p:nvSpPr>
        <p:spPr>
          <a:xfrm rot="21046385">
            <a:off x="6181550" y="4238800"/>
            <a:ext cx="609600" cy="165815"/>
          </a:xfrm>
          <a:prstGeom prst="leftArrow">
            <a:avLst>
              <a:gd name="adj1" fmla="val 50000"/>
              <a:gd name="adj2" fmla="val 5554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7663600" y="5523848"/>
            <a:ext cx="1297106" cy="108425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6" name="TextBox 5"/>
          <p:cNvSpPr txBox="1"/>
          <p:nvPr/>
        </p:nvSpPr>
        <p:spPr>
          <a:xfrm>
            <a:off x="1214414" y="214290"/>
            <a:ext cx="4214842" cy="553998"/>
          </a:xfrm>
          <a:prstGeom prst="rect">
            <a:avLst/>
          </a:prstGeom>
          <a:noFill/>
        </p:spPr>
        <p:txBody>
          <a:bodyPr wrap="square" rtlCol="1">
            <a:spAutoFit/>
          </a:bodyPr>
          <a:lstStyle/>
          <a:p>
            <a:r>
              <a:rPr lang="fa-IR" sz="3000" b="1" dirty="0" smtClean="0">
                <a:cs typeface="B Kamran" pitchFamily="2" charset="-78"/>
              </a:rPr>
              <a:t>مسیر روستا از جاده اصلی رشت-آستارا</a:t>
            </a:r>
            <a:endParaRPr lang="fa-IR" sz="3000" b="1" dirty="0">
              <a:cs typeface="B Kamran" pitchFamily="2" charset="-78"/>
            </a:endParaRPr>
          </a:p>
        </p:txBody>
      </p:sp>
      <p:pic>
        <p:nvPicPr>
          <p:cNvPr id="2051" name="Picture 3" descr="F:\mahboobeh\rusta\ax\chelavand_16azar\100CANON\IMG_001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29322" y="571480"/>
            <a:ext cx="2979693" cy="2234642"/>
          </a:xfrm>
          <a:prstGeom prst="rect">
            <a:avLst/>
          </a:prstGeom>
          <a:noFill/>
        </p:spPr>
      </p:pic>
      <p:pic>
        <p:nvPicPr>
          <p:cNvPr id="2052" name="Picture 4" descr="F:\mahboobeh\rusta\ax\chelavand_16azar\100CANON\IMG_001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72132" y="2285992"/>
            <a:ext cx="3357586" cy="2518046"/>
          </a:xfrm>
          <a:prstGeom prst="rect">
            <a:avLst/>
          </a:prstGeom>
          <a:noFill/>
        </p:spPr>
      </p:pic>
      <p:pic>
        <p:nvPicPr>
          <p:cNvPr id="2053" name="Picture 5" descr="I:\Chelvand\Can-village\mahbobe2-1\IMG_001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86380" y="4286257"/>
            <a:ext cx="3676762" cy="2522727"/>
          </a:xfrm>
          <a:prstGeom prst="rect">
            <a:avLst/>
          </a:prstGeom>
          <a:noFill/>
        </p:spPr>
      </p:pic>
      <p:pic>
        <p:nvPicPr>
          <p:cNvPr id="34818" name="Picture 2" descr="C:\Documents and Settings\F\Desktop\print\Picture 055.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2428868"/>
            <a:ext cx="5214974" cy="3783114"/>
          </a:xfrm>
          <a:prstGeom prst="rect">
            <a:avLst/>
          </a:prstGeom>
          <a:noFill/>
        </p:spPr>
      </p:pic>
      <p:sp>
        <p:nvSpPr>
          <p:cNvPr id="8" name="TextBox 7"/>
          <p:cNvSpPr txBox="1"/>
          <p:nvPr/>
        </p:nvSpPr>
        <p:spPr>
          <a:xfrm>
            <a:off x="3143240" y="6315038"/>
            <a:ext cx="1785950" cy="400110"/>
          </a:xfrm>
          <a:prstGeom prst="rect">
            <a:avLst/>
          </a:prstGeom>
          <a:noFill/>
        </p:spPr>
        <p:txBody>
          <a:bodyPr wrap="square" rtlCol="1">
            <a:spAutoFit/>
          </a:bodyPr>
          <a:lstStyle/>
          <a:p>
            <a:r>
              <a:rPr lang="fa-IR" sz="2000" b="1" dirty="0" smtClean="0">
                <a:cs typeface="B Kamran" pitchFamily="2" charset="-78"/>
              </a:rPr>
              <a:t>جاده رشت- آستارا</a:t>
            </a:r>
            <a:endParaRPr lang="fa-IR" sz="2000" b="1" dirty="0">
              <a:cs typeface="B Kamran" pitchFamily="2" charset="-78"/>
            </a:endParaRPr>
          </a:p>
        </p:txBody>
      </p:sp>
      <p:sp>
        <p:nvSpPr>
          <p:cNvPr id="9" name="TextBox 8"/>
          <p:cNvSpPr txBox="1"/>
          <p:nvPr/>
        </p:nvSpPr>
        <p:spPr>
          <a:xfrm>
            <a:off x="2857488" y="1714488"/>
            <a:ext cx="1428760" cy="400110"/>
          </a:xfrm>
          <a:prstGeom prst="rect">
            <a:avLst/>
          </a:prstGeom>
          <a:noFill/>
        </p:spPr>
        <p:txBody>
          <a:bodyPr wrap="square" rtlCol="1">
            <a:spAutoFit/>
          </a:bodyPr>
          <a:lstStyle/>
          <a:p>
            <a:r>
              <a:rPr lang="fa-IR" sz="2000" b="1" dirty="0" smtClean="0">
                <a:cs typeface="B Kamran" pitchFamily="2" charset="-78"/>
              </a:rPr>
              <a:t>جاده روستا</a:t>
            </a:r>
            <a:endParaRPr lang="fa-IR" sz="2000" b="1" dirty="0">
              <a:cs typeface="B Kamran" pitchFamily="2" charset="-78"/>
            </a:endParaRPr>
          </a:p>
        </p:txBody>
      </p:sp>
      <p:sp>
        <p:nvSpPr>
          <p:cNvPr id="10" name="Left Arrow 9"/>
          <p:cNvSpPr/>
          <p:nvPr/>
        </p:nvSpPr>
        <p:spPr>
          <a:xfrm rot="4011958">
            <a:off x="3717495" y="2463566"/>
            <a:ext cx="829435" cy="8747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a:cs typeface="B Kamran" pitchFamily="2" charset="-78"/>
            </a:endParaRPr>
          </a:p>
        </p:txBody>
      </p:sp>
      <p:sp>
        <p:nvSpPr>
          <p:cNvPr id="12" name="Left Arrow 11"/>
          <p:cNvSpPr/>
          <p:nvPr/>
        </p:nvSpPr>
        <p:spPr>
          <a:xfrm rot="15831035">
            <a:off x="3810935" y="5070297"/>
            <a:ext cx="1712298" cy="1504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a:cs typeface="B Kamran" pitchFamily="2" charset="-78"/>
            </a:endParaRPr>
          </a:p>
        </p:txBody>
      </p:sp>
      <p:pic>
        <p:nvPicPr>
          <p:cNvPr id="13" name="Picture 2" descr="C:\Documents and Settings\F\Desktop\print\hg.JPG"/>
          <p:cNvPicPr>
            <a:picLocks noGrp="1" noChangeAspect="1" noChangeArrowheads="1"/>
          </p:cNvPicPr>
          <p:nvPr>
            <p:ph idx="1"/>
          </p:nvPr>
        </p:nvPicPr>
        <p:blipFill>
          <a:blip r:embed="rId6" cstate="email">
            <a:extLst>
              <a:ext uri="{28A0092B-C50C-407E-A947-70E740481C1C}">
                <a14:useLocalDpi xmlns:a14="http://schemas.microsoft.com/office/drawing/2010/main"/>
              </a:ext>
            </a:extLst>
          </a:blip>
          <a:srcRect/>
          <a:stretch>
            <a:fillRect/>
          </a:stretch>
        </p:blipFill>
        <p:spPr bwMode="auto">
          <a:xfrm>
            <a:off x="1071538" y="714355"/>
            <a:ext cx="2071702" cy="2014155"/>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12292" name="Picture 4" descr="C:\Documents and Settings\hemmati\Desktop\New Folder\hugvh.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24000" y="0"/>
            <a:ext cx="3352800" cy="2515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293" name="Picture 5" descr="C:\Documents and Settings\hemmati\Desktop\New Folder\mhv.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2438400"/>
            <a:ext cx="3317875" cy="2489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 name="Picture 2" descr="J:\Picture 060.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3429000" y="609600"/>
            <a:ext cx="5376399" cy="5731964"/>
          </a:xfrm>
          <a:prstGeom prst="rect">
            <a:avLst/>
          </a:prstGeom>
          <a:noFill/>
        </p:spPr>
      </p:pic>
      <p:sp>
        <p:nvSpPr>
          <p:cNvPr id="7" name="Left Arrow 6"/>
          <p:cNvSpPr/>
          <p:nvPr/>
        </p:nvSpPr>
        <p:spPr>
          <a:xfrm rot="16615197">
            <a:off x="5379721" y="4249465"/>
            <a:ext cx="213358" cy="281141"/>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4" name="Picture 6" descr="C:\Documents and Settings\hemmati\Desktop\New Folder\kjhgfd.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24001" y="4876801"/>
            <a:ext cx="2640756" cy="19811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C:\Documents and Settings\F\Desktop\print\map\52.jpg"/>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7663601" y="5523849"/>
            <a:ext cx="1297106" cy="1084254"/>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6146" name="Picture 2" descr="C:\Documents and Settings\hemmati\Desktop\New Folder\jnbhc.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4043012" cy="3886200"/>
          </a:xfrm>
          <a:prstGeom prst="roundRect">
            <a:avLst>
              <a:gd name="adj" fmla="val 8594"/>
            </a:avLst>
          </a:prstGeom>
          <a:solidFill>
            <a:srgbClr val="FF0000"/>
          </a:solidFill>
          <a:ln>
            <a:noFill/>
          </a:ln>
          <a:effectLst>
            <a:reflection blurRad="12700" stA="38000" endPos="28000" dist="5000" dir="5400000" sy="-100000" algn="bl" rotWithShape="0"/>
          </a:effectLst>
        </p:spPr>
      </p:pic>
      <p:sp>
        <p:nvSpPr>
          <p:cNvPr id="3" name="Left Arrow 2"/>
          <p:cNvSpPr/>
          <p:nvPr/>
        </p:nvSpPr>
        <p:spPr>
          <a:xfrm rot="4620109">
            <a:off x="4733904" y="4556407"/>
            <a:ext cx="381000" cy="322578"/>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J:\Picture 060.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3429000" y="914400"/>
            <a:ext cx="5376399" cy="5731964"/>
          </a:xfrm>
          <a:prstGeom prst="rect">
            <a:avLst/>
          </a:prstGeom>
          <a:noFill/>
        </p:spPr>
      </p:pic>
      <p:pic>
        <p:nvPicPr>
          <p:cNvPr id="5"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5326797" y="35561"/>
            <a:ext cx="1297106" cy="1084254"/>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5" name="Left Arrow 4"/>
          <p:cNvSpPr/>
          <p:nvPr/>
        </p:nvSpPr>
        <p:spPr>
          <a:xfrm rot="573461">
            <a:off x="4742715" y="4523220"/>
            <a:ext cx="351180" cy="249959"/>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9" name="Picture 3" descr="C:\Documents and Settings\hemmati\Desktop\New Folder\hgfds.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4724400" cy="3505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descr="J:\Picture 060.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3429000" y="914400"/>
            <a:ext cx="5376399" cy="5731964"/>
          </a:xfrm>
          <a:prstGeom prst="rect">
            <a:avLst/>
          </a:prstGeom>
          <a:noFill/>
        </p:spPr>
      </p:pic>
      <p:pic>
        <p:nvPicPr>
          <p:cNvPr id="7"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5469673" y="249899"/>
            <a:ext cx="1297106" cy="1084254"/>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9" name="Picture 3" descr="C:\Documents and Settings\hemmati\Desktop\New Folder\hgfd.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8600" y="228600"/>
            <a:ext cx="4114800"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2" descr="J:\Picture 060.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3767601" y="381000"/>
            <a:ext cx="5376399" cy="5731964"/>
          </a:xfrm>
          <a:prstGeom prst="rect">
            <a:avLst/>
          </a:prstGeom>
          <a:noFill/>
        </p:spPr>
      </p:pic>
      <p:sp>
        <p:nvSpPr>
          <p:cNvPr id="12" name="Left Arrow 11"/>
          <p:cNvSpPr/>
          <p:nvPr/>
        </p:nvSpPr>
        <p:spPr>
          <a:xfrm rot="19484859">
            <a:off x="5221809" y="4103814"/>
            <a:ext cx="300582" cy="234830"/>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7469937" y="5250534"/>
            <a:ext cx="1297106" cy="1084254"/>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3" name="Picture 2" descr="J:\Picture 060.jpg"/>
          <p:cNvPicPr>
            <a:picLocks noChangeAspect="1" noChangeArrowheads="1"/>
          </p:cNvPicPr>
          <p:nvPr/>
        </p:nvPicPr>
        <p:blipFill>
          <a:blip r:embed="rId2" cstate="email">
            <a:clrChange>
              <a:clrFrom>
                <a:srgbClr val="FEFFF9"/>
              </a:clrFrom>
              <a:clrTo>
                <a:srgbClr val="FEFFF9">
                  <a:alpha val="0"/>
                </a:srgbClr>
              </a:clrTo>
            </a:clrChange>
            <a:extLst>
              <a:ext uri="{28A0092B-C50C-407E-A947-70E740481C1C}">
                <a14:useLocalDpi xmlns:a14="http://schemas.microsoft.com/office/drawing/2010/main"/>
              </a:ext>
            </a:extLst>
          </a:blip>
          <a:srcRect/>
          <a:stretch>
            <a:fillRect/>
          </a:stretch>
        </p:blipFill>
        <p:spPr bwMode="auto">
          <a:xfrm rot="10800000">
            <a:off x="3767601" y="609600"/>
            <a:ext cx="5376399" cy="5731964"/>
          </a:xfrm>
          <a:prstGeom prst="rect">
            <a:avLst/>
          </a:prstGeom>
          <a:noFill/>
        </p:spPr>
      </p:pic>
      <p:sp>
        <p:nvSpPr>
          <p:cNvPr id="4" name="Left Arrow 3"/>
          <p:cNvSpPr/>
          <p:nvPr/>
        </p:nvSpPr>
        <p:spPr>
          <a:xfrm rot="17770666" flipV="1">
            <a:off x="4825439" y="5027874"/>
            <a:ext cx="433503" cy="155485"/>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5" name="Picture 3" descr="C:\Documents and Settings\hemmati\Desktop\New Folder\hgf.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 y="457200"/>
            <a:ext cx="3733800"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5755426" y="249898"/>
            <a:ext cx="1297106" cy="1084254"/>
          </a:xfrm>
          <a:prstGeom prst="rect">
            <a:avLst/>
          </a:prstGeo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15362" name="Picture 2" descr="C:\Documents and Settings\hemmati\Desktop\New Folder\b.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4267200"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descr="J:\Picture 060.jpg"/>
          <p:cNvPicPr>
            <a:picLocks noChangeAspect="1" noChangeArrowheads="1"/>
          </p:cNvPicPr>
          <p:nvPr/>
        </p:nvPicPr>
        <p:blipFill>
          <a:blip r:embed="rId3" cstate="email">
            <a:clrChange>
              <a:clrFrom>
                <a:srgbClr val="FFFFFD"/>
              </a:clrFrom>
              <a:clrTo>
                <a:srgbClr val="FFFFFD">
                  <a:alpha val="0"/>
                </a:srgbClr>
              </a:clrTo>
            </a:clrChange>
            <a:extLst>
              <a:ext uri="{28A0092B-C50C-407E-A947-70E740481C1C}">
                <a14:useLocalDpi xmlns:a14="http://schemas.microsoft.com/office/drawing/2010/main"/>
              </a:ext>
            </a:extLst>
          </a:blip>
          <a:srcRect/>
          <a:stretch>
            <a:fillRect/>
          </a:stretch>
        </p:blipFill>
        <p:spPr bwMode="auto">
          <a:xfrm rot="10800000">
            <a:off x="3158001" y="0"/>
            <a:ext cx="5985999" cy="6381880"/>
          </a:xfrm>
          <a:prstGeom prst="rect">
            <a:avLst/>
          </a:prstGeom>
          <a:noFill/>
        </p:spPr>
      </p:pic>
      <p:sp>
        <p:nvSpPr>
          <p:cNvPr id="4" name="Left Arrow 3"/>
          <p:cNvSpPr/>
          <p:nvPr/>
        </p:nvSpPr>
        <p:spPr>
          <a:xfrm rot="5400000">
            <a:off x="6646151" y="3793249"/>
            <a:ext cx="457200" cy="185902"/>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7663601" y="5523848"/>
            <a:ext cx="1297106" cy="1084254"/>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1026" name="Picture 2" descr="J:\Picture 060.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3767601" y="457200"/>
            <a:ext cx="5376399" cy="5731964"/>
          </a:xfrm>
          <a:prstGeom prst="rect">
            <a:avLst/>
          </a:prstGeom>
          <a:noFill/>
        </p:spPr>
      </p:pic>
      <p:pic>
        <p:nvPicPr>
          <p:cNvPr id="16386" name="Picture 2" descr="C:\Documents and Settings\hemmati\Desktop\New Folder\nbvc.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304800"/>
            <a:ext cx="3708400"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Left Arrow 5"/>
          <p:cNvSpPr/>
          <p:nvPr/>
        </p:nvSpPr>
        <p:spPr>
          <a:xfrm rot="19544052">
            <a:off x="6286138" y="1639623"/>
            <a:ext cx="200407" cy="195830"/>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7663601" y="5523847"/>
            <a:ext cx="1297106" cy="1084254"/>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14338" name="Picture 2" descr="C:\Documents and Settings\hemmati\Desktop\New Folder\nbnb.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4648200" cy="3200400"/>
          </a:xfrm>
          <a:prstGeom prst="rect">
            <a:avLst/>
          </a:prstGeom>
          <a:noFill/>
        </p:spPr>
      </p:pic>
      <p:pic>
        <p:nvPicPr>
          <p:cNvPr id="14340" name="Picture 4" descr="C:\Documents and Settings\hemmati\Desktop\New Folder\hgbfvcdxzs.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3581400"/>
            <a:ext cx="4848933" cy="3048000"/>
          </a:xfrm>
          <a:prstGeom prst="rect">
            <a:avLst/>
          </a:prstGeom>
          <a:noFill/>
        </p:spPr>
      </p:pic>
      <p:pic>
        <p:nvPicPr>
          <p:cNvPr id="2" name="Picture 2" descr="J:\Picture 060.jpg"/>
          <p:cNvPicPr>
            <a:picLocks noChangeAspect="1" noChangeArrowheads="1"/>
          </p:cNvPicPr>
          <p:nvPr/>
        </p:nvPicPr>
        <p:blipFill>
          <a:blip r:embed="rId4" cstate="email">
            <a:clrChange>
              <a:clrFrom>
                <a:srgbClr val="FFFFFD"/>
              </a:clrFrom>
              <a:clrTo>
                <a:srgbClr val="FFFFFD">
                  <a:alpha val="0"/>
                </a:srgbClr>
              </a:clrTo>
            </a:clrChange>
            <a:extLst>
              <a:ext uri="{28A0092B-C50C-407E-A947-70E740481C1C}">
                <a14:useLocalDpi xmlns:a14="http://schemas.microsoft.com/office/drawing/2010/main"/>
              </a:ext>
            </a:extLst>
          </a:blip>
          <a:srcRect/>
          <a:stretch>
            <a:fillRect/>
          </a:stretch>
        </p:blipFill>
        <p:spPr bwMode="auto">
          <a:xfrm rot="10800000">
            <a:off x="2971800" y="0"/>
            <a:ext cx="5985999" cy="6381880"/>
          </a:xfrm>
          <a:prstGeom prst="rect">
            <a:avLst/>
          </a:prstGeom>
          <a:noFill/>
        </p:spPr>
      </p:pic>
      <p:sp>
        <p:nvSpPr>
          <p:cNvPr id="6" name="Left Arrow 5"/>
          <p:cNvSpPr/>
          <p:nvPr/>
        </p:nvSpPr>
        <p:spPr>
          <a:xfrm rot="2108837">
            <a:off x="5192282" y="887779"/>
            <a:ext cx="457200" cy="205737"/>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C:\Documents and Settings\F\Desktop\print\map\52.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579503">
            <a:off x="4612417" y="4607592"/>
            <a:ext cx="1297106" cy="1084254"/>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75000"/>
              </a:schemeClr>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2" name="TextBox 1"/>
          <p:cNvSpPr txBox="1"/>
          <p:nvPr/>
        </p:nvSpPr>
        <p:spPr>
          <a:xfrm>
            <a:off x="3571868" y="1357298"/>
            <a:ext cx="4000528" cy="1938992"/>
          </a:xfrm>
          <a:prstGeom prst="rect">
            <a:avLst/>
          </a:prstGeom>
          <a:noFill/>
        </p:spPr>
        <p:txBody>
          <a:bodyPr wrap="square" rtlCol="1">
            <a:spAutoFit/>
          </a:bodyPr>
          <a:lstStyle/>
          <a:p>
            <a:r>
              <a:rPr lang="fa-IR" sz="4000" b="1" dirty="0" smtClean="0">
                <a:cs typeface="B Kamran" pitchFamily="2" charset="-78"/>
              </a:rPr>
              <a:t>معماری </a:t>
            </a:r>
          </a:p>
          <a:p>
            <a:r>
              <a:rPr lang="fa-IR" sz="4000" b="1" dirty="0" smtClean="0">
                <a:cs typeface="B Kamran" pitchFamily="2" charset="-78"/>
              </a:rPr>
              <a:t>- خانه های برداشت شده </a:t>
            </a:r>
          </a:p>
          <a:p>
            <a:r>
              <a:rPr lang="fa-IR" sz="4000" b="1" dirty="0" smtClean="0">
                <a:cs typeface="B Kamran" pitchFamily="2" charset="-78"/>
              </a:rPr>
              <a:t>- سازه </a:t>
            </a:r>
            <a:endParaRPr lang="fa-IR" sz="4000" b="1" dirty="0">
              <a:cs typeface="B Kamran" pitchFamily="2" charset="-78"/>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7171" name="Picture 3" descr="C:\Documents and Settings\F\Desktop\print\jadidd\eltefat\30 copy.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71802" y="3643314"/>
            <a:ext cx="3999668" cy="3214686"/>
          </a:xfrm>
          <a:prstGeom prst="rect">
            <a:avLst/>
          </a:prstGeom>
          <a:noFill/>
        </p:spPr>
      </p:pic>
      <p:pic>
        <p:nvPicPr>
          <p:cNvPr id="7173" name="Picture 5" descr="F:\mahboobeh\rusta\axx2\KHane Eltefat\selection\IMG_012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71934" y="1428736"/>
            <a:ext cx="1811831" cy="1357322"/>
          </a:xfrm>
          <a:prstGeom prst="rect">
            <a:avLst/>
          </a:prstGeom>
          <a:noFill/>
        </p:spPr>
      </p:pic>
      <p:pic>
        <p:nvPicPr>
          <p:cNvPr id="7174" name="Picture 6" descr="C:\Documents and Settings\F\Desktop\print\diyagraam\فغغغ.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8596" y="3714752"/>
            <a:ext cx="2687637" cy="2601913"/>
          </a:xfrm>
          <a:prstGeom prst="rect">
            <a:avLst/>
          </a:prstGeom>
          <a:noFill/>
        </p:spPr>
      </p:pic>
      <p:pic>
        <p:nvPicPr>
          <p:cNvPr id="7175" name="Picture 7" descr="F:\mahboobeh\rusta\axx2\KHane Eltefat\selection\IMG_011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29454" y="3643313"/>
            <a:ext cx="1857388" cy="1391451"/>
          </a:xfrm>
          <a:prstGeom prst="rect">
            <a:avLst/>
          </a:prstGeom>
          <a:noFill/>
        </p:spPr>
      </p:pic>
      <p:pic>
        <p:nvPicPr>
          <p:cNvPr id="7176" name="Picture 8" descr="F:\mahboobeh\rusta\axx2\KHane Eltefat\selection\IMG_011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643834" y="5143512"/>
            <a:ext cx="963294" cy="1285860"/>
          </a:xfrm>
          <a:prstGeom prst="rect">
            <a:avLst/>
          </a:prstGeom>
          <a:noFill/>
        </p:spPr>
      </p:pic>
      <p:pic>
        <p:nvPicPr>
          <p:cNvPr id="7179" name="Picture 11" descr="F:\mahboobeh\rusta\axx2\KHane Eltefat\IMG_080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15074" y="1428736"/>
            <a:ext cx="2671109" cy="2003396"/>
          </a:xfrm>
          <a:prstGeom prst="rect">
            <a:avLst/>
          </a:prstGeom>
          <a:noFill/>
        </p:spPr>
      </p:pic>
      <p:pic>
        <p:nvPicPr>
          <p:cNvPr id="7180" name="Picture 12" descr="C:\Documents and Settings\F\Desktop\print\mahdii1.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500694" y="357166"/>
            <a:ext cx="3417893" cy="964130"/>
          </a:xfrm>
          <a:prstGeom prst="rect">
            <a:avLst/>
          </a:prstGeom>
          <a:noFill/>
        </p:spPr>
      </p:pic>
      <p:pic>
        <p:nvPicPr>
          <p:cNvPr id="7182" name="Picture 14" descr="C:\Documents and Settings\F\Desktop\print\Picture 059.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85720" y="357165"/>
            <a:ext cx="3714776" cy="3246225"/>
          </a:xfrm>
          <a:prstGeom prst="rect">
            <a:avLst/>
          </a:prstGeom>
          <a:noFill/>
        </p:spPr>
      </p:pic>
      <p:pic>
        <p:nvPicPr>
          <p:cNvPr id="7183" name="Picture 15" descr="C:\Documents and Settings\F\Desktop\print\jadidd\20.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785919" y="2857496"/>
            <a:ext cx="714380" cy="803897"/>
          </a:xfrm>
          <a:prstGeom prst="rect">
            <a:avLst/>
          </a:prstGeom>
          <a:noFill/>
        </p:spPr>
      </p:pic>
      <p:pic>
        <p:nvPicPr>
          <p:cNvPr id="7184" name="Picture 16" descr="C:\Documents and Settings\F\Desktop\print\Picture 058.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428728" y="5857892"/>
            <a:ext cx="1606065" cy="555623"/>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28860" y="0"/>
            <a:ext cx="6300774" cy="714356"/>
          </a:xfrm>
        </p:spPr>
        <p:txBody>
          <a:bodyPr>
            <a:normAutofit/>
          </a:bodyPr>
          <a:lstStyle/>
          <a:p>
            <a:r>
              <a:rPr lang="fa-IR" sz="4000" b="1" dirty="0" smtClean="0">
                <a:cs typeface="B Kamran" pitchFamily="2" charset="-78"/>
              </a:rPr>
              <a:t>          بررسی شرایط طبيعي</a:t>
            </a:r>
            <a:endParaRPr lang="fa-IR" sz="4000" b="1" dirty="0">
              <a:cs typeface="B Kamran" pitchFamily="2" charset="-78"/>
            </a:endParaRPr>
          </a:p>
        </p:txBody>
      </p:sp>
      <p:sp>
        <p:nvSpPr>
          <p:cNvPr id="3" name="Content Placeholder 2"/>
          <p:cNvSpPr>
            <a:spLocks noGrp="1"/>
          </p:cNvSpPr>
          <p:nvPr>
            <p:ph idx="1"/>
          </p:nvPr>
        </p:nvSpPr>
        <p:spPr>
          <a:xfrm>
            <a:off x="4929190" y="2071678"/>
            <a:ext cx="4000560" cy="4214842"/>
          </a:xfrm>
        </p:spPr>
        <p:txBody>
          <a:bodyPr>
            <a:noAutofit/>
          </a:bodyPr>
          <a:lstStyle/>
          <a:p>
            <a:pPr>
              <a:buNone/>
            </a:pPr>
            <a:r>
              <a:rPr lang="fa-IR" sz="2500" b="1" dirty="0" smtClean="0">
                <a:cs typeface="B Kamran" pitchFamily="2" charset="-78"/>
              </a:rPr>
              <a:t>بلندي از سطح آبهاي آزاد:</a:t>
            </a:r>
          </a:p>
          <a:p>
            <a:pPr>
              <a:buNone/>
            </a:pPr>
            <a:r>
              <a:rPr lang="fa-IR" sz="2000" b="1" dirty="0" smtClean="0">
                <a:cs typeface="B Kamran" pitchFamily="2" charset="-78"/>
              </a:rPr>
              <a:t>ارتفاع آن از سطح درياهاي آزاد 10- متر بوده و از سطح درياي خزر 6+ متر مي باشد.</a:t>
            </a:r>
          </a:p>
          <a:p>
            <a:pPr lvl="0">
              <a:buNone/>
            </a:pPr>
            <a:r>
              <a:rPr lang="fa-IR" sz="2000" b="1" dirty="0" smtClean="0">
                <a:cs typeface="B Kamran" pitchFamily="2" charset="-78"/>
              </a:rPr>
              <a:t>از لحاظ طبيعي روستاي چلوند در انتهاي بخش جلگه اي و ابتداي بخش پايكوهي شهرستان آستارا استقرار داشته و شيب عمومي روستا از سمت غرب به شرق (دريا) آن مياين روستا از سمت شمال به روستاي خليله سرا و رودخانه چلوند، از جهت شرق به روستاي قره سو و از سمت جنوب و غرب هم به اراضي جنگلي ختم مي شود.</a:t>
            </a:r>
          </a:p>
          <a:p>
            <a:pPr>
              <a:buNone/>
            </a:pPr>
            <a:endParaRPr lang="fa-IR" sz="2000" b="1" dirty="0" smtClean="0">
              <a:cs typeface="B Kamran" pitchFamily="2" charset="-78"/>
            </a:endParaRPr>
          </a:p>
          <a:p>
            <a:pPr>
              <a:buNone/>
            </a:pPr>
            <a:endParaRPr lang="fa-IR" sz="2000" b="1" dirty="0" smtClean="0">
              <a:cs typeface="B Kamran" pitchFamily="2" charset="-78"/>
            </a:endParaRPr>
          </a:p>
          <a:p>
            <a:pPr>
              <a:buNone/>
            </a:pPr>
            <a:r>
              <a:rPr lang="fa-IR" sz="2000" b="1" dirty="0" smtClean="0">
                <a:cs typeface="B Kamran" pitchFamily="2" charset="-78"/>
              </a:rPr>
              <a:t>       </a:t>
            </a:r>
            <a:endParaRPr lang="en-US" sz="2000" b="1" dirty="0" smtClean="0">
              <a:cs typeface="B Kamran" pitchFamily="2" charset="-78"/>
            </a:endParaRPr>
          </a:p>
          <a:p>
            <a:pPr>
              <a:buNone/>
            </a:pPr>
            <a:endParaRPr lang="fa-IR" sz="2000" b="1" dirty="0">
              <a:cs typeface="B Kamran" pitchFamily="2" charset="-78"/>
            </a:endParaRPr>
          </a:p>
        </p:txBody>
      </p:sp>
      <p:pic>
        <p:nvPicPr>
          <p:cNvPr id="6" name="Picture 3" descr="C:\Documents and Settings\F\Desktop\print\map\Picture 01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5720" y="2857496"/>
            <a:ext cx="4659090" cy="3429024"/>
          </a:xfrm>
          <a:prstGeom prst="rect">
            <a:avLst/>
          </a:prstGeom>
          <a:noFill/>
        </p:spPr>
      </p:pic>
      <p:sp>
        <p:nvSpPr>
          <p:cNvPr id="7" name="TextBox 6"/>
          <p:cNvSpPr txBox="1"/>
          <p:nvPr/>
        </p:nvSpPr>
        <p:spPr>
          <a:xfrm>
            <a:off x="357158" y="825183"/>
            <a:ext cx="8501122" cy="1246495"/>
          </a:xfrm>
          <a:prstGeom prst="rect">
            <a:avLst/>
          </a:prstGeom>
          <a:noFill/>
        </p:spPr>
        <p:txBody>
          <a:bodyPr wrap="square" rtlCol="1">
            <a:spAutoFit/>
          </a:bodyPr>
          <a:lstStyle/>
          <a:p>
            <a:pPr>
              <a:buNone/>
            </a:pPr>
            <a:r>
              <a:rPr lang="fa-IR" sz="3000" b="1" dirty="0" smtClean="0">
                <a:cs typeface="B Kamran" pitchFamily="2" charset="-78"/>
              </a:rPr>
              <a:t>الف : جغرافيا</a:t>
            </a:r>
          </a:p>
          <a:p>
            <a:pPr>
              <a:buNone/>
            </a:pPr>
            <a:r>
              <a:rPr lang="fa-IR" sz="2000" b="1" dirty="0" smtClean="0">
                <a:cs typeface="B Kamran" pitchFamily="2" charset="-78"/>
              </a:rPr>
              <a:t> </a:t>
            </a:r>
            <a:r>
              <a:rPr lang="fa-IR" sz="2500" b="1" dirty="0" smtClean="0">
                <a:cs typeface="B Kamran" pitchFamily="2" charset="-78"/>
              </a:rPr>
              <a:t>طول و عرض جغرافيايي:</a:t>
            </a:r>
          </a:p>
          <a:p>
            <a:pPr>
              <a:buNone/>
            </a:pPr>
            <a:r>
              <a:rPr lang="fa-IR" sz="2000" b="1" dirty="0" smtClean="0">
                <a:cs typeface="B Kamran" pitchFamily="2" charset="-78"/>
              </a:rPr>
              <a:t>استقرار اين روستا از نظر جغرافيايي در 48 درجه ،52 دقيقه طول و 38 درجه 17 دقيقه عرض جغرافيايي مي باشد.</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8196" name="Picture 4" descr="C:\Documents and Settings\F\Desktop\print\jadidd\eltefat\3 copy.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596" y="214290"/>
            <a:ext cx="4160206" cy="3143272"/>
          </a:xfrm>
          <a:prstGeom prst="rect">
            <a:avLst/>
          </a:prstGeom>
          <a:noFill/>
        </p:spPr>
      </p:pic>
      <p:pic>
        <p:nvPicPr>
          <p:cNvPr id="8197" name="Picture 5" descr="F:\mahboobeh\rusta\axx2\KHane Eltefat\selection\IMG_0097.JPG"/>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4735119" y="214290"/>
            <a:ext cx="3908847" cy="2928958"/>
          </a:xfrm>
          <a:prstGeom prst="rect">
            <a:avLst/>
          </a:prstGeom>
          <a:noFill/>
        </p:spPr>
      </p:pic>
      <p:pic>
        <p:nvPicPr>
          <p:cNvPr id="10" name="Picture 2" descr="C:\Documents and Settings\F\Desktop\print\jadidd\eltefat\4 copy.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4810" y="3643314"/>
            <a:ext cx="4641728" cy="2973606"/>
          </a:xfrm>
          <a:prstGeom prst="rect">
            <a:avLst/>
          </a:prstGeom>
          <a:noFill/>
        </p:spPr>
      </p:pic>
      <p:pic>
        <p:nvPicPr>
          <p:cNvPr id="11" name="Picture 6" descr="F:\mahboobeh\rusta\axx2\KHane Eltefat\selection\IMG_011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7158" y="3429000"/>
            <a:ext cx="3814382" cy="2857520"/>
          </a:xfrm>
          <a:prstGeom prst="rect">
            <a:avLst/>
          </a:prstGeom>
          <a:noFill/>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4" name="Picture 3" descr="C:\Documents and Settings\F\Desktop\print\jadidd\eltefat\5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72000" y="3786190"/>
            <a:ext cx="3798526" cy="2632590"/>
          </a:xfrm>
          <a:prstGeom prst="rect">
            <a:avLst/>
          </a:prstGeom>
          <a:noFill/>
        </p:spPr>
      </p:pic>
      <p:pic>
        <p:nvPicPr>
          <p:cNvPr id="32770" name="Picture 2" descr="F:\mahboobeh\rusta\axx2\KHane Eltefat\IMG_083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5786" y="571480"/>
            <a:ext cx="3746503" cy="2810774"/>
          </a:xfrm>
          <a:prstGeom prst="rect">
            <a:avLst/>
          </a:prstGeom>
          <a:noFill/>
        </p:spPr>
      </p:pic>
      <p:pic>
        <p:nvPicPr>
          <p:cNvPr id="32771" name="Picture 3" descr="F:\mahboobeh\rusta\axx2\KHane Eltefat\IMG_084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4348" y="3500438"/>
            <a:ext cx="3698756" cy="2774952"/>
          </a:xfrm>
          <a:prstGeom prst="rect">
            <a:avLst/>
          </a:prstGeom>
          <a:noFill/>
        </p:spPr>
      </p:pic>
      <p:pic>
        <p:nvPicPr>
          <p:cNvPr id="32772" name="Picture 4" descr="F:\mahboobeh\rusta\axx2\KHane Eltefat\IMG_0835.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57752" y="571410"/>
            <a:ext cx="3603627" cy="2703583"/>
          </a:xfrm>
          <a:prstGeom prst="rect">
            <a:avLst/>
          </a:prstGeom>
          <a:noFill/>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9218" name="Picture 2" descr="C:\Documents and Settings\F\Desktop\print\jadidd\ghoreyshii\35 copy.jpg"/>
          <p:cNvPicPr>
            <a:picLocks noGrp="1" noChangeAspect="1" noChangeArrowheads="1"/>
          </p:cNvPicPr>
          <p:nvPr>
            <p:ph sz="half" idx="2"/>
          </p:nvPr>
        </p:nvPicPr>
        <p:blipFill>
          <a:blip r:embed="rId2" cstate="email">
            <a:extLst>
              <a:ext uri="{28A0092B-C50C-407E-A947-70E740481C1C}">
                <a14:useLocalDpi xmlns:a14="http://schemas.microsoft.com/office/drawing/2010/main"/>
              </a:ext>
            </a:extLst>
          </a:blip>
          <a:srcRect/>
          <a:stretch>
            <a:fillRect/>
          </a:stretch>
        </p:blipFill>
        <p:spPr bwMode="auto">
          <a:xfrm>
            <a:off x="214282" y="392426"/>
            <a:ext cx="4040188" cy="3036574"/>
          </a:xfrm>
          <a:prstGeom prst="rect">
            <a:avLst/>
          </a:prstGeom>
          <a:noFill/>
        </p:spPr>
      </p:pic>
      <p:pic>
        <p:nvPicPr>
          <p:cNvPr id="9219" name="Picture 3" descr="C:\Documents and Settings\F\Desktop\print\jadidd\ghoreyshii\43 copy.jpg"/>
          <p:cNvPicPr>
            <a:picLocks noGrp="1" noChangeAspect="1" noChangeArrowheads="1"/>
          </p:cNvPicPr>
          <p:nvPr>
            <p:ph sz="quarter" idx="4"/>
          </p:nvPr>
        </p:nvPicPr>
        <p:blipFill>
          <a:blip r:embed="rId3" cstate="email">
            <a:extLst>
              <a:ext uri="{28A0092B-C50C-407E-A947-70E740481C1C}">
                <a14:useLocalDpi xmlns:a14="http://schemas.microsoft.com/office/drawing/2010/main"/>
              </a:ext>
            </a:extLst>
          </a:blip>
          <a:srcRect/>
          <a:stretch>
            <a:fillRect/>
          </a:stretch>
        </p:blipFill>
        <p:spPr bwMode="auto">
          <a:xfrm>
            <a:off x="3714743" y="2571744"/>
            <a:ext cx="5192415" cy="4054350"/>
          </a:xfrm>
          <a:prstGeom prst="rect">
            <a:avLst/>
          </a:prstGeom>
          <a:noFill/>
        </p:spPr>
      </p:pic>
      <p:pic>
        <p:nvPicPr>
          <p:cNvPr id="9220" name="Picture 4" descr="C:\Documents and Settings\F\Desktop\print\jadidd\ghoreyshii\zazxcxvgchb.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29190" y="857232"/>
            <a:ext cx="3698875" cy="1285885"/>
          </a:xfrm>
          <a:prstGeom prst="rect">
            <a:avLst/>
          </a:prstGeom>
          <a:noFill/>
        </p:spPr>
      </p:pic>
      <p:pic>
        <p:nvPicPr>
          <p:cNvPr id="9221" name="Picture 5" descr="C:\Documents and Settings\F\Desktop\print\diyagraam\نننن.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5720" y="3714752"/>
            <a:ext cx="3214710" cy="2796128"/>
          </a:xfrm>
          <a:prstGeom prst="rect">
            <a:avLst/>
          </a:prstGeom>
          <a:noFill/>
        </p:spPr>
      </p:pic>
      <p:pic>
        <p:nvPicPr>
          <p:cNvPr id="9224" name="Picture 8" descr="C:\Documents and Settings\F\Desktop\print\Picture 058.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500166" y="3857628"/>
            <a:ext cx="1812561" cy="627061"/>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0242" name="Picture 2" descr="C:\Documents and Settings\F\Desktop\print\jadidd\ghoreyshii\31 copy.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357158" y="1000108"/>
            <a:ext cx="4038600" cy="2420636"/>
          </a:xfrm>
          <a:prstGeom prst="rect">
            <a:avLst/>
          </a:prstGeom>
          <a:noFill/>
        </p:spPr>
      </p:pic>
      <p:pic>
        <p:nvPicPr>
          <p:cNvPr id="10247" name="Picture 7" descr="F:\mahboobeh\rusta\axx2\KHane Goreishy\seletion\IMG_0197.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4572000" y="642918"/>
            <a:ext cx="3905277" cy="2928958"/>
          </a:xfrm>
          <a:prstGeom prst="rect">
            <a:avLst/>
          </a:prstGeom>
          <a:noFill/>
        </p:spPr>
      </p:pic>
      <p:pic>
        <p:nvPicPr>
          <p:cNvPr id="10245" name="Picture 5" descr="C:\Documents and Settings\F\Desktop\print\jadidd\ghoreyshii\Picture 03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43438" y="3786190"/>
            <a:ext cx="3940168" cy="2589951"/>
          </a:xfrm>
          <a:prstGeom prst="rect">
            <a:avLst/>
          </a:prstGeom>
          <a:noFill/>
        </p:spPr>
      </p:pic>
      <p:pic>
        <p:nvPicPr>
          <p:cNvPr id="10246" name="Picture 6" descr="F:\mahboobeh\rusta\axx2\KHane Goreishy\seletion\IMG_00010 (2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2910" y="3571876"/>
            <a:ext cx="3909741" cy="2928958"/>
          </a:xfrm>
          <a:prstGeom prst="rect">
            <a:avLst/>
          </a:prstGeom>
          <a:noFill/>
        </p:spPr>
      </p:pic>
      <p:pic>
        <p:nvPicPr>
          <p:cNvPr id="10248" name="Picture 8" descr="C:\Documents and Settings\F\Desktop\print\mahdii5.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929322" y="5855741"/>
            <a:ext cx="1481290" cy="486330"/>
          </a:xfrm>
          <a:prstGeom prst="rect">
            <a:avLst/>
          </a:prstGeom>
          <a:no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5" name="Content Placeholder 4" descr="C:\Documents and Settings\F\Desktop\print\jadidd\ghoreyshii\Untitled-1.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5426404" y="0"/>
            <a:ext cx="3717596" cy="2437189"/>
          </a:xfrm>
          <a:prstGeom prst="rect">
            <a:avLst/>
          </a:prstGeom>
          <a:noFill/>
        </p:spPr>
      </p:pic>
      <p:pic>
        <p:nvPicPr>
          <p:cNvPr id="6" name="Picture 3" descr="C:\Documents and Settings\F\Desktop\print\jadidd\ghoreyshii\33 copy.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285720" y="3714752"/>
            <a:ext cx="4552675" cy="2903970"/>
          </a:xfrm>
          <a:prstGeom prst="rect">
            <a:avLst/>
          </a:prstGeom>
          <a:noFill/>
        </p:spPr>
      </p:pic>
      <p:pic>
        <p:nvPicPr>
          <p:cNvPr id="25602" name="Picture 2" descr="F:\mahboobeh\rusta\axx2\KHane Goreishy\seletion\IMG_00010 (3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2911" y="250376"/>
            <a:ext cx="3779838" cy="2831642"/>
          </a:xfrm>
          <a:prstGeom prst="rect">
            <a:avLst/>
          </a:prstGeom>
          <a:noFill/>
        </p:spPr>
      </p:pic>
      <p:pic>
        <p:nvPicPr>
          <p:cNvPr id="25604" name="Picture 4" descr="F:\mahboobeh\rusta\axx2\KHane Goreishy\IMG_021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72132" y="4143380"/>
            <a:ext cx="3357586" cy="2518190"/>
          </a:xfrm>
          <a:prstGeom prst="rect">
            <a:avLst/>
          </a:prstGeom>
          <a:noFill/>
        </p:spPr>
      </p:pic>
      <p:pic>
        <p:nvPicPr>
          <p:cNvPr id="25605" name="Picture 5" descr="F:\mahboobeh\rusta\axx2\KHane Goreishy\IMG_022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357686" y="2357430"/>
            <a:ext cx="1964529" cy="2619372"/>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1267" name="Picture 3" descr="C:\Documents and Settings\F\Desktop\print\jadidd\ramezaan\54.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0" y="152584"/>
            <a:ext cx="4214809" cy="3000373"/>
          </a:xfrm>
          <a:prstGeom prst="rect">
            <a:avLst/>
          </a:prstGeom>
          <a:noFill/>
        </p:spPr>
      </p:pic>
      <p:pic>
        <p:nvPicPr>
          <p:cNvPr id="11266" name="Picture 2" descr="C:\Documents and Settings\F\Desktop\print\jadidd\ramezaan\29 copy.jpg"/>
          <p:cNvPicPr>
            <a:picLocks noGrp="1" noChangeAspect="1" noChangeArrowheads="1"/>
          </p:cNvPicPr>
          <p:nvPr>
            <p:ph sz="half" idx="2"/>
          </p:nvPr>
        </p:nvPicPr>
        <p:blipFill>
          <a:blip r:embed="rId3" cstate="email">
            <a:clrChange>
              <a:clrFrom>
                <a:srgbClr val="686C6B"/>
              </a:clrFrom>
              <a:clrTo>
                <a:srgbClr val="686C6B">
                  <a:alpha val="0"/>
                </a:srgbClr>
              </a:clrTo>
            </a:clrChange>
            <a:extLst>
              <a:ext uri="{28A0092B-C50C-407E-A947-70E740481C1C}">
                <a14:useLocalDpi xmlns:a14="http://schemas.microsoft.com/office/drawing/2010/main"/>
              </a:ext>
            </a:extLst>
          </a:blip>
          <a:stretch>
            <a:fillRect/>
          </a:stretch>
        </p:blipFill>
        <p:spPr bwMode="auto">
          <a:xfrm>
            <a:off x="5072066" y="3429000"/>
            <a:ext cx="3357586" cy="3164145"/>
          </a:xfrm>
          <a:prstGeom prst="rect">
            <a:avLst/>
          </a:prstGeom>
          <a:noFill/>
        </p:spPr>
      </p:pic>
      <p:pic>
        <p:nvPicPr>
          <p:cNvPr id="11268" name="Picture 4" descr="C:\Documents and Settings\F\Desktop\print\jadidd\ramezaan\2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13187" y="0"/>
            <a:ext cx="5230813" cy="1285860"/>
          </a:xfrm>
          <a:prstGeom prst="rect">
            <a:avLst/>
          </a:prstGeom>
          <a:noFill/>
        </p:spPr>
      </p:pic>
      <p:pic>
        <p:nvPicPr>
          <p:cNvPr id="11269" name="Picture 5" descr="C:\Documents and Settings\F\Desktop\print\diyagraam\اففلل.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0034" y="3857628"/>
            <a:ext cx="3571900" cy="2645905"/>
          </a:xfrm>
          <a:prstGeom prst="rect">
            <a:avLst/>
          </a:prstGeom>
          <a:noFill/>
        </p:spPr>
      </p:pic>
      <p:pic>
        <p:nvPicPr>
          <p:cNvPr id="11271" name="Picture 7" descr="F:\mahboobeh\rusta\axx2\fatemeh-3\IMG_072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71934" y="1285860"/>
            <a:ext cx="2928958" cy="2197419"/>
          </a:xfrm>
          <a:prstGeom prst="rect">
            <a:avLst/>
          </a:prstGeom>
          <a:noFill/>
        </p:spPr>
      </p:pic>
      <p:pic>
        <p:nvPicPr>
          <p:cNvPr id="11272" name="Picture 8" descr="C:\Documents and Settings\F\Desktop\print\Picture 05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42910" y="3857628"/>
            <a:ext cx="2289174" cy="791947"/>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2291" name="Picture 3" descr="C:\Documents and Settings\F\Desktop\print\jadidd\ramezaan\25.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4857752" y="0"/>
            <a:ext cx="4038600" cy="4309042"/>
          </a:xfrm>
          <a:prstGeom prst="rect">
            <a:avLst/>
          </a:prstGeom>
          <a:noFill/>
        </p:spPr>
      </p:pic>
      <p:sp>
        <p:nvSpPr>
          <p:cNvPr id="8" name="TextBox 7"/>
          <p:cNvSpPr txBox="1"/>
          <p:nvPr/>
        </p:nvSpPr>
        <p:spPr>
          <a:xfrm>
            <a:off x="928662" y="3929066"/>
            <a:ext cx="2857520" cy="2585323"/>
          </a:xfrm>
          <a:prstGeom prst="rect">
            <a:avLst/>
          </a:prstGeom>
          <a:noFill/>
        </p:spPr>
        <p:txBody>
          <a:bodyPr wrap="square" rtlCol="1">
            <a:spAutoFit/>
          </a:bodyPr>
          <a:lstStyle/>
          <a:p>
            <a:endParaRPr lang="fa-IR" dirty="0" smtClean="0"/>
          </a:p>
          <a:p>
            <a:endParaRPr lang="fa-IR" dirty="0" smtClean="0"/>
          </a:p>
          <a:p>
            <a:endParaRPr lang="fa-IR" dirty="0" smtClean="0"/>
          </a:p>
          <a:p>
            <a:endParaRPr lang="fa-IR" dirty="0" smtClean="0"/>
          </a:p>
          <a:p>
            <a:endParaRPr lang="fa-IR" dirty="0" smtClean="0"/>
          </a:p>
          <a:p>
            <a:endParaRPr lang="fa-IR" dirty="0" smtClean="0"/>
          </a:p>
          <a:p>
            <a:endParaRPr lang="fa-IR" dirty="0" smtClean="0"/>
          </a:p>
          <a:p>
            <a:endParaRPr lang="fa-IR" dirty="0" smtClean="0"/>
          </a:p>
          <a:p>
            <a:endParaRPr lang="fa-IR" dirty="0"/>
          </a:p>
        </p:txBody>
      </p:sp>
      <p:pic>
        <p:nvPicPr>
          <p:cNvPr id="12" name="Picture 6" descr="F:\mahboobeh\rusta\axx2\KHane Ramezan\selection\IMG_061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00100" y="571480"/>
            <a:ext cx="3618371" cy="3214710"/>
          </a:xfrm>
          <a:prstGeom prst="rect">
            <a:avLst/>
          </a:prstGeom>
          <a:noFill/>
        </p:spPr>
      </p:pic>
      <p:pic>
        <p:nvPicPr>
          <p:cNvPr id="18" name="Picture 2" descr="C:\Documents and Settings\F\Desktop\print\jadidd\ramezaan\24 copy.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7158" y="3500438"/>
            <a:ext cx="4038600" cy="2993059"/>
          </a:xfrm>
          <a:prstGeom prst="rect">
            <a:avLst/>
          </a:prstGeom>
          <a:noFill/>
        </p:spPr>
      </p:pic>
      <p:pic>
        <p:nvPicPr>
          <p:cNvPr id="19" name="Picture 7" descr="F:\mahboobeh\rusta\axx2\KHane Ramezan\selection\IMG_062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29124" y="3143248"/>
            <a:ext cx="4380133" cy="3286148"/>
          </a:xfrm>
          <a:prstGeom prst="rect">
            <a:avLst/>
          </a:prstGeom>
          <a:noFill/>
        </p:spPr>
      </p:pic>
      <p:pic>
        <p:nvPicPr>
          <p:cNvPr id="12300" name="Picture 12" descr="C:\Documents and Settings\F\Desktop\print\mahdii5.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358082" y="3143248"/>
            <a:ext cx="1605311" cy="527048"/>
          </a:xfrm>
          <a:prstGeom prst="rect">
            <a:avLst/>
          </a:prstGeom>
          <a:noFill/>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6" name="Picture 6" descr="C:\Documents and Settings\F\Desktop\print\jadidd\ramezaan\Untitled-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4282" y="3143248"/>
            <a:ext cx="3928911" cy="3071834"/>
          </a:xfrm>
          <a:prstGeom prst="rect">
            <a:avLst/>
          </a:prstGeom>
          <a:noFill/>
        </p:spPr>
      </p:pic>
      <p:pic>
        <p:nvPicPr>
          <p:cNvPr id="8" name="Picture 5" descr="C:\Documents and Settings\F\Desktop\print\jadidd\ramezaan\26 copy.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8596" y="0"/>
            <a:ext cx="3500462" cy="2970207"/>
          </a:xfrm>
          <a:prstGeom prst="rect">
            <a:avLst/>
          </a:prstGeom>
          <a:noFill/>
        </p:spPr>
      </p:pic>
      <p:pic>
        <p:nvPicPr>
          <p:cNvPr id="9" name="Picture 10" descr="F:\mahboobeh\rusta\axx2\KHane Ramezan\IMG_009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4810" y="4143380"/>
            <a:ext cx="3065458" cy="2296469"/>
          </a:xfrm>
          <a:prstGeom prst="rect">
            <a:avLst/>
          </a:prstGeom>
          <a:noFill/>
        </p:spPr>
      </p:pic>
      <p:pic>
        <p:nvPicPr>
          <p:cNvPr id="10" name="Picture 9" descr="F:\mahboobeh\rusta\axx2\KHane Ramezan\IMG_0075.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14744" y="428604"/>
            <a:ext cx="2247728" cy="3000396"/>
          </a:xfrm>
          <a:prstGeom prst="rect">
            <a:avLst/>
          </a:prstGeom>
          <a:noFill/>
        </p:spPr>
      </p:pic>
      <p:pic>
        <p:nvPicPr>
          <p:cNvPr id="11" name="Picture 8" descr="F:\mahboobeh\rusta\axx2\KHane Ramezan\IMG_007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86446" y="1857364"/>
            <a:ext cx="3071834" cy="2301246"/>
          </a:xfrm>
          <a:prstGeom prst="rect">
            <a:avLst/>
          </a:prstGeom>
          <a:noFill/>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3317" name="Picture 5" descr="C:\Documents and Settings\F\Desktop\print\jadidd\esmate hayaaeii\44.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285720" y="214290"/>
            <a:ext cx="3929090" cy="3253118"/>
          </a:xfrm>
          <a:prstGeom prst="rect">
            <a:avLst/>
          </a:prstGeom>
          <a:noFill/>
        </p:spPr>
      </p:pic>
      <p:pic>
        <p:nvPicPr>
          <p:cNvPr id="13314" name="Picture 2" descr="C:\Documents and Settings\F\Desktop\print\jadidd\esmate hayaaeii\14 copy.jpg"/>
          <p:cNvPicPr>
            <a:picLocks noGrp="1" noChangeAspect="1" noChangeArrowheads="1"/>
          </p:cNvPicPr>
          <p:nvPr>
            <p:ph sz="half" idx="2"/>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00430" y="2857495"/>
            <a:ext cx="4130274" cy="3842707"/>
          </a:xfrm>
          <a:prstGeom prst="rect">
            <a:avLst/>
          </a:prstGeom>
          <a:noFill/>
        </p:spPr>
      </p:pic>
      <p:pic>
        <p:nvPicPr>
          <p:cNvPr id="13319" name="Picture 7" descr="C:\Documents and Settings\F\Desktop\print\diyagraam\ههه.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4348" y="3429000"/>
            <a:ext cx="2290763" cy="2419350"/>
          </a:xfrm>
          <a:prstGeom prst="rect">
            <a:avLst/>
          </a:prstGeom>
          <a:noFill/>
        </p:spPr>
      </p:pic>
      <p:pic>
        <p:nvPicPr>
          <p:cNvPr id="13322" name="Picture 10" descr="F:\mahboobeh\rusta\axx2\fatemeh-3\IMG_078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929190" y="1071546"/>
            <a:ext cx="3571900" cy="2501127"/>
          </a:xfrm>
          <a:prstGeom prst="rect">
            <a:avLst/>
          </a:prstGeom>
          <a:noFill/>
        </p:spPr>
      </p:pic>
      <p:pic>
        <p:nvPicPr>
          <p:cNvPr id="13323" name="Picture 11" descr="C:\Documents and Settings\F\Desktop\print\mahdii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357818" y="285728"/>
            <a:ext cx="2625091" cy="711201"/>
          </a:xfrm>
          <a:prstGeom prst="rect">
            <a:avLst/>
          </a:prstGeom>
          <a:noFill/>
        </p:spPr>
      </p:pic>
      <p:pic>
        <p:nvPicPr>
          <p:cNvPr id="13324" name="Picture 12" descr="C:\Documents and Settings\F\Desktop\print\Picture 05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1472" y="5715016"/>
            <a:ext cx="2225554" cy="769937"/>
          </a:xfrm>
          <a:prstGeom prst="rect">
            <a:avLst/>
          </a:prstGeom>
          <a:noFill/>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4338" name="Picture 2" descr="C:\Documents and Settings\F\Desktop\print\jadidd\esmate hayaaeii\45.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tretch>
            <a:fillRect/>
          </a:stretch>
        </p:blipFill>
        <p:spPr bwMode="auto">
          <a:xfrm>
            <a:off x="357158" y="3657850"/>
            <a:ext cx="4038600" cy="2342918"/>
          </a:xfrm>
          <a:prstGeom prst="rect">
            <a:avLst/>
          </a:prstGeom>
          <a:noFill/>
        </p:spPr>
      </p:pic>
      <p:pic>
        <p:nvPicPr>
          <p:cNvPr id="14339" name="Picture 3" descr="C:\Documents and Settings\F\Desktop\print\jadidd\esmate hayaaeii\46.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4857752" y="500042"/>
            <a:ext cx="4038600" cy="2860187"/>
          </a:xfrm>
          <a:prstGeom prst="rect">
            <a:avLst/>
          </a:prstGeom>
          <a:noFill/>
        </p:spPr>
      </p:pic>
      <p:pic>
        <p:nvPicPr>
          <p:cNvPr id="14343" name="Picture 7" descr="F:\mahboobeh\rusta\axx2\KHane Old\New Folder\IMG_007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1472" y="357166"/>
            <a:ext cx="3909741" cy="2928958"/>
          </a:xfrm>
          <a:prstGeom prst="rect">
            <a:avLst/>
          </a:prstGeom>
          <a:noFill/>
        </p:spPr>
      </p:pic>
      <p:pic>
        <p:nvPicPr>
          <p:cNvPr id="14344" name="Picture 8" descr="F:\mahboobeh\rusta\axx2\KHane Old\New Folder\IMG_001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500235" y="3429000"/>
            <a:ext cx="3994479" cy="2992439"/>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14348" y="214291"/>
            <a:ext cx="8429652" cy="2428892"/>
          </a:xfrm>
        </p:spPr>
        <p:txBody>
          <a:bodyPr>
            <a:normAutofit/>
          </a:bodyPr>
          <a:lstStyle/>
          <a:p>
            <a:pPr>
              <a:buNone/>
            </a:pPr>
            <a:r>
              <a:rPr lang="fa-IR" sz="3000" b="1" dirty="0" smtClean="0">
                <a:cs typeface="B Kamran" pitchFamily="2" charset="-78"/>
              </a:rPr>
              <a:t>  آبهاي سطح الارضي و تحت الارضي:</a:t>
            </a:r>
          </a:p>
          <a:p>
            <a:pPr>
              <a:buNone/>
            </a:pPr>
            <a:r>
              <a:rPr lang="fa-IR" sz="2000" b="1" dirty="0" smtClean="0">
                <a:cs typeface="B Kamran" pitchFamily="2" charset="-78"/>
              </a:rPr>
              <a:t>  </a:t>
            </a:r>
            <a:r>
              <a:rPr lang="fa-IR" sz="2500" b="1" dirty="0" smtClean="0">
                <a:cs typeface="B Kamran" pitchFamily="2" charset="-78"/>
              </a:rPr>
              <a:t>رودخانه چلوند :</a:t>
            </a:r>
          </a:p>
          <a:p>
            <a:pPr>
              <a:buNone/>
            </a:pPr>
            <a:r>
              <a:rPr lang="fa-IR" sz="2000" b="1" dirty="0" smtClean="0">
                <a:cs typeface="B Kamran" pitchFamily="2" charset="-78"/>
              </a:rPr>
              <a:t>         این رودخانه که شامل دو شاخه در قسمت بالا دست می باشد، از ارتفاعات 1000 متری سر چشمه گرفته و بعد از گذشتن از چلوند به دریا می ریزد.مساحت حوضه آبریز رودخانه 65 کیلومتر مربع وطول شاخه اصلی آن 5/15 کیلو متر محاسبه شده است. دبی میانگین رودخانه مود نظر 94/10 متر مکعب در ثانیه و مجموع آبدهی سالیانه آن 397/83 میلیون متر مکعب می باشد. مقدار باران در حوضه آبخیز این رودخانه 5/1277 میلیمتر وتبخیر 600 میلیمتر اندازه گیری شده است.</a:t>
            </a:r>
          </a:p>
          <a:p>
            <a:endParaRPr lang="fa-IR" sz="2000" dirty="0"/>
          </a:p>
        </p:txBody>
      </p:sp>
      <p:pic>
        <p:nvPicPr>
          <p:cNvPr id="27651" name="Picture 3" descr="C:\Documents and Settings\F\Desktop\print\IMG_003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4348" y="3571876"/>
            <a:ext cx="5016576" cy="2944353"/>
          </a:xfrm>
          <a:prstGeom prst="rect">
            <a:avLst/>
          </a:prstGeom>
          <a:noFill/>
        </p:spPr>
      </p:pic>
      <p:sp>
        <p:nvSpPr>
          <p:cNvPr id="6" name="Rectangle 5"/>
          <p:cNvSpPr/>
          <p:nvPr/>
        </p:nvSpPr>
        <p:spPr>
          <a:xfrm>
            <a:off x="5786446" y="2643182"/>
            <a:ext cx="3143272" cy="3477875"/>
          </a:xfrm>
          <a:prstGeom prst="rect">
            <a:avLst/>
          </a:prstGeom>
        </p:spPr>
        <p:txBody>
          <a:bodyPr wrap="square">
            <a:spAutoFit/>
          </a:bodyPr>
          <a:lstStyle/>
          <a:p>
            <a:r>
              <a:rPr lang="fa-IR" sz="2000" b="1" dirty="0" smtClean="0">
                <a:cs typeface="B Kamran" pitchFamily="2" charset="-78"/>
              </a:rPr>
              <a:t>اين روستا علاوه بر بهره گيري از رودخانه چلوند داراي چاه عميقي براي تامين آب آشاميدني مي باشد.</a:t>
            </a:r>
          </a:p>
          <a:p>
            <a:r>
              <a:rPr lang="fa-IR" sz="2000" b="1" dirty="0" smtClean="0">
                <a:cs typeface="B Kamran" pitchFamily="2" charset="-78"/>
              </a:rPr>
              <a:t> كه تمامي خانوارهاي اين روستا در وضع موجود از آب آشاميدني بهداشتي برخوردار مي باشد. آب آشاميدني اين روستا از طريق چاه عميقي كه در شمال روستا حفر گرديده به منبعي كه در مركز روستا وجود دارد انتقال گرديده ذخيره شده و در نهايت به وسيله شبكه هاي فرعي به خانوارهاي اين روستا انتقال داده </a:t>
            </a:r>
            <a:r>
              <a:rPr lang="fa-IR" b="1" dirty="0" smtClean="0">
                <a:cs typeface="B Kamran" pitchFamily="2" charset="-78"/>
              </a:rPr>
              <a:t>ميشود.</a:t>
            </a:r>
            <a:endParaRPr lang="en-US" b="1" dirty="0">
              <a:cs typeface="B Kamran" pitchFamily="2" charset="-78"/>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5" name="Picture 4" descr="C:\Documents and Settings\F\Desktop\print\jadidd\esmate hayaaeii\4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4598842" cy="3714776"/>
          </a:xfrm>
          <a:prstGeom prst="rect">
            <a:avLst/>
          </a:prstGeom>
          <a:noFill/>
        </p:spPr>
      </p:pic>
      <p:pic>
        <p:nvPicPr>
          <p:cNvPr id="6" name="Picture 5" descr="C:\Documents and Settings\F\Desktop\print\jadidd\esmate hayaaeii\57 copy.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72066" y="3571876"/>
            <a:ext cx="3738119" cy="3071834"/>
          </a:xfrm>
          <a:prstGeom prst="rect">
            <a:avLst/>
          </a:prstGeom>
          <a:noFill/>
        </p:spPr>
      </p:pic>
      <p:pic>
        <p:nvPicPr>
          <p:cNvPr id="26627" name="Picture 3" descr="F:\mahboobeh\rusta\axx2\KHane Old\New Folder\IMG_004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57752" y="500042"/>
            <a:ext cx="3708400" cy="2778125"/>
          </a:xfrm>
          <a:prstGeom prst="rect">
            <a:avLst/>
          </a:prstGeom>
          <a:noFill/>
        </p:spPr>
      </p:pic>
      <p:pic>
        <p:nvPicPr>
          <p:cNvPr id="26628" name="Picture 4" descr="F:\mahboobeh\rusta\axx2\mahboobeh3\101CANON\IMG_002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0034" y="3357562"/>
            <a:ext cx="4100459" cy="3071834"/>
          </a:xfrm>
          <a:prstGeom prst="rect">
            <a:avLst/>
          </a:prstGeom>
          <a:noFill/>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5362" name="Picture 2" descr="C:\Documents and Settings\F\Desktop\print\jadidd\helmii\5 copy.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1" y="571480"/>
            <a:ext cx="5072066" cy="2676649"/>
          </a:xfrm>
          <a:prstGeom prst="rect">
            <a:avLst/>
          </a:prstGeom>
          <a:noFill/>
        </p:spPr>
      </p:pic>
      <p:pic>
        <p:nvPicPr>
          <p:cNvPr id="15363" name="Picture 3" descr="C:\Documents and Settings\F\Desktop\print\jadidd\helmii\23 copy.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3357554" y="3496410"/>
            <a:ext cx="4759577" cy="3361590"/>
          </a:xfrm>
          <a:prstGeom prst="rect">
            <a:avLst/>
          </a:prstGeom>
          <a:noFill/>
        </p:spPr>
      </p:pic>
      <p:pic>
        <p:nvPicPr>
          <p:cNvPr id="15364" name="Picture 4" descr="C:\Documents and Settings\F\Desktop\print\jadidd\helmii\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075081" y="0"/>
            <a:ext cx="5068919" cy="1405031"/>
          </a:xfrm>
          <a:prstGeom prst="rect">
            <a:avLst/>
          </a:prstGeom>
          <a:noFill/>
        </p:spPr>
      </p:pic>
      <p:pic>
        <p:nvPicPr>
          <p:cNvPr id="15365" name="Picture 5" descr="C:\Documents and Settings\F\Desktop\print\diyagraam\ااغ.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3500438"/>
            <a:ext cx="3349062" cy="2659061"/>
          </a:xfrm>
          <a:prstGeom prst="rect">
            <a:avLst/>
          </a:prstGeom>
          <a:noFill/>
        </p:spPr>
      </p:pic>
      <p:pic>
        <p:nvPicPr>
          <p:cNvPr id="15366" name="Picture 6" descr="F:\mahboobeh\rusta\axx2\KHane Helmi\selection\IMG_004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43504" y="1142984"/>
            <a:ext cx="3136896" cy="2349986"/>
          </a:xfrm>
          <a:prstGeom prst="rect">
            <a:avLst/>
          </a:prstGeom>
          <a:noFill/>
        </p:spPr>
      </p:pic>
      <p:pic>
        <p:nvPicPr>
          <p:cNvPr id="15369" name="Picture 9" descr="F:\mahboobeh\rusta\axx2\KHane Helmi\selection\IMG_00010 (12).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929454" y="3071810"/>
            <a:ext cx="2000264" cy="1498486"/>
          </a:xfrm>
          <a:prstGeom prst="rect">
            <a:avLst/>
          </a:prstGeom>
          <a:noFill/>
        </p:spPr>
      </p:pic>
      <p:pic>
        <p:nvPicPr>
          <p:cNvPr id="15370" name="Picture 10" descr="C:\Documents and Settings\F\Desktop\print\Picture 058.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42910" y="6072206"/>
            <a:ext cx="1503356" cy="520091"/>
          </a:xfrm>
          <a:prstGeom prst="rect">
            <a:avLst/>
          </a:prstGeom>
          <a:noFill/>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6386" name="Picture 2" descr="C:\Documents and Settings\F\Desktop\print\jadidd\helmii\Untitled-1.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tretch>
            <a:fillRect/>
          </a:stretch>
        </p:blipFill>
        <p:spPr bwMode="auto">
          <a:xfrm>
            <a:off x="428596" y="3500438"/>
            <a:ext cx="4038600" cy="2855615"/>
          </a:xfrm>
          <a:prstGeom prst="rect">
            <a:avLst/>
          </a:prstGeom>
          <a:noFill/>
        </p:spPr>
      </p:pic>
      <p:pic>
        <p:nvPicPr>
          <p:cNvPr id="16387" name="Picture 3" descr="C:\Documents and Settings\F\Desktop\print\jadidd\helmii\Picture 047.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3929058" y="490866"/>
            <a:ext cx="5000660" cy="2871925"/>
          </a:xfrm>
          <a:prstGeom prst="rect">
            <a:avLst/>
          </a:prstGeom>
          <a:noFill/>
        </p:spPr>
      </p:pic>
      <p:pic>
        <p:nvPicPr>
          <p:cNvPr id="16389" name="Picture 5" descr="F:\mahboobeh\rusta\axx2\KHane Helmi\selection\IMG_00010 (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14876" y="3429000"/>
            <a:ext cx="3857652" cy="2889936"/>
          </a:xfrm>
          <a:prstGeom prst="rect">
            <a:avLst/>
          </a:prstGeom>
          <a:noFill/>
        </p:spPr>
      </p:pic>
      <p:pic>
        <p:nvPicPr>
          <p:cNvPr id="16391" name="Picture 7" descr="F:\mahboobeh\rusta\axx2\KHane Helmi\selection\29112008083.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7158" y="340121"/>
            <a:ext cx="4071966" cy="3052895"/>
          </a:xfrm>
          <a:prstGeom prst="rect">
            <a:avLst/>
          </a:prstGeom>
          <a:noFill/>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7412" name="Picture 4" descr="C:\Documents and Settings\F\Desktop\print\jadidd\maskoonii\Picture 028.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214282" y="555894"/>
            <a:ext cx="4071966" cy="3183538"/>
          </a:xfrm>
          <a:prstGeom prst="rect">
            <a:avLst/>
          </a:prstGeom>
          <a:noFill/>
        </p:spPr>
      </p:pic>
      <p:pic>
        <p:nvPicPr>
          <p:cNvPr id="17411" name="Picture 3" descr="C:\Documents and Settings\F\Desktop\print\jadidd\maskoonii\53 copy.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3000364" y="3357538"/>
            <a:ext cx="5199715" cy="3500462"/>
          </a:xfrm>
          <a:prstGeom prst="rect">
            <a:avLst/>
          </a:prstGeom>
          <a:noFill/>
        </p:spPr>
      </p:pic>
      <p:pic>
        <p:nvPicPr>
          <p:cNvPr id="17413" name="Picture 5" descr="C:\Documents and Settings\F\Desktop\print\jadidd\maskoonii\5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87851" y="0"/>
            <a:ext cx="4656149" cy="1285860"/>
          </a:xfrm>
          <a:prstGeom prst="rect">
            <a:avLst/>
          </a:prstGeom>
          <a:noFill/>
        </p:spPr>
      </p:pic>
      <p:pic>
        <p:nvPicPr>
          <p:cNvPr id="17414" name="Picture 6" descr="C:\Documents and Settings\F\Desktop\print\diyagraam\نه.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5720" y="4143380"/>
            <a:ext cx="2936655" cy="2357430"/>
          </a:xfrm>
          <a:prstGeom prst="rect">
            <a:avLst/>
          </a:prstGeom>
          <a:noFill/>
        </p:spPr>
      </p:pic>
      <p:pic>
        <p:nvPicPr>
          <p:cNvPr id="17415" name="Picture 7" descr="F:\mahboobeh\rusta\axx2\KHane Maskooni\New Folder\IMG_018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072066" y="1000108"/>
            <a:ext cx="3500462" cy="2354763"/>
          </a:xfrm>
          <a:prstGeom prst="rect">
            <a:avLst/>
          </a:prstGeom>
          <a:noFill/>
        </p:spPr>
      </p:pic>
      <p:pic>
        <p:nvPicPr>
          <p:cNvPr id="17416" name="Picture 8" descr="F:\mahboobeh\rusta\axx2\KHane Maskooni\New Folder\IMG_0199.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143768" y="3143248"/>
            <a:ext cx="1621110" cy="1214445"/>
          </a:xfrm>
          <a:prstGeom prst="rect">
            <a:avLst/>
          </a:prstGeom>
          <a:noFill/>
        </p:spPr>
      </p:pic>
      <p:pic>
        <p:nvPicPr>
          <p:cNvPr id="17417" name="Picture 9" descr="F:\mahboobeh\rusta\axx2\KHane Maskooni\New Folder\IMG_0200.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715240" y="4143380"/>
            <a:ext cx="1428760" cy="1285884"/>
          </a:xfrm>
          <a:prstGeom prst="rect">
            <a:avLst/>
          </a:prstGeom>
          <a:noFill/>
        </p:spPr>
      </p:pic>
      <p:pic>
        <p:nvPicPr>
          <p:cNvPr id="17418" name="Picture 10" descr="C:\Documents and Settings\F\Desktop\print\Picture 058.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000100" y="3714752"/>
            <a:ext cx="1606065" cy="555623"/>
          </a:xfrm>
          <a:prstGeom prst="rect">
            <a:avLst/>
          </a:prstGeom>
          <a:noFill/>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8434" name="Picture 2" descr="C:\Documents and Settings\F\Desktop\print\jadidd\maskoonii\58 copy.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285720" y="4071942"/>
            <a:ext cx="4038600" cy="2633626"/>
          </a:xfrm>
          <a:prstGeom prst="rect">
            <a:avLst/>
          </a:prstGeom>
          <a:noFill/>
        </p:spPr>
      </p:pic>
      <p:pic>
        <p:nvPicPr>
          <p:cNvPr id="18435" name="Picture 3" descr="C:\Documents and Settings\F\Desktop\print\jadidd\maskoonii\48 copy.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4357686" y="357166"/>
            <a:ext cx="4459290" cy="2271714"/>
          </a:xfrm>
          <a:prstGeom prst="rect">
            <a:avLst/>
          </a:prstGeom>
          <a:noFill/>
        </p:spPr>
      </p:pic>
      <p:pic>
        <p:nvPicPr>
          <p:cNvPr id="18436" name="Picture 4" descr="C:\Documents and Settings\F\Desktop\print\jadidd\maskoonii\4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57620" y="2643182"/>
            <a:ext cx="4086168" cy="1976437"/>
          </a:xfrm>
          <a:prstGeom prst="rect">
            <a:avLst/>
          </a:prstGeom>
          <a:noFill/>
        </p:spPr>
      </p:pic>
      <p:pic>
        <p:nvPicPr>
          <p:cNvPr id="18439" name="Picture 7" descr="F:\mahboobeh\rusta\axx2\KHane Maskooni\New Folder\IMG_104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1472" y="357166"/>
            <a:ext cx="3214710" cy="2411802"/>
          </a:xfrm>
          <a:prstGeom prst="rect">
            <a:avLst/>
          </a:prstGeom>
          <a:noFill/>
        </p:spPr>
      </p:pic>
      <p:pic>
        <p:nvPicPr>
          <p:cNvPr id="18440" name="Picture 8" descr="F:\mahboobeh\rusta\axx2\KHane Maskooni\New Folder\IMG_104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43438" y="4643446"/>
            <a:ext cx="3429024" cy="1994938"/>
          </a:xfrm>
          <a:prstGeom prst="rect">
            <a:avLst/>
          </a:prstGeom>
          <a:noFill/>
        </p:spPr>
      </p:pic>
      <p:pic>
        <p:nvPicPr>
          <p:cNvPr id="18441" name="Picture 9" descr="C:\Documents and Settings\F\Desktop\print\mahdii5.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000892" y="3643314"/>
            <a:ext cx="1610145" cy="528635"/>
          </a:xfrm>
          <a:prstGeom prst="rect">
            <a:avLst/>
          </a:prstGeom>
          <a:noFill/>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9459" name="Picture 3" descr="C:\Documents and Settings\F\Desktop\print\jadidd\maroof\41 copy.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214282" y="357165"/>
            <a:ext cx="4143404" cy="3962775"/>
          </a:xfrm>
          <a:prstGeom prst="rect">
            <a:avLst/>
          </a:prstGeom>
          <a:noFill/>
        </p:spPr>
      </p:pic>
      <p:pic>
        <p:nvPicPr>
          <p:cNvPr id="19458" name="Picture 2" descr="C:\Documents and Settings\F\Desktop\print\jadidd\maroof\Picture 034.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3428992" y="3440965"/>
            <a:ext cx="4429156" cy="3417035"/>
          </a:xfrm>
          <a:prstGeom prst="rect">
            <a:avLst/>
          </a:prstGeom>
          <a:noFill/>
        </p:spPr>
      </p:pic>
      <p:pic>
        <p:nvPicPr>
          <p:cNvPr id="19460" name="Picture 4" descr="C:\Documents and Settings\F\Desktop\print\jadidd\maroof\4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00628" y="0"/>
            <a:ext cx="3714776" cy="1285860"/>
          </a:xfrm>
          <a:prstGeom prst="rect">
            <a:avLst/>
          </a:prstGeom>
          <a:noFill/>
        </p:spPr>
      </p:pic>
      <p:pic>
        <p:nvPicPr>
          <p:cNvPr id="19461" name="Picture 5" descr="C:\Documents and Settings\F\Desktop\print\diyagraam\للل.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57224" y="4000504"/>
            <a:ext cx="2225580" cy="2630717"/>
          </a:xfrm>
          <a:prstGeom prst="rect">
            <a:avLst/>
          </a:prstGeom>
          <a:noFill/>
        </p:spPr>
      </p:pic>
      <p:pic>
        <p:nvPicPr>
          <p:cNvPr id="19462" name="Picture 6" descr="F:\mahboobeh\rusta\axx2\KHane Maroof\New Folder\IMG_061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500694" y="1142984"/>
            <a:ext cx="2928958" cy="2197419"/>
          </a:xfrm>
          <a:prstGeom prst="rect">
            <a:avLst/>
          </a:prstGeom>
          <a:noFill/>
        </p:spPr>
      </p:pic>
      <p:pic>
        <p:nvPicPr>
          <p:cNvPr id="19463" name="Picture 7" descr="F:\mahboobeh\rusta\axx2\KHane Maroof\New Folder\IMG_0602.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556502" y="3286124"/>
            <a:ext cx="1587498" cy="1191003"/>
          </a:xfrm>
          <a:prstGeom prst="rect">
            <a:avLst/>
          </a:prstGeom>
          <a:noFill/>
        </p:spPr>
      </p:pic>
      <p:pic>
        <p:nvPicPr>
          <p:cNvPr id="19464" name="Picture 8" descr="C:\Documents and Settings\F\Desktop\print\Picture 058.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67088" y="4429132"/>
            <a:ext cx="1445474" cy="500066"/>
          </a:xfrm>
          <a:prstGeom prst="rect">
            <a:avLst/>
          </a:prstGeom>
          <a:noFill/>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20482" name="Picture 2" descr="C:\Documents and Settings\F\Desktop\print\jadidd\maroof\39 copy.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571472" y="357166"/>
            <a:ext cx="4038600" cy="2745296"/>
          </a:xfrm>
          <a:prstGeom prst="rect">
            <a:avLst/>
          </a:prstGeom>
          <a:noFill/>
        </p:spPr>
      </p:pic>
      <p:pic>
        <p:nvPicPr>
          <p:cNvPr id="20483" name="Picture 3" descr="C:\Documents and Settings\F\Desktop\print\jadidd\maroof\37 copy.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tretch>
            <a:fillRect/>
          </a:stretch>
        </p:blipFill>
        <p:spPr bwMode="auto">
          <a:xfrm>
            <a:off x="4643438" y="3929066"/>
            <a:ext cx="4038600" cy="2576062"/>
          </a:xfrm>
          <a:prstGeom prst="rect">
            <a:avLst/>
          </a:prstGeom>
          <a:noFill/>
        </p:spPr>
      </p:pic>
      <p:pic>
        <p:nvPicPr>
          <p:cNvPr id="20488" name="Picture 8" descr="F:\mahboobeh\rusta\axx2\KHane Maroof\New Folder\IMG_001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1472" y="3357562"/>
            <a:ext cx="3708400" cy="2778125"/>
          </a:xfrm>
          <a:prstGeom prst="rect">
            <a:avLst/>
          </a:prstGeom>
          <a:noFill/>
        </p:spPr>
      </p:pic>
      <p:pic>
        <p:nvPicPr>
          <p:cNvPr id="20489" name="Picture 9" descr="F:\mahboobeh\rusta\axx2\KHane Maroof\IMG_002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72066" y="357166"/>
            <a:ext cx="2492373" cy="3326962"/>
          </a:xfrm>
          <a:prstGeom prst="rect">
            <a:avLst/>
          </a:prstGeom>
          <a:noFill/>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21506" name="Picture 2" descr="C:\Documents and Settings\F\Desktop\print\jadidd\maroof\40 copy.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357158" y="357166"/>
            <a:ext cx="4038600" cy="2758471"/>
          </a:xfrm>
          <a:prstGeom prst="rect">
            <a:avLst/>
          </a:prstGeom>
          <a:noFill/>
        </p:spPr>
      </p:pic>
      <p:pic>
        <p:nvPicPr>
          <p:cNvPr id="21507" name="Picture 3" descr="C:\Documents and Settings\F\Desktop\print\jadidd\maroof\Picture 03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57686" y="3500438"/>
            <a:ext cx="4357686" cy="3077787"/>
          </a:xfrm>
          <a:prstGeom prst="rect">
            <a:avLst/>
          </a:prstGeom>
          <a:noFill/>
        </p:spPr>
      </p:pic>
      <p:pic>
        <p:nvPicPr>
          <p:cNvPr id="21508" name="Picture 4" descr="F:\mahboobeh\rusta\axx2\KHane Maroof\New Folder\IMG_001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1472" y="3571876"/>
            <a:ext cx="3708400" cy="2778125"/>
          </a:xfrm>
          <a:prstGeom prst="rect">
            <a:avLst/>
          </a:prstGeom>
          <a:noFill/>
        </p:spPr>
      </p:pic>
      <p:pic>
        <p:nvPicPr>
          <p:cNvPr id="21510" name="Picture 6" descr="F:\mahboobeh\rusta\axx2\KHane Maroof\IMG_060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57686" y="571480"/>
            <a:ext cx="3317875" cy="2489200"/>
          </a:xfrm>
          <a:prstGeom prst="rect">
            <a:avLst/>
          </a:prstGeom>
          <a:noFill/>
        </p:spPr>
      </p:pic>
      <p:pic>
        <p:nvPicPr>
          <p:cNvPr id="21511" name="Picture 7" descr="F:\mahboobeh\rusta\axx2\KHane Maroof\IMG_0608.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00892" y="571480"/>
            <a:ext cx="2143108" cy="2429347"/>
          </a:xfrm>
          <a:prstGeom prst="rect">
            <a:avLst/>
          </a:prstGeom>
          <a:noFill/>
        </p:spPr>
      </p:pic>
      <p:pic>
        <p:nvPicPr>
          <p:cNvPr id="21512" name="Picture 8" descr="C:\Documents and Settings\F\Desktop\print\mahdii5.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15009" y="5786455"/>
            <a:ext cx="1523128" cy="500066"/>
          </a:xfrm>
          <a:prstGeom prst="rect">
            <a:avLst/>
          </a:prstGeom>
          <a:noFill/>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22531" name="Picture 3" descr="C:\Documents and Settings\F\Desktop\print\jadidd\yosof\10.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0" y="0"/>
            <a:ext cx="4472950" cy="3286148"/>
          </a:xfrm>
          <a:prstGeom prst="rect">
            <a:avLst/>
          </a:prstGeom>
          <a:noFill/>
        </p:spPr>
      </p:pic>
      <p:pic>
        <p:nvPicPr>
          <p:cNvPr id="22530" name="Picture 2" descr="C:\Documents and Settings\F\Desktop\print\jadidd\yosof\21 copy.jpg"/>
          <p:cNvPicPr>
            <a:picLocks noGrp="1" noChangeAspect="1" noChangeArrowheads="1"/>
          </p:cNvPicPr>
          <p:nvPr>
            <p:ph sz="half" idx="2"/>
          </p:nvPr>
        </p:nvPicPr>
        <p:blipFill>
          <a:blip r:embed="rId3"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3643306" y="2705404"/>
            <a:ext cx="4857784" cy="4152596"/>
          </a:xfrm>
          <a:prstGeom prst="rect">
            <a:avLst/>
          </a:prstGeom>
          <a:noFill/>
        </p:spPr>
      </p:pic>
      <p:pic>
        <p:nvPicPr>
          <p:cNvPr id="22532" name="Picture 4" descr="C:\Documents and Settings\F\Desktop\print\jadidd\yosof\1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66316" y="0"/>
            <a:ext cx="4677684" cy="1364274"/>
          </a:xfrm>
          <a:prstGeom prst="rect">
            <a:avLst/>
          </a:prstGeom>
          <a:noFill/>
        </p:spPr>
      </p:pic>
      <p:pic>
        <p:nvPicPr>
          <p:cNvPr id="22533" name="Picture 5" descr="C:\Documents and Settings\F\Desktop\print\jadidd\yosof\13.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3643314"/>
            <a:ext cx="3786214" cy="2893086"/>
          </a:xfrm>
          <a:prstGeom prst="rect">
            <a:avLst/>
          </a:prstGeom>
          <a:noFill/>
        </p:spPr>
      </p:pic>
      <p:pic>
        <p:nvPicPr>
          <p:cNvPr id="22534" name="Picture 6" descr="F:\mahboobeh\rusta\axx2\KHane Yousef\selection\29112008103.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072067" y="1343408"/>
            <a:ext cx="3429024" cy="2014154"/>
          </a:xfrm>
          <a:prstGeom prst="rect">
            <a:avLst/>
          </a:prstGeom>
          <a:noFill/>
        </p:spPr>
      </p:pic>
      <p:pic>
        <p:nvPicPr>
          <p:cNvPr id="22535" name="Picture 7" descr="F:\mahboobeh\rusta\axx2\KHane Yousef\selection\IMG_023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500958" y="3714752"/>
            <a:ext cx="1482724" cy="1643074"/>
          </a:xfrm>
          <a:prstGeom prst="rect">
            <a:avLst/>
          </a:prstGeom>
          <a:noFill/>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23556" name="Picture 4" descr="F:\mahboobeh\rusta\axx2\KHane Yousef\selection\29112008103.jpg"/>
          <p:cNvPicPr>
            <a:picLocks noChangeAspect="1" noChangeArrowheads="1"/>
          </p:cNvPicPr>
          <p:nvPr/>
        </p:nvPicPr>
        <p:blipFill>
          <a:blip r:embed="rId2"/>
          <a:srcRect/>
          <a:stretch>
            <a:fillRect/>
          </a:stretch>
        </p:blipFill>
        <p:spPr bwMode="auto">
          <a:xfrm>
            <a:off x="4429124" y="3357562"/>
            <a:ext cx="4071966" cy="3047503"/>
          </a:xfrm>
          <a:prstGeom prst="rect">
            <a:avLst/>
          </a:prstGeom>
          <a:noFill/>
        </p:spPr>
      </p:pic>
      <p:pic>
        <p:nvPicPr>
          <p:cNvPr id="9" name="Picture 3" descr="F:\mahboobeh\rusta\axx2\KHane Yousef\selection\IMG_0234.jpg"/>
          <p:cNvPicPr>
            <a:picLocks noChangeAspect="1" noChangeArrowheads="1"/>
          </p:cNvPicPr>
          <p:nvPr/>
        </p:nvPicPr>
        <p:blipFill>
          <a:blip r:embed="rId3"/>
          <a:srcRect/>
          <a:stretch>
            <a:fillRect/>
          </a:stretch>
        </p:blipFill>
        <p:spPr bwMode="auto">
          <a:xfrm>
            <a:off x="428596" y="0"/>
            <a:ext cx="3857652" cy="3483697"/>
          </a:xfrm>
          <a:prstGeom prst="rect">
            <a:avLst/>
          </a:prstGeom>
          <a:noFill/>
        </p:spPr>
      </p:pic>
      <p:pic>
        <p:nvPicPr>
          <p:cNvPr id="23554" name="Picture 2" descr="C:\Documents and Settings\F\Desktop\print\jadidd\yosof\Untitled-2.jpg"/>
          <p:cNvPicPr>
            <a:picLocks noGrp="1" noChangeAspect="1" noChangeArrowheads="1"/>
          </p:cNvPicPr>
          <p:nvPr>
            <p:ph sz="half" idx="1"/>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71802" y="500042"/>
            <a:ext cx="5783161" cy="3286148"/>
          </a:xfrm>
          <a:prstGeom prst="rect">
            <a:avLst/>
          </a:prstGeom>
          <a:noFill/>
        </p:spPr>
      </p:pic>
      <p:pic>
        <p:nvPicPr>
          <p:cNvPr id="10" name="Picture 2" descr="C:\Documents and Settings\F\Desktop\print\jadidd\yosof\51 copy.jpg"/>
          <p:cNvPicPr>
            <a:picLocks noGrp="1" noChangeAspect="1" noChangeArrowheads="1"/>
          </p:cNvPicPr>
          <p:nvPr>
            <p:ph sz="half" idx="2"/>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4282" y="2786058"/>
            <a:ext cx="4035016" cy="371477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85728"/>
            <a:ext cx="8358246" cy="6215106"/>
          </a:xfrm>
        </p:spPr>
        <p:txBody>
          <a:bodyPr>
            <a:noAutofit/>
          </a:bodyPr>
          <a:lstStyle/>
          <a:p>
            <a:pPr>
              <a:buNone/>
            </a:pPr>
            <a:r>
              <a:rPr lang="fa-IR" sz="3000" b="1" dirty="0" smtClean="0">
                <a:cs typeface="B Kamran" pitchFamily="2" charset="-78"/>
              </a:rPr>
              <a:t>   زمين شناسي: </a:t>
            </a:r>
            <a:endParaRPr lang="en-US" sz="3000" b="1" dirty="0">
              <a:cs typeface="B Kamran" pitchFamily="2" charset="-78"/>
            </a:endParaRPr>
          </a:p>
          <a:p>
            <a:r>
              <a:rPr lang="fa-IR" sz="2000" b="1" dirty="0" smtClean="0">
                <a:cs typeface="B Kamran" pitchFamily="2" charset="-78"/>
              </a:rPr>
              <a:t>از </a:t>
            </a:r>
            <a:r>
              <a:rPr lang="fa-IR" sz="2000" b="1" dirty="0">
                <a:cs typeface="B Kamran" pitchFamily="2" charset="-78"/>
              </a:rPr>
              <a:t>لحاظ زمین ساخت این </a:t>
            </a:r>
            <a:r>
              <a:rPr lang="fa-IR" sz="2000" b="1" dirty="0" smtClean="0">
                <a:cs typeface="B Kamran" pitchFamily="2" charset="-78"/>
              </a:rPr>
              <a:t>روستا در </a:t>
            </a:r>
            <a:r>
              <a:rPr lang="fa-IR" sz="2000" b="1" dirty="0">
                <a:cs typeface="B Kamran" pitchFamily="2" charset="-78"/>
              </a:rPr>
              <a:t>مناطق پایکوهی شامل سنگ های آهک، آتش فشانی،سنگ های ماسه ای و سیلیتی و نواحی کوهستانی و ارتفاعات بالا دست از سنگ های پالئوژن و توفهای اسیدی و گنگلو مرای پلی ژنیک ساخته شده </a:t>
            </a:r>
            <a:r>
              <a:rPr lang="fa-IR" sz="2000" b="1" dirty="0" smtClean="0">
                <a:cs typeface="B Kamran" pitchFamily="2" charset="-78"/>
              </a:rPr>
              <a:t>است.</a:t>
            </a: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fa-IR" sz="2000" b="1" dirty="0" smtClean="0">
              <a:cs typeface="B Kamran" pitchFamily="2" charset="-78"/>
            </a:endParaRPr>
          </a:p>
          <a:p>
            <a:endParaRPr lang="en-US" sz="2000" b="1" dirty="0">
              <a:cs typeface="B Kamran" pitchFamily="2" charset="-78"/>
            </a:endParaRPr>
          </a:p>
          <a:p>
            <a:pPr>
              <a:buNone/>
            </a:pPr>
            <a:r>
              <a:rPr lang="fa-IR" sz="2000" b="1" dirty="0" smtClean="0">
                <a:cs typeface="B Kamran" pitchFamily="2" charset="-78"/>
              </a:rPr>
              <a:t>      </a:t>
            </a:r>
            <a:r>
              <a:rPr lang="fa-IR" sz="3000" b="1" dirty="0" smtClean="0">
                <a:cs typeface="B Kamran" pitchFamily="2" charset="-78"/>
              </a:rPr>
              <a:t>لرزه خیزی و گسلها:</a:t>
            </a:r>
          </a:p>
          <a:p>
            <a:r>
              <a:rPr lang="fa-IR" sz="2000" b="1" dirty="0">
                <a:cs typeface="B Kamran" pitchFamily="2" charset="-78"/>
              </a:rPr>
              <a:t>گسل شمال شرقی_جنوب </a:t>
            </a:r>
            <a:r>
              <a:rPr lang="fa-IR" sz="2000" b="1" dirty="0" smtClean="0">
                <a:cs typeface="B Kamran" pitchFamily="2" charset="-78"/>
              </a:rPr>
              <a:t>غربی،در </a:t>
            </a:r>
            <a:r>
              <a:rPr lang="fa-IR" sz="2000" b="1" dirty="0">
                <a:cs typeface="B Kamran" pitchFamily="2" charset="-78"/>
              </a:rPr>
              <a:t>امتداد خط الراس کوه های تالش کشیده شده و نقاط ارتفاعی بالای 800 متر را در بر می گیرد. همچنین شاخه ای از گسل طولی خط راس تالش به سمت جنوب شرق منحرف شده است</a:t>
            </a:r>
            <a:r>
              <a:rPr lang="fa-IR" sz="2000" b="1" dirty="0" smtClean="0">
                <a:cs typeface="B Kamran" pitchFamily="2" charset="-78"/>
              </a:rPr>
              <a:t>. گسل آستارا با شیب تقریبی 80 الی 70 درجه به سمت غرب تمایل دارد. </a:t>
            </a:r>
            <a:endParaRPr lang="en-US" sz="2000" b="1" dirty="0">
              <a:cs typeface="B Kamran" pitchFamily="2" charset="-78"/>
            </a:endParaRPr>
          </a:p>
          <a:p>
            <a:pPr>
              <a:buNone/>
            </a:pPr>
            <a:endParaRPr lang="fa-IR" sz="2000" b="1" dirty="0" smtClean="0">
              <a:cs typeface="B Kamran" pitchFamily="2" charset="-78"/>
            </a:endParaRPr>
          </a:p>
          <a:p>
            <a:endParaRPr lang="en-US" sz="2000" b="1" dirty="0" smtClean="0">
              <a:cs typeface="B Kamran" pitchFamily="2" charset="-78"/>
            </a:endParaRPr>
          </a:p>
        </p:txBody>
      </p:sp>
      <p:pic>
        <p:nvPicPr>
          <p:cNvPr id="40963" name="Picture 3" descr="F:\mahboobeh\rusta\axx2\fateme2\IMG_056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28662" y="1768015"/>
            <a:ext cx="3714776" cy="2786971"/>
          </a:xfrm>
          <a:prstGeom prst="rect">
            <a:avLst/>
          </a:prstGeom>
          <a:noFill/>
        </p:spPr>
      </p:pic>
      <p:pic>
        <p:nvPicPr>
          <p:cNvPr id="40964" name="Picture 4" descr="F:\mahboobeh\rusta\axx2\mahboobe1\IMG_012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86314" y="1785926"/>
            <a:ext cx="3708400" cy="2778125"/>
          </a:xfrm>
          <a:prstGeom prst="rect">
            <a:avLst/>
          </a:prstGeom>
          <a:noFill/>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7" name="Picture 3" descr="C:\Documents and Settings\F\Desktop\print\jadidd\yosof\11 copy.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1472" y="3357562"/>
            <a:ext cx="5849344" cy="3286148"/>
          </a:xfrm>
          <a:prstGeom prst="rect">
            <a:avLst/>
          </a:prstGeom>
          <a:noFill/>
        </p:spPr>
      </p:pic>
      <p:pic>
        <p:nvPicPr>
          <p:cNvPr id="24580" name="Picture 4" descr="F:\mahboobeh\rusta\axx2\KHane Yousef\IMG_008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71802" y="285728"/>
            <a:ext cx="3814381" cy="2857520"/>
          </a:xfrm>
          <a:prstGeom prst="rect">
            <a:avLst/>
          </a:prstGeom>
          <a:noFill/>
        </p:spPr>
      </p:pic>
      <p:pic>
        <p:nvPicPr>
          <p:cNvPr id="24582" name="Picture 6" descr="F:\mahboobeh\rusta\axx2\KHane Yousef\IMG_008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2910" y="357166"/>
            <a:ext cx="2214578" cy="2956145"/>
          </a:xfrm>
          <a:prstGeom prst="rect">
            <a:avLst/>
          </a:prstGeom>
          <a:noFill/>
        </p:spPr>
      </p:pic>
      <p:pic>
        <p:nvPicPr>
          <p:cNvPr id="24583" name="Picture 7" descr="F:\mahboobeh\rusta\axx2\KHane Yousef\IMG_009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072330" y="785794"/>
            <a:ext cx="1785950" cy="2383988"/>
          </a:xfrm>
          <a:prstGeom prst="rect">
            <a:avLst/>
          </a:prstGeom>
          <a:noFill/>
        </p:spPr>
      </p:pic>
      <p:pic>
        <p:nvPicPr>
          <p:cNvPr id="24584" name="Picture 8" descr="F:\mahboobeh\rusta\axx2\KHane Yousef\IMG_010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500826" y="3357562"/>
            <a:ext cx="2286016" cy="3051505"/>
          </a:xfrm>
          <a:prstGeom prst="rect">
            <a:avLst/>
          </a:prstGeom>
          <a:noFill/>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5" name="TextBox 4"/>
          <p:cNvSpPr txBox="1"/>
          <p:nvPr/>
        </p:nvSpPr>
        <p:spPr>
          <a:xfrm>
            <a:off x="7715272" y="214290"/>
            <a:ext cx="1000132" cy="707886"/>
          </a:xfrm>
          <a:prstGeom prst="rect">
            <a:avLst/>
          </a:prstGeom>
          <a:noFill/>
        </p:spPr>
        <p:txBody>
          <a:bodyPr wrap="square" rtlCol="1">
            <a:spAutoFit/>
          </a:bodyPr>
          <a:lstStyle/>
          <a:p>
            <a:r>
              <a:rPr lang="fa-IR" sz="4000" b="1" dirty="0" smtClean="0">
                <a:cs typeface="B Kamran" pitchFamily="2" charset="-78"/>
              </a:rPr>
              <a:t>سازه</a:t>
            </a:r>
            <a:endParaRPr lang="fa-IR" sz="4000" b="1" dirty="0">
              <a:cs typeface="B Kamran" pitchFamily="2" charset="-78"/>
            </a:endParaRPr>
          </a:p>
        </p:txBody>
      </p:sp>
      <p:pic>
        <p:nvPicPr>
          <p:cNvPr id="45058" name="Picture 2" descr="C:\Documents and Settings\F\Desktop\print\saaze\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42910" y="500042"/>
            <a:ext cx="5157787" cy="3840163"/>
          </a:xfrm>
          <a:prstGeom prst="rect">
            <a:avLst/>
          </a:prstGeom>
          <a:noFill/>
        </p:spPr>
      </p:pic>
      <p:sp>
        <p:nvSpPr>
          <p:cNvPr id="7" name="TextBox 6"/>
          <p:cNvSpPr txBox="1"/>
          <p:nvPr/>
        </p:nvSpPr>
        <p:spPr>
          <a:xfrm>
            <a:off x="1500166" y="4286256"/>
            <a:ext cx="2285984" cy="2246769"/>
          </a:xfrm>
          <a:prstGeom prst="rect">
            <a:avLst/>
          </a:prstGeom>
          <a:noFill/>
        </p:spPr>
        <p:txBody>
          <a:bodyPr wrap="square" rtlCol="1">
            <a:spAutoFit/>
          </a:bodyPr>
          <a:lstStyle/>
          <a:p>
            <a:r>
              <a:rPr lang="fa-IR" sz="2000" b="1" dirty="0" smtClean="0">
                <a:cs typeface="B Kamran" pitchFamily="2" charset="-78"/>
              </a:rPr>
              <a:t>ابتدا زمین را به اندازه ی مساحت مورد نظر هموار میکنند. سپس با استفاده از سنگ های موجود در بافت زمین و سنگ های رودخانه ای و گل پی ساختمان را تا ارتفاع 50 -70 سانتیمتر بالا می آورند .</a:t>
            </a:r>
            <a:endParaRPr lang="fa-IR" sz="2000" b="1" dirty="0">
              <a:cs typeface="B Kamran" pitchFamily="2" charset="-78"/>
            </a:endParaRPr>
          </a:p>
        </p:txBody>
      </p:sp>
      <p:sp>
        <p:nvSpPr>
          <p:cNvPr id="8" name="Down Arrow 7"/>
          <p:cNvSpPr/>
          <p:nvPr/>
        </p:nvSpPr>
        <p:spPr>
          <a:xfrm>
            <a:off x="3214678" y="3500438"/>
            <a:ext cx="71438" cy="7143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5059" name="Picture 3" descr="C:\Documents and Settings\F\Desktop\print\saaze\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29124" y="3929066"/>
            <a:ext cx="3986213" cy="1627187"/>
          </a:xfrm>
          <a:prstGeom prst="rect">
            <a:avLst/>
          </a:prstGeom>
          <a:noFill/>
        </p:spPr>
      </p:pic>
      <p:sp>
        <p:nvSpPr>
          <p:cNvPr id="11" name="Right Arrow 10"/>
          <p:cNvSpPr/>
          <p:nvPr/>
        </p:nvSpPr>
        <p:spPr>
          <a:xfrm rot="2289777">
            <a:off x="3059688" y="3492831"/>
            <a:ext cx="2835945" cy="2481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Connector 11"/>
          <p:cNvSpPr/>
          <p:nvPr/>
        </p:nvSpPr>
        <p:spPr>
          <a:xfrm>
            <a:off x="3000364" y="2143116"/>
            <a:ext cx="642942" cy="714380"/>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TextBox 12"/>
          <p:cNvSpPr txBox="1"/>
          <p:nvPr/>
        </p:nvSpPr>
        <p:spPr>
          <a:xfrm>
            <a:off x="7143768" y="4786322"/>
            <a:ext cx="1571636" cy="1015663"/>
          </a:xfrm>
          <a:prstGeom prst="rect">
            <a:avLst/>
          </a:prstGeom>
          <a:noFill/>
        </p:spPr>
        <p:txBody>
          <a:bodyPr wrap="square" rtlCol="1">
            <a:spAutoFit/>
          </a:bodyPr>
          <a:lstStyle/>
          <a:p>
            <a:r>
              <a:rPr lang="fa-IR" sz="2000" b="1" dirty="0" smtClean="0">
                <a:cs typeface="B Kamran" pitchFamily="2" charset="-78"/>
              </a:rPr>
              <a:t>به اندازه ی 5-7 سانتیمتر الوار را چرت می دهند. </a:t>
            </a:r>
          </a:p>
        </p:txBody>
      </p:sp>
      <p:sp>
        <p:nvSpPr>
          <p:cNvPr id="14" name="TextBox 13"/>
          <p:cNvSpPr txBox="1"/>
          <p:nvPr/>
        </p:nvSpPr>
        <p:spPr>
          <a:xfrm>
            <a:off x="5000628" y="857232"/>
            <a:ext cx="3929090" cy="2246769"/>
          </a:xfrm>
          <a:prstGeom prst="rect">
            <a:avLst/>
          </a:prstGeom>
          <a:noFill/>
        </p:spPr>
        <p:txBody>
          <a:bodyPr wrap="square" rtlCol="1">
            <a:spAutoFit/>
          </a:bodyPr>
          <a:lstStyle/>
          <a:p>
            <a:r>
              <a:rPr lang="fa-IR" sz="2000" b="1" dirty="0" smtClean="0">
                <a:cs typeface="B Kamran" pitchFamily="2" charset="-78"/>
              </a:rPr>
              <a:t>برای ثابت کردن چوب هایی که به عنوان ستون قرار می دهند از سر چوب استفاده می کنند . </a:t>
            </a:r>
          </a:p>
          <a:p>
            <a:r>
              <a:rPr lang="fa-IR" sz="2000" b="1" dirty="0" smtClean="0">
                <a:cs typeface="B Kamran" pitchFamily="2" charset="-78"/>
              </a:rPr>
              <a:t>به این صورت که اول ستون را قرار </a:t>
            </a:r>
          </a:p>
          <a:p>
            <a:r>
              <a:rPr lang="fa-IR" sz="2000" b="1" dirty="0" smtClean="0">
                <a:cs typeface="B Kamran" pitchFamily="2" charset="-78"/>
              </a:rPr>
              <a:t>می دهند و سپس با استفاده از سر چوب برایش تکیه گاه میسازند و هنگامی که دیوار تا اندازه ی 1 متر بالا</a:t>
            </a:r>
          </a:p>
          <a:p>
            <a:r>
              <a:rPr lang="fa-IR" sz="2000" b="1" dirty="0" smtClean="0">
                <a:cs typeface="B Kamran" pitchFamily="2" charset="-78"/>
              </a:rPr>
              <a:t>آمد سر چوب را برداشته ستون ثابت می ماند .</a:t>
            </a:r>
          </a:p>
          <a:p>
            <a:r>
              <a:rPr lang="fa-IR" sz="2000" b="1" dirty="0" smtClean="0">
                <a:cs typeface="B Kamran" pitchFamily="2" charset="-78"/>
              </a:rPr>
              <a:t>از چوب درختان توسکا ( رز دار ) استفاده می کنند .</a:t>
            </a:r>
            <a:endParaRPr lang="fa-IR" sz="2000" b="1" dirty="0">
              <a:cs typeface="B Kamran" pitchFamily="2" charset="-78"/>
            </a:endParaRPr>
          </a:p>
        </p:txBody>
      </p:sp>
      <p:pic>
        <p:nvPicPr>
          <p:cNvPr id="45060" name="Picture 4"/>
          <p:cNvPicPr>
            <a:picLocks noChangeAspect="1" noChangeArrowheads="1"/>
          </p:cNvPicPr>
          <p:nvPr/>
        </p:nvPicPr>
        <p:blipFill>
          <a:blip r:embed="rId4"/>
          <a:srcRect/>
          <a:stretch>
            <a:fillRect/>
          </a:stretch>
        </p:blipFill>
        <p:spPr bwMode="auto">
          <a:xfrm rot="13578924" flipV="1">
            <a:off x="2948515" y="2335833"/>
            <a:ext cx="3212338" cy="259252"/>
          </a:xfrm>
          <a:prstGeom prst="rect">
            <a:avLst/>
          </a:prstGeom>
          <a:noFill/>
          <a:ln w="9525">
            <a:noFill/>
            <a:miter lim="800000"/>
            <a:headEnd/>
            <a:tailEnd/>
          </a:ln>
          <a:effectLst/>
        </p:spPr>
      </p:pic>
      <p:sp>
        <p:nvSpPr>
          <p:cNvPr id="16" name="Flowchart: Connector 15"/>
          <p:cNvSpPr/>
          <p:nvPr/>
        </p:nvSpPr>
        <p:spPr>
          <a:xfrm>
            <a:off x="4286248" y="2285992"/>
            <a:ext cx="642942" cy="64294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Left Arrow 16"/>
          <p:cNvSpPr/>
          <p:nvPr/>
        </p:nvSpPr>
        <p:spPr>
          <a:xfrm rot="8740686" flipV="1">
            <a:off x="4922214" y="2344514"/>
            <a:ext cx="735233" cy="7417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49154" name="Picture 2" descr="F:\mahboobeh\rusta\axx2\Saze\saaze\2911200807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71736" y="3000372"/>
            <a:ext cx="4883163" cy="3662371"/>
          </a:xfrm>
          <a:prstGeom prst="rect">
            <a:avLst/>
          </a:prstGeom>
          <a:noFill/>
        </p:spPr>
      </p:pic>
      <p:pic>
        <p:nvPicPr>
          <p:cNvPr id="49155" name="Picture 3" descr="F:\mahboobeh\rusta\axx2\Saze\saaze\IMG_002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28728" y="214290"/>
            <a:ext cx="3643338" cy="2729384"/>
          </a:xfrm>
          <a:prstGeom prst="rect">
            <a:avLst/>
          </a:prstGeom>
          <a:noFill/>
        </p:spPr>
      </p:pic>
      <p:pic>
        <p:nvPicPr>
          <p:cNvPr id="6" name="Picture 5" descr="F:\mahboobeh\rusta\axx2\Saze\saaze\IMG_002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86380" y="357167"/>
            <a:ext cx="3422648" cy="2564056"/>
          </a:xfrm>
          <a:prstGeom prst="rect">
            <a:avLst/>
          </a:prstGeom>
          <a:noFill/>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46082" name="Picture 2" descr="C:\Documents and Settings\F\Desktop\print\saaze\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43240" y="428604"/>
            <a:ext cx="5394325" cy="3236913"/>
          </a:xfrm>
          <a:prstGeom prst="rect">
            <a:avLst/>
          </a:prstGeom>
          <a:noFill/>
        </p:spPr>
      </p:pic>
      <p:sp>
        <p:nvSpPr>
          <p:cNvPr id="5" name="Flowchart: Connector 4"/>
          <p:cNvSpPr/>
          <p:nvPr/>
        </p:nvSpPr>
        <p:spPr>
          <a:xfrm>
            <a:off x="5500694" y="2714620"/>
            <a:ext cx="500066" cy="428628"/>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Down Arrow 5"/>
          <p:cNvSpPr/>
          <p:nvPr/>
        </p:nvSpPr>
        <p:spPr>
          <a:xfrm rot="19934223">
            <a:off x="5823955" y="3059592"/>
            <a:ext cx="210734" cy="519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extBox 6"/>
          <p:cNvSpPr txBox="1"/>
          <p:nvPr/>
        </p:nvSpPr>
        <p:spPr>
          <a:xfrm>
            <a:off x="5429256" y="3571876"/>
            <a:ext cx="3429024" cy="707886"/>
          </a:xfrm>
          <a:prstGeom prst="rect">
            <a:avLst/>
          </a:prstGeom>
          <a:noFill/>
        </p:spPr>
        <p:txBody>
          <a:bodyPr wrap="square" rtlCol="1">
            <a:spAutoFit/>
          </a:bodyPr>
          <a:lstStyle/>
          <a:p>
            <a:r>
              <a:rPr lang="fa-IR" sz="2000" b="1" dirty="0" smtClean="0">
                <a:cs typeface="B Kamran" pitchFamily="2" charset="-78"/>
              </a:rPr>
              <a:t> با اتصال این چوب ها به ستون اصلی و با استفاده از خشت و گل دیوار را بالا می برند. </a:t>
            </a:r>
            <a:endParaRPr lang="fa-IR" sz="2000" b="1" dirty="0">
              <a:cs typeface="B Kamran" pitchFamily="2" charset="-78"/>
            </a:endParaRPr>
          </a:p>
        </p:txBody>
      </p:sp>
      <p:pic>
        <p:nvPicPr>
          <p:cNvPr id="46083" name="Picture 3" descr="C:\Documents and Settings\F\Desktop\print\saaze\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5400000">
            <a:off x="1065185" y="2792411"/>
            <a:ext cx="3021011" cy="4151313"/>
          </a:xfrm>
          <a:prstGeom prst="rect">
            <a:avLst/>
          </a:prstGeom>
          <a:noFill/>
        </p:spPr>
      </p:pic>
      <p:sp>
        <p:nvSpPr>
          <p:cNvPr id="9" name="TextBox 8"/>
          <p:cNvSpPr txBox="1"/>
          <p:nvPr/>
        </p:nvSpPr>
        <p:spPr>
          <a:xfrm>
            <a:off x="1285852" y="6143644"/>
            <a:ext cx="2714644" cy="400110"/>
          </a:xfrm>
          <a:prstGeom prst="rect">
            <a:avLst/>
          </a:prstGeom>
          <a:noFill/>
        </p:spPr>
        <p:txBody>
          <a:bodyPr wrap="square" rtlCol="1">
            <a:spAutoFit/>
          </a:bodyPr>
          <a:lstStyle/>
          <a:p>
            <a:r>
              <a:rPr lang="fa-IR" sz="2000" b="1" dirty="0" smtClean="0">
                <a:cs typeface="B Kamran" pitchFamily="2" charset="-78"/>
              </a:rPr>
              <a:t>پلان سقف بعد از چیدن شالمان ها</a:t>
            </a:r>
            <a:endParaRPr lang="fa-IR" sz="2000" b="1" dirty="0">
              <a:cs typeface="B Kamran" pitchFamily="2" charset="-78"/>
            </a:endParaRPr>
          </a:p>
        </p:txBody>
      </p:sp>
      <p:pic>
        <p:nvPicPr>
          <p:cNvPr id="46084" name="Picture 4" descr="F:\mahboobeh\rusta\axx2\Saze\saaze\IMG_022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0100" y="428604"/>
            <a:ext cx="2214562" cy="2952749"/>
          </a:xfrm>
          <a:prstGeom prst="rect">
            <a:avLst/>
          </a:prstGeom>
          <a:noFill/>
        </p:spPr>
      </p:pic>
      <p:pic>
        <p:nvPicPr>
          <p:cNvPr id="46086" name="Picture 6" descr="F:\mahboobeh\rusta\axx2\Saze\saaze\IMG_018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72066" y="4286256"/>
            <a:ext cx="3143272" cy="2357455"/>
          </a:xfrm>
          <a:prstGeom prst="rect">
            <a:avLst/>
          </a:prstGeom>
          <a:noFill/>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47106" name="Picture 2" descr="C:\Documents and Settings\F\Desktop\print\saaze\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42910" y="428604"/>
            <a:ext cx="3730625" cy="2305050"/>
          </a:xfrm>
          <a:prstGeom prst="rect">
            <a:avLst/>
          </a:prstGeom>
          <a:noFill/>
        </p:spPr>
      </p:pic>
      <p:pic>
        <p:nvPicPr>
          <p:cNvPr id="47107" name="Picture 3" descr="C:\Documents and Settings\F\Desktop\print\saaze\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05263" y="1142984"/>
            <a:ext cx="5138737" cy="2949575"/>
          </a:xfrm>
          <a:prstGeom prst="rect">
            <a:avLst/>
          </a:prstGeom>
          <a:noFill/>
        </p:spPr>
      </p:pic>
      <p:sp>
        <p:nvSpPr>
          <p:cNvPr id="6" name="TextBox 5"/>
          <p:cNvSpPr txBox="1"/>
          <p:nvPr/>
        </p:nvSpPr>
        <p:spPr>
          <a:xfrm>
            <a:off x="4429124" y="285728"/>
            <a:ext cx="4071966" cy="1015663"/>
          </a:xfrm>
          <a:prstGeom prst="rect">
            <a:avLst/>
          </a:prstGeom>
          <a:noFill/>
        </p:spPr>
        <p:txBody>
          <a:bodyPr wrap="square" rtlCol="1">
            <a:spAutoFit/>
          </a:bodyPr>
          <a:lstStyle/>
          <a:p>
            <a:r>
              <a:rPr lang="fa-IR" sz="2000" b="1" dirty="0" smtClean="0">
                <a:cs typeface="B Kamran" pitchFamily="2" charset="-78"/>
              </a:rPr>
              <a:t>بعد از چیدن شالمان بر روی سقف لمه ( تاماسا ) قرار میدهند ئ به وسیله ی آن سقف تمام سطح سقف را پر می کنند. </a:t>
            </a:r>
            <a:endParaRPr lang="fa-IR" sz="2000" b="1" dirty="0">
              <a:cs typeface="B Kamran" pitchFamily="2" charset="-78"/>
            </a:endParaRPr>
          </a:p>
        </p:txBody>
      </p:sp>
      <p:pic>
        <p:nvPicPr>
          <p:cNvPr id="47108" name="Picture 4" descr="F:\mahboobeh\rusta\axx2\Saze\saaze\IMG_001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29124" y="3857628"/>
            <a:ext cx="3708400" cy="2778125"/>
          </a:xfrm>
          <a:prstGeom prst="rect">
            <a:avLst/>
          </a:prstGeom>
          <a:noFill/>
        </p:spPr>
      </p:pic>
      <p:pic>
        <p:nvPicPr>
          <p:cNvPr id="47109" name="Picture 5" descr="F:\mahboobeh\rusta\axx2\Saze\saaze\IMG_022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5786" y="2643182"/>
            <a:ext cx="2857520" cy="3810026"/>
          </a:xfrm>
          <a:prstGeom prst="rect">
            <a:avLst/>
          </a:prstGeom>
          <a:noFill/>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48130" name="Picture 2" descr="C:\Documents and Settings\F\Desktop\print\saaze\1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5400000">
            <a:off x="850871" y="-136547"/>
            <a:ext cx="2852737" cy="3840163"/>
          </a:xfrm>
          <a:prstGeom prst="rect">
            <a:avLst/>
          </a:prstGeom>
          <a:noFill/>
        </p:spPr>
      </p:pic>
      <p:pic>
        <p:nvPicPr>
          <p:cNvPr id="48131" name="Picture 3" descr="C:\Documents and Settings\F\Desktop\print\saaze\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0562" y="214290"/>
            <a:ext cx="4286280" cy="2350334"/>
          </a:xfrm>
          <a:prstGeom prst="rect">
            <a:avLst/>
          </a:prstGeom>
          <a:noFill/>
        </p:spPr>
      </p:pic>
      <p:pic>
        <p:nvPicPr>
          <p:cNvPr id="48132" name="Picture 4" descr="C:\Documents and Settings\F\Desktop\print\saaze\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5400000">
            <a:off x="1100109" y="2614611"/>
            <a:ext cx="2536825" cy="3594100"/>
          </a:xfrm>
          <a:prstGeom prst="rect">
            <a:avLst/>
          </a:prstGeom>
          <a:noFill/>
        </p:spPr>
      </p:pic>
      <p:sp>
        <p:nvSpPr>
          <p:cNvPr id="7" name="TextBox 6"/>
          <p:cNvSpPr txBox="1"/>
          <p:nvPr/>
        </p:nvSpPr>
        <p:spPr>
          <a:xfrm>
            <a:off x="4429124" y="3000372"/>
            <a:ext cx="4429156" cy="646331"/>
          </a:xfrm>
          <a:prstGeom prst="rect">
            <a:avLst/>
          </a:prstGeom>
          <a:noFill/>
        </p:spPr>
        <p:txBody>
          <a:bodyPr wrap="square" rtlCol="1">
            <a:spAutoFit/>
          </a:bodyPr>
          <a:lstStyle/>
          <a:p>
            <a:r>
              <a:rPr lang="fa-IR" dirty="0" smtClean="0"/>
              <a:t>بعد از قرار دادن تاماسا از رکه برای ساختن سقف استفاده می کنند .</a:t>
            </a:r>
          </a:p>
        </p:txBody>
      </p:sp>
      <p:pic>
        <p:nvPicPr>
          <p:cNvPr id="48133" name="Picture 5" descr="C:\Documents and Settings\F\Desktop\print\saaze\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29124" y="3857628"/>
            <a:ext cx="4174461" cy="2000264"/>
          </a:xfrm>
          <a:prstGeom prst="rect">
            <a:avLst/>
          </a:prstGeom>
          <a:noFill/>
        </p:spPr>
      </p:pic>
      <p:sp>
        <p:nvSpPr>
          <p:cNvPr id="9" name="Flowchart: Connector 8"/>
          <p:cNvSpPr/>
          <p:nvPr/>
        </p:nvSpPr>
        <p:spPr>
          <a:xfrm>
            <a:off x="3571868" y="3571876"/>
            <a:ext cx="285752" cy="28575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Connector 11"/>
          <p:cNvSpPr/>
          <p:nvPr/>
        </p:nvSpPr>
        <p:spPr>
          <a:xfrm>
            <a:off x="6429388" y="1214422"/>
            <a:ext cx="357190" cy="357190"/>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Down Arrow 12"/>
          <p:cNvSpPr/>
          <p:nvPr/>
        </p:nvSpPr>
        <p:spPr>
          <a:xfrm>
            <a:off x="6500826" y="1643050"/>
            <a:ext cx="214314" cy="12858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ight Arrow 13"/>
          <p:cNvSpPr/>
          <p:nvPr/>
        </p:nvSpPr>
        <p:spPr>
          <a:xfrm rot="20612029">
            <a:off x="3851226" y="3473182"/>
            <a:ext cx="1298671" cy="1427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TextBox 14"/>
          <p:cNvSpPr txBox="1"/>
          <p:nvPr/>
        </p:nvSpPr>
        <p:spPr>
          <a:xfrm>
            <a:off x="4786314" y="5500702"/>
            <a:ext cx="3143272" cy="1015663"/>
          </a:xfrm>
          <a:prstGeom prst="rect">
            <a:avLst/>
          </a:prstGeom>
          <a:noFill/>
        </p:spPr>
        <p:txBody>
          <a:bodyPr wrap="square" rtlCol="1">
            <a:spAutoFit/>
          </a:bodyPr>
          <a:lstStyle/>
          <a:p>
            <a:r>
              <a:rPr lang="fa-IR" sz="2000" b="1" dirty="0" smtClean="0">
                <a:cs typeface="B Kamran" pitchFamily="2" charset="-78"/>
              </a:rPr>
              <a:t>برای قرار دادن سفال ها بر روی سقف این رکه ها را به فاصله ی طول سفال از هم بر روی رکه های زیرین نصب می کنند .</a:t>
            </a:r>
            <a:endParaRPr lang="fa-IR" sz="2000" b="1" dirty="0">
              <a:cs typeface="B Kamran" pitchFamily="2" charset="-78"/>
            </a:endParaRPr>
          </a:p>
        </p:txBody>
      </p:sp>
      <p:sp>
        <p:nvSpPr>
          <p:cNvPr id="16" name="Flowchart: Connector 15"/>
          <p:cNvSpPr/>
          <p:nvPr/>
        </p:nvSpPr>
        <p:spPr>
          <a:xfrm>
            <a:off x="5429256" y="4286256"/>
            <a:ext cx="357190" cy="500066"/>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Down Arrow 16"/>
          <p:cNvSpPr/>
          <p:nvPr/>
        </p:nvSpPr>
        <p:spPr>
          <a:xfrm>
            <a:off x="5572132" y="4857760"/>
            <a:ext cx="214314" cy="7143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50178" name="Picture 2" descr="F:\mahboobeh\rusta\axx2\Saze\saaze\IMG_013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14414" y="4000504"/>
            <a:ext cx="1714512" cy="2286016"/>
          </a:xfrm>
          <a:prstGeom prst="rect">
            <a:avLst/>
          </a:prstGeom>
          <a:noFill/>
        </p:spPr>
      </p:pic>
      <p:pic>
        <p:nvPicPr>
          <p:cNvPr id="50179" name="Picture 3" descr="F:\mahboobeh\rusta\axx2\Saze\saaze\IMG_004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5786" y="428604"/>
            <a:ext cx="3708400" cy="2778125"/>
          </a:xfrm>
          <a:prstGeom prst="rect">
            <a:avLst/>
          </a:prstGeom>
          <a:noFill/>
        </p:spPr>
      </p:pic>
      <p:pic>
        <p:nvPicPr>
          <p:cNvPr id="50180" name="Picture 4" descr="F:\mahboobeh\rusta\axx2\Saze\saaze\IMG_018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14942" y="214290"/>
            <a:ext cx="3251200" cy="2438400"/>
          </a:xfrm>
          <a:prstGeom prst="rect">
            <a:avLst/>
          </a:prstGeom>
          <a:noFill/>
        </p:spPr>
      </p:pic>
      <p:pic>
        <p:nvPicPr>
          <p:cNvPr id="50181" name="Picture 5" descr="F:\mahboobeh\rusta\axx2\KHane Old\New Folder\IMG_0073.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00104" y="2500306"/>
            <a:ext cx="5424872" cy="4064009"/>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3478</TotalTime>
  <Words>3898</Words>
  <Application>Microsoft Office PowerPoint</Application>
  <PresentationFormat>On-screen Show (4:3)</PresentationFormat>
  <Paragraphs>507</Paragraphs>
  <Slides>96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96</vt:i4>
      </vt:variant>
    </vt:vector>
  </HeadingPairs>
  <TitlesOfParts>
    <vt:vector size="101" baseType="lpstr">
      <vt:lpstr>Arial</vt:lpstr>
      <vt:lpstr>B Kamran</vt:lpstr>
      <vt:lpstr>Calibri</vt:lpstr>
      <vt:lpstr>Times New Roman</vt:lpstr>
      <vt:lpstr>Office Theme</vt:lpstr>
      <vt:lpstr>PowerPoint Presentation</vt:lpstr>
      <vt:lpstr>موقعيت روستا  </vt:lpstr>
      <vt:lpstr>PowerPoint Presentation</vt:lpstr>
      <vt:lpstr>معرفي روستاي چلوند</vt:lpstr>
      <vt:lpstr>PowerPoint Presentation</vt:lpstr>
      <vt:lpstr>PowerPoint Presentation</vt:lpstr>
      <vt:lpstr>          بررسی شرایط طبيعي</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محدودیت  های توسعه روستا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Win2Farsi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موقعيت روستا در كشور </dc:title>
  <dc:creator>MRT</dc:creator>
  <cp:lastModifiedBy>Mohammad</cp:lastModifiedBy>
  <cp:revision>471</cp:revision>
  <dcterms:created xsi:type="dcterms:W3CDTF">2008-12-12T15:49:28Z</dcterms:created>
  <dcterms:modified xsi:type="dcterms:W3CDTF">2021-03-03T18:29:25Z</dcterms:modified>
</cp:coreProperties>
</file>