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5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B4009E6-D5CE-4DD0-9E26-4A9E815329A7}" type="datetimeFigureOut">
              <a:rPr lang="fa-IR" smtClean="0"/>
              <a:t>16/06/1442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8E78277-ECA4-438F-8047-35E2D2FCBB2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203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FB3FD-5030-430B-8F13-55111FDFFEC9}" type="slidenum">
              <a:rPr lang="fa-IR" smtClean="0">
                <a:solidFill>
                  <a:prstClr val="black"/>
                </a:solidFill>
              </a:rPr>
              <a:pPr/>
              <a:t>1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9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FB3FD-5030-430B-8F13-55111FDFFEC9}" type="slidenum">
              <a:rPr lang="fa-IR" smtClean="0">
                <a:solidFill>
                  <a:prstClr val="black"/>
                </a:solidFill>
              </a:rPr>
              <a:pPr/>
              <a:t>27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7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75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4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38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53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07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73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942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569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0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265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44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2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8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46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70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967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0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  <a:cs typeface="B Homa" panose="00000400000000000000" pitchFamily="2" charset="-78"/>
              </a:defRPr>
            </a:lvl1pPr>
          </a:lstStyle>
          <a:p>
            <a:fld id="{2B120383-86B1-4C6D-BFBE-03738D334D23}" type="datetimeFigureOut">
              <a:rPr lang="fa-IR" smtClean="0">
                <a:solidFill>
                  <a:prstClr val="white"/>
                </a:solidFill>
              </a:rPr>
              <a:pPr/>
              <a:t>16/06/1442</a:t>
            </a:fld>
            <a:endParaRPr lang="fa-IR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  <a:cs typeface="B Homa" panose="00000400000000000000" pitchFamily="2" charset="-78"/>
              </a:defRPr>
            </a:lvl1pPr>
          </a:lstStyle>
          <a:p>
            <a:endParaRPr lang="fa-IR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  <a:cs typeface="B Homa" panose="00000400000000000000" pitchFamily="2" charset="-78"/>
              </a:defRPr>
            </a:lvl1pPr>
          </a:lstStyle>
          <a:p>
            <a:fld id="{0E66B423-4AEF-464F-9160-D54C14273BCA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6561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788" y="1861344"/>
            <a:ext cx="5714228" cy="2421464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بررسی کامل معماری </a:t>
            </a:r>
            <a:r>
              <a:rPr lang="fa-IR" dirty="0" smtClean="0">
                <a:cs typeface="B Titr" panose="00000700000000000000" pitchFamily="2" charset="-78"/>
              </a:rPr>
              <a:t>دیکانستراکشن</a:t>
            </a:r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50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cs typeface="B Titr" panose="00000700000000000000" pitchFamily="2" charset="-78"/>
              </a:rPr>
              <a:t>دیکانستراکشن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مکتب دیکانستراکشن </a:t>
            </a:r>
            <a:r>
              <a:rPr lang="fa-IR" sz="2000" b="0" dirty="0" smtClean="0">
                <a:cs typeface="B Homa" panose="00000400000000000000" pitchFamily="2" charset="-78"/>
              </a:rPr>
              <a:t>نقدی </a:t>
            </a:r>
            <a:r>
              <a:rPr lang="fa-IR" sz="2000" b="0" dirty="0">
                <a:cs typeface="B Homa" panose="00000400000000000000" pitchFamily="2" charset="-78"/>
              </a:rPr>
              <a:t>به بینش ساختارگرایی و همچنین تفکر مدرن </a:t>
            </a:r>
            <a:r>
              <a:rPr lang="fa-IR" sz="2000" b="0" dirty="0" smtClean="0">
                <a:cs typeface="B Homa" panose="00000400000000000000" pitchFamily="2" charset="-78"/>
              </a:rPr>
              <a:t>است.</a:t>
            </a: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8194" name="Picture 2" descr="C:\Users\amir\Downloads\gahri\173-1389-11-30-07-29-37_files\dec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4566661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ir\Desktop\d\thu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0" y="2564904"/>
            <a:ext cx="3918296" cy="195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38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ویتگن اشتاین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فلسفه </a:t>
            </a:r>
            <a:r>
              <a:rPr lang="fa-IR" sz="2000" b="0" dirty="0" smtClean="0">
                <a:cs typeface="B Homa" panose="00000400000000000000" pitchFamily="2" charset="-78"/>
              </a:rPr>
              <a:t>ویتگن اشتاین را به </a:t>
            </a:r>
            <a:r>
              <a:rPr lang="fa-IR" sz="2000" b="0" dirty="0">
                <a:cs typeface="B Homa" panose="00000400000000000000" pitchFamily="2" charset="-78"/>
              </a:rPr>
              <a:t>دو دوره متمایز تقسیم می </a:t>
            </a:r>
            <a:r>
              <a:rPr lang="fa-IR" sz="2000" b="0" dirty="0" smtClean="0">
                <a:cs typeface="B Homa" panose="00000400000000000000" pitchFamily="2" charset="-78"/>
              </a:rPr>
              <a:t>کنند:</a:t>
            </a:r>
          </a:p>
          <a:p>
            <a:pPr>
              <a:buFont typeface="Arial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نظریه </a:t>
            </a:r>
            <a:r>
              <a:rPr lang="fa-IR" sz="2000" dirty="0">
                <a:cs typeface="B Homa" panose="00000400000000000000" pitchFamily="2" charset="-78"/>
              </a:rPr>
              <a:t>تصویری زبان </a:t>
            </a:r>
            <a:r>
              <a:rPr lang="fa-IR" sz="2000" dirty="0" smtClean="0">
                <a:cs typeface="B Homa" panose="00000400000000000000" pitchFamily="2" charset="-78"/>
              </a:rPr>
              <a:t>:</a:t>
            </a:r>
          </a:p>
          <a:p>
            <a:pPr marL="0" indent="0"/>
            <a:r>
              <a:rPr lang="fa-IR" sz="2000" b="0" dirty="0" smtClean="0">
                <a:cs typeface="B Homa" panose="00000400000000000000" pitchFamily="2" charset="-78"/>
              </a:rPr>
              <a:t>زبان </a:t>
            </a:r>
            <a:r>
              <a:rPr lang="fa-IR" sz="2000" b="0" dirty="0">
                <a:cs typeface="B Homa" panose="00000400000000000000" pitchFamily="2" charset="-78"/>
              </a:rPr>
              <a:t>آینه ی جهان است و مرکب از جملاتی است که جهان را به تصویر می کشد.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fa-IR" sz="2000" dirty="0" smtClean="0">
                <a:cs typeface="B Homa" panose="00000400000000000000" pitchFamily="2" charset="-78"/>
              </a:rPr>
              <a:t>نظریه </a:t>
            </a:r>
            <a:r>
              <a:rPr lang="fa-IR" sz="2000" dirty="0">
                <a:cs typeface="B Homa" panose="00000400000000000000" pitchFamily="2" charset="-78"/>
              </a:rPr>
              <a:t>کاربردی </a:t>
            </a:r>
            <a:r>
              <a:rPr lang="fa-IR" sz="2000" dirty="0" smtClean="0">
                <a:cs typeface="B Homa" panose="00000400000000000000" pitchFamily="2" charset="-78"/>
              </a:rPr>
              <a:t>زبان : </a:t>
            </a:r>
          </a:p>
          <a:p>
            <a:pPr marL="0" indent="0"/>
            <a:r>
              <a:rPr lang="fa-IR" sz="2000" b="0" dirty="0" smtClean="0">
                <a:cs typeface="B Homa" panose="00000400000000000000" pitchFamily="2" charset="-78"/>
              </a:rPr>
              <a:t>زبان </a:t>
            </a:r>
            <a:r>
              <a:rPr lang="fa-IR" sz="2000" b="0" dirty="0">
                <a:cs typeface="B Homa" panose="00000400000000000000" pitchFamily="2" charset="-78"/>
              </a:rPr>
              <a:t>به تعیین مرز میان سخن با معنا و بی معنا می پردازد و بیان می کند واحد معنا واژه نیست </a:t>
            </a:r>
            <a:r>
              <a:rPr lang="fa-IR" sz="2000" b="0" dirty="0" smtClean="0">
                <a:cs typeface="B Homa" panose="00000400000000000000" pitchFamily="2" charset="-78"/>
              </a:rPr>
              <a:t>بلکه </a:t>
            </a:r>
            <a:r>
              <a:rPr lang="fa-IR" sz="2000" b="0" dirty="0">
                <a:cs typeface="B Homa" panose="00000400000000000000" pitchFamily="2" charset="-78"/>
              </a:rPr>
              <a:t>جمله است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pPr marL="0" indent="0"/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9218" name="Picture 2" descr="C:\Users\amir\Desktop\d\vitgen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37" b="7222"/>
          <a:stretch/>
        </p:blipFill>
        <p:spPr bwMode="auto">
          <a:xfrm>
            <a:off x="5220072" y="3384645"/>
            <a:ext cx="3598212" cy="347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88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ژاک </a:t>
            </a:r>
            <a:r>
              <a:rPr lang="fa-IR" sz="2400" dirty="0" smtClean="0">
                <a:cs typeface="B Titr" panose="00000700000000000000" pitchFamily="2" charset="-78"/>
              </a:rPr>
              <a:t>دریدا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مخالفت با ساختارگراها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یک متن هرگز مفهوم واقعی خودش را آشکار نمی </a:t>
            </a:r>
            <a:r>
              <a:rPr lang="fa-IR" sz="2000" b="0" dirty="0" smtClean="0">
                <a:cs typeface="B Homa" panose="00000400000000000000" pitchFamily="2" charset="-78"/>
              </a:rPr>
              <a:t>کند.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" نوشتار مانند فرزندی است که از زهدان مادر ( مولف ) جدا شده . هر خواننده ای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می </a:t>
            </a:r>
            <a:r>
              <a:rPr lang="fa-IR" sz="2000" b="0" dirty="0">
                <a:cs typeface="B Homa" panose="00000400000000000000" pitchFamily="2" charset="-78"/>
              </a:rPr>
              <a:t>تواند برداشت خود را داشته باشد . "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در </a:t>
            </a:r>
            <a:r>
              <a:rPr lang="fa-IR" sz="2000" b="0" dirty="0">
                <a:cs typeface="B Homa" panose="00000400000000000000" pitchFamily="2" charset="-78"/>
              </a:rPr>
              <a:t>بینش دیکانستراکشن ، ما در یک دنیای چند معنایی زندگی می کنیم 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</p:txBody>
      </p:sp>
      <p:pic>
        <p:nvPicPr>
          <p:cNvPr id="10242" name="Picture 2" descr="C:\Users\amir\Desktop\d\derid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6" y="116632"/>
            <a:ext cx="180020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mir\Desktop\d\معماری دیکانستراکشن_files\GRIS_StillLifeGuitar1917_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83" y="3356992"/>
            <a:ext cx="234625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amir\Desktop\d\معماری دیکانستراکشن_files\GRIS_StillLifeWithGuitar_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728" y="3356991"/>
            <a:ext cx="2201069" cy="16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amir\Desktop\d\معماری دیکانستراکشن_files\GRIS-deconstruction_HILDNERmodify-3-24-02_4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55" y="3356991"/>
            <a:ext cx="2201069" cy="16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amir\Desktop\d\معماری دیکانستراکشن_files\GRIS-deconstruction_HILDNERmodify-3-24-02_271-8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82" y="5085184"/>
            <a:ext cx="2242751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amir\Desktop\d\معماری دیکانستراکشن_files\GRIS-guitarman_CUT-HILDNER-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728" y="5102537"/>
            <a:ext cx="2219251" cy="163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amir\Desktop\d\معماری دیکانستراکشن_files\GRIS-guitarmanwoman_CUT-HILDNER-3_00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54" y="5117201"/>
            <a:ext cx="2201069" cy="16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نقد تقابل دوتایی 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او </a:t>
            </a:r>
            <a:r>
              <a:rPr lang="fa-IR" sz="2000" b="0" dirty="0">
                <a:cs typeface="B Homa" panose="00000400000000000000" pitchFamily="2" charset="-78"/>
              </a:rPr>
              <a:t>منطق سیاه و سفید و مسئله یا این یا آن را رد مردود می </a:t>
            </a:r>
            <a:r>
              <a:rPr lang="fa-IR" sz="2000" b="0" dirty="0" smtClean="0">
                <a:cs typeface="B Homa" panose="00000400000000000000" pitchFamily="2" charset="-78"/>
              </a:rPr>
              <a:t>داند.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لزوما گفتار بر نوشتار ارجح نیست .</a:t>
            </a:r>
          </a:p>
        </p:txBody>
      </p:sp>
      <p:pic>
        <p:nvPicPr>
          <p:cNvPr id="11266" name="Picture 2" descr="C:\Users\amir\Desktop\d\taz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6911"/>
            <a:ext cx="3168352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90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دریدا می گوید : " دیکانستراکشن کردن یک متن به معنای بیرون کشیدن منطق ها و اسنتباطات مغایر با خود متن است . در واقع گسترش درک مجازی است 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  <a:r>
              <a:rPr lang="fa-IR" sz="2000" b="0" dirty="0">
                <a:cs typeface="B Homa" panose="00000400000000000000" pitchFamily="2" charset="-78"/>
              </a:rPr>
              <a:t> </a:t>
            </a:r>
            <a:r>
              <a:rPr lang="fa-IR" sz="2000" b="0" dirty="0" smtClean="0">
                <a:cs typeface="B Homa" panose="00000400000000000000" pitchFamily="2" charset="-78"/>
              </a:rPr>
              <a:t>"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دیکانستراکشن نوعی وارسی یک متن و استخراج تفسیرهای آشکار و پنهان از بطن متن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است 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در بینش دیکانستراکشن ، آنچه که خواننده استنباط و برداشت می کند واجد اهمیت است 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ارتباط بین دال و مدلول و رابطه بین متن و تفسیر شناور و لغزان است 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4" name="Picture 2" descr="C:\Users\amir\Desktop\d\d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01007"/>
            <a:ext cx="2339206" cy="330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6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cs typeface="B Titr" panose="00000700000000000000" pitchFamily="2" charset="-78"/>
              </a:rPr>
              <a:t>جان کلام</a:t>
            </a:r>
            <a:r>
              <a:rPr lang="fa-IR" b="1" dirty="0" smtClean="0">
                <a:cs typeface="B Titr" panose="00000700000000000000" pitchFamily="2" charset="-78"/>
              </a:rPr>
              <a:t>: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136684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Homa" panose="00000400000000000000" pitchFamily="2" charset="-78"/>
              </a:rPr>
              <a:t>ديكانستراكشن چيست</a:t>
            </a:r>
            <a:r>
              <a:rPr lang="fa-IR" sz="2400" dirty="0" smtClean="0">
                <a:cs typeface="B Homa" panose="00000400000000000000" pitchFamily="2" charset="-78"/>
              </a:rPr>
              <a:t>؟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بن فكني، ساختار شكني، واسازي، ساختار زدايي، بنيان فكني، و كلماتي از اين </a:t>
            </a:r>
            <a:r>
              <a:rPr lang="fa-IR" sz="2000" b="0" dirty="0" smtClean="0">
                <a:cs typeface="B Homa" panose="00000400000000000000" pitchFamily="2" charset="-78"/>
              </a:rPr>
              <a:t>قبيل.</a:t>
            </a:r>
          </a:p>
          <a:p>
            <a:endParaRPr lang="fa-IR" sz="2000" b="0" dirty="0" smtClean="0">
              <a:cs typeface="B Homa" panose="00000400000000000000" pitchFamily="2" charset="-78"/>
            </a:endParaRPr>
          </a:p>
        </p:txBody>
      </p:sp>
      <p:pic>
        <p:nvPicPr>
          <p:cNvPr id="34817" name="Picture 1" descr="C:\Users\amir\Desktop\d\bonfekan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010" y="2276872"/>
            <a:ext cx="4067629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C:\Users\amir\Desktop\d\bonfeka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9" y="2276872"/>
            <a:ext cx="3540298" cy="306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63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sz="2000" b="0" dirty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ژاک </a:t>
            </a:r>
            <a:r>
              <a:rPr lang="fa-IR" sz="2000" b="0" dirty="0">
                <a:cs typeface="B Homa" panose="00000400000000000000" pitchFamily="2" charset="-78"/>
              </a:rPr>
              <a:t>دريدا : «ديكانستراكشن تخريب يا پنهان كاري نيست بلكه به معناي جداكردن و تحليل 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ساختار موجودي است كه در ريشه و سيستم فلسفي ما را به وجود مي آورد كه اين ساختار 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در فرهنگ، هنر يا هر چيز ديگري مي تواند وجود داشته باشد.»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بايد تقابلي از تضادها را كنار هم قرار داده تا به معناي درست آن برسيم.</a:t>
            </a:r>
          </a:p>
          <a:p>
            <a:endParaRPr lang="fa-IR" sz="2000" dirty="0">
              <a:cs typeface="B Homa" panose="00000400000000000000" pitchFamily="2" charset="-78"/>
            </a:endParaRPr>
          </a:p>
        </p:txBody>
      </p:sp>
      <p:pic>
        <p:nvPicPr>
          <p:cNvPr id="4" name="Picture 20" descr="44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944" y="3419800"/>
            <a:ext cx="4611270" cy="3033536"/>
          </a:xfrm>
          <a:prstGeom prst="rect">
            <a:avLst/>
          </a:prstGeom>
          <a:noFill/>
        </p:spPr>
      </p:pic>
      <p:pic>
        <p:nvPicPr>
          <p:cNvPr id="1026" name="Picture 2" descr="C:\Users\amir\Desktop\d\derid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190" y="116632"/>
            <a:ext cx="1136613" cy="132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mir\Desktop\d\phpThumb_generated_thumbnail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7792"/>
            <a:ext cx="3456384" cy="327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02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معماري </a:t>
            </a:r>
            <a:r>
              <a:rPr lang="fa-IR" sz="2400" dirty="0" smtClean="0">
                <a:cs typeface="B Titr" panose="00000700000000000000" pitchFamily="2" charset="-78"/>
              </a:rPr>
              <a:t>ديكانستراكشن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معماري </a:t>
            </a:r>
            <a:r>
              <a:rPr lang="fa-IR" sz="2000" b="0" dirty="0" smtClean="0">
                <a:cs typeface="B Homa" panose="00000400000000000000" pitchFamily="2" charset="-78"/>
              </a:rPr>
              <a:t>ديكانستراكشن افشاگر </a:t>
            </a:r>
            <a:r>
              <a:rPr lang="fa-IR" sz="2000" b="0" dirty="0">
                <a:cs typeface="B Homa" panose="00000400000000000000" pitchFamily="2" charset="-78"/>
              </a:rPr>
              <a:t>ناشناخته هاي نهفته در دل سنت </a:t>
            </a:r>
            <a:r>
              <a:rPr lang="fa-IR" sz="2000" b="0" dirty="0" smtClean="0">
                <a:cs typeface="B Homa" panose="00000400000000000000" pitchFamily="2" charset="-78"/>
              </a:rPr>
              <a:t>است.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نخستین جرقه های معماری دیکانستراکشن :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نمايشگاه </a:t>
            </a:r>
            <a:r>
              <a:rPr lang="fa-IR" sz="2000" b="0" dirty="0">
                <a:cs typeface="B Homa" panose="00000400000000000000" pitchFamily="2" charset="-78"/>
              </a:rPr>
              <a:t>موما در نيويورك ،</a:t>
            </a:r>
            <a:r>
              <a:rPr lang="fa-IR" sz="2000" b="0" dirty="0" smtClean="0">
                <a:cs typeface="B Homa" panose="00000400000000000000" pitchFamily="2" charset="-78"/>
              </a:rPr>
              <a:t> </a:t>
            </a:r>
            <a:r>
              <a:rPr lang="fa-IR" sz="2000" b="0" dirty="0">
                <a:cs typeface="B Homa" panose="00000400000000000000" pitchFamily="2" charset="-78"/>
              </a:rPr>
              <a:t>سال </a:t>
            </a:r>
            <a:r>
              <a:rPr lang="fa-IR" sz="2000" b="0" dirty="0" smtClean="0">
                <a:cs typeface="B Homa" panose="00000400000000000000" pitchFamily="2" charset="-78"/>
              </a:rPr>
              <a:t>1988</a:t>
            </a:r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احساس </a:t>
            </a:r>
            <a:r>
              <a:rPr lang="fa-IR" sz="2000" b="0" dirty="0">
                <a:cs typeface="B Homa" panose="00000400000000000000" pitchFamily="2" charset="-78"/>
              </a:rPr>
              <a:t>لا مكاني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كثرت گرايي، اكنونيت، تناقض و دو </a:t>
            </a:r>
            <a:r>
              <a:rPr lang="fa-IR" sz="2000" b="0" dirty="0" smtClean="0">
                <a:cs typeface="B Homa" panose="00000400000000000000" pitchFamily="2" charset="-78"/>
              </a:rPr>
              <a:t>گانگي</a:t>
            </a:r>
          </a:p>
          <a:p>
            <a:pPr marL="0" indent="0"/>
            <a:r>
              <a:rPr lang="fa-IR" sz="2000" b="0" dirty="0">
                <a:cs typeface="B Homa" panose="00000400000000000000" pitchFamily="2" charset="-78"/>
              </a:rPr>
              <a:t>گفتماني در گالري نيت </a:t>
            </a:r>
            <a:r>
              <a:rPr lang="fa-IR" sz="2000" b="0" dirty="0" smtClean="0">
                <a:cs typeface="B Homa" panose="00000400000000000000" pitchFamily="2" charset="-78"/>
              </a:rPr>
              <a:t>لندن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نمايشگاهي در موزه ي هنر مدرن نيويورك در مورد </a:t>
            </a:r>
            <a:r>
              <a:rPr lang="fa-IR" sz="2000" b="0" dirty="0" smtClean="0">
                <a:cs typeface="B Homa" panose="00000400000000000000" pitchFamily="2" charset="-78"/>
              </a:rPr>
              <a:t>ديكانستراكتيویست</a:t>
            </a:r>
            <a:r>
              <a:rPr lang="fa-IR" sz="2000" b="0" dirty="0">
                <a:cs typeface="B Homa" panose="00000400000000000000" pitchFamily="2" charset="-78"/>
              </a:rPr>
              <a:t> </a:t>
            </a:r>
            <a:r>
              <a:rPr lang="fa-IR" sz="2000" b="0" dirty="0" smtClean="0">
                <a:cs typeface="B Homa" panose="00000400000000000000" pitchFamily="2" charset="-78"/>
              </a:rPr>
              <a:t>توسط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 </a:t>
            </a:r>
            <a:r>
              <a:rPr lang="fa-IR" sz="2000" b="0" dirty="0">
                <a:cs typeface="B Homa" panose="00000400000000000000" pitchFamily="2" charset="-78"/>
              </a:rPr>
              <a:t>فيليپ جانسون </a:t>
            </a:r>
            <a:endParaRPr lang="en-US" sz="2000" b="0" dirty="0"/>
          </a:p>
          <a:p>
            <a:pPr marL="0" indent="0"/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13314" name="Picture 2" descr="C:\Users\amir\Downloads\chumi\Image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5" y="3980519"/>
            <a:ext cx="3600400" cy="270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mir\Desktop\d\image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5" y="1556792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amir\Downloads\chumi\54463426471412697750020105227697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80" y="4869160"/>
            <a:ext cx="2717487" cy="181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37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 smtClean="0">
                <a:cs typeface="B Titr" panose="00000700000000000000" pitchFamily="2" charset="-78"/>
              </a:rPr>
              <a:t>فرانک گهری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شکستن فضا </a:t>
            </a:r>
            <a:r>
              <a:rPr lang="fa-IR" sz="2000" b="0" dirty="0" smtClean="0">
                <a:cs typeface="B Homa" panose="00000400000000000000" pitchFamily="2" charset="-78"/>
              </a:rPr>
              <a:t>ها </a:t>
            </a:r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به </a:t>
            </a:r>
            <a:r>
              <a:rPr lang="fa-IR" sz="2000" b="0" dirty="0">
                <a:cs typeface="B Homa" panose="00000400000000000000" pitchFamily="2" charset="-78"/>
              </a:rPr>
              <a:t>کار بردن مصالح </a:t>
            </a:r>
            <a:r>
              <a:rPr lang="fa-IR" sz="2000" b="0" dirty="0" smtClean="0">
                <a:cs typeface="B Homa" panose="00000400000000000000" pitchFamily="2" charset="-78"/>
              </a:rPr>
              <a:t>ارزان </a:t>
            </a:r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وصله </a:t>
            </a:r>
            <a:r>
              <a:rPr lang="fa-IR" sz="2000" b="0" dirty="0">
                <a:cs typeface="B Homa" panose="00000400000000000000" pitchFamily="2" charset="-78"/>
              </a:rPr>
              <a:t>پینه ی قطعات </a:t>
            </a:r>
            <a:r>
              <a:rPr lang="fa-IR" sz="2000" b="0" dirty="0" smtClean="0">
                <a:cs typeface="B Homa" panose="00000400000000000000" pitchFamily="2" charset="-78"/>
              </a:rPr>
              <a:t>ساختمان</a:t>
            </a:r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ایجاد </a:t>
            </a:r>
            <a:r>
              <a:rPr lang="fa-IR" sz="2000" b="0" dirty="0">
                <a:cs typeface="B Homa" panose="00000400000000000000" pitchFamily="2" charset="-78"/>
              </a:rPr>
              <a:t>شلختگی آشکار </a:t>
            </a:r>
            <a:r>
              <a:rPr lang="fa-IR" sz="2000" b="0" dirty="0" smtClean="0">
                <a:cs typeface="B Homa" panose="00000400000000000000" pitchFamily="2" charset="-78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نگاه </a:t>
            </a:r>
            <a:r>
              <a:rPr lang="fa-IR" sz="2000" b="0" dirty="0">
                <a:cs typeface="B Homa" panose="00000400000000000000" pitchFamily="2" charset="-78"/>
              </a:rPr>
              <a:t>تندیسگرایانه به ساختمان </a:t>
            </a:r>
          </a:p>
        </p:txBody>
      </p:sp>
      <p:pic>
        <p:nvPicPr>
          <p:cNvPr id="38915" name="Picture 3" descr="C:\Users\amir\Downloads\gahri\d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72" y="3501008"/>
            <a:ext cx="3199120" cy="320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C:\Users\amir\Downloads\gahri\Deconstructivis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960440" cy="192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C:\Users\amir\Downloads\gahri\de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751" y="3501008"/>
            <a:ext cx="2348622" cy="320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 descr="C:\Users\amir\Downloads\gahri\corcoran_gehry_wing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17608"/>
            <a:ext cx="358305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90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ویژگی های </a:t>
            </a:r>
            <a:r>
              <a:rPr lang="fa-IR" sz="2400" dirty="0" smtClean="0">
                <a:cs typeface="B Titr" panose="00000700000000000000" pitchFamily="2" charset="-78"/>
              </a:rPr>
              <a:t>اصلی معماری دیکانستراکشن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طرد شرایط </a:t>
            </a:r>
            <a:r>
              <a:rPr lang="fa-IR" sz="2000" b="0" dirty="0" smtClean="0">
                <a:cs typeface="B Homa" panose="00000400000000000000" pitchFamily="2" charset="-78"/>
              </a:rPr>
              <a:t>طبیعی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افشاگری ناشناخته های </a:t>
            </a:r>
            <a:r>
              <a:rPr lang="fa-IR" sz="2000" b="0" dirty="0" smtClean="0">
                <a:cs typeface="B Homa" panose="00000400000000000000" pitchFamily="2" charset="-78"/>
              </a:rPr>
              <a:t>درون 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تضاد و </a:t>
            </a:r>
            <a:r>
              <a:rPr lang="fa-IR" sz="2000" b="0" dirty="0" smtClean="0">
                <a:cs typeface="B Homa" panose="00000400000000000000" pitchFamily="2" charset="-78"/>
              </a:rPr>
              <a:t>دوگانگی 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وارسی </a:t>
            </a:r>
            <a:r>
              <a:rPr lang="fa-IR" sz="2000" b="0" dirty="0" smtClean="0">
                <a:cs typeface="B Homa" panose="00000400000000000000" pitchFamily="2" charset="-78"/>
              </a:rPr>
              <a:t>ساختارها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برانگیختن احساسات </a:t>
            </a:r>
            <a:r>
              <a:rPr lang="fa-IR" sz="2000" b="0" dirty="0" smtClean="0">
                <a:cs typeface="B Homa" panose="00000400000000000000" pitchFamily="2" charset="-78"/>
              </a:rPr>
              <a:t>مختلف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خلاقیت</a:t>
            </a:r>
            <a:endParaRPr lang="en-US" sz="2000" b="0" dirty="0"/>
          </a:p>
          <a:p>
            <a:pPr marL="0" indent="0"/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37892" name="Picture 4" descr="C:\Users\amir\Desktop\d\معماری دیکانستراکشن_files\cid_food_theater_km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28392" cy="234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amir\Downloads\gahri\173-1389-11-30-07-29-37_files\dec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28718"/>
            <a:ext cx="3528392" cy="256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mir\Downloads\gahri\173-1389-11-30-07-29-37_files\dec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32116"/>
            <a:ext cx="3425482" cy="256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55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cs typeface="B Titr" panose="00000700000000000000" pitchFamily="2" charset="-78"/>
              </a:rPr>
              <a:t>مقدمه: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a-IR" sz="2400" b="0" dirty="0">
                <a:cs typeface="B Homa" panose="00000400000000000000" pitchFamily="2" charset="-78"/>
              </a:rPr>
              <a:t>ديكانستراكشن تخريب يا پنهان كاري نيست،‌حال انكه مشكلات ساختار مسلمي را درون ساختارهاي ظاهرا پايدار نمايان مي نمايد.اما اين تركها به متلاشي شدن ساختار نمي انجامند و بر عكس ديكانستراكشن تمامي قدرت خود را از راه به مبارزه طلبيدن نا ارزشهاي قوي مانند هماهنگي ، وحدت و ثبات به دست مياورد و در عوض </a:t>
            </a:r>
            <a:r>
              <a:rPr lang="fa-IR" sz="2400" b="0" dirty="0" smtClean="0">
                <a:cs typeface="B Homa" panose="00000400000000000000" pitchFamily="2" charset="-78"/>
              </a:rPr>
              <a:t>ديدگاه </a:t>
            </a:r>
            <a:r>
              <a:rPr lang="fa-IR" sz="2400" b="0" dirty="0">
                <a:cs typeface="B Homa" panose="00000400000000000000" pitchFamily="2" charset="-78"/>
              </a:rPr>
              <a:t>متفاوتي از ساختار را ارائه ميدهد</a:t>
            </a:r>
            <a:r>
              <a:rPr lang="fa-IR" sz="2400" b="0" dirty="0" smtClean="0">
                <a:cs typeface="B Homa" panose="00000400000000000000" pitchFamily="2" charset="-78"/>
              </a:rPr>
              <a:t>.</a:t>
            </a:r>
          </a:p>
          <a:p>
            <a:pPr marL="0" indent="0">
              <a:buNone/>
            </a:pPr>
            <a:r>
              <a:rPr lang="fa-IR" sz="2400" b="0" dirty="0">
                <a:cs typeface="B Homa" panose="00000400000000000000" pitchFamily="2" charset="-78"/>
              </a:rPr>
              <a:t>از آنجایی که مبانی دیکانستراکشن مستقیما از فلسفه دیکانستراکشن استخراج شده و به لحاظ آشنایی نسبتا اندک معماران با فلسفه این مکتب ، برای استنباط معماری دیکانستراکشن ، ابتدا لازم است فلسفه دیکانستراکشن و مهم تر از آن ، زمینه های نظری این نحوه فکری تبیین شود.</a:t>
            </a:r>
          </a:p>
        </p:txBody>
      </p:sp>
    </p:spTree>
    <p:extLst>
      <p:ext uri="{BB962C8B-B14F-4D97-AF65-F5344CB8AC3E}">
        <p14:creationId xmlns:p14="http://schemas.microsoft.com/office/powerpoint/2010/main" val="302563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cs typeface="B Titr" panose="00000700000000000000" pitchFamily="2" charset="-78"/>
              </a:rPr>
              <a:t>گروتسک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980728"/>
            <a:ext cx="7520940" cy="4344596"/>
          </a:xfrm>
        </p:spPr>
        <p:txBody>
          <a:bodyPr>
            <a:normAutofit fontScale="92500" lnSpcReduction="10000"/>
          </a:bodyPr>
          <a:lstStyle/>
          <a:p>
            <a:r>
              <a:rPr lang="fa-IR" sz="2000" b="0" dirty="0" smtClean="0">
                <a:cs typeface="B Homa" panose="00000400000000000000" pitchFamily="2" charset="-78"/>
              </a:rPr>
              <a:t>مشخصه </a:t>
            </a:r>
            <a:r>
              <a:rPr lang="fa-IR" sz="2000" b="0" dirty="0">
                <a:cs typeface="B Homa" panose="00000400000000000000" pitchFamily="2" charset="-78"/>
              </a:rPr>
              <a:t>های گروتسک </a:t>
            </a:r>
            <a:r>
              <a:rPr lang="fa-IR" sz="2000" b="0" dirty="0" smtClean="0">
                <a:cs typeface="B Homa" panose="00000400000000000000" pitchFamily="2" charset="-78"/>
              </a:rPr>
              <a:t>: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دیدن </a:t>
            </a:r>
            <a:r>
              <a:rPr lang="fa-IR" sz="2000" b="0" dirty="0">
                <a:cs typeface="B Homa" panose="00000400000000000000" pitchFamily="2" charset="-78"/>
              </a:rPr>
              <a:t>از زاویه </a:t>
            </a:r>
            <a:r>
              <a:rPr lang="fa-IR" sz="2000" b="0" dirty="0" smtClean="0">
                <a:cs typeface="B Homa" panose="00000400000000000000" pitchFamily="2" charset="-78"/>
              </a:rPr>
              <a:t>دیگر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ناهماهنگی </a:t>
            </a:r>
            <a:r>
              <a:rPr lang="fa-IR" sz="2000" b="0" dirty="0">
                <a:cs typeface="B Homa" panose="00000400000000000000" pitchFamily="2" charset="-78"/>
              </a:rPr>
              <a:t>و آمیزش </a:t>
            </a:r>
            <a:r>
              <a:rPr lang="fa-IR" sz="2000" b="0" dirty="0" smtClean="0">
                <a:cs typeface="B Homa" panose="00000400000000000000" pitchFamily="2" charset="-78"/>
              </a:rPr>
              <a:t>تضادها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بی </a:t>
            </a:r>
            <a:r>
              <a:rPr lang="fa-IR" sz="2000" b="0" dirty="0">
                <a:cs typeface="B Homa" panose="00000400000000000000" pitchFamily="2" charset="-78"/>
              </a:rPr>
              <a:t>تناسبی </a:t>
            </a:r>
            <a:r>
              <a:rPr lang="fa-IR" sz="2000" b="0" dirty="0" smtClean="0">
                <a:cs typeface="B Homa" panose="00000400000000000000" pitchFamily="2" charset="-78"/>
              </a:rPr>
              <a:t>ابعاد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بی قاعدگی</a:t>
            </a:r>
            <a:endParaRPr lang="fa-IR" sz="2000" b="0" dirty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وهم </a:t>
            </a:r>
            <a:r>
              <a:rPr lang="fa-IR" sz="2000" b="0" dirty="0">
                <a:cs typeface="B Homa" panose="00000400000000000000" pitchFamily="2" charset="-78"/>
              </a:rPr>
              <a:t>آلود </a:t>
            </a:r>
            <a:r>
              <a:rPr lang="fa-IR" sz="2000" b="0" dirty="0" smtClean="0">
                <a:cs typeface="B Homa" panose="00000400000000000000" pitchFamily="2" charset="-78"/>
              </a:rPr>
              <a:t>بودن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ابهام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خنده </a:t>
            </a:r>
            <a:r>
              <a:rPr lang="fa-IR" sz="2000" b="0" dirty="0">
                <a:cs typeface="B Homa" panose="00000400000000000000" pitchFamily="2" charset="-78"/>
              </a:rPr>
              <a:t>آوری و </a:t>
            </a:r>
            <a:r>
              <a:rPr lang="fa-IR" sz="2000" b="0" dirty="0" smtClean="0">
                <a:cs typeface="B Homa" panose="00000400000000000000" pitchFamily="2" charset="-78"/>
              </a:rPr>
              <a:t>خوفناکی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افراط </a:t>
            </a:r>
            <a:r>
              <a:rPr lang="fa-IR" sz="2000" b="0" dirty="0">
                <a:cs typeface="B Homa" panose="00000400000000000000" pitchFamily="2" charset="-78"/>
              </a:rPr>
              <a:t>و </a:t>
            </a:r>
            <a:r>
              <a:rPr lang="fa-IR" sz="2000" b="0" dirty="0" smtClean="0">
                <a:cs typeface="B Homa" panose="00000400000000000000" pitchFamily="2" charset="-78"/>
              </a:rPr>
              <a:t>اغراق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نابهنجاری  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واقع </a:t>
            </a:r>
            <a:r>
              <a:rPr lang="fa-IR" sz="2000" b="0" dirty="0">
                <a:cs typeface="B Homa" panose="00000400000000000000" pitchFamily="2" charset="-78"/>
              </a:rPr>
              <a:t>گرایی </a:t>
            </a:r>
            <a:r>
              <a:rPr lang="fa-IR" sz="2000" b="0" dirty="0" smtClean="0">
                <a:cs typeface="B Homa" panose="00000400000000000000" pitchFamily="2" charset="-78"/>
              </a:rPr>
              <a:t> </a:t>
            </a:r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36866" name="Picture 2" descr="C:\Users\amir\Desktop\d\post-9_files\dbf593822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301" y="3501008"/>
            <a:ext cx="19050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301" y="335575"/>
            <a:ext cx="17621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96" y="2627201"/>
            <a:ext cx="28575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6" descr="C:\Users\amir\Desktop\d\چهاردیواری، استاد محمد سیاه‌قلم، یعقوب آژند، نقاشی_files\2222-300x22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96" y="335575"/>
            <a:ext cx="285750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92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 smtClean="0">
                <a:cs typeface="B Titr" panose="00000700000000000000" pitchFamily="2" charset="-78"/>
              </a:rPr>
              <a:t>شباهت های گروتسک </a:t>
            </a:r>
            <a:r>
              <a:rPr lang="fa-IR" sz="2400" dirty="0">
                <a:cs typeface="B Titr" panose="00000700000000000000" pitchFamily="2" charset="-78"/>
              </a:rPr>
              <a:t>و دیکانستراکشن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طرد شرایط طبیعی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آمیزش تضادها و ناهماهنگی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وجود دوگانگی (احساسات متعدد)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ترس کاذب در اثر نا آشنا و غیرمعمول بودن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>
                <a:cs typeface="B Homa" panose="00000400000000000000" pitchFamily="2" charset="-78"/>
              </a:rPr>
              <a:t>درگیرشدن با اثر هنری</a:t>
            </a:r>
            <a:endParaRPr lang="en-US" sz="2000" b="0" dirty="0"/>
          </a:p>
          <a:p>
            <a:pPr>
              <a:buFont typeface="Arial" pitchFamily="34" charset="0"/>
              <a:buChar char="•"/>
            </a:pPr>
            <a:r>
              <a:rPr lang="fa-IR" sz="2000" b="0" dirty="0" smtClean="0">
                <a:cs typeface="B Homa" panose="00000400000000000000" pitchFamily="2" charset="-78"/>
              </a:rPr>
              <a:t>نابهنجاری</a:t>
            </a:r>
            <a:endParaRPr lang="en-US" sz="2000" b="0" dirty="0"/>
          </a:p>
        </p:txBody>
      </p:sp>
      <p:pic>
        <p:nvPicPr>
          <p:cNvPr id="5" name="Picture 2" descr="C:\Users\amir\Desktop\d\post-9_files\souffl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72461"/>
            <a:ext cx="1872208" cy="248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25144"/>
            <a:ext cx="28575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 descr="C:\Users\amir\Desktop\d\IMAGE6343024691923437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38628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C:\Users\amir\Desktop\d\bonfekani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1048"/>
            <a:ext cx="4359679" cy="285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17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cs typeface="B Titr" panose="00000700000000000000" pitchFamily="2" charset="-78"/>
              </a:rPr>
              <a:t>مصادیق</a:t>
            </a:r>
            <a:r>
              <a:rPr lang="fa-IR" b="1" dirty="0" smtClean="0">
                <a:cs typeface="B Titr" panose="00000700000000000000" pitchFamily="2" charset="-78"/>
              </a:rPr>
              <a:t>: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>
                <a:cs typeface="B Homa" panose="00000400000000000000" pitchFamily="2" charset="-78"/>
              </a:rPr>
              <a:t>پیتر </a:t>
            </a:r>
            <a:r>
              <a:rPr lang="fa-IR" sz="2400" dirty="0" smtClean="0">
                <a:cs typeface="B Homa" panose="00000400000000000000" pitchFamily="2" charset="-78"/>
              </a:rPr>
              <a:t>آیزنمن</a:t>
            </a:r>
          </a:p>
          <a:p>
            <a:r>
              <a:rPr lang="fa-IR" sz="2400" b="0" dirty="0">
                <a:cs typeface="B Homa" panose="00000400000000000000" pitchFamily="2" charset="-78"/>
              </a:rPr>
              <a:t>مرکز هنرهای بصری وکسنر</a:t>
            </a:r>
          </a:p>
        </p:txBody>
      </p:sp>
      <p:pic>
        <p:nvPicPr>
          <p:cNvPr id="4" name="Picture 4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16632"/>
            <a:ext cx="2520280" cy="1882390"/>
          </a:xfrm>
          <a:prstGeom prst="rect">
            <a:avLst/>
          </a:prstGeom>
          <a:noFill/>
        </p:spPr>
      </p:pic>
      <p:pic>
        <p:nvPicPr>
          <p:cNvPr id="5" name="Picture 4" descr="Peter%20Eisenma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960" y="2368463"/>
            <a:ext cx="4840113" cy="3508809"/>
          </a:xfrm>
          <a:prstGeom prst="rect">
            <a:avLst/>
          </a:prstGeom>
          <a:noFill/>
        </p:spPr>
      </p:pic>
      <p:pic>
        <p:nvPicPr>
          <p:cNvPr id="1026" name="Picture 2" descr="C:\Users\amir\Downloads\ayzenman\frontdista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68463"/>
            <a:ext cx="3855294" cy="257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61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3" descr="C:\Users\amir\Desktop\d\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250"/>
            <a:ext cx="6603652" cy="495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mir\Desktop\d\about_architecture_440_WCASouth_02_2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20566"/>
            <a:ext cx="3448794" cy="344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01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B Titr" panose="00000700000000000000" pitchFamily="2" charset="-78"/>
              </a:rPr>
              <a:t>برنارد چومی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0" dirty="0">
                <a:cs typeface="B Homa" panose="00000400000000000000" pitchFamily="2" charset="-78"/>
              </a:rPr>
              <a:t>پارک دولا </a:t>
            </a:r>
            <a:r>
              <a:rPr lang="fa-IR" sz="2400" b="0" dirty="0" smtClean="0">
                <a:cs typeface="B Homa" panose="00000400000000000000" pitchFamily="2" charset="-78"/>
              </a:rPr>
              <a:t>ویـــــلت</a:t>
            </a:r>
            <a:endParaRPr lang="en-US" sz="2400" b="0" dirty="0"/>
          </a:p>
        </p:txBody>
      </p:sp>
      <p:pic>
        <p:nvPicPr>
          <p:cNvPr id="15362" name="Picture 2" descr="C:\Users\amir\Downloads\chumi\NewsShowrdw_files\165063457785321875838520112125875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9" y="116632"/>
            <a:ext cx="2419656" cy="161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mir\Downloads\chumi\park dolayt\18396346585160494411452012242694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4065917" cy="270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amir\Downloads\chumi\park dolayt\18396346585161771575802012372671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165" y="1700808"/>
            <a:ext cx="3498283" cy="262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amir\Downloads\chumi\park dolayt\1839634658516427688420201222676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03512"/>
            <a:ext cx="3892266" cy="254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amir\Downloads\chumi\park dolayt\183963465851693234362020125326234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63" y="1823394"/>
            <a:ext cx="4286250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21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2" descr="C:\Users\amir\Downloads\chumi\park dolayt\1839634658517207511555201220267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691" y="3460171"/>
            <a:ext cx="2193189" cy="334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mir\Downloads\chumi\park dolayt\18396346585174959696552012492659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852" y="44624"/>
            <a:ext cx="2700531" cy="353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C:\Users\amir\Downloads\chumi\park dolayt\1839634658516300831305201250268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106" y="3645024"/>
            <a:ext cx="4255358" cy="319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Users\amir\Downloads\chumi\park dolayt\18396346585166129109402012212629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" y="111048"/>
            <a:ext cx="4417392" cy="331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6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12" descr="C:\Users\amir\Downloads\chumi\park dolayt\1839634658520167302585201216267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917" y="404664"/>
            <a:ext cx="3888432" cy="292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mir\Downloads\chumi\park dolayt\18396346585199546013552012552646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54574"/>
            <a:ext cx="4286250" cy="280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C:\Users\amir\Downloads\chumi\park dolayt\18396346585197694178952012362694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0672"/>
            <a:ext cx="42862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amir\Downloads\chumi\park dolayt\183963465851873584147020125326584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36" y="353566"/>
            <a:ext cx="42862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25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7" name="Picture 7" descr="C:\Users\amir\Downloads\chumi\park dolayt\18396346585183654159602012162654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142234" cy="325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amir\Downloads\chumi\park dolayt\18396346585185537242202012352637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059" y="3377902"/>
            <a:ext cx="42862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mir\Downloads\chumi\park dolayt\18396346585179671699652012362671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85723"/>
            <a:ext cx="4105434" cy="308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ir\Downloads\chumi\park dolayt\1839634658517800403295201220264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740" y="446027"/>
            <a:ext cx="42862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0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en-US" sz="3000" dirty="0" smtClean="0"/>
          </a:p>
        </p:txBody>
      </p:sp>
      <p:pic>
        <p:nvPicPr>
          <p:cNvPr id="52227" name="Picture 4" descr="A14017%20Bernard%20Tschumi%20-%20Parc%20de%20la%20Villett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8721" y="3717032"/>
            <a:ext cx="2255127" cy="3043063"/>
          </a:xfrm>
          <a:noFill/>
        </p:spPr>
      </p:pic>
      <p:pic>
        <p:nvPicPr>
          <p:cNvPr id="52228" name="Picture 7" descr="A14013%20Bernard%20Tschumi%20-%20Parc%20de%20la%20Villett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25" y="2465601"/>
            <a:ext cx="3813175" cy="3001535"/>
          </a:xfrm>
          <a:noFill/>
        </p:spPr>
      </p:pic>
      <p:pic>
        <p:nvPicPr>
          <p:cNvPr id="5" name="Picture 5" descr="A14012%20Bernard%20Tschumi%20-%20Parc%20de%20la%20Villet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786" y="39827"/>
            <a:ext cx="3412174" cy="3613703"/>
          </a:xfrm>
          <a:prstGeom prst="rect">
            <a:avLst/>
          </a:prstGeom>
          <a:noFill/>
        </p:spPr>
      </p:pic>
      <p:pic>
        <p:nvPicPr>
          <p:cNvPr id="6" name="Picture 7" descr="A14014%20Bernard%20Tschumi%20-%20Parc%20de%20la%20Villet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116632"/>
            <a:ext cx="2657803" cy="3360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346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a-IR" dirty="0" smtClean="0">
              <a:cs typeface="B Titr" panose="00000700000000000000" pitchFamily="2" charset="-78"/>
            </a:endParaRPr>
          </a:p>
        </p:txBody>
      </p:sp>
      <p:pic>
        <p:nvPicPr>
          <p:cNvPr id="53251" name="Picture 4" descr="A14016%20Bernard%20Tschumi%20-%20Parc%20de%20la%20Villett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889992"/>
            <a:ext cx="3136900" cy="4267200"/>
          </a:xfrm>
          <a:noFill/>
        </p:spPr>
      </p:pic>
      <p:pic>
        <p:nvPicPr>
          <p:cNvPr id="53252" name="Picture 7" descr="2461202210_c14765f48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864592"/>
            <a:ext cx="4648200" cy="4222750"/>
          </a:xfrm>
          <a:noFill/>
        </p:spPr>
      </p:pic>
    </p:spTree>
    <p:extLst>
      <p:ext uri="{BB962C8B-B14F-4D97-AF65-F5344CB8AC3E}">
        <p14:creationId xmlns:p14="http://schemas.microsoft.com/office/powerpoint/2010/main" val="234741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cs typeface="B Titr" panose="00000700000000000000" pitchFamily="2" charset="-78"/>
              </a:rPr>
              <a:t>بستر</a:t>
            </a:r>
            <a:r>
              <a:rPr lang="fa-IR" b="1" dirty="0" smtClean="0">
                <a:cs typeface="B Titr" panose="00000700000000000000" pitchFamily="2" charset="-78"/>
              </a:rPr>
              <a:t>: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fa-IR" sz="2400" b="0" dirty="0" smtClean="0">
                <a:cs typeface="B Homa" panose="00000400000000000000" pitchFamily="2" charset="-78"/>
              </a:rPr>
              <a:t>اساس فلسفۀ غرب </a:t>
            </a:r>
            <a:r>
              <a:rPr lang="fa-IR" sz="2400" b="0" dirty="0">
                <a:cs typeface="B Homa" panose="00000400000000000000" pitchFamily="2" charset="-78"/>
              </a:rPr>
              <a:t>بر اندیشه های نو افلاطونی استوار است.</a:t>
            </a:r>
            <a:endParaRPr lang="fa-IR" sz="2400" b="0" dirty="0" smtClean="0">
              <a:cs typeface="B Homa" panose="00000400000000000000" pitchFamily="2" charset="-78"/>
            </a:endParaRPr>
          </a:p>
          <a:p>
            <a:pPr marL="0" indent="0">
              <a:buNone/>
            </a:pPr>
            <a:endParaRPr lang="fa-IR" sz="2400" b="0" dirty="0">
              <a:cs typeface="B Homa" panose="00000400000000000000" pitchFamily="2" charset="-78"/>
            </a:endParaRPr>
          </a:p>
        </p:txBody>
      </p:sp>
      <p:pic>
        <p:nvPicPr>
          <p:cNvPr id="14338" name="Picture 2" descr="C:\Users\amir\Desktop\d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7640"/>
            <a:ext cx="3240360" cy="25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amir\Desktop\d\aflatu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484" y="3356992"/>
            <a:ext cx="2275653" cy="329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amir\Desktop\d\billionaires-te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37539"/>
            <a:ext cx="2641650" cy="264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37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B Titr" panose="00000700000000000000" pitchFamily="2" charset="-78"/>
              </a:rPr>
              <a:t>فرانک گهری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0" dirty="0">
                <a:cs typeface="B Homa" panose="00000400000000000000" pitchFamily="2" charset="-78"/>
              </a:rPr>
              <a:t>موزه گوگنهایم بیلبائو</a:t>
            </a:r>
          </a:p>
        </p:txBody>
      </p:sp>
      <p:pic>
        <p:nvPicPr>
          <p:cNvPr id="4" name="Picture 4" descr="1digital_proje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88640"/>
            <a:ext cx="2376264" cy="1876037"/>
          </a:xfrm>
          <a:prstGeom prst="rect">
            <a:avLst/>
          </a:prstGeom>
          <a:noFill/>
        </p:spPr>
      </p:pic>
      <p:pic>
        <p:nvPicPr>
          <p:cNvPr id="8196" name="Picture 4" descr="C:\Users\amir\Desktop\d\New folder\49505noteTrav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9" y="2636912"/>
            <a:ext cx="447388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mir\Desktop\d\New folder\411301462552850347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355" y="1700808"/>
            <a:ext cx="4518141" cy="298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66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6" descr="C:\Users\amir\Desktop\d\New folder\Beauty and industrial c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583" y="476672"/>
            <a:ext cx="446392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mir\Desktop\d\New folder\127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2" y="476672"/>
            <a:ext cx="439433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mir\Desktop\d\New folder\161e252e902cc5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89040"/>
            <a:ext cx="466611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57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خانه گهری در سانتامونیکای </a:t>
            </a:r>
            <a:r>
              <a:rPr lang="fa-IR" sz="2400" dirty="0" smtClean="0">
                <a:cs typeface="B Titr" panose="00000700000000000000" pitchFamily="2" charset="-78"/>
              </a:rPr>
              <a:t>کالیفرنیا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5" name="Picture 7" descr="00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9296" y="2699023"/>
            <a:ext cx="4267200" cy="3970337"/>
          </a:xfrm>
          <a:prstGeom prst="rect">
            <a:avLst/>
          </a:prstGeom>
          <a:noFill/>
        </p:spPr>
      </p:pic>
      <p:pic>
        <p:nvPicPr>
          <p:cNvPr id="7170" name="Picture 2" descr="C:\Users\amir\Downloads\gahri\Gehryho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" y="1124743"/>
            <a:ext cx="4865958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8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4" descr="0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2188096"/>
            <a:ext cx="4134079" cy="4197629"/>
          </a:xfrm>
          <a:prstGeom prst="rect">
            <a:avLst/>
          </a:prstGeom>
          <a:noFill/>
        </p:spPr>
      </p:pic>
      <p:pic>
        <p:nvPicPr>
          <p:cNvPr id="5" name="Picture 7" descr="00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8024" y="188640"/>
            <a:ext cx="4071937" cy="3998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843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B Titr" panose="00000700000000000000" pitchFamily="2" charset="-78"/>
              </a:rPr>
              <a:t>دانیل لیبسکیند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0" dirty="0">
                <a:cs typeface="B Homa" panose="00000400000000000000" pitchFamily="2" charset="-78"/>
              </a:rPr>
              <a:t>موزه یهود برلین</a:t>
            </a:r>
          </a:p>
        </p:txBody>
      </p:sp>
      <p:pic>
        <p:nvPicPr>
          <p:cNvPr id="6147" name="Picture 3" descr="C:\Users\amir\Desktop\d\New folder (2)\aol_01_jewish-museum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5" r="8517"/>
          <a:stretch/>
        </p:blipFill>
        <p:spPr bwMode="auto">
          <a:xfrm>
            <a:off x="3091940" y="1700808"/>
            <a:ext cx="6016564" cy="403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mir\Downloads\ayzenman\showthread.php_files\770551679208148669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" b="11845"/>
          <a:stretch/>
        </p:blipFill>
        <p:spPr bwMode="auto">
          <a:xfrm>
            <a:off x="35496" y="2585769"/>
            <a:ext cx="307721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ir\Desktop\d\New folder (2)\berlin_jewish_museum_95_il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94" y="260648"/>
            <a:ext cx="1696817" cy="255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82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7" descr="C:\Users\amir\Desktop\d\New folder (2)\libeskind-berlinjewi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8" y="377102"/>
            <a:ext cx="3944588" cy="449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mir\Desktop\d\New folder (2)\c80l711rzx50b2c0xj6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6576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mir\Desktop\d\New folder (2)\39017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03578"/>
            <a:ext cx="4827269" cy="320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4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موزه </a:t>
            </a:r>
            <a:r>
              <a:rPr lang="fa-IR" sz="2400" dirty="0" smtClean="0">
                <a:cs typeface="B Titr" panose="00000700000000000000" pitchFamily="2" charset="-78"/>
              </a:rPr>
              <a:t>جنگ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5125" name="Picture 5" descr="C:\Users\amir\Desktop\d\New folder (3)\war-mus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53943"/>
            <a:ext cx="5239735" cy="361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mir\Desktop\d\New folder (3)\imperial-war-museum-north-aa0210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896544" cy="336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26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2" descr="C:\Users\amir\Desktop\d\New folder (3)\021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1" t="8423" b="7450"/>
          <a:stretch/>
        </p:blipFill>
        <p:spPr bwMode="auto">
          <a:xfrm>
            <a:off x="107504" y="2906973"/>
            <a:ext cx="5353900" cy="376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mir\Desktop\d\New folder (3)\021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063" y="116632"/>
            <a:ext cx="530542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32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B Titr" panose="00000700000000000000" pitchFamily="2" charset="-78"/>
              </a:rPr>
              <a:t>رم کولهاس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0" dirty="0">
                <a:cs typeface="B Homa" panose="00000400000000000000" pitchFamily="2" charset="-78"/>
              </a:rPr>
              <a:t>سفارت هلند در برلين </a:t>
            </a:r>
          </a:p>
        </p:txBody>
      </p:sp>
      <p:pic>
        <p:nvPicPr>
          <p:cNvPr id="4" name="Picture 4" descr="Rem_Koolhaas_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60649"/>
            <a:ext cx="2709213" cy="1800200"/>
          </a:xfrm>
          <a:prstGeom prst="rect">
            <a:avLst/>
          </a:prstGeom>
          <a:noFill/>
        </p:spPr>
      </p:pic>
      <p:pic>
        <p:nvPicPr>
          <p:cNvPr id="4098" name="Picture 2" descr="C:\Users\amir\Desktop\d\New folder (4)\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32076"/>
            <a:ext cx="3456384" cy="483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mir\Desktop\d\New folder (4)\25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02" y="2332037"/>
            <a:ext cx="5055370" cy="304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65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5" name="Picture 6" descr="C:\Users\amir\Desktop\d\New folder (4)\21831522426233214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1242"/>
            <a:ext cx="6208365" cy="465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mir\Desktop\d\New folder (4)\1o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68960"/>
            <a:ext cx="258127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62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anose="00000700000000000000" pitchFamily="2" charset="-78"/>
              </a:rPr>
              <a:t>دوران مدرن: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fa-IR" sz="2400" b="0" dirty="0" smtClean="0">
                <a:cs typeface="B Homa" panose="00000400000000000000" pitchFamily="2" charset="-78"/>
              </a:rPr>
              <a:t>باورهای عقلی</a:t>
            </a:r>
          </a:p>
          <a:p>
            <a:pPr>
              <a:buFont typeface="Arial" pitchFamily="34" charset="0"/>
              <a:buChar char="•"/>
            </a:pPr>
            <a:r>
              <a:rPr lang="fa-IR" sz="2400" b="0" dirty="0" smtClean="0">
                <a:cs typeface="B Homa" panose="00000400000000000000" pitchFamily="2" charset="-78"/>
              </a:rPr>
              <a:t> انسان </a:t>
            </a:r>
            <a:r>
              <a:rPr lang="fa-IR" sz="2400" b="0" dirty="0">
                <a:cs typeface="B Homa" panose="00000400000000000000" pitchFamily="2" charset="-78"/>
              </a:rPr>
              <a:t>مداری </a:t>
            </a:r>
            <a:endParaRPr lang="fa-IR" sz="2400" b="0" dirty="0" smtClean="0">
              <a:cs typeface="B Homa" panose="00000400000000000000" pitchFamily="2" charset="-78"/>
            </a:endParaRPr>
          </a:p>
          <a:p>
            <a:pPr marL="0" indent="0"/>
            <a:endParaRPr lang="fa-IR" sz="2400" b="0" dirty="0" smtClean="0">
              <a:cs typeface="B Homa" panose="00000400000000000000" pitchFamily="2" charset="-78"/>
            </a:endParaRPr>
          </a:p>
          <a:p>
            <a:endParaRPr lang="fa-IR" sz="2400" b="0" dirty="0">
              <a:cs typeface="B Homa" panose="00000400000000000000" pitchFamily="2" charset="-78"/>
            </a:endParaRPr>
          </a:p>
        </p:txBody>
      </p:sp>
      <p:pic>
        <p:nvPicPr>
          <p:cNvPr id="2050" name="Picture 2" descr="C:\Users\amir\Desktop\d\moder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1"/>
            <a:ext cx="3744417" cy="415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mir\Desktop\d\1-s-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80928"/>
            <a:ext cx="42862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27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مرکز موسیقی </a:t>
            </a:r>
            <a:r>
              <a:rPr lang="fa-IR" sz="2400" dirty="0" smtClean="0">
                <a:cs typeface="B Titr" panose="00000700000000000000" pitchFamily="2" charset="-78"/>
              </a:rPr>
              <a:t>پورتو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4" name="Picture 4" descr="14mus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8981" y="2204864"/>
            <a:ext cx="4937515" cy="2808312"/>
          </a:xfrm>
          <a:prstGeom prst="rect">
            <a:avLst/>
          </a:prstGeom>
          <a:noFill/>
        </p:spPr>
      </p:pic>
      <p:pic>
        <p:nvPicPr>
          <p:cNvPr id="5" name="Picture 7" descr="15mus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548680"/>
            <a:ext cx="3168352" cy="44706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22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7" descr="4mus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3" y="148976"/>
            <a:ext cx="3384375" cy="4504160"/>
          </a:xfrm>
          <a:prstGeom prst="rect">
            <a:avLst/>
          </a:prstGeom>
          <a:noFill/>
        </p:spPr>
      </p:pic>
      <p:pic>
        <p:nvPicPr>
          <p:cNvPr id="5" name="Picture 10" descr="8mus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2239" y="3675410"/>
            <a:ext cx="2391915" cy="3182590"/>
          </a:xfrm>
          <a:prstGeom prst="rect">
            <a:avLst/>
          </a:prstGeom>
          <a:noFill/>
        </p:spPr>
      </p:pic>
      <p:pic>
        <p:nvPicPr>
          <p:cNvPr id="6" name="Picture 4" descr="3music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9704" y="109074"/>
            <a:ext cx="4704450" cy="353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783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کتابخانه عمومی </a:t>
            </a:r>
            <a:r>
              <a:rPr lang="fa-IR" sz="2400" dirty="0" smtClean="0">
                <a:cs typeface="B Titr" panose="00000700000000000000" pitchFamily="2" charset="-78"/>
              </a:rPr>
              <a:t>سیاتل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4" descr="seattlelibraryi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2996194"/>
            <a:ext cx="4877837" cy="3564695"/>
          </a:xfrm>
          <a:prstGeom prst="rect">
            <a:avLst/>
          </a:prstGeom>
          <a:noFill/>
        </p:spPr>
      </p:pic>
      <p:pic>
        <p:nvPicPr>
          <p:cNvPr id="3075" name="Picture 3" descr="C:\Users\amir\Desktop\d\New folder (5)\pts2st6tle7juw7k0tf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993" y="1517501"/>
            <a:ext cx="3773487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mir\Desktop\d\New folder (5)\9.Koolhaas-Libra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7912"/>
            <a:ext cx="3868437" cy="25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5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7" descr="C:\Users\amir\Desktop\d\New folder (5)\t6fh2o1czwb5togep6y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672"/>
            <a:ext cx="3255020" cy="303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mir\Desktop\d\New folder (5)\Seattle_Public_Library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477446" cy="260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amir\Desktop\d\New folder (5)\untitled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517939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19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ساختمان تلویزیونی مرکزی چین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2051" name="Picture 3" descr="C:\Users\amir\Desktop\d\New folder (6)\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1550"/>
            <a:ext cx="4837072" cy="302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052736"/>
            <a:ext cx="4968552" cy="349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957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4" descr="C:\Users\amir\Desktop\d\New folder (6)\13976345136387265015452011121165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61" y="3284984"/>
            <a:ext cx="5368628" cy="318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mir\Desktop\d\New folder (6)\Dezeen_CCTV-Headquarters-by-OMA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5"/>
            <a:ext cx="4817740" cy="342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9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B Titr" panose="00000700000000000000" pitchFamily="2" charset="-78"/>
              </a:rPr>
              <a:t>نظرات دیگران</a:t>
            </a:r>
            <a:r>
              <a:rPr lang="fa-IR" sz="2400" b="1" dirty="0" smtClean="0">
                <a:cs typeface="B Titr" panose="00000700000000000000" pitchFamily="2" charset="-78"/>
              </a:rPr>
              <a:t>: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sz="2000" dirty="0">
                <a:cs typeface="B Homa" panose="00000400000000000000" pitchFamily="2" charset="-78"/>
              </a:rPr>
              <a:t>دکتر محمد رضا </a:t>
            </a:r>
            <a:r>
              <a:rPr lang="fa-IR" sz="2000" dirty="0" smtClean="0">
                <a:cs typeface="B Homa" panose="00000400000000000000" pitchFamily="2" charset="-78"/>
              </a:rPr>
              <a:t>شعیری</a:t>
            </a:r>
            <a:endParaRPr lang="fa-IR" sz="2000" b="0" dirty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دریدا </a:t>
            </a:r>
            <a:r>
              <a:rPr lang="fa-IR" sz="2000" b="0" dirty="0">
                <a:cs typeface="B Homa" panose="00000400000000000000" pitchFamily="2" charset="-78"/>
              </a:rPr>
              <a:t>فیلسوفی است که در اندیشه هایش معنی شناسی و زبان شناسی و نشانه شناسی نیز وجود </a:t>
            </a:r>
            <a:r>
              <a:rPr lang="fa-IR" sz="2000" b="0" dirty="0" smtClean="0">
                <a:cs typeface="B Homa" panose="00000400000000000000" pitchFamily="2" charset="-78"/>
              </a:rPr>
              <a:t>دارد.</a:t>
            </a:r>
          </a:p>
          <a:p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  <a:p>
            <a:pPr lvl="0"/>
            <a:r>
              <a:rPr lang="fa-IR" sz="2000" dirty="0">
                <a:cs typeface="B Homa" panose="00000400000000000000" pitchFamily="2" charset="-78"/>
              </a:rPr>
              <a:t>جاناتان </a:t>
            </a:r>
            <a:r>
              <a:rPr lang="fa-IR" sz="2000" dirty="0" smtClean="0">
                <a:cs typeface="B Homa" panose="00000400000000000000" pitchFamily="2" charset="-78"/>
              </a:rPr>
              <a:t>ری</a:t>
            </a:r>
          </a:p>
          <a:p>
            <a:pPr lvl="0"/>
            <a:r>
              <a:rPr lang="fa-IR" sz="2000" b="0" dirty="0" smtClean="0">
                <a:cs typeface="B Homa" panose="00000400000000000000" pitchFamily="2" charset="-78"/>
              </a:rPr>
              <a:t>مخالفان </a:t>
            </a:r>
            <a:r>
              <a:rPr lang="fa-IR" sz="2000" b="0" dirty="0">
                <a:cs typeface="B Homa" panose="00000400000000000000" pitchFamily="2" charset="-78"/>
              </a:rPr>
              <a:t>دریدا اغلب منتقدین کلاسیک و فیلسوفان سنت گرا هستند که نمی توانند پذیرای </a:t>
            </a:r>
            <a:r>
              <a:rPr lang="fa-IR" sz="2000" b="0" dirty="0" smtClean="0">
                <a:cs typeface="B Homa" panose="00000400000000000000" pitchFamily="2" charset="-78"/>
              </a:rPr>
              <a:t>آرا</a:t>
            </a:r>
          </a:p>
          <a:p>
            <a:pPr lvl="0"/>
            <a:r>
              <a:rPr lang="fa-IR" sz="2000" b="0" dirty="0" smtClean="0">
                <a:cs typeface="B Homa" panose="00000400000000000000" pitchFamily="2" charset="-78"/>
              </a:rPr>
              <a:t>و </a:t>
            </a:r>
            <a:r>
              <a:rPr lang="fa-IR" sz="2000" b="0" dirty="0">
                <a:cs typeface="B Homa" panose="00000400000000000000" pitchFamily="2" charset="-78"/>
              </a:rPr>
              <a:t>افکار جدید باشند و تحمل نواندیشی و دگراندیشی را ندارند.</a:t>
            </a:r>
            <a:endParaRPr lang="en-US" sz="2000" b="0" dirty="0"/>
          </a:p>
          <a:p>
            <a:endParaRPr lang="fa-IR" sz="2000" b="0" dirty="0" smtClean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18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dirty="0">
                <a:cs typeface="B Homa" panose="00000400000000000000" pitchFamily="2" charset="-78"/>
              </a:rPr>
              <a:t>رابرت ونتوری </a:t>
            </a:r>
            <a:endParaRPr lang="fa-IR" sz="200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من </a:t>
            </a:r>
            <a:r>
              <a:rPr lang="fa-IR" sz="2000" b="0" dirty="0">
                <a:cs typeface="B Homa" panose="00000400000000000000" pitchFamily="2" charset="-78"/>
              </a:rPr>
              <a:t>پیچیدگی و تضادی که براساس تجربیات مبهم و در عین حال غنی عصر مدرن استوار است را دوست دارم.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  <a:p>
            <a:endParaRPr lang="fa-IR" sz="2000" b="0" dirty="0" smtClean="0">
              <a:cs typeface="B Homa" panose="00000400000000000000" pitchFamily="2" charset="-78"/>
            </a:endParaRPr>
          </a:p>
          <a:p>
            <a:pPr lvl="0"/>
            <a:r>
              <a:rPr lang="fa-IR" sz="2200" dirty="0" smtClean="0">
                <a:cs typeface="B Homa" panose="00000400000000000000" pitchFamily="2" charset="-78"/>
              </a:rPr>
              <a:t>ویگلی</a:t>
            </a:r>
          </a:p>
          <a:p>
            <a:pPr lvl="0"/>
            <a:r>
              <a:rPr lang="fa-IR" sz="2000" b="0" dirty="0" smtClean="0">
                <a:cs typeface="B Homa" panose="00000400000000000000" pitchFamily="2" charset="-78"/>
              </a:rPr>
              <a:t>دیکانستراکشن </a:t>
            </a:r>
            <a:r>
              <a:rPr lang="fa-IR" sz="2000" b="0" dirty="0">
                <a:cs typeface="B Homa" panose="00000400000000000000" pitchFamily="2" charset="-78"/>
              </a:rPr>
              <a:t>تخریب یا پنهان کاری نیست.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pPr lvl="0"/>
            <a:r>
              <a:rPr lang="fa-IR" sz="2000" b="0" dirty="0" smtClean="0">
                <a:cs typeface="B Homa" panose="00000400000000000000" pitchFamily="2" charset="-78"/>
              </a:rPr>
              <a:t>فرساخت </a:t>
            </a:r>
            <a:r>
              <a:rPr lang="fa-IR" sz="2000" b="0" dirty="0">
                <a:cs typeface="B Homa" panose="00000400000000000000" pitchFamily="2" charset="-78"/>
              </a:rPr>
              <a:t>ساختمان را جابجا می کند اما آن را از بین نمی </a:t>
            </a:r>
            <a:r>
              <a:rPr lang="fa-IR" sz="2000" b="0" dirty="0" smtClean="0">
                <a:cs typeface="B Homa" panose="00000400000000000000" pitchFamily="2" charset="-78"/>
              </a:rPr>
              <a:t>برد.</a:t>
            </a:r>
            <a:endParaRPr lang="fa-IR" sz="2000" b="0" dirty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589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dirty="0">
                <a:cs typeface="B Homa" panose="00000400000000000000" pitchFamily="2" charset="-78"/>
              </a:rPr>
              <a:t>رم کولهاس </a:t>
            </a:r>
            <a:endParaRPr lang="fa-IR" sz="200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ساختن </a:t>
            </a:r>
            <a:r>
              <a:rPr lang="fa-IR" sz="2000" b="0" dirty="0">
                <a:cs typeface="B Homa" panose="00000400000000000000" pitchFamily="2" charset="-78"/>
              </a:rPr>
              <a:t>چیزها ده ها بار از منفجر کردنشان جالبتر است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endParaRPr lang="fa-IR" sz="2000" b="0" dirty="0">
              <a:cs typeface="B Homa" panose="00000400000000000000" pitchFamily="2" charset="-78"/>
            </a:endParaRPr>
          </a:p>
          <a:p>
            <a:endParaRPr lang="fa-IR" sz="2000" b="0" dirty="0" smtClean="0">
              <a:cs typeface="B Homa" panose="00000400000000000000" pitchFamily="2" charset="-78"/>
            </a:endParaRPr>
          </a:p>
          <a:p>
            <a:pPr lvl="0"/>
            <a:r>
              <a:rPr lang="fa-IR" sz="2000" dirty="0" smtClean="0">
                <a:cs typeface="B Homa" panose="00000400000000000000" pitchFamily="2" charset="-78"/>
              </a:rPr>
              <a:t>چارلز </a:t>
            </a:r>
            <a:r>
              <a:rPr lang="fa-IR" sz="2000" dirty="0">
                <a:cs typeface="B Homa" panose="00000400000000000000" pitchFamily="2" charset="-78"/>
              </a:rPr>
              <a:t>جنکز </a:t>
            </a:r>
            <a:endParaRPr lang="fa-IR" sz="2000" dirty="0" smtClean="0">
              <a:cs typeface="B Homa" panose="00000400000000000000" pitchFamily="2" charset="-78"/>
            </a:endParaRPr>
          </a:p>
          <a:p>
            <a:pPr lvl="0"/>
            <a:r>
              <a:rPr lang="fa-IR" sz="2000" b="0" dirty="0" smtClean="0">
                <a:cs typeface="B Homa" panose="00000400000000000000" pitchFamily="2" charset="-78"/>
              </a:rPr>
              <a:t>داربست </a:t>
            </a:r>
            <a:r>
              <a:rPr lang="fa-IR" sz="2000" b="0" dirty="0">
                <a:cs typeface="B Homa" panose="00000400000000000000" pitchFamily="2" charset="-78"/>
              </a:rPr>
              <a:t>های عظیم سفید که کسی را از گزند آفتاب و باران مصون نمی کنند و به جایی هم نمی رسند، این مد پذیری افراطی نوعی خود منشی بوجود آورده است.</a:t>
            </a:r>
            <a:endParaRPr lang="en-US" sz="2000" b="0" dirty="0"/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515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فلسفه اصالت وجود</a:t>
            </a:r>
            <a:r>
              <a:rPr lang="fa-IR" sz="2400" dirty="0" smtClean="0">
                <a:cs typeface="B Titr" panose="00000700000000000000" pitchFamily="2" charset="-78"/>
              </a:rPr>
              <a:t>: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 smtClean="0">
                <a:cs typeface="B Homa" panose="00000400000000000000" pitchFamily="2" charset="-78"/>
              </a:rPr>
              <a:t>ژان </a:t>
            </a:r>
            <a:r>
              <a:rPr lang="fa-IR" sz="2000" b="0" dirty="0">
                <a:cs typeface="B Homa" panose="00000400000000000000" pitchFamily="2" charset="-78"/>
              </a:rPr>
              <a:t>پل سارتر ( 1980 - 1905 ) فیلسوف فرانسوی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سارتر </a:t>
            </a:r>
            <a:r>
              <a:rPr lang="fa-IR" sz="2000" b="0" dirty="0">
                <a:cs typeface="B Homa" panose="00000400000000000000" pitchFamily="2" charset="-78"/>
              </a:rPr>
              <a:t>معتقد  به خرد گرایی استعلایی ( </a:t>
            </a:r>
            <a:r>
              <a:rPr lang="en-US" sz="2000" b="0" dirty="0" err="1"/>
              <a:t>Transendental</a:t>
            </a:r>
            <a:r>
              <a:rPr lang="en-US" sz="2000" b="0" dirty="0"/>
              <a:t> </a:t>
            </a:r>
            <a:r>
              <a:rPr lang="en-US" sz="2000" b="0" dirty="0" smtClean="0"/>
              <a:t>Mind</a:t>
            </a:r>
            <a:r>
              <a:rPr lang="fa-IR" sz="2000" b="0" dirty="0" smtClean="0">
                <a:cs typeface="B Homa" panose="00000400000000000000" pitchFamily="2" charset="-78"/>
              </a:rPr>
              <a:t>) است.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" فرد ماهیت خویش را شکل می دهد و نباید از این عامل در مسیر شخصیت فرد غافل ماند ... "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" آدمی </a:t>
            </a:r>
            <a:r>
              <a:rPr lang="fa-IR" sz="2000" b="0" dirty="0">
                <a:cs typeface="B Homa" panose="00000400000000000000" pitchFamily="2" charset="-78"/>
              </a:rPr>
              <a:t>آزاد است هر چه می خواهد اختیار کند و به همین جهت است که باید او را مسئول انتخاب های خود دانست . "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3074" name="Picture 2" descr="C:\Users\amir\Desktop\d\130px-JeanPaulSart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542251"/>
            <a:ext cx="1944216" cy="276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ir\Desktop\d\thinking-errors-wooden-fig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04484"/>
            <a:ext cx="4709245" cy="319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57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مکتب ساختارگرایی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عاملی مهم تر از ذهن وجود دارد که پیوسته مورد بی مهری قرار گرفته و آن </a:t>
            </a:r>
            <a:r>
              <a:rPr lang="fa-IR" sz="2000" b="0" dirty="0" smtClean="0">
                <a:cs typeface="B Homa" panose="00000400000000000000" pitchFamily="2" charset="-78"/>
              </a:rPr>
              <a:t>ساختار 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زبان </a:t>
            </a:r>
            <a:r>
              <a:rPr lang="fa-IR" sz="2000" b="0" dirty="0">
                <a:cs typeface="B Homa" panose="00000400000000000000" pitchFamily="2" charset="-78"/>
              </a:rPr>
              <a:t>است 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ساختار ذهن مبنایش زبان است . 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r>
              <a:rPr lang="fa-IR" sz="2000" b="0" dirty="0" smtClean="0">
                <a:cs typeface="B Homa" panose="00000400000000000000" pitchFamily="2" charset="-78"/>
              </a:rPr>
              <a:t>انسان </a:t>
            </a:r>
            <a:r>
              <a:rPr lang="fa-IR" sz="2000" b="0" dirty="0">
                <a:cs typeface="B Homa" panose="00000400000000000000" pitchFamily="2" charset="-78"/>
              </a:rPr>
              <a:t>بوسیله زبان با دنیای خارج مرتبط می شود .</a:t>
            </a:r>
            <a:endParaRPr lang="fa-IR" sz="2000" b="0" dirty="0" smtClean="0">
              <a:cs typeface="B Homa" panose="00000400000000000000" pitchFamily="2" charset="-78"/>
            </a:endParaRPr>
          </a:p>
          <a:p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4098" name="Picture 2" descr="C:\Users\amir\Desktop\d\sakht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3923"/>
            <a:ext cx="36195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ir\Desktop\d\sakhtar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3521596" cy="352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84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فردیناند دو سوسور ، زبان شناس سوییسی </a:t>
            </a:r>
            <a:r>
              <a:rPr lang="fa-IR" sz="2400" dirty="0" smtClean="0">
                <a:cs typeface="B Titr" panose="00000700000000000000" pitchFamily="2" charset="-78"/>
              </a:rPr>
              <a:t>: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سوسور از زبان شناسی، علائم شناسی را به وجود </a:t>
            </a:r>
            <a:r>
              <a:rPr lang="fa-IR" sz="2000" b="0" dirty="0" smtClean="0">
                <a:cs typeface="B Homa" panose="00000400000000000000" pitchFamily="2" charset="-78"/>
              </a:rPr>
              <a:t>آورد.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دو جنبه ای بودن زبان </a:t>
            </a:r>
            <a:r>
              <a:rPr lang="fa-IR" sz="2000" b="0" dirty="0" smtClean="0">
                <a:cs typeface="B Homa" panose="00000400000000000000" pitchFamily="2" charset="-78"/>
              </a:rPr>
              <a:t>:  تضاد </a:t>
            </a:r>
            <a:r>
              <a:rPr lang="fa-IR" sz="2000" b="0" dirty="0">
                <a:cs typeface="B Homa" panose="00000400000000000000" pitchFamily="2" charset="-78"/>
              </a:rPr>
              <a:t>دوگانه گفتار و </a:t>
            </a:r>
            <a:r>
              <a:rPr lang="fa-IR" sz="2000" b="0" dirty="0" smtClean="0">
                <a:cs typeface="B Homa" panose="00000400000000000000" pitchFamily="2" charset="-78"/>
              </a:rPr>
              <a:t>نوشتار</a:t>
            </a:r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5122" name="Picture 2" descr="C:\Users\amir\Desktop\d\sos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56365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mir\Desktop\d\zab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76872"/>
            <a:ext cx="407725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39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لوی استراوس ، مردم شناس </a:t>
            </a:r>
            <a:r>
              <a:rPr lang="fa-IR" sz="2400" dirty="0" smtClean="0">
                <a:cs typeface="B Titr" panose="00000700000000000000" pitchFamily="2" charset="-78"/>
              </a:rPr>
              <a:t>فرانسوی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 smtClean="0">
                <a:cs typeface="B Homa" panose="00000400000000000000" pitchFamily="2" charset="-78"/>
              </a:rPr>
              <a:t>از </a:t>
            </a:r>
            <a:r>
              <a:rPr lang="fa-IR" sz="2000" b="0" dirty="0">
                <a:cs typeface="B Homa" panose="00000400000000000000" pitchFamily="2" charset="-78"/>
              </a:rPr>
              <a:t>نظر </a:t>
            </a:r>
            <a:r>
              <a:rPr lang="fa-IR" sz="2000" b="0" dirty="0" smtClean="0">
                <a:cs typeface="B Homa" panose="00000400000000000000" pitchFamily="2" charset="-78"/>
              </a:rPr>
              <a:t>استراوس انسان </a:t>
            </a:r>
            <a:r>
              <a:rPr lang="fa-IR" sz="2000" b="0" dirty="0">
                <a:cs typeface="B Homa" panose="00000400000000000000" pitchFamily="2" charset="-78"/>
              </a:rPr>
              <a:t>موجودی است فرهنگی و ماهیت انسان در بستر فرهنگ شکل </a:t>
            </a:r>
            <a:r>
              <a:rPr lang="fa-IR" sz="2000" b="0" dirty="0" smtClean="0">
                <a:cs typeface="B Homa" panose="00000400000000000000" pitchFamily="2" charset="-78"/>
              </a:rPr>
              <a:t> 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می </a:t>
            </a:r>
            <a:r>
              <a:rPr lang="fa-IR" sz="2000" b="0" dirty="0">
                <a:cs typeface="B Homa" panose="00000400000000000000" pitchFamily="2" charset="-78"/>
              </a:rPr>
              <a:t>گیرد </a:t>
            </a:r>
            <a:r>
              <a:rPr lang="fa-IR" sz="2000" b="0" dirty="0" smtClean="0">
                <a:cs typeface="B Homa" panose="00000400000000000000" pitchFamily="2" charset="-78"/>
              </a:rPr>
              <a:t>.</a:t>
            </a:r>
          </a:p>
          <a:p>
            <a:r>
              <a:rPr lang="fa-IR" sz="2000" b="0" dirty="0">
                <a:cs typeface="B Homa" panose="00000400000000000000" pitchFamily="2" charset="-78"/>
              </a:rPr>
              <a:t>" روش ساختارشناسی ، یافتن و کشف قوانین فعالیت بشری در چهار چوب فرهنگ است </a:t>
            </a:r>
            <a:r>
              <a:rPr lang="fa-IR" sz="2000" b="0" dirty="0" smtClean="0">
                <a:cs typeface="B Homa" panose="00000400000000000000" pitchFamily="2" charset="-78"/>
              </a:rPr>
              <a:t>که </a:t>
            </a:r>
            <a:r>
              <a:rPr lang="fa-IR" sz="2000" b="0" dirty="0">
                <a:cs typeface="B Homa" panose="00000400000000000000" pitchFamily="2" charset="-78"/>
              </a:rPr>
              <a:t>با کردار و گفتار آغاز می شود . رفتار و کردار نوعی زبان است . به همین دلیل ساختارگراها ، ساختار های موجود در پدیده ها را استخراج می کنند . " </a:t>
            </a:r>
            <a:r>
              <a:rPr lang="fa-IR" sz="2000" b="0" dirty="0" smtClean="0">
                <a:cs typeface="B Homa" panose="00000400000000000000" pitchFamily="2" charset="-78"/>
              </a:rPr>
              <a:t> </a:t>
            </a:r>
            <a:endParaRPr lang="fa-IR" sz="2000" b="0" dirty="0">
              <a:cs typeface="B Homa" panose="00000400000000000000" pitchFamily="2" charset="-78"/>
            </a:endParaRPr>
          </a:p>
        </p:txBody>
      </p:sp>
      <p:pic>
        <p:nvPicPr>
          <p:cNvPr id="6146" name="Picture 2" descr="C:\Users\amir\Desktop\d\estera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2448272" cy="361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70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پست مدرن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000" b="0" dirty="0">
                <a:cs typeface="B Homa" panose="00000400000000000000" pitchFamily="2" charset="-78"/>
              </a:rPr>
              <a:t>مکتب اصول ستیز و چارچوب گریز است که شاید بتوان تاثیرگذارترین اندیشه بر </a:t>
            </a:r>
            <a:r>
              <a:rPr lang="fa-IR" sz="2000" b="0" dirty="0" smtClean="0">
                <a:cs typeface="B Homa" panose="00000400000000000000" pitchFamily="2" charset="-78"/>
              </a:rPr>
              <a:t>فلسفه </a:t>
            </a:r>
          </a:p>
          <a:p>
            <a:r>
              <a:rPr lang="fa-IR" sz="2000" b="0" dirty="0" smtClean="0">
                <a:cs typeface="B Homa" panose="00000400000000000000" pitchFamily="2" charset="-78"/>
              </a:rPr>
              <a:t>دیکانستراکشن </a:t>
            </a:r>
            <a:r>
              <a:rPr lang="fa-IR" sz="2000" b="0" dirty="0">
                <a:cs typeface="B Homa" panose="00000400000000000000" pitchFamily="2" charset="-78"/>
              </a:rPr>
              <a:t>را از اندیشه پست مدرن دانست.</a:t>
            </a:r>
          </a:p>
        </p:txBody>
      </p:sp>
      <p:pic>
        <p:nvPicPr>
          <p:cNvPr id="7170" name="Picture 2" descr="C:\Users\amir\Desktop\d\pos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5919"/>
            <a:ext cx="3066628" cy="247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mir\Desktop\d\post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3177"/>
            <a:ext cx="328615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mir\Desktop\d\post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79" y="4353305"/>
            <a:ext cx="3189486" cy="227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80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Microsoft Office PowerPoint</Application>
  <PresentationFormat>On-screen Show (4:3)</PresentationFormat>
  <Paragraphs>140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B Homa</vt:lpstr>
      <vt:lpstr>B Titr</vt:lpstr>
      <vt:lpstr>Calibri</vt:lpstr>
      <vt:lpstr>Calibri Light</vt:lpstr>
      <vt:lpstr>Celestial</vt:lpstr>
      <vt:lpstr>بررسی کامل معماری دیکانستراکشن</vt:lpstr>
      <vt:lpstr>مقدمه:</vt:lpstr>
      <vt:lpstr>بستر:</vt:lpstr>
      <vt:lpstr>دوران مدرن:</vt:lpstr>
      <vt:lpstr>فلسفه اصالت وجود:</vt:lpstr>
      <vt:lpstr>مکتب ساختارگرایی</vt:lpstr>
      <vt:lpstr>فردیناند دو سوسور ، زبان شناس سوییسی :</vt:lpstr>
      <vt:lpstr>لوی استراوس ، مردم شناس فرانسوی</vt:lpstr>
      <vt:lpstr>پست مدرن </vt:lpstr>
      <vt:lpstr>دیکانستراکشن</vt:lpstr>
      <vt:lpstr>ویتگن اشتاین </vt:lpstr>
      <vt:lpstr>ژاک دریدا</vt:lpstr>
      <vt:lpstr>PowerPoint Presentation</vt:lpstr>
      <vt:lpstr>PowerPoint Presentation</vt:lpstr>
      <vt:lpstr>جان کلام:</vt:lpstr>
      <vt:lpstr>PowerPoint Presentation</vt:lpstr>
      <vt:lpstr>معماري ديكانستراكشن</vt:lpstr>
      <vt:lpstr>فرانک گهری</vt:lpstr>
      <vt:lpstr>ویژگی های اصلی معماری دیکانستراکشن</vt:lpstr>
      <vt:lpstr>گروتسک</vt:lpstr>
      <vt:lpstr>شباهت های گروتسک و دیکانستراکشن </vt:lpstr>
      <vt:lpstr>مصادیق:</vt:lpstr>
      <vt:lpstr>PowerPoint Presentation</vt:lpstr>
      <vt:lpstr>برنارد چومی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فرانک گهری</vt:lpstr>
      <vt:lpstr>PowerPoint Presentation</vt:lpstr>
      <vt:lpstr>خانه گهری در سانتامونیکای کالیفرنیا</vt:lpstr>
      <vt:lpstr>PowerPoint Presentation</vt:lpstr>
      <vt:lpstr>دانیل لیبسکیند</vt:lpstr>
      <vt:lpstr>PowerPoint Presentation</vt:lpstr>
      <vt:lpstr>موزه جنگ</vt:lpstr>
      <vt:lpstr>PowerPoint Presentation</vt:lpstr>
      <vt:lpstr>رم کولهاس</vt:lpstr>
      <vt:lpstr>PowerPoint Presentation</vt:lpstr>
      <vt:lpstr>مرکز موسیقی پورتو</vt:lpstr>
      <vt:lpstr>PowerPoint Presentation</vt:lpstr>
      <vt:lpstr>کتابخانه عمومی سیاتل</vt:lpstr>
      <vt:lpstr>PowerPoint Presentation</vt:lpstr>
      <vt:lpstr>ساختمان تلویزیونی مرکزی چین</vt:lpstr>
      <vt:lpstr>PowerPoint Presentation</vt:lpstr>
      <vt:lpstr>نظرات دیگران: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کامل معماری دیکانستراکشن</dc:title>
  <dc:creator>Mohammad</dc:creator>
  <cp:lastModifiedBy>Mohammad</cp:lastModifiedBy>
  <cp:revision>1</cp:revision>
  <dcterms:created xsi:type="dcterms:W3CDTF">2021-01-29T18:18:06Z</dcterms:created>
  <dcterms:modified xsi:type="dcterms:W3CDTF">2021-01-29T18:18:37Z</dcterms:modified>
</cp:coreProperties>
</file>