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77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6004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1422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95033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2"/>
            <a:ext cx="8825659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064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47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2861735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63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3" y="2060577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4" y="2056093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31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3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6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6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9324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37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0026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2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33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184498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7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7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188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9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7C53CCB-364F-4070-9CFA-F4E8C8D3CB7B}" type="slidenum">
              <a:rPr lang="en-US" smtClean="0">
                <a:solidFill>
                  <a:srgbClr val="90C226"/>
                </a:solidFill>
              </a:rPr>
              <a:pPr rtl="0"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74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2795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1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4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1" y="2613788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25233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9264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61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5" y="2667000"/>
            <a:ext cx="294679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1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1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7C53CCB-364F-4070-9CFA-F4E8C8D3CB7B}" type="slidenum">
              <a:rPr lang="en-US" smtClean="0">
                <a:solidFill>
                  <a:srgbClr val="90C226"/>
                </a:solidFill>
              </a:rPr>
              <a:pPr rtl="0"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950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1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3"/>
            <a:ext cx="294005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6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5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2"/>
            <a:ext cx="293440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1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701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6" y="4827210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3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 rtl="0"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7C53CCB-364F-4070-9CFA-F4E8C8D3CB7B}" type="slidenum">
              <a:rPr lang="en-US" smtClean="0">
                <a:solidFill>
                  <a:srgbClr val="90C226"/>
                </a:solidFill>
              </a:rPr>
              <a:pPr rtl="0"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3419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321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3" y="430215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4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64E6-146B-4635-8042-962F3541E274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11/10/2020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3CCB-364F-4070-9CFA-F4E8C8D3CB7B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930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1729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53640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34298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82816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508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27930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89539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35277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377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r" defTabSz="914377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r" defTabSz="914377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r" defTabSz="914377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r" defTabSz="914377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r" defTabSz="914377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r" defTabSz="914377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r" defTabSz="914377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r" defTabSz="914377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r" defTabSz="914377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r" defTabSz="91437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1" y="2669687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1" y="2892349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3" y="2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5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20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41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B79EB19-4965-485A-8BBD-167632DC890E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5" y="322529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2" y="295731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7A9D7-192B-4E0B-92E0-DE3C9D9521E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186655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189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891" indent="-342891" algn="r" defTabSz="457189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32" indent="-285744" algn="r" defTabSz="457189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2971" indent="-228594" algn="r" defTabSz="457189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160" indent="-228594" algn="r" defTabSz="457189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349" indent="-228594" algn="r" defTabSz="457189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5937" indent="-228594" algn="r" defTabSz="457189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726" indent="-228594" algn="r" defTabSz="457189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8914" indent="-228594" algn="r" defTabSz="457189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103" indent="-228594" algn="r" defTabSz="457189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r" defTabSz="457189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arbareyeshahr.ir/wp-content/uploads/2016/04/%D8%B4%D9%87%D8%B1-%D8%AD%D8%B1%D9%81-%D9%87%D8%A7%DB%8C-%D9%85%DA%AF%D9%88.jpg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iacenter.ir/index.aspx?fkeyid=&amp;siteid=1&amp;pageid=868&amp;newsview=551" TargetMode="Externa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majazak.com/#!/kamran-diba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a-IR" sz="4400" b="1" dirty="0">
                <a:cs typeface="B Titr" panose="00000700000000000000" pitchFamily="2" charset="-78"/>
              </a:rPr>
              <a:t>رويكرد مشاركت جويانه </a:t>
            </a:r>
            <a:r>
              <a:rPr lang="fa-IR" sz="4400" b="1" dirty="0">
                <a:cs typeface="B Titr" panose="00000700000000000000" pitchFamily="2" charset="-78"/>
              </a:rPr>
              <a:t>در نوسازي و </a:t>
            </a:r>
            <a:r>
              <a:rPr lang="fa-IR" sz="4400" b="1" dirty="0">
                <a:cs typeface="B Titr" panose="00000700000000000000" pitchFamily="2" charset="-78"/>
              </a:rPr>
              <a:t>بهسازي</a:t>
            </a:r>
            <a:r>
              <a:rPr lang="fa-IR" sz="4400" dirty="0">
                <a:cs typeface="B Titr" panose="00000700000000000000" pitchFamily="2" charset="-78"/>
              </a:rPr>
              <a:t> </a:t>
            </a:r>
            <a:r>
              <a:rPr lang="fa-IR" sz="4400" b="1" dirty="0">
                <a:cs typeface="B Titr" panose="00000700000000000000" pitchFamily="2" charset="-78"/>
              </a:rPr>
              <a:t>بافتهاي </a:t>
            </a:r>
            <a:r>
              <a:rPr lang="fa-IR" sz="4400" b="1" dirty="0">
                <a:cs typeface="B Titr" panose="00000700000000000000" pitchFamily="2" charset="-78"/>
              </a:rPr>
              <a:t>فرسوده </a:t>
            </a:r>
            <a:r>
              <a:rPr lang="fa-IR" sz="4400" b="1" dirty="0">
                <a:cs typeface="B Titr" panose="00000700000000000000" pitchFamily="2" charset="-78"/>
              </a:rPr>
              <a:t>شهری</a:t>
            </a:r>
            <a:r>
              <a:rPr lang="fa-IR" sz="4400" dirty="0">
                <a:cs typeface="B Titr" panose="00000700000000000000" pitchFamily="2" charset="-78"/>
              </a:rPr>
              <a:t/>
            </a:r>
            <a:br>
              <a:rPr lang="fa-IR" sz="4400" dirty="0">
                <a:cs typeface="B Titr" panose="00000700000000000000" pitchFamily="2" charset="-78"/>
              </a:rPr>
            </a:br>
            <a:endParaRPr lang="en-US" sz="44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5989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007" y="1440154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a-IR" b="1" dirty="0">
                <a:solidFill>
                  <a:srgbClr val="92D050"/>
                </a:solidFill>
                <a:cs typeface="B Titr" panose="00000700000000000000" pitchFamily="2" charset="-78"/>
              </a:rPr>
              <a:t>مرحله چهارم: مشخص نمودن استراتژي كار </a:t>
            </a:r>
          </a:p>
          <a:p>
            <a:pPr marL="0" indent="0">
              <a:buNone/>
            </a:pPr>
            <a:r>
              <a:rPr lang="fa-IR" dirty="0" smtClean="0">
                <a:cs typeface="B Titr" panose="00000700000000000000" pitchFamily="2" charset="-78"/>
              </a:rPr>
              <a:t>انجامم هماهنگی با بدنه ها ی </a:t>
            </a:r>
            <a:r>
              <a:rPr lang="fa-IR" dirty="0">
                <a:cs typeface="B Titr" panose="00000700000000000000" pitchFamily="2" charset="-78"/>
              </a:rPr>
              <a:t>دولتی برای تامین زیر اخت </a:t>
            </a:r>
            <a:r>
              <a:rPr lang="fa-IR" dirty="0" smtClean="0">
                <a:cs typeface="B Titr" panose="00000700000000000000" pitchFamily="2" charset="-78"/>
              </a:rPr>
              <a:t>هافبر طرف کردن 50 درصد نیاز ها:ساخت خانه و حمام،تامین روشنایی منازل و مسیرها</a:t>
            </a:r>
          </a:p>
          <a:p>
            <a:pPr marL="0" indent="0">
              <a:buNone/>
            </a:pPr>
            <a:r>
              <a:rPr lang="fa-IR" b="1" dirty="0">
                <a:solidFill>
                  <a:srgbClr val="92D050"/>
                </a:solidFill>
                <a:cs typeface="B Titr" panose="00000700000000000000" pitchFamily="2" charset="-78"/>
              </a:rPr>
              <a:t>مرحله پنجم: تنظيم هسته گروه متشكل از </a:t>
            </a:r>
            <a:r>
              <a:rPr lang="fa-IR" b="1" dirty="0" smtClean="0">
                <a:solidFill>
                  <a:srgbClr val="92D050"/>
                </a:solidFill>
                <a:cs typeface="B Titr" panose="00000700000000000000" pitchFamily="2" charset="-78"/>
              </a:rPr>
              <a:t>افراد با مهارت لازم</a:t>
            </a:r>
          </a:p>
          <a:p>
            <a:pPr algn="r" rtl="1"/>
            <a:endParaRPr lang="fa-IR" dirty="0" smtClean="0">
              <a:cs typeface="B Titr" panose="00000700000000000000" pitchFamily="2" charset="-78"/>
            </a:endParaRPr>
          </a:p>
          <a:p>
            <a:pPr marL="0" indent="0">
              <a:buNone/>
            </a:pPr>
            <a:r>
              <a:rPr lang="fa-IR" b="1" dirty="0">
                <a:solidFill>
                  <a:srgbClr val="92D050"/>
                </a:solidFill>
                <a:cs typeface="B Titr" panose="00000700000000000000" pitchFamily="2" charset="-78"/>
              </a:rPr>
              <a:t>مرحله ششم: طراحي و تهيه مدل بازسازي و احيا (</a:t>
            </a:r>
            <a:r>
              <a:rPr lang="fa-IR" b="1" dirty="0" smtClean="0">
                <a:solidFill>
                  <a:srgbClr val="92D050"/>
                </a:solidFill>
                <a:cs typeface="B Titr" panose="00000700000000000000" pitchFamily="2" charset="-78"/>
              </a:rPr>
              <a:t>اجرا)</a:t>
            </a:r>
          </a:p>
          <a:p>
            <a:pPr marL="0" indent="0">
              <a:buNone/>
            </a:pPr>
            <a:r>
              <a:rPr lang="fa-IR" b="1" dirty="0" smtClean="0">
                <a:solidFill>
                  <a:srgbClr val="92D050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cs typeface="B Titr" panose="00000700000000000000" pitchFamily="2" charset="-78"/>
              </a:rPr>
              <a:t>استفاده از نیروهای محلی به ویژه زنان</a:t>
            </a:r>
          </a:p>
          <a:p>
            <a:pPr marL="0" indent="0">
              <a:buNone/>
            </a:pPr>
            <a:r>
              <a:rPr lang="fa-IR" b="1" dirty="0">
                <a:solidFill>
                  <a:srgbClr val="92D050"/>
                </a:solidFill>
                <a:cs typeface="B Titr" panose="00000700000000000000" pitchFamily="2" charset="-78"/>
              </a:rPr>
              <a:t>مرحله هفتم: اجراي طرح (</a:t>
            </a:r>
            <a:r>
              <a:rPr lang="fa-IR" b="1" dirty="0" smtClean="0">
                <a:solidFill>
                  <a:srgbClr val="92D050"/>
                </a:solidFill>
                <a:cs typeface="B Titr" panose="00000700000000000000" pitchFamily="2" charset="-78"/>
              </a:rPr>
              <a:t>اجرا</a:t>
            </a:r>
            <a:r>
              <a:rPr lang="fa-IR" b="1" dirty="0">
                <a:solidFill>
                  <a:srgbClr val="92D050"/>
                </a:solidFill>
                <a:cs typeface="B Titr" panose="00000700000000000000" pitchFamily="2" charset="-78"/>
              </a:rPr>
              <a:t>) </a:t>
            </a:r>
            <a:endParaRPr lang="fa-IR" b="1" dirty="0" smtClean="0">
              <a:solidFill>
                <a:srgbClr val="92D050"/>
              </a:solidFill>
              <a:cs typeface="B Titr" panose="00000700000000000000" pitchFamily="2" charset="-78"/>
            </a:endParaRPr>
          </a:p>
          <a:p>
            <a:pPr marL="0" indent="0">
              <a:buNone/>
            </a:pPr>
            <a:r>
              <a:rPr lang="fa-IR" dirty="0" smtClean="0">
                <a:cs typeface="B Titr" panose="00000700000000000000" pitchFamily="2" charset="-78"/>
              </a:rPr>
              <a:t>مهم </a:t>
            </a:r>
            <a:r>
              <a:rPr lang="fa-IR" dirty="0">
                <a:cs typeface="B Titr" panose="00000700000000000000" pitchFamily="2" charset="-78"/>
              </a:rPr>
              <a:t>ترین مسئله جمع آوری آب و زهکشی </a:t>
            </a:r>
            <a:endParaRPr lang="fa-IR" dirty="0" smtClean="0">
              <a:cs typeface="B Titr" panose="00000700000000000000" pitchFamily="2" charset="-78"/>
            </a:endParaRPr>
          </a:p>
          <a:p>
            <a:pPr marL="0" indent="0">
              <a:buNone/>
            </a:pPr>
            <a:r>
              <a:rPr lang="fa-IR" dirty="0" smtClean="0">
                <a:solidFill>
                  <a:srgbClr val="92D050"/>
                </a:solidFill>
                <a:cs typeface="B Titr" panose="00000700000000000000" pitchFamily="2" charset="-78"/>
              </a:rPr>
              <a:t>مرحله هشتم: بيان جزئيات فعاليتها و نتايج (درس آموختن</a:t>
            </a:r>
            <a:r>
              <a:rPr lang="fa-IR" dirty="0">
                <a:solidFill>
                  <a:srgbClr val="92D050"/>
                </a:solidFill>
                <a:cs typeface="B Titr" panose="00000700000000000000" pitchFamily="2" charset="-78"/>
              </a:rPr>
              <a:t>) </a:t>
            </a:r>
            <a:endParaRPr lang="fa-IR" dirty="0" smtClean="0">
              <a:solidFill>
                <a:srgbClr val="92D050"/>
              </a:solidFill>
              <a:cs typeface="B Titr" panose="00000700000000000000" pitchFamily="2" charset="-78"/>
            </a:endParaRPr>
          </a:p>
          <a:p>
            <a:pPr marL="0" indent="0">
              <a:buNone/>
            </a:pPr>
            <a:r>
              <a:rPr lang="fa-IR" dirty="0" smtClean="0">
                <a:cs typeface="B Titr" panose="00000700000000000000" pitchFamily="2" charset="-78"/>
              </a:rPr>
              <a:t>ابودصلاح </a:t>
            </a:r>
            <a:r>
              <a:rPr lang="fa-IR" dirty="0">
                <a:cs typeface="B Titr" panose="00000700000000000000" pitchFamily="2" charset="-78"/>
              </a:rPr>
              <a:t>زیر ساخت ها ،شرکت تمام </a:t>
            </a:r>
            <a:r>
              <a:rPr lang="fa-IR" dirty="0" smtClean="0">
                <a:cs typeface="B Titr" panose="00000700000000000000" pitchFamily="2" charset="-78"/>
              </a:rPr>
              <a:t>گروه های </a:t>
            </a:r>
            <a:r>
              <a:rPr lang="fa-IR" dirty="0">
                <a:cs typeface="B Titr" panose="00000700000000000000" pitchFamily="2" charset="-78"/>
              </a:rPr>
              <a:t>سنی در کلاس های آموزشی</a:t>
            </a:r>
          </a:p>
          <a:p>
            <a:pPr marL="0" indent="0">
              <a:buNone/>
            </a:pPr>
            <a:r>
              <a:rPr lang="fa-IR" dirty="0" smtClean="0">
                <a:cs typeface="B Titr" panose="00000700000000000000" pitchFamily="2" charset="-78"/>
              </a:rPr>
              <a:t/>
            </a:r>
            <a:br>
              <a:rPr lang="fa-IR" dirty="0" smtClean="0">
                <a:cs typeface="B Titr" panose="00000700000000000000" pitchFamily="2" charset="-78"/>
              </a:rPr>
            </a:br>
            <a:r>
              <a:rPr lang="fa-IR" dirty="0" smtClean="0">
                <a:cs typeface="B Titr" panose="00000700000000000000" pitchFamily="2" charset="-78"/>
              </a:rPr>
              <a:t/>
            </a:r>
            <a:br>
              <a:rPr lang="fa-IR" dirty="0" smtClean="0">
                <a:cs typeface="B Titr" panose="00000700000000000000" pitchFamily="2" charset="-78"/>
              </a:rPr>
            </a:br>
            <a:r>
              <a:rPr lang="fa-IR" dirty="0" smtClean="0">
                <a:cs typeface="B Titr" panose="00000700000000000000" pitchFamily="2" charset="-78"/>
              </a:rPr>
              <a:t/>
            </a:r>
            <a:br>
              <a:rPr lang="fa-IR" dirty="0" smtClean="0">
                <a:cs typeface="B Titr" panose="00000700000000000000" pitchFamily="2" charset="-78"/>
              </a:rPr>
            </a:br>
            <a:r>
              <a:rPr lang="fa-IR" dirty="0" smtClean="0">
                <a:cs typeface="B Titr" panose="00000700000000000000" pitchFamily="2" charset="-78"/>
              </a:rPr>
              <a:t/>
            </a:r>
            <a:br>
              <a:rPr lang="fa-IR" dirty="0" smtClean="0">
                <a:cs typeface="B Titr" panose="00000700000000000000" pitchFamily="2" charset="-78"/>
              </a:rPr>
            </a:b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80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جمع بندی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>
                <a:cs typeface="B Titr" panose="00000700000000000000" pitchFamily="2" charset="-78"/>
              </a:rPr>
              <a:t>بر اساس مطالعه انجام شده، به منظور عملياتي </a:t>
            </a:r>
            <a:r>
              <a:rPr lang="fa-IR" dirty="0">
                <a:solidFill>
                  <a:schemeClr val="accent4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نمودن رويكرد </a:t>
            </a:r>
            <a:r>
              <a:rPr lang="fa-IR" dirty="0">
                <a:solidFill>
                  <a:schemeClr val="accent4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مشاركت جويانه </a:t>
            </a:r>
            <a:r>
              <a:rPr lang="fa-IR" dirty="0">
                <a:cs typeface="B Titr" panose="00000700000000000000" pitchFamily="2" charset="-78"/>
              </a:rPr>
              <a:t>در روند نوسازي و بهسازي بافتهاي فرسوده ميتوان از </a:t>
            </a:r>
            <a:r>
              <a:rPr lang="fa-IR" dirty="0">
                <a:solidFill>
                  <a:schemeClr val="accent2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فرايند همكاري پايدار </a:t>
            </a:r>
            <a:r>
              <a:rPr lang="fa-IR" dirty="0">
                <a:cs typeface="B Titr" panose="00000700000000000000" pitchFamily="2" charset="-78"/>
              </a:rPr>
              <a:t>به عنوان روشي جامع كه دربرگيرنده تمامي مراحل پيش طراحي، طراحي و اجراست بهره جست. لازم به ذكر است كه مراحل ذكر گرديده در اين فرايند، به </a:t>
            </a:r>
            <a:r>
              <a:rPr lang="fa-IR" dirty="0">
                <a:cs typeface="B Titr" panose="00000700000000000000" pitchFamily="2" charset="-78"/>
              </a:rPr>
              <a:t>گونه هاي </a:t>
            </a:r>
            <a:r>
              <a:rPr lang="fa-IR" dirty="0">
                <a:cs typeface="B Titr" panose="00000700000000000000" pitchFamily="2" charset="-78"/>
              </a:rPr>
              <a:t>عمومي مطرح </a:t>
            </a:r>
            <a:r>
              <a:rPr lang="fa-IR" dirty="0">
                <a:cs typeface="B Titr" panose="00000700000000000000" pitchFamily="2" charset="-78"/>
              </a:rPr>
              <a:t>شده اند </a:t>
            </a:r>
            <a:r>
              <a:rPr lang="fa-IR" dirty="0">
                <a:cs typeface="B Titr" panose="00000700000000000000" pitchFamily="2" charset="-78"/>
              </a:rPr>
              <a:t>و قابليت انطباق با انواع پروژههاي نوسازي و بهسازي را دارا </a:t>
            </a:r>
            <a:r>
              <a:rPr lang="fa-IR" dirty="0">
                <a:cs typeface="B Titr" panose="00000700000000000000" pitchFamily="2" charset="-78"/>
              </a:rPr>
              <a:t>ميباشند و قابل </a:t>
            </a:r>
            <a:r>
              <a:rPr lang="fa-IR" dirty="0">
                <a:cs typeface="B Titr" panose="00000700000000000000" pitchFamily="2" charset="-78"/>
              </a:rPr>
              <a:t>ذكر است كه اين امر </a:t>
            </a:r>
            <a:r>
              <a:rPr lang="fa-IR" dirty="0">
                <a:solidFill>
                  <a:schemeClr val="accent2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نيازمند بررسيهاي موضوعي و متمركز </a:t>
            </a:r>
            <a:r>
              <a:rPr lang="fa-IR" dirty="0">
                <a:cs typeface="B Titr" panose="00000700000000000000" pitchFamily="2" charset="-78"/>
              </a:rPr>
              <a:t>ميباشد كه در اين مجال </a:t>
            </a:r>
            <a:r>
              <a:rPr lang="fa-IR" dirty="0">
                <a:cs typeface="B Titr" panose="00000700000000000000" pitchFamily="2" charset="-78"/>
              </a:rPr>
              <a:t>نميگنجد.</a:t>
            </a: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903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407" y="748145"/>
            <a:ext cx="9990667" cy="4849092"/>
          </a:xfrm>
        </p:spPr>
        <p:txBody>
          <a:bodyPr>
            <a:normAutofit/>
          </a:bodyPr>
          <a:lstStyle/>
          <a:p>
            <a:pPr algn="ctr" rtl="1"/>
            <a:r>
              <a:rPr lang="fa-IR" sz="4800" dirty="0">
                <a:cs typeface="B Homa" panose="00000400000000000000" pitchFamily="2" charset="-78"/>
              </a:rPr>
              <a:t>نمونه ی موردی از تجربه های شهر های ایرانی</a:t>
            </a:r>
            <a:br>
              <a:rPr lang="fa-IR" sz="4800" dirty="0">
                <a:cs typeface="B Homa" panose="00000400000000000000" pitchFamily="2" charset="-78"/>
              </a:rPr>
            </a:br>
            <a:r>
              <a:rPr lang="fa-IR" sz="4800" dirty="0">
                <a:cs typeface="B Homa" panose="00000400000000000000" pitchFamily="2" charset="-78"/>
              </a:rPr>
              <a:t/>
            </a:r>
            <a:br>
              <a:rPr lang="fa-IR" sz="4800" dirty="0">
                <a:cs typeface="B Homa" panose="00000400000000000000" pitchFamily="2" charset="-78"/>
              </a:rPr>
            </a:br>
            <a:r>
              <a:rPr lang="fa-IR" sz="7200" dirty="0">
                <a:solidFill>
                  <a:srgbClr val="2C96BC"/>
                </a:solidFill>
                <a:cs typeface="B Homa" panose="00000400000000000000" pitchFamily="2" charset="-78"/>
              </a:rPr>
              <a:t>شوشتر نو</a:t>
            </a:r>
            <a:endParaRPr lang="fa-IR" sz="7200" dirty="0">
              <a:solidFill>
                <a:srgbClr val="2C96BC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2213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32" y="721212"/>
            <a:ext cx="6875989" cy="5886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377" y="106821"/>
            <a:ext cx="5429251" cy="40719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986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5" y="60960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fa-IR" dirty="0">
                <a:cs typeface="B Titr" panose="00000700000000000000" pitchFamily="2" charset="-78"/>
              </a:rPr>
              <a:t>برای طراحی این شهرک, الگوی شهرهای منطقه همچون </a:t>
            </a:r>
            <a:r>
              <a:rPr lang="fa-IR" dirty="0">
                <a:solidFill>
                  <a:srgbClr val="92D050"/>
                </a:solidFill>
                <a:cs typeface="B Titr" panose="00000700000000000000" pitchFamily="2" charset="-78"/>
              </a:rPr>
              <a:t>شوشتر و دزفول </a:t>
            </a:r>
            <a:r>
              <a:rPr lang="fa-IR" dirty="0">
                <a:cs typeface="B Titr" panose="00000700000000000000" pitchFamily="2" charset="-78"/>
              </a:rPr>
              <a:t>مورد مطالعه قرار گرفت. طراح شهرک </a:t>
            </a:r>
            <a:r>
              <a:rPr lang="fa-IR" dirty="0">
                <a:solidFill>
                  <a:schemeClr val="accent5">
                    <a:lumMod val="75000"/>
                  </a:schemeClr>
                </a:solidFill>
                <a:cs typeface="B Titr" panose="00000700000000000000" pitchFamily="2" charset="-78"/>
              </a:rPr>
              <a:t>کامران دیبا </a:t>
            </a:r>
            <a:r>
              <a:rPr lang="fa-IR" dirty="0">
                <a:cs typeface="B Titr" panose="00000700000000000000" pitchFamily="2" charset="-78"/>
              </a:rPr>
              <a:t>از الگوهای بومی </a:t>
            </a:r>
            <a:r>
              <a:rPr lang="fa-IR" dirty="0" smtClean="0">
                <a:cs typeface="B Titr" panose="00000700000000000000" pitchFamily="2" charset="-78"/>
              </a:rPr>
              <a:t>معماری و  </a:t>
            </a:r>
            <a:r>
              <a:rPr lang="fa-IR" dirty="0">
                <a:cs typeface="B Titr" panose="00000700000000000000" pitchFamily="2" charset="-78"/>
              </a:rPr>
              <a:t>تکنیک های اقلیمی به خوبی استفاده کرده </a:t>
            </a:r>
            <a:r>
              <a:rPr lang="fa-IR" dirty="0" smtClean="0">
                <a:cs typeface="B Titr" panose="00000700000000000000" pitchFamily="2" charset="-78"/>
              </a:rPr>
              <a:t>است.</a:t>
            </a:r>
          </a:p>
          <a:p>
            <a:pPr marL="0" indent="0">
              <a:buNone/>
            </a:pPr>
            <a:r>
              <a:rPr lang="fa-IR" dirty="0" smtClean="0">
                <a:cs typeface="B Titr" panose="00000700000000000000" pitchFamily="2" charset="-78"/>
              </a:rPr>
              <a:t>این طرح موفقیتی بزرگ بود که جایزه جشنواره ی آقا خان نسیب آن گشت</a:t>
            </a:r>
          </a:p>
          <a:p>
            <a:pPr marL="0" indent="0">
              <a:buNone/>
            </a:pPr>
            <a:endParaRPr lang="fa-IR" dirty="0"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384" y="1930401"/>
            <a:ext cx="3560619" cy="4739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68" y="2624341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1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099" y="1055579"/>
            <a:ext cx="8596668" cy="1320800"/>
          </a:xfrm>
        </p:spPr>
        <p:txBody>
          <a:bodyPr>
            <a:normAutofit/>
          </a:bodyPr>
          <a:lstStyle/>
          <a:p>
            <a:r>
              <a:rPr lang="fa-IR" sz="2400" dirty="0">
                <a:cs typeface="B Titr" panose="00000700000000000000" pitchFamily="2" charset="-78"/>
              </a:rPr>
              <a:t>نماهایی از شوشتر نو در بدو احداث</a:t>
            </a:r>
            <a:endParaRPr lang="fa-IR" sz="2400" dirty="0">
              <a:cs typeface="B Titr" panose="000007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379"/>
            <a:ext cx="6303818" cy="44816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77"/>
          <a:stretch/>
        </p:blipFill>
        <p:spPr>
          <a:xfrm>
            <a:off x="5656696" y="207819"/>
            <a:ext cx="6382904" cy="28980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66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Mj_Neda" panose="00000400000000000000" pitchFamily="2" charset="-78"/>
              </a:rPr>
              <a:t>نظام دسترسی</a:t>
            </a:r>
            <a:endParaRPr lang="fa-IR" dirty="0">
              <a:cs typeface="Mj_Ned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299" y="1270000"/>
            <a:ext cx="8596668" cy="3880773"/>
          </a:xfrm>
        </p:spPr>
        <p:txBody>
          <a:bodyPr/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در شوشتر نو هم مکان ها و مسیر های پیاده و سواره از هم جدا شده اندو سعی شده حتی الامکان خودرو به مسیر پیاده وارد نشود.میدان های عمومی شهرک با فضایی سبز مکانی برای تجمع اند.</a:t>
            </a:r>
            <a:endParaRPr lang="fa-IR" dirty="0">
              <a:cs typeface="B Titr" panose="000007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877" y="2996911"/>
            <a:ext cx="4286251" cy="32194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97" y="2590800"/>
            <a:ext cx="5175249" cy="38814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114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626" y="428772"/>
            <a:ext cx="8596668" cy="3880773"/>
          </a:xfrm>
        </p:spPr>
        <p:txBody>
          <a:bodyPr/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در </a:t>
            </a:r>
            <a:r>
              <a:rPr lang="fa-IR" dirty="0">
                <a:cs typeface="B Titr" panose="00000700000000000000" pitchFamily="2" charset="-78"/>
              </a:rPr>
              <a:t>شهرک، جذابیتِ کوچه‌های باریک، خنکای ساباط‌ها و آجرکاری‌های هنرمندانۀ سردرِ خانه‌ها، هنوز در گوشه و کنار خانه‌های فازِ یک سرک می‌کشد.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9"/>
          <a:stretch/>
        </p:blipFill>
        <p:spPr>
          <a:xfrm>
            <a:off x="8312729" y="1999367"/>
            <a:ext cx="3574473" cy="39165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825" y="1510187"/>
            <a:ext cx="3166368" cy="48948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11" y="1103194"/>
            <a:ext cx="38100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01" y="3855027"/>
            <a:ext cx="38100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953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62" y="345644"/>
            <a:ext cx="8596668" cy="3880773"/>
          </a:xfrm>
        </p:spPr>
        <p:txBody>
          <a:bodyPr/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شوشتر نو، شهرکی است کامران دیبا آن را در سال‌های قبل از انقلاب برای کارکنانِ کشت‌وصنعت کارون و مستشاران خارجی طراحی کرده بود،</a:t>
            </a:r>
            <a:r>
              <a:rPr lang="fa-IR" sz="2800" dirty="0">
                <a:solidFill>
                  <a:srgbClr val="FF0000"/>
                </a:solidFill>
                <a:cs typeface="B Titr" panose="00000700000000000000" pitchFamily="2" charset="-78"/>
              </a:rPr>
              <a:t>اما...</a:t>
            </a:r>
          </a:p>
          <a:p>
            <a:pPr algn="r" rtl="1"/>
            <a:endParaRPr lang="fa-IR" dirty="0"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525668"/>
            <a:ext cx="5080577" cy="33323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926" y="1349002"/>
            <a:ext cx="7905751" cy="3057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2265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5" y="276372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fa-IR" dirty="0" smtClean="0">
                <a:cs typeface="B Titr" panose="00000700000000000000" pitchFamily="2" charset="-78"/>
              </a:rPr>
              <a:t>کسانی که شوشتر نو را میشناسند،افسوس </a:t>
            </a:r>
            <a:r>
              <a:rPr lang="fa-IR" dirty="0">
                <a:cs typeface="B Titr" panose="00000700000000000000" pitchFamily="2" charset="-78"/>
              </a:rPr>
              <a:t>شکوه از دست رفته‌اش را </a:t>
            </a:r>
            <a:r>
              <a:rPr lang="fa-IR" dirty="0" smtClean="0">
                <a:cs typeface="B Titr" panose="00000700000000000000" pitchFamily="2" charset="-78"/>
              </a:rPr>
              <a:t>می‌خورند</a:t>
            </a:r>
            <a:endParaRPr lang="fa-IR" dirty="0">
              <a:cs typeface="B Titr" panose="00000700000000000000" pitchFamily="2" charset="-78"/>
            </a:endParaRPr>
          </a:p>
          <a:p>
            <a:pPr marL="0" indent="0">
              <a:buNone/>
            </a:pPr>
            <a:r>
              <a:rPr lang="fa-IR" dirty="0" smtClean="0">
                <a:cs typeface="B Titr" panose="00000700000000000000" pitchFamily="2" charset="-78"/>
              </a:rPr>
              <a:t> بزرگ ترین مشکل شوشتر نو در حال حاظر اعتیاد ،رواج قاچاق،بیکاری و فقر در آن است</a:t>
            </a:r>
          </a:p>
          <a:p>
            <a:pPr marL="0" indent="0">
              <a:buNone/>
            </a:pPr>
            <a:r>
              <a:rPr lang="fa-IR" dirty="0">
                <a:cs typeface="B Titr" panose="00000700000000000000" pitchFamily="2" charset="-78"/>
              </a:rPr>
              <a:t>متاسفانه در حال حاضر این مجموعه معماری ایرانی باارزش، دچار آسیب های جدی گردیده و رو به نابودی می رود و . . 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573" y="1856511"/>
            <a:ext cx="7342193" cy="4891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1043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35528"/>
            <a:ext cx="8596668" cy="1320800"/>
          </a:xfrm>
        </p:spPr>
        <p:txBody>
          <a:bodyPr/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مقدمه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5" y="1011064"/>
            <a:ext cx="8596668" cy="3880773"/>
          </a:xfrm>
        </p:spPr>
        <p:txBody>
          <a:bodyPr/>
          <a:lstStyle/>
          <a:p>
            <a:pPr algn="r" rtl="1"/>
            <a:r>
              <a:rPr lang="fa-IR" dirty="0">
                <a:cs typeface="B Titr" panose="00000700000000000000" pitchFamily="2" charset="-78"/>
              </a:rPr>
              <a:t>امروزه 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بافتهاي فرسوده </a:t>
            </a:r>
            <a:r>
              <a:rPr lang="fa-IR" dirty="0">
                <a:cs typeface="B Titr" panose="00000700000000000000" pitchFamily="2" charset="-78"/>
              </a:rPr>
              <a:t>شهري از جمله مهمترين 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معضلاتي</a:t>
            </a:r>
            <a:r>
              <a:rPr lang="fa-IR" dirty="0">
                <a:cs typeface="B Titr" panose="00000700000000000000" pitchFamily="2" charset="-78"/>
              </a:rPr>
              <a:t> هستند كه گيربانگير شهرها شدهاند. اين بافتها به طور </a:t>
            </a:r>
            <a:r>
              <a:rPr lang="fa-IR" dirty="0" smtClean="0">
                <a:cs typeface="B Titr" panose="00000700000000000000" pitchFamily="2" charset="-78"/>
              </a:rPr>
              <a:t>عمده بخشهايي </a:t>
            </a:r>
            <a:r>
              <a:rPr lang="fa-IR" dirty="0">
                <a:cs typeface="B Titr" panose="00000700000000000000" pitchFamily="2" charset="-78"/>
              </a:rPr>
              <a:t>از شهر هستند كه از 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چرخه تكاملي حيات آن جدا گشته </a:t>
            </a:r>
            <a:r>
              <a:rPr lang="fa-IR" dirty="0">
                <a:cs typeface="B Titr" panose="00000700000000000000" pitchFamily="2" charset="-78"/>
              </a:rPr>
              <a:t>و به شكل </a:t>
            </a:r>
            <a:r>
              <a:rPr lang="fa-IR" dirty="0">
                <a:solidFill>
                  <a:schemeClr val="accent3"/>
                </a:solidFill>
                <a:cs typeface="B Titr" panose="00000700000000000000" pitchFamily="2" charset="-78"/>
              </a:rPr>
              <a:t>كانون مشكلات </a:t>
            </a:r>
            <a:r>
              <a:rPr lang="fa-IR" dirty="0">
                <a:cs typeface="B Titr" panose="00000700000000000000" pitchFamily="2" charset="-78"/>
              </a:rPr>
              <a:t>و نارساييها درآمدهاند. </a:t>
            </a:r>
            <a:r>
              <a:rPr lang="fa-IR" dirty="0" smtClean="0">
                <a:cs typeface="B Titr" panose="00000700000000000000" pitchFamily="2" charset="-78"/>
              </a:rPr>
              <a:t>اين درحاليست </a:t>
            </a:r>
            <a:r>
              <a:rPr lang="fa-IR" dirty="0">
                <a:cs typeface="B Titr" panose="00000700000000000000" pitchFamily="2" charset="-78"/>
              </a:rPr>
              <a:t>كه اين بافتها از ظرفيتها و </a:t>
            </a:r>
            <a:r>
              <a:rPr lang="fa-IR" dirty="0">
                <a:solidFill>
                  <a:schemeClr val="accent4"/>
                </a:solidFill>
                <a:cs typeface="B Titr" panose="00000700000000000000" pitchFamily="2" charset="-78"/>
              </a:rPr>
              <a:t>قابليتهاي نهان </a:t>
            </a:r>
            <a:r>
              <a:rPr lang="fa-IR" dirty="0">
                <a:cs typeface="B Titr" panose="00000700000000000000" pitchFamily="2" charset="-78"/>
              </a:rPr>
              <a:t>بسياري برخودارند كه اگر به فعليت برسند ميتوانند در </a:t>
            </a:r>
            <a:r>
              <a:rPr lang="fa-IR" dirty="0">
                <a:solidFill>
                  <a:schemeClr val="accent6">
                    <a:lumMod val="75000"/>
                  </a:schemeClr>
                </a:solidFill>
                <a:cs typeface="B Titr" panose="00000700000000000000" pitchFamily="2" charset="-78"/>
              </a:rPr>
              <a:t>فرايند </a:t>
            </a:r>
            <a:r>
              <a:rPr lang="fa-IR" dirty="0" smtClean="0">
                <a:solidFill>
                  <a:schemeClr val="accent6">
                    <a:lumMod val="75000"/>
                  </a:schemeClr>
                </a:solidFill>
                <a:cs typeface="B Titr" panose="00000700000000000000" pitchFamily="2" charset="-78"/>
              </a:rPr>
              <a:t>توسعه </a:t>
            </a:r>
            <a:r>
              <a:rPr lang="fa-IR" dirty="0" smtClean="0">
                <a:cs typeface="B Titr" panose="00000700000000000000" pitchFamily="2" charset="-78"/>
              </a:rPr>
              <a:t>شهر </a:t>
            </a:r>
            <a:r>
              <a:rPr lang="fa-IR" dirty="0">
                <a:cs typeface="B Titr" panose="00000700000000000000" pitchFamily="2" charset="-78"/>
              </a:rPr>
              <a:t>به عنوان </a:t>
            </a:r>
            <a:r>
              <a:rPr lang="fa-IR" dirty="0">
                <a:solidFill>
                  <a:srgbClr val="92D050"/>
                </a:solidFill>
                <a:cs typeface="B Titr" panose="00000700000000000000" pitchFamily="2" charset="-78"/>
              </a:rPr>
              <a:t>نيروي محرك </a:t>
            </a:r>
            <a:r>
              <a:rPr lang="fa-IR" dirty="0">
                <a:cs typeface="B Titr" panose="00000700000000000000" pitchFamily="2" charset="-78"/>
              </a:rPr>
              <a:t>استفاده شوند. از اين رو توسعه نوسازي و بهسازي بافتهاي فرسوده شهري از </a:t>
            </a:r>
            <a:r>
              <a:rPr lang="fa-IR" dirty="0">
                <a:solidFill>
                  <a:srgbClr val="00B0F0"/>
                </a:solidFill>
                <a:cs typeface="B Titr" panose="00000700000000000000" pitchFamily="2" charset="-78"/>
              </a:rPr>
              <a:t>اهداف اصلي </a:t>
            </a:r>
            <a:r>
              <a:rPr lang="fa-IR" dirty="0" smtClean="0">
                <a:solidFill>
                  <a:srgbClr val="00B0F0"/>
                </a:solidFill>
                <a:cs typeface="B Titr" panose="00000700000000000000" pitchFamily="2" charset="-78"/>
              </a:rPr>
              <a:t>نوسازی</a:t>
            </a:r>
            <a:r>
              <a:rPr lang="fa-IR" dirty="0">
                <a:solidFill>
                  <a:srgbClr val="00B0F0"/>
                </a:solidFill>
                <a:cs typeface="B Titr" panose="00000700000000000000" pitchFamily="2" charset="-78"/>
              </a:rPr>
              <a:t> </a:t>
            </a:r>
            <a:r>
              <a:rPr lang="fa-IR" dirty="0" smtClean="0">
                <a:cs typeface="B Titr" panose="00000700000000000000" pitchFamily="2" charset="-78"/>
              </a:rPr>
              <a:t>شهرها </a:t>
            </a:r>
            <a:r>
              <a:rPr lang="fa-IR" dirty="0">
                <a:cs typeface="B Titr" panose="00000700000000000000" pitchFamily="2" charset="-78"/>
              </a:rPr>
              <a:t>قرار گرفته </a:t>
            </a:r>
            <a:r>
              <a:rPr lang="fa-IR" dirty="0" smtClean="0">
                <a:cs typeface="B Titr" panose="00000700000000000000" pitchFamily="2" charset="-78"/>
              </a:rPr>
              <a:t>است.</a:t>
            </a:r>
            <a:endParaRPr lang="en-US" dirty="0"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106" y="3001125"/>
            <a:ext cx="5667375" cy="3781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10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2400" dirty="0">
                <a:cs typeface="B Titr" panose="00000700000000000000" pitchFamily="2" charset="-78"/>
              </a:rPr>
              <a:t>میدان های تجاری دارای ساباط و الگوهای بومی</a:t>
            </a:r>
            <a:endParaRPr lang="fa-IR" sz="2400" dirty="0">
              <a:cs typeface="B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663" y="1152983"/>
            <a:ext cx="4286251" cy="32194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50139" y="4851400"/>
            <a:ext cx="8596668" cy="17318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189" rtl="1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fa-IR" sz="2400" smtClean="0">
                <a:cs typeface="B Titr" panose="00000700000000000000" pitchFamily="2" charset="-78"/>
              </a:rPr>
              <a:t>پس از انقلاب و در پی آن وقوع جنگ افرادی مهاجر و جنگ زده وقومیت‌های مختلف بختیاری‌ها، عرب‌ها و تعدادی خانوادۀ شوشتری زندگی می‌کنند .این تعدّد قومیت در شوشترنو هرچه باشد، در نظر شوشتری‌ها مطلوب نیست.</a:t>
            </a:r>
            <a:br>
              <a:rPr lang="fa-IR" sz="2400" smtClean="0">
                <a:cs typeface="B Titr" panose="00000700000000000000" pitchFamily="2" charset="-78"/>
              </a:rPr>
            </a:br>
            <a:r>
              <a:rPr lang="fa-IR" sz="2400" smtClean="0">
                <a:cs typeface="B Titr" panose="00000700000000000000" pitchFamily="2" charset="-78"/>
                <a:hlinkClick r:id="rId3"/>
              </a:rPr>
              <a:t/>
            </a:r>
            <a:br>
              <a:rPr lang="fa-IR" sz="2400" smtClean="0">
                <a:cs typeface="B Titr" panose="00000700000000000000" pitchFamily="2" charset="-78"/>
                <a:hlinkClick r:id="rId3"/>
              </a:rPr>
            </a:br>
            <a:endParaRPr lang="fa-IR" sz="2400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272670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243" y="916440"/>
            <a:ext cx="8596668" cy="1320800"/>
          </a:xfrm>
        </p:spPr>
        <p:txBody>
          <a:bodyPr>
            <a:normAutofit/>
          </a:bodyPr>
          <a:lstStyle/>
          <a:p>
            <a:r>
              <a:rPr lang="fa-IR" sz="2400" dirty="0">
                <a:cs typeface="B Titr" panose="00000700000000000000" pitchFamily="2" charset="-78"/>
              </a:rPr>
              <a:t>عدم وجود حس تعلق در ساکنین</a:t>
            </a:r>
            <a:endParaRPr lang="fa-IR" sz="2400" dirty="0">
              <a:cs typeface="B Titr" panose="00000700000000000000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176" y="1013422"/>
            <a:ext cx="7295933" cy="54719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6941128" y="3394365"/>
            <a:ext cx="734291" cy="74814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836729" y="3532910"/>
            <a:ext cx="706583" cy="69272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fa-I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8660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19" y="180111"/>
            <a:ext cx="5101263" cy="38259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372" y="2535383"/>
            <a:ext cx="8066067" cy="41087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57201" y="1930401"/>
            <a:ext cx="1468583" cy="183803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endParaRPr lang="fa-I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8758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5" y="498766"/>
            <a:ext cx="8596668" cy="5542599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http://iacenter.ir/index.aspx?fkeyid=&amp;</a:t>
            </a:r>
            <a:r>
              <a:rPr lang="en-US" dirty="0" smtClean="0">
                <a:hlinkClick r:id="rId2"/>
              </a:rPr>
              <a:t>siteid=1&amp;pageid=868&amp;newsview=551</a:t>
            </a:r>
            <a:endParaRPr lang="fa-IR" dirty="0" smtClean="0"/>
          </a:p>
          <a:p>
            <a:r>
              <a:rPr lang="en-US" dirty="0"/>
              <a:t>http://darbareyeshahr.ir/%D9%BE%D8%B1%D9%88%D9%86%D8%AF%D9%87/%D8%B4%D9%85%D8%A7%D8%B1%D9%87-%D8%B4%D8%B4%D9%85-%D8%B4%D9%87%D8%B1-%D9%88-%D8%AC%D8%B1%D9%85/%D8%B4%D9%87%D8%B1-%D8%AD%D8%B1%D9%81-%D9%87%D8%A7%DB%8C-%D9%85%DA%AF%D9%88-%D8%B4%D9%88%D8%B4%D8%AA%D8%B1-%D9%86%D9%88</a:t>
            </a:r>
            <a:r>
              <a:rPr lang="en-US" dirty="0" smtClean="0"/>
              <a:t>/</a:t>
            </a:r>
          </a:p>
          <a:p>
            <a:r>
              <a:rPr lang="en-US" dirty="0"/>
              <a:t>http://ammi.ir/%D8%A7%D8%AE%D8%A8%D8%A7%D8%B1-%D9%88-%D9%85%D9%82%D8%A7%D9%84%D8%A7%D8%AA/%D9%85%D9%82%D8%A7%D9%84%D8%A7%D8%AA-%D9%85%D8%B9%D9%85%D8%A7%D8%B1%DB%8C-%D9%88-%D8%B4%D9%87%D8%B1%D8%B3%D8%A7%D8%B2%DB%8C/%D9%81%D8%B6%D8%A7%DB%8C-%D9%86%D9%88-%D8%B4%D9%87%D8%B1%DB%8C-%D8%AF%D8%B1-%D8%B4%D9%88%D8%B4%D8%AA%D8%B1-%D9%86%D9%88-%D8%A7%D9%85%D8%B1%D9%88%D8%B2</a:t>
            </a:r>
            <a:r>
              <a:rPr lang="en-US" dirty="0" smtClean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3401195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http://majazak.com/#!/</a:t>
            </a:r>
            <a:r>
              <a:rPr lang="en-US" dirty="0" smtClean="0">
                <a:hlinkClick r:id="rId2"/>
              </a:rPr>
              <a:t>kamran-diba</a:t>
            </a:r>
            <a:endParaRPr lang="en-US" dirty="0" smtClean="0"/>
          </a:p>
          <a:p>
            <a:r>
              <a:rPr lang="en-US" dirty="0"/>
              <a:t>http://www.iran-eng.com/showthread.php/84753-%DA%AF%D9%86%D8%AC%DB%8C%D9%86%D9%87-%D9%85%D8%B9%D9%85%D8%A7%D8%B1%DB%8C-%D8%AE%D9%88%D8%B2%D8%B3%D8%AA%D8%A7%D9%86/page2</a:t>
            </a:r>
          </a:p>
          <a:p>
            <a:endParaRPr lang="fa-IR" dirty="0"/>
          </a:p>
          <a:p>
            <a:endParaRPr lang="en-US" dirty="0" smtClean="0"/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18040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4909"/>
            <a:ext cx="8596668" cy="1320800"/>
          </a:xfrm>
        </p:spPr>
        <p:txBody>
          <a:bodyPr/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مقدمه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5" y="1357027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fa-IR" dirty="0" smtClean="0">
                <a:cs typeface="B Titr" panose="00000700000000000000" pitchFamily="2" charset="-78"/>
              </a:rPr>
              <a:t>از </a:t>
            </a:r>
            <a:r>
              <a:rPr lang="fa-IR" dirty="0">
                <a:cs typeface="B Titr" panose="00000700000000000000" pitchFamily="2" charset="-78"/>
              </a:rPr>
              <a:t>آنجا كه </a:t>
            </a:r>
            <a:r>
              <a:rPr lang="fa-IR" dirty="0">
                <a:solidFill>
                  <a:schemeClr val="bg2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نيروهاي </a:t>
            </a:r>
            <a:r>
              <a:rPr lang="fa-IR" dirty="0" smtClean="0">
                <a:solidFill>
                  <a:schemeClr val="bg2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متحول ساز </a:t>
            </a:r>
            <a:r>
              <a:rPr lang="fa-IR" dirty="0">
                <a:solidFill>
                  <a:schemeClr val="bg2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درون اين بافتها</a:t>
            </a:r>
            <a:r>
              <a:rPr lang="fa-IR" dirty="0">
                <a:cs typeface="B Titr" panose="00000700000000000000" pitchFamily="2" charset="-78"/>
              </a:rPr>
              <a:t>، قدرت و </a:t>
            </a:r>
            <a:r>
              <a:rPr lang="fa-IR" dirty="0">
                <a:solidFill>
                  <a:schemeClr val="accent4"/>
                </a:solidFill>
                <a:cs typeface="B Titr" panose="00000700000000000000" pitchFamily="2" charset="-78"/>
              </a:rPr>
              <a:t>سرعت لازم </a:t>
            </a:r>
            <a:r>
              <a:rPr lang="fa-IR" dirty="0">
                <a:cs typeface="B Titr" panose="00000700000000000000" pitchFamily="2" charset="-78"/>
              </a:rPr>
              <a:t>براي همگام كردن خود با ساير بخشهاي شهر را دارا نبوده لذا </a:t>
            </a:r>
            <a:r>
              <a:rPr lang="fa-IR" dirty="0">
                <a:solidFill>
                  <a:schemeClr val="accent4"/>
                </a:solidFill>
                <a:cs typeface="B Titr" panose="00000700000000000000" pitchFamily="2" charset="-78"/>
              </a:rPr>
              <a:t>حركتي واپسگرا </a:t>
            </a:r>
            <a:r>
              <a:rPr lang="fa-IR" dirty="0">
                <a:cs typeface="B Titr" panose="00000700000000000000" pitchFamily="2" charset="-78"/>
              </a:rPr>
              <a:t>را در پيش گرفته </a:t>
            </a:r>
            <a:r>
              <a:rPr lang="fa-IR" dirty="0" smtClean="0">
                <a:cs typeface="B Titr" panose="00000700000000000000" pitchFamily="2" charset="-78"/>
              </a:rPr>
              <a:t>.طي </a:t>
            </a:r>
            <a:r>
              <a:rPr lang="fa-IR" dirty="0">
                <a:cs typeface="B Titr" panose="00000700000000000000" pitchFamily="2" charset="-78"/>
              </a:rPr>
              <a:t>سالهاي گذشته </a:t>
            </a:r>
            <a:r>
              <a:rPr lang="fa-IR" dirty="0" smtClean="0">
                <a:cs typeface="B Titr" panose="00000700000000000000" pitchFamily="2" charset="-78"/>
              </a:rPr>
              <a:t>برای مقابله با فرسودگي</a:t>
            </a:r>
            <a:r>
              <a:rPr lang="fa-IR" dirty="0">
                <a:cs typeface="B Titr" panose="00000700000000000000" pitchFamily="2" charset="-78"/>
              </a:rPr>
              <a:t>، نهادها و </a:t>
            </a:r>
            <a:r>
              <a:rPr lang="fa-IR" dirty="0" smtClean="0">
                <a:cs typeface="B Titr" panose="00000700000000000000" pitchFamily="2" charset="-78"/>
              </a:rPr>
              <a:t>سازمانها، </a:t>
            </a:r>
            <a:r>
              <a:rPr lang="fa-IR" dirty="0">
                <a:cs typeface="B Titr" panose="00000700000000000000" pitchFamily="2" charset="-78"/>
              </a:rPr>
              <a:t>در قالب </a:t>
            </a:r>
            <a:r>
              <a:rPr lang="fa-IR" dirty="0">
                <a:solidFill>
                  <a:schemeClr val="accent4"/>
                </a:solidFill>
                <a:cs typeface="B Titr" panose="00000700000000000000" pitchFamily="2" charset="-78"/>
              </a:rPr>
              <a:t>تهيه طرحها </a:t>
            </a:r>
            <a:r>
              <a:rPr lang="fa-IR" dirty="0">
                <a:cs typeface="B Titr" panose="00000700000000000000" pitchFamily="2" charset="-78"/>
              </a:rPr>
              <a:t>و </a:t>
            </a:r>
            <a:r>
              <a:rPr lang="fa-IR" dirty="0">
                <a:solidFill>
                  <a:schemeClr val="accent2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پروژههاي موضعي و موضوعي </a:t>
            </a:r>
            <a:r>
              <a:rPr lang="fa-IR" dirty="0">
                <a:cs typeface="B Titr" panose="00000700000000000000" pitchFamily="2" charset="-78"/>
              </a:rPr>
              <a:t>اقدام به انجام فعاليتهايي در بخش بافتهاي فرسوده نمودهاند، ليكن بخش عمدهاي از اين گونه اقدامات، تاكنون موفق به حصول </a:t>
            </a:r>
            <a:r>
              <a:rPr lang="fa-IR" dirty="0">
                <a:solidFill>
                  <a:schemeClr val="accent1">
                    <a:lumMod val="50000"/>
                  </a:schemeClr>
                </a:solidFill>
                <a:cs typeface="B Titr" panose="00000700000000000000" pitchFamily="2" charset="-78"/>
              </a:rPr>
              <a:t>نتايج كامل و مطلوبي نگرديده </a:t>
            </a:r>
            <a:r>
              <a:rPr lang="fa-IR" dirty="0" smtClean="0">
                <a:cs typeface="B Titr" panose="00000700000000000000" pitchFamily="2" charset="-78"/>
              </a:rPr>
              <a:t>است.</a:t>
            </a:r>
            <a:r>
              <a:rPr lang="fa-IR" dirty="0">
                <a:cs typeface="B Titr" panose="00000700000000000000" pitchFamily="2" charset="-78"/>
              </a:rPr>
              <a:t/>
            </a:r>
            <a:br>
              <a:rPr lang="fa-IR" dirty="0">
                <a:cs typeface="B Titr" panose="00000700000000000000" pitchFamily="2" charset="-78"/>
              </a:rPr>
            </a:br>
            <a:endParaRPr lang="en-US" dirty="0">
              <a:cs typeface="B Titr" panose="000007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65" y="2937165"/>
            <a:ext cx="4987636" cy="37407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614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تعاریف اساسی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171" y="1509426"/>
            <a:ext cx="8596668" cy="3880773"/>
          </a:xfrm>
        </p:spPr>
        <p:txBody>
          <a:bodyPr/>
          <a:lstStyle/>
          <a:p>
            <a:pPr algn="r" rtl="1"/>
            <a:r>
              <a:rPr lang="fa-IR" b="1" dirty="0" smtClean="0">
                <a:cs typeface="B Titr" panose="00000700000000000000" pitchFamily="2" charset="-78"/>
              </a:rPr>
              <a:t> 1.بافت </a:t>
            </a:r>
            <a:r>
              <a:rPr lang="fa-IR" b="1" dirty="0">
                <a:cs typeface="B Titr" panose="00000700000000000000" pitchFamily="2" charset="-78"/>
              </a:rPr>
              <a:t>فرسوده</a:t>
            </a:r>
            <a:r>
              <a:rPr lang="fa-IR" dirty="0">
                <a:cs typeface="B Titr" panose="00000700000000000000" pitchFamily="2" charset="-78"/>
              </a:rPr>
              <a:t> </a:t>
            </a:r>
            <a:endParaRPr lang="fa-IR" dirty="0" smtClean="0">
              <a:cs typeface="B Titr" panose="00000700000000000000" pitchFamily="2" charset="-78"/>
            </a:endParaRPr>
          </a:p>
          <a:p>
            <a:pPr algn="r" rtl="1"/>
            <a:r>
              <a:rPr lang="fa-IR" dirty="0" smtClean="0">
                <a:cs typeface="B Titr" panose="00000700000000000000" pitchFamily="2" charset="-78"/>
              </a:rPr>
              <a:t>ظهور اين مشكل به زماني باز ميگردد كه عناصر سازنده شهر يعني </a:t>
            </a:r>
            <a:r>
              <a:rPr lang="fa-IR" dirty="0" smtClean="0">
                <a:solidFill>
                  <a:schemeClr val="accent3"/>
                </a:solidFill>
                <a:cs typeface="B Titr" panose="00000700000000000000" pitchFamily="2" charset="-78"/>
              </a:rPr>
              <a:t>كالبد، فعاليت و معنا </a:t>
            </a:r>
            <a:r>
              <a:rPr lang="fa-IR" dirty="0" smtClean="0">
                <a:solidFill>
                  <a:schemeClr val="accent4">
                    <a:lumMod val="75000"/>
                  </a:schemeClr>
                </a:solidFill>
                <a:cs typeface="B Titr" panose="00000700000000000000" pitchFamily="2" charset="-78"/>
              </a:rPr>
              <a:t>دچار فرسودگي </a:t>
            </a:r>
            <a:r>
              <a:rPr lang="fa-IR" dirty="0" smtClean="0">
                <a:cs typeface="B Titr" panose="00000700000000000000" pitchFamily="2" charset="-78"/>
              </a:rPr>
              <a:t>شده باشد و سرعت تحول </a:t>
            </a:r>
            <a:r>
              <a:rPr lang="fa-IR" dirty="0" smtClean="0">
                <a:solidFill>
                  <a:schemeClr val="accent5">
                    <a:lumMod val="75000"/>
                  </a:schemeClr>
                </a:solidFill>
                <a:cs typeface="B Titr" panose="00000700000000000000" pitchFamily="2" charset="-78"/>
              </a:rPr>
              <a:t>و پويايي </a:t>
            </a:r>
            <a:r>
              <a:rPr lang="fa-IR" dirty="0" smtClean="0">
                <a:cs typeface="B Titr" panose="00000700000000000000" pitchFamily="2" charset="-78"/>
              </a:rPr>
              <a:t>آنها، با آنچه كه </a:t>
            </a:r>
            <a:r>
              <a:rPr lang="fa-IR" dirty="0" smtClean="0">
                <a:solidFill>
                  <a:schemeClr val="accent5">
                    <a:lumMod val="75000"/>
                  </a:schemeClr>
                </a:solidFill>
                <a:cs typeface="B Titr" panose="00000700000000000000" pitchFamily="2" charset="-78"/>
              </a:rPr>
              <a:t>نياز و</a:t>
            </a:r>
            <a:r>
              <a:rPr lang="fa-IR" dirty="0" smtClean="0">
                <a:cs typeface="B Titr" panose="00000700000000000000" pitchFamily="2" charset="-78"/>
              </a:rPr>
              <a:t> خواست شهرهاي امروزي است </a:t>
            </a:r>
            <a:r>
              <a:rPr lang="fa-IR" dirty="0" smtClean="0">
                <a:solidFill>
                  <a:schemeClr val="accent5">
                    <a:lumMod val="75000"/>
                  </a:schemeClr>
                </a:solidFill>
                <a:cs typeface="B Titr" panose="00000700000000000000" pitchFamily="2" charset="-78"/>
              </a:rPr>
              <a:t>مغاير باشد.</a:t>
            </a:r>
            <a:r>
              <a:rPr lang="fa-IR" dirty="0" smtClean="0">
                <a:cs typeface="B Titr" panose="00000700000000000000" pitchFamily="2" charset="-78"/>
              </a:rPr>
              <a:t> </a:t>
            </a:r>
            <a:r>
              <a:rPr lang="fa-IR" dirty="0" smtClean="0"/>
              <a:t/>
            </a:r>
            <a:br>
              <a:rPr lang="fa-IR" dirty="0" smtClean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85" y="3036528"/>
            <a:ext cx="4910355" cy="32735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244" y="3036528"/>
            <a:ext cx="5197517" cy="32735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509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171" y="525752"/>
            <a:ext cx="8596668" cy="3880773"/>
          </a:xfrm>
        </p:spPr>
        <p:txBody>
          <a:bodyPr/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2.مشارکت</a:t>
            </a:r>
          </a:p>
          <a:p>
            <a:pPr algn="r" rtl="1"/>
            <a:r>
              <a:rPr lang="fa-IR" dirty="0">
                <a:cs typeface="B Titr" panose="00000700000000000000" pitchFamily="2" charset="-78"/>
              </a:rPr>
              <a:t>مشاركت در لغت به معناي</a:t>
            </a:r>
            <a:r>
              <a:rPr lang="fa-IR" dirty="0">
                <a:solidFill>
                  <a:schemeClr val="accent2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 درگيرشدن </a:t>
            </a:r>
            <a:r>
              <a:rPr lang="fa-IR" dirty="0">
                <a:cs typeface="B Titr" panose="00000700000000000000" pitchFamily="2" charset="-78"/>
              </a:rPr>
              <a:t>و شركت نمودن </a:t>
            </a:r>
            <a:r>
              <a:rPr lang="fa-IR" dirty="0">
                <a:solidFill>
                  <a:schemeClr val="accent2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در يك فعاليت </a:t>
            </a:r>
            <a:r>
              <a:rPr lang="fa-IR" dirty="0" smtClean="0">
                <a:cs typeface="B Titr" panose="00000700000000000000" pitchFamily="2" charset="-78"/>
              </a:rPr>
              <a:t>است.</a:t>
            </a:r>
          </a:p>
          <a:p>
            <a:pPr algn="r" rtl="1"/>
            <a:r>
              <a:rPr lang="fa-IR" dirty="0">
                <a:cs typeface="B Titr" panose="00000700000000000000" pitchFamily="2" charset="-78"/>
              </a:rPr>
              <a:t>اين مفهوم كليدي، امروزه در كليه </a:t>
            </a:r>
            <a:r>
              <a:rPr lang="fa-IR" dirty="0" smtClean="0">
                <a:cs typeface="B Titr" panose="00000700000000000000" pitchFamily="2" charset="-78"/>
              </a:rPr>
              <a:t>زمينه هاي </a:t>
            </a:r>
            <a:r>
              <a:rPr lang="fa-IR" dirty="0">
                <a:cs typeface="B Titr" panose="00000700000000000000" pitchFamily="2" charset="-78"/>
              </a:rPr>
              <a:t>اجتماعي، اقتصادي، مديريتي و ... مطرح </a:t>
            </a:r>
            <a:r>
              <a:rPr lang="fa-IR" dirty="0" smtClean="0">
                <a:cs typeface="B Titr" panose="00000700000000000000" pitchFamily="2" charset="-78"/>
              </a:rPr>
              <a:t>ميشود</a:t>
            </a:r>
            <a:r>
              <a:rPr lang="fa-IR" dirty="0" smtClean="0">
                <a:solidFill>
                  <a:schemeClr val="tx2">
                    <a:lumMod val="90000"/>
                  </a:schemeClr>
                </a:solidFill>
                <a:cs typeface="B Titr" panose="00000700000000000000" pitchFamily="2" charset="-78"/>
              </a:rPr>
              <a:t> .</a:t>
            </a:r>
            <a:endParaRPr lang="fa-IR" dirty="0">
              <a:solidFill>
                <a:schemeClr val="tx2">
                  <a:lumMod val="90000"/>
                </a:schemeClr>
              </a:solidFill>
              <a:cs typeface="B Titr" panose="00000700000000000000" pitchFamily="2" charset="-78"/>
            </a:endParaRPr>
          </a:p>
          <a:p>
            <a:pPr algn="r" rtl="1"/>
            <a:r>
              <a:rPr lang="fa-IR" dirty="0" smtClean="0">
                <a:solidFill>
                  <a:schemeClr val="accent2">
                    <a:lumMod val="40000"/>
                    <a:lumOff val="60000"/>
                  </a:schemeClr>
                </a:solidFill>
                <a:cs typeface="B Titr" panose="00000700000000000000" pitchFamily="2" charset="-78"/>
              </a:rPr>
              <a:t>مشاركت</a:t>
            </a:r>
            <a:r>
              <a:rPr lang="fa-IR" dirty="0" smtClean="0">
                <a:cs typeface="B Titr" panose="00000700000000000000" pitchFamily="2" charset="-78"/>
              </a:rPr>
              <a:t> </a:t>
            </a:r>
            <a:r>
              <a:rPr lang="fa-IR" dirty="0">
                <a:cs typeface="B Titr" panose="00000700000000000000" pitchFamily="2" charset="-78"/>
              </a:rPr>
              <a:t>در حوزه شهرسازي و طراحي شهري، فرايندي است كه </a:t>
            </a:r>
            <a:r>
              <a:rPr lang="fa-IR" dirty="0">
                <a:solidFill>
                  <a:schemeClr val="accent2">
                    <a:lumMod val="40000"/>
                    <a:lumOff val="60000"/>
                  </a:schemeClr>
                </a:solidFill>
                <a:cs typeface="B Titr" panose="00000700000000000000" pitchFamily="2" charset="-78"/>
              </a:rPr>
              <a:t>عموم مردم </a:t>
            </a:r>
            <a:r>
              <a:rPr lang="fa-IR" dirty="0">
                <a:cs typeface="B Titr" panose="00000700000000000000" pitchFamily="2" charset="-78"/>
              </a:rPr>
              <a:t>را در </a:t>
            </a:r>
            <a:r>
              <a:rPr lang="fa-IR" dirty="0">
                <a:solidFill>
                  <a:srgbClr val="00B0F0"/>
                </a:solidFill>
                <a:cs typeface="B Titr" panose="00000700000000000000" pitchFamily="2" charset="-78"/>
              </a:rPr>
              <a:t>ارتباط</a:t>
            </a:r>
            <a:r>
              <a:rPr lang="fa-IR" dirty="0">
                <a:cs typeface="B Titr" panose="00000700000000000000" pitchFamily="2" charset="-78"/>
              </a:rPr>
              <a:t> با 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تغييرات شهر</a:t>
            </a:r>
            <a:r>
              <a:rPr lang="fa-IR" dirty="0">
                <a:cs typeface="B Titr" panose="00000700000000000000" pitchFamily="2" charset="-78"/>
              </a:rPr>
              <a:t>، دخيل </a:t>
            </a:r>
            <a:r>
              <a:rPr lang="fa-IR" dirty="0" smtClean="0">
                <a:cs typeface="B Titr" panose="00000700000000000000" pitchFamily="2" charset="-78"/>
              </a:rPr>
              <a:t>مينمايد.</a:t>
            </a:r>
            <a:r>
              <a:rPr lang="fa-IR" dirty="0"/>
              <a:t/>
            </a:r>
            <a:br>
              <a:rPr lang="fa-IR" dirty="0"/>
            </a:br>
            <a:r>
              <a:rPr lang="fa-IR" dirty="0"/>
              <a:t/>
            </a:r>
            <a:br>
              <a:rPr lang="fa-IR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469" t="13388" r="6185" b="6139"/>
          <a:stretch/>
        </p:blipFill>
        <p:spPr>
          <a:xfrm>
            <a:off x="4765963" y="2599223"/>
            <a:ext cx="4618876" cy="35136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59529" y="4290199"/>
            <a:ext cx="285249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rtl="0"/>
            <a:r>
              <a:rPr lang="fa-IR" dirty="0">
                <a:solidFill>
                  <a:srgbClr val="2C3C43">
                    <a:lumMod val="20000"/>
                    <a:lumOff val="80000"/>
                  </a:srgbClr>
                </a:solidFill>
              </a:rPr>
              <a:t>مشارکت مردم در طرح های شهر سازی</a:t>
            </a:r>
            <a:endParaRPr lang="fa-IR" dirty="0">
              <a:solidFill>
                <a:srgbClr val="2C3C43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68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b="1" dirty="0" smtClean="0">
                <a:cs typeface="B Titr" panose="00000700000000000000" pitchFamily="2" charset="-78"/>
              </a:rPr>
              <a:t>3. </a:t>
            </a:r>
            <a:r>
              <a:rPr lang="fa-IR" b="1" dirty="0">
                <a:cs typeface="B Titr" panose="00000700000000000000" pitchFamily="2" charset="-78"/>
              </a:rPr>
              <a:t>تاريخچه مشاركت در نوسازي و بهسازي بافتهاي فرسوده </a:t>
            </a:r>
            <a:r>
              <a:rPr lang="fa-IR" b="1" dirty="0" smtClean="0">
                <a:cs typeface="B Titr" panose="00000700000000000000" pitchFamily="2" charset="-78"/>
              </a:rPr>
              <a:t>شهري</a:t>
            </a:r>
          </a:p>
          <a:p>
            <a:pPr algn="r" rtl="1"/>
            <a:r>
              <a:rPr lang="fa-IR" dirty="0">
                <a:cs typeface="B Titr" panose="00000700000000000000" pitchFamily="2" charset="-78"/>
              </a:rPr>
              <a:t>بحث مشاركت عمومي در نوسازي و بهسازي شهري براي اولين بار در اواخر </a:t>
            </a:r>
            <a:r>
              <a:rPr lang="fa-IR" dirty="0">
                <a:solidFill>
                  <a:schemeClr val="accent3"/>
                </a:solidFill>
                <a:cs typeface="B Titr" panose="00000700000000000000" pitchFamily="2" charset="-78"/>
              </a:rPr>
              <a:t>قرن نوزدهم </a:t>
            </a:r>
            <a:r>
              <a:rPr lang="fa-IR" dirty="0">
                <a:solidFill>
                  <a:schemeClr val="tx1"/>
                </a:solidFill>
                <a:cs typeface="B Titr" panose="00000700000000000000" pitchFamily="2" charset="-78"/>
              </a:rPr>
              <a:t>توسط</a:t>
            </a:r>
            <a:r>
              <a:rPr lang="fa-IR" dirty="0">
                <a:solidFill>
                  <a:schemeClr val="accent2">
                    <a:lumMod val="40000"/>
                    <a:lumOff val="60000"/>
                  </a:schemeClr>
                </a:solidFill>
                <a:cs typeface="B Titr" panose="00000700000000000000" pitchFamily="2" charset="-78"/>
              </a:rPr>
              <a:t> پاتريك گدس </a:t>
            </a:r>
            <a:r>
              <a:rPr lang="fa-IR" dirty="0">
                <a:cs typeface="B Titr" panose="00000700000000000000" pitchFamily="2" charset="-78"/>
              </a:rPr>
              <a:t>در انگلستان مطرح گرديد. اما به دليل </a:t>
            </a:r>
            <a:r>
              <a:rPr lang="fa-IR" dirty="0">
                <a:solidFill>
                  <a:schemeClr val="accent4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خشكي نظام </a:t>
            </a:r>
            <a:r>
              <a:rPr lang="fa-IR" dirty="0" smtClean="0">
                <a:solidFill>
                  <a:schemeClr val="accent4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برنامه ريزي </a:t>
            </a:r>
            <a:r>
              <a:rPr lang="fa-IR" dirty="0">
                <a:cs typeface="B Titr" panose="00000700000000000000" pitchFamily="2" charset="-78"/>
              </a:rPr>
              <a:t>آن زمان، چندان </a:t>
            </a:r>
            <a:r>
              <a:rPr lang="fa-IR" dirty="0">
                <a:solidFill>
                  <a:srgbClr val="FFFF00"/>
                </a:solidFill>
                <a:cs typeface="B Titr" panose="00000700000000000000" pitchFamily="2" charset="-78"/>
              </a:rPr>
              <a:t>مورد توجه قرار </a:t>
            </a:r>
            <a:r>
              <a:rPr lang="fa-IR" dirty="0" smtClean="0">
                <a:solidFill>
                  <a:srgbClr val="FFFF00"/>
                </a:solidFill>
                <a:cs typeface="B Titr" panose="00000700000000000000" pitchFamily="2" charset="-78"/>
              </a:rPr>
              <a:t>نگرفت.</a:t>
            </a:r>
            <a:r>
              <a:rPr lang="fa-IR" dirty="0">
                <a:solidFill>
                  <a:srgbClr val="FFFF00"/>
                </a:solidFill>
              </a:rPr>
              <a:t/>
            </a:r>
            <a:br>
              <a:rPr lang="fa-IR" dirty="0">
                <a:solidFill>
                  <a:srgbClr val="FFFF00"/>
                </a:solidFill>
              </a:rPr>
            </a:br>
            <a:r>
              <a:rPr lang="fa-IR" dirty="0"/>
              <a:t/>
            </a:r>
            <a:br>
              <a:rPr lang="fa-I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57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Titr" panose="00000700000000000000" pitchFamily="2" charset="-78"/>
              </a:rPr>
              <a:t>نمونه موردی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718" y="1735284"/>
            <a:ext cx="3529137" cy="4683585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fa-IR" dirty="0" smtClean="0">
                <a:cs typeface="B Titr" panose="00000700000000000000" pitchFamily="2" charset="-78"/>
              </a:rPr>
              <a:t>شهر"له" </a:t>
            </a:r>
            <a:r>
              <a:rPr lang="fa-IR" dirty="0">
                <a:cs typeface="B Titr" panose="00000700000000000000" pitchFamily="2" charset="-78"/>
              </a:rPr>
              <a:t>در ايالت لاداخ تبت واقع شده و مركز اين ايالت محسوب ميشود. لاداخ از ايالات باستاني تبت است كه بخشي </a:t>
            </a:r>
            <a:r>
              <a:rPr lang="fa-IR" dirty="0">
                <a:solidFill>
                  <a:schemeClr val="accent2">
                    <a:lumMod val="60000"/>
                    <a:lumOff val="40000"/>
                  </a:schemeClr>
                </a:solidFill>
                <a:cs typeface="B Titr" panose="00000700000000000000" pitchFamily="2" charset="-78"/>
              </a:rPr>
              <a:t>از كاشمر هند در اواسط قرن نوزدهم </a:t>
            </a:r>
            <a:r>
              <a:rPr lang="fa-IR" dirty="0">
                <a:cs typeface="B Titr" panose="00000700000000000000" pitchFamily="2" charset="-78"/>
              </a:rPr>
              <a:t>محسوب ميشده است و داراي </a:t>
            </a:r>
            <a:r>
              <a:rPr lang="fa-IR" dirty="0">
                <a:solidFill>
                  <a:schemeClr val="accent4"/>
                </a:solidFill>
                <a:cs typeface="B Titr" panose="00000700000000000000" pitchFamily="2" charset="-78"/>
              </a:rPr>
              <a:t>بافت باارزش تاريخي</a:t>
            </a:r>
            <a:r>
              <a:rPr lang="fa-IR" dirty="0">
                <a:cs typeface="B Titr" panose="00000700000000000000" pitchFamily="2" charset="-78"/>
              </a:rPr>
              <a:t>، بالاخص در بخش مركزي ميباشد. شهر "له" </a:t>
            </a:r>
            <a:r>
              <a:rPr lang="fa-IR" dirty="0">
                <a:solidFill>
                  <a:srgbClr val="FFC000"/>
                </a:solidFill>
                <a:cs typeface="B Titr" panose="00000700000000000000" pitchFamily="2" charset="-78"/>
              </a:rPr>
              <a:t>25000نفر سكنه </a:t>
            </a:r>
            <a:r>
              <a:rPr lang="fa-IR" dirty="0">
                <a:cs typeface="B Titr" panose="00000700000000000000" pitchFamily="2" charset="-78"/>
              </a:rPr>
              <a:t>دارد، كه تعداد اين سكنه در فصول گردشگري نظير 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تابستان افزايش </a:t>
            </a:r>
            <a:r>
              <a:rPr lang="fa-IR" dirty="0" smtClean="0">
                <a:cs typeface="B Titr" panose="00000700000000000000" pitchFamily="2" charset="-78"/>
              </a:rPr>
              <a:t>مييابد.لذا </a:t>
            </a:r>
            <a:r>
              <a:rPr lang="fa-IR" dirty="0" smtClean="0">
                <a:solidFill>
                  <a:schemeClr val="accent2"/>
                </a:solidFill>
                <a:cs typeface="B Titr" panose="00000700000000000000" pitchFamily="2" charset="-78"/>
              </a:rPr>
              <a:t>تجهیز امکانات </a:t>
            </a:r>
            <a:r>
              <a:rPr lang="fa-IR" dirty="0" smtClean="0">
                <a:cs typeface="B Titr" panose="00000700000000000000" pitchFamily="2" charset="-78"/>
              </a:rPr>
              <a:t>برای جذب گردشگر در اولویت است</a:t>
            </a:r>
          </a:p>
          <a:p>
            <a:pPr algn="just" rtl="1"/>
            <a:r>
              <a:rPr lang="fa-IR" dirty="0" smtClean="0">
                <a:cs typeface="B Titr" panose="00000700000000000000" pitchFamily="2" charset="-78"/>
              </a:rPr>
              <a:t>(له به زبان تبتی:شهر)</a:t>
            </a:r>
            <a:r>
              <a:rPr lang="fa-IR" dirty="0">
                <a:cs typeface="B Titr" panose="00000700000000000000" pitchFamily="2" charset="-78"/>
              </a:rPr>
              <a:t/>
            </a:r>
            <a:br>
              <a:rPr lang="fa-IR" dirty="0">
                <a:cs typeface="B Titr" panose="00000700000000000000" pitchFamily="2" charset="-78"/>
              </a:rPr>
            </a:br>
            <a:endParaRPr lang="en-US" dirty="0">
              <a:cs typeface="B Titr" panose="000007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545" y="1735283"/>
            <a:ext cx="5999019" cy="4499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203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626" y="4917614"/>
            <a:ext cx="8596668" cy="3880773"/>
          </a:xfrm>
        </p:spPr>
        <p:txBody>
          <a:bodyPr>
            <a:normAutofit/>
          </a:bodyPr>
          <a:lstStyle/>
          <a:p>
            <a:pPr algn="r" rtl="1"/>
            <a:r>
              <a:rPr lang="fa-IR" dirty="0">
                <a:cs typeface="B Titr" panose="00000700000000000000" pitchFamily="2" charset="-78"/>
              </a:rPr>
              <a:t>علاوه بر این 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فرسودگی بسیار </a:t>
            </a:r>
            <a:r>
              <a:rPr lang="fa-IR" dirty="0">
                <a:cs typeface="B Titr" panose="00000700000000000000" pitchFamily="2" charset="-78"/>
              </a:rPr>
              <a:t>در این شهر مسئولین را در سال </a:t>
            </a:r>
            <a:r>
              <a:rPr lang="fa-IR" dirty="0">
                <a:solidFill>
                  <a:srgbClr val="FF0000"/>
                </a:solidFill>
                <a:cs typeface="B Titr" panose="00000700000000000000" pitchFamily="2" charset="-78"/>
              </a:rPr>
              <a:t>2001 </a:t>
            </a:r>
            <a:r>
              <a:rPr lang="fa-IR" dirty="0">
                <a:cs typeface="B Titr" panose="00000700000000000000" pitchFamily="2" charset="-78"/>
              </a:rPr>
              <a:t>بر آن داشت تا طرح بهسازی و نوسازی را در دست اقدام قرار دهند</a:t>
            </a:r>
          </a:p>
          <a:p>
            <a:pPr algn="r" rtl="1"/>
            <a:r>
              <a:rPr lang="fa-IR" dirty="0">
                <a:cs typeface="B Titr" panose="00000700000000000000" pitchFamily="2" charset="-78"/>
              </a:rPr>
              <a:t>طرح مرمت و بهسازي بافت در قالب فرايندي در هشت گام آغاز گرديد. </a:t>
            </a:r>
            <a:r>
              <a:rPr lang="fa-IR" dirty="0">
                <a:cs typeface="B Titr" panose="00000700000000000000" pitchFamily="2" charset="-78"/>
              </a:rPr>
              <a:t>كه شامل </a:t>
            </a:r>
            <a:r>
              <a:rPr lang="fa-IR" dirty="0">
                <a:cs typeface="B Titr" panose="00000700000000000000" pitchFamily="2" charset="-78"/>
              </a:rPr>
              <a:t>سه مرحله اصلي فرايند مشاركتي پ</a:t>
            </a:r>
            <a:r>
              <a:rPr lang="fa-IR" dirty="0">
                <a:cs typeface="B Titr" panose="00000700000000000000" pitchFamily="2" charset="-78"/>
              </a:rPr>
              <a:t>يش </a:t>
            </a:r>
            <a:r>
              <a:rPr lang="fa-IR" dirty="0">
                <a:cs typeface="B Titr" panose="00000700000000000000" pitchFamily="2" charset="-78"/>
              </a:rPr>
              <a:t>طراحي، طراحي و </a:t>
            </a:r>
            <a:r>
              <a:rPr lang="fa-IR" dirty="0">
                <a:cs typeface="B Titr" panose="00000700000000000000" pitchFamily="2" charset="-78"/>
              </a:rPr>
              <a:t>اجرا می باشد</a:t>
            </a:r>
            <a:endParaRPr lang="fa-IR" dirty="0">
              <a:cs typeface="B Titr" panose="00000700000000000000" pitchFamily="2" charset="-78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" t="4174" r="908" b="4737"/>
          <a:stretch/>
        </p:blipFill>
        <p:spPr>
          <a:xfrm>
            <a:off x="975129" y="1546694"/>
            <a:ext cx="8395855" cy="29233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363055" y="346365"/>
            <a:ext cx="762000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dirty="0">
                <a:solidFill>
                  <a:prstClr val="white"/>
                </a:solidFill>
                <a:cs typeface="B Titr" panose="00000700000000000000" pitchFamily="2" charset="-78"/>
              </a:rPr>
              <a:t>مشاركت مردمي امري </a:t>
            </a:r>
            <a:r>
              <a:rPr lang="fa-IR" dirty="0">
                <a:solidFill>
                  <a:srgbClr val="FFFF00"/>
                </a:solidFill>
                <a:cs typeface="B Titr" panose="00000700000000000000" pitchFamily="2" charset="-78"/>
              </a:rPr>
              <a:t>تحميلي نيست </a:t>
            </a:r>
            <a:r>
              <a:rPr lang="fa-IR" dirty="0">
                <a:solidFill>
                  <a:prstClr val="white"/>
                </a:solidFill>
                <a:cs typeface="B Titr" panose="00000700000000000000" pitchFamily="2" charset="-78"/>
              </a:rPr>
              <a:t>كه از </a:t>
            </a:r>
            <a:r>
              <a:rPr lang="fa-IR" dirty="0">
                <a:solidFill>
                  <a:srgbClr val="00B050"/>
                </a:solidFill>
                <a:cs typeface="B Titr" panose="00000700000000000000" pitchFamily="2" charset="-78"/>
              </a:rPr>
              <a:t>پايين به بالا </a:t>
            </a:r>
            <a:r>
              <a:rPr lang="fa-IR" dirty="0">
                <a:solidFill>
                  <a:prstClr val="white"/>
                </a:solidFill>
                <a:cs typeface="B Titr" panose="00000700000000000000" pitchFamily="2" charset="-78"/>
              </a:rPr>
              <a:t>صورت گيرد، بلكه بايد شرايطي فراهم شود كه مردم با </a:t>
            </a:r>
            <a:r>
              <a:rPr lang="fa-IR" dirty="0">
                <a:solidFill>
                  <a:srgbClr val="00B0F0"/>
                </a:solidFill>
                <a:cs typeface="B Titr" panose="00000700000000000000" pitchFamily="2" charset="-78"/>
              </a:rPr>
              <a:t>ارتباط روشن و آگاهانه </a:t>
            </a:r>
            <a:r>
              <a:rPr lang="fa-IR" dirty="0">
                <a:solidFill>
                  <a:prstClr val="white"/>
                </a:solidFill>
                <a:cs typeface="B Titr" panose="00000700000000000000" pitchFamily="2" charset="-78"/>
              </a:rPr>
              <a:t>اما در يك چارچوب قانونمند در </a:t>
            </a:r>
            <a:r>
              <a:rPr lang="fa-IR" dirty="0">
                <a:solidFill>
                  <a:srgbClr val="E76618"/>
                </a:solidFill>
                <a:cs typeface="B Titr" panose="00000700000000000000" pitchFamily="2" charset="-78"/>
              </a:rPr>
              <a:t>جريان شكل گيري پروژه حضور يابند</a:t>
            </a:r>
            <a:endParaRPr lang="en-US" dirty="0">
              <a:solidFill>
                <a:prstClr val="white"/>
              </a:solidFill>
            </a:endParaRPr>
          </a:p>
          <a:p>
            <a:pPr algn="just"/>
            <a:endParaRPr lang="fa-I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21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5" y="927535"/>
            <a:ext cx="8596668" cy="38807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a-IR" b="1" dirty="0" smtClean="0">
                <a:solidFill>
                  <a:srgbClr val="92D050"/>
                </a:solidFill>
                <a:cs typeface="B Titr" panose="00000700000000000000" pitchFamily="2" charset="-78"/>
              </a:rPr>
              <a:t> مرحله </a:t>
            </a:r>
            <a:r>
              <a:rPr lang="fa-IR" b="1" dirty="0">
                <a:solidFill>
                  <a:srgbClr val="92D050"/>
                </a:solidFill>
                <a:cs typeface="B Titr" panose="00000700000000000000" pitchFamily="2" charset="-78"/>
              </a:rPr>
              <a:t>اول: معرفي </a:t>
            </a:r>
            <a:r>
              <a:rPr lang="fa-IR" b="1" dirty="0" smtClean="0">
                <a:solidFill>
                  <a:srgbClr val="92D050"/>
                </a:solidFill>
                <a:cs typeface="B Titr" panose="00000700000000000000" pitchFamily="2" charset="-78"/>
              </a:rPr>
              <a:t>مشكلات</a:t>
            </a:r>
          </a:p>
          <a:p>
            <a:pPr marL="0" indent="0" algn="just">
              <a:buNone/>
            </a:pPr>
            <a:r>
              <a:rPr lang="fa-IR" dirty="0" smtClean="0">
                <a:cs typeface="B Titr" panose="00000700000000000000" pitchFamily="2" charset="-78"/>
              </a:rPr>
              <a:t>مانند کیفیت پایین زندگی،</a:t>
            </a:r>
            <a:r>
              <a:rPr lang="fa-IR" dirty="0">
                <a:cs typeface="B Titr" panose="00000700000000000000" pitchFamily="2" charset="-78"/>
              </a:rPr>
              <a:t> فقير بودن مردمي كه داراي مالكيت زمين</a:t>
            </a:r>
          </a:p>
          <a:p>
            <a:pPr marL="0" indent="0" algn="just">
              <a:buNone/>
            </a:pPr>
            <a:r>
              <a:rPr lang="fa-IR" dirty="0">
                <a:cs typeface="B Titr" panose="00000700000000000000" pitchFamily="2" charset="-78"/>
              </a:rPr>
              <a:t>نبودند، از دست رفتن هويت فرهنگي به دليل مهاجرت</a:t>
            </a:r>
            <a:endParaRPr lang="fa-IR" dirty="0" smtClean="0">
              <a:cs typeface="B Titr" panose="00000700000000000000" pitchFamily="2" charset="-78"/>
            </a:endParaRPr>
          </a:p>
          <a:p>
            <a:pPr marL="0" indent="0" algn="just">
              <a:buNone/>
            </a:pPr>
            <a:r>
              <a:rPr lang="fa-IR" b="1" dirty="0">
                <a:solidFill>
                  <a:srgbClr val="92D050"/>
                </a:solidFill>
                <a:cs typeface="B Titr" panose="00000700000000000000" pitchFamily="2" charset="-78"/>
              </a:rPr>
              <a:t>مرحله دوم: تجزيه و تحليل مشكلات </a:t>
            </a:r>
          </a:p>
          <a:p>
            <a:pPr marL="0" indent="0" algn="just">
              <a:buNone/>
            </a:pPr>
            <a:r>
              <a:rPr lang="fa-IR" dirty="0" smtClean="0">
                <a:cs typeface="B Titr" panose="00000700000000000000" pitchFamily="2" charset="-78"/>
              </a:rPr>
              <a:t>به وسیله متخصصان بررسی شده و</a:t>
            </a:r>
            <a:r>
              <a:rPr lang="fa-IR" dirty="0">
                <a:cs typeface="B Titr" panose="00000700000000000000" pitchFamily="2" charset="-78"/>
              </a:rPr>
              <a:t> از مردم براي ارائه راهحلهاي لازم</a:t>
            </a:r>
          </a:p>
          <a:p>
            <a:pPr marL="0" indent="0" algn="just">
              <a:buNone/>
            </a:pPr>
            <a:r>
              <a:rPr lang="fa-IR" dirty="0">
                <a:cs typeface="B Titr" panose="00000700000000000000" pitchFamily="2" charset="-78"/>
              </a:rPr>
              <a:t>نظرسنجي به عمل آمد</a:t>
            </a:r>
            <a:endParaRPr lang="fa-IR" dirty="0" smtClean="0">
              <a:cs typeface="B Titr" panose="00000700000000000000" pitchFamily="2" charset="-78"/>
            </a:endParaRPr>
          </a:p>
          <a:p>
            <a:pPr marL="0" indent="0" algn="just">
              <a:buNone/>
            </a:pPr>
            <a:r>
              <a:rPr lang="fa-IR" b="1" dirty="0">
                <a:solidFill>
                  <a:srgbClr val="92D050"/>
                </a:solidFill>
                <a:cs typeface="B Titr" panose="00000700000000000000" pitchFamily="2" charset="-78"/>
              </a:rPr>
              <a:t>مرحله سوم: بررسي مناغشات ميان سازمانها و گروههاي مختلف </a:t>
            </a:r>
          </a:p>
          <a:p>
            <a:pPr marL="0" indent="0" algn="just">
              <a:buNone/>
            </a:pPr>
            <a:r>
              <a:rPr lang="fa-IR" dirty="0" smtClean="0">
                <a:cs typeface="B Titr" panose="00000700000000000000" pitchFamily="2" charset="-78"/>
              </a:rPr>
              <a:t>گروههاي </a:t>
            </a:r>
            <a:r>
              <a:rPr lang="fa-IR" dirty="0">
                <a:cs typeface="B Titr" panose="00000700000000000000" pitchFamily="2" charset="-78"/>
              </a:rPr>
              <a:t>مختلف (قومي، اقليتي و…) شناسايي شده و از كليه آنها دعوت به همكاري صورت گرفت</a:t>
            </a:r>
            <a:r>
              <a:rPr lang="fa-IR" dirty="0" smtClean="0">
                <a:cs typeface="B Titr" panose="00000700000000000000" pitchFamily="2" charset="-78"/>
              </a:rPr>
              <a:t> </a:t>
            </a:r>
            <a:r>
              <a:rPr lang="fa-IR" dirty="0">
                <a:cs typeface="B Titr" panose="00000700000000000000" pitchFamily="2" charset="-78"/>
              </a:rPr>
              <a:t/>
            </a:r>
            <a:br>
              <a:rPr lang="fa-IR" dirty="0">
                <a:cs typeface="B Titr" panose="00000700000000000000" pitchFamily="2" charset="-78"/>
              </a:rPr>
            </a:br>
            <a:r>
              <a:rPr lang="fa-IR" dirty="0">
                <a:cs typeface="B Titr" panose="00000700000000000000" pitchFamily="2" charset="-78"/>
              </a:rPr>
              <a:t/>
            </a:r>
            <a:br>
              <a:rPr lang="fa-IR" dirty="0">
                <a:cs typeface="B Titr" panose="00000700000000000000" pitchFamily="2" charset="-78"/>
              </a:rPr>
            </a:br>
            <a:r>
              <a:rPr lang="fa-IR" dirty="0">
                <a:cs typeface="B Titr" panose="00000700000000000000" pitchFamily="2" charset="-78"/>
              </a:rPr>
              <a:t/>
            </a:r>
            <a:br>
              <a:rPr lang="fa-IR" dirty="0">
                <a:cs typeface="B Titr" panose="00000700000000000000" pitchFamily="2" charset="-78"/>
              </a:rPr>
            </a:br>
            <a:r>
              <a:rPr lang="fa-IR" dirty="0" smtClean="0">
                <a:cs typeface="B Titr" panose="00000700000000000000" pitchFamily="2" charset="-78"/>
              </a:rPr>
              <a:t>    </a:t>
            </a:r>
            <a:endParaRPr lang="en-US" dirty="0"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58993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1125</Words>
  <Application>Microsoft Office PowerPoint</Application>
  <PresentationFormat>Widescreen</PresentationFormat>
  <Paragraphs>62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B Homa</vt:lpstr>
      <vt:lpstr>B Titr</vt:lpstr>
      <vt:lpstr>Calibri</vt:lpstr>
      <vt:lpstr>Calibri Light</vt:lpstr>
      <vt:lpstr>Century Gothic</vt:lpstr>
      <vt:lpstr>Mj_Neda</vt:lpstr>
      <vt:lpstr>Times New Roman</vt:lpstr>
      <vt:lpstr>Wingdings 3</vt:lpstr>
      <vt:lpstr>Office Theme</vt:lpstr>
      <vt:lpstr>Ion</vt:lpstr>
      <vt:lpstr>رويكرد مشاركت جويانه در نوسازي و بهسازي بافتهاي فرسوده شهری </vt:lpstr>
      <vt:lpstr>مقدمه</vt:lpstr>
      <vt:lpstr>مقدمه</vt:lpstr>
      <vt:lpstr>تعاریف اساسی</vt:lpstr>
      <vt:lpstr>PowerPoint Presentation</vt:lpstr>
      <vt:lpstr>PowerPoint Presentation</vt:lpstr>
      <vt:lpstr>نمونه موردی</vt:lpstr>
      <vt:lpstr>PowerPoint Presentation</vt:lpstr>
      <vt:lpstr>PowerPoint Presentation</vt:lpstr>
      <vt:lpstr>PowerPoint Presentation</vt:lpstr>
      <vt:lpstr>جمع بندی</vt:lpstr>
      <vt:lpstr>نمونه ی موردی از تجربه های شهر های ایرانی  شوشتر نو</vt:lpstr>
      <vt:lpstr>PowerPoint Presentation</vt:lpstr>
      <vt:lpstr>PowerPoint Presentation</vt:lpstr>
      <vt:lpstr>نماهایی از شوشتر نو در بدو احداث</vt:lpstr>
      <vt:lpstr>نظام دسترسی</vt:lpstr>
      <vt:lpstr>PowerPoint Presentation</vt:lpstr>
      <vt:lpstr>PowerPoint Presentation</vt:lpstr>
      <vt:lpstr>PowerPoint Presentation</vt:lpstr>
      <vt:lpstr>میدان های تجاری دارای ساباط و الگوهای بومی</vt:lpstr>
      <vt:lpstr>عدم وجود حس تعلق در ساکنین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رويكرد مشاركت جويانه در نوسازي و بهسازي بافتهاي فرسوده شهری </dc:title>
  <dc:creator>Mohammad</dc:creator>
  <cp:lastModifiedBy>Mohammad</cp:lastModifiedBy>
  <cp:revision>1</cp:revision>
  <dcterms:created xsi:type="dcterms:W3CDTF">2020-11-10T15:46:09Z</dcterms:created>
  <dcterms:modified xsi:type="dcterms:W3CDTF">2020-11-10T15:48:33Z</dcterms:modified>
</cp:coreProperties>
</file>