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5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4A08-7DB8-4A26-A558-96ED826BE3C6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B709D-5AEF-40BB-8BC6-216B8BF8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56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77518CF-C539-495C-94C9-5B185CC04AD4}" type="slidenum">
              <a:rPr lang="ar-SA" altLang="en-US">
                <a:solidFill>
                  <a:srgbClr val="000000"/>
                </a:solidFill>
                <a:cs typeface="B Homa" panose="00000400000000000000" pitchFamily="2" charset="-78"/>
              </a:rPr>
              <a:pPr eaLnBrk="1" hangingPunct="1"/>
              <a:t>18</a:t>
            </a:fld>
            <a:endParaRPr lang="en-US" altLang="en-US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7680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56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66AD6E1-D4CF-4B8E-955B-2366AC5EA121}" type="slidenum">
              <a:rPr lang="ar-SA" altLang="en-US">
                <a:solidFill>
                  <a:srgbClr val="000000"/>
                </a:solidFill>
                <a:cs typeface="B Homa" panose="00000400000000000000" pitchFamily="2" charset="-78"/>
              </a:rPr>
              <a:pPr eaLnBrk="1" hangingPunct="1"/>
              <a:t>24</a:t>
            </a:fld>
            <a:endParaRPr lang="en-US" altLang="en-US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7782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33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10789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9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74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99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19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55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50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39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6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2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5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7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1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2A6A86C-97E6-469C-B747-A61D99F45394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666D8F-07CC-4316-8459-89D0C86B3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63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&#1576;&#1585;&#1606;&#1575;&#1605;&#1607;%20&#1585;&#1610;&#1586;&#1610;%20&#1576;&#1607;%20&#1604;&#1581;&#1575;&#1592;%20&#1585;&#1608;&#1610;&#1603;&#1585;&#1583;.docx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ctrTitle"/>
          </p:nvPr>
        </p:nvSpPr>
        <p:spPr>
          <a:xfrm>
            <a:off x="728663" y="2247900"/>
            <a:ext cx="8215312" cy="1138238"/>
          </a:xfrm>
        </p:spPr>
        <p:txBody>
          <a:bodyPr>
            <a:normAutofit/>
          </a:bodyPr>
          <a:lstStyle/>
          <a:p>
            <a:pPr eaLnBrk="1" hangingPunct="1"/>
            <a:r>
              <a:rPr lang="fa-IR" altLang="en-US" sz="2800" dirty="0" smtClean="0">
                <a:cs typeface="B Titr" panose="00000700000000000000" pitchFamily="2" charset="-78"/>
              </a:rPr>
              <a:t>ضرورت </a:t>
            </a:r>
            <a:r>
              <a:rPr lang="fa-IR" altLang="en-US" sz="2800" dirty="0" smtClean="0">
                <a:cs typeface="B Titr" panose="00000700000000000000" pitchFamily="2" charset="-78"/>
              </a:rPr>
              <a:t>ها و رویکردهای برنامه ریزی منطقه ای(فضایی)</a:t>
            </a:r>
            <a:endParaRPr lang="en-US" altLang="en-US" sz="6600" dirty="0" smtClean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23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دلایل تکوین برنامه ریزی منطقه ای</a:t>
            </a:r>
            <a:r>
              <a:rPr lang="fa-IR" altLang="en-US" dirty="0" smtClean="0">
                <a:cs typeface="B Titr" panose="00000700000000000000" pitchFamily="2" charset="-78"/>
              </a:rPr>
              <a:t> </a:t>
            </a:r>
            <a:br>
              <a:rPr lang="fa-IR" altLang="en-US" dirty="0" smtClean="0">
                <a:cs typeface="B Titr" panose="00000700000000000000" pitchFamily="2" charset="-78"/>
              </a:rPr>
            </a:br>
            <a: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درامريكا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1ـ علایق منطقه و حفظ هویت فرهنگی در برابر یکسان سازی فرهنگی.</a:t>
            </a:r>
          </a:p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۲ـ رشد سریع و گسترده مجموعه شهرهای بزرگ نیازمند ساماندهی.</a:t>
            </a:r>
          </a:p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۳ـ حداکثر بهره برداری از قابلیتهای مناطق در جهت تحقق رشد اقتصاد ملی.</a:t>
            </a:r>
          </a:p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۴ـ تلاش در رفع فاصله عقب ماندگی و فقر منطقه ای .</a:t>
            </a:r>
          </a:p>
          <a:p>
            <a:pPr algn="r" rtl="1">
              <a:defRPr/>
            </a:pPr>
            <a:endParaRPr lang="fa-IR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3604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3</a:t>
            </a:r>
            <a:r>
              <a:rPr lang="fa-IR" altLang="en-US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سابقه برنامه ريزي منطقه ای  در جهان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539750" y="1628775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در</a:t>
            </a:r>
            <a:r>
              <a:rPr lang="fa-IR" altLang="en-US" sz="2400" b="1" dirty="0" smtClean="0">
                <a:solidFill>
                  <a:srgbClr val="FF0000"/>
                </a:solidFill>
                <a:cs typeface="B Homa" panose="00000400000000000000" pitchFamily="2" charset="-78"/>
              </a:rPr>
              <a:t> آلمان </a:t>
            </a:r>
            <a:r>
              <a:rPr lang="fa-IR" altLang="en-US" sz="2400" dirty="0" smtClean="0">
                <a:cs typeface="B Homa" panose="00000400000000000000" pitchFamily="2" charset="-78"/>
              </a:rPr>
              <a:t>روند انقلاب صنعتی در نیمه قرن ۱۹، رشد ناگهانی  شهرنشینی را موجب شد. برنامه ریزی منطقه ای ، اولین بار با ایجاد نهاد مسئول در ۱۹۲۰ شکل گرفت. اتحادیه اسکان نواحی دارای زغال سنگ ( رور ) از اوایل دهه ۱۹۲۰ تشکیل شد.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 در دهه۱۹۷۰ برای ایجاد تعادلهای منطقه ای مهمترین اقدام ، سیاست گذاری منطقه ای در کمک به سه گونه فضاهای: نواحی توسعه، مراکز توسعه و نواحی مرزی، صورت گرفت.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اقدامات توسعه برای این نواحی شامل: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۱ـ اصلاحات (رفرم ) کشاورزی 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۲ـ توسعه گردشگری ( توریسم ) 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۳ـ صنعت</a:t>
            </a:r>
          </a:p>
        </p:txBody>
      </p:sp>
    </p:spTree>
    <p:extLst>
      <p:ext uri="{BB962C8B-B14F-4D97-AF65-F5344CB8AC3E}">
        <p14:creationId xmlns:p14="http://schemas.microsoft.com/office/powerpoint/2010/main" val="305237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4</a:t>
            </a:r>
            <a:r>
              <a:rPr lang="fa-IR" altLang="en-US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سابقه برنامه ريزي منطقه ای  در جهان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Homa" panose="00000400000000000000" pitchFamily="2" charset="-78"/>
              </a:rPr>
              <a:t>در</a:t>
            </a:r>
            <a:r>
              <a:rPr lang="fa-IR" altLang="en-US" b="1" dirty="0" smtClean="0">
                <a:solidFill>
                  <a:srgbClr val="FF0000"/>
                </a:solidFill>
                <a:cs typeface="B Homa" panose="00000400000000000000" pitchFamily="2" charset="-78"/>
              </a:rPr>
              <a:t>فرانسه</a:t>
            </a:r>
            <a:r>
              <a:rPr lang="fa-IR" altLang="en-US" dirty="0" smtClean="0">
                <a:cs typeface="B Homa" panose="00000400000000000000" pitchFamily="2" charset="-78"/>
              </a:rPr>
              <a:t> قرن ۱۹ پاریس به دلیل تمرکزگرایی سیاسی  رشد سریعی داشت و مابقی شهرها دارای رشد منفی بودند.تا پایان جنگ جهانی دوم سیاستگذاری و برنامه ریزی منطقه ای پيگيري نشده بود.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Homa" panose="00000400000000000000" pitchFamily="2" charset="-78"/>
              </a:rPr>
              <a:t>پس از پایان جنگ جهانی دوم تمرکز زدایی در دستور کار قرار گرفت و نقطه شروع برنامه ريزي منطقه اي در فرانسه شد.</a:t>
            </a:r>
          </a:p>
        </p:txBody>
      </p:sp>
    </p:spTree>
    <p:extLst>
      <p:ext uri="{BB962C8B-B14F-4D97-AF65-F5344CB8AC3E}">
        <p14:creationId xmlns:p14="http://schemas.microsoft.com/office/powerpoint/2010/main" val="87578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دلایل تکوین برنامه ریزی منطقه ای </a:t>
            </a:r>
            <a:b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</a:br>
            <a: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درفرانسه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Homa" panose="00000400000000000000" pitchFamily="2" charset="-78"/>
              </a:rPr>
              <a:t>ـ چاره جویی ساختار مرکز ـ حاشیه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Homa" panose="00000400000000000000" pitchFamily="2" charset="-78"/>
              </a:rPr>
              <a:t>ـ تامین تعادل های ملی در برابر تمرکز روز افزون شهر پاریس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Homa" panose="00000400000000000000" pitchFamily="2" charset="-78"/>
              </a:rPr>
              <a:t>ـ برنامه ریزی فضایی جهت تحقق هدفها و برنامه های توسعه ملی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Homa" panose="00000400000000000000" pitchFamily="2" charset="-78"/>
              </a:rPr>
              <a:t>ـ برنامه ریزی فضایی جهت مدیریت و ساماندهی منطقه شهری.</a:t>
            </a:r>
          </a:p>
          <a:p>
            <a:pPr marL="0" indent="0" algn="r" rtl="1">
              <a:buFont typeface="Arial" panose="020B0604020202020204" pitchFamily="34" charset="0"/>
              <a:buNone/>
            </a:pPr>
            <a:endParaRPr lang="fa-IR" altLang="en-US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4862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159933" y="139701"/>
            <a:ext cx="7704667" cy="1981200"/>
          </a:xfrm>
        </p:spPr>
        <p:txBody>
          <a:bodyPr>
            <a:normAutofit fontScale="90000"/>
          </a:bodyPr>
          <a:lstStyle/>
          <a:p>
            <a:r>
              <a:rPr lang="ar-SA" altLang="en-US" sz="4800" dirty="0" smtClean="0">
                <a:solidFill>
                  <a:srgbClr val="FF0000"/>
                </a:solidFill>
                <a:cs typeface="B Homa" panose="00000400000000000000" pitchFamily="2" charset="-78"/>
              </a:rPr>
              <a:t/>
            </a:r>
            <a:br>
              <a:rPr lang="ar-SA" altLang="en-US" sz="4800" dirty="0" smtClean="0">
                <a:solidFill>
                  <a:srgbClr val="FF0000"/>
                </a:solidFill>
                <a:cs typeface="B Homa" panose="00000400000000000000" pitchFamily="2" charset="-78"/>
              </a:rPr>
            </a:br>
            <a:r>
              <a:rPr lang="ar-SA" altLang="en-US" sz="3200" b="1" dirty="0" smtClean="0">
                <a:solidFill>
                  <a:srgbClr val="FF0000"/>
                </a:solidFill>
                <a:cs typeface="B Homa" panose="00000400000000000000" pitchFamily="2" charset="-78"/>
              </a:rPr>
              <a:t>تحولات برنامه‌ريزي منطقه‌اي در جهان</a:t>
            </a:r>
            <a:r>
              <a:rPr lang="en-US" altLang="en-US" sz="4800" dirty="0" smtClean="0">
                <a:solidFill>
                  <a:srgbClr val="FF0000"/>
                </a:solidFill>
                <a:cs typeface="B Homa" panose="00000400000000000000" pitchFamily="2" charset="-78"/>
              </a:rPr>
              <a:t/>
            </a:r>
            <a:br>
              <a:rPr lang="en-US" altLang="en-US" sz="4800" dirty="0" smtClean="0">
                <a:solidFill>
                  <a:srgbClr val="FF0000"/>
                </a:solidFill>
                <a:cs typeface="B Homa" panose="00000400000000000000" pitchFamily="2" charset="-78"/>
              </a:rPr>
            </a:br>
            <a:endParaRPr lang="fa-IR" altLang="en-US" sz="4800" dirty="0" smtClean="0">
              <a:solidFill>
                <a:srgbClr val="FF0000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85813" y="1600200"/>
          <a:ext cx="7786687" cy="5102225"/>
        </p:xfrm>
        <a:graphic>
          <a:graphicData uri="http://schemas.openxmlformats.org/drawingml/2006/table">
            <a:tbl>
              <a:tblPr rtl="1"/>
              <a:tblGrid>
                <a:gridCol w="1705167"/>
                <a:gridCol w="2074336"/>
                <a:gridCol w="4007184"/>
              </a:tblGrid>
              <a:tr h="317027">
                <a:tc>
                  <a:txBody>
                    <a:bodyPr/>
                    <a:lstStyle/>
                    <a:p>
                      <a:pPr marL="62230" indent="155575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دوره زماني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230" indent="155575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رويکرد برنامه‌ريزي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230" indent="155575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ويژگي‌هاي اصلي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1517">
                <a:tc>
                  <a:txBody>
                    <a:bodyPr/>
                    <a:lstStyle/>
                    <a:p>
                      <a:pPr marL="62230" indent="13335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اوايل قرن بيستم</a:t>
                      </a:r>
                      <a:endParaRPr lang="en-US" sz="1600" kern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-11430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منطقه‌گرايي اکولوژيکي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155575" algn="justLow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dirty="0">
                          <a:latin typeface="Calibri"/>
                          <a:ea typeface="Times New Roman"/>
                          <a:cs typeface="B Mitra"/>
                        </a:rPr>
                        <a:t>در چارچوب اين رويکرد نسبتاً جامع‌نگر ، برنامه‌ريزي منطقه‌اي به دنبال به تعادل رساندن شهر  و روستا بود؛ اين رويکرد به دنبال تدوين شاخص‌هاي کلان و هنجاري بوده ومکان‌- محوري يکي از ويژگي‌هاي اصلي اين رويکرد برنامه‌ريزي بود؛</a:t>
                      </a:r>
                      <a:endParaRPr lang="en-US" sz="1600" dirty="0">
                        <a:latin typeface="Calibri"/>
                        <a:ea typeface="Times New Roman"/>
                        <a:cs typeface="B Homa" panose="00000400000000000000" pitchFamily="2" charset="-78"/>
                      </a:endParaRPr>
                    </a:p>
                  </a:txBody>
                  <a:tcPr marL="65827" marR="65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517">
                <a:tc>
                  <a:txBody>
                    <a:bodyPr/>
                    <a:lstStyle/>
                    <a:p>
                      <a:pPr marL="62230" indent="13335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اواخر دهه 1940</a:t>
                      </a:r>
                      <a:endParaRPr lang="en-US" sz="1600" kern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-11430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علوم منطقه‌اي</a:t>
                      </a:r>
                      <a:endParaRPr lang="en-US" sz="1600" kern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155575" algn="justLow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اين رويکرد برخاسته از علوم کمّي بوده و برنامه‌ريزي منطقه‌اي را عموماً از ديدگاه برنامه‌ريزي اقتصادي دنبال مي‌کند؛ اين رويکرد برنامه‌ريزي فاقد چارچوب هنجاري مشخص بوده و به دنبال تحليل مسائل منطقه‌اي از ديدگاه فضايي است؛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082">
                <a:tc>
                  <a:txBody>
                    <a:bodyPr/>
                    <a:lstStyle/>
                    <a:p>
                      <a:pPr marL="62230" indent="13335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اواخر دهه 1960</a:t>
                      </a:r>
                      <a:endParaRPr lang="en-US" sz="1600" kern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-11430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جغرافيا</a:t>
                      </a: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یی</a:t>
                      </a:r>
                      <a:r>
                        <a:rPr lang="ar-SA" sz="16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 </a:t>
                      </a: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-اجتماعی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155575" algn="justLow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اين رويکرد در برنامه‌ريزي به دنبال حل مشکلات منطقه‌اي از طريق تحليل قدرت و جنبش‌هاي اجتماعي درون مناطق بوده و رويکردي کاملاً هنجاري دارد.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082">
                <a:tc>
                  <a:txBody>
                    <a:bodyPr/>
                    <a:lstStyle/>
                    <a:p>
                      <a:pPr marL="62230" indent="13335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دهه 1990 تاکنون</a:t>
                      </a:r>
                      <a:endParaRPr lang="en-US" sz="1600" kern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-11430" algn="ctr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منطقه‌گرايي </a:t>
                      </a:r>
                      <a:r>
                        <a:rPr lang="ar-SA" sz="16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جديد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230" indent="155575" algn="justLow" rtl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76530" algn="l"/>
                          <a:tab pos="5943600" algn="r"/>
                        </a:tabLst>
                      </a:pPr>
                      <a:r>
                        <a:rPr lang="ar-SA" sz="16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توسعه </a:t>
                      </a:r>
                      <a:r>
                        <a:rPr lang="ar-SA" sz="16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Mitra"/>
                        </a:rPr>
                        <a:t>اقتصادي را همراه با برنامه‌ريزي کالبدي و زيست محيطي مورد توجه قرار مي‌دهد؛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Mitra"/>
                      </a:endParaRPr>
                    </a:p>
                  </a:txBody>
                  <a:tcPr marL="65827" marR="65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27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921750" cy="981075"/>
          </a:xfrm>
        </p:spPr>
        <p:txBody>
          <a:bodyPr>
            <a:normAutofit/>
          </a:bodyPr>
          <a:lstStyle/>
          <a:p>
            <a:r>
              <a:rPr lang="fa-IR" altLang="en-US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سابقه برنامه ريزي منطقه اي در </a:t>
            </a:r>
            <a:r>
              <a:rPr lang="fa-IR" altLang="en-US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ايران  </a:t>
            </a:r>
            <a:r>
              <a:rPr lang="fa-IR" altLang="en-US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قبل از انقلاب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703263" y="1352550"/>
            <a:ext cx="8229600" cy="5308600"/>
          </a:xfrm>
        </p:spPr>
        <p:txBody>
          <a:bodyPr>
            <a:normAutofit lnSpcReduction="10000"/>
          </a:bodyPr>
          <a:lstStyle/>
          <a:p>
            <a:pPr algn="just" rtl="1">
              <a:buFont typeface="Arial" panose="020B0604020202020204" pitchFamily="34" charset="0"/>
              <a:buNone/>
              <a:defRPr/>
            </a:pPr>
            <a:r>
              <a:rPr lang="fa-IR" b="1" dirty="0" smtClean="0">
                <a:cs typeface="B Nazanin" pitchFamily="2" charset="-78"/>
              </a:rPr>
              <a:t>-</a:t>
            </a:r>
            <a:r>
              <a:rPr lang="fa-IR" sz="2000" b="1" dirty="0" smtClean="0">
                <a:cs typeface="B Nazanin" pitchFamily="2" charset="-78"/>
              </a:rPr>
              <a:t> برنامه اول و دوم : شکل گیری تفکر توسعه ناحیه ای در قالب تاسیس سازمانهای عمران ناحیه ای مانند توسعه دشت مغان و تداوم آن در برنامه دوم در قالب ایجاد قطب های توسعه ایی مانند توسعه ناحیه خوزستان و جنوب شرق ایران و ناحیه جیرفت</a:t>
            </a:r>
          </a:p>
          <a:p>
            <a:pPr algn="just" rtl="1">
              <a:buFont typeface="Arial" panose="020B0604020202020204" pitchFamily="34" charset="0"/>
              <a:buNone/>
              <a:defRPr/>
            </a:pPr>
            <a:endParaRPr lang="fa-IR" sz="2000" b="1" dirty="0" smtClean="0">
              <a:cs typeface="B Nazanin" pitchFamily="2" charset="-78"/>
            </a:endParaRPr>
          </a:p>
          <a:p>
            <a:pPr algn="just" rtl="1">
              <a:buFontTx/>
              <a:buChar char="-"/>
              <a:defRPr/>
            </a:pPr>
            <a:r>
              <a:rPr lang="fa-IR" sz="2000" b="1" dirty="0" smtClean="0">
                <a:cs typeface="B Nazanin" pitchFamily="2" charset="-78"/>
              </a:rPr>
              <a:t>برنامه سوم: بهره گیری از منابع طبیعی و قطب کشاورزی مانند ایجاد قطب های کشاورزی دشت گرگان، کهکیلویه</a:t>
            </a:r>
          </a:p>
          <a:p>
            <a:pPr algn="just" rtl="1">
              <a:buFontTx/>
              <a:buChar char="-"/>
              <a:defRPr/>
            </a:pPr>
            <a:endParaRPr lang="fa-IR" sz="2000" b="1" dirty="0" smtClean="0">
              <a:cs typeface="B Nazanin" pitchFamily="2" charset="-78"/>
            </a:endParaRPr>
          </a:p>
          <a:p>
            <a:pPr algn="just" rtl="1">
              <a:buFontTx/>
              <a:buChar char="-"/>
              <a:defRPr/>
            </a:pPr>
            <a:r>
              <a:rPr lang="fa-IR" sz="2000" b="1" dirty="0" smtClean="0">
                <a:cs typeface="B Nazanin" pitchFamily="2" charset="-78"/>
              </a:rPr>
              <a:t>برنامه چهارم: شناسایی منابع و امکانات توسعه مناطق مستعد و تعیین قطب های توسعه در هر منطقه و تمرکز سرمایه گذاری در آنها  با تاكيد بر استراتژي قطب هاي توسعه</a:t>
            </a:r>
          </a:p>
          <a:p>
            <a:pPr marL="0" indent="0" algn="just" rtl="1">
              <a:buFont typeface="Arial" panose="020B0604020202020204" pitchFamily="34" charset="0"/>
              <a:buNone/>
              <a:defRPr/>
            </a:pPr>
            <a:endParaRPr lang="fa-IR" sz="2000" b="1" dirty="0" smtClean="0">
              <a:cs typeface="B Nazanin" pitchFamily="2" charset="-78"/>
            </a:endParaRPr>
          </a:p>
          <a:p>
            <a:pPr algn="just" rtl="1">
              <a:buFontTx/>
              <a:buChar char="-"/>
              <a:defRPr/>
            </a:pPr>
            <a:r>
              <a:rPr lang="fa-IR" sz="2000" b="1" dirty="0" smtClean="0">
                <a:cs typeface="B Nazanin" pitchFamily="2" charset="-78"/>
              </a:rPr>
              <a:t>برنامه پنجم: تلاش براي ایجادتعادل و توسعه اقتصادی و اجتماعی در نواحی مختلف کشور، ایجاد هماهنگي در سرمایه گذاری های توسعه ای در فعالیت های عمرانی مناطق و مشارکت مقامات محلی در امور عمرانی ،جایگزینی سیاست های برنامه های خاص عمران استان به جای سیاست های عمران ناحیه ای </a:t>
            </a:r>
          </a:p>
          <a:p>
            <a:pPr algn="just" rtl="1">
              <a:buFont typeface="Wingdings" pitchFamily="2" charset="2"/>
              <a:buChar char="q"/>
              <a:defRPr/>
            </a:pPr>
            <a:endParaRPr lang="en-US" sz="2000" b="1" dirty="0" smtClean="0">
              <a:solidFill>
                <a:srgbClr val="FFC000"/>
              </a:solidFill>
              <a:cs typeface="B Nazanin" pitchFamily="2" charset="-78"/>
            </a:endParaRPr>
          </a:p>
          <a:p>
            <a:pPr>
              <a:defRPr/>
            </a:pP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9929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500062" y="142875"/>
            <a:ext cx="8516937" cy="6937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a-IR" altLang="en-US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سابقه برنامه ریزی منطقه ای در برنامه های </a:t>
            </a:r>
            <a:r>
              <a:rPr lang="fa-IR" altLang="en-US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توسعه(بعد </a:t>
            </a:r>
            <a:r>
              <a:rPr lang="fa-IR" altLang="en-US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از انقلاب)</a:t>
            </a:r>
            <a:endParaRPr lang="en-US" altLang="en-US" sz="32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285750" y="2000250"/>
            <a:ext cx="8858250" cy="5761038"/>
          </a:xfrm>
        </p:spPr>
        <p:txBody>
          <a:bodyPr>
            <a:normAutofit lnSpcReduction="10000"/>
          </a:bodyPr>
          <a:lstStyle/>
          <a:p>
            <a:pPr algn="just" rtl="1" eaLnBrk="1" hangingPunct="1">
              <a:buFont typeface="Arial" panose="020B0604020202020204" pitchFamily="34" charset="0"/>
              <a:buNone/>
            </a:pPr>
            <a:r>
              <a:rPr lang="fa-IR" altLang="en-US" sz="1600" b="1" dirty="0" smtClean="0">
                <a:cs typeface="B Nazanin" panose="00000400000000000000" pitchFamily="2" charset="-78"/>
              </a:rPr>
              <a:t> </a:t>
            </a:r>
            <a:r>
              <a:rPr lang="fa-IR" altLang="en-US" sz="2000" b="1" dirty="0" smtClean="0">
                <a:cs typeface="B Nazanin" panose="00000400000000000000" pitchFamily="2" charset="-78"/>
              </a:rPr>
              <a:t>برنامه اول توسعه</a:t>
            </a:r>
            <a:r>
              <a:rPr lang="fa-IR" altLang="en-US" sz="2000" dirty="0" smtClean="0">
                <a:cs typeface="B Nazanin" panose="00000400000000000000" pitchFamily="2" charset="-78"/>
              </a:rPr>
              <a:t>: </a:t>
            </a:r>
            <a:r>
              <a:rPr lang="ar-SA" altLang="en-US" sz="2000" dirty="0" smtClean="0">
                <a:cs typeface="B Nazanin" panose="00000400000000000000" pitchFamily="2" charset="-78"/>
              </a:rPr>
              <a:t>هدايت سرمايه‌گذاري‌ها به مناطق محروم و توزيع آن در بين مناطق مختلف</a:t>
            </a:r>
            <a:r>
              <a:rPr lang="fa-IR" altLang="en-US" sz="2000" dirty="0" smtClean="0">
                <a:cs typeface="B Nazanin" panose="00000400000000000000" pitchFamily="2" charset="-78"/>
              </a:rPr>
              <a:t>، تهیه برنامه‌های استانی در حاشیه قرار گرفت، برنامه منطقه‌ای در عمل به‌صورت جمع‌بندی برنامه‌های بخشی که در منطقه صورت گرفت، درآمد.</a:t>
            </a: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fa-IR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برنامه دوم توسعه:</a:t>
            </a:r>
            <a:r>
              <a:rPr lang="ar-SA" altLang="en-US" sz="2000" dirty="0" smtClean="0">
                <a:cs typeface="B Homa" panose="00000400000000000000" pitchFamily="2" charset="-78"/>
              </a:rPr>
              <a:t> </a:t>
            </a:r>
            <a:r>
              <a:rPr lang="ar-SA" altLang="en-US" sz="2000" dirty="0" smtClean="0">
                <a:cs typeface="B Nazanin" panose="00000400000000000000" pitchFamily="2" charset="-78"/>
              </a:rPr>
              <a:t>مح</a:t>
            </a:r>
            <a:r>
              <a:rPr lang="fa-IR" altLang="en-US" sz="2000" dirty="0" smtClean="0">
                <a:cs typeface="B Nazanin" panose="00000400000000000000" pitchFamily="2" charset="-78"/>
              </a:rPr>
              <a:t>ر</a:t>
            </a:r>
            <a:r>
              <a:rPr lang="ar-SA" altLang="en-US" sz="2000" dirty="0" smtClean="0">
                <a:cs typeface="B Nazanin" panose="00000400000000000000" pitchFamily="2" charset="-78"/>
              </a:rPr>
              <a:t>و</a:t>
            </a:r>
            <a:r>
              <a:rPr lang="fa-IR" altLang="en-US" sz="2000" dirty="0" smtClean="0">
                <a:cs typeface="B Nazanin" panose="00000400000000000000" pitchFamily="2" charset="-78"/>
              </a:rPr>
              <a:t>م</a:t>
            </a:r>
            <a:r>
              <a:rPr lang="ar-SA" altLang="en-US" sz="2000" dirty="0" smtClean="0">
                <a:cs typeface="B Nazanin" panose="00000400000000000000" pitchFamily="2" charset="-78"/>
              </a:rPr>
              <a:t>يت زدايي </a:t>
            </a:r>
            <a:r>
              <a:rPr lang="fa-IR" altLang="en-US" sz="2000" dirty="0" smtClean="0">
                <a:cs typeface="B Nazanin" panose="00000400000000000000" pitchFamily="2" charset="-78"/>
              </a:rPr>
              <a:t>در جهت</a:t>
            </a:r>
            <a:r>
              <a:rPr lang="ar-SA" altLang="en-US" sz="2000" dirty="0" smtClean="0">
                <a:cs typeface="B Nazanin" panose="00000400000000000000" pitchFamily="2" charset="-78"/>
              </a:rPr>
              <a:t> رفع عدم تعادل هاي منطقه اي </a:t>
            </a:r>
            <a:r>
              <a:rPr lang="fa-IR" altLang="en-US" sz="2000" dirty="0" smtClean="0">
                <a:cs typeface="B Nazanin" panose="00000400000000000000" pitchFamily="2" charset="-78"/>
              </a:rPr>
              <a:t>،</a:t>
            </a:r>
            <a:r>
              <a:rPr lang="ar-SA" altLang="en-US" sz="2000" dirty="0" smtClean="0">
                <a:cs typeface="B Nazanin" panose="00000400000000000000" pitchFamily="2" charset="-78"/>
              </a:rPr>
              <a:t> اجراي سياست تمركز زدايي، افزايش نقش استان ها و واگذاري طرح‌ها</a:t>
            </a:r>
            <a:r>
              <a:rPr lang="fa-IR" altLang="en-US" sz="2000" dirty="0" smtClean="0">
                <a:cs typeface="B Nazanin" panose="00000400000000000000" pitchFamily="2" charset="-78"/>
              </a:rPr>
              <a:t>ي</a:t>
            </a:r>
            <a:r>
              <a:rPr lang="ar-SA" altLang="en-US" sz="2000" dirty="0" smtClean="0">
                <a:cs typeface="B Nazanin" panose="00000400000000000000" pitchFamily="2" charset="-78"/>
              </a:rPr>
              <a:t> با ماهيت استاني به دستگاه هاي اجرايي محلي</a:t>
            </a:r>
            <a:endParaRPr lang="fa-IR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fa-IR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r>
              <a:rPr lang="ar-SA" altLang="en-US" sz="2000" b="1" dirty="0" smtClean="0">
                <a:cs typeface="B Nazanin" panose="00000400000000000000" pitchFamily="2" charset="-78"/>
              </a:rPr>
              <a:t>برنامه سوم توسعه </a:t>
            </a:r>
            <a:r>
              <a:rPr lang="fa-IR" altLang="en-US" sz="2000" b="1" dirty="0" smtClean="0">
                <a:cs typeface="B Nazanin" panose="00000400000000000000" pitchFamily="2" charset="-78"/>
              </a:rPr>
              <a:t>:</a:t>
            </a:r>
            <a:r>
              <a:rPr lang="ar-SA" altLang="en-US" sz="2000" dirty="0" smtClean="0">
                <a:cs typeface="B Nazanin" panose="00000400000000000000" pitchFamily="2" charset="-78"/>
              </a:rPr>
              <a:t> تمركززدايي اداری – سياسي</a:t>
            </a:r>
            <a:r>
              <a:rPr lang="fa-IR" altLang="en-US" sz="2000" dirty="0" smtClean="0">
                <a:cs typeface="B Nazanin" panose="00000400000000000000" pitchFamily="2" charset="-78"/>
              </a:rPr>
              <a:t> از طريق </a:t>
            </a:r>
            <a:r>
              <a:rPr lang="ar-SA" altLang="en-US" sz="2000" dirty="0" smtClean="0">
                <a:cs typeface="B Nazanin" panose="00000400000000000000" pitchFamily="2" charset="-78"/>
              </a:rPr>
              <a:t>تشكيل شوراي برنامه ريزي و توسعه استان و كميته برنامه ريزي شهرستان </a:t>
            </a:r>
            <a:r>
              <a:rPr lang="fa-IR" altLang="en-US" sz="2000" dirty="0" smtClean="0">
                <a:cs typeface="B Nazanin" panose="00000400000000000000" pitchFamily="2" charset="-78"/>
              </a:rPr>
              <a:t>و </a:t>
            </a:r>
            <a:r>
              <a:rPr lang="ar-SA" altLang="en-US" sz="2000" dirty="0" smtClean="0">
                <a:cs typeface="B Nazanin" panose="00000400000000000000" pitchFamily="2" charset="-78"/>
              </a:rPr>
              <a:t>تأكيد بر اجراي غير متمركز برنامه ريزي و بودجه ريزي در استان ها</a:t>
            </a:r>
            <a:r>
              <a:rPr lang="fa-IR" altLang="en-US" sz="2000" dirty="0" smtClean="0">
                <a:cs typeface="B Nazanin" panose="00000400000000000000" pitchFamily="2" charset="-78"/>
              </a:rPr>
              <a:t>،</a:t>
            </a: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fa-IR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برنامه چهارم توسعه </a:t>
            </a:r>
            <a:r>
              <a:rPr lang="fa-IR" altLang="en-US" sz="2000" dirty="0" smtClean="0">
                <a:cs typeface="B Nazanin" panose="00000400000000000000" pitchFamily="2" charset="-78"/>
              </a:rPr>
              <a:t>:طرح موضوع تعادل منطقه</a:t>
            </a:r>
            <a:r>
              <a:rPr lang="en-US" altLang="en-US" sz="2000" dirty="0" smtClean="0">
                <a:cs typeface="B Nazanin" panose="00000400000000000000" pitchFamily="2" charset="-78"/>
              </a:rPr>
              <a:t>‌</a:t>
            </a:r>
            <a:r>
              <a:rPr lang="fa-IR" altLang="en-US" sz="2000" dirty="0" smtClean="0">
                <a:cs typeface="B Nazanin" panose="00000400000000000000" pitchFamily="2" charset="-78"/>
              </a:rPr>
              <a:t>اي و آمايش سرزمين در سطوح برنامه</a:t>
            </a:r>
            <a:r>
              <a:rPr lang="en-US" altLang="en-US" sz="2000" dirty="0" smtClean="0">
                <a:cs typeface="B Nazanin" panose="00000400000000000000" pitchFamily="2" charset="-78"/>
              </a:rPr>
              <a:t>‌</a:t>
            </a:r>
            <a:r>
              <a:rPr lang="fa-IR" altLang="en-US" sz="2000" dirty="0" smtClean="0">
                <a:cs typeface="B Nazanin" panose="00000400000000000000" pitchFamily="2" charset="-78"/>
              </a:rPr>
              <a:t>ريزي ، بسترسازی برای توسعه منطقه</a:t>
            </a:r>
            <a:r>
              <a:rPr lang="en-US" altLang="en-US" sz="2000" dirty="0" smtClean="0">
                <a:cs typeface="B Nazanin" panose="00000400000000000000" pitchFamily="2" charset="-78"/>
              </a:rPr>
              <a:t>‌</a:t>
            </a:r>
            <a:r>
              <a:rPr lang="fa-IR" altLang="en-US" sz="2000" dirty="0" smtClean="0">
                <a:cs typeface="B Nazanin" panose="00000400000000000000" pitchFamily="2" charset="-78"/>
              </a:rPr>
              <a:t>اي در پهنه كشور، تدوين مفاد قانوني آمايش سرزمين و تعادل منطقه</a:t>
            </a:r>
            <a:r>
              <a:rPr lang="en-US" altLang="en-US" sz="2000" dirty="0" smtClean="0">
                <a:cs typeface="B Nazanin" panose="00000400000000000000" pitchFamily="2" charset="-78"/>
              </a:rPr>
              <a:t>‌</a:t>
            </a:r>
            <a:r>
              <a:rPr lang="fa-IR" altLang="en-US" sz="2000" dirty="0" smtClean="0">
                <a:cs typeface="B Nazanin" panose="00000400000000000000" pitchFamily="2" charset="-78"/>
              </a:rPr>
              <a:t>اي</a:t>
            </a: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fa-IR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برنامه پنجم توسعه </a:t>
            </a:r>
            <a:r>
              <a:rPr lang="fa-IR" altLang="en-US" sz="2000" dirty="0" smtClean="0">
                <a:cs typeface="B Nazanin" panose="00000400000000000000" pitchFamily="2" charset="-78"/>
              </a:rPr>
              <a:t>: اختصاص فصلی با عنوان توسعه منطقه</a:t>
            </a:r>
            <a:r>
              <a:rPr lang="en-US" altLang="en-US" sz="2000" dirty="0" smtClean="0">
                <a:cs typeface="B Nazanin" panose="00000400000000000000" pitchFamily="2" charset="-78"/>
              </a:rPr>
              <a:t>‌</a:t>
            </a:r>
            <a:r>
              <a:rPr lang="fa-IR" altLang="en-US" sz="2000" dirty="0" smtClean="0">
                <a:cs typeface="B Nazanin" panose="00000400000000000000" pitchFamily="2" charset="-78"/>
              </a:rPr>
              <a:t>اي در برنامه با موضوعات امایش؛ توسعه منطقه</a:t>
            </a:r>
            <a:r>
              <a:rPr lang="en-US" altLang="en-US" sz="2000" dirty="0" smtClean="0">
                <a:cs typeface="B Nazanin" panose="00000400000000000000" pitchFamily="2" charset="-78"/>
              </a:rPr>
              <a:t>‌</a:t>
            </a:r>
            <a:r>
              <a:rPr lang="fa-IR" altLang="en-US" sz="2000" dirty="0" smtClean="0">
                <a:cs typeface="B Nazanin" panose="00000400000000000000" pitchFamily="2" charset="-78"/>
              </a:rPr>
              <a:t>ای، محیط</a:t>
            </a:r>
            <a:r>
              <a:rPr lang="en-US" altLang="en-US" sz="2000" dirty="0" smtClean="0">
                <a:cs typeface="B Nazanin" panose="00000400000000000000" pitchFamily="2" charset="-78"/>
              </a:rPr>
              <a:t>‌</a:t>
            </a:r>
            <a:r>
              <a:rPr lang="fa-IR" altLang="en-US" sz="2000" dirty="0" smtClean="0">
                <a:cs typeface="B Nazanin" panose="00000400000000000000" pitchFamily="2" charset="-78"/>
              </a:rPr>
              <a:t>زیست و توسعه روستایی ، تلاش براي محروميت زدايي از شهرستانهای محروم</a:t>
            </a:r>
            <a:endParaRPr lang="en-US" altLang="en-US" sz="2000" dirty="0" smtClean="0"/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en-US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en-US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fa-IR" altLang="en-US" sz="20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en-US" altLang="en-US" sz="16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en-US" altLang="en-US" sz="1600" dirty="0" smtClean="0">
              <a:cs typeface="B Nazanin" panose="00000400000000000000" pitchFamily="2" charset="-78"/>
            </a:endParaRPr>
          </a:p>
          <a:p>
            <a:pPr algn="just" rtl="1" eaLnBrk="1" hangingPunct="1">
              <a:buFont typeface="Arial" panose="020B0604020202020204" pitchFamily="34" charset="0"/>
              <a:buNone/>
            </a:pPr>
            <a:endParaRPr lang="fa-IR" altLang="en-US" sz="1600" dirty="0" smtClean="0">
              <a:cs typeface="B Nazanin" panose="00000400000000000000" pitchFamily="2" charset="-78"/>
            </a:endParaRP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29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/>
          <a:lstStyle/>
          <a:p>
            <a: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  <a:t>ضرورتهاي برنامه ریزی منطقه ای </a:t>
            </a:r>
            <a:b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altLang="en-US" sz="3600" smtClean="0">
                <a:solidFill>
                  <a:srgbClr val="FF0000"/>
                </a:solidFill>
                <a:cs typeface="B Nazanin" panose="00000400000000000000" pitchFamily="2" charset="-78"/>
              </a:rPr>
              <a:t>(ديدگاه تئوريك)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0" y="1357313"/>
            <a:ext cx="8858250" cy="4768850"/>
          </a:xfrm>
        </p:spPr>
        <p:txBody>
          <a:bodyPr/>
          <a:lstStyle/>
          <a:p>
            <a:pPr algn="r" rtl="1"/>
            <a:r>
              <a:rPr lang="ar-SA" altLang="en-US" sz="2600" b="1" i="1" dirty="0" smtClean="0">
                <a:solidFill>
                  <a:srgbClr val="7030A0"/>
                </a:solidFill>
                <a:cs typeface="B Nazanin" panose="00000400000000000000" pitchFamily="2" charset="-78"/>
              </a:rPr>
              <a:t>کارايي</a:t>
            </a:r>
            <a:r>
              <a:rPr lang="ar-SA" altLang="en-US" sz="2600" i="1" dirty="0" smtClean="0">
                <a:cs typeface="B Nazanin" panose="00000400000000000000" pitchFamily="2" charset="-78"/>
              </a:rPr>
              <a:t>:</a:t>
            </a:r>
            <a:r>
              <a:rPr lang="fa-IR" altLang="en-US" sz="2600" i="1" dirty="0" smtClean="0">
                <a:cs typeface="B Nazanin" panose="00000400000000000000" pitchFamily="2" charset="-78"/>
              </a:rPr>
              <a:t> </a:t>
            </a:r>
            <a:r>
              <a:rPr lang="ar-SA" altLang="en-US" sz="2600" dirty="0" smtClean="0">
                <a:cs typeface="B Nazanin" panose="00000400000000000000" pitchFamily="2" charset="-78"/>
              </a:rPr>
              <a:t>کل کارايي اقتصادي از طريق بهبود عملکرد مناطقي که سطوح پايين تري از بهره وري را دارا هستند افزايش مي يابد.</a:t>
            </a:r>
            <a:endParaRPr lang="en-US" altLang="en-US" sz="2600" dirty="0" smtClean="0">
              <a:cs typeface="B Nazanin" panose="00000400000000000000" pitchFamily="2" charset="-78"/>
            </a:endParaRPr>
          </a:p>
          <a:p>
            <a:pPr algn="r" rtl="1"/>
            <a:r>
              <a:rPr lang="ar-SA" altLang="en-US" sz="2600" b="1" i="1" dirty="0" smtClean="0">
                <a:cs typeface="B Nazanin" panose="00000400000000000000" pitchFamily="2" charset="-78"/>
              </a:rPr>
              <a:t> </a:t>
            </a:r>
            <a:r>
              <a:rPr lang="ar-SA" altLang="en-US" sz="2600" b="1" i="1" dirty="0" smtClean="0">
                <a:solidFill>
                  <a:srgbClr val="7030A0"/>
                </a:solidFill>
                <a:cs typeface="B Nazanin" panose="00000400000000000000" pitchFamily="2" charset="-78"/>
              </a:rPr>
              <a:t>برابري</a:t>
            </a:r>
            <a:r>
              <a:rPr lang="ar-SA" altLang="en-US" sz="2600" i="1" dirty="0" smtClean="0">
                <a:cs typeface="B Nazanin" panose="00000400000000000000" pitchFamily="2" charset="-78"/>
              </a:rPr>
              <a:t>:</a:t>
            </a:r>
            <a:r>
              <a:rPr lang="en-US" altLang="en-US" sz="2600" i="1" dirty="0" smtClean="0">
                <a:cs typeface="B Nazanin" panose="00000400000000000000" pitchFamily="2" charset="-78"/>
              </a:rPr>
              <a:t> </a:t>
            </a:r>
            <a:r>
              <a:rPr lang="ar-SA" altLang="en-US" sz="2600" dirty="0" smtClean="0">
                <a:cs typeface="B Nazanin" panose="00000400000000000000" pitchFamily="2" charset="-78"/>
              </a:rPr>
              <a:t>براي بهبود عملکرد اقتصادي</a:t>
            </a:r>
            <a:r>
              <a:rPr lang="fa-IR" altLang="en-US" sz="2600" dirty="0" smtClean="0">
                <a:cs typeface="B Nazanin" panose="00000400000000000000" pitchFamily="2" charset="-78"/>
              </a:rPr>
              <a:t>؛</a:t>
            </a:r>
            <a:r>
              <a:rPr lang="ar-SA" altLang="en-US" sz="2600" dirty="0" smtClean="0">
                <a:cs typeface="B Nazanin" panose="00000400000000000000" pitchFamily="2" charset="-78"/>
              </a:rPr>
              <a:t> بسياري به رونق بخشيدن مناطق </a:t>
            </a:r>
            <a:r>
              <a:rPr lang="fa-IR" altLang="en-US" sz="2600" dirty="0" smtClean="0">
                <a:cs typeface="B Nazanin" panose="00000400000000000000" pitchFamily="2" charset="-78"/>
              </a:rPr>
              <a:t>کمتر</a:t>
            </a:r>
            <a:r>
              <a:rPr lang="ar-SA" altLang="en-US" sz="2600" dirty="0" smtClean="0">
                <a:cs typeface="B Nazanin" panose="00000400000000000000" pitchFamily="2" charset="-78"/>
              </a:rPr>
              <a:t> برخوردار با رونق اقتصادي کمتر </a:t>
            </a:r>
            <a:r>
              <a:rPr lang="fa-IR" altLang="en-US" sz="2600" dirty="0" smtClean="0">
                <a:cs typeface="B Nazanin" panose="00000400000000000000" pitchFamily="2" charset="-78"/>
              </a:rPr>
              <a:t>در انطباق</a:t>
            </a:r>
            <a:r>
              <a:rPr lang="ar-SA" altLang="en-US" sz="2600" dirty="0" smtClean="0">
                <a:cs typeface="B Nazanin" panose="00000400000000000000" pitchFamily="2" charset="-78"/>
              </a:rPr>
              <a:t> با اصل برابري تاکيد نموده اند.</a:t>
            </a:r>
            <a:endParaRPr lang="en-US" altLang="en-US" sz="2600" dirty="0" smtClean="0">
              <a:cs typeface="B Nazanin" panose="00000400000000000000" pitchFamily="2" charset="-78"/>
            </a:endParaRPr>
          </a:p>
          <a:p>
            <a:pPr algn="r" rtl="1"/>
            <a:r>
              <a:rPr lang="ar-SA" altLang="en-US" sz="2600" b="1" dirty="0" smtClean="0">
                <a:solidFill>
                  <a:srgbClr val="7030A0"/>
                </a:solidFill>
                <a:cs typeface="B Nazanin" panose="00000400000000000000" pitchFamily="2" charset="-78"/>
              </a:rPr>
              <a:t> </a:t>
            </a:r>
            <a:r>
              <a:rPr lang="ar-SA" altLang="en-US" sz="2600" b="1" i="1" dirty="0" smtClean="0">
                <a:solidFill>
                  <a:srgbClr val="7030A0"/>
                </a:solidFill>
                <a:cs typeface="B Nazanin" panose="00000400000000000000" pitchFamily="2" charset="-78"/>
              </a:rPr>
              <a:t>بهره برداري پايدار منابع:</a:t>
            </a:r>
            <a:r>
              <a:rPr lang="ar-SA" altLang="en-US" sz="2600" dirty="0" smtClean="0">
                <a:cs typeface="B Nazanin" panose="00000400000000000000" pitchFamily="2" charset="-78"/>
              </a:rPr>
              <a:t>تاکيد</a:t>
            </a:r>
            <a:r>
              <a:rPr lang="ar-SA" altLang="en-US" sz="2600" b="1" dirty="0" smtClean="0">
                <a:solidFill>
                  <a:srgbClr val="7030A0"/>
                </a:solidFill>
                <a:cs typeface="B Nazanin" panose="00000400000000000000" pitchFamily="2" charset="-78"/>
              </a:rPr>
              <a:t> </a:t>
            </a:r>
            <a:r>
              <a:rPr lang="ar-SA" altLang="en-US" sz="2600" dirty="0" smtClean="0">
                <a:cs typeface="B Nazanin" panose="00000400000000000000" pitchFamily="2" charset="-78"/>
              </a:rPr>
              <a:t>بر بهره برداري از منابع در پاره اي از مناطق يک کشور مي تواند فشار تقاضا در قسمتهاي ديگر را کاهش دهد. </a:t>
            </a:r>
            <a:endParaRPr lang="en-US" altLang="en-US" sz="2600" dirty="0" smtClean="0">
              <a:cs typeface="B Nazanin" panose="00000400000000000000" pitchFamily="2" charset="-78"/>
            </a:endParaRPr>
          </a:p>
          <a:p>
            <a:pPr algn="r" rtl="1"/>
            <a:r>
              <a:rPr lang="ar-SA" altLang="en-US" sz="2600" b="1" i="1" dirty="0" smtClean="0">
                <a:solidFill>
                  <a:srgbClr val="7030A0"/>
                </a:solidFill>
                <a:cs typeface="B Nazanin" panose="00000400000000000000" pitchFamily="2" charset="-78"/>
              </a:rPr>
              <a:t>مساعدت به سياستهاي اقتصادي کلان</a:t>
            </a:r>
            <a:r>
              <a:rPr lang="ar-SA" altLang="en-US" sz="2600" i="1" dirty="0" smtClean="0">
                <a:cs typeface="B Nazanin" panose="00000400000000000000" pitchFamily="2" charset="-78"/>
              </a:rPr>
              <a:t>:</a:t>
            </a:r>
            <a:r>
              <a:rPr lang="fa-IR" altLang="en-US" sz="2600" i="1" dirty="0" smtClean="0">
                <a:cs typeface="B Nazanin" panose="00000400000000000000" pitchFamily="2" charset="-78"/>
              </a:rPr>
              <a:t> </a:t>
            </a:r>
            <a:r>
              <a:rPr lang="ar-SA" altLang="en-US" sz="2600" dirty="0" smtClean="0">
                <a:cs typeface="B Nazanin" panose="00000400000000000000" pitchFamily="2" charset="-78"/>
              </a:rPr>
              <a:t>کاهش تفاوت بين مناطق مي تواند به همگرايي هاي اقتصادي مناطق مختلف يک کشور منتج شود</a:t>
            </a:r>
            <a:endParaRPr lang="en-US" altLang="en-US" sz="2600" dirty="0" smtClean="0">
              <a:cs typeface="B Nazanin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40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4000" y="307975"/>
            <a:ext cx="9144000" cy="1219200"/>
          </a:xfrm>
        </p:spPr>
        <p:txBody>
          <a:bodyPr>
            <a:normAutofit fontScale="90000"/>
          </a:bodyPr>
          <a:lstStyle/>
          <a:p>
            <a:pPr rtl="1" eaLnBrk="1" hangingPunct="1"/>
            <a:r>
              <a:rPr lang="fa-IR" altLang="en-US" dirty="0" smtClean="0">
                <a:solidFill>
                  <a:srgbClr val="FF0000"/>
                </a:solidFill>
                <a:cs typeface="B Nazanin" panose="00000400000000000000" pitchFamily="2" charset="-78"/>
              </a:rPr>
              <a:t>ضرورتهاي برنامه ریزی منطقه ای </a:t>
            </a:r>
            <a:br>
              <a:rPr lang="fa-IR" altLang="en-US" dirty="0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altLang="en-US" sz="4000" dirty="0" smtClean="0">
                <a:solidFill>
                  <a:srgbClr val="FF0000"/>
                </a:solidFill>
                <a:cs typeface="B Nazanin" panose="00000400000000000000" pitchFamily="2" charset="-78"/>
              </a:rPr>
              <a:t>(ديدگاه عملياتي)</a:t>
            </a:r>
            <a:endParaRPr lang="en-US" altLang="en-US" sz="4000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571500" y="1790700"/>
            <a:ext cx="9144000" cy="5562600"/>
          </a:xfrm>
        </p:spPr>
        <p:txBody>
          <a:bodyPr/>
          <a:lstStyle/>
          <a:p>
            <a:pPr algn="r" rtl="1">
              <a:defRPr/>
            </a:pPr>
            <a:r>
              <a:rPr lang="fa-IR" dirty="0">
                <a:solidFill>
                  <a:schemeClr val="tx1"/>
                </a:solidFill>
                <a:cs typeface="B Nazanin" pitchFamily="2" charset="-78"/>
              </a:rPr>
              <a:t>برنامه ریزی منطقه ای به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عنوان: </a:t>
            </a:r>
            <a:endParaRPr lang="fa-IR" dirty="0" smtClean="0">
              <a:cs typeface="B Homa" panose="00000400000000000000" pitchFamily="2" charset="-78"/>
            </a:endParaRPr>
          </a:p>
          <a:p>
            <a:pPr marL="457200" indent="-457200" algn="r" rtl="1">
              <a:buFont typeface="Arial" panose="020B0604020202020204" pitchFamily="34" charset="0"/>
              <a:buChar char="•"/>
              <a:defRPr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رهیافت و سازوکاری برای توسعه مشارکت و توسعه پایدار اجتماعات انسانی، </a:t>
            </a:r>
          </a:p>
          <a:p>
            <a:pPr marL="457200" indent="-457200" algn="r" rtl="1">
              <a:buFont typeface="Arial" panose="020B0604020202020204" pitchFamily="34" charset="0"/>
              <a:buChar char="•"/>
              <a:defRPr/>
            </a:pPr>
            <a:r>
              <a:rPr lang="ar-SA" dirty="0" smtClean="0">
                <a:solidFill>
                  <a:schemeClr val="tx1"/>
                </a:solidFill>
                <a:cs typeface="B Nazanin" pitchFamily="2" charset="-78"/>
              </a:rPr>
              <a:t>شاخصی برای هویت یابی جوامع محلی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 ، </a:t>
            </a:r>
          </a:p>
          <a:p>
            <a:pPr marL="457200" indent="-457200" algn="r" rtl="1">
              <a:buFont typeface="Arial" panose="020B0604020202020204" pitchFamily="34" charset="0"/>
              <a:buChar char="•"/>
              <a:defRPr/>
            </a:pPr>
            <a:r>
              <a:rPr lang="ar-SA" dirty="0" smtClean="0">
                <a:solidFill>
                  <a:schemeClr val="tx1"/>
                </a:solidFill>
                <a:cs typeface="B Nazanin" pitchFamily="2" charset="-78"/>
              </a:rPr>
              <a:t>راه برون رفتی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از</a:t>
            </a:r>
            <a:r>
              <a:rPr lang="ar-SA" dirty="0" smtClean="0">
                <a:solidFill>
                  <a:schemeClr val="tx1"/>
                </a:solidFill>
                <a:cs typeface="B Nazanin" pitchFamily="2" charset="-78"/>
              </a:rPr>
              <a:t> ناکارآمدی جوامع توسعه نیافته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،</a:t>
            </a:r>
          </a:p>
          <a:p>
            <a:pPr marL="457200" indent="-457200" algn="r" rtl="1">
              <a:buFont typeface="Arial" panose="020B0604020202020204" pitchFamily="34" charset="0"/>
              <a:buChar char="•"/>
              <a:defRPr/>
            </a:pPr>
            <a:r>
              <a:rPr lang="ar-SA" dirty="0" smtClean="0">
                <a:solidFill>
                  <a:schemeClr val="tx1"/>
                </a:solidFill>
                <a:cs typeface="B Nazanin" pitchFamily="2" charset="-78"/>
              </a:rPr>
              <a:t>رشد اقتصادی به منظور ارتقاء سطح مادی و رفاه زندگی ، </a:t>
            </a:r>
            <a:endParaRPr lang="fa-IR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457200" indent="-457200" algn="r" rtl="1">
              <a:buFont typeface="Arial" panose="020B0604020202020204" pitchFamily="34" charset="0"/>
              <a:buChar char="•"/>
              <a:defRPr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ar-SA" dirty="0" smtClean="0">
                <a:solidFill>
                  <a:schemeClr val="tx1"/>
                </a:solidFill>
                <a:cs typeface="B Nazanin" pitchFamily="2" charset="-78"/>
              </a:rPr>
              <a:t>کاهش نابرابری های فضایی ، </a:t>
            </a:r>
            <a:endParaRPr lang="fa-IR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457200" indent="-457200" algn="r" rtl="1">
              <a:buFont typeface="Arial" panose="020B0604020202020204" pitchFamily="34" charset="0"/>
              <a:buChar char="•"/>
              <a:defRPr/>
            </a:pPr>
            <a:r>
              <a:rPr lang="ar-SA" dirty="0" smtClean="0">
                <a:solidFill>
                  <a:schemeClr val="tx1"/>
                </a:solidFill>
                <a:cs typeface="B Nazanin" pitchFamily="2" charset="-78"/>
              </a:rPr>
              <a:t>حفاظت از منابع ارزشمند زیست محیطی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؛</a:t>
            </a: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5089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  <a:t>ضرورت برنامه ريزي منطقه اي-فضایی در ايران</a:t>
            </a:r>
          </a:p>
        </p:txBody>
      </p:sp>
      <p:sp>
        <p:nvSpPr>
          <p:cNvPr id="44035" name="Content Placeholder 4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6072187"/>
          </a:xfrm>
        </p:spPr>
        <p:txBody>
          <a:bodyPr/>
          <a:lstStyle/>
          <a:p>
            <a:pPr algn="r" rtl="1"/>
            <a:r>
              <a:rPr lang="fa-IR" altLang="en-US" sz="2800" dirty="0" smtClean="0">
                <a:cs typeface="B Nazanin" panose="00000400000000000000" pitchFamily="2" charset="-78"/>
              </a:rPr>
              <a:t>وسعت کشور و تنوع طبیعی، جغرافیایی، اجتماعی، قومی و فرهنگی</a:t>
            </a:r>
          </a:p>
          <a:p>
            <a:pPr algn="r" rtl="1"/>
            <a:r>
              <a:rPr lang="fa-IR" altLang="en-US" sz="2800" dirty="0" smtClean="0">
                <a:cs typeface="B Nazanin" panose="00000400000000000000" pitchFamily="2" charset="-78"/>
              </a:rPr>
              <a:t>توسعه نامتعادل، شکاف توسعه بین مناطق و عدم تعادل منطقه ای</a:t>
            </a:r>
          </a:p>
          <a:p>
            <a:pPr algn="r" rtl="1"/>
            <a:r>
              <a:rPr lang="fa-IR" altLang="en-US" sz="2800" dirty="0" smtClean="0">
                <a:cs typeface="B Nazanin" panose="00000400000000000000" pitchFamily="2" charset="-78"/>
              </a:rPr>
              <a:t>بازسازیی مناطق آسیب دیده از سوانح طبیعی</a:t>
            </a:r>
          </a:p>
          <a:p>
            <a:pPr algn="r" rtl="1"/>
            <a:r>
              <a:rPr lang="fa-IR" altLang="en-US" sz="2800" dirty="0" smtClean="0">
                <a:cs typeface="B Nazanin" panose="00000400000000000000" pitchFamily="2" charset="-78"/>
              </a:rPr>
              <a:t>کنترل و مدیریت شهرنشینی و ساماندهی نظام شهری</a:t>
            </a:r>
          </a:p>
          <a:p>
            <a:pPr algn="r" rtl="1"/>
            <a:r>
              <a:rPr lang="fa-IR" altLang="en-US" sz="2800" dirty="0" smtClean="0">
                <a:cs typeface="B Nazanin" panose="00000400000000000000" pitchFamily="2" charset="-78"/>
              </a:rPr>
              <a:t>تمرکز زدایی از تصمیم گیری و برنامه ریزی در کشور</a:t>
            </a:r>
          </a:p>
          <a:p>
            <a:pPr algn="r" rtl="1"/>
            <a:r>
              <a:rPr lang="fa-IR" altLang="en-US" sz="2800" dirty="0" smtClean="0">
                <a:cs typeface="B Nazanin" panose="00000400000000000000" pitchFamily="2" charset="-78"/>
              </a:rPr>
              <a:t>توجه ویژه به مناطق دورافتاده و توسعه نيافته</a:t>
            </a:r>
          </a:p>
          <a:p>
            <a:pPr algn="r" rtl="1"/>
            <a:r>
              <a:rPr lang="fa-IR" altLang="en-US" sz="2800" dirty="0" smtClean="0">
                <a:cs typeface="B Nazanin" panose="00000400000000000000" pitchFamily="2" charset="-78"/>
              </a:rPr>
              <a:t>کنترل رشد فیزیکی بی رویه و تعیین میزان و جهات بهینه توسعه فیزیکی شهرها</a:t>
            </a:r>
          </a:p>
          <a:p>
            <a:pPr algn="r" rtl="1"/>
            <a:endParaRPr lang="fa-IR" altLang="en-US" sz="2800" dirty="0" smtClean="0">
              <a:cs typeface="B Nazanin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01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برنامه ريزي فضايي-منطقه ای(1)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 algn="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a-IR" altLang="en-US" dirty="0" smtClean="0">
                <a:cs typeface="B Homa" panose="00000400000000000000" pitchFamily="2" charset="-78"/>
              </a:rPr>
              <a:t> فرايندي است منظم، هدفمند و سیستماتیک که در جهت تنظيم و هماهنگ كردن برنامه هاي مختلف اقتصادي- اجتماعي با نيازها و امكانات محلي و تأمین رفاه جوامع بشری و رسیدن به عدالت اجتماعی و توسعه پایداربا توجه به نيازها وظرفيت هاي منطقه اي </a:t>
            </a:r>
          </a:p>
        </p:txBody>
      </p:sp>
    </p:spTree>
    <p:extLst>
      <p:ext uri="{BB962C8B-B14F-4D97-AF65-F5344CB8AC3E}">
        <p14:creationId xmlns:p14="http://schemas.microsoft.com/office/powerpoint/2010/main" val="2419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8034867" cy="1981200"/>
          </a:xfrm>
        </p:spPr>
        <p:txBody>
          <a:bodyPr>
            <a:normAutofit fontScale="90000"/>
          </a:bodyPr>
          <a:lstStyle/>
          <a:p>
            <a:pPr rtl="1"/>
            <a:r>
              <a:rPr lang="fa-IR" altLang="en-US" sz="3400" dirty="0" smtClean="0">
                <a:solidFill>
                  <a:srgbClr val="FF0000"/>
                </a:solidFill>
                <a:cs typeface="B Nazanin" panose="00000400000000000000" pitchFamily="2" charset="-78"/>
              </a:rPr>
              <a:t/>
            </a:r>
            <a:br>
              <a:rPr lang="fa-IR" altLang="en-US" sz="3400" dirty="0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altLang="en-US" sz="3400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توسعه نامتعادل، شکاف توسعه بین مناطق و عدم تعادل منطقه ای</a:t>
            </a:r>
            <a:br>
              <a:rPr lang="fa-IR" altLang="en-US" sz="3400" dirty="0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altLang="en-US" sz="3400" dirty="0" smtClean="0">
              <a:solidFill>
                <a:srgbClr val="FF0000"/>
              </a:solidFill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>
              <a:buFont typeface="Arial" panose="020B0604020202020204" pitchFamily="34" charset="0"/>
              <a:buNone/>
            </a:pPr>
            <a:r>
              <a:rPr lang="fa-IR" altLang="en-US" sz="2800" smtClean="0">
                <a:cs typeface="B Nazanin" panose="00000400000000000000" pitchFamily="2" charset="-78"/>
              </a:rPr>
              <a:t>در برنامه ریزی منطقه ای هدف به حداقل رساندن عدم تعادل از راه های زیر است: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در نظر داشتن بعد فضایی- مکانی تصمیمات اقتصادی و نگرش فضایی به توسعه ملی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اولویت دادن به انسجام و تعادل درون سیستمی مجموعه ملی یر بازدهی اقتصادی سریع و کوتاه مدت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شناسایی پتانسیل های مختلف مناطق و راههای بهره برداری از آنها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تنظیم روابط عملکردی بین مناطق و ایجاد و توسعه ظرفیت های رشد و توسعه در مناطق بازمانده از توسعه</a:t>
            </a:r>
            <a:endParaRPr lang="en-US" altLang="en-US" sz="280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5310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  <a:t>بازسازیی مناطق آسیب دیده از سوانح طبیعی</a:t>
            </a:r>
            <a:b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214313" y="1071563"/>
            <a:ext cx="8786812" cy="5054600"/>
          </a:xfrm>
        </p:spPr>
        <p:txBody>
          <a:bodyPr>
            <a:normAutofit lnSpcReduction="10000"/>
          </a:bodyPr>
          <a:lstStyle/>
          <a:p>
            <a:pPr algn="r" rtl="1">
              <a:buFont typeface="Arial" panose="020B0604020202020204" pitchFamily="34" charset="0"/>
              <a:buNone/>
            </a:pPr>
            <a:r>
              <a:rPr lang="fa-IR" altLang="en-US" sz="2800" smtClean="0">
                <a:cs typeface="B Nazanin" panose="00000400000000000000" pitchFamily="2" charset="-78"/>
              </a:rPr>
              <a:t>در چنین شرایطی برنامه ریزی منطقه ای در ایران به دلایل چندی ضرورت دارد: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پهنه بندی و اولویت بندی مناطق مختلف کشور به لحاظ انواع سوانح طبیعی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مکان یابی و جا دهی مجدد فعالیت ها در پهنه سرزمین با توجه به احتمال خطر خیزی سرزمین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تدوین ضوابط، مقررار و ایجاد تسهیلات با محدودیت ها جهت استقرار بهینه جمعیت،فعالیت و نظم کالبدی سکونتگاهها و مراکز فعالیت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تسهیل امکان کمک رسانی از طریق تشخیص و تعبیه نظام سازمانی- تشکیلاتی متناسب منطقه ای</a:t>
            </a:r>
          </a:p>
          <a:p>
            <a:pPr algn="r" rtl="1"/>
            <a:r>
              <a:rPr lang="fa-IR" altLang="en-US" sz="2800" smtClean="0">
                <a:cs typeface="B Nazanin" panose="00000400000000000000" pitchFamily="2" charset="-78"/>
              </a:rPr>
              <a:t>در نظر گرفتن تسهیلات کالبدی- فیزیکی و نظام آمادگی همیشگی برای کاهش آثار زنجیره ای سوانح</a:t>
            </a:r>
          </a:p>
        </p:txBody>
      </p:sp>
    </p:spTree>
    <p:extLst>
      <p:ext uri="{BB962C8B-B14F-4D97-AF65-F5344CB8AC3E}">
        <p14:creationId xmlns:p14="http://schemas.microsoft.com/office/powerpoint/2010/main" val="409227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  <a:t>توجه ویژه به مناطق دورافتاده</a:t>
            </a:r>
            <a:b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Font typeface="Arial" panose="020B0604020202020204" pitchFamily="34" charset="0"/>
              <a:buNone/>
            </a:pPr>
            <a:r>
              <a:rPr lang="fa-IR" altLang="en-US" smtClean="0">
                <a:cs typeface="B Nazanin" panose="00000400000000000000" pitchFamily="2" charset="-78"/>
              </a:rPr>
              <a:t>در برنامه ریزی منطقه ای توجه خاص به مناطق حاشیه ای از چند جهت می تواند حائز اهمیت باشد</a:t>
            </a:r>
          </a:p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ایجاد تعادل در سرزمین و پر کردن خلاها در توسعه فضایی سرزمین</a:t>
            </a:r>
          </a:p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تنظیم ساختار فضایی متناسب و یکپارچه سرزیمن</a:t>
            </a:r>
          </a:p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استراتژیک بودن و حساسیت منطقه</a:t>
            </a:r>
          </a:p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فعال کردن پتانسیل های بالقوه و غیر فعال موجود</a:t>
            </a:r>
          </a:p>
          <a:p>
            <a:pPr algn="r" rtl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4676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altLang="en-US" sz="3600" smtClean="0">
                <a:solidFill>
                  <a:srgbClr val="FF0000"/>
                </a:solidFill>
                <a:cs typeface="B Nazanin" panose="00000400000000000000" pitchFamily="2" charset="-78"/>
              </a:rPr>
              <a:t>کنترل رشد فیزیکی بی رویه و تعیین میزان و جهات بهینه توسعه فیزیکی شهرها</a:t>
            </a:r>
            <a:br>
              <a:rPr lang="fa-IR" altLang="en-US" sz="3600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>
              <a:buFont typeface="Arial" panose="020B0604020202020204" pitchFamily="34" charset="0"/>
              <a:buNone/>
            </a:pPr>
            <a:r>
              <a:rPr lang="fa-IR" altLang="en-US" sz="2400" smtClean="0">
                <a:cs typeface="B Nazanin" panose="00000400000000000000" pitchFamily="2" charset="-78"/>
              </a:rPr>
              <a:t>برنامه ریزی منطقه ای از چند جهت مهار رشد بی رویه و بی اندام شهری را میسر ساخته آن را تحت کنترل در آورده و موفقیت  برنامه ریزی شهری و محلی را تضمین خواهد کرد:</a:t>
            </a: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تدوین نظام اسکان جمعیت و سیاست های توزیع و استقرار جمعیت در پهنه سرزمین و در نتیجه کنترل جابجایی جمعیتی و بهینه ساختن توزیع جمعیت</a:t>
            </a: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تشخیص و  تعیین حوزه های نفوذ و تشخیص حجم جمعیت و فعالیت پذیری نقاط عمده شهری و رو.ستایی</a:t>
            </a: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تدوین نظام کاربری زمین در مقیاس کلان منطقه ای و  تشخیص میزان نیاز به اراضی شهری متناسب با توسسعه شهری</a:t>
            </a: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ارزیابی قابلیت اراضی مناسب برای توسعه شهری در محدوده پیوسته یا ناپیوسته شهرها و تعیین جهات بهینه توسعه شهرها</a:t>
            </a:r>
            <a:endParaRPr lang="en-US" altLang="en-US" sz="240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93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144000" cy="762000"/>
          </a:xfrm>
        </p:spPr>
        <p:txBody>
          <a:bodyPr/>
          <a:lstStyle/>
          <a:p>
            <a:pPr eaLnBrk="1" hangingPunct="1"/>
            <a:r>
              <a:rPr lang="fa-IR" altLang="en-US" sz="3900" smtClean="0">
                <a:solidFill>
                  <a:srgbClr val="FF0000"/>
                </a:solidFill>
                <a:cs typeface="B Nazanin" panose="00000400000000000000" pitchFamily="2" charset="-78"/>
              </a:rPr>
              <a:t>برنامه ريزي منطقه اي مكمل برنامه ريزي بخشي</a:t>
            </a:r>
            <a:endParaRPr lang="en-US" altLang="en-US" sz="390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algn="just" rtl="1" eaLnBrk="1" hangingPunct="1">
              <a:lnSpc>
                <a:spcPct val="120000"/>
              </a:lnSpc>
              <a:defRPr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برنامه ریزی بخشی بمنظور تامین حداکثر سود و حداقل زیان جامعه باید اثرات فضایی را نیز در نظر بگیرد و اضافه بر آن با تحلیل ساختار فضایی موجود </a:t>
            </a:r>
            <a:r>
              <a:rPr lang="fa-IR" dirty="0">
                <a:solidFill>
                  <a:schemeClr val="tx1"/>
                </a:solidFill>
                <a:cs typeface="B Nazanin" pitchFamily="2" charset="-78"/>
              </a:rPr>
              <a:t>و تحولات آتی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، محدوديت هاي برنامه ریزی بخشی را بشناسد تا سرانجام سازمان فضایی بهینه برای مجموعه بخشهای اقتصادی – اجتماعی و زیست محیطی فراهم آید.</a:t>
            </a:r>
          </a:p>
          <a:p>
            <a:pPr algn="r" rtl="1" eaLnBrk="1" hangingPunct="1">
              <a:buFontTx/>
              <a:buChar char="-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5228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sz="3600" b="1" dirty="0" smtClean="0">
                <a:solidFill>
                  <a:srgbClr val="FF0000"/>
                </a:solidFill>
                <a:latin typeface="+mn-lt"/>
                <a:ea typeface="+mn-ea"/>
                <a:cs typeface="B Nazanin" pitchFamily="2" charset="-78"/>
              </a:rPr>
              <a:t>آسیب شناسی نظام برنامه ریزی کشور از منظر فضایی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1) نقصان و عدم انسجام نظام برنامه ریزی فضایی کشور </a:t>
            </a:r>
          </a:p>
          <a:p>
            <a:pPr algn="r" rtl="1" eaLnBrk="1" hangingPunct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2)</a:t>
            </a:r>
            <a:r>
              <a:rPr lang="ar-SA" altLang="en-US" dirty="0" smtClean="0">
                <a:cs typeface="B Nazanin" panose="00000400000000000000" pitchFamily="2" charset="-78"/>
              </a:rPr>
              <a:t> تمركز گرايي در برنامه‌ريزي بخشي به تبعيت از نظام سياسي اداري</a:t>
            </a:r>
            <a:endParaRPr lang="en-US" altLang="en-US" dirty="0" smtClean="0">
              <a:cs typeface="B Nazanin" panose="00000400000000000000" pitchFamily="2" charset="-78"/>
            </a:endParaRPr>
          </a:p>
          <a:p>
            <a:pPr algn="r" rtl="1" eaLnBrk="1" hangingPunct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3) موزائیکی كردن مناطق در برنامه ریزی بخشي به جاي برنامه ريزي منطقه ای </a:t>
            </a:r>
          </a:p>
          <a:p>
            <a:pPr algn="r" rtl="1" eaLnBrk="1" hangingPunct="1">
              <a:buFont typeface="Arial" panose="020B0604020202020204" pitchFamily="34" charset="0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4)</a:t>
            </a:r>
            <a:r>
              <a:rPr lang="ar-SA" altLang="en-US" dirty="0" smtClean="0">
                <a:cs typeface="B Nazanin" panose="00000400000000000000" pitchFamily="2" charset="-78"/>
              </a:rPr>
              <a:t> فقدان نظام مديريت منطقه‌اي</a:t>
            </a:r>
            <a:endParaRPr lang="en-US" altLang="en-US" dirty="0" smtClean="0">
              <a:cs typeface="B Nazanin" panose="00000400000000000000" pitchFamily="2" charset="-78"/>
            </a:endParaRPr>
          </a:p>
          <a:p>
            <a:pPr algn="r" rtl="1" eaLnBrk="1" hangingPunct="1"/>
            <a:endParaRPr lang="en-US" altLang="en-US" dirty="0" smtClean="0"/>
          </a:p>
          <a:p>
            <a:pPr algn="r" rtl="1" eaLnBrk="1" hangingPunct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 eaLnBrk="1" hangingPunct="1"/>
            <a:endParaRPr lang="fa-IR" altLang="en-US" dirty="0" smtClean="0">
              <a:cs typeface="B Homa" panose="00000400000000000000" pitchFamily="2" charset="-78"/>
            </a:endParaRPr>
          </a:p>
          <a:p>
            <a:pPr algn="r" rtl="1"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7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 رویکردها در برنامه ریزی فضایی-منطقه ای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رویکرد سیستمی</a:t>
            </a: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پویش ساختاری- کارکردی رویکردی بدیل در برنامه ریزی </a:t>
            </a: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رویکرد شبکه منطقه ای</a:t>
            </a: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رویکردیکپارچگی در برنامه ریزی منطقه ای</a:t>
            </a:r>
          </a:p>
          <a:p>
            <a:pPr algn="just" rtl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259271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رویکرد سیستمی در برنامه ریزی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فضا (فضای عملکردی)و فعالیت های گروههای انسانی عناصر اصلی در برنامه ریزی منطقه ای می باشند در این راست تحول و دگرگونی فضایی در قالب زنجیره ای از عوامل و نیروهای عمل می کند.</a:t>
            </a:r>
          </a:p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از آنجا که فضا متشکل از اجزایی مرتبط اسست می توان آن را یک نظام به شمار آورد که از آن با عنوان نظام مکانی – فضایی یاد کرد.</a:t>
            </a:r>
          </a:p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رویکرد سیستمی به فضا و منطقه مستلزم توجه به ساختارو کارکرد مناطق می باشد</a:t>
            </a:r>
          </a:p>
          <a:p>
            <a:pPr algn="r" rtl="1"/>
            <a:r>
              <a:rPr lang="fa-IR" altLang="en-US" smtClean="0">
                <a:cs typeface="B Nazanin" panose="00000400000000000000" pitchFamily="2" charset="-78"/>
              </a:rPr>
              <a:t> 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25328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رویکرد سیستمی در برنامه ریزی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در اين رويكرد، نظام فضائي حاوي مجموعه اي از اجزاء مرتبط است كه ازقانونمنديهاي عمومي حاكم بر نظامها (سيستمها) تبعيت مي كند</a:t>
            </a:r>
          </a:p>
          <a:p>
            <a:pPr algn="justLow" rtl="1"/>
            <a:r>
              <a:rPr lang="fa-IR" altLang="en-US" smtClean="0">
                <a:cs typeface="B Nazanin" panose="00000400000000000000" pitchFamily="2" charset="-78"/>
              </a:rPr>
              <a:t>دراین رویکرد يك نظام فضائي(منطقه ای) صرفا برآيندِ تاثيرگذاري وتاثيرپذيري و يا تجليگاه تعامل نيروها و عواملي است كه اساسا نظامهاي فضائي بر شالودة آنها شكل مي گيرند و با اثرپذيري از آنها، در گذر زمان، تغيير مي كنند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6135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پویش ساختاری- کارکردی رویکردی بدیل در برنامه ریزی 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72000"/>
          </a:xfrm>
        </p:spPr>
        <p:txBody>
          <a:bodyPr/>
          <a:lstStyle/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پویش ساختاری- کاردکردی به عنوان رویکردی راهبردی به ساماندهی فضا، در سطوح و مقیاس های مختلف می کوشد ضمن تبیین جنبه های پیچیده ساماندهی فضایی مسایل ریشه دار ساختاری – کارکردی فضایی را بررسی نماید</a:t>
            </a: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پویش ساختاری- کارکردی هم با ساخت ها و کارکردهای ذهنی و هم با ساخت های عینی سرو کار دارد در این راستا کارکردهای فضایی یعنی تمام انواع فعالیت های انسانی و روابط آنها که در روند زمانی و دربستر مکانی-فضایی شکل گرفته است را شامل می شود</a:t>
            </a:r>
          </a:p>
          <a:p>
            <a:pPr algn="r" rtl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81439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3600" b="1" smtClean="0">
                <a:solidFill>
                  <a:srgbClr val="FF0000"/>
                </a:solidFill>
                <a:cs typeface="B Nazanin" panose="00000400000000000000" pitchFamily="2" charset="-78"/>
              </a:rPr>
              <a:t>برنامه ريزي فضايي – منطقه اي(2)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b="1" dirty="0" smtClean="0">
                <a:cs typeface="B Homa" panose="00000400000000000000" pitchFamily="2" charset="-78"/>
              </a:rPr>
              <a:t>برنامه‌ريزي فضايي به مثابه " روشهاي مورد عمل توسط بخش عمومي براي تاثيرگذاري بر توزيع آتي فعاليتها در فضا تعريف شده است</a:t>
            </a:r>
            <a:endParaRPr lang="en-US" altLang="en-US" b="1" dirty="0" smtClean="0">
              <a:cs typeface="B Homa" panose="00000400000000000000" pitchFamily="2" charset="-78"/>
            </a:endParaRPr>
          </a:p>
          <a:p>
            <a:pPr algn="just" rtl="1"/>
            <a:r>
              <a:rPr lang="fa-IR" altLang="en-US" b="1" dirty="0" smtClean="0">
                <a:cs typeface="B Homa" panose="00000400000000000000" pitchFamily="2" charset="-78"/>
              </a:rPr>
              <a:t>برنامه ريزی فضائی </a:t>
            </a:r>
            <a:r>
              <a:rPr lang="en-US" altLang="en-US" b="1" dirty="0" smtClean="0">
                <a:cs typeface="B Homa" panose="00000400000000000000" pitchFamily="2" charset="-78"/>
              </a:rPr>
              <a:t>(Spatial Planning ) </a:t>
            </a:r>
            <a:r>
              <a:rPr lang="fa-IR" altLang="en-US" b="1" dirty="0" smtClean="0">
                <a:cs typeface="B Homa" panose="00000400000000000000" pitchFamily="2" charset="-78"/>
              </a:rPr>
              <a:t>فرایندی است برای اثرگذاری بر توزیع فعالیت ها در فضای آتی توسط بخش های</a:t>
            </a:r>
            <a:r>
              <a:rPr lang="en-US" altLang="en-US" b="1" dirty="0" smtClean="0"/>
              <a:t> </a:t>
            </a:r>
            <a:r>
              <a:rPr lang="fa-IR" altLang="en-US" b="1" dirty="0" smtClean="0">
                <a:cs typeface="B Homa" panose="00000400000000000000" pitchFamily="2" charset="-78"/>
              </a:rPr>
              <a:t>دولتی</a:t>
            </a:r>
            <a:r>
              <a:rPr lang="en-US" altLang="en-US" b="1" dirty="0" smtClean="0"/>
              <a:t> </a:t>
            </a:r>
            <a:r>
              <a:rPr lang="fa-IR" altLang="en-US" b="1" dirty="0" smtClean="0">
                <a:cs typeface="B Homa" panose="00000400000000000000" pitchFamily="2" charset="-78"/>
              </a:rPr>
              <a:t>وعمومی؛ در واقع عبارتست از مورد توجه قراردادن</a:t>
            </a:r>
            <a:r>
              <a:rPr lang="en-US" altLang="en-US" b="1" dirty="0" smtClean="0"/>
              <a:t> </a:t>
            </a:r>
            <a:r>
              <a:rPr lang="fa-IR" altLang="en-US" b="1" dirty="0" smtClean="0">
                <a:cs typeface="B Homa" panose="00000400000000000000" pitchFamily="2" charset="-78"/>
              </a:rPr>
              <a:t>آنچه می توان و باید در جائی برای منافع همگانی انجام داد.</a:t>
            </a:r>
          </a:p>
        </p:txBody>
      </p:sp>
    </p:spTree>
    <p:extLst>
      <p:ext uri="{BB962C8B-B14F-4D97-AF65-F5344CB8AC3E}">
        <p14:creationId xmlns:p14="http://schemas.microsoft.com/office/powerpoint/2010/main" val="357256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پویش ساختاری- کارکردی</a:t>
            </a:r>
            <a:endParaRPr lang="en-US" altLang="en-US" smtClean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پویش ساختاری- کارکردی براین باور استوار است که به -عنوان مثال-دخالت در بخشی از ساختار کالبدی بدون عنایت به بخش های دیگرکالبدی(ساختارمحیطی- اکولوژیک) و بی توجه به کارکردها(فعالیت ها و روابط جاری) یعنی بی مهری به پویش نظاموار، نمی تواند به اهداف متصور خود دست یابد</a:t>
            </a: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دیدگاه حاکم بر پویش ساختاری- کارکردی نگاه مبتنی بر درک درست از فضا به عنوان پدیده ای نظاموار و روی آوری جدی به برنامه ریزی فضایی(منطقه ای) است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02942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dirty="0" smtClean="0">
                <a:cs typeface="B Titr" panose="00000700000000000000" pitchFamily="2" charset="-78"/>
              </a:rPr>
              <a:t>پویش ساختاری- کارکردی</a:t>
            </a:r>
            <a:endParaRPr lang="en-US" altLang="en-US" dirty="0" smtClean="0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این رویکرد ناکارآمدی ساختاری کارکردی نظام های فضایی(منطقه ای،ناحیه ای و محلی) را  در ایران به بی نظمی در گسترش شهرها و بی رویگی در جابجایی و فراموشی روستا ودر نتیجه ،به عدم شکل گیری منظم سلسله مراتب کانون ها و عرصه های فضایی(شهرها و روستا) نسبت می دهد</a:t>
            </a:r>
            <a:r>
              <a:rPr lang="en-US" altLang="en-US" smtClean="0">
                <a:cs typeface="B Nazanin" panose="00000400000000000000" pitchFamily="2" charset="-78"/>
              </a:rPr>
              <a:t>.</a:t>
            </a: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از مصدایق عینی کم توجهی به این رویکرد:اتخاذ ”نگاه مجزا نگر“ نسبت به سکونتگاههای روستایی و کانون های شهری به عنوان دو جزء جدا ازهم،تسلط نگرش بخشی در برنامه ریزی و کم توجهی به نگرش منطقه ای و با حاکمیت نگرش فضایی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2576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پویش ساختاری- کارکردی</a:t>
            </a:r>
            <a:endParaRPr lang="en-US" altLang="en-US" smtClean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>
              <a:buFont typeface="Arial" panose="020B0604020202020204" pitchFamily="34" charset="0"/>
              <a:buNone/>
            </a:pPr>
            <a:r>
              <a:rPr lang="fa-IR" altLang="en-US" sz="2400" smtClean="0">
                <a:cs typeface="B Nazanin" panose="00000400000000000000" pitchFamily="2" charset="-78"/>
              </a:rPr>
              <a:t>در این رویکرد، فرض اساسی بر این واقعیت استوار است که میان ساختار و کارکرد تمام پدیده های فضایی،همچون شهرها، روستاها، مناطق و نواحی، نوعی پیوند تنگاتنگ و غیر قابل انکار بر قرار است که مجموعه حاصل از آن </a:t>
            </a:r>
            <a:r>
              <a:rPr lang="fa-IR" altLang="en-US" sz="2400" smtClean="0">
                <a:solidFill>
                  <a:srgbClr val="FF0000"/>
                </a:solidFill>
                <a:cs typeface="B Nazanin" panose="00000400000000000000" pitchFamily="2" charset="-78"/>
              </a:rPr>
              <a:t>قابلیتهای آن نظام </a:t>
            </a:r>
            <a:r>
              <a:rPr lang="fa-IR" altLang="en-US" sz="2400" smtClean="0">
                <a:cs typeface="B Nazanin" panose="00000400000000000000" pitchFamily="2" charset="-78"/>
              </a:rPr>
              <a:t>را نمایندگی و تحقق پذیر می کند. در این چارچوب، </a:t>
            </a:r>
            <a:r>
              <a:rPr lang="fa-IR" altLang="en-US" sz="2400" smtClean="0">
                <a:solidFill>
                  <a:srgbClr val="FF0000"/>
                </a:solidFill>
                <a:cs typeface="B Nazanin" panose="00000400000000000000" pitchFamily="2" charset="-78"/>
              </a:rPr>
              <a:t>ساختارهای کالبدی</a:t>
            </a:r>
            <a:r>
              <a:rPr lang="fa-IR" altLang="en-US" sz="2400" smtClean="0">
                <a:cs typeface="B Nazanin" panose="00000400000000000000" pitchFamily="2" charset="-78"/>
              </a:rPr>
              <a:t>، اعم از ساختهای طبیعی و یا انسان ساخت، در ارتباطی تنگاتنگ با </a:t>
            </a:r>
            <a:r>
              <a:rPr lang="fa-IR" altLang="en-US" sz="2400" smtClean="0">
                <a:solidFill>
                  <a:srgbClr val="FF0000"/>
                </a:solidFill>
                <a:cs typeface="B Nazanin" panose="00000400000000000000" pitchFamily="2" charset="-78"/>
              </a:rPr>
              <a:t>ساختهای اجتماعی- اقتصادی </a:t>
            </a:r>
            <a:r>
              <a:rPr lang="fa-IR" altLang="en-US" sz="2400" smtClean="0">
                <a:cs typeface="B Nazanin" panose="00000400000000000000" pitchFamily="2" charset="-78"/>
              </a:rPr>
              <a:t>قرار دارند؛ البته، هر دو اینها خود به عنوان نظامهای فرعی نظام اصلی فضایی عمل می کنند. به همین ترتیب، کارکردهای مختلف نظام، چه کارکردهای محیطی و چه کارکردهای اجتماعی- اقتصادی نیز هر یک به عنوان نظامی فرعی، با یکدیگر تعامل معنادار دارند. در نهایت، تمام نظامهای فرعی هم، اعم از نظامهای فرعی ساختاری و کارکردی، در تعامل و ارتباط متقابل عمل می کنند. بدینسان، می توان دریافت که کلیت نظام فضایی، در محیط خود، در تعاملی چندبعدی و بسیار پیچیده بین اجزای گوناگون محیطی- اکولوژیک و اجتماعی- اقتصادی قرار دارد که در نتیجة آن، با نوعی پویایی در گذر زمان تغییر می پذیرد</a:t>
            </a:r>
            <a:endParaRPr lang="en-US" altLang="en-US" sz="240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57760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4000" smtClean="0">
                <a:cs typeface="B Nazanin" panose="00000400000000000000" pitchFamily="2" charset="-78"/>
              </a:rPr>
              <a:t>رویکرد یکپارچگی دربرنامه ریزی منطقه ای</a:t>
            </a:r>
            <a:endParaRPr lang="en-US" altLang="en-US" sz="4000" smtClean="0">
              <a:cs typeface="B Nazanin" panose="00000400000000000000" pitchFamily="2" charset="-78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525963"/>
          </a:xfrm>
        </p:spPr>
        <p:txBody>
          <a:bodyPr/>
          <a:lstStyle/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این رویکرد بر هماهنگ سازی تمامی جنبه ها و اجزا فضا(منطقه) و بهره گیری از منابع انسانی و محیطی تاکید می ورزد که اصولا رویکردی سیستمی به شمار می رود این رویکرد به دلیل ضعف و ناکامی رویکرد بخشی در زمنیه توسعه مورد استقبال قرار گرفت.</a:t>
            </a: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رویکرد توسعه یکپارچه اصولا گرایشی منطقه ای دارد و بیش از هز چیز بر جنبه های مکانی- فضایی توسعه تاکید دارد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963697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رویکرد شبکه منطقه ای در برنامه ریزی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142875" y="1600200"/>
            <a:ext cx="8543925" cy="4525963"/>
          </a:xfrm>
        </p:spPr>
        <p:txBody>
          <a:bodyPr/>
          <a:lstStyle/>
          <a:p>
            <a:pPr algn="r" rtl="1"/>
            <a:r>
              <a:rPr lang="fa-IR" altLang="en-US" dirty="0" smtClean="0">
                <a:cs typeface="B Nazanin" panose="00000400000000000000" pitchFamily="2" charset="-78"/>
              </a:rPr>
              <a:t>این رویکرد مبتنی بر</a:t>
            </a:r>
            <a:r>
              <a:rPr lang="fa-IR" altLang="en-US" dirty="0" smtClean="0">
                <a:cs typeface="B Homa" panose="00000400000000000000" pitchFamily="2" charset="-78"/>
              </a:rPr>
              <a:t> </a:t>
            </a:r>
            <a:r>
              <a:rPr lang="fa-IR" altLang="en-US" dirty="0" smtClean="0">
                <a:cs typeface="B Nazanin" panose="00000400000000000000" pitchFamily="2" charset="-78"/>
              </a:rPr>
              <a:t>پارادایم جدیدی در زمینة توسعه فضایی است و بر پيوندها وهمبستگي هاي متقابل روستا-شهري براساس برپایی شبکه های فضایی در سطوح منطقه ای تاکید دارد</a:t>
            </a:r>
          </a:p>
          <a:p>
            <a:pPr algn="r" rtl="1"/>
            <a:r>
              <a:rPr lang="fa-IR" altLang="en-US" dirty="0" smtClean="0">
                <a:cs typeface="B Nazanin" panose="00000400000000000000" pitchFamily="2" charset="-78"/>
              </a:rPr>
              <a:t>رشد و توسعه هماهنگ را از طریق روابط مکمل و پیوندهای سازمان یافتة بین‌شهری- روستایی در سطح مناطق توصیه می‌کند</a:t>
            </a:r>
          </a:p>
          <a:p>
            <a:pPr algn="r" rtl="1"/>
            <a:r>
              <a:rPr lang="fa-IR" altLang="en-US" dirty="0" smtClean="0">
                <a:cs typeface="B Nazanin" panose="00000400000000000000" pitchFamily="2" charset="-78"/>
              </a:rPr>
              <a:t>شالودة این رویکرد، در اصل، به اندیشه‌های جان فریدمن و مباحث او دربارة برنامه‌ریزی منطقه‌ای و مدل مرکز- پیرامون باز می‌گردد. او با دوری از نگرشهای صرفاً اقتصادی و رویکردهای مبتنی بر قطب رشد بر نوعی نظریه توسعة یکپارچة منطقه‌ای تأکید داشت </a:t>
            </a:r>
          </a:p>
          <a:p>
            <a:pPr algn="r" rt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81957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dirty="0" smtClean="0">
                <a:cs typeface="B Titr" panose="00000700000000000000" pitchFamily="2" charset="-78"/>
              </a:rPr>
              <a:t>ادامه رویکرد شبکه منطقه ای</a:t>
            </a:r>
            <a:endParaRPr lang="en-US" altLang="en-US" dirty="0" smtClean="0"/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برای نظم‌دهی و سامان‌بخشی به روابط درون و بین مناطق، لازم است که سیاستهای عدم تمرکز به‌طور جدی در دستور کار قرار گیرد. به سخن دیگر، نه تنها عدم تمرکز در فرایند تصمیم‌گیری و برنامه‌ریزی، بلکه سرمایه‌گذاریهای عمرانی و توسعه‌ای، به‌ویژه در عرصه‌های پیرامونی، تعقیب و اعمال گردد</a:t>
            </a:r>
            <a:r>
              <a:rPr lang="en-US" altLang="en-US" smtClean="0">
                <a:cs typeface="B Nazanin" panose="00000400000000000000" pitchFamily="2" charset="-78"/>
              </a:rPr>
              <a:t>.</a:t>
            </a:r>
            <a:endParaRPr lang="fa-IR" altLang="en-US" smtClean="0">
              <a:cs typeface="B Nazanin" panose="00000400000000000000" pitchFamily="2" charset="-78"/>
            </a:endParaRPr>
          </a:p>
          <a:p>
            <a:pPr algn="just" rtl="1"/>
            <a:r>
              <a:rPr lang="fa-IR" altLang="en-US" smtClean="0">
                <a:cs typeface="B Nazanin" panose="00000400000000000000" pitchFamily="2" charset="-78"/>
              </a:rPr>
              <a:t>راهبرد شبکه منطقه‌ای با تأکید بر محو فقر و نابرابری در عرصه‌های پیرامونی، به‌دنبال تجهیز و تقویت اقتصادهای محلی در پیوند و همگرایی با توسعه منطقه‌ای و در نهایت، توسعه ملی است</a:t>
            </a:r>
            <a:r>
              <a:rPr lang="en-US" altLang="en-US" smtClean="0">
                <a:cs typeface="B Nazanin" panose="00000400000000000000" pitchFamily="2" charset="-78"/>
              </a:rPr>
              <a:t>.</a:t>
            </a:r>
          </a:p>
          <a:p>
            <a:pPr algn="just" rtl="1"/>
            <a:endParaRPr lang="fa-IR" altLang="en-US" smtClean="0">
              <a:cs typeface="B Nazanin" panose="00000400000000000000" pitchFamily="2" charset="-78"/>
            </a:endParaRPr>
          </a:p>
          <a:p>
            <a:pPr algn="just" rtl="1"/>
            <a:endParaRPr lang="en-US" altLang="en-US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4302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dirty="0" smtClean="0">
                <a:cs typeface="B Titr" panose="00000700000000000000" pitchFamily="2" charset="-78"/>
              </a:rPr>
              <a:t>ادامه رویکرد شبکه منطقه ای</a:t>
            </a:r>
            <a:endParaRPr lang="en-US" altLang="en-US" dirty="0" smtClean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4525963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fa-IR" altLang="en-US" sz="2800" smtClean="0">
                <a:cs typeface="B Nazanin" panose="00000400000000000000" pitchFamily="2" charset="-78"/>
              </a:rPr>
              <a:t>در چارچوب راهبرد شبکه منطقه‌ای، به‌جای تأکید بر شبکه‌ای سلسله مراتبی از مراکز، مرکب از مراکز جمعیتی واقع در سطوح مختلف، سکونتگاهها براساس کارکردهای متفاوت (← سلسله مراتب سکونتگاهی)، مجموعه‌ای از مراکز هم‌سطح، خوشه‌ یا شبکه‌ای را به‌وجود می‌آورند که براساس فعالیتهای کلیدی با سایر مراکز در ارتباط و کنش- واکنش متقابل خواهند بود</a:t>
            </a:r>
          </a:p>
          <a:p>
            <a:pPr algn="just" rtl="1"/>
            <a:r>
              <a:rPr lang="fa-IR" altLang="en-US" sz="2800" smtClean="0">
                <a:cs typeface="B Nazanin" panose="00000400000000000000" pitchFamily="2" charset="-78"/>
              </a:rPr>
              <a:t>براین‌اساس، این راهبرد رویکردهای مرتبط با مدلهای مبتنی بر برنامه‌ریزی از بالا به پائین و نظامهای متعارف برنامه‌ریزی شهری را به رویارویی می‌طلبد. ازاین‌رو، حاوی نگرشی نسبتاً متنوع، منعطف و جامع‌نگر به توسعة منطقه‌ای است که بر هماهنگ‌سازی و ادغام توسعة روستایی با توسعة شهری در مقیاس ناحیه‌ای و محلی استوار است</a:t>
            </a:r>
            <a:r>
              <a:rPr lang="en-US" altLang="en-US" sz="2800" smtClean="0">
                <a:cs typeface="B Nazanin" panose="00000400000000000000" pitchFamily="2" charset="-78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298871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fa-IR" altLang="en-US" smtClean="0">
                <a:cs typeface="B Nazanin" panose="00000400000000000000" pitchFamily="2" charset="-78"/>
              </a:rPr>
              <a:t>رویکرد شبکه منطقه ای</a:t>
            </a:r>
            <a:endParaRPr lang="en-US" altLang="en-US" smtClean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185863"/>
          <a:ext cx="8929688" cy="5672139"/>
        </p:xfrm>
        <a:graphic>
          <a:graphicData uri="http://schemas.openxmlformats.org/drawingml/2006/table">
            <a:tbl>
              <a:tblPr rtl="1"/>
              <a:tblGrid>
                <a:gridCol w="2184400"/>
                <a:gridCol w="6745288"/>
              </a:tblGrid>
              <a:tr h="734931">
                <a:tc>
                  <a:txBody>
                    <a:bodyPr/>
                    <a:lstStyle/>
                    <a:p>
                      <a:pPr marL="0" marR="0" lvl="0" indent="45720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معيار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مدل شبكه منطقه اي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822868">
                <a:tc>
                  <a:txBody>
                    <a:bodyPr/>
                    <a:lstStyle/>
                    <a:p>
                      <a:pPr marL="0" marR="0" lvl="0" indent="45720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بخش پايه اقتصاد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7200" algn="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تأكيد بر فعاليت‌هاي چندبخشي، عمدتاً وابسته به منابع و مزيت‌هاي سطح محلي و سرمايه گذاري‌هاي كوچك و متوسط مقياس منطقه اي؛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9"/>
                    </a:solidFill>
                  </a:tcPr>
                </a:tc>
              </a:tr>
              <a:tr h="822868">
                <a:tc>
                  <a:txBody>
                    <a:bodyPr/>
                    <a:lstStyle/>
                    <a:p>
                      <a:pPr marL="0" marR="0" lvl="0" indent="45720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نظام شهري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7200" algn="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پيوندي افقي بين تركيبي از تعدادي مراكز با حوزه پيراموني اش با تخصص ويژه و مزيت‌هاي نسبي؛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9"/>
                    </a:solidFill>
                  </a:tcPr>
                </a:tc>
              </a:tr>
              <a:tr h="1234302">
                <a:tc>
                  <a:txBody>
                    <a:bodyPr/>
                    <a:lstStyle/>
                    <a:p>
                      <a:pPr marL="0" marR="0" lvl="0" indent="45720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روابط شهر و روستا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7200" algn="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تصويري از مجموعه فعاليت‌هاي حوزه روستايي – شهري با رشد هماهنگ ناشي از پيوند نواحي روستايي و شهري به همراه افزايش تراكم راههاي حمل و نقل بين روستايي (منطقه اي)؛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9"/>
                    </a:solidFill>
                  </a:tcPr>
                </a:tc>
              </a:tr>
              <a:tr h="822868">
                <a:tc>
                  <a:txBody>
                    <a:bodyPr/>
                    <a:lstStyle/>
                    <a:p>
                      <a:pPr marL="0" marR="0" lvl="0" indent="45720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شيوه برنامه‌ريزي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7200" algn="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تأكيد بر نظام برنامه ريزي غيرمتمركز با يكپارچگي و مشاركت چندبخشي (بين بخشي) و فعاليتهاي روستا – شهري در سطح محلي؛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9"/>
                    </a:solidFill>
                  </a:tcPr>
                </a:tc>
              </a:tr>
              <a:tr h="1234302">
                <a:tc>
                  <a:txBody>
                    <a:bodyPr/>
                    <a:lstStyle/>
                    <a:p>
                      <a:pPr marL="0" marR="0" lvl="0" indent="45720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حوزه‌هاي سياستگذاري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7200" algn="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 Mitra" pitchFamily="2" charset="-78"/>
                        </a:rPr>
                        <a:t>تأكيد بر تنوع فعاليت كشاورزي، صنايع تبديلي كشاورزي، توليد كارخانه اي مبتني بر منابع، خدمات شهري، آموزش نيروي انساني و شبكه حمل و نقل بين سكونتگاهي محلي.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B Mitra" pitchFamily="2" charset="-78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62490" name="Rectangle 1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>
                <a:cs typeface="B Homa" panose="00000400000000000000" pitchFamily="2" charset="-78"/>
              </a:rPr>
              <a:t/>
            </a:r>
            <a:br>
              <a:rPr lang="en-US" altLang="en-US" dirty="0">
                <a:cs typeface="B Homa" panose="00000400000000000000" pitchFamily="2" charset="-78"/>
              </a:rPr>
            </a:br>
            <a:endParaRPr lang="en-US" altLang="en-US" dirty="0">
              <a:cs typeface="B Homa" panose="00000400000000000000" pitchFamily="2" charset="-78"/>
            </a:endParaRPr>
          </a:p>
        </p:txBody>
      </p:sp>
      <p:sp>
        <p:nvSpPr>
          <p:cNvPr id="62491" name="Rectangle 2"/>
          <p:cNvSpPr>
            <a:spLocks noChangeArrowheads="1"/>
          </p:cNvSpPr>
          <p:nvPr/>
        </p:nvSpPr>
        <p:spPr bwMode="auto">
          <a:xfrm>
            <a:off x="0" y="-180697"/>
            <a:ext cx="184731" cy="369332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>
              <a:cs typeface="B Homa" panose="00000400000000000000" pitchFamily="2" charset="-78"/>
            </a:endParaRPr>
          </a:p>
        </p:txBody>
      </p:sp>
      <p:sp>
        <p:nvSpPr>
          <p:cNvPr id="62492" name="Rectangle 3"/>
          <p:cNvSpPr>
            <a:spLocks noChangeArrowheads="1"/>
          </p:cNvSpPr>
          <p:nvPr/>
        </p:nvSpPr>
        <p:spPr bwMode="auto">
          <a:xfrm>
            <a:off x="3460157" y="113427"/>
            <a:ext cx="22236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Low"/>
            <a:r>
              <a:rPr lang="en-US" altLang="en-US" sz="1000" baseline="30000" dirty="0">
                <a:cs typeface="Times New Roman" panose="02020603050405020304" pitchFamily="18" charset="0"/>
                <a:hlinkClick r:id="" action="ppaction://noaction"/>
              </a:rPr>
              <a:t>[1]</a:t>
            </a:r>
            <a:r>
              <a:rPr lang="en-US" altLang="en-US" sz="1000" dirty="0">
                <a:cs typeface="Times New Roman" panose="02020603050405020304" pitchFamily="18" charset="0"/>
              </a:rPr>
              <a:t>. Decentralized Planning Systems </a:t>
            </a:r>
            <a:endParaRPr lang="en-US" altLang="en-US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285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altLang="en-US" sz="2800" b="1" u="sng" smtClean="0">
                <a:cs typeface="B Nazanin" panose="00000400000000000000" pitchFamily="2" charset="-78"/>
                <a:hlinkClick r:id="rId2" action="ppaction://hlinkfile"/>
              </a:rPr>
              <a:t>رويکردهاي اصلي به توسعه منطقه‌اي</a:t>
            </a:r>
            <a:endParaRPr lang="en-US" altLang="en-US" sz="2800" b="1" u="sng" smtClean="0">
              <a:cs typeface="B Nazanin" panose="00000400000000000000" pitchFamily="2" charset="-78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472488" cy="4768850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رويکرد نئوکلاسيک؛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رويکردهاي برگرفته از تئوری هاي کينزي (صادرات پايه، عليت تجمعي، قطب رشد)؛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تئوري‌هاي ساختاري و تغيير موقتي ( تئوري مراحل، تئوري‌هاي چرخه، تئوري‌هاي موج، مارکسيسم و اقتصاد؛ سياسي راديکال، تئوري‌هاي گذار، تئوري‌هاي مقررات و گذار از فورديسم)؛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تئوري‌هاي ابداع، دانش و يادگيري؛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تئوري رشد درون‌زا؛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تئوري اقتصادهاي جغرافيايي؛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تئوري مزيت‌هاي رقابتي و خوشه‌ها؛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نهادگرايي؛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توسعه پايدار منطقه‌اي؛</a:t>
            </a:r>
            <a:endParaRPr lang="en-US" altLang="en-US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en-US" sz="2400" smtClean="0">
                <a:cs typeface="B Nazanin" panose="00000400000000000000" pitchFamily="2" charset="-78"/>
              </a:rPr>
              <a:t>پساتوسعه‌گرايي</a:t>
            </a:r>
            <a:endParaRPr lang="en-US" altLang="en-US" sz="240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86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3200" smtClean="0">
                <a:solidFill>
                  <a:srgbClr val="FF0000"/>
                </a:solidFill>
                <a:cs typeface="B Nazanin" panose="00000400000000000000" pitchFamily="2" charset="-78"/>
              </a:rPr>
              <a:t>درس هاي آموخته رويكردها و مدل هاي جديد برنامه ريزي </a:t>
            </a:r>
            <a:endParaRPr lang="fa-IR" altLang="en-US" b="1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u="sng" smtClean="0">
                <a:cs typeface="B Nazanin" panose="00000400000000000000" pitchFamily="2" charset="-78"/>
              </a:rPr>
              <a:t>اهميت فضا و برنامه ريزي فضايي با گذر از نگرش هاي سنتي به توسعه دوچندان شده است </a:t>
            </a:r>
            <a:r>
              <a:rPr lang="fa-IR" altLang="en-US" smtClean="0">
                <a:cs typeface="B Nazanin" panose="00000400000000000000" pitchFamily="2" charset="-78"/>
              </a:rPr>
              <a:t>. بطوريكه اهميت يافتن </a:t>
            </a:r>
            <a:r>
              <a:rPr lang="fa-IR" altLang="en-US" u="sng" smtClean="0">
                <a:solidFill>
                  <a:srgbClr val="FF0000"/>
                </a:solidFill>
                <a:cs typeface="B Nazanin" panose="00000400000000000000" pitchFamily="2" charset="-78"/>
              </a:rPr>
              <a:t>رويكرد پايداري</a:t>
            </a:r>
            <a:r>
              <a:rPr lang="fa-IR" altLang="en-US" smtClean="0">
                <a:cs typeface="B Nazanin" panose="00000400000000000000" pitchFamily="2" charset="-78"/>
              </a:rPr>
              <a:t> در نظريات و سياستگذاري هاي توسعه ، رويكردهاي سنتي توسعه را دچار چالش و دستخوش تغييرات اساسي كرده و پاراديم جديدي را در توسعه شكل داده است. در اين ميان </a:t>
            </a:r>
            <a:r>
              <a:rPr lang="fa-IR" altLang="en-US" u="sng" smtClean="0">
                <a:solidFill>
                  <a:srgbClr val="FF0000"/>
                </a:solidFill>
                <a:cs typeface="B Nazanin" panose="00000400000000000000" pitchFamily="2" charset="-78"/>
              </a:rPr>
              <a:t>سه تغيير اساسي</a:t>
            </a:r>
            <a: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smtClean="0">
                <a:cs typeface="B Nazanin" panose="00000400000000000000" pitchFamily="2" charset="-78"/>
              </a:rPr>
              <a:t>زير بسيار قابل توجه بوده است</a:t>
            </a:r>
          </a:p>
        </p:txBody>
      </p:sp>
    </p:spTree>
    <p:extLst>
      <p:ext uri="{BB962C8B-B14F-4D97-AF65-F5344CB8AC3E}">
        <p14:creationId xmlns:p14="http://schemas.microsoft.com/office/powerpoint/2010/main" val="145664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3200" b="1" smtClean="0">
                <a:solidFill>
                  <a:srgbClr val="FF0000"/>
                </a:solidFill>
                <a:cs typeface="B Nazanin" panose="00000400000000000000" pitchFamily="2" charset="-78"/>
              </a:rPr>
              <a:t>برنامه ريزي فضايي – منطقه اي (3)</a:t>
            </a:r>
            <a:endParaRPr lang="fa-IR" altLang="en-US" sz="320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pPr algn="r" rtl="1">
              <a:buFont typeface="Arial" panose="020B0604020202020204" pitchFamily="34" charset="0"/>
              <a:buNone/>
            </a:pPr>
            <a:r>
              <a:rPr lang="fa-IR" altLang="en-US" b="1" dirty="0" smtClean="0">
                <a:cs typeface="B Homa" panose="00000400000000000000" pitchFamily="2" charset="-78"/>
              </a:rPr>
              <a:t>”</a:t>
            </a:r>
            <a:r>
              <a:rPr lang="fa-IR" altLang="en-US" sz="2400" b="1" dirty="0" smtClean="0">
                <a:cs typeface="B Nazanin" panose="00000400000000000000" pitchFamily="2" charset="-78"/>
              </a:rPr>
              <a:t>منطقه“ بنا بر صفتی مشترک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en-US" altLang="en-US" sz="2400" b="1" dirty="0" smtClean="0">
                <a:cs typeface="B Nazanin" panose="00000400000000000000" pitchFamily="2" charset="-78"/>
              </a:rPr>
              <a:t>)</a:t>
            </a:r>
            <a:r>
              <a:rPr lang="fa-IR" altLang="en-US" sz="2400" b="1" dirty="0" smtClean="0">
                <a:cs typeface="B Nazanin" panose="00000400000000000000" pitchFamily="2" charset="-78"/>
              </a:rPr>
              <a:t>منطقه همگون </a:t>
            </a:r>
            <a:r>
              <a:rPr lang="en-US" altLang="en-US" sz="2400" b="1" dirty="0" smtClean="0">
                <a:cs typeface="B Nazanin" panose="00000400000000000000" pitchFamily="2" charset="-78"/>
              </a:rPr>
              <a:t>(Homogenous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fa-IR" altLang="en-US" sz="2400" b="1" dirty="0" smtClean="0">
                <a:cs typeface="B Nazanin" panose="00000400000000000000" pitchFamily="2" charset="-78"/>
              </a:rPr>
              <a:t>یا بنا بر روابط عملکردی</a:t>
            </a:r>
            <a:r>
              <a:rPr lang="en-US" altLang="en-US" sz="2400" b="1" dirty="0" smtClean="0">
                <a:cs typeface="B Nazanin" panose="00000400000000000000" pitchFamily="2" charset="-78"/>
              </a:rPr>
              <a:t>)</a:t>
            </a:r>
            <a:r>
              <a:rPr lang="fa-IR" altLang="en-US" sz="2400" b="1" dirty="0" smtClean="0">
                <a:cs typeface="B Nazanin" panose="00000400000000000000" pitchFamily="2" charset="-78"/>
              </a:rPr>
              <a:t> منطقه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fa-IR" altLang="en-US" sz="2400" b="1" dirty="0" smtClean="0">
                <a:cs typeface="B Nazanin" panose="00000400000000000000" pitchFamily="2" charset="-78"/>
              </a:rPr>
              <a:t>عملکردی </a:t>
            </a:r>
            <a:r>
              <a:rPr lang="en-US" altLang="en-US" sz="2400" b="1" dirty="0" smtClean="0">
                <a:cs typeface="B Nazanin" panose="00000400000000000000" pitchFamily="2" charset="-78"/>
              </a:rPr>
              <a:t>(Functional </a:t>
            </a:r>
            <a:r>
              <a:rPr lang="fa-IR" altLang="en-US" sz="2400" b="1" dirty="0" smtClean="0">
                <a:cs typeface="B Nazanin" panose="00000400000000000000" pitchFamily="2" charset="-78"/>
              </a:rPr>
              <a:t>یا بنا بر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fa-IR" altLang="en-US" sz="2400" b="1" dirty="0" smtClean="0">
                <a:cs typeface="B Nazanin" panose="00000400000000000000" pitchFamily="2" charset="-78"/>
              </a:rPr>
              <a:t>حیطه اعمال قدرت مدیریتی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en-US" altLang="en-US" sz="2400" b="1" dirty="0" smtClean="0">
                <a:cs typeface="B Nazanin" panose="00000400000000000000" pitchFamily="2" charset="-78"/>
              </a:rPr>
              <a:t>)</a:t>
            </a:r>
            <a:r>
              <a:rPr lang="fa-IR" altLang="en-US" sz="2400" b="1" dirty="0" smtClean="0">
                <a:cs typeface="B Nazanin" panose="00000400000000000000" pitchFamily="2" charset="-78"/>
              </a:rPr>
              <a:t>منطقه اداری-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en-US" altLang="en-US" sz="2400" b="1" dirty="0" smtClean="0">
                <a:cs typeface="B Nazanin" panose="00000400000000000000" pitchFamily="2" charset="-78"/>
              </a:rPr>
              <a:t>(Administrative </a:t>
            </a:r>
            <a:r>
              <a:rPr lang="fa-IR" altLang="en-US" sz="2400" b="1" dirty="0" smtClean="0">
                <a:cs typeface="B Nazanin" panose="00000400000000000000" pitchFamily="2" charset="-78"/>
              </a:rPr>
              <a:t>قرارداد و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fa-IR" altLang="en-US" sz="2400" b="1" dirty="0" smtClean="0">
                <a:cs typeface="B Nazanin" panose="00000400000000000000" pitchFamily="2" charset="-78"/>
              </a:rPr>
              <a:t>تعریف می شود. منطقه، فضایی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fa-IR" altLang="en-US" sz="2400" b="1" dirty="0" smtClean="0">
                <a:cs typeface="B Nazanin" panose="00000400000000000000" pitchFamily="2" charset="-78"/>
              </a:rPr>
              <a:t>است با محتوای مشخص که</a:t>
            </a:r>
          </a:p>
          <a:p>
            <a:pPr algn="r" rtl="1">
              <a:buFont typeface="Arial" panose="020B0604020202020204" pitchFamily="34" charset="0"/>
              <a:buNone/>
            </a:pPr>
            <a:r>
              <a:rPr lang="fa-IR" altLang="en-US" sz="2400" b="1" dirty="0" smtClean="0">
                <a:cs typeface="B Nazanin" panose="00000400000000000000" pitchFamily="2" charset="-78"/>
              </a:rPr>
              <a:t>کالبدی هویت یافته داشته باشد.</a:t>
            </a:r>
            <a:endParaRPr lang="fa-IR" altLang="en-US" sz="2400" dirty="0" smtClean="0">
              <a:cs typeface="B Nazanin" panose="00000400000000000000" pitchFamily="2" charset="-78"/>
            </a:endParaRPr>
          </a:p>
        </p:txBody>
      </p:sp>
      <p:sp>
        <p:nvSpPr>
          <p:cNvPr id="28676" name="Content Placeholder 2"/>
          <p:cNvSpPr txBox="1">
            <a:spLocks/>
          </p:cNvSpPr>
          <p:nvPr/>
        </p:nvSpPr>
        <p:spPr bwMode="auto">
          <a:xfrm>
            <a:off x="357188" y="1714500"/>
            <a:ext cx="4114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20000"/>
              </a:spcBef>
              <a:buFont typeface="Arial" panose="020B0604020202020204" pitchFamily="34" charset="0"/>
              <a:buNone/>
            </a:pPr>
            <a:endParaRPr lang="fa-IR" altLang="en-US" sz="2400">
              <a:solidFill>
                <a:srgbClr val="000000"/>
              </a:solidFill>
              <a:latin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28677" name="Content Placeholder 2"/>
          <p:cNvSpPr txBox="1">
            <a:spLocks/>
          </p:cNvSpPr>
          <p:nvPr/>
        </p:nvSpPr>
        <p:spPr bwMode="auto">
          <a:xfrm>
            <a:off x="509588" y="1714500"/>
            <a:ext cx="41148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20000"/>
              </a:spcBef>
              <a:buFont typeface="Arial" panose="020B0604020202020204" pitchFamily="34" charset="0"/>
              <a:buNone/>
            </a:pPr>
            <a:endParaRPr lang="fa-IR" altLang="en-US" sz="2400">
              <a:solidFill>
                <a:srgbClr val="000000"/>
              </a:solidFill>
              <a:latin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28678" name="Content Placeholder 2"/>
          <p:cNvSpPr txBox="1">
            <a:spLocks/>
          </p:cNvSpPr>
          <p:nvPr/>
        </p:nvSpPr>
        <p:spPr bwMode="auto">
          <a:xfrm>
            <a:off x="509588" y="1866900"/>
            <a:ext cx="4114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/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در این جا محدوده ای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جغرافیائی است که از مراکزجمعیتی و حومه آن ها بزرگتر واز مرزهای کشور کوچک تر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است. بنا بر این مقیاس های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گوناگون دارد که می توان به :</a:t>
            </a:r>
          </a:p>
          <a:p>
            <a:pPr algn="just" rtl="1" eaLnBrk="1" hangingPunct="1"/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زیر-منطقه 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)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سطح 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(Sub-region، 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منطقه 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)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سطح 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Region </a:t>
            </a:r>
          </a:p>
          <a:p>
            <a:pPr algn="just" rtl="1" eaLnBrk="1" hangingPunct="1"/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و کلان منطقه 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)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سطح </a:t>
            </a:r>
            <a:r>
              <a:rPr lang="en-US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Mega-(region </a:t>
            </a:r>
            <a:r>
              <a:rPr lang="fa-IR" altLang="en-US" sz="2400" b="1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تقسیم شود.</a:t>
            </a:r>
          </a:p>
        </p:txBody>
      </p:sp>
    </p:spTree>
    <p:extLst>
      <p:ext uri="{BB962C8B-B14F-4D97-AF65-F5344CB8AC3E}">
        <p14:creationId xmlns:p14="http://schemas.microsoft.com/office/powerpoint/2010/main" val="12176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altLang="en-US" sz="3200" b="1" smtClean="0">
                <a:cs typeface="B Nazanin" panose="00000400000000000000" pitchFamily="2" charset="-78"/>
              </a:rPr>
              <a:t>درس هاي آموخته رويكردها و مدل هاي جديد برنامه ريزي 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u="sng" dirty="0" smtClean="0">
                <a:solidFill>
                  <a:srgbClr val="FF0000"/>
                </a:solidFill>
                <a:cs typeface="B Nazanin" panose="00000400000000000000" pitchFamily="2" charset="-78"/>
              </a:rPr>
              <a:t>نخستين تغيير گذر از جامعه مبتني بر اقتصاد ( غلبه و سيطره اقتصاد) به جامعه اكولوژيكي بوده است</a:t>
            </a:r>
            <a:r>
              <a:rPr lang="fa-IR" altLang="en-US" dirty="0" smtClean="0">
                <a:cs typeface="B Nazanin" panose="00000400000000000000" pitchFamily="2" charset="-78"/>
              </a:rPr>
              <a:t>. در حاليكه در رويكرد ماقبل پايداري ، جامعه و اكولوژي در خدمت اقتصاد و توسعه اقتصادي بوده و نسبت به آن پسماند محسوب مي شدند و بنابر  این در سياستگذاري و اقدامات عملي قرباني شدن آنها محلي از اعراب نداشت. در رويكرد پايداري، اقتصاد وابسته به جامعه و و هر دو وابسته به شبكه حيات مي باشند و تعامل پايدار با اكولوژي، ركن اساسي در تصميمات و عملكرد اقتصادي است</a:t>
            </a:r>
            <a:r>
              <a:rPr lang="fa-IR" altLang="en-US" dirty="0" smtClean="0">
                <a:cs typeface="B Homa" panose="00000400000000000000" pitchFamily="2" charset="-78"/>
              </a:rPr>
              <a:t>. </a:t>
            </a:r>
            <a:endParaRPr lang="en-US" altLang="en-US" dirty="0" smtClean="0"/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51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2800" dirty="0" smtClean="0">
                <a:cs typeface="B Titr" panose="00000700000000000000" pitchFamily="2" charset="-78"/>
              </a:rPr>
              <a:t>درس هاي آموخته رويكردها و مدل هاي جديد برنامه ريزي </a:t>
            </a:r>
            <a:endParaRPr lang="fa-IR" altLang="en-US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b="1" u="sng" dirty="0" smtClean="0">
                <a:cs typeface="B Nazanin" panose="00000400000000000000" pitchFamily="2" charset="-78"/>
              </a:rPr>
              <a:t>تغيير دوم</a:t>
            </a:r>
            <a:r>
              <a:rPr lang="fa-IR" altLang="en-US" b="1" dirty="0" smtClean="0">
                <a:cs typeface="B Nazanin" panose="00000400000000000000" pitchFamily="2" charset="-78"/>
              </a:rPr>
              <a:t> كه وابستگي تنگاتنگي با تغيير اول دارد، </a:t>
            </a:r>
            <a:r>
              <a:rPr lang="fa-IR" altLang="en-US" b="1" u="sng" dirty="0" smtClean="0">
                <a:solidFill>
                  <a:srgbClr val="FF0000"/>
                </a:solidFill>
                <a:cs typeface="B Nazanin" panose="00000400000000000000" pitchFamily="2" charset="-78"/>
              </a:rPr>
              <a:t>وابستگي و پيوستگي فضايي توسعه است</a:t>
            </a:r>
            <a:r>
              <a:rPr lang="fa-IR" altLang="en-US" b="1" dirty="0" smtClean="0">
                <a:cs typeface="B Nazanin" panose="00000400000000000000" pitchFamily="2" charset="-78"/>
              </a:rPr>
              <a:t>. به عبارت ديگر در پاراديم جديد ، توسعه نه تنها پديده اي منتزع از فضا نيست بلكه امري فضايي است و در پيوند تنگاتنگ و در تعامل متقابل با فضا و مكان و موقعيت و در بستر زماني معني و هويت مي يابد.از اينرو توسعه (اقتصادي، اجتماعي و...) نمي تواند و نمي بايد نسبت به فضا خنثي و بي توجه باشد بلکه در پیوند تنگاتنگ با توسعه فضایی به سازگاری و پایداری سوق می یابند. </a:t>
            </a:r>
            <a:endParaRPr lang="en-US" altLang="en-US" b="1" dirty="0" smtClean="0">
              <a:cs typeface="B Nazanin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7311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2800" dirty="0" smtClean="0">
                <a:cs typeface="B Titr" panose="00000700000000000000" pitchFamily="2" charset="-78"/>
              </a:rPr>
              <a:t>درس هاي آموخته رويكردها و مدل هاي جديد برنامه ريزي </a:t>
            </a:r>
            <a:endParaRPr lang="fa-IR" altLang="en-US" sz="2800" dirty="0" smtClean="0">
              <a:cs typeface="B Nazanin" panose="00000400000000000000" pitchFamily="2" charset="-78"/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u="sng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تغيير سوم</a:t>
            </a:r>
            <a:r>
              <a:rPr lang="fa-IR" altLang="en-US" dirty="0" smtClean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u="sng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اهميت يافتن و پررنگ شدن مقوله زمان در توسعه است</a:t>
            </a:r>
            <a:r>
              <a:rPr lang="fa-IR" altLang="en-US" u="sng" dirty="0" smtClean="0">
                <a:cs typeface="B Nazanin" panose="00000400000000000000" pitchFamily="2" charset="-78"/>
              </a:rPr>
              <a:t>.</a:t>
            </a:r>
            <a:r>
              <a:rPr lang="fa-IR" altLang="en-US" dirty="0" smtClean="0">
                <a:cs typeface="B Nazanin" panose="00000400000000000000" pitchFamily="2" charset="-78"/>
              </a:rPr>
              <a:t> اينكه هزينه ها و فوايد توسعه تنها به زمان حال و نسل فعلي تعلق ندارد بلكه امري بين نسلي و در زماني و بلند مدت است. </a:t>
            </a:r>
            <a:r>
              <a:rPr lang="fa-IR" altLang="en-US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توسعه حقي است متعلق به همه نسل هاي فعلي و آينده يك سرزمين و قلمرو </a:t>
            </a:r>
            <a:r>
              <a:rPr lang="fa-IR" altLang="en-US" dirty="0" smtClean="0">
                <a:cs typeface="B Nazanin" panose="00000400000000000000" pitchFamily="2" charset="-78"/>
              </a:rPr>
              <a:t>. در عين حال توسعه درتعامل پوياي سطوح محلي ، ملي و فراملي است.   </a:t>
            </a:r>
            <a:endParaRPr lang="en-US" altLang="en-US" dirty="0" smtClean="0">
              <a:cs typeface="B Nazanin" panose="00000400000000000000" pitchFamily="2" charset="-78"/>
            </a:endParaRPr>
          </a:p>
          <a:p>
            <a:pPr algn="r" rtl="1"/>
            <a:endParaRPr lang="fa-IR" altLang="en-US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29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2800" smtClean="0">
                <a:solidFill>
                  <a:srgbClr val="FF0000"/>
                </a:solidFill>
                <a:cs typeface="B Nazanin" panose="00000400000000000000" pitchFamily="2" charset="-78"/>
              </a:rPr>
              <a:t>درس هاي آموخته رويكردها و مدل هاي جديد برنامه ريزي </a:t>
            </a:r>
            <a:endParaRPr lang="fa-IR" altLang="en-US" sz="2800" b="1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fa-IR" altLang="en-US" sz="2400" smtClean="0">
                <a:cs typeface="B Nazanin" panose="00000400000000000000" pitchFamily="2" charset="-78"/>
              </a:rPr>
              <a:t>پارادايم سوم به مشاركت ذينفعان در برنامه‌ريزي و بسيج اجتماعي ذينفعان در فرآيند برنامه‌ريزي تمركز نموده است كه با مباحث متاخر حكمراني خوب  و تدبير امور، اين مشاركت ابعاد نظري و عملي عميق تري به خود گرفته است. طبيعي است در چنين فضايي، نقش برنامه‌ريزي نيز دچار تغييرات ماهوي شده و از داناي كل ، مشاور خردمند و همه فن حريف و طراح سيستم هاي پيچيده به آينده شناس ، ظرفيت ساز و تسهيلگر سوق يافته و در اصل مدافع و حامي ورود و مداخله ذينفعان در فرايندهاي برنامه ريزي شده است. در اين مسير </a:t>
            </a:r>
            <a:r>
              <a:rPr lang="fa-IR" altLang="en-US" sz="2400" u="sng" smtClean="0">
                <a:solidFill>
                  <a:srgbClr val="FF0000"/>
                </a:solidFill>
                <a:cs typeface="B Nazanin" panose="00000400000000000000" pitchFamily="2" charset="-78"/>
              </a:rPr>
              <a:t>آماج برنامه ريزي نيز از نگاه محدود بخشي و كالبدي به سوي توجه به فضاها و ملاحظه همزمان محيط، انسان و فعاليت سوق يافته است </a:t>
            </a:r>
            <a:r>
              <a:rPr lang="fa-IR" altLang="en-US" sz="2400" smtClean="0">
                <a:cs typeface="B Nazanin" panose="00000400000000000000" pitchFamily="2" charset="-78"/>
              </a:rPr>
              <a:t>در اين فرايند سطح برنامه نيز در يك رفت و برگشت، سطوح محلي ، ملي و فراملي را با هم آميخته است. بدين ترتيب برنامه ريزي نه تنها مكان مبنا شده بلكه با نگرش فضايي نيز پيوند تنگاتنگ خورده است.</a:t>
            </a:r>
          </a:p>
        </p:txBody>
      </p:sp>
    </p:spTree>
    <p:extLst>
      <p:ext uri="{BB962C8B-B14F-4D97-AF65-F5344CB8AC3E}">
        <p14:creationId xmlns:p14="http://schemas.microsoft.com/office/powerpoint/2010/main" val="212624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2800" dirty="0" smtClean="0">
                <a:cs typeface="B Titr" panose="00000700000000000000" pitchFamily="2" charset="-78"/>
              </a:rPr>
              <a:t>درس هاي آموخته رويكردها و مدل هاي جديد برنامه ريزي </a:t>
            </a:r>
            <a:endParaRPr lang="fa-IR" altLang="en-US" sz="2800" dirty="0" smtClean="0">
              <a:cs typeface="B Nazanin" panose="00000400000000000000" pitchFamily="2" charset="-78"/>
            </a:endParaRPr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altLang="en-US" u="sng" smtClean="0">
                <a:solidFill>
                  <a:srgbClr val="FF0000"/>
                </a:solidFill>
                <a:cs typeface="B Nazanin" panose="00000400000000000000" pitchFamily="2" charset="-78"/>
              </a:rPr>
              <a:t>تغيير چهارم</a:t>
            </a:r>
            <a: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  <a:t>، </a:t>
            </a:r>
            <a:r>
              <a:rPr lang="fa-IR" altLang="en-US" smtClean="0">
                <a:cs typeface="B Nazanin" panose="00000400000000000000" pitchFamily="2" charset="-78"/>
              </a:rPr>
              <a:t>توجه و تاكيد بيشتر به مقوله </a:t>
            </a:r>
            <a:r>
              <a:rPr lang="fa-IR" altLang="en-US" smtClean="0">
                <a:solidFill>
                  <a:srgbClr val="00B050"/>
                </a:solidFill>
                <a:cs typeface="B Nazanin" panose="00000400000000000000" pitchFamily="2" charset="-78"/>
              </a:rPr>
              <a:t>عدالت سرزميني  </a:t>
            </a:r>
            <a:r>
              <a:rPr lang="fa-IR" altLang="en-US" smtClean="0">
                <a:cs typeface="B Nazanin" panose="00000400000000000000" pitchFamily="2" charset="-78"/>
              </a:rPr>
              <a:t>(</a:t>
            </a:r>
            <a:r>
              <a:rPr lang="en-US" altLang="en-US" smtClean="0">
                <a:cs typeface="B Nazanin" panose="00000400000000000000" pitchFamily="2" charset="-78"/>
              </a:rPr>
              <a:t>territorial justice  </a:t>
            </a:r>
            <a:r>
              <a:rPr lang="fa-IR" altLang="en-US" smtClean="0">
                <a:cs typeface="B Nazanin" panose="00000400000000000000" pitchFamily="2" charset="-78"/>
              </a:rPr>
              <a:t>) است كه </a:t>
            </a:r>
            <a:r>
              <a:rPr lang="fa-IR" altLang="en-US" u="sng" smtClean="0">
                <a:solidFill>
                  <a:srgbClr val="FF0000"/>
                </a:solidFill>
                <a:cs typeface="B Nazanin" panose="00000400000000000000" pitchFamily="2" charset="-78"/>
              </a:rPr>
              <a:t>پيگيرعدالت نسلي و بين نسلي در عرصه فضايي محيطي </a:t>
            </a:r>
            <a:r>
              <a:rPr lang="fa-IR" altLang="en-US" smtClean="0">
                <a:cs typeface="B Nazanin" panose="00000400000000000000" pitchFamily="2" charset="-78"/>
              </a:rPr>
              <a:t>بوده و مداخلات عمومي را نه تنها براي كاهش عدم تعادل هاي فضايي ( سرزميني و بين منطقه اي و درون منطقه اي )</a:t>
            </a:r>
            <a:r>
              <a:rPr lang="fa-IR" altLang="en-US" b="1" smtClean="0">
                <a:cs typeface="B Nazanin" panose="00000400000000000000" pitchFamily="2" charset="-78"/>
              </a:rPr>
              <a:t> </a:t>
            </a:r>
            <a:r>
              <a:rPr lang="fa-IR" altLang="en-US" smtClean="0">
                <a:cs typeface="B Nazanin" panose="00000400000000000000" pitchFamily="2" charset="-78"/>
              </a:rPr>
              <a:t>مورد تاکید قرار می دهد ، بلکه به </a:t>
            </a:r>
            <a:r>
              <a:rPr lang="fa-IR" altLang="en-US" smtClean="0">
                <a:solidFill>
                  <a:srgbClr val="FF0000"/>
                </a:solidFill>
                <a:cs typeface="B Nazanin" panose="00000400000000000000" pitchFamily="2" charset="-78"/>
              </a:rPr>
              <a:t>دنبال سیاست فضایی فعال برای پیشگیری از شکل گیری نابرابری های فضایی جدید و توسعه قطبی شده می باشد.</a:t>
            </a:r>
          </a:p>
        </p:txBody>
      </p:sp>
    </p:spTree>
    <p:extLst>
      <p:ext uri="{BB962C8B-B14F-4D97-AF65-F5344CB8AC3E}">
        <p14:creationId xmlns:p14="http://schemas.microsoft.com/office/powerpoint/2010/main" val="160814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sz="3600" dirty="0" smtClean="0">
                <a:cs typeface="B Titr" panose="00000700000000000000" pitchFamily="2" charset="-78"/>
              </a:rPr>
              <a:t>درس هاي آموخته رويكردها و مدل هاي جديد برنامه ريزي </a:t>
            </a:r>
            <a:endParaRPr lang="fa-IR" altLang="en-US" sz="36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>
              <a:lnSpc>
                <a:spcPct val="150000"/>
              </a:lnSpc>
            </a:pPr>
            <a:r>
              <a:rPr lang="fa-IR" altLang="en-US" sz="2400" u="sng" smtClean="0">
                <a:solidFill>
                  <a:srgbClr val="FF0000"/>
                </a:solidFill>
                <a:cs typeface="B Nazanin" panose="00000400000000000000" pitchFamily="2" charset="-78"/>
              </a:rPr>
              <a:t>در طي سالها تلاش هدفمند و آگاهانه انسانها، برنامه ريزي از يك رويكرد بخشي و به لحاظ فضايي خنثي ، يا نگاه صرف كالبدي و يا رويكرد برنامه‌ريزي جامع به سمت </a:t>
            </a:r>
            <a:r>
              <a:rPr lang="fa-IR" altLang="en-US" sz="2400" u="sng" smtClean="0">
                <a:solidFill>
                  <a:srgbClr val="7030A0"/>
                </a:solidFill>
                <a:cs typeface="B Nazanin" panose="00000400000000000000" pitchFamily="2" charset="-78"/>
              </a:rPr>
              <a:t>برنامه ريزي مشاركتي و فضايي </a:t>
            </a:r>
            <a:r>
              <a:rPr lang="fa-IR" altLang="en-US" sz="2400" u="sng" smtClean="0">
                <a:solidFill>
                  <a:srgbClr val="FF0000"/>
                </a:solidFill>
                <a:cs typeface="B Nazanin" panose="00000400000000000000" pitchFamily="2" charset="-78"/>
              </a:rPr>
              <a:t>سوق يافته است. </a:t>
            </a:r>
            <a:r>
              <a:rPr lang="fa-IR" altLang="en-US" sz="2400" smtClean="0">
                <a:cs typeface="B Nazanin" panose="00000400000000000000" pitchFamily="2" charset="-78"/>
              </a:rPr>
              <a:t>در حاليكه نظام ها و رويكردهاي قبلي تكنوكرات محور بوده و تعداد محدودي داناي كل براي کل حوزه ها ، بخش ها و شئونات مختلف جامعه از بالا به پايين برنامه‌ريزي مي كردند و از اين طريق در يك رابطه پدرسالارانه در پي اصلاح و هدايت جامعه بودند.</a:t>
            </a:r>
            <a:endParaRPr lang="en-US" altLang="en-US" sz="240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5160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a-IR" altLang="en-US" sz="2800" b="1" smtClean="0">
                <a:cs typeface="B Nazanin" panose="00000400000000000000" pitchFamily="2" charset="-78"/>
              </a:rPr>
              <a:t>مقايسه تفصيلي پارادايم‌هاي سه گانه برنامه‌ريزي</a:t>
            </a:r>
            <a:r>
              <a:rPr lang="en-US" altLang="en-US" sz="2800" smtClean="0">
                <a:cs typeface="B Nazanin" panose="00000400000000000000" pitchFamily="2" charset="-78"/>
              </a:rPr>
              <a:t/>
            </a:r>
            <a:br>
              <a:rPr lang="en-US" altLang="en-US" sz="2800" smtClean="0">
                <a:cs typeface="B Nazanin" panose="00000400000000000000" pitchFamily="2" charset="-78"/>
              </a:rPr>
            </a:br>
            <a:endParaRPr lang="en-US" altLang="en-US" sz="2800" smtClean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188" y="981075"/>
          <a:ext cx="7848600" cy="4547870"/>
        </p:xfrm>
        <a:graphic>
          <a:graphicData uri="http://schemas.openxmlformats.org/drawingml/2006/table">
            <a:tbl>
              <a:tblPr rtl="1"/>
              <a:tblGrid>
                <a:gridCol w="523875"/>
                <a:gridCol w="1422400"/>
                <a:gridCol w="2244725"/>
                <a:gridCol w="1766888"/>
                <a:gridCol w="18907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رديف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پارادايم‌ها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پارادايم اول</a:t>
                      </a:r>
                      <a:b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</a:b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(1920-1960)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پارادايم دوم </a:t>
                      </a:r>
                      <a:b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</a:b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(1960-1980)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پارادايم سوم</a:t>
                      </a:r>
                      <a:b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</a:br>
                      <a:r>
                        <a:rPr kumimoji="0" lang="fa-I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 (1980 به بعد)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رويكردها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بخشي – كالبدي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جامع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مشاركتي (دموكراتيك)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>
                          <a:tab pos="25400" algn="r"/>
                        </a:tabLst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برنامه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تكنوكراتيك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تكنوكراتيك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اقتصاد سياسي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برنامه‌ريزي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اصلاح اجتماعي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هدايت اجتماعي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بسيج اجتماعي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برنامه‌‌ريز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داناي كل/مشاور خردمند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داناي كل – طراح سيستم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تسهيلگر/آينده شناس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آماج برنامه‌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بخش اقتصادي – كالبد شهر و روستا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نظام هاي اقتصادي – اجتماعي كالبدي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فضاها(محيط،‌انسان، فعاليت)‌اجتماعات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دامنه برنامه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همه بخش‌ها / همه سكونتگاه‌ها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همه سيستم‌ها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موضوع محور – اجتماع محور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فرآيند تهيه برنامه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تحليل سياست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تحليل سياست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گفتگو و يادگيري اجتماعي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روش شناسي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تأملي ؛‌ كارشناسي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تأملي ؛ كارشناسي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گفتگويي – مشاركتي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سطح برنامه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متمركز – ملي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ملي – منطقه‌اي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فراملي، ملي، ‌محلي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fa-I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فرآيند اجراي برنامه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سلسله مراتبي – پيش‌انديشيده شده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سلسله‌مراتبي- پيش‌انديشيده ‌شده </a:t>
                      </a:r>
                      <a:b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</a:b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حساس به بازخورد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ts val="18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B Nazanin" pitchFamily="2" charset="-78"/>
                        </a:rPr>
                        <a:t>شبكه‌اي تاريخ‌گرا و انعطاف‌پذير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Nazanin" pitchFamily="2" charset="-7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757" name="Rectangle 5"/>
          <p:cNvSpPr>
            <a:spLocks noChangeArrowheads="1"/>
          </p:cNvSpPr>
          <p:nvPr/>
        </p:nvSpPr>
        <p:spPr bwMode="auto">
          <a:xfrm>
            <a:off x="4427538" y="5516563"/>
            <a:ext cx="33845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3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1200" b="1" dirty="0">
                <a:solidFill>
                  <a:srgbClr val="000000"/>
                </a:solidFill>
                <a:ea typeface="Times New Roman" panose="02020603050405020304" pitchFamily="18" charset="0"/>
                <a:cs typeface="B Lotus" panose="00000400000000000000" pitchFamily="2" charset="-78"/>
              </a:rPr>
              <a:t>(اجلالي پرويز و ديگران:1383:1391)</a:t>
            </a:r>
            <a:endParaRPr lang="fa-IR" altLang="en-US" dirty="0">
              <a:solidFill>
                <a:srgbClr val="000000"/>
              </a:solidFill>
              <a:ea typeface="Times New Roman" panose="02020603050405020304" pitchFamily="18" charset="0"/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510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a-IR" sz="3600" dirty="0">
                <a:cs typeface="B Titr" pitchFamily="2" charset="-78"/>
              </a:rPr>
              <a:t>تحـولات و تغییــــرات</a:t>
            </a:r>
            <a:br>
              <a:rPr lang="fa-IR" sz="3600" dirty="0">
                <a:cs typeface="B Titr" pitchFamily="2" charset="-78"/>
              </a:rPr>
            </a:br>
            <a:endParaRPr lang="en-US" sz="3600" dirty="0">
              <a:cs typeface="B Titr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066800"/>
          <a:ext cx="8229600" cy="5418143"/>
        </p:xfrm>
        <a:graphic>
          <a:graphicData uri="http://schemas.openxmlformats.org/drawingml/2006/table">
            <a:tbl>
              <a:tblPr rtl="1" firstRow="1" firstCol="1" bandRow="1">
                <a:tableStyleId>{69C7853C-536D-4A76-A0AE-DD22124D55A5}</a:tableStyleId>
              </a:tblPr>
              <a:tblGrid>
                <a:gridCol w="2157273"/>
                <a:gridCol w="6072327"/>
              </a:tblGrid>
              <a:tr h="10667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تحول در بعد بخشی برنامه ریزی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برجستگی و محوریت بخش  تخصصی برخوردار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از</a:t>
                      </a: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قابلیت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تحول  آفرینی اقتصادی  منطقه و غالب شدن زمینه ها و شرایط توسعه آن  در مقابل ترکیب های چند </a:t>
                      </a: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 فعالیتی </a:t>
                      </a:r>
                      <a:r>
                        <a:rPr lang="en-US" sz="1600" dirty="0">
                          <a:effectLst/>
                          <a:cs typeface="B Nazanin" pitchFamily="2" charset="-78"/>
                        </a:rPr>
                        <a:t>Mixed scan)</a:t>
                      </a: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) از بخش های مختلف افتصادی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9905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تفاوت در نگاه به بعد جغرافیایی(منطقه ای) </a:t>
                      </a: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/>
                      </a:r>
                      <a:br>
                        <a:rPr lang="fa-IR" sz="1600" dirty="0" smtClean="0">
                          <a:effectLst/>
                          <a:cs typeface="B Nazanin" pitchFamily="2" charset="-78"/>
                        </a:rPr>
                      </a:b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برنامه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ریزی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گذاراز نگرش مکانی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کشوری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به نگرش فضایی در بستر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قلمروه</a:t>
                      </a: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>ا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 در محدوده ی تقسیمات ای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مرتبط با سازمان یابی ها ، پایداری و بسط فعالیت های تخصصی منطقه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841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تغییر در مبانی نظری و </a:t>
                      </a: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/>
                      </a:r>
                      <a:br>
                        <a:rPr lang="fa-IR" sz="1600" dirty="0" smtClean="0">
                          <a:effectLst/>
                          <a:cs typeface="B Nazanin" pitchFamily="2" charset="-78"/>
                        </a:rPr>
                      </a:b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مدل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های کاربردی در امر </a:t>
                      </a: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/>
                      </a:r>
                      <a:br>
                        <a:rPr lang="fa-IR" sz="1600" dirty="0" smtClean="0">
                          <a:effectLst/>
                          <a:cs typeface="B Nazanin" pitchFamily="2" charset="-78"/>
                        </a:rPr>
                      </a:b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تصمیم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گیری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گذار از مدل های تخصصی پیچیده ی غیر قابل درک برای ذینفعان و دینفوذان به مهارت ها و فنون مناسب برای افزایش سطح اجماع عمومی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1259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تغییر در مقاطع کاربرد دقت در فرآیند تصمیم گیری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گذار از فرآیندهای محاسباتی دقیق  و گسترده برای سطوح کلان برنامه ها در مراحل آغازین  و کم توجهی به عملیات و اقدامات اجرایی به سمت تساهل و انعطاف پذیری در سطوح کلان و دقت و محاسبات لازم برای تعیین ماهیت و مقیاس و کمیت های مرتبط با اقدمات اجرایی در مراحل پایانی برنامه ریزی توسعه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1259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تفاوت در مدیریت و سازماندهی عملیات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گذاراز محوریت ستادهای مرکزی متمرکز برای  آغاز فعالیت ها وجمع کردن نتایج برنامه به مرکزیت هدایت گر و کارگروه های محلی وغیر متمرکز آغازگر و جمع کننده فعالیت های تفضیلی برنامه ریزی مولفه های نظری، فنی و تشکیلاتی رویکرد نوین برنامه ریزی توسعه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01452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itle 4"/>
          <p:cNvSpPr>
            <a:spLocks noGrp="1"/>
          </p:cNvSpPr>
          <p:nvPr>
            <p:ph type="title"/>
          </p:nvPr>
        </p:nvSpPr>
        <p:spPr>
          <a:xfrm>
            <a:off x="285750" y="285750"/>
            <a:ext cx="8429625" cy="584200"/>
          </a:xfrm>
        </p:spPr>
        <p:txBody>
          <a:bodyPr>
            <a:spAutoFit/>
          </a:bodyPr>
          <a:lstStyle/>
          <a:p>
            <a:pPr rtl="1"/>
            <a:r>
              <a:rPr lang="fa-IR" altLang="en-US" sz="3200" b="1" smtClean="0">
                <a:solidFill>
                  <a:srgbClr val="FF0000"/>
                </a:solidFill>
                <a:cs typeface="B Nazanin" panose="00000400000000000000" pitchFamily="2" charset="-78"/>
              </a:rPr>
              <a:t>فهرستی از انواع طرح/برنامه های“ فضا مبنا“ در ایران</a:t>
            </a:r>
            <a:endParaRPr lang="en-US" altLang="en-US" sz="320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5357813" y="1143000"/>
            <a:ext cx="3443287" cy="4643438"/>
          </a:xfrm>
        </p:spPr>
        <p:txBody>
          <a:bodyPr>
            <a:normAutofit fontScale="92500" lnSpcReduction="10000"/>
          </a:bodyPr>
          <a:lstStyle/>
          <a:p>
            <a:pPr algn="just" rtl="1">
              <a:buFont typeface="Wingdings" panose="05000000000000000000" pitchFamily="2" charset="2"/>
              <a:buChar char="q"/>
            </a:pPr>
            <a:endParaRPr lang="en-US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 </a:t>
            </a: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طرح/برنامه آمایش سرزمین    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طرح/برنامه آمایش استان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 کالبدی ملی ایران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 کالبدی منطقه ای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 کالبدی ناحیه ای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 جامع شهر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 توسعه ناحیه/شهر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 راهبردی-ساختاری شهر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راهبرد توسعه شهر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000" b="1" smtClean="0">
                <a:solidFill>
                  <a:srgbClr val="7030A0"/>
                </a:solidFill>
                <a:cs typeface="B Nazanin" panose="00000400000000000000" pitchFamily="2" charset="-78"/>
              </a:rPr>
              <a:t>طرح های موضعی/موضوعی</a:t>
            </a:r>
            <a:endParaRPr lang="en-US" altLang="en-US" sz="2000" b="1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algn="just" rtl="1">
              <a:buFont typeface="Arial" panose="020B0604020202020204" pitchFamily="34" charset="0"/>
              <a:buNone/>
            </a:pPr>
            <a:endParaRPr lang="fa-IR" altLang="en-US" sz="2800" b="1" smtClean="0">
              <a:cs typeface="B Nazanin" panose="00000400000000000000" pitchFamily="2" charset="-78"/>
            </a:endParaRPr>
          </a:p>
          <a:p>
            <a:pPr algn="just" rtl="1">
              <a:buFont typeface="Arial" panose="020B0604020202020204" pitchFamily="34" charset="0"/>
              <a:buNone/>
            </a:pPr>
            <a:endParaRPr lang="fa-IR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Arial" panose="020B0604020202020204" pitchFamily="34" charset="0"/>
              <a:buNone/>
            </a:pPr>
            <a:endParaRPr lang="en-US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  <p:sp>
        <p:nvSpPr>
          <p:cNvPr id="73732" name="Content Placeholder 2"/>
          <p:cNvSpPr txBox="1">
            <a:spLocks/>
          </p:cNvSpPr>
          <p:nvPr/>
        </p:nvSpPr>
        <p:spPr bwMode="auto">
          <a:xfrm>
            <a:off x="1714500" y="1143000"/>
            <a:ext cx="344328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US" altLang="en-US" sz="2800" b="1" dirty="0">
              <a:solidFill>
                <a:srgbClr val="000000"/>
              </a:solidFill>
              <a:latin typeface="Calibri" panose="020F0502020204030204" pitchFamily="34" charset="0"/>
              <a:cs typeface="B Nazanin" panose="00000400000000000000" pitchFamily="2" charset="-78"/>
            </a:endParaRP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800" b="1" dirty="0">
                <a:solidFill>
                  <a:srgbClr val="00000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های موضعی/ موضوعی    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هادی روستایی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 تجمیع روستایی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آمایش صنعت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جامعه توسعه استان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توسعه منابع آب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مدیریت منطقه حفاظت شده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توسعه گردشگری منطقه ای</a:t>
            </a:r>
          </a:p>
          <a:p>
            <a:pPr algn="r" rtl="1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fa-IR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B Nazanin" panose="00000400000000000000" pitchFamily="2" charset="-78"/>
              </a:rPr>
              <a:t>طرح مناطق  ویژه(عسلویه...)</a:t>
            </a:r>
          </a:p>
          <a:p>
            <a:pPr algn="just" rtl="1">
              <a:spcBef>
                <a:spcPct val="20000"/>
              </a:spcBef>
              <a:buFont typeface="Arial" panose="020B0604020202020204" pitchFamily="34" charset="0"/>
              <a:buNone/>
            </a:pPr>
            <a:endParaRPr lang="fa-IR" altLang="en-US" sz="2800" b="1" dirty="0">
              <a:solidFill>
                <a:srgbClr val="000000"/>
              </a:solidFill>
              <a:latin typeface="Calibri" panose="020F0502020204030204" pitchFamily="34" charset="0"/>
              <a:cs typeface="B Nazanin" panose="00000400000000000000" pitchFamily="2" charset="-78"/>
            </a:endParaRPr>
          </a:p>
          <a:p>
            <a:pPr algn="just" rtl="1">
              <a:spcBef>
                <a:spcPct val="20000"/>
              </a:spcBef>
              <a:buFont typeface="Arial" panose="020B0604020202020204" pitchFamily="34" charset="0"/>
              <a:buNone/>
            </a:pPr>
            <a:endParaRPr lang="fa-IR" altLang="en-US" sz="2800" b="1" dirty="0">
              <a:solidFill>
                <a:srgbClr val="000000"/>
              </a:solidFill>
              <a:latin typeface="Calibri" panose="020F0502020204030204" pitchFamily="34" charset="0"/>
              <a:cs typeface="B Nazanin" panose="00000400000000000000" pitchFamily="2" charset="-78"/>
            </a:endParaRPr>
          </a:p>
          <a:p>
            <a:pPr algn="r" rtl="1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en-US" sz="2800" b="1" dirty="0">
              <a:solidFill>
                <a:srgbClr val="000000"/>
              </a:solidFill>
              <a:latin typeface="Calibri" panose="020F0502020204030204" pitchFamily="34" charset="0"/>
              <a:cs typeface="B Nazanin" panose="00000400000000000000" pitchFamily="2" charset="-78"/>
            </a:endParaRPr>
          </a:p>
          <a:p>
            <a:pPr algn="r" rtl="1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en-US" sz="3200" dirty="0">
              <a:solidFill>
                <a:srgbClr val="000000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49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5143500"/>
          </a:xfrm>
        </p:spPr>
        <p:txBody>
          <a:bodyPr/>
          <a:lstStyle/>
          <a:p>
            <a:pPr algn="r" rtl="1" eaLnBrk="1" hangingPunct="1"/>
            <a:endParaRPr lang="fa-IR" altLang="en-US" dirty="0" smtClean="0">
              <a:cs typeface="B Homa" panose="00000400000000000000" pitchFamily="2" charset="-78"/>
            </a:endParaRP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a-IR" altLang="en-US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500063" y="428625"/>
          <a:ext cx="8143875" cy="564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Slide" r:id="rId3" imgW="4556884" imgH="3418294" progId="PowerPoint.Slide.12">
                  <p:embed/>
                </p:oleObj>
              </mc:Choice>
              <mc:Fallback>
                <p:oleObj name="Slide" r:id="rId3" imgW="4556884" imgH="3418294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428625"/>
                        <a:ext cx="8143875" cy="5643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22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4"/>
          <p:cNvSpPr>
            <a:spLocks noGrp="1"/>
          </p:cNvSpPr>
          <p:nvPr>
            <p:ph type="title"/>
          </p:nvPr>
        </p:nvSpPr>
        <p:spPr>
          <a:xfrm>
            <a:off x="1143000" y="373063"/>
            <a:ext cx="7737475" cy="769937"/>
          </a:xfrm>
        </p:spPr>
        <p:txBody>
          <a:bodyPr wrap="none">
            <a:spAutoFit/>
          </a:bodyPr>
          <a:lstStyle/>
          <a:p>
            <a:pPr rtl="1"/>
            <a:r>
              <a:rPr lang="fa-IR" altLang="en-US" b="1" smtClean="0">
                <a:solidFill>
                  <a:srgbClr val="FF0000"/>
                </a:solidFill>
                <a:cs typeface="B Nazanin" panose="00000400000000000000" pitchFamily="2" charset="-78"/>
              </a:rPr>
              <a:t>رسالت برنامه ریزی فضائی-منطقه ای(1)</a:t>
            </a:r>
            <a:endParaRPr lang="en-US" altLang="en-US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571500" y="1143000"/>
            <a:ext cx="8229600" cy="5214938"/>
          </a:xfrm>
        </p:spPr>
        <p:txBody>
          <a:bodyPr>
            <a:normAutofit lnSpcReduction="10000"/>
          </a:bodyPr>
          <a:lstStyle/>
          <a:p>
            <a:pPr algn="just" rtl="1">
              <a:buFont typeface="Wingdings" panose="05000000000000000000" pitchFamily="2" charset="2"/>
              <a:buChar char="q"/>
            </a:pPr>
            <a:endParaRPr lang="en-US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 توزیع منصفانه فضای توسعه</a:t>
            </a:r>
            <a:endParaRPr lang="en-US" altLang="en-US" sz="2800" b="1" smtClean="0">
              <a:cs typeface="B Nazanin" panose="00000400000000000000" pitchFamily="2" charset="-78"/>
            </a:endParaRPr>
          </a:p>
          <a:p>
            <a:pPr algn="just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حفاظت محیط زیست، تعادل اکولوژیک و زیست پذیری</a:t>
            </a:r>
          </a:p>
          <a:p>
            <a:pPr algn="just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یکپارچگی سرمایه های موجد توسعه و ”خوشبختی مردم“</a:t>
            </a:r>
          </a:p>
          <a:p>
            <a:pPr algn="just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هماهنگی افقی (میان بخشی)و عمودی (ملی/ منطقه ای/ فضائی) بر بستر قلمرو جغرافیایی مشخص</a:t>
            </a:r>
          </a:p>
          <a:p>
            <a:pPr algn="just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حفظ هویت های فضائی به همراه تقویت وحدت ملی</a:t>
            </a:r>
          </a:p>
          <a:p>
            <a:pPr algn="just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برقراری پیوندهاوهمبستگی فضائی برای ایجاد مزیت های رقابتی</a:t>
            </a:r>
          </a:p>
          <a:p>
            <a:pPr algn="just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ایجاد چشم انداز آرمانشهری و بسیج اجتماعی برای تحقق آن</a:t>
            </a:r>
          </a:p>
          <a:p>
            <a:pPr algn="just" rtl="1">
              <a:buFont typeface="Wingdings" panose="05000000000000000000" pitchFamily="2" charset="2"/>
              <a:buChar char="q"/>
            </a:pPr>
            <a:endParaRPr lang="fa-IR" altLang="en-US" sz="2800" b="1" smtClean="0">
              <a:cs typeface="B Nazanin" panose="00000400000000000000" pitchFamily="2" charset="-78"/>
            </a:endParaRPr>
          </a:p>
          <a:p>
            <a:pPr algn="just" rtl="1">
              <a:buFont typeface="Arial" panose="020B0604020202020204" pitchFamily="34" charset="0"/>
              <a:buNone/>
            </a:pPr>
            <a:endParaRPr lang="fa-IR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Arial" panose="020B0604020202020204" pitchFamily="34" charset="0"/>
              <a:buNone/>
            </a:pPr>
            <a:endParaRPr lang="en-US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3953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 altLang="en-US" dirty="0" smtClean="0">
                <a:cs typeface="B Titr" panose="00000700000000000000" pitchFamily="2" charset="-78"/>
              </a:rPr>
              <a:t>درس هاي آموخته رويكردها و مدل هاي جديد برنامه ريزي </a:t>
            </a:r>
            <a:endParaRPr lang="fa-IR" altLang="en-US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>
              <a:buFont typeface="Arial" panose="020B0604020202020204" pitchFamily="34" charset="0"/>
              <a:buNone/>
            </a:pPr>
            <a:endParaRPr lang="fa-IR" altLang="en-US" dirty="0" smtClean="0">
              <a:cs typeface="B Homa" panose="00000400000000000000" pitchFamily="2" charset="-78"/>
            </a:endParaRPr>
          </a:p>
        </p:txBody>
      </p:sp>
      <p:pic>
        <p:nvPicPr>
          <p:cNvPr id="7475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286000"/>
            <a:ext cx="4168775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214563"/>
            <a:ext cx="385762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30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268788"/>
          </a:xfrm>
        </p:spPr>
        <p:txBody>
          <a:bodyPr/>
          <a:lstStyle/>
          <a:p>
            <a:pPr algn="r" rtl="1" eaLnBrk="1" hangingPunct="1"/>
            <a:endParaRPr lang="fa-IR" altLang="en-US" dirty="0" smtClean="0">
              <a:cs typeface="B Homa" panose="00000400000000000000" pitchFamily="2" charset="-78"/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a-IR" altLang="en-US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500063" y="571500"/>
          <a:ext cx="8215312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Slide" r:id="rId3" imgW="3813145" imgH="2858993" progId="PowerPoint.Slide.12">
                  <p:embed/>
                </p:oleObj>
              </mc:Choice>
              <mc:Fallback>
                <p:oleObj name="Slide" r:id="rId3" imgW="3813145" imgH="2858993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571500"/>
                        <a:ext cx="8215312" cy="571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321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4"/>
          <p:cNvSpPr>
            <a:spLocks noGrp="1"/>
          </p:cNvSpPr>
          <p:nvPr>
            <p:ph type="title"/>
          </p:nvPr>
        </p:nvSpPr>
        <p:spPr>
          <a:xfrm>
            <a:off x="1143000" y="285750"/>
            <a:ext cx="7940675" cy="769938"/>
          </a:xfrm>
        </p:spPr>
        <p:txBody>
          <a:bodyPr wrap="none">
            <a:spAutoFit/>
          </a:bodyPr>
          <a:lstStyle/>
          <a:p>
            <a:pPr algn="l" rtl="1"/>
            <a:r>
              <a:rPr lang="fa-IR" altLang="en-US" b="1" smtClean="0">
                <a:solidFill>
                  <a:srgbClr val="FF0000"/>
                </a:solidFill>
                <a:cs typeface="B Nazanin" panose="00000400000000000000" pitchFamily="2" charset="-78"/>
              </a:rPr>
              <a:t>رسالت برنامه ریزی فضائی- منطقه ای(2)</a:t>
            </a:r>
            <a:endParaRPr lang="en-US" altLang="en-US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571500" y="1143000"/>
            <a:ext cx="8229600" cy="5214938"/>
          </a:xfrm>
        </p:spPr>
        <p:txBody>
          <a:bodyPr/>
          <a:lstStyle/>
          <a:p>
            <a:pPr algn="just" rtl="1">
              <a:buFont typeface="Wingdings" panose="05000000000000000000" pitchFamily="2" charset="2"/>
              <a:buChar char="q"/>
            </a:pPr>
            <a:endParaRPr lang="en-US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تخصیص بهينه منابع نه صرفا برای رشد اقتصادی،بلکه </a:t>
            </a:r>
            <a:r>
              <a:rPr lang="fa-IR" altLang="en-US" sz="2800" b="1" smtClean="0">
                <a:solidFill>
                  <a:srgbClr val="FF0000"/>
                </a:solidFill>
                <a:cs typeface="B Nazanin" panose="00000400000000000000" pitchFamily="2" charset="-78"/>
              </a:rPr>
              <a:t>عدالت اجتماعی </a:t>
            </a:r>
            <a:r>
              <a:rPr lang="fa-IR" altLang="en-US" sz="2800" b="1" smtClean="0">
                <a:cs typeface="B Nazanin" panose="00000400000000000000" pitchFamily="2" charset="-78"/>
              </a:rPr>
              <a:t>، </a:t>
            </a:r>
            <a:r>
              <a:rPr lang="fa-IR" altLang="en-US" sz="2800" b="1" smtClean="0">
                <a:solidFill>
                  <a:srgbClr val="FF0000"/>
                </a:solidFill>
                <a:cs typeface="B Nazanin" panose="00000400000000000000" pitchFamily="2" charset="-78"/>
              </a:rPr>
              <a:t>حفاظت محیط زیست </a:t>
            </a:r>
            <a:r>
              <a:rPr lang="fa-IR" altLang="en-US" sz="2800" b="1" smtClean="0">
                <a:cs typeface="B Nazanin" panose="00000400000000000000" pitchFamily="2" charset="-78"/>
              </a:rPr>
              <a:t>و در مجموع برای </a:t>
            </a:r>
            <a:r>
              <a:rPr lang="fa-IR" altLang="en-US" sz="2800" b="1" smtClean="0">
                <a:solidFill>
                  <a:srgbClr val="FF0000"/>
                </a:solidFill>
                <a:cs typeface="B Nazanin" panose="00000400000000000000" pitchFamily="2" charset="-78"/>
              </a:rPr>
              <a:t>پایداری</a:t>
            </a:r>
            <a:r>
              <a:rPr lang="fa-IR" altLang="en-US" sz="2800" b="1" smtClean="0">
                <a:cs typeface="B Nazanin" panose="00000400000000000000" pitchFamily="2" charset="-78"/>
              </a:rPr>
              <a:t>.</a:t>
            </a:r>
          </a:p>
          <a:p>
            <a:pPr algn="r" rtl="1">
              <a:buFont typeface="Wingdings" panose="05000000000000000000" pitchFamily="2" charset="2"/>
              <a:buChar char="q"/>
            </a:pPr>
            <a:endParaRPr lang="fa-IR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altLang="en-US" sz="2800" b="1" smtClean="0">
                <a:cs typeface="B Nazanin" panose="00000400000000000000" pitchFamily="2" charset="-78"/>
              </a:rPr>
              <a:t>عدالت اجتماعی با توزیع نسبی حقوق، منابع و ایجاد فرصت برابر در جامعه که ناگزیر در فضا تجلی می یابد.</a:t>
            </a:r>
          </a:p>
          <a:p>
            <a:pPr algn="r" rtl="1">
              <a:buFont typeface="Wingdings" panose="05000000000000000000" pitchFamily="2" charset="2"/>
              <a:buChar char="q"/>
            </a:pPr>
            <a:endParaRPr lang="fa-IR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endParaRPr lang="fa-IR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endParaRPr lang="en-US" altLang="en-US" sz="2800" b="1" smtClean="0">
              <a:cs typeface="B Nazanin" panose="00000400000000000000" pitchFamily="2" charset="-78"/>
            </a:endParaRPr>
          </a:p>
          <a:p>
            <a:pPr algn="r" rtl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4321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en-US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 سابقه برنامه ريزي منطقه ای  در جهان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484313"/>
            <a:ext cx="8686800" cy="4525962"/>
          </a:xfrm>
        </p:spPr>
        <p:txBody>
          <a:bodyPr>
            <a:normAutofit lnSpcReduction="10000"/>
          </a:bodyPr>
          <a:lstStyle/>
          <a:p>
            <a:pPr marL="457200" lvl="1" indent="0" algn="justLow" rtl="1">
              <a:buFont typeface="Arial" panose="020B0604020202020204" pitchFamily="34" charset="0"/>
              <a:buNone/>
              <a:defRPr/>
            </a:pPr>
            <a:r>
              <a:rPr lang="en-US" sz="2400" dirty="0" smtClean="0"/>
              <a:t> </a:t>
            </a:r>
            <a:r>
              <a:rPr lang="fa-IR" sz="2400" b="1" dirty="0" smtClean="0">
                <a:solidFill>
                  <a:srgbClr val="FF0000"/>
                </a:solidFill>
                <a:cs typeface="B Homa" panose="00000400000000000000" pitchFamily="2" charset="-78"/>
              </a:rPr>
              <a:t>انگلستان</a:t>
            </a:r>
            <a:r>
              <a:rPr lang="fa-IR" sz="2400" dirty="0" smtClean="0">
                <a:cs typeface="B Homa" panose="00000400000000000000" pitchFamily="2" charset="-78"/>
              </a:rPr>
              <a:t> به عنوان كشورپيشرو درانقلاب صنعتی، برنامه ریزی منطقه ای را (حدود ربع اول قرن ۲۰ ) برای مهار و هدایت اثرات رشد اقتصادي ناشي از انقلاب صنعتي درمحیط آغاز كرد:</a:t>
            </a:r>
          </a:p>
          <a:p>
            <a:pPr lvl="1" algn="justLow" rtl="1">
              <a:buFont typeface="Wingdings" pitchFamily="2" charset="2"/>
              <a:buChar char="§"/>
              <a:defRPr/>
            </a:pPr>
            <a:r>
              <a:rPr lang="fa-IR" sz="2400" dirty="0" smtClean="0">
                <a:cs typeface="B Homa" panose="00000400000000000000" pitchFamily="2" charset="-78"/>
              </a:rPr>
              <a:t>تصویب اولین قانون در سال ۱۹۳۴ برای توزیع فضائی فعالیتهای اقتصادی به سوی نواحی عقب مانده در سطح کشور و پایه سیاست گذاری منطقه ای ،</a:t>
            </a:r>
          </a:p>
          <a:p>
            <a:pPr lvl="1" algn="justLow" rtl="1">
              <a:buFont typeface="Wingdings" pitchFamily="2" charset="2"/>
              <a:buChar char="§"/>
              <a:defRPr/>
            </a:pPr>
            <a:r>
              <a:rPr lang="fa-IR" sz="2400" dirty="0" smtClean="0">
                <a:cs typeface="B Homa" panose="00000400000000000000" pitchFamily="2" charset="-78"/>
              </a:rPr>
              <a:t>وضع قانون در سال ۱۹۴۵ برای هدایت صنایع به سوی نواحی متروکه،</a:t>
            </a:r>
            <a:r>
              <a:rPr lang="fa-IR" dirty="0" smtClean="0">
                <a:cs typeface="B Homa" panose="00000400000000000000" pitchFamily="2" charset="-78"/>
              </a:rPr>
              <a:t> </a:t>
            </a:r>
          </a:p>
          <a:p>
            <a:pPr lvl="1" algn="justLow" rtl="1">
              <a:buFont typeface="Wingdings" pitchFamily="2" charset="2"/>
              <a:buChar char="§"/>
              <a:defRPr/>
            </a:pPr>
            <a:r>
              <a:rPr lang="fa-IR" sz="2400" dirty="0">
                <a:cs typeface="B Homa" panose="00000400000000000000" pitchFamily="2" charset="-78"/>
              </a:rPr>
              <a:t>تهیه طرح منطقه شهری لندن توسط آبرکرمبی در سال ۱۹۴۴،</a:t>
            </a:r>
          </a:p>
          <a:p>
            <a:pPr lvl="1" algn="justLow" rtl="1">
              <a:buFont typeface="Wingdings" pitchFamily="2" charset="2"/>
              <a:buChar char="§"/>
              <a:defRPr/>
            </a:pPr>
            <a:r>
              <a:rPr lang="fa-IR" sz="2400" dirty="0" smtClean="0">
                <a:cs typeface="B Homa" panose="00000400000000000000" pitchFamily="2" charset="-78"/>
              </a:rPr>
              <a:t>دو </a:t>
            </a:r>
            <a:r>
              <a:rPr lang="fa-IR" sz="2400" dirty="0">
                <a:cs typeface="B Homa" panose="00000400000000000000" pitchFamily="2" charset="-78"/>
              </a:rPr>
              <a:t>اقدام مهم در ارتباط با توسعه منطقه ای </a:t>
            </a:r>
            <a:r>
              <a:rPr lang="fa-IR" sz="2400" dirty="0" smtClean="0">
                <a:cs typeface="B Homa" panose="00000400000000000000" pitchFamily="2" charset="-78"/>
              </a:rPr>
              <a:t>(بعد از دهه 1960)</a:t>
            </a:r>
          </a:p>
          <a:p>
            <a:pPr marL="457200" lvl="1" indent="0" algn="justLow" rtl="1">
              <a:buFont typeface="Arial" panose="020B0604020202020204" pitchFamily="34" charset="0"/>
              <a:buNone/>
              <a:defRPr/>
            </a:pPr>
            <a:r>
              <a:rPr lang="fa-IR" sz="2400" dirty="0" smtClean="0">
                <a:cs typeface="B Homa" panose="00000400000000000000" pitchFamily="2" charset="-78"/>
              </a:rPr>
              <a:t>۱</a:t>
            </a:r>
            <a:r>
              <a:rPr lang="fa-IR" sz="2400" dirty="0">
                <a:cs typeface="B Homa" panose="00000400000000000000" pitchFamily="2" charset="-78"/>
              </a:rPr>
              <a:t>) راهبرد قطب رشد : برای مناطق عقب مانده کشور</a:t>
            </a:r>
          </a:p>
          <a:p>
            <a:pPr marL="457200" lvl="1" indent="0" algn="justLow" rtl="1">
              <a:buFont typeface="Arial" panose="020B0604020202020204" pitchFamily="34" charset="0"/>
              <a:buNone/>
              <a:defRPr/>
            </a:pPr>
            <a:r>
              <a:rPr lang="fa-IR" sz="2400" dirty="0">
                <a:cs typeface="B Homa" panose="00000400000000000000" pitchFamily="2" charset="-78"/>
              </a:rPr>
              <a:t>۲) ایجاد شوراهای اقتصاد منطقه ای برای هماهنگی و سیاستگذاری</a:t>
            </a:r>
          </a:p>
          <a:p>
            <a:pPr lvl="1" algn="justLow" rtl="1">
              <a:buFont typeface="Wingdings" pitchFamily="2" charset="2"/>
              <a:buChar char="§"/>
              <a:defRPr/>
            </a:pP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933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417637"/>
          </a:xfrm>
        </p:spPr>
        <p:txBody>
          <a:bodyPr>
            <a:normAutofit fontScale="90000"/>
          </a:bodyPr>
          <a:lstStyle/>
          <a:p>
            <a:r>
              <a:rPr lang="fa-IR" altLang="en-US" sz="3600" dirty="0" smtClean="0">
                <a:cs typeface="B Titr" panose="00000700000000000000" pitchFamily="2" charset="-78"/>
              </a:rPr>
              <a:t/>
            </a:r>
            <a:br>
              <a:rPr lang="fa-IR" altLang="en-US" sz="3600" dirty="0" smtClean="0">
                <a:cs typeface="B Titr" panose="00000700000000000000" pitchFamily="2" charset="-78"/>
              </a:rPr>
            </a:br>
            <a: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 دلایل تکوین برنامه ریزی منطقه ای </a:t>
            </a:r>
            <a:b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</a:br>
            <a:r>
              <a:rPr lang="fa-IR" alt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در انگلستان </a:t>
            </a:r>
            <a:r>
              <a:rPr lang="fa-IR" altLang="en-US" sz="4000" dirty="0" smtClean="0">
                <a:solidFill>
                  <a:srgbClr val="FF0000"/>
                </a:solidFill>
                <a:cs typeface="B Titr" panose="00000700000000000000" pitchFamily="2" charset="-78"/>
              </a:rPr>
              <a:t>:</a:t>
            </a:r>
            <a:br>
              <a:rPr lang="fa-IR" altLang="en-US" sz="4000" dirty="0" smtClean="0">
                <a:solidFill>
                  <a:srgbClr val="FF0000"/>
                </a:solidFill>
                <a:cs typeface="B Titr" panose="00000700000000000000" pitchFamily="2" charset="-78"/>
              </a:rPr>
            </a:br>
            <a:endParaRPr lang="fa-IR" altLang="en-US" sz="4000" dirty="0" smtClean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507412" cy="4525963"/>
          </a:xfrm>
        </p:spPr>
        <p:txBody>
          <a:bodyPr/>
          <a:lstStyle/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۱) ایجاد فرصتهای برابر اشتغال برای مناطق عقب افتاده از میانگین ملی</a:t>
            </a:r>
          </a:p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۲) ساماندهی رشد شتابان و تجمع های زیاد از حد در منطقه شهری </a:t>
            </a:r>
          </a:p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۳) دستیابی به رشد اقتصادی بیشتر با منطقه ای کردن برنامه های ملی</a:t>
            </a:r>
          </a:p>
          <a:p>
            <a:pPr marL="0" indent="0" algn="r" rtl="1">
              <a:buFont typeface="Arial" panose="020B0604020202020204" pitchFamily="34" charset="0"/>
              <a:buNone/>
              <a:defRPr/>
            </a:pPr>
            <a:r>
              <a:rPr lang="fa-IR" dirty="0" smtClean="0">
                <a:cs typeface="B Homa" panose="00000400000000000000" pitchFamily="2" charset="-78"/>
              </a:rPr>
              <a:t>۴) کارایی بیشتر در خدمات رسانی ( خدمات در سطح منطقه ).</a:t>
            </a:r>
          </a:p>
          <a:p>
            <a:pPr algn="r" rtl="1">
              <a:defRPr/>
            </a:pPr>
            <a:endParaRPr lang="fa-IR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73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2</a:t>
            </a:r>
            <a:r>
              <a:rPr lang="fa-IR" altLang="en-US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سابقه برنامه ريزي منطقه ای  در جهان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611188" y="1628775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r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در </a:t>
            </a:r>
            <a:r>
              <a:rPr lang="fa-IR" altLang="en-US" sz="2400" b="1" dirty="0" smtClean="0">
                <a:solidFill>
                  <a:srgbClr val="FF0000"/>
                </a:solidFill>
                <a:cs typeface="B Homa" panose="00000400000000000000" pitchFamily="2" charset="-78"/>
              </a:rPr>
              <a:t>ايالات متحده امريكا </a:t>
            </a:r>
            <a:r>
              <a:rPr lang="fa-IR" altLang="en-US" sz="2400" dirty="0" smtClean="0">
                <a:cs typeface="B Homa" panose="00000400000000000000" pitchFamily="2" charset="-78"/>
              </a:rPr>
              <a:t>برنامه ریزی منطقه ای بیشتر مستقل از دولت و متاثر از جریانات آرمان گرايي ،براي مقابله با دخالت انسان در روندهای طبیعی و رشد بی مهابای شهر و صنعت طی دهه ۱۹۲۰ پایه گذاری شد با تكيه بر: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ـ خودیاری و توسعه با تکیه بر اجتماعات منطقه ای.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ـ اولویت دادن به نیازهای منطقه وتعادل آن.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ـ مرزبندی منطقه بر اساس فرهنگ ، تاریخ و طبیعت.</a:t>
            </a:r>
          </a:p>
          <a:p>
            <a:pPr marL="0" indent="0" algn="r">
              <a:buFont typeface="Arial" panose="020B0604020202020204" pitchFamily="34" charset="0"/>
              <a:buNone/>
            </a:pPr>
            <a:endParaRPr lang="fa-IR" altLang="en-US" sz="2400" dirty="0" smtClean="0">
              <a:cs typeface="B Homa" panose="00000400000000000000" pitchFamily="2" charset="-78"/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altLang="en-US" sz="2400" dirty="0" smtClean="0"/>
              <a:t>:</a:t>
            </a:r>
            <a:r>
              <a:rPr lang="fa-IR" altLang="en-US" sz="2400" dirty="0" smtClean="0">
                <a:cs typeface="B Homa" panose="00000400000000000000" pitchFamily="2" charset="-78"/>
              </a:rPr>
              <a:t>دهه ۱۹۶۰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fa-IR" altLang="en-US" sz="2400" dirty="0" smtClean="0">
                <a:cs typeface="B Homa" panose="00000400000000000000" pitchFamily="2" charset="-78"/>
              </a:rPr>
              <a:t>رواج روشهای کمی برای تحلیلهای فضایی وسوق يافتن برنامه ریزی منطقه ای به سوی برنامه ریزی فضایی برای رشد اقتصاد ملی </a:t>
            </a:r>
          </a:p>
        </p:txBody>
      </p:sp>
    </p:spTree>
    <p:extLst>
      <p:ext uri="{BB962C8B-B14F-4D97-AF65-F5344CB8AC3E}">
        <p14:creationId xmlns:p14="http://schemas.microsoft.com/office/powerpoint/2010/main" val="41642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</TotalTime>
  <Words>4624</Words>
  <Application>Microsoft Office PowerPoint</Application>
  <PresentationFormat>On-screen Show (4:3)</PresentationFormat>
  <Paragraphs>344</Paragraphs>
  <Slides>51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Arial</vt:lpstr>
      <vt:lpstr>B Homa</vt:lpstr>
      <vt:lpstr>B Lotus</vt:lpstr>
      <vt:lpstr>B Mitra</vt:lpstr>
      <vt:lpstr>B Nazanin</vt:lpstr>
      <vt:lpstr>B Titr</vt:lpstr>
      <vt:lpstr>Calibri</vt:lpstr>
      <vt:lpstr>Corbel</vt:lpstr>
      <vt:lpstr>Times New Roman</vt:lpstr>
      <vt:lpstr>Wingdings</vt:lpstr>
      <vt:lpstr>Parallax</vt:lpstr>
      <vt:lpstr>Microsoft Office PowerPoint Slide</vt:lpstr>
      <vt:lpstr>ضرورت ها و رویکردهای برنامه ریزی منطقه ای(فضایی)</vt:lpstr>
      <vt:lpstr>برنامه ريزي فضايي-منطقه ای(1) </vt:lpstr>
      <vt:lpstr>برنامه ريزي فضايي – منطقه اي(2)</vt:lpstr>
      <vt:lpstr>برنامه ريزي فضايي – منطقه اي (3)</vt:lpstr>
      <vt:lpstr>رسالت برنامه ریزی فضائی-منطقه ای(1)</vt:lpstr>
      <vt:lpstr>رسالت برنامه ریزی فضائی- منطقه ای(2)</vt:lpstr>
      <vt:lpstr> سابقه برنامه ريزي منطقه ای  در جهان</vt:lpstr>
      <vt:lpstr>  دلایل تکوین برنامه ریزی منطقه ای  در انگلستان : </vt:lpstr>
      <vt:lpstr>2سابقه برنامه ريزي منطقه ای  در جهان</vt:lpstr>
      <vt:lpstr>دلایل تکوین برنامه ریزی منطقه ای  درامريكا</vt:lpstr>
      <vt:lpstr>3سابقه برنامه ريزي منطقه ای  در جهان</vt:lpstr>
      <vt:lpstr>4سابقه برنامه ريزي منطقه ای  در جهان</vt:lpstr>
      <vt:lpstr>دلایل تکوین برنامه ریزی منطقه ای  درفرانسه</vt:lpstr>
      <vt:lpstr> تحولات برنامه‌ريزي منطقه‌اي در جهان </vt:lpstr>
      <vt:lpstr>سابقه برنامه ريزي منطقه اي در ايران  قبل از انقلاب</vt:lpstr>
      <vt:lpstr>سابقه برنامه ریزی منطقه ای در برنامه های توسعه(بعد از انقلاب)</vt:lpstr>
      <vt:lpstr>ضرورتهاي برنامه ریزی منطقه ای  (ديدگاه تئوريك)</vt:lpstr>
      <vt:lpstr>ضرورتهاي برنامه ریزی منطقه ای  (ديدگاه عملياتي)</vt:lpstr>
      <vt:lpstr>ضرورت برنامه ريزي منطقه اي-فضایی در ايران</vt:lpstr>
      <vt:lpstr> توسعه نامتعادل، شکاف توسعه بین مناطق و عدم تعادل منطقه ای </vt:lpstr>
      <vt:lpstr>بازسازیی مناطق آسیب دیده از سوانح طبیعی </vt:lpstr>
      <vt:lpstr>توجه ویژه به مناطق دورافتاده </vt:lpstr>
      <vt:lpstr>کنترل رشد فیزیکی بی رویه و تعیین میزان و جهات بهینه توسعه فیزیکی شهرها </vt:lpstr>
      <vt:lpstr>برنامه ريزي منطقه اي مكمل برنامه ريزي بخشي</vt:lpstr>
      <vt:lpstr>آسیب شناسی نظام برنامه ریزی کشور از منظر فضایی </vt:lpstr>
      <vt:lpstr> رویکردها در برنامه ریزی فضایی-منطقه ای</vt:lpstr>
      <vt:lpstr>رویکرد سیستمی در برنامه ریزی</vt:lpstr>
      <vt:lpstr>رویکرد سیستمی در برنامه ریزی</vt:lpstr>
      <vt:lpstr>پویش ساختاری- کارکردی رویکردی بدیل در برنامه ریزی </vt:lpstr>
      <vt:lpstr>پویش ساختاری- کارکردی</vt:lpstr>
      <vt:lpstr>پویش ساختاری- کارکردی</vt:lpstr>
      <vt:lpstr>پویش ساختاری- کارکردی</vt:lpstr>
      <vt:lpstr>رویکرد یکپارچگی دربرنامه ریزی منطقه ای</vt:lpstr>
      <vt:lpstr>رویکرد شبکه منطقه ای در برنامه ریزی</vt:lpstr>
      <vt:lpstr>ادامه رویکرد شبکه منطقه ای</vt:lpstr>
      <vt:lpstr>ادامه رویکرد شبکه منطقه ای</vt:lpstr>
      <vt:lpstr>رویکرد شبکه منطقه ای</vt:lpstr>
      <vt:lpstr>رويکردهاي اصلي به توسعه منطقه‌اي</vt:lpstr>
      <vt:lpstr>درس هاي آموخته رويكردها و مدل هاي جديد برنامه ريزي </vt:lpstr>
      <vt:lpstr>درس هاي آموخته رويكردها و مدل هاي جديد برنامه ريزي </vt:lpstr>
      <vt:lpstr>درس هاي آموخته رويكردها و مدل هاي جديد برنامه ريزي </vt:lpstr>
      <vt:lpstr>درس هاي آموخته رويكردها و مدل هاي جديد برنامه ريزي </vt:lpstr>
      <vt:lpstr>درس هاي آموخته رويكردها و مدل هاي جديد برنامه ريزي </vt:lpstr>
      <vt:lpstr>درس هاي آموخته رويكردها و مدل هاي جديد برنامه ريزي </vt:lpstr>
      <vt:lpstr>درس هاي آموخته رويكردها و مدل هاي جديد برنامه ريزي </vt:lpstr>
      <vt:lpstr>مقايسه تفصيلي پارادايم‌هاي سه گانه برنامه‌ريزي </vt:lpstr>
      <vt:lpstr>تحـولات و تغییــــرات </vt:lpstr>
      <vt:lpstr>فهرستی از انواع طرح/برنامه های“ فضا مبنا“ در ایران</vt:lpstr>
      <vt:lpstr>PowerPoint Presentation</vt:lpstr>
      <vt:lpstr>درس هاي آموخته رويكردها و مدل هاي جديد برنامه ريزي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معاونت برنامه ریزی و نظارت راهبردی رئیس جمهور   ضرورت ها و رویکردهای برنامه ریزی منطقه ای(فضایی)</dc:title>
  <dc:creator>Mohammad</dc:creator>
  <cp:lastModifiedBy>Mohammad</cp:lastModifiedBy>
  <cp:revision>2</cp:revision>
  <dcterms:created xsi:type="dcterms:W3CDTF">2020-10-26T07:49:25Z</dcterms:created>
  <dcterms:modified xsi:type="dcterms:W3CDTF">2020-10-26T07:52:48Z</dcterms:modified>
</cp:coreProperties>
</file>