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0"/>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4" y="0"/>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6" y="668338"/>
            <a:ext cx="7533524" cy="2766528"/>
          </a:xfrm>
        </p:spPr>
        <p:txBody>
          <a:bodyPr anchor="b">
            <a:normAutofit/>
          </a:bodyPr>
          <a:lstStyle>
            <a:lvl1pPr algn="r">
              <a:defRPr sz="7200"/>
            </a:lvl1pPr>
          </a:lstStyle>
          <a:p>
            <a:r>
              <a:rPr lang="en-US" smtClean="0"/>
              <a:t>Click to edit Master title style</a:t>
            </a:r>
            <a:endParaRPr lang="en-US" dirty="0"/>
          </a:p>
        </p:txBody>
      </p:sp>
      <p:sp>
        <p:nvSpPr>
          <p:cNvPr id="3" name="Subtitle 2"/>
          <p:cNvSpPr>
            <a:spLocks noGrp="1"/>
          </p:cNvSpPr>
          <p:nvPr>
            <p:ph type="subTitle" idx="1"/>
          </p:nvPr>
        </p:nvSpPr>
        <p:spPr>
          <a:xfrm rot="21420000">
            <a:off x="554462" y="3446830"/>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3669071" y="4714242"/>
            <a:ext cx="4607740" cy="942356"/>
          </a:xfrm>
        </p:spPr>
        <p:txBody>
          <a:bodyPr/>
          <a:lstStyle>
            <a:lvl1pPr algn="ctr">
              <a:defRPr sz="4200">
                <a:solidFill>
                  <a:schemeClr val="accent1">
                    <a:lumMod val="50000"/>
                  </a:schemeClr>
                </a:solidFill>
              </a:defRPr>
            </a:lvl1pPr>
          </a:lstStyle>
          <a:p>
            <a:fld id="{F2486319-F183-44D2-8857-22A05B166030}" type="datetimeFigureOut">
              <a:rPr lang="en-US" smtClean="0">
                <a:solidFill>
                  <a:srgbClr val="DBF5F9">
                    <a:shade val="90000"/>
                  </a:srgbClr>
                </a:solidFill>
              </a:rPr>
              <a:pPr/>
              <a:t>6/14/2020</a:t>
            </a:fld>
            <a:endParaRPr lang="en-US">
              <a:solidFill>
                <a:srgbClr val="DBF5F9">
                  <a:shade val="90000"/>
                </a:srgbClr>
              </a:solidFill>
            </a:endParaRPr>
          </a:p>
        </p:txBody>
      </p:sp>
      <p:sp>
        <p:nvSpPr>
          <p:cNvPr id="5" name="Footer Placeholder 4"/>
          <p:cNvSpPr>
            <a:spLocks noGrp="1"/>
          </p:cNvSpPr>
          <p:nvPr>
            <p:ph type="ftr" sz="quarter" idx="11"/>
          </p:nvPr>
        </p:nvSpPr>
        <p:spPr>
          <a:xfrm rot="21420000">
            <a:off x="-12134" y="4954635"/>
            <a:ext cx="2987069" cy="918361"/>
          </a:xfrm>
        </p:spPr>
        <p:txBody>
          <a:bodyPr vert="horz" lIns="91440" tIns="45720" rIns="91440" bIns="45720" rtlCol="0" anchor="ctr"/>
          <a:lstStyle>
            <a:lvl1pPr algn="r">
              <a:defRPr lang="en-US" sz="4200" dirty="0"/>
            </a:lvl1pPr>
          </a:lstStyle>
          <a:p>
            <a:endParaRPr lang="en-US">
              <a:solidFill>
                <a:srgbClr val="DBF5F9">
                  <a:shade val="90000"/>
                </a:srgbClr>
              </a:solidFill>
            </a:endParaRPr>
          </a:p>
        </p:txBody>
      </p:sp>
      <p:sp>
        <p:nvSpPr>
          <p:cNvPr id="6" name="Slide Number Placeholder 5"/>
          <p:cNvSpPr>
            <a:spLocks noGrp="1"/>
          </p:cNvSpPr>
          <p:nvPr>
            <p:ph type="sldNum" sz="quarter" idx="12"/>
          </p:nvPr>
        </p:nvSpPr>
        <p:spPr>
          <a:xfrm rot="21420000">
            <a:off x="7401518" y="3819948"/>
            <a:ext cx="680390" cy="498470"/>
          </a:xfrm>
        </p:spPr>
        <p:txBody>
          <a:bodyPr/>
          <a:lstStyle>
            <a:lvl1pPr>
              <a:defRPr sz="2400">
                <a:solidFill>
                  <a:schemeClr val="tx1">
                    <a:lumMod val="75000"/>
                    <a:lumOff val="25000"/>
                  </a:schemeClr>
                </a:solidFill>
              </a:defRPr>
            </a:lvl1pPr>
          </a:lstStyle>
          <a:p>
            <a:fld id="{C999C166-C7B9-4213-A9DB-5561D3FCD1D8}" type="slidenum">
              <a:rPr lang="en-US" smtClean="0">
                <a:solidFill>
                  <a:srgbClr val="DBF5F9">
                    <a:shade val="90000"/>
                  </a:srgbClr>
                </a:solidFill>
              </a:rPr>
              <a:pPr/>
              <a:t>‹#›</a:t>
            </a:fld>
            <a:endParaRPr lang="en-US">
              <a:solidFill>
                <a:srgbClr val="DBF5F9">
                  <a:shade val="90000"/>
                </a:srgbClr>
              </a:solidFill>
            </a:endParaRPr>
          </a:p>
        </p:txBody>
      </p:sp>
      <p:sp>
        <p:nvSpPr>
          <p:cNvPr id="33" name="5-Point Star 32"/>
          <p:cNvSpPr/>
          <p:nvPr/>
        </p:nvSpPr>
        <p:spPr>
          <a:xfrm rot="21420000">
            <a:off x="3121951" y="5057183"/>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39810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pPr rtl="0"/>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401129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pPr rtl="0"/>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16628484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pPr rtl="0"/>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
        <p:nvSpPr>
          <p:cNvPr id="10" name="TextBox 9"/>
          <p:cNvSpPr txBox="1"/>
          <p:nvPr/>
        </p:nvSpPr>
        <p:spPr>
          <a:xfrm>
            <a:off x="404280" y="8878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61343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pPr rtl="0"/>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38576656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pPr rtl="0"/>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30219600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176998" y="4389286"/>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pPr rtl="0"/>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197933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2923116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498514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a:solidFill>
                <a:srgbClr val="04617B">
                  <a:shade val="90000"/>
                </a:srgbClr>
              </a:solidFill>
            </a:endParaRPr>
          </a:p>
        </p:txBody>
      </p:sp>
      <p:sp>
        <p:nvSpPr>
          <p:cNvPr id="6" name="Slide Number Placeholder 5"/>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653400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486319-F183-44D2-8857-22A05B166030}" type="datetimeFigureOut">
              <a:rPr lang="en-US" smtClean="0">
                <a:solidFill>
                  <a:srgbClr val="DBF5F9">
                    <a:shade val="90000"/>
                  </a:srgbClr>
                </a:solidFill>
              </a:rPr>
              <a:pPr/>
              <a:t>6/14/2020</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p>
            <a:fld id="{C999C166-C7B9-4213-A9DB-5561D3FCD1D8}" type="slidenum">
              <a:rPr lang="en-US" smtClean="0">
                <a:solidFill>
                  <a:srgbClr val="DBF5F9">
                    <a:shade val="90000"/>
                  </a:srgbClr>
                </a:solidFill>
              </a:rPr>
              <a:pPr/>
              <a:t>‹#›</a:t>
            </a:fld>
            <a:endParaRPr lang="en-US">
              <a:solidFill>
                <a:srgbClr val="DBF5F9">
                  <a:shade val="90000"/>
                </a:srgbClr>
              </a:solidFill>
            </a:endParaRPr>
          </a:p>
        </p:txBody>
      </p:sp>
    </p:spTree>
    <p:extLst>
      <p:ext uri="{BB962C8B-B14F-4D97-AF65-F5344CB8AC3E}">
        <p14:creationId xmlns:p14="http://schemas.microsoft.com/office/powerpoint/2010/main" val="1354302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4258045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9569" y="2063396"/>
            <a:ext cx="3591317"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5340" y="2063396"/>
            <a:ext cx="359667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a:solidFill>
                <a:srgbClr val="04617B">
                  <a:shade val="90000"/>
                </a:srgbClr>
              </a:solidFill>
            </a:endParaRPr>
          </a:p>
        </p:txBody>
      </p:sp>
      <p:sp>
        <p:nvSpPr>
          <p:cNvPr id="9" name="Slide Number Placeholder 8"/>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746298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a:solidFill>
                <a:srgbClr val="04617B">
                  <a:shade val="90000"/>
                </a:srgbClr>
              </a:solidFill>
            </a:endParaRPr>
          </a:p>
        </p:txBody>
      </p:sp>
      <p:sp>
        <p:nvSpPr>
          <p:cNvPr id="5" name="Slide Number Placeholder 4"/>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6029053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3846381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898198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0"/>
            <a:ext cx="440817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7740" y="1"/>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1" y="2709053"/>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486319-F183-44D2-8857-22A05B166030}" type="datetimeFigureOut">
              <a:rPr lang="en-US" smtClean="0">
                <a:solidFill>
                  <a:srgbClr val="04617B">
                    <a:shade val="90000"/>
                  </a:srgbClr>
                </a:solidFill>
              </a:rPr>
              <a:pPr/>
              <a:t>6/14/2020</a:t>
            </a:fld>
            <a:endParaRPr lang="en-US">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a:solidFill>
                <a:srgbClr val="04617B">
                  <a:shade val="90000"/>
                </a:srgbClr>
              </a:solidFill>
            </a:endParaRPr>
          </a:p>
        </p:txBody>
      </p:sp>
      <p:sp>
        <p:nvSpPr>
          <p:cNvPr id="7" name="Slide Number Placeholder 6"/>
          <p:cNvSpPr>
            <a:spLocks noGrp="1"/>
          </p:cNvSpPr>
          <p:nvPr>
            <p:ph type="sldNum" sz="quarter" idx="12"/>
          </p:nvPr>
        </p:nvSpPr>
        <p:spPr/>
        <p:txBody>
          <a:bodyPr/>
          <a:lstStyle/>
          <a:p>
            <a:fld id="{C999C166-C7B9-4213-A9DB-5561D3FCD1D8}"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1713015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800" cap="all" baseline="0">
                <a:solidFill>
                  <a:schemeClr val="accent1">
                    <a:lumMod val="50000"/>
                  </a:schemeClr>
                </a:solidFill>
              </a:defRPr>
            </a:lvl1pPr>
          </a:lstStyle>
          <a:p>
            <a:pPr rtl="0"/>
            <a:fld id="{F2486319-F183-44D2-8857-22A05B166030}" type="datetimeFigureOut">
              <a:rPr lang="en-US" smtClean="0">
                <a:solidFill>
                  <a:srgbClr val="04617B">
                    <a:shade val="90000"/>
                  </a:srgbClr>
                </a:solidFill>
              </a:rPr>
              <a:pPr rtl="0"/>
              <a:t>6/14/2020</a:t>
            </a:fld>
            <a:endParaRPr lang="en-US">
              <a:solidFill>
                <a:srgbClr val="04617B">
                  <a:shade val="90000"/>
                </a:srgbClr>
              </a:solidFill>
            </a:endParaRPr>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800" cap="all" baseline="0">
                <a:solidFill>
                  <a:schemeClr val="accent1">
                    <a:lumMod val="50000"/>
                  </a:schemeClr>
                </a:solidFill>
              </a:defRPr>
            </a:lvl1pPr>
          </a:lstStyle>
          <a:p>
            <a:pPr rtl="0"/>
            <a:endParaRPr lang="en-US">
              <a:solidFill>
                <a:srgbClr val="04617B">
                  <a:shade val="90000"/>
                </a:srgbClr>
              </a:solidFill>
            </a:endParaRPr>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800" cap="all" baseline="0">
                <a:solidFill>
                  <a:schemeClr val="accent1">
                    <a:lumMod val="50000"/>
                  </a:schemeClr>
                </a:solidFill>
              </a:defRPr>
            </a:lvl1pPr>
          </a:lstStyle>
          <a:p>
            <a:pPr rtl="0"/>
            <a:fld id="{C999C166-C7B9-4213-A9DB-5561D3FCD1D8}" type="slidenum">
              <a:rPr lang="en-US" smtClean="0">
                <a:solidFill>
                  <a:srgbClr val="04617B">
                    <a:shade val="90000"/>
                  </a:srgbClr>
                </a:solidFill>
              </a:rPr>
              <a:pPr rtl="0"/>
              <a:t>‹#›</a:t>
            </a:fld>
            <a:endParaRPr lang="en-US">
              <a:solidFill>
                <a:srgbClr val="04617B">
                  <a:shade val="90000"/>
                </a:srgbClr>
              </a:solidFill>
            </a:endParaRPr>
          </a:p>
        </p:txBody>
      </p:sp>
    </p:spTree>
    <p:extLst>
      <p:ext uri="{BB962C8B-B14F-4D97-AF65-F5344CB8AC3E}">
        <p14:creationId xmlns:p14="http://schemas.microsoft.com/office/powerpoint/2010/main" val="36953663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xStyles>
    <p:titleStyle>
      <a:lvl1pPr algn="l" defTabSz="914400" rtl="1"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3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4560" y="1086852"/>
            <a:ext cx="6364704" cy="1905000"/>
          </a:xfrm>
        </p:spPr>
        <p:txBody>
          <a:bodyPr>
            <a:normAutofit/>
          </a:bodyPr>
          <a:lstStyle/>
          <a:p>
            <a:pPr algn="ctr"/>
            <a:r>
              <a:rPr lang="fa-IR" sz="3100" b="0" dirty="0" smtClean="0">
                <a:cs typeface="B Koodak" pitchFamily="2" charset="-78"/>
              </a:rPr>
              <a:t>معرفی و بررسی انواع </a:t>
            </a:r>
            <a:r>
              <a:rPr lang="fa-IR" sz="3100" b="0" dirty="0" smtClean="0">
                <a:cs typeface="B Koodak" pitchFamily="2" charset="-78"/>
              </a:rPr>
              <a:t>پوشش دیوارهای داخلی</a:t>
            </a:r>
            <a:endParaRPr lang="en-US" sz="3100" b="0" dirty="0">
              <a:cs typeface="B Koodak" pitchFamily="2" charset="-78"/>
            </a:endParaRPr>
          </a:p>
        </p:txBody>
      </p:sp>
    </p:spTree>
    <p:extLst>
      <p:ext uri="{BB962C8B-B14F-4D97-AF65-F5344CB8AC3E}">
        <p14:creationId xmlns:p14="http://schemas.microsoft.com/office/powerpoint/2010/main" val="215086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196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بایرامیکس</a:t>
            </a:r>
          </a:p>
        </p:txBody>
      </p:sp>
      <p:sp>
        <p:nvSpPr>
          <p:cNvPr id="5" name="Title 1"/>
          <p:cNvSpPr txBox="1">
            <a:spLocks/>
          </p:cNvSpPr>
          <p:nvPr/>
        </p:nvSpPr>
        <p:spPr>
          <a:xfrm>
            <a:off x="228600" y="762000"/>
            <a:ext cx="8458200" cy="23622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342900" indent="-342900">
              <a:spcBef>
                <a:spcPct val="0"/>
              </a:spcBef>
              <a:defRPr/>
            </a:pPr>
            <a:r>
              <a:rPr lang="fa-IR" b="1" dirty="0">
                <a:solidFill>
                  <a:prstClr val="black"/>
                </a:solidFill>
                <a:cs typeface="B Koodak" pitchFamily="2" charset="-78"/>
              </a:rPr>
              <a:t>       </a:t>
            </a:r>
            <a:r>
              <a:rPr lang="fa-IR" dirty="0">
                <a:solidFill>
                  <a:prstClr val="black"/>
                </a:solidFill>
                <a:cs typeface="B Koodak" pitchFamily="2" charset="-78"/>
              </a:rPr>
              <a:t>تفاوت </a:t>
            </a:r>
            <a:r>
              <a:rPr lang="fa-IR" dirty="0">
                <a:solidFill>
                  <a:prstClr val="black"/>
                </a:solidFill>
                <a:cs typeface="B Koodak" pitchFamily="2" charset="-78"/>
              </a:rPr>
              <a:t>بایرامیکس </a:t>
            </a:r>
            <a:r>
              <a:rPr lang="fa-IR" dirty="0">
                <a:solidFill>
                  <a:prstClr val="black"/>
                </a:solidFill>
                <a:cs typeface="B Koodak" pitchFamily="2" charset="-78"/>
              </a:rPr>
              <a:t>با</a:t>
            </a:r>
            <a:r>
              <a:rPr lang="en-US" dirty="0">
                <a:solidFill>
                  <a:prstClr val="black"/>
                </a:solidFill>
                <a:cs typeface="B Koodak" pitchFamily="2" charset="-78"/>
              </a:rPr>
              <a:t> </a:t>
            </a:r>
            <a:r>
              <a:rPr lang="fa-IR" dirty="0">
                <a:solidFill>
                  <a:prstClr val="black"/>
                </a:solidFill>
                <a:cs typeface="B Koodak" pitchFamily="2" charset="-78"/>
              </a:rPr>
              <a:t>مینرال یاتمامی </a:t>
            </a:r>
            <a:r>
              <a:rPr lang="fa-IR" dirty="0">
                <a:solidFill>
                  <a:prstClr val="black"/>
                </a:solidFill>
                <a:cs typeface="B Koodak" pitchFamily="2" charset="-78"/>
              </a:rPr>
              <a:t>نماهای که </a:t>
            </a:r>
            <a:r>
              <a:rPr lang="fa-IR" dirty="0">
                <a:solidFill>
                  <a:prstClr val="black"/>
                </a:solidFill>
                <a:cs typeface="B Koodak" pitchFamily="2" charset="-78"/>
              </a:rPr>
              <a:t>با نامهای آرتامیکس،رماتکس،گرانولیت تولیدمیشود </a:t>
            </a:r>
            <a:r>
              <a:rPr lang="fa-IR" u="sng" dirty="0">
                <a:solidFill>
                  <a:prstClr val="black"/>
                </a:solidFill>
                <a:cs typeface="B Koodak" pitchFamily="2" charset="-78"/>
              </a:rPr>
              <a:t>در</a:t>
            </a:r>
            <a:r>
              <a:rPr lang="en-US" u="sng" dirty="0">
                <a:solidFill>
                  <a:prstClr val="black"/>
                </a:solidFill>
                <a:cs typeface="B Koodak" pitchFamily="2" charset="-78"/>
              </a:rPr>
              <a:t> </a:t>
            </a:r>
            <a:r>
              <a:rPr lang="fa-IR" u="sng" dirty="0">
                <a:solidFill>
                  <a:prstClr val="black"/>
                </a:solidFill>
                <a:cs typeface="B Koodak" pitchFamily="2" charset="-78"/>
              </a:rPr>
              <a:t>نوع </a:t>
            </a:r>
            <a:r>
              <a:rPr lang="fa-IR" u="sng" dirty="0">
                <a:solidFill>
                  <a:prstClr val="black"/>
                </a:solidFill>
                <a:cs typeface="B Koodak" pitchFamily="2" charset="-78"/>
              </a:rPr>
              <a:t>سنگ ریزه </a:t>
            </a:r>
            <a:r>
              <a:rPr lang="fa-IR" dirty="0">
                <a:solidFill>
                  <a:prstClr val="black"/>
                </a:solidFill>
                <a:cs typeface="B Koodak" pitchFamily="2" charset="-78"/>
              </a:rPr>
              <a:t>آن </a:t>
            </a:r>
            <a:r>
              <a:rPr lang="fa-IR" dirty="0">
                <a:solidFill>
                  <a:prstClr val="black"/>
                </a:solidFill>
                <a:cs typeface="B Koodak" pitchFamily="2" charset="-78"/>
              </a:rPr>
              <a:t>میباشد.</a:t>
            </a:r>
            <a:r>
              <a:rPr lang="fa-IR" dirty="0">
                <a:solidFill>
                  <a:prstClr val="black"/>
                </a:solidFill>
                <a:cs typeface="B Koodak" pitchFamily="2" charset="-78"/>
              </a:rPr>
              <a:t> سنگ ریزه های مورد استفاده بایرامیکس </a:t>
            </a:r>
            <a:r>
              <a:rPr lang="fa-IR" dirty="0">
                <a:solidFill>
                  <a:prstClr val="black"/>
                </a:solidFill>
                <a:cs typeface="B Koodak" pitchFamily="2" charset="-78"/>
              </a:rPr>
              <a:t>از</a:t>
            </a:r>
            <a:r>
              <a:rPr lang="en-US" dirty="0">
                <a:solidFill>
                  <a:prstClr val="black"/>
                </a:solidFill>
                <a:cs typeface="B Koodak" pitchFamily="2" charset="-78"/>
              </a:rPr>
              <a:t> </a:t>
            </a:r>
            <a:r>
              <a:rPr lang="fa-IR" u="sng" dirty="0">
                <a:solidFill>
                  <a:prstClr val="black"/>
                </a:solidFill>
                <a:cs typeface="B Koodak" pitchFamily="2" charset="-78"/>
              </a:rPr>
              <a:t>شنهای </a:t>
            </a:r>
            <a:r>
              <a:rPr lang="fa-IR" u="sng" dirty="0">
                <a:solidFill>
                  <a:prstClr val="black"/>
                </a:solidFill>
                <a:cs typeface="B Koodak" pitchFamily="2" charset="-78"/>
              </a:rPr>
              <a:t>سیلیس </a:t>
            </a:r>
            <a:r>
              <a:rPr lang="fa-IR" dirty="0">
                <a:solidFill>
                  <a:prstClr val="black"/>
                </a:solidFill>
                <a:cs typeface="B Koodak" pitchFamily="2" charset="-78"/>
              </a:rPr>
              <a:t>رنگ شده </a:t>
            </a:r>
            <a:r>
              <a:rPr lang="fa-IR" dirty="0">
                <a:solidFill>
                  <a:prstClr val="black"/>
                </a:solidFill>
                <a:cs typeface="B Koodak" pitchFamily="2" charset="-78"/>
              </a:rPr>
              <a:t>می باشد که درباقی </a:t>
            </a:r>
            <a:r>
              <a:rPr lang="fa-IR" dirty="0">
                <a:solidFill>
                  <a:prstClr val="black"/>
                </a:solidFill>
                <a:cs typeface="B Koodak" pitchFamily="2" charset="-78"/>
              </a:rPr>
              <a:t>نمونه ها مشابه </a:t>
            </a:r>
            <a:r>
              <a:rPr lang="fa-IR" dirty="0">
                <a:solidFill>
                  <a:prstClr val="black"/>
                </a:solidFill>
                <a:cs typeface="B Koodak" pitchFamily="2" charset="-78"/>
              </a:rPr>
              <a:t>ازسنگ های </a:t>
            </a:r>
            <a:r>
              <a:rPr lang="fa-IR" dirty="0">
                <a:solidFill>
                  <a:prstClr val="black"/>
                </a:solidFill>
                <a:cs typeface="B Koodak" pitchFamily="2" charset="-78"/>
              </a:rPr>
              <a:t>طبیعی رنگی استفاده </a:t>
            </a:r>
            <a:r>
              <a:rPr lang="fa-IR" dirty="0">
                <a:solidFill>
                  <a:prstClr val="black"/>
                </a:solidFill>
                <a:cs typeface="B Koodak" pitchFamily="2" charset="-78"/>
              </a:rPr>
              <a:t>میگردد.</a:t>
            </a:r>
          </a:p>
          <a:p>
            <a:pPr marL="342900" indent="-342900">
              <a:spcBef>
                <a:spcPct val="0"/>
              </a:spcBef>
              <a:defRPr/>
            </a:pPr>
            <a:r>
              <a:rPr lang="fa-IR" dirty="0">
                <a:solidFill>
                  <a:prstClr val="black"/>
                </a:solidFill>
                <a:cs typeface="B Koodak" pitchFamily="2" charset="-78"/>
              </a:rPr>
              <a:t>       این </a:t>
            </a:r>
            <a:r>
              <a:rPr lang="fa-IR" dirty="0">
                <a:solidFill>
                  <a:prstClr val="black"/>
                </a:solidFill>
                <a:cs typeface="B Koodak" pitchFamily="2" charset="-78"/>
              </a:rPr>
              <a:t>محصول بصورت </a:t>
            </a:r>
            <a:r>
              <a:rPr lang="fa-IR" u="sng" dirty="0">
                <a:solidFill>
                  <a:prstClr val="black"/>
                </a:solidFill>
                <a:cs typeface="B Koodak" pitchFamily="2" charset="-78"/>
              </a:rPr>
              <a:t>ملات </a:t>
            </a:r>
            <a:r>
              <a:rPr lang="fa-IR" u="sng" dirty="0">
                <a:solidFill>
                  <a:prstClr val="black"/>
                </a:solidFill>
                <a:cs typeface="B Koodak" pitchFamily="2" charset="-78"/>
              </a:rPr>
              <a:t>آماده </a:t>
            </a:r>
            <a:r>
              <a:rPr lang="fa-IR" dirty="0">
                <a:solidFill>
                  <a:prstClr val="black"/>
                </a:solidFill>
                <a:cs typeface="B Koodak" pitchFamily="2" charset="-78"/>
              </a:rPr>
              <a:t>بوده و متشكل از مخلوط دانه هاي سنگی با تنوع رنگ فراوان و دانه بنديهاي متعدد، رزينهاي طبيعي ، مصنوعي و ساير افزودنيها مي باشد. بايراميكس مینرال بعد از اجرا و خشك شدن نماي سنگ تزئيني وگرانیتی به خود مي گيرد.</a:t>
            </a:r>
            <a:endParaRPr lang="fa-IR" dirty="0">
              <a:solidFill>
                <a:prstClr val="black"/>
              </a:solidFill>
              <a:cs typeface="B Koodak" pitchFamily="2" charset="-78"/>
            </a:endParaRPr>
          </a:p>
          <a:p>
            <a:pPr marL="342900" indent="-342900">
              <a:spcBef>
                <a:spcPct val="0"/>
              </a:spcBef>
              <a:defRPr/>
            </a:pPr>
            <a:endParaRPr lang="en-US" dirty="0">
              <a:solidFill>
                <a:prstClr val="black"/>
              </a:solidFill>
              <a:cs typeface="B Koodak" pitchFamily="2" charset="-78"/>
            </a:endParaRPr>
          </a:p>
          <a:p>
            <a:pPr marL="342900" indent="-342900">
              <a:spcBef>
                <a:spcPct val="0"/>
              </a:spcBef>
              <a:defRPr/>
            </a:pPr>
            <a:endParaRPr lang="fa-IR" dirty="0">
              <a:solidFill>
                <a:prstClr val="black"/>
              </a:solidFill>
              <a:cs typeface="B Koodak" pitchFamily="2" charset="-78"/>
            </a:endParaRPr>
          </a:p>
        </p:txBody>
      </p:sp>
      <p:pic>
        <p:nvPicPr>
          <p:cNvPr id="10243" name="Picture 3" descr="C:\Users\Sara\Desktop\IMG_0683.JPG"/>
          <p:cNvPicPr>
            <a:picLocks noChangeAspect="1" noChangeArrowheads="1"/>
          </p:cNvPicPr>
          <p:nvPr/>
        </p:nvPicPr>
        <p:blipFill>
          <a:blip r:embed="rId2" cstate="print"/>
          <a:srcRect/>
          <a:stretch>
            <a:fillRect/>
          </a:stretch>
        </p:blipFill>
        <p:spPr bwMode="auto">
          <a:xfrm>
            <a:off x="457200" y="2590800"/>
            <a:ext cx="2851150" cy="3594100"/>
          </a:xfrm>
          <a:prstGeom prst="rect">
            <a:avLst/>
          </a:prstGeom>
          <a:ln>
            <a:noFill/>
          </a:ln>
          <a:effectLst>
            <a:outerShdw blurRad="190500" algn="tl" rotWithShape="0">
              <a:srgbClr val="000000">
                <a:alpha val="70000"/>
              </a:srgbClr>
            </a:outerShdw>
          </a:effectLst>
        </p:spPr>
      </p:pic>
      <p:sp>
        <p:nvSpPr>
          <p:cNvPr id="9" name="Rectangle 8"/>
          <p:cNvSpPr/>
          <p:nvPr/>
        </p:nvSpPr>
        <p:spPr>
          <a:xfrm>
            <a:off x="362020" y="6324600"/>
            <a:ext cx="2694969" cy="338554"/>
          </a:xfrm>
          <a:prstGeom prst="rect">
            <a:avLst/>
          </a:prstGeom>
        </p:spPr>
        <p:txBody>
          <a:bodyPr wrap="none">
            <a:spAutoFit/>
          </a:bodyPr>
          <a:lstStyle/>
          <a:p>
            <a:pPr algn="l" rtl="0"/>
            <a:r>
              <a:rPr lang="fa-IR" sz="1600" dirty="0">
                <a:solidFill>
                  <a:prstClr val="black"/>
                </a:solidFill>
                <a:cs typeface="B Koodak" pitchFamily="2" charset="-78"/>
              </a:rPr>
              <a:t>نمونه هایی از </a:t>
            </a:r>
            <a:r>
              <a:rPr lang="fa-IR" sz="1600" dirty="0">
                <a:solidFill>
                  <a:prstClr val="black"/>
                </a:solidFill>
                <a:cs typeface="B Koodak" pitchFamily="2" charset="-78"/>
              </a:rPr>
              <a:t>بایرامیکس های مختلف</a:t>
            </a:r>
            <a:endParaRPr lang="en-US" sz="1600" dirty="0">
              <a:solidFill>
                <a:prstClr val="black"/>
              </a:solidFill>
              <a:cs typeface="B Koodak" pitchFamily="2" charset="-78"/>
            </a:endParaRPr>
          </a:p>
        </p:txBody>
      </p:sp>
      <p:pic>
        <p:nvPicPr>
          <p:cNvPr id="10244" name="Picture 4" descr="C:\Users\Sara\Desktop\IMG_0671.JPG"/>
          <p:cNvPicPr>
            <a:picLocks noChangeAspect="1" noChangeArrowheads="1"/>
          </p:cNvPicPr>
          <p:nvPr/>
        </p:nvPicPr>
        <p:blipFill>
          <a:blip r:embed="rId3" cstate="print"/>
          <a:srcRect/>
          <a:stretch>
            <a:fillRect/>
          </a:stretch>
        </p:blipFill>
        <p:spPr bwMode="auto">
          <a:xfrm>
            <a:off x="4495800" y="3048000"/>
            <a:ext cx="3810000" cy="31497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88684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95800" y="-1524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بایرامیکس</a:t>
            </a:r>
          </a:p>
        </p:txBody>
      </p:sp>
      <p:sp>
        <p:nvSpPr>
          <p:cNvPr id="5" name="Title 1"/>
          <p:cNvSpPr txBox="1">
            <a:spLocks/>
          </p:cNvSpPr>
          <p:nvPr/>
        </p:nvSpPr>
        <p:spPr>
          <a:xfrm>
            <a:off x="7162800" y="1981200"/>
            <a:ext cx="1600200" cy="14478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342900" indent="-342900">
              <a:spcBef>
                <a:spcPct val="0"/>
              </a:spcBef>
              <a:defRPr/>
            </a:pPr>
            <a:r>
              <a:rPr lang="fa-IR" b="1" dirty="0">
                <a:solidFill>
                  <a:prstClr val="black"/>
                </a:solidFill>
                <a:cs typeface="B Koodak" pitchFamily="2" charset="-78"/>
              </a:rPr>
              <a:t>       </a:t>
            </a:r>
            <a:r>
              <a:rPr lang="fa-IR" dirty="0">
                <a:solidFill>
                  <a:prstClr val="black"/>
                </a:solidFill>
                <a:cs typeface="B Koodak" pitchFamily="2" charset="-78"/>
              </a:rPr>
              <a:t>روند اجرای بایرامیکس:</a:t>
            </a:r>
          </a:p>
          <a:p>
            <a:pPr marL="342900" indent="-342900">
              <a:spcBef>
                <a:spcPct val="0"/>
              </a:spcBef>
              <a:defRPr/>
            </a:pPr>
            <a:endParaRPr lang="en-US" dirty="0">
              <a:solidFill>
                <a:prstClr val="black"/>
              </a:solidFill>
              <a:cs typeface="B Koodak" pitchFamily="2" charset="-78"/>
            </a:endParaRPr>
          </a:p>
          <a:p>
            <a:pPr marL="342900" indent="-342900">
              <a:spcBef>
                <a:spcPct val="0"/>
              </a:spcBef>
              <a:defRPr/>
            </a:pPr>
            <a:endParaRPr lang="fa-IR" dirty="0">
              <a:solidFill>
                <a:prstClr val="black"/>
              </a:solidFill>
              <a:cs typeface="B Koodak" pitchFamily="2" charset="-78"/>
            </a:endParaRPr>
          </a:p>
        </p:txBody>
      </p:sp>
      <p:pic>
        <p:nvPicPr>
          <p:cNvPr id="11266" name="Picture 2" descr="F:\بایرامیکس\01.jpg"/>
          <p:cNvPicPr>
            <a:picLocks noChangeAspect="1" noChangeArrowheads="1"/>
          </p:cNvPicPr>
          <p:nvPr/>
        </p:nvPicPr>
        <p:blipFill>
          <a:blip r:embed="rId2" cstate="print"/>
          <a:srcRect/>
          <a:stretch>
            <a:fillRect/>
          </a:stretch>
        </p:blipFill>
        <p:spPr bwMode="auto">
          <a:xfrm>
            <a:off x="304800" y="838200"/>
            <a:ext cx="2057400" cy="2582333"/>
          </a:xfrm>
          <a:prstGeom prst="rect">
            <a:avLst/>
          </a:prstGeom>
          <a:ln>
            <a:noFill/>
          </a:ln>
          <a:effectLst>
            <a:outerShdw blurRad="190500" algn="tl" rotWithShape="0">
              <a:srgbClr val="000000">
                <a:alpha val="70000"/>
              </a:srgbClr>
            </a:outerShdw>
          </a:effectLst>
        </p:spPr>
      </p:pic>
      <p:pic>
        <p:nvPicPr>
          <p:cNvPr id="11267" name="Picture 3" descr="F:\بایرامیکس\02.jpg"/>
          <p:cNvPicPr>
            <a:picLocks noChangeAspect="1" noChangeArrowheads="1"/>
          </p:cNvPicPr>
          <p:nvPr/>
        </p:nvPicPr>
        <p:blipFill>
          <a:blip r:embed="rId3" cstate="print"/>
          <a:srcRect/>
          <a:stretch>
            <a:fillRect/>
          </a:stretch>
        </p:blipFill>
        <p:spPr bwMode="auto">
          <a:xfrm>
            <a:off x="2743200" y="838199"/>
            <a:ext cx="2057400" cy="2656729"/>
          </a:xfrm>
          <a:prstGeom prst="rect">
            <a:avLst/>
          </a:prstGeom>
          <a:ln>
            <a:noFill/>
          </a:ln>
          <a:effectLst>
            <a:outerShdw blurRad="190500" algn="tl" rotWithShape="0">
              <a:srgbClr val="000000">
                <a:alpha val="70000"/>
              </a:srgbClr>
            </a:outerShdw>
          </a:effectLst>
        </p:spPr>
      </p:pic>
      <p:pic>
        <p:nvPicPr>
          <p:cNvPr id="11268" name="Picture 4" descr="F:\بایرامیکس\03.jpg"/>
          <p:cNvPicPr>
            <a:picLocks noChangeAspect="1" noChangeArrowheads="1"/>
          </p:cNvPicPr>
          <p:nvPr/>
        </p:nvPicPr>
        <p:blipFill>
          <a:blip r:embed="rId4" cstate="print"/>
          <a:srcRect/>
          <a:stretch>
            <a:fillRect/>
          </a:stretch>
        </p:blipFill>
        <p:spPr bwMode="auto">
          <a:xfrm>
            <a:off x="5181600" y="838200"/>
            <a:ext cx="2057400" cy="2567428"/>
          </a:xfrm>
          <a:prstGeom prst="rect">
            <a:avLst/>
          </a:prstGeom>
          <a:ln>
            <a:noFill/>
          </a:ln>
          <a:effectLst>
            <a:outerShdw blurRad="190500" algn="tl" rotWithShape="0">
              <a:srgbClr val="000000">
                <a:alpha val="70000"/>
              </a:srgbClr>
            </a:outerShdw>
          </a:effectLst>
        </p:spPr>
      </p:pic>
      <p:pic>
        <p:nvPicPr>
          <p:cNvPr id="11269" name="Picture 5" descr="F:\بایرامیکس\04.jpg"/>
          <p:cNvPicPr>
            <a:picLocks noChangeAspect="1" noChangeArrowheads="1"/>
          </p:cNvPicPr>
          <p:nvPr/>
        </p:nvPicPr>
        <p:blipFill>
          <a:blip r:embed="rId5" cstate="print"/>
          <a:srcRect/>
          <a:stretch>
            <a:fillRect/>
          </a:stretch>
        </p:blipFill>
        <p:spPr bwMode="auto">
          <a:xfrm>
            <a:off x="304800" y="3886200"/>
            <a:ext cx="2057400" cy="2616090"/>
          </a:xfrm>
          <a:prstGeom prst="rect">
            <a:avLst/>
          </a:prstGeom>
          <a:ln>
            <a:noFill/>
          </a:ln>
          <a:effectLst>
            <a:outerShdw blurRad="190500" algn="tl" rotWithShape="0">
              <a:srgbClr val="000000">
                <a:alpha val="70000"/>
              </a:srgbClr>
            </a:outerShdw>
          </a:effectLst>
        </p:spPr>
      </p:pic>
      <p:pic>
        <p:nvPicPr>
          <p:cNvPr id="11270" name="Picture 6" descr="F:\بایرامیکس\05.jpg"/>
          <p:cNvPicPr>
            <a:picLocks noChangeAspect="1" noChangeArrowheads="1"/>
          </p:cNvPicPr>
          <p:nvPr/>
        </p:nvPicPr>
        <p:blipFill>
          <a:blip r:embed="rId6" cstate="print"/>
          <a:srcRect/>
          <a:stretch>
            <a:fillRect/>
          </a:stretch>
        </p:blipFill>
        <p:spPr bwMode="auto">
          <a:xfrm>
            <a:off x="2743200" y="3886200"/>
            <a:ext cx="2133600" cy="2652838"/>
          </a:xfrm>
          <a:prstGeom prst="rect">
            <a:avLst/>
          </a:prstGeom>
          <a:ln>
            <a:noFill/>
          </a:ln>
          <a:effectLst>
            <a:outerShdw blurRad="190500" algn="tl" rotWithShape="0">
              <a:srgbClr val="000000">
                <a:alpha val="70000"/>
              </a:srgbClr>
            </a:outerShdw>
          </a:effectLst>
        </p:spPr>
      </p:pic>
      <p:pic>
        <p:nvPicPr>
          <p:cNvPr id="11271" name="Picture 7" descr="F:\بایرامیکس\06.jpg"/>
          <p:cNvPicPr>
            <a:picLocks noChangeAspect="1" noChangeArrowheads="1"/>
          </p:cNvPicPr>
          <p:nvPr/>
        </p:nvPicPr>
        <p:blipFill>
          <a:blip r:embed="rId7" cstate="print"/>
          <a:srcRect/>
          <a:stretch>
            <a:fillRect/>
          </a:stretch>
        </p:blipFill>
        <p:spPr bwMode="auto">
          <a:xfrm>
            <a:off x="5181600" y="3886200"/>
            <a:ext cx="2100982" cy="2667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369142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958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کاغذ دیواری</a:t>
            </a:r>
          </a:p>
        </p:txBody>
      </p:sp>
      <p:sp>
        <p:nvSpPr>
          <p:cNvPr id="5" name="Title 1"/>
          <p:cNvSpPr txBox="1">
            <a:spLocks/>
          </p:cNvSpPr>
          <p:nvPr/>
        </p:nvSpPr>
        <p:spPr>
          <a:xfrm>
            <a:off x="3352800" y="1066800"/>
            <a:ext cx="5181600" cy="45720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b="1" dirty="0">
                <a:solidFill>
                  <a:prstClr val="black"/>
                </a:solidFill>
                <a:cs typeface="B Koodak" pitchFamily="2" charset="-78"/>
              </a:rPr>
              <a:t>کاغذ دیواری</a:t>
            </a:r>
            <a:r>
              <a:rPr lang="fa-IR" dirty="0">
                <a:solidFill>
                  <a:prstClr val="black"/>
                </a:solidFill>
                <a:cs typeface="B Koodak" pitchFamily="2" charset="-78"/>
              </a:rPr>
              <a:t> </a:t>
            </a:r>
            <a:r>
              <a:rPr lang="fa-IR" dirty="0">
                <a:solidFill>
                  <a:prstClr val="black"/>
                </a:solidFill>
                <a:cs typeface="B Koodak" pitchFamily="2" charset="-78"/>
              </a:rPr>
              <a:t>ها </a:t>
            </a:r>
            <a:r>
              <a:rPr lang="fa-IR" dirty="0">
                <a:solidFill>
                  <a:prstClr val="black"/>
                </a:solidFill>
                <a:cs typeface="B Koodak" pitchFamily="2" charset="-78"/>
              </a:rPr>
              <a:t>به دو گروه تقسیم </a:t>
            </a:r>
            <a:r>
              <a:rPr lang="fa-IR" dirty="0">
                <a:solidFill>
                  <a:prstClr val="black"/>
                </a:solidFill>
                <a:cs typeface="B Koodak" pitchFamily="2" charset="-78"/>
              </a:rPr>
              <a:t>میشوند</a:t>
            </a:r>
            <a:r>
              <a:rPr lang="fa-IR" dirty="0">
                <a:solidFill>
                  <a:prstClr val="black"/>
                </a:solidFill>
                <a:cs typeface="B Koodak" pitchFamily="2" charset="-78"/>
              </a:rPr>
              <a:t>:</a:t>
            </a:r>
          </a:p>
          <a:p>
            <a:r>
              <a:rPr lang="fa-IR" dirty="0">
                <a:solidFill>
                  <a:prstClr val="black"/>
                </a:solidFill>
                <a:cs typeface="B Koodak" pitchFamily="2" charset="-78"/>
              </a:rPr>
              <a:t>آنهایی که دارای </a:t>
            </a:r>
            <a:r>
              <a:rPr lang="fa-IR" u="sng" dirty="0">
                <a:solidFill>
                  <a:prstClr val="black"/>
                </a:solidFill>
                <a:cs typeface="B Koodak" pitchFamily="2" charset="-78"/>
              </a:rPr>
              <a:t>طرح چاپی </a:t>
            </a:r>
            <a:r>
              <a:rPr lang="fa-IR" dirty="0">
                <a:solidFill>
                  <a:prstClr val="black"/>
                </a:solidFill>
                <a:cs typeface="B Koodak" pitchFamily="2" charset="-78"/>
              </a:rPr>
              <a:t>یا مواد پوششی هستند که به نوبه خود یک دکوراسیون به شمار </a:t>
            </a:r>
            <a:r>
              <a:rPr lang="fa-IR" dirty="0">
                <a:solidFill>
                  <a:prstClr val="black"/>
                </a:solidFill>
                <a:cs typeface="B Koodak" pitchFamily="2" charset="-78"/>
              </a:rPr>
              <a:t>می روند </a:t>
            </a:r>
            <a:r>
              <a:rPr lang="fa-IR" dirty="0">
                <a:solidFill>
                  <a:prstClr val="black"/>
                </a:solidFill>
                <a:cs typeface="B Koodak" pitchFamily="2" charset="-78"/>
              </a:rPr>
              <a:t>و آنهایی که دارای </a:t>
            </a:r>
            <a:r>
              <a:rPr lang="fa-IR" u="sng" dirty="0">
                <a:solidFill>
                  <a:prstClr val="black"/>
                </a:solidFill>
                <a:cs typeface="B Koodak" pitchFamily="2" charset="-78"/>
              </a:rPr>
              <a:t>سطح پارچه </a:t>
            </a:r>
            <a:r>
              <a:rPr lang="fa-IR" u="sng" dirty="0">
                <a:solidFill>
                  <a:prstClr val="black"/>
                </a:solidFill>
                <a:cs typeface="B Koodak" pitchFamily="2" charset="-78"/>
              </a:rPr>
              <a:t>ای </a:t>
            </a:r>
            <a:r>
              <a:rPr lang="fa-IR" u="sng" dirty="0">
                <a:solidFill>
                  <a:prstClr val="black"/>
                </a:solidFill>
                <a:cs typeface="B Koodak" pitchFamily="2" charset="-78"/>
              </a:rPr>
              <a:t>یا طرح برجسته </a:t>
            </a:r>
            <a:r>
              <a:rPr lang="fa-IR" dirty="0">
                <a:solidFill>
                  <a:prstClr val="black"/>
                </a:solidFill>
                <a:cs typeface="B Koodak" pitchFamily="2" charset="-78"/>
              </a:rPr>
              <a:t>هستند و به طوری طراحی شده </a:t>
            </a:r>
            <a:r>
              <a:rPr lang="fa-IR" dirty="0">
                <a:solidFill>
                  <a:prstClr val="black"/>
                </a:solidFill>
                <a:cs typeface="B Koodak" pitchFamily="2" charset="-78"/>
              </a:rPr>
              <a:t>اند </a:t>
            </a:r>
            <a:r>
              <a:rPr lang="fa-IR" dirty="0">
                <a:solidFill>
                  <a:prstClr val="black"/>
                </a:solidFill>
                <a:cs typeface="B Koodak" pitchFamily="2" charset="-78"/>
              </a:rPr>
              <a:t>که بعد از نصب روی دیوار باید رنگ </a:t>
            </a:r>
            <a:r>
              <a:rPr lang="fa-IR" dirty="0">
                <a:solidFill>
                  <a:prstClr val="black"/>
                </a:solidFill>
                <a:cs typeface="B Koodak" pitchFamily="2" charset="-78"/>
              </a:rPr>
              <a:t>شوند.</a:t>
            </a:r>
          </a:p>
          <a:p>
            <a:r>
              <a:rPr lang="fa-IR" b="1" dirty="0">
                <a:solidFill>
                  <a:prstClr val="black"/>
                </a:solidFill>
                <a:cs typeface="B Koodak" pitchFamily="2" charset="-78"/>
              </a:rPr>
              <a:t>کاغذ دیواری</a:t>
            </a:r>
            <a:r>
              <a:rPr lang="fa-IR" dirty="0">
                <a:solidFill>
                  <a:prstClr val="black"/>
                </a:solidFill>
                <a:cs typeface="B Koodak" pitchFamily="2" charset="-78"/>
              </a:rPr>
              <a:t> </a:t>
            </a:r>
            <a:r>
              <a:rPr lang="fa-IR" dirty="0">
                <a:solidFill>
                  <a:prstClr val="black"/>
                </a:solidFill>
                <a:cs typeface="B Koodak" pitchFamily="2" charset="-78"/>
              </a:rPr>
              <a:t>های </a:t>
            </a:r>
            <a:r>
              <a:rPr lang="fa-IR" dirty="0">
                <a:solidFill>
                  <a:prstClr val="black"/>
                </a:solidFill>
                <a:cs typeface="B Koodak" pitchFamily="2" charset="-78"/>
              </a:rPr>
              <a:t>چاپی </a:t>
            </a:r>
            <a:r>
              <a:rPr lang="fa-IR" dirty="0">
                <a:solidFill>
                  <a:prstClr val="black"/>
                </a:solidFill>
                <a:cs typeface="B Koodak" pitchFamily="2" charset="-78"/>
              </a:rPr>
              <a:t>یک </a:t>
            </a:r>
            <a:r>
              <a:rPr lang="fa-IR" dirty="0">
                <a:solidFill>
                  <a:prstClr val="black"/>
                </a:solidFill>
                <a:cs typeface="B Koodak" pitchFamily="2" charset="-78"/>
              </a:rPr>
              <a:t>طرح رنگی روی آن چاپ </a:t>
            </a:r>
            <a:r>
              <a:rPr lang="fa-IR" dirty="0">
                <a:solidFill>
                  <a:prstClr val="black"/>
                </a:solidFill>
                <a:cs typeface="B Koodak" pitchFamily="2" charset="-78"/>
              </a:rPr>
              <a:t>میشود</a:t>
            </a:r>
            <a:r>
              <a:rPr lang="en-US" dirty="0">
                <a:solidFill>
                  <a:prstClr val="black"/>
                </a:solidFill>
                <a:cs typeface="B Koodak" pitchFamily="2" charset="-78"/>
              </a:rPr>
              <a:t> </a:t>
            </a:r>
            <a:r>
              <a:rPr lang="fa-IR" dirty="0">
                <a:solidFill>
                  <a:prstClr val="black"/>
                </a:solidFill>
                <a:cs typeface="B Koodak" pitchFamily="2" charset="-78"/>
              </a:rPr>
              <a:t>و </a:t>
            </a:r>
            <a:r>
              <a:rPr lang="fa-IR" dirty="0">
                <a:solidFill>
                  <a:prstClr val="black"/>
                </a:solidFill>
                <a:cs typeface="B Koodak" pitchFamily="2" charset="-78"/>
              </a:rPr>
              <a:t>ممکن است به صورت بافت پارچه یا طرح برجسته نیز باشد. </a:t>
            </a:r>
            <a:endParaRPr lang="fa-IR" dirty="0">
              <a:solidFill>
                <a:prstClr val="black"/>
              </a:solidFill>
              <a:cs typeface="B Koodak" pitchFamily="2" charset="-78"/>
            </a:endParaRPr>
          </a:p>
          <a:p>
            <a:r>
              <a:rPr lang="fa-IR" dirty="0">
                <a:solidFill>
                  <a:prstClr val="black"/>
                </a:solidFill>
                <a:cs typeface="B Koodak" pitchFamily="2" charset="-78"/>
              </a:rPr>
              <a:t>قوی </a:t>
            </a:r>
            <a:r>
              <a:rPr lang="fa-IR" dirty="0">
                <a:solidFill>
                  <a:prstClr val="black"/>
                </a:solidFill>
                <a:cs typeface="B Koodak" pitchFamily="2" charset="-78"/>
              </a:rPr>
              <a:t>ترین کاغذ </a:t>
            </a:r>
            <a:r>
              <a:rPr lang="fa-IR" dirty="0">
                <a:solidFill>
                  <a:prstClr val="black"/>
                </a:solidFill>
                <a:cs typeface="B Koodak" pitchFamily="2" charset="-78"/>
              </a:rPr>
              <a:t>دیواری </a:t>
            </a:r>
            <a:r>
              <a:rPr lang="fa-IR" dirty="0">
                <a:solidFill>
                  <a:prstClr val="black"/>
                </a:solidFill>
                <a:cs typeface="B Koodak" pitchFamily="2" charset="-78"/>
              </a:rPr>
              <a:t>های چاپی </a:t>
            </a:r>
            <a:r>
              <a:rPr lang="fa-IR" u="sng" dirty="0">
                <a:solidFill>
                  <a:prstClr val="black"/>
                </a:solidFill>
                <a:cs typeface="B Koodak" pitchFamily="2" charset="-78"/>
              </a:rPr>
              <a:t>کاغذ دولا </a:t>
            </a:r>
            <a:r>
              <a:rPr lang="fa-IR" dirty="0">
                <a:solidFill>
                  <a:prstClr val="black"/>
                </a:solidFill>
                <a:cs typeface="B Koodak" pitchFamily="2" charset="-78"/>
              </a:rPr>
              <a:t>نام دارند که در هنگام تولید 2 لایه از کاغذ را به هم </a:t>
            </a:r>
            <a:r>
              <a:rPr lang="fa-IR" dirty="0">
                <a:solidFill>
                  <a:prstClr val="black"/>
                </a:solidFill>
                <a:cs typeface="B Koodak" pitchFamily="2" charset="-78"/>
              </a:rPr>
              <a:t>می چسبانند</a:t>
            </a:r>
            <a:r>
              <a:rPr lang="fa-IR" dirty="0">
                <a:solidFill>
                  <a:prstClr val="black"/>
                </a:solidFill>
                <a:cs typeface="B Koodak" pitchFamily="2" charset="-78"/>
              </a:rPr>
              <a:t>. اکثر کاغذ </a:t>
            </a:r>
            <a:r>
              <a:rPr lang="fa-IR" dirty="0">
                <a:solidFill>
                  <a:prstClr val="black"/>
                </a:solidFill>
                <a:cs typeface="B Koodak" pitchFamily="2" charset="-78"/>
              </a:rPr>
              <a:t>دیواری </a:t>
            </a:r>
            <a:r>
              <a:rPr lang="fa-IR" dirty="0">
                <a:solidFill>
                  <a:prstClr val="black"/>
                </a:solidFill>
                <a:cs typeface="B Koodak" pitchFamily="2" charset="-78"/>
              </a:rPr>
              <a:t>های چاپی اگر لکه روی آن بیافتد </a:t>
            </a:r>
            <a:r>
              <a:rPr lang="fa-IR" dirty="0">
                <a:solidFill>
                  <a:prstClr val="black"/>
                </a:solidFill>
                <a:cs typeface="B Koodak" pitchFamily="2" charset="-78"/>
              </a:rPr>
              <a:t>میتوان </a:t>
            </a:r>
            <a:r>
              <a:rPr lang="fa-IR" dirty="0">
                <a:solidFill>
                  <a:prstClr val="black"/>
                </a:solidFill>
                <a:cs typeface="B Koodak" pitchFamily="2" charset="-78"/>
              </a:rPr>
              <a:t>با دستمال مرطوب آنرا تمیز کرد. </a:t>
            </a:r>
            <a:r>
              <a:rPr lang="fa-IR" dirty="0">
                <a:solidFill>
                  <a:prstClr val="black"/>
                </a:solidFill>
                <a:cs typeface="B Koodak" pitchFamily="2" charset="-78"/>
              </a:rPr>
              <a:t> </a:t>
            </a:r>
            <a:r>
              <a:rPr lang="fa-IR" dirty="0">
                <a:solidFill>
                  <a:prstClr val="black"/>
                </a:solidFill>
                <a:cs typeface="B Koodak" pitchFamily="2" charset="-78"/>
              </a:rPr>
              <a:t>به </a:t>
            </a:r>
            <a:r>
              <a:rPr lang="fa-IR" dirty="0">
                <a:solidFill>
                  <a:prstClr val="black"/>
                </a:solidFill>
                <a:cs typeface="B Koodak" pitchFamily="2" charset="-78"/>
              </a:rPr>
              <a:t>راحتی نیز </a:t>
            </a:r>
            <a:r>
              <a:rPr lang="fa-IR" dirty="0">
                <a:solidFill>
                  <a:prstClr val="black"/>
                </a:solidFill>
                <a:cs typeface="B Koodak" pitchFamily="2" charset="-78"/>
              </a:rPr>
              <a:t>کنده </a:t>
            </a:r>
            <a:r>
              <a:rPr lang="fa-IR" dirty="0">
                <a:solidFill>
                  <a:prstClr val="black"/>
                </a:solidFill>
                <a:cs typeface="B Koodak" pitchFamily="2" charset="-78"/>
              </a:rPr>
              <a:t>میشوند.</a:t>
            </a:r>
          </a:p>
          <a:p>
            <a:r>
              <a:rPr lang="fa-IR" b="1" dirty="0">
                <a:solidFill>
                  <a:prstClr val="black"/>
                </a:solidFill>
                <a:cs typeface="B Koodak" pitchFamily="2" charset="-78"/>
              </a:rPr>
              <a:t>کاغذ </a:t>
            </a:r>
            <a:r>
              <a:rPr lang="fa-IR" b="1" dirty="0">
                <a:solidFill>
                  <a:prstClr val="black"/>
                </a:solidFill>
                <a:cs typeface="B Koodak" pitchFamily="2" charset="-78"/>
              </a:rPr>
              <a:t>دیواری</a:t>
            </a:r>
            <a:r>
              <a:rPr lang="fa-IR" dirty="0">
                <a:solidFill>
                  <a:prstClr val="black"/>
                </a:solidFill>
                <a:cs typeface="B Koodak" pitchFamily="2" charset="-78"/>
              </a:rPr>
              <a:t> </a:t>
            </a:r>
            <a:r>
              <a:rPr lang="fa-IR" dirty="0">
                <a:solidFill>
                  <a:prstClr val="black"/>
                </a:solidFill>
                <a:cs typeface="B Koodak" pitchFamily="2" charset="-78"/>
              </a:rPr>
              <a:t>قابل شستشو همان کاغذ </a:t>
            </a:r>
            <a:r>
              <a:rPr lang="fa-IR" dirty="0">
                <a:solidFill>
                  <a:prstClr val="black"/>
                </a:solidFill>
                <a:cs typeface="B Koodak" pitchFamily="2" charset="-78"/>
              </a:rPr>
              <a:t>دیواری چاپی </a:t>
            </a:r>
            <a:r>
              <a:rPr lang="fa-IR" dirty="0">
                <a:solidFill>
                  <a:prstClr val="black"/>
                </a:solidFill>
                <a:cs typeface="B Koodak" pitchFamily="2" charset="-78"/>
              </a:rPr>
              <a:t>هستند که در هنگام تولید یک لایه پلاستیک بسیار نازک و شفاف روی آن </a:t>
            </a:r>
            <a:r>
              <a:rPr lang="fa-IR" dirty="0">
                <a:solidFill>
                  <a:prstClr val="black"/>
                </a:solidFill>
                <a:cs typeface="B Koodak" pitchFamily="2" charset="-78"/>
              </a:rPr>
              <a:t>میکشند </a:t>
            </a:r>
            <a:r>
              <a:rPr lang="fa-IR" dirty="0">
                <a:solidFill>
                  <a:prstClr val="black"/>
                </a:solidFill>
                <a:cs typeface="B Koodak" pitchFamily="2" charset="-78"/>
              </a:rPr>
              <a:t>و آنرا ضد آب و ضد لک </a:t>
            </a:r>
            <a:r>
              <a:rPr lang="fa-IR" dirty="0">
                <a:solidFill>
                  <a:prstClr val="black"/>
                </a:solidFill>
                <a:cs typeface="B Koodak" pitchFamily="2" charset="-78"/>
              </a:rPr>
              <a:t>میکند</a:t>
            </a:r>
            <a:r>
              <a:rPr lang="fa-IR" dirty="0">
                <a:solidFill>
                  <a:prstClr val="black"/>
                </a:solidFill>
                <a:cs typeface="B Koodak" pitchFamily="2" charset="-78"/>
              </a:rPr>
              <a:t>. </a:t>
            </a:r>
            <a:r>
              <a:rPr lang="fa-IR" dirty="0">
                <a:solidFill>
                  <a:prstClr val="black"/>
                </a:solidFill>
                <a:cs typeface="B Koodak" pitchFamily="2" charset="-78"/>
              </a:rPr>
              <a:t>کاغذ دیواری قابل </a:t>
            </a:r>
            <a:r>
              <a:rPr lang="fa-IR" dirty="0">
                <a:solidFill>
                  <a:prstClr val="black"/>
                </a:solidFill>
                <a:cs typeface="B Koodak" pitchFamily="2" charset="-78"/>
              </a:rPr>
              <a:t>شستشو به صورت </a:t>
            </a:r>
            <a:r>
              <a:rPr lang="fa-IR" u="sng" dirty="0">
                <a:solidFill>
                  <a:prstClr val="black"/>
                </a:solidFill>
                <a:cs typeface="B Koodak" pitchFamily="2" charset="-78"/>
              </a:rPr>
              <a:t>خود چسب </a:t>
            </a:r>
            <a:r>
              <a:rPr lang="fa-IR" dirty="0">
                <a:solidFill>
                  <a:prstClr val="black"/>
                </a:solidFill>
                <a:cs typeface="B Koodak" pitchFamily="2" charset="-78"/>
              </a:rPr>
              <a:t>(چسبدار) نیز موجود </a:t>
            </a:r>
            <a:r>
              <a:rPr lang="fa-IR" dirty="0">
                <a:solidFill>
                  <a:prstClr val="black"/>
                </a:solidFill>
                <a:cs typeface="B Koodak" pitchFamily="2" charset="-78"/>
              </a:rPr>
              <a:t>است. </a:t>
            </a:r>
            <a:r>
              <a:rPr lang="fa-IR" dirty="0">
                <a:solidFill>
                  <a:prstClr val="black"/>
                </a:solidFill>
                <a:cs typeface="B Koodak" pitchFamily="2" charset="-78"/>
              </a:rPr>
              <a:t>نقطه ضعف اصلی این نوع، کنده شدن بسیار سخت آن است. </a:t>
            </a:r>
          </a:p>
        </p:txBody>
      </p:sp>
      <p:pic>
        <p:nvPicPr>
          <p:cNvPr id="12290" name="Picture 2" descr="C:\Users\Sara\Desktop\room-wallpaper.jpg"/>
          <p:cNvPicPr>
            <a:picLocks noChangeAspect="1" noChangeArrowheads="1"/>
          </p:cNvPicPr>
          <p:nvPr/>
        </p:nvPicPr>
        <p:blipFill>
          <a:blip r:embed="rId2" cstate="print"/>
          <a:srcRect/>
          <a:stretch>
            <a:fillRect/>
          </a:stretch>
        </p:blipFill>
        <p:spPr bwMode="auto">
          <a:xfrm>
            <a:off x="457200" y="685800"/>
            <a:ext cx="2667000" cy="2234366"/>
          </a:xfrm>
          <a:prstGeom prst="rect">
            <a:avLst/>
          </a:prstGeom>
          <a:ln>
            <a:noFill/>
          </a:ln>
          <a:effectLst>
            <a:outerShdw blurRad="190500" algn="tl" rotWithShape="0">
              <a:srgbClr val="000000">
                <a:alpha val="70000"/>
              </a:srgbClr>
            </a:outerShdw>
          </a:effectLst>
        </p:spPr>
      </p:pic>
      <p:pic>
        <p:nvPicPr>
          <p:cNvPr id="12291" name="Picture 3" descr="C:\Users\Sara\Desktop\wallpaper-harlequin5.jpg"/>
          <p:cNvPicPr>
            <a:picLocks noChangeAspect="1" noChangeArrowheads="1"/>
          </p:cNvPicPr>
          <p:nvPr/>
        </p:nvPicPr>
        <p:blipFill>
          <a:blip r:embed="rId3" cstate="print"/>
          <a:srcRect/>
          <a:stretch>
            <a:fillRect/>
          </a:stretch>
        </p:blipFill>
        <p:spPr bwMode="auto">
          <a:xfrm>
            <a:off x="457200" y="3505200"/>
            <a:ext cx="2667000" cy="2667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408130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958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کاغذ دیواری</a:t>
            </a:r>
          </a:p>
        </p:txBody>
      </p:sp>
      <p:sp>
        <p:nvSpPr>
          <p:cNvPr id="5" name="Title 1"/>
          <p:cNvSpPr txBox="1">
            <a:spLocks/>
          </p:cNvSpPr>
          <p:nvPr/>
        </p:nvSpPr>
        <p:spPr>
          <a:xfrm>
            <a:off x="609600" y="533400"/>
            <a:ext cx="7772400" cy="34290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dirty="0">
                <a:solidFill>
                  <a:prstClr val="black"/>
                </a:solidFill>
                <a:cs typeface="B Koodak" pitchFamily="2" charset="-78"/>
              </a:rPr>
              <a:t> يك رول واحد تنها داراي 4 متر و 11.5 سانتي‌متر (13.5 فوت) كاغذ ديواري‌ است در حالي كه رول‌هاي دو برابر داراي 8 متر و 23 سانتي‌متر ( 27 فوت) كاغذديواري هستند</a:t>
            </a:r>
            <a:r>
              <a:rPr lang="fa-IR" dirty="0">
                <a:solidFill>
                  <a:prstClr val="black"/>
                </a:solidFill>
                <a:cs typeface="B Koodak" pitchFamily="2" charset="-78"/>
              </a:rPr>
              <a:t>.</a:t>
            </a:r>
          </a:p>
          <a:p>
            <a:r>
              <a:rPr lang="fa-IR" dirty="0">
                <a:solidFill>
                  <a:prstClr val="black"/>
                </a:solidFill>
                <a:cs typeface="B Koodak" pitchFamily="2" charset="-78"/>
              </a:rPr>
              <a:t>رول‌هاي كاغذ ديواري داراي عرض‌هاي مختلفي نيز هست. انواع اروپايي آنها داراي عرض 52 سانتي‌متر (20.5 اينچ) است در حالي كه رول كاغذديواري‌هاي آمريكايي عرض 68.5 سانتي‌متر (27 اينچ) </a:t>
            </a:r>
            <a:r>
              <a:rPr lang="fa-IR" dirty="0">
                <a:solidFill>
                  <a:prstClr val="black"/>
                </a:solidFill>
                <a:cs typeface="B Koodak" pitchFamily="2" charset="-78"/>
              </a:rPr>
              <a:t>دارد.</a:t>
            </a:r>
          </a:p>
          <a:p>
            <a:r>
              <a:rPr lang="fa-IR" dirty="0">
                <a:solidFill>
                  <a:prstClr val="black"/>
                </a:solidFill>
                <a:cs typeface="B Koodak" pitchFamily="2" charset="-78"/>
              </a:rPr>
              <a:t> </a:t>
            </a:r>
            <a:r>
              <a:rPr lang="fa-IR" dirty="0">
                <a:solidFill>
                  <a:prstClr val="black"/>
                </a:solidFill>
                <a:cs typeface="B Koodak" pitchFamily="2" charset="-78"/>
              </a:rPr>
              <a:t> مورد ديگري كه روي قيمت كاغذديواري تاثير مي‌گذارد؛ طرحي است كه انتخاب مي‌كنيد. به طور كلي دو نوع طرح براي كاغذديواري وجود دارد: طرح‌هاي مستقيم و صاف و طرح‌هاي منحني شكل. طرح‌هاي مستقيم و صاف مانند طرح‌های راه راه عمودي و افقي كه بايد در قسمت درزها تنظيم شوند و طرح‌هاي منحني شكل نيز مانند طرح‌هاي گلدار و هندسي هستند كه باز هم بايد در قسمت درزها تنظيم شوند. اين تنظيمات در قسمت درزها به طوري كه دنباله طرح‌ها از رديفي به رديف ديگر رعايت شود، نياز به متراژ بيشتري </a:t>
            </a:r>
            <a:r>
              <a:rPr lang="fa-IR" dirty="0">
                <a:solidFill>
                  <a:prstClr val="black"/>
                </a:solidFill>
                <a:cs typeface="B Koodak" pitchFamily="2" charset="-78"/>
              </a:rPr>
              <a:t>كاغذديواري.</a:t>
            </a:r>
          </a:p>
          <a:p>
            <a:endParaRPr lang="fa-IR" dirty="0">
              <a:solidFill>
                <a:prstClr val="black"/>
              </a:solidFill>
              <a:cs typeface="B Koodak" pitchFamily="2" charset="-78"/>
            </a:endParaRPr>
          </a:p>
        </p:txBody>
      </p:sp>
      <p:pic>
        <p:nvPicPr>
          <p:cNvPr id="13314" name="Picture 2" descr="C:\Users\Sara\Desktop\images (5).jpg"/>
          <p:cNvPicPr>
            <a:picLocks noChangeAspect="1" noChangeArrowheads="1"/>
          </p:cNvPicPr>
          <p:nvPr/>
        </p:nvPicPr>
        <p:blipFill>
          <a:blip r:embed="rId2" cstate="print"/>
          <a:srcRect/>
          <a:stretch>
            <a:fillRect/>
          </a:stretch>
        </p:blipFill>
        <p:spPr bwMode="auto">
          <a:xfrm>
            <a:off x="685800" y="3886200"/>
            <a:ext cx="3429000" cy="2568440"/>
          </a:xfrm>
          <a:prstGeom prst="rect">
            <a:avLst/>
          </a:prstGeom>
          <a:ln>
            <a:noFill/>
          </a:ln>
          <a:effectLst>
            <a:outerShdw blurRad="190500" algn="tl" rotWithShape="0">
              <a:srgbClr val="000000">
                <a:alpha val="70000"/>
              </a:srgbClr>
            </a:outerShdw>
          </a:effectLst>
        </p:spPr>
      </p:pic>
      <p:pic>
        <p:nvPicPr>
          <p:cNvPr id="13315" name="Picture 3" descr="C:\Users\Sara\Desktop\images (6).jpg"/>
          <p:cNvPicPr>
            <a:picLocks noChangeAspect="1" noChangeArrowheads="1"/>
          </p:cNvPicPr>
          <p:nvPr/>
        </p:nvPicPr>
        <p:blipFill>
          <a:blip r:embed="rId3" cstate="print"/>
          <a:srcRect/>
          <a:stretch>
            <a:fillRect/>
          </a:stretch>
        </p:blipFill>
        <p:spPr bwMode="auto">
          <a:xfrm>
            <a:off x="5802376" y="3886200"/>
            <a:ext cx="2503424" cy="25146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87083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800600" y="-1524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2590800" y="609600"/>
            <a:ext cx="5943600" cy="69342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u="sng" dirty="0">
                <a:solidFill>
                  <a:prstClr val="black"/>
                </a:solidFill>
                <a:cs typeface="B Koodak" pitchFamily="2" charset="-78"/>
              </a:rPr>
              <a:t>کامپوزیت</a:t>
            </a:r>
          </a:p>
          <a:p>
            <a:r>
              <a:rPr lang="fa-IR" b="1" dirty="0">
                <a:solidFill>
                  <a:prstClr val="black"/>
                </a:solidFill>
                <a:cs typeface="B Koodak" pitchFamily="2" charset="-78"/>
              </a:rPr>
              <a:t>تنوع در طرح ورنگ در این دیوارپوشها باعث شده تا در طراحی </a:t>
            </a:r>
            <a:r>
              <a:rPr lang="fa-IR" b="1" dirty="0">
                <a:solidFill>
                  <a:prstClr val="black"/>
                </a:solidFill>
                <a:cs typeface="B Koodak" pitchFamily="2" charset="-78"/>
              </a:rPr>
              <a:t>دکوراسیون </a:t>
            </a:r>
            <a:r>
              <a:rPr lang="fa-IR" b="1" dirty="0">
                <a:solidFill>
                  <a:prstClr val="black"/>
                </a:solidFill>
                <a:cs typeface="B Koodak" pitchFamily="2" charset="-78"/>
              </a:rPr>
              <a:t>داخلی منازل و محل کار و همچنین نمای ساختمان </a:t>
            </a:r>
            <a:r>
              <a:rPr lang="fa-IR" b="1" dirty="0">
                <a:solidFill>
                  <a:prstClr val="black"/>
                </a:solidFill>
                <a:cs typeface="B Koodak" pitchFamily="2" charset="-78"/>
              </a:rPr>
              <a:t>مناسب </a:t>
            </a:r>
            <a:r>
              <a:rPr lang="fa-IR" b="1" dirty="0">
                <a:solidFill>
                  <a:prstClr val="black"/>
                </a:solidFill>
                <a:cs typeface="B Koodak" pitchFamily="2" charset="-78"/>
              </a:rPr>
              <a:t>باشد. این پنل ها در اندازه های </a:t>
            </a:r>
            <a:r>
              <a:rPr lang="en-US" b="1" dirty="0">
                <a:solidFill>
                  <a:prstClr val="black"/>
                </a:solidFill>
                <a:cs typeface="B Koodak" pitchFamily="2" charset="-78"/>
              </a:rPr>
              <a:t>cm230 *cm130 </a:t>
            </a:r>
            <a:r>
              <a:rPr lang="fa-IR" b="1" dirty="0">
                <a:solidFill>
                  <a:prstClr val="black"/>
                </a:solidFill>
                <a:cs typeface="B Koodak" pitchFamily="2" charset="-78"/>
              </a:rPr>
              <a:t>در طرح های متنوع و بی نهایت رنگ عرضه می شود</a:t>
            </a:r>
            <a:r>
              <a:rPr lang="fa-IR" b="1" dirty="0">
                <a:solidFill>
                  <a:prstClr val="black"/>
                </a:solidFill>
                <a:cs typeface="B Koodak" pitchFamily="2" charset="-78"/>
              </a:rPr>
              <a:t>.</a:t>
            </a:r>
          </a:p>
          <a:p>
            <a:endParaRPr lang="fa-IR" dirty="0">
              <a:solidFill>
                <a:prstClr val="black"/>
              </a:solidFill>
              <a:cs typeface="B Koodak" pitchFamily="2" charset="-78"/>
            </a:endParaRPr>
          </a:p>
          <a:p>
            <a:r>
              <a:rPr lang="fa-IR" b="1" dirty="0">
                <a:solidFill>
                  <a:prstClr val="black"/>
                </a:solidFill>
                <a:cs typeface="B Koodak" pitchFamily="2" charset="-78"/>
              </a:rPr>
              <a:t>ویژگیها</a:t>
            </a:r>
            <a:r>
              <a:rPr lang="fa-IR" b="1" dirty="0">
                <a:solidFill>
                  <a:prstClr val="black"/>
                </a:solidFill>
                <a:cs typeface="B Koodak" pitchFamily="2" charset="-78"/>
              </a:rPr>
              <a:t>:</a:t>
            </a:r>
          </a:p>
          <a:p>
            <a:endParaRPr lang="fa-IR" dirty="0">
              <a:solidFill>
                <a:prstClr val="black"/>
              </a:solidFill>
              <a:cs typeface="B Koodak" pitchFamily="2" charset="-78"/>
            </a:endParaRPr>
          </a:p>
          <a:p>
            <a:r>
              <a:rPr lang="fa-IR" b="1" dirty="0">
                <a:solidFill>
                  <a:prstClr val="black"/>
                </a:solidFill>
                <a:cs typeface="B Koodak" pitchFamily="2" charset="-78"/>
              </a:rPr>
              <a:t>وزن سبک </a:t>
            </a:r>
            <a:endParaRPr lang="fa-IR" dirty="0">
              <a:solidFill>
                <a:prstClr val="black"/>
              </a:solidFill>
              <a:cs typeface="B Koodak" pitchFamily="2" charset="-78"/>
            </a:endParaRPr>
          </a:p>
          <a:p>
            <a:r>
              <a:rPr lang="fa-IR" b="1" dirty="0">
                <a:solidFill>
                  <a:prstClr val="black"/>
                </a:solidFill>
                <a:cs typeface="B Koodak" pitchFamily="2" charset="-78"/>
              </a:rPr>
              <a:t>قابلیت فرم دهی برروی سطوح</a:t>
            </a:r>
            <a:endParaRPr lang="fa-IR" dirty="0">
              <a:solidFill>
                <a:prstClr val="black"/>
              </a:solidFill>
              <a:cs typeface="B Koodak" pitchFamily="2" charset="-78"/>
            </a:endParaRPr>
          </a:p>
          <a:p>
            <a:r>
              <a:rPr lang="fa-IR" b="1" dirty="0">
                <a:solidFill>
                  <a:prstClr val="black"/>
                </a:solidFill>
                <a:cs typeface="B Koodak" pitchFamily="2" charset="-78"/>
              </a:rPr>
              <a:t>مقاوم دربرابراشعه ماورا بنفش</a:t>
            </a:r>
            <a:endParaRPr lang="fa-IR" dirty="0">
              <a:solidFill>
                <a:prstClr val="black"/>
              </a:solidFill>
              <a:cs typeface="B Koodak" pitchFamily="2" charset="-78"/>
            </a:endParaRPr>
          </a:p>
          <a:p>
            <a:r>
              <a:rPr lang="fa-IR" b="1" dirty="0">
                <a:solidFill>
                  <a:prstClr val="black"/>
                </a:solidFill>
                <a:cs typeface="B Koodak" pitchFamily="2" charset="-78"/>
              </a:rPr>
              <a:t>کمترین انبساط و انقباض در برابر دما</a:t>
            </a:r>
            <a:endParaRPr lang="fa-IR" dirty="0">
              <a:solidFill>
                <a:prstClr val="black"/>
              </a:solidFill>
              <a:cs typeface="B Koodak" pitchFamily="2" charset="-78"/>
            </a:endParaRPr>
          </a:p>
          <a:p>
            <a:r>
              <a:rPr lang="fa-IR" b="1" dirty="0">
                <a:solidFill>
                  <a:prstClr val="black"/>
                </a:solidFill>
                <a:cs typeface="B Koodak" pitchFamily="2" charset="-78"/>
              </a:rPr>
              <a:t>بدون نیاز به زیرسازی</a:t>
            </a:r>
            <a:endParaRPr lang="fa-IR" dirty="0">
              <a:solidFill>
                <a:prstClr val="black"/>
              </a:solidFill>
              <a:cs typeface="B Koodak" pitchFamily="2" charset="-78"/>
            </a:endParaRPr>
          </a:p>
          <a:p>
            <a:r>
              <a:rPr lang="fa-IR" b="1" dirty="0">
                <a:solidFill>
                  <a:prstClr val="black"/>
                </a:solidFill>
                <a:cs typeface="B Koodak" pitchFamily="2" charset="-78"/>
              </a:rPr>
              <a:t>مقاوم در برابر ضربه و آسیب</a:t>
            </a:r>
            <a:endParaRPr lang="fa-IR" dirty="0">
              <a:solidFill>
                <a:prstClr val="black"/>
              </a:solidFill>
              <a:cs typeface="B Koodak" pitchFamily="2" charset="-78"/>
            </a:endParaRPr>
          </a:p>
          <a:p>
            <a:r>
              <a:rPr lang="fa-IR" b="1" dirty="0">
                <a:solidFill>
                  <a:prstClr val="black"/>
                </a:solidFill>
                <a:cs typeface="B Koodak" pitchFamily="2" charset="-78"/>
              </a:rPr>
              <a:t>قابلیت شستشو</a:t>
            </a:r>
            <a:endParaRPr lang="fa-IR" dirty="0">
              <a:solidFill>
                <a:prstClr val="black"/>
              </a:solidFill>
              <a:cs typeface="B Koodak" pitchFamily="2" charset="-78"/>
            </a:endParaRPr>
          </a:p>
          <a:p>
            <a:r>
              <a:rPr lang="fa-IR" b="1" dirty="0">
                <a:solidFill>
                  <a:prstClr val="black"/>
                </a:solidFill>
                <a:cs typeface="B Koodak" pitchFamily="2" charset="-78"/>
              </a:rPr>
              <a:t>نصب سریع و آسان</a:t>
            </a:r>
            <a:endParaRPr lang="fa-IR" dirty="0">
              <a:solidFill>
                <a:prstClr val="black"/>
              </a:solidFill>
              <a:cs typeface="B Koodak" pitchFamily="2" charset="-78"/>
            </a:endParaRPr>
          </a:p>
          <a:p>
            <a:r>
              <a:rPr lang="fa-IR" b="1" dirty="0">
                <a:solidFill>
                  <a:prstClr val="black"/>
                </a:solidFill>
                <a:cs typeface="B Koodak" pitchFamily="2" charset="-78"/>
              </a:rPr>
              <a:t>تنوع درطرح و رنگ</a:t>
            </a:r>
            <a:endParaRPr lang="fa-IR" dirty="0">
              <a:solidFill>
                <a:prstClr val="black"/>
              </a:solidFill>
              <a:cs typeface="B Koodak" pitchFamily="2" charset="-78"/>
            </a:endParaRPr>
          </a:p>
          <a:p>
            <a:r>
              <a:rPr lang="fa-IR" b="1" dirty="0">
                <a:solidFill>
                  <a:prstClr val="black"/>
                </a:solidFill>
                <a:cs typeface="B Koodak" pitchFamily="2" charset="-78"/>
              </a:rPr>
              <a:t>بادوام</a:t>
            </a:r>
            <a:endParaRPr lang="fa-IR" dirty="0">
              <a:solidFill>
                <a:prstClr val="black"/>
              </a:solidFill>
              <a:cs typeface="B Koodak" pitchFamily="2" charset="-78"/>
            </a:endParaRPr>
          </a:p>
          <a:p>
            <a:r>
              <a:rPr lang="fa-IR" b="1" dirty="0">
                <a:solidFill>
                  <a:prstClr val="black"/>
                </a:solidFill>
                <a:cs typeface="B Koodak" pitchFamily="2" charset="-78"/>
              </a:rPr>
              <a:t>ضد آب و عایق صوتی و حرارتی</a:t>
            </a:r>
            <a:endParaRPr lang="fa-IR" dirty="0">
              <a:solidFill>
                <a:prstClr val="black"/>
              </a:solidFill>
              <a:cs typeface="B Koodak" pitchFamily="2" charset="-78"/>
            </a:endParaRPr>
          </a:p>
          <a:p>
            <a:r>
              <a:rPr lang="fa-IR" b="1" dirty="0">
                <a:solidFill>
                  <a:prstClr val="black"/>
                </a:solidFill>
                <a:cs typeface="B Koodak" pitchFamily="2" charset="-78"/>
              </a:rPr>
              <a:t>ضدحشرات</a:t>
            </a:r>
            <a:endParaRPr lang="fa-IR" dirty="0">
              <a:solidFill>
                <a:prstClr val="black"/>
              </a:solidFill>
              <a:cs typeface="B Koodak" pitchFamily="2" charset="-78"/>
            </a:endParaRPr>
          </a:p>
          <a:p>
            <a:r>
              <a:rPr lang="fa-IR" b="1" dirty="0">
                <a:solidFill>
                  <a:prstClr val="black"/>
                </a:solidFill>
                <a:cs typeface="B Koodak" pitchFamily="2" charset="-78"/>
              </a:rPr>
              <a:t>رنگ پذیری مجدد</a:t>
            </a:r>
            <a:endParaRPr lang="fa-IR" dirty="0">
              <a:solidFill>
                <a:prstClr val="black"/>
              </a:solidFill>
              <a:cs typeface="B Koodak" pitchFamily="2" charset="-78"/>
            </a:endParaRPr>
          </a:p>
          <a:p>
            <a:r>
              <a:rPr lang="fa-IR" dirty="0">
                <a:solidFill>
                  <a:prstClr val="black"/>
                </a:solidFill>
              </a:rPr>
              <a:t> </a:t>
            </a:r>
          </a:p>
          <a:p>
            <a:endParaRPr lang="fa-IR" u="sng" dirty="0">
              <a:solidFill>
                <a:prstClr val="black"/>
              </a:solidFill>
              <a:cs typeface="B Koodak" pitchFamily="2" charset="-78"/>
            </a:endParaRPr>
          </a:p>
          <a:p>
            <a:endParaRPr lang="fa-IR" u="sng" dirty="0">
              <a:solidFill>
                <a:prstClr val="black"/>
              </a:solidFill>
              <a:cs typeface="B Koodak" pitchFamily="2" charset="-78"/>
            </a:endParaRPr>
          </a:p>
          <a:p>
            <a:endParaRPr lang="fa-IR" dirty="0">
              <a:solidFill>
                <a:prstClr val="black"/>
              </a:solidFill>
              <a:cs typeface="B Koodak" pitchFamily="2" charset="-78"/>
            </a:endParaRPr>
          </a:p>
        </p:txBody>
      </p:sp>
      <p:pic>
        <p:nvPicPr>
          <p:cNvPr id="14338" name="Picture 2" descr="C:\Users\Sara\Desktop\compos3.jpg"/>
          <p:cNvPicPr>
            <a:picLocks noChangeAspect="1" noChangeArrowheads="1"/>
          </p:cNvPicPr>
          <p:nvPr/>
        </p:nvPicPr>
        <p:blipFill>
          <a:blip r:embed="rId2" cstate="print"/>
          <a:srcRect/>
          <a:stretch>
            <a:fillRect/>
          </a:stretch>
        </p:blipFill>
        <p:spPr bwMode="auto">
          <a:xfrm>
            <a:off x="381000" y="3881091"/>
            <a:ext cx="3999783" cy="2672109"/>
          </a:xfrm>
          <a:prstGeom prst="rect">
            <a:avLst/>
          </a:prstGeom>
          <a:ln>
            <a:noFill/>
          </a:ln>
          <a:effectLst>
            <a:outerShdw blurRad="190500" algn="tl" rotWithShape="0">
              <a:srgbClr val="000000">
                <a:alpha val="70000"/>
              </a:srgbClr>
            </a:outerShdw>
          </a:effectLst>
        </p:spPr>
      </p:pic>
      <p:pic>
        <p:nvPicPr>
          <p:cNvPr id="14339" name="Picture 3" descr="C:\Users\Sara\Desktop\co4.jpg"/>
          <p:cNvPicPr>
            <a:picLocks noChangeAspect="1" noChangeArrowheads="1"/>
          </p:cNvPicPr>
          <p:nvPr/>
        </p:nvPicPr>
        <p:blipFill>
          <a:blip r:embed="rId3" cstate="print"/>
          <a:srcRect/>
          <a:stretch>
            <a:fillRect/>
          </a:stretch>
        </p:blipFill>
        <p:spPr bwMode="auto">
          <a:xfrm>
            <a:off x="381000" y="609600"/>
            <a:ext cx="2232114" cy="3003550"/>
          </a:xfrm>
          <a:prstGeom prst="rect">
            <a:avLst/>
          </a:prstGeom>
          <a:noFill/>
        </p:spPr>
      </p:pic>
    </p:spTree>
    <p:extLst>
      <p:ext uri="{BB962C8B-B14F-4D97-AF65-F5344CB8AC3E}">
        <p14:creationId xmlns:p14="http://schemas.microsoft.com/office/powerpoint/2010/main" val="111523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958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3200400" y="762000"/>
            <a:ext cx="5257800" cy="26670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u="sng" dirty="0">
                <a:solidFill>
                  <a:prstClr val="black"/>
                </a:solidFill>
                <a:cs typeface="B Koodak" pitchFamily="2" charset="-78"/>
              </a:rPr>
              <a:t>کامپوزیت</a:t>
            </a:r>
          </a:p>
          <a:p>
            <a:r>
              <a:rPr lang="fa-IR" dirty="0">
                <a:solidFill>
                  <a:prstClr val="black"/>
                </a:solidFill>
                <a:cs typeface="B Koodak" pitchFamily="2" charset="-78"/>
              </a:rPr>
              <a:t>ورق کامپوزیت آلومینیومی از سه لایه عمده تشکیل میشود که 2 لایه آلومینیوم در دو طرف ورق و یک لایه از جنس پلی اتیلن به نام </a:t>
            </a:r>
            <a:r>
              <a:rPr lang="en-US" dirty="0" err="1">
                <a:solidFill>
                  <a:prstClr val="black"/>
                </a:solidFill>
                <a:cs typeface="B Koodak" pitchFamily="2" charset="-78"/>
              </a:rPr>
              <a:t>pvdf</a:t>
            </a:r>
            <a:r>
              <a:rPr lang="en-US" dirty="0">
                <a:solidFill>
                  <a:prstClr val="black"/>
                </a:solidFill>
                <a:cs typeface="B Koodak" pitchFamily="2" charset="-78"/>
              </a:rPr>
              <a:t> </a:t>
            </a:r>
            <a:r>
              <a:rPr lang="fa-IR" dirty="0">
                <a:solidFill>
                  <a:prstClr val="black"/>
                </a:solidFill>
                <a:cs typeface="B Koodak" pitchFamily="2" charset="-78"/>
              </a:rPr>
              <a:t>در میان دو ورق آلومینیوم قرار داد.این لایه نقش عمده ای در </a:t>
            </a:r>
            <a:r>
              <a:rPr lang="fa-IR" u="sng" dirty="0">
                <a:solidFill>
                  <a:prstClr val="black"/>
                </a:solidFill>
                <a:cs typeface="B Koodak" pitchFamily="2" charset="-78"/>
              </a:rPr>
              <a:t>انعطاف پذیری و عایق سازی </a:t>
            </a:r>
            <a:r>
              <a:rPr lang="fa-IR" dirty="0">
                <a:solidFill>
                  <a:prstClr val="black"/>
                </a:solidFill>
                <a:cs typeface="B Koodak" pitchFamily="2" charset="-78"/>
              </a:rPr>
              <a:t>ورق کامپوزیت آلومینیومی در مقابل صدا و حرارت ایجاد میکند.</a:t>
            </a:r>
            <a:r>
              <a:rPr lang="fa-IR" dirty="0">
                <a:solidFill>
                  <a:prstClr val="black"/>
                </a:solidFill>
                <a:cs typeface="B Koodak" pitchFamily="2" charset="-78"/>
              </a:rPr>
              <a:t> </a:t>
            </a:r>
          </a:p>
          <a:p>
            <a:endParaRPr lang="fa-IR" u="sng" dirty="0">
              <a:solidFill>
                <a:prstClr val="black"/>
              </a:solidFill>
              <a:cs typeface="B Koodak" pitchFamily="2" charset="-78"/>
            </a:endParaRPr>
          </a:p>
          <a:p>
            <a:endParaRPr lang="fa-IR" u="sng" dirty="0">
              <a:solidFill>
                <a:prstClr val="black"/>
              </a:solidFill>
              <a:cs typeface="B Koodak" pitchFamily="2" charset="-78"/>
            </a:endParaRPr>
          </a:p>
          <a:p>
            <a:endParaRPr lang="fa-IR" dirty="0">
              <a:solidFill>
                <a:prstClr val="black"/>
              </a:solidFill>
              <a:cs typeface="B Koodak" pitchFamily="2" charset="-78"/>
            </a:endParaRPr>
          </a:p>
        </p:txBody>
      </p:sp>
      <p:pic>
        <p:nvPicPr>
          <p:cNvPr id="15362" name="Picture 2"/>
          <p:cNvPicPr>
            <a:picLocks noChangeAspect="1" noChangeArrowheads="1"/>
          </p:cNvPicPr>
          <p:nvPr/>
        </p:nvPicPr>
        <p:blipFill>
          <a:blip r:embed="rId2" cstate="print"/>
          <a:srcRect/>
          <a:stretch>
            <a:fillRect/>
          </a:stretch>
        </p:blipFill>
        <p:spPr bwMode="auto">
          <a:xfrm>
            <a:off x="914400" y="2590800"/>
            <a:ext cx="3372255" cy="3048000"/>
          </a:xfrm>
          <a:prstGeom prst="rect">
            <a:avLst/>
          </a:prstGeom>
          <a:ln>
            <a:noFill/>
          </a:ln>
          <a:effectLst>
            <a:outerShdw blurRad="190500" algn="tl" rotWithShape="0">
              <a:srgbClr val="000000">
                <a:alpha val="70000"/>
              </a:srgbClr>
            </a:outerShdw>
          </a:effectLst>
        </p:spPr>
      </p:pic>
      <p:sp>
        <p:nvSpPr>
          <p:cNvPr id="8" name="Title 1"/>
          <p:cNvSpPr txBox="1">
            <a:spLocks/>
          </p:cNvSpPr>
          <p:nvPr/>
        </p:nvSpPr>
        <p:spPr>
          <a:xfrm>
            <a:off x="5029200" y="3200400"/>
            <a:ext cx="3429000" cy="9906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342900" indent="-342900"/>
            <a:r>
              <a:rPr lang="fa-IR" dirty="0">
                <a:solidFill>
                  <a:prstClr val="black"/>
                </a:solidFill>
                <a:cs typeface="B Koodak" pitchFamily="2" charset="-78"/>
              </a:rPr>
              <a:t>1.لایه رنگ آلومینیومی با پوشش </a:t>
            </a:r>
            <a:r>
              <a:rPr lang="en-US" dirty="0" err="1">
                <a:solidFill>
                  <a:prstClr val="black"/>
                </a:solidFill>
                <a:cs typeface="B Koodak" pitchFamily="2" charset="-78"/>
              </a:rPr>
              <a:t>pvdf</a:t>
            </a:r>
            <a:endParaRPr lang="fa-IR" dirty="0">
              <a:solidFill>
                <a:prstClr val="black"/>
              </a:solidFill>
              <a:cs typeface="B Koodak" pitchFamily="2" charset="-78"/>
            </a:endParaRPr>
          </a:p>
          <a:p>
            <a:pPr marL="342900" indent="-342900"/>
            <a:r>
              <a:rPr lang="fa-IR" dirty="0">
                <a:solidFill>
                  <a:prstClr val="black"/>
                </a:solidFill>
                <a:cs typeface="B Koodak" pitchFamily="2" charset="-78"/>
              </a:rPr>
              <a:t>2.لایه پلی اتیلن</a:t>
            </a:r>
          </a:p>
          <a:p>
            <a:pPr marL="342900" indent="-342900"/>
            <a:r>
              <a:rPr lang="fa-IR" dirty="0">
                <a:solidFill>
                  <a:prstClr val="black"/>
                </a:solidFill>
                <a:cs typeface="B Koodak" pitchFamily="2" charset="-78"/>
              </a:rPr>
              <a:t>3.لایه آلومینیومی با رنگ محافظ</a:t>
            </a:r>
            <a:endParaRPr lang="fa-IR" dirty="0">
              <a:solidFill>
                <a:prstClr val="black"/>
              </a:solidFill>
              <a:cs typeface="B Koodak" pitchFamily="2" charset="-78"/>
            </a:endParaRPr>
          </a:p>
        </p:txBody>
      </p:sp>
    </p:spTree>
    <p:extLst>
      <p:ext uri="{BB962C8B-B14F-4D97-AF65-F5344CB8AC3E}">
        <p14:creationId xmlns:p14="http://schemas.microsoft.com/office/powerpoint/2010/main" val="22563599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482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228600" y="838200"/>
            <a:ext cx="8229600" cy="28194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endParaRPr lang="fa-IR" u="sng" dirty="0">
              <a:solidFill>
                <a:prstClr val="black"/>
              </a:solidFill>
              <a:cs typeface="B Koodak" pitchFamily="2" charset="-78"/>
            </a:endParaRPr>
          </a:p>
          <a:p>
            <a:endParaRPr lang="fa-IR" sz="2200" u="sng" dirty="0">
              <a:solidFill>
                <a:prstClr val="black"/>
              </a:solidFill>
              <a:cs typeface="B Koodak" pitchFamily="2" charset="-78"/>
            </a:endParaRPr>
          </a:p>
          <a:p>
            <a:r>
              <a:rPr lang="en-US" sz="2200" u="sng" dirty="0">
                <a:solidFill>
                  <a:prstClr val="black"/>
                </a:solidFill>
                <a:cs typeface="B Koodak" pitchFamily="2" charset="-78"/>
              </a:rPr>
              <a:t>:MDF</a:t>
            </a:r>
          </a:p>
          <a:p>
            <a:endParaRPr lang="fa-IR" u="sng" dirty="0">
              <a:solidFill>
                <a:prstClr val="black"/>
              </a:solidFill>
              <a:cs typeface="B Koodak" pitchFamily="2" charset="-78"/>
            </a:endParaRPr>
          </a:p>
          <a:p>
            <a:r>
              <a:rPr lang="fa-IR" dirty="0">
                <a:solidFill>
                  <a:prstClr val="black"/>
                </a:solidFill>
                <a:cs typeface="B Koodak" pitchFamily="2" charset="-78"/>
              </a:rPr>
              <a:t>ام‌دی‌اف جزو فرآورده‌‌های چوبی محسوب می‌شود. ام‌دی‌اف نوعی تخته فیبر است که به روش خشک تولید می‌گردد. دانسیته آن بین ۶۵۰ تا ۸۰۰ کیلوگرم بر متر مکعب است.</a:t>
            </a:r>
          </a:p>
          <a:p>
            <a:r>
              <a:rPr lang="fa-IR" dirty="0">
                <a:solidFill>
                  <a:prstClr val="black"/>
                </a:solidFill>
                <a:cs typeface="B Koodak" pitchFamily="2" charset="-78"/>
              </a:rPr>
              <a:t>ام‌دی‌اف را پس از تولید می‌توان روکش نمود. روکش‌‌های تزیینی علاوه بر زیبایی به دوام و کاربرد آن در محیط‌‌هایی مانند آشپزخانه کمک می‌کند. روکش ملامینه متداول‌ترین نوع روکش برای ام‌دی‌اف می‌باشد.</a:t>
            </a:r>
          </a:p>
          <a:p>
            <a:endParaRPr lang="fa-IR" b="1" dirty="0">
              <a:solidFill>
                <a:prstClr val="black"/>
              </a:solidFill>
              <a:cs typeface="B Koodak" pitchFamily="2" charset="-78"/>
            </a:endParaRPr>
          </a:p>
          <a:p>
            <a:endParaRPr lang="fa-IR" u="sng" dirty="0">
              <a:solidFill>
                <a:prstClr val="black"/>
              </a:solidFill>
              <a:cs typeface="B Koodak" pitchFamily="2" charset="-78"/>
            </a:endParaRPr>
          </a:p>
          <a:p>
            <a:endParaRPr lang="fa-IR" u="sng" dirty="0">
              <a:solidFill>
                <a:prstClr val="black"/>
              </a:solidFill>
              <a:cs typeface="B Koodak" pitchFamily="2" charset="-78"/>
            </a:endParaRPr>
          </a:p>
        </p:txBody>
      </p:sp>
      <p:pic>
        <p:nvPicPr>
          <p:cNvPr id="1027" name="Picture 3" descr="C:\Users\Sara\Desktop\2 (1).jpg"/>
          <p:cNvPicPr>
            <a:picLocks noChangeAspect="1" noChangeArrowheads="1"/>
          </p:cNvPicPr>
          <p:nvPr/>
        </p:nvPicPr>
        <p:blipFill>
          <a:blip r:embed="rId2" cstate="print"/>
          <a:srcRect/>
          <a:stretch>
            <a:fillRect/>
          </a:stretch>
        </p:blipFill>
        <p:spPr bwMode="auto">
          <a:xfrm>
            <a:off x="685800" y="3429000"/>
            <a:ext cx="3505201" cy="2742497"/>
          </a:xfrm>
          <a:prstGeom prst="rect">
            <a:avLst/>
          </a:prstGeom>
          <a:ln>
            <a:noFill/>
          </a:ln>
          <a:effectLst>
            <a:outerShdw blurRad="190500" algn="tl" rotWithShape="0">
              <a:srgbClr val="000000">
                <a:alpha val="70000"/>
              </a:srgbClr>
            </a:outerShdw>
          </a:effectLst>
        </p:spPr>
      </p:pic>
      <p:pic>
        <p:nvPicPr>
          <p:cNvPr id="1028" name="Picture 4" descr="C:\Users\Sara\Desktop\1.jpg"/>
          <p:cNvPicPr>
            <a:picLocks noChangeAspect="1" noChangeArrowheads="1"/>
          </p:cNvPicPr>
          <p:nvPr/>
        </p:nvPicPr>
        <p:blipFill>
          <a:blip r:embed="rId3" cstate="print"/>
          <a:srcRect/>
          <a:stretch>
            <a:fillRect/>
          </a:stretch>
        </p:blipFill>
        <p:spPr bwMode="auto">
          <a:xfrm>
            <a:off x="4800600" y="3429000"/>
            <a:ext cx="3657600" cy="27553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055977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0" y="-1524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2971800" y="228600"/>
            <a:ext cx="5486400" cy="49530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b="1" dirty="0">
                <a:solidFill>
                  <a:prstClr val="black"/>
                </a:solidFill>
                <a:cs typeface="B Koodak" pitchFamily="2" charset="-78"/>
              </a:rPr>
              <a:t>ویژگی ورق های </a:t>
            </a:r>
            <a:r>
              <a:rPr lang="en-US" b="1" dirty="0">
                <a:solidFill>
                  <a:prstClr val="black"/>
                </a:solidFill>
                <a:cs typeface="B Koodak" pitchFamily="2" charset="-78"/>
              </a:rPr>
              <a:t>MDF :</a:t>
            </a:r>
            <a:endParaRPr lang="en-US" dirty="0">
              <a:solidFill>
                <a:prstClr val="black"/>
              </a:solidFill>
              <a:cs typeface="B Koodak" pitchFamily="2" charset="-78"/>
            </a:endParaRPr>
          </a:p>
          <a:p>
            <a:r>
              <a:rPr lang="fa-IR" dirty="0">
                <a:solidFill>
                  <a:prstClr val="black"/>
                </a:solidFill>
                <a:cs typeface="B Koodak" pitchFamily="2" charset="-78"/>
              </a:rPr>
              <a:t>1.</a:t>
            </a:r>
            <a:r>
              <a:rPr lang="en-US" dirty="0">
                <a:solidFill>
                  <a:prstClr val="black"/>
                </a:solidFill>
                <a:cs typeface="B Koodak" pitchFamily="2" charset="-78"/>
              </a:rPr>
              <a:t> </a:t>
            </a:r>
            <a:r>
              <a:rPr lang="fa-IR" dirty="0">
                <a:solidFill>
                  <a:prstClr val="black"/>
                </a:solidFill>
                <a:cs typeface="B Koodak" pitchFamily="2" charset="-78"/>
              </a:rPr>
              <a:t>تنوع محصول در طرح روکش ٬ نوع ٬ ضخامت ٬ چگالی و تراکم ذرات</a:t>
            </a:r>
          </a:p>
          <a:p>
            <a:r>
              <a:rPr lang="fa-IR" dirty="0">
                <a:solidFill>
                  <a:prstClr val="black"/>
                </a:solidFill>
                <a:cs typeface="B Koodak" pitchFamily="2" charset="-78"/>
              </a:rPr>
              <a:t>2.به راحتی مانند چوب قابل برش ٬ سمباده زنی و ماشین کاری می باشد .</a:t>
            </a:r>
          </a:p>
          <a:p>
            <a:r>
              <a:rPr lang="fa-IR" dirty="0">
                <a:solidFill>
                  <a:prstClr val="black"/>
                </a:solidFill>
                <a:cs typeface="B Koodak" pitchFamily="2" charset="-78"/>
              </a:rPr>
              <a:t>3.ورقه های آن دارای سطحی کاملا صاف و متراکم می باشند .</a:t>
            </a:r>
          </a:p>
          <a:p>
            <a:r>
              <a:rPr lang="fa-IR" dirty="0">
                <a:solidFill>
                  <a:prstClr val="black"/>
                </a:solidFill>
                <a:cs typeface="B Koodak" pitchFamily="2" charset="-78"/>
              </a:rPr>
              <a:t>4.برخلاف چوب هیچ گونه گره ای در داخل انواع فیبر وجود ندارد .</a:t>
            </a:r>
          </a:p>
          <a:p>
            <a:r>
              <a:rPr lang="fa-IR" dirty="0">
                <a:solidFill>
                  <a:prstClr val="black"/>
                </a:solidFill>
                <a:cs typeface="B Koodak" pitchFamily="2" charset="-78"/>
              </a:rPr>
              <a:t>5.قیمت بسیار مناسب نسبت به چوب طبیعی</a:t>
            </a:r>
          </a:p>
          <a:p>
            <a:r>
              <a:rPr lang="fa-IR" dirty="0">
                <a:solidFill>
                  <a:prstClr val="black"/>
                </a:solidFill>
                <a:cs typeface="B Koodak" pitchFamily="2" charset="-78"/>
              </a:rPr>
              <a:t>6.پایداری ابعاد و مقاومت مناسب در برابر پوسیدگی ٬ رشد انواع قارچ ها و حشرات موذی</a:t>
            </a:r>
          </a:p>
          <a:p>
            <a:r>
              <a:rPr lang="fa-IR" dirty="0">
                <a:solidFill>
                  <a:prstClr val="black"/>
                </a:solidFill>
                <a:cs typeface="B Koodak" pitchFamily="2" charset="-78"/>
              </a:rPr>
              <a:t>7.در تمامی سطوح </a:t>
            </a:r>
            <a:r>
              <a:rPr lang="en-US" dirty="0">
                <a:solidFill>
                  <a:prstClr val="black"/>
                </a:solidFill>
                <a:cs typeface="B Koodak" pitchFamily="2" charset="-78"/>
              </a:rPr>
              <a:t>MDF </a:t>
            </a:r>
            <a:r>
              <a:rPr lang="fa-IR" dirty="0">
                <a:solidFill>
                  <a:prstClr val="black"/>
                </a:solidFill>
                <a:cs typeface="B Koodak" pitchFamily="2" charset="-78"/>
              </a:rPr>
              <a:t>چگالی یکسان می باشد .</a:t>
            </a:r>
          </a:p>
          <a:p>
            <a:r>
              <a:rPr lang="fa-IR" dirty="0">
                <a:solidFill>
                  <a:prstClr val="black"/>
                </a:solidFill>
                <a:cs typeface="B Koodak" pitchFamily="2" charset="-78"/>
              </a:rPr>
              <a:t>8.به راحتی می توان قطعات </a:t>
            </a:r>
            <a:r>
              <a:rPr lang="en-US" dirty="0">
                <a:solidFill>
                  <a:prstClr val="black"/>
                </a:solidFill>
                <a:cs typeface="B Koodak" pitchFamily="2" charset="-78"/>
              </a:rPr>
              <a:t>MDF </a:t>
            </a:r>
            <a:r>
              <a:rPr lang="fa-IR" dirty="0">
                <a:solidFill>
                  <a:prstClr val="black"/>
                </a:solidFill>
                <a:cs typeface="B Koodak" pitchFamily="2" charset="-78"/>
              </a:rPr>
              <a:t>را توسط چسب چوب به یکدیگر متصل نمود .</a:t>
            </a:r>
          </a:p>
          <a:p>
            <a:r>
              <a:rPr lang="fa-IR" dirty="0">
                <a:solidFill>
                  <a:prstClr val="black"/>
                </a:solidFill>
                <a:cs typeface="B Koodak" pitchFamily="2" charset="-78"/>
              </a:rPr>
              <a:t>9.نسبت به نئوپان از مقاومت بیشتری نسبت به رطوبت برخوردار می باشد </a:t>
            </a:r>
          </a:p>
          <a:p>
            <a:r>
              <a:rPr lang="fa-IR" dirty="0">
                <a:solidFill>
                  <a:prstClr val="black"/>
                </a:solidFill>
                <a:cs typeface="B Koodak" pitchFamily="2" charset="-78"/>
              </a:rPr>
              <a:t>مشخصات کلی این دیوارپوش ها ضخامت (قطر) 8میل و طول (ارتفاع) 2.80 سانت و عرض 20 و 25 سانت میباشد.</a:t>
            </a:r>
            <a:endParaRPr lang="fa-IR" u="sng" dirty="0">
              <a:solidFill>
                <a:prstClr val="black"/>
              </a:solidFill>
              <a:cs typeface="B Koodak" pitchFamily="2" charset="-78"/>
            </a:endParaRPr>
          </a:p>
          <a:p>
            <a:endParaRPr lang="fa-IR" dirty="0">
              <a:solidFill>
                <a:prstClr val="black"/>
              </a:solidFill>
              <a:cs typeface="B Koodak" pitchFamily="2" charset="-78"/>
            </a:endParaRPr>
          </a:p>
          <a:p>
            <a:endParaRPr lang="fa-IR" u="sng" dirty="0">
              <a:solidFill>
                <a:prstClr val="black"/>
              </a:solidFill>
              <a:cs typeface="B Koodak" pitchFamily="2" charset="-78"/>
            </a:endParaRPr>
          </a:p>
        </p:txBody>
      </p:sp>
      <p:pic>
        <p:nvPicPr>
          <p:cNvPr id="2050" name="Picture 2" descr="C:\Users\Sara\Desktop\mdf2.jpg"/>
          <p:cNvPicPr>
            <a:picLocks noChangeAspect="1" noChangeArrowheads="1"/>
          </p:cNvPicPr>
          <p:nvPr/>
        </p:nvPicPr>
        <p:blipFill>
          <a:blip r:embed="rId2" cstate="print"/>
          <a:srcRect/>
          <a:stretch>
            <a:fillRect/>
          </a:stretch>
        </p:blipFill>
        <p:spPr bwMode="auto">
          <a:xfrm>
            <a:off x="379016" y="4495800"/>
            <a:ext cx="4269184" cy="2148580"/>
          </a:xfrm>
          <a:prstGeom prst="rect">
            <a:avLst/>
          </a:prstGeom>
          <a:ln>
            <a:noFill/>
          </a:ln>
          <a:effectLst>
            <a:outerShdw blurRad="190500" algn="tl" rotWithShape="0">
              <a:srgbClr val="000000">
                <a:alpha val="70000"/>
              </a:srgbClr>
            </a:outerShdw>
          </a:effectLst>
        </p:spPr>
      </p:pic>
      <p:pic>
        <p:nvPicPr>
          <p:cNvPr id="2051" name="Picture 3" descr="C:\Users\Sara\Desktop\mdf.jpeg"/>
          <p:cNvPicPr>
            <a:picLocks noChangeAspect="1" noChangeArrowheads="1"/>
          </p:cNvPicPr>
          <p:nvPr/>
        </p:nvPicPr>
        <p:blipFill>
          <a:blip r:embed="rId3" cstate="print"/>
          <a:srcRect/>
          <a:stretch>
            <a:fillRect/>
          </a:stretch>
        </p:blipFill>
        <p:spPr bwMode="auto">
          <a:xfrm>
            <a:off x="381000" y="914400"/>
            <a:ext cx="2457450" cy="32766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279613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153400" cy="3657600"/>
          </a:xfrm>
        </p:spPr>
        <p:txBody>
          <a:bodyPr>
            <a:noAutofit/>
          </a:bodyPr>
          <a:lstStyle/>
          <a:p>
            <a:pPr lvl="0" algn="r" rtl="1"/>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en-US" sz="1800" dirty="0" smtClean="0">
                <a:solidFill>
                  <a:schemeClr val="tx1"/>
                </a:solidFill>
                <a:cs typeface="B Koodak" pitchFamily="2" charset="-78"/>
              </a:rPr>
              <a:t> </a:t>
            </a:r>
            <a:r>
              <a:rPr lang="fa-IR" sz="1800" dirty="0" smtClean="0">
                <a:solidFill>
                  <a:schemeClr val="tx1"/>
                </a:solidFill>
                <a:cs typeface="B Koodak" pitchFamily="2" charset="-78"/>
              </a:rPr>
              <a:t>پلی ونیل کلراید (</a:t>
            </a:r>
            <a:r>
              <a:rPr lang="en-US" sz="1800" dirty="0" smtClean="0">
                <a:solidFill>
                  <a:schemeClr val="tx1"/>
                </a:solidFill>
                <a:cs typeface="B Koodak" pitchFamily="2" charset="-78"/>
              </a:rPr>
              <a:t>Poly vinyl Chloride</a:t>
            </a:r>
            <a:r>
              <a:rPr lang="fa-IR" sz="1800" dirty="0" smtClean="0">
                <a:solidFill>
                  <a:schemeClr val="tx1"/>
                </a:solidFill>
                <a:cs typeface="B Koodak" pitchFamily="2" charset="-78"/>
              </a:rPr>
              <a:t>)با نام اختصاری پی وی سی (</a:t>
            </a:r>
            <a:r>
              <a:rPr lang="en-US" sz="1800" dirty="0" smtClean="0">
                <a:solidFill>
                  <a:schemeClr val="tx1"/>
                </a:solidFill>
                <a:cs typeface="B Koodak" pitchFamily="2" charset="-78"/>
              </a:rPr>
              <a:t>P.V.C</a:t>
            </a:r>
            <a:r>
              <a:rPr lang="fa-IR" sz="1800" dirty="0" smtClean="0">
                <a:solidFill>
                  <a:schemeClr val="tx1"/>
                </a:solidFill>
                <a:cs typeface="B Koodak" pitchFamily="2" charset="-78"/>
              </a:rPr>
              <a:t>)یک نوع پلیمر ترمو پلاستیک است که در صنایع متعددی کاربرد دارد . بعنوان یک ماده ساختمانی مقرون به صرفه و دارای مزایای متعددی می باشد بطوریکه در سالهای اخیر جایگزین مواد ساختمانی سنتی از قبیل خاک رس ،چوب و بتن در بسیاری از مناطق شده است .</a:t>
            </a:r>
            <a:br>
              <a:rPr lang="fa-IR" sz="1800" dirty="0" smtClean="0">
                <a:solidFill>
                  <a:schemeClr val="tx1"/>
                </a:solidFill>
                <a:cs typeface="B Koodak" pitchFamily="2" charset="-78"/>
              </a:rPr>
            </a:b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fa-IR" sz="1800" dirty="0" smtClean="0">
                <a:solidFill>
                  <a:schemeClr val="tx1"/>
                </a:solidFill>
                <a:cs typeface="B Koodak" pitchFamily="2" charset="-78"/>
              </a:rPr>
              <a:t>دیوار پوش های پی وی سی که در صنعت ساختمان استفاده می شود دارای ویژگی های زیر است :</a:t>
            </a:r>
            <a:br>
              <a:rPr lang="fa-IR" sz="1800" dirty="0" smtClean="0">
                <a:solidFill>
                  <a:schemeClr val="tx1"/>
                </a:solidFill>
                <a:cs typeface="B Koodak" pitchFamily="2" charset="-78"/>
              </a:rPr>
            </a:br>
            <a:r>
              <a:rPr lang="fa-IR" sz="1800" dirty="0" smtClean="0">
                <a:solidFill>
                  <a:schemeClr val="tx1"/>
                </a:solidFill>
                <a:cs typeface="B Koodak" pitchFamily="2" charset="-78"/>
              </a:rPr>
              <a:t>-بسیار سبک بوده که خود باعث سبک شدن ساختمان می گردد .</a:t>
            </a:r>
            <a:br>
              <a:rPr lang="fa-IR" sz="1800" dirty="0" smtClean="0">
                <a:solidFill>
                  <a:schemeClr val="tx1"/>
                </a:solidFill>
                <a:cs typeface="B Koodak" pitchFamily="2" charset="-78"/>
              </a:rPr>
            </a:br>
            <a:r>
              <a:rPr lang="fa-IR" sz="1800" dirty="0" smtClean="0">
                <a:solidFill>
                  <a:schemeClr val="tx1"/>
                </a:solidFill>
                <a:cs typeface="B Koodak" pitchFamily="2" charset="-78"/>
              </a:rPr>
              <a:t>-طول عمربالایی داشته که همین سبب حذف هزینه های رنگ آمیزی هرساله می شود.</a:t>
            </a:r>
            <a:br>
              <a:rPr lang="fa-IR" sz="1800" dirty="0" smtClean="0">
                <a:solidFill>
                  <a:schemeClr val="tx1"/>
                </a:solidFill>
                <a:cs typeface="B Koodak" pitchFamily="2" charset="-78"/>
              </a:rPr>
            </a:br>
            <a:r>
              <a:rPr lang="fa-IR" sz="1800" dirty="0" smtClean="0">
                <a:solidFill>
                  <a:schemeClr val="tx1"/>
                </a:solidFill>
                <a:cs typeface="B Koodak" pitchFamily="2" charset="-78"/>
              </a:rPr>
              <a:t>-عایقی مناسب دربرابر حرارت و برودت می باشد .</a:t>
            </a:r>
            <a:br>
              <a:rPr lang="fa-IR" sz="1800" dirty="0" smtClean="0">
                <a:solidFill>
                  <a:schemeClr val="tx1"/>
                </a:solidFill>
                <a:cs typeface="B Koodak" pitchFamily="2" charset="-78"/>
              </a:rPr>
            </a:br>
            <a:r>
              <a:rPr lang="fa-IR" sz="1800" dirty="0" smtClean="0">
                <a:solidFill>
                  <a:schemeClr val="tx1"/>
                </a:solidFill>
                <a:cs typeface="B Koodak" pitchFamily="2" charset="-78"/>
              </a:rPr>
              <a:t>-استحکام بالایی داشته و دربرابر ترک و ضربه مقاوم است .</a:t>
            </a:r>
            <a:br>
              <a:rPr lang="fa-IR" sz="1800" dirty="0" smtClean="0">
                <a:solidFill>
                  <a:schemeClr val="tx1"/>
                </a:solidFill>
                <a:cs typeface="B Koodak" pitchFamily="2" charset="-78"/>
              </a:rPr>
            </a:br>
            <a:r>
              <a:rPr lang="fa-IR" sz="1800" dirty="0" smtClean="0">
                <a:solidFill>
                  <a:schemeClr val="tx1"/>
                </a:solidFill>
                <a:cs typeface="B Koodak" pitchFamily="2" charset="-78"/>
              </a:rPr>
              <a:t>-قابل شستشو .</a:t>
            </a:r>
            <a:br>
              <a:rPr lang="fa-IR" sz="1800" dirty="0" smtClean="0">
                <a:solidFill>
                  <a:schemeClr val="tx1"/>
                </a:solidFill>
                <a:cs typeface="B Koodak" pitchFamily="2" charset="-78"/>
              </a:rPr>
            </a:br>
            <a:r>
              <a:rPr lang="en-US" sz="1800" dirty="0" smtClean="0">
                <a:solidFill>
                  <a:schemeClr val="tx1"/>
                </a:solidFill>
                <a:cs typeface="B Koodak" pitchFamily="2" charset="-78"/>
              </a:rPr>
              <a:t/>
            </a:r>
            <a:br>
              <a:rPr lang="en-US" sz="1800" dirty="0" smtClean="0">
                <a:solidFill>
                  <a:schemeClr val="tx1"/>
                </a:solidFill>
                <a:cs typeface="B Koodak" pitchFamily="2" charset="-78"/>
              </a:rPr>
            </a:br>
            <a:endParaRPr lang="en-US" sz="1800" dirty="0">
              <a:solidFill>
                <a:schemeClr val="tx1"/>
              </a:solidFill>
              <a:cs typeface="B Koodak" pitchFamily="2" charset="-78"/>
            </a:endParaRPr>
          </a:p>
        </p:txBody>
      </p:sp>
      <p:pic>
        <p:nvPicPr>
          <p:cNvPr id="1026" name="Picture 2" descr="C:\Users\IRG\Desktop\timthumb.php"/>
          <p:cNvPicPr>
            <a:picLocks noChangeAspect="1" noChangeArrowheads="1"/>
          </p:cNvPicPr>
          <p:nvPr/>
        </p:nvPicPr>
        <p:blipFill>
          <a:blip r:embed="rId2" cstate="print"/>
          <a:srcRect/>
          <a:stretch>
            <a:fillRect/>
          </a:stretch>
        </p:blipFill>
        <p:spPr bwMode="auto">
          <a:xfrm>
            <a:off x="356511" y="3200400"/>
            <a:ext cx="2691489" cy="3361822"/>
          </a:xfrm>
          <a:prstGeom prst="rect">
            <a:avLst/>
          </a:prstGeom>
          <a:ln>
            <a:noFill/>
          </a:ln>
          <a:effectLst>
            <a:outerShdw blurRad="190500" algn="tl" rotWithShape="0">
              <a:srgbClr val="000000">
                <a:alpha val="70000"/>
              </a:srgbClr>
            </a:outerShdw>
          </a:effectLst>
        </p:spPr>
      </p:pic>
      <p:pic>
        <p:nvPicPr>
          <p:cNvPr id="1027" name="Picture 3" descr="C:\Users\IRG\Desktop\timthumb (1).php"/>
          <p:cNvPicPr>
            <a:picLocks noChangeAspect="1" noChangeArrowheads="1"/>
          </p:cNvPicPr>
          <p:nvPr/>
        </p:nvPicPr>
        <p:blipFill>
          <a:blip r:embed="rId3" cstate="print"/>
          <a:srcRect/>
          <a:stretch>
            <a:fillRect/>
          </a:stretch>
        </p:blipFill>
        <p:spPr bwMode="auto">
          <a:xfrm>
            <a:off x="3581400" y="4022354"/>
            <a:ext cx="1981200" cy="2500798"/>
          </a:xfrm>
          <a:prstGeom prst="rect">
            <a:avLst/>
          </a:prstGeom>
          <a:ln>
            <a:noFill/>
          </a:ln>
          <a:effectLst>
            <a:outerShdw blurRad="190500" algn="tl" rotWithShape="0">
              <a:srgbClr val="000000">
                <a:alpha val="70000"/>
              </a:srgbClr>
            </a:outerShdw>
          </a:effectLst>
        </p:spPr>
      </p:pic>
      <p:pic>
        <p:nvPicPr>
          <p:cNvPr id="1028" name="Picture 4" descr="C:\Users\IRG\Desktop\timthumb (2).php"/>
          <p:cNvPicPr>
            <a:picLocks noChangeAspect="1" noChangeArrowheads="1"/>
          </p:cNvPicPr>
          <p:nvPr/>
        </p:nvPicPr>
        <p:blipFill>
          <a:blip r:embed="rId4" cstate="print"/>
          <a:srcRect/>
          <a:stretch>
            <a:fillRect/>
          </a:stretch>
        </p:blipFill>
        <p:spPr bwMode="auto">
          <a:xfrm>
            <a:off x="6172199" y="4065773"/>
            <a:ext cx="2362201" cy="2411228"/>
          </a:xfrm>
          <a:prstGeom prst="rect">
            <a:avLst/>
          </a:prstGeom>
          <a:ln>
            <a:noFill/>
          </a:ln>
          <a:effectLst>
            <a:outerShdw blurRad="190500" algn="tl" rotWithShape="0">
              <a:srgbClr val="000000">
                <a:alpha val="70000"/>
              </a:srgbClr>
            </a:outerShdw>
          </a:effectLst>
        </p:spPr>
      </p:pic>
      <p:sp>
        <p:nvSpPr>
          <p:cNvPr id="6" name="Rectangle 5"/>
          <p:cNvSpPr/>
          <p:nvPr/>
        </p:nvSpPr>
        <p:spPr>
          <a:xfrm>
            <a:off x="7108580" y="304800"/>
            <a:ext cx="1102930" cy="430887"/>
          </a:xfrm>
          <a:prstGeom prst="rect">
            <a:avLst/>
          </a:prstGeom>
        </p:spPr>
        <p:txBody>
          <a:bodyPr wrap="none">
            <a:spAutoFit/>
          </a:bodyPr>
          <a:lstStyle/>
          <a:p>
            <a:r>
              <a:rPr lang="en-US" sz="2000" dirty="0">
                <a:solidFill>
                  <a:prstClr val="black"/>
                </a:solidFill>
                <a:cs typeface="B Koodak" pitchFamily="2" charset="-78"/>
              </a:rPr>
              <a:t>PVC</a:t>
            </a:r>
            <a:r>
              <a:rPr lang="en-US" sz="2200" dirty="0">
                <a:solidFill>
                  <a:prstClr val="black"/>
                </a:solidFill>
                <a:cs typeface="B Koodak" pitchFamily="2" charset="-78"/>
              </a:rPr>
              <a:t> </a:t>
            </a:r>
            <a:r>
              <a:rPr lang="fa-IR" sz="2200" dirty="0">
                <a:solidFill>
                  <a:prstClr val="black"/>
                </a:solidFill>
                <a:cs typeface="B Koodak" pitchFamily="2" charset="-78"/>
              </a:rPr>
              <a:t>ها  :</a:t>
            </a:r>
            <a:endParaRPr lang="en-US" sz="2200" dirty="0">
              <a:solidFill>
                <a:prstClr val="black"/>
              </a:solidFill>
            </a:endParaRPr>
          </a:p>
        </p:txBody>
      </p:sp>
    </p:spTree>
    <p:extLst>
      <p:ext uri="{BB962C8B-B14F-4D97-AF65-F5344CB8AC3E}">
        <p14:creationId xmlns:p14="http://schemas.microsoft.com/office/powerpoint/2010/main" val="19949830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924800" cy="4267200"/>
          </a:xfrm>
        </p:spPr>
        <p:txBody>
          <a:bodyPr>
            <a:noAutofit/>
          </a:bodyPr>
          <a:lstStyle/>
          <a:p>
            <a:pPr algn="r" rtl="1"/>
            <a:r>
              <a:rPr lang="fa-IR" sz="2400" dirty="0" smtClean="0">
                <a:solidFill>
                  <a:schemeClr val="tx1"/>
                </a:solidFill>
                <a:cs typeface="B Koodak" pitchFamily="2" charset="-78"/>
              </a:rPr>
              <a:t/>
            </a:r>
            <a:br>
              <a:rPr lang="fa-IR" sz="2400" dirty="0" smtClean="0">
                <a:solidFill>
                  <a:schemeClr val="tx1"/>
                </a:solidFill>
                <a:cs typeface="B Koodak" pitchFamily="2" charset="-78"/>
              </a:rPr>
            </a:br>
            <a:r>
              <a:rPr lang="fa-IR" sz="2400" dirty="0" smtClean="0">
                <a:solidFill>
                  <a:schemeClr val="tx1"/>
                </a:solidFill>
                <a:cs typeface="B Koodak" pitchFamily="2" charset="-78"/>
              </a:rPr>
              <a:t/>
            </a:r>
            <a:br>
              <a:rPr lang="fa-IR" sz="2400" dirty="0" smtClean="0">
                <a:solidFill>
                  <a:schemeClr val="tx1"/>
                </a:solidFill>
                <a:cs typeface="B Koodak" pitchFamily="2" charset="-78"/>
              </a:rPr>
            </a:br>
            <a:r>
              <a:rPr lang="fa-IR" sz="1800" dirty="0" smtClean="0">
                <a:solidFill>
                  <a:schemeClr val="tx1"/>
                </a:solidFill>
                <a:cs typeface="B Koodak" pitchFamily="2" charset="-78"/>
              </a:rPr>
              <a:t>نحوه ی اجرای این نوع دیوار پوش ها  :</a:t>
            </a:r>
            <a:br>
              <a:rPr lang="fa-IR" sz="1800" dirty="0" smtClean="0">
                <a:solidFill>
                  <a:schemeClr val="tx1"/>
                </a:solidFill>
                <a:cs typeface="B Koodak" pitchFamily="2" charset="-78"/>
              </a:rPr>
            </a:b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ar-SA" sz="1800" dirty="0" smtClean="0">
                <a:solidFill>
                  <a:schemeClr val="tx1"/>
                </a:solidFill>
                <a:cs typeface="B Koodak" pitchFamily="2" charset="-78"/>
              </a:rPr>
              <a:t>برای نصب پانل پی وی سی بروی دیوار اصلی، تنها در سه حالت خاص به زیر سازی نیاز داریم. </a:t>
            </a: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ar-SA" sz="1800" dirty="0" smtClean="0">
                <a:solidFill>
                  <a:schemeClr val="tx1"/>
                </a:solidFill>
                <a:cs typeface="B Koodak" pitchFamily="2" charset="-78"/>
              </a:rPr>
              <a:t>نخست وقتی دیوار نا</a:t>
            </a:r>
            <a:r>
              <a:rPr lang="fa-IR" sz="1800" dirty="0" smtClean="0">
                <a:solidFill>
                  <a:schemeClr val="tx1"/>
                </a:solidFill>
                <a:cs typeface="B Koodak" pitchFamily="2" charset="-78"/>
              </a:rPr>
              <a:t> </a:t>
            </a:r>
            <a:r>
              <a:rPr lang="ar-SA" sz="1800" dirty="0" smtClean="0">
                <a:solidFill>
                  <a:schemeClr val="tx1"/>
                </a:solidFill>
                <a:cs typeface="B Koodak" pitchFamily="2" charset="-78"/>
              </a:rPr>
              <a:t>تراز می باشد. </a:t>
            </a: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ar-SA" sz="1800" dirty="0" smtClean="0">
                <a:solidFill>
                  <a:schemeClr val="tx1"/>
                </a:solidFill>
                <a:cs typeface="B Koodak" pitchFamily="2" charset="-78"/>
              </a:rPr>
              <a:t>دوم زمانیکه سطح دیوار بسیار سفت بوده بطوریکه امکان میخ یا پیچ کردن میسر نیست. </a:t>
            </a: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ar-SA" sz="1800" dirty="0" smtClean="0">
                <a:solidFill>
                  <a:schemeClr val="tx1"/>
                </a:solidFill>
                <a:cs typeface="B Koodak" pitchFamily="2" charset="-78"/>
              </a:rPr>
              <a:t>سوم زمانیکه دیوار بسیار نمور و رطوبیست</a:t>
            </a:r>
            <a:r>
              <a:rPr lang="en-US" sz="1800" dirty="0" smtClean="0">
                <a:solidFill>
                  <a:schemeClr val="tx1"/>
                </a:solidFill>
                <a:cs typeface="B Koodak" pitchFamily="2" charset="-78"/>
              </a:rPr>
              <a:t>.</a:t>
            </a: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fa-IR" sz="1800" dirty="0" smtClean="0">
                <a:solidFill>
                  <a:schemeClr val="tx1"/>
                </a:solidFill>
                <a:cs typeface="B Koodak" pitchFamily="2" charset="-78"/>
              </a:rPr>
              <a:t> پانل ها را می توان در جهات مختلف (افقی، عمودی، اریب و قوسی شکل) نصب نمود. قابل توجه هست که سمت و جهت پروفیل های زیرسازی در تمامی حالات، عمود بر جهت نصب پانل ها می باشد</a:t>
            </a:r>
            <a:br>
              <a:rPr lang="fa-IR" sz="1800" dirty="0" smtClean="0">
                <a:solidFill>
                  <a:schemeClr val="tx1"/>
                </a:solidFill>
                <a:cs typeface="B Koodak" pitchFamily="2" charset="-78"/>
              </a:rPr>
            </a:br>
            <a:r>
              <a:rPr lang="en-US" sz="1800" b="1" dirty="0" smtClean="0">
                <a:solidFill>
                  <a:schemeClr val="tx1"/>
                </a:solidFill>
                <a:cs typeface="B Koodak" pitchFamily="2" charset="-78"/>
              </a:rPr>
              <a:t/>
            </a:r>
            <a:br>
              <a:rPr lang="en-US" sz="1800" b="1" dirty="0" smtClean="0">
                <a:solidFill>
                  <a:schemeClr val="tx1"/>
                </a:solidFill>
                <a:cs typeface="B Koodak" pitchFamily="2" charset="-78"/>
              </a:rPr>
            </a:br>
            <a:r>
              <a:rPr lang="fa-IR" sz="1800" b="1" dirty="0" smtClean="0">
                <a:solidFill>
                  <a:schemeClr val="tx1"/>
                </a:solidFill>
                <a:cs typeface="B Koodak" pitchFamily="2" charset="-78"/>
              </a:rPr>
              <a:t/>
            </a:r>
            <a:br>
              <a:rPr lang="fa-IR" sz="1800" b="1" dirty="0" smtClean="0">
                <a:solidFill>
                  <a:schemeClr val="tx1"/>
                </a:solidFill>
                <a:cs typeface="B Koodak" pitchFamily="2" charset="-78"/>
              </a:rPr>
            </a:br>
            <a:r>
              <a:rPr lang="fa-IR" sz="1800" b="1" dirty="0" smtClean="0">
                <a:solidFill>
                  <a:schemeClr val="tx1"/>
                </a:solidFill>
                <a:cs typeface="B Koodak" pitchFamily="2" charset="-78"/>
              </a:rPr>
              <a:t/>
            </a:r>
            <a:br>
              <a:rPr lang="fa-IR" sz="1800" b="1" dirty="0" smtClean="0">
                <a:solidFill>
                  <a:schemeClr val="tx1"/>
                </a:solidFill>
                <a:cs typeface="B Koodak" pitchFamily="2" charset="-78"/>
              </a:rPr>
            </a:br>
            <a:endParaRPr lang="en-US" sz="1800" b="1" dirty="0">
              <a:solidFill>
                <a:schemeClr val="tx1"/>
              </a:solidFill>
              <a:cs typeface="B Koodak" pitchFamily="2" charset="-78"/>
            </a:endParaRPr>
          </a:p>
        </p:txBody>
      </p:sp>
      <p:pic>
        <p:nvPicPr>
          <p:cNvPr id="2053" name="Picture 5" descr="C:\Users\IRG\Desktop\01.jpg"/>
          <p:cNvPicPr>
            <a:picLocks noChangeAspect="1" noChangeArrowheads="1"/>
          </p:cNvPicPr>
          <p:nvPr/>
        </p:nvPicPr>
        <p:blipFill>
          <a:blip r:embed="rId2" cstate="print"/>
          <a:srcRect/>
          <a:stretch>
            <a:fillRect/>
          </a:stretch>
        </p:blipFill>
        <p:spPr bwMode="auto">
          <a:xfrm>
            <a:off x="1219200" y="3657600"/>
            <a:ext cx="6248400" cy="2463598"/>
          </a:xfrm>
          <a:prstGeom prst="rect">
            <a:avLst/>
          </a:prstGeom>
          <a:ln>
            <a:noFill/>
          </a:ln>
          <a:effectLst>
            <a:outerShdw blurRad="190500" algn="tl" rotWithShape="0">
              <a:srgbClr val="000000">
                <a:alpha val="70000"/>
              </a:srgbClr>
            </a:outerShdw>
          </a:effectLst>
        </p:spPr>
      </p:pic>
      <p:sp>
        <p:nvSpPr>
          <p:cNvPr id="4" name="Rectangle 3"/>
          <p:cNvSpPr/>
          <p:nvPr/>
        </p:nvSpPr>
        <p:spPr>
          <a:xfrm>
            <a:off x="7108580" y="304800"/>
            <a:ext cx="1102930" cy="430887"/>
          </a:xfrm>
          <a:prstGeom prst="rect">
            <a:avLst/>
          </a:prstGeom>
        </p:spPr>
        <p:txBody>
          <a:bodyPr wrap="none">
            <a:spAutoFit/>
          </a:bodyPr>
          <a:lstStyle/>
          <a:p>
            <a:r>
              <a:rPr lang="en-US" sz="2000" dirty="0">
                <a:solidFill>
                  <a:prstClr val="black"/>
                </a:solidFill>
                <a:cs typeface="B Koodak" pitchFamily="2" charset="-78"/>
              </a:rPr>
              <a:t>PVC</a:t>
            </a:r>
            <a:r>
              <a:rPr lang="en-US" sz="2200" dirty="0">
                <a:solidFill>
                  <a:prstClr val="black"/>
                </a:solidFill>
                <a:cs typeface="B Koodak" pitchFamily="2" charset="-78"/>
              </a:rPr>
              <a:t> </a:t>
            </a:r>
            <a:r>
              <a:rPr lang="fa-IR" sz="2200" dirty="0">
                <a:solidFill>
                  <a:prstClr val="black"/>
                </a:solidFill>
                <a:cs typeface="B Koodak" pitchFamily="2" charset="-78"/>
              </a:rPr>
              <a:t>ها  :</a:t>
            </a:r>
            <a:endParaRPr lang="en-US" sz="2200" dirty="0">
              <a:solidFill>
                <a:prstClr val="black"/>
              </a:solidFill>
            </a:endParaRPr>
          </a:p>
        </p:txBody>
      </p:sp>
    </p:spTree>
    <p:extLst>
      <p:ext uri="{BB962C8B-B14F-4D97-AF65-F5344CB8AC3E}">
        <p14:creationId xmlns:p14="http://schemas.microsoft.com/office/powerpoint/2010/main" val="27185325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196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rtl="0">
              <a:spcBef>
                <a:spcPct val="0"/>
              </a:spcBef>
              <a:defRPr/>
            </a:pPr>
            <a:r>
              <a:rPr lang="fa-IR" sz="2400" dirty="0">
                <a:solidFill>
                  <a:prstClr val="black"/>
                </a:solidFill>
                <a:effectLst>
                  <a:outerShdw blurRad="38100" dist="25400" dir="5400000" algn="tl" rotWithShape="0">
                    <a:srgbClr val="000000">
                      <a:alpha val="43000"/>
                    </a:srgbClr>
                  </a:outerShdw>
                </a:effectLst>
                <a:latin typeface="Calibri"/>
                <a:cs typeface="B Koodak" pitchFamily="2" charset="-78"/>
              </a:rPr>
              <a:t>انواع پوشش های دیوارهای داخلی</a:t>
            </a:r>
            <a:endParaRPr lang="en-US" sz="2400" dirty="0">
              <a:solidFill>
                <a:prstClr val="black"/>
              </a:solidFill>
              <a:effectLst>
                <a:outerShdw blurRad="38100" dist="25400" dir="5400000" algn="tl" rotWithShape="0">
                  <a:srgbClr val="000000">
                    <a:alpha val="43000"/>
                  </a:srgbClr>
                </a:outerShdw>
              </a:effectLst>
              <a:latin typeface="Calibri"/>
              <a:cs typeface="B Koodak" pitchFamily="2" charset="-78"/>
            </a:endParaRPr>
          </a:p>
        </p:txBody>
      </p:sp>
      <p:sp>
        <p:nvSpPr>
          <p:cNvPr id="5" name="Title 1"/>
          <p:cNvSpPr txBox="1">
            <a:spLocks/>
          </p:cNvSpPr>
          <p:nvPr/>
        </p:nvSpPr>
        <p:spPr>
          <a:xfrm>
            <a:off x="5486400" y="914400"/>
            <a:ext cx="2819400" cy="4648200"/>
          </a:xfrm>
          <a:prstGeom prst="rect">
            <a:avLst/>
          </a:prstGeom>
          <a:ln>
            <a:noFill/>
          </a:ln>
        </p:spPr>
        <p:txBody>
          <a:bodyPr vert="horz" lIns="0" tIns="0" rIns="18288" bIns="0" anchor="b">
            <a:normAutofit fontScale="92500" lnSpcReduction="10000"/>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300" dirty="0">
                <a:solidFill>
                  <a:prstClr val="black"/>
                </a:solidFill>
                <a:latin typeface="Calibri"/>
                <a:cs typeface="B Koodak" pitchFamily="2" charset="-78"/>
              </a:rPr>
              <a:t>پوشش دیوار با مصالح : </a:t>
            </a:r>
          </a:p>
          <a:p>
            <a:pPr>
              <a:spcBef>
                <a:spcPct val="0"/>
              </a:spcBef>
              <a:defRPr/>
            </a:pPr>
            <a:endParaRPr lang="fa-IR" sz="2000" dirty="0">
              <a:solidFill>
                <a:prstClr val="black"/>
              </a:solidFill>
              <a:latin typeface="Calibri"/>
              <a:cs typeface="B Koodak" pitchFamily="2" charset="-78"/>
            </a:endParaRPr>
          </a:p>
          <a:p>
            <a:pPr marL="457200" indent="-457200">
              <a:spcBef>
                <a:spcPct val="0"/>
              </a:spcBef>
              <a:defRPr/>
            </a:pPr>
            <a:r>
              <a:rPr lang="fa-IR" sz="2000" dirty="0">
                <a:solidFill>
                  <a:prstClr val="black"/>
                </a:solidFill>
                <a:latin typeface="Calibri"/>
                <a:cs typeface="B Koodak" pitchFamily="2" charset="-78"/>
              </a:rPr>
              <a:t>1.انواع رنگ ها</a:t>
            </a:r>
          </a:p>
          <a:p>
            <a:pPr marL="457200" indent="-457200">
              <a:spcBef>
                <a:spcPct val="0"/>
              </a:spcBef>
              <a:defRPr/>
            </a:pPr>
            <a:r>
              <a:rPr lang="fa-IR" sz="2000" dirty="0">
                <a:solidFill>
                  <a:prstClr val="black"/>
                </a:solidFill>
                <a:latin typeface="Calibri"/>
                <a:cs typeface="B Koodak" pitchFamily="2" charset="-78"/>
              </a:rPr>
              <a:t>2.انواع پوشش های سلولزی</a:t>
            </a:r>
          </a:p>
          <a:p>
            <a:pPr marL="457200" indent="-457200">
              <a:spcBef>
                <a:spcPct val="0"/>
              </a:spcBef>
              <a:defRPr/>
            </a:pPr>
            <a:r>
              <a:rPr lang="fa-IR" sz="2000" dirty="0">
                <a:solidFill>
                  <a:prstClr val="black"/>
                </a:solidFill>
                <a:latin typeface="Calibri"/>
                <a:cs typeface="B Koodak" pitchFamily="2" charset="-78"/>
              </a:rPr>
              <a:t>3.انواع کنیتکس ها</a:t>
            </a:r>
          </a:p>
          <a:p>
            <a:pPr marL="457200" indent="-457200">
              <a:spcBef>
                <a:spcPct val="0"/>
              </a:spcBef>
              <a:defRPr/>
            </a:pPr>
            <a:r>
              <a:rPr lang="fa-IR" sz="2000" dirty="0">
                <a:solidFill>
                  <a:prstClr val="black"/>
                </a:solidFill>
                <a:latin typeface="Calibri"/>
                <a:cs typeface="B Koodak" pitchFamily="2" charset="-78"/>
              </a:rPr>
              <a:t>4.بایرامیکس</a:t>
            </a:r>
          </a:p>
          <a:p>
            <a:pPr marL="457200" indent="-457200">
              <a:spcBef>
                <a:spcPct val="0"/>
              </a:spcBef>
              <a:defRPr/>
            </a:pPr>
            <a:r>
              <a:rPr lang="fa-IR" sz="2000" dirty="0">
                <a:solidFill>
                  <a:prstClr val="black"/>
                </a:solidFill>
                <a:latin typeface="Calibri"/>
                <a:cs typeface="B Koodak" pitchFamily="2" charset="-78"/>
              </a:rPr>
              <a:t>5.کاغذ دیواری</a:t>
            </a:r>
          </a:p>
          <a:p>
            <a:pPr marL="457200" indent="-457200">
              <a:spcBef>
                <a:spcPct val="0"/>
              </a:spcBef>
              <a:defRPr/>
            </a:pPr>
            <a:endParaRPr lang="fa-IR" sz="2000" dirty="0">
              <a:solidFill>
                <a:prstClr val="black"/>
              </a:solidFill>
              <a:latin typeface="Calibri"/>
              <a:cs typeface="B Koodak" pitchFamily="2" charset="-78"/>
            </a:endParaRPr>
          </a:p>
          <a:p>
            <a:pPr>
              <a:spcBef>
                <a:spcPct val="0"/>
              </a:spcBef>
              <a:defRPr/>
            </a:pPr>
            <a:r>
              <a:rPr lang="fa-IR" sz="2300" dirty="0">
                <a:solidFill>
                  <a:prstClr val="black"/>
                </a:solidFill>
                <a:latin typeface="Calibri"/>
                <a:cs typeface="B Koodak" pitchFamily="2" charset="-78"/>
              </a:rPr>
              <a:t>پوشش دیوار با دیوار پوش ها</a:t>
            </a:r>
            <a:r>
              <a:rPr lang="en-US" sz="2300" dirty="0">
                <a:solidFill>
                  <a:prstClr val="black"/>
                </a:solidFill>
                <a:latin typeface="Calibri"/>
                <a:cs typeface="B Koodak" pitchFamily="2" charset="-78"/>
              </a:rPr>
              <a:t>:</a:t>
            </a:r>
            <a:endParaRPr lang="fa-IR" sz="2300" dirty="0">
              <a:solidFill>
                <a:prstClr val="black"/>
              </a:solidFill>
              <a:latin typeface="Calibri"/>
              <a:cs typeface="B Koodak" pitchFamily="2" charset="-78"/>
            </a:endParaRPr>
          </a:p>
          <a:p>
            <a:pPr>
              <a:spcBef>
                <a:spcPct val="0"/>
              </a:spcBef>
              <a:defRPr/>
            </a:pPr>
            <a:endParaRPr lang="fa-IR" sz="2000" dirty="0">
              <a:solidFill>
                <a:prstClr val="black"/>
              </a:solidFill>
              <a:latin typeface="Calibri"/>
              <a:cs typeface="B Koodak" pitchFamily="2" charset="-78"/>
            </a:endParaRPr>
          </a:p>
          <a:p>
            <a:pPr>
              <a:spcBef>
                <a:spcPct val="0"/>
              </a:spcBef>
              <a:defRPr/>
            </a:pPr>
            <a:r>
              <a:rPr lang="fa-IR" sz="2000" dirty="0">
                <a:solidFill>
                  <a:prstClr val="black"/>
                </a:solidFill>
                <a:latin typeface="Calibri"/>
                <a:cs typeface="B Koodak" pitchFamily="2" charset="-78"/>
              </a:rPr>
              <a:t>1.کامپوزیت</a:t>
            </a:r>
          </a:p>
          <a:p>
            <a:pPr>
              <a:spcBef>
                <a:spcPct val="0"/>
              </a:spcBef>
              <a:defRPr/>
            </a:pPr>
            <a:r>
              <a:rPr lang="fa-IR" sz="2000" dirty="0">
                <a:solidFill>
                  <a:prstClr val="black"/>
                </a:solidFill>
                <a:latin typeface="Calibri"/>
                <a:cs typeface="B Koodak" pitchFamily="2" charset="-78"/>
              </a:rPr>
              <a:t>2.</a:t>
            </a:r>
            <a:r>
              <a:rPr lang="en-US" sz="2000" dirty="0" err="1">
                <a:solidFill>
                  <a:prstClr val="black"/>
                </a:solidFill>
                <a:latin typeface="Calibri"/>
                <a:cs typeface="B Koodak" pitchFamily="2" charset="-78"/>
              </a:rPr>
              <a:t>Mdf</a:t>
            </a:r>
            <a:endParaRPr lang="en-US" sz="2000" dirty="0">
              <a:solidFill>
                <a:prstClr val="black"/>
              </a:solidFill>
              <a:latin typeface="Calibri"/>
              <a:cs typeface="B Koodak" pitchFamily="2" charset="-78"/>
            </a:endParaRPr>
          </a:p>
          <a:p>
            <a:pPr>
              <a:spcBef>
                <a:spcPct val="0"/>
              </a:spcBef>
              <a:defRPr/>
            </a:pPr>
            <a:r>
              <a:rPr lang="fa-IR" sz="2000" dirty="0">
                <a:solidFill>
                  <a:prstClr val="black"/>
                </a:solidFill>
                <a:latin typeface="Calibri"/>
                <a:cs typeface="B Koodak" pitchFamily="2" charset="-78"/>
              </a:rPr>
              <a:t>3.</a:t>
            </a:r>
            <a:r>
              <a:rPr lang="en-US" sz="2000" dirty="0" err="1">
                <a:solidFill>
                  <a:prstClr val="black"/>
                </a:solidFill>
                <a:latin typeface="Calibri"/>
                <a:cs typeface="B Koodak" pitchFamily="2" charset="-78"/>
              </a:rPr>
              <a:t>Pvc</a:t>
            </a:r>
            <a:endParaRPr lang="en-US" sz="2000" dirty="0">
              <a:solidFill>
                <a:prstClr val="black"/>
              </a:solidFill>
              <a:latin typeface="Calibri"/>
              <a:cs typeface="B Koodak" pitchFamily="2" charset="-78"/>
            </a:endParaRPr>
          </a:p>
          <a:p>
            <a:pPr>
              <a:spcBef>
                <a:spcPct val="0"/>
              </a:spcBef>
              <a:defRPr/>
            </a:pPr>
            <a:r>
              <a:rPr lang="fa-IR" sz="2000" dirty="0">
                <a:solidFill>
                  <a:prstClr val="black"/>
                </a:solidFill>
                <a:latin typeface="Calibri"/>
                <a:cs typeface="B Koodak" pitchFamily="2" charset="-78"/>
              </a:rPr>
              <a:t>4.</a:t>
            </a:r>
            <a:r>
              <a:rPr lang="en-US" sz="2000" dirty="0" err="1">
                <a:solidFill>
                  <a:prstClr val="black"/>
                </a:solidFill>
                <a:latin typeface="Calibri"/>
                <a:cs typeface="B Koodak" pitchFamily="2" charset="-78"/>
              </a:rPr>
              <a:t>Hpl</a:t>
            </a:r>
            <a:endParaRPr lang="en-US" sz="2000" dirty="0">
              <a:solidFill>
                <a:prstClr val="black"/>
              </a:solidFill>
              <a:latin typeface="Calibri"/>
              <a:cs typeface="B Koodak" pitchFamily="2" charset="-78"/>
            </a:endParaRPr>
          </a:p>
          <a:p>
            <a:pPr>
              <a:spcBef>
                <a:spcPct val="0"/>
              </a:spcBef>
              <a:defRPr/>
            </a:pPr>
            <a:r>
              <a:rPr lang="fa-IR" sz="2000" dirty="0">
                <a:solidFill>
                  <a:prstClr val="black"/>
                </a:solidFill>
                <a:latin typeface="Calibri"/>
                <a:cs typeface="B Koodak" pitchFamily="2" charset="-78"/>
              </a:rPr>
              <a:t>5.سنگ های دکوراتیو</a:t>
            </a:r>
          </a:p>
          <a:p>
            <a:pPr>
              <a:spcBef>
                <a:spcPct val="0"/>
              </a:spcBef>
              <a:defRPr/>
            </a:pPr>
            <a:r>
              <a:rPr lang="fa-IR" sz="2000" dirty="0">
                <a:solidFill>
                  <a:prstClr val="black"/>
                </a:solidFill>
                <a:latin typeface="Calibri"/>
                <a:cs typeface="B Koodak" pitchFamily="2" charset="-78"/>
              </a:rPr>
              <a:t>6.دیوارپوش فوم</a:t>
            </a:r>
          </a:p>
          <a:p>
            <a:pPr>
              <a:spcBef>
                <a:spcPct val="0"/>
              </a:spcBef>
              <a:defRPr/>
            </a:pPr>
            <a:r>
              <a:rPr lang="fa-IR" sz="2000" dirty="0">
                <a:solidFill>
                  <a:prstClr val="black"/>
                </a:solidFill>
                <a:latin typeface="Calibri"/>
                <a:cs typeface="B Koodak" pitchFamily="2" charset="-78"/>
              </a:rPr>
              <a:t>7.دیوارپوش چوبی</a:t>
            </a:r>
            <a:endParaRPr lang="en-US" sz="2000" dirty="0">
              <a:solidFill>
                <a:prstClr val="black"/>
              </a:solidFill>
              <a:latin typeface="Calibri"/>
              <a:cs typeface="B Koodak" pitchFamily="2" charset="-78"/>
            </a:endParaRPr>
          </a:p>
        </p:txBody>
      </p:sp>
      <p:pic>
        <p:nvPicPr>
          <p:cNvPr id="2050" name="Picture 2" descr="C:\Users\Sara\Desktop\035.jpg"/>
          <p:cNvPicPr>
            <a:picLocks noChangeAspect="1" noChangeArrowheads="1"/>
          </p:cNvPicPr>
          <p:nvPr/>
        </p:nvPicPr>
        <p:blipFill>
          <a:blip r:embed="rId2" cstate="print"/>
          <a:srcRect/>
          <a:stretch>
            <a:fillRect/>
          </a:stretch>
        </p:blipFill>
        <p:spPr bwMode="auto">
          <a:xfrm>
            <a:off x="609600" y="3943350"/>
            <a:ext cx="3124200" cy="2343150"/>
          </a:xfrm>
          <a:prstGeom prst="rect">
            <a:avLst/>
          </a:prstGeom>
          <a:ln>
            <a:noFill/>
          </a:ln>
          <a:effectLst>
            <a:outerShdw blurRad="190500" algn="tl" rotWithShape="0">
              <a:srgbClr val="000000">
                <a:alpha val="70000"/>
              </a:srgbClr>
            </a:outerShdw>
          </a:effectLst>
        </p:spPr>
      </p:pic>
      <p:pic>
        <p:nvPicPr>
          <p:cNvPr id="2051" name="Picture 3" descr="C:\Users\Sara\Desktop\dao_presse_bild_archiv_4006_file2__06_Happy_Hour-A4.jpg"/>
          <p:cNvPicPr>
            <a:picLocks noChangeAspect="1" noChangeArrowheads="1"/>
          </p:cNvPicPr>
          <p:nvPr/>
        </p:nvPicPr>
        <p:blipFill>
          <a:blip r:embed="rId3" cstate="print"/>
          <a:srcRect/>
          <a:stretch>
            <a:fillRect/>
          </a:stretch>
        </p:blipFill>
        <p:spPr bwMode="auto">
          <a:xfrm>
            <a:off x="609600" y="685800"/>
            <a:ext cx="3048000" cy="304800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08795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228600"/>
            <a:ext cx="5410200" cy="3657600"/>
          </a:xfrm>
        </p:spPr>
        <p:txBody>
          <a:bodyPr>
            <a:noAutofit/>
          </a:bodyPr>
          <a:lstStyle/>
          <a:p>
            <a:pPr algn="r" rtl="1"/>
            <a:r>
              <a:rPr lang="fa-IR" sz="2200" b="1" dirty="0" smtClean="0">
                <a:solidFill>
                  <a:schemeClr val="tx1"/>
                </a:solidFill>
                <a:cs typeface="B Koodak" pitchFamily="2" charset="-78"/>
              </a:rPr>
              <a:t>مزایای نصب دیوارپوش با زیرسازی فلزی:</a:t>
            </a:r>
            <a:br>
              <a:rPr lang="fa-IR" sz="2200" b="1" dirty="0" smtClean="0">
                <a:solidFill>
                  <a:schemeClr val="tx1"/>
                </a:solidFill>
                <a:cs typeface="B Koodak" pitchFamily="2" charset="-78"/>
              </a:rPr>
            </a:br>
            <a:r>
              <a:rPr lang="fa-IR" sz="1800" b="1" dirty="0" smtClean="0">
                <a:solidFill>
                  <a:schemeClr val="tx1"/>
                </a:solidFill>
                <a:cs typeface="B Koodak" pitchFamily="2" charset="-78"/>
              </a:rPr>
              <a:t/>
            </a:r>
            <a:br>
              <a:rPr lang="fa-IR" sz="1800" b="1" dirty="0" smtClean="0">
                <a:solidFill>
                  <a:schemeClr val="tx1"/>
                </a:solidFill>
                <a:cs typeface="B Koodak" pitchFamily="2" charset="-78"/>
              </a:rPr>
            </a:br>
            <a:r>
              <a:rPr lang="fa-IR" sz="1800" dirty="0" smtClean="0">
                <a:solidFill>
                  <a:schemeClr val="tx1"/>
                </a:solidFill>
                <a:cs typeface="B Koodak" pitchFamily="2" charset="-78"/>
              </a:rPr>
              <a:t>١- امکان رگلاژ ناترازی تا ٧ سانتی متر</a:t>
            </a:r>
            <a:br>
              <a:rPr lang="fa-IR" sz="1800" dirty="0" smtClean="0">
                <a:solidFill>
                  <a:schemeClr val="tx1"/>
                </a:solidFill>
                <a:cs typeface="B Koodak" pitchFamily="2" charset="-78"/>
              </a:rPr>
            </a:br>
            <a:r>
              <a:rPr lang="fa-IR" sz="1800" dirty="0" smtClean="0">
                <a:solidFill>
                  <a:schemeClr val="tx1"/>
                </a:solidFill>
                <a:cs typeface="B Koodak" pitchFamily="2" charset="-78"/>
              </a:rPr>
              <a:t>٢- امکان کارگزاری داکت برق و تأسیسات پشت پانل.</a:t>
            </a:r>
            <a:br>
              <a:rPr lang="fa-IR" sz="1800" dirty="0" smtClean="0">
                <a:solidFill>
                  <a:schemeClr val="tx1"/>
                </a:solidFill>
                <a:cs typeface="B Koodak" pitchFamily="2" charset="-78"/>
              </a:rPr>
            </a:br>
            <a:r>
              <a:rPr lang="fa-IR" sz="1800" dirty="0" smtClean="0">
                <a:solidFill>
                  <a:schemeClr val="tx1"/>
                </a:solidFill>
                <a:cs typeface="B Koodak" pitchFamily="2" charset="-78"/>
              </a:rPr>
              <a:t>٣- ایجاد سطح کاملاً تراز و صاف.</a:t>
            </a:r>
            <a:br>
              <a:rPr lang="fa-IR" sz="1800" dirty="0" smtClean="0">
                <a:solidFill>
                  <a:schemeClr val="tx1"/>
                </a:solidFill>
                <a:cs typeface="B Koodak" pitchFamily="2" charset="-78"/>
              </a:rPr>
            </a:br>
            <a:r>
              <a:rPr lang="fa-IR" sz="1800" dirty="0" smtClean="0">
                <a:solidFill>
                  <a:schemeClr val="tx1"/>
                </a:solidFill>
                <a:cs typeface="B Koodak" pitchFamily="2" charset="-78"/>
              </a:rPr>
              <a:t>۴-امکان جمع آوری و جابجائی پانل بدون وارد آمدن آسیب به آنها.</a:t>
            </a:r>
            <a:br>
              <a:rPr lang="fa-IR" sz="1800" dirty="0" smtClean="0">
                <a:solidFill>
                  <a:schemeClr val="tx1"/>
                </a:solidFill>
                <a:cs typeface="B Koodak" pitchFamily="2" charset="-78"/>
              </a:rPr>
            </a:br>
            <a:r>
              <a:rPr lang="fa-IR" sz="1800" dirty="0" smtClean="0">
                <a:solidFill>
                  <a:schemeClr val="tx1"/>
                </a:solidFill>
                <a:cs typeface="B Koodak" pitchFamily="2" charset="-78"/>
              </a:rPr>
              <a:t>۵-امکان استفاده از عایق های صوتی و حرارتی در پشت سطح پانل</a:t>
            </a:r>
            <a:br>
              <a:rPr lang="fa-IR" sz="1800" dirty="0" smtClean="0">
                <a:solidFill>
                  <a:schemeClr val="tx1"/>
                </a:solidFill>
                <a:cs typeface="B Koodak" pitchFamily="2" charset="-78"/>
              </a:rPr>
            </a:b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fa-IR" sz="1800" dirty="0" smtClean="0">
                <a:solidFill>
                  <a:schemeClr val="tx1"/>
                </a:solidFill>
                <a:cs typeface="B Koodak" pitchFamily="2" charset="-78"/>
              </a:rPr>
              <a:t>مراحل نصب پنل ها به شرح زیر است :</a:t>
            </a:r>
            <a:br>
              <a:rPr lang="fa-IR" sz="1800" dirty="0" smtClean="0">
                <a:solidFill>
                  <a:schemeClr val="tx1"/>
                </a:solidFill>
                <a:cs typeface="B Koodak" pitchFamily="2" charset="-78"/>
              </a:rPr>
            </a:br>
            <a:r>
              <a:rPr lang="fa-IR" sz="1800" dirty="0" smtClean="0">
                <a:solidFill>
                  <a:schemeClr val="tx1"/>
                </a:solidFill>
                <a:cs typeface="B Koodak" pitchFamily="2" charset="-78"/>
              </a:rPr>
              <a:t/>
            </a:r>
            <a:br>
              <a:rPr lang="fa-IR" sz="1800" dirty="0" smtClean="0">
                <a:solidFill>
                  <a:schemeClr val="tx1"/>
                </a:solidFill>
                <a:cs typeface="B Koodak" pitchFamily="2" charset="-78"/>
              </a:rPr>
            </a:br>
            <a:r>
              <a:rPr lang="fa-IR" sz="1800" dirty="0" smtClean="0">
                <a:solidFill>
                  <a:schemeClr val="tx1"/>
                </a:solidFill>
                <a:cs typeface="B Koodak" pitchFamily="2" charset="-78"/>
              </a:rPr>
              <a:t>1. نصب پیچ و رول پلاک بر اساس الگوی ۵٠ سانتی متر فاصله در</a:t>
            </a:r>
            <a:br>
              <a:rPr lang="fa-IR" sz="1800" dirty="0" smtClean="0">
                <a:solidFill>
                  <a:schemeClr val="tx1"/>
                </a:solidFill>
                <a:cs typeface="B Koodak" pitchFamily="2" charset="-78"/>
              </a:rPr>
            </a:br>
            <a:r>
              <a:rPr lang="fa-IR" sz="1800" dirty="0" smtClean="0">
                <a:solidFill>
                  <a:schemeClr val="tx1"/>
                </a:solidFill>
                <a:cs typeface="B Koodak" pitchFamily="2" charset="-78"/>
              </a:rPr>
              <a:t>خط افق و ۴٠ سانتی متر در خط عمود و یا بالعکس از یکدیگر به</a:t>
            </a:r>
            <a:br>
              <a:rPr lang="fa-IR" sz="1800" dirty="0" smtClean="0">
                <a:solidFill>
                  <a:schemeClr val="tx1"/>
                </a:solidFill>
                <a:cs typeface="B Koodak" pitchFamily="2" charset="-78"/>
              </a:rPr>
            </a:br>
            <a:r>
              <a:rPr lang="fa-IR" sz="1800" dirty="0" smtClean="0">
                <a:solidFill>
                  <a:schemeClr val="tx1"/>
                </a:solidFill>
                <a:cs typeface="B Koodak" pitchFamily="2" charset="-78"/>
              </a:rPr>
              <a:t>منظور نصب براکت</a:t>
            </a:r>
            <a:endParaRPr lang="en-US" sz="1800" b="1" dirty="0">
              <a:solidFill>
                <a:schemeClr val="tx1"/>
              </a:solidFill>
              <a:cs typeface="B Koodak" pitchFamily="2" charset="-78"/>
            </a:endParaRPr>
          </a:p>
        </p:txBody>
      </p:sp>
      <p:pic>
        <p:nvPicPr>
          <p:cNvPr id="4098" name="Picture 2"/>
          <p:cNvPicPr>
            <a:picLocks noChangeAspect="1" noChangeArrowheads="1"/>
          </p:cNvPicPr>
          <p:nvPr/>
        </p:nvPicPr>
        <p:blipFill>
          <a:blip r:embed="rId2" cstate="print"/>
          <a:srcRect/>
          <a:stretch>
            <a:fillRect/>
          </a:stretch>
        </p:blipFill>
        <p:spPr bwMode="auto">
          <a:xfrm>
            <a:off x="533400" y="2514600"/>
            <a:ext cx="2609850" cy="2533650"/>
          </a:xfrm>
          <a:prstGeom prst="rect">
            <a:avLst/>
          </a:prstGeom>
          <a:ln>
            <a:noFill/>
          </a:ln>
          <a:effectLst>
            <a:outerShdw blurRad="190500" algn="tl" rotWithShape="0">
              <a:srgbClr val="000000">
                <a:alpha val="70000"/>
              </a:srgbClr>
            </a:outerShdw>
          </a:effectLst>
        </p:spPr>
      </p:pic>
      <p:sp>
        <p:nvSpPr>
          <p:cNvPr id="6" name="Title 1"/>
          <p:cNvSpPr txBox="1">
            <a:spLocks/>
          </p:cNvSpPr>
          <p:nvPr/>
        </p:nvSpPr>
        <p:spPr>
          <a:xfrm>
            <a:off x="457200" y="4953000"/>
            <a:ext cx="2667000" cy="1600200"/>
          </a:xfrm>
          <a:prstGeom prst="rect">
            <a:avLst/>
          </a:prstGeom>
        </p:spPr>
        <p:txBody>
          <a:bodyPr vert="horz" lIns="0" rIns="0" bIns="0" anchor="b">
            <a:noAutofit/>
          </a:bodyPr>
          <a:lstStyle/>
          <a:p>
            <a:r>
              <a:rPr lang="fa-IR" dirty="0">
                <a:solidFill>
                  <a:prstClr val="black"/>
                </a:solidFill>
                <a:cs typeface="B Koodak" pitchFamily="2" charset="-78"/>
              </a:rPr>
              <a:t>2.نصب شاسی های </a:t>
            </a:r>
            <a:r>
              <a:rPr lang="en-US" dirty="0">
                <a:solidFill>
                  <a:prstClr val="black"/>
                </a:solidFill>
                <a:cs typeface="B Koodak" pitchFamily="2" charset="-78"/>
              </a:rPr>
              <a:t>F37 </a:t>
            </a:r>
            <a:r>
              <a:rPr lang="fa-IR" dirty="0">
                <a:solidFill>
                  <a:prstClr val="black"/>
                </a:solidFill>
                <a:cs typeface="B Koodak" pitchFamily="2" charset="-78"/>
              </a:rPr>
              <a:t>در قسمت های ابتدا و انتهای دیوار</a:t>
            </a:r>
          </a:p>
          <a:p>
            <a:r>
              <a:rPr lang="fa-IR" dirty="0">
                <a:solidFill>
                  <a:prstClr val="black"/>
                </a:solidFill>
                <a:cs typeface="B Koodak" pitchFamily="2" charset="-78"/>
              </a:rPr>
              <a:t>توجه به خط تراز دیوار و مقدار برآمدگی مورد نظر</a:t>
            </a:r>
            <a:r>
              <a:rPr lang="en-US" dirty="0">
                <a:solidFill>
                  <a:prstClr val="black"/>
                </a:solidFill>
                <a:cs typeface="B Koodak" pitchFamily="2" charset="-78"/>
              </a:rPr>
              <a:t> </a:t>
            </a:r>
            <a:endParaRPr lang="en-US" b="1" dirty="0">
              <a:solidFill>
                <a:prstClr val="black"/>
              </a:solidFill>
              <a:latin typeface="Calibri"/>
              <a:cs typeface="B Koodak" pitchFamily="2" charset="-78"/>
            </a:endParaRPr>
          </a:p>
        </p:txBody>
      </p:sp>
      <p:pic>
        <p:nvPicPr>
          <p:cNvPr id="4100" name="Picture 4"/>
          <p:cNvPicPr>
            <a:picLocks noChangeAspect="1" noChangeArrowheads="1"/>
          </p:cNvPicPr>
          <p:nvPr/>
        </p:nvPicPr>
        <p:blipFill>
          <a:blip r:embed="rId3" cstate="print"/>
          <a:srcRect/>
          <a:stretch>
            <a:fillRect/>
          </a:stretch>
        </p:blipFill>
        <p:spPr bwMode="auto">
          <a:xfrm>
            <a:off x="4191000" y="3733800"/>
            <a:ext cx="2743200" cy="27432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99120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1600" y="-152400"/>
            <a:ext cx="2895600" cy="3200400"/>
          </a:xfrm>
        </p:spPr>
        <p:txBody>
          <a:bodyPr>
            <a:noAutofit/>
          </a:bodyPr>
          <a:lstStyle/>
          <a:p>
            <a:pPr algn="r" rtl="1"/>
            <a:r>
              <a:rPr lang="fa-IR" sz="1800" b="1" dirty="0" smtClean="0">
                <a:solidFill>
                  <a:schemeClr val="tx1"/>
                </a:solidFill>
                <a:cs typeface="B Koodak" pitchFamily="2" charset="-78"/>
              </a:rPr>
              <a:t>3.نصب شاسی های </a:t>
            </a:r>
            <a:r>
              <a:rPr lang="en-US" sz="1800" b="1" dirty="0" smtClean="0">
                <a:solidFill>
                  <a:schemeClr val="tx1"/>
                </a:solidFill>
                <a:cs typeface="B Koodak" pitchFamily="2" charset="-78"/>
              </a:rPr>
              <a:t>F37 </a:t>
            </a:r>
            <a:r>
              <a:rPr lang="fa-IR" sz="1800" b="1" dirty="0" smtClean="0">
                <a:solidFill>
                  <a:schemeClr val="tx1"/>
                </a:solidFill>
                <a:cs typeface="B Koodak" pitchFamily="2" charset="-78"/>
              </a:rPr>
              <a:t>به فاصله ی 40 سانتی متر ازیکدیگر</a:t>
            </a:r>
            <a:br>
              <a:rPr lang="fa-IR" sz="1800" b="1" dirty="0" smtClean="0">
                <a:solidFill>
                  <a:schemeClr val="tx1"/>
                </a:solidFill>
                <a:cs typeface="B Koodak" pitchFamily="2" charset="-78"/>
              </a:rPr>
            </a:br>
            <a:r>
              <a:rPr lang="fa-IR" sz="1800" b="1" dirty="0" smtClean="0">
                <a:solidFill>
                  <a:schemeClr val="tx1"/>
                </a:solidFill>
                <a:cs typeface="B Koodak" pitchFamily="2" charset="-78"/>
              </a:rPr>
              <a:t>روی براکت ها باتوجه به موقعیت نخ ریسمان ترازکه متناسب با </a:t>
            </a:r>
            <a:br>
              <a:rPr lang="fa-IR" sz="1800" b="1" dirty="0" smtClean="0">
                <a:solidFill>
                  <a:schemeClr val="tx1"/>
                </a:solidFill>
                <a:cs typeface="B Koodak" pitchFamily="2" charset="-78"/>
              </a:rPr>
            </a:br>
            <a:r>
              <a:rPr lang="fa-IR" sz="1800" b="1" dirty="0" smtClean="0">
                <a:solidFill>
                  <a:schemeClr val="tx1"/>
                </a:solidFill>
                <a:cs typeface="B Koodak" pitchFamily="2" charset="-78"/>
              </a:rPr>
              <a:t>بند 2 می باشد.</a:t>
            </a:r>
            <a:endParaRPr lang="en-US" sz="1800" b="1" dirty="0">
              <a:solidFill>
                <a:schemeClr val="tx1"/>
              </a:solidFill>
              <a:cs typeface="B Koodak" pitchFamily="2" charset="-78"/>
            </a:endParaRPr>
          </a:p>
        </p:txBody>
      </p:sp>
      <p:sp>
        <p:nvSpPr>
          <p:cNvPr id="6" name="Title 1"/>
          <p:cNvSpPr txBox="1">
            <a:spLocks/>
          </p:cNvSpPr>
          <p:nvPr/>
        </p:nvSpPr>
        <p:spPr>
          <a:xfrm>
            <a:off x="762000" y="4876800"/>
            <a:ext cx="3048000" cy="1143000"/>
          </a:xfrm>
          <a:prstGeom prst="rect">
            <a:avLst/>
          </a:prstGeom>
        </p:spPr>
        <p:txBody>
          <a:bodyPr vert="horz" lIns="0" rIns="0" bIns="0" anchor="b">
            <a:noAutofit/>
          </a:bodyPr>
          <a:lstStyle/>
          <a:p>
            <a:r>
              <a:rPr lang="fa-IR" dirty="0">
                <a:solidFill>
                  <a:prstClr val="black"/>
                </a:solidFill>
                <a:cs typeface="B Koodak" pitchFamily="2" charset="-78"/>
              </a:rPr>
              <a:t>4.قراردادن اولین پنل برروی شاسی </a:t>
            </a:r>
            <a:r>
              <a:rPr lang="en-US" dirty="0">
                <a:solidFill>
                  <a:prstClr val="black"/>
                </a:solidFill>
                <a:cs typeface="B Koodak" pitchFamily="2" charset="-78"/>
              </a:rPr>
              <a:t>F37</a:t>
            </a:r>
            <a:r>
              <a:rPr lang="fa-IR" dirty="0">
                <a:solidFill>
                  <a:prstClr val="black"/>
                </a:solidFill>
                <a:cs typeface="B Koodak" pitchFamily="2" charset="-78"/>
              </a:rPr>
              <a:t>هر کجا که پانل گذاری شروع شود.</a:t>
            </a:r>
            <a:endParaRPr lang="en-US" b="1" dirty="0">
              <a:solidFill>
                <a:prstClr val="black"/>
              </a:solidFill>
              <a:latin typeface="Calibri"/>
              <a:cs typeface="B Koodak" pitchFamily="2" charset="-78"/>
            </a:endParaRPr>
          </a:p>
        </p:txBody>
      </p:sp>
      <p:pic>
        <p:nvPicPr>
          <p:cNvPr id="5122" name="Picture 2"/>
          <p:cNvPicPr>
            <a:picLocks noChangeAspect="1" noChangeArrowheads="1"/>
          </p:cNvPicPr>
          <p:nvPr/>
        </p:nvPicPr>
        <p:blipFill>
          <a:blip r:embed="rId2" cstate="print"/>
          <a:srcRect/>
          <a:stretch>
            <a:fillRect/>
          </a:stretch>
        </p:blipFill>
        <p:spPr bwMode="auto">
          <a:xfrm>
            <a:off x="819150" y="1219200"/>
            <a:ext cx="3067050" cy="3067050"/>
          </a:xfrm>
          <a:prstGeom prst="rect">
            <a:avLst/>
          </a:prstGeom>
          <a:ln>
            <a:noFill/>
          </a:ln>
          <a:effectLst>
            <a:outerShdw blurRad="190500" algn="tl" rotWithShape="0">
              <a:srgbClr val="000000">
                <a:alpha val="70000"/>
              </a:srgbClr>
            </a:outerShdw>
          </a:effectLst>
        </p:spPr>
      </p:pic>
      <p:pic>
        <p:nvPicPr>
          <p:cNvPr id="5123" name="Picture 3"/>
          <p:cNvPicPr>
            <a:picLocks noChangeAspect="1" noChangeArrowheads="1"/>
          </p:cNvPicPr>
          <p:nvPr/>
        </p:nvPicPr>
        <p:blipFill>
          <a:blip r:embed="rId3" cstate="print"/>
          <a:srcRect/>
          <a:stretch>
            <a:fillRect/>
          </a:stretch>
        </p:blipFill>
        <p:spPr bwMode="auto">
          <a:xfrm>
            <a:off x="5181600" y="3352800"/>
            <a:ext cx="2971800" cy="2971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415715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1600" y="-609600"/>
            <a:ext cx="3276600" cy="2590800"/>
          </a:xfrm>
        </p:spPr>
        <p:txBody>
          <a:bodyPr>
            <a:noAutofit/>
          </a:bodyPr>
          <a:lstStyle/>
          <a:p>
            <a:pPr algn="r" rtl="1"/>
            <a:r>
              <a:rPr lang="fa-IR" sz="1800" b="1" dirty="0" smtClean="0">
                <a:solidFill>
                  <a:schemeClr val="tx1"/>
                </a:solidFill>
                <a:cs typeface="B Koodak" pitchFamily="2" charset="-78"/>
              </a:rPr>
              <a:t>5.نصب کلیپس روی فاق پنل و تثبیت آن توسط پیچ های کوتاه</a:t>
            </a:r>
            <a:endParaRPr lang="en-US" sz="1800" b="1" dirty="0">
              <a:solidFill>
                <a:schemeClr val="tx1"/>
              </a:solidFill>
              <a:cs typeface="B Koodak" pitchFamily="2" charset="-78"/>
            </a:endParaRPr>
          </a:p>
        </p:txBody>
      </p:sp>
      <p:sp>
        <p:nvSpPr>
          <p:cNvPr id="6" name="Title 1"/>
          <p:cNvSpPr txBox="1">
            <a:spLocks/>
          </p:cNvSpPr>
          <p:nvPr/>
        </p:nvSpPr>
        <p:spPr>
          <a:xfrm>
            <a:off x="685800" y="4800600"/>
            <a:ext cx="3276600" cy="1371600"/>
          </a:xfrm>
          <a:prstGeom prst="rect">
            <a:avLst/>
          </a:prstGeom>
        </p:spPr>
        <p:txBody>
          <a:bodyPr vert="horz" lIns="0" rIns="0" bIns="0" anchor="b">
            <a:noAutofit/>
          </a:bodyPr>
          <a:lstStyle/>
          <a:p>
            <a:r>
              <a:rPr lang="fa-IR" dirty="0">
                <a:solidFill>
                  <a:prstClr val="black"/>
                </a:solidFill>
                <a:cs typeface="B Koodak" pitchFamily="2" charset="-78"/>
              </a:rPr>
              <a:t>6. کارگذاری زبانه پانل های ردیف بعدی برروی پانل های قبلی وادامه ی پانل گذاری مطابق بند5</a:t>
            </a:r>
            <a:endParaRPr lang="en-US" b="1" dirty="0">
              <a:solidFill>
                <a:prstClr val="black"/>
              </a:solidFill>
              <a:latin typeface="Calibri"/>
              <a:cs typeface="B Koodak" pitchFamily="2" charset="-78"/>
            </a:endParaRPr>
          </a:p>
        </p:txBody>
      </p:sp>
      <p:pic>
        <p:nvPicPr>
          <p:cNvPr id="6146" name="Picture 2"/>
          <p:cNvPicPr>
            <a:picLocks noChangeAspect="1" noChangeArrowheads="1"/>
          </p:cNvPicPr>
          <p:nvPr/>
        </p:nvPicPr>
        <p:blipFill>
          <a:blip r:embed="rId2" cstate="print"/>
          <a:srcRect/>
          <a:stretch>
            <a:fillRect/>
          </a:stretch>
        </p:blipFill>
        <p:spPr bwMode="auto">
          <a:xfrm>
            <a:off x="762000" y="1066800"/>
            <a:ext cx="3124200" cy="3124200"/>
          </a:xfrm>
          <a:prstGeom prst="rect">
            <a:avLst/>
          </a:prstGeom>
          <a:ln>
            <a:noFill/>
          </a:ln>
          <a:effectLst>
            <a:outerShdw blurRad="190500" algn="tl" rotWithShape="0">
              <a:srgbClr val="000000">
                <a:alpha val="70000"/>
              </a:srgbClr>
            </a:outerShdw>
          </a:effectLst>
        </p:spPr>
      </p:pic>
      <p:pic>
        <p:nvPicPr>
          <p:cNvPr id="6147" name="Picture 3"/>
          <p:cNvPicPr>
            <a:picLocks noChangeAspect="1" noChangeArrowheads="1"/>
          </p:cNvPicPr>
          <p:nvPr/>
        </p:nvPicPr>
        <p:blipFill>
          <a:blip r:embed="rId3" cstate="print"/>
          <a:srcRect/>
          <a:stretch>
            <a:fillRect/>
          </a:stretch>
        </p:blipFill>
        <p:spPr bwMode="auto">
          <a:xfrm>
            <a:off x="5410200" y="3352800"/>
            <a:ext cx="2990850" cy="29908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228006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pPr algn="r"/>
            <a:r>
              <a:rPr lang="en-US" dirty="0" smtClean="0">
                <a:solidFill>
                  <a:schemeClr val="tx1"/>
                </a:solidFill>
                <a:latin typeface="MatrixDot Condensed" pitchFamily="50" charset="0"/>
              </a:rPr>
              <a:t> </a:t>
            </a:r>
            <a:r>
              <a:rPr lang="fa-IR" sz="2400" dirty="0" smtClean="0">
                <a:solidFill>
                  <a:schemeClr val="tx1"/>
                </a:solidFill>
                <a:cs typeface="B Koodak" pitchFamily="2" charset="-78"/>
              </a:rPr>
              <a:t>ها</a:t>
            </a:r>
            <a:r>
              <a:rPr lang="fa-IR" dirty="0" smtClean="0">
                <a:solidFill>
                  <a:schemeClr val="tx1"/>
                </a:solidFill>
              </a:rPr>
              <a:t> </a:t>
            </a:r>
            <a:r>
              <a:rPr lang="en-US" sz="2200" dirty="0" smtClean="0">
                <a:solidFill>
                  <a:schemeClr val="tx1"/>
                </a:solidFill>
              </a:rPr>
              <a:t>HPL</a:t>
            </a:r>
            <a:endParaRPr lang="en-US" sz="2200" dirty="0">
              <a:solidFill>
                <a:schemeClr val="tx1"/>
              </a:solidFill>
            </a:endParaRPr>
          </a:p>
        </p:txBody>
      </p:sp>
      <p:sp>
        <p:nvSpPr>
          <p:cNvPr id="4" name="Title 1"/>
          <p:cNvSpPr txBox="1">
            <a:spLocks/>
          </p:cNvSpPr>
          <p:nvPr/>
        </p:nvSpPr>
        <p:spPr>
          <a:xfrm>
            <a:off x="304800" y="457200"/>
            <a:ext cx="8305800" cy="4572000"/>
          </a:xfrm>
          <a:prstGeom prst="rect">
            <a:avLst/>
          </a:prstGeom>
        </p:spPr>
        <p:txBody>
          <a:bodyPr vert="horz" lIns="0" rIns="0" bIns="0" anchor="b">
            <a:noAutofit/>
          </a:bodyPr>
          <a:lstStyle/>
          <a:p>
            <a:pPr algn="just">
              <a:spcBef>
                <a:spcPct val="0"/>
              </a:spcBef>
            </a:pPr>
            <a:r>
              <a:rPr lang="ar-SA" dirty="0">
                <a:solidFill>
                  <a:prstClr val="black"/>
                </a:solidFill>
                <a:cs typeface="B Koodak" pitchFamily="2" charset="-78"/>
              </a:rPr>
              <a:t>دیوارپوش های</a:t>
            </a:r>
            <a:r>
              <a:rPr lang="en-US" dirty="0">
                <a:solidFill>
                  <a:prstClr val="black"/>
                </a:solidFill>
                <a:cs typeface="B Koodak" pitchFamily="2" charset="-78"/>
              </a:rPr>
              <a:t> HPL </a:t>
            </a:r>
            <a:r>
              <a:rPr lang="ar-SA" dirty="0">
                <a:solidFill>
                  <a:prstClr val="black"/>
                </a:solidFill>
                <a:cs typeface="B Koodak" pitchFamily="2" charset="-78"/>
              </a:rPr>
              <a:t>پنل هائی هستند با مقاومت و ماندگاری بالا که برای پوشاندن سقف و دیواره استفاده می شوند. از پنل های</a:t>
            </a:r>
            <a:r>
              <a:rPr lang="en-US" dirty="0">
                <a:solidFill>
                  <a:prstClr val="black"/>
                </a:solidFill>
                <a:cs typeface="B Koodak" pitchFamily="2" charset="-78"/>
              </a:rPr>
              <a:t> HPL </a:t>
            </a:r>
            <a:r>
              <a:rPr lang="ar-SA" dirty="0">
                <a:solidFill>
                  <a:prstClr val="black"/>
                </a:solidFill>
                <a:cs typeface="B Koodak" pitchFamily="2" charset="-78"/>
              </a:rPr>
              <a:t>همچنین برای ساخت انواع پارتیشن، جداکننده سرویس های دستشوئی و درب استفاده می شود. ساختار دیوارپوش های</a:t>
            </a:r>
            <a:r>
              <a:rPr lang="en-US" dirty="0">
                <a:solidFill>
                  <a:prstClr val="black"/>
                </a:solidFill>
                <a:cs typeface="B Koodak" pitchFamily="2" charset="-78"/>
              </a:rPr>
              <a:t> HPL </a:t>
            </a:r>
            <a:r>
              <a:rPr lang="ar-SA" dirty="0">
                <a:solidFill>
                  <a:prstClr val="black"/>
                </a:solidFill>
                <a:cs typeface="B Koodak" pitchFamily="2" charset="-78"/>
              </a:rPr>
              <a:t>با ساختار پنل های</a:t>
            </a:r>
            <a:r>
              <a:rPr lang="en-US" dirty="0">
                <a:solidFill>
                  <a:prstClr val="black"/>
                </a:solidFill>
                <a:cs typeface="B Koodak" pitchFamily="2" charset="-78"/>
              </a:rPr>
              <a:t> HPL </a:t>
            </a:r>
            <a:r>
              <a:rPr lang="ar-SA" dirty="0">
                <a:solidFill>
                  <a:prstClr val="black"/>
                </a:solidFill>
                <a:cs typeface="B Koodak" pitchFamily="2" charset="-78"/>
              </a:rPr>
              <a:t>نما یکسان است با این تفاوت که دیوار پوش ها </a:t>
            </a:r>
            <a:r>
              <a:rPr lang="fa-IR" dirty="0">
                <a:solidFill>
                  <a:prstClr val="black"/>
                </a:solidFill>
                <a:cs typeface="B Koodak" pitchFamily="2" charset="-78"/>
              </a:rPr>
              <a:t> </a:t>
            </a:r>
            <a:r>
              <a:rPr lang="ar-SA" dirty="0">
                <a:solidFill>
                  <a:prstClr val="black"/>
                </a:solidFill>
                <a:cs typeface="B Koodak" pitchFamily="2" charset="-78"/>
              </a:rPr>
              <a:t>فاقد </a:t>
            </a:r>
            <a:r>
              <a:rPr lang="ar-SA" dirty="0">
                <a:solidFill>
                  <a:prstClr val="black"/>
                </a:solidFill>
                <a:cs typeface="B Koodak" pitchFamily="2" charset="-78"/>
              </a:rPr>
              <a:t>لایه محافظ</a:t>
            </a:r>
            <a:r>
              <a:rPr lang="en-US" dirty="0">
                <a:solidFill>
                  <a:prstClr val="black"/>
                </a:solidFill>
                <a:cs typeface="B Koodak" pitchFamily="2" charset="-78"/>
              </a:rPr>
              <a:t> UV </a:t>
            </a:r>
            <a:r>
              <a:rPr lang="ar-SA" dirty="0">
                <a:solidFill>
                  <a:prstClr val="black"/>
                </a:solidFill>
                <a:cs typeface="B Koodak" pitchFamily="2" charset="-78"/>
              </a:rPr>
              <a:t>می </a:t>
            </a:r>
            <a:r>
              <a:rPr lang="ar-SA" dirty="0">
                <a:solidFill>
                  <a:prstClr val="black"/>
                </a:solidFill>
                <a:cs typeface="B Koodak" pitchFamily="2" charset="-78"/>
              </a:rPr>
              <a:t>باشد</a:t>
            </a:r>
            <a:r>
              <a:rPr lang="fa-IR" dirty="0">
                <a:solidFill>
                  <a:prstClr val="black"/>
                </a:solidFill>
                <a:cs typeface="B Koodak" pitchFamily="2" charset="-78"/>
              </a:rPr>
              <a:t> . </a:t>
            </a:r>
          </a:p>
          <a:p>
            <a:pPr>
              <a:spcBef>
                <a:spcPct val="0"/>
              </a:spcBef>
            </a:pPr>
            <a:r>
              <a:rPr lang="en-US" dirty="0">
                <a:solidFill>
                  <a:prstClr val="black"/>
                </a:solidFill>
              </a:rPr>
              <a:t/>
            </a:r>
            <a:br>
              <a:rPr lang="en-US" dirty="0">
                <a:solidFill>
                  <a:prstClr val="black"/>
                </a:solidFill>
              </a:rPr>
            </a:br>
            <a:r>
              <a:rPr lang="ar-SA" b="1" dirty="0">
                <a:solidFill>
                  <a:prstClr val="black"/>
                </a:solidFill>
                <a:cs typeface="B Koodak" pitchFamily="2" charset="-78"/>
              </a:rPr>
              <a:t>موارد مصرف</a:t>
            </a:r>
            <a:r>
              <a:rPr lang="en-US" b="1" dirty="0">
                <a:solidFill>
                  <a:prstClr val="black"/>
                </a:solidFill>
                <a:cs typeface="B Koodak" pitchFamily="2" charset="-78"/>
              </a:rPr>
              <a:t>:</a:t>
            </a:r>
            <a:r>
              <a:rPr lang="en-US" dirty="0">
                <a:solidFill>
                  <a:prstClr val="black"/>
                </a:solidFill>
                <a:cs typeface="B Koodak" pitchFamily="2" charset="-78"/>
              </a:rPr>
              <a:t/>
            </a:r>
            <a:br>
              <a:rPr lang="en-US" dirty="0">
                <a:solidFill>
                  <a:prstClr val="black"/>
                </a:solidFill>
                <a:cs typeface="B Koodak" pitchFamily="2" charset="-78"/>
              </a:rPr>
            </a:br>
            <a:r>
              <a:rPr lang="ar-SA" dirty="0">
                <a:solidFill>
                  <a:prstClr val="black"/>
                </a:solidFill>
                <a:cs typeface="B Koodak" pitchFamily="2" charset="-78"/>
              </a:rPr>
              <a:t>دیواره و سقف فضاهای داخلی، پروژه های مسکونی اداری تجاری، بیمارستان ها، فرودگاه ها، هتل ها، مراکز آموزشی، سالن های ورزشی، استخر های سرپوشیده</a:t>
            </a:r>
            <a:r>
              <a:rPr lang="en-US" dirty="0">
                <a:solidFill>
                  <a:prstClr val="black"/>
                </a:solidFill>
                <a:cs typeface="B Koodak" pitchFamily="2" charset="-78"/>
              </a:rPr>
              <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r>
              <a:rPr lang="ar-SA" b="1" dirty="0">
                <a:solidFill>
                  <a:prstClr val="black"/>
                </a:solidFill>
                <a:cs typeface="B Koodak" pitchFamily="2" charset="-78"/>
              </a:rPr>
              <a:t>ویژگی ها</a:t>
            </a:r>
            <a:r>
              <a:rPr lang="en-US" b="1" dirty="0">
                <a:solidFill>
                  <a:prstClr val="black"/>
                </a:solidFill>
                <a:cs typeface="B Koodak" pitchFamily="2" charset="-78"/>
              </a:rPr>
              <a:t>:</a:t>
            </a:r>
            <a:br>
              <a:rPr lang="en-US" b="1" dirty="0">
                <a:solidFill>
                  <a:prstClr val="black"/>
                </a:solidFill>
                <a:cs typeface="B Koodak" pitchFamily="2" charset="-78"/>
              </a:rPr>
            </a:br>
            <a:r>
              <a:rPr lang="ar-SA" dirty="0">
                <a:solidFill>
                  <a:prstClr val="black"/>
                </a:solidFill>
                <a:cs typeface="B Koodak" pitchFamily="2" charset="-78"/>
              </a:rPr>
              <a:t>مقاومت و ماندگاری، تنوع رنگ </a:t>
            </a:r>
            <a:endParaRPr lang="en-US" dirty="0">
              <a:solidFill>
                <a:prstClr val="black"/>
              </a:solidFill>
              <a:cs typeface="B Koodak" pitchFamily="2" charset="-78"/>
            </a:endParaRPr>
          </a:p>
          <a:p>
            <a:pPr>
              <a:spcBef>
                <a:spcPct val="0"/>
              </a:spcBef>
            </a:pPr>
            <a:r>
              <a:rPr lang="en-US" dirty="0">
                <a:solidFill>
                  <a:prstClr val="black"/>
                </a:solidFill>
                <a:cs typeface="B Koodak" pitchFamily="2" charset="-78"/>
              </a:rPr>
              <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endParaRPr lang="en-US" dirty="0">
              <a:solidFill>
                <a:prstClr val="black"/>
              </a:solidFill>
              <a:latin typeface="Calibri"/>
              <a:cs typeface="B Koodak" pitchFamily="2" charset="-78"/>
            </a:endParaRPr>
          </a:p>
        </p:txBody>
      </p:sp>
      <p:pic>
        <p:nvPicPr>
          <p:cNvPr id="1030" name="Picture 6" descr="C:\Users\IRG\Desktop\HPL\20121031122007_hpl3.jpg"/>
          <p:cNvPicPr>
            <a:picLocks noChangeAspect="1" noChangeArrowheads="1"/>
          </p:cNvPicPr>
          <p:nvPr/>
        </p:nvPicPr>
        <p:blipFill>
          <a:blip r:embed="rId2" cstate="print"/>
          <a:srcRect/>
          <a:stretch>
            <a:fillRect/>
          </a:stretch>
        </p:blipFill>
        <p:spPr bwMode="auto">
          <a:xfrm>
            <a:off x="990600" y="3657600"/>
            <a:ext cx="2057400" cy="2743200"/>
          </a:xfrm>
          <a:prstGeom prst="rect">
            <a:avLst/>
          </a:prstGeom>
          <a:ln>
            <a:noFill/>
          </a:ln>
          <a:effectLst>
            <a:outerShdw blurRad="190500" algn="tl" rotWithShape="0">
              <a:srgbClr val="000000">
                <a:alpha val="70000"/>
              </a:srgbClr>
            </a:outerShdw>
          </a:effectLst>
        </p:spPr>
      </p:pic>
      <p:pic>
        <p:nvPicPr>
          <p:cNvPr id="1031" name="Picture 7" descr="C:\Users\IRG\Desktop\HPL\20121031121833_hpl1.jpg"/>
          <p:cNvPicPr>
            <a:picLocks noChangeAspect="1" noChangeArrowheads="1"/>
          </p:cNvPicPr>
          <p:nvPr/>
        </p:nvPicPr>
        <p:blipFill>
          <a:blip r:embed="rId3" cstate="print"/>
          <a:srcRect/>
          <a:stretch>
            <a:fillRect/>
          </a:stretch>
        </p:blipFill>
        <p:spPr bwMode="auto">
          <a:xfrm>
            <a:off x="3733800" y="3657600"/>
            <a:ext cx="2057400" cy="27432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488768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05200" y="76200"/>
            <a:ext cx="5029200" cy="6629400"/>
          </a:xfrm>
          <a:prstGeom prst="rect">
            <a:avLst/>
          </a:prstGeom>
        </p:spPr>
        <p:txBody>
          <a:bodyPr vert="horz" lIns="0" rIns="0" bIns="0" anchor="b">
            <a:noAutofit/>
          </a:bodyPr>
          <a:lstStyle/>
          <a:p>
            <a:pPr>
              <a:spcBef>
                <a:spcPct val="0"/>
              </a:spcBef>
            </a:pPr>
            <a:r>
              <a:rPr lang="fa-IR" sz="2400" dirty="0">
                <a:solidFill>
                  <a:prstClr val="black"/>
                </a:solidFill>
                <a:cs typeface="B Koodak" pitchFamily="2" charset="-78"/>
              </a:rPr>
              <a:t>ویژگی‌های سنگ‌های آنتیک:</a:t>
            </a:r>
          </a:p>
          <a:p>
            <a:pPr>
              <a:spcBef>
                <a:spcPct val="0"/>
              </a:spcBef>
            </a:pP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 مقاوم درمقابل سایش</a:t>
            </a:r>
            <a:br>
              <a:rPr lang="fa-IR" dirty="0">
                <a:solidFill>
                  <a:prstClr val="black"/>
                </a:solidFill>
                <a:cs typeface="B Koodak" pitchFamily="2" charset="-78"/>
              </a:rPr>
            </a:br>
            <a:r>
              <a:rPr lang="fa-IR" dirty="0">
                <a:solidFill>
                  <a:prstClr val="black"/>
                </a:solidFill>
                <a:cs typeface="B Koodak" pitchFamily="2" charset="-78"/>
              </a:rPr>
              <a:t>- تنوع رنگ (بیش از 20 رنگ مختلف)</a:t>
            </a:r>
            <a:br>
              <a:rPr lang="fa-IR" dirty="0">
                <a:solidFill>
                  <a:prstClr val="black"/>
                </a:solidFill>
                <a:cs typeface="B Koodak" pitchFamily="2" charset="-78"/>
              </a:rPr>
            </a:br>
            <a:r>
              <a:rPr lang="fa-IR" dirty="0">
                <a:solidFill>
                  <a:prstClr val="black"/>
                </a:solidFill>
                <a:cs typeface="B Koodak" pitchFamily="2" charset="-78"/>
              </a:rPr>
              <a:t>- دارای عمر مفید و طولانی</a:t>
            </a:r>
            <a:br>
              <a:rPr lang="fa-IR" dirty="0">
                <a:solidFill>
                  <a:prstClr val="black"/>
                </a:solidFill>
                <a:cs typeface="B Koodak" pitchFamily="2" charset="-78"/>
              </a:rPr>
            </a:br>
            <a:r>
              <a:rPr lang="fa-IR" dirty="0">
                <a:solidFill>
                  <a:prstClr val="black"/>
                </a:solidFill>
                <a:cs typeface="B Koodak" pitchFamily="2" charset="-78"/>
              </a:rPr>
              <a:t>- دارای وزن کم</a:t>
            </a:r>
            <a:br>
              <a:rPr lang="fa-IR" dirty="0">
                <a:solidFill>
                  <a:prstClr val="black"/>
                </a:solidFill>
                <a:cs typeface="B Koodak" pitchFamily="2" charset="-78"/>
              </a:rPr>
            </a:br>
            <a:r>
              <a:rPr lang="fa-IR" dirty="0">
                <a:solidFill>
                  <a:prstClr val="black"/>
                </a:solidFill>
                <a:cs typeface="B Koodak" pitchFamily="2" charset="-78"/>
              </a:rPr>
              <a:t>- قابلیت تحمل گرمایی بالایی دارند به همین دلیل در ساخت فضای خارجی شومینه‌ها مورد استفاده قرار می‌گیرند</a:t>
            </a:r>
            <a:br>
              <a:rPr lang="fa-IR" dirty="0">
                <a:solidFill>
                  <a:prstClr val="black"/>
                </a:solidFill>
                <a:cs typeface="B Koodak" pitchFamily="2" charset="-78"/>
              </a:rPr>
            </a:br>
            <a:r>
              <a:rPr lang="fa-IR" dirty="0">
                <a:solidFill>
                  <a:prstClr val="black"/>
                </a:solidFill>
                <a:cs typeface="B Koodak" pitchFamily="2" charset="-78"/>
              </a:rPr>
              <a:t>- در فضای داخلی و خارجی ساختمان‌ها مورد استفاده قرار می‌گیرند</a:t>
            </a:r>
            <a:br>
              <a:rPr lang="fa-IR" dirty="0">
                <a:solidFill>
                  <a:prstClr val="black"/>
                </a:solidFill>
                <a:cs typeface="B Koodak" pitchFamily="2" charset="-78"/>
              </a:rPr>
            </a:br>
            <a:r>
              <a:rPr lang="fa-IR" dirty="0">
                <a:solidFill>
                  <a:prstClr val="black"/>
                </a:solidFill>
                <a:cs typeface="B Koodak" pitchFamily="2" charset="-78"/>
              </a:rPr>
              <a:t>- مصونیت در مقابل یخ‌زدگی</a:t>
            </a:r>
            <a:br>
              <a:rPr lang="fa-IR" dirty="0">
                <a:solidFill>
                  <a:prstClr val="black"/>
                </a:solidFill>
                <a:cs typeface="B Koodak" pitchFamily="2" charset="-78"/>
              </a:rPr>
            </a:br>
            <a:r>
              <a:rPr lang="fa-IR" dirty="0">
                <a:solidFill>
                  <a:prstClr val="black"/>
                </a:solidFill>
                <a:cs typeface="B Koodak" pitchFamily="2" charset="-78"/>
              </a:rPr>
              <a:t>- به سادگی قابلیت برش دارند</a:t>
            </a:r>
            <a:br>
              <a:rPr lang="fa-IR" dirty="0">
                <a:solidFill>
                  <a:prstClr val="black"/>
                </a:solidFill>
                <a:cs typeface="B Koodak" pitchFamily="2" charset="-78"/>
              </a:rPr>
            </a:br>
            <a:r>
              <a:rPr lang="fa-IR" dirty="0">
                <a:solidFill>
                  <a:prstClr val="black"/>
                </a:solidFill>
                <a:cs typeface="B Koodak" pitchFamily="2" charset="-78"/>
              </a:rPr>
              <a:t>- این سنگ‌ها در اثر قرارگرفتن در معرض عوامل آلاینده کثیف می‌شوند و به همان کیفیت قابل تمیز شدن می‌باشند </a:t>
            </a:r>
            <a:br>
              <a:rPr lang="fa-IR" dirty="0">
                <a:solidFill>
                  <a:prstClr val="black"/>
                </a:solidFill>
                <a:cs typeface="B Koodak" pitchFamily="2" charset="-78"/>
              </a:rPr>
            </a:br>
            <a:r>
              <a:rPr lang="fa-IR" dirty="0">
                <a:solidFill>
                  <a:prstClr val="black"/>
                </a:solidFill>
                <a:cs typeface="B Koodak" pitchFamily="2" charset="-78"/>
              </a:rPr>
              <a:t>- ضد آتش</a:t>
            </a:r>
            <a:br>
              <a:rPr lang="fa-IR" dirty="0">
                <a:solidFill>
                  <a:prstClr val="black"/>
                </a:solidFill>
                <a:cs typeface="B Koodak" pitchFamily="2" charset="-78"/>
              </a:rPr>
            </a:br>
            <a:r>
              <a:rPr lang="fa-IR" dirty="0">
                <a:solidFill>
                  <a:prstClr val="black"/>
                </a:solidFill>
                <a:cs typeface="B Koodak" pitchFamily="2" charset="-78"/>
              </a:rPr>
              <a:t>- جاذبه انرژی</a:t>
            </a:r>
            <a:br>
              <a:rPr lang="fa-IR" dirty="0">
                <a:solidFill>
                  <a:prstClr val="black"/>
                </a:solidFill>
                <a:cs typeface="B Koodak" pitchFamily="2" charset="-78"/>
              </a:rPr>
            </a:br>
            <a:r>
              <a:rPr lang="fa-IR" dirty="0">
                <a:solidFill>
                  <a:prstClr val="black"/>
                </a:solidFill>
                <a:cs typeface="B Koodak" pitchFamily="2" charset="-78"/>
              </a:rPr>
              <a:t>- در محیط‌های مرطوب و خیس به کارمی‌روند</a:t>
            </a:r>
            <a:br>
              <a:rPr lang="fa-IR" dirty="0">
                <a:solidFill>
                  <a:prstClr val="black"/>
                </a:solidFill>
                <a:cs typeface="B Koodak" pitchFamily="2" charset="-78"/>
              </a:rPr>
            </a:br>
            <a:r>
              <a:rPr lang="fa-IR" dirty="0">
                <a:solidFill>
                  <a:prstClr val="black"/>
                </a:solidFill>
                <a:cs typeface="B Koodak" pitchFamily="2" charset="-78"/>
              </a:rPr>
              <a:t>- رنگ بخشی از اجزاء سنگ محسوب می‌شود و در زمان طولانی به صورت ثابت در می‌آید</a:t>
            </a:r>
            <a:br>
              <a:rPr lang="fa-IR" dirty="0">
                <a:solidFill>
                  <a:prstClr val="black"/>
                </a:solidFill>
                <a:cs typeface="B Koodak" pitchFamily="2" charset="-78"/>
              </a:rPr>
            </a:br>
            <a:r>
              <a:rPr lang="fa-IR" dirty="0">
                <a:solidFill>
                  <a:prstClr val="black"/>
                </a:solidFill>
                <a:cs typeface="B Koodak" pitchFamily="2" charset="-78"/>
              </a:rPr>
              <a:t>- چسب‌ها یا ملات‌های این محصولات الزاماً نباید رنگ‌آمیزی شوند و رنگ‌آمیزی به انتخاب مصرف‌کننده است و سلیقه‌ای است. </a:t>
            </a:r>
            <a:r>
              <a:rPr lang="en-US" dirty="0">
                <a:solidFill>
                  <a:prstClr val="black"/>
                </a:solidFill>
                <a:cs typeface="B Koodak" pitchFamily="2" charset="-78"/>
              </a:rPr>
              <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endParaRPr lang="en-US" dirty="0">
              <a:solidFill>
                <a:prstClr val="black"/>
              </a:solidFill>
              <a:latin typeface="Calibri"/>
              <a:cs typeface="B Koodak" pitchFamily="2" charset="-78"/>
            </a:endParaRPr>
          </a:p>
        </p:txBody>
      </p:sp>
      <p:pic>
        <p:nvPicPr>
          <p:cNvPr id="7170" name="Picture 2" descr="C:\Users\IRG\Desktop\sang3.jpg"/>
          <p:cNvPicPr>
            <a:picLocks noChangeAspect="1" noChangeArrowheads="1"/>
          </p:cNvPicPr>
          <p:nvPr/>
        </p:nvPicPr>
        <p:blipFill>
          <a:blip r:embed="rId2" cstate="print"/>
          <a:srcRect/>
          <a:stretch>
            <a:fillRect/>
          </a:stretch>
        </p:blipFill>
        <p:spPr bwMode="auto">
          <a:xfrm>
            <a:off x="381000" y="1295400"/>
            <a:ext cx="2972016" cy="1999355"/>
          </a:xfrm>
          <a:prstGeom prst="rect">
            <a:avLst/>
          </a:prstGeom>
          <a:ln>
            <a:noFill/>
          </a:ln>
          <a:effectLst>
            <a:outerShdw blurRad="190500" algn="tl" rotWithShape="0">
              <a:srgbClr val="000000">
                <a:alpha val="70000"/>
              </a:srgbClr>
            </a:outerShdw>
          </a:effectLst>
        </p:spPr>
      </p:pic>
      <p:pic>
        <p:nvPicPr>
          <p:cNvPr id="7171" name="Picture 3" descr="C:\Users\IRG\Desktop\images.jpg"/>
          <p:cNvPicPr>
            <a:picLocks noChangeAspect="1" noChangeArrowheads="1"/>
          </p:cNvPicPr>
          <p:nvPr/>
        </p:nvPicPr>
        <p:blipFill>
          <a:blip r:embed="rId3" cstate="print"/>
          <a:srcRect r="19355" b="11823"/>
          <a:stretch>
            <a:fillRect/>
          </a:stretch>
        </p:blipFill>
        <p:spPr bwMode="auto">
          <a:xfrm>
            <a:off x="381000" y="3657600"/>
            <a:ext cx="2913855" cy="260783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780100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29000" y="457200"/>
            <a:ext cx="5105400" cy="6629400"/>
          </a:xfrm>
          <a:prstGeom prst="rect">
            <a:avLst/>
          </a:prstGeom>
        </p:spPr>
        <p:txBody>
          <a:bodyPr vert="horz" lIns="0" rIns="0" bIns="0" anchor="b">
            <a:noAutofit/>
          </a:bodyPr>
          <a:lstStyle/>
          <a:p>
            <a:r>
              <a:rPr lang="fa-IR" sz="2400" dirty="0">
                <a:solidFill>
                  <a:prstClr val="black"/>
                </a:solidFill>
                <a:cs typeface="B Koodak" pitchFamily="2" charset="-78"/>
              </a:rPr>
              <a:t>مقایسه سنگ‌های آنتیک و سنگ‌های طبیعی</a:t>
            </a:r>
          </a:p>
          <a:p>
            <a:endParaRPr lang="fa-IR" sz="2400" dirty="0">
              <a:solidFill>
                <a:prstClr val="black"/>
              </a:solidFill>
              <a:cs typeface="B Koodak" pitchFamily="2" charset="-78"/>
            </a:endParaRPr>
          </a:p>
          <a:p>
            <a:r>
              <a:rPr lang="fa-IR" dirty="0">
                <a:solidFill>
                  <a:prstClr val="black"/>
                </a:solidFill>
                <a:cs typeface="B Koodak" pitchFamily="2" charset="-78"/>
              </a:rPr>
              <a:t>- سنگ‌های آنتیک از تنوع بیشتری نسبت به سنگ‌های طبیعی برخوردارند.</a:t>
            </a:r>
            <a:br>
              <a:rPr lang="fa-IR" dirty="0">
                <a:solidFill>
                  <a:prstClr val="black"/>
                </a:solidFill>
                <a:cs typeface="B Koodak" pitchFamily="2" charset="-78"/>
              </a:rPr>
            </a:br>
            <a:r>
              <a:rPr lang="fa-IR" dirty="0">
                <a:solidFill>
                  <a:prstClr val="black"/>
                </a:solidFill>
                <a:cs typeface="B Koodak" pitchFamily="2" charset="-78"/>
              </a:rPr>
              <a:t>- از نظر مقاومت، سنگ‌های آنتیک در برابر فشار، انعطاف‌پذیری، یخ‌زدگی و خراش‌برداری از وضعیت بهتری نسبت به سنگ‌های طبیعی برخوردارند.</a:t>
            </a:r>
            <a:br>
              <a:rPr lang="fa-IR" dirty="0">
                <a:solidFill>
                  <a:prstClr val="black"/>
                </a:solidFill>
                <a:cs typeface="B Koodak" pitchFamily="2" charset="-78"/>
              </a:rPr>
            </a:br>
            <a:r>
              <a:rPr lang="fa-IR" dirty="0">
                <a:solidFill>
                  <a:prstClr val="black"/>
                </a:solidFill>
                <a:cs typeface="B Koodak" pitchFamily="2" charset="-78"/>
              </a:rPr>
              <a:t>- وزن سنگ‌های آنتیک نسبت به سنگ‌های طبیعی کمتر است به همین دلیل در صنعت ساختمان از مطلوبیت بیشتری برخوردارند.</a:t>
            </a:r>
            <a:br>
              <a:rPr lang="fa-IR" dirty="0">
                <a:solidFill>
                  <a:prstClr val="black"/>
                </a:solidFill>
                <a:cs typeface="B Koodak" pitchFamily="2" charset="-78"/>
              </a:rPr>
            </a:br>
            <a:r>
              <a:rPr lang="fa-IR" dirty="0">
                <a:solidFill>
                  <a:prstClr val="black"/>
                </a:solidFill>
                <a:cs typeface="B Koodak" pitchFamily="2" charset="-78"/>
              </a:rPr>
              <a:t>- سنگ‌های آنتیک در ضخامت‌های کم‌تری قابلیت برش و قالب‌گیری دارند.</a:t>
            </a:r>
            <a:br>
              <a:rPr lang="fa-IR" dirty="0">
                <a:solidFill>
                  <a:prstClr val="black"/>
                </a:solidFill>
                <a:cs typeface="B Koodak" pitchFamily="2" charset="-78"/>
              </a:rPr>
            </a:br>
            <a:r>
              <a:rPr lang="fa-IR" dirty="0">
                <a:solidFill>
                  <a:prstClr val="black"/>
                </a:solidFill>
                <a:cs typeface="B Koodak" pitchFamily="2" charset="-78"/>
              </a:rPr>
              <a:t>- از نظر قیمت، سنگ‌های آنتیک به علت به کار بردن چسب‌های رزین به عنوان چسباننده ذرات بیشتر از سنگهای طبیعی می‌باشند.</a:t>
            </a:r>
            <a:br>
              <a:rPr lang="fa-IR" dirty="0">
                <a:solidFill>
                  <a:prstClr val="black"/>
                </a:solidFill>
                <a:cs typeface="B Koodak" pitchFamily="2" charset="-78"/>
              </a:rPr>
            </a:br>
            <a:r>
              <a:rPr lang="fa-IR" dirty="0">
                <a:solidFill>
                  <a:prstClr val="black"/>
                </a:solidFill>
                <a:cs typeface="B Koodak" pitchFamily="2" charset="-78"/>
              </a:rPr>
              <a:t>- از لحاظ مقدار باطله، سنگ‌های آنتیک ضایعات نداشته چون خود آنها از باطله سنگ‌های طبیعی تولید شده‌اند.</a:t>
            </a:r>
            <a:br>
              <a:rPr lang="fa-IR" dirty="0">
                <a:solidFill>
                  <a:prstClr val="black"/>
                </a:solidFill>
                <a:cs typeface="B Koodak" pitchFamily="2" charset="-78"/>
              </a:rPr>
            </a:br>
            <a:r>
              <a:rPr lang="fa-IR" dirty="0">
                <a:solidFill>
                  <a:prstClr val="black"/>
                </a:solidFill>
                <a:cs typeface="B Koodak" pitchFamily="2" charset="-78"/>
              </a:rPr>
              <a:t>- سنگ‌های طبیعی به علت وجود رگه و برش در حمل‌ونقل حدود 15% پرت دارند ولی سنگ‌های آنتیک طوری به هم فیکس می‌شوند که تا هنگام نصب هیچگونه آسیبی نمی‌بینند.</a:t>
            </a:r>
            <a:br>
              <a:rPr lang="fa-IR" dirty="0">
                <a:solidFill>
                  <a:prstClr val="black"/>
                </a:solidFill>
                <a:cs typeface="B Koodak" pitchFamily="2" charset="-78"/>
              </a:rPr>
            </a:br>
            <a:r>
              <a:rPr lang="fa-IR" dirty="0">
                <a:solidFill>
                  <a:prstClr val="black"/>
                </a:solidFill>
                <a:cs typeface="B Koodak" pitchFamily="2" charset="-78"/>
              </a:rPr>
              <a:t>- از لحاظ وزنی سنگ‌های آنتیک به طور چشمگیری سبک‌تر از سنگ طبیعی می‌باشند.</a:t>
            </a:r>
            <a:br>
              <a:rPr lang="fa-IR" dirty="0">
                <a:solidFill>
                  <a:prstClr val="black"/>
                </a:solidFill>
                <a:cs typeface="B Koodak" pitchFamily="2" charset="-78"/>
              </a:rPr>
            </a:br>
            <a:r>
              <a:rPr lang="fa-IR" dirty="0">
                <a:solidFill>
                  <a:prstClr val="black"/>
                </a:solidFill>
                <a:cs typeface="B Koodak" pitchFamily="2" charset="-78"/>
              </a:rPr>
              <a:t>- از نظر نصب بمراتب آسانتر و راحتر از سنگهای طبیعی نصب می‌شوند.</a:t>
            </a:r>
            <a:br>
              <a:rPr lang="fa-IR" dirty="0">
                <a:solidFill>
                  <a:prstClr val="black"/>
                </a:solidFill>
                <a:cs typeface="B Koodak" pitchFamily="2" charset="-78"/>
              </a:rPr>
            </a:br>
            <a:r>
              <a:rPr lang="fa-IR" dirty="0">
                <a:solidFill>
                  <a:prstClr val="black"/>
                </a:solidFill>
                <a:cs typeface="B Koodak" pitchFamily="2" charset="-78"/>
              </a:rPr>
              <a:t/>
            </a:r>
            <a:br>
              <a:rPr lang="fa-IR" dirty="0">
                <a:solidFill>
                  <a:prstClr val="black"/>
                </a:solidFill>
                <a:cs typeface="B Koodak" pitchFamily="2" charset="-78"/>
              </a:rPr>
            </a:br>
            <a:endParaRPr lang="fa-IR" dirty="0">
              <a:solidFill>
                <a:prstClr val="black"/>
              </a:solidFill>
              <a:cs typeface="B Koodak" pitchFamily="2" charset="-78"/>
            </a:endParaRPr>
          </a:p>
        </p:txBody>
      </p:sp>
      <p:pic>
        <p:nvPicPr>
          <p:cNvPr id="8194" name="Picture 2" descr="C:\Users\IRG\Desktop\635141192456942337.jpg"/>
          <p:cNvPicPr>
            <a:picLocks noChangeAspect="1" noChangeArrowheads="1"/>
          </p:cNvPicPr>
          <p:nvPr/>
        </p:nvPicPr>
        <p:blipFill>
          <a:blip r:embed="rId2" cstate="print"/>
          <a:srcRect b="5486"/>
          <a:stretch>
            <a:fillRect/>
          </a:stretch>
        </p:blipFill>
        <p:spPr bwMode="auto">
          <a:xfrm>
            <a:off x="304800" y="1143000"/>
            <a:ext cx="3124200" cy="2496347"/>
          </a:xfrm>
          <a:prstGeom prst="rect">
            <a:avLst/>
          </a:prstGeom>
          <a:ln>
            <a:noFill/>
          </a:ln>
          <a:effectLst>
            <a:outerShdw blurRad="190500" algn="tl" rotWithShape="0">
              <a:srgbClr val="000000">
                <a:alpha val="70000"/>
              </a:srgbClr>
            </a:outerShdw>
          </a:effectLst>
        </p:spPr>
      </p:pic>
      <p:pic>
        <p:nvPicPr>
          <p:cNvPr id="8195" name="Picture 3" descr="C:\Users\IRG\Desktop\images (1).jpg"/>
          <p:cNvPicPr>
            <a:picLocks noChangeAspect="1" noChangeArrowheads="1"/>
          </p:cNvPicPr>
          <p:nvPr/>
        </p:nvPicPr>
        <p:blipFill>
          <a:blip r:embed="rId3" cstate="print"/>
          <a:srcRect/>
          <a:stretch>
            <a:fillRect/>
          </a:stretch>
        </p:blipFill>
        <p:spPr bwMode="auto">
          <a:xfrm>
            <a:off x="304800" y="3864780"/>
            <a:ext cx="3124200" cy="234013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308219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886200" y="838200"/>
            <a:ext cx="4572000" cy="4648200"/>
          </a:xfrm>
          <a:prstGeom prst="rect">
            <a:avLst/>
          </a:prstGeom>
        </p:spPr>
        <p:txBody>
          <a:bodyPr vert="horz" lIns="0" rIns="0" bIns="0" anchor="b">
            <a:noAutofit/>
          </a:bodyPr>
          <a:lstStyle/>
          <a:p>
            <a:r>
              <a:rPr lang="fa-IR" sz="2400" dirty="0">
                <a:solidFill>
                  <a:prstClr val="black"/>
                </a:solidFill>
                <a:cs typeface="B Koodak" pitchFamily="2" charset="-78"/>
              </a:rPr>
              <a:t>دیوار پوش فوم :</a:t>
            </a:r>
          </a:p>
          <a:p>
            <a:r>
              <a:rPr lang="fa-IR" sz="2400" dirty="0">
                <a:solidFill>
                  <a:prstClr val="black"/>
                </a:solidFill>
                <a:cs typeface="B Koodak" pitchFamily="2" charset="-78"/>
              </a:rPr>
              <a:t> </a:t>
            </a:r>
          </a:p>
          <a:p>
            <a:r>
              <a:rPr lang="fa-IR" dirty="0">
                <a:solidFill>
                  <a:prstClr val="black"/>
                </a:solidFill>
                <a:cs typeface="B Koodak" pitchFamily="2" charset="-78"/>
              </a:rPr>
              <a:t>دیوارپوش ها مورد تائید وزارت بهداشت بوده و کلیه مهدکودک ها می توانند از دیوارپوش های فوم جهت حفظ امنیت و آرامش کودکان استفاده کنند.</a:t>
            </a:r>
            <a:br>
              <a:rPr lang="fa-IR" dirty="0">
                <a:solidFill>
                  <a:prstClr val="black"/>
                </a:solidFill>
                <a:cs typeface="B Koodak" pitchFamily="2" charset="-78"/>
              </a:rPr>
            </a:br>
            <a:r>
              <a:rPr lang="fa-IR" dirty="0">
                <a:solidFill>
                  <a:prstClr val="black"/>
                </a:solidFill>
                <a:cs typeface="B Koodak" pitchFamily="2" charset="-78"/>
              </a:rPr>
              <a:t>دیواپوش رولی با پوشش فلکسی ودر طرح های شاد و متنوع، متناسب و هماهنگ با ذهن کودک و همچنین </a:t>
            </a:r>
            <a:br>
              <a:rPr lang="fa-IR" dirty="0">
                <a:solidFill>
                  <a:prstClr val="black"/>
                </a:solidFill>
                <a:cs typeface="B Koodak" pitchFamily="2" charset="-78"/>
              </a:rPr>
            </a:br>
            <a:r>
              <a:rPr lang="fa-IR" dirty="0">
                <a:solidFill>
                  <a:prstClr val="black"/>
                </a:solidFill>
                <a:cs typeface="B Koodak" pitchFamily="2" charset="-78"/>
              </a:rPr>
              <a:t>جهت جلوگیری از صدمه و آسیب در محیط بازی مهدکودک ، کلاس های آموزشی و فضاهای ورزشی می باشد.</a:t>
            </a:r>
            <a:br>
              <a:rPr lang="fa-IR" dirty="0">
                <a:solidFill>
                  <a:prstClr val="black"/>
                </a:solidFill>
                <a:cs typeface="B Koodak" pitchFamily="2" charset="-78"/>
              </a:rPr>
            </a:br>
            <a:r>
              <a:rPr lang="fa-IR" dirty="0">
                <a:solidFill>
                  <a:prstClr val="black"/>
                </a:solidFill>
                <a:cs typeface="B Koodak" pitchFamily="2" charset="-78"/>
              </a:rPr>
              <a:t>از مشخصات بارز این دیوار پوش ها قابلیت شستشو ، حمل و نصب آسان و سبکی می باشد. دیوارپوش ها در ضخامت 5 میلی متر الی 7 میلی متر با عرض 113 سانتی متر می باشند</a:t>
            </a:r>
          </a:p>
          <a:p>
            <a:r>
              <a:rPr lang="fa-IR" dirty="0">
                <a:solidFill>
                  <a:prstClr val="black"/>
                </a:solidFill>
                <a:cs typeface="B Koodak" pitchFamily="2" charset="-78"/>
              </a:rPr>
              <a:t>از دیگر موارد مصرف ، بعنوان ضربه گیر در باشگاه ها می باشد .</a:t>
            </a:r>
          </a:p>
          <a:p>
            <a:endParaRPr lang="fa-IR" dirty="0">
              <a:solidFill>
                <a:prstClr val="black"/>
              </a:solidFill>
              <a:cs typeface="B Koodak" pitchFamily="2" charset="-78"/>
            </a:endParaRPr>
          </a:p>
        </p:txBody>
      </p:sp>
      <p:pic>
        <p:nvPicPr>
          <p:cNvPr id="9218" name="Picture 2" descr="C:\Users\IRG\Desktop\56056-BigPic.jpg"/>
          <p:cNvPicPr>
            <a:picLocks noChangeAspect="1" noChangeArrowheads="1"/>
          </p:cNvPicPr>
          <p:nvPr/>
        </p:nvPicPr>
        <p:blipFill>
          <a:blip r:embed="rId2" cstate="print"/>
          <a:srcRect/>
          <a:stretch>
            <a:fillRect/>
          </a:stretch>
        </p:blipFill>
        <p:spPr bwMode="auto">
          <a:xfrm>
            <a:off x="457200" y="2743200"/>
            <a:ext cx="2362200" cy="1817076"/>
          </a:xfrm>
          <a:prstGeom prst="rect">
            <a:avLst/>
          </a:prstGeom>
          <a:ln>
            <a:noFill/>
          </a:ln>
          <a:effectLst>
            <a:outerShdw blurRad="190500" algn="tl" rotWithShape="0">
              <a:srgbClr val="000000">
                <a:alpha val="70000"/>
              </a:srgbClr>
            </a:outerShdw>
          </a:effectLst>
        </p:spPr>
      </p:pic>
      <p:pic>
        <p:nvPicPr>
          <p:cNvPr id="9219" name="Picture 3" descr="C:\Users\IRG\Desktop\23102-BigPic.jpg"/>
          <p:cNvPicPr>
            <a:picLocks noChangeAspect="1" noChangeArrowheads="1"/>
          </p:cNvPicPr>
          <p:nvPr/>
        </p:nvPicPr>
        <p:blipFill>
          <a:blip r:embed="rId3" cstate="print"/>
          <a:srcRect/>
          <a:stretch>
            <a:fillRect/>
          </a:stretch>
        </p:blipFill>
        <p:spPr bwMode="auto">
          <a:xfrm>
            <a:off x="457200" y="4724400"/>
            <a:ext cx="2362200" cy="1910429"/>
          </a:xfrm>
          <a:prstGeom prst="rect">
            <a:avLst/>
          </a:prstGeom>
          <a:ln>
            <a:noFill/>
          </a:ln>
          <a:effectLst>
            <a:outerShdw blurRad="190500" algn="tl" rotWithShape="0">
              <a:srgbClr val="000000">
                <a:alpha val="70000"/>
              </a:srgbClr>
            </a:outerShdw>
          </a:effectLst>
        </p:spPr>
      </p:pic>
      <p:pic>
        <p:nvPicPr>
          <p:cNvPr id="9220" name="Picture 4" descr="C:\Users\IRG\Desktop\56053-BigPic.jpg"/>
          <p:cNvPicPr>
            <a:picLocks noChangeAspect="1" noChangeArrowheads="1"/>
          </p:cNvPicPr>
          <p:nvPr/>
        </p:nvPicPr>
        <p:blipFill>
          <a:blip r:embed="rId4" cstate="print"/>
          <a:srcRect/>
          <a:stretch>
            <a:fillRect/>
          </a:stretch>
        </p:blipFill>
        <p:spPr bwMode="auto">
          <a:xfrm>
            <a:off x="457200" y="773723"/>
            <a:ext cx="2362200" cy="1817077"/>
          </a:xfrm>
          <a:prstGeom prst="rect">
            <a:avLst/>
          </a:prstGeom>
          <a:ln>
            <a:noFill/>
          </a:ln>
          <a:effectLst>
            <a:outerShdw blurRad="190500" algn="tl" rotWithShape="0">
              <a:srgbClr val="000000">
                <a:alpha val="70000"/>
              </a:srgbClr>
            </a:outerShdw>
          </a:effectLst>
        </p:spPr>
      </p:pic>
      <p:sp>
        <p:nvSpPr>
          <p:cNvPr id="6" name="Title 1"/>
          <p:cNvSpPr txBox="1">
            <a:spLocks/>
          </p:cNvSpPr>
          <p:nvPr/>
        </p:nvSpPr>
        <p:spPr>
          <a:xfrm>
            <a:off x="45720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Tree>
    <p:extLst>
      <p:ext uri="{BB962C8B-B14F-4D97-AF65-F5344CB8AC3E}">
        <p14:creationId xmlns:p14="http://schemas.microsoft.com/office/powerpoint/2010/main" val="33980943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7244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4038600" y="1143000"/>
            <a:ext cx="4572000" cy="44196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sz="2200" dirty="0">
                <a:solidFill>
                  <a:prstClr val="black"/>
                </a:solidFill>
                <a:cs typeface="B Koodak" pitchFamily="2" charset="-78"/>
              </a:rPr>
              <a:t>دیوارپوش چوبی : چوب ترمو</a:t>
            </a:r>
          </a:p>
          <a:p>
            <a:r>
              <a:rPr lang="fa-IR" b="1" dirty="0">
                <a:solidFill>
                  <a:prstClr val="black"/>
                </a:solidFill>
                <a:cs typeface="B Koodak" pitchFamily="2" charset="-78"/>
              </a:rPr>
              <a:t>ترمووود</a:t>
            </a:r>
            <a:r>
              <a:rPr lang="fa-IR" dirty="0">
                <a:solidFill>
                  <a:prstClr val="black"/>
                </a:solidFill>
                <a:cs typeface="B Koodak" pitchFamily="2" charset="-78"/>
              </a:rPr>
              <a:t> یا </a:t>
            </a:r>
            <a:r>
              <a:rPr lang="fa-IR" b="1" dirty="0">
                <a:solidFill>
                  <a:prstClr val="black"/>
                </a:solidFill>
                <a:cs typeface="B Koodak" pitchFamily="2" charset="-78"/>
              </a:rPr>
              <a:t>ترمو چوب</a:t>
            </a:r>
            <a:r>
              <a:rPr lang="fa-IR" dirty="0">
                <a:solidFill>
                  <a:prstClr val="black"/>
                </a:solidFill>
                <a:cs typeface="B Koodak" pitchFamily="2" charset="-78"/>
              </a:rPr>
              <a:t> حاصل فرآیند خشک کردن چوب با حرارت ۳۲۰ درجه سانتی گراد در معرض بخار آب و گردش هوا می‌باشد. در این فرآیند مغز چوب یا داخلی‌ترین قسمت چوب به دمایی بین ۱۸۵ تا ۲۱5 درجه سانتی گراد می‌رسد. </a:t>
            </a:r>
            <a:br>
              <a:rPr lang="fa-IR" dirty="0">
                <a:solidFill>
                  <a:prstClr val="black"/>
                </a:solidFill>
                <a:cs typeface="B Koodak" pitchFamily="2" charset="-78"/>
              </a:rPr>
            </a:br>
            <a:r>
              <a:rPr lang="fa-IR" dirty="0">
                <a:solidFill>
                  <a:prstClr val="black"/>
                </a:solidFill>
                <a:cs typeface="B Koodak" pitchFamily="2" charset="-78"/>
              </a:rPr>
              <a:t>استفاده از بخار در </a:t>
            </a:r>
            <a:r>
              <a:rPr lang="fa-IR" b="1" dirty="0">
                <a:solidFill>
                  <a:prstClr val="black"/>
                </a:solidFill>
                <a:cs typeface="B Koodak" pitchFamily="2" charset="-78"/>
              </a:rPr>
              <a:t>فرآیند ترمووود</a:t>
            </a:r>
            <a:r>
              <a:rPr lang="fa-IR" dirty="0">
                <a:solidFill>
                  <a:prstClr val="black"/>
                </a:solidFill>
                <a:cs typeface="B Koodak" pitchFamily="2" charset="-78"/>
              </a:rPr>
              <a:t> ویژگی‌های شیمیایی چوب را تغییر می‌دهد. در نتیجه </a:t>
            </a:r>
            <a:r>
              <a:rPr lang="fa-IR" b="1" dirty="0">
                <a:solidFill>
                  <a:prstClr val="black"/>
                </a:solidFill>
                <a:cs typeface="B Koodak" pitchFamily="2" charset="-78"/>
              </a:rPr>
              <a:t>فرایند ترمووود </a:t>
            </a:r>
            <a:r>
              <a:rPr lang="fa-IR" u="sng" dirty="0">
                <a:solidFill>
                  <a:prstClr val="black"/>
                </a:solidFill>
                <a:cs typeface="B Koodak" pitchFamily="2" charset="-78"/>
              </a:rPr>
              <a:t>رنگ چوب تیره</a:t>
            </a:r>
            <a:r>
              <a:rPr lang="fa-IR" dirty="0">
                <a:solidFill>
                  <a:prstClr val="black"/>
                </a:solidFill>
                <a:cs typeface="B Koodak" pitchFamily="2" charset="-78"/>
              </a:rPr>
              <a:t> می‌گردد و </a:t>
            </a:r>
            <a:r>
              <a:rPr lang="fa-IR" u="sng" dirty="0">
                <a:solidFill>
                  <a:prstClr val="black"/>
                </a:solidFill>
                <a:cs typeface="B Koodak" pitchFamily="2" charset="-78"/>
              </a:rPr>
              <a:t>توزیع رطوبت </a:t>
            </a:r>
            <a:r>
              <a:rPr lang="fa-IR" dirty="0">
                <a:solidFill>
                  <a:prstClr val="black"/>
                </a:solidFill>
                <a:cs typeface="B Koodak" pitchFamily="2" charset="-78"/>
              </a:rPr>
              <a:t>در چوب یکنواخت می‌شود و خاصیت </a:t>
            </a:r>
            <a:r>
              <a:rPr lang="fa-IR" u="sng" dirty="0">
                <a:solidFill>
                  <a:prstClr val="black"/>
                </a:solidFill>
                <a:cs typeface="B Koodak" pitchFamily="2" charset="-78"/>
              </a:rPr>
              <a:t>عایق حرارتی </a:t>
            </a:r>
            <a:r>
              <a:rPr lang="fa-IR" dirty="0">
                <a:solidFill>
                  <a:prstClr val="black"/>
                </a:solidFill>
                <a:cs typeface="B Koodak" pitchFamily="2" charset="-78"/>
              </a:rPr>
              <a:t>آن نیز بهبود می یابد. </a:t>
            </a:r>
            <a:r>
              <a:rPr lang="fa-IR" b="1" dirty="0">
                <a:solidFill>
                  <a:prstClr val="black"/>
                </a:solidFill>
                <a:cs typeface="B Koodak" pitchFamily="2" charset="-78"/>
              </a:rPr>
              <a:t>چوب</a:t>
            </a:r>
            <a:r>
              <a:rPr lang="fa-IR" dirty="0">
                <a:solidFill>
                  <a:prstClr val="black"/>
                </a:solidFill>
                <a:cs typeface="B Koodak" pitchFamily="2" charset="-78"/>
              </a:rPr>
              <a:t> در مقابل </a:t>
            </a:r>
            <a:r>
              <a:rPr lang="fa-IR" u="sng" dirty="0">
                <a:solidFill>
                  <a:prstClr val="black"/>
                </a:solidFill>
                <a:cs typeface="B Koodak" pitchFamily="2" charset="-78"/>
              </a:rPr>
              <a:t>پوسیدگی</a:t>
            </a:r>
            <a:r>
              <a:rPr lang="fa-IR" dirty="0">
                <a:solidFill>
                  <a:prstClr val="black"/>
                </a:solidFill>
                <a:cs typeface="B Koodak" pitchFamily="2" charset="-78"/>
              </a:rPr>
              <a:t> مقاوم می گردد؛ هم‌چنین بیش‌تر ویژگی‌های نامطلوب چوب تا حد زیادی از بین می‌رود. دمای بالایی که به </a:t>
            </a:r>
            <a:r>
              <a:rPr lang="fa-IR" b="1" dirty="0">
                <a:solidFill>
                  <a:prstClr val="black"/>
                </a:solidFill>
                <a:cs typeface="B Koodak" pitchFamily="2" charset="-78"/>
              </a:rPr>
              <a:t>ترمووود</a:t>
            </a:r>
            <a:r>
              <a:rPr lang="fa-IR" dirty="0">
                <a:solidFill>
                  <a:prstClr val="black"/>
                </a:solidFill>
                <a:cs typeface="B Koodak" pitchFamily="2" charset="-78"/>
              </a:rPr>
              <a:t> اعمال می‌شود باعث </a:t>
            </a:r>
            <a:r>
              <a:rPr lang="fa-IR" u="sng" dirty="0">
                <a:solidFill>
                  <a:prstClr val="black"/>
                </a:solidFill>
                <a:cs typeface="B Koodak" pitchFamily="2" charset="-78"/>
              </a:rPr>
              <a:t>خروج عمده رزین چوب </a:t>
            </a:r>
            <a:r>
              <a:rPr lang="fa-IR" dirty="0">
                <a:solidFill>
                  <a:prstClr val="black"/>
                </a:solidFill>
                <a:cs typeface="B Koodak" pitchFamily="2" charset="-78"/>
              </a:rPr>
              <a:t>می‌شود و محیط را برای رشد حشرات و انواع قارچ و کپک نامناسب می‌سازد.</a:t>
            </a:r>
            <a:endParaRPr lang="fa-IR" u="sng" dirty="0">
              <a:solidFill>
                <a:prstClr val="black"/>
              </a:solidFill>
              <a:cs typeface="B Koodak" pitchFamily="2" charset="-78"/>
            </a:endParaRPr>
          </a:p>
        </p:txBody>
      </p:sp>
      <p:pic>
        <p:nvPicPr>
          <p:cNvPr id="3074" name="Picture 2"/>
          <p:cNvPicPr>
            <a:picLocks noChangeAspect="1" noChangeArrowheads="1"/>
          </p:cNvPicPr>
          <p:nvPr/>
        </p:nvPicPr>
        <p:blipFill>
          <a:blip r:embed="rId2" cstate="print"/>
          <a:srcRect l="1453" t="10256" r="42131" b="40000"/>
          <a:stretch>
            <a:fillRect/>
          </a:stretch>
        </p:blipFill>
        <p:spPr bwMode="auto">
          <a:xfrm>
            <a:off x="381000" y="1143000"/>
            <a:ext cx="3600002" cy="4495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489971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482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400" dirty="0">
                <a:solidFill>
                  <a:prstClr val="black"/>
                </a:solidFill>
                <a:cs typeface="B Koodak" pitchFamily="2" charset="-78"/>
              </a:rPr>
              <a:t>پوشش دیوار با دیوار پوش ها</a:t>
            </a:r>
          </a:p>
        </p:txBody>
      </p:sp>
      <p:sp>
        <p:nvSpPr>
          <p:cNvPr id="5" name="Title 1"/>
          <p:cNvSpPr txBox="1">
            <a:spLocks/>
          </p:cNvSpPr>
          <p:nvPr/>
        </p:nvSpPr>
        <p:spPr>
          <a:xfrm>
            <a:off x="4191000" y="1066800"/>
            <a:ext cx="4343400" cy="35814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r>
              <a:rPr lang="fa-IR" dirty="0">
                <a:solidFill>
                  <a:prstClr val="black"/>
                </a:solidFill>
                <a:cs typeface="B Koodak" pitchFamily="2" charset="-78"/>
              </a:rPr>
              <a:t>مزایای ترمووود:</a:t>
            </a:r>
          </a:p>
          <a:p>
            <a:r>
              <a:rPr lang="fa-IR" dirty="0">
                <a:solidFill>
                  <a:prstClr val="black"/>
                </a:solidFill>
                <a:cs typeface="B Koodak" pitchFamily="2" charset="-78"/>
              </a:rPr>
              <a:t> -دوام بالا</a:t>
            </a:r>
          </a:p>
          <a:p>
            <a:r>
              <a:rPr lang="fa-IR" dirty="0">
                <a:solidFill>
                  <a:prstClr val="black"/>
                </a:solidFill>
                <a:cs typeface="B Koodak" pitchFamily="2" charset="-78"/>
              </a:rPr>
              <a:t> -ثبات مشخصات ابعادی</a:t>
            </a:r>
          </a:p>
          <a:p>
            <a:r>
              <a:rPr lang="fa-IR" dirty="0">
                <a:solidFill>
                  <a:prstClr val="black"/>
                </a:solidFill>
                <a:cs typeface="B Koodak" pitchFamily="2" charset="-78"/>
              </a:rPr>
              <a:t> -طول عمر بالا</a:t>
            </a:r>
          </a:p>
          <a:p>
            <a:r>
              <a:rPr lang="fa-IR" dirty="0">
                <a:solidFill>
                  <a:prstClr val="black"/>
                </a:solidFill>
                <a:cs typeface="B Koodak" pitchFamily="2" charset="-78"/>
              </a:rPr>
              <a:t> -زیبایی چشمگیر</a:t>
            </a:r>
          </a:p>
          <a:p>
            <a:r>
              <a:rPr lang="fa-IR" dirty="0">
                <a:solidFill>
                  <a:prstClr val="black"/>
                </a:solidFill>
                <a:cs typeface="B Koodak" pitchFamily="2" charset="-78"/>
              </a:rPr>
              <a:t> -ثبات رنگ قهوه ای در سراسر نقاط چوب</a:t>
            </a:r>
          </a:p>
          <a:p>
            <a:r>
              <a:rPr lang="fa-IR" dirty="0">
                <a:solidFill>
                  <a:prstClr val="black"/>
                </a:solidFill>
                <a:cs typeface="B Koodak" pitchFamily="2" charset="-78"/>
              </a:rPr>
              <a:t> -فاقد هر گونه مواد شیمیایی</a:t>
            </a:r>
          </a:p>
          <a:p>
            <a:r>
              <a:rPr lang="fa-IR" dirty="0">
                <a:solidFill>
                  <a:prstClr val="black"/>
                </a:solidFill>
                <a:cs typeface="B Koodak" pitchFamily="2" charset="-78"/>
              </a:rPr>
              <a:t> -فاقد هر گونه رزین</a:t>
            </a:r>
          </a:p>
          <a:p>
            <a:r>
              <a:rPr lang="fa-IR" dirty="0">
                <a:solidFill>
                  <a:prstClr val="black"/>
                </a:solidFill>
                <a:cs typeface="B Koodak" pitchFamily="2" charset="-78"/>
              </a:rPr>
              <a:t> -عایق حرارتی</a:t>
            </a:r>
          </a:p>
          <a:p>
            <a:r>
              <a:rPr lang="fa-IR" dirty="0">
                <a:solidFill>
                  <a:prstClr val="black"/>
                </a:solidFill>
                <a:cs typeface="B Koodak" pitchFamily="2" charset="-78"/>
              </a:rPr>
              <a:t> -مقاوم در برابر پوسیدگی</a:t>
            </a:r>
          </a:p>
          <a:p>
            <a:r>
              <a:rPr lang="fa-IR" dirty="0">
                <a:solidFill>
                  <a:prstClr val="black"/>
                </a:solidFill>
                <a:cs typeface="B Koodak" pitchFamily="2" charset="-78"/>
              </a:rPr>
              <a:t> -کاهش وزن</a:t>
            </a:r>
          </a:p>
          <a:p>
            <a:r>
              <a:rPr lang="fa-IR" dirty="0">
                <a:solidFill>
                  <a:prstClr val="black"/>
                </a:solidFill>
                <a:cs typeface="B Koodak" pitchFamily="2" charset="-78"/>
              </a:rPr>
              <a:t> -آزمایش شده از نظر تاثیر بر سلامتی انسان</a:t>
            </a:r>
          </a:p>
          <a:p>
            <a:r>
              <a:rPr lang="fa-IR" dirty="0">
                <a:solidFill>
                  <a:prstClr val="black"/>
                </a:solidFill>
                <a:cs typeface="B Koodak" pitchFamily="2" charset="-78"/>
              </a:rPr>
              <a:t>-رنگ ترمووود مقاوم در برابر آفتاب</a:t>
            </a:r>
            <a:endParaRPr lang="fa-IR" dirty="0">
              <a:solidFill>
                <a:prstClr val="black"/>
              </a:solidFill>
              <a:cs typeface="B Koodak" pitchFamily="2" charset="-78"/>
            </a:endParaRPr>
          </a:p>
        </p:txBody>
      </p:sp>
      <p:pic>
        <p:nvPicPr>
          <p:cNvPr id="4098" name="Picture 2" descr="C:\Users\Sara\Desktop\termo nova.jpg"/>
          <p:cNvPicPr>
            <a:picLocks noChangeAspect="1" noChangeArrowheads="1"/>
          </p:cNvPicPr>
          <p:nvPr/>
        </p:nvPicPr>
        <p:blipFill>
          <a:blip r:embed="rId2" cstate="print"/>
          <a:srcRect/>
          <a:stretch>
            <a:fillRect/>
          </a:stretch>
        </p:blipFill>
        <p:spPr bwMode="auto">
          <a:xfrm>
            <a:off x="685800" y="1143000"/>
            <a:ext cx="3126118" cy="469265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762938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IRG\Desktop\HPL\Divarpoosh tamam choob\20121112033151_panel_construction5.jpg"/>
          <p:cNvPicPr>
            <a:picLocks noChangeAspect="1" noChangeArrowheads="1"/>
          </p:cNvPicPr>
          <p:nvPr/>
        </p:nvPicPr>
        <p:blipFill>
          <a:blip r:embed="rId2" cstate="print"/>
          <a:srcRect l="8400" t="32000" r="8400" b="36800"/>
          <a:stretch>
            <a:fillRect/>
          </a:stretch>
        </p:blipFill>
        <p:spPr bwMode="auto">
          <a:xfrm>
            <a:off x="380999" y="3886200"/>
            <a:ext cx="7083819" cy="1992333"/>
          </a:xfrm>
          <a:prstGeom prst="rect">
            <a:avLst/>
          </a:prstGeom>
          <a:noFill/>
        </p:spPr>
      </p:pic>
      <p:sp>
        <p:nvSpPr>
          <p:cNvPr id="4" name="Title 1"/>
          <p:cNvSpPr txBox="1">
            <a:spLocks/>
          </p:cNvSpPr>
          <p:nvPr/>
        </p:nvSpPr>
        <p:spPr>
          <a:xfrm>
            <a:off x="152400" y="2667000"/>
            <a:ext cx="8458200" cy="1981200"/>
          </a:xfrm>
          <a:prstGeom prst="rect">
            <a:avLst/>
          </a:prstGeom>
        </p:spPr>
        <p:txBody>
          <a:bodyPr vert="horz" lIns="0" rIns="0" bIns="0" anchor="b">
            <a:noAutofit/>
          </a:bodyPr>
          <a:lstStyle/>
          <a:p>
            <a:pPr>
              <a:spcBef>
                <a:spcPct val="0"/>
              </a:spcBef>
            </a:pPr>
            <a:r>
              <a:rPr lang="ar-SA" dirty="0">
                <a:solidFill>
                  <a:prstClr val="black"/>
                </a:solidFill>
                <a:cs typeface="B Koodak" pitchFamily="2" charset="-78"/>
              </a:rPr>
              <a:t>دیوارپوش تمام چوب </a:t>
            </a:r>
            <a:r>
              <a:rPr lang="ar-SA" dirty="0">
                <a:solidFill>
                  <a:prstClr val="black"/>
                </a:solidFill>
                <a:cs typeface="B Koodak" pitchFamily="2" charset="-78"/>
              </a:rPr>
              <a:t>یک </a:t>
            </a:r>
            <a:r>
              <a:rPr lang="ar-SA" dirty="0">
                <a:solidFill>
                  <a:prstClr val="black"/>
                </a:solidFill>
                <a:cs typeface="B Koodak" pitchFamily="2" charset="-78"/>
              </a:rPr>
              <a:t>ورق تمام چوب است با ابعاد بزرگ که از آن می توان برای پوشاندن و تزئین دیوار هاو سقف های فضاهای داخلی استفاده نمود. مغز دیوارپوش </a:t>
            </a:r>
            <a:r>
              <a:rPr lang="ar-SA" dirty="0">
                <a:solidFill>
                  <a:prstClr val="black"/>
                </a:solidFill>
                <a:cs typeface="B Koodak" pitchFamily="2" charset="-78"/>
              </a:rPr>
              <a:t>از </a:t>
            </a:r>
            <a:r>
              <a:rPr lang="ar-SA" dirty="0">
                <a:solidFill>
                  <a:prstClr val="black"/>
                </a:solidFill>
                <a:cs typeface="B Koodak" pitchFamily="2" charset="-78"/>
              </a:rPr>
              <a:t>پلایوود می باشد و روکش آن از پوسته درختان گوناگون تهیه می </a:t>
            </a:r>
            <a:r>
              <a:rPr lang="ar-SA" dirty="0">
                <a:solidFill>
                  <a:prstClr val="black"/>
                </a:solidFill>
                <a:cs typeface="B Koodak" pitchFamily="2" charset="-78"/>
              </a:rPr>
              <a:t>شود</a:t>
            </a:r>
            <a:r>
              <a:rPr lang="fa-IR" dirty="0">
                <a:solidFill>
                  <a:prstClr val="black"/>
                </a:solidFill>
                <a:cs typeface="B Koodak" pitchFamily="2" charset="-78"/>
              </a:rPr>
              <a:t>و</a:t>
            </a:r>
            <a:r>
              <a:rPr lang="ar-SA" dirty="0">
                <a:solidFill>
                  <a:prstClr val="black"/>
                </a:solidFill>
                <a:cs typeface="B Koodak" pitchFamily="2" charset="-78"/>
              </a:rPr>
              <a:t> از </a:t>
            </a:r>
            <a:r>
              <a:rPr lang="ar-SA" dirty="0">
                <a:solidFill>
                  <a:prstClr val="black"/>
                </a:solidFill>
                <a:cs typeface="B Koodak" pitchFamily="2" charset="-78"/>
              </a:rPr>
              <a:t>مقاومت بسیار بالائی در مقابل خش و سایش برخوردار است</a:t>
            </a:r>
            <a:r>
              <a:rPr lang="en-US" dirty="0">
                <a:solidFill>
                  <a:prstClr val="black"/>
                </a:solidFill>
                <a:cs typeface="B Koodak" pitchFamily="2" charset="-78"/>
              </a:rPr>
              <a:t>.</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r>
              <a:rPr lang="ar-SA" b="1" dirty="0">
                <a:solidFill>
                  <a:prstClr val="black"/>
                </a:solidFill>
                <a:cs typeface="B Koodak" pitchFamily="2" charset="-78"/>
              </a:rPr>
              <a:t>موارد مصرف</a:t>
            </a:r>
            <a:r>
              <a:rPr lang="en-US" b="1" dirty="0">
                <a:solidFill>
                  <a:prstClr val="black"/>
                </a:solidFill>
                <a:cs typeface="B Koodak" pitchFamily="2" charset="-78"/>
              </a:rPr>
              <a:t>:</a:t>
            </a:r>
            <a:r>
              <a:rPr lang="en-US" dirty="0">
                <a:solidFill>
                  <a:prstClr val="black"/>
                </a:solidFill>
                <a:cs typeface="B Koodak" pitchFamily="2" charset="-78"/>
              </a:rPr>
              <a:t/>
            </a:r>
            <a:br>
              <a:rPr lang="en-US" dirty="0">
                <a:solidFill>
                  <a:prstClr val="black"/>
                </a:solidFill>
                <a:cs typeface="B Koodak" pitchFamily="2" charset="-78"/>
              </a:rPr>
            </a:br>
            <a:r>
              <a:rPr lang="ar-SA" dirty="0">
                <a:solidFill>
                  <a:prstClr val="black"/>
                </a:solidFill>
                <a:cs typeface="B Koodak" pitchFamily="2" charset="-78"/>
              </a:rPr>
              <a:t>دیوار و سقف فضاهای مسکونی، اداری و تجاری، آپارتمان، رستوران ها، مترو، فرودگاه ها، فروشگاه ها، هتل ها، اماکن ورزشی</a:t>
            </a:r>
            <a:r>
              <a:rPr lang="en-US" dirty="0">
                <a:solidFill>
                  <a:prstClr val="black"/>
                </a:solidFill>
                <a:cs typeface="B Koodak" pitchFamily="2" charset="-78"/>
              </a:rPr>
              <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r>
              <a:rPr lang="ar-SA" b="1" dirty="0">
                <a:solidFill>
                  <a:prstClr val="black"/>
                </a:solidFill>
                <a:cs typeface="B Koodak" pitchFamily="2" charset="-78"/>
              </a:rPr>
              <a:t>ویژگی ها</a:t>
            </a:r>
            <a:r>
              <a:rPr lang="en-US" b="1" dirty="0">
                <a:solidFill>
                  <a:prstClr val="black"/>
                </a:solidFill>
                <a:cs typeface="B Koodak" pitchFamily="2" charset="-78"/>
              </a:rPr>
              <a:t>:</a:t>
            </a:r>
            <a:r>
              <a:rPr lang="en-US" dirty="0">
                <a:solidFill>
                  <a:prstClr val="black"/>
                </a:solidFill>
                <a:cs typeface="B Koodak" pitchFamily="2" charset="-78"/>
              </a:rPr>
              <a:t/>
            </a:r>
            <a:br>
              <a:rPr lang="en-US" dirty="0">
                <a:solidFill>
                  <a:prstClr val="black"/>
                </a:solidFill>
                <a:cs typeface="B Koodak" pitchFamily="2" charset="-78"/>
              </a:rPr>
            </a:br>
            <a:r>
              <a:rPr lang="ar-SA" dirty="0">
                <a:solidFill>
                  <a:prstClr val="black"/>
                </a:solidFill>
                <a:cs typeface="B Koodak" pitchFamily="2" charset="-78"/>
              </a:rPr>
              <a:t>ابعاد بزرگ (1220×2440)، سطح ضد سایش، تنوع رنگ ، سبک بودن</a:t>
            </a:r>
            <a:r>
              <a:rPr lang="en-US" dirty="0">
                <a:solidFill>
                  <a:prstClr val="black"/>
                </a:solidFill>
                <a:cs typeface="B Koodak" pitchFamily="2" charset="-78"/>
              </a:rPr>
              <a:t/>
            </a:r>
            <a:br>
              <a:rPr lang="en-US" dirty="0">
                <a:solidFill>
                  <a:prstClr val="black"/>
                </a:solidFill>
                <a:cs typeface="B Koodak" pitchFamily="2" charset="-78"/>
              </a:rPr>
            </a:br>
            <a:r>
              <a:rPr lang="en-US" dirty="0">
                <a:solidFill>
                  <a:prstClr val="black"/>
                </a:solidFill>
                <a:cs typeface="B Koodak" pitchFamily="2" charset="-78"/>
              </a:rPr>
              <a:t/>
            </a:r>
            <a:br>
              <a:rPr lang="en-US" dirty="0">
                <a:solidFill>
                  <a:prstClr val="black"/>
                </a:solidFill>
                <a:cs typeface="B Koodak" pitchFamily="2" charset="-78"/>
              </a:rPr>
            </a:br>
            <a:endParaRPr lang="en-US" dirty="0">
              <a:solidFill>
                <a:prstClr val="black"/>
              </a:solidFill>
              <a:latin typeface="Calibri"/>
              <a:cs typeface="B Koodak" pitchFamily="2" charset="-78"/>
            </a:endParaRPr>
          </a:p>
        </p:txBody>
      </p:sp>
      <p:sp>
        <p:nvSpPr>
          <p:cNvPr id="5" name="Rectangle 4"/>
          <p:cNvSpPr/>
          <p:nvPr/>
        </p:nvSpPr>
        <p:spPr>
          <a:xfrm>
            <a:off x="76459" y="5867400"/>
            <a:ext cx="8838941" cy="738664"/>
          </a:xfrm>
          <a:prstGeom prst="rect">
            <a:avLst/>
          </a:prstGeom>
        </p:spPr>
        <p:txBody>
          <a:bodyPr wrap="square">
            <a:spAutoFit/>
          </a:bodyPr>
          <a:lstStyle/>
          <a:p>
            <a:r>
              <a:rPr lang="ar-SA" sz="1400" dirty="0">
                <a:solidFill>
                  <a:prstClr val="black"/>
                </a:solidFill>
                <a:cs typeface="B Koodak" pitchFamily="2" charset="-78"/>
              </a:rPr>
              <a:t> پلایوود</a:t>
            </a:r>
            <a:r>
              <a:rPr lang="en-US" sz="1400" dirty="0">
                <a:solidFill>
                  <a:prstClr val="black"/>
                </a:solidFill>
                <a:cs typeface="B Koodak" pitchFamily="2" charset="-78"/>
              </a:rPr>
              <a:t> :</a:t>
            </a:r>
            <a:r>
              <a:rPr lang="fa-IR" sz="1400" dirty="0">
                <a:solidFill>
                  <a:prstClr val="black"/>
                </a:solidFill>
                <a:cs typeface="B Koodak" pitchFamily="2" charset="-78"/>
              </a:rPr>
              <a:t>اصطلاح كامپوزیتهای چوبی– پلاستیكی( </a:t>
            </a:r>
            <a:r>
              <a:rPr lang="en-US" sz="1400" b="1" dirty="0">
                <a:solidFill>
                  <a:prstClr val="black"/>
                </a:solidFill>
                <a:cs typeface="B Koodak" pitchFamily="2" charset="-78"/>
              </a:rPr>
              <a:t>Wood Plastic Composites</a:t>
            </a:r>
            <a:r>
              <a:rPr lang="en-US" sz="1400" dirty="0">
                <a:solidFill>
                  <a:prstClr val="black"/>
                </a:solidFill>
                <a:cs typeface="B Koodak" pitchFamily="2" charset="-78"/>
              </a:rPr>
              <a:t>) </a:t>
            </a:r>
            <a:r>
              <a:rPr lang="fa-IR" sz="1400" dirty="0">
                <a:solidFill>
                  <a:prstClr val="black"/>
                </a:solidFill>
                <a:cs typeface="B Koodak" pitchFamily="2" charset="-78"/>
              </a:rPr>
              <a:t>به كامپوزیتهایی اطلاق می شود كه از چوب ( در هر شكلی ) و ترمو پلاستیكها تشكیل شده اند</a:t>
            </a:r>
            <a:r>
              <a:rPr lang="en-US" sz="1400" dirty="0">
                <a:solidFill>
                  <a:prstClr val="black"/>
                </a:solidFill>
                <a:cs typeface="B Koodak" pitchFamily="2" charset="-78"/>
              </a:rPr>
              <a:t> .</a:t>
            </a:r>
            <a:r>
              <a:rPr lang="fa-IR" sz="1400" dirty="0">
                <a:solidFill>
                  <a:prstClr val="black"/>
                </a:solidFill>
                <a:cs typeface="B Koodak" pitchFamily="2" charset="-78"/>
              </a:rPr>
              <a:t>كامپوزیت های پلاستیك – چوب مواد تركیبی حقیقی بوده و ویژگیهای تمام مواد تركیبی را دارا می باشد. آنها سختی و قدرت را از ویژگیهای چوب و پلاستیك گرفته اند اما تراكم آنها غالباً بالاتر از آن دو است.</a:t>
            </a:r>
            <a:endParaRPr lang="en-US" sz="1400" dirty="0">
              <a:solidFill>
                <a:prstClr val="black"/>
              </a:solidFill>
              <a:cs typeface="B Koodak" pitchFamily="2" charset="-78"/>
            </a:endParaRPr>
          </a:p>
        </p:txBody>
      </p:sp>
      <p:sp>
        <p:nvSpPr>
          <p:cNvPr id="8" name="Title 1"/>
          <p:cNvSpPr>
            <a:spLocks noGrp="1"/>
          </p:cNvSpPr>
          <p:nvPr>
            <p:ph type="title"/>
          </p:nvPr>
        </p:nvSpPr>
        <p:spPr>
          <a:xfrm>
            <a:off x="5943600" y="76200"/>
            <a:ext cx="2590800" cy="990600"/>
          </a:xfrm>
        </p:spPr>
        <p:txBody>
          <a:bodyPr>
            <a:normAutofit/>
          </a:bodyPr>
          <a:lstStyle/>
          <a:p>
            <a:pPr algn="r"/>
            <a:r>
              <a:rPr lang="fa-IR" sz="2200" dirty="0" smtClean="0">
                <a:solidFill>
                  <a:schemeClr val="tx1"/>
                </a:solidFill>
                <a:latin typeface="MatrixDot Condensed" pitchFamily="50" charset="0"/>
                <a:cs typeface="B Koodak" pitchFamily="2" charset="-78"/>
              </a:rPr>
              <a:t>دیوارپوش های چوبی</a:t>
            </a:r>
            <a:r>
              <a:rPr lang="fa-IR" sz="2000" dirty="0" smtClean="0">
                <a:solidFill>
                  <a:schemeClr val="tx1"/>
                </a:solidFill>
                <a:latin typeface="MatrixDot Condensed" pitchFamily="50" charset="0"/>
                <a:cs typeface="B Koodak" pitchFamily="2" charset="-78"/>
              </a:rPr>
              <a:t>؛</a:t>
            </a:r>
            <a:r>
              <a:rPr lang="ar-SA" sz="2000" dirty="0" smtClean="0">
                <a:solidFill>
                  <a:schemeClr val="tx1"/>
                </a:solidFill>
                <a:cs typeface="B Koodak" pitchFamily="2" charset="-78"/>
              </a:rPr>
              <a:t> </a:t>
            </a:r>
            <a:r>
              <a:rPr lang="fa-IR" sz="2000" dirty="0" smtClean="0">
                <a:solidFill>
                  <a:schemeClr val="tx1"/>
                </a:solidFill>
                <a:cs typeface="B Koodak" pitchFamily="2" charset="-78"/>
              </a:rPr>
              <a:t/>
            </a:r>
            <a:br>
              <a:rPr lang="fa-IR" sz="2000" dirty="0" smtClean="0">
                <a:solidFill>
                  <a:schemeClr val="tx1"/>
                </a:solidFill>
                <a:cs typeface="B Koodak" pitchFamily="2" charset="-78"/>
              </a:rPr>
            </a:br>
            <a:r>
              <a:rPr lang="ar-SA" sz="2000" dirty="0" smtClean="0">
                <a:solidFill>
                  <a:schemeClr val="tx1"/>
                </a:solidFill>
                <a:cs typeface="B Koodak" pitchFamily="2" charset="-78"/>
              </a:rPr>
              <a:t>دیوارپوش تمام چوب</a:t>
            </a:r>
            <a:r>
              <a:rPr lang="ar-SA" sz="2400" dirty="0" smtClean="0">
                <a:cs typeface="B Koodak" pitchFamily="2" charset="-78"/>
              </a:rPr>
              <a:t> </a:t>
            </a:r>
            <a:endParaRPr lang="en-US" sz="2400" dirty="0">
              <a:solidFill>
                <a:schemeClr val="tx1"/>
              </a:solidFill>
              <a:cs typeface="B Koodak" pitchFamily="2" charset="-78"/>
            </a:endParaRPr>
          </a:p>
        </p:txBody>
      </p:sp>
    </p:spTree>
    <p:extLst>
      <p:ext uri="{BB962C8B-B14F-4D97-AF65-F5344CB8AC3E}">
        <p14:creationId xmlns:p14="http://schemas.microsoft.com/office/powerpoint/2010/main" val="3362069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3434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rtl="0">
              <a:spcBef>
                <a:spcPct val="0"/>
              </a:spcBef>
              <a:defRPr/>
            </a:pPr>
            <a:r>
              <a:rPr lang="fa-IR" sz="2400" dirty="0">
                <a:solidFill>
                  <a:prstClr val="black"/>
                </a:solidFill>
                <a:effectLst>
                  <a:outerShdw blurRad="38100" dist="25400" dir="5400000" algn="tl" rotWithShape="0">
                    <a:srgbClr val="000000">
                      <a:alpha val="43000"/>
                    </a:srgbClr>
                  </a:outerShdw>
                </a:effectLst>
                <a:latin typeface="Calibri"/>
                <a:cs typeface="B Koodak" pitchFamily="2" charset="-78"/>
              </a:rPr>
              <a:t>انواع رنگ</a:t>
            </a:r>
            <a:endParaRPr lang="en-US" sz="2400" dirty="0">
              <a:solidFill>
                <a:prstClr val="black"/>
              </a:solidFill>
              <a:effectLst>
                <a:outerShdw blurRad="38100" dist="25400" dir="5400000" algn="tl" rotWithShape="0">
                  <a:srgbClr val="000000">
                    <a:alpha val="43000"/>
                  </a:srgbClr>
                </a:outerShdw>
              </a:effectLst>
              <a:latin typeface="Calibri"/>
              <a:cs typeface="B Koodak" pitchFamily="2" charset="-78"/>
            </a:endParaRPr>
          </a:p>
        </p:txBody>
      </p:sp>
      <p:sp>
        <p:nvSpPr>
          <p:cNvPr id="5" name="Title 1"/>
          <p:cNvSpPr txBox="1">
            <a:spLocks/>
          </p:cNvSpPr>
          <p:nvPr/>
        </p:nvSpPr>
        <p:spPr>
          <a:xfrm>
            <a:off x="6096000" y="990600"/>
            <a:ext cx="2133600" cy="15240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000" dirty="0">
                <a:solidFill>
                  <a:prstClr val="black"/>
                </a:solidFill>
                <a:latin typeface="Calibri"/>
                <a:cs typeface="B Koodak" pitchFamily="2" charset="-78"/>
              </a:rPr>
              <a:t>1.رنگهای اکریلیک</a:t>
            </a:r>
          </a:p>
          <a:p>
            <a:pPr>
              <a:spcBef>
                <a:spcPct val="0"/>
              </a:spcBef>
              <a:defRPr/>
            </a:pPr>
            <a:r>
              <a:rPr lang="fa-IR" sz="2000" dirty="0">
                <a:solidFill>
                  <a:prstClr val="black"/>
                </a:solidFill>
                <a:latin typeface="Calibri"/>
                <a:cs typeface="B Koodak" pitchFamily="2" charset="-78"/>
              </a:rPr>
              <a:t>2.رنگ های پلاستیک</a:t>
            </a:r>
          </a:p>
          <a:p>
            <a:pPr>
              <a:spcBef>
                <a:spcPct val="0"/>
              </a:spcBef>
              <a:defRPr/>
            </a:pPr>
            <a:r>
              <a:rPr lang="fa-IR" sz="2000" dirty="0">
                <a:solidFill>
                  <a:prstClr val="black"/>
                </a:solidFill>
                <a:latin typeface="Calibri"/>
                <a:cs typeface="B Koodak" pitchFamily="2" charset="-78"/>
              </a:rPr>
              <a:t>3.رنگ های روغنی</a:t>
            </a:r>
          </a:p>
          <a:p>
            <a:pPr>
              <a:spcBef>
                <a:spcPct val="0"/>
              </a:spcBef>
              <a:defRPr/>
            </a:pPr>
            <a:r>
              <a:rPr lang="fa-IR" sz="2000" dirty="0">
                <a:solidFill>
                  <a:prstClr val="black"/>
                </a:solidFill>
                <a:latin typeface="Calibri"/>
                <a:cs typeface="B Koodak" pitchFamily="2" charset="-78"/>
              </a:rPr>
              <a:t>4.مولتی کالر</a:t>
            </a:r>
          </a:p>
          <a:p>
            <a:pPr>
              <a:spcBef>
                <a:spcPct val="0"/>
              </a:spcBef>
              <a:defRPr/>
            </a:pPr>
            <a:endParaRPr lang="fa-IR" sz="2000" dirty="0">
              <a:solidFill>
                <a:prstClr val="black"/>
              </a:solidFill>
              <a:latin typeface="Calibri"/>
              <a:cs typeface="B Koodak" pitchFamily="2" charset="-78"/>
            </a:endParaRPr>
          </a:p>
        </p:txBody>
      </p:sp>
      <p:sp>
        <p:nvSpPr>
          <p:cNvPr id="6" name="Title 1"/>
          <p:cNvSpPr txBox="1">
            <a:spLocks/>
          </p:cNvSpPr>
          <p:nvPr/>
        </p:nvSpPr>
        <p:spPr>
          <a:xfrm>
            <a:off x="762000" y="2667000"/>
            <a:ext cx="7543800" cy="3733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000" u="sng" dirty="0">
                <a:solidFill>
                  <a:prstClr val="black"/>
                </a:solidFill>
                <a:latin typeface="Calibri"/>
                <a:cs typeface="B Koodak" pitchFamily="2" charset="-78"/>
              </a:rPr>
              <a:t>1.رنگهای اکریلیک</a:t>
            </a:r>
          </a:p>
          <a:p>
            <a:pPr>
              <a:spcBef>
                <a:spcPct val="0"/>
              </a:spcBef>
            </a:pPr>
            <a:r>
              <a:rPr lang="fa-IR" dirty="0">
                <a:solidFill>
                  <a:prstClr val="black"/>
                </a:solidFill>
                <a:cs typeface="B Koodak" pitchFamily="2" charset="-78"/>
              </a:rPr>
              <a:t>رنگ های اکریلیک پایه آب نسل جدید از رنگ های ساختمانی می باشند که با توجه به مسائل زیست محیطی و عدم استفاده از حلال های آلی و مواد مضر کاربردی این نوع رنگ ها روبه افزایش است. بطوریکه به تدریج جایگزین مناسبی برای رنگ های </a:t>
            </a:r>
            <a:r>
              <a:rPr lang="fa-IR" dirty="0">
                <a:solidFill>
                  <a:prstClr val="black"/>
                </a:solidFill>
                <a:cs typeface="B Koodak" pitchFamily="2" charset="-78"/>
              </a:rPr>
              <a:t>روغنی می </a:t>
            </a:r>
            <a:r>
              <a:rPr lang="fa-IR" dirty="0">
                <a:solidFill>
                  <a:prstClr val="black"/>
                </a:solidFill>
                <a:cs typeface="B Koodak" pitchFamily="2" charset="-78"/>
              </a:rPr>
              <a:t>باشند. </a:t>
            </a:r>
            <a:endParaRPr lang="fa-IR" dirty="0">
              <a:solidFill>
                <a:prstClr val="black"/>
              </a:solidFill>
              <a:cs typeface="B Koodak" pitchFamily="2" charset="-78"/>
            </a:endParaRPr>
          </a:p>
          <a:p>
            <a:pPr>
              <a:spcBef>
                <a:spcPct val="0"/>
              </a:spcBef>
            </a:pPr>
            <a:r>
              <a:rPr lang="fa-IR" dirty="0">
                <a:solidFill>
                  <a:prstClr val="black"/>
                </a:solidFill>
                <a:cs typeface="B Koodak" pitchFamily="2" charset="-78"/>
              </a:rPr>
              <a:t>از </a:t>
            </a:r>
            <a:r>
              <a:rPr lang="fa-IR" u="sng" dirty="0">
                <a:solidFill>
                  <a:prstClr val="black"/>
                </a:solidFill>
                <a:cs typeface="B Koodak" pitchFamily="2" charset="-78"/>
              </a:rPr>
              <a:t>ویژگی های فنی </a:t>
            </a:r>
            <a:r>
              <a:rPr lang="fa-IR" dirty="0">
                <a:solidFill>
                  <a:prstClr val="black"/>
                </a:solidFill>
                <a:cs typeface="B Koodak" pitchFamily="2" charset="-78"/>
              </a:rPr>
              <a:t>این محصولات می توان به موارد زیر اشاره نمود : </a:t>
            </a:r>
            <a:endParaRPr lang="fa-IR" dirty="0">
              <a:solidFill>
                <a:prstClr val="black"/>
              </a:solidFill>
              <a:cs typeface="B Koodak" pitchFamily="2" charset="-78"/>
            </a:endParaRPr>
          </a:p>
          <a:p>
            <a:pPr>
              <a:spcBef>
                <a:spcPct val="0"/>
              </a:spcBef>
            </a:pPr>
            <a:r>
              <a:rPr lang="fa-IR" dirty="0">
                <a:solidFill>
                  <a:prstClr val="black"/>
                </a:solidFill>
                <a:cs typeface="B Koodak" pitchFamily="2" charset="-78"/>
              </a:rPr>
              <a:t>مقاومت </a:t>
            </a:r>
            <a:r>
              <a:rPr lang="fa-IR" dirty="0">
                <a:solidFill>
                  <a:prstClr val="black"/>
                </a:solidFill>
                <a:cs typeface="B Koodak" pitchFamily="2" charset="-78"/>
              </a:rPr>
              <a:t>شستشوی بسیار خوب، فقدان بوی نامطبوع و سازگار با محیط زیست به دلیل عدم </a:t>
            </a:r>
            <a:r>
              <a:rPr lang="fa-IR" dirty="0">
                <a:solidFill>
                  <a:prstClr val="black"/>
                </a:solidFill>
                <a:cs typeface="B Koodak" pitchFamily="2" charset="-78"/>
              </a:rPr>
              <a:t>استفاده </a:t>
            </a:r>
            <a:r>
              <a:rPr lang="fa-IR" dirty="0">
                <a:solidFill>
                  <a:prstClr val="black"/>
                </a:solidFill>
                <a:cs typeface="B Koodak" pitchFamily="2" charset="-78"/>
              </a:rPr>
              <a:t>از حلال های نفتی وآلی، دارابودن پوشش خوب و داشتن صرفه اقتصادی و اعمال آسان آن ها بر روی سطح . </a:t>
            </a:r>
            <a:endParaRPr lang="fa-IR" dirty="0">
              <a:solidFill>
                <a:prstClr val="black"/>
              </a:solidFill>
              <a:cs typeface="B Koodak" pitchFamily="2" charset="-78"/>
            </a:endParaRPr>
          </a:p>
          <a:p>
            <a:pPr>
              <a:spcBef>
                <a:spcPct val="0"/>
              </a:spcBef>
            </a:pPr>
            <a:r>
              <a:rPr lang="fa-IR" dirty="0">
                <a:solidFill>
                  <a:prstClr val="black"/>
                </a:solidFill>
                <a:cs typeface="B Koodak" pitchFamily="2" charset="-78"/>
              </a:rPr>
              <a:t>اين </a:t>
            </a:r>
            <a:r>
              <a:rPr lang="fa-IR" dirty="0">
                <a:solidFill>
                  <a:prstClr val="black"/>
                </a:solidFill>
                <a:cs typeface="B Koodak" pitchFamily="2" charset="-78"/>
              </a:rPr>
              <a:t>رنگ‌ها بسيار متنوع </a:t>
            </a:r>
            <a:r>
              <a:rPr lang="fa-IR" dirty="0">
                <a:solidFill>
                  <a:prstClr val="black"/>
                </a:solidFill>
                <a:cs typeface="B Koodak" pitchFamily="2" charset="-78"/>
              </a:rPr>
              <a:t>هستند و براي </a:t>
            </a:r>
            <a:r>
              <a:rPr lang="fa-IR" dirty="0">
                <a:solidFill>
                  <a:prstClr val="black"/>
                </a:solidFill>
                <a:cs typeface="B Koodak" pitchFamily="2" charset="-78"/>
              </a:rPr>
              <a:t>ايجاد بافت در سطوح مناسبند چون غلظت بالايي دارند و به آهستگي خشک مي‌شوند. رنگ اکريليک انعطاف پذير است و به همين علت روي تمام سطوح قابل استفاده است.خاصیت ویژه این </a:t>
            </a:r>
            <a:r>
              <a:rPr lang="fa-IR" dirty="0">
                <a:solidFill>
                  <a:prstClr val="black"/>
                </a:solidFill>
                <a:cs typeface="B Koodak" pitchFamily="2" charset="-78"/>
              </a:rPr>
              <a:t>رنگها بدون </a:t>
            </a:r>
            <a:r>
              <a:rPr lang="fa-IR" dirty="0">
                <a:solidFill>
                  <a:prstClr val="black"/>
                </a:solidFill>
                <a:cs typeface="B Koodak" pitchFamily="2" charset="-78"/>
              </a:rPr>
              <a:t>بو بودن آنهاست.</a:t>
            </a:r>
            <a:endParaRPr lang="fa-IR" u="sng" dirty="0">
              <a:solidFill>
                <a:prstClr val="black"/>
              </a:solidFill>
              <a:latin typeface="Calibri"/>
              <a:cs typeface="B Koodak" pitchFamily="2" charset="-78"/>
            </a:endParaRPr>
          </a:p>
          <a:p>
            <a:pPr>
              <a:spcBef>
                <a:spcPct val="0"/>
              </a:spcBef>
              <a:defRPr/>
            </a:pPr>
            <a:endParaRPr lang="fa-IR" sz="2000" u="sng" dirty="0">
              <a:solidFill>
                <a:prstClr val="black"/>
              </a:solidFill>
              <a:latin typeface="Calibri"/>
              <a:cs typeface="B Koodak" pitchFamily="2" charset="-78"/>
            </a:endParaRPr>
          </a:p>
        </p:txBody>
      </p:sp>
      <p:pic>
        <p:nvPicPr>
          <p:cNvPr id="3074" name="Picture 2" descr="C:\Users\Sara\Desktop\ddddd.jpg"/>
          <p:cNvPicPr>
            <a:picLocks noChangeAspect="1" noChangeArrowheads="1"/>
          </p:cNvPicPr>
          <p:nvPr/>
        </p:nvPicPr>
        <p:blipFill>
          <a:blip r:embed="rId2" cstate="print"/>
          <a:srcRect/>
          <a:stretch>
            <a:fillRect/>
          </a:stretch>
        </p:blipFill>
        <p:spPr bwMode="auto">
          <a:xfrm>
            <a:off x="914400" y="685800"/>
            <a:ext cx="3810000" cy="19716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580752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IRG\Desktop\HPL\Divarpoosh tamam choob\20121027023050_finish-range.jpg"/>
          <p:cNvPicPr>
            <a:picLocks noChangeAspect="1" noChangeArrowheads="1"/>
          </p:cNvPicPr>
          <p:nvPr/>
        </p:nvPicPr>
        <p:blipFill>
          <a:blip r:embed="rId2" cstate="print"/>
          <a:srcRect l="18000" t="14400" r="19200" b="12800"/>
          <a:stretch>
            <a:fillRect/>
          </a:stretch>
        </p:blipFill>
        <p:spPr bwMode="auto">
          <a:xfrm>
            <a:off x="152400" y="3429000"/>
            <a:ext cx="3276600" cy="2848764"/>
          </a:xfrm>
          <a:prstGeom prst="rect">
            <a:avLst/>
          </a:prstGeom>
          <a:noFill/>
        </p:spPr>
      </p:pic>
      <p:pic>
        <p:nvPicPr>
          <p:cNvPr id="16389" name="Picture 5" descr="C:\Users\IRG\Desktop\HPL\Divarpoosh tamam choob\20121115090830_panel_construction8.jpg"/>
          <p:cNvPicPr>
            <a:picLocks noChangeAspect="1" noChangeArrowheads="1"/>
          </p:cNvPicPr>
          <p:nvPr/>
        </p:nvPicPr>
        <p:blipFill>
          <a:blip r:embed="rId3" cstate="print"/>
          <a:srcRect l="20400" t="28800" r="18000" b="30400"/>
          <a:stretch>
            <a:fillRect/>
          </a:stretch>
        </p:blipFill>
        <p:spPr bwMode="auto">
          <a:xfrm>
            <a:off x="152400" y="1676400"/>
            <a:ext cx="3396794" cy="1687369"/>
          </a:xfrm>
          <a:prstGeom prst="rect">
            <a:avLst/>
          </a:prstGeom>
          <a:noFill/>
        </p:spPr>
      </p:pic>
      <p:sp>
        <p:nvSpPr>
          <p:cNvPr id="7" name="Title 1"/>
          <p:cNvSpPr txBox="1">
            <a:spLocks/>
          </p:cNvSpPr>
          <p:nvPr/>
        </p:nvSpPr>
        <p:spPr>
          <a:xfrm>
            <a:off x="304800" y="-304800"/>
            <a:ext cx="8229600" cy="1143000"/>
          </a:xfrm>
          <a:prstGeom prst="rect">
            <a:avLst/>
          </a:prstGeom>
        </p:spPr>
        <p:txBody>
          <a:bodyPr vert="horz" lIns="0" rIns="0" bIns="0" anchor="b">
            <a:normAutofit/>
          </a:bodyPr>
          <a:lstStyle/>
          <a:p>
            <a:pPr rtl="0">
              <a:spcBef>
                <a:spcPct val="0"/>
              </a:spcBef>
              <a:defRPr/>
            </a:pPr>
            <a:r>
              <a:rPr lang="fa-IR" sz="2400" dirty="0">
                <a:solidFill>
                  <a:prstClr val="black"/>
                </a:solidFill>
                <a:latin typeface="MatrixDot Condensed" pitchFamily="50" charset="0"/>
                <a:cs typeface="B Koodak" pitchFamily="2" charset="-78"/>
              </a:rPr>
              <a:t>جزییات دیوارپوش های چوبی</a:t>
            </a:r>
            <a:endParaRPr lang="en-US" sz="2400" dirty="0">
              <a:solidFill>
                <a:prstClr val="black"/>
              </a:solidFill>
              <a:latin typeface="Calibri"/>
              <a:cs typeface="B Koodak" pitchFamily="2" charset="-78"/>
            </a:endParaRPr>
          </a:p>
        </p:txBody>
      </p:sp>
      <p:pic>
        <p:nvPicPr>
          <p:cNvPr id="16387" name="Picture 3" descr="C:\Users\IRG\Desktop\HPL\Divarpoosh tamam choob\20121111032435_installation.jpg"/>
          <p:cNvPicPr>
            <a:picLocks noChangeAspect="1" noChangeArrowheads="1"/>
          </p:cNvPicPr>
          <p:nvPr/>
        </p:nvPicPr>
        <p:blipFill>
          <a:blip r:embed="rId4" cstate="print"/>
          <a:srcRect l="6000" r="4800"/>
          <a:stretch>
            <a:fillRect/>
          </a:stretch>
        </p:blipFill>
        <p:spPr bwMode="auto">
          <a:xfrm>
            <a:off x="3429000" y="1981200"/>
            <a:ext cx="5097780" cy="4286250"/>
          </a:xfrm>
          <a:prstGeom prst="rect">
            <a:avLst/>
          </a:prstGeom>
          <a:noFill/>
        </p:spPr>
      </p:pic>
    </p:spTree>
    <p:extLst>
      <p:ext uri="{BB962C8B-B14F-4D97-AF65-F5344CB8AC3E}">
        <p14:creationId xmlns:p14="http://schemas.microsoft.com/office/powerpoint/2010/main" val="42784236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IRG\Desktop\HPL\Divarpoosh tamam choob\20121027115258_wall2.jpg"/>
          <p:cNvPicPr>
            <a:picLocks noChangeAspect="1" noChangeArrowheads="1"/>
          </p:cNvPicPr>
          <p:nvPr/>
        </p:nvPicPr>
        <p:blipFill>
          <a:blip r:embed="rId2" cstate="print"/>
          <a:srcRect/>
          <a:stretch>
            <a:fillRect/>
          </a:stretch>
        </p:blipFill>
        <p:spPr bwMode="auto">
          <a:xfrm>
            <a:off x="4800600" y="990600"/>
            <a:ext cx="3429000" cy="2571750"/>
          </a:xfrm>
          <a:prstGeom prst="rect">
            <a:avLst/>
          </a:prstGeom>
          <a:ln>
            <a:noFill/>
          </a:ln>
          <a:effectLst>
            <a:outerShdw blurRad="190500" algn="tl" rotWithShape="0">
              <a:srgbClr val="000000">
                <a:alpha val="70000"/>
              </a:srgbClr>
            </a:outerShdw>
          </a:effectLst>
        </p:spPr>
      </p:pic>
      <p:pic>
        <p:nvPicPr>
          <p:cNvPr id="17411" name="Picture 3" descr="C:\Users\IRG\Desktop\HPL\Divarpoosh tamam choob\20121115094447_wall9.jpg"/>
          <p:cNvPicPr>
            <a:picLocks noChangeAspect="1" noChangeArrowheads="1"/>
          </p:cNvPicPr>
          <p:nvPr/>
        </p:nvPicPr>
        <p:blipFill>
          <a:blip r:embed="rId3" cstate="print"/>
          <a:srcRect/>
          <a:stretch>
            <a:fillRect/>
          </a:stretch>
        </p:blipFill>
        <p:spPr bwMode="auto">
          <a:xfrm>
            <a:off x="609600" y="3752850"/>
            <a:ext cx="3429000" cy="2571750"/>
          </a:xfrm>
          <a:prstGeom prst="rect">
            <a:avLst/>
          </a:prstGeom>
          <a:ln>
            <a:noFill/>
          </a:ln>
          <a:effectLst>
            <a:outerShdw blurRad="190500" algn="tl" rotWithShape="0">
              <a:srgbClr val="000000">
                <a:alpha val="70000"/>
              </a:srgbClr>
            </a:outerShdw>
          </a:effectLst>
        </p:spPr>
      </p:pic>
      <p:pic>
        <p:nvPicPr>
          <p:cNvPr id="17412" name="Picture 4" descr="C:\Users\IRG\Desktop\HPL\Divarpoosh tamam choob\20121115094515_wall10.jpg"/>
          <p:cNvPicPr>
            <a:picLocks noChangeAspect="1" noChangeArrowheads="1"/>
          </p:cNvPicPr>
          <p:nvPr/>
        </p:nvPicPr>
        <p:blipFill>
          <a:blip r:embed="rId4" cstate="print"/>
          <a:srcRect/>
          <a:stretch>
            <a:fillRect/>
          </a:stretch>
        </p:blipFill>
        <p:spPr bwMode="auto">
          <a:xfrm>
            <a:off x="4800600" y="3752850"/>
            <a:ext cx="3429000" cy="2571750"/>
          </a:xfrm>
          <a:prstGeom prst="rect">
            <a:avLst/>
          </a:prstGeom>
          <a:ln>
            <a:noFill/>
          </a:ln>
          <a:effectLst>
            <a:outerShdw blurRad="190500" algn="tl" rotWithShape="0">
              <a:srgbClr val="000000">
                <a:alpha val="70000"/>
              </a:srgbClr>
            </a:outerShdw>
          </a:effectLst>
        </p:spPr>
      </p:pic>
      <p:pic>
        <p:nvPicPr>
          <p:cNvPr id="17413" name="Picture 5" descr="C:\Users\IRG\Desktop\HPL\Divarpoosh tamam choob\20121115094537_wall11.jpg"/>
          <p:cNvPicPr>
            <a:picLocks noChangeAspect="1" noChangeArrowheads="1"/>
          </p:cNvPicPr>
          <p:nvPr/>
        </p:nvPicPr>
        <p:blipFill>
          <a:blip r:embed="rId5" cstate="print"/>
          <a:srcRect/>
          <a:stretch>
            <a:fillRect/>
          </a:stretch>
        </p:blipFill>
        <p:spPr bwMode="auto">
          <a:xfrm>
            <a:off x="609600" y="990600"/>
            <a:ext cx="3429000" cy="2571750"/>
          </a:xfrm>
          <a:prstGeom prst="rect">
            <a:avLst/>
          </a:prstGeom>
          <a:ln>
            <a:noFill/>
          </a:ln>
          <a:effectLst>
            <a:outerShdw blurRad="190500" algn="tl" rotWithShape="0">
              <a:srgbClr val="000000">
                <a:alpha val="70000"/>
              </a:srgbClr>
            </a:outerShdw>
          </a:effectLst>
        </p:spPr>
      </p:pic>
      <p:sp>
        <p:nvSpPr>
          <p:cNvPr id="8" name="Title 1"/>
          <p:cNvSpPr txBox="1">
            <a:spLocks/>
          </p:cNvSpPr>
          <p:nvPr/>
        </p:nvSpPr>
        <p:spPr>
          <a:xfrm>
            <a:off x="-152400" y="-533400"/>
            <a:ext cx="8229600" cy="1143000"/>
          </a:xfrm>
          <a:prstGeom prst="rect">
            <a:avLst/>
          </a:prstGeom>
        </p:spPr>
        <p:txBody>
          <a:bodyPr vert="horz" lIns="0" rIns="0" bIns="0" anchor="b">
            <a:normAutofit/>
          </a:bodyPr>
          <a:lstStyle/>
          <a:p>
            <a:pPr rtl="0">
              <a:spcBef>
                <a:spcPct val="0"/>
              </a:spcBef>
              <a:defRPr/>
            </a:pPr>
            <a:r>
              <a:rPr lang="fa-IR" sz="2400" dirty="0">
                <a:solidFill>
                  <a:prstClr val="black"/>
                </a:solidFill>
                <a:latin typeface="MatrixDot Condensed" pitchFamily="50" charset="0"/>
                <a:cs typeface="B Koodak" pitchFamily="2" charset="-78"/>
              </a:rPr>
              <a:t>نمونه اجرای دیوارپوش های چوبی</a:t>
            </a:r>
            <a:endParaRPr lang="en-US" sz="2400" dirty="0">
              <a:solidFill>
                <a:prstClr val="black"/>
              </a:solidFill>
              <a:latin typeface="Calibri"/>
              <a:cs typeface="B Koodak" pitchFamily="2" charset="-78"/>
            </a:endParaRPr>
          </a:p>
        </p:txBody>
      </p:sp>
    </p:spTree>
    <p:extLst>
      <p:ext uri="{BB962C8B-B14F-4D97-AF65-F5344CB8AC3E}">
        <p14:creationId xmlns:p14="http://schemas.microsoft.com/office/powerpoint/2010/main" val="9657927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 y="2286000"/>
            <a:ext cx="8458200" cy="1981200"/>
          </a:xfrm>
          <a:prstGeom prst="rect">
            <a:avLst/>
          </a:prstGeom>
        </p:spPr>
        <p:txBody>
          <a:bodyPr vert="horz" lIns="0" rIns="0" bIns="0" anchor="b">
            <a:noAutofit/>
          </a:bodyPr>
          <a:lstStyle/>
          <a:p>
            <a:pPr>
              <a:spcBef>
                <a:spcPct val="0"/>
              </a:spcBef>
            </a:pPr>
            <a:r>
              <a:rPr lang="fa-IR" dirty="0">
                <a:solidFill>
                  <a:prstClr val="black"/>
                </a:solidFill>
                <a:cs typeface="B Koodak" pitchFamily="2" charset="-78"/>
              </a:rPr>
              <a:t>این دیوارپوش برای </a:t>
            </a:r>
            <a:r>
              <a:rPr lang="fa-IR" dirty="0">
                <a:solidFill>
                  <a:prstClr val="black"/>
                </a:solidFill>
                <a:cs typeface="B Koodak" pitchFamily="2" charset="-78"/>
              </a:rPr>
              <a:t>استفاده در فضاهای مرطوب داخلی مانند استخر های سرپوشیده و دیواره های دوش می باشد. دیوارپوش 700 را همچنین می توان در سقف فضاهای مرطوب کار کرد. ساختار دیوارپوش 700 مانند ساختار پنل های نما می باشد بدین معنی که مغز آن از جنس باکلایت بوده وسطح آن از روکش چوب طبیعی می باشد. تنها تفاوت بین این دو پنل در نبود روکش ضد </a:t>
            </a:r>
            <a:r>
              <a:rPr lang="en-US" dirty="0">
                <a:solidFill>
                  <a:prstClr val="black"/>
                </a:solidFill>
                <a:cs typeface="B Koodak" pitchFamily="2" charset="-78"/>
              </a:rPr>
              <a:t>UV </a:t>
            </a:r>
            <a:r>
              <a:rPr lang="fa-IR" dirty="0">
                <a:solidFill>
                  <a:prstClr val="black"/>
                </a:solidFill>
                <a:cs typeface="B Koodak" pitchFamily="2" charset="-78"/>
              </a:rPr>
              <a:t>در دیوارپوش 700 می باشد. این محصول در فضاهای داخلی به کار می رود و لذا در معرض تابش اشعه </a:t>
            </a:r>
            <a:r>
              <a:rPr lang="en-US" dirty="0">
                <a:solidFill>
                  <a:prstClr val="black"/>
                </a:solidFill>
                <a:cs typeface="B Koodak" pitchFamily="2" charset="-78"/>
              </a:rPr>
              <a:t>UV </a:t>
            </a:r>
            <a:r>
              <a:rPr lang="fa-IR" dirty="0">
                <a:solidFill>
                  <a:prstClr val="black"/>
                </a:solidFill>
                <a:cs typeface="B Koodak" pitchFamily="2" charset="-78"/>
              </a:rPr>
              <a:t>قرار نمیگیرد و از این رو قیمت آن ارزان تر است.</a:t>
            </a: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
            </a:r>
            <a:br>
              <a:rPr lang="fa-IR" dirty="0">
                <a:solidFill>
                  <a:prstClr val="black"/>
                </a:solidFill>
                <a:cs typeface="B Koodak" pitchFamily="2" charset="-78"/>
              </a:rPr>
            </a:br>
            <a:r>
              <a:rPr lang="fa-IR" b="1" dirty="0">
                <a:solidFill>
                  <a:prstClr val="black"/>
                </a:solidFill>
                <a:cs typeface="B Koodak" pitchFamily="2" charset="-78"/>
              </a:rPr>
              <a:t>موارد مصرف:</a:t>
            </a: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دیوار و سقف فضاهای مرطوب (استخر، دوش، دستشوئی و .....)</a:t>
            </a: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
            </a:r>
            <a:br>
              <a:rPr lang="fa-IR" dirty="0">
                <a:solidFill>
                  <a:prstClr val="black"/>
                </a:solidFill>
                <a:cs typeface="B Koodak" pitchFamily="2" charset="-78"/>
              </a:rPr>
            </a:br>
            <a:r>
              <a:rPr lang="fa-IR" b="1" dirty="0">
                <a:solidFill>
                  <a:prstClr val="black"/>
                </a:solidFill>
                <a:cs typeface="B Koodak" pitchFamily="2" charset="-78"/>
              </a:rPr>
              <a:t>ویژگی ها:</a:t>
            </a: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ابعاد بزرگ (1220×2440)، سطح ضد سایش، تنوع رنگ بالا، سبک بودن</a:t>
            </a:r>
            <a:r>
              <a:rPr lang="fa-IR" dirty="0">
                <a:solidFill>
                  <a:prstClr val="black"/>
                </a:solidFill>
                <a:cs typeface="B Koodak" pitchFamily="2" charset="-78"/>
              </a:rPr>
              <a:t/>
            </a:r>
            <a:br>
              <a:rPr lang="fa-IR" dirty="0">
                <a:solidFill>
                  <a:prstClr val="black"/>
                </a:solidFill>
                <a:cs typeface="B Koodak" pitchFamily="2" charset="-78"/>
              </a:rPr>
            </a:br>
            <a:endParaRPr lang="en-US" dirty="0">
              <a:solidFill>
                <a:prstClr val="black"/>
              </a:solidFill>
              <a:latin typeface="Calibri"/>
              <a:cs typeface="B Koodak" pitchFamily="2" charset="-78"/>
            </a:endParaRPr>
          </a:p>
        </p:txBody>
      </p:sp>
      <p:pic>
        <p:nvPicPr>
          <p:cNvPr id="1027" name="Picture 3" descr="C:\Users\IRG\Desktop\HPL\fazaye martoob\20121112033508_panel_construction6.jpg"/>
          <p:cNvPicPr>
            <a:picLocks noChangeAspect="1" noChangeArrowheads="1"/>
          </p:cNvPicPr>
          <p:nvPr/>
        </p:nvPicPr>
        <p:blipFill>
          <a:blip r:embed="rId2" cstate="print"/>
          <a:srcRect l="9600" t="33600" r="9600" b="36800"/>
          <a:stretch>
            <a:fillRect/>
          </a:stretch>
        </p:blipFill>
        <p:spPr bwMode="auto">
          <a:xfrm>
            <a:off x="951296" y="4343400"/>
            <a:ext cx="6897304" cy="1895067"/>
          </a:xfrm>
          <a:prstGeom prst="rect">
            <a:avLst/>
          </a:prstGeom>
          <a:noFill/>
        </p:spPr>
      </p:pic>
      <p:sp>
        <p:nvSpPr>
          <p:cNvPr id="6" name="Title 1"/>
          <p:cNvSpPr>
            <a:spLocks noGrp="1"/>
          </p:cNvSpPr>
          <p:nvPr>
            <p:ph type="title"/>
          </p:nvPr>
        </p:nvSpPr>
        <p:spPr>
          <a:xfrm>
            <a:off x="381000" y="-609600"/>
            <a:ext cx="8229600" cy="1143000"/>
          </a:xfrm>
        </p:spPr>
        <p:txBody>
          <a:bodyPr>
            <a:normAutofit/>
          </a:bodyPr>
          <a:lstStyle/>
          <a:p>
            <a:pPr algn="r"/>
            <a:r>
              <a:rPr lang="fa-IR" sz="2400" dirty="0" smtClean="0">
                <a:solidFill>
                  <a:schemeClr val="tx1"/>
                </a:solidFill>
                <a:latin typeface="MatrixDot Condensed" pitchFamily="50" charset="0"/>
                <a:cs typeface="B Koodak" pitchFamily="2" charset="-78"/>
              </a:rPr>
              <a:t>دیوارپوش های چوبی</a:t>
            </a:r>
            <a:endParaRPr lang="en-US" sz="2400" dirty="0">
              <a:solidFill>
                <a:schemeClr val="tx1"/>
              </a:solidFill>
              <a:cs typeface="B Koodak" pitchFamily="2" charset="-78"/>
            </a:endParaRPr>
          </a:p>
        </p:txBody>
      </p:sp>
    </p:spTree>
    <p:extLst>
      <p:ext uri="{BB962C8B-B14F-4D97-AF65-F5344CB8AC3E}">
        <p14:creationId xmlns:p14="http://schemas.microsoft.com/office/powerpoint/2010/main" val="1524084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IRG\Desktop\HPL\fazaye martoob\20121115091919_panel_construction9.jpg"/>
          <p:cNvPicPr>
            <a:picLocks noChangeAspect="1" noChangeArrowheads="1"/>
          </p:cNvPicPr>
          <p:nvPr/>
        </p:nvPicPr>
        <p:blipFill>
          <a:blip r:embed="rId2" cstate="print"/>
          <a:srcRect l="4800" t="11200" r="4800" b="6400"/>
          <a:stretch>
            <a:fillRect/>
          </a:stretch>
        </p:blipFill>
        <p:spPr bwMode="auto">
          <a:xfrm>
            <a:off x="5181600" y="3962400"/>
            <a:ext cx="3678309" cy="2514600"/>
          </a:xfrm>
          <a:prstGeom prst="rect">
            <a:avLst/>
          </a:prstGeom>
          <a:noFill/>
        </p:spPr>
      </p:pic>
      <p:pic>
        <p:nvPicPr>
          <p:cNvPr id="8" name="Picture 2" descr="C:\Users\IRG\Desktop\HPL\fazaye martoob\20121111032633_installation.jpg"/>
          <p:cNvPicPr>
            <a:picLocks noChangeAspect="1" noChangeArrowheads="1"/>
          </p:cNvPicPr>
          <p:nvPr/>
        </p:nvPicPr>
        <p:blipFill>
          <a:blip r:embed="rId3" cstate="print"/>
          <a:srcRect l="6000" r="4800"/>
          <a:stretch>
            <a:fillRect/>
          </a:stretch>
        </p:blipFill>
        <p:spPr bwMode="auto">
          <a:xfrm>
            <a:off x="207891" y="1981200"/>
            <a:ext cx="4724400" cy="3972304"/>
          </a:xfrm>
          <a:prstGeom prst="rect">
            <a:avLst/>
          </a:prstGeom>
          <a:noFill/>
        </p:spPr>
      </p:pic>
      <p:pic>
        <p:nvPicPr>
          <p:cNvPr id="18434" name="Picture 2" descr="C:\Users\IRG\Desktop\HPL\fazaye martoob\20121031114843_finish-range.jpg"/>
          <p:cNvPicPr>
            <a:picLocks noChangeAspect="1" noChangeArrowheads="1"/>
          </p:cNvPicPr>
          <p:nvPr/>
        </p:nvPicPr>
        <p:blipFill>
          <a:blip r:embed="rId4" cstate="print"/>
          <a:srcRect l="19200" t="16000" r="19200" b="14400"/>
          <a:stretch>
            <a:fillRect/>
          </a:stretch>
        </p:blipFill>
        <p:spPr bwMode="auto">
          <a:xfrm>
            <a:off x="5181600" y="1752600"/>
            <a:ext cx="2412416" cy="2044288"/>
          </a:xfrm>
          <a:prstGeom prst="rect">
            <a:avLst/>
          </a:prstGeom>
          <a:noFill/>
        </p:spPr>
      </p:pic>
      <p:sp>
        <p:nvSpPr>
          <p:cNvPr id="7" name="Title 1"/>
          <p:cNvSpPr>
            <a:spLocks noGrp="1"/>
          </p:cNvSpPr>
          <p:nvPr>
            <p:ph type="title"/>
          </p:nvPr>
        </p:nvSpPr>
        <p:spPr>
          <a:xfrm>
            <a:off x="533400" y="0"/>
            <a:ext cx="8229600" cy="1143000"/>
          </a:xfrm>
        </p:spPr>
        <p:txBody>
          <a:bodyPr>
            <a:normAutofit/>
          </a:bodyPr>
          <a:lstStyle/>
          <a:p>
            <a:pPr algn="r"/>
            <a:r>
              <a:rPr lang="fa-IR" sz="2400" dirty="0" smtClean="0">
                <a:solidFill>
                  <a:schemeClr val="tx1"/>
                </a:solidFill>
                <a:latin typeface="MatrixDot Condensed" pitchFamily="50" charset="0"/>
                <a:cs typeface="B Koodak" pitchFamily="2" charset="-78"/>
              </a:rPr>
              <a:t>جزییات دیوارپوش های چوبی</a:t>
            </a:r>
            <a:endParaRPr lang="en-US" sz="2400" dirty="0">
              <a:solidFill>
                <a:schemeClr val="tx1"/>
              </a:solidFill>
              <a:cs typeface="B Koodak" pitchFamily="2" charset="-78"/>
            </a:endParaRPr>
          </a:p>
        </p:txBody>
      </p:sp>
    </p:spTree>
    <p:extLst>
      <p:ext uri="{BB962C8B-B14F-4D97-AF65-F5344CB8AC3E}">
        <p14:creationId xmlns:p14="http://schemas.microsoft.com/office/powerpoint/2010/main" val="14606964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229600" cy="1143000"/>
          </a:xfrm>
        </p:spPr>
        <p:txBody>
          <a:bodyPr>
            <a:normAutofit/>
          </a:bodyPr>
          <a:lstStyle/>
          <a:p>
            <a:pPr algn="r" rtl="1"/>
            <a:r>
              <a:rPr lang="fa-IR" sz="2400" dirty="0" smtClean="0">
                <a:solidFill>
                  <a:schemeClr val="tx1"/>
                </a:solidFill>
                <a:latin typeface="MatrixDot Condensed" pitchFamily="50" charset="0"/>
                <a:cs typeface="B Koodak" pitchFamily="2" charset="-78"/>
              </a:rPr>
              <a:t>نمونه های اجرایی دیوارپوش های چوبی  :</a:t>
            </a:r>
            <a:endParaRPr lang="en-US" sz="2400" dirty="0">
              <a:solidFill>
                <a:schemeClr val="tx1"/>
              </a:solidFill>
              <a:cs typeface="B Koodak" pitchFamily="2" charset="-78"/>
            </a:endParaRPr>
          </a:p>
        </p:txBody>
      </p:sp>
      <p:pic>
        <p:nvPicPr>
          <p:cNvPr id="19458" name="Picture 2" descr="C:\Users\IRG\Desktop\HPL\fazaye martoob\20121027120338_wet1.jpg"/>
          <p:cNvPicPr>
            <a:picLocks noChangeAspect="1" noChangeArrowheads="1"/>
          </p:cNvPicPr>
          <p:nvPr/>
        </p:nvPicPr>
        <p:blipFill>
          <a:blip r:embed="rId2" cstate="print"/>
          <a:srcRect/>
          <a:stretch>
            <a:fillRect/>
          </a:stretch>
        </p:blipFill>
        <p:spPr bwMode="auto">
          <a:xfrm>
            <a:off x="685800" y="1200150"/>
            <a:ext cx="3200400" cy="2400300"/>
          </a:xfrm>
          <a:prstGeom prst="rect">
            <a:avLst/>
          </a:prstGeom>
          <a:ln>
            <a:noFill/>
          </a:ln>
          <a:effectLst>
            <a:outerShdw blurRad="190500" algn="tl" rotWithShape="0">
              <a:srgbClr val="000000">
                <a:alpha val="70000"/>
              </a:srgbClr>
            </a:outerShdw>
          </a:effectLst>
        </p:spPr>
      </p:pic>
      <p:pic>
        <p:nvPicPr>
          <p:cNvPr id="19459" name="Picture 3" descr="C:\Users\IRG\Desktop\HPL\fazaye martoob\20121027120355_wet2.jpg"/>
          <p:cNvPicPr>
            <a:picLocks noChangeAspect="1" noChangeArrowheads="1"/>
          </p:cNvPicPr>
          <p:nvPr/>
        </p:nvPicPr>
        <p:blipFill>
          <a:blip r:embed="rId3" cstate="print"/>
          <a:srcRect/>
          <a:stretch>
            <a:fillRect/>
          </a:stretch>
        </p:blipFill>
        <p:spPr bwMode="auto">
          <a:xfrm>
            <a:off x="685800" y="4019550"/>
            <a:ext cx="3200400" cy="2400300"/>
          </a:xfrm>
          <a:prstGeom prst="rect">
            <a:avLst/>
          </a:prstGeom>
          <a:ln>
            <a:noFill/>
          </a:ln>
          <a:effectLst>
            <a:outerShdw blurRad="190500" algn="tl" rotWithShape="0">
              <a:srgbClr val="000000">
                <a:alpha val="70000"/>
              </a:srgbClr>
            </a:outerShdw>
          </a:effectLst>
        </p:spPr>
      </p:pic>
      <p:pic>
        <p:nvPicPr>
          <p:cNvPr id="19460" name="Picture 4" descr="C:\Users\IRG\Desktop\HPL\fazaye martoob\20121027120416_wet3.jpg"/>
          <p:cNvPicPr>
            <a:picLocks noChangeAspect="1" noChangeArrowheads="1"/>
          </p:cNvPicPr>
          <p:nvPr/>
        </p:nvPicPr>
        <p:blipFill>
          <a:blip r:embed="rId4" cstate="print"/>
          <a:srcRect/>
          <a:stretch>
            <a:fillRect/>
          </a:stretch>
        </p:blipFill>
        <p:spPr bwMode="auto">
          <a:xfrm>
            <a:off x="4572000" y="1295400"/>
            <a:ext cx="3848100" cy="5130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315273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7162800" y="381000"/>
            <a:ext cx="1066800" cy="457200"/>
          </a:xfrm>
        </p:spPr>
        <p:txBody>
          <a:bodyPr>
            <a:normAutofit/>
          </a:bodyPr>
          <a:lstStyle/>
          <a:p>
            <a:pPr algn="r" rtl="1"/>
            <a:r>
              <a:rPr lang="fa-IR" sz="2400" dirty="0" smtClean="0">
                <a:solidFill>
                  <a:schemeClr val="tx1"/>
                </a:solidFill>
                <a:latin typeface="MatrixDot Condensed" pitchFamily="50" charset="0"/>
                <a:cs typeface="B Koodak" pitchFamily="2" charset="-78"/>
              </a:rPr>
              <a:t>منابع:</a:t>
            </a:r>
            <a:endParaRPr lang="en-US" sz="2400" dirty="0">
              <a:solidFill>
                <a:schemeClr val="tx1"/>
              </a:solidFill>
              <a:cs typeface="B Koodak" pitchFamily="2" charset="-78"/>
            </a:endParaRPr>
          </a:p>
        </p:txBody>
      </p:sp>
      <p:sp>
        <p:nvSpPr>
          <p:cNvPr id="5" name="Title 1"/>
          <p:cNvSpPr txBox="1">
            <a:spLocks/>
          </p:cNvSpPr>
          <p:nvPr/>
        </p:nvSpPr>
        <p:spPr>
          <a:xfrm>
            <a:off x="228600" y="1066800"/>
            <a:ext cx="8305800" cy="2667000"/>
          </a:xfrm>
          <a:prstGeom prst="rect">
            <a:avLst/>
          </a:prstGeom>
        </p:spPr>
        <p:txBody>
          <a:bodyPr vert="horz" anchor="b">
            <a:normAutofit fontScale="92500" lnSpcReduction="20000"/>
          </a:bodyPr>
          <a:lstStyle/>
          <a:p>
            <a:pPr algn="l" rtl="0">
              <a:spcBef>
                <a:spcPct val="0"/>
              </a:spcBef>
            </a:pPr>
            <a:r>
              <a:rPr lang="en-US" sz="2400" dirty="0">
                <a:solidFill>
                  <a:prstClr val="black"/>
                </a:solidFill>
              </a:rPr>
              <a:t>http://www.carrington.ir</a:t>
            </a:r>
            <a:endParaRPr lang="fa-IR" sz="2400" dirty="0">
              <a:solidFill>
                <a:prstClr val="black"/>
              </a:solidFill>
            </a:endParaRPr>
          </a:p>
          <a:p>
            <a:pPr algn="l" rtl="0">
              <a:spcBef>
                <a:spcPct val="0"/>
              </a:spcBef>
            </a:pPr>
            <a:r>
              <a:rPr lang="en-US" sz="2400" dirty="0">
                <a:solidFill>
                  <a:prstClr val="black"/>
                </a:solidFill>
              </a:rPr>
              <a:t>http://novawood.ir</a:t>
            </a:r>
            <a:endParaRPr lang="fa-IR" sz="2400" dirty="0">
              <a:solidFill>
                <a:prstClr val="black"/>
              </a:solidFill>
            </a:endParaRPr>
          </a:p>
          <a:p>
            <a:pPr algn="l" rtl="0">
              <a:spcBef>
                <a:spcPct val="0"/>
              </a:spcBef>
            </a:pPr>
            <a:r>
              <a:rPr lang="en-US" sz="2400" dirty="0">
                <a:solidFill>
                  <a:prstClr val="black"/>
                </a:solidFill>
              </a:rPr>
              <a:t>http:// Sadrstone.fa.namayeshgah</a:t>
            </a:r>
            <a:r>
              <a:rPr lang="en-US" sz="2400" cap="small" dirty="0">
                <a:solidFill>
                  <a:prstClr val="black"/>
                </a:solidFill>
                <a:latin typeface="Calibri"/>
              </a:rPr>
              <a:t>.</a:t>
            </a:r>
            <a:r>
              <a:rPr lang="en-US" sz="2400" dirty="0">
                <a:solidFill>
                  <a:prstClr val="black"/>
                </a:solidFill>
              </a:rPr>
              <a:t>com</a:t>
            </a:r>
            <a:endParaRPr lang="fa-IR" sz="2400" cap="small" dirty="0">
              <a:solidFill>
                <a:prstClr val="black"/>
              </a:solidFill>
              <a:latin typeface="Calibri"/>
            </a:endParaRPr>
          </a:p>
          <a:p>
            <a:pPr algn="l" rtl="0">
              <a:spcBef>
                <a:spcPct val="0"/>
              </a:spcBef>
            </a:pPr>
            <a:r>
              <a:rPr lang="en-US" sz="2400" dirty="0">
                <a:solidFill>
                  <a:prstClr val="black"/>
                </a:solidFill>
              </a:rPr>
              <a:t>http </a:t>
            </a:r>
            <a:r>
              <a:rPr lang="en-US" sz="2400" cap="small" dirty="0">
                <a:solidFill>
                  <a:prstClr val="black"/>
                </a:solidFill>
                <a:latin typeface="Calibri"/>
              </a:rPr>
              <a:t>://</a:t>
            </a:r>
            <a:r>
              <a:rPr lang="en-US" sz="2400" dirty="0">
                <a:solidFill>
                  <a:prstClr val="black"/>
                </a:solidFill>
              </a:rPr>
              <a:t>www</a:t>
            </a:r>
            <a:r>
              <a:rPr lang="en-US" sz="2400" cap="small" dirty="0">
                <a:solidFill>
                  <a:prstClr val="black"/>
                </a:solidFill>
                <a:latin typeface="Calibri"/>
              </a:rPr>
              <a:t>.</a:t>
            </a:r>
            <a:r>
              <a:rPr lang="en-US" sz="2400" dirty="0">
                <a:solidFill>
                  <a:prstClr val="black"/>
                </a:solidFill>
              </a:rPr>
              <a:t> iriscover.com</a:t>
            </a:r>
            <a:endParaRPr lang="en-US" sz="2400" cap="small" dirty="0">
              <a:solidFill>
                <a:prstClr val="black"/>
              </a:solidFill>
              <a:latin typeface="Calibri"/>
            </a:endParaRPr>
          </a:p>
          <a:p>
            <a:pPr algn="l" rtl="0">
              <a:spcBef>
                <a:spcPct val="0"/>
              </a:spcBef>
            </a:pPr>
            <a:r>
              <a:rPr lang="en-US" sz="2400" dirty="0">
                <a:solidFill>
                  <a:prstClr val="black"/>
                </a:solidFill>
              </a:rPr>
              <a:t>http://www.decorang.ir</a:t>
            </a:r>
          </a:p>
          <a:p>
            <a:pPr algn="l" rtl="0">
              <a:spcBef>
                <a:spcPct val="0"/>
              </a:spcBef>
            </a:pPr>
            <a:r>
              <a:rPr lang="en-US" sz="2400" dirty="0">
                <a:solidFill>
                  <a:prstClr val="black"/>
                </a:solidFill>
              </a:rPr>
              <a:t>http://bbepco.com</a:t>
            </a:r>
          </a:p>
          <a:p>
            <a:pPr algn="l" rtl="0">
              <a:spcBef>
                <a:spcPct val="0"/>
              </a:spcBef>
            </a:pPr>
            <a:r>
              <a:rPr lang="en-US" sz="2400" dirty="0">
                <a:solidFill>
                  <a:prstClr val="black"/>
                </a:solidFill>
              </a:rPr>
              <a:t>http://www.choobinehco.com</a:t>
            </a:r>
          </a:p>
          <a:p>
            <a:pPr algn="l" rtl="0">
              <a:spcBef>
                <a:spcPct val="0"/>
              </a:spcBef>
            </a:pPr>
            <a:r>
              <a:rPr lang="en-US" sz="2400" dirty="0">
                <a:solidFill>
                  <a:prstClr val="black"/>
                </a:solidFill>
              </a:rPr>
              <a:t>http://www.bayramix.ir</a:t>
            </a:r>
          </a:p>
          <a:p>
            <a:pPr algn="l" rtl="0">
              <a:spcBef>
                <a:spcPct val="0"/>
              </a:spcBef>
            </a:pPr>
            <a:r>
              <a:rPr lang="en-US" sz="2400" dirty="0">
                <a:solidFill>
                  <a:prstClr val="black"/>
                </a:solidFill>
              </a:rPr>
              <a:t>http://www.hamshahrionline.ir</a:t>
            </a:r>
          </a:p>
          <a:p>
            <a:pPr algn="l" rtl="0">
              <a:spcBef>
                <a:spcPct val="0"/>
              </a:spcBef>
            </a:pPr>
            <a:endParaRPr lang="en-US" sz="2400" cap="small" dirty="0">
              <a:solidFill>
                <a:prstClr val="black"/>
              </a:solidFill>
              <a:latin typeface="Calibri"/>
              <a:cs typeface="B Koodak" pitchFamily="2" charset="-78"/>
            </a:endParaRPr>
          </a:p>
        </p:txBody>
      </p:sp>
    </p:spTree>
    <p:extLst>
      <p:ext uri="{BB962C8B-B14F-4D97-AF65-F5344CB8AC3E}">
        <p14:creationId xmlns:p14="http://schemas.microsoft.com/office/powerpoint/2010/main" val="1146356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705600" y="-152400"/>
            <a:ext cx="1524000" cy="7620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rtl="0">
              <a:spcBef>
                <a:spcPct val="0"/>
              </a:spcBef>
              <a:defRPr/>
            </a:pPr>
            <a:r>
              <a:rPr lang="fa-IR" sz="2400" dirty="0">
                <a:solidFill>
                  <a:prstClr val="black"/>
                </a:solidFill>
                <a:effectLst>
                  <a:outerShdw blurRad="38100" dist="25400" dir="5400000" algn="tl" rotWithShape="0">
                    <a:srgbClr val="000000">
                      <a:alpha val="43000"/>
                    </a:srgbClr>
                  </a:outerShdw>
                </a:effectLst>
                <a:latin typeface="Calibri"/>
                <a:cs typeface="B Koodak" pitchFamily="2" charset="-78"/>
              </a:rPr>
              <a:t>انواع رنگ</a:t>
            </a:r>
            <a:endParaRPr lang="en-US" sz="2400" dirty="0">
              <a:solidFill>
                <a:prstClr val="black"/>
              </a:solidFill>
              <a:effectLst>
                <a:outerShdw blurRad="38100" dist="25400" dir="5400000" algn="tl" rotWithShape="0">
                  <a:srgbClr val="000000">
                    <a:alpha val="43000"/>
                  </a:srgbClr>
                </a:outerShdw>
              </a:effectLst>
              <a:latin typeface="Calibri"/>
              <a:cs typeface="B Koodak" pitchFamily="2" charset="-78"/>
            </a:endParaRPr>
          </a:p>
        </p:txBody>
      </p:sp>
      <p:sp>
        <p:nvSpPr>
          <p:cNvPr id="5" name="Title 1"/>
          <p:cNvSpPr txBox="1">
            <a:spLocks/>
          </p:cNvSpPr>
          <p:nvPr/>
        </p:nvSpPr>
        <p:spPr>
          <a:xfrm>
            <a:off x="3733800" y="533400"/>
            <a:ext cx="4495800" cy="30480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sz="2000" u="sng" dirty="0">
                <a:solidFill>
                  <a:prstClr val="black"/>
                </a:solidFill>
                <a:latin typeface="Calibri"/>
                <a:cs typeface="B Koodak" pitchFamily="2" charset="-78"/>
              </a:rPr>
              <a:t>2.رنگ های پلاستیکی</a:t>
            </a:r>
          </a:p>
          <a:p>
            <a:pPr>
              <a:spcBef>
                <a:spcPct val="0"/>
              </a:spcBef>
              <a:defRPr/>
            </a:pPr>
            <a:r>
              <a:rPr lang="fa-IR" dirty="0">
                <a:solidFill>
                  <a:prstClr val="black"/>
                </a:solidFill>
                <a:latin typeface="Calibri"/>
                <a:cs typeface="B Koodak" pitchFamily="2" charset="-78"/>
              </a:rPr>
              <a:t>این نوع رنگ در صورت داشتن غلظت بالا بر روی سطوح پخش نمیشود و پس از خشک شدن </a:t>
            </a:r>
            <a:r>
              <a:rPr lang="fa-IR" u="sng" dirty="0">
                <a:solidFill>
                  <a:prstClr val="black"/>
                </a:solidFill>
                <a:latin typeface="Calibri"/>
                <a:cs typeface="B Koodak" pitchFamily="2" charset="-78"/>
              </a:rPr>
              <a:t>اثر قلم یا غلتطک </a:t>
            </a:r>
            <a:r>
              <a:rPr lang="fa-IR" dirty="0">
                <a:solidFill>
                  <a:prstClr val="black"/>
                </a:solidFill>
                <a:latin typeface="Calibri"/>
                <a:cs typeface="B Koodak" pitchFamily="2" charset="-78"/>
              </a:rPr>
              <a:t>نقاشی بر روی آن به جا میماند.</a:t>
            </a:r>
          </a:p>
          <a:p>
            <a:pPr>
              <a:spcBef>
                <a:spcPct val="0"/>
              </a:spcBef>
              <a:defRPr/>
            </a:pPr>
            <a:r>
              <a:rPr lang="fa-IR" dirty="0">
                <a:solidFill>
                  <a:prstClr val="black"/>
                </a:solidFill>
                <a:latin typeface="Calibri"/>
                <a:cs typeface="B Koodak" pitchFamily="2" charset="-78"/>
              </a:rPr>
              <a:t>همچنین در صورت رقیق بودن بیش از حد نیاز به رنگ آمیزی </a:t>
            </a:r>
            <a:r>
              <a:rPr lang="fa-IR" u="sng" dirty="0">
                <a:solidFill>
                  <a:prstClr val="black"/>
                </a:solidFill>
                <a:latin typeface="Calibri"/>
                <a:cs typeface="B Koodak" pitchFamily="2" charset="-78"/>
              </a:rPr>
              <a:t>در چند مرحله </a:t>
            </a:r>
            <a:r>
              <a:rPr lang="fa-IR" dirty="0">
                <a:solidFill>
                  <a:prstClr val="black"/>
                </a:solidFill>
                <a:latin typeface="Calibri"/>
                <a:cs typeface="B Koodak" pitchFamily="2" charset="-78"/>
              </a:rPr>
              <a:t>برای پوشش سطوح میباشد.</a:t>
            </a:r>
          </a:p>
          <a:p>
            <a:pPr>
              <a:spcBef>
                <a:spcPct val="0"/>
              </a:spcBef>
              <a:defRPr/>
            </a:pPr>
            <a:r>
              <a:rPr lang="fa-IR" dirty="0">
                <a:solidFill>
                  <a:prstClr val="black"/>
                </a:solidFill>
                <a:latin typeface="Calibri"/>
                <a:cs typeface="B Koodak" pitchFamily="2" charset="-78"/>
              </a:rPr>
              <a:t>این رنگ مناسب برای شستشو نبوده و بیشتر مناسب سقف ها و مکان های دور از دسترس میباشد.</a:t>
            </a:r>
          </a:p>
          <a:p>
            <a:pPr>
              <a:spcBef>
                <a:spcPct val="0"/>
              </a:spcBef>
              <a:defRPr/>
            </a:pPr>
            <a:endParaRPr lang="en-US" sz="2000" dirty="0">
              <a:solidFill>
                <a:prstClr val="black"/>
              </a:solidFill>
              <a:latin typeface="Calibri"/>
              <a:cs typeface="B Koodak" pitchFamily="2" charset="-78"/>
            </a:endParaRPr>
          </a:p>
        </p:txBody>
      </p:sp>
      <p:sp>
        <p:nvSpPr>
          <p:cNvPr id="6" name="Rectangle 5"/>
          <p:cNvSpPr/>
          <p:nvPr/>
        </p:nvSpPr>
        <p:spPr>
          <a:xfrm>
            <a:off x="3810001" y="4038600"/>
            <a:ext cx="4419600" cy="1508105"/>
          </a:xfrm>
          <a:prstGeom prst="rect">
            <a:avLst/>
          </a:prstGeom>
        </p:spPr>
        <p:txBody>
          <a:bodyPr wrap="square">
            <a:spAutoFit/>
          </a:bodyPr>
          <a:lstStyle/>
          <a:p>
            <a:pPr>
              <a:spcBef>
                <a:spcPct val="0"/>
              </a:spcBef>
              <a:defRPr/>
            </a:pPr>
            <a:r>
              <a:rPr lang="fa-IR" sz="2000" u="sng" dirty="0">
                <a:solidFill>
                  <a:prstClr val="black"/>
                </a:solidFill>
                <a:cs typeface="B Koodak" pitchFamily="2" charset="-78"/>
              </a:rPr>
              <a:t>3.رنگ های </a:t>
            </a:r>
            <a:r>
              <a:rPr lang="fa-IR" sz="2000" u="sng" dirty="0">
                <a:solidFill>
                  <a:prstClr val="black"/>
                </a:solidFill>
                <a:cs typeface="B Koodak" pitchFamily="2" charset="-78"/>
              </a:rPr>
              <a:t>روغنی</a:t>
            </a:r>
          </a:p>
          <a:p>
            <a:pPr>
              <a:spcBef>
                <a:spcPct val="0"/>
              </a:spcBef>
              <a:defRPr/>
            </a:pPr>
            <a:r>
              <a:rPr lang="fa-IR" dirty="0">
                <a:solidFill>
                  <a:prstClr val="black"/>
                </a:solidFill>
                <a:cs typeface="B Koodak" pitchFamily="2" charset="-78"/>
              </a:rPr>
              <a:t>رنگ های روغنی دارای دو نوع </a:t>
            </a:r>
            <a:r>
              <a:rPr lang="fa-IR" u="sng" dirty="0">
                <a:solidFill>
                  <a:prstClr val="black"/>
                </a:solidFill>
                <a:cs typeface="B Koodak" pitchFamily="2" charset="-78"/>
              </a:rPr>
              <a:t>مات و براق </a:t>
            </a:r>
            <a:r>
              <a:rPr lang="fa-IR" dirty="0">
                <a:solidFill>
                  <a:prstClr val="black"/>
                </a:solidFill>
                <a:cs typeface="B Koodak" pitchFamily="2" charset="-78"/>
              </a:rPr>
              <a:t>میباشد و حلال آن مواد نفتی مانند تینر است. به </a:t>
            </a:r>
            <a:r>
              <a:rPr lang="fa-IR" u="sng" dirty="0">
                <a:solidFill>
                  <a:prstClr val="black"/>
                </a:solidFill>
                <a:cs typeface="B Koodak" pitchFamily="2" charset="-78"/>
              </a:rPr>
              <a:t>زمان خشک شدن زیادی</a:t>
            </a:r>
            <a:r>
              <a:rPr lang="fa-IR" dirty="0">
                <a:solidFill>
                  <a:prstClr val="black"/>
                </a:solidFill>
                <a:cs typeface="B Koodak" pitchFamily="2" charset="-78"/>
              </a:rPr>
              <a:t> نیاز دارد و </a:t>
            </a:r>
            <a:r>
              <a:rPr lang="fa-IR" u="sng" dirty="0">
                <a:solidFill>
                  <a:prstClr val="black"/>
                </a:solidFill>
                <a:cs typeface="B Koodak" pitchFamily="2" charset="-78"/>
              </a:rPr>
              <a:t>بوی شدید </a:t>
            </a:r>
            <a:r>
              <a:rPr lang="fa-IR" dirty="0">
                <a:solidFill>
                  <a:prstClr val="black"/>
                </a:solidFill>
                <a:cs typeface="B Koodak" pitchFamily="2" charset="-78"/>
              </a:rPr>
              <a:t>آن تا دو هفته باقی میماند ولی </a:t>
            </a:r>
            <a:r>
              <a:rPr lang="fa-IR" u="sng" dirty="0">
                <a:solidFill>
                  <a:prstClr val="black"/>
                </a:solidFill>
                <a:cs typeface="B Koodak" pitchFamily="2" charset="-78"/>
              </a:rPr>
              <a:t>قابل شستشو </a:t>
            </a:r>
            <a:r>
              <a:rPr lang="fa-IR" dirty="0">
                <a:solidFill>
                  <a:prstClr val="black"/>
                </a:solidFill>
                <a:cs typeface="B Koodak" pitchFamily="2" charset="-78"/>
              </a:rPr>
              <a:t>میباشد.</a:t>
            </a:r>
            <a:endParaRPr lang="fa-IR" dirty="0">
              <a:solidFill>
                <a:prstClr val="black"/>
              </a:solidFill>
              <a:cs typeface="B Koodak" pitchFamily="2" charset="-78"/>
            </a:endParaRPr>
          </a:p>
        </p:txBody>
      </p:sp>
      <p:pic>
        <p:nvPicPr>
          <p:cNvPr id="4098" name="Picture 2" descr="C:\Users\Sara\Desktop\vgkit1ra.jpg"/>
          <p:cNvPicPr>
            <a:picLocks noChangeAspect="1" noChangeArrowheads="1"/>
          </p:cNvPicPr>
          <p:nvPr/>
        </p:nvPicPr>
        <p:blipFill>
          <a:blip r:embed="rId2" cstate="print"/>
          <a:srcRect/>
          <a:stretch>
            <a:fillRect/>
          </a:stretch>
        </p:blipFill>
        <p:spPr bwMode="auto">
          <a:xfrm>
            <a:off x="381000" y="1371600"/>
            <a:ext cx="3143250" cy="4191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9117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0" y="-762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rtl="0">
              <a:spcBef>
                <a:spcPct val="0"/>
              </a:spcBef>
              <a:defRPr/>
            </a:pPr>
            <a:r>
              <a:rPr lang="fa-IR" sz="2400" dirty="0">
                <a:solidFill>
                  <a:prstClr val="black"/>
                </a:solidFill>
                <a:effectLst>
                  <a:outerShdw blurRad="38100" dist="25400" dir="5400000" algn="tl" rotWithShape="0">
                    <a:srgbClr val="000000">
                      <a:alpha val="43000"/>
                    </a:srgbClr>
                  </a:outerShdw>
                </a:effectLst>
                <a:latin typeface="Calibri"/>
                <a:cs typeface="B Koodak" pitchFamily="2" charset="-78"/>
              </a:rPr>
              <a:t>انواع رنگ</a:t>
            </a:r>
            <a:endParaRPr lang="en-US" sz="2400" dirty="0">
              <a:solidFill>
                <a:prstClr val="black"/>
              </a:solidFill>
              <a:effectLst>
                <a:outerShdw blurRad="38100" dist="25400" dir="5400000" algn="tl" rotWithShape="0">
                  <a:srgbClr val="000000">
                    <a:alpha val="43000"/>
                  </a:srgbClr>
                </a:outerShdw>
              </a:effectLst>
              <a:latin typeface="Calibri"/>
              <a:cs typeface="B Koodak" pitchFamily="2" charset="-78"/>
            </a:endParaRPr>
          </a:p>
        </p:txBody>
      </p:sp>
      <p:sp>
        <p:nvSpPr>
          <p:cNvPr id="5" name="Title 1"/>
          <p:cNvSpPr txBox="1">
            <a:spLocks/>
          </p:cNvSpPr>
          <p:nvPr/>
        </p:nvSpPr>
        <p:spPr>
          <a:xfrm>
            <a:off x="2667000" y="685800"/>
            <a:ext cx="5715000" cy="56388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dirty="0">
                <a:solidFill>
                  <a:prstClr val="black"/>
                </a:solidFill>
                <a:cs typeface="B Koodak" pitchFamily="2" charset="-78"/>
              </a:rPr>
              <a:t>4</a:t>
            </a:r>
            <a:r>
              <a:rPr lang="fa-IR" u="sng" dirty="0">
                <a:solidFill>
                  <a:prstClr val="black"/>
                </a:solidFill>
                <a:cs typeface="B Koodak" pitchFamily="2" charset="-78"/>
              </a:rPr>
              <a:t>.مولتی </a:t>
            </a:r>
            <a:r>
              <a:rPr lang="fa-IR" u="sng" dirty="0">
                <a:solidFill>
                  <a:prstClr val="black"/>
                </a:solidFill>
                <a:cs typeface="B Koodak" pitchFamily="2" charset="-78"/>
              </a:rPr>
              <a:t>کالر</a:t>
            </a:r>
          </a:p>
          <a:p>
            <a:pPr>
              <a:spcBef>
                <a:spcPct val="0"/>
              </a:spcBef>
              <a:defRPr/>
            </a:pPr>
            <a:r>
              <a:rPr lang="fa-IR" dirty="0">
                <a:solidFill>
                  <a:prstClr val="black"/>
                </a:solidFill>
                <a:cs typeface="B Koodak" pitchFamily="2" charset="-78"/>
              </a:rPr>
              <a:t>مولتی </a:t>
            </a:r>
            <a:r>
              <a:rPr lang="fa-IR" dirty="0">
                <a:solidFill>
                  <a:prstClr val="black"/>
                </a:solidFill>
                <a:cs typeface="B Koodak" pitchFamily="2" charset="-78"/>
              </a:rPr>
              <a:t>کالر ،رنگی است که پس از اجرا، </a:t>
            </a:r>
            <a:r>
              <a:rPr lang="fa-IR" u="sng" dirty="0">
                <a:solidFill>
                  <a:prstClr val="black"/>
                </a:solidFill>
                <a:cs typeface="B Koodak" pitchFamily="2" charset="-78"/>
              </a:rPr>
              <a:t>چندین رنگ </a:t>
            </a:r>
            <a:r>
              <a:rPr lang="fa-IR" dirty="0">
                <a:solidFill>
                  <a:prstClr val="black"/>
                </a:solidFill>
                <a:cs typeface="B Koodak" pitchFamily="2" charset="-78"/>
              </a:rPr>
              <a:t>به صورت مجزا در آن دیده می‌شود. در واقع یک رنگ زمینه و چند رنگ دیگر به صورت رگه‌های مختلف است </a:t>
            </a:r>
            <a:r>
              <a:rPr lang="fa-IR" dirty="0">
                <a:solidFill>
                  <a:prstClr val="black"/>
                </a:solidFill>
                <a:cs typeface="B Koodak" pitchFamily="2" charset="-78"/>
              </a:rPr>
              <a:t>. درطرح‌های </a:t>
            </a:r>
            <a:r>
              <a:rPr lang="fa-IR" u="sng" dirty="0">
                <a:solidFill>
                  <a:prstClr val="black"/>
                </a:solidFill>
                <a:cs typeface="B Koodak" pitchFamily="2" charset="-78"/>
              </a:rPr>
              <a:t>متنوع </a:t>
            </a:r>
            <a:r>
              <a:rPr lang="fa-IR" dirty="0">
                <a:solidFill>
                  <a:prstClr val="black"/>
                </a:solidFill>
                <a:cs typeface="B Koodak" pitchFamily="2" charset="-78"/>
              </a:rPr>
              <a:t>و رنگ‌های مختلف موجود است. </a:t>
            </a:r>
            <a:endParaRPr lang="fa-IR" dirty="0">
              <a:solidFill>
                <a:prstClr val="black"/>
              </a:solidFill>
              <a:cs typeface="B Koodak" pitchFamily="2" charset="-78"/>
            </a:endParaRPr>
          </a:p>
          <a:p>
            <a:pPr>
              <a:spcBef>
                <a:spcPct val="0"/>
              </a:spcBef>
              <a:defRPr/>
            </a:pPr>
            <a:r>
              <a:rPr lang="fa-IR" u="sng" dirty="0">
                <a:solidFill>
                  <a:prstClr val="black"/>
                </a:solidFill>
                <a:cs typeface="B Koodak" pitchFamily="2" charset="-78"/>
              </a:rPr>
              <a:t>ویژگی:</a:t>
            </a:r>
          </a:p>
          <a:p>
            <a:pPr>
              <a:spcBef>
                <a:spcPct val="0"/>
              </a:spcBef>
              <a:defRPr/>
            </a:pPr>
            <a:r>
              <a:rPr lang="fa-IR" dirty="0">
                <a:solidFill>
                  <a:prstClr val="black"/>
                </a:solidFill>
              </a:rPr>
              <a:t>-</a:t>
            </a:r>
            <a:r>
              <a:rPr lang="fa-IR" u="sng" dirty="0">
                <a:solidFill>
                  <a:prstClr val="black"/>
                </a:solidFill>
              </a:rPr>
              <a:t>ا</a:t>
            </a:r>
            <a:r>
              <a:rPr lang="fa-IR" u="sng" dirty="0">
                <a:solidFill>
                  <a:prstClr val="black"/>
                </a:solidFill>
                <a:cs typeface="B Koodak" pitchFamily="2" charset="-78"/>
              </a:rPr>
              <a:t>جرای </a:t>
            </a:r>
            <a:r>
              <a:rPr lang="fa-IR" u="sng" dirty="0">
                <a:solidFill>
                  <a:prstClr val="black"/>
                </a:solidFill>
                <a:cs typeface="B Koodak" pitchFamily="2" charset="-78"/>
              </a:rPr>
              <a:t>سریع </a:t>
            </a:r>
            <a:r>
              <a:rPr lang="fa-IR" dirty="0">
                <a:solidFill>
                  <a:prstClr val="black"/>
                </a:solidFill>
                <a:cs typeface="B Koodak" pitchFamily="2" charset="-78"/>
              </a:rPr>
              <a:t>و آسان طی یک مرحله و به وسیله </a:t>
            </a:r>
            <a:r>
              <a:rPr lang="fa-IR" u="sng" dirty="0">
                <a:solidFill>
                  <a:prstClr val="black"/>
                </a:solidFill>
                <a:cs typeface="B Koodak" pitchFamily="2" charset="-78"/>
              </a:rPr>
              <a:t>اسپری </a:t>
            </a:r>
            <a:r>
              <a:rPr lang="fa-IR" u="sng" dirty="0">
                <a:solidFill>
                  <a:prstClr val="black"/>
                </a:solidFill>
                <a:cs typeface="B Koodak" pitchFamily="2" charset="-78"/>
              </a:rPr>
              <a:t>کردن </a:t>
            </a:r>
            <a:r>
              <a:rPr lang="fa-IR" dirty="0">
                <a:solidFill>
                  <a:prstClr val="black"/>
                </a:solidFill>
                <a:cs typeface="B Koodak" pitchFamily="2" charset="-78"/>
              </a:rPr>
              <a:t>رنگ،توجیه </a:t>
            </a:r>
            <a:r>
              <a:rPr lang="fa-IR" dirty="0">
                <a:solidFill>
                  <a:prstClr val="black"/>
                </a:solidFill>
                <a:cs typeface="B Koodak" pitchFamily="2" charset="-78"/>
              </a:rPr>
              <a:t>اقتصادی به علت قابلیت </a:t>
            </a:r>
            <a:r>
              <a:rPr lang="fa-IR" u="sng" dirty="0">
                <a:solidFill>
                  <a:prstClr val="black"/>
                </a:solidFill>
                <a:cs typeface="B Koodak" pitchFamily="2" charset="-78"/>
              </a:rPr>
              <a:t>پوشش‌دهی زیاد</a:t>
            </a:r>
            <a:r>
              <a:rPr lang="fa-IR" dirty="0">
                <a:solidFill>
                  <a:prstClr val="black"/>
                </a:solidFill>
                <a:cs typeface="B Koodak" pitchFamily="2" charset="-78"/>
              </a:rPr>
              <a:t>، </a:t>
            </a:r>
            <a:r>
              <a:rPr lang="fa-IR" dirty="0">
                <a:solidFill>
                  <a:prstClr val="black"/>
                </a:solidFill>
                <a:cs typeface="B Koodak" pitchFamily="2" charset="-78"/>
              </a:rPr>
              <a:t>مقاومت </a:t>
            </a:r>
            <a:r>
              <a:rPr lang="fa-IR" dirty="0">
                <a:solidFill>
                  <a:prstClr val="black"/>
                </a:solidFill>
                <a:cs typeface="B Koodak" pitchFamily="2" charset="-78"/>
              </a:rPr>
              <a:t>بالا در برابر جذب دوده، غبارو ذرات معلق درهوا </a:t>
            </a:r>
            <a:r>
              <a:rPr lang="fa-IR" dirty="0">
                <a:solidFill>
                  <a:prstClr val="black"/>
                </a:solidFill>
                <a:cs typeface="B Koodak" pitchFamily="2" charset="-78"/>
              </a:rPr>
              <a:t>که </a:t>
            </a:r>
            <a:r>
              <a:rPr lang="fa-IR" dirty="0">
                <a:solidFill>
                  <a:prstClr val="black"/>
                </a:solidFill>
                <a:cs typeface="B Koodak" pitchFamily="2" charset="-78"/>
              </a:rPr>
              <a:t>درنتیجه هزینه تمیز کاری ونگه‌داری را تقلیل می دهد وآن را بهداشتی می‌کند</a:t>
            </a:r>
            <a:r>
              <a:rPr lang="fa-IR" dirty="0">
                <a:solidFill>
                  <a:prstClr val="black"/>
                </a:solidFill>
                <a:cs typeface="B Koodak" pitchFamily="2" charset="-78"/>
              </a:rPr>
              <a:t>.</a:t>
            </a:r>
          </a:p>
          <a:p>
            <a:pPr>
              <a:spcBef>
                <a:spcPct val="0"/>
              </a:spcBef>
              <a:defRPr/>
            </a:pPr>
            <a:r>
              <a:rPr lang="fa-IR" dirty="0">
                <a:solidFill>
                  <a:prstClr val="black"/>
                </a:solidFill>
                <a:cs typeface="B Koodak" pitchFamily="2" charset="-78"/>
              </a:rPr>
              <a:t> -قابلیت </a:t>
            </a:r>
            <a:r>
              <a:rPr lang="fa-IR" u="sng" dirty="0">
                <a:solidFill>
                  <a:prstClr val="black"/>
                </a:solidFill>
                <a:cs typeface="B Koodak" pitchFamily="2" charset="-78"/>
              </a:rPr>
              <a:t>شستشوی</a:t>
            </a:r>
            <a:r>
              <a:rPr lang="fa-IR" dirty="0">
                <a:solidFill>
                  <a:prstClr val="black"/>
                </a:solidFill>
                <a:cs typeface="B Koodak" pitchFamily="2" charset="-78"/>
              </a:rPr>
              <a:t> آسان و کامل با آب و سایر شوینده‌های مرسوم خانگی </a:t>
            </a:r>
            <a:r>
              <a:rPr lang="fa-IR" dirty="0">
                <a:solidFill>
                  <a:prstClr val="black"/>
                </a:solidFill>
                <a:cs typeface="B Koodak" pitchFamily="2" charset="-78"/>
              </a:rPr>
              <a:t>.</a:t>
            </a:r>
            <a:r>
              <a:rPr lang="fa-IR" dirty="0">
                <a:solidFill>
                  <a:prstClr val="black"/>
                </a:solidFill>
                <a:cs typeface="B Koodak" pitchFamily="2" charset="-78"/>
              </a:rPr>
              <a:t/>
            </a:r>
            <a:br>
              <a:rPr lang="fa-IR" dirty="0">
                <a:solidFill>
                  <a:prstClr val="black"/>
                </a:solidFill>
                <a:cs typeface="B Koodak" pitchFamily="2" charset="-78"/>
              </a:rPr>
            </a:br>
            <a:r>
              <a:rPr lang="fa-IR" dirty="0">
                <a:solidFill>
                  <a:prstClr val="black"/>
                </a:solidFill>
                <a:cs typeface="B Koodak" pitchFamily="2" charset="-78"/>
              </a:rPr>
              <a:t>-این </a:t>
            </a:r>
            <a:r>
              <a:rPr lang="fa-IR" dirty="0">
                <a:solidFill>
                  <a:prstClr val="black"/>
                </a:solidFill>
                <a:cs typeface="B Koodak" pitchFamily="2" charset="-78"/>
              </a:rPr>
              <a:t>رنگ‌ها خاصیت ضد آب داشته، ضد </a:t>
            </a:r>
            <a:r>
              <a:rPr lang="fa-IR" dirty="0">
                <a:solidFill>
                  <a:prstClr val="black"/>
                </a:solidFill>
                <a:cs typeface="B Koodak" pitchFamily="2" charset="-78"/>
              </a:rPr>
              <a:t>شوره و باکتری، </a:t>
            </a:r>
            <a:r>
              <a:rPr lang="fa-IR" dirty="0">
                <a:solidFill>
                  <a:prstClr val="black"/>
                </a:solidFill>
                <a:cs typeface="B Koodak" pitchFamily="2" charset="-78"/>
              </a:rPr>
              <a:t>خزه و رطوبت است.</a:t>
            </a:r>
            <a:br>
              <a:rPr lang="fa-IR" dirty="0">
                <a:solidFill>
                  <a:prstClr val="black"/>
                </a:solidFill>
                <a:cs typeface="B Koodak" pitchFamily="2" charset="-78"/>
              </a:rPr>
            </a:br>
            <a:r>
              <a:rPr lang="fa-IR" dirty="0">
                <a:solidFill>
                  <a:prstClr val="black"/>
                </a:solidFill>
                <a:cs typeface="B Koodak" pitchFamily="2" charset="-78"/>
              </a:rPr>
              <a:t>-امکان </a:t>
            </a:r>
            <a:r>
              <a:rPr lang="fa-IR" dirty="0">
                <a:solidFill>
                  <a:prstClr val="black"/>
                </a:solidFill>
                <a:cs typeface="B Koodak" pitchFamily="2" charset="-78"/>
              </a:rPr>
              <a:t>پوشش‌دهی روی سطوحی که دور از دسترس هستند از جمله لوله‌ها و رادیاتورها. </a:t>
            </a:r>
            <a:br>
              <a:rPr lang="fa-IR" dirty="0">
                <a:solidFill>
                  <a:prstClr val="black"/>
                </a:solidFill>
                <a:cs typeface="B Koodak" pitchFamily="2" charset="-78"/>
              </a:rPr>
            </a:br>
            <a:r>
              <a:rPr lang="fa-IR" dirty="0">
                <a:solidFill>
                  <a:prstClr val="black"/>
                </a:solidFill>
                <a:cs typeface="B Koodak" pitchFamily="2" charset="-78"/>
              </a:rPr>
              <a:t>-</a:t>
            </a:r>
            <a:r>
              <a:rPr lang="fa-IR" u="sng" dirty="0">
                <a:solidFill>
                  <a:prstClr val="black"/>
                </a:solidFill>
                <a:cs typeface="B Koodak" pitchFamily="2" charset="-78"/>
              </a:rPr>
              <a:t>کم‌بو </a:t>
            </a:r>
            <a:r>
              <a:rPr lang="fa-IR" u="sng" dirty="0">
                <a:solidFill>
                  <a:prstClr val="black"/>
                </a:solidFill>
                <a:cs typeface="B Koodak" pitchFamily="2" charset="-78"/>
              </a:rPr>
              <a:t>یا بی‌بو</a:t>
            </a:r>
            <a:r>
              <a:rPr lang="fa-IR" b="1" dirty="0">
                <a:solidFill>
                  <a:prstClr val="black"/>
                </a:solidFill>
                <a:cs typeface="B Koodak" pitchFamily="2" charset="-78"/>
              </a:rPr>
              <a:t>:</a:t>
            </a:r>
            <a:r>
              <a:rPr lang="fa-IR" dirty="0">
                <a:solidFill>
                  <a:prstClr val="black"/>
                </a:solidFill>
                <a:cs typeface="B Koodak" pitchFamily="2" charset="-78"/>
              </a:rPr>
              <a:t> پس از اجرا، بعد از مدت کوتاهی بو در محیط باقی نمی‌ماند.</a:t>
            </a:r>
            <a:br>
              <a:rPr lang="fa-IR" dirty="0">
                <a:solidFill>
                  <a:prstClr val="black"/>
                </a:solidFill>
                <a:cs typeface="B Koodak" pitchFamily="2" charset="-78"/>
              </a:rPr>
            </a:br>
            <a:r>
              <a:rPr lang="fa-IR" dirty="0">
                <a:solidFill>
                  <a:prstClr val="black"/>
                </a:solidFill>
                <a:cs typeface="B Koodak" pitchFamily="2" charset="-78"/>
              </a:rPr>
              <a:t>-ضربه‌پذیر </a:t>
            </a:r>
            <a:r>
              <a:rPr lang="fa-IR" dirty="0">
                <a:solidFill>
                  <a:prstClr val="black"/>
                </a:solidFill>
                <a:cs typeface="B Koodak" pitchFamily="2" charset="-78"/>
              </a:rPr>
              <a:t>و مقاوم در برابرتغییر حجم سطوح یا قالب‌هاست. </a:t>
            </a:r>
            <a:endParaRPr lang="fa-IR" dirty="0">
              <a:solidFill>
                <a:prstClr val="black"/>
              </a:solidFill>
              <a:cs typeface="B Koodak" pitchFamily="2" charset="-78"/>
            </a:endParaRPr>
          </a:p>
          <a:p>
            <a:pPr>
              <a:spcBef>
                <a:spcPct val="0"/>
              </a:spcBef>
              <a:defRPr/>
            </a:pPr>
            <a:r>
              <a:rPr lang="fa-IR" dirty="0">
                <a:solidFill>
                  <a:prstClr val="black"/>
                </a:solidFill>
                <a:cs typeface="B Koodak" pitchFamily="2" charset="-78"/>
              </a:rPr>
              <a:t>-به </a:t>
            </a:r>
            <a:r>
              <a:rPr lang="fa-IR" dirty="0">
                <a:solidFill>
                  <a:prstClr val="black"/>
                </a:solidFill>
                <a:cs typeface="B Koodak" pitchFamily="2" charset="-78"/>
              </a:rPr>
              <a:t>علت کشش سطحی بالا در مقابل تغییر حجم سطح زیرین و ترک‌های مویی مقاومت می‌نماید</a:t>
            </a:r>
            <a:r>
              <a:rPr lang="fa-IR" dirty="0">
                <a:solidFill>
                  <a:prstClr val="black"/>
                </a:solidFill>
                <a:cs typeface="B Koodak" pitchFamily="2" charset="-78"/>
              </a:rPr>
              <a:t>.</a:t>
            </a:r>
          </a:p>
          <a:p>
            <a:pPr>
              <a:spcBef>
                <a:spcPct val="0"/>
              </a:spcBef>
              <a:defRPr/>
            </a:pPr>
            <a:r>
              <a:rPr lang="fa-IR" dirty="0">
                <a:solidFill>
                  <a:prstClr val="black"/>
                </a:solidFill>
                <a:cs typeface="B Koodak" pitchFamily="2" charset="-78"/>
              </a:rPr>
              <a:t>-در </a:t>
            </a:r>
            <a:r>
              <a:rPr lang="fa-IR" u="sng" dirty="0">
                <a:solidFill>
                  <a:prstClr val="black"/>
                </a:solidFill>
                <a:cs typeface="B Koodak" pitchFamily="2" charset="-78"/>
              </a:rPr>
              <a:t>مدت کوتاهی خشک </a:t>
            </a:r>
            <a:r>
              <a:rPr lang="fa-IR" dirty="0">
                <a:solidFill>
                  <a:prstClr val="black"/>
                </a:solidFill>
                <a:cs typeface="B Koodak" pitchFamily="2" charset="-78"/>
              </a:rPr>
              <a:t>می‌شود. </a:t>
            </a:r>
            <a:r>
              <a:rPr lang="fa-IR" dirty="0">
                <a:solidFill>
                  <a:prstClr val="black"/>
                </a:solidFill>
                <a:cs typeface="B Koodak" pitchFamily="2" charset="-78"/>
              </a:rPr>
              <a:t>روی </a:t>
            </a:r>
            <a:r>
              <a:rPr lang="fa-IR" dirty="0">
                <a:solidFill>
                  <a:prstClr val="black"/>
                </a:solidFill>
                <a:cs typeface="B Koodak" pitchFamily="2" charset="-78"/>
              </a:rPr>
              <a:t>سطوح گچی و سیمانی در کمتر از یک ساعت و پس از گذشت سه روز کاملا خشک ‌شده و قابل شستو است </a:t>
            </a:r>
            <a:endParaRPr lang="fa-IR" u="sng" dirty="0">
              <a:solidFill>
                <a:prstClr val="black"/>
              </a:solidFill>
              <a:cs typeface="B Koodak" pitchFamily="2" charset="-78"/>
            </a:endParaRPr>
          </a:p>
        </p:txBody>
      </p:sp>
      <p:pic>
        <p:nvPicPr>
          <p:cNvPr id="5122" name="Picture 2" descr="C:\Users\Sara\Desktop\adverimg-93157.jpg"/>
          <p:cNvPicPr>
            <a:picLocks noChangeAspect="1" noChangeArrowheads="1"/>
          </p:cNvPicPr>
          <p:nvPr/>
        </p:nvPicPr>
        <p:blipFill>
          <a:blip r:embed="rId2" cstate="print"/>
          <a:srcRect/>
          <a:stretch>
            <a:fillRect/>
          </a:stretch>
        </p:blipFill>
        <p:spPr bwMode="auto">
          <a:xfrm>
            <a:off x="228600" y="2438400"/>
            <a:ext cx="2401455" cy="1219200"/>
          </a:xfrm>
          <a:prstGeom prst="rect">
            <a:avLst/>
          </a:prstGeom>
          <a:ln>
            <a:noFill/>
          </a:ln>
          <a:effectLst>
            <a:outerShdw blurRad="190500" algn="tl" rotWithShape="0">
              <a:srgbClr val="000000">
                <a:alpha val="70000"/>
              </a:srgbClr>
            </a:outerShdw>
          </a:effectLst>
        </p:spPr>
      </p:pic>
      <p:pic>
        <p:nvPicPr>
          <p:cNvPr id="5123" name="Picture 3" descr="C:\Users\Sara\Desktop\995629.jpg"/>
          <p:cNvPicPr>
            <a:picLocks noChangeAspect="1" noChangeArrowheads="1"/>
          </p:cNvPicPr>
          <p:nvPr/>
        </p:nvPicPr>
        <p:blipFill>
          <a:blip r:embed="rId3" cstate="print"/>
          <a:srcRect/>
          <a:stretch>
            <a:fillRect/>
          </a:stretch>
        </p:blipFill>
        <p:spPr bwMode="auto">
          <a:xfrm>
            <a:off x="228600" y="323850"/>
            <a:ext cx="2425700" cy="1819275"/>
          </a:xfrm>
          <a:prstGeom prst="rect">
            <a:avLst/>
          </a:prstGeom>
          <a:ln>
            <a:noFill/>
          </a:ln>
          <a:effectLst>
            <a:outerShdw blurRad="190500" algn="tl" rotWithShape="0">
              <a:srgbClr val="000000">
                <a:alpha val="70000"/>
              </a:srgbClr>
            </a:outerShdw>
          </a:effectLst>
        </p:spPr>
      </p:pic>
      <p:pic>
        <p:nvPicPr>
          <p:cNvPr id="5125" name="Picture 5" descr="C:\Users\Sara\Desktop\99014464544321790477 (1).jpg"/>
          <p:cNvPicPr>
            <a:picLocks noChangeAspect="1" noChangeArrowheads="1"/>
          </p:cNvPicPr>
          <p:nvPr/>
        </p:nvPicPr>
        <p:blipFill>
          <a:blip r:embed="rId4" cstate="print"/>
          <a:srcRect/>
          <a:stretch>
            <a:fillRect/>
          </a:stretch>
        </p:blipFill>
        <p:spPr bwMode="auto">
          <a:xfrm rot="5400000">
            <a:off x="449770" y="3969830"/>
            <a:ext cx="1996061" cy="243840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274802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3434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a:t>
            </a:r>
            <a:r>
              <a:rPr lang="fa-IR" sz="2400" dirty="0">
                <a:solidFill>
                  <a:prstClr val="black"/>
                </a:solidFill>
                <a:cs typeface="B Koodak" pitchFamily="2" charset="-78"/>
              </a:rPr>
              <a:t>پوشش های سلولزی</a:t>
            </a:r>
          </a:p>
        </p:txBody>
      </p:sp>
      <p:sp>
        <p:nvSpPr>
          <p:cNvPr id="5" name="Title 1"/>
          <p:cNvSpPr txBox="1">
            <a:spLocks/>
          </p:cNvSpPr>
          <p:nvPr/>
        </p:nvSpPr>
        <p:spPr>
          <a:xfrm>
            <a:off x="381000" y="1600200"/>
            <a:ext cx="7924800" cy="23622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dirty="0">
                <a:solidFill>
                  <a:prstClr val="black"/>
                </a:solidFill>
                <a:cs typeface="B Koodak" pitchFamily="2" charset="-78"/>
              </a:rPr>
              <a:t>امروزه پتینه کاری دیوارها و سقف ( یا به عبارتی انواع پوشش های سلولزی - بلکا - زمرد - روپاد ) پدیده ای نو در حوزه تزئینات داخلی ساختمان به عنوان پوشش و </a:t>
            </a:r>
            <a:r>
              <a:rPr lang="fa-IR" u="sng" dirty="0">
                <a:solidFill>
                  <a:prstClr val="black"/>
                </a:solidFill>
                <a:cs typeface="B Koodak" pitchFamily="2" charset="-78"/>
              </a:rPr>
              <a:t>جایگزین ارزان قیمت رنگ و کاغذ دیواری </a:t>
            </a:r>
            <a:r>
              <a:rPr lang="fa-IR" dirty="0">
                <a:solidFill>
                  <a:prstClr val="black"/>
                </a:solidFill>
                <a:cs typeface="B Koodak" pitchFamily="2" charset="-78"/>
              </a:rPr>
              <a:t>بشمار می رود که علاوه بر ایجاد فضایی زیبا و دلپذیر ٬ موجب </a:t>
            </a:r>
            <a:r>
              <a:rPr lang="fa-IR" u="sng" dirty="0">
                <a:solidFill>
                  <a:prstClr val="black"/>
                </a:solidFill>
                <a:cs typeface="B Koodak" pitchFamily="2" charset="-78"/>
              </a:rPr>
              <a:t>کاهش مصرف انرژی </a:t>
            </a:r>
            <a:r>
              <a:rPr lang="fa-IR" dirty="0">
                <a:solidFill>
                  <a:prstClr val="black"/>
                </a:solidFill>
                <a:cs typeface="B Koodak" pitchFamily="2" charset="-78"/>
              </a:rPr>
              <a:t>٬ </a:t>
            </a:r>
            <a:r>
              <a:rPr lang="fa-IR" u="sng" dirty="0">
                <a:solidFill>
                  <a:prstClr val="black"/>
                </a:solidFill>
                <a:cs typeface="B Koodak" pitchFamily="2" charset="-78"/>
              </a:rPr>
              <a:t>سبک سازی </a:t>
            </a:r>
            <a:r>
              <a:rPr lang="fa-IR" dirty="0">
                <a:solidFill>
                  <a:prstClr val="black"/>
                </a:solidFill>
                <a:cs typeface="B Koodak" pitchFamily="2" charset="-78"/>
              </a:rPr>
              <a:t>و ایجاد سازگاری مناسب با طبیعت بدور از هرگونه مواد و افزودنی های شیمیایی می شود . در این روش تکه های پارچه با تکنیک هایی خاص در کارخانه بصورت پودر درامده و بعد از مخلوط شدن با چسب و افزودنی های کاملا طبیعی بصورت خشک و یا خمیر ( در پک های 10 کیلویی ابریشمی یا ساده ) به بازار عرضه می شود </a:t>
            </a:r>
            <a:r>
              <a:rPr lang="fa-IR" dirty="0">
                <a:solidFill>
                  <a:prstClr val="black"/>
                </a:solidFill>
                <a:cs typeface="B Koodak" pitchFamily="2" charset="-78"/>
              </a:rPr>
              <a:t>.</a:t>
            </a:r>
          </a:p>
          <a:p>
            <a:pPr>
              <a:spcBef>
                <a:spcPct val="0"/>
              </a:spcBef>
              <a:defRPr/>
            </a:pPr>
            <a:endParaRPr lang="fa-IR" dirty="0">
              <a:solidFill>
                <a:prstClr val="black"/>
              </a:solidFill>
              <a:cs typeface="B Koodak" pitchFamily="2" charset="-78"/>
            </a:endParaRPr>
          </a:p>
          <a:p>
            <a:pPr>
              <a:spcBef>
                <a:spcPct val="0"/>
              </a:spcBef>
              <a:defRPr/>
            </a:pPr>
            <a:endParaRPr lang="fa-IR" u="sng" dirty="0">
              <a:solidFill>
                <a:prstClr val="black"/>
              </a:solidFill>
              <a:cs typeface="B Koodak" pitchFamily="2" charset="-78"/>
            </a:endParaRPr>
          </a:p>
          <a:p>
            <a:pPr>
              <a:spcBef>
                <a:spcPct val="0"/>
              </a:spcBef>
              <a:defRPr/>
            </a:pPr>
            <a:endParaRPr lang="fa-IR" dirty="0">
              <a:solidFill>
                <a:prstClr val="black"/>
              </a:solidFill>
              <a:cs typeface="B Koodak" pitchFamily="2" charset="-78"/>
            </a:endParaRPr>
          </a:p>
        </p:txBody>
      </p:sp>
      <p:pic>
        <p:nvPicPr>
          <p:cNvPr id="6146" name="Picture 2" descr="C:\Users\Sara\Desktop\19.jpg"/>
          <p:cNvPicPr>
            <a:picLocks noChangeAspect="1" noChangeArrowheads="1"/>
          </p:cNvPicPr>
          <p:nvPr/>
        </p:nvPicPr>
        <p:blipFill>
          <a:blip r:embed="rId2" cstate="print"/>
          <a:srcRect/>
          <a:stretch>
            <a:fillRect/>
          </a:stretch>
        </p:blipFill>
        <p:spPr bwMode="auto">
          <a:xfrm>
            <a:off x="457200" y="3657600"/>
            <a:ext cx="3556000" cy="2667000"/>
          </a:xfrm>
          <a:prstGeom prst="rect">
            <a:avLst/>
          </a:prstGeom>
          <a:ln>
            <a:noFill/>
          </a:ln>
          <a:effectLst>
            <a:outerShdw blurRad="190500" algn="tl" rotWithShape="0">
              <a:srgbClr val="000000">
                <a:alpha val="70000"/>
              </a:srgbClr>
            </a:outerShdw>
          </a:effectLst>
        </p:spPr>
      </p:pic>
      <p:pic>
        <p:nvPicPr>
          <p:cNvPr id="6148" name="Picture 4" descr="C:\Users\Sara\Desktop\12.jpg"/>
          <p:cNvPicPr>
            <a:picLocks noChangeAspect="1" noChangeArrowheads="1"/>
          </p:cNvPicPr>
          <p:nvPr/>
        </p:nvPicPr>
        <p:blipFill>
          <a:blip r:embed="rId3" cstate="print"/>
          <a:srcRect/>
          <a:stretch>
            <a:fillRect/>
          </a:stretch>
        </p:blipFill>
        <p:spPr bwMode="auto">
          <a:xfrm>
            <a:off x="4267199" y="3657600"/>
            <a:ext cx="4006271" cy="2667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797120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19600" y="15240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پوشش های سلولزی</a:t>
            </a:r>
            <a:endParaRPr lang="fa-IR" sz="2400" dirty="0">
              <a:solidFill>
                <a:prstClr val="black"/>
              </a:solidFill>
              <a:cs typeface="B Koodak" pitchFamily="2" charset="-78"/>
            </a:endParaRPr>
          </a:p>
        </p:txBody>
      </p:sp>
      <p:sp>
        <p:nvSpPr>
          <p:cNvPr id="5" name="Title 1"/>
          <p:cNvSpPr txBox="1">
            <a:spLocks/>
          </p:cNvSpPr>
          <p:nvPr/>
        </p:nvSpPr>
        <p:spPr>
          <a:xfrm>
            <a:off x="2286000" y="914400"/>
            <a:ext cx="6019800" cy="41148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dirty="0">
                <a:solidFill>
                  <a:prstClr val="black"/>
                </a:solidFill>
                <a:cs typeface="B Koodak" pitchFamily="2" charset="-78"/>
              </a:rPr>
              <a:t>این نوع دیوارپوش با </a:t>
            </a:r>
            <a:r>
              <a:rPr lang="fa-IR" dirty="0">
                <a:solidFill>
                  <a:prstClr val="black"/>
                </a:solidFill>
                <a:cs typeface="B Koodak" pitchFamily="2" charset="-78"/>
              </a:rPr>
              <a:t>مزیت های فراوان:</a:t>
            </a:r>
            <a:br>
              <a:rPr lang="fa-IR" dirty="0">
                <a:solidFill>
                  <a:prstClr val="black"/>
                </a:solidFill>
                <a:cs typeface="B Koodak" pitchFamily="2" charset="-78"/>
              </a:rPr>
            </a:br>
            <a:r>
              <a:rPr lang="fa-IR" dirty="0">
                <a:solidFill>
                  <a:prstClr val="black"/>
                </a:solidFill>
                <a:cs typeface="B Koodak" pitchFamily="2" charset="-78"/>
              </a:rPr>
              <a:t>1- تنوع نامحدود رنگ</a:t>
            </a:r>
            <a:br>
              <a:rPr lang="fa-IR" dirty="0">
                <a:solidFill>
                  <a:prstClr val="black"/>
                </a:solidFill>
                <a:cs typeface="B Koodak" pitchFamily="2" charset="-78"/>
              </a:rPr>
            </a:br>
            <a:r>
              <a:rPr lang="fa-IR" dirty="0">
                <a:solidFill>
                  <a:prstClr val="black"/>
                </a:solidFill>
                <a:cs typeface="B Koodak" pitchFamily="2" charset="-78"/>
              </a:rPr>
              <a:t>2- عایق حرارتی و برودتی</a:t>
            </a:r>
            <a:br>
              <a:rPr lang="fa-IR" dirty="0">
                <a:solidFill>
                  <a:prstClr val="black"/>
                </a:solidFill>
                <a:cs typeface="B Koodak" pitchFamily="2" charset="-78"/>
              </a:rPr>
            </a:br>
            <a:r>
              <a:rPr lang="fa-IR" dirty="0">
                <a:solidFill>
                  <a:prstClr val="black"/>
                </a:solidFill>
                <a:cs typeface="B Koodak" pitchFamily="2" charset="-78"/>
              </a:rPr>
              <a:t>3- عایق صوتی</a:t>
            </a:r>
            <a:br>
              <a:rPr lang="fa-IR" dirty="0">
                <a:solidFill>
                  <a:prstClr val="black"/>
                </a:solidFill>
                <a:cs typeface="B Koodak" pitchFamily="2" charset="-78"/>
              </a:rPr>
            </a:br>
            <a:r>
              <a:rPr lang="fa-IR" dirty="0">
                <a:solidFill>
                  <a:prstClr val="black"/>
                </a:solidFill>
                <a:cs typeface="B Koodak" pitchFamily="2" charset="-78"/>
              </a:rPr>
              <a:t>4- کاهش بازتاب نور</a:t>
            </a:r>
            <a:br>
              <a:rPr lang="fa-IR" dirty="0">
                <a:solidFill>
                  <a:prstClr val="black"/>
                </a:solidFill>
                <a:cs typeface="B Koodak" pitchFamily="2" charset="-78"/>
              </a:rPr>
            </a:br>
            <a:r>
              <a:rPr lang="fa-IR" dirty="0">
                <a:solidFill>
                  <a:prstClr val="black"/>
                </a:solidFill>
                <a:cs typeface="B Koodak" pitchFamily="2" charset="-78"/>
              </a:rPr>
              <a:t>5- عایق رطوبت</a:t>
            </a:r>
            <a:br>
              <a:rPr lang="fa-IR" dirty="0">
                <a:solidFill>
                  <a:prstClr val="black"/>
                </a:solidFill>
                <a:cs typeface="B Koodak" pitchFamily="2" charset="-78"/>
              </a:rPr>
            </a:br>
            <a:r>
              <a:rPr lang="fa-IR" dirty="0">
                <a:solidFill>
                  <a:prstClr val="black"/>
                </a:solidFill>
                <a:cs typeface="B Koodak" pitchFamily="2" charset="-78"/>
              </a:rPr>
              <a:t>6- سرعت اجرای بالا</a:t>
            </a:r>
            <a:br>
              <a:rPr lang="fa-IR" dirty="0">
                <a:solidFill>
                  <a:prstClr val="black"/>
                </a:solidFill>
                <a:cs typeface="B Koodak" pitchFamily="2" charset="-78"/>
              </a:rPr>
            </a:br>
            <a:r>
              <a:rPr lang="fa-IR" dirty="0">
                <a:solidFill>
                  <a:prstClr val="black"/>
                </a:solidFill>
                <a:cs typeface="B Koodak" pitchFamily="2" charset="-78"/>
              </a:rPr>
              <a:t>7- بی نیاز از زیرسازی</a:t>
            </a:r>
            <a:br>
              <a:rPr lang="fa-IR" dirty="0">
                <a:solidFill>
                  <a:prstClr val="black"/>
                </a:solidFill>
                <a:cs typeface="B Koodak" pitchFamily="2" charset="-78"/>
              </a:rPr>
            </a:br>
            <a:r>
              <a:rPr lang="fa-IR" dirty="0">
                <a:solidFill>
                  <a:prstClr val="black"/>
                </a:solidFill>
                <a:cs typeface="B Koodak" pitchFamily="2" charset="-78"/>
              </a:rPr>
              <a:t>8- قابلیت شستشو</a:t>
            </a:r>
            <a:br>
              <a:rPr lang="fa-IR" dirty="0">
                <a:solidFill>
                  <a:prstClr val="black"/>
                </a:solidFill>
                <a:cs typeface="B Koodak" pitchFamily="2" charset="-78"/>
              </a:rPr>
            </a:br>
            <a:r>
              <a:rPr lang="fa-IR" dirty="0">
                <a:solidFill>
                  <a:prstClr val="black"/>
                </a:solidFill>
                <a:cs typeface="B Koodak" pitchFamily="2" charset="-78"/>
              </a:rPr>
              <a:t>9- عدم جذب گرد وغبار ( خاصیت آنتی استاتیک)</a:t>
            </a:r>
            <a:br>
              <a:rPr lang="fa-IR" dirty="0">
                <a:solidFill>
                  <a:prstClr val="black"/>
                </a:solidFill>
                <a:cs typeface="B Koodak" pitchFamily="2" charset="-78"/>
              </a:rPr>
            </a:br>
            <a:r>
              <a:rPr lang="fa-IR" dirty="0">
                <a:solidFill>
                  <a:prstClr val="black"/>
                </a:solidFill>
                <a:cs typeface="B Koodak" pitchFamily="2" charset="-78"/>
              </a:rPr>
              <a:t>10- عدم ترک خوردگی و مقاومت در برابر ضربه</a:t>
            </a:r>
            <a:br>
              <a:rPr lang="fa-IR" dirty="0">
                <a:solidFill>
                  <a:prstClr val="black"/>
                </a:solidFill>
                <a:cs typeface="B Koodak" pitchFamily="2" charset="-78"/>
              </a:rPr>
            </a:br>
            <a:r>
              <a:rPr lang="fa-IR" dirty="0">
                <a:solidFill>
                  <a:prstClr val="black"/>
                </a:solidFill>
                <a:cs typeface="B Koodak" pitchFamily="2" charset="-78"/>
              </a:rPr>
              <a:t>11- صرفه </a:t>
            </a:r>
            <a:r>
              <a:rPr lang="fa-IR" dirty="0">
                <a:solidFill>
                  <a:prstClr val="black"/>
                </a:solidFill>
                <a:cs typeface="B Koodak" pitchFamily="2" charset="-78"/>
              </a:rPr>
              <a:t>اقتصادی</a:t>
            </a:r>
            <a:br>
              <a:rPr lang="fa-IR" dirty="0">
                <a:solidFill>
                  <a:prstClr val="black"/>
                </a:solidFill>
                <a:cs typeface="B Koodak" pitchFamily="2" charset="-78"/>
              </a:rPr>
            </a:br>
            <a:r>
              <a:rPr lang="fa-IR" dirty="0">
                <a:solidFill>
                  <a:prstClr val="black"/>
                </a:solidFill>
                <a:cs typeface="B Koodak" pitchFamily="2" charset="-78"/>
              </a:rPr>
              <a:t>12- قابلیت ترمیم...</a:t>
            </a:r>
            <a:endParaRPr lang="fa-IR" dirty="0">
              <a:solidFill>
                <a:prstClr val="black"/>
              </a:solidFill>
              <a:cs typeface="B Koodak" pitchFamily="2" charset="-78"/>
            </a:endParaRPr>
          </a:p>
        </p:txBody>
      </p:sp>
      <p:pic>
        <p:nvPicPr>
          <p:cNvPr id="7172" name="Picture 4" descr="C:\Users\Sara\Desktop\IMG_70066.jpg"/>
          <p:cNvPicPr>
            <a:picLocks noChangeAspect="1" noChangeArrowheads="1"/>
          </p:cNvPicPr>
          <p:nvPr/>
        </p:nvPicPr>
        <p:blipFill>
          <a:blip r:embed="rId2" cstate="print"/>
          <a:srcRect/>
          <a:stretch>
            <a:fillRect/>
          </a:stretch>
        </p:blipFill>
        <p:spPr bwMode="auto">
          <a:xfrm>
            <a:off x="762000" y="4191000"/>
            <a:ext cx="3351240" cy="2233612"/>
          </a:xfrm>
          <a:prstGeom prst="rect">
            <a:avLst/>
          </a:prstGeom>
          <a:ln>
            <a:noFill/>
          </a:ln>
          <a:effectLst>
            <a:outerShdw blurRad="190500" algn="tl" rotWithShape="0">
              <a:srgbClr val="000000">
                <a:alpha val="70000"/>
              </a:srgbClr>
            </a:outerShdw>
          </a:effectLst>
        </p:spPr>
      </p:pic>
      <p:pic>
        <p:nvPicPr>
          <p:cNvPr id="8" name="Picture 3" descr="C:\Users\Sara\Desktop\catalog_1_3.jpg"/>
          <p:cNvPicPr>
            <a:picLocks noChangeAspect="1" noChangeArrowheads="1"/>
          </p:cNvPicPr>
          <p:nvPr/>
        </p:nvPicPr>
        <p:blipFill>
          <a:blip r:embed="rId3" cstate="print"/>
          <a:srcRect/>
          <a:stretch>
            <a:fillRect/>
          </a:stretch>
        </p:blipFill>
        <p:spPr bwMode="auto">
          <a:xfrm>
            <a:off x="762000" y="1309836"/>
            <a:ext cx="3352800" cy="22723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374572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Sara\Desktop\belka-wall-covering-01.jpg"/>
          <p:cNvPicPr>
            <a:picLocks noChangeAspect="1" noChangeArrowheads="1"/>
          </p:cNvPicPr>
          <p:nvPr/>
        </p:nvPicPr>
        <p:blipFill>
          <a:blip r:embed="rId2" cstate="print"/>
          <a:srcRect r="7362"/>
          <a:stretch>
            <a:fillRect/>
          </a:stretch>
        </p:blipFill>
        <p:spPr bwMode="auto">
          <a:xfrm>
            <a:off x="1143000" y="762000"/>
            <a:ext cx="2258886" cy="5774371"/>
          </a:xfrm>
          <a:prstGeom prst="rect">
            <a:avLst/>
          </a:prstGeom>
          <a:ln>
            <a:noFill/>
          </a:ln>
          <a:effectLst>
            <a:outerShdw blurRad="190500" algn="tl" rotWithShape="0">
              <a:srgbClr val="000000">
                <a:alpha val="70000"/>
              </a:srgbClr>
            </a:outerShdw>
          </a:effectLst>
        </p:spPr>
      </p:pic>
      <p:sp>
        <p:nvSpPr>
          <p:cNvPr id="4" name="Title 1"/>
          <p:cNvSpPr txBox="1">
            <a:spLocks/>
          </p:cNvSpPr>
          <p:nvPr/>
        </p:nvSpPr>
        <p:spPr>
          <a:xfrm>
            <a:off x="44958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پوشش های سلولزی</a:t>
            </a:r>
            <a:endParaRPr lang="fa-IR" sz="2400" dirty="0">
              <a:solidFill>
                <a:prstClr val="black"/>
              </a:solidFill>
              <a:cs typeface="B Koodak" pitchFamily="2" charset="-78"/>
            </a:endParaRPr>
          </a:p>
        </p:txBody>
      </p:sp>
      <p:sp>
        <p:nvSpPr>
          <p:cNvPr id="5" name="Title 1"/>
          <p:cNvSpPr txBox="1">
            <a:spLocks/>
          </p:cNvSpPr>
          <p:nvPr/>
        </p:nvSpPr>
        <p:spPr>
          <a:xfrm>
            <a:off x="3657600" y="990600"/>
            <a:ext cx="4724400" cy="25146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a:spcBef>
                <a:spcPct val="0"/>
              </a:spcBef>
              <a:defRPr/>
            </a:pPr>
            <a:r>
              <a:rPr lang="fa-IR" u="sng" dirty="0">
                <a:solidFill>
                  <a:prstClr val="black"/>
                </a:solidFill>
                <a:cs typeface="B Koodak" pitchFamily="2" charset="-78"/>
              </a:rPr>
              <a:t>روش اجرا:</a:t>
            </a:r>
          </a:p>
          <a:p>
            <a:pPr>
              <a:spcBef>
                <a:spcPct val="0"/>
              </a:spcBef>
              <a:defRPr/>
            </a:pPr>
            <a:r>
              <a:rPr lang="fa-IR" dirty="0">
                <a:solidFill>
                  <a:prstClr val="black"/>
                </a:solidFill>
                <a:cs typeface="B Koodak" pitchFamily="2" charset="-78"/>
              </a:rPr>
              <a:t>به مقدار مورد نیاز مواد را از کیسه خارج کرده درون ظرفی مناسب میریزیم . حدود 5 برابر وزن مواد آب(ترجیحا آب گرم) اضافه میکنیم تا یک خمیری سفت ایجاد شود.به مدت ده دقیقه ورز داده و پس از 30 دقیقه مجددا خمیر را ورز میدهیم.سپس با ماله ی مخصوص میتوان آن را روی دیوار کشید.</a:t>
            </a:r>
          </a:p>
          <a:p>
            <a:pPr>
              <a:spcBef>
                <a:spcPct val="0"/>
              </a:spcBef>
              <a:defRPr/>
            </a:pPr>
            <a:endParaRPr lang="fa-IR" dirty="0">
              <a:solidFill>
                <a:prstClr val="black"/>
              </a:solidFill>
              <a:cs typeface="B Koodak" pitchFamily="2" charset="-78"/>
            </a:endParaRPr>
          </a:p>
        </p:txBody>
      </p:sp>
      <p:pic>
        <p:nvPicPr>
          <p:cNvPr id="6" name="Picture 3" descr="C:\Users\Sara\Desktop\1310_1367158670-500249568-big (1).jpg"/>
          <p:cNvPicPr>
            <a:picLocks noChangeAspect="1" noChangeArrowheads="1"/>
          </p:cNvPicPr>
          <p:nvPr/>
        </p:nvPicPr>
        <p:blipFill>
          <a:blip r:embed="rId3" cstate="print"/>
          <a:srcRect/>
          <a:stretch>
            <a:fillRect/>
          </a:stretch>
        </p:blipFill>
        <p:spPr bwMode="auto">
          <a:xfrm>
            <a:off x="4343400" y="3581400"/>
            <a:ext cx="3962400" cy="2971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53811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48200" y="0"/>
            <a:ext cx="3886200" cy="685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457200" indent="-457200">
              <a:spcBef>
                <a:spcPct val="0"/>
              </a:spcBef>
              <a:defRPr/>
            </a:pPr>
            <a:r>
              <a:rPr lang="fa-IR" sz="2400" dirty="0">
                <a:solidFill>
                  <a:prstClr val="black"/>
                </a:solidFill>
                <a:cs typeface="B Koodak" pitchFamily="2" charset="-78"/>
              </a:rPr>
              <a:t>انواع کنیتکس ها</a:t>
            </a:r>
          </a:p>
        </p:txBody>
      </p:sp>
      <p:sp>
        <p:nvSpPr>
          <p:cNvPr id="5" name="Title 1"/>
          <p:cNvSpPr txBox="1">
            <a:spLocks/>
          </p:cNvSpPr>
          <p:nvPr/>
        </p:nvSpPr>
        <p:spPr>
          <a:xfrm>
            <a:off x="2133600" y="457200"/>
            <a:ext cx="6781800" cy="6553200"/>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342900" indent="-342900">
              <a:spcBef>
                <a:spcPct val="0"/>
              </a:spcBef>
              <a:defRPr/>
            </a:pPr>
            <a:r>
              <a:rPr lang="fa-IR" b="1" dirty="0">
                <a:solidFill>
                  <a:prstClr val="black"/>
                </a:solidFill>
                <a:cs typeface="B Koodak" pitchFamily="2" charset="-78"/>
              </a:rPr>
              <a:t>        1.</a:t>
            </a:r>
            <a:r>
              <a:rPr lang="ar-SA" b="1" dirty="0">
                <a:solidFill>
                  <a:prstClr val="black"/>
                </a:solidFill>
                <a:cs typeface="B Koodak" pitchFamily="2" charset="-78"/>
              </a:rPr>
              <a:t> </a:t>
            </a:r>
            <a:r>
              <a:rPr lang="ar-SA" b="1" dirty="0">
                <a:solidFill>
                  <a:prstClr val="black"/>
                </a:solidFill>
                <a:cs typeface="B Koodak" pitchFamily="2" charset="-78"/>
              </a:rPr>
              <a:t>كنيتكس روغنی</a:t>
            </a:r>
            <a:endParaRPr lang="fa-IR" b="1" dirty="0">
              <a:solidFill>
                <a:prstClr val="black"/>
              </a:solidFill>
              <a:cs typeface="B Koodak" pitchFamily="2" charset="-78"/>
            </a:endParaRPr>
          </a:p>
          <a:p>
            <a:pPr marL="342900" indent="-342900">
              <a:spcBef>
                <a:spcPct val="0"/>
              </a:spcBef>
              <a:defRPr/>
            </a:pPr>
            <a:r>
              <a:rPr lang="fa-IR" b="1" dirty="0">
                <a:solidFill>
                  <a:prstClr val="black"/>
                </a:solidFill>
                <a:cs typeface="B Koodak" pitchFamily="2" charset="-78"/>
              </a:rPr>
              <a:t>        2.</a:t>
            </a:r>
            <a:r>
              <a:rPr lang="ar-SA" b="1" dirty="0">
                <a:solidFill>
                  <a:prstClr val="black"/>
                </a:solidFill>
                <a:cs typeface="B Koodak" pitchFamily="2" charset="-78"/>
              </a:rPr>
              <a:t> كنيتكس اكریليك روغني</a:t>
            </a:r>
            <a:endParaRPr lang="en-US" dirty="0">
              <a:solidFill>
                <a:prstClr val="black"/>
              </a:solidFill>
              <a:cs typeface="B Koodak" pitchFamily="2" charset="-78"/>
            </a:endParaRPr>
          </a:p>
          <a:p>
            <a:pPr marL="342900" indent="-342900">
              <a:spcBef>
                <a:spcPct val="0"/>
              </a:spcBef>
              <a:defRPr/>
            </a:pPr>
            <a:r>
              <a:rPr lang="fa-IR" dirty="0">
                <a:solidFill>
                  <a:prstClr val="black"/>
                </a:solidFill>
                <a:cs typeface="B Koodak" pitchFamily="2" charset="-78"/>
              </a:rPr>
              <a:t>        3.</a:t>
            </a:r>
            <a:r>
              <a:rPr lang="ar-SA" b="1" dirty="0">
                <a:solidFill>
                  <a:prstClr val="black"/>
                </a:solidFill>
                <a:cs typeface="B Koodak" pitchFamily="2" charset="-78"/>
              </a:rPr>
              <a:t> </a:t>
            </a:r>
            <a:r>
              <a:rPr lang="ar-SA" b="1" dirty="0">
                <a:solidFill>
                  <a:prstClr val="black"/>
                </a:solidFill>
                <a:cs typeface="B Koodak" pitchFamily="2" charset="-78"/>
              </a:rPr>
              <a:t>كنيتكس حلال </a:t>
            </a:r>
            <a:r>
              <a:rPr lang="ar-SA" b="1" dirty="0">
                <a:solidFill>
                  <a:prstClr val="black"/>
                </a:solidFill>
                <a:cs typeface="B Koodak" pitchFamily="2" charset="-78"/>
              </a:rPr>
              <a:t>آب</a:t>
            </a:r>
            <a:endParaRPr lang="fa-IR" b="1" dirty="0">
              <a:solidFill>
                <a:prstClr val="black"/>
              </a:solidFill>
              <a:cs typeface="B Koodak" pitchFamily="2" charset="-78"/>
            </a:endParaRPr>
          </a:p>
          <a:p>
            <a:pPr marL="342900" indent="-342900">
              <a:spcBef>
                <a:spcPct val="0"/>
              </a:spcBef>
              <a:defRPr/>
            </a:pPr>
            <a:endParaRPr lang="fa-IR" u="sng" dirty="0">
              <a:solidFill>
                <a:prstClr val="black"/>
              </a:solidFill>
              <a:cs typeface="B Koodak" pitchFamily="2" charset="-78"/>
            </a:endParaRPr>
          </a:p>
          <a:p>
            <a:pPr marL="342900" indent="-342900">
              <a:spcBef>
                <a:spcPct val="0"/>
              </a:spcBef>
              <a:defRPr/>
            </a:pPr>
            <a:r>
              <a:rPr lang="fa-IR" dirty="0">
                <a:solidFill>
                  <a:prstClr val="black"/>
                </a:solidFill>
                <a:cs typeface="B Koodak" pitchFamily="2" charset="-78"/>
              </a:rPr>
              <a:t>       </a:t>
            </a:r>
            <a:r>
              <a:rPr lang="ar-SA" u="sng" dirty="0">
                <a:solidFill>
                  <a:prstClr val="black"/>
                </a:solidFill>
                <a:cs typeface="B Koodak" pitchFamily="2" charset="-78"/>
              </a:rPr>
              <a:t>كنيتكس</a:t>
            </a:r>
            <a:r>
              <a:rPr lang="fa-IR" u="sng" dirty="0">
                <a:solidFill>
                  <a:prstClr val="black"/>
                </a:solidFill>
                <a:cs typeface="B Koodak" pitchFamily="2" charset="-78"/>
              </a:rPr>
              <a:t> </a:t>
            </a:r>
            <a:r>
              <a:rPr lang="ar-SA" u="sng" dirty="0">
                <a:solidFill>
                  <a:prstClr val="black"/>
                </a:solidFill>
                <a:cs typeface="B Koodak" pitchFamily="2" charset="-78"/>
              </a:rPr>
              <a:t>ها</a:t>
            </a:r>
            <a:r>
              <a:rPr lang="fa-IR" u="sng" dirty="0">
                <a:solidFill>
                  <a:prstClr val="black"/>
                </a:solidFill>
                <a:cs typeface="B Koodak" pitchFamily="2" charset="-78"/>
              </a:rPr>
              <a:t>ی روغنی و اکریلیک روغنی</a:t>
            </a:r>
            <a:r>
              <a:rPr lang="ar-SA" u="sng" dirty="0">
                <a:solidFill>
                  <a:prstClr val="black"/>
                </a:solidFill>
                <a:cs typeface="B Koodak" pitchFamily="2" charset="-78"/>
              </a:rPr>
              <a:t> </a:t>
            </a:r>
            <a:r>
              <a:rPr lang="fa-IR" dirty="0">
                <a:solidFill>
                  <a:prstClr val="black"/>
                </a:solidFill>
                <a:cs typeface="B Koodak" pitchFamily="2" charset="-78"/>
              </a:rPr>
              <a:t>: این کنیتکس ها </a:t>
            </a:r>
            <a:r>
              <a:rPr lang="ar-SA" dirty="0">
                <a:solidFill>
                  <a:prstClr val="black"/>
                </a:solidFill>
                <a:cs typeface="B Koodak" pitchFamily="2" charset="-78"/>
              </a:rPr>
              <a:t>پوشش </a:t>
            </a:r>
            <a:r>
              <a:rPr lang="ar-SA" dirty="0">
                <a:solidFill>
                  <a:prstClr val="black"/>
                </a:solidFill>
                <a:cs typeface="B Koodak" pitchFamily="2" charset="-78"/>
              </a:rPr>
              <a:t>و محافظ بسيار زيبائي براي </a:t>
            </a:r>
            <a:r>
              <a:rPr lang="ar-SA" dirty="0">
                <a:solidFill>
                  <a:prstClr val="black"/>
                </a:solidFill>
                <a:cs typeface="B Koodak" pitchFamily="2" charset="-78"/>
              </a:rPr>
              <a:t>داخل </a:t>
            </a:r>
            <a:r>
              <a:rPr lang="ar-SA" dirty="0">
                <a:solidFill>
                  <a:prstClr val="black"/>
                </a:solidFill>
                <a:cs typeface="B Koodak" pitchFamily="2" charset="-78"/>
              </a:rPr>
              <a:t>ساختمانها </a:t>
            </a:r>
            <a:r>
              <a:rPr lang="ar-SA" dirty="0">
                <a:solidFill>
                  <a:prstClr val="black"/>
                </a:solidFill>
                <a:cs typeface="B Koodak" pitchFamily="2" charset="-78"/>
              </a:rPr>
              <a:t>مي</a:t>
            </a:r>
            <a:r>
              <a:rPr lang="fa-IR" dirty="0">
                <a:solidFill>
                  <a:prstClr val="black"/>
                </a:solidFill>
                <a:cs typeface="B Koodak" pitchFamily="2" charset="-78"/>
              </a:rPr>
              <a:t> </a:t>
            </a:r>
            <a:r>
              <a:rPr lang="ar-SA" dirty="0">
                <a:solidFill>
                  <a:prstClr val="black"/>
                </a:solidFill>
                <a:cs typeface="B Koodak" pitchFamily="2" charset="-78"/>
              </a:rPr>
              <a:t>باشد </a:t>
            </a:r>
            <a:r>
              <a:rPr lang="ar-SA" dirty="0">
                <a:solidFill>
                  <a:prstClr val="black"/>
                </a:solidFill>
                <a:cs typeface="B Koodak" pitchFamily="2" charset="-78"/>
              </a:rPr>
              <a:t>. </a:t>
            </a:r>
            <a:r>
              <a:rPr lang="ar-SA" dirty="0">
                <a:solidFill>
                  <a:prstClr val="black"/>
                </a:solidFill>
                <a:cs typeface="B Koodak" pitchFamily="2" charset="-78"/>
              </a:rPr>
              <a:t>كنيتكس</a:t>
            </a:r>
            <a:r>
              <a:rPr lang="fa-IR" dirty="0">
                <a:solidFill>
                  <a:prstClr val="black"/>
                </a:solidFill>
                <a:cs typeface="B Koodak" pitchFamily="2" charset="-78"/>
              </a:rPr>
              <a:t> </a:t>
            </a:r>
            <a:r>
              <a:rPr lang="ar-SA" dirty="0">
                <a:solidFill>
                  <a:prstClr val="black"/>
                </a:solidFill>
                <a:cs typeface="B Koodak" pitchFamily="2" charset="-78"/>
              </a:rPr>
              <a:t>ها </a:t>
            </a:r>
            <a:r>
              <a:rPr lang="ar-SA" dirty="0">
                <a:solidFill>
                  <a:prstClr val="black"/>
                </a:solidFill>
                <a:cs typeface="B Koodak" pitchFamily="2" charset="-78"/>
              </a:rPr>
              <a:t>بخاطر تركيب شيميائي مخصوص آن </a:t>
            </a:r>
            <a:r>
              <a:rPr lang="ar-SA" u="sng" dirty="0">
                <a:solidFill>
                  <a:prstClr val="black"/>
                </a:solidFill>
                <a:cs typeface="B Koodak" pitchFamily="2" charset="-78"/>
              </a:rPr>
              <a:t>واتر پروف </a:t>
            </a:r>
            <a:r>
              <a:rPr lang="ar-SA" dirty="0">
                <a:solidFill>
                  <a:prstClr val="black"/>
                </a:solidFill>
                <a:cs typeface="B Koodak" pitchFamily="2" charset="-78"/>
              </a:rPr>
              <a:t>بوده و در مقابل عوامل جوي كاملاً مقاوم مي باشد </a:t>
            </a:r>
            <a:r>
              <a:rPr lang="ar-SA" dirty="0">
                <a:solidFill>
                  <a:prstClr val="black"/>
                </a:solidFill>
                <a:cs typeface="B Koodak" pitchFamily="2" charset="-78"/>
              </a:rPr>
              <a:t>همچنين </a:t>
            </a:r>
            <a:r>
              <a:rPr lang="ar-SA" dirty="0">
                <a:solidFill>
                  <a:prstClr val="black"/>
                </a:solidFill>
                <a:cs typeface="B Koodak" pitchFamily="2" charset="-78"/>
              </a:rPr>
              <a:t>بعلت سبكي و وزن مخصوص آن بر روي ساختمان </a:t>
            </a:r>
            <a:r>
              <a:rPr lang="ar-SA" u="sng" dirty="0">
                <a:solidFill>
                  <a:prstClr val="black"/>
                </a:solidFill>
                <a:cs typeface="B Koodak" pitchFamily="2" charset="-78"/>
              </a:rPr>
              <a:t>بار كمتري </a:t>
            </a:r>
            <a:r>
              <a:rPr lang="fa-IR" dirty="0">
                <a:solidFill>
                  <a:prstClr val="black"/>
                </a:solidFill>
                <a:cs typeface="B Koodak" pitchFamily="2" charset="-78"/>
              </a:rPr>
              <a:t>وارد میکند و </a:t>
            </a:r>
            <a:r>
              <a:rPr lang="ar-SA" dirty="0">
                <a:solidFill>
                  <a:prstClr val="black"/>
                </a:solidFill>
                <a:cs typeface="B Koodak" pitchFamily="2" charset="-78"/>
              </a:rPr>
              <a:t>به </a:t>
            </a:r>
            <a:r>
              <a:rPr lang="ar-SA" dirty="0">
                <a:solidFill>
                  <a:prstClr val="black"/>
                </a:solidFill>
                <a:cs typeface="B Koodak" pitchFamily="2" charset="-78"/>
              </a:rPr>
              <a:t>رنگهاي مختلف براحتي قابل اجراء مي باشد و </a:t>
            </a:r>
            <a:r>
              <a:rPr lang="ar-SA" u="sng" dirty="0">
                <a:solidFill>
                  <a:prstClr val="black"/>
                </a:solidFill>
                <a:cs typeface="B Koodak" pitchFamily="2" charset="-78"/>
              </a:rPr>
              <a:t>8</a:t>
            </a:r>
            <a:r>
              <a:rPr lang="fa-IR" u="sng" dirty="0">
                <a:solidFill>
                  <a:prstClr val="black"/>
                </a:solidFill>
                <a:cs typeface="B Koodak" pitchFamily="2" charset="-78"/>
              </a:rPr>
              <a:t> الی 15</a:t>
            </a:r>
            <a:r>
              <a:rPr lang="ar-SA" u="sng" dirty="0">
                <a:solidFill>
                  <a:prstClr val="black"/>
                </a:solidFill>
                <a:cs typeface="B Koodak" pitchFamily="2" charset="-78"/>
              </a:rPr>
              <a:t> </a:t>
            </a:r>
            <a:r>
              <a:rPr lang="ar-SA" u="sng" dirty="0">
                <a:solidFill>
                  <a:prstClr val="black"/>
                </a:solidFill>
                <a:cs typeface="B Koodak" pitchFamily="2" charset="-78"/>
              </a:rPr>
              <a:t>ساعت </a:t>
            </a:r>
            <a:r>
              <a:rPr lang="ar-SA" dirty="0">
                <a:solidFill>
                  <a:prstClr val="black"/>
                </a:solidFill>
                <a:cs typeface="B Koodak" pitchFamily="2" charset="-78"/>
              </a:rPr>
              <a:t>پس از اسپري شدن خشك و استقامت نهايي آن </a:t>
            </a:r>
            <a:r>
              <a:rPr lang="ar-SA" u="sng" dirty="0">
                <a:solidFill>
                  <a:prstClr val="black"/>
                </a:solidFill>
                <a:cs typeface="B Koodak" pitchFamily="2" charset="-78"/>
              </a:rPr>
              <a:t>پس از 1 ماه </a:t>
            </a:r>
            <a:r>
              <a:rPr lang="ar-SA" dirty="0">
                <a:solidFill>
                  <a:prstClr val="black"/>
                </a:solidFill>
                <a:cs typeface="B Koodak" pitchFamily="2" charset="-78"/>
              </a:rPr>
              <a:t>حاصل مي شود</a:t>
            </a:r>
            <a:r>
              <a:rPr lang="ar-SA" dirty="0">
                <a:solidFill>
                  <a:prstClr val="black"/>
                </a:solidFill>
                <a:cs typeface="B Koodak" pitchFamily="2" charset="-78"/>
              </a:rPr>
              <a:t>.</a:t>
            </a:r>
            <a:endParaRPr lang="fa-IR" dirty="0">
              <a:solidFill>
                <a:prstClr val="black"/>
              </a:solidFill>
              <a:cs typeface="B Koodak" pitchFamily="2" charset="-78"/>
            </a:endParaRPr>
          </a:p>
          <a:p>
            <a:pPr marL="342900" indent="-342900">
              <a:spcBef>
                <a:spcPct val="0"/>
              </a:spcBef>
              <a:defRPr/>
            </a:pPr>
            <a:endParaRPr lang="fa-IR" dirty="0">
              <a:solidFill>
                <a:prstClr val="black"/>
              </a:solidFill>
              <a:cs typeface="B Koodak" pitchFamily="2" charset="-78"/>
            </a:endParaRPr>
          </a:p>
          <a:p>
            <a:pPr marL="342900" indent="-342900">
              <a:spcBef>
                <a:spcPct val="0"/>
              </a:spcBef>
              <a:defRPr/>
            </a:pPr>
            <a:r>
              <a:rPr lang="ar-SA" dirty="0">
                <a:solidFill>
                  <a:prstClr val="black"/>
                </a:solidFill>
                <a:cs typeface="B Koodak" pitchFamily="2" charset="-78"/>
              </a:rPr>
              <a:t> </a:t>
            </a:r>
            <a:r>
              <a:rPr lang="fa-IR" dirty="0">
                <a:solidFill>
                  <a:prstClr val="black"/>
                </a:solidFill>
                <a:cs typeface="B Koodak" pitchFamily="2" charset="-78"/>
              </a:rPr>
              <a:t>      </a:t>
            </a:r>
            <a:r>
              <a:rPr lang="ar-SA" b="1" u="sng" dirty="0">
                <a:solidFill>
                  <a:prstClr val="black"/>
                </a:solidFill>
                <a:cs typeface="B Koodak" pitchFamily="2" charset="-78"/>
              </a:rPr>
              <a:t>كنيتكس </a:t>
            </a:r>
            <a:r>
              <a:rPr lang="ar-SA" b="1" u="sng" dirty="0">
                <a:solidFill>
                  <a:prstClr val="black"/>
                </a:solidFill>
                <a:cs typeface="B Koodak" pitchFamily="2" charset="-78"/>
              </a:rPr>
              <a:t>حلال </a:t>
            </a:r>
            <a:r>
              <a:rPr lang="ar-SA" b="1" u="sng" dirty="0">
                <a:solidFill>
                  <a:prstClr val="black"/>
                </a:solidFill>
                <a:cs typeface="B Koodak" pitchFamily="2" charset="-78"/>
              </a:rPr>
              <a:t>آب</a:t>
            </a:r>
            <a:r>
              <a:rPr lang="fa-IR" b="1" u="sng" dirty="0">
                <a:solidFill>
                  <a:prstClr val="black"/>
                </a:solidFill>
                <a:cs typeface="B Koodak" pitchFamily="2" charset="-78"/>
              </a:rPr>
              <a:t>: </a:t>
            </a:r>
            <a:r>
              <a:rPr lang="ar-SA" dirty="0">
                <a:solidFill>
                  <a:prstClr val="black"/>
                </a:solidFill>
                <a:cs typeface="B Koodak" pitchFamily="2" charset="-78"/>
              </a:rPr>
              <a:t>كنيتكس حلال آب بعنوان نماي داخلي ساختمان جهت حفاظت و زيبايي و بعنوان آخرين پوشش بكار مي رود كه بصورت خمير دانه دار و بوسيله كمپرسور و پيستوله مخصوص بر روي نماي داخلي ساختمان افشانده مي شود و قادر است سوراخها و تركهايي را كه بر اثر انقباض و انبساط بوجود مي آيد پركرده و نواقص ساختمان را پنهان كند. كنيتكس هاي حلال آب </a:t>
            </a:r>
            <a:r>
              <a:rPr lang="ar-SA" u="sng" dirty="0">
                <a:solidFill>
                  <a:prstClr val="black"/>
                </a:solidFill>
                <a:cs typeface="B Koodak" pitchFamily="2" charset="-78"/>
              </a:rPr>
              <a:t>6 ساعت </a:t>
            </a:r>
            <a:r>
              <a:rPr lang="ar-SA" dirty="0">
                <a:solidFill>
                  <a:prstClr val="black"/>
                </a:solidFill>
                <a:cs typeface="B Koodak" pitchFamily="2" charset="-78"/>
              </a:rPr>
              <a:t>پس از افشاندن در تماس خشك به نظر مي رسد و استحكام نهايي </a:t>
            </a:r>
            <a:r>
              <a:rPr lang="ar-SA" u="sng" dirty="0">
                <a:solidFill>
                  <a:prstClr val="black"/>
                </a:solidFill>
                <a:cs typeface="B Koodak" pitchFamily="2" charset="-78"/>
              </a:rPr>
              <a:t>پس از يك هفته </a:t>
            </a:r>
            <a:r>
              <a:rPr lang="ar-SA" dirty="0">
                <a:solidFill>
                  <a:prstClr val="black"/>
                </a:solidFill>
                <a:cs typeface="B Koodak" pitchFamily="2" charset="-78"/>
              </a:rPr>
              <a:t>حاصل مي شود. كنيتكس حلال آب مانند كنيتكس اصل و اكروليك بر روي هر چيزي كه ثبات فيزيكي داشته باشد قابل اجرا است.</a:t>
            </a:r>
            <a:endParaRPr lang="en-US" dirty="0">
              <a:solidFill>
                <a:prstClr val="black"/>
              </a:solidFill>
              <a:cs typeface="B Koodak" pitchFamily="2" charset="-78"/>
            </a:endParaRPr>
          </a:p>
          <a:p>
            <a:pPr marL="342900" indent="-342900">
              <a:spcBef>
                <a:spcPct val="0"/>
              </a:spcBef>
              <a:defRPr/>
            </a:pPr>
            <a:endParaRPr lang="fa-IR" u="sng" dirty="0">
              <a:solidFill>
                <a:prstClr val="black"/>
              </a:solidFill>
              <a:cs typeface="B Koodak" pitchFamily="2" charset="-78"/>
            </a:endParaRPr>
          </a:p>
          <a:p>
            <a:pPr marL="342900" indent="-342900">
              <a:spcBef>
                <a:spcPct val="0"/>
              </a:spcBef>
              <a:defRPr/>
            </a:pPr>
            <a:endParaRPr lang="en-US" dirty="0">
              <a:solidFill>
                <a:prstClr val="black"/>
              </a:solidFill>
              <a:cs typeface="B Koodak" pitchFamily="2" charset="-78"/>
            </a:endParaRPr>
          </a:p>
          <a:p>
            <a:pPr marL="342900" indent="-342900">
              <a:spcBef>
                <a:spcPct val="0"/>
              </a:spcBef>
              <a:defRPr/>
            </a:pPr>
            <a:endParaRPr lang="fa-IR" dirty="0">
              <a:solidFill>
                <a:prstClr val="black"/>
              </a:solidFill>
              <a:cs typeface="B Koodak" pitchFamily="2" charset="-78"/>
            </a:endParaRPr>
          </a:p>
        </p:txBody>
      </p:sp>
      <p:pic>
        <p:nvPicPr>
          <p:cNvPr id="9218" name="Picture 2" descr="C:\Users\Sara\Desktop\04 copy.jpg"/>
          <p:cNvPicPr>
            <a:picLocks noChangeAspect="1" noChangeArrowheads="1"/>
          </p:cNvPicPr>
          <p:nvPr/>
        </p:nvPicPr>
        <p:blipFill>
          <a:blip r:embed="rId2" cstate="print"/>
          <a:srcRect/>
          <a:stretch>
            <a:fillRect/>
          </a:stretch>
        </p:blipFill>
        <p:spPr bwMode="auto">
          <a:xfrm>
            <a:off x="304800" y="3810000"/>
            <a:ext cx="1752600" cy="2623864"/>
          </a:xfrm>
          <a:prstGeom prst="rect">
            <a:avLst/>
          </a:prstGeom>
          <a:noFill/>
        </p:spPr>
      </p:pic>
      <p:pic>
        <p:nvPicPr>
          <p:cNvPr id="9219" name="Picture 3" descr="C:\Users\Sara\Desktop\06 copy.jpg"/>
          <p:cNvPicPr>
            <a:picLocks noChangeAspect="1" noChangeArrowheads="1"/>
          </p:cNvPicPr>
          <p:nvPr/>
        </p:nvPicPr>
        <p:blipFill>
          <a:blip r:embed="rId3" cstate="print"/>
          <a:srcRect/>
          <a:stretch>
            <a:fillRect/>
          </a:stretch>
        </p:blipFill>
        <p:spPr bwMode="auto">
          <a:xfrm>
            <a:off x="304800" y="914400"/>
            <a:ext cx="1752600" cy="2623864"/>
          </a:xfrm>
          <a:prstGeom prst="rect">
            <a:avLst/>
          </a:prstGeom>
          <a:noFill/>
        </p:spPr>
      </p:pic>
    </p:spTree>
    <p:extLst>
      <p:ext uri="{BB962C8B-B14F-4D97-AF65-F5344CB8AC3E}">
        <p14:creationId xmlns:p14="http://schemas.microsoft.com/office/powerpoint/2010/main" val="15613199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Main Event</Template>
  <TotalTime>4</TotalTime>
  <Words>1582</Words>
  <Application>Microsoft Office PowerPoint</Application>
  <PresentationFormat>On-screen Show (4:3)</PresentationFormat>
  <Paragraphs>186</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B Koodak</vt:lpstr>
      <vt:lpstr>Calibri</vt:lpstr>
      <vt:lpstr>Impact</vt:lpstr>
      <vt:lpstr>MatrixDot Condensed</vt:lpstr>
      <vt:lpstr>Times New Roman</vt:lpstr>
      <vt:lpstr>Main Event</vt:lpstr>
      <vt:lpstr>معرفی و بررسی انواع پوشش دیوارهای داخلی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پلی ونیل کلراید (Poly vinyl Chloride)با نام اختصاری پی وی سی (P.V.C)یک نوع پلیمر ترمو پلاستیک است که در صنایع متعددی کاربرد دارد . بعنوان یک ماده ساختمانی مقرون به صرفه و دارای مزایای متعددی می باشد بطوریکه در سالهای اخیر جایگزین مواد ساختمانی سنتی از قبیل خاک رس ،چوب و بتن در بسیاری از مناطق شده است .  دیوار پوش های پی وی سی که در صنعت ساختمان استفاده می شود دارای ویژگی های زیر است : -بسیار سبک بوده که خود باعث سبک شدن ساختمان می گردد . -طول عمربالایی داشته که همین سبب حذف هزینه های رنگ آمیزی هرساله می شود. -عایقی مناسب دربرابر حرارت و برودت می باشد . -استحکام بالایی داشته و دربرابر ترک و ضربه مقاوم است . -قابل شستشو .  </vt:lpstr>
      <vt:lpstr>  نحوه ی اجرای این نوع دیوار پوش ها  :  برای نصب پانل پی وی سی بروی دیوار اصلی، تنها در سه حالت خاص به زیر سازی نیاز داریم.  نخست وقتی دیوار نا تراز می باشد.  دوم زمانیکه سطح دیوار بسیار سفت بوده بطوریکه امکان میخ یا پیچ کردن میسر نیست.  سوم زمانیکه دیوار بسیار نمور و رطوبیست.   پانل ها را می توان در جهات مختلف (افقی، عمودی، اریب و قوسی شکل) نصب نمود. قابل توجه هست که سمت و جهت پروفیل های زیرسازی در تمامی حالات، عمود بر جهت نصب پانل ها می باشد    </vt:lpstr>
      <vt:lpstr>مزایای نصب دیوارپوش با زیرسازی فلزی:  ١- امکان رگلاژ ناترازی تا ٧ سانتی متر ٢- امکان کارگزاری داکت برق و تأسیسات پشت پانل. ٣- ایجاد سطح کاملاً تراز و صاف. ۴-امکان جمع آوری و جابجائی پانل بدون وارد آمدن آسیب به آنها. ۵-امکان استفاده از عایق های صوتی و حرارتی در پشت سطح پانل  مراحل نصب پنل ها به شرح زیر است :  1. نصب پیچ و رول پلاک بر اساس الگوی ۵٠ سانتی متر فاصله در خط افق و ۴٠ سانتی متر در خط عمود و یا بالعکس از یکدیگر به منظور نصب براکت</vt:lpstr>
      <vt:lpstr>3.نصب شاسی های F37 به فاصله ی 40 سانتی متر ازیکدیگر روی براکت ها باتوجه به موقعیت نخ ریسمان ترازکه متناسب با  بند 2 می باشد.</vt:lpstr>
      <vt:lpstr>5.نصب کلیپس روی فاق پنل و تثبیت آن توسط پیچ های کوتاه</vt:lpstr>
      <vt:lpstr> ها HPL</vt:lpstr>
      <vt:lpstr>PowerPoint Presentation</vt:lpstr>
      <vt:lpstr>PowerPoint Presentation</vt:lpstr>
      <vt:lpstr>PowerPoint Presentation</vt:lpstr>
      <vt:lpstr>PowerPoint Presentation</vt:lpstr>
      <vt:lpstr>PowerPoint Presentation</vt:lpstr>
      <vt:lpstr>دیوارپوش های چوبی؛  دیوارپوش تمام چوب </vt:lpstr>
      <vt:lpstr>PowerPoint Presentation</vt:lpstr>
      <vt:lpstr>PowerPoint Presentation</vt:lpstr>
      <vt:lpstr>دیوارپوش های چوبی</vt:lpstr>
      <vt:lpstr>جزییات دیوارپوش های چوبی</vt:lpstr>
      <vt:lpstr>نمونه های اجرایی دیوارپوش های چوبی  :</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طراحی فنی انواع پوشش دیوارهای داخلی</dc:title>
  <dc:creator>Mohammad</dc:creator>
  <cp:lastModifiedBy>Mohammad</cp:lastModifiedBy>
  <cp:revision>2</cp:revision>
  <dcterms:created xsi:type="dcterms:W3CDTF">2020-06-14T07:33:55Z</dcterms:created>
  <dcterms:modified xsi:type="dcterms:W3CDTF">2020-06-14T07:38:31Z</dcterms:modified>
</cp:coreProperties>
</file>