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 id="2147483660" r:id="rId2"/>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6" r:id="rId43"/>
    <p:sldId id="297" r:id="rId44"/>
    <p:sldId id="298" r:id="rId45"/>
    <p:sldId id="299" r:id="rId46"/>
    <p:sldId id="300" r:id="rId47"/>
    <p:sldId id="301" r:id="rId48"/>
    <p:sldId id="302" r:id="rId49"/>
    <p:sldId id="303" r:id="rId50"/>
    <p:sldId id="304" r:id="rId51"/>
    <p:sldId id="305" r:id="rId52"/>
    <p:sldId id="306" r:id="rId53"/>
    <p:sldId id="307" r:id="rId54"/>
    <p:sldId id="308" r:id="rId55"/>
    <p:sldId id="309" r:id="rId56"/>
    <p:sldId id="310" r:id="rId57"/>
    <p:sldId id="311" r:id="rId58"/>
    <p:sldId id="312" r:id="rId59"/>
    <p:sldId id="313" r:id="rId60"/>
    <p:sldId id="314" r:id="rId61"/>
    <p:sldId id="315" r:id="rId62"/>
    <p:sldId id="316" r:id="rId63"/>
    <p:sldId id="317" r:id="rId64"/>
    <p:sldId id="318" r:id="rId65"/>
    <p:sldId id="319" r:id="rId66"/>
    <p:sldId id="320" r:id="rId67"/>
    <p:sldId id="321" r:id="rId68"/>
    <p:sldId id="322" r:id="rId69"/>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380"/>
    <p:restoredTop sz="94660"/>
  </p:normalViewPr>
  <p:slideViewPr>
    <p:cSldViewPr snapToGrid="0">
      <p:cViewPr varScale="1">
        <p:scale>
          <a:sx n="75" d="100"/>
          <a:sy n="75" d="100"/>
        </p:scale>
        <p:origin x="1074"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5" Type="http://schemas.openxmlformats.org/officeDocument/2006/relationships/slide" Target="slides/slide3.xml"/><Relationship Id="rId61" Type="http://schemas.openxmlformats.org/officeDocument/2006/relationships/slide" Target="slides/slide59.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theme" Target="theme/theme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 Type="http://schemas.openxmlformats.org/officeDocument/2006/relationships/slide" Target="slides/slide5.xml"/><Relationship Id="rId71"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smtClean="0"/>
              <a:t>Click to edit Master title style</a:t>
            </a:r>
            <a:endParaRPr lang="fa-IR"/>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BD893F6D-AA48-4CB9-9A12-D189265CEB5D}" type="datetimeFigureOut">
              <a:rPr lang="fa-IR" smtClean="0"/>
              <a:t>16/06/1442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A0AB84F7-517E-45AB-9D7F-0BE931CF1EB6}" type="slidenum">
              <a:rPr lang="fa-IR" smtClean="0"/>
              <a:t>‹#›</a:t>
            </a:fld>
            <a:endParaRPr lang="fa-IR"/>
          </a:p>
        </p:txBody>
      </p:sp>
    </p:spTree>
    <p:extLst>
      <p:ext uri="{BB962C8B-B14F-4D97-AF65-F5344CB8AC3E}">
        <p14:creationId xmlns:p14="http://schemas.microsoft.com/office/powerpoint/2010/main" val="23035788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BD893F6D-AA48-4CB9-9A12-D189265CEB5D}" type="datetimeFigureOut">
              <a:rPr lang="fa-IR" smtClean="0"/>
              <a:t>16/06/1442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A0AB84F7-517E-45AB-9D7F-0BE931CF1EB6}" type="slidenum">
              <a:rPr lang="fa-IR" smtClean="0"/>
              <a:t>‹#›</a:t>
            </a:fld>
            <a:endParaRPr lang="fa-IR"/>
          </a:p>
        </p:txBody>
      </p:sp>
    </p:spTree>
    <p:extLst>
      <p:ext uri="{BB962C8B-B14F-4D97-AF65-F5344CB8AC3E}">
        <p14:creationId xmlns:p14="http://schemas.microsoft.com/office/powerpoint/2010/main" val="27549035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365125"/>
            <a:ext cx="1478756" cy="5811838"/>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471488" y="365125"/>
            <a:ext cx="4321969"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BD893F6D-AA48-4CB9-9A12-D189265CEB5D}" type="datetimeFigureOut">
              <a:rPr lang="fa-IR" smtClean="0"/>
              <a:t>16/06/1442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A0AB84F7-517E-45AB-9D7F-0BE931CF1EB6}" type="slidenum">
              <a:rPr lang="fa-IR" smtClean="0"/>
              <a:t>‹#›</a:t>
            </a:fld>
            <a:endParaRPr lang="fa-IR"/>
          </a:p>
        </p:txBody>
      </p:sp>
    </p:spTree>
    <p:extLst>
      <p:ext uri="{BB962C8B-B14F-4D97-AF65-F5344CB8AC3E}">
        <p14:creationId xmlns:p14="http://schemas.microsoft.com/office/powerpoint/2010/main" val="24228077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66442" y="1447801"/>
            <a:ext cx="6620968" cy="3329581"/>
          </a:xfrm>
        </p:spPr>
        <p:txBody>
          <a:bodyPr anchor="b"/>
          <a:lstStyle>
            <a:lvl1pPr>
              <a:defRPr sz="7200"/>
            </a:lvl1pPr>
          </a:lstStyle>
          <a:p>
            <a:r>
              <a:rPr lang="en-US" smtClean="0"/>
              <a:t>Click to edit Master title style</a:t>
            </a:r>
            <a:endParaRPr lang="en-US" dirty="0"/>
          </a:p>
        </p:txBody>
      </p:sp>
      <p:sp>
        <p:nvSpPr>
          <p:cNvPr id="3" name="Subtitle 2"/>
          <p:cNvSpPr>
            <a:spLocks noGrp="1"/>
          </p:cNvSpPr>
          <p:nvPr>
            <p:ph type="subTitle" idx="1"/>
          </p:nvPr>
        </p:nvSpPr>
        <p:spPr>
          <a:xfrm>
            <a:off x="866442" y="4777380"/>
            <a:ext cx="662096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1F9B5C7F-07E6-420E-93BA-F95F7315EBEA}" type="datetimeFigureOut">
              <a:rPr lang="en-US" smtClean="0">
                <a:solidFill>
                  <a:prstClr val="white">
                    <a:tint val="75000"/>
                    <a:alpha val="60000"/>
                  </a:prstClr>
                </a:solidFill>
              </a:rPr>
              <a:pPr/>
              <a:t>1/29/2021</a:t>
            </a:fld>
            <a:endParaRPr lang="en-US">
              <a:solidFill>
                <a:prstClr val="white">
                  <a:tint val="75000"/>
                  <a:alpha val="60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alpha val="60000"/>
                </a:prstClr>
              </a:solidFill>
            </a:endParaRPr>
          </a:p>
        </p:txBody>
      </p:sp>
      <p:sp>
        <p:nvSpPr>
          <p:cNvPr id="6" name="Slide Number Placeholder 5"/>
          <p:cNvSpPr>
            <a:spLocks noGrp="1"/>
          </p:cNvSpPr>
          <p:nvPr>
            <p:ph type="sldNum" sz="quarter" idx="12"/>
          </p:nvPr>
        </p:nvSpPr>
        <p:spPr/>
        <p:txBody>
          <a:bodyPr/>
          <a:lstStyle/>
          <a:p>
            <a:fld id="{23541C3C-9130-4D8F-9674-63363DDE8E53}"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94349105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3"/>
          <p:cNvSpPr>
            <a:spLocks noGrp="1"/>
          </p:cNvSpPr>
          <p:nvPr>
            <p:ph type="dt" sz="half" idx="10"/>
          </p:nvPr>
        </p:nvSpPr>
        <p:spPr/>
        <p:txBody>
          <a:bodyPr/>
          <a:lstStyle/>
          <a:p>
            <a:fld id="{1F9B5C7F-07E6-420E-93BA-F95F7315EBEA}" type="datetimeFigureOut">
              <a:rPr lang="en-US" smtClean="0">
                <a:solidFill>
                  <a:prstClr val="white">
                    <a:tint val="75000"/>
                    <a:alpha val="60000"/>
                  </a:prstClr>
                </a:solidFill>
              </a:rPr>
              <a:pPr/>
              <a:t>1/29/2021</a:t>
            </a:fld>
            <a:endParaRPr lang="en-US">
              <a:solidFill>
                <a:prstClr val="white">
                  <a:tint val="75000"/>
                  <a:alpha val="60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alpha val="60000"/>
                </a:prstClr>
              </a:solidFill>
            </a:endParaRPr>
          </a:p>
        </p:txBody>
      </p:sp>
      <p:sp>
        <p:nvSpPr>
          <p:cNvPr id="6" name="Slide Number Placeholder 5"/>
          <p:cNvSpPr>
            <a:spLocks noGrp="1"/>
          </p:cNvSpPr>
          <p:nvPr>
            <p:ph type="sldNum" sz="quarter" idx="12"/>
          </p:nvPr>
        </p:nvSpPr>
        <p:spPr/>
        <p:txBody>
          <a:bodyPr/>
          <a:lstStyle/>
          <a:p>
            <a:fld id="{23541C3C-9130-4D8F-9674-63363DDE8E53}"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429080444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66443" y="2861734"/>
            <a:ext cx="6620967" cy="1915647"/>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866442" y="4777381"/>
            <a:ext cx="662096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F9B5C7F-07E6-420E-93BA-F95F7315EBEA}" type="datetimeFigureOut">
              <a:rPr lang="en-US" smtClean="0">
                <a:solidFill>
                  <a:prstClr val="white">
                    <a:tint val="75000"/>
                    <a:alpha val="60000"/>
                  </a:prstClr>
                </a:solidFill>
              </a:rPr>
              <a:pPr/>
              <a:t>1/29/2021</a:t>
            </a:fld>
            <a:endParaRPr lang="en-US">
              <a:solidFill>
                <a:prstClr val="white">
                  <a:tint val="75000"/>
                  <a:alpha val="60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alpha val="60000"/>
                </a:prstClr>
              </a:solidFill>
            </a:endParaRPr>
          </a:p>
        </p:txBody>
      </p:sp>
      <p:sp>
        <p:nvSpPr>
          <p:cNvPr id="6" name="Slide Number Placeholder 5"/>
          <p:cNvSpPr>
            <a:spLocks noGrp="1"/>
          </p:cNvSpPr>
          <p:nvPr>
            <p:ph type="sldNum" sz="quarter" idx="12"/>
          </p:nvPr>
        </p:nvSpPr>
        <p:spPr/>
        <p:txBody>
          <a:bodyPr/>
          <a:lstStyle/>
          <a:p>
            <a:fld id="{23541C3C-9130-4D8F-9674-63363DDE8E53}"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17676393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27700" y="2060576"/>
            <a:ext cx="3298113"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241975" y="2056093"/>
            <a:ext cx="3298115"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1F9B5C7F-07E6-420E-93BA-F95F7315EBEA}" type="datetimeFigureOut">
              <a:rPr lang="en-US" smtClean="0">
                <a:solidFill>
                  <a:prstClr val="white">
                    <a:tint val="75000"/>
                    <a:alpha val="60000"/>
                  </a:prstClr>
                </a:solidFill>
              </a:rPr>
              <a:pPr/>
              <a:t>1/29/2021</a:t>
            </a:fld>
            <a:endParaRPr lang="en-US">
              <a:solidFill>
                <a:prstClr val="white">
                  <a:tint val="75000"/>
                  <a:alpha val="60000"/>
                </a:prstClr>
              </a:solidFill>
            </a:endParaRPr>
          </a:p>
        </p:txBody>
      </p:sp>
      <p:sp>
        <p:nvSpPr>
          <p:cNvPr id="6" name="Footer Placeholder 5"/>
          <p:cNvSpPr>
            <a:spLocks noGrp="1"/>
          </p:cNvSpPr>
          <p:nvPr>
            <p:ph type="ftr" sz="quarter" idx="11"/>
          </p:nvPr>
        </p:nvSpPr>
        <p:spPr/>
        <p:txBody>
          <a:bodyPr/>
          <a:lstStyle/>
          <a:p>
            <a:endParaRPr lang="en-US">
              <a:solidFill>
                <a:prstClr val="white">
                  <a:tint val="75000"/>
                  <a:alpha val="60000"/>
                </a:prstClr>
              </a:solidFill>
            </a:endParaRPr>
          </a:p>
        </p:txBody>
      </p:sp>
      <p:sp>
        <p:nvSpPr>
          <p:cNvPr id="7" name="Slide Number Placeholder 6"/>
          <p:cNvSpPr>
            <a:spLocks noGrp="1"/>
          </p:cNvSpPr>
          <p:nvPr>
            <p:ph type="sldNum" sz="quarter" idx="12"/>
          </p:nvPr>
        </p:nvSpPr>
        <p:spPr/>
        <p:txBody>
          <a:bodyPr/>
          <a:lstStyle/>
          <a:p>
            <a:fld id="{23541C3C-9130-4D8F-9674-63363DDE8E53}"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8957535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827700" y="1905000"/>
            <a:ext cx="3298112"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27700" y="2514600"/>
            <a:ext cx="3298113"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241976" y="1905000"/>
            <a:ext cx="3298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241976" y="2514600"/>
            <a:ext cx="3298113"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1F9B5C7F-07E6-420E-93BA-F95F7315EBEA}" type="datetimeFigureOut">
              <a:rPr lang="en-US" smtClean="0">
                <a:solidFill>
                  <a:prstClr val="white">
                    <a:tint val="75000"/>
                    <a:alpha val="60000"/>
                  </a:prstClr>
                </a:solidFill>
              </a:rPr>
              <a:pPr/>
              <a:t>1/29/2021</a:t>
            </a:fld>
            <a:endParaRPr lang="en-US">
              <a:solidFill>
                <a:prstClr val="white">
                  <a:tint val="75000"/>
                  <a:alpha val="60000"/>
                </a:prstClr>
              </a:solidFill>
            </a:endParaRPr>
          </a:p>
        </p:txBody>
      </p:sp>
      <p:sp>
        <p:nvSpPr>
          <p:cNvPr id="8" name="Footer Placeholder 7"/>
          <p:cNvSpPr>
            <a:spLocks noGrp="1"/>
          </p:cNvSpPr>
          <p:nvPr>
            <p:ph type="ftr" sz="quarter" idx="11"/>
          </p:nvPr>
        </p:nvSpPr>
        <p:spPr/>
        <p:txBody>
          <a:bodyPr/>
          <a:lstStyle/>
          <a:p>
            <a:endParaRPr lang="en-US">
              <a:solidFill>
                <a:prstClr val="white">
                  <a:tint val="75000"/>
                  <a:alpha val="60000"/>
                </a:prstClr>
              </a:solidFill>
            </a:endParaRPr>
          </a:p>
        </p:txBody>
      </p:sp>
      <p:sp>
        <p:nvSpPr>
          <p:cNvPr id="9" name="Slide Number Placeholder 8"/>
          <p:cNvSpPr>
            <a:spLocks noGrp="1"/>
          </p:cNvSpPr>
          <p:nvPr>
            <p:ph type="sldNum" sz="quarter" idx="12"/>
          </p:nvPr>
        </p:nvSpPr>
        <p:spPr/>
        <p:txBody>
          <a:bodyPr/>
          <a:lstStyle/>
          <a:p>
            <a:fld id="{23541C3C-9130-4D8F-9674-63363DDE8E53}"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56416495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7" name="Date Placeholder 2"/>
          <p:cNvSpPr>
            <a:spLocks noGrp="1"/>
          </p:cNvSpPr>
          <p:nvPr>
            <p:ph type="dt" sz="half" idx="10"/>
          </p:nvPr>
        </p:nvSpPr>
        <p:spPr/>
        <p:txBody>
          <a:bodyPr/>
          <a:lstStyle/>
          <a:p>
            <a:fld id="{1F9B5C7F-07E6-420E-93BA-F95F7315EBEA}" type="datetimeFigureOut">
              <a:rPr lang="en-US" smtClean="0">
                <a:solidFill>
                  <a:prstClr val="white">
                    <a:tint val="75000"/>
                    <a:alpha val="60000"/>
                  </a:prstClr>
                </a:solidFill>
              </a:rPr>
              <a:pPr/>
              <a:t>1/29/2021</a:t>
            </a:fld>
            <a:endParaRPr lang="en-US">
              <a:solidFill>
                <a:prstClr val="white">
                  <a:tint val="75000"/>
                  <a:alpha val="60000"/>
                </a:prstClr>
              </a:solidFill>
            </a:endParaRPr>
          </a:p>
        </p:txBody>
      </p:sp>
      <p:sp>
        <p:nvSpPr>
          <p:cNvPr id="5" name="Footer Placeholder 3"/>
          <p:cNvSpPr>
            <a:spLocks noGrp="1"/>
          </p:cNvSpPr>
          <p:nvPr>
            <p:ph type="ftr" sz="quarter" idx="11"/>
          </p:nvPr>
        </p:nvSpPr>
        <p:spPr/>
        <p:txBody>
          <a:bodyPr/>
          <a:lstStyle/>
          <a:p>
            <a:endParaRPr lang="en-US">
              <a:solidFill>
                <a:prstClr val="white">
                  <a:tint val="75000"/>
                  <a:alpha val="60000"/>
                </a:prstClr>
              </a:solidFill>
            </a:endParaRPr>
          </a:p>
        </p:txBody>
      </p:sp>
      <p:sp>
        <p:nvSpPr>
          <p:cNvPr id="6" name="Slide Number Placeholder 4"/>
          <p:cNvSpPr>
            <a:spLocks noGrp="1"/>
          </p:cNvSpPr>
          <p:nvPr>
            <p:ph type="sldNum" sz="quarter" idx="12"/>
          </p:nvPr>
        </p:nvSpPr>
        <p:spPr/>
        <p:txBody>
          <a:bodyPr/>
          <a:lstStyle/>
          <a:p>
            <a:fld id="{23541C3C-9130-4D8F-9674-63363DDE8E53}"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55060242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1F9B5C7F-07E6-420E-93BA-F95F7315EBEA}" type="datetimeFigureOut">
              <a:rPr lang="en-US" smtClean="0">
                <a:solidFill>
                  <a:prstClr val="white">
                    <a:tint val="75000"/>
                    <a:alpha val="60000"/>
                  </a:prstClr>
                </a:solidFill>
              </a:rPr>
              <a:pPr/>
              <a:t>1/29/2021</a:t>
            </a:fld>
            <a:endParaRPr lang="en-US">
              <a:solidFill>
                <a:prstClr val="white">
                  <a:tint val="75000"/>
                  <a:alpha val="60000"/>
                </a:prstClr>
              </a:solidFill>
            </a:endParaRPr>
          </a:p>
        </p:txBody>
      </p:sp>
      <p:sp>
        <p:nvSpPr>
          <p:cNvPr id="5" name="Footer Placeholder 2"/>
          <p:cNvSpPr>
            <a:spLocks noGrp="1"/>
          </p:cNvSpPr>
          <p:nvPr>
            <p:ph type="ftr" sz="quarter" idx="11"/>
          </p:nvPr>
        </p:nvSpPr>
        <p:spPr/>
        <p:txBody>
          <a:bodyPr/>
          <a:lstStyle/>
          <a:p>
            <a:endParaRPr lang="en-US">
              <a:solidFill>
                <a:prstClr val="white">
                  <a:tint val="75000"/>
                  <a:alpha val="60000"/>
                </a:prstClr>
              </a:solidFill>
            </a:endParaRPr>
          </a:p>
        </p:txBody>
      </p:sp>
      <p:sp>
        <p:nvSpPr>
          <p:cNvPr id="6" name="Slide Number Placeholder 3"/>
          <p:cNvSpPr>
            <a:spLocks noGrp="1"/>
          </p:cNvSpPr>
          <p:nvPr>
            <p:ph type="sldNum" sz="quarter" idx="12"/>
          </p:nvPr>
        </p:nvSpPr>
        <p:spPr/>
        <p:txBody>
          <a:bodyPr/>
          <a:lstStyle/>
          <a:p>
            <a:fld id="{23541C3C-9130-4D8F-9674-63363DDE8E53}"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8894260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6441" y="1447800"/>
            <a:ext cx="2551462" cy="1447800"/>
          </a:xfrm>
        </p:spPr>
        <p:txBody>
          <a:bodyPr anchor="b"/>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3589397" y="1447800"/>
            <a:ext cx="3898013"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66441" y="3129281"/>
            <a:ext cx="2551462"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Date Placeholder 4"/>
          <p:cNvSpPr>
            <a:spLocks noGrp="1"/>
          </p:cNvSpPr>
          <p:nvPr>
            <p:ph type="dt" sz="half" idx="10"/>
          </p:nvPr>
        </p:nvSpPr>
        <p:spPr/>
        <p:txBody>
          <a:bodyPr/>
          <a:lstStyle/>
          <a:p>
            <a:fld id="{1F9B5C7F-07E6-420E-93BA-F95F7315EBEA}" type="datetimeFigureOut">
              <a:rPr lang="en-US" smtClean="0">
                <a:solidFill>
                  <a:prstClr val="white">
                    <a:tint val="75000"/>
                    <a:alpha val="60000"/>
                  </a:prstClr>
                </a:solidFill>
              </a:rPr>
              <a:pPr/>
              <a:t>1/29/2021</a:t>
            </a:fld>
            <a:endParaRPr lang="en-US">
              <a:solidFill>
                <a:prstClr val="white">
                  <a:tint val="75000"/>
                  <a:alpha val="60000"/>
                </a:prstClr>
              </a:solidFill>
            </a:endParaRPr>
          </a:p>
        </p:txBody>
      </p:sp>
      <p:sp>
        <p:nvSpPr>
          <p:cNvPr id="5" name="Footer Placeholder 5"/>
          <p:cNvSpPr>
            <a:spLocks noGrp="1"/>
          </p:cNvSpPr>
          <p:nvPr>
            <p:ph type="ftr" sz="quarter" idx="11"/>
          </p:nvPr>
        </p:nvSpPr>
        <p:spPr/>
        <p:txBody>
          <a:bodyPr/>
          <a:lstStyle/>
          <a:p>
            <a:endParaRPr lang="en-US">
              <a:solidFill>
                <a:prstClr val="white">
                  <a:tint val="75000"/>
                  <a:alpha val="60000"/>
                </a:prstClr>
              </a:solidFill>
            </a:endParaRPr>
          </a:p>
        </p:txBody>
      </p:sp>
      <p:sp>
        <p:nvSpPr>
          <p:cNvPr id="6" name="Slide Number Placeholder 6"/>
          <p:cNvSpPr>
            <a:spLocks noGrp="1"/>
          </p:cNvSpPr>
          <p:nvPr>
            <p:ph type="sldNum" sz="quarter" idx="12"/>
          </p:nvPr>
        </p:nvSpPr>
        <p:spPr/>
        <p:txBody>
          <a:bodyPr/>
          <a:lstStyle/>
          <a:p>
            <a:fld id="{23541C3C-9130-4D8F-9674-63363DDE8E53}"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4695900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BD893F6D-AA48-4CB9-9A12-D189265CEB5D}" type="datetimeFigureOut">
              <a:rPr lang="fa-IR" smtClean="0"/>
              <a:t>16/06/1442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A0AB84F7-517E-45AB-9D7F-0BE931CF1EB6}" type="slidenum">
              <a:rPr lang="fa-IR" smtClean="0"/>
              <a:t>‹#›</a:t>
            </a:fld>
            <a:endParaRPr lang="fa-IR"/>
          </a:p>
        </p:txBody>
      </p:sp>
    </p:spTree>
    <p:extLst>
      <p:ext uri="{BB962C8B-B14F-4D97-AF65-F5344CB8AC3E}">
        <p14:creationId xmlns:p14="http://schemas.microsoft.com/office/powerpoint/2010/main" val="355282142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5656" y="1854192"/>
            <a:ext cx="3820674" cy="1574808"/>
          </a:xfrm>
        </p:spPr>
        <p:txBody>
          <a:bodyPr anchor="b">
            <a:normAutofit/>
          </a:bodyPr>
          <a:lstStyle>
            <a:lvl1pPr algn="l">
              <a:defRPr sz="36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213517" y="1143000"/>
            <a:ext cx="2400925"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866441" y="3657600"/>
            <a:ext cx="3814728"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F9B5C7F-07E6-420E-93BA-F95F7315EBEA}" type="datetimeFigureOut">
              <a:rPr lang="en-US" smtClean="0">
                <a:solidFill>
                  <a:prstClr val="white">
                    <a:tint val="75000"/>
                    <a:alpha val="60000"/>
                  </a:prstClr>
                </a:solidFill>
              </a:rPr>
              <a:pPr/>
              <a:t>1/29/2021</a:t>
            </a:fld>
            <a:endParaRPr lang="en-US">
              <a:solidFill>
                <a:prstClr val="white">
                  <a:tint val="75000"/>
                  <a:alpha val="60000"/>
                </a:prstClr>
              </a:solidFill>
            </a:endParaRPr>
          </a:p>
        </p:txBody>
      </p:sp>
      <p:sp>
        <p:nvSpPr>
          <p:cNvPr id="6" name="Footer Placeholder 5"/>
          <p:cNvSpPr>
            <a:spLocks noGrp="1"/>
          </p:cNvSpPr>
          <p:nvPr>
            <p:ph type="ftr" sz="quarter" idx="11"/>
          </p:nvPr>
        </p:nvSpPr>
        <p:spPr/>
        <p:txBody>
          <a:bodyPr/>
          <a:lstStyle/>
          <a:p>
            <a:endParaRPr lang="en-US">
              <a:solidFill>
                <a:prstClr val="white">
                  <a:tint val="75000"/>
                  <a:alpha val="60000"/>
                </a:prstClr>
              </a:solidFill>
            </a:endParaRPr>
          </a:p>
        </p:txBody>
      </p:sp>
      <p:sp>
        <p:nvSpPr>
          <p:cNvPr id="7" name="Slide Number Placeholder 6"/>
          <p:cNvSpPr>
            <a:spLocks noGrp="1"/>
          </p:cNvSpPr>
          <p:nvPr>
            <p:ph type="sldNum" sz="quarter" idx="12"/>
          </p:nvPr>
        </p:nvSpPr>
        <p:spPr/>
        <p:txBody>
          <a:bodyPr/>
          <a:lstStyle/>
          <a:p>
            <a:fld id="{23541C3C-9130-4D8F-9674-63363DDE8E53}"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93864508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6443" y="4800587"/>
            <a:ext cx="662096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866442" y="685800"/>
            <a:ext cx="662096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866443" y="5367325"/>
            <a:ext cx="662096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F9B5C7F-07E6-420E-93BA-F95F7315EBEA}" type="datetimeFigureOut">
              <a:rPr lang="en-US" smtClean="0">
                <a:solidFill>
                  <a:prstClr val="white">
                    <a:tint val="75000"/>
                    <a:alpha val="60000"/>
                  </a:prstClr>
                </a:solidFill>
              </a:rPr>
              <a:pPr/>
              <a:t>1/29/2021</a:t>
            </a:fld>
            <a:endParaRPr lang="en-US">
              <a:solidFill>
                <a:prstClr val="white">
                  <a:tint val="75000"/>
                  <a:alpha val="60000"/>
                </a:prstClr>
              </a:solidFill>
            </a:endParaRPr>
          </a:p>
        </p:txBody>
      </p:sp>
      <p:sp>
        <p:nvSpPr>
          <p:cNvPr id="6" name="Footer Placeholder 5"/>
          <p:cNvSpPr>
            <a:spLocks noGrp="1"/>
          </p:cNvSpPr>
          <p:nvPr>
            <p:ph type="ftr" sz="quarter" idx="11"/>
          </p:nvPr>
        </p:nvSpPr>
        <p:spPr/>
        <p:txBody>
          <a:bodyPr/>
          <a:lstStyle/>
          <a:p>
            <a:endParaRPr lang="en-US">
              <a:solidFill>
                <a:prstClr val="white">
                  <a:tint val="75000"/>
                  <a:alpha val="60000"/>
                </a:prstClr>
              </a:solidFill>
            </a:endParaRPr>
          </a:p>
        </p:txBody>
      </p:sp>
      <p:sp>
        <p:nvSpPr>
          <p:cNvPr id="7" name="Slide Number Placeholder 6"/>
          <p:cNvSpPr>
            <a:spLocks noGrp="1"/>
          </p:cNvSpPr>
          <p:nvPr>
            <p:ph type="sldNum" sz="quarter" idx="12"/>
          </p:nvPr>
        </p:nvSpPr>
        <p:spPr/>
        <p:txBody>
          <a:bodyPr/>
          <a:lstStyle/>
          <a:p>
            <a:fld id="{23541C3C-9130-4D8F-9674-63363DDE8E53}"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250528588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866442" y="1447800"/>
            <a:ext cx="6620968" cy="1981200"/>
          </a:xfrm>
        </p:spPr>
        <p:txBody>
          <a:bodyPr/>
          <a:lstStyle>
            <a:lvl1pPr>
              <a:defRPr sz="4800"/>
            </a:lvl1pPr>
          </a:lstStyle>
          <a:p>
            <a:r>
              <a:rPr lang="en-US" smtClean="0"/>
              <a:t>Click to edit Master title style</a:t>
            </a:r>
            <a:endParaRPr lang="en-US" dirty="0"/>
          </a:p>
        </p:txBody>
      </p:sp>
      <p:sp>
        <p:nvSpPr>
          <p:cNvPr id="8" name="Text Placeholder 3"/>
          <p:cNvSpPr>
            <a:spLocks noGrp="1"/>
          </p:cNvSpPr>
          <p:nvPr>
            <p:ph type="body" sz="half" idx="2"/>
          </p:nvPr>
        </p:nvSpPr>
        <p:spPr>
          <a:xfrm>
            <a:off x="866442" y="3657600"/>
            <a:ext cx="6620968"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F9B5C7F-07E6-420E-93BA-F95F7315EBEA}" type="datetimeFigureOut">
              <a:rPr lang="en-US" smtClean="0">
                <a:solidFill>
                  <a:prstClr val="white">
                    <a:tint val="75000"/>
                    <a:alpha val="60000"/>
                  </a:prstClr>
                </a:solidFill>
              </a:rPr>
              <a:pPr/>
              <a:t>1/29/2021</a:t>
            </a:fld>
            <a:endParaRPr lang="en-US">
              <a:solidFill>
                <a:prstClr val="white">
                  <a:tint val="75000"/>
                  <a:alpha val="60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alpha val="60000"/>
                </a:prstClr>
              </a:solidFill>
            </a:endParaRPr>
          </a:p>
        </p:txBody>
      </p:sp>
      <p:sp>
        <p:nvSpPr>
          <p:cNvPr id="6" name="Slide Number Placeholder 5"/>
          <p:cNvSpPr>
            <a:spLocks noGrp="1"/>
          </p:cNvSpPr>
          <p:nvPr>
            <p:ph type="sldNum" sz="quarter" idx="12"/>
          </p:nvPr>
        </p:nvSpPr>
        <p:spPr/>
        <p:txBody>
          <a:bodyPr/>
          <a:lstStyle/>
          <a:p>
            <a:fld id="{23541C3C-9130-4D8F-9674-63363DDE8E53}"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01082772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81409" y="1447800"/>
            <a:ext cx="6001049" cy="2323374"/>
          </a:xfrm>
        </p:spPr>
        <p:txBody>
          <a:bodyPr/>
          <a:lstStyle>
            <a:lvl1pPr>
              <a:defRPr sz="4800"/>
            </a:lvl1pPr>
          </a:lstStyle>
          <a:p>
            <a:r>
              <a:rPr lang="en-US" smtClean="0"/>
              <a:t>Click to edit Master title style</a:t>
            </a:r>
            <a:endParaRPr lang="en-US" dirty="0"/>
          </a:p>
        </p:txBody>
      </p:sp>
      <p:sp>
        <p:nvSpPr>
          <p:cNvPr id="11" name="Text Placeholder 3"/>
          <p:cNvSpPr>
            <a:spLocks noGrp="1"/>
          </p:cNvSpPr>
          <p:nvPr>
            <p:ph type="body" sz="half" idx="14"/>
          </p:nvPr>
        </p:nvSpPr>
        <p:spPr>
          <a:xfrm>
            <a:off x="1448177" y="3771174"/>
            <a:ext cx="546115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en-US" smtClean="0"/>
              <a:t>Click to edit Master text styles</a:t>
            </a:r>
          </a:p>
        </p:txBody>
      </p:sp>
      <p:sp>
        <p:nvSpPr>
          <p:cNvPr id="10" name="Text Placeholder 3"/>
          <p:cNvSpPr>
            <a:spLocks noGrp="1"/>
          </p:cNvSpPr>
          <p:nvPr>
            <p:ph type="body" sz="half" idx="2"/>
          </p:nvPr>
        </p:nvSpPr>
        <p:spPr>
          <a:xfrm>
            <a:off x="866442" y="4350657"/>
            <a:ext cx="6620968"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F9B5C7F-07E6-420E-93BA-F95F7315EBEA}" type="datetimeFigureOut">
              <a:rPr lang="en-US" smtClean="0">
                <a:solidFill>
                  <a:prstClr val="white">
                    <a:tint val="75000"/>
                    <a:alpha val="60000"/>
                  </a:prstClr>
                </a:solidFill>
              </a:rPr>
              <a:pPr/>
              <a:t>1/29/2021</a:t>
            </a:fld>
            <a:endParaRPr lang="en-US">
              <a:solidFill>
                <a:prstClr val="white">
                  <a:tint val="75000"/>
                  <a:alpha val="60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alpha val="60000"/>
                </a:prstClr>
              </a:solidFill>
            </a:endParaRPr>
          </a:p>
        </p:txBody>
      </p:sp>
      <p:sp>
        <p:nvSpPr>
          <p:cNvPr id="6" name="Slide Number Placeholder 5"/>
          <p:cNvSpPr>
            <a:spLocks noGrp="1"/>
          </p:cNvSpPr>
          <p:nvPr>
            <p:ph type="sldNum" sz="quarter" idx="12"/>
          </p:nvPr>
        </p:nvSpPr>
        <p:spPr/>
        <p:txBody>
          <a:bodyPr/>
          <a:lstStyle/>
          <a:p>
            <a:fld id="{23541C3C-9130-4D8F-9674-63363DDE8E53}" type="slidenum">
              <a:rPr lang="en-US" smtClean="0">
                <a:solidFill>
                  <a:prstClr val="white">
                    <a:tint val="75000"/>
                  </a:prstClr>
                </a:solidFill>
              </a:rPr>
              <a:pPr/>
              <a:t>‹#›</a:t>
            </a:fld>
            <a:endParaRPr lang="en-US">
              <a:solidFill>
                <a:prstClr val="white">
                  <a:tint val="75000"/>
                </a:prstClr>
              </a:solidFill>
            </a:endParaRPr>
          </a:p>
        </p:txBody>
      </p:sp>
      <p:sp>
        <p:nvSpPr>
          <p:cNvPr id="12" name="TextBox 11"/>
          <p:cNvSpPr txBox="1"/>
          <p:nvPr/>
        </p:nvSpPr>
        <p:spPr>
          <a:xfrm>
            <a:off x="673897" y="971253"/>
            <a:ext cx="601591"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rtl="0"/>
            <a:r>
              <a:rPr lang="en-US" dirty="0">
                <a:solidFill>
                  <a:srgbClr val="1E5155">
                    <a:lumMod val="40000"/>
                    <a:lumOff val="60000"/>
                  </a:srgbClr>
                </a:solidFill>
              </a:rPr>
              <a:t>“</a:t>
            </a:r>
          </a:p>
        </p:txBody>
      </p:sp>
      <p:sp>
        <p:nvSpPr>
          <p:cNvPr id="15" name="TextBox 14"/>
          <p:cNvSpPr txBox="1"/>
          <p:nvPr/>
        </p:nvSpPr>
        <p:spPr>
          <a:xfrm>
            <a:off x="6999690" y="2613787"/>
            <a:ext cx="601591"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rtl="0"/>
            <a:r>
              <a:rPr lang="en-US" dirty="0">
                <a:solidFill>
                  <a:srgbClr val="1E5155">
                    <a:lumMod val="40000"/>
                    <a:lumOff val="60000"/>
                  </a:srgbClr>
                </a:solidFill>
              </a:rPr>
              <a:t>”</a:t>
            </a:r>
          </a:p>
        </p:txBody>
      </p:sp>
    </p:spTree>
    <p:extLst>
      <p:ext uri="{BB962C8B-B14F-4D97-AF65-F5344CB8AC3E}">
        <p14:creationId xmlns:p14="http://schemas.microsoft.com/office/powerpoint/2010/main" val="155486794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866441" y="3124201"/>
            <a:ext cx="6620969" cy="165318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866442" y="4777381"/>
            <a:ext cx="6620968"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F9B5C7F-07E6-420E-93BA-F95F7315EBEA}" type="datetimeFigureOut">
              <a:rPr lang="en-US" smtClean="0">
                <a:solidFill>
                  <a:prstClr val="white">
                    <a:tint val="75000"/>
                    <a:alpha val="60000"/>
                  </a:prstClr>
                </a:solidFill>
              </a:rPr>
              <a:pPr/>
              <a:t>1/29/2021</a:t>
            </a:fld>
            <a:endParaRPr lang="en-US">
              <a:solidFill>
                <a:prstClr val="white">
                  <a:tint val="75000"/>
                  <a:alpha val="60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alpha val="60000"/>
                </a:prstClr>
              </a:solidFill>
            </a:endParaRPr>
          </a:p>
        </p:txBody>
      </p:sp>
      <p:sp>
        <p:nvSpPr>
          <p:cNvPr id="6" name="Slide Number Placeholder 5"/>
          <p:cNvSpPr>
            <a:spLocks noGrp="1"/>
          </p:cNvSpPr>
          <p:nvPr>
            <p:ph type="sldNum" sz="quarter" idx="12"/>
          </p:nvPr>
        </p:nvSpPr>
        <p:spPr/>
        <p:txBody>
          <a:bodyPr/>
          <a:lstStyle/>
          <a:p>
            <a:fld id="{23541C3C-9130-4D8F-9674-63363DDE8E53}"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47876529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474834" y="1981200"/>
            <a:ext cx="22107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6" name="Text Placeholder 3"/>
          <p:cNvSpPr>
            <a:spLocks noGrp="1"/>
          </p:cNvSpPr>
          <p:nvPr>
            <p:ph type="body" sz="half" idx="15"/>
          </p:nvPr>
        </p:nvSpPr>
        <p:spPr>
          <a:xfrm>
            <a:off x="489475" y="2667000"/>
            <a:ext cx="219608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2913504" y="1981200"/>
            <a:ext cx="2202754"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9" name="Text Placeholder 3"/>
          <p:cNvSpPr>
            <a:spLocks noGrp="1"/>
          </p:cNvSpPr>
          <p:nvPr>
            <p:ph type="body" sz="half" idx="16"/>
          </p:nvPr>
        </p:nvSpPr>
        <p:spPr>
          <a:xfrm>
            <a:off x="2905586" y="2667000"/>
            <a:ext cx="2210671"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5344917" y="1981200"/>
            <a:ext cx="219965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Text Placeholder 3"/>
          <p:cNvSpPr>
            <a:spLocks noGrp="1"/>
          </p:cNvSpPr>
          <p:nvPr>
            <p:ph type="body" sz="half" idx="17"/>
          </p:nvPr>
        </p:nvSpPr>
        <p:spPr>
          <a:xfrm>
            <a:off x="5344917" y="2667000"/>
            <a:ext cx="2199658"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7" name="Straight Connector 16"/>
          <p:cNvCxnSpPr/>
          <p:nvPr/>
        </p:nvCxnSpPr>
        <p:spPr>
          <a:xfrm>
            <a:off x="2795334"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5223030"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1F9B5C7F-07E6-420E-93BA-F95F7315EBEA}" type="datetimeFigureOut">
              <a:rPr lang="en-US" smtClean="0">
                <a:solidFill>
                  <a:prstClr val="white">
                    <a:tint val="75000"/>
                    <a:alpha val="60000"/>
                  </a:prstClr>
                </a:solidFill>
              </a:rPr>
              <a:pPr/>
              <a:t>1/29/2021</a:t>
            </a:fld>
            <a:endParaRPr lang="en-US">
              <a:solidFill>
                <a:prstClr val="white">
                  <a:tint val="75000"/>
                  <a:alpha val="60000"/>
                </a:prstClr>
              </a:solidFill>
            </a:endParaRPr>
          </a:p>
        </p:txBody>
      </p:sp>
      <p:sp>
        <p:nvSpPr>
          <p:cNvPr id="4" name="Footer Placeholder 4"/>
          <p:cNvSpPr>
            <a:spLocks noGrp="1"/>
          </p:cNvSpPr>
          <p:nvPr>
            <p:ph type="ftr" sz="quarter" idx="11"/>
          </p:nvPr>
        </p:nvSpPr>
        <p:spPr/>
        <p:txBody>
          <a:bodyPr/>
          <a:lstStyle/>
          <a:p>
            <a:endParaRPr lang="en-US">
              <a:solidFill>
                <a:prstClr val="white">
                  <a:tint val="75000"/>
                  <a:alpha val="60000"/>
                </a:prstClr>
              </a:solidFill>
            </a:endParaRPr>
          </a:p>
        </p:txBody>
      </p:sp>
      <p:sp>
        <p:nvSpPr>
          <p:cNvPr id="6" name="Slide Number Placeholder 5"/>
          <p:cNvSpPr>
            <a:spLocks noGrp="1"/>
          </p:cNvSpPr>
          <p:nvPr>
            <p:ph type="sldNum" sz="quarter" idx="12"/>
          </p:nvPr>
        </p:nvSpPr>
        <p:spPr/>
        <p:txBody>
          <a:bodyPr/>
          <a:lstStyle/>
          <a:p>
            <a:fld id="{23541C3C-9130-4D8F-9674-63363DDE8E53}"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19058539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489475" y="4250949"/>
            <a:ext cx="2205612"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9" name="Picture Placeholder 2"/>
          <p:cNvSpPr>
            <a:spLocks noGrp="1" noChangeAspect="1"/>
          </p:cNvSpPr>
          <p:nvPr>
            <p:ph type="pic" idx="15"/>
          </p:nvPr>
        </p:nvSpPr>
        <p:spPr>
          <a:xfrm>
            <a:off x="489475" y="2209800"/>
            <a:ext cx="2205612"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2" name="Text Placeholder 3"/>
          <p:cNvSpPr>
            <a:spLocks noGrp="1"/>
          </p:cNvSpPr>
          <p:nvPr>
            <p:ph type="body" sz="half" idx="18"/>
          </p:nvPr>
        </p:nvSpPr>
        <p:spPr>
          <a:xfrm>
            <a:off x="489475" y="4827212"/>
            <a:ext cx="2205612"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2917792" y="4250949"/>
            <a:ext cx="21984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0" name="Picture Placeholder 2"/>
          <p:cNvSpPr>
            <a:spLocks noGrp="1" noChangeAspect="1"/>
          </p:cNvSpPr>
          <p:nvPr>
            <p:ph type="pic" idx="21"/>
          </p:nvPr>
        </p:nvSpPr>
        <p:spPr>
          <a:xfrm>
            <a:off x="2917791" y="2209800"/>
            <a:ext cx="2198466"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3" name="Text Placeholder 3"/>
          <p:cNvSpPr>
            <a:spLocks noGrp="1"/>
          </p:cNvSpPr>
          <p:nvPr>
            <p:ph type="body" sz="half" idx="19"/>
          </p:nvPr>
        </p:nvSpPr>
        <p:spPr>
          <a:xfrm>
            <a:off x="2916776" y="4827211"/>
            <a:ext cx="2201378"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5344917" y="4250949"/>
            <a:ext cx="219965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1" name="Picture Placeholder 2"/>
          <p:cNvSpPr>
            <a:spLocks noGrp="1" noChangeAspect="1"/>
          </p:cNvSpPr>
          <p:nvPr>
            <p:ph type="pic" idx="22"/>
          </p:nvPr>
        </p:nvSpPr>
        <p:spPr>
          <a:xfrm>
            <a:off x="5344916" y="2209800"/>
            <a:ext cx="2199658"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20"/>
          </p:nvPr>
        </p:nvSpPr>
        <p:spPr>
          <a:xfrm>
            <a:off x="5344824" y="4827209"/>
            <a:ext cx="2202571"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9" name="Straight Connector 18"/>
          <p:cNvCxnSpPr/>
          <p:nvPr/>
        </p:nvCxnSpPr>
        <p:spPr>
          <a:xfrm>
            <a:off x="2795334"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5223030"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1F9B5C7F-07E6-420E-93BA-F95F7315EBEA}" type="datetimeFigureOut">
              <a:rPr lang="en-US" smtClean="0">
                <a:solidFill>
                  <a:prstClr val="white">
                    <a:tint val="75000"/>
                    <a:alpha val="60000"/>
                  </a:prstClr>
                </a:solidFill>
              </a:rPr>
              <a:pPr/>
              <a:t>1/29/2021</a:t>
            </a:fld>
            <a:endParaRPr lang="en-US">
              <a:solidFill>
                <a:prstClr val="white">
                  <a:tint val="75000"/>
                  <a:alpha val="60000"/>
                </a:prstClr>
              </a:solidFill>
            </a:endParaRPr>
          </a:p>
        </p:txBody>
      </p:sp>
      <p:sp>
        <p:nvSpPr>
          <p:cNvPr id="4" name="Footer Placeholder 4"/>
          <p:cNvSpPr>
            <a:spLocks noGrp="1"/>
          </p:cNvSpPr>
          <p:nvPr>
            <p:ph type="ftr" sz="quarter" idx="11"/>
          </p:nvPr>
        </p:nvSpPr>
        <p:spPr/>
        <p:txBody>
          <a:bodyPr/>
          <a:lstStyle/>
          <a:p>
            <a:endParaRPr lang="en-US">
              <a:solidFill>
                <a:prstClr val="white">
                  <a:tint val="75000"/>
                  <a:alpha val="60000"/>
                </a:prstClr>
              </a:solidFill>
            </a:endParaRPr>
          </a:p>
        </p:txBody>
      </p:sp>
      <p:sp>
        <p:nvSpPr>
          <p:cNvPr id="6" name="Slide Number Placeholder 5"/>
          <p:cNvSpPr>
            <a:spLocks noGrp="1"/>
          </p:cNvSpPr>
          <p:nvPr>
            <p:ph type="sldNum" sz="quarter" idx="12"/>
          </p:nvPr>
        </p:nvSpPr>
        <p:spPr/>
        <p:txBody>
          <a:bodyPr/>
          <a:lstStyle/>
          <a:p>
            <a:fld id="{23541C3C-9130-4D8F-9674-63363DDE8E53}"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262810877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F9B5C7F-07E6-420E-93BA-F95F7315EBEA}" type="datetimeFigureOut">
              <a:rPr lang="en-US" smtClean="0">
                <a:solidFill>
                  <a:prstClr val="white">
                    <a:tint val="75000"/>
                    <a:alpha val="60000"/>
                  </a:prstClr>
                </a:solidFill>
              </a:rPr>
              <a:pPr/>
              <a:t>1/29/2021</a:t>
            </a:fld>
            <a:endParaRPr lang="en-US">
              <a:solidFill>
                <a:prstClr val="white">
                  <a:tint val="75000"/>
                  <a:alpha val="60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alpha val="60000"/>
                </a:prstClr>
              </a:solidFill>
            </a:endParaRPr>
          </a:p>
        </p:txBody>
      </p:sp>
      <p:sp>
        <p:nvSpPr>
          <p:cNvPr id="6" name="Slide Number Placeholder 5"/>
          <p:cNvSpPr>
            <a:spLocks noGrp="1"/>
          </p:cNvSpPr>
          <p:nvPr>
            <p:ph type="sldNum" sz="quarter" idx="12"/>
          </p:nvPr>
        </p:nvSpPr>
        <p:spPr/>
        <p:txBody>
          <a:bodyPr/>
          <a:lstStyle/>
          <a:p>
            <a:fld id="{23541C3C-9130-4D8F-9674-63363DDE8E53}"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8440241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29782" y="430214"/>
            <a:ext cx="1314793" cy="5826125"/>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89475" y="773205"/>
            <a:ext cx="5568812" cy="548313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F9B5C7F-07E6-420E-93BA-F95F7315EBEA}" type="datetimeFigureOut">
              <a:rPr lang="en-US" smtClean="0">
                <a:solidFill>
                  <a:prstClr val="white">
                    <a:tint val="75000"/>
                    <a:alpha val="60000"/>
                  </a:prstClr>
                </a:solidFill>
              </a:rPr>
              <a:pPr/>
              <a:t>1/29/2021</a:t>
            </a:fld>
            <a:endParaRPr lang="en-US">
              <a:solidFill>
                <a:prstClr val="white">
                  <a:tint val="75000"/>
                  <a:alpha val="60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alpha val="60000"/>
                </a:prstClr>
              </a:solidFill>
            </a:endParaRPr>
          </a:p>
        </p:txBody>
      </p:sp>
      <p:sp>
        <p:nvSpPr>
          <p:cNvPr id="6" name="Slide Number Placeholder 5"/>
          <p:cNvSpPr>
            <a:spLocks noGrp="1"/>
          </p:cNvSpPr>
          <p:nvPr>
            <p:ph type="sldNum" sz="quarter" idx="12"/>
          </p:nvPr>
        </p:nvSpPr>
        <p:spPr/>
        <p:txBody>
          <a:bodyPr/>
          <a:lstStyle/>
          <a:p>
            <a:fld id="{23541C3C-9130-4D8F-9674-63363DDE8E53}"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0281608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smtClean="0"/>
              <a:t>Click to edit Master title style</a:t>
            </a:r>
            <a:endParaRPr lang="fa-IR"/>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D893F6D-AA48-4CB9-9A12-D189265CEB5D}" type="datetimeFigureOut">
              <a:rPr lang="fa-IR" smtClean="0"/>
              <a:t>16/06/1442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A0AB84F7-517E-45AB-9D7F-0BE931CF1EB6}" type="slidenum">
              <a:rPr lang="fa-IR" smtClean="0"/>
              <a:t>‹#›</a:t>
            </a:fld>
            <a:endParaRPr lang="fa-IR"/>
          </a:p>
        </p:txBody>
      </p:sp>
    </p:spTree>
    <p:extLst>
      <p:ext uri="{BB962C8B-B14F-4D97-AF65-F5344CB8AC3E}">
        <p14:creationId xmlns:p14="http://schemas.microsoft.com/office/powerpoint/2010/main" val="38636196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471487" y="1825625"/>
            <a:ext cx="2900363"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3486150" y="1825625"/>
            <a:ext cx="2900363"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BD893F6D-AA48-4CB9-9A12-D189265CEB5D}" type="datetimeFigureOut">
              <a:rPr lang="fa-IR" smtClean="0"/>
              <a:t>16/06/1442</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A0AB84F7-517E-45AB-9D7F-0BE931CF1EB6}" type="slidenum">
              <a:rPr lang="fa-IR" smtClean="0"/>
              <a:t>‹#›</a:t>
            </a:fld>
            <a:endParaRPr lang="fa-IR"/>
          </a:p>
        </p:txBody>
      </p:sp>
    </p:spTree>
    <p:extLst>
      <p:ext uri="{BB962C8B-B14F-4D97-AF65-F5344CB8AC3E}">
        <p14:creationId xmlns:p14="http://schemas.microsoft.com/office/powerpoint/2010/main" val="18054191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fa-IR"/>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BD893F6D-AA48-4CB9-9A12-D189265CEB5D}" type="datetimeFigureOut">
              <a:rPr lang="fa-IR" smtClean="0"/>
              <a:t>16/06/1442</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A0AB84F7-517E-45AB-9D7F-0BE931CF1EB6}" type="slidenum">
              <a:rPr lang="fa-IR" smtClean="0"/>
              <a:t>‹#›</a:t>
            </a:fld>
            <a:endParaRPr lang="fa-IR"/>
          </a:p>
        </p:txBody>
      </p:sp>
    </p:spTree>
    <p:extLst>
      <p:ext uri="{BB962C8B-B14F-4D97-AF65-F5344CB8AC3E}">
        <p14:creationId xmlns:p14="http://schemas.microsoft.com/office/powerpoint/2010/main" val="40093576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BD893F6D-AA48-4CB9-9A12-D189265CEB5D}" type="datetimeFigureOut">
              <a:rPr lang="fa-IR" smtClean="0"/>
              <a:t>16/06/1442</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A0AB84F7-517E-45AB-9D7F-0BE931CF1EB6}" type="slidenum">
              <a:rPr lang="fa-IR" smtClean="0"/>
              <a:t>‹#›</a:t>
            </a:fld>
            <a:endParaRPr lang="fa-IR"/>
          </a:p>
        </p:txBody>
      </p:sp>
    </p:spTree>
    <p:extLst>
      <p:ext uri="{BB962C8B-B14F-4D97-AF65-F5344CB8AC3E}">
        <p14:creationId xmlns:p14="http://schemas.microsoft.com/office/powerpoint/2010/main" val="14356594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D893F6D-AA48-4CB9-9A12-D189265CEB5D}" type="datetimeFigureOut">
              <a:rPr lang="fa-IR" smtClean="0"/>
              <a:t>16/06/1442</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A0AB84F7-517E-45AB-9D7F-0BE931CF1EB6}" type="slidenum">
              <a:rPr lang="fa-IR" smtClean="0"/>
              <a:t>‹#›</a:t>
            </a:fld>
            <a:endParaRPr lang="fa-IR"/>
          </a:p>
        </p:txBody>
      </p:sp>
    </p:spTree>
    <p:extLst>
      <p:ext uri="{BB962C8B-B14F-4D97-AF65-F5344CB8AC3E}">
        <p14:creationId xmlns:p14="http://schemas.microsoft.com/office/powerpoint/2010/main" val="1471652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fa-IR"/>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D893F6D-AA48-4CB9-9A12-D189265CEB5D}" type="datetimeFigureOut">
              <a:rPr lang="fa-IR" smtClean="0"/>
              <a:t>16/06/1442</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A0AB84F7-517E-45AB-9D7F-0BE931CF1EB6}" type="slidenum">
              <a:rPr lang="fa-IR" smtClean="0"/>
              <a:t>‹#›</a:t>
            </a:fld>
            <a:endParaRPr lang="fa-IR"/>
          </a:p>
        </p:txBody>
      </p:sp>
    </p:spTree>
    <p:extLst>
      <p:ext uri="{BB962C8B-B14F-4D97-AF65-F5344CB8AC3E}">
        <p14:creationId xmlns:p14="http://schemas.microsoft.com/office/powerpoint/2010/main" val="33488403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fa-IR"/>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fa-I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D893F6D-AA48-4CB9-9A12-D189265CEB5D}" type="datetimeFigureOut">
              <a:rPr lang="fa-IR" smtClean="0"/>
              <a:t>16/06/1442</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A0AB84F7-517E-45AB-9D7F-0BE931CF1EB6}" type="slidenum">
              <a:rPr lang="fa-IR" smtClean="0"/>
              <a:t>‹#›</a:t>
            </a:fld>
            <a:endParaRPr lang="fa-IR"/>
          </a:p>
        </p:txBody>
      </p:sp>
    </p:spTree>
    <p:extLst>
      <p:ext uri="{BB962C8B-B14F-4D97-AF65-F5344CB8AC3E}">
        <p14:creationId xmlns:p14="http://schemas.microsoft.com/office/powerpoint/2010/main" val="26517736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6457950" y="6356351"/>
            <a:ext cx="2057400" cy="365125"/>
          </a:xfrm>
          <a:prstGeom prst="rect">
            <a:avLst/>
          </a:prstGeom>
        </p:spPr>
        <p:txBody>
          <a:bodyPr vert="horz" lIns="91440" tIns="45720" rIns="91440" bIns="45720" rtlCol="1" anchor="ctr"/>
          <a:lstStyle>
            <a:lvl1pPr algn="r">
              <a:defRPr sz="900">
                <a:solidFill>
                  <a:schemeClr val="tx1">
                    <a:tint val="75000"/>
                  </a:schemeClr>
                </a:solidFill>
              </a:defRPr>
            </a:lvl1pPr>
          </a:lstStyle>
          <a:p>
            <a:fld id="{BD893F6D-AA48-4CB9-9A12-D189265CEB5D}" type="datetimeFigureOut">
              <a:rPr lang="fa-IR" smtClean="0"/>
              <a:t>16/06/1442</a:t>
            </a:fld>
            <a:endParaRPr lang="fa-I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1" anchor="ctr"/>
          <a:lstStyle>
            <a:lvl1pPr algn="ctr">
              <a:defRPr sz="900">
                <a:solidFill>
                  <a:schemeClr val="tx1">
                    <a:tint val="75000"/>
                  </a:schemeClr>
                </a:solidFill>
              </a:defRPr>
            </a:lvl1pPr>
          </a:lstStyle>
          <a:p>
            <a:endParaRPr lang="fa-IR"/>
          </a:p>
        </p:txBody>
      </p:sp>
      <p:sp>
        <p:nvSpPr>
          <p:cNvPr id="6" name="Slide Number Placeholder 5"/>
          <p:cNvSpPr>
            <a:spLocks noGrp="1"/>
          </p:cNvSpPr>
          <p:nvPr>
            <p:ph type="sldNum" sz="quarter" idx="4"/>
          </p:nvPr>
        </p:nvSpPr>
        <p:spPr>
          <a:xfrm>
            <a:off x="628650" y="6356351"/>
            <a:ext cx="2057400" cy="365125"/>
          </a:xfrm>
          <a:prstGeom prst="rect">
            <a:avLst/>
          </a:prstGeom>
        </p:spPr>
        <p:txBody>
          <a:bodyPr vert="horz" lIns="91440" tIns="45720" rIns="91440" bIns="45720" rtlCol="1" anchor="ctr"/>
          <a:lstStyle>
            <a:lvl1pPr algn="l">
              <a:defRPr sz="900">
                <a:solidFill>
                  <a:schemeClr val="tx1">
                    <a:tint val="75000"/>
                  </a:schemeClr>
                </a:solidFill>
              </a:defRPr>
            </a:lvl1pPr>
          </a:lstStyle>
          <a:p>
            <a:fld id="{A0AB84F7-517E-45AB-9D7F-0BE931CF1EB6}" type="slidenum">
              <a:rPr lang="fa-IR" smtClean="0"/>
              <a:t>‹#›</a:t>
            </a:fld>
            <a:endParaRPr lang="fa-IR"/>
          </a:p>
        </p:txBody>
      </p:sp>
    </p:spTree>
    <p:extLst>
      <p:ext uri="{BB962C8B-B14F-4D97-AF65-F5344CB8AC3E}">
        <p14:creationId xmlns:p14="http://schemas.microsoft.com/office/powerpoint/2010/main" val="189653260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r" defTabSz="685800" rtl="1"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r" defTabSz="685800" rtl="1"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r" defTabSz="685800" rtl="1"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r" defTabSz="685800" rtl="1"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r" defTabSz="685800" rtl="1"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r" defTabSz="685800" rtl="1"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r" defTabSz="685800" rtl="1"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r" defTabSz="685800" rtl="1"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r" defTabSz="685800" rtl="1"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r" defTabSz="685800" rtl="1"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fa-IR"/>
      </a:defPPr>
      <a:lvl1pPr marL="0" algn="r" defTabSz="685800" rtl="1" eaLnBrk="1" latinLnBrk="0" hangingPunct="1">
        <a:defRPr sz="1350" kern="1200">
          <a:solidFill>
            <a:schemeClr val="tx1"/>
          </a:solidFill>
          <a:latin typeface="+mn-lt"/>
          <a:ea typeface="+mn-ea"/>
          <a:cs typeface="+mn-cs"/>
        </a:defRPr>
      </a:lvl1pPr>
      <a:lvl2pPr marL="342900" algn="r" defTabSz="685800" rtl="1" eaLnBrk="1" latinLnBrk="0" hangingPunct="1">
        <a:defRPr sz="1350" kern="1200">
          <a:solidFill>
            <a:schemeClr val="tx1"/>
          </a:solidFill>
          <a:latin typeface="+mn-lt"/>
          <a:ea typeface="+mn-ea"/>
          <a:cs typeface="+mn-cs"/>
        </a:defRPr>
      </a:lvl2pPr>
      <a:lvl3pPr marL="685800" algn="r" defTabSz="685800" rtl="1" eaLnBrk="1" latinLnBrk="0" hangingPunct="1">
        <a:defRPr sz="1350" kern="1200">
          <a:solidFill>
            <a:schemeClr val="tx1"/>
          </a:solidFill>
          <a:latin typeface="+mn-lt"/>
          <a:ea typeface="+mn-ea"/>
          <a:cs typeface="+mn-cs"/>
        </a:defRPr>
      </a:lvl3pPr>
      <a:lvl4pPr marL="1028700" algn="r" defTabSz="685800" rtl="1" eaLnBrk="1" latinLnBrk="0" hangingPunct="1">
        <a:defRPr sz="1350" kern="1200">
          <a:solidFill>
            <a:schemeClr val="tx1"/>
          </a:solidFill>
          <a:latin typeface="+mn-lt"/>
          <a:ea typeface="+mn-ea"/>
          <a:cs typeface="+mn-cs"/>
        </a:defRPr>
      </a:lvl4pPr>
      <a:lvl5pPr marL="1371600" algn="r" defTabSz="685800" rtl="1" eaLnBrk="1" latinLnBrk="0" hangingPunct="1">
        <a:defRPr sz="1350" kern="1200">
          <a:solidFill>
            <a:schemeClr val="tx1"/>
          </a:solidFill>
          <a:latin typeface="+mn-lt"/>
          <a:ea typeface="+mn-ea"/>
          <a:cs typeface="+mn-cs"/>
        </a:defRPr>
      </a:lvl5pPr>
      <a:lvl6pPr marL="1714500" algn="r" defTabSz="685800" rtl="1" eaLnBrk="1" latinLnBrk="0" hangingPunct="1">
        <a:defRPr sz="1350" kern="1200">
          <a:solidFill>
            <a:schemeClr val="tx1"/>
          </a:solidFill>
          <a:latin typeface="+mn-lt"/>
          <a:ea typeface="+mn-ea"/>
          <a:cs typeface="+mn-cs"/>
        </a:defRPr>
      </a:lvl6pPr>
      <a:lvl7pPr marL="2057400" algn="r" defTabSz="685800" rtl="1" eaLnBrk="1" latinLnBrk="0" hangingPunct="1">
        <a:defRPr sz="1350" kern="1200">
          <a:solidFill>
            <a:schemeClr val="tx1"/>
          </a:solidFill>
          <a:latin typeface="+mn-lt"/>
          <a:ea typeface="+mn-ea"/>
          <a:cs typeface="+mn-cs"/>
        </a:defRPr>
      </a:lvl7pPr>
      <a:lvl8pPr marL="2400300" algn="r" defTabSz="685800" rtl="1" eaLnBrk="1" latinLnBrk="0" hangingPunct="1">
        <a:defRPr sz="1350" kern="1200">
          <a:solidFill>
            <a:schemeClr val="tx1"/>
          </a:solidFill>
          <a:latin typeface="+mn-lt"/>
          <a:ea typeface="+mn-ea"/>
          <a:cs typeface="+mn-cs"/>
        </a:defRPr>
      </a:lvl8pPr>
      <a:lvl9pPr marL="2743200" algn="r" defTabSz="685800" rtl="1"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19" name="Rectangle 18"/>
          <p:cNvSpPr/>
          <p:nvPr/>
        </p:nvSpPr>
        <p:spPr>
          <a:xfrm>
            <a:off x="7745644" y="0"/>
            <a:ext cx="685800" cy="109945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484710" y="452718"/>
            <a:ext cx="7055380" cy="1400530"/>
          </a:xfrm>
          <a:prstGeom prst="rect">
            <a:avLst/>
          </a:prstGeom>
        </p:spPr>
        <p:txBody>
          <a:bodyPr vert="horz" lIns="91440" tIns="45720" rIns="91440" bIns="45720" rtlCol="0" anchor="t">
            <a:noAutofit/>
          </a:bodyPr>
          <a:lstStyle/>
          <a:p>
            <a:r>
              <a:rPr lang="en-US" smtClean="0"/>
              <a:t>Click to edit Master title style</a:t>
            </a:r>
            <a:endParaRPr lang="en-US" dirty="0"/>
          </a:p>
        </p:txBody>
      </p:sp>
      <p:sp>
        <p:nvSpPr>
          <p:cNvPr id="3" name="Text Placeholder 2"/>
          <p:cNvSpPr>
            <a:spLocks noGrp="1"/>
          </p:cNvSpPr>
          <p:nvPr>
            <p:ph type="body" idx="1"/>
          </p:nvPr>
        </p:nvSpPr>
        <p:spPr>
          <a:xfrm>
            <a:off x="827700" y="2052925"/>
            <a:ext cx="6711654" cy="419548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rot="5400000">
            <a:off x="7494989" y="1828771"/>
            <a:ext cx="990599" cy="22865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pPr rtl="0"/>
            <a:fld id="{1F9B5C7F-07E6-420E-93BA-F95F7315EBEA}" type="datetimeFigureOut">
              <a:rPr lang="en-US" smtClean="0">
                <a:solidFill>
                  <a:prstClr val="white">
                    <a:tint val="75000"/>
                    <a:alpha val="60000"/>
                  </a:prstClr>
                </a:solidFill>
              </a:rPr>
              <a:pPr rtl="0"/>
              <a:t>1/29/2021</a:t>
            </a:fld>
            <a:endParaRPr lang="en-US">
              <a:solidFill>
                <a:prstClr val="white">
                  <a:tint val="75000"/>
                  <a:alpha val="60000"/>
                </a:prstClr>
              </a:solidFill>
            </a:endParaRPr>
          </a:p>
        </p:txBody>
      </p:sp>
      <p:sp>
        <p:nvSpPr>
          <p:cNvPr id="5" name="Footer Placeholder 4"/>
          <p:cNvSpPr>
            <a:spLocks noGrp="1"/>
          </p:cNvSpPr>
          <p:nvPr>
            <p:ph type="ftr" sz="quarter" idx="3"/>
          </p:nvPr>
        </p:nvSpPr>
        <p:spPr>
          <a:xfrm rot="5400000">
            <a:off x="6233335" y="3263371"/>
            <a:ext cx="3859795" cy="228660"/>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pPr rtl="0"/>
            <a:endParaRPr lang="en-US">
              <a:solidFill>
                <a:prstClr val="white">
                  <a:tint val="75000"/>
                  <a:alpha val="60000"/>
                </a:prstClr>
              </a:solidFill>
            </a:endParaRPr>
          </a:p>
        </p:txBody>
      </p:sp>
      <p:sp>
        <p:nvSpPr>
          <p:cNvPr id="6" name="Slide Number Placeholder 5"/>
          <p:cNvSpPr>
            <a:spLocks noGrp="1"/>
          </p:cNvSpPr>
          <p:nvPr>
            <p:ph type="sldNum" sz="quarter" idx="4"/>
          </p:nvPr>
        </p:nvSpPr>
        <p:spPr>
          <a:xfrm>
            <a:off x="7766431" y="295736"/>
            <a:ext cx="628813" cy="767687"/>
          </a:xfrm>
          <a:prstGeom prst="rect">
            <a:avLst/>
          </a:prstGeom>
        </p:spPr>
        <p:txBody>
          <a:bodyPr vert="horz" lIns="91440" tIns="45720" rIns="91440" bIns="45720" rtlCol="0" anchor="b"/>
          <a:lstStyle>
            <a:lvl1pPr algn="ctr">
              <a:defRPr sz="2801" b="0" i="0">
                <a:solidFill>
                  <a:schemeClr val="tx1">
                    <a:tint val="75000"/>
                  </a:schemeClr>
                </a:solidFill>
              </a:defRPr>
            </a:lvl1pPr>
          </a:lstStyle>
          <a:p>
            <a:pPr rtl="0"/>
            <a:fld id="{23541C3C-9130-4D8F-9674-63363DDE8E53}" type="slidenum">
              <a:rPr lang="en-US" smtClean="0">
                <a:solidFill>
                  <a:prstClr val="white">
                    <a:tint val="75000"/>
                  </a:prstClr>
                </a:solidFill>
              </a:rPr>
              <a:pPr rtl="0"/>
              <a:t>‹#›</a:t>
            </a:fld>
            <a:endParaRPr lang="en-US">
              <a:solidFill>
                <a:prstClr val="white">
                  <a:tint val="75000"/>
                </a:prstClr>
              </a:solidFill>
            </a:endParaRPr>
          </a:p>
        </p:txBody>
      </p:sp>
    </p:spTree>
    <p:extLst>
      <p:ext uri="{BB962C8B-B14F-4D97-AF65-F5344CB8AC3E}">
        <p14:creationId xmlns:p14="http://schemas.microsoft.com/office/powerpoint/2010/main" val="4090356724"/>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l" defTabSz="457207" rtl="1" eaLnBrk="1" latinLnBrk="0" hangingPunct="1">
        <a:spcBef>
          <a:spcPct val="0"/>
        </a:spcBef>
        <a:buNone/>
        <a:defRPr sz="4200" b="0" i="0" kern="1200">
          <a:solidFill>
            <a:schemeClr val="tx2"/>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42906" indent="-342906" algn="r" defTabSz="457207" rtl="1"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62" indent="-285755" algn="r" defTabSz="457207" rtl="1"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20" indent="-228604" algn="r" defTabSz="457207" rtl="1"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27" indent="-228604" algn="r" defTabSz="457207"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34" indent="-228604" algn="r" defTabSz="457207"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14642" indent="-228604" algn="r" defTabSz="457207"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49" indent="-228604" algn="r" defTabSz="457207"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57" indent="-228604" algn="r" defTabSz="457207"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64" indent="-228604" algn="r" defTabSz="457207"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r" defTabSz="457207" rtl="1" eaLnBrk="1" latinLnBrk="0" hangingPunct="1">
        <a:defRPr sz="1800" kern="1200">
          <a:solidFill>
            <a:schemeClr val="tx1"/>
          </a:solidFill>
          <a:latin typeface="+mn-lt"/>
          <a:ea typeface="+mn-ea"/>
          <a:cs typeface="+mn-cs"/>
        </a:defRPr>
      </a:lvl1pPr>
      <a:lvl2pPr marL="457207" algn="r" defTabSz="457207" rtl="1" eaLnBrk="1" latinLnBrk="0" hangingPunct="1">
        <a:defRPr sz="1800" kern="1200">
          <a:solidFill>
            <a:schemeClr val="tx1"/>
          </a:solidFill>
          <a:latin typeface="+mn-lt"/>
          <a:ea typeface="+mn-ea"/>
          <a:cs typeface="+mn-cs"/>
        </a:defRPr>
      </a:lvl2pPr>
      <a:lvl3pPr marL="914415" algn="r" defTabSz="457207" rtl="1" eaLnBrk="1" latinLnBrk="0" hangingPunct="1">
        <a:defRPr sz="1800" kern="1200">
          <a:solidFill>
            <a:schemeClr val="tx1"/>
          </a:solidFill>
          <a:latin typeface="+mn-lt"/>
          <a:ea typeface="+mn-ea"/>
          <a:cs typeface="+mn-cs"/>
        </a:defRPr>
      </a:lvl3pPr>
      <a:lvl4pPr marL="1371622" algn="r" defTabSz="457207" rtl="1" eaLnBrk="1" latinLnBrk="0" hangingPunct="1">
        <a:defRPr sz="1800" kern="1200">
          <a:solidFill>
            <a:schemeClr val="tx1"/>
          </a:solidFill>
          <a:latin typeface="+mn-lt"/>
          <a:ea typeface="+mn-ea"/>
          <a:cs typeface="+mn-cs"/>
        </a:defRPr>
      </a:lvl4pPr>
      <a:lvl5pPr marL="1828831" algn="r" defTabSz="457207" rtl="1" eaLnBrk="1" latinLnBrk="0" hangingPunct="1">
        <a:defRPr sz="1800" kern="1200">
          <a:solidFill>
            <a:schemeClr val="tx1"/>
          </a:solidFill>
          <a:latin typeface="+mn-lt"/>
          <a:ea typeface="+mn-ea"/>
          <a:cs typeface="+mn-cs"/>
        </a:defRPr>
      </a:lvl5pPr>
      <a:lvl6pPr marL="2286038" algn="r" defTabSz="457207" rtl="1" eaLnBrk="1" latinLnBrk="0" hangingPunct="1">
        <a:defRPr sz="1800" kern="1200">
          <a:solidFill>
            <a:schemeClr val="tx1"/>
          </a:solidFill>
          <a:latin typeface="+mn-lt"/>
          <a:ea typeface="+mn-ea"/>
          <a:cs typeface="+mn-cs"/>
        </a:defRPr>
      </a:lvl6pPr>
      <a:lvl7pPr marL="2743246" algn="r" defTabSz="457207" rtl="1" eaLnBrk="1" latinLnBrk="0" hangingPunct="1">
        <a:defRPr sz="1800" kern="1200">
          <a:solidFill>
            <a:schemeClr val="tx1"/>
          </a:solidFill>
          <a:latin typeface="+mn-lt"/>
          <a:ea typeface="+mn-ea"/>
          <a:cs typeface="+mn-cs"/>
        </a:defRPr>
      </a:lvl7pPr>
      <a:lvl8pPr marL="3200453" algn="r" defTabSz="457207" rtl="1" eaLnBrk="1" latinLnBrk="0" hangingPunct="1">
        <a:defRPr sz="1800" kern="1200">
          <a:solidFill>
            <a:schemeClr val="tx1"/>
          </a:solidFill>
          <a:latin typeface="+mn-lt"/>
          <a:ea typeface="+mn-ea"/>
          <a:cs typeface="+mn-cs"/>
        </a:defRPr>
      </a:lvl8pPr>
      <a:lvl9pPr marL="3657661" algn="r" defTabSz="457207"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jpeg"/><Relationship Id="rId1" Type="http://schemas.openxmlformats.org/officeDocument/2006/relationships/slideLayout" Target="../slideLayouts/slideLayout1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13.xml"/><Relationship Id="rId4" Type="http://schemas.openxmlformats.org/officeDocument/2006/relationships/image" Target="../media/image14.jpeg"/></Relationships>
</file>

<file path=ppt/slides/_rels/slide2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image" Target="../media/image18.jpeg"/><Relationship Id="rId7" Type="http://schemas.openxmlformats.org/officeDocument/2006/relationships/image" Target="../media/image22.png"/><Relationship Id="rId2" Type="http://schemas.openxmlformats.org/officeDocument/2006/relationships/image" Target="../media/image17.gif"/><Relationship Id="rId1" Type="http://schemas.openxmlformats.org/officeDocument/2006/relationships/slideLayout" Target="../slideLayouts/slideLayout13.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13.xml"/><Relationship Id="rId4" Type="http://schemas.openxmlformats.org/officeDocument/2006/relationships/image" Target="../media/image25.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13.xml"/><Relationship Id="rId5" Type="http://schemas.openxmlformats.org/officeDocument/2006/relationships/image" Target="../media/image30.jpeg"/><Relationship Id="rId4" Type="http://schemas.openxmlformats.org/officeDocument/2006/relationships/image" Target="../media/image29.jpeg"/></Relationships>
</file>

<file path=ppt/slides/_rels/slide31.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13.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33.jpeg"/></Relationships>
</file>

<file path=ppt/slides/_rels/slide32.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3" Type="http://schemas.openxmlformats.org/officeDocument/2006/relationships/image" Target="file:///I:\post%20modern\hhh\Google%20Image%20Result%20for%20http--i15_tinypic_com-62zp0f5_jpg_files\post-13_files\int_jencks.jpg" TargetMode="External"/><Relationship Id="rId2" Type="http://schemas.openxmlformats.org/officeDocument/2006/relationships/image" Target="../media/image38.jpeg"/><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13.xml"/><Relationship Id="rId4" Type="http://schemas.openxmlformats.org/officeDocument/2006/relationships/image" Target="../media/image41.jpe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13.xml"/><Relationship Id="rId5" Type="http://schemas.openxmlformats.org/officeDocument/2006/relationships/image" Target="../media/image47.jpeg"/><Relationship Id="rId4" Type="http://schemas.openxmlformats.org/officeDocument/2006/relationships/image" Target="../media/image46.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jpeg"/><Relationship Id="rId1" Type="http://schemas.openxmlformats.org/officeDocument/2006/relationships/slideLayout" Target="../slideLayouts/slideLayout13.xml"/><Relationship Id="rId4" Type="http://schemas.openxmlformats.org/officeDocument/2006/relationships/image" Target="../media/image51.jpe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jpeg"/><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15.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jpeg"/><Relationship Id="rId1" Type="http://schemas.openxmlformats.org/officeDocument/2006/relationships/slideLayout" Target="../slideLayouts/slideLayout13.xml"/><Relationship Id="rId5" Type="http://schemas.openxmlformats.org/officeDocument/2006/relationships/image" Target="../media/image58.png"/><Relationship Id="rId4" Type="http://schemas.openxmlformats.org/officeDocument/2006/relationships/image" Target="../media/image57.png"/></Relationships>
</file>

<file path=ppt/slides/_rels/slide49.xml.rels><?xml version="1.0" encoding="UTF-8" standalone="yes"?>
<Relationships xmlns="http://schemas.openxmlformats.org/package/2006/relationships"><Relationship Id="rId3" Type="http://schemas.openxmlformats.org/officeDocument/2006/relationships/image" Target="../media/image60.jpeg"/><Relationship Id="rId7" Type="http://schemas.openxmlformats.org/officeDocument/2006/relationships/image" Target="../media/image64.png"/><Relationship Id="rId2" Type="http://schemas.openxmlformats.org/officeDocument/2006/relationships/image" Target="../media/image59.jpeg"/><Relationship Id="rId1" Type="http://schemas.openxmlformats.org/officeDocument/2006/relationships/slideLayout" Target="../slideLayouts/slideLayout13.xml"/><Relationship Id="rId6" Type="http://schemas.openxmlformats.org/officeDocument/2006/relationships/image" Target="../media/image63.png"/><Relationship Id="rId5" Type="http://schemas.openxmlformats.org/officeDocument/2006/relationships/image" Target="../media/image62.jpeg"/><Relationship Id="rId4" Type="http://schemas.openxmlformats.org/officeDocument/2006/relationships/image" Target="../media/image61.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image" Target="../media/image65.gif"/><Relationship Id="rId1" Type="http://schemas.openxmlformats.org/officeDocument/2006/relationships/slideLayout" Target="../slideLayouts/slideLayout13.xml"/><Relationship Id="rId4" Type="http://schemas.openxmlformats.org/officeDocument/2006/relationships/image" Target="../media/image67.jpeg"/></Relationships>
</file>

<file path=ppt/slides/_rels/slide51.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image" Target="../media/image68.jpeg"/><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image" Target="../media/image70.jpeg"/><Relationship Id="rId1" Type="http://schemas.openxmlformats.org/officeDocument/2006/relationships/slideLayout" Target="../slideLayouts/slideLayout13.xml"/><Relationship Id="rId5" Type="http://schemas.openxmlformats.org/officeDocument/2006/relationships/image" Target="../media/image73.jpeg"/><Relationship Id="rId4" Type="http://schemas.openxmlformats.org/officeDocument/2006/relationships/image" Target="../media/image72.jpeg"/></Relationships>
</file>

<file path=ppt/slides/_rels/slide53.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image" Target="../media/image74.png"/><Relationship Id="rId1" Type="http://schemas.openxmlformats.org/officeDocument/2006/relationships/slideLayout" Target="../slideLayouts/slideLayout13.xml"/><Relationship Id="rId4" Type="http://schemas.openxmlformats.org/officeDocument/2006/relationships/image" Target="../media/image76.jpeg"/></Relationships>
</file>

<file path=ppt/slides/_rels/slide54.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image" Target="../media/image77.jpeg"/><Relationship Id="rId1" Type="http://schemas.openxmlformats.org/officeDocument/2006/relationships/slideLayout" Target="../slideLayouts/slideLayout13.xml"/><Relationship Id="rId5" Type="http://schemas.openxmlformats.org/officeDocument/2006/relationships/image" Target="../media/image80.jpeg"/><Relationship Id="rId4" Type="http://schemas.openxmlformats.org/officeDocument/2006/relationships/image" Target="../media/image79.jpeg"/></Relationships>
</file>

<file path=ppt/slides/_rels/slide55.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image" Target="../media/image81.jpeg"/><Relationship Id="rId1" Type="http://schemas.openxmlformats.org/officeDocument/2006/relationships/slideLayout" Target="../slideLayouts/slideLayout13.xml"/><Relationship Id="rId4" Type="http://schemas.openxmlformats.org/officeDocument/2006/relationships/image" Target="../media/image83.jpeg"/></Relationships>
</file>

<file path=ppt/slides/_rels/slide56.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image" Target="../media/image84.jpeg"/><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86.jpeg"/><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image" Target="../media/image87.jpeg"/><Relationship Id="rId1" Type="http://schemas.openxmlformats.org/officeDocument/2006/relationships/slideLayout" Target="../slideLayouts/slideLayout13.xml"/><Relationship Id="rId5" Type="http://schemas.openxmlformats.org/officeDocument/2006/relationships/image" Target="../media/image90.jpeg"/><Relationship Id="rId4" Type="http://schemas.openxmlformats.org/officeDocument/2006/relationships/image" Target="../media/image89.jpe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image" Target="../media/image91.jpeg"/><Relationship Id="rId1" Type="http://schemas.openxmlformats.org/officeDocument/2006/relationships/slideLayout" Target="../slideLayouts/slideLayout13.xml"/><Relationship Id="rId4" Type="http://schemas.openxmlformats.org/officeDocument/2006/relationships/image" Target="../media/image93.jpeg"/></Relationships>
</file>

<file path=ppt/slides/_rels/slide61.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image" Target="../media/image94.jpeg"/><Relationship Id="rId1" Type="http://schemas.openxmlformats.org/officeDocument/2006/relationships/slideLayout" Target="../slideLayouts/slideLayout13.xml"/><Relationship Id="rId5" Type="http://schemas.openxmlformats.org/officeDocument/2006/relationships/image" Target="../media/image97.jpeg"/><Relationship Id="rId4" Type="http://schemas.openxmlformats.org/officeDocument/2006/relationships/image" Target="../media/image96.jpeg"/></Relationships>
</file>

<file path=ppt/slides/_rels/slide62.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image" Target="../media/image98.jpeg"/><Relationship Id="rId1" Type="http://schemas.openxmlformats.org/officeDocument/2006/relationships/slideLayout" Target="../slideLayouts/slideLayout13.xml"/><Relationship Id="rId4" Type="http://schemas.openxmlformats.org/officeDocument/2006/relationships/image" Target="../media/image100.jpeg"/></Relationships>
</file>

<file path=ppt/slides/_rels/slide63.xml.rels><?xml version="1.0" encoding="UTF-8" standalone="yes"?>
<Relationships xmlns="http://schemas.openxmlformats.org/package/2006/relationships"><Relationship Id="rId3" Type="http://schemas.openxmlformats.org/officeDocument/2006/relationships/image" Target="../media/image102.jpeg"/><Relationship Id="rId2" Type="http://schemas.openxmlformats.org/officeDocument/2006/relationships/image" Target="../media/image101.jpeg"/><Relationship Id="rId1" Type="http://schemas.openxmlformats.org/officeDocument/2006/relationships/slideLayout" Target="../slideLayouts/slideLayout13.xml"/></Relationships>
</file>

<file path=ppt/slides/_rels/slide64.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image" Target="../media/image103.jpeg"/><Relationship Id="rId1" Type="http://schemas.openxmlformats.org/officeDocument/2006/relationships/slideLayout" Target="../slideLayouts/slideLayout13.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47664" y="2924944"/>
            <a:ext cx="5976664" cy="646331"/>
          </a:xfrm>
          <a:prstGeom prst="rect">
            <a:avLst/>
          </a:prstGeom>
          <a:noFill/>
        </p:spPr>
        <p:txBody>
          <a:bodyPr wrap="square" rtlCol="1">
            <a:spAutoFit/>
          </a:bodyPr>
          <a:lstStyle/>
          <a:p>
            <a:pPr algn="ctr" rtl="0"/>
            <a:r>
              <a:rPr lang="fa-IR" sz="3600" dirty="0">
                <a:solidFill>
                  <a:prstClr val="white"/>
                </a:solidFill>
                <a:cs typeface="B Homa" panose="00000400000000000000" pitchFamily="2" charset="-78"/>
              </a:rPr>
              <a:t>بررسی تفکر پست مدرن در معماری</a:t>
            </a:r>
            <a:endParaRPr lang="fa-IR" sz="3600" dirty="0">
              <a:solidFill>
                <a:prstClr val="white"/>
              </a:solidFill>
              <a:cs typeface="B Homa" panose="00000400000000000000" pitchFamily="2" charset="-78"/>
            </a:endParaRPr>
          </a:p>
        </p:txBody>
      </p:sp>
    </p:spTree>
    <p:extLst>
      <p:ext uri="{BB962C8B-B14F-4D97-AF65-F5344CB8AC3E}">
        <p14:creationId xmlns:p14="http://schemas.microsoft.com/office/powerpoint/2010/main" val="196387074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357950" y="274638"/>
            <a:ext cx="2328850" cy="654032"/>
          </a:xfrm>
        </p:spPr>
        <p:txBody>
          <a:bodyPr>
            <a:normAutofit/>
          </a:bodyPr>
          <a:lstStyle/>
          <a:p>
            <a:pPr algn="r"/>
            <a:r>
              <a:rPr lang="fa-IR" sz="2800" dirty="0" smtClean="0">
                <a:cs typeface="B Nazanin" pitchFamily="2" charset="-78"/>
              </a:rPr>
              <a:t>جان کلام</a:t>
            </a:r>
            <a:endParaRPr lang="en-US" sz="2800" dirty="0"/>
          </a:p>
        </p:txBody>
      </p:sp>
      <p:sp>
        <p:nvSpPr>
          <p:cNvPr id="2" name="Content Placeholder 1"/>
          <p:cNvSpPr>
            <a:spLocks noGrp="1"/>
          </p:cNvSpPr>
          <p:nvPr>
            <p:ph idx="1"/>
          </p:nvPr>
        </p:nvSpPr>
        <p:spPr>
          <a:xfrm>
            <a:off x="457200" y="1000108"/>
            <a:ext cx="8229600" cy="5007183"/>
          </a:xfrm>
        </p:spPr>
        <p:txBody>
          <a:bodyPr>
            <a:normAutofit fontScale="85000" lnSpcReduction="10000"/>
          </a:bodyPr>
          <a:lstStyle/>
          <a:p>
            <a:pPr lvl="8" algn="r">
              <a:buFontTx/>
              <a:buChar char="-"/>
            </a:pPr>
            <a:r>
              <a:rPr lang="fa-IR" sz="2000" b="1" dirty="0" smtClean="0">
                <a:cs typeface="B Nazanin" pitchFamily="2" charset="-78"/>
              </a:rPr>
              <a:t>ویژگی های مدرنیسم و پست مدرنیسم :</a:t>
            </a:r>
          </a:p>
          <a:p>
            <a:pPr lvl="8" algn="r">
              <a:buNone/>
            </a:pPr>
            <a:endParaRPr lang="fa-IR" sz="2000" b="1" dirty="0" smtClean="0">
              <a:cs typeface="B Nazanin" pitchFamily="2" charset="-78"/>
            </a:endParaRPr>
          </a:p>
          <a:p>
            <a:pPr lvl="8" algn="r">
              <a:buFontTx/>
              <a:buChar char="-"/>
            </a:pPr>
            <a:r>
              <a:rPr lang="fa-IR" sz="2000" b="1" dirty="0" smtClean="0">
                <a:cs typeface="B Nazanin" pitchFamily="2" charset="-78"/>
              </a:rPr>
              <a:t>مدرن :</a:t>
            </a:r>
          </a:p>
          <a:p>
            <a:pPr lvl="8" algn="r">
              <a:buFontTx/>
              <a:buChar char="-"/>
            </a:pPr>
            <a:r>
              <a:rPr lang="fa-IR" sz="1800" dirty="0" smtClean="0">
                <a:cs typeface="B Nazanin" pitchFamily="2" charset="-78"/>
              </a:rPr>
              <a:t>1- اعتقاد به توانایی عقل و علم در معالجه امراض اجتماعی</a:t>
            </a:r>
          </a:p>
          <a:p>
            <a:pPr lvl="8" algn="r">
              <a:buFontTx/>
              <a:buChar char="-"/>
            </a:pPr>
            <a:endParaRPr lang="fa-IR" sz="1800" dirty="0" smtClean="0">
              <a:cs typeface="B Nazanin" pitchFamily="2" charset="-78"/>
            </a:endParaRPr>
          </a:p>
          <a:p>
            <a:pPr lvl="8" algn="r">
              <a:buNone/>
            </a:pPr>
            <a:r>
              <a:rPr lang="fa-IR" sz="1800" dirty="0" smtClean="0">
                <a:cs typeface="B Nazanin" pitchFamily="2" charset="-78"/>
              </a:rPr>
              <a:t>2- مخالف با مذهب</a:t>
            </a:r>
          </a:p>
          <a:p>
            <a:pPr lvl="8" algn="r">
              <a:buNone/>
            </a:pPr>
            <a:r>
              <a:rPr lang="fa-IR" sz="1800" dirty="0" smtClean="0">
                <a:cs typeface="B Nazanin" pitchFamily="2" charset="-78"/>
              </a:rPr>
              <a:t> </a:t>
            </a:r>
          </a:p>
          <a:p>
            <a:pPr lvl="8" algn="r">
              <a:buNone/>
            </a:pPr>
            <a:r>
              <a:rPr lang="fa-IR" sz="1800" dirty="0" smtClean="0">
                <a:cs typeface="B Nazanin" pitchFamily="2" charset="-78"/>
              </a:rPr>
              <a:t>3- اومانیسم و انسان انگاری طبیعت؟ مدرنیسم محصول رنسانس است – پدید آمدن  اومانیسم و تاکید بر انسان محوری و روح اصلی مدرنیسم</a:t>
            </a:r>
          </a:p>
          <a:p>
            <a:pPr lvl="8" algn="r">
              <a:buNone/>
            </a:pPr>
            <a:endParaRPr lang="fa-IR" sz="1800" dirty="0" smtClean="0">
              <a:cs typeface="B Nazanin" pitchFamily="2" charset="-78"/>
            </a:endParaRPr>
          </a:p>
          <a:p>
            <a:pPr lvl="8" algn="r">
              <a:buNone/>
            </a:pPr>
            <a:r>
              <a:rPr lang="fa-IR" sz="1800" dirty="0" smtClean="0">
                <a:cs typeface="B Nazanin" pitchFamily="2" charset="-78"/>
              </a:rPr>
              <a:t>4- تاکید بر روش شناسی تجربی و حسی به جای روش شناسی فلسفی وقیاسی</a:t>
            </a:r>
          </a:p>
          <a:p>
            <a:pPr lvl="8" algn="r">
              <a:buNone/>
            </a:pPr>
            <a:endParaRPr lang="fa-IR" sz="1800" dirty="0" smtClean="0">
              <a:cs typeface="B Nazanin" pitchFamily="2" charset="-78"/>
            </a:endParaRPr>
          </a:p>
          <a:p>
            <a:pPr lvl="8" algn="r">
              <a:buNone/>
            </a:pPr>
            <a:r>
              <a:rPr lang="fa-IR" sz="1800" dirty="0" smtClean="0">
                <a:cs typeface="B Nazanin" pitchFamily="2" charset="-78"/>
              </a:rPr>
              <a:t>5- پوزیتویسم               به عنوان متدلوژی مدرنیسم : عصیان در برابر متافیزیک و فلسفه خلاف گرایشهای مذهبی               مستقل از خدا   </a:t>
            </a:r>
          </a:p>
          <a:p>
            <a:pPr algn="r"/>
            <a:endParaRPr lang="en-US" dirty="0">
              <a:cs typeface="B Nazanin" pitchFamily="2" charset="-78"/>
            </a:endParaRPr>
          </a:p>
        </p:txBody>
      </p:sp>
      <p:cxnSp>
        <p:nvCxnSpPr>
          <p:cNvPr id="5" name="Straight Arrow Connector 4"/>
          <p:cNvCxnSpPr/>
          <p:nvPr/>
        </p:nvCxnSpPr>
        <p:spPr>
          <a:xfrm rot="10800000">
            <a:off x="6929454" y="5143512"/>
            <a:ext cx="571504" cy="158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6" name="Straight Arrow Connector 5"/>
          <p:cNvCxnSpPr/>
          <p:nvPr/>
        </p:nvCxnSpPr>
        <p:spPr>
          <a:xfrm rot="10800000">
            <a:off x="5715008" y="5429264"/>
            <a:ext cx="571504" cy="158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7" name="Straight Connector 6"/>
          <p:cNvCxnSpPr/>
          <p:nvPr/>
        </p:nvCxnSpPr>
        <p:spPr>
          <a:xfrm rot="10800000">
            <a:off x="0" y="857232"/>
            <a:ext cx="9144000" cy="1588"/>
          </a:xfrm>
          <a:prstGeom prst="line">
            <a:avLst/>
          </a:prstGeom>
        </p:spPr>
        <p:style>
          <a:lnRef idx="3">
            <a:schemeClr val="dk1"/>
          </a:lnRef>
          <a:fillRef idx="0">
            <a:schemeClr val="dk1"/>
          </a:fillRef>
          <a:effectRef idx="2">
            <a:schemeClr val="dk1"/>
          </a:effectRef>
          <a:fontRef idx="minor">
            <a:schemeClr val="tx1"/>
          </a:fontRef>
        </p:style>
      </p:cxnSp>
      <p:cxnSp>
        <p:nvCxnSpPr>
          <p:cNvPr id="8" name="Straight Connector 7"/>
          <p:cNvCxnSpPr/>
          <p:nvPr/>
        </p:nvCxnSpPr>
        <p:spPr>
          <a:xfrm rot="5400000">
            <a:off x="-2286036" y="3000384"/>
            <a:ext cx="6000768" cy="1588"/>
          </a:xfrm>
          <a:prstGeom prst="line">
            <a:avLst/>
          </a:prstGeom>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285709881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00034" y="142852"/>
            <a:ext cx="8229600" cy="439718"/>
          </a:xfrm>
        </p:spPr>
        <p:txBody>
          <a:bodyPr>
            <a:noAutofit/>
          </a:bodyPr>
          <a:lstStyle/>
          <a:p>
            <a:pPr algn="r"/>
            <a:r>
              <a:rPr lang="fa-IR" sz="2800" dirty="0" smtClean="0">
                <a:cs typeface="B Nazanin" pitchFamily="2" charset="-78"/>
              </a:rPr>
              <a:t>جان کلام</a:t>
            </a:r>
            <a:endParaRPr lang="en-US" sz="2800" dirty="0"/>
          </a:p>
        </p:txBody>
      </p:sp>
      <p:sp>
        <p:nvSpPr>
          <p:cNvPr id="2" name="Content Placeholder 1"/>
          <p:cNvSpPr>
            <a:spLocks noGrp="1"/>
          </p:cNvSpPr>
          <p:nvPr>
            <p:ph idx="1"/>
          </p:nvPr>
        </p:nvSpPr>
        <p:spPr>
          <a:xfrm>
            <a:off x="457200" y="785794"/>
            <a:ext cx="8229600" cy="5643602"/>
          </a:xfrm>
        </p:spPr>
        <p:txBody>
          <a:bodyPr>
            <a:normAutofit fontScale="77500" lnSpcReduction="20000"/>
          </a:bodyPr>
          <a:lstStyle/>
          <a:p>
            <a:pPr algn="r"/>
            <a:r>
              <a:rPr lang="fa-IR" sz="2000" dirty="0" smtClean="0">
                <a:cs typeface="B Nazanin" pitchFamily="2" charset="-78"/>
              </a:rPr>
              <a:t>6- فردگرایی (در اقتصاد)</a:t>
            </a:r>
          </a:p>
          <a:p>
            <a:pPr algn="r"/>
            <a:endParaRPr lang="fa-IR" sz="2000" dirty="0" smtClean="0">
              <a:cs typeface="B Nazanin" pitchFamily="2" charset="-78"/>
            </a:endParaRPr>
          </a:p>
          <a:p>
            <a:pPr algn="r"/>
            <a:r>
              <a:rPr lang="fa-IR" sz="2000" dirty="0" smtClean="0">
                <a:cs typeface="B Nazanin" pitchFamily="2" charset="-78"/>
              </a:rPr>
              <a:t>7- گذار از سنت به تجدد( در جامعه شناسی )</a:t>
            </a:r>
          </a:p>
          <a:p>
            <a:pPr algn="r"/>
            <a:endParaRPr lang="fa-IR" sz="2000" dirty="0" smtClean="0">
              <a:cs typeface="B Nazanin" pitchFamily="2" charset="-78"/>
            </a:endParaRPr>
          </a:p>
          <a:p>
            <a:pPr algn="r"/>
            <a:r>
              <a:rPr lang="fa-IR" sz="2000" dirty="0" smtClean="0">
                <a:cs typeface="B Nazanin" pitchFamily="2" charset="-78"/>
              </a:rPr>
              <a:t>8- ایجاد جامعه صنعتی ( در فلسفه )</a:t>
            </a:r>
          </a:p>
          <a:p>
            <a:pPr algn="r"/>
            <a:endParaRPr lang="fa-IR" sz="2000" dirty="0" smtClean="0">
              <a:cs typeface="B Nazanin" pitchFamily="2" charset="-78"/>
            </a:endParaRPr>
          </a:p>
          <a:p>
            <a:pPr algn="r"/>
            <a:r>
              <a:rPr lang="fa-IR" sz="2000" dirty="0" smtClean="0">
                <a:cs typeface="B Nazanin" pitchFamily="2" charset="-78"/>
              </a:rPr>
              <a:t>9- نخبه گرایی (در فلسفه )</a:t>
            </a:r>
          </a:p>
          <a:p>
            <a:pPr algn="r"/>
            <a:endParaRPr lang="fa-IR" sz="2000" dirty="0" smtClean="0">
              <a:cs typeface="B Nazanin" pitchFamily="2" charset="-78"/>
            </a:endParaRPr>
          </a:p>
          <a:p>
            <a:pPr algn="r"/>
            <a:r>
              <a:rPr lang="fa-IR" sz="2000" dirty="0" smtClean="0">
                <a:cs typeface="B Nazanin" pitchFamily="2" charset="-78"/>
              </a:rPr>
              <a:t>10- رویکرد مکانیکی</a:t>
            </a:r>
          </a:p>
          <a:p>
            <a:pPr algn="r"/>
            <a:endParaRPr lang="fa-IR" sz="2000" dirty="0" smtClean="0">
              <a:cs typeface="B Nazanin" pitchFamily="2" charset="-78"/>
            </a:endParaRPr>
          </a:p>
          <a:p>
            <a:pPr algn="r"/>
            <a:r>
              <a:rPr lang="fa-IR" sz="2000" dirty="0" smtClean="0">
                <a:cs typeface="B Nazanin" pitchFamily="2" charset="-78"/>
              </a:rPr>
              <a:t>11- گسترش و تاثیر علم و فنآوری</a:t>
            </a:r>
          </a:p>
          <a:p>
            <a:pPr algn="r"/>
            <a:endParaRPr lang="fa-IR" sz="2000" dirty="0" smtClean="0">
              <a:cs typeface="B Nazanin" pitchFamily="2" charset="-78"/>
            </a:endParaRPr>
          </a:p>
          <a:p>
            <a:pPr algn="r"/>
            <a:r>
              <a:rPr lang="fa-IR" sz="2000" dirty="0" smtClean="0">
                <a:cs typeface="B Nazanin" pitchFamily="2" charset="-78"/>
              </a:rPr>
              <a:t>12- تحرک بیشتر:</a:t>
            </a:r>
          </a:p>
          <a:p>
            <a:pPr algn="r"/>
            <a:r>
              <a:rPr lang="fa-IR" sz="2000" dirty="0" smtClean="0">
                <a:cs typeface="B Nazanin" pitchFamily="2" charset="-78"/>
              </a:rPr>
              <a:t>انقلاب صنعتی ، بیرون آمدن جامعه از حالت ایستا</a:t>
            </a:r>
          </a:p>
          <a:p>
            <a:pPr algn="r"/>
            <a:r>
              <a:rPr lang="fa-IR" sz="2000" dirty="0" smtClean="0">
                <a:cs typeface="B Nazanin" pitchFamily="2" charset="-78"/>
              </a:rPr>
              <a:t>و توسعه شهرنشینی</a:t>
            </a:r>
          </a:p>
          <a:p>
            <a:pPr algn="r"/>
            <a:endParaRPr lang="fa-IR" sz="2000" dirty="0" smtClean="0">
              <a:cs typeface="B Nazanin" pitchFamily="2" charset="-78"/>
            </a:endParaRPr>
          </a:p>
          <a:p>
            <a:pPr algn="r"/>
            <a:r>
              <a:rPr lang="fa-IR" sz="2000" dirty="0" smtClean="0">
                <a:cs typeface="B Nazanin" pitchFamily="2" charset="-78"/>
              </a:rPr>
              <a:t>13- تاکید بر فرد و بسط مفهوم آزادی  </a:t>
            </a:r>
            <a:endParaRPr lang="en-US" sz="2000" dirty="0">
              <a:cs typeface="B Nazanin" pitchFamily="2" charset="-78"/>
            </a:endParaRPr>
          </a:p>
        </p:txBody>
      </p:sp>
      <p:cxnSp>
        <p:nvCxnSpPr>
          <p:cNvPr id="4" name="Straight Connector 3"/>
          <p:cNvCxnSpPr/>
          <p:nvPr/>
        </p:nvCxnSpPr>
        <p:spPr>
          <a:xfrm rot="10800000">
            <a:off x="0" y="714356"/>
            <a:ext cx="9144000" cy="1588"/>
          </a:xfrm>
          <a:prstGeom prst="line">
            <a:avLst/>
          </a:prstGeom>
        </p:spPr>
        <p:style>
          <a:lnRef idx="3">
            <a:schemeClr val="dk1"/>
          </a:lnRef>
          <a:fillRef idx="0">
            <a:schemeClr val="dk1"/>
          </a:fillRef>
          <a:effectRef idx="2">
            <a:schemeClr val="dk1"/>
          </a:effectRef>
          <a:fontRef idx="minor">
            <a:schemeClr val="tx1"/>
          </a:fontRef>
        </p:style>
      </p:cxnSp>
      <p:cxnSp>
        <p:nvCxnSpPr>
          <p:cNvPr id="5" name="Straight Connector 4"/>
          <p:cNvCxnSpPr/>
          <p:nvPr/>
        </p:nvCxnSpPr>
        <p:spPr>
          <a:xfrm rot="5400000">
            <a:off x="-2286036" y="3000384"/>
            <a:ext cx="6000768" cy="1588"/>
          </a:xfrm>
          <a:prstGeom prst="line">
            <a:avLst/>
          </a:prstGeom>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298779266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143504" y="274638"/>
            <a:ext cx="3543296" cy="511156"/>
          </a:xfrm>
        </p:spPr>
        <p:txBody>
          <a:bodyPr>
            <a:normAutofit/>
          </a:bodyPr>
          <a:lstStyle/>
          <a:p>
            <a:pPr algn="r"/>
            <a:r>
              <a:rPr lang="fa-IR" sz="2000" dirty="0" smtClean="0">
                <a:cs typeface="B Nazanin" pitchFamily="2" charset="-78"/>
              </a:rPr>
              <a:t>ویژگی مدرنیسم ( در معماری )</a:t>
            </a:r>
            <a:endParaRPr lang="en-US" sz="2000" dirty="0">
              <a:cs typeface="B Nazanin" pitchFamily="2" charset="-78"/>
            </a:endParaRPr>
          </a:p>
        </p:txBody>
      </p:sp>
      <p:pic>
        <p:nvPicPr>
          <p:cNvPr id="4" name="Content Placeholder 3" descr="24.jpg"/>
          <p:cNvPicPr>
            <a:picLocks noGrp="1" noChangeAspect="1"/>
          </p:cNvPicPr>
          <p:nvPr>
            <p:ph idx="1"/>
          </p:nvPr>
        </p:nvPicPr>
        <p:blipFill>
          <a:blip r:embed="rId2"/>
          <a:stretch>
            <a:fillRect/>
          </a:stretch>
        </p:blipFill>
        <p:spPr>
          <a:xfrm>
            <a:off x="428596" y="428604"/>
            <a:ext cx="2514600" cy="1435100"/>
          </a:xfrm>
          <a:prstGeom prst="roundRect">
            <a:avLst>
              <a:gd name="adj" fmla="val 0"/>
            </a:avLst>
          </a:prstGeom>
          <a:solidFill>
            <a:srgbClr val="FFFFFF">
              <a:shade val="85000"/>
            </a:srgbClr>
          </a:solidFill>
          <a:ln>
            <a:noFill/>
          </a:ln>
          <a:effectLst>
            <a:reflection blurRad="12700" stA="38000" endPos="28000" dist="5000" dir="5400000" sy="-100000" algn="bl" rotWithShape="0"/>
          </a:effectLst>
        </p:spPr>
      </p:pic>
      <p:sp>
        <p:nvSpPr>
          <p:cNvPr id="5" name="TextBox 4"/>
          <p:cNvSpPr txBox="1"/>
          <p:nvPr/>
        </p:nvSpPr>
        <p:spPr>
          <a:xfrm>
            <a:off x="928662" y="2000240"/>
            <a:ext cx="1000132" cy="369332"/>
          </a:xfrm>
          <a:prstGeom prst="rect">
            <a:avLst/>
          </a:prstGeom>
          <a:noFill/>
        </p:spPr>
        <p:txBody>
          <a:bodyPr wrap="square" rtlCol="0">
            <a:spAutoFit/>
          </a:bodyPr>
          <a:lstStyle/>
          <a:p>
            <a:pPr algn="l" rtl="0"/>
            <a:r>
              <a:rPr lang="fa-IR" b="1" dirty="0">
                <a:solidFill>
                  <a:prstClr val="white"/>
                </a:solidFill>
              </a:rPr>
              <a:t>نمای آزاد </a:t>
            </a:r>
            <a:endParaRPr lang="en-US" dirty="0">
              <a:solidFill>
                <a:prstClr val="white"/>
              </a:solidFill>
            </a:endParaRPr>
          </a:p>
        </p:txBody>
      </p:sp>
      <p:pic>
        <p:nvPicPr>
          <p:cNvPr id="6" name="Picture 4"/>
          <p:cNvPicPr>
            <a:picLocks noChangeAspect="1" noChangeArrowheads="1"/>
          </p:cNvPicPr>
          <p:nvPr/>
        </p:nvPicPr>
        <p:blipFill>
          <a:blip r:embed="rId3" cstate="print"/>
          <a:srcRect/>
          <a:stretch>
            <a:fillRect/>
          </a:stretch>
        </p:blipFill>
        <p:spPr>
          <a:xfrm>
            <a:off x="3643306" y="500042"/>
            <a:ext cx="1563914" cy="1071570"/>
          </a:xfrm>
          <a:prstGeom prst="rect">
            <a:avLst/>
          </a:prstGeom>
          <a:noFill/>
          <a:ln/>
        </p:spPr>
      </p:pic>
      <p:pic>
        <p:nvPicPr>
          <p:cNvPr id="7" name="Picture 4"/>
          <p:cNvPicPr>
            <a:picLocks noChangeAspect="1" noChangeArrowheads="1"/>
          </p:cNvPicPr>
          <p:nvPr/>
        </p:nvPicPr>
        <p:blipFill>
          <a:blip r:embed="rId4"/>
          <a:srcRect/>
          <a:stretch>
            <a:fillRect/>
          </a:stretch>
        </p:blipFill>
        <p:spPr>
          <a:xfrm>
            <a:off x="6286512" y="1142984"/>
            <a:ext cx="2514600" cy="1653948"/>
          </a:xfrm>
          <a:prstGeom prst="rect">
            <a:avLst/>
          </a:prstGeom>
          <a:noFill/>
          <a:ln/>
        </p:spPr>
      </p:pic>
      <p:sp>
        <p:nvSpPr>
          <p:cNvPr id="8" name="TextBox 7"/>
          <p:cNvSpPr txBox="1"/>
          <p:nvPr/>
        </p:nvSpPr>
        <p:spPr>
          <a:xfrm>
            <a:off x="7215206" y="3143248"/>
            <a:ext cx="1000132" cy="369332"/>
          </a:xfrm>
          <a:prstGeom prst="rect">
            <a:avLst/>
          </a:prstGeom>
          <a:noFill/>
        </p:spPr>
        <p:txBody>
          <a:bodyPr wrap="square" rtlCol="0">
            <a:spAutoFit/>
          </a:bodyPr>
          <a:lstStyle/>
          <a:p>
            <a:pPr algn="l" rtl="0"/>
            <a:r>
              <a:rPr lang="fa-IR" b="1" dirty="0">
                <a:solidFill>
                  <a:prstClr val="white"/>
                </a:solidFill>
              </a:rPr>
              <a:t>فرم گرایی</a:t>
            </a:r>
            <a:endParaRPr lang="en-US" dirty="0">
              <a:solidFill>
                <a:prstClr val="white"/>
              </a:solidFill>
            </a:endParaRPr>
          </a:p>
        </p:txBody>
      </p:sp>
      <p:pic>
        <p:nvPicPr>
          <p:cNvPr id="9" name="Picture 4"/>
          <p:cNvPicPr>
            <a:picLocks noChangeAspect="1" noChangeArrowheads="1"/>
          </p:cNvPicPr>
          <p:nvPr/>
        </p:nvPicPr>
        <p:blipFill>
          <a:blip r:embed="rId5"/>
          <a:srcRect/>
          <a:stretch>
            <a:fillRect/>
          </a:stretch>
        </p:blipFill>
        <p:spPr>
          <a:xfrm>
            <a:off x="3286116" y="2000240"/>
            <a:ext cx="2438400" cy="1529542"/>
          </a:xfrm>
          <a:prstGeom prst="rect">
            <a:avLst/>
          </a:prstGeom>
          <a:noFill/>
          <a:ln/>
        </p:spPr>
      </p:pic>
      <p:sp>
        <p:nvSpPr>
          <p:cNvPr id="10" name="TextBox 9"/>
          <p:cNvSpPr txBox="1"/>
          <p:nvPr/>
        </p:nvSpPr>
        <p:spPr>
          <a:xfrm>
            <a:off x="428596" y="4572008"/>
            <a:ext cx="1500198" cy="369332"/>
          </a:xfrm>
          <a:prstGeom prst="rect">
            <a:avLst/>
          </a:prstGeom>
          <a:noFill/>
        </p:spPr>
        <p:txBody>
          <a:bodyPr wrap="square" rtlCol="0">
            <a:spAutoFit/>
          </a:bodyPr>
          <a:lstStyle/>
          <a:p>
            <a:pPr rtl="0"/>
            <a:r>
              <a:rPr lang="fa-IR" b="1" dirty="0">
                <a:solidFill>
                  <a:prstClr val="white"/>
                </a:solidFill>
              </a:rPr>
              <a:t>ساختار گرایی</a:t>
            </a:r>
            <a:endParaRPr lang="en-US" dirty="0">
              <a:solidFill>
                <a:prstClr val="white"/>
              </a:solidFill>
            </a:endParaRPr>
          </a:p>
        </p:txBody>
      </p:sp>
      <p:sp>
        <p:nvSpPr>
          <p:cNvPr id="11" name="TextBox 10"/>
          <p:cNvSpPr txBox="1"/>
          <p:nvPr/>
        </p:nvSpPr>
        <p:spPr>
          <a:xfrm>
            <a:off x="3500430" y="3857628"/>
            <a:ext cx="1571636" cy="338554"/>
          </a:xfrm>
          <a:prstGeom prst="rect">
            <a:avLst/>
          </a:prstGeom>
          <a:noFill/>
        </p:spPr>
        <p:txBody>
          <a:bodyPr wrap="square" rtlCol="0">
            <a:spAutoFit/>
          </a:bodyPr>
          <a:lstStyle/>
          <a:p>
            <a:pPr rtl="0"/>
            <a:r>
              <a:rPr lang="fa-IR" sz="1600" b="1" dirty="0">
                <a:solidFill>
                  <a:prstClr val="white"/>
                </a:solidFill>
              </a:rPr>
              <a:t>ساختار بین المللی</a:t>
            </a:r>
            <a:endParaRPr lang="en-US" sz="1600" dirty="0">
              <a:solidFill>
                <a:prstClr val="white"/>
              </a:solidFill>
            </a:endParaRPr>
          </a:p>
        </p:txBody>
      </p:sp>
      <p:pic>
        <p:nvPicPr>
          <p:cNvPr id="12" name="Picture 4"/>
          <p:cNvPicPr>
            <a:picLocks noChangeAspect="1" noChangeArrowheads="1"/>
          </p:cNvPicPr>
          <p:nvPr/>
        </p:nvPicPr>
        <p:blipFill>
          <a:blip r:embed="rId6"/>
          <a:srcRect/>
          <a:stretch>
            <a:fillRect/>
          </a:stretch>
        </p:blipFill>
        <p:spPr>
          <a:xfrm>
            <a:off x="357158" y="2714620"/>
            <a:ext cx="2288182" cy="1595429"/>
          </a:xfrm>
          <a:prstGeom prst="rect">
            <a:avLst/>
          </a:prstGeom>
          <a:noFill/>
          <a:ln/>
        </p:spPr>
      </p:pic>
      <p:pic>
        <p:nvPicPr>
          <p:cNvPr id="13" name="Picture 4"/>
          <p:cNvPicPr>
            <a:picLocks noChangeAspect="1" noChangeArrowheads="1"/>
          </p:cNvPicPr>
          <p:nvPr/>
        </p:nvPicPr>
        <p:blipFill>
          <a:blip r:embed="rId7"/>
          <a:srcRect/>
          <a:stretch>
            <a:fillRect/>
          </a:stretch>
        </p:blipFill>
        <p:spPr>
          <a:xfrm>
            <a:off x="6041306" y="4071942"/>
            <a:ext cx="2668924" cy="1795458"/>
          </a:xfrm>
          <a:prstGeom prst="rect">
            <a:avLst/>
          </a:prstGeom>
          <a:noFill/>
          <a:ln/>
        </p:spPr>
      </p:pic>
      <p:sp>
        <p:nvSpPr>
          <p:cNvPr id="14" name="TextBox 13"/>
          <p:cNvSpPr txBox="1"/>
          <p:nvPr/>
        </p:nvSpPr>
        <p:spPr>
          <a:xfrm>
            <a:off x="6072166" y="5786454"/>
            <a:ext cx="3071834" cy="861774"/>
          </a:xfrm>
          <a:prstGeom prst="rect">
            <a:avLst/>
          </a:prstGeom>
          <a:noFill/>
        </p:spPr>
        <p:txBody>
          <a:bodyPr wrap="square" rtlCol="0">
            <a:spAutoFit/>
          </a:bodyPr>
          <a:lstStyle/>
          <a:p>
            <a:pPr rtl="0"/>
            <a:r>
              <a:rPr lang="fa-IR" dirty="0">
                <a:solidFill>
                  <a:prstClr val="white"/>
                </a:solidFill>
              </a:rPr>
              <a:t/>
            </a:r>
            <a:br>
              <a:rPr lang="fa-IR" dirty="0">
                <a:solidFill>
                  <a:prstClr val="white"/>
                </a:solidFill>
              </a:rPr>
            </a:br>
            <a:r>
              <a:rPr lang="fa-IR" dirty="0">
                <a:solidFill>
                  <a:prstClr val="white"/>
                </a:solidFill>
              </a:rPr>
              <a:t>ساده گرائی </a:t>
            </a:r>
            <a:r>
              <a:rPr lang="fa-IR" sz="1400" dirty="0">
                <a:solidFill>
                  <a:prstClr val="white"/>
                </a:solidFill>
              </a:rPr>
              <a:t>(ميس وندروهه :كمتر بيشتر است.)</a:t>
            </a:r>
            <a:r>
              <a:rPr lang="en-US" sz="1400" dirty="0">
                <a:solidFill>
                  <a:prstClr val="white"/>
                </a:solidFill>
              </a:rPr>
              <a:t/>
            </a:r>
            <a:br>
              <a:rPr lang="en-US" sz="1400" dirty="0">
                <a:solidFill>
                  <a:prstClr val="white"/>
                </a:solidFill>
              </a:rPr>
            </a:br>
            <a:endParaRPr lang="en-US" sz="1400" dirty="0">
              <a:solidFill>
                <a:prstClr val="white"/>
              </a:solidFill>
            </a:endParaRPr>
          </a:p>
        </p:txBody>
      </p:sp>
      <p:pic>
        <p:nvPicPr>
          <p:cNvPr id="15" name="Picture 4"/>
          <p:cNvPicPr>
            <a:picLocks noChangeAspect="1" noChangeArrowheads="1"/>
          </p:cNvPicPr>
          <p:nvPr/>
        </p:nvPicPr>
        <p:blipFill>
          <a:blip r:embed="rId8"/>
          <a:srcRect/>
          <a:stretch>
            <a:fillRect/>
          </a:stretch>
        </p:blipFill>
        <p:spPr>
          <a:xfrm>
            <a:off x="3143240" y="4572008"/>
            <a:ext cx="2438400" cy="1647568"/>
          </a:xfrm>
          <a:prstGeom prst="rect">
            <a:avLst/>
          </a:prstGeom>
          <a:noFill/>
          <a:ln/>
        </p:spPr>
      </p:pic>
      <p:sp>
        <p:nvSpPr>
          <p:cNvPr id="16" name="TextBox 15"/>
          <p:cNvSpPr txBox="1"/>
          <p:nvPr/>
        </p:nvSpPr>
        <p:spPr>
          <a:xfrm>
            <a:off x="3214678" y="6286520"/>
            <a:ext cx="1500198" cy="338554"/>
          </a:xfrm>
          <a:prstGeom prst="rect">
            <a:avLst/>
          </a:prstGeom>
          <a:noFill/>
        </p:spPr>
        <p:txBody>
          <a:bodyPr wrap="square" rtlCol="0">
            <a:spAutoFit/>
          </a:bodyPr>
          <a:lstStyle/>
          <a:p>
            <a:pPr rtl="0"/>
            <a:r>
              <a:rPr lang="fa-IR" sz="1600" b="1" dirty="0">
                <a:solidFill>
                  <a:prstClr val="white"/>
                </a:solidFill>
              </a:rPr>
              <a:t>خام گرایی</a:t>
            </a:r>
            <a:endParaRPr lang="en-US" sz="1600" dirty="0">
              <a:solidFill>
                <a:prstClr val="white"/>
              </a:solidFill>
            </a:endParaRPr>
          </a:p>
        </p:txBody>
      </p:sp>
    </p:spTree>
    <p:extLst>
      <p:ext uri="{BB962C8B-B14F-4D97-AF65-F5344CB8AC3E}">
        <p14:creationId xmlns:p14="http://schemas.microsoft.com/office/powerpoint/2010/main" val="263323839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7000892" y="142852"/>
            <a:ext cx="1657304" cy="428620"/>
          </a:xfrm>
        </p:spPr>
        <p:txBody>
          <a:bodyPr>
            <a:noAutofit/>
          </a:bodyPr>
          <a:lstStyle/>
          <a:p>
            <a:pPr algn="r"/>
            <a:r>
              <a:rPr lang="fa-IR" sz="2800" dirty="0" smtClean="0">
                <a:cs typeface="B Nazanin" pitchFamily="2" charset="-78"/>
              </a:rPr>
              <a:t>جان کلام</a:t>
            </a:r>
            <a:endParaRPr lang="en-US" sz="2800" dirty="0">
              <a:cs typeface="B Nazanin" pitchFamily="2" charset="-78"/>
            </a:endParaRPr>
          </a:p>
        </p:txBody>
      </p:sp>
      <p:sp>
        <p:nvSpPr>
          <p:cNvPr id="10" name="Content Placeholder 9"/>
          <p:cNvSpPr>
            <a:spLocks noGrp="1"/>
          </p:cNvSpPr>
          <p:nvPr>
            <p:ph idx="1"/>
          </p:nvPr>
        </p:nvSpPr>
        <p:spPr>
          <a:xfrm>
            <a:off x="457200" y="785794"/>
            <a:ext cx="8229600" cy="5221497"/>
          </a:xfrm>
        </p:spPr>
        <p:txBody>
          <a:bodyPr>
            <a:normAutofit fontScale="92500" lnSpcReduction="10000"/>
          </a:bodyPr>
          <a:lstStyle/>
          <a:p>
            <a:pPr algn="r">
              <a:buNone/>
            </a:pPr>
            <a:r>
              <a:rPr lang="fa-IR" sz="2000" b="1" dirty="0" smtClean="0">
                <a:cs typeface="B Nazanin" pitchFamily="2" charset="-78"/>
              </a:rPr>
              <a:t>پست مدرن :</a:t>
            </a:r>
          </a:p>
          <a:p>
            <a:pPr algn="r">
              <a:buNone/>
            </a:pPr>
            <a:r>
              <a:rPr lang="fa-IR" sz="1800" dirty="0" smtClean="0">
                <a:cs typeface="B Nazanin" pitchFamily="2" charset="-78"/>
              </a:rPr>
              <a:t>1- نفی دولت : پست مدرن دولت را به عنوان نمادی از هویت ملی قبول ندارد.</a:t>
            </a:r>
          </a:p>
          <a:p>
            <a:pPr algn="r">
              <a:buNone/>
            </a:pPr>
            <a:endParaRPr lang="fa-IR" sz="1800" b="1" dirty="0" smtClean="0">
              <a:cs typeface="B Nazanin" pitchFamily="2" charset="-78"/>
            </a:endParaRPr>
          </a:p>
          <a:p>
            <a:pPr algn="r">
              <a:buNone/>
            </a:pPr>
            <a:r>
              <a:rPr lang="fa-IR" sz="1800" dirty="0" smtClean="0">
                <a:cs typeface="B Nazanin" pitchFamily="2" charset="-78"/>
              </a:rPr>
              <a:t>2- نسبیت اخلاق: نسبی بودن اخلاق</a:t>
            </a:r>
          </a:p>
          <a:p>
            <a:pPr algn="r">
              <a:buNone/>
            </a:pPr>
            <a:endParaRPr lang="fa-IR" sz="1800" b="1" dirty="0" smtClean="0">
              <a:cs typeface="B Nazanin" pitchFamily="2" charset="-78"/>
            </a:endParaRPr>
          </a:p>
          <a:p>
            <a:pPr algn="r">
              <a:buNone/>
            </a:pPr>
            <a:r>
              <a:rPr lang="fa-IR" sz="1800" dirty="0" smtClean="0">
                <a:cs typeface="B Nazanin" pitchFamily="2" charset="-78"/>
              </a:rPr>
              <a:t>3- مخالفت با رشد اقتصاد : اقتصاد باعث ویرانی محیط زیست </a:t>
            </a:r>
          </a:p>
          <a:p>
            <a:pPr algn="r">
              <a:buNone/>
            </a:pPr>
            <a:endParaRPr lang="fa-IR" sz="1800" b="1" dirty="0" smtClean="0">
              <a:cs typeface="B Nazanin" pitchFamily="2" charset="-78"/>
            </a:endParaRPr>
          </a:p>
          <a:p>
            <a:pPr algn="r">
              <a:buNone/>
            </a:pPr>
            <a:r>
              <a:rPr lang="fa-IR" sz="1800" dirty="0" smtClean="0">
                <a:cs typeface="B Nazanin" pitchFamily="2" charset="-78"/>
              </a:rPr>
              <a:t>4- مخالفت با فرهنگ های مسلط : حل شدن خرده فرهنگها در فرهنگ  مسلط قابل قبول نمی داند.</a:t>
            </a:r>
          </a:p>
          <a:p>
            <a:pPr algn="r">
              <a:buNone/>
            </a:pPr>
            <a:endParaRPr lang="fa-IR" sz="1800" b="1" dirty="0" smtClean="0">
              <a:cs typeface="B Nazanin" pitchFamily="2" charset="-78"/>
            </a:endParaRPr>
          </a:p>
          <a:p>
            <a:pPr algn="r">
              <a:buNone/>
            </a:pPr>
            <a:r>
              <a:rPr lang="fa-IR" sz="1800" dirty="0" smtClean="0">
                <a:cs typeface="B Nazanin" pitchFamily="2" charset="-78"/>
              </a:rPr>
              <a:t>5- رد نژادپرستی</a:t>
            </a:r>
          </a:p>
          <a:p>
            <a:pPr algn="r">
              <a:buNone/>
            </a:pPr>
            <a:endParaRPr lang="fa-IR" sz="1800" b="1" dirty="0" smtClean="0">
              <a:cs typeface="B Nazanin" pitchFamily="2" charset="-78"/>
            </a:endParaRPr>
          </a:p>
          <a:p>
            <a:pPr algn="r">
              <a:buNone/>
            </a:pPr>
            <a:r>
              <a:rPr lang="fa-IR" sz="1800" dirty="0" smtClean="0">
                <a:cs typeface="B Nazanin" pitchFamily="2" charset="-78"/>
              </a:rPr>
              <a:t>6- رد عقلگرایی و روشنگری</a:t>
            </a:r>
          </a:p>
          <a:p>
            <a:pPr algn="r">
              <a:buNone/>
            </a:pPr>
            <a:endParaRPr lang="fa-IR" sz="1800" b="1" dirty="0" smtClean="0">
              <a:cs typeface="B Nazanin" pitchFamily="2" charset="-78"/>
            </a:endParaRPr>
          </a:p>
          <a:p>
            <a:pPr algn="r">
              <a:buNone/>
            </a:pPr>
            <a:r>
              <a:rPr lang="fa-IR" sz="1800" dirty="0" smtClean="0">
                <a:cs typeface="B Nazanin" pitchFamily="2" charset="-78"/>
              </a:rPr>
              <a:t>7- اعتقاد به پایان یافتن مبارزه طبقه کارگر علیه سرمایه داری  </a:t>
            </a:r>
            <a:r>
              <a:rPr lang="fa-IR" sz="2000" b="1" dirty="0" smtClean="0">
                <a:cs typeface="B Nazanin" pitchFamily="2" charset="-78"/>
              </a:rPr>
              <a:t> </a:t>
            </a:r>
            <a:endParaRPr lang="en-US" sz="2000" b="1" dirty="0">
              <a:cs typeface="B Nazanin" pitchFamily="2" charset="-78"/>
            </a:endParaRPr>
          </a:p>
        </p:txBody>
      </p:sp>
      <p:cxnSp>
        <p:nvCxnSpPr>
          <p:cNvPr id="5" name="Straight Connector 4"/>
          <p:cNvCxnSpPr/>
          <p:nvPr/>
        </p:nvCxnSpPr>
        <p:spPr>
          <a:xfrm rot="10800000">
            <a:off x="0" y="714356"/>
            <a:ext cx="9144000" cy="1588"/>
          </a:xfrm>
          <a:prstGeom prst="line">
            <a:avLst/>
          </a:prstGeom>
        </p:spPr>
        <p:style>
          <a:lnRef idx="3">
            <a:schemeClr val="dk1"/>
          </a:lnRef>
          <a:fillRef idx="0">
            <a:schemeClr val="dk1"/>
          </a:fillRef>
          <a:effectRef idx="2">
            <a:schemeClr val="dk1"/>
          </a:effectRef>
          <a:fontRef idx="minor">
            <a:schemeClr val="tx1"/>
          </a:fontRef>
        </p:style>
      </p:cxnSp>
      <p:cxnSp>
        <p:nvCxnSpPr>
          <p:cNvPr id="6" name="Straight Connector 5"/>
          <p:cNvCxnSpPr/>
          <p:nvPr/>
        </p:nvCxnSpPr>
        <p:spPr>
          <a:xfrm rot="5400000">
            <a:off x="-2286036" y="3000384"/>
            <a:ext cx="6000768" cy="1588"/>
          </a:xfrm>
          <a:prstGeom prst="line">
            <a:avLst/>
          </a:prstGeom>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167780700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786578" y="142852"/>
            <a:ext cx="1828784" cy="368280"/>
          </a:xfrm>
        </p:spPr>
        <p:txBody>
          <a:bodyPr>
            <a:noAutofit/>
          </a:bodyPr>
          <a:lstStyle/>
          <a:p>
            <a:pPr algn="r"/>
            <a:r>
              <a:rPr lang="fa-IR" sz="2800" dirty="0" smtClean="0">
                <a:cs typeface="B Nazanin" pitchFamily="2" charset="-78"/>
              </a:rPr>
              <a:t>جان کلام</a:t>
            </a:r>
            <a:endParaRPr lang="en-US" sz="2800" dirty="0"/>
          </a:p>
        </p:txBody>
      </p:sp>
      <p:sp>
        <p:nvSpPr>
          <p:cNvPr id="2" name="Content Placeholder 1"/>
          <p:cNvSpPr>
            <a:spLocks noGrp="1"/>
          </p:cNvSpPr>
          <p:nvPr>
            <p:ph idx="1"/>
          </p:nvPr>
        </p:nvSpPr>
        <p:spPr>
          <a:xfrm>
            <a:off x="142844" y="714356"/>
            <a:ext cx="8543956" cy="5429288"/>
          </a:xfrm>
        </p:spPr>
        <p:txBody>
          <a:bodyPr>
            <a:normAutofit/>
          </a:bodyPr>
          <a:lstStyle/>
          <a:p>
            <a:pPr algn="r"/>
            <a:endParaRPr lang="fa-IR" sz="1800" dirty="0" smtClean="0">
              <a:cs typeface="B Nazanin" pitchFamily="2" charset="-78"/>
            </a:endParaRPr>
          </a:p>
          <a:p>
            <a:pPr algn="r"/>
            <a:r>
              <a:rPr lang="fa-IR" sz="1800" dirty="0" smtClean="0">
                <a:cs typeface="B Nazanin" pitchFamily="2" charset="-78"/>
              </a:rPr>
              <a:t>8- اعتقاد به گوناگونی سرنوشت : به جای همسانی در سرشت و سرنوشت بشر به تفاوت و گوناگونی تکیه می کند .</a:t>
            </a:r>
          </a:p>
          <a:p>
            <a:pPr algn="r"/>
            <a:endParaRPr lang="fa-IR" sz="1800" dirty="0" smtClean="0">
              <a:cs typeface="B Nazanin" pitchFamily="2" charset="-78"/>
            </a:endParaRPr>
          </a:p>
          <a:p>
            <a:pPr algn="r"/>
            <a:r>
              <a:rPr lang="fa-IR" sz="1800" dirty="0" smtClean="0">
                <a:cs typeface="B Nazanin" pitchFamily="2" charset="-78"/>
              </a:rPr>
              <a:t>9- ضدیت با اندیشه های روشنگری : از قبیل ساخت گرایی ، عقل گرایی ، و . . . .</a:t>
            </a:r>
          </a:p>
          <a:p>
            <a:pPr algn="r"/>
            <a:endParaRPr lang="fa-IR" sz="1800" dirty="0" smtClean="0">
              <a:cs typeface="B Nazanin" pitchFamily="2" charset="-78"/>
            </a:endParaRPr>
          </a:p>
          <a:p>
            <a:pPr algn="r"/>
            <a:r>
              <a:rPr lang="fa-IR" sz="1800" dirty="0" smtClean="0">
                <a:cs typeface="B Nazanin" pitchFamily="2" charset="-78"/>
              </a:rPr>
              <a:t>10- متغیر بودن هدف های سیاسی</a:t>
            </a:r>
          </a:p>
          <a:p>
            <a:pPr algn="r"/>
            <a:endParaRPr lang="fa-IR" sz="1800" dirty="0" smtClean="0">
              <a:cs typeface="B Nazanin" pitchFamily="2" charset="-78"/>
            </a:endParaRPr>
          </a:p>
          <a:p>
            <a:pPr algn="r"/>
            <a:r>
              <a:rPr lang="fa-IR" sz="1800" dirty="0" smtClean="0">
                <a:cs typeface="B Nazanin" pitchFamily="2" charset="-78"/>
              </a:rPr>
              <a:t>11- ترکیب عامدانه سبک ها و قراردادها و سنت های پیشین</a:t>
            </a:r>
          </a:p>
          <a:p>
            <a:pPr algn="r"/>
            <a:endParaRPr lang="fa-IR" sz="1800" dirty="0" smtClean="0">
              <a:cs typeface="B Nazanin" pitchFamily="2" charset="-78"/>
            </a:endParaRPr>
          </a:p>
          <a:p>
            <a:pPr algn="r"/>
            <a:r>
              <a:rPr lang="fa-IR" sz="1800" dirty="0" smtClean="0">
                <a:cs typeface="B Nazanin" pitchFamily="2" charset="-78"/>
              </a:rPr>
              <a:t>12- دفاع از پراکندگی و فقدان انسجام</a:t>
            </a:r>
          </a:p>
          <a:p>
            <a:pPr algn="r"/>
            <a:endParaRPr lang="fa-IR" sz="1800" dirty="0" smtClean="0">
              <a:cs typeface="B Nazanin" pitchFamily="2" charset="-78"/>
            </a:endParaRPr>
          </a:p>
          <a:p>
            <a:pPr algn="r"/>
            <a:r>
              <a:rPr lang="fa-IR" sz="1800" dirty="0" smtClean="0">
                <a:cs typeface="B Nazanin" pitchFamily="2" charset="-78"/>
              </a:rPr>
              <a:t>13- عدم تفسیر قاطع از جهان : به باور پست مدرنها هیچ باور قطعی از جهان نمی توان به دست داد وهیج مرز مشخصی برای تفسیر جهان وجود ندارد.</a:t>
            </a:r>
          </a:p>
          <a:p>
            <a:pPr algn="r"/>
            <a:endParaRPr lang="en-US" sz="1800" dirty="0">
              <a:cs typeface="B Nazanin" pitchFamily="2" charset="-78"/>
            </a:endParaRPr>
          </a:p>
        </p:txBody>
      </p:sp>
      <p:cxnSp>
        <p:nvCxnSpPr>
          <p:cNvPr id="4" name="Straight Connector 3"/>
          <p:cNvCxnSpPr/>
          <p:nvPr/>
        </p:nvCxnSpPr>
        <p:spPr>
          <a:xfrm rot="10800000">
            <a:off x="0" y="714356"/>
            <a:ext cx="9144000" cy="1588"/>
          </a:xfrm>
          <a:prstGeom prst="line">
            <a:avLst/>
          </a:prstGeom>
        </p:spPr>
        <p:style>
          <a:lnRef idx="3">
            <a:schemeClr val="dk1"/>
          </a:lnRef>
          <a:fillRef idx="0">
            <a:schemeClr val="dk1"/>
          </a:fillRef>
          <a:effectRef idx="2">
            <a:schemeClr val="dk1"/>
          </a:effectRef>
          <a:fontRef idx="minor">
            <a:schemeClr val="tx1"/>
          </a:fontRef>
        </p:style>
      </p:cxnSp>
      <p:cxnSp>
        <p:nvCxnSpPr>
          <p:cNvPr id="5" name="Straight Connector 4"/>
          <p:cNvCxnSpPr/>
          <p:nvPr/>
        </p:nvCxnSpPr>
        <p:spPr>
          <a:xfrm rot="5400000">
            <a:off x="-2286036" y="3000384"/>
            <a:ext cx="6000768" cy="1588"/>
          </a:xfrm>
          <a:prstGeom prst="line">
            <a:avLst/>
          </a:prstGeom>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337497999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786578" y="142852"/>
            <a:ext cx="1971660" cy="439718"/>
          </a:xfrm>
        </p:spPr>
        <p:txBody>
          <a:bodyPr>
            <a:noAutofit/>
          </a:bodyPr>
          <a:lstStyle/>
          <a:p>
            <a:pPr algn="r"/>
            <a:r>
              <a:rPr lang="fa-IR" sz="2800" dirty="0" smtClean="0">
                <a:effectLst/>
                <a:cs typeface="B Nazanin" pitchFamily="2" charset="-78"/>
              </a:rPr>
              <a:t>جان کلام</a:t>
            </a:r>
            <a:endParaRPr lang="en-US" sz="2800" dirty="0">
              <a:effectLst/>
            </a:endParaRPr>
          </a:p>
        </p:txBody>
      </p:sp>
      <p:sp>
        <p:nvSpPr>
          <p:cNvPr id="2" name="Content Placeholder 1"/>
          <p:cNvSpPr>
            <a:spLocks noGrp="1"/>
          </p:cNvSpPr>
          <p:nvPr>
            <p:ph idx="1"/>
          </p:nvPr>
        </p:nvSpPr>
        <p:spPr>
          <a:xfrm>
            <a:off x="214282" y="785794"/>
            <a:ext cx="8643998" cy="5429288"/>
          </a:xfrm>
        </p:spPr>
        <p:txBody>
          <a:bodyPr>
            <a:normAutofit fontScale="85000" lnSpcReduction="10000"/>
          </a:bodyPr>
          <a:lstStyle/>
          <a:p>
            <a:pPr lvl="8" algn="r">
              <a:buNone/>
            </a:pPr>
            <a:r>
              <a:rPr lang="fa-IR" sz="2000" b="1" dirty="0" smtClean="0">
                <a:cs typeface="B Nazanin" pitchFamily="2" charset="-78"/>
              </a:rPr>
              <a:t>ایهاب حسن : ( </a:t>
            </a:r>
            <a:r>
              <a:rPr lang="fa-IR" dirty="0" smtClean="0">
                <a:cs typeface="B Nazanin" pitchFamily="2" charset="-78"/>
              </a:rPr>
              <a:t>یکی از متفکران پست مدرن )</a:t>
            </a:r>
            <a:endParaRPr lang="fa-IR" sz="2000" b="1" dirty="0" smtClean="0">
              <a:cs typeface="B Nazanin" pitchFamily="2" charset="-78"/>
            </a:endParaRPr>
          </a:p>
          <a:p>
            <a:pPr lvl="8">
              <a:buNone/>
            </a:pPr>
            <a:r>
              <a:rPr lang="fa-IR" sz="2000" dirty="0" smtClean="0">
                <a:cs typeface="B Nazanin" pitchFamily="2" charset="-78"/>
              </a:rPr>
              <a:t>         استدلال ایهاب حسن این است که تاریخ داستانی چند لایه است،و دوران حاظر،ویژگی های سنت،مدرن و پست مدرن را همزمان دارد</a:t>
            </a:r>
          </a:p>
          <a:p>
            <a:pPr lvl="8" algn="r">
              <a:buNone/>
            </a:pPr>
            <a:endParaRPr lang="fa-IR" sz="2000" dirty="0" smtClean="0">
              <a:cs typeface="B Nazanin" pitchFamily="2" charset="-78"/>
            </a:endParaRPr>
          </a:p>
          <a:p>
            <a:pPr lvl="8" algn="r">
              <a:buNone/>
            </a:pPr>
            <a:r>
              <a:rPr lang="fa-IR" sz="2000" dirty="0" smtClean="0">
                <a:cs typeface="B Nazanin" pitchFamily="2" charset="-78"/>
              </a:rPr>
              <a:t>کتاب چرخش پست مدرن به سال 1987 رو به چاپ میرسونه.</a:t>
            </a:r>
          </a:p>
          <a:p>
            <a:pPr lvl="8" algn="r">
              <a:buNone/>
            </a:pPr>
            <a:endParaRPr lang="fa-IR" sz="2000" dirty="0" smtClean="0">
              <a:cs typeface="B Nazanin" pitchFamily="2" charset="-78"/>
            </a:endParaRPr>
          </a:p>
          <a:p>
            <a:pPr lvl="8" algn="r">
              <a:buNone/>
            </a:pPr>
            <a:r>
              <a:rPr lang="fa-IR" sz="2000" dirty="0" smtClean="0">
                <a:cs typeface="B Nazanin" pitchFamily="2" charset="-78"/>
              </a:rPr>
              <a:t>این کتاب دربرگیرنده مقالاتی که حسن از سال 67 تا 87 نوشت</a:t>
            </a:r>
          </a:p>
          <a:p>
            <a:pPr lvl="8" algn="r">
              <a:buNone/>
            </a:pPr>
            <a:r>
              <a:rPr lang="fa-IR" sz="2000" dirty="0" smtClean="0">
                <a:cs typeface="B Nazanin" pitchFamily="2" charset="-78"/>
              </a:rPr>
              <a:t>یکی از مهمترین مقالات ای کتاب (به سوی مفاهیم پست مدرنیسم)</a:t>
            </a:r>
            <a:br>
              <a:rPr lang="fa-IR" sz="2000" dirty="0" smtClean="0">
                <a:cs typeface="B Nazanin" pitchFamily="2" charset="-78"/>
              </a:rPr>
            </a:br>
            <a:endParaRPr lang="fa-IR" sz="2000" dirty="0" smtClean="0">
              <a:cs typeface="B Nazanin" pitchFamily="2" charset="-78"/>
            </a:endParaRPr>
          </a:p>
          <a:p>
            <a:pPr lvl="8" algn="r">
              <a:buNone/>
            </a:pPr>
            <a:r>
              <a:rPr lang="fa-IR" sz="2000" dirty="0" smtClean="0">
                <a:cs typeface="B Nazanin" pitchFamily="2" charset="-78"/>
              </a:rPr>
              <a:t>در زیر اشاراتی به مقاله مذکور ایهاب حسن می پردازیم:</a:t>
            </a:r>
          </a:p>
          <a:p>
            <a:pPr lvl="8" algn="r">
              <a:buNone/>
            </a:pPr>
            <a:endParaRPr lang="fa-IR" sz="2000" dirty="0" smtClean="0">
              <a:cs typeface="B Nazanin" pitchFamily="2" charset="-78"/>
            </a:endParaRPr>
          </a:p>
          <a:p>
            <a:pPr lvl="8" algn="r">
              <a:buNone/>
            </a:pPr>
            <a:r>
              <a:rPr lang="fa-IR" sz="2000" dirty="0" smtClean="0">
                <a:cs typeface="B Nazanin" pitchFamily="2" charset="-78"/>
              </a:rPr>
              <a:t>1- واژه ی پست مدرنیسم           2- اصطلاحات پست مدرنیسم</a:t>
            </a:r>
          </a:p>
          <a:p>
            <a:pPr lvl="8" algn="r">
              <a:buNone/>
            </a:pPr>
            <a:r>
              <a:rPr lang="fa-IR" sz="2000" dirty="0" smtClean="0">
                <a:cs typeface="B Nazanin" pitchFamily="2" charset="-78"/>
              </a:rPr>
              <a:t>3- لغزش مدرنیسم و پست مدرنیسم  4- پرده آهنی بین این دو</a:t>
            </a:r>
          </a:p>
          <a:p>
            <a:pPr lvl="8" algn="r">
              <a:buNone/>
            </a:pPr>
            <a:r>
              <a:rPr lang="fa-IR" sz="2000" dirty="0" smtClean="0">
                <a:cs typeface="B Nazanin" pitchFamily="2" charset="-78"/>
              </a:rPr>
              <a:t>5- این دو منظر مکمل و متمایل به هم   6-آغازگاهی برای پست مدرنیسم</a:t>
            </a:r>
          </a:p>
          <a:p>
            <a:pPr lvl="8" algn="r">
              <a:buNone/>
            </a:pPr>
            <a:r>
              <a:rPr lang="fa-IR" sz="2000" dirty="0" smtClean="0">
                <a:cs typeface="B Nazanin" pitchFamily="2" charset="-78"/>
              </a:rPr>
              <a:t>7- مفهوم پست مدرنیسم                    </a:t>
            </a:r>
            <a:endParaRPr lang="en-US" sz="2000" dirty="0">
              <a:cs typeface="B Nazanin" pitchFamily="2" charset="-78"/>
            </a:endParaRPr>
          </a:p>
        </p:txBody>
      </p:sp>
      <p:cxnSp>
        <p:nvCxnSpPr>
          <p:cNvPr id="4" name="Straight Connector 3"/>
          <p:cNvCxnSpPr/>
          <p:nvPr/>
        </p:nvCxnSpPr>
        <p:spPr>
          <a:xfrm rot="10800000">
            <a:off x="0" y="714356"/>
            <a:ext cx="9144000" cy="1588"/>
          </a:xfrm>
          <a:prstGeom prst="line">
            <a:avLst/>
          </a:prstGeom>
        </p:spPr>
        <p:style>
          <a:lnRef idx="3">
            <a:schemeClr val="dk1"/>
          </a:lnRef>
          <a:fillRef idx="0">
            <a:schemeClr val="dk1"/>
          </a:fillRef>
          <a:effectRef idx="2">
            <a:schemeClr val="dk1"/>
          </a:effectRef>
          <a:fontRef idx="minor">
            <a:schemeClr val="tx1"/>
          </a:fontRef>
        </p:style>
      </p:cxnSp>
      <p:cxnSp>
        <p:nvCxnSpPr>
          <p:cNvPr id="5" name="Straight Connector 4"/>
          <p:cNvCxnSpPr/>
          <p:nvPr/>
        </p:nvCxnSpPr>
        <p:spPr>
          <a:xfrm rot="5400000">
            <a:off x="-2286036" y="3000384"/>
            <a:ext cx="6000768" cy="1588"/>
          </a:xfrm>
          <a:prstGeom prst="line">
            <a:avLst/>
          </a:prstGeom>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221679086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14282" y="274638"/>
            <a:ext cx="8643998" cy="439718"/>
          </a:xfrm>
        </p:spPr>
        <p:style>
          <a:lnRef idx="2">
            <a:schemeClr val="accent3">
              <a:shade val="50000"/>
            </a:schemeClr>
          </a:lnRef>
          <a:fillRef idx="1">
            <a:schemeClr val="accent3"/>
          </a:fillRef>
          <a:effectRef idx="0">
            <a:schemeClr val="accent3"/>
          </a:effectRef>
          <a:fontRef idx="minor">
            <a:schemeClr val="lt1"/>
          </a:fontRef>
        </p:style>
        <p:txBody>
          <a:bodyPr>
            <a:noAutofit/>
          </a:bodyPr>
          <a:lstStyle/>
          <a:p>
            <a:pPr algn="r"/>
            <a:r>
              <a:rPr lang="fa-IR" sz="1600" b="0" dirty="0" smtClean="0">
                <a:solidFill>
                  <a:schemeClr val="tx1"/>
                </a:solidFill>
                <a:cs typeface="B Nazanin" pitchFamily="2" charset="-78"/>
              </a:rPr>
              <a:t> (در چشم انداز پست مدرن) تفاوتهای پست مدرن و مدرن را این گونه بیان میکند.  </a:t>
            </a:r>
            <a:r>
              <a:rPr lang="en-US" sz="1600" b="0" dirty="0" err="1" smtClean="0">
                <a:solidFill>
                  <a:schemeClr val="tx1"/>
                </a:solidFill>
                <a:cs typeface="B Nazanin" pitchFamily="2" charset="-78"/>
              </a:rPr>
              <a:t>ploralism</a:t>
            </a:r>
            <a:r>
              <a:rPr lang="fa-IR" sz="1600" b="0" dirty="0" smtClean="0">
                <a:solidFill>
                  <a:schemeClr val="tx1"/>
                </a:solidFill>
                <a:cs typeface="B Nazanin" pitchFamily="2" charset="-78"/>
              </a:rPr>
              <a:t>ایهاب حسن در سال 1987 در مقاله </a:t>
            </a:r>
            <a:endParaRPr lang="en-US" sz="1600" b="0" dirty="0">
              <a:solidFill>
                <a:schemeClr val="tx1"/>
              </a:solidFill>
              <a:cs typeface="B Nazanin" pitchFamily="2" charset="-78"/>
            </a:endParaRPr>
          </a:p>
        </p:txBody>
      </p:sp>
      <p:sp>
        <p:nvSpPr>
          <p:cNvPr id="4" name="Content Placeholder 3"/>
          <p:cNvSpPr>
            <a:spLocks noGrp="1"/>
          </p:cNvSpPr>
          <p:nvPr>
            <p:ph sz="half" idx="1"/>
          </p:nvPr>
        </p:nvSpPr>
        <p:spPr>
          <a:xfrm>
            <a:off x="285720" y="1500174"/>
            <a:ext cx="4281518" cy="4864307"/>
          </a:xfrm>
        </p:spPr>
        <p:txBody>
          <a:bodyPr>
            <a:normAutofit fontScale="92500" lnSpcReduction="20000"/>
          </a:bodyPr>
          <a:lstStyle/>
          <a:p>
            <a:pPr algn="r"/>
            <a:r>
              <a:rPr lang="fa-IR" sz="2000" dirty="0" smtClean="0">
                <a:cs typeface="B Nazanin" pitchFamily="2" charset="-78"/>
              </a:rPr>
              <a:t>فرافیزیک ( ماوراء طبیعت شناسی ) دادائیسم</a:t>
            </a:r>
          </a:p>
          <a:p>
            <a:pPr algn="r"/>
            <a:r>
              <a:rPr lang="fa-IR" sz="2000" dirty="0" smtClean="0">
                <a:cs typeface="B Nazanin" pitchFamily="2" charset="-78"/>
              </a:rPr>
              <a:t>بازی،تفریح،لذت</a:t>
            </a:r>
          </a:p>
          <a:p>
            <a:pPr algn="r"/>
            <a:r>
              <a:rPr lang="fa-IR" sz="2000" dirty="0" smtClean="0">
                <a:cs typeface="B Nazanin" pitchFamily="2" charset="-78"/>
              </a:rPr>
              <a:t>شانس،تصادف</a:t>
            </a:r>
          </a:p>
          <a:p>
            <a:pPr algn="r"/>
            <a:r>
              <a:rPr lang="fa-IR" sz="2000" dirty="0" smtClean="0">
                <a:cs typeface="B Nazanin" pitchFamily="2" charset="-78"/>
              </a:rPr>
              <a:t>بی ترتیبی،بی نظمی،هرج و مرج</a:t>
            </a:r>
          </a:p>
          <a:p>
            <a:pPr algn="r"/>
            <a:r>
              <a:rPr lang="fa-IR" sz="2000" dirty="0" smtClean="0">
                <a:cs typeface="B Nazanin" pitchFamily="2" charset="-78"/>
              </a:rPr>
              <a:t>عدم نابودی/ساختارشکنی/انتی تز</a:t>
            </a:r>
          </a:p>
          <a:p>
            <a:pPr algn="r"/>
            <a:r>
              <a:rPr lang="fa-IR" sz="2000" dirty="0" smtClean="0">
                <a:cs typeface="B Nazanin" pitchFamily="2" charset="-78"/>
              </a:rPr>
              <a:t>غیبت(نبود)</a:t>
            </a:r>
          </a:p>
          <a:p>
            <a:pPr algn="r"/>
            <a:r>
              <a:rPr lang="fa-IR" sz="2000" dirty="0" smtClean="0">
                <a:cs typeface="B Nazanin" pitchFamily="2" charset="-78"/>
              </a:rPr>
              <a:t>پراکندگی</a:t>
            </a:r>
          </a:p>
          <a:p>
            <a:pPr algn="r"/>
            <a:r>
              <a:rPr lang="fa-IR" sz="2000" dirty="0" smtClean="0">
                <a:cs typeface="B Nazanin" pitchFamily="2" charset="-78"/>
              </a:rPr>
              <a:t>کنایه</a:t>
            </a:r>
          </a:p>
          <a:p>
            <a:pPr algn="r"/>
            <a:r>
              <a:rPr lang="fa-IR" sz="2000" dirty="0" smtClean="0">
                <a:cs typeface="B Nazanin" pitchFamily="2" charset="-78"/>
              </a:rPr>
              <a:t>ضد تفسیر/غلط خواندن</a:t>
            </a:r>
          </a:p>
          <a:p>
            <a:pPr algn="r"/>
            <a:r>
              <a:rPr lang="fa-IR" sz="2000" dirty="0" smtClean="0">
                <a:cs typeface="B Nazanin" pitchFamily="2" charset="-78"/>
              </a:rPr>
              <a:t>گویش یا لهجه ی فردی</a:t>
            </a:r>
          </a:p>
          <a:p>
            <a:pPr algn="r"/>
            <a:r>
              <a:rPr lang="fa-IR" sz="2000" dirty="0" smtClean="0">
                <a:cs typeface="B Nazanin" pitchFamily="2" charset="-78"/>
              </a:rPr>
              <a:t>چنگانگی،چند شخصیتی/دو جنسیتی</a:t>
            </a:r>
          </a:p>
          <a:p>
            <a:pPr algn="r"/>
            <a:r>
              <a:rPr lang="fa-IR" sz="2000" dirty="0" smtClean="0">
                <a:cs typeface="B Nazanin" pitchFamily="2" charset="-78"/>
              </a:rPr>
              <a:t>طنز</a:t>
            </a:r>
          </a:p>
          <a:p>
            <a:pPr algn="r"/>
            <a:r>
              <a:rPr lang="fa-IR" sz="2000" dirty="0" smtClean="0">
                <a:cs typeface="B Nazanin" pitchFamily="2" charset="-78"/>
              </a:rPr>
              <a:t>عدم تعیین،نا موجبیت</a:t>
            </a:r>
            <a:endParaRPr lang="en-US" sz="2000" dirty="0">
              <a:cs typeface="B Nazanin" pitchFamily="2" charset="-78"/>
            </a:endParaRPr>
          </a:p>
        </p:txBody>
      </p:sp>
      <p:sp>
        <p:nvSpPr>
          <p:cNvPr id="5" name="Content Placeholder 4"/>
          <p:cNvSpPr>
            <a:spLocks noGrp="1"/>
          </p:cNvSpPr>
          <p:nvPr>
            <p:ph sz="half" idx="2"/>
          </p:nvPr>
        </p:nvSpPr>
        <p:spPr>
          <a:xfrm>
            <a:off x="4643438" y="1500174"/>
            <a:ext cx="4210080" cy="4864307"/>
          </a:xfrm>
        </p:spPr>
        <p:txBody>
          <a:bodyPr>
            <a:normAutofit fontScale="92500" lnSpcReduction="20000"/>
          </a:bodyPr>
          <a:lstStyle/>
          <a:p>
            <a:r>
              <a:rPr lang="fa-IR" sz="2000" dirty="0" smtClean="0">
                <a:cs typeface="B Nazanin" pitchFamily="2" charset="-78"/>
              </a:rPr>
              <a:t>رمانتیسم</a:t>
            </a:r>
          </a:p>
          <a:p>
            <a:r>
              <a:rPr lang="fa-IR" sz="2000" dirty="0" smtClean="0">
                <a:cs typeface="B Nazanin" pitchFamily="2" charset="-78"/>
              </a:rPr>
              <a:t>قصد،غایت،هدف</a:t>
            </a:r>
          </a:p>
          <a:p>
            <a:r>
              <a:rPr lang="fa-IR" sz="2000" dirty="0" smtClean="0">
                <a:cs typeface="B Nazanin" pitchFamily="2" charset="-78"/>
              </a:rPr>
              <a:t>طرح،نقشه</a:t>
            </a:r>
          </a:p>
          <a:p>
            <a:r>
              <a:rPr lang="fa-IR" sz="2000" dirty="0" smtClean="0">
                <a:cs typeface="B Nazanin" pitchFamily="2" charset="-78"/>
              </a:rPr>
              <a:t>سلسله مراتب</a:t>
            </a:r>
          </a:p>
          <a:p>
            <a:r>
              <a:rPr lang="fa-IR" sz="2000" dirty="0" smtClean="0">
                <a:cs typeface="B Nazanin" pitchFamily="2" charset="-78"/>
              </a:rPr>
              <a:t>آفرینش/کلیت بخشی/سنتز</a:t>
            </a:r>
          </a:p>
          <a:p>
            <a:r>
              <a:rPr lang="fa-IR" sz="2000" dirty="0" smtClean="0">
                <a:cs typeface="B Nazanin" pitchFamily="2" charset="-78"/>
              </a:rPr>
              <a:t>حضور(بود)</a:t>
            </a:r>
          </a:p>
          <a:p>
            <a:r>
              <a:rPr lang="fa-IR" sz="2000" dirty="0" smtClean="0">
                <a:cs typeface="B Nazanin" pitchFamily="2" charset="-78"/>
              </a:rPr>
              <a:t>تمرکز</a:t>
            </a:r>
          </a:p>
          <a:p>
            <a:r>
              <a:rPr lang="fa-IR" sz="2000" dirty="0" smtClean="0">
                <a:cs typeface="B Nazanin" pitchFamily="2" charset="-78"/>
              </a:rPr>
              <a:t>استعاره</a:t>
            </a:r>
          </a:p>
          <a:p>
            <a:r>
              <a:rPr lang="fa-IR" sz="2000" dirty="0" smtClean="0">
                <a:cs typeface="B Nazanin" pitchFamily="2" charset="-78"/>
              </a:rPr>
              <a:t>تفسیر</a:t>
            </a:r>
          </a:p>
          <a:p>
            <a:r>
              <a:rPr lang="fa-IR" sz="2000" dirty="0" smtClean="0">
                <a:cs typeface="B Nazanin" pitchFamily="2" charset="-78"/>
              </a:rPr>
              <a:t>مجموعه علائم اصلی</a:t>
            </a:r>
          </a:p>
          <a:p>
            <a:r>
              <a:rPr lang="fa-IR" sz="2000" dirty="0" smtClean="0">
                <a:cs typeface="B Nazanin" pitchFamily="2" charset="-78"/>
              </a:rPr>
              <a:t>زایشی،تناسلی/ذکری</a:t>
            </a:r>
          </a:p>
          <a:p>
            <a:r>
              <a:rPr lang="fa-IR" sz="2000" dirty="0" smtClean="0">
                <a:cs typeface="B Nazanin" pitchFamily="2" charset="-78"/>
              </a:rPr>
              <a:t>ماوراء الطبیعه (متافیزیک)</a:t>
            </a:r>
          </a:p>
          <a:p>
            <a:r>
              <a:rPr lang="fa-IR" sz="2000" dirty="0" smtClean="0">
                <a:cs typeface="B Nazanin" pitchFamily="2" charset="-78"/>
              </a:rPr>
              <a:t>موجبیت،تعیین</a:t>
            </a:r>
          </a:p>
          <a:p>
            <a:endParaRPr lang="en-US" sz="2000" dirty="0">
              <a:cs typeface="B Nazanin" pitchFamily="2" charset="-78"/>
            </a:endParaRPr>
          </a:p>
        </p:txBody>
      </p:sp>
      <p:cxnSp>
        <p:nvCxnSpPr>
          <p:cNvPr id="8" name="Straight Connector 7"/>
          <p:cNvCxnSpPr/>
          <p:nvPr/>
        </p:nvCxnSpPr>
        <p:spPr>
          <a:xfrm rot="5400000">
            <a:off x="1856562" y="3714752"/>
            <a:ext cx="5430082" cy="794"/>
          </a:xfrm>
          <a:prstGeom prst="line">
            <a:avLst/>
          </a:prstGeom>
        </p:spPr>
        <p:style>
          <a:lnRef idx="3">
            <a:schemeClr val="dk1"/>
          </a:lnRef>
          <a:fillRef idx="0">
            <a:schemeClr val="dk1"/>
          </a:fillRef>
          <a:effectRef idx="2">
            <a:schemeClr val="dk1"/>
          </a:effectRef>
          <a:fontRef idx="minor">
            <a:schemeClr val="tx1"/>
          </a:fontRef>
        </p:style>
      </p:cxnSp>
      <p:cxnSp>
        <p:nvCxnSpPr>
          <p:cNvPr id="10" name="Straight Connector 9"/>
          <p:cNvCxnSpPr/>
          <p:nvPr/>
        </p:nvCxnSpPr>
        <p:spPr>
          <a:xfrm rot="10800000">
            <a:off x="357158" y="1357298"/>
            <a:ext cx="8572560" cy="1588"/>
          </a:xfrm>
          <a:prstGeom prst="line">
            <a:avLst/>
          </a:prstGeom>
        </p:spPr>
        <p:style>
          <a:lnRef idx="3">
            <a:schemeClr val="dk1"/>
          </a:lnRef>
          <a:fillRef idx="0">
            <a:schemeClr val="dk1"/>
          </a:fillRef>
          <a:effectRef idx="2">
            <a:schemeClr val="dk1"/>
          </a:effectRef>
          <a:fontRef idx="minor">
            <a:schemeClr val="tx1"/>
          </a:fontRef>
        </p:style>
      </p:cxnSp>
      <p:sp>
        <p:nvSpPr>
          <p:cNvPr id="12" name="TextBox 11"/>
          <p:cNvSpPr txBox="1"/>
          <p:nvPr/>
        </p:nvSpPr>
        <p:spPr>
          <a:xfrm>
            <a:off x="5072066" y="857232"/>
            <a:ext cx="928694" cy="400110"/>
          </a:xfrm>
          <a:prstGeom prst="rect">
            <a:avLst/>
          </a:prstGeom>
          <a:noFill/>
        </p:spPr>
        <p:txBody>
          <a:bodyPr wrap="square" rtlCol="0">
            <a:spAutoFit/>
          </a:bodyPr>
          <a:lstStyle/>
          <a:p>
            <a:pPr algn="l" rtl="0"/>
            <a:r>
              <a:rPr lang="fa-IR" sz="2000" b="1" dirty="0">
                <a:solidFill>
                  <a:prstClr val="white"/>
                </a:solidFill>
                <a:cs typeface="B Nazanin" pitchFamily="2" charset="-78"/>
              </a:rPr>
              <a:t>مدرن</a:t>
            </a:r>
            <a:endParaRPr lang="en-US" sz="2000" b="1" dirty="0">
              <a:solidFill>
                <a:prstClr val="white"/>
              </a:solidFill>
              <a:cs typeface="B Nazanin" pitchFamily="2" charset="-78"/>
            </a:endParaRPr>
          </a:p>
        </p:txBody>
      </p:sp>
      <p:sp>
        <p:nvSpPr>
          <p:cNvPr id="13" name="TextBox 12"/>
          <p:cNvSpPr txBox="1"/>
          <p:nvPr/>
        </p:nvSpPr>
        <p:spPr>
          <a:xfrm>
            <a:off x="2643174" y="928670"/>
            <a:ext cx="1643074" cy="400110"/>
          </a:xfrm>
          <a:prstGeom prst="rect">
            <a:avLst/>
          </a:prstGeom>
          <a:noFill/>
        </p:spPr>
        <p:txBody>
          <a:bodyPr wrap="square" rtlCol="0">
            <a:spAutoFit/>
          </a:bodyPr>
          <a:lstStyle/>
          <a:p>
            <a:pPr algn="l" rtl="0"/>
            <a:r>
              <a:rPr lang="fa-IR" sz="2000" b="1" dirty="0">
                <a:solidFill>
                  <a:prstClr val="white"/>
                </a:solidFill>
                <a:cs typeface="B Nazanin" pitchFamily="2" charset="-78"/>
              </a:rPr>
              <a:t>پست مدرنش</a:t>
            </a:r>
            <a:endParaRPr lang="en-US" sz="2000" b="1" dirty="0">
              <a:solidFill>
                <a:prstClr val="white"/>
              </a:solidFill>
              <a:cs typeface="B Nazanin" pitchFamily="2" charset="-78"/>
            </a:endParaRPr>
          </a:p>
        </p:txBody>
      </p:sp>
    </p:spTree>
    <p:extLst>
      <p:ext uri="{BB962C8B-B14F-4D97-AF65-F5344CB8AC3E}">
        <p14:creationId xmlns:p14="http://schemas.microsoft.com/office/powerpoint/2010/main" val="80809792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143636" y="142852"/>
            <a:ext cx="2614602" cy="511156"/>
          </a:xfrm>
        </p:spPr>
        <p:txBody>
          <a:bodyPr>
            <a:noAutofit/>
          </a:bodyPr>
          <a:lstStyle/>
          <a:p>
            <a:pPr algn="r"/>
            <a:r>
              <a:rPr lang="fa-IR" sz="2800" dirty="0" smtClean="0">
                <a:effectLst/>
                <a:cs typeface="B Nazanin" pitchFamily="2" charset="-78"/>
              </a:rPr>
              <a:t>جان کلام</a:t>
            </a:r>
            <a:endParaRPr lang="en-US" sz="2800" dirty="0"/>
          </a:p>
        </p:txBody>
      </p:sp>
      <p:sp>
        <p:nvSpPr>
          <p:cNvPr id="2" name="Content Placeholder 1"/>
          <p:cNvSpPr>
            <a:spLocks noGrp="1"/>
          </p:cNvSpPr>
          <p:nvPr>
            <p:ph idx="1"/>
          </p:nvPr>
        </p:nvSpPr>
        <p:spPr>
          <a:xfrm>
            <a:off x="457200" y="928670"/>
            <a:ext cx="8229600" cy="5078621"/>
          </a:xfrm>
        </p:spPr>
        <p:txBody>
          <a:bodyPr>
            <a:normAutofit lnSpcReduction="10000"/>
          </a:bodyPr>
          <a:lstStyle/>
          <a:p>
            <a:pPr algn="r"/>
            <a:r>
              <a:rPr lang="fa-IR" sz="2400" b="1" dirty="0" smtClean="0">
                <a:cs typeface="B Nazanin" pitchFamily="2" charset="-78"/>
              </a:rPr>
              <a:t>تعریف پست مدرن:</a:t>
            </a:r>
          </a:p>
          <a:p>
            <a:pPr algn="r"/>
            <a:r>
              <a:rPr lang="en-US" sz="2000" dirty="0" smtClean="0">
                <a:cs typeface="B Nazanin" pitchFamily="2" charset="-78"/>
              </a:rPr>
              <a:t> </a:t>
            </a:r>
            <a:r>
              <a:rPr lang="fa-IR" sz="2000" dirty="0" smtClean="0">
                <a:cs typeface="B Nazanin" pitchFamily="2" charset="-78"/>
              </a:rPr>
              <a:t> به معنای تداوم یک جریان و مدرنیسم جنانچه گفته شد یعنی نو ، پس مدرنیسم  </a:t>
            </a:r>
            <a:r>
              <a:rPr lang="en-US" sz="2000" dirty="0" smtClean="0">
                <a:cs typeface="B Nazanin" pitchFamily="2" charset="-78"/>
              </a:rPr>
              <a:t>post</a:t>
            </a:r>
            <a:r>
              <a:rPr lang="fa-IR" sz="2000" dirty="0" smtClean="0">
                <a:cs typeface="B Nazanin" pitchFamily="2" charset="-78"/>
              </a:rPr>
              <a:t> کلمه </a:t>
            </a:r>
          </a:p>
          <a:p>
            <a:pPr algn="r"/>
            <a:r>
              <a:rPr lang="fa-IR" sz="2000" dirty="0" smtClean="0">
                <a:cs typeface="B Nazanin" pitchFamily="2" charset="-78"/>
              </a:rPr>
              <a:t>یعنی تداوم جریان مدرنیسم.</a:t>
            </a:r>
          </a:p>
          <a:p>
            <a:pPr algn="r"/>
            <a:r>
              <a:rPr lang="fa-IR" sz="2000" dirty="0" smtClean="0">
                <a:cs typeface="B Nazanin" pitchFamily="2" charset="-78"/>
              </a:rPr>
              <a:t>در زبان فارسی : به فرانوگرایی ، فرا مدرنیسم و فرا تجددگرایی.</a:t>
            </a:r>
          </a:p>
          <a:p>
            <a:pPr algn="r"/>
            <a:endParaRPr lang="fa-IR" sz="2000" dirty="0" smtClean="0">
              <a:cs typeface="B Nazanin" pitchFamily="2" charset="-78"/>
            </a:endParaRPr>
          </a:p>
          <a:p>
            <a:pPr algn="r"/>
            <a:r>
              <a:rPr lang="fa-IR" sz="2000" dirty="0" smtClean="0">
                <a:cs typeface="B Nazanin" pitchFamily="2" charset="-78"/>
              </a:rPr>
              <a:t>آن چه تمام این تعریف ها را مشترک می سازد این است که (</a:t>
            </a:r>
            <a:r>
              <a:rPr lang="fa-IR" sz="2000" b="1" dirty="0" smtClean="0">
                <a:cs typeface="B Nazanin" pitchFamily="2" charset="-78"/>
              </a:rPr>
              <a:t> پست مدرن جریان فکری هستش که بر خلاف مدرن سر بر می آورد و ساز مخالف می دهد.)</a:t>
            </a:r>
          </a:p>
          <a:p>
            <a:pPr algn="r"/>
            <a:r>
              <a:rPr lang="fa-IR" sz="1800" b="1" dirty="0" smtClean="0">
                <a:solidFill>
                  <a:srgbClr val="FF0000"/>
                </a:solidFill>
                <a:effectLst>
                  <a:outerShdw blurRad="38100" dist="38100" dir="2700000" algn="tl">
                    <a:srgbClr val="FFFFFF"/>
                  </a:outerShdw>
                </a:effectLst>
                <a:cs typeface="B Nazanin" pitchFamily="2" charset="-78"/>
              </a:rPr>
              <a:t>پست مدرنيسم </a:t>
            </a:r>
            <a:r>
              <a:rPr lang="fa-IR" sz="1800" b="1" dirty="0" smtClean="0">
                <a:cs typeface="B Nazanin" pitchFamily="2" charset="-78"/>
              </a:rPr>
              <a:t>پيكره پيچيده و در هم تنيده و متنوعی از انديشه ها،آرا ونظرياتی است كه در اواخر دهه 1960 م . سربرآورد وبعدا انديشه های‌  ديكانستراكشن و مكاتب فكری غرب از جمله فمينيسم و پسا ساختارگرایی و غيره جرء واژه پست مدرن فلسفی مطرح شدند.</a:t>
            </a:r>
            <a:endParaRPr lang="fa-IR" sz="1800" b="1" dirty="0" smtClean="0">
              <a:solidFill>
                <a:srgbClr val="FF0000"/>
              </a:solidFill>
              <a:effectLst>
                <a:outerShdw blurRad="38100" dist="38100" dir="2700000" algn="tl">
                  <a:srgbClr val="FFFFFF"/>
                </a:outerShdw>
              </a:effectLst>
              <a:cs typeface="B Nazanin" pitchFamily="2" charset="-78"/>
            </a:endParaRPr>
          </a:p>
          <a:p>
            <a:pPr algn="r"/>
            <a:endParaRPr lang="fa-IR" sz="2000" dirty="0" smtClean="0">
              <a:cs typeface="B Nazanin" pitchFamily="2" charset="-78"/>
            </a:endParaRPr>
          </a:p>
          <a:p>
            <a:pPr algn="r"/>
            <a:endParaRPr lang="fa-IR" sz="2000" dirty="0" smtClean="0">
              <a:cs typeface="B Nazanin" pitchFamily="2" charset="-78"/>
            </a:endParaRPr>
          </a:p>
          <a:p>
            <a:pPr algn="ctr">
              <a:buNone/>
            </a:pPr>
            <a:r>
              <a:rPr lang="en-US" sz="2000" dirty="0" smtClean="0">
                <a:solidFill>
                  <a:srgbClr val="FF0000"/>
                </a:solidFill>
                <a:effectLst>
                  <a:outerShdw blurRad="38100" dist="38100" dir="2700000" algn="tl">
                    <a:srgbClr val="FFFFFF"/>
                  </a:outerShdw>
                </a:effectLst>
                <a:cs typeface="B Nazanin" pitchFamily="2" charset="-78"/>
              </a:rPr>
              <a:t> </a:t>
            </a:r>
            <a:r>
              <a:rPr lang="fa-IR" sz="2400" b="1" dirty="0" smtClean="0">
                <a:solidFill>
                  <a:srgbClr val="FF0000"/>
                </a:solidFill>
                <a:effectLst>
                  <a:outerShdw blurRad="38100" dist="38100" dir="2700000" algn="tl">
                    <a:srgbClr val="FFFFFF"/>
                  </a:outerShdw>
                </a:effectLst>
                <a:cs typeface="B Nazanin" pitchFamily="2" charset="-78"/>
              </a:rPr>
              <a:t> پست بودن به معنی ( برتر بودن است ) </a:t>
            </a:r>
            <a:r>
              <a:rPr lang="en-US" sz="2400" b="1" dirty="0" smtClean="0">
                <a:solidFill>
                  <a:srgbClr val="FF0000"/>
                </a:solidFill>
                <a:effectLst>
                  <a:outerShdw blurRad="38100" dist="38100" dir="2700000" algn="tl">
                    <a:srgbClr val="FFFFFF"/>
                  </a:outerShdw>
                </a:effectLst>
                <a:cs typeface="B Nazanin" pitchFamily="2" charset="-78"/>
              </a:rPr>
              <a:t>Post </a:t>
            </a:r>
            <a:r>
              <a:rPr lang="fa-IR" sz="2000" dirty="0" smtClean="0">
                <a:cs typeface="B Nazanin" pitchFamily="2" charset="-78"/>
              </a:rPr>
              <a:t> </a:t>
            </a:r>
            <a:endParaRPr lang="en-US" sz="2000" dirty="0">
              <a:cs typeface="B Nazanin" pitchFamily="2" charset="-78"/>
            </a:endParaRPr>
          </a:p>
        </p:txBody>
      </p:sp>
      <p:cxnSp>
        <p:nvCxnSpPr>
          <p:cNvPr id="4" name="Straight Connector 3"/>
          <p:cNvCxnSpPr/>
          <p:nvPr/>
        </p:nvCxnSpPr>
        <p:spPr>
          <a:xfrm rot="10800000">
            <a:off x="0" y="714356"/>
            <a:ext cx="9144000" cy="1588"/>
          </a:xfrm>
          <a:prstGeom prst="line">
            <a:avLst/>
          </a:prstGeom>
        </p:spPr>
        <p:style>
          <a:lnRef idx="3">
            <a:schemeClr val="dk1"/>
          </a:lnRef>
          <a:fillRef idx="0">
            <a:schemeClr val="dk1"/>
          </a:fillRef>
          <a:effectRef idx="2">
            <a:schemeClr val="dk1"/>
          </a:effectRef>
          <a:fontRef idx="minor">
            <a:schemeClr val="tx1"/>
          </a:fontRef>
        </p:style>
      </p:cxnSp>
      <p:cxnSp>
        <p:nvCxnSpPr>
          <p:cNvPr id="5" name="Straight Connector 4"/>
          <p:cNvCxnSpPr/>
          <p:nvPr/>
        </p:nvCxnSpPr>
        <p:spPr>
          <a:xfrm rot="5400000">
            <a:off x="-2286036" y="3000384"/>
            <a:ext cx="6000768" cy="1588"/>
          </a:xfrm>
          <a:prstGeom prst="line">
            <a:avLst/>
          </a:prstGeom>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329591223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715140" y="142852"/>
            <a:ext cx="1971660" cy="511156"/>
          </a:xfrm>
        </p:spPr>
        <p:txBody>
          <a:bodyPr>
            <a:noAutofit/>
          </a:bodyPr>
          <a:lstStyle/>
          <a:p>
            <a:pPr algn="r"/>
            <a:r>
              <a:rPr lang="fa-IR" sz="3200" dirty="0" smtClean="0">
                <a:cs typeface="B Nazanin" pitchFamily="2" charset="-78"/>
              </a:rPr>
              <a:t>جان کلام</a:t>
            </a:r>
            <a:endParaRPr lang="en-US" sz="3200" dirty="0">
              <a:cs typeface="B Nazanin" pitchFamily="2" charset="-78"/>
            </a:endParaRPr>
          </a:p>
        </p:txBody>
      </p:sp>
      <p:sp>
        <p:nvSpPr>
          <p:cNvPr id="2" name="Content Placeholder 1"/>
          <p:cNvSpPr>
            <a:spLocks noGrp="1"/>
          </p:cNvSpPr>
          <p:nvPr>
            <p:ph idx="1"/>
          </p:nvPr>
        </p:nvSpPr>
        <p:spPr>
          <a:xfrm>
            <a:off x="457200" y="928670"/>
            <a:ext cx="8229600" cy="5078621"/>
          </a:xfrm>
        </p:spPr>
        <p:txBody>
          <a:bodyPr>
            <a:normAutofit/>
          </a:bodyPr>
          <a:lstStyle/>
          <a:p>
            <a:pPr algn="r"/>
            <a:r>
              <a:rPr lang="fa-IR" sz="2400" b="1" dirty="0" smtClean="0">
                <a:cs typeface="B Nazanin" pitchFamily="2" charset="-78"/>
              </a:rPr>
              <a:t>معرفی سبک پست مدرن در یک نگاه :</a:t>
            </a:r>
          </a:p>
          <a:p>
            <a:pPr algn="r"/>
            <a:endParaRPr lang="fa-IR" sz="2400" b="1" dirty="0" smtClean="0">
              <a:cs typeface="B Nazanin" pitchFamily="2" charset="-78"/>
            </a:endParaRPr>
          </a:p>
          <a:p>
            <a:pPr algn="r"/>
            <a:r>
              <a:rPr lang="fa-IR" sz="2400" dirty="0" smtClean="0">
                <a:latin typeface="Arial" pitchFamily="34" charset="0"/>
                <a:ea typeface="Times New Roman" pitchFamily="18" charset="0"/>
                <a:cs typeface="Arial" pitchFamily="34" charset="0"/>
              </a:rPr>
              <a:t>لغات کلیدی:</a:t>
            </a:r>
            <a:br>
              <a:rPr lang="fa-IR" sz="2400" dirty="0" smtClean="0">
                <a:latin typeface="Arial" pitchFamily="34" charset="0"/>
                <a:ea typeface="Times New Roman" pitchFamily="18" charset="0"/>
                <a:cs typeface="Arial" pitchFamily="34" charset="0"/>
              </a:rPr>
            </a:br>
            <a:r>
              <a:rPr lang="fa-IR" sz="2400" dirty="0" smtClean="0">
                <a:latin typeface="Arial" pitchFamily="34" charset="0"/>
                <a:ea typeface="Times New Roman" pitchFamily="18" charset="0"/>
                <a:cs typeface="Arial" pitchFamily="34" charset="0"/>
              </a:rPr>
              <a:t>1-  فرهنگ</a:t>
            </a:r>
            <a:br>
              <a:rPr lang="fa-IR" sz="2400" dirty="0" smtClean="0">
                <a:latin typeface="Arial" pitchFamily="34" charset="0"/>
                <a:ea typeface="Times New Roman" pitchFamily="18" charset="0"/>
                <a:cs typeface="Arial" pitchFamily="34" charset="0"/>
              </a:rPr>
            </a:br>
            <a:r>
              <a:rPr lang="fa-IR" sz="2400" dirty="0" smtClean="0">
                <a:latin typeface="Arial" pitchFamily="34" charset="0"/>
                <a:ea typeface="Times New Roman" pitchFamily="18" charset="0"/>
                <a:cs typeface="Arial" pitchFamily="34" charset="0"/>
              </a:rPr>
              <a:t>2-  تاریخ</a:t>
            </a:r>
            <a:br>
              <a:rPr lang="fa-IR" sz="2400" dirty="0" smtClean="0">
                <a:latin typeface="Arial" pitchFamily="34" charset="0"/>
                <a:ea typeface="Times New Roman" pitchFamily="18" charset="0"/>
                <a:cs typeface="Arial" pitchFamily="34" charset="0"/>
              </a:rPr>
            </a:br>
            <a:r>
              <a:rPr lang="fa-IR" sz="2400" dirty="0" smtClean="0">
                <a:latin typeface="Arial" pitchFamily="34" charset="0"/>
                <a:ea typeface="Times New Roman" pitchFamily="18" charset="0"/>
                <a:cs typeface="Arial" pitchFamily="34" charset="0"/>
              </a:rPr>
              <a:t>3-  سنت</a:t>
            </a:r>
            <a:br>
              <a:rPr lang="fa-IR" sz="2400" dirty="0" smtClean="0">
                <a:latin typeface="Arial" pitchFamily="34" charset="0"/>
                <a:ea typeface="Times New Roman" pitchFamily="18" charset="0"/>
                <a:cs typeface="Arial" pitchFamily="34" charset="0"/>
              </a:rPr>
            </a:br>
            <a:r>
              <a:rPr lang="fa-IR" sz="2400" dirty="0" smtClean="0">
                <a:latin typeface="Arial" pitchFamily="34" charset="0"/>
                <a:ea typeface="Times New Roman" pitchFamily="18" charset="0"/>
                <a:cs typeface="Arial" pitchFamily="34" charset="0"/>
              </a:rPr>
              <a:t>4-  کثرت گرایی</a:t>
            </a:r>
            <a:br>
              <a:rPr lang="fa-IR" sz="2400" dirty="0" smtClean="0">
                <a:latin typeface="Arial" pitchFamily="34" charset="0"/>
                <a:ea typeface="Times New Roman" pitchFamily="18" charset="0"/>
                <a:cs typeface="Arial" pitchFamily="34" charset="0"/>
              </a:rPr>
            </a:br>
            <a:r>
              <a:rPr lang="fa-IR" sz="2400" dirty="0" smtClean="0">
                <a:latin typeface="Arial" pitchFamily="34" charset="0"/>
                <a:ea typeface="Times New Roman" pitchFamily="18" charset="0"/>
                <a:cs typeface="Arial" pitchFamily="34" charset="0"/>
              </a:rPr>
              <a:t>5-  التقاط</a:t>
            </a:r>
            <a:br>
              <a:rPr lang="fa-IR" sz="2400" dirty="0" smtClean="0">
                <a:latin typeface="Arial" pitchFamily="34" charset="0"/>
                <a:ea typeface="Times New Roman" pitchFamily="18" charset="0"/>
                <a:cs typeface="Arial" pitchFamily="34" charset="0"/>
              </a:rPr>
            </a:br>
            <a:r>
              <a:rPr lang="fa-IR" sz="2400" dirty="0" smtClean="0">
                <a:latin typeface="Arial" pitchFamily="34" charset="0"/>
                <a:ea typeface="Times New Roman" pitchFamily="18" charset="0"/>
                <a:cs typeface="Arial" pitchFamily="34" charset="0"/>
              </a:rPr>
              <a:t>6-  هنر مردمی</a:t>
            </a:r>
            <a:br>
              <a:rPr lang="fa-IR" sz="2400" dirty="0" smtClean="0">
                <a:latin typeface="Arial" pitchFamily="34" charset="0"/>
                <a:ea typeface="Times New Roman" pitchFamily="18" charset="0"/>
                <a:cs typeface="Arial" pitchFamily="34" charset="0"/>
              </a:rPr>
            </a:br>
            <a:r>
              <a:rPr lang="fa-IR" sz="2400" dirty="0" smtClean="0">
                <a:latin typeface="Arial" pitchFamily="34" charset="0"/>
                <a:ea typeface="Times New Roman" pitchFamily="18" charset="0"/>
                <a:cs typeface="Arial" pitchFamily="34" charset="0"/>
              </a:rPr>
              <a:t>7-  سبک محلی</a:t>
            </a:r>
          </a:p>
          <a:p>
            <a:pPr algn="r"/>
            <a:endParaRPr lang="fa-IR" sz="2400" dirty="0" smtClean="0">
              <a:latin typeface="Arial" pitchFamily="34" charset="0"/>
              <a:ea typeface="Times New Roman" pitchFamily="18" charset="0"/>
              <a:cs typeface="Arial" pitchFamily="34" charset="0"/>
            </a:endParaRPr>
          </a:p>
          <a:p>
            <a:pPr lvl="8" algn="r"/>
            <a:r>
              <a:rPr lang="fa-IR" sz="1800" b="1" dirty="0" smtClean="0">
                <a:latin typeface="Arial" pitchFamily="34" charset="0"/>
                <a:ea typeface="Times New Roman" pitchFamily="18" charset="0"/>
                <a:cs typeface="Arial" pitchFamily="34" charset="0"/>
              </a:rPr>
              <a:t>ساختمان شاخص:  خانه مادر ونتوری</a:t>
            </a:r>
            <a:endParaRPr lang="en-US" sz="1800" b="1" dirty="0">
              <a:cs typeface="B Nazanin" pitchFamily="2" charset="-78"/>
            </a:endParaRPr>
          </a:p>
        </p:txBody>
      </p:sp>
      <p:pic>
        <p:nvPicPr>
          <p:cNvPr id="4" name="Picture 2" descr="20"/>
          <p:cNvPicPr>
            <a:picLocks noChangeAspect="1" noChangeArrowheads="1"/>
          </p:cNvPicPr>
          <p:nvPr/>
        </p:nvPicPr>
        <p:blipFill>
          <a:blip r:embed="rId2"/>
          <a:srcRect/>
          <a:stretch>
            <a:fillRect/>
          </a:stretch>
        </p:blipFill>
        <p:spPr bwMode="auto">
          <a:xfrm>
            <a:off x="2357422" y="3929066"/>
            <a:ext cx="2000264" cy="200026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cxnSp>
        <p:nvCxnSpPr>
          <p:cNvPr id="5" name="Straight Connector 4"/>
          <p:cNvCxnSpPr/>
          <p:nvPr/>
        </p:nvCxnSpPr>
        <p:spPr>
          <a:xfrm rot="10800000">
            <a:off x="0" y="714356"/>
            <a:ext cx="9144000" cy="1588"/>
          </a:xfrm>
          <a:prstGeom prst="line">
            <a:avLst/>
          </a:prstGeom>
        </p:spPr>
        <p:style>
          <a:lnRef idx="3">
            <a:schemeClr val="dk1"/>
          </a:lnRef>
          <a:fillRef idx="0">
            <a:schemeClr val="dk1"/>
          </a:fillRef>
          <a:effectRef idx="2">
            <a:schemeClr val="dk1"/>
          </a:effectRef>
          <a:fontRef idx="minor">
            <a:schemeClr val="tx1"/>
          </a:fontRef>
        </p:style>
      </p:cxnSp>
      <p:cxnSp>
        <p:nvCxnSpPr>
          <p:cNvPr id="6" name="Straight Connector 5"/>
          <p:cNvCxnSpPr/>
          <p:nvPr/>
        </p:nvCxnSpPr>
        <p:spPr>
          <a:xfrm rot="5400000">
            <a:off x="-2286036" y="3000384"/>
            <a:ext cx="6000768" cy="1588"/>
          </a:xfrm>
          <a:prstGeom prst="line">
            <a:avLst/>
          </a:prstGeom>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38246313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357950" y="142852"/>
            <a:ext cx="2328850" cy="439718"/>
          </a:xfrm>
        </p:spPr>
        <p:txBody>
          <a:bodyPr>
            <a:noAutofit/>
          </a:bodyPr>
          <a:lstStyle/>
          <a:p>
            <a:pPr algn="r"/>
            <a:r>
              <a:rPr lang="fa-IR" sz="3200" dirty="0" smtClean="0">
                <a:cs typeface="B Nazanin" pitchFamily="2" charset="-78"/>
              </a:rPr>
              <a:t>جان کلام</a:t>
            </a:r>
            <a:endParaRPr lang="en-US" sz="3200" dirty="0">
              <a:cs typeface="B Nazanin" pitchFamily="2" charset="-78"/>
            </a:endParaRPr>
          </a:p>
        </p:txBody>
      </p:sp>
      <p:sp>
        <p:nvSpPr>
          <p:cNvPr id="2" name="Content Placeholder 1"/>
          <p:cNvSpPr>
            <a:spLocks noGrp="1"/>
          </p:cNvSpPr>
          <p:nvPr>
            <p:ph idx="1"/>
          </p:nvPr>
        </p:nvSpPr>
        <p:spPr>
          <a:xfrm>
            <a:off x="457200" y="928670"/>
            <a:ext cx="8229600" cy="5078621"/>
          </a:xfrm>
        </p:spPr>
        <p:txBody>
          <a:bodyPr>
            <a:normAutofit/>
          </a:bodyPr>
          <a:lstStyle/>
          <a:p>
            <a:pPr algn="r"/>
            <a:r>
              <a:rPr lang="fa-IR" sz="2000" b="1" dirty="0" smtClean="0">
                <a:cs typeface="B Nazanin" pitchFamily="2" charset="-78"/>
              </a:rPr>
              <a:t>3 ویژگی مهم معماری پست مدرن :</a:t>
            </a:r>
          </a:p>
          <a:p>
            <a:pPr algn="r"/>
            <a:endParaRPr lang="fa-IR" sz="2000" b="1" dirty="0" smtClean="0">
              <a:cs typeface="B Nazanin" pitchFamily="2" charset="-78"/>
            </a:endParaRPr>
          </a:p>
          <a:p>
            <a:pPr algn="r"/>
            <a:r>
              <a:rPr lang="fa-IR" sz="2000" dirty="0" smtClean="0">
                <a:cs typeface="B Nazanin" pitchFamily="2" charset="-78"/>
              </a:rPr>
              <a:t>1- </a:t>
            </a:r>
            <a:r>
              <a:rPr lang="ar-SA" sz="2000" dirty="0" smtClean="0">
                <a:cs typeface="B Nazanin" pitchFamily="2" charset="-78"/>
              </a:rPr>
              <a:t>ایده ی معماری بین المللی را رد می کرد و به زمینه گرایی در معماری اعتقاد داشت</a:t>
            </a:r>
            <a:r>
              <a:rPr lang="fa-IR" sz="2000" dirty="0" smtClean="0">
                <a:cs typeface="B Nazanin" pitchFamily="2" charset="-78"/>
              </a:rPr>
              <a:t>.</a:t>
            </a:r>
          </a:p>
          <a:p>
            <a:pPr algn="r"/>
            <a:r>
              <a:rPr lang="fa-IR" sz="1800" dirty="0" smtClean="0">
                <a:cs typeface="B Nazanin" pitchFamily="2" charset="-78"/>
              </a:rPr>
              <a:t>ونتوری: خصوصیات فرهنگی ، اجتماعی ، اقلیمی ، شهری و . . . . </a:t>
            </a:r>
          </a:p>
          <a:p>
            <a:pPr algn="r"/>
            <a:endParaRPr lang="fa-IR" sz="1800" dirty="0" smtClean="0">
              <a:cs typeface="B Nazanin" pitchFamily="2" charset="-78"/>
            </a:endParaRPr>
          </a:p>
          <a:p>
            <a:pPr algn="r"/>
            <a:endParaRPr lang="fa-IR" sz="1800" dirty="0" smtClean="0">
              <a:cs typeface="B Nazanin" pitchFamily="2" charset="-78"/>
            </a:endParaRPr>
          </a:p>
          <a:p>
            <a:pPr algn="r"/>
            <a:r>
              <a:rPr lang="fa-IR" sz="1800" dirty="0" smtClean="0">
                <a:cs typeface="B Nazanin" pitchFamily="2" charset="-78"/>
              </a:rPr>
              <a:t>2- </a:t>
            </a:r>
            <a:r>
              <a:rPr lang="ar-SA" sz="1800" dirty="0" smtClean="0">
                <a:cs typeface="B Nazanin" pitchFamily="2" charset="-78"/>
              </a:rPr>
              <a:t>پیرامون مساله ی تزیینات</a:t>
            </a:r>
            <a:endParaRPr lang="fa-IR" sz="1800" dirty="0" smtClean="0">
              <a:cs typeface="B Nazanin" pitchFamily="2" charset="-78"/>
            </a:endParaRPr>
          </a:p>
          <a:p>
            <a:pPr algn="r"/>
            <a:r>
              <a:rPr lang="en-US" sz="1800" dirty="0" smtClean="0">
                <a:cs typeface="B Nazanin" pitchFamily="2" charset="-78"/>
              </a:rPr>
              <a:t>Less is more</a:t>
            </a:r>
            <a:r>
              <a:rPr lang="fa-IR" sz="1800" dirty="0" smtClean="0">
                <a:cs typeface="B Nazanin" pitchFamily="2" charset="-78"/>
              </a:rPr>
              <a:t> میس ونده رو : کمتر بیشتر است                                  </a:t>
            </a:r>
            <a:r>
              <a:rPr lang="en-US" sz="1800" dirty="0" smtClean="0">
                <a:cs typeface="B Nazanin" pitchFamily="2" charset="-78"/>
              </a:rPr>
              <a:t>  </a:t>
            </a:r>
            <a:endParaRPr lang="fa-IR" sz="1800" dirty="0" smtClean="0">
              <a:cs typeface="B Nazanin" pitchFamily="2" charset="-78"/>
            </a:endParaRPr>
          </a:p>
          <a:p>
            <a:pPr algn="r"/>
            <a:r>
              <a:rPr lang="en-US" sz="1800" dirty="0" smtClean="0">
                <a:cs typeface="B Nazanin" pitchFamily="2" charset="-78"/>
              </a:rPr>
              <a:t>Less is bore</a:t>
            </a:r>
            <a:r>
              <a:rPr lang="fa-IR" sz="1800" dirty="0" smtClean="0">
                <a:cs typeface="B Nazanin" pitchFamily="2" charset="-78"/>
              </a:rPr>
              <a:t>رابرت ونتوری : کمتر کسل کننده است                            </a:t>
            </a:r>
            <a:endParaRPr lang="en-US" sz="1800" dirty="0" smtClean="0">
              <a:cs typeface="B Nazanin" pitchFamily="2" charset="-78"/>
            </a:endParaRPr>
          </a:p>
          <a:p>
            <a:pPr algn="r"/>
            <a:endParaRPr lang="fa-IR" sz="1800" dirty="0" smtClean="0">
              <a:cs typeface="B Nazanin" pitchFamily="2" charset="-78"/>
            </a:endParaRPr>
          </a:p>
          <a:p>
            <a:pPr algn="r"/>
            <a:endParaRPr lang="fa-IR" sz="1800" dirty="0" smtClean="0">
              <a:cs typeface="B Nazanin" pitchFamily="2" charset="-78"/>
            </a:endParaRPr>
          </a:p>
          <a:p>
            <a:pPr algn="r">
              <a:buNone/>
            </a:pPr>
            <a:r>
              <a:rPr lang="fa-IR" sz="1800" dirty="0" smtClean="0">
                <a:cs typeface="B Nazanin" pitchFamily="2" charset="-78"/>
              </a:rPr>
              <a:t>3- چارلز جنکس : دوگانگی بودن ساختمانهای پست مدرن </a:t>
            </a:r>
            <a:endParaRPr lang="en-US" sz="1800" dirty="0">
              <a:cs typeface="B Nazanin" pitchFamily="2" charset="-78"/>
            </a:endParaRPr>
          </a:p>
        </p:txBody>
      </p:sp>
      <p:cxnSp>
        <p:nvCxnSpPr>
          <p:cNvPr id="5" name="Straight Arrow Connector 4"/>
          <p:cNvCxnSpPr/>
          <p:nvPr/>
        </p:nvCxnSpPr>
        <p:spPr>
          <a:xfrm rot="10800000">
            <a:off x="4572000" y="3429000"/>
            <a:ext cx="1143008" cy="158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6" name="Straight Arrow Connector 5"/>
          <p:cNvCxnSpPr/>
          <p:nvPr/>
        </p:nvCxnSpPr>
        <p:spPr>
          <a:xfrm rot="10800000">
            <a:off x="4572000" y="3786190"/>
            <a:ext cx="1143008" cy="158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7" name="Straight Connector 6"/>
          <p:cNvCxnSpPr/>
          <p:nvPr/>
        </p:nvCxnSpPr>
        <p:spPr>
          <a:xfrm rot="10800000">
            <a:off x="0" y="714356"/>
            <a:ext cx="9144000" cy="1588"/>
          </a:xfrm>
          <a:prstGeom prst="line">
            <a:avLst/>
          </a:prstGeom>
        </p:spPr>
        <p:style>
          <a:lnRef idx="3">
            <a:schemeClr val="dk1"/>
          </a:lnRef>
          <a:fillRef idx="0">
            <a:schemeClr val="dk1"/>
          </a:fillRef>
          <a:effectRef idx="2">
            <a:schemeClr val="dk1"/>
          </a:effectRef>
          <a:fontRef idx="minor">
            <a:schemeClr val="tx1"/>
          </a:fontRef>
        </p:style>
      </p:cxnSp>
      <p:cxnSp>
        <p:nvCxnSpPr>
          <p:cNvPr id="8" name="Straight Connector 7"/>
          <p:cNvCxnSpPr/>
          <p:nvPr/>
        </p:nvCxnSpPr>
        <p:spPr>
          <a:xfrm rot="5400000">
            <a:off x="-2286036" y="3000384"/>
            <a:ext cx="6000768" cy="1588"/>
          </a:xfrm>
          <a:prstGeom prst="line">
            <a:avLst/>
          </a:prstGeom>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74392963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643702" y="285728"/>
            <a:ext cx="2328850" cy="439718"/>
          </a:xfrm>
        </p:spPr>
        <p:txBody>
          <a:bodyPr>
            <a:normAutofit fontScale="90000"/>
          </a:bodyPr>
          <a:lstStyle/>
          <a:p>
            <a:pPr algn="r"/>
            <a:r>
              <a:rPr lang="fa-IR" b="0" dirty="0" smtClean="0">
                <a:effectLst>
                  <a:outerShdw blurRad="38100" dist="38100" dir="2700000" algn="tl">
                    <a:srgbClr val="000000">
                      <a:alpha val="43137"/>
                    </a:srgbClr>
                  </a:outerShdw>
                </a:effectLst>
                <a:cs typeface="B Nazanin" pitchFamily="2" charset="-78"/>
              </a:rPr>
              <a:t>مقدمه</a:t>
            </a:r>
            <a:endParaRPr lang="en-US" b="0" dirty="0">
              <a:effectLst>
                <a:outerShdw blurRad="38100" dist="38100" dir="2700000" algn="tl">
                  <a:srgbClr val="000000">
                    <a:alpha val="43137"/>
                  </a:srgbClr>
                </a:outerShdw>
              </a:effectLst>
              <a:cs typeface="B Nazanin" pitchFamily="2" charset="-78"/>
            </a:endParaRPr>
          </a:p>
        </p:txBody>
      </p:sp>
      <p:sp>
        <p:nvSpPr>
          <p:cNvPr id="2" name="Content Placeholder 1"/>
          <p:cNvSpPr>
            <a:spLocks noGrp="1"/>
          </p:cNvSpPr>
          <p:nvPr>
            <p:ph idx="1"/>
          </p:nvPr>
        </p:nvSpPr>
        <p:spPr/>
        <p:txBody>
          <a:bodyPr>
            <a:normAutofit fontScale="92500"/>
          </a:bodyPr>
          <a:lstStyle/>
          <a:p>
            <a:pPr algn="r">
              <a:buNone/>
            </a:pPr>
            <a:endParaRPr lang="en-US" sz="2400" dirty="0" smtClean="0">
              <a:cs typeface="B Nazanin" pitchFamily="2" charset="-78"/>
            </a:endParaRPr>
          </a:p>
          <a:p>
            <a:pPr algn="r">
              <a:buNone/>
            </a:pPr>
            <a:r>
              <a:rPr lang="fa-IR" sz="2400" dirty="0" smtClean="0">
                <a:cs typeface="B Nazanin" pitchFamily="2" charset="-78"/>
              </a:rPr>
              <a:t>معنی مدرن از دید مردم                    کنونی و امروزی          </a:t>
            </a:r>
          </a:p>
          <a:p>
            <a:pPr algn="r">
              <a:buNone/>
            </a:pPr>
            <a:endParaRPr lang="en-US" sz="2400" dirty="0" smtClean="0">
              <a:cs typeface="B Nazanin" pitchFamily="2" charset="-78"/>
            </a:endParaRPr>
          </a:p>
          <a:p>
            <a:pPr algn="r">
              <a:buNone/>
            </a:pPr>
            <a:r>
              <a:rPr lang="fa-IR" sz="2400" dirty="0" smtClean="0">
                <a:cs typeface="B Nazanin" pitchFamily="2" charset="-78"/>
              </a:rPr>
              <a:t>اولین بنایی که شکل مدرن                   کلیسای سن دنی 1144  پاریس</a:t>
            </a:r>
          </a:p>
          <a:p>
            <a:pPr algn="r"/>
            <a:r>
              <a:rPr lang="fa-IR" sz="2400" dirty="0" smtClean="0">
                <a:cs typeface="B Nazanin" pitchFamily="2" charset="-78"/>
              </a:rPr>
              <a:t>                                                                                                                                               اپوس مدرنوم (اثر مدرن)                                                                                                         </a:t>
            </a:r>
          </a:p>
          <a:p>
            <a:pPr algn="r"/>
            <a:r>
              <a:rPr lang="fa-IR" sz="2400" dirty="0" smtClean="0">
                <a:cs typeface="B Nazanin" pitchFamily="2" charset="-78"/>
              </a:rPr>
              <a:t> آغاز عصر مدرن همزمان با پیدایش انسان گرایی و خردگرایی عصر رنسانس در قرن 15 میلادی؛   </a:t>
            </a:r>
          </a:p>
          <a:p>
            <a:pPr algn="r"/>
            <a:r>
              <a:rPr lang="fa-IR" sz="2800" dirty="0" smtClean="0">
                <a:cs typeface="B Homa" pitchFamily="2" charset="-78"/>
              </a:rPr>
              <a:t>انقلاب صنعتی                             رشد تفکر مدرن</a:t>
            </a:r>
          </a:p>
          <a:p>
            <a:pPr algn="r"/>
            <a:endParaRPr lang="fa-IR" sz="2800" dirty="0" smtClean="0">
              <a:cs typeface="B Homa" pitchFamily="2" charset="-78"/>
            </a:endParaRPr>
          </a:p>
          <a:p>
            <a:pPr algn="r"/>
            <a:endParaRPr lang="fa-IR" sz="2800" dirty="0" smtClean="0">
              <a:cs typeface="B Homa" pitchFamily="2" charset="-78"/>
            </a:endParaRPr>
          </a:p>
          <a:p>
            <a:pPr algn="r"/>
            <a:endParaRPr lang="en-US" dirty="0"/>
          </a:p>
        </p:txBody>
      </p:sp>
      <p:cxnSp>
        <p:nvCxnSpPr>
          <p:cNvPr id="6" name="Straight Arrow Connector 5"/>
          <p:cNvCxnSpPr/>
          <p:nvPr/>
        </p:nvCxnSpPr>
        <p:spPr>
          <a:xfrm rot="10800000">
            <a:off x="4714876" y="5357826"/>
            <a:ext cx="1928826" cy="158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7" name="Title 2"/>
          <p:cNvSpPr txBox="1">
            <a:spLocks/>
          </p:cNvSpPr>
          <p:nvPr/>
        </p:nvSpPr>
        <p:spPr>
          <a:xfrm>
            <a:off x="2214546" y="1285860"/>
            <a:ext cx="3328982" cy="439718"/>
          </a:xfrm>
          <a:prstGeom prst="rect">
            <a:avLst/>
          </a:prstGeom>
        </p:spPr>
        <p:txBody>
          <a:bodyPr vert="horz" rtlCol="0" anchor="ctr">
            <a:noAutofit/>
            <a:scene3d>
              <a:camera prst="orthographicFront"/>
              <a:lightRig rig="soft" dir="t"/>
            </a:scene3d>
            <a:sp3d prstMaterial="softEdge">
              <a:bevelT w="25400" h="25400"/>
            </a:sp3d>
          </a:bodyPr>
          <a:lstStyle/>
          <a:p>
            <a:pPr rtl="0">
              <a:spcBef>
                <a:spcPct val="0"/>
              </a:spcBef>
              <a:defRPr/>
            </a:pPr>
            <a:r>
              <a:rPr lang="fa-IR" sz="2000" b="1" dirty="0">
                <a:solidFill>
                  <a:srgbClr val="EBEBEB"/>
                </a:solidFill>
                <a:effectLst>
                  <a:outerShdw blurRad="38100" dist="38100" dir="2700000" algn="tl">
                    <a:srgbClr val="000000">
                      <a:alpha val="43137"/>
                    </a:srgbClr>
                  </a:outerShdw>
                </a:effectLst>
                <a:cs typeface="B Homa" pitchFamily="2" charset="-78"/>
              </a:rPr>
              <a:t>مدرن                         پست مدرن</a:t>
            </a:r>
            <a:r>
              <a:rPr lang="fa-IR" sz="2400" b="1" dirty="0">
                <a:solidFill>
                  <a:srgbClr val="EBEBEB"/>
                </a:solidFill>
                <a:effectLst>
                  <a:outerShdw blurRad="38100" dist="38100" dir="2700000" algn="tl">
                    <a:srgbClr val="000000">
                      <a:alpha val="43137"/>
                    </a:srgbClr>
                  </a:outerShdw>
                </a:effectLst>
                <a:cs typeface="B Homa" pitchFamily="2" charset="-78"/>
              </a:rPr>
              <a:t>       </a:t>
            </a:r>
            <a:endParaRPr lang="en-US" sz="2400" b="1" dirty="0">
              <a:solidFill>
                <a:srgbClr val="EBEBEB"/>
              </a:solidFill>
              <a:effectLst>
                <a:outerShdw blurRad="38100" dist="38100" dir="2700000" algn="tl">
                  <a:srgbClr val="000000">
                    <a:alpha val="43137"/>
                  </a:srgbClr>
                </a:outerShdw>
              </a:effectLst>
              <a:cs typeface="B Homa" pitchFamily="2" charset="-78"/>
            </a:endParaRPr>
          </a:p>
        </p:txBody>
      </p:sp>
      <p:cxnSp>
        <p:nvCxnSpPr>
          <p:cNvPr id="9" name="Straight Arrow Connector 8"/>
          <p:cNvCxnSpPr/>
          <p:nvPr/>
        </p:nvCxnSpPr>
        <p:spPr>
          <a:xfrm>
            <a:off x="3643306" y="1357298"/>
            <a:ext cx="1071570" cy="158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16" name="Straight Arrow Connector 15"/>
          <p:cNvCxnSpPr/>
          <p:nvPr/>
        </p:nvCxnSpPr>
        <p:spPr>
          <a:xfrm rot="10800000">
            <a:off x="4786314" y="3000372"/>
            <a:ext cx="1071570" cy="158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17" name="Straight Arrow Connector 16"/>
          <p:cNvCxnSpPr/>
          <p:nvPr/>
        </p:nvCxnSpPr>
        <p:spPr>
          <a:xfrm rot="10800000">
            <a:off x="5715008" y="3786190"/>
            <a:ext cx="1071570" cy="158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18" name="Straight Arrow Connector 17"/>
          <p:cNvCxnSpPr/>
          <p:nvPr/>
        </p:nvCxnSpPr>
        <p:spPr>
          <a:xfrm rot="10800000">
            <a:off x="5072066" y="2143116"/>
            <a:ext cx="1071570" cy="158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13" name="TextBox 12"/>
          <p:cNvSpPr txBox="1"/>
          <p:nvPr/>
        </p:nvSpPr>
        <p:spPr>
          <a:xfrm>
            <a:off x="5857884" y="1500174"/>
            <a:ext cx="2928958" cy="369332"/>
          </a:xfrm>
          <a:prstGeom prst="rect">
            <a:avLst/>
          </a:prstGeom>
          <a:noFill/>
        </p:spPr>
        <p:txBody>
          <a:bodyPr wrap="square" rtlCol="0">
            <a:spAutoFit/>
          </a:bodyPr>
          <a:lstStyle/>
          <a:p>
            <a:pPr algn="l" rtl="0"/>
            <a:r>
              <a:rPr lang="en-US" dirty="0">
                <a:solidFill>
                  <a:prstClr val="white"/>
                </a:solidFill>
              </a:rPr>
              <a:t>Modus  -   </a:t>
            </a:r>
            <a:r>
              <a:rPr lang="en-US" dirty="0" err="1">
                <a:solidFill>
                  <a:prstClr val="white"/>
                </a:solidFill>
              </a:rPr>
              <a:t>modo</a:t>
            </a:r>
            <a:endParaRPr lang="en-US" dirty="0">
              <a:solidFill>
                <a:prstClr val="white"/>
              </a:solidFill>
            </a:endParaRPr>
          </a:p>
        </p:txBody>
      </p:sp>
      <p:sp>
        <p:nvSpPr>
          <p:cNvPr id="15" name="TextBox 14"/>
          <p:cNvSpPr txBox="1"/>
          <p:nvPr/>
        </p:nvSpPr>
        <p:spPr>
          <a:xfrm>
            <a:off x="7000892" y="3500438"/>
            <a:ext cx="1643074" cy="369332"/>
          </a:xfrm>
          <a:prstGeom prst="rect">
            <a:avLst/>
          </a:prstGeom>
          <a:noFill/>
        </p:spPr>
        <p:txBody>
          <a:bodyPr wrap="square" rtlCol="0">
            <a:spAutoFit/>
          </a:bodyPr>
          <a:lstStyle/>
          <a:p>
            <a:pPr algn="l" rtl="0"/>
            <a:r>
              <a:rPr lang="en-US" dirty="0">
                <a:solidFill>
                  <a:prstClr val="white"/>
                </a:solidFill>
              </a:rPr>
              <a:t>Abbot </a:t>
            </a:r>
            <a:r>
              <a:rPr lang="en-US" dirty="0" err="1">
                <a:solidFill>
                  <a:prstClr val="white"/>
                </a:solidFill>
              </a:rPr>
              <a:t>suger</a:t>
            </a:r>
            <a:endParaRPr lang="en-US" dirty="0">
              <a:solidFill>
                <a:prstClr val="white"/>
              </a:solidFill>
            </a:endParaRPr>
          </a:p>
        </p:txBody>
      </p:sp>
      <p:cxnSp>
        <p:nvCxnSpPr>
          <p:cNvPr id="28" name="Straight Connector 27"/>
          <p:cNvCxnSpPr/>
          <p:nvPr/>
        </p:nvCxnSpPr>
        <p:spPr>
          <a:xfrm rot="10800000">
            <a:off x="0" y="857232"/>
            <a:ext cx="9144000" cy="1588"/>
          </a:xfrm>
          <a:prstGeom prst="line">
            <a:avLst/>
          </a:prstGeom>
        </p:spPr>
        <p:style>
          <a:lnRef idx="3">
            <a:schemeClr val="dk1"/>
          </a:lnRef>
          <a:fillRef idx="0">
            <a:schemeClr val="dk1"/>
          </a:fillRef>
          <a:effectRef idx="2">
            <a:schemeClr val="dk1"/>
          </a:effectRef>
          <a:fontRef idx="minor">
            <a:schemeClr val="tx1"/>
          </a:fontRef>
        </p:style>
      </p:cxnSp>
      <p:cxnSp>
        <p:nvCxnSpPr>
          <p:cNvPr id="33" name="Straight Connector 32"/>
          <p:cNvCxnSpPr/>
          <p:nvPr/>
        </p:nvCxnSpPr>
        <p:spPr>
          <a:xfrm rot="5400000">
            <a:off x="-2286036" y="3000384"/>
            <a:ext cx="6000768" cy="1588"/>
          </a:xfrm>
          <a:prstGeom prst="line">
            <a:avLst/>
          </a:prstGeom>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379424425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000760" y="214290"/>
            <a:ext cx="2757478" cy="439718"/>
          </a:xfrm>
        </p:spPr>
        <p:txBody>
          <a:bodyPr>
            <a:noAutofit/>
          </a:bodyPr>
          <a:lstStyle/>
          <a:p>
            <a:pPr algn="r"/>
            <a:r>
              <a:rPr lang="fa-IR" sz="2800" dirty="0" smtClean="0">
                <a:effectLst/>
                <a:cs typeface="B Nazanin" pitchFamily="2" charset="-78"/>
              </a:rPr>
              <a:t>جان کلام</a:t>
            </a:r>
            <a:endParaRPr lang="en-US" sz="2800" dirty="0"/>
          </a:p>
        </p:txBody>
      </p:sp>
      <p:sp>
        <p:nvSpPr>
          <p:cNvPr id="2" name="Content Placeholder 1"/>
          <p:cNvSpPr>
            <a:spLocks noGrp="1"/>
          </p:cNvSpPr>
          <p:nvPr>
            <p:ph idx="1"/>
          </p:nvPr>
        </p:nvSpPr>
        <p:spPr>
          <a:xfrm>
            <a:off x="457200" y="857232"/>
            <a:ext cx="8229600" cy="5150059"/>
          </a:xfrm>
        </p:spPr>
        <p:txBody>
          <a:bodyPr>
            <a:normAutofit fontScale="92500"/>
          </a:bodyPr>
          <a:lstStyle/>
          <a:p>
            <a:pPr algn="r"/>
            <a:r>
              <a:rPr lang="fa-IR" sz="2400" b="1" dirty="0" smtClean="0">
                <a:cs typeface="B Homa" pitchFamily="2" charset="-78"/>
              </a:rPr>
              <a:t>تعریف پست مدرن از زبان (ونتوری و جنکس) </a:t>
            </a:r>
            <a:r>
              <a:rPr lang="fa-IR" sz="2000" dirty="0" smtClean="0">
                <a:cs typeface="B Nazanin" pitchFamily="2" charset="-78"/>
              </a:rPr>
              <a:t>متفکران پست مدرن کلاسی سیسم (پومو)</a:t>
            </a:r>
          </a:p>
          <a:p>
            <a:pPr algn="r"/>
            <a:endParaRPr lang="fa-IR" sz="2400" dirty="0" smtClean="0">
              <a:cs typeface="B Homa" pitchFamily="2" charset="-78"/>
            </a:endParaRPr>
          </a:p>
          <a:p>
            <a:pPr algn="r"/>
            <a:r>
              <a:rPr lang="fa-IR" sz="2800" dirty="0" smtClean="0">
                <a:effectLst>
                  <a:outerShdw blurRad="38100" dist="38100" dir="2700000" algn="tl">
                    <a:srgbClr val="FFFFFF"/>
                  </a:outerShdw>
                </a:effectLst>
                <a:cs typeface="B Homa" pitchFamily="2" charset="-78"/>
              </a:rPr>
              <a:t>رابرت ونتوری : </a:t>
            </a:r>
            <a:r>
              <a:rPr lang="fa-IR" sz="2400" dirty="0" smtClean="0">
                <a:solidFill>
                  <a:srgbClr val="FF0000"/>
                </a:solidFill>
                <a:effectLst>
                  <a:outerShdw blurRad="38100" dist="38100" dir="2700000" algn="tl">
                    <a:srgbClr val="FFFFFF"/>
                  </a:outerShdw>
                </a:effectLst>
                <a:cs typeface="B Homa" pitchFamily="2" charset="-78"/>
              </a:rPr>
              <a:t>پست مدرنيسم </a:t>
            </a:r>
            <a:r>
              <a:rPr lang="fa-IR" sz="2400" dirty="0" smtClean="0">
                <a:cs typeface="B Homa" pitchFamily="2" charset="-78"/>
              </a:rPr>
              <a:t>اين نيست كه كثرت گرایی را جايگزين وحدت سبك كند،بلكه به نفع اشكالی از وحدت استدلال می كند كه آن را ”كل غامض“ می نامد. </a:t>
            </a:r>
          </a:p>
          <a:p>
            <a:pPr algn="r"/>
            <a:endParaRPr lang="fa-IR" sz="2400" dirty="0" smtClean="0">
              <a:cs typeface="B Homa" pitchFamily="2" charset="-78"/>
            </a:endParaRPr>
          </a:p>
          <a:p>
            <a:pPr algn="r"/>
            <a:endParaRPr lang="fa-IR" sz="2400" dirty="0" smtClean="0">
              <a:cs typeface="B Homa" pitchFamily="2" charset="-78"/>
            </a:endParaRPr>
          </a:p>
          <a:p>
            <a:pPr algn="r"/>
            <a:r>
              <a:rPr lang="fa-IR" sz="2800" dirty="0" smtClean="0">
                <a:effectLst>
                  <a:outerShdw blurRad="38100" dist="38100" dir="2700000" algn="tl">
                    <a:srgbClr val="FFFFFF"/>
                  </a:outerShdw>
                </a:effectLst>
                <a:cs typeface="B Homa" pitchFamily="2" charset="-78"/>
              </a:rPr>
              <a:t>چارلز جنكس </a:t>
            </a:r>
            <a:r>
              <a:rPr lang="fa-IR" sz="2400" dirty="0" smtClean="0">
                <a:solidFill>
                  <a:srgbClr val="FF0000"/>
                </a:solidFill>
                <a:effectLst>
                  <a:outerShdw blurRad="38100" dist="38100" dir="2700000" algn="tl">
                    <a:srgbClr val="FFFFFF"/>
                  </a:outerShdw>
                </a:effectLst>
                <a:cs typeface="B Homa" pitchFamily="2" charset="-78"/>
              </a:rPr>
              <a:t>پست مدرن</a:t>
            </a:r>
            <a:r>
              <a:rPr lang="fa-IR" sz="2800" dirty="0" smtClean="0">
                <a:solidFill>
                  <a:srgbClr val="33CCFF"/>
                </a:solidFill>
                <a:effectLst>
                  <a:outerShdw blurRad="38100" dist="38100" dir="2700000" algn="tl">
                    <a:srgbClr val="FFFFFF"/>
                  </a:outerShdw>
                </a:effectLst>
                <a:cs typeface="B Homa" pitchFamily="2" charset="-78"/>
              </a:rPr>
              <a:t> </a:t>
            </a:r>
            <a:r>
              <a:rPr lang="fa-IR" sz="2400" dirty="0" smtClean="0">
                <a:cs typeface="B Homa" pitchFamily="2" charset="-78"/>
              </a:rPr>
              <a:t>را به مثابه دوعنوانگی‌ ، يعنی نخبه و عامه پسند و</a:t>
            </a:r>
            <a:r>
              <a:rPr lang="fa-IR" sz="2800" dirty="0" smtClean="0">
                <a:cs typeface="B Homa" pitchFamily="2" charset="-78"/>
              </a:rPr>
              <a:t> </a:t>
            </a:r>
            <a:r>
              <a:rPr lang="fa-IR" sz="2400" dirty="0" smtClean="0">
                <a:cs typeface="B Homa" pitchFamily="2" charset="-78"/>
              </a:rPr>
              <a:t>جفت شدن اين متضاد ها :سازگار و شورشی و نيز كهنه و نو دانسته است. به قول او هنر پست مدرن متاثر از شبكه جهانی‌ است وحساسيت همراه با آن ، كنايه ای وجهانی وعلنی شدن است.</a:t>
            </a:r>
            <a:r>
              <a:rPr lang="fa-IR" sz="2800" dirty="0" smtClean="0">
                <a:cs typeface="B Homa" pitchFamily="2" charset="-78"/>
              </a:rPr>
              <a:t> </a:t>
            </a:r>
          </a:p>
          <a:p>
            <a:pPr algn="r"/>
            <a:r>
              <a:rPr lang="fa-IR" sz="2400" dirty="0" smtClean="0">
                <a:cs typeface="B Homa" pitchFamily="2" charset="-78"/>
              </a:rPr>
              <a:t> </a:t>
            </a:r>
            <a:r>
              <a:rPr lang="en-US" sz="2400" dirty="0" smtClean="0">
                <a:cs typeface="B Homa" pitchFamily="2" charset="-78"/>
              </a:rPr>
              <a:t> </a:t>
            </a:r>
            <a:endParaRPr lang="en-US" sz="2400" dirty="0">
              <a:cs typeface="B Homa" pitchFamily="2" charset="-78"/>
            </a:endParaRPr>
          </a:p>
        </p:txBody>
      </p:sp>
      <p:cxnSp>
        <p:nvCxnSpPr>
          <p:cNvPr id="4" name="Straight Connector 3"/>
          <p:cNvCxnSpPr/>
          <p:nvPr/>
        </p:nvCxnSpPr>
        <p:spPr>
          <a:xfrm rot="10800000">
            <a:off x="0" y="714356"/>
            <a:ext cx="9144000" cy="1588"/>
          </a:xfrm>
          <a:prstGeom prst="line">
            <a:avLst/>
          </a:prstGeom>
        </p:spPr>
        <p:style>
          <a:lnRef idx="3">
            <a:schemeClr val="dk1"/>
          </a:lnRef>
          <a:fillRef idx="0">
            <a:schemeClr val="dk1"/>
          </a:fillRef>
          <a:effectRef idx="2">
            <a:schemeClr val="dk1"/>
          </a:effectRef>
          <a:fontRef idx="minor">
            <a:schemeClr val="tx1"/>
          </a:fontRef>
        </p:style>
      </p:cxnSp>
      <p:cxnSp>
        <p:nvCxnSpPr>
          <p:cNvPr id="5" name="Straight Connector 4"/>
          <p:cNvCxnSpPr/>
          <p:nvPr/>
        </p:nvCxnSpPr>
        <p:spPr>
          <a:xfrm rot="5400000">
            <a:off x="-2286036" y="3000384"/>
            <a:ext cx="6000768" cy="1588"/>
          </a:xfrm>
          <a:prstGeom prst="line">
            <a:avLst/>
          </a:prstGeom>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250911484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357950" y="142852"/>
            <a:ext cx="2328850" cy="582594"/>
          </a:xfrm>
        </p:spPr>
        <p:txBody>
          <a:bodyPr>
            <a:noAutofit/>
          </a:bodyPr>
          <a:lstStyle/>
          <a:p>
            <a:pPr algn="r"/>
            <a:r>
              <a:rPr lang="fa-IR" sz="2800" dirty="0" smtClean="0">
                <a:cs typeface="B Nazanin" pitchFamily="2" charset="-78"/>
              </a:rPr>
              <a:t>جان کلام</a:t>
            </a:r>
            <a:endParaRPr lang="en-US" sz="2800" dirty="0">
              <a:cs typeface="B Nazanin" pitchFamily="2" charset="-78"/>
            </a:endParaRPr>
          </a:p>
        </p:txBody>
      </p:sp>
      <p:sp>
        <p:nvSpPr>
          <p:cNvPr id="2" name="Content Placeholder 1"/>
          <p:cNvSpPr>
            <a:spLocks noGrp="1"/>
          </p:cNvSpPr>
          <p:nvPr>
            <p:ph idx="1"/>
          </p:nvPr>
        </p:nvSpPr>
        <p:spPr>
          <a:xfrm>
            <a:off x="214282" y="785794"/>
            <a:ext cx="8472518" cy="5221497"/>
          </a:xfrm>
        </p:spPr>
        <p:txBody>
          <a:bodyPr>
            <a:normAutofit fontScale="85000" lnSpcReduction="20000"/>
          </a:bodyPr>
          <a:lstStyle/>
          <a:p>
            <a:pPr algn="r"/>
            <a:endParaRPr lang="fa-IR" sz="1800" dirty="0" smtClean="0">
              <a:cs typeface="B Homa" pitchFamily="2" charset="-78"/>
            </a:endParaRPr>
          </a:p>
          <a:p>
            <a:pPr algn="r"/>
            <a:r>
              <a:rPr lang="fa-IR" sz="1800" dirty="0" smtClean="0">
                <a:cs typeface="B Homa" pitchFamily="2" charset="-78"/>
              </a:rPr>
              <a:t>سه دهه پایانی قرب بیستم                          متزلزل ساختن مدرن                                                 شروع</a:t>
            </a:r>
            <a:endParaRPr lang="en-US" sz="1800" dirty="0" smtClean="0">
              <a:cs typeface="B Homa" pitchFamily="2" charset="-78"/>
            </a:endParaRPr>
          </a:p>
          <a:p>
            <a:pPr algn="r"/>
            <a:r>
              <a:rPr lang="fa-IR" sz="1800" dirty="0" smtClean="0">
                <a:cs typeface="B Homa" pitchFamily="2" charset="-78"/>
              </a:rPr>
              <a:t>انتقادات نیچه و سایر متفکران (فروید، هایدگر، دریدا، دلوز و...) از تفکر مدرن</a:t>
            </a:r>
          </a:p>
          <a:p>
            <a:pPr algn="r"/>
            <a:endParaRPr lang="fa-IR" sz="1800" dirty="0" smtClean="0">
              <a:cs typeface="B Homa" pitchFamily="2" charset="-78"/>
            </a:endParaRPr>
          </a:p>
          <a:p>
            <a:pPr algn="r"/>
            <a:r>
              <a:rPr lang="fa-IR" sz="1800" dirty="0" smtClean="0">
                <a:cs typeface="B Homa" pitchFamily="2" charset="-78"/>
              </a:rPr>
              <a:t>فلسفه، روح زمان و معماری، کالبد زمان                     با عوض شدن روح، کالبد هم عوض می شود.</a:t>
            </a:r>
          </a:p>
          <a:p>
            <a:pPr algn="r"/>
            <a:endParaRPr lang="fa-IR" sz="1800" dirty="0" smtClean="0">
              <a:cs typeface="B Homa" pitchFamily="2" charset="-78"/>
            </a:endParaRPr>
          </a:p>
          <a:p>
            <a:pPr lvl="8" algn="r">
              <a:buNone/>
            </a:pPr>
            <a:r>
              <a:rPr lang="fa-IR" sz="1800" dirty="0" smtClean="0">
                <a:cs typeface="B Homa" pitchFamily="2" charset="-78"/>
              </a:rPr>
              <a:t>نبرد میان مدرنیسم و پست مدرنیسم نخست در                         حرفه معماری</a:t>
            </a:r>
          </a:p>
          <a:p>
            <a:pPr lvl="8" algn="r">
              <a:buNone/>
            </a:pPr>
            <a:endParaRPr lang="fa-IR" sz="1800" dirty="0" smtClean="0">
              <a:cs typeface="B Homa" pitchFamily="2" charset="-78"/>
            </a:endParaRPr>
          </a:p>
          <a:p>
            <a:pPr lvl="8">
              <a:buNone/>
            </a:pPr>
            <a:r>
              <a:rPr lang="fa-IR" sz="2400" b="1" dirty="0" smtClean="0">
                <a:cs typeface="B Nazanin" pitchFamily="2" charset="-78"/>
              </a:rPr>
              <a:t>رابرت ونتوری</a:t>
            </a:r>
          </a:p>
          <a:p>
            <a:pPr lvl="8" algn="r">
              <a:buNone/>
            </a:pPr>
            <a:endParaRPr lang="fa-IR" sz="1800" dirty="0" smtClean="0">
              <a:cs typeface="B Homa" pitchFamily="2" charset="-78"/>
            </a:endParaRPr>
          </a:p>
          <a:p>
            <a:pPr lvl="8" algn="r">
              <a:buNone/>
            </a:pPr>
            <a:r>
              <a:rPr lang="fa-IR" sz="1800" dirty="0" smtClean="0">
                <a:solidFill>
                  <a:srgbClr val="000000"/>
                </a:solidFill>
                <a:cs typeface="B Homa" pitchFamily="2" charset="-78"/>
              </a:rPr>
              <a:t>اولین کتابی که به طور مستقیم به نقد مدرنیته پرداخت:</a:t>
            </a:r>
          </a:p>
          <a:p>
            <a:pPr lvl="8">
              <a:buNone/>
            </a:pPr>
            <a:r>
              <a:rPr lang="fa-IR" dirty="0" smtClean="0">
                <a:solidFill>
                  <a:srgbClr val="000000"/>
                </a:solidFill>
                <a:cs typeface="B Homa" pitchFamily="2" charset="-78"/>
              </a:rPr>
              <a:t>پیچیدگی و تضاد در معماری </a:t>
            </a:r>
            <a:r>
              <a:rPr lang="fa-IR" sz="1800" b="1" dirty="0" smtClean="0">
                <a:solidFill>
                  <a:srgbClr val="000000"/>
                </a:solidFill>
                <a:cs typeface="B Homa" pitchFamily="2" charset="-78"/>
              </a:rPr>
              <a:t>(رابرت ونتوری)</a:t>
            </a:r>
            <a:endParaRPr lang="fa-IR" b="1" dirty="0" smtClean="0">
              <a:solidFill>
                <a:srgbClr val="000000"/>
              </a:solidFill>
              <a:cs typeface="B Homa" pitchFamily="2" charset="-78"/>
            </a:endParaRPr>
          </a:p>
          <a:p>
            <a:pPr lvl="8" algn="r">
              <a:buNone/>
            </a:pPr>
            <a:endParaRPr lang="fa-IR" sz="1800" dirty="0" smtClean="0">
              <a:solidFill>
                <a:srgbClr val="000000"/>
              </a:solidFill>
              <a:cs typeface="B Homa" pitchFamily="2" charset="-78"/>
            </a:endParaRPr>
          </a:p>
          <a:p>
            <a:pPr lvl="8" algn="r">
              <a:buNone/>
            </a:pPr>
            <a:r>
              <a:rPr lang="fa-IR" sz="1800" dirty="0" smtClean="0">
                <a:cs typeface="B Homa" pitchFamily="2" charset="-78"/>
              </a:rPr>
              <a:t>موقعیت رابرت ونتوری دقیقاً مخالف موقعیت لوکوربوزیه</a:t>
            </a:r>
            <a:r>
              <a:rPr lang="fa-IR" sz="1800" dirty="0" smtClean="0">
                <a:solidFill>
                  <a:srgbClr val="000000"/>
                </a:solidFill>
                <a:cs typeface="B Homa" pitchFamily="2" charset="-78"/>
              </a:rPr>
              <a:t> </a:t>
            </a:r>
          </a:p>
          <a:p>
            <a:pPr lvl="8" algn="r">
              <a:buNone/>
            </a:pPr>
            <a:endParaRPr lang="fa-IR" sz="1800" dirty="0" smtClean="0">
              <a:cs typeface="B Homa" pitchFamily="2" charset="-78"/>
            </a:endParaRPr>
          </a:p>
          <a:p>
            <a:pPr lvl="8" algn="r">
              <a:buNone/>
            </a:pPr>
            <a:r>
              <a:rPr lang="fa-IR" sz="1800" dirty="0" smtClean="0">
                <a:cs typeface="B Homa" pitchFamily="2" charset="-78"/>
              </a:rPr>
              <a:t>  </a:t>
            </a:r>
            <a:endParaRPr lang="en-US" sz="1800" dirty="0">
              <a:cs typeface="B Homa" pitchFamily="2" charset="-78"/>
            </a:endParaRPr>
          </a:p>
        </p:txBody>
      </p:sp>
      <p:cxnSp>
        <p:nvCxnSpPr>
          <p:cNvPr id="5" name="Straight Arrow Connector 4"/>
          <p:cNvCxnSpPr/>
          <p:nvPr/>
        </p:nvCxnSpPr>
        <p:spPr>
          <a:xfrm rot="10800000">
            <a:off x="5357818" y="1285860"/>
            <a:ext cx="928694" cy="158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15" name="Straight Arrow Connector 14"/>
          <p:cNvCxnSpPr/>
          <p:nvPr/>
        </p:nvCxnSpPr>
        <p:spPr>
          <a:xfrm rot="10800000">
            <a:off x="4572000" y="2428868"/>
            <a:ext cx="714380" cy="158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19" name="Straight Arrow Connector 18"/>
          <p:cNvCxnSpPr/>
          <p:nvPr/>
        </p:nvCxnSpPr>
        <p:spPr>
          <a:xfrm rot="10800000">
            <a:off x="3643306" y="3000372"/>
            <a:ext cx="928694" cy="158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pic>
        <p:nvPicPr>
          <p:cNvPr id="16" name="Picture 15" descr="20022012180.jpg"/>
          <p:cNvPicPr>
            <a:picLocks noChangeAspect="1"/>
          </p:cNvPicPr>
          <p:nvPr/>
        </p:nvPicPr>
        <p:blipFill>
          <a:blip r:embed="rId2" cstate="print"/>
          <a:stretch>
            <a:fillRect/>
          </a:stretch>
        </p:blipFill>
        <p:spPr>
          <a:xfrm>
            <a:off x="0" y="4965487"/>
            <a:ext cx="1995741" cy="189251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7" name="Picture 16" descr="Architect-Robert-Venturi-poses-in-his-office-in-the-Manayunk-section-of-Philadelphia1.jpg"/>
          <p:cNvPicPr>
            <a:picLocks noChangeAspect="1"/>
          </p:cNvPicPr>
          <p:nvPr/>
        </p:nvPicPr>
        <p:blipFill>
          <a:blip r:embed="rId3" cstate="print"/>
          <a:stretch>
            <a:fillRect/>
          </a:stretch>
        </p:blipFill>
        <p:spPr>
          <a:xfrm>
            <a:off x="357158" y="3071810"/>
            <a:ext cx="1449471" cy="159118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cxnSp>
        <p:nvCxnSpPr>
          <p:cNvPr id="20" name="Straight Connector 19"/>
          <p:cNvCxnSpPr/>
          <p:nvPr/>
        </p:nvCxnSpPr>
        <p:spPr>
          <a:xfrm rot="10800000">
            <a:off x="2643174" y="3286124"/>
            <a:ext cx="5786478" cy="1588"/>
          </a:xfrm>
          <a:prstGeom prst="line">
            <a:avLst/>
          </a:prstGeom>
          <a:ln/>
        </p:spPr>
        <p:style>
          <a:lnRef idx="2">
            <a:schemeClr val="dk1"/>
          </a:lnRef>
          <a:fillRef idx="0">
            <a:schemeClr val="dk1"/>
          </a:fillRef>
          <a:effectRef idx="1">
            <a:schemeClr val="dk1"/>
          </a:effectRef>
          <a:fontRef idx="minor">
            <a:schemeClr val="tx1"/>
          </a:fontRef>
        </p:style>
      </p:cxnSp>
      <p:pic>
        <p:nvPicPr>
          <p:cNvPr id="10" name="Picture 8" descr="Robert  venturi"/>
          <p:cNvPicPr>
            <a:picLocks noChangeAspect="1" noChangeArrowheads="1"/>
          </p:cNvPicPr>
          <p:nvPr/>
        </p:nvPicPr>
        <p:blipFill>
          <a:blip r:embed="rId4" cstate="print"/>
          <a:srcRect/>
          <a:stretch>
            <a:fillRect/>
          </a:stretch>
        </p:blipFill>
        <p:spPr bwMode="auto">
          <a:xfrm>
            <a:off x="8072462" y="5600544"/>
            <a:ext cx="857224" cy="1257456"/>
          </a:xfrm>
          <a:prstGeom prst="rect">
            <a:avLst/>
          </a:prstGeom>
          <a:noFill/>
          <a:ln w="9525">
            <a:noFill/>
            <a:miter lim="800000"/>
            <a:headEnd/>
            <a:tailEnd/>
          </a:ln>
        </p:spPr>
      </p:pic>
      <p:cxnSp>
        <p:nvCxnSpPr>
          <p:cNvPr id="11" name="Straight Connector 10"/>
          <p:cNvCxnSpPr/>
          <p:nvPr/>
        </p:nvCxnSpPr>
        <p:spPr>
          <a:xfrm rot="10800000">
            <a:off x="0" y="714356"/>
            <a:ext cx="9144000" cy="1588"/>
          </a:xfrm>
          <a:prstGeom prst="line">
            <a:avLst/>
          </a:prstGeom>
        </p:spPr>
        <p:style>
          <a:lnRef idx="3">
            <a:schemeClr val="dk1"/>
          </a:lnRef>
          <a:fillRef idx="0">
            <a:schemeClr val="dk1"/>
          </a:fillRef>
          <a:effectRef idx="2">
            <a:schemeClr val="dk1"/>
          </a:effectRef>
          <a:fontRef idx="minor">
            <a:schemeClr val="tx1"/>
          </a:fontRef>
        </p:style>
      </p:cxnSp>
      <p:cxnSp>
        <p:nvCxnSpPr>
          <p:cNvPr id="12" name="Straight Connector 11"/>
          <p:cNvCxnSpPr/>
          <p:nvPr/>
        </p:nvCxnSpPr>
        <p:spPr>
          <a:xfrm rot="5400000">
            <a:off x="-820763" y="1535905"/>
            <a:ext cx="3071016" cy="794"/>
          </a:xfrm>
          <a:prstGeom prst="line">
            <a:avLst/>
          </a:prstGeom>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14946637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800" decel="100000"/>
                                        <p:tgtEl>
                                          <p:spTgt spid="16"/>
                                        </p:tgtEl>
                                      </p:cBhvr>
                                    </p:animEffect>
                                    <p:anim calcmode="lin" valueType="num">
                                      <p:cBhvr>
                                        <p:cTn id="8" dur="800" decel="100000" fill="hold"/>
                                        <p:tgtEl>
                                          <p:spTgt spid="16"/>
                                        </p:tgtEl>
                                        <p:attrNameLst>
                                          <p:attrName>style.rotation</p:attrName>
                                        </p:attrNameLst>
                                      </p:cBhvr>
                                      <p:tavLst>
                                        <p:tav tm="0">
                                          <p:val>
                                            <p:fltVal val="-90"/>
                                          </p:val>
                                        </p:tav>
                                        <p:tav tm="100000">
                                          <p:val>
                                            <p:fltVal val="0"/>
                                          </p:val>
                                        </p:tav>
                                      </p:tavLst>
                                    </p:anim>
                                    <p:anim calcmode="lin" valueType="num">
                                      <p:cBhvr>
                                        <p:cTn id="9" dur="800" decel="100000" fill="hold"/>
                                        <p:tgtEl>
                                          <p:spTgt spid="16"/>
                                        </p:tgtEl>
                                        <p:attrNameLst>
                                          <p:attrName>ppt_x</p:attrName>
                                        </p:attrNameLst>
                                      </p:cBhvr>
                                      <p:tavLst>
                                        <p:tav tm="0">
                                          <p:val>
                                            <p:strVal val="#ppt_x+0.4"/>
                                          </p:val>
                                        </p:tav>
                                        <p:tav tm="100000">
                                          <p:val>
                                            <p:strVal val="#ppt_x-0.05"/>
                                          </p:val>
                                        </p:tav>
                                      </p:tavLst>
                                    </p:anim>
                                    <p:anim calcmode="lin" valueType="num">
                                      <p:cBhvr>
                                        <p:cTn id="10" dur="800" decel="100000" fill="hold"/>
                                        <p:tgtEl>
                                          <p:spTgt spid="16"/>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6"/>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6"/>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55" presetClass="entr" presetSubtype="0" fill="hold" nodeType="afterEffect">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cBhvr>
                                        <p:cTn id="16" dur="1000" fill="hold"/>
                                        <p:tgtEl>
                                          <p:spTgt spid="17"/>
                                        </p:tgtEl>
                                        <p:attrNameLst>
                                          <p:attrName>ppt_w</p:attrName>
                                        </p:attrNameLst>
                                      </p:cBhvr>
                                      <p:tavLst>
                                        <p:tav tm="0">
                                          <p:val>
                                            <p:strVal val="#ppt_w*0.70"/>
                                          </p:val>
                                        </p:tav>
                                        <p:tav tm="100000">
                                          <p:val>
                                            <p:strVal val="#ppt_w"/>
                                          </p:val>
                                        </p:tav>
                                      </p:tavLst>
                                    </p:anim>
                                    <p:anim calcmode="lin" valueType="num">
                                      <p:cBhvr>
                                        <p:cTn id="17" dur="1000" fill="hold"/>
                                        <p:tgtEl>
                                          <p:spTgt spid="17"/>
                                        </p:tgtEl>
                                        <p:attrNameLst>
                                          <p:attrName>ppt_h</p:attrName>
                                        </p:attrNameLst>
                                      </p:cBhvr>
                                      <p:tavLst>
                                        <p:tav tm="0">
                                          <p:val>
                                            <p:strVal val="#ppt_h"/>
                                          </p:val>
                                        </p:tav>
                                        <p:tav tm="100000">
                                          <p:val>
                                            <p:strVal val="#ppt_h"/>
                                          </p:val>
                                        </p:tav>
                                      </p:tavLst>
                                    </p:anim>
                                    <p:animEffect transition="in" filter="fade">
                                      <p:cBhvr>
                                        <p:cTn id="18" dur="1000"/>
                                        <p:tgtEl>
                                          <p:spTgt spid="17"/>
                                        </p:tgtEl>
                                      </p:cBhvr>
                                    </p:animEffect>
                                  </p:childTnLst>
                                </p:cTn>
                              </p:par>
                            </p:childTnLst>
                          </p:cTn>
                        </p:par>
                        <p:par>
                          <p:cTn id="19" fill="hold">
                            <p:stCondLst>
                              <p:cond delay="2000"/>
                            </p:stCondLst>
                            <p:childTnLst>
                              <p:par>
                                <p:cTn id="20" presetID="2" presetClass="entr" presetSubtype="4"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1000" fill="hold"/>
                                        <p:tgtEl>
                                          <p:spTgt spid="10"/>
                                        </p:tgtEl>
                                        <p:attrNameLst>
                                          <p:attrName>ppt_x</p:attrName>
                                        </p:attrNameLst>
                                      </p:cBhvr>
                                      <p:tavLst>
                                        <p:tav tm="0">
                                          <p:val>
                                            <p:strVal val="#ppt_x"/>
                                          </p:val>
                                        </p:tav>
                                        <p:tav tm="100000">
                                          <p:val>
                                            <p:strVal val="#ppt_x"/>
                                          </p:val>
                                        </p:tav>
                                      </p:tavLst>
                                    </p:anim>
                                    <p:anim calcmode="lin" valueType="num">
                                      <p:cBhvr additive="base">
                                        <p:cTn id="23" dur="10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429388" y="142852"/>
            <a:ext cx="2257412" cy="582594"/>
          </a:xfrm>
        </p:spPr>
        <p:txBody>
          <a:bodyPr>
            <a:noAutofit/>
          </a:bodyPr>
          <a:lstStyle/>
          <a:p>
            <a:pPr algn="r"/>
            <a:r>
              <a:rPr lang="fa-IR" sz="2800" dirty="0" smtClean="0">
                <a:cs typeface="B Nazanin" pitchFamily="2" charset="-78"/>
              </a:rPr>
              <a:t>جان کلام</a:t>
            </a:r>
            <a:endParaRPr lang="en-US" sz="2800" dirty="0">
              <a:cs typeface="B Nazanin" pitchFamily="2" charset="-78"/>
            </a:endParaRPr>
          </a:p>
        </p:txBody>
      </p:sp>
      <p:sp>
        <p:nvSpPr>
          <p:cNvPr id="2" name="Content Placeholder 1"/>
          <p:cNvSpPr>
            <a:spLocks noGrp="1"/>
          </p:cNvSpPr>
          <p:nvPr>
            <p:ph idx="1"/>
          </p:nvPr>
        </p:nvSpPr>
        <p:spPr>
          <a:xfrm>
            <a:off x="457200" y="928670"/>
            <a:ext cx="8229600" cy="5078621"/>
          </a:xfrm>
        </p:spPr>
        <p:txBody>
          <a:bodyPr>
            <a:normAutofit/>
          </a:bodyPr>
          <a:lstStyle/>
          <a:p>
            <a:pPr algn="r"/>
            <a:r>
              <a:rPr lang="fa-IR" sz="2000" dirty="0" smtClean="0">
                <a:cs typeface="B Nazanin" pitchFamily="2" charset="-78"/>
              </a:rPr>
              <a:t>کتاب </a:t>
            </a:r>
            <a:r>
              <a:rPr lang="fa-IR" sz="2000" dirty="0" smtClean="0">
                <a:cs typeface="B Homa" pitchFamily="2" charset="-78"/>
              </a:rPr>
              <a:t>«به سوی معماری مدرن» </a:t>
            </a:r>
            <a:r>
              <a:rPr lang="fa-IR" sz="2000" dirty="0" smtClean="0">
                <a:cs typeface="B Nazanin" pitchFamily="2" charset="-78"/>
              </a:rPr>
              <a:t>لوکوربوزیه خواستار سادگی اصیل در معماری، ساختمان های منفرد و در شهر به عنوان یک کل بود.</a:t>
            </a:r>
          </a:p>
          <a:p>
            <a:pPr algn="r"/>
            <a:r>
              <a:rPr lang="fa-IR" sz="2000" dirty="0" smtClean="0">
                <a:cs typeface="B Nazanin" pitchFamily="2" charset="-78"/>
              </a:rPr>
              <a:t> کتاب </a:t>
            </a:r>
            <a:r>
              <a:rPr lang="fa-IR" sz="2000" dirty="0" smtClean="0">
                <a:cs typeface="B Homa" pitchFamily="2" charset="-78"/>
              </a:rPr>
              <a:t>«پیچیدگی و تضاد در معماری» </a:t>
            </a:r>
            <a:r>
              <a:rPr lang="fa-IR" sz="2000" dirty="0" smtClean="0">
                <a:cs typeface="B Nazanin" pitchFamily="2" charset="-78"/>
              </a:rPr>
              <a:t>ونتوری به تمام تضاد و پیچیدگی های مسائل شهری در تمام مقیاس ها خوشامد می گوید و در این جهت تغییراتی بنیانی در نهادها را می طلبد.</a:t>
            </a:r>
          </a:p>
          <a:p>
            <a:pPr algn="r"/>
            <a:endParaRPr lang="fa-IR" sz="2000" dirty="0" smtClean="0">
              <a:cs typeface="B Nazanin" pitchFamily="2" charset="-78"/>
            </a:endParaRPr>
          </a:p>
          <a:p>
            <a:pPr algn="r"/>
            <a:endParaRPr lang="fa-IR" sz="2000" dirty="0" smtClean="0">
              <a:cs typeface="B Nazanin" pitchFamily="2" charset="-78"/>
            </a:endParaRPr>
          </a:p>
          <a:p>
            <a:pPr algn="r"/>
            <a:endParaRPr lang="fa-IR" sz="2000" dirty="0" smtClean="0">
              <a:cs typeface="B Nazanin" pitchFamily="2" charset="-78"/>
            </a:endParaRPr>
          </a:p>
          <a:p>
            <a:pPr algn="r"/>
            <a:endParaRPr lang="fa-IR" sz="2000" dirty="0" smtClean="0">
              <a:cs typeface="B Nazanin" pitchFamily="2" charset="-78"/>
            </a:endParaRPr>
          </a:p>
          <a:p>
            <a:pPr algn="r"/>
            <a:endParaRPr lang="fa-IR" sz="2000" dirty="0" smtClean="0">
              <a:cs typeface="B Nazanin" pitchFamily="2" charset="-78"/>
            </a:endParaRPr>
          </a:p>
          <a:p>
            <a:pPr algn="r"/>
            <a:endParaRPr lang="fa-IR" sz="2000" dirty="0" smtClean="0">
              <a:cs typeface="B Nazanin" pitchFamily="2" charset="-78"/>
            </a:endParaRPr>
          </a:p>
          <a:p>
            <a:pPr algn="r"/>
            <a:endParaRPr lang="fa-IR" sz="2000" dirty="0" smtClean="0">
              <a:cs typeface="B Nazanin" pitchFamily="2" charset="-78"/>
            </a:endParaRPr>
          </a:p>
          <a:p>
            <a:pPr algn="r"/>
            <a:r>
              <a:rPr lang="fa-IR" sz="2000" dirty="0" smtClean="0">
                <a:cs typeface="B Nazanin" pitchFamily="2" charset="-78"/>
              </a:rPr>
              <a:t>               به سوی معماری مدرن                                          پیچیدگی و تضاد در معماری</a:t>
            </a:r>
            <a:endParaRPr lang="en-US" sz="2000" dirty="0">
              <a:cs typeface="B Nazanin" pitchFamily="2" charset="-78"/>
            </a:endParaRPr>
          </a:p>
        </p:txBody>
      </p:sp>
      <p:pic>
        <p:nvPicPr>
          <p:cNvPr id="4" name="Picture 3"/>
          <p:cNvPicPr/>
          <p:nvPr/>
        </p:nvPicPr>
        <p:blipFill>
          <a:blip r:embed="rId2" cstate="print"/>
          <a:stretch>
            <a:fillRect/>
          </a:stretch>
        </p:blipFill>
        <p:spPr>
          <a:xfrm>
            <a:off x="1142976" y="2714620"/>
            <a:ext cx="2114550" cy="1928993"/>
          </a:xfrm>
          <a:prstGeom prst="rect">
            <a:avLst/>
          </a:prstGeom>
          <a:ln w="12700" cap="sq">
            <a:solidFill>
              <a:srgbClr val="000000"/>
            </a:solidFill>
            <a:prstDash val="solid"/>
            <a:miter lim="800000"/>
          </a:ln>
          <a:effectLst>
            <a:outerShdw blurRad="50800" dist="38100" dir="2700000" algn="tl" rotWithShape="0">
              <a:srgbClr val="000000">
                <a:alpha val="43000"/>
              </a:srgbClr>
            </a:outerShdw>
          </a:effectLst>
        </p:spPr>
      </p:pic>
      <p:pic>
        <p:nvPicPr>
          <p:cNvPr id="5" name="Picture 4"/>
          <p:cNvPicPr/>
          <p:nvPr/>
        </p:nvPicPr>
        <p:blipFill>
          <a:blip r:embed="rId3"/>
          <a:stretch>
            <a:fillRect/>
          </a:stretch>
        </p:blipFill>
        <p:spPr>
          <a:xfrm>
            <a:off x="6072198" y="2714620"/>
            <a:ext cx="1500198" cy="2000264"/>
          </a:xfrm>
          <a:prstGeom prst="rect">
            <a:avLst/>
          </a:prstGeom>
        </p:spPr>
      </p:pic>
      <p:cxnSp>
        <p:nvCxnSpPr>
          <p:cNvPr id="6" name="Straight Connector 5"/>
          <p:cNvCxnSpPr/>
          <p:nvPr/>
        </p:nvCxnSpPr>
        <p:spPr>
          <a:xfrm rot="10800000">
            <a:off x="0" y="714356"/>
            <a:ext cx="9144000" cy="1588"/>
          </a:xfrm>
          <a:prstGeom prst="line">
            <a:avLst/>
          </a:prstGeom>
        </p:spPr>
        <p:style>
          <a:lnRef idx="3">
            <a:schemeClr val="dk1"/>
          </a:lnRef>
          <a:fillRef idx="0">
            <a:schemeClr val="dk1"/>
          </a:fillRef>
          <a:effectRef idx="2">
            <a:schemeClr val="dk1"/>
          </a:effectRef>
          <a:fontRef idx="minor">
            <a:schemeClr val="tx1"/>
          </a:fontRef>
        </p:style>
      </p:cxnSp>
      <p:cxnSp>
        <p:nvCxnSpPr>
          <p:cNvPr id="7" name="Straight Connector 6"/>
          <p:cNvCxnSpPr/>
          <p:nvPr/>
        </p:nvCxnSpPr>
        <p:spPr>
          <a:xfrm rot="5400000">
            <a:off x="-2286036" y="3000384"/>
            <a:ext cx="6000768" cy="1588"/>
          </a:xfrm>
          <a:prstGeom prst="line">
            <a:avLst/>
          </a:prstGeom>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326184589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072198" y="142852"/>
            <a:ext cx="2543164" cy="439718"/>
          </a:xfrm>
        </p:spPr>
        <p:txBody>
          <a:bodyPr>
            <a:noAutofit/>
          </a:bodyPr>
          <a:lstStyle/>
          <a:p>
            <a:pPr algn="r"/>
            <a:r>
              <a:rPr lang="fa-IR" sz="2800" dirty="0" smtClean="0">
                <a:cs typeface="B Nazanin" pitchFamily="2" charset="-78"/>
              </a:rPr>
              <a:t>جان کلام</a:t>
            </a:r>
            <a:endParaRPr lang="en-US" sz="2800" dirty="0">
              <a:cs typeface="B Nazanin" pitchFamily="2" charset="-78"/>
            </a:endParaRPr>
          </a:p>
        </p:txBody>
      </p:sp>
      <p:sp>
        <p:nvSpPr>
          <p:cNvPr id="2" name="Content Placeholder 1"/>
          <p:cNvSpPr>
            <a:spLocks noGrp="1"/>
          </p:cNvSpPr>
          <p:nvPr>
            <p:ph idx="1"/>
          </p:nvPr>
        </p:nvSpPr>
        <p:spPr>
          <a:xfrm>
            <a:off x="457200" y="857232"/>
            <a:ext cx="8229600" cy="5214974"/>
          </a:xfrm>
        </p:spPr>
        <p:txBody>
          <a:bodyPr>
            <a:normAutofit/>
          </a:bodyPr>
          <a:lstStyle/>
          <a:p>
            <a:pPr algn="r"/>
            <a:r>
              <a:rPr lang="fa-IR" sz="2000" b="1" dirty="0" smtClean="0">
                <a:solidFill>
                  <a:srgbClr val="000000"/>
                </a:solidFill>
                <a:cs typeface="B Nazanin" pitchFamily="2" charset="-78"/>
              </a:rPr>
              <a:t>دیگر کتاب رابرت ونتوری، «یادگیری از لاس وگاس» بوده است.</a:t>
            </a:r>
          </a:p>
          <a:p>
            <a:pPr algn="r"/>
            <a:r>
              <a:rPr lang="en-US" sz="2000" dirty="0" smtClean="0"/>
              <a:t>Learning from Las Vegas</a:t>
            </a:r>
            <a:endParaRPr lang="fa-IR" sz="2000" dirty="0" smtClean="0"/>
          </a:p>
          <a:p>
            <a:pPr algn="r"/>
            <a:endParaRPr lang="fa-IR" sz="2000" dirty="0" smtClean="0"/>
          </a:p>
          <a:p>
            <a:pPr algn="r"/>
            <a:r>
              <a:rPr lang="fa-IR" sz="2000" b="1" dirty="0" smtClean="0">
                <a:cs typeface="B Nazanin" pitchFamily="2" charset="-78"/>
              </a:rPr>
              <a:t>ونتوری : با چرخش از معماری «متعالی» به معماری «معمولی» اعلام میکند </a:t>
            </a:r>
          </a:p>
          <a:p>
            <a:pPr algn="r"/>
            <a:r>
              <a:rPr lang="fa-IR" sz="2000" b="1" dirty="0" smtClean="0">
                <a:solidFill>
                  <a:srgbClr val="000000"/>
                </a:solidFill>
                <a:cs typeface="B Nazanin" pitchFamily="2" charset="-78"/>
              </a:rPr>
              <a:t>ساختمانهای لاس وگاس الگوهای ارزشمندی برای ایالات متحده</a:t>
            </a:r>
          </a:p>
          <a:p>
            <a:pPr lvl="1" algn="r"/>
            <a:endParaRPr lang="fa-IR" sz="1600" b="1" dirty="0" smtClean="0">
              <a:solidFill>
                <a:srgbClr val="000000"/>
              </a:solidFill>
              <a:cs typeface="B Nazanin" pitchFamily="2" charset="-78"/>
            </a:endParaRPr>
          </a:p>
          <a:p>
            <a:pPr algn="r"/>
            <a:endParaRPr lang="fa-IR" sz="2000" b="1" dirty="0" smtClean="0">
              <a:solidFill>
                <a:srgbClr val="000000"/>
              </a:solidFill>
              <a:cs typeface="B Nazanin" pitchFamily="2" charset="-78"/>
            </a:endParaRPr>
          </a:p>
          <a:p>
            <a:pPr algn="r"/>
            <a:endParaRPr lang="fa-IR" sz="2000" b="1" dirty="0" smtClean="0">
              <a:solidFill>
                <a:srgbClr val="000000"/>
              </a:solidFill>
              <a:cs typeface="B Nazanin" pitchFamily="2" charset="-78"/>
            </a:endParaRPr>
          </a:p>
          <a:p>
            <a:pPr algn="r"/>
            <a:endParaRPr lang="fa-IR" sz="2000" b="1" dirty="0" smtClean="0">
              <a:solidFill>
                <a:srgbClr val="000000"/>
              </a:solidFill>
              <a:cs typeface="B Nazanin" pitchFamily="2" charset="-78"/>
            </a:endParaRPr>
          </a:p>
          <a:p>
            <a:pPr algn="r"/>
            <a:endParaRPr lang="fa-IR" sz="2000" b="1" dirty="0" smtClean="0">
              <a:solidFill>
                <a:srgbClr val="000000"/>
              </a:solidFill>
              <a:cs typeface="B Nazanin" pitchFamily="2" charset="-78"/>
            </a:endParaRPr>
          </a:p>
          <a:p>
            <a:pPr algn="r"/>
            <a:endParaRPr lang="fa-IR" sz="2000" b="1" dirty="0" smtClean="0">
              <a:solidFill>
                <a:srgbClr val="000000"/>
              </a:solidFill>
              <a:cs typeface="B Nazanin" pitchFamily="2" charset="-78"/>
            </a:endParaRPr>
          </a:p>
          <a:p>
            <a:pPr algn="r"/>
            <a:endParaRPr lang="fa-IR" sz="2000" b="1" dirty="0" smtClean="0">
              <a:solidFill>
                <a:srgbClr val="000000"/>
              </a:solidFill>
              <a:cs typeface="B Nazanin" pitchFamily="2" charset="-78"/>
            </a:endParaRPr>
          </a:p>
          <a:p>
            <a:pPr algn="r"/>
            <a:endParaRPr lang="en-US" sz="2000" b="1" dirty="0">
              <a:cs typeface="B Nazanin" pitchFamily="2" charset="-78"/>
            </a:endParaRPr>
          </a:p>
        </p:txBody>
      </p:sp>
      <p:pic>
        <p:nvPicPr>
          <p:cNvPr id="4" name="Picture 3"/>
          <p:cNvPicPr/>
          <p:nvPr/>
        </p:nvPicPr>
        <p:blipFill>
          <a:blip r:embed="rId2"/>
          <a:stretch>
            <a:fillRect/>
          </a:stretch>
        </p:blipFill>
        <p:spPr>
          <a:xfrm>
            <a:off x="1071538" y="857232"/>
            <a:ext cx="1071570" cy="128588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7" name="Picture 4"/>
          <p:cNvPicPr>
            <a:picLocks noChangeAspect="1" noChangeArrowheads="1"/>
          </p:cNvPicPr>
          <p:nvPr/>
        </p:nvPicPr>
        <p:blipFill>
          <a:blip r:embed="rId3" cstate="print"/>
          <a:srcRect/>
          <a:stretch>
            <a:fillRect/>
          </a:stretch>
        </p:blipFill>
        <p:spPr bwMode="auto">
          <a:xfrm>
            <a:off x="6286512" y="2786058"/>
            <a:ext cx="2088682" cy="155332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8" name="Picture 7"/>
          <p:cNvPicPr/>
          <p:nvPr/>
        </p:nvPicPr>
        <p:blipFill>
          <a:blip r:embed="rId4"/>
          <a:srcRect t="11111" r="8155"/>
          <a:stretch>
            <a:fillRect/>
          </a:stretch>
        </p:blipFill>
        <p:spPr>
          <a:xfrm>
            <a:off x="6286512" y="4572008"/>
            <a:ext cx="2071702" cy="1571636"/>
          </a:xfrm>
          <a:prstGeom prst="rect">
            <a:avLst/>
          </a:prstGeom>
        </p:spPr>
      </p:pic>
      <p:sp>
        <p:nvSpPr>
          <p:cNvPr id="9" name="TextBox 8"/>
          <p:cNvSpPr txBox="1"/>
          <p:nvPr/>
        </p:nvSpPr>
        <p:spPr>
          <a:xfrm>
            <a:off x="5786446" y="6215082"/>
            <a:ext cx="2786082" cy="369332"/>
          </a:xfrm>
          <a:prstGeom prst="rect">
            <a:avLst/>
          </a:prstGeom>
          <a:noFill/>
        </p:spPr>
        <p:txBody>
          <a:bodyPr wrap="square" rtlCol="0">
            <a:spAutoFit/>
          </a:bodyPr>
          <a:lstStyle/>
          <a:p>
            <a:pPr rtl="0"/>
            <a:r>
              <a:rPr lang="fa-IR" dirty="0">
                <a:solidFill>
                  <a:prstClr val="white"/>
                </a:solidFill>
                <a:cs typeface="B Nazanin" pitchFamily="2" charset="-78"/>
              </a:rPr>
              <a:t>عناصر نشانه ای نمادگرای لاس وگاس</a:t>
            </a:r>
            <a:endParaRPr lang="en-US" dirty="0">
              <a:solidFill>
                <a:prstClr val="white"/>
              </a:solidFill>
              <a:cs typeface="B Nazanin" pitchFamily="2" charset="-78"/>
            </a:endParaRPr>
          </a:p>
        </p:txBody>
      </p:sp>
      <p:pic>
        <p:nvPicPr>
          <p:cNvPr id="10" name="Picture 2"/>
          <p:cNvPicPr>
            <a:picLocks noChangeAspect="1" noChangeArrowheads="1"/>
          </p:cNvPicPr>
          <p:nvPr/>
        </p:nvPicPr>
        <p:blipFill>
          <a:blip r:embed="rId5"/>
          <a:srcRect/>
          <a:stretch>
            <a:fillRect/>
          </a:stretch>
        </p:blipFill>
        <p:spPr bwMode="auto">
          <a:xfrm>
            <a:off x="3571868" y="2786058"/>
            <a:ext cx="1620080" cy="185738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1" name="Picture 3"/>
          <p:cNvPicPr>
            <a:picLocks noChangeAspect="1" noChangeArrowheads="1"/>
          </p:cNvPicPr>
          <p:nvPr/>
        </p:nvPicPr>
        <p:blipFill>
          <a:blip r:embed="rId6"/>
          <a:srcRect/>
          <a:stretch>
            <a:fillRect/>
          </a:stretch>
        </p:blipFill>
        <p:spPr bwMode="auto">
          <a:xfrm>
            <a:off x="3428992" y="4929198"/>
            <a:ext cx="1962290" cy="133114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2" name="Picture 4"/>
          <p:cNvPicPr>
            <a:picLocks noChangeAspect="1" noChangeArrowheads="1"/>
          </p:cNvPicPr>
          <p:nvPr/>
        </p:nvPicPr>
        <p:blipFill>
          <a:blip r:embed="rId7" cstate="print"/>
          <a:srcRect/>
          <a:stretch>
            <a:fillRect/>
          </a:stretch>
        </p:blipFill>
        <p:spPr bwMode="auto">
          <a:xfrm>
            <a:off x="1071538" y="2428868"/>
            <a:ext cx="1571636" cy="325356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3" name="TextBox 12"/>
          <p:cNvSpPr txBox="1"/>
          <p:nvPr/>
        </p:nvSpPr>
        <p:spPr>
          <a:xfrm>
            <a:off x="285720" y="6000768"/>
            <a:ext cx="2786082" cy="369332"/>
          </a:xfrm>
          <a:prstGeom prst="rect">
            <a:avLst/>
          </a:prstGeom>
          <a:noFill/>
        </p:spPr>
        <p:txBody>
          <a:bodyPr wrap="square" rtlCol="0">
            <a:spAutoFit/>
          </a:bodyPr>
          <a:lstStyle/>
          <a:p>
            <a:pPr rtl="0"/>
            <a:r>
              <a:rPr lang="fa-IR" dirty="0">
                <a:solidFill>
                  <a:prstClr val="white"/>
                </a:solidFill>
                <a:cs typeface="B Nazanin" pitchFamily="2" charset="-78"/>
              </a:rPr>
              <a:t>پیچیدگی و تضاددر معماری گذشته</a:t>
            </a:r>
            <a:endParaRPr lang="en-US" dirty="0">
              <a:solidFill>
                <a:prstClr val="white"/>
              </a:solidFill>
              <a:cs typeface="B Nazanin" pitchFamily="2" charset="-78"/>
            </a:endParaRPr>
          </a:p>
        </p:txBody>
      </p:sp>
      <p:cxnSp>
        <p:nvCxnSpPr>
          <p:cNvPr id="14" name="Straight Connector 13"/>
          <p:cNvCxnSpPr/>
          <p:nvPr/>
        </p:nvCxnSpPr>
        <p:spPr>
          <a:xfrm rot="10800000">
            <a:off x="0" y="714356"/>
            <a:ext cx="9144000" cy="1588"/>
          </a:xfrm>
          <a:prstGeom prst="line">
            <a:avLst/>
          </a:prstGeom>
        </p:spPr>
        <p:style>
          <a:lnRef idx="3">
            <a:schemeClr val="dk1"/>
          </a:lnRef>
          <a:fillRef idx="0">
            <a:schemeClr val="dk1"/>
          </a:fillRef>
          <a:effectRef idx="2">
            <a:schemeClr val="dk1"/>
          </a:effectRef>
          <a:fontRef idx="minor">
            <a:schemeClr val="tx1"/>
          </a:fontRef>
        </p:style>
      </p:cxnSp>
      <p:cxnSp>
        <p:nvCxnSpPr>
          <p:cNvPr id="15" name="Straight Connector 14"/>
          <p:cNvCxnSpPr/>
          <p:nvPr/>
        </p:nvCxnSpPr>
        <p:spPr>
          <a:xfrm rot="5400000">
            <a:off x="-2286036" y="3000384"/>
            <a:ext cx="6000768" cy="1588"/>
          </a:xfrm>
          <a:prstGeom prst="line">
            <a:avLst/>
          </a:prstGeom>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25255322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7143768" y="0"/>
            <a:ext cx="1471594" cy="439718"/>
          </a:xfrm>
        </p:spPr>
        <p:txBody>
          <a:bodyPr>
            <a:noAutofit/>
          </a:bodyPr>
          <a:lstStyle/>
          <a:p>
            <a:r>
              <a:rPr lang="fa-IR" sz="2800" dirty="0" smtClean="0">
                <a:cs typeface="B Nazanin" pitchFamily="2" charset="-78"/>
              </a:rPr>
              <a:t>جان کلام</a:t>
            </a:r>
            <a:endParaRPr lang="en-US" sz="2800" dirty="0">
              <a:cs typeface="B Nazanin" pitchFamily="2" charset="-78"/>
            </a:endParaRPr>
          </a:p>
        </p:txBody>
      </p:sp>
      <p:sp>
        <p:nvSpPr>
          <p:cNvPr id="10" name="Content Placeholder 9"/>
          <p:cNvSpPr>
            <a:spLocks noGrp="1"/>
          </p:cNvSpPr>
          <p:nvPr>
            <p:ph idx="1"/>
          </p:nvPr>
        </p:nvSpPr>
        <p:spPr>
          <a:xfrm>
            <a:off x="457200" y="571480"/>
            <a:ext cx="8229600" cy="6000792"/>
          </a:xfrm>
        </p:spPr>
        <p:txBody>
          <a:bodyPr>
            <a:normAutofit/>
          </a:bodyPr>
          <a:lstStyle/>
          <a:p>
            <a:pPr algn="r"/>
            <a:endParaRPr lang="fa-IR" sz="1800" b="1" dirty="0" smtClean="0">
              <a:solidFill>
                <a:srgbClr val="000000"/>
              </a:solidFill>
              <a:cs typeface="B Nazanin" pitchFamily="2" charset="-78"/>
            </a:endParaRPr>
          </a:p>
          <a:p>
            <a:pPr algn="r"/>
            <a:r>
              <a:rPr lang="fa-IR" sz="1800" b="1" dirty="0" smtClean="0">
                <a:solidFill>
                  <a:srgbClr val="000000"/>
                </a:solidFill>
                <a:cs typeface="B Nazanin" pitchFamily="2" charset="-78"/>
              </a:rPr>
              <a:t>نقد این دو کتاب در مورد معماری مدرن :  نقد فرمالیستی /    نقد جامعه شناسانه</a:t>
            </a:r>
          </a:p>
          <a:p>
            <a:pPr algn="r"/>
            <a:endParaRPr lang="fa-IR" sz="1800" b="1" dirty="0" smtClean="0">
              <a:cs typeface="B Nazanin" pitchFamily="2" charset="-78"/>
            </a:endParaRPr>
          </a:p>
          <a:p>
            <a:pPr algn="r"/>
            <a:r>
              <a:rPr lang="fa-IR" sz="1800" b="1" dirty="0" smtClean="0">
                <a:cs typeface="B Nazanin" pitchFamily="2" charset="-78"/>
              </a:rPr>
              <a:t>ونتوری از ساختمان های لاس وگاس به این دلیل تمجید می کند که در آنها «نشانه» مهمتر از «معماری» است.</a:t>
            </a:r>
          </a:p>
          <a:p>
            <a:pPr algn="r"/>
            <a:endParaRPr lang="fa-IR" sz="1800" b="1" dirty="0" smtClean="0">
              <a:cs typeface="B Nazanin" pitchFamily="2" charset="-78"/>
            </a:endParaRPr>
          </a:p>
          <a:p>
            <a:pPr algn="r"/>
            <a:r>
              <a:rPr lang="fa-IR" sz="1800" b="1" dirty="0" smtClean="0">
                <a:cs typeface="B Nazanin" pitchFamily="2" charset="-78"/>
              </a:rPr>
              <a:t>انتقاد از مدرنیسم توسط ونتوری    -       ارتباط و معنا  نه  تکامل و کارآیی</a:t>
            </a:r>
          </a:p>
          <a:p>
            <a:pPr algn="r"/>
            <a:endParaRPr lang="fa-IR" sz="1800" b="1" dirty="0" smtClean="0">
              <a:cs typeface="B Nazanin" pitchFamily="2" charset="-78"/>
            </a:endParaRPr>
          </a:p>
          <a:p>
            <a:pPr algn="r"/>
            <a:r>
              <a:rPr lang="fa-IR" sz="1800" b="1" dirty="0" smtClean="0">
                <a:cs typeface="B Nazanin" pitchFamily="2" charset="-78"/>
              </a:rPr>
              <a:t>- دو عنوانگی و ابهام در پست مدرن</a:t>
            </a:r>
          </a:p>
          <a:p>
            <a:pPr algn="r"/>
            <a:endParaRPr lang="fa-IR" sz="1800" b="1" dirty="0" smtClean="0">
              <a:cs typeface="B Nazanin" pitchFamily="2" charset="-78"/>
            </a:endParaRPr>
          </a:p>
          <a:p>
            <a:pPr algn="r"/>
            <a:r>
              <a:rPr lang="fa-IR" sz="1800" b="1" dirty="0" smtClean="0">
                <a:cs typeface="B Nazanin" pitchFamily="2" charset="-78"/>
              </a:rPr>
              <a:t>نظریه پردازان پست مدرن دوگانگی را به وحدت آشکار و یکسان سازی ترجیح میدهند.</a:t>
            </a:r>
          </a:p>
          <a:p>
            <a:pPr algn="r"/>
            <a:r>
              <a:rPr lang="fa-IR" sz="1800" b="1" dirty="0" smtClean="0">
                <a:cs typeface="B Nazanin" pitchFamily="2" charset="-78"/>
              </a:rPr>
              <a:t>پست مدرنیسم = دوعنوانگی</a:t>
            </a:r>
          </a:p>
          <a:p>
            <a:pPr algn="ctr"/>
            <a:endParaRPr lang="en-US" sz="1800" b="1" dirty="0">
              <a:cs typeface="B Nazanin" pitchFamily="2" charset="-78"/>
            </a:endParaRPr>
          </a:p>
        </p:txBody>
      </p:sp>
      <p:sp>
        <p:nvSpPr>
          <p:cNvPr id="11" name="Down Arrow Callout 10"/>
          <p:cNvSpPr/>
          <p:nvPr/>
        </p:nvSpPr>
        <p:spPr>
          <a:xfrm>
            <a:off x="3857620" y="4214818"/>
            <a:ext cx="1285884" cy="714380"/>
          </a:xfrm>
          <a:prstGeom prst="downArrowCallout">
            <a:avLst/>
          </a:prstGeom>
        </p:spPr>
        <p:style>
          <a:lnRef idx="2">
            <a:schemeClr val="accent6"/>
          </a:lnRef>
          <a:fillRef idx="1">
            <a:schemeClr val="lt1"/>
          </a:fillRef>
          <a:effectRef idx="0">
            <a:schemeClr val="accent6"/>
          </a:effectRef>
          <a:fontRef idx="minor">
            <a:schemeClr val="dk1"/>
          </a:fontRef>
        </p:style>
        <p:txBody>
          <a:bodyPr rtlCol="0" anchor="ctr"/>
          <a:lstStyle/>
          <a:p>
            <a:pPr algn="ctr" rtl="0"/>
            <a:r>
              <a:rPr lang="fa-IR" b="1" dirty="0">
                <a:solidFill>
                  <a:prstClr val="white"/>
                </a:solidFill>
              </a:rPr>
              <a:t>پست مدرن</a:t>
            </a:r>
            <a:endParaRPr lang="en-US" b="1" dirty="0">
              <a:solidFill>
                <a:prstClr val="white"/>
              </a:solidFill>
            </a:endParaRPr>
          </a:p>
        </p:txBody>
      </p:sp>
      <p:sp>
        <p:nvSpPr>
          <p:cNvPr id="13" name="TextBox 12"/>
          <p:cNvSpPr txBox="1"/>
          <p:nvPr/>
        </p:nvSpPr>
        <p:spPr>
          <a:xfrm>
            <a:off x="2428860" y="4929198"/>
            <a:ext cx="3786214"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rtl="0"/>
            <a:r>
              <a:rPr lang="fa-IR" b="1" dirty="0">
                <a:solidFill>
                  <a:prstClr val="black"/>
                </a:solidFill>
                <a:cs typeface="B Nazanin" pitchFamily="2" charset="-78"/>
              </a:rPr>
              <a:t>دو عنوانگی</a:t>
            </a:r>
            <a:endParaRPr lang="en-US" b="1" dirty="0">
              <a:solidFill>
                <a:prstClr val="black"/>
              </a:solidFill>
              <a:cs typeface="B Nazanin" pitchFamily="2" charset="-78"/>
            </a:endParaRPr>
          </a:p>
        </p:txBody>
      </p:sp>
      <p:sp>
        <p:nvSpPr>
          <p:cNvPr id="14" name="TextBox 13"/>
          <p:cNvSpPr txBox="1"/>
          <p:nvPr/>
        </p:nvSpPr>
        <p:spPr>
          <a:xfrm>
            <a:off x="5786446" y="5857892"/>
            <a:ext cx="1571636" cy="338554"/>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rtl="0"/>
            <a:r>
              <a:rPr lang="fa-IR" sz="1600" b="1" dirty="0">
                <a:solidFill>
                  <a:prstClr val="black"/>
                </a:solidFill>
                <a:cs typeface="B Nazanin" pitchFamily="2" charset="-78"/>
              </a:rPr>
              <a:t>نخبه و عامه پسند</a:t>
            </a:r>
            <a:endParaRPr lang="en-US" sz="1600" b="1" dirty="0">
              <a:solidFill>
                <a:prstClr val="black"/>
              </a:solidFill>
              <a:cs typeface="B Nazanin" pitchFamily="2" charset="-78"/>
            </a:endParaRPr>
          </a:p>
        </p:txBody>
      </p:sp>
      <p:sp>
        <p:nvSpPr>
          <p:cNvPr id="15" name="TextBox 14"/>
          <p:cNvSpPr txBox="1"/>
          <p:nvPr/>
        </p:nvSpPr>
        <p:spPr>
          <a:xfrm>
            <a:off x="1571604" y="5857892"/>
            <a:ext cx="1571636" cy="338554"/>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rtl="0"/>
            <a:r>
              <a:rPr lang="fa-IR" sz="1600" b="1" dirty="0">
                <a:solidFill>
                  <a:prstClr val="black"/>
                </a:solidFill>
                <a:cs typeface="B Nazanin" pitchFamily="2" charset="-78"/>
              </a:rPr>
              <a:t>نو و کهنه</a:t>
            </a:r>
            <a:endParaRPr lang="en-US" sz="1600" b="1" dirty="0">
              <a:solidFill>
                <a:prstClr val="black"/>
              </a:solidFill>
              <a:cs typeface="B Nazanin" pitchFamily="2" charset="-78"/>
            </a:endParaRPr>
          </a:p>
        </p:txBody>
      </p:sp>
      <p:sp>
        <p:nvSpPr>
          <p:cNvPr id="16" name="TextBox 15"/>
          <p:cNvSpPr txBox="1"/>
          <p:nvPr/>
        </p:nvSpPr>
        <p:spPr>
          <a:xfrm>
            <a:off x="3714744" y="6072206"/>
            <a:ext cx="1500198" cy="338554"/>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rtl="0"/>
            <a:r>
              <a:rPr lang="fa-IR" sz="1600" b="1" dirty="0">
                <a:solidFill>
                  <a:prstClr val="black"/>
                </a:solidFill>
                <a:cs typeface="B Nazanin" pitchFamily="2" charset="-78"/>
              </a:rPr>
              <a:t>سازگار و شورشی</a:t>
            </a:r>
            <a:endParaRPr lang="en-US" sz="1600" b="1" dirty="0">
              <a:solidFill>
                <a:prstClr val="black"/>
              </a:solidFill>
              <a:cs typeface="B Nazanin" pitchFamily="2" charset="-78"/>
            </a:endParaRPr>
          </a:p>
        </p:txBody>
      </p:sp>
      <p:cxnSp>
        <p:nvCxnSpPr>
          <p:cNvPr id="18" name="Straight Arrow Connector 17"/>
          <p:cNvCxnSpPr/>
          <p:nvPr/>
        </p:nvCxnSpPr>
        <p:spPr>
          <a:xfrm rot="16200000" flipH="1">
            <a:off x="4179090" y="5679296"/>
            <a:ext cx="500068" cy="3"/>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21" name="Straight Arrow Connector 20"/>
          <p:cNvCxnSpPr/>
          <p:nvPr/>
        </p:nvCxnSpPr>
        <p:spPr>
          <a:xfrm rot="16200000" flipH="1">
            <a:off x="2393142" y="5536421"/>
            <a:ext cx="500068" cy="3"/>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22" name="Straight Arrow Connector 21"/>
          <p:cNvCxnSpPr/>
          <p:nvPr/>
        </p:nvCxnSpPr>
        <p:spPr>
          <a:xfrm rot="16200000" flipH="1">
            <a:off x="5822166" y="5536421"/>
            <a:ext cx="500068" cy="3"/>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12" name="Straight Connector 11"/>
          <p:cNvCxnSpPr/>
          <p:nvPr/>
        </p:nvCxnSpPr>
        <p:spPr>
          <a:xfrm rot="10800000">
            <a:off x="0" y="642918"/>
            <a:ext cx="9144000" cy="1588"/>
          </a:xfrm>
          <a:prstGeom prst="line">
            <a:avLst/>
          </a:prstGeom>
        </p:spPr>
        <p:style>
          <a:lnRef idx="3">
            <a:schemeClr val="dk1"/>
          </a:lnRef>
          <a:fillRef idx="0">
            <a:schemeClr val="dk1"/>
          </a:fillRef>
          <a:effectRef idx="2">
            <a:schemeClr val="dk1"/>
          </a:effectRef>
          <a:fontRef idx="minor">
            <a:schemeClr val="tx1"/>
          </a:fontRef>
        </p:style>
      </p:cxnSp>
      <p:cxnSp>
        <p:nvCxnSpPr>
          <p:cNvPr id="17" name="Straight Connector 16"/>
          <p:cNvCxnSpPr/>
          <p:nvPr/>
        </p:nvCxnSpPr>
        <p:spPr>
          <a:xfrm rot="5400000">
            <a:off x="-2286036" y="3000384"/>
            <a:ext cx="6000768" cy="1588"/>
          </a:xfrm>
          <a:prstGeom prst="line">
            <a:avLst/>
          </a:prstGeom>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324300323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7000892" y="0"/>
            <a:ext cx="1757346" cy="511156"/>
          </a:xfrm>
        </p:spPr>
        <p:txBody>
          <a:bodyPr>
            <a:noAutofit/>
          </a:bodyPr>
          <a:lstStyle/>
          <a:p>
            <a:pPr algn="r"/>
            <a:r>
              <a:rPr lang="fa-IR" sz="2800" dirty="0" smtClean="0">
                <a:cs typeface="B Nazanin" pitchFamily="2" charset="-78"/>
              </a:rPr>
              <a:t>جان کلام</a:t>
            </a:r>
            <a:endParaRPr lang="en-US" sz="2800" dirty="0">
              <a:cs typeface="B Nazanin" pitchFamily="2" charset="-78"/>
            </a:endParaRPr>
          </a:p>
        </p:txBody>
      </p:sp>
      <p:sp>
        <p:nvSpPr>
          <p:cNvPr id="2" name="Content Placeholder 1"/>
          <p:cNvSpPr>
            <a:spLocks noGrp="1"/>
          </p:cNvSpPr>
          <p:nvPr>
            <p:ph idx="1"/>
          </p:nvPr>
        </p:nvSpPr>
        <p:spPr>
          <a:xfrm>
            <a:off x="457200" y="928670"/>
            <a:ext cx="8229600" cy="5078621"/>
          </a:xfrm>
        </p:spPr>
        <p:txBody>
          <a:bodyPr>
            <a:noAutofit/>
          </a:bodyPr>
          <a:lstStyle/>
          <a:p>
            <a:pPr algn="r">
              <a:buNone/>
            </a:pPr>
            <a:r>
              <a:rPr lang="fa-IR" sz="1800" b="1" dirty="0" smtClean="0">
                <a:cs typeface="B Nazanin" pitchFamily="2" charset="-78"/>
              </a:rPr>
              <a:t>این رویکرد در صحبتهای رابرت ونتوری این گونه بیان شده است :</a:t>
            </a:r>
          </a:p>
          <a:p>
            <a:pPr marL="457200" indent="-457200" algn="ctr">
              <a:buClr>
                <a:schemeClr val="accent6">
                  <a:lumMod val="50000"/>
                </a:schemeClr>
              </a:buClr>
              <a:buNone/>
            </a:pPr>
            <a:endParaRPr lang="fa-IR" sz="1800" dirty="0" smtClean="0">
              <a:cs typeface="B Nazanin" pitchFamily="2" charset="-78"/>
            </a:endParaRPr>
          </a:p>
          <a:p>
            <a:pPr marL="457200" indent="-457200" algn="ctr">
              <a:buClr>
                <a:schemeClr val="accent6">
                  <a:lumMod val="50000"/>
                </a:schemeClr>
              </a:buClr>
              <a:buNone/>
            </a:pPr>
            <a:r>
              <a:rPr lang="fa-IR" sz="1800" dirty="0" smtClean="0">
                <a:cs typeface="B Nazanin" pitchFamily="2" charset="-78"/>
              </a:rPr>
              <a:t>من عناصری را دوست دارم که بیشتر </a:t>
            </a:r>
            <a:r>
              <a:rPr lang="fa-IR" sz="1800" b="1" dirty="0" smtClean="0">
                <a:cs typeface="B Nazanin" pitchFamily="2" charset="-78"/>
              </a:rPr>
              <a:t>پیوندی</a:t>
            </a:r>
            <a:r>
              <a:rPr lang="fa-IR" sz="1800" dirty="0" smtClean="0">
                <a:cs typeface="B Nazanin" pitchFamily="2" charset="-78"/>
              </a:rPr>
              <a:t> هستند تا خالص، </a:t>
            </a:r>
          </a:p>
          <a:p>
            <a:pPr marL="457200" indent="-457200" algn="ctr">
              <a:buClr>
                <a:schemeClr val="accent6">
                  <a:lumMod val="50000"/>
                </a:schemeClr>
              </a:buClr>
              <a:buNone/>
            </a:pPr>
            <a:r>
              <a:rPr lang="fa-IR" sz="1800" dirty="0" smtClean="0">
                <a:cs typeface="B Nazanin" pitchFamily="2" charset="-78"/>
              </a:rPr>
              <a:t>بیشتر </a:t>
            </a:r>
            <a:r>
              <a:rPr lang="fa-IR" sz="1800" b="1" dirty="0" smtClean="0">
                <a:cs typeface="B Nazanin" pitchFamily="2" charset="-78"/>
              </a:rPr>
              <a:t>سازش کننده </a:t>
            </a:r>
            <a:r>
              <a:rPr lang="fa-IR" sz="1800" dirty="0" smtClean="0">
                <a:cs typeface="B Nazanin" pitchFamily="2" charset="-78"/>
              </a:rPr>
              <a:t>هستند تا مجزا،</a:t>
            </a:r>
          </a:p>
          <a:p>
            <a:pPr marL="457200" indent="-457200" algn="ctr">
              <a:buClr>
                <a:schemeClr val="accent6">
                  <a:lumMod val="50000"/>
                </a:schemeClr>
              </a:buClr>
              <a:buNone/>
            </a:pPr>
            <a:r>
              <a:rPr lang="fa-IR" sz="1800" dirty="0" smtClean="0">
                <a:cs typeface="B Nazanin" pitchFamily="2" charset="-78"/>
              </a:rPr>
              <a:t> بیشتر </a:t>
            </a:r>
            <a:r>
              <a:rPr lang="fa-IR" sz="1800" b="1" dirty="0" smtClean="0">
                <a:cs typeface="B Nazanin" pitchFamily="2" charset="-78"/>
              </a:rPr>
              <a:t>پیچیده</a:t>
            </a:r>
            <a:r>
              <a:rPr lang="fa-IR" sz="1800" dirty="0" smtClean="0">
                <a:cs typeface="B Nazanin" pitchFamily="2" charset="-78"/>
              </a:rPr>
              <a:t> اند تا رک، </a:t>
            </a:r>
          </a:p>
          <a:p>
            <a:pPr marL="457200" indent="-457200" algn="ctr">
              <a:buClr>
                <a:schemeClr val="accent6">
                  <a:lumMod val="50000"/>
                </a:schemeClr>
              </a:buClr>
              <a:buNone/>
            </a:pPr>
            <a:r>
              <a:rPr lang="fa-IR" sz="1800" dirty="0" smtClean="0">
                <a:cs typeface="B Nazanin" pitchFamily="2" charset="-78"/>
              </a:rPr>
              <a:t>بیشتر </a:t>
            </a:r>
            <a:r>
              <a:rPr lang="fa-IR" sz="1800" b="1" dirty="0" smtClean="0">
                <a:cs typeface="B Nazanin" pitchFamily="2" charset="-78"/>
              </a:rPr>
              <a:t>مبهم </a:t>
            </a:r>
            <a:r>
              <a:rPr lang="fa-IR" sz="1800" dirty="0" smtClean="0">
                <a:cs typeface="B Nazanin" pitchFamily="2" charset="-78"/>
              </a:rPr>
              <a:t>هستند تا شمرده،</a:t>
            </a:r>
          </a:p>
          <a:p>
            <a:pPr marL="457200" indent="-457200" algn="ctr">
              <a:buClr>
                <a:schemeClr val="accent6">
                  <a:lumMod val="50000"/>
                </a:schemeClr>
              </a:buClr>
              <a:buNone/>
            </a:pPr>
            <a:r>
              <a:rPr lang="fa-IR" sz="1800" dirty="0" smtClean="0">
                <a:cs typeface="B Nazanin" pitchFamily="2" charset="-78"/>
              </a:rPr>
              <a:t> خسته کننده اند در عین حال جالب، </a:t>
            </a:r>
          </a:p>
          <a:p>
            <a:pPr marL="457200" indent="-457200" algn="ctr">
              <a:buClr>
                <a:schemeClr val="accent6">
                  <a:lumMod val="50000"/>
                </a:schemeClr>
              </a:buClr>
              <a:buNone/>
            </a:pPr>
            <a:r>
              <a:rPr lang="fa-IR" sz="1800" dirty="0" smtClean="0">
                <a:cs typeface="B Nazanin" pitchFamily="2" charset="-78"/>
              </a:rPr>
              <a:t>که بیشتر </a:t>
            </a:r>
            <a:r>
              <a:rPr lang="fa-IR" sz="1800" b="1" dirty="0" smtClean="0">
                <a:cs typeface="B Nazanin" pitchFamily="2" charset="-78"/>
              </a:rPr>
              <a:t>قراردادی</a:t>
            </a:r>
            <a:r>
              <a:rPr lang="fa-IR" sz="1800" dirty="0" smtClean="0">
                <a:cs typeface="B Nazanin" pitchFamily="2" charset="-78"/>
              </a:rPr>
              <a:t> اند تا طراحی شده، </a:t>
            </a:r>
          </a:p>
          <a:p>
            <a:pPr marL="457200" indent="-457200" algn="ctr">
              <a:buClr>
                <a:schemeClr val="accent6">
                  <a:lumMod val="50000"/>
                </a:schemeClr>
              </a:buClr>
              <a:buNone/>
            </a:pPr>
            <a:r>
              <a:rPr lang="fa-IR" sz="1800" dirty="0" smtClean="0">
                <a:cs typeface="B Nazanin" pitchFamily="2" charset="-78"/>
              </a:rPr>
              <a:t>بیشتر </a:t>
            </a:r>
            <a:r>
              <a:rPr lang="fa-IR" sz="1800" b="1" dirty="0" smtClean="0">
                <a:cs typeface="B Nazanin" pitchFamily="2" charset="-78"/>
              </a:rPr>
              <a:t>تطبیق یابنده </a:t>
            </a:r>
            <a:r>
              <a:rPr lang="fa-IR" sz="1800" dirty="0" smtClean="0">
                <a:cs typeface="B Nazanin" pitchFamily="2" charset="-78"/>
              </a:rPr>
              <a:t>هستند تا مستثنی، </a:t>
            </a:r>
          </a:p>
          <a:p>
            <a:pPr marL="457200" indent="-457200" algn="ctr">
              <a:buClr>
                <a:schemeClr val="accent6">
                  <a:lumMod val="50000"/>
                </a:schemeClr>
              </a:buClr>
              <a:buNone/>
            </a:pPr>
            <a:r>
              <a:rPr lang="fa-IR" sz="1800" dirty="0" smtClean="0">
                <a:cs typeface="B Nazanin" pitchFamily="2" charset="-78"/>
              </a:rPr>
              <a:t>بیشتر </a:t>
            </a:r>
            <a:r>
              <a:rPr lang="fa-IR" sz="1800" b="1" dirty="0" smtClean="0">
                <a:cs typeface="B Nazanin" pitchFamily="2" charset="-78"/>
              </a:rPr>
              <a:t>شلوغ کننده </a:t>
            </a:r>
            <a:r>
              <a:rPr lang="fa-IR" sz="1800" dirty="0" smtClean="0">
                <a:cs typeface="B Nazanin" pitchFamily="2" charset="-78"/>
              </a:rPr>
              <a:t>هستند تا ساده </a:t>
            </a:r>
          </a:p>
          <a:p>
            <a:pPr marL="457200" indent="-457200" algn="ctr">
              <a:buClr>
                <a:schemeClr val="accent6">
                  <a:lumMod val="50000"/>
                </a:schemeClr>
              </a:buClr>
              <a:buNone/>
            </a:pPr>
            <a:r>
              <a:rPr lang="fa-IR" sz="1800" dirty="0" smtClean="0">
                <a:cs typeface="B Nazanin" pitchFamily="2" charset="-78"/>
              </a:rPr>
              <a:t>و بالاخره </a:t>
            </a:r>
          </a:p>
          <a:p>
            <a:pPr marL="457200" indent="-457200" algn="ctr">
              <a:buClr>
                <a:schemeClr val="accent6">
                  <a:lumMod val="50000"/>
                </a:schemeClr>
              </a:buClr>
              <a:buNone/>
            </a:pPr>
            <a:r>
              <a:rPr lang="fa-IR" sz="1800" dirty="0" smtClean="0">
                <a:cs typeface="B Nazanin" pitchFamily="2" charset="-78"/>
              </a:rPr>
              <a:t> عناصری که بیشتر </a:t>
            </a:r>
            <a:r>
              <a:rPr lang="fa-IR" sz="1800" b="1" u="sng" dirty="0" smtClean="0">
                <a:cs typeface="B Nazanin" pitchFamily="2" charset="-78"/>
              </a:rPr>
              <a:t>متناقض و دوپهلو </a:t>
            </a:r>
            <a:r>
              <a:rPr lang="fa-IR" sz="1800" dirty="0" smtClean="0">
                <a:cs typeface="B Nazanin" pitchFamily="2" charset="-78"/>
              </a:rPr>
              <a:t>هستند تا مستقیم و واضح.</a:t>
            </a:r>
          </a:p>
          <a:p>
            <a:pPr marL="457200" indent="-457200" algn="ctr">
              <a:buClr>
                <a:schemeClr val="accent6">
                  <a:lumMod val="50000"/>
                </a:schemeClr>
              </a:buClr>
              <a:buNone/>
            </a:pPr>
            <a:endParaRPr lang="fa-IR" sz="1800" dirty="0" smtClean="0">
              <a:cs typeface="B Nazanin" pitchFamily="2" charset="-78"/>
            </a:endParaRPr>
          </a:p>
          <a:p>
            <a:pPr marL="457200" indent="-457200" algn="r">
              <a:buClr>
                <a:schemeClr val="accent6">
                  <a:lumMod val="50000"/>
                </a:schemeClr>
              </a:buClr>
              <a:buNone/>
            </a:pPr>
            <a:r>
              <a:rPr lang="fa-IR" sz="1800" dirty="0" smtClean="0">
                <a:cs typeface="B Nazanin" pitchFamily="2" charset="-78"/>
              </a:rPr>
              <a:t> </a:t>
            </a:r>
          </a:p>
          <a:p>
            <a:pPr algn="ctr">
              <a:buNone/>
            </a:pPr>
            <a:r>
              <a:rPr lang="fa-IR" sz="1800" b="1" dirty="0" smtClean="0">
                <a:cs typeface="B Nazanin" pitchFamily="2" charset="-78"/>
              </a:rPr>
              <a:t> </a:t>
            </a:r>
            <a:endParaRPr lang="en-US" sz="1800" b="1" dirty="0">
              <a:cs typeface="B Nazanin" pitchFamily="2" charset="-78"/>
            </a:endParaRPr>
          </a:p>
        </p:txBody>
      </p:sp>
      <p:cxnSp>
        <p:nvCxnSpPr>
          <p:cNvPr id="4" name="Straight Connector 3"/>
          <p:cNvCxnSpPr/>
          <p:nvPr/>
        </p:nvCxnSpPr>
        <p:spPr>
          <a:xfrm rot="10800000">
            <a:off x="0" y="714356"/>
            <a:ext cx="9144000" cy="1588"/>
          </a:xfrm>
          <a:prstGeom prst="line">
            <a:avLst/>
          </a:prstGeom>
        </p:spPr>
        <p:style>
          <a:lnRef idx="3">
            <a:schemeClr val="dk1"/>
          </a:lnRef>
          <a:fillRef idx="0">
            <a:schemeClr val="dk1"/>
          </a:fillRef>
          <a:effectRef idx="2">
            <a:schemeClr val="dk1"/>
          </a:effectRef>
          <a:fontRef idx="minor">
            <a:schemeClr val="tx1"/>
          </a:fontRef>
        </p:style>
      </p:cxnSp>
      <p:cxnSp>
        <p:nvCxnSpPr>
          <p:cNvPr id="5" name="Straight Connector 4"/>
          <p:cNvCxnSpPr/>
          <p:nvPr/>
        </p:nvCxnSpPr>
        <p:spPr>
          <a:xfrm rot="5400000">
            <a:off x="-2286036" y="3000384"/>
            <a:ext cx="6000768" cy="1588"/>
          </a:xfrm>
          <a:prstGeom prst="line">
            <a:avLst/>
          </a:prstGeom>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69599400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858016" y="142852"/>
            <a:ext cx="1828784" cy="582594"/>
          </a:xfrm>
        </p:spPr>
        <p:txBody>
          <a:bodyPr>
            <a:noAutofit/>
          </a:bodyPr>
          <a:lstStyle/>
          <a:p>
            <a:pPr algn="r"/>
            <a:r>
              <a:rPr lang="fa-IR" sz="2800" dirty="0" smtClean="0">
                <a:cs typeface="B Nazanin" pitchFamily="2" charset="-78"/>
              </a:rPr>
              <a:t>جان کلام</a:t>
            </a:r>
            <a:endParaRPr lang="en-US" sz="2800" dirty="0">
              <a:cs typeface="B Nazanin" pitchFamily="2" charset="-78"/>
            </a:endParaRPr>
          </a:p>
        </p:txBody>
      </p:sp>
      <p:sp>
        <p:nvSpPr>
          <p:cNvPr id="2" name="Content Placeholder 1"/>
          <p:cNvSpPr>
            <a:spLocks noGrp="1"/>
          </p:cNvSpPr>
          <p:nvPr>
            <p:ph idx="1"/>
          </p:nvPr>
        </p:nvSpPr>
        <p:spPr>
          <a:xfrm>
            <a:off x="457200" y="1142984"/>
            <a:ext cx="8229600" cy="5000659"/>
          </a:xfrm>
        </p:spPr>
        <p:txBody>
          <a:bodyPr>
            <a:normAutofit fontScale="92500" lnSpcReduction="20000"/>
          </a:bodyPr>
          <a:lstStyle/>
          <a:p>
            <a:pPr algn="r"/>
            <a:r>
              <a:rPr lang="fa-IR" sz="1800" b="1" dirty="0" smtClean="0">
                <a:cs typeface="B Nazanin" pitchFamily="2" charset="-78"/>
              </a:rPr>
              <a:t>پست مدرنیسم دوعنوانگی، سنت ها را برمی اندازد، عرف ها را می پذیرد تا به صورت نقادانه، مدرن، کلاسیک و دیگر سنت ها را در خود جای دهد. </a:t>
            </a:r>
          </a:p>
          <a:p>
            <a:pPr algn="r"/>
            <a:endParaRPr lang="fa-IR" sz="1800" b="1" dirty="0" smtClean="0">
              <a:cs typeface="B Nazanin" pitchFamily="2" charset="-78"/>
            </a:endParaRPr>
          </a:p>
          <a:p>
            <a:pPr algn="r"/>
            <a:r>
              <a:rPr lang="fa-IR" sz="1800" b="1" dirty="0" smtClean="0">
                <a:cs typeface="B Nazanin" pitchFamily="2" charset="-78"/>
              </a:rPr>
              <a:t>دو رگه ی پست مدرن که گذشته و حال را باهم درگیر می کند.</a:t>
            </a:r>
          </a:p>
          <a:p>
            <a:pPr algn="r"/>
            <a:endParaRPr lang="fa-IR" sz="1800" b="1" dirty="0" smtClean="0">
              <a:cs typeface="B Nazanin" pitchFamily="2" charset="-78"/>
            </a:endParaRPr>
          </a:p>
          <a:p>
            <a:pPr algn="r"/>
            <a:r>
              <a:rPr lang="fa-IR" sz="1800" b="1" dirty="0" smtClean="0">
                <a:cs typeface="B Nazanin" pitchFamily="2" charset="-78"/>
              </a:rPr>
              <a:t>آغاز معماری در درختان و سازه هایی با شاخ و برگ درختان و سیرش به کلبه های ابتدایی و سپس به معبد کلاسیک.</a:t>
            </a:r>
          </a:p>
          <a:p>
            <a:pPr algn="r"/>
            <a:endParaRPr lang="fa-IR" sz="1800" b="1" dirty="0" smtClean="0">
              <a:cs typeface="B Nazanin" pitchFamily="2" charset="-78"/>
            </a:endParaRPr>
          </a:p>
          <a:p>
            <a:pPr algn="r"/>
            <a:endParaRPr lang="fa-IR" sz="1800" b="1" dirty="0" smtClean="0">
              <a:cs typeface="B Nazanin" pitchFamily="2" charset="-78"/>
            </a:endParaRPr>
          </a:p>
          <a:p>
            <a:pPr algn="r"/>
            <a:endParaRPr lang="fa-IR" sz="1800" b="1" dirty="0" smtClean="0">
              <a:cs typeface="B Nazanin" pitchFamily="2" charset="-78"/>
            </a:endParaRPr>
          </a:p>
          <a:p>
            <a:pPr algn="r"/>
            <a:endParaRPr lang="fa-IR" sz="1800" b="1" dirty="0" smtClean="0">
              <a:cs typeface="B Nazanin" pitchFamily="2" charset="-78"/>
            </a:endParaRPr>
          </a:p>
          <a:p>
            <a:pPr algn="r"/>
            <a:endParaRPr lang="fa-IR" sz="1800" b="1" dirty="0" smtClean="0">
              <a:cs typeface="B Nazanin" pitchFamily="2" charset="-78"/>
            </a:endParaRPr>
          </a:p>
          <a:p>
            <a:pPr algn="r"/>
            <a:endParaRPr lang="fa-IR" sz="1800" b="1" dirty="0" smtClean="0">
              <a:cs typeface="B Nazanin" pitchFamily="2" charset="-78"/>
            </a:endParaRPr>
          </a:p>
          <a:p>
            <a:pPr algn="r">
              <a:buNone/>
            </a:pPr>
            <a:r>
              <a:rPr lang="fa-IR" sz="1800" b="1" dirty="0" smtClean="0">
                <a:cs typeface="B Nazanin" pitchFamily="2" charset="-78"/>
              </a:rPr>
              <a:t>پیوند گذشته و حال                        هانس هولاین در نمایشگاه معماری ونیز ، سال 1980</a:t>
            </a:r>
          </a:p>
          <a:p>
            <a:pPr algn="ctr">
              <a:buNone/>
            </a:pPr>
            <a:r>
              <a:rPr lang="fa-IR" sz="2400" b="1" dirty="0" smtClean="0">
                <a:cs typeface="B Nazanin" pitchFamily="2" charset="-78"/>
              </a:rPr>
              <a:t>کلبه آدورنو</a:t>
            </a:r>
            <a:endParaRPr lang="fa-IR" sz="1800" b="1" dirty="0" smtClean="0">
              <a:cs typeface="B Nazanin" pitchFamily="2" charset="-78"/>
            </a:endParaRPr>
          </a:p>
          <a:p>
            <a:pPr algn="r"/>
            <a:endParaRPr lang="en-US" sz="1800" b="1" dirty="0">
              <a:cs typeface="B Nazanin" pitchFamily="2" charset="-78"/>
            </a:endParaRPr>
          </a:p>
        </p:txBody>
      </p:sp>
      <p:pic>
        <p:nvPicPr>
          <p:cNvPr id="4" name="Picture 2" descr="E:\Negari\Arshad\Gilan\Seire Andisheha\ax\30102011370.JPG"/>
          <p:cNvPicPr>
            <a:picLocks noChangeAspect="1" noChangeArrowheads="1"/>
          </p:cNvPicPr>
          <p:nvPr/>
        </p:nvPicPr>
        <p:blipFill>
          <a:blip r:embed="rId2" cstate="print"/>
          <a:srcRect/>
          <a:stretch>
            <a:fillRect/>
          </a:stretch>
        </p:blipFill>
        <p:spPr bwMode="auto">
          <a:xfrm>
            <a:off x="7072330" y="3429000"/>
            <a:ext cx="1521687" cy="171451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 name="Picture 3" descr="E:\Negari\Arshad\Gilan\Seire Andisheha\ax\postmodernism_about_the_exhibition_strada_novissima.jpg"/>
          <p:cNvPicPr>
            <a:picLocks noChangeAspect="1" noChangeArrowheads="1"/>
          </p:cNvPicPr>
          <p:nvPr/>
        </p:nvPicPr>
        <p:blipFill>
          <a:blip r:embed="rId3" cstate="print"/>
          <a:srcRect/>
          <a:stretch>
            <a:fillRect/>
          </a:stretch>
        </p:blipFill>
        <p:spPr bwMode="auto">
          <a:xfrm>
            <a:off x="3786182" y="3357562"/>
            <a:ext cx="1500198" cy="17859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cxnSp>
        <p:nvCxnSpPr>
          <p:cNvPr id="8" name="Straight Arrow Connector 7"/>
          <p:cNvCxnSpPr/>
          <p:nvPr/>
        </p:nvCxnSpPr>
        <p:spPr>
          <a:xfrm rot="10800000">
            <a:off x="6072198" y="5500702"/>
            <a:ext cx="857256" cy="158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pic>
        <p:nvPicPr>
          <p:cNvPr id="9" name="Picture 8"/>
          <p:cNvPicPr/>
          <p:nvPr/>
        </p:nvPicPr>
        <p:blipFill>
          <a:blip r:embed="rId4"/>
          <a:stretch>
            <a:fillRect/>
          </a:stretch>
        </p:blipFill>
        <p:spPr>
          <a:xfrm>
            <a:off x="285720" y="3357562"/>
            <a:ext cx="2286016" cy="17859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cxnSp>
        <p:nvCxnSpPr>
          <p:cNvPr id="11" name="Straight Arrow Connector 10"/>
          <p:cNvCxnSpPr/>
          <p:nvPr/>
        </p:nvCxnSpPr>
        <p:spPr>
          <a:xfrm rot="10800000">
            <a:off x="2786050" y="4929198"/>
            <a:ext cx="1143008" cy="85725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rot="10800000">
            <a:off x="0" y="714356"/>
            <a:ext cx="9144000" cy="1588"/>
          </a:xfrm>
          <a:prstGeom prst="line">
            <a:avLst/>
          </a:prstGeom>
        </p:spPr>
        <p:style>
          <a:lnRef idx="3">
            <a:schemeClr val="dk1"/>
          </a:lnRef>
          <a:fillRef idx="0">
            <a:schemeClr val="dk1"/>
          </a:fillRef>
          <a:effectRef idx="2">
            <a:schemeClr val="dk1"/>
          </a:effectRef>
          <a:fontRef idx="minor">
            <a:schemeClr val="tx1"/>
          </a:fontRef>
        </p:style>
      </p:cxnSp>
      <p:cxnSp>
        <p:nvCxnSpPr>
          <p:cNvPr id="12" name="Straight Connector 11"/>
          <p:cNvCxnSpPr/>
          <p:nvPr/>
        </p:nvCxnSpPr>
        <p:spPr>
          <a:xfrm rot="5400000">
            <a:off x="-963639" y="1678781"/>
            <a:ext cx="3356768" cy="794"/>
          </a:xfrm>
          <a:prstGeom prst="line">
            <a:avLst/>
          </a:prstGeom>
        </p:spPr>
        <p:style>
          <a:lnRef idx="3">
            <a:schemeClr val="dk1"/>
          </a:lnRef>
          <a:fillRef idx="0">
            <a:schemeClr val="dk1"/>
          </a:fillRef>
          <a:effectRef idx="2">
            <a:schemeClr val="dk1"/>
          </a:effectRef>
          <a:fontRef idx="minor">
            <a:schemeClr val="tx1"/>
          </a:fontRef>
        </p:style>
      </p:cxnSp>
      <p:cxnSp>
        <p:nvCxnSpPr>
          <p:cNvPr id="15" name="Straight Connector 14"/>
          <p:cNvCxnSpPr/>
          <p:nvPr/>
        </p:nvCxnSpPr>
        <p:spPr>
          <a:xfrm rot="5400000">
            <a:off x="284926" y="5643578"/>
            <a:ext cx="858050" cy="794"/>
          </a:xfrm>
          <a:prstGeom prst="line">
            <a:avLst/>
          </a:prstGeom>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403388232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643702" y="214290"/>
            <a:ext cx="2114536" cy="439718"/>
          </a:xfrm>
        </p:spPr>
        <p:txBody>
          <a:bodyPr>
            <a:noAutofit/>
          </a:bodyPr>
          <a:lstStyle/>
          <a:p>
            <a:pPr algn="r"/>
            <a:r>
              <a:rPr lang="fa-IR" sz="2800" dirty="0" smtClean="0">
                <a:cs typeface="B Nazanin" pitchFamily="2" charset="-78"/>
              </a:rPr>
              <a:t>جان کلام</a:t>
            </a:r>
            <a:endParaRPr lang="en-US" sz="2800" dirty="0">
              <a:cs typeface="B Nazanin" pitchFamily="2" charset="-78"/>
            </a:endParaRPr>
          </a:p>
        </p:txBody>
      </p:sp>
      <p:sp>
        <p:nvSpPr>
          <p:cNvPr id="2" name="Content Placeholder 1"/>
          <p:cNvSpPr>
            <a:spLocks noGrp="1"/>
          </p:cNvSpPr>
          <p:nvPr>
            <p:ph idx="1"/>
          </p:nvPr>
        </p:nvSpPr>
        <p:spPr>
          <a:xfrm>
            <a:off x="457200" y="785794"/>
            <a:ext cx="8229600" cy="5221497"/>
          </a:xfrm>
        </p:spPr>
        <p:txBody>
          <a:bodyPr>
            <a:normAutofit fontScale="92500" lnSpcReduction="10000"/>
          </a:bodyPr>
          <a:lstStyle/>
          <a:p>
            <a:pPr algn="r"/>
            <a:r>
              <a:rPr lang="fa-IR" sz="2000" b="1" dirty="0" smtClean="0">
                <a:cs typeface="B Nazanin" pitchFamily="2" charset="-78"/>
              </a:rPr>
              <a:t>- پیچیدگی و تضاد پست مدرن در مقابل ساده گرایی مدرن</a:t>
            </a:r>
          </a:p>
          <a:p>
            <a:pPr algn="r"/>
            <a:endParaRPr lang="fa-IR" sz="2000" b="1" dirty="0" smtClean="0">
              <a:cs typeface="B Nazanin" pitchFamily="2" charset="-78"/>
            </a:endParaRPr>
          </a:p>
          <a:p>
            <a:pPr algn="r"/>
            <a:endParaRPr lang="fa-IR" sz="2000" b="1" dirty="0" smtClean="0">
              <a:cs typeface="B Nazanin" pitchFamily="2" charset="-78"/>
            </a:endParaRPr>
          </a:p>
          <a:p>
            <a:pPr algn="r"/>
            <a:r>
              <a:rPr lang="fa-IR" sz="2000" b="1" dirty="0" smtClean="0">
                <a:cs typeface="B Nazanin" pitchFamily="2" charset="-78"/>
              </a:rPr>
              <a:t>معماران مدرن قراردادی تمایل به شناخت پیچیدگی داشته اند ولی به صورت نامرتب و ناکافی. </a:t>
            </a:r>
          </a:p>
          <a:p>
            <a:pPr algn="r"/>
            <a:endParaRPr lang="fa-IR" sz="2000" b="1" dirty="0" smtClean="0">
              <a:cs typeface="B Nazanin" pitchFamily="2" charset="-78"/>
            </a:endParaRPr>
          </a:p>
          <a:p>
            <a:pPr algn="r"/>
            <a:r>
              <a:rPr lang="fa-IR" sz="2000" b="1" dirty="0" smtClean="0">
                <a:cs typeface="B Nazanin" pitchFamily="2" charset="-78"/>
              </a:rPr>
              <a:t>- کمال مطلوب از عناصر بدوی و ابتدایی</a:t>
            </a:r>
          </a:p>
          <a:p>
            <a:pPr algn="r"/>
            <a:endParaRPr lang="fa-IR" sz="2000" b="1" dirty="0" smtClean="0">
              <a:cs typeface="B Nazanin" pitchFamily="2" charset="-78"/>
            </a:endParaRPr>
          </a:p>
          <a:p>
            <a:pPr algn="r"/>
            <a:endParaRPr lang="fa-IR" sz="2000" b="1" dirty="0" smtClean="0">
              <a:cs typeface="B Nazanin" pitchFamily="2" charset="-78"/>
            </a:endParaRPr>
          </a:p>
          <a:p>
            <a:pPr>
              <a:buNone/>
            </a:pPr>
            <a:r>
              <a:rPr lang="fa-IR" sz="2000" b="1" dirty="0" smtClean="0">
                <a:cs typeface="B Nazanin" pitchFamily="2" charset="-78"/>
              </a:rPr>
              <a:t>بستن هرگونه تنوع و پیچیدگی در کارهایشان</a:t>
            </a:r>
          </a:p>
          <a:p>
            <a:pPr algn="r">
              <a:buNone/>
            </a:pPr>
            <a:r>
              <a:rPr lang="fa-IR" sz="2000" b="1" dirty="0" smtClean="0">
                <a:cs typeface="B Nazanin" pitchFamily="2" charset="-78"/>
              </a:rPr>
              <a:t>آلوار آلتو و لوکوربوزیه</a:t>
            </a:r>
          </a:p>
          <a:p>
            <a:pPr algn="ctr">
              <a:buNone/>
            </a:pPr>
            <a:r>
              <a:rPr lang="fa-IR" sz="2000" b="1" dirty="0" smtClean="0">
                <a:cs typeface="B Nazanin" pitchFamily="2" charset="-78"/>
              </a:rPr>
              <a:t>رابرت ونتوری                    کم بیش است = کمتر خسته کننده</a:t>
            </a:r>
          </a:p>
          <a:p>
            <a:pPr algn="ctr">
              <a:buNone/>
            </a:pPr>
            <a:endParaRPr lang="fa-IR" sz="2000" b="1" dirty="0" smtClean="0">
              <a:cs typeface="B Nazanin" pitchFamily="2" charset="-78"/>
            </a:endParaRPr>
          </a:p>
          <a:p>
            <a:pPr algn="r">
              <a:buNone/>
            </a:pPr>
            <a:r>
              <a:rPr lang="fa-IR" sz="2000" b="1" dirty="0" smtClean="0">
                <a:cs typeface="B Nazanin" pitchFamily="2" charset="-78"/>
              </a:rPr>
              <a:t>حذف مباحث مهم معماری را در خطر جدایی –زندگی روزمره-فاصله بین معمار و مردم </a:t>
            </a:r>
            <a:endParaRPr lang="en-US" sz="2000" b="1" dirty="0">
              <a:cs typeface="B Nazanin" pitchFamily="2" charset="-78"/>
            </a:endParaRPr>
          </a:p>
        </p:txBody>
      </p:sp>
      <p:cxnSp>
        <p:nvCxnSpPr>
          <p:cNvPr id="5" name="Straight Arrow Connector 4"/>
          <p:cNvCxnSpPr/>
          <p:nvPr/>
        </p:nvCxnSpPr>
        <p:spPr>
          <a:xfrm rot="5400000">
            <a:off x="4500562" y="3429000"/>
            <a:ext cx="714380" cy="42862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7" name="Straight Arrow Connector 6"/>
          <p:cNvCxnSpPr/>
          <p:nvPr/>
        </p:nvCxnSpPr>
        <p:spPr>
          <a:xfrm rot="10800000">
            <a:off x="5143504" y="4857760"/>
            <a:ext cx="785818" cy="158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6" name="Straight Connector 5"/>
          <p:cNvCxnSpPr/>
          <p:nvPr/>
        </p:nvCxnSpPr>
        <p:spPr>
          <a:xfrm rot="10800000">
            <a:off x="0" y="714356"/>
            <a:ext cx="9144000" cy="1588"/>
          </a:xfrm>
          <a:prstGeom prst="line">
            <a:avLst/>
          </a:prstGeom>
        </p:spPr>
        <p:style>
          <a:lnRef idx="3">
            <a:schemeClr val="dk1"/>
          </a:lnRef>
          <a:fillRef idx="0">
            <a:schemeClr val="dk1"/>
          </a:fillRef>
          <a:effectRef idx="2">
            <a:schemeClr val="dk1"/>
          </a:effectRef>
          <a:fontRef idx="minor">
            <a:schemeClr val="tx1"/>
          </a:fontRef>
        </p:style>
      </p:cxnSp>
      <p:cxnSp>
        <p:nvCxnSpPr>
          <p:cNvPr id="8" name="Straight Connector 7"/>
          <p:cNvCxnSpPr/>
          <p:nvPr/>
        </p:nvCxnSpPr>
        <p:spPr>
          <a:xfrm rot="5400000">
            <a:off x="-2356680" y="2999590"/>
            <a:ext cx="6000768" cy="1588"/>
          </a:xfrm>
          <a:prstGeom prst="line">
            <a:avLst/>
          </a:prstGeom>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71539577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643702" y="274638"/>
            <a:ext cx="2043098" cy="439718"/>
          </a:xfrm>
        </p:spPr>
        <p:txBody>
          <a:bodyPr>
            <a:noAutofit/>
          </a:bodyPr>
          <a:lstStyle/>
          <a:p>
            <a:pPr algn="r"/>
            <a:r>
              <a:rPr lang="fa-IR" sz="2800" dirty="0" smtClean="0">
                <a:cs typeface="B Nazanin" pitchFamily="2" charset="-78"/>
              </a:rPr>
              <a:t>جان کلام</a:t>
            </a:r>
            <a:endParaRPr lang="en-US" sz="2800" dirty="0">
              <a:cs typeface="B Nazanin" pitchFamily="2" charset="-78"/>
            </a:endParaRPr>
          </a:p>
        </p:txBody>
      </p:sp>
      <p:sp>
        <p:nvSpPr>
          <p:cNvPr id="2" name="Content Placeholder 1"/>
          <p:cNvSpPr>
            <a:spLocks noGrp="1"/>
          </p:cNvSpPr>
          <p:nvPr>
            <p:ph idx="1"/>
          </p:nvPr>
        </p:nvSpPr>
        <p:spPr>
          <a:xfrm>
            <a:off x="457200" y="785794"/>
            <a:ext cx="8229600" cy="5221497"/>
          </a:xfrm>
        </p:spPr>
        <p:txBody>
          <a:bodyPr>
            <a:normAutofit fontScale="92500" lnSpcReduction="20000"/>
          </a:bodyPr>
          <a:lstStyle/>
          <a:p>
            <a:pPr algn="r"/>
            <a:r>
              <a:rPr lang="fa-IR" sz="2000" b="1" dirty="0" smtClean="0">
                <a:cs typeface="B Nazanin" pitchFamily="2" charset="-78"/>
              </a:rPr>
              <a:t>شناخت پیچیدگی             لوئی کان               میل به سادگی </a:t>
            </a:r>
          </a:p>
          <a:p>
            <a:pPr algn="r"/>
            <a:endParaRPr lang="fa-IR" sz="2000" b="1" dirty="0" smtClean="0">
              <a:cs typeface="B Nazanin" pitchFamily="2" charset="-78"/>
            </a:endParaRPr>
          </a:p>
          <a:p>
            <a:pPr algn="r"/>
            <a:r>
              <a:rPr lang="fa-IR" sz="2000" b="1" dirty="0" smtClean="0">
                <a:cs typeface="B Nazanin" pitchFamily="2" charset="-78"/>
              </a:rPr>
              <a:t>علت سادگی معبد دوریک            ریزه کاری ها ، هندسه ، تضادها و کشش ها</a:t>
            </a:r>
          </a:p>
          <a:p>
            <a:pPr algn="r"/>
            <a:endParaRPr lang="fa-IR" sz="2000" b="1" dirty="0" smtClean="0">
              <a:cs typeface="B Nazanin" pitchFamily="2" charset="-78"/>
            </a:endParaRPr>
          </a:p>
          <a:p>
            <a:pPr algn="r"/>
            <a:endParaRPr lang="fa-IR" sz="2000" b="1" dirty="0" smtClean="0">
              <a:cs typeface="B Nazanin" pitchFamily="2" charset="-78"/>
            </a:endParaRPr>
          </a:p>
          <a:p>
            <a:pPr algn="r"/>
            <a:r>
              <a:rPr lang="fa-IR" sz="2000" b="1" dirty="0" smtClean="0">
                <a:cs typeface="B Nazanin" pitchFamily="2" charset="-78"/>
              </a:rPr>
              <a:t>برای وارد کردن پیچیدگی در معماری 2 راهکار ونتوری</a:t>
            </a:r>
          </a:p>
          <a:p>
            <a:pPr algn="r"/>
            <a:endParaRPr lang="fa-IR" sz="2000" b="1" dirty="0" smtClean="0">
              <a:cs typeface="B Nazanin" pitchFamily="2" charset="-78"/>
            </a:endParaRPr>
          </a:p>
          <a:p>
            <a:pPr algn="r"/>
            <a:endParaRPr lang="fa-IR" sz="2000" b="1" dirty="0" smtClean="0">
              <a:cs typeface="B Nazanin" pitchFamily="2" charset="-78"/>
            </a:endParaRPr>
          </a:p>
          <a:p>
            <a:pPr algn="r"/>
            <a:r>
              <a:rPr lang="fa-IR" sz="2000" b="1" dirty="0" smtClean="0">
                <a:cs typeface="B Nazanin" pitchFamily="2" charset="-78"/>
              </a:rPr>
              <a:t>1- بازآزمون در معماری و توجیه معماری زمان و پیچیدگی هدف ها</a:t>
            </a:r>
          </a:p>
          <a:p>
            <a:pPr algn="r"/>
            <a:r>
              <a:rPr lang="fa-IR" sz="2000" b="1" dirty="0" smtClean="0">
                <a:cs typeface="B Nazanin" pitchFamily="2" charset="-78"/>
              </a:rPr>
              <a:t>تنوع موجود در ابهام</a:t>
            </a:r>
          </a:p>
          <a:p>
            <a:pPr algn="r"/>
            <a:endParaRPr lang="fa-IR" sz="2000" b="1" dirty="0" smtClean="0">
              <a:cs typeface="B Nazanin" pitchFamily="2" charset="-78"/>
            </a:endParaRPr>
          </a:p>
          <a:p>
            <a:pPr algn="r"/>
            <a:r>
              <a:rPr lang="fa-IR" sz="2000" b="1" dirty="0" smtClean="0">
                <a:cs typeface="B Nazanin" pitchFamily="2" charset="-78"/>
              </a:rPr>
              <a:t>2- پیچیدگی های در حال رشد باید شناخته شوند</a:t>
            </a:r>
          </a:p>
          <a:p>
            <a:pPr algn="r"/>
            <a:endParaRPr lang="fa-IR" sz="2000" b="1" dirty="0" smtClean="0">
              <a:cs typeface="B Nazanin" pitchFamily="2" charset="-78"/>
            </a:endParaRPr>
          </a:p>
          <a:p>
            <a:pPr algn="ctr">
              <a:buNone/>
            </a:pPr>
            <a:r>
              <a:rPr lang="fa-IR" sz="2000" b="1" dirty="0" smtClean="0">
                <a:cs typeface="B Nazanin" pitchFamily="2" charset="-78"/>
              </a:rPr>
              <a:t>تضاد بین وسایل و هدفها</a:t>
            </a:r>
          </a:p>
          <a:p>
            <a:pPr algn="r"/>
            <a:endParaRPr lang="en-US" sz="2000" b="1" dirty="0">
              <a:cs typeface="B Nazanin" pitchFamily="2" charset="-78"/>
            </a:endParaRPr>
          </a:p>
        </p:txBody>
      </p:sp>
      <p:cxnSp>
        <p:nvCxnSpPr>
          <p:cNvPr id="5" name="Straight Arrow Connector 4"/>
          <p:cNvCxnSpPr/>
          <p:nvPr/>
        </p:nvCxnSpPr>
        <p:spPr>
          <a:xfrm rot="10800000">
            <a:off x="6572264" y="1000108"/>
            <a:ext cx="428628" cy="158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6" name="Straight Arrow Connector 5"/>
          <p:cNvCxnSpPr/>
          <p:nvPr/>
        </p:nvCxnSpPr>
        <p:spPr>
          <a:xfrm rot="10800000">
            <a:off x="4929190" y="1000108"/>
            <a:ext cx="428628" cy="158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7" name="Straight Arrow Connector 6"/>
          <p:cNvCxnSpPr/>
          <p:nvPr/>
        </p:nvCxnSpPr>
        <p:spPr>
          <a:xfrm rot="10800000">
            <a:off x="5857884" y="1714488"/>
            <a:ext cx="428628" cy="158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pic>
        <p:nvPicPr>
          <p:cNvPr id="8" name="Content Placeholder 3"/>
          <p:cNvPicPr>
            <a:picLocks/>
          </p:cNvPicPr>
          <p:nvPr/>
        </p:nvPicPr>
        <p:blipFill>
          <a:blip r:embed="rId2"/>
          <a:stretch>
            <a:fillRect/>
          </a:stretch>
        </p:blipFill>
        <p:spPr>
          <a:xfrm>
            <a:off x="0" y="2000240"/>
            <a:ext cx="2857488" cy="185738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cxnSp>
        <p:nvCxnSpPr>
          <p:cNvPr id="9" name="Straight Connector 8"/>
          <p:cNvCxnSpPr/>
          <p:nvPr/>
        </p:nvCxnSpPr>
        <p:spPr>
          <a:xfrm rot="10800000">
            <a:off x="0" y="714356"/>
            <a:ext cx="9144000" cy="1588"/>
          </a:xfrm>
          <a:prstGeom prst="line">
            <a:avLst/>
          </a:prstGeom>
        </p:spPr>
        <p:style>
          <a:lnRef idx="3">
            <a:schemeClr val="dk1"/>
          </a:lnRef>
          <a:fillRef idx="0">
            <a:schemeClr val="dk1"/>
          </a:fillRef>
          <a:effectRef idx="2">
            <a:schemeClr val="dk1"/>
          </a:effectRef>
          <a:fontRef idx="minor">
            <a:schemeClr val="tx1"/>
          </a:fontRef>
        </p:style>
      </p:cxnSp>
      <p:cxnSp>
        <p:nvCxnSpPr>
          <p:cNvPr id="10" name="Straight Connector 9"/>
          <p:cNvCxnSpPr/>
          <p:nvPr/>
        </p:nvCxnSpPr>
        <p:spPr>
          <a:xfrm rot="5400000">
            <a:off x="-284978" y="1000120"/>
            <a:ext cx="1999446" cy="794"/>
          </a:xfrm>
          <a:prstGeom prst="line">
            <a:avLst/>
          </a:prstGeom>
        </p:spPr>
        <p:style>
          <a:lnRef idx="3">
            <a:schemeClr val="dk1"/>
          </a:lnRef>
          <a:fillRef idx="0">
            <a:schemeClr val="dk1"/>
          </a:fillRef>
          <a:effectRef idx="2">
            <a:schemeClr val="dk1"/>
          </a:effectRef>
          <a:fontRef idx="minor">
            <a:schemeClr val="tx1"/>
          </a:fontRef>
        </p:style>
      </p:cxnSp>
      <p:cxnSp>
        <p:nvCxnSpPr>
          <p:cNvPr id="13" name="Straight Connector 12"/>
          <p:cNvCxnSpPr/>
          <p:nvPr/>
        </p:nvCxnSpPr>
        <p:spPr>
          <a:xfrm rot="5400000">
            <a:off x="-358016" y="4929198"/>
            <a:ext cx="2143934" cy="794"/>
          </a:xfrm>
          <a:prstGeom prst="line">
            <a:avLst/>
          </a:prstGeom>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390257503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715140" y="0"/>
            <a:ext cx="2043098" cy="511156"/>
          </a:xfrm>
        </p:spPr>
        <p:txBody>
          <a:bodyPr>
            <a:noAutofit/>
          </a:bodyPr>
          <a:lstStyle/>
          <a:p>
            <a:pPr algn="r"/>
            <a:r>
              <a:rPr lang="fa-IR" sz="2800" dirty="0" smtClean="0">
                <a:cs typeface="B Nazanin" pitchFamily="2" charset="-78"/>
              </a:rPr>
              <a:t>جان کلام</a:t>
            </a:r>
            <a:endParaRPr lang="en-US" sz="2800" dirty="0">
              <a:cs typeface="B Nazanin" pitchFamily="2" charset="-78"/>
            </a:endParaRPr>
          </a:p>
        </p:txBody>
      </p:sp>
      <p:sp>
        <p:nvSpPr>
          <p:cNvPr id="2" name="Content Placeholder 1"/>
          <p:cNvSpPr>
            <a:spLocks noGrp="1"/>
          </p:cNvSpPr>
          <p:nvPr>
            <p:ph idx="1"/>
          </p:nvPr>
        </p:nvSpPr>
        <p:spPr>
          <a:xfrm>
            <a:off x="457200" y="571480"/>
            <a:ext cx="8229600" cy="6072230"/>
          </a:xfrm>
        </p:spPr>
        <p:txBody>
          <a:bodyPr>
            <a:normAutofit fontScale="70000" lnSpcReduction="20000"/>
          </a:bodyPr>
          <a:lstStyle/>
          <a:p>
            <a:pPr algn="r"/>
            <a:endParaRPr lang="fa-IR" sz="2000" b="1" dirty="0" smtClean="0">
              <a:cs typeface="B Nazanin" pitchFamily="2" charset="-78"/>
            </a:endParaRPr>
          </a:p>
          <a:p>
            <a:pPr algn="r"/>
            <a:r>
              <a:rPr lang="fa-IR" sz="2000" b="1" dirty="0" smtClean="0">
                <a:cs typeface="B Nazanin" pitchFamily="2" charset="-78"/>
              </a:rPr>
              <a:t>اصول ونتوری در معماری پست مدرن :</a:t>
            </a:r>
          </a:p>
          <a:p>
            <a:pPr algn="r"/>
            <a:endParaRPr lang="en-US" sz="2000" b="1" dirty="0" smtClean="0">
              <a:cs typeface="B Nazanin" pitchFamily="2" charset="-78"/>
            </a:endParaRPr>
          </a:p>
          <a:p>
            <a:pPr algn="r"/>
            <a:r>
              <a:rPr lang="fa-IR" sz="2000" b="1" dirty="0" smtClean="0">
                <a:cs typeface="B Nazanin" pitchFamily="2" charset="-78"/>
              </a:rPr>
              <a:t>1- </a:t>
            </a:r>
            <a:r>
              <a:rPr lang="fa-IR" sz="1800" b="1" dirty="0" smtClean="0">
                <a:cs typeface="B Nazanin" pitchFamily="2" charset="-78"/>
              </a:rPr>
              <a:t>تاکید بر نقش موثر نمای خیابان</a:t>
            </a:r>
          </a:p>
          <a:p>
            <a:pPr algn="r"/>
            <a:endParaRPr lang="fa-IR" sz="2000" b="1" dirty="0" smtClean="0">
              <a:cs typeface="B Nazanin" pitchFamily="2" charset="-78"/>
            </a:endParaRPr>
          </a:p>
          <a:p>
            <a:pPr algn="r"/>
            <a:r>
              <a:rPr lang="fa-IR" sz="2000" b="1" dirty="0" smtClean="0">
                <a:cs typeface="B Nazanin" pitchFamily="2" charset="-78"/>
              </a:rPr>
              <a:t>2- به وجود آوردن نمادها و نشانه ها</a:t>
            </a:r>
            <a:endParaRPr lang="en-US" sz="2000" b="1" dirty="0" smtClean="0">
              <a:cs typeface="B Nazanin" pitchFamily="2" charset="-78"/>
            </a:endParaRPr>
          </a:p>
          <a:p>
            <a:pPr algn="r"/>
            <a:endParaRPr lang="fa-IR" sz="2000" b="1" dirty="0" smtClean="0">
              <a:cs typeface="B Nazanin" pitchFamily="2" charset="-78"/>
            </a:endParaRPr>
          </a:p>
          <a:p>
            <a:pPr algn="r"/>
            <a:r>
              <a:rPr lang="fa-IR" sz="2000" b="1" dirty="0" smtClean="0">
                <a:cs typeface="B Nazanin" pitchFamily="2" charset="-78"/>
              </a:rPr>
              <a:t>3-  توجه به موقعیت ها و مشخصات  مأنوس و موجود در بنا</a:t>
            </a:r>
          </a:p>
          <a:p>
            <a:pPr algn="r"/>
            <a:endParaRPr lang="fa-IR" sz="2000" b="1" dirty="0" smtClean="0">
              <a:cs typeface="B Nazanin" pitchFamily="2" charset="-78"/>
            </a:endParaRPr>
          </a:p>
          <a:p>
            <a:pPr algn="r"/>
            <a:r>
              <a:rPr lang="fa-IR" sz="2000" b="1" dirty="0" smtClean="0">
                <a:cs typeface="B Nazanin" pitchFamily="2" charset="-78"/>
              </a:rPr>
              <a:t>4- توجه به اقلیم و موقعیت جغرافیایی و فرهنگی</a:t>
            </a:r>
            <a:endParaRPr lang="en-US" sz="2000" b="1" dirty="0" smtClean="0">
              <a:cs typeface="B Nazanin" pitchFamily="2" charset="-78"/>
            </a:endParaRPr>
          </a:p>
          <a:p>
            <a:pPr algn="r"/>
            <a:endParaRPr lang="fa-IR" sz="2000" b="1" dirty="0" smtClean="0">
              <a:cs typeface="B Nazanin" pitchFamily="2" charset="-78"/>
            </a:endParaRPr>
          </a:p>
          <a:p>
            <a:pPr algn="r"/>
            <a:r>
              <a:rPr lang="fa-IR" sz="2000" b="1" dirty="0" smtClean="0">
                <a:cs typeface="B Nazanin" pitchFamily="2" charset="-78"/>
              </a:rPr>
              <a:t>5-  جدا کردن نما و ساختمان پشت آن</a:t>
            </a:r>
            <a:endParaRPr lang="en-US" sz="2000" b="1" dirty="0" smtClean="0">
              <a:cs typeface="B Nazanin" pitchFamily="2" charset="-78"/>
            </a:endParaRPr>
          </a:p>
          <a:p>
            <a:pPr algn="r"/>
            <a:r>
              <a:rPr lang="fa-IR" sz="2000" b="1" dirty="0" smtClean="0">
                <a:cs typeface="B Nazanin" pitchFamily="2" charset="-78"/>
              </a:rPr>
              <a:t> </a:t>
            </a:r>
          </a:p>
          <a:p>
            <a:pPr algn="r"/>
            <a:r>
              <a:rPr lang="fa-IR" sz="2000" b="1" dirty="0" smtClean="0">
                <a:cs typeface="B Nazanin" pitchFamily="2" charset="-78"/>
              </a:rPr>
              <a:t>6-  ایجاد تضاد و پیچیدگی </a:t>
            </a:r>
            <a:endParaRPr lang="en-US" sz="2000" b="1" dirty="0" smtClean="0">
              <a:cs typeface="B Nazanin" pitchFamily="2" charset="-78"/>
            </a:endParaRPr>
          </a:p>
          <a:p>
            <a:pPr algn="r"/>
            <a:endParaRPr lang="fa-IR" sz="2000" b="1" dirty="0" smtClean="0">
              <a:cs typeface="B Nazanin" pitchFamily="2" charset="-78"/>
            </a:endParaRPr>
          </a:p>
          <a:p>
            <a:pPr algn="r"/>
            <a:r>
              <a:rPr lang="fa-IR" sz="2000" b="1" dirty="0" smtClean="0">
                <a:cs typeface="B Nazanin" pitchFamily="2" charset="-78"/>
              </a:rPr>
              <a:t>7- به تصویر کشیدن ابهام و تناقض</a:t>
            </a:r>
            <a:endParaRPr lang="en-US" sz="2000" b="1" dirty="0" smtClean="0">
              <a:cs typeface="B Nazanin" pitchFamily="2" charset="-78"/>
            </a:endParaRPr>
          </a:p>
          <a:p>
            <a:pPr algn="r"/>
            <a:endParaRPr lang="fa-IR" sz="2000" b="1" dirty="0" smtClean="0">
              <a:cs typeface="B Nazanin" pitchFamily="2" charset="-78"/>
            </a:endParaRPr>
          </a:p>
          <a:p>
            <a:pPr algn="r"/>
            <a:r>
              <a:rPr lang="fa-IR" sz="2000" b="1" dirty="0" smtClean="0">
                <a:cs typeface="B Nazanin" pitchFamily="2" charset="-78"/>
              </a:rPr>
              <a:t>8- ایجاد معماری ناخالص</a:t>
            </a:r>
            <a:endParaRPr lang="en-US" sz="2000" b="1" dirty="0" smtClean="0">
              <a:cs typeface="B Nazanin" pitchFamily="2" charset="-78"/>
            </a:endParaRPr>
          </a:p>
          <a:p>
            <a:pPr algn="r"/>
            <a:endParaRPr lang="fa-IR" sz="2000" b="1" dirty="0" smtClean="0">
              <a:cs typeface="B Nazanin" pitchFamily="2" charset="-78"/>
            </a:endParaRPr>
          </a:p>
          <a:p>
            <a:pPr algn="r"/>
            <a:r>
              <a:rPr lang="fa-IR" sz="2000" b="1" dirty="0" smtClean="0">
                <a:cs typeface="B Nazanin" pitchFamily="2" charset="-78"/>
              </a:rPr>
              <a:t>9- معماری التقاطی </a:t>
            </a:r>
            <a:endParaRPr lang="en-US" sz="2000" b="1" dirty="0" smtClean="0">
              <a:cs typeface="B Nazanin" pitchFamily="2" charset="-78"/>
            </a:endParaRPr>
          </a:p>
          <a:p>
            <a:pPr algn="r"/>
            <a:endParaRPr lang="en-US" sz="2000" b="1" dirty="0">
              <a:cs typeface="B Nazanin" pitchFamily="2" charset="-78"/>
            </a:endParaRPr>
          </a:p>
        </p:txBody>
      </p:sp>
      <p:cxnSp>
        <p:nvCxnSpPr>
          <p:cNvPr id="4" name="Straight Connector 3"/>
          <p:cNvCxnSpPr/>
          <p:nvPr/>
        </p:nvCxnSpPr>
        <p:spPr>
          <a:xfrm rot="10800000">
            <a:off x="0" y="714356"/>
            <a:ext cx="9144000" cy="1588"/>
          </a:xfrm>
          <a:prstGeom prst="line">
            <a:avLst/>
          </a:prstGeom>
        </p:spPr>
        <p:style>
          <a:lnRef idx="3">
            <a:schemeClr val="dk1"/>
          </a:lnRef>
          <a:fillRef idx="0">
            <a:schemeClr val="dk1"/>
          </a:fillRef>
          <a:effectRef idx="2">
            <a:schemeClr val="dk1"/>
          </a:effectRef>
          <a:fontRef idx="minor">
            <a:schemeClr val="tx1"/>
          </a:fontRef>
        </p:style>
      </p:cxnSp>
      <p:cxnSp>
        <p:nvCxnSpPr>
          <p:cNvPr id="5" name="Straight Connector 4"/>
          <p:cNvCxnSpPr/>
          <p:nvPr/>
        </p:nvCxnSpPr>
        <p:spPr>
          <a:xfrm rot="5400000">
            <a:off x="-2286036" y="3000384"/>
            <a:ext cx="6000768" cy="1588"/>
          </a:xfrm>
          <a:prstGeom prst="line">
            <a:avLst/>
          </a:prstGeom>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75737139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285984" y="3214686"/>
            <a:ext cx="5372112" cy="571504"/>
          </a:xfrm>
        </p:spPr>
        <p:txBody>
          <a:bodyPr>
            <a:noAutofit/>
          </a:bodyPr>
          <a:lstStyle/>
          <a:p>
            <a:pPr algn="r"/>
            <a:r>
              <a:rPr lang="fa-IR" sz="2400" dirty="0" smtClean="0">
                <a:cs typeface="B Nazanin" pitchFamily="2" charset="-78"/>
              </a:rPr>
              <a:t>عصر پست مدرن: عصر پیچیدگی، تنوع و تناقض</a:t>
            </a:r>
            <a:br>
              <a:rPr lang="fa-IR" sz="2400" dirty="0" smtClean="0">
                <a:cs typeface="B Nazanin" pitchFamily="2" charset="-78"/>
              </a:rPr>
            </a:br>
            <a:endParaRPr lang="en-US" sz="2400" b="0" dirty="0">
              <a:cs typeface="B Nazanin" pitchFamily="2" charset="-78"/>
            </a:endParaRPr>
          </a:p>
        </p:txBody>
      </p:sp>
      <p:sp>
        <p:nvSpPr>
          <p:cNvPr id="2" name="Content Placeholder 1"/>
          <p:cNvSpPr>
            <a:spLocks noGrp="1"/>
          </p:cNvSpPr>
          <p:nvPr>
            <p:ph idx="1"/>
          </p:nvPr>
        </p:nvSpPr>
        <p:spPr>
          <a:xfrm>
            <a:off x="857224" y="2285992"/>
            <a:ext cx="7429552" cy="3286148"/>
          </a:xfrm>
        </p:spPr>
        <p:txBody>
          <a:bodyPr>
            <a:normAutofit fontScale="92500" lnSpcReduction="20000"/>
          </a:bodyPr>
          <a:lstStyle/>
          <a:p>
            <a:pPr algn="r"/>
            <a:endParaRPr lang="fa-IR" sz="2000" b="1" dirty="0" smtClean="0">
              <a:cs typeface="B Nazanin" pitchFamily="2" charset="-78"/>
            </a:endParaRPr>
          </a:p>
          <a:p>
            <a:pPr algn="r"/>
            <a:endParaRPr lang="fa-IR" sz="2000" b="1" dirty="0" smtClean="0">
              <a:cs typeface="B Nazanin" pitchFamily="2" charset="-78"/>
            </a:endParaRPr>
          </a:p>
          <a:p>
            <a:pPr algn="r"/>
            <a:endParaRPr lang="fa-IR" sz="2000" b="1" dirty="0" smtClean="0">
              <a:cs typeface="B Nazanin" pitchFamily="2" charset="-78"/>
            </a:endParaRPr>
          </a:p>
          <a:p>
            <a:pPr algn="r"/>
            <a:endParaRPr lang="fa-IR" sz="2000" b="1" dirty="0" smtClean="0">
              <a:cs typeface="B Nazanin" pitchFamily="2" charset="-78"/>
            </a:endParaRPr>
          </a:p>
          <a:p>
            <a:pPr algn="r"/>
            <a:endParaRPr lang="fa-IR" sz="2000" b="1" dirty="0" smtClean="0">
              <a:cs typeface="B Nazanin" pitchFamily="2" charset="-78"/>
            </a:endParaRPr>
          </a:p>
          <a:p>
            <a:pPr algn="r"/>
            <a:endParaRPr lang="fa-IR" sz="2000" b="1" dirty="0" smtClean="0">
              <a:cs typeface="B Nazanin" pitchFamily="2" charset="-78"/>
            </a:endParaRPr>
          </a:p>
          <a:p>
            <a:pPr algn="r"/>
            <a:r>
              <a:rPr lang="fa-IR" sz="2000" b="1" dirty="0" smtClean="0">
                <a:cs typeface="B Nazanin" pitchFamily="2" charset="-78"/>
              </a:rPr>
              <a:t>ساختمان های پست مدرنیستی مجموعه ای از سبک های متفاوتی هستند که همزمان به سنت های محلی، فرهنگ عامه پسند، سبک بین المللی و تکنولوژی پیشرفته اشاره دارند و در عین حال به هیچ یک از این مولفه ها اجازه نمی دهند تا بر مولفه های دیگر تسلط یابند.</a:t>
            </a:r>
            <a:endParaRPr lang="en-US" sz="2000" b="1" dirty="0">
              <a:cs typeface="B Nazanin" pitchFamily="2" charset="-78"/>
            </a:endParaRPr>
          </a:p>
        </p:txBody>
      </p:sp>
      <p:sp>
        <p:nvSpPr>
          <p:cNvPr id="4" name="Content Placeholder 1"/>
          <p:cNvSpPr txBox="1">
            <a:spLocks/>
          </p:cNvSpPr>
          <p:nvPr/>
        </p:nvSpPr>
        <p:spPr>
          <a:xfrm>
            <a:off x="428596" y="0"/>
            <a:ext cx="8358246" cy="2857496"/>
          </a:xfrm>
          <a:prstGeom prst="rect">
            <a:avLst/>
          </a:prstGeom>
        </p:spPr>
        <p:txBody>
          <a:bodyPr vert="horz">
            <a:normAutofit/>
          </a:bodyPr>
          <a:lstStyle/>
          <a:p>
            <a:pPr marL="365760" indent="-256032" rtl="0">
              <a:spcBef>
                <a:spcPts val="400"/>
              </a:spcBef>
              <a:buClr>
                <a:srgbClr val="B01513"/>
              </a:buClr>
              <a:buSzPct val="68000"/>
              <a:buFont typeface="Wingdings 3"/>
              <a:buChar char=""/>
              <a:defRPr/>
            </a:pPr>
            <a:endParaRPr lang="en-US" sz="2000" b="1" dirty="0">
              <a:solidFill>
                <a:prstClr val="white"/>
              </a:solidFill>
              <a:cs typeface="B Nazanin" pitchFamily="2" charset="-78"/>
            </a:endParaRPr>
          </a:p>
        </p:txBody>
      </p:sp>
      <p:sp>
        <p:nvSpPr>
          <p:cNvPr id="5" name="Rectangle 4"/>
          <p:cNvSpPr/>
          <p:nvPr/>
        </p:nvSpPr>
        <p:spPr>
          <a:xfrm>
            <a:off x="1214382" y="1643050"/>
            <a:ext cx="7929618" cy="400110"/>
          </a:xfrm>
          <a:prstGeom prst="rect">
            <a:avLst/>
          </a:prstGeom>
        </p:spPr>
        <p:txBody>
          <a:bodyPr wrap="square">
            <a:spAutoFit/>
          </a:bodyPr>
          <a:lstStyle/>
          <a:p>
            <a:pPr marL="365760" lvl="1" indent="-256032" rtl="0">
              <a:spcBef>
                <a:spcPts val="400"/>
              </a:spcBef>
              <a:buSzPct val="68000"/>
              <a:buFont typeface="Wingdings 3"/>
              <a:buChar char=""/>
            </a:pPr>
            <a:r>
              <a:rPr lang="fa-IR" sz="2000" dirty="0">
                <a:solidFill>
                  <a:prstClr val="white"/>
                </a:solidFill>
                <a:cs typeface="B Homa" pitchFamily="2" charset="-78"/>
              </a:rPr>
              <a:t>آغاز انتقادات به مدرنیته و معماری مدرن                      شکل گیری پست مدرنیسم</a:t>
            </a:r>
            <a:endParaRPr lang="fa-IR" sz="2000" b="1" dirty="0">
              <a:solidFill>
                <a:prstClr val="white"/>
              </a:solidFill>
              <a:cs typeface="B Homa" pitchFamily="2" charset="-78"/>
            </a:endParaRPr>
          </a:p>
        </p:txBody>
      </p:sp>
      <p:cxnSp>
        <p:nvCxnSpPr>
          <p:cNvPr id="7" name="Straight Arrow Connector 6"/>
          <p:cNvCxnSpPr/>
          <p:nvPr/>
        </p:nvCxnSpPr>
        <p:spPr>
          <a:xfrm rot="10800000">
            <a:off x="4214810" y="1857364"/>
            <a:ext cx="1000132" cy="158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9" name="Rectangle 8"/>
          <p:cNvSpPr/>
          <p:nvPr/>
        </p:nvSpPr>
        <p:spPr>
          <a:xfrm>
            <a:off x="2714612" y="1000108"/>
            <a:ext cx="4429156" cy="400110"/>
          </a:xfrm>
          <a:prstGeom prst="rect">
            <a:avLst/>
          </a:prstGeom>
        </p:spPr>
        <p:txBody>
          <a:bodyPr wrap="square">
            <a:spAutoFit/>
          </a:bodyPr>
          <a:lstStyle/>
          <a:p>
            <a:pPr rtl="0"/>
            <a:r>
              <a:rPr lang="fa-IR" sz="2000" b="1" dirty="0">
                <a:solidFill>
                  <a:prstClr val="white"/>
                </a:solidFill>
                <a:cs typeface="B Nazanin" pitchFamily="2" charset="-78"/>
              </a:rPr>
              <a:t>خسته کننده شدن رویکرد مدرن برای مردم</a:t>
            </a:r>
          </a:p>
        </p:txBody>
      </p:sp>
      <p:sp>
        <p:nvSpPr>
          <p:cNvPr id="10" name="TextBox 9"/>
          <p:cNvSpPr txBox="1"/>
          <p:nvPr/>
        </p:nvSpPr>
        <p:spPr>
          <a:xfrm>
            <a:off x="7786710" y="142852"/>
            <a:ext cx="1357290" cy="584775"/>
          </a:xfrm>
          <a:prstGeom prst="rect">
            <a:avLst/>
          </a:prstGeom>
          <a:noFill/>
        </p:spPr>
        <p:txBody>
          <a:bodyPr wrap="square" rtlCol="0">
            <a:spAutoFit/>
          </a:bodyPr>
          <a:lstStyle/>
          <a:p>
            <a:pPr algn="l" rtl="0"/>
            <a:r>
              <a:rPr lang="fa-IR" sz="3200" b="1" dirty="0">
                <a:solidFill>
                  <a:prstClr val="white"/>
                </a:solidFill>
                <a:effectLst>
                  <a:outerShdw blurRad="38100" dist="38100" dir="2700000" algn="tl">
                    <a:srgbClr val="000000">
                      <a:alpha val="43137"/>
                    </a:srgbClr>
                  </a:outerShdw>
                </a:effectLst>
                <a:cs typeface="B Nazanin" pitchFamily="2" charset="-78"/>
              </a:rPr>
              <a:t>مقدمه</a:t>
            </a:r>
            <a:endParaRPr lang="en-US" sz="3200" b="1" dirty="0">
              <a:solidFill>
                <a:prstClr val="white"/>
              </a:solidFill>
            </a:endParaRPr>
          </a:p>
        </p:txBody>
      </p:sp>
      <p:cxnSp>
        <p:nvCxnSpPr>
          <p:cNvPr id="12" name="Straight Connector 11"/>
          <p:cNvCxnSpPr/>
          <p:nvPr/>
        </p:nvCxnSpPr>
        <p:spPr>
          <a:xfrm rot="10800000">
            <a:off x="0" y="714356"/>
            <a:ext cx="9144000" cy="71438"/>
          </a:xfrm>
          <a:prstGeom prst="line">
            <a:avLst/>
          </a:prstGeom>
        </p:spPr>
        <p:style>
          <a:lnRef idx="2">
            <a:schemeClr val="dk1"/>
          </a:lnRef>
          <a:fillRef idx="0">
            <a:schemeClr val="dk1"/>
          </a:fillRef>
          <a:effectRef idx="1">
            <a:schemeClr val="dk1"/>
          </a:effectRef>
          <a:fontRef idx="minor">
            <a:schemeClr val="tx1"/>
          </a:fontRef>
        </p:style>
      </p:cxnSp>
      <p:cxnSp>
        <p:nvCxnSpPr>
          <p:cNvPr id="14" name="Straight Connector 13"/>
          <p:cNvCxnSpPr/>
          <p:nvPr/>
        </p:nvCxnSpPr>
        <p:spPr>
          <a:xfrm rot="5400000">
            <a:off x="-2250317" y="3036103"/>
            <a:ext cx="6072206" cy="1588"/>
          </a:xfrm>
          <a:prstGeom prst="line">
            <a:avLst/>
          </a:prstGeom>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139324884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429388" y="0"/>
            <a:ext cx="2328850" cy="511156"/>
          </a:xfrm>
        </p:spPr>
        <p:txBody>
          <a:bodyPr>
            <a:noAutofit/>
          </a:bodyPr>
          <a:lstStyle/>
          <a:p>
            <a:pPr algn="r"/>
            <a:r>
              <a:rPr lang="fa-IR" sz="2800" dirty="0" smtClean="0">
                <a:cs typeface="B Nazanin" pitchFamily="2" charset="-78"/>
              </a:rPr>
              <a:t>جان کلام</a:t>
            </a:r>
            <a:endParaRPr lang="en-US" sz="2800" dirty="0">
              <a:cs typeface="B Nazanin" pitchFamily="2" charset="-78"/>
            </a:endParaRPr>
          </a:p>
        </p:txBody>
      </p:sp>
      <p:sp>
        <p:nvSpPr>
          <p:cNvPr id="5" name="Content Placeholder 4"/>
          <p:cNvSpPr>
            <a:spLocks noGrp="1"/>
          </p:cNvSpPr>
          <p:nvPr>
            <p:ph idx="1"/>
          </p:nvPr>
        </p:nvSpPr>
        <p:spPr>
          <a:xfrm>
            <a:off x="457200" y="785794"/>
            <a:ext cx="8229600" cy="5221497"/>
          </a:xfrm>
        </p:spPr>
        <p:txBody>
          <a:bodyPr>
            <a:normAutofit/>
          </a:bodyPr>
          <a:lstStyle/>
          <a:p>
            <a:pPr algn="r"/>
            <a:r>
              <a:rPr lang="fa-IR" sz="2000" b="1" dirty="0" smtClean="0">
                <a:cs typeface="B Nazanin" pitchFamily="2" charset="-78"/>
              </a:rPr>
              <a:t>پایه های فکری رابرت ونتوری :</a:t>
            </a:r>
          </a:p>
          <a:p>
            <a:pPr algn="r">
              <a:buFontTx/>
              <a:buChar char="-"/>
            </a:pPr>
            <a:r>
              <a:rPr lang="fa-IR" sz="1800" b="1" dirty="0" smtClean="0">
                <a:cs typeface="B Nazanin" pitchFamily="2" charset="-78"/>
              </a:rPr>
              <a:t>-</a:t>
            </a:r>
            <a:r>
              <a:rPr lang="fa-IR" sz="2000" b="1" dirty="0" smtClean="0">
                <a:cs typeface="B Nazanin" pitchFamily="2" charset="-78"/>
              </a:rPr>
              <a:t> معماری غیر مستقیم</a:t>
            </a:r>
            <a:r>
              <a:rPr lang="fa-IR" sz="1800" b="1" dirty="0" smtClean="0">
                <a:cs typeface="B Nazanin" pitchFamily="2" charset="-78"/>
              </a:rPr>
              <a:t>( بیانه ی ملایم )                        اشاره ی  غیر مستقیم به پست مدرن</a:t>
            </a:r>
          </a:p>
          <a:p>
            <a:pPr algn="ctr">
              <a:buFontTx/>
              <a:buChar char="-"/>
            </a:pPr>
            <a:r>
              <a:rPr lang="fa-IR" sz="1800" b="1" dirty="0" smtClean="0">
                <a:cs typeface="B Nazanin" pitchFamily="2" charset="-78"/>
              </a:rPr>
              <a:t>معماری </a:t>
            </a:r>
            <a:r>
              <a:rPr lang="fa-IR" sz="1800" b="1" dirty="0" smtClean="0">
                <a:solidFill>
                  <a:srgbClr val="FF0000"/>
                </a:solidFill>
                <a:cs typeface="B Nazanin" pitchFamily="2" charset="-78"/>
              </a:rPr>
              <a:t>پیچیده</a:t>
            </a:r>
            <a:r>
              <a:rPr lang="fa-IR" sz="1800" b="1" dirty="0" smtClean="0">
                <a:cs typeface="B Nazanin" pitchFamily="2" charset="-78"/>
              </a:rPr>
              <a:t> در مقابل معماری </a:t>
            </a:r>
            <a:r>
              <a:rPr lang="fa-IR" sz="1800" b="1" dirty="0" smtClean="0">
                <a:solidFill>
                  <a:srgbClr val="FF0000"/>
                </a:solidFill>
                <a:cs typeface="B Nazanin" pitchFamily="2" charset="-78"/>
              </a:rPr>
              <a:t>ساده</a:t>
            </a:r>
          </a:p>
          <a:p>
            <a:pPr algn="ctr">
              <a:buFontTx/>
              <a:buChar char="-"/>
            </a:pPr>
            <a:endParaRPr lang="fa-IR" sz="1800" b="1" dirty="0" smtClean="0">
              <a:solidFill>
                <a:srgbClr val="FF0000"/>
              </a:solidFill>
              <a:cs typeface="B Nazanin" pitchFamily="2" charset="-78"/>
            </a:endParaRPr>
          </a:p>
          <a:p>
            <a:pPr algn="r">
              <a:buFontTx/>
              <a:buChar char="-"/>
            </a:pPr>
            <a:r>
              <a:rPr lang="fa-IR" sz="2000" b="1" dirty="0" smtClean="0">
                <a:cs typeface="B Homa" pitchFamily="2" charset="-78"/>
              </a:rPr>
              <a:t>- ابهام :  </a:t>
            </a:r>
            <a:r>
              <a:rPr lang="fa-IR" sz="1800" b="1" dirty="0" smtClean="0">
                <a:cs typeface="B Nazanin" pitchFamily="2" charset="-78"/>
              </a:rPr>
              <a:t>ابهام و کشش در همه جای یک معماری پیچیده و متضاد موجود است.</a:t>
            </a:r>
          </a:p>
          <a:p>
            <a:pPr algn="r">
              <a:buFontTx/>
              <a:buChar char="-"/>
            </a:pPr>
            <a:endParaRPr lang="fa-IR" sz="1800" b="1" dirty="0" smtClean="0">
              <a:cs typeface="B Nazanin" pitchFamily="2" charset="-78"/>
            </a:endParaRPr>
          </a:p>
          <a:p>
            <a:pPr algn="r">
              <a:buFontTx/>
              <a:buChar char="-"/>
            </a:pPr>
            <a:endParaRPr lang="fa-IR" sz="1800" b="1" dirty="0" smtClean="0">
              <a:cs typeface="B Nazanin" pitchFamily="2" charset="-78"/>
            </a:endParaRPr>
          </a:p>
          <a:p>
            <a:pPr algn="r"/>
            <a:endParaRPr lang="fa-IR" sz="2000" b="1" dirty="0" smtClean="0">
              <a:cs typeface="B Nazanin" pitchFamily="2" charset="-78"/>
            </a:endParaRPr>
          </a:p>
          <a:p>
            <a:pPr algn="r"/>
            <a:endParaRPr lang="fa-IR" sz="2000" b="1" dirty="0" smtClean="0">
              <a:cs typeface="B Nazanin" pitchFamily="2" charset="-78"/>
            </a:endParaRPr>
          </a:p>
          <a:p>
            <a:pPr algn="r"/>
            <a:endParaRPr lang="fa-IR" sz="2000" b="1" dirty="0" smtClean="0">
              <a:cs typeface="B Nazanin" pitchFamily="2" charset="-78"/>
            </a:endParaRPr>
          </a:p>
          <a:p>
            <a:pPr algn="r"/>
            <a:endParaRPr lang="fa-IR" sz="2000" b="1" dirty="0" smtClean="0">
              <a:cs typeface="B Nazanin" pitchFamily="2" charset="-78"/>
            </a:endParaRPr>
          </a:p>
          <a:p>
            <a:pPr algn="r"/>
            <a:r>
              <a:rPr lang="fa-IR" sz="1800" b="1" dirty="0" smtClean="0">
                <a:cs typeface="B Homa" pitchFamily="2" charset="-78"/>
              </a:rPr>
              <a:t>- سطوح متضاد: پدیده "هر دو _ و" در معماری</a:t>
            </a:r>
          </a:p>
          <a:p>
            <a:pPr algn="r"/>
            <a:endParaRPr lang="en-US" sz="2000" b="1" dirty="0">
              <a:cs typeface="B Nazanin" pitchFamily="2" charset="-78"/>
            </a:endParaRPr>
          </a:p>
        </p:txBody>
      </p:sp>
      <p:cxnSp>
        <p:nvCxnSpPr>
          <p:cNvPr id="9" name="Straight Arrow Connector 8"/>
          <p:cNvCxnSpPr/>
          <p:nvPr/>
        </p:nvCxnSpPr>
        <p:spPr>
          <a:xfrm rot="10800000">
            <a:off x="4714876" y="1357298"/>
            <a:ext cx="714380" cy="158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pic>
        <p:nvPicPr>
          <p:cNvPr id="10" name="Picture 9" descr="1620268037_16f6c8a079[2].jpg"/>
          <p:cNvPicPr/>
          <p:nvPr/>
        </p:nvPicPr>
        <p:blipFill>
          <a:blip r:embed="rId2" cstate="print"/>
          <a:srcRect/>
          <a:stretch>
            <a:fillRect/>
          </a:stretch>
        </p:blipFill>
        <p:spPr bwMode="auto">
          <a:xfrm>
            <a:off x="1000100" y="2643182"/>
            <a:ext cx="2133600" cy="155733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1" name="Picture 10" descr="21022012200.jpg"/>
          <p:cNvPicPr>
            <a:picLocks noChangeAspect="1"/>
          </p:cNvPicPr>
          <p:nvPr/>
        </p:nvPicPr>
        <p:blipFill>
          <a:blip r:embed="rId3" cstate="print"/>
          <a:stretch>
            <a:fillRect/>
          </a:stretch>
        </p:blipFill>
        <p:spPr>
          <a:xfrm rot="5400000">
            <a:off x="5644165" y="2714025"/>
            <a:ext cx="1773545" cy="163185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2" name="TextBox 11"/>
          <p:cNvSpPr txBox="1"/>
          <p:nvPr/>
        </p:nvSpPr>
        <p:spPr>
          <a:xfrm>
            <a:off x="3500430" y="3286124"/>
            <a:ext cx="1928826" cy="338554"/>
          </a:xfrm>
          <a:prstGeom prst="rect">
            <a:avLst/>
          </a:prstGeom>
          <a:noFill/>
        </p:spPr>
        <p:txBody>
          <a:bodyPr wrap="square" rtlCol="0">
            <a:spAutoFit/>
          </a:bodyPr>
          <a:lstStyle/>
          <a:p>
            <a:pPr algn="l" rtl="0"/>
            <a:r>
              <a:rPr lang="fa-IR" sz="1600" dirty="0">
                <a:solidFill>
                  <a:prstClr val="white"/>
                </a:solidFill>
              </a:rPr>
              <a:t>آپارتمانهای لویجی مورتی</a:t>
            </a:r>
            <a:endParaRPr lang="en-US" sz="1600" dirty="0">
              <a:solidFill>
                <a:prstClr val="white"/>
              </a:solidFill>
            </a:endParaRPr>
          </a:p>
        </p:txBody>
      </p:sp>
      <p:pic>
        <p:nvPicPr>
          <p:cNvPr id="13" name="Picture 12" descr="7333460.jpg"/>
          <p:cNvPicPr>
            <a:picLocks noChangeAspect="1"/>
          </p:cNvPicPr>
          <p:nvPr/>
        </p:nvPicPr>
        <p:blipFill>
          <a:blip r:embed="rId4" cstate="print"/>
          <a:stretch>
            <a:fillRect/>
          </a:stretch>
        </p:blipFill>
        <p:spPr>
          <a:xfrm>
            <a:off x="5955145" y="5143512"/>
            <a:ext cx="1997989" cy="151447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4" name="Picture 13" descr="20022012181.jpg"/>
          <p:cNvPicPr>
            <a:picLocks noChangeAspect="1"/>
          </p:cNvPicPr>
          <p:nvPr/>
        </p:nvPicPr>
        <p:blipFill>
          <a:blip r:embed="rId5" cstate="print"/>
          <a:stretch>
            <a:fillRect/>
          </a:stretch>
        </p:blipFill>
        <p:spPr>
          <a:xfrm>
            <a:off x="1246004" y="4850887"/>
            <a:ext cx="2274903" cy="159954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5" name="TextBox 14"/>
          <p:cNvSpPr txBox="1"/>
          <p:nvPr/>
        </p:nvSpPr>
        <p:spPr>
          <a:xfrm>
            <a:off x="3929058" y="5715016"/>
            <a:ext cx="1714512" cy="646331"/>
          </a:xfrm>
          <a:prstGeom prst="rect">
            <a:avLst/>
          </a:prstGeom>
          <a:noFill/>
        </p:spPr>
        <p:txBody>
          <a:bodyPr wrap="square" rtlCol="0">
            <a:spAutoFit/>
          </a:bodyPr>
          <a:lstStyle/>
          <a:p>
            <a:pPr algn="ctr" rtl="0"/>
            <a:r>
              <a:rPr lang="fa-IR" dirty="0">
                <a:solidFill>
                  <a:prstClr val="white"/>
                </a:solidFill>
                <a:cs typeface="B Nazanin" pitchFamily="2" charset="-78"/>
              </a:rPr>
              <a:t>ویلای پینیاتلی </a:t>
            </a:r>
            <a:endParaRPr lang="en-US" dirty="0">
              <a:solidFill>
                <a:prstClr val="white"/>
              </a:solidFill>
              <a:cs typeface="B Nazanin" pitchFamily="2" charset="-78"/>
            </a:endParaRPr>
          </a:p>
          <a:p>
            <a:pPr algn="ctr" rtl="0"/>
            <a:endParaRPr lang="en-US" dirty="0">
              <a:solidFill>
                <a:prstClr val="white"/>
              </a:solidFill>
              <a:cs typeface="B Nazanin" pitchFamily="2" charset="-78"/>
            </a:endParaRPr>
          </a:p>
        </p:txBody>
      </p:sp>
      <p:cxnSp>
        <p:nvCxnSpPr>
          <p:cNvPr id="16" name="Straight Connector 15"/>
          <p:cNvCxnSpPr/>
          <p:nvPr/>
        </p:nvCxnSpPr>
        <p:spPr>
          <a:xfrm rot="10800000">
            <a:off x="0" y="714356"/>
            <a:ext cx="9144000" cy="1588"/>
          </a:xfrm>
          <a:prstGeom prst="line">
            <a:avLst/>
          </a:prstGeom>
        </p:spPr>
        <p:style>
          <a:lnRef idx="3">
            <a:schemeClr val="dk1"/>
          </a:lnRef>
          <a:fillRef idx="0">
            <a:schemeClr val="dk1"/>
          </a:fillRef>
          <a:effectRef idx="2">
            <a:schemeClr val="dk1"/>
          </a:effectRef>
          <a:fontRef idx="minor">
            <a:schemeClr val="tx1"/>
          </a:fontRef>
        </p:style>
      </p:cxnSp>
      <p:cxnSp>
        <p:nvCxnSpPr>
          <p:cNvPr id="17" name="Straight Connector 16"/>
          <p:cNvCxnSpPr/>
          <p:nvPr/>
        </p:nvCxnSpPr>
        <p:spPr>
          <a:xfrm rot="5400000">
            <a:off x="-2286036" y="3000384"/>
            <a:ext cx="6000768" cy="1588"/>
          </a:xfrm>
          <a:prstGeom prst="line">
            <a:avLst/>
          </a:prstGeom>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3848508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2000"/>
                                        <p:tgtEl>
                                          <p:spTgt spid="13"/>
                                        </p:tgtEl>
                                      </p:cBhvr>
                                    </p:animEffect>
                                  </p:childTnLst>
                                </p:cTn>
                              </p:par>
                            </p:childTnLst>
                          </p:cTn>
                        </p:par>
                        <p:par>
                          <p:cTn id="14" fill="hold">
                            <p:stCondLst>
                              <p:cond delay="3000"/>
                            </p:stCondLst>
                            <p:childTnLst>
                              <p:par>
                                <p:cTn id="15" presetID="10" presetClass="entr" presetSubtype="0" fill="hold"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7143768" y="142852"/>
            <a:ext cx="1543032" cy="439718"/>
          </a:xfrm>
        </p:spPr>
        <p:txBody>
          <a:bodyPr>
            <a:noAutofit/>
          </a:bodyPr>
          <a:lstStyle/>
          <a:p>
            <a:pPr algn="r"/>
            <a:r>
              <a:rPr lang="fa-IR" sz="2800" dirty="0" smtClean="0">
                <a:cs typeface="B Nazanin" pitchFamily="2" charset="-78"/>
              </a:rPr>
              <a:t>جان کلام</a:t>
            </a:r>
            <a:endParaRPr lang="en-US" sz="2800" dirty="0">
              <a:cs typeface="B Nazanin" pitchFamily="2" charset="-78"/>
            </a:endParaRPr>
          </a:p>
        </p:txBody>
      </p:sp>
      <p:sp>
        <p:nvSpPr>
          <p:cNvPr id="2" name="Content Placeholder 1"/>
          <p:cNvSpPr>
            <a:spLocks noGrp="1"/>
          </p:cNvSpPr>
          <p:nvPr>
            <p:ph idx="1"/>
          </p:nvPr>
        </p:nvSpPr>
        <p:spPr>
          <a:xfrm>
            <a:off x="457200" y="714356"/>
            <a:ext cx="8229600" cy="5292935"/>
          </a:xfrm>
        </p:spPr>
        <p:txBody>
          <a:bodyPr>
            <a:normAutofit/>
          </a:bodyPr>
          <a:lstStyle/>
          <a:p>
            <a:pPr algn="r">
              <a:buNone/>
            </a:pPr>
            <a:r>
              <a:rPr lang="fa-IR" sz="1800" b="1" dirty="0" smtClean="0">
                <a:solidFill>
                  <a:srgbClr val="FF0000"/>
                </a:solidFill>
                <a:cs typeface="B Homa" pitchFamily="2" charset="-78"/>
              </a:rPr>
              <a:t>خانه شودان  </a:t>
            </a:r>
            <a:r>
              <a:rPr lang="fa-IR" sz="1800" b="1" dirty="0" smtClean="0">
                <a:cs typeface="B Nazanin" pitchFamily="2" charset="-78"/>
              </a:rPr>
              <a:t>و</a:t>
            </a:r>
            <a:r>
              <a:rPr lang="fa-IR" sz="1800" b="1" dirty="0" smtClean="0">
                <a:solidFill>
                  <a:srgbClr val="FF0000"/>
                </a:solidFill>
                <a:cs typeface="B Homa" pitchFamily="2" charset="-78"/>
              </a:rPr>
              <a:t>  ویلاساووا   </a:t>
            </a:r>
            <a:r>
              <a:rPr lang="fa-IR" sz="1800" b="1" dirty="0" smtClean="0">
                <a:cs typeface="B Nazanin" pitchFamily="2" charset="-78"/>
              </a:rPr>
              <a:t>اثر لوکوربوزیه</a:t>
            </a:r>
            <a:endParaRPr lang="en-US" sz="1800" b="1" dirty="0" smtClean="0">
              <a:solidFill>
                <a:srgbClr val="FF0000"/>
              </a:solidFill>
              <a:cs typeface="B Nazanin" pitchFamily="2" charset="-78"/>
            </a:endParaRPr>
          </a:p>
          <a:p>
            <a:pPr algn="r"/>
            <a:endParaRPr lang="fa-IR" sz="1800" dirty="0" smtClean="0">
              <a:cs typeface="B Nazanin" pitchFamily="2" charset="-78"/>
            </a:endParaRPr>
          </a:p>
          <a:p>
            <a:pPr algn="r"/>
            <a:endParaRPr lang="fa-IR" sz="1800" dirty="0" smtClean="0">
              <a:cs typeface="B Nazanin" pitchFamily="2" charset="-78"/>
            </a:endParaRPr>
          </a:p>
          <a:p>
            <a:pPr algn="r"/>
            <a:endParaRPr lang="fa-IR" sz="1800" dirty="0" smtClean="0">
              <a:cs typeface="B Nazanin" pitchFamily="2" charset="-78"/>
            </a:endParaRPr>
          </a:p>
          <a:p>
            <a:pPr algn="r"/>
            <a:endParaRPr lang="fa-IR" sz="1800" dirty="0" smtClean="0">
              <a:cs typeface="B Nazanin" pitchFamily="2" charset="-78"/>
            </a:endParaRPr>
          </a:p>
          <a:p>
            <a:pPr algn="r"/>
            <a:endParaRPr lang="fa-IR" sz="1800" dirty="0" smtClean="0">
              <a:cs typeface="B Nazanin" pitchFamily="2" charset="-78"/>
            </a:endParaRPr>
          </a:p>
          <a:p>
            <a:pPr algn="r"/>
            <a:endParaRPr lang="fa-IR" sz="1800" dirty="0" smtClean="0">
              <a:cs typeface="B Nazanin" pitchFamily="2" charset="-78"/>
            </a:endParaRPr>
          </a:p>
          <a:p>
            <a:pPr algn="r"/>
            <a:endParaRPr lang="fa-IR" sz="1800" dirty="0" smtClean="0">
              <a:cs typeface="B Nazanin" pitchFamily="2" charset="-78"/>
            </a:endParaRPr>
          </a:p>
          <a:p>
            <a:pPr algn="r"/>
            <a:r>
              <a:rPr lang="fa-IR" sz="1800" b="1" dirty="0" smtClean="0">
                <a:cs typeface="B Nazanin" pitchFamily="2" charset="-78"/>
              </a:rPr>
              <a:t>یک خیابان شهری به عنوان یک معبر، هدایت کننده و در عین حال به عنوان یک مکان، ایستاست.</a:t>
            </a:r>
          </a:p>
          <a:p>
            <a:pPr algn="r"/>
            <a:endParaRPr lang="fa-IR" sz="1800" b="1" dirty="0" smtClean="0">
              <a:cs typeface="B Nazanin" pitchFamily="2" charset="-78"/>
            </a:endParaRPr>
          </a:p>
          <a:p>
            <a:pPr algn="r"/>
            <a:r>
              <a:rPr lang="fa-IR" sz="1800" b="1" dirty="0" smtClean="0">
                <a:cs typeface="B Nazanin" pitchFamily="2" charset="-78"/>
              </a:rPr>
              <a:t> یک معماری پیچیده و متضاد قصدش بیشتر جلب «هردو _ و» است تا رد «یکی _ یا».</a:t>
            </a:r>
          </a:p>
          <a:p>
            <a:pPr algn="r">
              <a:buNone/>
            </a:pPr>
            <a:r>
              <a:rPr lang="fa-IR" sz="1600" b="1" dirty="0" smtClean="0">
                <a:solidFill>
                  <a:srgbClr val="FF0000"/>
                </a:solidFill>
                <a:cs typeface="B Nazanin" pitchFamily="2" charset="-78"/>
              </a:rPr>
              <a:t>- سوال اینه که معماری پیچیده چه زمانی ارزشمند می باشد؟</a:t>
            </a:r>
          </a:p>
          <a:p>
            <a:pPr algn="r"/>
            <a:endParaRPr lang="fa-IR" sz="1800" b="1" dirty="0" smtClean="0">
              <a:cs typeface="B Nazanin" pitchFamily="2" charset="-78"/>
            </a:endParaRPr>
          </a:p>
          <a:p>
            <a:pPr algn="r"/>
            <a:endParaRPr lang="en-US" sz="1800" b="1" dirty="0">
              <a:cs typeface="B Nazanin" pitchFamily="2" charset="-78"/>
            </a:endParaRPr>
          </a:p>
        </p:txBody>
      </p:sp>
      <p:pic>
        <p:nvPicPr>
          <p:cNvPr id="4" name="Picture 2" descr="E:\Negari\Arshad\Gilan\Seire Andisheha\ax\shoban.jpg"/>
          <p:cNvPicPr>
            <a:picLocks noChangeAspect="1" noChangeArrowheads="1"/>
          </p:cNvPicPr>
          <p:nvPr/>
        </p:nvPicPr>
        <p:blipFill>
          <a:blip r:embed="rId2" cstate="print"/>
          <a:srcRect/>
          <a:stretch>
            <a:fillRect/>
          </a:stretch>
        </p:blipFill>
        <p:spPr bwMode="auto">
          <a:xfrm>
            <a:off x="6500826" y="1357298"/>
            <a:ext cx="2071702" cy="155377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 name="Picture 3" descr="E:\Negari\Arshad\Gilan\Seire Andisheha\ax\savoye1.jpg"/>
          <p:cNvPicPr>
            <a:picLocks noChangeAspect="1" noChangeArrowheads="1"/>
          </p:cNvPicPr>
          <p:nvPr/>
        </p:nvPicPr>
        <p:blipFill>
          <a:blip r:embed="rId3" cstate="print"/>
          <a:srcRect t="53840"/>
          <a:stretch>
            <a:fillRect/>
          </a:stretch>
        </p:blipFill>
        <p:spPr bwMode="auto">
          <a:xfrm>
            <a:off x="3428992" y="1285860"/>
            <a:ext cx="2500330" cy="176631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6" name="Picture 2" descr="E:\Negari\Arshad\Gilan\Seire Andisheha\ax\359894_QbdCTUWy.jpg"/>
          <p:cNvPicPr>
            <a:picLocks noChangeAspect="1" noChangeArrowheads="1"/>
          </p:cNvPicPr>
          <p:nvPr/>
        </p:nvPicPr>
        <p:blipFill>
          <a:blip r:embed="rId4" cstate="print"/>
          <a:srcRect l="14371" t="4464" r="10053" b="9821"/>
          <a:stretch>
            <a:fillRect/>
          </a:stretch>
        </p:blipFill>
        <p:spPr bwMode="auto">
          <a:xfrm>
            <a:off x="500034" y="1285860"/>
            <a:ext cx="2428892" cy="179819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7" name="Picture 3" descr="E:\Negari\Arshad\Gilan\Seire Andisheha\ax\benqt60_1303791923_12-29249.JPG"/>
          <p:cNvPicPr>
            <a:picLocks noChangeAspect="1" noChangeArrowheads="1"/>
          </p:cNvPicPr>
          <p:nvPr/>
        </p:nvPicPr>
        <p:blipFill>
          <a:blip r:embed="rId5" cstate="print"/>
          <a:srcRect l="3906" t="4108" r="2148"/>
          <a:stretch>
            <a:fillRect/>
          </a:stretch>
        </p:blipFill>
        <p:spPr bwMode="auto">
          <a:xfrm>
            <a:off x="1285852" y="4714884"/>
            <a:ext cx="2286016" cy="185738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8" name="Picture 2" descr="E:\Negari\Arshad\Gilan\Seire Andisheha\ax\220px-Laurentian_library_plan.jpg"/>
          <p:cNvPicPr>
            <a:picLocks noChangeAspect="1" noChangeArrowheads="1"/>
          </p:cNvPicPr>
          <p:nvPr/>
        </p:nvPicPr>
        <p:blipFill>
          <a:blip r:embed="rId6" cstate="print"/>
          <a:srcRect/>
          <a:stretch>
            <a:fillRect/>
          </a:stretch>
        </p:blipFill>
        <p:spPr bwMode="auto">
          <a:xfrm>
            <a:off x="6858016" y="4714884"/>
            <a:ext cx="1821209" cy="192882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9" name="TextBox 8"/>
          <p:cNvSpPr txBox="1"/>
          <p:nvPr/>
        </p:nvSpPr>
        <p:spPr>
          <a:xfrm>
            <a:off x="3571868" y="4714884"/>
            <a:ext cx="1785950" cy="523220"/>
          </a:xfrm>
          <a:prstGeom prst="rect">
            <a:avLst/>
          </a:prstGeom>
          <a:noFill/>
        </p:spPr>
        <p:txBody>
          <a:bodyPr wrap="square" rtlCol="0">
            <a:spAutoFit/>
          </a:bodyPr>
          <a:lstStyle/>
          <a:p>
            <a:pPr algn="ctr" rtl="0"/>
            <a:r>
              <a:rPr lang="fa-IR" sz="1400" dirty="0">
                <a:solidFill>
                  <a:prstClr val="white"/>
                </a:solidFill>
                <a:cs typeface="B Nazanin" pitchFamily="2" charset="-78"/>
              </a:rPr>
              <a:t>کتابخانه لورنتین اثر میکل آنژ</a:t>
            </a:r>
          </a:p>
          <a:p>
            <a:pPr algn="ctr" rtl="0"/>
            <a:endParaRPr lang="en-US" sz="1400" dirty="0">
              <a:solidFill>
                <a:prstClr val="white"/>
              </a:solidFill>
              <a:cs typeface="B Nazanin" pitchFamily="2" charset="-78"/>
            </a:endParaRPr>
          </a:p>
        </p:txBody>
      </p:sp>
      <p:sp>
        <p:nvSpPr>
          <p:cNvPr id="10" name="TextBox 9"/>
          <p:cNvSpPr txBox="1"/>
          <p:nvPr/>
        </p:nvSpPr>
        <p:spPr>
          <a:xfrm>
            <a:off x="4714876" y="5572140"/>
            <a:ext cx="2071702" cy="307777"/>
          </a:xfrm>
          <a:prstGeom prst="rect">
            <a:avLst/>
          </a:prstGeom>
          <a:noFill/>
        </p:spPr>
        <p:txBody>
          <a:bodyPr wrap="square" rtlCol="0">
            <a:spAutoFit/>
          </a:bodyPr>
          <a:lstStyle/>
          <a:p>
            <a:pPr algn="l" rtl="0"/>
            <a:r>
              <a:rPr lang="fa-IR" sz="1400" dirty="0">
                <a:solidFill>
                  <a:prstClr val="white"/>
                </a:solidFill>
                <a:cs typeface="B Nazanin" pitchFamily="2" charset="-78"/>
              </a:rPr>
              <a:t>پلان کتابخانه لورنتین اثر میکل آنژ</a:t>
            </a:r>
          </a:p>
        </p:txBody>
      </p:sp>
      <p:cxnSp>
        <p:nvCxnSpPr>
          <p:cNvPr id="11" name="Straight Connector 10"/>
          <p:cNvCxnSpPr/>
          <p:nvPr/>
        </p:nvCxnSpPr>
        <p:spPr>
          <a:xfrm rot="10800000">
            <a:off x="0" y="714356"/>
            <a:ext cx="9144000" cy="1588"/>
          </a:xfrm>
          <a:prstGeom prst="line">
            <a:avLst/>
          </a:prstGeom>
        </p:spPr>
        <p:style>
          <a:lnRef idx="3">
            <a:schemeClr val="dk1"/>
          </a:lnRef>
          <a:fillRef idx="0">
            <a:schemeClr val="dk1"/>
          </a:fillRef>
          <a:effectRef idx="2">
            <a:schemeClr val="dk1"/>
          </a:effectRef>
          <a:fontRef idx="minor">
            <a:schemeClr val="tx1"/>
          </a:fontRef>
        </p:style>
      </p:cxnSp>
      <p:cxnSp>
        <p:nvCxnSpPr>
          <p:cNvPr id="12" name="Straight Connector 11"/>
          <p:cNvCxnSpPr/>
          <p:nvPr/>
        </p:nvCxnSpPr>
        <p:spPr>
          <a:xfrm rot="5400000">
            <a:off x="72212" y="642930"/>
            <a:ext cx="1285066" cy="794"/>
          </a:xfrm>
          <a:prstGeom prst="line">
            <a:avLst/>
          </a:prstGeom>
        </p:spPr>
        <p:style>
          <a:lnRef idx="3">
            <a:schemeClr val="dk1"/>
          </a:lnRef>
          <a:fillRef idx="0">
            <a:schemeClr val="dk1"/>
          </a:fillRef>
          <a:effectRef idx="2">
            <a:schemeClr val="dk1"/>
          </a:effectRef>
          <a:fontRef idx="minor">
            <a:schemeClr val="tx1"/>
          </a:fontRef>
        </p:style>
      </p:cxnSp>
      <p:cxnSp>
        <p:nvCxnSpPr>
          <p:cNvPr id="15" name="Straight Connector 14"/>
          <p:cNvCxnSpPr/>
          <p:nvPr/>
        </p:nvCxnSpPr>
        <p:spPr>
          <a:xfrm rot="5400000">
            <a:off x="-750925" y="4536289"/>
            <a:ext cx="2929752" cy="794"/>
          </a:xfrm>
          <a:prstGeom prst="line">
            <a:avLst/>
          </a:prstGeom>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332252360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929454" y="274638"/>
            <a:ext cx="1757346" cy="439718"/>
          </a:xfrm>
        </p:spPr>
        <p:txBody>
          <a:bodyPr>
            <a:noAutofit/>
          </a:bodyPr>
          <a:lstStyle/>
          <a:p>
            <a:pPr algn="r"/>
            <a:r>
              <a:rPr lang="fa-IR" sz="2800" dirty="0" smtClean="0">
                <a:cs typeface="B Nazanin" pitchFamily="2" charset="-78"/>
              </a:rPr>
              <a:t>جان کلام</a:t>
            </a:r>
            <a:endParaRPr lang="en-US" sz="2800" dirty="0">
              <a:cs typeface="B Nazanin" pitchFamily="2" charset="-78"/>
            </a:endParaRPr>
          </a:p>
        </p:txBody>
      </p:sp>
      <p:sp>
        <p:nvSpPr>
          <p:cNvPr id="2" name="Content Placeholder 1"/>
          <p:cNvSpPr>
            <a:spLocks noGrp="1"/>
          </p:cNvSpPr>
          <p:nvPr>
            <p:ph idx="1"/>
          </p:nvPr>
        </p:nvSpPr>
        <p:spPr>
          <a:xfrm>
            <a:off x="457200" y="857232"/>
            <a:ext cx="8229600" cy="5150059"/>
          </a:xfrm>
        </p:spPr>
        <p:txBody>
          <a:bodyPr>
            <a:normAutofit/>
          </a:bodyPr>
          <a:lstStyle/>
          <a:p>
            <a:pPr algn="r"/>
            <a:r>
              <a:rPr lang="fa-IR" sz="1800" b="1" dirty="0" smtClean="0">
                <a:cs typeface="B Homa" pitchFamily="2" charset="-78"/>
              </a:rPr>
              <a:t>- تطابق و محدودیت های نظم عنصر قراردادی : </a:t>
            </a:r>
            <a:endParaRPr lang="fa-IR" sz="2000" b="1" dirty="0" smtClean="0">
              <a:cs typeface="B Homa" pitchFamily="2" charset="-78"/>
            </a:endParaRPr>
          </a:p>
          <a:p>
            <a:pPr algn="ctr"/>
            <a:r>
              <a:rPr lang="fa-IR" sz="1800" b="1" dirty="0" smtClean="0">
                <a:cs typeface="B Nazanin" pitchFamily="2" charset="-78"/>
              </a:rPr>
              <a:t> با شکست نظم مفاهیم کاملتر میشوند . . . . </a:t>
            </a:r>
          </a:p>
          <a:p>
            <a:pPr algn="ctr"/>
            <a:endParaRPr lang="fa-IR" sz="1800" b="1" dirty="0" smtClean="0">
              <a:cs typeface="B Nazanin" pitchFamily="2" charset="-78"/>
            </a:endParaRPr>
          </a:p>
          <a:p>
            <a:pPr algn="ctr"/>
            <a:endParaRPr lang="fa-IR" sz="1800" b="1" dirty="0" smtClean="0">
              <a:cs typeface="B Nazanin" pitchFamily="2" charset="-78"/>
            </a:endParaRPr>
          </a:p>
          <a:p>
            <a:pPr algn="r"/>
            <a:r>
              <a:rPr lang="fa-IR" sz="1800" b="1" dirty="0" smtClean="0">
                <a:cs typeface="B Homa" pitchFamily="2" charset="-78"/>
              </a:rPr>
              <a:t>- داخل و خارج :</a:t>
            </a:r>
          </a:p>
          <a:p>
            <a:pPr algn="ctr"/>
            <a:r>
              <a:rPr lang="fa-IR" sz="1800" b="1" dirty="0" smtClean="0">
                <a:cs typeface="B Nazanin" pitchFamily="2" charset="-78"/>
              </a:rPr>
              <a:t>ضدیت بین داخل وخارج                    تجلی درخشان از تضاد در معماری</a:t>
            </a:r>
          </a:p>
          <a:p>
            <a:pPr algn="r"/>
            <a:endParaRPr lang="fa-IR" sz="1600" b="1" dirty="0" smtClean="0">
              <a:cs typeface="B Nazanin" pitchFamily="2" charset="-78"/>
            </a:endParaRPr>
          </a:p>
          <a:p>
            <a:pPr algn="ctr"/>
            <a:r>
              <a:rPr lang="fa-IR" sz="1800" b="1" dirty="0" smtClean="0">
                <a:cs typeface="B Nazanin" pitchFamily="2" charset="-78"/>
              </a:rPr>
              <a:t>  قویترین عقاید معماری در قرن 20                   فضای داخل بیانگر داخل باشد </a:t>
            </a:r>
          </a:p>
          <a:p>
            <a:pPr algn="r"/>
            <a:endParaRPr lang="en-US" sz="1800" b="1" dirty="0">
              <a:cs typeface="B Nazanin" pitchFamily="2" charset="-78"/>
            </a:endParaRPr>
          </a:p>
        </p:txBody>
      </p:sp>
      <p:cxnSp>
        <p:nvCxnSpPr>
          <p:cNvPr id="7" name="Straight Arrow Connector 6"/>
          <p:cNvCxnSpPr/>
          <p:nvPr/>
        </p:nvCxnSpPr>
        <p:spPr>
          <a:xfrm rot="10800000">
            <a:off x="4857752" y="2714620"/>
            <a:ext cx="500066" cy="158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8" name="Straight Arrow Connector 7"/>
          <p:cNvCxnSpPr/>
          <p:nvPr/>
        </p:nvCxnSpPr>
        <p:spPr>
          <a:xfrm rot="10800000">
            <a:off x="4357686" y="3286124"/>
            <a:ext cx="500066" cy="158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pic>
        <p:nvPicPr>
          <p:cNvPr id="9" name="Picture 8" descr="E:\Negari\Arshad\Gilan\Seire Andisheha\ax\shoban.jpg"/>
          <p:cNvPicPr/>
          <p:nvPr/>
        </p:nvPicPr>
        <p:blipFill>
          <a:blip r:embed="rId2"/>
          <a:srcRect t="22574"/>
          <a:stretch>
            <a:fillRect/>
          </a:stretch>
        </p:blipFill>
        <p:spPr bwMode="auto">
          <a:xfrm>
            <a:off x="5572132" y="3714752"/>
            <a:ext cx="2357454" cy="17859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0" name="Picture 9" descr="E:\Negari\Arshad\Gilan\Seire Andisheha\ax\shoban.jpg"/>
          <p:cNvPicPr/>
          <p:nvPr/>
        </p:nvPicPr>
        <p:blipFill>
          <a:blip r:embed="rId3" cstate="print"/>
          <a:stretch>
            <a:fillRect/>
          </a:stretch>
        </p:blipFill>
        <p:spPr bwMode="auto">
          <a:xfrm>
            <a:off x="1643042" y="3714752"/>
            <a:ext cx="2500330" cy="17859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2" name="TextBox 11"/>
          <p:cNvSpPr txBox="1"/>
          <p:nvPr/>
        </p:nvSpPr>
        <p:spPr>
          <a:xfrm>
            <a:off x="5214942" y="5786454"/>
            <a:ext cx="3357586" cy="338554"/>
          </a:xfrm>
          <a:prstGeom prst="rect">
            <a:avLst/>
          </a:prstGeom>
          <a:noFill/>
        </p:spPr>
        <p:txBody>
          <a:bodyPr wrap="square" rtlCol="0">
            <a:spAutoFit/>
          </a:bodyPr>
          <a:lstStyle/>
          <a:p>
            <a:pPr rtl="0"/>
            <a:r>
              <a:rPr lang="fa-IR" sz="1600" dirty="0">
                <a:solidFill>
                  <a:prstClr val="white"/>
                </a:solidFill>
                <a:cs typeface="B Nazanin" pitchFamily="2" charset="-78"/>
              </a:rPr>
              <a:t>از بین بردن مرز بین داخل و خارج- خانه شیشه ای</a:t>
            </a:r>
            <a:endParaRPr lang="en-US" sz="1600" dirty="0">
              <a:solidFill>
                <a:prstClr val="white"/>
              </a:solidFill>
              <a:cs typeface="B Nazanin" pitchFamily="2" charset="-78"/>
            </a:endParaRPr>
          </a:p>
        </p:txBody>
      </p:sp>
      <p:sp>
        <p:nvSpPr>
          <p:cNvPr id="13" name="TextBox 12"/>
          <p:cNvSpPr txBox="1"/>
          <p:nvPr/>
        </p:nvSpPr>
        <p:spPr>
          <a:xfrm>
            <a:off x="1285852" y="5715016"/>
            <a:ext cx="3071834" cy="338554"/>
          </a:xfrm>
          <a:prstGeom prst="rect">
            <a:avLst/>
          </a:prstGeom>
          <a:noFill/>
        </p:spPr>
        <p:txBody>
          <a:bodyPr wrap="square" rtlCol="0">
            <a:spAutoFit/>
          </a:bodyPr>
          <a:lstStyle/>
          <a:p>
            <a:pPr rtl="0"/>
            <a:r>
              <a:rPr lang="fa-IR" sz="1600" dirty="0">
                <a:solidFill>
                  <a:prstClr val="white"/>
                </a:solidFill>
                <a:cs typeface="B Nazanin" pitchFamily="2" charset="-78"/>
              </a:rPr>
              <a:t>ضدیت بین داخل و خارج – خانه گیلد</a:t>
            </a:r>
            <a:endParaRPr lang="en-US" sz="1600" dirty="0">
              <a:solidFill>
                <a:prstClr val="white"/>
              </a:solidFill>
              <a:cs typeface="B Nazanin" pitchFamily="2" charset="-78"/>
            </a:endParaRPr>
          </a:p>
        </p:txBody>
      </p:sp>
      <p:cxnSp>
        <p:nvCxnSpPr>
          <p:cNvPr id="11" name="Straight Connector 10"/>
          <p:cNvCxnSpPr/>
          <p:nvPr/>
        </p:nvCxnSpPr>
        <p:spPr>
          <a:xfrm rot="10800000">
            <a:off x="0" y="714356"/>
            <a:ext cx="9144000" cy="1588"/>
          </a:xfrm>
          <a:prstGeom prst="line">
            <a:avLst/>
          </a:prstGeom>
        </p:spPr>
        <p:style>
          <a:lnRef idx="3">
            <a:schemeClr val="dk1"/>
          </a:lnRef>
          <a:fillRef idx="0">
            <a:schemeClr val="dk1"/>
          </a:fillRef>
          <a:effectRef idx="2">
            <a:schemeClr val="dk1"/>
          </a:effectRef>
          <a:fontRef idx="minor">
            <a:schemeClr val="tx1"/>
          </a:fontRef>
        </p:style>
      </p:cxnSp>
      <p:cxnSp>
        <p:nvCxnSpPr>
          <p:cNvPr id="14" name="Straight Connector 13"/>
          <p:cNvCxnSpPr/>
          <p:nvPr/>
        </p:nvCxnSpPr>
        <p:spPr>
          <a:xfrm rot="5400000">
            <a:off x="-2286036" y="3000384"/>
            <a:ext cx="6000768" cy="1588"/>
          </a:xfrm>
          <a:prstGeom prst="line">
            <a:avLst/>
          </a:prstGeom>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303528856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429388" y="214290"/>
            <a:ext cx="2257412" cy="511156"/>
          </a:xfrm>
        </p:spPr>
        <p:txBody>
          <a:bodyPr>
            <a:noAutofit/>
          </a:bodyPr>
          <a:lstStyle/>
          <a:p>
            <a:pPr algn="r"/>
            <a:r>
              <a:rPr lang="fa-IR" sz="2800" dirty="0" smtClean="0">
                <a:cs typeface="B Nazanin" pitchFamily="2" charset="-78"/>
              </a:rPr>
              <a:t>جان کلام</a:t>
            </a:r>
            <a:endParaRPr lang="en-US" sz="2800" dirty="0">
              <a:cs typeface="B Nazanin" pitchFamily="2" charset="-78"/>
            </a:endParaRPr>
          </a:p>
        </p:txBody>
      </p:sp>
      <p:sp>
        <p:nvSpPr>
          <p:cNvPr id="2" name="Content Placeholder 1"/>
          <p:cNvSpPr>
            <a:spLocks noGrp="1"/>
          </p:cNvSpPr>
          <p:nvPr>
            <p:ph idx="1"/>
          </p:nvPr>
        </p:nvSpPr>
        <p:spPr>
          <a:xfrm>
            <a:off x="457200" y="857232"/>
            <a:ext cx="8229600" cy="5150059"/>
          </a:xfrm>
        </p:spPr>
        <p:txBody>
          <a:bodyPr>
            <a:normAutofit/>
          </a:bodyPr>
          <a:lstStyle/>
          <a:p>
            <a:pPr algn="r"/>
            <a:r>
              <a:rPr lang="fa-IR" sz="2000" b="1" dirty="0" smtClean="0">
                <a:cs typeface="B Nazanin" pitchFamily="2" charset="-78"/>
              </a:rPr>
              <a:t>تعهد نسبت به کل مشکل</a:t>
            </a:r>
          </a:p>
          <a:p>
            <a:pPr algn="r"/>
            <a:endParaRPr lang="fa-IR" sz="2000" b="1" dirty="0" smtClean="0">
              <a:cs typeface="B Nazanin" pitchFamily="2" charset="-78"/>
            </a:endParaRPr>
          </a:p>
          <a:p>
            <a:pPr algn="r"/>
            <a:r>
              <a:rPr lang="fa-IR" sz="1800" b="1" dirty="0" smtClean="0">
                <a:cs typeface="B Nazanin" pitchFamily="2" charset="-78"/>
              </a:rPr>
              <a:t>- کل در یک معماری پیچیده و تطابق یافته هیچ وقت فراموش نمی شود.</a:t>
            </a:r>
          </a:p>
          <a:p>
            <a:pPr algn="r"/>
            <a:endParaRPr lang="fa-IR" sz="1800" b="1" dirty="0" smtClean="0">
              <a:cs typeface="B Nazanin" pitchFamily="2" charset="-78"/>
            </a:endParaRPr>
          </a:p>
          <a:p>
            <a:pPr algn="r"/>
            <a:r>
              <a:rPr lang="fa-IR" sz="1800" b="1" dirty="0" smtClean="0">
                <a:cs typeface="B Nazanin" pitchFamily="2" charset="-78"/>
              </a:rPr>
              <a:t>- تعهد نسبت به کل</a:t>
            </a:r>
          </a:p>
          <a:p>
            <a:pPr algn="r"/>
            <a:endParaRPr lang="fa-IR" sz="1800" b="1" dirty="0" smtClean="0">
              <a:cs typeface="B Nazanin" pitchFamily="2" charset="-78"/>
            </a:endParaRPr>
          </a:p>
          <a:p>
            <a:pPr algn="r"/>
            <a:r>
              <a:rPr lang="fa-IR" sz="1800" b="1" dirty="0" smtClean="0">
                <a:cs typeface="B Nazanin" pitchFamily="2" charset="-78"/>
              </a:rPr>
              <a:t>- تأکید بر وحدت</a:t>
            </a:r>
          </a:p>
          <a:p>
            <a:pPr algn="r"/>
            <a:endParaRPr lang="fa-IR" sz="1800" b="1" dirty="0" smtClean="0">
              <a:cs typeface="B Nazanin" pitchFamily="2" charset="-78"/>
            </a:endParaRPr>
          </a:p>
          <a:p>
            <a:pPr algn="r">
              <a:buNone/>
            </a:pPr>
            <a:r>
              <a:rPr lang="fa-IR" sz="1800" b="1" dirty="0" smtClean="0">
                <a:cs typeface="B Nazanin" pitchFamily="2" charset="-78"/>
              </a:rPr>
              <a:t>- روانشناسی گشتالت                        </a:t>
            </a:r>
          </a:p>
          <a:p>
            <a:pPr algn="r">
              <a:buNone/>
            </a:pPr>
            <a:endParaRPr lang="fa-IR" sz="1800" b="1" dirty="0" smtClean="0">
              <a:cs typeface="B Nazanin" pitchFamily="2" charset="-78"/>
            </a:endParaRPr>
          </a:p>
          <a:p>
            <a:pPr algn="r"/>
            <a:endParaRPr lang="en-US" sz="1800" b="1" dirty="0">
              <a:cs typeface="B Nazanin" pitchFamily="2" charset="-78"/>
            </a:endParaRPr>
          </a:p>
        </p:txBody>
      </p:sp>
      <p:cxnSp>
        <p:nvCxnSpPr>
          <p:cNvPr id="4" name="Straight Connector 3"/>
          <p:cNvCxnSpPr/>
          <p:nvPr/>
        </p:nvCxnSpPr>
        <p:spPr>
          <a:xfrm rot="10800000">
            <a:off x="0" y="714356"/>
            <a:ext cx="9144000" cy="1588"/>
          </a:xfrm>
          <a:prstGeom prst="line">
            <a:avLst/>
          </a:prstGeom>
        </p:spPr>
        <p:style>
          <a:lnRef idx="3">
            <a:schemeClr val="dk1"/>
          </a:lnRef>
          <a:fillRef idx="0">
            <a:schemeClr val="dk1"/>
          </a:fillRef>
          <a:effectRef idx="2">
            <a:schemeClr val="dk1"/>
          </a:effectRef>
          <a:fontRef idx="minor">
            <a:schemeClr val="tx1"/>
          </a:fontRef>
        </p:style>
      </p:cxnSp>
      <p:cxnSp>
        <p:nvCxnSpPr>
          <p:cNvPr id="5" name="Straight Connector 4"/>
          <p:cNvCxnSpPr/>
          <p:nvPr/>
        </p:nvCxnSpPr>
        <p:spPr>
          <a:xfrm rot="5400000">
            <a:off x="-2286036" y="3000384"/>
            <a:ext cx="6000768" cy="1588"/>
          </a:xfrm>
          <a:prstGeom prst="line">
            <a:avLst/>
          </a:prstGeom>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393276244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715140" y="0"/>
            <a:ext cx="1971660" cy="582594"/>
          </a:xfrm>
        </p:spPr>
        <p:txBody>
          <a:bodyPr>
            <a:noAutofit/>
          </a:bodyPr>
          <a:lstStyle/>
          <a:p>
            <a:pPr algn="r"/>
            <a:r>
              <a:rPr lang="fa-IR" sz="2800" dirty="0" smtClean="0">
                <a:cs typeface="B Nazanin" pitchFamily="2" charset="-78"/>
              </a:rPr>
              <a:t>جان کلام</a:t>
            </a:r>
            <a:endParaRPr lang="en-US" sz="2800" dirty="0">
              <a:cs typeface="B Nazanin" pitchFamily="2" charset="-78"/>
            </a:endParaRPr>
          </a:p>
        </p:txBody>
      </p:sp>
      <p:sp>
        <p:nvSpPr>
          <p:cNvPr id="2" name="Content Placeholder 1"/>
          <p:cNvSpPr>
            <a:spLocks noGrp="1"/>
          </p:cNvSpPr>
          <p:nvPr>
            <p:ph idx="1"/>
          </p:nvPr>
        </p:nvSpPr>
        <p:spPr>
          <a:xfrm>
            <a:off x="457200" y="642918"/>
            <a:ext cx="8229600" cy="5643602"/>
          </a:xfrm>
        </p:spPr>
        <p:txBody>
          <a:bodyPr>
            <a:normAutofit fontScale="92500" lnSpcReduction="20000"/>
          </a:bodyPr>
          <a:lstStyle/>
          <a:p>
            <a:pPr algn="r"/>
            <a:r>
              <a:rPr lang="fa-IR" sz="1800" b="1" dirty="0" smtClean="0">
                <a:cs typeface="B Homa" pitchFamily="2" charset="-78"/>
              </a:rPr>
              <a:t>چارلز جنکس، </a:t>
            </a:r>
            <a:r>
              <a:rPr lang="fa-IR" sz="1800" b="1" dirty="0" smtClean="0">
                <a:cs typeface="B Nazanin" pitchFamily="2" charset="-78"/>
              </a:rPr>
              <a:t>تاریخ نگار و منتقد معماری مدرن، دیگر نظریه پرداز مهم پست مدرن است.                 کتاب ”زبان معماری پست مدرن“</a:t>
            </a:r>
          </a:p>
          <a:p>
            <a:pPr algn="r"/>
            <a:endParaRPr lang="fa-IR" sz="1800" b="1" dirty="0" smtClean="0">
              <a:cs typeface="B Nazanin" pitchFamily="2" charset="-78"/>
            </a:endParaRPr>
          </a:p>
          <a:p>
            <a:pPr algn="r"/>
            <a:endParaRPr lang="fa-IR" sz="1800" b="1" dirty="0" smtClean="0">
              <a:cs typeface="B Nazanin" pitchFamily="2" charset="-78"/>
            </a:endParaRPr>
          </a:p>
          <a:p>
            <a:pPr algn="r">
              <a:buNone/>
            </a:pPr>
            <a:r>
              <a:rPr lang="fa-IR" sz="1800" b="1" dirty="0" smtClean="0">
                <a:cs typeface="B Nazanin" pitchFamily="2" charset="-78"/>
              </a:rPr>
              <a:t>جنکس :  پست مدرن                           فرزند مدرن                           ادامه ی مدرن</a:t>
            </a:r>
          </a:p>
          <a:p>
            <a:pPr algn="r">
              <a:buNone/>
            </a:pPr>
            <a:endParaRPr lang="fa-IR" sz="1800" b="1" dirty="0" smtClean="0">
              <a:cs typeface="B Nazanin" pitchFamily="2" charset="-78"/>
            </a:endParaRPr>
          </a:p>
          <a:p>
            <a:pPr marL="457200" indent="-457200" algn="just">
              <a:buClr>
                <a:schemeClr val="accent6">
                  <a:lumMod val="50000"/>
                </a:schemeClr>
              </a:buClr>
              <a:buFont typeface="Wingdings" pitchFamily="2" charset="2"/>
              <a:buChar char="ü"/>
            </a:pPr>
            <a:endParaRPr lang="fa-IR" sz="1800" dirty="0" smtClean="0">
              <a:cs typeface="B Homa" pitchFamily="2" charset="-78"/>
            </a:endParaRPr>
          </a:p>
          <a:p>
            <a:pPr marL="457200" indent="-457200" algn="r">
              <a:buClr>
                <a:schemeClr val="accent6">
                  <a:lumMod val="50000"/>
                </a:schemeClr>
              </a:buClr>
              <a:buNone/>
            </a:pPr>
            <a:r>
              <a:rPr lang="fa-IR" sz="1800" b="1" dirty="0" smtClean="0">
                <a:cs typeface="B Nazanin" pitchFamily="2" charset="-78"/>
              </a:rPr>
              <a:t>پست مدرنیسم ، ضدّ مدرنیسم نیست ، نه سنت گراست و نه به شکل انفعالی ردّیه ای بر پدر می نویسد.</a:t>
            </a:r>
          </a:p>
          <a:p>
            <a:pPr marL="457200" indent="-457200" algn="r">
              <a:buClr>
                <a:schemeClr val="accent6">
                  <a:lumMod val="50000"/>
                </a:schemeClr>
              </a:buClr>
              <a:buNone/>
            </a:pPr>
            <a:endParaRPr lang="fa-IR" sz="1800" b="1" dirty="0" smtClean="0">
              <a:cs typeface="B Nazanin" pitchFamily="2" charset="-78"/>
            </a:endParaRPr>
          </a:p>
          <a:p>
            <a:pPr marL="457200" indent="-457200" algn="r">
              <a:buClr>
                <a:schemeClr val="accent6">
                  <a:lumMod val="50000"/>
                </a:schemeClr>
              </a:buClr>
              <a:buNone/>
            </a:pPr>
            <a:endParaRPr lang="fa-IR" sz="1800" b="1" dirty="0" smtClean="0">
              <a:cs typeface="B Nazanin" pitchFamily="2" charset="-78"/>
            </a:endParaRPr>
          </a:p>
          <a:p>
            <a:pPr marL="457200" indent="-457200" algn="r">
              <a:buClr>
                <a:schemeClr val="accent6">
                  <a:lumMod val="50000"/>
                </a:schemeClr>
              </a:buClr>
              <a:buNone/>
            </a:pPr>
            <a:endParaRPr lang="fa-IR" sz="1800" b="1" dirty="0" smtClean="0">
              <a:cs typeface="B Nazanin" pitchFamily="2" charset="-78"/>
            </a:endParaRPr>
          </a:p>
          <a:p>
            <a:pPr marL="457200" indent="-457200" algn="r">
              <a:buClr>
                <a:schemeClr val="accent6">
                  <a:lumMod val="50000"/>
                </a:schemeClr>
              </a:buClr>
              <a:buNone/>
            </a:pPr>
            <a:r>
              <a:rPr lang="fa-IR" sz="1800" b="1" dirty="0" smtClean="0">
                <a:cs typeface="B Nazanin" pitchFamily="2" charset="-78"/>
              </a:rPr>
              <a:t>عقیده چارلز جنکس                     مدرن به معنای ” به هنگام ”                              پیوند با تفکر پیشرفت</a:t>
            </a:r>
          </a:p>
          <a:p>
            <a:pPr marL="457200" indent="-457200" algn="r">
              <a:buClr>
                <a:schemeClr val="accent6">
                  <a:lumMod val="50000"/>
                </a:schemeClr>
              </a:buClr>
              <a:buNone/>
            </a:pPr>
            <a:endParaRPr lang="fa-IR" sz="1800" b="1" dirty="0" smtClean="0">
              <a:cs typeface="B Nazanin" pitchFamily="2" charset="-78"/>
            </a:endParaRPr>
          </a:p>
          <a:p>
            <a:pPr marL="457200" indent="-457200" algn="r">
              <a:buClr>
                <a:schemeClr val="accent6">
                  <a:lumMod val="50000"/>
                </a:schemeClr>
              </a:buClr>
              <a:buNone/>
            </a:pPr>
            <a:endParaRPr lang="fa-IR" sz="1800" b="1" dirty="0" smtClean="0">
              <a:cs typeface="B Nazanin" pitchFamily="2" charset="-78"/>
            </a:endParaRPr>
          </a:p>
          <a:p>
            <a:pPr marL="457200" indent="-457200" algn="r">
              <a:buClr>
                <a:schemeClr val="accent6">
                  <a:lumMod val="50000"/>
                </a:schemeClr>
              </a:buClr>
              <a:buNone/>
            </a:pPr>
            <a:r>
              <a:rPr lang="fa-IR" sz="1800" b="1" dirty="0" smtClean="0">
                <a:cs typeface="B Nazanin" pitchFamily="2" charset="-78"/>
              </a:rPr>
              <a:t>پست مدرن به هنگام تر است                            مدرنیسم + 1 = ابر مدرنیسم</a:t>
            </a:r>
          </a:p>
          <a:p>
            <a:pPr marL="457200" indent="-457200" algn="r">
              <a:buClr>
                <a:schemeClr val="accent6">
                  <a:lumMod val="50000"/>
                </a:schemeClr>
              </a:buClr>
              <a:buNone/>
            </a:pPr>
            <a:endParaRPr lang="fa-IR" sz="1800" b="1" dirty="0" smtClean="0">
              <a:cs typeface="B Nazanin" pitchFamily="2" charset="-78"/>
            </a:endParaRPr>
          </a:p>
          <a:p>
            <a:pPr marL="457200" indent="-457200" algn="ctr">
              <a:buClr>
                <a:schemeClr val="accent6">
                  <a:lumMod val="50000"/>
                </a:schemeClr>
              </a:buClr>
              <a:buNone/>
            </a:pPr>
            <a:r>
              <a:rPr lang="fa-IR" sz="1800" b="1" dirty="0" smtClean="0">
                <a:cs typeface="B Nazanin" pitchFamily="2" charset="-78"/>
              </a:rPr>
              <a:t>کلمه پست مدرن                          فراتر از جهان بینی                        مدرن جاویدان نیست</a:t>
            </a:r>
          </a:p>
          <a:p>
            <a:pPr marL="457200" indent="-457200" algn="r">
              <a:buClr>
                <a:schemeClr val="accent6">
                  <a:lumMod val="50000"/>
                </a:schemeClr>
              </a:buClr>
              <a:buNone/>
            </a:pPr>
            <a:endParaRPr lang="fa-IR" sz="1800" b="1" dirty="0" smtClean="0">
              <a:cs typeface="B Nazanin" pitchFamily="2" charset="-78"/>
            </a:endParaRPr>
          </a:p>
          <a:p>
            <a:pPr marL="457200" indent="-457200" algn="r">
              <a:buClr>
                <a:schemeClr val="accent6">
                  <a:lumMod val="50000"/>
                </a:schemeClr>
              </a:buClr>
              <a:buNone/>
            </a:pPr>
            <a:endParaRPr lang="fa-IR" sz="1800" b="1" dirty="0" smtClean="0">
              <a:cs typeface="B Nazanin" pitchFamily="2" charset="-78"/>
            </a:endParaRPr>
          </a:p>
          <a:p>
            <a:pPr marL="457200" indent="-457200" algn="r">
              <a:buClr>
                <a:schemeClr val="accent6">
                  <a:lumMod val="50000"/>
                </a:schemeClr>
              </a:buClr>
              <a:buNone/>
            </a:pPr>
            <a:endParaRPr lang="fa-IR" sz="1800" b="1" dirty="0" smtClean="0">
              <a:cs typeface="B Nazanin" pitchFamily="2" charset="-78"/>
            </a:endParaRPr>
          </a:p>
          <a:p>
            <a:pPr marL="457200" indent="-457200" algn="r">
              <a:buClr>
                <a:schemeClr val="accent6">
                  <a:lumMod val="50000"/>
                </a:schemeClr>
              </a:buClr>
              <a:buNone/>
            </a:pPr>
            <a:endParaRPr lang="fa-IR" sz="1800" b="1" dirty="0" smtClean="0">
              <a:cs typeface="B Nazanin" pitchFamily="2" charset="-78"/>
            </a:endParaRPr>
          </a:p>
          <a:p>
            <a:pPr marL="457200" indent="-457200" algn="r">
              <a:buClr>
                <a:schemeClr val="accent6">
                  <a:lumMod val="50000"/>
                </a:schemeClr>
              </a:buClr>
              <a:buNone/>
            </a:pPr>
            <a:endParaRPr lang="fa-IR" sz="1800" b="1" dirty="0" smtClean="0">
              <a:cs typeface="B Nazanin" pitchFamily="2" charset="-78"/>
            </a:endParaRPr>
          </a:p>
          <a:p>
            <a:pPr marL="457200" indent="-457200" algn="r">
              <a:buClr>
                <a:schemeClr val="accent6">
                  <a:lumMod val="50000"/>
                </a:schemeClr>
              </a:buClr>
              <a:buNone/>
            </a:pPr>
            <a:endParaRPr lang="en-US" sz="1800" dirty="0">
              <a:cs typeface="B Nazanin" pitchFamily="2" charset="-78"/>
            </a:endParaRPr>
          </a:p>
        </p:txBody>
      </p:sp>
      <p:cxnSp>
        <p:nvCxnSpPr>
          <p:cNvPr id="5" name="Straight Arrow Connector 4"/>
          <p:cNvCxnSpPr/>
          <p:nvPr/>
        </p:nvCxnSpPr>
        <p:spPr>
          <a:xfrm rot="10800000">
            <a:off x="5786446" y="2071678"/>
            <a:ext cx="1000132" cy="1588"/>
          </a:xfrm>
          <a:prstGeom prst="straightConnector1">
            <a:avLst/>
          </a:prstGeom>
          <a:ln>
            <a:solidFill>
              <a:srgbClr val="FF0000"/>
            </a:solidFill>
            <a:tailEnd type="arrow"/>
          </a:ln>
        </p:spPr>
        <p:style>
          <a:lnRef idx="2">
            <a:schemeClr val="dk1"/>
          </a:lnRef>
          <a:fillRef idx="0">
            <a:schemeClr val="dk1"/>
          </a:fillRef>
          <a:effectRef idx="1">
            <a:schemeClr val="dk1"/>
          </a:effectRef>
          <a:fontRef idx="minor">
            <a:schemeClr val="tx1"/>
          </a:fontRef>
        </p:style>
      </p:cxnSp>
      <p:cxnSp>
        <p:nvCxnSpPr>
          <p:cNvPr id="7" name="Straight Arrow Connector 6"/>
          <p:cNvCxnSpPr/>
          <p:nvPr/>
        </p:nvCxnSpPr>
        <p:spPr>
          <a:xfrm rot="10800000">
            <a:off x="3500430" y="2071678"/>
            <a:ext cx="1000132" cy="1588"/>
          </a:xfrm>
          <a:prstGeom prst="straightConnector1">
            <a:avLst/>
          </a:prstGeom>
          <a:ln>
            <a:solidFill>
              <a:srgbClr val="FF0000"/>
            </a:solidFill>
            <a:tailEnd type="arrow"/>
          </a:ln>
        </p:spPr>
        <p:style>
          <a:lnRef idx="2">
            <a:schemeClr val="dk1"/>
          </a:lnRef>
          <a:fillRef idx="0">
            <a:schemeClr val="dk1"/>
          </a:fillRef>
          <a:effectRef idx="1">
            <a:schemeClr val="dk1"/>
          </a:effectRef>
          <a:fontRef idx="minor">
            <a:schemeClr val="tx1"/>
          </a:fontRef>
        </p:style>
      </p:cxnSp>
      <p:cxnSp>
        <p:nvCxnSpPr>
          <p:cNvPr id="8" name="Straight Arrow Connector 7"/>
          <p:cNvCxnSpPr/>
          <p:nvPr/>
        </p:nvCxnSpPr>
        <p:spPr>
          <a:xfrm rot="10800000">
            <a:off x="6143636" y="4357694"/>
            <a:ext cx="642942" cy="1588"/>
          </a:xfrm>
          <a:prstGeom prst="straightConnector1">
            <a:avLst/>
          </a:prstGeom>
          <a:ln>
            <a:solidFill>
              <a:srgbClr val="FF0000"/>
            </a:solidFill>
            <a:tailEnd type="arrow"/>
          </a:ln>
        </p:spPr>
        <p:style>
          <a:lnRef idx="2">
            <a:schemeClr val="dk1"/>
          </a:lnRef>
          <a:fillRef idx="0">
            <a:schemeClr val="dk1"/>
          </a:fillRef>
          <a:effectRef idx="1">
            <a:schemeClr val="dk1"/>
          </a:effectRef>
          <a:fontRef idx="minor">
            <a:schemeClr val="tx1"/>
          </a:fontRef>
        </p:style>
      </p:cxnSp>
      <p:cxnSp>
        <p:nvCxnSpPr>
          <p:cNvPr id="10" name="Straight Arrow Connector 9"/>
          <p:cNvCxnSpPr/>
          <p:nvPr/>
        </p:nvCxnSpPr>
        <p:spPr>
          <a:xfrm rot="10800000">
            <a:off x="2786050" y="4357694"/>
            <a:ext cx="642942" cy="1588"/>
          </a:xfrm>
          <a:prstGeom prst="straightConnector1">
            <a:avLst/>
          </a:prstGeom>
          <a:ln>
            <a:solidFill>
              <a:srgbClr val="FF0000"/>
            </a:solidFill>
            <a:tailEnd type="arrow"/>
          </a:ln>
        </p:spPr>
        <p:style>
          <a:lnRef idx="2">
            <a:schemeClr val="dk1"/>
          </a:lnRef>
          <a:fillRef idx="0">
            <a:schemeClr val="dk1"/>
          </a:fillRef>
          <a:effectRef idx="1">
            <a:schemeClr val="dk1"/>
          </a:effectRef>
          <a:fontRef idx="minor">
            <a:schemeClr val="tx1"/>
          </a:fontRef>
        </p:style>
      </p:cxnSp>
      <p:cxnSp>
        <p:nvCxnSpPr>
          <p:cNvPr id="11" name="Straight Arrow Connector 10"/>
          <p:cNvCxnSpPr/>
          <p:nvPr/>
        </p:nvCxnSpPr>
        <p:spPr>
          <a:xfrm rot="10800000">
            <a:off x="5143504" y="5357826"/>
            <a:ext cx="1000132" cy="1588"/>
          </a:xfrm>
          <a:prstGeom prst="straightConnector1">
            <a:avLst/>
          </a:prstGeom>
          <a:ln>
            <a:solidFill>
              <a:srgbClr val="FF0000"/>
            </a:solidFill>
            <a:tailEnd type="arrow"/>
          </a:ln>
        </p:spPr>
        <p:style>
          <a:lnRef idx="2">
            <a:schemeClr val="dk1"/>
          </a:lnRef>
          <a:fillRef idx="0">
            <a:schemeClr val="dk1"/>
          </a:fillRef>
          <a:effectRef idx="1">
            <a:schemeClr val="dk1"/>
          </a:effectRef>
          <a:fontRef idx="minor">
            <a:schemeClr val="tx1"/>
          </a:fontRef>
        </p:style>
      </p:cxnSp>
      <p:cxnSp>
        <p:nvCxnSpPr>
          <p:cNvPr id="12" name="Straight Arrow Connector 11"/>
          <p:cNvCxnSpPr/>
          <p:nvPr/>
        </p:nvCxnSpPr>
        <p:spPr>
          <a:xfrm rot="10800000">
            <a:off x="2857488" y="6000768"/>
            <a:ext cx="1000132" cy="1588"/>
          </a:xfrm>
          <a:prstGeom prst="straightConnector1">
            <a:avLst/>
          </a:prstGeom>
          <a:ln>
            <a:solidFill>
              <a:srgbClr val="FF0000"/>
            </a:solidFill>
            <a:tailEnd type="arrow"/>
          </a:ln>
        </p:spPr>
        <p:style>
          <a:lnRef idx="2">
            <a:schemeClr val="dk1"/>
          </a:lnRef>
          <a:fillRef idx="0">
            <a:schemeClr val="dk1"/>
          </a:fillRef>
          <a:effectRef idx="1">
            <a:schemeClr val="dk1"/>
          </a:effectRef>
          <a:fontRef idx="minor">
            <a:schemeClr val="tx1"/>
          </a:fontRef>
        </p:style>
      </p:cxnSp>
      <p:cxnSp>
        <p:nvCxnSpPr>
          <p:cNvPr id="13" name="Straight Arrow Connector 12"/>
          <p:cNvCxnSpPr/>
          <p:nvPr/>
        </p:nvCxnSpPr>
        <p:spPr>
          <a:xfrm rot="10800000">
            <a:off x="5572132" y="6000768"/>
            <a:ext cx="1000132" cy="1588"/>
          </a:xfrm>
          <a:prstGeom prst="straightConnector1">
            <a:avLst/>
          </a:prstGeom>
          <a:ln>
            <a:solidFill>
              <a:srgbClr val="FF0000"/>
            </a:solidFill>
            <a:tailEnd type="arrow"/>
          </a:ln>
        </p:spPr>
        <p:style>
          <a:lnRef idx="2">
            <a:schemeClr val="dk1"/>
          </a:lnRef>
          <a:fillRef idx="0">
            <a:schemeClr val="dk1"/>
          </a:fillRef>
          <a:effectRef idx="1">
            <a:schemeClr val="dk1"/>
          </a:effectRef>
          <a:fontRef idx="minor">
            <a:schemeClr val="tx1"/>
          </a:fontRef>
        </p:style>
      </p:cxnSp>
      <p:pic>
        <p:nvPicPr>
          <p:cNvPr id="14" name="Picture 3" descr="چارلز جنکز"/>
          <p:cNvPicPr>
            <a:picLocks noChangeAspect="1" noChangeArrowheads="1"/>
          </p:cNvPicPr>
          <p:nvPr/>
        </p:nvPicPr>
        <p:blipFill>
          <a:blip r:embed="rId2" r:link="rId3"/>
          <a:srcRect/>
          <a:stretch>
            <a:fillRect/>
          </a:stretch>
        </p:blipFill>
        <p:spPr bwMode="auto">
          <a:xfrm>
            <a:off x="0" y="714356"/>
            <a:ext cx="1714512" cy="2179964"/>
          </a:xfrm>
          <a:prstGeom prst="rect">
            <a:avLst/>
          </a:prstGeom>
          <a:ln>
            <a:noFill/>
          </a:ln>
          <a:effectLst>
            <a:softEdge rad="112500"/>
          </a:effectLst>
        </p:spPr>
      </p:pic>
      <p:cxnSp>
        <p:nvCxnSpPr>
          <p:cNvPr id="15" name="Straight Connector 14"/>
          <p:cNvCxnSpPr/>
          <p:nvPr/>
        </p:nvCxnSpPr>
        <p:spPr>
          <a:xfrm rot="10800000">
            <a:off x="0" y="642918"/>
            <a:ext cx="9144000" cy="1588"/>
          </a:xfrm>
          <a:prstGeom prst="line">
            <a:avLst/>
          </a:prstGeom>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276538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7072330" y="214290"/>
            <a:ext cx="1614470" cy="439718"/>
          </a:xfrm>
        </p:spPr>
        <p:txBody>
          <a:bodyPr>
            <a:noAutofit/>
          </a:bodyPr>
          <a:lstStyle/>
          <a:p>
            <a:pPr algn="r"/>
            <a:r>
              <a:rPr lang="fa-IR" sz="2800" dirty="0" smtClean="0">
                <a:cs typeface="B Nazanin" pitchFamily="2" charset="-78"/>
              </a:rPr>
              <a:t>جان کلام</a:t>
            </a:r>
            <a:endParaRPr lang="en-US" sz="2800" dirty="0">
              <a:cs typeface="B Nazanin" pitchFamily="2" charset="-78"/>
            </a:endParaRPr>
          </a:p>
        </p:txBody>
      </p:sp>
      <p:sp>
        <p:nvSpPr>
          <p:cNvPr id="2" name="Content Placeholder 1"/>
          <p:cNvSpPr>
            <a:spLocks noGrp="1"/>
          </p:cNvSpPr>
          <p:nvPr>
            <p:ph idx="1"/>
          </p:nvPr>
        </p:nvSpPr>
        <p:spPr>
          <a:xfrm>
            <a:off x="457200" y="857232"/>
            <a:ext cx="8229600" cy="5150059"/>
          </a:xfrm>
        </p:spPr>
        <p:txBody>
          <a:bodyPr>
            <a:normAutofit/>
          </a:bodyPr>
          <a:lstStyle/>
          <a:p>
            <a:pPr algn="r"/>
            <a:r>
              <a:rPr lang="fa-IR" sz="1800" b="1" dirty="0" smtClean="0">
                <a:cs typeface="B Nazanin" pitchFamily="2" charset="-78"/>
              </a:rPr>
              <a:t>- شکست مدرن و شکل گیری پست مدرن</a:t>
            </a:r>
          </a:p>
          <a:p>
            <a:pPr algn="r"/>
            <a:r>
              <a:rPr lang="fa-IR" sz="1800" b="1" dirty="0" smtClean="0">
                <a:cs typeface="B Nazanin" pitchFamily="2" charset="-78"/>
              </a:rPr>
              <a:t> </a:t>
            </a:r>
          </a:p>
          <a:p>
            <a:pPr algn="ctr"/>
            <a:r>
              <a:rPr lang="fa-IR" sz="1800" b="1" dirty="0" smtClean="0">
                <a:cs typeface="B Nazanin" pitchFamily="2" charset="-78"/>
              </a:rPr>
              <a:t>شکست اجتماعی مدرن                           تولد پست مدرن</a:t>
            </a:r>
          </a:p>
          <a:p>
            <a:pPr algn="ctr"/>
            <a:endParaRPr lang="fa-IR" sz="1800" b="1" dirty="0" smtClean="0">
              <a:cs typeface="B Nazanin" pitchFamily="2" charset="-78"/>
            </a:endParaRPr>
          </a:p>
          <a:p>
            <a:pPr algn="ctr"/>
            <a:endParaRPr lang="fa-IR" sz="1800" b="1" dirty="0" smtClean="0">
              <a:cs typeface="B Nazanin" pitchFamily="2" charset="-78"/>
            </a:endParaRPr>
          </a:p>
          <a:p>
            <a:pPr algn="r"/>
            <a:r>
              <a:rPr lang="fa-IR" sz="1800" b="1" dirty="0" smtClean="0">
                <a:cs typeface="B Nazanin" pitchFamily="2" charset="-78"/>
              </a:rPr>
              <a:t>انفجار برج مسکونی </a:t>
            </a:r>
            <a:r>
              <a:rPr lang="fa-IR" sz="1800" b="1" dirty="0" smtClean="0">
                <a:solidFill>
                  <a:srgbClr val="FF0000"/>
                </a:solidFill>
                <a:cs typeface="B Nazanin" pitchFamily="2" charset="-78"/>
              </a:rPr>
              <a:t>رونن پوینت </a:t>
            </a:r>
            <a:r>
              <a:rPr lang="fa-IR" sz="1800" b="1" dirty="0" smtClean="0">
                <a:cs typeface="B Nazanin" pitchFamily="2" charset="-78"/>
              </a:rPr>
              <a:t>در انگلستان به سال 1968</a:t>
            </a:r>
          </a:p>
          <a:p>
            <a:pPr algn="r"/>
            <a:endParaRPr lang="fa-IR" sz="1800" b="1" dirty="0" smtClean="0">
              <a:cs typeface="B Nazanin" pitchFamily="2" charset="-78"/>
            </a:endParaRPr>
          </a:p>
          <a:p>
            <a:pPr algn="r"/>
            <a:endParaRPr lang="fa-IR" sz="1800" b="1" dirty="0" smtClean="0">
              <a:cs typeface="B Nazanin" pitchFamily="2" charset="-78"/>
            </a:endParaRPr>
          </a:p>
          <a:p>
            <a:pPr algn="r"/>
            <a:endParaRPr lang="fa-IR" sz="1800" b="1" dirty="0" smtClean="0">
              <a:cs typeface="B Nazanin" pitchFamily="2" charset="-78"/>
            </a:endParaRPr>
          </a:p>
          <a:p>
            <a:pPr algn="r"/>
            <a:endParaRPr lang="fa-IR" sz="1800" b="1" dirty="0" smtClean="0">
              <a:cs typeface="B Nazanin" pitchFamily="2" charset="-78"/>
            </a:endParaRPr>
          </a:p>
          <a:p>
            <a:pPr algn="r"/>
            <a:endParaRPr lang="fa-IR" sz="1800" b="1" dirty="0" smtClean="0">
              <a:cs typeface="B Nazanin" pitchFamily="2" charset="-78"/>
            </a:endParaRPr>
          </a:p>
          <a:p>
            <a:pPr algn="r"/>
            <a:r>
              <a:rPr lang="fa-IR" sz="1800" b="1" dirty="0" smtClean="0">
                <a:cs typeface="B Nazanin" pitchFamily="2" charset="-78"/>
              </a:rPr>
              <a:t>انفجار به عمد بلوک های مسکونی </a:t>
            </a:r>
            <a:r>
              <a:rPr lang="fa-IR" sz="1800" b="1" dirty="0" smtClean="0">
                <a:solidFill>
                  <a:srgbClr val="FF0000"/>
                </a:solidFill>
                <a:cs typeface="B Nazanin" pitchFamily="2" charset="-78"/>
              </a:rPr>
              <a:t>پروئیت ایگو </a:t>
            </a:r>
            <a:r>
              <a:rPr lang="fa-IR" sz="1800" b="1" dirty="0" smtClean="0">
                <a:cs typeface="B Nazanin" pitchFamily="2" charset="-78"/>
              </a:rPr>
              <a:t>در میسوری امریکا به سال 1972</a:t>
            </a:r>
          </a:p>
          <a:p>
            <a:pPr algn="r"/>
            <a:endParaRPr lang="en-US" sz="1800" b="1" dirty="0">
              <a:cs typeface="B Nazanin" pitchFamily="2" charset="-78"/>
            </a:endParaRPr>
          </a:p>
        </p:txBody>
      </p:sp>
      <p:cxnSp>
        <p:nvCxnSpPr>
          <p:cNvPr id="5" name="Straight Arrow Connector 4"/>
          <p:cNvCxnSpPr/>
          <p:nvPr/>
        </p:nvCxnSpPr>
        <p:spPr>
          <a:xfrm rot="10800000">
            <a:off x="4000496" y="1714488"/>
            <a:ext cx="1000132" cy="158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pic>
        <p:nvPicPr>
          <p:cNvPr id="6" name="Picture 2" descr="E:\Negari\Arshad\Gilan\Seire Andisheha\ax\Ronan_Point_-_Daily_Telegraph.jpg"/>
          <p:cNvPicPr>
            <a:picLocks noChangeAspect="1" noChangeArrowheads="1"/>
          </p:cNvPicPr>
          <p:nvPr/>
        </p:nvPicPr>
        <p:blipFill>
          <a:blip r:embed="rId2" cstate="print"/>
          <a:srcRect/>
          <a:stretch>
            <a:fillRect/>
          </a:stretch>
        </p:blipFill>
        <p:spPr bwMode="auto">
          <a:xfrm>
            <a:off x="1643042" y="2214554"/>
            <a:ext cx="1500198" cy="2124926"/>
          </a:xfrm>
          <a:prstGeom prst="rect">
            <a:avLst/>
          </a:prstGeom>
          <a:ln w="19050" cap="sq">
            <a:solidFill>
              <a:srgbClr val="000000"/>
            </a:solidFill>
            <a:prstDash val="solid"/>
            <a:miter lim="800000"/>
          </a:ln>
          <a:effectLst>
            <a:outerShdw blurRad="50800" dist="38100" dir="2700000" algn="tl" rotWithShape="0">
              <a:srgbClr val="000000">
                <a:alpha val="43000"/>
              </a:srgbClr>
            </a:outerShdw>
          </a:effectLst>
        </p:spPr>
      </p:pic>
      <p:pic>
        <p:nvPicPr>
          <p:cNvPr id="7" name="Picture 3" descr="E:\Negari\Arshad\Gilan\Seire Andisheha\ax\02.jpg"/>
          <p:cNvPicPr>
            <a:picLocks noChangeAspect="1" noChangeArrowheads="1"/>
          </p:cNvPicPr>
          <p:nvPr/>
        </p:nvPicPr>
        <p:blipFill>
          <a:blip r:embed="rId3" cstate="print"/>
          <a:srcRect/>
          <a:stretch>
            <a:fillRect/>
          </a:stretch>
        </p:blipFill>
        <p:spPr bwMode="auto">
          <a:xfrm>
            <a:off x="0" y="4922360"/>
            <a:ext cx="2825752" cy="1935640"/>
          </a:xfrm>
          <a:prstGeom prst="rect">
            <a:avLst/>
          </a:prstGeom>
          <a:ln w="19050" cap="sq">
            <a:solidFill>
              <a:srgbClr val="000000"/>
            </a:solidFill>
            <a:prstDash val="solid"/>
            <a:miter lim="800000"/>
          </a:ln>
          <a:effectLst>
            <a:outerShdw blurRad="50800" dist="38100" dir="2700000" algn="tl" rotWithShape="0">
              <a:srgbClr val="000000">
                <a:alpha val="43000"/>
              </a:srgbClr>
            </a:outerShdw>
          </a:effectLst>
        </p:spPr>
      </p:pic>
      <p:pic>
        <p:nvPicPr>
          <p:cNvPr id="8" name="Picture 7" descr="مجموعه آپارتمان پروت ایگو هنگام انهدام با دینامیت جنکز انهدام این مجموعه را مرگ معماری مدرن بیان کرد"/>
          <p:cNvPicPr/>
          <p:nvPr/>
        </p:nvPicPr>
        <p:blipFill>
          <a:blip r:embed="rId4" cstate="print"/>
          <a:srcRect/>
          <a:stretch>
            <a:fillRect/>
          </a:stretch>
        </p:blipFill>
        <p:spPr bwMode="auto">
          <a:xfrm>
            <a:off x="6215042" y="4786322"/>
            <a:ext cx="2928958" cy="2071678"/>
          </a:xfrm>
          <a:prstGeom prst="rect">
            <a:avLst/>
          </a:prstGeom>
          <a:ln>
            <a:noFill/>
          </a:ln>
          <a:effectLst>
            <a:softEdge rad="112500"/>
          </a:effectLst>
        </p:spPr>
      </p:pic>
      <p:sp>
        <p:nvSpPr>
          <p:cNvPr id="9" name="TextBox 8"/>
          <p:cNvSpPr txBox="1"/>
          <p:nvPr/>
        </p:nvSpPr>
        <p:spPr>
          <a:xfrm>
            <a:off x="2928926" y="5000636"/>
            <a:ext cx="3357586" cy="1067215"/>
          </a:xfrm>
          <a:prstGeom prst="rect">
            <a:avLst/>
          </a:prstGeom>
          <a:noFill/>
        </p:spPr>
        <p:txBody>
          <a:bodyPr wrap="square" rtlCol="0">
            <a:spAutoFit/>
          </a:bodyPr>
          <a:lstStyle/>
          <a:p>
            <a:pPr rtl="0">
              <a:lnSpc>
                <a:spcPct val="90000"/>
              </a:lnSpc>
            </a:pPr>
            <a:r>
              <a:rPr lang="fa-IR" sz="1400" dirty="0">
                <a:solidFill>
                  <a:prstClr val="white"/>
                </a:solidFill>
                <a:cs typeface="B Nazanin" pitchFamily="2" charset="-78"/>
              </a:rPr>
              <a:t>جنکس </a:t>
            </a:r>
            <a:r>
              <a:rPr lang="ar-SA" sz="1400" dirty="0">
                <a:solidFill>
                  <a:srgbClr val="FF0000"/>
                </a:solidFill>
                <a:effectLst>
                  <a:outerShdw blurRad="38100" dist="38100" dir="2700000" algn="tl">
                    <a:srgbClr val="FFFFFF"/>
                  </a:outerShdw>
                </a:effectLst>
                <a:cs typeface="B Nazanin" pitchFamily="2" charset="-78"/>
              </a:rPr>
              <a:t>تاریخ دقیق مرگ معماری مدرن</a:t>
            </a:r>
            <a:r>
              <a:rPr lang="ar-SA" sz="1400" dirty="0">
                <a:solidFill>
                  <a:prstClr val="white"/>
                </a:solidFill>
                <a:cs typeface="B Nazanin" pitchFamily="2" charset="-78"/>
              </a:rPr>
              <a:t> را روز 15 ژولای 1972 در ساعت </a:t>
            </a:r>
            <a:r>
              <a:rPr lang="fa-IR" sz="1400" dirty="0">
                <a:solidFill>
                  <a:prstClr val="white"/>
                </a:solidFill>
                <a:cs typeface="B Nazanin" pitchFamily="2" charset="-78"/>
              </a:rPr>
              <a:t>3/23</a:t>
            </a:r>
            <a:r>
              <a:rPr lang="ar-SA" sz="1400" dirty="0">
                <a:solidFill>
                  <a:prstClr val="white"/>
                </a:solidFill>
                <a:cs typeface="B Nazanin" pitchFamily="2" charset="-78"/>
              </a:rPr>
              <a:t> بعد از ظهر اعلام کرد .   این تاریخ اشاره به منهدم کردن آپارتمان های مسکونی پروت ایکو در شهر سنت لوییس آمریکا است </a:t>
            </a:r>
            <a:endParaRPr lang="en-US" sz="1400" dirty="0">
              <a:solidFill>
                <a:prstClr val="white"/>
              </a:solidFill>
              <a:cs typeface="B Nazanin" pitchFamily="2" charset="-78"/>
            </a:endParaRPr>
          </a:p>
          <a:p>
            <a:pPr rtl="0">
              <a:lnSpc>
                <a:spcPct val="90000"/>
              </a:lnSpc>
            </a:pPr>
            <a:endParaRPr lang="en-US" sz="1400" dirty="0">
              <a:solidFill>
                <a:prstClr val="white"/>
              </a:solidFill>
              <a:cs typeface="B Nazanin" pitchFamily="2" charset="-78"/>
            </a:endParaRPr>
          </a:p>
        </p:txBody>
      </p:sp>
      <p:cxnSp>
        <p:nvCxnSpPr>
          <p:cNvPr id="10" name="Straight Connector 9"/>
          <p:cNvCxnSpPr/>
          <p:nvPr/>
        </p:nvCxnSpPr>
        <p:spPr>
          <a:xfrm rot="10800000">
            <a:off x="0" y="714356"/>
            <a:ext cx="9144000" cy="1588"/>
          </a:xfrm>
          <a:prstGeom prst="line">
            <a:avLst/>
          </a:prstGeom>
        </p:spPr>
        <p:style>
          <a:lnRef idx="3">
            <a:schemeClr val="dk1"/>
          </a:lnRef>
          <a:fillRef idx="0">
            <a:schemeClr val="dk1"/>
          </a:fillRef>
          <a:effectRef idx="2">
            <a:schemeClr val="dk1"/>
          </a:effectRef>
          <a:fontRef idx="minor">
            <a:schemeClr val="tx1"/>
          </a:fontRef>
        </p:style>
      </p:cxnSp>
      <p:cxnSp>
        <p:nvCxnSpPr>
          <p:cNvPr id="11" name="Straight Connector 10"/>
          <p:cNvCxnSpPr/>
          <p:nvPr/>
        </p:nvCxnSpPr>
        <p:spPr>
          <a:xfrm rot="5400000">
            <a:off x="-1713738" y="2428880"/>
            <a:ext cx="4856966" cy="794"/>
          </a:xfrm>
          <a:prstGeom prst="line">
            <a:avLst/>
          </a:prstGeom>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12181260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strips(down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786578" y="274638"/>
            <a:ext cx="1900222" cy="439718"/>
          </a:xfrm>
        </p:spPr>
        <p:txBody>
          <a:bodyPr>
            <a:noAutofit/>
          </a:bodyPr>
          <a:lstStyle/>
          <a:p>
            <a:pPr algn="r"/>
            <a:r>
              <a:rPr lang="fa-IR" sz="2800" dirty="0" smtClean="0">
                <a:cs typeface="B Nazanin" pitchFamily="2" charset="-78"/>
              </a:rPr>
              <a:t>جان کلام</a:t>
            </a:r>
            <a:endParaRPr lang="en-US" sz="2800" dirty="0">
              <a:cs typeface="B Nazanin" pitchFamily="2" charset="-78"/>
            </a:endParaRPr>
          </a:p>
        </p:txBody>
      </p:sp>
      <p:sp>
        <p:nvSpPr>
          <p:cNvPr id="2" name="Content Placeholder 1"/>
          <p:cNvSpPr>
            <a:spLocks noGrp="1"/>
          </p:cNvSpPr>
          <p:nvPr>
            <p:ph idx="1"/>
          </p:nvPr>
        </p:nvSpPr>
        <p:spPr>
          <a:xfrm>
            <a:off x="457200" y="928670"/>
            <a:ext cx="8229600" cy="5078621"/>
          </a:xfrm>
        </p:spPr>
        <p:txBody>
          <a:bodyPr>
            <a:normAutofit lnSpcReduction="10000"/>
          </a:bodyPr>
          <a:lstStyle/>
          <a:p>
            <a:pPr algn="r"/>
            <a:endParaRPr lang="fa-IR" sz="1800" b="1" dirty="0" smtClean="0">
              <a:cs typeface="B Nazanin" pitchFamily="2" charset="-78"/>
            </a:endParaRPr>
          </a:p>
          <a:p>
            <a:pPr algn="r"/>
            <a:r>
              <a:rPr lang="fa-IR" sz="1800" b="1" dirty="0" smtClean="0">
                <a:cs typeface="B Nazanin" pitchFamily="2" charset="-78"/>
              </a:rPr>
              <a:t>این انفجارها روشی شدند کاملاً معمول در برخورد با شکست روش های ساختمان سازی مدرنیستی</a:t>
            </a:r>
          </a:p>
          <a:p>
            <a:pPr algn="r"/>
            <a:endParaRPr lang="fa-IR" sz="1800" b="1" dirty="0" smtClean="0">
              <a:cs typeface="B Nazanin" pitchFamily="2" charset="-78"/>
            </a:endParaRPr>
          </a:p>
          <a:p>
            <a:pPr algn="r"/>
            <a:endParaRPr lang="fa-IR" sz="1800" b="1" dirty="0" smtClean="0">
              <a:cs typeface="B Nazanin" pitchFamily="2" charset="-78"/>
            </a:endParaRPr>
          </a:p>
          <a:p>
            <a:pPr algn="r"/>
            <a:endParaRPr lang="fa-IR" sz="1800" b="1" dirty="0" smtClean="0">
              <a:cs typeface="B Nazanin" pitchFamily="2" charset="-78"/>
            </a:endParaRPr>
          </a:p>
          <a:p>
            <a:pPr algn="ctr"/>
            <a:r>
              <a:rPr lang="fa-IR" sz="1800" b="1" dirty="0" smtClean="0">
                <a:cs typeface="B Nazanin" pitchFamily="2" charset="-78"/>
              </a:rPr>
              <a:t>مرگ معماری مدرن                        بر همگان هویدا شد</a:t>
            </a:r>
          </a:p>
          <a:p>
            <a:pPr algn="ctr"/>
            <a:endParaRPr lang="fa-IR" sz="1800" b="1" dirty="0" smtClean="0">
              <a:cs typeface="B Nazanin" pitchFamily="2" charset="-78"/>
            </a:endParaRPr>
          </a:p>
          <a:p>
            <a:pPr algn="ctr"/>
            <a:endParaRPr lang="fa-IR" sz="1800" b="1" dirty="0" smtClean="0">
              <a:cs typeface="B Nazanin" pitchFamily="2" charset="-78"/>
            </a:endParaRPr>
          </a:p>
          <a:p>
            <a:pPr algn="ctr"/>
            <a:endParaRPr lang="fa-IR" sz="1800" b="1" dirty="0" smtClean="0">
              <a:cs typeface="B Nazanin" pitchFamily="2" charset="-78"/>
            </a:endParaRPr>
          </a:p>
          <a:p>
            <a:pPr algn="ctr"/>
            <a:r>
              <a:rPr lang="fa-IR" sz="1800" b="1" dirty="0" smtClean="0">
                <a:cs typeface="B Nazanin" pitchFamily="2" charset="-78"/>
              </a:rPr>
              <a:t>حضور دوباره : شوخی ، تزئینات ، استعاره و . . . . . .</a:t>
            </a:r>
          </a:p>
          <a:p>
            <a:pPr algn="ctr"/>
            <a:endParaRPr lang="fa-IR" sz="1800" b="1" dirty="0" smtClean="0">
              <a:cs typeface="B Nazanin" pitchFamily="2" charset="-78"/>
            </a:endParaRPr>
          </a:p>
          <a:p>
            <a:pPr algn="ctr"/>
            <a:r>
              <a:rPr lang="fa-IR" sz="1800" b="1" dirty="0" smtClean="0">
                <a:cs typeface="B Nazanin" pitchFamily="2" charset="-78"/>
              </a:rPr>
              <a:t> </a:t>
            </a:r>
          </a:p>
          <a:p>
            <a:pPr algn="ctr"/>
            <a:r>
              <a:rPr lang="fa-IR" sz="1800" b="1" dirty="0" smtClean="0">
                <a:cs typeface="B Nazanin" pitchFamily="2" charset="-78"/>
              </a:rPr>
              <a:t>همچنین عناصری نمود کمتری دارند مانند : نمادگرایی ، فنآوری بیان گرا و . . . . . </a:t>
            </a:r>
            <a:endParaRPr lang="en-US" sz="1800" b="1" dirty="0">
              <a:cs typeface="B Nazanin" pitchFamily="2" charset="-78"/>
            </a:endParaRPr>
          </a:p>
        </p:txBody>
      </p:sp>
      <p:cxnSp>
        <p:nvCxnSpPr>
          <p:cNvPr id="5" name="Straight Arrow Connector 4"/>
          <p:cNvCxnSpPr/>
          <p:nvPr/>
        </p:nvCxnSpPr>
        <p:spPr>
          <a:xfrm rot="10800000">
            <a:off x="4286248" y="2786058"/>
            <a:ext cx="928694" cy="158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6" name="Straight Connector 5"/>
          <p:cNvCxnSpPr/>
          <p:nvPr/>
        </p:nvCxnSpPr>
        <p:spPr>
          <a:xfrm rot="10800000">
            <a:off x="0" y="714356"/>
            <a:ext cx="9144000" cy="1588"/>
          </a:xfrm>
          <a:prstGeom prst="line">
            <a:avLst/>
          </a:prstGeom>
        </p:spPr>
        <p:style>
          <a:lnRef idx="3">
            <a:schemeClr val="dk1"/>
          </a:lnRef>
          <a:fillRef idx="0">
            <a:schemeClr val="dk1"/>
          </a:fillRef>
          <a:effectRef idx="2">
            <a:schemeClr val="dk1"/>
          </a:effectRef>
          <a:fontRef idx="minor">
            <a:schemeClr val="tx1"/>
          </a:fontRef>
        </p:style>
      </p:cxnSp>
      <p:cxnSp>
        <p:nvCxnSpPr>
          <p:cNvPr id="7" name="Straight Connector 6"/>
          <p:cNvCxnSpPr/>
          <p:nvPr/>
        </p:nvCxnSpPr>
        <p:spPr>
          <a:xfrm rot="5400000">
            <a:off x="-2286036" y="3000384"/>
            <a:ext cx="6000768" cy="1588"/>
          </a:xfrm>
          <a:prstGeom prst="line">
            <a:avLst/>
          </a:prstGeom>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178673868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858016" y="0"/>
            <a:ext cx="1900222" cy="582594"/>
          </a:xfrm>
        </p:spPr>
        <p:txBody>
          <a:bodyPr>
            <a:noAutofit/>
          </a:bodyPr>
          <a:lstStyle/>
          <a:p>
            <a:pPr algn="r"/>
            <a:r>
              <a:rPr lang="fa-IR" sz="2800" dirty="0" smtClean="0">
                <a:cs typeface="B Nazanin" pitchFamily="2" charset="-78"/>
              </a:rPr>
              <a:t>جان کلام</a:t>
            </a:r>
            <a:endParaRPr lang="en-US" sz="2800" dirty="0">
              <a:cs typeface="B Nazanin" pitchFamily="2" charset="-78"/>
            </a:endParaRPr>
          </a:p>
        </p:txBody>
      </p:sp>
      <p:sp>
        <p:nvSpPr>
          <p:cNvPr id="2" name="Content Placeholder 1"/>
          <p:cNvSpPr>
            <a:spLocks noGrp="1"/>
          </p:cNvSpPr>
          <p:nvPr>
            <p:ph idx="1"/>
          </p:nvPr>
        </p:nvSpPr>
        <p:spPr>
          <a:xfrm>
            <a:off x="457200" y="1000108"/>
            <a:ext cx="8229600" cy="5007183"/>
          </a:xfrm>
        </p:spPr>
        <p:txBody>
          <a:bodyPr>
            <a:normAutofit fontScale="85000" lnSpcReduction="20000"/>
          </a:bodyPr>
          <a:lstStyle/>
          <a:p>
            <a:pPr algn="r"/>
            <a:r>
              <a:rPr lang="fa-IR" sz="2000" b="1" dirty="0" smtClean="0">
                <a:cs typeface="B Nazanin" pitchFamily="2" charset="-78"/>
              </a:rPr>
              <a:t>- مرحله دوم پست مدرن</a:t>
            </a:r>
          </a:p>
          <a:p>
            <a:pPr algn="r"/>
            <a:endParaRPr lang="fa-IR" sz="2000" b="1" dirty="0" smtClean="0">
              <a:cs typeface="B Nazanin" pitchFamily="2" charset="-78"/>
            </a:endParaRPr>
          </a:p>
          <a:p>
            <a:pPr algn="r">
              <a:buNone/>
            </a:pPr>
            <a:r>
              <a:rPr lang="fa-IR" sz="1800" b="1" dirty="0" smtClean="0">
                <a:cs typeface="B Nazanin" pitchFamily="2" charset="-78"/>
              </a:rPr>
              <a:t>1990            پذیرفته شدن چیزهایی که ارزش حمایت دارند مانند: تاریخ ، کثرت گرایی ، فرهنگ محلی </a:t>
            </a:r>
          </a:p>
          <a:p>
            <a:pPr algn="r">
              <a:buNone/>
            </a:pPr>
            <a:r>
              <a:rPr lang="fa-IR" sz="1800" b="1" dirty="0" smtClean="0">
                <a:cs typeface="B Nazanin" pitchFamily="2" charset="-78"/>
              </a:rPr>
              <a:t>و . . . . . .</a:t>
            </a:r>
          </a:p>
          <a:p>
            <a:pPr algn="r">
              <a:buNone/>
            </a:pPr>
            <a:endParaRPr lang="fa-IR" sz="1800" b="1" dirty="0" smtClean="0">
              <a:cs typeface="B Nazanin" pitchFamily="2" charset="-78"/>
            </a:endParaRPr>
          </a:p>
          <a:p>
            <a:pPr algn="r">
              <a:buNone/>
            </a:pPr>
            <a:endParaRPr lang="fa-IR" sz="1800" b="1" dirty="0" smtClean="0">
              <a:cs typeface="B Nazanin" pitchFamily="2" charset="-78"/>
            </a:endParaRPr>
          </a:p>
          <a:p>
            <a:pPr algn="r">
              <a:buNone/>
            </a:pPr>
            <a:endParaRPr lang="fa-IR" sz="1800" b="1" dirty="0" smtClean="0">
              <a:cs typeface="B Nazanin" pitchFamily="2" charset="-78"/>
            </a:endParaRPr>
          </a:p>
          <a:p>
            <a:pPr algn="r">
              <a:buNone/>
            </a:pPr>
            <a:r>
              <a:rPr lang="fa-IR" sz="1800" b="1" dirty="0" smtClean="0">
                <a:cs typeface="B Nazanin" pitchFamily="2" charset="-78"/>
              </a:rPr>
              <a:t>موفقیت رسانه ای پست مدرن                     در دهه 80 به خصوص در تجارت                به افراط انجامید</a:t>
            </a:r>
          </a:p>
          <a:p>
            <a:pPr algn="r">
              <a:buNone/>
            </a:pPr>
            <a:endParaRPr lang="fa-IR" sz="1800" b="1" dirty="0" smtClean="0">
              <a:cs typeface="B Nazanin" pitchFamily="2" charset="-78"/>
            </a:endParaRPr>
          </a:p>
          <a:p>
            <a:pPr algn="ctr">
              <a:buNone/>
            </a:pPr>
            <a:r>
              <a:rPr lang="fa-IR" sz="1800" b="1" dirty="0" smtClean="0">
                <a:cs typeface="B Nazanin" pitchFamily="2" charset="-78"/>
              </a:rPr>
              <a:t>سردرگمی معماران پست مدرن در زمان اوجشان که مانند مدرنیستها راهشان را گم کردند.</a:t>
            </a:r>
          </a:p>
          <a:p>
            <a:pPr algn="ctr">
              <a:buNone/>
            </a:pPr>
            <a:endParaRPr lang="fa-IR" sz="1800" b="1" dirty="0" smtClean="0">
              <a:cs typeface="B Nazanin" pitchFamily="2" charset="-78"/>
            </a:endParaRPr>
          </a:p>
          <a:p>
            <a:pPr algn="ctr">
              <a:buNone/>
            </a:pPr>
            <a:r>
              <a:rPr lang="fa-IR" sz="1800" b="1" dirty="0" smtClean="0">
                <a:cs typeface="B Nazanin" pitchFamily="2" charset="-78"/>
              </a:rPr>
              <a:t>        واکنش مرحله دوم پست مدرن به مرحله اول در اواخر دهه 80 </a:t>
            </a:r>
          </a:p>
          <a:p>
            <a:pPr algn="ctr">
              <a:buNone/>
            </a:pPr>
            <a:endParaRPr lang="fa-IR" sz="1800" b="1" dirty="0" smtClean="0">
              <a:cs typeface="B Nazanin" pitchFamily="2" charset="-78"/>
            </a:endParaRPr>
          </a:p>
          <a:p>
            <a:pPr algn="ctr">
              <a:buNone/>
            </a:pPr>
            <a:r>
              <a:rPr lang="fa-IR" sz="1800" b="1" dirty="0" smtClean="0">
                <a:cs typeface="B Nazanin" pitchFamily="2" charset="-78"/>
              </a:rPr>
              <a:t>نتیجه آن کوتاهی در بیان و زبانی ناهمگون برای معماری</a:t>
            </a:r>
          </a:p>
          <a:p>
            <a:pPr algn="ctr">
              <a:buNone/>
            </a:pPr>
            <a:r>
              <a:rPr lang="fa-IR" sz="1800" b="1" dirty="0" smtClean="0">
                <a:cs typeface="B Nazanin" pitchFamily="2" charset="-78"/>
              </a:rPr>
              <a:t>                                    </a:t>
            </a:r>
            <a:endParaRPr lang="en-US" sz="1800" b="1" dirty="0">
              <a:cs typeface="B Nazanin" pitchFamily="2" charset="-78"/>
            </a:endParaRPr>
          </a:p>
        </p:txBody>
      </p:sp>
      <p:cxnSp>
        <p:nvCxnSpPr>
          <p:cNvPr id="5" name="Straight Arrow Connector 4"/>
          <p:cNvCxnSpPr/>
          <p:nvPr/>
        </p:nvCxnSpPr>
        <p:spPr>
          <a:xfrm rot="10800000">
            <a:off x="7715272" y="1928802"/>
            <a:ext cx="357190" cy="158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10" name="Up Arrow Callout 9"/>
          <p:cNvSpPr/>
          <p:nvPr/>
        </p:nvSpPr>
        <p:spPr>
          <a:xfrm>
            <a:off x="4500562" y="2000240"/>
            <a:ext cx="2357454" cy="857256"/>
          </a:xfrm>
          <a:prstGeom prst="upArrowCallout">
            <a:avLst>
              <a:gd name="adj1" fmla="val 22430"/>
              <a:gd name="adj2" fmla="val 14719"/>
              <a:gd name="adj3" fmla="val 25000"/>
              <a:gd name="adj4" fmla="val 48270"/>
            </a:avLst>
          </a:prstGeom>
        </p:spPr>
        <p:style>
          <a:lnRef idx="2">
            <a:schemeClr val="dk1"/>
          </a:lnRef>
          <a:fillRef idx="1">
            <a:schemeClr val="lt1"/>
          </a:fillRef>
          <a:effectRef idx="0">
            <a:schemeClr val="dk1"/>
          </a:effectRef>
          <a:fontRef idx="minor">
            <a:schemeClr val="dk1"/>
          </a:fontRef>
        </p:style>
        <p:txBody>
          <a:bodyPr rtlCol="0" anchor="ctr"/>
          <a:lstStyle/>
          <a:p>
            <a:pPr algn="ctr" rtl="0"/>
            <a:r>
              <a:rPr lang="fa-IR" b="1" dirty="0">
                <a:solidFill>
                  <a:prstClr val="black"/>
                </a:solidFill>
                <a:cs typeface="B Nazanin" pitchFamily="2" charset="-78"/>
              </a:rPr>
              <a:t>حتی از سوی مدرنیست ها</a:t>
            </a:r>
          </a:p>
        </p:txBody>
      </p:sp>
      <p:cxnSp>
        <p:nvCxnSpPr>
          <p:cNvPr id="12" name="Straight Arrow Connector 11"/>
          <p:cNvCxnSpPr/>
          <p:nvPr/>
        </p:nvCxnSpPr>
        <p:spPr>
          <a:xfrm rot="10800000">
            <a:off x="5429256" y="3571876"/>
            <a:ext cx="642942" cy="1588"/>
          </a:xfrm>
          <a:prstGeom prst="straightConnector1">
            <a:avLst/>
          </a:prstGeom>
          <a:ln>
            <a:solidFill>
              <a:srgbClr val="FF0000"/>
            </a:solidFill>
            <a:headEnd type="arrow"/>
            <a:tailEnd type="arrow"/>
          </a:ln>
        </p:spPr>
        <p:style>
          <a:lnRef idx="2">
            <a:schemeClr val="dk1"/>
          </a:lnRef>
          <a:fillRef idx="0">
            <a:schemeClr val="dk1"/>
          </a:fillRef>
          <a:effectRef idx="1">
            <a:schemeClr val="dk1"/>
          </a:effectRef>
          <a:fontRef idx="minor">
            <a:schemeClr val="tx1"/>
          </a:fontRef>
        </p:style>
      </p:cxnSp>
      <p:cxnSp>
        <p:nvCxnSpPr>
          <p:cNvPr id="13" name="Straight Arrow Connector 12"/>
          <p:cNvCxnSpPr/>
          <p:nvPr/>
        </p:nvCxnSpPr>
        <p:spPr>
          <a:xfrm rot="10800000">
            <a:off x="2071670" y="3500438"/>
            <a:ext cx="642942" cy="1588"/>
          </a:xfrm>
          <a:prstGeom prst="straightConnector1">
            <a:avLst/>
          </a:prstGeom>
          <a:ln>
            <a:solidFill>
              <a:srgbClr val="FF0000"/>
            </a:solidFill>
            <a:headEnd type="arrow"/>
            <a:tailEnd type="arrow"/>
          </a:ln>
        </p:spPr>
        <p:style>
          <a:lnRef idx="2">
            <a:schemeClr val="dk1"/>
          </a:lnRef>
          <a:fillRef idx="0">
            <a:schemeClr val="dk1"/>
          </a:fillRef>
          <a:effectRef idx="1">
            <a:schemeClr val="dk1"/>
          </a:effectRef>
          <a:fontRef idx="minor">
            <a:schemeClr val="tx1"/>
          </a:fontRef>
        </p:style>
      </p:cxnSp>
      <p:cxnSp>
        <p:nvCxnSpPr>
          <p:cNvPr id="8" name="Straight Connector 7"/>
          <p:cNvCxnSpPr/>
          <p:nvPr/>
        </p:nvCxnSpPr>
        <p:spPr>
          <a:xfrm rot="10800000">
            <a:off x="0" y="714356"/>
            <a:ext cx="9144000" cy="1588"/>
          </a:xfrm>
          <a:prstGeom prst="line">
            <a:avLst/>
          </a:prstGeom>
        </p:spPr>
        <p:style>
          <a:lnRef idx="3">
            <a:schemeClr val="dk1"/>
          </a:lnRef>
          <a:fillRef idx="0">
            <a:schemeClr val="dk1"/>
          </a:fillRef>
          <a:effectRef idx="2">
            <a:schemeClr val="dk1"/>
          </a:effectRef>
          <a:fontRef idx="minor">
            <a:schemeClr val="tx1"/>
          </a:fontRef>
        </p:style>
      </p:cxnSp>
      <p:cxnSp>
        <p:nvCxnSpPr>
          <p:cNvPr id="9" name="Straight Connector 8"/>
          <p:cNvCxnSpPr/>
          <p:nvPr/>
        </p:nvCxnSpPr>
        <p:spPr>
          <a:xfrm rot="5400000">
            <a:off x="-2356680" y="2999590"/>
            <a:ext cx="6000768" cy="1588"/>
          </a:xfrm>
          <a:prstGeom prst="line">
            <a:avLst/>
          </a:prstGeom>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17724110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500826" y="0"/>
            <a:ext cx="2185974" cy="582594"/>
          </a:xfrm>
        </p:spPr>
        <p:txBody>
          <a:bodyPr>
            <a:noAutofit/>
          </a:bodyPr>
          <a:lstStyle/>
          <a:p>
            <a:pPr algn="r"/>
            <a:r>
              <a:rPr lang="fa-IR" sz="2800" dirty="0" smtClean="0">
                <a:cs typeface="B Nazanin" pitchFamily="2" charset="-78"/>
              </a:rPr>
              <a:t>جان کلام</a:t>
            </a:r>
            <a:endParaRPr lang="en-US" sz="2800" dirty="0">
              <a:cs typeface="B Nazanin" pitchFamily="2" charset="-78"/>
            </a:endParaRPr>
          </a:p>
        </p:txBody>
      </p:sp>
      <p:sp>
        <p:nvSpPr>
          <p:cNvPr id="2" name="Content Placeholder 1"/>
          <p:cNvSpPr>
            <a:spLocks noGrp="1"/>
          </p:cNvSpPr>
          <p:nvPr>
            <p:ph idx="1"/>
          </p:nvPr>
        </p:nvSpPr>
        <p:spPr>
          <a:xfrm>
            <a:off x="457200" y="928670"/>
            <a:ext cx="8229600" cy="5078621"/>
          </a:xfrm>
        </p:spPr>
        <p:txBody>
          <a:bodyPr>
            <a:normAutofit/>
          </a:bodyPr>
          <a:lstStyle/>
          <a:p>
            <a:pPr algn="r"/>
            <a:r>
              <a:rPr lang="fa-IR" sz="1800" b="1" dirty="0" smtClean="0">
                <a:cs typeface="B Nazanin" pitchFamily="2" charset="-78"/>
              </a:rPr>
              <a:t>بعضی از کارهای فرانک گهری، اریک اُئن مُس، دنیل لیبسکیند و پیتر آیزنمن، شاخص دوره ی بعدی پست مدرنیسم هستند.</a:t>
            </a:r>
          </a:p>
          <a:p>
            <a:pPr algn="r"/>
            <a:endParaRPr lang="fa-IR" sz="1800" b="1" dirty="0" smtClean="0">
              <a:cs typeface="B Nazanin" pitchFamily="2" charset="-78"/>
            </a:endParaRPr>
          </a:p>
          <a:p>
            <a:pPr algn="r"/>
            <a:endParaRPr lang="fa-IR" sz="1800" b="1" dirty="0" smtClean="0">
              <a:cs typeface="B Nazanin" pitchFamily="2" charset="-78"/>
            </a:endParaRPr>
          </a:p>
          <a:p>
            <a:pPr algn="r"/>
            <a:r>
              <a:rPr lang="fa-IR" sz="1800" b="1" dirty="0" smtClean="0">
                <a:cs typeface="B Nazanin" pitchFamily="2" charset="-78"/>
              </a:rPr>
              <a:t>نگاه به تاریخ ، اما به روشی غیرمستقیم ، </a:t>
            </a:r>
          </a:p>
          <a:p>
            <a:pPr algn="ctr"/>
            <a:endParaRPr lang="fa-IR" sz="1800" b="1" dirty="0" smtClean="0">
              <a:cs typeface="B Nazanin" pitchFamily="2" charset="-78"/>
            </a:endParaRPr>
          </a:p>
          <a:p>
            <a:pPr algn="r"/>
            <a:r>
              <a:rPr lang="fa-IR" sz="1800" b="1" dirty="0" smtClean="0">
                <a:cs typeface="B Nazanin" pitchFamily="2" charset="-78"/>
              </a:rPr>
              <a:t>یک نمونه از کارهای اریک ائس موس در مرحله دوم پست مدرن</a:t>
            </a:r>
          </a:p>
          <a:p>
            <a:pPr algn="r"/>
            <a:r>
              <a:rPr lang="fa-IR" sz="1800" b="1" dirty="0" smtClean="0">
                <a:cs typeface="B Nazanin" pitchFamily="2" charset="-78"/>
              </a:rPr>
              <a:t> در لس آنجلس</a:t>
            </a:r>
            <a:r>
              <a:rPr lang="en-US" sz="1800" b="1" dirty="0" smtClean="0">
                <a:cs typeface="B Nazanin" pitchFamily="2" charset="-78"/>
              </a:rPr>
              <a:t>Haden tract –</a:t>
            </a:r>
            <a:r>
              <a:rPr lang="fa-IR" sz="1800" b="1" dirty="0" smtClean="0">
                <a:cs typeface="B Nazanin" pitchFamily="2" charset="-78"/>
              </a:rPr>
              <a:t> </a:t>
            </a:r>
            <a:r>
              <a:rPr lang="en-US" sz="1800" b="1" dirty="0" err="1" smtClean="0">
                <a:cs typeface="B Nazanin" pitchFamily="2" charset="-78"/>
              </a:rPr>
              <a:t>eric</a:t>
            </a:r>
            <a:r>
              <a:rPr lang="en-US" sz="1800" b="1" dirty="0" smtClean="0">
                <a:cs typeface="B Nazanin" pitchFamily="2" charset="-78"/>
              </a:rPr>
              <a:t> </a:t>
            </a:r>
            <a:r>
              <a:rPr lang="en-US" sz="1800" b="1" dirty="0" err="1" smtClean="0">
                <a:cs typeface="B Nazanin" pitchFamily="2" charset="-78"/>
              </a:rPr>
              <a:t>owenmoos</a:t>
            </a:r>
            <a:endParaRPr lang="fa-IR" sz="1800" b="1" dirty="0" smtClean="0">
              <a:cs typeface="B Nazanin" pitchFamily="2" charset="-78"/>
            </a:endParaRPr>
          </a:p>
          <a:p>
            <a:pPr algn="r"/>
            <a:endParaRPr lang="fa-IR" sz="1800" b="1" dirty="0" smtClean="0">
              <a:cs typeface="B Nazanin" pitchFamily="2" charset="-78"/>
            </a:endParaRPr>
          </a:p>
          <a:p>
            <a:pPr algn="r"/>
            <a:endParaRPr lang="fa-IR" sz="1800" b="1" dirty="0" smtClean="0">
              <a:cs typeface="B Nazanin" pitchFamily="2" charset="-78"/>
            </a:endParaRPr>
          </a:p>
          <a:p>
            <a:pPr algn="r"/>
            <a:r>
              <a:rPr lang="fa-IR" sz="1800" b="1" dirty="0" smtClean="0">
                <a:cs typeface="B Nazanin" pitchFamily="2" charset="-78"/>
              </a:rPr>
              <a:t>  </a:t>
            </a:r>
            <a:endParaRPr lang="en-US" sz="1800" b="1" dirty="0">
              <a:cs typeface="B Nazanin" pitchFamily="2" charset="-78"/>
            </a:endParaRPr>
          </a:p>
        </p:txBody>
      </p:sp>
      <p:pic>
        <p:nvPicPr>
          <p:cNvPr id="4" name="Picture 2" descr="E:\Negari\Arshad\Gilan\Seire Andisheha\ax\hayden tract1.jpg"/>
          <p:cNvPicPr>
            <a:picLocks noChangeAspect="1" noChangeArrowheads="1"/>
          </p:cNvPicPr>
          <p:nvPr/>
        </p:nvPicPr>
        <p:blipFill>
          <a:blip r:embed="rId2" cstate="print"/>
          <a:srcRect/>
          <a:stretch>
            <a:fillRect/>
          </a:stretch>
        </p:blipFill>
        <p:spPr bwMode="auto">
          <a:xfrm>
            <a:off x="857223" y="3571876"/>
            <a:ext cx="2801003" cy="2143140"/>
          </a:xfrm>
          <a:prstGeom prst="rect">
            <a:avLst/>
          </a:prstGeom>
          <a:ln w="28575" cap="sq">
            <a:solidFill>
              <a:srgbClr val="000000"/>
            </a:solidFill>
            <a:prstDash val="solid"/>
            <a:miter lim="800000"/>
          </a:ln>
          <a:effectLst>
            <a:outerShdw blurRad="50800" dist="38100" dir="2700000" algn="tl" rotWithShape="0">
              <a:srgbClr val="000000">
                <a:alpha val="43000"/>
              </a:srgbClr>
            </a:outerShdw>
          </a:effectLst>
        </p:spPr>
      </p:pic>
      <p:pic>
        <p:nvPicPr>
          <p:cNvPr id="5" name="Picture 5" descr="E:\Negari\Arshad\Gilan\Seire Andisheha\ax\KOD_Int_Sky_Light.jpg"/>
          <p:cNvPicPr>
            <a:picLocks noChangeAspect="1" noChangeArrowheads="1"/>
          </p:cNvPicPr>
          <p:nvPr/>
        </p:nvPicPr>
        <p:blipFill>
          <a:blip r:embed="rId3" cstate="print"/>
          <a:srcRect l="52595"/>
          <a:stretch>
            <a:fillRect/>
          </a:stretch>
        </p:blipFill>
        <p:spPr bwMode="auto">
          <a:xfrm>
            <a:off x="5357818" y="3643313"/>
            <a:ext cx="2286016" cy="308262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cxnSp>
        <p:nvCxnSpPr>
          <p:cNvPr id="6" name="Straight Connector 5"/>
          <p:cNvCxnSpPr/>
          <p:nvPr/>
        </p:nvCxnSpPr>
        <p:spPr>
          <a:xfrm rot="10800000">
            <a:off x="0" y="714356"/>
            <a:ext cx="9144000" cy="1588"/>
          </a:xfrm>
          <a:prstGeom prst="line">
            <a:avLst/>
          </a:prstGeom>
        </p:spPr>
        <p:style>
          <a:lnRef idx="3">
            <a:schemeClr val="dk1"/>
          </a:lnRef>
          <a:fillRef idx="0">
            <a:schemeClr val="dk1"/>
          </a:fillRef>
          <a:effectRef idx="2">
            <a:schemeClr val="dk1"/>
          </a:effectRef>
          <a:fontRef idx="minor">
            <a:schemeClr val="tx1"/>
          </a:fontRef>
        </p:style>
      </p:cxnSp>
      <p:cxnSp>
        <p:nvCxnSpPr>
          <p:cNvPr id="7" name="Straight Connector 6"/>
          <p:cNvCxnSpPr/>
          <p:nvPr/>
        </p:nvCxnSpPr>
        <p:spPr>
          <a:xfrm rot="5400000">
            <a:off x="-2286036" y="3000384"/>
            <a:ext cx="6000768" cy="1588"/>
          </a:xfrm>
          <a:prstGeom prst="line">
            <a:avLst/>
          </a:prstGeom>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159082570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572264" y="0"/>
            <a:ext cx="2185974" cy="725470"/>
          </a:xfrm>
        </p:spPr>
        <p:txBody>
          <a:bodyPr>
            <a:normAutofit/>
          </a:bodyPr>
          <a:lstStyle/>
          <a:p>
            <a:pPr algn="r"/>
            <a:r>
              <a:rPr lang="fa-IR" sz="2800" dirty="0" smtClean="0">
                <a:cs typeface="B Nazanin" pitchFamily="2" charset="-78"/>
              </a:rPr>
              <a:t>جان کلام</a:t>
            </a:r>
            <a:endParaRPr lang="en-US" sz="2800" dirty="0">
              <a:cs typeface="B Nazanin" pitchFamily="2" charset="-78"/>
            </a:endParaRPr>
          </a:p>
        </p:txBody>
      </p:sp>
      <p:sp>
        <p:nvSpPr>
          <p:cNvPr id="2" name="Content Placeholder 1"/>
          <p:cNvSpPr>
            <a:spLocks noGrp="1"/>
          </p:cNvSpPr>
          <p:nvPr>
            <p:ph idx="1"/>
          </p:nvPr>
        </p:nvSpPr>
        <p:spPr>
          <a:xfrm>
            <a:off x="457200" y="1071546"/>
            <a:ext cx="8229600" cy="4935745"/>
          </a:xfrm>
        </p:spPr>
        <p:txBody>
          <a:bodyPr>
            <a:normAutofit/>
          </a:bodyPr>
          <a:lstStyle/>
          <a:p>
            <a:pPr algn="r">
              <a:buNone/>
            </a:pPr>
            <a:r>
              <a:rPr lang="en-US" sz="2000" b="1" dirty="0" smtClean="0">
                <a:cs typeface="B Nazanin" pitchFamily="2" charset="-78"/>
              </a:rPr>
              <a:t>   </a:t>
            </a:r>
            <a:r>
              <a:rPr lang="fa-IR" sz="2000" b="1" dirty="0" smtClean="0">
                <a:cs typeface="B Nazanin" pitchFamily="2" charset="-78"/>
              </a:rPr>
              <a:t>لیت مدرنیسم و پست مدرنیسم</a:t>
            </a:r>
            <a:endParaRPr lang="en-US" sz="2000" b="1" dirty="0" smtClean="0">
              <a:cs typeface="B Nazanin" pitchFamily="2" charset="-78"/>
            </a:endParaRPr>
          </a:p>
          <a:p>
            <a:pPr algn="r">
              <a:buNone/>
            </a:pPr>
            <a:r>
              <a:rPr lang="fa-IR" sz="1800" b="1" dirty="0" smtClean="0">
                <a:cs typeface="B Nazanin" pitchFamily="2" charset="-78"/>
              </a:rPr>
              <a:t>اشتباه رایج و یکی دانستن گرایش پست مدرن و گرایش لیت مدرن بین نظریه پردازان</a:t>
            </a:r>
          </a:p>
          <a:p>
            <a:pPr algn="r">
              <a:buNone/>
            </a:pPr>
            <a:endParaRPr lang="fa-IR" sz="1800" b="1" dirty="0" smtClean="0">
              <a:cs typeface="B Nazanin" pitchFamily="2" charset="-78"/>
            </a:endParaRPr>
          </a:p>
          <a:p>
            <a:pPr algn="r">
              <a:buNone/>
            </a:pPr>
            <a:r>
              <a:rPr lang="fa-IR" sz="1600" b="1" dirty="0" smtClean="0">
                <a:cs typeface="B Nazanin" pitchFamily="2" charset="-78"/>
              </a:rPr>
              <a:t>برخی منتقدان مدرنیسم به اشتباه، هر چیزی را که با مدرنیسم عالی متفاوت بود، پست مدرن نامیدند.</a:t>
            </a:r>
          </a:p>
          <a:p>
            <a:pPr algn="r">
              <a:buNone/>
            </a:pPr>
            <a:endParaRPr lang="fa-IR" sz="1600" b="1" dirty="0" smtClean="0">
              <a:cs typeface="B Nazanin" pitchFamily="2" charset="-78"/>
            </a:endParaRPr>
          </a:p>
          <a:p>
            <a:pPr algn="r">
              <a:buFontTx/>
              <a:buChar char="-"/>
            </a:pPr>
            <a:r>
              <a:rPr lang="fa-IR" sz="1600" b="1" dirty="0" smtClean="0">
                <a:cs typeface="B Nazanin" pitchFamily="2" charset="-78"/>
              </a:rPr>
              <a:t>- مخالف کثرت گرایی و قراردادهای پست مدرن</a:t>
            </a:r>
          </a:p>
          <a:p>
            <a:pPr algn="r">
              <a:buFontTx/>
              <a:buChar char="-"/>
            </a:pPr>
            <a:endParaRPr lang="fa-IR" sz="1600" b="1" dirty="0" smtClean="0">
              <a:cs typeface="B Nazanin" pitchFamily="2" charset="-78"/>
            </a:endParaRPr>
          </a:p>
          <a:p>
            <a:pPr algn="r">
              <a:buFontTx/>
              <a:buChar char="-"/>
            </a:pPr>
            <a:r>
              <a:rPr lang="fa-IR" sz="1600" b="1" dirty="0" smtClean="0">
                <a:cs typeface="B Nazanin" pitchFamily="2" charset="-78"/>
              </a:rPr>
              <a:t>- لیت مدرن ارتباطی با کثرت گرایی ، پیوستگی ، مفهوم و نمادگرایی ندارد</a:t>
            </a:r>
          </a:p>
          <a:p>
            <a:pPr algn="r">
              <a:buFontTx/>
              <a:buChar char="-"/>
            </a:pPr>
            <a:r>
              <a:rPr lang="fa-IR" sz="1600" b="1" dirty="0" smtClean="0">
                <a:cs typeface="B Nazanin" pitchFamily="2" charset="-78"/>
              </a:rPr>
              <a:t>( مثل این است که یک پروتستان را یک کاتولیک بخوانیم )</a:t>
            </a:r>
          </a:p>
          <a:p>
            <a:pPr algn="r">
              <a:buFontTx/>
              <a:buChar char="-"/>
            </a:pPr>
            <a:r>
              <a:rPr lang="fa-IR" sz="2000" b="1" dirty="0" smtClean="0">
                <a:cs typeface="B Nazanin" pitchFamily="2" charset="-78"/>
              </a:rPr>
              <a:t> </a:t>
            </a:r>
            <a:r>
              <a:rPr lang="fa-IR" sz="1800" b="1" dirty="0" smtClean="0">
                <a:cs typeface="B Nazanin" pitchFamily="2" charset="-78"/>
              </a:rPr>
              <a:t>یک نمونه از این اشتباه </a:t>
            </a:r>
            <a:r>
              <a:rPr lang="fa-IR" sz="2000" b="1" dirty="0" smtClean="0">
                <a:solidFill>
                  <a:srgbClr val="FF0000"/>
                </a:solidFill>
                <a:cs typeface="B Nazanin" pitchFamily="2" charset="-78"/>
              </a:rPr>
              <a:t>بانک هنگ کنگ شانگهای </a:t>
            </a:r>
            <a:r>
              <a:rPr lang="fa-IR" sz="1800" b="1" dirty="0" smtClean="0">
                <a:cs typeface="B Nazanin" pitchFamily="2" charset="-78"/>
              </a:rPr>
              <a:t>اثر نورمن فاستر</a:t>
            </a:r>
            <a:r>
              <a:rPr lang="en-US" sz="2000" b="1" dirty="0" smtClean="0">
                <a:cs typeface="B Nazanin" pitchFamily="2" charset="-78"/>
              </a:rPr>
              <a:t> </a:t>
            </a:r>
            <a:r>
              <a:rPr lang="fa-IR" sz="2000" b="1" dirty="0" smtClean="0">
                <a:cs typeface="B Nazanin" pitchFamily="2" charset="-78"/>
              </a:rPr>
              <a:t>  </a:t>
            </a:r>
            <a:endParaRPr lang="en-US" sz="2000" b="1" dirty="0">
              <a:cs typeface="B Nazanin" pitchFamily="2" charset="-78"/>
            </a:endParaRPr>
          </a:p>
        </p:txBody>
      </p:sp>
      <p:pic>
        <p:nvPicPr>
          <p:cNvPr id="4" name="Picture 3" descr="E:\Negari\Arshad\Gilan\Seire Andisheha\ax\shoban.jpg"/>
          <p:cNvPicPr/>
          <p:nvPr/>
        </p:nvPicPr>
        <p:blipFill>
          <a:blip r:embed="rId2" cstate="print"/>
          <a:stretch>
            <a:fillRect/>
          </a:stretch>
        </p:blipFill>
        <p:spPr bwMode="auto">
          <a:xfrm>
            <a:off x="500034" y="2428868"/>
            <a:ext cx="1571636" cy="207170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7" name="Picture 3" descr="E:\Negari\Arshad\Gilan\Seire Andisheha\ax\2009-4-19-hong-kong-bank.jpg"/>
          <p:cNvPicPr>
            <a:picLocks noChangeAspect="1" noChangeArrowheads="1"/>
          </p:cNvPicPr>
          <p:nvPr/>
        </p:nvPicPr>
        <p:blipFill>
          <a:blip r:embed="rId3" cstate="print"/>
          <a:srcRect/>
          <a:stretch>
            <a:fillRect/>
          </a:stretch>
        </p:blipFill>
        <p:spPr bwMode="auto">
          <a:xfrm>
            <a:off x="571472" y="4643446"/>
            <a:ext cx="1500198" cy="2005612"/>
          </a:xfrm>
          <a:prstGeom prst="rect">
            <a:avLst/>
          </a:prstGeom>
          <a:ln w="19050" cap="sq">
            <a:solidFill>
              <a:srgbClr val="000000"/>
            </a:solidFill>
            <a:prstDash val="solid"/>
            <a:miter lim="800000"/>
          </a:ln>
          <a:effectLst>
            <a:outerShdw blurRad="50800" dist="38100" dir="2700000" algn="tl" rotWithShape="0">
              <a:srgbClr val="000000">
                <a:alpha val="43000"/>
              </a:srgbClr>
            </a:outerShdw>
          </a:effectLst>
        </p:spPr>
      </p:pic>
      <p:pic>
        <p:nvPicPr>
          <p:cNvPr id="8" name="Picture 2" descr="E:\Negari\Arshad\Gilan\Seire Andisheha\ax\bank hong kong1.jpg"/>
          <p:cNvPicPr>
            <a:picLocks noChangeAspect="1" noChangeArrowheads="1"/>
          </p:cNvPicPr>
          <p:nvPr/>
        </p:nvPicPr>
        <p:blipFill>
          <a:blip r:embed="rId4" cstate="print"/>
          <a:srcRect/>
          <a:stretch>
            <a:fillRect/>
          </a:stretch>
        </p:blipFill>
        <p:spPr bwMode="auto">
          <a:xfrm>
            <a:off x="3143240" y="4714884"/>
            <a:ext cx="2486025" cy="1838325"/>
          </a:xfrm>
          <a:prstGeom prst="rect">
            <a:avLst/>
          </a:prstGeom>
          <a:ln w="19050" cap="sq">
            <a:solidFill>
              <a:srgbClr val="000000"/>
            </a:solidFill>
            <a:prstDash val="solid"/>
            <a:miter lim="800000"/>
          </a:ln>
          <a:effectLst>
            <a:outerShdw blurRad="50800" dist="38100" dir="2700000" algn="tl" rotWithShape="0">
              <a:srgbClr val="000000">
                <a:alpha val="43000"/>
              </a:srgbClr>
            </a:outerShdw>
          </a:effectLst>
        </p:spPr>
      </p:pic>
      <p:pic>
        <p:nvPicPr>
          <p:cNvPr id="9" name="Picture 5" descr="E:\Negari\Arshad\Gilan\Seire Andisheha\ax\Hong-Kong-And-Shanghai-Bank.jpg"/>
          <p:cNvPicPr>
            <a:picLocks noChangeAspect="1" noChangeArrowheads="1"/>
          </p:cNvPicPr>
          <p:nvPr/>
        </p:nvPicPr>
        <p:blipFill>
          <a:blip r:embed="rId5" cstate="print"/>
          <a:srcRect/>
          <a:stretch>
            <a:fillRect/>
          </a:stretch>
        </p:blipFill>
        <p:spPr bwMode="auto">
          <a:xfrm>
            <a:off x="6715140" y="4286256"/>
            <a:ext cx="1785950" cy="2373825"/>
          </a:xfrm>
          <a:prstGeom prst="rect">
            <a:avLst/>
          </a:prstGeom>
          <a:ln w="19050" cap="sq">
            <a:solidFill>
              <a:srgbClr val="000000"/>
            </a:solidFill>
            <a:prstDash val="solid"/>
            <a:miter lim="800000"/>
          </a:ln>
          <a:effectLst>
            <a:outerShdw blurRad="50800" dist="38100" dir="2700000" algn="tl" rotWithShape="0">
              <a:srgbClr val="000000">
                <a:alpha val="43000"/>
              </a:srgbClr>
            </a:outerShdw>
          </a:effectLst>
        </p:spPr>
      </p:pic>
      <p:cxnSp>
        <p:nvCxnSpPr>
          <p:cNvPr id="10" name="Straight Connector 9"/>
          <p:cNvCxnSpPr/>
          <p:nvPr/>
        </p:nvCxnSpPr>
        <p:spPr>
          <a:xfrm rot="10800000">
            <a:off x="0" y="714356"/>
            <a:ext cx="9144000" cy="1588"/>
          </a:xfrm>
          <a:prstGeom prst="line">
            <a:avLst/>
          </a:prstGeom>
        </p:spPr>
        <p:style>
          <a:lnRef idx="3">
            <a:schemeClr val="dk1"/>
          </a:lnRef>
          <a:fillRef idx="0">
            <a:schemeClr val="dk1"/>
          </a:fillRef>
          <a:effectRef idx="2">
            <a:schemeClr val="dk1"/>
          </a:effectRef>
          <a:fontRef idx="minor">
            <a:schemeClr val="tx1"/>
          </a:fontRef>
        </p:style>
      </p:cxnSp>
      <p:cxnSp>
        <p:nvCxnSpPr>
          <p:cNvPr id="11" name="Straight Connector 10"/>
          <p:cNvCxnSpPr/>
          <p:nvPr/>
        </p:nvCxnSpPr>
        <p:spPr>
          <a:xfrm rot="5400000">
            <a:off x="-499292" y="1214434"/>
            <a:ext cx="2428074" cy="794"/>
          </a:xfrm>
          <a:prstGeom prst="line">
            <a:avLst/>
          </a:prstGeom>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24535343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215074" y="274638"/>
            <a:ext cx="2471726" cy="511156"/>
          </a:xfrm>
        </p:spPr>
        <p:txBody>
          <a:bodyPr>
            <a:noAutofit/>
          </a:bodyPr>
          <a:lstStyle/>
          <a:p>
            <a:pPr algn="r"/>
            <a:r>
              <a:rPr lang="fa-IR" sz="2800" dirty="0" smtClean="0">
                <a:cs typeface="B Nazanin" pitchFamily="2" charset="-78"/>
              </a:rPr>
              <a:t>بستر موضوع</a:t>
            </a:r>
            <a:endParaRPr lang="en-US" sz="2800" dirty="0"/>
          </a:p>
        </p:txBody>
      </p:sp>
      <p:sp>
        <p:nvSpPr>
          <p:cNvPr id="2" name="Content Placeholder 1"/>
          <p:cNvSpPr>
            <a:spLocks noGrp="1"/>
          </p:cNvSpPr>
          <p:nvPr>
            <p:ph idx="1"/>
          </p:nvPr>
        </p:nvSpPr>
        <p:spPr>
          <a:xfrm>
            <a:off x="457200" y="1142984"/>
            <a:ext cx="8229600" cy="4864307"/>
          </a:xfrm>
        </p:spPr>
        <p:txBody>
          <a:bodyPr>
            <a:normAutofit/>
          </a:bodyPr>
          <a:lstStyle/>
          <a:p>
            <a:pPr algn="r"/>
            <a:r>
              <a:rPr lang="fa-IR" sz="2400" b="1" dirty="0" smtClean="0">
                <a:cs typeface="B Nazanin" pitchFamily="2" charset="-78"/>
              </a:rPr>
              <a:t>دلایل رد معماری مدرن :</a:t>
            </a:r>
          </a:p>
          <a:p>
            <a:pPr algn="r"/>
            <a:endParaRPr lang="fa-IR" sz="2400" dirty="0" smtClean="0">
              <a:cs typeface="B Nazanin" pitchFamily="2" charset="-78"/>
            </a:endParaRPr>
          </a:p>
          <a:p>
            <a:pPr algn="r"/>
            <a:r>
              <a:rPr lang="fa-IR" sz="2400" dirty="0" smtClean="0">
                <a:solidFill>
                  <a:schemeClr val="tx2"/>
                </a:solidFill>
                <a:cs typeface="B Nazanin" pitchFamily="2" charset="-78"/>
              </a:rPr>
              <a:t>معماری مدرن در مقابل اتهام خارجی بودن تعصبی نداشت . </a:t>
            </a:r>
            <a:r>
              <a:rPr lang="fa-IR" sz="2000" dirty="0" smtClean="0">
                <a:solidFill>
                  <a:schemeClr val="tx2"/>
                </a:solidFill>
                <a:cs typeface="B Nazanin" pitchFamily="2" charset="-78"/>
              </a:rPr>
              <a:t>( ازریشه های فرهنگی ملی نشات نیافته بود . )</a:t>
            </a:r>
          </a:p>
          <a:p>
            <a:pPr algn="r"/>
            <a:endParaRPr lang="fa-IR" sz="2000" dirty="0" smtClean="0">
              <a:cs typeface="B Nazanin" pitchFamily="2" charset="-78"/>
            </a:endParaRPr>
          </a:p>
          <a:p>
            <a:pPr algn="r"/>
            <a:r>
              <a:rPr lang="fa-IR" sz="2000" dirty="0" smtClean="0">
                <a:solidFill>
                  <a:schemeClr val="tx2"/>
                </a:solidFill>
                <a:cs typeface="B Nazanin" pitchFamily="2" charset="-78"/>
              </a:rPr>
              <a:t>معماری مدرن </a:t>
            </a:r>
            <a:r>
              <a:rPr lang="fa-IR" sz="2000" b="1" dirty="0" smtClean="0">
                <a:solidFill>
                  <a:schemeClr val="tx2"/>
                </a:solidFill>
                <a:cs typeface="B Nazanin" pitchFamily="2" charset="-78"/>
              </a:rPr>
              <a:t>فاقد ابزار بیانگری </a:t>
            </a:r>
            <a:r>
              <a:rPr lang="fa-IR" sz="2000" dirty="0" smtClean="0">
                <a:solidFill>
                  <a:schemeClr val="tx2"/>
                </a:solidFill>
                <a:cs typeface="B Nazanin" pitchFamily="2" charset="-78"/>
              </a:rPr>
              <a:t>بود تا پیام های ساده را به بیشتر مردم منتقل کند .</a:t>
            </a:r>
          </a:p>
          <a:p>
            <a:pPr algn="r"/>
            <a:endParaRPr lang="fa-IR" sz="2000" dirty="0" smtClean="0">
              <a:cs typeface="B Nazanin" pitchFamily="2" charset="-78"/>
            </a:endParaRPr>
          </a:p>
          <a:p>
            <a:pPr algn="r"/>
            <a:r>
              <a:rPr lang="fa-IR" sz="2000" b="1" dirty="0" smtClean="0">
                <a:solidFill>
                  <a:schemeClr val="tx2"/>
                </a:solidFill>
                <a:cs typeface="B Nazanin" pitchFamily="2" charset="-78"/>
              </a:rPr>
              <a:t>( مدرن ) </a:t>
            </a:r>
            <a:r>
              <a:rPr lang="fa-IR" sz="2000" dirty="0" smtClean="0">
                <a:solidFill>
                  <a:schemeClr val="tx2"/>
                </a:solidFill>
                <a:cs typeface="B Nazanin" pitchFamily="2" charset="-78"/>
              </a:rPr>
              <a:t>ذاتا با تنوع گرایی نمادین تناسب نداشت .</a:t>
            </a:r>
          </a:p>
          <a:p>
            <a:pPr algn="r"/>
            <a:endParaRPr lang="fa-IR" sz="2000" dirty="0" smtClean="0">
              <a:solidFill>
                <a:schemeClr val="tx2"/>
              </a:solidFill>
              <a:cs typeface="B Nazanin" pitchFamily="2" charset="-78"/>
            </a:endParaRPr>
          </a:p>
          <a:p>
            <a:pPr algn="r"/>
            <a:r>
              <a:rPr lang="fa-IR" sz="2000" dirty="0" smtClean="0">
                <a:cs typeface="B Nazanin" pitchFamily="2" charset="-78"/>
              </a:rPr>
              <a:t>ناتوانی مدرنیسم در برقرار کردن پیوند با شهر و تاریخ                 شکست در ایجاد ارتباط با مصرف کنندگان نهایی اش</a:t>
            </a:r>
          </a:p>
          <a:p>
            <a:pPr algn="r"/>
            <a:endParaRPr lang="en-US" sz="2000" dirty="0">
              <a:cs typeface="B Nazanin" pitchFamily="2" charset="-78"/>
            </a:endParaRPr>
          </a:p>
        </p:txBody>
      </p:sp>
      <p:cxnSp>
        <p:nvCxnSpPr>
          <p:cNvPr id="4" name="Straight Arrow Connector 3"/>
          <p:cNvCxnSpPr/>
          <p:nvPr/>
        </p:nvCxnSpPr>
        <p:spPr>
          <a:xfrm rot="10800000">
            <a:off x="3714744" y="4714884"/>
            <a:ext cx="642942" cy="158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6" name="Straight Connector 5"/>
          <p:cNvCxnSpPr/>
          <p:nvPr/>
        </p:nvCxnSpPr>
        <p:spPr>
          <a:xfrm rot="10800000">
            <a:off x="0" y="785794"/>
            <a:ext cx="9144000" cy="1588"/>
          </a:xfrm>
          <a:prstGeom prst="line">
            <a:avLst/>
          </a:prstGeom>
        </p:spPr>
        <p:style>
          <a:lnRef idx="3">
            <a:schemeClr val="dk1"/>
          </a:lnRef>
          <a:fillRef idx="0">
            <a:schemeClr val="dk1"/>
          </a:fillRef>
          <a:effectRef idx="2">
            <a:schemeClr val="dk1"/>
          </a:effectRef>
          <a:fontRef idx="minor">
            <a:schemeClr val="tx1"/>
          </a:fontRef>
        </p:style>
      </p:cxnSp>
      <p:cxnSp>
        <p:nvCxnSpPr>
          <p:cNvPr id="9" name="Straight Connector 8"/>
          <p:cNvCxnSpPr/>
          <p:nvPr/>
        </p:nvCxnSpPr>
        <p:spPr>
          <a:xfrm rot="5400000">
            <a:off x="-2286036" y="3000384"/>
            <a:ext cx="6000768" cy="1588"/>
          </a:xfrm>
          <a:prstGeom prst="line">
            <a:avLst/>
          </a:prstGeom>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120242430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500826" y="214290"/>
            <a:ext cx="2185974" cy="511156"/>
          </a:xfrm>
        </p:spPr>
        <p:txBody>
          <a:bodyPr>
            <a:noAutofit/>
          </a:bodyPr>
          <a:lstStyle/>
          <a:p>
            <a:pPr algn="r"/>
            <a:r>
              <a:rPr lang="fa-IR" sz="2800" dirty="0" smtClean="0">
                <a:cs typeface="B Nazanin" pitchFamily="2" charset="-78"/>
              </a:rPr>
              <a:t>جان کلام</a:t>
            </a:r>
            <a:endParaRPr lang="en-US" sz="2800" dirty="0">
              <a:cs typeface="B Nazanin" pitchFamily="2" charset="-78"/>
            </a:endParaRPr>
          </a:p>
        </p:txBody>
      </p:sp>
      <p:sp>
        <p:nvSpPr>
          <p:cNvPr id="2" name="Content Placeholder 1"/>
          <p:cNvSpPr>
            <a:spLocks noGrp="1"/>
          </p:cNvSpPr>
          <p:nvPr>
            <p:ph idx="1"/>
          </p:nvPr>
        </p:nvSpPr>
        <p:spPr>
          <a:xfrm>
            <a:off x="457200" y="785794"/>
            <a:ext cx="8229600" cy="5221497"/>
          </a:xfrm>
        </p:spPr>
        <p:txBody>
          <a:bodyPr>
            <a:normAutofit fontScale="92500" lnSpcReduction="20000"/>
          </a:bodyPr>
          <a:lstStyle/>
          <a:p>
            <a:pPr algn="r"/>
            <a:r>
              <a:rPr lang="fa-IR" sz="2000" b="1" dirty="0" smtClean="0">
                <a:cs typeface="B Nazanin" pitchFamily="2" charset="-78"/>
              </a:rPr>
              <a:t> پست مدرن سفید(نئو مدرن)                           پست مدرن خاکستری</a:t>
            </a:r>
            <a:endParaRPr lang="en-US" sz="2000" b="1" dirty="0" smtClean="0">
              <a:cs typeface="B Nazanin" pitchFamily="2" charset="-78"/>
            </a:endParaRPr>
          </a:p>
          <a:p>
            <a:pPr algn="r"/>
            <a:endParaRPr lang="en-US" sz="2000" b="1" dirty="0" smtClean="0">
              <a:cs typeface="B Nazanin" pitchFamily="2" charset="-78"/>
            </a:endParaRPr>
          </a:p>
          <a:p>
            <a:pPr algn="r"/>
            <a:r>
              <a:rPr lang="fa-IR" sz="1600" b="1" dirty="0" smtClean="0">
                <a:cs typeface="B Nazanin" pitchFamily="2" charset="-78"/>
              </a:rPr>
              <a:t> همزمان با انتقادات به مدرن، چهره دیگری از مدرن در حال شکل گیری بود: </a:t>
            </a:r>
            <a:r>
              <a:rPr lang="fa-IR" sz="1600" b="1" u="sng" dirty="0" smtClean="0">
                <a:cs typeface="B Nazanin" pitchFamily="2" charset="-78"/>
              </a:rPr>
              <a:t>پست مدرن سفید </a:t>
            </a:r>
            <a:r>
              <a:rPr lang="fa-IR" sz="1600" b="1" dirty="0" smtClean="0">
                <a:cs typeface="B Nazanin" pitchFamily="2" charset="-78"/>
              </a:rPr>
              <a:t>که بعدها </a:t>
            </a:r>
            <a:r>
              <a:rPr lang="fa-IR" sz="1600" b="1" u="sng" dirty="0" smtClean="0">
                <a:cs typeface="B Nazanin" pitchFamily="2" charset="-78"/>
              </a:rPr>
              <a:t>نئومدرن</a:t>
            </a:r>
            <a:r>
              <a:rPr lang="fa-IR" sz="1600" b="1" dirty="0" smtClean="0">
                <a:cs typeface="B Nazanin" pitchFamily="2" charset="-78"/>
              </a:rPr>
              <a:t> نام گرفت.</a:t>
            </a:r>
          </a:p>
          <a:p>
            <a:pPr algn="r"/>
            <a:endParaRPr lang="en-US" sz="2000" dirty="0" smtClean="0">
              <a:cs typeface="B Nazanin" pitchFamily="2" charset="-78"/>
            </a:endParaRPr>
          </a:p>
          <a:p>
            <a:pPr algn="r"/>
            <a:r>
              <a:rPr lang="fa-IR" sz="1800" b="1" dirty="0" smtClean="0">
                <a:cs typeface="B Nazanin" pitchFamily="2" charset="-78"/>
              </a:rPr>
              <a:t>پنج معمار پایه گذار آن بودند: </a:t>
            </a:r>
            <a:r>
              <a:rPr lang="fa-IR" sz="1800" b="1" dirty="0" smtClean="0">
                <a:solidFill>
                  <a:srgbClr val="FF0000"/>
                </a:solidFill>
                <a:cs typeface="B Nazanin" pitchFamily="2" charset="-78"/>
              </a:rPr>
              <a:t>پیتر آیزنمن، مایکل گریوز، چارلز گواتمی، جان هیداک، ریچارد میر</a:t>
            </a:r>
          </a:p>
          <a:p>
            <a:pPr algn="r"/>
            <a:endParaRPr lang="en-US" sz="2000" dirty="0" smtClean="0">
              <a:cs typeface="B Nazanin" pitchFamily="2" charset="-78"/>
            </a:endParaRPr>
          </a:p>
          <a:p>
            <a:pPr algn="r"/>
            <a:r>
              <a:rPr lang="fa-IR" sz="2000" b="1" dirty="0" smtClean="0">
                <a:cs typeface="B Nazanin" pitchFamily="2" charset="-78"/>
              </a:rPr>
              <a:t>الگوی آنها : </a:t>
            </a:r>
            <a:r>
              <a:rPr lang="fa-IR" sz="2000" dirty="0" smtClean="0">
                <a:cs typeface="B Nazanin" pitchFamily="2" charset="-78"/>
              </a:rPr>
              <a:t>ساختمانهای دهه 20 و 30 به خصوص ساختمانهای سفید لوکوربوزیه مانند ویلا ساوا</a:t>
            </a:r>
          </a:p>
          <a:p>
            <a:pPr algn="r"/>
            <a:endParaRPr lang="fa-IR" sz="2000" dirty="0" smtClean="0">
              <a:cs typeface="B Nazanin" pitchFamily="2" charset="-78"/>
            </a:endParaRPr>
          </a:p>
          <a:p>
            <a:pPr algn="r"/>
            <a:r>
              <a:rPr lang="fa-IR" sz="2000" dirty="0" smtClean="0">
                <a:cs typeface="B Nazanin" pitchFamily="2" charset="-78"/>
              </a:rPr>
              <a:t>همان دوره هایی که مورد انتقاد جنکس و ونتوری بود                      منبع الهان این 5 معمار</a:t>
            </a:r>
          </a:p>
          <a:p>
            <a:pPr algn="r"/>
            <a:endParaRPr lang="fa-IR" sz="2000" dirty="0" smtClean="0">
              <a:cs typeface="B Nazanin" pitchFamily="2" charset="-78"/>
            </a:endParaRPr>
          </a:p>
          <a:p>
            <a:pPr algn="r"/>
            <a:r>
              <a:rPr lang="fa-IR" sz="1800" b="1" dirty="0" smtClean="0">
                <a:cs typeface="B Nazanin" pitchFamily="2" charset="-78"/>
              </a:rPr>
              <a:t>پست مدرن رابرت ونتوری: </a:t>
            </a:r>
            <a:r>
              <a:rPr lang="fa-IR" sz="1800" b="1" u="sng" dirty="0" smtClean="0">
                <a:cs typeface="B Nazanin" pitchFamily="2" charset="-78"/>
              </a:rPr>
              <a:t>پست مدرن خاکستری</a:t>
            </a:r>
          </a:p>
          <a:p>
            <a:pPr algn="r">
              <a:buNone/>
            </a:pPr>
            <a:r>
              <a:rPr lang="fa-IR" sz="1800" b="1" dirty="0" smtClean="0">
                <a:cs typeface="B Nazanin" pitchFamily="2" charset="-78"/>
              </a:rPr>
              <a:t>تأثیر گسترده معماری پست مدرن خاکستری</a:t>
            </a:r>
          </a:p>
          <a:p>
            <a:pPr algn="r">
              <a:buNone/>
            </a:pPr>
            <a:r>
              <a:rPr lang="fa-IR" sz="1800" b="1" dirty="0" smtClean="0">
                <a:cs typeface="B Nazanin" pitchFamily="2" charset="-78"/>
              </a:rPr>
              <a:t>حوزه بسیار محدود معماری پست مدرن سفید</a:t>
            </a:r>
          </a:p>
          <a:p>
            <a:pPr algn="r">
              <a:buNone/>
            </a:pPr>
            <a:r>
              <a:rPr lang="fa-IR" sz="1800" b="1" dirty="0" smtClean="0">
                <a:cs typeface="B Nazanin" pitchFamily="2" charset="-78"/>
              </a:rPr>
              <a:t>چهره شاخصش در حال حاضر: ریچارد میر</a:t>
            </a:r>
          </a:p>
          <a:p>
            <a:pPr algn="r">
              <a:buNone/>
            </a:pPr>
            <a:endParaRPr lang="en-US" sz="2000" dirty="0">
              <a:cs typeface="B Nazanin" pitchFamily="2" charset="-78"/>
            </a:endParaRPr>
          </a:p>
        </p:txBody>
      </p:sp>
      <p:sp>
        <p:nvSpPr>
          <p:cNvPr id="4" name="Left-Right Arrow 3"/>
          <p:cNvSpPr/>
          <p:nvPr/>
        </p:nvSpPr>
        <p:spPr>
          <a:xfrm>
            <a:off x="4857752" y="785794"/>
            <a:ext cx="928694" cy="714380"/>
          </a:xfrm>
          <a:prstGeom prst="leftRightArrow">
            <a:avLst/>
          </a:prstGeom>
        </p:spPr>
        <p:style>
          <a:lnRef idx="2">
            <a:schemeClr val="dk1"/>
          </a:lnRef>
          <a:fillRef idx="1">
            <a:schemeClr val="lt1"/>
          </a:fillRef>
          <a:effectRef idx="0">
            <a:schemeClr val="dk1"/>
          </a:effectRef>
          <a:fontRef idx="minor">
            <a:schemeClr val="dk1"/>
          </a:fontRef>
        </p:style>
        <p:txBody>
          <a:bodyPr rtlCol="0" anchor="ctr"/>
          <a:lstStyle/>
          <a:p>
            <a:pPr algn="ctr" rtl="0"/>
            <a:r>
              <a:rPr lang="en-US" sz="2400" b="1" dirty="0">
                <a:solidFill>
                  <a:prstClr val="white"/>
                </a:solidFill>
                <a:cs typeface="B Nazanin" pitchFamily="2" charset="-78"/>
              </a:rPr>
              <a:t>?</a:t>
            </a:r>
            <a:endParaRPr lang="en-US" sz="2400" b="1" dirty="0">
              <a:solidFill>
                <a:prstClr val="white"/>
              </a:solidFill>
              <a:cs typeface="B Nazanin" pitchFamily="2" charset="-78"/>
            </a:endParaRPr>
          </a:p>
        </p:txBody>
      </p:sp>
      <p:cxnSp>
        <p:nvCxnSpPr>
          <p:cNvPr id="6" name="Straight Arrow Connector 5"/>
          <p:cNvCxnSpPr/>
          <p:nvPr/>
        </p:nvCxnSpPr>
        <p:spPr>
          <a:xfrm rot="10800000">
            <a:off x="3428992" y="4000504"/>
            <a:ext cx="928694" cy="158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pic>
        <p:nvPicPr>
          <p:cNvPr id="9" name="Picture 8" descr="cid_aj1100_b.jpg"/>
          <p:cNvPicPr/>
          <p:nvPr/>
        </p:nvPicPr>
        <p:blipFill>
          <a:blip r:embed="rId2" cstate="print"/>
          <a:stretch>
            <a:fillRect/>
          </a:stretch>
        </p:blipFill>
        <p:spPr bwMode="auto">
          <a:xfrm>
            <a:off x="1142976" y="4857760"/>
            <a:ext cx="2428892" cy="157163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0" name="TextBox 9"/>
          <p:cNvSpPr txBox="1"/>
          <p:nvPr/>
        </p:nvSpPr>
        <p:spPr>
          <a:xfrm>
            <a:off x="928662" y="4429132"/>
            <a:ext cx="2286016" cy="338554"/>
          </a:xfrm>
          <a:prstGeom prst="rect">
            <a:avLst/>
          </a:prstGeom>
          <a:noFill/>
        </p:spPr>
        <p:txBody>
          <a:bodyPr wrap="square" rtlCol="0">
            <a:spAutoFit/>
          </a:bodyPr>
          <a:lstStyle/>
          <a:p>
            <a:pPr algn="ctr" rtl="0"/>
            <a:r>
              <a:rPr lang="fa-IR" sz="1600" dirty="0">
                <a:solidFill>
                  <a:prstClr val="white"/>
                </a:solidFill>
                <a:cs typeface="B Nazanin" pitchFamily="2" charset="-78"/>
              </a:rPr>
              <a:t>ساختمان آتنیوم-ریچارد مه یر</a:t>
            </a:r>
            <a:endParaRPr lang="en-US" sz="1600" dirty="0">
              <a:solidFill>
                <a:prstClr val="white"/>
              </a:solidFill>
              <a:cs typeface="B Nazanin" pitchFamily="2" charset="-78"/>
            </a:endParaRPr>
          </a:p>
        </p:txBody>
      </p:sp>
      <p:cxnSp>
        <p:nvCxnSpPr>
          <p:cNvPr id="8" name="Straight Connector 7"/>
          <p:cNvCxnSpPr/>
          <p:nvPr/>
        </p:nvCxnSpPr>
        <p:spPr>
          <a:xfrm rot="10800000">
            <a:off x="0" y="714356"/>
            <a:ext cx="9144000" cy="1588"/>
          </a:xfrm>
          <a:prstGeom prst="line">
            <a:avLst/>
          </a:prstGeom>
        </p:spPr>
        <p:style>
          <a:lnRef idx="3">
            <a:schemeClr val="dk1"/>
          </a:lnRef>
          <a:fillRef idx="0">
            <a:schemeClr val="dk1"/>
          </a:fillRef>
          <a:effectRef idx="2">
            <a:schemeClr val="dk1"/>
          </a:effectRef>
          <a:fontRef idx="minor">
            <a:schemeClr val="tx1"/>
          </a:fontRef>
        </p:style>
      </p:cxnSp>
      <p:cxnSp>
        <p:nvCxnSpPr>
          <p:cNvPr id="11" name="Straight Connector 10"/>
          <p:cNvCxnSpPr/>
          <p:nvPr/>
        </p:nvCxnSpPr>
        <p:spPr>
          <a:xfrm rot="5400000">
            <a:off x="-2286036" y="3000384"/>
            <a:ext cx="6000768" cy="1588"/>
          </a:xfrm>
          <a:prstGeom prst="line">
            <a:avLst/>
          </a:prstGeom>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357861395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858016" y="0"/>
            <a:ext cx="2000264" cy="582594"/>
          </a:xfrm>
        </p:spPr>
        <p:txBody>
          <a:bodyPr>
            <a:normAutofit/>
          </a:bodyPr>
          <a:lstStyle/>
          <a:p>
            <a:pPr algn="r"/>
            <a:r>
              <a:rPr lang="fa-IR" sz="3200" dirty="0" smtClean="0">
                <a:cs typeface="B Nazanin" pitchFamily="2" charset="-78"/>
              </a:rPr>
              <a:t>جان کلام</a:t>
            </a:r>
            <a:endParaRPr lang="en-US" sz="3200" dirty="0">
              <a:cs typeface="B Nazanin" pitchFamily="2" charset="-78"/>
            </a:endParaRPr>
          </a:p>
        </p:txBody>
      </p:sp>
      <p:pic>
        <p:nvPicPr>
          <p:cNvPr id="4" name="Picture 4" descr="1jesolo"/>
          <p:cNvPicPr>
            <a:picLocks noGrp="1" noChangeAspect="1" noChangeArrowheads="1"/>
          </p:cNvPicPr>
          <p:nvPr>
            <p:ph idx="1"/>
          </p:nvPr>
        </p:nvPicPr>
        <p:blipFill>
          <a:blip r:embed="rId2"/>
          <a:srcRect/>
          <a:stretch>
            <a:fillRect/>
          </a:stretch>
        </p:blipFill>
        <p:spPr>
          <a:xfrm>
            <a:off x="428596" y="1285860"/>
            <a:ext cx="3592476" cy="2928958"/>
          </a:xfrm>
          <a:prstGeom prst="rect">
            <a:avLst/>
          </a:prstGeom>
          <a:ln w="88900" cap="sq" cmpd="thickThin">
            <a:solidFill>
              <a:srgbClr val="000000"/>
            </a:solidFill>
            <a:prstDash val="solid"/>
            <a:miter lim="800000"/>
          </a:ln>
          <a:effectLst>
            <a:innerShdw blurRad="76200">
              <a:srgbClr val="000000"/>
            </a:innerShdw>
          </a:effectLst>
        </p:spPr>
      </p:pic>
      <p:sp>
        <p:nvSpPr>
          <p:cNvPr id="5" name="TextBox 4"/>
          <p:cNvSpPr txBox="1"/>
          <p:nvPr/>
        </p:nvSpPr>
        <p:spPr>
          <a:xfrm>
            <a:off x="357158" y="4357694"/>
            <a:ext cx="3214710" cy="707886"/>
          </a:xfrm>
          <a:prstGeom prst="rect">
            <a:avLst/>
          </a:prstGeom>
          <a:noFill/>
        </p:spPr>
        <p:txBody>
          <a:bodyPr wrap="square" rtlCol="0">
            <a:spAutoFit/>
          </a:bodyPr>
          <a:lstStyle/>
          <a:p>
            <a:pPr algn="ctr" rtl="0"/>
            <a:r>
              <a:rPr lang="ar-SA" sz="2400" baseline="-25000" dirty="0">
                <a:solidFill>
                  <a:prstClr val="white"/>
                </a:solidFill>
                <a:cs typeface="B Homa" pitchFamily="2" charset="-78"/>
              </a:rPr>
              <a:t>مجموعه جلوسو لیدو</a:t>
            </a:r>
            <a:endParaRPr lang="fa-IR" sz="2400" baseline="-25000" dirty="0">
              <a:solidFill>
                <a:prstClr val="white"/>
              </a:solidFill>
              <a:cs typeface="B Homa" pitchFamily="2" charset="-78"/>
            </a:endParaRPr>
          </a:p>
          <a:p>
            <a:pPr algn="ctr" rtl="0"/>
            <a:r>
              <a:rPr lang="fa-IR" sz="2400" baseline="-25000" dirty="0">
                <a:solidFill>
                  <a:prstClr val="white"/>
                </a:solidFill>
                <a:cs typeface="B Homa" pitchFamily="2" charset="-78"/>
              </a:rPr>
              <a:t>ریچارد مه یر</a:t>
            </a:r>
            <a:endParaRPr lang="en-US" sz="2400" dirty="0">
              <a:solidFill>
                <a:prstClr val="white"/>
              </a:solidFill>
              <a:cs typeface="B Homa" pitchFamily="2" charset="-78"/>
            </a:endParaRPr>
          </a:p>
        </p:txBody>
      </p:sp>
      <p:pic>
        <p:nvPicPr>
          <p:cNvPr id="6" name="Picture 5" descr="3jesolo"/>
          <p:cNvPicPr>
            <a:picLocks noChangeAspect="1" noChangeArrowheads="1"/>
          </p:cNvPicPr>
          <p:nvPr/>
        </p:nvPicPr>
        <p:blipFill>
          <a:blip r:embed="rId3"/>
          <a:srcRect/>
          <a:stretch>
            <a:fillRect/>
          </a:stretch>
        </p:blipFill>
        <p:spPr bwMode="auto">
          <a:xfrm>
            <a:off x="6500826" y="1357298"/>
            <a:ext cx="2476488" cy="296207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7" name="Picture 4" descr="2jesolo"/>
          <p:cNvPicPr>
            <a:picLocks noChangeAspect="1" noChangeArrowheads="1"/>
          </p:cNvPicPr>
          <p:nvPr/>
        </p:nvPicPr>
        <p:blipFill>
          <a:blip r:embed="rId4"/>
          <a:srcRect/>
          <a:stretch>
            <a:fillRect/>
          </a:stretch>
        </p:blipFill>
        <p:spPr>
          <a:xfrm>
            <a:off x="3714744" y="4000504"/>
            <a:ext cx="2503488" cy="2701639"/>
          </a:xfrm>
          <a:prstGeom prst="rect">
            <a:avLst/>
          </a:prstGeom>
          <a:ln w="88900" cap="sq" cmpd="thickThin">
            <a:solidFill>
              <a:srgbClr val="000000"/>
            </a:solidFill>
            <a:prstDash val="solid"/>
            <a:miter lim="800000"/>
          </a:ln>
          <a:effectLst>
            <a:innerShdw blurRad="76200">
              <a:srgbClr val="000000"/>
            </a:innerShdw>
          </a:effectLst>
        </p:spPr>
      </p:pic>
      <p:cxnSp>
        <p:nvCxnSpPr>
          <p:cNvPr id="8" name="Straight Connector 7"/>
          <p:cNvCxnSpPr/>
          <p:nvPr/>
        </p:nvCxnSpPr>
        <p:spPr>
          <a:xfrm rot="10800000">
            <a:off x="0" y="714356"/>
            <a:ext cx="9144000" cy="1588"/>
          </a:xfrm>
          <a:prstGeom prst="line">
            <a:avLst/>
          </a:prstGeom>
        </p:spPr>
        <p:style>
          <a:lnRef idx="3">
            <a:schemeClr val="dk1"/>
          </a:lnRef>
          <a:fillRef idx="0">
            <a:schemeClr val="dk1"/>
          </a:fillRef>
          <a:effectRef idx="2">
            <a:schemeClr val="dk1"/>
          </a:effectRef>
          <a:fontRef idx="minor">
            <a:schemeClr val="tx1"/>
          </a:fontRef>
        </p:style>
      </p:cxnSp>
      <p:cxnSp>
        <p:nvCxnSpPr>
          <p:cNvPr id="9" name="Straight Connector 8"/>
          <p:cNvCxnSpPr/>
          <p:nvPr/>
        </p:nvCxnSpPr>
        <p:spPr>
          <a:xfrm rot="5400000">
            <a:off x="107931" y="607211"/>
            <a:ext cx="1213628" cy="794"/>
          </a:xfrm>
          <a:prstGeom prst="line">
            <a:avLst/>
          </a:prstGeom>
        </p:spPr>
        <p:style>
          <a:lnRef idx="3">
            <a:schemeClr val="dk1"/>
          </a:lnRef>
          <a:fillRef idx="0">
            <a:schemeClr val="dk1"/>
          </a:fillRef>
          <a:effectRef idx="2">
            <a:schemeClr val="dk1"/>
          </a:effectRef>
          <a:fontRef idx="minor">
            <a:schemeClr val="tx1"/>
          </a:fontRef>
        </p:style>
      </p:cxnSp>
      <p:cxnSp>
        <p:nvCxnSpPr>
          <p:cNvPr id="12" name="Straight Connector 11"/>
          <p:cNvCxnSpPr/>
          <p:nvPr/>
        </p:nvCxnSpPr>
        <p:spPr>
          <a:xfrm rot="5400000">
            <a:off x="-143702" y="5143512"/>
            <a:ext cx="1715306" cy="794"/>
          </a:xfrm>
          <a:prstGeom prst="line">
            <a:avLst/>
          </a:prstGeom>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189228512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715140" y="142852"/>
            <a:ext cx="2185974" cy="439718"/>
          </a:xfrm>
        </p:spPr>
        <p:txBody>
          <a:bodyPr>
            <a:noAutofit/>
          </a:bodyPr>
          <a:lstStyle/>
          <a:p>
            <a:r>
              <a:rPr lang="fa-IR" sz="3600" dirty="0" smtClean="0">
                <a:cs typeface="B Nazanin" pitchFamily="2" charset="-78"/>
              </a:rPr>
              <a:t>جان کلام</a:t>
            </a:r>
            <a:endParaRPr lang="en-US" sz="3600" dirty="0">
              <a:cs typeface="B Nazanin" pitchFamily="2" charset="-78"/>
            </a:endParaRPr>
          </a:p>
        </p:txBody>
      </p:sp>
      <p:sp>
        <p:nvSpPr>
          <p:cNvPr id="2" name="Content Placeholder 1"/>
          <p:cNvSpPr>
            <a:spLocks noGrp="1"/>
          </p:cNvSpPr>
          <p:nvPr>
            <p:ph idx="1"/>
          </p:nvPr>
        </p:nvSpPr>
        <p:spPr>
          <a:xfrm>
            <a:off x="457200" y="928670"/>
            <a:ext cx="8229600" cy="5078621"/>
          </a:xfrm>
          <a:effectLst>
            <a:outerShdw blurRad="50800" dist="38100" dir="2700000" algn="tl" rotWithShape="0">
              <a:prstClr val="black">
                <a:alpha val="40000"/>
              </a:prstClr>
            </a:outerShdw>
          </a:effectLst>
        </p:spPr>
        <p:txBody>
          <a:bodyPr>
            <a:normAutofit fontScale="92500" lnSpcReduction="10000"/>
          </a:bodyPr>
          <a:lstStyle/>
          <a:p>
            <a:pPr algn="r"/>
            <a:r>
              <a:rPr lang="fa-IR" sz="2000" b="1" dirty="0" smtClean="0">
                <a:cs typeface="B Nazanin" pitchFamily="2" charset="-78"/>
              </a:rPr>
              <a:t>پست مدرن کلاسی سیسم (پومو)</a:t>
            </a:r>
          </a:p>
          <a:p>
            <a:pPr algn="r"/>
            <a:endParaRPr lang="fa-IR" sz="2000" b="1" dirty="0" smtClean="0">
              <a:cs typeface="B Nazanin" pitchFamily="2" charset="-78"/>
            </a:endParaRPr>
          </a:p>
          <a:p>
            <a:pPr algn="r"/>
            <a:r>
              <a:rPr lang="fa-IR" sz="2000" b="1" dirty="0" smtClean="0">
                <a:cs typeface="B Nazanin" pitchFamily="2" charset="-78"/>
              </a:rPr>
              <a:t>بعد از دهه 80 میلادی                        پست مدرن کلاسی سیسم (پومو)</a:t>
            </a:r>
          </a:p>
          <a:p>
            <a:pPr algn="r"/>
            <a:endParaRPr lang="fa-IR" sz="2000" b="1" dirty="0" smtClean="0">
              <a:cs typeface="B Nazanin" pitchFamily="2" charset="-78"/>
            </a:endParaRPr>
          </a:p>
          <a:p>
            <a:pPr algn="r"/>
            <a:r>
              <a:rPr lang="fa-IR" sz="2000" b="1" dirty="0" smtClean="0">
                <a:cs typeface="B Nazanin" pitchFamily="2" charset="-78"/>
              </a:rPr>
              <a:t>1980 همایش پست مدرن ( حضور گذشته )                                 پائلو پورتوگسی ایتالیایی</a:t>
            </a:r>
          </a:p>
          <a:p>
            <a:pPr algn="r"/>
            <a:endParaRPr lang="fa-IR" sz="2000" b="1" dirty="0" smtClean="0">
              <a:cs typeface="B Nazanin" pitchFamily="2" charset="-78"/>
            </a:endParaRPr>
          </a:p>
          <a:p>
            <a:pPr algn="ctr">
              <a:buNone/>
            </a:pPr>
            <a:r>
              <a:rPr lang="fa-IR" sz="2000" b="1" dirty="0" smtClean="0">
                <a:cs typeface="B Nazanin" pitchFamily="2" charset="-78"/>
              </a:rPr>
              <a:t> آمریکایی </a:t>
            </a:r>
          </a:p>
          <a:p>
            <a:pPr algn="r"/>
            <a:r>
              <a:rPr lang="fa-IR" sz="2000" b="1" dirty="0" smtClean="0">
                <a:cs typeface="B Nazanin" pitchFamily="2" charset="-78"/>
              </a:rPr>
              <a:t>گرایش این سبک به دو شیوه </a:t>
            </a:r>
          </a:p>
          <a:p>
            <a:pPr algn="ctr">
              <a:buNone/>
            </a:pPr>
            <a:r>
              <a:rPr lang="fa-IR" sz="2000" b="1" dirty="0" smtClean="0">
                <a:cs typeface="B Nazanin" pitchFamily="2" charset="-78"/>
              </a:rPr>
              <a:t>اروپایی</a:t>
            </a:r>
          </a:p>
          <a:p>
            <a:pPr algn="ctr">
              <a:buNone/>
            </a:pPr>
            <a:endParaRPr lang="fa-IR" sz="2000" b="1" dirty="0" smtClean="0">
              <a:cs typeface="B Nazanin" pitchFamily="2" charset="-78"/>
            </a:endParaRPr>
          </a:p>
          <a:p>
            <a:pPr algn="r">
              <a:buNone/>
            </a:pPr>
            <a:r>
              <a:rPr lang="fa-IR" sz="2400" b="1" dirty="0" smtClean="0">
                <a:cs typeface="B Nazanin" pitchFamily="2" charset="-78"/>
              </a:rPr>
              <a:t>جنبش پومو آمریکایی </a:t>
            </a:r>
            <a:r>
              <a:rPr lang="fa-IR" sz="2000" b="1" dirty="0" smtClean="0">
                <a:cs typeface="B Nazanin" pitchFamily="2" charset="-78"/>
              </a:rPr>
              <a:t>:</a:t>
            </a:r>
          </a:p>
          <a:p>
            <a:pPr algn="r">
              <a:buNone/>
            </a:pPr>
            <a:r>
              <a:rPr lang="fa-IR" sz="2000" b="1" dirty="0" smtClean="0">
                <a:cs typeface="B Nazanin" pitchFamily="2" charset="-78"/>
              </a:rPr>
              <a:t>عناصر کلاسیک را به عنوان نما وارد نماها کرد.</a:t>
            </a:r>
          </a:p>
          <a:p>
            <a:pPr algn="r">
              <a:buNone/>
            </a:pPr>
            <a:r>
              <a:rPr lang="fa-IR" sz="2000" b="1" dirty="0" smtClean="0">
                <a:cs typeface="B Nazanin" pitchFamily="2" charset="-78"/>
              </a:rPr>
              <a:t>بیانیه این جنبش : کتاب پیچیدگی و تضاد در معماری ، یادگیری از لاس وگاس</a:t>
            </a:r>
          </a:p>
          <a:p>
            <a:pPr algn="r"/>
            <a:endParaRPr lang="fa-IR" sz="2000" b="1" dirty="0" smtClean="0">
              <a:cs typeface="B Nazanin" pitchFamily="2" charset="-78"/>
            </a:endParaRPr>
          </a:p>
          <a:p>
            <a:pPr algn="r"/>
            <a:endParaRPr lang="en-US" sz="2000" b="1" dirty="0">
              <a:cs typeface="B Nazanin" pitchFamily="2" charset="-78"/>
            </a:endParaRPr>
          </a:p>
        </p:txBody>
      </p:sp>
      <p:cxnSp>
        <p:nvCxnSpPr>
          <p:cNvPr id="5" name="Straight Arrow Connector 4"/>
          <p:cNvCxnSpPr/>
          <p:nvPr/>
        </p:nvCxnSpPr>
        <p:spPr>
          <a:xfrm rot="10800000">
            <a:off x="5643570" y="1857364"/>
            <a:ext cx="928694" cy="1588"/>
          </a:xfrm>
          <a:prstGeom prst="straightConnector1">
            <a:avLst/>
          </a:prstGeom>
          <a:ln>
            <a:solidFill>
              <a:srgbClr val="FF0000"/>
            </a:solidFill>
            <a:tailEnd type="arrow"/>
          </a:ln>
        </p:spPr>
        <p:style>
          <a:lnRef idx="2">
            <a:schemeClr val="dk1"/>
          </a:lnRef>
          <a:fillRef idx="0">
            <a:schemeClr val="dk1"/>
          </a:fillRef>
          <a:effectRef idx="1">
            <a:schemeClr val="dk1"/>
          </a:effectRef>
          <a:fontRef idx="minor">
            <a:schemeClr val="tx1"/>
          </a:fontRef>
        </p:style>
      </p:cxnSp>
      <p:cxnSp>
        <p:nvCxnSpPr>
          <p:cNvPr id="6" name="Straight Arrow Connector 5"/>
          <p:cNvCxnSpPr/>
          <p:nvPr/>
        </p:nvCxnSpPr>
        <p:spPr>
          <a:xfrm rot="10800000">
            <a:off x="3500430" y="2571744"/>
            <a:ext cx="928694" cy="1588"/>
          </a:xfrm>
          <a:prstGeom prst="straightConnector1">
            <a:avLst/>
          </a:prstGeom>
          <a:ln>
            <a:solidFill>
              <a:srgbClr val="FF0000"/>
            </a:solidFill>
            <a:tailEnd type="arrow"/>
          </a:ln>
        </p:spPr>
        <p:style>
          <a:lnRef idx="2">
            <a:schemeClr val="dk1"/>
          </a:lnRef>
          <a:fillRef idx="0">
            <a:schemeClr val="dk1"/>
          </a:fillRef>
          <a:effectRef idx="1">
            <a:schemeClr val="dk1"/>
          </a:effectRef>
          <a:fontRef idx="minor">
            <a:schemeClr val="tx1"/>
          </a:fontRef>
        </p:style>
      </p:cxnSp>
      <p:sp>
        <p:nvSpPr>
          <p:cNvPr id="7" name="Right Brace 6"/>
          <p:cNvSpPr/>
          <p:nvPr/>
        </p:nvSpPr>
        <p:spPr>
          <a:xfrm>
            <a:off x="5143504" y="2928934"/>
            <a:ext cx="357190" cy="1285884"/>
          </a:xfrm>
          <a:prstGeom prst="rightBrace">
            <a:avLst/>
          </a:prstGeom>
        </p:spPr>
        <p:style>
          <a:lnRef idx="2">
            <a:schemeClr val="dk1"/>
          </a:lnRef>
          <a:fillRef idx="0">
            <a:schemeClr val="dk1"/>
          </a:fillRef>
          <a:effectRef idx="1">
            <a:schemeClr val="dk1"/>
          </a:effectRef>
          <a:fontRef idx="minor">
            <a:schemeClr val="tx1"/>
          </a:fontRef>
        </p:style>
        <p:txBody>
          <a:bodyPr rtlCol="0" anchor="ctr"/>
          <a:lstStyle/>
          <a:p>
            <a:pPr algn="ctr" rtl="0"/>
            <a:endParaRPr lang="en-US" b="1">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cxnSp>
        <p:nvCxnSpPr>
          <p:cNvPr id="8" name="Straight Connector 7"/>
          <p:cNvCxnSpPr/>
          <p:nvPr/>
        </p:nvCxnSpPr>
        <p:spPr>
          <a:xfrm rot="10800000">
            <a:off x="0" y="714356"/>
            <a:ext cx="9144000" cy="1588"/>
          </a:xfrm>
          <a:prstGeom prst="line">
            <a:avLst/>
          </a:prstGeom>
        </p:spPr>
        <p:style>
          <a:lnRef idx="3">
            <a:schemeClr val="dk1"/>
          </a:lnRef>
          <a:fillRef idx="0">
            <a:schemeClr val="dk1"/>
          </a:fillRef>
          <a:effectRef idx="2">
            <a:schemeClr val="dk1"/>
          </a:effectRef>
          <a:fontRef idx="minor">
            <a:schemeClr val="tx1"/>
          </a:fontRef>
        </p:style>
      </p:cxnSp>
      <p:cxnSp>
        <p:nvCxnSpPr>
          <p:cNvPr id="9" name="Straight Connector 8"/>
          <p:cNvCxnSpPr/>
          <p:nvPr/>
        </p:nvCxnSpPr>
        <p:spPr>
          <a:xfrm rot="5400000">
            <a:off x="-2286036" y="3000384"/>
            <a:ext cx="6000768" cy="1588"/>
          </a:xfrm>
          <a:prstGeom prst="line">
            <a:avLst/>
          </a:prstGeom>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111895869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643702" y="142852"/>
            <a:ext cx="2043098" cy="654032"/>
          </a:xfrm>
        </p:spPr>
        <p:txBody>
          <a:bodyPr>
            <a:normAutofit/>
          </a:bodyPr>
          <a:lstStyle/>
          <a:p>
            <a:pPr algn="r"/>
            <a:r>
              <a:rPr lang="fa-IR" sz="3200" dirty="0" smtClean="0">
                <a:cs typeface="B Nazanin" pitchFamily="2" charset="-78"/>
              </a:rPr>
              <a:t>جان کلام</a:t>
            </a:r>
            <a:endParaRPr lang="en-US" sz="3200" dirty="0">
              <a:cs typeface="B Nazanin" pitchFamily="2" charset="-78"/>
            </a:endParaRPr>
          </a:p>
        </p:txBody>
      </p:sp>
      <p:sp>
        <p:nvSpPr>
          <p:cNvPr id="2" name="Content Placeholder 1"/>
          <p:cNvSpPr>
            <a:spLocks noGrp="1"/>
          </p:cNvSpPr>
          <p:nvPr>
            <p:ph idx="1"/>
          </p:nvPr>
        </p:nvSpPr>
        <p:spPr>
          <a:xfrm>
            <a:off x="457200" y="928670"/>
            <a:ext cx="8229600" cy="5078621"/>
          </a:xfrm>
        </p:spPr>
        <p:txBody>
          <a:bodyPr>
            <a:normAutofit fontScale="92500" lnSpcReduction="10000"/>
          </a:bodyPr>
          <a:lstStyle/>
          <a:p>
            <a:pPr algn="r"/>
            <a:r>
              <a:rPr lang="fa-IR" sz="2000" b="1" dirty="0" smtClean="0">
                <a:cs typeface="B Nazanin" pitchFamily="2" charset="-78"/>
              </a:rPr>
              <a:t>سردمداران جنبش پومو آمریکایی:</a:t>
            </a:r>
          </a:p>
          <a:p>
            <a:pPr algn="r"/>
            <a:r>
              <a:rPr lang="fa-IR" sz="2000" b="1" dirty="0" smtClean="0">
                <a:cs typeface="B Nazanin" pitchFamily="2" charset="-78"/>
              </a:rPr>
              <a:t>رابرت ونتوری ، دنیس اسکات براون ، چارلز ویلارد مور ، مایکل گریوز و فیلیپ کورتلیو جانسون</a:t>
            </a:r>
          </a:p>
          <a:p>
            <a:pPr marL="365760" lvl="8" indent="-256032" algn="r">
              <a:spcBef>
                <a:spcPts val="400"/>
              </a:spcBef>
              <a:buClr>
                <a:schemeClr val="accent1"/>
              </a:buClr>
              <a:buSzPct val="68000"/>
              <a:buNone/>
            </a:pPr>
            <a:r>
              <a:rPr lang="fa-IR" sz="1800" b="1" dirty="0" smtClean="0">
                <a:cs typeface="B Nazanin" pitchFamily="2" charset="-78"/>
              </a:rPr>
              <a:t> این شاخه                             تحت تأثیر لوئی کان                                آموزه های دانشگاه پنسیلوانیا </a:t>
            </a:r>
          </a:p>
          <a:p>
            <a:pPr algn="r">
              <a:buNone/>
            </a:pPr>
            <a:r>
              <a:rPr lang="fa-IR" sz="2000" b="1" dirty="0" smtClean="0">
                <a:cs typeface="B Nazanin" pitchFamily="2" charset="-78"/>
              </a:rPr>
              <a:t> </a:t>
            </a:r>
          </a:p>
          <a:p>
            <a:pPr algn="r"/>
            <a:r>
              <a:rPr lang="fa-IR" sz="2400" b="1" dirty="0" smtClean="0">
                <a:cs typeface="B Nazanin" pitchFamily="2" charset="-78"/>
              </a:rPr>
              <a:t>جنبش پومو اروپایی </a:t>
            </a:r>
            <a:r>
              <a:rPr lang="fa-IR" sz="2000" b="1" dirty="0" smtClean="0">
                <a:cs typeface="B Nazanin" pitchFamily="2" charset="-78"/>
              </a:rPr>
              <a:t>:</a:t>
            </a:r>
          </a:p>
          <a:p>
            <a:pPr algn="r"/>
            <a:endParaRPr lang="fa-IR" sz="2000" b="1" dirty="0" smtClean="0">
              <a:cs typeface="B Nazanin" pitchFamily="2" charset="-78"/>
            </a:endParaRPr>
          </a:p>
          <a:p>
            <a:pPr algn="r"/>
            <a:r>
              <a:rPr lang="fa-IR" sz="2000" b="1" dirty="0" smtClean="0">
                <a:cs typeface="B Nazanin" pitchFamily="2" charset="-78"/>
              </a:rPr>
              <a:t>دارا بودن تمدن غنی  </a:t>
            </a:r>
          </a:p>
          <a:p>
            <a:pPr algn="r"/>
            <a:r>
              <a:rPr lang="fa-IR" sz="2000" b="1" dirty="0" smtClean="0">
                <a:cs typeface="B Nazanin" pitchFamily="2" charset="-78"/>
              </a:rPr>
              <a:t>هدف آنان درک و حس فضا</a:t>
            </a:r>
          </a:p>
          <a:p>
            <a:pPr algn="r"/>
            <a:r>
              <a:rPr lang="fa-IR" sz="2000" b="1" dirty="0" smtClean="0">
                <a:cs typeface="B Nazanin" pitchFamily="2" charset="-78"/>
              </a:rPr>
              <a:t>هندسه و روابط انسانی</a:t>
            </a:r>
          </a:p>
          <a:p>
            <a:pPr algn="r"/>
            <a:endParaRPr lang="fa-IR" sz="2000" b="1" dirty="0" smtClean="0">
              <a:cs typeface="B Nazanin" pitchFamily="2" charset="-78"/>
            </a:endParaRPr>
          </a:p>
          <a:p>
            <a:pPr algn="r"/>
            <a:r>
              <a:rPr lang="fa-IR" sz="2000" b="1" dirty="0" smtClean="0">
                <a:cs typeface="B Nazanin" pitchFamily="2" charset="-78"/>
              </a:rPr>
              <a:t>سردمداران جنبش پوموی اروپایی :</a:t>
            </a:r>
          </a:p>
          <a:p>
            <a:pPr algn="r"/>
            <a:r>
              <a:rPr lang="fa-IR" sz="2000" b="1" dirty="0" smtClean="0">
                <a:cs typeface="B Nazanin" pitchFamily="2" charset="-78"/>
              </a:rPr>
              <a:t>جیمز استرلینگ ، هانس هولاین ، آراتا اسسوزاکی ، ریکاردو بوفیل ، موریس کولات ، تری فارل</a:t>
            </a:r>
          </a:p>
          <a:p>
            <a:pPr algn="r"/>
            <a:r>
              <a:rPr lang="fa-IR" sz="2000" b="1" dirty="0" smtClean="0">
                <a:cs typeface="B Nazanin" pitchFamily="2" charset="-78"/>
              </a:rPr>
              <a:t>                          </a:t>
            </a:r>
            <a:endParaRPr lang="en-US" sz="2000" b="1" dirty="0">
              <a:cs typeface="B Nazanin" pitchFamily="2" charset="-78"/>
            </a:endParaRPr>
          </a:p>
        </p:txBody>
      </p:sp>
      <p:cxnSp>
        <p:nvCxnSpPr>
          <p:cNvPr id="5" name="Straight Arrow Connector 4"/>
          <p:cNvCxnSpPr/>
          <p:nvPr/>
        </p:nvCxnSpPr>
        <p:spPr>
          <a:xfrm rot="10800000">
            <a:off x="6572264" y="2143116"/>
            <a:ext cx="1000132" cy="1588"/>
          </a:xfrm>
          <a:prstGeom prst="straightConnector1">
            <a:avLst/>
          </a:prstGeom>
          <a:ln>
            <a:solidFill>
              <a:srgbClr val="FF0000"/>
            </a:solidFill>
            <a:tailEnd type="arrow"/>
          </a:ln>
        </p:spPr>
        <p:style>
          <a:lnRef idx="2">
            <a:schemeClr val="dk1"/>
          </a:lnRef>
          <a:fillRef idx="0">
            <a:schemeClr val="dk1"/>
          </a:fillRef>
          <a:effectRef idx="1">
            <a:schemeClr val="dk1"/>
          </a:effectRef>
          <a:fontRef idx="minor">
            <a:schemeClr val="tx1"/>
          </a:fontRef>
        </p:style>
      </p:cxnSp>
      <p:cxnSp>
        <p:nvCxnSpPr>
          <p:cNvPr id="7" name="Straight Arrow Connector 6"/>
          <p:cNvCxnSpPr/>
          <p:nvPr/>
        </p:nvCxnSpPr>
        <p:spPr>
          <a:xfrm rot="10800000">
            <a:off x="3500430" y="2143116"/>
            <a:ext cx="1000132" cy="1588"/>
          </a:xfrm>
          <a:prstGeom prst="straightConnector1">
            <a:avLst/>
          </a:prstGeom>
          <a:ln>
            <a:solidFill>
              <a:srgbClr val="FF0000"/>
            </a:solidFill>
            <a:tailEnd type="arrow"/>
          </a:ln>
        </p:spPr>
        <p:style>
          <a:lnRef idx="2">
            <a:schemeClr val="dk1"/>
          </a:lnRef>
          <a:fillRef idx="0">
            <a:schemeClr val="dk1"/>
          </a:fillRef>
          <a:effectRef idx="1">
            <a:schemeClr val="dk1"/>
          </a:effectRef>
          <a:fontRef idx="minor">
            <a:schemeClr val="tx1"/>
          </a:fontRef>
        </p:style>
      </p:cxnSp>
      <p:cxnSp>
        <p:nvCxnSpPr>
          <p:cNvPr id="6" name="Straight Connector 5"/>
          <p:cNvCxnSpPr/>
          <p:nvPr/>
        </p:nvCxnSpPr>
        <p:spPr>
          <a:xfrm rot="10800000">
            <a:off x="0" y="714356"/>
            <a:ext cx="9144000" cy="1588"/>
          </a:xfrm>
          <a:prstGeom prst="line">
            <a:avLst/>
          </a:prstGeom>
        </p:spPr>
        <p:style>
          <a:lnRef idx="3">
            <a:schemeClr val="dk1"/>
          </a:lnRef>
          <a:fillRef idx="0">
            <a:schemeClr val="dk1"/>
          </a:fillRef>
          <a:effectRef idx="2">
            <a:schemeClr val="dk1"/>
          </a:effectRef>
          <a:fontRef idx="minor">
            <a:schemeClr val="tx1"/>
          </a:fontRef>
        </p:style>
      </p:cxnSp>
      <p:cxnSp>
        <p:nvCxnSpPr>
          <p:cNvPr id="8" name="Straight Connector 7"/>
          <p:cNvCxnSpPr/>
          <p:nvPr/>
        </p:nvCxnSpPr>
        <p:spPr>
          <a:xfrm rot="5400000">
            <a:off x="-2286036" y="3000384"/>
            <a:ext cx="6000768" cy="1588"/>
          </a:xfrm>
          <a:prstGeom prst="line">
            <a:avLst/>
          </a:prstGeom>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58567207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715008" y="142852"/>
            <a:ext cx="2971792" cy="511156"/>
          </a:xfrm>
        </p:spPr>
        <p:txBody>
          <a:bodyPr>
            <a:noAutofit/>
          </a:bodyPr>
          <a:lstStyle/>
          <a:p>
            <a:pPr algn="r"/>
            <a:r>
              <a:rPr lang="fa-IR" sz="2800" dirty="0" smtClean="0">
                <a:cs typeface="B Nazanin" pitchFamily="2" charset="-78"/>
              </a:rPr>
              <a:t>جان کلام</a:t>
            </a:r>
            <a:endParaRPr lang="en-US" sz="2800" dirty="0">
              <a:cs typeface="B Nazanin" pitchFamily="2" charset="-78"/>
            </a:endParaRPr>
          </a:p>
        </p:txBody>
      </p:sp>
      <p:sp>
        <p:nvSpPr>
          <p:cNvPr id="2" name="Content Placeholder 1"/>
          <p:cNvSpPr>
            <a:spLocks noGrp="1"/>
          </p:cNvSpPr>
          <p:nvPr>
            <p:ph idx="1"/>
          </p:nvPr>
        </p:nvSpPr>
        <p:spPr>
          <a:xfrm>
            <a:off x="457200" y="857232"/>
            <a:ext cx="8229600" cy="5150059"/>
          </a:xfrm>
        </p:spPr>
        <p:txBody>
          <a:bodyPr>
            <a:normAutofit/>
          </a:bodyPr>
          <a:lstStyle/>
          <a:p>
            <a:pPr algn="r"/>
            <a:r>
              <a:rPr lang="fa-IR" sz="2000" b="1" dirty="0" smtClean="0">
                <a:cs typeface="B Nazanin" pitchFamily="2" charset="-78"/>
              </a:rPr>
              <a:t>گرایشهای پست مدرن در رابطه با مدرنیته :</a:t>
            </a:r>
          </a:p>
          <a:p>
            <a:pPr algn="r"/>
            <a:endParaRPr lang="fa-IR" sz="1800" b="1" dirty="0" smtClean="0">
              <a:cs typeface="B Nazanin" pitchFamily="2" charset="-78"/>
            </a:endParaRPr>
          </a:p>
          <a:p>
            <a:pPr algn="r"/>
            <a:r>
              <a:rPr lang="fa-IR" sz="1800" b="1" dirty="0" smtClean="0">
                <a:cs typeface="B Nazanin" pitchFamily="2" charset="-78"/>
              </a:rPr>
              <a:t>گرایشهای پست مدرن : 1- ضد مدرن 2- مدرن خواه</a:t>
            </a:r>
          </a:p>
          <a:p>
            <a:pPr algn="r"/>
            <a:endParaRPr lang="fa-IR" sz="1800" b="1" dirty="0" smtClean="0">
              <a:cs typeface="B Nazanin" pitchFamily="2" charset="-78"/>
            </a:endParaRPr>
          </a:p>
          <a:p>
            <a:pPr algn="r"/>
            <a:endParaRPr lang="fa-IR" sz="1800" b="1" dirty="0" smtClean="0">
              <a:cs typeface="B Nazanin" pitchFamily="2" charset="-78"/>
            </a:endParaRPr>
          </a:p>
          <a:p>
            <a:pPr algn="r">
              <a:buNone/>
            </a:pPr>
            <a:r>
              <a:rPr lang="fa-IR" sz="1800" b="1" dirty="0" smtClean="0">
                <a:cs typeface="B Nazanin" pitchFamily="2" charset="-78"/>
              </a:rPr>
              <a:t>در این دو قالب : نظریه های انتقادی و تاییدی و . . . .  یافت می شوند.</a:t>
            </a:r>
          </a:p>
          <a:p>
            <a:pPr algn="r">
              <a:buNone/>
            </a:pPr>
            <a:endParaRPr lang="fa-IR" sz="1800" b="1" dirty="0" smtClean="0">
              <a:cs typeface="B Nazanin" pitchFamily="2" charset="-78"/>
            </a:endParaRPr>
          </a:p>
          <a:p>
            <a:pPr algn="r">
              <a:buNone/>
            </a:pPr>
            <a:endParaRPr lang="fa-IR" sz="1800" b="1" dirty="0" smtClean="0">
              <a:cs typeface="B Nazanin" pitchFamily="2" charset="-78"/>
            </a:endParaRPr>
          </a:p>
          <a:p>
            <a:pPr algn="r">
              <a:buNone/>
            </a:pPr>
            <a:r>
              <a:rPr lang="fa-IR" sz="1800" b="1" dirty="0" smtClean="0">
                <a:cs typeface="B Nazanin" pitchFamily="2" charset="-78"/>
              </a:rPr>
              <a:t>نظریه ضد مدرن : گسست با مدرنیته و آینده مگر و . . . . </a:t>
            </a:r>
          </a:p>
          <a:p>
            <a:pPr algn="r">
              <a:buNone/>
            </a:pPr>
            <a:endParaRPr lang="fa-IR" sz="1800" b="1" dirty="0" smtClean="0">
              <a:cs typeface="B Nazanin" pitchFamily="2" charset="-78"/>
            </a:endParaRPr>
          </a:p>
          <a:p>
            <a:pPr algn="r">
              <a:buNone/>
            </a:pPr>
            <a:endParaRPr lang="fa-IR" sz="1800" b="1" dirty="0" smtClean="0">
              <a:cs typeface="B Nazanin" pitchFamily="2" charset="-78"/>
            </a:endParaRPr>
          </a:p>
          <a:p>
            <a:pPr algn="r">
              <a:buNone/>
            </a:pPr>
            <a:r>
              <a:rPr lang="fa-IR" sz="1800" b="1" dirty="0" smtClean="0">
                <a:cs typeface="B Nazanin" pitchFamily="2" charset="-78"/>
              </a:rPr>
              <a:t>نظریه مدرن خواه : تکمیل سنت  </a:t>
            </a:r>
            <a:endParaRPr lang="en-US" sz="1800" b="1" dirty="0">
              <a:cs typeface="B Nazanin" pitchFamily="2" charset="-78"/>
            </a:endParaRPr>
          </a:p>
        </p:txBody>
      </p:sp>
      <p:cxnSp>
        <p:nvCxnSpPr>
          <p:cNvPr id="4" name="Straight Connector 3"/>
          <p:cNvCxnSpPr/>
          <p:nvPr/>
        </p:nvCxnSpPr>
        <p:spPr>
          <a:xfrm rot="10800000">
            <a:off x="0" y="714356"/>
            <a:ext cx="9144000" cy="1588"/>
          </a:xfrm>
          <a:prstGeom prst="line">
            <a:avLst/>
          </a:prstGeom>
        </p:spPr>
        <p:style>
          <a:lnRef idx="3">
            <a:schemeClr val="dk1"/>
          </a:lnRef>
          <a:fillRef idx="0">
            <a:schemeClr val="dk1"/>
          </a:fillRef>
          <a:effectRef idx="2">
            <a:schemeClr val="dk1"/>
          </a:effectRef>
          <a:fontRef idx="minor">
            <a:schemeClr val="tx1"/>
          </a:fontRef>
        </p:style>
      </p:cxnSp>
      <p:cxnSp>
        <p:nvCxnSpPr>
          <p:cNvPr id="5" name="Straight Connector 4"/>
          <p:cNvCxnSpPr/>
          <p:nvPr/>
        </p:nvCxnSpPr>
        <p:spPr>
          <a:xfrm rot="5400000">
            <a:off x="-2286036" y="3000384"/>
            <a:ext cx="6000768" cy="1588"/>
          </a:xfrm>
          <a:prstGeom prst="line">
            <a:avLst/>
          </a:prstGeom>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69650552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7215206" y="142852"/>
            <a:ext cx="1471594" cy="654032"/>
          </a:xfrm>
        </p:spPr>
        <p:txBody>
          <a:bodyPr>
            <a:noAutofit/>
          </a:bodyPr>
          <a:lstStyle/>
          <a:p>
            <a:pPr algn="r"/>
            <a:r>
              <a:rPr lang="fa-IR" sz="2800" dirty="0" smtClean="0">
                <a:cs typeface="B Nazanin" pitchFamily="2" charset="-78"/>
              </a:rPr>
              <a:t>جان کلام</a:t>
            </a:r>
            <a:endParaRPr lang="en-US" sz="2800" dirty="0">
              <a:cs typeface="B Nazanin" pitchFamily="2" charset="-78"/>
            </a:endParaRPr>
          </a:p>
        </p:txBody>
      </p:sp>
      <p:sp>
        <p:nvSpPr>
          <p:cNvPr id="2" name="Content Placeholder 1"/>
          <p:cNvSpPr>
            <a:spLocks noGrp="1"/>
          </p:cNvSpPr>
          <p:nvPr>
            <p:ph idx="1"/>
          </p:nvPr>
        </p:nvSpPr>
        <p:spPr>
          <a:xfrm>
            <a:off x="457200" y="1000108"/>
            <a:ext cx="8229600" cy="5007183"/>
          </a:xfrm>
        </p:spPr>
        <p:txBody>
          <a:bodyPr>
            <a:normAutofit/>
          </a:bodyPr>
          <a:lstStyle/>
          <a:p>
            <a:pPr algn="r"/>
            <a:r>
              <a:rPr lang="fa-IR" sz="2400" b="1" dirty="0" smtClean="0">
                <a:cs typeface="B Nazanin" pitchFamily="2" charset="-78"/>
              </a:rPr>
              <a:t>پست مدرن در ایران :</a:t>
            </a:r>
          </a:p>
          <a:p>
            <a:pPr algn="r"/>
            <a:endParaRPr lang="fa-IR" sz="2000" b="1" dirty="0" smtClean="0">
              <a:cs typeface="B Nazanin" pitchFamily="2" charset="-78"/>
            </a:endParaRPr>
          </a:p>
          <a:p>
            <a:pPr algn="r"/>
            <a:r>
              <a:rPr lang="fa-IR" sz="2000" b="1" dirty="0" smtClean="0">
                <a:cs typeface="B Nazanin" pitchFamily="2" charset="-78"/>
              </a:rPr>
              <a:t>  عمدتاً در شهرهای بزرگ ایران بالاخص در تهران مطرح شده است</a:t>
            </a:r>
          </a:p>
          <a:p>
            <a:pPr algn="r"/>
            <a:r>
              <a:rPr lang="fa-IR" sz="2000" b="1" dirty="0" smtClean="0">
                <a:cs typeface="B Nazanin" pitchFamily="2" charset="-78"/>
              </a:rPr>
              <a:t>تقلید از معماری غرب</a:t>
            </a:r>
          </a:p>
          <a:p>
            <a:pPr algn="r"/>
            <a:r>
              <a:rPr lang="fa-IR" sz="2000" b="1" dirty="0" smtClean="0">
                <a:cs typeface="B Nazanin" pitchFamily="2" charset="-78"/>
              </a:rPr>
              <a:t>معمارانی چون : کلانتری ، صفامنش ، آندره گدار</a:t>
            </a:r>
          </a:p>
          <a:p>
            <a:pPr algn="r"/>
            <a:r>
              <a:rPr lang="fa-IR" sz="2000" b="1" dirty="0" smtClean="0">
                <a:cs typeface="B Nazanin" pitchFamily="2" charset="-78"/>
              </a:rPr>
              <a:t>حافظیه شیراز یا موزه ایران</a:t>
            </a:r>
          </a:p>
          <a:p>
            <a:pPr algn="r"/>
            <a:r>
              <a:rPr lang="fa-IR" sz="2000" b="1" dirty="0" smtClean="0">
                <a:cs typeface="B Nazanin" pitchFamily="2" charset="-78"/>
              </a:rPr>
              <a:t>برج آزادی حسین امانت پست مدرن ایرانی</a:t>
            </a:r>
          </a:p>
        </p:txBody>
      </p:sp>
      <p:pic>
        <p:nvPicPr>
          <p:cNvPr id="4" name="Picture 3" descr="cid_aj1100_b.jpg"/>
          <p:cNvPicPr/>
          <p:nvPr/>
        </p:nvPicPr>
        <p:blipFill>
          <a:blip r:embed="rId2"/>
          <a:stretch>
            <a:fillRect/>
          </a:stretch>
        </p:blipFill>
        <p:spPr bwMode="auto">
          <a:xfrm>
            <a:off x="5786446" y="4357694"/>
            <a:ext cx="2540635" cy="18859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 name="Picture 4" descr="cid_aj1100_b.jpg"/>
          <p:cNvPicPr/>
          <p:nvPr/>
        </p:nvPicPr>
        <p:blipFill>
          <a:blip r:embed="rId3"/>
          <a:stretch>
            <a:fillRect/>
          </a:stretch>
        </p:blipFill>
        <p:spPr bwMode="auto">
          <a:xfrm>
            <a:off x="1071538" y="3500438"/>
            <a:ext cx="2643206" cy="200026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6" name="TextBox 5"/>
          <p:cNvSpPr txBox="1"/>
          <p:nvPr/>
        </p:nvSpPr>
        <p:spPr>
          <a:xfrm>
            <a:off x="5643570" y="3857628"/>
            <a:ext cx="2643206" cy="338554"/>
          </a:xfrm>
          <a:prstGeom prst="rect">
            <a:avLst/>
          </a:prstGeom>
          <a:noFill/>
        </p:spPr>
        <p:txBody>
          <a:bodyPr wrap="square" rtlCol="0">
            <a:spAutoFit/>
          </a:bodyPr>
          <a:lstStyle/>
          <a:p>
            <a:pPr algn="ctr" rtl="0"/>
            <a:r>
              <a:rPr lang="fa-IR" sz="1600" b="1" dirty="0">
                <a:solidFill>
                  <a:prstClr val="white"/>
                </a:solidFill>
                <a:cs typeface="B Nazanin" pitchFamily="2" charset="-78"/>
              </a:rPr>
              <a:t>موزه ایران باستان – آندره گدار</a:t>
            </a:r>
            <a:endParaRPr lang="en-US" sz="1600" b="1" dirty="0">
              <a:solidFill>
                <a:prstClr val="white"/>
              </a:solidFill>
              <a:cs typeface="B Nazanin" pitchFamily="2" charset="-78"/>
            </a:endParaRPr>
          </a:p>
        </p:txBody>
      </p:sp>
      <p:sp>
        <p:nvSpPr>
          <p:cNvPr id="7" name="TextBox 6"/>
          <p:cNvSpPr txBox="1"/>
          <p:nvPr/>
        </p:nvSpPr>
        <p:spPr>
          <a:xfrm>
            <a:off x="714348" y="3000372"/>
            <a:ext cx="2643206" cy="338554"/>
          </a:xfrm>
          <a:prstGeom prst="rect">
            <a:avLst/>
          </a:prstGeom>
          <a:noFill/>
        </p:spPr>
        <p:txBody>
          <a:bodyPr wrap="square" rtlCol="0">
            <a:spAutoFit/>
          </a:bodyPr>
          <a:lstStyle/>
          <a:p>
            <a:pPr algn="ctr" rtl="0"/>
            <a:r>
              <a:rPr lang="fa-IR" sz="1600" b="1" dirty="0">
                <a:solidFill>
                  <a:prstClr val="white"/>
                </a:solidFill>
                <a:cs typeface="B Nazanin" pitchFamily="2" charset="-78"/>
              </a:rPr>
              <a:t>برج آزادی – حسین امانت</a:t>
            </a:r>
            <a:endParaRPr lang="en-US" sz="1600" b="1" dirty="0">
              <a:solidFill>
                <a:prstClr val="white"/>
              </a:solidFill>
              <a:cs typeface="B Nazanin" pitchFamily="2" charset="-78"/>
            </a:endParaRPr>
          </a:p>
        </p:txBody>
      </p:sp>
      <p:cxnSp>
        <p:nvCxnSpPr>
          <p:cNvPr id="8" name="Straight Connector 7"/>
          <p:cNvCxnSpPr/>
          <p:nvPr/>
        </p:nvCxnSpPr>
        <p:spPr>
          <a:xfrm rot="10800000">
            <a:off x="0" y="714356"/>
            <a:ext cx="9144000" cy="1588"/>
          </a:xfrm>
          <a:prstGeom prst="line">
            <a:avLst/>
          </a:prstGeom>
        </p:spPr>
        <p:style>
          <a:lnRef idx="3">
            <a:schemeClr val="dk1"/>
          </a:lnRef>
          <a:fillRef idx="0">
            <a:schemeClr val="dk1"/>
          </a:fillRef>
          <a:effectRef idx="2">
            <a:schemeClr val="dk1"/>
          </a:effectRef>
          <a:fontRef idx="minor">
            <a:schemeClr val="tx1"/>
          </a:fontRef>
        </p:style>
      </p:cxnSp>
      <p:cxnSp>
        <p:nvCxnSpPr>
          <p:cNvPr id="9" name="Straight Connector 8"/>
          <p:cNvCxnSpPr/>
          <p:nvPr/>
        </p:nvCxnSpPr>
        <p:spPr>
          <a:xfrm rot="5400000">
            <a:off x="-2286036" y="3000384"/>
            <a:ext cx="6000768" cy="1588"/>
          </a:xfrm>
          <a:prstGeom prst="line">
            <a:avLst/>
          </a:prstGeom>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15692485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7215206" y="142852"/>
            <a:ext cx="1543032" cy="654032"/>
          </a:xfrm>
        </p:spPr>
        <p:txBody>
          <a:bodyPr>
            <a:normAutofit/>
          </a:bodyPr>
          <a:lstStyle/>
          <a:p>
            <a:pPr algn="r"/>
            <a:r>
              <a:rPr lang="fa-IR" sz="2800" dirty="0" smtClean="0">
                <a:cs typeface="B Nazanin" pitchFamily="2" charset="-78"/>
              </a:rPr>
              <a:t>جان کلام</a:t>
            </a:r>
            <a:endParaRPr lang="en-US" sz="2800" dirty="0">
              <a:cs typeface="B Nazanin" pitchFamily="2" charset="-78"/>
            </a:endParaRPr>
          </a:p>
        </p:txBody>
      </p:sp>
      <p:pic>
        <p:nvPicPr>
          <p:cNvPr id="5" name="Picture 2" descr="E:\Negari\Arshad\Gilan\Seire Andisheha\ax\postmodernism1.jpeg"/>
          <p:cNvPicPr>
            <a:picLocks noGrp="1" noChangeAspect="1" noChangeArrowheads="1"/>
          </p:cNvPicPr>
          <p:nvPr>
            <p:ph sz="half" idx="1"/>
          </p:nvPr>
        </p:nvPicPr>
        <p:blipFill>
          <a:blip r:embed="rId2" cstate="print"/>
          <a:srcRect r="1785"/>
          <a:stretch>
            <a:fillRect/>
          </a:stretch>
        </p:blipFill>
        <p:spPr bwMode="auto">
          <a:xfrm>
            <a:off x="857224" y="2214554"/>
            <a:ext cx="2357454" cy="349072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 name="Content Placeholder 3"/>
          <p:cNvSpPr>
            <a:spLocks noGrp="1"/>
          </p:cNvSpPr>
          <p:nvPr>
            <p:ph sz="half" idx="2"/>
          </p:nvPr>
        </p:nvSpPr>
        <p:spPr>
          <a:xfrm>
            <a:off x="4143372" y="1481328"/>
            <a:ext cx="4543428" cy="4590878"/>
          </a:xfrm>
        </p:spPr>
        <p:txBody>
          <a:bodyPr>
            <a:normAutofit/>
          </a:bodyPr>
          <a:lstStyle/>
          <a:p>
            <a:pPr algn="r"/>
            <a:r>
              <a:rPr lang="fa-IR" b="1" dirty="0" smtClean="0">
                <a:cs typeface="B Homa" pitchFamily="2" charset="-78"/>
              </a:rPr>
              <a:t>جمع بندی</a:t>
            </a:r>
          </a:p>
          <a:p>
            <a:pPr algn="r"/>
            <a:endParaRPr lang="fa-IR" sz="2000" dirty="0" smtClean="0">
              <a:cs typeface="B Nazanin" pitchFamily="2" charset="-78"/>
            </a:endParaRPr>
          </a:p>
          <a:p>
            <a:pPr marL="457200" indent="-457200" algn="r">
              <a:buClr>
                <a:schemeClr val="accent6">
                  <a:lumMod val="50000"/>
                </a:schemeClr>
              </a:buClr>
              <a:buNone/>
            </a:pPr>
            <a:r>
              <a:rPr lang="fa-IR" sz="2000" b="1" dirty="0" smtClean="0">
                <a:cs typeface="B Nazanin" pitchFamily="2" charset="-78"/>
              </a:rPr>
              <a:t>اندیشه سست، اعتقاد سست و عدم امنیت های اجتماعی، برخی از معضلات شایع وضعیت پست مدرن</a:t>
            </a:r>
          </a:p>
          <a:p>
            <a:pPr marL="457200" indent="-457200" algn="r">
              <a:buClr>
                <a:schemeClr val="accent6">
                  <a:lumMod val="50000"/>
                </a:schemeClr>
              </a:buClr>
              <a:buNone/>
            </a:pPr>
            <a:endParaRPr lang="fa-IR" sz="2000" b="1" dirty="0" smtClean="0">
              <a:cs typeface="B Nazanin" pitchFamily="2" charset="-78"/>
            </a:endParaRPr>
          </a:p>
          <a:p>
            <a:pPr marL="457200" indent="-457200" algn="r">
              <a:buClr>
                <a:schemeClr val="accent6">
                  <a:lumMod val="50000"/>
                </a:schemeClr>
              </a:buClr>
              <a:buFont typeface="Wingdings" pitchFamily="2" charset="2"/>
              <a:buChar char="ü"/>
            </a:pPr>
            <a:r>
              <a:rPr lang="fa-IR" sz="2000" b="1" dirty="0" smtClean="0">
                <a:cs typeface="B Nazanin" pitchFamily="2" charset="-78"/>
              </a:rPr>
              <a:t>اگر جهان اطلاعات فقط یک تأثیر بر فرهنگ گذاشته باشد، آن به بوته تردید افکندن تمام مفاد فرهنگ است</a:t>
            </a:r>
            <a:r>
              <a:rPr lang="fa-IR" sz="2000" dirty="0" smtClean="0">
                <a:cs typeface="B Nazanin" pitchFamily="2" charset="-78"/>
              </a:rPr>
              <a:t>.</a:t>
            </a:r>
          </a:p>
          <a:p>
            <a:pPr marL="457200" indent="-457200" algn="r">
              <a:buClr>
                <a:schemeClr val="accent6">
                  <a:lumMod val="50000"/>
                </a:schemeClr>
              </a:buClr>
              <a:buFont typeface="Wingdings" pitchFamily="2" charset="2"/>
              <a:buChar char="ü"/>
            </a:pPr>
            <a:endParaRPr lang="fa-IR" sz="2000" dirty="0" smtClean="0">
              <a:cs typeface="B Nazanin" pitchFamily="2" charset="-78"/>
            </a:endParaRPr>
          </a:p>
          <a:p>
            <a:pPr marL="457200" indent="-457200" algn="r">
              <a:buClr>
                <a:schemeClr val="accent6">
                  <a:lumMod val="50000"/>
                </a:schemeClr>
              </a:buClr>
              <a:buFont typeface="Wingdings" pitchFamily="2" charset="2"/>
              <a:buChar char="ü"/>
            </a:pPr>
            <a:endParaRPr lang="en-US" sz="2000" dirty="0" smtClean="0">
              <a:cs typeface="B Nazanin" pitchFamily="2" charset="-78"/>
            </a:endParaRPr>
          </a:p>
          <a:p>
            <a:pPr algn="r">
              <a:buNone/>
            </a:pPr>
            <a:endParaRPr lang="en-US" sz="2000" dirty="0">
              <a:cs typeface="B Nazanin" pitchFamily="2" charset="-78"/>
            </a:endParaRPr>
          </a:p>
        </p:txBody>
      </p:sp>
      <p:sp>
        <p:nvSpPr>
          <p:cNvPr id="6" name="TextBox 5"/>
          <p:cNvSpPr txBox="1"/>
          <p:nvPr/>
        </p:nvSpPr>
        <p:spPr>
          <a:xfrm>
            <a:off x="785786" y="1643050"/>
            <a:ext cx="2571768" cy="338554"/>
          </a:xfrm>
          <a:prstGeom prst="rect">
            <a:avLst/>
          </a:prstGeom>
          <a:noFill/>
        </p:spPr>
        <p:txBody>
          <a:bodyPr wrap="square" rtlCol="0">
            <a:spAutoFit/>
          </a:bodyPr>
          <a:lstStyle/>
          <a:p>
            <a:pPr algn="ctr" rtl="0"/>
            <a:r>
              <a:rPr lang="fa-IR" sz="1600" b="1" dirty="0">
                <a:solidFill>
                  <a:prstClr val="white"/>
                </a:solidFill>
                <a:cs typeface="B Nazanin" pitchFamily="2" charset="-78"/>
              </a:rPr>
              <a:t>تو خودت نیستی“، باربارا کروگر</a:t>
            </a:r>
            <a:endParaRPr lang="en-US" sz="1600" b="1" dirty="0">
              <a:solidFill>
                <a:prstClr val="white"/>
              </a:solidFill>
              <a:cs typeface="B Nazanin" pitchFamily="2" charset="-78"/>
            </a:endParaRPr>
          </a:p>
        </p:txBody>
      </p:sp>
      <p:cxnSp>
        <p:nvCxnSpPr>
          <p:cNvPr id="7" name="Straight Connector 6"/>
          <p:cNvCxnSpPr/>
          <p:nvPr/>
        </p:nvCxnSpPr>
        <p:spPr>
          <a:xfrm rot="10800000">
            <a:off x="0" y="714356"/>
            <a:ext cx="9144000" cy="1588"/>
          </a:xfrm>
          <a:prstGeom prst="line">
            <a:avLst/>
          </a:prstGeom>
        </p:spPr>
        <p:style>
          <a:lnRef idx="3">
            <a:schemeClr val="dk1"/>
          </a:lnRef>
          <a:fillRef idx="0">
            <a:schemeClr val="dk1"/>
          </a:fillRef>
          <a:effectRef idx="2">
            <a:schemeClr val="dk1"/>
          </a:effectRef>
          <a:fontRef idx="minor">
            <a:schemeClr val="tx1"/>
          </a:fontRef>
        </p:style>
      </p:cxnSp>
      <p:cxnSp>
        <p:nvCxnSpPr>
          <p:cNvPr id="8" name="Straight Connector 7"/>
          <p:cNvCxnSpPr/>
          <p:nvPr/>
        </p:nvCxnSpPr>
        <p:spPr>
          <a:xfrm rot="5400000">
            <a:off x="-2286036" y="3000384"/>
            <a:ext cx="6000768" cy="1588"/>
          </a:xfrm>
          <a:prstGeom prst="line">
            <a:avLst/>
          </a:prstGeom>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341868400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215074" y="0"/>
            <a:ext cx="2471726" cy="654032"/>
          </a:xfrm>
        </p:spPr>
        <p:txBody>
          <a:bodyPr>
            <a:normAutofit/>
          </a:bodyPr>
          <a:lstStyle/>
          <a:p>
            <a:pPr algn="r"/>
            <a:r>
              <a:rPr lang="fa-IR" sz="2800" dirty="0" smtClean="0">
                <a:cs typeface="B Nazanin" pitchFamily="2" charset="-78"/>
              </a:rPr>
              <a:t>جان کلام</a:t>
            </a:r>
            <a:endParaRPr lang="en-US" sz="2800" dirty="0">
              <a:cs typeface="B Nazanin" pitchFamily="2" charset="-78"/>
            </a:endParaRPr>
          </a:p>
        </p:txBody>
      </p:sp>
      <p:sp>
        <p:nvSpPr>
          <p:cNvPr id="2" name="Content Placeholder 1"/>
          <p:cNvSpPr>
            <a:spLocks noGrp="1"/>
          </p:cNvSpPr>
          <p:nvPr>
            <p:ph idx="1"/>
          </p:nvPr>
        </p:nvSpPr>
        <p:spPr>
          <a:xfrm>
            <a:off x="457200" y="1214422"/>
            <a:ext cx="8229600" cy="4792869"/>
          </a:xfrm>
        </p:spPr>
        <p:txBody>
          <a:bodyPr>
            <a:normAutofit/>
          </a:bodyPr>
          <a:lstStyle/>
          <a:p>
            <a:pPr algn="r"/>
            <a:r>
              <a:rPr lang="fa-IR" sz="2000" b="1" dirty="0" smtClean="0">
                <a:cs typeface="B Nazanin" pitchFamily="2" charset="-78"/>
              </a:rPr>
              <a:t>پست مدرنیسم هنوز سنتی باز و در حال تحول است.</a:t>
            </a:r>
          </a:p>
          <a:p>
            <a:pPr algn="r"/>
            <a:endParaRPr lang="fa-IR" sz="2000" b="1" dirty="0" smtClean="0">
              <a:cs typeface="B Nazanin" pitchFamily="2" charset="-78"/>
            </a:endParaRPr>
          </a:p>
          <a:p>
            <a:pPr algn="r"/>
            <a:endParaRPr lang="fa-IR" sz="2000" b="1" dirty="0" smtClean="0">
              <a:cs typeface="B Nazanin" pitchFamily="2" charset="-78"/>
            </a:endParaRPr>
          </a:p>
          <a:p>
            <a:pPr algn="r"/>
            <a:r>
              <a:rPr lang="fa-IR" sz="2000" b="1" dirty="0" smtClean="0">
                <a:cs typeface="B Nazanin" pitchFamily="2" charset="-78"/>
              </a:rPr>
              <a:t>توجه به کثرت گرایی و فرهنگ های محلی</a:t>
            </a:r>
          </a:p>
          <a:p>
            <a:pPr algn="r"/>
            <a:endParaRPr lang="fa-IR" sz="2000" b="1" dirty="0" smtClean="0">
              <a:cs typeface="B Nazanin" pitchFamily="2" charset="-78"/>
            </a:endParaRPr>
          </a:p>
          <a:p>
            <a:pPr algn="r"/>
            <a:endParaRPr lang="fa-IR" sz="2000" b="1" dirty="0" smtClean="0">
              <a:cs typeface="B Nazanin" pitchFamily="2" charset="-78"/>
            </a:endParaRPr>
          </a:p>
          <a:p>
            <a:pPr algn="r">
              <a:buNone/>
            </a:pPr>
            <a:r>
              <a:rPr lang="fa-IR" sz="2000" b="1" dirty="0" smtClean="0">
                <a:cs typeface="B Nazanin" pitchFamily="2" charset="-78"/>
              </a:rPr>
              <a:t>پست مدرنیسم                    دیدی است به جهان </a:t>
            </a:r>
          </a:p>
          <a:p>
            <a:pPr algn="r"/>
            <a:endParaRPr lang="fa-IR" sz="2000" b="1" dirty="0" smtClean="0">
              <a:cs typeface="B Nazanin" pitchFamily="2" charset="-78"/>
            </a:endParaRPr>
          </a:p>
          <a:p>
            <a:pPr algn="r"/>
            <a:r>
              <a:rPr lang="fa-IR" sz="2000" b="1" dirty="0" smtClean="0">
                <a:cs typeface="B Nazanin" pitchFamily="2" charset="-78"/>
              </a:rPr>
              <a:t>پست مدرنیسم                   همواره می کوشد به سطوح بالاتر دست یابد</a:t>
            </a:r>
          </a:p>
          <a:p>
            <a:pPr algn="r"/>
            <a:endParaRPr lang="fa-IR" sz="2000" b="1" dirty="0" smtClean="0">
              <a:cs typeface="B Nazanin" pitchFamily="2" charset="-78"/>
            </a:endParaRPr>
          </a:p>
          <a:p>
            <a:pPr algn="r"/>
            <a:r>
              <a:rPr lang="fa-IR" sz="2000" b="1" dirty="0" smtClean="0">
                <a:cs typeface="B Nazanin" pitchFamily="2" charset="-78"/>
              </a:rPr>
              <a:t>پست مدرنیسم                  می تواند  به تمدن جهانی جهت دهد</a:t>
            </a:r>
          </a:p>
          <a:p>
            <a:pPr algn="r"/>
            <a:endParaRPr lang="en-US" sz="2000" b="1" dirty="0">
              <a:cs typeface="B Nazanin" pitchFamily="2" charset="-78"/>
            </a:endParaRPr>
          </a:p>
        </p:txBody>
      </p:sp>
      <p:cxnSp>
        <p:nvCxnSpPr>
          <p:cNvPr id="5" name="Straight Arrow Connector 4"/>
          <p:cNvCxnSpPr/>
          <p:nvPr/>
        </p:nvCxnSpPr>
        <p:spPr>
          <a:xfrm rot="10800000">
            <a:off x="6357950" y="3571876"/>
            <a:ext cx="714380" cy="158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8" name="Straight Arrow Connector 7"/>
          <p:cNvCxnSpPr/>
          <p:nvPr/>
        </p:nvCxnSpPr>
        <p:spPr>
          <a:xfrm rot="10800000">
            <a:off x="6429388" y="4286256"/>
            <a:ext cx="714380" cy="158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9" name="Straight Arrow Connector 8"/>
          <p:cNvCxnSpPr/>
          <p:nvPr/>
        </p:nvCxnSpPr>
        <p:spPr>
          <a:xfrm rot="10800000">
            <a:off x="6429388" y="5000636"/>
            <a:ext cx="714380" cy="158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7" name="Straight Connector 6"/>
          <p:cNvCxnSpPr/>
          <p:nvPr/>
        </p:nvCxnSpPr>
        <p:spPr>
          <a:xfrm rot="10800000">
            <a:off x="0" y="714356"/>
            <a:ext cx="9144000" cy="1588"/>
          </a:xfrm>
          <a:prstGeom prst="line">
            <a:avLst/>
          </a:prstGeom>
        </p:spPr>
        <p:style>
          <a:lnRef idx="3">
            <a:schemeClr val="dk1"/>
          </a:lnRef>
          <a:fillRef idx="0">
            <a:schemeClr val="dk1"/>
          </a:fillRef>
          <a:effectRef idx="2">
            <a:schemeClr val="dk1"/>
          </a:effectRef>
          <a:fontRef idx="minor">
            <a:schemeClr val="tx1"/>
          </a:fontRef>
        </p:style>
      </p:cxnSp>
      <p:cxnSp>
        <p:nvCxnSpPr>
          <p:cNvPr id="10" name="Straight Connector 9"/>
          <p:cNvCxnSpPr/>
          <p:nvPr/>
        </p:nvCxnSpPr>
        <p:spPr>
          <a:xfrm rot="5400000">
            <a:off x="-2286036" y="3000384"/>
            <a:ext cx="6000768" cy="1588"/>
          </a:xfrm>
          <a:prstGeom prst="line">
            <a:avLst/>
          </a:prstGeom>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199709197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357950" y="274638"/>
            <a:ext cx="2328850" cy="654032"/>
          </a:xfrm>
        </p:spPr>
        <p:txBody>
          <a:bodyPr>
            <a:normAutofit/>
          </a:bodyPr>
          <a:lstStyle/>
          <a:p>
            <a:pPr algn="r"/>
            <a:r>
              <a:rPr lang="fa-IR" sz="2800" dirty="0" smtClean="0">
                <a:cs typeface="B Homa" pitchFamily="2" charset="-78"/>
              </a:rPr>
              <a:t>مصادیق</a:t>
            </a:r>
            <a:endParaRPr lang="en-US" sz="2800" dirty="0">
              <a:cs typeface="B Homa" pitchFamily="2" charset="-78"/>
            </a:endParaRPr>
          </a:p>
        </p:txBody>
      </p:sp>
      <p:sp>
        <p:nvSpPr>
          <p:cNvPr id="2" name="Content Placeholder 1"/>
          <p:cNvSpPr>
            <a:spLocks noGrp="1"/>
          </p:cNvSpPr>
          <p:nvPr>
            <p:ph idx="1"/>
          </p:nvPr>
        </p:nvSpPr>
        <p:spPr>
          <a:xfrm>
            <a:off x="457200" y="1071546"/>
            <a:ext cx="8229600" cy="4935745"/>
          </a:xfrm>
        </p:spPr>
        <p:txBody>
          <a:bodyPr>
            <a:normAutofit/>
          </a:bodyPr>
          <a:lstStyle/>
          <a:p>
            <a:pPr lvl="8" algn="r"/>
            <a:r>
              <a:rPr lang="fa-IR" sz="2400" dirty="0" smtClean="0">
                <a:solidFill>
                  <a:srgbClr val="FF0000"/>
                </a:solidFill>
                <a:cs typeface="B Homa" pitchFamily="2" charset="-78"/>
              </a:rPr>
              <a:t>خانه مادر ونتوری</a:t>
            </a:r>
          </a:p>
          <a:p>
            <a:pPr lvl="8" algn="r"/>
            <a:r>
              <a:rPr lang="fa-IR" sz="2000" dirty="0" smtClean="0">
                <a:cs typeface="B Homa" pitchFamily="2" charset="-78"/>
              </a:rPr>
              <a:t>اولین ساختمان ساخته سده به سبک پست مدرن</a:t>
            </a:r>
          </a:p>
          <a:p>
            <a:pPr lvl="8" algn="r"/>
            <a:r>
              <a:rPr lang="fa-IR" sz="2000" dirty="0" smtClean="0">
                <a:cs typeface="B Homa" pitchFamily="2" charset="-78"/>
              </a:rPr>
              <a:t>در چسنات هیل توسط رابرت ونتوری و جان راوخ در سال 1962 </a:t>
            </a:r>
          </a:p>
          <a:p>
            <a:pPr lvl="8" algn="r"/>
            <a:endParaRPr lang="en-US" sz="2000" dirty="0">
              <a:cs typeface="B Homa" pitchFamily="2" charset="-78"/>
            </a:endParaRPr>
          </a:p>
        </p:txBody>
      </p:sp>
      <p:pic>
        <p:nvPicPr>
          <p:cNvPr id="4" name="Picture 2" descr="E:\Negari\Arshad\Gilan\Seire Andisheha\ax\clip_image018.jpg"/>
          <p:cNvPicPr>
            <a:picLocks noChangeAspect="1" noChangeArrowheads="1"/>
          </p:cNvPicPr>
          <p:nvPr/>
        </p:nvPicPr>
        <p:blipFill>
          <a:blip r:embed="rId2" cstate="print"/>
          <a:srcRect/>
          <a:stretch>
            <a:fillRect/>
          </a:stretch>
        </p:blipFill>
        <p:spPr bwMode="auto">
          <a:xfrm>
            <a:off x="0" y="0"/>
            <a:ext cx="3143239" cy="232250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 name="Picture 4" descr="cid_aj1100_b.jpg"/>
          <p:cNvPicPr/>
          <p:nvPr/>
        </p:nvPicPr>
        <p:blipFill>
          <a:blip r:embed="rId3"/>
          <a:stretch>
            <a:fillRect/>
          </a:stretch>
        </p:blipFill>
        <p:spPr bwMode="auto">
          <a:xfrm>
            <a:off x="6215042" y="2285992"/>
            <a:ext cx="2928958" cy="242889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6" name="Picture 2"/>
          <p:cNvPicPr>
            <a:picLocks noChangeAspect="1" noChangeArrowheads="1"/>
          </p:cNvPicPr>
          <p:nvPr/>
        </p:nvPicPr>
        <p:blipFill>
          <a:blip r:embed="rId4"/>
          <a:srcRect/>
          <a:stretch>
            <a:fillRect/>
          </a:stretch>
        </p:blipFill>
        <p:spPr bwMode="auto">
          <a:xfrm>
            <a:off x="571472" y="3357562"/>
            <a:ext cx="3779070" cy="214314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7" name="Picture 3"/>
          <p:cNvPicPr>
            <a:picLocks noChangeAspect="1" noChangeArrowheads="1"/>
          </p:cNvPicPr>
          <p:nvPr/>
        </p:nvPicPr>
        <p:blipFill>
          <a:blip r:embed="rId5" cstate="print"/>
          <a:srcRect/>
          <a:stretch>
            <a:fillRect/>
          </a:stretch>
        </p:blipFill>
        <p:spPr bwMode="auto">
          <a:xfrm>
            <a:off x="5509703" y="5500678"/>
            <a:ext cx="3634297" cy="135732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8" name="TextBox 7"/>
          <p:cNvSpPr txBox="1"/>
          <p:nvPr/>
        </p:nvSpPr>
        <p:spPr>
          <a:xfrm>
            <a:off x="1357290" y="5643578"/>
            <a:ext cx="2214578" cy="584775"/>
          </a:xfrm>
          <a:prstGeom prst="rect">
            <a:avLst/>
          </a:prstGeom>
          <a:noFill/>
        </p:spPr>
        <p:txBody>
          <a:bodyPr wrap="square" rtlCol="0">
            <a:spAutoFit/>
          </a:bodyPr>
          <a:lstStyle/>
          <a:p>
            <a:pPr algn="ctr" rtl="0"/>
            <a:r>
              <a:rPr lang="fa-IR" sz="1600" dirty="0">
                <a:solidFill>
                  <a:prstClr val="white"/>
                </a:solidFill>
                <a:cs typeface="B Nazanin" pitchFamily="2" charset="-78"/>
              </a:rPr>
              <a:t>مقایسه خانه مادر ونتوری با معابد یونانی</a:t>
            </a:r>
            <a:endParaRPr lang="en-US" sz="1600" dirty="0">
              <a:solidFill>
                <a:prstClr val="white"/>
              </a:solidFill>
              <a:cs typeface="B Nazanin" pitchFamily="2" charset="-78"/>
            </a:endParaRPr>
          </a:p>
        </p:txBody>
      </p:sp>
    </p:spTree>
    <p:extLst>
      <p:ext uri="{BB962C8B-B14F-4D97-AF65-F5344CB8AC3E}">
        <p14:creationId xmlns:p14="http://schemas.microsoft.com/office/powerpoint/2010/main" val="697373896"/>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00034" y="0"/>
            <a:ext cx="8229600" cy="1143000"/>
          </a:xfrm>
        </p:spPr>
        <p:txBody>
          <a:bodyPr>
            <a:normAutofit/>
          </a:bodyPr>
          <a:lstStyle/>
          <a:p>
            <a:pPr algn="r"/>
            <a:r>
              <a:rPr lang="fa-IR" sz="3600" dirty="0" smtClean="0">
                <a:cs typeface="B Homa" pitchFamily="2" charset="-78"/>
              </a:rPr>
              <a:t>مصادیق</a:t>
            </a:r>
            <a:endParaRPr lang="en-US" sz="3600" dirty="0">
              <a:cs typeface="B Homa" pitchFamily="2" charset="-78"/>
            </a:endParaRPr>
          </a:p>
        </p:txBody>
      </p:sp>
      <p:pic>
        <p:nvPicPr>
          <p:cNvPr id="4" name="Picture 3" descr="cid_aj1100_b.jpg"/>
          <p:cNvPicPr/>
          <p:nvPr/>
        </p:nvPicPr>
        <p:blipFill>
          <a:blip r:embed="rId2"/>
          <a:stretch>
            <a:fillRect/>
          </a:stretch>
        </p:blipFill>
        <p:spPr bwMode="auto">
          <a:xfrm>
            <a:off x="285720" y="1000108"/>
            <a:ext cx="2714612" cy="192880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 name="Picture 4" descr="cid_aj1100_b.jpg"/>
          <p:cNvPicPr/>
          <p:nvPr/>
        </p:nvPicPr>
        <p:blipFill>
          <a:blip r:embed="rId3"/>
          <a:stretch>
            <a:fillRect/>
          </a:stretch>
        </p:blipFill>
        <p:spPr bwMode="auto">
          <a:xfrm>
            <a:off x="5643570" y="1071546"/>
            <a:ext cx="2786082" cy="17859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6" name="Picture 5" descr="cid_aj1100_b.jpg"/>
          <p:cNvPicPr/>
          <p:nvPr/>
        </p:nvPicPr>
        <p:blipFill>
          <a:blip r:embed="rId4"/>
          <a:stretch>
            <a:fillRect/>
          </a:stretch>
        </p:blipFill>
        <p:spPr bwMode="auto">
          <a:xfrm>
            <a:off x="5857884" y="4143380"/>
            <a:ext cx="2857520" cy="150019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7" name="Picture 6" descr="cid_aj1100_b.jpg"/>
          <p:cNvPicPr/>
          <p:nvPr/>
        </p:nvPicPr>
        <p:blipFill>
          <a:blip r:embed="rId5"/>
          <a:stretch>
            <a:fillRect/>
          </a:stretch>
        </p:blipFill>
        <p:spPr bwMode="auto">
          <a:xfrm>
            <a:off x="428596" y="4286256"/>
            <a:ext cx="2643206" cy="150019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8" name="Picture 7" descr="cid_aj1100_b.jpg"/>
          <p:cNvPicPr/>
          <p:nvPr/>
        </p:nvPicPr>
        <p:blipFill>
          <a:blip r:embed="rId6" cstate="print"/>
          <a:stretch>
            <a:fillRect/>
          </a:stretch>
        </p:blipFill>
        <p:spPr bwMode="auto">
          <a:xfrm>
            <a:off x="3786182" y="1928802"/>
            <a:ext cx="1285884" cy="1428760"/>
          </a:xfrm>
          <a:prstGeom prst="rect">
            <a:avLst/>
          </a:prstGeom>
          <a:noFill/>
          <a:ln w="9525">
            <a:noFill/>
            <a:miter lim="800000"/>
            <a:headEnd/>
            <a:tailEnd/>
          </a:ln>
        </p:spPr>
      </p:pic>
      <p:pic>
        <p:nvPicPr>
          <p:cNvPr id="9" name="Picture 8" descr="cid_aj1100_b.jpg"/>
          <p:cNvPicPr/>
          <p:nvPr/>
        </p:nvPicPr>
        <p:blipFill>
          <a:blip r:embed="rId7" cstate="print"/>
          <a:stretch>
            <a:fillRect/>
          </a:stretch>
        </p:blipFill>
        <p:spPr bwMode="auto">
          <a:xfrm>
            <a:off x="3929058" y="4000504"/>
            <a:ext cx="1285884" cy="1571636"/>
          </a:xfrm>
          <a:prstGeom prst="rect">
            <a:avLst/>
          </a:prstGeom>
          <a:noFill/>
          <a:ln w="9525">
            <a:noFill/>
            <a:miter lim="800000"/>
            <a:headEnd/>
            <a:tailEnd/>
          </a:ln>
        </p:spPr>
      </p:pic>
      <p:sp>
        <p:nvSpPr>
          <p:cNvPr id="10" name="TextBox 9"/>
          <p:cNvSpPr txBox="1"/>
          <p:nvPr/>
        </p:nvSpPr>
        <p:spPr>
          <a:xfrm>
            <a:off x="428596" y="3000372"/>
            <a:ext cx="2214578" cy="369332"/>
          </a:xfrm>
          <a:prstGeom prst="rect">
            <a:avLst/>
          </a:prstGeom>
          <a:noFill/>
        </p:spPr>
        <p:txBody>
          <a:bodyPr wrap="square" rtlCol="0">
            <a:spAutoFit/>
          </a:bodyPr>
          <a:lstStyle/>
          <a:p>
            <a:pPr rtl="0"/>
            <a:r>
              <a:rPr lang="fa-IR" dirty="0">
                <a:solidFill>
                  <a:prstClr val="white"/>
                </a:solidFill>
                <a:cs typeface="B Nazanin" pitchFamily="2" charset="-78"/>
              </a:rPr>
              <a:t>برش خانه مادر ونتوری</a:t>
            </a:r>
            <a:endParaRPr lang="en-US" dirty="0">
              <a:solidFill>
                <a:prstClr val="white"/>
              </a:solidFill>
              <a:cs typeface="B Nazanin" pitchFamily="2" charset="-78"/>
            </a:endParaRPr>
          </a:p>
        </p:txBody>
      </p:sp>
      <p:sp>
        <p:nvSpPr>
          <p:cNvPr id="11" name="TextBox 10"/>
          <p:cNvSpPr txBox="1"/>
          <p:nvPr/>
        </p:nvSpPr>
        <p:spPr>
          <a:xfrm>
            <a:off x="5786446" y="3071810"/>
            <a:ext cx="2214578" cy="369332"/>
          </a:xfrm>
          <a:prstGeom prst="rect">
            <a:avLst/>
          </a:prstGeom>
          <a:noFill/>
        </p:spPr>
        <p:txBody>
          <a:bodyPr wrap="square" rtlCol="0">
            <a:spAutoFit/>
          </a:bodyPr>
          <a:lstStyle/>
          <a:p>
            <a:pPr rtl="0"/>
            <a:r>
              <a:rPr lang="fa-IR" dirty="0">
                <a:solidFill>
                  <a:prstClr val="white"/>
                </a:solidFill>
                <a:cs typeface="B Nazanin" pitchFamily="2" charset="-78"/>
              </a:rPr>
              <a:t>نمای خانه مادر ونتوری</a:t>
            </a:r>
            <a:endParaRPr lang="en-US" dirty="0">
              <a:solidFill>
                <a:prstClr val="white"/>
              </a:solidFill>
              <a:cs typeface="B Nazanin" pitchFamily="2" charset="-78"/>
            </a:endParaRPr>
          </a:p>
        </p:txBody>
      </p:sp>
      <p:sp>
        <p:nvSpPr>
          <p:cNvPr id="12" name="TextBox 11"/>
          <p:cNvSpPr txBox="1"/>
          <p:nvPr/>
        </p:nvSpPr>
        <p:spPr>
          <a:xfrm>
            <a:off x="6143636" y="5857892"/>
            <a:ext cx="2214578" cy="369332"/>
          </a:xfrm>
          <a:prstGeom prst="rect">
            <a:avLst/>
          </a:prstGeom>
          <a:noFill/>
        </p:spPr>
        <p:txBody>
          <a:bodyPr wrap="square" rtlCol="0">
            <a:spAutoFit/>
          </a:bodyPr>
          <a:lstStyle/>
          <a:p>
            <a:pPr rtl="0"/>
            <a:r>
              <a:rPr lang="fa-IR" dirty="0">
                <a:solidFill>
                  <a:prstClr val="white"/>
                </a:solidFill>
                <a:cs typeface="B Nazanin" pitchFamily="2" charset="-78"/>
              </a:rPr>
              <a:t>پلان خانه مادر ونتوری</a:t>
            </a:r>
            <a:endParaRPr lang="en-US" dirty="0">
              <a:solidFill>
                <a:prstClr val="white"/>
              </a:solidFill>
              <a:cs typeface="B Nazanin" pitchFamily="2" charset="-78"/>
            </a:endParaRPr>
          </a:p>
        </p:txBody>
      </p:sp>
      <p:sp>
        <p:nvSpPr>
          <p:cNvPr id="13" name="TextBox 12"/>
          <p:cNvSpPr txBox="1"/>
          <p:nvPr/>
        </p:nvSpPr>
        <p:spPr>
          <a:xfrm>
            <a:off x="3286116" y="3500438"/>
            <a:ext cx="2214578" cy="338554"/>
          </a:xfrm>
          <a:prstGeom prst="rect">
            <a:avLst/>
          </a:prstGeom>
          <a:noFill/>
        </p:spPr>
        <p:txBody>
          <a:bodyPr wrap="square" rtlCol="0">
            <a:spAutoFit/>
          </a:bodyPr>
          <a:lstStyle/>
          <a:p>
            <a:pPr rtl="0"/>
            <a:r>
              <a:rPr lang="fa-IR" sz="1600" dirty="0">
                <a:solidFill>
                  <a:prstClr val="white"/>
                </a:solidFill>
                <a:cs typeface="B Nazanin" pitchFamily="2" charset="-78"/>
              </a:rPr>
              <a:t>خانه مادر ونتوری - نشیمن</a:t>
            </a:r>
            <a:endParaRPr lang="en-US" sz="1600" dirty="0">
              <a:solidFill>
                <a:prstClr val="white"/>
              </a:solidFill>
              <a:cs typeface="B Nazanin" pitchFamily="2" charset="-78"/>
            </a:endParaRPr>
          </a:p>
        </p:txBody>
      </p:sp>
      <p:sp>
        <p:nvSpPr>
          <p:cNvPr id="14" name="TextBox 13"/>
          <p:cNvSpPr txBox="1"/>
          <p:nvPr/>
        </p:nvSpPr>
        <p:spPr>
          <a:xfrm>
            <a:off x="3357554" y="5643578"/>
            <a:ext cx="2214578" cy="338554"/>
          </a:xfrm>
          <a:prstGeom prst="rect">
            <a:avLst/>
          </a:prstGeom>
          <a:noFill/>
        </p:spPr>
        <p:txBody>
          <a:bodyPr wrap="square" rtlCol="0">
            <a:spAutoFit/>
          </a:bodyPr>
          <a:lstStyle/>
          <a:p>
            <a:pPr rtl="0"/>
            <a:r>
              <a:rPr lang="fa-IR" sz="1600" dirty="0">
                <a:solidFill>
                  <a:prstClr val="white"/>
                </a:solidFill>
                <a:cs typeface="B Nazanin" pitchFamily="2" charset="-78"/>
              </a:rPr>
              <a:t>خانه مادر ونتوری - داخلی</a:t>
            </a:r>
            <a:endParaRPr lang="en-US" sz="1600" dirty="0">
              <a:solidFill>
                <a:prstClr val="white"/>
              </a:solidFill>
              <a:cs typeface="B Nazanin" pitchFamily="2" charset="-78"/>
            </a:endParaRPr>
          </a:p>
        </p:txBody>
      </p:sp>
    </p:spTree>
    <p:extLst>
      <p:ext uri="{BB962C8B-B14F-4D97-AF65-F5344CB8AC3E}">
        <p14:creationId xmlns:p14="http://schemas.microsoft.com/office/powerpoint/2010/main" val="191750478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215074" y="274638"/>
            <a:ext cx="2471726" cy="654032"/>
          </a:xfrm>
        </p:spPr>
        <p:txBody>
          <a:bodyPr>
            <a:normAutofit/>
          </a:bodyPr>
          <a:lstStyle/>
          <a:p>
            <a:pPr algn="r"/>
            <a:r>
              <a:rPr lang="fa-IR" sz="2400" dirty="0" smtClean="0">
                <a:cs typeface="B Nazanin" pitchFamily="2" charset="-78"/>
              </a:rPr>
              <a:t>بستر موضوع</a:t>
            </a:r>
            <a:endParaRPr lang="en-US" sz="2400" dirty="0"/>
          </a:p>
        </p:txBody>
      </p:sp>
      <p:sp>
        <p:nvSpPr>
          <p:cNvPr id="2" name="Content Placeholder 1"/>
          <p:cNvSpPr>
            <a:spLocks noGrp="1"/>
          </p:cNvSpPr>
          <p:nvPr>
            <p:ph idx="1"/>
          </p:nvPr>
        </p:nvSpPr>
        <p:spPr>
          <a:xfrm>
            <a:off x="457200" y="1000108"/>
            <a:ext cx="8229600" cy="5007183"/>
          </a:xfrm>
        </p:spPr>
        <p:txBody>
          <a:bodyPr>
            <a:normAutofit fontScale="92500" lnSpcReduction="20000"/>
          </a:bodyPr>
          <a:lstStyle/>
          <a:p>
            <a:pPr algn="r"/>
            <a:endParaRPr lang="fa-IR" sz="1800" dirty="0" smtClean="0">
              <a:cs typeface="B Nazanin" pitchFamily="2" charset="-78"/>
            </a:endParaRPr>
          </a:p>
          <a:p>
            <a:pPr algn="r"/>
            <a:r>
              <a:rPr lang="fa-IR" sz="1800" dirty="0" smtClean="0">
                <a:cs typeface="B Nazanin" pitchFamily="2" charset="-78"/>
              </a:rPr>
              <a:t>مدرنیسم علیرغم نیات دموکراتیکش، نخبه گرا شده بود و انحصار طلب.</a:t>
            </a:r>
          </a:p>
          <a:p>
            <a:pPr algn="r"/>
            <a:endParaRPr lang="fa-IR" sz="1800" dirty="0" smtClean="0">
              <a:cs typeface="B Nazanin" pitchFamily="2" charset="-78"/>
            </a:endParaRPr>
          </a:p>
          <a:p>
            <a:pPr algn="r"/>
            <a:r>
              <a:rPr lang="fa-IR" sz="1800" dirty="0" smtClean="0">
                <a:cs typeface="B Nazanin" pitchFamily="2" charset="-78"/>
              </a:rPr>
              <a:t>انگیزه اصلی تولد معماری پست مدرن: شکست اجتماعی معماری مدرن</a:t>
            </a:r>
          </a:p>
          <a:p>
            <a:pPr algn="r"/>
            <a:endParaRPr lang="fa-IR" sz="1800" dirty="0" smtClean="0">
              <a:cs typeface="B Nazanin" pitchFamily="2" charset="-78"/>
            </a:endParaRPr>
          </a:p>
          <a:p>
            <a:pPr algn="r"/>
            <a:endParaRPr lang="fa-IR" sz="1800" dirty="0" smtClean="0">
              <a:cs typeface="B Nazanin" pitchFamily="2" charset="-78"/>
            </a:endParaRPr>
          </a:p>
          <a:p>
            <a:pPr algn="r">
              <a:buNone/>
            </a:pPr>
            <a:r>
              <a:rPr lang="fa-IR" sz="1800" dirty="0" smtClean="0">
                <a:cs typeface="B Nazanin" pitchFamily="2" charset="-78"/>
              </a:rPr>
              <a:t>تضاد بین جامعه معماری و خواست مردم                                      مطرح شدن پست مدرن</a:t>
            </a:r>
          </a:p>
          <a:p>
            <a:pPr algn="r">
              <a:buNone/>
            </a:pPr>
            <a:endParaRPr lang="fa-IR" sz="1800" dirty="0" smtClean="0">
              <a:cs typeface="B Nazanin" pitchFamily="2" charset="-78"/>
            </a:endParaRPr>
          </a:p>
          <a:p>
            <a:pPr algn="r"/>
            <a:r>
              <a:rPr lang="fa-IR" sz="1800" dirty="0" smtClean="0">
                <a:cs typeface="B Nazanin" pitchFamily="2" charset="-78"/>
              </a:rPr>
              <a:t>معماران بیش از این تاب مقاومت در برابر لحن متعصب تهدیدهای معماری قراردادی مدرن را نداشتند.</a:t>
            </a:r>
          </a:p>
          <a:p>
            <a:pPr algn="r"/>
            <a:endParaRPr lang="fa-IR" sz="1800" dirty="0" smtClean="0">
              <a:cs typeface="B Nazanin" pitchFamily="2" charset="-78"/>
            </a:endParaRPr>
          </a:p>
          <a:p>
            <a:pPr algn="r"/>
            <a:r>
              <a:rPr lang="fa-IR" sz="1800" dirty="0" smtClean="0">
                <a:cs typeface="B Nazanin" pitchFamily="2" charset="-78"/>
              </a:rPr>
              <a:t>مدرنیته به سنت های جامعه کهن نقد داشت</a:t>
            </a:r>
          </a:p>
          <a:p>
            <a:pPr algn="r"/>
            <a:endParaRPr lang="fa-IR" sz="1800" dirty="0" smtClean="0">
              <a:cs typeface="B Nazanin" pitchFamily="2" charset="-78"/>
            </a:endParaRPr>
          </a:p>
          <a:p>
            <a:pPr algn="r"/>
            <a:endParaRPr lang="fa-IR" sz="1800" dirty="0" smtClean="0">
              <a:cs typeface="B Nazanin" pitchFamily="2" charset="-78"/>
            </a:endParaRPr>
          </a:p>
          <a:p>
            <a:pPr algn="ctr"/>
            <a:r>
              <a:rPr lang="fa-IR" sz="2000" b="1" dirty="0" smtClean="0">
                <a:cs typeface="B Nazanin" pitchFamily="2" charset="-78"/>
              </a:rPr>
              <a:t>افقی که با شک آوری پست مدرن آغاز شد. </a:t>
            </a:r>
          </a:p>
          <a:p>
            <a:pPr algn="r"/>
            <a:endParaRPr lang="en-US" sz="2000" dirty="0">
              <a:cs typeface="B Nazanin" pitchFamily="2" charset="-78"/>
            </a:endParaRPr>
          </a:p>
        </p:txBody>
      </p:sp>
      <p:cxnSp>
        <p:nvCxnSpPr>
          <p:cNvPr id="7" name="Straight Arrow Connector 6"/>
          <p:cNvCxnSpPr/>
          <p:nvPr/>
        </p:nvCxnSpPr>
        <p:spPr>
          <a:xfrm rot="10800000">
            <a:off x="4000496" y="3143248"/>
            <a:ext cx="1571636" cy="158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5" name="Straight Connector 4"/>
          <p:cNvCxnSpPr/>
          <p:nvPr/>
        </p:nvCxnSpPr>
        <p:spPr>
          <a:xfrm rot="10800000">
            <a:off x="0" y="857232"/>
            <a:ext cx="9144000" cy="1588"/>
          </a:xfrm>
          <a:prstGeom prst="line">
            <a:avLst/>
          </a:prstGeom>
        </p:spPr>
        <p:style>
          <a:lnRef idx="3">
            <a:schemeClr val="dk1"/>
          </a:lnRef>
          <a:fillRef idx="0">
            <a:schemeClr val="dk1"/>
          </a:fillRef>
          <a:effectRef idx="2">
            <a:schemeClr val="dk1"/>
          </a:effectRef>
          <a:fontRef idx="minor">
            <a:schemeClr val="tx1"/>
          </a:fontRef>
        </p:style>
      </p:cxnSp>
      <p:cxnSp>
        <p:nvCxnSpPr>
          <p:cNvPr id="6" name="Straight Connector 5"/>
          <p:cNvCxnSpPr/>
          <p:nvPr/>
        </p:nvCxnSpPr>
        <p:spPr>
          <a:xfrm rot="5400000">
            <a:off x="-2286036" y="3000384"/>
            <a:ext cx="6000768" cy="1588"/>
          </a:xfrm>
          <a:prstGeom prst="line">
            <a:avLst/>
          </a:prstGeom>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1944432489"/>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929322" y="142852"/>
            <a:ext cx="2686040" cy="654032"/>
          </a:xfrm>
        </p:spPr>
        <p:txBody>
          <a:bodyPr>
            <a:normAutofit fontScale="90000"/>
          </a:bodyPr>
          <a:lstStyle/>
          <a:p>
            <a:pPr algn="r"/>
            <a:r>
              <a:rPr lang="fa-IR" dirty="0" smtClean="0">
                <a:cs typeface="B Homa" pitchFamily="2" charset="-78"/>
              </a:rPr>
              <a:t>مصادیق</a:t>
            </a:r>
            <a:endParaRPr lang="en-US" dirty="0">
              <a:cs typeface="B Homa" pitchFamily="2" charset="-78"/>
            </a:endParaRPr>
          </a:p>
        </p:txBody>
      </p:sp>
      <p:sp>
        <p:nvSpPr>
          <p:cNvPr id="2" name="Content Placeholder 1"/>
          <p:cNvSpPr>
            <a:spLocks noGrp="1"/>
          </p:cNvSpPr>
          <p:nvPr>
            <p:ph idx="1"/>
          </p:nvPr>
        </p:nvSpPr>
        <p:spPr>
          <a:xfrm>
            <a:off x="457200" y="785794"/>
            <a:ext cx="8229600" cy="5221497"/>
          </a:xfrm>
        </p:spPr>
        <p:txBody>
          <a:bodyPr>
            <a:normAutofit/>
          </a:bodyPr>
          <a:lstStyle/>
          <a:p>
            <a:pPr algn="r"/>
            <a:r>
              <a:rPr lang="fa-IR" sz="2400" dirty="0" smtClean="0">
                <a:cs typeface="B Homa" pitchFamily="2" charset="-78"/>
              </a:rPr>
              <a:t>نوو اشتات گالری ، اشتوتگارت</a:t>
            </a:r>
            <a:endParaRPr lang="en-US" sz="2400" dirty="0" smtClean="0">
              <a:cs typeface="B Homa" pitchFamily="2" charset="-78"/>
            </a:endParaRPr>
          </a:p>
          <a:p>
            <a:pPr algn="r"/>
            <a:r>
              <a:rPr lang="fa-IR" sz="2400" dirty="0" smtClean="0">
                <a:cs typeface="B Homa" pitchFamily="2" charset="-78"/>
              </a:rPr>
              <a:t>جیمز استرلینگ</a:t>
            </a:r>
            <a:endParaRPr lang="en-US" sz="2400" dirty="0">
              <a:cs typeface="B Homa" pitchFamily="2" charset="-78"/>
            </a:endParaRPr>
          </a:p>
        </p:txBody>
      </p:sp>
      <p:pic>
        <p:nvPicPr>
          <p:cNvPr id="4" name="Picture 3" descr="cid_aj1100_b.jpg"/>
          <p:cNvPicPr/>
          <p:nvPr/>
        </p:nvPicPr>
        <p:blipFill>
          <a:blip r:embed="rId2"/>
          <a:stretch>
            <a:fillRect/>
          </a:stretch>
        </p:blipFill>
        <p:spPr bwMode="auto">
          <a:xfrm>
            <a:off x="642910" y="500042"/>
            <a:ext cx="2643206" cy="285752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5" name="TextBox 4"/>
          <p:cNvSpPr txBox="1"/>
          <p:nvPr/>
        </p:nvSpPr>
        <p:spPr>
          <a:xfrm>
            <a:off x="785786" y="3429000"/>
            <a:ext cx="2071702" cy="338554"/>
          </a:xfrm>
          <a:prstGeom prst="rect">
            <a:avLst/>
          </a:prstGeom>
          <a:noFill/>
        </p:spPr>
        <p:txBody>
          <a:bodyPr wrap="square" rtlCol="0">
            <a:spAutoFit/>
          </a:bodyPr>
          <a:lstStyle/>
          <a:p>
            <a:pPr algn="ctr" rtl="0"/>
            <a:r>
              <a:rPr lang="fa-IR" sz="1600" dirty="0">
                <a:solidFill>
                  <a:prstClr val="white"/>
                </a:solidFill>
                <a:cs typeface="B Nazanin" pitchFamily="2" charset="-78"/>
              </a:rPr>
              <a:t>پلان نوو اشتات گالری</a:t>
            </a:r>
            <a:endParaRPr lang="en-US" sz="1600" dirty="0">
              <a:solidFill>
                <a:prstClr val="white"/>
              </a:solidFill>
              <a:cs typeface="B Nazanin" pitchFamily="2" charset="-78"/>
            </a:endParaRPr>
          </a:p>
        </p:txBody>
      </p:sp>
      <p:pic>
        <p:nvPicPr>
          <p:cNvPr id="6" name="Picture 5" descr="cid_aj1100_b.jpg"/>
          <p:cNvPicPr/>
          <p:nvPr/>
        </p:nvPicPr>
        <p:blipFill>
          <a:blip r:embed="rId3" cstate="print"/>
          <a:stretch>
            <a:fillRect/>
          </a:stretch>
        </p:blipFill>
        <p:spPr bwMode="auto">
          <a:xfrm>
            <a:off x="5000628" y="1643050"/>
            <a:ext cx="3286148" cy="221457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7" name="Picture 6" descr="cid_aj1100_b.jpg"/>
          <p:cNvPicPr/>
          <p:nvPr/>
        </p:nvPicPr>
        <p:blipFill>
          <a:blip r:embed="rId4" cstate="print"/>
          <a:stretch>
            <a:fillRect/>
          </a:stretch>
        </p:blipFill>
        <p:spPr bwMode="auto">
          <a:xfrm>
            <a:off x="3786182" y="4000504"/>
            <a:ext cx="3429024" cy="2571744"/>
          </a:xfrm>
          <a:prstGeom prst="rect">
            <a:avLst/>
          </a:prstGeom>
          <a:noFill/>
          <a:ln w="9525">
            <a:noFill/>
            <a:miter lim="800000"/>
            <a:headEnd/>
            <a:tailEnd/>
          </a:ln>
        </p:spPr>
      </p:pic>
      <p:sp>
        <p:nvSpPr>
          <p:cNvPr id="10" name="TextBox 9"/>
          <p:cNvSpPr txBox="1"/>
          <p:nvPr/>
        </p:nvSpPr>
        <p:spPr>
          <a:xfrm>
            <a:off x="1000100" y="5643578"/>
            <a:ext cx="2071702" cy="400110"/>
          </a:xfrm>
          <a:prstGeom prst="rect">
            <a:avLst/>
          </a:prstGeom>
          <a:noFill/>
        </p:spPr>
        <p:txBody>
          <a:bodyPr wrap="square" rtlCol="0">
            <a:spAutoFit/>
          </a:bodyPr>
          <a:lstStyle/>
          <a:p>
            <a:pPr algn="ctr" rtl="0"/>
            <a:r>
              <a:rPr lang="fa-IR" sz="2000" dirty="0">
                <a:solidFill>
                  <a:prstClr val="white"/>
                </a:solidFill>
                <a:cs typeface="B Nazanin" pitchFamily="2" charset="-78"/>
              </a:rPr>
              <a:t>محوطه مجموعه</a:t>
            </a:r>
            <a:endParaRPr lang="en-US" sz="2000" dirty="0">
              <a:solidFill>
                <a:prstClr val="white"/>
              </a:solidFill>
              <a:cs typeface="B Nazanin" pitchFamily="2" charset="-78"/>
            </a:endParaRPr>
          </a:p>
        </p:txBody>
      </p:sp>
    </p:spTree>
    <p:extLst>
      <p:ext uri="{BB962C8B-B14F-4D97-AF65-F5344CB8AC3E}">
        <p14:creationId xmlns:p14="http://schemas.microsoft.com/office/powerpoint/2010/main" val="944679640"/>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74638"/>
            <a:ext cx="8229600" cy="868346"/>
          </a:xfrm>
        </p:spPr>
        <p:txBody>
          <a:bodyPr/>
          <a:lstStyle/>
          <a:p>
            <a:pPr algn="r"/>
            <a:r>
              <a:rPr lang="fa-IR" dirty="0" smtClean="0"/>
              <a:t>مصادیق</a:t>
            </a:r>
            <a:endParaRPr lang="en-US" dirty="0"/>
          </a:p>
        </p:txBody>
      </p:sp>
      <p:pic>
        <p:nvPicPr>
          <p:cNvPr id="4" name="Content Placeholder 3" descr="cid_aj1100_b.jpg"/>
          <p:cNvPicPr>
            <a:picLocks noGrp="1"/>
          </p:cNvPicPr>
          <p:nvPr>
            <p:ph idx="1"/>
          </p:nvPr>
        </p:nvPicPr>
        <p:blipFill>
          <a:blip r:embed="rId2"/>
          <a:stretch>
            <a:fillRect/>
          </a:stretch>
        </p:blipFill>
        <p:spPr bwMode="auto">
          <a:xfrm>
            <a:off x="571472" y="1142984"/>
            <a:ext cx="3714776" cy="292895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 name="Picture 4" descr="cid_aj1100_b.jpg"/>
          <p:cNvPicPr/>
          <p:nvPr/>
        </p:nvPicPr>
        <p:blipFill>
          <a:blip r:embed="rId3"/>
          <a:stretch>
            <a:fillRect/>
          </a:stretch>
        </p:blipFill>
        <p:spPr bwMode="auto">
          <a:xfrm>
            <a:off x="5214942" y="2714620"/>
            <a:ext cx="2643206" cy="2857520"/>
          </a:xfrm>
          <a:prstGeom prst="rect">
            <a:avLst/>
          </a:prstGeom>
          <a:noFill/>
          <a:ln w="9525">
            <a:noFill/>
            <a:miter lim="800000"/>
            <a:headEnd/>
            <a:tailEnd/>
          </a:ln>
        </p:spPr>
      </p:pic>
    </p:spTree>
    <p:extLst>
      <p:ext uri="{BB962C8B-B14F-4D97-AF65-F5344CB8AC3E}">
        <p14:creationId xmlns:p14="http://schemas.microsoft.com/office/powerpoint/2010/main" val="824762898"/>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71472" y="274638"/>
            <a:ext cx="8115328" cy="725470"/>
          </a:xfrm>
        </p:spPr>
        <p:txBody>
          <a:bodyPr>
            <a:normAutofit/>
          </a:bodyPr>
          <a:lstStyle/>
          <a:p>
            <a:pPr algn="r"/>
            <a:r>
              <a:rPr lang="fa-IR" sz="3200" dirty="0" smtClean="0">
                <a:cs typeface="B Homa" pitchFamily="2" charset="-78"/>
              </a:rPr>
              <a:t>مصادیق</a:t>
            </a:r>
            <a:endParaRPr lang="en-US" sz="3200" dirty="0"/>
          </a:p>
        </p:txBody>
      </p:sp>
      <p:sp>
        <p:nvSpPr>
          <p:cNvPr id="2" name="Content Placeholder 1"/>
          <p:cNvSpPr>
            <a:spLocks noGrp="1"/>
          </p:cNvSpPr>
          <p:nvPr>
            <p:ph idx="1"/>
          </p:nvPr>
        </p:nvSpPr>
        <p:spPr>
          <a:xfrm>
            <a:off x="457200" y="1142984"/>
            <a:ext cx="8229600" cy="4864307"/>
          </a:xfrm>
        </p:spPr>
        <p:txBody>
          <a:bodyPr>
            <a:normAutofit/>
          </a:bodyPr>
          <a:lstStyle/>
          <a:p>
            <a:pPr algn="r"/>
            <a:r>
              <a:rPr lang="fa-IR" sz="2000" dirty="0" smtClean="0">
                <a:cs typeface="B Homa" pitchFamily="2" charset="-78"/>
              </a:rPr>
              <a:t>میدان ایتالیا در نیو اورلئان (ایالت لویزیانا)</a:t>
            </a:r>
          </a:p>
          <a:p>
            <a:pPr algn="r"/>
            <a:r>
              <a:rPr lang="fa-IR" sz="2000" dirty="0" smtClean="0">
                <a:cs typeface="B Homa" pitchFamily="2" charset="-78"/>
              </a:rPr>
              <a:t>چارلز ویلارد مور (79-1978) </a:t>
            </a:r>
            <a:endParaRPr lang="en-US" sz="2000" dirty="0">
              <a:cs typeface="B Homa" pitchFamily="2" charset="-78"/>
            </a:endParaRPr>
          </a:p>
        </p:txBody>
      </p:sp>
      <p:pic>
        <p:nvPicPr>
          <p:cNvPr id="4" name="Picture 3" descr="cid_aj1100_b.jpg"/>
          <p:cNvPicPr/>
          <p:nvPr/>
        </p:nvPicPr>
        <p:blipFill>
          <a:blip r:embed="rId2"/>
          <a:stretch>
            <a:fillRect/>
          </a:stretch>
        </p:blipFill>
        <p:spPr bwMode="auto">
          <a:xfrm>
            <a:off x="0" y="0"/>
            <a:ext cx="3143240" cy="257174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 name="Picture 4" descr="cid_aj1100_b.jpg"/>
          <p:cNvPicPr/>
          <p:nvPr/>
        </p:nvPicPr>
        <p:blipFill>
          <a:blip r:embed="rId3"/>
          <a:stretch>
            <a:fillRect/>
          </a:stretch>
        </p:blipFill>
        <p:spPr bwMode="auto">
          <a:xfrm>
            <a:off x="357158" y="2857496"/>
            <a:ext cx="3571900" cy="285752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6" name="TextBox 5"/>
          <p:cNvSpPr txBox="1"/>
          <p:nvPr/>
        </p:nvSpPr>
        <p:spPr>
          <a:xfrm>
            <a:off x="857224" y="5786454"/>
            <a:ext cx="1928826" cy="369332"/>
          </a:xfrm>
          <a:prstGeom prst="rect">
            <a:avLst/>
          </a:prstGeom>
          <a:noFill/>
        </p:spPr>
        <p:txBody>
          <a:bodyPr wrap="square" rtlCol="0">
            <a:spAutoFit/>
          </a:bodyPr>
          <a:lstStyle/>
          <a:p>
            <a:pPr algn="ctr" rtl="0"/>
            <a:r>
              <a:rPr lang="fa-IR" dirty="0">
                <a:solidFill>
                  <a:prstClr val="white"/>
                </a:solidFill>
                <a:cs typeface="B Nazanin" pitchFamily="2" charset="-78"/>
              </a:rPr>
              <a:t>پلان میدان ایتالیا</a:t>
            </a:r>
            <a:endParaRPr lang="en-US" dirty="0">
              <a:solidFill>
                <a:prstClr val="white"/>
              </a:solidFill>
              <a:cs typeface="B Nazanin" pitchFamily="2" charset="-78"/>
            </a:endParaRPr>
          </a:p>
        </p:txBody>
      </p:sp>
      <p:pic>
        <p:nvPicPr>
          <p:cNvPr id="7" name="Picture 6" descr="cid_aj1100_b.jpg"/>
          <p:cNvPicPr/>
          <p:nvPr/>
        </p:nvPicPr>
        <p:blipFill>
          <a:blip r:embed="rId4"/>
          <a:stretch>
            <a:fillRect/>
          </a:stretch>
        </p:blipFill>
        <p:spPr bwMode="auto">
          <a:xfrm>
            <a:off x="3929058" y="2214554"/>
            <a:ext cx="2641312" cy="200807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8" name="Picture 7" descr="cid_aj1100_b.jpg"/>
          <p:cNvPicPr/>
          <p:nvPr/>
        </p:nvPicPr>
        <p:blipFill>
          <a:blip r:embed="rId5"/>
          <a:stretch>
            <a:fillRect/>
          </a:stretch>
        </p:blipFill>
        <p:spPr bwMode="auto">
          <a:xfrm>
            <a:off x="5857884" y="3929066"/>
            <a:ext cx="2906118" cy="228601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9" name="TextBox 8"/>
          <p:cNvSpPr txBox="1"/>
          <p:nvPr/>
        </p:nvSpPr>
        <p:spPr>
          <a:xfrm>
            <a:off x="6500826" y="6286520"/>
            <a:ext cx="2071702" cy="369332"/>
          </a:xfrm>
          <a:prstGeom prst="rect">
            <a:avLst/>
          </a:prstGeom>
          <a:noFill/>
        </p:spPr>
        <p:txBody>
          <a:bodyPr wrap="square" rtlCol="0">
            <a:spAutoFit/>
          </a:bodyPr>
          <a:lstStyle/>
          <a:p>
            <a:pPr algn="ctr" rtl="0"/>
            <a:r>
              <a:rPr lang="fa-IR" dirty="0">
                <a:solidFill>
                  <a:prstClr val="white"/>
                </a:solidFill>
                <a:cs typeface="B Nazanin" pitchFamily="2" charset="-78"/>
              </a:rPr>
              <a:t>میدان ایتالیا در شب</a:t>
            </a:r>
            <a:endParaRPr lang="en-US" dirty="0">
              <a:solidFill>
                <a:prstClr val="white"/>
              </a:solidFill>
              <a:cs typeface="B Nazanin" pitchFamily="2" charset="-78"/>
            </a:endParaRPr>
          </a:p>
        </p:txBody>
      </p:sp>
    </p:spTree>
    <p:extLst>
      <p:ext uri="{BB962C8B-B14F-4D97-AF65-F5344CB8AC3E}">
        <p14:creationId xmlns:p14="http://schemas.microsoft.com/office/powerpoint/2010/main" val="2760113112"/>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00034" y="0"/>
            <a:ext cx="8229600" cy="2000240"/>
          </a:xfrm>
        </p:spPr>
        <p:txBody>
          <a:bodyPr>
            <a:normAutofit/>
          </a:bodyPr>
          <a:lstStyle/>
          <a:p>
            <a:pPr algn="r"/>
            <a:r>
              <a:rPr lang="fa-IR" sz="3200" dirty="0" smtClean="0">
                <a:cs typeface="B Homa" pitchFamily="2" charset="-78"/>
              </a:rPr>
              <a:t>مصادیق</a:t>
            </a:r>
            <a:br>
              <a:rPr lang="fa-IR" sz="3200" dirty="0" smtClean="0">
                <a:cs typeface="B Homa" pitchFamily="2" charset="-78"/>
              </a:rPr>
            </a:br>
            <a:r>
              <a:rPr lang="fa-IR" sz="2400" dirty="0" smtClean="0">
                <a:cs typeface="B Homa" pitchFamily="2" charset="-78"/>
              </a:rPr>
              <a:t>ساختمان عمومی پورتلند</a:t>
            </a:r>
            <a:r>
              <a:rPr lang="fa-IR" sz="2800" dirty="0" smtClean="0">
                <a:cs typeface="B Homa" pitchFamily="2" charset="-78"/>
              </a:rPr>
              <a:t/>
            </a:r>
            <a:br>
              <a:rPr lang="fa-IR" sz="2800" dirty="0" smtClean="0">
                <a:cs typeface="B Homa" pitchFamily="2" charset="-78"/>
              </a:rPr>
            </a:br>
            <a:r>
              <a:rPr lang="fa-IR" sz="2800" dirty="0" smtClean="0">
                <a:cs typeface="B Homa" pitchFamily="2" charset="-78"/>
              </a:rPr>
              <a:t>مایکل گریوز    83-1980</a:t>
            </a:r>
            <a:endParaRPr lang="en-US" sz="3200" dirty="0"/>
          </a:p>
        </p:txBody>
      </p:sp>
      <p:pic>
        <p:nvPicPr>
          <p:cNvPr id="2050" name="Picture 2"/>
          <p:cNvPicPr>
            <a:picLocks noGrp="1" noChangeAspect="1" noChangeArrowheads="1"/>
          </p:cNvPicPr>
          <p:nvPr>
            <p:ph idx="1"/>
          </p:nvPr>
        </p:nvPicPr>
        <p:blipFill>
          <a:blip r:embed="rId2" cstate="print"/>
          <a:srcRect/>
          <a:stretch>
            <a:fillRect/>
          </a:stretch>
        </p:blipFill>
        <p:spPr bwMode="auto">
          <a:xfrm>
            <a:off x="214282" y="214290"/>
            <a:ext cx="2523590" cy="3429024"/>
          </a:xfrm>
          <a:prstGeom prst="rect">
            <a:avLst/>
          </a:prstGeom>
          <a:ln w="88900" cap="sq" cmpd="thickThin">
            <a:solidFill>
              <a:srgbClr val="000000"/>
            </a:solidFill>
            <a:prstDash val="solid"/>
            <a:miter lim="800000"/>
          </a:ln>
          <a:effectLst>
            <a:innerShdw blurRad="76200">
              <a:srgbClr val="000000"/>
            </a:innerShdw>
          </a:effectLst>
        </p:spPr>
      </p:pic>
      <p:pic>
        <p:nvPicPr>
          <p:cNvPr id="2051" name="Picture 3"/>
          <p:cNvPicPr>
            <a:picLocks noChangeAspect="1" noChangeArrowheads="1"/>
          </p:cNvPicPr>
          <p:nvPr/>
        </p:nvPicPr>
        <p:blipFill>
          <a:blip r:embed="rId3" cstate="print"/>
          <a:srcRect/>
          <a:stretch>
            <a:fillRect/>
          </a:stretch>
        </p:blipFill>
        <p:spPr bwMode="auto">
          <a:xfrm>
            <a:off x="6643702" y="1785926"/>
            <a:ext cx="2189141" cy="2928623"/>
          </a:xfrm>
          <a:prstGeom prst="rect">
            <a:avLst/>
          </a:prstGeom>
          <a:ln w="88900" cap="sq" cmpd="thickThin">
            <a:solidFill>
              <a:srgbClr val="000000"/>
            </a:solidFill>
            <a:prstDash val="solid"/>
            <a:miter lim="800000"/>
          </a:ln>
          <a:effectLst>
            <a:innerShdw blurRad="76200">
              <a:srgbClr val="000000"/>
            </a:innerShdw>
          </a:effectLst>
        </p:spPr>
      </p:pic>
      <p:pic>
        <p:nvPicPr>
          <p:cNvPr id="5" name="Picture 6" descr="michel graves"/>
          <p:cNvPicPr>
            <a:picLocks noChangeAspect="1" noChangeArrowheads="1"/>
          </p:cNvPicPr>
          <p:nvPr/>
        </p:nvPicPr>
        <p:blipFill>
          <a:blip r:embed="rId4"/>
          <a:srcRect/>
          <a:stretch>
            <a:fillRect/>
          </a:stretch>
        </p:blipFill>
        <p:spPr bwMode="auto">
          <a:xfrm>
            <a:off x="3000364" y="2928934"/>
            <a:ext cx="3357586" cy="371688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3074249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28596" y="0"/>
            <a:ext cx="8229600" cy="1143000"/>
          </a:xfrm>
        </p:spPr>
        <p:txBody>
          <a:bodyPr>
            <a:normAutofit/>
          </a:bodyPr>
          <a:lstStyle/>
          <a:p>
            <a:pPr algn="r"/>
            <a:r>
              <a:rPr lang="fa-IR" sz="3200" dirty="0" smtClean="0">
                <a:cs typeface="B Homa" pitchFamily="2" charset="-78"/>
              </a:rPr>
              <a:t>مصادیق</a:t>
            </a:r>
            <a:endParaRPr lang="en-US" sz="3200" dirty="0"/>
          </a:p>
        </p:txBody>
      </p:sp>
      <p:sp>
        <p:nvSpPr>
          <p:cNvPr id="2" name="Content Placeholder 1"/>
          <p:cNvSpPr>
            <a:spLocks noGrp="1"/>
          </p:cNvSpPr>
          <p:nvPr>
            <p:ph idx="1"/>
          </p:nvPr>
        </p:nvSpPr>
        <p:spPr>
          <a:xfrm>
            <a:off x="457200" y="1071546"/>
            <a:ext cx="8229600" cy="4935745"/>
          </a:xfrm>
        </p:spPr>
        <p:txBody>
          <a:bodyPr>
            <a:normAutofit/>
          </a:bodyPr>
          <a:lstStyle/>
          <a:p>
            <a:pPr algn="r"/>
            <a:r>
              <a:rPr lang="fa-IR" sz="2000" dirty="0" smtClean="0">
                <a:cs typeface="B Homa" pitchFamily="2" charset="-78"/>
              </a:rPr>
              <a:t>ساختمان شرکت تلفن و تلگراف آمریکا </a:t>
            </a:r>
            <a:endParaRPr lang="en-US" sz="2000" dirty="0" smtClean="0">
              <a:cs typeface="B Homa" pitchFamily="2" charset="-78"/>
            </a:endParaRPr>
          </a:p>
          <a:p>
            <a:pPr algn="r"/>
            <a:r>
              <a:rPr lang="en-US" sz="2000" dirty="0" smtClean="0">
                <a:cs typeface="B Homa" pitchFamily="2" charset="-78"/>
              </a:rPr>
              <a:t>   </a:t>
            </a:r>
            <a:r>
              <a:rPr lang="fa-IR" sz="2000" dirty="0" smtClean="0">
                <a:cs typeface="B Homa" pitchFamily="2" charset="-78"/>
              </a:rPr>
              <a:t>  83-1977</a:t>
            </a:r>
            <a:r>
              <a:rPr lang="en-US" sz="2000" dirty="0" smtClean="0">
                <a:cs typeface="B Homa" pitchFamily="2" charset="-78"/>
              </a:rPr>
              <a:t>AT &amp; T</a:t>
            </a:r>
            <a:endParaRPr lang="fa-IR" sz="2000" dirty="0" smtClean="0">
              <a:cs typeface="B Homa" pitchFamily="2" charset="-78"/>
            </a:endParaRPr>
          </a:p>
          <a:p>
            <a:pPr algn="r"/>
            <a:r>
              <a:rPr lang="fa-IR" sz="2000" dirty="0" smtClean="0">
                <a:cs typeface="B Homa" pitchFamily="2" charset="-78"/>
              </a:rPr>
              <a:t>فیلیپ جانسون</a:t>
            </a:r>
            <a:endParaRPr lang="en-US" sz="2000" dirty="0">
              <a:cs typeface="B Homa" pitchFamily="2" charset="-78"/>
            </a:endParaRPr>
          </a:p>
        </p:txBody>
      </p:sp>
      <p:pic>
        <p:nvPicPr>
          <p:cNvPr id="4" name="Picture 3" descr="E:\Negari\Arshad\Gilan\Seire Andisheha\ax\shoban.jpg"/>
          <p:cNvPicPr/>
          <p:nvPr/>
        </p:nvPicPr>
        <p:blipFill>
          <a:blip r:embed="rId2"/>
          <a:stretch>
            <a:fillRect/>
          </a:stretch>
        </p:blipFill>
        <p:spPr bwMode="auto">
          <a:xfrm>
            <a:off x="3214678" y="1571612"/>
            <a:ext cx="1500166" cy="235743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 name="Picture 4" descr="clip_image001"/>
          <p:cNvPicPr>
            <a:picLocks noChangeAspect="1" noChangeArrowheads="1"/>
          </p:cNvPicPr>
          <p:nvPr/>
        </p:nvPicPr>
        <p:blipFill>
          <a:blip r:embed="rId3"/>
          <a:srcRect/>
          <a:stretch>
            <a:fillRect/>
          </a:stretch>
        </p:blipFill>
        <p:spPr bwMode="auto">
          <a:xfrm>
            <a:off x="5715008" y="2428868"/>
            <a:ext cx="2557450" cy="36535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6" name="Picture 4" descr="D:\mabanie hesamina\ALAKI\axaye jaleb\image.jpg"/>
          <p:cNvPicPr>
            <a:picLocks noChangeAspect="1" noChangeArrowheads="1"/>
          </p:cNvPicPr>
          <p:nvPr/>
        </p:nvPicPr>
        <p:blipFill>
          <a:blip r:embed="rId4"/>
          <a:srcRect/>
          <a:stretch>
            <a:fillRect/>
          </a:stretch>
        </p:blipFill>
        <p:spPr bwMode="auto">
          <a:xfrm>
            <a:off x="0" y="0"/>
            <a:ext cx="1873249" cy="255412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3074" name="Picture 2"/>
          <p:cNvPicPr>
            <a:picLocks noChangeAspect="1" noChangeArrowheads="1"/>
          </p:cNvPicPr>
          <p:nvPr/>
        </p:nvPicPr>
        <p:blipFill>
          <a:blip r:embed="rId5" cstate="print"/>
          <a:srcRect/>
          <a:stretch>
            <a:fillRect/>
          </a:stretch>
        </p:blipFill>
        <p:spPr bwMode="auto">
          <a:xfrm>
            <a:off x="1071538" y="3357562"/>
            <a:ext cx="1587500" cy="239236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2970426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74638"/>
            <a:ext cx="8229600" cy="654032"/>
          </a:xfrm>
        </p:spPr>
        <p:txBody>
          <a:bodyPr>
            <a:noAutofit/>
          </a:bodyPr>
          <a:lstStyle/>
          <a:p>
            <a:pPr algn="r"/>
            <a:r>
              <a:rPr lang="fa-IR" sz="3200" dirty="0" smtClean="0">
                <a:cs typeface="B Homa" pitchFamily="2" charset="-78"/>
              </a:rPr>
              <a:t>مصادیق</a:t>
            </a:r>
            <a:endParaRPr lang="en-US" sz="3200" dirty="0">
              <a:cs typeface="B Homa" pitchFamily="2" charset="-78"/>
            </a:endParaRPr>
          </a:p>
        </p:txBody>
      </p:sp>
      <p:sp>
        <p:nvSpPr>
          <p:cNvPr id="2" name="Content Placeholder 1"/>
          <p:cNvSpPr>
            <a:spLocks noGrp="1"/>
          </p:cNvSpPr>
          <p:nvPr>
            <p:ph idx="1"/>
          </p:nvPr>
        </p:nvSpPr>
        <p:spPr>
          <a:xfrm>
            <a:off x="457200" y="1000108"/>
            <a:ext cx="8229600" cy="5007183"/>
          </a:xfrm>
        </p:spPr>
        <p:txBody>
          <a:bodyPr>
            <a:normAutofit/>
          </a:bodyPr>
          <a:lstStyle/>
          <a:p>
            <a:pPr algn="r"/>
            <a:r>
              <a:rPr lang="fa-IR" sz="2400" dirty="0" smtClean="0">
                <a:cs typeface="B Homa" pitchFamily="2" charset="-78"/>
              </a:rPr>
              <a:t> (ساختمان دیسنی) در مجموعه والت دیسنی </a:t>
            </a:r>
            <a:r>
              <a:rPr lang="en-US" sz="2400" dirty="0" smtClean="0">
                <a:cs typeface="B Homa" pitchFamily="2" charset="-78"/>
              </a:rPr>
              <a:t>Team Disney</a:t>
            </a:r>
            <a:endParaRPr lang="fa-IR" sz="2400" dirty="0" smtClean="0">
              <a:cs typeface="B Homa" pitchFamily="2" charset="-78"/>
            </a:endParaRPr>
          </a:p>
          <a:p>
            <a:pPr algn="r"/>
            <a:r>
              <a:rPr lang="fa-IR" sz="2400" dirty="0" smtClean="0">
                <a:cs typeface="B Homa" pitchFamily="2" charset="-78"/>
              </a:rPr>
              <a:t>آراتا ایسوزاکی</a:t>
            </a:r>
            <a:endParaRPr lang="en-US" sz="2400" dirty="0">
              <a:cs typeface="B Homa" pitchFamily="2" charset="-78"/>
            </a:endParaRPr>
          </a:p>
        </p:txBody>
      </p:sp>
      <p:pic>
        <p:nvPicPr>
          <p:cNvPr id="4" name="Picture 3" descr="D:\mabanie hesamina\ALAKI\axaye jaleb\cid_20060103_kmm_img_0166.jpg"/>
          <p:cNvPicPr>
            <a:picLocks noChangeAspect="1" noChangeArrowheads="1"/>
          </p:cNvPicPr>
          <p:nvPr/>
        </p:nvPicPr>
        <p:blipFill>
          <a:blip r:embed="rId2"/>
          <a:srcRect/>
          <a:stretch>
            <a:fillRect/>
          </a:stretch>
        </p:blipFill>
        <p:spPr bwMode="auto">
          <a:xfrm>
            <a:off x="1857356" y="4286256"/>
            <a:ext cx="2857520" cy="190501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 name="Picture 2" descr="D:\mabanie hesamina\ALAKI\axaye jaleb\cid_20060103_kmm_img_0176.jpg"/>
          <p:cNvPicPr>
            <a:picLocks noChangeAspect="1" noChangeArrowheads="1"/>
          </p:cNvPicPr>
          <p:nvPr/>
        </p:nvPicPr>
        <p:blipFill>
          <a:blip r:embed="rId3"/>
          <a:srcRect/>
          <a:stretch>
            <a:fillRect/>
          </a:stretch>
        </p:blipFill>
        <p:spPr bwMode="auto">
          <a:xfrm>
            <a:off x="5572132" y="2643182"/>
            <a:ext cx="3103555" cy="206945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6" name="Picture 1" descr="D:\mabanie hesamina\ALAKI\axaye jaleb\cid_20060103_kmm_img_0116.jpg"/>
          <p:cNvPicPr>
            <a:picLocks noChangeAspect="1" noChangeArrowheads="1"/>
          </p:cNvPicPr>
          <p:nvPr/>
        </p:nvPicPr>
        <p:blipFill>
          <a:blip r:embed="rId4"/>
          <a:srcRect/>
          <a:stretch>
            <a:fillRect/>
          </a:stretch>
        </p:blipFill>
        <p:spPr bwMode="auto">
          <a:xfrm>
            <a:off x="285720" y="1500174"/>
            <a:ext cx="3428374" cy="228599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424408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900" decel="100000" fill="hold"/>
                                        <p:tgtEl>
                                          <p:spTgt spid="4"/>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37" presetClass="entr" presetSubtype="0"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900" decel="100000" fill="hold"/>
                                        <p:tgtEl>
                                          <p:spTgt spid="5"/>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par>
                          <p:cTn id="18" fill="hold">
                            <p:stCondLst>
                              <p:cond delay="2000"/>
                            </p:stCondLst>
                            <p:childTnLst>
                              <p:par>
                                <p:cTn id="19" presetID="17" presetClass="entr" presetSubtype="10"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fltVal val="0"/>
                                          </p:val>
                                        </p:tav>
                                        <p:tav tm="100000">
                                          <p:val>
                                            <p:strVal val="#ppt_w"/>
                                          </p:val>
                                        </p:tav>
                                      </p:tavLst>
                                    </p:anim>
                                    <p:anim calcmode="lin" valueType="num">
                                      <p:cBhvr>
                                        <p:cTn id="22" dur="500" fill="hold"/>
                                        <p:tgtEl>
                                          <p:spTgt spid="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572264" y="274638"/>
            <a:ext cx="2114536" cy="511156"/>
          </a:xfrm>
        </p:spPr>
        <p:txBody>
          <a:bodyPr>
            <a:noAutofit/>
          </a:bodyPr>
          <a:lstStyle/>
          <a:p>
            <a:pPr algn="r"/>
            <a:r>
              <a:rPr lang="fa-IR" sz="3200" dirty="0" smtClean="0">
                <a:cs typeface="B Homa" pitchFamily="2" charset="-78"/>
              </a:rPr>
              <a:t>مصادیق</a:t>
            </a:r>
            <a:endParaRPr lang="en-US" sz="3200" dirty="0"/>
          </a:p>
        </p:txBody>
      </p:sp>
      <p:sp>
        <p:nvSpPr>
          <p:cNvPr id="2" name="Content Placeholder 1"/>
          <p:cNvSpPr>
            <a:spLocks noGrp="1"/>
          </p:cNvSpPr>
          <p:nvPr>
            <p:ph idx="1"/>
          </p:nvPr>
        </p:nvSpPr>
        <p:spPr>
          <a:xfrm>
            <a:off x="457200" y="928670"/>
            <a:ext cx="8229600" cy="5078621"/>
          </a:xfrm>
        </p:spPr>
        <p:txBody>
          <a:bodyPr>
            <a:normAutofit/>
          </a:bodyPr>
          <a:lstStyle/>
          <a:p>
            <a:pPr algn="r"/>
            <a:r>
              <a:rPr lang="fa-IR" sz="2000" dirty="0" smtClean="0">
                <a:cs typeface="B Homa" pitchFamily="2" charset="-78"/>
              </a:rPr>
              <a:t>تالار کنسرت موسیقی کیوتو</a:t>
            </a:r>
            <a:endParaRPr lang="en-US" sz="2000" dirty="0" smtClean="0">
              <a:cs typeface="B Homa" pitchFamily="2" charset="-78"/>
            </a:endParaRPr>
          </a:p>
          <a:p>
            <a:pPr algn="r"/>
            <a:endParaRPr lang="en-US" sz="2000" dirty="0">
              <a:cs typeface="B Homa" pitchFamily="2" charset="-78"/>
            </a:endParaRPr>
          </a:p>
        </p:txBody>
      </p:sp>
      <p:pic>
        <p:nvPicPr>
          <p:cNvPr id="4" name="Picture 4" descr="arata"/>
          <p:cNvPicPr>
            <a:picLocks noChangeAspect="1" noChangeArrowheads="1"/>
          </p:cNvPicPr>
          <p:nvPr/>
        </p:nvPicPr>
        <p:blipFill>
          <a:blip r:embed="rId2"/>
          <a:srcRect/>
          <a:stretch>
            <a:fillRect/>
          </a:stretch>
        </p:blipFill>
        <p:spPr bwMode="auto">
          <a:xfrm>
            <a:off x="1142976" y="1643050"/>
            <a:ext cx="3500462" cy="3430012"/>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pic>
        <p:nvPicPr>
          <p:cNvPr id="5" name="Picture 5" descr="180px-KyotoConcertHall"/>
          <p:cNvPicPr>
            <a:picLocks noChangeAspect="1" noChangeArrowheads="1"/>
          </p:cNvPicPr>
          <p:nvPr/>
        </p:nvPicPr>
        <p:blipFill>
          <a:blip r:embed="rId3"/>
          <a:srcRect/>
          <a:stretch>
            <a:fillRect/>
          </a:stretch>
        </p:blipFill>
        <p:spPr bwMode="auto">
          <a:xfrm>
            <a:off x="5000628" y="3357562"/>
            <a:ext cx="3809404" cy="2857520"/>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37224417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pPr algn="r"/>
            <a:r>
              <a:rPr lang="fa-IR" sz="3600" dirty="0" smtClean="0">
                <a:cs typeface="B Homa" pitchFamily="2" charset="-78"/>
              </a:rPr>
              <a:t>مصادیق</a:t>
            </a:r>
            <a:endParaRPr lang="en-US" sz="3600" dirty="0">
              <a:cs typeface="B Homa" pitchFamily="2" charset="-78"/>
            </a:endParaRPr>
          </a:p>
        </p:txBody>
      </p:sp>
      <p:sp>
        <p:nvSpPr>
          <p:cNvPr id="2" name="Content Placeholder 1"/>
          <p:cNvSpPr>
            <a:spLocks noGrp="1"/>
          </p:cNvSpPr>
          <p:nvPr>
            <p:ph idx="1"/>
          </p:nvPr>
        </p:nvSpPr>
        <p:spPr>
          <a:xfrm>
            <a:off x="457200" y="1071546"/>
            <a:ext cx="8229600" cy="4935745"/>
          </a:xfrm>
        </p:spPr>
        <p:txBody>
          <a:bodyPr>
            <a:normAutofit/>
          </a:bodyPr>
          <a:lstStyle/>
          <a:p>
            <a:pPr algn="r"/>
            <a:r>
              <a:rPr lang="fa-IR" sz="2000" dirty="0" smtClean="0">
                <a:cs typeface="B Homa" pitchFamily="2" charset="-78"/>
              </a:rPr>
              <a:t>موزه ایران باستان، آندره گدار</a:t>
            </a:r>
            <a:endParaRPr lang="en-US" sz="2000" dirty="0">
              <a:cs typeface="B Homa" pitchFamily="2" charset="-78"/>
            </a:endParaRPr>
          </a:p>
        </p:txBody>
      </p:sp>
      <p:pic>
        <p:nvPicPr>
          <p:cNvPr id="4" name="Picture 3" descr="cid_aj1100_b.jpg"/>
          <p:cNvPicPr/>
          <p:nvPr/>
        </p:nvPicPr>
        <p:blipFill>
          <a:blip r:embed="rId2"/>
          <a:stretch>
            <a:fillRect/>
          </a:stretch>
        </p:blipFill>
        <p:spPr bwMode="auto">
          <a:xfrm>
            <a:off x="5715008" y="2786058"/>
            <a:ext cx="2714644" cy="264320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 name="Picture 4" descr="cid_aj1100_b.jpg"/>
          <p:cNvPicPr/>
          <p:nvPr/>
        </p:nvPicPr>
        <p:blipFill>
          <a:blip r:embed="rId3"/>
          <a:stretch>
            <a:fillRect/>
          </a:stretch>
        </p:blipFill>
        <p:spPr bwMode="auto">
          <a:xfrm>
            <a:off x="928662" y="1000108"/>
            <a:ext cx="3286148" cy="328614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6" name="TextBox 5"/>
          <p:cNvSpPr txBox="1"/>
          <p:nvPr/>
        </p:nvSpPr>
        <p:spPr>
          <a:xfrm>
            <a:off x="5643570" y="5715016"/>
            <a:ext cx="2786082" cy="369332"/>
          </a:xfrm>
          <a:prstGeom prst="rect">
            <a:avLst/>
          </a:prstGeom>
          <a:noFill/>
        </p:spPr>
        <p:txBody>
          <a:bodyPr wrap="square" rtlCol="0">
            <a:spAutoFit/>
          </a:bodyPr>
          <a:lstStyle/>
          <a:p>
            <a:pPr algn="ctr" rtl="0"/>
            <a:r>
              <a:rPr lang="fa-IR" dirty="0">
                <a:solidFill>
                  <a:prstClr val="white"/>
                </a:solidFill>
              </a:rPr>
              <a:t>تاق موزه ایران باستان</a:t>
            </a:r>
            <a:endParaRPr lang="en-US" dirty="0">
              <a:solidFill>
                <a:prstClr val="white"/>
              </a:solidFill>
            </a:endParaRPr>
          </a:p>
        </p:txBody>
      </p:sp>
      <p:sp>
        <p:nvSpPr>
          <p:cNvPr id="7" name="TextBox 6"/>
          <p:cNvSpPr txBox="1"/>
          <p:nvPr/>
        </p:nvSpPr>
        <p:spPr>
          <a:xfrm>
            <a:off x="1214414" y="4429132"/>
            <a:ext cx="2357454" cy="369332"/>
          </a:xfrm>
          <a:prstGeom prst="rect">
            <a:avLst/>
          </a:prstGeom>
          <a:noFill/>
        </p:spPr>
        <p:txBody>
          <a:bodyPr wrap="square" rtlCol="0">
            <a:spAutoFit/>
          </a:bodyPr>
          <a:lstStyle/>
          <a:p>
            <a:pPr algn="ctr" rtl="0"/>
            <a:r>
              <a:rPr lang="fa-IR" dirty="0">
                <a:solidFill>
                  <a:prstClr val="white"/>
                </a:solidFill>
              </a:rPr>
              <a:t>موزه ایران باستان</a:t>
            </a:r>
            <a:endParaRPr lang="en-US" dirty="0">
              <a:solidFill>
                <a:prstClr val="white"/>
              </a:solidFill>
            </a:endParaRPr>
          </a:p>
        </p:txBody>
      </p:sp>
    </p:spTree>
    <p:extLst>
      <p:ext uri="{BB962C8B-B14F-4D97-AF65-F5344CB8AC3E}">
        <p14:creationId xmlns:p14="http://schemas.microsoft.com/office/powerpoint/2010/main" val="685028835"/>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00034" y="0"/>
            <a:ext cx="8229600" cy="1143000"/>
          </a:xfrm>
        </p:spPr>
        <p:txBody>
          <a:bodyPr>
            <a:normAutofit/>
          </a:bodyPr>
          <a:lstStyle/>
          <a:p>
            <a:pPr algn="r"/>
            <a:r>
              <a:rPr lang="fa-IR" sz="4000" dirty="0" smtClean="0">
                <a:cs typeface="B Homa" pitchFamily="2" charset="-78"/>
              </a:rPr>
              <a:t>مصادیق</a:t>
            </a:r>
            <a:endParaRPr lang="en-US" sz="4000" dirty="0">
              <a:cs typeface="B Homa" pitchFamily="2" charset="-78"/>
            </a:endParaRPr>
          </a:p>
        </p:txBody>
      </p:sp>
      <p:sp>
        <p:nvSpPr>
          <p:cNvPr id="2" name="Content Placeholder 1"/>
          <p:cNvSpPr>
            <a:spLocks noGrp="1"/>
          </p:cNvSpPr>
          <p:nvPr>
            <p:ph idx="1"/>
          </p:nvPr>
        </p:nvSpPr>
        <p:spPr>
          <a:xfrm>
            <a:off x="457200" y="1142984"/>
            <a:ext cx="8229600" cy="4864307"/>
          </a:xfrm>
        </p:spPr>
        <p:txBody>
          <a:bodyPr>
            <a:normAutofit/>
          </a:bodyPr>
          <a:lstStyle/>
          <a:p>
            <a:pPr algn="r"/>
            <a:r>
              <a:rPr lang="fa-IR" sz="2000" dirty="0" smtClean="0">
                <a:cs typeface="B Homa" pitchFamily="2" charset="-78"/>
              </a:rPr>
              <a:t>برج آزادی، حسین امانت</a:t>
            </a:r>
            <a:endParaRPr lang="en-US" sz="2000" dirty="0">
              <a:cs typeface="B Homa" pitchFamily="2" charset="-78"/>
            </a:endParaRPr>
          </a:p>
        </p:txBody>
      </p:sp>
      <p:pic>
        <p:nvPicPr>
          <p:cNvPr id="4" name="Picture 3" descr="cid_aj1100_b.jpg"/>
          <p:cNvPicPr/>
          <p:nvPr/>
        </p:nvPicPr>
        <p:blipFill>
          <a:blip r:embed="rId2"/>
          <a:stretch>
            <a:fillRect/>
          </a:stretch>
        </p:blipFill>
        <p:spPr bwMode="auto">
          <a:xfrm>
            <a:off x="4000496" y="4714884"/>
            <a:ext cx="2286016" cy="200026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 name="Picture 4" descr="cid_aj1100_b.jpg"/>
          <p:cNvPicPr/>
          <p:nvPr/>
        </p:nvPicPr>
        <p:blipFill>
          <a:blip r:embed="rId3"/>
          <a:stretch>
            <a:fillRect/>
          </a:stretch>
        </p:blipFill>
        <p:spPr bwMode="auto">
          <a:xfrm>
            <a:off x="785786" y="3000372"/>
            <a:ext cx="2543713" cy="190778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6" name="Picture 5" descr="cid_aj1100_b.jpg"/>
          <p:cNvPicPr/>
          <p:nvPr/>
        </p:nvPicPr>
        <p:blipFill>
          <a:blip r:embed="rId4"/>
          <a:stretch>
            <a:fillRect/>
          </a:stretch>
        </p:blipFill>
        <p:spPr bwMode="auto">
          <a:xfrm>
            <a:off x="214282" y="214290"/>
            <a:ext cx="2630793" cy="190643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7" name="Picture 6" descr="cid_aj1100_b.jpg"/>
          <p:cNvPicPr/>
          <p:nvPr/>
        </p:nvPicPr>
        <p:blipFill>
          <a:blip r:embed="rId5"/>
          <a:stretch>
            <a:fillRect/>
          </a:stretch>
        </p:blipFill>
        <p:spPr bwMode="auto">
          <a:xfrm>
            <a:off x="6000760" y="1928802"/>
            <a:ext cx="2559738" cy="214384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8" name="TextBox 7"/>
          <p:cNvSpPr txBox="1"/>
          <p:nvPr/>
        </p:nvSpPr>
        <p:spPr>
          <a:xfrm>
            <a:off x="857224" y="5143512"/>
            <a:ext cx="2357454" cy="369332"/>
          </a:xfrm>
          <a:prstGeom prst="rect">
            <a:avLst/>
          </a:prstGeom>
          <a:noFill/>
        </p:spPr>
        <p:txBody>
          <a:bodyPr wrap="square" rtlCol="0">
            <a:spAutoFit/>
          </a:bodyPr>
          <a:lstStyle/>
          <a:p>
            <a:pPr algn="l" rtl="0"/>
            <a:r>
              <a:rPr lang="fa-IR" dirty="0">
                <a:solidFill>
                  <a:prstClr val="white"/>
                </a:solidFill>
              </a:rPr>
              <a:t>مقرنس­های برج آزادی</a:t>
            </a:r>
            <a:endParaRPr lang="en-US" dirty="0">
              <a:solidFill>
                <a:prstClr val="white"/>
              </a:solidFill>
            </a:endParaRPr>
          </a:p>
        </p:txBody>
      </p:sp>
      <p:sp>
        <p:nvSpPr>
          <p:cNvPr id="9" name="TextBox 8"/>
          <p:cNvSpPr txBox="1"/>
          <p:nvPr/>
        </p:nvSpPr>
        <p:spPr>
          <a:xfrm>
            <a:off x="642910" y="2285992"/>
            <a:ext cx="2357454" cy="369332"/>
          </a:xfrm>
          <a:prstGeom prst="rect">
            <a:avLst/>
          </a:prstGeom>
          <a:noFill/>
        </p:spPr>
        <p:txBody>
          <a:bodyPr wrap="square" rtlCol="0">
            <a:spAutoFit/>
          </a:bodyPr>
          <a:lstStyle/>
          <a:p>
            <a:pPr algn="l" rtl="0"/>
            <a:r>
              <a:rPr lang="fa-IR" dirty="0">
                <a:solidFill>
                  <a:prstClr val="white"/>
                </a:solidFill>
              </a:rPr>
              <a:t>نمایی از برج آزادی</a:t>
            </a:r>
            <a:endParaRPr lang="en-US" dirty="0">
              <a:solidFill>
                <a:prstClr val="white"/>
              </a:solidFill>
            </a:endParaRPr>
          </a:p>
        </p:txBody>
      </p:sp>
      <p:sp>
        <p:nvSpPr>
          <p:cNvPr id="10" name="TextBox 9"/>
          <p:cNvSpPr txBox="1"/>
          <p:nvPr/>
        </p:nvSpPr>
        <p:spPr>
          <a:xfrm>
            <a:off x="6715140" y="4357694"/>
            <a:ext cx="1571636" cy="369332"/>
          </a:xfrm>
          <a:prstGeom prst="rect">
            <a:avLst/>
          </a:prstGeom>
          <a:noFill/>
        </p:spPr>
        <p:txBody>
          <a:bodyPr wrap="square" rtlCol="0">
            <a:spAutoFit/>
          </a:bodyPr>
          <a:lstStyle/>
          <a:p>
            <a:pPr algn="l" rtl="0"/>
            <a:r>
              <a:rPr lang="fa-IR" dirty="0">
                <a:solidFill>
                  <a:prstClr val="white"/>
                </a:solidFill>
              </a:rPr>
              <a:t>میدان آزادی تهران</a:t>
            </a:r>
            <a:endParaRPr lang="en-US" dirty="0">
              <a:solidFill>
                <a:prstClr val="white"/>
              </a:solidFill>
            </a:endParaRPr>
          </a:p>
        </p:txBody>
      </p:sp>
    </p:spTree>
    <p:extLst>
      <p:ext uri="{BB962C8B-B14F-4D97-AF65-F5344CB8AC3E}">
        <p14:creationId xmlns:p14="http://schemas.microsoft.com/office/powerpoint/2010/main" val="13643176"/>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lgn="ctr"/>
            <a:r>
              <a:rPr lang="fa-IR" sz="7200" dirty="0" smtClean="0">
                <a:cs typeface="B Homa" pitchFamily="2" charset="-78"/>
              </a:rPr>
              <a:t>نمونه ای از کارهای معماران پست مدرن</a:t>
            </a:r>
            <a:endParaRPr lang="en-US" sz="7200" dirty="0">
              <a:cs typeface="B Homa" pitchFamily="2" charset="-78"/>
            </a:endParaRPr>
          </a:p>
        </p:txBody>
      </p:sp>
    </p:spTree>
    <p:extLst>
      <p:ext uri="{BB962C8B-B14F-4D97-AF65-F5344CB8AC3E}">
        <p14:creationId xmlns:p14="http://schemas.microsoft.com/office/powerpoint/2010/main" val="254569434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000760" y="274638"/>
            <a:ext cx="2686040" cy="511156"/>
          </a:xfrm>
        </p:spPr>
        <p:txBody>
          <a:bodyPr>
            <a:noAutofit/>
          </a:bodyPr>
          <a:lstStyle/>
          <a:p>
            <a:pPr algn="r"/>
            <a:r>
              <a:rPr lang="fa-IR" sz="2800" dirty="0" smtClean="0">
                <a:cs typeface="B Nazanin" pitchFamily="2" charset="-78"/>
              </a:rPr>
              <a:t>بستر موضوع</a:t>
            </a:r>
            <a:endParaRPr lang="en-US" sz="2800" dirty="0">
              <a:cs typeface="B Nazanin" pitchFamily="2" charset="-78"/>
            </a:endParaRPr>
          </a:p>
        </p:txBody>
      </p:sp>
      <p:sp>
        <p:nvSpPr>
          <p:cNvPr id="2" name="Content Placeholder 1"/>
          <p:cNvSpPr>
            <a:spLocks noGrp="1"/>
          </p:cNvSpPr>
          <p:nvPr>
            <p:ph idx="1"/>
          </p:nvPr>
        </p:nvSpPr>
        <p:spPr>
          <a:xfrm>
            <a:off x="457200" y="1142984"/>
            <a:ext cx="8401080" cy="4864307"/>
          </a:xfrm>
        </p:spPr>
        <p:txBody>
          <a:bodyPr/>
          <a:lstStyle/>
          <a:p>
            <a:pPr algn="r"/>
            <a:r>
              <a:rPr lang="fa-IR" sz="2400" dirty="0" smtClean="0">
                <a:cs typeface="B Nazanin" pitchFamily="2" charset="-78"/>
              </a:rPr>
              <a:t> </a:t>
            </a:r>
          </a:p>
          <a:p>
            <a:pPr algn="r"/>
            <a:r>
              <a:rPr lang="fa-IR" sz="2400" dirty="0" smtClean="0">
                <a:cs typeface="B Nazanin" pitchFamily="2" charset="-78"/>
              </a:rPr>
              <a:t>زمینه های شکل گیری پست مدرنیسم؟</a:t>
            </a:r>
          </a:p>
          <a:p>
            <a:pPr algn="r"/>
            <a:r>
              <a:rPr lang="fa-IR" sz="2400" dirty="0" smtClean="0">
                <a:cs typeface="B Nazanin" pitchFamily="2" charset="-78"/>
              </a:rPr>
              <a:t>بعد از رنسانس !</a:t>
            </a:r>
          </a:p>
          <a:p>
            <a:pPr algn="r"/>
            <a:r>
              <a:rPr lang="fa-IR" sz="2400" dirty="0" smtClean="0">
                <a:cs typeface="B Nazanin" pitchFamily="2" charset="-78"/>
              </a:rPr>
              <a:t>موج اول                   ماشین بخار و انقلاب صنعتی</a:t>
            </a:r>
          </a:p>
          <a:p>
            <a:pPr algn="r">
              <a:buNone/>
            </a:pPr>
            <a:r>
              <a:rPr lang="fa-IR" sz="2400" dirty="0" smtClean="0">
                <a:cs typeface="B Nazanin" pitchFamily="2" charset="-78"/>
              </a:rPr>
              <a:t>موج دوم                  شکل گیری لیبرالیسم ، دو قطبی بودن جامعه ، اقتدار دولت</a:t>
            </a:r>
          </a:p>
          <a:p>
            <a:pPr algn="r">
              <a:buNone/>
            </a:pPr>
            <a:r>
              <a:rPr lang="fa-IR" sz="2400" dirty="0" smtClean="0">
                <a:cs typeface="B Nazanin" pitchFamily="2" charset="-78"/>
              </a:rPr>
              <a:t>موج سوم                  عکس العمل ، پست مدرن، شکستن محدودیتها و قطعیتها و تنوع در کثرت    </a:t>
            </a:r>
            <a:endParaRPr lang="en-US" sz="2400" dirty="0">
              <a:cs typeface="B Nazanin" pitchFamily="2" charset="-78"/>
            </a:endParaRPr>
          </a:p>
        </p:txBody>
      </p:sp>
      <p:pic>
        <p:nvPicPr>
          <p:cNvPr id="4" name="Picture 3"/>
          <p:cNvPicPr/>
          <p:nvPr/>
        </p:nvPicPr>
        <p:blipFill>
          <a:blip r:embed="rId2" cstate="print"/>
          <a:srcRect/>
          <a:stretch>
            <a:fillRect/>
          </a:stretch>
        </p:blipFill>
        <p:spPr bwMode="auto">
          <a:xfrm>
            <a:off x="785786" y="3929066"/>
            <a:ext cx="1714512" cy="1500198"/>
          </a:xfrm>
          <a:prstGeom prst="rect">
            <a:avLst/>
          </a:prstGeom>
          <a:ln>
            <a:noFill/>
          </a:ln>
          <a:effectLst>
            <a:softEdge rad="112500"/>
          </a:effectLst>
        </p:spPr>
      </p:pic>
      <p:pic>
        <p:nvPicPr>
          <p:cNvPr id="5" name="Picture 4"/>
          <p:cNvPicPr/>
          <p:nvPr/>
        </p:nvPicPr>
        <p:blipFill>
          <a:blip r:embed="rId3" cstate="print"/>
          <a:srcRect/>
          <a:stretch>
            <a:fillRect/>
          </a:stretch>
        </p:blipFill>
        <p:spPr bwMode="auto">
          <a:xfrm>
            <a:off x="4500562" y="4429132"/>
            <a:ext cx="2005019" cy="1285860"/>
          </a:xfrm>
          <a:prstGeom prst="rect">
            <a:avLst/>
          </a:prstGeom>
          <a:noFill/>
          <a:ln w="9525">
            <a:noFill/>
            <a:miter lim="800000"/>
            <a:headEnd/>
            <a:tailEnd/>
          </a:ln>
        </p:spPr>
      </p:pic>
      <p:cxnSp>
        <p:nvCxnSpPr>
          <p:cNvPr id="7" name="Straight Arrow Connector 6"/>
          <p:cNvCxnSpPr/>
          <p:nvPr/>
        </p:nvCxnSpPr>
        <p:spPr>
          <a:xfrm rot="10800000">
            <a:off x="6786578" y="2643182"/>
            <a:ext cx="1071570" cy="158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8" name="Straight Arrow Connector 7"/>
          <p:cNvCxnSpPr/>
          <p:nvPr/>
        </p:nvCxnSpPr>
        <p:spPr>
          <a:xfrm rot="10800000">
            <a:off x="6715140" y="3143248"/>
            <a:ext cx="1071570" cy="158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9" name="Straight Arrow Connector 8"/>
          <p:cNvCxnSpPr/>
          <p:nvPr/>
        </p:nvCxnSpPr>
        <p:spPr>
          <a:xfrm rot="10800000">
            <a:off x="6643702" y="3500438"/>
            <a:ext cx="1071570" cy="158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10" name="Straight Connector 9"/>
          <p:cNvCxnSpPr/>
          <p:nvPr/>
        </p:nvCxnSpPr>
        <p:spPr>
          <a:xfrm rot="10800000">
            <a:off x="0" y="857232"/>
            <a:ext cx="9144000" cy="1588"/>
          </a:xfrm>
          <a:prstGeom prst="line">
            <a:avLst/>
          </a:prstGeom>
        </p:spPr>
        <p:style>
          <a:lnRef idx="3">
            <a:schemeClr val="dk1"/>
          </a:lnRef>
          <a:fillRef idx="0">
            <a:schemeClr val="dk1"/>
          </a:fillRef>
          <a:effectRef idx="2">
            <a:schemeClr val="dk1"/>
          </a:effectRef>
          <a:fontRef idx="minor">
            <a:schemeClr val="tx1"/>
          </a:fontRef>
        </p:style>
      </p:cxnSp>
      <p:cxnSp>
        <p:nvCxnSpPr>
          <p:cNvPr id="11" name="Straight Connector 10"/>
          <p:cNvCxnSpPr/>
          <p:nvPr/>
        </p:nvCxnSpPr>
        <p:spPr>
          <a:xfrm rot="5400000">
            <a:off x="-2286036" y="3000384"/>
            <a:ext cx="6000768" cy="1588"/>
          </a:xfrm>
          <a:prstGeom prst="line">
            <a:avLst/>
          </a:prstGeom>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1147822937"/>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Autofit/>
          </a:bodyPr>
          <a:lstStyle/>
          <a:p>
            <a:pPr algn="r"/>
            <a:r>
              <a:rPr lang="ar-SA" sz="2000" dirty="0" smtClean="0">
                <a:cs typeface="B Homa" pitchFamily="2" charset="-78"/>
              </a:rPr>
              <a:t>پروژه هاي اداري </a:t>
            </a:r>
            <a:r>
              <a:rPr lang="en-US" sz="2000" dirty="0" smtClean="0">
                <a:cs typeface="B Homa" pitchFamily="2" charset="-78"/>
              </a:rPr>
              <a:t/>
            </a:r>
            <a:br>
              <a:rPr lang="en-US" sz="2000" dirty="0" smtClean="0">
                <a:cs typeface="B Homa" pitchFamily="2" charset="-78"/>
              </a:rPr>
            </a:br>
            <a:r>
              <a:rPr lang="ar-SA" sz="2000" dirty="0" smtClean="0">
                <a:cs typeface="B Homa" pitchFamily="2" charset="-78"/>
              </a:rPr>
              <a:t>ساختمان هامانا </a:t>
            </a:r>
            <a:br>
              <a:rPr lang="ar-SA" sz="2000" dirty="0" smtClean="0">
                <a:cs typeface="B Homa" pitchFamily="2" charset="-78"/>
              </a:rPr>
            </a:br>
            <a:r>
              <a:rPr lang="fa-IR" sz="2000" dirty="0" smtClean="0">
                <a:cs typeface="B Homa" pitchFamily="2" charset="-78"/>
              </a:rPr>
              <a:t>فیلیپ جانسون</a:t>
            </a:r>
            <a:endParaRPr lang="en-US" sz="2000" dirty="0">
              <a:cs typeface="B Homa" pitchFamily="2" charset="-78"/>
            </a:endParaRPr>
          </a:p>
        </p:txBody>
      </p:sp>
      <p:pic>
        <p:nvPicPr>
          <p:cNvPr id="4" name="Picture 6" descr="humana_"/>
          <p:cNvPicPr>
            <a:picLocks noGrp="1" noChangeAspect="1" noChangeArrowheads="1"/>
          </p:cNvPicPr>
          <p:nvPr>
            <p:ph idx="1"/>
          </p:nvPr>
        </p:nvPicPr>
        <p:blipFill>
          <a:blip r:embed="rId2"/>
          <a:srcRect/>
          <a:stretch>
            <a:fillRect/>
          </a:stretch>
        </p:blipFill>
        <p:spPr bwMode="auto">
          <a:xfrm>
            <a:off x="500034" y="428604"/>
            <a:ext cx="2131298" cy="295671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 name="Picture 3" descr="Humana-Building"/>
          <p:cNvPicPr>
            <a:picLocks noChangeAspect="1" noChangeArrowheads="1"/>
          </p:cNvPicPr>
          <p:nvPr/>
        </p:nvPicPr>
        <p:blipFill>
          <a:blip r:embed="rId3"/>
          <a:srcRect/>
          <a:stretch>
            <a:fillRect/>
          </a:stretch>
        </p:blipFill>
        <p:spPr bwMode="auto">
          <a:xfrm>
            <a:off x="4857752" y="2214554"/>
            <a:ext cx="2593972" cy="2593973"/>
          </a:xfrm>
          <a:prstGeom prst="rect">
            <a:avLst/>
          </a:prstGeom>
          <a:ln>
            <a:noFill/>
          </a:ln>
          <a:effectLst>
            <a:softEdge rad="112500"/>
          </a:effectLst>
        </p:spPr>
      </p:pic>
      <p:pic>
        <p:nvPicPr>
          <p:cNvPr id="6" name="Picture 2" descr="D:\mabanie hesamina\ALAKI\axaye jaleb\P1010008.jpg"/>
          <p:cNvPicPr>
            <a:picLocks noChangeAspect="1" noChangeArrowheads="1"/>
          </p:cNvPicPr>
          <p:nvPr/>
        </p:nvPicPr>
        <p:blipFill>
          <a:blip r:embed="rId4"/>
          <a:srcRect/>
          <a:stretch>
            <a:fillRect/>
          </a:stretch>
        </p:blipFill>
        <p:spPr bwMode="auto">
          <a:xfrm>
            <a:off x="357158" y="3500438"/>
            <a:ext cx="4091886" cy="3094040"/>
          </a:xfrm>
          <a:prstGeom prst="rect">
            <a:avLst/>
          </a:prstGeom>
          <a:ln>
            <a:noFill/>
          </a:ln>
          <a:effectLst>
            <a:softEdge rad="112500"/>
          </a:effectLst>
        </p:spPr>
      </p:pic>
    </p:spTree>
    <p:extLst>
      <p:ext uri="{BB962C8B-B14F-4D97-AF65-F5344CB8AC3E}">
        <p14:creationId xmlns:p14="http://schemas.microsoft.com/office/powerpoint/2010/main" val="872337962"/>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pPr algn="r"/>
            <a:r>
              <a:rPr lang="fa-IR" sz="2000" dirty="0" smtClean="0">
                <a:cs typeface="B Homa" pitchFamily="2" charset="-78"/>
              </a:rPr>
              <a:t>هتل های قو و دلفین دنیای والت دیزنی</a:t>
            </a:r>
            <a:br>
              <a:rPr lang="fa-IR" sz="2000" dirty="0" smtClean="0">
                <a:cs typeface="B Homa" pitchFamily="2" charset="-78"/>
              </a:rPr>
            </a:br>
            <a:r>
              <a:rPr lang="fa-IR" sz="2000" dirty="0" smtClean="0">
                <a:cs typeface="B Homa" pitchFamily="2" charset="-78"/>
              </a:rPr>
              <a:t>فلوریدا – مایکل گریوز</a:t>
            </a:r>
            <a:endParaRPr lang="en-US" sz="2000" dirty="0">
              <a:cs typeface="B Homa" pitchFamily="2" charset="-78"/>
            </a:endParaRPr>
          </a:p>
        </p:txBody>
      </p:sp>
      <p:pic>
        <p:nvPicPr>
          <p:cNvPr id="4" name="Picture 4" descr="waltdisney-swon02"/>
          <p:cNvPicPr>
            <a:picLocks noGrp="1" noChangeAspect="1" noChangeArrowheads="1"/>
          </p:cNvPicPr>
          <p:nvPr>
            <p:ph idx="1"/>
          </p:nvPr>
        </p:nvPicPr>
        <p:blipFill>
          <a:blip r:embed="rId2"/>
          <a:srcRect/>
          <a:stretch>
            <a:fillRect/>
          </a:stretch>
        </p:blipFill>
        <p:spPr bwMode="auto">
          <a:xfrm>
            <a:off x="2143108" y="3714752"/>
            <a:ext cx="2341426" cy="254852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 name="Picture 6" descr="D:\mabanie hesamina\ALAKI\axaye jaleb\disney-swan_lg.jpg"/>
          <p:cNvPicPr>
            <a:picLocks noChangeAspect="1" noChangeArrowheads="1"/>
          </p:cNvPicPr>
          <p:nvPr/>
        </p:nvPicPr>
        <p:blipFill>
          <a:blip r:embed="rId3"/>
          <a:srcRect/>
          <a:stretch>
            <a:fillRect/>
          </a:stretch>
        </p:blipFill>
        <p:spPr bwMode="auto">
          <a:xfrm>
            <a:off x="4929190" y="1428736"/>
            <a:ext cx="3024188" cy="202882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6" name="Picture 8" descr="SuperStock_1119-244"/>
          <p:cNvPicPr>
            <a:picLocks noChangeAspect="1" noChangeArrowheads="1"/>
          </p:cNvPicPr>
          <p:nvPr/>
        </p:nvPicPr>
        <p:blipFill>
          <a:blip r:embed="rId4"/>
          <a:srcRect/>
          <a:stretch>
            <a:fillRect/>
          </a:stretch>
        </p:blipFill>
        <p:spPr bwMode="auto">
          <a:xfrm>
            <a:off x="285720" y="357166"/>
            <a:ext cx="2093912" cy="3117850"/>
          </a:xfrm>
          <a:prstGeom prst="rect">
            <a:avLst/>
          </a:prstGeom>
          <a:ln w="88900" cap="sq" cmpd="thickThin">
            <a:solidFill>
              <a:srgbClr val="000000"/>
            </a:solidFill>
            <a:prstDash val="solid"/>
            <a:miter lim="800000"/>
          </a:ln>
          <a:effectLst>
            <a:innerShdw blurRad="76200">
              <a:srgbClr val="000000"/>
            </a:innerShdw>
          </a:effectLst>
        </p:spPr>
      </p:pic>
      <p:pic>
        <p:nvPicPr>
          <p:cNvPr id="7" name="Picture 9" descr="0060"/>
          <p:cNvPicPr>
            <a:picLocks noChangeAspect="1" noChangeArrowheads="1"/>
          </p:cNvPicPr>
          <p:nvPr/>
        </p:nvPicPr>
        <p:blipFill>
          <a:blip r:embed="rId5"/>
          <a:srcRect/>
          <a:stretch>
            <a:fillRect/>
          </a:stretch>
        </p:blipFill>
        <p:spPr bwMode="auto">
          <a:xfrm>
            <a:off x="5429256" y="4071942"/>
            <a:ext cx="2736850" cy="205263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5550441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500"/>
                                        <p:tgtEl>
                                          <p:spTgt spid="4"/>
                                        </p:tgtEl>
                                      </p:cBhvr>
                                    </p:animEffect>
                                  </p:childTnLst>
                                </p:cTn>
                              </p:par>
                            </p:childTnLst>
                          </p:cTn>
                        </p:par>
                        <p:par>
                          <p:cTn id="8" fill="hold">
                            <p:stCondLst>
                              <p:cond delay="500"/>
                            </p:stCondLst>
                            <p:childTnLst>
                              <p:par>
                                <p:cTn id="9" presetID="2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edge">
                                      <p:cBhvr>
                                        <p:cTn id="11" dur="500"/>
                                        <p:tgtEl>
                                          <p:spTgt spid="5"/>
                                        </p:tgtEl>
                                      </p:cBhvr>
                                    </p:animEffect>
                                  </p:childTnLst>
                                </p:cTn>
                              </p:par>
                            </p:childTnLst>
                          </p:cTn>
                        </p:par>
                        <p:par>
                          <p:cTn id="12" fill="hold">
                            <p:stCondLst>
                              <p:cond delay="1000"/>
                            </p:stCondLst>
                            <p:childTnLst>
                              <p:par>
                                <p:cTn id="13" presetID="20"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edge">
                                      <p:cBhvr>
                                        <p:cTn id="15" dur="500"/>
                                        <p:tgtEl>
                                          <p:spTgt spid="6"/>
                                        </p:tgtEl>
                                      </p:cBhvr>
                                    </p:animEffect>
                                  </p:childTnLst>
                                </p:cTn>
                              </p:par>
                            </p:childTnLst>
                          </p:cTn>
                        </p:par>
                        <p:par>
                          <p:cTn id="16" fill="hold">
                            <p:stCondLst>
                              <p:cond delay="1500"/>
                            </p:stCondLst>
                            <p:childTnLst>
                              <p:par>
                                <p:cTn id="17" presetID="20"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edge">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Autofit/>
          </a:bodyPr>
          <a:lstStyle/>
          <a:p>
            <a:pPr algn="r"/>
            <a:r>
              <a:rPr lang="ar-SA" sz="2000" dirty="0" smtClean="0">
                <a:cs typeface="B Homa" pitchFamily="2" charset="-78"/>
              </a:rPr>
              <a:t>رستوران و فروشگاه هتلهاي والت ديسني ورد</a:t>
            </a:r>
            <a:r>
              <a:rPr lang="fa-IR" sz="2000" dirty="0" smtClean="0">
                <a:cs typeface="B Homa" pitchFamily="2" charset="-78"/>
              </a:rPr>
              <a:t/>
            </a:r>
            <a:br>
              <a:rPr lang="fa-IR" sz="2000" dirty="0" smtClean="0">
                <a:cs typeface="B Homa" pitchFamily="2" charset="-78"/>
              </a:rPr>
            </a:br>
            <a:r>
              <a:rPr lang="fa-IR" sz="2000" dirty="0" smtClean="0">
                <a:cs typeface="B Homa" pitchFamily="2" charset="-78"/>
              </a:rPr>
              <a:t>مایکل گریوز</a:t>
            </a:r>
            <a:r>
              <a:rPr lang="ar-SA" sz="2000" dirty="0" smtClean="0">
                <a:cs typeface="B Homa" pitchFamily="2" charset="-78"/>
              </a:rPr>
              <a:t> </a:t>
            </a:r>
            <a:br>
              <a:rPr lang="ar-SA" sz="2000" dirty="0" smtClean="0">
                <a:cs typeface="B Homa" pitchFamily="2" charset="-78"/>
              </a:rPr>
            </a:br>
            <a:endParaRPr lang="en-US" sz="2000" dirty="0">
              <a:cs typeface="B Homa" pitchFamily="2" charset="-78"/>
            </a:endParaRPr>
          </a:p>
        </p:txBody>
      </p:sp>
      <p:pic>
        <p:nvPicPr>
          <p:cNvPr id="4" name="Picture 9"/>
          <p:cNvPicPr>
            <a:picLocks noGrp="1" noChangeAspect="1" noChangeArrowheads="1"/>
          </p:cNvPicPr>
          <p:nvPr>
            <p:ph idx="1"/>
          </p:nvPr>
        </p:nvPicPr>
        <p:blipFill>
          <a:blip r:embed="rId2"/>
          <a:srcRect/>
          <a:stretch>
            <a:fillRect/>
          </a:stretch>
        </p:blipFill>
        <p:spPr bwMode="auto">
          <a:xfrm>
            <a:off x="4429124" y="1214422"/>
            <a:ext cx="4062427" cy="254253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 name="Picture 7" descr="rice-university-colleges"/>
          <p:cNvPicPr>
            <a:picLocks noChangeAspect="1" noChangeArrowheads="1"/>
          </p:cNvPicPr>
          <p:nvPr/>
        </p:nvPicPr>
        <p:blipFill>
          <a:blip r:embed="rId3"/>
          <a:srcRect/>
          <a:stretch>
            <a:fillRect/>
          </a:stretch>
        </p:blipFill>
        <p:spPr bwMode="auto">
          <a:xfrm>
            <a:off x="4286248" y="4643446"/>
            <a:ext cx="3874246" cy="1893148"/>
          </a:xfrm>
          <a:prstGeom prst="rect">
            <a:avLst/>
          </a:prstGeom>
          <a:ln>
            <a:noFill/>
          </a:ln>
          <a:effectLst>
            <a:softEdge rad="112500"/>
          </a:effectLst>
        </p:spPr>
      </p:pic>
      <p:pic>
        <p:nvPicPr>
          <p:cNvPr id="6" name="Picture 8" descr="walt-disney-world-hotels"/>
          <p:cNvPicPr>
            <a:picLocks noChangeAspect="1" noChangeArrowheads="1"/>
          </p:cNvPicPr>
          <p:nvPr/>
        </p:nvPicPr>
        <p:blipFill>
          <a:blip r:embed="rId4"/>
          <a:srcRect/>
          <a:stretch>
            <a:fillRect/>
          </a:stretch>
        </p:blipFill>
        <p:spPr bwMode="auto">
          <a:xfrm>
            <a:off x="500034" y="1357298"/>
            <a:ext cx="2214578" cy="3397915"/>
          </a:xfrm>
          <a:prstGeom prst="rect">
            <a:avLst/>
          </a:prstGeom>
          <a:ln>
            <a:noFill/>
          </a:ln>
          <a:effectLst>
            <a:softEdge rad="112500"/>
          </a:effectLst>
        </p:spPr>
      </p:pic>
      <p:sp>
        <p:nvSpPr>
          <p:cNvPr id="7" name="TextBox 6"/>
          <p:cNvSpPr txBox="1"/>
          <p:nvPr/>
        </p:nvSpPr>
        <p:spPr>
          <a:xfrm>
            <a:off x="3000364" y="4000504"/>
            <a:ext cx="5857916" cy="461665"/>
          </a:xfrm>
          <a:prstGeom prst="rect">
            <a:avLst/>
          </a:prstGeom>
          <a:noFill/>
        </p:spPr>
        <p:txBody>
          <a:bodyPr wrap="square" rtlCol="0">
            <a:spAutoFit/>
          </a:bodyPr>
          <a:lstStyle/>
          <a:p>
            <a:pPr rtl="0"/>
            <a:r>
              <a:rPr lang="fa-IR" sz="1200" dirty="0">
                <a:solidFill>
                  <a:prstClr val="white"/>
                </a:solidFill>
                <a:cs typeface="B Homa" pitchFamily="2" charset="-78"/>
              </a:rPr>
              <a:t>همچون ستون های انسان پیکر معبد آرختیوم در آکروپولیس آتن، مایکل گریوز در ساختمان تیم دیزنی در بربنک کالیفرنیا (91 – 1985) هفت کوتوله را به عنوان ستتون های ساختمان در نظر گرفت</a:t>
            </a:r>
            <a:endParaRPr lang="fa-IR" sz="1200" dirty="0">
              <a:solidFill>
                <a:prstClr val="white"/>
              </a:solidFill>
              <a:cs typeface="B Homa" pitchFamily="2" charset="-78"/>
            </a:endParaRPr>
          </a:p>
        </p:txBody>
      </p:sp>
    </p:spTree>
    <p:extLst>
      <p:ext uri="{BB962C8B-B14F-4D97-AF65-F5344CB8AC3E}">
        <p14:creationId xmlns:p14="http://schemas.microsoft.com/office/powerpoint/2010/main" val="28688625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anim calcmode="lin" valueType="num">
                                      <p:cBhvr>
                                        <p:cTn id="14" dur="500" fill="hold"/>
                                        <p:tgtEl>
                                          <p:spTgt spid="5"/>
                                        </p:tgtEl>
                                        <p:attrNameLst>
                                          <p:attrName>ppt_x</p:attrName>
                                        </p:attrNameLst>
                                      </p:cBhvr>
                                      <p:tavLst>
                                        <p:tav tm="0">
                                          <p:val>
                                            <p:strVal val="#ppt_x"/>
                                          </p:val>
                                        </p:tav>
                                        <p:tav tm="100000">
                                          <p:val>
                                            <p:strVal val="#ppt_x"/>
                                          </p:val>
                                        </p:tav>
                                      </p:tavLst>
                                    </p:anim>
                                    <p:anim calcmode="lin" valueType="num">
                                      <p:cBhvr>
                                        <p:cTn id="15" dur="5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anim calcmode="lin" valueType="num">
                                      <p:cBhvr>
                                        <p:cTn id="20" dur="500" fill="hold"/>
                                        <p:tgtEl>
                                          <p:spTgt spid="6"/>
                                        </p:tgtEl>
                                        <p:attrNameLst>
                                          <p:attrName>ppt_x</p:attrName>
                                        </p:attrNameLst>
                                      </p:cBhvr>
                                      <p:tavLst>
                                        <p:tav tm="0">
                                          <p:val>
                                            <p:strVal val="#ppt_x"/>
                                          </p:val>
                                        </p:tav>
                                        <p:tav tm="100000">
                                          <p:val>
                                            <p:strVal val="#ppt_x"/>
                                          </p:val>
                                        </p:tav>
                                      </p:tavLst>
                                    </p:anim>
                                    <p:anim calcmode="lin" valueType="num">
                                      <p:cBhvr>
                                        <p:cTn id="21"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Autofit/>
          </a:bodyPr>
          <a:lstStyle/>
          <a:p>
            <a:pPr algn="r"/>
            <a:r>
              <a:rPr lang="ar-SA" sz="2000" dirty="0" smtClean="0">
                <a:cs typeface="B Homa" pitchFamily="2" charset="-78"/>
              </a:rPr>
              <a:t>پروژه هاي چند منظوره</a:t>
            </a:r>
            <a:r>
              <a:rPr lang="fa-IR" sz="2000" dirty="0" smtClean="0">
                <a:cs typeface="B Homa" pitchFamily="2" charset="-78"/>
              </a:rPr>
              <a:t> </a:t>
            </a:r>
            <a:r>
              <a:rPr lang="ar-SA" sz="2000" dirty="0" smtClean="0">
                <a:cs typeface="B Homa" pitchFamily="2" charset="-78"/>
              </a:rPr>
              <a:t>اونتين </a:t>
            </a:r>
            <a:r>
              <a:rPr lang="en-US" sz="2000" dirty="0" smtClean="0">
                <a:cs typeface="B Homa" pitchFamily="2" charset="-78"/>
              </a:rPr>
              <a:t/>
            </a:r>
            <a:br>
              <a:rPr lang="en-US" sz="2000" dirty="0" smtClean="0">
                <a:cs typeface="B Homa" pitchFamily="2" charset="-78"/>
              </a:rPr>
            </a:br>
            <a:r>
              <a:rPr lang="fa-IR" sz="2000" dirty="0" smtClean="0">
                <a:cs typeface="B Homa" pitchFamily="2" charset="-78"/>
              </a:rPr>
              <a:t>مایکل گریوز</a:t>
            </a:r>
            <a:r>
              <a:rPr lang="ar-SA" sz="2000" dirty="0" smtClean="0">
                <a:cs typeface="B Homa" pitchFamily="2" charset="-78"/>
              </a:rPr>
              <a:t> </a:t>
            </a:r>
            <a:br>
              <a:rPr lang="ar-SA" sz="2000" dirty="0" smtClean="0">
                <a:cs typeface="B Homa" pitchFamily="2" charset="-78"/>
              </a:rPr>
            </a:br>
            <a:endParaRPr lang="en-US" sz="2000" dirty="0">
              <a:cs typeface="B Homa" pitchFamily="2" charset="-78"/>
            </a:endParaRPr>
          </a:p>
        </p:txBody>
      </p:sp>
      <p:pic>
        <p:nvPicPr>
          <p:cNvPr id="4" name="Picture 5" descr="Aventine---24.jpg"/>
          <p:cNvPicPr>
            <a:picLocks noGrp="1" noChangeAspect="1" noChangeArrowheads="1"/>
          </p:cNvPicPr>
          <p:nvPr>
            <p:ph idx="1"/>
          </p:nvPr>
        </p:nvPicPr>
        <p:blipFill>
          <a:blip r:embed="rId2"/>
          <a:srcRect/>
          <a:stretch>
            <a:fillRect/>
          </a:stretch>
        </p:blipFill>
        <p:spPr bwMode="auto">
          <a:xfrm>
            <a:off x="214282" y="1142984"/>
            <a:ext cx="4386544" cy="242889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 name="Picture 7" descr="graves01"/>
          <p:cNvPicPr>
            <a:picLocks noChangeAspect="1" noChangeArrowheads="1"/>
          </p:cNvPicPr>
          <p:nvPr/>
        </p:nvPicPr>
        <p:blipFill>
          <a:blip r:embed="rId3"/>
          <a:srcRect/>
          <a:stretch>
            <a:fillRect/>
          </a:stretch>
        </p:blipFill>
        <p:spPr>
          <a:xfrm>
            <a:off x="3571868" y="3643314"/>
            <a:ext cx="4854880" cy="278608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0906256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strVal val="#ppt_w+.3"/>
                                          </p:val>
                                        </p:tav>
                                        <p:tav tm="100000">
                                          <p:val>
                                            <p:strVal val="#ppt_w"/>
                                          </p:val>
                                        </p:tav>
                                      </p:tavLst>
                                    </p:anim>
                                    <p:anim calcmode="lin" valueType="num">
                                      <p:cBhvr>
                                        <p:cTn id="8" dur="500" fill="hold"/>
                                        <p:tgtEl>
                                          <p:spTgt spid="4"/>
                                        </p:tgtEl>
                                        <p:attrNameLst>
                                          <p:attrName>ppt_h</p:attrName>
                                        </p:attrNameLst>
                                      </p:cBhvr>
                                      <p:tavLst>
                                        <p:tav tm="0">
                                          <p:val>
                                            <p:strVal val="#ppt_h"/>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50" presetClass="entr" presetSubtype="0" decel="10000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strVal val="#ppt_w+.3"/>
                                          </p:val>
                                        </p:tav>
                                        <p:tav tm="100000">
                                          <p:val>
                                            <p:strVal val="#ppt_w"/>
                                          </p:val>
                                        </p:tav>
                                      </p:tavLst>
                                    </p:anim>
                                    <p:anim calcmode="lin" valueType="num">
                                      <p:cBhvr>
                                        <p:cTn id="14" dur="500" fill="hold"/>
                                        <p:tgtEl>
                                          <p:spTgt spid="5"/>
                                        </p:tgtEl>
                                        <p:attrNameLst>
                                          <p:attrName>ppt_h</p:attrName>
                                        </p:attrNameLst>
                                      </p:cBhvr>
                                      <p:tavLst>
                                        <p:tav tm="0">
                                          <p:val>
                                            <p:strVal val="#ppt_h"/>
                                          </p:val>
                                        </p:tav>
                                        <p:tav tm="100000">
                                          <p:val>
                                            <p:strVal val="#ppt_h"/>
                                          </p:val>
                                        </p:tav>
                                      </p:tavLst>
                                    </p:anim>
                                    <p:animEffect transition="in" filter="fade">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pPr algn="r"/>
            <a:r>
              <a:rPr lang="fa-IR" sz="2400" dirty="0" smtClean="0">
                <a:cs typeface="B Homa" pitchFamily="2" charset="-78"/>
              </a:rPr>
              <a:t> </a:t>
            </a:r>
            <a:r>
              <a:rPr lang="ar-SA" sz="2400" dirty="0" smtClean="0">
                <a:cs typeface="B Homa" pitchFamily="2" charset="-78"/>
              </a:rPr>
              <a:t>طرح موزه ملی لندن</a:t>
            </a:r>
            <a:r>
              <a:rPr lang="fa-IR" sz="2400" dirty="0" smtClean="0">
                <a:cs typeface="B Homa" pitchFamily="2" charset="-78"/>
              </a:rPr>
              <a:t>                           ر</a:t>
            </a:r>
            <a:r>
              <a:rPr lang="ar-SA" sz="2400" dirty="0" smtClean="0">
                <a:cs typeface="B Homa" pitchFamily="2" charset="-78"/>
              </a:rPr>
              <a:t>ابرت ونتوری به همراه همسرش</a:t>
            </a:r>
            <a:r>
              <a:rPr lang="fa-IR" sz="2400" dirty="0" smtClean="0">
                <a:cs typeface="B Homa" pitchFamily="2" charset="-78"/>
              </a:rPr>
              <a:t>             </a:t>
            </a:r>
            <a:endParaRPr lang="en-US" sz="2400" dirty="0">
              <a:cs typeface="B Homa" pitchFamily="2" charset="-78"/>
            </a:endParaRPr>
          </a:p>
        </p:txBody>
      </p:sp>
      <p:pic>
        <p:nvPicPr>
          <p:cNvPr id="4" name="Picture 4" descr="800px-National_Gallery_London_Sainsbury_Wing_2006-04-17[1]"/>
          <p:cNvPicPr>
            <a:picLocks noGrp="1" noChangeAspect="1" noChangeArrowheads="1"/>
          </p:cNvPicPr>
          <p:nvPr>
            <p:ph idx="1"/>
          </p:nvPr>
        </p:nvPicPr>
        <p:blipFill>
          <a:blip r:embed="rId2"/>
          <a:srcRect/>
          <a:stretch>
            <a:fillRect/>
          </a:stretch>
        </p:blipFill>
        <p:spPr bwMode="auto">
          <a:xfrm>
            <a:off x="357158" y="1500174"/>
            <a:ext cx="3905277" cy="292895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 name="Picture 4"/>
          <p:cNvPicPr>
            <a:picLocks noChangeAspect="1" noChangeArrowheads="1"/>
          </p:cNvPicPr>
          <p:nvPr/>
        </p:nvPicPr>
        <p:blipFill>
          <a:blip r:embed="rId3"/>
          <a:srcRect/>
          <a:stretch>
            <a:fillRect/>
          </a:stretch>
        </p:blipFill>
        <p:spPr>
          <a:xfrm>
            <a:off x="4786314" y="3143248"/>
            <a:ext cx="3986210" cy="268099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061645902"/>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00034" y="0"/>
            <a:ext cx="8229600" cy="1143000"/>
          </a:xfrm>
        </p:spPr>
        <p:txBody>
          <a:bodyPr>
            <a:normAutofit/>
          </a:bodyPr>
          <a:lstStyle/>
          <a:p>
            <a:pPr algn="r"/>
            <a:r>
              <a:rPr lang="fa-IR" sz="2800" dirty="0" smtClean="0">
                <a:cs typeface="B Homa" pitchFamily="2" charset="-78"/>
              </a:rPr>
              <a:t>نظریه پردازان</a:t>
            </a:r>
            <a:endParaRPr lang="en-US" sz="2800" dirty="0">
              <a:cs typeface="B Homa" pitchFamily="2" charset="-78"/>
            </a:endParaRPr>
          </a:p>
        </p:txBody>
      </p:sp>
      <p:sp>
        <p:nvSpPr>
          <p:cNvPr id="2" name="Content Placeholder 1"/>
          <p:cNvSpPr>
            <a:spLocks noGrp="1"/>
          </p:cNvSpPr>
          <p:nvPr>
            <p:ph idx="1"/>
          </p:nvPr>
        </p:nvSpPr>
        <p:spPr>
          <a:xfrm>
            <a:off x="457200" y="1142984"/>
            <a:ext cx="8229600" cy="4864307"/>
          </a:xfrm>
        </p:spPr>
        <p:txBody>
          <a:bodyPr>
            <a:normAutofit/>
          </a:bodyPr>
          <a:lstStyle/>
          <a:p>
            <a:pPr algn="r"/>
            <a:r>
              <a:rPr lang="fa-IR" sz="2800" b="1" dirty="0" smtClean="0">
                <a:cs typeface="B Nazanin" pitchFamily="2" charset="-78"/>
              </a:rPr>
              <a:t>نظرات مخالف</a:t>
            </a:r>
            <a:endParaRPr lang="fa-IR" sz="2400" b="1" dirty="0" smtClean="0">
              <a:cs typeface="B Nazanin" pitchFamily="2" charset="-78"/>
            </a:endParaRPr>
          </a:p>
          <a:p>
            <a:pPr algn="r"/>
            <a:r>
              <a:rPr lang="fa-IR" sz="2000" u="sng" dirty="0" smtClean="0">
                <a:cs typeface="B Homa" pitchFamily="2" charset="-78"/>
              </a:rPr>
              <a:t>کلمنت گرینبرگ </a:t>
            </a:r>
            <a:r>
              <a:rPr lang="fa-IR" sz="2000" dirty="0" smtClean="0">
                <a:cs typeface="B Homa" pitchFamily="2" charset="-78"/>
              </a:rPr>
              <a:t>که سالها نظریه پرداز مدرنیسم بوده است، پست مدرنیسم را نقطه مقابل تمامی علایقش دانست و گفت: «نزول ملاک های زیباشناختی که از آزادسازی فرهنگ در نتیجه صنعتی شدن ناشی شده است.»</a:t>
            </a:r>
          </a:p>
          <a:p>
            <a:pPr algn="r"/>
            <a:endParaRPr lang="fa-IR" sz="2000" dirty="0" smtClean="0">
              <a:cs typeface="B Homa" pitchFamily="2" charset="-78"/>
            </a:endParaRPr>
          </a:p>
          <a:p>
            <a:pPr algn="r"/>
            <a:endParaRPr lang="fa-IR" sz="2000" dirty="0" smtClean="0">
              <a:cs typeface="B Homa" pitchFamily="2" charset="-78"/>
            </a:endParaRPr>
          </a:p>
          <a:p>
            <a:pPr algn="r"/>
            <a:r>
              <a:rPr lang="fa-IR" sz="2000" u="sng" dirty="0" smtClean="0">
                <a:cs typeface="B Homa" pitchFamily="2" charset="-78"/>
              </a:rPr>
              <a:t>والتر داربی بنرد</a:t>
            </a:r>
            <a:r>
              <a:rPr lang="fa-IR" sz="2000" dirty="0" smtClean="0">
                <a:cs typeface="B Homa" pitchFamily="2" charset="-78"/>
              </a:rPr>
              <a:t>، منتقد هنر، گفته است: « پست مدرنیسم بی هدف، آنارشیست، بی شکل، افراط کار، همه گیر، دارای ساختاری سطحی و شهرت طلب است.»</a:t>
            </a:r>
          </a:p>
          <a:p>
            <a:pPr algn="r"/>
            <a:endParaRPr lang="fa-IR" sz="2000" dirty="0" smtClean="0">
              <a:cs typeface="B Homa" pitchFamily="2" charset="-78"/>
            </a:endParaRPr>
          </a:p>
          <a:p>
            <a:pPr algn="r"/>
            <a:r>
              <a:rPr lang="fa-IR" sz="2000" dirty="0" smtClean="0">
                <a:cs typeface="B Homa" pitchFamily="2" charset="-78"/>
              </a:rPr>
              <a:t>موسسه سلطنتی معماران بریتانیا، </a:t>
            </a:r>
            <a:r>
              <a:rPr lang="fa-IR" sz="2000" u="sng" dirty="0" smtClean="0">
                <a:cs typeface="B Homa" pitchFamily="2" charset="-78"/>
              </a:rPr>
              <a:t>ریبا</a:t>
            </a:r>
            <a:r>
              <a:rPr lang="fa-IR" sz="2000" dirty="0" smtClean="0">
                <a:cs typeface="B Homa" pitchFamily="2" charset="-78"/>
              </a:rPr>
              <a:t>، در اوایل دهه هشتاد، به طرفداری از مدرن می پرداخت و به پست مدرن می تازید. آنها صراحتاً به معماری پست مدرن و طرفدارانش توهین می کردند.</a:t>
            </a:r>
          </a:p>
          <a:p>
            <a:pPr algn="r"/>
            <a:endParaRPr lang="en-US" sz="2000" dirty="0">
              <a:cs typeface="B Homa" pitchFamily="2" charset="-78"/>
            </a:endParaRPr>
          </a:p>
        </p:txBody>
      </p:sp>
    </p:spTree>
    <p:extLst>
      <p:ext uri="{BB962C8B-B14F-4D97-AF65-F5344CB8AC3E}">
        <p14:creationId xmlns:p14="http://schemas.microsoft.com/office/powerpoint/2010/main" val="2750943111"/>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429256" y="274638"/>
            <a:ext cx="3257544" cy="654032"/>
          </a:xfrm>
        </p:spPr>
        <p:txBody>
          <a:bodyPr>
            <a:normAutofit/>
          </a:bodyPr>
          <a:lstStyle/>
          <a:p>
            <a:pPr algn="r"/>
            <a:r>
              <a:rPr lang="fa-IR" sz="2800" dirty="0" smtClean="0">
                <a:cs typeface="B Nazanin" pitchFamily="2" charset="-78"/>
              </a:rPr>
              <a:t>نظرات موافق</a:t>
            </a:r>
            <a:endParaRPr lang="en-US" sz="2800" dirty="0">
              <a:cs typeface="B Nazanin" pitchFamily="2" charset="-78"/>
            </a:endParaRPr>
          </a:p>
        </p:txBody>
      </p:sp>
      <p:sp>
        <p:nvSpPr>
          <p:cNvPr id="2" name="Content Placeholder 1"/>
          <p:cNvSpPr>
            <a:spLocks noGrp="1"/>
          </p:cNvSpPr>
          <p:nvPr>
            <p:ph idx="1"/>
          </p:nvPr>
        </p:nvSpPr>
        <p:spPr>
          <a:xfrm>
            <a:off x="457200" y="1142984"/>
            <a:ext cx="8229600" cy="4864307"/>
          </a:xfrm>
        </p:spPr>
        <p:txBody>
          <a:bodyPr>
            <a:normAutofit fontScale="85000" lnSpcReduction="10000"/>
          </a:bodyPr>
          <a:lstStyle/>
          <a:p>
            <a:pPr algn="r"/>
            <a:r>
              <a:rPr lang="fa-IR" sz="2000" dirty="0" smtClean="0">
                <a:cs typeface="B Homa" pitchFamily="2" charset="-78"/>
              </a:rPr>
              <a:t>جان بارت (رمان نویس امریکایی) ، پست مدرن را جستجویی می بیند به دنبال مخاطبی وسیع تر، اما در عین حال بصیرت های واقعی مدرنیته را انکار نمی کند.</a:t>
            </a:r>
          </a:p>
          <a:p>
            <a:pPr algn="r"/>
            <a:endParaRPr lang="fa-IR" sz="2000" dirty="0" smtClean="0">
              <a:cs typeface="B Homa" pitchFamily="2" charset="-78"/>
            </a:endParaRPr>
          </a:p>
          <a:p>
            <a:pPr marL="457200" indent="-457200" algn="r">
              <a:buClr>
                <a:schemeClr val="accent6">
                  <a:lumMod val="50000"/>
                </a:schemeClr>
              </a:buClr>
              <a:buFont typeface="Wingdings" pitchFamily="2" charset="2"/>
              <a:buChar char="ü"/>
            </a:pPr>
            <a:endParaRPr lang="fa-IR" sz="2000" dirty="0" smtClean="0">
              <a:cs typeface="B Homa" pitchFamily="2" charset="-78"/>
            </a:endParaRPr>
          </a:p>
          <a:p>
            <a:pPr marL="457200" indent="-457200" algn="r">
              <a:buClr>
                <a:schemeClr val="accent6">
                  <a:lumMod val="50000"/>
                </a:schemeClr>
              </a:buClr>
              <a:buFont typeface="Wingdings" pitchFamily="2" charset="2"/>
              <a:buChar char="ü"/>
            </a:pPr>
            <a:r>
              <a:rPr lang="fa-IR" sz="2000" dirty="0" smtClean="0">
                <a:cs typeface="B Homa" pitchFamily="2" charset="-78"/>
              </a:rPr>
              <a:t>استرلینگ به زبان دورگه و نه چندان آسانش چنین می گوید که ما در جهانی پیچیده زندگی می کنیم که در آن نه می توان گذشته و زیبایی مرسوم انکار کرد و نه زمان حال و واقعیات اجتماعی و فنی امروزین را.</a:t>
            </a:r>
          </a:p>
          <a:p>
            <a:pPr marL="457200" indent="-457200" algn="r">
              <a:buClr>
                <a:schemeClr val="accent6">
                  <a:lumMod val="50000"/>
                </a:schemeClr>
              </a:buClr>
              <a:buFont typeface="Wingdings" pitchFamily="2" charset="2"/>
              <a:buChar char="ü"/>
            </a:pPr>
            <a:endParaRPr lang="fa-IR" sz="2000" dirty="0" smtClean="0">
              <a:cs typeface="B Homa" pitchFamily="2" charset="-78"/>
            </a:endParaRPr>
          </a:p>
          <a:p>
            <a:pPr marL="457200" indent="-457200" algn="r">
              <a:buClr>
                <a:schemeClr val="accent6">
                  <a:lumMod val="50000"/>
                </a:schemeClr>
              </a:buClr>
              <a:buFont typeface="Wingdings" pitchFamily="2" charset="2"/>
              <a:buChar char="ü"/>
            </a:pPr>
            <a:endParaRPr lang="fa-IR" sz="2000" dirty="0" smtClean="0">
              <a:cs typeface="B Homa" pitchFamily="2" charset="-78"/>
            </a:endParaRPr>
          </a:p>
          <a:p>
            <a:pPr marL="457200" indent="-457200" algn="r">
              <a:buClr>
                <a:schemeClr val="accent6">
                  <a:lumMod val="50000"/>
                </a:schemeClr>
              </a:buClr>
              <a:buFont typeface="Wingdings" pitchFamily="2" charset="2"/>
              <a:buChar char="ü"/>
            </a:pPr>
            <a:endParaRPr lang="fa-IR" sz="2000" dirty="0" smtClean="0">
              <a:cs typeface="B Homa" pitchFamily="2" charset="-78"/>
            </a:endParaRPr>
          </a:p>
          <a:p>
            <a:pPr marL="457200" indent="-457200" algn="r">
              <a:buClr>
                <a:schemeClr val="accent6">
                  <a:lumMod val="50000"/>
                </a:schemeClr>
              </a:buClr>
              <a:buFont typeface="Wingdings" pitchFamily="2" charset="2"/>
              <a:buChar char="ü"/>
            </a:pPr>
            <a:r>
              <a:rPr lang="fa-IR" sz="2000" dirty="0" smtClean="0">
                <a:cs typeface="B Homa" pitchFamily="2" charset="-78"/>
              </a:rPr>
              <a:t>ژان فرانسوا لیوتار فیلسوف می گوید: « پروژه ی مدرنیته (به تحقق رسانیدن جهانی شدن) کنار گذاشته یا فراموش نشده است، که نابود گردیده است، «آب شده است». در حاکمیت مدرن، کل مردم به شکل فیزیکی نابود شدند. جنایتی است که در پاسخ به آن پست مدرنیته از راه رسید. »</a:t>
            </a:r>
          </a:p>
          <a:p>
            <a:pPr marL="457200" indent="-457200" algn="r">
              <a:buClr>
                <a:schemeClr val="accent6">
                  <a:lumMod val="50000"/>
                </a:schemeClr>
              </a:buClr>
              <a:buFont typeface="Wingdings" pitchFamily="2" charset="2"/>
              <a:buChar char="ü"/>
            </a:pPr>
            <a:endParaRPr lang="fa-IR" sz="2000" dirty="0" smtClean="0">
              <a:cs typeface="B Homa" pitchFamily="2" charset="-78"/>
            </a:endParaRPr>
          </a:p>
          <a:p>
            <a:pPr marL="457200" indent="-457200" algn="r">
              <a:buClr>
                <a:schemeClr val="accent6">
                  <a:lumMod val="50000"/>
                </a:schemeClr>
              </a:buClr>
              <a:buNone/>
            </a:pPr>
            <a:r>
              <a:rPr lang="fa-IR" sz="2000" dirty="0" smtClean="0">
                <a:cs typeface="B Homa" pitchFamily="2" charset="-78"/>
              </a:rPr>
              <a:t> </a:t>
            </a:r>
            <a:endParaRPr lang="en-US" sz="2000" dirty="0"/>
          </a:p>
        </p:txBody>
      </p:sp>
    </p:spTree>
    <p:extLst>
      <p:ext uri="{BB962C8B-B14F-4D97-AF65-F5344CB8AC3E}">
        <p14:creationId xmlns:p14="http://schemas.microsoft.com/office/powerpoint/2010/main" val="2672888244"/>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142984"/>
            <a:ext cx="8229600" cy="4864307"/>
          </a:xfrm>
        </p:spPr>
        <p:txBody>
          <a:bodyPr>
            <a:normAutofit/>
          </a:bodyPr>
          <a:lstStyle/>
          <a:p>
            <a:pPr marL="457200" indent="-457200" algn="r">
              <a:buClr>
                <a:schemeClr val="accent6">
                  <a:lumMod val="50000"/>
                </a:schemeClr>
              </a:buClr>
              <a:buFont typeface="Wingdings" pitchFamily="2" charset="2"/>
              <a:buChar char="ü"/>
            </a:pPr>
            <a:r>
              <a:rPr lang="fa-IR" sz="2000" dirty="0" smtClean="0">
                <a:cs typeface="B Homa" pitchFamily="2" charset="-78"/>
              </a:rPr>
              <a:t>ویتگنشتاین گفته است: « پست مدرن چیزی است که در مدرن، ارائه نشدنی را در قالب خودِ ارائه مطرح می کند. اصول و ویژگی های کار پست مدرن از پیش تعیین شده نیستند، اما چیزی اند که اثر هنری به دنبالش است.پست مدرن را باید بر اساس پارادوکس آینده   (        ) و پیشین    (           ) درک کرد.</a:t>
            </a:r>
            <a:endParaRPr lang="en-US" sz="2000" dirty="0">
              <a:cs typeface="B Homa" pitchFamily="2" charset="-78"/>
            </a:endParaRPr>
          </a:p>
        </p:txBody>
      </p:sp>
      <p:sp>
        <p:nvSpPr>
          <p:cNvPr id="4" name="TextBox 3"/>
          <p:cNvSpPr txBox="1"/>
          <p:nvPr/>
        </p:nvSpPr>
        <p:spPr>
          <a:xfrm>
            <a:off x="6357950" y="2071678"/>
            <a:ext cx="1000132" cy="369332"/>
          </a:xfrm>
          <a:prstGeom prst="rect">
            <a:avLst/>
          </a:prstGeom>
          <a:noFill/>
        </p:spPr>
        <p:txBody>
          <a:bodyPr wrap="square" rtlCol="0">
            <a:spAutoFit/>
          </a:bodyPr>
          <a:lstStyle/>
          <a:p>
            <a:pPr algn="l" rtl="0"/>
            <a:r>
              <a:rPr lang="en-US" dirty="0">
                <a:solidFill>
                  <a:prstClr val="white"/>
                </a:solidFill>
              </a:rPr>
              <a:t>post</a:t>
            </a:r>
            <a:endParaRPr lang="en-US" dirty="0">
              <a:solidFill>
                <a:prstClr val="white"/>
              </a:solidFill>
            </a:endParaRPr>
          </a:p>
        </p:txBody>
      </p:sp>
      <p:sp>
        <p:nvSpPr>
          <p:cNvPr id="5" name="TextBox 4"/>
          <p:cNvSpPr txBox="1"/>
          <p:nvPr/>
        </p:nvSpPr>
        <p:spPr>
          <a:xfrm>
            <a:off x="4500562" y="2071678"/>
            <a:ext cx="1143008" cy="369332"/>
          </a:xfrm>
          <a:prstGeom prst="rect">
            <a:avLst/>
          </a:prstGeom>
          <a:noFill/>
        </p:spPr>
        <p:txBody>
          <a:bodyPr wrap="square" rtlCol="0">
            <a:spAutoFit/>
          </a:bodyPr>
          <a:lstStyle/>
          <a:p>
            <a:pPr algn="l" rtl="0"/>
            <a:r>
              <a:rPr lang="en-US" dirty="0" err="1">
                <a:solidFill>
                  <a:prstClr val="white"/>
                </a:solidFill>
              </a:rPr>
              <a:t>modo</a:t>
            </a:r>
            <a:endParaRPr lang="en-US" dirty="0">
              <a:solidFill>
                <a:prstClr val="white"/>
              </a:solidFill>
            </a:endParaRPr>
          </a:p>
        </p:txBody>
      </p:sp>
    </p:spTree>
    <p:extLst>
      <p:ext uri="{BB962C8B-B14F-4D97-AF65-F5344CB8AC3E}">
        <p14:creationId xmlns:p14="http://schemas.microsoft.com/office/powerpoint/2010/main" val="3564587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786578" y="142852"/>
            <a:ext cx="1900222" cy="439718"/>
          </a:xfrm>
        </p:spPr>
        <p:txBody>
          <a:bodyPr>
            <a:noAutofit/>
          </a:bodyPr>
          <a:lstStyle/>
          <a:p>
            <a:pPr algn="r"/>
            <a:r>
              <a:rPr lang="fa-IR" sz="2800" dirty="0" smtClean="0">
                <a:cs typeface="B Nazanin" pitchFamily="2" charset="-78"/>
              </a:rPr>
              <a:t>جان کلام</a:t>
            </a:r>
            <a:endParaRPr lang="en-US" sz="2800" dirty="0"/>
          </a:p>
        </p:txBody>
      </p:sp>
      <p:sp>
        <p:nvSpPr>
          <p:cNvPr id="2" name="Content Placeholder 1"/>
          <p:cNvSpPr>
            <a:spLocks noGrp="1"/>
          </p:cNvSpPr>
          <p:nvPr>
            <p:ph idx="1"/>
          </p:nvPr>
        </p:nvSpPr>
        <p:spPr>
          <a:xfrm>
            <a:off x="457200" y="857232"/>
            <a:ext cx="8229600" cy="5286412"/>
          </a:xfrm>
        </p:spPr>
        <p:txBody>
          <a:bodyPr>
            <a:normAutofit fontScale="92500" lnSpcReduction="10000"/>
          </a:bodyPr>
          <a:lstStyle/>
          <a:p>
            <a:pPr algn="r">
              <a:buNone/>
            </a:pPr>
            <a:r>
              <a:rPr lang="fa-IR" sz="2000" b="1" dirty="0" smtClean="0">
                <a:cs typeface="B Nazanin" pitchFamily="2" charset="-78"/>
              </a:rPr>
              <a:t>تفاوت و نظریه هایی از دیدگاه اندیشمندان غربی در مورد مکتب مدرن و پست مدرن :</a:t>
            </a:r>
            <a:endParaRPr lang="en-US" sz="2000" b="1" dirty="0" smtClean="0">
              <a:cs typeface="B Nazanin" pitchFamily="2" charset="-78"/>
            </a:endParaRPr>
          </a:p>
          <a:p>
            <a:pPr algn="r">
              <a:buNone/>
            </a:pPr>
            <a:r>
              <a:rPr lang="fa-IR" sz="2000" b="1" dirty="0" smtClean="0">
                <a:cs typeface="B Nazanin" pitchFamily="2" charset="-78"/>
              </a:rPr>
              <a:t>از دید عقل</a:t>
            </a:r>
          </a:p>
          <a:p>
            <a:pPr algn="r">
              <a:buNone/>
            </a:pPr>
            <a:endParaRPr lang="en-US" sz="1600" b="1" dirty="0" smtClean="0">
              <a:cs typeface="B Nazanin" pitchFamily="2" charset="-78"/>
            </a:endParaRPr>
          </a:p>
          <a:p>
            <a:pPr algn="r">
              <a:buNone/>
            </a:pPr>
            <a:r>
              <a:rPr lang="fa-IR" sz="1800" dirty="0" smtClean="0">
                <a:cs typeface="B Nazanin" pitchFamily="2" charset="-78"/>
              </a:rPr>
              <a:t>مدرنیسم به جای قیاس استقرار را حاکم ساخت                    به جای بطلمیوس                  گالیله و کپرنیک </a:t>
            </a:r>
          </a:p>
          <a:p>
            <a:pPr algn="ctr">
              <a:buNone/>
            </a:pPr>
            <a:r>
              <a:rPr lang="fa-IR" sz="1800" dirty="0" smtClean="0">
                <a:cs typeface="B Nazanin" pitchFamily="2" charset="-78"/>
              </a:rPr>
              <a:t>)  </a:t>
            </a:r>
            <a:r>
              <a:rPr lang="en-US" sz="1800" dirty="0" err="1" smtClean="0">
                <a:cs typeface="B Nazanin" pitchFamily="2" charset="-78"/>
              </a:rPr>
              <a:t>transformism</a:t>
            </a:r>
            <a:r>
              <a:rPr lang="fa-IR" sz="1800" dirty="0" smtClean="0">
                <a:cs typeface="B Nazanin" pitchFamily="2" charset="-78"/>
              </a:rPr>
              <a:t> نظریه خلق الساعه                  تکامل (</a:t>
            </a:r>
            <a:r>
              <a:rPr lang="fa-IR" sz="1600" b="1" dirty="0" smtClean="0">
                <a:cs typeface="B Nazanin" pitchFamily="2" charset="-78"/>
              </a:rPr>
              <a:t> </a:t>
            </a:r>
          </a:p>
          <a:p>
            <a:pPr algn="r">
              <a:buNone/>
            </a:pPr>
            <a:endParaRPr lang="fa-IR" sz="1600" b="1" dirty="0" smtClean="0">
              <a:cs typeface="B Nazanin" pitchFamily="2" charset="-78"/>
            </a:endParaRPr>
          </a:p>
          <a:p>
            <a:pPr algn="r">
              <a:buNone/>
            </a:pPr>
            <a:r>
              <a:rPr lang="fa-IR" sz="1800" b="1" dirty="0" smtClean="0">
                <a:cs typeface="B Nazanin" pitchFamily="2" charset="-78"/>
              </a:rPr>
              <a:t>نقطه عطف مدرن : </a:t>
            </a:r>
          </a:p>
          <a:p>
            <a:pPr algn="r">
              <a:buNone/>
            </a:pPr>
            <a:r>
              <a:rPr lang="fa-IR" sz="1800" dirty="0" smtClean="0">
                <a:cs typeface="B Nazanin" pitchFamily="2" charset="-78"/>
              </a:rPr>
              <a:t>                            دکارت یا کانت     انقلاب کبیر فرانسه           انقلاب صنعتی انگلیس           انقلاب اکتبر</a:t>
            </a:r>
          </a:p>
          <a:p>
            <a:pPr algn="r">
              <a:buNone/>
            </a:pPr>
            <a:endParaRPr lang="fa-IR" sz="1800" dirty="0" smtClean="0">
              <a:cs typeface="B Nazanin" pitchFamily="2" charset="-78"/>
            </a:endParaRPr>
          </a:p>
          <a:p>
            <a:pPr algn="r">
              <a:buNone/>
            </a:pPr>
            <a:r>
              <a:rPr lang="fa-IR" sz="1800" dirty="0" smtClean="0">
                <a:cs typeface="B Nazanin" pitchFamily="2" charset="-78"/>
              </a:rPr>
              <a:t>مدرنیسم از چه زمانی شروع شد و نقطه عطف آن چه هنگام بود؟</a:t>
            </a:r>
          </a:p>
          <a:p>
            <a:pPr algn="r">
              <a:buNone/>
            </a:pPr>
            <a:r>
              <a:rPr lang="fa-IR" sz="1800" dirty="0" smtClean="0">
                <a:cs typeface="B Nazanin" pitchFamily="2" charset="-78"/>
              </a:rPr>
              <a:t>یونان                         بدون فهم عقلانیت یونان  نمیتوانیم مدرنیته را درک کرد</a:t>
            </a:r>
          </a:p>
          <a:p>
            <a:pPr algn="r">
              <a:buNone/>
            </a:pPr>
            <a:r>
              <a:rPr lang="fa-IR" sz="1800" b="1" dirty="0" smtClean="0">
                <a:cs typeface="B Nazanin" pitchFamily="2" charset="-78"/>
              </a:rPr>
              <a:t>نقطه عطف مدرن </a:t>
            </a:r>
            <a:r>
              <a:rPr lang="fa-IR" sz="1800" dirty="0" smtClean="0">
                <a:cs typeface="B Nazanin" pitchFamily="2" charset="-78"/>
              </a:rPr>
              <a:t>:</a:t>
            </a:r>
          </a:p>
          <a:p>
            <a:pPr algn="r">
              <a:buNone/>
            </a:pPr>
            <a:r>
              <a:rPr lang="fa-IR" sz="1800" dirty="0" smtClean="0">
                <a:cs typeface="B Nazanin" pitchFamily="2" charset="-78"/>
              </a:rPr>
              <a:t>سیاسی و اجتماعی                 انقلاب کبیر فرانسه                در عرصه فناوری و تکنولوژی                انگلیس  فلسفی                    دکارت تعریف جدید از عقل               پیش از دکارت  ( کپرنیک و کپلر )</a:t>
            </a:r>
          </a:p>
          <a:p>
            <a:pPr algn="r">
              <a:buNone/>
            </a:pPr>
            <a:r>
              <a:rPr lang="fa-IR" sz="1800" dirty="0" smtClean="0">
                <a:cs typeface="B Nazanin" pitchFamily="2" charset="-78"/>
              </a:rPr>
              <a:t>    </a:t>
            </a:r>
            <a:endParaRPr lang="en-US" sz="1800" dirty="0">
              <a:cs typeface="B Nazanin" pitchFamily="2" charset="-78"/>
            </a:endParaRPr>
          </a:p>
        </p:txBody>
      </p:sp>
      <p:cxnSp>
        <p:nvCxnSpPr>
          <p:cNvPr id="5" name="Straight Arrow Connector 4"/>
          <p:cNvCxnSpPr/>
          <p:nvPr/>
        </p:nvCxnSpPr>
        <p:spPr>
          <a:xfrm rot="10800000">
            <a:off x="4357686" y="2071678"/>
            <a:ext cx="857256" cy="158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7" name="Straight Arrow Connector 6"/>
          <p:cNvCxnSpPr/>
          <p:nvPr/>
        </p:nvCxnSpPr>
        <p:spPr>
          <a:xfrm rot="10800000">
            <a:off x="2143108" y="2071678"/>
            <a:ext cx="714380" cy="158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11" name="Straight Arrow Connector 10"/>
          <p:cNvCxnSpPr/>
          <p:nvPr/>
        </p:nvCxnSpPr>
        <p:spPr>
          <a:xfrm rot="10800000">
            <a:off x="4643438" y="2428868"/>
            <a:ext cx="857256" cy="158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12" name="Straight Arrow Connector 11"/>
          <p:cNvCxnSpPr/>
          <p:nvPr/>
        </p:nvCxnSpPr>
        <p:spPr>
          <a:xfrm rot="10800000">
            <a:off x="7000892" y="4286256"/>
            <a:ext cx="857256" cy="158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13" name="Straight Arrow Connector 12"/>
          <p:cNvCxnSpPr/>
          <p:nvPr/>
        </p:nvCxnSpPr>
        <p:spPr>
          <a:xfrm rot="10800000">
            <a:off x="6429388" y="4929198"/>
            <a:ext cx="714380" cy="158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16" name="Straight Arrow Connector 15"/>
          <p:cNvCxnSpPr/>
          <p:nvPr/>
        </p:nvCxnSpPr>
        <p:spPr>
          <a:xfrm rot="10800000">
            <a:off x="1428728" y="5000636"/>
            <a:ext cx="714380" cy="158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17" name="Straight Arrow Connector 16"/>
          <p:cNvCxnSpPr/>
          <p:nvPr/>
        </p:nvCxnSpPr>
        <p:spPr>
          <a:xfrm rot="10800000">
            <a:off x="7215206" y="5214950"/>
            <a:ext cx="714380" cy="158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14" name="Straight Connector 13"/>
          <p:cNvCxnSpPr/>
          <p:nvPr/>
        </p:nvCxnSpPr>
        <p:spPr>
          <a:xfrm rot="10800000">
            <a:off x="0" y="857232"/>
            <a:ext cx="9144000" cy="1588"/>
          </a:xfrm>
          <a:prstGeom prst="line">
            <a:avLst/>
          </a:prstGeom>
        </p:spPr>
        <p:style>
          <a:lnRef idx="3">
            <a:schemeClr val="dk1"/>
          </a:lnRef>
          <a:fillRef idx="0">
            <a:schemeClr val="dk1"/>
          </a:fillRef>
          <a:effectRef idx="2">
            <a:schemeClr val="dk1"/>
          </a:effectRef>
          <a:fontRef idx="minor">
            <a:schemeClr val="tx1"/>
          </a:fontRef>
        </p:style>
      </p:cxnSp>
      <p:cxnSp>
        <p:nvCxnSpPr>
          <p:cNvPr id="15" name="Straight Connector 14"/>
          <p:cNvCxnSpPr/>
          <p:nvPr/>
        </p:nvCxnSpPr>
        <p:spPr>
          <a:xfrm rot="5400000">
            <a:off x="-2286036" y="3000384"/>
            <a:ext cx="6000768" cy="1588"/>
          </a:xfrm>
          <a:prstGeom prst="line">
            <a:avLst/>
          </a:prstGeom>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75140886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572264" y="0"/>
            <a:ext cx="2114536" cy="511156"/>
          </a:xfrm>
        </p:spPr>
        <p:txBody>
          <a:bodyPr>
            <a:noAutofit/>
          </a:bodyPr>
          <a:lstStyle/>
          <a:p>
            <a:pPr algn="r"/>
            <a:r>
              <a:rPr lang="fa-IR" sz="2800" dirty="0" smtClean="0">
                <a:cs typeface="B Nazanin" pitchFamily="2" charset="-78"/>
              </a:rPr>
              <a:t>جان کلام</a:t>
            </a:r>
            <a:endParaRPr lang="en-US" sz="2800" dirty="0"/>
          </a:p>
        </p:txBody>
      </p:sp>
      <p:sp>
        <p:nvSpPr>
          <p:cNvPr id="2" name="Content Placeholder 1"/>
          <p:cNvSpPr>
            <a:spLocks noGrp="1"/>
          </p:cNvSpPr>
          <p:nvPr>
            <p:ph idx="1"/>
          </p:nvPr>
        </p:nvSpPr>
        <p:spPr>
          <a:xfrm>
            <a:off x="457200" y="785794"/>
            <a:ext cx="8229600" cy="5221497"/>
          </a:xfrm>
        </p:spPr>
        <p:txBody>
          <a:bodyPr>
            <a:normAutofit fontScale="85000" lnSpcReduction="20000"/>
          </a:bodyPr>
          <a:lstStyle/>
          <a:p>
            <a:pPr algn="r"/>
            <a:r>
              <a:rPr lang="fa-IR" sz="1800" b="1" dirty="0" smtClean="0">
                <a:cs typeface="B Nazanin" pitchFamily="2" charset="-78"/>
              </a:rPr>
              <a:t>عمده نظریه دکارت ، تاسیس عقلانیت جدید است.</a:t>
            </a:r>
          </a:p>
          <a:p>
            <a:pPr algn="r"/>
            <a:endParaRPr lang="fa-IR" sz="1800" dirty="0" smtClean="0">
              <a:cs typeface="B Nazanin" pitchFamily="2" charset="-78"/>
            </a:endParaRPr>
          </a:p>
          <a:p>
            <a:pPr algn="r"/>
            <a:r>
              <a:rPr lang="fa-IR" sz="1800" dirty="0" smtClean="0">
                <a:cs typeface="B Nazanin" pitchFamily="2" charset="-78"/>
              </a:rPr>
              <a:t>نظریه دکارت ، دو جوهر مستقل ( اندیشه و دیگری بعد )        </a:t>
            </a:r>
            <a:r>
              <a:rPr lang="fa-IR" sz="1600" b="1" dirty="0" smtClean="0">
                <a:cs typeface="B Nazanin" pitchFamily="2" charset="-78"/>
              </a:rPr>
              <a:t>من می اندیشم پس هستم </a:t>
            </a:r>
          </a:p>
          <a:p>
            <a:pPr algn="r"/>
            <a:endParaRPr lang="fa-IR" sz="1800" dirty="0" smtClean="0">
              <a:cs typeface="B Nazanin" pitchFamily="2" charset="-78"/>
            </a:endParaRPr>
          </a:p>
          <a:p>
            <a:pPr algn="ctr"/>
            <a:r>
              <a:rPr lang="fa-IR" sz="1800" dirty="0" smtClean="0">
                <a:cs typeface="B Nazanin" pitchFamily="2" charset="-78"/>
              </a:rPr>
              <a:t>من می اندیشم پس هستم دو وجه : اندیشه و بعد  یا ذهن و عین</a:t>
            </a:r>
          </a:p>
          <a:p>
            <a:pPr algn="ctr"/>
            <a:endParaRPr lang="fa-IR" sz="1800" dirty="0" smtClean="0">
              <a:cs typeface="B Nazanin" pitchFamily="2" charset="-78"/>
            </a:endParaRPr>
          </a:p>
          <a:p>
            <a:pPr algn="r"/>
            <a:r>
              <a:rPr lang="fa-IR" sz="1800" b="1" dirty="0" smtClean="0">
                <a:cs typeface="B Nazanin" pitchFamily="2" charset="-78"/>
              </a:rPr>
              <a:t>سوژه و ابژه دغدغه اصلی مدرنیته </a:t>
            </a:r>
          </a:p>
          <a:p>
            <a:pPr algn="r">
              <a:buNone/>
            </a:pPr>
            <a:r>
              <a:rPr lang="fa-IR" sz="1800" b="1" dirty="0" smtClean="0">
                <a:cs typeface="B Nazanin" pitchFamily="2" charset="-78"/>
              </a:rPr>
              <a:t>                   پست مدرن </a:t>
            </a:r>
            <a:r>
              <a:rPr lang="fa-IR" sz="1800" dirty="0" smtClean="0">
                <a:cs typeface="B Nazanin" pitchFamily="2" charset="-78"/>
              </a:rPr>
              <a:t>               فلسفی ، معرفت شناسی و نقد بر دکارت و شکل گیری از استدلال عین و ذهن</a:t>
            </a:r>
          </a:p>
          <a:p>
            <a:pPr algn="r">
              <a:buNone/>
            </a:pPr>
            <a:endParaRPr lang="fa-IR" sz="1800" b="1" dirty="0" smtClean="0">
              <a:cs typeface="B Nazanin" pitchFamily="2" charset="-78"/>
            </a:endParaRPr>
          </a:p>
          <a:p>
            <a:pPr algn="r">
              <a:buNone/>
            </a:pPr>
            <a:r>
              <a:rPr lang="fa-IR" sz="1600" b="1" dirty="0" smtClean="0">
                <a:cs typeface="B Nazanin" pitchFamily="2" charset="-78"/>
              </a:rPr>
              <a:t>یعنی پست مدرن ذهن یا فاعل شناسا و شناسایی رو رد میکند                              نکته اساس تفکر پست مدرنیته</a:t>
            </a:r>
          </a:p>
          <a:p>
            <a:pPr algn="r">
              <a:buNone/>
            </a:pPr>
            <a:endParaRPr lang="fa-IR" sz="1600" b="1" dirty="0" smtClean="0">
              <a:cs typeface="B Nazanin" pitchFamily="2" charset="-78"/>
            </a:endParaRPr>
          </a:p>
          <a:p>
            <a:pPr algn="r">
              <a:buNone/>
            </a:pPr>
            <a:r>
              <a:rPr lang="fa-IR" sz="1800" b="1" dirty="0" smtClean="0">
                <a:cs typeface="B Nazanin" pitchFamily="2" charset="-78"/>
              </a:rPr>
              <a:t>تفکر مدرن دکارتی : </a:t>
            </a:r>
            <a:r>
              <a:rPr lang="fa-IR" sz="1800" dirty="0" smtClean="0">
                <a:cs typeface="B Nazanin" pitchFamily="2" charset="-78"/>
              </a:rPr>
              <a:t>در پشت هستی               ساختاری ریاضی گونه  ،  تصور دکارت            هندسه اقلدیسی</a:t>
            </a:r>
          </a:p>
          <a:p>
            <a:pPr algn="r">
              <a:buNone/>
            </a:pPr>
            <a:r>
              <a:rPr lang="fa-IR" sz="1800" dirty="0" smtClean="0">
                <a:cs typeface="B Nazanin" pitchFamily="2" charset="-78"/>
              </a:rPr>
              <a:t>دکارت معتقد هست که باید پوسته ظاهری جهان را برداریم و . . . ..  دلیل آن : کپلر ،گالیله و نیوتن</a:t>
            </a:r>
          </a:p>
          <a:p>
            <a:pPr algn="r">
              <a:buNone/>
            </a:pPr>
            <a:r>
              <a:rPr lang="fa-IR" sz="1800" b="1" dirty="0" smtClean="0">
                <a:cs typeface="B Nazanin" pitchFamily="2" charset="-78"/>
              </a:rPr>
              <a:t>توضیح بیشتر:</a:t>
            </a:r>
          </a:p>
          <a:p>
            <a:pPr algn="r">
              <a:buNone/>
            </a:pPr>
            <a:r>
              <a:rPr lang="fa-IR" sz="1800" dirty="0" smtClean="0">
                <a:cs typeface="B Nazanin" pitchFamily="2" charset="-78"/>
              </a:rPr>
              <a:t>کشف ساختار ریاضی گونه منظومه شخصی توسط                 </a:t>
            </a:r>
            <a:r>
              <a:rPr lang="fa-IR" sz="1800" b="1" dirty="0" smtClean="0">
                <a:cs typeface="B Nazanin" pitchFamily="2" charset="-78"/>
              </a:rPr>
              <a:t>نیوتن              و ادعای نیوتن چه بود ؟ </a:t>
            </a:r>
          </a:p>
          <a:p>
            <a:pPr algn="r">
              <a:buNone/>
            </a:pPr>
            <a:r>
              <a:rPr lang="fa-IR" sz="1800" dirty="0" smtClean="0">
                <a:cs typeface="B Nazanin" pitchFamily="2" charset="-78"/>
              </a:rPr>
              <a:t>         </a:t>
            </a:r>
            <a:endParaRPr lang="en-US" sz="1800" b="1" dirty="0">
              <a:cs typeface="B Nazanin" pitchFamily="2" charset="-78"/>
            </a:endParaRPr>
          </a:p>
        </p:txBody>
      </p:sp>
      <p:cxnSp>
        <p:nvCxnSpPr>
          <p:cNvPr id="7" name="Straight Arrow Connector 6"/>
          <p:cNvCxnSpPr/>
          <p:nvPr/>
        </p:nvCxnSpPr>
        <p:spPr>
          <a:xfrm rot="10800000">
            <a:off x="6072198" y="3071810"/>
            <a:ext cx="571504" cy="1588"/>
          </a:xfrm>
          <a:prstGeom prst="straightConnector1">
            <a:avLst/>
          </a:prstGeom>
          <a:ln>
            <a:solidFill>
              <a:srgbClr val="FF0000"/>
            </a:solidFill>
            <a:tailEnd type="arrow"/>
          </a:ln>
        </p:spPr>
        <p:style>
          <a:lnRef idx="2">
            <a:schemeClr val="dk1"/>
          </a:lnRef>
          <a:fillRef idx="0">
            <a:schemeClr val="dk1"/>
          </a:fillRef>
          <a:effectRef idx="1">
            <a:schemeClr val="dk1"/>
          </a:effectRef>
          <a:fontRef idx="minor">
            <a:schemeClr val="tx1"/>
          </a:fontRef>
        </p:style>
      </p:cxnSp>
      <p:cxnSp>
        <p:nvCxnSpPr>
          <p:cNvPr id="9" name="Straight Arrow Connector 8"/>
          <p:cNvCxnSpPr/>
          <p:nvPr/>
        </p:nvCxnSpPr>
        <p:spPr>
          <a:xfrm rot="10800000">
            <a:off x="3143240" y="3857628"/>
            <a:ext cx="1000132" cy="1588"/>
          </a:xfrm>
          <a:prstGeom prst="straightConnector1">
            <a:avLst/>
          </a:prstGeom>
          <a:ln>
            <a:solidFill>
              <a:srgbClr val="FF0000"/>
            </a:solidFill>
            <a:tailEnd type="arrow"/>
          </a:ln>
        </p:spPr>
        <p:style>
          <a:lnRef idx="2">
            <a:schemeClr val="dk1"/>
          </a:lnRef>
          <a:fillRef idx="0">
            <a:schemeClr val="dk1"/>
          </a:fillRef>
          <a:effectRef idx="1">
            <a:schemeClr val="dk1"/>
          </a:effectRef>
          <a:fontRef idx="minor">
            <a:schemeClr val="tx1"/>
          </a:fontRef>
        </p:style>
      </p:cxnSp>
      <p:cxnSp>
        <p:nvCxnSpPr>
          <p:cNvPr id="10" name="Straight Arrow Connector 9"/>
          <p:cNvCxnSpPr/>
          <p:nvPr/>
        </p:nvCxnSpPr>
        <p:spPr>
          <a:xfrm rot="10800000">
            <a:off x="5214942" y="4500570"/>
            <a:ext cx="571504" cy="158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11" name="Straight Arrow Connector 10"/>
          <p:cNvCxnSpPr/>
          <p:nvPr/>
        </p:nvCxnSpPr>
        <p:spPr>
          <a:xfrm rot="10800000">
            <a:off x="1857356" y="4429132"/>
            <a:ext cx="571504" cy="158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12" name="Straight Arrow Connector 11"/>
          <p:cNvCxnSpPr/>
          <p:nvPr/>
        </p:nvCxnSpPr>
        <p:spPr>
          <a:xfrm rot="10800000">
            <a:off x="4357686" y="5357826"/>
            <a:ext cx="571504" cy="1588"/>
          </a:xfrm>
          <a:prstGeom prst="straightConnector1">
            <a:avLst/>
          </a:prstGeom>
          <a:ln>
            <a:solidFill>
              <a:srgbClr val="FF0000"/>
            </a:solidFill>
            <a:tailEnd type="arrow"/>
          </a:ln>
        </p:spPr>
        <p:style>
          <a:lnRef idx="3">
            <a:schemeClr val="dk1"/>
          </a:lnRef>
          <a:fillRef idx="0">
            <a:schemeClr val="dk1"/>
          </a:fillRef>
          <a:effectRef idx="2">
            <a:schemeClr val="dk1"/>
          </a:effectRef>
          <a:fontRef idx="minor">
            <a:schemeClr val="tx1"/>
          </a:fontRef>
        </p:style>
      </p:cxnSp>
      <p:cxnSp>
        <p:nvCxnSpPr>
          <p:cNvPr id="13" name="Straight Arrow Connector 12"/>
          <p:cNvCxnSpPr/>
          <p:nvPr/>
        </p:nvCxnSpPr>
        <p:spPr>
          <a:xfrm rot="10800000">
            <a:off x="3143240" y="5357826"/>
            <a:ext cx="571504" cy="1588"/>
          </a:xfrm>
          <a:prstGeom prst="straightConnector1">
            <a:avLst/>
          </a:prstGeom>
          <a:ln>
            <a:solidFill>
              <a:srgbClr val="FF0000"/>
            </a:solidFill>
            <a:tailEnd type="arrow"/>
          </a:ln>
        </p:spPr>
        <p:style>
          <a:lnRef idx="2">
            <a:schemeClr val="dk1"/>
          </a:lnRef>
          <a:fillRef idx="0">
            <a:schemeClr val="dk1"/>
          </a:fillRef>
          <a:effectRef idx="1">
            <a:schemeClr val="dk1"/>
          </a:effectRef>
          <a:fontRef idx="minor">
            <a:schemeClr val="tx1"/>
          </a:fontRef>
        </p:style>
      </p:cxnSp>
      <p:cxnSp>
        <p:nvCxnSpPr>
          <p:cNvPr id="14" name="Straight Connector 13"/>
          <p:cNvCxnSpPr/>
          <p:nvPr/>
        </p:nvCxnSpPr>
        <p:spPr>
          <a:xfrm rot="10800000">
            <a:off x="0" y="714356"/>
            <a:ext cx="9144000" cy="1588"/>
          </a:xfrm>
          <a:prstGeom prst="line">
            <a:avLst/>
          </a:prstGeom>
        </p:spPr>
        <p:style>
          <a:lnRef idx="3">
            <a:schemeClr val="dk1"/>
          </a:lnRef>
          <a:fillRef idx="0">
            <a:schemeClr val="dk1"/>
          </a:fillRef>
          <a:effectRef idx="2">
            <a:schemeClr val="dk1"/>
          </a:effectRef>
          <a:fontRef idx="minor">
            <a:schemeClr val="tx1"/>
          </a:fontRef>
        </p:style>
      </p:cxnSp>
      <p:cxnSp>
        <p:nvCxnSpPr>
          <p:cNvPr id="15" name="Straight Connector 14"/>
          <p:cNvCxnSpPr/>
          <p:nvPr/>
        </p:nvCxnSpPr>
        <p:spPr>
          <a:xfrm rot="5400000">
            <a:off x="-2356680" y="2999590"/>
            <a:ext cx="6000768" cy="1588"/>
          </a:xfrm>
          <a:prstGeom prst="line">
            <a:avLst/>
          </a:prstGeom>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186032458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715140" y="0"/>
            <a:ext cx="2043098" cy="511156"/>
          </a:xfrm>
        </p:spPr>
        <p:txBody>
          <a:bodyPr>
            <a:noAutofit/>
          </a:bodyPr>
          <a:lstStyle/>
          <a:p>
            <a:pPr algn="r"/>
            <a:r>
              <a:rPr lang="fa-IR" sz="2800" dirty="0" smtClean="0">
                <a:cs typeface="B Nazanin" pitchFamily="2" charset="-78"/>
              </a:rPr>
              <a:t>جان کلام</a:t>
            </a:r>
            <a:endParaRPr lang="en-US" sz="2800" dirty="0"/>
          </a:p>
        </p:txBody>
      </p:sp>
      <p:sp>
        <p:nvSpPr>
          <p:cNvPr id="2" name="Content Placeholder 1"/>
          <p:cNvSpPr>
            <a:spLocks noGrp="1"/>
          </p:cNvSpPr>
          <p:nvPr>
            <p:ph idx="1"/>
          </p:nvPr>
        </p:nvSpPr>
        <p:spPr>
          <a:xfrm>
            <a:off x="457200" y="785794"/>
            <a:ext cx="8229600" cy="5221497"/>
          </a:xfrm>
        </p:spPr>
        <p:txBody>
          <a:bodyPr>
            <a:normAutofit fontScale="92500" lnSpcReduction="10000"/>
          </a:bodyPr>
          <a:lstStyle/>
          <a:p>
            <a:pPr algn="r"/>
            <a:r>
              <a:rPr lang="fa-IR" sz="2400" b="1" dirty="0" smtClean="0">
                <a:cs typeface="B Nazanin" pitchFamily="2" charset="-78"/>
              </a:rPr>
              <a:t>ادعای نیوتن </a:t>
            </a:r>
            <a:r>
              <a:rPr lang="fa-IR" sz="2400" dirty="0" smtClean="0">
                <a:cs typeface="B Nazanin" pitchFamily="2" charset="-78"/>
              </a:rPr>
              <a:t>: وجود نظم خدشه ناپذیر، نظمی ساعت گونه، یک بار خدا آن را کوک کرده،دیگر نیازی به دخالت او نیست.</a:t>
            </a:r>
          </a:p>
          <a:p>
            <a:pPr algn="r"/>
            <a:endParaRPr lang="fa-IR" sz="2400" dirty="0" smtClean="0">
              <a:cs typeface="B Nazanin" pitchFamily="2" charset="-78"/>
            </a:endParaRPr>
          </a:p>
          <a:p>
            <a:pPr lvl="8" algn="r"/>
            <a:r>
              <a:rPr lang="fa-IR" sz="1800" b="1" dirty="0" smtClean="0">
                <a:cs typeface="B Nazanin" pitchFamily="2" charset="-78"/>
              </a:rPr>
              <a:t>پس در فکر مدرن دکارتی سوژه وابژه مهم هست </a:t>
            </a:r>
          </a:p>
          <a:p>
            <a:pPr lvl="8" algn="r"/>
            <a:endParaRPr lang="fa-IR" sz="1800" b="1" dirty="0" smtClean="0">
              <a:cs typeface="B Nazanin" pitchFamily="2" charset="-78"/>
            </a:endParaRPr>
          </a:p>
          <a:p>
            <a:pPr lvl="8" algn="r"/>
            <a:r>
              <a:rPr lang="fa-IR" sz="2400" dirty="0" smtClean="0">
                <a:cs typeface="B Nazanin" pitchFamily="2" charset="-78"/>
              </a:rPr>
              <a:t>در جواب این نظرات پست مدرن چه می گوید؟</a:t>
            </a:r>
          </a:p>
          <a:p>
            <a:pPr lvl="8" algn="r">
              <a:buNone/>
            </a:pPr>
            <a:r>
              <a:rPr lang="fa-IR" sz="2400" b="1" dirty="0" smtClean="0">
                <a:cs typeface="B Nazanin" pitchFamily="2" charset="-78"/>
              </a:rPr>
              <a:t>میگوید</a:t>
            </a:r>
            <a:r>
              <a:rPr lang="fa-IR" sz="2400" dirty="0" smtClean="0">
                <a:cs typeface="B Nazanin" pitchFamily="2" charset="-78"/>
              </a:rPr>
              <a:t>: اصل اولیه « من می اندیشم » غلط است و در نتیجه  جدایی سوژه و ابژه نیز غلط است و این موضوع در هایدگر به اوج خودش میرسد.</a:t>
            </a:r>
          </a:p>
          <a:p>
            <a:pPr lvl="8" algn="r">
              <a:buNone/>
            </a:pPr>
            <a:r>
              <a:rPr lang="fa-IR" sz="2400" b="1" dirty="0" smtClean="0">
                <a:cs typeface="B Nazanin" pitchFamily="2" charset="-78"/>
              </a:rPr>
              <a:t>هایدگر میگوید: </a:t>
            </a:r>
            <a:r>
              <a:rPr lang="fa-IR" sz="2000" b="1" dirty="0" smtClean="0">
                <a:cs typeface="B Nazanin" pitchFamily="2" charset="-78"/>
              </a:rPr>
              <a:t>من اول هستم بعد می اندیشم</a:t>
            </a:r>
            <a:r>
              <a:rPr lang="fa-IR" sz="2000" dirty="0" smtClean="0">
                <a:cs typeface="B Nazanin" pitchFamily="2" charset="-78"/>
              </a:rPr>
              <a:t> </a:t>
            </a:r>
            <a:endParaRPr lang="fa-IR" sz="2400" dirty="0" smtClean="0">
              <a:cs typeface="B Nazanin" pitchFamily="2" charset="-78"/>
            </a:endParaRPr>
          </a:p>
          <a:p>
            <a:pPr lvl="8" algn="r">
              <a:buNone/>
            </a:pPr>
            <a:endParaRPr lang="fa-IR" sz="2400" b="1" dirty="0" smtClean="0">
              <a:cs typeface="B Nazanin" pitchFamily="2" charset="-78"/>
            </a:endParaRPr>
          </a:p>
          <a:p>
            <a:pPr lvl="8" algn="r">
              <a:buNone/>
            </a:pPr>
            <a:r>
              <a:rPr lang="fa-IR" sz="2000" b="1" dirty="0" smtClean="0">
                <a:cs typeface="B Nazanin" pitchFamily="2" charset="-78"/>
              </a:rPr>
              <a:t>پست مدرنیته سه موءلفه: </a:t>
            </a:r>
            <a:r>
              <a:rPr lang="fa-IR" sz="2000" dirty="0" smtClean="0">
                <a:cs typeface="B Nazanin" pitchFamily="2" charset="-78"/>
              </a:rPr>
              <a:t>جدایی سوژه و ابژه ، ساختار ریاضی گونه هستی و </a:t>
            </a:r>
          </a:p>
          <a:p>
            <a:pPr lvl="8" algn="r">
              <a:buNone/>
            </a:pPr>
            <a:r>
              <a:rPr lang="fa-IR" sz="2000" dirty="0" smtClean="0">
                <a:cs typeface="B Nazanin" pitchFamily="2" charset="-78"/>
              </a:rPr>
              <a:t>وجود یک عقل برای همه تاریخ را زیر سوال می برد. </a:t>
            </a:r>
            <a:endParaRPr lang="fa-IR" sz="2000" b="1" dirty="0" smtClean="0">
              <a:cs typeface="B Nazanin" pitchFamily="2" charset="-78"/>
            </a:endParaRPr>
          </a:p>
          <a:p>
            <a:pPr lvl="8" algn="r">
              <a:buNone/>
            </a:pPr>
            <a:endParaRPr lang="en-US" sz="2000" b="1" dirty="0">
              <a:cs typeface="B Nazanin" pitchFamily="2" charset="-78"/>
            </a:endParaRPr>
          </a:p>
        </p:txBody>
      </p:sp>
      <p:cxnSp>
        <p:nvCxnSpPr>
          <p:cNvPr id="4" name="Straight Connector 3"/>
          <p:cNvCxnSpPr/>
          <p:nvPr/>
        </p:nvCxnSpPr>
        <p:spPr>
          <a:xfrm rot="10800000">
            <a:off x="0" y="642918"/>
            <a:ext cx="9144000" cy="1588"/>
          </a:xfrm>
          <a:prstGeom prst="line">
            <a:avLst/>
          </a:prstGeom>
        </p:spPr>
        <p:style>
          <a:lnRef idx="3">
            <a:schemeClr val="dk1"/>
          </a:lnRef>
          <a:fillRef idx="0">
            <a:schemeClr val="dk1"/>
          </a:fillRef>
          <a:effectRef idx="2">
            <a:schemeClr val="dk1"/>
          </a:effectRef>
          <a:fontRef idx="minor">
            <a:schemeClr val="tx1"/>
          </a:fontRef>
        </p:style>
      </p:cxnSp>
      <p:cxnSp>
        <p:nvCxnSpPr>
          <p:cNvPr id="5" name="Straight Connector 4"/>
          <p:cNvCxnSpPr/>
          <p:nvPr/>
        </p:nvCxnSpPr>
        <p:spPr>
          <a:xfrm rot="5400000">
            <a:off x="-2286036" y="3000384"/>
            <a:ext cx="6000768" cy="1588"/>
          </a:xfrm>
          <a:prstGeom prst="line">
            <a:avLst/>
          </a:prstGeom>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2150119713"/>
      </p:ext>
    </p:extLst>
  </p:cSld>
  <p:clrMapOvr>
    <a:masterClrMapping/>
  </p:clrMapOvr>
  <p:timing>
    <p:tnLst>
      <p:par>
        <p:cTn id="1" dur="indefinite" restart="never" nodeType="tmRoot"/>
      </p:par>
    </p:tnLst>
  </p:timing>
</p:sld>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Ion">
  <a:themeElements>
    <a:clrScheme name="I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F9C9D"/>
      </a:accent5>
      <a:accent6>
        <a:srgbClr val="9E5E9B"/>
      </a:accent6>
      <a:hlink>
        <a:srgbClr val="58C1BA"/>
      </a:hlink>
      <a:folHlink>
        <a:srgbClr val="9DD0C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docProps/app.xml><?xml version="1.0" encoding="utf-8"?>
<Properties xmlns="http://schemas.openxmlformats.org/officeDocument/2006/extended-properties" xmlns:vt="http://schemas.openxmlformats.org/officeDocument/2006/docPropsVTypes">
  <TotalTime>0</TotalTime>
  <Words>3977</Words>
  <Application>Microsoft Office PowerPoint</Application>
  <PresentationFormat>On-screen Show (4:3)</PresentationFormat>
  <Paragraphs>685</Paragraphs>
  <Slides>67</Slides>
  <Notes>0</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67</vt:i4>
      </vt:variant>
    </vt:vector>
  </HeadingPairs>
  <TitlesOfParts>
    <vt:vector size="78" baseType="lpstr">
      <vt:lpstr>Arial</vt:lpstr>
      <vt:lpstr>B Homa</vt:lpstr>
      <vt:lpstr>B Nazanin</vt:lpstr>
      <vt:lpstr>Calibri</vt:lpstr>
      <vt:lpstr>Calibri Light</vt:lpstr>
      <vt:lpstr>Century Gothic</vt:lpstr>
      <vt:lpstr>Times New Roman</vt:lpstr>
      <vt:lpstr>Wingdings</vt:lpstr>
      <vt:lpstr>Wingdings 3</vt:lpstr>
      <vt:lpstr>Office Theme</vt:lpstr>
      <vt:lpstr>Ion</vt:lpstr>
      <vt:lpstr>PowerPoint Presentation</vt:lpstr>
      <vt:lpstr>مقدمه</vt:lpstr>
      <vt:lpstr>عصر پست مدرن: عصر پیچیدگی، تنوع و تناقض </vt:lpstr>
      <vt:lpstr>بستر موضوع</vt:lpstr>
      <vt:lpstr>بستر موضوع</vt:lpstr>
      <vt:lpstr>بستر موضوع</vt:lpstr>
      <vt:lpstr>جان کلام</vt:lpstr>
      <vt:lpstr>جان کلام</vt:lpstr>
      <vt:lpstr>جان کلام</vt:lpstr>
      <vt:lpstr>جان کلام</vt:lpstr>
      <vt:lpstr>جان کلام</vt:lpstr>
      <vt:lpstr>ویژگی مدرنیسم ( در معماری )</vt:lpstr>
      <vt:lpstr>جان کلام</vt:lpstr>
      <vt:lpstr>جان کلام</vt:lpstr>
      <vt:lpstr>جان کلام</vt:lpstr>
      <vt:lpstr> (در چشم انداز پست مدرن) تفاوتهای پست مدرن و مدرن را این گونه بیان میکند.  ploralismایهاب حسن در سال 1987 در مقاله </vt:lpstr>
      <vt:lpstr>جان کلام</vt:lpstr>
      <vt:lpstr>جان کلام</vt:lpstr>
      <vt:lpstr>جان کلام</vt:lpstr>
      <vt:lpstr>جان کلام</vt:lpstr>
      <vt:lpstr>جان کلام</vt:lpstr>
      <vt:lpstr>جان کلام</vt:lpstr>
      <vt:lpstr>جان کلام</vt:lpstr>
      <vt:lpstr>جان کلام</vt:lpstr>
      <vt:lpstr>جان کلام</vt:lpstr>
      <vt:lpstr>جان کلام</vt:lpstr>
      <vt:lpstr>جان کلام</vt:lpstr>
      <vt:lpstr>جان کلام</vt:lpstr>
      <vt:lpstr>جان کلام</vt:lpstr>
      <vt:lpstr>جان کلام</vt:lpstr>
      <vt:lpstr>جان کلام</vt:lpstr>
      <vt:lpstr>جان کلام</vt:lpstr>
      <vt:lpstr>جان کلام</vt:lpstr>
      <vt:lpstr>جان کلام</vt:lpstr>
      <vt:lpstr>جان کلام</vt:lpstr>
      <vt:lpstr>جان کلام</vt:lpstr>
      <vt:lpstr>جان کلام</vt:lpstr>
      <vt:lpstr>جان کلام</vt:lpstr>
      <vt:lpstr>جان کلام</vt:lpstr>
      <vt:lpstr>جان کلام</vt:lpstr>
      <vt:lpstr>جان کلام</vt:lpstr>
      <vt:lpstr>جان کلام</vt:lpstr>
      <vt:lpstr>جان کلام</vt:lpstr>
      <vt:lpstr>جان کلام</vt:lpstr>
      <vt:lpstr>جان کلام</vt:lpstr>
      <vt:lpstr>جان کلام</vt:lpstr>
      <vt:lpstr>جان کلام</vt:lpstr>
      <vt:lpstr>مصادیق</vt:lpstr>
      <vt:lpstr>مصادیق</vt:lpstr>
      <vt:lpstr>مصادیق</vt:lpstr>
      <vt:lpstr>مصادیق</vt:lpstr>
      <vt:lpstr>مصادیق</vt:lpstr>
      <vt:lpstr>مصادیق ساختمان عمومی پورتلند مایکل گریوز    83-1980</vt:lpstr>
      <vt:lpstr>مصادیق</vt:lpstr>
      <vt:lpstr>مصادیق</vt:lpstr>
      <vt:lpstr>مصادیق</vt:lpstr>
      <vt:lpstr>مصادیق</vt:lpstr>
      <vt:lpstr>مصادیق</vt:lpstr>
      <vt:lpstr>PowerPoint Presentation</vt:lpstr>
      <vt:lpstr>پروژه هاي اداري  ساختمان هامانا  فیلیپ جانسون</vt:lpstr>
      <vt:lpstr>هتل های قو و دلفین دنیای والت دیزنی فلوریدا – مایکل گریوز</vt:lpstr>
      <vt:lpstr>رستوران و فروشگاه هتلهاي والت ديسني ورد مایکل گریوز  </vt:lpstr>
      <vt:lpstr>پروژه هاي چند منظوره اونتين  مایکل گریوز  </vt:lpstr>
      <vt:lpstr> طرح موزه ملی لندن                           رابرت ونتوری به همراه همسرش             </vt:lpstr>
      <vt:lpstr>نظریه پردازان</vt:lpstr>
      <vt:lpstr>نظرات موافق</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Mohammad</dc:creator>
  <cp:lastModifiedBy>Mohammad</cp:lastModifiedBy>
  <cp:revision>1</cp:revision>
  <dcterms:created xsi:type="dcterms:W3CDTF">2021-01-29T19:06:37Z</dcterms:created>
  <dcterms:modified xsi:type="dcterms:W3CDTF">2021-01-29T19:06:58Z</dcterms:modified>
</cp:coreProperties>
</file>