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49" r:id="rId1"/>
  </p:sldMasterIdLst>
  <p:notesMasterIdLst>
    <p:notesMasterId r:id="rId7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cs typeface="B Homa" panose="00000400000000000000" pitchFamily="2" charset="-78"/>
              </a:defRPr>
            </a:lvl1pPr>
          </a:lstStyle>
          <a:p>
            <a:endParaRPr lang="fa-IR" dirty="0"/>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cs typeface="B Homa" panose="00000400000000000000" pitchFamily="2" charset="-78"/>
              </a:defRPr>
            </a:lvl1pPr>
          </a:lstStyle>
          <a:p>
            <a:fld id="{EECC7D03-4373-47E7-914C-FCA819D34BEF}" type="datetimeFigureOut">
              <a:rPr lang="fa-IR" smtClean="0"/>
              <a:pPr/>
              <a:t>28/12/1441</a:t>
            </a:fld>
            <a:endParaRPr lang="fa-IR"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a-IR" dirty="0"/>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cs typeface="B Homa" panose="00000400000000000000" pitchFamily="2" charset="-78"/>
              </a:defRPr>
            </a:lvl1pPr>
          </a:lstStyle>
          <a:p>
            <a:endParaRPr lang="fa-IR" dirty="0"/>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cs typeface="B Homa" panose="00000400000000000000" pitchFamily="2" charset="-78"/>
              </a:defRPr>
            </a:lvl1pPr>
          </a:lstStyle>
          <a:p>
            <a:fld id="{7A7A3632-E635-40FB-90C1-E3B2D2568793}" type="slidenum">
              <a:rPr lang="fa-IR" smtClean="0"/>
              <a:pPr/>
              <a:t>‹#›</a:t>
            </a:fld>
            <a:endParaRPr lang="fa-IR" dirty="0"/>
          </a:p>
        </p:txBody>
      </p:sp>
    </p:spTree>
    <p:extLst>
      <p:ext uri="{BB962C8B-B14F-4D97-AF65-F5344CB8AC3E}">
        <p14:creationId xmlns:p14="http://schemas.microsoft.com/office/powerpoint/2010/main" val="334219617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B Homa" panose="00000400000000000000" pitchFamily="2" charset="-78"/>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B Homa" panose="00000400000000000000" pitchFamily="2"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hangingPunct="1"/>
            <a:fld id="{D1692657-3E0C-4020-BB48-FA2D28BD06D1}" type="slidenum">
              <a:rPr lang="en-US" altLang="fa-IR">
                <a:solidFill>
                  <a:prstClr val="black"/>
                </a:solidFill>
                <a:cs typeface="B Homa" panose="00000400000000000000" pitchFamily="2" charset="-78"/>
              </a:rPr>
              <a:pPr eaLnBrk="1" hangingPunct="1"/>
              <a:t>64</a:t>
            </a:fld>
            <a:endParaRPr lang="en-US" altLang="fa-IR" dirty="0">
              <a:solidFill>
                <a:prstClr val="black"/>
              </a:solidFill>
              <a:cs typeface="B Homa" panose="00000400000000000000" pitchFamily="2" charset="-78"/>
            </a:endParaRPr>
          </a:p>
        </p:txBody>
      </p:sp>
    </p:spTree>
    <p:extLst>
      <p:ext uri="{BB962C8B-B14F-4D97-AF65-F5344CB8AC3E}">
        <p14:creationId xmlns:p14="http://schemas.microsoft.com/office/powerpoint/2010/main" val="2198862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31C10755-18ED-4A79-961B-0E548AD25FD0}"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C0D4EEAE-E0F9-4446-BDAC-A17074F31ADB}" type="slidenum">
              <a:rPr lang="en-US" altLang="fa-IR" smtClean="0">
                <a:solidFill>
                  <a:prstClr val="white"/>
                </a:solidFill>
              </a:rPr>
              <a:pPr/>
              <a:t>‹#›</a:t>
            </a:fld>
            <a:endParaRPr lang="en-US" altLang="fa-IR">
              <a:solidFill>
                <a:prstClr val="white"/>
              </a:solidFill>
            </a:endParaRPr>
          </a:p>
        </p:txBody>
      </p:sp>
    </p:spTree>
    <p:extLst>
      <p:ext uri="{BB962C8B-B14F-4D97-AF65-F5344CB8AC3E}">
        <p14:creationId xmlns:p14="http://schemas.microsoft.com/office/powerpoint/2010/main" val="3267115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a:p>
        </p:txBody>
      </p:sp>
    </p:spTree>
    <p:extLst>
      <p:ext uri="{BB962C8B-B14F-4D97-AF65-F5344CB8AC3E}">
        <p14:creationId xmlns:p14="http://schemas.microsoft.com/office/powerpoint/2010/main" val="8827713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66339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a:p>
        </p:txBody>
      </p:sp>
    </p:spTree>
    <p:extLst>
      <p:ext uri="{BB962C8B-B14F-4D97-AF65-F5344CB8AC3E}">
        <p14:creationId xmlns:p14="http://schemas.microsoft.com/office/powerpoint/2010/main" val="26106147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916474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a:p>
        </p:txBody>
      </p:sp>
    </p:spTree>
    <p:extLst>
      <p:ext uri="{BB962C8B-B14F-4D97-AF65-F5344CB8AC3E}">
        <p14:creationId xmlns:p14="http://schemas.microsoft.com/office/powerpoint/2010/main" val="23536349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B0A62B2B-6C93-4421-A0A8-279BFD8327BF}"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34D2CED-5C0A-481C-93D9-BFB23BE46B51}" type="slidenum">
              <a:rPr lang="en-US" altLang="fa-IR" smtClean="0"/>
              <a:pPr/>
              <a:t>‹#›</a:t>
            </a:fld>
            <a:endParaRPr lang="en-US" altLang="fa-IR"/>
          </a:p>
        </p:txBody>
      </p:sp>
    </p:spTree>
    <p:extLst>
      <p:ext uri="{BB962C8B-B14F-4D97-AF65-F5344CB8AC3E}">
        <p14:creationId xmlns:p14="http://schemas.microsoft.com/office/powerpoint/2010/main" val="2081248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00BEC808-EB1B-4830-B2BD-2709C5FCA401}"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3A5B191-9BC8-487B-84F1-52508F865E06}" type="slidenum">
              <a:rPr lang="en-US" altLang="fa-IR" smtClean="0"/>
              <a:pPr/>
              <a:t>‹#›</a:t>
            </a:fld>
            <a:endParaRPr lang="en-US" altLang="fa-IR"/>
          </a:p>
        </p:txBody>
      </p:sp>
    </p:spTree>
    <p:extLst>
      <p:ext uri="{BB962C8B-B14F-4D97-AF65-F5344CB8AC3E}">
        <p14:creationId xmlns:p14="http://schemas.microsoft.com/office/powerpoint/2010/main" val="14617964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7B030BF7-2B2D-4C9F-8225-5C9C96AF6039}"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829AC99-65AE-4CA1-95EB-97550DA12849}" type="slidenum">
              <a:rPr lang="en-US" altLang="fa-IR" smtClean="0"/>
              <a:pPr/>
              <a:t>‹#›</a:t>
            </a:fld>
            <a:endParaRPr lang="en-US" altLang="fa-IR"/>
          </a:p>
        </p:txBody>
      </p:sp>
    </p:spTree>
    <p:extLst>
      <p:ext uri="{BB962C8B-B14F-4D97-AF65-F5344CB8AC3E}">
        <p14:creationId xmlns:p14="http://schemas.microsoft.com/office/powerpoint/2010/main" val="3801729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C3933B9D-8149-49CF-8FB7-02159DB38A42}"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11"/>
          </p:nvPr>
        </p:nvSpPr>
        <p:spPr/>
        <p:txBody>
          <a:bodyPr/>
          <a:lstStyle/>
          <a:p>
            <a:pPr>
              <a:defRPr/>
            </a:pPr>
            <a:endParaRPr lang="en-US">
              <a:solidFill>
                <a:srgbClr val="438086"/>
              </a:solidFill>
            </a:endParaRPr>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046DCE20-33AF-4982-A76E-0F024D4E9D09}" type="slidenum">
              <a:rPr lang="en-US" altLang="fa-IR" smtClean="0"/>
              <a:pPr/>
              <a:t>‹#›</a:t>
            </a:fld>
            <a:endParaRPr lang="en-US" altLang="fa-IR"/>
          </a:p>
        </p:txBody>
      </p:sp>
    </p:spTree>
    <p:extLst>
      <p:ext uri="{BB962C8B-B14F-4D97-AF65-F5344CB8AC3E}">
        <p14:creationId xmlns:p14="http://schemas.microsoft.com/office/powerpoint/2010/main" val="2847461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E032D4EA-D719-4A5B-9E0B-920258EBEB9F}"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AB43319E-857A-41C3-9678-E1E9159C847D}" type="slidenum">
              <a:rPr lang="en-US" altLang="fa-IR" smtClean="0"/>
              <a:pPr/>
              <a:t>‹#›</a:t>
            </a:fld>
            <a:endParaRPr lang="en-US" altLang="fa-IR"/>
          </a:p>
        </p:txBody>
      </p:sp>
    </p:spTree>
    <p:extLst>
      <p:ext uri="{BB962C8B-B14F-4D97-AF65-F5344CB8AC3E}">
        <p14:creationId xmlns:p14="http://schemas.microsoft.com/office/powerpoint/2010/main" val="1551835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B2A5D5DD-5D7C-410F-92EA-854BE3F3A126}" type="datetimeFigureOut">
              <a:rPr lang="en-US" smtClean="0">
                <a:solidFill>
                  <a:srgbClr val="438086"/>
                </a:solidFill>
              </a:rPr>
              <a:pPr>
                <a:defRPr/>
              </a:pPr>
              <a:t>8/17/2020</a:t>
            </a:fld>
            <a:endParaRPr lang="en-US">
              <a:solidFill>
                <a:srgbClr val="438086"/>
              </a:solidFill>
            </a:endParaRPr>
          </a:p>
        </p:txBody>
      </p:sp>
      <p:sp>
        <p:nvSpPr>
          <p:cNvPr id="8" name="Footer Placeholder 7"/>
          <p:cNvSpPr>
            <a:spLocks noGrp="1"/>
          </p:cNvSpPr>
          <p:nvPr>
            <p:ph type="ftr" sz="quarter" idx="11"/>
          </p:nvPr>
        </p:nvSpPr>
        <p:spPr/>
        <p:txBody>
          <a:bodyPr/>
          <a:lstStyle/>
          <a:p>
            <a:pPr>
              <a:defRPr/>
            </a:pPr>
            <a:endParaRPr lang="en-US">
              <a:solidFill>
                <a:srgbClr val="438086"/>
              </a:solidFill>
            </a:endParaRPr>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7210EE22-19E8-4198-B5A6-02FD86C16207}" type="slidenum">
              <a:rPr lang="en-US" altLang="fa-IR" smtClean="0"/>
              <a:pPr/>
              <a:t>‹#›</a:t>
            </a:fld>
            <a:endParaRPr lang="en-US" altLang="fa-IR"/>
          </a:p>
        </p:txBody>
      </p:sp>
    </p:spTree>
    <p:extLst>
      <p:ext uri="{BB962C8B-B14F-4D97-AF65-F5344CB8AC3E}">
        <p14:creationId xmlns:p14="http://schemas.microsoft.com/office/powerpoint/2010/main" val="1914620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97231C6F-E627-4CD4-8DB2-AFE93C9DA45A}" type="datetimeFigureOut">
              <a:rPr lang="en-US" smtClean="0">
                <a:solidFill>
                  <a:srgbClr val="438086"/>
                </a:solidFill>
              </a:rPr>
              <a:pPr>
                <a:defRPr/>
              </a:pPr>
              <a:t>8/17/2020</a:t>
            </a:fld>
            <a:endParaRPr lang="en-US">
              <a:solidFill>
                <a:srgbClr val="438086"/>
              </a:solidFill>
            </a:endParaRPr>
          </a:p>
        </p:txBody>
      </p:sp>
      <p:sp>
        <p:nvSpPr>
          <p:cNvPr id="4" name="Footer Placeholder 3"/>
          <p:cNvSpPr>
            <a:spLocks noGrp="1"/>
          </p:cNvSpPr>
          <p:nvPr>
            <p:ph type="ftr" sz="quarter" idx="11"/>
          </p:nvPr>
        </p:nvSpPr>
        <p:spPr/>
        <p:txBody>
          <a:bodyPr/>
          <a:lstStyle/>
          <a:p>
            <a:pPr>
              <a:defRPr/>
            </a:pPr>
            <a:endParaRPr lang="en-US">
              <a:solidFill>
                <a:srgbClr val="438086"/>
              </a:solidFill>
            </a:endParaRPr>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A331A96-A8BE-469C-904E-5BDA9E68893B}" type="slidenum">
              <a:rPr lang="en-US" altLang="fa-IR" smtClean="0"/>
              <a:pPr/>
              <a:t>‹#›</a:t>
            </a:fld>
            <a:endParaRPr lang="en-US" altLang="fa-IR"/>
          </a:p>
        </p:txBody>
      </p:sp>
    </p:spTree>
    <p:extLst>
      <p:ext uri="{BB962C8B-B14F-4D97-AF65-F5344CB8AC3E}">
        <p14:creationId xmlns:p14="http://schemas.microsoft.com/office/powerpoint/2010/main" val="2767787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095A348-22EB-41DF-B430-8356C58F7D02}" type="datetimeFigureOut">
              <a:rPr lang="en-US" smtClean="0">
                <a:solidFill>
                  <a:srgbClr val="438086"/>
                </a:solidFill>
              </a:rPr>
              <a:pPr>
                <a:defRPr/>
              </a:pPr>
              <a:t>8/17/2020</a:t>
            </a:fld>
            <a:endParaRPr lang="en-US">
              <a:solidFill>
                <a:srgbClr val="438086"/>
              </a:solidFill>
            </a:endParaRPr>
          </a:p>
        </p:txBody>
      </p:sp>
      <p:sp>
        <p:nvSpPr>
          <p:cNvPr id="3" name="Footer Placeholder 2"/>
          <p:cNvSpPr>
            <a:spLocks noGrp="1"/>
          </p:cNvSpPr>
          <p:nvPr>
            <p:ph type="ftr" sz="quarter" idx="11"/>
          </p:nvPr>
        </p:nvSpPr>
        <p:spPr/>
        <p:txBody>
          <a:bodyPr/>
          <a:lstStyle/>
          <a:p>
            <a:pPr>
              <a:defRPr/>
            </a:pPr>
            <a:endParaRPr lang="en-US">
              <a:solidFill>
                <a:srgbClr val="438086"/>
              </a:solidFill>
            </a:endParaRPr>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A417509-9504-43C1-8DC0-8FFB07BACEB3}" type="slidenum">
              <a:rPr lang="en-US" altLang="fa-IR" smtClean="0"/>
              <a:pPr/>
              <a:t>‹#›</a:t>
            </a:fld>
            <a:endParaRPr lang="en-US" altLang="fa-IR"/>
          </a:p>
        </p:txBody>
      </p:sp>
    </p:spTree>
    <p:extLst>
      <p:ext uri="{BB962C8B-B14F-4D97-AF65-F5344CB8AC3E}">
        <p14:creationId xmlns:p14="http://schemas.microsoft.com/office/powerpoint/2010/main" val="408663003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645B2CF7-3161-4787-A37E-FE2E564DD867}"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85A76D2-E389-4159-8524-05C06DE4215F}" type="slidenum">
              <a:rPr lang="en-US" altLang="fa-IR" smtClean="0"/>
              <a:pPr/>
              <a:t>‹#›</a:t>
            </a:fld>
            <a:endParaRPr lang="en-US" altLang="fa-IR"/>
          </a:p>
        </p:txBody>
      </p:sp>
    </p:spTree>
    <p:extLst>
      <p:ext uri="{BB962C8B-B14F-4D97-AF65-F5344CB8AC3E}">
        <p14:creationId xmlns:p14="http://schemas.microsoft.com/office/powerpoint/2010/main" val="414233959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F7D3B994-9F5B-4761-BD54-91190E4594D5}" type="datetimeFigureOut">
              <a:rPr lang="en-US" smtClean="0">
                <a:solidFill>
                  <a:srgbClr val="438086"/>
                </a:solidFill>
              </a:rPr>
              <a:pPr>
                <a:defRPr/>
              </a:pPr>
              <a:t>8/17/2020</a:t>
            </a:fld>
            <a:endParaRPr lang="en-US">
              <a:solidFill>
                <a:srgbClr val="438086"/>
              </a:solidFill>
            </a:endParaRPr>
          </a:p>
        </p:txBody>
      </p:sp>
      <p:sp>
        <p:nvSpPr>
          <p:cNvPr id="6" name="Footer Placeholder 5"/>
          <p:cNvSpPr>
            <a:spLocks noGrp="1"/>
          </p:cNvSpPr>
          <p:nvPr>
            <p:ph type="ftr" sz="quarter" idx="11"/>
          </p:nvPr>
        </p:nvSpPr>
        <p:spPr/>
        <p:txBody>
          <a:bodyPr/>
          <a:lstStyle/>
          <a:p>
            <a:pPr>
              <a:defRPr/>
            </a:pPr>
            <a:endParaRPr lang="en-US">
              <a:solidFill>
                <a:srgbClr val="438086"/>
              </a:solidFill>
            </a:endParaRPr>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88D9EB51-D2CB-45F3-AA09-EC3B1226DE30}" type="slidenum">
              <a:rPr lang="en-US" altLang="fa-IR" smtClean="0"/>
              <a:pPr/>
              <a:t>‹#›</a:t>
            </a:fld>
            <a:endParaRPr lang="en-US" altLang="fa-IR"/>
          </a:p>
        </p:txBody>
      </p:sp>
    </p:spTree>
    <p:extLst>
      <p:ext uri="{BB962C8B-B14F-4D97-AF65-F5344CB8AC3E}">
        <p14:creationId xmlns:p14="http://schemas.microsoft.com/office/powerpoint/2010/main" val="4278625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4579025B-21A5-476C-BC4E-39EB5DDBA1EE}" type="datetimeFigureOut">
              <a:rPr lang="en-US" smtClean="0">
                <a:solidFill>
                  <a:srgbClr val="438086"/>
                </a:solidFill>
              </a:rPr>
              <a:pPr>
                <a:defRPr/>
              </a:pPr>
              <a:t>8/17/2020</a:t>
            </a:fld>
            <a:endParaRPr lang="en-US">
              <a:solidFill>
                <a:srgbClr val="438086"/>
              </a:solidFill>
            </a:endParaRPr>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solidFill>
                <a:srgbClr val="438086"/>
              </a:solidFill>
            </a:endParaRPr>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cs typeface="B Homa" panose="00000400000000000000" pitchFamily="2" charset="-78"/>
              </a:defRPr>
            </a:lvl1pPr>
          </a:lstStyle>
          <a:p>
            <a:pPr fontAlgn="base">
              <a:spcBef>
                <a:spcPct val="0"/>
              </a:spcBef>
              <a:spcAft>
                <a:spcPct val="0"/>
              </a:spcAft>
            </a:pPr>
            <a:fld id="{DB1F54AA-D327-4188-8650-2697E3040519}" type="slidenum">
              <a:rPr lang="en-US" altLang="fa-IR" smtClean="0"/>
              <a:pPr fontAlgn="base">
                <a:spcBef>
                  <a:spcPct val="0"/>
                </a:spcBef>
                <a:spcAft>
                  <a:spcPct val="0"/>
                </a:spcAft>
              </a:pPr>
              <a:t>‹#›</a:t>
            </a:fld>
            <a:endParaRPr lang="en-US" altLang="fa-IR" dirty="0"/>
          </a:p>
        </p:txBody>
      </p:sp>
    </p:spTree>
    <p:extLst>
      <p:ext uri="{BB962C8B-B14F-4D97-AF65-F5344CB8AC3E}">
        <p14:creationId xmlns:p14="http://schemas.microsoft.com/office/powerpoint/2010/main" val="773599027"/>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emf"/><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4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8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5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100.png"/></Relationships>
</file>

<file path=ppt/slides/_rels/slide5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5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jpeg"/><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png"/></Relationships>
</file>

<file path=ppt/slides/_rels/slide5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 Id="rId5" Type="http://schemas.openxmlformats.org/officeDocument/2006/relationships/image" Target="../media/image115.png"/><Relationship Id="rId4" Type="http://schemas.openxmlformats.org/officeDocument/2006/relationships/image" Target="../media/image114.png"/></Relationships>
</file>

<file path=ppt/slides/_rels/slide5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7.xml"/><Relationship Id="rId4" Type="http://schemas.openxmlformats.org/officeDocument/2006/relationships/image" Target="../media/image12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25.jpe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jpeg"/></Relationships>
</file>

<file path=ppt/slides/_rels/slide6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jpeg"/><Relationship Id="rId1" Type="http://schemas.openxmlformats.org/officeDocument/2006/relationships/slideLayout" Target="../slideLayouts/slideLayout7.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7.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a:xfrm>
            <a:off x="1292710" y="1636296"/>
            <a:ext cx="6600451" cy="2262781"/>
          </a:xfrm>
        </p:spPr>
        <p:txBody>
          <a:bodyPr/>
          <a:lstStyle/>
          <a:p>
            <a:pPr algn="r" rtl="1" eaLnBrk="1" hangingPunct="1">
              <a:defRPr/>
            </a:pPr>
            <a:r>
              <a:rPr lang="fa-IR" dirty="0" smtClean="0">
                <a:latin typeface="B Mitra" pitchFamily="2" charset="-78"/>
                <a:cs typeface="B Homa" panose="00000400000000000000" pitchFamily="2" charset="-78"/>
              </a:rPr>
              <a:t>انواع سقف های سازه ای</a:t>
            </a:r>
            <a:endParaRPr lang="en-US" dirty="0" smtClean="0">
              <a:latin typeface="B Mitra" pitchFamily="2" charset="-78"/>
              <a:cs typeface="+mn-cs"/>
            </a:endParaRPr>
          </a:p>
        </p:txBody>
      </p:sp>
    </p:spTree>
    <p:extLst>
      <p:ext uri="{BB962C8B-B14F-4D97-AF65-F5344CB8AC3E}">
        <p14:creationId xmlns:p14="http://schemas.microsoft.com/office/powerpoint/2010/main" val="2228252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277054" y="762001"/>
            <a:ext cx="5334000" cy="532946"/>
          </a:xfrm>
        </p:spPr>
        <p:txBody>
          <a:bodyPr/>
          <a:lstStyle/>
          <a:p>
            <a:pPr algn="r" rtl="1" eaLnBrk="1" hangingPunct="1">
              <a:defRPr/>
            </a:pPr>
            <a:r>
              <a:rPr lang="fa-IR" sz="1429" b="1" dirty="0">
                <a:cs typeface="B Homa" panose="00000400000000000000" pitchFamily="2" charset="-78"/>
              </a:rPr>
              <a:t>مزایای سقف تیرچه و بلوک :</a:t>
            </a:r>
            <a:endParaRPr lang="en-US" sz="1429" b="1" dirty="0">
              <a:cs typeface="+mn-cs"/>
            </a:endParaRPr>
          </a:p>
        </p:txBody>
      </p:sp>
      <p:sp>
        <p:nvSpPr>
          <p:cNvPr id="3" name="Content Placeholder 2"/>
          <p:cNvSpPr>
            <a:spLocks noGrp="1"/>
          </p:cNvSpPr>
          <p:nvPr>
            <p:ph idx="1"/>
          </p:nvPr>
        </p:nvSpPr>
        <p:spPr>
          <a:xfrm>
            <a:off x="4877027" y="1753054"/>
            <a:ext cx="4266973" cy="2513920"/>
          </a:xfrm>
        </p:spPr>
        <p:txBody>
          <a:bodyPr>
            <a:noAutofit/>
          </a:bodyPr>
          <a:lstStyle/>
          <a:p>
            <a:pPr marL="365767" indent="-256037" algn="r" rtl="1" eaLnBrk="1" fontAlgn="auto" hangingPunct="1">
              <a:spcBef>
                <a:spcPts val="300"/>
              </a:spcBef>
              <a:spcAft>
                <a:spcPts val="0"/>
              </a:spcAft>
              <a:buClr>
                <a:schemeClr val="accent3"/>
              </a:buClr>
              <a:buFontTx/>
              <a:buChar char="-"/>
              <a:defRPr/>
            </a:pPr>
            <a:r>
              <a:rPr lang="fa-IR" sz="1429" dirty="0">
                <a:cs typeface="B Homa" panose="00000400000000000000" pitchFamily="2" charset="-78"/>
              </a:rPr>
              <a:t>مقاوم بودن در برابر نیروهای جانبی (زلزله) به دلیل ایجاد یک دیافراگم صلب.</a:t>
            </a:r>
          </a:p>
          <a:p>
            <a:pPr marL="365767" indent="-256037" algn="r" rtl="1" eaLnBrk="1" fontAlgn="auto" hangingPunct="1">
              <a:spcBef>
                <a:spcPts val="300"/>
              </a:spcBef>
              <a:spcAft>
                <a:spcPts val="0"/>
              </a:spcAft>
              <a:buClr>
                <a:schemeClr val="accent3"/>
              </a:buClr>
              <a:buFontTx/>
              <a:buChar char="-"/>
              <a:defRPr/>
            </a:pPr>
            <a:r>
              <a:rPr lang="fa-IR" sz="1429" dirty="0">
                <a:cs typeface="B Homa" panose="00000400000000000000" pitchFamily="2" charset="-78"/>
              </a:rPr>
              <a:t> عایق بودن حرارتی و صوتی سقف به علت تو خالی بودن بلوک ها.</a:t>
            </a:r>
          </a:p>
          <a:p>
            <a:pPr marL="365767" indent="-256037" algn="r" rtl="1" eaLnBrk="1" fontAlgn="auto" hangingPunct="1">
              <a:spcBef>
                <a:spcPts val="300"/>
              </a:spcBef>
              <a:spcAft>
                <a:spcPts val="0"/>
              </a:spcAft>
              <a:buClr>
                <a:schemeClr val="accent3"/>
              </a:buClr>
              <a:buNone/>
              <a:defRPr/>
            </a:pPr>
            <a:r>
              <a:rPr lang="fa-IR" sz="1429" dirty="0">
                <a:cs typeface="B Homa" panose="00000400000000000000" pitchFamily="2" charset="-78"/>
              </a:rPr>
              <a:t>- مقاوم بودن در برابر آتش سوزی.</a:t>
            </a:r>
          </a:p>
          <a:p>
            <a:pPr marL="365767" indent="-256037" algn="r" rtl="1" eaLnBrk="1" fontAlgn="auto" hangingPunct="1">
              <a:spcBef>
                <a:spcPts val="300"/>
              </a:spcBef>
              <a:spcAft>
                <a:spcPts val="0"/>
              </a:spcAft>
              <a:buClr>
                <a:schemeClr val="accent3"/>
              </a:buClr>
              <a:buNone/>
              <a:defRPr/>
            </a:pPr>
            <a:r>
              <a:rPr lang="fa-IR" sz="1429" dirty="0">
                <a:cs typeface="B Homa" panose="00000400000000000000" pitchFamily="2" charset="-78"/>
              </a:rPr>
              <a:t>- توزیع بهتر بار و جلوگیری از لرزش.</a:t>
            </a:r>
          </a:p>
          <a:p>
            <a:pPr marL="365767" indent="-256037" algn="r" rtl="1" eaLnBrk="1" fontAlgn="auto" hangingPunct="1">
              <a:spcBef>
                <a:spcPts val="300"/>
              </a:spcBef>
              <a:spcAft>
                <a:spcPts val="0"/>
              </a:spcAft>
              <a:buClr>
                <a:schemeClr val="accent3"/>
              </a:buClr>
              <a:buNone/>
              <a:defRPr/>
            </a:pPr>
            <a:r>
              <a:rPr lang="fa-IR" sz="1429" dirty="0">
                <a:cs typeface="B Homa" panose="00000400000000000000" pitchFamily="2" charset="-78"/>
              </a:rPr>
              <a:t>- به دليل شمع بندي درحين اجرااين سقف لرزش كمتري نسبت به سقفهاي كروميت وكامپوزيت دارد.</a:t>
            </a:r>
          </a:p>
          <a:p>
            <a:pPr marL="365767" indent="-256037" algn="r" rtl="1" eaLnBrk="1" fontAlgn="auto" hangingPunct="1">
              <a:spcBef>
                <a:spcPts val="300"/>
              </a:spcBef>
              <a:spcAft>
                <a:spcPts val="0"/>
              </a:spcAft>
              <a:buClr>
                <a:schemeClr val="accent3"/>
              </a:buClr>
              <a:buNone/>
              <a:defRPr/>
            </a:pPr>
            <a:r>
              <a:rPr lang="fa-IR" sz="1429" dirty="0">
                <a:cs typeface="B Homa" panose="00000400000000000000" pitchFamily="2" charset="-78"/>
              </a:rPr>
              <a:t>- مقرون به صرفه بودن به خصوص در دهانه های کوچک</a:t>
            </a:r>
          </a:p>
        </p:txBody>
      </p:sp>
      <p:sp>
        <p:nvSpPr>
          <p:cNvPr id="14340" name="TextBox 7"/>
          <p:cNvSpPr txBox="1">
            <a:spLocks noChangeArrowheads="1"/>
          </p:cNvSpPr>
          <p:nvPr/>
        </p:nvSpPr>
        <p:spPr bwMode="auto">
          <a:xfrm>
            <a:off x="229054" y="3734027"/>
            <a:ext cx="4647974"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مطابق آیین نامه حداکثر دهانه ای که می توان با تیرچه بلوک پوشش 8 متراست.منتهی توصیه آیین نامه این است که برای دهانه های 7 الی 8 متر، تیرچه به صورت مضاعف استفاده می شود.</a:t>
            </a:r>
            <a:endParaRPr lang="en-US" altLang="fa-IR" sz="1429" dirty="0">
              <a:solidFill>
                <a:prstClr val="black"/>
              </a:solidFill>
              <a:cs typeface="B Homa" panose="00000400000000000000" pitchFamily="2" charset="-78"/>
            </a:endParaRPr>
          </a:p>
        </p:txBody>
      </p:sp>
      <p:pic>
        <p:nvPicPr>
          <p:cNvPr id="14341" name="Picture 8" descr="qqqqq.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647974"/>
            <a:ext cx="4269241"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nvSpPr>
        <p:spPr bwMode="auto">
          <a:xfrm>
            <a:off x="229054" y="610054"/>
            <a:ext cx="3580946" cy="837974"/>
          </a:xfrm>
          <a:prstGeom prst="rect">
            <a:avLst/>
          </a:prstGeom>
          <a:noFill/>
          <a:ln w="9525">
            <a:noFill/>
            <a:miter lim="800000"/>
            <a:headEnd/>
            <a:tailEnd/>
          </a:ln>
        </p:spPr>
        <p:txBody>
          <a:bodyPr lIns="91440" tIns="45720" rIns="91440" bIns="45720" anchor="ctr"/>
          <a:lstStyle/>
          <a:p>
            <a:pPr fontAlgn="base">
              <a:spcBef>
                <a:spcPct val="0"/>
              </a:spcBef>
              <a:spcAft>
                <a:spcPct val="0"/>
              </a:spcAft>
              <a:defRPr/>
            </a:pPr>
            <a:r>
              <a:rPr lang="fa-IR" sz="1429" dirty="0">
                <a:solidFill>
                  <a:srgbClr val="424456"/>
                </a:solidFill>
                <a:latin typeface="Trebuchet MS"/>
                <a:cs typeface="B Homa" panose="00000400000000000000" pitchFamily="2" charset="-78"/>
              </a:rPr>
              <a:t>معایب سقف تیرچه و بلوک :</a:t>
            </a:r>
            <a:endParaRPr lang="en-US" sz="1429" dirty="0">
              <a:solidFill>
                <a:srgbClr val="424456"/>
              </a:solidFill>
              <a:latin typeface="Trebuchet MS"/>
              <a:cs typeface="B Homa" panose="00000400000000000000" pitchFamily="2" charset="-78"/>
            </a:endParaRPr>
          </a:p>
        </p:txBody>
      </p:sp>
      <p:sp>
        <p:nvSpPr>
          <p:cNvPr id="14343" name="Rectangle 10"/>
          <p:cNvSpPr>
            <a:spLocks noChangeArrowheads="1"/>
          </p:cNvSpPr>
          <p:nvPr/>
        </p:nvSpPr>
        <p:spPr bwMode="auto">
          <a:xfrm>
            <a:off x="229054" y="1448027"/>
            <a:ext cx="4572000"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marL="511175" indent="-357188"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ts val="304"/>
              </a:spcBef>
              <a:spcAft>
                <a:spcPct val="0"/>
              </a:spcAft>
              <a:buClr>
                <a:srgbClr val="A04DA3"/>
              </a:buClr>
            </a:pPr>
            <a:r>
              <a:rPr lang="en-US" altLang="fa-IR" sz="1429" dirty="0">
                <a:solidFill>
                  <a:srgbClr val="C00000"/>
                </a:solidFill>
                <a:cs typeface="B Homa" panose="00000400000000000000" pitchFamily="2" charset="-78"/>
              </a:rPr>
              <a:t>- </a:t>
            </a:r>
            <a:r>
              <a:rPr lang="fa-IR" altLang="fa-IR" sz="1429" dirty="0">
                <a:solidFill>
                  <a:srgbClr val="C00000"/>
                </a:solidFill>
                <a:cs typeface="B Homa" panose="00000400000000000000" pitchFamily="2" charset="-78"/>
              </a:rPr>
              <a:t>اجراي آن نسبت به سقف هاي مشابه زمان زيادي نياز دارد.</a:t>
            </a:r>
          </a:p>
        </p:txBody>
      </p:sp>
      <p:sp>
        <p:nvSpPr>
          <p:cNvPr id="14344" name="Rectangle 11"/>
          <p:cNvSpPr>
            <a:spLocks noChangeArrowheads="1"/>
          </p:cNvSpPr>
          <p:nvPr/>
        </p:nvSpPr>
        <p:spPr bwMode="auto">
          <a:xfrm>
            <a:off x="229054" y="2056947"/>
            <a:ext cx="4572000"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marL="511175" indent="-357188"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ts val="304"/>
              </a:spcBef>
              <a:spcAft>
                <a:spcPct val="0"/>
              </a:spcAft>
              <a:buClr>
                <a:srgbClr val="A04DA3"/>
              </a:buClr>
            </a:pPr>
            <a:r>
              <a:rPr lang="en-US" altLang="fa-IR" sz="1429" dirty="0">
                <a:solidFill>
                  <a:srgbClr val="C00000"/>
                </a:solidFill>
                <a:cs typeface="B Homa" panose="00000400000000000000" pitchFamily="2" charset="-78"/>
              </a:rPr>
              <a:t> - </a:t>
            </a:r>
            <a:r>
              <a:rPr lang="fa-IR" altLang="fa-IR" sz="1429" dirty="0">
                <a:solidFill>
                  <a:srgbClr val="C00000"/>
                </a:solidFill>
                <a:cs typeface="B Homa" panose="00000400000000000000" pitchFamily="2" charset="-78"/>
              </a:rPr>
              <a:t>شمع بندی زیر سقف که علاوه بر دست و پاگیر بودن هزینه زیادی را بر ساختمان تحمیل می کند.</a:t>
            </a:r>
          </a:p>
        </p:txBody>
      </p:sp>
      <p:sp>
        <p:nvSpPr>
          <p:cNvPr id="14345" name="Rectangle 12"/>
          <p:cNvSpPr>
            <a:spLocks noChangeArrowheads="1"/>
          </p:cNvSpPr>
          <p:nvPr/>
        </p:nvSpPr>
        <p:spPr bwMode="auto">
          <a:xfrm>
            <a:off x="2338219" y="2818947"/>
            <a:ext cx="2141933"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en-US" altLang="fa-IR" sz="1429" dirty="0">
                <a:solidFill>
                  <a:srgbClr val="C00000"/>
                </a:solidFill>
                <a:cs typeface="B Homa" panose="00000400000000000000" pitchFamily="2" charset="-78"/>
              </a:rPr>
              <a:t>-</a:t>
            </a:r>
            <a:r>
              <a:rPr lang="fa-IR" altLang="fa-IR" sz="1429" dirty="0">
                <a:solidFill>
                  <a:srgbClr val="C00000"/>
                </a:solidFill>
                <a:cs typeface="B Homa" panose="00000400000000000000" pitchFamily="2" charset="-78"/>
              </a:rPr>
              <a:t>عدم کاربري در دهانه هاي بزرگ</a:t>
            </a:r>
            <a:endParaRPr lang="en-US" altLang="fa-IR" sz="1429" dirty="0">
              <a:solidFill>
                <a:srgbClr val="C00000"/>
              </a:solidFill>
              <a:cs typeface="B Homa" panose="00000400000000000000" pitchFamily="2" charset="-78"/>
            </a:endParaRPr>
          </a:p>
        </p:txBody>
      </p:sp>
      <p:sp>
        <p:nvSpPr>
          <p:cNvPr id="14346" name="Rectangle 14"/>
          <p:cNvSpPr>
            <a:spLocks noChangeArrowheads="1"/>
          </p:cNvSpPr>
          <p:nvPr/>
        </p:nvSpPr>
        <p:spPr bwMode="auto">
          <a:xfrm>
            <a:off x="4408714" y="4136572"/>
            <a:ext cx="4572000"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به دلیل توخالی بودن بلوك ها بار مرده سقف کاهش می یابد .</a:t>
            </a:r>
            <a:endParaRPr lang="en-US" altLang="fa-IR" sz="1429" dirty="0">
              <a:solidFill>
                <a:prstClr val="black"/>
              </a:solidFill>
              <a:cs typeface="B Homa" panose="00000400000000000000" pitchFamily="2" charset="-78"/>
            </a:endParaRPr>
          </a:p>
        </p:txBody>
      </p:sp>
    </p:spTree>
    <p:extLst>
      <p:ext uri="{BB962C8B-B14F-4D97-AF65-F5344CB8AC3E}">
        <p14:creationId xmlns:p14="http://schemas.microsoft.com/office/powerpoint/2010/main" val="8504489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429000" y="816429"/>
            <a:ext cx="2667000" cy="532946"/>
          </a:xfrm>
          <a:prstGeom prst="rect">
            <a:avLst/>
          </a:prstGeom>
        </p:spPr>
        <p:txBody>
          <a:bodyPr lIns="91440" tIns="45720" rIns="91440" bIns="45720"/>
          <a:lstStyle/>
          <a:p>
            <a:pPr algn="ctr" fontAlgn="base">
              <a:spcBef>
                <a:spcPct val="0"/>
              </a:spcBef>
              <a:spcAft>
                <a:spcPct val="0"/>
              </a:spcAft>
              <a:defRPr/>
            </a:pPr>
            <a:r>
              <a:rPr lang="fa-IR" sz="1714" b="1" dirty="0">
                <a:solidFill>
                  <a:srgbClr val="424456"/>
                </a:solidFill>
                <a:latin typeface="Trebuchet MS"/>
                <a:cs typeface="B Homa" panose="00000400000000000000" pitchFamily="2" charset="-78"/>
              </a:rPr>
              <a:t>سقف کرمیت</a:t>
            </a:r>
            <a:endParaRPr lang="en-US" sz="1714" b="1" dirty="0">
              <a:solidFill>
                <a:srgbClr val="424456"/>
              </a:solidFill>
              <a:latin typeface="Trebuchet MS"/>
              <a:cs typeface="B Homa" panose="00000400000000000000" pitchFamily="2" charset="-78"/>
            </a:endParaRPr>
          </a:p>
        </p:txBody>
      </p:sp>
      <p:sp>
        <p:nvSpPr>
          <p:cNvPr id="15363" name="Rectangle 2"/>
          <p:cNvSpPr>
            <a:spLocks noChangeArrowheads="1"/>
          </p:cNvSpPr>
          <p:nvPr/>
        </p:nvSpPr>
        <p:spPr bwMode="auto">
          <a:xfrm>
            <a:off x="5769429" y="2188482"/>
            <a:ext cx="2993571" cy="163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i="1" dirty="0">
                <a:solidFill>
                  <a:prstClr val="black"/>
                </a:solidFill>
                <a:cs typeface="B Homa" panose="00000400000000000000" pitchFamily="2" charset="-78"/>
              </a:rPr>
              <a:t>در سیستم سقف کرومیت از تیرچه های فولادی با جان باز ( تیرچه کرومیت ) در ترکیب با بتن استفاده می شود . برای پر کردن فضای خالی بین تیرچه ها از قالب های ثابت مانند بلوک های سیمانی، پلی استایرن، طاق ضربی، قالب های موقت فولادی (کامپوزیت) و یا یک پر کننده سبک دیگر استفاده می شود.</a:t>
            </a:r>
            <a:endParaRPr lang="en-US" altLang="fa-IR" sz="1429" i="1" dirty="0">
              <a:solidFill>
                <a:prstClr val="black"/>
              </a:solidFill>
              <a:cs typeface="B Homa" panose="00000400000000000000" pitchFamily="2" charset="-78"/>
            </a:endParaRPr>
          </a:p>
        </p:txBody>
      </p:sp>
      <p:pic>
        <p:nvPicPr>
          <p:cNvPr id="15364" name="Picture 2" descr="C:\Users\User\Desktop\tarahi fanni\choromit\Chromite-Roo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028" y="1959429"/>
            <a:ext cx="5485946" cy="350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1850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User\Desktop\tarahi fanni\choromit\Chromite-Roof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74" y="3504974"/>
            <a:ext cx="5944054"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4"/>
          <p:cNvSpPr>
            <a:spLocks noChangeArrowheads="1"/>
          </p:cNvSpPr>
          <p:nvPr/>
        </p:nvSpPr>
        <p:spPr bwMode="auto">
          <a:xfrm>
            <a:off x="4115027" y="686028"/>
            <a:ext cx="4572000" cy="167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تیرچه های فولادی متشکل از یک نبشی در بال فوقانی و یک تسمه در بال تحتانی و نیز یک میلگرد خم شده درجان می باشند . </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 فاصله بین تیرچه ها ۷۳ تا ۱۰۰ سانتی متر و ضخامت بتن روی سقف بین ۴ تا ۱۰ سانتی متر است . تیرچه ها خود ایستا هستند و به نحوی طراحی شده اند که به تنهایی وزن بتن خیس و عوامل اجرایی را تحمل می کنند . لذا اجرای این سقف نیاز به استفاده از شمع ندارد .</a:t>
            </a:r>
          </a:p>
          <a:p>
            <a:pPr eaLnBrk="1" fontAlgn="base" hangingPunct="1">
              <a:spcBef>
                <a:spcPct val="0"/>
              </a:spcBef>
              <a:spcAft>
                <a:spcPct val="0"/>
              </a:spcAft>
            </a:pP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endParaRPr lang="en-US" altLang="fa-IR" sz="1286" dirty="0">
              <a:solidFill>
                <a:prstClr val="black"/>
              </a:solidFill>
              <a:cs typeface="B Homa" panose="00000400000000000000" pitchFamily="2" charset="-78"/>
            </a:endParaRPr>
          </a:p>
        </p:txBody>
      </p:sp>
      <p:pic>
        <p:nvPicPr>
          <p:cNvPr id="16388" name="Picture 3" descr="C:\Users\User\Desktop\tarahi fanni\choromit\L63359340071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974" y="762001"/>
            <a:ext cx="3429000" cy="243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5181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User\Desktop\tarahi fanni\choromit\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9054"/>
            <a:ext cx="5334000" cy="313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C:\Users\User\Desktop\tarahi fanni\choromit\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974" y="3924527"/>
            <a:ext cx="5487080" cy="2933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4572000" y="707572"/>
            <a:ext cx="4266974" cy="1067027"/>
          </a:xfrm>
          <a:prstGeom prst="rect">
            <a:avLst/>
          </a:prstGeom>
        </p:spPr>
        <p:txBody>
          <a:bodyPr lIns="91440" tIns="45720" rIns="91440" bIns="45720"/>
          <a:lstStyle/>
          <a:p>
            <a:pPr fontAlgn="base">
              <a:spcBef>
                <a:spcPct val="0"/>
              </a:spcBef>
              <a:spcAft>
                <a:spcPct val="0"/>
              </a:spcAft>
              <a:defRPr/>
            </a:pPr>
            <a:r>
              <a:rPr lang="fa-IR" sz="1286" dirty="0">
                <a:solidFill>
                  <a:srgbClr val="424456"/>
                </a:solidFill>
                <a:latin typeface="Trebuchet MS"/>
                <a:cs typeface="B Homa" panose="00000400000000000000" pitchFamily="2" charset="-78"/>
              </a:rPr>
              <a:t/>
            </a:r>
            <a:br>
              <a:rPr lang="fa-IR" sz="1286" dirty="0">
                <a:solidFill>
                  <a:srgbClr val="424456"/>
                </a:solidFill>
                <a:latin typeface="Trebuchet MS"/>
                <a:cs typeface="B Homa" panose="00000400000000000000" pitchFamily="2" charset="-78"/>
              </a:rPr>
            </a:br>
            <a:r>
              <a:rPr lang="fa-IR" sz="1286" dirty="0">
                <a:solidFill>
                  <a:srgbClr val="424456"/>
                </a:solidFill>
                <a:latin typeface="Trebuchet MS"/>
                <a:cs typeface="B Homa" panose="00000400000000000000" pitchFamily="2" charset="-78"/>
              </a:rPr>
              <a:t>اجزای تشکیل دهنده  سقف های کرمیت :</a:t>
            </a:r>
            <a:endParaRPr lang="en-US" sz="1286" dirty="0">
              <a:solidFill>
                <a:srgbClr val="424456"/>
              </a:solidFill>
              <a:latin typeface="Trebuchet MS"/>
              <a:cs typeface="B Homa" panose="00000400000000000000" pitchFamily="2" charset="-78"/>
            </a:endParaRPr>
          </a:p>
        </p:txBody>
      </p:sp>
      <p:sp>
        <p:nvSpPr>
          <p:cNvPr id="6" name="Content Placeholder 2"/>
          <p:cNvSpPr txBox="1">
            <a:spLocks/>
          </p:cNvSpPr>
          <p:nvPr/>
        </p:nvSpPr>
        <p:spPr>
          <a:xfrm>
            <a:off x="4039054" y="1905000"/>
            <a:ext cx="4723946" cy="1980974"/>
          </a:xfrm>
          <a:prstGeom prst="rect">
            <a:avLst/>
          </a:prstGeom>
        </p:spPr>
        <p:txBody>
          <a:bodyPr lIns="91440" tIns="45720" rIns="91440" bIns="45720"/>
          <a:lstStyle/>
          <a:p>
            <a:pPr marL="109730">
              <a:spcBef>
                <a:spcPts val="300"/>
              </a:spcBef>
              <a:buClr>
                <a:srgbClr val="A04DA3"/>
              </a:buClr>
              <a:defRPr/>
            </a:pPr>
            <a:r>
              <a:rPr lang="fa-IR" sz="1286" dirty="0">
                <a:solidFill>
                  <a:prstClr val="black"/>
                </a:solidFill>
                <a:cs typeface="B Homa" panose="00000400000000000000" pitchFamily="2" charset="-78"/>
              </a:rPr>
              <a:t/>
            </a:r>
            <a:br>
              <a:rPr lang="fa-IR" sz="1286" dirty="0">
                <a:solidFill>
                  <a:prstClr val="black"/>
                </a:solidFill>
                <a:cs typeface="B Homa" panose="00000400000000000000" pitchFamily="2" charset="-78"/>
              </a:rPr>
            </a:br>
            <a:r>
              <a:rPr lang="fa-IR" sz="1286" dirty="0">
                <a:solidFill>
                  <a:prstClr val="black"/>
                </a:solidFill>
                <a:cs typeface="B Homa" panose="00000400000000000000" pitchFamily="2" charset="-78"/>
              </a:rPr>
              <a:t>•    تیرچه های فولادی</a:t>
            </a:r>
            <a:br>
              <a:rPr lang="fa-IR" sz="1286" dirty="0">
                <a:solidFill>
                  <a:prstClr val="black"/>
                </a:solidFill>
                <a:cs typeface="B Homa" panose="00000400000000000000" pitchFamily="2" charset="-78"/>
              </a:rPr>
            </a:br>
            <a:r>
              <a:rPr lang="fa-IR" sz="1286" dirty="0">
                <a:solidFill>
                  <a:prstClr val="black"/>
                </a:solidFill>
                <a:cs typeface="B Homa" panose="00000400000000000000" pitchFamily="2" charset="-78"/>
              </a:rPr>
              <a:t>•    بلوک های پرکننده با توجه به نوع سقف</a:t>
            </a:r>
            <a:br>
              <a:rPr lang="fa-IR" sz="1286" dirty="0">
                <a:solidFill>
                  <a:prstClr val="black"/>
                </a:solidFill>
                <a:cs typeface="B Homa" panose="00000400000000000000" pitchFamily="2" charset="-78"/>
              </a:rPr>
            </a:br>
            <a:r>
              <a:rPr lang="fa-IR" sz="1286" dirty="0">
                <a:solidFill>
                  <a:prstClr val="black"/>
                </a:solidFill>
                <a:cs typeface="B Homa" panose="00000400000000000000" pitchFamily="2" charset="-78"/>
              </a:rPr>
              <a:t>•    کلاف عرضی</a:t>
            </a:r>
          </a:p>
          <a:p>
            <a:pPr marL="109730">
              <a:spcBef>
                <a:spcPts val="300"/>
              </a:spcBef>
              <a:buClr>
                <a:srgbClr val="A04DA3"/>
              </a:buClr>
              <a:defRPr/>
            </a:pPr>
            <a:r>
              <a:rPr lang="fa-IR" sz="1286" dirty="0">
                <a:solidFill>
                  <a:prstClr val="black"/>
                </a:solidFill>
                <a:cs typeface="B Homa" panose="00000400000000000000" pitchFamily="2" charset="-78"/>
              </a:rPr>
              <a:t>•     </a:t>
            </a:r>
            <a:br>
              <a:rPr lang="fa-IR" sz="1286" dirty="0">
                <a:solidFill>
                  <a:prstClr val="black"/>
                </a:solidFill>
                <a:cs typeface="B Homa" panose="00000400000000000000" pitchFamily="2" charset="-78"/>
              </a:rPr>
            </a:br>
            <a:r>
              <a:rPr lang="fa-IR" sz="1286" dirty="0">
                <a:solidFill>
                  <a:prstClr val="black"/>
                </a:solidFill>
                <a:cs typeface="B Homa" panose="00000400000000000000" pitchFamily="2" charset="-78"/>
              </a:rPr>
              <a:t>•    بتن</a:t>
            </a:r>
            <a:br>
              <a:rPr lang="fa-IR" sz="1286" dirty="0">
                <a:solidFill>
                  <a:prstClr val="black"/>
                </a:solidFill>
                <a:cs typeface="B Homa" panose="00000400000000000000" pitchFamily="2" charset="-78"/>
              </a:rPr>
            </a:br>
            <a:endParaRPr lang="fa-IR" sz="1286" dirty="0">
              <a:solidFill>
                <a:prstClr val="black"/>
              </a:solidFill>
              <a:cs typeface="B Homa" panose="00000400000000000000" pitchFamily="2" charset="-78"/>
            </a:endParaRPr>
          </a:p>
        </p:txBody>
      </p:sp>
      <p:sp>
        <p:nvSpPr>
          <p:cNvPr id="17414" name="AutoShape 7" descr="سقف کرومیت چیست ؟"/>
          <p:cNvSpPr>
            <a:spLocks noChangeAspect="1" noChangeArrowheads="1"/>
          </p:cNvSpPr>
          <p:nvPr/>
        </p:nvSpPr>
        <p:spPr bwMode="auto">
          <a:xfrm>
            <a:off x="8938760"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17415" name="AutoShape 9" descr="سقف کرومیت چیست ؟"/>
          <p:cNvSpPr>
            <a:spLocks noChangeAspect="1" noChangeArrowheads="1"/>
          </p:cNvSpPr>
          <p:nvPr/>
        </p:nvSpPr>
        <p:spPr bwMode="auto">
          <a:xfrm>
            <a:off x="8938760"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17416" name="AutoShape 11" descr="سقف کرومیت چیست ؟"/>
          <p:cNvSpPr>
            <a:spLocks noChangeAspect="1" noChangeArrowheads="1"/>
          </p:cNvSpPr>
          <p:nvPr/>
        </p:nvSpPr>
        <p:spPr bwMode="auto">
          <a:xfrm>
            <a:off x="8938760"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17417" name="Picture 12" descr="C:\Users\User\Desktop\tarahi fanni\choromit\Capture.JPG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054" y="3429000"/>
            <a:ext cx="3123974"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Rectangle 9"/>
          <p:cNvSpPr>
            <a:spLocks noChangeArrowheads="1"/>
          </p:cNvSpPr>
          <p:nvPr/>
        </p:nvSpPr>
        <p:spPr bwMode="auto">
          <a:xfrm>
            <a:off x="7729609" y="2667000"/>
            <a:ext cx="639919"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 آرماتور</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3404650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4342946" y="1448027"/>
            <a:ext cx="4572000" cy="3810000"/>
          </a:xfrm>
        </p:spPr>
        <p:txBody>
          <a:bodyPr>
            <a:normAutofit/>
          </a:bodyPr>
          <a:lstStyle/>
          <a:p>
            <a:pPr algn="r" rtl="1" eaLnBrk="1" hangingPunct="1"/>
            <a:r>
              <a:rPr lang="fa-IR" altLang="fa-IR" sz="1400" dirty="0">
                <a:cs typeface="B Homa" panose="00000400000000000000" pitchFamily="2" charset="-78"/>
              </a:rPr>
              <a:t>در ساختمان های فلزی تسمه تیرچه، بایستی حداقل به طول 5 سانتیمتر به بال تیرآهن جوش شود و در اسکلت بتنی نیز باید توسط میلگرد به تیر بتنی متصل شود.</a:t>
            </a:r>
          </a:p>
          <a:p>
            <a:pPr algn="r" rtl="1" eaLnBrk="1" hangingPunct="1"/>
            <a:r>
              <a:rPr lang="fa-IR" altLang="fa-IR" sz="1400" dirty="0">
                <a:cs typeface="B Homa" panose="00000400000000000000" pitchFamily="2" charset="-78"/>
              </a:rPr>
              <a:t>توصیه می شود حداکثر تا دهانه 8 متر از کرومیت استفاده شود و برای دهانه های بیش از 8 متر بهتر است از ضوابط و طراحی سقف های مرکب استفاده شود.</a:t>
            </a:r>
          </a:p>
          <a:p>
            <a:pPr algn="r" rtl="1" eaLnBrk="1" hangingPunct="1"/>
            <a:r>
              <a:rPr lang="fa-IR" altLang="fa-IR" sz="1400" dirty="0">
                <a:cs typeface="B Homa" panose="00000400000000000000" pitchFamily="2" charset="-78"/>
              </a:rPr>
              <a:t>توصیه می شود برای دهانه های بیش از 6 متر به علت وجود لرزش حین اجرا و عدم گیرش بتن از یک ردیف شمع در وسط تیرچه استفاده شود.</a:t>
            </a:r>
          </a:p>
          <a:p>
            <a:pPr algn="r" rtl="1" eaLnBrk="1" hangingPunct="1"/>
            <a:r>
              <a:rPr lang="fa-IR" altLang="fa-IR" sz="1400" dirty="0">
                <a:cs typeface="B Homa" panose="00000400000000000000" pitchFamily="2" charset="-78"/>
              </a:rPr>
              <a:t>ورق تقویتی با طول کافی در تکیه گاه ها متناسب با طول دهانه تأمین گردد. طول ورق تقویتی به نحوی انتخاب گردد که در دهانه های کمتر از 5 متر حداقل یک چشمه و در دهانه های بزرگتر حداقل دو چشمه را پر کند</a:t>
            </a:r>
            <a:r>
              <a:rPr lang="fa-IR" altLang="fa-IR" sz="1400" dirty="0" smtClean="0">
                <a:cs typeface="B Homa" panose="00000400000000000000" pitchFamily="2" charset="-78"/>
              </a:rPr>
              <a:t>.</a:t>
            </a:r>
            <a:endParaRPr lang="fa-IR" altLang="fa-IR" sz="1400" dirty="0">
              <a:cs typeface="B Homa" panose="00000400000000000000" pitchFamily="2" charset="-78"/>
            </a:endParaRPr>
          </a:p>
        </p:txBody>
      </p:sp>
      <p:pic>
        <p:nvPicPr>
          <p:cNvPr id="184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027" y="4342946"/>
            <a:ext cx="388597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6" descr="H:\Eng padashi\IMG_07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027" y="762001"/>
            <a:ext cx="3810000" cy="31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5639027" y="686028"/>
            <a:ext cx="3123973" cy="1067026"/>
          </a:xfrm>
          <a:prstGeom prst="rect">
            <a:avLst/>
          </a:prstGeom>
        </p:spPr>
        <p:txBody>
          <a:bodyPr lIns="91440" tIns="45720" rIns="91440" bIns="45720"/>
          <a:lstStyle/>
          <a:p>
            <a:pPr fontAlgn="base">
              <a:spcBef>
                <a:spcPct val="0"/>
              </a:spcBef>
              <a:spcAft>
                <a:spcPct val="0"/>
              </a:spcAft>
              <a:defRPr/>
            </a:pPr>
            <a:r>
              <a:rPr lang="fa-IR" sz="1286" dirty="0">
                <a:solidFill>
                  <a:prstClr val="black"/>
                </a:solidFill>
                <a:latin typeface="B Mitra" pitchFamily="2" charset="-78"/>
                <a:cs typeface="B Homa" panose="00000400000000000000" pitchFamily="2" charset="-78"/>
              </a:rPr>
              <a:t>نکات اجرایی سقف کرمیت: </a:t>
            </a:r>
            <a:endParaRPr lang="en-US" sz="1286" dirty="0">
              <a:solidFill>
                <a:prstClr val="black"/>
              </a:solidFill>
              <a:latin typeface="B Mitra" pitchFamily="2" charset="-78"/>
              <a:cs typeface="B Homa" panose="00000400000000000000" pitchFamily="2" charset="-78"/>
            </a:endParaRPr>
          </a:p>
        </p:txBody>
      </p:sp>
    </p:spTree>
    <p:extLst>
      <p:ext uri="{BB962C8B-B14F-4D97-AF65-F5344CB8AC3E}">
        <p14:creationId xmlns:p14="http://schemas.microsoft.com/office/powerpoint/2010/main" val="35664992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1143000" y="1469572"/>
            <a:ext cx="7087054" cy="226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برای این نوع سقف میلگرد افت و حرارت با قطر 6 میلیمتر كفایت می‌كند كه تعداد این میلگردها در خلاف جهت تیرچه‌ها هر 25 سانتیمتر یك عدد می‌بایستی اجرا گردد. در نشریه 151 به لزوم اجرای میلگردهای افت و حرارت در جهت تیرچه‌ها اشاره‌ای نشده است.</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algn="ctr" eaLnBrk="1" fontAlgn="base" hangingPunct="1">
              <a:spcBef>
                <a:spcPct val="0"/>
              </a:spcBef>
              <a:spcAft>
                <a:spcPct val="0"/>
              </a:spcAft>
            </a:pPr>
            <a:r>
              <a:rPr lang="fa-IR" altLang="fa-IR" sz="1286" dirty="0">
                <a:solidFill>
                  <a:prstClr val="black"/>
                </a:solidFill>
                <a:cs typeface="B Homa" panose="00000400000000000000" pitchFamily="2" charset="-78"/>
              </a:rPr>
              <a:t>در كلیه دهانه‌های سقفهای كرومیت ، اجرای كلاف میانی (</a:t>
            </a:r>
            <a:r>
              <a:rPr lang="en-US" altLang="fa-IR" sz="1286" dirty="0">
                <a:solidFill>
                  <a:prstClr val="black"/>
                </a:solidFill>
                <a:cs typeface="B Homa" panose="00000400000000000000" pitchFamily="2" charset="-78"/>
              </a:rPr>
              <a:t>Tie Beam) </a:t>
            </a:r>
            <a:r>
              <a:rPr lang="fa-IR" altLang="fa-IR" sz="1286" dirty="0">
                <a:solidFill>
                  <a:prstClr val="black"/>
                </a:solidFill>
                <a:cs typeface="B Homa" panose="00000400000000000000" pitchFamily="2" charset="-78"/>
              </a:rPr>
              <a:t>ضروری می باشد و در دهانه‌های بالای 3 متر كلافهای میانی حتماً می‌بایستی با بتن (بوسیله ایجاد فاصله بین بلوكها) اجرا گردند. در دهانه‌های كوچكتر از 5.30 متر یك كلاف میانی و در دهانه‌های بین 5.30 و 7.80 متر دو كلاف میانی و در دهانه‌های بیش از 7.80 متر سه كلاف میانی مورد نیاز است. در تمام این حالات حداقل میلگرد طولی كلافهای میانی دو عدد میلگرد نمره 12 می‌باشد.</a:t>
            </a:r>
            <a:endParaRPr lang="en-US" altLang="fa-IR" sz="1286" dirty="0">
              <a:solidFill>
                <a:prstClr val="black"/>
              </a:solidFill>
              <a:cs typeface="B Homa" panose="00000400000000000000" pitchFamily="2" charset="-78"/>
            </a:endParaRPr>
          </a:p>
          <a:p>
            <a:pPr algn="ct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در تیرچه‌های كرومیت استفاده از میلگردهای نوع </a:t>
            </a:r>
            <a:r>
              <a:rPr lang="en-US" altLang="fa-IR" sz="1286" dirty="0">
                <a:solidFill>
                  <a:prstClr val="black"/>
                </a:solidFill>
                <a:cs typeface="B Homa" panose="00000400000000000000" pitchFamily="2" charset="-78"/>
              </a:rPr>
              <a:t>A3 (</a:t>
            </a:r>
            <a:r>
              <a:rPr lang="fa-IR" altLang="fa-IR" sz="1286" dirty="0">
                <a:solidFill>
                  <a:prstClr val="black"/>
                </a:solidFill>
                <a:cs typeface="B Homa" panose="00000400000000000000" pitchFamily="2" charset="-78"/>
              </a:rPr>
              <a:t>با آجهای به شكل هفت و هشت) ممنوع است و فقط می‌بایستی از میلگردهای صاف و یا آجدار نوع </a:t>
            </a:r>
            <a:r>
              <a:rPr lang="en-US" altLang="fa-IR" sz="1286" dirty="0">
                <a:solidFill>
                  <a:prstClr val="black"/>
                </a:solidFill>
                <a:cs typeface="B Homa" panose="00000400000000000000" pitchFamily="2" charset="-78"/>
              </a:rPr>
              <a:t>A2 (</a:t>
            </a:r>
            <a:r>
              <a:rPr lang="fa-IR" altLang="fa-IR" sz="1286" dirty="0">
                <a:solidFill>
                  <a:prstClr val="black"/>
                </a:solidFill>
                <a:cs typeface="B Homa" panose="00000400000000000000" pitchFamily="2" charset="-78"/>
              </a:rPr>
              <a:t>با آجهای فنری شكل) استفاده نمود.</a:t>
            </a:r>
          </a:p>
        </p:txBody>
      </p:sp>
    </p:spTree>
    <p:extLst>
      <p:ext uri="{BB962C8B-B14F-4D97-AF65-F5344CB8AC3E}">
        <p14:creationId xmlns:p14="http://schemas.microsoft.com/office/powerpoint/2010/main" val="40749531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723947" y="858253"/>
            <a:ext cx="4115027" cy="1067027"/>
          </a:xfrm>
        </p:spPr>
        <p:txBody>
          <a:bodyPr>
            <a:normAutofit/>
          </a:bodyPr>
          <a:lstStyle/>
          <a:p>
            <a:pPr algn="r" rtl="1" eaLnBrk="1" hangingPunct="1"/>
            <a:r>
              <a:rPr lang="fa-IR" altLang="fa-IR" sz="2000" b="1" dirty="0">
                <a:latin typeface="B Mitra" panose="00000400000000000000" pitchFamily="2" charset="-78"/>
                <a:cs typeface="B Mitra" panose="00000400000000000000" pitchFamily="2" charset="-78"/>
              </a:rPr>
              <a:t>مزایای سقف کرمیت : </a:t>
            </a:r>
            <a:endParaRPr lang="en-US" altLang="fa-IR" sz="2000" b="1" dirty="0">
              <a:latin typeface="B Mitra" panose="00000400000000000000" pitchFamily="2" charset="-78"/>
              <a:cs typeface="B Mitra" panose="00000400000000000000" pitchFamily="2" charset="-78"/>
            </a:endParaRPr>
          </a:p>
        </p:txBody>
      </p:sp>
      <p:sp>
        <p:nvSpPr>
          <p:cNvPr id="20483" name="Content Placeholder 2"/>
          <p:cNvSpPr>
            <a:spLocks noGrp="1"/>
          </p:cNvSpPr>
          <p:nvPr>
            <p:ph idx="1"/>
          </p:nvPr>
        </p:nvSpPr>
        <p:spPr>
          <a:xfrm>
            <a:off x="4487779" y="1753054"/>
            <a:ext cx="4351195" cy="3961946"/>
          </a:xfrm>
        </p:spPr>
        <p:txBody>
          <a:bodyPr>
            <a:noAutofit/>
          </a:bodyPr>
          <a:lstStyle/>
          <a:p>
            <a:pPr marL="108859" indent="0" algn="r" rtl="1" eaLnBrk="1" hangingPunct="1">
              <a:buNone/>
            </a:pPr>
            <a:r>
              <a:rPr lang="fa-IR" altLang="fa-IR" sz="1600" dirty="0">
                <a:cs typeface="B Homa" panose="00000400000000000000" pitchFamily="2" charset="-78"/>
              </a:rPr>
              <a:t>•  عدم نياز به شمع بندي</a:t>
            </a:r>
          </a:p>
          <a:p>
            <a:pPr marL="108859" indent="0" algn="r" rtl="1" eaLnBrk="1" hangingPunct="1">
              <a:buNone/>
            </a:pPr>
            <a:r>
              <a:rPr lang="fa-IR" altLang="fa-IR" sz="1600" dirty="0">
                <a:cs typeface="B Homa" panose="00000400000000000000" pitchFamily="2" charset="-78"/>
              </a:rPr>
              <a:t>• سرعت وسهولت اجرا</a:t>
            </a:r>
          </a:p>
          <a:p>
            <a:pPr marL="108859" indent="0" algn="r" rtl="1" eaLnBrk="1" hangingPunct="1">
              <a:buNone/>
            </a:pPr>
            <a:r>
              <a:rPr lang="fa-IR" altLang="fa-IR" sz="1600" dirty="0">
                <a:cs typeface="B Homa" panose="00000400000000000000" pitchFamily="2" charset="-78"/>
              </a:rPr>
              <a:t>•  امکان اجراي همزمان چند سقف</a:t>
            </a:r>
          </a:p>
          <a:p>
            <a:pPr marL="108859" indent="0" algn="r" rtl="1" eaLnBrk="1" hangingPunct="1">
              <a:buNone/>
            </a:pPr>
            <a:r>
              <a:rPr lang="fa-IR" altLang="fa-IR" sz="1600" dirty="0">
                <a:cs typeface="B Homa" panose="00000400000000000000" pitchFamily="2" charset="-78"/>
              </a:rPr>
              <a:t>•  يکپارچگي سقف و اسکلت  به علت جوش شدن تیرچه ها به اسکلت پس از گرفتن بتن ،سقف و اسکلت یکپارچه شده و می تواند مانند یک دیافراگم صلب عمل کند.</a:t>
            </a:r>
          </a:p>
          <a:p>
            <a:pPr marL="108859" indent="0" algn="r" rtl="1" eaLnBrk="1" hangingPunct="1">
              <a:buNone/>
            </a:pPr>
            <a:r>
              <a:rPr lang="fa-IR" altLang="fa-IR" sz="1600" dirty="0">
                <a:cs typeface="B Homa" panose="00000400000000000000" pitchFamily="2" charset="-78"/>
              </a:rPr>
              <a:t>•  کاهش مصرف بتن و وزن کمتر سقف                                                               </a:t>
            </a:r>
            <a:br>
              <a:rPr lang="fa-IR" altLang="fa-IR" sz="1600" dirty="0">
                <a:cs typeface="B Homa" panose="00000400000000000000" pitchFamily="2" charset="-78"/>
              </a:rPr>
            </a:br>
            <a:r>
              <a:rPr lang="fa-IR" altLang="fa-IR" sz="1600" dirty="0">
                <a:cs typeface="B Homa" panose="00000400000000000000" pitchFamily="2" charset="-78"/>
              </a:rPr>
              <a:t>•  کاهش مصرف تيرچه</a:t>
            </a:r>
            <a:br>
              <a:rPr lang="fa-IR" altLang="fa-IR" sz="1600" dirty="0">
                <a:cs typeface="B Homa" panose="00000400000000000000" pitchFamily="2" charset="-78"/>
              </a:rPr>
            </a:br>
            <a:r>
              <a:rPr lang="fa-IR" altLang="fa-IR" sz="1600" dirty="0">
                <a:cs typeface="B Homa" panose="00000400000000000000" pitchFamily="2" charset="-78"/>
              </a:rPr>
              <a:t>•  سهولت اجراي داکت و عبور تاسيسات</a:t>
            </a:r>
          </a:p>
          <a:p>
            <a:pPr marL="108859" indent="0" algn="r" rtl="1" eaLnBrk="1" hangingPunct="1">
              <a:buNone/>
            </a:pPr>
            <a:r>
              <a:rPr lang="fa-IR" altLang="fa-IR" sz="1600" dirty="0">
                <a:cs typeface="B Homa" panose="00000400000000000000" pitchFamily="2" charset="-78"/>
              </a:rPr>
              <a:t>•  سهولت اجراي سقف با دهانه هاي بزرگ</a:t>
            </a:r>
          </a:p>
          <a:p>
            <a:pPr marL="108859" indent="0" algn="r" rtl="1" eaLnBrk="1" hangingPunct="1">
              <a:buNone/>
            </a:pPr>
            <a:endParaRPr lang="fa-IR" altLang="fa-IR" sz="1600" dirty="0">
              <a:cs typeface="B Homa" panose="00000400000000000000" pitchFamily="2" charset="-78"/>
            </a:endParaRPr>
          </a:p>
          <a:p>
            <a:pPr marL="108859" indent="0" algn="r" rtl="1" eaLnBrk="1" hangingPunct="1">
              <a:buNone/>
            </a:pPr>
            <a:endParaRPr lang="fa-IR" altLang="fa-IR" sz="1600" dirty="0">
              <a:cs typeface="B Homa" panose="00000400000000000000" pitchFamily="2" charset="-78"/>
            </a:endParaRPr>
          </a:p>
          <a:p>
            <a:pPr marL="108859" indent="0" algn="r" rtl="1" eaLnBrk="1" hangingPunct="1">
              <a:buNone/>
            </a:pPr>
            <a:r>
              <a:rPr lang="fa-IR" altLang="fa-IR" sz="1600" dirty="0">
                <a:cs typeface="B Homa" panose="00000400000000000000" pitchFamily="2" charset="-78"/>
              </a:rPr>
              <a:t/>
            </a:r>
            <a:br>
              <a:rPr lang="fa-IR" altLang="fa-IR" sz="1600" dirty="0">
                <a:cs typeface="B Homa" panose="00000400000000000000" pitchFamily="2" charset="-78"/>
              </a:rPr>
            </a:br>
            <a:r>
              <a:rPr lang="fa-IR" altLang="fa-IR" sz="1600" dirty="0">
                <a:cs typeface="B Homa" panose="00000400000000000000" pitchFamily="2" charset="-78"/>
              </a:rPr>
              <a:t> </a:t>
            </a:r>
            <a:br>
              <a:rPr lang="fa-IR" altLang="fa-IR" sz="1600" dirty="0">
                <a:cs typeface="B Homa" panose="00000400000000000000" pitchFamily="2" charset="-78"/>
              </a:rPr>
            </a:br>
            <a:endParaRPr lang="fa-IR" altLang="fa-IR" sz="1600" dirty="0">
              <a:cs typeface="B Homa" panose="00000400000000000000" pitchFamily="2" charset="-78"/>
            </a:endParaRPr>
          </a:p>
        </p:txBody>
      </p:sp>
      <p:pic>
        <p:nvPicPr>
          <p:cNvPr id="20484" name="Picture 2" descr="http://www.upload-noandishaan.ir/images/1vhkv0tizh3b9u90chxo.jpg"/>
          <p:cNvPicPr>
            <a:picLocks noChangeAspect="1" noChangeArrowheads="1"/>
          </p:cNvPicPr>
          <p:nvPr/>
        </p:nvPicPr>
        <p:blipFill>
          <a:blip r:embed="rId2">
            <a:extLst>
              <a:ext uri="{28A0092B-C50C-407E-A947-70E740481C1C}">
                <a14:useLocalDpi xmlns:a14="http://schemas.microsoft.com/office/drawing/2010/main" val="0"/>
              </a:ext>
            </a:extLst>
          </a:blip>
          <a:srcRect l="2759" t="3185" r="2464" b="3455"/>
          <a:stretch>
            <a:fillRect/>
          </a:stretch>
        </p:blipFill>
        <p:spPr bwMode="auto">
          <a:xfrm>
            <a:off x="532946" y="456974"/>
            <a:ext cx="3810000" cy="320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5" descr="H:\Eng padashi\IMG_075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946" y="3810000"/>
            <a:ext cx="3810000" cy="2803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61998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353028" y="686027"/>
            <a:ext cx="2591026" cy="762000"/>
          </a:xfrm>
        </p:spPr>
        <p:txBody>
          <a:bodyPr/>
          <a:lstStyle/>
          <a:p>
            <a:pPr algn="r" rtl="1" eaLnBrk="1" hangingPunct="1"/>
            <a:r>
              <a:rPr lang="fa-IR" altLang="fa-IR" sz="1714" b="1">
                <a:latin typeface="B Mitra" panose="00000400000000000000" pitchFamily="2" charset="-78"/>
                <a:cs typeface="B Mitra" panose="00000400000000000000" pitchFamily="2" charset="-78"/>
              </a:rPr>
              <a:t>انواع سقف های کرمیت</a:t>
            </a:r>
            <a:endParaRPr lang="en-US" altLang="fa-IR" sz="1714" b="1">
              <a:latin typeface="B Mitra" panose="00000400000000000000" pitchFamily="2" charset="-78"/>
              <a:cs typeface="B Mitra" panose="00000400000000000000" pitchFamily="2" charset="-78"/>
            </a:endParaRPr>
          </a:p>
        </p:txBody>
      </p:sp>
      <p:sp>
        <p:nvSpPr>
          <p:cNvPr id="3" name="Content Placeholder 2"/>
          <p:cNvSpPr>
            <a:spLocks noGrp="1"/>
          </p:cNvSpPr>
          <p:nvPr>
            <p:ph idx="1"/>
          </p:nvPr>
        </p:nvSpPr>
        <p:spPr>
          <a:xfrm>
            <a:off x="4723947" y="1448028"/>
            <a:ext cx="4420054" cy="913946"/>
          </a:xfrm>
        </p:spPr>
        <p:txBody>
          <a:bodyPr>
            <a:normAutofit/>
          </a:bodyPr>
          <a:lstStyle/>
          <a:p>
            <a:pPr marL="452637" indent="-342907" algn="r" rtl="1" eaLnBrk="1" fontAlgn="auto" hangingPunct="1">
              <a:spcAft>
                <a:spcPts val="0"/>
              </a:spcAft>
              <a:buClr>
                <a:schemeClr val="accent3"/>
              </a:buClr>
              <a:buNone/>
              <a:defRPr/>
            </a:pPr>
            <a:r>
              <a:rPr lang="fa-IR" sz="1286" b="1" dirty="0">
                <a:latin typeface="Arial"/>
                <a:cs typeface="B Homa" panose="00000400000000000000" pitchFamily="2" charset="-78"/>
              </a:rPr>
              <a:t> سقف تیرچه کرمیت با بلوک سفالی یا سیمانی:</a:t>
            </a:r>
          </a:p>
          <a:p>
            <a:pPr marL="109730" indent="0" algn="r" rtl="1" eaLnBrk="1" fontAlgn="auto" hangingPunct="1">
              <a:spcAft>
                <a:spcPts val="0"/>
              </a:spcAft>
              <a:buClr>
                <a:schemeClr val="accent3"/>
              </a:buClr>
              <a:buNone/>
              <a:defRPr/>
            </a:pPr>
            <a:r>
              <a:rPr lang="fa-IR" sz="1286" dirty="0">
                <a:cs typeface="B Homa" panose="00000400000000000000" pitchFamily="2" charset="-78"/>
              </a:rPr>
              <a:t/>
            </a:r>
            <a:br>
              <a:rPr lang="fa-IR" sz="1286" dirty="0">
                <a:cs typeface="B Homa" panose="00000400000000000000" pitchFamily="2" charset="-78"/>
              </a:rPr>
            </a:br>
            <a:endParaRPr lang="fa-IR" sz="1286" dirty="0">
              <a:cs typeface="B Homa" panose="00000400000000000000" pitchFamily="2" charset="-78"/>
            </a:endParaRPr>
          </a:p>
        </p:txBody>
      </p:sp>
      <p:pic>
        <p:nvPicPr>
          <p:cNvPr id="21508"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2054"/>
            <a:ext cx="4845277" cy="2818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Rectangle 4"/>
          <p:cNvSpPr>
            <a:spLocks noChangeArrowheads="1"/>
          </p:cNvSpPr>
          <p:nvPr/>
        </p:nvSpPr>
        <p:spPr bwMode="auto">
          <a:xfrm>
            <a:off x="4463143" y="1578429"/>
            <a:ext cx="4342946" cy="226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a:r>
            <a:br>
              <a:rPr lang="fa-IR" altLang="fa-IR" sz="1286" b="1" dirty="0">
                <a:solidFill>
                  <a:prstClr val="black"/>
                </a:solidFill>
                <a:cs typeface="B Homa" panose="00000400000000000000" pitchFamily="2" charset="-78"/>
              </a:rPr>
            </a:br>
            <a:r>
              <a:rPr lang="fa-IR" altLang="fa-IR" sz="1286" b="1" dirty="0">
                <a:solidFill>
                  <a:prstClr val="black"/>
                </a:solidFill>
                <a:cs typeface="B Homa" panose="00000400000000000000" pitchFamily="2" charset="-78"/>
              </a:rPr>
              <a:t>محاسن :</a:t>
            </a: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به دلیل اجرای همزمان دو یا سه سقف معمولاً اجرای این سقف مقرون به صرفه خواهد بود.</a:t>
            </a:r>
          </a:p>
          <a:p>
            <a:pPr eaLnBrk="1" fontAlgn="base" hangingPunct="1">
              <a:spcBef>
                <a:spcPct val="0"/>
              </a:spcBef>
              <a:spcAft>
                <a:spcPct val="0"/>
              </a:spcAft>
            </a:pPr>
            <a:r>
              <a:rPr lang="fa-IR" altLang="fa-IR" sz="1286" dirty="0">
                <a:solidFill>
                  <a:prstClr val="black"/>
                </a:solidFill>
                <a:cs typeface="B Homa" panose="00000400000000000000" pitchFamily="2" charset="-78"/>
              </a:rPr>
              <a:t>سرعت اجرای بالاتری نسبت به سقفهای با تیرچه بتنی دارد.</a:t>
            </a:r>
          </a:p>
          <a:p>
            <a:pPr eaLnBrk="1" fontAlgn="base" hangingPunct="1">
              <a:spcBef>
                <a:spcPct val="0"/>
              </a:spcBef>
              <a:spcAft>
                <a:spcPct val="0"/>
              </a:spcAft>
            </a:pPr>
            <a:r>
              <a:rPr lang="fa-IR" altLang="fa-IR" sz="1286" dirty="0">
                <a:solidFill>
                  <a:prstClr val="black"/>
                </a:solidFill>
                <a:cs typeface="B Homa" panose="00000400000000000000" pitchFamily="2" charset="-78"/>
              </a:rPr>
              <a:t>به كاذب كاری نیازی ندارد.</a:t>
            </a:r>
          </a:p>
          <a:p>
            <a:pPr eaLnBrk="1" fontAlgn="base" hangingPunct="1">
              <a:spcBef>
                <a:spcPct val="0"/>
              </a:spcBef>
              <a:spcAft>
                <a:spcPct val="0"/>
              </a:spcAft>
            </a:pPr>
            <a:r>
              <a:rPr lang="fa-IR" altLang="fa-IR" sz="1286" dirty="0">
                <a:solidFill>
                  <a:prstClr val="black"/>
                </a:solidFill>
                <a:cs typeface="B Homa" panose="00000400000000000000" pitchFamily="2" charset="-78"/>
              </a:rPr>
              <a:t>این سقف وزنی نسبتاً متعادل دارد.</a:t>
            </a:r>
          </a:p>
          <a:p>
            <a:pPr eaLnBrk="1" fontAlgn="base" hangingPunct="1">
              <a:spcBef>
                <a:spcPct val="0"/>
              </a:spcBef>
              <a:spcAft>
                <a:spcPct val="0"/>
              </a:spcAft>
            </a:pPr>
            <a:r>
              <a:rPr lang="fa-IR" altLang="fa-IR" sz="1286" b="1" dirty="0">
                <a:solidFill>
                  <a:prstClr val="black"/>
                </a:solidFill>
                <a:cs typeface="B Homa" panose="00000400000000000000" pitchFamily="2" charset="-78"/>
              </a:rPr>
              <a:t>نقاط ضعف احتمالی :</a:t>
            </a: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بدلیل عدم اجرای شمع بندی ، لرزش این نوع سقفها از سقفهای با تیرچه بتنی بیشتر است.</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21510" name="Picture 6" descr="C:\Users\User\Desktop\tarahi fanni\choromit\13.JPG"/>
          <p:cNvPicPr>
            <a:picLocks noChangeAspect="1" noChangeArrowheads="1"/>
          </p:cNvPicPr>
          <p:nvPr/>
        </p:nvPicPr>
        <p:blipFill>
          <a:blip r:embed="rId3">
            <a:lum bright="-24000" contrast="36000"/>
            <a:extLst>
              <a:ext uri="{28A0092B-C50C-407E-A947-70E740481C1C}">
                <a14:useLocalDpi xmlns:a14="http://schemas.microsoft.com/office/drawing/2010/main" val="0"/>
              </a:ext>
            </a:extLst>
          </a:blip>
          <a:srcRect/>
          <a:stretch>
            <a:fillRect/>
          </a:stretch>
        </p:blipFill>
        <p:spPr bwMode="auto">
          <a:xfrm>
            <a:off x="326572" y="5061858"/>
            <a:ext cx="5981474" cy="159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64106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5878286" y="991054"/>
            <a:ext cx="3265714" cy="696232"/>
          </a:xfrm>
          <a:prstGeom prst="rect">
            <a:avLst/>
          </a:prstGeom>
        </p:spPr>
        <p:txBody>
          <a:bodyPr lIns="91440" tIns="45720" rIns="91440" bIns="45720">
            <a:normAutofit fontScale="77500" lnSpcReduction="20000"/>
          </a:bodyPr>
          <a:lstStyle/>
          <a:p>
            <a:pPr marL="452637" indent="-342907">
              <a:spcBef>
                <a:spcPts val="300"/>
              </a:spcBef>
              <a:buClr>
                <a:srgbClr val="A04DA3"/>
              </a:buClr>
              <a:defRPr/>
            </a:pPr>
            <a:r>
              <a:rPr lang="fa-IR" sz="1714" b="1" i="1" dirty="0">
                <a:solidFill>
                  <a:prstClr val="black"/>
                </a:solidFill>
                <a:latin typeface="Arial"/>
                <a:cs typeface="B Homa" panose="00000400000000000000" pitchFamily="2" charset="-78"/>
              </a:rPr>
              <a:t>سقف تیرچه کرمیت با بلوک پلی استایرن(یونولیت):</a:t>
            </a:r>
          </a:p>
          <a:p>
            <a:pPr marL="109730">
              <a:spcBef>
                <a:spcPts val="300"/>
              </a:spcBef>
              <a:buClr>
                <a:srgbClr val="A04DA3"/>
              </a:buClr>
              <a:defRPr/>
            </a:pPr>
            <a:r>
              <a:rPr lang="fa-IR" sz="1714" b="1" dirty="0">
                <a:solidFill>
                  <a:prstClr val="black"/>
                </a:solidFill>
                <a:cs typeface="B Homa" panose="00000400000000000000" pitchFamily="2" charset="-78"/>
              </a:rPr>
              <a:t/>
            </a:r>
            <a:br>
              <a:rPr lang="fa-IR" sz="1714" b="1" dirty="0">
                <a:solidFill>
                  <a:prstClr val="black"/>
                </a:solidFill>
                <a:cs typeface="B Homa" panose="00000400000000000000" pitchFamily="2" charset="-78"/>
              </a:rPr>
            </a:br>
            <a:endParaRPr lang="fa-IR" sz="1714" b="1" dirty="0">
              <a:solidFill>
                <a:prstClr val="black"/>
              </a:solidFill>
              <a:cs typeface="B Homa" panose="00000400000000000000" pitchFamily="2" charset="-78"/>
            </a:endParaRPr>
          </a:p>
        </p:txBody>
      </p:sp>
      <p:sp>
        <p:nvSpPr>
          <p:cNvPr id="22531" name="Rectangle 2"/>
          <p:cNvSpPr>
            <a:spLocks noChangeArrowheads="1"/>
          </p:cNvSpPr>
          <p:nvPr/>
        </p:nvSpPr>
        <p:spPr bwMode="auto">
          <a:xfrm>
            <a:off x="4496028" y="1448027"/>
            <a:ext cx="4418919" cy="325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a:r>
            <a:br>
              <a:rPr lang="fa-IR" altLang="fa-IR" sz="1286" b="1" dirty="0">
                <a:solidFill>
                  <a:prstClr val="black"/>
                </a:solidFill>
                <a:cs typeface="B Homa" panose="00000400000000000000" pitchFamily="2" charset="-78"/>
              </a:rPr>
            </a:br>
            <a:r>
              <a:rPr lang="fa-IR" altLang="fa-IR" sz="1286" b="1" dirty="0">
                <a:solidFill>
                  <a:prstClr val="black"/>
                </a:solidFill>
                <a:cs typeface="B Homa" panose="00000400000000000000" pitchFamily="2" charset="-78"/>
              </a:rPr>
              <a:t>محاسن :</a:t>
            </a:r>
            <a:r>
              <a:rPr lang="fa-IR" altLang="fa-IR" sz="1286" dirty="0">
                <a:solidFill>
                  <a:prstClr val="black"/>
                </a:solidFill>
                <a:cs typeface="B Homa" panose="00000400000000000000" pitchFamily="2" charset="-78"/>
              </a:rPr>
              <a:t>.</a:t>
            </a:r>
          </a:p>
          <a:p>
            <a:pPr eaLnBrk="1" fontAlgn="base" hangingPunct="1">
              <a:spcBef>
                <a:spcPct val="0"/>
              </a:spcBef>
              <a:spcAft>
                <a:spcPct val="0"/>
              </a:spcAft>
            </a:pPr>
            <a:r>
              <a:rPr lang="fa-IR" altLang="fa-IR" sz="1286" dirty="0">
                <a:solidFill>
                  <a:prstClr val="black"/>
                </a:solidFill>
                <a:cs typeface="B Homa" panose="00000400000000000000" pitchFamily="2" charset="-78"/>
              </a:rPr>
              <a:t>وزن این سقف از اكثر سقفهای كامپوزیت و نیز سقفهای تیرچه و بلوك سبكتر است.</a:t>
            </a:r>
          </a:p>
          <a:p>
            <a:pPr eaLnBrk="1" fontAlgn="base" hangingPunct="1">
              <a:spcBef>
                <a:spcPct val="0"/>
              </a:spcBef>
              <a:spcAft>
                <a:spcPct val="0"/>
              </a:spcAft>
            </a:pPr>
            <a:r>
              <a:rPr lang="fa-IR" altLang="fa-IR" sz="1286" dirty="0">
                <a:solidFill>
                  <a:prstClr val="black"/>
                </a:solidFill>
                <a:cs typeface="B Homa" panose="00000400000000000000" pitchFamily="2" charset="-78"/>
              </a:rPr>
              <a:t>در مقایسه با سقفهای كامپوزیت هزینه كاذب كاری كمتری دارد زیرا فواصل تیرچه‌ها كم بوده و نیازی به استفاده از نبشی در سقف كاذب نیست.</a:t>
            </a:r>
          </a:p>
          <a:p>
            <a:pPr eaLnBrk="1" fontAlgn="base" hangingPunct="1">
              <a:spcBef>
                <a:spcPct val="0"/>
              </a:spcBef>
              <a:spcAft>
                <a:spcPct val="0"/>
              </a:spcAft>
            </a:pPr>
            <a:r>
              <a:rPr lang="fa-IR" altLang="fa-IR" sz="1286" b="1" dirty="0">
                <a:solidFill>
                  <a:prstClr val="black"/>
                </a:solidFill>
                <a:cs typeface="B Homa" panose="00000400000000000000" pitchFamily="2" charset="-78"/>
              </a:rPr>
              <a:t>نقاط ضعف احتمالی :</a:t>
            </a: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بدلیل قیمت بالای بلوكه پلی استایرن معمولاً این نوع سقف در ردیف گرانترین سقفها قرار می‌گیرد.</a:t>
            </a:r>
          </a:p>
          <a:p>
            <a:pPr eaLnBrk="1" fontAlgn="base" hangingPunct="1">
              <a:spcBef>
                <a:spcPct val="0"/>
              </a:spcBef>
              <a:spcAft>
                <a:spcPct val="0"/>
              </a:spcAft>
            </a:pPr>
            <a:r>
              <a:rPr lang="fa-IR" altLang="fa-IR" sz="1286" dirty="0">
                <a:solidFill>
                  <a:prstClr val="black"/>
                </a:solidFill>
                <a:cs typeface="B Homa" panose="00000400000000000000" pitchFamily="2" charset="-78"/>
              </a:rPr>
              <a:t>بدلیل عدم اجرای شمع بندی ، لرزش این نوع سقفها از سقفهای با تیرچه بتنی بیشتر است.</a:t>
            </a:r>
          </a:p>
          <a:p>
            <a:pPr eaLnBrk="1" fontAlgn="base" hangingPunct="1">
              <a:spcBef>
                <a:spcPct val="0"/>
              </a:spcBef>
              <a:spcAft>
                <a:spcPct val="0"/>
              </a:spcAft>
            </a:pPr>
            <a:r>
              <a:rPr lang="fa-IR" altLang="fa-IR" sz="1286" dirty="0">
                <a:solidFill>
                  <a:prstClr val="black"/>
                </a:solidFill>
                <a:cs typeface="B Homa" panose="00000400000000000000" pitchFamily="2" charset="-78"/>
              </a:rPr>
              <a:t>بدلیل اختلاف ضریب انبساط طولی بلوكه‌های پلی استایرن با تیرچه‌ها ، در سقفهایی كه ا ز زیر با گچ پوشش شوند ترك ایجاد می‌شود.</a:t>
            </a:r>
          </a:p>
          <a:p>
            <a:pPr eaLnBrk="1" fontAlgn="base" hangingPunct="1">
              <a:spcBef>
                <a:spcPct val="0"/>
              </a:spcBef>
              <a:spcAft>
                <a:spcPct val="0"/>
              </a:spcAft>
            </a:pPr>
            <a:r>
              <a:rPr lang="fa-IR" altLang="fa-IR" sz="1286" dirty="0">
                <a:solidFill>
                  <a:prstClr val="black"/>
                </a:solidFill>
                <a:cs typeface="B Homa" panose="00000400000000000000" pitchFamily="2" charset="-78"/>
              </a:rPr>
              <a:t>اكثر بلوكه‌های پلی استایرن موجود در بازار بر اثر آتش سوزی آتش می‌گیرند و یا دود زیاد منتشر می‌نمایند بنابراین به لحاظ ایمنی استفاده از این سقف چندان توصیه نمی‌شود.</a:t>
            </a:r>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7974"/>
            <a:ext cx="4115027" cy="289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2" descr="C:\Users\User\Desktop\tarahi fanni\choromit\3.JPG"/>
          <p:cNvPicPr>
            <a:picLocks noChangeAspect="1" noChangeArrowheads="1"/>
          </p:cNvPicPr>
          <p:nvPr/>
        </p:nvPicPr>
        <p:blipFill>
          <a:blip r:embed="rId3">
            <a:lum bright="-18000" contrast="28000"/>
            <a:extLst>
              <a:ext uri="{28A0092B-C50C-407E-A947-70E740481C1C}">
                <a14:useLocalDpi xmlns:a14="http://schemas.microsoft.com/office/drawing/2010/main" val="0"/>
              </a:ext>
            </a:extLst>
          </a:blip>
          <a:srcRect/>
          <a:stretch>
            <a:fillRect/>
          </a:stretch>
        </p:blipFill>
        <p:spPr bwMode="auto">
          <a:xfrm>
            <a:off x="0" y="4191000"/>
            <a:ext cx="4496027" cy="198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99648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2"/>
          <p:cNvSpPr>
            <a:spLocks noGrp="1"/>
          </p:cNvSpPr>
          <p:nvPr>
            <p:ph idx="1"/>
          </p:nvPr>
        </p:nvSpPr>
        <p:spPr>
          <a:xfrm>
            <a:off x="5334000" y="925286"/>
            <a:ext cx="3353027" cy="2056946"/>
          </a:xfrm>
        </p:spPr>
        <p:txBody>
          <a:bodyPr/>
          <a:lstStyle/>
          <a:p>
            <a:pPr marL="108859" indent="0" algn="r" rtl="1" eaLnBrk="1" hangingPunct="1">
              <a:buNone/>
            </a:pPr>
            <a:r>
              <a:rPr lang="fa-IR" altLang="fa-IR" sz="1286" b="1" dirty="0">
                <a:cs typeface="B Homa" panose="00000400000000000000" pitchFamily="2" charset="-78"/>
              </a:rPr>
              <a:t>3. سقف کامپوزیت کرمیت :</a:t>
            </a:r>
            <a:r>
              <a:rPr lang="fa-IR" altLang="fa-IR" sz="1286" dirty="0">
                <a:cs typeface="B Homa" panose="00000400000000000000" pitchFamily="2" charset="-78"/>
              </a:rPr>
              <a:t/>
            </a:r>
            <a:br>
              <a:rPr lang="fa-IR" altLang="fa-IR" sz="1286" dirty="0">
                <a:cs typeface="B Homa" panose="00000400000000000000" pitchFamily="2" charset="-78"/>
              </a:rPr>
            </a:br>
            <a:r>
              <a:rPr lang="fa-IR" altLang="fa-IR" sz="1286" dirty="0">
                <a:cs typeface="B Homa" panose="00000400000000000000" pitchFamily="2" charset="-78"/>
              </a:rPr>
              <a:t>از مزایای این سقف ها سرعت بخشیدن به اجرای کار ، میباشد. </a:t>
            </a:r>
            <a:endParaRPr lang="en-US" altLang="fa-IR" sz="1286" dirty="0">
              <a:cs typeface="B Homa" panose="00000400000000000000" pitchFamily="2" charset="-78"/>
            </a:endParaRPr>
          </a:p>
          <a:p>
            <a:pPr marL="108859" indent="0" algn="r" rtl="1" eaLnBrk="1" hangingPunct="1">
              <a:buNone/>
            </a:pPr>
            <a:r>
              <a:rPr lang="fa-IR" altLang="fa-IR" sz="1286" dirty="0">
                <a:cs typeface="B Homa" panose="00000400000000000000" pitchFamily="2" charset="-78"/>
              </a:rPr>
              <a:t>قالب های استفاده شده در این سیستم قابل استفاده مجدد می باشد که بعد از گيرش اولیه بتن قالب ها از زیر سقف باز می شود .</a:t>
            </a:r>
          </a:p>
        </p:txBody>
      </p:sp>
      <p:pic>
        <p:nvPicPr>
          <p:cNvPr id="235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6028"/>
            <a:ext cx="5182054" cy="434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5"/>
          <p:cNvSpPr>
            <a:spLocks noChangeArrowheads="1"/>
          </p:cNvSpPr>
          <p:nvPr/>
        </p:nvSpPr>
        <p:spPr bwMode="auto">
          <a:xfrm>
            <a:off x="5028974" y="3123974"/>
            <a:ext cx="3734026"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با توجه به این که قالب‌ها پس از بتن‌ریزی باز می‌شوند، مشاهده کیفیت بتن اجرا شده امکان پذیر می‌باشد و این امر امکان نظارت بر اجرا را فراهم می‌نماید.</a:t>
            </a:r>
            <a:endParaRPr lang="en-US" altLang="fa-IR" sz="1286" dirty="0">
              <a:solidFill>
                <a:prstClr val="black"/>
              </a:solidFill>
              <a:cs typeface="B Homa" panose="00000400000000000000" pitchFamily="2" charset="-78"/>
            </a:endParaRPr>
          </a:p>
        </p:txBody>
      </p:sp>
      <p:sp>
        <p:nvSpPr>
          <p:cNvPr id="7" name="Rectangle 6"/>
          <p:cNvSpPr/>
          <p:nvPr/>
        </p:nvSpPr>
        <p:spPr>
          <a:xfrm>
            <a:off x="1632858" y="4647974"/>
            <a:ext cx="7206116" cy="488082"/>
          </a:xfrm>
          <a:prstGeom prst="rect">
            <a:avLst/>
          </a:prstGeom>
        </p:spPr>
        <p:txBody>
          <a:bodyPr lIns="91440" tIns="45720" rIns="91440" bIns="45720">
            <a:spAutoFit/>
          </a:bodyPr>
          <a:lstStyle/>
          <a:p>
            <a:pPr marL="109730">
              <a:spcBef>
                <a:spcPct val="0"/>
              </a:spcBef>
              <a:buClr>
                <a:srgbClr val="A04DA3"/>
              </a:buClr>
              <a:buFontTx/>
              <a:buChar char="-"/>
              <a:defRPr/>
            </a:pPr>
            <a:r>
              <a:rPr lang="fa-IR" sz="1286" dirty="0">
                <a:solidFill>
                  <a:prstClr val="black"/>
                </a:solidFill>
                <a:cs typeface="B Homa" panose="00000400000000000000" pitchFamily="2" charset="-78"/>
              </a:rPr>
              <a:t>وزن اين سقف از اكثر سقفهاي كامپوزيت و نيز تيرچه بلوك سبكتر است .</a:t>
            </a:r>
          </a:p>
          <a:p>
            <a:pPr marL="109730">
              <a:spcBef>
                <a:spcPct val="0"/>
              </a:spcBef>
              <a:buClr>
                <a:srgbClr val="A04DA3"/>
              </a:buClr>
              <a:buFontTx/>
              <a:buChar char="-"/>
              <a:defRPr/>
            </a:pPr>
            <a:endParaRPr 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9079931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421191"/>
            <a:ext cx="8230054" cy="1067027"/>
          </a:xfrm>
        </p:spPr>
        <p:txBody>
          <a:bodyPr>
            <a:normAutofit/>
          </a:bodyPr>
          <a:lstStyle/>
          <a:p>
            <a:pPr algn="r" rtl="1" eaLnBrk="1" hangingPunct="1"/>
            <a:r>
              <a:rPr lang="fa-IR" altLang="fa-IR" sz="3200" b="1" dirty="0" smtClean="0">
                <a:solidFill>
                  <a:schemeClr val="tx1"/>
                </a:solidFill>
                <a:cs typeface="B Homa" panose="00000400000000000000" pitchFamily="2" charset="-78"/>
              </a:rPr>
              <a:t>معرفی انواع سقف ها و روش های اجرای آن</a:t>
            </a:r>
            <a:endParaRPr lang="en-US" altLang="fa-IR" sz="3200" b="1" dirty="0">
              <a:solidFill>
                <a:schemeClr val="tx1"/>
              </a:solidFill>
              <a:cs typeface="B Homa" panose="00000400000000000000" pitchFamily="2" charset="-78"/>
            </a:endParaRPr>
          </a:p>
        </p:txBody>
      </p:sp>
      <p:sp>
        <p:nvSpPr>
          <p:cNvPr id="6147" name="Content Placeholder 2"/>
          <p:cNvSpPr>
            <a:spLocks noGrp="1"/>
          </p:cNvSpPr>
          <p:nvPr>
            <p:ph idx="1"/>
          </p:nvPr>
        </p:nvSpPr>
        <p:spPr>
          <a:xfrm>
            <a:off x="574078" y="1177135"/>
            <a:ext cx="8230054" cy="4323670"/>
          </a:xfrm>
        </p:spPr>
        <p:txBody>
          <a:bodyPr>
            <a:normAutofit lnSpcReduction="10000"/>
          </a:bodyPr>
          <a:lstStyle/>
          <a:p>
            <a:pPr algn="r" rtl="1" eaLnBrk="1" hangingPunct="1">
              <a:buFont typeface="Georgia" panose="02040502050405020303" pitchFamily="18" charset="0"/>
              <a:buNone/>
            </a:pPr>
            <a:endParaRPr lang="en-US" altLang="fa-IR" dirty="0" smtClean="0">
              <a:cs typeface="B Homa" panose="00000400000000000000" pitchFamily="2" charset="-78"/>
            </a:endParaRPr>
          </a:p>
          <a:p>
            <a:pPr algn="r" rtl="1" eaLnBrk="1" hangingPunct="1">
              <a:buFont typeface="Georgia" panose="02040502050405020303" pitchFamily="18" charset="0"/>
              <a:buNone/>
            </a:pPr>
            <a:r>
              <a:rPr lang="fa-IR" altLang="fa-IR" sz="1786" b="1" dirty="0">
                <a:cs typeface="B Homa" panose="00000400000000000000" pitchFamily="2" charset="-78"/>
              </a:rPr>
              <a:t>گروه </a:t>
            </a:r>
          </a:p>
          <a:p>
            <a:pPr algn="r" rtl="1" eaLnBrk="1" hangingPunct="1">
              <a:buFont typeface="Georgia" panose="02040502050405020303" pitchFamily="18" charset="0"/>
              <a:buNone/>
            </a:pPr>
            <a:r>
              <a:rPr lang="fa-IR" altLang="fa-IR" sz="1786" b="1" dirty="0">
                <a:cs typeface="B Homa" panose="00000400000000000000" pitchFamily="2" charset="-78"/>
              </a:rPr>
              <a:t>سقف های </a:t>
            </a:r>
          </a:p>
          <a:p>
            <a:pPr algn="r" rtl="1" eaLnBrk="1" hangingPunct="1">
              <a:buFont typeface="Georgia" panose="02040502050405020303" pitchFamily="18" charset="0"/>
              <a:buNone/>
            </a:pPr>
            <a:r>
              <a:rPr lang="fa-IR" altLang="fa-IR" sz="1786" b="1" dirty="0">
                <a:cs typeface="B Homa" panose="00000400000000000000" pitchFamily="2" charset="-78"/>
              </a:rPr>
              <a:t>تیرچه دار</a:t>
            </a:r>
          </a:p>
          <a:p>
            <a:pPr algn="r" rtl="1" eaLnBrk="1" hangingPunct="1">
              <a:buFont typeface="Georgia" panose="02040502050405020303" pitchFamily="18" charset="0"/>
              <a:buNone/>
            </a:pPr>
            <a:endParaRPr lang="fa-IR" altLang="fa-IR" sz="1786" b="1" dirty="0">
              <a:cs typeface="B Homa" panose="00000400000000000000" pitchFamily="2" charset="-78"/>
            </a:endParaRPr>
          </a:p>
          <a:p>
            <a:pPr algn="r" rtl="1" eaLnBrk="1" hangingPunct="1">
              <a:buFont typeface="Georgia" panose="02040502050405020303" pitchFamily="18" charset="0"/>
              <a:buNone/>
            </a:pPr>
            <a:endParaRPr lang="fa-IR" altLang="fa-IR" sz="1786" b="1" dirty="0">
              <a:cs typeface="B Homa" panose="00000400000000000000" pitchFamily="2" charset="-78"/>
            </a:endParaRPr>
          </a:p>
          <a:p>
            <a:pPr algn="r" rtl="1" eaLnBrk="1" hangingPunct="1">
              <a:buFont typeface="Georgia" panose="02040502050405020303" pitchFamily="18" charset="0"/>
              <a:buNone/>
            </a:pPr>
            <a:endParaRPr lang="fa-IR" altLang="fa-IR" sz="1786" b="1" dirty="0">
              <a:cs typeface="B Homa" panose="00000400000000000000" pitchFamily="2" charset="-78"/>
            </a:endParaRPr>
          </a:p>
          <a:p>
            <a:pPr algn="r" rtl="1" eaLnBrk="1" hangingPunct="1">
              <a:buFont typeface="Georgia" panose="02040502050405020303" pitchFamily="18" charset="0"/>
              <a:buNone/>
            </a:pPr>
            <a:endParaRPr lang="fa-IR" altLang="fa-IR" sz="1786" b="1" dirty="0">
              <a:cs typeface="B Homa" panose="00000400000000000000" pitchFamily="2" charset="-78"/>
            </a:endParaRPr>
          </a:p>
          <a:p>
            <a:pPr algn="r" rtl="1" eaLnBrk="1" hangingPunct="1">
              <a:buFont typeface="Georgia" panose="02040502050405020303" pitchFamily="18" charset="0"/>
              <a:buNone/>
            </a:pPr>
            <a:r>
              <a:rPr lang="fa-IR" altLang="fa-IR" sz="1786" b="1" dirty="0">
                <a:cs typeface="B Homa" panose="00000400000000000000" pitchFamily="2" charset="-78"/>
              </a:rPr>
              <a:t>  </a:t>
            </a:r>
            <a:r>
              <a:rPr lang="fa-IR" altLang="fa-IR" sz="1786" b="1" dirty="0" smtClean="0">
                <a:cs typeface="B Homa" panose="00000400000000000000" pitchFamily="2" charset="-78"/>
              </a:rPr>
              <a:t>گروه </a:t>
            </a:r>
          </a:p>
          <a:p>
            <a:pPr algn="r" rtl="1" eaLnBrk="1" hangingPunct="1">
              <a:buFont typeface="Georgia" panose="02040502050405020303" pitchFamily="18" charset="0"/>
              <a:buNone/>
            </a:pPr>
            <a:r>
              <a:rPr lang="fa-IR" altLang="fa-IR" sz="1786" b="1" dirty="0" smtClean="0">
                <a:cs typeface="B Homa" panose="00000400000000000000" pitchFamily="2" charset="-78"/>
              </a:rPr>
              <a:t>  دال های </a:t>
            </a:r>
          </a:p>
          <a:p>
            <a:pPr algn="r" rtl="1" eaLnBrk="1" hangingPunct="1">
              <a:buFont typeface="Georgia" panose="02040502050405020303" pitchFamily="18" charset="0"/>
              <a:buNone/>
            </a:pPr>
            <a:r>
              <a:rPr lang="fa-IR" altLang="fa-IR" sz="1786" b="1" dirty="0" smtClean="0">
                <a:cs typeface="B Homa" panose="00000400000000000000" pitchFamily="2" charset="-78"/>
              </a:rPr>
              <a:t>  </a:t>
            </a:r>
            <a:r>
              <a:rPr lang="fa-IR" altLang="fa-IR" sz="1786" b="1" dirty="0">
                <a:cs typeface="B Homa" panose="00000400000000000000" pitchFamily="2" charset="-78"/>
              </a:rPr>
              <a:t>بتنی</a:t>
            </a:r>
            <a:endParaRPr lang="en-US" altLang="fa-IR" sz="1786" b="1" dirty="0">
              <a:cs typeface="B Homa" panose="00000400000000000000" pitchFamily="2" charset="-78"/>
            </a:endParaRPr>
          </a:p>
          <a:p>
            <a:pPr algn="r" rtl="1" eaLnBrk="1" hangingPunct="1">
              <a:buFont typeface="Georgia" panose="02040502050405020303" pitchFamily="18" charset="0"/>
              <a:buNone/>
            </a:pPr>
            <a:endParaRPr lang="en-US" altLang="fa-IR" sz="1786" b="1" dirty="0">
              <a:cs typeface="B Homa" panose="00000400000000000000" pitchFamily="2" charset="-78"/>
            </a:endParaRPr>
          </a:p>
        </p:txBody>
      </p:sp>
      <p:sp>
        <p:nvSpPr>
          <p:cNvPr id="4" name="Right Brace 3"/>
          <p:cNvSpPr/>
          <p:nvPr/>
        </p:nvSpPr>
        <p:spPr>
          <a:xfrm>
            <a:off x="7442385" y="1341158"/>
            <a:ext cx="229054" cy="1751920"/>
          </a:xfrm>
          <a:prstGeom prst="rightBrace">
            <a:avLst/>
          </a:prstGeom>
          <a:ln w="28575">
            <a:solidFill>
              <a:srgbClr val="C00000"/>
            </a:solidFill>
          </a:ln>
        </p:spPr>
        <p:style>
          <a:lnRef idx="1">
            <a:schemeClr val="dk1"/>
          </a:lnRef>
          <a:fillRef idx="0">
            <a:schemeClr val="dk1"/>
          </a:fillRef>
          <a:effectRef idx="0">
            <a:schemeClr val="dk1"/>
          </a:effectRef>
          <a:fontRef idx="minor">
            <a:schemeClr val="tx1"/>
          </a:fontRef>
        </p:style>
        <p:txBody>
          <a:bodyPr lIns="91440" tIns="45720" rIns="91440" bIns="45720" anchor="ctr"/>
          <a:lstStyle/>
          <a:p>
            <a:pPr algn="ctr" rtl="0">
              <a:defRPr/>
            </a:pPr>
            <a:endParaRPr lang="en-US" sz="1286" dirty="0">
              <a:solidFill>
                <a:prstClr val="black"/>
              </a:solidFill>
            </a:endParaRPr>
          </a:p>
        </p:txBody>
      </p:sp>
      <p:sp>
        <p:nvSpPr>
          <p:cNvPr id="7173" name="TextBox 4"/>
          <p:cNvSpPr txBox="1">
            <a:spLocks noChangeArrowheads="1"/>
          </p:cNvSpPr>
          <p:nvPr/>
        </p:nvSpPr>
        <p:spPr bwMode="auto">
          <a:xfrm>
            <a:off x="4547465" y="1569078"/>
            <a:ext cx="2818946" cy="1191993"/>
          </a:xfrm>
          <a:prstGeom prst="rect">
            <a:avLst/>
          </a:prstGeom>
          <a:noFill/>
          <a:ln w="9525">
            <a:noFill/>
            <a:miter lim="800000"/>
            <a:headEnd/>
            <a:tailEnd/>
          </a:ln>
        </p:spPr>
        <p:txBody>
          <a:bodyPr lIns="91440" tIns="45720" rIns="91440" bIns="45720">
            <a:spAutoFit/>
          </a:bodyPr>
          <a:lstStyle/>
          <a:p>
            <a:pPr fontAlgn="base">
              <a:spcBef>
                <a:spcPct val="0"/>
              </a:spcBef>
              <a:spcAft>
                <a:spcPct val="0"/>
              </a:spcAft>
              <a:defRPr/>
            </a:pPr>
            <a:r>
              <a:rPr lang="fa-IR" sz="1429" dirty="0">
                <a:solidFill>
                  <a:prstClr val="black"/>
                </a:solidFill>
                <a:cs typeface="B Homa" panose="00000400000000000000" pitchFamily="2" charset="-78"/>
              </a:rPr>
              <a:t>تیرچه بلوک (تیرچه بتنی)</a:t>
            </a:r>
          </a:p>
          <a:p>
            <a:pPr fontAlgn="base">
              <a:spcBef>
                <a:spcPct val="0"/>
              </a:spcBef>
              <a:spcAft>
                <a:spcPct val="0"/>
              </a:spcAft>
              <a:defRPr/>
            </a:pPr>
            <a:endParaRPr lang="fa-IR"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تیرچه کرمیت (تیرچه فلزی)</a:t>
            </a:r>
          </a:p>
          <a:p>
            <a:pPr fontAlgn="base">
              <a:spcBef>
                <a:spcPct val="0"/>
              </a:spcBef>
              <a:spcAft>
                <a:spcPct val="0"/>
              </a:spcAft>
              <a:defRPr/>
            </a:pPr>
            <a:endParaRPr lang="fa-IR"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سقف سیاک</a:t>
            </a:r>
            <a:endParaRPr lang="en-US" sz="1429" dirty="0">
              <a:solidFill>
                <a:prstClr val="black"/>
              </a:solidFill>
              <a:cs typeface="B Homa" panose="00000400000000000000" pitchFamily="2" charset="-78"/>
            </a:endParaRPr>
          </a:p>
        </p:txBody>
      </p:sp>
      <p:sp>
        <p:nvSpPr>
          <p:cNvPr id="6" name="Right Brace 5"/>
          <p:cNvSpPr/>
          <p:nvPr/>
        </p:nvSpPr>
        <p:spPr>
          <a:xfrm>
            <a:off x="2947491" y="1741570"/>
            <a:ext cx="229054" cy="1753054"/>
          </a:xfrm>
          <a:prstGeom prst="rightBrace">
            <a:avLst/>
          </a:prstGeom>
          <a:ln w="28575">
            <a:solidFill>
              <a:srgbClr val="C00000"/>
            </a:solidFill>
          </a:ln>
        </p:spPr>
        <p:style>
          <a:lnRef idx="1">
            <a:schemeClr val="dk1"/>
          </a:lnRef>
          <a:fillRef idx="0">
            <a:schemeClr val="dk1"/>
          </a:fillRef>
          <a:effectRef idx="0">
            <a:schemeClr val="dk1"/>
          </a:effectRef>
          <a:fontRef idx="minor">
            <a:schemeClr val="tx1"/>
          </a:fontRef>
        </p:style>
        <p:txBody>
          <a:bodyPr lIns="91440" tIns="45720" rIns="91440" bIns="45720" anchor="ctr"/>
          <a:lstStyle/>
          <a:p>
            <a:pPr algn="ctr" rtl="0">
              <a:defRPr/>
            </a:pPr>
            <a:endParaRPr lang="en-US" sz="1286" dirty="0">
              <a:solidFill>
                <a:prstClr val="black"/>
              </a:solidFill>
            </a:endParaRPr>
          </a:p>
        </p:txBody>
      </p:sp>
      <p:sp>
        <p:nvSpPr>
          <p:cNvPr id="7175" name="TextBox 6"/>
          <p:cNvSpPr txBox="1">
            <a:spLocks noChangeArrowheads="1"/>
          </p:cNvSpPr>
          <p:nvPr/>
        </p:nvSpPr>
        <p:spPr bwMode="auto">
          <a:xfrm>
            <a:off x="52571" y="1970623"/>
            <a:ext cx="2818946" cy="1191993"/>
          </a:xfrm>
          <a:prstGeom prst="rect">
            <a:avLst/>
          </a:prstGeom>
          <a:noFill/>
          <a:ln w="9525">
            <a:noFill/>
            <a:miter lim="800000"/>
            <a:headEnd/>
            <a:tailEnd/>
          </a:ln>
        </p:spPr>
        <p:txBody>
          <a:bodyPr lIns="91440" tIns="45720" rIns="91440" bIns="45720">
            <a:spAutoFit/>
          </a:bodyPr>
          <a:lstStyle/>
          <a:p>
            <a:pPr fontAlgn="base">
              <a:spcBef>
                <a:spcPct val="0"/>
              </a:spcBef>
              <a:spcAft>
                <a:spcPct val="0"/>
              </a:spcAft>
              <a:defRPr/>
            </a:pPr>
            <a:r>
              <a:rPr lang="fa-IR" sz="1429" dirty="0">
                <a:solidFill>
                  <a:prstClr val="black"/>
                </a:solidFill>
                <a:cs typeface="B Homa" panose="00000400000000000000" pitchFamily="2" charset="-78"/>
              </a:rPr>
              <a:t>سقفهاي كامپوزيت </a:t>
            </a:r>
          </a:p>
          <a:p>
            <a:pPr fontAlgn="base">
              <a:spcBef>
                <a:spcPct val="0"/>
              </a:spcBef>
              <a:spcAft>
                <a:spcPct val="0"/>
              </a:spcAft>
              <a:defRPr/>
            </a:pPr>
            <a:endParaRPr lang="fa-IR"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سقف عرش فولادی</a:t>
            </a:r>
          </a:p>
          <a:p>
            <a:pPr fontAlgn="base">
              <a:spcBef>
                <a:spcPct val="0"/>
              </a:spcBef>
              <a:spcAft>
                <a:spcPct val="0"/>
              </a:spcAft>
              <a:defRPr/>
            </a:pPr>
            <a:endParaRPr lang="fa-IR" sz="1429" dirty="0">
              <a:solidFill>
                <a:prstClr val="black"/>
              </a:solidFill>
              <a:cs typeface="B Homa" panose="00000400000000000000" pitchFamily="2" charset="-78"/>
            </a:endParaRPr>
          </a:p>
          <a:p>
            <a:pPr fontAlgn="base">
              <a:spcBef>
                <a:spcPct val="0"/>
              </a:spcBef>
              <a:spcAft>
                <a:spcPct val="0"/>
              </a:spcAft>
              <a:defRPr/>
            </a:pPr>
            <a:r>
              <a:rPr lang="en-US" sz="1429" dirty="0" err="1">
                <a:solidFill>
                  <a:prstClr val="black"/>
                </a:solidFill>
                <a:cs typeface="B Homa" panose="00000400000000000000" pitchFamily="2" charset="-78"/>
              </a:rPr>
              <a:t>Roofix</a:t>
            </a:r>
            <a:r>
              <a:rPr lang="en-US" sz="1429" dirty="0">
                <a:solidFill>
                  <a:prstClr val="black"/>
                </a:solidFill>
                <a:cs typeface="B Homa" panose="00000400000000000000" pitchFamily="2" charset="-78"/>
              </a:rPr>
              <a:t> </a:t>
            </a:r>
            <a:r>
              <a:rPr lang="fa-IR" sz="1429" dirty="0">
                <a:solidFill>
                  <a:prstClr val="black"/>
                </a:solidFill>
                <a:cs typeface="B Homa" panose="00000400000000000000" pitchFamily="2" charset="-78"/>
              </a:rPr>
              <a:t>سقف با قالب مشبك</a:t>
            </a:r>
            <a:endParaRPr lang="en-US" sz="1429" dirty="0">
              <a:solidFill>
                <a:prstClr val="black"/>
              </a:solidFill>
              <a:cs typeface="B Homa" panose="00000400000000000000" pitchFamily="2" charset="-78"/>
            </a:endParaRPr>
          </a:p>
        </p:txBody>
      </p:sp>
      <p:sp>
        <p:nvSpPr>
          <p:cNvPr id="6152" name="Rectangle 7"/>
          <p:cNvSpPr>
            <a:spLocks noChangeArrowheads="1"/>
          </p:cNvSpPr>
          <p:nvPr/>
        </p:nvSpPr>
        <p:spPr bwMode="auto">
          <a:xfrm>
            <a:off x="3171392" y="2207430"/>
            <a:ext cx="1508892" cy="641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786" b="1" dirty="0">
                <a:solidFill>
                  <a:prstClr val="black"/>
                </a:solidFill>
                <a:cs typeface="B Homa" panose="00000400000000000000" pitchFamily="2" charset="-78"/>
              </a:rPr>
              <a:t>گروه </a:t>
            </a:r>
            <a:r>
              <a:rPr lang="fa-IR" altLang="fa-IR" sz="1786" b="1" dirty="0" smtClean="0">
                <a:solidFill>
                  <a:prstClr val="black"/>
                </a:solidFill>
                <a:cs typeface="B Homa" panose="00000400000000000000" pitchFamily="2" charset="-78"/>
              </a:rPr>
              <a:t>سقف </a:t>
            </a:r>
            <a:r>
              <a:rPr lang="fa-IR" altLang="fa-IR" sz="1786" b="1" dirty="0">
                <a:solidFill>
                  <a:prstClr val="black"/>
                </a:solidFill>
                <a:cs typeface="B Homa" panose="00000400000000000000" pitchFamily="2" charset="-78"/>
              </a:rPr>
              <a:t>های </a:t>
            </a:r>
          </a:p>
          <a:p>
            <a:pPr algn="ctr" eaLnBrk="1" fontAlgn="base" hangingPunct="1">
              <a:spcBef>
                <a:spcPct val="0"/>
              </a:spcBef>
              <a:spcAft>
                <a:spcPct val="0"/>
              </a:spcAft>
            </a:pPr>
            <a:r>
              <a:rPr lang="fa-IR" altLang="fa-IR" sz="1786" b="1" dirty="0">
                <a:solidFill>
                  <a:prstClr val="black"/>
                </a:solidFill>
                <a:cs typeface="B Homa" panose="00000400000000000000" pitchFamily="2" charset="-78"/>
              </a:rPr>
              <a:t>کامپوزیت</a:t>
            </a:r>
            <a:endParaRPr lang="en-US" altLang="fa-IR" sz="1786" b="1" dirty="0">
              <a:solidFill>
                <a:prstClr val="black"/>
              </a:solidFill>
              <a:cs typeface="B Homa" panose="00000400000000000000" pitchFamily="2" charset="-78"/>
            </a:endParaRPr>
          </a:p>
        </p:txBody>
      </p:sp>
      <p:sp>
        <p:nvSpPr>
          <p:cNvPr id="9" name="Right Brace 8"/>
          <p:cNvSpPr/>
          <p:nvPr/>
        </p:nvSpPr>
        <p:spPr>
          <a:xfrm>
            <a:off x="7442385" y="3764639"/>
            <a:ext cx="229054" cy="1753054"/>
          </a:xfrm>
          <a:prstGeom prst="rightBrace">
            <a:avLst/>
          </a:prstGeom>
          <a:ln w="28575">
            <a:solidFill>
              <a:srgbClr val="C00000"/>
            </a:solidFill>
          </a:ln>
        </p:spPr>
        <p:style>
          <a:lnRef idx="1">
            <a:schemeClr val="dk1"/>
          </a:lnRef>
          <a:fillRef idx="0">
            <a:schemeClr val="dk1"/>
          </a:fillRef>
          <a:effectRef idx="0">
            <a:schemeClr val="dk1"/>
          </a:effectRef>
          <a:fontRef idx="minor">
            <a:schemeClr val="tx1"/>
          </a:fontRef>
        </p:style>
        <p:txBody>
          <a:bodyPr lIns="91440" tIns="45720" rIns="91440" bIns="45720" anchor="ctr"/>
          <a:lstStyle/>
          <a:p>
            <a:pPr algn="ctr" rtl="0">
              <a:defRPr/>
            </a:pPr>
            <a:endParaRPr lang="en-US" sz="1286" dirty="0">
              <a:solidFill>
                <a:prstClr val="black"/>
              </a:solidFill>
            </a:endParaRPr>
          </a:p>
        </p:txBody>
      </p:sp>
      <p:sp>
        <p:nvSpPr>
          <p:cNvPr id="7178" name="TextBox 9"/>
          <p:cNvSpPr txBox="1">
            <a:spLocks noChangeArrowheads="1"/>
          </p:cNvSpPr>
          <p:nvPr/>
        </p:nvSpPr>
        <p:spPr bwMode="auto">
          <a:xfrm>
            <a:off x="3387456" y="3873496"/>
            <a:ext cx="4000500" cy="1411925"/>
          </a:xfrm>
          <a:prstGeom prst="rect">
            <a:avLst/>
          </a:prstGeom>
          <a:noFill/>
          <a:ln w="9525">
            <a:noFill/>
            <a:miter lim="800000"/>
            <a:headEnd/>
            <a:tailEnd/>
          </a:ln>
        </p:spPr>
        <p:txBody>
          <a:bodyPr lIns="91440" tIns="45720" rIns="91440" bIns="45720">
            <a:spAutoFit/>
          </a:bodyPr>
          <a:lstStyle/>
          <a:p>
            <a:pPr fontAlgn="base">
              <a:spcBef>
                <a:spcPct val="0"/>
              </a:spcBef>
              <a:spcAft>
                <a:spcPct val="0"/>
              </a:spcAft>
              <a:defRPr/>
            </a:pPr>
            <a:r>
              <a:rPr lang="fa-IR" sz="1429" dirty="0">
                <a:solidFill>
                  <a:prstClr val="black"/>
                </a:solidFill>
                <a:cs typeface="B Homa" panose="00000400000000000000" pitchFamily="2" charset="-78"/>
              </a:rPr>
              <a:t>دال بتنی یک طرفه</a:t>
            </a:r>
            <a:endParaRPr lang="en-US"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دال بتنی دو طرفه</a:t>
            </a:r>
            <a:endParaRPr lang="en-US"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دال تخت </a:t>
            </a:r>
          </a:p>
          <a:p>
            <a:pPr fontAlgn="base">
              <a:spcBef>
                <a:spcPct val="0"/>
              </a:spcBef>
              <a:spcAft>
                <a:spcPct val="0"/>
              </a:spcAft>
              <a:defRPr/>
            </a:pPr>
            <a:r>
              <a:rPr lang="fa-IR" sz="1429" dirty="0">
                <a:solidFill>
                  <a:prstClr val="black"/>
                </a:solidFill>
                <a:cs typeface="B Homa" panose="00000400000000000000" pitchFamily="2" charset="-78"/>
              </a:rPr>
              <a:t>دال تخت قارچی</a:t>
            </a:r>
            <a:endParaRPr lang="en-US"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وافل (سقف دال مجوف)</a:t>
            </a:r>
            <a:endParaRPr lang="en-US" sz="1429" dirty="0">
              <a:solidFill>
                <a:prstClr val="black"/>
              </a:solidFill>
              <a:cs typeface="B Homa" panose="00000400000000000000" pitchFamily="2" charset="-78"/>
            </a:endParaRPr>
          </a:p>
          <a:p>
            <a:pPr fontAlgn="base">
              <a:spcBef>
                <a:spcPct val="0"/>
              </a:spcBef>
              <a:spcAft>
                <a:spcPct val="0"/>
              </a:spcAft>
              <a:defRPr/>
            </a:pPr>
            <a:r>
              <a:rPr lang="fa-IR" sz="1429" dirty="0">
                <a:solidFill>
                  <a:prstClr val="black"/>
                </a:solidFill>
                <a:cs typeface="B Homa" panose="00000400000000000000" pitchFamily="2" charset="-78"/>
              </a:rPr>
              <a:t>دال بتنی پیش </a:t>
            </a:r>
            <a:r>
              <a:rPr lang="fa-IR" sz="1429" dirty="0" smtClean="0">
                <a:solidFill>
                  <a:prstClr val="black"/>
                </a:solidFill>
                <a:cs typeface="B Homa" panose="00000400000000000000" pitchFamily="2" charset="-78"/>
              </a:rPr>
              <a:t>تنیده</a:t>
            </a:r>
            <a:endParaRPr lang="en-US" sz="1429" dirty="0">
              <a:solidFill>
                <a:prstClr val="black"/>
              </a:solidFill>
              <a:cs typeface="B Homa" panose="00000400000000000000" pitchFamily="2" charset="-78"/>
            </a:endParaRPr>
          </a:p>
        </p:txBody>
      </p:sp>
      <p:sp>
        <p:nvSpPr>
          <p:cNvPr id="6155" name="TextBox 10"/>
          <p:cNvSpPr txBox="1">
            <a:spLocks noChangeArrowheads="1"/>
          </p:cNvSpPr>
          <p:nvPr/>
        </p:nvSpPr>
        <p:spPr bwMode="auto">
          <a:xfrm>
            <a:off x="1862663" y="4736348"/>
            <a:ext cx="3810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2000" b="1" dirty="0">
                <a:solidFill>
                  <a:prstClr val="black"/>
                </a:solidFill>
                <a:cs typeface="B Homa" panose="00000400000000000000" pitchFamily="2" charset="-78"/>
              </a:rPr>
              <a:t>سقف کوبیاکس</a:t>
            </a:r>
            <a:endParaRPr lang="en-US" altLang="fa-IR" sz="2000" b="1" dirty="0">
              <a:solidFill>
                <a:prstClr val="black"/>
              </a:solidFill>
              <a:cs typeface="B Homa" panose="00000400000000000000" pitchFamily="2" charset="-78"/>
            </a:endParaRPr>
          </a:p>
        </p:txBody>
      </p:sp>
    </p:spTree>
    <p:extLst>
      <p:ext uri="{BB962C8B-B14F-4D97-AF65-F5344CB8AC3E}">
        <p14:creationId xmlns:p14="http://schemas.microsoft.com/office/powerpoint/2010/main" val="7258558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5162777" y="1294947"/>
            <a:ext cx="3524250" cy="4725081"/>
          </a:xfrm>
        </p:spPr>
        <p:txBody>
          <a:bodyPr/>
          <a:lstStyle/>
          <a:p>
            <a:pPr marL="108859" indent="0" algn="r" rtl="1" eaLnBrk="1" hangingPunct="1">
              <a:buNone/>
            </a:pPr>
            <a:r>
              <a:rPr lang="fa-IR" altLang="fa-IR" sz="1286" b="1" dirty="0">
                <a:cs typeface="B Homa" panose="00000400000000000000" pitchFamily="2" charset="-78"/>
              </a:rPr>
              <a:t>4. سقف ضربی کرمیت: </a:t>
            </a:r>
            <a:endParaRPr lang="en-US" altLang="fa-IR" sz="1286" b="1" dirty="0">
              <a:cs typeface="B Homa" panose="00000400000000000000" pitchFamily="2" charset="-78"/>
            </a:endParaRPr>
          </a:p>
          <a:p>
            <a:pPr marL="108859" indent="0" algn="r" rtl="1" eaLnBrk="1" hangingPunct="1">
              <a:buNone/>
            </a:pPr>
            <a:r>
              <a:rPr lang="fa-IR" altLang="fa-IR" sz="1286" dirty="0">
                <a:cs typeface="B Homa" panose="00000400000000000000" pitchFamily="2" charset="-78"/>
              </a:rPr>
              <a:t/>
            </a:r>
            <a:br>
              <a:rPr lang="fa-IR" altLang="fa-IR" sz="1286" dirty="0">
                <a:cs typeface="B Homa" panose="00000400000000000000" pitchFamily="2" charset="-78"/>
              </a:rPr>
            </a:br>
            <a:r>
              <a:rPr lang="fa-IR" altLang="fa-IR" sz="1286" dirty="0">
                <a:cs typeface="B Homa" panose="00000400000000000000" pitchFamily="2" charset="-78"/>
              </a:rPr>
              <a:t> این نوع سقف ها در مناطقی که هنوز از سیستم طاق ضربی به دلیل سهولت و سرعت اجرای زیاد استفاده می شود مناسب می باشد ، این سیستم می تواند جایگزین مناسبی برای سیستم طاق ضربی سنتی باشد و مشکلاتی از قبیل عدم وجود صلبیت و یکپارچگی کافی در سقف و مصرف بالای فولاد را دارا نمی باشد و در مصرف فولاد صرفه جویی قابل توجهی می شود .</a:t>
            </a:r>
          </a:p>
        </p:txBody>
      </p:sp>
      <p:pic>
        <p:nvPicPr>
          <p:cNvPr id="24579" name="Picture 2"/>
          <p:cNvPicPr>
            <a:picLocks noChangeAspect="1" noChangeArrowheads="1"/>
          </p:cNvPicPr>
          <p:nvPr/>
        </p:nvPicPr>
        <p:blipFill>
          <a:blip r:embed="rId2">
            <a:lum bright="-16000" contrast="26000"/>
            <a:extLst>
              <a:ext uri="{28A0092B-C50C-407E-A947-70E740481C1C}">
                <a14:useLocalDpi xmlns:a14="http://schemas.microsoft.com/office/drawing/2010/main" val="0"/>
              </a:ext>
            </a:extLst>
          </a:blip>
          <a:srcRect/>
          <a:stretch>
            <a:fillRect/>
          </a:stretch>
        </p:blipFill>
        <p:spPr bwMode="auto">
          <a:xfrm>
            <a:off x="229054" y="1905000"/>
            <a:ext cx="4953000" cy="411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5981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7286625" y="642938"/>
            <a:ext cx="1643063" cy="571500"/>
          </a:xfrm>
        </p:spPr>
        <p:txBody>
          <a:bodyPr/>
          <a:lstStyle/>
          <a:p>
            <a:pPr algn="r" rtl="1" eaLnBrk="1" hangingPunct="1">
              <a:defRPr/>
            </a:pPr>
            <a:r>
              <a:rPr lang="fa-IR" sz="1286" dirty="0">
                <a:solidFill>
                  <a:schemeClr val="tx1"/>
                </a:solidFill>
                <a:latin typeface="B Mitra" pitchFamily="2" charset="-78"/>
                <a:cs typeface="B Homa" panose="00000400000000000000" pitchFamily="2" charset="-78"/>
              </a:rPr>
              <a:t>سقف سیاک :</a:t>
            </a:r>
            <a:endParaRPr lang="en-US" sz="1286" dirty="0">
              <a:solidFill>
                <a:schemeClr val="tx1"/>
              </a:solidFill>
              <a:latin typeface="B Mitra" pitchFamily="2" charset="-78"/>
              <a:cs typeface="+mn-cs"/>
            </a:endParaRPr>
          </a:p>
        </p:txBody>
      </p:sp>
      <p:sp>
        <p:nvSpPr>
          <p:cNvPr id="25603"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5604" name="TextBox 5"/>
          <p:cNvSpPr txBox="1">
            <a:spLocks noChangeArrowheads="1"/>
          </p:cNvSpPr>
          <p:nvPr/>
        </p:nvSpPr>
        <p:spPr bwMode="auto">
          <a:xfrm>
            <a:off x="214313" y="1143000"/>
            <a:ext cx="8777741"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سقف سياك درواقع يك سقف جديد نيست ، قدمت آن به قبل از سقف تيرچه بلوك می رسد. اما نوآوري انجام گرفته ، در زمينه تكنولوژي قالب بندي اين سقف ميباشد ، كه در عين سادگي ، مشكلات بسياري از خانواده سقف هاي تيرچه بلوك را حل كرده وموجب بهينه شدن اين سقف درزمينه مصرف مصالح ، رفتار سقف ، اجراي سقف و... شده است .</a:t>
            </a:r>
            <a:endParaRPr lang="en-US" altLang="fa-IR" sz="1286" dirty="0">
              <a:solidFill>
                <a:prstClr val="black"/>
              </a:solidFill>
              <a:cs typeface="B Homa" panose="00000400000000000000" pitchFamily="2" charset="-78"/>
            </a:endParaRPr>
          </a:p>
        </p:txBody>
      </p:sp>
      <p:sp>
        <p:nvSpPr>
          <p:cNvPr id="25605" name="TextBox 6"/>
          <p:cNvSpPr txBox="1">
            <a:spLocks noChangeArrowheads="1"/>
          </p:cNvSpPr>
          <p:nvPr/>
        </p:nvSpPr>
        <p:spPr bwMode="auto">
          <a:xfrm>
            <a:off x="6259286" y="2286000"/>
            <a:ext cx="2643188"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مراحل اجراي سقف سياك</a:t>
            </a:r>
            <a:endParaRPr lang="en-US" altLang="fa-IR" sz="1286" dirty="0">
              <a:solidFill>
                <a:prstClr val="black"/>
              </a:solidFill>
              <a:cs typeface="B Homa" panose="00000400000000000000" pitchFamily="2" charset="-78"/>
            </a:endParaRPr>
          </a:p>
        </p:txBody>
      </p:sp>
      <p:sp>
        <p:nvSpPr>
          <p:cNvPr id="25606" name="TextBox 7"/>
          <p:cNvSpPr txBox="1">
            <a:spLocks noChangeArrowheads="1"/>
          </p:cNvSpPr>
          <p:nvPr/>
        </p:nvSpPr>
        <p:spPr bwMode="auto">
          <a:xfrm>
            <a:off x="214313" y="2782661"/>
            <a:ext cx="8715375"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1-بستر سازي درتراز زير سقف </a:t>
            </a:r>
            <a:r>
              <a:rPr lang="fa-IR" altLang="fa-IR" sz="1286" dirty="0">
                <a:solidFill>
                  <a:prstClr val="black"/>
                </a:solidFill>
                <a:cs typeface="B Homa" panose="00000400000000000000" pitchFamily="2" charset="-78"/>
              </a:rPr>
              <a:t>با استفاده از قوطيهاي فلزي وجكهاي فلزي با قابليت تنظيم ارتفاع براي ترازنمودن بسترمناسب براي كارگذاري قالبهاي فلزي.</a:t>
            </a:r>
            <a:endParaRPr lang="en-US" altLang="fa-IR" sz="1286" dirty="0">
              <a:solidFill>
                <a:prstClr val="black"/>
              </a:solidFill>
              <a:cs typeface="B Homa" panose="00000400000000000000" pitchFamily="2" charset="-78"/>
            </a:endParaRPr>
          </a:p>
        </p:txBody>
      </p:sp>
      <p:sp>
        <p:nvSpPr>
          <p:cNvPr id="25607" name="AutoShape 2" descr="http://i31.tinypic.com/6o3pn5.jpg"/>
          <p:cNvSpPr>
            <a:spLocks noChangeAspect="1" noChangeArrowheads="1"/>
          </p:cNvSpPr>
          <p:nvPr/>
        </p:nvSpPr>
        <p:spPr bwMode="auto">
          <a:xfrm>
            <a:off x="155349"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5608" name="AutoShape 4" descr="http://i31.tinypic.com/6o3pn5.jpg"/>
          <p:cNvSpPr>
            <a:spLocks noChangeAspect="1" noChangeArrowheads="1"/>
          </p:cNvSpPr>
          <p:nvPr/>
        </p:nvSpPr>
        <p:spPr bwMode="auto">
          <a:xfrm>
            <a:off x="155349"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25609" name="Picture 9" descr="C:\Users\r\Desktop\siak-ax\16k5np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6063" y="3467554"/>
            <a:ext cx="4028848" cy="308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224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6627" name="TextBox 6"/>
          <p:cNvSpPr txBox="1">
            <a:spLocks noChangeArrowheads="1"/>
          </p:cNvSpPr>
          <p:nvPr/>
        </p:nvSpPr>
        <p:spPr bwMode="auto">
          <a:xfrm>
            <a:off x="6215063" y="697367"/>
            <a:ext cx="2643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مراحل اجراي سقف سياك :</a:t>
            </a:r>
            <a:endParaRPr lang="en-US" altLang="fa-IR" sz="1286" dirty="0">
              <a:solidFill>
                <a:prstClr val="black"/>
              </a:solidFill>
              <a:cs typeface="B Homa" panose="00000400000000000000" pitchFamily="2" charset="-78"/>
            </a:endParaRPr>
          </a:p>
        </p:txBody>
      </p:sp>
      <p:sp>
        <p:nvSpPr>
          <p:cNvPr id="26628" name="AutoShape 2" descr="http://i31.tinypic.com/6o3pn5.jpg"/>
          <p:cNvSpPr>
            <a:spLocks noChangeAspect="1" noChangeArrowheads="1"/>
          </p:cNvSpPr>
          <p:nvPr/>
        </p:nvSpPr>
        <p:spPr bwMode="auto">
          <a:xfrm>
            <a:off x="155349"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6629" name="AutoShape 4" descr="http://i31.tinypic.com/6o3pn5.jpg"/>
          <p:cNvSpPr>
            <a:spLocks noChangeAspect="1" noChangeArrowheads="1"/>
          </p:cNvSpPr>
          <p:nvPr/>
        </p:nvSpPr>
        <p:spPr bwMode="auto">
          <a:xfrm>
            <a:off x="155349"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6630" name="TextBox 8"/>
          <p:cNvSpPr txBox="1">
            <a:spLocks noChangeArrowheads="1"/>
          </p:cNvSpPr>
          <p:nvPr/>
        </p:nvSpPr>
        <p:spPr bwMode="auto">
          <a:xfrm>
            <a:off x="428625" y="834572"/>
            <a:ext cx="8501063"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2-كارگذاري قالب هاي فلزي در جهت تير ريزي</a:t>
            </a:r>
            <a:r>
              <a:rPr lang="fa-IR" altLang="fa-IR" sz="1286" dirty="0">
                <a:solidFill>
                  <a:prstClr val="black"/>
                </a:solidFill>
                <a:cs typeface="B Homa" panose="00000400000000000000" pitchFamily="2" charset="-78"/>
              </a:rPr>
              <a:t> مطابق با نقشه هاي محاسباتي سازه ، لازم به ذكر است قالب ها به گونه اي طراحي وساخته شده اند كه امكان لغزندگي روي هم رادارا ميباشند واين امكان فراهم مي باشد كه دهنه هايي با ابعاد مختلف بدون هيچ محدوديتي در فرم واندازه (  فقط محدويت سازه اي ومحاسباتي براي طول دهنه) ، پوشش كامل راپيدا نمايند.</a:t>
            </a:r>
            <a:endParaRPr lang="en-US" altLang="fa-IR" sz="1286" dirty="0">
              <a:solidFill>
                <a:prstClr val="black"/>
              </a:solidFill>
              <a:cs typeface="B Homa" panose="00000400000000000000" pitchFamily="2" charset="-78"/>
            </a:endParaRPr>
          </a:p>
          <a:p>
            <a:pPr algn="l" rtl="0"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pic>
        <p:nvPicPr>
          <p:cNvPr id="26631" name="Picture 9" descr="2lcea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4438" y="2191884"/>
            <a:ext cx="3011714" cy="216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8" descr="http://www.eforosh.com/pics/105366_1339356227.jpg"/>
          <p:cNvPicPr>
            <a:picLocks noChangeAspect="1" noChangeArrowheads="1"/>
          </p:cNvPicPr>
          <p:nvPr/>
        </p:nvPicPr>
        <p:blipFill>
          <a:blip r:embed="rId3">
            <a:extLst>
              <a:ext uri="{28A0092B-C50C-407E-A947-70E740481C1C}">
                <a14:useLocalDpi xmlns:a14="http://schemas.microsoft.com/office/drawing/2010/main" val="0"/>
              </a:ext>
            </a:extLst>
          </a:blip>
          <a:srcRect l="9348" r="10072"/>
          <a:stretch>
            <a:fillRect/>
          </a:stretch>
        </p:blipFill>
        <p:spPr bwMode="auto">
          <a:xfrm>
            <a:off x="4429125" y="2500313"/>
            <a:ext cx="309562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Picture 2" descr="C:\Users\r\Desktop\siak-ax\2rrxlz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8813" y="4473348"/>
            <a:ext cx="5286375" cy="215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8056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7651" name="TextBox 8"/>
          <p:cNvSpPr txBox="1">
            <a:spLocks noChangeArrowheads="1"/>
          </p:cNvSpPr>
          <p:nvPr/>
        </p:nvSpPr>
        <p:spPr bwMode="auto">
          <a:xfrm>
            <a:off x="686027" y="1285875"/>
            <a:ext cx="8100786"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3-نصب لقمه هاي بتني پيش ساخته </a:t>
            </a:r>
            <a:r>
              <a:rPr lang="fa-IR" altLang="fa-IR" sz="1286" dirty="0">
                <a:solidFill>
                  <a:prstClr val="black"/>
                </a:solidFill>
                <a:cs typeface="B Homa" panose="00000400000000000000" pitchFamily="2" charset="-78"/>
              </a:rPr>
              <a:t>در داخل قالب ها جهت كنترل پوشش كامل و زيرين ميلگرد ها .</a:t>
            </a:r>
            <a:endParaRPr lang="en-US" altLang="fa-IR" sz="1286" dirty="0">
              <a:solidFill>
                <a:prstClr val="black"/>
              </a:solidFill>
              <a:cs typeface="B Homa" panose="00000400000000000000" pitchFamily="2" charset="-78"/>
            </a:endParaRPr>
          </a:p>
        </p:txBody>
      </p:sp>
      <p:pic>
        <p:nvPicPr>
          <p:cNvPr id="27652" name="Picture 3" descr="C:\Users\r\Desktop\siak-ax\t9y3hs.jpg"/>
          <p:cNvPicPr>
            <a:picLocks noChangeAspect="1" noChangeArrowheads="1"/>
          </p:cNvPicPr>
          <p:nvPr/>
        </p:nvPicPr>
        <p:blipFill>
          <a:blip r:embed="rId2">
            <a:extLst>
              <a:ext uri="{28A0092B-C50C-407E-A947-70E740481C1C}">
                <a14:useLocalDpi xmlns:a14="http://schemas.microsoft.com/office/drawing/2010/main" val="0"/>
              </a:ext>
            </a:extLst>
          </a:blip>
          <a:srcRect l="66364" t="70000"/>
          <a:stretch>
            <a:fillRect/>
          </a:stretch>
        </p:blipFill>
        <p:spPr bwMode="auto">
          <a:xfrm>
            <a:off x="381000" y="4647974"/>
            <a:ext cx="2515054" cy="183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8"/>
          <p:cNvSpPr txBox="1">
            <a:spLocks noChangeArrowheads="1"/>
          </p:cNvSpPr>
          <p:nvPr/>
        </p:nvSpPr>
        <p:spPr bwMode="auto">
          <a:xfrm>
            <a:off x="5258028" y="5192260"/>
            <a:ext cx="3580946"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4-نصب میله گردهای پایین تیرک</a:t>
            </a:r>
            <a:endParaRPr lang="en-US" altLang="fa-IR" sz="1286" b="1" dirty="0">
              <a:solidFill>
                <a:prstClr val="black"/>
              </a:solidFill>
              <a:cs typeface="B Homa" panose="00000400000000000000" pitchFamily="2" charset="-78"/>
            </a:endParaRPr>
          </a:p>
        </p:txBody>
      </p:sp>
      <p:sp>
        <p:nvSpPr>
          <p:cNvPr id="27654" name="TextBox 9"/>
          <p:cNvSpPr txBox="1">
            <a:spLocks noChangeArrowheads="1"/>
          </p:cNvSpPr>
          <p:nvPr/>
        </p:nvSpPr>
        <p:spPr bwMode="auto">
          <a:xfrm>
            <a:off x="5258028" y="5650367"/>
            <a:ext cx="3580946"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5-نصب میله گردهای حرارتی</a:t>
            </a:r>
            <a:endParaRPr lang="en-US" altLang="fa-IR" sz="1286" b="1" dirty="0">
              <a:solidFill>
                <a:prstClr val="black"/>
              </a:solidFill>
              <a:cs typeface="B Homa" panose="00000400000000000000" pitchFamily="2" charset="-78"/>
            </a:endParaRPr>
          </a:p>
        </p:txBody>
      </p:sp>
      <p:pic>
        <p:nvPicPr>
          <p:cNvPr id="27655" name="Picture 11" descr="2-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7946" y="1905000"/>
            <a:ext cx="6667500" cy="297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12"/>
          <p:cNvSpPr/>
          <p:nvPr/>
        </p:nvSpPr>
        <p:spPr>
          <a:xfrm>
            <a:off x="6247947" y="3504974"/>
            <a:ext cx="305027" cy="3050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3</a:t>
            </a:r>
            <a:endParaRPr lang="en-US" sz="1286" dirty="0">
              <a:solidFill>
                <a:prstClr val="black"/>
              </a:solidFill>
            </a:endParaRPr>
          </a:p>
        </p:txBody>
      </p:sp>
      <p:sp>
        <p:nvSpPr>
          <p:cNvPr id="14" name="Oval 13"/>
          <p:cNvSpPr/>
          <p:nvPr/>
        </p:nvSpPr>
        <p:spPr>
          <a:xfrm>
            <a:off x="5790974" y="3734028"/>
            <a:ext cx="305026" cy="3050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4</a:t>
            </a:r>
            <a:endParaRPr lang="en-US" sz="1286" dirty="0">
              <a:solidFill>
                <a:prstClr val="black"/>
              </a:solidFill>
            </a:endParaRPr>
          </a:p>
        </p:txBody>
      </p:sp>
      <p:sp>
        <p:nvSpPr>
          <p:cNvPr id="15" name="Oval 14"/>
          <p:cNvSpPr/>
          <p:nvPr/>
        </p:nvSpPr>
        <p:spPr>
          <a:xfrm>
            <a:off x="8001000" y="4039054"/>
            <a:ext cx="305027" cy="30389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6</a:t>
            </a:r>
            <a:endParaRPr lang="en-US" sz="1286" dirty="0">
              <a:solidFill>
                <a:prstClr val="black"/>
              </a:solidFill>
            </a:endParaRPr>
          </a:p>
        </p:txBody>
      </p:sp>
      <p:sp>
        <p:nvSpPr>
          <p:cNvPr id="16" name="Oval 15"/>
          <p:cNvSpPr/>
          <p:nvPr/>
        </p:nvSpPr>
        <p:spPr>
          <a:xfrm>
            <a:off x="6628947" y="3504974"/>
            <a:ext cx="305027" cy="3050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5</a:t>
            </a:r>
            <a:endParaRPr lang="en-US" sz="1286" dirty="0">
              <a:solidFill>
                <a:prstClr val="black"/>
              </a:solidFill>
            </a:endParaRPr>
          </a:p>
        </p:txBody>
      </p:sp>
    </p:spTree>
    <p:extLst>
      <p:ext uri="{BB962C8B-B14F-4D97-AF65-F5344CB8AC3E}">
        <p14:creationId xmlns:p14="http://schemas.microsoft.com/office/powerpoint/2010/main" val="14117415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8675" name="TextBox 10"/>
          <p:cNvSpPr txBox="1">
            <a:spLocks noChangeArrowheads="1"/>
          </p:cNvSpPr>
          <p:nvPr/>
        </p:nvSpPr>
        <p:spPr bwMode="auto">
          <a:xfrm>
            <a:off x="3277054" y="1294946"/>
            <a:ext cx="5671911" cy="147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6- ميلگردگذاري درداخل  قالبها ، مطابق با نقشه ها ومحاسبات سازه اي . وبستن آنها باسيم وبدون استفاده از جوش الكتريكي، كه مسلماً به ازدياد كار آيي ميلگرد كمك شاياني مينمايد وهمچنين اين سيستم ميل گردگذاري كنترل كاملي رادررويت ميلگرد، تا آخرين دقايق قبل ازبتن ريزي براي مهندس ناظر فراهم مينمايد .</a:t>
            </a:r>
          </a:p>
          <a:p>
            <a:pPr eaLnBrk="1" fontAlgn="base" hangingPunct="1">
              <a:spcBef>
                <a:spcPct val="0"/>
              </a:spcBef>
              <a:spcAft>
                <a:spcPct val="0"/>
              </a:spcAft>
            </a:pPr>
            <a:r>
              <a:rPr lang="fa-IR" altLang="fa-IR" sz="1286" dirty="0">
                <a:solidFill>
                  <a:prstClr val="black"/>
                </a:solidFill>
                <a:cs typeface="B Homa" panose="00000400000000000000" pitchFamily="2" charset="-78"/>
              </a:rPr>
              <a:t>لازم به ذكر است ميلگردهاي زيگزاگ كه جهت حمل تيرچه تعبيه ميشوند ،در اين روش حذف ميگردند وتنها ميلگردهايي كه براي كنترل كشش وبرش واحياناً كمانش محاسبه گرديده ، تعبيه ميگردند .</a:t>
            </a:r>
            <a:endParaRPr lang="en-US" altLang="fa-IR" sz="1286" dirty="0">
              <a:solidFill>
                <a:prstClr val="black"/>
              </a:solidFill>
              <a:cs typeface="B Homa" panose="00000400000000000000" pitchFamily="2" charset="-78"/>
            </a:endParaRPr>
          </a:p>
        </p:txBody>
      </p:sp>
      <p:pic>
        <p:nvPicPr>
          <p:cNvPr id="28676" name="Picture 4" descr="C:\Users\r\Desktop\siak-ax\28l411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054" y="1143000"/>
            <a:ext cx="2667000" cy="2725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1"/>
          <p:cNvSpPr txBox="1">
            <a:spLocks noChangeArrowheads="1"/>
          </p:cNvSpPr>
          <p:nvPr/>
        </p:nvSpPr>
        <p:spPr bwMode="auto">
          <a:xfrm>
            <a:off x="556759" y="3961947"/>
            <a:ext cx="8358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7-</a:t>
            </a:r>
            <a:r>
              <a:rPr lang="fa-IR" altLang="fa-IR" sz="1286" dirty="0">
                <a:solidFill>
                  <a:prstClr val="black"/>
                </a:solidFill>
                <a:cs typeface="B Homa" panose="00000400000000000000" pitchFamily="2" charset="-78"/>
              </a:rPr>
              <a:t>نصب يونوليتها ي 7×7‌×10 سانتيمتر جهت ايجاد </a:t>
            </a:r>
            <a:r>
              <a:rPr lang="fa-IR" altLang="fa-IR" sz="1286" b="1" dirty="0">
                <a:solidFill>
                  <a:prstClr val="black"/>
                </a:solidFill>
                <a:cs typeface="B Homa" panose="00000400000000000000" pitchFamily="2" charset="-78"/>
              </a:rPr>
              <a:t>حفره هاي عبور تاسيسات </a:t>
            </a:r>
            <a:r>
              <a:rPr lang="fa-IR" altLang="fa-IR" sz="1286" dirty="0">
                <a:solidFill>
                  <a:prstClr val="black"/>
                </a:solidFill>
                <a:cs typeface="B Homa" panose="00000400000000000000" pitchFamily="2" charset="-78"/>
              </a:rPr>
              <a:t>عمود برتيرچه</a:t>
            </a:r>
            <a:endParaRPr lang="en-US" altLang="fa-IR" sz="1286" dirty="0">
              <a:solidFill>
                <a:prstClr val="black"/>
              </a:solidFill>
              <a:cs typeface="B Homa" panose="00000400000000000000" pitchFamily="2" charset="-78"/>
            </a:endParaRPr>
          </a:p>
        </p:txBody>
      </p:sp>
      <p:sp>
        <p:nvSpPr>
          <p:cNvPr id="28678" name="TextBox 12"/>
          <p:cNvSpPr txBox="1">
            <a:spLocks noChangeArrowheads="1"/>
          </p:cNvSpPr>
          <p:nvPr/>
        </p:nvSpPr>
        <p:spPr bwMode="auto">
          <a:xfrm>
            <a:off x="342446" y="4465411"/>
            <a:ext cx="8572500"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8-اجرای بتن ریزی با ویبراسیون</a:t>
            </a:r>
          </a:p>
          <a:p>
            <a:pPr eaLnBrk="1" fontAlgn="base" hangingPunct="1">
              <a:spcBef>
                <a:spcPct val="0"/>
              </a:spcBef>
              <a:spcAft>
                <a:spcPct val="0"/>
              </a:spcAft>
            </a:pPr>
            <a:r>
              <a:rPr lang="fa-IR" altLang="fa-IR" sz="1286" dirty="0">
                <a:solidFill>
                  <a:prstClr val="black"/>
                </a:solidFill>
                <a:cs typeface="B Homa" panose="00000400000000000000" pitchFamily="2" charset="-78"/>
              </a:rPr>
              <a:t>بتن ريزي سقف مطابق با مشخصات فني بتن محاسبه شده دراين مرحله انجام ميگردد. درروش سياك بام بواسطه نبود آرماتورهاي زيگزاگ وهمچنين سطوح صاف قالب ها ، روندگي بتن وويبره نمودن آن مطلوبتر بوده وبواسطه برداشت قالب ها ، ورويت بخش زيرين سقف ، پيمانكار موظف به اجراي بتن ريزي دقيق تر وبهتري ميباشد . و خاصيت ديگري كه بدست ميابد پوشش مطلوب ويكپارچه آرماتورهاي تيرچه در قسمت پايين آن ميباشد.</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10114912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 descr="2-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7973" y="686028"/>
            <a:ext cx="5642429" cy="251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29700" name="TextBox 9"/>
          <p:cNvSpPr txBox="1">
            <a:spLocks noChangeArrowheads="1"/>
          </p:cNvSpPr>
          <p:nvPr/>
        </p:nvSpPr>
        <p:spPr bwMode="auto">
          <a:xfrm>
            <a:off x="428625" y="2857500"/>
            <a:ext cx="8429625"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9-قالب برداري</a:t>
            </a:r>
          </a:p>
          <a:p>
            <a:pPr eaLnBrk="1" fontAlgn="base" hangingPunct="1">
              <a:spcBef>
                <a:spcPct val="0"/>
              </a:spcBef>
              <a:spcAft>
                <a:spcPct val="0"/>
              </a:spcAft>
            </a:pPr>
            <a:r>
              <a:rPr lang="fa-IR" altLang="fa-IR" sz="1286" dirty="0">
                <a:solidFill>
                  <a:prstClr val="black"/>
                </a:solidFill>
                <a:cs typeface="B Homa" panose="00000400000000000000" pitchFamily="2" charset="-78"/>
              </a:rPr>
              <a:t>قالب هاي فلزي اين امكان را فراهم ميسازد كه بتن كمترين ميزان از دست دادن رطوبت وشيرآبه خود راداشته باشد وهمچنين درزمان آب دادن به بتن ، آب به قسمت هاي زيرين بتن رفته ودر قالب فلزي ماندگار ميگردد كه اين موضوع باعث غرقابي شدن ودر نهايت مانند حالت آزمايشگاهي، بهترين امكان عمل آوري براي بتن ،فراهم ميگردد ، اين روش هم مقاومت بتن راافزايش ميدهد وهم زمان قالب  برداري رابسيار كاهش خواهد داد.</a:t>
            </a:r>
          </a:p>
        </p:txBody>
      </p:sp>
      <p:pic>
        <p:nvPicPr>
          <p:cNvPr id="29701" name="Picture 2" descr="C:\Users\r\Desktop\siak-ax\2d6s2s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0188" y="4362224"/>
            <a:ext cx="2995839" cy="2274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3" descr="C:\Users\r\Desktop\siak-ax\207885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3947" y="4572000"/>
            <a:ext cx="3467554" cy="1943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p:nvSpPr>
        <p:spPr>
          <a:xfrm>
            <a:off x="4039054" y="2056947"/>
            <a:ext cx="227920" cy="30502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3</a:t>
            </a:r>
            <a:endParaRPr lang="en-US" sz="1286" dirty="0">
              <a:solidFill>
                <a:prstClr val="black"/>
              </a:solidFill>
            </a:endParaRPr>
          </a:p>
        </p:txBody>
      </p:sp>
      <p:sp>
        <p:nvSpPr>
          <p:cNvPr id="11" name="Oval 10"/>
          <p:cNvSpPr/>
          <p:nvPr/>
        </p:nvSpPr>
        <p:spPr>
          <a:xfrm>
            <a:off x="3658054" y="2210028"/>
            <a:ext cx="227920" cy="3050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4</a:t>
            </a:r>
            <a:endParaRPr lang="en-US" sz="1286" dirty="0">
              <a:solidFill>
                <a:prstClr val="black"/>
              </a:solidFill>
            </a:endParaRPr>
          </a:p>
        </p:txBody>
      </p:sp>
      <p:sp>
        <p:nvSpPr>
          <p:cNvPr id="12" name="Oval 11"/>
          <p:cNvSpPr/>
          <p:nvPr/>
        </p:nvSpPr>
        <p:spPr>
          <a:xfrm>
            <a:off x="5485947" y="2437947"/>
            <a:ext cx="229054" cy="30502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6</a:t>
            </a:r>
            <a:endParaRPr lang="en-US" sz="1286" dirty="0">
              <a:solidFill>
                <a:prstClr val="black"/>
              </a:solidFill>
            </a:endParaRPr>
          </a:p>
        </p:txBody>
      </p:sp>
      <p:sp>
        <p:nvSpPr>
          <p:cNvPr id="13" name="Oval 12"/>
          <p:cNvSpPr/>
          <p:nvPr/>
        </p:nvSpPr>
        <p:spPr>
          <a:xfrm>
            <a:off x="4420054" y="1980974"/>
            <a:ext cx="227920" cy="3050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dirty="0">
                <a:solidFill>
                  <a:prstClr val="black"/>
                </a:solidFill>
                <a:cs typeface="B Homa" panose="00000400000000000000" pitchFamily="2" charset="-78"/>
              </a:rPr>
              <a:t>5</a:t>
            </a:r>
            <a:endParaRPr lang="en-US" sz="1286" dirty="0">
              <a:solidFill>
                <a:prstClr val="black"/>
              </a:solidFill>
            </a:endParaRPr>
          </a:p>
        </p:txBody>
      </p:sp>
      <p:sp>
        <p:nvSpPr>
          <p:cNvPr id="14" name="Oval 13"/>
          <p:cNvSpPr/>
          <p:nvPr/>
        </p:nvSpPr>
        <p:spPr>
          <a:xfrm>
            <a:off x="4953000" y="762000"/>
            <a:ext cx="229054" cy="30502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b="1" dirty="0">
                <a:solidFill>
                  <a:prstClr val="black"/>
                </a:solidFill>
                <a:cs typeface="B Homa" panose="00000400000000000000" pitchFamily="2" charset="-78"/>
              </a:rPr>
              <a:t>8</a:t>
            </a:r>
            <a:endParaRPr lang="en-US" sz="1286" b="1" dirty="0">
              <a:solidFill>
                <a:prstClr val="black"/>
              </a:solidFill>
            </a:endParaRPr>
          </a:p>
        </p:txBody>
      </p:sp>
    </p:spTree>
    <p:extLst>
      <p:ext uri="{BB962C8B-B14F-4D97-AF65-F5344CB8AC3E}">
        <p14:creationId xmlns:p14="http://schemas.microsoft.com/office/powerpoint/2010/main" val="26490994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9" descr="2-1.jpg"/>
          <p:cNvPicPr>
            <a:picLocks noChangeAspect="1"/>
          </p:cNvPicPr>
          <p:nvPr/>
        </p:nvPicPr>
        <p:blipFill>
          <a:blip r:embed="rId2">
            <a:extLst>
              <a:ext uri="{28A0092B-C50C-407E-A947-70E740481C1C}">
                <a14:useLocalDpi xmlns:a14="http://schemas.microsoft.com/office/drawing/2010/main" val="0"/>
              </a:ext>
            </a:extLst>
          </a:blip>
          <a:srcRect l="1782" t="39394" r="58125"/>
          <a:stretch>
            <a:fillRect/>
          </a:stretch>
        </p:blipFill>
        <p:spPr bwMode="auto">
          <a:xfrm>
            <a:off x="0" y="4015242"/>
            <a:ext cx="3429000"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30724" name="TextBox 7"/>
          <p:cNvSpPr txBox="1">
            <a:spLocks noChangeArrowheads="1"/>
          </p:cNvSpPr>
          <p:nvPr/>
        </p:nvSpPr>
        <p:spPr bwMode="auto">
          <a:xfrm>
            <a:off x="4115027" y="1143000"/>
            <a:ext cx="4743223"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10-عبور تاسيسات مختلف از میان سقف</a:t>
            </a:r>
          </a:p>
          <a:p>
            <a:pPr eaLnBrk="1" fontAlgn="base" hangingPunct="1">
              <a:spcBef>
                <a:spcPct val="0"/>
              </a:spcBef>
              <a:spcAft>
                <a:spcPct val="0"/>
              </a:spcAft>
            </a:pPr>
            <a:r>
              <a:rPr lang="fa-IR" altLang="fa-IR" sz="1286" dirty="0">
                <a:solidFill>
                  <a:prstClr val="black"/>
                </a:solidFill>
                <a:cs typeface="B Homa" panose="00000400000000000000" pitchFamily="2" charset="-78"/>
              </a:rPr>
              <a:t>توجه : بدليل محدويت امكان تعبيه حفره ها، ‌باید حتي المقدور كوشش شود از لوله هايي با قابليت انعطاف ،مانند لوله هاي سبز ويا سوپر پايپ و... استفاده گردد.</a:t>
            </a:r>
          </a:p>
        </p:txBody>
      </p:sp>
      <p:sp>
        <p:nvSpPr>
          <p:cNvPr id="30725" name="TextBox 9"/>
          <p:cNvSpPr txBox="1">
            <a:spLocks noChangeArrowheads="1"/>
          </p:cNvSpPr>
          <p:nvPr/>
        </p:nvSpPr>
        <p:spPr bwMode="auto">
          <a:xfrm>
            <a:off x="4039054" y="3429000"/>
            <a:ext cx="489517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11-نصب هر نوع سقف كاذب </a:t>
            </a:r>
            <a:r>
              <a:rPr lang="fa-IR" altLang="fa-IR" sz="1286" dirty="0">
                <a:solidFill>
                  <a:prstClr val="black"/>
                </a:solidFill>
                <a:cs typeface="B Homa" panose="00000400000000000000" pitchFamily="2" charset="-78"/>
              </a:rPr>
              <a:t>دلخواه برای پوشش زیرین سقف.</a:t>
            </a:r>
          </a:p>
        </p:txBody>
      </p:sp>
      <p:pic>
        <p:nvPicPr>
          <p:cNvPr id="30726" name="Picture 3"/>
          <p:cNvPicPr>
            <a:picLocks noChangeAspect="1" noChangeArrowheads="1"/>
          </p:cNvPicPr>
          <p:nvPr/>
        </p:nvPicPr>
        <p:blipFill>
          <a:blip r:embed="rId3">
            <a:extLst>
              <a:ext uri="{28A0092B-C50C-407E-A947-70E740481C1C}">
                <a14:useLocalDpi xmlns:a14="http://schemas.microsoft.com/office/drawing/2010/main" val="0"/>
              </a:ext>
            </a:extLst>
          </a:blip>
          <a:srcRect l="9976" t="7278" r="6821" b="5376"/>
          <a:stretch>
            <a:fillRect/>
          </a:stretch>
        </p:blipFill>
        <p:spPr bwMode="auto">
          <a:xfrm>
            <a:off x="3429000" y="4039054"/>
            <a:ext cx="2630714" cy="2080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 descr="C:\Users\r\Desktop\siak-ax\mmwwb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448027"/>
            <a:ext cx="34290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2" descr="C:\Users\r\Desktop\siak-ax\igkup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4039054"/>
            <a:ext cx="2809875"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Picture 3" descr="C:\Users\r\Desktop\siak-ax\xawp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3946" y="2361974"/>
            <a:ext cx="3929063" cy="89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Oval 10"/>
          <p:cNvSpPr/>
          <p:nvPr/>
        </p:nvSpPr>
        <p:spPr>
          <a:xfrm>
            <a:off x="2667000" y="5334001"/>
            <a:ext cx="686027" cy="53294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b="1" dirty="0">
                <a:solidFill>
                  <a:prstClr val="black"/>
                </a:solidFill>
                <a:cs typeface="B Homa" panose="00000400000000000000" pitchFamily="2" charset="-78"/>
              </a:rPr>
              <a:t>10</a:t>
            </a:r>
            <a:endParaRPr lang="en-US" sz="1286" b="1" dirty="0">
              <a:solidFill>
                <a:prstClr val="black"/>
              </a:solidFill>
            </a:endParaRPr>
          </a:p>
        </p:txBody>
      </p:sp>
      <p:sp>
        <p:nvSpPr>
          <p:cNvPr id="12" name="Oval 11"/>
          <p:cNvSpPr/>
          <p:nvPr/>
        </p:nvSpPr>
        <p:spPr>
          <a:xfrm>
            <a:off x="1980974" y="5790974"/>
            <a:ext cx="686026" cy="45697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fontAlgn="base">
              <a:spcBef>
                <a:spcPct val="0"/>
              </a:spcBef>
              <a:spcAft>
                <a:spcPct val="0"/>
              </a:spcAft>
              <a:defRPr/>
            </a:pPr>
            <a:r>
              <a:rPr lang="fa-IR" sz="1286" b="1" dirty="0">
                <a:solidFill>
                  <a:prstClr val="black"/>
                </a:solidFill>
                <a:cs typeface="B Homa" panose="00000400000000000000" pitchFamily="2" charset="-78"/>
              </a:rPr>
              <a:t>11</a:t>
            </a:r>
            <a:endParaRPr lang="en-US" sz="1286" b="1" dirty="0">
              <a:solidFill>
                <a:prstClr val="black"/>
              </a:solidFill>
            </a:endParaRPr>
          </a:p>
        </p:txBody>
      </p:sp>
    </p:spTree>
    <p:extLst>
      <p:ext uri="{BB962C8B-B14F-4D97-AF65-F5344CB8AC3E}">
        <p14:creationId xmlns:p14="http://schemas.microsoft.com/office/powerpoint/2010/main" val="41562558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31747" name="TextBox 6"/>
          <p:cNvSpPr txBox="1">
            <a:spLocks noChangeArrowheads="1"/>
          </p:cNvSpPr>
          <p:nvPr/>
        </p:nvSpPr>
        <p:spPr bwMode="auto">
          <a:xfrm>
            <a:off x="6215063" y="837974"/>
            <a:ext cx="2643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ويژگیهاي سقف سياك :</a:t>
            </a:r>
            <a:endParaRPr lang="en-US" altLang="fa-IR" sz="1286" b="1" dirty="0">
              <a:solidFill>
                <a:prstClr val="black"/>
              </a:solidFill>
              <a:cs typeface="B Homa" panose="00000400000000000000" pitchFamily="2" charset="-78"/>
            </a:endParaRPr>
          </a:p>
        </p:txBody>
      </p:sp>
      <p:sp>
        <p:nvSpPr>
          <p:cNvPr id="31748" name="TextBox 8"/>
          <p:cNvSpPr txBox="1">
            <a:spLocks noChangeArrowheads="1"/>
          </p:cNvSpPr>
          <p:nvPr/>
        </p:nvSpPr>
        <p:spPr bwMode="auto">
          <a:xfrm>
            <a:off x="285750" y="1218974"/>
            <a:ext cx="8572500" cy="325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1-كاهش بار سقف </a:t>
            </a:r>
          </a:p>
          <a:p>
            <a:pPr eaLnBrk="1" fontAlgn="base" hangingPunct="1">
              <a:spcBef>
                <a:spcPct val="0"/>
              </a:spcBef>
              <a:spcAft>
                <a:spcPct val="0"/>
              </a:spcAft>
            </a:pPr>
            <a:r>
              <a:rPr lang="fa-IR" altLang="fa-IR" sz="1286" dirty="0">
                <a:solidFill>
                  <a:prstClr val="black"/>
                </a:solidFill>
                <a:cs typeface="B Homa" panose="00000400000000000000" pitchFamily="2" charset="-78"/>
              </a:rPr>
              <a:t>الف:کاهش بار سقف:حذف بلوك + پوشش زيرين سبك</a:t>
            </a:r>
          </a:p>
          <a:p>
            <a:pPr eaLnBrk="1" fontAlgn="base" hangingPunct="1">
              <a:spcBef>
                <a:spcPct val="0"/>
              </a:spcBef>
              <a:spcAft>
                <a:spcPct val="0"/>
              </a:spcAft>
            </a:pPr>
            <a:r>
              <a:rPr lang="fa-IR" altLang="fa-IR" sz="1286" dirty="0">
                <a:solidFill>
                  <a:prstClr val="black"/>
                </a:solidFill>
                <a:cs typeface="B Homa" panose="00000400000000000000" pitchFamily="2" charset="-78"/>
              </a:rPr>
              <a:t>ب:کاهش بار جانبی : استفاده از کانالهای سیاک جهت عبور تاسیسات + حذف پوكه+ حذف بتن رگلاژ روی پوکه </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2- افزايش مقاومت سقف و سازه :</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عدم جوشكاري ميلگرد ها وكنترل آنها تا قبل ازبتن ريزي</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 كيفيت بهتر بتن بدلیل انجام ويبراسيون مناسب ترو همچنین بخاطر استفاده از قالبهای فلزی ،بلوکی وجود ندارد که آب بتن را جذب کند ودر ضمن بخاطر همپوشانی مناسب قالبها، نشت  شيرابه بتن از زیر سقف نیز بسیار کمتر شده است.</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 كنترل كيفي وكمي بتن قبل وبعد از بتن ريزي وبرداشتن قالبها.</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يكپارچگي تمام اجزاي سقف</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 كاهش وزن سازه =كاهش بارهاي جانبي وثقلي = رفتار مناسبتر سازه در برابر نيروهاي افقي مانند زلزله.</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مقاومت بسیار مناسب، در برابر خوردگي ها وآتشسوزي بواسطه پوشش يكپارچه وكامل ميلگردها.</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endParaRPr lang="fa-IR" altLang="fa-IR" sz="1286" dirty="0">
              <a:solidFill>
                <a:prstClr val="black"/>
              </a:solidFill>
              <a:cs typeface="B Homa" panose="00000400000000000000" pitchFamily="2" charset="-78"/>
            </a:endParaRPr>
          </a:p>
        </p:txBody>
      </p:sp>
      <p:pic>
        <p:nvPicPr>
          <p:cNvPr id="31749" name="Picture 2"/>
          <p:cNvPicPr>
            <a:picLocks noChangeAspect="1" noChangeArrowheads="1"/>
          </p:cNvPicPr>
          <p:nvPr/>
        </p:nvPicPr>
        <p:blipFill>
          <a:blip r:embed="rId2">
            <a:extLst>
              <a:ext uri="{28A0092B-C50C-407E-A947-70E740481C1C}">
                <a14:useLocalDpi xmlns:a14="http://schemas.microsoft.com/office/drawing/2010/main" val="0"/>
              </a:ext>
            </a:extLst>
          </a:blip>
          <a:srcRect l="4507" r="1704" b="17143"/>
          <a:stretch>
            <a:fillRect/>
          </a:stretch>
        </p:blipFill>
        <p:spPr bwMode="auto">
          <a:xfrm>
            <a:off x="1356179" y="4877027"/>
            <a:ext cx="3351893" cy="1766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3-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99492" y="5104947"/>
            <a:ext cx="1934482" cy="122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1300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32771" name="TextBox 6"/>
          <p:cNvSpPr txBox="1">
            <a:spLocks noChangeArrowheads="1"/>
          </p:cNvSpPr>
          <p:nvPr/>
        </p:nvSpPr>
        <p:spPr bwMode="auto">
          <a:xfrm>
            <a:off x="6271759" y="913947"/>
            <a:ext cx="2643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ويژگیهاي سقف سياك :</a:t>
            </a:r>
            <a:endParaRPr lang="en-US" altLang="fa-IR" sz="1286" b="1" dirty="0">
              <a:solidFill>
                <a:prstClr val="black"/>
              </a:solidFill>
              <a:cs typeface="B Homa" panose="00000400000000000000" pitchFamily="2" charset="-78"/>
            </a:endParaRPr>
          </a:p>
        </p:txBody>
      </p:sp>
      <p:sp>
        <p:nvSpPr>
          <p:cNvPr id="32772" name="TextBox 8"/>
          <p:cNvSpPr txBox="1">
            <a:spLocks noChangeArrowheads="1"/>
          </p:cNvSpPr>
          <p:nvPr/>
        </p:nvSpPr>
        <p:spPr bwMode="auto">
          <a:xfrm>
            <a:off x="133804" y="1328964"/>
            <a:ext cx="8858250" cy="187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3-كاهش زمان ساخت يا افزايش سرعت دراجرا </a:t>
            </a:r>
            <a:r>
              <a:rPr lang="fa-IR" altLang="fa-IR" sz="1286" dirty="0">
                <a:solidFill>
                  <a:prstClr val="black"/>
                </a:solidFill>
                <a:cs typeface="B Homa" panose="00000400000000000000" pitchFamily="2" charset="-78"/>
              </a:rPr>
              <a:t>:</a:t>
            </a:r>
          </a:p>
          <a:p>
            <a:pPr eaLnBrk="1" fontAlgn="base" hangingPunct="1">
              <a:spcBef>
                <a:spcPct val="0"/>
              </a:spcBef>
              <a:spcAft>
                <a:spcPct val="0"/>
              </a:spcAft>
            </a:pPr>
            <a:r>
              <a:rPr lang="fa-IR" altLang="fa-IR" sz="1286" b="1" dirty="0">
                <a:solidFill>
                  <a:prstClr val="black"/>
                </a:solidFill>
                <a:cs typeface="B Homa" panose="00000400000000000000" pitchFamily="2" charset="-78"/>
              </a:rPr>
              <a:t>الف : افزايش سرعت بوسيله تكنولوژي :</a:t>
            </a:r>
          </a:p>
          <a:p>
            <a:pPr eaLnBrk="1" fontAlgn="base" hangingPunct="1">
              <a:spcBef>
                <a:spcPct val="0"/>
              </a:spcBef>
              <a:spcAft>
                <a:spcPct val="0"/>
              </a:spcAft>
            </a:pPr>
            <a:r>
              <a:rPr lang="fa-IR" altLang="fa-IR" sz="1286" b="1" dirty="0">
                <a:solidFill>
                  <a:prstClr val="black"/>
                </a:solidFill>
                <a:cs typeface="B Homa" panose="00000400000000000000" pitchFamily="2" charset="-78"/>
              </a:rPr>
              <a:t>قالبهاي فلزي :</a:t>
            </a:r>
            <a:r>
              <a:rPr lang="fa-IR" altLang="fa-IR" sz="1286" dirty="0">
                <a:solidFill>
                  <a:prstClr val="black"/>
                </a:solidFill>
                <a:cs typeface="B Homa" panose="00000400000000000000" pitchFamily="2" charset="-78"/>
              </a:rPr>
              <a:t> سبكتر ، سهولت وسرعت در نصب وقالبندي ، حمل ونقل آسان به كارگاه وطبقات ،قالب گشايي آسان ، انبار كردن متراكم وسريع.</a:t>
            </a:r>
          </a:p>
          <a:p>
            <a:pPr eaLnBrk="1" fontAlgn="base" hangingPunct="1">
              <a:spcBef>
                <a:spcPct val="0"/>
              </a:spcBef>
              <a:spcAft>
                <a:spcPct val="0"/>
              </a:spcAft>
            </a:pPr>
            <a:r>
              <a:rPr lang="fa-IR" altLang="fa-IR" sz="1286" dirty="0">
                <a:solidFill>
                  <a:prstClr val="black"/>
                </a:solidFill>
                <a:cs typeface="B Homa" panose="00000400000000000000" pitchFamily="2" charset="-78"/>
              </a:rPr>
              <a:t>-قوطيها وجك بسرعت بستر مناسب اجراي قالب را فراهم مي اورند.</a:t>
            </a:r>
          </a:p>
          <a:p>
            <a:pPr eaLnBrk="1" fontAlgn="base" hangingPunct="1">
              <a:spcBef>
                <a:spcPct val="0"/>
              </a:spcBef>
              <a:spcAft>
                <a:spcPct val="0"/>
              </a:spcAft>
            </a:pPr>
            <a:r>
              <a:rPr lang="fa-IR" altLang="fa-IR" sz="1286" dirty="0">
                <a:solidFill>
                  <a:prstClr val="black"/>
                </a:solidFill>
                <a:cs typeface="B Homa" panose="00000400000000000000" pitchFamily="2" charset="-78"/>
              </a:rPr>
              <a:t>-باداشتن قالب بيشتردر پروژه هاي بزرگ سرعت كاملاً قابل برنامه ريزي بوده وميتوان به حداكثر سرعت دست يافت.</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ب: كاهش زمان با عوامل فرعي :</a:t>
            </a:r>
          </a:p>
          <a:p>
            <a:pPr eaLnBrk="1" fontAlgn="base" hangingPunct="1">
              <a:spcBef>
                <a:spcPct val="0"/>
              </a:spcBef>
              <a:spcAft>
                <a:spcPct val="0"/>
              </a:spcAft>
            </a:pPr>
            <a:r>
              <a:rPr lang="fa-IR" altLang="fa-IR" sz="1286" dirty="0">
                <a:solidFill>
                  <a:prstClr val="black"/>
                </a:solidFill>
                <a:cs typeface="B Homa" panose="00000400000000000000" pitchFamily="2" charset="-78"/>
              </a:rPr>
              <a:t>-حذف بلوك ، ساخت تيرچه، حذف پوكه.</a:t>
            </a:r>
          </a:p>
          <a:p>
            <a:pPr eaLnBrk="1" fontAlgn="base" hangingPunct="1">
              <a:spcBef>
                <a:spcPct val="0"/>
              </a:spcBef>
              <a:spcAft>
                <a:spcPct val="0"/>
              </a:spcAft>
            </a:pPr>
            <a:r>
              <a:rPr lang="fa-IR" altLang="fa-IR" sz="1286" dirty="0">
                <a:solidFill>
                  <a:prstClr val="black"/>
                </a:solidFill>
                <a:cs typeface="B Homa" panose="00000400000000000000" pitchFamily="2" charset="-78"/>
              </a:rPr>
              <a:t>-حذف خريد ، ساخت ، حمل ونقل ، انبار داري ، حمل به طبقات و... براي بلوك ، تيرچه ، پوكه.</a:t>
            </a:r>
          </a:p>
        </p:txBody>
      </p:sp>
      <p:pic>
        <p:nvPicPr>
          <p:cNvPr id="3277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342946"/>
            <a:ext cx="3036661" cy="2296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340967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descr="4-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929" y="991054"/>
            <a:ext cx="3260045" cy="23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33796" name="TextBox 6"/>
          <p:cNvSpPr txBox="1">
            <a:spLocks noChangeArrowheads="1"/>
          </p:cNvSpPr>
          <p:nvPr/>
        </p:nvSpPr>
        <p:spPr bwMode="auto">
          <a:xfrm>
            <a:off x="6271759" y="913947"/>
            <a:ext cx="2643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ويژگیهاي سقف سياك :</a:t>
            </a:r>
            <a:endParaRPr lang="en-US" altLang="fa-IR" sz="1286" b="1" dirty="0">
              <a:solidFill>
                <a:prstClr val="black"/>
              </a:solidFill>
              <a:cs typeface="B Homa" panose="00000400000000000000" pitchFamily="2" charset="-78"/>
            </a:endParaRPr>
          </a:p>
        </p:txBody>
      </p:sp>
      <p:sp>
        <p:nvSpPr>
          <p:cNvPr id="33797" name="TextBox 4"/>
          <p:cNvSpPr txBox="1">
            <a:spLocks noChangeArrowheads="1"/>
          </p:cNvSpPr>
          <p:nvPr/>
        </p:nvSpPr>
        <p:spPr bwMode="auto">
          <a:xfrm>
            <a:off x="2972028" y="1341438"/>
            <a:ext cx="5942919"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4-افزایش کارایی های جنبی :</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تاسیسات آبی , برقی , الکترونیکی</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تغییر شکل ظاهری کانالها به منحنی یا چند ضلعی و نوردهی در داخل آنها</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استفاده از بتن در نما</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امکان ایجاد نورهای مخفی(خطی و صفحه ای) بدون ازدیاد ضخامت سقف.</a:t>
            </a:r>
            <a:endParaRPr lang="en-US" altLang="fa-IR" sz="1286" dirty="0">
              <a:solidFill>
                <a:prstClr val="black"/>
              </a:solidFill>
              <a:cs typeface="B Homa" panose="00000400000000000000" pitchFamily="2" charset="-78"/>
            </a:endParaRPr>
          </a:p>
        </p:txBody>
      </p:sp>
      <p:sp>
        <p:nvSpPr>
          <p:cNvPr id="33798" name="TextBox 8"/>
          <p:cNvSpPr txBox="1">
            <a:spLocks noChangeArrowheads="1"/>
          </p:cNvSpPr>
          <p:nvPr/>
        </p:nvSpPr>
        <p:spPr bwMode="auto">
          <a:xfrm>
            <a:off x="285750" y="3261179"/>
            <a:ext cx="8572500" cy="167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5-ویژگیهای اقتصادی</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حذف خرید یا ساخت وحمل وانبارداری بلوکها وتیرچه ها.</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سبکی 25 درصدی سقف نسبت به سقف تیرجه بلوک وکاهش میلگرد تیرچه ها.</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حذف فوندوله،جوشکاری وانرژی مربوطه.</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حذف پوکه ریزی روی سقف(شامل خرید،حمل ونقل وحمل به طبقات واجرای آن)</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درمقایسه باسقف کامپوزیت،بواسطه کانالهای بسته درسیاک و وجود دیواره های بتنی ده سانتیمتری وهمچنین فاصله کوتاهتر تیرکها،فاصله تهی میانی در سقف عملکردمطلوبتری بعنوان ایزوله صوتی دارد.</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1616752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7347857" y="653143"/>
            <a:ext cx="1556884" cy="653143"/>
          </a:xfrm>
        </p:spPr>
        <p:txBody>
          <a:bodyPr/>
          <a:lstStyle/>
          <a:p>
            <a:pPr algn="r" rtl="1" eaLnBrk="1" hangingPunct="1">
              <a:defRPr/>
            </a:pPr>
            <a:r>
              <a:rPr lang="fa-IR" sz="1429" b="1" dirty="0">
                <a:solidFill>
                  <a:schemeClr val="tx1"/>
                </a:solidFill>
                <a:cs typeface="B Homa" panose="00000400000000000000" pitchFamily="2" charset="-78"/>
              </a:rPr>
              <a:t>سقفهای تیرچه بلوک</a:t>
            </a:r>
            <a:endParaRPr lang="en-US" sz="1429" b="1" dirty="0">
              <a:solidFill>
                <a:schemeClr val="tx1"/>
              </a:solidFill>
              <a:cs typeface="+mn-cs"/>
            </a:endParaRPr>
          </a:p>
        </p:txBody>
      </p:sp>
      <p:sp>
        <p:nvSpPr>
          <p:cNvPr id="7171" name="TextBox 6"/>
          <p:cNvSpPr txBox="1">
            <a:spLocks noChangeArrowheads="1"/>
          </p:cNvSpPr>
          <p:nvPr/>
        </p:nvSpPr>
        <p:spPr bwMode="auto">
          <a:xfrm>
            <a:off x="7184572" y="2286000"/>
            <a:ext cx="1741714" cy="4710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1- تیرچه</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2-بلوك </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3-میلگردهاي حرارتی</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4- میلگردهاي ممان منفی وقلاب های اتصال</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5- کلاف عرضی  </a:t>
            </a:r>
            <a:r>
              <a:rPr lang="en-US" altLang="fa-IR" sz="1429" dirty="0">
                <a:solidFill>
                  <a:prstClr val="black"/>
                </a:solidFill>
                <a:cs typeface="B Homa" panose="00000400000000000000" pitchFamily="2" charset="-78"/>
              </a:rPr>
              <a:t>(Tai Beam) </a:t>
            </a: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6</a:t>
            </a:r>
            <a:r>
              <a:rPr lang="en-US" altLang="fa-IR" sz="1429" dirty="0">
                <a:solidFill>
                  <a:prstClr val="black"/>
                </a:solidFill>
                <a:cs typeface="B Homa" panose="00000400000000000000" pitchFamily="2" charset="-78"/>
              </a:rPr>
              <a:t>-</a:t>
            </a:r>
            <a:r>
              <a:rPr lang="fa-IR" altLang="fa-IR" sz="1429" dirty="0">
                <a:solidFill>
                  <a:prstClr val="black"/>
                </a:solidFill>
                <a:cs typeface="B Homa" panose="00000400000000000000" pitchFamily="2" charset="-78"/>
              </a:rPr>
              <a:t> بتن</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en-US" altLang="fa-IR" sz="1429" dirty="0">
              <a:solidFill>
                <a:prstClr val="black"/>
              </a:solidFill>
              <a:cs typeface="B Homa" panose="00000400000000000000" pitchFamily="2" charset="-78"/>
            </a:endParaRPr>
          </a:p>
        </p:txBody>
      </p:sp>
      <p:sp>
        <p:nvSpPr>
          <p:cNvPr id="7172" name="TextBox 7"/>
          <p:cNvSpPr txBox="1">
            <a:spLocks noChangeArrowheads="1"/>
          </p:cNvSpPr>
          <p:nvPr/>
        </p:nvSpPr>
        <p:spPr bwMode="auto">
          <a:xfrm>
            <a:off x="7347857" y="1959429"/>
            <a:ext cx="1524000"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اجزای تشکیل دهنده:</a:t>
            </a:r>
            <a:endParaRPr lang="en-US" altLang="fa-IR" sz="1429" b="1" dirty="0">
              <a:solidFill>
                <a:prstClr val="black"/>
              </a:solidFill>
              <a:cs typeface="B Homa" panose="00000400000000000000" pitchFamily="2" charset="-78"/>
            </a:endParaRPr>
          </a:p>
        </p:txBody>
      </p:sp>
      <p:pic>
        <p:nvPicPr>
          <p:cNvPr id="9" name="Picture 2" descr="http://parscenter.com/Content/Images/828469fd-2edf-413e-b658-d5ee95ae7196/800/600/image.jpg"/>
          <p:cNvPicPr>
            <a:picLocks noChangeAspect="1" noChangeArrowheads="1"/>
          </p:cNvPicPr>
          <p:nvPr/>
        </p:nvPicPr>
        <p:blipFill>
          <a:blip r:embed="rId2"/>
          <a:srcRect/>
          <a:stretch>
            <a:fillRect/>
          </a:stretch>
        </p:blipFill>
        <p:spPr bwMode="auto">
          <a:xfrm>
            <a:off x="217715" y="653143"/>
            <a:ext cx="3834946" cy="28767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707947"/>
            <a:ext cx="4039054" cy="3150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G:\darsi\mani's project\5\construction\cons1\construction(pic)\IMG_3155.JPG"/>
          <p:cNvPicPr>
            <a:picLocks noChangeAspect="1" noChangeArrowheads="1"/>
          </p:cNvPicPr>
          <p:nvPr/>
        </p:nvPicPr>
        <p:blipFill>
          <a:blip r:embed="rId4"/>
          <a:srcRect/>
          <a:stretch>
            <a:fillRect/>
          </a:stretch>
        </p:blipFill>
        <p:spPr bwMode="auto">
          <a:xfrm>
            <a:off x="4245429" y="3755572"/>
            <a:ext cx="2394857" cy="28847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176" name="Rectangle 7"/>
          <p:cNvSpPr>
            <a:spLocks noChangeArrowheads="1"/>
          </p:cNvSpPr>
          <p:nvPr/>
        </p:nvSpPr>
        <p:spPr bwMode="auto">
          <a:xfrm>
            <a:off x="4245429" y="1197429"/>
            <a:ext cx="4680857"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یکی از متداول ترین و رایج ترین سقف های موجود در کشور سقف تیرچه بلوک میباشد.در این سیستم از تیرچه ها به عنوان تیر فرعی استفاده میکنند و بلوک ها نقش سازه ای ایفا نمیکنند و پر کننده هستند.</a:t>
            </a:r>
            <a:endParaRPr lang="en-US" altLang="fa-IR" sz="1429" dirty="0">
              <a:solidFill>
                <a:prstClr val="black"/>
              </a:solidFill>
              <a:cs typeface="B Homa" panose="00000400000000000000" pitchFamily="2" charset="-78"/>
            </a:endParaRPr>
          </a:p>
        </p:txBody>
      </p:sp>
    </p:spTree>
    <p:extLst>
      <p:ext uri="{BB962C8B-B14F-4D97-AF65-F5344CB8AC3E}">
        <p14:creationId xmlns:p14="http://schemas.microsoft.com/office/powerpoint/2010/main" val="16156183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4"/>
          <p:cNvSpPr txBox="1">
            <a:spLocks noChangeArrowheads="1"/>
          </p:cNvSpPr>
          <p:nvPr/>
        </p:nvSpPr>
        <p:spPr bwMode="auto">
          <a:xfrm>
            <a:off x="4643438" y="1857375"/>
            <a:ext cx="3786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34819" name="TextBox 6"/>
          <p:cNvSpPr txBox="1">
            <a:spLocks noChangeArrowheads="1"/>
          </p:cNvSpPr>
          <p:nvPr/>
        </p:nvSpPr>
        <p:spPr bwMode="auto">
          <a:xfrm>
            <a:off x="6271759" y="913947"/>
            <a:ext cx="264318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ويژگیهاي سقف سياك :</a:t>
            </a:r>
            <a:endParaRPr lang="en-US" altLang="fa-IR" sz="1286" b="1" dirty="0">
              <a:solidFill>
                <a:prstClr val="black"/>
              </a:solidFill>
              <a:cs typeface="B Homa" panose="00000400000000000000" pitchFamily="2" charset="-78"/>
            </a:endParaRPr>
          </a:p>
        </p:txBody>
      </p:sp>
      <p:sp>
        <p:nvSpPr>
          <p:cNvPr id="34820" name="TextBox 8"/>
          <p:cNvSpPr txBox="1">
            <a:spLocks noChangeArrowheads="1"/>
          </p:cNvSpPr>
          <p:nvPr/>
        </p:nvSpPr>
        <p:spPr bwMode="auto">
          <a:xfrm>
            <a:off x="285750" y="1397001"/>
            <a:ext cx="8572500"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محدودیت ها :</a:t>
            </a:r>
          </a:p>
          <a:p>
            <a:pPr eaLnBrk="1" fontAlgn="base" hangingPunct="1">
              <a:spcBef>
                <a:spcPct val="0"/>
              </a:spcBef>
              <a:spcAft>
                <a:spcPct val="0"/>
              </a:spcAft>
            </a:pPr>
            <a:r>
              <a:rPr lang="fa-IR" altLang="fa-IR" sz="1286" dirty="0">
                <a:solidFill>
                  <a:prstClr val="black"/>
                </a:solidFill>
                <a:cs typeface="B Homa" panose="00000400000000000000" pitchFamily="2" charset="-78"/>
              </a:rPr>
              <a:t>1-نیاز سقف به شمع بندی(خود ایستا نبودن سقف)،باعث عدم توانایی در اجرای همزمان سقف طبقات می شود.</a:t>
            </a:r>
          </a:p>
          <a:p>
            <a:pPr eaLnBrk="1" fontAlgn="base" hangingPunct="1">
              <a:spcBef>
                <a:spcPct val="0"/>
              </a:spcBef>
              <a:spcAft>
                <a:spcPct val="0"/>
              </a:spcAft>
            </a:pPr>
            <a:r>
              <a:rPr lang="fa-IR" altLang="fa-IR" sz="1286" dirty="0">
                <a:solidFill>
                  <a:prstClr val="black"/>
                </a:solidFill>
                <a:cs typeface="B Homa" panose="00000400000000000000" pitchFamily="2" charset="-78"/>
              </a:rPr>
              <a:t>2-انحصاری بودن اجرای سقف سیاک.</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34821" name="Picture 4" descr="jhfyj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0974" y="3199947"/>
            <a:ext cx="5868080" cy="2384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2" name="TextBox 5"/>
          <p:cNvSpPr txBox="1">
            <a:spLocks noChangeArrowheads="1"/>
          </p:cNvSpPr>
          <p:nvPr/>
        </p:nvSpPr>
        <p:spPr bwMode="auto">
          <a:xfrm>
            <a:off x="-75974" y="2591028"/>
            <a:ext cx="906802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 سیاک در اندازه ی خاصی محدود نمی شود اما فعلا در دو اندازه سیاک 100 و سیاک 50 عرضه می شود.</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19963533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6259286" y="762000"/>
            <a:ext cx="2122714" cy="816429"/>
          </a:xfrm>
        </p:spPr>
        <p:txBody>
          <a:bodyPr/>
          <a:lstStyle/>
          <a:p>
            <a:pPr algn="r" rtl="1" eaLnBrk="1" hangingPunct="1">
              <a:defRPr/>
            </a:pPr>
            <a:r>
              <a:rPr lang="fa-IR" sz="1714" b="1" dirty="0">
                <a:latin typeface="B Mitra" pitchFamily="2" charset="-78"/>
                <a:cs typeface="B Homa" panose="00000400000000000000" pitchFamily="2" charset="-78"/>
              </a:rPr>
              <a:t>سقف کامپوزیت :</a:t>
            </a:r>
            <a:endParaRPr lang="en-US" sz="1714" b="1" dirty="0">
              <a:latin typeface="B Mitra" pitchFamily="2" charset="-78"/>
              <a:cs typeface="+mn-cs"/>
            </a:endParaRPr>
          </a:p>
        </p:txBody>
      </p:sp>
      <p:sp>
        <p:nvSpPr>
          <p:cNvPr id="3" name="Content Placeholder 2"/>
          <p:cNvSpPr>
            <a:spLocks noGrp="1"/>
          </p:cNvSpPr>
          <p:nvPr>
            <p:ph idx="1"/>
          </p:nvPr>
        </p:nvSpPr>
        <p:spPr>
          <a:xfrm>
            <a:off x="4496028" y="1599974"/>
            <a:ext cx="4342946" cy="3810000"/>
          </a:xfrm>
        </p:spPr>
        <p:txBody>
          <a:bodyPr>
            <a:normAutofit/>
          </a:bodyPr>
          <a:lstStyle/>
          <a:p>
            <a:pPr marL="109730" indent="0" algn="r" rtl="1" eaLnBrk="1" fontAlgn="auto" hangingPunct="1">
              <a:spcAft>
                <a:spcPts val="0"/>
              </a:spcAft>
              <a:buClr>
                <a:schemeClr val="accent3"/>
              </a:buClr>
              <a:buNone/>
              <a:defRPr/>
            </a:pPr>
            <a:r>
              <a:rPr lang="fa-IR" sz="1600" dirty="0">
                <a:cs typeface="B Homa" panose="00000400000000000000" pitchFamily="2" charset="-78"/>
              </a:rPr>
              <a:t>یکی از پرطرفدارترین سقفهای موجود که طراحان سازه و مجریان تمایل زیادی به طرح و اجرای آن دارند سقفهای کامپوزیت می باشند.</a:t>
            </a:r>
          </a:p>
          <a:p>
            <a:pPr marL="109730" indent="0" algn="r" rtl="1" eaLnBrk="1" fontAlgn="auto" hangingPunct="1">
              <a:spcAft>
                <a:spcPts val="0"/>
              </a:spcAft>
              <a:buClr>
                <a:schemeClr val="accent3"/>
              </a:buClr>
              <a:buNone/>
              <a:defRPr/>
            </a:pPr>
            <a:r>
              <a:rPr lang="fa-IR" sz="1600" dirty="0">
                <a:cs typeface="B Homa" panose="00000400000000000000" pitchFamily="2" charset="-78"/>
              </a:rPr>
              <a:t>سقفهاي كامپوزيت سقفهايي هستند متشكل از فولاد و بتن. </a:t>
            </a:r>
          </a:p>
        </p:txBody>
      </p:sp>
      <p:pic>
        <p:nvPicPr>
          <p:cNvPr id="35844" name="Picture 2" descr="C:\Users\Ahmadi\Desktop\saghf\compozite e 01.jpg"/>
          <p:cNvPicPr>
            <a:picLocks noChangeAspect="1" noChangeArrowheads="1"/>
          </p:cNvPicPr>
          <p:nvPr/>
        </p:nvPicPr>
        <p:blipFill>
          <a:blip r:embed="rId2">
            <a:extLst>
              <a:ext uri="{28A0092B-C50C-407E-A947-70E740481C1C}">
                <a14:useLocalDpi xmlns:a14="http://schemas.microsoft.com/office/drawing/2010/main" val="0"/>
              </a:ext>
            </a:extLst>
          </a:blip>
          <a:srcRect b="6123"/>
          <a:stretch>
            <a:fillRect/>
          </a:stretch>
        </p:blipFill>
        <p:spPr bwMode="auto">
          <a:xfrm>
            <a:off x="610054" y="610054"/>
            <a:ext cx="3790724" cy="2747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342946" y="3734027"/>
            <a:ext cx="4572000" cy="1323439"/>
          </a:xfrm>
          <a:prstGeom prst="rect">
            <a:avLst/>
          </a:prstGeom>
        </p:spPr>
        <p:txBody>
          <a:bodyPr lIns="91440" tIns="45720" rIns="91440" bIns="45720">
            <a:spAutoFit/>
          </a:bodyPr>
          <a:lstStyle/>
          <a:p>
            <a:pPr fontAlgn="base">
              <a:spcBef>
                <a:spcPct val="0"/>
              </a:spcBef>
              <a:spcAft>
                <a:spcPct val="0"/>
              </a:spcAft>
              <a:defRPr/>
            </a:pPr>
            <a:r>
              <a:rPr lang="fa-IR" sz="1600" dirty="0">
                <a:solidFill>
                  <a:prstClr val="black"/>
                </a:solidFill>
                <a:cs typeface="B Homa" panose="00000400000000000000" pitchFamily="2" charset="-78"/>
              </a:rPr>
              <a:t>اجزاء تشکیل دهنده سقف کامپوزیت: </a:t>
            </a:r>
            <a:endParaRPr lang="en-US" sz="1600" dirty="0">
              <a:solidFill>
                <a:prstClr val="black"/>
              </a:solidFill>
              <a:cs typeface="B Homa" panose="00000400000000000000" pitchFamily="2" charset="-78"/>
            </a:endParaRPr>
          </a:p>
          <a:p>
            <a:pPr fontAlgn="base">
              <a:spcBef>
                <a:spcPct val="0"/>
              </a:spcBef>
              <a:spcAft>
                <a:spcPct val="0"/>
              </a:spcAft>
              <a:defRPr/>
            </a:pPr>
            <a:r>
              <a:rPr lang="fa-IR" sz="1600" dirty="0">
                <a:solidFill>
                  <a:prstClr val="black"/>
                </a:solidFill>
                <a:cs typeface="B Homa" panose="00000400000000000000" pitchFamily="2" charset="-78"/>
              </a:rPr>
              <a:t>- تیرفرعی </a:t>
            </a:r>
            <a:endParaRPr lang="en-US" sz="1600" dirty="0">
              <a:solidFill>
                <a:prstClr val="black"/>
              </a:solidFill>
              <a:cs typeface="B Homa" panose="00000400000000000000" pitchFamily="2" charset="-78"/>
            </a:endParaRPr>
          </a:p>
          <a:p>
            <a:pPr marL="342907" indent="-342907" fontAlgn="base">
              <a:spcBef>
                <a:spcPct val="0"/>
              </a:spcBef>
              <a:spcAft>
                <a:spcPct val="0"/>
              </a:spcAft>
              <a:defRPr/>
            </a:pPr>
            <a:r>
              <a:rPr lang="fa-IR" sz="1600" dirty="0">
                <a:solidFill>
                  <a:prstClr val="black"/>
                </a:solidFill>
                <a:cs typeface="B Homa" panose="00000400000000000000" pitchFamily="2" charset="-78"/>
              </a:rPr>
              <a:t>-  برشگیر </a:t>
            </a:r>
            <a:endParaRPr lang="en-US" sz="1600" dirty="0">
              <a:solidFill>
                <a:prstClr val="black"/>
              </a:solidFill>
              <a:cs typeface="B Homa" panose="00000400000000000000" pitchFamily="2" charset="-78"/>
            </a:endParaRPr>
          </a:p>
          <a:p>
            <a:pPr marL="342907" indent="-342907" fontAlgn="base">
              <a:spcBef>
                <a:spcPct val="0"/>
              </a:spcBef>
              <a:spcAft>
                <a:spcPct val="0"/>
              </a:spcAft>
              <a:defRPr/>
            </a:pPr>
            <a:r>
              <a:rPr lang="fa-IR" sz="1600" dirty="0">
                <a:solidFill>
                  <a:prstClr val="black"/>
                </a:solidFill>
                <a:cs typeface="B Homa" panose="00000400000000000000" pitchFamily="2" charset="-78"/>
              </a:rPr>
              <a:t>- میلگرد </a:t>
            </a:r>
            <a:endParaRPr lang="en-US" sz="1600" dirty="0">
              <a:solidFill>
                <a:prstClr val="black"/>
              </a:solidFill>
              <a:cs typeface="B Homa" panose="00000400000000000000" pitchFamily="2" charset="-78"/>
            </a:endParaRPr>
          </a:p>
          <a:p>
            <a:pPr marL="342907" indent="-342907" fontAlgn="base">
              <a:spcBef>
                <a:spcPct val="0"/>
              </a:spcBef>
              <a:spcAft>
                <a:spcPct val="0"/>
              </a:spcAft>
              <a:defRPr/>
            </a:pPr>
            <a:r>
              <a:rPr lang="fa-IR" sz="1600" dirty="0">
                <a:solidFill>
                  <a:prstClr val="black"/>
                </a:solidFill>
                <a:cs typeface="B Homa" panose="00000400000000000000" pitchFamily="2" charset="-78"/>
              </a:rPr>
              <a:t>-بتن</a:t>
            </a:r>
            <a:endParaRPr lang="en-US" sz="1600" dirty="0">
              <a:solidFill>
                <a:prstClr val="black"/>
              </a:solidFill>
              <a:cs typeface="B Homa" panose="00000400000000000000" pitchFamily="2" charset="-78"/>
            </a:endParaRPr>
          </a:p>
        </p:txBody>
      </p:sp>
      <p:pic>
        <p:nvPicPr>
          <p:cNvPr id="35846" name="Picture 6" descr="C:\Users\User\Desktop\tarahi fanni\choromit\ee.JPG"/>
          <p:cNvPicPr>
            <a:picLocks noChangeAspect="1" noChangeArrowheads="1"/>
          </p:cNvPicPr>
          <p:nvPr/>
        </p:nvPicPr>
        <p:blipFill>
          <a:blip r:embed="rId3">
            <a:lum bright="-34000" contrast="46000"/>
            <a:extLst>
              <a:ext uri="{28A0092B-C50C-407E-A947-70E740481C1C}">
                <a14:useLocalDpi xmlns:a14="http://schemas.microsoft.com/office/drawing/2010/main" val="0"/>
              </a:ext>
            </a:extLst>
          </a:blip>
          <a:srcRect/>
          <a:stretch>
            <a:fillRect/>
          </a:stretch>
        </p:blipFill>
        <p:spPr bwMode="auto">
          <a:xfrm>
            <a:off x="305028" y="4191000"/>
            <a:ext cx="5942919" cy="2210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44801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4115027" y="1218974"/>
            <a:ext cx="4572000" cy="169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smtClean="0">
                <a:solidFill>
                  <a:prstClr val="black"/>
                </a:solidFill>
                <a:cs typeface="B Homa" panose="00000400000000000000" pitchFamily="2" charset="-78"/>
              </a:rPr>
              <a:t/>
            </a:r>
            <a:br>
              <a:rPr lang="fa-IR" altLang="fa-IR" sz="1286" dirty="0" smtClean="0">
                <a:solidFill>
                  <a:prstClr val="black"/>
                </a:solidFill>
                <a:cs typeface="B Homa" panose="00000400000000000000" pitchFamily="2" charset="-78"/>
              </a:rPr>
            </a:br>
            <a:r>
              <a:rPr lang="fa-IR" altLang="fa-IR" sz="1429" b="1" dirty="0" smtClean="0">
                <a:solidFill>
                  <a:prstClr val="black"/>
                </a:solidFill>
                <a:cs typeface="B Homa" panose="00000400000000000000" pitchFamily="2" charset="-78"/>
              </a:rPr>
              <a:t>مراحل اجرای سقف کامپوزیت:</a:t>
            </a:r>
          </a:p>
          <a:p>
            <a:pPr eaLnBrk="1" fontAlgn="base" hangingPunct="1">
              <a:spcBef>
                <a:spcPct val="0"/>
              </a:spcBef>
              <a:spcAft>
                <a:spcPct val="0"/>
              </a:spcAft>
            </a:pPr>
            <a:r>
              <a:rPr lang="fa-IR" altLang="fa-IR" sz="1286" dirty="0" smtClean="0">
                <a:solidFill>
                  <a:prstClr val="black"/>
                </a:solidFill>
                <a:cs typeface="B Homa" panose="00000400000000000000" pitchFamily="2" charset="-78"/>
              </a:rPr>
              <a:t/>
            </a:r>
            <a:br>
              <a:rPr lang="fa-IR" altLang="fa-IR" sz="1286" dirty="0" smtClean="0">
                <a:solidFill>
                  <a:prstClr val="black"/>
                </a:solidFill>
                <a:cs typeface="B Homa" panose="00000400000000000000" pitchFamily="2" charset="-78"/>
              </a:rPr>
            </a:br>
            <a:r>
              <a:rPr lang="fa-IR" altLang="fa-IR" sz="1286" dirty="0" smtClean="0">
                <a:solidFill>
                  <a:prstClr val="black"/>
                </a:solidFill>
                <a:cs typeface="B Homa" panose="00000400000000000000" pitchFamily="2" charset="-78"/>
              </a:rPr>
              <a:t>1-قالب بندی سقف بوسیله چهارتراش ، گوه ، تخته روسی، ورق آلومینیوم و پلاستیک</a:t>
            </a:r>
          </a:p>
          <a:p>
            <a:pPr eaLnBrk="1" fontAlgn="base" hangingPunct="1">
              <a:spcBef>
                <a:spcPct val="0"/>
              </a:spcBef>
              <a:spcAft>
                <a:spcPct val="0"/>
              </a:spcAft>
            </a:pPr>
            <a:r>
              <a:rPr lang="fa-IR" altLang="fa-IR" sz="1286" dirty="0" smtClean="0">
                <a:solidFill>
                  <a:prstClr val="black"/>
                </a:solidFill>
                <a:cs typeface="B Homa" panose="00000400000000000000" pitchFamily="2" charset="-78"/>
              </a:rPr>
              <a:t/>
            </a:r>
            <a:br>
              <a:rPr lang="fa-IR" altLang="fa-IR" sz="1286" dirty="0" smtClean="0">
                <a:solidFill>
                  <a:prstClr val="black"/>
                </a:solidFill>
                <a:cs typeface="B Homa" panose="00000400000000000000" pitchFamily="2" charset="-78"/>
              </a:rPr>
            </a:br>
            <a:r>
              <a:rPr lang="fa-IR" altLang="fa-IR" sz="1286" dirty="0" smtClean="0">
                <a:solidFill>
                  <a:prstClr val="black"/>
                </a:solidFill>
                <a:cs typeface="B Homa" panose="00000400000000000000" pitchFamily="2" charset="-78"/>
              </a:rPr>
              <a:t>2-</a:t>
            </a:r>
            <a:br>
              <a:rPr lang="fa-IR" altLang="fa-IR" sz="1286" dirty="0" smtClean="0">
                <a:solidFill>
                  <a:prstClr val="black"/>
                </a:solidFill>
                <a:cs typeface="B Homa" panose="00000400000000000000" pitchFamily="2" charset="-78"/>
              </a:rPr>
            </a:br>
            <a:r>
              <a:rPr lang="fa-IR" altLang="fa-IR" sz="1286" dirty="0" smtClean="0">
                <a:solidFill>
                  <a:prstClr val="black"/>
                </a:solidFill>
                <a:cs typeface="B Homa" panose="00000400000000000000" pitchFamily="2" charset="-78"/>
              </a:rPr>
              <a:t> </a:t>
            </a:r>
            <a:endParaRPr lang="en-US" altLang="fa-IR" sz="1286" dirty="0">
              <a:solidFill>
                <a:prstClr val="black"/>
              </a:solidFill>
              <a:cs typeface="B Homa" panose="00000400000000000000" pitchFamily="2" charset="-78"/>
            </a:endParaRPr>
          </a:p>
        </p:txBody>
      </p:sp>
      <p:sp>
        <p:nvSpPr>
          <p:cNvPr id="36867" name="AutoShape 2" descr="سقف های کامپوزیت"/>
          <p:cNvSpPr>
            <a:spLocks noChangeAspect="1" noChangeArrowheads="1"/>
          </p:cNvSpPr>
          <p:nvPr/>
        </p:nvSpPr>
        <p:spPr bwMode="auto">
          <a:xfrm>
            <a:off x="8938760" y="-144009"/>
            <a:ext cx="305026" cy="303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36868" name="Picture 3" descr="C:\Users\User\Desktop\tarahi fanni\100320110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947" y="610054"/>
            <a:ext cx="3201081" cy="243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4" descr="C:\Users\User\Desktop\tarahi fanni\1003201108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947" y="3580947"/>
            <a:ext cx="3277054" cy="243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 descr="C:\Users\User\Desktop\tarahi fanni\1203201108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3946" y="3658054"/>
            <a:ext cx="3810000" cy="23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Rectangle 6"/>
          <p:cNvSpPr>
            <a:spLocks noChangeArrowheads="1"/>
          </p:cNvSpPr>
          <p:nvPr/>
        </p:nvSpPr>
        <p:spPr bwMode="auto">
          <a:xfrm>
            <a:off x="5585259" y="2394857"/>
            <a:ext cx="278313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-نصب اسپیسرهای پلاستیکی و لقمه های بتنی</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5232405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descr="C:\Users\User\Desktop\tarahi fanni\1403201109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054" y="1067028"/>
            <a:ext cx="3429000" cy="251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4" descr="C:\Users\User\Desktop\tarahi fanni\230420111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947" y="4039054"/>
            <a:ext cx="3506107" cy="23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4"/>
          <p:cNvSpPr>
            <a:spLocks noChangeArrowheads="1"/>
          </p:cNvSpPr>
          <p:nvPr/>
        </p:nvSpPr>
        <p:spPr bwMode="auto">
          <a:xfrm>
            <a:off x="4115027" y="1599974"/>
            <a:ext cx="4572000" cy="229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3مش بندی سقف بوسیله میلگرد با مقاومت تسلیم طراحی</a:t>
            </a:r>
          </a:p>
          <a:p>
            <a:pPr eaLnBrk="1" fontAlgn="base" hangingPunct="1">
              <a:spcBef>
                <a:spcPct val="0"/>
              </a:spcBef>
              <a:spcAft>
                <a:spcPct val="0"/>
              </a:spcAft>
            </a:pPr>
            <a:r>
              <a:rPr lang="fa-IR" altLang="fa-IR" sz="1429" dirty="0">
                <a:solidFill>
                  <a:prstClr val="black"/>
                </a:solidFill>
                <a:cs typeface="B Homa" panose="00000400000000000000" pitchFamily="2" charset="-78"/>
              </a:rPr>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4-شمع بندی و بستن کناره های سقف ، در نظر گرفتن محل تاسیسات و بازشوها </a:t>
            </a:r>
          </a:p>
          <a:p>
            <a:pPr eaLnBrk="1" fontAlgn="base" hangingPunct="1">
              <a:spcBef>
                <a:spcPct val="0"/>
              </a:spcBef>
              <a:spcAft>
                <a:spcPct val="0"/>
              </a:spcAft>
            </a:pPr>
            <a:r>
              <a:rPr lang="fa-IR" altLang="fa-IR" sz="1429" dirty="0">
                <a:solidFill>
                  <a:prstClr val="black"/>
                </a:solidFill>
                <a:cs typeface="B Homa" panose="00000400000000000000" pitchFamily="2" charset="-78"/>
              </a:rPr>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5آماده سازی و بازرسی سقف جهت بتن ریزی </a:t>
            </a:r>
          </a:p>
          <a:p>
            <a:pPr eaLnBrk="1" fontAlgn="base" hangingPunct="1">
              <a:spcBef>
                <a:spcPct val="0"/>
              </a:spcBef>
              <a:spcAft>
                <a:spcPct val="0"/>
              </a:spcAft>
            </a:pPr>
            <a:r>
              <a:rPr lang="fa-IR" altLang="fa-IR" sz="1429" dirty="0">
                <a:solidFill>
                  <a:prstClr val="black"/>
                </a:solidFill>
                <a:cs typeface="B Homa" panose="00000400000000000000" pitchFamily="2" charset="-78"/>
              </a:rPr>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6بتن ریزی و پرداخت سطح </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7جدا کردن تخته کوبی ها بعد از گرفتن بتن</a:t>
            </a:r>
            <a:endParaRPr lang="en-US" altLang="fa-IR" sz="1429" dirty="0">
              <a:solidFill>
                <a:prstClr val="black"/>
              </a:solidFill>
              <a:cs typeface="B Homa" panose="00000400000000000000" pitchFamily="2" charset="-78"/>
            </a:endParaRPr>
          </a:p>
        </p:txBody>
      </p:sp>
    </p:spTree>
    <p:extLst>
      <p:ext uri="{BB962C8B-B14F-4D97-AF65-F5344CB8AC3E}">
        <p14:creationId xmlns:p14="http://schemas.microsoft.com/office/powerpoint/2010/main" val="4076941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04947" y="1067027"/>
            <a:ext cx="3582081" cy="3391313"/>
          </a:xfrm>
          <a:prstGeom prst="rect">
            <a:avLst/>
          </a:prstGeom>
        </p:spPr>
        <p:txBody>
          <a:bodyPr lIns="91440" tIns="45720" rIns="91440" bIns="45720">
            <a:spAutoFit/>
          </a:bodyPr>
          <a:lstStyle/>
          <a:p>
            <a:pPr marL="109730">
              <a:spcBef>
                <a:spcPct val="0"/>
              </a:spcBef>
              <a:buClr>
                <a:srgbClr val="A04DA3"/>
              </a:buClr>
              <a:defRPr/>
            </a:pPr>
            <a:r>
              <a:rPr lang="fa-IR" sz="1429" dirty="0">
                <a:solidFill>
                  <a:prstClr val="black"/>
                </a:solidFill>
                <a:cs typeface="B Homa" panose="00000400000000000000" pitchFamily="2" charset="-78"/>
              </a:rPr>
              <a:t>براي اينكه يكپارچگي سقف رعايت شود از برشگير(نبشي) استفاده مي شودكه با بتن درگير مي شود. </a:t>
            </a:r>
            <a:endParaRPr lang="en-US" sz="1429" dirty="0">
              <a:solidFill>
                <a:prstClr val="black"/>
              </a:solidFill>
              <a:cs typeface="B Homa" panose="00000400000000000000" pitchFamily="2" charset="-78"/>
            </a:endParaRPr>
          </a:p>
          <a:p>
            <a:pPr marL="109730">
              <a:spcBef>
                <a:spcPct val="0"/>
              </a:spcBef>
              <a:buClr>
                <a:srgbClr val="A04DA3"/>
              </a:buClr>
              <a:defRPr/>
            </a:pPr>
            <a:endParaRPr lang="en-US" sz="1429" dirty="0">
              <a:solidFill>
                <a:prstClr val="black"/>
              </a:solidFill>
              <a:cs typeface="B Homa" panose="00000400000000000000" pitchFamily="2" charset="-78"/>
            </a:endParaRPr>
          </a:p>
          <a:p>
            <a:pPr marL="109730">
              <a:spcBef>
                <a:spcPct val="0"/>
              </a:spcBef>
              <a:buClr>
                <a:srgbClr val="A04DA3"/>
              </a:buClr>
              <a:defRPr/>
            </a:pPr>
            <a:r>
              <a:rPr lang="fa-IR" sz="1429" dirty="0">
                <a:solidFill>
                  <a:prstClr val="black"/>
                </a:solidFill>
                <a:cs typeface="B Homa" panose="00000400000000000000" pitchFamily="2" charset="-78"/>
              </a:rPr>
              <a:t>ميلگردهايي كه روي سقف كامپوزيت قراردارند، ميلگردهاي حرارتي هستند كه در جهت مخالف با تيرهاي فرعي باعث يكپارچه شدن بتن و درگيري با سقف كامپوزيت مي شوند و با جوش دادن به تيرهاي فرعي مانع ترك خوردن بتن مي گردند.</a:t>
            </a:r>
          </a:p>
          <a:p>
            <a:pPr marL="109730">
              <a:spcBef>
                <a:spcPct val="0"/>
              </a:spcBef>
              <a:buClr>
                <a:srgbClr val="A04DA3"/>
              </a:buClr>
              <a:defRPr/>
            </a:pPr>
            <a:endParaRPr lang="en-US" sz="1429" dirty="0">
              <a:solidFill>
                <a:prstClr val="black"/>
              </a:solidFill>
              <a:cs typeface="B Homa" panose="00000400000000000000" pitchFamily="2" charset="-78"/>
            </a:endParaRPr>
          </a:p>
          <a:p>
            <a:pPr marL="109730">
              <a:spcBef>
                <a:spcPct val="0"/>
              </a:spcBef>
              <a:buClr>
                <a:srgbClr val="A04DA3"/>
              </a:buClr>
              <a:defRPr/>
            </a:pPr>
            <a:r>
              <a:rPr lang="fa-IR" sz="1429" dirty="0">
                <a:solidFill>
                  <a:prstClr val="black"/>
                </a:solidFill>
                <a:cs typeface="B Homa" panose="00000400000000000000" pitchFamily="2" charset="-78"/>
              </a:rPr>
              <a:t> در قالب بندي اين سقفها معمولا از تخته كوبي استفاده مي شود و بايد ازشمع هاي نگهدارنده در زير قالب ها استفاده گردد. </a:t>
            </a:r>
            <a:endParaRPr lang="en-US" sz="1429" dirty="0">
              <a:solidFill>
                <a:prstClr val="black"/>
              </a:solidFill>
              <a:cs typeface="B Homa" panose="00000400000000000000" pitchFamily="2" charset="-78"/>
            </a:endParaRPr>
          </a:p>
          <a:p>
            <a:pPr marL="109730">
              <a:spcBef>
                <a:spcPct val="0"/>
              </a:spcBef>
              <a:buClr>
                <a:srgbClr val="A04DA3"/>
              </a:buClr>
              <a:defRPr/>
            </a:pPr>
            <a:r>
              <a:rPr lang="fa-IR" sz="1429" dirty="0">
                <a:solidFill>
                  <a:prstClr val="black"/>
                </a:solidFill>
                <a:cs typeface="B Homa" panose="00000400000000000000" pitchFamily="2" charset="-78"/>
              </a:rPr>
              <a:t>درصورت نياز مي توان لوله هاي تاسيساتي را اززير سقف كامپوزيت و از تيرهاي لانه زنبوري عبور داد.</a:t>
            </a:r>
          </a:p>
        </p:txBody>
      </p:sp>
      <p:pic>
        <p:nvPicPr>
          <p:cNvPr id="38915" name="Picture 1" descr="C:\Users\User\Desktop\tarahi fanni\Picture 0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028" y="1067027"/>
            <a:ext cx="449602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34126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gn="r" rtl="1" eaLnBrk="1" hangingPunct="1">
              <a:defRPr/>
            </a:pPr>
            <a:r>
              <a:rPr lang="fa-IR" sz="1714" b="1" dirty="0">
                <a:latin typeface="B Mitra" pitchFamily="2" charset="-78"/>
                <a:cs typeface="B Homa" panose="00000400000000000000" pitchFamily="2" charset="-78"/>
              </a:rPr>
              <a:t>مزایای سقف کامپوزیت :</a:t>
            </a:r>
            <a:endParaRPr lang="en-US" sz="1714" b="1" dirty="0">
              <a:latin typeface="B Mitra" pitchFamily="2" charset="-78"/>
              <a:cs typeface="+mn-cs"/>
            </a:endParaRPr>
          </a:p>
        </p:txBody>
      </p:sp>
      <p:sp>
        <p:nvSpPr>
          <p:cNvPr id="39939" name="Content Placeholder 2"/>
          <p:cNvSpPr>
            <a:spLocks noGrp="1"/>
          </p:cNvSpPr>
          <p:nvPr>
            <p:ph idx="1"/>
          </p:nvPr>
        </p:nvSpPr>
        <p:spPr>
          <a:xfrm>
            <a:off x="4342947" y="2361974"/>
            <a:ext cx="4344081" cy="3123973"/>
          </a:xfrm>
        </p:spPr>
        <p:txBody>
          <a:bodyPr/>
          <a:lstStyle/>
          <a:p>
            <a:pPr algn="r" rtl="1" eaLnBrk="1" hangingPunct="1"/>
            <a:r>
              <a:rPr lang="fa-IR" altLang="fa-IR" sz="1429" dirty="0">
                <a:cs typeface="B Homa" panose="00000400000000000000" pitchFamily="2" charset="-78"/>
              </a:rPr>
              <a:t>کاهش مصرف فولاد(بین 20 تا 30 درصد) به علت عملکرد مرکب.</a:t>
            </a:r>
          </a:p>
          <a:p>
            <a:pPr algn="r" rtl="1" eaLnBrk="1" hangingPunct="1"/>
            <a:r>
              <a:rPr lang="fa-IR" altLang="fa-IR" sz="1429" dirty="0">
                <a:cs typeface="B Homa" panose="00000400000000000000" pitchFamily="2" charset="-78"/>
              </a:rPr>
              <a:t>افزایش سختی سیستم سقف.</a:t>
            </a:r>
          </a:p>
          <a:p>
            <a:pPr algn="r" rtl="1" eaLnBrk="1" hangingPunct="1"/>
            <a:r>
              <a:rPr lang="fa-IR" altLang="fa-IR" sz="1429" dirty="0">
                <a:cs typeface="B Homa" panose="00000400000000000000" pitchFamily="2" charset="-78"/>
              </a:rPr>
              <a:t>افزایش ظرفیت باربری نهایی</a:t>
            </a:r>
          </a:p>
          <a:p>
            <a:pPr algn="r" rtl="1" eaLnBrk="1" hangingPunct="1"/>
            <a:r>
              <a:rPr lang="fa-IR" altLang="fa-IR" sz="1429" dirty="0">
                <a:cs typeface="B Homa" panose="00000400000000000000" pitchFamily="2" charset="-78"/>
              </a:rPr>
              <a:t>سبک شدن وزن سازه نسبت به سقف ها با دهانه ی مشابه</a:t>
            </a:r>
          </a:p>
        </p:txBody>
      </p:sp>
      <p:sp>
        <p:nvSpPr>
          <p:cNvPr id="39940" name="Rectangle 3"/>
          <p:cNvSpPr>
            <a:spLocks noChangeArrowheads="1"/>
          </p:cNvSpPr>
          <p:nvPr/>
        </p:nvSpPr>
        <p:spPr bwMode="auto">
          <a:xfrm>
            <a:off x="610054" y="5639027"/>
            <a:ext cx="8152946"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لازم به ذكر است سقف كامپوزيت از برخي سقفهاي تيرچه بلوك، سبكتر و از برخي سنگين تر مي باشد.</a:t>
            </a:r>
          </a:p>
        </p:txBody>
      </p:sp>
      <p:pic>
        <p:nvPicPr>
          <p:cNvPr id="39941" name="Picture 2" descr="C:\Users\Ahmadi\Desktop\saghf\compozite e 02.jpg"/>
          <p:cNvPicPr>
            <a:picLocks noChangeAspect="1" noChangeArrowheads="1"/>
          </p:cNvPicPr>
          <p:nvPr/>
        </p:nvPicPr>
        <p:blipFill>
          <a:blip r:embed="rId2">
            <a:extLst>
              <a:ext uri="{28A0092B-C50C-407E-A947-70E740481C1C}">
                <a14:useLocalDpi xmlns:a14="http://schemas.microsoft.com/office/drawing/2010/main" val="0"/>
              </a:ext>
            </a:extLst>
          </a:blip>
          <a:srcRect b="8186"/>
          <a:stretch>
            <a:fillRect/>
          </a:stretch>
        </p:blipFill>
        <p:spPr bwMode="auto">
          <a:xfrm>
            <a:off x="305028" y="2515053"/>
            <a:ext cx="4037919" cy="2314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53666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81000" y="707572"/>
            <a:ext cx="8230054" cy="1067027"/>
          </a:xfrm>
        </p:spPr>
        <p:txBody>
          <a:bodyPr/>
          <a:lstStyle/>
          <a:p>
            <a:pPr algn="r" rtl="1" eaLnBrk="1" hangingPunct="1">
              <a:defRPr/>
            </a:pPr>
            <a:r>
              <a:rPr lang="fa-IR" sz="1714" b="1" dirty="0">
                <a:latin typeface="B Mitra" pitchFamily="2" charset="-78"/>
                <a:cs typeface="B Homa" panose="00000400000000000000" pitchFamily="2" charset="-78"/>
              </a:rPr>
              <a:t>معایب سقف کامپوزیت :</a:t>
            </a:r>
            <a:endParaRPr lang="en-US" sz="1714" b="1" dirty="0">
              <a:latin typeface="B Mitra" pitchFamily="2" charset="-78"/>
              <a:cs typeface="+mn-cs"/>
            </a:endParaRPr>
          </a:p>
        </p:txBody>
      </p:sp>
      <p:sp>
        <p:nvSpPr>
          <p:cNvPr id="3" name="Content Placeholder 2"/>
          <p:cNvSpPr>
            <a:spLocks noGrp="1"/>
          </p:cNvSpPr>
          <p:nvPr>
            <p:ph idx="1"/>
          </p:nvPr>
        </p:nvSpPr>
        <p:spPr>
          <a:xfrm>
            <a:off x="4463143" y="2068286"/>
            <a:ext cx="4342946" cy="3810000"/>
          </a:xfrm>
        </p:spPr>
        <p:txBody>
          <a:bodyPr>
            <a:noAutofit/>
          </a:bodyPr>
          <a:lstStyle/>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تغییر شکل های دراز مدت به علت پدیده ی خزش در بتن فشاری</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عدم امکان عبور لوله های تأسیسات و برق از روی کف در صورتی که کفسازی حذف شود.</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الزام استفاده از سقف های کاذب در زیر تیرهای فلزی در اکثر حالات.</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مشکلات دسترسی برای تعمیرات احتمالی لوله های تأسیساتی طبقه ی مورد نظر در ساختما های چند طبقه که الزاماً در سقف طبقه زیر خود قرار گرفته است.</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سقف های کاذب برای دسترسی سریع و کم هزینه به تعمیرات احتمالی، باید برداشته شوند.</a:t>
            </a:r>
          </a:p>
          <a:p>
            <a:pPr marL="365767" indent="-256037" algn="r" rtl="1" eaLnBrk="1" fontAlgn="auto" hangingPunct="1">
              <a:spcAft>
                <a:spcPts val="0"/>
              </a:spcAft>
              <a:buClr>
                <a:schemeClr val="accent3"/>
              </a:buClr>
              <a:buNone/>
              <a:defRPr/>
            </a:pPr>
            <a:endParaRPr lang="fa-IR" sz="1429" dirty="0">
              <a:cs typeface="B Homa" panose="00000400000000000000" pitchFamily="2" charset="-78"/>
            </a:endParaRPr>
          </a:p>
        </p:txBody>
      </p:sp>
      <p:pic>
        <p:nvPicPr>
          <p:cNvPr id="409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1" y="2437947"/>
            <a:ext cx="3771446" cy="282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05336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89857" y="653143"/>
            <a:ext cx="8230054" cy="1067027"/>
          </a:xfrm>
        </p:spPr>
        <p:txBody>
          <a:bodyPr/>
          <a:lstStyle/>
          <a:p>
            <a:pPr algn="r" rtl="1" eaLnBrk="1" hangingPunct="1">
              <a:defRPr/>
            </a:pPr>
            <a:r>
              <a:rPr lang="fa-IR" sz="1714" b="1" dirty="0">
                <a:latin typeface="B Mitra" pitchFamily="2" charset="-78"/>
                <a:cs typeface="B Homa" panose="00000400000000000000" pitchFamily="2" charset="-78"/>
              </a:rPr>
              <a:t>مقایسه سقف کامپوزیت با سقف کرومیت</a:t>
            </a:r>
            <a:endParaRPr lang="en-US" sz="1714" b="1" dirty="0">
              <a:latin typeface="B Mitra" pitchFamily="2" charset="-78"/>
              <a:cs typeface="+mn-cs"/>
            </a:endParaRPr>
          </a:p>
        </p:txBody>
      </p:sp>
      <p:sp>
        <p:nvSpPr>
          <p:cNvPr id="3" name="Content Placeholder 2"/>
          <p:cNvSpPr>
            <a:spLocks noGrp="1"/>
          </p:cNvSpPr>
          <p:nvPr>
            <p:ph idx="1"/>
          </p:nvPr>
        </p:nvSpPr>
        <p:spPr>
          <a:xfrm>
            <a:off x="3810000" y="1632857"/>
            <a:ext cx="4953000" cy="3596821"/>
          </a:xfrm>
        </p:spPr>
        <p:txBody>
          <a:bodyPr>
            <a:noAutofit/>
          </a:bodyPr>
          <a:lstStyle/>
          <a:p>
            <a:pPr marL="109730" indent="0" algn="r" rtl="1" eaLnBrk="1" fontAlgn="auto" hangingPunct="1">
              <a:spcAft>
                <a:spcPts val="0"/>
              </a:spcAft>
              <a:buClr>
                <a:schemeClr val="accent3"/>
              </a:buClr>
              <a:buNone/>
              <a:defRPr/>
            </a:pPr>
            <a:endParaRPr lang="fa-IR" sz="1429" dirty="0">
              <a:cs typeface="B Homa" panose="00000400000000000000" pitchFamily="2" charset="-78"/>
            </a:endParaRP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کاهش زمان اجرا به دلیل عدم نیاز به شمع بندی بر خلاف سقف های تیرچه بلوک معمولی </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عدم نیاز به سقف کاذب در صورت استفاده از بلوک بر خلاف سقف کامپوزیت</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در سقف کامپوزیت اجرای تأسیسات در زیر سقف و در سقف کرومیت تأسیسات روی آن اجرا می شود.این امر باعث افزایش وزن سقف کرومیت می شود.</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میزان فولاد مصرفی در یک مترمربع سقف کرومیت از سقف کامپوزیت اندکی کمتر است.</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از نظر اجرایی عامل انسانی در اجرای سقف کرومیت نقش بیشتری داشته است. ساخت تیرچه فولادی با جوشکاری متنوع و ماشین آلات مختلف در این نوع سقف بسیار بیشتر است. در حالیکه در سقف کامپوزیت از تیرآهن نورد شده در ذوب آهن استفاده می شود که دارای کیفیت بسیار بالاتری می باشد. شاید همین موضوع برای برتری سقف های کامپوزیت کافی بوده و نیازی به انجام مقایسه در سایر موارد نباشد.</a:t>
            </a:r>
          </a:p>
        </p:txBody>
      </p:sp>
      <p:pic>
        <p:nvPicPr>
          <p:cNvPr id="419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54" y="4076474"/>
            <a:ext cx="3351893"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3" descr="C:\Users\Ahmadi\Desktop\tata\0000001-36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0"/>
            <a:ext cx="3346224" cy="1480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63388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5790974" y="958171"/>
            <a:ext cx="2896054" cy="1067026"/>
          </a:xfrm>
        </p:spPr>
        <p:txBody>
          <a:bodyPr/>
          <a:lstStyle/>
          <a:p>
            <a:pPr algn="r" rtl="1" eaLnBrk="1" hangingPunct="1"/>
            <a:r>
              <a:rPr lang="fa-IR" altLang="fa-IR" sz="1429" b="1" dirty="0">
                <a:latin typeface="Arial" panose="020B0604020202020204" pitchFamily="34" charset="0"/>
                <a:cs typeface="B Homa" panose="00000400000000000000" pitchFamily="2" charset="-78"/>
              </a:rPr>
              <a:t> سقف عرشه فولادی (</a:t>
            </a:r>
            <a:r>
              <a:rPr lang="en-US" altLang="fa-IR" sz="1429" b="1" dirty="0">
                <a:latin typeface="Arial" panose="020B0604020202020204" pitchFamily="34" charset="0"/>
                <a:cs typeface="B Homa" panose="00000400000000000000" pitchFamily="2" charset="-78"/>
              </a:rPr>
              <a:t>(</a:t>
            </a:r>
            <a:r>
              <a:rPr lang="en-US" altLang="fa-IR" sz="1429" b="1" dirty="0" err="1">
                <a:latin typeface="Arial" panose="020B0604020202020204" pitchFamily="34" charset="0"/>
                <a:cs typeface="B Homa" panose="00000400000000000000" pitchFamily="2" charset="-78"/>
              </a:rPr>
              <a:t>csd</a:t>
            </a:r>
            <a:endParaRPr lang="en-US" altLang="fa-IR" sz="1429" b="1" dirty="0">
              <a:latin typeface="Arial" panose="020B0604020202020204" pitchFamily="34" charset="0"/>
              <a:cs typeface="B Homa" panose="00000400000000000000" pitchFamily="2" charset="-78"/>
            </a:endParaRPr>
          </a:p>
        </p:txBody>
      </p:sp>
      <p:sp>
        <p:nvSpPr>
          <p:cNvPr id="3" name="Content Placeholder 2"/>
          <p:cNvSpPr>
            <a:spLocks noGrp="1"/>
          </p:cNvSpPr>
          <p:nvPr>
            <p:ph idx="1"/>
          </p:nvPr>
        </p:nvSpPr>
        <p:spPr>
          <a:xfrm>
            <a:off x="4735286" y="2035402"/>
            <a:ext cx="4039054" cy="3885973"/>
          </a:xfrm>
        </p:spPr>
        <p:txBody>
          <a:bodyPr>
            <a:noAutofit/>
          </a:bodyPr>
          <a:lstStyle/>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سقف عرشه فولادی با ورق های گالوانیزه ذوزنقه ای شکل آجدار بدون استفاده از میلگرد و با حذف قالب بندی اجرا می شود.وزن این سقف نسبت به سقف های مشابه حدود30 تا 60 درصدکمتر می باشد و سرعت اجرای این سقف حدود12 برابر بیشتر از سقف های معمولی مانند دال بتنی و تیرچه بلوک می باشد. این سیستم سقف با انواع اسکلت های فلزی (اعم از جوشی یا پیچ مهره ای) همخوانی دارد.</a:t>
            </a:r>
          </a:p>
          <a:p>
            <a:pPr marL="365767" indent="-256037" algn="r" rtl="1" eaLnBrk="1" fontAlgn="auto" hangingPunct="1">
              <a:spcAft>
                <a:spcPts val="0"/>
              </a:spcAft>
              <a:buClr>
                <a:schemeClr val="accent3"/>
              </a:buClr>
              <a:buFont typeface="Georgia"/>
              <a:buChar char="•"/>
              <a:defRPr/>
            </a:pPr>
            <a:r>
              <a:rPr lang="fa-IR" sz="1429" dirty="0">
                <a:cs typeface="B Homa" panose="00000400000000000000" pitchFamily="2" charset="-78"/>
              </a:rPr>
              <a:t>ورق های ذوزنقه ای گالوانیزه نقش قالب دائمی و آرماتورهای کششی دال را به عهده داشته و به تنهایی و بدون نیاز به شمع، بارهای حین اجرا را تحمل می نماید. این روش در واقع نوعی سیستم کامپوزیت معمول است که با استفاده از قالب های دائمی سبک، سهولت، سرعت و کیفیت اجرایی بالا رفته است.</a:t>
            </a:r>
          </a:p>
        </p:txBody>
      </p:sp>
      <p:pic>
        <p:nvPicPr>
          <p:cNvPr id="430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54" y="3396116"/>
            <a:ext cx="4572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5" descr="C:\Users\User\Desktop\tarahi fanni\deck-0.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54" y="653143"/>
            <a:ext cx="4191000" cy="23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96356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6900822" y="762000"/>
            <a:ext cx="1988045"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latin typeface="Arial" panose="020B0604020202020204" pitchFamily="34" charset="0"/>
                <a:cs typeface="B Homa" panose="00000400000000000000" pitchFamily="2" charset="-78"/>
              </a:rPr>
              <a:t>اجزای اصلی سقف عرشه فولادی :</a:t>
            </a:r>
            <a:endParaRPr lang="en-US" altLang="fa-IR" sz="1286" b="1" dirty="0">
              <a:solidFill>
                <a:prstClr val="black"/>
              </a:solidFill>
              <a:latin typeface="Arial" panose="020B0604020202020204" pitchFamily="34" charset="0"/>
              <a:cs typeface="B Homa" panose="00000400000000000000" pitchFamily="2" charset="-78"/>
            </a:endParaRPr>
          </a:p>
        </p:txBody>
      </p:sp>
      <p:pic>
        <p:nvPicPr>
          <p:cNvPr id="44035" name="Picture 4" descr="C:\Users\User\Desktop\tarahi fanni\47030-MedP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947" y="762000"/>
            <a:ext cx="33813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5" descr="C:\Users\User\Desktop\tarahi fanni\333824_mo_Fix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54" y="4647974"/>
            <a:ext cx="2381250" cy="1915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7"/>
          <p:cNvSpPr>
            <a:spLocks noChangeArrowheads="1"/>
          </p:cNvSpPr>
          <p:nvPr/>
        </p:nvSpPr>
        <p:spPr bwMode="auto">
          <a:xfrm>
            <a:off x="6774104" y="1448028"/>
            <a:ext cx="2076209"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 ورق فولادی (</a:t>
            </a:r>
            <a:r>
              <a:rPr lang="en-US" altLang="fa-IR" sz="1286" b="1" dirty="0">
                <a:solidFill>
                  <a:prstClr val="black"/>
                </a:solidFill>
                <a:cs typeface="B Homa" panose="00000400000000000000" pitchFamily="2" charset="-78"/>
              </a:rPr>
              <a:t>Steel Sheet) </a:t>
            </a:r>
            <a:endParaRPr lang="en-US" altLang="fa-IR" sz="1286" dirty="0">
              <a:solidFill>
                <a:prstClr val="black"/>
              </a:solidFill>
              <a:cs typeface="B Homa" panose="00000400000000000000" pitchFamily="2" charset="-78"/>
            </a:endParaRPr>
          </a:p>
        </p:txBody>
      </p:sp>
      <p:sp>
        <p:nvSpPr>
          <p:cNvPr id="44038" name="Rectangle 10"/>
          <p:cNvSpPr>
            <a:spLocks noChangeArrowheads="1"/>
          </p:cNvSpPr>
          <p:nvPr/>
        </p:nvSpPr>
        <p:spPr bwMode="auto">
          <a:xfrm>
            <a:off x="4266974" y="2056947"/>
            <a:ext cx="4572000"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ورق فولادی شاخص‌ترین مصالح این نوع سقف می‌باشد که برای ساخت آن ورق فولادی گالوانیزه با ضخامت‌های 0.8تا 1.2 استفاده میشود.</a:t>
            </a:r>
            <a:endParaRPr lang="en-US" altLang="fa-IR" sz="1286" dirty="0">
              <a:solidFill>
                <a:prstClr val="black"/>
              </a:solidFill>
              <a:cs typeface="B Homa" panose="00000400000000000000" pitchFamily="2" charset="-78"/>
            </a:endParaRPr>
          </a:p>
        </p:txBody>
      </p:sp>
      <p:sp>
        <p:nvSpPr>
          <p:cNvPr id="44039" name="Rectangle 11"/>
          <p:cNvSpPr>
            <a:spLocks noChangeArrowheads="1"/>
          </p:cNvSpPr>
          <p:nvPr/>
        </p:nvSpPr>
        <p:spPr bwMode="auto">
          <a:xfrm>
            <a:off x="1905000" y="3048000"/>
            <a:ext cx="6933974"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این ورق‌ها می‌بایست در جان خود (قسمت شیبدار ورق) دارای فرورفتگی‌ها و برجستگی‌هایی باشند تا درگیری بین فولاد و بتن را ایجاد نمایند. در طی مراحل بارگیری، حمل و دپوی این ورق‌ها می‌بایست دقت لازم برای جلوگیری از تغییر شکل آنها صورت گیرد.</a:t>
            </a:r>
            <a:endParaRPr lang="en-US" altLang="fa-IR" sz="1286" dirty="0">
              <a:solidFill>
                <a:prstClr val="black"/>
              </a:solidFill>
              <a:cs typeface="B Homa" panose="00000400000000000000" pitchFamily="2" charset="-78"/>
            </a:endParaRPr>
          </a:p>
        </p:txBody>
      </p:sp>
      <p:sp>
        <p:nvSpPr>
          <p:cNvPr id="44040" name="Rectangle 12"/>
          <p:cNvSpPr>
            <a:spLocks noChangeArrowheads="1"/>
          </p:cNvSpPr>
          <p:nvPr/>
        </p:nvSpPr>
        <p:spPr bwMode="auto">
          <a:xfrm>
            <a:off x="5967132" y="4420054"/>
            <a:ext cx="292740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2) برشگیر (</a:t>
            </a:r>
            <a:r>
              <a:rPr lang="en-US" altLang="fa-IR" sz="1286" b="1" dirty="0">
                <a:solidFill>
                  <a:prstClr val="black"/>
                </a:solidFill>
                <a:cs typeface="B Homa" panose="00000400000000000000" pitchFamily="2" charset="-78"/>
              </a:rPr>
              <a:t>Stud Shear Connector) </a:t>
            </a:r>
            <a:endParaRPr lang="en-US" altLang="fa-IR" sz="1286" dirty="0">
              <a:solidFill>
                <a:prstClr val="black"/>
              </a:solidFill>
              <a:cs typeface="B Homa" panose="00000400000000000000" pitchFamily="2" charset="-78"/>
            </a:endParaRPr>
          </a:p>
        </p:txBody>
      </p:sp>
      <p:sp>
        <p:nvSpPr>
          <p:cNvPr id="44041" name="Rectangle 13"/>
          <p:cNvSpPr>
            <a:spLocks noChangeArrowheads="1"/>
          </p:cNvSpPr>
          <p:nvPr/>
        </p:nvSpPr>
        <p:spPr bwMode="auto">
          <a:xfrm>
            <a:off x="4191000" y="4801054"/>
            <a:ext cx="4572000"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این گل میخ‌ها به وسیله دستگاه جوش قوس الکتریکی خاصی به بال تیرهای سازه‌ای جوش می‌شود.</a:t>
            </a:r>
            <a:endParaRPr lang="en-US" altLang="fa-IR" sz="1286" dirty="0">
              <a:solidFill>
                <a:prstClr val="black"/>
              </a:solidFill>
              <a:cs typeface="B Homa" panose="00000400000000000000" pitchFamily="2" charset="-78"/>
            </a:endParaRPr>
          </a:p>
        </p:txBody>
      </p:sp>
      <p:sp>
        <p:nvSpPr>
          <p:cNvPr id="44042" name="Rectangle 14"/>
          <p:cNvSpPr>
            <a:spLocks noChangeArrowheads="1"/>
          </p:cNvSpPr>
          <p:nvPr/>
        </p:nvSpPr>
        <p:spPr bwMode="auto">
          <a:xfrm>
            <a:off x="3199947" y="5658304"/>
            <a:ext cx="5563054"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قطر این برشگیرها حداکثر ۲۰ میلیمتر و ارتفاع آنها بسته به شکل ورق فولادی متغییر می‌باشد و در نهایت حداقل ارتفاع گل میخ بعد از نصب که از بالای ورق زوزنقه‌ای اندازه‌گیری می‌شود نباید کمتر از ۴۰ میلیمتر باشد.</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421798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a:spLocks noChangeArrowheads="1"/>
          </p:cNvSpPr>
          <p:nvPr/>
        </p:nvSpPr>
        <p:spPr bwMode="auto">
          <a:xfrm>
            <a:off x="5007429" y="816429"/>
            <a:ext cx="3646714"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مراحل اجرا :</a:t>
            </a:r>
            <a:endParaRPr lang="en-US" altLang="fa-IR" sz="1429" b="1" dirty="0">
              <a:solidFill>
                <a:prstClr val="black"/>
              </a:solidFill>
              <a:cs typeface="B Homa" panose="00000400000000000000" pitchFamily="2" charset="-78"/>
            </a:endParaRPr>
          </a:p>
        </p:txBody>
      </p:sp>
      <p:pic>
        <p:nvPicPr>
          <p:cNvPr id="8195" name="Picture 2" descr="G:\darsi\mani's project\5\construction\cons1\construction(pic)\IMG_336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435429"/>
            <a:ext cx="4001634" cy="3002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967243" y="1360714"/>
            <a:ext cx="2507739" cy="312265"/>
          </a:xfrm>
          <a:prstGeom prst="rect">
            <a:avLst/>
          </a:prstGeom>
        </p:spPr>
        <p:txBody>
          <a:bodyPr wrap="none" lIns="91440" tIns="45720" rIns="91440" bIns="45720">
            <a:spAutoFit/>
          </a:bodyPr>
          <a:lstStyle/>
          <a:p>
            <a:pPr marL="109730">
              <a:spcBef>
                <a:spcPct val="0"/>
              </a:spcBef>
              <a:buClr>
                <a:srgbClr val="A04DA3"/>
              </a:buClr>
              <a:defRPr/>
            </a:pPr>
            <a:r>
              <a:rPr lang="fa-IR" sz="1429" dirty="0">
                <a:solidFill>
                  <a:prstClr val="black"/>
                </a:solidFill>
                <a:cs typeface="B Homa" panose="00000400000000000000" pitchFamily="2" charset="-78"/>
              </a:rPr>
              <a:t>1- تکیه گاه های موقت یا شمع ها</a:t>
            </a:r>
          </a:p>
        </p:txBody>
      </p:sp>
      <p:pic>
        <p:nvPicPr>
          <p:cNvPr id="8197" name="Picture 3" descr="G:\darsi\mani's project\5\construction\cons1\construction(pic)\IMG_33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37857"/>
            <a:ext cx="3973286" cy="283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Rectangle 8"/>
          <p:cNvSpPr>
            <a:spLocks noChangeArrowheads="1"/>
          </p:cNvSpPr>
          <p:nvPr/>
        </p:nvSpPr>
        <p:spPr bwMode="auto">
          <a:xfrm>
            <a:off x="4584031" y="1796143"/>
            <a:ext cx="4124539" cy="185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علت شمع کوبی این است که تیرچه ها از تراز افقی خارج نشوند.</a:t>
            </a:r>
          </a:p>
          <a:p>
            <a:pPr eaLnBrk="1" fontAlgn="base" hangingPunct="1">
              <a:spcBef>
                <a:spcPct val="0"/>
              </a:spcBef>
              <a:spcAft>
                <a:spcPct val="0"/>
              </a:spcAft>
            </a:pPr>
            <a:r>
              <a:rPr lang="fa-IR" altLang="fa-IR" sz="1429" dirty="0">
                <a:solidFill>
                  <a:prstClr val="black"/>
                </a:solidFill>
                <a:cs typeface="B Homa" panose="00000400000000000000" pitchFamily="2" charset="-78"/>
              </a:rPr>
              <a:t> </a:t>
            </a:r>
          </a:p>
          <a:p>
            <a:pPr eaLnBrk="1" fontAlgn="base" hangingPunct="1">
              <a:spcBef>
                <a:spcPct val="0"/>
              </a:spcBef>
              <a:spcAft>
                <a:spcPct val="0"/>
              </a:spcAft>
            </a:pPr>
            <a:r>
              <a:rPr lang="fa-IR" altLang="fa-IR" sz="1429" dirty="0">
                <a:solidFill>
                  <a:prstClr val="black"/>
                </a:solidFill>
                <a:cs typeface="B Homa" panose="00000400000000000000" pitchFamily="2" charset="-78"/>
              </a:rPr>
              <a:t>- در زیر تیرچه ها می توان از شمع فلزي یا</a:t>
            </a:r>
          </a:p>
          <a:p>
            <a:pPr eaLnBrk="1" fontAlgn="base" hangingPunct="1">
              <a:spcBef>
                <a:spcPct val="0"/>
              </a:spcBef>
              <a:spcAft>
                <a:spcPct val="0"/>
              </a:spcAft>
            </a:pPr>
            <a:r>
              <a:rPr lang="fa-IR" altLang="fa-IR" sz="1429" dirty="0">
                <a:solidFill>
                  <a:prstClr val="black"/>
                </a:solidFill>
                <a:cs typeface="B Homa" panose="00000400000000000000" pitchFamily="2" charset="-78"/>
              </a:rPr>
              <a:t>چوبی استفاده نمود که ترجیحا شمع فلزي بهتر است.</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 در هر فاصله 1/20 تا 1/50عمل شمع کوبی زیر سقف صورت می گیرد. </a:t>
            </a:r>
            <a:endParaRPr lang="en-US" altLang="fa-IR" sz="1429" dirty="0">
              <a:solidFill>
                <a:prstClr val="black"/>
              </a:solidFill>
              <a:cs typeface="B Homa" panose="00000400000000000000" pitchFamily="2" charset="-78"/>
            </a:endParaRPr>
          </a:p>
        </p:txBody>
      </p:sp>
      <p:sp>
        <p:nvSpPr>
          <p:cNvPr id="8199" name="TextBox 6"/>
          <p:cNvSpPr txBox="1">
            <a:spLocks noChangeArrowheads="1"/>
          </p:cNvSpPr>
          <p:nvPr/>
        </p:nvSpPr>
        <p:spPr bwMode="auto">
          <a:xfrm>
            <a:off x="5061857" y="3864429"/>
            <a:ext cx="353785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2- گذاشتن تیرچه ها</a:t>
            </a:r>
            <a:endParaRPr lang="en-US" altLang="fa-IR" sz="1429" dirty="0">
              <a:solidFill>
                <a:prstClr val="black"/>
              </a:solidFill>
              <a:cs typeface="B Homa" panose="00000400000000000000" pitchFamily="2" charset="-78"/>
            </a:endParaRPr>
          </a:p>
        </p:txBody>
      </p:sp>
    </p:spTree>
    <p:extLst>
      <p:ext uri="{BB962C8B-B14F-4D97-AF65-F5344CB8AC3E}">
        <p14:creationId xmlns:p14="http://schemas.microsoft.com/office/powerpoint/2010/main" val="3314962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4266974" y="1294946"/>
            <a:ext cx="4572000"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آرماتوربندی این سقف در صورتی که با استفاده از میلگردهای آجدار مرسوم و موجود در بازار صورت گیرد تا حدودی وقت‌گیر نسبت به سایر مراحل اجرای این نوع سقف خواهد بود اما در صورت استفاده از مش‌های آماده این مرحله از اجرای سقف نیز با سرعت قابل قبولی صورت خواهد پذیرفت</a:t>
            </a:r>
            <a:endParaRPr lang="en-US" altLang="fa-IR" sz="1286" dirty="0">
              <a:solidFill>
                <a:prstClr val="black"/>
              </a:solidFill>
              <a:cs typeface="B Homa" panose="00000400000000000000" pitchFamily="2" charset="-78"/>
            </a:endParaRPr>
          </a:p>
        </p:txBody>
      </p:sp>
      <p:pic>
        <p:nvPicPr>
          <p:cNvPr id="45059" name="Picture 2" descr="C:\Users\User\Desktop\tarahi fanni\timthum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74" y="610054"/>
            <a:ext cx="3582080" cy="2513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Picture 3" descr="C:\Users\User\Desktop\tarahi fanni\6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974" y="3504974"/>
            <a:ext cx="3658054" cy="27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Rectangle 4"/>
          <p:cNvSpPr>
            <a:spLocks noChangeArrowheads="1"/>
          </p:cNvSpPr>
          <p:nvPr/>
        </p:nvSpPr>
        <p:spPr bwMode="auto">
          <a:xfrm>
            <a:off x="6668032" y="686028"/>
            <a:ext cx="218681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3) </a:t>
            </a:r>
            <a:r>
              <a:rPr lang="fa-IR" altLang="fa-IR" sz="1286" dirty="0">
                <a:solidFill>
                  <a:prstClr val="black"/>
                </a:solidFill>
                <a:cs typeface="B Homa" panose="00000400000000000000" pitchFamily="2" charset="-78"/>
              </a:rPr>
              <a:t>میلگرد </a:t>
            </a:r>
            <a:r>
              <a:rPr lang="fa-IR" altLang="fa-IR" sz="1286" b="1" dirty="0">
                <a:solidFill>
                  <a:prstClr val="black"/>
                </a:solidFill>
                <a:cs typeface="B Homa" panose="00000400000000000000" pitchFamily="2" charset="-78"/>
              </a:rPr>
              <a:t>(</a:t>
            </a:r>
            <a:r>
              <a:rPr lang="en-US" altLang="fa-IR" sz="1286" b="1" dirty="0">
                <a:solidFill>
                  <a:prstClr val="black"/>
                </a:solidFill>
                <a:cs typeface="B Homa" panose="00000400000000000000" pitchFamily="2" charset="-78"/>
              </a:rPr>
              <a:t>Reinforcement)</a:t>
            </a:r>
            <a:endParaRPr lang="en-US" altLang="fa-IR" sz="1286" dirty="0">
              <a:solidFill>
                <a:prstClr val="black"/>
              </a:solidFill>
              <a:cs typeface="B Homa" panose="00000400000000000000" pitchFamily="2" charset="-78"/>
            </a:endParaRPr>
          </a:p>
        </p:txBody>
      </p:sp>
      <p:sp>
        <p:nvSpPr>
          <p:cNvPr id="45062" name="Rectangle 5"/>
          <p:cNvSpPr>
            <a:spLocks noChangeArrowheads="1"/>
          </p:cNvSpPr>
          <p:nvPr/>
        </p:nvSpPr>
        <p:spPr bwMode="auto">
          <a:xfrm>
            <a:off x="8196195" y="3429000"/>
            <a:ext cx="58381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4) بتن</a:t>
            </a:r>
            <a:endParaRPr lang="en-US" altLang="fa-IR" sz="1286" dirty="0">
              <a:solidFill>
                <a:prstClr val="black"/>
              </a:solidFill>
              <a:cs typeface="B Homa" panose="00000400000000000000" pitchFamily="2" charset="-78"/>
            </a:endParaRPr>
          </a:p>
        </p:txBody>
      </p:sp>
      <p:sp>
        <p:nvSpPr>
          <p:cNvPr id="45063" name="Rectangle 6"/>
          <p:cNvSpPr>
            <a:spLocks noChangeArrowheads="1"/>
          </p:cNvSpPr>
          <p:nvPr/>
        </p:nvSpPr>
        <p:spPr bwMode="auto">
          <a:xfrm>
            <a:off x="4266974" y="3885974"/>
            <a:ext cx="4572000"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مقاومت فشاری بتن مورد استفاده با توجه به اینکه از بتن سبک یا بتن معمولی استفاده شود می‌توانداز ۲۰۰ تا ۳۰۰ کیلوگرم بر سانتی‌متر مربع متغیر باشد که با توجه به نوع بارگذاری و مشخصات دهانه تعیین خواهد شد.</a:t>
            </a:r>
            <a:endParaRPr lang="en-US" altLang="fa-IR" sz="1286" dirty="0">
              <a:solidFill>
                <a:prstClr val="black"/>
              </a:solidFill>
              <a:cs typeface="B Homa" panose="00000400000000000000" pitchFamily="2" charset="-78"/>
            </a:endParaRPr>
          </a:p>
        </p:txBody>
      </p:sp>
      <p:sp>
        <p:nvSpPr>
          <p:cNvPr id="45064" name="Rectangle 7"/>
          <p:cNvSpPr>
            <a:spLocks noChangeArrowheads="1"/>
          </p:cNvSpPr>
          <p:nvPr/>
        </p:nvSpPr>
        <p:spPr bwMode="auto">
          <a:xfrm>
            <a:off x="4266974" y="5182054"/>
            <a:ext cx="4572000"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ضخامت دال بتنی در بالای کنگره روق ذوزنقه‌ای نباید از ۵۰ میلیمتر کمتر باشد. با توجه به این موضوع در صورت استفاده از ورق فولادی با ارتفاع حداکثر </a:t>
            </a:r>
            <a:r>
              <a:rPr lang="en-US" altLang="fa-IR" sz="1286" dirty="0">
                <a:solidFill>
                  <a:prstClr val="black"/>
                </a:solidFill>
                <a:cs typeface="B Homa" panose="00000400000000000000" pitchFamily="2" charset="-78"/>
              </a:rPr>
              <a:t>mm 75 </a:t>
            </a:r>
            <a:r>
              <a:rPr lang="fa-IR" altLang="fa-IR" sz="1286" dirty="0">
                <a:solidFill>
                  <a:prstClr val="black"/>
                </a:solidFill>
                <a:cs typeface="B Homa" panose="00000400000000000000" pitchFamily="2" charset="-78"/>
              </a:rPr>
              <a:t>مجموع ضخامت سقف </a:t>
            </a:r>
            <a:r>
              <a:rPr lang="en-US" altLang="fa-IR" sz="1286" dirty="0">
                <a:solidFill>
                  <a:prstClr val="black"/>
                </a:solidFill>
                <a:cs typeface="B Homa" panose="00000400000000000000" pitchFamily="2" charset="-78"/>
              </a:rPr>
              <a:t>mm125 </a:t>
            </a:r>
            <a:r>
              <a:rPr lang="fa-IR" altLang="fa-IR" sz="1286" dirty="0">
                <a:solidFill>
                  <a:prstClr val="black"/>
                </a:solidFill>
                <a:cs typeface="B Homa" panose="00000400000000000000" pitchFamily="2" charset="-78"/>
              </a:rPr>
              <a:t>خواهد بود.</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243442023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552974" y="686028"/>
            <a:ext cx="2134054" cy="686026"/>
          </a:xfrm>
        </p:spPr>
        <p:txBody>
          <a:bodyPr/>
          <a:lstStyle/>
          <a:p>
            <a:pPr algn="r" rtl="1" eaLnBrk="1" hangingPunct="1">
              <a:defRPr/>
            </a:pPr>
            <a:r>
              <a:rPr lang="fa-IR" sz="1429" b="1" dirty="0">
                <a:solidFill>
                  <a:schemeClr val="tx1"/>
                </a:solidFill>
                <a:latin typeface="B Mitra" pitchFamily="2" charset="-78"/>
                <a:cs typeface="B Homa" panose="00000400000000000000" pitchFamily="2" charset="-78"/>
              </a:rPr>
              <a:t>مراحل اجرا :</a:t>
            </a:r>
            <a:endParaRPr lang="en-US" sz="1429" b="1" dirty="0">
              <a:solidFill>
                <a:schemeClr val="tx1"/>
              </a:solidFill>
              <a:latin typeface="B Mitra" pitchFamily="2" charset="-78"/>
              <a:cs typeface="+mn-cs"/>
            </a:endParaRPr>
          </a:p>
        </p:txBody>
      </p:sp>
      <p:sp>
        <p:nvSpPr>
          <p:cNvPr id="3" name="Content Placeholder 2"/>
          <p:cNvSpPr>
            <a:spLocks noGrp="1"/>
          </p:cNvSpPr>
          <p:nvPr>
            <p:ph idx="1"/>
          </p:nvPr>
        </p:nvSpPr>
        <p:spPr>
          <a:xfrm>
            <a:off x="4723947" y="1372054"/>
            <a:ext cx="4115027" cy="5028974"/>
          </a:xfrm>
        </p:spPr>
        <p:txBody>
          <a:bodyPr>
            <a:normAutofit/>
          </a:bodyPr>
          <a:lstStyle/>
          <a:p>
            <a:pPr marL="109730" indent="0" algn="r" rtl="1" eaLnBrk="1" fontAlgn="auto" hangingPunct="1">
              <a:spcAft>
                <a:spcPts val="0"/>
              </a:spcAft>
              <a:buClr>
                <a:schemeClr val="accent3"/>
              </a:buClr>
              <a:buNone/>
              <a:defRPr/>
            </a:pPr>
            <a:endParaRPr lang="fa-IR" sz="1286" dirty="0">
              <a:cs typeface="B Homa" panose="00000400000000000000" pitchFamily="2" charset="-78"/>
            </a:endParaRPr>
          </a:p>
          <a:p>
            <a:pPr marL="109730" indent="0" algn="r" rtl="1" eaLnBrk="1" fontAlgn="auto" hangingPunct="1">
              <a:spcAft>
                <a:spcPts val="0"/>
              </a:spcAft>
              <a:buClr>
                <a:schemeClr val="accent3"/>
              </a:buClr>
              <a:buNone/>
              <a:defRPr/>
            </a:pPr>
            <a:endParaRPr lang="fa-IR" sz="1429" dirty="0">
              <a:cs typeface="B Homa" panose="00000400000000000000" pitchFamily="2" charset="-78"/>
            </a:endParaRPr>
          </a:p>
          <a:p>
            <a:pPr marL="109730" indent="0" algn="r" rtl="1" eaLnBrk="1" fontAlgn="auto" hangingPunct="1">
              <a:spcAft>
                <a:spcPts val="0"/>
              </a:spcAft>
              <a:buClr>
                <a:schemeClr val="accent3"/>
              </a:buClr>
              <a:buNone/>
              <a:defRPr/>
            </a:pPr>
            <a:r>
              <a:rPr lang="fa-IR" sz="1429" dirty="0">
                <a:cs typeface="B Homa" panose="00000400000000000000" pitchFamily="2" charset="-78"/>
              </a:rPr>
              <a:t>1- دپو و انتقال به طبقات : ورق های کامپوزیت پس از انتقال به کارگاه و دپو در یک فضای کوچک ،به کمک نیروی انسانی و بدون نیاز به ماشین آلات و تنها با کمک یک بالابر به تراز های مختلف طبقات منتقل می شود.</a:t>
            </a:r>
          </a:p>
          <a:p>
            <a:pPr marL="109730" indent="0" algn="r" rtl="1" eaLnBrk="1" fontAlgn="auto" hangingPunct="1">
              <a:spcAft>
                <a:spcPts val="0"/>
              </a:spcAft>
              <a:buClr>
                <a:schemeClr val="accent3"/>
              </a:buClr>
              <a:buNone/>
              <a:defRPr/>
            </a:pPr>
            <a:r>
              <a:rPr lang="fa-IR" sz="1429" dirty="0">
                <a:cs typeface="B Homa" panose="00000400000000000000" pitchFamily="2" charset="-78"/>
              </a:rPr>
              <a:t>2- جا گذاری عرشه های فولادی : این عرشه ها شامل گیره های نر ومادگی هستند که براحتی توسط نیروی انسانی نیمه ماهر در یکدیگر چفت می شوند و پس از این مرحله ، رفت وامد در طبقات بسیار ساده می شود و سرعت کار به طرز قابل ملاحظه ای افزایش می یابد.</a:t>
            </a:r>
          </a:p>
          <a:p>
            <a:pPr marL="109730" indent="0" algn="r" rtl="1" eaLnBrk="1" fontAlgn="auto" hangingPunct="1">
              <a:spcAft>
                <a:spcPts val="0"/>
              </a:spcAft>
              <a:buClr>
                <a:schemeClr val="accent3"/>
              </a:buClr>
              <a:buNone/>
              <a:defRPr/>
            </a:pPr>
            <a:r>
              <a:rPr lang="fa-IR" sz="1429" dirty="0">
                <a:cs typeface="B Homa" panose="00000400000000000000" pitchFamily="2" charset="-78"/>
              </a:rPr>
              <a:t>3-نصب برش گیرها</a:t>
            </a:r>
          </a:p>
          <a:p>
            <a:pPr marL="109730" indent="0" algn="r" rtl="1" eaLnBrk="1" fontAlgn="auto" hangingPunct="1">
              <a:spcAft>
                <a:spcPts val="0"/>
              </a:spcAft>
              <a:buClr>
                <a:schemeClr val="accent3"/>
              </a:buClr>
              <a:buNone/>
              <a:defRPr/>
            </a:pPr>
            <a:endParaRPr lang="fa-IR" sz="1286" dirty="0">
              <a:cs typeface="B Homa" panose="00000400000000000000" pitchFamily="2" charset="-78"/>
            </a:endParaRPr>
          </a:p>
        </p:txBody>
      </p:sp>
      <p:pic>
        <p:nvPicPr>
          <p:cNvPr id="46084" name="Picture 4" descr="C:\Users\User\Desktop\tarahi fanni\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86028"/>
            <a:ext cx="3734027" cy="2591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5" name="Picture 6" descr="C:\Users\User\Desktop\tarahi fanni\Photo03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85974"/>
            <a:ext cx="3810000" cy="251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24691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descr="C:\Users\User\Desktop\tarahi fanni\Photo-00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028" y="837974"/>
            <a:ext cx="3961946" cy="251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2" descr="C:\Users\User\Desktop\tarahi fanni\Photo-00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1" y="3810001"/>
            <a:ext cx="3961946" cy="243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Rectangle 3"/>
          <p:cNvSpPr>
            <a:spLocks noChangeArrowheads="1"/>
          </p:cNvSpPr>
          <p:nvPr/>
        </p:nvSpPr>
        <p:spPr bwMode="auto">
          <a:xfrm>
            <a:off x="4266974" y="1218974"/>
            <a:ext cx="4572000"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3- نصب میلگرد : در محلی که عرشه های فولادی برروی تیرها قرار گرفته اند،برای اتصال این دو،از گل میخ استفاده می شود و این عمل باعث کاهش وزن تیرهای فولادی مصرفی می شود.</a:t>
            </a:r>
            <a:endParaRPr lang="en-US" altLang="fa-IR" sz="1286" dirty="0">
              <a:solidFill>
                <a:prstClr val="black"/>
              </a:solidFill>
              <a:cs typeface="B Homa" panose="00000400000000000000" pitchFamily="2" charset="-78"/>
            </a:endParaRPr>
          </a:p>
        </p:txBody>
      </p:sp>
      <p:sp>
        <p:nvSpPr>
          <p:cNvPr id="47109" name="Rectangle 4"/>
          <p:cNvSpPr>
            <a:spLocks noChangeArrowheads="1"/>
          </p:cNvSpPr>
          <p:nvPr/>
        </p:nvSpPr>
        <p:spPr bwMode="auto">
          <a:xfrm>
            <a:off x="4572000" y="4266974"/>
            <a:ext cx="4266974"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4- بتن ریزی : پس از اتصال میلگردها، بتن ریزی انجام می شود،ضخامت کم دال و یکنواختی سطح صفحات موجب خروج سریع هوا و ساده تر شدن عمل می شود. </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3116551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563563" y="555625"/>
            <a:ext cx="8230054" cy="1067027"/>
          </a:xfrm>
        </p:spPr>
        <p:txBody>
          <a:bodyPr/>
          <a:lstStyle/>
          <a:p>
            <a:pPr algn="r" rtl="1" eaLnBrk="1" hangingPunct="1">
              <a:defRPr/>
            </a:pPr>
            <a:r>
              <a:rPr lang="fa-IR" sz="1429" b="1" dirty="0">
                <a:latin typeface="B Mitra" pitchFamily="2" charset="-78"/>
                <a:cs typeface="B Homa" panose="00000400000000000000" pitchFamily="2" charset="-78"/>
              </a:rPr>
              <a:t>مزایای سقف عرشه فولادی </a:t>
            </a:r>
            <a:r>
              <a:rPr lang="fa-IR" sz="1286" dirty="0">
                <a:latin typeface="B Mitra" pitchFamily="2" charset="-78"/>
                <a:cs typeface="B Homa" panose="00000400000000000000" pitchFamily="2" charset="-78"/>
              </a:rPr>
              <a:t>:</a:t>
            </a:r>
            <a:endParaRPr lang="en-US" sz="1286" dirty="0">
              <a:latin typeface="B Mitra" pitchFamily="2" charset="-78"/>
              <a:cs typeface="+mn-cs"/>
            </a:endParaRPr>
          </a:p>
        </p:txBody>
      </p:sp>
      <p:sp>
        <p:nvSpPr>
          <p:cNvPr id="3" name="Content Placeholder 2"/>
          <p:cNvSpPr>
            <a:spLocks noGrp="1"/>
          </p:cNvSpPr>
          <p:nvPr>
            <p:ph idx="1"/>
          </p:nvPr>
        </p:nvSpPr>
        <p:spPr>
          <a:xfrm>
            <a:off x="489857" y="1197429"/>
            <a:ext cx="8193768" cy="1599974"/>
          </a:xfrm>
        </p:spPr>
        <p:txBody>
          <a:bodyPr>
            <a:noAutofit/>
          </a:bodyPr>
          <a:lstStyle/>
          <a:p>
            <a:pPr marL="365767" indent="-256037" algn="r" rtl="1" eaLnBrk="1" fontAlgn="auto" hangingPunct="1">
              <a:spcAft>
                <a:spcPts val="0"/>
              </a:spcAft>
              <a:buClr>
                <a:schemeClr val="accent3"/>
              </a:buClr>
              <a:buFont typeface="Georgia"/>
              <a:buChar char="•"/>
              <a:defRPr/>
            </a:pPr>
            <a:r>
              <a:rPr lang="fa-IR" sz="1286" dirty="0">
                <a:cs typeface="B Homa" panose="00000400000000000000" pitchFamily="2" charset="-78"/>
              </a:rPr>
              <a:t>سهولت اجرا ( به علت دائمی بودن و سبکی قالبهای این سیستم)</a:t>
            </a:r>
          </a:p>
          <a:p>
            <a:pPr marL="365767" indent="-256037" algn="r" rtl="1" eaLnBrk="1" fontAlgn="auto" hangingPunct="1">
              <a:spcAft>
                <a:spcPts val="0"/>
              </a:spcAft>
              <a:buClr>
                <a:schemeClr val="accent3"/>
              </a:buClr>
              <a:buFont typeface="Georgia"/>
              <a:buChar char="•"/>
              <a:defRPr/>
            </a:pPr>
            <a:r>
              <a:rPr lang="fa-IR" sz="1286" dirty="0">
                <a:cs typeface="B Homa" panose="00000400000000000000" pitchFamily="2" charset="-78"/>
              </a:rPr>
              <a:t>سبک تر شدن سازه (بدلیل کاهش تعداد تیرچه ها و افزایش دهانه تیرریزی)</a:t>
            </a:r>
          </a:p>
          <a:p>
            <a:pPr marL="365767" indent="-256037" algn="r" rtl="1" eaLnBrk="1" fontAlgn="auto" hangingPunct="1">
              <a:spcAft>
                <a:spcPts val="0"/>
              </a:spcAft>
              <a:buClr>
                <a:schemeClr val="accent3"/>
              </a:buClr>
              <a:buFont typeface="Georgia"/>
              <a:buChar char="•"/>
              <a:defRPr/>
            </a:pPr>
            <a:r>
              <a:rPr lang="fa-IR" sz="1286" dirty="0">
                <a:cs typeface="B Homa" panose="00000400000000000000" pitchFamily="2" charset="-78"/>
              </a:rPr>
              <a:t>با درنظر گرفتن اثرات کاهش ضخامت دال و مصرف بتن، کاهش مصرف فولاد، حذف شمعگذاری و قالب، هزینه اجرایی آن نسبت به سقف کامپوزیت معمولی بیشتر است ولی با در نظر گرفتن موارد فوق به صرفه تر و سریعتر خواهد بود.</a:t>
            </a:r>
          </a:p>
          <a:p>
            <a:pPr marL="365767" indent="-256037" algn="r" rtl="1" eaLnBrk="1" fontAlgn="auto" hangingPunct="1">
              <a:spcAft>
                <a:spcPts val="0"/>
              </a:spcAft>
              <a:buClr>
                <a:schemeClr val="accent3"/>
              </a:buClr>
              <a:buFont typeface="Georgia"/>
              <a:buChar char="•"/>
              <a:defRPr/>
            </a:pPr>
            <a:r>
              <a:rPr lang="fa-IR" sz="1286" dirty="0">
                <a:cs typeface="B Homa" panose="00000400000000000000" pitchFamily="2" charset="-78"/>
              </a:rPr>
              <a:t/>
            </a:r>
            <a:br>
              <a:rPr lang="fa-IR" sz="1286" dirty="0">
                <a:cs typeface="B Homa" panose="00000400000000000000" pitchFamily="2" charset="-78"/>
              </a:rPr>
            </a:br>
            <a:r>
              <a:rPr lang="fa-IR" sz="1286" dirty="0">
                <a:cs typeface="B Homa" panose="00000400000000000000" pitchFamily="2" charset="-78"/>
              </a:rPr>
              <a:t>-بتن ریزی در این سقف از سطح بسیار صاف ویکپارچه برخوردارست که پس از آن نیاز به کف سازی و پوکه ریزی نمی باشد وبا سرعت بالا آماده عملیات نازک کاری می باشد.</a:t>
            </a:r>
            <a:br>
              <a:rPr lang="fa-IR" sz="1286" dirty="0">
                <a:cs typeface="B Homa" panose="00000400000000000000" pitchFamily="2" charset="-78"/>
              </a:rPr>
            </a:br>
            <a:r>
              <a:rPr lang="fa-IR" sz="1286" dirty="0">
                <a:cs typeface="B Homa" panose="00000400000000000000" pitchFamily="2" charset="-78"/>
              </a:rPr>
              <a:t/>
            </a:r>
            <a:br>
              <a:rPr lang="fa-IR" sz="1286" dirty="0">
                <a:cs typeface="B Homa" panose="00000400000000000000" pitchFamily="2" charset="-78"/>
              </a:rPr>
            </a:br>
            <a:r>
              <a:rPr lang="fa-IR" sz="1286" dirty="0">
                <a:cs typeface="B Homa" panose="00000400000000000000" pitchFamily="2" charset="-78"/>
              </a:rPr>
              <a:t>-در این سیستم،قالب بندی که یکی از مشکلات اجرایی ساختمان می باشد،حذف گردیده و اجرای سقف را با سرعت بالا عملی می کند و این امکان وجود دارد که بعد از تکمیل شبکه های تاسیساتی به صورت یکجا نسبت به بتن ریزی تمام سقف وطبقات اقدام نمود.</a:t>
            </a:r>
            <a:br>
              <a:rPr lang="fa-IR" sz="1286" dirty="0">
                <a:cs typeface="B Homa" panose="00000400000000000000" pitchFamily="2" charset="-78"/>
              </a:rPr>
            </a:br>
            <a:r>
              <a:rPr lang="fa-IR" sz="1286" dirty="0">
                <a:cs typeface="B Homa" panose="00000400000000000000" pitchFamily="2" charset="-78"/>
              </a:rPr>
              <a:t/>
            </a:r>
            <a:br>
              <a:rPr lang="fa-IR" sz="1286" dirty="0">
                <a:cs typeface="B Homa" panose="00000400000000000000" pitchFamily="2" charset="-78"/>
              </a:rPr>
            </a:br>
            <a:r>
              <a:rPr lang="fa-IR" sz="1286" dirty="0">
                <a:cs typeface="B Homa" panose="00000400000000000000" pitchFamily="2" charset="-78"/>
              </a:rPr>
              <a:t>-نصب ورقه ها بدون جوشکاری و فقط بامیخ های فولادی انجام می شود.</a:t>
            </a:r>
            <a:br>
              <a:rPr lang="fa-IR" sz="1286" dirty="0">
                <a:cs typeface="B Homa" panose="00000400000000000000" pitchFamily="2" charset="-78"/>
              </a:rPr>
            </a:br>
            <a:r>
              <a:rPr lang="fa-IR" sz="1286" dirty="0">
                <a:cs typeface="B Homa" panose="00000400000000000000" pitchFamily="2" charset="-78"/>
              </a:rPr>
              <a:t/>
            </a:r>
            <a:br>
              <a:rPr lang="fa-IR" sz="1286" dirty="0">
                <a:cs typeface="B Homa" panose="00000400000000000000" pitchFamily="2" charset="-78"/>
              </a:rPr>
            </a:br>
            <a:r>
              <a:rPr lang="fa-IR" sz="1286" dirty="0">
                <a:cs typeface="B Homa" panose="00000400000000000000" pitchFamily="2" charset="-78"/>
              </a:rPr>
              <a:t>-در این سیستم امکان اجرای سقف و بتن ریزی در کلیه طبقات ساختمان های چند طبقه در یک زمان قابل انجام می باشد.</a:t>
            </a:r>
          </a:p>
          <a:p>
            <a:pPr marL="365767" indent="-256037" algn="r" rtl="1" eaLnBrk="1" fontAlgn="auto" hangingPunct="1">
              <a:spcAft>
                <a:spcPts val="0"/>
              </a:spcAft>
              <a:buClr>
                <a:schemeClr val="accent3"/>
              </a:buClr>
              <a:buFont typeface="Georgia"/>
              <a:buChar char="•"/>
              <a:defRPr/>
            </a:pPr>
            <a:endParaRPr lang="fa-IR" sz="1286" dirty="0">
              <a:cs typeface="B Homa" panose="00000400000000000000" pitchFamily="2" charset="-78"/>
            </a:endParaRPr>
          </a:p>
        </p:txBody>
      </p:sp>
      <p:pic>
        <p:nvPicPr>
          <p:cNvPr id="48132" name="Picture 2"/>
          <p:cNvPicPr>
            <a:picLocks noChangeAspect="1" noChangeArrowheads="1"/>
          </p:cNvPicPr>
          <p:nvPr/>
        </p:nvPicPr>
        <p:blipFill>
          <a:blip r:embed="rId2">
            <a:extLst>
              <a:ext uri="{28A0092B-C50C-407E-A947-70E740481C1C}">
                <a14:useLocalDpi xmlns:a14="http://schemas.microsoft.com/office/drawing/2010/main" val="0"/>
              </a:ext>
            </a:extLst>
          </a:blip>
          <a:srcRect t="22198" b="22945"/>
          <a:stretch>
            <a:fillRect/>
          </a:stretch>
        </p:blipFill>
        <p:spPr bwMode="auto">
          <a:xfrm>
            <a:off x="2993571" y="4191000"/>
            <a:ext cx="3147786" cy="246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6672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algn="r" rtl="1" eaLnBrk="1" hangingPunct="1"/>
            <a:r>
              <a:rPr lang="fa-IR" altLang="fa-IR" sz="1429" b="1" dirty="0">
                <a:latin typeface="Arial" panose="020B0604020202020204" pitchFamily="34" charset="0"/>
                <a:cs typeface="B Homa" panose="00000400000000000000" pitchFamily="2" charset="-78"/>
              </a:rPr>
              <a:t>معایب سقف عرشه فولادی :</a:t>
            </a:r>
            <a:endParaRPr lang="en-US" altLang="fa-IR" sz="1429" b="1" dirty="0">
              <a:latin typeface="Arial" panose="020B0604020202020204" pitchFamily="34" charset="0"/>
              <a:cs typeface="B Homa" panose="00000400000000000000" pitchFamily="2" charset="-78"/>
            </a:endParaRPr>
          </a:p>
        </p:txBody>
      </p:sp>
      <p:sp>
        <p:nvSpPr>
          <p:cNvPr id="49155" name="Content Placeholder 2"/>
          <p:cNvSpPr>
            <a:spLocks noGrp="1"/>
          </p:cNvSpPr>
          <p:nvPr>
            <p:ph idx="1"/>
          </p:nvPr>
        </p:nvSpPr>
        <p:spPr>
          <a:xfrm>
            <a:off x="4647974" y="2361974"/>
            <a:ext cx="4039054" cy="3885973"/>
          </a:xfrm>
        </p:spPr>
        <p:txBody>
          <a:bodyPr/>
          <a:lstStyle/>
          <a:p>
            <a:pPr algn="r" rtl="1" eaLnBrk="1" hangingPunct="1"/>
            <a:r>
              <a:rPr lang="fa-IR" altLang="fa-IR" sz="1429" dirty="0">
                <a:cs typeface="B Homa" panose="00000400000000000000" pitchFamily="2" charset="-78"/>
              </a:rPr>
              <a:t>همانند سقف کامپوزیت این سقف نیز، دارای خطرناکترین پتانسیل ها برای آتشسوزی می باشد با این تفاوت که در سقف کامپوزیت میزان فولاد محیطی جاذب گرما بسیار کمتر از این روش بوده و قاعدتاً پایداری آن اندکی بیشتر می باشد.</a:t>
            </a:r>
          </a:p>
          <a:p>
            <a:pPr algn="r" rtl="1" eaLnBrk="1" hangingPunct="1"/>
            <a:endParaRPr lang="fa-IR" altLang="fa-IR" sz="1429" dirty="0">
              <a:cs typeface="B Homa" panose="00000400000000000000" pitchFamily="2" charset="-78"/>
            </a:endParaRPr>
          </a:p>
          <a:p>
            <a:pPr algn="r" rtl="1" eaLnBrk="1" hangingPunct="1"/>
            <a:r>
              <a:rPr lang="fa-IR" altLang="fa-IR" sz="1429" dirty="0">
                <a:cs typeface="B Homa" panose="00000400000000000000" pitchFamily="2" charset="-78"/>
              </a:rPr>
              <a:t>در ورق های فلزی لعابدار یا ضدزنگ دار یک آسیب کوچک در یک نقطه، از همان نقطه فرآیند خوردگی به شدت هر چه تمامتر گسترش می یابد.</a:t>
            </a:r>
          </a:p>
        </p:txBody>
      </p:sp>
      <p:pic>
        <p:nvPicPr>
          <p:cNvPr id="49156"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74" y="2437947"/>
            <a:ext cx="4191000" cy="3146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4626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ChangeArrowheads="1"/>
          </p:cNvSpPr>
          <p:nvPr/>
        </p:nvSpPr>
        <p:spPr bwMode="auto">
          <a:xfrm>
            <a:off x="762000" y="1218974"/>
            <a:ext cx="7925027" cy="26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مقایسه سقف های کامپوزیت عرشه فولادی و کامپوزیت معمولی</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a:r>
            <a:br>
              <a:rPr lang="fa-IR" altLang="fa-IR" sz="1286" b="1"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افزایش 10 برابری سرعت اجرا </a:t>
            </a:r>
          </a:p>
          <a:p>
            <a:pPr eaLnBrk="1" fontAlgn="base" hangingPunct="1">
              <a:spcBef>
                <a:spcPct val="0"/>
              </a:spcBef>
              <a:spcAft>
                <a:spcPct val="0"/>
              </a:spcAft>
            </a:pPr>
            <a:r>
              <a:rPr lang="fa-IR" altLang="fa-IR" sz="1286" dirty="0">
                <a:solidFill>
                  <a:prstClr val="black"/>
                </a:solidFill>
                <a:cs typeface="B Homa" panose="00000400000000000000" pitchFamily="2" charset="-78"/>
              </a:rPr>
              <a:t>•  بازگشت سریع سرمایه به لحاظ کاهش زمان اجرا </a:t>
            </a:r>
            <a:r>
              <a:rPr lang="fa-IR" altLang="fa-IR" sz="1286" b="1" dirty="0">
                <a:solidFill>
                  <a:prstClr val="black"/>
                </a:solidFill>
                <a:cs typeface="B Homa" panose="00000400000000000000" pitchFamily="2" charset="-78"/>
              </a:rPr>
              <a:t/>
            </a:r>
            <a:br>
              <a:rPr lang="fa-IR" altLang="fa-IR" sz="1286" b="1"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کاهش تعداد تیرهای فرعی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امکان افزایش فاصله بین تیرها تا حدود 3 متر.این فاصله در کامپوزیت معمولی 90 سانتی متر است.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کاهش ضخامت بتن تا 2 سانتی متر</a:t>
            </a:r>
            <a:r>
              <a:rPr lang="fa-IR" altLang="fa-IR" sz="1286" b="1" dirty="0">
                <a:solidFill>
                  <a:prstClr val="black"/>
                </a:solidFill>
                <a:cs typeface="B Homa" panose="00000400000000000000" pitchFamily="2" charset="-78"/>
              </a:rPr>
              <a:t/>
            </a:r>
            <a:br>
              <a:rPr lang="fa-IR" altLang="fa-IR" sz="1286" b="1"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کاهش وزن سقف در حدود 50 کیلوگرم بر متر مربع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کاهش آرماتور مورد نیاز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با کم شدن وزن سقف به دلیل کاهش تعداد تیرهای فرعی و ضخامت بتن وزن کل سازه کاهش یافته که باعث اقتصادی تر شدن طراحی و محاسبات مربوطه می شود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  با کم شدن وزن سازه در ساختمانهای ساخته شده با سقف کامپوزیت عرشه فولادی نسبت به ساختمانهای کامپوزیت معمولی ، این ساختمانها نیروی کمتری از زلزله را به خود گرفته و باعث کاهش صدمات وارده بر ساختمان در زلزله می شود .</a:t>
            </a:r>
          </a:p>
        </p:txBody>
      </p:sp>
    </p:spTree>
    <p:extLst>
      <p:ext uri="{BB962C8B-B14F-4D97-AF65-F5344CB8AC3E}">
        <p14:creationId xmlns:p14="http://schemas.microsoft.com/office/powerpoint/2010/main" val="36345073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6974" y="566964"/>
            <a:ext cx="8230054" cy="1065893"/>
          </a:xfrm>
        </p:spPr>
        <p:txBody>
          <a:bodyPr/>
          <a:lstStyle/>
          <a:p>
            <a:pPr algn="r" rtl="1" eaLnBrk="1" hangingPunct="1">
              <a:defRPr/>
            </a:pPr>
            <a:r>
              <a:rPr lang="fa-IR" sz="1429" b="1" dirty="0">
                <a:latin typeface="B Mitra" pitchFamily="2" charset="-78"/>
                <a:cs typeface="B Homa" panose="00000400000000000000" pitchFamily="2" charset="-78"/>
              </a:rPr>
              <a:t>سیستم سقف بتنی مرکب روفیکس :</a:t>
            </a:r>
            <a:endParaRPr lang="en-US" sz="1429" b="1" dirty="0">
              <a:latin typeface="B Mitra" pitchFamily="2" charset="-78"/>
              <a:cs typeface="+mn-cs"/>
            </a:endParaRPr>
          </a:p>
        </p:txBody>
      </p:sp>
      <p:pic>
        <p:nvPicPr>
          <p:cNvPr id="5120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2028" y="2928938"/>
            <a:ext cx="433387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TextBox 5"/>
          <p:cNvSpPr txBox="1">
            <a:spLocks noChangeArrowheads="1"/>
          </p:cNvSpPr>
          <p:nvPr/>
        </p:nvSpPr>
        <p:spPr bwMode="auto">
          <a:xfrm>
            <a:off x="5639027" y="1404938"/>
            <a:ext cx="3048000" cy="251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اجزای تشکیل دهنده :</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429" dirty="0">
                <a:solidFill>
                  <a:prstClr val="black"/>
                </a:solidFill>
                <a:cs typeface="B Homa" panose="00000400000000000000" pitchFamily="2" charset="-78"/>
              </a:rPr>
              <a:t>تیرهای فرعی</a:t>
            </a:r>
          </a:p>
          <a:p>
            <a:pPr eaLnBrk="1" fontAlgn="base" hangingPunct="1">
              <a:spcBef>
                <a:spcPct val="0"/>
              </a:spcBef>
              <a:spcAft>
                <a:spcPct val="0"/>
              </a:spcAft>
              <a:buFontTx/>
              <a:buChar char="-"/>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429" dirty="0">
                <a:solidFill>
                  <a:prstClr val="black"/>
                </a:solidFill>
                <a:cs typeface="B Homa" panose="00000400000000000000" pitchFamily="2" charset="-78"/>
              </a:rPr>
              <a:t>برشگیرها (گل میخ)</a:t>
            </a:r>
          </a:p>
          <a:p>
            <a:pPr eaLnBrk="1" fontAlgn="base" hangingPunct="1">
              <a:spcBef>
                <a:spcPct val="0"/>
              </a:spcBef>
              <a:spcAft>
                <a:spcPct val="0"/>
              </a:spcAft>
              <a:buFontTx/>
              <a:buChar char="-"/>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429" dirty="0">
                <a:solidFill>
                  <a:prstClr val="black"/>
                </a:solidFill>
                <a:cs typeface="B Homa" panose="00000400000000000000" pitchFamily="2" charset="-78"/>
              </a:rPr>
              <a:t> صفحات روفیکس</a:t>
            </a:r>
          </a:p>
          <a:p>
            <a:pPr eaLnBrk="1" fontAlgn="base" hangingPunct="1">
              <a:spcBef>
                <a:spcPct val="0"/>
              </a:spcBef>
              <a:spcAft>
                <a:spcPct val="0"/>
              </a:spcAft>
              <a:buFontTx/>
              <a:buChar char="-"/>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429" dirty="0">
                <a:solidFill>
                  <a:prstClr val="black"/>
                </a:solidFill>
                <a:cs typeface="B Homa" panose="00000400000000000000" pitchFamily="2" charset="-78"/>
              </a:rPr>
              <a:t>شبکه میله گرد</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endParaRPr lang="en-US" altLang="fa-IR" sz="1429"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429" dirty="0">
                <a:solidFill>
                  <a:prstClr val="black"/>
                </a:solidFill>
                <a:cs typeface="B Homa" panose="00000400000000000000" pitchFamily="2" charset="-78"/>
              </a:rPr>
              <a:t>بتن</a:t>
            </a:r>
            <a:endParaRPr lang="en-US" altLang="fa-IR" sz="1429" dirty="0">
              <a:solidFill>
                <a:prstClr val="black"/>
              </a:solidFill>
              <a:cs typeface="B Homa" panose="00000400000000000000" pitchFamily="2" charset="-78"/>
            </a:endParaRPr>
          </a:p>
        </p:txBody>
      </p:sp>
      <p:pic>
        <p:nvPicPr>
          <p:cNvPr id="53253" name="Picture 8" descr="12dg.PNG"/>
          <p:cNvPicPr>
            <a:picLocks noChangeAspect="1"/>
          </p:cNvPicPr>
          <p:nvPr/>
        </p:nvPicPr>
        <p:blipFill>
          <a:blip r:embed="rId3"/>
          <a:srcRect/>
          <a:stretch>
            <a:fillRect/>
          </a:stretch>
        </p:blipFill>
        <p:spPr bwMode="auto">
          <a:xfrm>
            <a:off x="151947" y="489857"/>
            <a:ext cx="3963081" cy="28166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06" name="Picture 5" descr="hj.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91028" y="4528911"/>
            <a:ext cx="6247946" cy="182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6" descr="d5.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9054" y="4604885"/>
            <a:ext cx="2501446" cy="194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flipH="1" flipV="1">
            <a:off x="2210028" y="4985885"/>
            <a:ext cx="1448026" cy="686026"/>
          </a:xfrm>
          <a:prstGeom prst="straightConnector1">
            <a:avLst/>
          </a:prstGeom>
          <a:ln>
            <a:solidFill>
              <a:srgbClr val="C00000"/>
            </a:solidFill>
            <a:tailEnd type="arrow"/>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1432852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
          <p:cNvSpPr>
            <a:spLocks noChangeArrowheads="1"/>
          </p:cNvSpPr>
          <p:nvPr/>
        </p:nvSpPr>
        <p:spPr bwMode="auto">
          <a:xfrm>
            <a:off x="229054" y="837974"/>
            <a:ext cx="8457974" cy="119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قالب فلزي روفيكس،نوعي قالب درجاست كه مواد اوليه آن ورق روغني يا گالوانيزه به ضخامت 0.7 تا 0.8 میلیمترمي باشد.</a:t>
            </a:r>
          </a:p>
          <a:p>
            <a:pPr eaLnBrk="1" fontAlgn="base" hangingPunct="1">
              <a:spcBef>
                <a:spcPct val="0"/>
              </a:spcBef>
              <a:spcAft>
                <a:spcPct val="0"/>
              </a:spcAft>
            </a:pPr>
            <a:r>
              <a:rPr lang="fa-IR" altLang="fa-IR" sz="1429" dirty="0">
                <a:solidFill>
                  <a:prstClr val="black"/>
                </a:solidFill>
                <a:cs typeface="B Homa" panose="00000400000000000000" pitchFamily="2" charset="-78"/>
              </a:rPr>
              <a:t>درمحلهای قرارگیری ، گل میخ ها نیز قالب را سوراخ نموده  و گل میخ  را از این سوراخ عبور می دهند،تا تمام  قالب بطورکامل درتماس با بال فوقانی تیرهای  فرعی  قرار گیرد.سپس شبکه آرماتور موردنیاز با فواصل لازم ،براساس نتایج حاصل از محاسبات، روی تیرها قرار گرفته وپس از آن اقدام به بتن ریزی با ضخامت لازم مینمایند ،دراین سیستم نیازی به نصب قالب نمی</a:t>
            </a:r>
            <a:r>
              <a:rPr lang="en-US" altLang="fa-IR" sz="1429" dirty="0">
                <a:solidFill>
                  <a:prstClr val="black"/>
                </a:solidFill>
                <a:cs typeface="B Homa" panose="00000400000000000000" pitchFamily="2" charset="-78"/>
              </a:rPr>
              <a:t> </a:t>
            </a:r>
            <a:r>
              <a:rPr lang="fa-IR" altLang="fa-IR" sz="1429" dirty="0">
                <a:solidFill>
                  <a:prstClr val="black"/>
                </a:solidFill>
                <a:cs typeface="B Homa" panose="00000400000000000000" pitchFamily="2" charset="-78"/>
              </a:rPr>
              <a:t>باشد چراکه صفحه فلزی روفیکس عملکرد یک قالب ثابت را دارد.</a:t>
            </a:r>
            <a:endParaRPr lang="en-US" altLang="fa-IR" sz="1429" dirty="0">
              <a:solidFill>
                <a:prstClr val="black"/>
              </a:solidFill>
              <a:cs typeface="B Homa" panose="00000400000000000000" pitchFamily="2" charset="-78"/>
            </a:endParaRPr>
          </a:p>
        </p:txBody>
      </p:sp>
      <p:pic>
        <p:nvPicPr>
          <p:cNvPr id="3" name="Picture 2" descr="dfr.PNG"/>
          <p:cNvPicPr>
            <a:picLocks noChangeAspect="1"/>
          </p:cNvPicPr>
          <p:nvPr/>
        </p:nvPicPr>
        <p:blipFill>
          <a:blip r:embed="rId2"/>
          <a:stretch>
            <a:fillRect/>
          </a:stretch>
        </p:blipFill>
        <p:spPr>
          <a:xfrm>
            <a:off x="4115027" y="2667000"/>
            <a:ext cx="4811259" cy="3504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2228" name="Picture 4" descr="56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947" y="2591027"/>
            <a:ext cx="3887107" cy="1315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947" y="4420054"/>
            <a:ext cx="3861027" cy="1218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5390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2"/>
          <p:cNvSpPr txBox="1">
            <a:spLocks noChangeArrowheads="1"/>
          </p:cNvSpPr>
          <p:nvPr/>
        </p:nvSpPr>
        <p:spPr bwMode="auto">
          <a:xfrm>
            <a:off x="5790974" y="686028"/>
            <a:ext cx="2742973"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مراحل اجرا</a:t>
            </a:r>
            <a:endParaRPr lang="en-US" altLang="fa-IR" sz="1286" dirty="0">
              <a:solidFill>
                <a:prstClr val="black"/>
              </a:solidFill>
              <a:cs typeface="B Homa" panose="00000400000000000000" pitchFamily="2" charset="-78"/>
            </a:endParaRPr>
          </a:p>
        </p:txBody>
      </p:sp>
      <p:pic>
        <p:nvPicPr>
          <p:cNvPr id="5" name="Picture 4" descr="fffb.PNG"/>
          <p:cNvPicPr>
            <a:picLocks noChangeAspect="1"/>
          </p:cNvPicPr>
          <p:nvPr/>
        </p:nvPicPr>
        <p:blipFill>
          <a:blip r:embed="rId2"/>
          <a:srcRect/>
          <a:stretch>
            <a:fillRect/>
          </a:stretch>
        </p:blipFill>
        <p:spPr bwMode="auto">
          <a:xfrm>
            <a:off x="5485947" y="3048001"/>
            <a:ext cx="2728232" cy="3580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3252" name="Rectangle 5"/>
          <p:cNvSpPr>
            <a:spLocks noChangeArrowheads="1"/>
          </p:cNvSpPr>
          <p:nvPr/>
        </p:nvSpPr>
        <p:spPr bwMode="auto">
          <a:xfrm>
            <a:off x="6007965" y="1143000"/>
            <a:ext cx="2513509"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marL="511175" indent="-357188"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ts val="304"/>
              </a:spcBef>
              <a:spcAft>
                <a:spcPct val="0"/>
              </a:spcAft>
              <a:buClr>
                <a:srgbClr val="A04DA3"/>
              </a:buClr>
            </a:pPr>
            <a:r>
              <a:rPr lang="fa-IR" altLang="fa-IR" sz="1286" dirty="0">
                <a:solidFill>
                  <a:prstClr val="black"/>
                </a:solidFill>
                <a:cs typeface="B Homa" panose="00000400000000000000" pitchFamily="2" charset="-78"/>
              </a:rPr>
              <a:t>1- نصب روفیکس بر روی تیرهای فرعی </a:t>
            </a:r>
          </a:p>
        </p:txBody>
      </p:sp>
      <p:sp>
        <p:nvSpPr>
          <p:cNvPr id="53253" name="Rectangle 6"/>
          <p:cNvSpPr>
            <a:spLocks noChangeArrowheads="1"/>
          </p:cNvSpPr>
          <p:nvPr/>
        </p:nvSpPr>
        <p:spPr bwMode="auto">
          <a:xfrm>
            <a:off x="1850309" y="1143000"/>
            <a:ext cx="2418932"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marL="511175" indent="-357188"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ts val="304"/>
              </a:spcBef>
              <a:spcAft>
                <a:spcPct val="0"/>
              </a:spcAft>
              <a:buClr>
                <a:srgbClr val="A04DA3"/>
              </a:buClr>
            </a:pPr>
            <a:r>
              <a:rPr lang="fa-IR" altLang="fa-IR" sz="1286" dirty="0">
                <a:solidFill>
                  <a:prstClr val="black"/>
                </a:solidFill>
                <a:cs typeface="B Homa" panose="00000400000000000000" pitchFamily="2" charset="-78"/>
              </a:rPr>
              <a:t>2- جوش دادن برش گیرها روی تیرها.</a:t>
            </a:r>
          </a:p>
        </p:txBody>
      </p:sp>
      <p:pic>
        <p:nvPicPr>
          <p:cNvPr id="53254" name="Picture 7" descr="Capture.PNGkll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8974" y="1675947"/>
            <a:ext cx="2981098"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5" descr="nmkk.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039054"/>
            <a:ext cx="3278188" cy="247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nvSpPr>
        <p:spPr>
          <a:xfrm>
            <a:off x="4723947" y="1675947"/>
            <a:ext cx="3658054" cy="1067027"/>
          </a:xfrm>
          <a:prstGeom prst="rect">
            <a:avLst/>
          </a:prstGeom>
        </p:spPr>
        <p:txBody>
          <a:bodyPr lIns="91440" tIns="45720" rIns="91440" bIns="45720"/>
          <a:lstStyle/>
          <a:p>
            <a:pPr fontAlgn="base">
              <a:spcBef>
                <a:spcPct val="0"/>
              </a:spcBef>
              <a:spcAft>
                <a:spcPct val="0"/>
              </a:spcAft>
              <a:defRPr/>
            </a:pPr>
            <a:r>
              <a:rPr lang="fa-IR" sz="1286" dirty="0">
                <a:solidFill>
                  <a:prstClr val="black"/>
                </a:solidFill>
                <a:latin typeface="Trebuchet MS"/>
                <a:cs typeface="B Homa" panose="00000400000000000000" pitchFamily="2" charset="-78"/>
              </a:rPr>
              <a:t>در این سیستم حداقل تیرهای فرعی که به فاصله 1 متر از یکدیگر قرار گرفته اند بصورت عمودبرتیرهای اصلی (پلها)قرارمیگیرند.</a:t>
            </a:r>
            <a:endParaRPr lang="en-US" sz="1286" dirty="0">
              <a:solidFill>
                <a:prstClr val="black"/>
              </a:solidFill>
              <a:latin typeface="B Mitra" pitchFamily="2" charset="-78"/>
              <a:cs typeface="B Homa" panose="00000400000000000000" pitchFamily="2" charset="-78"/>
            </a:endParaRPr>
          </a:p>
        </p:txBody>
      </p:sp>
    </p:spTree>
    <p:extLst>
      <p:ext uri="{BB962C8B-B14F-4D97-AF65-F5344CB8AC3E}">
        <p14:creationId xmlns:p14="http://schemas.microsoft.com/office/powerpoint/2010/main" val="30835028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218974" y="610054"/>
            <a:ext cx="2134054" cy="684893"/>
          </a:xfrm>
          <a:prstGeom prst="rect">
            <a:avLst/>
          </a:prstGeom>
        </p:spPr>
        <p:txBody>
          <a:bodyPr lIns="91440" tIns="45720" rIns="91440" bIns="45720"/>
          <a:lstStyle/>
          <a:p>
            <a:pPr marL="365132" indent="-255593" fontAlgn="base">
              <a:spcBef>
                <a:spcPts val="300"/>
              </a:spcBef>
              <a:spcAft>
                <a:spcPct val="0"/>
              </a:spcAft>
              <a:buClr>
                <a:srgbClr val="A04DA3"/>
              </a:buClr>
              <a:defRPr/>
            </a:pPr>
            <a:r>
              <a:rPr lang="fa-IR" sz="1286" dirty="0">
                <a:solidFill>
                  <a:prstClr val="black"/>
                </a:solidFill>
                <a:cs typeface="B Homa" panose="00000400000000000000" pitchFamily="2" charset="-78"/>
              </a:rPr>
              <a:t>4- بتن ریزی</a:t>
            </a:r>
          </a:p>
        </p:txBody>
      </p:sp>
      <p:pic>
        <p:nvPicPr>
          <p:cNvPr id="54275" name="Picture 2" descr="33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23947" y="1143000"/>
            <a:ext cx="3745366"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Rectangle 3"/>
          <p:cNvSpPr>
            <a:spLocks noChangeArrowheads="1"/>
          </p:cNvSpPr>
          <p:nvPr/>
        </p:nvSpPr>
        <p:spPr bwMode="auto">
          <a:xfrm>
            <a:off x="5587590" y="686028"/>
            <a:ext cx="297357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marL="511175" indent="-357188"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ts val="304"/>
              </a:spcBef>
              <a:spcAft>
                <a:spcPct val="0"/>
              </a:spcAft>
              <a:buClr>
                <a:srgbClr val="A04DA3"/>
              </a:buClr>
            </a:pPr>
            <a:r>
              <a:rPr lang="fa-IR" altLang="fa-IR" sz="1286" dirty="0">
                <a:solidFill>
                  <a:prstClr val="black"/>
                </a:solidFill>
                <a:cs typeface="B Homa" panose="00000400000000000000" pitchFamily="2" charset="-78"/>
              </a:rPr>
              <a:t>3-نصب شبکه میله گرد (بدون نیازبه </a:t>
            </a:r>
            <a:r>
              <a:rPr lang="en-US" altLang="fa-IR" sz="1286" dirty="0">
                <a:solidFill>
                  <a:prstClr val="black"/>
                </a:solidFill>
                <a:cs typeface="B Homa" panose="00000400000000000000" pitchFamily="2" charset="-78"/>
              </a:rPr>
              <a:t>spacer</a:t>
            </a:r>
            <a:r>
              <a:rPr lang="fa-IR" altLang="fa-IR" sz="1286" dirty="0">
                <a:solidFill>
                  <a:prstClr val="black"/>
                </a:solidFill>
                <a:cs typeface="B Homa" panose="00000400000000000000" pitchFamily="2" charset="-78"/>
              </a:rPr>
              <a:t>)</a:t>
            </a:r>
          </a:p>
        </p:txBody>
      </p:sp>
      <p:pic>
        <p:nvPicPr>
          <p:cNvPr id="54277" name="Picture 1" descr="jjj,.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7028" y="4115027"/>
            <a:ext cx="3580946" cy="2535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5" descr="e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9054" y="1143000"/>
            <a:ext cx="4087813" cy="189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Rectangle 6"/>
          <p:cNvSpPr>
            <a:spLocks noChangeArrowheads="1"/>
          </p:cNvSpPr>
          <p:nvPr/>
        </p:nvSpPr>
        <p:spPr bwMode="auto">
          <a:xfrm>
            <a:off x="305027" y="3199947"/>
            <a:ext cx="3922259"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تعیین ضخامت دال بتنی روي قالب روفیکس به فاصله تیرهای فرعی از هم بستگی دارد، چنانچه این فاصله برابر با یک متر تعیین شده باشد ، ضخامت بتن</a:t>
            </a:r>
            <a:r>
              <a:rPr lang="en-US" altLang="fa-IR" sz="1286" dirty="0">
                <a:solidFill>
                  <a:prstClr val="black"/>
                </a:solidFill>
                <a:cs typeface="B Homa" panose="00000400000000000000" pitchFamily="2" charset="-78"/>
              </a:rPr>
              <a:t>cm </a:t>
            </a:r>
            <a:r>
              <a:rPr lang="fa-IR" altLang="fa-IR" sz="1286" dirty="0">
                <a:solidFill>
                  <a:prstClr val="black"/>
                </a:solidFill>
                <a:cs typeface="B Homa" panose="00000400000000000000" pitchFamily="2" charset="-78"/>
              </a:rPr>
              <a:t> 7 است.</a:t>
            </a:r>
            <a:endParaRPr lang="en-US" altLang="fa-IR" sz="1286" dirty="0">
              <a:solidFill>
                <a:prstClr val="black"/>
              </a:solidFill>
              <a:cs typeface="B Homa" panose="00000400000000000000" pitchFamily="2" charset="-78"/>
            </a:endParaRPr>
          </a:p>
        </p:txBody>
      </p:sp>
      <p:sp>
        <p:nvSpPr>
          <p:cNvPr id="54280" name="Rectangle 7"/>
          <p:cNvSpPr>
            <a:spLocks noChangeArrowheads="1"/>
          </p:cNvSpPr>
          <p:nvPr/>
        </p:nvSpPr>
        <p:spPr bwMode="auto">
          <a:xfrm>
            <a:off x="381000" y="5790974"/>
            <a:ext cx="3885974"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بايد تكيه گاه هايموقت مانند شكل (بدون نياز به شمع يا جك) نصب شوند وهنگامي كه بتن به مقاومت سازه اي خود رسيد مي توان آنها را جدا كرده و جمع آوري نمود.</a:t>
            </a:r>
            <a:endParaRPr lang="en-US" altLang="fa-IR" sz="1286" dirty="0">
              <a:solidFill>
                <a:prstClr val="black"/>
              </a:solidFill>
              <a:cs typeface="B Homa" panose="00000400000000000000" pitchFamily="2" charset="-78"/>
            </a:endParaRPr>
          </a:p>
        </p:txBody>
      </p:sp>
      <p:pic>
        <p:nvPicPr>
          <p:cNvPr id="54281" name="Picture 8" descr="d5.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8974" y="4039054"/>
            <a:ext cx="2361973" cy="183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71711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7180672" y="913947"/>
            <a:ext cx="1120820" cy="35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714" b="1" dirty="0">
                <a:solidFill>
                  <a:prstClr val="black"/>
                </a:solidFill>
                <a:cs typeface="B Homa" panose="00000400000000000000" pitchFamily="2" charset="-78"/>
              </a:rPr>
              <a:t>انواع  تیرچه:</a:t>
            </a:r>
            <a:endParaRPr lang="en-US" altLang="fa-IR" sz="1714" b="1" dirty="0">
              <a:solidFill>
                <a:prstClr val="black"/>
              </a:solidFill>
              <a:cs typeface="B Homa" panose="00000400000000000000" pitchFamily="2" charset="-78"/>
            </a:endParaRPr>
          </a:p>
        </p:txBody>
      </p:sp>
      <p:pic>
        <p:nvPicPr>
          <p:cNvPr id="4" name="Picture 2" descr="G:\darsi\mani's project\5\construction\cons1\construction(pic)\IMG_3382.JPG"/>
          <p:cNvPicPr>
            <a:picLocks noChangeAspect="1" noChangeArrowheads="1"/>
          </p:cNvPicPr>
          <p:nvPr/>
        </p:nvPicPr>
        <p:blipFill>
          <a:blip r:embed="rId2"/>
          <a:srcRect/>
          <a:stretch>
            <a:fillRect/>
          </a:stretch>
        </p:blipFill>
        <p:spPr bwMode="auto">
          <a:xfrm>
            <a:off x="5866947" y="2361974"/>
            <a:ext cx="2744107" cy="20580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220" name="Picture 6" descr="http://www.archiexpo.ir/Photos/Products/Originals/Untitled-1_009cb8b3.jpg"/>
          <p:cNvPicPr>
            <a:picLocks noChangeAspect="1" noChangeArrowheads="1"/>
          </p:cNvPicPr>
          <p:nvPr/>
        </p:nvPicPr>
        <p:blipFill>
          <a:blip r:embed="rId3">
            <a:extLst>
              <a:ext uri="{28A0092B-C50C-407E-A947-70E740481C1C}">
                <a14:useLocalDpi xmlns:a14="http://schemas.microsoft.com/office/drawing/2010/main" val="0"/>
              </a:ext>
            </a:extLst>
          </a:blip>
          <a:srcRect t="17940" b="19247"/>
          <a:stretch>
            <a:fillRect/>
          </a:stretch>
        </p:blipFill>
        <p:spPr bwMode="auto">
          <a:xfrm>
            <a:off x="5539242" y="4877028"/>
            <a:ext cx="3343955" cy="97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Box 7"/>
          <p:cNvSpPr txBox="1">
            <a:spLocks noChangeArrowheads="1"/>
          </p:cNvSpPr>
          <p:nvPr/>
        </p:nvSpPr>
        <p:spPr bwMode="auto">
          <a:xfrm>
            <a:off x="5639028" y="1372054"/>
            <a:ext cx="2818946"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معمولی</a:t>
            </a:r>
            <a:endParaRPr lang="en-US" altLang="fa-IR" sz="1429" dirty="0">
              <a:solidFill>
                <a:prstClr val="black"/>
              </a:solidFill>
              <a:cs typeface="B Homa" panose="00000400000000000000" pitchFamily="2" charset="-78"/>
            </a:endParaRPr>
          </a:p>
        </p:txBody>
      </p:sp>
      <p:sp>
        <p:nvSpPr>
          <p:cNvPr id="9222" name="TextBox 8"/>
          <p:cNvSpPr txBox="1">
            <a:spLocks noChangeArrowheads="1"/>
          </p:cNvSpPr>
          <p:nvPr/>
        </p:nvSpPr>
        <p:spPr bwMode="auto">
          <a:xfrm>
            <a:off x="5866947" y="1675947"/>
            <a:ext cx="259102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پیش تنیده</a:t>
            </a:r>
            <a:endParaRPr lang="en-US" altLang="fa-IR" sz="1429" dirty="0">
              <a:solidFill>
                <a:prstClr val="black"/>
              </a:solidFill>
              <a:cs typeface="B Homa" panose="00000400000000000000" pitchFamily="2" charset="-78"/>
            </a:endParaRPr>
          </a:p>
        </p:txBody>
      </p:sp>
      <p:pic>
        <p:nvPicPr>
          <p:cNvPr id="12296" name="Picture 2"/>
          <p:cNvPicPr>
            <a:picLocks noChangeAspect="1" noChangeArrowheads="1"/>
          </p:cNvPicPr>
          <p:nvPr/>
        </p:nvPicPr>
        <p:blipFill>
          <a:blip r:embed="rId4"/>
          <a:srcRect/>
          <a:stretch>
            <a:fillRect/>
          </a:stretch>
        </p:blipFill>
        <p:spPr bwMode="auto">
          <a:xfrm>
            <a:off x="456974" y="1143000"/>
            <a:ext cx="4845276" cy="5112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7023053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305028" y="610054"/>
            <a:ext cx="8228919" cy="1065893"/>
          </a:xfrm>
        </p:spPr>
        <p:txBody>
          <a:bodyPr/>
          <a:lstStyle/>
          <a:p>
            <a:pPr algn="r" rtl="1" eaLnBrk="1" hangingPunct="1">
              <a:defRPr/>
            </a:pPr>
            <a:r>
              <a:rPr lang="fa-IR" sz="1429" b="1" dirty="0">
                <a:solidFill>
                  <a:schemeClr val="tx1"/>
                </a:solidFill>
                <a:latin typeface="B Mitra" pitchFamily="2" charset="-78"/>
                <a:cs typeface="B Homa" panose="00000400000000000000" pitchFamily="2" charset="-78"/>
              </a:rPr>
              <a:t>ویژگی های سقف روفیکس</a:t>
            </a:r>
            <a:endParaRPr lang="en-US" sz="1429" b="1" dirty="0">
              <a:solidFill>
                <a:schemeClr val="tx1"/>
              </a:solidFill>
              <a:latin typeface="B Mitra" pitchFamily="2" charset="-78"/>
              <a:cs typeface="+mn-cs"/>
            </a:endParaRPr>
          </a:p>
        </p:txBody>
      </p:sp>
      <p:sp>
        <p:nvSpPr>
          <p:cNvPr id="55299" name="Content Placeholder 2"/>
          <p:cNvSpPr>
            <a:spLocks noGrp="1"/>
          </p:cNvSpPr>
          <p:nvPr>
            <p:ph idx="1"/>
          </p:nvPr>
        </p:nvSpPr>
        <p:spPr>
          <a:xfrm>
            <a:off x="3580947" y="1599974"/>
            <a:ext cx="4877027" cy="4420054"/>
          </a:xfrm>
        </p:spPr>
        <p:txBody>
          <a:bodyPr/>
          <a:lstStyle/>
          <a:p>
            <a:pPr algn="r" rtl="1" eaLnBrk="1" hangingPunct="1"/>
            <a:r>
              <a:rPr lang="fa-IR" altLang="fa-IR" sz="1286" dirty="0">
                <a:cs typeface="B Homa" panose="00000400000000000000" pitchFamily="2" charset="-78"/>
              </a:rPr>
              <a:t>امكان اجراي عمليات همزمان سقف طبقات و در نتيجه كاهش زمان اجرا</a:t>
            </a:r>
          </a:p>
          <a:p>
            <a:pPr algn="r" rtl="1" eaLnBrk="1" hangingPunct="1"/>
            <a:r>
              <a:rPr lang="fa-IR" altLang="fa-IR" sz="1286" dirty="0">
                <a:cs typeface="B Homa" panose="00000400000000000000" pitchFamily="2" charset="-78"/>
              </a:rPr>
              <a:t>سبكي و سهولت نصب قالب</a:t>
            </a:r>
          </a:p>
          <a:p>
            <a:pPr algn="r" rtl="1" eaLnBrk="1" hangingPunct="1"/>
            <a:r>
              <a:rPr lang="fa-IR" altLang="fa-IR" sz="1286" dirty="0">
                <a:cs typeface="B Homa" panose="00000400000000000000" pitchFamily="2" charset="-78"/>
              </a:rPr>
              <a:t>سهولت حمل و نقل ، و حجم ناچيز ضايعات در بارگیری</a:t>
            </a:r>
          </a:p>
          <a:p>
            <a:pPr algn="r" rtl="1" eaLnBrk="1" hangingPunct="1"/>
            <a:r>
              <a:rPr lang="fa-IR" altLang="fa-IR" sz="1286" dirty="0">
                <a:cs typeface="B Homa" panose="00000400000000000000" pitchFamily="2" charset="-78"/>
              </a:rPr>
              <a:t>ايمني بالا در اجرا</a:t>
            </a:r>
          </a:p>
          <a:p>
            <a:pPr algn="r" rtl="1" eaLnBrk="1" hangingPunct="1"/>
            <a:r>
              <a:rPr lang="fa-IR" altLang="fa-IR" sz="1286" dirty="0">
                <a:cs typeface="B Homa" panose="00000400000000000000" pitchFamily="2" charset="-78"/>
              </a:rPr>
              <a:t>ضخامت كم سقف (حدود10 سانتیمتر بدون در نظر گرفتن ارتفاع تيرهاي فرعي)</a:t>
            </a:r>
          </a:p>
          <a:p>
            <a:pPr algn="r" rtl="1" eaLnBrk="1" hangingPunct="1"/>
            <a:r>
              <a:rPr lang="fa-IR" altLang="fa-IR" sz="1286" dirty="0">
                <a:cs typeface="B Homa" panose="00000400000000000000" pitchFamily="2" charset="-78"/>
              </a:rPr>
              <a:t>نيازبه اجراي سقف كاذب</a:t>
            </a:r>
          </a:p>
          <a:p>
            <a:pPr algn="r" rtl="1" eaLnBrk="1" hangingPunct="1"/>
            <a:r>
              <a:rPr lang="fa-IR" altLang="fa-IR" sz="1286" dirty="0">
                <a:cs typeface="B Homa" panose="00000400000000000000" pitchFamily="2" charset="-78"/>
              </a:rPr>
              <a:t>قابلیت فرم پذیري بی نظیر براي ساخت فرم هاي پیچیده و زیبا متناسب با فرهنگ هر منطقه</a:t>
            </a:r>
          </a:p>
          <a:p>
            <a:pPr algn="r" rtl="1" eaLnBrk="1" hangingPunct="1"/>
            <a:r>
              <a:rPr lang="fa-IR" altLang="fa-IR" sz="1286" dirty="0">
                <a:cs typeface="B Homa" panose="00000400000000000000" pitchFamily="2" charset="-78"/>
              </a:rPr>
              <a:t>حذف قالب بندي به روشهاي متداول</a:t>
            </a:r>
          </a:p>
          <a:p>
            <a:pPr algn="r" rtl="1" eaLnBrk="1" hangingPunct="1"/>
            <a:r>
              <a:rPr lang="fa-IR" altLang="fa-IR" sz="1286" dirty="0">
                <a:cs typeface="B Homa" panose="00000400000000000000" pitchFamily="2" charset="-78"/>
              </a:rPr>
              <a:t>عدم نیاز به شمع یا جک</a:t>
            </a:r>
          </a:p>
          <a:p>
            <a:pPr algn="r" rtl="1" eaLnBrk="1" hangingPunct="1"/>
            <a:r>
              <a:rPr lang="fa-IR" altLang="fa-IR" sz="1286" dirty="0">
                <a:cs typeface="B Homa" panose="00000400000000000000" pitchFamily="2" charset="-78"/>
              </a:rPr>
              <a:t>بدون نیاز به بالابر ویا جرثقیل براي نصب روي طبقات</a:t>
            </a:r>
          </a:p>
          <a:p>
            <a:pPr algn="r" rtl="1" eaLnBrk="1" hangingPunct="1"/>
            <a:endParaRPr lang="fa-IR" altLang="fa-IR" sz="1286" dirty="0">
              <a:cs typeface="B Homa" panose="00000400000000000000" pitchFamily="2" charset="-78"/>
            </a:endParaRPr>
          </a:p>
        </p:txBody>
      </p:sp>
      <p:pic>
        <p:nvPicPr>
          <p:cNvPr id="5530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054" y="837974"/>
            <a:ext cx="3524250"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Rectangle 7"/>
          <p:cNvSpPr>
            <a:spLocks noChangeArrowheads="1"/>
          </p:cNvSpPr>
          <p:nvPr/>
        </p:nvSpPr>
        <p:spPr bwMode="auto">
          <a:xfrm>
            <a:off x="-991054" y="3504974"/>
            <a:ext cx="4572000"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گنبد مسجد دانشکده افسري، تهران</a:t>
            </a:r>
          </a:p>
          <a:p>
            <a:pPr eaLnBrk="1" fontAlgn="base" hangingPunct="1">
              <a:spcBef>
                <a:spcPct val="0"/>
              </a:spcBef>
              <a:spcAft>
                <a:spcPct val="0"/>
              </a:spcAft>
            </a:pPr>
            <a:r>
              <a:rPr lang="fa-IR" altLang="fa-IR" sz="1286" dirty="0">
                <a:solidFill>
                  <a:prstClr val="black"/>
                </a:solidFill>
                <a:cs typeface="B Homa" panose="00000400000000000000" pitchFamily="2" charset="-78"/>
              </a:rPr>
              <a:t>دهانه = 24 متر ارتفاع = 33 متر</a:t>
            </a:r>
            <a:endParaRPr lang="en-US" altLang="fa-IR" sz="1286" dirty="0">
              <a:solidFill>
                <a:prstClr val="black"/>
              </a:solidFill>
              <a:cs typeface="B Homa" panose="00000400000000000000" pitchFamily="2" charset="-78"/>
            </a:endParaRPr>
          </a:p>
        </p:txBody>
      </p:sp>
      <p:pic>
        <p:nvPicPr>
          <p:cNvPr id="55302" name="Picture 8" descr="9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9054" y="4266974"/>
            <a:ext cx="3810000" cy="174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1147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8"/>
          <p:cNvSpPr txBox="1">
            <a:spLocks noChangeArrowheads="1"/>
          </p:cNvSpPr>
          <p:nvPr/>
        </p:nvSpPr>
        <p:spPr bwMode="auto">
          <a:xfrm>
            <a:off x="7239000" y="500063"/>
            <a:ext cx="1476375"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سقف دال :</a:t>
            </a:r>
            <a:endParaRPr lang="en-US" altLang="fa-IR" sz="1429" b="1" dirty="0">
              <a:solidFill>
                <a:prstClr val="black"/>
              </a:solidFill>
              <a:cs typeface="B Homa" panose="00000400000000000000" pitchFamily="2" charset="-78"/>
            </a:endParaRPr>
          </a:p>
        </p:txBody>
      </p:sp>
      <p:sp>
        <p:nvSpPr>
          <p:cNvPr id="56323" name="Rectangle 2"/>
          <p:cNvSpPr>
            <a:spLocks noChangeArrowheads="1"/>
          </p:cNvSpPr>
          <p:nvPr/>
        </p:nvSpPr>
        <p:spPr bwMode="auto">
          <a:xfrm>
            <a:off x="435429" y="870857"/>
            <a:ext cx="8306027"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دال به نوعی از سقف گفته می شود ، که به صورت یکپارچه وکامل از ترکیب بتن و فولاد اجرا شود. اجزای تشکیل دهنده کلی انواع دال بتنی عبارتند از: میلگرد و بتن اما با توجه به وزن بالا و نیاز به قالب بندی زیر و سرعت پایین اجرا از توجیه اقتصادی در انبوه سازی و ساختمان های اقتصادی برخوردار نمی باشد. </a:t>
            </a:r>
            <a:endParaRPr lang="en-US" altLang="fa-IR" sz="1286" dirty="0">
              <a:solidFill>
                <a:prstClr val="black"/>
              </a:solidFill>
              <a:cs typeface="B Homa" panose="00000400000000000000" pitchFamily="2" charset="-78"/>
            </a:endParaRPr>
          </a:p>
        </p:txBody>
      </p:sp>
      <p:pic>
        <p:nvPicPr>
          <p:cNvPr id="56324" name="Picture 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1796143"/>
            <a:ext cx="2742974" cy="213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8" descr="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4286" y="1524000"/>
            <a:ext cx="2713491" cy="213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Picture 7" descr="IMG0076.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4286" y="3701143"/>
            <a:ext cx="25717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7" name="TextBox 10"/>
          <p:cNvSpPr txBox="1">
            <a:spLocks noChangeArrowheads="1"/>
          </p:cNvSpPr>
          <p:nvPr/>
        </p:nvSpPr>
        <p:spPr bwMode="auto">
          <a:xfrm>
            <a:off x="6204857" y="2177143"/>
            <a:ext cx="2515054" cy="2268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انواع دال :</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-دال یک طرفه</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-دال دو طرفه</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-دال تخت ساده</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-دال تخت قارچی</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دال مجوف (وافل)</a:t>
            </a:r>
            <a:endParaRPr lang="en-US" altLang="fa-IR" sz="1286" dirty="0">
              <a:solidFill>
                <a:prstClr val="black"/>
              </a:solidFill>
              <a:cs typeface="B Homa" panose="00000400000000000000" pitchFamily="2" charset="-78"/>
            </a:endParaRPr>
          </a:p>
        </p:txBody>
      </p:sp>
      <p:sp>
        <p:nvSpPr>
          <p:cNvPr id="56328" name="Rectangle 3"/>
          <p:cNvSpPr>
            <a:spLocks noChangeArrowheads="1"/>
          </p:cNvSpPr>
          <p:nvPr/>
        </p:nvSpPr>
        <p:spPr bwMode="auto">
          <a:xfrm>
            <a:off x="1" y="5497286"/>
            <a:ext cx="8533946"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روش کلی اجرا به این صورت است که ابتدا شمع بندی و قالب بندی زیر و دورانجام شده و بسته به نوع یک طرفه یا دو طرفه بودن دال ،میلگردهای پیش بینی شده در نقشه اجرا شده و سقف یا عرشه آماده بتن می شود. دال بتنی یکی از پر طرفدارترین نوع سقف در دنیا می باشد که میتوان از آن در انواع سازه با کاربری متفاوت و ساخت عرشه انواع پل وکف سازی های سخت از این روش استفاده کرد. </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32897104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4"/>
          <p:cNvSpPr txBox="1">
            <a:spLocks noChangeArrowheads="1"/>
          </p:cNvSpPr>
          <p:nvPr/>
        </p:nvSpPr>
        <p:spPr bwMode="auto">
          <a:xfrm>
            <a:off x="1850571" y="1360715"/>
            <a:ext cx="695325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از جمله دال های یکطرفه می توان سقف تیرچه بلوک را نام برد.</a:t>
            </a:r>
            <a:endParaRPr lang="en-US" altLang="fa-IR" sz="1286" dirty="0">
              <a:solidFill>
                <a:prstClr val="black"/>
              </a:solidFill>
              <a:cs typeface="B Homa" panose="00000400000000000000" pitchFamily="2" charset="-78"/>
            </a:endParaRPr>
          </a:p>
        </p:txBody>
      </p:sp>
      <p:pic>
        <p:nvPicPr>
          <p:cNvPr id="5734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394857"/>
            <a:ext cx="3063875" cy="376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4" descr="http://eforosh.com/pics/30133_12349810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101170"/>
            <a:ext cx="3211286" cy="4237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9" name="Rectangle 5"/>
          <p:cNvSpPr>
            <a:spLocks noChangeArrowheads="1"/>
          </p:cNvSpPr>
          <p:nvPr/>
        </p:nvSpPr>
        <p:spPr bwMode="auto">
          <a:xfrm>
            <a:off x="837974" y="837974"/>
            <a:ext cx="8001000"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دال بتنی یک طرفه:</a:t>
            </a:r>
            <a:endParaRPr lang="en-US"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سقفی است که بارگذاری آن در یک جهت انجام شده و دارای 2 تکیه گاه است. ( شبیه به طاق)</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2806126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4"/>
          <p:cNvSpPr txBox="1">
            <a:spLocks noChangeArrowheads="1"/>
          </p:cNvSpPr>
          <p:nvPr/>
        </p:nvSpPr>
        <p:spPr bwMode="auto">
          <a:xfrm>
            <a:off x="151947" y="762000"/>
            <a:ext cx="8687027" cy="163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b="1" dirty="0">
                <a:solidFill>
                  <a:prstClr val="black"/>
                </a:solidFill>
                <a:cs typeface="B Homa" panose="00000400000000000000" pitchFamily="2" charset="-78"/>
              </a:rPr>
              <a:t>دال بتنی دو طرفه:</a:t>
            </a:r>
            <a:endParaRPr lang="en-US" altLang="fa-IR" sz="1429" b="1"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بیشتر در ساختمان های اسکلت بتنی کاربرد دارد، اما به طور کلی در مواردی که طول و عرض فضا با هم برابرند و یا حداکثر نسبت طول به عرض 1به 2 است باید از سقف دال دو طرفه استفاده کرد. این نوع سقف ها دارای 4 تکیه گاه خطی اند. در سقف های دال یکطرفه اگر بار به آن وارد شود شکم دادگی آن به صورت طاق وارونه است، اما دال دو طرفه در صورت اعمال بار تغییر شکل آن به صورت کاسه ای(کروی شکل) است لذا، آرماتور گذاری این نوع سقف ها هم در بالا و هم در پایین است.</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pPr>
            <a:endParaRPr lang="en-US" altLang="fa-IR" sz="1429" dirty="0">
              <a:solidFill>
                <a:prstClr val="black"/>
              </a:solidFill>
              <a:cs typeface="B Homa" panose="00000400000000000000" pitchFamily="2" charset="-78"/>
            </a:endParaRPr>
          </a:p>
        </p:txBody>
      </p:sp>
      <p:pic>
        <p:nvPicPr>
          <p:cNvPr id="5837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286" y="2286000"/>
            <a:ext cx="2787196" cy="373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2"/>
          <p:cNvPicPr>
            <a:picLocks noChangeAspect="1" noChangeArrowheads="1"/>
          </p:cNvPicPr>
          <p:nvPr/>
        </p:nvPicPr>
        <p:blipFill>
          <a:blip r:embed="rId3">
            <a:extLst>
              <a:ext uri="{28A0092B-C50C-407E-A947-70E740481C1C}">
                <a14:useLocalDpi xmlns:a14="http://schemas.microsoft.com/office/drawing/2010/main" val="0"/>
              </a:ext>
            </a:extLst>
          </a:blip>
          <a:srcRect l="5801" r="24580"/>
          <a:stretch>
            <a:fillRect/>
          </a:stretch>
        </p:blipFill>
        <p:spPr bwMode="auto">
          <a:xfrm>
            <a:off x="4953000" y="2340429"/>
            <a:ext cx="2884714" cy="294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646930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5"/>
          <p:cNvSpPr txBox="1">
            <a:spLocks noChangeArrowheads="1"/>
          </p:cNvSpPr>
          <p:nvPr/>
        </p:nvSpPr>
        <p:spPr bwMode="auto">
          <a:xfrm>
            <a:off x="7786688" y="500063"/>
            <a:ext cx="114300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دال تخت :</a:t>
            </a:r>
            <a:endParaRPr lang="en-US" altLang="fa-IR" sz="1286" b="1" dirty="0">
              <a:solidFill>
                <a:prstClr val="black"/>
              </a:solidFill>
              <a:cs typeface="B Homa" panose="00000400000000000000" pitchFamily="2" charset="-78"/>
            </a:endParaRPr>
          </a:p>
        </p:txBody>
      </p:sp>
      <p:sp>
        <p:nvSpPr>
          <p:cNvPr id="59395" name="TextBox 4"/>
          <p:cNvSpPr txBox="1">
            <a:spLocks noChangeArrowheads="1"/>
          </p:cNvSpPr>
          <p:nvPr/>
        </p:nvSpPr>
        <p:spPr bwMode="auto">
          <a:xfrm>
            <a:off x="3199947" y="610053"/>
            <a:ext cx="5411107" cy="2731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pPr>
            <a:r>
              <a:rPr lang="fa-IR" altLang="fa-IR" sz="1429" dirty="0">
                <a:solidFill>
                  <a:prstClr val="black"/>
                </a:solidFill>
                <a:cs typeface="B Homa" panose="00000400000000000000" pitchFamily="2" charset="-78"/>
              </a:rPr>
              <a:t>دال تخت که به صورت مستقیم به ستون وصل می شود وهمچنین در دال های تخت انعطاف پذیری بیشتری در محل قرار دادن ستون ها وجود دارد که دست معمار را برای طراحی باز می کند. همچنین یک نقطه ضعف دال های تخت انعطاف پذیری زیاد آنها و مشکل انتقال لنگر در محل اتصال دال به ستون است به خاطر این هست که دال های تخت نمی تواند سیستم مناسبی برای تحمل نیرو های جانبی به وجود آورد و لذا در ساختمان های چند طبقه (بیش از سه طبقه) با دال تخت معمولاً از سیستم های دیگری مانند دیوار برشی برای مقاومت در مقابل نیرو های جانبی استفاده می شود.</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en-US" altLang="fa-IR" sz="1429" dirty="0">
              <a:solidFill>
                <a:prstClr val="black"/>
              </a:solidFill>
              <a:cs typeface="B Homa" panose="00000400000000000000" pitchFamily="2" charset="-78"/>
            </a:endParaRPr>
          </a:p>
        </p:txBody>
      </p:sp>
      <p:pic>
        <p:nvPicPr>
          <p:cNvPr id="59396" name="Picture 2" descr="http://akampey.ir/uploads/images/dal-takht.jpg"/>
          <p:cNvPicPr>
            <a:picLocks noChangeAspect="1" noChangeArrowheads="1"/>
          </p:cNvPicPr>
          <p:nvPr/>
        </p:nvPicPr>
        <p:blipFill>
          <a:blip r:embed="rId2">
            <a:extLst>
              <a:ext uri="{28A0092B-C50C-407E-A947-70E740481C1C}">
                <a14:useLocalDpi xmlns:a14="http://schemas.microsoft.com/office/drawing/2010/main" val="0"/>
              </a:ext>
            </a:extLst>
          </a:blip>
          <a:srcRect l="50999" t="3827" b="4337"/>
          <a:stretch>
            <a:fillRect/>
          </a:stretch>
        </p:blipFill>
        <p:spPr bwMode="auto">
          <a:xfrm>
            <a:off x="229054" y="3123974"/>
            <a:ext cx="2714625" cy="1994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7" name="Picture 6"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5027" y="762000"/>
            <a:ext cx="2742973" cy="213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7" descr="1q.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65714" y="3755571"/>
            <a:ext cx="1582964" cy="1615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8" descr="r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70715" y="3211286"/>
            <a:ext cx="1818821" cy="2457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Rectangle 9"/>
          <p:cNvSpPr>
            <a:spLocks noChangeArrowheads="1"/>
          </p:cNvSpPr>
          <p:nvPr/>
        </p:nvSpPr>
        <p:spPr bwMode="auto">
          <a:xfrm>
            <a:off x="272143" y="5660572"/>
            <a:ext cx="8382000"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دالهای تخت معمولا برای دهانه های تا 6متر(مناطق مسکونی و مناطق تجاری سبک) بهترین کارایی را دارند که با استفاده از سرستون (دال قارچی) این طول را می توان تا 9متر افزایش داد(برای انبارهای کالا ,پارکینگها و گاراژها). </a:t>
            </a:r>
          </a:p>
        </p:txBody>
      </p:sp>
      <p:sp>
        <p:nvSpPr>
          <p:cNvPr id="59401" name="Rectangle 9"/>
          <p:cNvSpPr>
            <a:spLocks noChangeArrowheads="1"/>
          </p:cNvSpPr>
          <p:nvPr/>
        </p:nvSpPr>
        <p:spPr bwMode="auto">
          <a:xfrm>
            <a:off x="2340428" y="2558143"/>
            <a:ext cx="6259286"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مطابق آیین نامه زلزله ایران در صورت استفاده از دیوار برشی، با استفاده از تکنیک پیش تنیدگی امکان حذف کامل تیرها در ساختمان های تا 16طبقه با ارتفاع 50 متر از سطح زمین وجود دارد.</a:t>
            </a:r>
            <a:endParaRPr lang="en-US" altLang="fa-IR" sz="1429" dirty="0">
              <a:solidFill>
                <a:prstClr val="black"/>
              </a:solidFill>
              <a:cs typeface="B Homa" panose="00000400000000000000" pitchFamily="2" charset="-78"/>
            </a:endParaRPr>
          </a:p>
        </p:txBody>
      </p:sp>
      <p:pic>
        <p:nvPicPr>
          <p:cNvPr id="59402" name="Picture 2" descr="http://akampey.ir/uploads/images/sikl.jpg"/>
          <p:cNvPicPr>
            <a:picLocks noChangeAspect="1" noChangeArrowheads="1"/>
          </p:cNvPicPr>
          <p:nvPr/>
        </p:nvPicPr>
        <p:blipFill>
          <a:blip r:embed="rId6">
            <a:extLst>
              <a:ext uri="{28A0092B-C50C-407E-A947-70E740481C1C}">
                <a14:useLocalDpi xmlns:a14="http://schemas.microsoft.com/office/drawing/2010/main" val="0"/>
              </a:ext>
            </a:extLst>
          </a:blip>
          <a:srcRect b="15152"/>
          <a:stretch>
            <a:fillRect/>
          </a:stretch>
        </p:blipFill>
        <p:spPr bwMode="auto">
          <a:xfrm>
            <a:off x="7184572" y="3211286"/>
            <a:ext cx="1632857" cy="198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544991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7"/>
          <p:cNvSpPr txBox="1">
            <a:spLocks noChangeArrowheads="1"/>
          </p:cNvSpPr>
          <p:nvPr/>
        </p:nvSpPr>
        <p:spPr bwMode="auto">
          <a:xfrm>
            <a:off x="5334000" y="686027"/>
            <a:ext cx="3658054" cy="246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دال قارچی:</a:t>
            </a:r>
          </a:p>
          <a:p>
            <a:pPr eaLnBrk="1" fontAlgn="base" hangingPunct="1">
              <a:spcBef>
                <a:spcPct val="0"/>
              </a:spcBef>
              <a:spcAft>
                <a:spcPct val="0"/>
              </a:spcAft>
            </a:pPr>
            <a:r>
              <a:rPr lang="fa-IR" altLang="fa-IR" sz="1286" dirty="0">
                <a:solidFill>
                  <a:prstClr val="black"/>
                </a:solidFill>
                <a:cs typeface="B Homa" panose="00000400000000000000" pitchFamily="2" charset="-78"/>
              </a:rPr>
              <a:t>یکی روشهای افزایش ضخامت دال دراطراف ستونها استفاده از سرستون یا ماهیچه در انتهای ستون هاست.</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استفاده از کتیبه یا سر ستون مقاومت برشی را بهبود بخشیده و سختی دال را افزایـش می دهد. ضمن اینکه سادگی اجرا دال تخت را نیز به همراه دارد. به همین منظور از آن برای دالهایی که باربری بیشتری داشته و یا دهانه بزرگتری دارند استفاده می شوند.</a:t>
            </a:r>
            <a:endParaRPr lang="en-US" altLang="fa-IR" sz="1286" dirty="0">
              <a:solidFill>
                <a:prstClr val="black"/>
              </a:solidFill>
              <a:cs typeface="B Homa" panose="00000400000000000000" pitchFamily="2" charset="-78"/>
            </a:endParaRPr>
          </a:p>
        </p:txBody>
      </p:sp>
      <p:pic>
        <p:nvPicPr>
          <p:cNvPr id="62469" name="Picture 11" descr="flat slab.jpg"/>
          <p:cNvPicPr>
            <a:picLocks noChangeAspect="1"/>
          </p:cNvPicPr>
          <p:nvPr/>
        </p:nvPicPr>
        <p:blipFill>
          <a:blip r:embed="rId2"/>
          <a:srcRect/>
          <a:stretch>
            <a:fillRect/>
          </a:stretch>
        </p:blipFill>
        <p:spPr bwMode="auto">
          <a:xfrm>
            <a:off x="229054" y="305028"/>
            <a:ext cx="4228420" cy="2818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042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0286" y="3592286"/>
            <a:ext cx="3048000" cy="289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Picture 4"/>
          <p:cNvPicPr>
            <a:picLocks noChangeAspect="1" noChangeArrowheads="1"/>
          </p:cNvPicPr>
          <p:nvPr/>
        </p:nvPicPr>
        <p:blipFill>
          <a:blip r:embed="rId4">
            <a:extLst>
              <a:ext uri="{28A0092B-C50C-407E-A947-70E740481C1C}">
                <a14:useLocalDpi xmlns:a14="http://schemas.microsoft.com/office/drawing/2010/main" val="0"/>
              </a:ext>
            </a:extLst>
          </a:blip>
          <a:srcRect l="33333" t="48485" r="34409"/>
          <a:stretch>
            <a:fillRect/>
          </a:stretch>
        </p:blipFill>
        <p:spPr bwMode="auto">
          <a:xfrm>
            <a:off x="0" y="3277054"/>
            <a:ext cx="2515054" cy="293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59310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lum bright="-10000"/>
          </a:blip>
          <a:srcRect t="6358" b="4628"/>
          <a:stretch>
            <a:fillRect/>
          </a:stretch>
        </p:blipFill>
        <p:spPr bwMode="auto">
          <a:xfrm>
            <a:off x="979714" y="2013857"/>
            <a:ext cx="7277554" cy="24855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800117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0000001-367.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946" y="1829028"/>
            <a:ext cx="34925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1" y="4454071"/>
            <a:ext cx="3096759" cy="240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TextBox 5"/>
          <p:cNvSpPr txBox="1">
            <a:spLocks noChangeArrowheads="1"/>
          </p:cNvSpPr>
          <p:nvPr/>
        </p:nvSpPr>
        <p:spPr bwMode="auto">
          <a:xfrm>
            <a:off x="357188" y="737053"/>
            <a:ext cx="8501062"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دال وافل (سقف دال مجوف):</a:t>
            </a: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این نوع دال، سازه سختی است که برای بارهای سنگین و دهانه هایـی تا 20 متـر به کارمی رود و در ساخت ساختمانهای صنعتی و ترمینال ها توصیه  می گردد. در دهانه های بزرگ برای جلوگیری از ضخامت بالای دال ،آن را به صورت مجوف اجرا می کنند.</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pic>
        <p:nvPicPr>
          <p:cNvPr id="6246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5974" y="1905000"/>
            <a:ext cx="2270125" cy="2731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11" descr="waffle_ceiling (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04857" y="2013858"/>
            <a:ext cx="2738438" cy="31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0" descr="vafel mojavaf2.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40286" y="5116286"/>
            <a:ext cx="2094366" cy="157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5092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12"/>
          <p:cNvSpPr txBox="1">
            <a:spLocks noChangeArrowheads="1"/>
          </p:cNvSpPr>
          <p:nvPr/>
        </p:nvSpPr>
        <p:spPr bwMode="auto">
          <a:xfrm>
            <a:off x="2210027" y="456974"/>
            <a:ext cx="3223759"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مراحل اجرای دال مجوف :</a:t>
            </a:r>
            <a:endParaRPr lang="en-US" altLang="fa-IR" sz="1286" b="1" dirty="0">
              <a:solidFill>
                <a:prstClr val="black"/>
              </a:solidFill>
              <a:cs typeface="B Homa" panose="00000400000000000000" pitchFamily="2" charset="-78"/>
            </a:endParaRPr>
          </a:p>
        </p:txBody>
      </p:sp>
      <p:sp>
        <p:nvSpPr>
          <p:cNvPr id="63491" name="Rectangle 6"/>
          <p:cNvSpPr>
            <a:spLocks noChangeArrowheads="1"/>
          </p:cNvSpPr>
          <p:nvPr/>
        </p:nvSpPr>
        <p:spPr bwMode="auto">
          <a:xfrm>
            <a:off x="6239186" y="762000"/>
            <a:ext cx="1904689"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1- بستن قالب تخت زیرین دال</a:t>
            </a:r>
            <a:endParaRPr lang="en-US" altLang="fa-IR" sz="1286" dirty="0">
              <a:solidFill>
                <a:prstClr val="black"/>
              </a:solidFill>
              <a:cs typeface="B Homa" panose="00000400000000000000" pitchFamily="2" charset="-78"/>
            </a:endParaRPr>
          </a:p>
        </p:txBody>
      </p:sp>
      <p:pic>
        <p:nvPicPr>
          <p:cNvPr id="63492" name="Picture 7" descr="12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63054" y="1372054"/>
            <a:ext cx="3136446" cy="23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8"/>
          <p:cNvSpPr>
            <a:spLocks noChangeArrowheads="1"/>
          </p:cNvSpPr>
          <p:nvPr/>
        </p:nvSpPr>
        <p:spPr bwMode="auto">
          <a:xfrm>
            <a:off x="874430" y="991054"/>
            <a:ext cx="2997937"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قالب ها می توانند از جنس چوب و فلز مدولارباشد.</a:t>
            </a:r>
            <a:endParaRPr lang="en-US" altLang="fa-IR" sz="1286" dirty="0">
              <a:solidFill>
                <a:prstClr val="black"/>
              </a:solidFill>
              <a:cs typeface="B Homa" panose="00000400000000000000" pitchFamily="2" charset="-78"/>
            </a:endParaRPr>
          </a:p>
        </p:txBody>
      </p:sp>
      <p:sp>
        <p:nvSpPr>
          <p:cNvPr id="63494" name="Rectangle 9"/>
          <p:cNvSpPr>
            <a:spLocks noChangeArrowheads="1"/>
          </p:cNvSpPr>
          <p:nvPr/>
        </p:nvSpPr>
        <p:spPr bwMode="auto">
          <a:xfrm>
            <a:off x="1204327" y="686028"/>
            <a:ext cx="2114682"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2- بستن شبکه آرماتور پایین دال </a:t>
            </a:r>
            <a:endParaRPr lang="en-US" altLang="fa-IR" sz="1286" dirty="0">
              <a:solidFill>
                <a:prstClr val="black"/>
              </a:solidFill>
              <a:cs typeface="B Homa" panose="00000400000000000000" pitchFamily="2" charset="-78"/>
            </a:endParaRPr>
          </a:p>
        </p:txBody>
      </p:sp>
      <p:pic>
        <p:nvPicPr>
          <p:cNvPr id="63495" name="Picture 10" descr="12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7027" y="1372054"/>
            <a:ext cx="3171598" cy="2323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6" name="Rectangle 11"/>
          <p:cNvSpPr>
            <a:spLocks noChangeArrowheads="1"/>
          </p:cNvSpPr>
          <p:nvPr/>
        </p:nvSpPr>
        <p:spPr bwMode="auto">
          <a:xfrm>
            <a:off x="5715000" y="3810000"/>
            <a:ext cx="342900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3- چیدن قالب ها با توجه به نقشه های اجرایی</a:t>
            </a:r>
            <a:endParaRPr lang="en-US" altLang="fa-IR" sz="1286" dirty="0">
              <a:solidFill>
                <a:prstClr val="black"/>
              </a:solidFill>
              <a:cs typeface="B Homa" panose="00000400000000000000" pitchFamily="2" charset="-78"/>
            </a:endParaRPr>
          </a:p>
        </p:txBody>
      </p:sp>
      <p:pic>
        <p:nvPicPr>
          <p:cNvPr id="63497" name="Picture 12" descr="qw.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9054" y="4115028"/>
            <a:ext cx="2286000" cy="186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8" name="Picture 13" descr="y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9054" y="3734028"/>
            <a:ext cx="3351893" cy="2310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9" name="Rectangle 14"/>
          <p:cNvSpPr>
            <a:spLocks noChangeArrowheads="1"/>
          </p:cNvSpPr>
          <p:nvPr/>
        </p:nvSpPr>
        <p:spPr bwMode="auto">
          <a:xfrm>
            <a:off x="6325054" y="4266974"/>
            <a:ext cx="2589893"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دراین مرحله قالب های </a:t>
            </a:r>
            <a:r>
              <a:rPr lang="en-US" altLang="fa-IR" sz="1286" dirty="0">
                <a:solidFill>
                  <a:prstClr val="black"/>
                </a:solidFill>
                <a:cs typeface="B Homa" panose="00000400000000000000" pitchFamily="2" charset="-78"/>
              </a:rPr>
              <a:t>U-Boot </a:t>
            </a:r>
            <a:r>
              <a:rPr lang="fa-IR" altLang="fa-IR" sz="1286" dirty="0">
                <a:solidFill>
                  <a:prstClr val="black"/>
                </a:solidFill>
                <a:cs typeface="B Homa" panose="00000400000000000000" pitchFamily="2" charset="-78"/>
              </a:rPr>
              <a:t>طبق نقشه های اجرایی چیده و فاصله آنها به وسیله بند های تعبیه شده بر روی آنها تنظیم می گردد.</a:t>
            </a:r>
          </a:p>
          <a:p>
            <a:pPr eaLnBrk="1" fontAlgn="base" hangingPunct="1">
              <a:spcBef>
                <a:spcPct val="0"/>
              </a:spcBef>
              <a:spcAft>
                <a:spcPct val="0"/>
              </a:spcAft>
            </a:pPr>
            <a:r>
              <a:rPr lang="fa-IR" altLang="fa-IR" sz="1286" dirty="0">
                <a:solidFill>
                  <a:prstClr val="black"/>
                </a:solidFill>
                <a:cs typeface="B Homa" panose="00000400000000000000" pitchFamily="2" charset="-78"/>
              </a:rPr>
              <a:t> </a:t>
            </a:r>
          </a:p>
        </p:txBody>
      </p:sp>
    </p:spTree>
    <p:extLst>
      <p:ext uri="{BB962C8B-B14F-4D97-AF65-F5344CB8AC3E}">
        <p14:creationId xmlns:p14="http://schemas.microsoft.com/office/powerpoint/2010/main" val="31871727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ChangeArrowheads="1"/>
          </p:cNvSpPr>
          <p:nvPr/>
        </p:nvSpPr>
        <p:spPr bwMode="auto">
          <a:xfrm>
            <a:off x="6537941" y="762000"/>
            <a:ext cx="1709122"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4- بستن آرماتور بالای دال</a:t>
            </a:r>
            <a:endParaRPr lang="en-US" altLang="fa-IR" sz="1286" dirty="0">
              <a:solidFill>
                <a:prstClr val="black"/>
              </a:solidFill>
              <a:cs typeface="B Homa" panose="00000400000000000000" pitchFamily="2" charset="-78"/>
            </a:endParaRPr>
          </a:p>
        </p:txBody>
      </p:sp>
      <p:pic>
        <p:nvPicPr>
          <p:cNvPr id="3" name="Picture 2" descr="1w.PNG"/>
          <p:cNvPicPr>
            <a:picLocks noChangeAspect="1"/>
          </p:cNvPicPr>
          <p:nvPr/>
        </p:nvPicPr>
        <p:blipFill>
          <a:blip r:embed="rId2"/>
          <a:stretch>
            <a:fillRect/>
          </a:stretch>
        </p:blipFill>
        <p:spPr>
          <a:xfrm>
            <a:off x="4801053" y="1294946"/>
            <a:ext cx="4028849" cy="26590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4516" name="Rectangle 3"/>
          <p:cNvSpPr>
            <a:spLocks noChangeArrowheads="1"/>
          </p:cNvSpPr>
          <p:nvPr/>
        </p:nvSpPr>
        <p:spPr bwMode="auto">
          <a:xfrm>
            <a:off x="1535966" y="762000"/>
            <a:ext cx="147348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5-بتن ریزی لایه ی اول</a:t>
            </a:r>
            <a:endParaRPr lang="en-US" altLang="fa-IR" sz="1286" dirty="0">
              <a:solidFill>
                <a:prstClr val="black"/>
              </a:solidFill>
              <a:cs typeface="B Homa" panose="00000400000000000000" pitchFamily="2" charset="-78"/>
            </a:endParaRPr>
          </a:p>
        </p:txBody>
      </p:sp>
      <p:sp>
        <p:nvSpPr>
          <p:cNvPr id="64517" name="Rectangle 4"/>
          <p:cNvSpPr>
            <a:spLocks noChangeArrowheads="1"/>
          </p:cNvSpPr>
          <p:nvPr/>
        </p:nvSpPr>
        <p:spPr bwMode="auto">
          <a:xfrm>
            <a:off x="3961946" y="4496028"/>
            <a:ext cx="4572000"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در اجرای این نوع دال ها بتن ریزی در دو لایه انجام می شود. لایه اول به ضخامت حدودی 5 تا 10 سانتی متر (بسته به اندازه ی پایه ی قالب ها)ریخته می شود که باعث می گردد با انجام عمل ویبره ،بتن تمام سطح زیر قالبها را پر نماید.</a:t>
            </a:r>
          </a:p>
          <a:p>
            <a:pPr eaLnBrk="1" fontAlgn="base" hangingPunct="1">
              <a:spcBef>
                <a:spcPct val="0"/>
              </a:spcBef>
              <a:spcAft>
                <a:spcPct val="0"/>
              </a:spcAft>
            </a:pPr>
            <a:r>
              <a:rPr lang="fa-IR" altLang="fa-IR" sz="1286" dirty="0">
                <a:solidFill>
                  <a:prstClr val="black"/>
                </a:solidFill>
                <a:cs typeface="B Homa" panose="00000400000000000000" pitchFamily="2" charset="-78"/>
              </a:rPr>
              <a:t> </a:t>
            </a:r>
          </a:p>
        </p:txBody>
      </p:sp>
      <p:pic>
        <p:nvPicPr>
          <p:cNvPr id="6" name="Picture 5" descr="rf.PNG"/>
          <p:cNvPicPr>
            <a:picLocks noChangeAspect="1"/>
          </p:cNvPicPr>
          <p:nvPr/>
        </p:nvPicPr>
        <p:blipFill>
          <a:blip r:embed="rId3"/>
          <a:stretch>
            <a:fillRect/>
          </a:stretch>
        </p:blipFill>
        <p:spPr>
          <a:xfrm>
            <a:off x="381000" y="1294946"/>
            <a:ext cx="3190875" cy="23279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ery.PNG"/>
          <p:cNvPicPr>
            <a:picLocks noChangeAspect="1"/>
          </p:cNvPicPr>
          <p:nvPr/>
        </p:nvPicPr>
        <p:blipFill>
          <a:blip r:embed="rId4"/>
          <a:stretch>
            <a:fillRect/>
          </a:stretch>
        </p:blipFill>
        <p:spPr>
          <a:xfrm>
            <a:off x="381001" y="3810001"/>
            <a:ext cx="3199946" cy="24243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6976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5563054" y="837974"/>
            <a:ext cx="2818946"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انواع بلوک</a:t>
            </a:r>
            <a:endParaRPr lang="en-US" altLang="fa-IR" sz="1429" b="1" dirty="0">
              <a:solidFill>
                <a:prstClr val="black"/>
              </a:solidFill>
              <a:cs typeface="B Homa" panose="00000400000000000000" pitchFamily="2" charset="-78"/>
            </a:endParaRPr>
          </a:p>
        </p:txBody>
      </p:sp>
      <p:pic>
        <p:nvPicPr>
          <p:cNvPr id="4" name="Picture 3" descr="we.PNG"/>
          <p:cNvPicPr>
            <a:picLocks noChangeAspect="1"/>
          </p:cNvPicPr>
          <p:nvPr/>
        </p:nvPicPr>
        <p:blipFill>
          <a:blip r:embed="rId2" cstate="print"/>
          <a:stretch>
            <a:fillRect/>
          </a:stretch>
        </p:blipFill>
        <p:spPr>
          <a:xfrm>
            <a:off x="1219200" y="685801"/>
            <a:ext cx="5410200" cy="1764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44" name="Picture 4" descr="http://static.niazerooz.com/Im/O/91/0523/L63480455583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5054" y="2742974"/>
            <a:ext cx="2513920" cy="3337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tangle 6"/>
          <p:cNvSpPr>
            <a:spLocks noChangeArrowheads="1"/>
          </p:cNvSpPr>
          <p:nvPr/>
        </p:nvSpPr>
        <p:spPr bwMode="auto">
          <a:xfrm>
            <a:off x="5151118" y="3048000"/>
            <a:ext cx="938078"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بلوک سفالی</a:t>
            </a:r>
            <a:endParaRPr lang="en-US" altLang="fa-IR" sz="1429" dirty="0">
              <a:solidFill>
                <a:prstClr val="black"/>
              </a:solidFill>
              <a:cs typeface="B Homa" panose="00000400000000000000" pitchFamily="2" charset="-78"/>
            </a:endParaRPr>
          </a:p>
        </p:txBody>
      </p:sp>
      <p:sp>
        <p:nvSpPr>
          <p:cNvPr id="10246" name="Rectangle 7"/>
          <p:cNvSpPr>
            <a:spLocks noChangeArrowheads="1"/>
          </p:cNvSpPr>
          <p:nvPr/>
        </p:nvSpPr>
        <p:spPr bwMode="auto">
          <a:xfrm>
            <a:off x="5084816" y="5639027"/>
            <a:ext cx="108715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بلوک سیمانی </a:t>
            </a:r>
            <a:endParaRPr lang="en-US" altLang="fa-IR" sz="1429" dirty="0">
              <a:solidFill>
                <a:prstClr val="black"/>
              </a:solidFill>
              <a:cs typeface="B Homa" panose="00000400000000000000" pitchFamily="2" charset="-78"/>
            </a:endParaRPr>
          </a:p>
        </p:txBody>
      </p:sp>
      <p:sp>
        <p:nvSpPr>
          <p:cNvPr id="10247" name="Rectangle 8"/>
          <p:cNvSpPr>
            <a:spLocks noChangeArrowheads="1"/>
          </p:cNvSpPr>
          <p:nvPr/>
        </p:nvSpPr>
        <p:spPr bwMode="auto">
          <a:xfrm>
            <a:off x="4319646" y="4342947"/>
            <a:ext cx="1954382"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بلوک پلی استایرن (یونولیت)</a:t>
            </a:r>
            <a:endParaRPr lang="en-US" altLang="fa-IR" sz="1429" dirty="0">
              <a:solidFill>
                <a:prstClr val="black"/>
              </a:solidFill>
              <a:cs typeface="B Homa" panose="00000400000000000000" pitchFamily="2" charset="-78"/>
            </a:endParaRPr>
          </a:p>
        </p:txBody>
      </p:sp>
      <p:pic>
        <p:nvPicPr>
          <p:cNvPr id="10248" name="Picture 9" descr="er.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7028" y="4647974"/>
            <a:ext cx="2241776" cy="158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10" descr="werg.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1053" y="2591028"/>
            <a:ext cx="2568349"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Straight Connector 11"/>
          <p:cNvCxnSpPr/>
          <p:nvPr/>
        </p:nvCxnSpPr>
        <p:spPr>
          <a:xfrm>
            <a:off x="2667000" y="991054"/>
            <a:ext cx="2667000"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sp>
        <p:nvSpPr>
          <p:cNvPr id="10251" name="TextBox 12"/>
          <p:cNvSpPr txBox="1">
            <a:spLocks noChangeArrowheads="1"/>
          </p:cNvSpPr>
          <p:nvPr/>
        </p:nvSpPr>
        <p:spPr bwMode="auto">
          <a:xfrm>
            <a:off x="2896054" y="610054"/>
            <a:ext cx="2056946"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en-US" altLang="fa-IR" sz="1286" dirty="0">
                <a:solidFill>
                  <a:prstClr val="black"/>
                </a:solidFill>
                <a:cs typeface="B Homa" panose="00000400000000000000" pitchFamily="2" charset="-78"/>
              </a:rPr>
              <a:t>50-70 cm</a:t>
            </a:r>
          </a:p>
        </p:txBody>
      </p:sp>
    </p:spTree>
    <p:extLst>
      <p:ext uri="{BB962C8B-B14F-4D97-AF65-F5344CB8AC3E}">
        <p14:creationId xmlns:p14="http://schemas.microsoft.com/office/powerpoint/2010/main" val="15788756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p:cNvSpPr>
            <a:spLocks noChangeArrowheads="1"/>
          </p:cNvSpPr>
          <p:nvPr/>
        </p:nvSpPr>
        <p:spPr bwMode="auto">
          <a:xfrm>
            <a:off x="7203871" y="837974"/>
            <a:ext cx="1277915"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6-تکمیل بتن ریزی</a:t>
            </a:r>
            <a:endParaRPr lang="en-US" altLang="fa-IR" sz="1286" dirty="0">
              <a:solidFill>
                <a:prstClr val="black"/>
              </a:solidFill>
              <a:cs typeface="B Homa" panose="00000400000000000000" pitchFamily="2" charset="-78"/>
            </a:endParaRPr>
          </a:p>
        </p:txBody>
      </p:sp>
      <p:sp>
        <p:nvSpPr>
          <p:cNvPr id="65539" name="Rectangle 2"/>
          <p:cNvSpPr>
            <a:spLocks noChangeArrowheads="1"/>
          </p:cNvSpPr>
          <p:nvPr/>
        </p:nvSpPr>
        <p:spPr bwMode="auto">
          <a:xfrm>
            <a:off x="837974" y="1143000"/>
            <a:ext cx="4572000"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لایه ی دوم بر روی لایه ی اول ریخته می شود تا به ضخامت مورد نظر برسد. باید توجه داشت فاصله ی زمانی بین بتن ریزی لایه اول و دوم نباید به قدری باشد که باعث گیرایی لایه ی اول شود.</a:t>
            </a:r>
            <a:endParaRPr lang="en-US" altLang="fa-IR" sz="1286" dirty="0">
              <a:solidFill>
                <a:prstClr val="black"/>
              </a:solidFill>
              <a:cs typeface="B Homa" panose="00000400000000000000" pitchFamily="2" charset="-78"/>
            </a:endParaRPr>
          </a:p>
        </p:txBody>
      </p:sp>
      <p:sp>
        <p:nvSpPr>
          <p:cNvPr id="65540" name="Rectangle 3"/>
          <p:cNvSpPr>
            <a:spLocks noChangeArrowheads="1"/>
          </p:cNvSpPr>
          <p:nvPr/>
        </p:nvSpPr>
        <p:spPr bwMode="auto">
          <a:xfrm>
            <a:off x="686027" y="2286000"/>
            <a:ext cx="4572000"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7-باز کردن قالب ها</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dirty="0">
                <a:solidFill>
                  <a:prstClr val="black"/>
                </a:solidFill>
                <a:cs typeface="B Homa" panose="00000400000000000000" pitchFamily="2" charset="-78"/>
              </a:rPr>
              <a:t> </a:t>
            </a:r>
          </a:p>
        </p:txBody>
      </p:sp>
      <p:sp>
        <p:nvSpPr>
          <p:cNvPr id="65541" name="Rectangle 4"/>
          <p:cNvSpPr>
            <a:spLocks noChangeArrowheads="1"/>
          </p:cNvSpPr>
          <p:nvPr/>
        </p:nvSpPr>
        <p:spPr bwMode="auto">
          <a:xfrm>
            <a:off x="0" y="2591027"/>
            <a:ext cx="5258027"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پس از گیرش بتن در زمان تایین شده در مبحث نهم مقررات ملی ساختمان قالب های زیر دال جمع شده و به طبقه ی دیگر منتقل می شود.</a:t>
            </a:r>
          </a:p>
          <a:p>
            <a:pPr eaLnBrk="1" fontAlgn="base" hangingPunct="1">
              <a:spcBef>
                <a:spcPct val="0"/>
              </a:spcBef>
              <a:spcAft>
                <a:spcPct val="0"/>
              </a:spcAft>
            </a:pPr>
            <a:r>
              <a:rPr lang="fa-IR" altLang="fa-IR" sz="1286" dirty="0">
                <a:solidFill>
                  <a:prstClr val="black"/>
                </a:solidFill>
                <a:cs typeface="B Homa" panose="00000400000000000000" pitchFamily="2" charset="-78"/>
              </a:rPr>
              <a:t> </a:t>
            </a:r>
          </a:p>
        </p:txBody>
      </p:sp>
      <p:pic>
        <p:nvPicPr>
          <p:cNvPr id="6" name="Picture 5" descr="nm.PNG"/>
          <p:cNvPicPr>
            <a:picLocks noChangeAspect="1"/>
          </p:cNvPicPr>
          <p:nvPr/>
        </p:nvPicPr>
        <p:blipFill>
          <a:blip r:embed="rId2"/>
          <a:stretch>
            <a:fillRect/>
          </a:stretch>
        </p:blipFill>
        <p:spPr>
          <a:xfrm>
            <a:off x="5563053" y="1294947"/>
            <a:ext cx="3076349" cy="2251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mmm.PNG"/>
          <p:cNvPicPr>
            <a:picLocks noChangeAspect="1"/>
          </p:cNvPicPr>
          <p:nvPr/>
        </p:nvPicPr>
        <p:blipFill>
          <a:blip r:embed="rId3"/>
          <a:stretch>
            <a:fillRect/>
          </a:stretch>
        </p:blipFill>
        <p:spPr>
          <a:xfrm>
            <a:off x="5563054" y="3734028"/>
            <a:ext cx="3085420" cy="2270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lll.PNG"/>
          <p:cNvPicPr>
            <a:picLocks noChangeAspect="1"/>
          </p:cNvPicPr>
          <p:nvPr/>
        </p:nvPicPr>
        <p:blipFill>
          <a:blip r:embed="rId4"/>
          <a:stretch>
            <a:fillRect/>
          </a:stretch>
        </p:blipFill>
        <p:spPr>
          <a:xfrm>
            <a:off x="913947" y="3390446"/>
            <a:ext cx="3963081" cy="29527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6030887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Box 4"/>
          <p:cNvSpPr txBox="1">
            <a:spLocks noChangeArrowheads="1"/>
          </p:cNvSpPr>
          <p:nvPr/>
        </p:nvSpPr>
        <p:spPr bwMode="auto">
          <a:xfrm>
            <a:off x="3973286" y="979715"/>
            <a:ext cx="4925786" cy="325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دلایل انتخاب سیستم دالها :</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دالهای تخت معمولا کمترین تلاش را برای اجرا کردن قالبها احتیاج دارند و کمترین هزینه را برای کارگر در بر دارد.</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دالهای دوطرفه و دالهای وافل به فولاد کمتری نیاز دارند.</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با شبکه شبکه کردن دالهای وافل مقدار بتن مورد نیاز کاهش یافته و وزن نیز کاهش می یابد.</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کاربرد دالهای تخت ارتفاع مفید طبقه را  افزایش میدهد. به ازای  هر 12 طبقه یک طبقه صرفه جویی می شود.</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وقتی از دالهای بدون تیر استفاده شود ستونها را در هر جایی می توان قرار داد.</a:t>
            </a: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افزایش فضای مفید مسکونی، تجاری، اداری و نیز پارکینگ با استفاده از دهانه های بزرگ.</a:t>
            </a:r>
          </a:p>
          <a:p>
            <a:pPr eaLnBrk="1" fontAlgn="base" hangingPunct="1">
              <a:spcBef>
                <a:spcPct val="0"/>
              </a:spcBef>
              <a:spcAft>
                <a:spcPct val="0"/>
              </a:spcAft>
              <a:buFont typeface="Wingdings" panose="05000000000000000000" pitchFamily="2" charset="2"/>
              <a:buChar char="q"/>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Wingdings" panose="05000000000000000000" pitchFamily="2" charset="2"/>
              <a:buChar char="q"/>
            </a:pPr>
            <a:r>
              <a:rPr lang="fa-IR" altLang="fa-IR" sz="1286" dirty="0">
                <a:solidFill>
                  <a:prstClr val="black"/>
                </a:solidFill>
                <a:cs typeface="B Homa" panose="00000400000000000000" pitchFamily="2" charset="-78"/>
              </a:rPr>
              <a:t>عملکرد بهتر در زلزله</a:t>
            </a:r>
          </a:p>
          <a:p>
            <a:pPr eaLnBrk="1" fontAlgn="base" hangingPunct="1">
              <a:spcBef>
                <a:spcPct val="0"/>
              </a:spcBef>
              <a:spcAft>
                <a:spcPct val="0"/>
              </a:spcAft>
              <a:buFont typeface="Wingdings" panose="05000000000000000000" pitchFamily="2" charset="2"/>
              <a:buChar char="q"/>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sp>
        <p:nvSpPr>
          <p:cNvPr id="66563" name="TextBox 7"/>
          <p:cNvSpPr txBox="1">
            <a:spLocks noChangeArrowheads="1"/>
          </p:cNvSpPr>
          <p:nvPr/>
        </p:nvSpPr>
        <p:spPr bwMode="auto">
          <a:xfrm>
            <a:off x="326571" y="4299858"/>
            <a:ext cx="857250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   انعطاف بیشتر در پلان</a:t>
            </a:r>
            <a:endParaRPr lang="en-US" altLang="fa-IR" sz="1286" dirty="0">
              <a:solidFill>
                <a:prstClr val="black"/>
              </a:solidFill>
              <a:cs typeface="B Homa" panose="00000400000000000000" pitchFamily="2" charset="-78"/>
            </a:endParaRPr>
          </a:p>
        </p:txBody>
      </p:sp>
      <p:sp>
        <p:nvSpPr>
          <p:cNvPr id="66564" name="TextBox 8"/>
          <p:cNvSpPr txBox="1">
            <a:spLocks noChangeArrowheads="1"/>
          </p:cNvSpPr>
          <p:nvPr/>
        </p:nvSpPr>
        <p:spPr bwMode="auto">
          <a:xfrm>
            <a:off x="2340429" y="4789715"/>
            <a:ext cx="6422571"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
            </a:r>
            <a:br>
              <a:rPr lang="fa-IR"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استفاده از مصالح با مقاومت بالاتر باعث کاهش مصالح مصرفی، قالب بندی ساده تر، حذف تعداد زیادی از عناصر قائم نظیر ستون ها و حذف المانهای افقی نظیر تیرها و در نهایت کمتر شدن نیروی انسانی مورد نیاز جهت اجرای پروژه خواهد شد که انجام عملیات ساخت را در زمان کوتاه تری امکان پذیر می سازد.این موارد باعث خواهد شد تا سیکل اجرای هر طبقه 10 تا 20 درصد کاهش یابد که مطلوب نظر کارفرمایان و پیمانکاران می باشد.</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245915465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1" descr="jj.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32947"/>
            <a:ext cx="4128634"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TextBox 14"/>
          <p:cNvSpPr txBox="1">
            <a:spLocks noChangeArrowheads="1"/>
          </p:cNvSpPr>
          <p:nvPr/>
        </p:nvSpPr>
        <p:spPr bwMode="auto">
          <a:xfrm>
            <a:off x="5497286" y="1306286"/>
            <a:ext cx="3071813"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پيش تنيدگی در ساخت دال ها :</a:t>
            </a:r>
          </a:p>
          <a:p>
            <a:pPr eaLnBrk="1" fontAlgn="base" hangingPunct="1">
              <a:spcBef>
                <a:spcPct val="0"/>
              </a:spcBef>
              <a:spcAft>
                <a:spcPct val="0"/>
              </a:spcAft>
            </a:pPr>
            <a:endParaRPr lang="en-US" altLang="fa-IR" sz="1286" b="1" dirty="0">
              <a:solidFill>
                <a:prstClr val="black"/>
              </a:solidFill>
              <a:cs typeface="B Homa" panose="00000400000000000000" pitchFamily="2" charset="-78"/>
            </a:endParaRPr>
          </a:p>
        </p:txBody>
      </p:sp>
      <p:sp>
        <p:nvSpPr>
          <p:cNvPr id="67588" name="TextBox 16"/>
          <p:cNvSpPr txBox="1">
            <a:spLocks noChangeArrowheads="1"/>
          </p:cNvSpPr>
          <p:nvPr/>
        </p:nvSpPr>
        <p:spPr bwMode="auto">
          <a:xfrm>
            <a:off x="5606143" y="2394857"/>
            <a:ext cx="3062741" cy="2664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en-US" altLang="fa-IR" sz="1286" dirty="0">
                <a:solidFill>
                  <a:prstClr val="black"/>
                </a:solidFill>
                <a:cs typeface="B Homa" panose="00000400000000000000" pitchFamily="2" charset="-78"/>
              </a:rPr>
              <a:t/>
            </a:r>
            <a:br>
              <a:rPr lang="en-US" altLang="fa-IR" sz="1286" dirty="0">
                <a:solidFill>
                  <a:prstClr val="black"/>
                </a:solidFill>
                <a:cs typeface="B Homa" panose="00000400000000000000" pitchFamily="2" charset="-78"/>
              </a:rPr>
            </a:br>
            <a:r>
              <a:rPr lang="fa-IR" altLang="fa-IR" sz="1286" dirty="0">
                <a:solidFill>
                  <a:prstClr val="black"/>
                </a:solidFill>
                <a:cs typeface="B Homa" panose="00000400000000000000" pitchFamily="2" charset="-78"/>
              </a:rPr>
              <a:t>با توجه به این که بتن در فشار عملکرد مطلوبی دارد ولی در کشش بسیار ضعیف می باشد، لذا در سازه های بتن آرمه معمولی تحمل کشش عمدتا بر عهده آرماتـورها می باشـد. در بتـن پیش تنیده عملکرد کشش توسط مقاطع فولادی مانند کابل، سیم یا میله هایی انجام می شود که پیش کشش در آنها باعث ایجاد فشار در بتن خواهد شد. بنابراین در بتن قبل از اعمال بارهای خارجی تنش فشاری خارج از مرکز اعمال می شود که در نهایت با بار های ثقلی وارده متعادل خواهند شد. به همین جهت بتن حاصله را بتن پیش تنیده و این عملیات را پیش تنیدگی می نامند.</a:t>
            </a:r>
            <a:endParaRPr lang="en-US" altLang="fa-IR" sz="1286" dirty="0">
              <a:solidFill>
                <a:prstClr val="black"/>
              </a:solidFill>
              <a:cs typeface="B Homa" panose="00000400000000000000" pitchFamily="2" charset="-78"/>
            </a:endParaRPr>
          </a:p>
        </p:txBody>
      </p:sp>
      <p:pic>
        <p:nvPicPr>
          <p:cNvPr id="67589" name="Picture 8" descr="pishtanide5.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054" y="4342947"/>
            <a:ext cx="2577420" cy="184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8960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Box 6"/>
          <p:cNvSpPr txBox="1">
            <a:spLocks noChangeArrowheads="1"/>
          </p:cNvSpPr>
          <p:nvPr/>
        </p:nvSpPr>
        <p:spPr bwMode="auto">
          <a:xfrm>
            <a:off x="381000" y="686027"/>
            <a:ext cx="8429625" cy="48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دال پیش ساخته تو خالی </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دال تی شکل :</a:t>
            </a:r>
            <a:endParaRPr lang="en-US" altLang="fa-IR" sz="1286" b="1"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 typeface="Arial" panose="020B0604020202020204" pitchFamily="34" charset="0"/>
              <a:buChar char="•"/>
            </a:pPr>
            <a:r>
              <a:rPr lang="fa-IR" altLang="fa-IR" sz="1286" dirty="0">
                <a:solidFill>
                  <a:prstClr val="black"/>
                </a:solidFill>
                <a:cs typeface="B Homa" panose="00000400000000000000" pitchFamily="2" charset="-78"/>
              </a:rPr>
              <a:t>لبه های سقف های پیش ساخته غالباً به صورت لبه دار تنظیم شده تا استقرار آنها روی تیر یا در کنار هم به سادگی میسر گردد.</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sp>
        <p:nvSpPr>
          <p:cNvPr id="68611" name="Picture 3"/>
          <p:cNvSpPr>
            <a:spLocks noChangeAspect="1" noChangeArrowheads="1"/>
          </p:cNvSpPr>
          <p:nvPr/>
        </p:nvSpPr>
        <p:spPr bwMode="auto">
          <a:xfrm>
            <a:off x="500063" y="2214563"/>
            <a:ext cx="2214562" cy="750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pic>
        <p:nvPicPr>
          <p:cNvPr id="686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9946" y="3277054"/>
            <a:ext cx="3429000" cy="79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9" descr="hollow-corefloorsystem.jpg"/>
          <p:cNvPicPr>
            <a:picLocks noChangeAspect="1"/>
          </p:cNvPicPr>
          <p:nvPr/>
        </p:nvPicPr>
        <p:blipFill>
          <a:blip r:embed="rId3"/>
          <a:srcRect t="25000"/>
          <a:stretch>
            <a:fillRect/>
          </a:stretch>
        </p:blipFill>
        <p:spPr bwMode="auto">
          <a:xfrm>
            <a:off x="229054" y="2896054"/>
            <a:ext cx="2794000" cy="15716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8614" name="TextBox 10"/>
          <p:cNvSpPr txBox="1">
            <a:spLocks noChangeArrowheads="1"/>
          </p:cNvSpPr>
          <p:nvPr/>
        </p:nvSpPr>
        <p:spPr bwMode="auto">
          <a:xfrm>
            <a:off x="5715000" y="4039054"/>
            <a:ext cx="3243036"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نوعی دال بتنی پیش ساخته پیش تنیده با مقطعی پهن به شکل حرف تی، که غالباً به صورت کشویی به یکدیگر متصل می شوند.</a:t>
            </a:r>
            <a:endParaRPr lang="en-US"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sp>
        <p:nvSpPr>
          <p:cNvPr id="68615" name="TextBox 11"/>
          <p:cNvSpPr txBox="1">
            <a:spLocks noChangeArrowheads="1"/>
          </p:cNvSpPr>
          <p:nvPr/>
        </p:nvSpPr>
        <p:spPr bwMode="auto">
          <a:xfrm>
            <a:off x="2818947" y="2591027"/>
            <a:ext cx="6072188" cy="108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نوعی صفحه بتنی پیش ساخته پیش تنیده که برای کاهش بار مرده به صورت مجوف درآمده است. این نوع دال، برای دهانه های متوسط تا بزرگ و بارهای یکنواخت بام و کف مناسب می باشد.</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sp>
        <p:nvSpPr>
          <p:cNvPr id="68616" name="TextBox 12"/>
          <p:cNvSpPr txBox="1">
            <a:spLocks noChangeArrowheads="1"/>
          </p:cNvSpPr>
          <p:nvPr/>
        </p:nvSpPr>
        <p:spPr bwMode="auto">
          <a:xfrm>
            <a:off x="686028" y="762000"/>
            <a:ext cx="6628946"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نوعی صفحه بتنی پیش ساخته و پیش تنیده مناسب برای دهانه های کوچک و بارهای یکنواخت بام و کف.</a:t>
            </a:r>
          </a:p>
          <a:p>
            <a:pPr eaLnBrk="1" fontAlgn="base" hangingPunct="1">
              <a:spcBef>
                <a:spcPct val="0"/>
              </a:spcBef>
              <a:spcAft>
                <a:spcPct val="0"/>
              </a:spcAft>
            </a:pPr>
            <a:endParaRPr lang="en-US" altLang="fa-IR" sz="1286" dirty="0">
              <a:solidFill>
                <a:prstClr val="black"/>
              </a:solidFill>
              <a:cs typeface="B Homa" panose="00000400000000000000" pitchFamily="2" charset="-78"/>
            </a:endParaRPr>
          </a:p>
        </p:txBody>
      </p:sp>
      <p:pic>
        <p:nvPicPr>
          <p:cNvPr id="66569" name="Picture 13" descr="flat slab0.jpg"/>
          <p:cNvPicPr>
            <a:picLocks noChangeAspect="1"/>
          </p:cNvPicPr>
          <p:nvPr/>
        </p:nvPicPr>
        <p:blipFill>
          <a:blip r:embed="rId4"/>
          <a:srcRect/>
          <a:stretch>
            <a:fillRect/>
          </a:stretch>
        </p:blipFill>
        <p:spPr bwMode="auto">
          <a:xfrm>
            <a:off x="229054" y="1067027"/>
            <a:ext cx="2357438" cy="17677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8618" name="Rectangle 13"/>
          <p:cNvSpPr>
            <a:spLocks noChangeArrowheads="1"/>
          </p:cNvSpPr>
          <p:nvPr/>
        </p:nvSpPr>
        <p:spPr bwMode="auto">
          <a:xfrm>
            <a:off x="7163028" y="762000"/>
            <a:ext cx="1829026"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دال پیش ساخته تو پر :</a:t>
            </a:r>
            <a:endParaRPr lang="en-US" altLang="fa-IR" sz="1286" b="1" dirty="0">
              <a:solidFill>
                <a:prstClr val="black"/>
              </a:solidFill>
              <a:cs typeface="B Homa" panose="00000400000000000000" pitchFamily="2" charset="-78"/>
            </a:endParaRPr>
          </a:p>
        </p:txBody>
      </p:sp>
      <p:pic>
        <p:nvPicPr>
          <p:cNvPr id="68619" name="Picture 14" descr="Capture.PNG444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23974" y="5028974"/>
            <a:ext cx="3048000" cy="742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0" name="Picture 15" descr="rrrt.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1753054"/>
            <a:ext cx="3286125" cy="67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descr="ggggggggggggggggggg.PNG"/>
          <p:cNvPicPr>
            <a:picLocks noChangeAspect="1"/>
          </p:cNvPicPr>
          <p:nvPr/>
        </p:nvPicPr>
        <p:blipFill>
          <a:blip r:embed="rId7"/>
          <a:stretch>
            <a:fillRect/>
          </a:stretch>
        </p:blipFill>
        <p:spPr>
          <a:xfrm>
            <a:off x="229053" y="4572000"/>
            <a:ext cx="2631849" cy="1349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8622" name="Rectangle 17"/>
          <p:cNvSpPr>
            <a:spLocks noChangeArrowheads="1"/>
          </p:cNvSpPr>
          <p:nvPr/>
        </p:nvSpPr>
        <p:spPr bwMode="auto">
          <a:xfrm>
            <a:off x="3277054" y="1372054"/>
            <a:ext cx="5256893"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 دالهای یک طرفه توپر معمولا برای دهانه های کمتر از 5/4 مترمناسبند.</a:t>
            </a:r>
          </a:p>
        </p:txBody>
      </p:sp>
      <p:sp>
        <p:nvSpPr>
          <p:cNvPr id="68623" name="Rectangle 18"/>
          <p:cNvSpPr>
            <a:spLocks noChangeArrowheads="1"/>
          </p:cNvSpPr>
          <p:nvPr/>
        </p:nvSpPr>
        <p:spPr bwMode="auto">
          <a:xfrm>
            <a:off x="3961946" y="4801054"/>
            <a:ext cx="457200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-دالهای تیرچه ای تا دهانه های 10 متر مناسبند.</a:t>
            </a:r>
          </a:p>
        </p:txBody>
      </p:sp>
    </p:spTree>
    <p:extLst>
      <p:ext uri="{BB962C8B-B14F-4D97-AF65-F5344CB8AC3E}">
        <p14:creationId xmlns:p14="http://schemas.microsoft.com/office/powerpoint/2010/main" val="29981986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akampey.ir/uploads/images/table03.jpg"/>
          <p:cNvPicPr>
            <a:picLocks noChangeAspect="1" noChangeArrowheads="1"/>
          </p:cNvPicPr>
          <p:nvPr/>
        </p:nvPicPr>
        <p:blipFill>
          <a:blip r:embed="rId3">
            <a:extLst>
              <a:ext uri="{28A0092B-C50C-407E-A947-70E740481C1C}">
                <a14:useLocalDpi xmlns:a14="http://schemas.microsoft.com/office/drawing/2010/main" val="0"/>
              </a:ext>
            </a:extLst>
          </a:blip>
          <a:srcRect t="53123"/>
          <a:stretch>
            <a:fillRect/>
          </a:stretch>
        </p:blipFill>
        <p:spPr bwMode="auto">
          <a:xfrm>
            <a:off x="269875" y="1360715"/>
            <a:ext cx="4291920" cy="4239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2" descr="http://akampey.ir/uploads/images/table03.jpg"/>
          <p:cNvPicPr>
            <a:picLocks noChangeAspect="1" noChangeArrowheads="1"/>
          </p:cNvPicPr>
          <p:nvPr/>
        </p:nvPicPr>
        <p:blipFill>
          <a:blip r:embed="rId3">
            <a:extLst>
              <a:ext uri="{28A0092B-C50C-407E-A947-70E740481C1C}">
                <a14:useLocalDpi xmlns:a14="http://schemas.microsoft.com/office/drawing/2010/main" val="0"/>
              </a:ext>
            </a:extLst>
          </a:blip>
          <a:srcRect b="47472"/>
          <a:stretch>
            <a:fillRect/>
          </a:stretch>
        </p:blipFill>
        <p:spPr bwMode="auto">
          <a:xfrm>
            <a:off x="4844143" y="1360715"/>
            <a:ext cx="3880304"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Box 6"/>
          <p:cNvSpPr txBox="1">
            <a:spLocks noChangeArrowheads="1"/>
          </p:cNvSpPr>
          <p:nvPr/>
        </p:nvSpPr>
        <p:spPr bwMode="auto">
          <a:xfrm>
            <a:off x="6000750" y="857250"/>
            <a:ext cx="2928938"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l" rtl="0" eaLnBrk="1" fontAlgn="base" hangingPunct="1">
              <a:spcBef>
                <a:spcPct val="0"/>
              </a:spcBef>
              <a:spcAft>
                <a:spcPct val="0"/>
              </a:spcAft>
            </a:pPr>
            <a:r>
              <a:rPr lang="fa-IR" altLang="fa-IR" sz="1286" b="1" dirty="0">
                <a:solidFill>
                  <a:prstClr val="black"/>
                </a:solidFill>
                <a:cs typeface="B Homa" panose="00000400000000000000" pitchFamily="2" charset="-78"/>
              </a:rPr>
              <a:t>مقایسه دال پیش تنیذه و دال بتنی: </a:t>
            </a:r>
            <a:endParaRPr lang="en-US" altLang="fa-IR" sz="1286" b="1" dirty="0">
              <a:solidFill>
                <a:prstClr val="black"/>
              </a:solidFill>
              <a:cs typeface="B Homa" panose="00000400000000000000" pitchFamily="2" charset="-78"/>
            </a:endParaRPr>
          </a:p>
        </p:txBody>
      </p:sp>
    </p:spTree>
    <p:extLst>
      <p:ext uri="{BB962C8B-B14F-4D97-AF65-F5344CB8AC3E}">
        <p14:creationId xmlns:p14="http://schemas.microsoft.com/office/powerpoint/2010/main" val="15536698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4"/>
          <p:cNvSpPr txBox="1">
            <a:spLocks noChangeArrowheads="1"/>
          </p:cNvSpPr>
          <p:nvPr/>
        </p:nvSpPr>
        <p:spPr bwMode="auto">
          <a:xfrm>
            <a:off x="163286" y="1578429"/>
            <a:ext cx="8572500" cy="4051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marL="479425" indent="-479425"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سازه های بتنی پیش تنیده به دلیل مزایای زیر بسیار ارزانتر هستند:</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کاهش قابل ملاحظه در آرماتور و بتن مصرفی</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کم شدن هزینه های سفت کاری و نازک کاری ، نما و تاسیسات</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کاهش ارتفاع طبقات و امکان ایجاد طبقات بیشتر در ارتفاع مجاز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صرفه جویی قابل ملاحظه در زمان ساخت</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افزایش طول عمر ساختمان و کاهش هزینه های زمان بهره برداری</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کاهش ضخامت دال و در نتیجه کاهش وزن اسکلت و فونداسیون و به تبع آن کاهش قابل توجه مصالح مصرفی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کاهش ارتفاع کل ساختمان و در نتیجه صرفه جویی در هزینه نما و تاسیسات</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افزایش فضای مفید مسکونی، تجاری، اداری و نیز پارکینگ با استفاده از دهانه های بزرگ</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کاهش هزینه های اجرایی به دلیل کاهش مصالح اسکلت ساختمان که تاثیر مستقیمی بر مقدار نیروی انسانی مورد نیاز کارگاه دارد</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افزایش سر عت اجرا که علاوه بر تاثیر گذاری بر هزینه های حین ساخت، مدت زمان رسیدن پــروژه به بهره برداری را به حداقل می رساند</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    امکان حذف عملیاتهای اجرایی نازک کاری شامل پلاستر ، سفید کاری و در نتیجه صرفه جویی قابل توجه در زمان ، هزینه مصالح و دستمزدهای نیروی انسانی</a:t>
            </a: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en-US" altLang="fa-IR" sz="1429" dirty="0">
              <a:solidFill>
                <a:prstClr val="black"/>
              </a:solidFill>
              <a:cs typeface="B Homa" panose="00000400000000000000" pitchFamily="2" charset="-78"/>
            </a:endParaRPr>
          </a:p>
        </p:txBody>
      </p:sp>
    </p:spTree>
    <p:extLst>
      <p:ext uri="{BB962C8B-B14F-4D97-AF65-F5344CB8AC3E}">
        <p14:creationId xmlns:p14="http://schemas.microsoft.com/office/powerpoint/2010/main" val="264438067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544286" y="1034143"/>
            <a:ext cx="8078107"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در سیستم </a:t>
            </a:r>
            <a:r>
              <a:rPr lang="en-US" altLang="fa-IR" sz="1286" dirty="0" err="1">
                <a:solidFill>
                  <a:prstClr val="black"/>
                </a:solidFill>
                <a:cs typeface="B Homa" panose="00000400000000000000" pitchFamily="2" charset="-78"/>
              </a:rPr>
              <a:t>Cobiax</a:t>
            </a:r>
            <a:r>
              <a:rPr lang="en-US" altLang="fa-IR" sz="1286" dirty="0">
                <a:solidFill>
                  <a:prstClr val="black"/>
                </a:solidFill>
                <a:cs typeface="B Homa" panose="00000400000000000000" pitchFamily="2" charset="-78"/>
              </a:rPr>
              <a:t> </a:t>
            </a:r>
            <a:r>
              <a:rPr lang="fa-IR" altLang="fa-IR" sz="1286" dirty="0">
                <a:solidFill>
                  <a:prstClr val="black"/>
                </a:solidFill>
                <a:cs typeface="B Homa" panose="00000400000000000000" pitchFamily="2" charset="-78"/>
              </a:rPr>
              <a:t> که نوعی دال تخت می باشد ،اعضای دال سقف شامل بتن، آرماتور، توپی های توخالی پلاستیکی (جنس این گوی ها پلی اتیلن بازیافت یا پلی پروپیلن می باشد) می باشد. توپی های توخالی در هسته مرکزی قفسه مسلح قرار گرفته و یک قفسه مدولار مسلح ایجاد می کند. این توپ ها مابین ۲ لایه آرماتور زیرین و رویین دال قرار گرفته و با حذف بتن غیرباربر از درون دال موجب سبک سازی آن می شود.</a:t>
            </a:r>
            <a:endParaRPr lang="en-US" altLang="fa-IR" sz="1286" dirty="0">
              <a:solidFill>
                <a:prstClr val="black"/>
              </a:solidFill>
              <a:cs typeface="B Homa" panose="00000400000000000000" pitchFamily="2" charset="-78"/>
            </a:endParaRPr>
          </a:p>
        </p:txBody>
      </p:sp>
      <p:sp>
        <p:nvSpPr>
          <p:cNvPr id="71683" name="TextBox 3"/>
          <p:cNvSpPr txBox="1">
            <a:spLocks noChangeArrowheads="1"/>
          </p:cNvSpPr>
          <p:nvPr/>
        </p:nvSpPr>
        <p:spPr bwMode="auto">
          <a:xfrm>
            <a:off x="4723947" y="610054"/>
            <a:ext cx="3963081"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سقف کوبیاکس :</a:t>
            </a:r>
            <a:endParaRPr lang="en-US" altLang="fa-IR" sz="1429" b="1" dirty="0">
              <a:solidFill>
                <a:prstClr val="black"/>
              </a:solidFill>
              <a:cs typeface="B Homa" panose="00000400000000000000" pitchFamily="2" charset="-78"/>
            </a:endParaRPr>
          </a:p>
        </p:txBody>
      </p:sp>
      <p:pic>
        <p:nvPicPr>
          <p:cNvPr id="71684" name="Picture 4" descr="p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2947" y="2361974"/>
            <a:ext cx="3329214" cy="3829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5" name="Picture 9" descr="gh.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5974" y="2972027"/>
            <a:ext cx="5086804" cy="2295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98926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456974" y="913947"/>
            <a:ext cx="8306026"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در کوبیاکس نحوه چیدمان گوی های توخالی، اندازه و شکل دال بتنی بر اساس مقتضیات پروژه تعیین می گردند. کوبیاکس را می توان همراه با تکنیک های ساختمانی از قبیل پس کشیدگی و یا سازه های مرکب در دهانه بلندتر از ۱۸ متر مورد استفاده قرار داد.</a:t>
            </a:r>
            <a:endParaRPr lang="en-US" altLang="fa-IR" sz="1286" dirty="0">
              <a:solidFill>
                <a:prstClr val="black"/>
              </a:solidFill>
              <a:cs typeface="B Homa" panose="00000400000000000000" pitchFamily="2" charset="-78"/>
            </a:endParaRPr>
          </a:p>
        </p:txBody>
      </p:sp>
      <p:sp>
        <p:nvSpPr>
          <p:cNvPr id="72707" name="Rectangle 7"/>
          <p:cNvSpPr>
            <a:spLocks noChangeArrowheads="1"/>
          </p:cNvSpPr>
          <p:nvPr/>
        </p:nvSpPr>
        <p:spPr bwMode="auto">
          <a:xfrm>
            <a:off x="3961947" y="4420054"/>
            <a:ext cx="480105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مدول قفسه ای (گوی های پلاستیکی به همراه خرپای فولادی)</a:t>
            </a:r>
            <a:endParaRPr lang="en-US" altLang="fa-IR" sz="1286" dirty="0">
              <a:solidFill>
                <a:prstClr val="black"/>
              </a:solidFill>
              <a:cs typeface="B Homa" panose="00000400000000000000" pitchFamily="2" charset="-78"/>
            </a:endParaRPr>
          </a:p>
        </p:txBody>
      </p:sp>
      <p:pic>
        <p:nvPicPr>
          <p:cNvPr id="72708" name="Picture 6" descr="fz2luyybkf0j3wibkfd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6974" y="1599974"/>
            <a:ext cx="2820080" cy="181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Rectangle 6"/>
          <p:cNvSpPr>
            <a:spLocks noChangeArrowheads="1"/>
          </p:cNvSpPr>
          <p:nvPr/>
        </p:nvSpPr>
        <p:spPr bwMode="auto">
          <a:xfrm>
            <a:off x="3961947" y="2056947"/>
            <a:ext cx="4649107" cy="141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 </a:t>
            </a:r>
            <a:br>
              <a:rPr lang="fa-IR" altLang="fa-IR" sz="1429" dirty="0">
                <a:solidFill>
                  <a:prstClr val="black"/>
                </a:solidFill>
                <a:cs typeface="B Homa" panose="00000400000000000000" pitchFamily="2" charset="-78"/>
              </a:rPr>
            </a:br>
            <a:r>
              <a:rPr lang="fa-IR" altLang="fa-IR" sz="1429" dirty="0">
                <a:solidFill>
                  <a:prstClr val="black"/>
                </a:solidFill>
                <a:cs typeface="B Homa" panose="00000400000000000000" pitchFamily="2" charset="-78"/>
              </a:rPr>
              <a:t>مدول های قفسه ای در دو نوع</a:t>
            </a:r>
            <a:r>
              <a:rPr lang="en-US" altLang="fa-IR" sz="1429" dirty="0">
                <a:solidFill>
                  <a:prstClr val="black"/>
                </a:solidFill>
                <a:cs typeface="B Homa" panose="00000400000000000000" pitchFamily="2" charset="-78"/>
              </a:rPr>
              <a:t> </a:t>
            </a:r>
            <a:r>
              <a:rPr lang="fa-IR" altLang="fa-IR" sz="1429" dirty="0">
                <a:solidFill>
                  <a:prstClr val="black"/>
                </a:solidFill>
                <a:cs typeface="B Homa" panose="00000400000000000000" pitchFamily="2" charset="-78"/>
              </a:rPr>
              <a:t> </a:t>
            </a:r>
            <a:r>
              <a:rPr lang="en-US" altLang="fa-IR" sz="1429" dirty="0">
                <a:solidFill>
                  <a:prstClr val="black"/>
                </a:solidFill>
                <a:cs typeface="B Homa" panose="00000400000000000000" pitchFamily="2" charset="-78"/>
              </a:rPr>
              <a:t>slim-line , Eco-line </a:t>
            </a:r>
            <a:r>
              <a:rPr lang="fa-IR" altLang="fa-IR" sz="1429" dirty="0">
                <a:solidFill>
                  <a:prstClr val="black"/>
                </a:solidFill>
                <a:cs typeface="B Homa" panose="00000400000000000000" pitchFamily="2" charset="-78"/>
              </a:rPr>
              <a:t>بوده که به دو صورت اجرا ، در محل با قالب بندی سنتی و صنعتی(پیش ساخته) اجرا می گردند.مدول های نیمه پیش ساخته جهت انتقال به محل سایت مناسب می باشند که در این صورت مزایایی از قبیل سرعت ساخت و ساز و همچنین صرفه جویی اقتصادی را دارا خواهند بود. </a:t>
            </a:r>
            <a:endParaRPr lang="en-US" altLang="fa-IR" sz="1429" dirty="0">
              <a:solidFill>
                <a:prstClr val="black"/>
              </a:solidFill>
              <a:cs typeface="B Homa" panose="00000400000000000000" pitchFamily="2" charset="-78"/>
            </a:endParaRPr>
          </a:p>
        </p:txBody>
      </p:sp>
      <p:pic>
        <p:nvPicPr>
          <p:cNvPr id="72710" name="Picture 7" descr="6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0054" y="5014232"/>
            <a:ext cx="1827893" cy="184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1" name="Picture 8" descr="6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85947" y="5258027"/>
            <a:ext cx="2901724" cy="159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9" descr="63.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18947" y="5450795"/>
            <a:ext cx="2394857" cy="1407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3" name="Picture 10" descr="62.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974" y="3504974"/>
            <a:ext cx="2815544"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961793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
          <p:cNvSpPr>
            <a:spLocks noChangeArrowheads="1"/>
          </p:cNvSpPr>
          <p:nvPr/>
        </p:nvSpPr>
        <p:spPr bwMode="auto">
          <a:xfrm>
            <a:off x="837974" y="2134054"/>
            <a:ext cx="3123973" cy="147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کاهش مصرف بتن</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کاهش زمان ساخت</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کاهش هزینه های اجرای تأسیسات (حذف       تیرها و مشکلات ناشی از آویز تیرها)</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p:txBody>
      </p:sp>
      <p:sp>
        <p:nvSpPr>
          <p:cNvPr id="73731" name="Rectangle 5"/>
          <p:cNvSpPr>
            <a:spLocks noChangeArrowheads="1"/>
          </p:cNvSpPr>
          <p:nvPr/>
        </p:nvSpPr>
        <p:spPr bwMode="auto">
          <a:xfrm>
            <a:off x="4039054" y="1294946"/>
            <a:ext cx="4572000" cy="325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مزایای سیستم کوبیاکس عبارتند از:</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a:t>
            </a:r>
          </a:p>
          <a:p>
            <a:pPr eaLnBrk="1" fontAlgn="base" hangingPunct="1">
              <a:spcBef>
                <a:spcPct val="0"/>
              </a:spcBef>
              <a:spcAft>
                <a:spcPct val="0"/>
              </a:spcAft>
            </a:pPr>
            <a:r>
              <a:rPr lang="fa-IR" altLang="fa-IR" sz="1286" b="1" dirty="0">
                <a:solidFill>
                  <a:prstClr val="black"/>
                </a:solidFill>
                <a:cs typeface="B Homa" panose="00000400000000000000" pitchFamily="2" charset="-78"/>
              </a:rPr>
              <a:t>- انعطاف پذیری در پلان معماری (کاهش عددی ستون ها)</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امکان اجرای کنسول تا ۷ متر</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a:t>
            </a:r>
          </a:p>
          <a:p>
            <a:pPr eaLnBrk="1" fontAlgn="base" hangingPunct="1">
              <a:spcBef>
                <a:spcPct val="0"/>
              </a:spcBef>
              <a:spcAft>
                <a:spcPct val="0"/>
              </a:spcAft>
            </a:pPr>
            <a:r>
              <a:rPr lang="fa-IR" altLang="fa-IR" sz="1286" b="1" dirty="0">
                <a:solidFill>
                  <a:prstClr val="black"/>
                </a:solidFill>
                <a:cs typeface="B Homa" panose="00000400000000000000" pitchFamily="2" charset="-78"/>
              </a:rPr>
              <a:t>- امکان ایجاد بازشو در هر شکل و اندازه در سقف</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a:t>
            </a:r>
          </a:p>
          <a:p>
            <a:pPr eaLnBrk="1" fontAlgn="base" hangingPunct="1">
              <a:spcBef>
                <a:spcPct val="0"/>
              </a:spcBef>
              <a:spcAft>
                <a:spcPct val="0"/>
              </a:spcAft>
            </a:pPr>
            <a:r>
              <a:rPr lang="fa-IR" altLang="fa-IR" sz="1286" b="1" dirty="0">
                <a:solidFill>
                  <a:prstClr val="black"/>
                </a:solidFill>
                <a:cs typeface="B Homa" panose="00000400000000000000" pitchFamily="2" charset="-78"/>
              </a:rPr>
              <a:t>-(قابلیت اجرای دهانه تا ۱۸ متر بدون اجرای ستون)</a:t>
            </a: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بهینه سازی المان های عمودی مانند ستون ها و دیوارهای برشی (ستون های لاغرتر، کاهش ۴۰ درصدی حجمی و عددی ستون ها)</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بهینه سازی دال و فونداسیون (کاهش بارهای وارد بر پی، دال های تا ۳۰ درصد سبک تر)</a:t>
            </a:r>
            <a:endParaRPr lang="fa-IR" altLang="fa-IR" sz="1286"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p:txBody>
      </p:sp>
      <p:sp>
        <p:nvSpPr>
          <p:cNvPr id="73732" name="Rectangle 6"/>
          <p:cNvSpPr>
            <a:spLocks noChangeArrowheads="1"/>
          </p:cNvSpPr>
          <p:nvPr/>
        </p:nvSpPr>
        <p:spPr bwMode="auto">
          <a:xfrm>
            <a:off x="2244218" y="3810000"/>
            <a:ext cx="1661032"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 حذف تمام تیرهای اصلی</a:t>
            </a:r>
            <a:endParaRPr lang="fa-IR" altLang="fa-IR" sz="1286" dirty="0">
              <a:solidFill>
                <a:prstClr val="black"/>
              </a:solidFill>
              <a:cs typeface="B Homa" panose="00000400000000000000" pitchFamily="2" charset="-78"/>
            </a:endParaRPr>
          </a:p>
        </p:txBody>
      </p:sp>
      <p:sp>
        <p:nvSpPr>
          <p:cNvPr id="73733" name="Rectangle 7"/>
          <p:cNvSpPr>
            <a:spLocks noChangeArrowheads="1"/>
          </p:cNvSpPr>
          <p:nvPr/>
        </p:nvSpPr>
        <p:spPr bwMode="auto">
          <a:xfrm>
            <a:off x="0" y="1218974"/>
            <a:ext cx="4039054" cy="685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endParaRPr lang="fa-IR" altLang="fa-IR" sz="1286" b="1" dirty="0">
              <a:solidFill>
                <a:prstClr val="black"/>
              </a:solidFill>
              <a:cs typeface="B Homa" panose="00000400000000000000" pitchFamily="2" charset="-78"/>
            </a:endParaRPr>
          </a:p>
          <a:p>
            <a:pPr eaLnBrk="1" fontAlgn="base" hangingPunct="1">
              <a:spcBef>
                <a:spcPct val="0"/>
              </a:spcBef>
              <a:spcAft>
                <a:spcPct val="0"/>
              </a:spcAft>
            </a:pPr>
            <a:r>
              <a:rPr lang="fa-IR" altLang="fa-IR" sz="1286" b="1" dirty="0">
                <a:solidFill>
                  <a:prstClr val="black"/>
                </a:solidFill>
                <a:cs typeface="B Homa" panose="00000400000000000000" pitchFamily="2" charset="-78"/>
              </a:rPr>
              <a:t>- مقاومت بهتر در برابر نیروهای زلزله (کاهش اثر آسیب های لرزه ای، کاهش ارتفاع و سبک شدن سازه)</a:t>
            </a:r>
            <a:endParaRPr lang="fa-IR" altLang="fa-IR" sz="1286" dirty="0">
              <a:solidFill>
                <a:prstClr val="black"/>
              </a:solidFill>
              <a:cs typeface="B Homa" panose="00000400000000000000" pitchFamily="2" charset="-78"/>
            </a:endParaRPr>
          </a:p>
        </p:txBody>
      </p:sp>
      <p:sp>
        <p:nvSpPr>
          <p:cNvPr id="73734" name="Rectangle 8"/>
          <p:cNvSpPr>
            <a:spLocks noChangeArrowheads="1"/>
          </p:cNvSpPr>
          <p:nvPr/>
        </p:nvSpPr>
        <p:spPr bwMode="auto">
          <a:xfrm>
            <a:off x="1020711" y="4572000"/>
            <a:ext cx="304442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b="1" dirty="0">
                <a:solidFill>
                  <a:prstClr val="black"/>
                </a:solidFill>
                <a:cs typeface="B Homa" panose="00000400000000000000" pitchFamily="2" charset="-78"/>
              </a:rPr>
              <a:t>-کاهش ارتفاع کلی سازه (بهینه سازی ارتفاع سقف)</a:t>
            </a:r>
            <a:endParaRPr lang="fa-IR"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6584220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2"/>
          <p:cNvSpPr txBox="1">
            <a:spLocks noChangeArrowheads="1"/>
          </p:cNvSpPr>
          <p:nvPr/>
        </p:nvSpPr>
        <p:spPr bwMode="auto">
          <a:xfrm>
            <a:off x="6171974" y="837974"/>
            <a:ext cx="2515054" cy="286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286" dirty="0">
                <a:solidFill>
                  <a:prstClr val="black"/>
                </a:solidFill>
                <a:cs typeface="B Homa" panose="00000400000000000000" pitchFamily="2" charset="-78"/>
              </a:rPr>
              <a:t>مراحل اجرا :</a:t>
            </a:r>
          </a:p>
          <a:p>
            <a:pPr eaLnBrk="1" fontAlgn="base" hangingPunct="1">
              <a:spcBef>
                <a:spcPct val="0"/>
              </a:spcBef>
              <a:spcAft>
                <a:spcPct val="0"/>
              </a:spcAft>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قالب بندی </a:t>
            </a:r>
          </a:p>
          <a:p>
            <a:pPr eaLnBrk="1" fontAlgn="base" hangingPunct="1">
              <a:spcBef>
                <a:spcPct val="0"/>
              </a:spcBef>
              <a:spcAft>
                <a:spcPct val="0"/>
              </a:spcAft>
              <a:buFontTx/>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اجرای شبکه آرماتور پایینی</a:t>
            </a:r>
          </a:p>
          <a:p>
            <a:pPr eaLnBrk="1" fontAlgn="base" hangingPunct="1">
              <a:spcBef>
                <a:spcPct val="0"/>
              </a:spcBef>
              <a:spcAft>
                <a:spcPct val="0"/>
              </a:spcAft>
              <a:buFontTx/>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جایگذاری گوی های کوبیاکس</a:t>
            </a:r>
          </a:p>
          <a:p>
            <a:pPr eaLnBrk="1" fontAlgn="base" hangingPunct="1">
              <a:spcBef>
                <a:spcPct val="0"/>
              </a:spcBef>
              <a:spcAft>
                <a:spcPct val="0"/>
              </a:spcAft>
              <a:buFontTx/>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اجرای شبکه آرماتوربالایی</a:t>
            </a:r>
          </a:p>
          <a:p>
            <a:pPr eaLnBrk="1" fontAlgn="base" hangingPunct="1">
              <a:spcBef>
                <a:spcPct val="0"/>
              </a:spcBef>
              <a:spcAft>
                <a:spcPct val="0"/>
              </a:spcAft>
              <a:buFontTx/>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بتن ریزی و ویبره</a:t>
            </a:r>
          </a:p>
          <a:p>
            <a:pPr eaLnBrk="1" fontAlgn="base" hangingPunct="1">
              <a:spcBef>
                <a:spcPct val="0"/>
              </a:spcBef>
              <a:spcAft>
                <a:spcPct val="0"/>
              </a:spcAft>
              <a:buFontTx/>
              <a:buChar char="-"/>
            </a:pPr>
            <a:endParaRPr lang="fa-IR" altLang="fa-IR" sz="1286" dirty="0">
              <a:solidFill>
                <a:prstClr val="black"/>
              </a:solidFill>
              <a:cs typeface="B Homa" panose="00000400000000000000" pitchFamily="2" charset="-78"/>
            </a:endParaRPr>
          </a:p>
          <a:p>
            <a:pPr eaLnBrk="1" fontAlgn="base" hangingPunct="1">
              <a:spcBef>
                <a:spcPct val="0"/>
              </a:spcBef>
              <a:spcAft>
                <a:spcPct val="0"/>
              </a:spcAft>
              <a:buFontTx/>
              <a:buChar char="-"/>
            </a:pPr>
            <a:r>
              <a:rPr lang="fa-IR" altLang="fa-IR" sz="1286" dirty="0">
                <a:solidFill>
                  <a:prstClr val="black"/>
                </a:solidFill>
                <a:cs typeface="B Homa" panose="00000400000000000000" pitchFamily="2" charset="-78"/>
              </a:rPr>
              <a:t>بازکردن قالب ها</a:t>
            </a:r>
          </a:p>
          <a:p>
            <a:pPr eaLnBrk="1" fontAlgn="base" hangingPunct="1">
              <a:spcBef>
                <a:spcPct val="0"/>
              </a:spcBef>
              <a:spcAft>
                <a:spcPct val="0"/>
              </a:spcAft>
              <a:buFontTx/>
              <a:buChar char="-"/>
            </a:pPr>
            <a:endParaRPr lang="en-US" altLang="fa-IR" sz="1286" dirty="0">
              <a:solidFill>
                <a:prstClr val="black"/>
              </a:solidFill>
              <a:cs typeface="B Homa" panose="00000400000000000000" pitchFamily="2" charset="-78"/>
            </a:endParaRPr>
          </a:p>
        </p:txBody>
      </p:sp>
      <p:pic>
        <p:nvPicPr>
          <p:cNvPr id="74755" name="Picture 3" descr="6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7054" y="4311197"/>
            <a:ext cx="2894920" cy="2064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6" name="Picture 20" descr="6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946" y="1218974"/>
            <a:ext cx="2767920" cy="207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7" name="Picture 22" descr="6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9054" y="3885974"/>
            <a:ext cx="2741839" cy="2058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8" name="Picture 23" descr="67.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77053" y="532947"/>
            <a:ext cx="2804206" cy="198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9" name="Picture 24" descr="68.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77054" y="2591027"/>
            <a:ext cx="2877911" cy="1668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0" name="TextBox 28"/>
          <p:cNvSpPr txBox="1">
            <a:spLocks noChangeArrowheads="1"/>
          </p:cNvSpPr>
          <p:nvPr/>
        </p:nvSpPr>
        <p:spPr bwMode="auto">
          <a:xfrm>
            <a:off x="762000" y="913947"/>
            <a:ext cx="121897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286" dirty="0">
                <a:solidFill>
                  <a:prstClr val="black"/>
                </a:solidFill>
                <a:cs typeface="B Homa" panose="00000400000000000000" pitchFamily="2" charset="-78"/>
              </a:rPr>
              <a:t>1</a:t>
            </a:r>
            <a:endParaRPr lang="en-US" altLang="fa-IR" sz="1286" dirty="0">
              <a:solidFill>
                <a:prstClr val="black"/>
              </a:solidFill>
              <a:cs typeface="B Homa" panose="00000400000000000000" pitchFamily="2" charset="-78"/>
            </a:endParaRPr>
          </a:p>
        </p:txBody>
      </p:sp>
      <p:sp>
        <p:nvSpPr>
          <p:cNvPr id="74761" name="TextBox 29"/>
          <p:cNvSpPr txBox="1">
            <a:spLocks noChangeArrowheads="1"/>
          </p:cNvSpPr>
          <p:nvPr/>
        </p:nvSpPr>
        <p:spPr bwMode="auto">
          <a:xfrm>
            <a:off x="1143000" y="3429000"/>
            <a:ext cx="610054"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286" dirty="0">
                <a:solidFill>
                  <a:prstClr val="black"/>
                </a:solidFill>
                <a:cs typeface="B Homa" panose="00000400000000000000" pitchFamily="2" charset="-78"/>
              </a:rPr>
              <a:t>2</a:t>
            </a:r>
            <a:endParaRPr lang="en-US" altLang="fa-IR" sz="1286" dirty="0">
              <a:solidFill>
                <a:prstClr val="black"/>
              </a:solidFill>
              <a:cs typeface="B Homa" panose="00000400000000000000" pitchFamily="2" charset="-78"/>
            </a:endParaRPr>
          </a:p>
        </p:txBody>
      </p:sp>
      <p:sp>
        <p:nvSpPr>
          <p:cNvPr id="74762" name="TextBox 30"/>
          <p:cNvSpPr txBox="1">
            <a:spLocks noChangeArrowheads="1"/>
          </p:cNvSpPr>
          <p:nvPr/>
        </p:nvSpPr>
        <p:spPr bwMode="auto">
          <a:xfrm>
            <a:off x="5944054" y="913947"/>
            <a:ext cx="60892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286" dirty="0">
                <a:solidFill>
                  <a:prstClr val="black"/>
                </a:solidFill>
                <a:cs typeface="B Homa" panose="00000400000000000000" pitchFamily="2" charset="-78"/>
              </a:rPr>
              <a:t>3</a:t>
            </a:r>
            <a:endParaRPr lang="en-US" altLang="fa-IR" sz="1286" dirty="0">
              <a:solidFill>
                <a:prstClr val="black"/>
              </a:solidFill>
              <a:cs typeface="B Homa" panose="00000400000000000000" pitchFamily="2" charset="-78"/>
            </a:endParaRPr>
          </a:p>
        </p:txBody>
      </p:sp>
      <p:sp>
        <p:nvSpPr>
          <p:cNvPr id="74763" name="TextBox 31"/>
          <p:cNvSpPr txBox="1">
            <a:spLocks noChangeArrowheads="1"/>
          </p:cNvSpPr>
          <p:nvPr/>
        </p:nvSpPr>
        <p:spPr bwMode="auto">
          <a:xfrm>
            <a:off x="6171974" y="3199947"/>
            <a:ext cx="381000"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286" dirty="0">
                <a:solidFill>
                  <a:prstClr val="black"/>
                </a:solidFill>
                <a:cs typeface="B Homa" panose="00000400000000000000" pitchFamily="2" charset="-78"/>
              </a:rPr>
              <a:t>4</a:t>
            </a:r>
            <a:endParaRPr lang="en-US" altLang="fa-IR" sz="1286" dirty="0">
              <a:solidFill>
                <a:prstClr val="black"/>
              </a:solidFill>
              <a:cs typeface="B Homa" panose="00000400000000000000" pitchFamily="2" charset="-78"/>
            </a:endParaRPr>
          </a:p>
        </p:txBody>
      </p:sp>
      <p:sp>
        <p:nvSpPr>
          <p:cNvPr id="74764" name="TextBox 32"/>
          <p:cNvSpPr txBox="1">
            <a:spLocks noChangeArrowheads="1"/>
          </p:cNvSpPr>
          <p:nvPr/>
        </p:nvSpPr>
        <p:spPr bwMode="auto">
          <a:xfrm>
            <a:off x="6020027" y="5104947"/>
            <a:ext cx="837973"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fa-IR" altLang="fa-IR" sz="1286" dirty="0">
                <a:solidFill>
                  <a:prstClr val="black"/>
                </a:solidFill>
                <a:cs typeface="B Homa" panose="00000400000000000000" pitchFamily="2" charset="-78"/>
              </a:rPr>
              <a:t>5</a:t>
            </a:r>
            <a:endParaRPr lang="en-US" altLang="fa-IR" sz="1286" dirty="0">
              <a:solidFill>
                <a:prstClr val="black"/>
              </a:solidFill>
              <a:cs typeface="B Homa" panose="00000400000000000000" pitchFamily="2" charset="-78"/>
            </a:endParaRPr>
          </a:p>
        </p:txBody>
      </p:sp>
    </p:spTree>
    <p:extLst>
      <p:ext uri="{BB962C8B-B14F-4D97-AF65-F5344CB8AC3E}">
        <p14:creationId xmlns:p14="http://schemas.microsoft.com/office/powerpoint/2010/main" val="9547308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e.PNG"/>
          <p:cNvPicPr>
            <a:picLocks noChangeAspect="1"/>
          </p:cNvPicPr>
          <p:nvPr/>
        </p:nvPicPr>
        <p:blipFill>
          <a:blip r:embed="rId2" cstate="print"/>
          <a:stretch>
            <a:fillRect/>
          </a:stretch>
        </p:blipFill>
        <p:spPr>
          <a:xfrm>
            <a:off x="1447800" y="914401"/>
            <a:ext cx="5105400" cy="16649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267" name="Rectangle 2"/>
          <p:cNvSpPr>
            <a:spLocks noChangeArrowheads="1"/>
          </p:cNvSpPr>
          <p:nvPr/>
        </p:nvSpPr>
        <p:spPr bwMode="auto">
          <a:xfrm>
            <a:off x="3048001" y="2667000"/>
            <a:ext cx="5866946"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این میلگردها تنشهاي اتفاقی وهمچنین تنشهاي افت حرارتی را تحمل می نماید.</a:t>
            </a:r>
            <a:endParaRPr lang="en-US" altLang="fa-IR" sz="1429" dirty="0">
              <a:solidFill>
                <a:prstClr val="black"/>
              </a:solidFill>
              <a:cs typeface="B Homa" panose="00000400000000000000" pitchFamily="2" charset="-78"/>
            </a:endParaRPr>
          </a:p>
        </p:txBody>
      </p:sp>
      <p:sp>
        <p:nvSpPr>
          <p:cNvPr id="11268" name="TextBox 3"/>
          <p:cNvSpPr txBox="1">
            <a:spLocks noChangeArrowheads="1"/>
          </p:cNvSpPr>
          <p:nvPr/>
        </p:nvSpPr>
        <p:spPr bwMode="auto">
          <a:xfrm>
            <a:off x="6858001" y="1294947"/>
            <a:ext cx="2056946"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میلگردهای حرارتی</a:t>
            </a:r>
            <a:endParaRPr lang="en-US" altLang="fa-IR" sz="1429" b="1" dirty="0">
              <a:solidFill>
                <a:prstClr val="black"/>
              </a:solidFill>
              <a:cs typeface="B Homa" panose="00000400000000000000" pitchFamily="2" charset="-78"/>
            </a:endParaRPr>
          </a:p>
        </p:txBody>
      </p:sp>
      <p:cxnSp>
        <p:nvCxnSpPr>
          <p:cNvPr id="6" name="Straight Arrow Connector 5"/>
          <p:cNvCxnSpPr/>
          <p:nvPr/>
        </p:nvCxnSpPr>
        <p:spPr>
          <a:xfrm>
            <a:off x="6401028" y="1372054"/>
            <a:ext cx="989919" cy="0"/>
          </a:xfrm>
          <a:prstGeom prst="straightConnector1">
            <a:avLst/>
          </a:prstGeom>
          <a:ln>
            <a:solidFill>
              <a:srgbClr val="C00000"/>
            </a:solidFill>
            <a:tailEnd type="arrow"/>
          </a:ln>
        </p:spPr>
        <p:style>
          <a:lnRef idx="3">
            <a:schemeClr val="accent1"/>
          </a:lnRef>
          <a:fillRef idx="0">
            <a:schemeClr val="accent1"/>
          </a:fillRef>
          <a:effectRef idx="2">
            <a:schemeClr val="accent1"/>
          </a:effectRef>
          <a:fontRef idx="minor">
            <a:schemeClr val="tx1"/>
          </a:fontRef>
        </p:style>
      </p:cxnSp>
      <p:sp>
        <p:nvSpPr>
          <p:cNvPr id="11270" name="TextBox 7"/>
          <p:cNvSpPr txBox="1">
            <a:spLocks noChangeArrowheads="1"/>
          </p:cNvSpPr>
          <p:nvPr/>
        </p:nvSpPr>
        <p:spPr bwMode="auto">
          <a:xfrm>
            <a:off x="3810001" y="3123974"/>
            <a:ext cx="5104946"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شبکه ای از میله گردهای عمود برهم که حداکثر فاصله انها </a:t>
            </a:r>
            <a:r>
              <a:rPr lang="en-US" altLang="fa-IR" sz="1429" dirty="0">
                <a:solidFill>
                  <a:prstClr val="black"/>
                </a:solidFill>
                <a:cs typeface="B Homa" panose="00000400000000000000" pitchFamily="2" charset="-78"/>
              </a:rPr>
              <a:t>cm  </a:t>
            </a:r>
            <a:r>
              <a:rPr lang="fa-IR" altLang="fa-IR" sz="1429" dirty="0">
                <a:solidFill>
                  <a:prstClr val="black"/>
                </a:solidFill>
                <a:cs typeface="B Homa" panose="00000400000000000000" pitchFamily="2" charset="-78"/>
              </a:rPr>
              <a:t>30 است</a:t>
            </a:r>
          </a:p>
          <a:p>
            <a:pPr eaLnBrk="1" fontAlgn="base" hangingPunct="1">
              <a:spcBef>
                <a:spcPct val="0"/>
              </a:spcBef>
              <a:spcAft>
                <a:spcPct val="0"/>
              </a:spcAft>
            </a:pPr>
            <a:r>
              <a:rPr lang="fa-IR" altLang="fa-IR" sz="1429" dirty="0">
                <a:solidFill>
                  <a:prstClr val="black"/>
                </a:solidFill>
                <a:cs typeface="B Homa" panose="00000400000000000000" pitchFamily="2" charset="-78"/>
              </a:rPr>
              <a:t> که</a:t>
            </a:r>
            <a:endParaRPr lang="en-US" altLang="fa-IR" sz="1429" dirty="0">
              <a:solidFill>
                <a:prstClr val="black"/>
              </a:solidFill>
              <a:cs typeface="B Homa" panose="00000400000000000000" pitchFamily="2" charset="-78"/>
            </a:endParaRPr>
          </a:p>
        </p:txBody>
      </p:sp>
      <p:sp>
        <p:nvSpPr>
          <p:cNvPr id="11271" name="Rectangle 9"/>
          <p:cNvSpPr>
            <a:spLocks noChangeArrowheads="1"/>
          </p:cNvSpPr>
          <p:nvPr/>
        </p:nvSpPr>
        <p:spPr bwMode="auto">
          <a:xfrm>
            <a:off x="5327473" y="3353027"/>
            <a:ext cx="3315331"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باید به کلیه میلگردهاي تیرچه با سیم بسته شوند. </a:t>
            </a:r>
            <a:endParaRPr lang="en-US" altLang="fa-IR" sz="1429" dirty="0">
              <a:solidFill>
                <a:prstClr val="black"/>
              </a:solidFill>
              <a:cs typeface="B Homa" panose="00000400000000000000" pitchFamily="2" charset="-78"/>
            </a:endParaRPr>
          </a:p>
        </p:txBody>
      </p:sp>
      <p:cxnSp>
        <p:nvCxnSpPr>
          <p:cNvPr id="12" name="Straight Connector 11"/>
          <p:cNvCxnSpPr/>
          <p:nvPr/>
        </p:nvCxnSpPr>
        <p:spPr>
          <a:xfrm>
            <a:off x="2818947" y="1143000"/>
            <a:ext cx="2515054" cy="0"/>
          </a:xfrm>
          <a:prstGeom prst="line">
            <a:avLst/>
          </a:prstGeom>
          <a:ln>
            <a:solidFill>
              <a:srgbClr val="C00000"/>
            </a:solidFill>
          </a:ln>
        </p:spPr>
        <p:style>
          <a:lnRef idx="2">
            <a:schemeClr val="dk1"/>
          </a:lnRef>
          <a:fillRef idx="0">
            <a:schemeClr val="dk1"/>
          </a:fillRef>
          <a:effectRef idx="1">
            <a:schemeClr val="dk1"/>
          </a:effectRef>
          <a:fontRef idx="minor">
            <a:schemeClr val="tx1"/>
          </a:fontRef>
        </p:style>
      </p:cxnSp>
      <p:sp>
        <p:nvSpPr>
          <p:cNvPr id="11273" name="TextBox 13"/>
          <p:cNvSpPr txBox="1">
            <a:spLocks noChangeArrowheads="1"/>
          </p:cNvSpPr>
          <p:nvPr/>
        </p:nvSpPr>
        <p:spPr bwMode="auto">
          <a:xfrm>
            <a:off x="3504974" y="686027"/>
            <a:ext cx="2058080"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algn="ctr" eaLnBrk="1" fontAlgn="base" hangingPunct="1">
              <a:spcBef>
                <a:spcPct val="0"/>
              </a:spcBef>
              <a:spcAft>
                <a:spcPct val="0"/>
              </a:spcAft>
            </a:pPr>
            <a:r>
              <a:rPr lang="en-US" altLang="fa-IR" sz="1429" dirty="0">
                <a:solidFill>
                  <a:prstClr val="black"/>
                </a:solidFill>
                <a:cs typeface="B Homa" panose="00000400000000000000" pitchFamily="2" charset="-78"/>
              </a:rPr>
              <a:t>50-70 cm</a:t>
            </a:r>
          </a:p>
        </p:txBody>
      </p:sp>
      <p:sp>
        <p:nvSpPr>
          <p:cNvPr id="11274" name="Rectangle 14"/>
          <p:cNvSpPr>
            <a:spLocks noChangeArrowheads="1"/>
          </p:cNvSpPr>
          <p:nvPr/>
        </p:nvSpPr>
        <p:spPr bwMode="auto">
          <a:xfrm>
            <a:off x="5258028" y="3961946"/>
            <a:ext cx="3656919" cy="185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اگر ازتیرچه پیش فشرده استفاده نماییم باید میلگرد حرارتی حتماً در دو جهت چپ و راست چیده شود ولی در تیرچه هاي معمولی می توان چنین فرض کرد که آهن بالاي تیرچه کار آهن حرارتی را نیز انجام می دهد در این صورت یک ردیف آهن حرارتی عمود برجهت تیرچه کافی می باشد.</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p:txBody>
      </p:sp>
      <p:pic>
        <p:nvPicPr>
          <p:cNvPr id="11275" name="Picture 18" descr="eeeeeeeeeeeeeee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1028" y="4572000"/>
            <a:ext cx="2736169" cy="2028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p:cNvCxnSpPr/>
          <p:nvPr/>
        </p:nvCxnSpPr>
        <p:spPr>
          <a:xfrm>
            <a:off x="2591028" y="5104947"/>
            <a:ext cx="1751919" cy="1067027"/>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3" name="Straight Connector 22"/>
          <p:cNvCxnSpPr/>
          <p:nvPr/>
        </p:nvCxnSpPr>
        <p:spPr>
          <a:xfrm>
            <a:off x="2818947" y="4953000"/>
            <a:ext cx="1753054" cy="1067027"/>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a:off x="3277054" y="4801054"/>
            <a:ext cx="1827893" cy="106589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a:off x="3504974" y="4572000"/>
            <a:ext cx="1829026" cy="1067027"/>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pic>
        <p:nvPicPr>
          <p:cNvPr id="11280" name="Picture 2" descr="http://parscenter.com/Content/Images/828469fd-2edf-413e-b658-d5ee95ae7196/800/600/ima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054" y="2515054"/>
            <a:ext cx="2894920" cy="217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48357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027" y="991054"/>
            <a:ext cx="5500687" cy="452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p:cNvSpPr>
            <a:spLocks noChangeArrowheads="1"/>
          </p:cNvSpPr>
          <p:nvPr/>
        </p:nvSpPr>
        <p:spPr bwMode="auto">
          <a:xfrm>
            <a:off x="5824172" y="913947"/>
            <a:ext cx="2842445"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b="1" dirty="0">
                <a:solidFill>
                  <a:prstClr val="black"/>
                </a:solidFill>
                <a:cs typeface="B Homa" panose="00000400000000000000" pitchFamily="2" charset="-78"/>
              </a:rPr>
              <a:t>میلگردهاي ممان منفی (قلاب های اتصال</a:t>
            </a:r>
            <a:r>
              <a:rPr lang="fa-IR" altLang="fa-IR" sz="1286" dirty="0">
                <a:solidFill>
                  <a:prstClr val="black"/>
                </a:solidFill>
                <a:cs typeface="B Homa" panose="00000400000000000000" pitchFamily="2" charset="-78"/>
              </a:rPr>
              <a:t>)</a:t>
            </a:r>
            <a:endParaRPr lang="en-US" altLang="fa-IR" sz="1286" dirty="0">
              <a:solidFill>
                <a:prstClr val="black"/>
              </a:solidFill>
              <a:cs typeface="B Homa" panose="00000400000000000000" pitchFamily="2" charset="-78"/>
            </a:endParaRPr>
          </a:p>
        </p:txBody>
      </p:sp>
      <p:cxnSp>
        <p:nvCxnSpPr>
          <p:cNvPr id="5" name="Straight Connector 4"/>
          <p:cNvCxnSpPr/>
          <p:nvPr/>
        </p:nvCxnSpPr>
        <p:spPr>
          <a:xfrm flipV="1">
            <a:off x="2515054" y="1675947"/>
            <a:ext cx="0" cy="7710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1067028" y="1675947"/>
            <a:ext cx="1448026" cy="991054"/>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a:off x="1067027" y="2667001"/>
            <a:ext cx="0" cy="1519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flipV="1">
            <a:off x="2515054" y="1675947"/>
            <a:ext cx="0" cy="77107"/>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2" name="Straight Connector 11"/>
          <p:cNvCxnSpPr/>
          <p:nvPr/>
        </p:nvCxnSpPr>
        <p:spPr>
          <a:xfrm flipH="1">
            <a:off x="2056947" y="2437947"/>
            <a:ext cx="1448027" cy="991054"/>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2056946" y="3429001"/>
            <a:ext cx="0" cy="1519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3504974" y="2437947"/>
            <a:ext cx="0" cy="153081"/>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9" name="Straight Connector 18"/>
          <p:cNvCxnSpPr/>
          <p:nvPr/>
        </p:nvCxnSpPr>
        <p:spPr>
          <a:xfrm flipH="1">
            <a:off x="3658054" y="3885974"/>
            <a:ext cx="227920" cy="229054"/>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flipV="1">
            <a:off x="3885974" y="3810000"/>
            <a:ext cx="153080" cy="75974"/>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a:off x="4039054" y="3734027"/>
            <a:ext cx="151946" cy="7597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flipH="1">
            <a:off x="3199947" y="4115028"/>
            <a:ext cx="458107" cy="30502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40" name="Straight Connector 39"/>
          <p:cNvCxnSpPr/>
          <p:nvPr/>
        </p:nvCxnSpPr>
        <p:spPr>
          <a:xfrm flipV="1">
            <a:off x="4115027" y="3504974"/>
            <a:ext cx="456973" cy="30502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pic>
        <p:nvPicPr>
          <p:cNvPr id="12304" name="Picture 40" descr="hhhhhhhh.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7028" y="4496028"/>
            <a:ext cx="4037919" cy="197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5" name="Rectangle 41"/>
          <p:cNvSpPr>
            <a:spLocks noChangeArrowheads="1"/>
          </p:cNvSpPr>
          <p:nvPr/>
        </p:nvSpPr>
        <p:spPr bwMode="auto">
          <a:xfrm>
            <a:off x="3504974" y="1599974"/>
            <a:ext cx="5487080"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جهت اتصال بهتر تیرچه به تیر اصلی به کار برده می شود</a:t>
            </a:r>
            <a:r>
              <a:rPr lang="fa-IR" altLang="fa-IR" sz="1286" dirty="0">
                <a:solidFill>
                  <a:prstClr val="black"/>
                </a:solidFill>
                <a:cs typeface="B Homa" panose="00000400000000000000" pitchFamily="2" charset="-78"/>
              </a:rPr>
              <a:t>. </a:t>
            </a:r>
          </a:p>
        </p:txBody>
      </p:sp>
      <p:pic>
        <p:nvPicPr>
          <p:cNvPr id="12306" name="Picture 2" descr="C:\Users\Ahmadi\Desktop\tata\kham\saghf\245ex3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0028" y="2134054"/>
            <a:ext cx="2323419" cy="2655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7" name="Straight Connector 46"/>
          <p:cNvCxnSpPr/>
          <p:nvPr/>
        </p:nvCxnSpPr>
        <p:spPr>
          <a:xfrm flipH="1">
            <a:off x="6782028" y="5258027"/>
            <a:ext cx="305026"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49" name="Straight Connector 48"/>
          <p:cNvCxnSpPr/>
          <p:nvPr/>
        </p:nvCxnSpPr>
        <p:spPr>
          <a:xfrm flipH="1">
            <a:off x="5944054" y="5258028"/>
            <a:ext cx="837974" cy="9139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53" name="Straight Connector 52"/>
          <p:cNvCxnSpPr/>
          <p:nvPr/>
        </p:nvCxnSpPr>
        <p:spPr>
          <a:xfrm flipH="1">
            <a:off x="5182054" y="6171974"/>
            <a:ext cx="762000"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55" name="Straight Connector 54"/>
          <p:cNvCxnSpPr/>
          <p:nvPr/>
        </p:nvCxnSpPr>
        <p:spPr>
          <a:xfrm>
            <a:off x="7087054" y="5258028"/>
            <a:ext cx="913946" cy="9139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57" name="Straight Connector 56"/>
          <p:cNvCxnSpPr/>
          <p:nvPr/>
        </p:nvCxnSpPr>
        <p:spPr>
          <a:xfrm>
            <a:off x="8001000" y="6171974"/>
            <a:ext cx="837974"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62" name="Straight Connector 61"/>
          <p:cNvCxnSpPr/>
          <p:nvPr/>
        </p:nvCxnSpPr>
        <p:spPr>
          <a:xfrm flipV="1">
            <a:off x="6096000" y="5866947"/>
            <a:ext cx="0" cy="77107"/>
          </a:xfrm>
          <a:prstGeom prst="line">
            <a:avLst/>
          </a:prstGeom>
          <a:ln>
            <a:solidFill>
              <a:srgbClr val="7030A0"/>
            </a:solidFill>
          </a:ln>
        </p:spPr>
        <p:style>
          <a:lnRef idx="3">
            <a:schemeClr val="dk1"/>
          </a:lnRef>
          <a:fillRef idx="0">
            <a:schemeClr val="dk1"/>
          </a:fillRef>
          <a:effectRef idx="2">
            <a:schemeClr val="dk1"/>
          </a:effectRef>
          <a:fontRef idx="minor">
            <a:schemeClr val="tx1"/>
          </a:fontRef>
        </p:style>
      </p:cxnSp>
      <p:cxnSp>
        <p:nvCxnSpPr>
          <p:cNvPr id="64" name="Straight Connector 63"/>
          <p:cNvCxnSpPr/>
          <p:nvPr/>
        </p:nvCxnSpPr>
        <p:spPr>
          <a:xfrm>
            <a:off x="6096000" y="5866946"/>
            <a:ext cx="1829027" cy="0"/>
          </a:xfrm>
          <a:prstGeom prst="line">
            <a:avLst/>
          </a:prstGeom>
          <a:ln>
            <a:solidFill>
              <a:srgbClr val="7030A0"/>
            </a:solidFill>
          </a:ln>
        </p:spPr>
        <p:style>
          <a:lnRef idx="3">
            <a:schemeClr val="dk1"/>
          </a:lnRef>
          <a:fillRef idx="0">
            <a:schemeClr val="dk1"/>
          </a:fillRef>
          <a:effectRef idx="2">
            <a:schemeClr val="dk1"/>
          </a:effectRef>
          <a:fontRef idx="minor">
            <a:schemeClr val="tx1"/>
          </a:fontRef>
        </p:style>
      </p:cxnSp>
      <p:cxnSp>
        <p:nvCxnSpPr>
          <p:cNvPr id="66" name="Straight Connector 65"/>
          <p:cNvCxnSpPr/>
          <p:nvPr/>
        </p:nvCxnSpPr>
        <p:spPr>
          <a:xfrm>
            <a:off x="7925027" y="5866947"/>
            <a:ext cx="0" cy="77107"/>
          </a:xfrm>
          <a:prstGeom prst="line">
            <a:avLst/>
          </a:prstGeom>
          <a:ln>
            <a:solidFill>
              <a:srgbClr val="7030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534808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ChangeArrowheads="1"/>
          </p:cNvSpPr>
          <p:nvPr/>
        </p:nvSpPr>
        <p:spPr bwMode="auto">
          <a:xfrm>
            <a:off x="6425433" y="837974"/>
            <a:ext cx="1992853" cy="312265"/>
          </a:xfrm>
          <a:prstGeom prst="rect">
            <a:avLst/>
          </a:prstGeom>
          <a:noFill/>
          <a:ln w="9525">
            <a:noFill/>
            <a:miter lim="800000"/>
            <a:headEnd/>
            <a:tailEnd/>
          </a:ln>
        </p:spPr>
        <p:txBody>
          <a:bodyPr wrap="none" lIns="91440" tIns="45720" rIns="91440" bIns="45720">
            <a:spAutoFit/>
          </a:bodyPr>
          <a:lstStyle/>
          <a:p>
            <a:pPr fontAlgn="base">
              <a:spcBef>
                <a:spcPct val="0"/>
              </a:spcBef>
              <a:spcAft>
                <a:spcPct val="0"/>
              </a:spcAft>
              <a:defRPr/>
            </a:pPr>
            <a:r>
              <a:rPr lang="fa-IR" sz="1429" b="1" dirty="0">
                <a:solidFill>
                  <a:prstClr val="black"/>
                </a:solidFill>
                <a:cs typeface="B Homa" panose="00000400000000000000" pitchFamily="2" charset="-78"/>
              </a:rPr>
              <a:t>کلاف عرضی  </a:t>
            </a:r>
            <a:r>
              <a:rPr lang="en-US" sz="1429" b="1" dirty="0">
                <a:solidFill>
                  <a:prstClr val="black"/>
                </a:solidFill>
                <a:cs typeface="B Homa" panose="00000400000000000000" pitchFamily="2" charset="-78"/>
              </a:rPr>
              <a:t>(Tai Beam) </a:t>
            </a:r>
            <a:endParaRPr lang="fa-IR" sz="1429" b="1" dirty="0">
              <a:solidFill>
                <a:prstClr val="black"/>
              </a:solidFill>
              <a:cs typeface="B Homa" panose="00000400000000000000" pitchFamily="2" charset="-78"/>
            </a:endParaRPr>
          </a:p>
        </p:txBody>
      </p:sp>
      <p:sp>
        <p:nvSpPr>
          <p:cNvPr id="13315" name="Rectangle 2"/>
          <p:cNvSpPr>
            <a:spLocks noChangeArrowheads="1"/>
          </p:cNvSpPr>
          <p:nvPr/>
        </p:nvSpPr>
        <p:spPr bwMode="auto">
          <a:xfrm>
            <a:off x="381000" y="1294947"/>
            <a:ext cx="8230054" cy="5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اگر دهانه سقفی بیش از سه متر باشد باید درموقع چیدن بلوك درست وسط دهانه عمود بر جهت تیرچه ها فاصله اي</a:t>
            </a:r>
          </a:p>
          <a:p>
            <a:pPr eaLnBrk="1" fontAlgn="base" hangingPunct="1">
              <a:spcBef>
                <a:spcPct val="0"/>
              </a:spcBef>
              <a:spcAft>
                <a:spcPct val="0"/>
              </a:spcAft>
            </a:pPr>
            <a:r>
              <a:rPr lang="fa-IR" altLang="fa-IR" sz="1429" dirty="0">
                <a:solidFill>
                  <a:prstClr val="black"/>
                </a:solidFill>
                <a:cs typeface="B Homa" panose="00000400000000000000" pitchFamily="2" charset="-78"/>
              </a:rPr>
              <a:t>در حدود 10 سانتیمتر ایجاد نمود به این فاصله کلاف عرضی می گویند.</a:t>
            </a:r>
            <a:endParaRPr lang="en-US" altLang="fa-IR" sz="1429" dirty="0">
              <a:solidFill>
                <a:prstClr val="black"/>
              </a:solidFill>
              <a:cs typeface="B Homa" panose="00000400000000000000" pitchFamily="2" charset="-78"/>
            </a:endParaRPr>
          </a:p>
        </p:txBody>
      </p:sp>
      <p:pic>
        <p:nvPicPr>
          <p:cNvPr id="13316" name="Picture 3" descr="Captur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1905000"/>
            <a:ext cx="6247946" cy="350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7"/>
          <p:cNvSpPr>
            <a:spLocks noChangeArrowheads="1"/>
          </p:cNvSpPr>
          <p:nvPr/>
        </p:nvSpPr>
        <p:spPr bwMode="auto">
          <a:xfrm>
            <a:off x="6720923" y="2056947"/>
            <a:ext cx="2040944"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هدف از استفاده کلاف میانی :</a:t>
            </a:r>
            <a:endParaRPr lang="en-US" altLang="fa-IR" sz="1429" dirty="0">
              <a:solidFill>
                <a:prstClr val="black"/>
              </a:solidFill>
              <a:cs typeface="B Homa" panose="00000400000000000000" pitchFamily="2" charset="-78"/>
            </a:endParaRPr>
          </a:p>
        </p:txBody>
      </p:sp>
      <p:sp>
        <p:nvSpPr>
          <p:cNvPr id="13318" name="Rectangle 8"/>
          <p:cNvSpPr>
            <a:spLocks noChangeArrowheads="1"/>
          </p:cNvSpPr>
          <p:nvPr/>
        </p:nvSpPr>
        <p:spPr bwMode="auto">
          <a:xfrm>
            <a:off x="4115027" y="2667000"/>
            <a:ext cx="4572000"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en-US" altLang="fa-IR" sz="1429" dirty="0">
                <a:solidFill>
                  <a:prstClr val="black"/>
                </a:solidFill>
                <a:cs typeface="B Homa" panose="00000400000000000000" pitchFamily="2" charset="-78"/>
              </a:rPr>
              <a:t> -</a:t>
            </a:r>
            <a:r>
              <a:rPr lang="fa-IR" altLang="fa-IR" sz="1429" dirty="0">
                <a:solidFill>
                  <a:prstClr val="black"/>
                </a:solidFill>
                <a:cs typeface="B Homa" panose="00000400000000000000" pitchFamily="2" charset="-78"/>
              </a:rPr>
              <a:t>تقویت سقف در امتدا عمود بر تیرچه ها</a:t>
            </a:r>
            <a:endParaRPr lang="en-US" altLang="fa-IR" sz="1429" dirty="0">
              <a:solidFill>
                <a:prstClr val="black"/>
              </a:solidFill>
              <a:cs typeface="B Homa" panose="00000400000000000000" pitchFamily="2" charset="-78"/>
            </a:endParaRPr>
          </a:p>
          <a:p>
            <a:pPr eaLnBrk="1" fontAlgn="base" hangingPunct="1">
              <a:spcBef>
                <a:spcPct val="0"/>
              </a:spcBef>
              <a:spcAft>
                <a:spcPct val="0"/>
              </a:spcAft>
            </a:pPr>
            <a:endParaRPr lang="fa-IR" altLang="fa-IR" sz="1429" dirty="0">
              <a:solidFill>
                <a:prstClr val="black"/>
              </a:solidFill>
              <a:cs typeface="B Homa" panose="00000400000000000000" pitchFamily="2" charset="-78"/>
            </a:endParaRPr>
          </a:p>
          <a:p>
            <a:pPr eaLnBrk="1" fontAlgn="base" hangingPunct="1">
              <a:spcBef>
                <a:spcPct val="0"/>
              </a:spcBef>
              <a:spcAft>
                <a:spcPct val="0"/>
              </a:spcAft>
            </a:pPr>
            <a:r>
              <a:rPr lang="en-US" altLang="fa-IR" sz="1429" dirty="0">
                <a:solidFill>
                  <a:prstClr val="black"/>
                </a:solidFill>
                <a:cs typeface="B Homa" panose="00000400000000000000" pitchFamily="2" charset="-78"/>
              </a:rPr>
              <a:t> - </a:t>
            </a:r>
            <a:r>
              <a:rPr lang="fa-IR" altLang="fa-IR" sz="1429" dirty="0">
                <a:solidFill>
                  <a:prstClr val="black"/>
                </a:solidFill>
                <a:cs typeface="B Homa" panose="00000400000000000000" pitchFamily="2" charset="-78"/>
              </a:rPr>
              <a:t>توزیع یکنواخت تر بار روي سقف</a:t>
            </a:r>
            <a:endParaRPr lang="en-US" altLang="fa-IR" sz="1429" dirty="0">
              <a:solidFill>
                <a:prstClr val="black"/>
              </a:solidFill>
              <a:cs typeface="B Homa" panose="00000400000000000000" pitchFamily="2" charset="-78"/>
            </a:endParaRPr>
          </a:p>
        </p:txBody>
      </p:sp>
      <p:sp>
        <p:nvSpPr>
          <p:cNvPr id="13319" name="Rectangle 9"/>
          <p:cNvSpPr>
            <a:spLocks noChangeArrowheads="1"/>
          </p:cNvSpPr>
          <p:nvPr/>
        </p:nvSpPr>
        <p:spPr bwMode="auto">
          <a:xfrm>
            <a:off x="6193683" y="3658054"/>
            <a:ext cx="245932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en-US" altLang="fa-IR" sz="1429" dirty="0">
                <a:solidFill>
                  <a:prstClr val="black"/>
                </a:solidFill>
                <a:cs typeface="B Homa" panose="00000400000000000000" pitchFamily="2" charset="-78"/>
              </a:rPr>
              <a:t> -</a:t>
            </a:r>
            <a:r>
              <a:rPr lang="fa-IR" altLang="fa-IR" sz="1429" dirty="0">
                <a:solidFill>
                  <a:prstClr val="black"/>
                </a:solidFill>
                <a:cs typeface="B Homa" panose="00000400000000000000" pitchFamily="2" charset="-78"/>
              </a:rPr>
              <a:t>یکپارچگی و جلوگیري از لرزش سقف</a:t>
            </a:r>
            <a:endParaRPr lang="en-US" altLang="fa-IR" sz="1429" dirty="0">
              <a:solidFill>
                <a:prstClr val="black"/>
              </a:solidFill>
              <a:cs typeface="B Homa" panose="00000400000000000000" pitchFamily="2" charset="-78"/>
            </a:endParaRPr>
          </a:p>
        </p:txBody>
      </p:sp>
      <p:pic>
        <p:nvPicPr>
          <p:cNvPr id="13320" name="Picture 2" descr="C:\Users\Ahmadi\Desktop\tata\0000001-35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3946" y="4115027"/>
            <a:ext cx="3619500" cy="229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Rectangle 1"/>
          <p:cNvSpPr>
            <a:spLocks noChangeArrowheads="1"/>
          </p:cNvSpPr>
          <p:nvPr/>
        </p:nvSpPr>
        <p:spPr bwMode="auto">
          <a:xfrm>
            <a:off x="762000" y="5769429"/>
            <a:ext cx="4082143" cy="7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eaLnBrk="0" hangingPunct="0">
              <a:defRPr>
                <a:solidFill>
                  <a:schemeClr val="tx1"/>
                </a:solidFill>
                <a:latin typeface="Georgia" panose="02040502050405020303" pitchFamily="18" charset="0"/>
                <a:cs typeface="Arial" panose="020B0604020202020204" pitchFamily="34" charset="0"/>
              </a:defRPr>
            </a:lvl1pPr>
            <a:lvl2pPr marL="742950" indent="-285750" eaLnBrk="0" hangingPunct="0">
              <a:defRPr>
                <a:solidFill>
                  <a:schemeClr val="tx1"/>
                </a:solidFill>
                <a:latin typeface="Georgia" panose="02040502050405020303" pitchFamily="18" charset="0"/>
                <a:cs typeface="Arial" panose="020B0604020202020204" pitchFamily="34" charset="0"/>
              </a:defRPr>
            </a:lvl2pPr>
            <a:lvl3pPr marL="1143000" indent="-228600" eaLnBrk="0" hangingPunct="0">
              <a:defRPr>
                <a:solidFill>
                  <a:schemeClr val="tx1"/>
                </a:solidFill>
                <a:latin typeface="Georgia" panose="02040502050405020303" pitchFamily="18" charset="0"/>
                <a:cs typeface="Arial" panose="020B0604020202020204" pitchFamily="34" charset="0"/>
              </a:defRPr>
            </a:lvl3pPr>
            <a:lvl4pPr marL="1600200" indent="-228600" eaLnBrk="0" hangingPunct="0">
              <a:defRPr>
                <a:solidFill>
                  <a:schemeClr val="tx1"/>
                </a:solidFill>
                <a:latin typeface="Georgia" panose="02040502050405020303" pitchFamily="18" charset="0"/>
                <a:cs typeface="Arial" panose="020B0604020202020204" pitchFamily="34" charset="0"/>
              </a:defRPr>
            </a:lvl4pPr>
            <a:lvl5pPr marL="2057400" indent="-228600" eaLnBrk="0" hangingPunct="0">
              <a:defRPr>
                <a:solidFill>
                  <a:schemeClr val="tx1"/>
                </a:solidFill>
                <a:latin typeface="Georgia" panose="020405020504050203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eorgia" panose="02040502050405020303" pitchFamily="18" charset="0"/>
                <a:cs typeface="Arial" panose="020B0604020202020204" pitchFamily="34" charset="0"/>
              </a:defRPr>
            </a:lvl9pPr>
          </a:lstStyle>
          <a:p>
            <a:pPr eaLnBrk="1" fontAlgn="base" hangingPunct="1">
              <a:spcBef>
                <a:spcPct val="0"/>
              </a:spcBef>
              <a:spcAft>
                <a:spcPct val="0"/>
              </a:spcAft>
            </a:pPr>
            <a:r>
              <a:rPr lang="fa-IR" altLang="fa-IR" sz="1429" dirty="0">
                <a:solidFill>
                  <a:prstClr val="black"/>
                </a:solidFill>
                <a:cs typeface="B Homa" panose="00000400000000000000" pitchFamily="2" charset="-78"/>
              </a:rPr>
              <a:t>بتن ریزي روي سقف هاي تیرچه بلوك باید در یک روز و بدون وقفه انجام شود واز بتن با عیار ٣</a:t>
            </a:r>
            <a:r>
              <a:rPr lang="en-US" altLang="fa-IR" sz="1429" dirty="0">
                <a:solidFill>
                  <a:prstClr val="black"/>
                </a:solidFill>
                <a:cs typeface="B Homa" panose="00000400000000000000" pitchFamily="2" charset="-78"/>
              </a:rPr>
              <a:t> kg/m</a:t>
            </a:r>
            <a:r>
              <a:rPr lang="fa-IR" altLang="fa-IR" sz="1429" dirty="0">
                <a:solidFill>
                  <a:prstClr val="black"/>
                </a:solidFill>
                <a:cs typeface="B Homa" panose="00000400000000000000" pitchFamily="2" charset="-78"/>
              </a:rPr>
              <a:t>350 استفاده می شود.</a:t>
            </a:r>
            <a:endParaRPr lang="en-US" altLang="fa-IR" sz="1429" dirty="0">
              <a:solidFill>
                <a:prstClr val="black"/>
              </a:solidFill>
              <a:cs typeface="B Homa" panose="00000400000000000000" pitchFamily="2" charset="-78"/>
            </a:endParaRPr>
          </a:p>
        </p:txBody>
      </p:sp>
      <p:sp>
        <p:nvSpPr>
          <p:cNvPr id="10" name="TextBox 9"/>
          <p:cNvSpPr txBox="1"/>
          <p:nvPr/>
        </p:nvSpPr>
        <p:spPr>
          <a:xfrm>
            <a:off x="1524000" y="5225143"/>
            <a:ext cx="2591027" cy="312265"/>
          </a:xfrm>
          <a:prstGeom prst="rect">
            <a:avLst/>
          </a:prstGeom>
          <a:noFill/>
        </p:spPr>
        <p:txBody>
          <a:bodyPr lIns="91440" tIns="45720" rIns="91440" bIns="45720">
            <a:spAutoFit/>
          </a:bodyPr>
          <a:lstStyle/>
          <a:p>
            <a:pPr fontAlgn="base">
              <a:spcBef>
                <a:spcPct val="0"/>
              </a:spcBef>
              <a:spcAft>
                <a:spcPct val="0"/>
              </a:spcAft>
              <a:defRPr/>
            </a:pPr>
            <a:r>
              <a:rPr lang="fa-IR" sz="1429" b="1" dirty="0">
                <a:solidFill>
                  <a:prstClr val="black"/>
                </a:solidFill>
                <a:cs typeface="B Homa" panose="00000400000000000000" pitchFamily="2" charset="-78"/>
              </a:rPr>
              <a:t>بتن</a:t>
            </a:r>
            <a:endParaRPr lang="en-US" sz="1429" b="1" dirty="0">
              <a:solidFill>
                <a:prstClr val="black"/>
              </a:solidFill>
              <a:cs typeface="B Homa" panose="00000400000000000000" pitchFamily="2" charset="-78"/>
            </a:endParaRPr>
          </a:p>
        </p:txBody>
      </p:sp>
    </p:spTree>
    <p:extLst>
      <p:ext uri="{BB962C8B-B14F-4D97-AF65-F5344CB8AC3E}">
        <p14:creationId xmlns:p14="http://schemas.microsoft.com/office/powerpoint/2010/main" val="1187854594"/>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79</TotalTime>
  <Words>4194</Words>
  <Application>Microsoft Office PowerPoint</Application>
  <PresentationFormat>On-screen Show (4:3)</PresentationFormat>
  <Paragraphs>483</Paragraphs>
  <Slides>69</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69</vt:i4>
      </vt:variant>
    </vt:vector>
  </HeadingPairs>
  <TitlesOfParts>
    <vt:vector size="79" baseType="lpstr">
      <vt:lpstr>Arial</vt:lpstr>
      <vt:lpstr>B Homa</vt:lpstr>
      <vt:lpstr>B Mitra</vt:lpstr>
      <vt:lpstr>Calibri</vt:lpstr>
      <vt:lpstr>Century Gothic</vt:lpstr>
      <vt:lpstr>Georgia</vt:lpstr>
      <vt:lpstr>Trebuchet MS</vt:lpstr>
      <vt:lpstr>Wingdings</vt:lpstr>
      <vt:lpstr>Wingdings 3</vt:lpstr>
      <vt:lpstr>Wisp</vt:lpstr>
      <vt:lpstr>انواع سقف های سازه ای</vt:lpstr>
      <vt:lpstr>معرفی انواع سقف ها و روش های اجرای آن</vt:lpstr>
      <vt:lpstr>سقفهای تیرچه بلوک</vt:lpstr>
      <vt:lpstr>PowerPoint Presentation</vt:lpstr>
      <vt:lpstr>PowerPoint Presentation</vt:lpstr>
      <vt:lpstr>PowerPoint Presentation</vt:lpstr>
      <vt:lpstr>PowerPoint Presentation</vt:lpstr>
      <vt:lpstr>PowerPoint Presentation</vt:lpstr>
      <vt:lpstr>PowerPoint Presentation</vt:lpstr>
      <vt:lpstr>مزایای سقف تیرچه و بلوک :</vt:lpstr>
      <vt:lpstr>PowerPoint Presentation</vt:lpstr>
      <vt:lpstr>PowerPoint Presentation</vt:lpstr>
      <vt:lpstr>PowerPoint Presentation</vt:lpstr>
      <vt:lpstr>PowerPoint Presentation</vt:lpstr>
      <vt:lpstr>PowerPoint Presentation</vt:lpstr>
      <vt:lpstr>مزایای سقف کرمیت : </vt:lpstr>
      <vt:lpstr>انواع سقف های کرمیت</vt:lpstr>
      <vt:lpstr>PowerPoint Presentation</vt:lpstr>
      <vt:lpstr>PowerPoint Presentation</vt:lpstr>
      <vt:lpstr>PowerPoint Presentation</vt:lpstr>
      <vt:lpstr>سقف سیاک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سقف کامپوزیت :</vt:lpstr>
      <vt:lpstr>PowerPoint Presentation</vt:lpstr>
      <vt:lpstr>PowerPoint Presentation</vt:lpstr>
      <vt:lpstr>PowerPoint Presentation</vt:lpstr>
      <vt:lpstr>مزایای سقف کامپوزیت :</vt:lpstr>
      <vt:lpstr>معایب سقف کامپوزیت :</vt:lpstr>
      <vt:lpstr>مقایسه سقف کامپوزیت با سقف کرومیت</vt:lpstr>
      <vt:lpstr> سقف عرشه فولادی ((csd</vt:lpstr>
      <vt:lpstr>PowerPoint Presentation</vt:lpstr>
      <vt:lpstr>PowerPoint Presentation</vt:lpstr>
      <vt:lpstr>مراحل اجرا :</vt:lpstr>
      <vt:lpstr>PowerPoint Presentation</vt:lpstr>
      <vt:lpstr>مزایای سقف عرشه فولادی :</vt:lpstr>
      <vt:lpstr>معایب سقف عرشه فولادی :</vt:lpstr>
      <vt:lpstr>PowerPoint Presentation</vt:lpstr>
      <vt:lpstr>سیستم سقف بتنی مرکب روفیکس :</vt:lpstr>
      <vt:lpstr>PowerPoint Presentation</vt:lpstr>
      <vt:lpstr>PowerPoint Presentation</vt:lpstr>
      <vt:lpstr>PowerPoint Presentation</vt:lpstr>
      <vt:lpstr>ویژگی های سقف روفیکس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انواع سقف های سازه ای</dc:title>
  <dc:creator>Mohammad</dc:creator>
  <cp:lastModifiedBy>Mohammad</cp:lastModifiedBy>
  <cp:revision>5</cp:revision>
  <dcterms:created xsi:type="dcterms:W3CDTF">2020-06-14T07:08:02Z</dcterms:created>
  <dcterms:modified xsi:type="dcterms:W3CDTF">2020-08-17T15:19:30Z</dcterms:modified>
</cp:coreProperties>
</file>