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A901E9C-7C1D-415B-9E69-CA8595535F80}" type="datetimeFigureOut">
              <a:rPr lang="fa-IR" smtClean="0"/>
              <a:t>21/03/1442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D58EB10-2D5F-4D9F-AF0B-90ABB82823B0}" type="slidenum">
              <a:rPr lang="fa-IR" smtClean="0"/>
              <a:t>‹#›</a:t>
            </a:fld>
            <a:endParaRPr lang="fa-IR"/>
          </a:p>
        </p:txBody>
      </p:sp>
    </p:spTree>
    <p:extLst>
      <p:ext uri="{BB962C8B-B14F-4D97-AF65-F5344CB8AC3E}">
        <p14:creationId xmlns:p14="http://schemas.microsoft.com/office/powerpoint/2010/main" val="381807652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AB4C7F-69B3-4361-BCD3-707B650CFCF6}" type="slidenum">
              <a:rPr lang="en-US" smtClean="0"/>
              <a:t>1</a:t>
            </a:fld>
            <a:endParaRPr lang="en-US"/>
          </a:p>
        </p:txBody>
      </p:sp>
    </p:spTree>
    <p:extLst>
      <p:ext uri="{BB962C8B-B14F-4D97-AF65-F5344CB8AC3E}">
        <p14:creationId xmlns:p14="http://schemas.microsoft.com/office/powerpoint/2010/main" val="4131367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52311" y="5870576"/>
            <a:ext cx="1212173" cy="377825"/>
          </a:xfrm>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a:xfrm>
            <a:off x="2743973" y="5870576"/>
            <a:ext cx="3932137" cy="377825"/>
          </a:xfrm>
        </p:spPr>
        <p:txBody>
          <a:bodyPr/>
          <a:lstStyle/>
          <a:p>
            <a:endParaRPr lang="fa-IR"/>
          </a:p>
        </p:txBody>
      </p:sp>
      <p:sp>
        <p:nvSpPr>
          <p:cNvPr id="6" name="Slide Number Placeholder 5"/>
          <p:cNvSpPr>
            <a:spLocks noGrp="1"/>
          </p:cNvSpPr>
          <p:nvPr>
            <p:ph type="sldNum" sz="quarter" idx="12"/>
          </p:nvPr>
        </p:nvSpPr>
        <p:spPr>
          <a:xfrm>
            <a:off x="8040685" y="5870576"/>
            <a:ext cx="417516" cy="377825"/>
          </a:xfrm>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31663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30C9B2-270E-400D-96CC-1338D8E9C502}" type="datetimeFigureOut">
              <a:rPr lang="fa-IR" smtClean="0"/>
              <a:t>21/03/1442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083637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2094473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01970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224123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6" name="TextBox 15"/>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067395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804906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60943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13104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3087023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30C9B2-270E-400D-96CC-1338D8E9C502}" type="datetimeFigureOut">
              <a:rPr lang="fa-IR" smtClean="0"/>
              <a:t>21/03/1442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3029228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830C9B2-270E-400D-96CC-1338D8E9C502}" type="datetimeFigureOut">
              <a:rPr lang="fa-IR" smtClean="0"/>
              <a:t>21/03/1442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898011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830C9B2-270E-400D-96CC-1338D8E9C502}" type="datetimeFigureOut">
              <a:rPr lang="fa-IR" smtClean="0"/>
              <a:t>21/03/1442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320072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830C9B2-270E-400D-96CC-1338D8E9C502}" type="datetimeFigureOut">
              <a:rPr lang="fa-IR" smtClean="0"/>
              <a:t>21/03/1442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704764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fld id="{F830C9B2-270E-400D-96CC-1338D8E9C502}" type="datetimeFigureOut">
              <a:rPr lang="fa-IR" smtClean="0"/>
              <a:t>21/03/1442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1871253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30C9B2-270E-400D-96CC-1338D8E9C502}" type="datetimeFigureOut">
              <a:rPr lang="fa-IR" smtClean="0"/>
              <a:t>21/03/1442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275689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30C9B2-270E-400D-96CC-1338D8E9C502}" type="datetimeFigureOut">
              <a:rPr lang="fa-IR" smtClean="0"/>
              <a:t>21/03/1442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29F8A69-CC7E-4BC4-9D21-E0C46D45D3A1}" type="slidenum">
              <a:rPr lang="fa-IR" smtClean="0"/>
              <a:t>‹#›</a:t>
            </a:fld>
            <a:endParaRPr lang="fa-IR"/>
          </a:p>
        </p:txBody>
      </p:sp>
    </p:spTree>
    <p:extLst>
      <p:ext uri="{BB962C8B-B14F-4D97-AF65-F5344CB8AC3E}">
        <p14:creationId xmlns:p14="http://schemas.microsoft.com/office/powerpoint/2010/main" val="3817663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830C9B2-270E-400D-96CC-1338D8E9C502}" type="datetimeFigureOut">
              <a:rPr lang="fa-IR" smtClean="0"/>
              <a:t>21/03/1442</a:t>
            </a:fld>
            <a:endParaRPr lang="fa-IR"/>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a-IR"/>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29F8A69-CC7E-4BC4-9D21-E0C46D45D3A1}" type="slidenum">
              <a:rPr lang="fa-IR" smtClean="0"/>
              <a:t>‹#›</a:t>
            </a:fld>
            <a:endParaRPr lang="fa-IR"/>
          </a:p>
        </p:txBody>
      </p:sp>
    </p:spTree>
    <p:extLst>
      <p:ext uri="{BB962C8B-B14F-4D97-AF65-F5344CB8AC3E}">
        <p14:creationId xmlns:p14="http://schemas.microsoft.com/office/powerpoint/2010/main" val="295402914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r" defTabSz="457200" rtl="1"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r" defTabSz="457200" rtl="1"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r" defTabSz="457200" rtl="1"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850" y="2752728"/>
            <a:ext cx="7886700" cy="1325563"/>
          </a:xfrm>
        </p:spPr>
        <p:txBody>
          <a:bodyPr>
            <a:normAutofit/>
          </a:bodyPr>
          <a:lstStyle/>
          <a:p>
            <a:pPr algn="ctr"/>
            <a:r>
              <a:rPr lang="fa-IR" sz="4400" b="1" dirty="0" smtClean="0">
                <a:cs typeface="B Homa" panose="00000400000000000000" pitchFamily="2" charset="-78"/>
              </a:rPr>
              <a:t>شهرالکترونیک درمدیریت شهری</a:t>
            </a:r>
            <a:endParaRPr lang="en-US" sz="4400" b="1" dirty="0">
              <a:cs typeface="B Homa" panose="00000400000000000000" pitchFamily="2" charset="-78"/>
            </a:endParaRPr>
          </a:p>
        </p:txBody>
      </p:sp>
    </p:spTree>
    <p:extLst>
      <p:ext uri="{BB962C8B-B14F-4D97-AF65-F5344CB8AC3E}">
        <p14:creationId xmlns:p14="http://schemas.microsoft.com/office/powerpoint/2010/main" val="267727011"/>
      </p:ext>
    </p:extLst>
  </p:cSld>
  <p:clrMapOvr>
    <a:masterClrMapping/>
  </p:clrMapOvr>
  <p:transition spd="med">
    <p:pull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algn="r" rtl="1"/>
            <a:r>
              <a:rPr lang="fa-IR" sz="3600" dirty="0" smtClean="0">
                <a:cs typeface="B Titr" pitchFamily="2" charset="-78"/>
              </a:rPr>
              <a:t>شهر الکترونیک در ایران</a:t>
            </a:r>
            <a:endParaRPr lang="en-US" sz="3600" dirty="0">
              <a:cs typeface="B Titr" pitchFamily="2" charset="-78"/>
            </a:endParaRPr>
          </a:p>
        </p:txBody>
      </p:sp>
      <p:sp>
        <p:nvSpPr>
          <p:cNvPr id="3" name="Content Placeholder 2"/>
          <p:cNvSpPr>
            <a:spLocks noGrp="1"/>
          </p:cNvSpPr>
          <p:nvPr>
            <p:ph idx="1"/>
          </p:nvPr>
        </p:nvSpPr>
        <p:spPr>
          <a:xfrm>
            <a:off x="457200" y="1340768"/>
            <a:ext cx="8229600" cy="4525963"/>
          </a:xfrm>
        </p:spPr>
        <p:txBody>
          <a:bodyPr/>
          <a:lstStyle/>
          <a:p>
            <a:pPr algn="justLow" rtl="1">
              <a:buNone/>
            </a:pPr>
            <a:r>
              <a:rPr lang="fa-IR" sz="3000" dirty="0">
                <a:cs typeface="B Nazanin" panose="00000400000000000000" pitchFamily="2" charset="-78"/>
              </a:rPr>
              <a:t>ایران از جمله کشورهایی است که با پدیده شهرهای الکترونیک و به دنبال آن شهرداری های الکترونیکی بیگانه نیست.بدون شک به دنبال گسترش شهرها و افزایش جمعیت و تبع آن تنوع نیازها و احتیاجات شهروندان،وظایف و فعالیت های شهرداری ها نیز تنوع و گسترش بیشتری یافته به گونه ای که امروزه بیشتر شهرداری های به عنوان بزرگترین و متنوع ترین سازمان خدمات شهری نام برده </a:t>
            </a:r>
            <a:r>
              <a:rPr lang="fa-IR" sz="3000" dirty="0" smtClean="0">
                <a:cs typeface="B Nazanin" panose="00000400000000000000" pitchFamily="2" charset="-78"/>
              </a:rPr>
              <a:t>میشود و وظیفه اصلی اجرای شهر الکترونیک را در شهرهای ایران بر عهده دارد که این کار باعث میشود امکانات مساوی در اختیار همه قرار بگیرد</a:t>
            </a:r>
            <a:endParaRPr lang="fa-IR" sz="3000" dirty="0">
              <a:cs typeface="B Nazanin" panose="00000400000000000000" pitchFamily="2" charset="-78"/>
            </a:endParaRPr>
          </a:p>
        </p:txBody>
      </p:sp>
      <p:sp>
        <p:nvSpPr>
          <p:cNvPr id="5"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10</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3890025437"/>
      </p:ext>
    </p:extLst>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600" dirty="0" smtClean="0">
                <a:cs typeface="B Titr" pitchFamily="2" charset="-78"/>
              </a:rPr>
              <a:t>نمونه های شهر های الکترونیکی در ایران</a:t>
            </a:r>
            <a:endParaRPr lang="en-US" sz="3600" dirty="0"/>
          </a:p>
        </p:txBody>
      </p:sp>
      <p:sp>
        <p:nvSpPr>
          <p:cNvPr id="3" name="Content Placeholder 2"/>
          <p:cNvSpPr>
            <a:spLocks noGrp="1"/>
          </p:cNvSpPr>
          <p:nvPr>
            <p:ph idx="1"/>
          </p:nvPr>
        </p:nvSpPr>
        <p:spPr>
          <a:xfrm>
            <a:off x="457200" y="2060847"/>
            <a:ext cx="6491064" cy="3600401"/>
          </a:xfrm>
        </p:spPr>
        <p:txBody>
          <a:bodyPr/>
          <a:lstStyle/>
          <a:p>
            <a:pPr algn="r" rtl="1">
              <a:buFont typeface="Courier New" pitchFamily="49" charset="0"/>
              <a:buChar char="o"/>
            </a:pPr>
            <a:r>
              <a:rPr lang="fa-IR" sz="3600" dirty="0" smtClean="0">
                <a:cs typeface="B Nazanin" panose="00000400000000000000" pitchFamily="2" charset="-78"/>
              </a:rPr>
              <a:t>تهران</a:t>
            </a:r>
          </a:p>
          <a:p>
            <a:pPr algn="r" rtl="1">
              <a:buFont typeface="Courier New" pitchFamily="49" charset="0"/>
              <a:buChar char="o"/>
            </a:pPr>
            <a:r>
              <a:rPr lang="fa-IR" sz="3600" dirty="0" smtClean="0">
                <a:cs typeface="B Nazanin" panose="00000400000000000000" pitchFamily="2" charset="-78"/>
              </a:rPr>
              <a:t>کیش</a:t>
            </a:r>
          </a:p>
          <a:p>
            <a:pPr algn="r" rtl="1">
              <a:buFont typeface="Courier New" pitchFamily="49" charset="0"/>
              <a:buChar char="o"/>
            </a:pPr>
            <a:r>
              <a:rPr lang="fa-IR" sz="3600" dirty="0" smtClean="0">
                <a:cs typeface="B Nazanin" panose="00000400000000000000" pitchFamily="2" charset="-78"/>
              </a:rPr>
              <a:t>مشهد</a:t>
            </a:r>
          </a:p>
          <a:p>
            <a:pPr algn="r" rtl="1">
              <a:buFont typeface="Courier New" pitchFamily="49" charset="0"/>
              <a:buChar char="o"/>
            </a:pPr>
            <a:r>
              <a:rPr lang="fa-IR" sz="3600" dirty="0" smtClean="0">
                <a:cs typeface="B Nazanin" panose="00000400000000000000" pitchFamily="2" charset="-78"/>
              </a:rPr>
              <a:t>سمنان</a:t>
            </a:r>
          </a:p>
          <a:p>
            <a:pPr algn="r" rtl="1">
              <a:buFont typeface="Courier New" pitchFamily="49" charset="0"/>
              <a:buChar char="o"/>
            </a:pPr>
            <a:r>
              <a:rPr lang="fa-IR" sz="3600" dirty="0" smtClean="0">
                <a:cs typeface="B Nazanin" panose="00000400000000000000" pitchFamily="2" charset="-78"/>
              </a:rPr>
              <a:t>شیراز</a:t>
            </a:r>
          </a:p>
        </p:txBody>
      </p:sp>
      <p:sp>
        <p:nvSpPr>
          <p:cNvPr id="5" name="Right Brace 4"/>
          <p:cNvSpPr/>
          <p:nvPr/>
        </p:nvSpPr>
        <p:spPr>
          <a:xfrm>
            <a:off x="6876256" y="1844824"/>
            <a:ext cx="1224136" cy="3744416"/>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6"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11</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4245208585"/>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pPr algn="r" rtl="1"/>
            <a:r>
              <a:rPr lang="fa-IR" sz="3600" dirty="0" smtClean="0">
                <a:solidFill>
                  <a:schemeClr val="tx1"/>
                </a:solidFill>
                <a:effectLst/>
                <a:latin typeface="Arial" pitchFamily="34" charset="0"/>
                <a:ea typeface="Times New Roman"/>
                <a:cs typeface="B Titr" pitchFamily="2" charset="-78"/>
              </a:rPr>
              <a:t>نتیجه گیری</a:t>
            </a:r>
          </a:p>
        </p:txBody>
      </p:sp>
      <p:sp>
        <p:nvSpPr>
          <p:cNvPr id="3" name="Content Placeholder 2"/>
          <p:cNvSpPr>
            <a:spLocks noGrp="1"/>
          </p:cNvSpPr>
          <p:nvPr>
            <p:ph idx="1"/>
          </p:nvPr>
        </p:nvSpPr>
        <p:spPr/>
        <p:txBody>
          <a:bodyPr>
            <a:normAutofit fontScale="92500" lnSpcReduction="10000"/>
          </a:bodyPr>
          <a:lstStyle/>
          <a:p>
            <a:pPr algn="justLow" rtl="1">
              <a:buNone/>
            </a:pPr>
            <a:r>
              <a:rPr lang="fa-IR" sz="3000" dirty="0">
                <a:cs typeface="B Nazanin" panose="00000400000000000000" pitchFamily="2" charset="-78"/>
              </a:rPr>
              <a:t>شهرداري الکترونیکی با استفاده از مجموعه اي از نرم افزارها و بسترهاي ارتباطی مناسب شکل می گیرد و شهروندان ارتباط خود را با آن از طریق یک وب سایت یا پورتال برقرار می کند. شهروندان از طریق این درگاه قادرند کلیه امور مرتبط با شهرداری از جمله دریافت مجوزهای تغییر، اصلاح و ساخت وساز، نقشه های الکترونیکی شهرداری، پرداخت های الکترونیکی، مناقصات و مزایده های اینترنتی، پرداخت انواع عوارض نظیر درآمد، نوسازی، شهرسازی، جرایم حذف پارکینگ و کلیه اطلاعات آماری را با امنیت و اثربخشی بالا انجام دهند</a:t>
            </a:r>
            <a:endParaRPr lang="en-US" sz="3000" dirty="0">
              <a:cs typeface="B Nazanin" panose="00000400000000000000" pitchFamily="2" charset="-78"/>
            </a:endParaRPr>
          </a:p>
        </p:txBody>
      </p:sp>
      <p:sp>
        <p:nvSpPr>
          <p:cNvPr id="5"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12</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4159529766"/>
      </p:ext>
    </p:extLst>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600" dirty="0" smtClean="0">
                <a:cs typeface="B Titr" pitchFamily="2" charset="-78"/>
              </a:rPr>
              <a:t>منابع</a:t>
            </a:r>
            <a:endParaRPr lang="en-US" sz="3600" dirty="0">
              <a:cs typeface="B Titr" pitchFamily="2" charset="-78"/>
            </a:endParaRPr>
          </a:p>
        </p:txBody>
      </p:sp>
      <p:sp>
        <p:nvSpPr>
          <p:cNvPr id="3" name="Content Placeholder 2"/>
          <p:cNvSpPr>
            <a:spLocks noGrp="1"/>
          </p:cNvSpPr>
          <p:nvPr>
            <p:ph idx="1"/>
          </p:nvPr>
        </p:nvSpPr>
        <p:spPr>
          <a:xfrm>
            <a:off x="457200" y="706968"/>
            <a:ext cx="7772400" cy="3649133"/>
          </a:xfrm>
        </p:spPr>
        <p:txBody>
          <a:bodyPr/>
          <a:lstStyle/>
          <a:p>
            <a:pPr marL="514350" indent="-514350" algn="r" rtl="1">
              <a:lnSpc>
                <a:spcPct val="150000"/>
              </a:lnSpc>
              <a:buFont typeface="+mj-lt"/>
              <a:buAutoNum type="arabicParenR"/>
            </a:pPr>
            <a:r>
              <a:rPr lang="fa-IR" sz="2800" dirty="0" smtClean="0">
                <a:cs typeface="B Nazanin" panose="00000400000000000000" pitchFamily="2" charset="-78"/>
              </a:rPr>
              <a:t>جلالی ، علی اکبر،“شهر الکترونیک“</a:t>
            </a:r>
          </a:p>
          <a:p>
            <a:pPr marL="514350" indent="-514350" algn="r" rtl="1">
              <a:lnSpc>
                <a:spcPct val="150000"/>
              </a:lnSpc>
              <a:buFont typeface="+mj-lt"/>
              <a:buAutoNum type="arabicParenR"/>
            </a:pPr>
            <a:r>
              <a:rPr lang="fa-IR" sz="2800" dirty="0" smtClean="0">
                <a:cs typeface="B Nazanin" panose="00000400000000000000" pitchFamily="2" charset="-78"/>
              </a:rPr>
              <a:t>شهرداری الکترونیکی تهران : </a:t>
            </a:r>
            <a:r>
              <a:rPr lang="en-US" sz="2800" dirty="0" smtClean="0">
                <a:cs typeface="B Nazanin" panose="00000400000000000000" pitchFamily="2" charset="-78"/>
              </a:rPr>
              <a:t>www.tehran.ir</a:t>
            </a:r>
            <a:endParaRPr lang="en-US" sz="2800" dirty="0">
              <a:cs typeface="B Nazanin" panose="00000400000000000000" pitchFamily="2" charset="-78"/>
            </a:endParaRPr>
          </a:p>
        </p:txBody>
      </p:sp>
      <p:sp>
        <p:nvSpPr>
          <p:cNvPr id="5"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13</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106477087"/>
      </p:ext>
    </p:extLst>
  </p:cSld>
  <p:clrMapOvr>
    <a:masterClrMapping/>
  </p:clrMapOvr>
  <p:transition spd="med">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11560" y="0"/>
            <a:ext cx="8229600" cy="1143000"/>
          </a:xfrm>
        </p:spPr>
        <p:txBody>
          <a:bodyPr/>
          <a:lstStyle/>
          <a:p>
            <a:pPr algn="r" rtl="1"/>
            <a:r>
              <a:rPr lang="fa-IR" sz="3600" dirty="0" smtClean="0">
                <a:solidFill>
                  <a:schemeClr val="tx1"/>
                </a:solidFill>
                <a:cs typeface="B Titr" pitchFamily="2" charset="-78"/>
              </a:rPr>
              <a:t>عناوین </a:t>
            </a:r>
            <a:endParaRPr lang="en-US" sz="3600" dirty="0">
              <a:solidFill>
                <a:schemeClr val="tx1"/>
              </a:solidFill>
              <a:cs typeface="B Titr" pitchFamily="2" charset="-78"/>
            </a:endParaRPr>
          </a:p>
        </p:txBody>
      </p:sp>
      <p:sp>
        <p:nvSpPr>
          <p:cNvPr id="55299" name="Rectangle 3"/>
          <p:cNvSpPr>
            <a:spLocks noGrp="1" noChangeArrowheads="1"/>
          </p:cNvSpPr>
          <p:nvPr>
            <p:ph idx="1"/>
          </p:nvPr>
        </p:nvSpPr>
        <p:spPr>
          <a:xfrm>
            <a:off x="467544" y="1052736"/>
            <a:ext cx="6851104" cy="4525963"/>
          </a:xfrm>
        </p:spPr>
        <p:txBody>
          <a:bodyPr/>
          <a:lstStyle/>
          <a:p>
            <a:pPr algn="r" rtl="1">
              <a:buFont typeface="Wingdings" pitchFamily="2" charset="2"/>
              <a:buChar char="§"/>
            </a:pPr>
            <a:r>
              <a:rPr lang="fa-IR" dirty="0" smtClean="0">
                <a:cs typeface="B Nazanin" panose="00000400000000000000" pitchFamily="2" charset="-78"/>
              </a:rPr>
              <a:t>مقدمه </a:t>
            </a:r>
          </a:p>
          <a:p>
            <a:pPr algn="r" rtl="1">
              <a:buFont typeface="Wingdings" pitchFamily="2" charset="2"/>
              <a:buChar char="§"/>
            </a:pPr>
            <a:r>
              <a:rPr lang="fa-IR" dirty="0" smtClean="0">
                <a:cs typeface="B Nazanin" panose="00000400000000000000" pitchFamily="2" charset="-78"/>
              </a:rPr>
              <a:t>تعریف شهر الکترونیک</a:t>
            </a:r>
          </a:p>
          <a:p>
            <a:pPr algn="r" rtl="1">
              <a:buFont typeface="Wingdings" pitchFamily="2" charset="2"/>
              <a:buChar char="§"/>
            </a:pPr>
            <a:r>
              <a:rPr lang="fa-IR" dirty="0">
                <a:cs typeface="B Nazanin" panose="00000400000000000000" pitchFamily="2" charset="-78"/>
              </a:rPr>
              <a:t>فعالیت های شهر </a:t>
            </a:r>
            <a:r>
              <a:rPr lang="fa-IR" dirty="0" smtClean="0">
                <a:cs typeface="B Nazanin" panose="00000400000000000000" pitchFamily="2" charset="-78"/>
              </a:rPr>
              <a:t>الکترونیک</a:t>
            </a:r>
          </a:p>
          <a:p>
            <a:pPr algn="r" rtl="1">
              <a:buFont typeface="Wingdings" pitchFamily="2" charset="2"/>
              <a:buChar char="§"/>
            </a:pPr>
            <a:r>
              <a:rPr lang="fa-IR" dirty="0" smtClean="0">
                <a:cs typeface="B Nazanin" panose="00000400000000000000" pitchFamily="2" charset="-78"/>
              </a:rPr>
              <a:t>مزایای شهر الکترونیک</a:t>
            </a:r>
          </a:p>
          <a:p>
            <a:pPr algn="r" rtl="1">
              <a:buFont typeface="Wingdings" pitchFamily="2" charset="2"/>
              <a:buChar char="§"/>
            </a:pPr>
            <a:r>
              <a:rPr lang="fa-IR" dirty="0" smtClean="0">
                <a:cs typeface="B Nazanin" panose="00000400000000000000" pitchFamily="2" charset="-78"/>
              </a:rPr>
              <a:t>نمونه های بین الملی </a:t>
            </a:r>
          </a:p>
          <a:p>
            <a:pPr algn="r" rtl="1">
              <a:buFont typeface="Wingdings" pitchFamily="2" charset="2"/>
              <a:buChar char="§"/>
            </a:pPr>
            <a:r>
              <a:rPr lang="fa-IR" dirty="0" smtClean="0">
                <a:cs typeface="B Nazanin" panose="00000400000000000000" pitchFamily="2" charset="-78"/>
              </a:rPr>
              <a:t>شهر الکترونیک در ایران</a:t>
            </a:r>
          </a:p>
          <a:p>
            <a:pPr algn="r" rtl="1">
              <a:buFont typeface="Wingdings" pitchFamily="2" charset="2"/>
              <a:buChar char="§"/>
            </a:pPr>
            <a:r>
              <a:rPr lang="fa-IR" dirty="0">
                <a:cs typeface="B Nazanin" panose="00000400000000000000" pitchFamily="2" charset="-78"/>
              </a:rPr>
              <a:t>نتیجه </a:t>
            </a:r>
            <a:r>
              <a:rPr lang="fa-IR" dirty="0" smtClean="0">
                <a:cs typeface="B Nazanin" panose="00000400000000000000" pitchFamily="2" charset="-78"/>
              </a:rPr>
              <a:t>گیری</a:t>
            </a:r>
          </a:p>
          <a:p>
            <a:pPr algn="r" rtl="1">
              <a:buFont typeface="Wingdings" pitchFamily="2" charset="2"/>
              <a:buChar char="§"/>
            </a:pPr>
            <a:r>
              <a:rPr lang="fa-IR" dirty="0" smtClean="0">
                <a:cs typeface="B Nazanin" panose="00000400000000000000" pitchFamily="2" charset="-78"/>
              </a:rPr>
              <a:t>منابع</a:t>
            </a:r>
            <a:endParaRPr lang="fa-IR" dirty="0">
              <a:cs typeface="B Nazanin" panose="00000400000000000000" pitchFamily="2" charset="-78"/>
            </a:endParaRPr>
          </a:p>
          <a:p>
            <a:pPr algn="r" rtl="1">
              <a:buFont typeface="Wingdings" pitchFamily="2" charset="2"/>
              <a:buChar char="§"/>
            </a:pPr>
            <a:endParaRPr lang="en-US" dirty="0">
              <a:cs typeface="B Nazanin" panose="00000400000000000000" pitchFamily="2" charset="-78"/>
            </a:endParaRPr>
          </a:p>
        </p:txBody>
      </p:sp>
      <p:sp>
        <p:nvSpPr>
          <p:cNvPr id="6" name="Slide Number Placeholder 5"/>
          <p:cNvSpPr>
            <a:spLocks noGrp="1"/>
          </p:cNvSpPr>
          <p:nvPr>
            <p:ph type="sldNum" sz="quarter" idx="12"/>
          </p:nvPr>
        </p:nvSpPr>
        <p:spPr>
          <a:xfrm>
            <a:off x="3131840" y="6381750"/>
            <a:ext cx="2133600" cy="476250"/>
          </a:xfrm>
        </p:spPr>
        <p:txBody>
          <a:bodyPr/>
          <a:lstStyle/>
          <a:p>
            <a:pPr algn="ctr"/>
            <a:fld id="{3B611D8F-EAAB-49E5-87B8-E33CF280B863}" type="slidenum">
              <a:rPr lang="es-ES" sz="2000" smtClean="0">
                <a:solidFill>
                  <a:schemeClr val="bg1"/>
                </a:solidFill>
              </a:rPr>
              <a:pPr algn="ctr"/>
              <a:t>2</a:t>
            </a:fld>
            <a:endParaRPr lang="es-ES" sz="2000" dirty="0">
              <a:solidFill>
                <a:schemeClr val="bg1"/>
              </a:solidFill>
            </a:endParaRPr>
          </a:p>
        </p:txBody>
      </p:sp>
    </p:spTree>
    <p:extLst>
      <p:ext uri="{BB962C8B-B14F-4D97-AF65-F5344CB8AC3E}">
        <p14:creationId xmlns:p14="http://schemas.microsoft.com/office/powerpoint/2010/main" val="2573827202"/>
      </p:ext>
    </p:extLst>
  </p:cSld>
  <p:clrMapOvr>
    <a:masterClrMapping/>
  </p:clrMapOvr>
  <p:transition spd="med">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pPr algn="r"/>
            <a:r>
              <a:rPr lang="fa-IR" sz="4000" dirty="0" smtClean="0">
                <a:cs typeface="B Titr" pitchFamily="2" charset="-78"/>
              </a:rPr>
              <a:t>مقدمه</a:t>
            </a:r>
            <a:endParaRPr lang="en-US" dirty="0">
              <a:cs typeface="B Titr" pitchFamily="2" charset="-78"/>
            </a:endParaRPr>
          </a:p>
        </p:txBody>
      </p:sp>
      <p:sp>
        <p:nvSpPr>
          <p:cNvPr id="3" name="Content Placeholder 2"/>
          <p:cNvSpPr>
            <a:spLocks noGrp="1"/>
          </p:cNvSpPr>
          <p:nvPr>
            <p:ph idx="1"/>
          </p:nvPr>
        </p:nvSpPr>
        <p:spPr>
          <a:xfrm>
            <a:off x="457200" y="1279301"/>
            <a:ext cx="8229600" cy="4525963"/>
          </a:xfrm>
        </p:spPr>
        <p:txBody>
          <a:bodyPr/>
          <a:lstStyle/>
          <a:p>
            <a:pPr algn="just" rtl="1"/>
            <a:r>
              <a:rPr lang="ar-SA" sz="3000" dirty="0">
                <a:solidFill>
                  <a:schemeClr val="tx1"/>
                </a:solidFill>
                <a:cs typeface="B Nazanin" panose="00000400000000000000" pitchFamily="2" charset="-78"/>
              </a:rPr>
              <a:t>امروزه، شهرنشینی و توسعه شهری یکی از </a:t>
            </a:r>
            <a:r>
              <a:rPr lang="ar-SA" sz="3000" dirty="0" smtClean="0">
                <a:solidFill>
                  <a:schemeClr val="tx1"/>
                </a:solidFill>
                <a:cs typeface="B Nazanin" panose="00000400000000000000" pitchFamily="2" charset="-78"/>
              </a:rPr>
              <a:t>پدید</a:t>
            </a:r>
            <a:r>
              <a:rPr lang="fa-IR" sz="3000" dirty="0" smtClean="0">
                <a:solidFill>
                  <a:schemeClr val="tx1"/>
                </a:solidFill>
                <a:cs typeface="B Nazanin" panose="00000400000000000000" pitchFamily="2" charset="-78"/>
              </a:rPr>
              <a:t>ه </a:t>
            </a:r>
            <a:r>
              <a:rPr lang="ar-SA" sz="3000" dirty="0" smtClean="0">
                <a:solidFill>
                  <a:schemeClr val="tx1"/>
                </a:solidFill>
                <a:cs typeface="B Nazanin" panose="00000400000000000000" pitchFamily="2" charset="-78"/>
              </a:rPr>
              <a:t>های </a:t>
            </a:r>
            <a:r>
              <a:rPr lang="ar-SA" sz="3000" dirty="0">
                <a:solidFill>
                  <a:schemeClr val="tx1"/>
                </a:solidFill>
                <a:cs typeface="B Nazanin" panose="00000400000000000000" pitchFamily="2" charset="-78"/>
              </a:rPr>
              <a:t>ویژه است. رشد سریع شهرها و پیشی گرفتن آن از توانائی­ها و منابع مدیران شهری، ارائه خدمات شهری مناسب را برای مدیران شهری به یک چالش عظیم تبدیل نموده است. تراکم جمعیّت، دشواری رفت و آمد در محیط­های شهری، آلودگی­های هوا و ناامنی­های اجتماعی، برخی از مشکلاتی است که ذهن کارشناسان و صاحب­نظران در حوزه­های مختلف را به خود مشغول نموده است. در این خصوص، به منظور کاهش و برطرف نمودن مشکلات یاد شده، توسعه فناوری اطّلاعات و ارتباطات مدّ نظر قرار گرفته است</a:t>
            </a:r>
            <a:endParaRPr lang="en-US" sz="3000" dirty="0">
              <a:cs typeface="B Nazanin" panose="00000400000000000000" pitchFamily="2" charset="-78"/>
            </a:endParaRPr>
          </a:p>
        </p:txBody>
      </p:sp>
      <p:sp>
        <p:nvSpPr>
          <p:cNvPr id="4" name="Slide Number Placeholder 3"/>
          <p:cNvSpPr>
            <a:spLocks noGrp="1"/>
          </p:cNvSpPr>
          <p:nvPr>
            <p:ph type="sldNum" sz="quarter" idx="12"/>
          </p:nvPr>
        </p:nvSpPr>
        <p:spPr>
          <a:xfrm>
            <a:off x="3131840" y="6381750"/>
            <a:ext cx="2133600" cy="476250"/>
          </a:xfrm>
        </p:spPr>
        <p:txBody>
          <a:bodyPr/>
          <a:lstStyle/>
          <a:p>
            <a:pPr algn="ctr"/>
            <a:fld id="{3B611D8F-EAAB-49E5-87B8-E33CF280B863}" type="slidenum">
              <a:rPr lang="es-ES" sz="1800" smtClean="0">
                <a:solidFill>
                  <a:schemeClr val="bg1"/>
                </a:solidFill>
              </a:rPr>
              <a:pPr algn="ctr"/>
              <a:t>3</a:t>
            </a:fld>
            <a:endParaRPr lang="es-ES" sz="1800" dirty="0">
              <a:solidFill>
                <a:schemeClr val="bg1"/>
              </a:solidFill>
            </a:endParaRPr>
          </a:p>
        </p:txBody>
      </p:sp>
    </p:spTree>
    <p:extLst>
      <p:ext uri="{BB962C8B-B14F-4D97-AF65-F5344CB8AC3E}">
        <p14:creationId xmlns:p14="http://schemas.microsoft.com/office/powerpoint/2010/main" val="1469617033"/>
      </p:ext>
    </p:extLst>
  </p:cSld>
  <p:clrMapOvr>
    <a:masterClrMapping/>
  </p:clrMapOvr>
  <p:transition spd="med">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600" dirty="0" smtClean="0">
                <a:cs typeface="B Titr" pitchFamily="2" charset="-78"/>
              </a:rPr>
              <a:t>تعریف شهر الکترونیک</a:t>
            </a:r>
            <a:endParaRPr lang="en-US" sz="3600" dirty="0">
              <a:cs typeface="B Titr" pitchFamily="2" charset="-78"/>
            </a:endParaRPr>
          </a:p>
        </p:txBody>
      </p:sp>
      <p:sp>
        <p:nvSpPr>
          <p:cNvPr id="3" name="Content Placeholder 2"/>
          <p:cNvSpPr>
            <a:spLocks noGrp="1"/>
          </p:cNvSpPr>
          <p:nvPr>
            <p:ph idx="1"/>
          </p:nvPr>
        </p:nvSpPr>
        <p:spPr>
          <a:xfrm>
            <a:off x="518864" y="1628800"/>
            <a:ext cx="8229600" cy="4525963"/>
          </a:xfrm>
        </p:spPr>
        <p:txBody>
          <a:bodyPr/>
          <a:lstStyle/>
          <a:p>
            <a:pPr algn="justLow" rtl="1"/>
            <a:r>
              <a:rPr lang="fa-IR" sz="3000" dirty="0">
                <a:solidFill>
                  <a:schemeClr val="tx1"/>
                </a:solidFill>
                <a:cs typeface="B Nazanin" panose="00000400000000000000" pitchFamily="2" charset="-78"/>
              </a:rPr>
              <a:t>شهر الکترونیک ،شهری است که اجرای اکثر فعالیت های آن از طریق امکانات مبتنی بر اینترنت و سیستمهای الکترونیک امکان پذیر باشد . در چنین شهری ضرورتی ندارد مردم برای انجام کارهای روزمره خود مانند پرداخت قبوض آب،برق ، تلفن ،پرداخت جرائم ،خرید املاک یا کالا وقت زیادی را صرف کنند ،بلکه تمامی این کارها را میتوانند از طریق کامپیوتر شخصی خود ،هنگامی که به شبکه جهانی اینترنت متصل است </a:t>
            </a:r>
            <a:r>
              <a:rPr lang="fa-IR" sz="3000" dirty="0" smtClean="0">
                <a:solidFill>
                  <a:schemeClr val="tx1"/>
                </a:solidFill>
                <a:cs typeface="B Nazanin" panose="00000400000000000000" pitchFamily="2" charset="-78"/>
              </a:rPr>
              <a:t>انجام دهند.</a:t>
            </a:r>
            <a:endParaRPr lang="en-US" sz="3000" dirty="0">
              <a:cs typeface="B Nazanin" panose="00000400000000000000" pitchFamily="2" charset="-78"/>
            </a:endParaRPr>
          </a:p>
        </p:txBody>
      </p:sp>
      <p:sp>
        <p:nvSpPr>
          <p:cNvPr id="5"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685243976"/>
      </p:ext>
    </p:extLst>
  </p:cSld>
  <p:clrMapOvr>
    <a:masterClrMapping/>
  </p:clrMapOvr>
  <p:transition spd="med">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pPr algn="r" rtl="1"/>
            <a:r>
              <a:rPr lang="fa-IR" sz="3600" b="1" dirty="0">
                <a:solidFill>
                  <a:schemeClr val="tx2"/>
                </a:solidFill>
                <a:cs typeface="B Titr" pitchFamily="2" charset="-78"/>
              </a:rPr>
              <a:t>فعالیت های شهر </a:t>
            </a:r>
            <a:r>
              <a:rPr lang="fa-IR" sz="3600" b="1" dirty="0" smtClean="0">
                <a:solidFill>
                  <a:schemeClr val="tx2"/>
                </a:solidFill>
                <a:cs typeface="B Titr" pitchFamily="2" charset="-78"/>
              </a:rPr>
              <a:t>الکترونیک</a:t>
            </a:r>
            <a:endParaRPr lang="en-US" sz="3600" dirty="0">
              <a:cs typeface="B Titr" pitchFamily="2" charset="-78"/>
            </a:endParaRPr>
          </a:p>
        </p:txBody>
      </p:sp>
      <p:sp>
        <p:nvSpPr>
          <p:cNvPr id="3" name="Content Placeholder 2"/>
          <p:cNvSpPr>
            <a:spLocks noGrp="1"/>
          </p:cNvSpPr>
          <p:nvPr>
            <p:ph idx="1"/>
          </p:nvPr>
        </p:nvSpPr>
        <p:spPr>
          <a:xfrm>
            <a:off x="457200" y="1412776"/>
            <a:ext cx="8229600" cy="4713387"/>
          </a:xfrm>
        </p:spPr>
        <p:txBody>
          <a:bodyPr/>
          <a:lstStyle/>
          <a:p>
            <a:pPr algn="just" rtl="1">
              <a:buNone/>
            </a:pPr>
            <a:r>
              <a:rPr lang="fa-IR" sz="2400" dirty="0" smtClean="0">
                <a:cs typeface="B Nazanin" panose="00000400000000000000" pitchFamily="2" charset="-78"/>
              </a:rPr>
              <a:t>در زیر به برخی از فعالیت ها اشاره شده است:</a:t>
            </a:r>
          </a:p>
          <a:p>
            <a:pPr algn="just" rtl="1">
              <a:buNone/>
            </a:pPr>
            <a:endParaRPr lang="fa-IR" sz="2000" dirty="0" smtClean="0">
              <a:cs typeface="B Nazanin" panose="00000400000000000000" pitchFamily="2" charset="-78"/>
            </a:endParaRPr>
          </a:p>
          <a:p>
            <a:pPr algn="just" rtl="1">
              <a:buFont typeface="Wingdings" pitchFamily="2" charset="2"/>
              <a:buChar char="q"/>
            </a:pPr>
            <a:r>
              <a:rPr lang="fa-IR" sz="2400" b="1" dirty="0" smtClean="0">
                <a:solidFill>
                  <a:schemeClr val="tx1"/>
                </a:solidFill>
                <a:cs typeface="B Nazanin" panose="00000400000000000000" pitchFamily="2" charset="-78"/>
              </a:rPr>
              <a:t>فعالیت </a:t>
            </a:r>
            <a:r>
              <a:rPr lang="fa-IR" sz="2400" b="1" dirty="0">
                <a:solidFill>
                  <a:schemeClr val="tx1"/>
                </a:solidFill>
                <a:cs typeface="B Nazanin" panose="00000400000000000000" pitchFamily="2" charset="-78"/>
              </a:rPr>
              <a:t>های بانکی:</a:t>
            </a:r>
            <a:r>
              <a:rPr lang="fa-IR" sz="2400" dirty="0">
                <a:solidFill>
                  <a:schemeClr val="tx1"/>
                </a:solidFill>
                <a:cs typeface="B Nazanin" panose="00000400000000000000" pitchFamily="2" charset="-78"/>
              </a:rPr>
              <a:t>مثل پرداخت قبوض،برداشت پول از حساب،انتقال پول و غیره.</a:t>
            </a:r>
            <a:endParaRPr lang="en-US" sz="2400" dirty="0">
              <a:solidFill>
                <a:schemeClr val="tx1"/>
              </a:solidFill>
              <a:cs typeface="B Nazanin" panose="00000400000000000000" pitchFamily="2" charset="-78"/>
            </a:endParaRPr>
          </a:p>
          <a:p>
            <a:pPr algn="just" rtl="1">
              <a:buFont typeface="Wingdings" pitchFamily="2" charset="2"/>
              <a:buChar char="q"/>
            </a:pPr>
            <a:r>
              <a:rPr lang="fa-IR" sz="2400" b="1" dirty="0" smtClean="0">
                <a:solidFill>
                  <a:schemeClr val="tx1"/>
                </a:solidFill>
                <a:cs typeface="B Nazanin" panose="00000400000000000000" pitchFamily="2" charset="-78"/>
              </a:rPr>
              <a:t>فعالیت </a:t>
            </a:r>
            <a:r>
              <a:rPr lang="fa-IR" sz="2400" b="1" dirty="0">
                <a:solidFill>
                  <a:schemeClr val="tx1"/>
                </a:solidFill>
                <a:cs typeface="B Nazanin" panose="00000400000000000000" pitchFamily="2" charset="-78"/>
              </a:rPr>
              <a:t>های اداری:</a:t>
            </a:r>
            <a:r>
              <a:rPr lang="fa-IR" sz="2400" dirty="0">
                <a:solidFill>
                  <a:schemeClr val="tx1"/>
                </a:solidFill>
                <a:cs typeface="B Nazanin" panose="00000400000000000000" pitchFamily="2" charset="-78"/>
              </a:rPr>
              <a:t>مثل ثبت اسناد و املاک،درخواست پاسپورت و امثال آن.</a:t>
            </a:r>
            <a:endParaRPr lang="en-US" sz="2400" dirty="0">
              <a:solidFill>
                <a:schemeClr val="tx1"/>
              </a:solidFill>
              <a:cs typeface="B Nazanin" panose="00000400000000000000" pitchFamily="2" charset="-78"/>
            </a:endParaRPr>
          </a:p>
          <a:p>
            <a:pPr algn="just" rtl="1">
              <a:buFont typeface="Wingdings" pitchFamily="2" charset="2"/>
              <a:buChar char="q"/>
            </a:pPr>
            <a:r>
              <a:rPr lang="fa-IR" sz="2400" b="1" dirty="0" smtClean="0">
                <a:solidFill>
                  <a:schemeClr val="tx1"/>
                </a:solidFill>
                <a:cs typeface="B Nazanin" panose="00000400000000000000" pitchFamily="2" charset="-78"/>
              </a:rPr>
              <a:t>فعالیت </a:t>
            </a:r>
            <a:r>
              <a:rPr lang="fa-IR" sz="2400" b="1" dirty="0">
                <a:solidFill>
                  <a:schemeClr val="tx1"/>
                </a:solidFill>
                <a:cs typeface="B Nazanin" panose="00000400000000000000" pitchFamily="2" charset="-78"/>
              </a:rPr>
              <a:t>های تجاری:</a:t>
            </a:r>
            <a:r>
              <a:rPr lang="fa-IR" sz="2400" dirty="0">
                <a:solidFill>
                  <a:schemeClr val="tx1"/>
                </a:solidFill>
                <a:cs typeface="B Nazanin" panose="00000400000000000000" pitchFamily="2" charset="-78"/>
              </a:rPr>
              <a:t>مثل خرید وفروش کالا،موسیقی ،فیلم و مواد غذایی.</a:t>
            </a:r>
            <a:endParaRPr lang="en-US" sz="2400" dirty="0">
              <a:solidFill>
                <a:schemeClr val="tx1"/>
              </a:solidFill>
              <a:cs typeface="B Nazanin" panose="00000400000000000000" pitchFamily="2" charset="-78"/>
            </a:endParaRPr>
          </a:p>
          <a:p>
            <a:pPr algn="just" rtl="1">
              <a:buFont typeface="Wingdings" pitchFamily="2" charset="2"/>
              <a:buChar char="q"/>
            </a:pPr>
            <a:r>
              <a:rPr lang="fa-IR" sz="2400" b="1" dirty="0" smtClean="0">
                <a:solidFill>
                  <a:schemeClr val="tx1"/>
                </a:solidFill>
                <a:cs typeface="B Nazanin" panose="00000400000000000000" pitchFamily="2" charset="-78"/>
              </a:rPr>
              <a:t>کسب </a:t>
            </a:r>
            <a:r>
              <a:rPr lang="fa-IR" sz="2400" b="1" dirty="0">
                <a:solidFill>
                  <a:schemeClr val="tx1"/>
                </a:solidFill>
                <a:cs typeface="B Nazanin" panose="00000400000000000000" pitchFamily="2" charset="-78"/>
              </a:rPr>
              <a:t>اطلاعات:</a:t>
            </a:r>
            <a:r>
              <a:rPr lang="fa-IR" sz="2400" dirty="0">
                <a:solidFill>
                  <a:schemeClr val="tx1"/>
                </a:solidFill>
                <a:cs typeface="B Nazanin" panose="00000400000000000000" pitchFamily="2" charset="-78"/>
              </a:rPr>
              <a:t>اخبار،روزنامه ها،نشریات،وضعیت آب وهوا ترافیک شهری،ساعات پروازهواپیماها</a:t>
            </a:r>
            <a:r>
              <a:rPr lang="fa-IR" sz="2400" dirty="0" smtClean="0">
                <a:solidFill>
                  <a:schemeClr val="tx1"/>
                </a:solidFill>
                <a:cs typeface="B Nazanin" panose="00000400000000000000" pitchFamily="2" charset="-78"/>
              </a:rPr>
              <a:t>.</a:t>
            </a:r>
          </a:p>
          <a:p>
            <a:pPr algn="just" rtl="1">
              <a:buFont typeface="Wingdings" pitchFamily="2" charset="2"/>
              <a:buChar char="q"/>
            </a:pPr>
            <a:r>
              <a:rPr lang="fa-IR" sz="2400" b="1" dirty="0" smtClean="0">
                <a:solidFill>
                  <a:schemeClr val="tx1"/>
                </a:solidFill>
                <a:cs typeface="B Nazanin" panose="00000400000000000000" pitchFamily="2" charset="-78"/>
              </a:rPr>
              <a:t>فعالیت </a:t>
            </a:r>
            <a:r>
              <a:rPr lang="fa-IR" sz="2400" b="1" dirty="0">
                <a:solidFill>
                  <a:schemeClr val="tx1"/>
                </a:solidFill>
                <a:cs typeface="B Nazanin" panose="00000400000000000000" pitchFamily="2" charset="-78"/>
              </a:rPr>
              <a:t>های آموزشی:</a:t>
            </a:r>
            <a:r>
              <a:rPr lang="fa-IR" sz="2400" dirty="0">
                <a:solidFill>
                  <a:schemeClr val="tx1"/>
                </a:solidFill>
                <a:cs typeface="B Nazanin" panose="00000400000000000000" pitchFamily="2" charset="-78"/>
              </a:rPr>
              <a:t>مدرسه ،دانشگاه و سایر آموزشگاهها.</a:t>
            </a:r>
            <a:endParaRPr lang="en-US" sz="2400" dirty="0">
              <a:solidFill>
                <a:schemeClr val="tx1"/>
              </a:solidFill>
              <a:cs typeface="B Nazanin" panose="00000400000000000000" pitchFamily="2" charset="-78"/>
            </a:endParaRPr>
          </a:p>
          <a:p>
            <a:pPr algn="just" rtl="1">
              <a:buFont typeface="Wingdings" pitchFamily="2" charset="2"/>
              <a:buChar char="q"/>
            </a:pPr>
            <a:r>
              <a:rPr lang="fa-IR" sz="2400" b="1" dirty="0" smtClean="0">
                <a:solidFill>
                  <a:schemeClr val="tx1"/>
                </a:solidFill>
                <a:cs typeface="B Nazanin" panose="00000400000000000000" pitchFamily="2" charset="-78"/>
              </a:rPr>
              <a:t>فعالیت </a:t>
            </a:r>
            <a:r>
              <a:rPr lang="fa-IR" sz="2400" b="1" dirty="0">
                <a:solidFill>
                  <a:schemeClr val="tx1"/>
                </a:solidFill>
                <a:cs typeface="B Nazanin" panose="00000400000000000000" pitchFamily="2" charset="-78"/>
              </a:rPr>
              <a:t>های مسافرتی:</a:t>
            </a:r>
            <a:r>
              <a:rPr lang="fa-IR" sz="2400" dirty="0">
                <a:solidFill>
                  <a:schemeClr val="tx1"/>
                </a:solidFill>
                <a:cs typeface="B Nazanin" panose="00000400000000000000" pitchFamily="2" charset="-78"/>
              </a:rPr>
              <a:t>رزرو بلیط سفر،رزروهتل و کرایه اتومبیل.</a:t>
            </a:r>
            <a:endParaRPr lang="en-US" sz="2400" dirty="0">
              <a:solidFill>
                <a:schemeClr val="tx1"/>
              </a:solidFill>
              <a:cs typeface="B Nazanin" panose="00000400000000000000" pitchFamily="2" charset="-78"/>
            </a:endParaRPr>
          </a:p>
          <a:p>
            <a:pPr algn="just" rtl="1">
              <a:buNone/>
            </a:pPr>
            <a:endParaRPr lang="fa-IR" sz="2400" dirty="0" smtClean="0">
              <a:cs typeface="B Nazanin" panose="00000400000000000000" pitchFamily="2" charset="-78"/>
            </a:endParaRPr>
          </a:p>
          <a:p>
            <a:pPr algn="just" rtl="1">
              <a:buNone/>
            </a:pPr>
            <a:endParaRPr lang="en-US" sz="2400" dirty="0">
              <a:cs typeface="B Nazanin" panose="00000400000000000000" pitchFamily="2" charset="-78"/>
            </a:endParaRPr>
          </a:p>
        </p:txBody>
      </p:sp>
      <p:sp>
        <p:nvSpPr>
          <p:cNvPr id="5" name="Slide Number Placeholder 3"/>
          <p:cNvSpPr>
            <a:spLocks noGrp="1"/>
          </p:cNvSpPr>
          <p:nvPr>
            <p:ph type="sldNum" sz="quarter" idx="12"/>
          </p:nvPr>
        </p:nvSpPr>
        <p:spPr>
          <a:xfrm>
            <a:off x="3131840" y="6381750"/>
            <a:ext cx="2133600" cy="476250"/>
          </a:xfrm>
        </p:spPr>
        <p:txBody>
          <a:bodyPr/>
          <a:lstStyle/>
          <a:p>
            <a:pPr algn="ctr"/>
            <a:fld id="{3B611D8F-EAAB-49E5-87B8-E33CF280B863}" type="slidenum">
              <a:rPr lang="es-ES" sz="1800" smtClean="0">
                <a:solidFill>
                  <a:schemeClr val="bg1"/>
                </a:solidFill>
              </a:rPr>
              <a:pPr algn="ctr"/>
              <a:t>5</a:t>
            </a:fld>
            <a:endParaRPr lang="es-ES" sz="1800" dirty="0">
              <a:solidFill>
                <a:schemeClr val="bg1"/>
              </a:solidFill>
            </a:endParaRPr>
          </a:p>
        </p:txBody>
      </p:sp>
    </p:spTree>
    <p:extLst>
      <p:ext uri="{BB962C8B-B14F-4D97-AF65-F5344CB8AC3E}">
        <p14:creationId xmlns:p14="http://schemas.microsoft.com/office/powerpoint/2010/main" val="3232709603"/>
      </p:ext>
    </p:extLst>
  </p:cSld>
  <p:clrMapOvr>
    <a:masterClrMapping/>
  </p:clrMapOvr>
  <p:transition spd="med">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3600" dirty="0" smtClean="0">
                <a:cs typeface="B Titr" pitchFamily="2" charset="-78"/>
              </a:rPr>
              <a:t>مزایای شهر الکترونیک</a:t>
            </a:r>
            <a:endParaRPr lang="en-US" sz="3600" dirty="0">
              <a:cs typeface="B Titr" pitchFamily="2" charset="-78"/>
            </a:endParaRPr>
          </a:p>
        </p:txBody>
      </p:sp>
      <p:sp>
        <p:nvSpPr>
          <p:cNvPr id="3" name="Content Placeholder 2"/>
          <p:cNvSpPr>
            <a:spLocks noGrp="1"/>
          </p:cNvSpPr>
          <p:nvPr>
            <p:ph idx="1"/>
          </p:nvPr>
        </p:nvSpPr>
        <p:spPr>
          <a:xfrm>
            <a:off x="457200" y="1484784"/>
            <a:ext cx="8229600" cy="4641379"/>
          </a:xfrm>
        </p:spPr>
        <p:txBody>
          <a:bodyPr/>
          <a:lstStyle/>
          <a:p>
            <a:pPr algn="justLow" rtl="1">
              <a:lnSpc>
                <a:spcPct val="150000"/>
              </a:lnSpc>
              <a:buFont typeface="Wingdings" pitchFamily="2" charset="2"/>
              <a:buChar char="ü"/>
            </a:pPr>
            <a:r>
              <a:rPr lang="fa-IR" sz="2800" dirty="0">
                <a:solidFill>
                  <a:schemeClr val="tx1"/>
                </a:solidFill>
                <a:cs typeface="B Nazanin" panose="00000400000000000000" pitchFamily="2" charset="-78"/>
              </a:rPr>
              <a:t>فراهم آوردن خدمات با کیفیت و سرعت بالا برای </a:t>
            </a:r>
            <a:r>
              <a:rPr lang="fa-IR" sz="2800" dirty="0" smtClean="0">
                <a:solidFill>
                  <a:schemeClr val="tx1"/>
                </a:solidFill>
                <a:cs typeface="B Nazanin" panose="00000400000000000000" pitchFamily="2" charset="-78"/>
              </a:rPr>
              <a:t>شهروندان</a:t>
            </a:r>
          </a:p>
          <a:p>
            <a:pPr algn="justLow" rtl="1">
              <a:lnSpc>
                <a:spcPct val="150000"/>
              </a:lnSpc>
              <a:buFont typeface="Wingdings" pitchFamily="2" charset="2"/>
              <a:buChar char="ü"/>
            </a:pPr>
            <a:r>
              <a:rPr lang="fa-IR" sz="2800" dirty="0">
                <a:solidFill>
                  <a:schemeClr val="tx1"/>
                </a:solidFill>
                <a:cs typeface="B Nazanin" panose="00000400000000000000" pitchFamily="2" charset="-78"/>
              </a:rPr>
              <a:t>بهبود کیفیت زندگی </a:t>
            </a:r>
            <a:r>
              <a:rPr lang="fa-IR" sz="2800" dirty="0" smtClean="0">
                <a:solidFill>
                  <a:schemeClr val="tx1"/>
                </a:solidFill>
                <a:cs typeface="B Nazanin" panose="00000400000000000000" pitchFamily="2" charset="-78"/>
              </a:rPr>
              <a:t>مردم</a:t>
            </a:r>
          </a:p>
          <a:p>
            <a:pPr algn="justLow" rtl="1">
              <a:lnSpc>
                <a:spcPct val="150000"/>
              </a:lnSpc>
              <a:buFont typeface="Wingdings" pitchFamily="2" charset="2"/>
              <a:buChar char="ü"/>
            </a:pPr>
            <a:r>
              <a:rPr lang="fa-IR" sz="2800" dirty="0">
                <a:solidFill>
                  <a:schemeClr val="tx1"/>
                </a:solidFill>
                <a:cs typeface="B Nazanin" panose="00000400000000000000" pitchFamily="2" charset="-78"/>
              </a:rPr>
              <a:t>ارائه خدمات یک مرحله ای به </a:t>
            </a:r>
            <a:r>
              <a:rPr lang="fa-IR" sz="2800" dirty="0" smtClean="0">
                <a:solidFill>
                  <a:schemeClr val="tx1"/>
                </a:solidFill>
                <a:cs typeface="B Nazanin" panose="00000400000000000000" pitchFamily="2" charset="-78"/>
              </a:rPr>
              <a:t>شهروندان</a:t>
            </a:r>
          </a:p>
          <a:p>
            <a:pPr algn="justLow" rtl="1">
              <a:lnSpc>
                <a:spcPct val="150000"/>
              </a:lnSpc>
              <a:buFont typeface="Wingdings" pitchFamily="2" charset="2"/>
              <a:buChar char="ü"/>
            </a:pPr>
            <a:r>
              <a:rPr lang="fa-IR" sz="2800" dirty="0">
                <a:solidFill>
                  <a:schemeClr val="tx1"/>
                </a:solidFill>
                <a:cs typeface="B Nazanin" panose="00000400000000000000" pitchFamily="2" charset="-78"/>
              </a:rPr>
              <a:t>ارتباط بهتر سازمانها و ارگان های مختلف </a:t>
            </a:r>
            <a:r>
              <a:rPr lang="fa-IR" sz="2800" dirty="0" smtClean="0">
                <a:solidFill>
                  <a:schemeClr val="tx1"/>
                </a:solidFill>
                <a:cs typeface="B Nazanin" panose="00000400000000000000" pitchFamily="2" charset="-78"/>
              </a:rPr>
              <a:t>شهری</a:t>
            </a:r>
          </a:p>
          <a:p>
            <a:pPr algn="justLow" rtl="1">
              <a:lnSpc>
                <a:spcPct val="150000"/>
              </a:lnSpc>
              <a:buFont typeface="Wingdings" pitchFamily="2" charset="2"/>
              <a:buChar char="ü"/>
            </a:pPr>
            <a:r>
              <a:rPr lang="fa-IR" sz="2800" dirty="0">
                <a:solidFill>
                  <a:schemeClr val="tx1"/>
                </a:solidFill>
                <a:cs typeface="B Nazanin" panose="00000400000000000000" pitchFamily="2" charset="-78"/>
              </a:rPr>
              <a:t>دسترسی 24 ساعته به خدمات </a:t>
            </a:r>
            <a:r>
              <a:rPr lang="fa-IR" sz="2800" dirty="0" smtClean="0">
                <a:solidFill>
                  <a:schemeClr val="tx1"/>
                </a:solidFill>
                <a:cs typeface="B Nazanin" panose="00000400000000000000" pitchFamily="2" charset="-78"/>
              </a:rPr>
              <a:t>شهری</a:t>
            </a:r>
          </a:p>
        </p:txBody>
      </p:sp>
      <p:sp>
        <p:nvSpPr>
          <p:cNvPr id="5" name="Slide Number Placeholder 3"/>
          <p:cNvSpPr>
            <a:spLocks noGrp="1"/>
          </p:cNvSpPr>
          <p:nvPr>
            <p:ph type="sldNum" sz="quarter" idx="12"/>
          </p:nvPr>
        </p:nvSpPr>
        <p:spPr>
          <a:xfrm>
            <a:off x="3131840" y="6381750"/>
            <a:ext cx="2133600" cy="476250"/>
          </a:xfrm>
        </p:spPr>
        <p:txBody>
          <a:bodyPr/>
          <a:lstStyle/>
          <a:p>
            <a:pPr algn="ctr"/>
            <a:fld id="{3B611D8F-EAAB-49E5-87B8-E33CF280B863}" type="slidenum">
              <a:rPr lang="es-ES" sz="1800" smtClean="0">
                <a:solidFill>
                  <a:schemeClr val="bg1"/>
                </a:solidFill>
              </a:rPr>
              <a:pPr algn="ctr"/>
              <a:t>6</a:t>
            </a:fld>
            <a:endParaRPr lang="es-ES" sz="1800" dirty="0">
              <a:solidFill>
                <a:schemeClr val="bg1"/>
              </a:solidFill>
            </a:endParaRPr>
          </a:p>
        </p:txBody>
      </p:sp>
    </p:spTree>
    <p:extLst>
      <p:ext uri="{BB962C8B-B14F-4D97-AF65-F5344CB8AC3E}">
        <p14:creationId xmlns:p14="http://schemas.microsoft.com/office/powerpoint/2010/main" val="2235812305"/>
      </p:ext>
    </p:extLst>
  </p:cSld>
  <p:clrMapOvr>
    <a:masterClrMapping/>
  </p:clrMapOvr>
  <p:transition spd="med">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lstStyle/>
          <a:p>
            <a:pPr algn="justLow" rtl="1">
              <a:lnSpc>
                <a:spcPct val="150000"/>
              </a:lnSpc>
              <a:buFont typeface="Wingdings" pitchFamily="2" charset="2"/>
              <a:buChar char="ü"/>
            </a:pPr>
            <a:r>
              <a:rPr lang="fa-IR" sz="2800" dirty="0" smtClean="0">
                <a:solidFill>
                  <a:schemeClr val="tx1"/>
                </a:solidFill>
                <a:cs typeface="B Nazanin" panose="00000400000000000000" pitchFamily="2" charset="-78"/>
              </a:rPr>
              <a:t>کاهش ترافیک شهر با توجه به کاربرد اینترنت در فعالیت های شهری</a:t>
            </a:r>
          </a:p>
          <a:p>
            <a:pPr algn="justLow" rtl="1">
              <a:lnSpc>
                <a:spcPct val="150000"/>
              </a:lnSpc>
              <a:buFont typeface="Wingdings" pitchFamily="2" charset="2"/>
              <a:buChar char="ü"/>
            </a:pPr>
            <a:r>
              <a:rPr lang="fa-IR" sz="2800" dirty="0" smtClean="0">
                <a:solidFill>
                  <a:schemeClr val="tx1"/>
                </a:solidFill>
                <a:cs typeface="B Nazanin" panose="00000400000000000000" pitchFamily="2" charset="-78"/>
              </a:rPr>
              <a:t>کاهش آلودگی هوا با کاهش ترافیک شهری</a:t>
            </a:r>
            <a:endParaRPr lang="fa-IR" sz="2800" dirty="0" smtClean="0">
              <a:cs typeface="B Nazanin" panose="00000400000000000000" pitchFamily="2" charset="-78"/>
            </a:endParaRPr>
          </a:p>
          <a:p>
            <a:pPr algn="justLow" rtl="1">
              <a:lnSpc>
                <a:spcPct val="150000"/>
              </a:lnSpc>
              <a:buFont typeface="Wingdings" pitchFamily="2" charset="2"/>
              <a:buChar char="ü"/>
            </a:pPr>
            <a:r>
              <a:rPr lang="fa-IR" sz="2800" dirty="0" smtClean="0">
                <a:cs typeface="B Nazanin" panose="00000400000000000000" pitchFamily="2" charset="-78"/>
              </a:rPr>
              <a:t>صرفه </a:t>
            </a:r>
            <a:r>
              <a:rPr lang="fa-IR" sz="2800" dirty="0">
                <a:cs typeface="B Nazanin" panose="00000400000000000000" pitchFamily="2" charset="-78"/>
              </a:rPr>
              <a:t>جویی در وقت و انرژی</a:t>
            </a:r>
          </a:p>
          <a:p>
            <a:pPr algn="justLow" rtl="1">
              <a:lnSpc>
                <a:spcPct val="150000"/>
              </a:lnSpc>
              <a:buFont typeface="Wingdings" pitchFamily="2" charset="2"/>
              <a:buChar char="ü"/>
            </a:pPr>
            <a:r>
              <a:rPr lang="fa-IR" sz="2800" dirty="0">
                <a:cs typeface="B Nazanin" panose="00000400000000000000" pitchFamily="2" charset="-78"/>
              </a:rPr>
              <a:t>جلوگیری از سرمایه گذاری بیشتر روی روشهای قدیمی اداره شهر</a:t>
            </a:r>
          </a:p>
          <a:p>
            <a:pPr algn="justLow" rtl="1">
              <a:lnSpc>
                <a:spcPct val="150000"/>
              </a:lnSpc>
              <a:buFont typeface="Wingdings" pitchFamily="2" charset="2"/>
              <a:buChar char="ü"/>
            </a:pPr>
            <a:r>
              <a:rPr lang="fa-IR" sz="2800" dirty="0">
                <a:cs typeface="B Nazanin" panose="00000400000000000000" pitchFamily="2" charset="-78"/>
              </a:rPr>
              <a:t>ایجاد زیر ساخت لازم برای توسعه های آتی شهر</a:t>
            </a:r>
          </a:p>
          <a:p>
            <a:pPr algn="justLow" rtl="1">
              <a:lnSpc>
                <a:spcPct val="150000"/>
              </a:lnSpc>
              <a:buFont typeface="Wingdings" pitchFamily="2" charset="2"/>
              <a:buChar char="ü"/>
            </a:pPr>
            <a:r>
              <a:rPr lang="fa-IR" sz="2800" dirty="0">
                <a:cs typeface="B Nazanin" panose="00000400000000000000" pitchFamily="2" charset="-78"/>
              </a:rPr>
              <a:t>کاهش فساد اداری</a:t>
            </a:r>
          </a:p>
          <a:p>
            <a:pPr algn="justLow" rtl="1">
              <a:lnSpc>
                <a:spcPct val="150000"/>
              </a:lnSpc>
              <a:buFont typeface="Wingdings" pitchFamily="2" charset="2"/>
              <a:buChar char="ü"/>
            </a:pPr>
            <a:r>
              <a:rPr lang="fa-IR" sz="2800" dirty="0">
                <a:cs typeface="B Nazanin" panose="00000400000000000000" pitchFamily="2" charset="-78"/>
              </a:rPr>
              <a:t>افزایش سطح آگاهی </a:t>
            </a:r>
            <a:r>
              <a:rPr lang="fa-IR" sz="2800" dirty="0" smtClean="0">
                <a:cs typeface="B Nazanin" panose="00000400000000000000" pitchFamily="2" charset="-78"/>
              </a:rPr>
              <a:t>عموم</a:t>
            </a:r>
            <a:endParaRPr lang="fa-IR" sz="2800" dirty="0">
              <a:cs typeface="B Nazanin" panose="00000400000000000000" pitchFamily="2" charset="-78"/>
            </a:endParaRPr>
          </a:p>
        </p:txBody>
      </p:sp>
      <p:sp>
        <p:nvSpPr>
          <p:cNvPr id="5" name="Slide Number Placeholder 3"/>
          <p:cNvSpPr>
            <a:spLocks noGrp="1"/>
          </p:cNvSpPr>
          <p:nvPr>
            <p:ph type="sldNum" sz="quarter" idx="12"/>
          </p:nvPr>
        </p:nvSpPr>
        <p:spPr>
          <a:xfrm>
            <a:off x="3131840" y="6381750"/>
            <a:ext cx="2133600" cy="476250"/>
          </a:xfrm>
        </p:spPr>
        <p:txBody>
          <a:bodyPr/>
          <a:lstStyle/>
          <a:p>
            <a:pPr algn="ctr"/>
            <a:fld id="{3B611D8F-EAAB-49E5-87B8-E33CF280B863}" type="slidenum">
              <a:rPr lang="es-ES" sz="1800" smtClean="0">
                <a:solidFill>
                  <a:schemeClr val="bg1"/>
                </a:solidFill>
              </a:rPr>
              <a:pPr algn="ctr"/>
              <a:t>7</a:t>
            </a:fld>
            <a:endParaRPr lang="es-ES" sz="1800" dirty="0">
              <a:solidFill>
                <a:schemeClr val="bg1"/>
              </a:solidFill>
            </a:endParaRPr>
          </a:p>
        </p:txBody>
      </p:sp>
    </p:spTree>
    <p:extLst>
      <p:ext uri="{BB962C8B-B14F-4D97-AF65-F5344CB8AC3E}">
        <p14:creationId xmlns:p14="http://schemas.microsoft.com/office/powerpoint/2010/main" val="1461528653"/>
      </p:ext>
    </p:extLst>
  </p:cSld>
  <p:clrMapOvr>
    <a:masterClrMapping/>
  </p:clrMapOvr>
  <p:transition spd="med">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600" dirty="0" smtClean="0">
                <a:cs typeface="B Titr" pitchFamily="2" charset="-78"/>
              </a:rPr>
              <a:t>برترین شهر الکترونیکی جهان</a:t>
            </a:r>
          </a:p>
        </p:txBody>
      </p:sp>
      <p:sp>
        <p:nvSpPr>
          <p:cNvPr id="3" name="Content Placeholder 2"/>
          <p:cNvSpPr>
            <a:spLocks noGrp="1"/>
          </p:cNvSpPr>
          <p:nvPr>
            <p:ph idx="1"/>
          </p:nvPr>
        </p:nvSpPr>
        <p:spPr/>
        <p:txBody>
          <a:bodyPr/>
          <a:lstStyle/>
          <a:p>
            <a:pPr algn="r">
              <a:buNone/>
            </a:pPr>
            <a:r>
              <a:rPr lang="fa-IR" sz="2800" dirty="0" smtClean="0">
                <a:cs typeface="B Nazanin" panose="00000400000000000000" pitchFamily="2" charset="-78"/>
              </a:rPr>
              <a:t>با اندکی جستجو در اینترنت به راحتی میتوان دریافت که در حال حاضر  </a:t>
            </a:r>
            <a:r>
              <a:rPr lang="fa-IR" sz="2800" dirty="0">
                <a:solidFill>
                  <a:schemeClr val="tx1"/>
                </a:solidFill>
                <a:cs typeface="B Nazanin" panose="00000400000000000000" pitchFamily="2" charset="-78"/>
              </a:rPr>
              <a:t>سئول </a:t>
            </a:r>
            <a:r>
              <a:rPr lang="fa-IR" sz="2800" dirty="0" smtClean="0">
                <a:solidFill>
                  <a:schemeClr val="tx1"/>
                </a:solidFill>
                <a:cs typeface="B Nazanin" panose="00000400000000000000" pitchFamily="2" charset="-78"/>
              </a:rPr>
              <a:t>پایتخت کره جنوبی برترين </a:t>
            </a:r>
            <a:r>
              <a:rPr lang="fa-IR" sz="2800" dirty="0">
                <a:solidFill>
                  <a:schemeClr val="tx1"/>
                </a:solidFill>
                <a:cs typeface="B Nazanin" panose="00000400000000000000" pitchFamily="2" charset="-78"/>
              </a:rPr>
              <a:t>شهر </a:t>
            </a:r>
            <a:r>
              <a:rPr lang="fa-IR" sz="2800" dirty="0" smtClean="0">
                <a:solidFill>
                  <a:schemeClr val="tx1"/>
                </a:solidFill>
                <a:cs typeface="B Nazanin" panose="00000400000000000000" pitchFamily="2" charset="-78"/>
              </a:rPr>
              <a:t> الکترونيکي جهان می باشد که در این مورد دکتر علی جلالی </a:t>
            </a:r>
            <a:r>
              <a:rPr lang="fa-IR" sz="2800" dirty="0">
                <a:solidFill>
                  <a:schemeClr val="tx1"/>
                </a:solidFill>
                <a:cs typeface="B Nazanin" panose="00000400000000000000" pitchFamily="2" charset="-78"/>
              </a:rPr>
              <a:t>استاد دانشگاه علم و صنعت و مجری اولین طرح </a:t>
            </a:r>
            <a:r>
              <a:rPr lang="fa-IR" sz="2800" dirty="0" smtClean="0">
                <a:solidFill>
                  <a:schemeClr val="tx1"/>
                </a:solidFill>
                <a:cs typeface="B Nazanin" panose="00000400000000000000" pitchFamily="2" charset="-78"/>
              </a:rPr>
              <a:t> شهر </a:t>
            </a:r>
            <a:r>
              <a:rPr lang="fa-IR" sz="2800" dirty="0">
                <a:solidFill>
                  <a:schemeClr val="tx1"/>
                </a:solidFill>
                <a:cs typeface="B Nazanin" panose="00000400000000000000" pitchFamily="2" charset="-78"/>
              </a:rPr>
              <a:t>الکترونیک </a:t>
            </a:r>
            <a:r>
              <a:rPr lang="fa-IR" sz="2800" dirty="0" smtClean="0">
                <a:solidFill>
                  <a:schemeClr val="tx1"/>
                </a:solidFill>
                <a:cs typeface="B Nazanin" panose="00000400000000000000" pitchFamily="2" charset="-78"/>
              </a:rPr>
              <a:t>کیش در مورد سئول میگوید:</a:t>
            </a:r>
          </a:p>
          <a:p>
            <a:pPr algn="r">
              <a:buNone/>
            </a:pPr>
            <a:endParaRPr lang="fa-IR" sz="2800" dirty="0">
              <a:solidFill>
                <a:schemeClr val="tx1"/>
              </a:solidFill>
              <a:cs typeface="B Nazanin" panose="00000400000000000000" pitchFamily="2" charset="-78"/>
            </a:endParaRPr>
          </a:p>
        </p:txBody>
      </p:sp>
      <p:sp>
        <p:nvSpPr>
          <p:cNvPr id="5" name="Rectangular Callout 4"/>
          <p:cNvSpPr/>
          <p:nvPr/>
        </p:nvSpPr>
        <p:spPr>
          <a:xfrm>
            <a:off x="899592" y="3861048"/>
            <a:ext cx="7200800" cy="1800200"/>
          </a:xfrm>
          <a:prstGeom prst="wedgeRectCallout">
            <a:avLst>
              <a:gd name="adj1" fmla="val -21218"/>
              <a:gd name="adj2" fmla="val -79582"/>
            </a:avLst>
          </a:prstGeom>
          <a:solidFill>
            <a:srgbClr val="FFC000"/>
          </a:solidFill>
          <a:effectLst>
            <a:innerShdw blurRad="63500" dist="50800" dir="16200000">
              <a:prstClr val="black">
                <a:alpha val="50000"/>
              </a:prst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just" rtl="1"/>
            <a:r>
              <a:rPr lang="fa-IR" sz="3200" dirty="0">
                <a:cs typeface="B Nazanin" panose="00000400000000000000" pitchFamily="2" charset="-78"/>
              </a:rPr>
              <a:t>برترین شهر الکترونیکی جهان سئول در کره جنوبی است که بیش از ۵٠٠ مورد از خدمات خود را به صورت آنلاین به مردم ارائه می </a:t>
            </a:r>
            <a:r>
              <a:rPr lang="fa-IR" sz="3200" dirty="0" smtClean="0">
                <a:cs typeface="B Nazanin" panose="00000400000000000000" pitchFamily="2" charset="-78"/>
              </a:rPr>
              <a:t>دهد</a:t>
            </a:r>
            <a:r>
              <a:rPr lang="en-US" sz="3200" dirty="0" smtClean="0">
                <a:cs typeface="B Nazanin" panose="00000400000000000000" pitchFamily="2" charset="-78"/>
              </a:rPr>
              <a:t>.</a:t>
            </a:r>
            <a:endParaRPr lang="fa-IR" sz="3200" dirty="0">
              <a:cs typeface="B Nazanin" panose="00000400000000000000" pitchFamily="2" charset="-78"/>
            </a:endParaRPr>
          </a:p>
        </p:txBody>
      </p:sp>
      <p:sp>
        <p:nvSpPr>
          <p:cNvPr id="6" name="Slide Number Placeholder 3"/>
          <p:cNvSpPr txBox="1">
            <a:spLocks/>
          </p:cNvSpPr>
          <p:nvPr/>
        </p:nvSpPr>
        <p:spPr bwMode="auto">
          <a:xfrm>
            <a:off x="313184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3B611D8F-EAAB-49E5-87B8-E33CF280B863}" type="slidenum">
              <a:rPr kumimoji="0" lang="es-ES" sz="1800" b="0" i="0" u="none" strike="noStrike" kern="1200" cap="none" spc="0" normalizeH="0" baseline="0" noProof="0" smtClean="0">
                <a:ln>
                  <a:noFill/>
                </a:ln>
                <a:solidFill>
                  <a:schemeClr val="bg1"/>
                </a:solidFill>
                <a:effectLst/>
                <a:uLnTx/>
                <a:uFillTx/>
                <a:latin typeface="Arial" charset="0"/>
                <a:ea typeface="+mn-ea"/>
                <a:cs typeface="Arial" charset="0"/>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s-ES" sz="1800" b="0" i="0" u="none" strike="noStrike" kern="1200" cap="none" spc="0" normalizeH="0" baseline="0" noProof="0" dirty="0" smtClean="0">
              <a:ln>
                <a:noFill/>
              </a:ln>
              <a:solidFill>
                <a:schemeClr val="bg1"/>
              </a:solidFill>
              <a:effectLst/>
              <a:uLnTx/>
              <a:uFillTx/>
              <a:latin typeface="Arial" charset="0"/>
              <a:ea typeface="+mn-ea"/>
              <a:cs typeface="Arial" charset="0"/>
            </a:endParaRPr>
          </a:p>
        </p:txBody>
      </p:sp>
    </p:spTree>
    <p:extLst>
      <p:ext uri="{BB962C8B-B14F-4D97-AF65-F5344CB8AC3E}">
        <p14:creationId xmlns:p14="http://schemas.microsoft.com/office/powerpoint/2010/main" val="1943866047"/>
      </p:ext>
    </p:extLst>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2400" b="1" dirty="0">
                <a:solidFill>
                  <a:schemeClr val="tx2"/>
                </a:solidFill>
                <a:latin typeface="+mj-lt"/>
                <a:ea typeface="+mj-ea"/>
                <a:cs typeface="+mj-cs"/>
              </a:rPr>
              <a:t>برترین شهرهای الکترونیک جهان در سال 2000 </a:t>
            </a:r>
            <a:r>
              <a:rPr lang="fa-IR" sz="2400" b="1" dirty="0" smtClean="0">
                <a:solidFill>
                  <a:schemeClr val="tx2"/>
                </a:solidFill>
                <a:latin typeface="+mj-lt"/>
                <a:ea typeface="+mj-ea"/>
                <a:cs typeface="+mj-cs"/>
              </a:rPr>
              <a:t>میلادی</a:t>
            </a:r>
            <a:endParaRPr lang="en-US" sz="2400" dirty="0"/>
          </a:p>
        </p:txBody>
      </p:sp>
      <p:sp>
        <p:nvSpPr>
          <p:cNvPr id="6" name="Slide Number Placeholder 3"/>
          <p:cNvSpPr>
            <a:spLocks noGrp="1"/>
          </p:cNvSpPr>
          <p:nvPr>
            <p:ph type="sldNum" sz="quarter" idx="12"/>
          </p:nvPr>
        </p:nvSpPr>
        <p:spPr>
          <a:xfrm>
            <a:off x="3131840" y="6381750"/>
            <a:ext cx="2133600" cy="476250"/>
          </a:xfrm>
        </p:spPr>
        <p:txBody>
          <a:bodyPr/>
          <a:lstStyle/>
          <a:p>
            <a:pPr algn="ctr"/>
            <a:fld id="{3B611D8F-EAAB-49E5-87B8-E33CF280B863}" type="slidenum">
              <a:rPr lang="es-ES" sz="1800" smtClean="0">
                <a:solidFill>
                  <a:schemeClr val="bg1"/>
                </a:solidFill>
              </a:rPr>
              <a:pPr algn="ctr"/>
              <a:t>9</a:t>
            </a:fld>
            <a:endParaRPr lang="es-ES" sz="1800" dirty="0">
              <a:solidFill>
                <a:schemeClr val="bg1"/>
              </a:solidFill>
            </a:endParaRPr>
          </a:p>
        </p:txBody>
      </p:sp>
      <p:graphicFrame>
        <p:nvGraphicFramePr>
          <p:cNvPr id="5" name="Table 4"/>
          <p:cNvGraphicFramePr>
            <a:graphicFrameLocks noGrp="1"/>
          </p:cNvGraphicFramePr>
          <p:nvPr/>
        </p:nvGraphicFramePr>
        <p:xfrm>
          <a:off x="1475658" y="1700808"/>
          <a:ext cx="6192687" cy="3672408"/>
        </p:xfrm>
        <a:graphic>
          <a:graphicData uri="http://schemas.openxmlformats.org/drawingml/2006/table">
            <a:tbl>
              <a:tblPr rtl="1"/>
              <a:tblGrid>
                <a:gridCol w="906247"/>
                <a:gridCol w="2718741"/>
                <a:gridCol w="2567699"/>
              </a:tblGrid>
              <a:tr h="612068">
                <a:tc>
                  <a:txBody>
                    <a:bodyPr/>
                    <a:lstStyle/>
                    <a:p>
                      <a:pPr marL="27940" marR="0" algn="ctr" rtl="1">
                        <a:lnSpc>
                          <a:spcPct val="150000"/>
                        </a:lnSpc>
                        <a:spcBef>
                          <a:spcPts val="0"/>
                        </a:spcBef>
                        <a:spcAft>
                          <a:spcPts val="0"/>
                        </a:spcAft>
                      </a:pPr>
                      <a:r>
                        <a:rPr lang="fa-IR" b="1"/>
                        <a:t>رتبه</a:t>
                      </a:r>
                      <a:endParaRPr lang="en-US" b="1"/>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b="1"/>
                        <a:t>نام شهر</a:t>
                      </a:r>
                      <a:endParaRPr lang="en-US" b="1"/>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fa-IR" b="1" dirty="0"/>
                        <a:t>نام کشور</a:t>
                      </a:r>
                      <a:endParaRPr lang="en-US" b="1"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8">
                <a:tc>
                  <a:txBody>
                    <a:bodyPr/>
                    <a:lstStyle/>
                    <a:p>
                      <a:pPr marL="0" marR="0" algn="r" rtl="1">
                        <a:lnSpc>
                          <a:spcPct val="150000"/>
                        </a:lnSpc>
                        <a:spcBef>
                          <a:spcPts val="0"/>
                        </a:spcBef>
                        <a:spcAft>
                          <a:spcPts val="0"/>
                        </a:spcAft>
                      </a:pPr>
                      <a:r>
                        <a:rPr lang="fa-IR" dirty="0"/>
                        <a:t>1</a:t>
                      </a:r>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400" dirty="0">
                          <a:solidFill>
                            <a:schemeClr val="accent2">
                              <a:lumMod val="75000"/>
                            </a:schemeClr>
                          </a:solidFill>
                          <a:cs typeface="B Titr" pitchFamily="2" charset="-78"/>
                        </a:rPr>
                        <a:t>دره سیلیکون آمریکا</a:t>
                      </a:r>
                      <a:endParaRPr lang="en-US" sz="2400" dirty="0">
                        <a:solidFill>
                          <a:schemeClr val="accent2">
                            <a:lumMod val="75000"/>
                          </a:schemeClr>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tabLst>
                          <a:tab pos="274320" algn="l"/>
                        </a:tabLst>
                      </a:pPr>
                      <a:r>
                        <a:rPr lang="fa-IR" sz="2800" dirty="0">
                          <a:solidFill>
                            <a:srgbClr val="00B050"/>
                          </a:solidFill>
                          <a:cs typeface="B Titr" pitchFamily="2" charset="-78"/>
                        </a:rPr>
                        <a:t>آمریکا</a:t>
                      </a:r>
                      <a:endParaRPr lang="en-US" sz="2800" dirty="0">
                        <a:solidFill>
                          <a:srgbClr val="00B050"/>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8">
                <a:tc>
                  <a:txBody>
                    <a:bodyPr/>
                    <a:lstStyle/>
                    <a:p>
                      <a:pPr marL="0" marR="0" algn="r" rtl="1">
                        <a:lnSpc>
                          <a:spcPct val="150000"/>
                        </a:lnSpc>
                        <a:spcBef>
                          <a:spcPts val="0"/>
                        </a:spcBef>
                        <a:spcAft>
                          <a:spcPts val="0"/>
                        </a:spcAft>
                      </a:pPr>
                      <a:r>
                        <a:rPr lang="fa-IR" dirty="0"/>
                        <a:t>2</a:t>
                      </a:r>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400" dirty="0">
                          <a:solidFill>
                            <a:schemeClr val="accent2">
                              <a:lumMod val="75000"/>
                            </a:schemeClr>
                          </a:solidFill>
                          <a:cs typeface="B Titr" pitchFamily="2" charset="-78"/>
                        </a:rPr>
                        <a:t>بوستون</a:t>
                      </a:r>
                      <a:endParaRPr lang="en-US" sz="2400" dirty="0">
                        <a:solidFill>
                          <a:schemeClr val="accent2">
                            <a:lumMod val="75000"/>
                          </a:schemeClr>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800" dirty="0">
                          <a:solidFill>
                            <a:srgbClr val="00B050"/>
                          </a:solidFill>
                          <a:cs typeface="B Titr" pitchFamily="2" charset="-78"/>
                        </a:rPr>
                        <a:t>آمریکا</a:t>
                      </a:r>
                      <a:endParaRPr lang="en-US" sz="2800" dirty="0">
                        <a:solidFill>
                          <a:srgbClr val="00B050"/>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8">
                <a:tc>
                  <a:txBody>
                    <a:bodyPr/>
                    <a:lstStyle/>
                    <a:p>
                      <a:pPr marL="0" marR="0" algn="r" rtl="1">
                        <a:lnSpc>
                          <a:spcPct val="150000"/>
                        </a:lnSpc>
                        <a:spcBef>
                          <a:spcPts val="0"/>
                        </a:spcBef>
                        <a:spcAft>
                          <a:spcPts val="0"/>
                        </a:spcAft>
                      </a:pPr>
                      <a:r>
                        <a:rPr lang="fa-IR" dirty="0"/>
                        <a:t>3</a:t>
                      </a:r>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400" dirty="0">
                          <a:solidFill>
                            <a:schemeClr val="accent2">
                              <a:lumMod val="75000"/>
                            </a:schemeClr>
                          </a:solidFill>
                          <a:cs typeface="B Titr" pitchFamily="2" charset="-78"/>
                        </a:rPr>
                        <a:t>استکهلم</a:t>
                      </a:r>
                      <a:endParaRPr lang="en-US" sz="2400" dirty="0">
                        <a:solidFill>
                          <a:schemeClr val="accent2">
                            <a:lumMod val="75000"/>
                          </a:schemeClr>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800" dirty="0">
                          <a:solidFill>
                            <a:srgbClr val="00B050"/>
                          </a:solidFill>
                          <a:cs typeface="B Titr" pitchFamily="2" charset="-78"/>
                        </a:rPr>
                        <a:t>نروژ</a:t>
                      </a:r>
                      <a:endParaRPr lang="en-US" sz="2800" dirty="0">
                        <a:solidFill>
                          <a:srgbClr val="00B050"/>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8">
                <a:tc>
                  <a:txBody>
                    <a:bodyPr/>
                    <a:lstStyle/>
                    <a:p>
                      <a:pPr marL="0" marR="0" algn="r" rtl="1">
                        <a:lnSpc>
                          <a:spcPct val="150000"/>
                        </a:lnSpc>
                        <a:spcBef>
                          <a:spcPts val="0"/>
                        </a:spcBef>
                        <a:spcAft>
                          <a:spcPts val="0"/>
                        </a:spcAft>
                      </a:pPr>
                      <a:r>
                        <a:rPr lang="fa-IR" dirty="0"/>
                        <a:t>4</a:t>
                      </a:r>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400" dirty="0">
                          <a:solidFill>
                            <a:schemeClr val="accent2">
                              <a:lumMod val="75000"/>
                            </a:schemeClr>
                          </a:solidFill>
                          <a:cs typeface="B Titr" pitchFamily="2" charset="-78"/>
                        </a:rPr>
                        <a:t>هلسینکی</a:t>
                      </a:r>
                      <a:endParaRPr lang="en-US" sz="2400" dirty="0">
                        <a:solidFill>
                          <a:schemeClr val="accent2">
                            <a:lumMod val="75000"/>
                          </a:schemeClr>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800" dirty="0">
                          <a:solidFill>
                            <a:srgbClr val="00B050"/>
                          </a:solidFill>
                          <a:cs typeface="B Titr" pitchFamily="2" charset="-78"/>
                        </a:rPr>
                        <a:t>فنلاند</a:t>
                      </a:r>
                      <a:endParaRPr lang="en-US" sz="2800" dirty="0">
                        <a:solidFill>
                          <a:srgbClr val="00B050"/>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068">
                <a:tc>
                  <a:txBody>
                    <a:bodyPr/>
                    <a:lstStyle/>
                    <a:p>
                      <a:pPr marL="0" marR="0" algn="r" rtl="1">
                        <a:lnSpc>
                          <a:spcPct val="150000"/>
                        </a:lnSpc>
                        <a:spcBef>
                          <a:spcPts val="0"/>
                        </a:spcBef>
                        <a:spcAft>
                          <a:spcPts val="0"/>
                        </a:spcAft>
                      </a:pPr>
                      <a:r>
                        <a:rPr lang="fa-IR" dirty="0"/>
                        <a:t>5</a:t>
                      </a:r>
                      <a:endParaRPr lang="en-US"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400" dirty="0">
                          <a:solidFill>
                            <a:schemeClr val="accent2">
                              <a:lumMod val="75000"/>
                            </a:schemeClr>
                          </a:solidFill>
                          <a:cs typeface="B Titr" pitchFamily="2" charset="-78"/>
                        </a:rPr>
                        <a:t>لندن</a:t>
                      </a:r>
                      <a:endParaRPr lang="en-US" sz="2400" dirty="0">
                        <a:solidFill>
                          <a:schemeClr val="accent2">
                            <a:lumMod val="75000"/>
                          </a:schemeClr>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50000"/>
                        </a:lnSpc>
                        <a:spcBef>
                          <a:spcPts val="0"/>
                        </a:spcBef>
                        <a:spcAft>
                          <a:spcPts val="0"/>
                        </a:spcAft>
                      </a:pPr>
                      <a:r>
                        <a:rPr lang="fa-IR" sz="2800" dirty="0">
                          <a:solidFill>
                            <a:srgbClr val="00B050"/>
                          </a:solidFill>
                          <a:cs typeface="B Titr" pitchFamily="2" charset="-78"/>
                        </a:rPr>
                        <a:t>انگلستان</a:t>
                      </a:r>
                      <a:endParaRPr lang="en-US" sz="2800" dirty="0">
                        <a:solidFill>
                          <a:srgbClr val="00B050"/>
                        </a:solidFill>
                        <a:cs typeface="B Titr"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43529032"/>
      </p:ext>
    </p:extLst>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TM03457452[[fn=Celestial]]</Template>
  <TotalTime>3</TotalTime>
  <Words>720</Words>
  <Application>Microsoft Office PowerPoint</Application>
  <PresentationFormat>On-screen Show (4:3)</PresentationFormat>
  <Paragraphs>84</Paragraphs>
  <Slides>13</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B Homa</vt:lpstr>
      <vt:lpstr>B Nazanin</vt:lpstr>
      <vt:lpstr>B Titr</vt:lpstr>
      <vt:lpstr>Calibri</vt:lpstr>
      <vt:lpstr>Calibri Light</vt:lpstr>
      <vt:lpstr>Courier New</vt:lpstr>
      <vt:lpstr>Times New Roman</vt:lpstr>
      <vt:lpstr>Wingdings</vt:lpstr>
      <vt:lpstr>Celestial</vt:lpstr>
      <vt:lpstr>شهرالکترونیک درمدیریت شهری</vt:lpstr>
      <vt:lpstr>عناوین </vt:lpstr>
      <vt:lpstr>مقدمه</vt:lpstr>
      <vt:lpstr>تعریف شهر الکترونیک</vt:lpstr>
      <vt:lpstr>فعالیت های شهر الکترونیک</vt:lpstr>
      <vt:lpstr>مزایای شهر الکترونیک</vt:lpstr>
      <vt:lpstr>PowerPoint Presentation</vt:lpstr>
      <vt:lpstr>برترین شهر الکترونیکی جهان</vt:lpstr>
      <vt:lpstr>برترین شهرهای الکترونیک جهان در سال 2000 میلادی</vt:lpstr>
      <vt:lpstr>شهر الکترونیک در ایران</vt:lpstr>
      <vt:lpstr>نمونه های شهر های الکترونیکی در ایران</vt:lpstr>
      <vt:lpstr>نتیجه گیری</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شهرالکترونیک درمدیریت شهری</dc:title>
  <dc:creator>Mohammad</dc:creator>
  <cp:lastModifiedBy>Mohammad</cp:lastModifiedBy>
  <cp:revision>3</cp:revision>
  <dcterms:created xsi:type="dcterms:W3CDTF">2020-11-06T18:53:45Z</dcterms:created>
  <dcterms:modified xsi:type="dcterms:W3CDTF">2020-11-06T18:56:58Z</dcterms:modified>
</cp:coreProperties>
</file>