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  <p:sldMasterId id="2147483660" r:id="rId2"/>
  </p:sldMasterIdLst>
  <p:notesMasterIdLst>
    <p:notesMasterId r:id="rId23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 snapToGrid="0">
      <p:cViewPr varScale="1">
        <p:scale>
          <a:sx n="75" d="100"/>
          <a:sy n="75" d="100"/>
        </p:scale>
        <p:origin x="107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59E2622-7865-4946-9022-274B63E02E2C}" type="doc">
      <dgm:prSet loTypeId="urn:microsoft.com/office/officeart/2005/8/layout/radial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EE4F87D-5BA4-443A-87F9-0B615DE6C5B4}">
      <dgm:prSet phldrT="[Text]"/>
      <dgm:spPr/>
      <dgm:t>
        <a:bodyPr/>
        <a:lstStyle/>
        <a:p>
          <a:r>
            <a:rPr lang="fa-IR" dirty="0" smtClean="0"/>
            <a:t>انتظار عمومی</a:t>
          </a:r>
          <a:endParaRPr lang="en-US" dirty="0"/>
        </a:p>
      </dgm:t>
    </dgm:pt>
    <dgm:pt modelId="{EFF441D3-1BDA-420B-8A88-018B906573CE}" type="parTrans" cxnId="{BE3625D3-921B-4499-899F-0419CF9A8A2C}">
      <dgm:prSet/>
      <dgm:spPr/>
      <dgm:t>
        <a:bodyPr/>
        <a:lstStyle/>
        <a:p>
          <a:endParaRPr lang="en-US"/>
        </a:p>
      </dgm:t>
    </dgm:pt>
    <dgm:pt modelId="{E34F5BC2-720C-4BB0-A609-DF7DE1DCA2A3}" type="sibTrans" cxnId="{BE3625D3-921B-4499-899F-0419CF9A8A2C}">
      <dgm:prSet/>
      <dgm:spPr/>
      <dgm:t>
        <a:bodyPr/>
        <a:lstStyle/>
        <a:p>
          <a:endParaRPr lang="en-US"/>
        </a:p>
      </dgm:t>
    </dgm:pt>
    <dgm:pt modelId="{135D6FA9-AD08-4E63-A0AC-7FB34A15F73F}">
      <dgm:prSet phldrT="[Text]"/>
      <dgm:spPr/>
      <dgm:t>
        <a:bodyPr/>
        <a:lstStyle/>
        <a:p>
          <a:r>
            <a:rPr lang="fa-IR" dirty="0" smtClean="0"/>
            <a:t>رادیولوژی</a:t>
          </a:r>
          <a:endParaRPr lang="en-US" dirty="0"/>
        </a:p>
      </dgm:t>
    </dgm:pt>
    <dgm:pt modelId="{D4B3AF11-B6E9-4A1F-8962-B08BF0619B00}" type="parTrans" cxnId="{53899D9F-A8EB-412D-8D9F-0CDA73C97711}">
      <dgm:prSet/>
      <dgm:spPr/>
      <dgm:t>
        <a:bodyPr/>
        <a:lstStyle/>
        <a:p>
          <a:endParaRPr lang="en-US"/>
        </a:p>
      </dgm:t>
    </dgm:pt>
    <dgm:pt modelId="{A44BB400-90D3-4214-9FA7-DC3AB5346789}" type="sibTrans" cxnId="{53899D9F-A8EB-412D-8D9F-0CDA73C97711}">
      <dgm:prSet/>
      <dgm:spPr/>
      <dgm:t>
        <a:bodyPr/>
        <a:lstStyle/>
        <a:p>
          <a:endParaRPr lang="en-US"/>
        </a:p>
      </dgm:t>
    </dgm:pt>
    <dgm:pt modelId="{F73899B4-4FE4-48F8-8C75-C5EBBA2C02BB}">
      <dgm:prSet phldrT="[Text]"/>
      <dgm:spPr/>
      <dgm:t>
        <a:bodyPr/>
        <a:lstStyle/>
        <a:p>
          <a:r>
            <a:rPr lang="fa-IR" dirty="0" smtClean="0"/>
            <a:t>سیتی اسکن</a:t>
          </a:r>
          <a:endParaRPr lang="en-US" dirty="0"/>
        </a:p>
      </dgm:t>
    </dgm:pt>
    <dgm:pt modelId="{C75A6822-A270-470F-9243-E59C15971501}" type="parTrans" cxnId="{6808C868-4B0D-409E-A28D-F27080760958}">
      <dgm:prSet/>
      <dgm:spPr/>
      <dgm:t>
        <a:bodyPr/>
        <a:lstStyle/>
        <a:p>
          <a:endParaRPr lang="en-US"/>
        </a:p>
      </dgm:t>
    </dgm:pt>
    <dgm:pt modelId="{63A38DEB-0B4F-41C6-BDBB-124F89300A10}" type="sibTrans" cxnId="{6808C868-4B0D-409E-A28D-F27080760958}">
      <dgm:prSet/>
      <dgm:spPr/>
      <dgm:t>
        <a:bodyPr/>
        <a:lstStyle/>
        <a:p>
          <a:endParaRPr lang="en-US"/>
        </a:p>
      </dgm:t>
    </dgm:pt>
    <dgm:pt modelId="{E7632018-5130-40A4-9DD8-8C130A77499A}">
      <dgm:prSet phldrT="[Text]"/>
      <dgm:spPr/>
      <dgm:t>
        <a:bodyPr/>
        <a:lstStyle/>
        <a:p>
          <a:r>
            <a:rPr lang="fa-IR" dirty="0" smtClean="0"/>
            <a:t>آزمایشگاه</a:t>
          </a:r>
          <a:endParaRPr lang="en-US" dirty="0"/>
        </a:p>
      </dgm:t>
    </dgm:pt>
    <dgm:pt modelId="{AADDFADF-3231-4DA4-8FF6-A4E50A016106}" type="parTrans" cxnId="{F03D0C40-9332-40A1-A101-88276A2B67AE}">
      <dgm:prSet/>
      <dgm:spPr/>
      <dgm:t>
        <a:bodyPr/>
        <a:lstStyle/>
        <a:p>
          <a:endParaRPr lang="en-US"/>
        </a:p>
      </dgm:t>
    </dgm:pt>
    <dgm:pt modelId="{DF3BE578-8911-43B0-848B-E3B191631A9A}" type="sibTrans" cxnId="{F03D0C40-9332-40A1-A101-88276A2B67AE}">
      <dgm:prSet/>
      <dgm:spPr/>
      <dgm:t>
        <a:bodyPr/>
        <a:lstStyle/>
        <a:p>
          <a:endParaRPr lang="en-US"/>
        </a:p>
      </dgm:t>
    </dgm:pt>
    <dgm:pt modelId="{61CCE14D-95FA-454C-AC7C-DA4804AB07C5}" type="pres">
      <dgm:prSet presAssocID="{959E2622-7865-4946-9022-274B63E02E2C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464BED0-C9F3-4E43-AE50-0321042A24D8}" type="pres">
      <dgm:prSet presAssocID="{6EE4F87D-5BA4-443A-87F9-0B615DE6C5B4}" presName="centerShape" presStyleLbl="node0" presStyleIdx="0" presStyleCnt="1"/>
      <dgm:spPr/>
      <dgm:t>
        <a:bodyPr/>
        <a:lstStyle/>
        <a:p>
          <a:endParaRPr lang="en-US"/>
        </a:p>
      </dgm:t>
    </dgm:pt>
    <dgm:pt modelId="{0E2D265C-337B-4CB3-93C4-482572A594AE}" type="pres">
      <dgm:prSet presAssocID="{D4B3AF11-B6E9-4A1F-8962-B08BF0619B00}" presName="parTrans" presStyleLbl="sibTrans2D1" presStyleIdx="0" presStyleCnt="3"/>
      <dgm:spPr/>
      <dgm:t>
        <a:bodyPr/>
        <a:lstStyle/>
        <a:p>
          <a:endParaRPr lang="en-US"/>
        </a:p>
      </dgm:t>
    </dgm:pt>
    <dgm:pt modelId="{F55DF547-2701-4317-B95E-AE036C0A5135}" type="pres">
      <dgm:prSet presAssocID="{D4B3AF11-B6E9-4A1F-8962-B08BF0619B00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AE608302-7243-4231-A558-8A5E3C0F1CCF}" type="pres">
      <dgm:prSet presAssocID="{135D6FA9-AD08-4E63-A0AC-7FB34A15F73F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6A86D0E-FFE9-4044-A38B-D82729C4615D}" type="pres">
      <dgm:prSet presAssocID="{C75A6822-A270-470F-9243-E59C15971501}" presName="parTrans" presStyleLbl="sibTrans2D1" presStyleIdx="1" presStyleCnt="3"/>
      <dgm:spPr/>
      <dgm:t>
        <a:bodyPr/>
        <a:lstStyle/>
        <a:p>
          <a:endParaRPr lang="en-US"/>
        </a:p>
      </dgm:t>
    </dgm:pt>
    <dgm:pt modelId="{473FA6EF-B458-4C39-A0C1-50DC64204BA3}" type="pres">
      <dgm:prSet presAssocID="{C75A6822-A270-470F-9243-E59C15971501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90A3E5AE-7398-4ACB-803A-3AB61D15A0DD}" type="pres">
      <dgm:prSet presAssocID="{F73899B4-4FE4-48F8-8C75-C5EBBA2C02BB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7B6DCCA-20BF-4B15-A923-459075E962FC}" type="pres">
      <dgm:prSet presAssocID="{AADDFADF-3231-4DA4-8FF6-A4E50A016106}" presName="parTrans" presStyleLbl="sibTrans2D1" presStyleIdx="2" presStyleCnt="3"/>
      <dgm:spPr/>
      <dgm:t>
        <a:bodyPr/>
        <a:lstStyle/>
        <a:p>
          <a:endParaRPr lang="en-US"/>
        </a:p>
      </dgm:t>
    </dgm:pt>
    <dgm:pt modelId="{52DDE181-FADE-4B2C-BF82-91B4825E6484}" type="pres">
      <dgm:prSet presAssocID="{AADDFADF-3231-4DA4-8FF6-A4E50A016106}" presName="connectorText" presStyleLbl="sibTrans2D1" presStyleIdx="2" presStyleCnt="3"/>
      <dgm:spPr/>
      <dgm:t>
        <a:bodyPr/>
        <a:lstStyle/>
        <a:p>
          <a:endParaRPr lang="en-US"/>
        </a:p>
      </dgm:t>
    </dgm:pt>
    <dgm:pt modelId="{431CC744-7197-4724-BB09-0135D7030AA6}" type="pres">
      <dgm:prSet presAssocID="{E7632018-5130-40A4-9DD8-8C130A77499A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E47C284-6607-45D6-B8FC-2D6B9F4AAD58}" type="presOf" srcId="{D4B3AF11-B6E9-4A1F-8962-B08BF0619B00}" destId="{0E2D265C-337B-4CB3-93C4-482572A594AE}" srcOrd="0" destOrd="0" presId="urn:microsoft.com/office/officeart/2005/8/layout/radial5"/>
    <dgm:cxn modelId="{4AA885BD-D5F5-440A-80CE-38018E0C9A38}" type="presOf" srcId="{135D6FA9-AD08-4E63-A0AC-7FB34A15F73F}" destId="{AE608302-7243-4231-A558-8A5E3C0F1CCF}" srcOrd="0" destOrd="0" presId="urn:microsoft.com/office/officeart/2005/8/layout/radial5"/>
    <dgm:cxn modelId="{30C48B62-E6CD-4C76-930C-9DE3242C6386}" type="presOf" srcId="{959E2622-7865-4946-9022-274B63E02E2C}" destId="{61CCE14D-95FA-454C-AC7C-DA4804AB07C5}" srcOrd="0" destOrd="0" presId="urn:microsoft.com/office/officeart/2005/8/layout/radial5"/>
    <dgm:cxn modelId="{4C17A628-BFE6-46BE-A2D2-22413F9637B9}" type="presOf" srcId="{AADDFADF-3231-4DA4-8FF6-A4E50A016106}" destId="{B7B6DCCA-20BF-4B15-A923-459075E962FC}" srcOrd="0" destOrd="0" presId="urn:microsoft.com/office/officeart/2005/8/layout/radial5"/>
    <dgm:cxn modelId="{16209799-36C8-44DD-9055-20ABD8B919DB}" type="presOf" srcId="{C75A6822-A270-470F-9243-E59C15971501}" destId="{A6A86D0E-FFE9-4044-A38B-D82729C4615D}" srcOrd="0" destOrd="0" presId="urn:microsoft.com/office/officeart/2005/8/layout/radial5"/>
    <dgm:cxn modelId="{ECE69C33-4709-47A0-B430-22C176141163}" type="presOf" srcId="{6EE4F87D-5BA4-443A-87F9-0B615DE6C5B4}" destId="{4464BED0-C9F3-4E43-AE50-0321042A24D8}" srcOrd="0" destOrd="0" presId="urn:microsoft.com/office/officeart/2005/8/layout/radial5"/>
    <dgm:cxn modelId="{CB1BADCC-9A2B-4C12-9F35-2B92627FB597}" type="presOf" srcId="{F73899B4-4FE4-48F8-8C75-C5EBBA2C02BB}" destId="{90A3E5AE-7398-4ACB-803A-3AB61D15A0DD}" srcOrd="0" destOrd="0" presId="urn:microsoft.com/office/officeart/2005/8/layout/radial5"/>
    <dgm:cxn modelId="{2051E745-44BD-4965-9F63-C4430FCAC360}" type="presOf" srcId="{C75A6822-A270-470F-9243-E59C15971501}" destId="{473FA6EF-B458-4C39-A0C1-50DC64204BA3}" srcOrd="1" destOrd="0" presId="urn:microsoft.com/office/officeart/2005/8/layout/radial5"/>
    <dgm:cxn modelId="{6808C868-4B0D-409E-A28D-F27080760958}" srcId="{6EE4F87D-5BA4-443A-87F9-0B615DE6C5B4}" destId="{F73899B4-4FE4-48F8-8C75-C5EBBA2C02BB}" srcOrd="1" destOrd="0" parTransId="{C75A6822-A270-470F-9243-E59C15971501}" sibTransId="{63A38DEB-0B4F-41C6-BDBB-124F89300A10}"/>
    <dgm:cxn modelId="{CE4EA537-E11F-4410-A32B-3FEF48C6CE17}" type="presOf" srcId="{AADDFADF-3231-4DA4-8FF6-A4E50A016106}" destId="{52DDE181-FADE-4B2C-BF82-91B4825E6484}" srcOrd="1" destOrd="0" presId="urn:microsoft.com/office/officeart/2005/8/layout/radial5"/>
    <dgm:cxn modelId="{75AB4CD4-9C36-4A7F-867B-12E950DC48D9}" type="presOf" srcId="{D4B3AF11-B6E9-4A1F-8962-B08BF0619B00}" destId="{F55DF547-2701-4317-B95E-AE036C0A5135}" srcOrd="1" destOrd="0" presId="urn:microsoft.com/office/officeart/2005/8/layout/radial5"/>
    <dgm:cxn modelId="{53899D9F-A8EB-412D-8D9F-0CDA73C97711}" srcId="{6EE4F87D-5BA4-443A-87F9-0B615DE6C5B4}" destId="{135D6FA9-AD08-4E63-A0AC-7FB34A15F73F}" srcOrd="0" destOrd="0" parTransId="{D4B3AF11-B6E9-4A1F-8962-B08BF0619B00}" sibTransId="{A44BB400-90D3-4214-9FA7-DC3AB5346789}"/>
    <dgm:cxn modelId="{BE3625D3-921B-4499-899F-0419CF9A8A2C}" srcId="{959E2622-7865-4946-9022-274B63E02E2C}" destId="{6EE4F87D-5BA4-443A-87F9-0B615DE6C5B4}" srcOrd="0" destOrd="0" parTransId="{EFF441D3-1BDA-420B-8A88-018B906573CE}" sibTransId="{E34F5BC2-720C-4BB0-A609-DF7DE1DCA2A3}"/>
    <dgm:cxn modelId="{F03D0C40-9332-40A1-A101-88276A2B67AE}" srcId="{6EE4F87D-5BA4-443A-87F9-0B615DE6C5B4}" destId="{E7632018-5130-40A4-9DD8-8C130A77499A}" srcOrd="2" destOrd="0" parTransId="{AADDFADF-3231-4DA4-8FF6-A4E50A016106}" sibTransId="{DF3BE578-8911-43B0-848B-E3B191631A9A}"/>
    <dgm:cxn modelId="{956EF2A0-7233-46F1-A8C4-23295B99BFDB}" type="presOf" srcId="{E7632018-5130-40A4-9DD8-8C130A77499A}" destId="{431CC744-7197-4724-BB09-0135D7030AA6}" srcOrd="0" destOrd="0" presId="urn:microsoft.com/office/officeart/2005/8/layout/radial5"/>
    <dgm:cxn modelId="{3179F6A1-F18A-45D8-AEDF-D2CFB905DE49}" type="presParOf" srcId="{61CCE14D-95FA-454C-AC7C-DA4804AB07C5}" destId="{4464BED0-C9F3-4E43-AE50-0321042A24D8}" srcOrd="0" destOrd="0" presId="urn:microsoft.com/office/officeart/2005/8/layout/radial5"/>
    <dgm:cxn modelId="{65799556-5703-4982-B578-CB829553B5DA}" type="presParOf" srcId="{61CCE14D-95FA-454C-AC7C-DA4804AB07C5}" destId="{0E2D265C-337B-4CB3-93C4-482572A594AE}" srcOrd="1" destOrd="0" presId="urn:microsoft.com/office/officeart/2005/8/layout/radial5"/>
    <dgm:cxn modelId="{097C142C-4A71-4595-8F80-EA51D54211E3}" type="presParOf" srcId="{0E2D265C-337B-4CB3-93C4-482572A594AE}" destId="{F55DF547-2701-4317-B95E-AE036C0A5135}" srcOrd="0" destOrd="0" presId="urn:microsoft.com/office/officeart/2005/8/layout/radial5"/>
    <dgm:cxn modelId="{AC837410-21A1-4353-82C1-EBEC4C083625}" type="presParOf" srcId="{61CCE14D-95FA-454C-AC7C-DA4804AB07C5}" destId="{AE608302-7243-4231-A558-8A5E3C0F1CCF}" srcOrd="2" destOrd="0" presId="urn:microsoft.com/office/officeart/2005/8/layout/radial5"/>
    <dgm:cxn modelId="{5E138BEA-FE8E-486F-8820-309D0F70476F}" type="presParOf" srcId="{61CCE14D-95FA-454C-AC7C-DA4804AB07C5}" destId="{A6A86D0E-FFE9-4044-A38B-D82729C4615D}" srcOrd="3" destOrd="0" presId="urn:microsoft.com/office/officeart/2005/8/layout/radial5"/>
    <dgm:cxn modelId="{698A7DB3-91EE-4B7A-B520-49B262D8A188}" type="presParOf" srcId="{A6A86D0E-FFE9-4044-A38B-D82729C4615D}" destId="{473FA6EF-B458-4C39-A0C1-50DC64204BA3}" srcOrd="0" destOrd="0" presId="urn:microsoft.com/office/officeart/2005/8/layout/radial5"/>
    <dgm:cxn modelId="{9205A023-24C7-45B9-A9CD-45F90F36F1C0}" type="presParOf" srcId="{61CCE14D-95FA-454C-AC7C-DA4804AB07C5}" destId="{90A3E5AE-7398-4ACB-803A-3AB61D15A0DD}" srcOrd="4" destOrd="0" presId="urn:microsoft.com/office/officeart/2005/8/layout/radial5"/>
    <dgm:cxn modelId="{EC7B6F41-07FF-4D7B-829C-CA88212CAA1E}" type="presParOf" srcId="{61CCE14D-95FA-454C-AC7C-DA4804AB07C5}" destId="{B7B6DCCA-20BF-4B15-A923-459075E962FC}" srcOrd="5" destOrd="0" presId="urn:microsoft.com/office/officeart/2005/8/layout/radial5"/>
    <dgm:cxn modelId="{ADE0665D-E5B3-4C17-8EF2-3392C32564F5}" type="presParOf" srcId="{B7B6DCCA-20BF-4B15-A923-459075E962FC}" destId="{52DDE181-FADE-4B2C-BF82-91B4825E6484}" srcOrd="0" destOrd="0" presId="urn:microsoft.com/office/officeart/2005/8/layout/radial5"/>
    <dgm:cxn modelId="{A87D68AB-A53F-41E6-A37F-215F691AFE18}" type="presParOf" srcId="{61CCE14D-95FA-454C-AC7C-DA4804AB07C5}" destId="{431CC744-7197-4724-BB09-0135D7030AA6}" srcOrd="6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41A8EFE-193D-4E1F-A0D2-B8AB32ED3013}" type="doc">
      <dgm:prSet loTypeId="urn:microsoft.com/office/officeart/2005/8/layout/radial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41A4387-F14E-4890-9F14-9945797325EA}">
      <dgm:prSet phldrT="[Text]"/>
      <dgm:spPr/>
      <dgm:t>
        <a:bodyPr/>
        <a:lstStyle/>
        <a:p>
          <a:r>
            <a:rPr lang="fa-IR" dirty="0" smtClean="0"/>
            <a:t>تشخیصی</a:t>
          </a:r>
          <a:endParaRPr lang="en-US" dirty="0"/>
        </a:p>
      </dgm:t>
    </dgm:pt>
    <dgm:pt modelId="{AADAB5AE-3C5B-4FA1-9668-789C74EBA578}" type="parTrans" cxnId="{9D3FE6B6-D206-4D06-AC61-BFAC6C4490D2}">
      <dgm:prSet/>
      <dgm:spPr/>
      <dgm:t>
        <a:bodyPr/>
        <a:lstStyle/>
        <a:p>
          <a:endParaRPr lang="en-US"/>
        </a:p>
      </dgm:t>
    </dgm:pt>
    <dgm:pt modelId="{3A722B21-9092-4AE2-8A76-E510EE24DED7}" type="sibTrans" cxnId="{9D3FE6B6-D206-4D06-AC61-BFAC6C4490D2}">
      <dgm:prSet/>
      <dgm:spPr/>
      <dgm:t>
        <a:bodyPr/>
        <a:lstStyle/>
        <a:p>
          <a:endParaRPr lang="en-US"/>
        </a:p>
      </dgm:t>
    </dgm:pt>
    <dgm:pt modelId="{7295FC0E-EF42-4376-B143-EC31582C77A5}">
      <dgm:prSet phldrT="[Text]"/>
      <dgm:spPr/>
      <dgm:t>
        <a:bodyPr/>
        <a:lstStyle/>
        <a:p>
          <a:r>
            <a:rPr lang="fa-IR" dirty="0" smtClean="0"/>
            <a:t>ورودی</a:t>
          </a:r>
          <a:endParaRPr lang="en-US" dirty="0"/>
        </a:p>
      </dgm:t>
    </dgm:pt>
    <dgm:pt modelId="{FD8F8527-E4D6-4978-A5E4-278BCAD01D76}" type="parTrans" cxnId="{00DC25A5-4C6B-4F31-AD3E-74C1C54D03FD}">
      <dgm:prSet/>
      <dgm:spPr/>
      <dgm:t>
        <a:bodyPr/>
        <a:lstStyle/>
        <a:p>
          <a:endParaRPr lang="en-US"/>
        </a:p>
      </dgm:t>
    </dgm:pt>
    <dgm:pt modelId="{A7E66AC4-807E-43F7-A8CC-552B63DFFF67}" type="sibTrans" cxnId="{00DC25A5-4C6B-4F31-AD3E-74C1C54D03FD}">
      <dgm:prSet/>
      <dgm:spPr/>
      <dgm:t>
        <a:bodyPr/>
        <a:lstStyle/>
        <a:p>
          <a:endParaRPr lang="en-US"/>
        </a:p>
      </dgm:t>
    </dgm:pt>
    <dgm:pt modelId="{5B8AC6AE-A35E-4B4C-9FB1-EDF327655F0F}">
      <dgm:prSet phldrT="[Text]"/>
      <dgm:spPr/>
      <dgm:t>
        <a:bodyPr/>
        <a:lstStyle/>
        <a:p>
          <a:r>
            <a:rPr lang="fa-IR" dirty="0" smtClean="0"/>
            <a:t>اورژانس</a:t>
          </a:r>
          <a:endParaRPr lang="en-US" dirty="0"/>
        </a:p>
      </dgm:t>
    </dgm:pt>
    <dgm:pt modelId="{D38A2077-4355-461F-9055-A388107B9055}" type="parTrans" cxnId="{BFA8E380-6E3B-4B03-B8FE-AE468F4BF11F}">
      <dgm:prSet/>
      <dgm:spPr/>
      <dgm:t>
        <a:bodyPr/>
        <a:lstStyle/>
        <a:p>
          <a:endParaRPr lang="en-US"/>
        </a:p>
      </dgm:t>
    </dgm:pt>
    <dgm:pt modelId="{1B555D82-6B05-41E3-89BC-9160F8D15752}" type="sibTrans" cxnId="{BFA8E380-6E3B-4B03-B8FE-AE468F4BF11F}">
      <dgm:prSet/>
      <dgm:spPr/>
      <dgm:t>
        <a:bodyPr/>
        <a:lstStyle/>
        <a:p>
          <a:endParaRPr lang="en-US"/>
        </a:p>
      </dgm:t>
    </dgm:pt>
    <dgm:pt modelId="{8FAD7A45-1E3A-4DE8-809C-D36F5A1FFCD9}">
      <dgm:prSet phldrT="[Text]"/>
      <dgm:spPr/>
      <dgm:t>
        <a:bodyPr/>
        <a:lstStyle/>
        <a:p>
          <a:r>
            <a:rPr lang="fa-IR" dirty="0" smtClean="0"/>
            <a:t>بستری</a:t>
          </a:r>
          <a:endParaRPr lang="en-US" dirty="0"/>
        </a:p>
      </dgm:t>
    </dgm:pt>
    <dgm:pt modelId="{4230CBE6-B645-4A96-92D3-2BAD23C3ED09}" type="parTrans" cxnId="{F00BB817-93A4-4A58-9F96-54B968000146}">
      <dgm:prSet/>
      <dgm:spPr/>
      <dgm:t>
        <a:bodyPr/>
        <a:lstStyle/>
        <a:p>
          <a:endParaRPr lang="en-US"/>
        </a:p>
      </dgm:t>
    </dgm:pt>
    <dgm:pt modelId="{27284EF4-7044-443B-8B56-A3EAFA69F98A}" type="sibTrans" cxnId="{F00BB817-93A4-4A58-9F96-54B968000146}">
      <dgm:prSet/>
      <dgm:spPr/>
      <dgm:t>
        <a:bodyPr/>
        <a:lstStyle/>
        <a:p>
          <a:endParaRPr lang="en-US"/>
        </a:p>
      </dgm:t>
    </dgm:pt>
    <dgm:pt modelId="{88D8F2EC-5974-4754-98E6-12F060B877AB}">
      <dgm:prSet/>
      <dgm:spPr/>
      <dgm:t>
        <a:bodyPr/>
        <a:lstStyle/>
        <a:p>
          <a:endParaRPr lang="en-US" dirty="0"/>
        </a:p>
      </dgm:t>
    </dgm:pt>
    <dgm:pt modelId="{ADE2622D-6AAF-47BA-BF31-30556CFFEC44}" type="parTrans" cxnId="{1318CA78-D23D-479A-ABD7-3625D0AD03E4}">
      <dgm:prSet custLinFactX="68631" custLinFactNeighborX="100000" custLinFactNeighborY="-93708"/>
      <dgm:spPr/>
      <dgm:t>
        <a:bodyPr/>
        <a:lstStyle/>
        <a:p>
          <a:endParaRPr lang="en-US"/>
        </a:p>
      </dgm:t>
    </dgm:pt>
    <dgm:pt modelId="{9D35E8E7-9215-46BF-A8E3-A6AC1E73D3F1}" type="sibTrans" cxnId="{1318CA78-D23D-479A-ABD7-3625D0AD03E4}">
      <dgm:prSet/>
      <dgm:spPr/>
      <dgm:t>
        <a:bodyPr/>
        <a:lstStyle/>
        <a:p>
          <a:endParaRPr lang="en-US"/>
        </a:p>
      </dgm:t>
    </dgm:pt>
    <dgm:pt modelId="{43BAEC5A-33D9-4F8E-BC24-ABC61B8D3DE1}">
      <dgm:prSet/>
      <dgm:spPr/>
      <dgm:t>
        <a:bodyPr/>
        <a:lstStyle/>
        <a:p>
          <a:endParaRPr lang="en-US"/>
        </a:p>
      </dgm:t>
    </dgm:pt>
    <dgm:pt modelId="{A8C7385C-2BF0-4CF0-B211-773C5C4FF7A9}" type="parTrans" cxnId="{CC8093AD-EC56-4787-A183-254B8436DE9D}">
      <dgm:prSet custLinFactX="68631" custLinFactNeighborX="100000" custLinFactNeighborY="-93708"/>
      <dgm:spPr/>
      <dgm:t>
        <a:bodyPr/>
        <a:lstStyle/>
        <a:p>
          <a:endParaRPr lang="en-US"/>
        </a:p>
      </dgm:t>
    </dgm:pt>
    <dgm:pt modelId="{9217CDDE-205B-432A-8C16-F568EDD394BD}" type="sibTrans" cxnId="{CC8093AD-EC56-4787-A183-254B8436DE9D}">
      <dgm:prSet/>
      <dgm:spPr/>
      <dgm:t>
        <a:bodyPr/>
        <a:lstStyle/>
        <a:p>
          <a:endParaRPr lang="en-US"/>
        </a:p>
      </dgm:t>
    </dgm:pt>
    <dgm:pt modelId="{148DFE2C-7C59-4531-BA3D-049858A2F4CE}">
      <dgm:prSet/>
      <dgm:spPr/>
      <dgm:t>
        <a:bodyPr/>
        <a:lstStyle/>
        <a:p>
          <a:endParaRPr lang="en-US"/>
        </a:p>
      </dgm:t>
    </dgm:pt>
    <dgm:pt modelId="{5F6837EB-50A8-42A0-90AF-F010EE057FF9}" type="parTrans" cxnId="{63924035-182E-42CF-B599-D54B8E73F7C4}">
      <dgm:prSet custLinFactX="68631" custLinFactNeighborX="100000" custLinFactNeighborY="-93708"/>
      <dgm:spPr/>
      <dgm:t>
        <a:bodyPr/>
        <a:lstStyle/>
        <a:p>
          <a:endParaRPr lang="en-US"/>
        </a:p>
      </dgm:t>
    </dgm:pt>
    <dgm:pt modelId="{F9DD9278-C952-4594-9E61-84754FC00A6E}" type="sibTrans" cxnId="{63924035-182E-42CF-B599-D54B8E73F7C4}">
      <dgm:prSet/>
      <dgm:spPr/>
      <dgm:t>
        <a:bodyPr/>
        <a:lstStyle/>
        <a:p>
          <a:endParaRPr lang="en-US"/>
        </a:p>
      </dgm:t>
    </dgm:pt>
    <dgm:pt modelId="{EDAF8DD5-2742-4CA4-B65D-7AB36FA7566E}" type="pres">
      <dgm:prSet presAssocID="{141A8EFE-193D-4E1F-A0D2-B8AB32ED3013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66E11A1-C0B7-4049-88FF-E05CF30F1B98}" type="pres">
      <dgm:prSet presAssocID="{441A4387-F14E-4890-9F14-9945797325EA}" presName="centerShape" presStyleLbl="node0" presStyleIdx="0" presStyleCnt="1"/>
      <dgm:spPr/>
      <dgm:t>
        <a:bodyPr/>
        <a:lstStyle/>
        <a:p>
          <a:endParaRPr lang="en-US"/>
        </a:p>
      </dgm:t>
    </dgm:pt>
    <dgm:pt modelId="{4449E828-87F5-4703-88C1-F0EF9F62879F}" type="pres">
      <dgm:prSet presAssocID="{FD8F8527-E4D6-4978-A5E4-278BCAD01D76}" presName="parTrans" presStyleLbl="sibTrans2D1" presStyleIdx="0" presStyleCnt="3" custFlipVert="0" custScaleX="205933" custScaleY="44029" custLinFactNeighborX="-1" custLinFactNeighborY="24238"/>
      <dgm:spPr/>
      <dgm:t>
        <a:bodyPr/>
        <a:lstStyle/>
        <a:p>
          <a:endParaRPr lang="en-US"/>
        </a:p>
      </dgm:t>
    </dgm:pt>
    <dgm:pt modelId="{BDD419BF-BD87-410A-A96D-C33BEEC3371A}" type="pres">
      <dgm:prSet presAssocID="{FD8F8527-E4D6-4978-A5E4-278BCAD01D76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97C59793-FA8F-4103-B5C1-0C1126472615}" type="pres">
      <dgm:prSet presAssocID="{7295FC0E-EF42-4376-B143-EC31582C77A5}" presName="node" presStyleLbl="node1" presStyleIdx="0" presStyleCnt="3" custScaleX="51845" custScaleY="5092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ADF6AF1-EDCA-4189-84AA-6F4471B53EC2}" type="pres">
      <dgm:prSet presAssocID="{D38A2077-4355-461F-9055-A388107B9055}" presName="parTrans" presStyleLbl="sibTrans2D1" presStyleIdx="1" presStyleCnt="3" custScaleX="243604" custScaleY="132311" custLinFactNeighborX="-26979" custLinFactNeighborY="-14057"/>
      <dgm:spPr/>
      <dgm:t>
        <a:bodyPr/>
        <a:lstStyle/>
        <a:p>
          <a:endParaRPr lang="en-US"/>
        </a:p>
      </dgm:t>
    </dgm:pt>
    <dgm:pt modelId="{5C9AA280-4898-4035-A5B2-0BB089990048}" type="pres">
      <dgm:prSet presAssocID="{D38A2077-4355-461F-9055-A388107B9055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668CEFDD-037D-4CB6-B0DC-C35ADC3CCC93}" type="pres">
      <dgm:prSet presAssocID="{5B8AC6AE-A35E-4B4C-9FB1-EDF327655F0F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EACE2DB-075D-43F7-8CF7-6A73B32D757A}" type="pres">
      <dgm:prSet presAssocID="{4230CBE6-B645-4A96-92D3-2BAD23C3ED09}" presName="parTrans" presStyleLbl="sibTrans2D1" presStyleIdx="2" presStyleCnt="3" custScaleX="178004" custScaleY="65707" custLinFactNeighborX="6884" custLinFactNeighborY="1806"/>
      <dgm:spPr/>
      <dgm:t>
        <a:bodyPr/>
        <a:lstStyle/>
        <a:p>
          <a:endParaRPr lang="en-US"/>
        </a:p>
      </dgm:t>
    </dgm:pt>
    <dgm:pt modelId="{1FDF8DF6-DDB0-410F-A779-81CEEFDE1F9E}" type="pres">
      <dgm:prSet presAssocID="{4230CBE6-B645-4A96-92D3-2BAD23C3ED09}" presName="connectorText" presStyleLbl="sibTrans2D1" presStyleIdx="2" presStyleCnt="3"/>
      <dgm:spPr/>
      <dgm:t>
        <a:bodyPr/>
        <a:lstStyle/>
        <a:p>
          <a:endParaRPr lang="en-US"/>
        </a:p>
      </dgm:t>
    </dgm:pt>
    <dgm:pt modelId="{6B7CDD5F-3646-4E43-859F-9373AC20EB5A}" type="pres">
      <dgm:prSet presAssocID="{8FAD7A45-1E3A-4DE8-809C-D36F5A1FFCD9}" presName="node" presStyleLbl="node1" presStyleIdx="2" presStyleCnt="3" custScaleX="78719" custScaleY="7265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DFCEB99-F866-45C4-8CC0-E1912093762A}" type="presOf" srcId="{4230CBE6-B645-4A96-92D3-2BAD23C3ED09}" destId="{7EACE2DB-075D-43F7-8CF7-6A73B32D757A}" srcOrd="0" destOrd="0" presId="urn:microsoft.com/office/officeart/2005/8/layout/radial5"/>
    <dgm:cxn modelId="{0E0B5039-923A-41B6-AC56-0827CCE5BE49}" type="presOf" srcId="{5B8AC6AE-A35E-4B4C-9FB1-EDF327655F0F}" destId="{668CEFDD-037D-4CB6-B0DC-C35ADC3CCC93}" srcOrd="0" destOrd="0" presId="urn:microsoft.com/office/officeart/2005/8/layout/radial5"/>
    <dgm:cxn modelId="{CCA73986-2B49-4CCB-ACA7-92BC8F071B96}" type="presOf" srcId="{FD8F8527-E4D6-4978-A5E4-278BCAD01D76}" destId="{BDD419BF-BD87-410A-A96D-C33BEEC3371A}" srcOrd="1" destOrd="0" presId="urn:microsoft.com/office/officeart/2005/8/layout/radial5"/>
    <dgm:cxn modelId="{1318CA78-D23D-479A-ABD7-3625D0AD03E4}" srcId="{141A8EFE-193D-4E1F-A0D2-B8AB32ED3013}" destId="{88D8F2EC-5974-4754-98E6-12F060B877AB}" srcOrd="1" destOrd="0" parTransId="{ADE2622D-6AAF-47BA-BF31-30556CFFEC44}" sibTransId="{9D35E8E7-9215-46BF-A8E3-A6AC1E73D3F1}"/>
    <dgm:cxn modelId="{CC8093AD-EC56-4787-A183-254B8436DE9D}" srcId="{141A8EFE-193D-4E1F-A0D2-B8AB32ED3013}" destId="{43BAEC5A-33D9-4F8E-BC24-ABC61B8D3DE1}" srcOrd="2" destOrd="0" parTransId="{A8C7385C-2BF0-4CF0-B211-773C5C4FF7A9}" sibTransId="{9217CDDE-205B-432A-8C16-F568EDD394BD}"/>
    <dgm:cxn modelId="{E809ED15-7E86-48D8-ACB4-81D954C365E7}" type="presOf" srcId="{141A8EFE-193D-4E1F-A0D2-B8AB32ED3013}" destId="{EDAF8DD5-2742-4CA4-B65D-7AB36FA7566E}" srcOrd="0" destOrd="0" presId="urn:microsoft.com/office/officeart/2005/8/layout/radial5"/>
    <dgm:cxn modelId="{9D3FE6B6-D206-4D06-AC61-BFAC6C4490D2}" srcId="{141A8EFE-193D-4E1F-A0D2-B8AB32ED3013}" destId="{441A4387-F14E-4890-9F14-9945797325EA}" srcOrd="0" destOrd="0" parTransId="{AADAB5AE-3C5B-4FA1-9668-789C74EBA578}" sibTransId="{3A722B21-9092-4AE2-8A76-E510EE24DED7}"/>
    <dgm:cxn modelId="{5BAE254E-9489-4DDD-8BD1-BCAEFA320F88}" type="presOf" srcId="{7295FC0E-EF42-4376-B143-EC31582C77A5}" destId="{97C59793-FA8F-4103-B5C1-0C1126472615}" srcOrd="0" destOrd="0" presId="urn:microsoft.com/office/officeart/2005/8/layout/radial5"/>
    <dgm:cxn modelId="{F00BB817-93A4-4A58-9F96-54B968000146}" srcId="{441A4387-F14E-4890-9F14-9945797325EA}" destId="{8FAD7A45-1E3A-4DE8-809C-D36F5A1FFCD9}" srcOrd="2" destOrd="0" parTransId="{4230CBE6-B645-4A96-92D3-2BAD23C3ED09}" sibTransId="{27284EF4-7044-443B-8B56-A3EAFA69F98A}"/>
    <dgm:cxn modelId="{63924035-182E-42CF-B599-D54B8E73F7C4}" srcId="{141A8EFE-193D-4E1F-A0D2-B8AB32ED3013}" destId="{148DFE2C-7C59-4531-BA3D-049858A2F4CE}" srcOrd="3" destOrd="0" parTransId="{5F6837EB-50A8-42A0-90AF-F010EE057FF9}" sibTransId="{F9DD9278-C952-4594-9E61-84754FC00A6E}"/>
    <dgm:cxn modelId="{C9A57A89-EBCC-4DA7-8F0A-D46C6FF79FCB}" type="presOf" srcId="{4230CBE6-B645-4A96-92D3-2BAD23C3ED09}" destId="{1FDF8DF6-DDB0-410F-A779-81CEEFDE1F9E}" srcOrd="1" destOrd="0" presId="urn:microsoft.com/office/officeart/2005/8/layout/radial5"/>
    <dgm:cxn modelId="{FA6F9519-703B-4922-9DE9-100AD0EAA718}" type="presOf" srcId="{8FAD7A45-1E3A-4DE8-809C-D36F5A1FFCD9}" destId="{6B7CDD5F-3646-4E43-859F-9373AC20EB5A}" srcOrd="0" destOrd="0" presId="urn:microsoft.com/office/officeart/2005/8/layout/radial5"/>
    <dgm:cxn modelId="{BFA8E380-6E3B-4B03-B8FE-AE468F4BF11F}" srcId="{441A4387-F14E-4890-9F14-9945797325EA}" destId="{5B8AC6AE-A35E-4B4C-9FB1-EDF327655F0F}" srcOrd="1" destOrd="0" parTransId="{D38A2077-4355-461F-9055-A388107B9055}" sibTransId="{1B555D82-6B05-41E3-89BC-9160F8D15752}"/>
    <dgm:cxn modelId="{00DC25A5-4C6B-4F31-AD3E-74C1C54D03FD}" srcId="{441A4387-F14E-4890-9F14-9945797325EA}" destId="{7295FC0E-EF42-4376-B143-EC31582C77A5}" srcOrd="0" destOrd="0" parTransId="{FD8F8527-E4D6-4978-A5E4-278BCAD01D76}" sibTransId="{A7E66AC4-807E-43F7-A8CC-552B63DFFF67}"/>
    <dgm:cxn modelId="{DDEFEE9F-BBDE-48C2-8E81-8AD4A76F4C6B}" type="presOf" srcId="{FD8F8527-E4D6-4978-A5E4-278BCAD01D76}" destId="{4449E828-87F5-4703-88C1-F0EF9F62879F}" srcOrd="0" destOrd="0" presId="urn:microsoft.com/office/officeart/2005/8/layout/radial5"/>
    <dgm:cxn modelId="{D5B53E69-80F1-4347-862A-9F79BCC31BF4}" type="presOf" srcId="{D38A2077-4355-461F-9055-A388107B9055}" destId="{FADF6AF1-EDCA-4189-84AA-6F4471B53EC2}" srcOrd="0" destOrd="0" presId="urn:microsoft.com/office/officeart/2005/8/layout/radial5"/>
    <dgm:cxn modelId="{DA4EA650-6E6C-4256-A730-DFF46A474E60}" type="presOf" srcId="{441A4387-F14E-4890-9F14-9945797325EA}" destId="{B66E11A1-C0B7-4049-88FF-E05CF30F1B98}" srcOrd="0" destOrd="0" presId="urn:microsoft.com/office/officeart/2005/8/layout/radial5"/>
    <dgm:cxn modelId="{D4A397B3-B54C-4E8B-96F7-9F399C8ABC8C}" type="presOf" srcId="{D38A2077-4355-461F-9055-A388107B9055}" destId="{5C9AA280-4898-4035-A5B2-0BB089990048}" srcOrd="1" destOrd="0" presId="urn:microsoft.com/office/officeart/2005/8/layout/radial5"/>
    <dgm:cxn modelId="{BB9E7A9F-AE7A-4A32-9783-9B7536AB6EBE}" type="presParOf" srcId="{EDAF8DD5-2742-4CA4-B65D-7AB36FA7566E}" destId="{B66E11A1-C0B7-4049-88FF-E05CF30F1B98}" srcOrd="0" destOrd="0" presId="urn:microsoft.com/office/officeart/2005/8/layout/radial5"/>
    <dgm:cxn modelId="{68BB3D12-0306-4B27-9726-DBDD58F1336B}" type="presParOf" srcId="{EDAF8DD5-2742-4CA4-B65D-7AB36FA7566E}" destId="{4449E828-87F5-4703-88C1-F0EF9F62879F}" srcOrd="1" destOrd="0" presId="urn:microsoft.com/office/officeart/2005/8/layout/radial5"/>
    <dgm:cxn modelId="{DBC8D666-4196-49EB-8A3E-093DA56317C0}" type="presParOf" srcId="{4449E828-87F5-4703-88C1-F0EF9F62879F}" destId="{BDD419BF-BD87-410A-A96D-C33BEEC3371A}" srcOrd="0" destOrd="0" presId="urn:microsoft.com/office/officeart/2005/8/layout/radial5"/>
    <dgm:cxn modelId="{658B9BD3-B49F-486E-BC17-954F56602057}" type="presParOf" srcId="{EDAF8DD5-2742-4CA4-B65D-7AB36FA7566E}" destId="{97C59793-FA8F-4103-B5C1-0C1126472615}" srcOrd="2" destOrd="0" presId="urn:microsoft.com/office/officeart/2005/8/layout/radial5"/>
    <dgm:cxn modelId="{2768EEC4-51CC-4FF7-8C27-128DA093A10F}" type="presParOf" srcId="{EDAF8DD5-2742-4CA4-B65D-7AB36FA7566E}" destId="{FADF6AF1-EDCA-4189-84AA-6F4471B53EC2}" srcOrd="3" destOrd="0" presId="urn:microsoft.com/office/officeart/2005/8/layout/radial5"/>
    <dgm:cxn modelId="{ABC46FD9-1D1F-406B-85F9-BF0D67EC0FAC}" type="presParOf" srcId="{FADF6AF1-EDCA-4189-84AA-6F4471B53EC2}" destId="{5C9AA280-4898-4035-A5B2-0BB089990048}" srcOrd="0" destOrd="0" presId="urn:microsoft.com/office/officeart/2005/8/layout/radial5"/>
    <dgm:cxn modelId="{14441D15-DCE2-49FC-BAE8-712126F33B28}" type="presParOf" srcId="{EDAF8DD5-2742-4CA4-B65D-7AB36FA7566E}" destId="{668CEFDD-037D-4CB6-B0DC-C35ADC3CCC93}" srcOrd="4" destOrd="0" presId="urn:microsoft.com/office/officeart/2005/8/layout/radial5"/>
    <dgm:cxn modelId="{CA66D883-64CD-4E6E-B945-3CD2E901D522}" type="presParOf" srcId="{EDAF8DD5-2742-4CA4-B65D-7AB36FA7566E}" destId="{7EACE2DB-075D-43F7-8CF7-6A73B32D757A}" srcOrd="5" destOrd="0" presId="urn:microsoft.com/office/officeart/2005/8/layout/radial5"/>
    <dgm:cxn modelId="{E62B4665-4191-4A5F-A4F5-261693E1CBF1}" type="presParOf" srcId="{7EACE2DB-075D-43F7-8CF7-6A73B32D757A}" destId="{1FDF8DF6-DDB0-410F-A779-81CEEFDE1F9E}" srcOrd="0" destOrd="0" presId="urn:microsoft.com/office/officeart/2005/8/layout/radial5"/>
    <dgm:cxn modelId="{81ED9933-F350-4DC3-B6C4-59C6E8AABC56}" type="presParOf" srcId="{EDAF8DD5-2742-4CA4-B65D-7AB36FA7566E}" destId="{6B7CDD5F-3646-4E43-859F-9373AC20EB5A}" srcOrd="6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A1225CD-5A75-4FF0-91EE-EAC499BB86F5}" type="doc">
      <dgm:prSet loTypeId="urn:microsoft.com/office/officeart/2005/8/layout/radial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AD85A2A-8EFC-42BC-B291-64579A20AB82}">
      <dgm:prSet phldrT="[Text]"/>
      <dgm:spPr/>
      <dgm:t>
        <a:bodyPr/>
        <a:lstStyle/>
        <a:p>
          <a:pPr rtl="1"/>
          <a:r>
            <a:rPr kumimoji="0" lang="fa-IR" b="1" i="0" u="none" strike="noStrike" cap="none" normalizeH="0" baseline="0" dirty="0" smtClean="0">
              <a:ln/>
              <a:effectLst/>
              <a:latin typeface="Calibri" pitchFamily="34" charset="0"/>
              <a:ea typeface="Calibri" pitchFamily="34" charset="0"/>
            </a:rPr>
            <a:t>بخش های تشکیل دهنده ازمایشگاه </a:t>
          </a:r>
          <a:endParaRPr lang="en-US" dirty="0"/>
        </a:p>
      </dgm:t>
    </dgm:pt>
    <dgm:pt modelId="{C340DEBB-5A84-4D45-9608-5FEC425408A7}" type="parTrans" cxnId="{C64D8F9B-894D-4D54-A097-DB56BE107ECA}">
      <dgm:prSet/>
      <dgm:spPr/>
      <dgm:t>
        <a:bodyPr/>
        <a:lstStyle/>
        <a:p>
          <a:endParaRPr lang="en-US"/>
        </a:p>
      </dgm:t>
    </dgm:pt>
    <dgm:pt modelId="{13D58157-433D-421A-AD52-15E59BB3EC64}" type="sibTrans" cxnId="{C64D8F9B-894D-4D54-A097-DB56BE107ECA}">
      <dgm:prSet/>
      <dgm:spPr/>
      <dgm:t>
        <a:bodyPr/>
        <a:lstStyle/>
        <a:p>
          <a:endParaRPr lang="en-US"/>
        </a:p>
      </dgm:t>
    </dgm:pt>
    <dgm:pt modelId="{E39D99B9-B5A9-46CF-9594-27F457DA07B8}">
      <dgm:prSet phldrT="[Text]"/>
      <dgm:spPr/>
      <dgm:t>
        <a:bodyPr/>
        <a:lstStyle/>
        <a:p>
          <a:r>
            <a:rPr kumimoji="0" lang="fa-IR" b="1" i="0" u="none" strike="noStrike" cap="none" normalizeH="0" baseline="0" dirty="0" smtClean="0">
              <a:ln/>
              <a:effectLst/>
              <a:latin typeface="Calibri" pitchFamily="34" charset="0"/>
              <a:ea typeface="Calibri" pitchFamily="34" charset="0"/>
            </a:rPr>
            <a:t>بخش فنی                    </a:t>
          </a:r>
          <a:endParaRPr lang="en-US" dirty="0"/>
        </a:p>
      </dgm:t>
    </dgm:pt>
    <dgm:pt modelId="{81E41687-8AE4-4685-9763-C2269B27C4B0}" type="parTrans" cxnId="{792F084C-13D2-4EE5-80D2-9C63F469F0BB}">
      <dgm:prSet/>
      <dgm:spPr/>
      <dgm:t>
        <a:bodyPr/>
        <a:lstStyle/>
        <a:p>
          <a:endParaRPr lang="en-US"/>
        </a:p>
      </dgm:t>
    </dgm:pt>
    <dgm:pt modelId="{828A827D-66F9-4D28-B565-2B81BF18FA0F}" type="sibTrans" cxnId="{792F084C-13D2-4EE5-80D2-9C63F469F0BB}">
      <dgm:prSet/>
      <dgm:spPr/>
      <dgm:t>
        <a:bodyPr/>
        <a:lstStyle/>
        <a:p>
          <a:endParaRPr lang="en-US"/>
        </a:p>
      </dgm:t>
    </dgm:pt>
    <dgm:pt modelId="{8F449C78-1820-47F0-A675-431114E6510F}">
      <dgm:prSet/>
      <dgm:spPr/>
      <dgm:t>
        <a:bodyPr/>
        <a:lstStyle/>
        <a:p>
          <a:r>
            <a:rPr lang="fa-IR" b="1" smtClean="0">
              <a:ln/>
              <a:latin typeface="Calibri" pitchFamily="34" charset="0"/>
              <a:ea typeface="Calibri" pitchFamily="34" charset="0"/>
            </a:rPr>
            <a:t>بخش اداری                </a:t>
          </a:r>
          <a:endParaRPr lang="en-US"/>
        </a:p>
      </dgm:t>
    </dgm:pt>
    <dgm:pt modelId="{DDC1D3C7-8F30-4AE5-9220-0C45B73DB5DB}" type="parTrans" cxnId="{A7D10525-4564-44CF-89BD-2AD1EE3466DC}">
      <dgm:prSet/>
      <dgm:spPr/>
      <dgm:t>
        <a:bodyPr/>
        <a:lstStyle/>
        <a:p>
          <a:endParaRPr lang="en-US"/>
        </a:p>
      </dgm:t>
    </dgm:pt>
    <dgm:pt modelId="{58B3599C-8C3B-4B26-86F0-0637107AEDF3}" type="sibTrans" cxnId="{A7D10525-4564-44CF-89BD-2AD1EE3466DC}">
      <dgm:prSet/>
      <dgm:spPr/>
      <dgm:t>
        <a:bodyPr/>
        <a:lstStyle/>
        <a:p>
          <a:endParaRPr lang="en-US"/>
        </a:p>
      </dgm:t>
    </dgm:pt>
    <dgm:pt modelId="{AFFF1DF1-A79F-4331-8CAD-524294A40C6E}">
      <dgm:prSet/>
      <dgm:spPr/>
      <dgm:t>
        <a:bodyPr/>
        <a:lstStyle/>
        <a:p>
          <a:r>
            <a:rPr kumimoji="0" lang="fa-IR" b="1" i="0" u="none" strike="noStrike" cap="none" normalizeH="0" baseline="0" smtClean="0">
              <a:ln/>
              <a:effectLst/>
              <a:latin typeface="Calibri" pitchFamily="34" charset="0"/>
              <a:ea typeface="Calibri" pitchFamily="34" charset="0"/>
            </a:rPr>
            <a:t>فضاهای فرعی            </a:t>
          </a:r>
          <a:endParaRPr lang="en-US" dirty="0"/>
        </a:p>
      </dgm:t>
    </dgm:pt>
    <dgm:pt modelId="{9C444EA1-7327-485D-A151-819787242E5A}" type="parTrans" cxnId="{9BDB9107-78B6-4623-8B4C-49DC173939C5}">
      <dgm:prSet/>
      <dgm:spPr/>
      <dgm:t>
        <a:bodyPr/>
        <a:lstStyle/>
        <a:p>
          <a:endParaRPr lang="en-US"/>
        </a:p>
      </dgm:t>
    </dgm:pt>
    <dgm:pt modelId="{CC4C7288-4E45-4FFC-ABF0-3E84B011EE1F}" type="sibTrans" cxnId="{9BDB9107-78B6-4623-8B4C-49DC173939C5}">
      <dgm:prSet/>
      <dgm:spPr/>
      <dgm:t>
        <a:bodyPr/>
        <a:lstStyle/>
        <a:p>
          <a:endParaRPr lang="en-US"/>
        </a:p>
      </dgm:t>
    </dgm:pt>
    <dgm:pt modelId="{0E5D895B-32BB-41B0-A1AC-16E0C7A07A01}" type="pres">
      <dgm:prSet presAssocID="{CA1225CD-5A75-4FF0-91EE-EAC499BB86F5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E377812-ABC1-4DC6-A1FD-3057BDAC2591}" type="pres">
      <dgm:prSet presAssocID="{6AD85A2A-8EFC-42BC-B291-64579A20AB82}" presName="centerShape" presStyleLbl="node0" presStyleIdx="0" presStyleCnt="1"/>
      <dgm:spPr/>
      <dgm:t>
        <a:bodyPr/>
        <a:lstStyle/>
        <a:p>
          <a:endParaRPr lang="en-US"/>
        </a:p>
      </dgm:t>
    </dgm:pt>
    <dgm:pt modelId="{581B8E48-2DA1-4CC6-AEDA-DC56A97489A2}" type="pres">
      <dgm:prSet presAssocID="{81E41687-8AE4-4685-9763-C2269B27C4B0}" presName="parTrans" presStyleLbl="sibTrans2D1" presStyleIdx="0" presStyleCnt="3"/>
      <dgm:spPr/>
      <dgm:t>
        <a:bodyPr/>
        <a:lstStyle/>
        <a:p>
          <a:endParaRPr lang="en-US"/>
        </a:p>
      </dgm:t>
    </dgm:pt>
    <dgm:pt modelId="{FCA01B4F-6FBC-4CDE-BFEF-F18BC514B682}" type="pres">
      <dgm:prSet presAssocID="{81E41687-8AE4-4685-9763-C2269B27C4B0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68255C0D-4864-421D-B8FA-B4CC7F276FB5}" type="pres">
      <dgm:prSet presAssocID="{E39D99B9-B5A9-46CF-9594-27F457DA07B8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A4BD7D1-1843-42D8-8AF3-D0AA63566C68}" type="pres">
      <dgm:prSet presAssocID="{DDC1D3C7-8F30-4AE5-9220-0C45B73DB5DB}" presName="parTrans" presStyleLbl="sibTrans2D1" presStyleIdx="1" presStyleCnt="3"/>
      <dgm:spPr/>
      <dgm:t>
        <a:bodyPr/>
        <a:lstStyle/>
        <a:p>
          <a:endParaRPr lang="en-US"/>
        </a:p>
      </dgm:t>
    </dgm:pt>
    <dgm:pt modelId="{CFE99925-8A1B-4E9A-AE51-206E6C3591D7}" type="pres">
      <dgm:prSet presAssocID="{DDC1D3C7-8F30-4AE5-9220-0C45B73DB5DB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7D9E11A9-96A4-422B-8C1F-90CC2C57DEBD}" type="pres">
      <dgm:prSet presAssocID="{8F449C78-1820-47F0-A675-431114E6510F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08DB485-E4B4-4781-8552-926D4484A5B9}" type="pres">
      <dgm:prSet presAssocID="{9C444EA1-7327-485D-A151-819787242E5A}" presName="parTrans" presStyleLbl="sibTrans2D1" presStyleIdx="2" presStyleCnt="3"/>
      <dgm:spPr/>
      <dgm:t>
        <a:bodyPr/>
        <a:lstStyle/>
        <a:p>
          <a:endParaRPr lang="en-US"/>
        </a:p>
      </dgm:t>
    </dgm:pt>
    <dgm:pt modelId="{BA584EA6-688A-4272-8C83-B5DB43117633}" type="pres">
      <dgm:prSet presAssocID="{9C444EA1-7327-485D-A151-819787242E5A}" presName="connectorText" presStyleLbl="sibTrans2D1" presStyleIdx="2" presStyleCnt="3"/>
      <dgm:spPr/>
      <dgm:t>
        <a:bodyPr/>
        <a:lstStyle/>
        <a:p>
          <a:endParaRPr lang="en-US"/>
        </a:p>
      </dgm:t>
    </dgm:pt>
    <dgm:pt modelId="{298A9549-87E1-496E-BA95-654889714850}" type="pres">
      <dgm:prSet presAssocID="{AFFF1DF1-A79F-4331-8CAD-524294A40C6E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7D10525-4564-44CF-89BD-2AD1EE3466DC}" srcId="{6AD85A2A-8EFC-42BC-B291-64579A20AB82}" destId="{8F449C78-1820-47F0-A675-431114E6510F}" srcOrd="1" destOrd="0" parTransId="{DDC1D3C7-8F30-4AE5-9220-0C45B73DB5DB}" sibTransId="{58B3599C-8C3B-4B26-86F0-0637107AEDF3}"/>
    <dgm:cxn modelId="{29B87020-D074-433C-98CE-A46C21D1798C}" type="presOf" srcId="{AFFF1DF1-A79F-4331-8CAD-524294A40C6E}" destId="{298A9549-87E1-496E-BA95-654889714850}" srcOrd="0" destOrd="0" presId="urn:microsoft.com/office/officeart/2005/8/layout/radial5"/>
    <dgm:cxn modelId="{8A3EF336-57F1-4706-ADB5-C8E7C36173B7}" type="presOf" srcId="{9C444EA1-7327-485D-A151-819787242E5A}" destId="{BA584EA6-688A-4272-8C83-B5DB43117633}" srcOrd="1" destOrd="0" presId="urn:microsoft.com/office/officeart/2005/8/layout/radial5"/>
    <dgm:cxn modelId="{EE576250-4A45-4A40-903D-AAC1C0199849}" type="presOf" srcId="{6AD85A2A-8EFC-42BC-B291-64579A20AB82}" destId="{8E377812-ABC1-4DC6-A1FD-3057BDAC2591}" srcOrd="0" destOrd="0" presId="urn:microsoft.com/office/officeart/2005/8/layout/radial5"/>
    <dgm:cxn modelId="{2FDF56DC-45D4-4A8E-A683-64F6D7E3FE11}" type="presOf" srcId="{9C444EA1-7327-485D-A151-819787242E5A}" destId="{408DB485-E4B4-4781-8552-926D4484A5B9}" srcOrd="0" destOrd="0" presId="urn:microsoft.com/office/officeart/2005/8/layout/radial5"/>
    <dgm:cxn modelId="{EA28D6D4-37EB-4695-A7D4-A2B60766FB1B}" type="presOf" srcId="{DDC1D3C7-8F30-4AE5-9220-0C45B73DB5DB}" destId="{3A4BD7D1-1843-42D8-8AF3-D0AA63566C68}" srcOrd="0" destOrd="0" presId="urn:microsoft.com/office/officeart/2005/8/layout/radial5"/>
    <dgm:cxn modelId="{792F084C-13D2-4EE5-80D2-9C63F469F0BB}" srcId="{6AD85A2A-8EFC-42BC-B291-64579A20AB82}" destId="{E39D99B9-B5A9-46CF-9594-27F457DA07B8}" srcOrd="0" destOrd="0" parTransId="{81E41687-8AE4-4685-9763-C2269B27C4B0}" sibTransId="{828A827D-66F9-4D28-B565-2B81BF18FA0F}"/>
    <dgm:cxn modelId="{C64D8F9B-894D-4D54-A097-DB56BE107ECA}" srcId="{CA1225CD-5A75-4FF0-91EE-EAC499BB86F5}" destId="{6AD85A2A-8EFC-42BC-B291-64579A20AB82}" srcOrd="0" destOrd="0" parTransId="{C340DEBB-5A84-4D45-9608-5FEC425408A7}" sibTransId="{13D58157-433D-421A-AD52-15E59BB3EC64}"/>
    <dgm:cxn modelId="{DD9AE523-567F-440E-998F-4DDF89CCCA82}" type="presOf" srcId="{CA1225CD-5A75-4FF0-91EE-EAC499BB86F5}" destId="{0E5D895B-32BB-41B0-A1AC-16E0C7A07A01}" srcOrd="0" destOrd="0" presId="urn:microsoft.com/office/officeart/2005/8/layout/radial5"/>
    <dgm:cxn modelId="{1EEC6F61-A42D-4506-8602-33D27E33C3A2}" type="presOf" srcId="{8F449C78-1820-47F0-A675-431114E6510F}" destId="{7D9E11A9-96A4-422B-8C1F-90CC2C57DEBD}" srcOrd="0" destOrd="0" presId="urn:microsoft.com/office/officeart/2005/8/layout/radial5"/>
    <dgm:cxn modelId="{F762BCAF-C1A8-4E6B-A35E-A534836413E7}" type="presOf" srcId="{81E41687-8AE4-4685-9763-C2269B27C4B0}" destId="{FCA01B4F-6FBC-4CDE-BFEF-F18BC514B682}" srcOrd="1" destOrd="0" presId="urn:microsoft.com/office/officeart/2005/8/layout/radial5"/>
    <dgm:cxn modelId="{749CC19A-D933-492D-83E4-786B292BFD0A}" type="presOf" srcId="{81E41687-8AE4-4685-9763-C2269B27C4B0}" destId="{581B8E48-2DA1-4CC6-AEDA-DC56A97489A2}" srcOrd="0" destOrd="0" presId="urn:microsoft.com/office/officeart/2005/8/layout/radial5"/>
    <dgm:cxn modelId="{144DB679-545E-4D98-8BC9-F16EE02F45E8}" type="presOf" srcId="{E39D99B9-B5A9-46CF-9594-27F457DA07B8}" destId="{68255C0D-4864-421D-B8FA-B4CC7F276FB5}" srcOrd="0" destOrd="0" presId="urn:microsoft.com/office/officeart/2005/8/layout/radial5"/>
    <dgm:cxn modelId="{9BDB9107-78B6-4623-8B4C-49DC173939C5}" srcId="{6AD85A2A-8EFC-42BC-B291-64579A20AB82}" destId="{AFFF1DF1-A79F-4331-8CAD-524294A40C6E}" srcOrd="2" destOrd="0" parTransId="{9C444EA1-7327-485D-A151-819787242E5A}" sibTransId="{CC4C7288-4E45-4FFC-ABF0-3E84B011EE1F}"/>
    <dgm:cxn modelId="{49E83491-B3C1-474D-8049-5FE0C1CB31B1}" type="presOf" srcId="{DDC1D3C7-8F30-4AE5-9220-0C45B73DB5DB}" destId="{CFE99925-8A1B-4E9A-AE51-206E6C3591D7}" srcOrd="1" destOrd="0" presId="urn:microsoft.com/office/officeart/2005/8/layout/radial5"/>
    <dgm:cxn modelId="{F3FBCEC2-F14F-4168-A5E0-8EA06AB51C79}" type="presParOf" srcId="{0E5D895B-32BB-41B0-A1AC-16E0C7A07A01}" destId="{8E377812-ABC1-4DC6-A1FD-3057BDAC2591}" srcOrd="0" destOrd="0" presId="urn:microsoft.com/office/officeart/2005/8/layout/radial5"/>
    <dgm:cxn modelId="{817B2C6D-6193-472C-A582-D9B75D5337C5}" type="presParOf" srcId="{0E5D895B-32BB-41B0-A1AC-16E0C7A07A01}" destId="{581B8E48-2DA1-4CC6-AEDA-DC56A97489A2}" srcOrd="1" destOrd="0" presId="urn:microsoft.com/office/officeart/2005/8/layout/radial5"/>
    <dgm:cxn modelId="{06A7ACCF-391D-4EAD-A163-39AF944C68D3}" type="presParOf" srcId="{581B8E48-2DA1-4CC6-AEDA-DC56A97489A2}" destId="{FCA01B4F-6FBC-4CDE-BFEF-F18BC514B682}" srcOrd="0" destOrd="0" presId="urn:microsoft.com/office/officeart/2005/8/layout/radial5"/>
    <dgm:cxn modelId="{C10F3CBD-AF2C-45F4-BDC6-04A5B365FA27}" type="presParOf" srcId="{0E5D895B-32BB-41B0-A1AC-16E0C7A07A01}" destId="{68255C0D-4864-421D-B8FA-B4CC7F276FB5}" srcOrd="2" destOrd="0" presId="urn:microsoft.com/office/officeart/2005/8/layout/radial5"/>
    <dgm:cxn modelId="{06C52094-0666-46B2-8503-D81A669E9696}" type="presParOf" srcId="{0E5D895B-32BB-41B0-A1AC-16E0C7A07A01}" destId="{3A4BD7D1-1843-42D8-8AF3-D0AA63566C68}" srcOrd="3" destOrd="0" presId="urn:microsoft.com/office/officeart/2005/8/layout/radial5"/>
    <dgm:cxn modelId="{B1786A13-2B06-4622-AAF8-4850BFF32E67}" type="presParOf" srcId="{3A4BD7D1-1843-42D8-8AF3-D0AA63566C68}" destId="{CFE99925-8A1B-4E9A-AE51-206E6C3591D7}" srcOrd="0" destOrd="0" presId="urn:microsoft.com/office/officeart/2005/8/layout/radial5"/>
    <dgm:cxn modelId="{4E79FACF-6B31-4794-9BD1-E02A8A92E5E7}" type="presParOf" srcId="{0E5D895B-32BB-41B0-A1AC-16E0C7A07A01}" destId="{7D9E11A9-96A4-422B-8C1F-90CC2C57DEBD}" srcOrd="4" destOrd="0" presId="urn:microsoft.com/office/officeart/2005/8/layout/radial5"/>
    <dgm:cxn modelId="{49333C44-1A08-465D-B68B-204711563F8E}" type="presParOf" srcId="{0E5D895B-32BB-41B0-A1AC-16E0C7A07A01}" destId="{408DB485-E4B4-4781-8552-926D4484A5B9}" srcOrd="5" destOrd="0" presId="urn:microsoft.com/office/officeart/2005/8/layout/radial5"/>
    <dgm:cxn modelId="{413168A2-3AAE-49FF-BFF1-5BD71D370C5B}" type="presParOf" srcId="{408DB485-E4B4-4781-8552-926D4484A5B9}" destId="{BA584EA6-688A-4272-8C83-B5DB43117633}" srcOrd="0" destOrd="0" presId="urn:microsoft.com/office/officeart/2005/8/layout/radial5"/>
    <dgm:cxn modelId="{6FBCB3F9-BDE3-43C9-B341-EC22A982CD00}" type="presParOf" srcId="{0E5D895B-32BB-41B0-A1AC-16E0C7A07A01}" destId="{298A9549-87E1-496E-BA95-654889714850}" srcOrd="6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C99C5677-98CC-4F98-B626-F6D20BE6CD8C}" type="datetimeFigureOut">
              <a:rPr lang="fa-IR" smtClean="0"/>
              <a:t>12/04/1442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72E79141-4562-4861-9795-9E5DE167F47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508436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250B9C-949F-4B61-B124-0DB2C2999D13}" type="slidenum">
              <a:rPr lang="en-US" smtClean="0">
                <a:solidFill>
                  <a:prstClr val="black"/>
                </a:solidFill>
              </a:rPr>
              <a:pPr/>
              <a:t>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13930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C5E80-6A18-440A-B700-EC24CD1317AB}" type="datetimeFigureOut">
              <a:rPr lang="fa-IR" smtClean="0"/>
              <a:t>12/04/1442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0D0D4-82B1-4D0B-A8D2-A50E10F2904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164187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C5E80-6A18-440A-B700-EC24CD1317AB}" type="datetimeFigureOut">
              <a:rPr lang="fa-IR" smtClean="0"/>
              <a:t>12/04/1442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0D0D4-82B1-4D0B-A8D2-A50E10F2904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060936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C5E80-6A18-440A-B700-EC24CD1317AB}" type="datetimeFigureOut">
              <a:rPr lang="fa-IR" smtClean="0"/>
              <a:t>12/04/1442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0D0D4-82B1-4D0B-A8D2-A50E10F2904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055884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9E91A-93F2-4C0D-9CB9-8032B8DDECD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11/27/2020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21B43-2F0F-4186-AEBF-ABC53921E8E8}" type="slidenum">
              <a:rPr lang="en-US" smtClean="0">
                <a:solidFill>
                  <a:srgbClr val="90C226"/>
                </a:solidFill>
              </a:rPr>
              <a:pPr/>
              <a:t>‹#›</a:t>
            </a:fld>
            <a:endParaRPr 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8346629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9E91A-93F2-4C0D-9CB9-8032B8DDECD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11/27/2020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21B43-2F0F-4186-AEBF-ABC53921E8E8}" type="slidenum">
              <a:rPr lang="en-US" smtClean="0">
                <a:solidFill>
                  <a:srgbClr val="90C226"/>
                </a:solidFill>
              </a:rPr>
              <a:pPr/>
              <a:t>‹#›</a:t>
            </a:fld>
            <a:endParaRPr 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5833506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9E91A-93F2-4C0D-9CB9-8032B8DDECD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11/27/2020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21B43-2F0F-4186-AEBF-ABC53921E8E8}" type="slidenum">
              <a:rPr lang="en-US" smtClean="0">
                <a:solidFill>
                  <a:srgbClr val="90C226"/>
                </a:solidFill>
              </a:rPr>
              <a:pPr/>
              <a:t>‹#›</a:t>
            </a:fld>
            <a:endParaRPr 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697983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9E91A-93F2-4C0D-9CB9-8032B8DDECD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11/27/2020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21B43-2F0F-4186-AEBF-ABC53921E8E8}" type="slidenum">
              <a:rPr lang="en-US" smtClean="0">
                <a:solidFill>
                  <a:srgbClr val="90C226"/>
                </a:solidFill>
              </a:rPr>
              <a:pPr/>
              <a:t>‹#›</a:t>
            </a:fld>
            <a:endParaRPr 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2250850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9E91A-93F2-4C0D-9CB9-8032B8DDECD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11/27/2020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21B43-2F0F-4186-AEBF-ABC53921E8E8}" type="slidenum">
              <a:rPr lang="en-US" smtClean="0">
                <a:solidFill>
                  <a:srgbClr val="90C226"/>
                </a:solidFill>
              </a:rPr>
              <a:pPr/>
              <a:t>‹#›</a:t>
            </a:fld>
            <a:endParaRPr 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4149887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9E91A-93F2-4C0D-9CB9-8032B8DDECD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11/27/2020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21B43-2F0F-4186-AEBF-ABC53921E8E8}" type="slidenum">
              <a:rPr lang="en-US" smtClean="0">
                <a:solidFill>
                  <a:srgbClr val="90C226"/>
                </a:solidFill>
              </a:rPr>
              <a:pPr/>
              <a:t>‹#›</a:t>
            </a:fld>
            <a:endParaRPr 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3933571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9E91A-93F2-4C0D-9CB9-8032B8DDECD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11/27/2020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21B43-2F0F-4186-AEBF-ABC53921E8E8}" type="slidenum">
              <a:rPr lang="en-US" smtClean="0">
                <a:solidFill>
                  <a:srgbClr val="90C226"/>
                </a:solidFill>
              </a:rPr>
              <a:pPr/>
              <a:t>‹#›</a:t>
            </a:fld>
            <a:endParaRPr 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3076615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9E91A-93F2-4C0D-9CB9-8032B8DDECD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11/27/2020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21B43-2F0F-4186-AEBF-ABC53921E8E8}" type="slidenum">
              <a:rPr lang="en-US" smtClean="0">
                <a:solidFill>
                  <a:srgbClr val="90C226"/>
                </a:solidFill>
              </a:rPr>
              <a:pPr/>
              <a:t>‹#›</a:t>
            </a:fld>
            <a:endParaRPr 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1107450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C5E80-6A18-440A-B700-EC24CD1317AB}" type="datetimeFigureOut">
              <a:rPr lang="fa-IR" smtClean="0"/>
              <a:t>12/04/1442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0D0D4-82B1-4D0B-A8D2-A50E10F2904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6409875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9E91A-93F2-4C0D-9CB9-8032B8DDECD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11/27/2020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21B43-2F0F-4186-AEBF-ABC53921E8E8}" type="slidenum">
              <a:rPr lang="en-US" smtClean="0">
                <a:solidFill>
                  <a:srgbClr val="90C226"/>
                </a:solidFill>
              </a:rPr>
              <a:pPr/>
              <a:t>‹#›</a:t>
            </a:fld>
            <a:endParaRPr 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2063640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9E91A-93F2-4C0D-9CB9-8032B8DDECD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11/27/2020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21B43-2F0F-4186-AEBF-ABC53921E8E8}" type="slidenum">
              <a:rPr lang="en-US" smtClean="0">
                <a:solidFill>
                  <a:srgbClr val="90C226"/>
                </a:solidFill>
              </a:rPr>
              <a:pPr/>
              <a:t>‹#›</a:t>
            </a:fld>
            <a:endParaRPr 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16857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9E91A-93F2-4C0D-9CB9-8032B8DDECD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11/27/2020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21B43-2F0F-4186-AEBF-ABC53921E8E8}" type="slidenum">
              <a:rPr lang="en-US" smtClean="0">
                <a:solidFill>
                  <a:srgbClr val="90C226"/>
                </a:solidFill>
              </a:rPr>
              <a:pPr/>
              <a:t>‹#›</a:t>
            </a:fld>
            <a:endParaRPr lang="en-US">
              <a:solidFill>
                <a:srgbClr val="90C226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l" rtl="0"/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l" rtl="0"/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1646429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9E91A-93F2-4C0D-9CB9-8032B8DDECD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11/27/2020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21B43-2F0F-4186-AEBF-ABC53921E8E8}" type="slidenum">
              <a:rPr lang="en-US" smtClean="0">
                <a:solidFill>
                  <a:srgbClr val="90C226"/>
                </a:solidFill>
              </a:rPr>
              <a:pPr/>
              <a:t>‹#›</a:t>
            </a:fld>
            <a:endParaRPr 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344838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9E91A-93F2-4C0D-9CB9-8032B8DDECD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11/27/2020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21B43-2F0F-4186-AEBF-ABC53921E8E8}" type="slidenum">
              <a:rPr lang="en-US" smtClean="0">
                <a:solidFill>
                  <a:srgbClr val="90C226"/>
                </a:solidFill>
              </a:rPr>
              <a:pPr/>
              <a:t>‹#›</a:t>
            </a:fld>
            <a:endParaRPr lang="en-US">
              <a:solidFill>
                <a:srgbClr val="90C226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l" rtl="0"/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l" rtl="0"/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8539150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9E91A-93F2-4C0D-9CB9-8032B8DDECD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11/27/2020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21B43-2F0F-4186-AEBF-ABC53921E8E8}" type="slidenum">
              <a:rPr lang="en-US" smtClean="0">
                <a:solidFill>
                  <a:srgbClr val="90C226"/>
                </a:solidFill>
              </a:rPr>
              <a:pPr/>
              <a:t>‹#›</a:t>
            </a:fld>
            <a:endParaRPr 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941933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9E91A-93F2-4C0D-9CB9-8032B8DDECD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11/27/2020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21B43-2F0F-4186-AEBF-ABC53921E8E8}" type="slidenum">
              <a:rPr lang="en-US" smtClean="0">
                <a:solidFill>
                  <a:srgbClr val="90C226"/>
                </a:solidFill>
              </a:rPr>
              <a:pPr/>
              <a:t>‹#›</a:t>
            </a:fld>
            <a:endParaRPr 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4686052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9E91A-93F2-4C0D-9CB9-8032B8DDECD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11/27/2020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21B43-2F0F-4186-AEBF-ABC53921E8E8}" type="slidenum">
              <a:rPr lang="en-US" smtClean="0">
                <a:solidFill>
                  <a:srgbClr val="90C226"/>
                </a:solidFill>
              </a:rPr>
              <a:pPr/>
              <a:t>‹#›</a:t>
            </a:fld>
            <a:endParaRPr 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0652329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C5E80-6A18-440A-B700-EC24CD1317AB}" type="datetimeFigureOut">
              <a:rPr lang="fa-IR" smtClean="0"/>
              <a:t>12/04/1442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0D0D4-82B1-4D0B-A8D2-A50E10F2904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97357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C5E80-6A18-440A-B700-EC24CD1317AB}" type="datetimeFigureOut">
              <a:rPr lang="fa-IR" smtClean="0"/>
              <a:t>12/04/1442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0D0D4-82B1-4D0B-A8D2-A50E10F2904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649007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C5E80-6A18-440A-B700-EC24CD1317AB}" type="datetimeFigureOut">
              <a:rPr lang="fa-IR" smtClean="0"/>
              <a:t>12/04/1442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0D0D4-82B1-4D0B-A8D2-A50E10F2904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953985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C5E80-6A18-440A-B700-EC24CD1317AB}" type="datetimeFigureOut">
              <a:rPr lang="fa-IR" smtClean="0"/>
              <a:t>12/04/1442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0D0D4-82B1-4D0B-A8D2-A50E10F2904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350067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C5E80-6A18-440A-B700-EC24CD1317AB}" type="datetimeFigureOut">
              <a:rPr lang="fa-IR" smtClean="0"/>
              <a:t>12/04/1442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0D0D4-82B1-4D0B-A8D2-A50E10F2904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960364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C5E80-6A18-440A-B700-EC24CD1317AB}" type="datetimeFigureOut">
              <a:rPr lang="fa-IR" smtClean="0"/>
              <a:t>12/04/1442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0D0D4-82B1-4D0B-A8D2-A50E10F2904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552168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C5E80-6A18-440A-B700-EC24CD1317AB}" type="datetimeFigureOut">
              <a:rPr lang="fa-IR" smtClean="0"/>
              <a:t>12/04/1442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0D0D4-82B1-4D0B-A8D2-A50E10F2904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95128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2C5E80-6A18-440A-B700-EC24CD1317AB}" type="datetimeFigureOut">
              <a:rPr lang="fa-IR" smtClean="0"/>
              <a:t>12/04/1442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10D0D4-82B1-4D0B-A8D2-A50E10F2904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9707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defTabSz="685800" rtl="1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r" defTabSz="685800" rtl="1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B2C9E91A-93F2-4C0D-9CB9-8032B8DDECD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rtl="0"/>
              <a:t>11/27/2020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pPr rtl="0"/>
            <a:fld id="{A7521B43-2F0F-4186-AEBF-ABC53921E8E8}" type="slidenum">
              <a:rPr lang="en-US" smtClean="0">
                <a:solidFill>
                  <a:srgbClr val="90C226"/>
                </a:solidFill>
              </a:rPr>
              <a:pPr rtl="0"/>
              <a:t>‹#›</a:t>
            </a:fld>
            <a:endParaRPr lang="en-US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20319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ransition spd="slow">
    <p:pull dir="d"/>
  </p:transition>
  <p:timing>
    <p:tnLst>
      <p:par>
        <p:cTn id="1" dur="indefinite" restart="never" nodeType="tmRoot"/>
      </p:par>
    </p:tnLst>
  </p:timing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diagramLayout" Target="../diagrams/layout3.xml"/><Relationship Id="rId7" Type="http://schemas.openxmlformats.org/officeDocument/2006/relationships/image" Target="../media/image4.jpe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Relationship Id="rId9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762000" y="2514600"/>
            <a:ext cx="7620000" cy="1267264"/>
          </a:xfrm>
        </p:spPr>
        <p:txBody>
          <a:bodyPr>
            <a:normAutofit lnSpcReduction="10000"/>
          </a:bodyPr>
          <a:lstStyle/>
          <a:p>
            <a:pPr algn="ctr"/>
            <a:r>
              <a:rPr lang="fa-IR" sz="4000" dirty="0" smtClean="0">
                <a:cs typeface="B Homa" pitchFamily="2" charset="-78"/>
              </a:rPr>
              <a:t>ارزیابی و بررسی فضاهای تشخیص آزمایشگاه جهت طراحی در معماری</a:t>
            </a:r>
          </a:p>
        </p:txBody>
      </p:sp>
    </p:spTree>
    <p:extLst>
      <p:ext uri="{BB962C8B-B14F-4D97-AF65-F5344CB8AC3E}">
        <p14:creationId xmlns:p14="http://schemas.microsoft.com/office/powerpoint/2010/main" val="1462259891"/>
      </p:ext>
    </p:extLst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5486400" y="152400"/>
            <a:ext cx="2590800" cy="6096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fa-IR" sz="2800" b="1" cap="all" dirty="0">
                <a:ln w="500">
                  <a:solidFill>
                    <a:srgbClr val="2C3C43">
                      <a:shade val="20000"/>
                      <a:satMod val="120000"/>
                    </a:srgbClr>
                  </a:solidFill>
                </a:ln>
                <a:gradFill>
                  <a:gsLst>
                    <a:gs pos="0">
                      <a:srgbClr val="E76618">
                        <a:tint val="13000"/>
                      </a:srgbClr>
                    </a:gs>
                    <a:gs pos="10000">
                      <a:srgbClr val="E76618">
                        <a:tint val="20000"/>
                      </a:srgbClr>
                    </a:gs>
                    <a:gs pos="49000">
                      <a:srgbClr val="E76618">
                        <a:tint val="70000"/>
                      </a:srgbClr>
                    </a:gs>
                    <a:gs pos="50000">
                      <a:srgbClr val="E76618">
                        <a:tint val="97000"/>
                      </a:srgbClr>
                    </a:gs>
                    <a:gs pos="100000">
                      <a:srgbClr val="E76618">
                        <a:tint val="20000"/>
                      </a:srgbClr>
                    </a:gs>
                  </a:gsLst>
                  <a:lin ang="5400000" scaled="1"/>
                </a:gradFill>
                <a:cs typeface="B Homa" pitchFamily="2" charset="-78"/>
              </a:rPr>
              <a:t>بیوشیمی</a:t>
            </a:r>
            <a:endParaRPr lang="en-US" sz="2800" b="1" cap="all" dirty="0">
              <a:ln w="500">
                <a:solidFill>
                  <a:srgbClr val="2C3C43">
                    <a:shade val="20000"/>
                    <a:satMod val="120000"/>
                  </a:srgbClr>
                </a:solidFill>
              </a:ln>
              <a:gradFill>
                <a:gsLst>
                  <a:gs pos="0">
                    <a:srgbClr val="E76618">
                      <a:tint val="13000"/>
                    </a:srgbClr>
                  </a:gs>
                  <a:gs pos="10000">
                    <a:srgbClr val="E76618">
                      <a:tint val="20000"/>
                    </a:srgbClr>
                  </a:gs>
                  <a:gs pos="49000">
                    <a:srgbClr val="E76618">
                      <a:tint val="70000"/>
                    </a:srgbClr>
                  </a:gs>
                  <a:gs pos="50000">
                    <a:srgbClr val="E76618">
                      <a:tint val="97000"/>
                    </a:srgbClr>
                  </a:gs>
                  <a:gs pos="100000">
                    <a:srgbClr val="E76618">
                      <a:tint val="20000"/>
                    </a:srgbClr>
                  </a:gs>
                </a:gsLst>
                <a:lin ang="5400000" scaled="1"/>
              </a:gradFill>
              <a:cs typeface="B Homa" pitchFamily="2" charset="-78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381000" y="914400"/>
            <a:ext cx="7696200" cy="3048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algn="just"/>
            <a:r>
              <a:rPr lang="fa-IR" sz="1600" dirty="0">
                <a:solidFill>
                  <a:prstClr val="black"/>
                </a:solidFill>
                <a:cs typeface="B Homa" pitchFamily="2" charset="-78"/>
              </a:rPr>
              <a:t>این علوم بر پایه آزمایش‌هایی استوار است که بر اساس آنها در نتیجه تشخیص اختلالات در مقدار مواد تشکیل دهنده بدن، بیماریهای مرتبط با آنها شناخته می‌شود.</a:t>
            </a:r>
            <a:endParaRPr lang="en-US" sz="1600" dirty="0">
              <a:solidFill>
                <a:prstClr val="black"/>
              </a:solidFill>
              <a:cs typeface="B Homa" pitchFamily="2" charset="-78"/>
            </a:endParaRPr>
          </a:p>
          <a:p>
            <a:pPr algn="just">
              <a:lnSpc>
                <a:spcPct val="120000"/>
              </a:lnSpc>
            </a:pPr>
            <a:r>
              <a:rPr lang="fa-IR" sz="1600" dirty="0">
                <a:solidFill>
                  <a:prstClr val="black"/>
                </a:solidFill>
                <a:cs typeface="B Homa" pitchFamily="2" charset="-78"/>
              </a:rPr>
              <a:t>در این بخش آزمایش های صرفأ شیمیایی انجام می شود . این بخش می تواند بزرگتر اختیار شده و حتمأ یک هود برای خارج کردن گاز ها و بخارات موجود لازم است.</a:t>
            </a:r>
          </a:p>
          <a:p>
            <a:pPr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a-IR" sz="1600" dirty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B Homa" pitchFamily="2" charset="-78"/>
              </a:rPr>
              <a:t>اتاق بیوشیمی باید دارای دستشویی و سینک مجزا و مناسب باشد و فاضلاب آن به روش بهداشتی دفع گردد.</a:t>
            </a:r>
            <a:endParaRPr lang="en-US" sz="1600" dirty="0">
              <a:solidFill>
                <a:prstClr val="black"/>
              </a:solidFill>
              <a:latin typeface="Calibri" pitchFamily="34" charset="0"/>
              <a:ea typeface="Calibri" pitchFamily="34" charset="0"/>
              <a:cs typeface="B Homa" pitchFamily="2" charset="-78"/>
            </a:endParaRPr>
          </a:p>
          <a:p>
            <a:pPr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a-IR" sz="1600" dirty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B Homa" pitchFamily="2" charset="-78"/>
              </a:rPr>
              <a:t>آزمایشات این بخش روی کانتر های بلند به ارتفاع </a:t>
            </a:r>
            <a:r>
              <a:rPr lang="en-US" sz="1600" dirty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B Homa" pitchFamily="2" charset="-78"/>
              </a:rPr>
              <a:t>90</a:t>
            </a:r>
            <a:r>
              <a:rPr lang="fa-IR" sz="1600" dirty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B Homa" pitchFamily="2" charset="-78"/>
              </a:rPr>
              <a:t> سانتی متر یا تعدادی کانتر کوتاهتر برای انجام آزمایشات در حالت نشسته یا قرار دادن ابزار آزمایش است.بعضی از تجهیزات شیمیایی مانند دستگاه آنالیز مستقیما روی کف قرار میگرند و قفسه های باز در طبقات بالا و قفسه های دارای حفاظ 17 سانتی متر در قسمت زیرین برای نگهداری وسایل نصب شده اند.</a:t>
            </a:r>
            <a:endParaRPr lang="fa-IR" sz="1600" dirty="0">
              <a:solidFill>
                <a:prstClr val="black"/>
              </a:solidFill>
              <a:latin typeface="Arial" pitchFamily="34" charset="0"/>
              <a:cs typeface="B Homa" pitchFamily="2" charset="-78"/>
            </a:endParaRP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sz="16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algn="just">
              <a:spcBef>
                <a:spcPct val="20000"/>
              </a:spcBef>
              <a:buFont typeface="Arial" pitchFamily="34" charset="0"/>
              <a:buChar char="•"/>
            </a:pPr>
            <a:endParaRPr lang="en-US" sz="1600" dirty="0">
              <a:solidFill>
                <a:prstClr val="black"/>
              </a:solidFill>
            </a:endParaRPr>
          </a:p>
          <a:p>
            <a:pPr marL="342900" indent="-342900" algn="just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US" sz="1600" dirty="0">
              <a:solidFill>
                <a:prstClr val="black"/>
              </a:solidFill>
            </a:endParaRPr>
          </a:p>
        </p:txBody>
      </p:sp>
      <p:pic>
        <p:nvPicPr>
          <p:cNvPr id="9" name="Picture 8" descr="IMAG012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800" y="3810000"/>
            <a:ext cx="3733800" cy="28118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9" descr="DSC0006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43400" y="3867150"/>
            <a:ext cx="3683000" cy="2762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10310623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943600" y="0"/>
            <a:ext cx="2133600" cy="853440"/>
          </a:xfrm>
        </p:spPr>
        <p:txBody>
          <a:bodyPr>
            <a:normAutofit/>
          </a:bodyPr>
          <a:lstStyle/>
          <a:p>
            <a:pPr lvl="0" algn="r" rtl="1" fontAlgn="base">
              <a:lnSpc>
                <a:spcPct val="150000"/>
              </a:lnSpc>
              <a:spcAft>
                <a:spcPct val="0"/>
              </a:spcAft>
            </a:pPr>
            <a:r>
              <a:rPr lang="fa-IR" sz="2800" dirty="0" smtClean="0">
                <a:latin typeface="Calibri" pitchFamily="34" charset="0"/>
                <a:ea typeface="Calibri" pitchFamily="34" charset="0"/>
                <a:cs typeface="B Homa" pitchFamily="2" charset="-78"/>
              </a:rPr>
              <a:t>بانک خون </a:t>
            </a:r>
            <a:endParaRPr lang="en-US" sz="2800" dirty="0" smtClean="0">
              <a:latin typeface="Arial" pitchFamily="34" charset="0"/>
              <a:cs typeface="B Homa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1400" y="838200"/>
            <a:ext cx="4495800" cy="4191000"/>
          </a:xfrm>
        </p:spPr>
        <p:txBody>
          <a:bodyPr>
            <a:normAutofit/>
          </a:bodyPr>
          <a:lstStyle/>
          <a:p>
            <a:pPr marL="0" lvl="0" indent="0" algn="r" rtl="1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fa-IR" sz="1600" dirty="0" smtClean="0">
                <a:latin typeface="Calibri" pitchFamily="34" charset="0"/>
                <a:ea typeface="Calibri" pitchFamily="34" charset="0"/>
                <a:cs typeface="B Homa" pitchFamily="2" charset="-78"/>
              </a:rPr>
              <a:t>محل نگهداری خون های اهدا شده و ذخیره سازی خون برای مصرف بیماران </a:t>
            </a:r>
            <a:endParaRPr lang="en-US" sz="1600" dirty="0" smtClean="0">
              <a:latin typeface="Arial" pitchFamily="34" charset="0"/>
              <a:cs typeface="B Homa" pitchFamily="2" charset="-78"/>
            </a:endParaRPr>
          </a:p>
          <a:p>
            <a:pPr marL="0" indent="0" algn="r" rtl="1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fa-IR" sz="1600" dirty="0" smtClean="0">
                <a:latin typeface="Calibri" pitchFamily="34" charset="0"/>
                <a:ea typeface="Calibri" pitchFamily="34" charset="0"/>
                <a:cs typeface="B Homa" pitchFamily="2" charset="-78"/>
              </a:rPr>
              <a:t>تجهیزات بانک خون شامل یخچال مخصوص بانک خون ، فریزر مخصوص ، یخچال های معمولی و... میباشد و خون ها بصورت ایستاده با رعایت فاصله و بترتیب انقضا و تفکیک گروه  باید چیده شوند.</a:t>
            </a:r>
          </a:p>
          <a:p>
            <a:pPr marL="0" indent="0" algn="r" rtl="1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fa-IR" sz="1600" dirty="0" smtClean="0">
                <a:latin typeface="Calibri" pitchFamily="34" charset="0"/>
                <a:ea typeface="Calibri" pitchFamily="34" charset="0"/>
                <a:cs typeface="B Homa" pitchFamily="2" charset="-78"/>
              </a:rPr>
              <a:t> </a:t>
            </a:r>
          </a:p>
          <a:p>
            <a:pPr marL="0" indent="0" algn="r" rtl="1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fa-IR" sz="1600" dirty="0" smtClean="0">
                <a:latin typeface="Calibri" pitchFamily="34" charset="0"/>
                <a:ea typeface="Calibri" pitchFamily="34" charset="0"/>
                <a:cs typeface="B Homa" pitchFamily="2" charset="-78"/>
              </a:rPr>
              <a:t>بانک خون باید دارای تهویه و نور مناسب و نظم و نظافت باشد . آلوده بودن واضح محیط و کف به خون و پلاسما و سایر مواد آلاینده و نداشتن نظم در چیدن وسایل و مواد اولیه نامناسب قلمداد میگردد.     </a:t>
            </a:r>
            <a:endParaRPr lang="fa-IR" sz="1600" dirty="0" smtClean="0">
              <a:latin typeface="Arial" pitchFamily="34" charset="0"/>
              <a:cs typeface="B Homa" pitchFamily="2" charset="-78"/>
            </a:endParaRPr>
          </a:p>
          <a:p>
            <a:pPr marL="0" lvl="0" indent="0" algn="r" rtl="1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fa-IR" sz="1600" dirty="0" smtClean="0">
              <a:latin typeface="Calibri" pitchFamily="34" charset="0"/>
              <a:ea typeface="Calibri" pitchFamily="34" charset="0"/>
              <a:cs typeface="B Homa" pitchFamily="2" charset="-78"/>
            </a:endParaRPr>
          </a:p>
          <a:p>
            <a:pPr marL="0" lvl="0" indent="0" algn="r" rtl="1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en-US" sz="1600" dirty="0" smtClean="0">
              <a:latin typeface="Arial" pitchFamily="34" charset="0"/>
              <a:cs typeface="B Homa" pitchFamily="2" charset="-78"/>
            </a:endParaRPr>
          </a:p>
        </p:txBody>
      </p:sp>
      <p:pic>
        <p:nvPicPr>
          <p:cNvPr id="6" name="Picture 3" descr="C:\Users\MaRal\Desktop\bimarestan\DSC061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914400"/>
            <a:ext cx="2971800" cy="3962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7"/>
          <p:cNvSpPr/>
          <p:nvPr/>
        </p:nvSpPr>
        <p:spPr>
          <a:xfrm>
            <a:off x="457200" y="5410200"/>
            <a:ext cx="7467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1600" dirty="0">
                <a:solidFill>
                  <a:prstClr val="black"/>
                </a:solidFill>
                <a:cs typeface="B Homa" pitchFamily="2" charset="-78"/>
              </a:rPr>
              <a:t>ت</a:t>
            </a:r>
            <a:r>
              <a:rPr lang="ar-SA" sz="1600" dirty="0">
                <a:solidFill>
                  <a:prstClr val="black"/>
                </a:solidFill>
                <a:cs typeface="B Homa" pitchFamily="2" charset="-78"/>
              </a:rPr>
              <a:t>كنيك هاي</a:t>
            </a:r>
            <a:r>
              <a:rPr lang="en-US" sz="1600" dirty="0">
                <a:solidFill>
                  <a:prstClr val="black"/>
                </a:solidFill>
                <a:cs typeface="B Homa" pitchFamily="2" charset="-78"/>
              </a:rPr>
              <a:t> PCR </a:t>
            </a:r>
            <a:r>
              <a:rPr lang="ar-SA" sz="1600" dirty="0">
                <a:solidFill>
                  <a:prstClr val="black"/>
                </a:solidFill>
                <a:cs typeface="B Homa" pitchFamily="2" charset="-78"/>
              </a:rPr>
              <a:t>نقش محوري كه در درك ساختمان و كاركرد ژن دارند </a:t>
            </a:r>
            <a:r>
              <a:rPr lang="fa-IR" sz="1600" dirty="0">
                <a:solidFill>
                  <a:prstClr val="black"/>
                </a:solidFill>
                <a:cs typeface="B Homa" pitchFamily="2" charset="-78"/>
              </a:rPr>
              <a:t>و</a:t>
            </a:r>
            <a:r>
              <a:rPr lang="en-US" sz="1600" dirty="0">
                <a:solidFill>
                  <a:prstClr val="black"/>
                </a:solidFill>
                <a:cs typeface="B Homa" pitchFamily="2" charset="-78"/>
              </a:rPr>
              <a:t> </a:t>
            </a:r>
            <a:r>
              <a:rPr lang="ar-SA" sz="1600" dirty="0">
                <a:solidFill>
                  <a:prstClr val="black"/>
                </a:solidFill>
                <a:cs typeface="B Homa" pitchFamily="2" charset="-78"/>
              </a:rPr>
              <a:t>اهميت روزافزوني را در تشخيص بيماري به دست مي آورند .</a:t>
            </a:r>
            <a:endParaRPr lang="fa-IR" sz="1600" dirty="0">
              <a:solidFill>
                <a:prstClr val="black"/>
              </a:solidFill>
              <a:cs typeface="B Homa" pitchFamily="2" charset="-78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5562600" y="4953000"/>
            <a:ext cx="2514600" cy="838200"/>
          </a:xfrm>
          <a:prstGeom prst="rect">
            <a:avLst/>
          </a:prstGeom>
        </p:spPr>
        <p:txBody>
          <a:bodyPr vert="horz" lIns="45720" tIns="0" rIns="45720" bIns="0" anchor="b" anchorCtr="0">
            <a:normAutofit fontScale="55000" lnSpcReduction="20000"/>
          </a:bodyPr>
          <a:lstStyle/>
          <a:p>
            <a:pPr rtl="0"/>
            <a:r>
              <a:rPr lang="en-US" sz="4500" dirty="0">
                <a:ln w="10160">
                  <a:solidFill>
                    <a:srgbClr val="90C226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cs typeface="B Homa" pitchFamily="2" charset="-78"/>
              </a:rPr>
              <a:t>PCR</a:t>
            </a:r>
            <a:r>
              <a:rPr lang="fa-IR" sz="4500" dirty="0">
                <a:ln w="10160">
                  <a:solidFill>
                    <a:srgbClr val="90C226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cs typeface="B Homa" pitchFamily="2" charset="-78"/>
              </a:rPr>
              <a:t>اتاق</a:t>
            </a:r>
          </a:p>
          <a:p>
            <a:pPr algn="ctr" rtl="0"/>
            <a:endParaRPr lang="fa-IR" sz="2800" dirty="0">
              <a:solidFill>
                <a:prstClr val="black"/>
              </a:solidFill>
              <a:cs typeface="B Homa" pitchFamily="2" charset="-78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fa-IR" sz="2800" b="1" cap="all" dirty="0">
                <a:ln w="500">
                  <a:solidFill>
                    <a:srgbClr val="2C3C43">
                      <a:shade val="20000"/>
                      <a:satMod val="120000"/>
                    </a:srgbClr>
                  </a:solidFill>
                </a:ln>
                <a:gradFill>
                  <a:gsLst>
                    <a:gs pos="0">
                      <a:srgbClr val="E76618">
                        <a:tint val="13000"/>
                      </a:srgbClr>
                    </a:gs>
                    <a:gs pos="10000">
                      <a:srgbClr val="E76618">
                        <a:tint val="20000"/>
                      </a:srgbClr>
                    </a:gs>
                    <a:gs pos="49000">
                      <a:srgbClr val="E76618">
                        <a:tint val="70000"/>
                      </a:srgbClr>
                    </a:gs>
                    <a:gs pos="50000">
                      <a:srgbClr val="E76618">
                        <a:tint val="97000"/>
                      </a:srgbClr>
                    </a:gs>
                    <a:gs pos="100000">
                      <a:srgbClr val="E76618">
                        <a:tint val="20000"/>
                      </a:srgbClr>
                    </a:gs>
                  </a:gsLst>
                  <a:lin ang="5400000" scaled="1"/>
                </a:gradFill>
                <a:latin typeface="Calibri" pitchFamily="34" charset="0"/>
                <a:ea typeface="Calibri" pitchFamily="34" charset="0"/>
                <a:cs typeface="B Homa" pitchFamily="2" charset="-78"/>
              </a:rPr>
              <a:t> </a:t>
            </a:r>
            <a:endParaRPr lang="en-US" sz="2800" b="1" cap="all" dirty="0">
              <a:ln w="500">
                <a:solidFill>
                  <a:srgbClr val="2C3C43">
                    <a:shade val="20000"/>
                    <a:satMod val="120000"/>
                  </a:srgbClr>
                </a:solidFill>
              </a:ln>
              <a:gradFill>
                <a:gsLst>
                  <a:gs pos="0">
                    <a:srgbClr val="E76618">
                      <a:tint val="13000"/>
                    </a:srgbClr>
                  </a:gs>
                  <a:gs pos="10000">
                    <a:srgbClr val="E76618">
                      <a:tint val="20000"/>
                    </a:srgbClr>
                  </a:gs>
                  <a:gs pos="49000">
                    <a:srgbClr val="E76618">
                      <a:tint val="70000"/>
                    </a:srgbClr>
                  </a:gs>
                  <a:gs pos="50000">
                    <a:srgbClr val="E76618">
                      <a:tint val="97000"/>
                    </a:srgbClr>
                  </a:gs>
                  <a:gs pos="100000">
                    <a:srgbClr val="E76618">
                      <a:tint val="20000"/>
                    </a:srgbClr>
                  </a:gs>
                </a:gsLst>
                <a:lin ang="5400000" scaled="1"/>
              </a:gradFill>
              <a:latin typeface="Arial" pitchFamily="34" charset="0"/>
              <a:cs typeface="B Hom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01635464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4400" y="152400"/>
            <a:ext cx="3276600" cy="701040"/>
          </a:xfrm>
        </p:spPr>
        <p:txBody>
          <a:bodyPr>
            <a:normAutofit fontScale="90000"/>
          </a:bodyPr>
          <a:lstStyle/>
          <a:p>
            <a:pPr lvl="0" algn="r" rtl="1" fontAlgn="base">
              <a:lnSpc>
                <a:spcPct val="150000"/>
              </a:lnSpc>
              <a:spcAft>
                <a:spcPct val="0"/>
              </a:spcAft>
            </a:pPr>
            <a:r>
              <a:rPr lang="fa-IR" sz="2800" dirty="0" smtClean="0">
                <a:latin typeface="Calibri" pitchFamily="34" charset="0"/>
                <a:ea typeface="Calibri" pitchFamily="34" charset="0"/>
                <a:cs typeface="B Homa" pitchFamily="2" charset="-78"/>
              </a:rPr>
              <a:t>بخش میکروبیولوژی </a:t>
            </a:r>
            <a:endParaRPr lang="en-US" sz="2800" dirty="0" smtClean="0">
              <a:latin typeface="Arial" pitchFamily="34" charset="0"/>
              <a:cs typeface="B Homa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04800" y="838200"/>
            <a:ext cx="7772400" cy="3505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a-IR" sz="1600" dirty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B Homa" pitchFamily="2" charset="-78"/>
              </a:rPr>
              <a:t>(شامل میکروب شناسی ، انگل شناسی ، باکتری شناسی و قارچ شناسی )کشت نمونه ها در این بخش انجام میشود ( کشت زخم ، ادرار ، مدفوع ، مایعات مغزی نخاعی و خون ) نمونه ها در این فضا رشد کرده و اثر آنتی بیوتیک روی آنها بررسی میشود.</a:t>
            </a:r>
            <a:endParaRPr lang="en-US" sz="1600" dirty="0">
              <a:solidFill>
                <a:prstClr val="black"/>
              </a:solidFill>
              <a:latin typeface="Arial" pitchFamily="34" charset="0"/>
              <a:cs typeface="B Homa" pitchFamily="2" charset="-78"/>
            </a:endParaRPr>
          </a:p>
          <a:p>
            <a:pPr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a-IR" sz="1600" dirty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B Homa" pitchFamily="2" charset="-78"/>
              </a:rPr>
              <a:t>این بخش باید کاملا ایزوله باشد و ارتباط دید از طریق طراحی پنجره ای روی در اتاق تامین گردد.</a:t>
            </a:r>
            <a:endParaRPr lang="en-US" sz="1600" dirty="0">
              <a:solidFill>
                <a:prstClr val="black"/>
              </a:solidFill>
              <a:latin typeface="Arial" pitchFamily="34" charset="0"/>
              <a:cs typeface="B Homa" pitchFamily="2" charset="-78"/>
            </a:endParaRPr>
          </a:p>
          <a:p>
            <a:pPr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a-IR" sz="1600" dirty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B Homa" pitchFamily="2" charset="-78"/>
              </a:rPr>
              <a:t>بخش میکروب شناسی باید به لحاظ تهویه هوا کاملا جدا باشد تا هوای بقیه بخش ها مجاور آن آلوده نشود.</a:t>
            </a:r>
            <a:endParaRPr lang="en-US" sz="1600" dirty="0">
              <a:solidFill>
                <a:prstClr val="black"/>
              </a:solidFill>
              <a:latin typeface="Arial" pitchFamily="34" charset="0"/>
              <a:cs typeface="B Homa" pitchFamily="2" charset="-78"/>
            </a:endParaRPr>
          </a:p>
          <a:p>
            <a:pPr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a-IR" sz="1600" dirty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B Homa" pitchFamily="2" charset="-78"/>
              </a:rPr>
              <a:t>همچنین این بخش باید ایزوله باشد تا قارچها و میکروبها هوای محیط خارج نیز روی نمونه دخالتی نداشته باشند.</a:t>
            </a:r>
            <a:endParaRPr lang="en-US" sz="1600" dirty="0">
              <a:solidFill>
                <a:prstClr val="black"/>
              </a:solidFill>
              <a:latin typeface="Arial" pitchFamily="34" charset="0"/>
              <a:cs typeface="B Homa" pitchFamily="2" charset="-78"/>
            </a:endParaRPr>
          </a:p>
          <a:p>
            <a:pPr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a-IR" sz="1600" dirty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B Homa" pitchFamily="2" charset="-78"/>
              </a:rPr>
              <a:t>این اتاق باید مجهز به دستگاه هود همراه با فیلتر باشد.</a:t>
            </a:r>
            <a:endParaRPr lang="en-US" sz="1600" dirty="0">
              <a:solidFill>
                <a:prstClr val="black"/>
              </a:solidFill>
              <a:latin typeface="Arial" pitchFamily="34" charset="0"/>
              <a:cs typeface="B Homa" pitchFamily="2" charset="-78"/>
            </a:endParaRPr>
          </a:p>
          <a:p>
            <a:pPr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a-IR" sz="1600" dirty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B Homa" pitchFamily="2" charset="-78"/>
              </a:rPr>
              <a:t>بیشتر آزمایشات این یونیت  نشسته صورت میگرد . کانتر های در ارتفاع 75 سانتی متری و دارای قفسه باز دیواری است.</a:t>
            </a:r>
            <a:endParaRPr lang="fa-IR" sz="1600" dirty="0">
              <a:solidFill>
                <a:prstClr val="black"/>
              </a:solidFill>
              <a:latin typeface="Arial" pitchFamily="34" charset="0"/>
              <a:cs typeface="B Homa" pitchFamily="2" charset="-78"/>
            </a:endParaRPr>
          </a:p>
        </p:txBody>
      </p:sp>
      <p:pic>
        <p:nvPicPr>
          <p:cNvPr id="5" name="Picture 4" descr="IMAG0131.jpg"/>
          <p:cNvPicPr>
            <a:picLocks noChangeAspect="1"/>
          </p:cNvPicPr>
          <p:nvPr/>
        </p:nvPicPr>
        <p:blipFill>
          <a:blip r:embed="rId2" cstate="print"/>
          <a:srcRect l="16529" t="3333" b="13333"/>
          <a:stretch>
            <a:fillRect/>
          </a:stretch>
        </p:blipFill>
        <p:spPr>
          <a:xfrm>
            <a:off x="4648200" y="4191000"/>
            <a:ext cx="2533754" cy="1905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 descr="IMAG0127.jpg"/>
          <p:cNvPicPr>
            <a:picLocks noChangeAspect="1"/>
          </p:cNvPicPr>
          <p:nvPr/>
        </p:nvPicPr>
        <p:blipFill>
          <a:blip r:embed="rId3" cstate="print"/>
          <a:srcRect r="15225"/>
          <a:stretch>
            <a:fillRect/>
          </a:stretch>
        </p:blipFill>
        <p:spPr>
          <a:xfrm>
            <a:off x="457200" y="3962400"/>
            <a:ext cx="2438400" cy="21661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 descr="IMAG0129.jpg"/>
          <p:cNvPicPr>
            <a:picLocks noChangeAspect="1"/>
          </p:cNvPicPr>
          <p:nvPr/>
        </p:nvPicPr>
        <p:blipFill>
          <a:blip r:embed="rId4" cstate="print"/>
          <a:srcRect l="9857" r="13254"/>
          <a:stretch>
            <a:fillRect/>
          </a:stretch>
        </p:blipFill>
        <p:spPr>
          <a:xfrm>
            <a:off x="2514600" y="4618981"/>
            <a:ext cx="2286000" cy="22390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64574158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867400" y="152400"/>
            <a:ext cx="2133600" cy="701040"/>
          </a:xfrm>
        </p:spPr>
        <p:txBody>
          <a:bodyPr>
            <a:normAutofit fontScale="90000"/>
          </a:bodyPr>
          <a:lstStyle/>
          <a:p>
            <a:pPr lvl="0" algn="r" rtl="1" fontAlgn="base">
              <a:lnSpc>
                <a:spcPct val="150000"/>
              </a:lnSpc>
              <a:spcAft>
                <a:spcPct val="0"/>
              </a:spcAft>
            </a:pPr>
            <a:r>
              <a:rPr lang="fa-IR" sz="2800" dirty="0" smtClean="0">
                <a:latin typeface="Calibri" pitchFamily="34" charset="0"/>
                <a:ea typeface="Calibri" pitchFamily="34" charset="0"/>
                <a:cs typeface="B Homa" pitchFamily="2" charset="-78"/>
              </a:rPr>
              <a:t>بخش اداری</a:t>
            </a:r>
            <a:endParaRPr lang="en-US" sz="2800" dirty="0" smtClean="0">
              <a:latin typeface="Arial" pitchFamily="34" charset="0"/>
              <a:cs typeface="B Homa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143000"/>
            <a:ext cx="7620000" cy="5257800"/>
          </a:xfrm>
        </p:spPr>
        <p:txBody>
          <a:bodyPr>
            <a:normAutofit/>
          </a:bodyPr>
          <a:lstStyle/>
          <a:p>
            <a:pPr marL="0" lvl="0" indent="0" algn="just" rtl="1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fa-IR" sz="1600" dirty="0" smtClean="0">
                <a:latin typeface="Calibri" pitchFamily="34" charset="0"/>
                <a:ea typeface="Calibri" pitchFamily="34" charset="0"/>
                <a:cs typeface="B Homa" pitchFamily="2" charset="-78"/>
              </a:rPr>
              <a:t>اتاق انتظار و پذیرش </a:t>
            </a:r>
            <a:endParaRPr lang="en-US" sz="1600" dirty="0" smtClean="0">
              <a:latin typeface="Arial" pitchFamily="34" charset="0"/>
              <a:cs typeface="B Homa" pitchFamily="2" charset="-78"/>
            </a:endParaRPr>
          </a:p>
          <a:p>
            <a:pPr marL="0" lvl="0" indent="0" algn="just" rtl="1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fa-IR" sz="1600" dirty="0" smtClean="0">
                <a:latin typeface="Calibri" pitchFamily="34" charset="0"/>
                <a:ea typeface="Calibri" pitchFamily="34" charset="0"/>
                <a:cs typeface="B Homa" pitchFamily="2" charset="-78"/>
              </a:rPr>
              <a:t>محل جمع آوری نمونه  خون و ادرار</a:t>
            </a:r>
            <a:endParaRPr lang="en-US" sz="1600" dirty="0" smtClean="0">
              <a:latin typeface="Arial" pitchFamily="34" charset="0"/>
              <a:cs typeface="B Homa" pitchFamily="2" charset="-78"/>
            </a:endParaRPr>
          </a:p>
          <a:p>
            <a:pPr marL="0" indent="0" algn="just" rtl="1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fa-IR" sz="1600" dirty="0" smtClean="0">
                <a:latin typeface="Calibri" pitchFamily="34" charset="0"/>
                <a:cs typeface="B Homa" pitchFamily="2" charset="-78"/>
              </a:rPr>
              <a:t>اتاق دکتر</a:t>
            </a:r>
            <a:endParaRPr lang="en-US" sz="1600" dirty="0" smtClean="0">
              <a:latin typeface="Arial" pitchFamily="34" charset="0"/>
              <a:cs typeface="B Homa" pitchFamily="2" charset="-78"/>
            </a:endParaRPr>
          </a:p>
          <a:p>
            <a:pPr marL="0" lvl="0" indent="0" algn="just" rtl="1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fa-IR" sz="1600" dirty="0" smtClean="0">
                <a:latin typeface="Calibri" pitchFamily="34" charset="0"/>
                <a:ea typeface="Calibri" pitchFamily="34" charset="0"/>
                <a:cs typeface="B Homa" pitchFamily="2" charset="-78"/>
              </a:rPr>
              <a:t>اتاق مسئول فنی</a:t>
            </a:r>
          </a:p>
          <a:p>
            <a:pPr marL="0" indent="0" algn="just" rtl="1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fa-IR" sz="1600" dirty="0" smtClean="0">
              <a:latin typeface="Calibri" pitchFamily="34" charset="0"/>
              <a:ea typeface="Calibri" pitchFamily="34" charset="0"/>
              <a:cs typeface="B Homa" pitchFamily="2" charset="-78"/>
            </a:endParaRPr>
          </a:p>
          <a:p>
            <a:pPr marL="0" indent="0" algn="just" rtl="1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fa-IR" sz="1600" dirty="0" smtClean="0">
              <a:latin typeface="Calibri" pitchFamily="34" charset="0"/>
              <a:ea typeface="Calibri" pitchFamily="34" charset="0"/>
              <a:cs typeface="B Homa" pitchFamily="2" charset="-78"/>
            </a:endParaRPr>
          </a:p>
          <a:p>
            <a:pPr marL="0" indent="0" algn="just" rtl="1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fa-IR" sz="1600" dirty="0" smtClean="0">
              <a:latin typeface="Calibri" pitchFamily="34" charset="0"/>
              <a:ea typeface="Calibri" pitchFamily="34" charset="0"/>
              <a:cs typeface="B Homa" pitchFamily="2" charset="-78"/>
            </a:endParaRPr>
          </a:p>
          <a:p>
            <a:pPr marL="0" indent="0" algn="just" rtl="1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fa-IR" sz="1600" dirty="0" smtClean="0">
              <a:latin typeface="Calibri" pitchFamily="34" charset="0"/>
              <a:ea typeface="Calibri" pitchFamily="34" charset="0"/>
              <a:cs typeface="B Homa" pitchFamily="2" charset="-78"/>
            </a:endParaRPr>
          </a:p>
          <a:p>
            <a:pPr marL="0" indent="0" algn="just" rtl="1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fa-IR" sz="1600" dirty="0" smtClean="0">
              <a:latin typeface="Calibri" pitchFamily="34" charset="0"/>
              <a:ea typeface="Calibri" pitchFamily="34" charset="0"/>
              <a:cs typeface="B Homa" pitchFamily="2" charset="-78"/>
            </a:endParaRPr>
          </a:p>
          <a:p>
            <a:pPr marL="0" indent="0" algn="just" rtl="1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fa-IR" sz="1600" dirty="0" smtClean="0">
              <a:latin typeface="Calibri" pitchFamily="34" charset="0"/>
              <a:ea typeface="Calibri" pitchFamily="34" charset="0"/>
              <a:cs typeface="B Homa" pitchFamily="2" charset="-78"/>
            </a:endParaRPr>
          </a:p>
          <a:p>
            <a:pPr marL="0" indent="0" algn="just" rtl="1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fa-IR" sz="1600" dirty="0" smtClean="0">
              <a:latin typeface="Calibri" pitchFamily="34" charset="0"/>
              <a:ea typeface="Calibri" pitchFamily="34" charset="0"/>
              <a:cs typeface="B Homa" pitchFamily="2" charset="-78"/>
            </a:endParaRPr>
          </a:p>
          <a:p>
            <a:pPr marL="0" lvl="0" indent="0" algn="just" rtl="1">
              <a:lnSpc>
                <a:spcPct val="120000"/>
              </a:lnSpc>
              <a:spcBef>
                <a:spcPts val="0"/>
              </a:spcBef>
              <a:buNone/>
              <a:defRPr/>
            </a:pPr>
            <a:endParaRPr lang="fa-IR" sz="1600" dirty="0" smtClean="0">
              <a:cs typeface="B Homa" pitchFamily="2" charset="-78"/>
            </a:endParaRPr>
          </a:p>
          <a:p>
            <a:pPr marL="0" lvl="0" indent="0" algn="just" rtl="1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fa-IR" sz="1600" dirty="0" smtClean="0">
                <a:cs typeface="B Homa" pitchFamily="2" charset="-78"/>
              </a:rPr>
              <a:t>این بخش مجزای از فضای فنی می باشد.تا پرسنل غیرتکنیسین ازمایشگاه نیازی به ورود به بخش فنی نداشته باشند. در همین بخش است که جمع اوری نمونه ها و پذیرش بیماران صورت می گیرد.</a:t>
            </a:r>
            <a:endParaRPr lang="en-US" sz="1600" dirty="0" smtClean="0">
              <a:cs typeface="B Homa" pitchFamily="2" charset="-78"/>
            </a:endParaRPr>
          </a:p>
          <a:p>
            <a:pPr lvl="0" algn="r" rtl="1">
              <a:lnSpc>
                <a:spcPct val="120000"/>
              </a:lnSpc>
              <a:buNone/>
              <a:defRPr/>
            </a:pPr>
            <a:endParaRPr lang="fa-IR" sz="2300" dirty="0" smtClean="0">
              <a:solidFill>
                <a:srgbClr val="FF0000"/>
              </a:solidFill>
              <a:cs typeface="B Homa" pitchFamily="2" charset="-78"/>
            </a:endParaRPr>
          </a:p>
          <a:p>
            <a:pPr marL="0" lvl="0" indent="0" algn="r" rtl="1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fa-IR" sz="2300" dirty="0" smtClean="0">
              <a:latin typeface="Arial" pitchFamily="34" charset="0"/>
              <a:cs typeface="B Homa" pitchFamily="2" charset="-78"/>
            </a:endParaRPr>
          </a:p>
          <a:p>
            <a:pPr algn="r" rtl="1"/>
            <a:endParaRPr lang="en-US" dirty="0"/>
          </a:p>
        </p:txBody>
      </p:sp>
      <p:pic>
        <p:nvPicPr>
          <p:cNvPr id="1026" name="Picture 2" descr="C:\Users\GSA\Pictures\IMAG0132.jpg"/>
          <p:cNvPicPr>
            <a:picLocks noChangeAspect="1" noChangeArrowheads="1"/>
          </p:cNvPicPr>
          <p:nvPr/>
        </p:nvPicPr>
        <p:blipFill>
          <a:blip r:embed="rId2" cstate="print">
            <a:lum contrast="10000"/>
          </a:blip>
          <a:srcRect/>
          <a:stretch>
            <a:fillRect/>
          </a:stretch>
        </p:blipFill>
        <p:spPr bwMode="auto">
          <a:xfrm>
            <a:off x="3505200" y="2362200"/>
            <a:ext cx="2795666" cy="2105378"/>
          </a:xfrm>
          <a:prstGeom prst="rect">
            <a:avLst/>
          </a:prstGeom>
          <a:noFill/>
        </p:spPr>
      </p:pic>
      <p:pic>
        <p:nvPicPr>
          <p:cNvPr id="1027" name="Picture 3" descr="C:\Users\GSA\Pictures\IMAG0114.jpg"/>
          <p:cNvPicPr>
            <a:picLocks noChangeAspect="1" noChangeArrowheads="1"/>
          </p:cNvPicPr>
          <p:nvPr/>
        </p:nvPicPr>
        <p:blipFill>
          <a:blip r:embed="rId3" cstate="print">
            <a:lum contrast="10000"/>
          </a:blip>
          <a:srcRect t="7551" r="3791"/>
          <a:stretch>
            <a:fillRect/>
          </a:stretch>
        </p:blipFill>
        <p:spPr bwMode="auto">
          <a:xfrm>
            <a:off x="457200" y="2362200"/>
            <a:ext cx="2948371" cy="2133600"/>
          </a:xfrm>
          <a:prstGeom prst="rect">
            <a:avLst/>
          </a:prstGeom>
          <a:noFill/>
        </p:spPr>
      </p:pic>
      <p:pic>
        <p:nvPicPr>
          <p:cNvPr id="1028" name="Picture 4" descr="C:\Users\GSA\Pictures\IMAG0138.jpg"/>
          <p:cNvPicPr>
            <a:picLocks noChangeAspect="1" noChangeArrowheads="1"/>
          </p:cNvPicPr>
          <p:nvPr/>
        </p:nvPicPr>
        <p:blipFill>
          <a:blip r:embed="rId4" cstate="print">
            <a:lum contrast="10000"/>
          </a:blip>
          <a:srcRect/>
          <a:stretch>
            <a:fillRect/>
          </a:stretch>
        </p:blipFill>
        <p:spPr bwMode="auto">
          <a:xfrm>
            <a:off x="1828800" y="533400"/>
            <a:ext cx="2833141" cy="21336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22702755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600"/>
            <a:ext cx="7696200" cy="6150936"/>
          </a:xfrm>
        </p:spPr>
        <p:txBody>
          <a:bodyPr>
            <a:normAutofit/>
          </a:bodyPr>
          <a:lstStyle/>
          <a:p>
            <a:pPr marL="0" indent="0" algn="r" rtl="1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fa-IR" sz="1600" b="1" dirty="0" smtClean="0">
                <a:latin typeface="Calibri" pitchFamily="34" charset="0"/>
                <a:ea typeface="Calibri" pitchFamily="34" charset="0"/>
                <a:cs typeface="B Homa" pitchFamily="2" charset="-78"/>
              </a:rPr>
              <a:t>اتاق پاتولوژیست </a:t>
            </a:r>
            <a:endParaRPr lang="fa-IR" sz="1600" b="1" dirty="0" smtClean="0">
              <a:cs typeface="B Homa" pitchFamily="2" charset="-78"/>
            </a:endParaRPr>
          </a:p>
          <a:p>
            <a:pPr marL="0" indent="0" algn="r" rtl="1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fa-IR" sz="1600" dirty="0" smtClean="0">
                <a:cs typeface="B Homa" pitchFamily="2" charset="-78"/>
              </a:rPr>
              <a:t> باید دسترسی آسان به بخش فنی  آزمایشگاه دارا بوده و حتی الامکان دیواره های شیشه ای داشته باشد تا کارکردن تکنسین ها توسط پاتولوژیست مشاهده گردد.</a:t>
            </a:r>
          </a:p>
          <a:p>
            <a:pPr marL="0" lvl="0" indent="0" algn="r" rtl="1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fa-IR" sz="1600" b="1" dirty="0" smtClean="0">
              <a:latin typeface="Calibri" pitchFamily="34" charset="0"/>
              <a:ea typeface="Calibri" pitchFamily="34" charset="0"/>
              <a:cs typeface="B Homa" pitchFamily="2" charset="-78"/>
            </a:endParaRPr>
          </a:p>
          <a:p>
            <a:pPr marL="0" lvl="0" indent="0" algn="r" rtl="1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fa-IR" sz="1600" b="1" dirty="0" smtClean="0">
              <a:latin typeface="Calibri" pitchFamily="34" charset="0"/>
              <a:ea typeface="Calibri" pitchFamily="34" charset="0"/>
              <a:cs typeface="B Homa" pitchFamily="2" charset="-78"/>
            </a:endParaRPr>
          </a:p>
          <a:p>
            <a:pPr marL="0" lvl="0" indent="0" algn="r" rtl="1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fa-IR" sz="1600" b="1" dirty="0" smtClean="0">
              <a:latin typeface="Calibri" pitchFamily="34" charset="0"/>
              <a:ea typeface="Calibri" pitchFamily="34" charset="0"/>
              <a:cs typeface="B Homa" pitchFamily="2" charset="-78"/>
            </a:endParaRPr>
          </a:p>
          <a:p>
            <a:pPr marL="0" lvl="0" indent="0" algn="r" rtl="1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fa-IR" sz="1600" b="1" dirty="0" smtClean="0">
              <a:latin typeface="Calibri" pitchFamily="34" charset="0"/>
              <a:ea typeface="Calibri" pitchFamily="34" charset="0"/>
              <a:cs typeface="B Homa" pitchFamily="2" charset="-78"/>
            </a:endParaRPr>
          </a:p>
          <a:p>
            <a:pPr marL="0" lvl="0" indent="0" algn="r" rtl="1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fa-IR" sz="1600" b="1" dirty="0" smtClean="0">
                <a:latin typeface="Calibri" pitchFamily="34" charset="0"/>
                <a:ea typeface="Calibri" pitchFamily="34" charset="0"/>
                <a:cs typeface="B Homa" pitchFamily="2" charset="-78"/>
              </a:rPr>
              <a:t>محل نمونه گیری </a:t>
            </a:r>
            <a:endParaRPr lang="en-US" sz="1600" b="1" dirty="0" smtClean="0">
              <a:latin typeface="Arial" pitchFamily="34" charset="0"/>
              <a:cs typeface="B Homa" pitchFamily="2" charset="-78"/>
            </a:endParaRPr>
          </a:p>
          <a:p>
            <a:pPr marL="0" lvl="0" indent="0" algn="r" rtl="1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fa-IR" sz="1600" dirty="0" smtClean="0">
                <a:latin typeface="Calibri" pitchFamily="34" charset="0"/>
                <a:ea typeface="Calibri" pitchFamily="34" charset="0"/>
                <a:cs typeface="B Homa" pitchFamily="2" charset="-78"/>
              </a:rPr>
              <a:t>این فضا برای خانم ها واقایان بطور جداگانه در نظر گرفته شده و دارای تخت معاینه و پاراوان میباشد.</a:t>
            </a:r>
            <a:endParaRPr lang="en-US" sz="1600" dirty="0" smtClean="0">
              <a:latin typeface="Arial" pitchFamily="34" charset="0"/>
              <a:cs typeface="B Homa" pitchFamily="2" charset="-78"/>
            </a:endParaRPr>
          </a:p>
          <a:p>
            <a:pPr marL="0" lvl="0" indent="0" algn="r" rtl="1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fa-IR" sz="1600" dirty="0" smtClean="0">
                <a:latin typeface="Calibri" pitchFamily="34" charset="0"/>
                <a:ea typeface="Calibri" pitchFamily="34" charset="0"/>
                <a:cs typeface="B Homa" pitchFamily="2" charset="-78"/>
              </a:rPr>
              <a:t>اتاق نمونه گیری باید در نزدیکی سرویس ها تعبیه شده و دارای ارتباط مستقیم به بخش فنی جهت انتقال نمونه باشد.</a:t>
            </a:r>
            <a:endParaRPr lang="en-US" sz="1600" dirty="0"/>
          </a:p>
        </p:txBody>
      </p:sp>
      <p:pic>
        <p:nvPicPr>
          <p:cNvPr id="2050" name="Picture 2" descr="C:\Users\GSA\Pictures\IMAG0134.jpg"/>
          <p:cNvPicPr>
            <a:picLocks noChangeAspect="1" noChangeArrowheads="1"/>
          </p:cNvPicPr>
          <p:nvPr/>
        </p:nvPicPr>
        <p:blipFill>
          <a:blip r:embed="rId2" cstate="print">
            <a:lum contrast="10000"/>
          </a:blip>
          <a:srcRect/>
          <a:stretch>
            <a:fillRect/>
          </a:stretch>
        </p:blipFill>
        <p:spPr bwMode="auto">
          <a:xfrm>
            <a:off x="762000" y="4190999"/>
            <a:ext cx="3023016" cy="2276593"/>
          </a:xfrm>
          <a:prstGeom prst="rect">
            <a:avLst/>
          </a:prstGeom>
          <a:noFill/>
        </p:spPr>
      </p:pic>
      <p:pic>
        <p:nvPicPr>
          <p:cNvPr id="5" name="Picture 3" descr="C:\Users\GSA\Pictures\IMAG0114.jpg"/>
          <p:cNvPicPr>
            <a:picLocks noChangeAspect="1" noChangeArrowheads="1"/>
          </p:cNvPicPr>
          <p:nvPr/>
        </p:nvPicPr>
        <p:blipFill>
          <a:blip r:embed="rId3" cstate="print">
            <a:lum contrast="10000"/>
          </a:blip>
          <a:srcRect t="7551" r="3791"/>
          <a:stretch>
            <a:fillRect/>
          </a:stretch>
        </p:blipFill>
        <p:spPr bwMode="auto">
          <a:xfrm>
            <a:off x="838200" y="1066800"/>
            <a:ext cx="2948371" cy="21336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09403580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4400" y="152400"/>
            <a:ext cx="3124200" cy="685800"/>
          </a:xfrm>
        </p:spPr>
        <p:txBody>
          <a:bodyPr>
            <a:normAutofit/>
          </a:bodyPr>
          <a:lstStyle/>
          <a:p>
            <a:pPr algn="r"/>
            <a:r>
              <a:rPr lang="fa-IR" sz="2800" b="1" dirty="0" smtClean="0">
                <a:cs typeface="B Homa" pitchFamily="2" charset="-78"/>
              </a:rPr>
              <a:t>فضاهای فرعی</a:t>
            </a:r>
            <a:endParaRPr lang="en-US" sz="2800" dirty="0">
              <a:cs typeface="B Homa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1400" y="914400"/>
            <a:ext cx="4267200" cy="3810000"/>
          </a:xfrm>
        </p:spPr>
        <p:txBody>
          <a:bodyPr>
            <a:normAutofit/>
          </a:bodyPr>
          <a:lstStyle/>
          <a:p>
            <a:pPr algn="just" rtl="1">
              <a:buNone/>
              <a:defRPr/>
            </a:pPr>
            <a:r>
              <a:rPr lang="fa-IR" sz="1600" b="1" dirty="0" smtClean="0">
                <a:cs typeface="B Homa" pitchFamily="2" charset="-78"/>
              </a:rPr>
              <a:t>اتاق استریلیزاسیون:</a:t>
            </a:r>
          </a:p>
          <a:p>
            <a:pPr marL="0" indent="0" algn="just" rtl="1">
              <a:spcBef>
                <a:spcPts val="0"/>
              </a:spcBef>
              <a:buNone/>
              <a:defRPr/>
            </a:pPr>
            <a:r>
              <a:rPr lang="fa-IR" sz="1600" b="1" dirty="0" smtClean="0">
                <a:cs typeface="B Homa" pitchFamily="2" charset="-78"/>
              </a:rPr>
              <a:t> </a:t>
            </a:r>
            <a:r>
              <a:rPr lang="fa-IR" sz="1600" dirty="0" smtClean="0">
                <a:cs typeface="B Homa" pitchFamily="2" charset="-78"/>
              </a:rPr>
              <a:t>این فضا شامل تجهیزات شستشو و استریل کردن شیشه می باشد.تجهیزات فضا عبارتند از دستگاه استریل کننده آب پرفشار، کوره استریل و پیپت شورو...کابینت های نگهدارنده لوازم و محلول ها و یک هود که حرارت بخار دستگاه ها را خارج می کند. </a:t>
            </a:r>
          </a:p>
          <a:p>
            <a:pPr marL="0" indent="0" algn="just" rtl="1">
              <a:spcBef>
                <a:spcPts val="0"/>
              </a:spcBef>
              <a:buNone/>
              <a:defRPr/>
            </a:pPr>
            <a:r>
              <a:rPr lang="fa-IR" sz="1600" dirty="0" smtClean="0">
                <a:cs typeface="B Homa" pitchFamily="2" charset="-78"/>
              </a:rPr>
              <a:t>در این مکان شیشه های استفاده شده را با مواد استریل شستشو می دهند و برای استفاده دوباره آماده می کنند.</a:t>
            </a:r>
          </a:p>
          <a:p>
            <a:pPr marL="0" indent="0" algn="r" rtl="1">
              <a:spcBef>
                <a:spcPts val="0"/>
              </a:spcBef>
              <a:buNone/>
            </a:pPr>
            <a:endParaRPr lang="en-US" sz="1600" dirty="0">
              <a:cs typeface="B Homa" pitchFamily="2" charset="-78"/>
            </a:endParaRPr>
          </a:p>
        </p:txBody>
      </p:sp>
      <p:pic>
        <p:nvPicPr>
          <p:cNvPr id="3074" name="Picture 2" descr="C:\Users\GSA\Pictures\IMAG0126.jpg"/>
          <p:cNvPicPr>
            <a:picLocks noChangeAspect="1" noChangeArrowheads="1"/>
          </p:cNvPicPr>
          <p:nvPr/>
        </p:nvPicPr>
        <p:blipFill>
          <a:blip r:embed="rId2" cstate="print">
            <a:lum contrast="10000"/>
          </a:blip>
          <a:srcRect t="10000" r="11721" b="13333"/>
          <a:stretch>
            <a:fillRect/>
          </a:stretch>
        </p:blipFill>
        <p:spPr bwMode="auto">
          <a:xfrm>
            <a:off x="609600" y="3288274"/>
            <a:ext cx="2667000" cy="3075593"/>
          </a:xfrm>
          <a:prstGeom prst="rect">
            <a:avLst/>
          </a:prstGeom>
          <a:noFill/>
        </p:spPr>
      </p:pic>
      <p:pic>
        <p:nvPicPr>
          <p:cNvPr id="3075" name="Picture 3" descr="C:\Users\GSA\Pictures\DSC00069.jpg"/>
          <p:cNvPicPr>
            <a:picLocks noChangeAspect="1" noChangeArrowheads="1"/>
          </p:cNvPicPr>
          <p:nvPr/>
        </p:nvPicPr>
        <p:blipFill>
          <a:blip r:embed="rId3" cstate="print"/>
          <a:srcRect l="2247" t="5618" r="3371" b="8989"/>
          <a:stretch>
            <a:fillRect/>
          </a:stretch>
        </p:blipFill>
        <p:spPr bwMode="auto">
          <a:xfrm>
            <a:off x="3657600" y="3505200"/>
            <a:ext cx="4150895" cy="2816679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lum contrast="10000"/>
          </a:blip>
          <a:srcRect l="3964" r="4873" b="2632"/>
          <a:stretch>
            <a:fillRect/>
          </a:stretch>
        </p:blipFill>
        <p:spPr bwMode="auto">
          <a:xfrm>
            <a:off x="609600" y="762000"/>
            <a:ext cx="2667000" cy="21451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504120141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04800"/>
            <a:ext cx="7239000" cy="5715000"/>
          </a:xfrm>
        </p:spPr>
        <p:txBody>
          <a:bodyPr>
            <a:normAutofit/>
          </a:bodyPr>
          <a:lstStyle/>
          <a:p>
            <a:pPr marL="0" lvl="0" indent="0" algn="r" rtl="1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fa-IR" sz="1600" b="1" dirty="0" smtClean="0">
                <a:latin typeface="Calibri" pitchFamily="34" charset="0"/>
                <a:ea typeface="Calibri" pitchFamily="34" charset="0"/>
                <a:cs typeface="B Homa" pitchFamily="2" charset="-78"/>
              </a:rPr>
              <a:t>فضای تی شوی </a:t>
            </a:r>
            <a:endParaRPr lang="en-US" sz="1600" b="1" dirty="0" smtClean="0">
              <a:latin typeface="Arial" pitchFamily="34" charset="0"/>
              <a:cs typeface="B Homa" pitchFamily="2" charset="-78"/>
            </a:endParaRPr>
          </a:p>
          <a:p>
            <a:pPr marL="0" lvl="0" indent="0" algn="r" rtl="1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fa-IR" sz="1600" dirty="0" smtClean="0">
                <a:latin typeface="Calibri" pitchFamily="34" charset="0"/>
                <a:ea typeface="Calibri" pitchFamily="34" charset="0"/>
                <a:cs typeface="B Homa" pitchFamily="2" charset="-78"/>
              </a:rPr>
              <a:t>محل مخصوص نگهداری وسایل نظافت ، جاروی تی ، و سایر وسایل نظافت و قفسه هایی برای نگهداری مواد ضدعفونی  کننده میباشد. وسایل نظافت اتاق آزمایشات میکروبی باید اختصاصی بوده و در محل مخصوص به خود نگهداری شود.</a:t>
            </a:r>
          </a:p>
          <a:p>
            <a:pPr marL="0" lvl="0" indent="0" algn="r" rtl="1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fa-IR" sz="1800" b="1" dirty="0" smtClean="0">
                <a:latin typeface="Calibri" pitchFamily="34" charset="0"/>
                <a:ea typeface="Calibri" pitchFamily="34" charset="0"/>
                <a:cs typeface="B Homa" pitchFamily="2" charset="-78"/>
              </a:rPr>
              <a:t>فضای استراحت و رختکن  پرسنل </a:t>
            </a:r>
            <a:endParaRPr lang="en-US" sz="1600" b="1" dirty="0" smtClean="0">
              <a:latin typeface="Arial" pitchFamily="34" charset="0"/>
              <a:cs typeface="B Homa" pitchFamily="2" charset="-78"/>
            </a:endParaRPr>
          </a:p>
          <a:p>
            <a:pPr marL="0" lvl="0" indent="0" algn="r" rtl="1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fa-IR" sz="1600" dirty="0" smtClean="0">
                <a:latin typeface="Calibri" pitchFamily="34" charset="0"/>
                <a:ea typeface="Calibri" pitchFamily="34" charset="0"/>
                <a:cs typeface="B Homa" pitchFamily="2" charset="-78"/>
              </a:rPr>
              <a:t>به همراه کمد یا کابین تعویض لباس  که کمد ها باید دارای سوراخی جهت تبادل هوا باشند. بعلاوه وجود سرویس بهداشتی باعث عدم غیبت پرسنل از بخش میشود.</a:t>
            </a:r>
            <a:endParaRPr lang="en-US" sz="1600" dirty="0" smtClean="0">
              <a:latin typeface="Arial" pitchFamily="34" charset="0"/>
              <a:cs typeface="B Homa" pitchFamily="2" charset="-78"/>
            </a:endParaRPr>
          </a:p>
          <a:p>
            <a:pPr marL="0" lvl="0" indent="0" algn="r" rtl="1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fa-IR" sz="1600" b="1" dirty="0" smtClean="0">
                <a:latin typeface="Calibri" pitchFamily="34" charset="0"/>
                <a:ea typeface="Calibri" pitchFamily="34" charset="0"/>
                <a:cs typeface="B Homa" pitchFamily="2" charset="-78"/>
              </a:rPr>
              <a:t>انبار تجهیزات و انبار ملزومات :</a:t>
            </a:r>
            <a:endParaRPr lang="en-US" sz="1600" b="1" dirty="0" smtClean="0">
              <a:latin typeface="Arial" pitchFamily="34" charset="0"/>
              <a:cs typeface="B Homa" pitchFamily="2" charset="-78"/>
            </a:endParaRPr>
          </a:p>
          <a:p>
            <a:pPr marL="0" lvl="0" indent="0" algn="r" rtl="1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fa-IR" sz="1600" dirty="0" smtClean="0">
                <a:latin typeface="Calibri" pitchFamily="34" charset="0"/>
                <a:ea typeface="Calibri" pitchFamily="34" charset="0"/>
                <a:cs typeface="B Homa" pitchFamily="2" charset="-78"/>
              </a:rPr>
              <a:t>در فضایی انتهای آزمایشگاه و خارج از رفت و آمد و دسترس عموم ، انبار تجهیزات شامل نگهداری وسایل کنترل کیفی و انبار ملزومات جهت نگهداری وسایل مصرفی میباشد.</a:t>
            </a:r>
            <a:endParaRPr lang="fa-IR" sz="1600" dirty="0" smtClean="0">
              <a:latin typeface="Arial" pitchFamily="34" charset="0"/>
              <a:cs typeface="B Homa" pitchFamily="2" charset="-78"/>
            </a:endParaRPr>
          </a:p>
          <a:p>
            <a:pPr marL="0" indent="0" algn="r" rtl="1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fa-IR" sz="1600" b="1" dirty="0" smtClean="0">
                <a:latin typeface="Calibri" pitchFamily="34" charset="0"/>
                <a:ea typeface="Calibri" pitchFamily="34" charset="0"/>
                <a:cs typeface="B Homa" pitchFamily="2" charset="-78"/>
              </a:rPr>
              <a:t>دوش اسید:</a:t>
            </a:r>
          </a:p>
          <a:p>
            <a:pPr marL="0" indent="0" algn="r" rtl="1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fa-IR" sz="1600" dirty="0" smtClean="0">
                <a:latin typeface="Calibri" pitchFamily="34" charset="0"/>
                <a:ea typeface="Calibri" pitchFamily="34" charset="0"/>
                <a:cs typeface="B Homa" pitchFamily="2" charset="-78"/>
              </a:rPr>
              <a:t>از تجهیزات ایمنی ازمایشگاه دوش اضطراری و دستگاه چشم شویی </a:t>
            </a:r>
            <a:endParaRPr lang="en-US" sz="1600" dirty="0" smtClean="0">
              <a:latin typeface="Calibri" pitchFamily="34" charset="0"/>
              <a:ea typeface="Calibri" pitchFamily="34" charset="0"/>
              <a:cs typeface="B Homa" pitchFamily="2" charset="-78"/>
            </a:endParaRPr>
          </a:p>
          <a:p>
            <a:pPr marL="0" indent="0" algn="r" rtl="1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fa-IR" sz="1600" dirty="0" smtClean="0">
                <a:latin typeface="Calibri" pitchFamily="34" charset="0"/>
                <a:ea typeface="Calibri" pitchFamily="34" charset="0"/>
                <a:cs typeface="B Homa" pitchFamily="2" charset="-78"/>
              </a:rPr>
              <a:t>است که در صورت بروز سانحه برای کارکنان آب با فشار زیاد از این </a:t>
            </a:r>
            <a:endParaRPr lang="en-US" sz="1600" dirty="0" smtClean="0">
              <a:latin typeface="Calibri" pitchFamily="34" charset="0"/>
              <a:ea typeface="Calibri" pitchFamily="34" charset="0"/>
              <a:cs typeface="B Homa" pitchFamily="2" charset="-78"/>
            </a:endParaRPr>
          </a:p>
          <a:p>
            <a:pPr marL="0" indent="0" algn="r" rtl="1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fa-IR" sz="1600" dirty="0" smtClean="0">
                <a:latin typeface="Calibri" pitchFamily="34" charset="0"/>
                <a:ea typeface="Calibri" pitchFamily="34" charset="0"/>
                <a:cs typeface="B Homa" pitchFamily="2" charset="-78"/>
              </a:rPr>
              <a:t>دوش ها مورد استفاده قرار میگیرد.</a:t>
            </a:r>
            <a:endParaRPr lang="fa-IR" sz="1600" dirty="0" smtClean="0">
              <a:latin typeface="Arial" pitchFamily="34" charset="0"/>
              <a:cs typeface="B Homa" pitchFamily="2" charset="-78"/>
            </a:endParaRPr>
          </a:p>
          <a:p>
            <a:pPr marL="0" lvl="0" indent="0" algn="r" rtl="1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en-US" sz="1600" dirty="0" smtClean="0">
              <a:latin typeface="Arial" pitchFamily="34" charset="0"/>
              <a:cs typeface="B Homa" pitchFamily="2" charset="-78"/>
            </a:endParaRPr>
          </a:p>
        </p:txBody>
      </p:sp>
      <p:pic>
        <p:nvPicPr>
          <p:cNvPr id="4" name="Picture 3" descr="DSC0007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3683000"/>
            <a:ext cx="2266950" cy="3022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42548367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5800" y="381000"/>
            <a:ext cx="3124200" cy="746760"/>
          </a:xfrm>
        </p:spPr>
        <p:txBody>
          <a:bodyPr>
            <a:normAutofit fontScale="90000"/>
          </a:bodyPr>
          <a:lstStyle/>
          <a:p>
            <a:pPr lvl="0" algn="r" rtl="1"/>
            <a:r>
              <a:rPr lang="fa-IR" sz="2800" dirty="0" smtClean="0">
                <a:latin typeface="Calibri" pitchFamily="34" charset="0"/>
                <a:ea typeface="Calibri" pitchFamily="34" charset="0"/>
                <a:cs typeface="B Homa" pitchFamily="2" charset="-78"/>
              </a:rPr>
              <a:t>استانداردها</a:t>
            </a:r>
            <a:r>
              <a:rPr lang="fa-IR" dirty="0" smtClean="0">
                <a:latin typeface="Calibri" pitchFamily="34" charset="0"/>
                <a:ea typeface="Calibri" pitchFamily="34" charset="0"/>
                <a:cs typeface="Arial" pitchFamily="34" charset="0"/>
              </a:rPr>
              <a:t/>
            </a:r>
            <a:br>
              <a:rPr lang="fa-IR" dirty="0" smtClean="0">
                <a:latin typeface="Calibri" pitchFamily="34" charset="0"/>
                <a:ea typeface="Calibri" pitchFamily="34" charset="0"/>
                <a:cs typeface="Arial" pitchFamily="34" charset="0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838200"/>
            <a:ext cx="7239000" cy="4846320"/>
          </a:xfrm>
        </p:spPr>
        <p:txBody>
          <a:bodyPr>
            <a:normAutofit fontScale="47500" lnSpcReduction="20000"/>
          </a:bodyPr>
          <a:lstStyle/>
          <a:p>
            <a:pPr lvl="0" algn="just" rtl="1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a-IR" sz="2900" dirty="0" smtClean="0">
                <a:latin typeface="Calibri" pitchFamily="34" charset="0"/>
                <a:ea typeface="Calibri" pitchFamily="34" charset="0"/>
                <a:cs typeface="B Homa" pitchFamily="2" charset="-78"/>
              </a:rPr>
              <a:t>آزمایشگاه می بایست فضای کافی جهت قرار دادن میزهای ازمایشگاهی و فضای رفت و آمد بین میز ها در نظر گرفته شود .</a:t>
            </a:r>
            <a:endParaRPr lang="en-US" sz="2900" dirty="0" smtClean="0">
              <a:latin typeface="Arial" pitchFamily="34" charset="0"/>
              <a:cs typeface="B Homa" pitchFamily="2" charset="-78"/>
            </a:endParaRPr>
          </a:p>
          <a:p>
            <a:pPr lvl="0" algn="just" rtl="1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a-IR" sz="2900" dirty="0" smtClean="0">
                <a:latin typeface="Calibri" pitchFamily="34" charset="0"/>
                <a:ea typeface="Calibri" pitchFamily="34" charset="0"/>
                <a:cs typeface="B Homa" pitchFamily="2" charset="-78"/>
              </a:rPr>
              <a:t>بطور متوسط هریک از کارکنان به فضایی معادل 1 متر مربع برای کار نیاز دارند.</a:t>
            </a:r>
          </a:p>
          <a:p>
            <a:pPr algn="just" rtl="1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a-IR" sz="2900" dirty="0" smtClean="0">
                <a:latin typeface="Calibri" pitchFamily="34" charset="0"/>
                <a:ea typeface="Calibri" pitchFamily="34" charset="0"/>
                <a:cs typeface="B Homa" pitchFamily="2" charset="-78"/>
              </a:rPr>
              <a:t>تعداد پرسنل فنی به ازای هر ده بیمار مراجعه کننده یک پرسنل فنی میباشد .</a:t>
            </a:r>
            <a:endParaRPr lang="en-US" sz="2900" dirty="0" smtClean="0">
              <a:latin typeface="Arial" pitchFamily="34" charset="0"/>
              <a:cs typeface="B Homa" pitchFamily="2" charset="-78"/>
            </a:endParaRPr>
          </a:p>
          <a:p>
            <a:pPr algn="just" rtl="1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a-IR" sz="2900" dirty="0" smtClean="0">
                <a:latin typeface="Calibri" pitchFamily="34" charset="0"/>
                <a:ea typeface="Calibri" pitchFamily="34" charset="0"/>
                <a:cs typeface="B Homa" pitchFamily="2" charset="-78"/>
              </a:rPr>
              <a:t>سطوح کار می بایست در برابر خوردکی ، ضربه و فشار مقاوم باشند. </a:t>
            </a:r>
            <a:r>
              <a:rPr lang="fa-IR" sz="2900" dirty="0" smtClean="0">
                <a:cs typeface="B Homa" pitchFamily="2" charset="-78"/>
              </a:rPr>
              <a:t>دورتا دور، کابینت هایی از جنس فلز گالوانیزه قرار دارد.</a:t>
            </a:r>
            <a:endParaRPr lang="en-US" sz="2900" dirty="0" smtClean="0">
              <a:latin typeface="Arial" pitchFamily="34" charset="0"/>
              <a:cs typeface="B Homa" pitchFamily="2" charset="-78"/>
            </a:endParaRPr>
          </a:p>
          <a:p>
            <a:pPr lvl="0" algn="just" rtl="1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a-IR" sz="2900" dirty="0" smtClean="0">
                <a:latin typeface="Calibri" pitchFamily="34" charset="0"/>
                <a:ea typeface="Calibri" pitchFamily="34" charset="0"/>
                <a:cs typeface="B Homa" pitchFamily="2" charset="-78"/>
              </a:rPr>
              <a:t>ارتفاع سطوح کار برای حالت نشسته 75 سانتی متر ، برای حالت ایستاده 90 سانتی متر و عمق 75-60 سانتی متر میباشد.</a:t>
            </a:r>
          </a:p>
          <a:p>
            <a:pPr algn="just" rtl="1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a-IR" sz="2900" dirty="0" smtClean="0">
                <a:cs typeface="B Homa" pitchFamily="2" charset="-78"/>
              </a:rPr>
              <a:t>یک میز کار در وسط اتاق ضروری است.</a:t>
            </a:r>
            <a:endParaRPr lang="en-US" sz="2900" dirty="0" smtClean="0">
              <a:latin typeface="Arial" pitchFamily="34" charset="0"/>
              <a:cs typeface="B Homa" pitchFamily="2" charset="-78"/>
            </a:endParaRPr>
          </a:p>
          <a:p>
            <a:pPr lvl="0" algn="just" rtl="1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a-IR" sz="2900" dirty="0" smtClean="0">
                <a:latin typeface="Calibri" pitchFamily="34" charset="0"/>
                <a:ea typeface="Calibri" pitchFamily="34" charset="0"/>
                <a:cs typeface="B Homa" pitchFamily="2" charset="-78"/>
              </a:rPr>
              <a:t>زیر کانترها فضایی برای جای دادن تجهیزات در نظر گرفته میشود.</a:t>
            </a:r>
          </a:p>
          <a:p>
            <a:pPr lvl="0" algn="just" rtl="1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a-IR" sz="2900" dirty="0" smtClean="0">
                <a:cs typeface="B Homa" pitchFamily="2" charset="-78"/>
              </a:rPr>
              <a:t>دستگاه ها به گونه ای قرار بگیرند که نور کافی داشته باشند.</a:t>
            </a:r>
            <a:r>
              <a:rPr lang="fa-IR" sz="2900" dirty="0" smtClean="0">
                <a:latin typeface="Calibri" pitchFamily="34" charset="0"/>
                <a:ea typeface="Calibri" pitchFamily="34" charset="0"/>
                <a:cs typeface="B Homa" pitchFamily="2" charset="-78"/>
              </a:rPr>
              <a:t> سیستم روشنایی آزمایشگاه باید به نحوی باشد که نور یکنواخت وکافی برای انجام فعالیت های مختلف از جمله رویت آسان واکنش ها و رنگ ها فراهم گردد .</a:t>
            </a:r>
          </a:p>
          <a:p>
            <a:pPr lvl="0" algn="just" rtl="1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a-IR" sz="2900" dirty="0" smtClean="0">
                <a:latin typeface="Calibri" pitchFamily="34" charset="0"/>
                <a:ea typeface="Calibri" pitchFamily="34" charset="0"/>
                <a:cs typeface="B Homa" pitchFamily="2" charset="-78"/>
              </a:rPr>
              <a:t> سیستم روشنایی اضطراری در آزمایشگاهها باید حداقل در محل پذیرش و مسیر های خروجی موجود باشد.</a:t>
            </a:r>
            <a:endParaRPr lang="en-US" sz="2900" dirty="0" smtClean="0">
              <a:latin typeface="Arial" pitchFamily="34" charset="0"/>
              <a:cs typeface="B Homa" pitchFamily="2" charset="-78"/>
            </a:endParaRPr>
          </a:p>
          <a:p>
            <a:pPr lvl="0" algn="just" rtl="1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a-IR" sz="2900" dirty="0" smtClean="0">
                <a:latin typeface="Calibri" pitchFamily="34" charset="0"/>
                <a:ea typeface="Calibri" pitchFamily="34" charset="0"/>
                <a:cs typeface="B Homa" pitchFamily="2" charset="-78"/>
              </a:rPr>
              <a:t>دیوارها ودرهای آزمایشگاه می بایست قابل شستشو و نظافت باشند و دیوارها باید تا ارتفاع 1.50 (الی 1.80 ) کاشی کاری بوده و بالاتر نیز از رنگ های قابل شستشو و مقاوم مثل رنگ روغنی  استفاده شود.</a:t>
            </a:r>
            <a:endParaRPr lang="en-US" sz="2900" dirty="0" smtClean="0">
              <a:latin typeface="Arial" pitchFamily="34" charset="0"/>
              <a:cs typeface="B Homa" pitchFamily="2" charset="-78"/>
            </a:endParaRPr>
          </a:p>
          <a:p>
            <a:pPr lvl="0" algn="just" rtl="1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a-IR" sz="2900" dirty="0" smtClean="0">
                <a:latin typeface="Calibri" pitchFamily="34" charset="0"/>
                <a:ea typeface="Calibri" pitchFamily="34" charset="0"/>
                <a:cs typeface="B Homa" pitchFamily="2" charset="-78"/>
              </a:rPr>
              <a:t>جنس کف نیز باید از جنس سرامیک ضد اسید و متریال مقاوم در برابر خوردگی باشد.</a:t>
            </a:r>
            <a:endParaRPr lang="fa-IR" sz="2900" dirty="0" smtClean="0">
              <a:latin typeface="Arial" pitchFamily="34" charset="0"/>
              <a:cs typeface="B Hom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68399032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7239000" cy="838200"/>
          </a:xfrm>
        </p:spPr>
        <p:txBody>
          <a:bodyPr>
            <a:normAutofit/>
          </a:bodyPr>
          <a:lstStyle/>
          <a:p>
            <a:pPr algn="r"/>
            <a:r>
              <a:rPr lang="fa-IR" sz="2800" dirty="0" smtClean="0">
                <a:cs typeface="B Homa" pitchFamily="2" charset="-78"/>
              </a:rPr>
              <a:t>آزمایشگاه بیمارستان آریا</a:t>
            </a:r>
            <a:endParaRPr lang="fa-IR" sz="2800" dirty="0">
              <a:cs typeface="B Homa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428860" y="5214950"/>
            <a:ext cx="1214446" cy="110965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0"/>
            <a:endParaRPr lang="fa-IR" dirty="0">
              <a:solidFill>
                <a:srgbClr val="FF00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876800" y="3352800"/>
            <a:ext cx="1071570" cy="4572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endParaRPr lang="fa-IR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876800" y="1981200"/>
            <a:ext cx="1071570" cy="6858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endParaRPr lang="fa-IR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548058" y="2009772"/>
            <a:ext cx="642942" cy="428628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endParaRPr lang="fa-IR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362200" y="4038600"/>
            <a:ext cx="571504" cy="785818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endParaRPr lang="fa-IR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971800" y="4038600"/>
            <a:ext cx="785818" cy="785818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endParaRPr lang="fa-IR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267200" y="3733800"/>
            <a:ext cx="500066" cy="1295408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endParaRPr lang="fa-IR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362200" y="3276600"/>
            <a:ext cx="1143008" cy="6858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endParaRPr lang="fa-IR">
              <a:solidFill>
                <a:prstClr val="white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876800" y="3962400"/>
            <a:ext cx="1071570" cy="92393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endParaRPr lang="fa-IR">
              <a:solidFill>
                <a:prstClr val="white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857620" y="5286388"/>
            <a:ext cx="928694" cy="57150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0"/>
            <a:endParaRPr lang="fa-IR">
              <a:solidFill>
                <a:prstClr val="black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876800" y="5010144"/>
            <a:ext cx="1071570" cy="85725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endParaRPr lang="fa-IR">
              <a:solidFill>
                <a:prstClr val="white"/>
              </a:solidFill>
            </a:endParaRPr>
          </a:p>
        </p:txBody>
      </p:sp>
      <p:sp>
        <p:nvSpPr>
          <p:cNvPr id="18" name="Text Box 11"/>
          <p:cNvSpPr txBox="1">
            <a:spLocks noChangeArrowheads="1"/>
          </p:cNvSpPr>
          <p:nvPr/>
        </p:nvSpPr>
        <p:spPr bwMode="auto">
          <a:xfrm>
            <a:off x="2819400" y="4114800"/>
            <a:ext cx="108108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rtl="0">
              <a:spcBef>
                <a:spcPct val="50000"/>
              </a:spcBef>
            </a:pPr>
            <a:r>
              <a:rPr lang="fa-IR" sz="1400" b="1" dirty="0">
                <a:solidFill>
                  <a:prstClr val="white"/>
                </a:solidFill>
              </a:rPr>
              <a:t>پذیرش آزمایشگاه</a:t>
            </a:r>
            <a:endParaRPr lang="en-US" sz="1400" b="1" dirty="0">
              <a:solidFill>
                <a:prstClr val="white"/>
              </a:solidFill>
            </a:endParaRPr>
          </a:p>
        </p:txBody>
      </p:sp>
      <p:sp>
        <p:nvSpPr>
          <p:cNvPr id="19" name="Text Box 12"/>
          <p:cNvSpPr txBox="1">
            <a:spLocks noChangeArrowheads="1"/>
          </p:cNvSpPr>
          <p:nvPr/>
        </p:nvSpPr>
        <p:spPr bwMode="auto">
          <a:xfrm>
            <a:off x="4140200" y="5300663"/>
            <a:ext cx="7191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</a:pPr>
            <a:endParaRPr lang="fa-IR">
              <a:solidFill>
                <a:prstClr val="black"/>
              </a:solidFill>
            </a:endParaRPr>
          </a:p>
        </p:txBody>
      </p:sp>
      <p:sp>
        <p:nvSpPr>
          <p:cNvPr id="20" name="Text Box 13"/>
          <p:cNvSpPr txBox="1">
            <a:spLocks noChangeArrowheads="1"/>
          </p:cNvSpPr>
          <p:nvPr/>
        </p:nvSpPr>
        <p:spPr bwMode="auto">
          <a:xfrm>
            <a:off x="3657600" y="5159514"/>
            <a:ext cx="1219201" cy="707886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l" rtl="0">
              <a:spcBef>
                <a:spcPct val="50000"/>
              </a:spcBef>
            </a:pPr>
            <a:r>
              <a:rPr lang="fa-IR" sz="1600" b="1" dirty="0">
                <a:solidFill>
                  <a:prstClr val="white"/>
                </a:solidFill>
              </a:rPr>
              <a:t>جوابدهی</a:t>
            </a:r>
          </a:p>
          <a:p>
            <a:pPr algn="l" rtl="0">
              <a:spcBef>
                <a:spcPct val="50000"/>
              </a:spcBef>
            </a:pPr>
            <a:endParaRPr lang="en-US" sz="1600" b="1" dirty="0">
              <a:solidFill>
                <a:prstClr val="white"/>
              </a:solidFill>
            </a:endParaRPr>
          </a:p>
        </p:txBody>
      </p:sp>
      <p:sp>
        <p:nvSpPr>
          <p:cNvPr id="21" name="Text Box 14"/>
          <p:cNvSpPr txBox="1">
            <a:spLocks noChangeArrowheads="1"/>
          </p:cNvSpPr>
          <p:nvPr/>
        </p:nvSpPr>
        <p:spPr bwMode="auto">
          <a:xfrm>
            <a:off x="4800600" y="5105400"/>
            <a:ext cx="151606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 rtl="0">
              <a:spcBef>
                <a:spcPct val="50000"/>
              </a:spcBef>
            </a:pPr>
            <a:r>
              <a:rPr lang="fa-IR" sz="1600" b="1" dirty="0">
                <a:solidFill>
                  <a:prstClr val="white"/>
                </a:solidFill>
              </a:rPr>
              <a:t>بیوشیمی</a:t>
            </a:r>
            <a:endParaRPr lang="en-US" sz="1600" b="1" dirty="0">
              <a:solidFill>
                <a:prstClr val="white"/>
              </a:solidFill>
            </a:endParaRPr>
          </a:p>
        </p:txBody>
      </p:sp>
      <p:sp>
        <p:nvSpPr>
          <p:cNvPr id="22" name="Text Box 15"/>
          <p:cNvSpPr txBox="1">
            <a:spLocks noChangeArrowheads="1"/>
          </p:cNvSpPr>
          <p:nvPr/>
        </p:nvSpPr>
        <p:spPr bwMode="auto">
          <a:xfrm>
            <a:off x="4876800" y="4191000"/>
            <a:ext cx="131444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 rtl="0">
              <a:spcBef>
                <a:spcPct val="50000"/>
              </a:spcBef>
            </a:pPr>
            <a:r>
              <a:rPr lang="fa-IR" sz="1600" b="1" dirty="0">
                <a:solidFill>
                  <a:prstClr val="white"/>
                </a:solidFill>
              </a:rPr>
              <a:t>هماتولوژی</a:t>
            </a:r>
            <a:endParaRPr lang="en-US" sz="1600" b="1" dirty="0">
              <a:solidFill>
                <a:prstClr val="white"/>
              </a:solidFill>
            </a:endParaRPr>
          </a:p>
        </p:txBody>
      </p:sp>
      <p:sp>
        <p:nvSpPr>
          <p:cNvPr id="23" name="Text Box 18"/>
          <p:cNvSpPr txBox="1">
            <a:spLocks noChangeArrowheads="1"/>
          </p:cNvSpPr>
          <p:nvPr/>
        </p:nvSpPr>
        <p:spPr bwMode="auto">
          <a:xfrm>
            <a:off x="4876800" y="2133600"/>
            <a:ext cx="108743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 rtl="0">
              <a:spcBef>
                <a:spcPct val="50000"/>
              </a:spcBef>
            </a:pPr>
            <a:r>
              <a:rPr lang="fa-IR" sz="1600" b="1" dirty="0">
                <a:solidFill>
                  <a:prstClr val="white"/>
                </a:solidFill>
              </a:rPr>
              <a:t>مدیریت</a:t>
            </a:r>
            <a:endParaRPr lang="en-US" sz="1600" b="1" dirty="0">
              <a:solidFill>
                <a:prstClr val="white"/>
              </a:solidFill>
            </a:endParaRPr>
          </a:p>
        </p:txBody>
      </p:sp>
      <p:sp>
        <p:nvSpPr>
          <p:cNvPr id="24" name="Text Box 19"/>
          <p:cNvSpPr txBox="1">
            <a:spLocks noChangeArrowheads="1"/>
          </p:cNvSpPr>
          <p:nvPr/>
        </p:nvSpPr>
        <p:spPr bwMode="auto">
          <a:xfrm>
            <a:off x="4191000" y="2057400"/>
            <a:ext cx="67627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 rtl="0">
              <a:spcBef>
                <a:spcPct val="50000"/>
              </a:spcBef>
            </a:pPr>
            <a:r>
              <a:rPr lang="fa-IR" b="1" dirty="0">
                <a:solidFill>
                  <a:prstClr val="white"/>
                </a:solidFill>
              </a:rPr>
              <a:t>انبار</a:t>
            </a:r>
            <a:endParaRPr lang="en-US" b="1" dirty="0">
              <a:solidFill>
                <a:prstClr val="white"/>
              </a:solidFill>
            </a:endParaRPr>
          </a:p>
        </p:txBody>
      </p:sp>
      <p:sp>
        <p:nvSpPr>
          <p:cNvPr id="25" name="Text Box 21"/>
          <p:cNvSpPr txBox="1">
            <a:spLocks noChangeArrowheads="1"/>
          </p:cNvSpPr>
          <p:nvPr/>
        </p:nvSpPr>
        <p:spPr bwMode="auto">
          <a:xfrm>
            <a:off x="2362200" y="1981200"/>
            <a:ext cx="1143000" cy="646331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rtl="0">
              <a:spcBef>
                <a:spcPct val="50000"/>
              </a:spcBef>
            </a:pPr>
            <a:r>
              <a:rPr lang="fa-IR" b="1" dirty="0">
                <a:solidFill>
                  <a:prstClr val="white"/>
                </a:solidFill>
                <a:cs typeface="B Homa" pitchFamily="2" charset="-78"/>
              </a:rPr>
              <a:t>انگل شناسی</a:t>
            </a:r>
            <a:endParaRPr lang="en-US" b="1" dirty="0">
              <a:solidFill>
                <a:prstClr val="white"/>
              </a:solidFill>
              <a:cs typeface="B Homa" pitchFamily="2" charset="-78"/>
            </a:endParaRPr>
          </a:p>
        </p:txBody>
      </p:sp>
      <p:sp>
        <p:nvSpPr>
          <p:cNvPr id="26" name="Text Box 24"/>
          <p:cNvSpPr txBox="1">
            <a:spLocks noChangeArrowheads="1"/>
          </p:cNvSpPr>
          <p:nvPr/>
        </p:nvSpPr>
        <p:spPr bwMode="auto">
          <a:xfrm>
            <a:off x="2362200" y="2667001"/>
            <a:ext cx="1143000" cy="584775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rtl="0">
              <a:spcBef>
                <a:spcPct val="50000"/>
              </a:spcBef>
            </a:pPr>
            <a:r>
              <a:rPr lang="fa-IR" sz="1600" b="1" dirty="0">
                <a:solidFill>
                  <a:prstClr val="white"/>
                </a:solidFill>
              </a:rPr>
              <a:t>استراحت کارکنان</a:t>
            </a:r>
            <a:endParaRPr lang="en-US" sz="1600" b="1" dirty="0">
              <a:solidFill>
                <a:prstClr val="white"/>
              </a:solidFill>
            </a:endParaRPr>
          </a:p>
        </p:txBody>
      </p:sp>
      <p:sp>
        <p:nvSpPr>
          <p:cNvPr id="27" name="Text Box 25"/>
          <p:cNvSpPr txBox="1">
            <a:spLocks noChangeArrowheads="1"/>
          </p:cNvSpPr>
          <p:nvPr/>
        </p:nvSpPr>
        <p:spPr bwMode="auto">
          <a:xfrm>
            <a:off x="2057400" y="3429000"/>
            <a:ext cx="172878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rtl="0">
              <a:spcBef>
                <a:spcPct val="50000"/>
              </a:spcBef>
            </a:pPr>
            <a:r>
              <a:rPr lang="fa-IR" sz="1400" b="1" dirty="0">
                <a:solidFill>
                  <a:prstClr val="white"/>
                </a:solidFill>
              </a:rPr>
              <a:t>بانک خون</a:t>
            </a:r>
            <a:r>
              <a:rPr lang="en-US" sz="1400" b="1" dirty="0">
                <a:solidFill>
                  <a:prstClr val="white"/>
                </a:solidFill>
              </a:rPr>
              <a:t> </a:t>
            </a:r>
            <a:r>
              <a:rPr lang="fa-IR" sz="1400" b="1" dirty="0">
                <a:solidFill>
                  <a:prstClr val="white"/>
                </a:solidFill>
              </a:rPr>
              <a:t> پاتولوژی</a:t>
            </a:r>
            <a:endParaRPr lang="en-US" sz="1400" b="1" dirty="0">
              <a:solidFill>
                <a:prstClr val="white"/>
              </a:solidFill>
            </a:endParaRPr>
          </a:p>
        </p:txBody>
      </p:sp>
      <p:sp>
        <p:nvSpPr>
          <p:cNvPr id="28" name="Text Box 26"/>
          <p:cNvSpPr txBox="1">
            <a:spLocks noChangeArrowheads="1"/>
          </p:cNvSpPr>
          <p:nvPr/>
        </p:nvSpPr>
        <p:spPr bwMode="auto">
          <a:xfrm>
            <a:off x="2286000" y="4191000"/>
            <a:ext cx="115252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</a:pPr>
            <a:r>
              <a:rPr lang="fa-IR" sz="1400" b="1" dirty="0">
                <a:solidFill>
                  <a:prstClr val="white"/>
                </a:solidFill>
              </a:rPr>
              <a:t>رختکن</a:t>
            </a:r>
            <a:endParaRPr lang="en-US" sz="1400" b="1" dirty="0">
              <a:solidFill>
                <a:prstClr val="white"/>
              </a:solidFill>
            </a:endParaRPr>
          </a:p>
        </p:txBody>
      </p:sp>
      <p:sp>
        <p:nvSpPr>
          <p:cNvPr id="29" name="Text Box 27"/>
          <p:cNvSpPr txBox="1">
            <a:spLocks noChangeArrowheads="1"/>
          </p:cNvSpPr>
          <p:nvPr/>
        </p:nvSpPr>
        <p:spPr bwMode="auto">
          <a:xfrm>
            <a:off x="2590800" y="5486400"/>
            <a:ext cx="12954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 rtl="0">
              <a:spcBef>
                <a:spcPct val="50000"/>
              </a:spcBef>
            </a:pPr>
            <a:r>
              <a:rPr lang="fa-IR" sz="1600" b="1" dirty="0">
                <a:solidFill>
                  <a:prstClr val="white"/>
                </a:solidFill>
              </a:rPr>
              <a:t>فضای انتظار</a:t>
            </a:r>
            <a:endParaRPr lang="en-US" sz="1600" b="1" dirty="0">
              <a:solidFill>
                <a:prstClr val="white"/>
              </a:solidFill>
            </a:endParaRPr>
          </a:p>
        </p:txBody>
      </p:sp>
      <p:sp>
        <p:nvSpPr>
          <p:cNvPr id="30" name="Text Box 28"/>
          <p:cNvSpPr txBox="1">
            <a:spLocks noChangeArrowheads="1"/>
          </p:cNvSpPr>
          <p:nvPr/>
        </p:nvSpPr>
        <p:spPr bwMode="auto">
          <a:xfrm>
            <a:off x="4156075" y="4038600"/>
            <a:ext cx="8731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 rtl="0">
              <a:spcBef>
                <a:spcPct val="50000"/>
              </a:spcBef>
            </a:pPr>
            <a:r>
              <a:rPr lang="fa-IR" sz="1400" b="1" dirty="0">
                <a:solidFill>
                  <a:prstClr val="white"/>
                </a:solidFill>
              </a:rPr>
              <a:t>نمونه برداری</a:t>
            </a:r>
            <a:endParaRPr lang="en-US" sz="1400" b="1" dirty="0">
              <a:solidFill>
                <a:prstClr val="white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4876800" y="2819400"/>
            <a:ext cx="1071570" cy="4572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endParaRPr lang="fa-IR">
              <a:solidFill>
                <a:prstClr val="white"/>
              </a:solidFill>
            </a:endParaRPr>
          </a:p>
        </p:txBody>
      </p:sp>
      <p:sp>
        <p:nvSpPr>
          <p:cNvPr id="32" name="Text Box 19"/>
          <p:cNvSpPr txBox="1">
            <a:spLocks noChangeArrowheads="1"/>
          </p:cNvSpPr>
          <p:nvPr/>
        </p:nvSpPr>
        <p:spPr bwMode="auto">
          <a:xfrm>
            <a:off x="3614737" y="2071687"/>
            <a:ext cx="7286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 rtl="0">
              <a:spcBef>
                <a:spcPct val="50000"/>
              </a:spcBef>
            </a:pPr>
            <a:r>
              <a:rPr lang="fa-IR" b="1" dirty="0">
                <a:solidFill>
                  <a:prstClr val="white"/>
                </a:solidFill>
              </a:rPr>
              <a:t>انبار</a:t>
            </a:r>
            <a:endParaRPr lang="en-US" b="1" dirty="0">
              <a:solidFill>
                <a:prstClr val="white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029200" y="3276600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en-US" b="1" dirty="0">
                <a:solidFill>
                  <a:prstClr val="white"/>
                </a:solidFill>
              </a:rPr>
              <a:t>W.C</a:t>
            </a:r>
            <a:endParaRPr lang="en-US" b="1" dirty="0">
              <a:solidFill>
                <a:prstClr val="white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029200" y="2819400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en-US" b="1" dirty="0">
                <a:solidFill>
                  <a:prstClr val="white"/>
                </a:solidFill>
              </a:rPr>
              <a:t>W.C</a:t>
            </a:r>
            <a:endParaRPr lang="en-US" b="1" dirty="0">
              <a:solidFill>
                <a:prstClr val="white"/>
              </a:solidFill>
            </a:endParaRPr>
          </a:p>
        </p:txBody>
      </p:sp>
      <p:sp>
        <p:nvSpPr>
          <p:cNvPr id="35" name="Bent-Up Arrow 34"/>
          <p:cNvSpPr/>
          <p:nvPr/>
        </p:nvSpPr>
        <p:spPr>
          <a:xfrm>
            <a:off x="3276600" y="2590800"/>
            <a:ext cx="1002792" cy="2560320"/>
          </a:xfrm>
          <a:prstGeom prst="bentUpArrow">
            <a:avLst>
              <a:gd name="adj1" fmla="val 25000"/>
              <a:gd name="adj2" fmla="val 24457"/>
              <a:gd name="adj3" fmla="val 25000"/>
            </a:avLst>
          </a:prstGeom>
          <a:solidFill>
            <a:srgbClr val="EE17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4200521" y="2009772"/>
            <a:ext cx="642942" cy="428628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endParaRPr lang="fa-IR">
              <a:solidFill>
                <a:prstClr val="white"/>
              </a:solidFill>
            </a:endParaRPr>
          </a:p>
        </p:txBody>
      </p:sp>
      <p:sp>
        <p:nvSpPr>
          <p:cNvPr id="37" name="Text Box 19"/>
          <p:cNvSpPr txBox="1">
            <a:spLocks noChangeArrowheads="1"/>
          </p:cNvSpPr>
          <p:nvPr/>
        </p:nvSpPr>
        <p:spPr bwMode="auto">
          <a:xfrm>
            <a:off x="4267200" y="2057400"/>
            <a:ext cx="7286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 rtl="0">
              <a:spcBef>
                <a:spcPct val="50000"/>
              </a:spcBef>
            </a:pPr>
            <a:r>
              <a:rPr lang="fa-IR" b="1" dirty="0">
                <a:solidFill>
                  <a:prstClr val="white"/>
                </a:solidFill>
              </a:rPr>
              <a:t>انبار</a:t>
            </a:r>
            <a:endParaRPr lang="en-US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6901759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lum bright="10000" contrast="20000"/>
          </a:blip>
          <a:srcRect l="9804" t="3793" r="11765"/>
          <a:stretch>
            <a:fillRect/>
          </a:stretch>
        </p:blipFill>
        <p:spPr bwMode="auto">
          <a:xfrm rot="5400000">
            <a:off x="3945778" y="2508720"/>
            <a:ext cx="4224243" cy="38862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lum bright="10000" contrast="20000"/>
          </a:blip>
          <a:srcRect l="13187" t="3663" r="8791"/>
          <a:stretch>
            <a:fillRect/>
          </a:stretch>
        </p:blipFill>
        <p:spPr bwMode="auto">
          <a:xfrm rot="5400000">
            <a:off x="308131" y="606270"/>
            <a:ext cx="4031937" cy="37338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6" name="Rectangle 5"/>
          <p:cNvSpPr/>
          <p:nvPr/>
        </p:nvSpPr>
        <p:spPr>
          <a:xfrm>
            <a:off x="4495800" y="533400"/>
            <a:ext cx="3324149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rtl="0"/>
            <a:r>
              <a:rPr lang="fa-IR" sz="2800" b="1" dirty="0">
                <a:ln/>
                <a:solidFill>
                  <a:srgbClr val="E6B91E"/>
                </a:solidFill>
                <a:cs typeface="B Homa" pitchFamily="2" charset="-78"/>
              </a:rPr>
              <a:t>آزمایشگاه دکتر افراه</a:t>
            </a:r>
            <a:endParaRPr lang="en-US" sz="2800" b="1" dirty="0">
              <a:ln/>
              <a:solidFill>
                <a:srgbClr val="E6B91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8637429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0" y="304800"/>
            <a:ext cx="2362200" cy="746760"/>
          </a:xfrm>
        </p:spPr>
        <p:txBody>
          <a:bodyPr>
            <a:normAutofit fontScale="90000"/>
          </a:bodyPr>
          <a:lstStyle/>
          <a:p>
            <a:pPr lvl="0" algn="r" rtl="1"/>
            <a:r>
              <a:rPr lang="fa-IR" sz="2800" b="1" dirty="0" smtClean="0">
                <a:latin typeface="Calibri" pitchFamily="34" charset="0"/>
                <a:ea typeface="Times New Roman" pitchFamily="18" charset="0"/>
                <a:cs typeface="B Homa" pitchFamily="2" charset="-78"/>
              </a:rPr>
              <a:t>مقدمه:</a:t>
            </a:r>
            <a:r>
              <a:rPr lang="en-US" sz="4400" b="1" dirty="0" smtClean="0">
                <a:latin typeface="Arial" pitchFamily="34" charset="0"/>
              </a:rPr>
              <a:t/>
            </a:r>
            <a:br>
              <a:rPr lang="en-US" sz="4400" b="1" dirty="0" smtClean="0">
                <a:latin typeface="Arial" pitchFamily="34" charset="0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762000"/>
            <a:ext cx="7714488" cy="4800600"/>
          </a:xfrm>
        </p:spPr>
        <p:txBody>
          <a:bodyPr>
            <a:normAutofit/>
          </a:bodyPr>
          <a:lstStyle/>
          <a:p>
            <a:pPr marL="0" lvl="0" indent="0" algn="r" rtl="1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fa-IR" sz="1800" b="1" dirty="0" smtClean="0">
                <a:latin typeface="Calibri" pitchFamily="34" charset="0"/>
                <a:ea typeface="Times New Roman" pitchFamily="18" charset="0"/>
                <a:cs typeface="B Homa" pitchFamily="2" charset="-78"/>
              </a:rPr>
              <a:t>نقش فضاهای تشخیصی در بیمارستان</a:t>
            </a:r>
          </a:p>
          <a:p>
            <a:pPr marL="0" lvl="0" indent="0" algn="r" rtl="1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fa-IR" sz="1600" dirty="0" smtClean="0">
                <a:latin typeface="Calibri" pitchFamily="34" charset="0"/>
                <a:ea typeface="Times New Roman" pitchFamily="18" charset="0"/>
                <a:cs typeface="B Homa" pitchFamily="2" charset="-78"/>
              </a:rPr>
              <a:t>فضاهای تشخیصی در بیمارستان ها نقش تعیین کننده در بهبود و درمان دارد.پزشک معالج برای نسخه نویسی نیازمند اطلاعات کامل از بیمار است که این اطلاعات را به کمک عکس و آزمایش بدست می آورد.</a:t>
            </a:r>
            <a:endParaRPr lang="en-US" sz="1600" dirty="0" smtClean="0">
              <a:latin typeface="Arial" pitchFamily="34" charset="0"/>
              <a:cs typeface="B Homa" pitchFamily="2" charset="-78"/>
            </a:endParaRPr>
          </a:p>
          <a:p>
            <a:pPr marL="0" lvl="0" indent="0" algn="r" rtl="1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fa-IR" sz="1600" dirty="0" smtClean="0">
                <a:latin typeface="Calibri" pitchFamily="34" charset="0"/>
                <a:ea typeface="Times New Roman" pitchFamily="18" charset="0"/>
                <a:cs typeface="B Homa" pitchFamily="2" charset="-78"/>
              </a:rPr>
              <a:t>ارزش هر بیمارستان بستگی به فضاهای تشخیصی آن دارد (و در صورت  کامل بودن این فضاها رتبه بیمارستان افزایش میابد.)</a:t>
            </a:r>
            <a:endParaRPr lang="en-US" sz="1600" dirty="0" smtClean="0">
              <a:latin typeface="Arial" pitchFamily="34" charset="0"/>
              <a:cs typeface="B Homa" pitchFamily="2" charset="-78"/>
            </a:endParaRPr>
          </a:p>
          <a:p>
            <a:pPr marL="0" lvl="0" indent="0" algn="r" rtl="1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fa-IR" sz="1600" dirty="0" smtClean="0">
                <a:latin typeface="Calibri" pitchFamily="34" charset="0"/>
                <a:ea typeface="Times New Roman" pitchFamily="18" charset="0"/>
                <a:cs typeface="B Homa" pitchFamily="2" charset="-78"/>
              </a:rPr>
              <a:t>فضاهای تشخیصی شامل: آزمایشگاهها،عکسبرداری(رادیولوژی،سونوگرافی)،آنژیوگرافی،سی تی اسکن،</a:t>
            </a:r>
            <a:r>
              <a:rPr lang="en-US" sz="1600" dirty="0" smtClean="0">
                <a:latin typeface="Calibri" pitchFamily="34" charset="0"/>
                <a:ea typeface="Times New Roman" pitchFamily="18" charset="0"/>
                <a:cs typeface="B Homa" pitchFamily="2" charset="-78"/>
              </a:rPr>
              <a:t>MRI</a:t>
            </a:r>
            <a:endParaRPr lang="fa-IR" sz="1600" dirty="0" smtClean="0">
              <a:latin typeface="Calibri" pitchFamily="34" charset="0"/>
              <a:ea typeface="Times New Roman" pitchFamily="18" charset="0"/>
              <a:cs typeface="B Homa" pitchFamily="2" charset="-78"/>
            </a:endParaRPr>
          </a:p>
          <a:p>
            <a:pPr marL="0" lvl="0" indent="0" algn="r" rtl="1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en-US" sz="1600" dirty="0" smtClean="0">
              <a:latin typeface="Arial" pitchFamily="34" charset="0"/>
              <a:cs typeface="B Homa" pitchFamily="2" charset="-78"/>
            </a:endParaRPr>
          </a:p>
        </p:txBody>
      </p:sp>
      <p:graphicFrame>
        <p:nvGraphicFramePr>
          <p:cNvPr id="5" name="Diagram 4"/>
          <p:cNvGraphicFramePr/>
          <p:nvPr/>
        </p:nvGraphicFramePr>
        <p:xfrm>
          <a:off x="2362200" y="3276600"/>
          <a:ext cx="4267200" cy="2717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667344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oup 389"/>
          <p:cNvGraphicFramePr>
            <a:graphicFrameLocks noGrp="1"/>
          </p:cNvGraphicFramePr>
          <p:nvPr/>
        </p:nvGraphicFramePr>
        <p:xfrm>
          <a:off x="228600" y="685800"/>
          <a:ext cx="7696199" cy="5562603"/>
        </p:xfrm>
        <a:graphic>
          <a:graphicData uri="http://schemas.openxmlformats.org/drawingml/2006/table">
            <a:tbl>
              <a:tblPr rtl="1">
                <a:tableStyleId>{3C2FFA5D-87B4-456A-9821-1D502468CF0F}</a:tableStyleId>
              </a:tblPr>
              <a:tblGrid>
                <a:gridCol w="1935094"/>
                <a:gridCol w="1611696"/>
                <a:gridCol w="646799"/>
                <a:gridCol w="890673"/>
                <a:gridCol w="2611937"/>
              </a:tblGrid>
              <a:tr h="51422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ar-SA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عنوان فضا</a:t>
                      </a:r>
                      <a:endParaRPr kumimoji="0" lang="ar-SA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ar-SA" sz="11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ابعاد </a:t>
                      </a:r>
                      <a:endParaRPr kumimoji="0" lang="ar-S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ar-SA" sz="11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تعداد</a:t>
                      </a:r>
                      <a:endParaRPr kumimoji="0" lang="ar-S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ar-SA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جمع ابعاد</a:t>
                      </a:r>
                      <a:endParaRPr kumimoji="0" lang="en-US" sz="10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ar-SA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(متر مربع)</a:t>
                      </a:r>
                      <a:endParaRPr kumimoji="0" lang="ar-SA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ar-SA" sz="1100" u="none" strike="noStrike" cap="none" normalizeH="0" baseline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ar-SA" sz="11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توضیحات</a:t>
                      </a:r>
                      <a:endParaRPr kumimoji="0" lang="ar-S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/>
                </a:tc>
              </a:tr>
              <a:tr h="289682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ar-SA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1- پذیرش</a:t>
                      </a:r>
                      <a:endParaRPr kumimoji="0" lang="ar-SA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ar-SA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7 مترمربع </a:t>
                      </a:r>
                      <a:endParaRPr kumimoji="0" lang="ar-SA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ar-SA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ar-SA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ar-SA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7</a:t>
                      </a:r>
                      <a:endParaRPr kumimoji="0" lang="ar-SA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/>
                </a:tc>
              </a:tr>
              <a:tr h="289682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ar-SA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2- انتظار</a:t>
                      </a:r>
                      <a:endParaRPr kumimoji="0" lang="ar-SA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ar-SA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15 متر مربع</a:t>
                      </a:r>
                      <a:endParaRPr kumimoji="0" lang="ar-SA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ar-SA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ar-SA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ar-SA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15</a:t>
                      </a:r>
                      <a:endParaRPr kumimoji="0" lang="ar-SA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6600"/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/>
                </a:tc>
              </a:tr>
              <a:tr h="482803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ar-SA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3- </a:t>
                      </a:r>
                      <a:r>
                        <a:rPr kumimoji="0" lang="fa-IR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نمونه برداری</a:t>
                      </a:r>
                      <a:endParaRPr kumimoji="0" lang="fa-IR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ar-SA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 متر مربع</a:t>
                      </a:r>
                      <a:endParaRPr kumimoji="0" lang="ar-SA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ar-SA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</a:t>
                      </a:r>
                      <a:endParaRPr kumimoji="0" lang="ar-SA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ar-SA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</a:t>
                      </a:r>
                      <a:endParaRPr kumimoji="0" lang="ar-SA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ar-SA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شامل نمونه برداری آقایان و خانم ها به همراه محل استراحت</a:t>
                      </a:r>
                      <a:endParaRPr kumimoji="0" lang="ar-SA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/>
                </a:tc>
              </a:tr>
              <a:tr h="675924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ar-SA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4- واحد های آزمایشگاهی</a:t>
                      </a:r>
                      <a:endParaRPr kumimoji="0" lang="ar-SA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ar-SA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35 متر مربع</a:t>
                      </a:r>
                      <a:endParaRPr kumimoji="0" lang="ar-SA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ar-SA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3</a:t>
                      </a:r>
                      <a:endParaRPr kumimoji="0" lang="ar-SA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ar-SA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105</a:t>
                      </a:r>
                      <a:endParaRPr kumimoji="0" lang="ar-SA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ar-SA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واحدهای : بیوشیمی – هماتولوژی – پاتولوژی و میکروب شناسی</a:t>
                      </a:r>
                      <a:endParaRPr kumimoji="0" lang="ar-SA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/>
                </a:tc>
              </a:tr>
              <a:tr h="289682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ar-SA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5- دوش اسید </a:t>
                      </a:r>
                      <a:endParaRPr kumimoji="0" lang="ar-SA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ar-SA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5/1*2= 3 متر مربع</a:t>
                      </a:r>
                      <a:endParaRPr kumimoji="0" lang="ar-SA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ar-SA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ar-SA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ar-SA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3</a:t>
                      </a:r>
                      <a:endParaRPr kumimoji="0" lang="ar-SA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/>
                </a:tc>
              </a:tr>
              <a:tr h="289682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ar-SA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6- اتاق پرسنل</a:t>
                      </a:r>
                      <a:endParaRPr kumimoji="0" lang="ar-SA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ar-SA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12 مترمربع</a:t>
                      </a:r>
                      <a:endParaRPr kumimoji="0" lang="ar-SA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ar-SA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ar-SA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ar-SA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12</a:t>
                      </a:r>
                      <a:endParaRPr kumimoji="0" lang="ar-SA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6600"/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/>
                </a:tc>
              </a:tr>
              <a:tr h="1062167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ar-SA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7- سرویس بهداشتی</a:t>
                      </a:r>
                      <a:endParaRPr kumimoji="0" lang="ar-SA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ar-SA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هر نفر 3 متر مربع :</a:t>
                      </a:r>
                      <a:br>
                        <a:rPr kumimoji="0" lang="ar-SA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0" lang="ar-SA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(2 متر مربع فضای توالت و 1 متر مربع دستشویی)</a:t>
                      </a:r>
                      <a:endParaRPr kumimoji="0" lang="ar-SA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ar-SA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4</a:t>
                      </a:r>
                      <a:endParaRPr kumimoji="0" lang="ar-SA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ar-SA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12</a:t>
                      </a:r>
                      <a:endParaRPr kumimoji="0" lang="ar-SA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ar-SA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 فضا برای آقایان </a:t>
                      </a:r>
                      <a:br>
                        <a:rPr kumimoji="0" lang="ar-SA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0" lang="ar-SA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 فضا برای خانمها</a:t>
                      </a:r>
                      <a:endParaRPr kumimoji="0" lang="ar-SA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/>
                </a:tc>
              </a:tr>
              <a:tr h="289682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ar-SA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8- تی شوی</a:t>
                      </a:r>
                      <a:endParaRPr kumimoji="0" lang="ar-SA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ar-SA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5/2 مترمربع</a:t>
                      </a:r>
                      <a:endParaRPr kumimoji="0" lang="ar-SA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ar-SA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ar-SA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ar-SA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5/2</a:t>
                      </a:r>
                      <a:endParaRPr kumimoji="0" lang="ar-SA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6600"/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/>
                </a:tc>
              </a:tr>
              <a:tr h="289682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ar-SA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9- </a:t>
                      </a:r>
                      <a:r>
                        <a:rPr kumimoji="0" lang="fa-IR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آبدارخانه</a:t>
                      </a:r>
                      <a:endParaRPr kumimoji="0" lang="fa-IR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ar-SA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9 متر مربع</a:t>
                      </a:r>
                      <a:endParaRPr kumimoji="0" lang="ar-SA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ar-SA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ar-SA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ar-SA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9</a:t>
                      </a:r>
                      <a:endParaRPr kumimoji="0" lang="ar-SA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/>
                </a:tc>
              </a:tr>
              <a:tr h="1089397">
                <a:tc gridSpan="5"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ar-SA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جمع کل :  </a:t>
                      </a:r>
                      <a:r>
                        <a:rPr kumimoji="0" lang="fa-IR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205/5</a:t>
                      </a:r>
                      <a:r>
                        <a:rPr kumimoji="0" lang="ar-SA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مترمربع</a:t>
                      </a:r>
                      <a:br>
                        <a:rPr kumimoji="0" lang="ar-SA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0" lang="ar-SA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/>
                      </a:r>
                      <a:br>
                        <a:rPr kumimoji="0" lang="ar-SA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</a:b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anchor="ctr" horzOverflow="overflow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99932572"/>
      </p:ext>
    </p:extLst>
  </p:cSld>
  <p:clrMapOvr>
    <a:masterClrMapping/>
  </p:clrMapOvr>
  <p:transition spd="slow">
    <p:pull dir="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7239000" cy="746760"/>
          </a:xfrm>
        </p:spPr>
        <p:txBody>
          <a:bodyPr>
            <a:normAutofit/>
          </a:bodyPr>
          <a:lstStyle/>
          <a:p>
            <a:pPr lvl="0" algn="r"/>
            <a:r>
              <a:rPr lang="fa-IR" sz="2800" b="1" dirty="0" smtClean="0">
                <a:latin typeface="Calibri" pitchFamily="34" charset="0"/>
                <a:ea typeface="Times New Roman" pitchFamily="18" charset="0"/>
                <a:cs typeface="B Homa" pitchFamily="2" charset="-78"/>
              </a:rPr>
              <a:t>ارتباطات و روابط فضایی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7239000" cy="4846320"/>
          </a:xfrm>
        </p:spPr>
        <p:txBody>
          <a:bodyPr>
            <a:normAutofit/>
          </a:bodyPr>
          <a:lstStyle/>
          <a:p>
            <a:pPr marL="0" lvl="0" indent="0" algn="r" rtl="1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fa-IR" sz="1600" dirty="0" smtClean="0">
                <a:latin typeface="Calibri" pitchFamily="34" charset="0"/>
                <a:ea typeface="Times New Roman" pitchFamily="18" charset="0"/>
                <a:cs typeface="B Homa" pitchFamily="2" charset="-78"/>
              </a:rPr>
              <a:t>مطلوب آن است که  کل فضاهای تشخیصی یعنی رادیولوژی و آزمایشگاه در یک فضا (در ارتباط با هم) واقع شود.</a:t>
            </a:r>
            <a:endParaRPr lang="en-US" sz="1600" dirty="0" smtClean="0">
              <a:latin typeface="Arial" pitchFamily="34" charset="0"/>
              <a:cs typeface="B Homa" pitchFamily="2" charset="-78"/>
            </a:endParaRPr>
          </a:p>
          <a:p>
            <a:pPr marL="0" lvl="0" indent="0" algn="r" rtl="1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fa-IR" sz="1600" dirty="0" smtClean="0">
                <a:latin typeface="Calibri" pitchFamily="34" charset="0"/>
                <a:ea typeface="Times New Roman" pitchFamily="18" charset="0"/>
                <a:cs typeface="B Homa" pitchFamily="2" charset="-78"/>
              </a:rPr>
              <a:t>از طرفی لازم است فضای تشخیصی در ارتباط مستقیم با اورژانس بیمارستان واقع شود و علاوه بر یک دسترسی برای مراجعه کنندگان خارجی،دارای یک دسترسی مستقیم از اورژانس نیز باشد.(برای بیماران بستری این دسترسی از طریق آسانسور ها انجام می شود.)</a:t>
            </a:r>
          </a:p>
          <a:p>
            <a:pPr marL="0" lvl="0" indent="0" algn="r" rtl="1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fa-IR" sz="1600" dirty="0" smtClean="0">
                <a:cs typeface="B Homa" pitchFamily="2" charset="-78"/>
              </a:rPr>
              <a:t> محل قرار گیری آزمایشگاه باید در مناسب ترین موقعیت برای کارکنان بیماران بستری و غیر بستری در نظر گرفت. فضایی در طبقه اول و در کنار آسانسور </a:t>
            </a:r>
            <a:r>
              <a:rPr lang="fa-IR" sz="1600" dirty="0" smtClean="0">
                <a:latin typeface="Calibri" pitchFamily="34" charset="0"/>
                <a:ea typeface="Times New Roman" pitchFamily="18" charset="0"/>
                <a:cs typeface="B Homa" pitchFamily="2" charset="-78"/>
              </a:rPr>
              <a:t>در منتهی الیه یک بال که تداخل حرکت با بخش های دیگر را دارا نبوده و حداقل دیوارهای محافظت شده را می طلبد ، زیرا بیشترین دیوارهای خارجی را خواهد داشت.</a:t>
            </a:r>
            <a:endParaRPr lang="en-US" sz="1600" dirty="0">
              <a:cs typeface="B Homa" pitchFamily="2" charset="-78"/>
            </a:endParaRPr>
          </a:p>
        </p:txBody>
      </p:sp>
      <p:graphicFrame>
        <p:nvGraphicFramePr>
          <p:cNvPr id="5" name="Diagram 4"/>
          <p:cNvGraphicFramePr/>
          <p:nvPr/>
        </p:nvGraphicFramePr>
        <p:xfrm>
          <a:off x="1447800" y="3810000"/>
          <a:ext cx="4343400" cy="2870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14566509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19600" y="152400"/>
            <a:ext cx="3276600" cy="624840"/>
          </a:xfrm>
        </p:spPr>
        <p:txBody>
          <a:bodyPr>
            <a:normAutofit/>
          </a:bodyPr>
          <a:lstStyle/>
          <a:p>
            <a:pPr algn="r" rtl="1"/>
            <a:r>
              <a:rPr lang="fa-IR" sz="2800" dirty="0" smtClean="0">
                <a:cs typeface="B Homa" pitchFamily="2" charset="-78"/>
              </a:rPr>
              <a:t>آزمایشگاه</a:t>
            </a:r>
            <a:endParaRPr lang="en-US" sz="2800" dirty="0">
              <a:cs typeface="B Homa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7239000" cy="1971984"/>
          </a:xfrm>
        </p:spPr>
        <p:txBody>
          <a:bodyPr>
            <a:normAutofit/>
          </a:bodyPr>
          <a:lstStyle/>
          <a:p>
            <a:pPr marL="0" indent="0" algn="just" rtl="1">
              <a:buNone/>
            </a:pPr>
            <a:r>
              <a:rPr lang="fa-IR" sz="1600" dirty="0" smtClean="0">
                <a:cs typeface="B Homa" pitchFamily="2" charset="-78"/>
              </a:rPr>
              <a:t>وظیفه ی اصلی آزمایشگاه آماده سازی و فراوری نمونه های خون ادرار و مدفوع می باشد.</a:t>
            </a:r>
            <a:r>
              <a:rPr lang="fa-IR" sz="1600" dirty="0" smtClean="0">
                <a:latin typeface="Calibri" pitchFamily="34" charset="0"/>
                <a:ea typeface="Calibri" pitchFamily="34" charset="0"/>
                <a:cs typeface="B Homa" pitchFamily="2" charset="-78"/>
              </a:rPr>
              <a:t> این بخش در بیمارستان اغلب از قسمت های درمان و پرستاری مجزاست . خود آزمایشگاه باید در اتاق بزرگی با سطوح اجرا شده درجا برای کار ایستاده واقع باشد تا سبب انعطاف پذیری زیادی شود.</a:t>
            </a:r>
            <a:endParaRPr lang="fa-IR" sz="1600" dirty="0" smtClean="0">
              <a:cs typeface="B Homa" pitchFamily="2" charset="-78"/>
            </a:endParaRPr>
          </a:p>
          <a:p>
            <a:pPr marL="0" lvl="0" indent="0" algn="just" rtl="1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fa-IR" sz="1600" dirty="0" smtClean="0">
                <a:latin typeface="Calibri" pitchFamily="34" charset="0"/>
                <a:ea typeface="Calibri" pitchFamily="34" charset="0"/>
                <a:cs typeface="B Homa" pitchFamily="2" charset="-78"/>
              </a:rPr>
              <a:t>آزمایشگاه های تخصصی به صورت اتاق های جداگانه ای در نظر گرفته می شوند و در کنار آنها اتاق های دیگری شامل استراحت و سرویس ها و اتاق های شستشو و تی شور ، اتاق ضدعفونی ، اتاق های سرد تعبیه میشود.</a:t>
            </a:r>
            <a:endParaRPr lang="en-US" sz="1600" dirty="0" smtClean="0">
              <a:latin typeface="Arial" pitchFamily="34" charset="0"/>
              <a:cs typeface="B Homa" pitchFamily="2" charset="-78"/>
            </a:endParaRPr>
          </a:p>
          <a:p>
            <a:pPr algn="r" rtl="1"/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lum bright="10000" contrast="20000"/>
          </a:blip>
          <a:srcRect l="2419" t="3226" r="806" b="12903"/>
          <a:stretch>
            <a:fillRect/>
          </a:stretch>
        </p:blipFill>
        <p:spPr bwMode="auto">
          <a:xfrm>
            <a:off x="1905000" y="2971800"/>
            <a:ext cx="4689230" cy="304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32200652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1000" y="320040"/>
            <a:ext cx="3505200" cy="1203960"/>
          </a:xfrm>
        </p:spPr>
        <p:txBody>
          <a:bodyPr/>
          <a:lstStyle/>
          <a:p>
            <a:pPr algn="r" rtl="1"/>
            <a:r>
              <a:rPr lang="fa-IR" dirty="0" smtClean="0"/>
              <a:t>پلان آزمایشگاه</a:t>
            </a:r>
            <a:endParaRPr lang="fa-I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lum bright="10000" contrast="20000"/>
          </a:blip>
          <a:srcRect l="9804" t="3793" r="11765"/>
          <a:stretch>
            <a:fillRect/>
          </a:stretch>
        </p:blipFill>
        <p:spPr bwMode="auto">
          <a:xfrm rot="5400000">
            <a:off x="3945778" y="2508720"/>
            <a:ext cx="4224243" cy="38862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lum bright="10000" contrast="20000"/>
          </a:blip>
          <a:srcRect l="13187" t="3663" r="8791"/>
          <a:stretch>
            <a:fillRect/>
          </a:stretch>
        </p:blipFill>
        <p:spPr bwMode="auto">
          <a:xfrm rot="5400000">
            <a:off x="308131" y="606270"/>
            <a:ext cx="4031937" cy="37338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602903584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0" y="9906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3" descr="IMAG0114.jpg"/>
          <p:cNvPicPr>
            <a:picLocks noChangeAspect="1"/>
          </p:cNvPicPr>
          <p:nvPr/>
        </p:nvPicPr>
        <p:blipFill>
          <a:blip r:embed="rId7" cstate="print">
            <a:lum contrast="10000"/>
          </a:blip>
          <a:srcRect t="8824" r="4757"/>
          <a:stretch>
            <a:fillRect/>
          </a:stretch>
        </p:blipFill>
        <p:spPr>
          <a:xfrm>
            <a:off x="6019800" y="4724400"/>
            <a:ext cx="2748116" cy="1981200"/>
          </a:xfrm>
          <a:prstGeom prst="rect">
            <a:avLst/>
          </a:prstGeom>
        </p:spPr>
      </p:pic>
      <p:pic>
        <p:nvPicPr>
          <p:cNvPr id="6" name="Picture 5" descr="IMAG0126.jpg"/>
          <p:cNvPicPr>
            <a:picLocks noChangeAspect="1"/>
          </p:cNvPicPr>
          <p:nvPr/>
        </p:nvPicPr>
        <p:blipFill>
          <a:blip r:embed="rId8" cstate="print">
            <a:lum contrast="10000"/>
          </a:blip>
          <a:srcRect t="16180" r="18833" b="8311"/>
          <a:stretch>
            <a:fillRect/>
          </a:stretch>
        </p:blipFill>
        <p:spPr>
          <a:xfrm>
            <a:off x="152400" y="1371600"/>
            <a:ext cx="2590800" cy="3200400"/>
          </a:xfrm>
          <a:prstGeom prst="rect">
            <a:avLst/>
          </a:prstGeom>
        </p:spPr>
      </p:pic>
      <p:pic>
        <p:nvPicPr>
          <p:cNvPr id="7" name="Picture 6" descr="IMAG0120.jpg"/>
          <p:cNvPicPr>
            <a:picLocks noChangeAspect="1"/>
          </p:cNvPicPr>
          <p:nvPr/>
        </p:nvPicPr>
        <p:blipFill>
          <a:blip r:embed="rId9" cstate="print">
            <a:lum contrast="10000"/>
          </a:blip>
          <a:srcRect l="22592" t="12500" b="5000"/>
          <a:stretch>
            <a:fillRect/>
          </a:stretch>
        </p:blipFill>
        <p:spPr>
          <a:xfrm>
            <a:off x="4572000" y="152400"/>
            <a:ext cx="3132944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236987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52800" y="1524000"/>
            <a:ext cx="4648200" cy="4525963"/>
          </a:xfrm>
        </p:spPr>
        <p:txBody>
          <a:bodyPr>
            <a:normAutofit/>
          </a:bodyPr>
          <a:lstStyle/>
          <a:p>
            <a:pPr lvl="0" algn="r" rtl="1"/>
            <a:r>
              <a:rPr lang="fa-IR" sz="1600" dirty="0" smtClean="0">
                <a:ln/>
                <a:latin typeface="Calibri" pitchFamily="34" charset="0"/>
                <a:ea typeface="Calibri" pitchFamily="34" charset="0"/>
              </a:rPr>
              <a:t>واحد هماتولوژی </a:t>
            </a:r>
            <a:endParaRPr lang="en-US" sz="1600" dirty="0" smtClean="0"/>
          </a:p>
          <a:p>
            <a:pPr lvl="0" algn="r" rtl="1"/>
            <a:r>
              <a:rPr lang="fa-IR" sz="1600" dirty="0" smtClean="0">
                <a:ln/>
                <a:latin typeface="Calibri" pitchFamily="34" charset="0"/>
                <a:ea typeface="Calibri" pitchFamily="34" charset="0"/>
              </a:rPr>
              <a:t>واحد پاتولوژی</a:t>
            </a:r>
            <a:endParaRPr lang="en-US" sz="1600" dirty="0" smtClean="0"/>
          </a:p>
          <a:p>
            <a:pPr lvl="0" algn="r" rtl="1"/>
            <a:r>
              <a:rPr lang="fa-IR" sz="1600" dirty="0" smtClean="0">
                <a:ln/>
                <a:latin typeface="Calibri" pitchFamily="34" charset="0"/>
                <a:ea typeface="Calibri" pitchFamily="34" charset="0"/>
              </a:rPr>
              <a:t>بخش بیوشیمی </a:t>
            </a:r>
            <a:endParaRPr lang="en-US" sz="1600" dirty="0" smtClean="0"/>
          </a:p>
          <a:p>
            <a:pPr lvl="0" algn="r" rtl="1"/>
            <a:r>
              <a:rPr lang="fa-IR" sz="1600" dirty="0" smtClean="0">
                <a:ln/>
                <a:latin typeface="Calibri" pitchFamily="34" charset="0"/>
                <a:ea typeface="Calibri" pitchFamily="34" charset="0"/>
              </a:rPr>
              <a:t>بانک خون</a:t>
            </a:r>
            <a:endParaRPr lang="en-US" sz="1600" dirty="0" smtClean="0"/>
          </a:p>
          <a:p>
            <a:pPr lvl="0" algn="r" rtl="1"/>
            <a:r>
              <a:rPr lang="fa-IR" sz="1600" dirty="0" smtClean="0">
                <a:ln/>
                <a:latin typeface="Calibri" pitchFamily="34" charset="0"/>
                <a:ea typeface="Calibri" pitchFamily="34" charset="0"/>
              </a:rPr>
              <a:t>آنالیز ادرار</a:t>
            </a:r>
            <a:endParaRPr lang="en-US" sz="1600" dirty="0" smtClean="0"/>
          </a:p>
          <a:p>
            <a:pPr lvl="0" algn="r" rtl="1"/>
            <a:r>
              <a:rPr lang="fa-IR" sz="1600" dirty="0" smtClean="0">
                <a:ln/>
                <a:latin typeface="Calibri" pitchFamily="34" charset="0"/>
                <a:ea typeface="Calibri" pitchFamily="34" charset="0"/>
              </a:rPr>
              <a:t>میکروبیولوژی </a:t>
            </a:r>
            <a:endParaRPr lang="en-US" sz="1600" dirty="0" smtClean="0"/>
          </a:p>
          <a:p>
            <a:pPr lvl="0" algn="r" rtl="1"/>
            <a:r>
              <a:rPr lang="fa-IR" sz="1600" dirty="0" smtClean="0">
                <a:ln/>
                <a:latin typeface="Calibri" pitchFamily="34" charset="0"/>
                <a:ea typeface="Calibri" pitchFamily="34" charset="0"/>
              </a:rPr>
              <a:t>ایمنولوژی و سرولوژی </a:t>
            </a:r>
            <a:endParaRPr lang="en-US" sz="1600" dirty="0" smtClean="0"/>
          </a:p>
          <a:p>
            <a:pPr lvl="0" algn="r" rtl="1"/>
            <a:r>
              <a:rPr lang="fa-IR" sz="1600" dirty="0" smtClean="0">
                <a:ln/>
                <a:latin typeface="Calibri" pitchFamily="34" charset="0"/>
                <a:ea typeface="Calibri" pitchFamily="34" charset="0"/>
              </a:rPr>
              <a:t>هورمون شناسی </a:t>
            </a:r>
            <a:endParaRPr lang="en-US" sz="1600" dirty="0" smtClean="0"/>
          </a:p>
          <a:p>
            <a:pPr lvl="0" algn="r" rtl="1"/>
            <a:r>
              <a:rPr lang="en-US" sz="1600" dirty="0" smtClean="0">
                <a:ln/>
                <a:latin typeface="Calibri" pitchFamily="34" charset="0"/>
                <a:ea typeface="Calibri" pitchFamily="34" charset="0"/>
              </a:rPr>
              <a:t>PCR  </a:t>
            </a:r>
            <a:endParaRPr lang="en-US" sz="1600" dirty="0" smtClean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609600" y="381000"/>
            <a:ext cx="7239000" cy="77724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fa-IR" sz="2800" b="1" cap="all" dirty="0">
                <a:ln w="500">
                  <a:solidFill>
                    <a:srgbClr val="2C3C43">
                      <a:shade val="20000"/>
                      <a:satMod val="120000"/>
                    </a:srgbClr>
                  </a:solidFill>
                </a:ln>
                <a:gradFill>
                  <a:gsLst>
                    <a:gs pos="0">
                      <a:srgbClr val="E76618">
                        <a:tint val="13000"/>
                      </a:srgbClr>
                    </a:gs>
                    <a:gs pos="10000">
                      <a:srgbClr val="E76618">
                        <a:tint val="20000"/>
                      </a:srgbClr>
                    </a:gs>
                    <a:gs pos="49000">
                      <a:srgbClr val="E76618">
                        <a:tint val="70000"/>
                      </a:srgbClr>
                    </a:gs>
                    <a:gs pos="50000">
                      <a:srgbClr val="E76618">
                        <a:tint val="97000"/>
                      </a:srgbClr>
                    </a:gs>
                    <a:gs pos="100000">
                      <a:srgbClr val="E76618">
                        <a:tint val="20000"/>
                      </a:srgbClr>
                    </a:gs>
                  </a:gsLst>
                  <a:lin ang="5400000" scaled="1"/>
                </a:gradFill>
              </a:rPr>
              <a:t>بخش فنی</a:t>
            </a:r>
            <a:endParaRPr lang="en-US" sz="2800" b="1" cap="all" dirty="0">
              <a:ln w="500">
                <a:solidFill>
                  <a:srgbClr val="2C3C43">
                    <a:shade val="20000"/>
                    <a:satMod val="120000"/>
                  </a:srgbClr>
                </a:solidFill>
              </a:ln>
              <a:gradFill>
                <a:gsLst>
                  <a:gs pos="0">
                    <a:srgbClr val="E76618">
                      <a:tint val="13000"/>
                    </a:srgbClr>
                  </a:gs>
                  <a:gs pos="10000">
                    <a:srgbClr val="E76618">
                      <a:tint val="20000"/>
                    </a:srgbClr>
                  </a:gs>
                  <a:gs pos="49000">
                    <a:srgbClr val="E76618">
                      <a:tint val="70000"/>
                    </a:srgbClr>
                  </a:gs>
                  <a:gs pos="50000">
                    <a:srgbClr val="E76618">
                      <a:tint val="97000"/>
                    </a:srgbClr>
                  </a:gs>
                  <a:gs pos="100000">
                    <a:srgbClr val="E76618">
                      <a:tint val="20000"/>
                    </a:srgbClr>
                  </a:gs>
                </a:gsLst>
                <a:lin ang="5400000" scaled="1"/>
              </a:gradFill>
            </a:endParaRPr>
          </a:p>
        </p:txBody>
      </p:sp>
      <p:pic>
        <p:nvPicPr>
          <p:cNvPr id="6" name="Picture 5" descr="DSC0008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5800" y="1066800"/>
            <a:ext cx="3200400" cy="2400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 descr="DSC0006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60400" y="3733800"/>
            <a:ext cx="3225800" cy="24193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63790634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7315200" cy="914400"/>
          </a:xfrm>
        </p:spPr>
        <p:txBody>
          <a:bodyPr>
            <a:normAutofit/>
          </a:bodyPr>
          <a:lstStyle/>
          <a:p>
            <a:pPr lvl="0" algn="r" rtl="1"/>
            <a:r>
              <a:rPr lang="fa-IR" sz="2800" dirty="0" smtClean="0">
                <a:ln>
                  <a:solidFill>
                    <a:schemeClr val="tx1"/>
                  </a:solidFill>
                </a:ln>
                <a:latin typeface="Calibri" pitchFamily="34" charset="0"/>
                <a:ea typeface="Calibri" pitchFamily="34" charset="0"/>
                <a:cs typeface="B Homa" pitchFamily="2" charset="-78"/>
              </a:rPr>
              <a:t>واحد هماتولوژی </a:t>
            </a:r>
            <a:r>
              <a:rPr lang="en-US" sz="2000" dirty="0" smtClean="0"/>
              <a:t/>
            </a:r>
            <a:br>
              <a:rPr lang="en-US" sz="2000" dirty="0" smtClean="0"/>
            </a:b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914400"/>
            <a:ext cx="7620000" cy="4038600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sz="1600" dirty="0" smtClean="0">
                <a:cs typeface="B Homa" pitchFamily="2" charset="-78"/>
              </a:rPr>
              <a:t>در اين بخش خدمات تشخيصی و درمانی بيماران مبتلا به بيماريهای خونی مادرزادی و اکتسابی و همچنين انواع سرطان و بدخيمی های کودکان و نوجوانان انجام می شود. اهم اين بيماريهای شامل موارد زير است:</a:t>
            </a:r>
            <a:br>
              <a:rPr lang="fa-IR" sz="1600" dirty="0" smtClean="0">
                <a:cs typeface="B Homa" pitchFamily="2" charset="-78"/>
              </a:rPr>
            </a:br>
            <a:r>
              <a:rPr lang="fa-IR" sz="1600" dirty="0" smtClean="0">
                <a:cs typeface="B Homa" pitchFamily="2" charset="-78"/>
              </a:rPr>
              <a:t>− انواع تالاسمی ها </a:t>
            </a:r>
            <a:br>
              <a:rPr lang="fa-IR" sz="1600" dirty="0" smtClean="0">
                <a:cs typeface="B Homa" pitchFamily="2" charset="-78"/>
              </a:rPr>
            </a:br>
            <a:r>
              <a:rPr lang="fa-IR" sz="1600" dirty="0" smtClean="0">
                <a:cs typeface="B Homa" pitchFamily="2" charset="-78"/>
              </a:rPr>
              <a:t>− انواع کم خونی ها </a:t>
            </a:r>
            <a:br>
              <a:rPr lang="fa-IR" sz="1600" dirty="0" smtClean="0">
                <a:cs typeface="B Homa" pitchFamily="2" charset="-78"/>
              </a:rPr>
            </a:br>
            <a:r>
              <a:rPr lang="fa-IR" sz="1600" dirty="0" smtClean="0">
                <a:cs typeface="B Homa" pitchFamily="2" charset="-78"/>
              </a:rPr>
              <a:t>− انواع نقائص آنزيمی مادرزادی مانند بيماری فاويسم </a:t>
            </a:r>
            <a:br>
              <a:rPr lang="fa-IR" sz="1600" dirty="0" smtClean="0">
                <a:cs typeface="B Homa" pitchFamily="2" charset="-78"/>
              </a:rPr>
            </a:br>
            <a:r>
              <a:rPr lang="fa-IR" sz="1600" dirty="0" smtClean="0">
                <a:cs typeface="B Homa" pitchFamily="2" charset="-78"/>
              </a:rPr>
              <a:t>− انواع بدخيمی ها کودکان مانند انواع لوسمی ها, انواع لنفومها و ساير بدخيمی ها </a:t>
            </a:r>
            <a:br>
              <a:rPr lang="fa-IR" sz="1600" dirty="0" smtClean="0">
                <a:cs typeface="B Homa" pitchFamily="2" charset="-78"/>
              </a:rPr>
            </a:br>
            <a:r>
              <a:rPr lang="fa-IR" sz="1600" dirty="0" smtClean="0">
                <a:cs typeface="B Homa" pitchFamily="2" charset="-78"/>
              </a:rPr>
              <a:t>− انواع بيماريهای انعقادی مادرزادی </a:t>
            </a:r>
            <a:br>
              <a:rPr lang="fa-IR" sz="1600" dirty="0" smtClean="0">
                <a:cs typeface="B Homa" pitchFamily="2" charset="-78"/>
              </a:rPr>
            </a:br>
            <a:r>
              <a:rPr lang="fa-IR" sz="1600" dirty="0" smtClean="0">
                <a:cs typeface="B Homa" pitchFamily="2" charset="-78"/>
              </a:rPr>
              <a:t>− انواع بيماريهای خونريزی دهنده اکتسابی</a:t>
            </a:r>
          </a:p>
          <a:p>
            <a:pPr marL="0" lvl="0" indent="0" algn="r" rtl="1">
              <a:buNone/>
            </a:pPr>
            <a:r>
              <a:rPr lang="fa-IR" sz="1600" dirty="0" smtClean="0">
                <a:cs typeface="B Homa" pitchFamily="2" charset="-78"/>
              </a:rPr>
              <a:t>نیمی از این واحد به میز آزمایش های هماتولوژی مانند تست هموگلوبین و شستن پیپت ها اختصاص دارد. در نیم دیگر کانتری به ارتفاع </a:t>
            </a:r>
            <a:r>
              <a:rPr lang="en-US" sz="1600" dirty="0" smtClean="0">
                <a:cs typeface="B Homa" pitchFamily="2" charset="-78"/>
              </a:rPr>
              <a:t>75</a:t>
            </a:r>
            <a:r>
              <a:rPr lang="fa-IR" sz="1600" dirty="0" smtClean="0">
                <a:cs typeface="B Homa" pitchFamily="2" charset="-78"/>
              </a:rPr>
              <a:t> سانتی متر با محل هایی برای نشستن تکنسین ها در حین انجام عملیات میکروسکوپی قرار دارد. زیر کانتر کابینت نگهداری لوازم است.</a:t>
            </a:r>
            <a:r>
              <a:rPr lang="fa-IR" sz="1600" dirty="0" smtClean="0">
                <a:latin typeface="Calibri" pitchFamily="34" charset="0"/>
                <a:ea typeface="Calibri" pitchFamily="34" charset="0"/>
                <a:cs typeface="B Homa" pitchFamily="2" charset="-78"/>
              </a:rPr>
              <a:t> </a:t>
            </a:r>
          </a:p>
          <a:p>
            <a:pPr marL="0" lvl="0" indent="0" algn="r" rtl="1">
              <a:buNone/>
            </a:pPr>
            <a:r>
              <a:rPr lang="fa-IR" sz="1600" dirty="0" smtClean="0">
                <a:latin typeface="Calibri" pitchFamily="34" charset="0"/>
                <a:ea typeface="Calibri" pitchFamily="34" charset="0"/>
                <a:cs typeface="B Homa" pitchFamily="2" charset="-78"/>
              </a:rPr>
              <a:t>این واحد در نزدیکی اتاق های خون گیری واقع میشود.</a:t>
            </a:r>
            <a:endParaRPr lang="en-US" sz="1600" dirty="0" smtClean="0">
              <a:latin typeface="Arial" pitchFamily="34" charset="0"/>
              <a:cs typeface="B Homa" pitchFamily="2" charset="-78"/>
            </a:endParaRPr>
          </a:p>
          <a:p>
            <a:pPr algn="r" rtl="1"/>
            <a:endParaRPr lang="fa-IR" sz="1600" dirty="0" smtClean="0"/>
          </a:p>
          <a:p>
            <a:pPr algn="r" rtl="1"/>
            <a:endParaRPr lang="en-US" sz="1600" dirty="0" smtClean="0"/>
          </a:p>
          <a:p>
            <a:pPr algn="r" rtl="1"/>
            <a:endParaRPr lang="en-US" sz="1600" dirty="0"/>
          </a:p>
        </p:txBody>
      </p:sp>
      <p:pic>
        <p:nvPicPr>
          <p:cNvPr id="4" name="Picture 3" descr="DSC00073.jpg"/>
          <p:cNvPicPr>
            <a:picLocks noChangeAspect="1"/>
          </p:cNvPicPr>
          <p:nvPr/>
        </p:nvPicPr>
        <p:blipFill>
          <a:blip r:embed="rId2" cstate="print">
            <a:lum contrast="10000"/>
          </a:blip>
          <a:stretch>
            <a:fillRect/>
          </a:stretch>
        </p:blipFill>
        <p:spPr>
          <a:xfrm>
            <a:off x="990600" y="4267199"/>
            <a:ext cx="2855596" cy="21416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 descr="IMAG011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43400" y="4267199"/>
            <a:ext cx="2895600" cy="21806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61319419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0200" y="0"/>
            <a:ext cx="2590800" cy="609600"/>
          </a:xfrm>
        </p:spPr>
        <p:txBody>
          <a:bodyPr>
            <a:normAutofit/>
          </a:bodyPr>
          <a:lstStyle/>
          <a:p>
            <a:pPr algn="r" rtl="1"/>
            <a:r>
              <a:rPr lang="fa-IR" sz="2800" b="1" dirty="0" smtClean="0">
                <a:cs typeface="B Homa" pitchFamily="2" charset="-78"/>
              </a:rPr>
              <a:t>پاتولوژی</a:t>
            </a:r>
            <a:endParaRPr lang="en-US" sz="2800" dirty="0">
              <a:cs typeface="B Homa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85800"/>
            <a:ext cx="7696200" cy="1676400"/>
          </a:xfrm>
        </p:spPr>
        <p:txBody>
          <a:bodyPr>
            <a:normAutofit/>
          </a:bodyPr>
          <a:lstStyle/>
          <a:p>
            <a:pPr marL="0" indent="0" algn="just" rtl="1">
              <a:lnSpc>
                <a:spcPct val="110000"/>
              </a:lnSpc>
              <a:spcBef>
                <a:spcPts val="0"/>
              </a:spcBef>
              <a:buNone/>
            </a:pPr>
            <a:r>
              <a:rPr lang="fa-IR" sz="1600" dirty="0" smtClean="0">
                <a:cs typeface="B Homa" pitchFamily="2" charset="-78"/>
              </a:rPr>
              <a:t>پاتولوژي‎ ‎در اصل به معناي آسيب شناسي است.بديهي است در هنگام بروز يک بيماري، تغييراتي در بافت‌هاي مختلف بدن ايجاد مي‌شود که در واقع مطالعه همين تغييرات مبنا و اساس پاتولوژي را تشکيل مي‌دهد. لذا پاتولوژي علمي است که راجع به تغييرات مختلف بدن در هنگام بيماري  بحث و گفتگو مي‌نمايد‎.‎‏</a:t>
            </a:r>
            <a:endParaRPr lang="en-US" sz="1600" dirty="0" smtClean="0">
              <a:cs typeface="B Homa" pitchFamily="2" charset="-78"/>
            </a:endParaRPr>
          </a:p>
          <a:p>
            <a:pPr marL="0" lvl="0" indent="0" algn="just" rtl="1">
              <a:lnSpc>
                <a:spcPct val="110000"/>
              </a:lnSpc>
              <a:spcBef>
                <a:spcPts val="0"/>
              </a:spcBef>
              <a:buNone/>
            </a:pPr>
            <a:endParaRPr lang="fa-IR" sz="1600" dirty="0" smtClean="0">
              <a:latin typeface="Calibri" pitchFamily="34" charset="0"/>
              <a:ea typeface="Calibri" pitchFamily="34" charset="0"/>
              <a:cs typeface="B Homa" pitchFamily="2" charset="-78"/>
            </a:endParaRPr>
          </a:p>
          <a:p>
            <a:pPr marL="0" lvl="0" indent="0" algn="just" rtl="1">
              <a:lnSpc>
                <a:spcPct val="110000"/>
              </a:lnSpc>
              <a:spcBef>
                <a:spcPts val="0"/>
              </a:spcBef>
              <a:buNone/>
            </a:pPr>
            <a:r>
              <a:rPr lang="fa-IR" sz="1600" dirty="0" smtClean="0">
                <a:latin typeface="Calibri" pitchFamily="34" charset="0"/>
                <a:ea typeface="Calibri" pitchFamily="34" charset="0"/>
                <a:cs typeface="B Homa" pitchFamily="2" charset="-78"/>
              </a:rPr>
              <a:t>این بخش نزدیک اتاق پاتولوژیست قرار دارد،بطوری که تکنسین ها زیر نظارت مستقیم او کار میکنند.</a:t>
            </a:r>
            <a:endParaRPr lang="fa-IR" sz="1600" dirty="0" smtClean="0">
              <a:latin typeface="Arial" pitchFamily="34" charset="0"/>
              <a:cs typeface="B Homa" pitchFamily="2" charset="-78"/>
            </a:endParaRPr>
          </a:p>
          <a:p>
            <a:pPr algn="just" rtl="1"/>
            <a:endParaRPr lang="fa-IR" sz="1600" dirty="0" smtClean="0"/>
          </a:p>
          <a:p>
            <a:pPr algn="just" rtl="1"/>
            <a:endParaRPr lang="en-US" sz="1600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533400" y="495300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rtl="0"/>
            <a:endParaRPr lang="en-US" sz="1600" dirty="0">
              <a:solidFill>
                <a:prstClr val="black"/>
              </a:solidFill>
            </a:endParaRPr>
          </a:p>
        </p:txBody>
      </p:sp>
      <p:pic>
        <p:nvPicPr>
          <p:cNvPr id="10" name="Picture 9" descr="IMAG0117.jpg"/>
          <p:cNvPicPr>
            <a:picLocks noChangeAspect="1"/>
          </p:cNvPicPr>
          <p:nvPr/>
        </p:nvPicPr>
        <p:blipFill>
          <a:blip r:embed="rId2" cstate="print"/>
          <a:srcRect l="20464"/>
          <a:stretch>
            <a:fillRect/>
          </a:stretch>
        </p:blipFill>
        <p:spPr>
          <a:xfrm>
            <a:off x="4343400" y="2362200"/>
            <a:ext cx="3486462" cy="33011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10" descr="IMAG0116.jpg"/>
          <p:cNvPicPr>
            <a:picLocks noChangeAspect="1"/>
          </p:cNvPicPr>
          <p:nvPr/>
        </p:nvPicPr>
        <p:blipFill>
          <a:blip r:embed="rId3" cstate="print"/>
          <a:srcRect t="23333" r="8689" b="6667"/>
          <a:stretch>
            <a:fillRect/>
          </a:stretch>
        </p:blipFill>
        <p:spPr>
          <a:xfrm>
            <a:off x="685800" y="3048000"/>
            <a:ext cx="3430344" cy="34919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58692650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1599</Words>
  <Application>Microsoft Office PowerPoint</Application>
  <PresentationFormat>On-screen Show (4:3)</PresentationFormat>
  <Paragraphs>184</Paragraphs>
  <Slides>20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31" baseType="lpstr">
      <vt:lpstr>Arial</vt:lpstr>
      <vt:lpstr>B Homa</vt:lpstr>
      <vt:lpstr>Calibri</vt:lpstr>
      <vt:lpstr>Calibri Light</vt:lpstr>
      <vt:lpstr>Tahoma</vt:lpstr>
      <vt:lpstr>Times New Roman</vt:lpstr>
      <vt:lpstr>Trebuchet MS</vt:lpstr>
      <vt:lpstr>Wingdings</vt:lpstr>
      <vt:lpstr>Wingdings 3</vt:lpstr>
      <vt:lpstr>Office Theme</vt:lpstr>
      <vt:lpstr>Facet</vt:lpstr>
      <vt:lpstr>PowerPoint Presentation</vt:lpstr>
      <vt:lpstr>مقدمه: </vt:lpstr>
      <vt:lpstr>ارتباطات و روابط فضایی</vt:lpstr>
      <vt:lpstr>آزمایشگاه</vt:lpstr>
      <vt:lpstr>پلان آزمایشگاه</vt:lpstr>
      <vt:lpstr> </vt:lpstr>
      <vt:lpstr>PowerPoint Presentation</vt:lpstr>
      <vt:lpstr>واحد هماتولوژی  </vt:lpstr>
      <vt:lpstr>پاتولوژی</vt:lpstr>
      <vt:lpstr>PowerPoint Presentation</vt:lpstr>
      <vt:lpstr>بانک خون </vt:lpstr>
      <vt:lpstr>بخش میکروبیولوژی </vt:lpstr>
      <vt:lpstr>بخش اداری</vt:lpstr>
      <vt:lpstr>PowerPoint Presentation</vt:lpstr>
      <vt:lpstr>فضاهای فرعی</vt:lpstr>
      <vt:lpstr>PowerPoint Presentation</vt:lpstr>
      <vt:lpstr>استانداردها </vt:lpstr>
      <vt:lpstr>آزمایشگاه بیمارستان آریا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Mohammad</dc:creator>
  <cp:lastModifiedBy>Mohammad</cp:lastModifiedBy>
  <cp:revision>1</cp:revision>
  <dcterms:created xsi:type="dcterms:W3CDTF">2020-11-27T20:08:44Z</dcterms:created>
  <dcterms:modified xsi:type="dcterms:W3CDTF">2020-11-27T20:09:06Z</dcterms:modified>
</cp:coreProperties>
</file>