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E885D99D-E947-4272-8ADB-F27541AAB276}"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3AB5005-9A90-4D67-A472-C7525A35E51F}" type="slidenum">
              <a:rPr lang="fa-IR" smtClean="0"/>
              <a:t>‹#›</a:t>
            </a:fld>
            <a:endParaRPr lang="fa-IR"/>
          </a:p>
        </p:txBody>
      </p:sp>
    </p:spTree>
    <p:extLst>
      <p:ext uri="{BB962C8B-B14F-4D97-AF65-F5344CB8AC3E}">
        <p14:creationId xmlns:p14="http://schemas.microsoft.com/office/powerpoint/2010/main" val="2923394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885D99D-E947-4272-8ADB-F27541AAB276}"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3AB5005-9A90-4D67-A472-C7525A35E51F}" type="slidenum">
              <a:rPr lang="fa-IR" smtClean="0"/>
              <a:t>‹#›</a:t>
            </a:fld>
            <a:endParaRPr lang="fa-IR"/>
          </a:p>
        </p:txBody>
      </p:sp>
    </p:spTree>
    <p:extLst>
      <p:ext uri="{BB962C8B-B14F-4D97-AF65-F5344CB8AC3E}">
        <p14:creationId xmlns:p14="http://schemas.microsoft.com/office/powerpoint/2010/main" val="3544500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885D99D-E947-4272-8ADB-F27541AAB276}"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3AB5005-9A90-4D67-A472-C7525A35E51F}" type="slidenum">
              <a:rPr lang="fa-IR" smtClean="0"/>
              <a:t>‹#›</a:t>
            </a:fld>
            <a:endParaRPr lang="fa-IR"/>
          </a:p>
        </p:txBody>
      </p:sp>
    </p:spTree>
    <p:extLst>
      <p:ext uri="{BB962C8B-B14F-4D97-AF65-F5344CB8AC3E}">
        <p14:creationId xmlns:p14="http://schemas.microsoft.com/office/powerpoint/2010/main" val="1429334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60053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97800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299121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193985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4"/>
            <a:ext cx="370332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514281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7945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362902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1D8BD707-D9CF-40AE-B4C6-C98DA3205C09}" type="datetimeFigureOut">
              <a:rPr lang="en-US" smtClean="0"/>
              <a:pPr/>
              <a:t>11/10/2020</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solidFill>
                <a:srgbClr val="514949"/>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6F15528-21DE-4FAA-801E-634DDDAF4B2B}" type="slidenum">
              <a:rPr lang="en-US" smtClean="0">
                <a:solidFill>
                  <a:srgbClr val="514949"/>
                </a:solidFill>
              </a:rPr>
              <a:pPr/>
              <a:t>‹#›</a:t>
            </a:fld>
            <a:endParaRPr lang="en-US">
              <a:solidFill>
                <a:srgbClr val="514949"/>
              </a:solidFill>
            </a:endParaRPr>
          </a:p>
        </p:txBody>
      </p:sp>
    </p:spTree>
    <p:extLst>
      <p:ext uri="{BB962C8B-B14F-4D97-AF65-F5344CB8AC3E}">
        <p14:creationId xmlns:p14="http://schemas.microsoft.com/office/powerpoint/2010/main" val="1241479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885D99D-E947-4272-8ADB-F27541AAB276}"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3AB5005-9A90-4D67-A472-C7525A35E51F}" type="slidenum">
              <a:rPr lang="fa-IR" smtClean="0"/>
              <a:t>‹#›</a:t>
            </a:fld>
            <a:endParaRPr lang="fa-IR"/>
          </a:p>
        </p:txBody>
      </p:sp>
    </p:spTree>
    <p:extLst>
      <p:ext uri="{BB962C8B-B14F-4D97-AF65-F5344CB8AC3E}">
        <p14:creationId xmlns:p14="http://schemas.microsoft.com/office/powerpoint/2010/main" val="29617201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045527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05447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398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30615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fa-I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85D99D-E947-4272-8ADB-F27541AAB276}"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3AB5005-9A90-4D67-A472-C7525A35E51F}" type="slidenum">
              <a:rPr lang="fa-IR" smtClean="0"/>
              <a:t>‹#›</a:t>
            </a:fld>
            <a:endParaRPr lang="fa-IR"/>
          </a:p>
        </p:txBody>
      </p:sp>
    </p:spTree>
    <p:extLst>
      <p:ext uri="{BB962C8B-B14F-4D97-AF65-F5344CB8AC3E}">
        <p14:creationId xmlns:p14="http://schemas.microsoft.com/office/powerpoint/2010/main" val="3678604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71487"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3486150"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E885D99D-E947-4272-8ADB-F27541AAB276}"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3AB5005-9A90-4D67-A472-C7525A35E51F}" type="slidenum">
              <a:rPr lang="fa-IR" smtClean="0"/>
              <a:t>‹#›</a:t>
            </a:fld>
            <a:endParaRPr lang="fa-IR"/>
          </a:p>
        </p:txBody>
      </p:sp>
    </p:spTree>
    <p:extLst>
      <p:ext uri="{BB962C8B-B14F-4D97-AF65-F5344CB8AC3E}">
        <p14:creationId xmlns:p14="http://schemas.microsoft.com/office/powerpoint/2010/main" val="2400196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E885D99D-E947-4272-8ADB-F27541AAB276}" type="datetimeFigureOut">
              <a:rPr lang="fa-IR" smtClean="0"/>
              <a:t>25/03/1442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C3AB5005-9A90-4D67-A472-C7525A35E51F}" type="slidenum">
              <a:rPr lang="fa-IR" smtClean="0"/>
              <a:t>‹#›</a:t>
            </a:fld>
            <a:endParaRPr lang="fa-IR"/>
          </a:p>
        </p:txBody>
      </p:sp>
    </p:spTree>
    <p:extLst>
      <p:ext uri="{BB962C8B-B14F-4D97-AF65-F5344CB8AC3E}">
        <p14:creationId xmlns:p14="http://schemas.microsoft.com/office/powerpoint/2010/main" val="23026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E885D99D-E947-4272-8ADB-F27541AAB276}" type="datetimeFigureOut">
              <a:rPr lang="fa-IR" smtClean="0"/>
              <a:t>25/03/1442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C3AB5005-9A90-4D67-A472-C7525A35E51F}" type="slidenum">
              <a:rPr lang="fa-IR" smtClean="0"/>
              <a:t>‹#›</a:t>
            </a:fld>
            <a:endParaRPr lang="fa-IR"/>
          </a:p>
        </p:txBody>
      </p:sp>
    </p:spTree>
    <p:extLst>
      <p:ext uri="{BB962C8B-B14F-4D97-AF65-F5344CB8AC3E}">
        <p14:creationId xmlns:p14="http://schemas.microsoft.com/office/powerpoint/2010/main" val="1261280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85D99D-E947-4272-8ADB-F27541AAB276}" type="datetimeFigureOut">
              <a:rPr lang="fa-IR" smtClean="0"/>
              <a:t>25/03/1442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C3AB5005-9A90-4D67-A472-C7525A35E51F}" type="slidenum">
              <a:rPr lang="fa-IR" smtClean="0"/>
              <a:t>‹#›</a:t>
            </a:fld>
            <a:endParaRPr lang="fa-IR"/>
          </a:p>
        </p:txBody>
      </p:sp>
    </p:spTree>
    <p:extLst>
      <p:ext uri="{BB962C8B-B14F-4D97-AF65-F5344CB8AC3E}">
        <p14:creationId xmlns:p14="http://schemas.microsoft.com/office/powerpoint/2010/main" val="326402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a-I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85D99D-E947-4272-8ADB-F27541AAB276}"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3AB5005-9A90-4D67-A472-C7525A35E51F}" type="slidenum">
              <a:rPr lang="fa-IR" smtClean="0"/>
              <a:t>‹#›</a:t>
            </a:fld>
            <a:endParaRPr lang="fa-IR"/>
          </a:p>
        </p:txBody>
      </p:sp>
    </p:spTree>
    <p:extLst>
      <p:ext uri="{BB962C8B-B14F-4D97-AF65-F5344CB8AC3E}">
        <p14:creationId xmlns:p14="http://schemas.microsoft.com/office/powerpoint/2010/main" val="2745962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a-I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85D99D-E947-4272-8ADB-F27541AAB276}"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3AB5005-9A90-4D67-A472-C7525A35E51F}" type="slidenum">
              <a:rPr lang="fa-IR" smtClean="0"/>
              <a:t>‹#›</a:t>
            </a:fld>
            <a:endParaRPr lang="fa-IR"/>
          </a:p>
        </p:txBody>
      </p:sp>
    </p:spTree>
    <p:extLst>
      <p:ext uri="{BB962C8B-B14F-4D97-AF65-F5344CB8AC3E}">
        <p14:creationId xmlns:p14="http://schemas.microsoft.com/office/powerpoint/2010/main" val="437662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E885D99D-E947-4272-8ADB-F27541AAB276}" type="datetimeFigureOut">
              <a:rPr lang="fa-IR" smtClean="0"/>
              <a:t>25/03/1442</a:t>
            </a:fld>
            <a:endParaRPr lang="fa-I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C3AB5005-9A90-4D67-A472-C7525A35E51F}" type="slidenum">
              <a:rPr lang="fa-IR" smtClean="0"/>
              <a:t>‹#›</a:t>
            </a:fld>
            <a:endParaRPr lang="fa-IR"/>
          </a:p>
        </p:txBody>
      </p:sp>
    </p:spTree>
    <p:extLst>
      <p:ext uri="{BB962C8B-B14F-4D97-AF65-F5344CB8AC3E}">
        <p14:creationId xmlns:p14="http://schemas.microsoft.com/office/powerpoint/2010/main" val="27605191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a-IR"/>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pPr rtl="0"/>
            <a:fld id="{1D8BD707-D9CF-40AE-B4C6-C98DA3205C09}" type="datetimeFigureOut">
              <a:rPr lang="en-US" smtClean="0"/>
              <a:pPr rtl="0"/>
              <a:t>11/10/2020</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pPr rtl="0"/>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pPr rtl="0"/>
            <a:fld id="{B6F15528-21DE-4FAA-801E-634DDDAF4B2B}" type="slidenum">
              <a:rPr lang="en-US" smtClean="0"/>
              <a:pPr rtl="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70655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81200" y="4343400"/>
            <a:ext cx="6400800" cy="1752600"/>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lstStyle/>
          <a:p>
            <a:r>
              <a:rPr lang="en-US" sz="8000" cap="none" spc="0" dirty="0" smtClean="0">
                <a:ln w="0"/>
                <a:solidFill>
                  <a:schemeClr val="tx1"/>
                </a:solidFill>
                <a:effectLst>
                  <a:outerShdw blurRad="38100" dist="19050" dir="2700000" algn="tl" rotWithShape="0">
                    <a:schemeClr val="dk1">
                      <a:alpha val="40000"/>
                    </a:schemeClr>
                  </a:outerShdw>
                </a:effectLst>
              </a:rPr>
              <a:t>Car-sharing</a:t>
            </a:r>
            <a:endParaRPr lang="fa-IR" sz="8000" b="1" dirty="0"/>
          </a:p>
        </p:txBody>
      </p:sp>
      <p:sp>
        <p:nvSpPr>
          <p:cNvPr id="5" name="Rectangle 4"/>
          <p:cNvSpPr/>
          <p:nvPr/>
        </p:nvSpPr>
        <p:spPr>
          <a:xfrm>
            <a:off x="1447800" y="2057400"/>
            <a:ext cx="5620449" cy="830997"/>
          </a:xfrm>
          <a:prstGeom prst="rect">
            <a:avLst/>
          </a:prstGeom>
        </p:spPr>
        <p:txBody>
          <a:bodyPr wrap="none">
            <a:spAutoFit/>
          </a:bodyPr>
          <a:lstStyle/>
          <a:p>
            <a:pPr algn="l" rtl="0"/>
            <a:r>
              <a:rPr lang="fa-IR" sz="4800" b="1" dirty="0">
                <a:solidFill>
                  <a:srgbClr val="002060"/>
                </a:solidFill>
                <a:cs typeface="B Nazanin" panose="00000400000000000000" pitchFamily="2" charset="-78"/>
              </a:rPr>
              <a:t> معرفی و بررسی همسفری</a:t>
            </a:r>
            <a:endParaRPr lang="fa-IR" sz="4800" dirty="0">
              <a:solidFill>
                <a:prstClr val="black"/>
              </a:solidFill>
            </a:endParaRPr>
          </a:p>
        </p:txBody>
      </p:sp>
    </p:spTree>
    <p:extLst>
      <p:ext uri="{BB962C8B-B14F-4D97-AF65-F5344CB8AC3E}">
        <p14:creationId xmlns:p14="http://schemas.microsoft.com/office/powerpoint/2010/main" val="21498427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Nazanin" panose="00000400000000000000" pitchFamily="2" charset="-78"/>
              </a:rPr>
              <a:t>مسیرهای درون شهری</a:t>
            </a:r>
            <a:endParaRPr lang="fa-IR" dirty="0">
              <a:cs typeface="B Nazanin" panose="00000400000000000000" pitchFamily="2" charset="-78"/>
            </a:endParaRPr>
          </a:p>
        </p:txBody>
      </p:sp>
      <p:sp>
        <p:nvSpPr>
          <p:cNvPr id="3" name="Content Placeholder 2"/>
          <p:cNvSpPr>
            <a:spLocks noGrp="1"/>
          </p:cNvSpPr>
          <p:nvPr>
            <p:ph idx="1"/>
          </p:nvPr>
        </p:nvSpPr>
        <p:spPr/>
        <p:txBody>
          <a:bodyPr/>
          <a:lstStyle/>
          <a:p>
            <a:pPr lvl="0"/>
            <a:r>
              <a:rPr lang="fa-IR" sz="2400" dirty="0">
                <a:solidFill>
                  <a:srgbClr val="000000"/>
                </a:solidFill>
                <a:cs typeface="B Nazanin" panose="00000400000000000000" pitchFamily="2" charset="-78"/>
              </a:rPr>
              <a:t>اما در مسیرهای بین شهری، ۳ یا ۴ نفر از افرادی که در یک محله زندگی می‌کنند و محل کارشان نیز در نزدیکی هم است، توافق می‌کنند هر روز با خودروی شخصی یکی از خودشان به محل کار بروند و بازگردند و یا اگر یکی از آنها فاقد خودروی شخصی بود </a:t>
            </a:r>
            <a:r>
              <a:rPr lang="fa-IR" sz="2400" dirty="0" smtClean="0">
                <a:solidFill>
                  <a:srgbClr val="000000"/>
                </a:solidFill>
                <a:cs typeface="B Nazanin" panose="00000400000000000000" pitchFamily="2" charset="-78"/>
              </a:rPr>
              <a:t>هزینه </a:t>
            </a:r>
            <a:r>
              <a:rPr lang="fa-IR" sz="2400" dirty="0">
                <a:solidFill>
                  <a:srgbClr val="000000"/>
                </a:solidFill>
                <a:cs typeface="B Nazanin" panose="00000400000000000000" pitchFamily="2" charset="-78"/>
              </a:rPr>
              <a:t>سوخت را بپردازد</a:t>
            </a:r>
          </a:p>
          <a:p>
            <a:endParaRPr lang="fa-IR" dirty="0"/>
          </a:p>
        </p:txBody>
      </p:sp>
      <p:pic>
        <p:nvPicPr>
          <p:cNvPr id="11267" name="Picture 3" descr="C:\Users\paytakht\Desktop\carpool\car-sharing-city-motoring-of-the-third-degree-9255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3429000"/>
            <a:ext cx="3581400" cy="2686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1931641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solidFill>
                  <a:schemeClr val="tx2"/>
                </a:solidFill>
                <a:cs typeface="B Nazanin" panose="00000400000000000000" pitchFamily="2" charset="-78"/>
              </a:rPr>
              <a:t>هم‌سفری افراد یک سازمان</a:t>
            </a:r>
            <a:endParaRPr lang="fa-IR" dirty="0">
              <a:cs typeface="B Nazanin" panose="00000400000000000000" pitchFamily="2" charset="-78"/>
            </a:endParaRPr>
          </a:p>
        </p:txBody>
      </p:sp>
      <p:sp>
        <p:nvSpPr>
          <p:cNvPr id="3" name="Content Placeholder 2"/>
          <p:cNvSpPr>
            <a:spLocks noGrp="1"/>
          </p:cNvSpPr>
          <p:nvPr>
            <p:ph idx="1"/>
          </p:nvPr>
        </p:nvSpPr>
        <p:spPr>
          <a:xfrm>
            <a:off x="480060" y="1905000"/>
            <a:ext cx="8229600" cy="4525963"/>
          </a:xfrm>
        </p:spPr>
        <p:txBody>
          <a:bodyPr/>
          <a:lstStyle/>
          <a:p>
            <a:r>
              <a:rPr lang="fa-IR" dirty="0">
                <a:solidFill>
                  <a:schemeClr val="tx1"/>
                </a:solidFill>
                <a:cs typeface="B Nazanin" panose="00000400000000000000" pitchFamily="2" charset="-78"/>
              </a:rPr>
              <a:t>برای هرچه بیشتر کارآمد کردن این روش، برخی سازمان‌های اداری کارمندان خود را تشویق به استفاده از این روش می‌کنند. همینطور انجمن‌های دانشجویی نیز می‌توانند خود به عنوان آژانس‌های هماهنگ </a:t>
            </a:r>
            <a:r>
              <a:rPr lang="fa-IR" dirty="0" smtClean="0">
                <a:solidFill>
                  <a:schemeClr val="tx1"/>
                </a:solidFill>
                <a:cs typeface="B Nazanin" panose="00000400000000000000" pitchFamily="2" charset="-78"/>
              </a:rPr>
              <a:t>کننده </a:t>
            </a:r>
            <a:r>
              <a:rPr lang="fa-IR" dirty="0">
                <a:solidFill>
                  <a:schemeClr val="tx1"/>
                </a:solidFill>
                <a:cs typeface="B Nazanin" panose="00000400000000000000" pitchFamily="2" charset="-78"/>
              </a:rPr>
              <a:t>هم‌سفرها فعالیت کنند</a:t>
            </a:r>
            <a:r>
              <a:rPr lang="en-US" dirty="0">
                <a:solidFill>
                  <a:schemeClr val="tx1"/>
                </a:solidFill>
                <a:cs typeface="B Nazanin" panose="00000400000000000000" pitchFamily="2" charset="-78"/>
              </a:rPr>
              <a:t>.</a:t>
            </a:r>
          </a:p>
          <a:p>
            <a:endParaRPr lang="fa-IR" dirty="0">
              <a:cs typeface="B Nazanin" panose="00000400000000000000" pitchFamily="2" charset="-78"/>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24200"/>
            <a:ext cx="5274797" cy="3124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77996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Nazanin" panose="00000400000000000000" pitchFamily="2" charset="-78"/>
              </a:rPr>
              <a:t>دولت آمریکا چگونه مردم را به استفاده از سیستم همسفری تشویق میکند؟</a:t>
            </a:r>
            <a:endParaRPr lang="fa-IR" dirty="0">
              <a:cs typeface="B Nazanin" panose="00000400000000000000" pitchFamily="2" charset="-78"/>
            </a:endParaRPr>
          </a:p>
        </p:txBody>
      </p:sp>
      <p:sp>
        <p:nvSpPr>
          <p:cNvPr id="3" name="Content Placeholder 2"/>
          <p:cNvSpPr>
            <a:spLocks noGrp="1"/>
          </p:cNvSpPr>
          <p:nvPr>
            <p:ph idx="1"/>
          </p:nvPr>
        </p:nvSpPr>
        <p:spPr/>
        <p:txBody>
          <a:bodyPr/>
          <a:lstStyle/>
          <a:p>
            <a:r>
              <a:rPr lang="fa-IR" dirty="0" smtClean="0">
                <a:cs typeface="B Nazanin" panose="00000400000000000000" pitchFamily="2" charset="-78"/>
              </a:rPr>
              <a:t>در برخی کشورها مثل آمریکا، دولت برای تشویق افراد به استفاده اشتراکی از خودروهایشان، اقدام به محدود کردن لاین‌های اتوبان برای ماشین‌های تک سرنشین کرد. بدین صورت که تنها خودروهایی با </a:t>
            </a:r>
            <a:r>
              <a:rPr lang="fa-IR" u="sng" dirty="0" smtClean="0">
                <a:cs typeface="B Nazanin" panose="00000400000000000000" pitchFamily="2" charset="-78"/>
              </a:rPr>
              <a:t>بیش از دو سرنشین </a:t>
            </a:r>
            <a:r>
              <a:rPr lang="fa-IR" dirty="0" smtClean="0">
                <a:cs typeface="B Nazanin" panose="00000400000000000000" pitchFamily="2" charset="-78"/>
              </a:rPr>
              <a:t>اجازه حرکت در لاین‌های سرعت را داشتند.</a:t>
            </a:r>
            <a:endParaRPr lang="fa-IR" dirty="0">
              <a:cs typeface="B Nazanin" panose="00000400000000000000" pitchFamily="2" charset="-78"/>
            </a:endParaRPr>
          </a:p>
        </p:txBody>
      </p:sp>
      <p:pic>
        <p:nvPicPr>
          <p:cNvPr id="13314" name="Picture 2" descr="C:\Users\paytakht\Desktop\carpool\7242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95" y="3962400"/>
            <a:ext cx="4992414" cy="2895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7943870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sz="4000" dirty="0" smtClean="0">
                <a:cs typeface="B Nazanin" panose="00000400000000000000" pitchFamily="2" charset="-78"/>
              </a:rPr>
              <a:t>میزان استفاده کارکنان آمریکا از سال 1370 تا سال 2011 از 20% به 10% کاهش پیدا کرده است</a:t>
            </a:r>
            <a:endParaRPr lang="fa-IR" sz="4000" dirty="0">
              <a:cs typeface="B Nazanin" panose="00000400000000000000" pitchFamily="2" charset="-78"/>
            </a:endParaRP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19200" y="1371600"/>
            <a:ext cx="6477000" cy="479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52520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pPr algn="r"/>
            <a:r>
              <a:rPr lang="fa-IR" dirty="0">
                <a:solidFill>
                  <a:schemeClr val="tx2"/>
                </a:solidFill>
                <a:cs typeface="B Nazanin" panose="00000400000000000000" pitchFamily="2" charset="-78"/>
              </a:rPr>
              <a:t>معایب این روش</a:t>
            </a:r>
            <a:endParaRPr lang="fa-IR" dirty="0">
              <a:cs typeface="B Nazanin" panose="00000400000000000000" pitchFamily="2" charset="-78"/>
            </a:endParaRPr>
          </a:p>
        </p:txBody>
      </p:sp>
      <p:sp>
        <p:nvSpPr>
          <p:cNvPr id="3" name="Content Placeholder 2"/>
          <p:cNvSpPr>
            <a:spLocks noGrp="1"/>
          </p:cNvSpPr>
          <p:nvPr>
            <p:ph idx="1"/>
          </p:nvPr>
        </p:nvSpPr>
        <p:spPr>
          <a:xfrm>
            <a:off x="469900" y="1752600"/>
            <a:ext cx="8229600" cy="4525963"/>
          </a:xfrm>
        </p:spPr>
        <p:txBody>
          <a:bodyPr/>
          <a:lstStyle/>
          <a:p>
            <a:pPr rtl="0"/>
            <a:r>
              <a:rPr lang="fa-IR" sz="2800" dirty="0">
                <a:solidFill>
                  <a:schemeClr val="tx1"/>
                </a:solidFill>
                <a:cs typeface="B Nazanin" panose="00000400000000000000" pitchFamily="2" charset="-78"/>
              </a:rPr>
              <a:t>در صورت عدم امضای قرارداد و توافق‌نامه بین هم‌سفران، ممکن است مشکلاتی مثل عدم پرداخت هزینه‌ها از سوی افراد، توجه نکردن به ساعات رفت و آمد و غیره پیش آید. برای حل این معضل توصیه می‌شود حتما بین تمام همسفران قراردادهایی با ذکر تمامی موارد خطا و مجازات‌هایی که برای فرد خاطی در نظر گرفته شده، امضا شود و تمام همسفران متعهد به انجام موارد توافق نامه باشند</a:t>
            </a:r>
            <a:r>
              <a:rPr lang="en-US" sz="2800" dirty="0">
                <a:solidFill>
                  <a:schemeClr val="tx1"/>
                </a:solidFill>
                <a:cs typeface="B Nazanin" panose="00000400000000000000" pitchFamily="2" charset="-78"/>
              </a:rPr>
              <a:t>.</a:t>
            </a:r>
          </a:p>
          <a:p>
            <a:pPr rtl="0"/>
            <a:r>
              <a:rPr lang="fa-IR" sz="2800" dirty="0">
                <a:solidFill>
                  <a:schemeClr val="tx1"/>
                </a:solidFill>
                <a:cs typeface="B Nazanin" panose="00000400000000000000" pitchFamily="2" charset="-78"/>
              </a:rPr>
              <a:t>با اینکه موارد گزارش شده از ارتکاب جرم در این روش بسیار نادر بوده، اما این نگرانی در بین خیلی از افراد وجود دارد. بهترین راه برای برطرف کردن این نگرانی‌ها، همسفر شدن با همکاران، همکلاسی‌ها، همسایگان، دوستان و حتی اعضای خانواده‌است. هرچه شناخت از افرادی که باهم همسفر می‌شوند بیشتر باشد، احتمال بروز این مشکلات نیز کمتر است</a:t>
            </a:r>
            <a:r>
              <a:rPr lang="en-US" sz="2800" dirty="0">
                <a:solidFill>
                  <a:schemeClr val="tx1"/>
                </a:solidFill>
                <a:cs typeface="B Nazanin" panose="00000400000000000000" pitchFamily="2" charset="-78"/>
              </a:rPr>
              <a:t>.</a:t>
            </a:r>
          </a:p>
          <a:p>
            <a:endParaRPr lang="fa-IR" sz="2800" dirty="0">
              <a:cs typeface="B Nazanin" panose="00000400000000000000" pitchFamily="2" charset="-78"/>
            </a:endParaRPr>
          </a:p>
        </p:txBody>
      </p:sp>
    </p:spTree>
    <p:extLst>
      <p:ext uri="{BB962C8B-B14F-4D97-AF65-F5344CB8AC3E}">
        <p14:creationId xmlns:p14="http://schemas.microsoft.com/office/powerpoint/2010/main" val="4235565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Nazanin" panose="00000400000000000000" pitchFamily="2" charset="-78"/>
              </a:rPr>
              <a:t>مشکلات امنیتی و بی اعتمادی</a:t>
            </a:r>
            <a:endParaRPr lang="fa-IR" dirty="0">
              <a:cs typeface="B Nazanin" panose="00000400000000000000" pitchFamily="2" charset="-78"/>
            </a:endParaRPr>
          </a:p>
        </p:txBody>
      </p:sp>
      <p:sp>
        <p:nvSpPr>
          <p:cNvPr id="3" name="Content Placeholder 2"/>
          <p:cNvSpPr>
            <a:spLocks noGrp="1"/>
          </p:cNvSpPr>
          <p:nvPr>
            <p:ph idx="1"/>
          </p:nvPr>
        </p:nvSpPr>
        <p:spPr/>
        <p:txBody>
          <a:bodyPr/>
          <a:lstStyle/>
          <a:p>
            <a:r>
              <a:rPr lang="fa-IR" dirty="0" smtClean="0">
                <a:cs typeface="B Nazanin" panose="00000400000000000000" pitchFamily="2" charset="-78"/>
              </a:rPr>
              <a:t>در سال 2009 در آمریکا 43.5% از کل سفرهای انجام شده به صورت همسفری بوده است.</a:t>
            </a:r>
          </a:p>
          <a:p>
            <a:r>
              <a:rPr lang="fa-IR" dirty="0" smtClean="0">
                <a:cs typeface="B Nazanin" panose="00000400000000000000" pitchFamily="2" charset="-78"/>
              </a:rPr>
              <a:t>در همین سال 10% از سفرهای کاری به صورت همسفری بوده است.</a:t>
            </a:r>
          </a:p>
          <a:p>
            <a:r>
              <a:rPr lang="fa-IR" dirty="0" smtClean="0">
                <a:cs typeface="B Nazanin" panose="00000400000000000000" pitchFamily="2" charset="-78"/>
              </a:rPr>
              <a:t>بیش از 60% مجموع این سفرها مربوط به همسفری افراد درون یک خانواده بوده است. </a:t>
            </a:r>
            <a:endParaRPr lang="fa-IR" dirty="0">
              <a:cs typeface="B Nazanin" panose="00000400000000000000" pitchFamily="2" charset="-78"/>
            </a:endParaRPr>
          </a:p>
        </p:txBody>
      </p:sp>
      <p:pic>
        <p:nvPicPr>
          <p:cNvPr id="14338" name="Picture 2" descr="C:\Users\paytakht\Desktop\carpool\carpoo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4495800"/>
            <a:ext cx="3276600" cy="20019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4339" name="Picture 3" descr="C:\Users\paytakht\Desktop\carpool\carpooling-32719_960_720-fi1165777x10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4584552"/>
            <a:ext cx="3505200"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14331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dirty="0" smtClean="0">
                <a:cs typeface="B Nazanin" panose="00000400000000000000" pitchFamily="2" charset="-78"/>
              </a:rPr>
              <a:t>استفاده از این روش بین چه کسانی و کجا محبوبیت </a:t>
            </a:r>
            <a:r>
              <a:rPr lang="fa-IR" sz="3200" dirty="0" smtClean="0">
                <a:cs typeface="B Nazanin" panose="00000400000000000000" pitchFamily="2" charset="-78"/>
              </a:rPr>
              <a:t>بیشتری </a:t>
            </a:r>
            <a:r>
              <a:rPr lang="fa-IR" sz="3200" dirty="0" smtClean="0">
                <a:cs typeface="B Nazanin" panose="00000400000000000000" pitchFamily="2" charset="-78"/>
              </a:rPr>
              <a:t>دارد؟</a:t>
            </a:r>
            <a:endParaRPr lang="fa-IR" sz="3200" dirty="0">
              <a:cs typeface="B Nazanin" panose="00000400000000000000" pitchFamily="2" charset="-78"/>
            </a:endParaRPr>
          </a:p>
        </p:txBody>
      </p:sp>
      <p:sp>
        <p:nvSpPr>
          <p:cNvPr id="3" name="Content Placeholder 2"/>
          <p:cNvSpPr>
            <a:spLocks noGrp="1"/>
          </p:cNvSpPr>
          <p:nvPr>
            <p:ph idx="1"/>
          </p:nvPr>
        </p:nvSpPr>
        <p:spPr/>
        <p:txBody>
          <a:bodyPr/>
          <a:lstStyle/>
          <a:p>
            <a:r>
              <a:rPr lang="fa-IR" dirty="0" smtClean="0">
                <a:cs typeface="B Nazanin" panose="00000400000000000000" pitchFamily="2" charset="-78"/>
              </a:rPr>
              <a:t>استفاده از این روش بین افراد ساکن در شهرک های مسکونی شلوغ و همچنین ادارات بزرگ با کارمندان زیاد محبوبیت بیشتری دارد.</a:t>
            </a:r>
          </a:p>
          <a:p>
            <a:r>
              <a:rPr lang="fa-IR" dirty="0" smtClean="0">
                <a:cs typeface="B Nazanin" panose="00000400000000000000" pitchFamily="2" charset="-78"/>
              </a:rPr>
              <a:t>افراد خانه دار کم تر از این روش استفاده میکنند.</a:t>
            </a:r>
            <a:endParaRPr lang="fa-IR" dirty="0">
              <a:cs typeface="B Nazanin" panose="00000400000000000000" pitchFamily="2" charset="-78"/>
            </a:endParaRPr>
          </a:p>
        </p:txBody>
      </p:sp>
      <p:pic>
        <p:nvPicPr>
          <p:cNvPr id="15362" name="Picture 2" descr="C:\Users\paytakht\Desktop\carpool\carpool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810000"/>
            <a:ext cx="4495800" cy="29072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5363" name="Picture 3" descr="C:\Users\paytakht\Desktop\carpool\PASAJERO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3820886"/>
            <a:ext cx="2752725" cy="2103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59604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Nazanin" panose="00000400000000000000" pitchFamily="2" charset="-78"/>
              </a:rPr>
              <a:t>نکته:</a:t>
            </a:r>
            <a:endParaRPr lang="fa-IR" dirty="0">
              <a:cs typeface="B Nazanin" panose="00000400000000000000" pitchFamily="2" charset="-78"/>
            </a:endParaRPr>
          </a:p>
        </p:txBody>
      </p:sp>
      <p:sp>
        <p:nvSpPr>
          <p:cNvPr id="3" name="Content Placeholder 2"/>
          <p:cNvSpPr>
            <a:spLocks noGrp="1"/>
          </p:cNvSpPr>
          <p:nvPr>
            <p:ph idx="1"/>
          </p:nvPr>
        </p:nvSpPr>
        <p:spPr/>
        <p:txBody>
          <a:bodyPr/>
          <a:lstStyle/>
          <a:p>
            <a:r>
              <a:rPr lang="fa-IR" dirty="0" smtClean="0">
                <a:cs typeface="B Nazanin" panose="00000400000000000000" pitchFamily="2" charset="-78"/>
              </a:rPr>
              <a:t>این روش برای سفرهای منظم به یک مکان خاص کاربرد بیشتری دارد تا سفرهای پراکنده به مکانهای مختلف در زمان های مختلف.</a:t>
            </a:r>
          </a:p>
          <a:p>
            <a:r>
              <a:rPr lang="fa-IR" dirty="0" smtClean="0">
                <a:cs typeface="B Nazanin" panose="00000400000000000000" pitchFamily="2" charset="-78"/>
              </a:rPr>
              <a:t>هدف اصلی از معرفی سیستم همسفری کمک به بهبود شرایط محیط زیست بوده است نه عوامل اقتصادی.</a:t>
            </a:r>
          </a:p>
          <a:p>
            <a:r>
              <a:rPr lang="fa-IR" dirty="0" smtClean="0">
                <a:cs typeface="B Nazanin" panose="00000400000000000000" pitchFamily="2" charset="-78"/>
              </a:rPr>
              <a:t>معرفی این روش مردم را به استفاده از وسایل حمل و نقل عمومی تشویق کرد.</a:t>
            </a:r>
          </a:p>
        </p:txBody>
      </p:sp>
      <p:pic>
        <p:nvPicPr>
          <p:cNvPr id="16386" name="Picture 2" descr="C:\Users\paytakht\Desktop\carpool\carpool-clipart3.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31" y="4697705"/>
            <a:ext cx="2584269" cy="1531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72165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Nazanin" panose="00000400000000000000" pitchFamily="2" charset="-78"/>
              </a:rPr>
              <a:t>انعطاف پذیری این سیستم</a:t>
            </a:r>
            <a:endParaRPr lang="fa-IR" dirty="0">
              <a:cs typeface="B Nazanin" panose="00000400000000000000" pitchFamily="2" charset="-78"/>
            </a:endParaRPr>
          </a:p>
        </p:txBody>
      </p:sp>
      <p:sp>
        <p:nvSpPr>
          <p:cNvPr id="3" name="Content Placeholder 2"/>
          <p:cNvSpPr>
            <a:spLocks noGrp="1"/>
          </p:cNvSpPr>
          <p:nvPr>
            <p:ph idx="1"/>
          </p:nvPr>
        </p:nvSpPr>
        <p:spPr>
          <a:xfrm>
            <a:off x="480060" y="1905000"/>
            <a:ext cx="8229600" cy="4525963"/>
          </a:xfrm>
        </p:spPr>
        <p:txBody>
          <a:bodyPr/>
          <a:lstStyle/>
          <a:p>
            <a:r>
              <a:rPr lang="fa-IR" dirty="0" smtClean="0">
                <a:cs typeface="B Nazanin" panose="00000400000000000000" pitchFamily="2" charset="-78"/>
              </a:rPr>
              <a:t>سفرها میتوانند بین راهی باشند به این صورت که یک فرد ممکن است فقط تا قسمتی از مسیر شما را همراهی کند و در بین راه از همسفرانش جدا شود.</a:t>
            </a:r>
          </a:p>
          <a:p>
            <a:r>
              <a:rPr lang="fa-IR" dirty="0" smtClean="0">
                <a:cs typeface="B Nazanin" panose="00000400000000000000" pitchFamily="2" charset="-78"/>
              </a:rPr>
              <a:t>این فرد به اندازه مسیرش هزینه پرداخت خواهد کرد.</a:t>
            </a:r>
            <a:endParaRPr lang="fa-IR" dirty="0">
              <a:cs typeface="B Nazanin" panose="00000400000000000000" pitchFamily="2" charset="-78"/>
            </a:endParaRPr>
          </a:p>
        </p:txBody>
      </p:sp>
      <p:pic>
        <p:nvPicPr>
          <p:cNvPr id="17411" name="Picture 3" descr="C:\Users\paytakht\Desktop\carpool\nursing-student-car-poo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33775"/>
            <a:ext cx="3600450" cy="3381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26536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400" dirty="0" smtClean="0">
                <a:cs typeface="B Nazanin" panose="00000400000000000000" pitchFamily="2" charset="-78"/>
              </a:rPr>
              <a:t>همسفریابی به وسیله گوشی های هوشمند</a:t>
            </a:r>
            <a:endParaRPr lang="fa-IR" sz="4400" dirty="0">
              <a:cs typeface="B Nazanin" panose="00000400000000000000" pitchFamily="2" charset="-78"/>
            </a:endParaRPr>
          </a:p>
        </p:txBody>
      </p:sp>
      <p:sp>
        <p:nvSpPr>
          <p:cNvPr id="3" name="Content Placeholder 2"/>
          <p:cNvSpPr>
            <a:spLocks noGrp="1"/>
          </p:cNvSpPr>
          <p:nvPr>
            <p:ph idx="1"/>
          </p:nvPr>
        </p:nvSpPr>
        <p:spPr/>
        <p:txBody>
          <a:bodyPr/>
          <a:lstStyle/>
          <a:p>
            <a:r>
              <a:rPr lang="fa-IR" dirty="0" smtClean="0">
                <a:cs typeface="B Nazanin" panose="00000400000000000000" pitchFamily="2" charset="-78"/>
              </a:rPr>
              <a:t>در این روش همسفریابی به وسیله </a:t>
            </a:r>
            <a:r>
              <a:rPr lang="en-US" dirty="0" smtClean="0">
                <a:cs typeface="B Nazanin" panose="00000400000000000000" pitchFamily="2" charset="-78"/>
              </a:rPr>
              <a:t> application </a:t>
            </a:r>
            <a:r>
              <a:rPr lang="fa-IR" dirty="0" smtClean="0">
                <a:cs typeface="B Nazanin" panose="00000400000000000000" pitchFamily="2" charset="-78"/>
              </a:rPr>
              <a:t>های نصب شده روی گوشی انجام میشود که تاسفانه در ایران مورد استفاده قرار نگرفته است.</a:t>
            </a:r>
            <a:endParaRPr lang="fa-IR" dirty="0">
              <a:cs typeface="B Nazanin" panose="00000400000000000000" pitchFamily="2" charset="-78"/>
            </a:endParaRPr>
          </a:p>
        </p:txBody>
      </p:sp>
      <p:pic>
        <p:nvPicPr>
          <p:cNvPr id="19458" name="Picture 2" descr="C:\Users\paytakht\Desktop\carpool\car-sharing-insuran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761" y="2879531"/>
            <a:ext cx="4539439" cy="30398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1364023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Nazanin" panose="00000400000000000000" pitchFamily="2" charset="-78"/>
              </a:rPr>
              <a:t>همسفری چیست؟</a:t>
            </a:r>
            <a:endParaRPr lang="fa-IR" dirty="0">
              <a:cs typeface="B Nazanin" panose="00000400000000000000" pitchFamily="2" charset="-78"/>
            </a:endParaRPr>
          </a:p>
        </p:txBody>
      </p:sp>
      <p:sp>
        <p:nvSpPr>
          <p:cNvPr id="3" name="Content Placeholder 2"/>
          <p:cNvSpPr>
            <a:spLocks noGrp="1"/>
          </p:cNvSpPr>
          <p:nvPr>
            <p:ph idx="1"/>
          </p:nvPr>
        </p:nvSpPr>
        <p:spPr>
          <a:xfrm>
            <a:off x="609600" y="2209800"/>
            <a:ext cx="8229600" cy="4068763"/>
          </a:xfrm>
        </p:spPr>
        <p:txBody>
          <a:bodyPr/>
          <a:lstStyle/>
          <a:p>
            <a:r>
              <a:rPr lang="fa-IR" dirty="0" smtClean="0">
                <a:cs typeface="B Nazanin" panose="00000400000000000000" pitchFamily="2" charset="-78"/>
              </a:rPr>
              <a:t>به نوعی اشتراک خودروی سواری شخصی گفته می‌شود، به‌طوری‌که بیش از یک نفر بتواند در یک زمان از آن خودرو استفاده کند و یکی از بهترین روش‌ها برای کم کردن تعداد خودروهای </a:t>
            </a:r>
            <a:r>
              <a:rPr lang="fa-IR" sz="4800" u="sng" dirty="0" smtClean="0">
                <a:cs typeface="B Nazanin" panose="00000400000000000000" pitchFamily="2" charset="-78"/>
              </a:rPr>
              <a:t>تک‌سرنشین</a:t>
            </a:r>
            <a:r>
              <a:rPr lang="fa-IR" dirty="0" smtClean="0">
                <a:cs typeface="B Nazanin" panose="00000400000000000000" pitchFamily="2" charset="-78"/>
              </a:rPr>
              <a:t> در سطح شهر می‌باشد</a:t>
            </a:r>
            <a:endParaRPr lang="fa-IR" dirty="0">
              <a:cs typeface="B Nazanin" panose="00000400000000000000" pitchFamily="2" charset="-78"/>
            </a:endParaRPr>
          </a:p>
        </p:txBody>
      </p:sp>
      <p:pic>
        <p:nvPicPr>
          <p:cNvPr id="2050" name="Picture 2" descr="C:\Users\paytakht\Desktop\carpool\PASAJERO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581400"/>
            <a:ext cx="3200400" cy="2445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60162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Nazanin" panose="00000400000000000000" pitchFamily="2" charset="-78"/>
              </a:rPr>
              <a:t>قوانین محدود کننده</a:t>
            </a:r>
            <a:endParaRPr lang="fa-IR" dirty="0">
              <a:cs typeface="B Nazanin" panose="00000400000000000000" pitchFamily="2" charset="-78"/>
            </a:endParaRPr>
          </a:p>
        </p:txBody>
      </p:sp>
      <p:sp>
        <p:nvSpPr>
          <p:cNvPr id="3" name="Content Placeholder 2"/>
          <p:cNvSpPr>
            <a:spLocks noGrp="1"/>
          </p:cNvSpPr>
          <p:nvPr>
            <p:ph idx="1"/>
          </p:nvPr>
        </p:nvSpPr>
        <p:spPr/>
        <p:txBody>
          <a:bodyPr/>
          <a:lstStyle/>
          <a:p>
            <a:r>
              <a:rPr lang="fa-IR" dirty="0" smtClean="0">
                <a:cs typeface="B Nazanin" panose="00000400000000000000" pitchFamily="2" charset="-78"/>
              </a:rPr>
              <a:t>در کشور لهستان قوانین مالیاتی افراد صاحب خودرو شخصی را از سوار کردن مسافر منع میکند و این کار جریمه های مالیاتی به دنبال خواهد داشت.</a:t>
            </a:r>
            <a:endParaRPr lang="fa-IR" dirty="0">
              <a:cs typeface="B Nazanin" panose="00000400000000000000" pitchFamily="2" charset="-78"/>
            </a:endParaRPr>
          </a:p>
        </p:txBody>
      </p:sp>
      <p:pic>
        <p:nvPicPr>
          <p:cNvPr id="20482" name="Picture 2" descr="C:\Users\paytakht\Desktop\carpool\Carpoo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762861"/>
            <a:ext cx="4800600" cy="31083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7982587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Nazanin" panose="00000400000000000000" pitchFamily="2" charset="-78"/>
              </a:rPr>
              <a:t>صرفه جویی </a:t>
            </a:r>
            <a:r>
              <a:rPr lang="en-US" dirty="0" smtClean="0">
                <a:cs typeface="B Nazanin" panose="00000400000000000000" pitchFamily="2" charset="-78"/>
              </a:rPr>
              <a:t>1$/mile</a:t>
            </a:r>
            <a:endParaRPr lang="fa-IR" dirty="0">
              <a:cs typeface="B Nazanin" panose="00000400000000000000" pitchFamily="2" charset="-78"/>
            </a:endParaRPr>
          </a:p>
        </p:txBody>
      </p:sp>
      <p:sp>
        <p:nvSpPr>
          <p:cNvPr id="3" name="Content Placeholder 2"/>
          <p:cNvSpPr>
            <a:spLocks noGrp="1"/>
          </p:cNvSpPr>
          <p:nvPr>
            <p:ph idx="1"/>
          </p:nvPr>
        </p:nvSpPr>
        <p:spPr>
          <a:xfrm>
            <a:off x="595533" y="2819400"/>
            <a:ext cx="3124200" cy="1828800"/>
          </a:xfrm>
        </p:spPr>
        <p:txBody>
          <a:bodyPr>
            <a:normAutofit lnSpcReduction="10000"/>
          </a:bodyPr>
          <a:lstStyle/>
          <a:p>
            <a:r>
              <a:rPr lang="fa-IR" sz="3600" dirty="0" smtClean="0">
                <a:cs typeface="B Nazanin" panose="00000400000000000000" pitchFamily="2" charset="-78"/>
              </a:rPr>
              <a:t>بیمه</a:t>
            </a:r>
          </a:p>
          <a:p>
            <a:r>
              <a:rPr lang="fa-IR" sz="3600" dirty="0" smtClean="0">
                <a:cs typeface="B Nazanin" panose="00000400000000000000" pitchFamily="2" charset="-78"/>
              </a:rPr>
              <a:t>مالیات</a:t>
            </a:r>
          </a:p>
          <a:p>
            <a:r>
              <a:rPr lang="fa-IR" sz="3600" dirty="0" smtClean="0">
                <a:cs typeface="B Nazanin" panose="00000400000000000000" pitchFamily="2" charset="-78"/>
              </a:rPr>
              <a:t>هزینه های خودرو</a:t>
            </a:r>
          </a:p>
        </p:txBody>
      </p:sp>
      <p:sp>
        <p:nvSpPr>
          <p:cNvPr id="4" name="Right Arrow 3"/>
          <p:cNvSpPr/>
          <p:nvPr/>
        </p:nvSpPr>
        <p:spPr bwMode="auto">
          <a:xfrm>
            <a:off x="577948" y="1447800"/>
            <a:ext cx="4070252" cy="4572000"/>
          </a:xfrm>
          <a:prstGeom prst="rightArrow">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1" anchor="t" anchorCtr="0" compatLnSpc="1">
            <a:prstTxWarp prst="textNoShape">
              <a:avLst/>
            </a:prstTxWarp>
          </a:bodyPr>
          <a:lstStyle/>
          <a:p>
            <a:pPr algn="l" rtl="0" fontAlgn="base">
              <a:spcBef>
                <a:spcPct val="0"/>
              </a:spcBef>
              <a:spcAft>
                <a:spcPct val="0"/>
              </a:spcAft>
            </a:pPr>
            <a:endParaRPr lang="fa-IR">
              <a:solidFill>
                <a:prstClr val="black"/>
              </a:solidFill>
              <a:latin typeface="Arial" pitchFamily="34" charset="0"/>
            </a:endParaRPr>
          </a:p>
        </p:txBody>
      </p:sp>
      <p:sp>
        <p:nvSpPr>
          <p:cNvPr id="5" name="Right Arrow 4"/>
          <p:cNvSpPr/>
          <p:nvPr/>
        </p:nvSpPr>
        <p:spPr bwMode="auto">
          <a:xfrm rot="10800000">
            <a:off x="4724400" y="1447800"/>
            <a:ext cx="4070252" cy="4572000"/>
          </a:xfrm>
          <a:prstGeom prst="rightArrow">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1" anchor="t" anchorCtr="0" compatLnSpc="1">
            <a:prstTxWarp prst="textNoShape">
              <a:avLst/>
            </a:prstTxWarp>
          </a:bodyPr>
          <a:lstStyle/>
          <a:p>
            <a:pPr algn="l" rtl="0" fontAlgn="base">
              <a:spcBef>
                <a:spcPct val="0"/>
              </a:spcBef>
              <a:spcAft>
                <a:spcPct val="0"/>
              </a:spcAft>
            </a:pPr>
            <a:endParaRPr lang="fa-IR" sz="2000" dirty="0">
              <a:solidFill>
                <a:prstClr val="black"/>
              </a:solidFill>
              <a:latin typeface="Arial" pitchFamily="34" charset="0"/>
            </a:endParaRPr>
          </a:p>
        </p:txBody>
      </p:sp>
      <p:sp>
        <p:nvSpPr>
          <p:cNvPr id="6" name="Content Placeholder 2"/>
          <p:cNvSpPr txBox="1">
            <a:spLocks/>
          </p:cNvSpPr>
          <p:nvPr/>
        </p:nvSpPr>
        <p:spPr bwMode="auto">
          <a:xfrm>
            <a:off x="5503985" y="2819400"/>
            <a:ext cx="31242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r" rtl="1" eaLnBrk="1" fontAlgn="base" hangingPunct="1">
              <a:spcBef>
                <a:spcPct val="20000"/>
              </a:spcBef>
              <a:spcAft>
                <a:spcPct val="0"/>
              </a:spcAft>
              <a:buChar char="•"/>
              <a:defRPr sz="3200">
                <a:solidFill>
                  <a:schemeClr val="tx1"/>
                </a:solidFill>
                <a:latin typeface="+mn-lt"/>
                <a:ea typeface="+mn-ea"/>
                <a:cs typeface="+mn-cs"/>
              </a:defRPr>
            </a:lvl1pPr>
            <a:lvl2pPr marL="742950" indent="-285750" algn="r" rtl="1" eaLnBrk="1" fontAlgn="base" hangingPunct="1">
              <a:spcBef>
                <a:spcPct val="20000"/>
              </a:spcBef>
              <a:spcAft>
                <a:spcPct val="0"/>
              </a:spcAft>
              <a:buChar char="–"/>
              <a:defRPr sz="2800">
                <a:solidFill>
                  <a:schemeClr val="tx1"/>
                </a:solidFill>
                <a:latin typeface="+mn-lt"/>
                <a:cs typeface="+mn-cs"/>
              </a:defRPr>
            </a:lvl2pPr>
            <a:lvl3pPr marL="1143000" indent="-228600" algn="r" rtl="1" eaLnBrk="1" fontAlgn="base" hangingPunct="1">
              <a:spcBef>
                <a:spcPct val="20000"/>
              </a:spcBef>
              <a:spcAft>
                <a:spcPct val="0"/>
              </a:spcAft>
              <a:buChar char="•"/>
              <a:defRPr sz="2400">
                <a:solidFill>
                  <a:schemeClr val="tx1"/>
                </a:solidFill>
                <a:latin typeface="+mn-lt"/>
                <a:cs typeface="+mn-cs"/>
              </a:defRPr>
            </a:lvl3pPr>
            <a:lvl4pPr marL="1600200" indent="-228600" algn="r" rtl="1" eaLnBrk="1" fontAlgn="base" hangingPunct="1">
              <a:spcBef>
                <a:spcPct val="20000"/>
              </a:spcBef>
              <a:spcAft>
                <a:spcPct val="0"/>
              </a:spcAft>
              <a:buChar char="–"/>
              <a:defRPr sz="2000">
                <a:solidFill>
                  <a:schemeClr val="tx1"/>
                </a:solidFill>
                <a:latin typeface="+mn-lt"/>
                <a:cs typeface="+mn-cs"/>
              </a:defRPr>
            </a:lvl4pPr>
            <a:lvl5pPr marL="2057400" indent="-228600" algn="r" rtl="1" eaLnBrk="1" fontAlgn="base" hangingPunct="1">
              <a:spcBef>
                <a:spcPct val="20000"/>
              </a:spcBef>
              <a:spcAft>
                <a:spcPct val="0"/>
              </a:spcAft>
              <a:buChar char="»"/>
              <a:defRPr sz="2000">
                <a:solidFill>
                  <a:schemeClr val="tx1"/>
                </a:solidFill>
                <a:latin typeface="+mn-lt"/>
                <a:cs typeface="+mn-cs"/>
              </a:defRPr>
            </a:lvl5pPr>
            <a:lvl6pPr marL="2514600" indent="-228600" algn="r" rtl="1" eaLnBrk="1" fontAlgn="base" hangingPunct="1">
              <a:spcBef>
                <a:spcPct val="20000"/>
              </a:spcBef>
              <a:spcAft>
                <a:spcPct val="0"/>
              </a:spcAft>
              <a:buChar char="»"/>
              <a:defRPr sz="2000">
                <a:solidFill>
                  <a:schemeClr val="tx1"/>
                </a:solidFill>
                <a:latin typeface="+mn-lt"/>
                <a:cs typeface="+mn-cs"/>
              </a:defRPr>
            </a:lvl6pPr>
            <a:lvl7pPr marL="2971800" indent="-228600" algn="r" rtl="1" eaLnBrk="1" fontAlgn="base" hangingPunct="1">
              <a:spcBef>
                <a:spcPct val="20000"/>
              </a:spcBef>
              <a:spcAft>
                <a:spcPct val="0"/>
              </a:spcAft>
              <a:buChar char="»"/>
              <a:defRPr sz="2000">
                <a:solidFill>
                  <a:schemeClr val="tx1"/>
                </a:solidFill>
                <a:latin typeface="+mn-lt"/>
                <a:cs typeface="+mn-cs"/>
              </a:defRPr>
            </a:lvl7pPr>
            <a:lvl8pPr marL="3429000" indent="-228600" algn="r" rtl="1" eaLnBrk="1" fontAlgn="base" hangingPunct="1">
              <a:spcBef>
                <a:spcPct val="20000"/>
              </a:spcBef>
              <a:spcAft>
                <a:spcPct val="0"/>
              </a:spcAft>
              <a:buChar char="»"/>
              <a:defRPr sz="2000">
                <a:solidFill>
                  <a:schemeClr val="tx1"/>
                </a:solidFill>
                <a:latin typeface="+mn-lt"/>
                <a:cs typeface="+mn-cs"/>
              </a:defRPr>
            </a:lvl8pPr>
            <a:lvl9pPr marL="3886200" indent="-228600" algn="r" rtl="1" eaLnBrk="1" fontAlgn="base" hangingPunct="1">
              <a:spcBef>
                <a:spcPct val="20000"/>
              </a:spcBef>
              <a:spcAft>
                <a:spcPct val="0"/>
              </a:spcAft>
              <a:buChar char="»"/>
              <a:defRPr sz="2000">
                <a:solidFill>
                  <a:schemeClr val="tx1"/>
                </a:solidFill>
                <a:latin typeface="+mn-lt"/>
                <a:cs typeface="+mn-cs"/>
              </a:defRPr>
            </a:lvl9pPr>
          </a:lstStyle>
          <a:p>
            <a:r>
              <a:rPr lang="fa-IR" sz="3600" kern="0" dirty="0" smtClean="0">
                <a:solidFill>
                  <a:prstClr val="black"/>
                </a:solidFill>
                <a:cs typeface="B Nazanin" panose="00000400000000000000" pitchFamily="2" charset="-78"/>
              </a:rPr>
              <a:t>پرداخت هزینه سوخت</a:t>
            </a:r>
          </a:p>
        </p:txBody>
      </p:sp>
      <p:pic>
        <p:nvPicPr>
          <p:cNvPr id="21506" name="Picture 2" descr="C:\Users\paytakht\Desktop\carpool\thin-0428_money_payment_dollar_bag_cash-51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62238" y="4317093"/>
            <a:ext cx="1670050" cy="1670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90516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Nazanin" panose="00000400000000000000" pitchFamily="2" charset="-78"/>
              </a:rPr>
              <a:t>تاریخچه</a:t>
            </a:r>
            <a:endParaRPr lang="fa-IR" dirty="0">
              <a:cs typeface="B Nazanin" panose="00000400000000000000" pitchFamily="2" charset="-78"/>
            </a:endParaRPr>
          </a:p>
        </p:txBody>
      </p:sp>
      <p:sp>
        <p:nvSpPr>
          <p:cNvPr id="3" name="Content Placeholder 2"/>
          <p:cNvSpPr>
            <a:spLocks noGrp="1"/>
          </p:cNvSpPr>
          <p:nvPr>
            <p:ph idx="1"/>
          </p:nvPr>
        </p:nvSpPr>
        <p:spPr/>
        <p:txBody>
          <a:bodyPr/>
          <a:lstStyle/>
          <a:p>
            <a:r>
              <a:rPr lang="fa-IR" dirty="0" smtClean="0">
                <a:cs typeface="B Nazanin" panose="00000400000000000000" pitchFamily="2" charset="-78"/>
              </a:rPr>
              <a:t>اولین بار در آمریکا در زمان جنگ جهانی دوم به عنوان یک روش جیره بندی</a:t>
            </a:r>
            <a:endParaRPr lang="fa-IR" dirty="0">
              <a:cs typeface="B Nazanin" panose="00000400000000000000" pitchFamily="2" charset="-78"/>
            </a:endParaRPr>
          </a:p>
        </p:txBody>
      </p:sp>
      <p:pic>
        <p:nvPicPr>
          <p:cNvPr id="22530" name="Picture 2" descr="C:\Users\paytakht\Desktop\carpool\716971-clock-51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514600"/>
            <a:ext cx="3200400" cy="3200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83561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anose="00000400000000000000" pitchFamily="2" charset="-78"/>
              </a:rPr>
              <a:t>ایستگاه های </a:t>
            </a:r>
            <a:r>
              <a:rPr lang="en-US" dirty="0" smtClean="0">
                <a:cs typeface="B Nazanin" panose="00000400000000000000" pitchFamily="2" charset="-78"/>
              </a:rPr>
              <a:t>park and ride</a:t>
            </a:r>
            <a:endParaRPr lang="fa-IR" dirty="0">
              <a:cs typeface="B Nazanin" panose="00000400000000000000" pitchFamily="2" charset="-78"/>
            </a:endParaRP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767517"/>
            <a:ext cx="2362200" cy="41904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2030" y="1737361"/>
            <a:ext cx="2786490" cy="42206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10322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solidFill>
                  <a:srgbClr val="0B0080"/>
                </a:solidFill>
                <a:ea typeface="Times New Roman"/>
              </a:rPr>
              <a:t>Real-time ridesharing</a:t>
            </a:r>
            <a:endParaRPr lang="fa-IR" dirty="0"/>
          </a:p>
        </p:txBody>
      </p:sp>
      <p:sp>
        <p:nvSpPr>
          <p:cNvPr id="3" name="Content Placeholder 2"/>
          <p:cNvSpPr>
            <a:spLocks noGrp="1"/>
          </p:cNvSpPr>
          <p:nvPr>
            <p:ph idx="1"/>
          </p:nvPr>
        </p:nvSpPr>
        <p:spPr/>
        <p:txBody>
          <a:bodyPr/>
          <a:lstStyle/>
          <a:p>
            <a:r>
              <a:rPr lang="en-US" u="sng" dirty="0">
                <a:solidFill>
                  <a:srgbClr val="0B0080"/>
                </a:solidFill>
                <a:ea typeface="Times New Roman"/>
              </a:rPr>
              <a:t>smartphone</a:t>
            </a:r>
            <a:r>
              <a:rPr lang="en-US" dirty="0">
                <a:solidFill>
                  <a:srgbClr val="252525"/>
                </a:solidFill>
                <a:ea typeface="Times New Roman"/>
              </a:rPr>
              <a:t> applications </a:t>
            </a:r>
            <a:endParaRPr lang="en-US" dirty="0" smtClean="0">
              <a:solidFill>
                <a:srgbClr val="252525"/>
              </a:solidFill>
              <a:ea typeface="Times New Roman"/>
            </a:endParaRPr>
          </a:p>
          <a:p>
            <a:r>
              <a:rPr lang="en-US" dirty="0" smtClean="0"/>
              <a:t>Internet</a:t>
            </a:r>
          </a:p>
          <a:p>
            <a:r>
              <a:rPr lang="en-US" dirty="0" smtClean="0"/>
              <a:t>Short notice</a:t>
            </a:r>
            <a:endParaRPr lang="fa-IR" dirty="0"/>
          </a:p>
        </p:txBody>
      </p:sp>
      <p:pic>
        <p:nvPicPr>
          <p:cNvPr id="24578" name="Picture 2" descr="C:\Users\paytakht\Desktop\carpool\11-29-carsharing68_fu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819400"/>
            <a:ext cx="5385200" cy="30305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4006284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fa-IR" dirty="0" smtClean="0">
                <a:cs typeface="B Nazanin" panose="00000400000000000000" pitchFamily="2" charset="-78"/>
              </a:rPr>
              <a:t>مهم ترین عللی که باعث میشوند شهروندان از این روش استقبال نکنند چیست؟</a:t>
            </a:r>
            <a:endParaRPr lang="fa-IR" dirty="0">
              <a:cs typeface="B Nazanin" panose="00000400000000000000" pitchFamily="2" charset="-78"/>
            </a:endParaRPr>
          </a:p>
        </p:txBody>
      </p:sp>
      <p:sp>
        <p:nvSpPr>
          <p:cNvPr id="3" name="Content Placeholder 2"/>
          <p:cNvSpPr>
            <a:spLocks noGrp="1"/>
          </p:cNvSpPr>
          <p:nvPr>
            <p:ph idx="1"/>
          </p:nvPr>
        </p:nvSpPr>
        <p:spPr/>
        <p:txBody>
          <a:bodyPr/>
          <a:lstStyle/>
          <a:p>
            <a:pPr marL="0" indent="0">
              <a:buNone/>
            </a:pPr>
            <a:r>
              <a:rPr lang="fa-IR" dirty="0" smtClean="0">
                <a:cs typeface="B Nazanin" panose="00000400000000000000" pitchFamily="2" charset="-78"/>
              </a:rPr>
              <a:t>محدودیت</a:t>
            </a:r>
          </a:p>
          <a:p>
            <a:pPr marL="0" indent="0">
              <a:buNone/>
            </a:pPr>
            <a:r>
              <a:rPr lang="fa-IR" dirty="0" smtClean="0">
                <a:cs typeface="B Nazanin" panose="00000400000000000000" pitchFamily="2" charset="-78"/>
              </a:rPr>
              <a:t>انعطاف پذیری کم</a:t>
            </a:r>
          </a:p>
          <a:p>
            <a:pPr marL="0" indent="0">
              <a:buNone/>
            </a:pPr>
            <a:r>
              <a:rPr lang="fa-IR" dirty="0" smtClean="0">
                <a:cs typeface="B Nazanin" panose="00000400000000000000" pitchFamily="2" charset="-78"/>
              </a:rPr>
              <a:t>تغییر الگوهای زمانی و مکانی حرکت</a:t>
            </a:r>
          </a:p>
          <a:p>
            <a:pPr marL="0" indent="0">
              <a:buNone/>
            </a:pPr>
            <a:r>
              <a:rPr lang="fa-IR" dirty="0" smtClean="0">
                <a:cs typeface="B Nazanin" panose="00000400000000000000" pitchFamily="2" charset="-78"/>
              </a:rPr>
              <a:t>عدم اعتماد</a:t>
            </a:r>
          </a:p>
          <a:p>
            <a:pPr marL="0" indent="0">
              <a:buNone/>
            </a:pPr>
            <a:endParaRPr lang="fa-IR" dirty="0">
              <a:cs typeface="B Nazanin" panose="00000400000000000000" pitchFamily="2" charset="-78"/>
            </a:endParaRPr>
          </a:p>
        </p:txBody>
      </p:sp>
    </p:spTree>
    <p:extLst>
      <p:ext uri="{BB962C8B-B14F-4D97-AF65-F5344CB8AC3E}">
        <p14:creationId xmlns:p14="http://schemas.microsoft.com/office/powerpoint/2010/main" val="38243066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Nazanin" panose="00000400000000000000" pitchFamily="2" charset="-78"/>
              </a:rPr>
              <a:t>همسفری چه مزایایی دارد؟</a:t>
            </a:r>
            <a:endParaRPr lang="fa-IR" dirty="0">
              <a:cs typeface="B Nazanin" panose="00000400000000000000" pitchFamily="2" charset="-78"/>
            </a:endParaRPr>
          </a:p>
        </p:txBody>
      </p:sp>
      <p:sp>
        <p:nvSpPr>
          <p:cNvPr id="3" name="Content Placeholder 2"/>
          <p:cNvSpPr>
            <a:spLocks noGrp="1"/>
          </p:cNvSpPr>
          <p:nvPr>
            <p:ph idx="1"/>
          </p:nvPr>
        </p:nvSpPr>
        <p:spPr>
          <a:xfrm>
            <a:off x="457200" y="1981200"/>
            <a:ext cx="8229600" cy="4144963"/>
          </a:xfrm>
        </p:spPr>
        <p:txBody>
          <a:bodyPr/>
          <a:lstStyle/>
          <a:p>
            <a:r>
              <a:rPr lang="fa-IR" dirty="0" smtClean="0">
                <a:cs typeface="B Nazanin" panose="00000400000000000000" pitchFamily="2" charset="-78"/>
              </a:rPr>
              <a:t>•	پایین آمدن مصرف سوخت</a:t>
            </a:r>
          </a:p>
          <a:p>
            <a:r>
              <a:rPr lang="fa-IR" dirty="0" smtClean="0">
                <a:cs typeface="B Nazanin" panose="00000400000000000000" pitchFamily="2" charset="-78"/>
              </a:rPr>
              <a:t>•	پایین آمدن هزینه‌های جانبی خودرو</a:t>
            </a:r>
          </a:p>
          <a:p>
            <a:r>
              <a:rPr lang="fa-IR" dirty="0" smtClean="0">
                <a:cs typeface="B Nazanin" panose="00000400000000000000" pitchFamily="2" charset="-78"/>
              </a:rPr>
              <a:t>•	کم شدن میزان تولید آلاینده‌های سوختی</a:t>
            </a:r>
          </a:p>
          <a:p>
            <a:r>
              <a:rPr lang="fa-IR" dirty="0" smtClean="0">
                <a:cs typeface="B Nazanin" panose="00000400000000000000" pitchFamily="2" charset="-78"/>
              </a:rPr>
              <a:t>•	کم شدن حجم ترافیک شهری</a:t>
            </a:r>
          </a:p>
          <a:p>
            <a:r>
              <a:rPr lang="fa-IR" dirty="0" smtClean="0">
                <a:cs typeface="B Nazanin" panose="00000400000000000000" pitchFamily="2" charset="-78"/>
              </a:rPr>
              <a:t>•	کاهش استرس‌های ناشی از رانندگی</a:t>
            </a:r>
          </a:p>
          <a:p>
            <a:r>
              <a:rPr lang="fa-IR" dirty="0" smtClean="0">
                <a:cs typeface="B Nazanin" panose="00000400000000000000" pitchFamily="2" charset="-78"/>
              </a:rPr>
              <a:t>•	نیاز کمتر به جای پارک</a:t>
            </a:r>
          </a:p>
          <a:p>
            <a:endParaRPr lang="fa-IR" dirty="0">
              <a:cs typeface="B Nazanin" panose="00000400000000000000" pitchFamily="2" charset="-78"/>
            </a:endParaRPr>
          </a:p>
        </p:txBody>
      </p:sp>
      <p:pic>
        <p:nvPicPr>
          <p:cNvPr id="3076" name="Picture 4" descr="C:\Users\paytakht\Desktop\carpool\carpool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25" y="3505200"/>
            <a:ext cx="2524126" cy="25241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5036270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Nazanin" panose="00000400000000000000" pitchFamily="2" charset="-78"/>
              </a:rPr>
              <a:t>کاهش آلودگی هوا</a:t>
            </a:r>
            <a:endParaRPr lang="fa-IR" dirty="0">
              <a:cs typeface="B Nazanin" panose="00000400000000000000" pitchFamily="2" charset="-78"/>
            </a:endParaRPr>
          </a:p>
        </p:txBody>
      </p:sp>
      <p:sp>
        <p:nvSpPr>
          <p:cNvPr id="3" name="Content Placeholder 2"/>
          <p:cNvSpPr>
            <a:spLocks noGrp="1"/>
          </p:cNvSpPr>
          <p:nvPr>
            <p:ph idx="1"/>
          </p:nvPr>
        </p:nvSpPr>
        <p:spPr/>
        <p:txBody>
          <a:bodyPr/>
          <a:lstStyle/>
          <a:p>
            <a:pPr lvl="0"/>
            <a:r>
              <a:rPr lang="fa-IR" dirty="0">
                <a:solidFill>
                  <a:srgbClr val="000000"/>
                </a:solidFill>
                <a:cs typeface="B Nazanin" panose="00000400000000000000" pitchFamily="2" charset="-78"/>
              </a:rPr>
              <a:t>کم شدن میزان تولید آلاینده‌های </a:t>
            </a:r>
            <a:r>
              <a:rPr lang="fa-IR" dirty="0" smtClean="0">
                <a:solidFill>
                  <a:srgbClr val="000000"/>
                </a:solidFill>
                <a:cs typeface="B Nazanin" panose="00000400000000000000" pitchFamily="2" charset="-78"/>
              </a:rPr>
              <a:t>سوختی مهم ترین هدف این سیستم است.</a:t>
            </a:r>
            <a:endParaRPr lang="fa-IR" dirty="0">
              <a:solidFill>
                <a:srgbClr val="000000"/>
              </a:solidFill>
              <a:cs typeface="B Nazanin" panose="00000400000000000000" pitchFamily="2" charset="-78"/>
            </a:endParaRPr>
          </a:p>
          <a:p>
            <a:endParaRPr lang="fa-IR" dirty="0"/>
          </a:p>
        </p:txBody>
      </p:sp>
      <p:pic>
        <p:nvPicPr>
          <p:cNvPr id="5122" name="Picture 2" descr="C:\Users\paytakht\Desktop\carpool\carpool3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091" y="2514600"/>
            <a:ext cx="3410822" cy="27670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5123" name="Picture 3" descr="C:\Users\paytakht\Desktop\carpool\downloa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3686011"/>
            <a:ext cx="5146863" cy="20645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0271567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Nazanin" panose="00000400000000000000" pitchFamily="2" charset="-78"/>
              </a:rPr>
              <a:t>صرفه جویی در زمان</a:t>
            </a:r>
            <a:endParaRPr lang="fa-IR" dirty="0">
              <a:cs typeface="B Nazanin" panose="00000400000000000000" pitchFamily="2" charset="-78"/>
            </a:endParaRPr>
          </a:p>
        </p:txBody>
      </p:sp>
      <p:sp>
        <p:nvSpPr>
          <p:cNvPr id="3" name="Content Placeholder 2"/>
          <p:cNvSpPr>
            <a:spLocks noGrp="1"/>
          </p:cNvSpPr>
          <p:nvPr>
            <p:ph idx="1"/>
          </p:nvPr>
        </p:nvSpPr>
        <p:spPr/>
        <p:txBody>
          <a:bodyPr/>
          <a:lstStyle/>
          <a:p>
            <a:r>
              <a:rPr lang="fa-IR" dirty="0" smtClean="0">
                <a:solidFill>
                  <a:srgbClr val="333333"/>
                </a:solidFill>
                <a:effectLst/>
                <a:ea typeface="Calibri"/>
                <a:cs typeface="B Nazanin" panose="00000400000000000000" pitchFamily="2" charset="-78"/>
              </a:rPr>
              <a:t>اگر هر روز با ماشین سر کار میروید و مجبورید مدت زیادی را پشت فرمان بگذرانید و احساس می‌کنید که زمانتان هدر می‌رود می‌توانید با هممسیر شدن با راننده‌ای دیگر، این زمان را صرف انجام فعالیتهایی مثل چک کردن ایمیل، خواندن کتاب و ... کنید</a:t>
            </a:r>
            <a:endParaRPr lang="fa-IR" dirty="0">
              <a:cs typeface="B Nazanin" panose="00000400000000000000" pitchFamily="2" charset="-78"/>
            </a:endParaRPr>
          </a:p>
        </p:txBody>
      </p:sp>
      <p:pic>
        <p:nvPicPr>
          <p:cNvPr id="6146" name="Picture 2" descr="C:\Users\paytakht\Desktop\carpool\time-running-out-clipar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716337"/>
            <a:ext cx="2624138" cy="28162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6147" name="Picture 3" descr="C:\Users\paytakht\Desktop\carpool\worth-clipart-16198-golden-alarm-clock-by-a-dollar-sign-time-equals-money-clipart-illustration-image-300x24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3716337"/>
            <a:ext cx="2857500" cy="2286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5781429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lstStyle/>
          <a:p>
            <a:pPr algn="r"/>
            <a:r>
              <a:rPr lang="fa-IR" dirty="0" smtClean="0">
                <a:cs typeface="B Nazanin" panose="00000400000000000000" pitchFamily="2" charset="-78"/>
              </a:rPr>
              <a:t>کاهش ترافیک</a:t>
            </a:r>
            <a:endParaRPr lang="fa-IR" dirty="0">
              <a:cs typeface="B Nazanin" panose="00000400000000000000" pitchFamily="2" charset="-78"/>
            </a:endParaRPr>
          </a:p>
        </p:txBody>
      </p:sp>
      <p:sp>
        <p:nvSpPr>
          <p:cNvPr id="3" name="Content Placeholder 2"/>
          <p:cNvSpPr>
            <a:spLocks noGrp="1"/>
          </p:cNvSpPr>
          <p:nvPr>
            <p:ph idx="1"/>
          </p:nvPr>
        </p:nvSpPr>
        <p:spPr>
          <a:xfrm>
            <a:off x="703556" y="1905000"/>
            <a:ext cx="8229600" cy="4525963"/>
          </a:xfrm>
        </p:spPr>
        <p:txBody>
          <a:bodyPr/>
          <a:lstStyle/>
          <a:p>
            <a:r>
              <a:rPr lang="fa-IR" dirty="0" smtClean="0">
                <a:cs typeface="B Nazanin" panose="00000400000000000000" pitchFamily="2" charset="-78"/>
              </a:rPr>
              <a:t>همسفری تاثیر بسزایی بر </a:t>
            </a:r>
            <a:r>
              <a:rPr lang="fa-IR" sz="4000" u="sng" dirty="0" smtClean="0">
                <a:cs typeface="B Nazanin" panose="00000400000000000000" pitchFamily="2" charset="-78"/>
              </a:rPr>
              <a:t>ترافیک</a:t>
            </a:r>
            <a:r>
              <a:rPr lang="fa-IR" dirty="0" smtClean="0">
                <a:cs typeface="B Nazanin" panose="00000400000000000000" pitchFamily="2" charset="-78"/>
              </a:rPr>
              <a:t> دارد. هر خودرویی که به اشتراک گذاشته می‌شود، حداقل یک و حداکثر ۴ خودروی دیگر را از جاده حذف می‌کند. هر چه فرهنگ به اشتراک گذاری خودرو بیشتر شود، ترافیک کمتر خواهد شد</a:t>
            </a:r>
            <a:endParaRPr lang="fa-IR" dirty="0">
              <a:cs typeface="B Nazanin" panose="00000400000000000000" pitchFamily="2" charset="-78"/>
            </a:endParaRPr>
          </a:p>
        </p:txBody>
      </p:sp>
      <p:pic>
        <p:nvPicPr>
          <p:cNvPr id="7171" name="Picture 3" descr="C:\Users\paytakht\Desktop\carpool\depositphotos_11224630-Congesti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3309425"/>
            <a:ext cx="4134729" cy="3429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7172" name="Picture 4" descr="C:\Users\paytakht\Desktop\carpool\images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505200"/>
            <a:ext cx="4132556" cy="21526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299713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sz="3600" dirty="0">
                <a:solidFill>
                  <a:srgbClr val="333333"/>
                </a:solidFill>
                <a:ea typeface="Calibri"/>
                <a:cs typeface="B Nazanin" panose="00000400000000000000" pitchFamily="2" charset="-78"/>
              </a:rPr>
              <a:t>صرفه‌جویی در هزینه‌های رفت و آمد</a:t>
            </a:r>
            <a:endParaRPr lang="fa-IR" sz="4800" dirty="0"/>
          </a:p>
        </p:txBody>
      </p:sp>
      <p:sp>
        <p:nvSpPr>
          <p:cNvPr id="3" name="Content Placeholder 2"/>
          <p:cNvSpPr>
            <a:spLocks noGrp="1"/>
          </p:cNvSpPr>
          <p:nvPr>
            <p:ph idx="1"/>
          </p:nvPr>
        </p:nvSpPr>
        <p:spPr/>
        <p:txBody>
          <a:bodyPr/>
          <a:lstStyle/>
          <a:p>
            <a:r>
              <a:rPr lang="fa-IR" dirty="0" smtClean="0">
                <a:solidFill>
                  <a:srgbClr val="333333"/>
                </a:solidFill>
                <a:effectLst/>
                <a:ea typeface="Calibri"/>
                <a:cs typeface="B Nazanin" panose="00000400000000000000" pitchFamily="2" charset="-78"/>
              </a:rPr>
              <a:t>همسفری باعث صرفه‌جویی در هزینه‌های رفت و آمد می‌شود. اگر روزانه هزینه ای صرف سوخت خودروتان یا پرداخت بابت تاکسی و اتوبوس و آژانس می‌کنید، می‌‌توانید این هزینه را با سایرین تقسیم کنید</a:t>
            </a:r>
            <a:endParaRPr lang="fa-IR" dirty="0">
              <a:cs typeface="B Nazanin" panose="00000400000000000000" pitchFamily="2" charset="-78"/>
            </a:endParaRPr>
          </a:p>
        </p:txBody>
      </p:sp>
      <p:pic>
        <p:nvPicPr>
          <p:cNvPr id="8196" name="Picture 4" descr="C:\Users\paytakht\Desktop\carpool\thin-163_cash_money_coins_piggy_bank_savings-51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3435350"/>
            <a:ext cx="2590800" cy="2590800"/>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C:\Users\paytakht\Desktop\carpool\thin-0428_money_payment_dollar_bag_cash-51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3337379"/>
            <a:ext cx="2667000"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59116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solidFill>
                  <a:srgbClr val="000000"/>
                </a:solidFill>
                <a:ea typeface="Times New Roman"/>
                <a:cs typeface="B Nazanin" panose="00000400000000000000" pitchFamily="2" charset="-78"/>
              </a:rPr>
              <a:t>چگونگی کارکرد این روش</a:t>
            </a:r>
            <a:endParaRPr lang="fa-IR" dirty="0">
              <a:cs typeface="B Nazanin" panose="00000400000000000000" pitchFamily="2" charset="-78"/>
            </a:endParaRPr>
          </a:p>
        </p:txBody>
      </p:sp>
      <p:sp>
        <p:nvSpPr>
          <p:cNvPr id="3" name="Content Placeholder 2"/>
          <p:cNvSpPr>
            <a:spLocks noGrp="1"/>
          </p:cNvSpPr>
          <p:nvPr>
            <p:ph idx="1"/>
          </p:nvPr>
        </p:nvSpPr>
        <p:spPr/>
        <p:txBody>
          <a:bodyPr/>
          <a:lstStyle/>
          <a:p>
            <a:r>
              <a:rPr lang="fa-IR" sz="2400" dirty="0">
                <a:solidFill>
                  <a:schemeClr val="tx1"/>
                </a:solidFill>
                <a:cs typeface="B Nazanin" panose="00000400000000000000" pitchFamily="2" charset="-78"/>
              </a:rPr>
              <a:t>هم‌سفری هم می‌تواند در مورد سفرهای </a:t>
            </a:r>
            <a:r>
              <a:rPr lang="fa-IR" sz="2400" u="sng" dirty="0">
                <a:solidFill>
                  <a:schemeClr val="tx1"/>
                </a:solidFill>
                <a:cs typeface="B Nazanin" panose="00000400000000000000" pitchFamily="2" charset="-78"/>
              </a:rPr>
              <a:t>بین شهری </a:t>
            </a:r>
            <a:r>
              <a:rPr lang="fa-IR" sz="2400" dirty="0">
                <a:solidFill>
                  <a:schemeClr val="tx1"/>
                </a:solidFill>
                <a:cs typeface="B Nazanin" panose="00000400000000000000" pitchFamily="2" charset="-78"/>
              </a:rPr>
              <a:t>انجام گیرد و هم سفرهای </a:t>
            </a:r>
            <a:r>
              <a:rPr lang="fa-IR" sz="2400" u="sng" dirty="0">
                <a:solidFill>
                  <a:schemeClr val="tx1"/>
                </a:solidFill>
                <a:cs typeface="B Nazanin" panose="00000400000000000000" pitchFamily="2" charset="-78"/>
              </a:rPr>
              <a:t>درون </a:t>
            </a:r>
            <a:r>
              <a:rPr lang="fa-IR" sz="2400" u="sng" dirty="0" smtClean="0">
                <a:solidFill>
                  <a:schemeClr val="tx1"/>
                </a:solidFill>
                <a:cs typeface="B Nazanin" panose="00000400000000000000" pitchFamily="2" charset="-78"/>
              </a:rPr>
              <a:t>شهری</a:t>
            </a:r>
            <a:r>
              <a:rPr lang="fa-IR" sz="2400" dirty="0" smtClean="0">
                <a:solidFill>
                  <a:schemeClr val="tx1"/>
                </a:solidFill>
                <a:cs typeface="B Nazanin" panose="00000400000000000000" pitchFamily="2" charset="-78"/>
              </a:rPr>
              <a:t>.</a:t>
            </a:r>
          </a:p>
          <a:p>
            <a:r>
              <a:rPr lang="fa-IR" sz="2400" dirty="0" smtClean="0">
                <a:solidFill>
                  <a:schemeClr val="tx1"/>
                </a:solidFill>
                <a:cs typeface="B Nazanin" panose="00000400000000000000" pitchFamily="2" charset="-78"/>
              </a:rPr>
              <a:t>بدین‌گونه </a:t>
            </a:r>
            <a:r>
              <a:rPr lang="fa-IR" sz="2400" dirty="0">
                <a:solidFill>
                  <a:schemeClr val="tx1"/>
                </a:solidFill>
                <a:cs typeface="B Nazanin" panose="00000400000000000000" pitchFamily="2" charset="-78"/>
              </a:rPr>
              <a:t>که افرادی که قصد سفر در یک زمان واحد، از </a:t>
            </a:r>
            <a:r>
              <a:rPr lang="fa-IR" sz="2400" u="sng" dirty="0">
                <a:solidFill>
                  <a:schemeClr val="tx1"/>
                </a:solidFill>
                <a:cs typeface="B Nazanin" panose="00000400000000000000" pitchFamily="2" charset="-78"/>
              </a:rPr>
              <a:t>یک مقصد معین </a:t>
            </a:r>
            <a:r>
              <a:rPr lang="fa-IR" sz="2400" dirty="0">
                <a:solidFill>
                  <a:schemeClr val="tx1"/>
                </a:solidFill>
                <a:cs typeface="B Nazanin" panose="00000400000000000000" pitchFamily="2" charset="-78"/>
              </a:rPr>
              <a:t>به یک مبدأ مشترک را دارند، می‌توانند طی توافقی کتبی و یا شفاهی، از یک خودروی سواری مشترک استفاده کنند. </a:t>
            </a:r>
            <a:endParaRPr lang="fa-IR" sz="2400" dirty="0" smtClean="0">
              <a:solidFill>
                <a:schemeClr val="tx1"/>
              </a:solidFill>
              <a:cs typeface="B Nazanin" panose="00000400000000000000" pitchFamily="2" charset="-78"/>
            </a:endParaRPr>
          </a:p>
        </p:txBody>
      </p:sp>
      <p:pic>
        <p:nvPicPr>
          <p:cNvPr id="9218" name="Picture 2" descr="C:\Users\paytakht\Desktop\carpool\misc_carpool_0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124200"/>
            <a:ext cx="3429000" cy="3555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10133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Nazanin" panose="00000400000000000000" pitchFamily="2" charset="-78"/>
              </a:rPr>
              <a:t>سفرهای بین شهری</a:t>
            </a:r>
            <a:endParaRPr lang="fa-IR" dirty="0">
              <a:cs typeface="B Nazanin" panose="00000400000000000000" pitchFamily="2" charset="-78"/>
            </a:endParaRPr>
          </a:p>
        </p:txBody>
      </p:sp>
      <p:sp>
        <p:nvSpPr>
          <p:cNvPr id="3" name="Content Placeholder 2"/>
          <p:cNvSpPr>
            <a:spLocks noGrp="1"/>
          </p:cNvSpPr>
          <p:nvPr>
            <p:ph idx="1"/>
          </p:nvPr>
        </p:nvSpPr>
        <p:spPr/>
        <p:txBody>
          <a:bodyPr/>
          <a:lstStyle/>
          <a:p>
            <a:r>
              <a:rPr lang="fa-IR" sz="2400" dirty="0">
                <a:solidFill>
                  <a:srgbClr val="000000"/>
                </a:solidFill>
                <a:cs typeface="B Nazanin" panose="00000400000000000000" pitchFamily="2" charset="-78"/>
              </a:rPr>
              <a:t>در سفرهای بین شهری عموماً فردی که صاحب خودرو است تنها رانندگی می‌کند، در عوض افرادی که با او سفر می‌کنند، مخارج خودرو اعم از سوخت و مخارج تعمیرات خودرو را به عهده می‌گیرند.</a:t>
            </a:r>
            <a:endParaRPr lang="fa-IR" dirty="0"/>
          </a:p>
        </p:txBody>
      </p:sp>
      <p:pic>
        <p:nvPicPr>
          <p:cNvPr id="10242" name="Picture 2" descr="C:\Users\paytakht\Desktop\carpool\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612" y="3421449"/>
            <a:ext cx="3938587" cy="21506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5478027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ct">
  <a:themeElements>
    <a:clrScheme name="Retrospect">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docProps/app.xml><?xml version="1.0" encoding="utf-8"?>
<Properties xmlns="http://schemas.openxmlformats.org/officeDocument/2006/extended-properties" xmlns:vt="http://schemas.openxmlformats.org/officeDocument/2006/docPropsVTypes">
  <TotalTime>0</TotalTime>
  <Words>955</Words>
  <Application>Microsoft Office PowerPoint</Application>
  <PresentationFormat>On-screen Show (4:3)</PresentationFormat>
  <Paragraphs>69</Paragraphs>
  <Slides>25</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25</vt:i4>
      </vt:variant>
    </vt:vector>
  </HeadingPairs>
  <TitlesOfParts>
    <vt:vector size="32" baseType="lpstr">
      <vt:lpstr>Arial</vt:lpstr>
      <vt:lpstr>B Nazanin</vt:lpstr>
      <vt:lpstr>Calibri</vt:lpstr>
      <vt:lpstr>Calibri Light</vt:lpstr>
      <vt:lpstr>Times New Roman</vt:lpstr>
      <vt:lpstr>Office Theme</vt:lpstr>
      <vt:lpstr>Retrospect</vt:lpstr>
      <vt:lpstr>PowerPoint Presentation</vt:lpstr>
      <vt:lpstr>همسفری چیست؟</vt:lpstr>
      <vt:lpstr>همسفری چه مزایایی دارد؟</vt:lpstr>
      <vt:lpstr>کاهش آلودگی هوا</vt:lpstr>
      <vt:lpstr>صرفه جویی در زمان</vt:lpstr>
      <vt:lpstr>کاهش ترافیک</vt:lpstr>
      <vt:lpstr>صرفه‌جویی در هزینه‌های رفت و آمد</vt:lpstr>
      <vt:lpstr>چگونگی کارکرد این روش</vt:lpstr>
      <vt:lpstr>سفرهای بین شهری</vt:lpstr>
      <vt:lpstr>مسیرهای درون شهری</vt:lpstr>
      <vt:lpstr>هم‌سفری افراد یک سازمان</vt:lpstr>
      <vt:lpstr>دولت آمریکا چگونه مردم را به استفاده از سیستم همسفری تشویق میکند؟</vt:lpstr>
      <vt:lpstr>میزان استفاده کارکنان آمریکا از سال 1370 تا سال 2011 از 20% به 10% کاهش پیدا کرده است</vt:lpstr>
      <vt:lpstr>معایب این روش</vt:lpstr>
      <vt:lpstr>مشکلات امنیتی و بی اعتمادی</vt:lpstr>
      <vt:lpstr>استفاده از این روش بین چه کسانی و کجا محبوبیت بیشتری دارد؟</vt:lpstr>
      <vt:lpstr>نکته:</vt:lpstr>
      <vt:lpstr>انعطاف پذیری این سیستم</vt:lpstr>
      <vt:lpstr>همسفریابی به وسیله گوشی های هوشمند</vt:lpstr>
      <vt:lpstr>قوانین محدود کننده</vt:lpstr>
      <vt:lpstr>صرفه جویی 1$/mile</vt:lpstr>
      <vt:lpstr>تاریخچه</vt:lpstr>
      <vt:lpstr>ایستگاه های park and ride</vt:lpstr>
      <vt:lpstr>Real-time ridesharing</vt:lpstr>
      <vt:lpstr>مهم ترین عللی که باعث میشوند شهروندان از این روش استقبال نکنند چیست؟</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2020-11-10T00:59:33Z</dcterms:created>
  <dcterms:modified xsi:type="dcterms:W3CDTF">2020-11-10T00:59:44Z</dcterms:modified>
</cp:coreProperties>
</file>