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4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solidFill>
                  <a:schemeClr val="bg2"/>
                </a:solidFill>
              </a:rPr>
              <a:t>CCTV Total Area Distribution</a:t>
            </a:r>
          </a:p>
        </c:rich>
      </c:tx>
      <c:layout>
        <c:manualLayout>
          <c:xMode val="edge"/>
          <c:yMode val="edge"/>
          <c:x val="1.3780777402824644E-3"/>
          <c:y val="0.90322580645161354"/>
        </c:manualLayout>
      </c:layout>
      <c:overlay val="1"/>
    </c:title>
    <c:autoTitleDeleted val="0"/>
    <c:view3D>
      <c:rotX val="30"/>
      <c:rotY val="0"/>
      <c:rAngAx val="0"/>
    </c:view3D>
    <c:floor>
      <c:thickness val="0"/>
    </c:floor>
    <c:sideWall>
      <c:thickness val="0"/>
    </c:sideWall>
    <c:backWall>
      <c:thickness val="0"/>
    </c:backWall>
    <c:plotArea>
      <c:layout>
        <c:manualLayout>
          <c:layoutTarget val="inner"/>
          <c:xMode val="edge"/>
          <c:yMode val="edge"/>
          <c:x val="2.7246224766418092E-3"/>
          <c:y val="7.1700471618285425E-2"/>
          <c:w val="0.79530316286221636"/>
          <c:h val="0.83094382355431551"/>
        </c:manualLayout>
      </c:layout>
      <c:pie3DChart>
        <c:varyColors val="1"/>
        <c:ser>
          <c:idx val="0"/>
          <c:order val="0"/>
          <c:dPt>
            <c:idx val="3"/>
            <c:bubble3D val="0"/>
            <c:spPr>
              <a:solidFill>
                <a:schemeClr val="bg1">
                  <a:lumMod val="50000"/>
                </a:schemeClr>
              </a:solidFill>
            </c:spPr>
          </c:dPt>
          <c:dLbls>
            <c:dLbl>
              <c:idx val="0"/>
              <c:layout>
                <c:manualLayout>
                  <c:x val="-0.11111123609548806"/>
                  <c:y val="9.6774193548387274E-2"/>
                </c:manualLayout>
              </c:layout>
              <c:tx>
                <c:rich>
                  <a:bodyPr/>
                  <a:lstStyle/>
                  <a:p>
                    <a:pPr>
                      <a:defRPr b="1">
                        <a:solidFill>
                          <a:schemeClr val="bg2"/>
                        </a:solidFill>
                      </a:defRPr>
                    </a:pPr>
                    <a:r>
                      <a:rPr lang="en-US" b="1" smtClean="0">
                        <a:solidFill>
                          <a:schemeClr val="bg2"/>
                        </a:solidFill>
                      </a:rPr>
                      <a:t>Administration</a:t>
                    </a:r>
                  </a:p>
                  <a:p>
                    <a:pPr>
                      <a:defRPr b="1">
                        <a:solidFill>
                          <a:schemeClr val="bg2"/>
                        </a:solidFill>
                      </a:defRPr>
                    </a:pPr>
                    <a:r>
                      <a:rPr lang="en-US" b="1" smtClean="0">
                        <a:solidFill>
                          <a:schemeClr val="bg2"/>
                        </a:solidFill>
                      </a:rPr>
                      <a:t>16.13</a:t>
                    </a:r>
                    <a:r>
                      <a:rPr lang="en-US" b="1">
                        <a:solidFill>
                          <a:schemeClr val="bg2"/>
                        </a:solidFill>
                      </a:rPr>
                      <a:t>%</a:t>
                    </a:r>
                  </a:p>
                </c:rich>
              </c:tx>
              <c:spPr/>
              <c:dLblPos val="outEnd"/>
              <c:showLegendKey val="0"/>
              <c:showVal val="1"/>
              <c:showCatName val="0"/>
              <c:showSerName val="0"/>
              <c:showPercent val="0"/>
              <c:showBubbleSize val="0"/>
              <c:extLst>
                <c:ext xmlns:c15="http://schemas.microsoft.com/office/drawing/2012/chart" uri="{CE6537A1-D6FC-4f65-9D91-7224C49458BB}"/>
              </c:extLst>
            </c:dLbl>
            <c:dLbl>
              <c:idx val="1"/>
              <c:layout>
                <c:manualLayout>
                  <c:x val="-0.20158730158730195"/>
                  <c:y val="-2.688383710100762E-3"/>
                </c:manualLayout>
              </c:layout>
              <c:tx>
                <c:rich>
                  <a:bodyPr/>
                  <a:lstStyle/>
                  <a:p>
                    <a:pPr>
                      <a:defRPr b="1">
                        <a:solidFill>
                          <a:schemeClr val="bg2"/>
                        </a:solidFill>
                      </a:defRPr>
                    </a:pPr>
                    <a:r>
                      <a:rPr lang="en-US" b="1" dirty="0" smtClean="0">
                        <a:solidFill>
                          <a:schemeClr val="bg2"/>
                        </a:solidFill>
                      </a:rPr>
                      <a:t>Program Offices</a:t>
                    </a:r>
                  </a:p>
                  <a:p>
                    <a:pPr>
                      <a:defRPr b="1">
                        <a:solidFill>
                          <a:schemeClr val="bg2"/>
                        </a:solidFill>
                      </a:defRPr>
                    </a:pPr>
                    <a:r>
                      <a:rPr lang="en-US" b="1" dirty="0" smtClean="0">
                        <a:solidFill>
                          <a:schemeClr val="bg2"/>
                        </a:solidFill>
                      </a:rPr>
                      <a:t>13.98</a:t>
                    </a:r>
                    <a:r>
                      <a:rPr lang="en-US" b="1" dirty="0">
                        <a:solidFill>
                          <a:schemeClr val="bg2"/>
                        </a:solidFill>
                      </a:rPr>
                      <a:t>%</a:t>
                    </a:r>
                  </a:p>
                </c:rich>
              </c:tx>
              <c:spPr/>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0.18253993250843681"/>
                  <c:y val="-0.25"/>
                </c:manualLayout>
              </c:layout>
              <c:tx>
                <c:rich>
                  <a:bodyPr/>
                  <a:lstStyle/>
                  <a:p>
                    <a:pPr>
                      <a:defRPr b="1">
                        <a:solidFill>
                          <a:schemeClr val="bg2"/>
                        </a:solidFill>
                      </a:defRPr>
                    </a:pPr>
                    <a:r>
                      <a:rPr lang="en-US" b="1" dirty="0" smtClean="0">
                        <a:solidFill>
                          <a:schemeClr val="bg2"/>
                        </a:solidFill>
                      </a:rPr>
                      <a:t>News Production</a:t>
                    </a:r>
                  </a:p>
                  <a:p>
                    <a:pPr>
                      <a:defRPr b="1">
                        <a:solidFill>
                          <a:schemeClr val="bg2"/>
                        </a:solidFill>
                      </a:defRPr>
                    </a:pPr>
                    <a:r>
                      <a:rPr lang="en-US" b="1" dirty="0" smtClean="0">
                        <a:solidFill>
                          <a:schemeClr val="bg2"/>
                        </a:solidFill>
                      </a:rPr>
                      <a:t>15.05</a:t>
                    </a:r>
                    <a:r>
                      <a:rPr lang="en-US" b="1" dirty="0">
                        <a:solidFill>
                          <a:schemeClr val="bg2"/>
                        </a:solidFill>
                      </a:rPr>
                      <a:t>%</a:t>
                    </a:r>
                  </a:p>
                </c:rich>
              </c:tx>
              <c:spPr/>
              <c:dLblPos val="outEnd"/>
              <c:showLegendKey val="0"/>
              <c:showVal val="1"/>
              <c:showCatName val="0"/>
              <c:showSerName val="0"/>
              <c:showPercent val="0"/>
              <c:showBubbleSize val="0"/>
              <c:extLst>
                <c:ext xmlns:c15="http://schemas.microsoft.com/office/drawing/2012/chart" uri="{CE6537A1-D6FC-4f65-9D91-7224C49458BB}"/>
              </c:extLst>
            </c:dLbl>
            <c:dLbl>
              <c:idx val="3"/>
              <c:layout>
                <c:manualLayout>
                  <c:x val="-1.904761904761907E-2"/>
                  <c:y val="-0.31451612903225862"/>
                </c:manualLayout>
              </c:layout>
              <c:tx>
                <c:rich>
                  <a:bodyPr/>
                  <a:lstStyle/>
                  <a:p>
                    <a:pPr>
                      <a:defRPr b="1"/>
                    </a:pPr>
                    <a:r>
                      <a:rPr lang="en-US" b="1" dirty="0" smtClean="0"/>
                      <a:t>Broadcasting</a:t>
                    </a:r>
                  </a:p>
                  <a:p>
                    <a:pPr>
                      <a:defRPr b="1"/>
                    </a:pPr>
                    <a:r>
                      <a:rPr lang="en-US" b="1" dirty="0" smtClean="0"/>
                      <a:t>8.60</a:t>
                    </a:r>
                    <a:r>
                      <a:rPr lang="en-US" b="1" dirty="0"/>
                      <a:t>%</a:t>
                    </a:r>
                  </a:p>
                </c:rich>
              </c:tx>
              <c:spPr/>
              <c:dLblPos val="outEnd"/>
              <c:showLegendKey val="0"/>
              <c:showVal val="1"/>
              <c:showCatName val="0"/>
              <c:showSerName val="0"/>
              <c:showPercent val="0"/>
              <c:showBubbleSize val="0"/>
              <c:extLst>
                <c:ext xmlns:c15="http://schemas.microsoft.com/office/drawing/2012/chart" uri="{CE6537A1-D6FC-4f65-9D91-7224C49458BB}"/>
              </c:extLst>
            </c:dLbl>
            <c:dLbl>
              <c:idx val="4"/>
              <c:layout>
                <c:manualLayout>
                  <c:x val="0.12380952380952381"/>
                  <c:y val="-0.18279591059182157"/>
                </c:manualLayout>
              </c:layout>
              <c:tx>
                <c:rich>
                  <a:bodyPr/>
                  <a:lstStyle/>
                  <a:p>
                    <a:pPr>
                      <a:defRPr b="1">
                        <a:solidFill>
                          <a:schemeClr val="bg2"/>
                        </a:solidFill>
                      </a:defRPr>
                    </a:pPr>
                    <a:r>
                      <a:rPr lang="en-US" b="1" dirty="0" smtClean="0">
                        <a:solidFill>
                          <a:schemeClr val="bg2"/>
                        </a:solidFill>
                      </a:rPr>
                      <a:t>Program Production</a:t>
                    </a:r>
                  </a:p>
                  <a:p>
                    <a:pPr>
                      <a:defRPr b="1">
                        <a:solidFill>
                          <a:schemeClr val="bg2"/>
                        </a:solidFill>
                      </a:defRPr>
                    </a:pPr>
                    <a:r>
                      <a:rPr lang="en-US" b="1" dirty="0" smtClean="0">
                        <a:solidFill>
                          <a:schemeClr val="bg2"/>
                        </a:solidFill>
                      </a:rPr>
                      <a:t>25.81</a:t>
                    </a:r>
                    <a:r>
                      <a:rPr lang="en-US" b="1" dirty="0">
                        <a:solidFill>
                          <a:schemeClr val="bg2"/>
                        </a:solidFill>
                      </a:rPr>
                      <a:t>%</a:t>
                    </a:r>
                  </a:p>
                </c:rich>
              </c:tx>
              <c:spPr/>
              <c:dLblPos val="outEnd"/>
              <c:showLegendKey val="0"/>
              <c:showVal val="1"/>
              <c:showCatName val="0"/>
              <c:showSerName val="0"/>
              <c:showPercent val="0"/>
              <c:showBubbleSize val="0"/>
              <c:extLst>
                <c:ext xmlns:c15="http://schemas.microsoft.com/office/drawing/2012/chart" uri="{CE6537A1-D6FC-4f65-9D91-7224C49458BB}"/>
              </c:extLst>
            </c:dLbl>
            <c:dLbl>
              <c:idx val="5"/>
              <c:layout>
                <c:manualLayout>
                  <c:x val="9.5238095238095358E-2"/>
                  <c:y val="5.3763440860215152E-2"/>
                </c:manualLayout>
              </c:layout>
              <c:tx>
                <c:rich>
                  <a:bodyPr/>
                  <a:lstStyle/>
                  <a:p>
                    <a:pPr>
                      <a:defRPr b="1"/>
                    </a:pPr>
                    <a:r>
                      <a:rPr lang="en-US" b="1" dirty="0" smtClean="0"/>
                      <a:t>Staff Facilities</a:t>
                    </a:r>
                  </a:p>
                  <a:p>
                    <a:pPr>
                      <a:defRPr b="1"/>
                    </a:pPr>
                    <a:r>
                      <a:rPr lang="en-US" b="1" dirty="0" smtClean="0"/>
                      <a:t>6.45</a:t>
                    </a:r>
                    <a:r>
                      <a:rPr lang="en-US" b="1" dirty="0"/>
                      <a:t>%</a:t>
                    </a:r>
                  </a:p>
                </c:rich>
              </c:tx>
              <c:spPr/>
              <c:dLblPos val="outEnd"/>
              <c:showLegendKey val="0"/>
              <c:showVal val="1"/>
              <c:showCatName val="0"/>
              <c:showSerName val="0"/>
              <c:showPercent val="0"/>
              <c:showBubbleSize val="0"/>
              <c:extLst>
                <c:ext xmlns:c15="http://schemas.microsoft.com/office/drawing/2012/chart" uri="{CE6537A1-D6FC-4f65-9D91-7224C49458BB}"/>
              </c:extLst>
            </c:dLbl>
            <c:dLbl>
              <c:idx val="6"/>
              <c:layout>
                <c:manualLayout>
                  <c:x val="8.4126984126984258E-2"/>
                  <c:y val="0.10752688172043028"/>
                </c:manualLayout>
              </c:layout>
              <c:tx>
                <c:rich>
                  <a:bodyPr/>
                  <a:lstStyle/>
                  <a:p>
                    <a:pPr>
                      <a:defRPr b="1">
                        <a:solidFill>
                          <a:schemeClr val="bg2"/>
                        </a:solidFill>
                      </a:defRPr>
                    </a:pPr>
                    <a:r>
                      <a:rPr lang="en-US" b="1" dirty="0" smtClean="0">
                        <a:solidFill>
                          <a:schemeClr val="bg2"/>
                        </a:solidFill>
                      </a:rPr>
                      <a:t>Parking</a:t>
                    </a:r>
                  </a:p>
                  <a:p>
                    <a:pPr>
                      <a:defRPr b="1">
                        <a:solidFill>
                          <a:schemeClr val="bg2"/>
                        </a:solidFill>
                      </a:defRPr>
                    </a:pPr>
                    <a:r>
                      <a:rPr lang="en-US" b="1" dirty="0" smtClean="0">
                        <a:solidFill>
                          <a:schemeClr val="bg2"/>
                        </a:solidFill>
                      </a:rPr>
                      <a:t>13.98</a:t>
                    </a:r>
                    <a:r>
                      <a:rPr lang="en-US" b="1" dirty="0">
                        <a:solidFill>
                          <a:schemeClr val="bg2"/>
                        </a:solidFill>
                      </a:rPr>
                      <a:t>%</a:t>
                    </a:r>
                  </a:p>
                </c:rich>
              </c:tx>
              <c:sp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Sheet1!$C$4:$C$10</c:f>
              <c:strCache>
                <c:ptCount val="7"/>
                <c:pt idx="0">
                  <c:v>Administration</c:v>
                </c:pt>
                <c:pt idx="1">
                  <c:v>Program Offices</c:v>
                </c:pt>
                <c:pt idx="2">
                  <c:v>News Production</c:v>
                </c:pt>
                <c:pt idx="3">
                  <c:v>Broadcasting</c:v>
                </c:pt>
                <c:pt idx="4">
                  <c:v>Program Production</c:v>
                </c:pt>
                <c:pt idx="5">
                  <c:v>Staff Facilities</c:v>
                </c:pt>
                <c:pt idx="6">
                  <c:v>Parking </c:v>
                </c:pt>
              </c:strCache>
            </c:strRef>
          </c:cat>
          <c:val>
            <c:numRef>
              <c:f>Sheet1!$F$4:$F$10</c:f>
              <c:numCache>
                <c:formatCode>0.00%</c:formatCode>
                <c:ptCount val="7"/>
                <c:pt idx="0">
                  <c:v>0.16129032258064557</c:v>
                </c:pt>
                <c:pt idx="1">
                  <c:v>0.13978494623655913</c:v>
                </c:pt>
                <c:pt idx="2">
                  <c:v>0.15053763440860221</c:v>
                </c:pt>
                <c:pt idx="3">
                  <c:v>8.6021505376344343E-2</c:v>
                </c:pt>
                <c:pt idx="4">
                  <c:v>0.25806451612903231</c:v>
                </c:pt>
                <c:pt idx="5">
                  <c:v>6.4516129032258257E-2</c:v>
                </c:pt>
                <c:pt idx="6">
                  <c:v>0.13978494623655913</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rtl="0">
              <a:defRPr b="1">
                <a:solidFill>
                  <a:schemeClr val="bg2"/>
                </a:solidFill>
              </a:defRPr>
            </a:pPr>
            <a:endParaRPr lang="fa-IR"/>
          </a:p>
        </c:txPr>
      </c:legendEntry>
      <c:legendEntry>
        <c:idx val="1"/>
        <c:txPr>
          <a:bodyPr/>
          <a:lstStyle/>
          <a:p>
            <a:pPr rtl="0">
              <a:defRPr b="1">
                <a:solidFill>
                  <a:schemeClr val="bg2"/>
                </a:solidFill>
              </a:defRPr>
            </a:pPr>
            <a:endParaRPr lang="fa-IR"/>
          </a:p>
        </c:txPr>
      </c:legendEntry>
      <c:legendEntry>
        <c:idx val="2"/>
        <c:txPr>
          <a:bodyPr/>
          <a:lstStyle/>
          <a:p>
            <a:pPr rtl="0">
              <a:defRPr b="1">
                <a:solidFill>
                  <a:schemeClr val="bg2"/>
                </a:solidFill>
              </a:defRPr>
            </a:pPr>
            <a:endParaRPr lang="fa-IR"/>
          </a:p>
        </c:txPr>
      </c:legendEntry>
      <c:legendEntry>
        <c:idx val="3"/>
        <c:txPr>
          <a:bodyPr/>
          <a:lstStyle/>
          <a:p>
            <a:pPr rtl="0">
              <a:defRPr b="1">
                <a:solidFill>
                  <a:schemeClr val="bg2"/>
                </a:solidFill>
              </a:defRPr>
            </a:pPr>
            <a:endParaRPr lang="fa-IR"/>
          </a:p>
        </c:txPr>
      </c:legendEntry>
      <c:legendEntry>
        <c:idx val="4"/>
        <c:txPr>
          <a:bodyPr/>
          <a:lstStyle/>
          <a:p>
            <a:pPr rtl="0">
              <a:defRPr b="1">
                <a:solidFill>
                  <a:schemeClr val="bg2"/>
                </a:solidFill>
              </a:defRPr>
            </a:pPr>
            <a:endParaRPr lang="fa-IR"/>
          </a:p>
        </c:txPr>
      </c:legendEntry>
      <c:legendEntry>
        <c:idx val="5"/>
        <c:txPr>
          <a:bodyPr/>
          <a:lstStyle/>
          <a:p>
            <a:pPr rtl="0">
              <a:defRPr b="1">
                <a:solidFill>
                  <a:schemeClr val="bg2"/>
                </a:solidFill>
              </a:defRPr>
            </a:pPr>
            <a:endParaRPr lang="fa-IR"/>
          </a:p>
        </c:txPr>
      </c:legendEntry>
      <c:legendEntry>
        <c:idx val="6"/>
        <c:txPr>
          <a:bodyPr/>
          <a:lstStyle/>
          <a:p>
            <a:pPr rtl="0">
              <a:defRPr b="1">
                <a:solidFill>
                  <a:schemeClr val="bg2"/>
                </a:solidFill>
              </a:defRPr>
            </a:pPr>
            <a:endParaRPr lang="fa-IR"/>
          </a:p>
        </c:txPr>
      </c:legendEntry>
      <c:layout>
        <c:manualLayout>
          <c:xMode val="edge"/>
          <c:yMode val="edge"/>
          <c:x val="0.7897976502937144"/>
          <c:y val="0.54790005080010162"/>
          <c:w val="0.20967866516685413"/>
          <c:h val="0.44093726187452453"/>
        </c:manualLayout>
      </c:layout>
      <c:overlay val="1"/>
      <c:spPr>
        <a:solidFill>
          <a:srgbClr val="FFFFFF">
            <a:lumMod val="85000"/>
            <a:alpha val="50000"/>
          </a:srgbClr>
        </a:solidFill>
      </c:spPr>
      <c:txPr>
        <a:bodyPr/>
        <a:lstStyle/>
        <a:p>
          <a:pPr rtl="0">
            <a:defRPr/>
          </a:pPr>
          <a:endParaRPr lang="fa-IR"/>
        </a:p>
      </c:txPr>
    </c:legend>
    <c:plotVisOnly val="1"/>
    <c:dispBlanksAs val="gap"/>
    <c:showDLblsOverMax val="0"/>
  </c:chart>
  <c:spPr>
    <a:noFill/>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662253B-CA8F-4354-8270-DFB5A0ED7F64}" type="datetimeFigureOut">
              <a:rPr lang="fa-IR" smtClean="0"/>
              <a:t>13/04/1442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CF1DB56-A550-4D7A-A38B-D41B88A25BAD}" type="slidenum">
              <a:rPr lang="fa-IR" smtClean="0"/>
              <a:t>‹#›</a:t>
            </a:fld>
            <a:endParaRPr lang="fa-IR"/>
          </a:p>
        </p:txBody>
      </p:sp>
    </p:spTree>
    <p:extLst>
      <p:ext uri="{BB962C8B-B14F-4D97-AF65-F5344CB8AC3E}">
        <p14:creationId xmlns:p14="http://schemas.microsoft.com/office/powerpoint/2010/main" val="18961388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034650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733581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986314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392115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852663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979040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626898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baseline="0" dirty="0" smtClean="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471117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506543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673610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300480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Towers constructed</a:t>
            </a:r>
            <a:r>
              <a:rPr lang="en-US" baseline="0" dirty="0" smtClean="0"/>
              <a:t> at opposite diagonal corners of a 160m x 160m footprint, linked by an L-shaped podium</a:t>
            </a:r>
          </a:p>
          <a:p>
            <a:r>
              <a:rPr lang="en-US" baseline="0" dirty="0" smtClean="0"/>
              <a:t>Co-joined at the top by an L-shaped bridge opposite the podium</a:t>
            </a:r>
          </a:p>
          <a:p>
            <a:r>
              <a:rPr lang="en-US" baseline="0" dirty="0" smtClean="0"/>
              <a:t>Tower footprints are 40mx60m and 52mx42m</a:t>
            </a:r>
          </a:p>
          <a:p>
            <a:r>
              <a:rPr lang="en-US" baseline="0" dirty="0" smtClean="0"/>
              <a:t>Thin concrete cores support internal floors</a:t>
            </a:r>
            <a:endParaRPr lang="en-US" dirty="0"/>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799491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678846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68236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999721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93789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CF35937B-98CE-46C8-8F8F-9D90598574B4}"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053234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C7EEC644-7778-4FEF-BB36-E133BD250EA6}"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2325518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EEC644-7778-4FEF-BB36-E133BD250EA6}"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402119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EEC644-7778-4FEF-BB36-E133BD250EA6}"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2826890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41EECF0-B752-4026-A7FE-72996B134886}"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200170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F0DB1EA4-323D-4644-B466-B9C6143C966B}"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079078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A68B6D3-F113-4517-81CF-B3B5436E3058}"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108489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a:solidFill>
                <a:srgbClr val="146194">
                  <a:lumMod val="50000"/>
                </a:srgbClr>
              </a:solidFill>
            </a:endParaRPr>
          </a:p>
        </p:txBody>
      </p:sp>
      <p:sp>
        <p:nvSpPr>
          <p:cNvPr id="7" name="Slide Number Placeholder 6"/>
          <p:cNvSpPr>
            <a:spLocks noGrp="1"/>
          </p:cNvSpPr>
          <p:nvPr>
            <p:ph type="sldNum" sz="quarter" idx="12"/>
          </p:nvPr>
        </p:nvSpPr>
        <p:spPr/>
        <p:txBody>
          <a:bodyPr/>
          <a:lstStyle/>
          <a:p>
            <a:fld id="{1A3F6EB5-52EE-43BC-BFBB-9946F1799CDF}"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2690418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solidFill>
                <a:srgbClr val="146194">
                  <a:lumMod val="50000"/>
                </a:srgbClr>
              </a:solidFill>
            </a:endParaRPr>
          </a:p>
        </p:txBody>
      </p:sp>
      <p:sp>
        <p:nvSpPr>
          <p:cNvPr id="8" name="Footer Placeholder 7"/>
          <p:cNvSpPr>
            <a:spLocks noGrp="1"/>
          </p:cNvSpPr>
          <p:nvPr>
            <p:ph type="ftr" sz="quarter" idx="11"/>
          </p:nvPr>
        </p:nvSpPr>
        <p:spPr/>
        <p:txBody>
          <a:bodyPr/>
          <a:lstStyle/>
          <a:p>
            <a:endParaRPr lang="en-US">
              <a:solidFill>
                <a:srgbClr val="146194">
                  <a:lumMod val="50000"/>
                </a:srgbClr>
              </a:solidFill>
            </a:endParaRPr>
          </a:p>
        </p:txBody>
      </p:sp>
      <p:sp>
        <p:nvSpPr>
          <p:cNvPr id="9" name="Slide Number Placeholder 8"/>
          <p:cNvSpPr>
            <a:spLocks noGrp="1"/>
          </p:cNvSpPr>
          <p:nvPr>
            <p:ph type="sldNum" sz="quarter" idx="12"/>
          </p:nvPr>
        </p:nvSpPr>
        <p:spPr/>
        <p:txBody>
          <a:bodyPr/>
          <a:lstStyle/>
          <a:p>
            <a:fld id="{C0AD915A-2EC3-496E-80F8-8E764E68D0E0}"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8589191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a:solidFill>
                <a:srgbClr val="146194">
                  <a:lumMod val="50000"/>
                </a:srgbClr>
              </a:solidFill>
            </a:endParaRPr>
          </a:p>
        </p:txBody>
      </p:sp>
      <p:sp>
        <p:nvSpPr>
          <p:cNvPr id="5" name="Slide Number Placeholder 4"/>
          <p:cNvSpPr>
            <a:spLocks noGrp="1"/>
          </p:cNvSpPr>
          <p:nvPr>
            <p:ph type="sldNum" sz="quarter" idx="12"/>
          </p:nvPr>
        </p:nvSpPr>
        <p:spPr/>
        <p:txBody>
          <a:bodyPr/>
          <a:lstStyle/>
          <a:p>
            <a:fld id="{375CE5AD-2793-4890-894D-1798BF593E82}"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4050741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146194">
                  <a:lumMod val="50000"/>
                </a:srgbClr>
              </a:solidFill>
            </a:endParaRPr>
          </a:p>
        </p:txBody>
      </p:sp>
      <p:sp>
        <p:nvSpPr>
          <p:cNvPr id="3" name="Footer Placeholder 2"/>
          <p:cNvSpPr>
            <a:spLocks noGrp="1"/>
          </p:cNvSpPr>
          <p:nvPr>
            <p:ph type="ftr" sz="quarter" idx="11"/>
          </p:nvPr>
        </p:nvSpPr>
        <p:spPr/>
        <p:txBody>
          <a:bodyPr/>
          <a:lstStyle/>
          <a:p>
            <a:endParaRPr lang="en-US">
              <a:solidFill>
                <a:srgbClr val="146194">
                  <a:lumMod val="50000"/>
                </a:srgbClr>
              </a:solidFill>
            </a:endParaRPr>
          </a:p>
        </p:txBody>
      </p:sp>
      <p:sp>
        <p:nvSpPr>
          <p:cNvPr id="4" name="Slide Number Placeholder 3"/>
          <p:cNvSpPr>
            <a:spLocks noGrp="1"/>
          </p:cNvSpPr>
          <p:nvPr>
            <p:ph type="sldNum" sz="quarter" idx="12"/>
          </p:nvPr>
        </p:nvSpPr>
        <p:spPr/>
        <p:txBody>
          <a:bodyPr/>
          <a:lstStyle/>
          <a:p>
            <a:fld id="{C5CE2169-851A-47D3-979F-60B8292368BE}"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91819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146194">
                  <a:lumMod val="50000"/>
                </a:srgbClr>
              </a:solidFill>
            </a:endParaRPr>
          </a:p>
        </p:txBody>
      </p:sp>
      <p:sp>
        <p:nvSpPr>
          <p:cNvPr id="6" name="Footer Placeholder 5"/>
          <p:cNvSpPr>
            <a:spLocks noGrp="1"/>
          </p:cNvSpPr>
          <p:nvPr>
            <p:ph type="ftr" sz="quarter" idx="11"/>
          </p:nvPr>
        </p:nvSpPr>
        <p:spPr/>
        <p:txBody>
          <a:bodyPr/>
          <a:lstStyle/>
          <a:p>
            <a:endParaRPr lang="en-US">
              <a:solidFill>
                <a:srgbClr val="146194">
                  <a:lumMod val="50000"/>
                </a:srgbClr>
              </a:solidFill>
            </a:endParaRPr>
          </a:p>
        </p:txBody>
      </p:sp>
      <p:sp>
        <p:nvSpPr>
          <p:cNvPr id="7" name="Slide Number Placeholder 6"/>
          <p:cNvSpPr>
            <a:spLocks noGrp="1"/>
          </p:cNvSpPr>
          <p:nvPr>
            <p:ph type="sldNum" sz="quarter" idx="12"/>
          </p:nvPr>
        </p:nvSpPr>
        <p:spPr/>
        <p:txBody>
          <a:bodyPr/>
          <a:lstStyle/>
          <a:p>
            <a:fld id="{AA31F563-39B7-4850-8EE5-C6885C2F24A4}"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334337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C7EEC644-7778-4FEF-BB36-E133BD250EA6}"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13656044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146194">
                  <a:lumMod val="50000"/>
                </a:srgbClr>
              </a:solidFill>
            </a:endParaRPr>
          </a:p>
        </p:txBody>
      </p:sp>
      <p:sp>
        <p:nvSpPr>
          <p:cNvPr id="6" name="Footer Placeholder 5"/>
          <p:cNvSpPr>
            <a:spLocks noGrp="1"/>
          </p:cNvSpPr>
          <p:nvPr>
            <p:ph type="ftr" sz="quarter" idx="11"/>
          </p:nvPr>
        </p:nvSpPr>
        <p:spPr>
          <a:xfrm>
            <a:off x="533400" y="6172200"/>
            <a:ext cx="5811724" cy="365125"/>
          </a:xfrm>
        </p:spPr>
        <p:txBody>
          <a:bodyPr/>
          <a:lstStyle/>
          <a:p>
            <a:endParaRPr lang="en-US">
              <a:solidFill>
                <a:srgbClr val="146194">
                  <a:lumMod val="50000"/>
                </a:srgbClr>
              </a:solidFill>
            </a:endParaRPr>
          </a:p>
        </p:txBody>
      </p:sp>
      <p:sp>
        <p:nvSpPr>
          <p:cNvPr id="7" name="Slide Number Placeholder 6"/>
          <p:cNvSpPr>
            <a:spLocks noGrp="1"/>
          </p:cNvSpPr>
          <p:nvPr>
            <p:ph type="sldNum" sz="quarter" idx="12"/>
          </p:nvPr>
        </p:nvSpPr>
        <p:spPr/>
        <p:txBody>
          <a:bodyPr/>
          <a:lstStyle/>
          <a:p>
            <a:fld id="{BF2D1EA5-9770-4803-943E-4E2AD111CEE1}"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715102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a:solidFill>
                <a:srgbClr val="146194">
                  <a:lumMod val="50000"/>
                </a:srgbClr>
              </a:solidFill>
            </a:endParaRPr>
          </a:p>
        </p:txBody>
      </p:sp>
      <p:sp>
        <p:nvSpPr>
          <p:cNvPr id="4" name="Footer Placeholder 3"/>
          <p:cNvSpPr>
            <a:spLocks noGrp="1"/>
          </p:cNvSpPr>
          <p:nvPr>
            <p:ph type="ftr" sz="quarter" idx="11"/>
          </p:nvPr>
        </p:nvSpPr>
        <p:spPr/>
        <p:txBody>
          <a:bodyPr/>
          <a:lstStyle/>
          <a:p>
            <a:endParaRPr lang="en-US">
              <a:solidFill>
                <a:srgbClr val="146194">
                  <a:lumMod val="50000"/>
                </a:srgbClr>
              </a:solidFill>
            </a:endParaRPr>
          </a:p>
        </p:txBody>
      </p:sp>
      <p:sp>
        <p:nvSpPr>
          <p:cNvPr id="5" name="Slide Number Placeholder 4"/>
          <p:cNvSpPr>
            <a:spLocks noGrp="1"/>
          </p:cNvSpPr>
          <p:nvPr>
            <p:ph type="sldNum" sz="quarter" idx="12"/>
          </p:nvPr>
        </p:nvSpPr>
        <p:spPr/>
        <p:txBody>
          <a:bodyPr/>
          <a:lstStyle/>
          <a:p>
            <a:fld id="{EFA9A201-7423-4733-A775-E5FD1E6A6070}"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2251400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FA9A201-7423-4733-A775-E5FD1E6A6070}"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8032292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FA9A201-7423-4733-A775-E5FD1E6A6070}" type="slidenum">
              <a:rPr lang="en-US" smtClean="0">
                <a:solidFill>
                  <a:srgbClr val="146194">
                    <a:lumMod val="50000"/>
                  </a:srgbClr>
                </a:solidFill>
              </a:rPr>
              <a:pPr/>
              <a:t>‹#›</a:t>
            </a:fld>
            <a:endParaRPr lang="en-US">
              <a:solidFill>
                <a:srgbClr val="146194">
                  <a:lumMod val="50000"/>
                </a:srgbClr>
              </a:solidFill>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algn="l" rtl="0" fontAlgn="base">
              <a:spcBef>
                <a:spcPct val="0"/>
              </a:spcBef>
              <a:spcAft>
                <a:spcPct val="0"/>
              </a:spcAft>
            </a:pPr>
            <a:r>
              <a:rPr lang="en-US" sz="8000" dirty="0">
                <a:solidFill>
                  <a:prstClr val="white"/>
                </a:solidFill>
                <a:latin typeface="Times New Roman" pitchFamily="18" charset="0"/>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rtl="0" fontAlgn="base">
              <a:spcBef>
                <a:spcPct val="0"/>
              </a:spcBef>
              <a:spcAft>
                <a:spcPct val="0"/>
              </a:spcAft>
            </a:pPr>
            <a:r>
              <a:rPr lang="en-US" sz="8000" dirty="0">
                <a:solidFill>
                  <a:prstClr val="white"/>
                </a:solidFill>
                <a:latin typeface="Times New Roman" pitchFamily="18" charset="0"/>
              </a:rPr>
              <a:t>”</a:t>
            </a:r>
          </a:p>
        </p:txBody>
      </p:sp>
    </p:spTree>
    <p:extLst>
      <p:ext uri="{BB962C8B-B14F-4D97-AF65-F5344CB8AC3E}">
        <p14:creationId xmlns:p14="http://schemas.microsoft.com/office/powerpoint/2010/main" val="4208861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FA9A201-7423-4733-A775-E5FD1E6A6070}"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16315402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FA9A201-7423-4733-A775-E5FD1E6A6070}" type="slidenum">
              <a:rPr lang="en-US" smtClean="0">
                <a:solidFill>
                  <a:srgbClr val="146194">
                    <a:lumMod val="50000"/>
                  </a:srgbClr>
                </a:solidFill>
              </a:rPr>
              <a:pPr/>
              <a:t>‹#›</a:t>
            </a:fld>
            <a:endParaRPr lang="en-US">
              <a:solidFill>
                <a:srgbClr val="146194">
                  <a:lumMod val="50000"/>
                </a:srgbClr>
              </a:solidFill>
            </a:endParaRP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algn="l" rtl="0" fontAlgn="base">
              <a:spcBef>
                <a:spcPct val="0"/>
              </a:spcBef>
              <a:spcAft>
                <a:spcPct val="0"/>
              </a:spcAft>
            </a:pPr>
            <a:r>
              <a:rPr lang="en-US" sz="8000" dirty="0">
                <a:solidFill>
                  <a:prstClr val="white"/>
                </a:solidFill>
                <a:latin typeface="Times New Roman" pitchFamily="18" charset="0"/>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rtl="0" fontAlgn="base">
              <a:spcBef>
                <a:spcPct val="0"/>
              </a:spcBef>
              <a:spcAft>
                <a:spcPct val="0"/>
              </a:spcAft>
            </a:pPr>
            <a:r>
              <a:rPr lang="en-US" sz="8000" dirty="0">
                <a:solidFill>
                  <a:prstClr val="white"/>
                </a:solidFill>
                <a:latin typeface="Times New Roman" pitchFamily="18" charset="0"/>
              </a:rPr>
              <a:t>”</a:t>
            </a:r>
          </a:p>
        </p:txBody>
      </p:sp>
    </p:spTree>
    <p:extLst>
      <p:ext uri="{BB962C8B-B14F-4D97-AF65-F5344CB8AC3E}">
        <p14:creationId xmlns:p14="http://schemas.microsoft.com/office/powerpoint/2010/main" val="18299024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EFA9A201-7423-4733-A775-E5FD1E6A6070}"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34762108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FB40A7D2-4755-457D-8BBB-35F7AD2F7DA4}"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29357715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a:solidFill>
                <a:srgbClr val="146194">
                  <a:lumMod val="50000"/>
                </a:srgbClr>
              </a:solidFill>
            </a:endParaRPr>
          </a:p>
        </p:txBody>
      </p:sp>
      <p:sp>
        <p:nvSpPr>
          <p:cNvPr id="6" name="Slide Number Placeholder 5"/>
          <p:cNvSpPr>
            <a:spLocks noGrp="1"/>
          </p:cNvSpPr>
          <p:nvPr>
            <p:ph type="sldNum" sz="quarter" idx="12"/>
          </p:nvPr>
        </p:nvSpPr>
        <p:spPr/>
        <p:txBody>
          <a:bodyPr/>
          <a:lstStyle/>
          <a:p>
            <a:fld id="{531DA913-5710-4355-8E85-F8B1D5134458}" type="slidenum">
              <a:rPr lang="en-US" smtClean="0">
                <a:solidFill>
                  <a:srgbClr val="146194">
                    <a:lumMod val="50000"/>
                  </a:srgbClr>
                </a:solidFill>
              </a:rPr>
              <a:pPr/>
              <a:t>‹#›</a:t>
            </a:fld>
            <a:endParaRPr lang="en-US">
              <a:solidFill>
                <a:srgbClr val="146194">
                  <a:lumMod val="50000"/>
                </a:srgbClr>
              </a:solidFill>
            </a:endParaRPr>
          </a:p>
        </p:txBody>
      </p:sp>
    </p:spTree>
    <p:extLst>
      <p:ext uri="{BB962C8B-B14F-4D97-AF65-F5344CB8AC3E}">
        <p14:creationId xmlns:p14="http://schemas.microsoft.com/office/powerpoint/2010/main" val="937080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EEC644-7778-4FEF-BB36-E133BD250EA6}"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4110963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7EEC644-7778-4FEF-BB36-E133BD250EA6}"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427202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C7EEC644-7778-4FEF-BB36-E133BD250EA6}" type="datetimeFigureOut">
              <a:rPr lang="fa-IR" smtClean="0"/>
              <a:t>13/04/1442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390400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C7EEC644-7778-4FEF-BB36-E133BD250EA6}" type="datetimeFigureOut">
              <a:rPr lang="fa-IR" smtClean="0"/>
              <a:t>13/04/1442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928105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EEC644-7778-4FEF-BB36-E133BD250EA6}" type="datetimeFigureOut">
              <a:rPr lang="fa-IR" smtClean="0"/>
              <a:t>13/04/1442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3908168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EEC644-7778-4FEF-BB36-E133BD250EA6}"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146364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EEC644-7778-4FEF-BB36-E133BD250EA6}"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0F282A-BBD8-49B8-A628-0F6CED4BF737}" type="slidenum">
              <a:rPr lang="fa-IR" smtClean="0"/>
              <a:t>‹#›</a:t>
            </a:fld>
            <a:endParaRPr lang="fa-IR"/>
          </a:p>
        </p:txBody>
      </p:sp>
    </p:spTree>
    <p:extLst>
      <p:ext uri="{BB962C8B-B14F-4D97-AF65-F5344CB8AC3E}">
        <p14:creationId xmlns:p14="http://schemas.microsoft.com/office/powerpoint/2010/main" val="790801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C7EEC644-7778-4FEF-BB36-E133BD250EA6}" type="datetimeFigureOut">
              <a:rPr lang="fa-IR" smtClean="0"/>
              <a:t>13/04/1442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B70F282A-BBD8-49B8-A628-0F6CED4BF737}" type="slidenum">
              <a:rPr lang="fa-IR" smtClean="0"/>
              <a:t>‹#›</a:t>
            </a:fld>
            <a:endParaRPr lang="fa-IR"/>
          </a:p>
        </p:txBody>
      </p:sp>
    </p:spTree>
    <p:extLst>
      <p:ext uri="{BB962C8B-B14F-4D97-AF65-F5344CB8AC3E}">
        <p14:creationId xmlns:p14="http://schemas.microsoft.com/office/powerpoint/2010/main" val="4269610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rtl="0" fontAlgn="base">
              <a:spcBef>
                <a:spcPct val="0"/>
              </a:spcBef>
              <a:spcAft>
                <a:spcPct val="0"/>
              </a:spcAft>
            </a:pPr>
            <a:endParaRPr lang="en-US">
              <a:solidFill>
                <a:srgbClr val="146194">
                  <a:lumMod val="50000"/>
                </a:srgbClr>
              </a:solidFill>
            </a:endParaRPr>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rtl="0" fontAlgn="base">
              <a:spcBef>
                <a:spcPct val="0"/>
              </a:spcBef>
              <a:spcAft>
                <a:spcPct val="0"/>
              </a:spcAft>
            </a:pPr>
            <a:endParaRPr lang="en-US">
              <a:solidFill>
                <a:srgbClr val="146194">
                  <a:lumMod val="50000"/>
                </a:srgbClr>
              </a:solidFill>
            </a:endParaRPr>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rtl="0" fontAlgn="base">
              <a:spcBef>
                <a:spcPct val="0"/>
              </a:spcBef>
              <a:spcAft>
                <a:spcPct val="0"/>
              </a:spcAft>
            </a:pPr>
            <a:fld id="{EFA9A201-7423-4733-A775-E5FD1E6A6070}" type="slidenum">
              <a:rPr lang="en-US" smtClean="0">
                <a:solidFill>
                  <a:srgbClr val="146194">
                    <a:lumMod val="50000"/>
                  </a:srgbClr>
                </a:solidFill>
              </a:rPr>
              <a:pPr rtl="0" fontAlgn="base">
                <a:spcBef>
                  <a:spcPct val="0"/>
                </a:spcBef>
                <a:spcAft>
                  <a:spcPct val="0"/>
                </a:spcAft>
              </a:pPr>
              <a:t>‹#›</a:t>
            </a:fld>
            <a:endParaRPr lang="en-US">
              <a:solidFill>
                <a:srgbClr val="146194">
                  <a:lumMod val="50000"/>
                </a:srgbClr>
              </a:solidFill>
            </a:endParaRPr>
          </a:p>
        </p:txBody>
      </p:sp>
    </p:spTree>
    <p:extLst>
      <p:ext uri="{BB962C8B-B14F-4D97-AF65-F5344CB8AC3E}">
        <p14:creationId xmlns:p14="http://schemas.microsoft.com/office/powerpoint/2010/main" val="372196198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3200" kern="1200" cap="all">
          <a:ln w="3175" cmpd="sng">
            <a:noFill/>
          </a:ln>
          <a:solidFill>
            <a:schemeClr val="tx1"/>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subTitle" idx="1"/>
          </p:nvPr>
        </p:nvSpPr>
        <p:spPr>
          <a:xfrm>
            <a:off x="1371600" y="3048000"/>
            <a:ext cx="6400800" cy="749300"/>
          </a:xfrm>
        </p:spPr>
        <p:txBody>
          <a:bodyPr>
            <a:noAutofit/>
          </a:bodyPr>
          <a:lstStyle/>
          <a:p>
            <a:pPr algn="ctr"/>
            <a:r>
              <a:rPr lang="fa-IR" sz="3600" dirty="0" smtClean="0">
                <a:solidFill>
                  <a:schemeClr val="bg1"/>
                </a:solidFill>
                <a:cs typeface="B Homa" panose="00000400000000000000" pitchFamily="2" charset="-78"/>
              </a:rPr>
              <a:t>بررسی اجمالی ساختار </a:t>
            </a:r>
            <a:r>
              <a:rPr lang="fa-IR" sz="3600" dirty="0" smtClean="0">
                <a:solidFill>
                  <a:schemeClr val="bg1"/>
                </a:solidFill>
                <a:cs typeface="B Homa" panose="00000400000000000000" pitchFamily="2" charset="-78"/>
              </a:rPr>
              <a:t>طرح برج نظارت پکن (</a:t>
            </a:r>
            <a:r>
              <a:rPr lang="en-US" sz="3600" dirty="0" smtClean="0">
                <a:solidFill>
                  <a:schemeClr val="bg1"/>
                </a:solidFill>
                <a:cs typeface="B Homa" panose="00000400000000000000" pitchFamily="2" charset="-78"/>
              </a:rPr>
              <a:t>CCTV</a:t>
            </a:r>
            <a:r>
              <a:rPr lang="fa-IR" sz="3600" dirty="0" smtClean="0">
                <a:solidFill>
                  <a:schemeClr val="bg1"/>
                </a:solidFill>
                <a:cs typeface="B Homa" panose="00000400000000000000" pitchFamily="2" charset="-78"/>
              </a:rPr>
              <a:t>)</a:t>
            </a:r>
            <a:endParaRPr lang="en-US" sz="2400" dirty="0">
              <a:solidFill>
                <a:schemeClr val="bg1"/>
              </a:solidFill>
              <a:cs typeface="B Homa" panose="00000400000000000000" pitchFamily="2" charset="-78"/>
            </a:endParaRPr>
          </a:p>
        </p:txBody>
      </p:sp>
    </p:spTree>
    <p:extLst>
      <p:ext uri="{BB962C8B-B14F-4D97-AF65-F5344CB8AC3E}">
        <p14:creationId xmlns:p14="http://schemas.microsoft.com/office/powerpoint/2010/main" val="25103080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339488"/>
            <a:ext cx="9067800" cy="1066800"/>
          </a:xfrm>
          <a:prstGeom prst="rect">
            <a:avLst/>
          </a:prstGeom>
        </p:spPr>
        <p:txBody>
          <a:bodyPr/>
          <a:lstStyle/>
          <a:p>
            <a:pPr algn="ctr" rtl="0" fontAlgn="base">
              <a:spcBef>
                <a:spcPct val="0"/>
              </a:spcBef>
              <a:spcAft>
                <a:spcPct val="0"/>
              </a:spcAft>
              <a:defRPr/>
            </a:pPr>
            <a:r>
              <a:rPr kumimoji="1" lang="fa-IR" sz="3600" kern="0" dirty="0">
                <a:solidFill>
                  <a:srgbClr val="76DBF4"/>
                </a:solidFill>
                <a:effectLst>
                  <a:outerShdw blurRad="38100" dist="38100" dir="2700000" algn="tl">
                    <a:srgbClr val="000000"/>
                  </a:outerShdw>
                </a:effectLst>
                <a:cs typeface="B Homa" panose="00000400000000000000" pitchFamily="2" charset="-78"/>
              </a:rPr>
              <a:t>معماری</a:t>
            </a:r>
            <a:endParaRPr kumimoji="1" lang="en-US" sz="3600" kern="0" dirty="0">
              <a:solidFill>
                <a:srgbClr val="76DBF4"/>
              </a:solidFill>
              <a:effectLst>
                <a:outerShdw blurRad="38100" dist="38100" dir="2700000" algn="tl">
                  <a:srgbClr val="000000"/>
                </a:outerShdw>
              </a:effectLst>
            </a:endParaRPr>
          </a:p>
        </p:txBody>
      </p:sp>
      <p:sp>
        <p:nvSpPr>
          <p:cNvPr id="4" name="TextBox 3"/>
          <p:cNvSpPr txBox="1"/>
          <p:nvPr/>
        </p:nvSpPr>
        <p:spPr>
          <a:xfrm>
            <a:off x="1295400" y="1396425"/>
            <a:ext cx="5181600" cy="523220"/>
          </a:xfrm>
          <a:prstGeom prst="rect">
            <a:avLst/>
          </a:prstGeom>
          <a:noFill/>
        </p:spPr>
        <p:txBody>
          <a:bodyPr wrap="square" rtlCol="0">
            <a:spAutoFit/>
          </a:bodyPr>
          <a:lstStyle/>
          <a:p>
            <a:pPr algn="l" rtl="0" fontAlgn="base">
              <a:spcBef>
                <a:spcPct val="0"/>
              </a:spcBef>
              <a:spcAft>
                <a:spcPct val="0"/>
              </a:spcAft>
            </a:pPr>
            <a:r>
              <a:rPr lang="fa-IR" sz="2800" b="1" dirty="0">
                <a:solidFill>
                  <a:srgbClr val="146194"/>
                </a:solidFill>
                <a:latin typeface="Calibri" pitchFamily="34" charset="0"/>
                <a:cs typeface="B Homa" panose="00000400000000000000" pitchFamily="2" charset="-78"/>
              </a:rPr>
              <a:t>کانسپت برج</a:t>
            </a:r>
            <a:endParaRPr lang="en-US" sz="28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19" name="Rectangle 3"/>
          <p:cNvSpPr txBox="1">
            <a:spLocks noChangeArrowheads="1"/>
          </p:cNvSpPr>
          <p:nvPr/>
        </p:nvSpPr>
        <p:spPr bwMode="auto">
          <a:xfrm>
            <a:off x="13648" y="2119951"/>
            <a:ext cx="8991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b="1" kern="0" dirty="0">
                <a:solidFill>
                  <a:srgbClr val="C00000"/>
                </a:solidFill>
                <a:cs typeface="B Homa" panose="00000400000000000000" pitchFamily="2" charset="-78"/>
                <a:sym typeface="Wingdings" pitchFamily="2" charset="2"/>
              </a:rPr>
              <a:t>معمار: رم کولهاس</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تمام قسمت های لازم برای تولید و پخش تصاویر تلوزیونی در چین، در این بنا گنجانده شده است.</a:t>
            </a:r>
          </a:p>
          <a:p>
            <a:pPr rtl="0" fontAlgn="base">
              <a:spcBef>
                <a:spcPct val="20000"/>
              </a:spcBef>
              <a:buClr>
                <a:srgbClr val="A50E82"/>
              </a:buClr>
              <a:buSzPct val="75000"/>
              <a:defRPr/>
            </a:pPr>
            <a:endParaRPr kumimoji="1" lang="fa-IR" sz="2400" b="1" kern="0" dirty="0">
              <a:solidFill>
                <a:prstClr val="black"/>
              </a:solidFill>
              <a:cs typeface="B Homa" panose="00000400000000000000" pitchFamily="2" charset="-78"/>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رم کولهاس علاوه برزیاد کردن ارتفاع برج ها که معمولا در مسابقات صورت می گرفت، به طراحی با یک شکل و شمایل خاص و نمادگونه پرداخت. معمولا هرچه تلاش برای زیاد کردن ارتفاع برج ها زیاد می شود، خلاقیت در طراحی کم می شود. ولی معمار این برج سعی نموده این چنین نباشد.</a:t>
            </a:r>
          </a:p>
          <a:p>
            <a:pPr rtl="0" fontAlgn="base">
              <a:spcBef>
                <a:spcPct val="20000"/>
              </a:spcBef>
              <a:buClr>
                <a:srgbClr val="A50E82"/>
              </a:buClr>
              <a:buSzPct val="75000"/>
              <a:defRPr/>
            </a:pPr>
            <a:endParaRPr kumimoji="1" lang="fa-IR" sz="2400" b="1" kern="0" dirty="0">
              <a:solidFill>
                <a:prstClr val="black"/>
              </a:solidFill>
              <a:cs typeface="B Homa" panose="00000400000000000000" pitchFamily="2" charset="-78"/>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ایده باید باعث خلق بنایی گردد که نشان دهنده منظر و هویت شهری باشد که این اتفاق در این بنا افتاد درواقع جامعه با هم ترکیب شد نه تفکیک </a:t>
            </a:r>
          </a:p>
          <a:p>
            <a:pPr rtl="0" fontAlgn="base">
              <a:spcBef>
                <a:spcPct val="20000"/>
              </a:spcBef>
              <a:buClr>
                <a:srgbClr val="A50E82"/>
              </a:buClr>
              <a:buSzPct val="75000"/>
              <a:defRPr/>
            </a:pPr>
            <a:endParaRPr kumimoji="1" lang="fa-IR" sz="2400" b="1" kern="0" dirty="0">
              <a:solidFill>
                <a:prstClr val="black"/>
              </a:solidFill>
              <a:cs typeface="B Homa" panose="00000400000000000000" pitchFamily="2" charset="-78"/>
              <a:sym typeface="Wingdings" pitchFamily="2" charset="2"/>
            </a:endParaRPr>
          </a:p>
          <a:p>
            <a:pPr rtl="0" fontAlgn="base">
              <a:spcBef>
                <a:spcPct val="20000"/>
              </a:spcBef>
              <a:buClr>
                <a:srgbClr val="A50E82"/>
              </a:buClr>
              <a:buSzPct val="75000"/>
              <a:defRPr/>
            </a:pPr>
            <a:endParaRPr kumimoji="1" lang="en-US" sz="2400" b="1" kern="0" dirty="0">
              <a:solidFill>
                <a:prstClr val="black"/>
              </a:solidFill>
              <a:sym typeface="Wingdings" pitchFamily="2" charset="2"/>
            </a:endParaRPr>
          </a:p>
        </p:txBody>
      </p:sp>
    </p:spTree>
    <p:extLst>
      <p:ext uri="{BB962C8B-B14F-4D97-AF65-F5344CB8AC3E}">
        <p14:creationId xmlns:p14="http://schemas.microsoft.com/office/powerpoint/2010/main" val="45244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dissolv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dissolve">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xEl>
                                              <p:pRg st="3" end="3"/>
                                            </p:txEl>
                                          </p:spTgt>
                                        </p:tgtEl>
                                        <p:attrNameLst>
                                          <p:attrName>style.visibility</p:attrName>
                                        </p:attrNameLst>
                                      </p:cBhvr>
                                      <p:to>
                                        <p:strVal val="visible"/>
                                      </p:to>
                                    </p:set>
                                    <p:animEffect transition="in" filter="dissolve">
                                      <p:cBhvr>
                                        <p:cTn id="17" dur="500"/>
                                        <p:tgtEl>
                                          <p:spTgt spid="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
                                            <p:txEl>
                                              <p:pRg st="5" end="5"/>
                                            </p:txEl>
                                          </p:spTgt>
                                        </p:tgtEl>
                                        <p:attrNameLst>
                                          <p:attrName>style.visibility</p:attrName>
                                        </p:attrNameLst>
                                      </p:cBhvr>
                                      <p:to>
                                        <p:strVal val="visible"/>
                                      </p:to>
                                    </p:set>
                                    <p:animEffect transition="in" filter="dissolve">
                                      <p:cBhvr>
                                        <p:cTn id="22" dur="500"/>
                                        <p:tgtEl>
                                          <p:spTgt spid="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067800" cy="1066800"/>
          </a:xfrm>
          <a:prstGeom prst="rect">
            <a:avLst/>
          </a:prstGeom>
        </p:spPr>
        <p:txBody>
          <a:bodyPr/>
          <a:lstStyle/>
          <a:p>
            <a:pPr algn="ctr" rtl="0" fontAlgn="base">
              <a:spcBef>
                <a:spcPct val="0"/>
              </a:spcBef>
              <a:spcAft>
                <a:spcPct val="0"/>
              </a:spcAft>
              <a:defRPr/>
            </a:pPr>
            <a:r>
              <a:rPr kumimoji="1" lang="en-US" sz="4400" kern="0" dirty="0">
                <a:solidFill>
                  <a:srgbClr val="76DBF4"/>
                </a:solidFill>
                <a:effectLst>
                  <a:outerShdw blurRad="38100" dist="38100" dir="2700000" algn="tl">
                    <a:srgbClr val="000000"/>
                  </a:outerShdw>
                </a:effectLst>
              </a:rPr>
              <a:t>Architecture</a:t>
            </a:r>
            <a:endParaRPr kumimoji="1" lang="en-US" sz="4400" kern="0" dirty="0">
              <a:solidFill>
                <a:srgbClr val="76DBF4"/>
              </a:solidFill>
              <a:effectLst>
                <a:outerShdw blurRad="38100" dist="38100" dir="2700000" algn="tl">
                  <a:srgbClr val="000000"/>
                </a:outerShdw>
              </a:effectLst>
            </a:endParaRPr>
          </a:p>
        </p:txBody>
      </p:sp>
      <p:sp>
        <p:nvSpPr>
          <p:cNvPr id="4" name="TextBox 3"/>
          <p:cNvSpPr txBox="1"/>
          <p:nvPr/>
        </p:nvSpPr>
        <p:spPr>
          <a:xfrm>
            <a:off x="5862637" y="1393684"/>
            <a:ext cx="51816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هندسه پایه</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3657600" y="190226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3657600" y="197846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3657600" y="205466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19" name="Rectangle 3"/>
          <p:cNvSpPr txBox="1">
            <a:spLocks noChangeArrowheads="1"/>
          </p:cNvSpPr>
          <p:nvPr/>
        </p:nvSpPr>
        <p:spPr bwMode="auto">
          <a:xfrm>
            <a:off x="762000" y="2380100"/>
            <a:ext cx="80772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en-US" sz="2400" kern="0" dirty="0">
                <a:solidFill>
                  <a:srgbClr val="146194"/>
                </a:solidFill>
                <a:sym typeface="Wingdings" pitchFamily="2" charset="2"/>
              </a:rPr>
              <a:t> </a:t>
            </a:r>
            <a:r>
              <a:rPr kumimoji="1" lang="fa-IR" sz="2400" kern="0" dirty="0">
                <a:solidFill>
                  <a:srgbClr val="146194"/>
                </a:solidFill>
                <a:cs typeface="B Homa" panose="00000400000000000000" pitchFamily="2" charset="-78"/>
                <a:sym typeface="Wingdings" pitchFamily="2" charset="2"/>
              </a:rPr>
              <a:t>که به صورت یک حلقه پیوسته است</a:t>
            </a:r>
            <a:r>
              <a:rPr kumimoji="1" lang="en-US" sz="2400" kern="0" dirty="0">
                <a:solidFill>
                  <a:srgbClr val="146194"/>
                </a:solidFill>
                <a:sym typeface="Wingdings" pitchFamily="2" charset="2"/>
              </a:rPr>
              <a:t> Mobius </a:t>
            </a:r>
            <a:r>
              <a:rPr kumimoji="1" lang="fa-IR" sz="2400" kern="0" dirty="0">
                <a:solidFill>
                  <a:srgbClr val="146194"/>
                </a:solidFill>
                <a:cs typeface="B Homa" panose="00000400000000000000" pitchFamily="2" charset="-78"/>
                <a:sym typeface="Wingdings" pitchFamily="2" charset="2"/>
              </a:rPr>
              <a:t>نوار</a:t>
            </a:r>
            <a:endParaRPr kumimoji="1" lang="en-US" sz="2400" kern="0" dirty="0">
              <a:solidFill>
                <a:srgbClr val="146194"/>
              </a:solidFill>
              <a:sym typeface="Wingdings" pitchFamily="2" charset="2"/>
            </a:endParaRPr>
          </a:p>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sym typeface="Wingdings" pitchFamily="2" charset="2"/>
              </a:rPr>
              <a:t>کنسول های عظیم</a:t>
            </a:r>
            <a:endParaRPr kumimoji="1" lang="en-US" sz="2400" kern="0" dirty="0">
              <a:solidFill>
                <a:srgbClr val="146194"/>
              </a:solidFill>
              <a:sym typeface="Wingdings" pitchFamily="2" charset="2"/>
            </a:endParaRPr>
          </a:p>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sym typeface="Wingdings" pitchFamily="2" charset="2"/>
              </a:rPr>
              <a:t>سیستم شبکه قطری</a:t>
            </a:r>
            <a:endParaRPr kumimoji="1" lang="en-US" sz="2400" kern="0" dirty="0">
              <a:solidFill>
                <a:srgbClr val="146194"/>
              </a:solidFill>
              <a:sym typeface="Wingdings" pitchFamily="2" charset="2"/>
            </a:endParaRPr>
          </a:p>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sym typeface="Wingdings" pitchFamily="2" charset="2"/>
              </a:rPr>
              <a:t>شکل </a:t>
            </a:r>
            <a:r>
              <a:rPr kumimoji="1" lang="en-US" sz="2400" kern="0" dirty="0">
                <a:solidFill>
                  <a:srgbClr val="146194"/>
                </a:solidFill>
                <a:sym typeface="Wingdings" pitchFamily="2" charset="2"/>
              </a:rPr>
              <a:t>l</a:t>
            </a:r>
          </a:p>
          <a:p>
            <a:pPr rtl="0" fontAlgn="base">
              <a:spcBef>
                <a:spcPct val="20000"/>
              </a:spcBef>
              <a:buClr>
                <a:srgbClr val="A50E82"/>
              </a:buClr>
              <a:buSzPct val="75000"/>
              <a:defRPr/>
            </a:pPr>
            <a:endParaRPr kumimoji="1" lang="en-US" sz="2400" kern="0" dirty="0">
              <a:solidFill>
                <a:srgbClr val="B2B2B2"/>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kern="0" dirty="0">
              <a:solidFill>
                <a:srgbClr val="B2B2B2"/>
              </a:solidFill>
              <a:effectLst>
                <a:outerShdw blurRad="38100" dist="38100" dir="2700000" algn="tl">
                  <a:srgbClr val="000000"/>
                </a:outerShdw>
              </a:effectLst>
              <a:sym typeface="Wingdings" pitchFamily="2" charset="2"/>
            </a:endParaRPr>
          </a:p>
        </p:txBody>
      </p:sp>
      <p:pic>
        <p:nvPicPr>
          <p:cNvPr id="8194" name="Picture 2" descr="D:\Documents\University - Level 3 Engineering - Semester 1\CIV3221 - Building Structures &amp; Technology\Challenge Project\mobius_strip.jpg"/>
          <p:cNvPicPr>
            <a:picLocks noChangeAspect="1" noChangeArrowheads="1"/>
          </p:cNvPicPr>
          <p:nvPr/>
        </p:nvPicPr>
        <p:blipFill>
          <a:blip r:embed="rId3"/>
          <a:srcRect/>
          <a:stretch>
            <a:fillRect/>
          </a:stretch>
        </p:blipFill>
        <p:spPr bwMode="auto">
          <a:xfrm>
            <a:off x="5699880" y="4722242"/>
            <a:ext cx="3444120" cy="2135758"/>
          </a:xfrm>
          <a:prstGeom prst="rect">
            <a:avLst/>
          </a:prstGeom>
          <a:noFill/>
        </p:spPr>
      </p:pic>
      <p:pic>
        <p:nvPicPr>
          <p:cNvPr id="8195" name="Picture 3"/>
          <p:cNvPicPr>
            <a:picLocks noChangeAspect="1" noChangeArrowheads="1"/>
          </p:cNvPicPr>
          <p:nvPr/>
        </p:nvPicPr>
        <p:blipFill>
          <a:blip r:embed="rId4"/>
          <a:srcRect/>
          <a:stretch>
            <a:fillRect/>
          </a:stretch>
        </p:blipFill>
        <p:spPr bwMode="auto">
          <a:xfrm>
            <a:off x="161925" y="1393684"/>
            <a:ext cx="2047875" cy="3112770"/>
          </a:xfrm>
          <a:prstGeom prst="rect">
            <a:avLst/>
          </a:prstGeom>
          <a:noFill/>
          <a:ln w="9525">
            <a:noFill/>
            <a:miter lim="800000"/>
            <a:headEnd/>
            <a:tailEnd/>
          </a:ln>
          <a:effectLst/>
        </p:spPr>
      </p:pic>
      <p:pic>
        <p:nvPicPr>
          <p:cNvPr id="8197" name="Picture 5" descr="D:\Documents\University - Level 3 Engineering - Semester 1\CIV3221 - Building Structures &amp; Technology\Challenge Project\Pictures\splsh_china_central_03.jpg"/>
          <p:cNvPicPr>
            <a:picLocks noChangeAspect="1" noChangeArrowheads="1"/>
          </p:cNvPicPr>
          <p:nvPr/>
        </p:nvPicPr>
        <p:blipFill>
          <a:blip r:embed="rId5"/>
          <a:srcRect/>
          <a:stretch>
            <a:fillRect/>
          </a:stretch>
        </p:blipFill>
        <p:spPr bwMode="auto">
          <a:xfrm>
            <a:off x="3657600" y="4268350"/>
            <a:ext cx="1917700" cy="2589650"/>
          </a:xfrm>
          <a:prstGeom prst="rect">
            <a:avLst/>
          </a:prstGeom>
          <a:noFill/>
        </p:spPr>
      </p:pic>
      <p:pic>
        <p:nvPicPr>
          <p:cNvPr id="8198" name="Picture 6" descr="D:\Documents\University - Level 3 Engineering - Semester 1\CIV3221 - Building Structures &amp; Technology\Challenge Project\Pictures\2291145956_e4fb4ee8c0_o.jpg"/>
          <p:cNvPicPr>
            <a:picLocks noChangeAspect="1" noChangeArrowheads="1"/>
          </p:cNvPicPr>
          <p:nvPr/>
        </p:nvPicPr>
        <p:blipFill>
          <a:blip r:embed="rId6" cstate="print"/>
          <a:srcRect/>
          <a:stretch>
            <a:fillRect/>
          </a:stretch>
        </p:blipFill>
        <p:spPr bwMode="auto">
          <a:xfrm>
            <a:off x="0" y="4495800"/>
            <a:ext cx="3527921" cy="2362200"/>
          </a:xfrm>
          <a:prstGeom prst="rect">
            <a:avLst/>
          </a:prstGeom>
          <a:noFill/>
        </p:spPr>
      </p:pic>
    </p:spTree>
    <p:extLst>
      <p:ext uri="{BB962C8B-B14F-4D97-AF65-F5344CB8AC3E}">
        <p14:creationId xmlns:p14="http://schemas.microsoft.com/office/powerpoint/2010/main" val="170159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20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dissolve">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dissolve">
                                      <p:cBhvr>
                                        <p:cTn id="17" dur="500"/>
                                        <p:tgtEl>
                                          <p:spTgt spid="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9">
                                            <p:txEl>
                                              <p:pRg st="2" end="2"/>
                                            </p:txEl>
                                          </p:spTgt>
                                        </p:tgtEl>
                                        <p:attrNameLst>
                                          <p:attrName>style.visibility</p:attrName>
                                        </p:attrNameLst>
                                      </p:cBhvr>
                                      <p:to>
                                        <p:strVal val="visible"/>
                                      </p:to>
                                    </p:set>
                                    <p:animEffect transition="in" filter="dissolve">
                                      <p:cBhvr>
                                        <p:cTn id="22" dur="500"/>
                                        <p:tgtEl>
                                          <p:spTgt spid="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9">
                                            <p:txEl>
                                              <p:pRg st="3" end="3"/>
                                            </p:txEl>
                                          </p:spTgt>
                                        </p:tgtEl>
                                        <p:attrNameLst>
                                          <p:attrName>style.visibility</p:attrName>
                                        </p:attrNameLst>
                                      </p:cBhvr>
                                      <p:to>
                                        <p:strVal val="visible"/>
                                      </p:to>
                                    </p:set>
                                    <p:animEffect transition="in" filter="dissolve">
                                      <p:cBhvr>
                                        <p:cTn id="27" dur="500"/>
                                        <p:tgtEl>
                                          <p:spTgt spid="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0" fill="hold" nodeType="clickEffect">
                                  <p:stCondLst>
                                    <p:cond delay="0"/>
                                  </p:stCondLst>
                                  <p:childTnLst>
                                    <p:set>
                                      <p:cBhvr>
                                        <p:cTn id="31" dur="1" fill="hold">
                                          <p:stCondLst>
                                            <p:cond delay="0"/>
                                          </p:stCondLst>
                                        </p:cTn>
                                        <p:tgtEl>
                                          <p:spTgt spid="8194"/>
                                        </p:tgtEl>
                                        <p:attrNameLst>
                                          <p:attrName>style.visibility</p:attrName>
                                        </p:attrNameLst>
                                      </p:cBhvr>
                                      <p:to>
                                        <p:strVal val="visible"/>
                                      </p:to>
                                    </p:set>
                                    <p:anim calcmode="lin" valueType="num">
                                      <p:cBhvr>
                                        <p:cTn id="32" dur="500" fill="hold"/>
                                        <p:tgtEl>
                                          <p:spTgt spid="8194"/>
                                        </p:tgtEl>
                                        <p:attrNameLst>
                                          <p:attrName>ppt_w</p:attrName>
                                        </p:attrNameLst>
                                      </p:cBhvr>
                                      <p:tavLst>
                                        <p:tav tm="0">
                                          <p:val>
                                            <p:fltVal val="0"/>
                                          </p:val>
                                        </p:tav>
                                        <p:tav tm="100000">
                                          <p:val>
                                            <p:strVal val="#ppt_w"/>
                                          </p:val>
                                        </p:tav>
                                      </p:tavLst>
                                    </p:anim>
                                    <p:anim calcmode="lin" valueType="num">
                                      <p:cBhvr>
                                        <p:cTn id="33" dur="500" fill="hold"/>
                                        <p:tgtEl>
                                          <p:spTgt spid="8194"/>
                                        </p:tgtEl>
                                        <p:attrNameLst>
                                          <p:attrName>ppt_h</p:attrName>
                                        </p:attrNameLst>
                                      </p:cBhvr>
                                      <p:tavLst>
                                        <p:tav tm="0">
                                          <p:val>
                                            <p:fltVal val="0"/>
                                          </p:val>
                                        </p:tav>
                                        <p:tav tm="100000">
                                          <p:val>
                                            <p:strVal val="#ppt_h"/>
                                          </p:val>
                                        </p:tav>
                                      </p:tavLst>
                                    </p:anim>
                                    <p:animEffect transition="in" filter="fade">
                                      <p:cBhvr>
                                        <p:cTn id="34" dur="500"/>
                                        <p:tgtEl>
                                          <p:spTgt spid="8194"/>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nodeType="clickEffect">
                                  <p:stCondLst>
                                    <p:cond delay="0"/>
                                  </p:stCondLst>
                                  <p:childTnLst>
                                    <p:set>
                                      <p:cBhvr>
                                        <p:cTn id="38" dur="1" fill="hold">
                                          <p:stCondLst>
                                            <p:cond delay="0"/>
                                          </p:stCondLst>
                                        </p:cTn>
                                        <p:tgtEl>
                                          <p:spTgt spid="8198"/>
                                        </p:tgtEl>
                                        <p:attrNameLst>
                                          <p:attrName>style.visibility</p:attrName>
                                        </p:attrNameLst>
                                      </p:cBhvr>
                                      <p:to>
                                        <p:strVal val="visible"/>
                                      </p:to>
                                    </p:set>
                                    <p:anim calcmode="lin" valueType="num">
                                      <p:cBhvr>
                                        <p:cTn id="39" dur="500" fill="hold"/>
                                        <p:tgtEl>
                                          <p:spTgt spid="8198"/>
                                        </p:tgtEl>
                                        <p:attrNameLst>
                                          <p:attrName>ppt_w</p:attrName>
                                        </p:attrNameLst>
                                      </p:cBhvr>
                                      <p:tavLst>
                                        <p:tav tm="0">
                                          <p:val>
                                            <p:fltVal val="0"/>
                                          </p:val>
                                        </p:tav>
                                        <p:tav tm="100000">
                                          <p:val>
                                            <p:strVal val="#ppt_w"/>
                                          </p:val>
                                        </p:tav>
                                      </p:tavLst>
                                    </p:anim>
                                    <p:anim calcmode="lin" valueType="num">
                                      <p:cBhvr>
                                        <p:cTn id="40" dur="500" fill="hold"/>
                                        <p:tgtEl>
                                          <p:spTgt spid="8198"/>
                                        </p:tgtEl>
                                        <p:attrNameLst>
                                          <p:attrName>ppt_h</p:attrName>
                                        </p:attrNameLst>
                                      </p:cBhvr>
                                      <p:tavLst>
                                        <p:tav tm="0">
                                          <p:val>
                                            <p:fltVal val="0"/>
                                          </p:val>
                                        </p:tav>
                                        <p:tav tm="100000">
                                          <p:val>
                                            <p:strVal val="#ppt_h"/>
                                          </p:val>
                                        </p:tav>
                                      </p:tavLst>
                                    </p:anim>
                                    <p:animEffect transition="in" filter="fade">
                                      <p:cBhvr>
                                        <p:cTn id="41" dur="500"/>
                                        <p:tgtEl>
                                          <p:spTgt spid="8198"/>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0" fill="hold" nodeType="clickEffect">
                                  <p:stCondLst>
                                    <p:cond delay="0"/>
                                  </p:stCondLst>
                                  <p:childTnLst>
                                    <p:set>
                                      <p:cBhvr>
                                        <p:cTn id="45" dur="1" fill="hold">
                                          <p:stCondLst>
                                            <p:cond delay="0"/>
                                          </p:stCondLst>
                                        </p:cTn>
                                        <p:tgtEl>
                                          <p:spTgt spid="8197"/>
                                        </p:tgtEl>
                                        <p:attrNameLst>
                                          <p:attrName>style.visibility</p:attrName>
                                        </p:attrNameLst>
                                      </p:cBhvr>
                                      <p:to>
                                        <p:strVal val="visible"/>
                                      </p:to>
                                    </p:set>
                                    <p:anim calcmode="lin" valueType="num">
                                      <p:cBhvr>
                                        <p:cTn id="46" dur="500" fill="hold"/>
                                        <p:tgtEl>
                                          <p:spTgt spid="8197"/>
                                        </p:tgtEl>
                                        <p:attrNameLst>
                                          <p:attrName>ppt_w</p:attrName>
                                        </p:attrNameLst>
                                      </p:cBhvr>
                                      <p:tavLst>
                                        <p:tav tm="0">
                                          <p:val>
                                            <p:fltVal val="0"/>
                                          </p:val>
                                        </p:tav>
                                        <p:tav tm="100000">
                                          <p:val>
                                            <p:strVal val="#ppt_w"/>
                                          </p:val>
                                        </p:tav>
                                      </p:tavLst>
                                    </p:anim>
                                    <p:anim calcmode="lin" valueType="num">
                                      <p:cBhvr>
                                        <p:cTn id="47" dur="500" fill="hold"/>
                                        <p:tgtEl>
                                          <p:spTgt spid="8197"/>
                                        </p:tgtEl>
                                        <p:attrNameLst>
                                          <p:attrName>ppt_h</p:attrName>
                                        </p:attrNameLst>
                                      </p:cBhvr>
                                      <p:tavLst>
                                        <p:tav tm="0">
                                          <p:val>
                                            <p:fltVal val="0"/>
                                          </p:val>
                                        </p:tav>
                                        <p:tav tm="100000">
                                          <p:val>
                                            <p:strVal val="#ppt_h"/>
                                          </p:val>
                                        </p:tav>
                                      </p:tavLst>
                                    </p:anim>
                                    <p:animEffect transition="in" filter="fade">
                                      <p:cBhvr>
                                        <p:cTn id="48"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1219200" y="5257800"/>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rtl="0" fontAlgn="base">
              <a:spcBef>
                <a:spcPct val="0"/>
              </a:spcBef>
              <a:spcAft>
                <a:spcPct val="0"/>
              </a:spcAft>
              <a:defRPr/>
            </a:pPr>
            <a:r>
              <a:rPr kumimoji="1" lang="fa-IR" sz="4500" kern="0" dirty="0">
                <a:solidFill>
                  <a:srgbClr val="146194">
                    <a:lumMod val="10000"/>
                    <a:lumOff val="90000"/>
                  </a:srgbClr>
                </a:solidFill>
                <a:effectLst>
                  <a:outerShdw blurRad="38100" dist="38100" dir="2700000" algn="tl">
                    <a:srgbClr val="000000"/>
                  </a:outerShdw>
                </a:effectLst>
                <a:cs typeface="B Homa" panose="00000400000000000000" pitchFamily="2" charset="-78"/>
              </a:rPr>
              <a:t>چالش های سازه ای</a:t>
            </a:r>
            <a:endParaRPr kumimoji="1" lang="en-US" sz="2000" kern="0" dirty="0">
              <a:solidFill>
                <a:srgbClr val="146194">
                  <a:lumMod val="10000"/>
                  <a:lumOff val="90000"/>
                </a:srgbClr>
              </a:solidFill>
              <a:effectLst>
                <a:outerShdw blurRad="38100" dist="38100" dir="2700000" algn="tl">
                  <a:srgbClr val="000000"/>
                </a:outerShdw>
              </a:effectLst>
            </a:endParaRPr>
          </a:p>
        </p:txBody>
      </p:sp>
      <p:pic>
        <p:nvPicPr>
          <p:cNvPr id="9218" name="Picture 2" descr="D:\Documents\University - Level 3 Engineering - Semester 1\CIV3221 - Building Structures &amp; Technology\Challenge Project\Pictures\pic_359480.jpg"/>
          <p:cNvPicPr>
            <a:picLocks noChangeAspect="1" noChangeArrowheads="1"/>
          </p:cNvPicPr>
          <p:nvPr/>
        </p:nvPicPr>
        <p:blipFill>
          <a:blip r:embed="rId2"/>
          <a:srcRect/>
          <a:stretch>
            <a:fillRect/>
          </a:stretch>
        </p:blipFill>
        <p:spPr bwMode="auto">
          <a:xfrm>
            <a:off x="4114800" y="152400"/>
            <a:ext cx="4876800" cy="4876801"/>
          </a:xfrm>
          <a:prstGeom prst="rect">
            <a:avLst/>
          </a:prstGeom>
          <a:noFill/>
        </p:spPr>
      </p:pic>
    </p:spTree>
    <p:extLst>
      <p:ext uri="{BB962C8B-B14F-4D97-AF65-F5344CB8AC3E}">
        <p14:creationId xmlns:p14="http://schemas.microsoft.com/office/powerpoint/2010/main" val="31404262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363498"/>
            <a:ext cx="89916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چالش های سازه ای</a:t>
            </a: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sp>
        <p:nvSpPr>
          <p:cNvPr id="8" name="TextBox 7"/>
          <p:cNvSpPr txBox="1"/>
          <p:nvPr/>
        </p:nvSpPr>
        <p:spPr>
          <a:xfrm>
            <a:off x="0" y="1371600"/>
            <a:ext cx="9144000" cy="553998"/>
          </a:xfrm>
          <a:prstGeom prst="rect">
            <a:avLst/>
          </a:prstGeom>
          <a:solidFill>
            <a:srgbClr val="FFC000">
              <a:alpha val="37000"/>
            </a:srgbClr>
          </a:solidFill>
        </p:spPr>
        <p:txBody>
          <a:bodyPr wrap="square" rtlCol="0">
            <a:spAutoFit/>
          </a:bodyPr>
          <a:lstStyle/>
          <a:p>
            <a:pPr algn="ctr" rtl="0" fontAlgn="base">
              <a:spcBef>
                <a:spcPct val="0"/>
              </a:spcBef>
              <a:spcAft>
                <a:spcPct val="0"/>
              </a:spcAft>
            </a:pPr>
            <a:r>
              <a:rPr lang="fa-IR" sz="3000" b="1" dirty="0">
                <a:solidFill>
                  <a:srgbClr val="146194"/>
                </a:solidFill>
                <a:latin typeface="Times New Roman" pitchFamily="18" charset="0"/>
                <a:cs typeface="B Homa" panose="00000400000000000000" pitchFamily="2" charset="-78"/>
              </a:rPr>
              <a:t>این پروژه با چه چالش هایی روبرو شد؟</a:t>
            </a:r>
            <a:endParaRPr lang="en-US" sz="3000" b="1" dirty="0">
              <a:solidFill>
                <a:srgbClr val="146194"/>
              </a:solidFill>
              <a:latin typeface="Times New Roman" pitchFamily="18" charset="0"/>
            </a:endParaRPr>
          </a:p>
        </p:txBody>
      </p:sp>
      <p:sp>
        <p:nvSpPr>
          <p:cNvPr id="9" name="Rectangle 3"/>
          <p:cNvSpPr txBox="1">
            <a:spLocks noChangeArrowheads="1"/>
          </p:cNvSpPr>
          <p:nvPr/>
        </p:nvSpPr>
        <p:spPr bwMode="auto">
          <a:xfrm>
            <a:off x="0" y="2001798"/>
            <a:ext cx="8991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مصرف زیاد فولاد</a:t>
            </a:r>
            <a:r>
              <a:rPr kumimoji="1" lang="en-US" sz="2400" kern="0" dirty="0">
                <a:solidFill>
                  <a:prstClr val="black"/>
                </a:solidFill>
                <a:sym typeface="Wingdings" pitchFamily="2" charset="2"/>
              </a:rPr>
              <a:t>      </a:t>
            </a:r>
            <a:r>
              <a:rPr kumimoji="1" lang="fa-IR" sz="2400" kern="0" dirty="0">
                <a:solidFill>
                  <a:prstClr val="black"/>
                </a:solidFill>
                <a:cs typeface="B Homa" panose="00000400000000000000" pitchFamily="2" charset="-78"/>
                <a:sym typeface="Wingdings" pitchFamily="2" charset="2"/>
              </a:rPr>
              <a:t>برای حل مشکل وزن و ایستایی آن</a:t>
            </a:r>
            <a:endParaRPr kumimoji="1" lang="en-US" sz="2400" kern="0" dirty="0">
              <a:solidFill>
                <a:prstClr val="black"/>
              </a:solidFill>
              <a:sym typeface="Wingdings" pitchFamily="2" charset="2"/>
            </a:endParaRP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پکن یک منطقه زلزله خیز است</a:t>
            </a:r>
            <a:endParaRPr kumimoji="1" lang="en-US" sz="2400" kern="0" dirty="0">
              <a:solidFill>
                <a:prstClr val="black"/>
              </a:solidFill>
              <a:sym typeface="Wingdings" pitchFamily="2" charset="2"/>
            </a:endParaRP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هر ساختمانی باید با بارهای قائم و جانبی مقابله کند</a:t>
            </a:r>
            <a:endParaRPr kumimoji="1" lang="en-US" sz="2400" kern="0" dirty="0">
              <a:solidFill>
                <a:prstClr val="black"/>
              </a:solidFill>
              <a:sym typeface="Wingdings" pitchFamily="2" charset="2"/>
            </a:endParaRP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تغییرات درجه حرارت و تغییر شکل مصالح مورد استفاده</a:t>
            </a:r>
            <a:endParaRPr kumimoji="1" lang="en-US" sz="2400" kern="0" dirty="0">
              <a:solidFill>
                <a:prstClr val="black"/>
              </a:solidFill>
              <a:sym typeface="Wingdings" pitchFamily="2" charset="2"/>
            </a:endParaRP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شرایط خاک:</a:t>
            </a:r>
            <a:endParaRPr kumimoji="1" lang="en-US" sz="2400" kern="0" dirty="0">
              <a:solidFill>
                <a:prstClr val="black"/>
              </a:solidFill>
              <a:sym typeface="Wingdings" pitchFamily="2" charset="2"/>
            </a:endParaRPr>
          </a:p>
          <a:p>
            <a:pPr lvl="1"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قطعا فونداسیون کم عمق جوابگو نخواهد بود</a:t>
            </a:r>
            <a:endParaRPr kumimoji="1" lang="en-US" sz="2400" kern="0" dirty="0">
              <a:solidFill>
                <a:prstClr val="black"/>
              </a:solidFill>
              <a:sym typeface="Wingdings" pitchFamily="2" charset="2"/>
            </a:endParaRPr>
          </a:p>
          <a:p>
            <a:pPr lvl="1"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خلل و فرج های مملو از آب زیاد</a:t>
            </a:r>
            <a:endParaRPr kumimoji="1" lang="en-US" sz="2400" kern="0" dirty="0">
              <a:solidFill>
                <a:prstClr val="black"/>
              </a:solidFill>
              <a:sym typeface="Wingdings" pitchFamily="2" charset="2"/>
            </a:endParaRPr>
          </a:p>
          <a:p>
            <a:pPr lvl="1"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از ریسک بالایی برخوردار است</a:t>
            </a:r>
            <a:endParaRPr kumimoji="1" lang="en-US" sz="2400" kern="0" dirty="0">
              <a:solidFill>
                <a:prstClr val="black"/>
              </a:solidFill>
              <a:sym typeface="Wingdings" pitchFamily="2" charset="2"/>
            </a:endParaRPr>
          </a:p>
          <a:p>
            <a:pPr rtl="0" fontAlgn="base">
              <a:spcBef>
                <a:spcPct val="20000"/>
              </a:spcBef>
              <a:buClr>
                <a:srgbClr val="A50E82"/>
              </a:buClr>
              <a:buSzPct val="75000"/>
              <a:defRPr/>
            </a:pPr>
            <a:endParaRPr kumimoji="1" lang="en-US" sz="2400" kern="0" dirty="0">
              <a:solidFill>
                <a:prstClr val="black"/>
              </a:solidFill>
              <a:effectLst>
                <a:outerShdw blurRad="38100" dist="38100" dir="2700000" algn="tl">
                  <a:srgbClr val="000000"/>
                </a:outerShdw>
              </a:effectLst>
              <a:sym typeface="Wingdings" pitchFamily="2" charset="2"/>
            </a:endParaRPr>
          </a:p>
        </p:txBody>
      </p:sp>
      <p:cxnSp>
        <p:nvCxnSpPr>
          <p:cNvPr id="4" name="Straight Arrow Connector 3"/>
          <p:cNvCxnSpPr/>
          <p:nvPr/>
        </p:nvCxnSpPr>
        <p:spPr bwMode="auto">
          <a:xfrm flipH="1">
            <a:off x="5105400" y="2286000"/>
            <a:ext cx="304800" cy="0"/>
          </a:xfrm>
          <a:prstGeom prst="straightConnector1">
            <a:avLst/>
          </a:prstGeom>
          <a:solidFill>
            <a:schemeClr val="accent1"/>
          </a:solidFill>
          <a:ln w="12700" cap="sq" cmpd="sng" algn="ctr">
            <a:solidFill>
              <a:schemeClr val="tx1"/>
            </a:solidFill>
            <a:prstDash val="solid"/>
            <a:round/>
            <a:headEnd type="none" w="sm" len="sm"/>
            <a:tailEnd type="triangle"/>
          </a:ln>
          <a:effectLst/>
        </p:spPr>
      </p:cxnSp>
      <p:pic>
        <p:nvPicPr>
          <p:cNvPr id="2" name="Picture 1"/>
          <p:cNvPicPr>
            <a:picLocks noChangeAspect="1"/>
          </p:cNvPicPr>
          <p:nvPr/>
        </p:nvPicPr>
        <p:blipFill>
          <a:blip r:embed="rId3"/>
          <a:stretch>
            <a:fillRect/>
          </a:stretch>
        </p:blipFill>
        <p:spPr>
          <a:xfrm>
            <a:off x="304800" y="3776028"/>
            <a:ext cx="3962400" cy="2795495"/>
          </a:xfrm>
          <a:prstGeom prst="rect">
            <a:avLst/>
          </a:prstGeom>
        </p:spPr>
      </p:pic>
      <p:sp>
        <p:nvSpPr>
          <p:cNvPr id="5" name="Rectangle 4"/>
          <p:cNvSpPr/>
          <p:nvPr/>
        </p:nvSpPr>
        <p:spPr>
          <a:xfrm>
            <a:off x="1676400" y="6571523"/>
            <a:ext cx="997389" cy="338554"/>
          </a:xfrm>
          <a:prstGeom prst="rect">
            <a:avLst/>
          </a:prstGeom>
        </p:spPr>
        <p:txBody>
          <a:bodyPr wrap="none">
            <a:spAutoFit/>
          </a:bodyPr>
          <a:lstStyle/>
          <a:p>
            <a:pPr algn="l" rtl="0" fontAlgn="base">
              <a:spcBef>
                <a:spcPct val="0"/>
              </a:spcBef>
              <a:spcAft>
                <a:spcPct val="0"/>
              </a:spcAft>
            </a:pPr>
            <a:r>
              <a:rPr lang="fa-IR" sz="1600" b="1" u="sng" dirty="0">
                <a:solidFill>
                  <a:srgbClr val="002060"/>
                </a:solidFill>
                <a:latin typeface="Times New Roman" pitchFamily="18" charset="0"/>
                <a:cs typeface="B Homa" panose="00000400000000000000" pitchFamily="2" charset="-78"/>
              </a:rPr>
              <a:t>نمای شرقی</a:t>
            </a:r>
          </a:p>
        </p:txBody>
      </p:sp>
    </p:spTree>
    <p:extLst>
      <p:ext uri="{BB962C8B-B14F-4D97-AF65-F5344CB8AC3E}">
        <p14:creationId xmlns:p14="http://schemas.microsoft.com/office/powerpoint/2010/main" val="32127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plus(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dissolv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dissolve">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dissolve">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dissolve">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dissolve">
                                      <p:cBhvr>
                                        <p:cTn id="32" dur="500"/>
                                        <p:tgtEl>
                                          <p:spTgt spid="9">
                                            <p:txEl>
                                              <p:pRg st="4" end="4"/>
                                            </p:tx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9">
                                            <p:txEl>
                                              <p:pRg st="5" end="5"/>
                                            </p:txEl>
                                          </p:spTgt>
                                        </p:tgtEl>
                                        <p:attrNameLst>
                                          <p:attrName>style.visibility</p:attrName>
                                        </p:attrNameLst>
                                      </p:cBhvr>
                                      <p:to>
                                        <p:strVal val="visible"/>
                                      </p:to>
                                    </p:set>
                                    <p:animEffect transition="in" filter="dissolve">
                                      <p:cBhvr>
                                        <p:cTn id="35" dur="500"/>
                                        <p:tgtEl>
                                          <p:spTgt spid="9">
                                            <p:txEl>
                                              <p:pRg st="5" end="5"/>
                                            </p:txEl>
                                          </p:spTgt>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
                                            <p:txEl>
                                              <p:pRg st="6" end="6"/>
                                            </p:txEl>
                                          </p:spTgt>
                                        </p:tgtEl>
                                        <p:attrNameLst>
                                          <p:attrName>style.visibility</p:attrName>
                                        </p:attrNameLst>
                                      </p:cBhvr>
                                      <p:to>
                                        <p:strVal val="visible"/>
                                      </p:to>
                                    </p:set>
                                    <p:animEffect transition="in" filter="dissolve">
                                      <p:cBhvr>
                                        <p:cTn id="38" dur="500"/>
                                        <p:tgtEl>
                                          <p:spTgt spid="9">
                                            <p:txEl>
                                              <p:pRg st="6" end="6"/>
                                            </p:txEl>
                                          </p:spTgt>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9">
                                            <p:txEl>
                                              <p:pRg st="7" end="7"/>
                                            </p:txEl>
                                          </p:spTgt>
                                        </p:tgtEl>
                                        <p:attrNameLst>
                                          <p:attrName>style.visibility</p:attrName>
                                        </p:attrNameLst>
                                      </p:cBhvr>
                                      <p:to>
                                        <p:strVal val="visible"/>
                                      </p:to>
                                    </p:set>
                                    <p:animEffect transition="in" filter="dissolve">
                                      <p:cBhvr>
                                        <p:cTn id="41"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D:\Documents\University - Level 3 Engineering - Semester 1\CIV3221 - Building Structures &amp; Technology\Challenge Project\Pictures\CCTV_models_01.jpg"/>
          <p:cNvPicPr>
            <a:picLocks noChangeAspect="1" noChangeArrowheads="1"/>
          </p:cNvPicPr>
          <p:nvPr/>
        </p:nvPicPr>
        <p:blipFill>
          <a:blip r:embed="rId2"/>
          <a:srcRect/>
          <a:stretch>
            <a:fillRect/>
          </a:stretch>
        </p:blipFill>
        <p:spPr bwMode="auto">
          <a:xfrm>
            <a:off x="4052886" y="3738323"/>
            <a:ext cx="4579727" cy="3119677"/>
          </a:xfrm>
          <a:prstGeom prst="rect">
            <a:avLst/>
          </a:prstGeom>
          <a:noFill/>
        </p:spPr>
      </p:pic>
      <p:pic>
        <p:nvPicPr>
          <p:cNvPr id="17412" name="Picture 4"/>
          <p:cNvPicPr>
            <a:picLocks noChangeAspect="1" noChangeArrowheads="1"/>
          </p:cNvPicPr>
          <p:nvPr/>
        </p:nvPicPr>
        <p:blipFill>
          <a:blip r:embed="rId3"/>
          <a:srcRect/>
          <a:stretch>
            <a:fillRect/>
          </a:stretch>
        </p:blipFill>
        <p:spPr bwMode="auto">
          <a:xfrm>
            <a:off x="852486" y="3738323"/>
            <a:ext cx="3200400" cy="3141907"/>
          </a:xfrm>
          <a:prstGeom prst="rect">
            <a:avLst/>
          </a:prstGeom>
          <a:noFill/>
          <a:ln w="9525">
            <a:noFill/>
            <a:miter lim="800000"/>
            <a:headEnd/>
            <a:tailEnd/>
          </a:ln>
          <a:effectLst/>
        </p:spPr>
      </p:pic>
      <p:sp>
        <p:nvSpPr>
          <p:cNvPr id="3" name="Rectangle 2"/>
          <p:cNvSpPr txBox="1">
            <a:spLocks noChangeArrowheads="1"/>
          </p:cNvSpPr>
          <p:nvPr/>
        </p:nvSpPr>
        <p:spPr>
          <a:xfrm>
            <a:off x="466693" y="327660"/>
            <a:ext cx="83820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چالش های سازه ای</a:t>
            </a: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sp>
        <p:nvSpPr>
          <p:cNvPr id="8" name="TextBox 7"/>
          <p:cNvSpPr txBox="1"/>
          <p:nvPr/>
        </p:nvSpPr>
        <p:spPr>
          <a:xfrm>
            <a:off x="0" y="1371600"/>
            <a:ext cx="9144000" cy="553998"/>
          </a:xfrm>
          <a:prstGeom prst="rect">
            <a:avLst/>
          </a:prstGeom>
          <a:solidFill>
            <a:srgbClr val="FFC000">
              <a:alpha val="37000"/>
            </a:srgbClr>
          </a:solidFill>
        </p:spPr>
        <p:txBody>
          <a:bodyPr wrap="square" rtlCol="0">
            <a:spAutoFit/>
          </a:bodyPr>
          <a:lstStyle/>
          <a:p>
            <a:pPr algn="ctr" rtl="0" fontAlgn="base">
              <a:spcBef>
                <a:spcPct val="0"/>
              </a:spcBef>
              <a:spcAft>
                <a:spcPct val="0"/>
              </a:spcAft>
            </a:pPr>
            <a:r>
              <a:rPr lang="fa-IR" sz="3000" b="1" dirty="0">
                <a:solidFill>
                  <a:srgbClr val="146194"/>
                </a:solidFill>
                <a:latin typeface="Times New Roman" pitchFamily="18" charset="0"/>
                <a:cs typeface="B Homa" panose="00000400000000000000" pitchFamily="2" charset="-78"/>
              </a:rPr>
              <a:t>این پروژه با چه چالش هایی روبرو شد؟</a:t>
            </a:r>
            <a:endParaRPr lang="en-US" sz="3000" b="1" dirty="0">
              <a:solidFill>
                <a:srgbClr val="146194"/>
              </a:solidFill>
              <a:latin typeface="Times New Roman" pitchFamily="18" charset="0"/>
            </a:endParaRPr>
          </a:p>
        </p:txBody>
      </p:sp>
      <p:sp>
        <p:nvSpPr>
          <p:cNvPr id="9" name="Rectangle 3"/>
          <p:cNvSpPr txBox="1">
            <a:spLocks noChangeArrowheads="1"/>
          </p:cNvSpPr>
          <p:nvPr/>
        </p:nvSpPr>
        <p:spPr bwMode="auto">
          <a:xfrm>
            <a:off x="228600" y="1905000"/>
            <a:ext cx="8915400" cy="167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sym typeface="Wingdings" pitchFamily="2" charset="2"/>
              </a:rPr>
              <a:t>نیاز به جای دادن 10000 نفر در خود و تجهیزات سنگین</a:t>
            </a:r>
            <a:r>
              <a:rPr kumimoji="1" lang="en-US" sz="2400" kern="0" dirty="0">
                <a:solidFill>
                  <a:srgbClr val="146194"/>
                </a:solidFill>
                <a:sym typeface="Wingdings" pitchFamily="2" charset="2"/>
              </a:rPr>
              <a:t>    </a:t>
            </a:r>
            <a:r>
              <a:rPr kumimoji="1" lang="fa-IR" sz="2400" kern="0" dirty="0">
                <a:solidFill>
                  <a:srgbClr val="146194"/>
                </a:solidFill>
                <a:cs typeface="B Homa" panose="00000400000000000000" pitchFamily="2" charset="-78"/>
                <a:sym typeface="Wingdings" pitchFamily="2" charset="2"/>
              </a:rPr>
              <a:t>- بار زیادی را باید تحمل کند</a:t>
            </a:r>
            <a:endParaRPr kumimoji="1" lang="en-US" sz="2400" kern="0" dirty="0">
              <a:solidFill>
                <a:srgbClr val="146194"/>
              </a:solidFill>
              <a:sym typeface="Wingdings" pitchFamily="2" charset="2"/>
            </a:endParaRPr>
          </a:p>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sym typeface="Wingdings" pitchFamily="2" charset="2"/>
              </a:rPr>
              <a:t>- آسیب پذیری در مقابل بلایای طبیعی و یا خطرات به وجود آمده به دست بشر</a:t>
            </a:r>
            <a:endParaRPr kumimoji="1" lang="en-US" sz="2400" kern="0" dirty="0">
              <a:solidFill>
                <a:srgbClr val="146194"/>
              </a:solidFill>
              <a:sym typeface="Wingdings" pitchFamily="2" charset="2"/>
            </a:endParaRPr>
          </a:p>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sym typeface="Wingdings" pitchFamily="2" charset="2"/>
              </a:rPr>
              <a:t>- چگونه طراحی و ساخته شده است؟</a:t>
            </a:r>
            <a:endParaRPr kumimoji="1" lang="en-US" sz="2400" kern="0" dirty="0">
              <a:solidFill>
                <a:srgbClr val="146194"/>
              </a:solidFill>
              <a:sym typeface="Wingdings" pitchFamily="2" charset="2"/>
            </a:endParaRPr>
          </a:p>
        </p:txBody>
      </p:sp>
      <p:sp>
        <p:nvSpPr>
          <p:cNvPr id="4" name="Left Arrow 3"/>
          <p:cNvSpPr/>
          <p:nvPr/>
        </p:nvSpPr>
        <p:spPr bwMode="auto">
          <a:xfrm>
            <a:off x="6190349" y="2076935"/>
            <a:ext cx="304800" cy="139839"/>
          </a:xfrm>
          <a:prstGeom prst="left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1" anchor="t" anchorCtr="0" compatLnSpc="1">
            <a:prstTxWarp prst="textNoShape">
              <a:avLst/>
            </a:prstTxWarp>
          </a:bodyPr>
          <a:lstStyle/>
          <a:p>
            <a:pPr algn="l" rtl="0" eaLnBrk="0" fontAlgn="base" hangingPunct="0">
              <a:spcBef>
                <a:spcPct val="0"/>
              </a:spcBef>
              <a:spcAft>
                <a:spcPct val="0"/>
              </a:spcAft>
            </a:pPr>
            <a:endParaRPr lang="fa-IR" sz="2400" dirty="0">
              <a:solidFill>
                <a:prstClr val="white"/>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04810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17411"/>
                                        </p:tgtEl>
                                        <p:attrNameLst>
                                          <p:attrName>style.visibility</p:attrName>
                                        </p:attrNameLst>
                                      </p:cBhvr>
                                      <p:to>
                                        <p:strVal val="visible"/>
                                      </p:to>
                                    </p:set>
                                    <p:animEffect transition="in" filter="fade">
                                      <p:cBhvr>
                                        <p:cTn id="22" dur="1000"/>
                                        <p:tgtEl>
                                          <p:spTgt spid="17411"/>
                                        </p:tgtEl>
                                      </p:cBhvr>
                                    </p:animEffect>
                                    <p:anim calcmode="lin" valueType="num">
                                      <p:cBhvr>
                                        <p:cTn id="23" dur="1000" fill="hold"/>
                                        <p:tgtEl>
                                          <p:spTgt spid="17411"/>
                                        </p:tgtEl>
                                        <p:attrNameLst>
                                          <p:attrName>ppt_x</p:attrName>
                                        </p:attrNameLst>
                                      </p:cBhvr>
                                      <p:tavLst>
                                        <p:tav tm="0">
                                          <p:val>
                                            <p:strVal val="#ppt_x"/>
                                          </p:val>
                                        </p:tav>
                                        <p:tav tm="100000">
                                          <p:val>
                                            <p:strVal val="#ppt_x"/>
                                          </p:val>
                                        </p:tav>
                                      </p:tavLst>
                                    </p:anim>
                                    <p:anim calcmode="lin" valueType="num">
                                      <p:cBhvr>
                                        <p:cTn id="24" dur="900" decel="100000" fill="hold"/>
                                        <p:tgtEl>
                                          <p:spTgt spid="1741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7411"/>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7412"/>
                                        </p:tgtEl>
                                        <p:attrNameLst>
                                          <p:attrName>style.visibility</p:attrName>
                                        </p:attrNameLst>
                                      </p:cBhvr>
                                      <p:to>
                                        <p:strVal val="visible"/>
                                      </p:to>
                                    </p:set>
                                    <p:animEffect transition="in" filter="fade">
                                      <p:cBhvr>
                                        <p:cTn id="30" dur="1000"/>
                                        <p:tgtEl>
                                          <p:spTgt spid="17412"/>
                                        </p:tgtEl>
                                      </p:cBhvr>
                                    </p:animEffect>
                                    <p:anim calcmode="lin" valueType="num">
                                      <p:cBhvr>
                                        <p:cTn id="31" dur="1000" fill="hold"/>
                                        <p:tgtEl>
                                          <p:spTgt spid="17412"/>
                                        </p:tgtEl>
                                        <p:attrNameLst>
                                          <p:attrName>ppt_x</p:attrName>
                                        </p:attrNameLst>
                                      </p:cBhvr>
                                      <p:tavLst>
                                        <p:tav tm="0">
                                          <p:val>
                                            <p:strVal val="#ppt_x"/>
                                          </p:val>
                                        </p:tav>
                                        <p:tav tm="100000">
                                          <p:val>
                                            <p:strVal val="#ppt_x"/>
                                          </p:val>
                                        </p:tav>
                                      </p:tavLst>
                                    </p:anim>
                                    <p:anim calcmode="lin" valueType="num">
                                      <p:cBhvr>
                                        <p:cTn id="32" dur="1000" fill="hold"/>
                                        <p:tgtEl>
                                          <p:spTgt spid="174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66693" y="327660"/>
            <a:ext cx="8382000" cy="1066800"/>
          </a:xfrm>
          <a:prstGeom prst="rect">
            <a:avLst/>
          </a:prstGeom>
        </p:spPr>
        <p:txBody>
          <a:bodyPr/>
          <a:lstStyle/>
          <a:p>
            <a:pPr algn="ctr" rtl="0" fontAlgn="base">
              <a:spcBef>
                <a:spcPct val="0"/>
              </a:spcBef>
              <a:spcAft>
                <a:spcPct val="0"/>
              </a:spcAft>
              <a:defRPr/>
            </a:pP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pic>
        <p:nvPicPr>
          <p:cNvPr id="2" name="Picture 1"/>
          <p:cNvPicPr>
            <a:picLocks noChangeAspect="1"/>
          </p:cNvPicPr>
          <p:nvPr/>
        </p:nvPicPr>
        <p:blipFill>
          <a:blip r:embed="rId3"/>
          <a:stretch>
            <a:fillRect/>
          </a:stretch>
        </p:blipFill>
        <p:spPr>
          <a:xfrm>
            <a:off x="381000" y="2438400"/>
            <a:ext cx="2600176" cy="3736032"/>
          </a:xfrm>
          <a:prstGeom prst="rect">
            <a:avLst/>
          </a:prstGeom>
        </p:spPr>
      </p:pic>
      <p:pic>
        <p:nvPicPr>
          <p:cNvPr id="5" name="Picture 4"/>
          <p:cNvPicPr>
            <a:picLocks noChangeAspect="1"/>
          </p:cNvPicPr>
          <p:nvPr/>
        </p:nvPicPr>
        <p:blipFill>
          <a:blip r:embed="rId4"/>
          <a:stretch>
            <a:fillRect/>
          </a:stretch>
        </p:blipFill>
        <p:spPr>
          <a:xfrm>
            <a:off x="3289845" y="2449773"/>
            <a:ext cx="2478180" cy="3713286"/>
          </a:xfrm>
          <a:prstGeom prst="rect">
            <a:avLst/>
          </a:prstGeom>
        </p:spPr>
      </p:pic>
      <p:pic>
        <p:nvPicPr>
          <p:cNvPr id="6" name="Picture 5"/>
          <p:cNvPicPr>
            <a:picLocks noChangeAspect="1"/>
          </p:cNvPicPr>
          <p:nvPr/>
        </p:nvPicPr>
        <p:blipFill>
          <a:blip r:embed="rId5"/>
          <a:stretch>
            <a:fillRect/>
          </a:stretch>
        </p:blipFill>
        <p:spPr>
          <a:xfrm>
            <a:off x="6355004" y="2461146"/>
            <a:ext cx="2176087" cy="3733483"/>
          </a:xfrm>
          <a:prstGeom prst="rect">
            <a:avLst/>
          </a:prstGeom>
        </p:spPr>
      </p:pic>
      <p:sp>
        <p:nvSpPr>
          <p:cNvPr id="11" name="Rectangle 10"/>
          <p:cNvSpPr/>
          <p:nvPr/>
        </p:nvSpPr>
        <p:spPr>
          <a:xfrm>
            <a:off x="3581400" y="350406"/>
            <a:ext cx="1895071" cy="584775"/>
          </a:xfrm>
          <a:prstGeom prst="rect">
            <a:avLst/>
          </a:prstGeom>
        </p:spPr>
        <p:txBody>
          <a:bodyPr wrap="none">
            <a:spAutoFit/>
          </a:bodyPr>
          <a:lstStyle/>
          <a:p>
            <a:pPr algn="l" rtl="0" fontAlgn="base">
              <a:spcBef>
                <a:spcPct val="0"/>
              </a:spcBef>
              <a:spcAft>
                <a:spcPct val="0"/>
              </a:spcAft>
            </a:pPr>
            <a:r>
              <a:rPr lang="fa-IR" sz="3200" b="1" dirty="0">
                <a:solidFill>
                  <a:prstClr val="black">
                    <a:lumMod val="50000"/>
                  </a:prstClr>
                </a:solidFill>
                <a:latin typeface="Times New Roman" pitchFamily="18" charset="0"/>
                <a:cs typeface="B Homa" panose="00000400000000000000" pitchFamily="2" charset="-78"/>
              </a:rPr>
              <a:t>حرکات سازه</a:t>
            </a:r>
          </a:p>
        </p:txBody>
      </p:sp>
      <p:sp>
        <p:nvSpPr>
          <p:cNvPr id="4" name="Rectangle 3"/>
          <p:cNvSpPr/>
          <p:nvPr/>
        </p:nvSpPr>
        <p:spPr>
          <a:xfrm>
            <a:off x="63398" y="1480714"/>
            <a:ext cx="8467693" cy="707886"/>
          </a:xfrm>
          <a:prstGeom prst="rect">
            <a:avLst/>
          </a:prstGeom>
        </p:spPr>
        <p:txBody>
          <a:bodyPr wrap="square">
            <a:spAutoFit/>
          </a:bodyPr>
          <a:lstStyle/>
          <a:p>
            <a:pPr rtl="0" fontAlgn="base">
              <a:spcBef>
                <a:spcPct val="0"/>
              </a:spcBef>
              <a:spcAft>
                <a:spcPct val="0"/>
              </a:spcAft>
            </a:pPr>
            <a:r>
              <a:rPr lang="fa-IR" sz="2000" b="1" dirty="0">
                <a:solidFill>
                  <a:srgbClr val="146194">
                    <a:lumMod val="95000"/>
                    <a:lumOff val="5000"/>
                  </a:srgbClr>
                </a:solidFill>
                <a:latin typeface="Times New Roman" pitchFamily="18" charset="0"/>
                <a:cs typeface="B Homa" panose="00000400000000000000" pitchFamily="2" charset="-78"/>
              </a:rPr>
              <a:t>با توجه به نشست های فونداسیون و جابجایی های حرارتی توجه به سازه معلق تا زمانی که ساخت آن کامل می شد بسیار مهم بود</a:t>
            </a:r>
          </a:p>
        </p:txBody>
      </p:sp>
      <p:sp>
        <p:nvSpPr>
          <p:cNvPr id="7" name="Rectangle 6"/>
          <p:cNvSpPr/>
          <p:nvPr/>
        </p:nvSpPr>
        <p:spPr>
          <a:xfrm>
            <a:off x="685800" y="6254955"/>
            <a:ext cx="1633781" cy="338554"/>
          </a:xfrm>
          <a:prstGeom prst="rect">
            <a:avLst/>
          </a:prstGeom>
        </p:spPr>
        <p:txBody>
          <a:bodyPr wrap="none">
            <a:spAutoFit/>
          </a:bodyPr>
          <a:lstStyle/>
          <a:p>
            <a:pPr algn="l" rtl="0" fontAlgn="base">
              <a:spcBef>
                <a:spcPct val="0"/>
              </a:spcBef>
              <a:spcAft>
                <a:spcPct val="0"/>
              </a:spcAft>
            </a:pPr>
            <a:r>
              <a:rPr lang="fa-IR" sz="1600" b="1" dirty="0">
                <a:solidFill>
                  <a:srgbClr val="146194">
                    <a:lumMod val="95000"/>
                    <a:lumOff val="5000"/>
                  </a:srgbClr>
                </a:solidFill>
                <a:latin typeface="Times New Roman" pitchFamily="18" charset="0"/>
                <a:cs typeface="B Homa" panose="00000400000000000000" pitchFamily="2" charset="-78"/>
              </a:rPr>
              <a:t>خیز برج زیر بار خودش</a:t>
            </a:r>
          </a:p>
        </p:txBody>
      </p:sp>
      <p:sp>
        <p:nvSpPr>
          <p:cNvPr id="8" name="Rectangle 7"/>
          <p:cNvSpPr/>
          <p:nvPr/>
        </p:nvSpPr>
        <p:spPr>
          <a:xfrm>
            <a:off x="3558654" y="6254955"/>
            <a:ext cx="2252540" cy="338554"/>
          </a:xfrm>
          <a:prstGeom prst="rect">
            <a:avLst/>
          </a:prstGeom>
        </p:spPr>
        <p:txBody>
          <a:bodyPr wrap="none">
            <a:spAutoFit/>
          </a:bodyPr>
          <a:lstStyle/>
          <a:p>
            <a:pPr algn="l" rtl="0" fontAlgn="base">
              <a:spcBef>
                <a:spcPct val="0"/>
              </a:spcBef>
              <a:spcAft>
                <a:spcPct val="0"/>
              </a:spcAft>
            </a:pPr>
            <a:r>
              <a:rPr lang="fa-IR" sz="1600" b="1" dirty="0">
                <a:solidFill>
                  <a:srgbClr val="146194">
                    <a:lumMod val="95000"/>
                    <a:lumOff val="5000"/>
                  </a:srgbClr>
                </a:solidFill>
                <a:latin typeface="Times New Roman" pitchFamily="18" charset="0"/>
                <a:cs typeface="B Homa" panose="00000400000000000000" pitchFamily="2" charset="-78"/>
              </a:rPr>
              <a:t>تنظیمات به طرف بالا و پشت</a:t>
            </a:r>
          </a:p>
        </p:txBody>
      </p:sp>
      <p:sp>
        <p:nvSpPr>
          <p:cNvPr id="9" name="Rectangle 8"/>
          <p:cNvSpPr/>
          <p:nvPr/>
        </p:nvSpPr>
        <p:spPr>
          <a:xfrm>
            <a:off x="6126558" y="6273225"/>
            <a:ext cx="2378478" cy="584775"/>
          </a:xfrm>
          <a:prstGeom prst="rect">
            <a:avLst/>
          </a:prstGeom>
        </p:spPr>
        <p:txBody>
          <a:bodyPr wrap="square">
            <a:spAutoFit/>
          </a:bodyPr>
          <a:lstStyle/>
          <a:p>
            <a:pPr rtl="0" fontAlgn="base">
              <a:spcBef>
                <a:spcPct val="0"/>
              </a:spcBef>
              <a:spcAft>
                <a:spcPct val="0"/>
              </a:spcAft>
            </a:pPr>
            <a:r>
              <a:rPr lang="fa-IR" sz="1600" b="1" dirty="0">
                <a:solidFill>
                  <a:srgbClr val="146194">
                    <a:lumMod val="95000"/>
                    <a:lumOff val="5000"/>
                  </a:srgbClr>
                </a:solidFill>
                <a:latin typeface="Times New Roman" pitchFamily="18" charset="0"/>
                <a:cs typeface="B Homa" panose="00000400000000000000" pitchFamily="2" charset="-78"/>
              </a:rPr>
              <a:t>نتیجه: هیچ خیزی تحت بار خودش پیدا نمی </a:t>
            </a:r>
            <a:r>
              <a:rPr lang="fa-IR" sz="1600" b="1" dirty="0">
                <a:solidFill>
                  <a:srgbClr val="146194">
                    <a:lumMod val="95000"/>
                    <a:lumOff val="5000"/>
                  </a:srgbClr>
                </a:solidFill>
                <a:latin typeface="Times New Roman" pitchFamily="18" charset="0"/>
                <a:cs typeface="B Homa" panose="00000400000000000000" pitchFamily="2" charset="-78"/>
              </a:rPr>
              <a:t>کند</a:t>
            </a:r>
            <a:endParaRPr lang="fa-IR" sz="1600" b="1" dirty="0">
              <a:solidFill>
                <a:srgbClr val="146194">
                  <a:lumMod val="95000"/>
                  <a:lumOff val="5000"/>
                </a:srgbClr>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955175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952500" y="5105400"/>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algn="ctr" rtl="0" fontAlgn="base">
              <a:spcBef>
                <a:spcPct val="0"/>
              </a:spcBef>
              <a:spcAft>
                <a:spcPct val="0"/>
              </a:spcAft>
              <a:defRPr/>
            </a:pPr>
            <a:r>
              <a:rPr kumimoji="1" lang="fa-IR" sz="4500" kern="0" dirty="0">
                <a:solidFill>
                  <a:srgbClr val="146194">
                    <a:lumMod val="10000"/>
                    <a:lumOff val="90000"/>
                  </a:srgbClr>
                </a:solidFill>
                <a:effectLst>
                  <a:outerShdw blurRad="38100" dist="38100" dir="2700000" algn="tl">
                    <a:srgbClr val="000000"/>
                  </a:outerShdw>
                </a:effectLst>
                <a:cs typeface="B Homa" panose="00000400000000000000" pitchFamily="2" charset="-78"/>
              </a:rPr>
              <a:t>شبکه دایاگرید</a:t>
            </a:r>
            <a:endParaRPr kumimoji="1" lang="en-US" sz="2000" kern="0" dirty="0">
              <a:solidFill>
                <a:srgbClr val="C62324">
                  <a:lumMod val="50000"/>
                </a:srgbClr>
              </a:solidFill>
              <a:effectLst>
                <a:outerShdw blurRad="38100" dist="38100" dir="2700000" algn="tl">
                  <a:srgbClr val="000000"/>
                </a:outerShdw>
              </a:effectLst>
            </a:endParaRPr>
          </a:p>
        </p:txBody>
      </p:sp>
      <p:pic>
        <p:nvPicPr>
          <p:cNvPr id="10243" name="Picture 3" descr="D:\Documents\University - Level 3 Engineering - Semester 1\CIV3221 - Building Structures &amp; Technology\Challenge Project\Pictures\2403345062_abda6dab18_o.jpg"/>
          <p:cNvPicPr>
            <a:picLocks noChangeAspect="1" noChangeArrowheads="1"/>
          </p:cNvPicPr>
          <p:nvPr/>
        </p:nvPicPr>
        <p:blipFill>
          <a:blip r:embed="rId2"/>
          <a:srcRect/>
          <a:stretch>
            <a:fillRect/>
          </a:stretch>
        </p:blipFill>
        <p:spPr bwMode="auto">
          <a:xfrm>
            <a:off x="2855022" y="381000"/>
            <a:ext cx="6145410" cy="4114800"/>
          </a:xfrm>
          <a:prstGeom prst="rect">
            <a:avLst/>
          </a:prstGeom>
          <a:noFill/>
        </p:spPr>
      </p:pic>
      <p:pic>
        <p:nvPicPr>
          <p:cNvPr id="10242" name="Picture 2"/>
          <p:cNvPicPr>
            <a:picLocks noChangeAspect="1" noChangeArrowheads="1"/>
          </p:cNvPicPr>
          <p:nvPr/>
        </p:nvPicPr>
        <p:blipFill>
          <a:blip r:embed="rId3"/>
          <a:srcRect/>
          <a:stretch>
            <a:fillRect/>
          </a:stretch>
        </p:blipFill>
        <p:spPr bwMode="auto">
          <a:xfrm>
            <a:off x="990600" y="403426"/>
            <a:ext cx="3146448" cy="4092374"/>
          </a:xfrm>
          <a:prstGeom prst="rect">
            <a:avLst/>
          </a:prstGeom>
          <a:noFill/>
          <a:ln w="9525">
            <a:noFill/>
            <a:miter lim="800000"/>
            <a:headEnd/>
            <a:tailEnd/>
          </a:ln>
          <a:effectLst/>
        </p:spPr>
      </p:pic>
    </p:spTree>
    <p:extLst>
      <p:ext uri="{BB962C8B-B14F-4D97-AF65-F5344CB8AC3E}">
        <p14:creationId xmlns:p14="http://schemas.microsoft.com/office/powerpoint/2010/main" val="8495223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a:t>
            </a: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1816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دایاگرید چیست؟</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8" name="Rectangle 3"/>
          <p:cNvSpPr txBox="1">
            <a:spLocks noChangeArrowheads="1"/>
          </p:cNvSpPr>
          <p:nvPr/>
        </p:nvSpPr>
        <p:spPr bwMode="auto">
          <a:xfrm>
            <a:off x="228600" y="2590800"/>
            <a:ext cx="54102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سیستم شبکه مورب</a:t>
            </a: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ساختار مدولار مثلثی با تیرهای نگهدارنده مورب</a:t>
            </a: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شبیه قاب خمشی معمولی</a:t>
            </a: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در مفاصل مثلث ها حلقه هایی آنها را قطع می کنند</a:t>
            </a: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ترکیب خوبی از سیستم لوله ای و خرپا</a:t>
            </a: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انتقال بارها از طریق اعضای مورب</a:t>
            </a:r>
          </a:p>
          <a:p>
            <a:pPr rtl="0" fontAlgn="base">
              <a:spcBef>
                <a:spcPct val="20000"/>
              </a:spcBef>
              <a:buClr>
                <a:srgbClr val="A50E82"/>
              </a:buClr>
              <a:buSzPct val="75000"/>
              <a:defRPr/>
            </a:pPr>
            <a:r>
              <a:rPr kumimoji="1" lang="fa-IR" sz="2400" kern="0" dirty="0">
                <a:solidFill>
                  <a:prstClr val="black"/>
                </a:solidFill>
                <a:cs typeface="B Homa" panose="00000400000000000000" pitchFamily="2" charset="-78"/>
                <a:sym typeface="Wingdings" pitchFamily="2" charset="2"/>
              </a:rPr>
              <a:t> </a:t>
            </a:r>
          </a:p>
          <a:p>
            <a:pPr rtl="0" fontAlgn="base">
              <a:spcBef>
                <a:spcPct val="20000"/>
              </a:spcBef>
              <a:buClr>
                <a:srgbClr val="A50E82"/>
              </a:buClr>
              <a:buSzPct val="75000"/>
              <a:defRPr/>
            </a:pPr>
            <a:endParaRPr kumimoji="1" lang="en-US" sz="2400" kern="0" dirty="0">
              <a:solidFill>
                <a:prstClr val="black"/>
              </a:solidFill>
              <a:sym typeface="Wingdings" pitchFamily="2" charset="2"/>
            </a:endParaRPr>
          </a:p>
        </p:txBody>
      </p:sp>
      <p:pic>
        <p:nvPicPr>
          <p:cNvPr id="18434" name="Picture 2"/>
          <p:cNvPicPr>
            <a:picLocks noChangeAspect="1" noChangeArrowheads="1"/>
          </p:cNvPicPr>
          <p:nvPr/>
        </p:nvPicPr>
        <p:blipFill>
          <a:blip r:embed="rId2"/>
          <a:srcRect/>
          <a:stretch>
            <a:fillRect/>
          </a:stretch>
        </p:blipFill>
        <p:spPr bwMode="auto">
          <a:xfrm>
            <a:off x="5867400" y="2209800"/>
            <a:ext cx="3095625" cy="4301901"/>
          </a:xfrm>
          <a:prstGeom prst="rect">
            <a:avLst/>
          </a:prstGeom>
          <a:noFill/>
          <a:ln w="9525">
            <a:noFill/>
            <a:miter lim="800000"/>
            <a:headEnd/>
            <a:tailEnd/>
          </a:ln>
          <a:effectLst/>
        </p:spPr>
      </p:pic>
      <p:sp>
        <p:nvSpPr>
          <p:cNvPr id="9" name="TextBox 8"/>
          <p:cNvSpPr txBox="1"/>
          <p:nvPr/>
        </p:nvSpPr>
        <p:spPr>
          <a:xfrm>
            <a:off x="7086600" y="6096000"/>
            <a:ext cx="1828800" cy="338554"/>
          </a:xfrm>
          <a:prstGeom prst="rect">
            <a:avLst/>
          </a:prstGeom>
          <a:solidFill>
            <a:schemeClr val="accent1">
              <a:alpha val="40000"/>
            </a:schemeClr>
          </a:solidFill>
        </p:spPr>
        <p:txBody>
          <a:bodyPr wrap="square" rtlCol="0">
            <a:spAutoFit/>
          </a:bodyPr>
          <a:lstStyle/>
          <a:p>
            <a:pPr rtl="0" fontAlgn="base">
              <a:spcBef>
                <a:spcPct val="0"/>
              </a:spcBef>
              <a:spcAft>
                <a:spcPct val="0"/>
              </a:spcAft>
            </a:pPr>
            <a:r>
              <a:rPr lang="en-US" sz="1600" b="1" dirty="0">
                <a:solidFill>
                  <a:srgbClr val="146194"/>
                </a:solidFill>
                <a:latin typeface="Times New Roman" pitchFamily="18" charset="0"/>
              </a:rPr>
              <a:t>Swiss Re, London</a:t>
            </a:r>
            <a:endParaRPr lang="en-US" sz="1600" b="1" dirty="0">
              <a:solidFill>
                <a:srgbClr val="146194"/>
              </a:solidFill>
              <a:latin typeface="Times New Roman" pitchFamily="18" charset="0"/>
            </a:endParaRPr>
          </a:p>
        </p:txBody>
      </p:sp>
    </p:spTree>
    <p:extLst>
      <p:ext uri="{BB962C8B-B14F-4D97-AF65-F5344CB8AC3E}">
        <p14:creationId xmlns:p14="http://schemas.microsoft.com/office/powerpoint/2010/main" val="389776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dissolv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dissolv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dissolv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dissolv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dissolve">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dissolve">
                                      <p:cBhvr>
                                        <p:cTn id="3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1816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دایاگرید پی چیست؟</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8" name="Rectangle 3"/>
          <p:cNvSpPr txBox="1">
            <a:spLocks noChangeArrowheads="1"/>
          </p:cNvSpPr>
          <p:nvPr/>
        </p:nvSpPr>
        <p:spPr bwMode="auto">
          <a:xfrm>
            <a:off x="228600" y="2133600"/>
            <a:ext cx="5943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این اعضا می تواند از مصالح زیر ساخته شود:</a:t>
            </a:r>
            <a:endParaRPr kumimoji="1" lang="en-US" sz="2100" kern="0" dirty="0">
              <a:solidFill>
                <a:prstClr val="black"/>
              </a:solidFill>
              <a:sym typeface="Wingdings" pitchFamily="2" charset="2"/>
            </a:endParaRPr>
          </a:p>
          <a:p>
            <a:pPr lvl="2"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فولاد</a:t>
            </a:r>
            <a:endParaRPr kumimoji="1" lang="en-US" sz="2100" kern="0" dirty="0">
              <a:solidFill>
                <a:prstClr val="black"/>
              </a:solidFill>
              <a:sym typeface="Wingdings" pitchFamily="2" charset="2"/>
            </a:endParaRPr>
          </a:p>
          <a:p>
            <a:pPr lvl="2"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چوب</a:t>
            </a:r>
            <a:endParaRPr kumimoji="1" lang="en-US" sz="2100" kern="0" dirty="0">
              <a:solidFill>
                <a:prstClr val="black"/>
              </a:solidFill>
              <a:sym typeface="Wingdings" pitchFamily="2" charset="2"/>
            </a:endParaRPr>
          </a:p>
          <a:p>
            <a:pPr lvl="2"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بتن مصلح</a:t>
            </a:r>
            <a:endParaRPr kumimoji="1" lang="en-US" sz="2100" kern="0" dirty="0">
              <a:solidFill>
                <a:prstClr val="black"/>
              </a:solidFill>
              <a:sym typeface="Wingdings" pitchFamily="2" charset="2"/>
            </a:endParaRPr>
          </a:p>
          <a:p>
            <a:pPr lvl="2" rtl="0" fontAlgn="base">
              <a:spcBef>
                <a:spcPct val="20000"/>
              </a:spcBef>
              <a:buClr>
                <a:srgbClr val="A50E82"/>
              </a:buClr>
              <a:buSzPct val="75000"/>
              <a:defRPr/>
            </a:pPr>
            <a:endParaRPr kumimoji="1" lang="en-US" sz="10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فلز به علت مقاومت کششی و فشاری مناسب ایده آل است</a:t>
            </a: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10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اساسا ترکیبی است از ستون ها، شبکه های مورب و بادگیرها در یک سیستم</a:t>
            </a:r>
          </a:p>
          <a:p>
            <a:pPr rtl="0" fontAlgn="base">
              <a:spcBef>
                <a:spcPct val="20000"/>
              </a:spcBef>
              <a:buClr>
                <a:srgbClr val="A50E82"/>
              </a:buClr>
              <a:buSzPct val="75000"/>
              <a:defRPr/>
            </a:pPr>
            <a:endParaRPr kumimoji="1" lang="en-US" sz="10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این یک تکنولوژی جدید نیست و پیش تر در ساختارهای با مقیاس کوچکتر استفاده شده است</a:t>
            </a:r>
            <a:endParaRPr kumimoji="1" lang="en-US" sz="2100" kern="0" dirty="0">
              <a:solidFill>
                <a:prstClr val="black"/>
              </a:solidFill>
              <a:sym typeface="Wingdings" pitchFamily="2" charset="2"/>
            </a:endParaRPr>
          </a:p>
        </p:txBody>
      </p:sp>
      <p:pic>
        <p:nvPicPr>
          <p:cNvPr id="21506" name="Picture 2" descr="D:\Documents\University - Level 3 Engineering - Semester 1\CIV3221 - Building Structures &amp; Technology\Challenge Project\Pictures\Copy of CCTV_building_aug_2007.JPG"/>
          <p:cNvPicPr>
            <a:picLocks noChangeAspect="1" noChangeArrowheads="1"/>
          </p:cNvPicPr>
          <p:nvPr/>
        </p:nvPicPr>
        <p:blipFill>
          <a:blip r:embed="rId3" cstate="print"/>
          <a:srcRect/>
          <a:stretch>
            <a:fillRect/>
          </a:stretch>
        </p:blipFill>
        <p:spPr bwMode="auto">
          <a:xfrm>
            <a:off x="6324600" y="1552073"/>
            <a:ext cx="2667000" cy="5305927"/>
          </a:xfrm>
          <a:prstGeom prst="rect">
            <a:avLst/>
          </a:prstGeom>
          <a:noFill/>
        </p:spPr>
      </p:pic>
    </p:spTree>
    <p:extLst>
      <p:ext uri="{BB962C8B-B14F-4D97-AF65-F5344CB8AC3E}">
        <p14:creationId xmlns:p14="http://schemas.microsoft.com/office/powerpoint/2010/main" val="1238491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dissolve">
                                      <p:cBhvr>
                                        <p:cTn id="10" dur="500"/>
                                        <p:tgtEl>
                                          <p:spTgt spid="8">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dissolve">
                                      <p:cBhvr>
                                        <p:cTn id="13" dur="500"/>
                                        <p:tgtEl>
                                          <p:spTgt spid="8">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dissolv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animEffect transition="in" filter="dissolve">
                                      <p:cBhvr>
                                        <p:cTn id="21" dur="500"/>
                                        <p:tgtEl>
                                          <p:spTgt spid="8">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8">
                                            <p:txEl>
                                              <p:pRg st="7" end="7"/>
                                            </p:txEl>
                                          </p:spTgt>
                                        </p:tgtEl>
                                        <p:attrNameLst>
                                          <p:attrName>style.visibility</p:attrName>
                                        </p:attrNameLst>
                                      </p:cBhvr>
                                      <p:to>
                                        <p:strVal val="visible"/>
                                      </p:to>
                                    </p:set>
                                    <p:animEffect transition="in" filter="dissolve">
                                      <p:cBhvr>
                                        <p:cTn id="26" dur="500"/>
                                        <p:tgtEl>
                                          <p:spTgt spid="8">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8">
                                            <p:txEl>
                                              <p:pRg st="9" end="9"/>
                                            </p:txEl>
                                          </p:spTgt>
                                        </p:tgtEl>
                                        <p:attrNameLst>
                                          <p:attrName>style.visibility</p:attrName>
                                        </p:attrNameLst>
                                      </p:cBhvr>
                                      <p:to>
                                        <p:strVal val="visible"/>
                                      </p:to>
                                    </p:set>
                                    <p:animEffect transition="in" filter="dissolve">
                                      <p:cBhvr>
                                        <p:cTn id="31"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89916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1816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مسیر انتقال نیروها</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19458" name="Picture 2" descr="D:\Documents\University - Level 3 Engineering - Semester 1\CIV3221 - Building Structures &amp; Technology\Challenge Project\Pictures\2494468606_fd28e71e87_o.jpg"/>
          <p:cNvPicPr>
            <a:picLocks noChangeAspect="1" noChangeArrowheads="1"/>
          </p:cNvPicPr>
          <p:nvPr/>
        </p:nvPicPr>
        <p:blipFill>
          <a:blip r:embed="rId2"/>
          <a:srcRect/>
          <a:stretch>
            <a:fillRect/>
          </a:stretch>
        </p:blipFill>
        <p:spPr bwMode="auto">
          <a:xfrm>
            <a:off x="1600200" y="2266071"/>
            <a:ext cx="6857999" cy="4591929"/>
          </a:xfrm>
          <a:prstGeom prst="rect">
            <a:avLst/>
          </a:prstGeom>
          <a:noFill/>
        </p:spPr>
      </p:pic>
      <p:grpSp>
        <p:nvGrpSpPr>
          <p:cNvPr id="54" name="Group 53"/>
          <p:cNvGrpSpPr/>
          <p:nvPr/>
        </p:nvGrpSpPr>
        <p:grpSpPr>
          <a:xfrm>
            <a:off x="4572000" y="3352800"/>
            <a:ext cx="2209800" cy="2743200"/>
            <a:chOff x="4572000" y="3352800"/>
            <a:chExt cx="2209800" cy="2743200"/>
          </a:xfrm>
        </p:grpSpPr>
        <p:cxnSp>
          <p:nvCxnSpPr>
            <p:cNvPr id="9" name="Straight Arrow Connector 8"/>
            <p:cNvCxnSpPr/>
            <p:nvPr/>
          </p:nvCxnSpPr>
          <p:spPr bwMode="auto">
            <a:xfrm rot="5400000">
              <a:off x="4344194" y="3580606"/>
              <a:ext cx="457200" cy="1588"/>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10" name="Straight Arrow Connector 9"/>
            <p:cNvCxnSpPr/>
            <p:nvPr/>
          </p:nvCxnSpPr>
          <p:spPr bwMode="auto">
            <a:xfrm rot="16200000" flipH="1">
              <a:off x="4496594" y="4039394"/>
              <a:ext cx="381000" cy="227012"/>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12" name="Straight Arrow Connector 11"/>
            <p:cNvCxnSpPr/>
            <p:nvPr/>
          </p:nvCxnSpPr>
          <p:spPr bwMode="auto">
            <a:xfrm rot="16200000" flipH="1">
              <a:off x="4914900" y="4610100"/>
              <a:ext cx="381000" cy="3048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14" name="Straight Arrow Connector 13"/>
            <p:cNvCxnSpPr/>
            <p:nvPr/>
          </p:nvCxnSpPr>
          <p:spPr bwMode="auto">
            <a:xfrm rot="16200000" flipH="1">
              <a:off x="5448300" y="5067300"/>
              <a:ext cx="381000" cy="3048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15" name="Straight Arrow Connector 14"/>
            <p:cNvCxnSpPr/>
            <p:nvPr/>
          </p:nvCxnSpPr>
          <p:spPr bwMode="auto">
            <a:xfrm>
              <a:off x="5943600" y="5562600"/>
              <a:ext cx="304800" cy="762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18" name="Straight Arrow Connector 17"/>
            <p:cNvCxnSpPr/>
            <p:nvPr/>
          </p:nvCxnSpPr>
          <p:spPr bwMode="auto">
            <a:xfrm rot="16200000" flipH="1">
              <a:off x="6400800" y="5715000"/>
              <a:ext cx="381000" cy="381000"/>
            </a:xfrm>
            <a:prstGeom prst="straightConnector1">
              <a:avLst/>
            </a:prstGeom>
            <a:solidFill>
              <a:schemeClr val="accent1"/>
            </a:solidFill>
            <a:ln w="25400" cap="sq" cmpd="sng" algn="ctr">
              <a:solidFill>
                <a:srgbClr val="C00000"/>
              </a:solidFill>
              <a:prstDash val="solid"/>
              <a:round/>
              <a:headEnd type="none" w="sm" len="sm"/>
              <a:tailEnd type="arrow"/>
            </a:ln>
            <a:effectLst/>
          </p:spPr>
        </p:cxnSp>
      </p:grpSp>
      <p:grpSp>
        <p:nvGrpSpPr>
          <p:cNvPr id="55" name="Group 54"/>
          <p:cNvGrpSpPr/>
          <p:nvPr/>
        </p:nvGrpSpPr>
        <p:grpSpPr>
          <a:xfrm>
            <a:off x="6247606" y="4191000"/>
            <a:ext cx="1069182" cy="2515394"/>
            <a:chOff x="6247606" y="4191000"/>
            <a:chExt cx="1069182" cy="2515394"/>
          </a:xfrm>
        </p:grpSpPr>
        <p:cxnSp>
          <p:nvCxnSpPr>
            <p:cNvPr id="21" name="Straight Arrow Connector 20"/>
            <p:cNvCxnSpPr/>
            <p:nvPr/>
          </p:nvCxnSpPr>
          <p:spPr bwMode="auto">
            <a:xfrm rot="5400000">
              <a:off x="7087394" y="4418806"/>
              <a:ext cx="457200" cy="1588"/>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22" name="Straight Arrow Connector 21"/>
            <p:cNvCxnSpPr/>
            <p:nvPr/>
          </p:nvCxnSpPr>
          <p:spPr bwMode="auto">
            <a:xfrm rot="5400000">
              <a:off x="6972300" y="4914900"/>
              <a:ext cx="304800" cy="2286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25" name="Straight Arrow Connector 24"/>
            <p:cNvCxnSpPr/>
            <p:nvPr/>
          </p:nvCxnSpPr>
          <p:spPr bwMode="auto">
            <a:xfrm rot="5400000">
              <a:off x="6667500" y="5295900"/>
              <a:ext cx="304800" cy="2286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26" name="Straight Arrow Connector 25"/>
            <p:cNvCxnSpPr/>
            <p:nvPr/>
          </p:nvCxnSpPr>
          <p:spPr bwMode="auto">
            <a:xfrm rot="5400000">
              <a:off x="6362700" y="5676900"/>
              <a:ext cx="304800" cy="2286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27" name="Straight Arrow Connector 26"/>
            <p:cNvCxnSpPr/>
            <p:nvPr/>
          </p:nvCxnSpPr>
          <p:spPr bwMode="auto">
            <a:xfrm rot="5400000">
              <a:off x="6210300" y="6057900"/>
              <a:ext cx="228600" cy="152400"/>
            </a:xfrm>
            <a:prstGeom prst="straightConnector1">
              <a:avLst/>
            </a:prstGeom>
            <a:solidFill>
              <a:schemeClr val="accent1"/>
            </a:solidFill>
            <a:ln w="25400" cap="sq" cmpd="sng" algn="ctr">
              <a:solidFill>
                <a:srgbClr val="C00000"/>
              </a:solidFill>
              <a:prstDash val="solid"/>
              <a:round/>
              <a:headEnd type="none" w="sm" len="sm"/>
              <a:tailEnd type="arrow"/>
            </a:ln>
            <a:effectLst/>
          </p:spPr>
        </p:cxnSp>
        <p:cxnSp>
          <p:nvCxnSpPr>
            <p:cNvPr id="29" name="Straight Arrow Connector 28"/>
            <p:cNvCxnSpPr/>
            <p:nvPr/>
          </p:nvCxnSpPr>
          <p:spPr bwMode="auto">
            <a:xfrm rot="5400000">
              <a:off x="6096000" y="6553200"/>
              <a:ext cx="304800" cy="1588"/>
            </a:xfrm>
            <a:prstGeom prst="straightConnector1">
              <a:avLst/>
            </a:prstGeom>
            <a:solidFill>
              <a:schemeClr val="accent1"/>
            </a:solidFill>
            <a:ln w="25400" cap="sq" cmpd="sng" algn="ctr">
              <a:solidFill>
                <a:srgbClr val="C00000"/>
              </a:solidFill>
              <a:prstDash val="solid"/>
              <a:round/>
              <a:headEnd type="none" w="sm" len="sm"/>
              <a:tailEnd type="arrow"/>
            </a:ln>
            <a:effectLst/>
          </p:spPr>
        </p:cxnSp>
      </p:grpSp>
      <p:grpSp>
        <p:nvGrpSpPr>
          <p:cNvPr id="56" name="Group 55"/>
          <p:cNvGrpSpPr/>
          <p:nvPr/>
        </p:nvGrpSpPr>
        <p:grpSpPr>
          <a:xfrm>
            <a:off x="6629400" y="5029200"/>
            <a:ext cx="1447800" cy="1676400"/>
            <a:chOff x="6629400" y="5029200"/>
            <a:chExt cx="1447800" cy="1676400"/>
          </a:xfrm>
        </p:grpSpPr>
        <p:cxnSp>
          <p:nvCxnSpPr>
            <p:cNvPr id="32" name="Straight Arrow Connector 31"/>
            <p:cNvCxnSpPr/>
            <p:nvPr/>
          </p:nvCxnSpPr>
          <p:spPr bwMode="auto">
            <a:xfrm rot="10800000">
              <a:off x="7696200" y="5029200"/>
              <a:ext cx="381000" cy="1588"/>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34" name="Straight Arrow Connector 33"/>
            <p:cNvCxnSpPr/>
            <p:nvPr/>
          </p:nvCxnSpPr>
          <p:spPr bwMode="auto">
            <a:xfrm rot="5400000">
              <a:off x="7315994" y="5182394"/>
              <a:ext cx="303212" cy="152400"/>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37" name="Straight Arrow Connector 36"/>
            <p:cNvCxnSpPr/>
            <p:nvPr/>
          </p:nvCxnSpPr>
          <p:spPr bwMode="auto">
            <a:xfrm rot="5400000">
              <a:off x="7087394" y="5561806"/>
              <a:ext cx="303212" cy="152400"/>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38" name="Straight Arrow Connector 37"/>
            <p:cNvCxnSpPr/>
            <p:nvPr/>
          </p:nvCxnSpPr>
          <p:spPr bwMode="auto">
            <a:xfrm rot="5400000">
              <a:off x="6819106" y="5904706"/>
              <a:ext cx="306388" cy="228600"/>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40" name="Straight Arrow Connector 39"/>
            <p:cNvCxnSpPr/>
            <p:nvPr/>
          </p:nvCxnSpPr>
          <p:spPr bwMode="auto">
            <a:xfrm rot="5400000">
              <a:off x="6515100" y="6438900"/>
              <a:ext cx="381000" cy="152400"/>
            </a:xfrm>
            <a:prstGeom prst="straightConnector1">
              <a:avLst/>
            </a:prstGeom>
            <a:solidFill>
              <a:schemeClr val="accent1"/>
            </a:solidFill>
            <a:ln w="25400" cap="sq" cmpd="sng" algn="ctr">
              <a:solidFill>
                <a:srgbClr val="00B050"/>
              </a:solidFill>
              <a:prstDash val="solid"/>
              <a:round/>
              <a:headEnd type="none" w="sm" len="sm"/>
              <a:tailEnd type="arrow"/>
            </a:ln>
            <a:effectLst/>
          </p:spPr>
        </p:cxnSp>
      </p:grpSp>
      <p:grpSp>
        <p:nvGrpSpPr>
          <p:cNvPr id="60" name="Group 59"/>
          <p:cNvGrpSpPr/>
          <p:nvPr/>
        </p:nvGrpSpPr>
        <p:grpSpPr>
          <a:xfrm>
            <a:off x="2819400" y="3657600"/>
            <a:ext cx="4343400" cy="3048000"/>
            <a:chOff x="2819400" y="3657600"/>
            <a:chExt cx="4343400" cy="3048000"/>
          </a:xfrm>
        </p:grpSpPr>
        <p:cxnSp>
          <p:nvCxnSpPr>
            <p:cNvPr id="42" name="Straight Arrow Connector 41"/>
            <p:cNvCxnSpPr/>
            <p:nvPr/>
          </p:nvCxnSpPr>
          <p:spPr bwMode="auto">
            <a:xfrm flipV="1">
              <a:off x="2819400" y="3657600"/>
              <a:ext cx="533400" cy="1588"/>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45" name="Straight Arrow Connector 44"/>
            <p:cNvCxnSpPr/>
            <p:nvPr/>
          </p:nvCxnSpPr>
          <p:spPr bwMode="auto">
            <a:xfrm>
              <a:off x="3581400" y="3810000"/>
              <a:ext cx="304800" cy="303212"/>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47" name="Straight Arrow Connector 46"/>
            <p:cNvCxnSpPr/>
            <p:nvPr/>
          </p:nvCxnSpPr>
          <p:spPr bwMode="auto">
            <a:xfrm>
              <a:off x="4038600" y="4114800"/>
              <a:ext cx="304800" cy="303212"/>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48" name="Straight Arrow Connector 47"/>
            <p:cNvCxnSpPr/>
            <p:nvPr/>
          </p:nvCxnSpPr>
          <p:spPr bwMode="auto">
            <a:xfrm>
              <a:off x="4419600" y="4572000"/>
              <a:ext cx="304800" cy="303212"/>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49" name="Straight Arrow Connector 48"/>
            <p:cNvCxnSpPr/>
            <p:nvPr/>
          </p:nvCxnSpPr>
          <p:spPr bwMode="auto">
            <a:xfrm>
              <a:off x="4800600" y="5029200"/>
              <a:ext cx="304800" cy="303212"/>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50" name="Straight Arrow Connector 49"/>
            <p:cNvCxnSpPr/>
            <p:nvPr/>
          </p:nvCxnSpPr>
          <p:spPr bwMode="auto">
            <a:xfrm>
              <a:off x="5181600" y="5486400"/>
              <a:ext cx="457200" cy="152400"/>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52" name="Straight Arrow Connector 51"/>
            <p:cNvCxnSpPr/>
            <p:nvPr/>
          </p:nvCxnSpPr>
          <p:spPr bwMode="auto">
            <a:xfrm>
              <a:off x="5715000" y="5638800"/>
              <a:ext cx="457200" cy="76200"/>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57" name="Straight Arrow Connector 56"/>
            <p:cNvCxnSpPr/>
            <p:nvPr/>
          </p:nvCxnSpPr>
          <p:spPr bwMode="auto">
            <a:xfrm rot="16200000" flipH="1">
              <a:off x="6324600" y="5867400"/>
              <a:ext cx="304800" cy="304800"/>
            </a:xfrm>
            <a:prstGeom prst="straightConnector1">
              <a:avLst/>
            </a:prstGeom>
            <a:solidFill>
              <a:schemeClr val="accent1"/>
            </a:solidFill>
            <a:ln w="25400" cap="sq" cmpd="sng" algn="ctr">
              <a:solidFill>
                <a:srgbClr val="00B050"/>
              </a:solidFill>
              <a:prstDash val="solid"/>
              <a:round/>
              <a:headEnd type="none" w="sm" len="sm"/>
              <a:tailEnd type="arrow"/>
            </a:ln>
            <a:effectLst/>
          </p:spPr>
        </p:cxnSp>
        <p:cxnSp>
          <p:nvCxnSpPr>
            <p:cNvPr id="59" name="Straight Arrow Connector 58"/>
            <p:cNvCxnSpPr/>
            <p:nvPr/>
          </p:nvCxnSpPr>
          <p:spPr bwMode="auto">
            <a:xfrm rot="16200000" flipH="1">
              <a:off x="6858000" y="6400800"/>
              <a:ext cx="304800" cy="304800"/>
            </a:xfrm>
            <a:prstGeom prst="straightConnector1">
              <a:avLst/>
            </a:prstGeom>
            <a:solidFill>
              <a:schemeClr val="accent1"/>
            </a:solidFill>
            <a:ln w="25400" cap="sq" cmpd="sng" algn="ctr">
              <a:solidFill>
                <a:srgbClr val="00B050"/>
              </a:solidFill>
              <a:prstDash val="solid"/>
              <a:round/>
              <a:headEnd type="none" w="sm" len="sm"/>
              <a:tailEnd type="arrow"/>
            </a:ln>
            <a:effectLst/>
          </p:spPr>
        </p:cxnSp>
      </p:grpSp>
      <p:sp>
        <p:nvSpPr>
          <p:cNvPr id="61" name="TextBox 60"/>
          <p:cNvSpPr txBox="1"/>
          <p:nvPr/>
        </p:nvSpPr>
        <p:spPr>
          <a:xfrm>
            <a:off x="5181600" y="2362200"/>
            <a:ext cx="3200400" cy="400110"/>
          </a:xfrm>
          <a:prstGeom prst="rect">
            <a:avLst/>
          </a:prstGeom>
          <a:noFill/>
        </p:spPr>
        <p:txBody>
          <a:bodyPr wrap="square" rtlCol="0">
            <a:spAutoFit/>
          </a:bodyPr>
          <a:lstStyle/>
          <a:p>
            <a:pPr rtl="0" fontAlgn="base">
              <a:spcBef>
                <a:spcPct val="0"/>
              </a:spcBef>
              <a:spcAft>
                <a:spcPct val="0"/>
              </a:spcAft>
            </a:pPr>
            <a:r>
              <a:rPr lang="fa-IR" sz="2000" b="1" dirty="0">
                <a:solidFill>
                  <a:srgbClr val="C62324">
                    <a:lumMod val="50000"/>
                  </a:srgbClr>
                </a:solidFill>
                <a:cs typeface="B Homa" panose="00000400000000000000" pitchFamily="2" charset="-78"/>
              </a:rPr>
              <a:t>1. بارهای عمودی</a:t>
            </a:r>
            <a:endParaRPr lang="en-US" sz="2000" b="1" dirty="0">
              <a:solidFill>
                <a:srgbClr val="C62324">
                  <a:lumMod val="50000"/>
                </a:srgbClr>
              </a:solidFill>
            </a:endParaRPr>
          </a:p>
        </p:txBody>
      </p:sp>
      <p:sp>
        <p:nvSpPr>
          <p:cNvPr id="62" name="TextBox 61"/>
          <p:cNvSpPr txBox="1"/>
          <p:nvPr/>
        </p:nvSpPr>
        <p:spPr>
          <a:xfrm>
            <a:off x="5181600" y="2743200"/>
            <a:ext cx="3200400" cy="400110"/>
          </a:xfrm>
          <a:prstGeom prst="rect">
            <a:avLst/>
          </a:prstGeom>
          <a:noFill/>
        </p:spPr>
        <p:txBody>
          <a:bodyPr wrap="square" rtlCol="0">
            <a:spAutoFit/>
          </a:bodyPr>
          <a:lstStyle/>
          <a:p>
            <a:pPr rtl="0" fontAlgn="base">
              <a:spcBef>
                <a:spcPct val="0"/>
              </a:spcBef>
              <a:spcAft>
                <a:spcPct val="0"/>
              </a:spcAft>
            </a:pPr>
            <a:r>
              <a:rPr lang="fa-IR" sz="2000" b="1" dirty="0">
                <a:solidFill>
                  <a:srgbClr val="C62324">
                    <a:lumMod val="50000"/>
                  </a:srgbClr>
                </a:solidFill>
                <a:cs typeface="B Homa" panose="00000400000000000000" pitchFamily="2" charset="-78"/>
              </a:rPr>
              <a:t>2. بارهای جانبی</a:t>
            </a:r>
            <a:endParaRPr lang="en-US" sz="2000" b="1" dirty="0">
              <a:solidFill>
                <a:srgbClr val="C62324">
                  <a:lumMod val="50000"/>
                </a:srgbClr>
              </a:solidFill>
            </a:endParaRPr>
          </a:p>
        </p:txBody>
      </p:sp>
    </p:spTree>
    <p:extLst>
      <p:ext uri="{BB962C8B-B14F-4D97-AF65-F5344CB8AC3E}">
        <p14:creationId xmlns:p14="http://schemas.microsoft.com/office/powerpoint/2010/main" val="164957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ipe(left)">
                                      <p:cBhvr>
                                        <p:cTn id="12" dur="20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right)">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10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right)">
                                      <p:cBhvr>
                                        <p:cTn id="27" dur="2000"/>
                                        <p:tgtEl>
                                          <p:spTgt spid="5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left)">
                                      <p:cBhvr>
                                        <p:cTn id="32" dur="2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152400"/>
            <a:ext cx="89916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cs typeface="B Homa" panose="00000400000000000000" pitchFamily="2" charset="-78"/>
              </a:rPr>
              <a:t>موضوعات</a:t>
            </a:r>
            <a:endParaRPr kumimoji="1" lang="en-US" sz="4400" kern="0" dirty="0">
              <a:ln>
                <a:solidFill>
                  <a:srgbClr val="052F61">
                    <a:lumMod val="50000"/>
                  </a:srgbClr>
                </a:solidFill>
              </a:ln>
              <a:solidFill>
                <a:srgbClr val="A50E82">
                  <a:lumMod val="50000"/>
                </a:srgbClr>
              </a:solidFill>
              <a:effectLst>
                <a:outerShdw blurRad="38100" dist="38100" dir="2700000" algn="tl">
                  <a:srgbClr val="000000"/>
                </a:outerShdw>
              </a:effectLst>
            </a:endParaRPr>
          </a:p>
        </p:txBody>
      </p:sp>
      <p:sp>
        <p:nvSpPr>
          <p:cNvPr id="3" name="Rectangle 3"/>
          <p:cNvSpPr txBox="1">
            <a:spLocks noChangeArrowheads="1"/>
          </p:cNvSpPr>
          <p:nvPr/>
        </p:nvSpPr>
        <p:spPr bwMode="auto">
          <a:xfrm>
            <a:off x="1219200" y="2438400"/>
            <a:ext cx="7239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spcAft>
                <a:spcPct val="0"/>
              </a:spcAft>
              <a:buClr>
                <a:srgbClr val="A50E82"/>
              </a:buClr>
              <a:buSzPct val="75000"/>
              <a:defRPr/>
            </a:pPr>
            <a:r>
              <a:rPr kumimoji="1" lang="fa-IR" sz="2800" b="1" kern="0" dirty="0">
                <a:solidFill>
                  <a:prstClr val="black">
                    <a:lumMod val="50000"/>
                  </a:prstClr>
                </a:solidFill>
                <a:cs typeface="B Homa" panose="00000400000000000000" pitchFamily="2" charset="-78"/>
                <a:sym typeface="Wingdings" pitchFamily="2" charset="2"/>
              </a:rPr>
              <a:t>- جزئیات کلی پروژه</a:t>
            </a:r>
          </a:p>
          <a:p>
            <a:pPr rtl="0" fontAlgn="base">
              <a:spcBef>
                <a:spcPct val="20000"/>
              </a:spcBef>
              <a:spcAft>
                <a:spcPct val="0"/>
              </a:spcAft>
              <a:buClr>
                <a:srgbClr val="A50E82"/>
              </a:buClr>
              <a:buSzPct val="75000"/>
              <a:defRPr/>
            </a:pPr>
            <a:r>
              <a:rPr kumimoji="1" lang="fa-IR" sz="2800" b="1" kern="0" dirty="0">
                <a:solidFill>
                  <a:prstClr val="black">
                    <a:lumMod val="50000"/>
                  </a:prstClr>
                </a:solidFill>
                <a:cs typeface="B Homa" panose="00000400000000000000" pitchFamily="2" charset="-78"/>
                <a:sym typeface="Wingdings" pitchFamily="2" charset="2"/>
              </a:rPr>
              <a:t>- معماری</a:t>
            </a:r>
          </a:p>
          <a:p>
            <a:pPr rtl="0" fontAlgn="base">
              <a:spcBef>
                <a:spcPct val="20000"/>
              </a:spcBef>
              <a:spcAft>
                <a:spcPct val="0"/>
              </a:spcAft>
              <a:buClr>
                <a:srgbClr val="A50E82"/>
              </a:buClr>
              <a:buSzPct val="75000"/>
              <a:defRPr/>
            </a:pPr>
            <a:r>
              <a:rPr kumimoji="1" lang="fa-IR" sz="2800" b="1" kern="0" dirty="0">
                <a:solidFill>
                  <a:prstClr val="black">
                    <a:lumMod val="50000"/>
                  </a:prstClr>
                </a:solidFill>
                <a:cs typeface="B Homa" panose="00000400000000000000" pitchFamily="2" charset="-78"/>
                <a:sym typeface="Wingdings" pitchFamily="2" charset="2"/>
              </a:rPr>
              <a:t>- چالش های سازه ای</a:t>
            </a:r>
          </a:p>
          <a:p>
            <a:pPr rtl="0" fontAlgn="base">
              <a:spcBef>
                <a:spcPct val="20000"/>
              </a:spcBef>
              <a:spcAft>
                <a:spcPct val="0"/>
              </a:spcAft>
              <a:buClr>
                <a:srgbClr val="A50E82"/>
              </a:buClr>
              <a:buSzPct val="75000"/>
              <a:defRPr/>
            </a:pPr>
            <a:r>
              <a:rPr kumimoji="1" lang="fa-IR" sz="2800" b="1" kern="0" dirty="0">
                <a:solidFill>
                  <a:prstClr val="black">
                    <a:lumMod val="50000"/>
                  </a:prstClr>
                </a:solidFill>
                <a:cs typeface="B Homa" panose="00000400000000000000" pitchFamily="2" charset="-78"/>
                <a:sym typeface="Wingdings" pitchFamily="2" charset="2"/>
              </a:rPr>
              <a:t>- سیستم دایاگرید</a:t>
            </a:r>
          </a:p>
          <a:p>
            <a:pPr rtl="0" fontAlgn="base">
              <a:spcBef>
                <a:spcPct val="20000"/>
              </a:spcBef>
              <a:spcAft>
                <a:spcPct val="0"/>
              </a:spcAft>
              <a:buClr>
                <a:srgbClr val="A50E82"/>
              </a:buClr>
              <a:buSzPct val="75000"/>
              <a:defRPr/>
            </a:pPr>
            <a:r>
              <a:rPr kumimoji="1" lang="fa-IR" sz="2800" b="1" kern="0" dirty="0">
                <a:solidFill>
                  <a:prstClr val="black">
                    <a:lumMod val="50000"/>
                  </a:prstClr>
                </a:solidFill>
                <a:cs typeface="B Homa" panose="00000400000000000000" pitchFamily="2" charset="-78"/>
                <a:sym typeface="Wingdings" pitchFamily="2" charset="2"/>
              </a:rPr>
              <a:t>- موضوعات متفرقه</a:t>
            </a:r>
          </a:p>
        </p:txBody>
      </p:sp>
      <p:pic>
        <p:nvPicPr>
          <p:cNvPr id="4" name="Picture 3"/>
          <p:cNvPicPr>
            <a:picLocks noChangeAspect="1"/>
          </p:cNvPicPr>
          <p:nvPr/>
        </p:nvPicPr>
        <p:blipFill>
          <a:blip r:embed="rId2"/>
          <a:stretch>
            <a:fillRect/>
          </a:stretch>
        </p:blipFill>
        <p:spPr>
          <a:xfrm>
            <a:off x="228600" y="1219200"/>
            <a:ext cx="5257800" cy="5438068"/>
          </a:xfrm>
          <a:prstGeom prst="rect">
            <a:avLst/>
          </a:prstGeom>
        </p:spPr>
      </p:pic>
    </p:spTree>
    <p:extLst>
      <p:ext uri="{BB962C8B-B14F-4D97-AF65-F5344CB8AC3E}">
        <p14:creationId xmlns:p14="http://schemas.microsoft.com/office/powerpoint/2010/main" val="6378383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1816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مسیر انتقال نیروها</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20483" name="Picture 3" descr="D:\Documents\University - Level 3 Engineering - Semester 1\CIV3221 - Building Structures &amp; Technology\Challenge Project\Pictures\2280877995_52e864456b_o.jpg"/>
          <p:cNvPicPr>
            <a:picLocks noChangeAspect="1" noChangeArrowheads="1"/>
          </p:cNvPicPr>
          <p:nvPr/>
        </p:nvPicPr>
        <p:blipFill>
          <a:blip r:embed="rId3" cstate="print"/>
          <a:srcRect/>
          <a:stretch>
            <a:fillRect/>
          </a:stretch>
        </p:blipFill>
        <p:spPr bwMode="auto">
          <a:xfrm>
            <a:off x="381000" y="3582989"/>
            <a:ext cx="2692169" cy="1802604"/>
          </a:xfrm>
          <a:prstGeom prst="rect">
            <a:avLst/>
          </a:prstGeom>
          <a:noFill/>
        </p:spPr>
      </p:pic>
      <p:sp>
        <p:nvSpPr>
          <p:cNvPr id="9" name="Rectangle 3"/>
          <p:cNvSpPr txBox="1">
            <a:spLocks noChangeArrowheads="1"/>
          </p:cNvSpPr>
          <p:nvPr/>
        </p:nvSpPr>
        <p:spPr bwMode="auto">
          <a:xfrm>
            <a:off x="171450" y="2819400"/>
            <a:ext cx="8801100" cy="48275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انتقال نیرو در درجه اول در طول شبکه اتفاق می افتد</a:t>
            </a:r>
            <a:endParaRPr kumimoji="1" lang="en-US" sz="2100" b="1" kern="0" dirty="0">
              <a:solidFill>
                <a:prstClr val="black"/>
              </a:solidFill>
              <a:sym typeface="Wingdings" pitchFamily="2" charset="2"/>
            </a:endParaRPr>
          </a:p>
          <a:p>
            <a:pPr lvl="1"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در درجه دوم هسته اصلی مرکزی بارهای گرانشی را انتقال می دهند</a:t>
            </a:r>
            <a:endParaRPr kumimoji="1" lang="en-US" sz="2100" b="1" kern="0" dirty="0">
              <a:solidFill>
                <a:prstClr val="black"/>
              </a:solidFill>
              <a:sym typeface="Wingdings" pitchFamily="2" charset="2"/>
            </a:endParaRPr>
          </a:p>
          <a:p>
            <a:pPr lvl="1"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سطح طبقات متحمل بار نمی شوند</a:t>
            </a:r>
            <a:endParaRPr kumimoji="1" lang="en-US" sz="2100" b="1" kern="0" dirty="0">
              <a:solidFill>
                <a:prstClr val="black"/>
              </a:solidFill>
              <a:sym typeface="Wingdings" pitchFamily="2" charset="2"/>
            </a:endParaRPr>
          </a:p>
          <a:p>
            <a:pPr lvl="1"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تعداد کمتر ستونهای مورد نیاز در داخل = فضای بیشتر</a:t>
            </a:r>
            <a:endParaRPr kumimoji="1" lang="en-US" sz="2100" b="1" kern="0" dirty="0">
              <a:solidFill>
                <a:prstClr val="black"/>
              </a:solidFill>
              <a:sym typeface="Wingdings" pitchFamily="2" charset="2"/>
            </a:endParaRPr>
          </a:p>
          <a:p>
            <a:pPr lvl="1"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پلان طبقات هم متفاوت می باشد</a:t>
            </a:r>
            <a:endParaRPr kumimoji="1" lang="en-US" sz="2100" b="1" kern="0" dirty="0">
              <a:solidFill>
                <a:prstClr val="black"/>
              </a:solidFill>
              <a:sym typeface="Wingdings" pitchFamily="2" charset="2"/>
            </a:endParaRPr>
          </a:p>
          <a:p>
            <a:pPr lvl="1" rtl="0" fontAlgn="base">
              <a:spcBef>
                <a:spcPct val="20000"/>
              </a:spcBef>
              <a:buClr>
                <a:srgbClr val="A50E82"/>
              </a:buClr>
              <a:buSzPct val="75000"/>
              <a:defRPr/>
            </a:pPr>
            <a:endParaRPr kumimoji="1" lang="en-US" sz="10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انتقال بار به صورت مداوم و متوالی صورت می گیرد</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10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حلقه ها به عنوان کمرکش یا کم کننده طول اعضا در مقابل کمانش بار تمام سیستم را به یک لوله تو خالی بزرگ منتقل می کند</a:t>
            </a:r>
            <a:endParaRPr kumimoji="1" lang="en-US" sz="2100" b="1" kern="0" dirty="0">
              <a:solidFill>
                <a:prstClr val="black"/>
              </a:solidFill>
              <a:sym typeface="Wingdings" pitchFamily="2" charset="2"/>
            </a:endParaRPr>
          </a:p>
        </p:txBody>
      </p:sp>
    </p:spTree>
    <p:extLst>
      <p:ext uri="{BB962C8B-B14F-4D97-AF65-F5344CB8AC3E}">
        <p14:creationId xmlns:p14="http://schemas.microsoft.com/office/powerpoint/2010/main" val="88532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dissolve">
                                      <p:cBhvr>
                                        <p:cTn id="10" dur="500"/>
                                        <p:tgtEl>
                                          <p:spTgt spid="9">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dissolve">
                                      <p:cBhvr>
                                        <p:cTn id="13" dur="500"/>
                                        <p:tgtEl>
                                          <p:spTgt spid="9">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dissolve">
                                      <p:cBhvr>
                                        <p:cTn id="16" dur="500"/>
                                        <p:tgtEl>
                                          <p:spTgt spid="9">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dissolve">
                                      <p:cBhvr>
                                        <p:cTn id="19" dur="500"/>
                                        <p:tgtEl>
                                          <p:spTgt spid="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9">
                                            <p:txEl>
                                              <p:pRg st="8" end="8"/>
                                            </p:txEl>
                                          </p:spTgt>
                                        </p:tgtEl>
                                        <p:attrNameLst>
                                          <p:attrName>style.visibility</p:attrName>
                                        </p:attrNameLst>
                                      </p:cBhvr>
                                      <p:to>
                                        <p:strVal val="visible"/>
                                      </p:to>
                                    </p:set>
                                    <p:animEffect transition="in" filter="dissolve">
                                      <p:cBhvr>
                                        <p:cTn id="29"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1816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مزایای این سیستم</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9" name="Rectangle 3"/>
          <p:cNvSpPr txBox="1">
            <a:spLocks noChangeArrowheads="1"/>
          </p:cNvSpPr>
          <p:nvPr/>
        </p:nvSpPr>
        <p:spPr bwMode="auto">
          <a:xfrm>
            <a:off x="114868" y="2523013"/>
            <a:ext cx="5589896"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ساختاری بسیار قوی</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استفاده از مصالح کمتر( حدود 20 درصد کاهش فولاد     برخلاف روش های معمول دیگر)</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ترکیب آنها با هم نمای زیبایی را ایجاد می کند</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استفاده از پلان های آزاد( ایجاد فضای باز بیشتر در داخل)</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فرم مثلثی مناسب برای ایجاد اکثر فرم های آزاد معمارانه</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یک سیستم خود ایستا با ظاهری ساده</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p:txBody>
      </p:sp>
      <p:pic>
        <p:nvPicPr>
          <p:cNvPr id="22531" name="Picture 3" descr="D:\Documents\University - Level 3 Engineering - Semester 1\CIV3221 - Building Structures &amp; Technology\Challenge Project\Pictures\Copy of 2291246140_ca0a33b2be_o.jpg"/>
          <p:cNvPicPr>
            <a:picLocks noChangeAspect="1" noChangeArrowheads="1"/>
          </p:cNvPicPr>
          <p:nvPr/>
        </p:nvPicPr>
        <p:blipFill>
          <a:blip r:embed="rId2" cstate="print"/>
          <a:srcRect/>
          <a:stretch>
            <a:fillRect/>
          </a:stretch>
        </p:blipFill>
        <p:spPr bwMode="auto">
          <a:xfrm>
            <a:off x="5943600" y="1447800"/>
            <a:ext cx="2696580" cy="3095625"/>
          </a:xfrm>
          <a:prstGeom prst="rect">
            <a:avLst/>
          </a:prstGeom>
          <a:noFill/>
        </p:spPr>
      </p:pic>
      <p:pic>
        <p:nvPicPr>
          <p:cNvPr id="22532" name="Picture 4" descr="D:\Documents\University - Level 3 Engineering - Semester 1\CIV3221 - Building Structures &amp; Technology\Challenge Project\Pictures\splsh_china_central_03.jpg"/>
          <p:cNvPicPr>
            <a:picLocks noChangeAspect="1" noChangeArrowheads="1"/>
          </p:cNvPicPr>
          <p:nvPr/>
        </p:nvPicPr>
        <p:blipFill>
          <a:blip r:embed="rId3"/>
          <a:srcRect/>
          <a:stretch>
            <a:fillRect/>
          </a:stretch>
        </p:blipFill>
        <p:spPr bwMode="auto">
          <a:xfrm>
            <a:off x="6846911" y="3756025"/>
            <a:ext cx="2297089" cy="3101975"/>
          </a:xfrm>
          <a:prstGeom prst="rect">
            <a:avLst/>
          </a:prstGeom>
          <a:noFill/>
        </p:spPr>
      </p:pic>
    </p:spTree>
    <p:extLst>
      <p:ext uri="{BB962C8B-B14F-4D97-AF65-F5344CB8AC3E}">
        <p14:creationId xmlns:p14="http://schemas.microsoft.com/office/powerpoint/2010/main" val="412384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dissolve">
                                      <p:cBhvr>
                                        <p:cTn id="17" dur="500"/>
                                        <p:tgtEl>
                                          <p:spTgt spid="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dissolve">
                                      <p:cBhvr>
                                        <p:cTn id="22" dur="500"/>
                                        <p:tgtEl>
                                          <p:spTgt spid="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animEffect transition="in" filter="dissolve">
                                      <p:cBhvr>
                                        <p:cTn id="27" dur="500"/>
                                        <p:tgtEl>
                                          <p:spTgt spid="9">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
                                            <p:txEl>
                                              <p:pRg st="10" end="10"/>
                                            </p:txEl>
                                          </p:spTgt>
                                        </p:tgtEl>
                                        <p:attrNameLst>
                                          <p:attrName>style.visibility</p:attrName>
                                        </p:attrNameLst>
                                      </p:cBhvr>
                                      <p:to>
                                        <p:strVal val="visible"/>
                                      </p:to>
                                    </p:set>
                                    <p:animEffect transition="in" filter="dissolve">
                                      <p:cBhvr>
                                        <p:cTn id="32" dur="500"/>
                                        <p:tgtEl>
                                          <p:spTgt spid="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8674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مزایای این سیستم</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9" name="Rectangle 3"/>
          <p:cNvSpPr txBox="1">
            <a:spLocks noChangeArrowheads="1"/>
          </p:cNvSpPr>
          <p:nvPr/>
        </p:nvSpPr>
        <p:spPr bwMode="auto">
          <a:xfrm>
            <a:off x="-21609" y="2133599"/>
            <a:ext cx="89154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تکنیک ساختاری ساده</a:t>
            </a: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توانایی ساخت آسمانخراش ها توسط این سیستم بیشتر شده است</a:t>
            </a: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توانایی بهتر نسبت به قاب خمشی در پخش بارها (آسیب در یک قسمت به معنای از بین رفتن کل سازه نیست)</a:t>
            </a: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p:txBody>
      </p:sp>
      <p:pic>
        <p:nvPicPr>
          <p:cNvPr id="23554" name="Picture 2"/>
          <p:cNvPicPr>
            <a:picLocks noChangeAspect="1" noChangeArrowheads="1"/>
          </p:cNvPicPr>
          <p:nvPr/>
        </p:nvPicPr>
        <p:blipFill>
          <a:blip r:embed="rId2"/>
          <a:srcRect/>
          <a:stretch>
            <a:fillRect/>
          </a:stretch>
        </p:blipFill>
        <p:spPr bwMode="auto">
          <a:xfrm>
            <a:off x="1143000" y="4277592"/>
            <a:ext cx="3429000" cy="2580408"/>
          </a:xfrm>
          <a:prstGeom prst="rect">
            <a:avLst/>
          </a:prstGeom>
          <a:noFill/>
          <a:ln w="9525">
            <a:noFill/>
            <a:miter lim="800000"/>
            <a:headEnd/>
            <a:tailEnd/>
          </a:ln>
          <a:effectLst/>
        </p:spPr>
      </p:pic>
      <p:pic>
        <p:nvPicPr>
          <p:cNvPr id="23555" name="Picture 3"/>
          <p:cNvPicPr>
            <a:picLocks noChangeAspect="1" noChangeArrowheads="1"/>
          </p:cNvPicPr>
          <p:nvPr/>
        </p:nvPicPr>
        <p:blipFill>
          <a:blip r:embed="rId3"/>
          <a:srcRect/>
          <a:stretch>
            <a:fillRect/>
          </a:stretch>
        </p:blipFill>
        <p:spPr bwMode="auto">
          <a:xfrm>
            <a:off x="4572000" y="4114800"/>
            <a:ext cx="2362200" cy="1773138"/>
          </a:xfrm>
          <a:prstGeom prst="rect">
            <a:avLst/>
          </a:prstGeom>
          <a:noFill/>
          <a:ln w="9525">
            <a:noFill/>
            <a:miter lim="800000"/>
            <a:headEnd/>
            <a:tailEnd/>
          </a:ln>
          <a:effectLst/>
        </p:spPr>
      </p:pic>
      <p:pic>
        <p:nvPicPr>
          <p:cNvPr id="23556" name="Picture 4"/>
          <p:cNvPicPr>
            <a:picLocks noChangeAspect="1" noChangeArrowheads="1"/>
          </p:cNvPicPr>
          <p:nvPr/>
        </p:nvPicPr>
        <p:blipFill>
          <a:blip r:embed="rId4"/>
          <a:srcRect/>
          <a:stretch>
            <a:fillRect/>
          </a:stretch>
        </p:blipFill>
        <p:spPr bwMode="auto">
          <a:xfrm>
            <a:off x="6858000" y="5299624"/>
            <a:ext cx="2286000" cy="1558376"/>
          </a:xfrm>
          <a:prstGeom prst="rect">
            <a:avLst/>
          </a:prstGeom>
          <a:noFill/>
          <a:ln w="9525">
            <a:noFill/>
            <a:miter lim="800000"/>
            <a:headEnd/>
            <a:tailEnd/>
          </a:ln>
          <a:effectLst/>
        </p:spPr>
      </p:pic>
    </p:spTree>
    <p:extLst>
      <p:ext uri="{BB962C8B-B14F-4D97-AF65-F5344CB8AC3E}">
        <p14:creationId xmlns:p14="http://schemas.microsoft.com/office/powerpoint/2010/main" val="81725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شبکه دایاگرید</a:t>
            </a:r>
            <a:endParaRPr kumimoji="1" lang="en-US"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8674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معایب این سیستم</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9" name="Rectangle 3"/>
          <p:cNvSpPr txBox="1">
            <a:spLocks noChangeArrowheads="1"/>
          </p:cNvSpPr>
          <p:nvPr/>
        </p:nvSpPr>
        <p:spPr bwMode="auto">
          <a:xfrm>
            <a:off x="-22860" y="2539048"/>
            <a:ext cx="8991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تاکنون بررسی کامل در مورد سیستم این آسمانخراش صورت نگرفته است</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1050" b="1" kern="0" dirty="0">
              <a:solidFill>
                <a:prstClr val="black"/>
              </a:solidFill>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برای مسایل زیبایی شناختی، پنهان کردن سازه دایاگرید مشکل است</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1050" b="1" kern="0" dirty="0">
              <a:solidFill>
                <a:prstClr val="black"/>
              </a:solidFill>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ایجاد کردن پنجره ای سازگار با این سیستم مشکل است</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1050" b="1" kern="0" dirty="0">
              <a:solidFill>
                <a:prstClr val="black"/>
              </a:solidFill>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اگر امکان تحمل بار زیادی را نداشته باشد، مصالح مورد استفاده نباید بیش از اندازه سنگین باشد</a:t>
            </a:r>
          </a:p>
          <a:p>
            <a:pPr rtl="0" fontAlgn="base">
              <a:spcBef>
                <a:spcPct val="20000"/>
              </a:spcBef>
              <a:buClr>
                <a:srgbClr val="A50E82"/>
              </a:buClr>
              <a:buSzPct val="75000"/>
              <a:defRPr/>
            </a:pPr>
            <a:endParaRPr kumimoji="1" lang="fa-IR" sz="2400" b="1" kern="0" dirty="0">
              <a:solidFill>
                <a:prstClr val="black"/>
              </a:solidFill>
              <a:cs typeface="B Homa" panose="00000400000000000000" pitchFamily="2" charset="-78"/>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اگر به درستی اجرا نشود، دستکاری و تغییر شکل آن زیاد است</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p:txBody>
      </p:sp>
    </p:spTree>
    <p:extLst>
      <p:ext uri="{BB962C8B-B14F-4D97-AF65-F5344CB8AC3E}">
        <p14:creationId xmlns:p14="http://schemas.microsoft.com/office/powerpoint/2010/main" val="2488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dissolve">
                                      <p:cBhvr>
                                        <p:cTn id="17" dur="500"/>
                                        <p:tgtEl>
                                          <p:spTgt spid="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dissolve">
                                      <p:cBhvr>
                                        <p:cTn id="22" dur="500"/>
                                        <p:tgtEl>
                                          <p:spTgt spid="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animEffect transition="in" filter="dissolve">
                                      <p:cBhvr>
                                        <p:cTn id="27"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bwMode="auto">
          <a:xfrm>
            <a:off x="1219200" y="5257800"/>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rtl="0" fontAlgn="base">
              <a:spcBef>
                <a:spcPct val="0"/>
              </a:spcBef>
              <a:spcAft>
                <a:spcPct val="0"/>
              </a:spcAft>
              <a:defRPr/>
            </a:pPr>
            <a:r>
              <a:rPr kumimoji="1" lang="fa-IR" sz="4300" kern="0" dirty="0">
                <a:solidFill>
                  <a:prstClr val="black">
                    <a:lumMod val="20000"/>
                    <a:lumOff val="80000"/>
                  </a:prstClr>
                </a:solidFill>
                <a:effectLst>
                  <a:outerShdw blurRad="38100" dist="38100" dir="2700000" algn="tl">
                    <a:srgbClr val="000000"/>
                  </a:outerShdw>
                </a:effectLst>
                <a:cs typeface="B Homa" panose="00000400000000000000" pitchFamily="2" charset="-78"/>
              </a:rPr>
              <a:t>موضوعات متفرقه</a:t>
            </a:r>
            <a:endParaRPr kumimoji="1" lang="en-US" sz="2000" kern="0" dirty="0">
              <a:solidFill>
                <a:srgbClr val="C62324">
                  <a:lumMod val="50000"/>
                </a:srgbClr>
              </a:solidFill>
              <a:effectLst>
                <a:outerShdw blurRad="38100" dist="38100" dir="2700000" algn="tl">
                  <a:srgbClr val="000000"/>
                </a:outerShdw>
              </a:effectLst>
            </a:endParaRPr>
          </a:p>
        </p:txBody>
      </p:sp>
      <p:pic>
        <p:nvPicPr>
          <p:cNvPr id="11266" name="Picture 2"/>
          <p:cNvPicPr>
            <a:picLocks noChangeAspect="1" noChangeArrowheads="1"/>
          </p:cNvPicPr>
          <p:nvPr/>
        </p:nvPicPr>
        <p:blipFill>
          <a:blip r:embed="rId2"/>
          <a:srcRect/>
          <a:stretch>
            <a:fillRect/>
          </a:stretch>
        </p:blipFill>
        <p:spPr bwMode="auto">
          <a:xfrm>
            <a:off x="2362200" y="304799"/>
            <a:ext cx="6539188" cy="4308499"/>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914400" y="304800"/>
            <a:ext cx="2819400" cy="2152744"/>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a:stretch>
            <a:fillRect/>
          </a:stretch>
        </p:blipFill>
        <p:spPr bwMode="auto">
          <a:xfrm>
            <a:off x="914400" y="2438400"/>
            <a:ext cx="2895600" cy="2184151"/>
          </a:xfrm>
          <a:prstGeom prst="rect">
            <a:avLst/>
          </a:prstGeom>
          <a:noFill/>
          <a:ln w="9525">
            <a:noFill/>
            <a:miter lim="800000"/>
            <a:headEnd/>
            <a:tailEnd/>
          </a:ln>
          <a:effectLst/>
        </p:spPr>
      </p:pic>
    </p:spTree>
    <p:extLst>
      <p:ext uri="{BB962C8B-B14F-4D97-AF65-F5344CB8AC3E}">
        <p14:creationId xmlns:p14="http://schemas.microsoft.com/office/powerpoint/2010/main" val="15278231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8674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اتصالات – صفحات پروانه ای</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6553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6781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7010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27650" name="Picture 2" descr="D:\Documents\University - Level 3 Engineering - Semester 1\CIV3221 - Building Structures &amp; Technology\Challenge Project\ButterflyBraces.jpg"/>
          <p:cNvPicPr>
            <a:picLocks noChangeAspect="1" noChangeArrowheads="1"/>
          </p:cNvPicPr>
          <p:nvPr/>
        </p:nvPicPr>
        <p:blipFill>
          <a:blip r:embed="rId2" cstate="print"/>
          <a:srcRect/>
          <a:stretch>
            <a:fillRect/>
          </a:stretch>
        </p:blipFill>
        <p:spPr bwMode="auto">
          <a:xfrm>
            <a:off x="5141912" y="4362450"/>
            <a:ext cx="4002088" cy="2495550"/>
          </a:xfrm>
          <a:prstGeom prst="rect">
            <a:avLst/>
          </a:prstGeom>
          <a:noFill/>
        </p:spPr>
      </p:pic>
      <p:sp>
        <p:nvSpPr>
          <p:cNvPr id="11" name="Rectangle 3"/>
          <p:cNvSpPr txBox="1">
            <a:spLocks noChangeArrowheads="1"/>
          </p:cNvSpPr>
          <p:nvPr/>
        </p:nvSpPr>
        <p:spPr bwMode="auto">
          <a:xfrm>
            <a:off x="152400" y="2105025"/>
            <a:ext cx="8991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اعضای بحرانی در ساختار این سیستم</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دارای اتصالات قوی ( حتی در اعضا ضعیف )</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صفحات پروانه ای استفاده شده به انتقال بارهای مستقیم کمک می کنند.</a:t>
            </a: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2400" b="1" kern="0" dirty="0">
              <a:solidFill>
                <a:prstClr val="black"/>
              </a:solidFill>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400" b="1" kern="0" dirty="0">
              <a:solidFill>
                <a:prstClr val="black"/>
              </a:solidFill>
              <a:effectLst>
                <a:outerShdw blurRad="38100" dist="38100" dir="2700000" algn="tl">
                  <a:srgbClr val="000000"/>
                </a:outerShdw>
              </a:effectLst>
              <a:sym typeface="Wingdings" pitchFamily="2" charset="2"/>
            </a:endParaRPr>
          </a:p>
        </p:txBody>
      </p:sp>
      <p:sp>
        <p:nvSpPr>
          <p:cNvPr id="2" name="Down Arrow 1"/>
          <p:cNvSpPr/>
          <p:nvPr/>
        </p:nvSpPr>
        <p:spPr bwMode="auto">
          <a:xfrm>
            <a:off x="7010400" y="2667000"/>
            <a:ext cx="304800" cy="381000"/>
          </a:xfrm>
          <a:prstGeom prst="down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1" anchor="t" anchorCtr="0" compatLnSpc="1">
            <a:prstTxWarp prst="textNoShape">
              <a:avLst/>
            </a:prstTxWarp>
          </a:bodyPr>
          <a:lstStyle/>
          <a:p>
            <a:pPr algn="l" rtl="0" eaLnBrk="0" fontAlgn="base" hangingPunct="0">
              <a:spcBef>
                <a:spcPct val="0"/>
              </a:spcBef>
              <a:spcAft>
                <a:spcPct val="0"/>
              </a:spcAft>
            </a:pPr>
            <a:endParaRPr lang="fa-IR" sz="2400" dirty="0">
              <a:solidFill>
                <a:prstClr val="white"/>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73207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ssolv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dissolve">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dissolve">
                                      <p:cBhvr>
                                        <p:cTn id="17"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8674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6194"/>
                </a:solidFill>
                <a:latin typeface="Calibri" pitchFamily="34" charset="0"/>
                <a:cs typeface="B Homa" panose="00000400000000000000" pitchFamily="2" charset="-78"/>
              </a:rPr>
              <a:t>فونداسیون و شمع ها</a:t>
            </a:r>
            <a:endParaRPr lang="en-US" sz="3200" b="1" dirty="0">
              <a:solidFill>
                <a:srgbClr val="146194"/>
              </a:solidFill>
              <a:latin typeface="Calibri" pitchFamily="34" charset="0"/>
            </a:endParaRPr>
          </a:p>
        </p:txBody>
      </p:sp>
      <p:cxnSp>
        <p:nvCxnSpPr>
          <p:cNvPr id="5" name="Straight Connector 4"/>
          <p:cNvCxnSpPr/>
          <p:nvPr/>
        </p:nvCxnSpPr>
        <p:spPr bwMode="auto">
          <a:xfrm rot="10800000">
            <a:off x="0" y="1905000"/>
            <a:ext cx="6553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6781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7010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8" name="Rectangle 3"/>
          <p:cNvSpPr txBox="1">
            <a:spLocks noChangeArrowheads="1"/>
          </p:cNvSpPr>
          <p:nvPr/>
        </p:nvSpPr>
        <p:spPr bwMode="auto">
          <a:xfrm>
            <a:off x="-9525" y="2415163"/>
            <a:ext cx="8991600" cy="4524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برآورد نشست کلی &lt;  100میلی متر </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شمع هایی به قطر 1.2 وطول 35 متر</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شمع های شناور با ضخامت 7 متر</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5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شمع های کششی برای مقاومت در برابر نیروی </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r>
              <a:rPr kumimoji="1" lang="en-US" sz="1600" b="1" kern="0" dirty="0">
                <a:solidFill>
                  <a:prstClr val="black"/>
                </a:solidFill>
                <a:sym typeface="Wingdings" pitchFamily="2" charset="2"/>
              </a:rPr>
              <a:t>Uplift  </a:t>
            </a:r>
            <a:endParaRPr kumimoji="1" lang="en-US" sz="16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p:txBody>
      </p:sp>
      <p:pic>
        <p:nvPicPr>
          <p:cNvPr id="24578" name="Picture 2" descr="D:\Documents\University - Level 3 Engineering - Semester 1\CIV3221 - Building Structures &amp; Technology\Challenge Project\Pictures\cctv.jpg"/>
          <p:cNvPicPr>
            <a:picLocks noChangeAspect="1" noChangeArrowheads="1"/>
          </p:cNvPicPr>
          <p:nvPr/>
        </p:nvPicPr>
        <p:blipFill>
          <a:blip r:embed="rId3"/>
          <a:srcRect/>
          <a:stretch>
            <a:fillRect/>
          </a:stretch>
        </p:blipFill>
        <p:spPr bwMode="auto">
          <a:xfrm>
            <a:off x="152400" y="3810000"/>
            <a:ext cx="4257675" cy="2838450"/>
          </a:xfrm>
          <a:prstGeom prst="rect">
            <a:avLst/>
          </a:prstGeom>
          <a:noFill/>
        </p:spPr>
      </p:pic>
    </p:spTree>
    <p:extLst>
      <p:ext uri="{BB962C8B-B14F-4D97-AF65-F5344CB8AC3E}">
        <p14:creationId xmlns:p14="http://schemas.microsoft.com/office/powerpoint/2010/main" val="228327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dissolv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dissolv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dissolve">
                                      <p:cBhvr>
                                        <p:cTn id="22" dur="500"/>
                                        <p:tgtEl>
                                          <p:spTgt spid="8">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Effect transition="in" filter="dissolve">
                                      <p:cBhvr>
                                        <p:cTn id="27"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4266631" y="1489811"/>
            <a:ext cx="5867400" cy="461665"/>
          </a:xfrm>
          <a:prstGeom prst="rect">
            <a:avLst/>
          </a:prstGeom>
          <a:noFill/>
        </p:spPr>
        <p:txBody>
          <a:bodyPr wrap="square" rtlCol="0">
            <a:spAutoFit/>
          </a:bodyPr>
          <a:lstStyle/>
          <a:p>
            <a:pPr algn="l" rtl="0" fontAlgn="base">
              <a:spcBef>
                <a:spcPct val="0"/>
              </a:spcBef>
              <a:spcAft>
                <a:spcPct val="0"/>
              </a:spcAft>
            </a:pPr>
            <a:r>
              <a:rPr lang="fa-IR" sz="2400" b="1" dirty="0">
                <a:solidFill>
                  <a:srgbClr val="146194"/>
                </a:solidFill>
                <a:latin typeface="Calibri" pitchFamily="34" charset="0"/>
                <a:cs typeface="B Homa" panose="00000400000000000000" pitchFamily="2" charset="-78"/>
              </a:rPr>
              <a:t>فونداسیون و شمع ها</a:t>
            </a:r>
            <a:endParaRPr lang="en-US" sz="2400" b="1" dirty="0">
              <a:solidFill>
                <a:srgbClr val="146194"/>
              </a:solidFill>
              <a:latin typeface="Calibri" pitchFamily="34" charset="0"/>
            </a:endParaRPr>
          </a:p>
        </p:txBody>
      </p:sp>
      <p:cxnSp>
        <p:nvCxnSpPr>
          <p:cNvPr id="5" name="Straight Connector 4"/>
          <p:cNvCxnSpPr/>
          <p:nvPr/>
        </p:nvCxnSpPr>
        <p:spPr bwMode="auto">
          <a:xfrm rot="10800000">
            <a:off x="0" y="1905000"/>
            <a:ext cx="6553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6781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7010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2" name="Picture 1"/>
          <p:cNvPicPr>
            <a:picLocks noChangeAspect="1"/>
          </p:cNvPicPr>
          <p:nvPr/>
        </p:nvPicPr>
        <p:blipFill>
          <a:blip r:embed="rId3"/>
          <a:stretch>
            <a:fillRect/>
          </a:stretch>
        </p:blipFill>
        <p:spPr>
          <a:xfrm>
            <a:off x="1219200" y="3634085"/>
            <a:ext cx="6398032" cy="2762250"/>
          </a:xfrm>
          <a:prstGeom prst="rect">
            <a:avLst/>
          </a:prstGeom>
        </p:spPr>
      </p:pic>
      <p:sp>
        <p:nvSpPr>
          <p:cNvPr id="9" name="Rectangle 8"/>
          <p:cNvSpPr/>
          <p:nvPr/>
        </p:nvSpPr>
        <p:spPr>
          <a:xfrm>
            <a:off x="0" y="2270331"/>
            <a:ext cx="8610600" cy="1200329"/>
          </a:xfrm>
          <a:prstGeom prst="rect">
            <a:avLst/>
          </a:prstGeom>
        </p:spPr>
        <p:txBody>
          <a:bodyPr wrap="square">
            <a:spAutoFit/>
          </a:bodyPr>
          <a:lstStyle/>
          <a:p>
            <a:pPr rtl="0" fontAlgn="base">
              <a:spcBef>
                <a:spcPct val="0"/>
              </a:spcBef>
              <a:spcAft>
                <a:spcPct val="0"/>
              </a:spcAft>
            </a:pPr>
            <a:r>
              <a:rPr lang="fa-IR" sz="2400" b="1" dirty="0">
                <a:solidFill>
                  <a:prstClr val="black">
                    <a:lumMod val="50000"/>
                  </a:prstClr>
                </a:solidFill>
                <a:latin typeface="Times New Roman" pitchFamily="18" charset="0"/>
                <a:cs typeface="B Homa" panose="00000400000000000000" pitchFamily="2" charset="-78"/>
              </a:rPr>
              <a:t>- این </a:t>
            </a:r>
            <a:r>
              <a:rPr lang="fa-IR" sz="2400" b="1" dirty="0">
                <a:solidFill>
                  <a:prstClr val="black">
                    <a:lumMod val="50000"/>
                  </a:prstClr>
                </a:solidFill>
                <a:latin typeface="Times New Roman" pitchFamily="18" charset="0"/>
                <a:cs typeface="B Homa" panose="00000400000000000000" pitchFamily="2" charset="-78"/>
              </a:rPr>
              <a:t>اجزا به صورت استوانه ای بودند که قسمت دو متری بالای آن اصلاح شد</a:t>
            </a:r>
          </a:p>
          <a:p>
            <a:pPr rtl="0" fontAlgn="base">
              <a:spcBef>
                <a:spcPct val="0"/>
              </a:spcBef>
              <a:spcAft>
                <a:spcPct val="0"/>
              </a:spcAft>
            </a:pPr>
            <a:r>
              <a:rPr lang="fa-IR" sz="2400" b="1" dirty="0">
                <a:solidFill>
                  <a:prstClr val="black">
                    <a:lumMod val="50000"/>
                  </a:prstClr>
                </a:solidFill>
                <a:latin typeface="Times New Roman" pitchFamily="18" charset="0"/>
                <a:cs typeface="B Homa" panose="00000400000000000000" pitchFamily="2" charset="-78"/>
              </a:rPr>
              <a:t>- نکته جالب اینجاست که به علت ارزانی کارگر در چین شمع های ساختمان با دست (چکش و قلم) خرد می شدند که البته کاری زمان بر </a:t>
            </a:r>
            <a:r>
              <a:rPr lang="fa-IR" sz="2400" b="1" dirty="0">
                <a:solidFill>
                  <a:prstClr val="black">
                    <a:lumMod val="50000"/>
                  </a:prstClr>
                </a:solidFill>
                <a:latin typeface="Times New Roman" pitchFamily="18" charset="0"/>
                <a:cs typeface="B Homa" panose="00000400000000000000" pitchFamily="2" charset="-78"/>
              </a:rPr>
              <a:t>بود.</a:t>
            </a:r>
            <a:endParaRPr lang="fa-IR" sz="2400" b="1" dirty="0">
              <a:solidFill>
                <a:prstClr val="black">
                  <a:lumMod val="50000"/>
                </a:prstClr>
              </a:solidFill>
              <a:latin typeface="Times New Roman" pitchFamily="18" charset="0"/>
              <a:cs typeface="B Homa" panose="00000400000000000000" pitchFamily="2" charset="-78"/>
            </a:endParaRPr>
          </a:p>
        </p:txBody>
      </p:sp>
      <p:sp>
        <p:nvSpPr>
          <p:cNvPr id="10" name="Rectangle 9"/>
          <p:cNvSpPr/>
          <p:nvPr/>
        </p:nvSpPr>
        <p:spPr>
          <a:xfrm>
            <a:off x="3377252" y="6405518"/>
            <a:ext cx="2238113" cy="338554"/>
          </a:xfrm>
          <a:prstGeom prst="rect">
            <a:avLst/>
          </a:prstGeom>
        </p:spPr>
        <p:txBody>
          <a:bodyPr wrap="none">
            <a:spAutoFit/>
          </a:bodyPr>
          <a:lstStyle/>
          <a:p>
            <a:pPr algn="l" rtl="0" fontAlgn="base">
              <a:spcBef>
                <a:spcPct val="0"/>
              </a:spcBef>
              <a:spcAft>
                <a:spcPct val="0"/>
              </a:spcAft>
            </a:pPr>
            <a:r>
              <a:rPr lang="fa-IR" sz="1600" b="1" u="sng" dirty="0">
                <a:solidFill>
                  <a:prstClr val="black">
                    <a:lumMod val="50000"/>
                  </a:prstClr>
                </a:solidFill>
                <a:latin typeface="Times New Roman" pitchFamily="18" charset="0"/>
                <a:cs typeface="B Homa" panose="00000400000000000000" pitchFamily="2" charset="-78"/>
              </a:rPr>
              <a:t>قطعه کردن شمع ها با دست</a:t>
            </a:r>
          </a:p>
        </p:txBody>
      </p:sp>
    </p:spTree>
    <p:extLst>
      <p:ext uri="{BB962C8B-B14F-4D97-AF65-F5344CB8AC3E}">
        <p14:creationId xmlns:p14="http://schemas.microsoft.com/office/powerpoint/2010/main" val="40227109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36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36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10" name="Rectangle 9"/>
          <p:cNvSpPr/>
          <p:nvPr/>
        </p:nvSpPr>
        <p:spPr>
          <a:xfrm>
            <a:off x="3377252" y="6405518"/>
            <a:ext cx="184731" cy="338554"/>
          </a:xfrm>
          <a:prstGeom prst="rect">
            <a:avLst/>
          </a:prstGeom>
        </p:spPr>
        <p:txBody>
          <a:bodyPr wrap="none">
            <a:spAutoFit/>
          </a:bodyPr>
          <a:lstStyle/>
          <a:p>
            <a:pPr algn="l" rtl="0" fontAlgn="base">
              <a:spcBef>
                <a:spcPct val="0"/>
              </a:spcBef>
              <a:spcAft>
                <a:spcPct val="0"/>
              </a:spcAft>
            </a:pPr>
            <a:endParaRPr lang="fa-IR" sz="1600" b="1" u="sng" dirty="0">
              <a:solidFill>
                <a:prstClr val="black">
                  <a:lumMod val="50000"/>
                </a:prstClr>
              </a:solidFill>
              <a:latin typeface="Times New Roman" pitchFamily="18" charset="0"/>
              <a:cs typeface="B Homa" panose="00000400000000000000" pitchFamily="2" charset="-78"/>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87" y="1012160"/>
            <a:ext cx="7668025" cy="5731912"/>
          </a:xfrm>
          <a:prstGeom prst="rect">
            <a:avLst/>
          </a:prstGeom>
        </p:spPr>
      </p:pic>
    </p:spTree>
    <p:extLst>
      <p:ext uri="{BB962C8B-B14F-4D97-AF65-F5344CB8AC3E}">
        <p14:creationId xmlns:p14="http://schemas.microsoft.com/office/powerpoint/2010/main" val="3494344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8" name="Rectangle 3"/>
          <p:cNvSpPr txBox="1">
            <a:spLocks noChangeArrowheads="1"/>
          </p:cNvSpPr>
          <p:nvPr/>
        </p:nvSpPr>
        <p:spPr bwMode="auto">
          <a:xfrm>
            <a:off x="25021" y="2539691"/>
            <a:ext cx="8991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300" b="1" kern="0" dirty="0">
                <a:solidFill>
                  <a:prstClr val="black"/>
                </a:solidFill>
                <a:cs typeface="B Homa" panose="00000400000000000000" pitchFamily="2" charset="-78"/>
                <a:sym typeface="Wingdings" pitchFamily="2" charset="2"/>
              </a:rPr>
              <a:t>- با توجه به اهداف معماری از دید پنهان شده اند</a:t>
            </a: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r>
              <a:rPr kumimoji="1" lang="fa-IR" sz="2300" b="1" kern="0" dirty="0">
                <a:solidFill>
                  <a:prstClr val="black"/>
                </a:solidFill>
                <a:cs typeface="B Homa" panose="00000400000000000000" pitchFamily="2" charset="-78"/>
                <a:sym typeface="Wingdings" pitchFamily="2" charset="2"/>
              </a:rPr>
              <a:t>- پیوند دهنده اعضا از طریق مفاصل (اتصال مفصلی)</a:t>
            </a: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r>
              <a:rPr kumimoji="1" lang="fa-IR" sz="2300" b="1" kern="0" dirty="0">
                <a:solidFill>
                  <a:prstClr val="black"/>
                </a:solidFill>
                <a:cs typeface="B Homa" panose="00000400000000000000" pitchFamily="2" charset="-78"/>
                <a:sym typeface="Wingdings" pitchFamily="2" charset="2"/>
              </a:rPr>
              <a:t>- زیر قسمت کنسول شده پوشش خرپایی وجود دارد که وظیفه آن گرفتن بارها از طبقات بالا و انتقال آن به سیستم دایاگرید است</a:t>
            </a: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r>
              <a:rPr kumimoji="1" lang="fa-IR" sz="2300" b="1" kern="0" dirty="0">
                <a:solidFill>
                  <a:prstClr val="black"/>
                </a:solidFill>
                <a:cs typeface="B Homa" panose="00000400000000000000" pitchFamily="2" charset="-78"/>
                <a:sym typeface="Wingdings" pitchFamily="2" charset="2"/>
              </a:rPr>
              <a:t>- خرپای بزرگی که در پایه ساختمان واقع شده، بار قسمت های بالایی را تحمل می کند</a:t>
            </a:r>
            <a:endParaRPr kumimoji="1" lang="en-US" sz="2300" b="1" kern="0" dirty="0">
              <a:solidFill>
                <a:prstClr val="black"/>
              </a:solidFill>
              <a:sym typeface="Wingdings" pitchFamily="2" charset="2"/>
            </a:endParaRPr>
          </a:p>
          <a:p>
            <a:pPr rtl="0" fontAlgn="base">
              <a:spcBef>
                <a:spcPct val="20000"/>
              </a:spcBef>
              <a:buClr>
                <a:srgbClr val="A50E82"/>
              </a:buClr>
              <a:buSzPct val="75000"/>
              <a:defRPr/>
            </a:pPr>
            <a:r>
              <a:rPr kumimoji="1" lang="en-US" sz="2100" b="1" kern="0" dirty="0">
                <a:solidFill>
                  <a:prstClr val="black"/>
                </a:solidFill>
                <a:effectLst>
                  <a:outerShdw blurRad="38100" dist="38100" dir="2700000" algn="tl">
                    <a:srgbClr val="000000"/>
                  </a:outerShdw>
                </a:effectLst>
                <a:sym typeface="Wingdings" pitchFamily="2" charset="2"/>
              </a:rPr>
              <a:t/>
            </a:r>
            <a:br>
              <a:rPr kumimoji="1" lang="en-US" sz="2100" b="1" kern="0" dirty="0">
                <a:solidFill>
                  <a:prstClr val="black"/>
                </a:solidFill>
                <a:effectLst>
                  <a:outerShdw blurRad="38100" dist="38100" dir="2700000" algn="tl">
                    <a:srgbClr val="000000"/>
                  </a:outerShdw>
                </a:effectLst>
                <a:sym typeface="Wingdings" pitchFamily="2" charset="2"/>
              </a:rPr>
            </a:br>
            <a:endParaRPr kumimoji="1" lang="en-US" sz="2100" b="1" kern="0" dirty="0">
              <a:solidFill>
                <a:prstClr val="black"/>
              </a:solidFill>
              <a:effectLst>
                <a:outerShdw blurRad="38100" dist="38100" dir="2700000" algn="tl">
                  <a:srgbClr val="000000"/>
                </a:outerShdw>
              </a:effectLst>
              <a:sym typeface="Wingdings" pitchFamily="2" charset="2"/>
            </a:endParaRPr>
          </a:p>
        </p:txBody>
      </p:sp>
      <p:sp>
        <p:nvSpPr>
          <p:cNvPr id="2" name="Rectangle 1"/>
          <p:cNvSpPr/>
          <p:nvPr/>
        </p:nvSpPr>
        <p:spPr>
          <a:xfrm>
            <a:off x="7924800" y="1828800"/>
            <a:ext cx="963725" cy="523220"/>
          </a:xfrm>
          <a:prstGeom prst="rect">
            <a:avLst/>
          </a:prstGeom>
        </p:spPr>
        <p:txBody>
          <a:bodyPr wrap="none">
            <a:spAutoFit/>
          </a:bodyPr>
          <a:lstStyle/>
          <a:p>
            <a:pPr algn="ctr" rtl="0" fontAlgn="base">
              <a:spcBef>
                <a:spcPct val="0"/>
              </a:spcBef>
              <a:spcAft>
                <a:spcPct val="0"/>
              </a:spcAft>
            </a:pPr>
            <a:r>
              <a:rPr lang="fa-IR" sz="2800" b="1" dirty="0">
                <a:solidFill>
                  <a:srgbClr val="A50E82">
                    <a:lumMod val="75000"/>
                  </a:srgbClr>
                </a:solidFill>
                <a:latin typeface="Times New Roman" pitchFamily="18" charset="0"/>
                <a:cs typeface="B Homa" panose="00000400000000000000" pitchFamily="2" charset="-78"/>
              </a:rPr>
              <a:t>خرپاها</a:t>
            </a:r>
            <a:endParaRPr lang="fa-IR" sz="2800" b="1" dirty="0">
              <a:solidFill>
                <a:srgbClr val="A50E82">
                  <a:lumMod val="75000"/>
                </a:srgbClr>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3502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linds(horizontal)">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blinds(horizontal)">
                                      <p:cBhvr>
                                        <p:cTn id="22" dur="500"/>
                                        <p:tgtEl>
                                          <p:spTgt spid="8">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Effect transition="in" filter="blinds(horizontal)">
                                      <p:cBhvr>
                                        <p:cTn id="27"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361792"/>
            <a:ext cx="90678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cs typeface="B Homa" panose="00000400000000000000" pitchFamily="2" charset="-78"/>
              </a:rPr>
              <a:t>جزئیات کلی پروژه</a:t>
            </a:r>
            <a:endParaRPr kumimoji="1" lang="en-US" sz="3600" kern="0" dirty="0">
              <a:solidFill>
                <a:srgbClr val="146194">
                  <a:lumMod val="10000"/>
                  <a:lumOff val="90000"/>
                </a:srgbClr>
              </a:solidFill>
              <a:effectLst>
                <a:outerShdw blurRad="38100" dist="38100" dir="2700000" algn="tl">
                  <a:srgbClr val="000000"/>
                </a:outerShdw>
              </a:effectLst>
            </a:endParaRPr>
          </a:p>
        </p:txBody>
      </p:sp>
      <p:sp>
        <p:nvSpPr>
          <p:cNvPr id="8" name="Rectangle 3"/>
          <p:cNvSpPr txBox="1">
            <a:spLocks noChangeArrowheads="1"/>
          </p:cNvSpPr>
          <p:nvPr/>
        </p:nvSpPr>
        <p:spPr bwMode="auto">
          <a:xfrm>
            <a:off x="901890" y="1428592"/>
            <a:ext cx="80772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b="1" kern="0" dirty="0">
                <a:solidFill>
                  <a:srgbClr val="146194"/>
                </a:solidFill>
                <a:cs typeface="B Homa" panose="00000400000000000000" pitchFamily="2" charset="-78"/>
                <a:sym typeface="Wingdings" pitchFamily="2" charset="2"/>
              </a:rPr>
              <a:t>-</a:t>
            </a:r>
            <a:r>
              <a:rPr kumimoji="1" lang="fa-IR" sz="2400" b="1" kern="0" dirty="0">
                <a:solidFill>
                  <a:prstClr val="black"/>
                </a:solidFill>
                <a:cs typeface="B Homa" panose="00000400000000000000" pitchFamily="2" charset="-78"/>
                <a:sym typeface="Wingdings" pitchFamily="2" charset="2"/>
              </a:rPr>
              <a:t> تکمیل در زمان مقرر برای المپیک</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rPr>
              <a:t>(بازی های المپیک را در سراسر دنیا پخش کرد)</a:t>
            </a:r>
          </a:p>
          <a:p>
            <a:pPr rtl="0" fontAlgn="base">
              <a:spcBef>
                <a:spcPct val="20000"/>
              </a:spcBef>
              <a:buClr>
                <a:srgbClr val="A50E82"/>
              </a:buClr>
              <a:buSzPct val="75000"/>
              <a:defRPr/>
            </a:pPr>
            <a:endParaRPr kumimoji="1" lang="fa-IR" sz="2400" kern="0" dirty="0">
              <a:solidFill>
                <a:srgbClr val="146194"/>
              </a:solidFill>
              <a:cs typeface="B Homa" panose="00000400000000000000" pitchFamily="2" charset="-78"/>
            </a:endParaRPr>
          </a:p>
          <a:p>
            <a:pPr rtl="0" fontAlgn="base">
              <a:spcBef>
                <a:spcPct val="20000"/>
              </a:spcBef>
              <a:buClr>
                <a:srgbClr val="A50E82"/>
              </a:buClr>
              <a:buSzPct val="75000"/>
              <a:defRPr/>
            </a:pPr>
            <a:r>
              <a:rPr kumimoji="1" lang="fa-IR" sz="2400" kern="0" dirty="0">
                <a:solidFill>
                  <a:srgbClr val="146194"/>
                </a:solidFill>
                <a:cs typeface="B Homa" panose="00000400000000000000" pitchFamily="2" charset="-78"/>
              </a:rPr>
              <a:t> </a:t>
            </a:r>
          </a:p>
          <a:p>
            <a:pPr rtl="0" fontAlgn="base">
              <a:spcBef>
                <a:spcPct val="20000"/>
              </a:spcBef>
              <a:buClr>
                <a:srgbClr val="A50E82"/>
              </a:buClr>
              <a:buSzPct val="75000"/>
              <a:defRPr/>
            </a:pPr>
            <a:r>
              <a:rPr kumimoji="1" lang="fa-IR" sz="2800" b="1" kern="0" dirty="0">
                <a:solidFill>
                  <a:srgbClr val="FF0000"/>
                </a:solidFill>
                <a:cs typeface="B Homa" panose="00000400000000000000" pitchFamily="2" charset="-78"/>
              </a:rPr>
              <a:t>اجزا:</a:t>
            </a:r>
          </a:p>
          <a:p>
            <a:pPr rtl="0" fontAlgn="base">
              <a:spcBef>
                <a:spcPct val="20000"/>
              </a:spcBef>
              <a:buClr>
                <a:srgbClr val="A50E82"/>
              </a:buClr>
              <a:buSzPct val="75000"/>
              <a:defRPr/>
            </a:pPr>
            <a:r>
              <a:rPr kumimoji="1" lang="en-US" sz="2400" b="1" kern="0" dirty="0">
                <a:solidFill>
                  <a:prstClr val="black"/>
                </a:solidFill>
              </a:rPr>
              <a:t>        </a:t>
            </a:r>
            <a:r>
              <a:rPr kumimoji="1" lang="fa-IR" sz="2400" b="1" kern="0" dirty="0">
                <a:solidFill>
                  <a:prstClr val="black"/>
                </a:solidFill>
                <a:cs typeface="B Homa" panose="00000400000000000000" pitchFamily="2" charset="-78"/>
              </a:rPr>
              <a:t>(برج نظارت و پخش)</a:t>
            </a:r>
            <a:r>
              <a:rPr kumimoji="1" lang="en-US" sz="2400" b="1" kern="0" dirty="0" err="1">
                <a:solidFill>
                  <a:prstClr val="black"/>
                </a:solidFill>
              </a:rPr>
              <a:t>Cctv</a:t>
            </a:r>
            <a:r>
              <a:rPr kumimoji="1" lang="en-US" sz="2400" b="1" kern="0" dirty="0">
                <a:solidFill>
                  <a:prstClr val="black"/>
                </a:solidFill>
              </a:rPr>
              <a:t> </a:t>
            </a:r>
            <a:r>
              <a:rPr kumimoji="1" lang="fa-IR" sz="2400" b="1" kern="0" dirty="0">
                <a:solidFill>
                  <a:prstClr val="black"/>
                </a:solidFill>
                <a:cs typeface="B Homa" panose="00000400000000000000" pitchFamily="2" charset="-78"/>
              </a:rPr>
              <a:t>- ساختمان</a:t>
            </a:r>
            <a:endParaRPr kumimoji="1" lang="en-US" sz="2400" b="1" kern="0" dirty="0">
              <a:solidFill>
                <a:prstClr val="black"/>
              </a:solidFill>
            </a:endParaRPr>
          </a:p>
        </p:txBody>
      </p:sp>
      <p:sp>
        <p:nvSpPr>
          <p:cNvPr id="2" name="Rectangle 1"/>
          <p:cNvSpPr/>
          <p:nvPr/>
        </p:nvSpPr>
        <p:spPr>
          <a:xfrm>
            <a:off x="4419600" y="4009216"/>
            <a:ext cx="4572000" cy="830997"/>
          </a:xfrm>
          <a:prstGeom prst="rect">
            <a:avLst/>
          </a:prstGeom>
        </p:spPr>
        <p:txBody>
          <a:bodyPr>
            <a:spAutoFit/>
          </a:bodyPr>
          <a:lstStyle/>
          <a:p>
            <a:pPr rtl="0" fontAlgn="base">
              <a:spcBef>
                <a:spcPct val="0"/>
              </a:spcBef>
              <a:spcAft>
                <a:spcPct val="0"/>
              </a:spcAft>
            </a:pPr>
            <a:r>
              <a:rPr lang="fa-IR" sz="2400" dirty="0">
                <a:solidFill>
                  <a:srgbClr val="146194">
                    <a:lumMod val="95000"/>
                    <a:lumOff val="5000"/>
                  </a:srgbClr>
                </a:solidFill>
                <a:latin typeface="Times New Roman" pitchFamily="18" charset="0"/>
                <a:cs typeface="B Homa" panose="00000400000000000000" pitchFamily="2" charset="-78"/>
              </a:rPr>
              <a:t> </a:t>
            </a:r>
          </a:p>
          <a:p>
            <a:pPr rtl="0" fontAlgn="base">
              <a:spcBef>
                <a:spcPct val="0"/>
              </a:spcBef>
              <a:spcAft>
                <a:spcPct val="0"/>
              </a:spcAft>
            </a:pPr>
            <a:r>
              <a:rPr lang="en-US" sz="2400" b="1" dirty="0" err="1">
                <a:solidFill>
                  <a:srgbClr val="146194">
                    <a:lumMod val="95000"/>
                    <a:lumOff val="5000"/>
                  </a:srgbClr>
                </a:solidFill>
                <a:latin typeface="Times New Roman" pitchFamily="18" charset="0"/>
              </a:rPr>
              <a:t>Tvcc</a:t>
            </a:r>
            <a:r>
              <a:rPr lang="en-US" sz="2400" dirty="0">
                <a:solidFill>
                  <a:srgbClr val="146194">
                    <a:lumMod val="95000"/>
                    <a:lumOff val="5000"/>
                  </a:srgbClr>
                </a:solidFill>
                <a:latin typeface="Times New Roman" pitchFamily="18" charset="0"/>
              </a:rPr>
              <a:t> </a:t>
            </a:r>
            <a:r>
              <a:rPr lang="fa-IR" sz="2400" b="1" dirty="0">
                <a:solidFill>
                  <a:srgbClr val="146194">
                    <a:lumMod val="95000"/>
                    <a:lumOff val="5000"/>
                  </a:srgbClr>
                </a:solidFill>
                <a:latin typeface="Times New Roman" pitchFamily="18" charset="0"/>
                <a:cs typeface="B Homa" panose="00000400000000000000" pitchFamily="2" charset="-78"/>
              </a:rPr>
              <a:t>- شعبه</a:t>
            </a:r>
            <a:endParaRPr lang="fa-IR" sz="2400" b="1" dirty="0">
              <a:solidFill>
                <a:srgbClr val="146194">
                  <a:lumMod val="95000"/>
                  <a:lumOff val="5000"/>
                </a:srgbClr>
              </a:solidFill>
              <a:latin typeface="Times New Roman" pitchFamily="18" charset="0"/>
              <a:cs typeface="B Homa" panose="00000400000000000000" pitchFamily="2" charset="-78"/>
            </a:endParaRPr>
          </a:p>
        </p:txBody>
      </p:sp>
      <p:sp>
        <p:nvSpPr>
          <p:cNvPr id="9" name="Rectangle 8"/>
          <p:cNvSpPr/>
          <p:nvPr/>
        </p:nvSpPr>
        <p:spPr>
          <a:xfrm>
            <a:off x="3962400" y="4378548"/>
            <a:ext cx="3735318" cy="461665"/>
          </a:xfrm>
          <a:prstGeom prst="rect">
            <a:avLst/>
          </a:prstGeom>
        </p:spPr>
        <p:txBody>
          <a:bodyPr wrap="none">
            <a:spAutoFit/>
          </a:bodyPr>
          <a:lstStyle/>
          <a:p>
            <a:pPr algn="l" rtl="0" fontAlgn="base">
              <a:spcBef>
                <a:spcPct val="0"/>
              </a:spcBef>
              <a:spcAft>
                <a:spcPct val="0"/>
              </a:spcAft>
            </a:pPr>
            <a:r>
              <a:rPr lang="fa-IR" sz="2400" dirty="0">
                <a:solidFill>
                  <a:prstClr val="black"/>
                </a:solidFill>
                <a:latin typeface="Times New Roman" pitchFamily="18" charset="0"/>
                <a:cs typeface="B Homa" panose="00000400000000000000" pitchFamily="2" charset="-78"/>
              </a:rPr>
              <a:t>( </a:t>
            </a:r>
            <a:r>
              <a:rPr lang="fa-IR" sz="2400" b="1" dirty="0">
                <a:solidFill>
                  <a:prstClr val="black"/>
                </a:solidFill>
                <a:latin typeface="Times New Roman" pitchFamily="18" charset="0"/>
                <a:cs typeface="B Homa" panose="00000400000000000000" pitchFamily="2" charset="-78"/>
              </a:rPr>
              <a:t>مرکز فرهنگی و هنرهای نمایشی)</a:t>
            </a:r>
          </a:p>
        </p:txBody>
      </p:sp>
      <p:sp>
        <p:nvSpPr>
          <p:cNvPr id="10" name="Rectangle 9"/>
          <p:cNvSpPr/>
          <p:nvPr/>
        </p:nvSpPr>
        <p:spPr>
          <a:xfrm>
            <a:off x="4573036" y="4914180"/>
            <a:ext cx="4578497" cy="461665"/>
          </a:xfrm>
          <a:prstGeom prst="rect">
            <a:avLst/>
          </a:prstGeom>
        </p:spPr>
        <p:txBody>
          <a:bodyPr wrap="none">
            <a:spAutoFit/>
          </a:bodyPr>
          <a:lstStyle/>
          <a:p>
            <a:pPr algn="l" rtl="0" fontAlgn="base">
              <a:spcBef>
                <a:spcPct val="0"/>
              </a:spcBef>
              <a:spcAft>
                <a:spcPct val="0"/>
              </a:spcAft>
            </a:pPr>
            <a:r>
              <a:rPr lang="fa-IR" sz="2400" b="1" dirty="0">
                <a:solidFill>
                  <a:prstClr val="black"/>
                </a:solidFill>
                <a:latin typeface="Times New Roman" pitchFamily="18" charset="0"/>
                <a:cs typeface="B Homa" panose="00000400000000000000" pitchFamily="2" charset="-78"/>
              </a:rPr>
              <a:t>- پارک </a:t>
            </a:r>
            <a:r>
              <a:rPr lang="fa-IR" sz="2400" b="1" dirty="0">
                <a:solidFill>
                  <a:prstClr val="black"/>
                </a:solidFill>
                <a:latin typeface="Times New Roman" pitchFamily="18" charset="0"/>
                <a:cs typeface="B Homa" panose="00000400000000000000" pitchFamily="2" charset="-78"/>
              </a:rPr>
              <a:t>رسانه ( مکان گردهمایی اجتماعی)</a:t>
            </a:r>
          </a:p>
        </p:txBody>
      </p:sp>
      <p:pic>
        <p:nvPicPr>
          <p:cNvPr id="5" name="Picture 4"/>
          <p:cNvPicPr>
            <a:picLocks noChangeAspect="1"/>
          </p:cNvPicPr>
          <p:nvPr/>
        </p:nvPicPr>
        <p:blipFill>
          <a:blip r:embed="rId3"/>
          <a:stretch>
            <a:fillRect/>
          </a:stretch>
        </p:blipFill>
        <p:spPr>
          <a:xfrm>
            <a:off x="0" y="2618844"/>
            <a:ext cx="3925609" cy="4239156"/>
          </a:xfrm>
          <a:prstGeom prst="rect">
            <a:avLst/>
          </a:prstGeom>
        </p:spPr>
      </p:pic>
    </p:spTree>
    <p:extLst>
      <p:ext uri="{BB962C8B-B14F-4D97-AF65-F5344CB8AC3E}">
        <p14:creationId xmlns:p14="http://schemas.microsoft.com/office/powerpoint/2010/main" val="344836968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dissolv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dissolve">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dissolve">
                                      <p:cBhvr>
                                        <p:cTn id="22" dur="500"/>
                                        <p:tgtEl>
                                          <p:spTgt spid="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dissolve">
                                      <p:cBhvr>
                                        <p:cTn id="27"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pic>
        <p:nvPicPr>
          <p:cNvPr id="2" name="Picture 1"/>
          <p:cNvPicPr>
            <a:picLocks noChangeAspect="1"/>
          </p:cNvPicPr>
          <p:nvPr/>
        </p:nvPicPr>
        <p:blipFill>
          <a:blip r:embed="rId3"/>
          <a:stretch>
            <a:fillRect/>
          </a:stretch>
        </p:blipFill>
        <p:spPr>
          <a:xfrm>
            <a:off x="0" y="1319284"/>
            <a:ext cx="4663180" cy="5538716"/>
          </a:xfrm>
          <a:prstGeom prst="rect">
            <a:avLst/>
          </a:prstGeom>
        </p:spPr>
      </p:pic>
      <p:sp>
        <p:nvSpPr>
          <p:cNvPr id="8" name="Rectangle 7"/>
          <p:cNvSpPr/>
          <p:nvPr/>
        </p:nvSpPr>
        <p:spPr>
          <a:xfrm>
            <a:off x="5410200" y="2057400"/>
            <a:ext cx="3505200" cy="3046988"/>
          </a:xfrm>
          <a:prstGeom prst="rect">
            <a:avLst/>
          </a:prstGeom>
        </p:spPr>
        <p:txBody>
          <a:bodyPr wrap="square">
            <a:spAutoFit/>
          </a:bodyPr>
          <a:lstStyle/>
          <a:p>
            <a:pPr rtl="0" fontAlgn="base">
              <a:spcBef>
                <a:spcPct val="0"/>
              </a:spcBef>
              <a:spcAft>
                <a:spcPct val="0"/>
              </a:spcAft>
            </a:pPr>
            <a:r>
              <a:rPr lang="fa-IR" sz="2400" b="1" dirty="0">
                <a:solidFill>
                  <a:prstClr val="black">
                    <a:lumMod val="50000"/>
                  </a:prstClr>
                </a:solidFill>
                <a:latin typeface="Times New Roman" pitchFamily="18" charset="0"/>
                <a:cs typeface="B Homa" panose="00000400000000000000" pitchFamily="2" charset="-78"/>
              </a:rPr>
              <a:t>سطح زیری بخش آویزان شامل 15 خرپای انتقال دهنده بوده که این خرپاها در گوشه بخش معلق دو طرفه هستند. اتصال این بخش ها در ارتفاع 160 متری از سطح زمین انجام شده و نیاز بود که خرپاها از قبل روی زمین به طور دقیق ساخته شوند.</a:t>
            </a:r>
          </a:p>
        </p:txBody>
      </p:sp>
    </p:spTree>
    <p:extLst>
      <p:ext uri="{BB962C8B-B14F-4D97-AF65-F5344CB8AC3E}">
        <p14:creationId xmlns:p14="http://schemas.microsoft.com/office/powerpoint/2010/main" val="30777238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2286000" y="1459606"/>
            <a:ext cx="5867400" cy="461665"/>
          </a:xfrm>
          <a:prstGeom prst="rect">
            <a:avLst/>
          </a:prstGeom>
          <a:noFill/>
        </p:spPr>
        <p:txBody>
          <a:bodyPr wrap="square" rtlCol="0">
            <a:spAutoFit/>
          </a:bodyPr>
          <a:lstStyle/>
          <a:p>
            <a:pPr algn="l" rtl="0" fontAlgn="base">
              <a:spcBef>
                <a:spcPct val="0"/>
              </a:spcBef>
              <a:spcAft>
                <a:spcPct val="0"/>
              </a:spcAft>
            </a:pPr>
            <a:r>
              <a:rPr lang="fa-IR" sz="2400" dirty="0">
                <a:solidFill>
                  <a:srgbClr val="C00000"/>
                </a:solidFill>
                <a:latin typeface="Times New Roman" pitchFamily="18" charset="0"/>
                <a:cs typeface="B Homa" panose="00000400000000000000" pitchFamily="2" charset="-78"/>
              </a:rPr>
              <a:t>خرپاهایی که به انتقال نیرو کمک می کنند </a:t>
            </a:r>
          </a:p>
        </p:txBody>
      </p:sp>
      <p:cxnSp>
        <p:nvCxnSpPr>
          <p:cNvPr id="5" name="Straight Connector 4"/>
          <p:cNvCxnSpPr/>
          <p:nvPr/>
        </p:nvCxnSpPr>
        <p:spPr bwMode="auto">
          <a:xfrm rot="10800000">
            <a:off x="0" y="1905000"/>
            <a:ext cx="6553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6781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7010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25602" name="Picture 2" descr="D:\Documents\University - Level 3 Engineering - Semester 1\CIV3221 - Building Structures &amp; Technology\Challenge Project\Pictures\resizeofcimg2662nd6.jpg"/>
          <p:cNvPicPr>
            <a:picLocks noChangeAspect="1" noChangeArrowheads="1"/>
          </p:cNvPicPr>
          <p:nvPr/>
        </p:nvPicPr>
        <p:blipFill>
          <a:blip r:embed="rId2"/>
          <a:srcRect/>
          <a:stretch>
            <a:fillRect/>
          </a:stretch>
        </p:blipFill>
        <p:spPr bwMode="auto">
          <a:xfrm>
            <a:off x="1752600" y="2178844"/>
            <a:ext cx="6238875" cy="4679156"/>
          </a:xfrm>
          <a:prstGeom prst="rect">
            <a:avLst/>
          </a:prstGeom>
          <a:noFill/>
        </p:spPr>
      </p:pic>
    </p:spTree>
    <p:extLst>
      <p:ext uri="{BB962C8B-B14F-4D97-AF65-F5344CB8AC3E}">
        <p14:creationId xmlns:p14="http://schemas.microsoft.com/office/powerpoint/2010/main" val="14510418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4" name="TextBox 3"/>
          <p:cNvSpPr txBox="1"/>
          <p:nvPr/>
        </p:nvSpPr>
        <p:spPr>
          <a:xfrm>
            <a:off x="1295400" y="1396425"/>
            <a:ext cx="5867400" cy="553998"/>
          </a:xfrm>
          <a:prstGeom prst="rect">
            <a:avLst/>
          </a:prstGeom>
          <a:noFill/>
        </p:spPr>
        <p:txBody>
          <a:bodyPr wrap="square" rtlCol="0">
            <a:spAutoFit/>
          </a:bodyPr>
          <a:lstStyle/>
          <a:p>
            <a:pPr algn="l" rtl="0" fontAlgn="base">
              <a:spcBef>
                <a:spcPct val="0"/>
              </a:spcBef>
              <a:spcAft>
                <a:spcPct val="0"/>
              </a:spcAft>
            </a:pPr>
            <a:r>
              <a:rPr lang="fa-IR" sz="3000" b="1" dirty="0">
                <a:solidFill>
                  <a:srgbClr val="146194"/>
                </a:solidFill>
                <a:latin typeface="Calibri" pitchFamily="34" charset="0"/>
                <a:cs typeface="B Homa" panose="00000400000000000000" pitchFamily="2" charset="-78"/>
              </a:rPr>
              <a:t>هسته درونی ساختمان</a:t>
            </a:r>
            <a:endParaRPr lang="en-US" sz="3000" b="1" dirty="0">
              <a:solidFill>
                <a:srgbClr val="146194"/>
              </a:solidFill>
              <a:latin typeface="Calibri" pitchFamily="34" charset="0"/>
            </a:endParaRPr>
          </a:p>
        </p:txBody>
      </p:sp>
      <p:cxnSp>
        <p:nvCxnSpPr>
          <p:cNvPr id="5" name="Straight Connector 4"/>
          <p:cNvCxnSpPr/>
          <p:nvPr/>
        </p:nvCxnSpPr>
        <p:spPr bwMode="auto">
          <a:xfrm rot="10800000">
            <a:off x="0" y="1905000"/>
            <a:ext cx="6553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6781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7010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31746" name="Picture 2" descr="D:\Documents\University - Level 3 Engineering - Semester 1\CIV3221 - Building Structures &amp; Technology\Challenge Project\cores.jpg"/>
          <p:cNvPicPr>
            <a:picLocks noChangeAspect="1" noChangeArrowheads="1"/>
          </p:cNvPicPr>
          <p:nvPr/>
        </p:nvPicPr>
        <p:blipFill>
          <a:blip r:embed="rId2"/>
          <a:srcRect/>
          <a:stretch>
            <a:fillRect/>
          </a:stretch>
        </p:blipFill>
        <p:spPr bwMode="auto">
          <a:xfrm>
            <a:off x="5562600" y="2415163"/>
            <a:ext cx="3383360" cy="3810000"/>
          </a:xfrm>
          <a:prstGeom prst="rect">
            <a:avLst/>
          </a:prstGeom>
          <a:noFill/>
        </p:spPr>
      </p:pic>
      <p:sp>
        <p:nvSpPr>
          <p:cNvPr id="8" name="Rectangle 3"/>
          <p:cNvSpPr txBox="1">
            <a:spLocks noChangeArrowheads="1"/>
          </p:cNvSpPr>
          <p:nvPr/>
        </p:nvSpPr>
        <p:spPr bwMode="auto">
          <a:xfrm>
            <a:off x="381000" y="2743200"/>
            <a:ext cx="5105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سه هسته اصلی که آپارتمان ها را در خود جای داده است</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با وجود شیب ساختمان هسته ها باقی می مانند و تنها صفحات کف شکلشان تغییر می کند</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یک هسته به قسمت اداری اختصاص داده شده و بقیه برای اخبار و فناوری مورد استفاده قرار می گیرد.</a:t>
            </a:r>
            <a:endParaRPr kumimoji="1" lang="en-US" sz="2100" b="1" kern="0" dirty="0">
              <a:solidFill>
                <a:prstClr val="black"/>
              </a:solidFill>
              <a:sym typeface="Wingdings" pitchFamily="2" charset="2"/>
            </a:endParaRPr>
          </a:p>
          <a:p>
            <a:pPr rtl="0" fontAlgn="base">
              <a:spcBef>
                <a:spcPct val="20000"/>
              </a:spcBef>
              <a:buClr>
                <a:srgbClr val="A50E82"/>
              </a:buClr>
              <a:buSzPct val="75000"/>
              <a:defRPr/>
            </a:pPr>
            <a:endParaRPr kumimoji="1" lang="en-US" sz="21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100" b="1" kern="0" dirty="0">
              <a:solidFill>
                <a:prstClr val="black"/>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100" b="1" kern="0" dirty="0">
              <a:solidFill>
                <a:prstClr val="black"/>
              </a:solidFill>
              <a:effectLst>
                <a:outerShdw blurRad="38100" dist="38100" dir="2700000" algn="tl">
                  <a:srgbClr val="000000"/>
                </a:outerShdw>
              </a:effectLst>
              <a:sym typeface="Wingdings" pitchFamily="2" charset="2"/>
            </a:endParaRPr>
          </a:p>
        </p:txBody>
      </p:sp>
    </p:spTree>
    <p:extLst>
      <p:ext uri="{BB962C8B-B14F-4D97-AF65-F5344CB8AC3E}">
        <p14:creationId xmlns:p14="http://schemas.microsoft.com/office/powerpoint/2010/main" val="280861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blinds(horizontal)">
                                      <p:cBhvr>
                                        <p:cTn id="1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3" name="TextBox 2"/>
          <p:cNvSpPr txBox="1"/>
          <p:nvPr/>
        </p:nvSpPr>
        <p:spPr>
          <a:xfrm>
            <a:off x="1295400" y="1396425"/>
            <a:ext cx="5867400" cy="553998"/>
          </a:xfrm>
          <a:prstGeom prst="rect">
            <a:avLst/>
          </a:prstGeom>
          <a:noFill/>
        </p:spPr>
        <p:txBody>
          <a:bodyPr wrap="square" rtlCol="0">
            <a:spAutoFit/>
          </a:bodyPr>
          <a:lstStyle/>
          <a:p>
            <a:pPr algn="l" rtl="0" fontAlgn="base">
              <a:spcBef>
                <a:spcPct val="0"/>
              </a:spcBef>
              <a:spcAft>
                <a:spcPct val="0"/>
              </a:spcAft>
            </a:pPr>
            <a:r>
              <a:rPr lang="fa-IR" sz="3000" b="1" dirty="0">
                <a:solidFill>
                  <a:srgbClr val="146194"/>
                </a:solidFill>
                <a:latin typeface="Calibri" pitchFamily="34" charset="0"/>
                <a:cs typeface="B Homa" panose="00000400000000000000" pitchFamily="2" charset="-78"/>
              </a:rPr>
              <a:t>روش ساخت وساز</a:t>
            </a:r>
            <a:endParaRPr lang="en-US" sz="3000" b="1" dirty="0">
              <a:solidFill>
                <a:srgbClr val="146194"/>
              </a:solidFill>
              <a:latin typeface="Calibri" pitchFamily="34" charset="0"/>
            </a:endParaRPr>
          </a:p>
        </p:txBody>
      </p:sp>
      <p:cxnSp>
        <p:nvCxnSpPr>
          <p:cNvPr id="4" name="Straight Connector 3"/>
          <p:cNvCxnSpPr/>
          <p:nvPr/>
        </p:nvCxnSpPr>
        <p:spPr bwMode="auto">
          <a:xfrm rot="10800000">
            <a:off x="0" y="1905000"/>
            <a:ext cx="5638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5" name="Straight Connector 4"/>
          <p:cNvCxnSpPr/>
          <p:nvPr/>
        </p:nvCxnSpPr>
        <p:spPr bwMode="auto">
          <a:xfrm rot="10800000">
            <a:off x="0" y="1981200"/>
            <a:ext cx="5791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2057400"/>
            <a:ext cx="6096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26626" name="Picture 2" descr="D:\Documents\University - Level 3 Engineering - Semester 1\CIV3221 - Building Structures &amp; Technology\Challenge Project\cctv3.jpg"/>
          <p:cNvPicPr>
            <a:picLocks noChangeAspect="1" noChangeArrowheads="1"/>
          </p:cNvPicPr>
          <p:nvPr/>
        </p:nvPicPr>
        <p:blipFill>
          <a:blip r:embed="rId2" cstate="print"/>
          <a:srcRect/>
          <a:stretch>
            <a:fillRect/>
          </a:stretch>
        </p:blipFill>
        <p:spPr bwMode="auto">
          <a:xfrm>
            <a:off x="-38669" y="2093451"/>
            <a:ext cx="6430359" cy="4714875"/>
          </a:xfrm>
          <a:prstGeom prst="rect">
            <a:avLst/>
          </a:prstGeom>
          <a:noFill/>
        </p:spPr>
      </p:pic>
      <p:pic>
        <p:nvPicPr>
          <p:cNvPr id="7" name="Picture 6"/>
          <p:cNvPicPr>
            <a:picLocks noChangeAspect="1"/>
          </p:cNvPicPr>
          <p:nvPr/>
        </p:nvPicPr>
        <p:blipFill>
          <a:blip r:embed="rId3"/>
          <a:stretch>
            <a:fillRect/>
          </a:stretch>
        </p:blipFill>
        <p:spPr>
          <a:xfrm>
            <a:off x="6391690" y="2093451"/>
            <a:ext cx="2788704" cy="2390318"/>
          </a:xfrm>
          <a:prstGeom prst="rect">
            <a:avLst/>
          </a:prstGeom>
        </p:spPr>
      </p:pic>
      <p:pic>
        <p:nvPicPr>
          <p:cNvPr id="8" name="Picture 7"/>
          <p:cNvPicPr>
            <a:picLocks noChangeAspect="1"/>
          </p:cNvPicPr>
          <p:nvPr/>
        </p:nvPicPr>
        <p:blipFill>
          <a:blip r:embed="rId4"/>
          <a:stretch>
            <a:fillRect/>
          </a:stretch>
        </p:blipFill>
        <p:spPr>
          <a:xfrm>
            <a:off x="6391691" y="4483769"/>
            <a:ext cx="2752310" cy="2324557"/>
          </a:xfrm>
          <a:prstGeom prst="rect">
            <a:avLst/>
          </a:prstGeom>
        </p:spPr>
      </p:pic>
    </p:spTree>
    <p:extLst>
      <p:ext uri="{BB962C8B-B14F-4D97-AF65-F5344CB8AC3E}">
        <p14:creationId xmlns:p14="http://schemas.microsoft.com/office/powerpoint/2010/main" val="33344646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cxnSp>
        <p:nvCxnSpPr>
          <p:cNvPr id="4" name="Straight Connector 3"/>
          <p:cNvCxnSpPr/>
          <p:nvPr/>
        </p:nvCxnSpPr>
        <p:spPr bwMode="auto">
          <a:xfrm rot="10800000">
            <a:off x="0" y="1905000"/>
            <a:ext cx="5638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5" name="Straight Connector 4"/>
          <p:cNvCxnSpPr/>
          <p:nvPr/>
        </p:nvCxnSpPr>
        <p:spPr bwMode="auto">
          <a:xfrm rot="10800000">
            <a:off x="0" y="1981200"/>
            <a:ext cx="5791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2057400"/>
            <a:ext cx="6096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7" name="Rectangle 3"/>
          <p:cNvSpPr txBox="1">
            <a:spLocks noChangeArrowheads="1"/>
          </p:cNvSpPr>
          <p:nvPr/>
        </p:nvSpPr>
        <p:spPr bwMode="auto">
          <a:xfrm>
            <a:off x="152400" y="1905000"/>
            <a:ext cx="89916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rtl="0" fontAlgn="base">
              <a:spcBef>
                <a:spcPct val="20000"/>
              </a:spcBef>
              <a:buClr>
                <a:srgbClr val="A50E82"/>
              </a:buClr>
              <a:buSzPct val="75000"/>
              <a:buFont typeface="Wingdings" pitchFamily="2" charset="2"/>
              <a:buChar char="Ø"/>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r>
              <a:rPr kumimoji="1" lang="fa-IR" sz="2100" b="1" kern="0" dirty="0">
                <a:solidFill>
                  <a:prstClr val="black"/>
                </a:solidFill>
                <a:cs typeface="B Homa" panose="00000400000000000000" pitchFamily="2" charset="-78"/>
                <a:sym typeface="Wingdings" pitchFamily="2" charset="2"/>
              </a:rPr>
              <a:t> </a:t>
            </a:r>
            <a:r>
              <a:rPr kumimoji="1" lang="fa-IR" sz="2100" b="1" kern="0" dirty="0">
                <a:solidFill>
                  <a:prstClr val="black"/>
                </a:solidFill>
                <a:cs typeface="B Homa" panose="00000400000000000000" pitchFamily="2" charset="-78"/>
                <a:sym typeface="Wingdings" pitchFamily="2" charset="2"/>
              </a:rPr>
              <a:t>  - تجزیه و تحلیل بر اساس رویدادهای مختلف لرزه ای</a:t>
            </a:r>
            <a:endParaRPr kumimoji="1" lang="en-US" sz="2100" b="1" kern="0" dirty="0">
              <a:solidFill>
                <a:prstClr val="black"/>
              </a:solidFill>
              <a:sym typeface="Wingdings" pitchFamily="2" charset="2"/>
            </a:endParaRPr>
          </a:p>
          <a:p>
            <a:pPr algn="l" rtl="0" fontAlgn="base">
              <a:spcBef>
                <a:spcPct val="20000"/>
              </a:spcBef>
              <a:buClr>
                <a:srgbClr val="A50E82"/>
              </a:buClr>
              <a:buSzPct val="75000"/>
              <a:buFont typeface="Wingdings" pitchFamily="2" charset="2"/>
              <a:buChar char="Ø"/>
              <a:defRPr/>
            </a:pPr>
            <a:endParaRPr kumimoji="1" lang="en-US" sz="2100" kern="0" dirty="0">
              <a:solidFill>
                <a:prstClr val="black"/>
              </a:solidFill>
              <a:sym typeface="Wingdings" pitchFamily="2" charset="2"/>
            </a:endParaRPr>
          </a:p>
          <a:p>
            <a:pPr algn="l" rtl="0" fontAlgn="base">
              <a:spcBef>
                <a:spcPct val="20000"/>
              </a:spcBef>
              <a:buClr>
                <a:srgbClr val="A50E82"/>
              </a:buClr>
              <a:buSzPct val="75000"/>
              <a:buFont typeface="Wingdings" pitchFamily="2" charset="2"/>
              <a:buChar char="Ø"/>
              <a:defRPr/>
            </a:pPr>
            <a:r>
              <a:rPr kumimoji="1" lang="en-US" sz="2100" b="1" kern="0" dirty="0">
                <a:solidFill>
                  <a:prstClr val="black"/>
                </a:solidFill>
                <a:sym typeface="Wingdings" pitchFamily="2" charset="2"/>
              </a:rPr>
              <a:t>Level 1:</a:t>
            </a:r>
            <a:r>
              <a:rPr kumimoji="1" lang="en-US" sz="2100" kern="0" dirty="0">
                <a:solidFill>
                  <a:prstClr val="black"/>
                </a:solidFill>
                <a:sym typeface="Wingdings" pitchFamily="2" charset="2"/>
              </a:rPr>
              <a:t> </a:t>
            </a:r>
            <a:r>
              <a:rPr kumimoji="1" lang="fa-IR" sz="2100" kern="0" dirty="0">
                <a:solidFill>
                  <a:prstClr val="black"/>
                </a:solidFill>
                <a:cs typeface="B Homa" panose="00000400000000000000" pitchFamily="2" charset="-78"/>
                <a:sym typeface="Wingdings" pitchFamily="2" charset="2"/>
              </a:rPr>
              <a:t>زلزله های مکرر یا کم ریشتر</a:t>
            </a:r>
            <a:r>
              <a:rPr kumimoji="1" lang="en-US" sz="2100" kern="0" dirty="0">
                <a:solidFill>
                  <a:prstClr val="black"/>
                </a:solidFill>
                <a:sym typeface="Wingdings" pitchFamily="2" charset="2"/>
              </a:rPr>
              <a:t>  </a:t>
            </a:r>
            <a:r>
              <a:rPr kumimoji="1" lang="fa-IR" sz="2100" kern="0" dirty="0">
                <a:solidFill>
                  <a:prstClr val="black"/>
                </a:solidFill>
                <a:cs typeface="B Homa" panose="00000400000000000000" pitchFamily="2" charset="-78"/>
                <a:sym typeface="Wingdings" pitchFamily="2" charset="2"/>
              </a:rPr>
              <a:t>بدون آسیب های ساختاری</a:t>
            </a:r>
            <a:endParaRPr kumimoji="1" lang="en-US" sz="2100" kern="0" dirty="0">
              <a:solidFill>
                <a:prstClr val="black"/>
              </a:solidFill>
              <a:sym typeface="Wingdings" pitchFamily="2" charset="2"/>
            </a:endParaRPr>
          </a:p>
          <a:p>
            <a:pPr algn="l" rtl="0" fontAlgn="base">
              <a:spcBef>
                <a:spcPct val="20000"/>
              </a:spcBef>
              <a:buClr>
                <a:srgbClr val="A50E82"/>
              </a:buClr>
              <a:buSzPct val="75000"/>
              <a:buFont typeface="Wingdings" pitchFamily="2" charset="2"/>
              <a:buChar char="Ø"/>
              <a:defRPr/>
            </a:pPr>
            <a:r>
              <a:rPr kumimoji="1" lang="en-US" sz="2100" b="1" kern="0" dirty="0">
                <a:solidFill>
                  <a:prstClr val="black"/>
                </a:solidFill>
                <a:sym typeface="Wingdings" pitchFamily="2" charset="2"/>
              </a:rPr>
              <a:t>Level 2:</a:t>
            </a:r>
            <a:r>
              <a:rPr kumimoji="1" lang="en-US" sz="2100" kern="0" dirty="0">
                <a:solidFill>
                  <a:prstClr val="black"/>
                </a:solidFill>
                <a:sym typeface="Wingdings" pitchFamily="2" charset="2"/>
              </a:rPr>
              <a:t> </a:t>
            </a:r>
            <a:r>
              <a:rPr kumimoji="1" lang="fa-IR" sz="2100" kern="0" dirty="0">
                <a:solidFill>
                  <a:prstClr val="black"/>
                </a:solidFill>
                <a:cs typeface="B Homa" panose="00000400000000000000" pitchFamily="2" charset="-78"/>
                <a:sym typeface="Wingdings" pitchFamily="2" charset="2"/>
              </a:rPr>
              <a:t>زلزله های معمولی</a:t>
            </a:r>
            <a:r>
              <a:rPr kumimoji="1" lang="en-US" sz="2100" kern="0" dirty="0">
                <a:solidFill>
                  <a:prstClr val="black"/>
                </a:solidFill>
                <a:sym typeface="Wingdings" pitchFamily="2" charset="2"/>
              </a:rPr>
              <a:t>  </a:t>
            </a:r>
            <a:r>
              <a:rPr kumimoji="1" lang="fa-IR" sz="2100" kern="0" dirty="0">
                <a:solidFill>
                  <a:prstClr val="black"/>
                </a:solidFill>
                <a:cs typeface="B Homa" panose="00000400000000000000" pitchFamily="2" charset="-78"/>
                <a:sym typeface="Wingdings" pitchFamily="2" charset="2"/>
              </a:rPr>
              <a:t>خسارت قابل جبران سازه ای</a:t>
            </a:r>
            <a:endParaRPr kumimoji="1" lang="en-US" sz="2100" kern="0" dirty="0">
              <a:solidFill>
                <a:prstClr val="black"/>
              </a:solidFill>
              <a:sym typeface="Wingdings" pitchFamily="2" charset="2"/>
            </a:endParaRPr>
          </a:p>
          <a:p>
            <a:pPr algn="l" rtl="0" fontAlgn="base">
              <a:spcBef>
                <a:spcPct val="20000"/>
              </a:spcBef>
              <a:buClr>
                <a:srgbClr val="A50E82"/>
              </a:buClr>
              <a:buSzPct val="75000"/>
              <a:buFont typeface="Wingdings" pitchFamily="2" charset="2"/>
              <a:buChar char="Ø"/>
              <a:defRPr/>
            </a:pPr>
            <a:r>
              <a:rPr kumimoji="1" lang="en-US" sz="2100" b="1" kern="0" dirty="0">
                <a:solidFill>
                  <a:prstClr val="black"/>
                </a:solidFill>
                <a:sym typeface="Wingdings" pitchFamily="2" charset="2"/>
              </a:rPr>
              <a:t>Level 3:</a:t>
            </a:r>
            <a:r>
              <a:rPr kumimoji="1" lang="en-US" sz="2100" kern="0" dirty="0">
                <a:solidFill>
                  <a:prstClr val="black"/>
                </a:solidFill>
                <a:sym typeface="Wingdings" pitchFamily="2" charset="2"/>
              </a:rPr>
              <a:t> </a:t>
            </a:r>
            <a:r>
              <a:rPr kumimoji="1" lang="fa-IR" sz="2100" kern="0" dirty="0">
                <a:solidFill>
                  <a:prstClr val="black"/>
                </a:solidFill>
                <a:cs typeface="B Homa" panose="00000400000000000000" pitchFamily="2" charset="-78"/>
                <a:sym typeface="Wingdings" pitchFamily="2" charset="2"/>
              </a:rPr>
              <a:t>زلزله های نادر</a:t>
            </a:r>
            <a:r>
              <a:rPr kumimoji="1" lang="en-US" sz="2100" kern="0" dirty="0">
                <a:solidFill>
                  <a:prstClr val="black"/>
                </a:solidFill>
                <a:sym typeface="Wingdings" pitchFamily="2" charset="2"/>
              </a:rPr>
              <a:t> </a:t>
            </a:r>
            <a:r>
              <a:rPr kumimoji="1" lang="fa-IR" sz="2100" kern="0" dirty="0">
                <a:solidFill>
                  <a:prstClr val="black"/>
                </a:solidFill>
                <a:cs typeface="B Homa" panose="00000400000000000000" pitchFamily="2" charset="-78"/>
                <a:sym typeface="Wingdings" pitchFamily="2" charset="2"/>
              </a:rPr>
              <a:t>نباید فرونشست کند و خسارت های شدید سازه ای مجاز است</a:t>
            </a:r>
            <a:endParaRPr kumimoji="1" lang="en-US" sz="2100" kern="0" dirty="0">
              <a:solidFill>
                <a:prstClr val="black"/>
              </a:solidFill>
              <a:effectLst>
                <a:outerShdw blurRad="38100" dist="38100" dir="2700000" algn="tl">
                  <a:srgbClr val="000000"/>
                </a:outerShdw>
              </a:effectLst>
              <a:sym typeface="Wingdings" pitchFamily="2" charset="2"/>
            </a:endParaRPr>
          </a:p>
        </p:txBody>
      </p:sp>
      <p:pic>
        <p:nvPicPr>
          <p:cNvPr id="3" name="Picture 2"/>
          <p:cNvPicPr>
            <a:picLocks noChangeAspect="1"/>
          </p:cNvPicPr>
          <p:nvPr/>
        </p:nvPicPr>
        <p:blipFill>
          <a:blip r:embed="rId2"/>
          <a:stretch>
            <a:fillRect/>
          </a:stretch>
        </p:blipFill>
        <p:spPr>
          <a:xfrm>
            <a:off x="2819400" y="4281487"/>
            <a:ext cx="3599895" cy="2392247"/>
          </a:xfrm>
          <a:prstGeom prst="rect">
            <a:avLst/>
          </a:prstGeom>
        </p:spPr>
      </p:pic>
    </p:spTree>
    <p:extLst>
      <p:ext uri="{BB962C8B-B14F-4D97-AF65-F5344CB8AC3E}">
        <p14:creationId xmlns:p14="http://schemas.microsoft.com/office/powerpoint/2010/main" val="1490763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cxnSp>
        <p:nvCxnSpPr>
          <p:cNvPr id="4" name="Straight Connector 3"/>
          <p:cNvCxnSpPr/>
          <p:nvPr/>
        </p:nvCxnSpPr>
        <p:spPr bwMode="auto">
          <a:xfrm rot="10800000">
            <a:off x="0" y="1905000"/>
            <a:ext cx="5638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5" name="Straight Connector 4"/>
          <p:cNvCxnSpPr/>
          <p:nvPr/>
        </p:nvCxnSpPr>
        <p:spPr bwMode="auto">
          <a:xfrm rot="10800000">
            <a:off x="0" y="1981200"/>
            <a:ext cx="5791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2057400"/>
            <a:ext cx="6096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7" name="Rectangle 3"/>
          <p:cNvSpPr txBox="1">
            <a:spLocks noChangeArrowheads="1"/>
          </p:cNvSpPr>
          <p:nvPr/>
        </p:nvSpPr>
        <p:spPr bwMode="auto">
          <a:xfrm>
            <a:off x="228600" y="2105025"/>
            <a:ext cx="86868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در این تصویر نتایج آزمیش یا تحقیقات نمایش داده شده که جابجایی کنسول ها در یک زمان هنگام زلزله را نشان می دهد.</a:t>
            </a: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آزمایش همچنین نشان می دهد که برخی از عناصر به حد پلاستیسته در اثر کمانش رسیده اند</a:t>
            </a:r>
            <a:endParaRPr kumimoji="1" lang="en-US" sz="21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هدر رفتن یا آزاد شدن انرژی زلزله ( فیوز سازه ای)                                   </a:t>
            </a: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2100" kern="0" dirty="0">
              <a:solidFill>
                <a:prstClr val="black"/>
              </a:solidFill>
              <a:sym typeface="Wingdings" pitchFamily="2" charset="2"/>
            </a:endParaRPr>
          </a:p>
        </p:txBody>
      </p:sp>
      <p:pic>
        <p:nvPicPr>
          <p:cNvPr id="1026" name="Picture 2"/>
          <p:cNvPicPr>
            <a:picLocks noChangeAspect="1" noChangeArrowheads="1"/>
          </p:cNvPicPr>
          <p:nvPr/>
        </p:nvPicPr>
        <p:blipFill>
          <a:blip r:embed="rId3"/>
          <a:srcRect/>
          <a:stretch>
            <a:fillRect/>
          </a:stretch>
        </p:blipFill>
        <p:spPr bwMode="auto">
          <a:xfrm>
            <a:off x="1600200" y="2895600"/>
            <a:ext cx="4724400" cy="2994017"/>
          </a:xfrm>
          <a:prstGeom prst="rect">
            <a:avLst/>
          </a:prstGeom>
          <a:noFill/>
          <a:ln w="9525">
            <a:noFill/>
            <a:miter lim="800000"/>
            <a:headEnd/>
            <a:tailEnd/>
          </a:ln>
          <a:effectLst/>
        </p:spPr>
      </p:pic>
      <p:grpSp>
        <p:nvGrpSpPr>
          <p:cNvPr id="11" name="Group 10"/>
          <p:cNvGrpSpPr/>
          <p:nvPr/>
        </p:nvGrpSpPr>
        <p:grpSpPr>
          <a:xfrm>
            <a:off x="5181600" y="5029200"/>
            <a:ext cx="3733800" cy="584775"/>
            <a:chOff x="5181600" y="5029200"/>
            <a:chExt cx="3733800" cy="584775"/>
          </a:xfrm>
        </p:grpSpPr>
        <p:cxnSp>
          <p:nvCxnSpPr>
            <p:cNvPr id="10" name="Straight Arrow Connector 9"/>
            <p:cNvCxnSpPr>
              <a:stCxn id="12" idx="1"/>
            </p:cNvCxnSpPr>
            <p:nvPr/>
          </p:nvCxnSpPr>
          <p:spPr bwMode="auto">
            <a:xfrm flipH="1" flipV="1">
              <a:off x="5181600" y="5181602"/>
              <a:ext cx="1524000" cy="139986"/>
            </a:xfrm>
            <a:prstGeom prst="straightConnector1">
              <a:avLst/>
            </a:prstGeom>
            <a:solidFill>
              <a:schemeClr val="accent1"/>
            </a:solidFill>
            <a:ln w="22225" cap="sq" cmpd="sng" algn="ctr">
              <a:solidFill>
                <a:srgbClr val="FF0000"/>
              </a:solidFill>
              <a:prstDash val="solid"/>
              <a:round/>
              <a:headEnd type="none" w="sm" len="sm"/>
              <a:tailEnd type="arrow"/>
            </a:ln>
            <a:effectLst/>
          </p:spPr>
        </p:cxnSp>
        <p:sp>
          <p:nvSpPr>
            <p:cNvPr id="12" name="TextBox 11"/>
            <p:cNvSpPr txBox="1"/>
            <p:nvPr/>
          </p:nvSpPr>
          <p:spPr>
            <a:xfrm>
              <a:off x="6705600" y="5029200"/>
              <a:ext cx="2209800" cy="584775"/>
            </a:xfrm>
            <a:prstGeom prst="rect">
              <a:avLst/>
            </a:prstGeom>
            <a:noFill/>
          </p:spPr>
          <p:txBody>
            <a:bodyPr wrap="square" rtlCol="0">
              <a:spAutoFit/>
            </a:bodyPr>
            <a:lstStyle/>
            <a:p>
              <a:pPr rtl="0" fontAlgn="base">
                <a:spcBef>
                  <a:spcPct val="0"/>
                </a:spcBef>
                <a:spcAft>
                  <a:spcPct val="0"/>
                </a:spcAft>
              </a:pPr>
              <a:r>
                <a:rPr lang="fa-IR" sz="1600" b="1" dirty="0">
                  <a:solidFill>
                    <a:srgbClr val="FF0000"/>
                  </a:solidFill>
                  <a:effectLst>
                    <a:outerShdw blurRad="38100" dist="38100" dir="2700000" algn="tl">
                      <a:srgbClr val="000000">
                        <a:alpha val="43137"/>
                      </a:srgbClr>
                    </a:outerShdw>
                  </a:effectLst>
                  <a:latin typeface="Times New Roman" pitchFamily="18" charset="0"/>
                  <a:cs typeface="B Homa" panose="00000400000000000000" pitchFamily="2" charset="-78"/>
                </a:rPr>
                <a:t>حداکفر جابجایی رو به پایین 700 میلی متر</a:t>
              </a:r>
              <a:endParaRPr lang="en-US" sz="1600" b="1" dirty="0">
                <a:solidFill>
                  <a:srgbClr val="FF0000"/>
                </a:solidFill>
                <a:effectLst>
                  <a:outerShdw blurRad="38100" dist="38100" dir="2700000" algn="tl">
                    <a:srgbClr val="000000">
                      <a:alpha val="43137"/>
                    </a:srgbClr>
                  </a:outerShdw>
                </a:effectLst>
                <a:latin typeface="Times New Roman" pitchFamily="18" charset="0"/>
              </a:endParaRPr>
            </a:p>
          </p:txBody>
        </p:sp>
      </p:grpSp>
      <p:sp>
        <p:nvSpPr>
          <p:cNvPr id="13" name="Left Arrow 12"/>
          <p:cNvSpPr/>
          <p:nvPr/>
        </p:nvSpPr>
        <p:spPr bwMode="auto">
          <a:xfrm>
            <a:off x="457200" y="5965817"/>
            <a:ext cx="304800" cy="282583"/>
          </a:xfrm>
          <a:prstGeom prst="left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1" anchor="t" anchorCtr="0" compatLnSpc="1">
            <a:prstTxWarp prst="textNoShape">
              <a:avLst/>
            </a:prstTxWarp>
          </a:bodyPr>
          <a:lstStyle/>
          <a:p>
            <a:pPr algn="l" rtl="0" eaLnBrk="0" fontAlgn="base" hangingPunct="0">
              <a:spcBef>
                <a:spcPct val="0"/>
              </a:spcBef>
              <a:spcAft>
                <a:spcPct val="0"/>
              </a:spcAft>
            </a:pPr>
            <a:endParaRPr lang="fa-IR" sz="2400" dirty="0">
              <a:solidFill>
                <a:prstClr val="white"/>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12939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3" name="TextBox 2"/>
          <p:cNvSpPr txBox="1"/>
          <p:nvPr/>
        </p:nvSpPr>
        <p:spPr>
          <a:xfrm>
            <a:off x="1295400" y="1396425"/>
            <a:ext cx="5867400" cy="553998"/>
          </a:xfrm>
          <a:prstGeom prst="rect">
            <a:avLst/>
          </a:prstGeom>
          <a:noFill/>
        </p:spPr>
        <p:txBody>
          <a:bodyPr wrap="square" rtlCol="0">
            <a:spAutoFit/>
          </a:bodyPr>
          <a:lstStyle/>
          <a:p>
            <a:pPr algn="l" rtl="0" fontAlgn="base">
              <a:spcBef>
                <a:spcPct val="0"/>
              </a:spcBef>
              <a:spcAft>
                <a:spcPct val="0"/>
              </a:spcAft>
            </a:pPr>
            <a:r>
              <a:rPr lang="fa-IR" sz="3000" b="1" dirty="0">
                <a:solidFill>
                  <a:srgbClr val="146194"/>
                </a:solidFill>
                <a:latin typeface="Calibri" pitchFamily="34" charset="0"/>
                <a:cs typeface="B Homa" panose="00000400000000000000" pitchFamily="2" charset="-78"/>
              </a:rPr>
              <a:t>برخورد باد با بنا</a:t>
            </a:r>
            <a:endParaRPr lang="en-US" sz="3000" b="1" dirty="0">
              <a:solidFill>
                <a:srgbClr val="146194"/>
              </a:solidFill>
              <a:latin typeface="Calibri" pitchFamily="34" charset="0"/>
            </a:endParaRPr>
          </a:p>
        </p:txBody>
      </p:sp>
      <p:cxnSp>
        <p:nvCxnSpPr>
          <p:cNvPr id="4" name="Straight Connector 3"/>
          <p:cNvCxnSpPr/>
          <p:nvPr/>
        </p:nvCxnSpPr>
        <p:spPr bwMode="auto">
          <a:xfrm rot="10800000">
            <a:off x="0" y="1905000"/>
            <a:ext cx="5638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5" name="Straight Connector 4"/>
          <p:cNvCxnSpPr/>
          <p:nvPr/>
        </p:nvCxnSpPr>
        <p:spPr bwMode="auto">
          <a:xfrm rot="10800000">
            <a:off x="0" y="1981200"/>
            <a:ext cx="5791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2057400"/>
            <a:ext cx="6096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30722" name="Picture 2"/>
          <p:cNvPicPr>
            <a:picLocks noChangeAspect="1" noChangeArrowheads="1"/>
          </p:cNvPicPr>
          <p:nvPr/>
        </p:nvPicPr>
        <p:blipFill>
          <a:blip r:embed="rId3"/>
          <a:srcRect/>
          <a:stretch>
            <a:fillRect/>
          </a:stretch>
        </p:blipFill>
        <p:spPr bwMode="auto">
          <a:xfrm>
            <a:off x="114300" y="4419600"/>
            <a:ext cx="2971800" cy="2324372"/>
          </a:xfrm>
          <a:prstGeom prst="rect">
            <a:avLst/>
          </a:prstGeom>
          <a:noFill/>
          <a:ln w="9525">
            <a:noFill/>
            <a:miter lim="800000"/>
            <a:headEnd/>
            <a:tailEnd/>
          </a:ln>
          <a:effectLst/>
        </p:spPr>
      </p:pic>
      <p:sp>
        <p:nvSpPr>
          <p:cNvPr id="8" name="Rectangle 3"/>
          <p:cNvSpPr txBox="1">
            <a:spLocks noChangeArrowheads="1"/>
          </p:cNvSpPr>
          <p:nvPr/>
        </p:nvSpPr>
        <p:spPr bwMode="auto">
          <a:xfrm>
            <a:off x="-32982" y="2609363"/>
            <a:ext cx="8915400" cy="475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نسبت به اندازه ای که در آزمایش تونل باد در نظر گرفته شده، می تواند بارباد بیشتری را تحمل کند</a:t>
            </a: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10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مدل با مقیاس 1.500 می تواند یک پنجم ماکسیمم باد بحرانی منطقه را تحمل نماید.</a:t>
            </a: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10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باد بحرانی از شمال و جنوب</a:t>
            </a:r>
            <a:endParaRPr kumimoji="1" lang="en-US" sz="2100" kern="0" dirty="0">
              <a:solidFill>
                <a:prstClr val="black"/>
              </a:solidFill>
              <a:sym typeface="Wingdings" pitchFamily="2" charset="2"/>
            </a:endParaRPr>
          </a:p>
          <a:p>
            <a:pPr rtl="0" fontAlgn="base">
              <a:spcBef>
                <a:spcPct val="20000"/>
              </a:spcBef>
              <a:buClr>
                <a:srgbClr val="A50E82"/>
              </a:buClr>
              <a:buSzPct val="75000"/>
              <a:defRPr/>
            </a:pPr>
            <a:endParaRPr kumimoji="1" lang="en-US" sz="1400" kern="0" dirty="0">
              <a:solidFill>
                <a:prstClr val="black"/>
              </a:solidFill>
              <a:sym typeface="Wingdings" pitchFamily="2" charset="2"/>
            </a:endParaRPr>
          </a:p>
          <a:p>
            <a:pPr rtl="0" fontAlgn="base">
              <a:spcBef>
                <a:spcPct val="20000"/>
              </a:spcBef>
              <a:buClr>
                <a:srgbClr val="A50E82"/>
              </a:buClr>
              <a:buSzPct val="75000"/>
              <a:defRPr/>
            </a:pPr>
            <a:r>
              <a:rPr kumimoji="1" lang="fa-IR" sz="2100" kern="0" dirty="0">
                <a:solidFill>
                  <a:prstClr val="black"/>
                </a:solidFill>
                <a:cs typeface="B Homa" panose="00000400000000000000" pitchFamily="2" charset="-78"/>
                <a:sym typeface="Wingdings" pitchFamily="2" charset="2"/>
              </a:rPr>
              <a:t>- باد جنوب شرقی بحرانی ترین باد عمودی</a:t>
            </a:r>
          </a:p>
          <a:p>
            <a:pPr rtl="0" fontAlgn="base">
              <a:spcBef>
                <a:spcPct val="20000"/>
              </a:spcBef>
              <a:buClr>
                <a:srgbClr val="A50E82"/>
              </a:buClr>
              <a:buSzPct val="75000"/>
              <a:defRPr/>
            </a:pPr>
            <a:endParaRPr kumimoji="1" lang="en-US" sz="2100" kern="0" dirty="0">
              <a:solidFill>
                <a:prstClr val="black"/>
              </a:solidFill>
              <a:effectLst>
                <a:outerShdw blurRad="38100" dist="38100" dir="2700000" algn="tl">
                  <a:srgbClr val="000000"/>
                </a:outerShdw>
              </a:effectLst>
              <a:sym typeface="Wingdings" pitchFamily="2" charset="2"/>
            </a:endParaRPr>
          </a:p>
        </p:txBody>
      </p:sp>
    </p:spTree>
    <p:extLst>
      <p:ext uri="{BB962C8B-B14F-4D97-AF65-F5344CB8AC3E}">
        <p14:creationId xmlns:p14="http://schemas.microsoft.com/office/powerpoint/2010/main" val="310693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6" end="6"/>
                                            </p:txEl>
                                          </p:spTgt>
                                        </p:tgtEl>
                                        <p:attrNameLst>
                                          <p:attrName>style.visibility</p:attrName>
                                        </p:attrNameLst>
                                      </p:cBhvr>
                                      <p:to>
                                        <p:strVal val="visible"/>
                                      </p:to>
                                    </p:set>
                                    <p:animEffect transition="in" filter="fade">
                                      <p:cBhvr>
                                        <p:cTn id="2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3" name="TextBox 2"/>
          <p:cNvSpPr txBox="1"/>
          <p:nvPr/>
        </p:nvSpPr>
        <p:spPr>
          <a:xfrm>
            <a:off x="1295400" y="1396425"/>
            <a:ext cx="5867400" cy="553998"/>
          </a:xfrm>
          <a:prstGeom prst="rect">
            <a:avLst/>
          </a:prstGeom>
          <a:noFill/>
        </p:spPr>
        <p:txBody>
          <a:bodyPr wrap="square" rtlCol="0">
            <a:spAutoFit/>
          </a:bodyPr>
          <a:lstStyle/>
          <a:p>
            <a:pPr algn="l" rtl="0" fontAlgn="base">
              <a:spcBef>
                <a:spcPct val="0"/>
              </a:spcBef>
              <a:spcAft>
                <a:spcPct val="0"/>
              </a:spcAft>
            </a:pPr>
            <a:r>
              <a:rPr lang="fa-IR" sz="3000" b="1" dirty="0">
                <a:solidFill>
                  <a:srgbClr val="146194"/>
                </a:solidFill>
                <a:latin typeface="Calibri" pitchFamily="34" charset="0"/>
                <a:cs typeface="B Homa" panose="00000400000000000000" pitchFamily="2" charset="-78"/>
              </a:rPr>
              <a:t>سناریوی اورژانسی</a:t>
            </a:r>
            <a:endParaRPr lang="en-US" sz="3000" b="1" dirty="0">
              <a:solidFill>
                <a:srgbClr val="146194"/>
              </a:solidFill>
              <a:latin typeface="Calibri" pitchFamily="34" charset="0"/>
            </a:endParaRPr>
          </a:p>
        </p:txBody>
      </p:sp>
      <p:cxnSp>
        <p:nvCxnSpPr>
          <p:cNvPr id="4" name="Straight Connector 3"/>
          <p:cNvCxnSpPr/>
          <p:nvPr/>
        </p:nvCxnSpPr>
        <p:spPr bwMode="auto">
          <a:xfrm rot="10800000">
            <a:off x="0" y="1905000"/>
            <a:ext cx="5638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5" name="Straight Connector 4"/>
          <p:cNvCxnSpPr/>
          <p:nvPr/>
        </p:nvCxnSpPr>
        <p:spPr bwMode="auto">
          <a:xfrm rot="10800000">
            <a:off x="0" y="1981200"/>
            <a:ext cx="5791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2057400"/>
            <a:ext cx="6096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32770" name="Picture 2" descr="D:\Documents\University - Level 3 Engineering - Semester 1\CIV3221 - Building Structures &amp; Technology\Challenge Project\DisasterEscape.jpg"/>
          <p:cNvPicPr>
            <a:picLocks noChangeAspect="1" noChangeArrowheads="1"/>
          </p:cNvPicPr>
          <p:nvPr/>
        </p:nvPicPr>
        <p:blipFill>
          <a:blip r:embed="rId2"/>
          <a:srcRect/>
          <a:stretch>
            <a:fillRect/>
          </a:stretch>
        </p:blipFill>
        <p:spPr bwMode="auto">
          <a:xfrm>
            <a:off x="-82469" y="3267075"/>
            <a:ext cx="9226469" cy="3590925"/>
          </a:xfrm>
          <a:prstGeom prst="rect">
            <a:avLst/>
          </a:prstGeom>
          <a:noFill/>
        </p:spPr>
      </p:pic>
      <p:sp>
        <p:nvSpPr>
          <p:cNvPr id="15" name="Rectangle 3"/>
          <p:cNvSpPr txBox="1">
            <a:spLocks noChangeArrowheads="1"/>
          </p:cNvSpPr>
          <p:nvPr/>
        </p:nvSpPr>
        <p:spPr bwMode="auto">
          <a:xfrm>
            <a:off x="-82469" y="2247900"/>
            <a:ext cx="8991600" cy="1171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100" kern="0" dirty="0">
                <a:solidFill>
                  <a:srgbClr val="146194"/>
                </a:solidFill>
                <a:cs typeface="B Homa" panose="00000400000000000000" pitchFamily="2" charset="-78"/>
                <a:sym typeface="Wingdings" pitchFamily="2" charset="2"/>
              </a:rPr>
              <a:t>در اتفاقاتی از قبیل آتش سوزی و یا بلایایی که باعث آسیب سازه اصلی می شود، راه های فرار بسیار اهمیت دارد و همچنین مدت زمان خارج شدن از برج نیزمهم است</a:t>
            </a:r>
            <a:endParaRPr kumimoji="1" lang="en-US" sz="2100" kern="0" dirty="0">
              <a:solidFill>
                <a:srgbClr val="B2B2B2"/>
              </a:solidFill>
              <a:effectLst>
                <a:outerShdw blurRad="38100" dist="38100" dir="2700000" algn="tl">
                  <a:srgbClr val="000000"/>
                </a:outerShdw>
              </a:effectLst>
              <a:sym typeface="Wingdings" pitchFamily="2" charset="2"/>
            </a:endParaRPr>
          </a:p>
        </p:txBody>
      </p:sp>
    </p:spTree>
    <p:extLst>
      <p:ext uri="{BB962C8B-B14F-4D97-AF65-F5344CB8AC3E}">
        <p14:creationId xmlns:p14="http://schemas.microsoft.com/office/powerpoint/2010/main" val="34774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1000"/>
                                        <p:tgtEl>
                                          <p:spTgt spid="32770"/>
                                        </p:tgtEl>
                                      </p:cBhvr>
                                    </p:animEffect>
                                    <p:anim calcmode="lin" valueType="num">
                                      <p:cBhvr>
                                        <p:cTn id="8" dur="1000" fill="hold"/>
                                        <p:tgtEl>
                                          <p:spTgt spid="32770"/>
                                        </p:tgtEl>
                                        <p:attrNameLst>
                                          <p:attrName>ppt_x</p:attrName>
                                        </p:attrNameLst>
                                      </p:cBhvr>
                                      <p:tavLst>
                                        <p:tav tm="0">
                                          <p:val>
                                            <p:strVal val="#ppt_x"/>
                                          </p:val>
                                        </p:tav>
                                        <p:tav tm="100000">
                                          <p:val>
                                            <p:strVal val="#ppt_x"/>
                                          </p:val>
                                        </p:tav>
                                      </p:tavLst>
                                    </p:anim>
                                    <p:anim calcmode="lin" valueType="num">
                                      <p:cBhvr>
                                        <p:cTn id="9" dur="900" decel="100000" fill="hold"/>
                                        <p:tgtEl>
                                          <p:spTgt spid="3277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7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9144000" cy="1066800"/>
          </a:xfrm>
          <a:prstGeom prst="rect">
            <a:avLst/>
          </a:prstGeom>
        </p:spPr>
        <p:txBody>
          <a:bodyPr/>
          <a:lstStyle/>
          <a:p>
            <a:pPr algn="ctr" rtl="0" fontAlgn="base">
              <a:spcBef>
                <a:spcPct val="0"/>
              </a:spcBef>
              <a:spcAft>
                <a:spcPct val="0"/>
              </a:spcAft>
              <a:defRPr/>
            </a:pPr>
            <a:r>
              <a:rPr kumimoji="1" lang="fa-IR" sz="4400" kern="0" dirty="0">
                <a:solidFill>
                  <a:prstClr val="black">
                    <a:lumMod val="20000"/>
                    <a:lumOff val="80000"/>
                  </a:prstClr>
                </a:solidFill>
                <a:effectLst>
                  <a:outerShdw blurRad="38100" dist="38100" dir="2700000" algn="tl">
                    <a:srgbClr val="000000"/>
                  </a:outerShdw>
                </a:effectLst>
                <a:latin typeface="Times New Roman" pitchFamily="18" charset="0"/>
                <a:cs typeface="B Homa" panose="00000400000000000000" pitchFamily="2" charset="-78"/>
              </a:rPr>
              <a:t>موضوعات متفرقه</a:t>
            </a:r>
            <a:endParaRPr kumimoji="1" lang="en-US" sz="4400" kern="0" dirty="0">
              <a:solidFill>
                <a:srgbClr val="C62324">
                  <a:lumMod val="50000"/>
                </a:srgbClr>
              </a:solidFill>
              <a:effectLst>
                <a:outerShdw blurRad="38100" dist="38100" dir="2700000" algn="tl">
                  <a:srgbClr val="000000"/>
                </a:outerShdw>
              </a:effectLst>
              <a:latin typeface="Times New Roman" pitchFamily="18" charset="0"/>
            </a:endParaRPr>
          </a:p>
        </p:txBody>
      </p:sp>
      <p:sp>
        <p:nvSpPr>
          <p:cNvPr id="3" name="TextBox 2"/>
          <p:cNvSpPr txBox="1"/>
          <p:nvPr/>
        </p:nvSpPr>
        <p:spPr>
          <a:xfrm>
            <a:off x="1295400" y="1396425"/>
            <a:ext cx="5867400" cy="553998"/>
          </a:xfrm>
          <a:prstGeom prst="rect">
            <a:avLst/>
          </a:prstGeom>
          <a:noFill/>
        </p:spPr>
        <p:txBody>
          <a:bodyPr wrap="square" rtlCol="0">
            <a:spAutoFit/>
          </a:bodyPr>
          <a:lstStyle/>
          <a:p>
            <a:pPr algn="l" rtl="0" fontAlgn="base">
              <a:spcBef>
                <a:spcPct val="0"/>
              </a:spcBef>
              <a:spcAft>
                <a:spcPct val="0"/>
              </a:spcAft>
            </a:pPr>
            <a:r>
              <a:rPr lang="fa-IR" sz="3000" b="1" dirty="0">
                <a:solidFill>
                  <a:srgbClr val="146194"/>
                </a:solidFill>
                <a:latin typeface="Calibri" pitchFamily="34" charset="0"/>
                <a:cs typeface="B Homa" panose="00000400000000000000" pitchFamily="2" charset="-78"/>
              </a:rPr>
              <a:t>سناریوی اورژانسی</a:t>
            </a:r>
            <a:endParaRPr lang="en-US" sz="3000" b="1" dirty="0">
              <a:solidFill>
                <a:srgbClr val="146194"/>
              </a:solidFill>
              <a:latin typeface="Calibri" pitchFamily="34" charset="0"/>
            </a:endParaRPr>
          </a:p>
        </p:txBody>
      </p:sp>
      <p:cxnSp>
        <p:nvCxnSpPr>
          <p:cNvPr id="4" name="Straight Connector 3"/>
          <p:cNvCxnSpPr/>
          <p:nvPr/>
        </p:nvCxnSpPr>
        <p:spPr bwMode="auto">
          <a:xfrm rot="10800000">
            <a:off x="0" y="1905000"/>
            <a:ext cx="5638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5" name="Straight Connector 4"/>
          <p:cNvCxnSpPr/>
          <p:nvPr/>
        </p:nvCxnSpPr>
        <p:spPr bwMode="auto">
          <a:xfrm rot="10800000">
            <a:off x="0" y="1981200"/>
            <a:ext cx="5791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2057400"/>
            <a:ext cx="6096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33794" name="Picture 2" descr="D:\Documents\University - Level 3 Engineering - Semester 1\CIV3221 - Building Structures &amp; Technology\Challenge Project\Emergency Escape.jpg"/>
          <p:cNvPicPr>
            <a:picLocks noChangeAspect="1" noChangeArrowheads="1"/>
          </p:cNvPicPr>
          <p:nvPr/>
        </p:nvPicPr>
        <p:blipFill>
          <a:blip r:embed="rId2" cstate="print"/>
          <a:srcRect/>
          <a:stretch>
            <a:fillRect/>
          </a:stretch>
        </p:blipFill>
        <p:spPr bwMode="auto">
          <a:xfrm>
            <a:off x="4825528" y="2154592"/>
            <a:ext cx="4318472" cy="4724402"/>
          </a:xfrm>
          <a:prstGeom prst="rect">
            <a:avLst/>
          </a:prstGeom>
          <a:noFill/>
        </p:spPr>
      </p:pic>
      <p:sp>
        <p:nvSpPr>
          <p:cNvPr id="10" name="Rectangle 3"/>
          <p:cNvSpPr txBox="1">
            <a:spLocks noChangeArrowheads="1"/>
          </p:cNvSpPr>
          <p:nvPr/>
        </p:nvSpPr>
        <p:spPr bwMode="auto">
          <a:xfrm>
            <a:off x="533400" y="3048000"/>
            <a:ext cx="2667000" cy="4219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endParaRPr kumimoji="1" lang="en-US" sz="2100" b="1" kern="0" dirty="0">
              <a:solidFill>
                <a:srgbClr val="146194"/>
              </a:solidFill>
              <a:sym typeface="Wingdings" pitchFamily="2" charset="2"/>
            </a:endParaRPr>
          </a:p>
          <a:p>
            <a:pPr rtl="0" fontAlgn="base">
              <a:spcBef>
                <a:spcPct val="20000"/>
              </a:spcBef>
              <a:buClr>
                <a:srgbClr val="A50E82"/>
              </a:buClr>
              <a:buSzPct val="75000"/>
              <a:defRPr/>
            </a:pPr>
            <a:r>
              <a:rPr kumimoji="1" lang="fa-IR" sz="2100" b="1" kern="0" dirty="0">
                <a:solidFill>
                  <a:srgbClr val="146194"/>
                </a:solidFill>
                <a:cs typeface="B Homa" panose="00000400000000000000" pitchFamily="2" charset="-78"/>
                <a:sym typeface="Wingdings" pitchFamily="2" charset="2"/>
              </a:rPr>
              <a:t>ساختار پیچ خورده برج یک مزیت است که باعث کاهش زمان فرار و ایمنی بیشتر می شود</a:t>
            </a:r>
            <a:endParaRPr kumimoji="1" lang="en-US" sz="2100" b="1" kern="0" dirty="0">
              <a:solidFill>
                <a:srgbClr val="146194"/>
              </a:solidFill>
              <a:sym typeface="Wingdings" pitchFamily="2" charset="2"/>
            </a:endParaRPr>
          </a:p>
          <a:p>
            <a:pPr rtl="0" fontAlgn="base">
              <a:spcBef>
                <a:spcPct val="20000"/>
              </a:spcBef>
              <a:buClr>
                <a:srgbClr val="A50E82"/>
              </a:buClr>
              <a:buSzPct val="75000"/>
              <a:defRPr/>
            </a:pPr>
            <a:endParaRPr kumimoji="1" lang="en-US" sz="2100" b="1" kern="0" dirty="0">
              <a:solidFill>
                <a:srgbClr val="146194"/>
              </a:solidFill>
              <a:sym typeface="Wingdings" pitchFamily="2" charset="2"/>
            </a:endParaRPr>
          </a:p>
          <a:p>
            <a:pPr rtl="0" fontAlgn="base">
              <a:spcBef>
                <a:spcPct val="20000"/>
              </a:spcBef>
              <a:buClr>
                <a:srgbClr val="A50E82"/>
              </a:buClr>
              <a:buSzPct val="75000"/>
              <a:defRPr/>
            </a:pPr>
            <a:endParaRPr kumimoji="1" lang="en-US" sz="2100" b="1" kern="0" dirty="0">
              <a:solidFill>
                <a:srgbClr val="B2B2B2"/>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100" b="1" kern="0" dirty="0">
              <a:solidFill>
                <a:srgbClr val="B2B2B2"/>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100" b="1" kern="0" dirty="0">
              <a:solidFill>
                <a:srgbClr val="B2B2B2"/>
              </a:solidFill>
              <a:effectLst>
                <a:outerShdw blurRad="38100" dist="38100" dir="2700000" algn="tl">
                  <a:srgbClr val="000000"/>
                </a:outerShdw>
              </a:effectLst>
              <a:sym typeface="Wingdings" pitchFamily="2" charset="2"/>
            </a:endParaRPr>
          </a:p>
          <a:p>
            <a:pPr rtl="0" fontAlgn="base">
              <a:spcBef>
                <a:spcPct val="20000"/>
              </a:spcBef>
              <a:buClr>
                <a:srgbClr val="A50E82"/>
              </a:buClr>
              <a:buSzPct val="75000"/>
              <a:defRPr/>
            </a:pPr>
            <a:endParaRPr kumimoji="1" lang="en-US" sz="2100" b="1" kern="0" dirty="0">
              <a:solidFill>
                <a:srgbClr val="B2B2B2"/>
              </a:solidFill>
              <a:effectLst>
                <a:outerShdw blurRad="38100" dist="38100" dir="2700000" algn="tl">
                  <a:srgbClr val="000000"/>
                </a:outerShdw>
              </a:effectLst>
              <a:sym typeface="Wingdings" pitchFamily="2" charset="2"/>
            </a:endParaRPr>
          </a:p>
        </p:txBody>
      </p:sp>
      <p:sp>
        <p:nvSpPr>
          <p:cNvPr id="7" name="Right Arrow 6"/>
          <p:cNvSpPr/>
          <p:nvPr/>
        </p:nvSpPr>
        <p:spPr bwMode="auto">
          <a:xfrm>
            <a:off x="3466530" y="3718411"/>
            <a:ext cx="1029269" cy="685800"/>
          </a:xfrm>
          <a:prstGeom prst="rightArrow">
            <a:avLst/>
          </a:prstGeom>
          <a:solidFill>
            <a:schemeClr val="accent1"/>
          </a:solidFill>
          <a:ln w="12700" cap="sq" cmpd="sng" algn="ctr">
            <a:solidFill>
              <a:schemeClr val="tx1"/>
            </a:solidFill>
            <a:prstDash val="solid"/>
            <a:round/>
            <a:headEnd type="none" w="sm" len="sm"/>
            <a:tailEnd type="none" w="sm" len="sm"/>
          </a:ln>
          <a:effectLst/>
        </p:spPr>
        <p:txBody>
          <a:bodyPr vert="horz" wrap="none" lIns="91440" tIns="45720" rIns="91440" bIns="45720" numCol="1" rtlCol="1" anchor="t" anchorCtr="0" compatLnSpc="1">
            <a:prstTxWarp prst="textNoShape">
              <a:avLst/>
            </a:prstTxWarp>
          </a:bodyPr>
          <a:lstStyle/>
          <a:p>
            <a:pPr algn="l" rtl="0" eaLnBrk="0" fontAlgn="base" hangingPunct="0">
              <a:spcBef>
                <a:spcPct val="0"/>
              </a:spcBef>
              <a:spcAft>
                <a:spcPct val="0"/>
              </a:spcAft>
            </a:pPr>
            <a:endParaRPr lang="fa-IR" sz="2400" dirty="0">
              <a:solidFill>
                <a:prstClr val="white"/>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722054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0678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جزئیات کلی پروژه</a:t>
            </a:r>
            <a:endParaRPr kumimoji="1" lang="en-US" sz="44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pic>
        <p:nvPicPr>
          <p:cNvPr id="4" name="Picture 3" descr="D:\Documents\University - Level 3 Engineering - Semester 1\CIV3221 - Building Structures &amp; Technology\Challenge Project\CCTV GoogleEarth.jpg"/>
          <p:cNvPicPr>
            <a:picLocks noChangeAspect="1" noChangeArrowheads="1"/>
          </p:cNvPicPr>
          <p:nvPr/>
        </p:nvPicPr>
        <p:blipFill>
          <a:blip r:embed="rId2"/>
          <a:srcRect/>
          <a:stretch>
            <a:fillRect/>
          </a:stretch>
        </p:blipFill>
        <p:spPr bwMode="auto">
          <a:xfrm>
            <a:off x="0" y="2914649"/>
            <a:ext cx="4642527" cy="3943351"/>
          </a:xfrm>
          <a:prstGeom prst="rect">
            <a:avLst/>
          </a:prstGeom>
          <a:noFill/>
        </p:spPr>
      </p:pic>
      <p:sp>
        <p:nvSpPr>
          <p:cNvPr id="5" name="Oval 4"/>
          <p:cNvSpPr/>
          <p:nvPr/>
        </p:nvSpPr>
        <p:spPr bwMode="auto">
          <a:xfrm>
            <a:off x="1600200" y="4191000"/>
            <a:ext cx="1600200" cy="1524000"/>
          </a:xfrm>
          <a:prstGeom prst="ellipse">
            <a:avLst/>
          </a:prstGeom>
          <a:solidFill>
            <a:srgbClr val="92D050">
              <a:alpha val="23000"/>
            </a:srgbClr>
          </a:solidFill>
          <a:ln w="12700" cap="sq"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algn="l" rtl="0" fontAlgn="base">
              <a:spcBef>
                <a:spcPct val="0"/>
              </a:spcBef>
              <a:spcAft>
                <a:spcPct val="0"/>
              </a:spcAft>
            </a:pPr>
            <a:endParaRPr lang="en-US" sz="2400">
              <a:solidFill>
                <a:prstClr val="white"/>
              </a:solidFill>
              <a:latin typeface="Times New Roman" pitchFamily="18" charset="0"/>
            </a:endParaRPr>
          </a:p>
        </p:txBody>
      </p:sp>
      <p:sp>
        <p:nvSpPr>
          <p:cNvPr id="8" name="TextBox 7"/>
          <p:cNvSpPr txBox="1"/>
          <p:nvPr/>
        </p:nvSpPr>
        <p:spPr>
          <a:xfrm>
            <a:off x="1447800" y="1396425"/>
            <a:ext cx="2057400" cy="584775"/>
          </a:xfrm>
          <a:prstGeom prst="rect">
            <a:avLst/>
          </a:prstGeom>
          <a:noFill/>
        </p:spPr>
        <p:txBody>
          <a:bodyPr wrap="square" rtlCol="0">
            <a:spAutoFit/>
          </a:bodyPr>
          <a:lstStyle/>
          <a:p>
            <a:pPr algn="l" rtl="0" fontAlgn="base">
              <a:spcBef>
                <a:spcPct val="0"/>
              </a:spcBef>
              <a:spcAft>
                <a:spcPct val="0"/>
              </a:spcAft>
            </a:pPr>
            <a:r>
              <a:rPr lang="fa-IR" sz="3200" b="1" dirty="0">
                <a:solidFill>
                  <a:srgbClr val="14967C">
                    <a:lumMod val="10000"/>
                  </a:srgbClr>
                </a:solidFill>
                <a:latin typeface="Calibri" pitchFamily="34" charset="0"/>
                <a:cs typeface="B Homa" panose="00000400000000000000" pitchFamily="2" charset="-78"/>
              </a:rPr>
              <a:t>مکان</a:t>
            </a:r>
            <a:endParaRPr lang="en-US" sz="3200" b="1" dirty="0">
              <a:solidFill>
                <a:srgbClr val="14967C">
                  <a:lumMod val="10000"/>
                </a:srgbClr>
              </a:solidFill>
              <a:latin typeface="Calibri" pitchFamily="34" charset="0"/>
            </a:endParaRPr>
          </a:p>
        </p:txBody>
      </p:sp>
      <p:cxnSp>
        <p:nvCxnSpPr>
          <p:cNvPr id="10" name="Straight Connector 9"/>
          <p:cNvCxnSpPr/>
          <p:nvPr/>
        </p:nvCxnSpPr>
        <p:spPr bwMode="auto">
          <a:xfrm rot="10800000">
            <a:off x="0" y="1905000"/>
            <a:ext cx="3124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11" name="Straight Connector 10"/>
          <p:cNvCxnSpPr/>
          <p:nvPr/>
        </p:nvCxnSpPr>
        <p:spPr bwMode="auto">
          <a:xfrm rot="10800000">
            <a:off x="0" y="1981200"/>
            <a:ext cx="3429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13" name="Straight Connector 12"/>
          <p:cNvCxnSpPr/>
          <p:nvPr/>
        </p:nvCxnSpPr>
        <p:spPr bwMode="auto">
          <a:xfrm rot="10800000">
            <a:off x="0" y="2057400"/>
            <a:ext cx="3733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1027" name="Picture 3"/>
          <p:cNvPicPr>
            <a:picLocks noChangeAspect="1" noChangeArrowheads="1"/>
          </p:cNvPicPr>
          <p:nvPr/>
        </p:nvPicPr>
        <p:blipFill>
          <a:blip r:embed="rId3"/>
          <a:srcRect/>
          <a:stretch>
            <a:fillRect/>
          </a:stretch>
        </p:blipFill>
        <p:spPr bwMode="auto">
          <a:xfrm>
            <a:off x="4191000" y="2057400"/>
            <a:ext cx="4716155" cy="464819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4" name="Rectangle 3"/>
          <p:cNvSpPr txBox="1">
            <a:spLocks noChangeArrowheads="1"/>
          </p:cNvSpPr>
          <p:nvPr/>
        </p:nvSpPr>
        <p:spPr bwMode="auto">
          <a:xfrm>
            <a:off x="-19321" y="2116540"/>
            <a:ext cx="4661848"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0"/>
              </a:spcBef>
              <a:spcAft>
                <a:spcPct val="0"/>
              </a:spcAft>
            </a:pPr>
            <a:r>
              <a:rPr lang="fa-IR" sz="2400" b="1" dirty="0">
                <a:solidFill>
                  <a:srgbClr val="146194">
                    <a:lumMod val="95000"/>
                    <a:lumOff val="5000"/>
                  </a:srgbClr>
                </a:solidFill>
                <a:latin typeface="Times New Roman" pitchFamily="18" charset="0"/>
                <a:cs typeface="B Homa" panose="00000400000000000000" pitchFamily="2" charset="-78"/>
              </a:rPr>
              <a:t>از </a:t>
            </a:r>
            <a:r>
              <a:rPr lang="fa-IR" sz="2400" b="1" dirty="0">
                <a:solidFill>
                  <a:srgbClr val="146194">
                    <a:lumMod val="95000"/>
                    <a:lumOff val="5000"/>
                  </a:srgbClr>
                </a:solidFill>
                <a:latin typeface="Times New Roman" pitchFamily="18" charset="0"/>
                <a:cs typeface="B Homa" panose="00000400000000000000" pitchFamily="2" charset="-78"/>
              </a:rPr>
              <a:t>300 برج ساخته </a:t>
            </a:r>
            <a:r>
              <a:rPr lang="fa-IR" sz="2400" b="1" dirty="0">
                <a:solidFill>
                  <a:srgbClr val="146194">
                    <a:lumMod val="95000"/>
                    <a:lumOff val="5000"/>
                  </a:srgbClr>
                </a:solidFill>
                <a:latin typeface="Times New Roman" pitchFamily="18" charset="0"/>
                <a:cs typeface="B Homa" panose="00000400000000000000" pitchFamily="2" charset="-78"/>
              </a:rPr>
              <a:t>شده، </a:t>
            </a:r>
            <a:r>
              <a:rPr lang="fa-IR" sz="2400" b="1" dirty="0">
                <a:solidFill>
                  <a:srgbClr val="146194">
                    <a:lumMod val="95000"/>
                    <a:lumOff val="5000"/>
                  </a:srgbClr>
                </a:solidFill>
                <a:latin typeface="Times New Roman" pitchFamily="18" charset="0"/>
                <a:cs typeface="B Homa" panose="00000400000000000000" pitchFamily="2" charset="-78"/>
              </a:rPr>
              <a:t>اولین برج ساخته شده در پکن است</a:t>
            </a:r>
          </a:p>
        </p:txBody>
      </p:sp>
      <p:cxnSp>
        <p:nvCxnSpPr>
          <p:cNvPr id="16" name="Straight Arrow Connector 15"/>
          <p:cNvCxnSpPr/>
          <p:nvPr/>
        </p:nvCxnSpPr>
        <p:spPr bwMode="auto">
          <a:xfrm rot="10800000">
            <a:off x="3200400" y="4953000"/>
            <a:ext cx="4038600" cy="76200"/>
          </a:xfrm>
          <a:prstGeom prst="straightConnector1">
            <a:avLst/>
          </a:prstGeom>
          <a:solidFill>
            <a:schemeClr val="accent1"/>
          </a:solidFill>
          <a:ln w="34925" cap="sq" cmpd="sng" algn="ctr">
            <a:solidFill>
              <a:schemeClr val="accent6">
                <a:lumMod val="50000"/>
              </a:schemeClr>
            </a:solidFill>
            <a:prstDash val="solid"/>
            <a:round/>
            <a:headEnd type="none" w="sm" len="sm"/>
            <a:tailEnd type="arrow"/>
          </a:ln>
          <a:effectLst/>
        </p:spPr>
      </p:cxnSp>
      <p:cxnSp>
        <p:nvCxnSpPr>
          <p:cNvPr id="19" name="Straight Arrow Connector 18"/>
          <p:cNvCxnSpPr/>
          <p:nvPr/>
        </p:nvCxnSpPr>
        <p:spPr bwMode="auto">
          <a:xfrm rot="16200000" flipH="1">
            <a:off x="4724400" y="2819400"/>
            <a:ext cx="1828800" cy="1676400"/>
          </a:xfrm>
          <a:prstGeom prst="straightConnector1">
            <a:avLst/>
          </a:prstGeom>
          <a:solidFill>
            <a:schemeClr val="accent1"/>
          </a:solidFill>
          <a:ln w="31750" cap="sq" cmpd="sng" algn="ctr">
            <a:solidFill>
              <a:schemeClr val="accent6">
                <a:lumMod val="50000"/>
              </a:schemeClr>
            </a:solidFill>
            <a:prstDash val="solid"/>
            <a:round/>
            <a:headEnd type="none" w="sm" len="sm"/>
            <a:tailEnd type="arrow"/>
          </a:ln>
          <a:effectLst/>
        </p:spPr>
      </p:cxnSp>
    </p:spTree>
    <p:extLst>
      <p:ext uri="{BB962C8B-B14F-4D97-AF65-F5344CB8AC3E}">
        <p14:creationId xmlns:p14="http://schemas.microsoft.com/office/powerpoint/2010/main" val="148240401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strVal val="#ppt_w*0.70"/>
                                          </p:val>
                                        </p:tav>
                                        <p:tav tm="100000">
                                          <p:val>
                                            <p:strVal val="#ppt_w"/>
                                          </p:val>
                                        </p:tav>
                                      </p:tavLst>
                                    </p:anim>
                                    <p:anim calcmode="lin" valueType="num">
                                      <p:cBhvr>
                                        <p:cTn id="8" dur="1000" fill="hold"/>
                                        <p:tgtEl>
                                          <p:spTgt spid="1027"/>
                                        </p:tgtEl>
                                        <p:attrNameLst>
                                          <p:attrName>ppt_h</p:attrName>
                                        </p:attrNameLst>
                                      </p:cBhvr>
                                      <p:tavLst>
                                        <p:tav tm="0">
                                          <p:val>
                                            <p:strVal val="#ppt_h"/>
                                          </p:val>
                                        </p:tav>
                                        <p:tav tm="100000">
                                          <p:val>
                                            <p:strVal val="#ppt_h"/>
                                          </p:val>
                                        </p:tav>
                                      </p:tavLst>
                                    </p:anim>
                                    <p:animEffect transition="in" filter="fade">
                                      <p:cBhvr>
                                        <p:cTn id="9" dur="1000"/>
                                        <p:tgtEl>
                                          <p:spTgt spid="1027"/>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plus(in)">
                                      <p:cBhvr>
                                        <p:cTn id="14" dur="20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4)">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228600"/>
            <a:ext cx="9067800" cy="1066800"/>
          </a:xfrm>
          <a:prstGeom prst="rect">
            <a:avLst/>
          </a:prstGeom>
        </p:spPr>
        <p:txBody>
          <a:bodyPr/>
          <a:lstStyle/>
          <a:p>
            <a:pPr algn="ctr" rtl="0" fontAlgn="base">
              <a:spcBef>
                <a:spcPct val="0"/>
              </a:spcBef>
              <a:spcAft>
                <a:spcPct val="0"/>
              </a:spcAft>
              <a:defRPr/>
            </a:pPr>
            <a:r>
              <a:rPr kumimoji="1" lang="fa-IR" sz="44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جزئیات کلی پروژه</a:t>
            </a:r>
            <a:endParaRPr kumimoji="1" lang="en-US" sz="44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9" name="Rectangle 3"/>
          <p:cNvSpPr txBox="1">
            <a:spLocks noChangeArrowheads="1"/>
          </p:cNvSpPr>
          <p:nvPr/>
        </p:nvSpPr>
        <p:spPr bwMode="auto">
          <a:xfrm>
            <a:off x="381000" y="2133599"/>
            <a:ext cx="8534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rtl="0" fontAlgn="base">
              <a:spcBef>
                <a:spcPct val="20000"/>
              </a:spcBef>
              <a:buClr>
                <a:srgbClr val="A50E82"/>
              </a:buClr>
              <a:buSzPct val="75000"/>
              <a:buFont typeface="Wingdings" pitchFamily="2" charset="2"/>
              <a:buChar char="Ø"/>
              <a:defRPr/>
            </a:pPr>
            <a:r>
              <a:rPr kumimoji="1" lang="en-US" sz="2400" kern="0" dirty="0">
                <a:solidFill>
                  <a:prstClr val="black"/>
                </a:solidFill>
                <a:sym typeface="Wingdings" pitchFamily="2" charset="2"/>
              </a:rPr>
              <a:t>Project Manager: Dongmei Yao</a:t>
            </a:r>
          </a:p>
          <a:p>
            <a:pPr algn="l" rtl="0" fontAlgn="base">
              <a:spcBef>
                <a:spcPct val="20000"/>
              </a:spcBef>
              <a:buClr>
                <a:srgbClr val="A50E82"/>
              </a:buClr>
              <a:buSzPct val="75000"/>
              <a:buFont typeface="Wingdings" pitchFamily="2" charset="2"/>
              <a:buChar char="Ø"/>
              <a:defRPr/>
            </a:pPr>
            <a:r>
              <a:rPr kumimoji="1" lang="en-US" sz="2400" kern="0" dirty="0">
                <a:solidFill>
                  <a:prstClr val="black"/>
                </a:solidFill>
                <a:sym typeface="Wingdings" pitchFamily="2" charset="2"/>
              </a:rPr>
              <a:t>Partners in Charge: Ole Sheeren &amp; Rem Koolhaas</a:t>
            </a:r>
          </a:p>
          <a:p>
            <a:pPr algn="l" rtl="0" fontAlgn="base">
              <a:spcBef>
                <a:spcPct val="20000"/>
              </a:spcBef>
              <a:buClr>
                <a:srgbClr val="A50E82"/>
              </a:buClr>
              <a:buSzPct val="75000"/>
              <a:buFont typeface="Wingdings" pitchFamily="2" charset="2"/>
              <a:buChar char="Ø"/>
              <a:defRPr/>
            </a:pPr>
            <a:r>
              <a:rPr kumimoji="1" lang="en-US" sz="2400" kern="0" dirty="0">
                <a:solidFill>
                  <a:prstClr val="black"/>
                </a:solidFill>
                <a:sym typeface="Wingdings" pitchFamily="2" charset="2"/>
              </a:rPr>
              <a:t>Architects: Office for Metropolitan Architecture (OMA)</a:t>
            </a:r>
          </a:p>
          <a:p>
            <a:pPr algn="l" rtl="0" fontAlgn="base">
              <a:spcBef>
                <a:spcPct val="20000"/>
              </a:spcBef>
              <a:buClr>
                <a:srgbClr val="A50E82"/>
              </a:buClr>
              <a:buSzPct val="75000"/>
              <a:buFont typeface="Wingdings" pitchFamily="2" charset="2"/>
              <a:buChar char="Ø"/>
              <a:defRPr/>
            </a:pPr>
            <a:r>
              <a:rPr kumimoji="1" lang="en-US" sz="2400" kern="0" dirty="0">
                <a:solidFill>
                  <a:prstClr val="black"/>
                </a:solidFill>
                <a:sym typeface="Wingdings" pitchFamily="2" charset="2"/>
              </a:rPr>
              <a:t>Structural Engineers: Ove Arup &amp; Partners</a:t>
            </a:r>
          </a:p>
          <a:p>
            <a:pPr algn="l" rtl="0" fontAlgn="base">
              <a:spcBef>
                <a:spcPct val="20000"/>
              </a:spcBef>
              <a:buClr>
                <a:srgbClr val="A50E82"/>
              </a:buClr>
              <a:buSzPct val="75000"/>
              <a:buFont typeface="Wingdings" pitchFamily="2" charset="2"/>
              <a:buChar char="Ø"/>
              <a:defRPr/>
            </a:pPr>
            <a:endParaRPr kumimoji="1" lang="en-US" sz="2400" kern="0" dirty="0">
              <a:solidFill>
                <a:prstClr val="black"/>
              </a:solidFill>
              <a:sym typeface="Wingdings" pitchFamily="2" charset="2"/>
            </a:endParaRPr>
          </a:p>
          <a:p>
            <a:pPr algn="l" rtl="0" fontAlgn="base">
              <a:spcBef>
                <a:spcPct val="20000"/>
              </a:spcBef>
              <a:buClr>
                <a:srgbClr val="A50E82"/>
              </a:buClr>
              <a:buSzPct val="75000"/>
              <a:buFont typeface="Wingdings" pitchFamily="2" charset="2"/>
              <a:buChar char="Ø"/>
              <a:defRPr/>
            </a:pPr>
            <a:endParaRPr kumimoji="1" lang="en-US" sz="1000" kern="0" dirty="0">
              <a:solidFill>
                <a:prstClr val="black"/>
              </a:solidFill>
              <a:sym typeface="Wingdings" pitchFamily="2" charset="2"/>
            </a:endParaRPr>
          </a:p>
          <a:p>
            <a:pPr marL="342900" indent="-342900" rtl="0" fontAlgn="base">
              <a:spcBef>
                <a:spcPct val="20000"/>
              </a:spcBef>
              <a:buClr>
                <a:srgbClr val="A50E82"/>
              </a:buClr>
              <a:buSzPct val="75000"/>
              <a:buFontTx/>
              <a:buChar char="-"/>
              <a:defRPr/>
            </a:pPr>
            <a:r>
              <a:rPr kumimoji="1" lang="fa-IR" sz="2400" b="1" kern="0" dirty="0">
                <a:solidFill>
                  <a:prstClr val="black"/>
                </a:solidFill>
                <a:cs typeface="B Homa" panose="00000400000000000000" pitchFamily="2" charset="-78"/>
                <a:sym typeface="Wingdings" pitchFamily="2" charset="2"/>
              </a:rPr>
              <a:t>- سایت آن 10هکتار می باشد0</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از دو برج ال شکل تشکیل شده است که بلندترین آنها 230 متر ارتفاع دارد.</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کل هزینه برآورد این پروژه 600 میلیون دلار محاسبه شده بود.</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طبق پیش بینی ها حدود 10000 نفر در آن استخدام خواهند شد  (اشتغال زایی)</a:t>
            </a:r>
            <a:endParaRPr kumimoji="1" lang="en-US" sz="2400" b="1" kern="0" dirty="0">
              <a:solidFill>
                <a:prstClr val="black"/>
              </a:solidFill>
              <a:sym typeface="Wingdings" pitchFamily="2" charset="2"/>
            </a:endParaRPr>
          </a:p>
          <a:p>
            <a:pPr algn="l" rtl="0" fontAlgn="base">
              <a:spcBef>
                <a:spcPct val="20000"/>
              </a:spcBef>
              <a:spcAft>
                <a:spcPct val="0"/>
              </a:spcAft>
              <a:buClr>
                <a:srgbClr val="A50E82"/>
              </a:buClr>
              <a:buSzPct val="75000"/>
              <a:buFontTx/>
              <a:buChar char="-"/>
              <a:defRPr/>
            </a:pPr>
            <a:endParaRPr kumimoji="1" lang="en-US" sz="2400" b="1" kern="0" dirty="0">
              <a:solidFill>
                <a:prstClr val="black"/>
              </a:solidFill>
              <a:effectLst>
                <a:outerShdw blurRad="38100" dist="38100" dir="2700000" algn="tl">
                  <a:srgbClr val="000000"/>
                </a:outerShdw>
              </a:effectLst>
            </a:endParaRPr>
          </a:p>
        </p:txBody>
      </p:sp>
    </p:spTree>
    <p:extLst>
      <p:ext uri="{BB962C8B-B14F-4D97-AF65-F5344CB8AC3E}">
        <p14:creationId xmlns:p14="http://schemas.microsoft.com/office/powerpoint/2010/main" val="413862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dissolv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dissolve">
                                      <p:cBhvr>
                                        <p:cTn id="27" dur="500"/>
                                        <p:tgtEl>
                                          <p:spTgt spid="9">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dissolve">
                                      <p:cBhvr>
                                        <p:cTn id="32" dur="500"/>
                                        <p:tgtEl>
                                          <p:spTgt spid="9">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
                                            <p:txEl>
                                              <p:pRg st="8" end="8"/>
                                            </p:txEl>
                                          </p:spTgt>
                                        </p:tgtEl>
                                        <p:attrNameLst>
                                          <p:attrName>style.visibility</p:attrName>
                                        </p:attrNameLst>
                                      </p:cBhvr>
                                      <p:to>
                                        <p:strVal val="visible"/>
                                      </p:to>
                                    </p:set>
                                    <p:animEffect transition="in" filter="dissolve">
                                      <p:cBhvr>
                                        <p:cTn id="37" dur="500"/>
                                        <p:tgtEl>
                                          <p:spTgt spid="9">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
                                            <p:txEl>
                                              <p:pRg st="9" end="9"/>
                                            </p:txEl>
                                          </p:spTgt>
                                        </p:tgtEl>
                                        <p:attrNameLst>
                                          <p:attrName>style.visibility</p:attrName>
                                        </p:attrNameLst>
                                      </p:cBhvr>
                                      <p:to>
                                        <p:strVal val="visible"/>
                                      </p:to>
                                    </p:set>
                                    <p:animEffect transition="in" filter="dissolve">
                                      <p:cBhvr>
                                        <p:cTn id="42"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76200" y="368766"/>
            <a:ext cx="90678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جزئیات کلی پروژه</a:t>
            </a: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4098" name="Picture 2" descr="D:\Documents\University - Level 3 Engineering - Semester 1\CIV3221 - Building Structures &amp; Technology\Challenge Project\Research\CIMG4089.JPG"/>
          <p:cNvPicPr>
            <a:picLocks noChangeAspect="1" noChangeArrowheads="1"/>
          </p:cNvPicPr>
          <p:nvPr/>
        </p:nvPicPr>
        <p:blipFill>
          <a:blip r:embed="rId2" cstate="print"/>
          <a:srcRect/>
          <a:stretch>
            <a:fillRect/>
          </a:stretch>
        </p:blipFill>
        <p:spPr bwMode="auto">
          <a:xfrm>
            <a:off x="1" y="2133600"/>
            <a:ext cx="4724400" cy="2812926"/>
          </a:xfrm>
          <a:prstGeom prst="rect">
            <a:avLst/>
          </a:prstGeom>
          <a:noFill/>
        </p:spPr>
      </p:pic>
      <p:pic>
        <p:nvPicPr>
          <p:cNvPr id="4099" name="Picture 3" descr="D:\Documents\University - Level 3 Engineering - Semester 1\CIV3221 - Building Structures &amp; Technology\Challenge Project\Research\CIMG4090.JPG"/>
          <p:cNvPicPr>
            <a:picLocks noChangeAspect="1" noChangeArrowheads="1"/>
          </p:cNvPicPr>
          <p:nvPr/>
        </p:nvPicPr>
        <p:blipFill>
          <a:blip r:embed="rId3" cstate="print"/>
          <a:srcRect/>
          <a:stretch>
            <a:fillRect/>
          </a:stretch>
        </p:blipFill>
        <p:spPr bwMode="auto">
          <a:xfrm>
            <a:off x="4854222" y="3657600"/>
            <a:ext cx="4289778" cy="2895600"/>
          </a:xfrm>
          <a:prstGeom prst="rect">
            <a:avLst/>
          </a:prstGeom>
          <a:noFill/>
        </p:spPr>
      </p:pic>
      <p:sp>
        <p:nvSpPr>
          <p:cNvPr id="10" name="TextBox 9"/>
          <p:cNvSpPr txBox="1"/>
          <p:nvPr/>
        </p:nvSpPr>
        <p:spPr>
          <a:xfrm>
            <a:off x="76200" y="4953000"/>
            <a:ext cx="4724400" cy="338554"/>
          </a:xfrm>
          <a:prstGeom prst="rect">
            <a:avLst/>
          </a:prstGeom>
          <a:noFill/>
        </p:spPr>
        <p:txBody>
          <a:bodyPr wrap="square" rtlCol="0">
            <a:spAutoFit/>
          </a:bodyPr>
          <a:lstStyle/>
          <a:p>
            <a:pPr algn="ctr" rtl="0" fontAlgn="base">
              <a:spcBef>
                <a:spcPct val="0"/>
              </a:spcBef>
              <a:spcAft>
                <a:spcPct val="0"/>
              </a:spcAft>
            </a:pPr>
            <a:r>
              <a:rPr lang="fa-IR" sz="1600" b="1" dirty="0">
                <a:solidFill>
                  <a:srgbClr val="14967C">
                    <a:lumMod val="10000"/>
                  </a:srgbClr>
                </a:solidFill>
                <a:cs typeface="B Homa" panose="00000400000000000000" pitchFamily="2" charset="-78"/>
              </a:rPr>
              <a:t>مقایسه بنا از نظر ارتفاع در آسیا</a:t>
            </a:r>
            <a:endParaRPr lang="en-US" sz="1600" b="1" dirty="0">
              <a:solidFill>
                <a:srgbClr val="14967C">
                  <a:lumMod val="10000"/>
                </a:srgbClr>
              </a:solidFill>
            </a:endParaRPr>
          </a:p>
        </p:txBody>
      </p:sp>
      <p:sp>
        <p:nvSpPr>
          <p:cNvPr id="11" name="TextBox 10"/>
          <p:cNvSpPr txBox="1"/>
          <p:nvPr/>
        </p:nvSpPr>
        <p:spPr>
          <a:xfrm>
            <a:off x="4114800" y="6553200"/>
            <a:ext cx="5029200" cy="338554"/>
          </a:xfrm>
          <a:prstGeom prst="rect">
            <a:avLst/>
          </a:prstGeom>
          <a:noFill/>
        </p:spPr>
        <p:txBody>
          <a:bodyPr wrap="square" rtlCol="0">
            <a:spAutoFit/>
          </a:bodyPr>
          <a:lstStyle/>
          <a:p>
            <a:pPr algn="ctr" rtl="0" fontAlgn="base">
              <a:spcBef>
                <a:spcPct val="0"/>
              </a:spcBef>
              <a:spcAft>
                <a:spcPct val="0"/>
              </a:spcAft>
            </a:pPr>
            <a:r>
              <a:rPr lang="fa-IR" sz="1600" b="1" dirty="0">
                <a:solidFill>
                  <a:srgbClr val="14967C">
                    <a:lumMod val="10000"/>
                  </a:srgbClr>
                </a:solidFill>
                <a:cs typeface="B Homa" panose="00000400000000000000" pitchFamily="2" charset="-78"/>
              </a:rPr>
              <a:t>مقایسه بنا از نظر ارتفاع در جهان</a:t>
            </a:r>
            <a:endParaRPr lang="en-US" sz="1600" b="1" dirty="0">
              <a:solidFill>
                <a:srgbClr val="14967C">
                  <a:lumMod val="10000"/>
                </a:srgbClr>
              </a:solidFill>
            </a:endParaRPr>
          </a:p>
        </p:txBody>
      </p:sp>
      <p:sp>
        <p:nvSpPr>
          <p:cNvPr id="12" name="TextBox 11"/>
          <p:cNvSpPr txBox="1"/>
          <p:nvPr/>
        </p:nvSpPr>
        <p:spPr>
          <a:xfrm>
            <a:off x="5150203" y="2290396"/>
            <a:ext cx="3697816" cy="830997"/>
          </a:xfrm>
          <a:prstGeom prst="rect">
            <a:avLst/>
          </a:prstGeom>
          <a:noFill/>
        </p:spPr>
        <p:txBody>
          <a:bodyPr wrap="square" rtlCol="0">
            <a:spAutoFit/>
          </a:bodyPr>
          <a:lstStyle/>
          <a:p>
            <a:pPr rtl="0" fontAlgn="base">
              <a:spcBef>
                <a:spcPct val="0"/>
              </a:spcBef>
              <a:spcAft>
                <a:spcPct val="0"/>
              </a:spcAft>
            </a:pPr>
            <a:r>
              <a:rPr lang="fa-IR" sz="2400" b="1" i="1" dirty="0">
                <a:solidFill>
                  <a:srgbClr val="A50E82">
                    <a:lumMod val="50000"/>
                  </a:srgbClr>
                </a:solidFill>
                <a:latin typeface="Times New Roman" pitchFamily="18" charset="0"/>
                <a:cs typeface="B Homa" panose="00000400000000000000" pitchFamily="2" charset="-78"/>
              </a:rPr>
              <a:t>به عبارت دیگر به این ساختمان ها آسمان خراش می گویند.</a:t>
            </a:r>
            <a:endParaRPr lang="en-US" sz="2400" b="1" i="1" dirty="0">
              <a:solidFill>
                <a:srgbClr val="A50E82">
                  <a:lumMod val="50000"/>
                </a:srgbClr>
              </a:solidFill>
              <a:latin typeface="Times New Roman" pitchFamily="18" charset="0"/>
            </a:endParaRPr>
          </a:p>
        </p:txBody>
      </p:sp>
    </p:spTree>
    <p:extLst>
      <p:ext uri="{BB962C8B-B14F-4D97-AF65-F5344CB8AC3E}">
        <p14:creationId xmlns:p14="http://schemas.microsoft.com/office/powerpoint/2010/main" val="36572934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343694"/>
            <a:ext cx="90678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جزئیات کلی پروژه</a:t>
            </a: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cxnSp>
        <p:nvCxnSpPr>
          <p:cNvPr id="5" name="Straight Connector 4"/>
          <p:cNvCxnSpPr/>
          <p:nvPr/>
        </p:nvCxnSpPr>
        <p:spPr bwMode="auto">
          <a:xfrm rot="10800000">
            <a:off x="0" y="1905000"/>
            <a:ext cx="55626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6" name="Straight Connector 5"/>
          <p:cNvCxnSpPr/>
          <p:nvPr/>
        </p:nvCxnSpPr>
        <p:spPr bwMode="auto">
          <a:xfrm rot="10800000">
            <a:off x="0" y="1981200"/>
            <a:ext cx="5715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7" name="Straight Connector 6"/>
          <p:cNvCxnSpPr/>
          <p:nvPr/>
        </p:nvCxnSpPr>
        <p:spPr bwMode="auto">
          <a:xfrm rot="10800000">
            <a:off x="0" y="2057400"/>
            <a:ext cx="58674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sp>
        <p:nvSpPr>
          <p:cNvPr id="9" name="Rectangle 3"/>
          <p:cNvSpPr txBox="1">
            <a:spLocks noChangeArrowheads="1"/>
          </p:cNvSpPr>
          <p:nvPr/>
        </p:nvSpPr>
        <p:spPr bwMode="auto">
          <a:xfrm>
            <a:off x="457200" y="2227996"/>
            <a:ext cx="83820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برج به اندازه 60 درجه لاغر شده (شیب به داخل در قسمت عمودی ) و قسمت بالا به سمت راست پیچ خورده است.</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بخش کنسول شده بعد از طبقه 36 ام است و ارتفاع آن 13 طبقه می باشد.</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طول بیرون زدگی (کنسول ها) 70متر است.</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تاریخچه:</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برنده جایزه بهترین طراحی در سال 2002</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آغار پروژه در سال 2003</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در سال 2004 گودبرداری شده</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کنسول ها در اواسط سال 2007 اجرا شده</a:t>
            </a:r>
          </a:p>
          <a:p>
            <a:pPr rtl="0" fontAlgn="base">
              <a:spcBef>
                <a:spcPct val="20000"/>
              </a:spcBef>
              <a:buClr>
                <a:srgbClr val="A50E82"/>
              </a:buClr>
              <a:buSzPct val="75000"/>
              <a:defRPr/>
            </a:pPr>
            <a:r>
              <a:rPr kumimoji="1" lang="fa-IR" sz="2400" b="1" kern="0" dirty="0">
                <a:solidFill>
                  <a:prstClr val="black"/>
                </a:solidFill>
                <a:cs typeface="B Homa" panose="00000400000000000000" pitchFamily="2" charset="-78"/>
                <a:sym typeface="Wingdings" pitchFamily="2" charset="2"/>
              </a:rPr>
              <a:t>- قسمت های نهایی برج در اواخر سال 2008 ساخته شده </a:t>
            </a:r>
            <a:endParaRPr kumimoji="1" lang="en-US" sz="2400" b="1" kern="0" dirty="0">
              <a:solidFill>
                <a:prstClr val="black"/>
              </a:solidFill>
            </a:endParaRPr>
          </a:p>
        </p:txBody>
      </p:sp>
    </p:spTree>
    <p:extLst>
      <p:ext uri="{BB962C8B-B14F-4D97-AF65-F5344CB8AC3E}">
        <p14:creationId xmlns:p14="http://schemas.microsoft.com/office/powerpoint/2010/main" val="392533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dissolv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dissolve">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dissolve">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dissolve">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dissolve">
                                      <p:cBhvr>
                                        <p:cTn id="42" dur="500"/>
                                        <p:tgtEl>
                                          <p:spTgt spid="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9">
                                            <p:txEl>
                                              <p:pRg st="8" end="8"/>
                                            </p:txEl>
                                          </p:spTgt>
                                        </p:tgtEl>
                                        <p:attrNameLst>
                                          <p:attrName>style.visibility</p:attrName>
                                        </p:attrNameLst>
                                      </p:cBhvr>
                                      <p:to>
                                        <p:strVal val="visible"/>
                                      </p:to>
                                    </p:set>
                                    <p:animEffect transition="in" filter="dissolve">
                                      <p:cBhvr>
                                        <p:cTn id="47"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339488"/>
            <a:ext cx="90678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جزئیات کلی پروژه</a:t>
            </a: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sp>
        <p:nvSpPr>
          <p:cNvPr id="6" name="TextBox 5"/>
          <p:cNvSpPr txBox="1"/>
          <p:nvPr/>
        </p:nvSpPr>
        <p:spPr>
          <a:xfrm>
            <a:off x="723899" y="1480899"/>
            <a:ext cx="2286000" cy="400110"/>
          </a:xfrm>
          <a:prstGeom prst="rect">
            <a:avLst/>
          </a:prstGeom>
          <a:noFill/>
        </p:spPr>
        <p:txBody>
          <a:bodyPr wrap="square" rtlCol="0">
            <a:spAutoFit/>
          </a:bodyPr>
          <a:lstStyle/>
          <a:p>
            <a:pPr algn="l" rtl="0" fontAlgn="base">
              <a:spcBef>
                <a:spcPct val="0"/>
              </a:spcBef>
              <a:spcAft>
                <a:spcPct val="0"/>
              </a:spcAft>
            </a:pPr>
            <a:r>
              <a:rPr lang="fa-IR" sz="2000" b="1" dirty="0">
                <a:solidFill>
                  <a:srgbClr val="14967C">
                    <a:lumMod val="10000"/>
                  </a:srgbClr>
                </a:solidFill>
                <a:latin typeface="Calibri" pitchFamily="34" charset="0"/>
                <a:cs typeface="B Homa" panose="00000400000000000000" pitchFamily="2" charset="-78"/>
              </a:rPr>
              <a:t>فضاهای استفاده شده</a:t>
            </a:r>
            <a:endParaRPr lang="en-US" sz="2000" b="1" dirty="0">
              <a:solidFill>
                <a:srgbClr val="14967C">
                  <a:lumMod val="10000"/>
                </a:srgbClr>
              </a:solidFill>
              <a:latin typeface="Calibri" pitchFamily="34" charset="0"/>
            </a:endParaRPr>
          </a:p>
        </p:txBody>
      </p:sp>
      <p:cxnSp>
        <p:nvCxnSpPr>
          <p:cNvPr id="7" name="Straight Connector 6"/>
          <p:cNvCxnSpPr/>
          <p:nvPr/>
        </p:nvCxnSpPr>
        <p:spPr bwMode="auto">
          <a:xfrm rot="10800000">
            <a:off x="0" y="1905000"/>
            <a:ext cx="3124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8" name="Straight Connector 7"/>
          <p:cNvCxnSpPr/>
          <p:nvPr/>
        </p:nvCxnSpPr>
        <p:spPr bwMode="auto">
          <a:xfrm rot="10800000">
            <a:off x="0" y="1981200"/>
            <a:ext cx="3429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9" name="Straight Connector 8"/>
          <p:cNvCxnSpPr/>
          <p:nvPr/>
        </p:nvCxnSpPr>
        <p:spPr bwMode="auto">
          <a:xfrm rot="10800000">
            <a:off x="0" y="2057400"/>
            <a:ext cx="3733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graphicFrame>
        <p:nvGraphicFramePr>
          <p:cNvPr id="10" name="Chart 9"/>
          <p:cNvGraphicFramePr>
            <a:graphicFrameLocks noGrp="1"/>
          </p:cNvGraphicFramePr>
          <p:nvPr/>
        </p:nvGraphicFramePr>
        <p:xfrm>
          <a:off x="152400" y="2057400"/>
          <a:ext cx="8763000" cy="4724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485562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338209"/>
            <a:ext cx="9067800" cy="1066800"/>
          </a:xfrm>
          <a:prstGeom prst="rect">
            <a:avLst/>
          </a:prstGeom>
        </p:spPr>
        <p:txBody>
          <a:bodyPr/>
          <a:lstStyle/>
          <a:p>
            <a:pPr algn="ctr" rtl="0" fontAlgn="base">
              <a:spcBef>
                <a:spcPct val="0"/>
              </a:spcBef>
              <a:spcAft>
                <a:spcPct val="0"/>
              </a:spcAft>
              <a:defRPr/>
            </a:pPr>
            <a:r>
              <a:rPr kumimoji="1" lang="fa-IR" sz="3600" kern="0" dirty="0">
                <a:solidFill>
                  <a:srgbClr val="146194">
                    <a:lumMod val="10000"/>
                    <a:lumOff val="90000"/>
                  </a:srgbClr>
                </a:solidFill>
                <a:effectLst>
                  <a:outerShdw blurRad="38100" dist="38100" dir="2700000" algn="tl">
                    <a:srgbClr val="000000"/>
                  </a:outerShdw>
                </a:effectLst>
                <a:latin typeface="Times New Roman" pitchFamily="18" charset="0"/>
                <a:cs typeface="B Homa" panose="00000400000000000000" pitchFamily="2" charset="-78"/>
              </a:rPr>
              <a:t>جزئیات کلی پروژه</a:t>
            </a:r>
            <a:endParaRPr kumimoji="1" lang="en-US" sz="3600" kern="0" dirty="0">
              <a:solidFill>
                <a:srgbClr val="146194">
                  <a:lumMod val="10000"/>
                  <a:lumOff val="90000"/>
                </a:srgbClr>
              </a:solidFill>
              <a:effectLst>
                <a:outerShdw blurRad="38100" dist="38100" dir="2700000" algn="tl">
                  <a:srgbClr val="000000"/>
                </a:outerShdw>
              </a:effectLst>
              <a:latin typeface="Times New Roman" pitchFamily="18" charset="0"/>
            </a:endParaRPr>
          </a:p>
        </p:txBody>
      </p:sp>
      <p:sp>
        <p:nvSpPr>
          <p:cNvPr id="6" name="TextBox 5"/>
          <p:cNvSpPr txBox="1"/>
          <p:nvPr/>
        </p:nvSpPr>
        <p:spPr>
          <a:xfrm>
            <a:off x="876300" y="1300347"/>
            <a:ext cx="3657600" cy="461665"/>
          </a:xfrm>
          <a:prstGeom prst="rect">
            <a:avLst/>
          </a:prstGeom>
          <a:noFill/>
        </p:spPr>
        <p:txBody>
          <a:bodyPr wrap="square" rtlCol="0">
            <a:spAutoFit/>
          </a:bodyPr>
          <a:lstStyle/>
          <a:p>
            <a:pPr algn="l" rtl="0" fontAlgn="base">
              <a:spcBef>
                <a:spcPct val="0"/>
              </a:spcBef>
              <a:spcAft>
                <a:spcPct val="0"/>
              </a:spcAft>
            </a:pPr>
            <a:r>
              <a:rPr lang="fa-IR" sz="2400" b="1" dirty="0">
                <a:solidFill>
                  <a:srgbClr val="14967C">
                    <a:lumMod val="10000"/>
                  </a:srgbClr>
                </a:solidFill>
                <a:latin typeface="Calibri" pitchFamily="34" charset="0"/>
                <a:cs typeface="B Homa" panose="00000400000000000000" pitchFamily="2" charset="-78"/>
              </a:rPr>
              <a:t>کاربری فضاها</a:t>
            </a:r>
            <a:endParaRPr lang="en-US" sz="2400" b="1" dirty="0">
              <a:solidFill>
                <a:srgbClr val="14967C">
                  <a:lumMod val="10000"/>
                </a:srgbClr>
              </a:solidFill>
              <a:latin typeface="Calibri" pitchFamily="34" charset="0"/>
            </a:endParaRPr>
          </a:p>
        </p:txBody>
      </p:sp>
      <p:cxnSp>
        <p:nvCxnSpPr>
          <p:cNvPr id="7" name="Straight Connector 6"/>
          <p:cNvCxnSpPr/>
          <p:nvPr/>
        </p:nvCxnSpPr>
        <p:spPr bwMode="auto">
          <a:xfrm rot="10800000">
            <a:off x="0" y="1752600"/>
            <a:ext cx="31242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8" name="Straight Connector 7"/>
          <p:cNvCxnSpPr/>
          <p:nvPr/>
        </p:nvCxnSpPr>
        <p:spPr bwMode="auto">
          <a:xfrm rot="10800000">
            <a:off x="0" y="1828800"/>
            <a:ext cx="34290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cxnSp>
        <p:nvCxnSpPr>
          <p:cNvPr id="9" name="Straight Connector 8"/>
          <p:cNvCxnSpPr/>
          <p:nvPr/>
        </p:nvCxnSpPr>
        <p:spPr bwMode="auto">
          <a:xfrm rot="10800000">
            <a:off x="0" y="1905000"/>
            <a:ext cx="3733800" cy="1588"/>
          </a:xfrm>
          <a:prstGeom prst="line">
            <a:avLst/>
          </a:prstGeom>
          <a:solidFill>
            <a:schemeClr val="accent1"/>
          </a:solidFill>
          <a:ln w="28575" cap="sq" cmpd="sng" algn="ctr">
            <a:solidFill>
              <a:schemeClr val="tx1"/>
            </a:solidFill>
            <a:prstDash val="solid"/>
            <a:round/>
            <a:headEnd type="none" w="sm" len="sm"/>
            <a:tailEnd type="none" w="sm" len="sm"/>
          </a:ln>
          <a:effectLst/>
        </p:spPr>
      </p:cxnSp>
      <p:pic>
        <p:nvPicPr>
          <p:cNvPr id="3075" name="Picture 3" descr="D:\CCTV Layout.png"/>
          <p:cNvPicPr>
            <a:picLocks noChangeAspect="1" noChangeArrowheads="1"/>
          </p:cNvPicPr>
          <p:nvPr/>
        </p:nvPicPr>
        <p:blipFill>
          <a:blip r:embed="rId2" cstate="print"/>
          <a:srcRect/>
          <a:stretch>
            <a:fillRect/>
          </a:stretch>
        </p:blipFill>
        <p:spPr bwMode="auto">
          <a:xfrm>
            <a:off x="0" y="2000250"/>
            <a:ext cx="5837408" cy="4857750"/>
          </a:xfrm>
          <a:prstGeom prst="rect">
            <a:avLst/>
          </a:prstGeom>
          <a:noFill/>
        </p:spPr>
      </p:pic>
      <p:sp>
        <p:nvSpPr>
          <p:cNvPr id="13" name="TextBox 12"/>
          <p:cNvSpPr txBox="1"/>
          <p:nvPr/>
        </p:nvSpPr>
        <p:spPr>
          <a:xfrm>
            <a:off x="5837408" y="1676401"/>
            <a:ext cx="3306592" cy="4401205"/>
          </a:xfrm>
          <a:prstGeom prst="rect">
            <a:avLst/>
          </a:prstGeom>
          <a:noFill/>
        </p:spPr>
        <p:txBody>
          <a:bodyPr wrap="square" rtlCol="0">
            <a:spAutoFit/>
          </a:bodyPr>
          <a:lstStyle/>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زرد</a:t>
            </a:r>
            <a:r>
              <a:rPr lang="en-US" sz="1600" b="1" dirty="0">
                <a:solidFill>
                  <a:srgbClr val="146194"/>
                </a:solidFill>
                <a:latin typeface="Times New Roman" pitchFamily="18" charset="0"/>
              </a:rPr>
              <a:t> = </a:t>
            </a:r>
            <a:r>
              <a:rPr lang="fa-IR" sz="1600" b="1" dirty="0">
                <a:solidFill>
                  <a:srgbClr val="146194"/>
                </a:solidFill>
                <a:latin typeface="Times New Roman" pitchFamily="18" charset="0"/>
                <a:cs typeface="B Homa" panose="00000400000000000000" pitchFamily="2" charset="-78"/>
              </a:rPr>
              <a:t>رستوران یا فروشگاه</a:t>
            </a:r>
            <a:endParaRPr lang="en-US" sz="1600" b="1" dirty="0">
              <a:solidFill>
                <a:srgbClr val="146194"/>
              </a:solidFill>
              <a:latin typeface="Times New Roman" pitchFamily="18" charset="0"/>
            </a:endParaRPr>
          </a:p>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آبی پررنگ</a:t>
            </a:r>
            <a:r>
              <a:rPr lang="en-US" sz="1600" b="1" dirty="0">
                <a:solidFill>
                  <a:srgbClr val="146194"/>
                </a:solidFill>
                <a:latin typeface="Times New Roman" pitchFamily="18" charset="0"/>
              </a:rPr>
              <a:t> = </a:t>
            </a:r>
            <a:r>
              <a:rPr lang="fa-IR" sz="1600" b="1" dirty="0">
                <a:solidFill>
                  <a:srgbClr val="146194"/>
                </a:solidFill>
                <a:latin typeface="Times New Roman" pitchFamily="18" charset="0"/>
                <a:cs typeface="B Homa" panose="00000400000000000000" pitchFamily="2" charset="-78"/>
              </a:rPr>
              <a:t>استودیو</a:t>
            </a:r>
            <a:endParaRPr lang="en-US" sz="1600" b="1" dirty="0">
              <a:solidFill>
                <a:srgbClr val="146194"/>
              </a:solidFill>
              <a:latin typeface="Times New Roman" pitchFamily="18" charset="0"/>
            </a:endParaRPr>
          </a:p>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سبز</a:t>
            </a:r>
            <a:r>
              <a:rPr lang="en-US" sz="1600" b="1" dirty="0">
                <a:solidFill>
                  <a:srgbClr val="146194"/>
                </a:solidFill>
                <a:latin typeface="Times New Roman" pitchFamily="18" charset="0"/>
              </a:rPr>
              <a:t> = </a:t>
            </a:r>
            <a:r>
              <a:rPr lang="fa-IR" sz="1600" b="1" dirty="0">
                <a:solidFill>
                  <a:srgbClr val="146194"/>
                </a:solidFill>
                <a:latin typeface="Times New Roman" pitchFamily="18" charset="0"/>
                <a:cs typeface="B Homa" panose="00000400000000000000" pitchFamily="2" charset="-78"/>
              </a:rPr>
              <a:t>استودیو باز</a:t>
            </a:r>
            <a:endParaRPr lang="en-US" sz="1600" b="1" dirty="0">
              <a:solidFill>
                <a:srgbClr val="146194"/>
              </a:solidFill>
              <a:latin typeface="Times New Roman" pitchFamily="18" charset="0"/>
            </a:endParaRPr>
          </a:p>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نارنجی</a:t>
            </a:r>
            <a:r>
              <a:rPr lang="en-US" sz="1600" b="1" dirty="0">
                <a:solidFill>
                  <a:srgbClr val="146194"/>
                </a:solidFill>
                <a:latin typeface="Times New Roman" pitchFamily="18" charset="0"/>
              </a:rPr>
              <a:t> = </a:t>
            </a:r>
            <a:r>
              <a:rPr lang="fa-IR" sz="1600" b="1" dirty="0">
                <a:solidFill>
                  <a:srgbClr val="146194"/>
                </a:solidFill>
                <a:latin typeface="Times New Roman" pitchFamily="18" charset="0"/>
                <a:cs typeface="B Homa" panose="00000400000000000000" pitchFamily="2" charset="-78"/>
              </a:rPr>
              <a:t>لابی</a:t>
            </a:r>
            <a:endParaRPr lang="en-US" sz="1600" b="1" dirty="0">
              <a:solidFill>
                <a:srgbClr val="146194"/>
              </a:solidFill>
              <a:latin typeface="Times New Roman" pitchFamily="18" charset="0"/>
            </a:endParaRPr>
          </a:p>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سبز کم رنگ</a:t>
            </a:r>
            <a:r>
              <a:rPr lang="en-US" sz="1600" b="1" dirty="0">
                <a:solidFill>
                  <a:srgbClr val="146194"/>
                </a:solidFill>
                <a:latin typeface="Times New Roman" pitchFamily="18" charset="0"/>
              </a:rPr>
              <a:t> = </a:t>
            </a:r>
            <a:r>
              <a:rPr lang="fa-IR" sz="1600" b="1" dirty="0">
                <a:solidFill>
                  <a:srgbClr val="146194"/>
                </a:solidFill>
                <a:latin typeface="Times New Roman" pitchFamily="18" charset="0"/>
                <a:cs typeface="B Homa" panose="00000400000000000000" pitchFamily="2" charset="-78"/>
              </a:rPr>
              <a:t>صدا و سیما</a:t>
            </a:r>
            <a:endParaRPr lang="en-US" sz="1600" b="1" dirty="0">
              <a:solidFill>
                <a:srgbClr val="146194"/>
              </a:solidFill>
              <a:latin typeface="Times New Roman" pitchFamily="18" charset="0"/>
            </a:endParaRPr>
          </a:p>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 آبی کم رنگ</a:t>
            </a:r>
            <a:r>
              <a:rPr lang="en-US" sz="1600" b="1" dirty="0">
                <a:solidFill>
                  <a:srgbClr val="146194"/>
                </a:solidFill>
                <a:latin typeface="Times New Roman" pitchFamily="18" charset="0"/>
              </a:rPr>
              <a:t>= </a:t>
            </a:r>
            <a:r>
              <a:rPr lang="fa-IR" sz="1600" b="1" dirty="0">
                <a:solidFill>
                  <a:srgbClr val="146194"/>
                </a:solidFill>
                <a:latin typeface="Times New Roman" pitchFamily="18" charset="0"/>
                <a:cs typeface="B Homa" panose="00000400000000000000" pitchFamily="2" charset="-78"/>
              </a:rPr>
              <a:t>ورزش و تفریح</a:t>
            </a:r>
            <a:endParaRPr lang="en-US" sz="1600" b="1" dirty="0">
              <a:solidFill>
                <a:srgbClr val="146194"/>
              </a:solidFill>
              <a:latin typeface="Times New Roman" pitchFamily="18" charset="0"/>
            </a:endParaRPr>
          </a:p>
          <a:p>
            <a:pPr algn="ctr" rtl="0" fontAlgn="base">
              <a:spcBef>
                <a:spcPct val="0"/>
              </a:spcBef>
              <a:spcAft>
                <a:spcPct val="0"/>
              </a:spcAft>
            </a:pPr>
            <a:r>
              <a:rPr lang="fa-IR" sz="1600" b="1" dirty="0">
                <a:solidFill>
                  <a:srgbClr val="146194"/>
                </a:solidFill>
                <a:latin typeface="Times New Roman" pitchFamily="18" charset="0"/>
                <a:cs typeface="B Homa" panose="00000400000000000000" pitchFamily="2" charset="-78"/>
              </a:rPr>
              <a:t>قرمز</a:t>
            </a:r>
            <a:r>
              <a:rPr lang="en-US" sz="1600" b="1" dirty="0">
                <a:solidFill>
                  <a:srgbClr val="146194"/>
                </a:solidFill>
                <a:latin typeface="Times New Roman" pitchFamily="18" charset="0"/>
              </a:rPr>
              <a:t> = VIP</a:t>
            </a:r>
          </a:p>
          <a:p>
            <a:pPr algn="ctr" rtl="0" fontAlgn="base">
              <a:lnSpc>
                <a:spcPct val="150000"/>
              </a:lnSpc>
              <a:spcBef>
                <a:spcPct val="0"/>
              </a:spcBef>
              <a:spcAft>
                <a:spcPct val="0"/>
              </a:spcAft>
            </a:pPr>
            <a:endParaRPr lang="fa-IR" sz="1400" b="1" dirty="0">
              <a:solidFill>
                <a:srgbClr val="146194"/>
              </a:solidFill>
              <a:latin typeface="Verdana" pitchFamily="34" charset="0"/>
              <a:cs typeface="B Homa" panose="00000400000000000000" pitchFamily="2" charset="-78"/>
            </a:endParaRPr>
          </a:p>
          <a:p>
            <a:pPr algn="ctr" rtl="0" fontAlgn="base">
              <a:lnSpc>
                <a:spcPct val="150000"/>
              </a:lnSpc>
              <a:spcBef>
                <a:spcPct val="0"/>
              </a:spcBef>
              <a:spcAft>
                <a:spcPct val="0"/>
              </a:spcAft>
            </a:pPr>
            <a:endParaRPr lang="fa-IR" sz="1400" b="1" dirty="0">
              <a:solidFill>
                <a:srgbClr val="146194"/>
              </a:solidFill>
              <a:latin typeface="Verdana" pitchFamily="34" charset="0"/>
              <a:cs typeface="B Homa" panose="00000400000000000000" pitchFamily="2" charset="-78"/>
            </a:endParaRPr>
          </a:p>
          <a:p>
            <a:pPr rtl="0" fontAlgn="base">
              <a:lnSpc>
                <a:spcPct val="150000"/>
              </a:lnSpc>
              <a:spcBef>
                <a:spcPct val="0"/>
              </a:spcBef>
              <a:spcAft>
                <a:spcPct val="0"/>
              </a:spcAft>
            </a:pPr>
            <a:r>
              <a:rPr lang="fa-IR" sz="1400" b="1" dirty="0">
                <a:solidFill>
                  <a:srgbClr val="146194"/>
                </a:solidFill>
                <a:latin typeface="Verdana" pitchFamily="34" charset="0"/>
                <a:cs typeface="B Homa" panose="00000400000000000000" pitchFamily="2" charset="-78"/>
              </a:rPr>
              <a:t>- لابی در همکف و بالاترین طبقه قرار گرفته</a:t>
            </a:r>
            <a:endParaRPr lang="en-US" sz="1400" b="1" dirty="0">
              <a:solidFill>
                <a:srgbClr val="146194"/>
              </a:solidFill>
              <a:latin typeface="Verdana" pitchFamily="34" charset="0"/>
            </a:endParaRPr>
          </a:p>
          <a:p>
            <a:pPr rtl="0" fontAlgn="base">
              <a:lnSpc>
                <a:spcPct val="150000"/>
              </a:lnSpc>
              <a:spcBef>
                <a:spcPct val="0"/>
              </a:spcBef>
              <a:spcAft>
                <a:spcPct val="0"/>
              </a:spcAft>
            </a:pPr>
            <a:r>
              <a:rPr lang="fa-IR" sz="1400" b="1" dirty="0">
                <a:solidFill>
                  <a:srgbClr val="146194"/>
                </a:solidFill>
                <a:latin typeface="Verdana" pitchFamily="34" charset="0"/>
                <a:cs typeface="B Homa" panose="00000400000000000000" pitchFamily="2" charset="-78"/>
              </a:rPr>
              <a:t>- قسمت اعظم برای تفریح در پایین برج قرار گرفته</a:t>
            </a:r>
            <a:endParaRPr lang="en-US" sz="1400" b="1" dirty="0">
              <a:solidFill>
                <a:srgbClr val="146194"/>
              </a:solidFill>
              <a:latin typeface="Verdana" pitchFamily="34" charset="0"/>
            </a:endParaRPr>
          </a:p>
          <a:p>
            <a:pPr rtl="0" fontAlgn="base">
              <a:lnSpc>
                <a:spcPct val="150000"/>
              </a:lnSpc>
              <a:spcBef>
                <a:spcPct val="0"/>
              </a:spcBef>
              <a:spcAft>
                <a:spcPct val="0"/>
              </a:spcAft>
            </a:pPr>
            <a:r>
              <a:rPr lang="fa-IR" sz="1400" b="1" dirty="0">
                <a:solidFill>
                  <a:srgbClr val="146194"/>
                </a:solidFill>
                <a:latin typeface="Verdana" pitchFamily="34" charset="0"/>
                <a:cs typeface="B Homa" panose="00000400000000000000" pitchFamily="2" charset="-78"/>
              </a:rPr>
              <a:t>- آسانسورها در هر دو برج قرار گرفته</a:t>
            </a:r>
            <a:endParaRPr lang="en-US" sz="1400" b="1" dirty="0">
              <a:solidFill>
                <a:srgbClr val="146194"/>
              </a:solidFill>
              <a:latin typeface="Verdana" pitchFamily="34" charset="0"/>
            </a:endParaRPr>
          </a:p>
          <a:p>
            <a:pPr rtl="0" fontAlgn="base">
              <a:lnSpc>
                <a:spcPct val="150000"/>
              </a:lnSpc>
              <a:spcBef>
                <a:spcPct val="0"/>
              </a:spcBef>
              <a:spcAft>
                <a:spcPct val="0"/>
              </a:spcAft>
            </a:pPr>
            <a:r>
              <a:rPr lang="fa-IR" sz="1400" b="1" dirty="0">
                <a:solidFill>
                  <a:srgbClr val="146194"/>
                </a:solidFill>
                <a:latin typeface="Verdana" pitchFamily="34" charset="0"/>
                <a:cs typeface="B Homa" panose="00000400000000000000" pitchFamily="2" charset="-78"/>
              </a:rPr>
              <a:t> </a:t>
            </a:r>
            <a:r>
              <a:rPr lang="en-US" sz="1400" b="1" dirty="0" err="1">
                <a:solidFill>
                  <a:srgbClr val="146194"/>
                </a:solidFill>
                <a:latin typeface="Verdana" pitchFamily="34" charset="0"/>
              </a:rPr>
              <a:t>vip</a:t>
            </a:r>
            <a:r>
              <a:rPr lang="fa-IR" sz="1400" b="1" dirty="0">
                <a:solidFill>
                  <a:srgbClr val="146194"/>
                </a:solidFill>
                <a:latin typeface="Verdana" pitchFamily="34" charset="0"/>
                <a:cs typeface="B Homa" panose="00000400000000000000" pitchFamily="2" charset="-78"/>
              </a:rPr>
              <a:t>- قرارگیری لابی و آسانسور مجزا برای بخش </a:t>
            </a:r>
            <a:endParaRPr lang="en-US" sz="1400" b="1" dirty="0">
              <a:solidFill>
                <a:srgbClr val="146194"/>
              </a:solidFill>
              <a:latin typeface="Verdana" pitchFamily="34" charset="0"/>
            </a:endParaRPr>
          </a:p>
          <a:p>
            <a:pPr rtl="0" fontAlgn="base">
              <a:lnSpc>
                <a:spcPct val="150000"/>
              </a:lnSpc>
              <a:spcBef>
                <a:spcPct val="0"/>
              </a:spcBef>
              <a:spcAft>
                <a:spcPct val="0"/>
              </a:spcAft>
            </a:pPr>
            <a:r>
              <a:rPr lang="fa-IR" sz="1400" b="1" dirty="0">
                <a:solidFill>
                  <a:srgbClr val="146194"/>
                </a:solidFill>
                <a:latin typeface="Verdana" pitchFamily="34" charset="0"/>
                <a:cs typeface="B Homa" panose="00000400000000000000" pitchFamily="2" charset="-78"/>
              </a:rPr>
              <a:t>- قرارگیری دو لابی در طبقه همکف</a:t>
            </a:r>
            <a:endParaRPr lang="en-US" sz="1400" b="1" dirty="0">
              <a:solidFill>
                <a:srgbClr val="146194"/>
              </a:solidFill>
              <a:latin typeface="Verdana" pitchFamily="34" charset="0"/>
            </a:endParaRPr>
          </a:p>
          <a:p>
            <a:pPr rtl="0" fontAlgn="base">
              <a:lnSpc>
                <a:spcPct val="150000"/>
              </a:lnSpc>
              <a:spcBef>
                <a:spcPct val="0"/>
              </a:spcBef>
              <a:spcAft>
                <a:spcPct val="0"/>
              </a:spcAft>
            </a:pPr>
            <a:r>
              <a:rPr lang="fa-IR" sz="1400" b="1" dirty="0">
                <a:solidFill>
                  <a:srgbClr val="146194"/>
                </a:solidFill>
                <a:latin typeface="Verdana" pitchFamily="34" charset="0"/>
                <a:cs typeface="B Homa" panose="00000400000000000000" pitchFamily="2" charset="-78"/>
              </a:rPr>
              <a:t>- قرارگیری استودیو اصلی در پایین تریت قسمت</a:t>
            </a:r>
            <a:endParaRPr lang="en-US" sz="1400" b="1" dirty="0">
              <a:solidFill>
                <a:srgbClr val="146194"/>
              </a:solidFill>
              <a:latin typeface="Verdana" pitchFamily="34" charset="0"/>
            </a:endParaRPr>
          </a:p>
        </p:txBody>
      </p:sp>
    </p:spTree>
    <p:extLst>
      <p:ext uri="{BB962C8B-B14F-4D97-AF65-F5344CB8AC3E}">
        <p14:creationId xmlns:p14="http://schemas.microsoft.com/office/powerpoint/2010/main" val="13282701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1794</Words>
  <Application>Microsoft Office PowerPoint</Application>
  <PresentationFormat>On-screen Show (4:3)</PresentationFormat>
  <Paragraphs>302</Paragraphs>
  <Slides>38</Slides>
  <Notes>17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38</vt:i4>
      </vt:variant>
    </vt:vector>
  </HeadingPairs>
  <TitlesOfParts>
    <vt:vector size="49" baseType="lpstr">
      <vt:lpstr>Arial</vt:lpstr>
      <vt:lpstr>B Homa</vt:lpstr>
      <vt:lpstr>Calibri</vt:lpstr>
      <vt:lpstr>Calibri Light</vt:lpstr>
      <vt:lpstr>Century Gothic</vt:lpstr>
      <vt:lpstr>Times New Roman</vt:lpstr>
      <vt:lpstr>Verdana</vt:lpstr>
      <vt:lpstr>Wingdings</vt:lpstr>
      <vt:lpstr>Wingdings 3</vt:lpstr>
      <vt:lpstr>Office Theme</vt:lpstr>
      <vt:lpstr>Slice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2020-11-28T16:11:24Z</dcterms:created>
  <dcterms:modified xsi:type="dcterms:W3CDTF">2020-11-28T16:11:32Z</dcterms:modified>
</cp:coreProperties>
</file>