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80" r:id="rId1"/>
  </p:sldMasterIdLst>
  <p:notesMasterIdLst>
    <p:notesMasterId r:id="rId44"/>
  </p:notes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 id="283" r:id="rId28"/>
    <p:sldId id="284" r:id="rId29"/>
    <p:sldId id="285" r:id="rId30"/>
    <p:sldId id="286" r:id="rId31"/>
    <p:sldId id="287" r:id="rId32"/>
    <p:sldId id="288" r:id="rId33"/>
    <p:sldId id="289" r:id="rId34"/>
    <p:sldId id="290" r:id="rId35"/>
    <p:sldId id="291" r:id="rId36"/>
    <p:sldId id="292" r:id="rId37"/>
    <p:sldId id="293" r:id="rId38"/>
    <p:sldId id="294" r:id="rId39"/>
    <p:sldId id="295" r:id="rId40"/>
    <p:sldId id="296" r:id="rId41"/>
    <p:sldId id="297" r:id="rId42"/>
    <p:sldId id="298" r:id="rId43"/>
  </p:sldIdLst>
  <p:sldSz cx="12192000" cy="6858000"/>
  <p:notesSz cx="6858000" cy="9144000"/>
  <p:defaultTex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83975" autoAdjust="0"/>
    <p:restoredTop sz="94660"/>
  </p:normalViewPr>
  <p:slideViewPr>
    <p:cSldViewPr snapToGrid="0">
      <p:cViewPr varScale="1">
        <p:scale>
          <a:sx n="80" d="100"/>
          <a:sy n="80" d="100"/>
        </p:scale>
        <p:origin x="180" y="6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886200" y="0"/>
            <a:ext cx="2971800" cy="458788"/>
          </a:xfrm>
          <a:prstGeom prst="rect">
            <a:avLst/>
          </a:prstGeom>
        </p:spPr>
        <p:txBody>
          <a:bodyPr vert="horz" lIns="91440" tIns="45720" rIns="91440" bIns="45720" rtlCol="1"/>
          <a:lstStyle>
            <a:lvl1pPr algn="r">
              <a:defRPr sz="1200"/>
            </a:lvl1pPr>
          </a:lstStyle>
          <a:p>
            <a:endParaRPr lang="fa-IR"/>
          </a:p>
        </p:txBody>
      </p:sp>
      <p:sp>
        <p:nvSpPr>
          <p:cNvPr id="3" name="Date Placeholder 2"/>
          <p:cNvSpPr>
            <a:spLocks noGrp="1"/>
          </p:cNvSpPr>
          <p:nvPr>
            <p:ph type="dt" idx="1"/>
          </p:nvPr>
        </p:nvSpPr>
        <p:spPr>
          <a:xfrm>
            <a:off x="1588" y="0"/>
            <a:ext cx="2971800" cy="458788"/>
          </a:xfrm>
          <a:prstGeom prst="rect">
            <a:avLst/>
          </a:prstGeom>
        </p:spPr>
        <p:txBody>
          <a:bodyPr vert="horz" lIns="91440" tIns="45720" rIns="91440" bIns="45720" rtlCol="1"/>
          <a:lstStyle>
            <a:lvl1pPr algn="l">
              <a:defRPr sz="1200"/>
            </a:lvl1pPr>
          </a:lstStyle>
          <a:p>
            <a:fld id="{F7C026CC-9E64-4823-B8AC-90E943878968}" type="datetimeFigureOut">
              <a:rPr lang="fa-IR" smtClean="0"/>
              <a:t>30/09/1441</a:t>
            </a:fld>
            <a:endParaRPr lang="fa-IR"/>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1" anchor="ctr"/>
          <a:lstStyle/>
          <a:p>
            <a:endParaRPr lang="fa-IR"/>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1"/>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6" name="Footer Placeholder 5"/>
          <p:cNvSpPr>
            <a:spLocks noGrp="1"/>
          </p:cNvSpPr>
          <p:nvPr>
            <p:ph type="ftr" sz="quarter" idx="4"/>
          </p:nvPr>
        </p:nvSpPr>
        <p:spPr>
          <a:xfrm>
            <a:off x="3886200" y="8685213"/>
            <a:ext cx="2971800" cy="458787"/>
          </a:xfrm>
          <a:prstGeom prst="rect">
            <a:avLst/>
          </a:prstGeom>
        </p:spPr>
        <p:txBody>
          <a:bodyPr vert="horz" lIns="91440" tIns="45720" rIns="91440" bIns="45720" rtlCol="1" anchor="b"/>
          <a:lstStyle>
            <a:lvl1pPr algn="r">
              <a:defRPr sz="1200"/>
            </a:lvl1pPr>
          </a:lstStyle>
          <a:p>
            <a:endParaRPr lang="fa-IR"/>
          </a:p>
        </p:txBody>
      </p:sp>
      <p:sp>
        <p:nvSpPr>
          <p:cNvPr id="7" name="Slide Number Placeholder 6"/>
          <p:cNvSpPr>
            <a:spLocks noGrp="1"/>
          </p:cNvSpPr>
          <p:nvPr>
            <p:ph type="sldNum" sz="quarter" idx="5"/>
          </p:nvPr>
        </p:nvSpPr>
        <p:spPr>
          <a:xfrm>
            <a:off x="1588" y="8685213"/>
            <a:ext cx="2971800" cy="458787"/>
          </a:xfrm>
          <a:prstGeom prst="rect">
            <a:avLst/>
          </a:prstGeom>
        </p:spPr>
        <p:txBody>
          <a:bodyPr vert="horz" lIns="91440" tIns="45720" rIns="91440" bIns="45720" rtlCol="1" anchor="b"/>
          <a:lstStyle>
            <a:lvl1pPr algn="l">
              <a:defRPr sz="1200"/>
            </a:lvl1pPr>
          </a:lstStyle>
          <a:p>
            <a:fld id="{FC4A8B48-7F6A-4378-A6C8-025BAA3C493E}" type="slidenum">
              <a:rPr lang="fa-IR" smtClean="0"/>
              <a:t>‹#›</a:t>
            </a:fld>
            <a:endParaRPr lang="fa-IR"/>
          </a:p>
        </p:txBody>
      </p:sp>
    </p:spTree>
    <p:extLst>
      <p:ext uri="{BB962C8B-B14F-4D97-AF65-F5344CB8AC3E}">
        <p14:creationId xmlns:p14="http://schemas.microsoft.com/office/powerpoint/2010/main" val="1279594460"/>
      </p:ext>
    </p:extLst>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fa-IR" dirty="0"/>
          </a:p>
        </p:txBody>
      </p:sp>
      <p:sp>
        <p:nvSpPr>
          <p:cNvPr id="4" name="Slide Number Placeholder 3"/>
          <p:cNvSpPr>
            <a:spLocks noGrp="1"/>
          </p:cNvSpPr>
          <p:nvPr>
            <p:ph type="sldNum" sz="quarter" idx="10"/>
          </p:nvPr>
        </p:nvSpPr>
        <p:spPr/>
        <p:txBody>
          <a:bodyPr/>
          <a:lstStyle/>
          <a:p>
            <a:fld id="{4F29BE48-E21A-4F40-AD08-94176DD6CCBD}" type="slidenum">
              <a:rPr lang="fa-IR" smtClean="0"/>
              <a:pPr/>
              <a:t>2</a:t>
            </a:fld>
            <a:endParaRPr lang="fa-IR"/>
          </a:p>
        </p:txBody>
      </p:sp>
    </p:spTree>
    <p:extLst>
      <p:ext uri="{BB962C8B-B14F-4D97-AF65-F5344CB8AC3E}">
        <p14:creationId xmlns:p14="http://schemas.microsoft.com/office/powerpoint/2010/main" val="116150620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fa-IR" dirty="0" smtClean="0"/>
              <a:t> </a:t>
            </a:r>
            <a:endParaRPr lang="en-US" dirty="0"/>
          </a:p>
        </p:txBody>
      </p:sp>
      <p:sp>
        <p:nvSpPr>
          <p:cNvPr id="4" name="Slide Number Placeholder 3"/>
          <p:cNvSpPr>
            <a:spLocks noGrp="1"/>
          </p:cNvSpPr>
          <p:nvPr>
            <p:ph type="sldNum" sz="quarter" idx="10"/>
          </p:nvPr>
        </p:nvSpPr>
        <p:spPr/>
        <p:txBody>
          <a:bodyPr/>
          <a:lstStyle/>
          <a:p>
            <a:fld id="{8B254273-D3B4-4327-896D-D2B94314A2EE}" type="slidenum">
              <a:rPr lang="en-US" smtClean="0"/>
              <a:pPr/>
              <a:t>40</a:t>
            </a:fld>
            <a:endParaRPr lang="en-US"/>
          </a:p>
        </p:txBody>
      </p:sp>
    </p:spTree>
    <p:extLst>
      <p:ext uri="{BB962C8B-B14F-4D97-AF65-F5344CB8AC3E}">
        <p14:creationId xmlns:p14="http://schemas.microsoft.com/office/powerpoint/2010/main" val="216306388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7" name="Picture 6" descr="Droplets-HD-Title-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ctrTitle"/>
          </p:nvPr>
        </p:nvSpPr>
        <p:spPr>
          <a:xfrm>
            <a:off x="1751012" y="1300785"/>
            <a:ext cx="8689976" cy="2509213"/>
          </a:xfrm>
        </p:spPr>
        <p:txBody>
          <a:bodyPr anchor="b">
            <a:normAutofit/>
          </a:bodyPr>
          <a:lstStyle>
            <a:lvl1pPr algn="ctr">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1751012" y="3886200"/>
            <a:ext cx="8689976" cy="1371599"/>
          </a:xfrm>
        </p:spPr>
        <p:txBody>
          <a:bodyPr>
            <a:normAutofit/>
          </a:bodyPr>
          <a:lstStyle>
            <a:lvl1pPr marL="0" indent="0" algn="ctr">
              <a:buNone/>
              <a:defRPr sz="2200">
                <a:solidFill>
                  <a:schemeClr val="bg1">
                    <a:lumMod val="5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B674DEF4-A7DA-435E-865F-B59DC3DB5B6B}" type="datetimeFigureOut">
              <a:rPr lang="fa-IR" smtClean="0"/>
              <a:t>30/09/1441</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5B8E41F0-FE8A-4E33-96E5-3DDD0FFA077A}" type="slidenum">
              <a:rPr lang="fa-IR" smtClean="0"/>
              <a:t>‹#›</a:t>
            </a:fld>
            <a:endParaRPr lang="fa-IR"/>
          </a:p>
        </p:txBody>
      </p:sp>
    </p:spTree>
    <p:extLst>
      <p:ext uri="{BB962C8B-B14F-4D97-AF65-F5344CB8AC3E}">
        <p14:creationId xmlns:p14="http://schemas.microsoft.com/office/powerpoint/2010/main" val="370763869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pic>
        <p:nvPicPr>
          <p:cNvPr id="10" name="Picture 9"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94" y="4289374"/>
            <a:ext cx="10364432" cy="811610"/>
          </a:xfrm>
        </p:spPr>
        <p:txBody>
          <a:bodyPr anchor="b"/>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184744" y="698261"/>
            <a:ext cx="9822532" cy="3214136"/>
          </a:xfrm>
          <a:prstGeom prst="roundRect">
            <a:avLst>
              <a:gd name="adj" fmla="val 4944"/>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913774" y="5108728"/>
            <a:ext cx="10364452" cy="682472"/>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674DEF4-A7DA-435E-865F-B59DC3DB5B6B}" type="datetimeFigureOut">
              <a:rPr lang="fa-IR" smtClean="0"/>
              <a:t>30/09/1441</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5B8E41F0-FE8A-4E33-96E5-3DDD0FFA077A}" type="slidenum">
              <a:rPr lang="fa-IR" smtClean="0"/>
              <a:t>‹#›</a:t>
            </a:fld>
            <a:endParaRPr lang="fa-IR"/>
          </a:p>
        </p:txBody>
      </p:sp>
    </p:spTree>
    <p:extLst>
      <p:ext uri="{BB962C8B-B14F-4D97-AF65-F5344CB8AC3E}">
        <p14:creationId xmlns:p14="http://schemas.microsoft.com/office/powerpoint/2010/main" val="210904518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4" y="609599"/>
            <a:ext cx="10364452" cy="3427245"/>
          </a:xfrm>
        </p:spPr>
        <p:txBody>
          <a:bodyPr anchor="ctr"/>
          <a:lstStyle>
            <a:lvl1pPr algn="ctr">
              <a:defRPr sz="3200"/>
            </a:lvl1pPr>
          </a:lstStyle>
          <a:p>
            <a:r>
              <a:rPr lang="en-US" smtClean="0"/>
              <a:t>Click to edit Master title style</a:t>
            </a:r>
            <a:endParaRPr lang="en-US" dirty="0"/>
          </a:p>
        </p:txBody>
      </p:sp>
      <p:sp>
        <p:nvSpPr>
          <p:cNvPr id="4" name="Text Placeholder 3"/>
          <p:cNvSpPr>
            <a:spLocks noGrp="1"/>
          </p:cNvSpPr>
          <p:nvPr>
            <p:ph type="body" sz="half" idx="2"/>
          </p:nvPr>
        </p:nvSpPr>
        <p:spPr>
          <a:xfrm>
            <a:off x="913775" y="4204821"/>
            <a:ext cx="10364452" cy="1586380"/>
          </a:xfrm>
        </p:spPr>
        <p:txBody>
          <a:bodyPr anchor="ct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674DEF4-A7DA-435E-865F-B59DC3DB5B6B}" type="datetimeFigureOut">
              <a:rPr lang="fa-IR" smtClean="0"/>
              <a:t>30/09/1441</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5B8E41F0-FE8A-4E33-96E5-3DDD0FFA077A}" type="slidenum">
              <a:rPr lang="fa-IR" smtClean="0"/>
              <a:t>‹#›</a:t>
            </a:fld>
            <a:endParaRPr lang="fa-IR"/>
          </a:p>
        </p:txBody>
      </p:sp>
    </p:spTree>
    <p:extLst>
      <p:ext uri="{BB962C8B-B14F-4D97-AF65-F5344CB8AC3E}">
        <p14:creationId xmlns:p14="http://schemas.microsoft.com/office/powerpoint/2010/main" val="348873677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pic>
        <p:nvPicPr>
          <p:cNvPr id="11" name="Picture 10"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1446212" y="609600"/>
            <a:ext cx="9302752" cy="2992904"/>
          </a:xfrm>
        </p:spPr>
        <p:txBody>
          <a:bodyPr anchor="ctr"/>
          <a:lstStyle>
            <a:lvl1pPr>
              <a:defRPr sz="3200"/>
            </a:lvl1pPr>
          </a:lstStyle>
          <a:p>
            <a:r>
              <a:rPr lang="en-US" smtClean="0"/>
              <a:t>Click to edit Master title style</a:t>
            </a:r>
            <a:endParaRPr lang="en-US" dirty="0"/>
          </a:p>
        </p:txBody>
      </p:sp>
      <p:sp>
        <p:nvSpPr>
          <p:cNvPr id="12" name="Text Placeholder 3"/>
          <p:cNvSpPr>
            <a:spLocks noGrp="1"/>
          </p:cNvSpPr>
          <p:nvPr>
            <p:ph type="body" sz="half" idx="13"/>
          </p:nvPr>
        </p:nvSpPr>
        <p:spPr>
          <a:xfrm>
            <a:off x="1720644" y="3610032"/>
            <a:ext cx="8752299" cy="594788"/>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4" name="Text Placeholder 3"/>
          <p:cNvSpPr>
            <a:spLocks noGrp="1"/>
          </p:cNvSpPr>
          <p:nvPr>
            <p:ph type="body" sz="half" idx="2"/>
          </p:nvPr>
        </p:nvSpPr>
        <p:spPr>
          <a:xfrm>
            <a:off x="913774" y="4372796"/>
            <a:ext cx="10364452" cy="1421053"/>
          </a:xfrm>
        </p:spPr>
        <p:txBody>
          <a:bodyPr anchor="ctr">
            <a:normAutofit/>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674DEF4-A7DA-435E-865F-B59DC3DB5B6B}" type="datetimeFigureOut">
              <a:rPr lang="fa-IR" smtClean="0"/>
              <a:t>30/09/1441</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5B8E41F0-FE8A-4E33-96E5-3DDD0FFA077A}" type="slidenum">
              <a:rPr lang="fa-IR" smtClean="0"/>
              <a:t>‹#›</a:t>
            </a:fld>
            <a:endParaRPr lang="fa-IR"/>
          </a:p>
        </p:txBody>
      </p:sp>
      <p:sp>
        <p:nvSpPr>
          <p:cNvPr id="13" name="TextBox 12"/>
          <p:cNvSpPr txBox="1"/>
          <p:nvPr/>
        </p:nvSpPr>
        <p:spPr>
          <a:xfrm>
            <a:off x="1001488" y="754166"/>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4" name="TextBox 13"/>
          <p:cNvSpPr txBox="1"/>
          <p:nvPr/>
        </p:nvSpPr>
        <p:spPr>
          <a:xfrm>
            <a:off x="10557558" y="2993578"/>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extLst>
      <p:ext uri="{BB962C8B-B14F-4D97-AF65-F5344CB8AC3E}">
        <p14:creationId xmlns:p14="http://schemas.microsoft.com/office/powerpoint/2010/main" val="273272039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5" y="2138721"/>
            <a:ext cx="10364452" cy="2511835"/>
          </a:xfrm>
        </p:spPr>
        <p:txBody>
          <a:bodyPr anchor="b"/>
          <a:lstStyle>
            <a:lvl1pPr algn="ctr">
              <a:defRPr sz="3200"/>
            </a:lvl1pPr>
          </a:lstStyle>
          <a:p>
            <a:r>
              <a:rPr lang="en-US" smtClean="0"/>
              <a:t>Click to edit Master title style</a:t>
            </a:r>
            <a:endParaRPr lang="en-US" dirty="0"/>
          </a:p>
        </p:txBody>
      </p:sp>
      <p:sp>
        <p:nvSpPr>
          <p:cNvPr id="4" name="Text Placeholder 3"/>
          <p:cNvSpPr>
            <a:spLocks noGrp="1"/>
          </p:cNvSpPr>
          <p:nvPr>
            <p:ph type="body" sz="half" idx="2"/>
          </p:nvPr>
        </p:nvSpPr>
        <p:spPr>
          <a:xfrm>
            <a:off x="913775" y="4662335"/>
            <a:ext cx="10364452" cy="1140644"/>
          </a:xfrm>
        </p:spPr>
        <p:txBody>
          <a:bodyPr anchor="t"/>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674DEF4-A7DA-435E-865F-B59DC3DB5B6B}" type="datetimeFigureOut">
              <a:rPr lang="fa-IR" smtClean="0"/>
              <a:t>30/09/1441</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5B8E41F0-FE8A-4E33-96E5-3DDD0FFA077A}" type="slidenum">
              <a:rPr lang="fa-IR" smtClean="0"/>
              <a:t>‹#›</a:t>
            </a:fld>
            <a:endParaRPr lang="fa-IR"/>
          </a:p>
        </p:txBody>
      </p:sp>
    </p:spTree>
    <p:extLst>
      <p:ext uri="{BB962C8B-B14F-4D97-AF65-F5344CB8AC3E}">
        <p14:creationId xmlns:p14="http://schemas.microsoft.com/office/powerpoint/2010/main" val="235613776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pic>
        <p:nvPicPr>
          <p:cNvPr id="13" name="Picture 12"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5" name="Title 1"/>
          <p:cNvSpPr>
            <a:spLocks noGrp="1"/>
          </p:cNvSpPr>
          <p:nvPr>
            <p:ph type="title"/>
          </p:nvPr>
        </p:nvSpPr>
        <p:spPr>
          <a:xfrm>
            <a:off x="913774" y="609600"/>
            <a:ext cx="10364452" cy="1605094"/>
          </a:xfrm>
        </p:spPr>
        <p:txBody>
          <a:bodyPr/>
          <a:lstStyle/>
          <a:p>
            <a:r>
              <a:rPr lang="en-US" smtClean="0"/>
              <a:t>Click to edit Master title style</a:t>
            </a:r>
            <a:endParaRPr lang="en-US" dirty="0"/>
          </a:p>
        </p:txBody>
      </p:sp>
      <p:sp>
        <p:nvSpPr>
          <p:cNvPr id="7" name="Text Placeholder 2"/>
          <p:cNvSpPr>
            <a:spLocks noGrp="1"/>
          </p:cNvSpPr>
          <p:nvPr>
            <p:ph type="body" idx="1"/>
          </p:nvPr>
        </p:nvSpPr>
        <p:spPr>
          <a:xfrm>
            <a:off x="913774" y="2367093"/>
            <a:ext cx="3298976" cy="576262"/>
          </a:xfrm>
        </p:spPr>
        <p:txBody>
          <a:bodyPr anchor="b">
            <a:noAutofit/>
          </a:bodyPr>
          <a:lstStyle>
            <a:lvl1pPr marL="0" indent="0" algn="ctr">
              <a:lnSpc>
                <a:spcPct val="85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8" name="Text Placeholder 3"/>
          <p:cNvSpPr>
            <a:spLocks noGrp="1"/>
          </p:cNvSpPr>
          <p:nvPr>
            <p:ph type="body" sz="half" idx="15"/>
          </p:nvPr>
        </p:nvSpPr>
        <p:spPr>
          <a:xfrm>
            <a:off x="913774" y="2943355"/>
            <a:ext cx="3298976" cy="2847845"/>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9" name="Text Placeholder 4"/>
          <p:cNvSpPr>
            <a:spLocks noGrp="1"/>
          </p:cNvSpPr>
          <p:nvPr>
            <p:ph type="body" sz="quarter" idx="3"/>
          </p:nvPr>
        </p:nvSpPr>
        <p:spPr>
          <a:xfrm>
            <a:off x="4452389" y="2367093"/>
            <a:ext cx="3291521" cy="576262"/>
          </a:xfrm>
        </p:spPr>
        <p:txBody>
          <a:bodyPr anchor="b">
            <a:noAutofit/>
          </a:bodyPr>
          <a:lstStyle>
            <a:lvl1pPr marL="0" indent="0" algn="ctr">
              <a:lnSpc>
                <a:spcPct val="85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0" name="Text Placeholder 3"/>
          <p:cNvSpPr>
            <a:spLocks noGrp="1"/>
          </p:cNvSpPr>
          <p:nvPr>
            <p:ph type="body" sz="half" idx="16"/>
          </p:nvPr>
        </p:nvSpPr>
        <p:spPr>
          <a:xfrm>
            <a:off x="4441348" y="2943355"/>
            <a:ext cx="3303351" cy="2847845"/>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1" name="Text Placeholder 4"/>
          <p:cNvSpPr>
            <a:spLocks noGrp="1"/>
          </p:cNvSpPr>
          <p:nvPr>
            <p:ph type="body" sz="quarter" idx="13"/>
          </p:nvPr>
        </p:nvSpPr>
        <p:spPr>
          <a:xfrm>
            <a:off x="7973298" y="2367093"/>
            <a:ext cx="3304928" cy="576262"/>
          </a:xfrm>
        </p:spPr>
        <p:txBody>
          <a:bodyPr anchor="b">
            <a:noAutofit/>
          </a:bodyPr>
          <a:lstStyle>
            <a:lvl1pPr marL="0" indent="0" algn="ctr">
              <a:lnSpc>
                <a:spcPct val="85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2" name="Text Placeholder 3"/>
          <p:cNvSpPr>
            <a:spLocks noGrp="1"/>
          </p:cNvSpPr>
          <p:nvPr>
            <p:ph type="body" sz="half" idx="17"/>
          </p:nvPr>
        </p:nvSpPr>
        <p:spPr>
          <a:xfrm>
            <a:off x="7973298" y="2943355"/>
            <a:ext cx="3304928" cy="2847845"/>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3" name="Date Placeholder 2"/>
          <p:cNvSpPr>
            <a:spLocks noGrp="1"/>
          </p:cNvSpPr>
          <p:nvPr>
            <p:ph type="dt" sz="half" idx="10"/>
          </p:nvPr>
        </p:nvSpPr>
        <p:spPr/>
        <p:txBody>
          <a:bodyPr/>
          <a:lstStyle/>
          <a:p>
            <a:fld id="{B674DEF4-A7DA-435E-865F-B59DC3DB5B6B}" type="datetimeFigureOut">
              <a:rPr lang="fa-IR" smtClean="0"/>
              <a:t>30/09/1441</a:t>
            </a:fld>
            <a:endParaRPr lang="fa-IR"/>
          </a:p>
        </p:txBody>
      </p:sp>
      <p:sp>
        <p:nvSpPr>
          <p:cNvPr id="4" name="Footer Placeholder 3"/>
          <p:cNvSpPr>
            <a:spLocks noGrp="1"/>
          </p:cNvSpPr>
          <p:nvPr>
            <p:ph type="ftr" sz="quarter" idx="11"/>
          </p:nvPr>
        </p:nvSpPr>
        <p:spPr/>
        <p:txBody>
          <a:bodyPr/>
          <a:lstStyle/>
          <a:p>
            <a:endParaRPr lang="fa-IR"/>
          </a:p>
        </p:txBody>
      </p:sp>
      <p:sp>
        <p:nvSpPr>
          <p:cNvPr id="5" name="Slide Number Placeholder 4"/>
          <p:cNvSpPr>
            <a:spLocks noGrp="1"/>
          </p:cNvSpPr>
          <p:nvPr>
            <p:ph type="sldNum" sz="quarter" idx="12"/>
          </p:nvPr>
        </p:nvSpPr>
        <p:spPr/>
        <p:txBody>
          <a:bodyPr/>
          <a:lstStyle/>
          <a:p>
            <a:fld id="{5B8E41F0-FE8A-4E33-96E5-3DDD0FFA077A}" type="slidenum">
              <a:rPr lang="fa-IR" smtClean="0"/>
              <a:t>‹#›</a:t>
            </a:fld>
            <a:endParaRPr lang="fa-IR"/>
          </a:p>
        </p:txBody>
      </p:sp>
    </p:spTree>
    <p:extLst>
      <p:ext uri="{BB962C8B-B14F-4D97-AF65-F5344CB8AC3E}">
        <p14:creationId xmlns:p14="http://schemas.microsoft.com/office/powerpoint/2010/main" val="181909608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pic>
        <p:nvPicPr>
          <p:cNvPr id="16" name="Picture 15"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0" name="Title 1"/>
          <p:cNvSpPr>
            <a:spLocks noGrp="1"/>
          </p:cNvSpPr>
          <p:nvPr>
            <p:ph type="title"/>
          </p:nvPr>
        </p:nvSpPr>
        <p:spPr>
          <a:xfrm>
            <a:off x="913774" y="610772"/>
            <a:ext cx="10364452" cy="1603922"/>
          </a:xfrm>
        </p:spPr>
        <p:txBody>
          <a:bodyPr/>
          <a:lstStyle/>
          <a:p>
            <a:r>
              <a:rPr lang="en-US" smtClean="0"/>
              <a:t>Click to edit Master title style</a:t>
            </a:r>
            <a:endParaRPr lang="en-US" dirty="0"/>
          </a:p>
        </p:txBody>
      </p:sp>
      <p:sp>
        <p:nvSpPr>
          <p:cNvPr id="19" name="Text Placeholder 2"/>
          <p:cNvSpPr>
            <a:spLocks noGrp="1"/>
          </p:cNvSpPr>
          <p:nvPr>
            <p:ph type="body" idx="1"/>
          </p:nvPr>
        </p:nvSpPr>
        <p:spPr>
          <a:xfrm>
            <a:off x="913774" y="4204820"/>
            <a:ext cx="3296409" cy="576262"/>
          </a:xfrm>
        </p:spPr>
        <p:txBody>
          <a:bodyPr anchor="b">
            <a:noAutofit/>
          </a:bodyPr>
          <a:lstStyle>
            <a:lvl1pPr marL="0" indent="0" algn="ctr">
              <a:lnSpc>
                <a:spcPct val="85000"/>
              </a:lnSpc>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0" name="Picture Placeholder 2"/>
          <p:cNvSpPr>
            <a:spLocks noGrp="1" noChangeAspect="1"/>
          </p:cNvSpPr>
          <p:nvPr>
            <p:ph type="pic" idx="15"/>
          </p:nvPr>
        </p:nvSpPr>
        <p:spPr>
          <a:xfrm>
            <a:off x="913774" y="2367093"/>
            <a:ext cx="3296409" cy="1524000"/>
          </a:xfrm>
          <a:prstGeom prst="roundRect">
            <a:avLst>
              <a:gd name="adj" fmla="val 9363"/>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1" name="Text Placeholder 3"/>
          <p:cNvSpPr>
            <a:spLocks noGrp="1"/>
          </p:cNvSpPr>
          <p:nvPr>
            <p:ph type="body" sz="half" idx="18"/>
          </p:nvPr>
        </p:nvSpPr>
        <p:spPr>
          <a:xfrm>
            <a:off x="913774" y="4781082"/>
            <a:ext cx="3296409" cy="101011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22" name="Text Placeholder 4"/>
          <p:cNvSpPr>
            <a:spLocks noGrp="1"/>
          </p:cNvSpPr>
          <p:nvPr>
            <p:ph type="body" sz="quarter" idx="3"/>
          </p:nvPr>
        </p:nvSpPr>
        <p:spPr>
          <a:xfrm>
            <a:off x="4442759" y="4204820"/>
            <a:ext cx="3301828" cy="576262"/>
          </a:xfrm>
        </p:spPr>
        <p:txBody>
          <a:bodyPr anchor="b">
            <a:noAutofit/>
          </a:bodyPr>
          <a:lstStyle>
            <a:lvl1pPr marL="0" indent="0" algn="ctr">
              <a:lnSpc>
                <a:spcPct val="85000"/>
              </a:lnSpc>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3" name="Picture Placeholder 2"/>
          <p:cNvSpPr>
            <a:spLocks noGrp="1" noChangeAspect="1"/>
          </p:cNvSpPr>
          <p:nvPr>
            <p:ph type="pic" idx="21"/>
          </p:nvPr>
        </p:nvSpPr>
        <p:spPr>
          <a:xfrm>
            <a:off x="4441348" y="2367093"/>
            <a:ext cx="3303352" cy="1524000"/>
          </a:xfrm>
          <a:prstGeom prst="roundRect">
            <a:avLst>
              <a:gd name="adj" fmla="val 8841"/>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4" name="Text Placeholder 3"/>
          <p:cNvSpPr>
            <a:spLocks noGrp="1"/>
          </p:cNvSpPr>
          <p:nvPr>
            <p:ph type="body" sz="half" idx="19"/>
          </p:nvPr>
        </p:nvSpPr>
        <p:spPr>
          <a:xfrm>
            <a:off x="4441348" y="4781080"/>
            <a:ext cx="3303352" cy="1010119"/>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25" name="Text Placeholder 4"/>
          <p:cNvSpPr>
            <a:spLocks noGrp="1"/>
          </p:cNvSpPr>
          <p:nvPr>
            <p:ph type="body" sz="quarter" idx="13"/>
          </p:nvPr>
        </p:nvSpPr>
        <p:spPr>
          <a:xfrm>
            <a:off x="7973298" y="4204820"/>
            <a:ext cx="3300681" cy="576262"/>
          </a:xfrm>
        </p:spPr>
        <p:txBody>
          <a:bodyPr anchor="b">
            <a:noAutofit/>
          </a:bodyPr>
          <a:lstStyle>
            <a:lvl1pPr marL="0" indent="0" algn="ctr">
              <a:lnSpc>
                <a:spcPct val="85000"/>
              </a:lnSpc>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6" name="Picture Placeholder 2"/>
          <p:cNvSpPr>
            <a:spLocks noGrp="1" noChangeAspect="1"/>
          </p:cNvSpPr>
          <p:nvPr>
            <p:ph type="pic" idx="22"/>
          </p:nvPr>
        </p:nvSpPr>
        <p:spPr>
          <a:xfrm>
            <a:off x="7973298" y="2367093"/>
            <a:ext cx="3304928" cy="1524000"/>
          </a:xfrm>
          <a:prstGeom prst="roundRect">
            <a:avLst>
              <a:gd name="adj" fmla="val 8841"/>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7" name="Text Placeholder 3"/>
          <p:cNvSpPr>
            <a:spLocks noGrp="1"/>
          </p:cNvSpPr>
          <p:nvPr>
            <p:ph type="body" sz="half" idx="20"/>
          </p:nvPr>
        </p:nvSpPr>
        <p:spPr>
          <a:xfrm>
            <a:off x="7973173" y="4781078"/>
            <a:ext cx="3305053" cy="1010121"/>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3" name="Date Placeholder 2"/>
          <p:cNvSpPr>
            <a:spLocks noGrp="1"/>
          </p:cNvSpPr>
          <p:nvPr>
            <p:ph type="dt" sz="half" idx="10"/>
          </p:nvPr>
        </p:nvSpPr>
        <p:spPr/>
        <p:txBody>
          <a:bodyPr/>
          <a:lstStyle/>
          <a:p>
            <a:fld id="{B674DEF4-A7DA-435E-865F-B59DC3DB5B6B}" type="datetimeFigureOut">
              <a:rPr lang="fa-IR" smtClean="0"/>
              <a:t>30/09/1441</a:t>
            </a:fld>
            <a:endParaRPr lang="fa-IR"/>
          </a:p>
        </p:txBody>
      </p:sp>
      <p:sp>
        <p:nvSpPr>
          <p:cNvPr id="4" name="Footer Placeholder 3"/>
          <p:cNvSpPr>
            <a:spLocks noGrp="1"/>
          </p:cNvSpPr>
          <p:nvPr>
            <p:ph type="ftr" sz="quarter" idx="11"/>
          </p:nvPr>
        </p:nvSpPr>
        <p:spPr/>
        <p:txBody>
          <a:bodyPr/>
          <a:lstStyle/>
          <a:p>
            <a:endParaRPr lang="fa-IR"/>
          </a:p>
        </p:txBody>
      </p:sp>
      <p:sp>
        <p:nvSpPr>
          <p:cNvPr id="5" name="Slide Number Placeholder 4"/>
          <p:cNvSpPr>
            <a:spLocks noGrp="1"/>
          </p:cNvSpPr>
          <p:nvPr>
            <p:ph type="sldNum" sz="quarter" idx="12"/>
          </p:nvPr>
        </p:nvSpPr>
        <p:spPr/>
        <p:txBody>
          <a:bodyPr/>
          <a:lstStyle/>
          <a:p>
            <a:fld id="{5B8E41F0-FE8A-4E33-96E5-3DDD0FFA077A}" type="slidenum">
              <a:rPr lang="fa-IR" smtClean="0"/>
              <a:t>‹#›</a:t>
            </a:fld>
            <a:endParaRPr lang="fa-IR"/>
          </a:p>
        </p:txBody>
      </p:sp>
    </p:spTree>
    <p:extLst>
      <p:ext uri="{BB962C8B-B14F-4D97-AF65-F5344CB8AC3E}">
        <p14:creationId xmlns:p14="http://schemas.microsoft.com/office/powerpoint/2010/main" val="389125239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r>
              <a:rPr lang="en-US" smtClean="0"/>
              <a:t>Click to edit Master title style</a:t>
            </a:r>
            <a:endParaRPr lang="en-US" dirty="0"/>
          </a:p>
        </p:txBody>
      </p:sp>
      <p:sp>
        <p:nvSpPr>
          <p:cNvPr id="11" name="Vertical Text Placeholder 2"/>
          <p:cNvSpPr>
            <a:spLocks noGrp="1"/>
          </p:cNvSpPr>
          <p:nvPr>
            <p:ph type="body" orient="vert" sz="quarter" idx="13"/>
          </p:nvPr>
        </p:nvSpPr>
        <p:spPr>
          <a:xfrm>
            <a:off x="913775" y="2367093"/>
            <a:ext cx="10364452" cy="342410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674DEF4-A7DA-435E-865F-B59DC3DB5B6B}" type="datetimeFigureOut">
              <a:rPr lang="fa-IR" smtClean="0"/>
              <a:t>30/09/1441</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5B8E41F0-FE8A-4E33-96E5-3DDD0FFA077A}" type="slidenum">
              <a:rPr lang="fa-IR" smtClean="0"/>
              <a:t>‹#›</a:t>
            </a:fld>
            <a:endParaRPr lang="fa-IR"/>
          </a:p>
        </p:txBody>
      </p:sp>
    </p:spTree>
    <p:extLst>
      <p:ext uri="{BB962C8B-B14F-4D97-AF65-F5344CB8AC3E}">
        <p14:creationId xmlns:p14="http://schemas.microsoft.com/office/powerpoint/2010/main" val="223397777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pic>
        <p:nvPicPr>
          <p:cNvPr id="9" name="Picture 8"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Vertical Title 1"/>
          <p:cNvSpPr>
            <a:spLocks noGrp="1"/>
          </p:cNvSpPr>
          <p:nvPr>
            <p:ph type="title" orient="vert"/>
          </p:nvPr>
        </p:nvSpPr>
        <p:spPr>
          <a:xfrm>
            <a:off x="8724900" y="609601"/>
            <a:ext cx="2553326" cy="5181599"/>
          </a:xfrm>
        </p:spPr>
        <p:txBody>
          <a:bodyPr vert="eaVert"/>
          <a:lstStyle>
            <a:lvl1pPr algn="l">
              <a:defRPr/>
            </a:lvl1pPr>
          </a:lstStyle>
          <a:p>
            <a:r>
              <a:rPr lang="en-US" smtClean="0"/>
              <a:t>Click to edit Master title style</a:t>
            </a:r>
            <a:endParaRPr lang="en-US" dirty="0"/>
          </a:p>
        </p:txBody>
      </p:sp>
      <p:sp>
        <p:nvSpPr>
          <p:cNvPr id="8" name="Vertical Text Placeholder 2"/>
          <p:cNvSpPr>
            <a:spLocks noGrp="1"/>
          </p:cNvSpPr>
          <p:nvPr>
            <p:ph type="body" orient="vert" sz="quarter" idx="13"/>
          </p:nvPr>
        </p:nvSpPr>
        <p:spPr>
          <a:xfrm>
            <a:off x="913775" y="609601"/>
            <a:ext cx="7658724" cy="5181599"/>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674DEF4-A7DA-435E-865F-B59DC3DB5B6B}" type="datetimeFigureOut">
              <a:rPr lang="fa-IR" smtClean="0"/>
              <a:t>30/09/1441</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5B8E41F0-FE8A-4E33-96E5-3DDD0FFA077A}" type="slidenum">
              <a:rPr lang="fa-IR" smtClean="0"/>
              <a:t>‹#›</a:t>
            </a:fld>
            <a:endParaRPr lang="fa-IR"/>
          </a:p>
        </p:txBody>
      </p:sp>
    </p:spTree>
    <p:extLst>
      <p:ext uri="{BB962C8B-B14F-4D97-AF65-F5344CB8AC3E}">
        <p14:creationId xmlns:p14="http://schemas.microsoft.com/office/powerpoint/2010/main" val="317739118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AndTx">
  <p:cSld name="Title, 2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609600" y="1600200"/>
            <a:ext cx="53848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609600" y="3938590"/>
            <a:ext cx="53848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half" idx="3"/>
          </p:nvPr>
        </p:nvSpPr>
        <p:spPr>
          <a:xfrm>
            <a:off x="6197600" y="1600202"/>
            <a:ext cx="53848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Date Placeholder 5"/>
          <p:cNvSpPr>
            <a:spLocks noGrp="1"/>
          </p:cNvSpPr>
          <p:nvPr>
            <p:ph type="dt" sz="half" idx="10"/>
          </p:nvPr>
        </p:nvSpPr>
        <p:spPr>
          <a:xfrm>
            <a:off x="8737600" y="6245225"/>
            <a:ext cx="2844800" cy="476250"/>
          </a:xfrm>
        </p:spPr>
        <p:txBody>
          <a:bodyPr/>
          <a:lstStyle>
            <a:lvl1pPr>
              <a:defRPr/>
            </a:lvl1pPr>
          </a:lstStyle>
          <a:p>
            <a:fld id="{73B23574-B944-4169-8908-F7AC27927521}" type="datetime1">
              <a:rPr lang="ar-SA"/>
              <a:pPr/>
              <a:t>30/09/1441</a:t>
            </a:fld>
            <a:endParaRPr lang="en-US"/>
          </a:p>
        </p:txBody>
      </p:sp>
      <p:sp>
        <p:nvSpPr>
          <p:cNvPr id="7" name="Footer Placeholder 6"/>
          <p:cNvSpPr>
            <a:spLocks noGrp="1"/>
          </p:cNvSpPr>
          <p:nvPr>
            <p:ph type="ftr" sz="quarter" idx="11"/>
          </p:nvPr>
        </p:nvSpPr>
        <p:spPr>
          <a:xfrm>
            <a:off x="4165600" y="6245225"/>
            <a:ext cx="3860800" cy="476250"/>
          </a:xfrm>
        </p:spPr>
        <p:txBody>
          <a:bodyPr/>
          <a:lstStyle>
            <a:lvl1pPr>
              <a:defRPr/>
            </a:lvl1pPr>
          </a:lstStyle>
          <a:p>
            <a:endParaRPr lang="en-US"/>
          </a:p>
        </p:txBody>
      </p:sp>
      <p:sp>
        <p:nvSpPr>
          <p:cNvPr id="8" name="Slide Number Placeholder 7"/>
          <p:cNvSpPr>
            <a:spLocks noGrp="1"/>
          </p:cNvSpPr>
          <p:nvPr>
            <p:ph type="sldNum" sz="quarter" idx="12"/>
          </p:nvPr>
        </p:nvSpPr>
        <p:spPr>
          <a:xfrm>
            <a:off x="609600" y="6245225"/>
            <a:ext cx="2844800" cy="476250"/>
          </a:xfrm>
        </p:spPr>
        <p:txBody>
          <a:bodyPr/>
          <a:lstStyle>
            <a:lvl1pPr>
              <a:defRPr/>
            </a:lvl1pPr>
          </a:lstStyle>
          <a:p>
            <a:fld id="{F70F6DAA-F1DC-4211-92EC-8CF3E89ADC3A}" type="slidenum">
              <a:rPr lang="ar-SA"/>
              <a:pPr/>
              <a:t>‹#›</a:t>
            </a:fld>
            <a:endParaRPr lang="en-US"/>
          </a:p>
        </p:txBody>
      </p:sp>
    </p:spTree>
    <p:extLst>
      <p:ext uri="{BB962C8B-B14F-4D97-AF65-F5344CB8AC3E}">
        <p14:creationId xmlns:p14="http://schemas.microsoft.com/office/powerpoint/2010/main" val="663051973"/>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3" name="Picture 2"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r>
              <a:rPr lang="en-US" smtClean="0"/>
              <a:t>Click to edit Master title style</a:t>
            </a:r>
            <a:endParaRPr lang="en-US" dirty="0"/>
          </a:p>
        </p:txBody>
      </p:sp>
      <p:sp>
        <p:nvSpPr>
          <p:cNvPr id="12" name="Content Placeholder 2"/>
          <p:cNvSpPr>
            <a:spLocks noGrp="1"/>
          </p:cNvSpPr>
          <p:nvPr>
            <p:ph sz="quarter" idx="13"/>
          </p:nvPr>
        </p:nvSpPr>
        <p:spPr>
          <a:xfrm>
            <a:off x="913774" y="2367092"/>
            <a:ext cx="10363826" cy="342410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674DEF4-A7DA-435E-865F-B59DC3DB5B6B}" type="datetimeFigureOut">
              <a:rPr lang="fa-IR" smtClean="0"/>
              <a:t>30/09/1441</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5B8E41F0-FE8A-4E33-96E5-3DDD0FFA077A}" type="slidenum">
              <a:rPr lang="fa-IR" smtClean="0"/>
              <a:t>‹#›</a:t>
            </a:fld>
            <a:endParaRPr lang="fa-IR"/>
          </a:p>
        </p:txBody>
      </p:sp>
    </p:spTree>
    <p:extLst>
      <p:ext uri="{BB962C8B-B14F-4D97-AF65-F5344CB8AC3E}">
        <p14:creationId xmlns:p14="http://schemas.microsoft.com/office/powerpoint/2010/main" val="1283513780"/>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9" name="Picture 8"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4" y="828563"/>
            <a:ext cx="10351752" cy="2736819"/>
          </a:xfrm>
        </p:spPr>
        <p:txBody>
          <a:bodyPr anchor="b">
            <a:normAutofit/>
          </a:bodyPr>
          <a:lstStyle>
            <a:lvl1pPr>
              <a:defRPr sz="4000"/>
            </a:lvl1pPr>
          </a:lstStyle>
          <a:p>
            <a:r>
              <a:rPr lang="en-US" smtClean="0"/>
              <a:t>Click to edit Master title style</a:t>
            </a:r>
            <a:endParaRPr lang="en-US" dirty="0"/>
          </a:p>
        </p:txBody>
      </p:sp>
      <p:sp>
        <p:nvSpPr>
          <p:cNvPr id="3" name="Text Placeholder 2"/>
          <p:cNvSpPr>
            <a:spLocks noGrp="1"/>
          </p:cNvSpPr>
          <p:nvPr>
            <p:ph type="body" idx="1"/>
          </p:nvPr>
        </p:nvSpPr>
        <p:spPr>
          <a:xfrm>
            <a:off x="913774" y="3657457"/>
            <a:ext cx="10351752" cy="1368183"/>
          </a:xfrm>
        </p:spPr>
        <p:txBody>
          <a:bodyPr>
            <a:normAutofit/>
          </a:bodyPr>
          <a:lstStyle>
            <a:lvl1pPr marL="0" indent="0" algn="ctr">
              <a:buNone/>
              <a:defRPr sz="2000">
                <a:solidFill>
                  <a:schemeClr val="bg1">
                    <a:lumMod val="50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74DEF4-A7DA-435E-865F-B59DC3DB5B6B}" type="datetimeFigureOut">
              <a:rPr lang="fa-IR" smtClean="0"/>
              <a:t>30/09/1441</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5B8E41F0-FE8A-4E33-96E5-3DDD0FFA077A}" type="slidenum">
              <a:rPr lang="fa-IR" smtClean="0"/>
              <a:t>‹#›</a:t>
            </a:fld>
            <a:endParaRPr lang="fa-IR"/>
          </a:p>
        </p:txBody>
      </p:sp>
    </p:spTree>
    <p:extLst>
      <p:ext uri="{BB962C8B-B14F-4D97-AF65-F5344CB8AC3E}">
        <p14:creationId xmlns:p14="http://schemas.microsoft.com/office/powerpoint/2010/main" val="290090215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pic>
        <p:nvPicPr>
          <p:cNvPr id="10" name="Picture 9"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4" name="Title 1"/>
          <p:cNvSpPr>
            <a:spLocks noGrp="1"/>
          </p:cNvSpPr>
          <p:nvPr>
            <p:ph type="title"/>
          </p:nvPr>
        </p:nvSpPr>
        <p:spPr>
          <a:xfrm>
            <a:off x="913775" y="618517"/>
            <a:ext cx="10364451" cy="1596177"/>
          </a:xfrm>
        </p:spPr>
        <p:txBody>
          <a:bodyPr/>
          <a:lstStyle/>
          <a:p>
            <a:r>
              <a:rPr lang="en-US" smtClean="0"/>
              <a:t>Click to edit Master title style</a:t>
            </a:r>
            <a:endParaRPr lang="en-US" dirty="0"/>
          </a:p>
        </p:txBody>
      </p:sp>
      <p:sp>
        <p:nvSpPr>
          <p:cNvPr id="12" name="Content Placeholder 2"/>
          <p:cNvSpPr>
            <a:spLocks noGrp="1"/>
          </p:cNvSpPr>
          <p:nvPr>
            <p:ph sz="quarter" idx="13"/>
          </p:nvPr>
        </p:nvSpPr>
        <p:spPr>
          <a:xfrm>
            <a:off x="913774" y="2367092"/>
            <a:ext cx="5106026" cy="342410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3" name="Content Placeholder 3"/>
          <p:cNvSpPr>
            <a:spLocks noGrp="1"/>
          </p:cNvSpPr>
          <p:nvPr>
            <p:ph sz="quarter" idx="14"/>
          </p:nvPr>
        </p:nvSpPr>
        <p:spPr>
          <a:xfrm>
            <a:off x="6172200" y="2367092"/>
            <a:ext cx="5105400" cy="342410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B674DEF4-A7DA-435E-865F-B59DC3DB5B6B}" type="datetimeFigureOut">
              <a:rPr lang="fa-IR" smtClean="0"/>
              <a:t>30/09/1441</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5B8E41F0-FE8A-4E33-96E5-3DDD0FFA077A}" type="slidenum">
              <a:rPr lang="fa-IR" smtClean="0"/>
              <a:t>‹#›</a:t>
            </a:fld>
            <a:endParaRPr lang="fa-IR"/>
          </a:p>
        </p:txBody>
      </p:sp>
    </p:spTree>
    <p:extLst>
      <p:ext uri="{BB962C8B-B14F-4D97-AF65-F5344CB8AC3E}">
        <p14:creationId xmlns:p14="http://schemas.microsoft.com/office/powerpoint/2010/main" val="363868853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pic>
        <p:nvPicPr>
          <p:cNvPr id="15" name="Picture 14"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4" name="Title 1"/>
          <p:cNvSpPr>
            <a:spLocks noGrp="1"/>
          </p:cNvSpPr>
          <p:nvPr>
            <p:ph type="title"/>
          </p:nvPr>
        </p:nvSpPr>
        <p:spPr>
          <a:xfrm>
            <a:off x="913775" y="618517"/>
            <a:ext cx="10364451" cy="1596177"/>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1146328" y="2371018"/>
            <a:ext cx="4873474" cy="679994"/>
          </a:xfrm>
        </p:spPr>
        <p:txBody>
          <a:bodyPr anchor="b">
            <a:noAutofit/>
          </a:bodyPr>
          <a:lstStyle>
            <a:lvl1pPr marL="0" indent="0">
              <a:lnSpc>
                <a:spcPct val="85000"/>
              </a:lnSpc>
              <a:buNone/>
              <a:defRPr sz="26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2" name="Content Placeholder 3"/>
          <p:cNvSpPr>
            <a:spLocks noGrp="1"/>
          </p:cNvSpPr>
          <p:nvPr>
            <p:ph sz="quarter" idx="13"/>
          </p:nvPr>
        </p:nvSpPr>
        <p:spPr>
          <a:xfrm>
            <a:off x="913774" y="3051012"/>
            <a:ext cx="5106027" cy="274018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396423" y="2371018"/>
            <a:ext cx="4881804" cy="679994"/>
          </a:xfrm>
        </p:spPr>
        <p:txBody>
          <a:bodyPr anchor="b">
            <a:noAutofit/>
          </a:bodyPr>
          <a:lstStyle>
            <a:lvl1pPr marL="0" indent="0">
              <a:lnSpc>
                <a:spcPct val="85000"/>
              </a:lnSpc>
              <a:buNone/>
              <a:defRPr sz="26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3" name="Content Placeholder 5"/>
          <p:cNvSpPr>
            <a:spLocks noGrp="1"/>
          </p:cNvSpPr>
          <p:nvPr>
            <p:ph sz="quarter" idx="14"/>
          </p:nvPr>
        </p:nvSpPr>
        <p:spPr>
          <a:xfrm>
            <a:off x="6172200" y="3051012"/>
            <a:ext cx="5105401" cy="274018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B674DEF4-A7DA-435E-865F-B59DC3DB5B6B}" type="datetimeFigureOut">
              <a:rPr lang="fa-IR" smtClean="0"/>
              <a:t>30/09/1441</a:t>
            </a:fld>
            <a:endParaRPr lang="fa-IR"/>
          </a:p>
        </p:txBody>
      </p:sp>
      <p:sp>
        <p:nvSpPr>
          <p:cNvPr id="8" name="Footer Placeholder 7"/>
          <p:cNvSpPr>
            <a:spLocks noGrp="1"/>
          </p:cNvSpPr>
          <p:nvPr>
            <p:ph type="ftr" sz="quarter" idx="11"/>
          </p:nvPr>
        </p:nvSpPr>
        <p:spPr/>
        <p:txBody>
          <a:bodyPr/>
          <a:lstStyle/>
          <a:p>
            <a:endParaRPr lang="fa-IR"/>
          </a:p>
        </p:txBody>
      </p:sp>
      <p:sp>
        <p:nvSpPr>
          <p:cNvPr id="9" name="Slide Number Placeholder 8"/>
          <p:cNvSpPr>
            <a:spLocks noGrp="1"/>
          </p:cNvSpPr>
          <p:nvPr>
            <p:ph type="sldNum" sz="quarter" idx="12"/>
          </p:nvPr>
        </p:nvSpPr>
        <p:spPr/>
        <p:txBody>
          <a:bodyPr/>
          <a:lstStyle/>
          <a:p>
            <a:fld id="{5B8E41F0-FE8A-4E33-96E5-3DDD0FFA077A}" type="slidenum">
              <a:rPr lang="fa-IR" smtClean="0"/>
              <a:t>‹#›</a:t>
            </a:fld>
            <a:endParaRPr lang="fa-IR"/>
          </a:p>
        </p:txBody>
      </p:sp>
    </p:spTree>
    <p:extLst>
      <p:ext uri="{BB962C8B-B14F-4D97-AF65-F5344CB8AC3E}">
        <p14:creationId xmlns:p14="http://schemas.microsoft.com/office/powerpoint/2010/main" val="326752255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B674DEF4-A7DA-435E-865F-B59DC3DB5B6B}" type="datetimeFigureOut">
              <a:rPr lang="fa-IR" smtClean="0"/>
              <a:t>30/09/1441</a:t>
            </a:fld>
            <a:endParaRPr lang="fa-IR"/>
          </a:p>
        </p:txBody>
      </p:sp>
      <p:sp>
        <p:nvSpPr>
          <p:cNvPr id="4" name="Footer Placeholder 3"/>
          <p:cNvSpPr>
            <a:spLocks noGrp="1"/>
          </p:cNvSpPr>
          <p:nvPr>
            <p:ph type="ftr" sz="quarter" idx="11"/>
          </p:nvPr>
        </p:nvSpPr>
        <p:spPr/>
        <p:txBody>
          <a:bodyPr/>
          <a:lstStyle/>
          <a:p>
            <a:endParaRPr lang="fa-IR"/>
          </a:p>
        </p:txBody>
      </p:sp>
      <p:sp>
        <p:nvSpPr>
          <p:cNvPr id="5" name="Slide Number Placeholder 4"/>
          <p:cNvSpPr>
            <a:spLocks noGrp="1"/>
          </p:cNvSpPr>
          <p:nvPr>
            <p:ph type="sldNum" sz="quarter" idx="12"/>
          </p:nvPr>
        </p:nvSpPr>
        <p:spPr/>
        <p:txBody>
          <a:bodyPr/>
          <a:lstStyle/>
          <a:p>
            <a:fld id="{5B8E41F0-FE8A-4E33-96E5-3DDD0FFA077A}" type="slidenum">
              <a:rPr lang="fa-IR" smtClean="0"/>
              <a:t>‹#›</a:t>
            </a:fld>
            <a:endParaRPr lang="fa-IR"/>
          </a:p>
        </p:txBody>
      </p:sp>
    </p:spTree>
    <p:extLst>
      <p:ext uri="{BB962C8B-B14F-4D97-AF65-F5344CB8AC3E}">
        <p14:creationId xmlns:p14="http://schemas.microsoft.com/office/powerpoint/2010/main" val="412455463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7" name="Picture 6"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Date Placeholder 1"/>
          <p:cNvSpPr>
            <a:spLocks noGrp="1"/>
          </p:cNvSpPr>
          <p:nvPr>
            <p:ph type="dt" sz="half" idx="10"/>
          </p:nvPr>
        </p:nvSpPr>
        <p:spPr/>
        <p:txBody>
          <a:bodyPr/>
          <a:lstStyle/>
          <a:p>
            <a:fld id="{B674DEF4-A7DA-435E-865F-B59DC3DB5B6B}" type="datetimeFigureOut">
              <a:rPr lang="fa-IR" smtClean="0"/>
              <a:t>30/09/1441</a:t>
            </a:fld>
            <a:endParaRPr lang="fa-IR"/>
          </a:p>
        </p:txBody>
      </p:sp>
      <p:sp>
        <p:nvSpPr>
          <p:cNvPr id="3" name="Footer Placeholder 2"/>
          <p:cNvSpPr>
            <a:spLocks noGrp="1"/>
          </p:cNvSpPr>
          <p:nvPr>
            <p:ph type="ftr" sz="quarter" idx="11"/>
          </p:nvPr>
        </p:nvSpPr>
        <p:spPr/>
        <p:txBody>
          <a:bodyPr/>
          <a:lstStyle/>
          <a:p>
            <a:endParaRPr lang="fa-IR"/>
          </a:p>
        </p:txBody>
      </p:sp>
      <p:sp>
        <p:nvSpPr>
          <p:cNvPr id="4" name="Slide Number Placeholder 3"/>
          <p:cNvSpPr>
            <a:spLocks noGrp="1"/>
          </p:cNvSpPr>
          <p:nvPr>
            <p:ph type="sldNum" sz="quarter" idx="12"/>
          </p:nvPr>
        </p:nvSpPr>
        <p:spPr/>
        <p:txBody>
          <a:bodyPr/>
          <a:lstStyle/>
          <a:p>
            <a:fld id="{5B8E41F0-FE8A-4E33-96E5-3DDD0FFA077A}" type="slidenum">
              <a:rPr lang="fa-IR" smtClean="0"/>
              <a:t>‹#›</a:t>
            </a:fld>
            <a:endParaRPr lang="fa-IR"/>
          </a:p>
        </p:txBody>
      </p:sp>
    </p:spTree>
    <p:extLst>
      <p:ext uri="{BB962C8B-B14F-4D97-AF65-F5344CB8AC3E}">
        <p14:creationId xmlns:p14="http://schemas.microsoft.com/office/powerpoint/2010/main" val="280544865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pic>
        <p:nvPicPr>
          <p:cNvPr id="11" name="Picture 10"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5" y="609600"/>
            <a:ext cx="3935688" cy="2023252"/>
          </a:xfrm>
        </p:spPr>
        <p:txBody>
          <a:bodyPr anchor="b"/>
          <a:lstStyle>
            <a:lvl1pPr algn="ctr">
              <a:defRPr sz="3200"/>
            </a:lvl1pPr>
          </a:lstStyle>
          <a:p>
            <a:r>
              <a:rPr lang="en-US" smtClean="0"/>
              <a:t>Click to edit Master title style</a:t>
            </a:r>
            <a:endParaRPr lang="en-US" dirty="0"/>
          </a:p>
        </p:txBody>
      </p:sp>
      <p:sp>
        <p:nvSpPr>
          <p:cNvPr id="10" name="Content Placeholder 2"/>
          <p:cNvSpPr>
            <a:spLocks noGrp="1"/>
          </p:cNvSpPr>
          <p:nvPr>
            <p:ph sz="quarter" idx="13"/>
          </p:nvPr>
        </p:nvSpPr>
        <p:spPr>
          <a:xfrm>
            <a:off x="5078062" y="609600"/>
            <a:ext cx="6200163" cy="5181599"/>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913774" y="2632852"/>
            <a:ext cx="3935689" cy="3158348"/>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674DEF4-A7DA-435E-865F-B59DC3DB5B6B}" type="datetimeFigureOut">
              <a:rPr lang="fa-IR" smtClean="0"/>
              <a:t>30/09/1441</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5B8E41F0-FE8A-4E33-96E5-3DDD0FFA077A}" type="slidenum">
              <a:rPr lang="fa-IR" smtClean="0"/>
              <a:t>‹#›</a:t>
            </a:fld>
            <a:endParaRPr lang="fa-IR"/>
          </a:p>
        </p:txBody>
      </p:sp>
    </p:spTree>
    <p:extLst>
      <p:ext uri="{BB962C8B-B14F-4D97-AF65-F5344CB8AC3E}">
        <p14:creationId xmlns:p14="http://schemas.microsoft.com/office/powerpoint/2010/main" val="67251626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10" name="Picture 9"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4" y="609600"/>
            <a:ext cx="5934969" cy="2023254"/>
          </a:xfrm>
        </p:spPr>
        <p:txBody>
          <a:bodyPr anchor="b"/>
          <a:lstStyle>
            <a:lvl1pPr algn="ct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7424803" y="609601"/>
            <a:ext cx="3255358" cy="5181600"/>
          </a:xfrm>
          <a:prstGeom prst="roundRect">
            <a:avLst>
              <a:gd name="adj" fmla="val 4943"/>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913794" y="2632852"/>
            <a:ext cx="5934949" cy="3158347"/>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674DEF4-A7DA-435E-865F-B59DC3DB5B6B}" type="datetimeFigureOut">
              <a:rPr lang="fa-IR" smtClean="0"/>
              <a:t>30/09/1441</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5B8E41F0-FE8A-4E33-96E5-3DDD0FFA077A}" type="slidenum">
              <a:rPr lang="fa-IR" smtClean="0"/>
              <a:t>‹#›</a:t>
            </a:fld>
            <a:endParaRPr lang="fa-IR"/>
          </a:p>
        </p:txBody>
      </p:sp>
    </p:spTree>
    <p:extLst>
      <p:ext uri="{BB962C8B-B14F-4D97-AF65-F5344CB8AC3E}">
        <p14:creationId xmlns:p14="http://schemas.microsoft.com/office/powerpoint/2010/main" val="218588766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pic>
        <p:nvPicPr>
          <p:cNvPr id="1026" name="Picture 2" descr="\\DROBO-FS\QuickDrops\JB\PPTX NG\Droplets\LightingOverlay.png"/>
          <p:cNvPicPr>
            <a:picLocks noChangeAspect="1" noChangeArrowheads="1"/>
          </p:cNvPicPr>
          <p:nvPr/>
        </p:nvPicPr>
        <p:blipFill>
          <a:blip r:embed="rId20">
            <a:alphaModFix/>
            <a:extLst>
              <a:ext uri="{28A0092B-C50C-407E-A947-70E740481C1C}">
                <a14:useLocalDpi xmlns:a14="http://schemas.microsoft.com/office/drawing/2010/main" val="0"/>
              </a:ext>
            </a:extLst>
          </a:blip>
          <a:srcRect/>
          <a:stretch>
            <a:fillRect/>
          </a:stretch>
        </p:blipFill>
        <p:spPr bwMode="auto">
          <a:xfrm>
            <a:off x="0" y="-1"/>
            <a:ext cx="12192003" cy="6858001"/>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913775" y="618517"/>
            <a:ext cx="10364451" cy="1596177"/>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913775" y="2367093"/>
            <a:ext cx="10364452" cy="3424107"/>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7678737" y="5883275"/>
            <a:ext cx="2743200" cy="365125"/>
          </a:xfrm>
          <a:prstGeom prst="rect">
            <a:avLst/>
          </a:prstGeom>
        </p:spPr>
        <p:txBody>
          <a:bodyPr vert="horz" lIns="91440" tIns="45720" rIns="91440" bIns="45720" rtlCol="0" anchor="ctr"/>
          <a:lstStyle>
            <a:lvl1pPr algn="r">
              <a:defRPr sz="1000">
                <a:solidFill>
                  <a:schemeClr val="tx1"/>
                </a:solidFill>
              </a:defRPr>
            </a:lvl1pPr>
          </a:lstStyle>
          <a:p>
            <a:fld id="{B674DEF4-A7DA-435E-865F-B59DC3DB5B6B}" type="datetimeFigureOut">
              <a:rPr lang="fa-IR" smtClean="0"/>
              <a:t>30/09/1441</a:t>
            </a:fld>
            <a:endParaRPr lang="fa-IR"/>
          </a:p>
        </p:txBody>
      </p:sp>
      <p:sp>
        <p:nvSpPr>
          <p:cNvPr id="5" name="Footer Placeholder 4"/>
          <p:cNvSpPr>
            <a:spLocks noGrp="1"/>
          </p:cNvSpPr>
          <p:nvPr>
            <p:ph type="ftr" sz="quarter" idx="3"/>
          </p:nvPr>
        </p:nvSpPr>
        <p:spPr>
          <a:xfrm>
            <a:off x="913774" y="5883275"/>
            <a:ext cx="6672887" cy="365125"/>
          </a:xfrm>
          <a:prstGeom prst="rect">
            <a:avLst/>
          </a:prstGeom>
        </p:spPr>
        <p:txBody>
          <a:bodyPr vert="horz" lIns="91440" tIns="45720" rIns="91440" bIns="45720" rtlCol="0" anchor="ctr"/>
          <a:lstStyle>
            <a:lvl1pPr algn="l">
              <a:defRPr sz="1000">
                <a:solidFill>
                  <a:schemeClr val="tx1"/>
                </a:solidFill>
              </a:defRPr>
            </a:lvl1pPr>
          </a:lstStyle>
          <a:p>
            <a:endParaRPr lang="fa-IR"/>
          </a:p>
        </p:txBody>
      </p:sp>
      <p:sp>
        <p:nvSpPr>
          <p:cNvPr id="6" name="Slide Number Placeholder 5"/>
          <p:cNvSpPr>
            <a:spLocks noGrp="1"/>
          </p:cNvSpPr>
          <p:nvPr>
            <p:ph type="sldNum" sz="quarter" idx="4"/>
          </p:nvPr>
        </p:nvSpPr>
        <p:spPr>
          <a:xfrm>
            <a:off x="10514011" y="5883275"/>
            <a:ext cx="764215" cy="365125"/>
          </a:xfrm>
          <a:prstGeom prst="rect">
            <a:avLst/>
          </a:prstGeom>
        </p:spPr>
        <p:txBody>
          <a:bodyPr vert="horz" lIns="91440" tIns="45720" rIns="91440" bIns="45720" rtlCol="0" anchor="ctr"/>
          <a:lstStyle>
            <a:lvl1pPr algn="r">
              <a:defRPr sz="1000">
                <a:solidFill>
                  <a:schemeClr val="tx1"/>
                </a:solidFill>
              </a:defRPr>
            </a:lvl1pPr>
          </a:lstStyle>
          <a:p>
            <a:fld id="{5B8E41F0-FE8A-4E33-96E5-3DDD0FFA077A}" type="slidenum">
              <a:rPr lang="fa-IR" smtClean="0"/>
              <a:t>‹#›</a:t>
            </a:fld>
            <a:endParaRPr lang="fa-IR"/>
          </a:p>
        </p:txBody>
      </p:sp>
    </p:spTree>
    <p:extLst>
      <p:ext uri="{BB962C8B-B14F-4D97-AF65-F5344CB8AC3E}">
        <p14:creationId xmlns:p14="http://schemas.microsoft.com/office/powerpoint/2010/main" val="3571824031"/>
      </p:ext>
    </p:extLst>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 id="2147483684" r:id="rId4"/>
    <p:sldLayoutId id="2147483685" r:id="rId5"/>
    <p:sldLayoutId id="2147483686" r:id="rId6"/>
    <p:sldLayoutId id="2147483687" r:id="rId7"/>
    <p:sldLayoutId id="2147483688" r:id="rId8"/>
    <p:sldLayoutId id="2147483689" r:id="rId9"/>
    <p:sldLayoutId id="2147483690" r:id="rId10"/>
    <p:sldLayoutId id="2147483691" r:id="rId11"/>
    <p:sldLayoutId id="2147483692" r:id="rId12"/>
    <p:sldLayoutId id="2147483693" r:id="rId13"/>
    <p:sldLayoutId id="2147483694" r:id="rId14"/>
    <p:sldLayoutId id="2147483695" r:id="rId15"/>
    <p:sldLayoutId id="2147483696" r:id="rId16"/>
    <p:sldLayoutId id="2147483697" r:id="rId17"/>
    <p:sldLayoutId id="2147483698" r:id="rId18"/>
  </p:sldLayoutIdLst>
  <p:txStyles>
    <p:titleStyle>
      <a:lvl1pPr algn="ctr" defTabSz="914400" rtl="1" eaLnBrk="1" latinLnBrk="0" hangingPunct="1">
        <a:lnSpc>
          <a:spcPct val="90000"/>
        </a:lnSpc>
        <a:spcBef>
          <a:spcPct val="0"/>
        </a:spcBef>
        <a:buNone/>
        <a:defRPr sz="3600" kern="1200" cap="all" baseline="0">
          <a:solidFill>
            <a:schemeClr val="tx1"/>
          </a:solidFill>
          <a:effectLst/>
          <a:latin typeface="+mj-lt"/>
          <a:ea typeface="+mj-ea"/>
          <a:cs typeface="+mj-cs"/>
        </a:defRPr>
      </a:lvl1pPr>
    </p:titleStyle>
    <p:bodyStyle>
      <a:lvl1pPr marL="228600" indent="-228600" algn="r" defTabSz="914400" rtl="1" eaLnBrk="1" latinLnBrk="0" hangingPunct="1">
        <a:lnSpc>
          <a:spcPct val="120000"/>
        </a:lnSpc>
        <a:spcBef>
          <a:spcPts val="1000"/>
        </a:spcBef>
        <a:buClr>
          <a:schemeClr val="tx1"/>
        </a:buClr>
        <a:buFont typeface="Arial" panose="020B0604020202020204" pitchFamily="34" charset="0"/>
        <a:buChar char="•"/>
        <a:defRPr sz="2000" kern="1200" cap="all" baseline="0">
          <a:solidFill>
            <a:schemeClr val="tx1"/>
          </a:solidFill>
          <a:effectLst/>
          <a:latin typeface="+mn-lt"/>
          <a:ea typeface="+mn-ea"/>
          <a:cs typeface="+mn-cs"/>
        </a:defRPr>
      </a:lvl1pPr>
      <a:lvl2pPr marL="685800" indent="-228600" algn="r" defTabSz="914400" rtl="1" eaLnBrk="1" latinLnBrk="0" hangingPunct="1">
        <a:lnSpc>
          <a:spcPct val="120000"/>
        </a:lnSpc>
        <a:spcBef>
          <a:spcPts val="500"/>
        </a:spcBef>
        <a:buClr>
          <a:schemeClr val="tx1"/>
        </a:buClr>
        <a:buFont typeface="Arial" panose="020B0604020202020204" pitchFamily="34" charset="0"/>
        <a:buChar char="•"/>
        <a:defRPr sz="1800" kern="1200" cap="all" baseline="0">
          <a:solidFill>
            <a:schemeClr val="tx1"/>
          </a:solidFill>
          <a:effectLst/>
          <a:latin typeface="+mn-lt"/>
          <a:ea typeface="+mn-ea"/>
          <a:cs typeface="+mn-cs"/>
        </a:defRPr>
      </a:lvl2pPr>
      <a:lvl3pPr marL="1143000" indent="-228600" algn="r" defTabSz="914400" rtl="1" eaLnBrk="1" latinLnBrk="0" hangingPunct="1">
        <a:lnSpc>
          <a:spcPct val="120000"/>
        </a:lnSpc>
        <a:spcBef>
          <a:spcPts val="500"/>
        </a:spcBef>
        <a:buClr>
          <a:schemeClr val="tx1"/>
        </a:buClr>
        <a:buFont typeface="Arial" panose="020B0604020202020204" pitchFamily="34" charset="0"/>
        <a:buChar char="•"/>
        <a:defRPr sz="1600" kern="1200" cap="all" baseline="0">
          <a:solidFill>
            <a:schemeClr val="tx1"/>
          </a:solidFill>
          <a:effectLst/>
          <a:latin typeface="+mn-lt"/>
          <a:ea typeface="+mn-ea"/>
          <a:cs typeface="+mn-cs"/>
        </a:defRPr>
      </a:lvl3pPr>
      <a:lvl4pPr marL="1600200" indent="-228600" algn="r" defTabSz="914400" rtl="1"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4pPr>
      <a:lvl5pPr marL="2057400" indent="-228600" algn="r" defTabSz="914400" rtl="1"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5pPr>
      <a:lvl6pPr marL="2514600" indent="-228600" algn="r" defTabSz="914400" rtl="1"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6pPr>
      <a:lvl7pPr marL="2971800" indent="-228600" algn="r" defTabSz="914400" rtl="1"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7pPr>
      <a:lvl8pPr marL="3429000" indent="-228600" algn="r" defTabSz="914400" rtl="1"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8pPr>
      <a:lvl9pPr marL="3886200" indent="-228600" algn="r" defTabSz="914400" rtl="1"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9pPr>
    </p:bodyStyle>
    <p:otherStyle>
      <a:defPPr>
        <a:defRPr lang="en-US"/>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jpeg"/><Relationship Id="rId1" Type="http://schemas.openxmlformats.org/officeDocument/2006/relationships/slideLayout" Target="../slideLayouts/slideLayout2.xml"/><Relationship Id="rId6" Type="http://schemas.openxmlformats.org/officeDocument/2006/relationships/image" Target="../media/image25.jpeg"/><Relationship Id="rId5" Type="http://schemas.openxmlformats.org/officeDocument/2006/relationships/image" Target="../media/image24.jpeg"/><Relationship Id="rId4" Type="http://schemas.openxmlformats.org/officeDocument/2006/relationships/image" Target="../media/image23.jpeg"/></Relationships>
</file>

<file path=ppt/slides/_rels/slide11.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2.xml"/><Relationship Id="rId5" Type="http://schemas.openxmlformats.org/officeDocument/2006/relationships/image" Target="../media/image32.jpeg"/><Relationship Id="rId4" Type="http://schemas.openxmlformats.org/officeDocument/2006/relationships/image" Target="../media/image31.jpeg"/></Relationships>
</file>

<file path=ppt/slides/_rels/slide14.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4.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jpeg"/><Relationship Id="rId1" Type="http://schemas.openxmlformats.org/officeDocument/2006/relationships/slideLayout" Target="../slideLayouts/slideLayout2.xml"/><Relationship Id="rId4" Type="http://schemas.openxmlformats.org/officeDocument/2006/relationships/image" Target="../media/image38.jpeg"/></Relationships>
</file>

<file path=ppt/slides/_rels/slide19.xml.rels><?xml version="1.0" encoding="UTF-8" standalone="yes"?>
<Relationships xmlns="http://schemas.openxmlformats.org/package/2006/relationships"><Relationship Id="rId3" Type="http://schemas.openxmlformats.org/officeDocument/2006/relationships/image" Target="../media/image40.jpeg"/><Relationship Id="rId7" Type="http://schemas.openxmlformats.org/officeDocument/2006/relationships/image" Target="../media/image44.jpeg"/><Relationship Id="rId2" Type="http://schemas.openxmlformats.org/officeDocument/2006/relationships/image" Target="../media/image39.jpeg"/><Relationship Id="rId1" Type="http://schemas.openxmlformats.org/officeDocument/2006/relationships/slideLayout" Target="../slideLayouts/slideLayout4.xml"/><Relationship Id="rId6" Type="http://schemas.openxmlformats.org/officeDocument/2006/relationships/image" Target="../media/image43.jpeg"/><Relationship Id="rId5" Type="http://schemas.openxmlformats.org/officeDocument/2006/relationships/image" Target="../media/image42.jpeg"/><Relationship Id="rId4" Type="http://schemas.openxmlformats.org/officeDocument/2006/relationships/image" Target="../media/image41.jpe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image" Target="../media/image38.jpeg"/><Relationship Id="rId1" Type="http://schemas.openxmlformats.org/officeDocument/2006/relationships/slideLayout" Target="../slideLayouts/slideLayout7.xml"/><Relationship Id="rId4" Type="http://schemas.openxmlformats.org/officeDocument/2006/relationships/image" Target="../media/image46.jpeg"/></Relationships>
</file>

<file path=ppt/slides/_rels/slide21.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image" Target="../media/image47.jpeg"/><Relationship Id="rId1" Type="http://schemas.openxmlformats.org/officeDocument/2006/relationships/slideLayout" Target="../slideLayouts/slideLayout2.xml"/><Relationship Id="rId5" Type="http://schemas.openxmlformats.org/officeDocument/2006/relationships/image" Target="../media/image50.jpeg"/><Relationship Id="rId4" Type="http://schemas.openxmlformats.org/officeDocument/2006/relationships/image" Target="../media/image49.jpeg"/></Relationships>
</file>

<file path=ppt/slides/_rels/slide22.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image" Target="../media/image51.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image" Target="../media/image53.jpeg"/><Relationship Id="rId1" Type="http://schemas.openxmlformats.org/officeDocument/2006/relationships/slideLayout" Target="../slideLayouts/slideLayout2.xml"/><Relationship Id="rId5" Type="http://schemas.openxmlformats.org/officeDocument/2006/relationships/image" Target="../media/image56.jpeg"/><Relationship Id="rId4" Type="http://schemas.openxmlformats.org/officeDocument/2006/relationships/image" Target="../media/image55.jpeg"/></Relationships>
</file>

<file path=ppt/slides/_rels/slide24.xml.rels><?xml version="1.0" encoding="UTF-8" standalone="yes"?>
<Relationships xmlns="http://schemas.openxmlformats.org/package/2006/relationships"><Relationship Id="rId3" Type="http://schemas.openxmlformats.org/officeDocument/2006/relationships/image" Target="../media/image58.jpeg"/><Relationship Id="rId7" Type="http://schemas.openxmlformats.org/officeDocument/2006/relationships/image" Target="../media/image56.jpeg"/><Relationship Id="rId2" Type="http://schemas.openxmlformats.org/officeDocument/2006/relationships/image" Target="../media/image57.jpeg"/><Relationship Id="rId1" Type="http://schemas.openxmlformats.org/officeDocument/2006/relationships/slideLayout" Target="../slideLayouts/slideLayout4.xml"/><Relationship Id="rId6" Type="http://schemas.openxmlformats.org/officeDocument/2006/relationships/image" Target="../media/image61.jpeg"/><Relationship Id="rId5" Type="http://schemas.openxmlformats.org/officeDocument/2006/relationships/image" Target="../media/image60.jpeg"/><Relationship Id="rId4" Type="http://schemas.openxmlformats.org/officeDocument/2006/relationships/image" Target="../media/image59.jpeg"/></Relationships>
</file>

<file path=ppt/slides/_rels/slide25.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image" Target="../media/image62.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image" Target="../media/image64.jpeg"/><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8" Type="http://schemas.openxmlformats.org/officeDocument/2006/relationships/image" Target="../media/image72.jpeg"/><Relationship Id="rId3" Type="http://schemas.openxmlformats.org/officeDocument/2006/relationships/image" Target="../media/image67.jpeg"/><Relationship Id="rId7" Type="http://schemas.openxmlformats.org/officeDocument/2006/relationships/image" Target="../media/image71.jpeg"/><Relationship Id="rId2" Type="http://schemas.openxmlformats.org/officeDocument/2006/relationships/image" Target="../media/image66.jpeg"/><Relationship Id="rId1" Type="http://schemas.openxmlformats.org/officeDocument/2006/relationships/slideLayout" Target="../slideLayouts/slideLayout4.xml"/><Relationship Id="rId6" Type="http://schemas.openxmlformats.org/officeDocument/2006/relationships/image" Target="../media/image70.jpeg"/><Relationship Id="rId5" Type="http://schemas.openxmlformats.org/officeDocument/2006/relationships/image" Target="../media/image69.jpeg"/><Relationship Id="rId4" Type="http://schemas.openxmlformats.org/officeDocument/2006/relationships/image" Target="../media/image68.jpeg"/></Relationships>
</file>

<file path=ppt/slides/_rels/slide28.xml.rels><?xml version="1.0" encoding="UTF-8" standalone="yes"?>
<Relationships xmlns="http://schemas.openxmlformats.org/package/2006/relationships"><Relationship Id="rId3" Type="http://schemas.openxmlformats.org/officeDocument/2006/relationships/image" Target="../media/image74.jpeg"/><Relationship Id="rId7" Type="http://schemas.openxmlformats.org/officeDocument/2006/relationships/image" Target="../media/image78.jpeg"/><Relationship Id="rId2" Type="http://schemas.openxmlformats.org/officeDocument/2006/relationships/image" Target="../media/image73.jpeg"/><Relationship Id="rId1" Type="http://schemas.openxmlformats.org/officeDocument/2006/relationships/slideLayout" Target="../slideLayouts/slideLayout4.xml"/><Relationship Id="rId6" Type="http://schemas.openxmlformats.org/officeDocument/2006/relationships/image" Target="../media/image77.jpeg"/><Relationship Id="rId5" Type="http://schemas.openxmlformats.org/officeDocument/2006/relationships/image" Target="../media/image76.jpeg"/><Relationship Id="rId4" Type="http://schemas.openxmlformats.org/officeDocument/2006/relationships/image" Target="../media/image75.jpeg"/></Relationships>
</file>

<file path=ppt/slides/_rels/slide29.xml.rels><?xml version="1.0" encoding="UTF-8" standalone="yes"?>
<Relationships xmlns="http://schemas.openxmlformats.org/package/2006/relationships"><Relationship Id="rId3" Type="http://schemas.openxmlformats.org/officeDocument/2006/relationships/image" Target="../media/image80.jpeg"/><Relationship Id="rId2" Type="http://schemas.openxmlformats.org/officeDocument/2006/relationships/image" Target="../media/image79.jpeg"/><Relationship Id="rId1" Type="http://schemas.openxmlformats.org/officeDocument/2006/relationships/slideLayout" Target="../slideLayouts/slideLayout4.xml"/><Relationship Id="rId5" Type="http://schemas.openxmlformats.org/officeDocument/2006/relationships/image" Target="../media/image82.png"/><Relationship Id="rId4" Type="http://schemas.openxmlformats.org/officeDocument/2006/relationships/image" Target="../media/image81.jpeg"/></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30.xml.rels><?xml version="1.0" encoding="UTF-8" standalone="yes"?>
<Relationships xmlns="http://schemas.openxmlformats.org/package/2006/relationships"><Relationship Id="rId3" Type="http://schemas.openxmlformats.org/officeDocument/2006/relationships/image" Target="../media/image84.jpeg"/><Relationship Id="rId2" Type="http://schemas.openxmlformats.org/officeDocument/2006/relationships/image" Target="../media/image83.jpeg"/><Relationship Id="rId1" Type="http://schemas.openxmlformats.org/officeDocument/2006/relationships/slideLayout" Target="../slideLayouts/slideLayout4.xml"/><Relationship Id="rId5" Type="http://schemas.openxmlformats.org/officeDocument/2006/relationships/image" Target="../media/image86.png"/><Relationship Id="rId4" Type="http://schemas.openxmlformats.org/officeDocument/2006/relationships/image" Target="../media/image85.jpeg"/></Relationships>
</file>

<file path=ppt/slides/_rels/slide31.xml.rels><?xml version="1.0" encoding="UTF-8" standalone="yes"?>
<Relationships xmlns="http://schemas.openxmlformats.org/package/2006/relationships"><Relationship Id="rId2" Type="http://schemas.openxmlformats.org/officeDocument/2006/relationships/image" Target="../media/image87.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89.jpeg"/><Relationship Id="rId2" Type="http://schemas.openxmlformats.org/officeDocument/2006/relationships/image" Target="../media/image88.jpeg"/><Relationship Id="rId1" Type="http://schemas.openxmlformats.org/officeDocument/2006/relationships/slideLayout" Target="../slideLayouts/slideLayout2.xml"/><Relationship Id="rId4" Type="http://schemas.openxmlformats.org/officeDocument/2006/relationships/image" Target="../media/image90.jpeg"/></Relationships>
</file>

<file path=ppt/slides/_rels/slide33.xml.rels><?xml version="1.0" encoding="UTF-8" standalone="yes"?>
<Relationships xmlns="http://schemas.openxmlformats.org/package/2006/relationships"><Relationship Id="rId3" Type="http://schemas.openxmlformats.org/officeDocument/2006/relationships/image" Target="../media/image92.jpeg"/><Relationship Id="rId2" Type="http://schemas.openxmlformats.org/officeDocument/2006/relationships/image" Target="../media/image91.jpeg"/><Relationship Id="rId1" Type="http://schemas.openxmlformats.org/officeDocument/2006/relationships/slideLayout" Target="../slideLayouts/slideLayout2.xml"/><Relationship Id="rId6" Type="http://schemas.openxmlformats.org/officeDocument/2006/relationships/image" Target="../media/image95.jpeg"/><Relationship Id="rId5" Type="http://schemas.openxmlformats.org/officeDocument/2006/relationships/image" Target="../media/image94.jpeg"/><Relationship Id="rId4" Type="http://schemas.openxmlformats.org/officeDocument/2006/relationships/image" Target="../media/image93.jpeg"/></Relationships>
</file>

<file path=ppt/slides/_rels/slide34.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image" Target="../media/image96.jpeg"/><Relationship Id="rId1" Type="http://schemas.openxmlformats.org/officeDocument/2006/relationships/slideLayout" Target="../slideLayouts/slideLayout2.xml"/><Relationship Id="rId4" Type="http://schemas.openxmlformats.org/officeDocument/2006/relationships/image" Target="../media/image98.jpeg"/></Relationships>
</file>

<file path=ppt/slides/_rels/slide35.xml.rels><?xml version="1.0" encoding="UTF-8" standalone="yes"?>
<Relationships xmlns="http://schemas.openxmlformats.org/package/2006/relationships"><Relationship Id="rId3" Type="http://schemas.openxmlformats.org/officeDocument/2006/relationships/image" Target="../media/image100.jpeg"/><Relationship Id="rId2" Type="http://schemas.openxmlformats.org/officeDocument/2006/relationships/image" Target="../media/image99.jpeg"/><Relationship Id="rId1" Type="http://schemas.openxmlformats.org/officeDocument/2006/relationships/slideLayout" Target="../slideLayouts/slideLayout2.xml"/><Relationship Id="rId5" Type="http://schemas.openxmlformats.org/officeDocument/2006/relationships/image" Target="../media/image102.jpeg"/><Relationship Id="rId4" Type="http://schemas.openxmlformats.org/officeDocument/2006/relationships/image" Target="../media/image101.jpeg"/></Relationships>
</file>

<file path=ppt/slides/_rels/slide36.xml.rels><?xml version="1.0" encoding="UTF-8" standalone="yes"?>
<Relationships xmlns="http://schemas.openxmlformats.org/package/2006/relationships"><Relationship Id="rId3" Type="http://schemas.openxmlformats.org/officeDocument/2006/relationships/image" Target="../media/image104.jpeg"/><Relationship Id="rId7" Type="http://schemas.openxmlformats.org/officeDocument/2006/relationships/image" Target="../media/image108.png"/><Relationship Id="rId2" Type="http://schemas.openxmlformats.org/officeDocument/2006/relationships/image" Target="../media/image103.jpeg"/><Relationship Id="rId1" Type="http://schemas.openxmlformats.org/officeDocument/2006/relationships/slideLayout" Target="../slideLayouts/slideLayout2.xml"/><Relationship Id="rId6" Type="http://schemas.openxmlformats.org/officeDocument/2006/relationships/image" Target="../media/image107.png"/><Relationship Id="rId5" Type="http://schemas.openxmlformats.org/officeDocument/2006/relationships/image" Target="../media/image106.png"/><Relationship Id="rId4" Type="http://schemas.openxmlformats.org/officeDocument/2006/relationships/image" Target="../media/image105.jpeg"/></Relationships>
</file>

<file path=ppt/slides/_rels/slide37.xml.rels><?xml version="1.0" encoding="UTF-8" standalone="yes"?>
<Relationships xmlns="http://schemas.openxmlformats.org/package/2006/relationships"><Relationship Id="rId3" Type="http://schemas.openxmlformats.org/officeDocument/2006/relationships/image" Target="../media/image110.jpeg"/><Relationship Id="rId2" Type="http://schemas.openxmlformats.org/officeDocument/2006/relationships/image" Target="../media/image109.jpeg"/><Relationship Id="rId1" Type="http://schemas.openxmlformats.org/officeDocument/2006/relationships/slideLayout" Target="../slideLayouts/slideLayout2.xml"/><Relationship Id="rId4" Type="http://schemas.openxmlformats.org/officeDocument/2006/relationships/image" Target="../media/image111.jpeg"/></Relationships>
</file>

<file path=ppt/slides/_rels/slide38.xml.rels><?xml version="1.0" encoding="UTF-8" standalone="yes"?>
<Relationships xmlns="http://schemas.openxmlformats.org/package/2006/relationships"><Relationship Id="rId3" Type="http://schemas.openxmlformats.org/officeDocument/2006/relationships/image" Target="../media/image113.jpeg"/><Relationship Id="rId2" Type="http://schemas.openxmlformats.org/officeDocument/2006/relationships/image" Target="../media/image112.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115.jpeg"/><Relationship Id="rId2" Type="http://schemas.openxmlformats.org/officeDocument/2006/relationships/image" Target="../media/image114.jpeg"/><Relationship Id="rId1" Type="http://schemas.openxmlformats.org/officeDocument/2006/relationships/slideLayout" Target="../slideLayouts/slideLayout18.xml"/><Relationship Id="rId4" Type="http://schemas.openxmlformats.org/officeDocument/2006/relationships/image" Target="../media/image116.gif"/></Relationships>
</file>

<file path=ppt/slides/_rels/slide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2.xml"/><Relationship Id="rId4" Type="http://schemas.openxmlformats.org/officeDocument/2006/relationships/image" Target="../media/image9.jpeg"/></Relationships>
</file>

<file path=ppt/slides/_rels/slide40.xml.rels><?xml version="1.0" encoding="UTF-8" standalone="yes"?>
<Relationships xmlns="http://schemas.openxmlformats.org/package/2006/relationships"><Relationship Id="rId3" Type="http://schemas.openxmlformats.org/officeDocument/2006/relationships/image" Target="../media/image117.jpeg"/><Relationship Id="rId2" Type="http://schemas.openxmlformats.org/officeDocument/2006/relationships/notesSlide" Target="../notesSlides/notesSlide2.xml"/><Relationship Id="rId1" Type="http://schemas.openxmlformats.org/officeDocument/2006/relationships/slideLayout" Target="../slideLayouts/slideLayout4.xml"/><Relationship Id="rId4" Type="http://schemas.openxmlformats.org/officeDocument/2006/relationships/image" Target="../media/image118.jpeg"/></Relationships>
</file>

<file path=ppt/slides/_rels/slide41.xml.rels><?xml version="1.0" encoding="UTF-8" standalone="yes"?>
<Relationships xmlns="http://schemas.openxmlformats.org/package/2006/relationships"><Relationship Id="rId3" Type="http://schemas.openxmlformats.org/officeDocument/2006/relationships/image" Target="../media/image120.gif"/><Relationship Id="rId2" Type="http://schemas.openxmlformats.org/officeDocument/2006/relationships/image" Target="../media/image119.gif"/><Relationship Id="rId1" Type="http://schemas.openxmlformats.org/officeDocument/2006/relationships/slideLayout" Target="../slideLayouts/slideLayout2.xml"/><Relationship Id="rId5" Type="http://schemas.openxmlformats.org/officeDocument/2006/relationships/image" Target="../media/image122.jpeg"/><Relationship Id="rId4" Type="http://schemas.openxmlformats.org/officeDocument/2006/relationships/image" Target="../media/image121.gif"/></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image" Target="../media/image12.emf"/><Relationship Id="rId1" Type="http://schemas.openxmlformats.org/officeDocument/2006/relationships/slideLayout" Target="../slideLayouts/slideLayout2.xml"/><Relationship Id="rId5" Type="http://schemas.openxmlformats.org/officeDocument/2006/relationships/image" Target="../media/image15.jpeg"/><Relationship Id="rId4" Type="http://schemas.openxmlformats.org/officeDocument/2006/relationships/image" Target="../media/image14.jpeg"/></Relationships>
</file>

<file path=ppt/slides/_rels/slide8.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emf"/><Relationship Id="rId1" Type="http://schemas.openxmlformats.org/officeDocument/2006/relationships/slideLayout" Target="../slideLayouts/slideLayout2.xml"/><Relationship Id="rId4" Type="http://schemas.openxmlformats.org/officeDocument/2006/relationships/image" Target="../media/image18.jpeg"/></Relationships>
</file>

<file path=ppt/slides/_rels/slide9.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3"/>
          <p:cNvSpPr txBox="1">
            <a:spLocks noChangeArrowheads="1"/>
          </p:cNvSpPr>
          <p:nvPr/>
        </p:nvSpPr>
        <p:spPr>
          <a:xfrm>
            <a:off x="1828801" y="1456280"/>
            <a:ext cx="8929749" cy="2297573"/>
          </a:xfrm>
          <a:prstGeom prst="rect">
            <a:avLst/>
          </a:prstGeom>
          <a:noFill/>
        </p:spPr>
        <p:txBody>
          <a:bodyPr vert="horz" tIns="0" rIns="45720" bIns="0" anchor="b">
            <a:normAutofit/>
          </a:bodyPr>
          <a:lstStyle/>
          <a:p>
            <a:pPr algn="ctr">
              <a:lnSpc>
                <a:spcPct val="110000"/>
              </a:lnSpc>
              <a:spcBef>
                <a:spcPct val="20000"/>
              </a:spcBef>
              <a:buClr>
                <a:schemeClr val="accent1"/>
              </a:buClr>
              <a:buSzPct val="80000"/>
              <a:defRPr/>
            </a:pPr>
            <a:r>
              <a:rPr lang="fa-IR" sz="4800" b="1" dirty="0" smtClean="0">
                <a:effectLst>
                  <a:outerShdw blurRad="38100" dist="38100" dir="2700000" algn="tl">
                    <a:srgbClr val="000000">
                      <a:alpha val="43137"/>
                    </a:srgbClr>
                  </a:outerShdw>
                </a:effectLst>
                <a:cs typeface="B Nazanin" panose="00000400000000000000" pitchFamily="2" charset="-78"/>
              </a:rPr>
              <a:t>سازه </a:t>
            </a:r>
            <a:r>
              <a:rPr lang="fa-IR" sz="4800" b="1" dirty="0">
                <a:effectLst>
                  <a:outerShdw blurRad="38100" dist="38100" dir="2700000" algn="tl">
                    <a:srgbClr val="000000">
                      <a:alpha val="43137"/>
                    </a:srgbClr>
                  </a:outerShdw>
                </a:effectLst>
                <a:cs typeface="B Nazanin" panose="00000400000000000000" pitchFamily="2" charset="-78"/>
              </a:rPr>
              <a:t>های فضاکا</a:t>
            </a:r>
            <a:r>
              <a:rPr lang="fa-IR" sz="5400" b="1" dirty="0">
                <a:effectLst>
                  <a:outerShdw blurRad="38100" dist="38100" dir="2700000" algn="tl">
                    <a:srgbClr val="000000">
                      <a:alpha val="43137"/>
                    </a:srgbClr>
                  </a:outerShdw>
                </a:effectLst>
                <a:cs typeface="B Nazanin" panose="00000400000000000000" pitchFamily="2" charset="-78"/>
              </a:rPr>
              <a:t>ر </a:t>
            </a:r>
            <a:r>
              <a:rPr lang="fa-IR" sz="4800" b="1" dirty="0">
                <a:effectLst>
                  <a:outerShdw blurRad="38100" dist="38100" dir="2700000" algn="tl">
                    <a:srgbClr val="000000">
                      <a:alpha val="43137"/>
                    </a:srgbClr>
                  </a:outerShdw>
                </a:effectLst>
                <a:cs typeface="B Nazanin" panose="00000400000000000000" pitchFamily="2" charset="-78"/>
              </a:rPr>
              <a:t>وکاربرد آن در معماری</a:t>
            </a:r>
            <a:endParaRPr lang="fa-IR" sz="5400" b="1" dirty="0">
              <a:effectLst>
                <a:outerShdw blurRad="38100" dist="38100" dir="2700000" algn="tl">
                  <a:srgbClr val="000000">
                    <a:alpha val="43137"/>
                  </a:srgbClr>
                </a:outerShdw>
              </a:effectLst>
              <a:latin typeface="Andalus" pitchFamily="2" charset="-78"/>
              <a:cs typeface="B Nazanin" panose="00000400000000000000" pitchFamily="2" charset="-78"/>
            </a:endParaRPr>
          </a:p>
          <a:p>
            <a:pPr lvl="0" algn="ctr">
              <a:lnSpc>
                <a:spcPct val="110000"/>
              </a:lnSpc>
              <a:spcBef>
                <a:spcPct val="20000"/>
              </a:spcBef>
              <a:buClr>
                <a:schemeClr val="accent1"/>
              </a:buClr>
              <a:buSzPct val="80000"/>
              <a:defRPr/>
            </a:pPr>
            <a:endParaRPr lang="fa-IR" sz="2400" b="1" dirty="0">
              <a:solidFill>
                <a:srgbClr val="FF0000"/>
              </a:solidFill>
              <a:effectLst>
                <a:outerShdw blurRad="38100" dist="38100" dir="2700000" algn="tl">
                  <a:srgbClr val="000000">
                    <a:alpha val="43137"/>
                  </a:srgbClr>
                </a:outerShdw>
              </a:effectLst>
              <a:latin typeface="Andalus" pitchFamily="2" charset="-78"/>
              <a:cs typeface="B Nazanin" panose="00000400000000000000" pitchFamily="2" charset="-78"/>
            </a:endParaRPr>
          </a:p>
        </p:txBody>
      </p:sp>
    </p:spTree>
    <p:extLst>
      <p:ext uri="{BB962C8B-B14F-4D97-AF65-F5344CB8AC3E}">
        <p14:creationId xmlns:p14="http://schemas.microsoft.com/office/powerpoint/2010/main" val="239350571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C:\Users\a\Pictures\3d sazeh\3.jpg"/>
          <p:cNvPicPr>
            <a:picLocks noChangeAspect="1" noChangeArrowheads="1"/>
          </p:cNvPicPr>
          <p:nvPr/>
        </p:nvPicPr>
        <p:blipFill>
          <a:blip r:embed="rId2"/>
          <a:srcRect/>
          <a:stretch>
            <a:fillRect/>
          </a:stretch>
        </p:blipFill>
        <p:spPr bwMode="auto">
          <a:xfrm>
            <a:off x="7391400" y="1371600"/>
            <a:ext cx="3094416" cy="15240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6" name="Picture 4" descr="F:\mero\det\1 (62).bmp"/>
          <p:cNvPicPr>
            <a:picLocks noChangeAspect="1" noChangeArrowheads="1"/>
          </p:cNvPicPr>
          <p:nvPr/>
        </p:nvPicPr>
        <p:blipFill>
          <a:blip r:embed="rId3"/>
          <a:srcRect/>
          <a:stretch>
            <a:fillRect/>
          </a:stretch>
        </p:blipFill>
        <p:spPr bwMode="auto">
          <a:xfrm>
            <a:off x="1524000" y="1981200"/>
            <a:ext cx="2285910" cy="364333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7" name="Picture 7" descr="F:\mero\Archive13%20(13)_clip_image014.jpg"/>
          <p:cNvPicPr>
            <a:picLocks noChangeAspect="1" noChangeArrowheads="1"/>
          </p:cNvPicPr>
          <p:nvPr/>
        </p:nvPicPr>
        <p:blipFill>
          <a:blip r:embed="rId4"/>
          <a:srcRect/>
          <a:stretch>
            <a:fillRect/>
          </a:stretch>
        </p:blipFill>
        <p:spPr bwMode="auto">
          <a:xfrm>
            <a:off x="7587000" y="3962400"/>
            <a:ext cx="2700000" cy="202890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8" name="Picture 3" descr="C:\Users\a\Pictures\3d sazeh\ckjrrfuhjd917igqclo9 .jpg"/>
          <p:cNvPicPr>
            <a:picLocks noChangeAspect="1" noChangeArrowheads="1"/>
          </p:cNvPicPr>
          <p:nvPr/>
        </p:nvPicPr>
        <p:blipFill>
          <a:blip r:embed="rId5"/>
          <a:srcRect/>
          <a:stretch>
            <a:fillRect/>
          </a:stretch>
        </p:blipFill>
        <p:spPr bwMode="auto">
          <a:xfrm>
            <a:off x="3999000" y="3865956"/>
            <a:ext cx="3240000" cy="223004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7171" name="Picture 3" descr="C:\Users\a\Pictures\3d sazeh\ntustadium10b.jpg"/>
          <p:cNvPicPr>
            <a:picLocks noChangeAspect="1" noChangeArrowheads="1"/>
          </p:cNvPicPr>
          <p:nvPr/>
        </p:nvPicPr>
        <p:blipFill>
          <a:blip r:embed="rId6"/>
          <a:srcRect l="8750" t="6667" r="3750" b="6667"/>
          <a:stretch>
            <a:fillRect/>
          </a:stretch>
        </p:blipFill>
        <p:spPr bwMode="auto">
          <a:xfrm>
            <a:off x="3999000" y="990601"/>
            <a:ext cx="3240000" cy="240685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188371657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52600" y="228600"/>
            <a:ext cx="8915400" cy="1143000"/>
          </a:xfrm>
        </p:spPr>
        <p:txBody>
          <a:bodyPr>
            <a:normAutofit/>
          </a:bodyPr>
          <a:lstStyle/>
          <a:p>
            <a:pPr algn="ctr"/>
            <a:r>
              <a:rPr lang="fa-IR" sz="2400" b="1" dirty="0">
                <a:cs typeface="B Nazanin" panose="00000400000000000000" pitchFamily="2" charset="-78"/>
              </a:rPr>
              <a:t>تكيه گاه ها در سازه فضا کار</a:t>
            </a:r>
            <a:br>
              <a:rPr lang="fa-IR" sz="2400" b="1" dirty="0">
                <a:cs typeface="B Nazanin" panose="00000400000000000000" pitchFamily="2" charset="-78"/>
              </a:rPr>
            </a:br>
            <a:endParaRPr lang="en-US" sz="2400" dirty="0">
              <a:cs typeface="B Nazanin" panose="00000400000000000000" pitchFamily="2" charset="-78"/>
            </a:endParaRPr>
          </a:p>
        </p:txBody>
      </p:sp>
      <p:sp>
        <p:nvSpPr>
          <p:cNvPr id="3" name="Content Placeholder 2"/>
          <p:cNvSpPr>
            <a:spLocks noGrp="1"/>
          </p:cNvSpPr>
          <p:nvPr>
            <p:ph sz="quarter" idx="13"/>
          </p:nvPr>
        </p:nvSpPr>
        <p:spPr>
          <a:xfrm>
            <a:off x="1600200" y="1112838"/>
            <a:ext cx="8915400" cy="4525963"/>
          </a:xfrm>
        </p:spPr>
        <p:txBody>
          <a:bodyPr>
            <a:normAutofit/>
          </a:bodyPr>
          <a:lstStyle/>
          <a:p>
            <a:pPr algn="just" rtl="1">
              <a:buNone/>
            </a:pPr>
            <a:r>
              <a:rPr lang="fa-IR" sz="1600" dirty="0">
                <a:cs typeface="B Nazanin" panose="00000400000000000000" pitchFamily="2" charset="-78"/>
              </a:rPr>
              <a:t>اگر سازه فضاكار به وسيله ستون ها (طره شده از سطح زمين براي پايداري جانبي ) در تعدادي نقاط مشخص نگه داشته شود نيروهاي موجود در اعضايي كه تكيه گاه را احاطه  كرده اند به طور قابل توجهي بزرگتر از ديگر اعضا مي شوند اين نيروها را مي توان به وسيله افزايش مقطع اعضا در نزديكي تكيه گاه به طور متناسب طراحي كرد . </a:t>
            </a:r>
          </a:p>
          <a:p>
            <a:pPr algn="just" rtl="1">
              <a:buNone/>
            </a:pPr>
            <a:r>
              <a:rPr lang="fa-IR" sz="1600" dirty="0">
                <a:cs typeface="B Nazanin" panose="00000400000000000000" pitchFamily="2" charset="-78"/>
              </a:rPr>
              <a:t>سازه فضاكار حداقل به سه تكيه گاه براي پايداري نياز دارد گر چه بيشتر آنها داراي حداقل چهار تكيه گاه هستند معمولاً تعداد بيشتر  تكيه گاه هاي يك سازه فضاكار تاثير مثبتي بر پوشش سازه ای خواهند داشت ، بطور مثال حداکثر نیروی اعضا در یک سازه فضاکارمربع شكل با تكيه گاه هاي پيوسته فقط 11 درصد نيروي اعضا در يك طرح مشابه با چهار تكيه گاه گوشه اي خواهد بود به علاوه ، طيف بين حداكثر و حداقل نيروها به صورت متناظري كمتر خواهد شد و به دليل محدوده كوچك تر بين حداكثر و حداقل نيروهاي اعضا در مرحله طراحي ، اعضا اشكال يكنواخت تر و استانداردي به خود مي گيرند بنابراين اتصالات و اندازه اعضا از نظر اقتصادي با صرفه ترين آن خواهد بود (گاگليوتا ، 1980 ) اين صرفه جويي ممكن است با هزينه اضافي در ساخت ستون ها و پي ها تا اندازه اي نقصان يابد</a:t>
            </a:r>
            <a:r>
              <a:rPr lang="en-US" sz="1600" dirty="0">
                <a:cs typeface="B Nazanin" panose="00000400000000000000" pitchFamily="2" charset="-78"/>
              </a:rPr>
              <a:t>.</a:t>
            </a:r>
            <a:r>
              <a:rPr lang="fa-IR" sz="1600" dirty="0">
                <a:cs typeface="B Nazanin" panose="00000400000000000000" pitchFamily="2" charset="-78"/>
              </a:rPr>
              <a:t> .</a:t>
            </a:r>
          </a:p>
          <a:p>
            <a:pPr algn="just" rtl="1">
              <a:buNone/>
            </a:pPr>
            <a:endParaRPr lang="en-US" sz="1600" dirty="0">
              <a:cs typeface="B Nazanin" panose="00000400000000000000" pitchFamily="2" charset="-78"/>
            </a:endParaRPr>
          </a:p>
          <a:p>
            <a:pPr algn="just" rtl="1">
              <a:buNone/>
            </a:pPr>
            <a:endParaRPr lang="fa-IR" sz="1600" dirty="0">
              <a:cs typeface="B Nazanin" panose="00000400000000000000" pitchFamily="2" charset="-78"/>
            </a:endParaRPr>
          </a:p>
          <a:p>
            <a:pPr>
              <a:buNone/>
            </a:pPr>
            <a:endParaRPr lang="en-US" sz="1600" dirty="0">
              <a:cs typeface="B Nazanin" panose="00000400000000000000" pitchFamily="2" charset="-78"/>
            </a:endParaRPr>
          </a:p>
        </p:txBody>
      </p:sp>
      <p:pic>
        <p:nvPicPr>
          <p:cNvPr id="4" name="Picture 1" descr="F:\ax2\IMG_6191.JPG"/>
          <p:cNvPicPr>
            <a:picLocks noChangeAspect="1" noChangeArrowheads="1"/>
          </p:cNvPicPr>
          <p:nvPr/>
        </p:nvPicPr>
        <p:blipFill>
          <a:blip r:embed="rId2" cstate="print"/>
          <a:srcRect/>
          <a:stretch>
            <a:fillRect/>
          </a:stretch>
        </p:blipFill>
        <p:spPr bwMode="auto">
          <a:xfrm>
            <a:off x="4349888" y="3388872"/>
            <a:ext cx="3727312" cy="2173728"/>
          </a:xfrm>
          <a:prstGeom prst="rect">
            <a:avLst/>
          </a:prstGeom>
          <a:noFill/>
        </p:spPr>
      </p:pic>
      <p:sp>
        <p:nvSpPr>
          <p:cNvPr id="6" name="TextBox 5"/>
          <p:cNvSpPr txBox="1"/>
          <p:nvPr/>
        </p:nvSpPr>
        <p:spPr>
          <a:xfrm>
            <a:off x="3429000" y="5867401"/>
            <a:ext cx="6934200" cy="584775"/>
          </a:xfrm>
          <a:prstGeom prst="rect">
            <a:avLst/>
          </a:prstGeom>
          <a:noFill/>
        </p:spPr>
        <p:txBody>
          <a:bodyPr wrap="square" rtlCol="0">
            <a:spAutoFit/>
          </a:bodyPr>
          <a:lstStyle/>
          <a:p>
            <a:pPr algn="just" rtl="1"/>
            <a:r>
              <a:rPr lang="fa-IR" sz="1600" dirty="0">
                <a:cs typeface="B Nazanin" panose="00000400000000000000" pitchFamily="2" charset="-78"/>
              </a:rPr>
              <a:t>(الف) تکیه گاه درگوشه </a:t>
            </a:r>
          </a:p>
          <a:p>
            <a:pPr algn="just" rtl="1"/>
            <a:r>
              <a:rPr lang="fa-IR" sz="1600" dirty="0">
                <a:cs typeface="B Nazanin" panose="00000400000000000000" pitchFamily="2" charset="-78"/>
              </a:rPr>
              <a:t>(ب) تکیه گاه ها ی پیرامونی نیرو را در اعضا کاهش می دهند ولی هزینه ساخت ستون و پی را اضافه می گردد.</a:t>
            </a:r>
            <a:endParaRPr lang="en-US" sz="1600" dirty="0">
              <a:cs typeface="B Nazanin" panose="00000400000000000000" pitchFamily="2" charset="-78"/>
            </a:endParaRPr>
          </a:p>
        </p:txBody>
      </p:sp>
      <p:sp>
        <p:nvSpPr>
          <p:cNvPr id="7" name="TextBox 6"/>
          <p:cNvSpPr txBox="1"/>
          <p:nvPr/>
        </p:nvSpPr>
        <p:spPr>
          <a:xfrm>
            <a:off x="4419600" y="5257800"/>
            <a:ext cx="1600200" cy="584775"/>
          </a:xfrm>
          <a:prstGeom prst="rect">
            <a:avLst/>
          </a:prstGeom>
          <a:noFill/>
        </p:spPr>
        <p:txBody>
          <a:bodyPr wrap="square" rtlCol="0">
            <a:spAutoFit/>
          </a:bodyPr>
          <a:lstStyle/>
          <a:p>
            <a:r>
              <a:rPr lang="fa-IR" sz="1600" dirty="0">
                <a:cs typeface="B Nazanin" panose="00000400000000000000" pitchFamily="2" charset="-78"/>
              </a:rPr>
              <a:t>تکیه گاه گوشه ای(الف)</a:t>
            </a:r>
            <a:endParaRPr lang="en-US" sz="1600" dirty="0">
              <a:cs typeface="B Nazanin" panose="00000400000000000000" pitchFamily="2" charset="-78"/>
            </a:endParaRPr>
          </a:p>
        </p:txBody>
      </p:sp>
      <p:sp>
        <p:nvSpPr>
          <p:cNvPr id="8" name="TextBox 7"/>
          <p:cNvSpPr txBox="1"/>
          <p:nvPr/>
        </p:nvSpPr>
        <p:spPr>
          <a:xfrm>
            <a:off x="6400800" y="5257800"/>
            <a:ext cx="1981200" cy="338554"/>
          </a:xfrm>
          <a:prstGeom prst="rect">
            <a:avLst/>
          </a:prstGeom>
          <a:noFill/>
        </p:spPr>
        <p:txBody>
          <a:bodyPr wrap="square" rtlCol="0">
            <a:spAutoFit/>
          </a:bodyPr>
          <a:lstStyle/>
          <a:p>
            <a:r>
              <a:rPr lang="fa-IR" sz="1600" dirty="0">
                <a:cs typeface="B Nazanin" panose="00000400000000000000" pitchFamily="2" charset="-78"/>
              </a:rPr>
              <a:t>تکیه گاه های پیرامونی(ب)</a:t>
            </a:r>
            <a:endParaRPr lang="en-US" sz="1600" dirty="0">
              <a:cs typeface="B Nazanin" panose="00000400000000000000" pitchFamily="2" charset="-78"/>
            </a:endParaRPr>
          </a:p>
        </p:txBody>
      </p:sp>
    </p:spTree>
    <p:extLst>
      <p:ext uri="{BB962C8B-B14F-4D97-AF65-F5344CB8AC3E}">
        <p14:creationId xmlns:p14="http://schemas.microsoft.com/office/powerpoint/2010/main" val="338349193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3" descr="F:\ax2\IMG_6193.JPG"/>
          <p:cNvPicPr>
            <a:picLocks noChangeAspect="1" noChangeArrowheads="1"/>
          </p:cNvPicPr>
          <p:nvPr/>
        </p:nvPicPr>
        <p:blipFill>
          <a:blip r:embed="rId2" cstate="print"/>
          <a:srcRect/>
          <a:stretch>
            <a:fillRect/>
          </a:stretch>
        </p:blipFill>
        <p:spPr bwMode="auto">
          <a:xfrm>
            <a:off x="3733801" y="990600"/>
            <a:ext cx="2072177" cy="2560320"/>
          </a:xfrm>
          <a:prstGeom prst="rect">
            <a:avLst/>
          </a:prstGeom>
          <a:noFill/>
        </p:spPr>
      </p:pic>
      <p:pic>
        <p:nvPicPr>
          <p:cNvPr id="4" name="Picture 2" descr="F:\ax2\IMG_6192.JPG"/>
          <p:cNvPicPr>
            <a:picLocks noChangeAspect="1" noChangeArrowheads="1"/>
          </p:cNvPicPr>
          <p:nvPr/>
        </p:nvPicPr>
        <p:blipFill>
          <a:blip r:embed="rId3" cstate="print">
            <a:lum/>
          </a:blip>
          <a:srcRect/>
          <a:stretch>
            <a:fillRect/>
          </a:stretch>
        </p:blipFill>
        <p:spPr bwMode="auto">
          <a:xfrm>
            <a:off x="1371601" y="1066800"/>
            <a:ext cx="2388009" cy="4114800"/>
          </a:xfrm>
          <a:prstGeom prst="rect">
            <a:avLst/>
          </a:prstGeom>
          <a:noFill/>
        </p:spPr>
      </p:pic>
      <p:sp>
        <p:nvSpPr>
          <p:cNvPr id="11" name="Title 10"/>
          <p:cNvSpPr>
            <a:spLocks noGrp="1"/>
          </p:cNvSpPr>
          <p:nvPr>
            <p:ph type="title"/>
          </p:nvPr>
        </p:nvSpPr>
        <p:spPr>
          <a:xfrm>
            <a:off x="8991600" y="990600"/>
            <a:ext cx="1790700" cy="475488"/>
          </a:xfrm>
        </p:spPr>
        <p:txBody>
          <a:bodyPr>
            <a:normAutofit/>
          </a:bodyPr>
          <a:lstStyle/>
          <a:p>
            <a:pPr algn="r"/>
            <a:r>
              <a:rPr lang="fa-IR" sz="2000" b="1" dirty="0">
                <a:cs typeface="B Nazanin" panose="00000400000000000000" pitchFamily="2" charset="-78"/>
              </a:rPr>
              <a:t>انواع تکیه گاه ها </a:t>
            </a:r>
            <a:endParaRPr lang="en-US" sz="2000" b="1" dirty="0">
              <a:cs typeface="B Nazanin" panose="00000400000000000000" pitchFamily="2" charset="-78"/>
            </a:endParaRPr>
          </a:p>
        </p:txBody>
      </p:sp>
      <p:sp>
        <p:nvSpPr>
          <p:cNvPr id="3" name="Content Placeholder 2"/>
          <p:cNvSpPr>
            <a:spLocks noGrp="1"/>
          </p:cNvSpPr>
          <p:nvPr>
            <p:ph sz="quarter" idx="13"/>
          </p:nvPr>
        </p:nvSpPr>
        <p:spPr>
          <a:xfrm>
            <a:off x="5791200" y="1706880"/>
            <a:ext cx="4762500" cy="4389120"/>
          </a:xfrm>
        </p:spPr>
        <p:txBody>
          <a:bodyPr>
            <a:normAutofit/>
          </a:bodyPr>
          <a:lstStyle/>
          <a:p>
            <a:pPr algn="justLow" rtl="1">
              <a:buNone/>
            </a:pPr>
            <a:r>
              <a:rPr lang="fa-IR" sz="1600" dirty="0">
                <a:cs typeface="B Nazanin" panose="00000400000000000000" pitchFamily="2" charset="-78"/>
              </a:rPr>
              <a:t>تکیه گاه ها در سازه فضاکار :</a:t>
            </a:r>
          </a:p>
          <a:p>
            <a:pPr algn="justLow" rtl="1">
              <a:buNone/>
            </a:pPr>
            <a:r>
              <a:rPr lang="fa-IR" sz="1600" dirty="0">
                <a:cs typeface="B Nazanin" panose="00000400000000000000" pitchFamily="2" charset="-78"/>
              </a:rPr>
              <a:t> (الف) تکیه گاه ستونی ( نقطه ای )</a:t>
            </a:r>
          </a:p>
          <a:p>
            <a:pPr algn="justLow" rtl="1">
              <a:buNone/>
            </a:pPr>
            <a:r>
              <a:rPr lang="fa-IR" sz="1600" dirty="0">
                <a:cs typeface="B Nazanin" panose="00000400000000000000" pitchFamily="2" charset="-78"/>
              </a:rPr>
              <a:t>(ب) تکیه گاه به شکل هرم معکوس تکیه گاهی</a:t>
            </a:r>
          </a:p>
          <a:p>
            <a:pPr algn="justLow" rtl="1">
              <a:buNone/>
            </a:pPr>
            <a:r>
              <a:rPr lang="fa-IR" sz="1600" dirty="0">
                <a:cs typeface="B Nazanin" panose="00000400000000000000" pitchFamily="2" charset="-78"/>
              </a:rPr>
              <a:t>(ج) تکیه گاه به وسیله ی تیر های متقاطع </a:t>
            </a:r>
          </a:p>
          <a:p>
            <a:pPr algn="justLow" rtl="1">
              <a:buNone/>
            </a:pPr>
            <a:r>
              <a:rPr lang="fa-IR" sz="1600" dirty="0">
                <a:cs typeface="B Nazanin" panose="00000400000000000000" pitchFamily="2" charset="-78"/>
              </a:rPr>
              <a:t>تکیه گاه های نقطه ای سبب ایجاد نیرو های بزرگ در اعضای نزدیک تکیه گاه می شوند . این نیروها ممکن است با توزیع روی سطح بزرگتر یا بوسیله تکیه گاه های شاخه ای کاهش یابد، همچنین می توان با افزایش اندازه نزدیک ترین اعضا به تکیه گاه مقاومت لازم را ایجاد نمود.  </a:t>
            </a:r>
            <a:endParaRPr lang="en-US" sz="1600" dirty="0">
              <a:cs typeface="B Nazanin" panose="00000400000000000000" pitchFamily="2" charset="-78"/>
            </a:endParaRPr>
          </a:p>
        </p:txBody>
      </p:sp>
      <p:sp>
        <p:nvSpPr>
          <p:cNvPr id="6" name="TextBox 5"/>
          <p:cNvSpPr txBox="1"/>
          <p:nvPr/>
        </p:nvSpPr>
        <p:spPr>
          <a:xfrm>
            <a:off x="3505200" y="4180583"/>
            <a:ext cx="7010400" cy="2800767"/>
          </a:xfrm>
          <a:prstGeom prst="rect">
            <a:avLst/>
          </a:prstGeom>
          <a:noFill/>
        </p:spPr>
        <p:txBody>
          <a:bodyPr wrap="square" rtlCol="0">
            <a:spAutoFit/>
          </a:bodyPr>
          <a:lstStyle/>
          <a:p>
            <a:pPr algn="justLow" rtl="1"/>
            <a:r>
              <a:rPr lang="fa-IR" sz="1600" dirty="0">
                <a:cs typeface="B Nazanin" panose="00000400000000000000" pitchFamily="2" charset="-78"/>
              </a:rPr>
              <a:t>برای سیستم هایی که فقط ازاعضای یکسان با تعداد محدودی ستون استفاده می کنند، تنش در تکیه گاه ها می تواند از طریق پخش نیروی عکس العمل تکیه گاه ها بر روی تعداد بیشتری از اعضا کاهش پیدا کند.</a:t>
            </a:r>
          </a:p>
          <a:p>
            <a:pPr algn="justLow" rtl="1"/>
            <a:r>
              <a:rPr lang="fa-IR" sz="1600" dirty="0">
                <a:cs typeface="B Nazanin" panose="00000400000000000000" pitchFamily="2" charset="-78"/>
              </a:rPr>
              <a:t>این امر با استفاده از ستون های چند شاخه در انتها بشکل درخت برای نگهداری سازه در چند نقطه ( و نه یک نقطه ) عملی می گردد. </a:t>
            </a:r>
            <a:endParaRPr lang="en-US" sz="1600" dirty="0">
              <a:cs typeface="B Nazanin" panose="00000400000000000000" pitchFamily="2" charset="-78"/>
            </a:endParaRPr>
          </a:p>
          <a:p>
            <a:pPr algn="justLow" rtl="1"/>
            <a:r>
              <a:rPr lang="fa-IR" sz="1600" dirty="0">
                <a:cs typeface="B Nazanin" panose="00000400000000000000" pitchFamily="2" charset="-78"/>
              </a:rPr>
              <a:t>برخی از حالات محل قرارگیری تکیه گاه ها برای بارهای یکنواخت در پلان مربع شکل عبارتند از:</a:t>
            </a:r>
            <a:br>
              <a:rPr lang="fa-IR" sz="1600" dirty="0">
                <a:cs typeface="B Nazanin" panose="00000400000000000000" pitchFamily="2" charset="-78"/>
              </a:rPr>
            </a:br>
            <a:r>
              <a:rPr lang="fa-IR" sz="1600" dirty="0">
                <a:cs typeface="B Nazanin" panose="00000400000000000000" pitchFamily="2" charset="-78"/>
              </a:rPr>
              <a:t>1- شبکه فضایی به شکل مربع روی مربع جا بجا شده با گره های تکیه گاهی در تمام لبه ها .</a:t>
            </a:r>
            <a:br>
              <a:rPr lang="fa-IR" sz="1600" dirty="0">
                <a:cs typeface="B Nazanin" panose="00000400000000000000" pitchFamily="2" charset="-78"/>
              </a:rPr>
            </a:br>
            <a:r>
              <a:rPr lang="fa-IR" sz="1600" dirty="0">
                <a:cs typeface="B Nazanin" panose="00000400000000000000" pitchFamily="2" charset="-78"/>
              </a:rPr>
              <a:t>2- شبکه فضایی به شکل مربع روی مربع جا بجا شده با گره های تکیه گاهی فقط در گوشه ها .</a:t>
            </a:r>
            <a:br>
              <a:rPr lang="fa-IR" sz="1600" dirty="0">
                <a:cs typeface="B Nazanin" panose="00000400000000000000" pitchFamily="2" charset="-78"/>
              </a:rPr>
            </a:br>
            <a:r>
              <a:rPr lang="fa-IR" sz="1600" dirty="0">
                <a:cs typeface="B Nazanin" panose="00000400000000000000" pitchFamily="2" charset="-78"/>
              </a:rPr>
              <a:t>3 - شبکه فضایی به شکل مربع روی مربع جا بجا شده با گره های تکیه گاهی در گوشه ها و وسط لبه ها .</a:t>
            </a:r>
            <a:br>
              <a:rPr lang="fa-IR" sz="1600" dirty="0">
                <a:cs typeface="B Nazanin" panose="00000400000000000000" pitchFamily="2" charset="-78"/>
              </a:rPr>
            </a:br>
            <a:r>
              <a:rPr lang="fa-IR" sz="1600" dirty="0">
                <a:cs typeface="B Nazanin" panose="00000400000000000000" pitchFamily="2" charset="-78"/>
              </a:rPr>
              <a:t>4 - شبکه فضایی به شکل مربع روی مربع جا بجا شده با گره های تکیه گاهی فقط در وسط لبه ها .</a:t>
            </a:r>
            <a:br>
              <a:rPr lang="fa-IR" sz="1600" dirty="0">
                <a:cs typeface="B Nazanin" panose="00000400000000000000" pitchFamily="2" charset="-78"/>
              </a:rPr>
            </a:br>
            <a:endParaRPr lang="en-US" sz="1600" dirty="0">
              <a:cs typeface="B Nazanin" panose="00000400000000000000" pitchFamily="2" charset="-78"/>
            </a:endParaRPr>
          </a:p>
          <a:p>
            <a:pPr algn="justLow" rtl="1"/>
            <a:endParaRPr lang="en-US" sz="1600" dirty="0">
              <a:cs typeface="B Nazanin" panose="00000400000000000000" pitchFamily="2" charset="-78"/>
            </a:endParaRPr>
          </a:p>
        </p:txBody>
      </p:sp>
    </p:spTree>
    <p:extLst>
      <p:ext uri="{BB962C8B-B14F-4D97-AF65-F5344CB8AC3E}">
        <p14:creationId xmlns:p14="http://schemas.microsoft.com/office/powerpoint/2010/main" val="213353909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a\Pictures\3d sazeh\dom_dkuni_wct.jpg"/>
          <p:cNvPicPr>
            <a:picLocks noChangeAspect="1" noChangeArrowheads="1"/>
          </p:cNvPicPr>
          <p:nvPr/>
        </p:nvPicPr>
        <p:blipFill>
          <a:blip r:embed="rId2"/>
          <a:srcRect/>
          <a:stretch>
            <a:fillRect/>
          </a:stretch>
        </p:blipFill>
        <p:spPr bwMode="auto">
          <a:xfrm>
            <a:off x="5791200" y="3733801"/>
            <a:ext cx="3352800" cy="186266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5" name="Picture 3" descr="C:\Users\a\Pictures\3d sazeh\lrg83.jpg"/>
          <p:cNvPicPr>
            <a:picLocks noChangeAspect="1" noChangeArrowheads="1"/>
          </p:cNvPicPr>
          <p:nvPr/>
        </p:nvPicPr>
        <p:blipFill>
          <a:blip r:embed="rId3"/>
          <a:srcRect/>
          <a:stretch>
            <a:fillRect/>
          </a:stretch>
        </p:blipFill>
        <p:spPr bwMode="auto">
          <a:xfrm>
            <a:off x="6096000" y="914400"/>
            <a:ext cx="2895600" cy="200279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6" name="Picture 4" descr="C:\Users\a\Pictures\3d sazeh\L6338251227201.jpg"/>
          <p:cNvPicPr>
            <a:picLocks noChangeAspect="1" noChangeArrowheads="1"/>
          </p:cNvPicPr>
          <p:nvPr/>
        </p:nvPicPr>
        <p:blipFill>
          <a:blip r:embed="rId4"/>
          <a:srcRect/>
          <a:stretch>
            <a:fillRect/>
          </a:stretch>
        </p:blipFill>
        <p:spPr bwMode="auto">
          <a:xfrm>
            <a:off x="2286000" y="3505201"/>
            <a:ext cx="2743200" cy="204787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7" name="Picture 5" descr="C:\Users\a\Pictures\3d sazeh\page_space.jpg"/>
          <p:cNvPicPr>
            <a:picLocks noChangeAspect="1" noChangeArrowheads="1"/>
          </p:cNvPicPr>
          <p:nvPr/>
        </p:nvPicPr>
        <p:blipFill>
          <a:blip r:embed="rId5"/>
          <a:srcRect/>
          <a:stretch>
            <a:fillRect/>
          </a:stretch>
        </p:blipFill>
        <p:spPr bwMode="auto">
          <a:xfrm>
            <a:off x="2286000" y="914402"/>
            <a:ext cx="2743200" cy="196778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8" name="Rectangle 7"/>
          <p:cNvSpPr/>
          <p:nvPr/>
        </p:nvSpPr>
        <p:spPr>
          <a:xfrm>
            <a:off x="6101783" y="2895600"/>
            <a:ext cx="2565125" cy="338554"/>
          </a:xfrm>
          <a:prstGeom prst="rect">
            <a:avLst/>
          </a:prstGeom>
        </p:spPr>
        <p:txBody>
          <a:bodyPr wrap="none">
            <a:spAutoFit/>
          </a:bodyPr>
          <a:lstStyle/>
          <a:p>
            <a:r>
              <a:rPr lang="fa-IR" sz="1600" dirty="0">
                <a:cs typeface="B Nazanin" panose="00000400000000000000" pitchFamily="2" charset="-78"/>
              </a:rPr>
              <a:t>تکیه گاه به وسیله ی تیر های متقاطع </a:t>
            </a:r>
            <a:endParaRPr lang="en-US" sz="1600" dirty="0"/>
          </a:p>
        </p:txBody>
      </p:sp>
      <p:sp>
        <p:nvSpPr>
          <p:cNvPr id="9" name="Rectangle 8"/>
          <p:cNvSpPr/>
          <p:nvPr/>
        </p:nvSpPr>
        <p:spPr>
          <a:xfrm>
            <a:off x="6844432" y="5638800"/>
            <a:ext cx="1207382" cy="338554"/>
          </a:xfrm>
          <a:prstGeom prst="rect">
            <a:avLst/>
          </a:prstGeom>
        </p:spPr>
        <p:txBody>
          <a:bodyPr wrap="none">
            <a:spAutoFit/>
          </a:bodyPr>
          <a:lstStyle/>
          <a:p>
            <a:r>
              <a:rPr lang="fa-IR" sz="1600" dirty="0">
                <a:cs typeface="B Nazanin" panose="00000400000000000000" pitchFamily="2" charset="-78"/>
              </a:rPr>
              <a:t>تکیه گاه ستونی </a:t>
            </a:r>
            <a:endParaRPr lang="en-US" sz="1600" dirty="0"/>
          </a:p>
        </p:txBody>
      </p:sp>
      <p:sp>
        <p:nvSpPr>
          <p:cNvPr id="10" name="Rectangle 9"/>
          <p:cNvSpPr/>
          <p:nvPr/>
        </p:nvSpPr>
        <p:spPr>
          <a:xfrm>
            <a:off x="2106490" y="5638800"/>
            <a:ext cx="2770310" cy="338554"/>
          </a:xfrm>
          <a:prstGeom prst="rect">
            <a:avLst/>
          </a:prstGeom>
        </p:spPr>
        <p:txBody>
          <a:bodyPr wrap="none">
            <a:spAutoFit/>
          </a:bodyPr>
          <a:lstStyle/>
          <a:p>
            <a:r>
              <a:rPr lang="fa-IR" sz="1600" dirty="0">
                <a:cs typeface="B Nazanin" panose="00000400000000000000" pitchFamily="2" charset="-78"/>
              </a:rPr>
              <a:t>تکیه گاه به شکل هرم معکوس تکیه گاهی</a:t>
            </a:r>
            <a:endParaRPr lang="en-US" sz="1600" dirty="0"/>
          </a:p>
        </p:txBody>
      </p:sp>
    </p:spTree>
    <p:extLst>
      <p:ext uri="{BB962C8B-B14F-4D97-AF65-F5344CB8AC3E}">
        <p14:creationId xmlns:p14="http://schemas.microsoft.com/office/powerpoint/2010/main" val="132517545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5" name="Rectangle 3"/>
          <p:cNvSpPr>
            <a:spLocks noChangeArrowheads="1"/>
          </p:cNvSpPr>
          <p:nvPr/>
        </p:nvSpPr>
        <p:spPr bwMode="auto">
          <a:xfrm>
            <a:off x="10864270" y="424934"/>
            <a:ext cx="184731" cy="369332"/>
          </a:xfrm>
          <a:prstGeom prst="rect">
            <a:avLst/>
          </a:prstGeom>
          <a:solidFill>
            <a:srgbClr val="F2F2F2"/>
          </a:solidFill>
          <a:ln w="9525">
            <a:noFill/>
            <a:miter lim="800000"/>
            <a:headEnd/>
            <a:tailEnd/>
          </a:ln>
          <a:effectLst/>
        </p:spPr>
        <p:txBody>
          <a:bodyPr vert="horz" wrap="none" lIns="91440" tIns="45720" rIns="91440" bIns="45720" numCol="1" anchor="ctr" anchorCtr="0" compatLnSpc="1">
            <a:prstTxWarp prst="textNoShape">
              <a:avLst/>
            </a:prstTxWarp>
            <a:spAutoFit/>
          </a:bodyPr>
          <a:lstStyle/>
          <a:p>
            <a:pPr fontAlgn="base">
              <a:spcBef>
                <a:spcPct val="0"/>
              </a:spcBef>
              <a:spcAft>
                <a:spcPct val="0"/>
              </a:spcAft>
            </a:pPr>
            <a:endParaRPr lang="fa-IR">
              <a:latin typeface="Arial" pitchFamily="34" charset="0"/>
              <a:cs typeface="Arial" pitchFamily="34" charset="0"/>
            </a:endParaRPr>
          </a:p>
        </p:txBody>
      </p:sp>
      <p:sp>
        <p:nvSpPr>
          <p:cNvPr id="44038" name="Rectangle 6"/>
          <p:cNvSpPr>
            <a:spLocks noChangeArrowheads="1"/>
          </p:cNvSpPr>
          <p:nvPr/>
        </p:nvSpPr>
        <p:spPr bwMode="auto">
          <a:xfrm>
            <a:off x="10864270" y="424934"/>
            <a:ext cx="184731" cy="369332"/>
          </a:xfrm>
          <a:prstGeom prst="rect">
            <a:avLst/>
          </a:prstGeom>
          <a:solidFill>
            <a:srgbClr val="F2F2F2"/>
          </a:solidFill>
          <a:ln w="9525">
            <a:noFill/>
            <a:miter lim="800000"/>
            <a:headEnd/>
            <a:tailEnd/>
          </a:ln>
          <a:effectLst/>
        </p:spPr>
        <p:txBody>
          <a:bodyPr vert="horz" wrap="none" lIns="91440" tIns="45720" rIns="91440" bIns="45720" numCol="1" anchor="ctr" anchorCtr="0" compatLnSpc="1">
            <a:prstTxWarp prst="textNoShape">
              <a:avLst/>
            </a:prstTxWarp>
            <a:spAutoFit/>
          </a:bodyPr>
          <a:lstStyle/>
          <a:p>
            <a:pPr fontAlgn="base">
              <a:spcBef>
                <a:spcPct val="0"/>
              </a:spcBef>
              <a:spcAft>
                <a:spcPct val="0"/>
              </a:spcAft>
            </a:pPr>
            <a:endParaRPr lang="fa-IR">
              <a:latin typeface="Arial" pitchFamily="34" charset="0"/>
              <a:cs typeface="Arial" pitchFamily="34" charset="0"/>
            </a:endParaRPr>
          </a:p>
        </p:txBody>
      </p:sp>
      <p:sp>
        <p:nvSpPr>
          <p:cNvPr id="7" name="Title 6"/>
          <p:cNvSpPr>
            <a:spLocks noGrp="1"/>
          </p:cNvSpPr>
          <p:nvPr>
            <p:ph type="title"/>
          </p:nvPr>
        </p:nvSpPr>
        <p:spPr>
          <a:xfrm>
            <a:off x="1638300" y="-228600"/>
            <a:ext cx="8915400" cy="1143000"/>
          </a:xfrm>
        </p:spPr>
        <p:txBody>
          <a:bodyPr>
            <a:normAutofit/>
          </a:bodyPr>
          <a:lstStyle/>
          <a:p>
            <a:pPr algn="ctr"/>
            <a:r>
              <a:rPr lang="fa-IR" sz="2400" b="1" dirty="0">
                <a:cs typeface="B Nazanin" panose="00000400000000000000" pitchFamily="2" charset="-78"/>
              </a:rPr>
              <a:t>پایداری خرپای فضایی </a:t>
            </a:r>
            <a:endParaRPr lang="en-US" sz="2400" dirty="0">
              <a:cs typeface="B Nazanin" panose="00000400000000000000" pitchFamily="2" charset="-78"/>
            </a:endParaRPr>
          </a:p>
        </p:txBody>
      </p:sp>
      <p:sp>
        <p:nvSpPr>
          <p:cNvPr id="8" name="Content Placeholder 7"/>
          <p:cNvSpPr>
            <a:spLocks noGrp="1"/>
          </p:cNvSpPr>
          <p:nvPr>
            <p:ph sz="quarter" idx="13"/>
          </p:nvPr>
        </p:nvSpPr>
        <p:spPr>
          <a:xfrm>
            <a:off x="4114800" y="1249680"/>
            <a:ext cx="6438900" cy="3398520"/>
          </a:xfrm>
        </p:spPr>
        <p:txBody>
          <a:bodyPr>
            <a:normAutofit/>
          </a:bodyPr>
          <a:lstStyle/>
          <a:p>
            <a:pPr algn="r" rtl="1">
              <a:buNone/>
            </a:pPr>
            <a:r>
              <a:rPr lang="fa-IR" sz="1600" dirty="0">
                <a:cs typeface="B Nazanin" panose="00000400000000000000" pitchFamily="2" charset="-78"/>
              </a:rPr>
              <a:t>برای شکل دادن  پایداری یک خرپا با اتصالات مفصلی متشکل از گره ها و اعضای محوری ، لازم است یک سازه مثلثی ساخته شود . در سازه خرپای فضایی مفصلی سه بعدی، شرایط زیر برای پایداری  الزاما باید فراهم شود :</a:t>
            </a:r>
            <a:r>
              <a:rPr lang="en-US" sz="1600" dirty="0">
                <a:cs typeface="B Nazanin" panose="00000400000000000000" pitchFamily="2" charset="-78"/>
              </a:rPr>
              <a:t/>
            </a:r>
            <a:br>
              <a:rPr lang="en-US" sz="1600" dirty="0">
                <a:cs typeface="B Nazanin" panose="00000400000000000000" pitchFamily="2" charset="-78"/>
              </a:rPr>
            </a:br>
            <a:r>
              <a:rPr lang="en-US" sz="1600" dirty="0">
                <a:cs typeface="B Nazanin" panose="00000400000000000000" pitchFamily="2" charset="-78"/>
              </a:rPr>
              <a:t/>
            </a:r>
            <a:br>
              <a:rPr lang="en-US" sz="1600" dirty="0">
                <a:cs typeface="B Nazanin" panose="00000400000000000000" pitchFamily="2" charset="-78"/>
              </a:rPr>
            </a:br>
            <a:r>
              <a:rPr lang="en-GB" sz="1600" dirty="0">
                <a:cs typeface="B Nazanin" panose="00000400000000000000" pitchFamily="2" charset="-78"/>
              </a:rPr>
              <a:t>n=3j – 6</a:t>
            </a:r>
            <a:r>
              <a:rPr lang="en-US" sz="1600" dirty="0">
                <a:cs typeface="B Nazanin" panose="00000400000000000000" pitchFamily="2" charset="-78"/>
              </a:rPr>
              <a:t/>
            </a:r>
            <a:br>
              <a:rPr lang="en-US" sz="1600" dirty="0">
                <a:cs typeface="B Nazanin" panose="00000400000000000000" pitchFamily="2" charset="-78"/>
              </a:rPr>
            </a:br>
            <a:r>
              <a:rPr lang="en-GB" sz="1600" dirty="0">
                <a:cs typeface="B Nazanin" panose="00000400000000000000" pitchFamily="2" charset="-78"/>
              </a:rPr>
              <a:t>n </a:t>
            </a:r>
            <a:r>
              <a:rPr lang="fa-IR" sz="1600" dirty="0">
                <a:cs typeface="B Nazanin" panose="00000400000000000000" pitchFamily="2" charset="-78"/>
              </a:rPr>
              <a:t>= تعداد اعضای سازه </a:t>
            </a:r>
            <a:r>
              <a:rPr lang="en-US" sz="1600" dirty="0">
                <a:cs typeface="B Nazanin" panose="00000400000000000000" pitchFamily="2" charset="-78"/>
              </a:rPr>
              <a:t/>
            </a:r>
            <a:br>
              <a:rPr lang="en-US" sz="1600" dirty="0">
                <a:cs typeface="B Nazanin" panose="00000400000000000000" pitchFamily="2" charset="-78"/>
              </a:rPr>
            </a:br>
            <a:r>
              <a:rPr lang="en-GB" sz="1600" dirty="0">
                <a:cs typeface="B Nazanin" panose="00000400000000000000" pitchFamily="2" charset="-78"/>
              </a:rPr>
              <a:t>J</a:t>
            </a:r>
            <a:r>
              <a:rPr lang="fa-IR" sz="1600" dirty="0">
                <a:cs typeface="B Nazanin" panose="00000400000000000000" pitchFamily="2" charset="-78"/>
              </a:rPr>
              <a:t> = تعداد گره های سازه</a:t>
            </a:r>
            <a:r>
              <a:rPr lang="en-US" sz="1600" dirty="0">
                <a:cs typeface="B Nazanin" panose="00000400000000000000" pitchFamily="2" charset="-78"/>
              </a:rPr>
              <a:t/>
            </a:r>
            <a:br>
              <a:rPr lang="en-US" sz="1600" dirty="0">
                <a:cs typeface="B Nazanin" panose="00000400000000000000" pitchFamily="2" charset="-78"/>
              </a:rPr>
            </a:br>
            <a:r>
              <a:rPr lang="fa-IR" sz="1600" dirty="0">
                <a:cs typeface="B Nazanin" panose="00000400000000000000" pitchFamily="2" charset="-78"/>
              </a:rPr>
              <a:t>6 = کمترین عدد به عنوان عکس العمل های تکیه گاهی</a:t>
            </a:r>
            <a:endParaRPr lang="en-US" sz="1600" dirty="0">
              <a:cs typeface="B Nazanin" panose="00000400000000000000" pitchFamily="2" charset="-78"/>
            </a:endParaRPr>
          </a:p>
          <a:p>
            <a:pPr algn="r" rtl="1">
              <a:buNone/>
            </a:pPr>
            <a:r>
              <a:rPr lang="fa-IR" sz="1600" dirty="0">
                <a:cs typeface="B Nazanin" panose="00000400000000000000" pitchFamily="2" charset="-78"/>
              </a:rPr>
              <a:t> از فرمول فوق می توان نتیجه گرفت اگر سازه ای دارای هندسه کاملا  مثلثی نباشد ، با تامین تکیه گاه های خارجی اضافی و کافی میتوان آن را  پایدار کرد.</a:t>
            </a:r>
            <a:endParaRPr lang="en-US" sz="1600" dirty="0">
              <a:cs typeface="B Nazanin" panose="00000400000000000000" pitchFamily="2" charset="-78"/>
            </a:endParaRPr>
          </a:p>
          <a:p>
            <a:pPr algn="r" rtl="1"/>
            <a:endParaRPr lang="en-US" sz="1600" dirty="0">
              <a:cs typeface="B Nazanin" panose="00000400000000000000" pitchFamily="2" charset="-78"/>
            </a:endParaRPr>
          </a:p>
        </p:txBody>
      </p:sp>
      <p:sp>
        <p:nvSpPr>
          <p:cNvPr id="6" name="Rectangle 5"/>
          <p:cNvSpPr/>
          <p:nvPr/>
        </p:nvSpPr>
        <p:spPr>
          <a:xfrm>
            <a:off x="3848100" y="4039975"/>
            <a:ext cx="6705600" cy="2677656"/>
          </a:xfrm>
          <a:prstGeom prst="rect">
            <a:avLst/>
          </a:prstGeom>
        </p:spPr>
        <p:txBody>
          <a:bodyPr wrap="square">
            <a:spAutoFit/>
          </a:bodyPr>
          <a:lstStyle/>
          <a:p>
            <a:pPr algn="ctr" rtl="1"/>
            <a:r>
              <a:rPr lang="fa-IR" sz="1600" dirty="0">
                <a:cs typeface="B Nazanin" panose="00000400000000000000" pitchFamily="2" charset="-78"/>
              </a:rPr>
              <a:t/>
            </a:r>
            <a:br>
              <a:rPr lang="fa-IR" sz="1600" dirty="0">
                <a:cs typeface="B Nazanin" panose="00000400000000000000" pitchFamily="2" charset="-78"/>
              </a:rPr>
            </a:br>
            <a:r>
              <a:rPr lang="en-US" sz="1600" dirty="0">
                <a:cs typeface="B Nazanin" panose="00000400000000000000" pitchFamily="2" charset="-78"/>
              </a:rPr>
              <a:t>                        </a:t>
            </a:r>
            <a:r>
              <a:rPr lang="fa-IR" sz="2400" b="1" dirty="0" smtClean="0">
                <a:cs typeface="B Nazanin" panose="00000400000000000000" pitchFamily="2" charset="-78"/>
              </a:rPr>
              <a:t>مصالح </a:t>
            </a:r>
            <a:r>
              <a:rPr lang="fa-IR" sz="2400" b="1" dirty="0" smtClean="0">
                <a:cs typeface="B Nazanin" panose="00000400000000000000" pitchFamily="2" charset="-78"/>
              </a:rPr>
              <a:t>شبکه </a:t>
            </a:r>
            <a:r>
              <a:rPr lang="fa-IR" sz="2400" b="1" dirty="0">
                <a:cs typeface="B Nazanin" panose="00000400000000000000" pitchFamily="2" charset="-78"/>
              </a:rPr>
              <a:t>های فضایی</a:t>
            </a:r>
            <a:endParaRPr lang="en-US" sz="2400" b="1" dirty="0">
              <a:cs typeface="B Nazanin" panose="00000400000000000000" pitchFamily="2" charset="-78"/>
            </a:endParaRPr>
          </a:p>
          <a:p>
            <a:pPr algn="justLow" rtl="1"/>
            <a:r>
              <a:rPr lang="fa-IR" sz="1600" dirty="0">
                <a:cs typeface="B Nazanin" panose="00000400000000000000" pitchFamily="2" charset="-78"/>
              </a:rPr>
              <a:t/>
            </a:r>
            <a:br>
              <a:rPr lang="fa-IR" sz="1600" dirty="0">
                <a:cs typeface="B Nazanin" panose="00000400000000000000" pitchFamily="2" charset="-78"/>
              </a:rPr>
            </a:br>
            <a:r>
              <a:rPr lang="fa-IR" sz="1600" dirty="0">
                <a:cs typeface="B Nazanin" panose="00000400000000000000" pitchFamily="2" charset="-78"/>
              </a:rPr>
              <a:t>بیشتر سیستم های شبکه های فضایی به عنوان سا زه ساختمان ها ، ا ز فولاد ساخته می شوند، اگر چه آلومینیوم نیز به صورت گسترده ای به کار می رود واز چوب ، بتن و پلاستیک مسلح هم استفاده می شود . به صورت خیلی نا متعارف ، در سازه های آ زمایشی تیر هایی از جنس با مبو مشاهده شده وحتی شیشه هم درخرپاهای فضایی وجود داشته است، ولی این موارد فقط د رمورد مجسمه ها به کارگرفته شده است. برای لوله ها و مقاطع ا ز فولاد نرم و فولاد با درجه جاری شدن بالا ، برای اعضا ی شکل داده شده از نوار های فولادی به صورت سرد و برای قسمت های ریخته گری شده از آهن گرافیت کروی استفاده می شود .این اعضا اغلب به صورت گالوانیزه یا رنگ شده هستند . </a:t>
            </a:r>
          </a:p>
        </p:txBody>
      </p:sp>
      <p:pic>
        <p:nvPicPr>
          <p:cNvPr id="10" name="Picture 6" descr="image469A"/>
          <p:cNvPicPr>
            <a:picLocks noChangeAspect="1" noChangeArrowheads="1"/>
          </p:cNvPicPr>
          <p:nvPr/>
        </p:nvPicPr>
        <p:blipFill>
          <a:blip r:embed="rId2"/>
          <a:srcRect/>
          <a:stretch>
            <a:fillRect/>
          </a:stretch>
        </p:blipFill>
        <p:spPr bwMode="auto">
          <a:xfrm>
            <a:off x="1447800" y="1295401"/>
            <a:ext cx="2651760" cy="197606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1" name="Picture 7" descr="F:\mero\1 (174).jpg"/>
          <p:cNvPicPr>
            <a:picLocks noChangeAspect="1" noChangeArrowheads="1"/>
          </p:cNvPicPr>
          <p:nvPr/>
        </p:nvPicPr>
        <p:blipFill>
          <a:blip r:embed="rId3"/>
          <a:srcRect/>
          <a:stretch>
            <a:fillRect/>
          </a:stretch>
        </p:blipFill>
        <p:spPr bwMode="auto">
          <a:xfrm>
            <a:off x="1524000" y="3581401"/>
            <a:ext cx="1884706" cy="286946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311466574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Rectangle 1"/>
          <p:cNvSpPr>
            <a:spLocks noChangeArrowheads="1"/>
          </p:cNvSpPr>
          <p:nvPr/>
        </p:nvSpPr>
        <p:spPr bwMode="auto">
          <a:xfrm>
            <a:off x="1524000" y="591981"/>
            <a:ext cx="9220200" cy="563231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fontAlgn="base">
              <a:spcBef>
                <a:spcPct val="0"/>
              </a:spcBef>
              <a:spcAft>
                <a:spcPct val="0"/>
              </a:spcAft>
            </a:pPr>
            <a:r>
              <a:rPr lang="fa-IR" sz="2400" b="1" dirty="0">
                <a:solidFill>
                  <a:srgbClr val="000000"/>
                </a:solidFill>
                <a:latin typeface="Arial" pitchFamily="34" charset="0"/>
                <a:ea typeface="Times New Roman" pitchFamily="18" charset="0"/>
                <a:cs typeface="B Nazanin" panose="00000400000000000000" pitchFamily="2" charset="-78"/>
              </a:rPr>
              <a:t>مزایای استفاده از شبکه های فضایی</a:t>
            </a:r>
          </a:p>
          <a:p>
            <a:pPr algn="justLow" fontAlgn="base">
              <a:spcBef>
                <a:spcPct val="0"/>
              </a:spcBef>
              <a:spcAft>
                <a:spcPct val="0"/>
              </a:spcAft>
            </a:pPr>
            <a:endParaRPr lang="en-US" sz="1600" dirty="0">
              <a:latin typeface="Arial" pitchFamily="34" charset="0"/>
              <a:cs typeface="B Nazanin" panose="00000400000000000000" pitchFamily="2" charset="-78"/>
            </a:endParaRPr>
          </a:p>
          <a:p>
            <a:pPr algn="justLow" eaLnBrk="0" fontAlgn="base" hangingPunct="0">
              <a:spcBef>
                <a:spcPct val="0"/>
              </a:spcBef>
              <a:spcAft>
                <a:spcPct val="0"/>
              </a:spcAft>
            </a:pPr>
            <a:r>
              <a:rPr lang="fa-IR" sz="1600" dirty="0">
                <a:solidFill>
                  <a:srgbClr val="000000"/>
                </a:solidFill>
                <a:latin typeface="Arial" pitchFamily="34" charset="0"/>
                <a:ea typeface="Times New Roman" pitchFamily="18" charset="0"/>
                <a:cs typeface="B Nazanin" panose="00000400000000000000" pitchFamily="2" charset="-78"/>
              </a:rPr>
              <a:t>امروزه در سراسر دنيا سازه هاي فضاكار به سرعت در حال پذيرش و مقبوليت در بين طراحان و مهندسين سازه مي باشد ، اين امر را نمي توان فقط مرهون جذابيت و زيبايي بيشتر اين سازه ها دانست ، بلكه دلايل متعددي كه در ذيل به پاره اي از آنها اشاره مي شود در گسترش محبوبيت اين سازه ها موثر بوده است :</a:t>
            </a:r>
            <a:endParaRPr lang="en-US" sz="1600" dirty="0">
              <a:latin typeface="Arial" pitchFamily="34" charset="0"/>
              <a:cs typeface="B Nazanin" panose="00000400000000000000" pitchFamily="2" charset="-78"/>
            </a:endParaRPr>
          </a:p>
          <a:p>
            <a:pPr algn="justLow" eaLnBrk="0" fontAlgn="base" hangingPunct="0">
              <a:spcBef>
                <a:spcPct val="0"/>
              </a:spcBef>
              <a:spcAft>
                <a:spcPct val="0"/>
              </a:spcAft>
            </a:pPr>
            <a:r>
              <a:rPr lang="fa-IR" sz="1600" b="1" dirty="0">
                <a:solidFill>
                  <a:srgbClr val="000000"/>
                </a:solidFill>
                <a:latin typeface="Arial" pitchFamily="34" charset="0"/>
                <a:ea typeface="Times New Roman" pitchFamily="18" charset="0"/>
                <a:cs typeface="B Nazanin" panose="00000400000000000000" pitchFamily="2" charset="-78"/>
              </a:rPr>
              <a:t>1) تقسیم بار :</a:t>
            </a:r>
            <a:endParaRPr lang="en-US" sz="1600" b="1" dirty="0">
              <a:latin typeface="Arial" pitchFamily="34" charset="0"/>
              <a:cs typeface="B Nazanin" panose="00000400000000000000" pitchFamily="2" charset="-78"/>
            </a:endParaRPr>
          </a:p>
          <a:p>
            <a:pPr algn="justLow" eaLnBrk="0" fontAlgn="base" hangingPunct="0">
              <a:spcBef>
                <a:spcPct val="0"/>
              </a:spcBef>
              <a:spcAft>
                <a:spcPct val="0"/>
              </a:spcAft>
            </a:pPr>
            <a:r>
              <a:rPr lang="fa-IR" sz="1600" dirty="0">
                <a:solidFill>
                  <a:srgbClr val="000000"/>
                </a:solidFill>
                <a:latin typeface="Arial" pitchFamily="34" charset="0"/>
                <a:ea typeface="Times New Roman" pitchFamily="18" charset="0"/>
                <a:cs typeface="B Nazanin" panose="00000400000000000000" pitchFamily="2" charset="-78"/>
              </a:rPr>
              <a:t>اولین مزیت سازه های فضایی ، مشارکت اغلب اعضای سازه در تقسیم و توزیع بار است .</a:t>
            </a:r>
            <a:endParaRPr lang="en-US" sz="1600" dirty="0">
              <a:latin typeface="Arial" pitchFamily="34" charset="0"/>
              <a:cs typeface="B Nazanin" panose="00000400000000000000" pitchFamily="2" charset="-78"/>
            </a:endParaRPr>
          </a:p>
          <a:p>
            <a:pPr algn="justLow" eaLnBrk="0" fontAlgn="base" hangingPunct="0">
              <a:spcBef>
                <a:spcPct val="0"/>
              </a:spcBef>
              <a:spcAft>
                <a:spcPct val="0"/>
              </a:spcAft>
            </a:pPr>
            <a:r>
              <a:rPr lang="fa-IR" sz="1600" b="1" dirty="0">
                <a:solidFill>
                  <a:srgbClr val="000000"/>
                </a:solidFill>
                <a:latin typeface="Arial" pitchFamily="34" charset="0"/>
                <a:ea typeface="Times New Roman" pitchFamily="18" charset="0"/>
                <a:cs typeface="B Nazanin" panose="00000400000000000000" pitchFamily="2" charset="-78"/>
              </a:rPr>
              <a:t>2) نصب تاسیسات :</a:t>
            </a:r>
            <a:endParaRPr lang="en-US" sz="1600" b="1" dirty="0">
              <a:latin typeface="Arial" pitchFamily="34" charset="0"/>
              <a:cs typeface="B Nazanin" panose="00000400000000000000" pitchFamily="2" charset="-78"/>
            </a:endParaRPr>
          </a:p>
          <a:p>
            <a:pPr algn="justLow" eaLnBrk="0" fontAlgn="base" hangingPunct="0">
              <a:spcBef>
                <a:spcPct val="0"/>
              </a:spcBef>
              <a:spcAft>
                <a:spcPct val="0"/>
              </a:spcAft>
            </a:pPr>
            <a:r>
              <a:rPr lang="fa-IR" sz="1600" dirty="0">
                <a:solidFill>
                  <a:srgbClr val="000000"/>
                </a:solidFill>
                <a:latin typeface="Arial" pitchFamily="34" charset="0"/>
                <a:ea typeface="Times New Roman" pitchFamily="18" charset="0"/>
                <a:cs typeface="B Nazanin" panose="00000400000000000000" pitchFamily="2" charset="-78"/>
              </a:rPr>
              <a:t>به دلیل وجود فضای بازبین ۲لایه شبکه های فضایی ، نصب تاسیسات مکانیکی و الکتریکی وکانال های هوا درون ارتفاع سازه ساده است .</a:t>
            </a:r>
            <a:endParaRPr lang="en-US" sz="1600" dirty="0">
              <a:latin typeface="Arial" pitchFamily="34" charset="0"/>
              <a:cs typeface="B Nazanin" panose="00000400000000000000" pitchFamily="2" charset="-78"/>
            </a:endParaRPr>
          </a:p>
          <a:p>
            <a:pPr algn="justLow" eaLnBrk="0" fontAlgn="base" hangingPunct="0">
              <a:spcBef>
                <a:spcPct val="0"/>
              </a:spcBef>
              <a:spcAft>
                <a:spcPct val="0"/>
              </a:spcAft>
            </a:pPr>
            <a:r>
              <a:rPr lang="fa-IR" sz="1600" b="1" dirty="0">
                <a:solidFill>
                  <a:srgbClr val="000000"/>
                </a:solidFill>
                <a:latin typeface="Arial" pitchFamily="34" charset="0"/>
                <a:ea typeface="Times New Roman" pitchFamily="18" charset="0"/>
                <a:cs typeface="B Nazanin" panose="00000400000000000000" pitchFamily="2" charset="-78"/>
              </a:rPr>
              <a:t>3) مقاومت :</a:t>
            </a:r>
            <a:endParaRPr lang="en-US" sz="1600" b="1" dirty="0">
              <a:latin typeface="Arial" pitchFamily="34" charset="0"/>
              <a:cs typeface="B Nazanin" panose="00000400000000000000" pitchFamily="2" charset="-78"/>
            </a:endParaRPr>
          </a:p>
          <a:p>
            <a:pPr algn="justLow" eaLnBrk="0" fontAlgn="base" hangingPunct="0">
              <a:spcBef>
                <a:spcPct val="0"/>
              </a:spcBef>
              <a:spcAft>
                <a:spcPct val="0"/>
              </a:spcAft>
            </a:pPr>
            <a:r>
              <a:rPr lang="fa-IR" sz="1600" dirty="0">
                <a:solidFill>
                  <a:srgbClr val="000000"/>
                </a:solidFill>
                <a:latin typeface="Arial" pitchFamily="34" charset="0"/>
                <a:ea typeface="Times New Roman" pitchFamily="18" charset="0"/>
                <a:cs typeface="B Nazanin" panose="00000400000000000000" pitchFamily="2" charset="-78"/>
              </a:rPr>
              <a:t>شبکه های فضایی ، سازه های مقاومی اند ، یعنی به طورکلی ، فروریختن تعداد محدودی ازاعضا ،لزوما منجربه فروپاشی سازه نمی شود . اگر چه در برخی مواقع ، استثنائاتی وجود دارد .</a:t>
            </a:r>
          </a:p>
          <a:p>
            <a:pPr algn="justLow" eaLnBrk="0" fontAlgn="base" hangingPunct="0">
              <a:spcBef>
                <a:spcPct val="0"/>
              </a:spcBef>
              <a:spcAft>
                <a:spcPct val="0"/>
              </a:spcAft>
            </a:pPr>
            <a:r>
              <a:rPr lang="fa-IR" sz="1600" dirty="0">
                <a:solidFill>
                  <a:srgbClr val="000000"/>
                </a:solidFill>
                <a:latin typeface="Arial" pitchFamily="34" charset="0"/>
                <a:ea typeface="Times New Roman" pitchFamily="18" charset="0"/>
                <a:cs typeface="B Nazanin" panose="00000400000000000000" pitchFamily="2" charset="-78"/>
              </a:rPr>
              <a:t>یک نمونه جالب فروریختن خرپای فضایی سقف ساختمان مرکز شهری هارتفورد ،کا لیسئوم ، در ژانویه ۱۹۷۸ است .</a:t>
            </a:r>
            <a:endParaRPr lang="en-US" sz="1600" dirty="0">
              <a:latin typeface="Arial" pitchFamily="34" charset="0"/>
              <a:cs typeface="B Nazanin" panose="00000400000000000000" pitchFamily="2" charset="-78"/>
            </a:endParaRPr>
          </a:p>
          <a:p>
            <a:pPr algn="justLow" eaLnBrk="0" fontAlgn="base" hangingPunct="0">
              <a:spcBef>
                <a:spcPct val="0"/>
              </a:spcBef>
              <a:spcAft>
                <a:spcPct val="0"/>
              </a:spcAft>
            </a:pPr>
            <a:r>
              <a:rPr lang="fa-IR" sz="1600" dirty="0">
                <a:solidFill>
                  <a:srgbClr val="000000"/>
                </a:solidFill>
                <a:latin typeface="Arial" pitchFamily="34" charset="0"/>
                <a:ea typeface="Times New Roman" pitchFamily="18" charset="0"/>
                <a:cs typeface="B Nazanin" panose="00000400000000000000" pitchFamily="2" charset="-78"/>
              </a:rPr>
              <a:t>سختي و صلبيت زياد اين سقف ها قابليت استثنايي براي حمل بارهاي بزرگ متمركز و غير متقارن بوجود مي آورد.همچنین این سازه ها به دليل داشتن درجات نامعيني بالا ،ذخيره مقاومتي بيشتری در مقايسه با ساير سازه هاي متداول دارند.</a:t>
            </a:r>
            <a:endParaRPr lang="en-US" sz="1600" dirty="0">
              <a:latin typeface="Arial" pitchFamily="34" charset="0"/>
              <a:cs typeface="B Nazanin" panose="00000400000000000000" pitchFamily="2" charset="-78"/>
            </a:endParaRPr>
          </a:p>
          <a:p>
            <a:pPr algn="justLow" eaLnBrk="0" fontAlgn="base" hangingPunct="0">
              <a:spcBef>
                <a:spcPct val="0"/>
              </a:spcBef>
              <a:spcAft>
                <a:spcPct val="0"/>
              </a:spcAft>
            </a:pPr>
            <a:r>
              <a:rPr lang="fa-IR" sz="1600" b="1" dirty="0">
                <a:solidFill>
                  <a:srgbClr val="000000"/>
                </a:solidFill>
                <a:latin typeface="Arial" pitchFamily="34" charset="0"/>
                <a:ea typeface="Times New Roman" pitchFamily="18" charset="0"/>
                <a:cs typeface="B Nazanin" panose="00000400000000000000" pitchFamily="2" charset="-78"/>
              </a:rPr>
              <a:t>4)اجزای مدولار</a:t>
            </a:r>
            <a:r>
              <a:rPr lang="en-US" sz="1600" b="1" dirty="0">
                <a:solidFill>
                  <a:srgbClr val="000000"/>
                </a:solidFill>
                <a:latin typeface="Arial" pitchFamily="34" charset="0"/>
                <a:ea typeface="Times New Roman" pitchFamily="18" charset="0"/>
                <a:cs typeface="B Nazanin" panose="00000400000000000000" pitchFamily="2" charset="-78"/>
              </a:rPr>
              <a:t> :</a:t>
            </a:r>
            <a:endParaRPr lang="en-US" sz="1600" b="1" dirty="0">
              <a:latin typeface="Arial" pitchFamily="34" charset="0"/>
              <a:cs typeface="B Nazanin" panose="00000400000000000000" pitchFamily="2" charset="-78"/>
            </a:endParaRPr>
          </a:p>
          <a:p>
            <a:pPr algn="justLow" eaLnBrk="0" fontAlgn="base" hangingPunct="0">
              <a:spcBef>
                <a:spcPct val="0"/>
              </a:spcBef>
              <a:spcAft>
                <a:spcPct val="0"/>
              </a:spcAft>
            </a:pPr>
            <a:r>
              <a:rPr lang="fa-IR" sz="1600" dirty="0">
                <a:solidFill>
                  <a:srgbClr val="000000"/>
                </a:solidFill>
                <a:latin typeface="Arial" pitchFamily="34" charset="0"/>
                <a:ea typeface="Times New Roman" pitchFamily="18" charset="0"/>
                <a:cs typeface="B Nazanin" panose="00000400000000000000" pitchFamily="2" charset="-78"/>
              </a:rPr>
              <a:t>شبکه های فضایی مدولارترین سیستم های سازه ای هستند که ازنصب اجزاء پیش ساخته به یکدیگرساخته شده اند.</a:t>
            </a:r>
            <a:br>
              <a:rPr lang="fa-IR" sz="1600" dirty="0">
                <a:solidFill>
                  <a:srgbClr val="000000"/>
                </a:solidFill>
                <a:latin typeface="Arial" pitchFamily="34" charset="0"/>
                <a:ea typeface="Times New Roman" pitchFamily="18" charset="0"/>
                <a:cs typeface="B Nazanin" panose="00000400000000000000" pitchFamily="2" charset="-78"/>
              </a:rPr>
            </a:br>
            <a:r>
              <a:rPr lang="fa-IR" sz="1600" dirty="0">
                <a:solidFill>
                  <a:srgbClr val="000000"/>
                </a:solidFill>
                <a:latin typeface="Arial" pitchFamily="34" charset="0"/>
                <a:ea typeface="Times New Roman" pitchFamily="18" charset="0"/>
                <a:cs typeface="B Nazanin" panose="00000400000000000000" pitchFamily="2" charset="-78"/>
              </a:rPr>
              <a:t>براین اساس اجزای سازه با ابعاد بسیار دقیق و با کیفیت مطلوب تولید می شوند واغلب به راحتی قابل حمل و به جز برپایی به کار بیشتری نیاز ندارد .</a:t>
            </a:r>
            <a:endParaRPr lang="en-US" sz="1600" dirty="0">
              <a:latin typeface="Arial" pitchFamily="34" charset="0"/>
              <a:cs typeface="B Nazanin" panose="00000400000000000000" pitchFamily="2" charset="-78"/>
            </a:endParaRPr>
          </a:p>
          <a:p>
            <a:pPr algn="justLow" eaLnBrk="0" fontAlgn="base" hangingPunct="0">
              <a:spcBef>
                <a:spcPct val="0"/>
              </a:spcBef>
              <a:spcAft>
                <a:spcPct val="0"/>
              </a:spcAft>
            </a:pPr>
            <a:r>
              <a:rPr lang="fa-IR" sz="1600" b="1" dirty="0">
                <a:solidFill>
                  <a:srgbClr val="000000"/>
                </a:solidFill>
                <a:latin typeface="Arial" pitchFamily="34" charset="0"/>
                <a:ea typeface="Times New Roman" pitchFamily="18" charset="0"/>
                <a:cs typeface="B Nazanin" panose="00000400000000000000" pitchFamily="2" charset="-78"/>
              </a:rPr>
              <a:t>5) آزادی در انتخاب محل تکیه گاه ها </a:t>
            </a:r>
          </a:p>
          <a:p>
            <a:pPr algn="justLow" eaLnBrk="0" fontAlgn="base" hangingPunct="0">
              <a:spcBef>
                <a:spcPct val="0"/>
              </a:spcBef>
              <a:spcAft>
                <a:spcPct val="0"/>
              </a:spcAft>
            </a:pPr>
            <a:r>
              <a:rPr lang="fa-IR" sz="1600" b="1" dirty="0">
                <a:solidFill>
                  <a:srgbClr val="000000"/>
                </a:solidFill>
                <a:latin typeface="Arial" pitchFamily="34" charset="0"/>
                <a:ea typeface="Times New Roman" pitchFamily="18" charset="0"/>
                <a:cs typeface="B Nazanin" panose="00000400000000000000" pitchFamily="2" charset="-78"/>
              </a:rPr>
              <a:t>6) هندسه منظم :</a:t>
            </a:r>
          </a:p>
          <a:p>
            <a:pPr algn="justLow" eaLnBrk="0" fontAlgn="base" hangingPunct="0">
              <a:spcBef>
                <a:spcPct val="0"/>
              </a:spcBef>
              <a:spcAft>
                <a:spcPct val="0"/>
              </a:spcAft>
            </a:pPr>
            <a:r>
              <a:rPr lang="fa-IR" sz="1600" dirty="0">
                <a:solidFill>
                  <a:srgbClr val="000000"/>
                </a:solidFill>
                <a:latin typeface="Arial" pitchFamily="34" charset="0"/>
                <a:ea typeface="Times New Roman" pitchFamily="18" charset="0"/>
                <a:cs typeface="B Nazanin" panose="00000400000000000000" pitchFamily="2" charset="-78"/>
              </a:rPr>
              <a:t>خرپاهای فضایی تا حدود ۹۹% کاملاً منظم هستند و از هندسه چندوجهی های افلاطونی طرح گیری  می شوند .</a:t>
            </a:r>
            <a:endParaRPr lang="en-US" sz="1600" dirty="0">
              <a:latin typeface="Arial" pitchFamily="34" charset="0"/>
              <a:cs typeface="B Nazanin" panose="00000400000000000000" pitchFamily="2" charset="-78"/>
            </a:endParaRPr>
          </a:p>
        </p:txBody>
      </p:sp>
    </p:spTree>
    <p:extLst>
      <p:ext uri="{BB962C8B-B14F-4D97-AF65-F5344CB8AC3E}">
        <p14:creationId xmlns:p14="http://schemas.microsoft.com/office/powerpoint/2010/main" val="392449247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752600" y="305337"/>
            <a:ext cx="8915400" cy="6494085"/>
          </a:xfrm>
          <a:prstGeom prst="rect">
            <a:avLst/>
          </a:prstGeom>
        </p:spPr>
        <p:txBody>
          <a:bodyPr wrap="square">
            <a:spAutoFit/>
          </a:bodyPr>
          <a:lstStyle/>
          <a:p>
            <a:pPr lvl="0" algn="justLow" rtl="1" eaLnBrk="0" fontAlgn="base" hangingPunct="0">
              <a:spcBef>
                <a:spcPct val="0"/>
              </a:spcBef>
              <a:spcAft>
                <a:spcPct val="0"/>
              </a:spcAft>
            </a:pPr>
            <a:r>
              <a:rPr lang="fa-IR" sz="1600" b="1" dirty="0">
                <a:solidFill>
                  <a:srgbClr val="000000"/>
                </a:solidFill>
                <a:latin typeface="Arial" pitchFamily="34" charset="0"/>
                <a:ea typeface="Times New Roman" pitchFamily="18" charset="0"/>
                <a:cs typeface="B Nazanin" panose="00000400000000000000" pitchFamily="2" charset="-78"/>
              </a:rPr>
              <a:t>7) سهولت نصب </a:t>
            </a:r>
            <a:endParaRPr lang="en-US" sz="1600" b="1" dirty="0">
              <a:latin typeface="Arial" pitchFamily="34" charset="0"/>
              <a:cs typeface="B Nazanin" panose="00000400000000000000" pitchFamily="2" charset="-78"/>
            </a:endParaRPr>
          </a:p>
          <a:p>
            <a:pPr lvl="0" algn="justLow" rtl="1" eaLnBrk="0" fontAlgn="base" hangingPunct="0">
              <a:spcBef>
                <a:spcPct val="0"/>
              </a:spcBef>
              <a:spcAft>
                <a:spcPct val="0"/>
              </a:spcAft>
            </a:pPr>
            <a:r>
              <a:rPr lang="fa-IR" sz="1600" b="1" dirty="0">
                <a:solidFill>
                  <a:srgbClr val="000000"/>
                </a:solidFill>
                <a:latin typeface="Arial" pitchFamily="34" charset="0"/>
                <a:ea typeface="Times New Roman" pitchFamily="18" charset="0"/>
                <a:cs typeface="B Nazanin" panose="00000400000000000000" pitchFamily="2" charset="-78"/>
              </a:rPr>
              <a:t>8) دها نه :</a:t>
            </a:r>
          </a:p>
          <a:p>
            <a:pPr lvl="0" algn="justLow" rtl="1" eaLnBrk="0" fontAlgn="base" hangingPunct="0">
              <a:spcBef>
                <a:spcPct val="0"/>
              </a:spcBef>
              <a:spcAft>
                <a:spcPct val="0"/>
              </a:spcAft>
            </a:pPr>
            <a:r>
              <a:rPr lang="fa-IR" sz="1600" dirty="0">
                <a:solidFill>
                  <a:srgbClr val="000000"/>
                </a:solidFill>
                <a:latin typeface="Arial" pitchFamily="34" charset="0"/>
                <a:ea typeface="Times New Roman" pitchFamily="18" charset="0"/>
                <a:cs typeface="B Nazanin" panose="00000400000000000000" pitchFamily="2" charset="-78"/>
              </a:rPr>
              <a:t>سیستم سازه فضاکار قادر به پوشاندن دهانه های بزرگ با حداقل مواد مصرفی می باشد.</a:t>
            </a:r>
            <a:endParaRPr lang="en-US" sz="1600" dirty="0">
              <a:latin typeface="Arial" pitchFamily="34" charset="0"/>
              <a:cs typeface="B Nazanin" panose="00000400000000000000" pitchFamily="2" charset="-78"/>
            </a:endParaRPr>
          </a:p>
          <a:p>
            <a:pPr lvl="0" algn="justLow" rtl="1" eaLnBrk="0" fontAlgn="base" hangingPunct="0">
              <a:spcBef>
                <a:spcPct val="0"/>
              </a:spcBef>
              <a:spcAft>
                <a:spcPct val="0"/>
              </a:spcAft>
            </a:pPr>
            <a:r>
              <a:rPr lang="fa-IR" sz="1600" dirty="0">
                <a:solidFill>
                  <a:srgbClr val="000000"/>
                </a:solidFill>
                <a:latin typeface="Arial" pitchFamily="34" charset="0"/>
                <a:ea typeface="Times New Roman" pitchFamily="18" charset="0"/>
                <a:cs typeface="B Nazanin" panose="00000400000000000000" pitchFamily="2" charset="-78"/>
              </a:rPr>
              <a:t>(فولاد مصرفی در سازه فضاکار ۳/۱ کمتر از سازه های متداول دیگر می باشد)</a:t>
            </a:r>
            <a:endParaRPr lang="en-US" sz="1600" dirty="0">
              <a:latin typeface="Arial" pitchFamily="34" charset="0"/>
              <a:cs typeface="B Nazanin" panose="00000400000000000000" pitchFamily="2" charset="-78"/>
            </a:endParaRPr>
          </a:p>
          <a:p>
            <a:pPr lvl="0" algn="justLow" rtl="1" eaLnBrk="0" fontAlgn="base" hangingPunct="0">
              <a:spcBef>
                <a:spcPct val="0"/>
              </a:spcBef>
              <a:spcAft>
                <a:spcPct val="0"/>
              </a:spcAft>
            </a:pPr>
            <a:r>
              <a:rPr lang="fa-IR" sz="1600" b="1" dirty="0">
                <a:solidFill>
                  <a:srgbClr val="000000"/>
                </a:solidFill>
                <a:latin typeface="Arial" pitchFamily="34" charset="0"/>
                <a:ea typeface="Times New Roman" pitchFamily="18" charset="0"/>
                <a:cs typeface="B Nazanin" panose="00000400000000000000" pitchFamily="2" charset="-78"/>
              </a:rPr>
              <a:t>9) اقتصادي تر بودن:</a:t>
            </a:r>
          </a:p>
          <a:p>
            <a:pPr lvl="0" algn="justLow" rtl="1" eaLnBrk="0" fontAlgn="base" hangingPunct="0">
              <a:spcBef>
                <a:spcPct val="0"/>
              </a:spcBef>
              <a:spcAft>
                <a:spcPct val="0"/>
              </a:spcAft>
            </a:pPr>
            <a:r>
              <a:rPr lang="fa-IR" sz="1600" dirty="0">
                <a:solidFill>
                  <a:srgbClr val="000000"/>
                </a:solidFill>
                <a:latin typeface="Arial" pitchFamily="34" charset="0"/>
                <a:ea typeface="Times New Roman" pitchFamily="18" charset="0"/>
                <a:cs typeface="B Nazanin" panose="00000400000000000000" pitchFamily="2" charset="-78"/>
              </a:rPr>
              <a:t>اصلي ترين علت گسترش روز افزون سازه هاي فضاكار در جهان ، اقتصادي تر بودن اين سيستم ها است.</a:t>
            </a:r>
            <a:endParaRPr lang="en-US" sz="1600" dirty="0">
              <a:latin typeface="Arial" pitchFamily="34" charset="0"/>
              <a:cs typeface="B Nazanin" panose="00000400000000000000" pitchFamily="2" charset="-78"/>
            </a:endParaRPr>
          </a:p>
          <a:p>
            <a:pPr lvl="0" algn="justLow" rtl="1" eaLnBrk="0" fontAlgn="base" hangingPunct="0">
              <a:spcBef>
                <a:spcPct val="0"/>
              </a:spcBef>
              <a:spcAft>
                <a:spcPct val="0"/>
              </a:spcAft>
            </a:pPr>
            <a:r>
              <a:rPr lang="fa-IR" sz="1600" b="1" dirty="0">
                <a:solidFill>
                  <a:srgbClr val="000000"/>
                </a:solidFill>
                <a:latin typeface="Arial" pitchFamily="34" charset="0"/>
                <a:ea typeface="Times New Roman" pitchFamily="18" charset="0"/>
                <a:cs typeface="B Nazanin" panose="00000400000000000000" pitchFamily="2" charset="-78"/>
              </a:rPr>
              <a:t>10) جذابيت و زيبايي بيشتر و قابليت ساخت انواع فرمهاي دلخواه</a:t>
            </a:r>
          </a:p>
          <a:p>
            <a:pPr lvl="0" algn="justLow" rtl="1" eaLnBrk="0" fontAlgn="base" hangingPunct="0">
              <a:spcBef>
                <a:spcPct val="0"/>
              </a:spcBef>
              <a:spcAft>
                <a:spcPct val="0"/>
              </a:spcAft>
            </a:pPr>
            <a:endParaRPr lang="fa-IR" sz="1600" dirty="0">
              <a:latin typeface="Arial" pitchFamily="34" charset="0"/>
              <a:cs typeface="B Nazanin" panose="00000400000000000000" pitchFamily="2" charset="-78"/>
            </a:endParaRPr>
          </a:p>
          <a:p>
            <a:pPr lvl="0" algn="ctr" rtl="1" eaLnBrk="0" fontAlgn="base" hangingPunct="0">
              <a:spcBef>
                <a:spcPct val="0"/>
              </a:spcBef>
              <a:spcAft>
                <a:spcPct val="0"/>
              </a:spcAft>
            </a:pPr>
            <a:endParaRPr lang="en-US" sz="2400" dirty="0">
              <a:latin typeface="Arial" pitchFamily="34" charset="0"/>
              <a:cs typeface="B Nazanin" panose="00000400000000000000" pitchFamily="2" charset="-78"/>
            </a:endParaRPr>
          </a:p>
          <a:p>
            <a:pPr lvl="0" algn="ctr" rtl="1" eaLnBrk="0" fontAlgn="base" hangingPunct="0">
              <a:spcBef>
                <a:spcPct val="0"/>
              </a:spcBef>
              <a:spcAft>
                <a:spcPct val="0"/>
              </a:spcAft>
            </a:pPr>
            <a:r>
              <a:rPr lang="fa-IR" sz="2400" b="1" dirty="0">
                <a:solidFill>
                  <a:srgbClr val="000000"/>
                </a:solidFill>
                <a:latin typeface="Arial" pitchFamily="34" charset="0"/>
                <a:ea typeface="Times New Roman" pitchFamily="18" charset="0"/>
                <a:cs typeface="B Nazanin" panose="00000400000000000000" pitchFamily="2" charset="-78"/>
              </a:rPr>
              <a:t>محدودیت های شبکه های فضایی</a:t>
            </a:r>
          </a:p>
          <a:p>
            <a:pPr lvl="0" algn="justLow" rtl="1" eaLnBrk="0" fontAlgn="base" hangingPunct="0">
              <a:spcBef>
                <a:spcPct val="0"/>
              </a:spcBef>
              <a:spcAft>
                <a:spcPct val="0"/>
              </a:spcAft>
            </a:pPr>
            <a:r>
              <a:rPr lang="fa-IR" sz="1600" b="1" dirty="0">
                <a:solidFill>
                  <a:srgbClr val="000000"/>
                </a:solidFill>
                <a:latin typeface="Arial" pitchFamily="34" charset="0"/>
                <a:ea typeface="Times New Roman" pitchFamily="18" charset="0"/>
                <a:cs typeface="B Nazanin" panose="00000400000000000000" pitchFamily="2" charset="-78"/>
              </a:rPr>
              <a:t/>
            </a:r>
            <a:br>
              <a:rPr lang="fa-IR" sz="1600" b="1" dirty="0">
                <a:solidFill>
                  <a:srgbClr val="000000"/>
                </a:solidFill>
                <a:latin typeface="Arial" pitchFamily="34" charset="0"/>
                <a:ea typeface="Times New Roman" pitchFamily="18" charset="0"/>
                <a:cs typeface="B Nazanin" panose="00000400000000000000" pitchFamily="2" charset="-78"/>
              </a:rPr>
            </a:br>
            <a:r>
              <a:rPr lang="fa-IR" sz="1600" b="1" dirty="0">
                <a:solidFill>
                  <a:srgbClr val="000000"/>
                </a:solidFill>
                <a:latin typeface="Arial" pitchFamily="34" charset="0"/>
                <a:ea typeface="Times New Roman" pitchFamily="18" charset="0"/>
                <a:cs typeface="B Nazanin" panose="00000400000000000000" pitchFamily="2" charset="-78"/>
              </a:rPr>
              <a:t>1) هزینه :</a:t>
            </a:r>
            <a:endParaRPr lang="en-US" sz="1600" b="1" dirty="0">
              <a:latin typeface="Arial" pitchFamily="34" charset="0"/>
              <a:cs typeface="B Nazanin" panose="00000400000000000000" pitchFamily="2" charset="-78"/>
            </a:endParaRPr>
          </a:p>
          <a:p>
            <a:pPr lvl="0" algn="justLow" rtl="1" eaLnBrk="0" fontAlgn="base" hangingPunct="0">
              <a:spcBef>
                <a:spcPct val="0"/>
              </a:spcBef>
              <a:spcAft>
                <a:spcPct val="0"/>
              </a:spcAft>
            </a:pPr>
            <a:r>
              <a:rPr lang="fa-IR" sz="1600" dirty="0">
                <a:solidFill>
                  <a:srgbClr val="000000"/>
                </a:solidFill>
                <a:latin typeface="Arial" pitchFamily="34" charset="0"/>
                <a:ea typeface="Times New Roman" pitchFamily="18" charset="0"/>
                <a:cs typeface="B Nazanin" panose="00000400000000000000" pitchFamily="2" charset="-78"/>
              </a:rPr>
              <a:t>هزینه این سازه ها گاهی می تواند در مقایسه با سیستم های سازه ای دیگر مثل قاب مسطح بیشتر باشد . این قضیه بیشتر در سازه های با دهانه کوچک دیده می شود .</a:t>
            </a:r>
            <a:endParaRPr lang="en-US" sz="1600" dirty="0">
              <a:latin typeface="Arial" pitchFamily="34" charset="0"/>
              <a:cs typeface="B Nazanin" panose="00000400000000000000" pitchFamily="2" charset="-78"/>
            </a:endParaRPr>
          </a:p>
          <a:p>
            <a:pPr lvl="0" algn="justLow" rtl="1" eaLnBrk="0" fontAlgn="base" hangingPunct="0">
              <a:spcBef>
                <a:spcPct val="0"/>
              </a:spcBef>
              <a:spcAft>
                <a:spcPct val="0"/>
              </a:spcAft>
            </a:pPr>
            <a:r>
              <a:rPr lang="fa-IR" sz="1600" b="1" dirty="0">
                <a:solidFill>
                  <a:srgbClr val="000000"/>
                </a:solidFill>
                <a:latin typeface="Arial" pitchFamily="34" charset="0"/>
                <a:ea typeface="Times New Roman" pitchFamily="18" charset="0"/>
                <a:cs typeface="B Nazanin" panose="00000400000000000000" pitchFamily="2" charset="-78"/>
              </a:rPr>
              <a:t>2) هندسه منظم :</a:t>
            </a:r>
            <a:endParaRPr lang="en-US" sz="1600" b="1" dirty="0">
              <a:latin typeface="Arial" pitchFamily="34" charset="0"/>
              <a:cs typeface="B Nazanin" panose="00000400000000000000" pitchFamily="2" charset="-78"/>
            </a:endParaRPr>
          </a:p>
          <a:p>
            <a:pPr lvl="0" algn="justLow" rtl="1" eaLnBrk="0" fontAlgn="base" hangingPunct="0">
              <a:spcBef>
                <a:spcPct val="0"/>
              </a:spcBef>
              <a:spcAft>
                <a:spcPct val="0"/>
              </a:spcAft>
            </a:pPr>
            <a:r>
              <a:rPr lang="fa-IR" sz="1600" dirty="0">
                <a:solidFill>
                  <a:srgbClr val="000000"/>
                </a:solidFill>
                <a:latin typeface="Arial" pitchFamily="34" charset="0"/>
                <a:ea typeface="Times New Roman" pitchFamily="18" charset="0"/>
                <a:cs typeface="B Nazanin" panose="00000400000000000000" pitchFamily="2" charset="-78"/>
              </a:rPr>
              <a:t>با وجود اینکه هندسه منظم شبکه های فضایی اغلب به عنوان یکی از مزایای آن ها در نظر گرفته میشود ، ولی از برخی زوایا بسیار پیچیده و در هم به نظر میرسند .</a:t>
            </a:r>
            <a:endParaRPr lang="en-US" sz="1600" dirty="0">
              <a:latin typeface="Arial" pitchFamily="34" charset="0"/>
              <a:cs typeface="B Nazanin" panose="00000400000000000000" pitchFamily="2" charset="-78"/>
            </a:endParaRPr>
          </a:p>
          <a:p>
            <a:pPr lvl="0" algn="justLow" rtl="1" eaLnBrk="0" fontAlgn="base" hangingPunct="0">
              <a:spcBef>
                <a:spcPct val="0"/>
              </a:spcBef>
              <a:spcAft>
                <a:spcPct val="0"/>
              </a:spcAft>
            </a:pPr>
            <a:r>
              <a:rPr lang="fa-IR" sz="1600" b="1" dirty="0">
                <a:solidFill>
                  <a:srgbClr val="000000"/>
                </a:solidFill>
                <a:latin typeface="Arial" pitchFamily="34" charset="0"/>
                <a:ea typeface="Times New Roman" pitchFamily="18" charset="0"/>
                <a:cs typeface="B Nazanin" panose="00000400000000000000" pitchFamily="2" charset="-78"/>
              </a:rPr>
              <a:t>3) زمان نصب :</a:t>
            </a:r>
            <a:endParaRPr lang="en-US" sz="1600" b="1" dirty="0">
              <a:latin typeface="Arial" pitchFamily="34" charset="0"/>
              <a:cs typeface="B Nazanin" panose="00000400000000000000" pitchFamily="2" charset="-78"/>
            </a:endParaRPr>
          </a:p>
          <a:p>
            <a:pPr lvl="0" algn="justLow" rtl="1" eaLnBrk="0" fontAlgn="base" hangingPunct="0">
              <a:spcBef>
                <a:spcPct val="0"/>
              </a:spcBef>
              <a:spcAft>
                <a:spcPct val="0"/>
              </a:spcAft>
            </a:pPr>
            <a:r>
              <a:rPr lang="fa-IR" sz="1600" dirty="0">
                <a:solidFill>
                  <a:srgbClr val="000000"/>
                </a:solidFill>
                <a:latin typeface="Arial" pitchFamily="34" charset="0"/>
                <a:ea typeface="Times New Roman" pitchFamily="18" charset="0"/>
                <a:cs typeface="B Nazanin" panose="00000400000000000000" pitchFamily="2" charset="-78"/>
              </a:rPr>
              <a:t>این خصوصیت نیز از مزایای شبکه های فضایی است ، اگر چه یک نگاه منتقدانه به شکل های فضایی بیان می دارد که تعداد و پیچیدگی گره ها ممکن است سبب طولانی شدن زمان نصب در محل اجرا شود.</a:t>
            </a:r>
            <a:endParaRPr lang="en-US" sz="1600" dirty="0">
              <a:latin typeface="Arial" pitchFamily="34" charset="0"/>
              <a:cs typeface="B Nazanin" panose="00000400000000000000" pitchFamily="2" charset="-78"/>
            </a:endParaRPr>
          </a:p>
          <a:p>
            <a:pPr lvl="0" algn="justLow" rtl="1" eaLnBrk="0" fontAlgn="base" hangingPunct="0">
              <a:spcBef>
                <a:spcPct val="0"/>
              </a:spcBef>
              <a:spcAft>
                <a:spcPct val="0"/>
              </a:spcAft>
            </a:pPr>
            <a:r>
              <a:rPr lang="fa-IR" sz="1600" b="1" dirty="0">
                <a:solidFill>
                  <a:srgbClr val="000000"/>
                </a:solidFill>
                <a:latin typeface="Arial" pitchFamily="34" charset="0"/>
                <a:ea typeface="Times New Roman" pitchFamily="18" charset="0"/>
                <a:cs typeface="B Nazanin" panose="00000400000000000000" pitchFamily="2" charset="-78"/>
              </a:rPr>
              <a:t>4) مقاومت در برابر آتش سوزی :</a:t>
            </a:r>
            <a:endParaRPr lang="en-US" sz="1600" b="1" dirty="0">
              <a:latin typeface="Arial" pitchFamily="34" charset="0"/>
              <a:cs typeface="B Nazanin" panose="00000400000000000000" pitchFamily="2" charset="-78"/>
            </a:endParaRPr>
          </a:p>
          <a:p>
            <a:pPr lvl="0" algn="justLow" rtl="1" eaLnBrk="0" fontAlgn="base" hangingPunct="0">
              <a:spcBef>
                <a:spcPct val="0"/>
              </a:spcBef>
              <a:spcAft>
                <a:spcPct val="0"/>
              </a:spcAft>
            </a:pPr>
            <a:r>
              <a:rPr lang="fa-IR" sz="1600" dirty="0">
                <a:solidFill>
                  <a:srgbClr val="000000"/>
                </a:solidFill>
                <a:latin typeface="Arial" pitchFamily="34" charset="0"/>
                <a:ea typeface="Times New Roman" pitchFamily="18" charset="0"/>
                <a:cs typeface="B Nazanin" panose="00000400000000000000" pitchFamily="2" charset="-78"/>
              </a:rPr>
              <a:t>شبکه های فضایی اغلب در ساخت بام مکان هایی که به مقاومت در برابر حریق نیا زی ندارند ، به کار می روند .</a:t>
            </a:r>
            <a:endParaRPr lang="en-US" sz="1600" dirty="0">
              <a:latin typeface="Arial" pitchFamily="34" charset="0"/>
              <a:cs typeface="B Nazanin" panose="00000400000000000000" pitchFamily="2" charset="-78"/>
            </a:endParaRPr>
          </a:p>
          <a:p>
            <a:pPr lvl="0" algn="justLow" rtl="1" eaLnBrk="0" fontAlgn="base" hangingPunct="0">
              <a:spcBef>
                <a:spcPct val="0"/>
              </a:spcBef>
              <a:spcAft>
                <a:spcPct val="0"/>
              </a:spcAft>
            </a:pPr>
            <a:r>
              <a:rPr lang="fa-IR" sz="1600" b="1" dirty="0">
                <a:solidFill>
                  <a:srgbClr val="000000"/>
                </a:solidFill>
                <a:latin typeface="Arial" pitchFamily="34" charset="0"/>
                <a:ea typeface="Times New Roman" pitchFamily="18" charset="0"/>
                <a:cs typeface="B Nazanin" panose="00000400000000000000" pitchFamily="2" charset="-78"/>
              </a:rPr>
              <a:t>5) ا نتخا ب نا درست قطعا ت مربوطه :</a:t>
            </a:r>
            <a:endParaRPr lang="en-US" sz="1600" b="1" dirty="0">
              <a:latin typeface="Arial" pitchFamily="34" charset="0"/>
              <a:cs typeface="B Nazanin" panose="00000400000000000000" pitchFamily="2" charset="-78"/>
            </a:endParaRPr>
          </a:p>
          <a:p>
            <a:pPr lvl="0" algn="justLow" rtl="1" eaLnBrk="0" fontAlgn="base" hangingPunct="0">
              <a:spcBef>
                <a:spcPct val="0"/>
              </a:spcBef>
              <a:spcAft>
                <a:spcPct val="0"/>
              </a:spcAft>
            </a:pPr>
            <a:r>
              <a:rPr lang="fa-IR" sz="1600" dirty="0">
                <a:solidFill>
                  <a:srgbClr val="000000"/>
                </a:solidFill>
                <a:latin typeface="Arial" pitchFamily="34" charset="0"/>
                <a:ea typeface="Times New Roman" pitchFamily="18" charset="0"/>
                <a:cs typeface="B Nazanin" panose="00000400000000000000" pitchFamily="2" charset="-78"/>
              </a:rPr>
              <a:t>ا نتخاب قطعا ت باید به خوبی انجام شود؛ به خصوص در جوشکاری مخروط ها ، انتخاب پیچ و اسلیو ومهمتر از همه کیفیت گوی میباشد.گوی هایی که به روش فرج ساخته می شوند ، کیفیت بالاتری دارند؛ ولی هزینه آ ن بیشتر است .</a:t>
            </a:r>
            <a:endParaRPr lang="fa-IR" sz="1600" dirty="0">
              <a:latin typeface="Arial" pitchFamily="34" charset="0"/>
              <a:cs typeface="B Nazanin" panose="00000400000000000000" pitchFamily="2" charset="-78"/>
            </a:endParaRPr>
          </a:p>
        </p:txBody>
      </p:sp>
    </p:spTree>
    <p:extLst>
      <p:ext uri="{BB962C8B-B14F-4D97-AF65-F5344CB8AC3E}">
        <p14:creationId xmlns:p14="http://schemas.microsoft.com/office/powerpoint/2010/main" val="276967926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Rectangle 1"/>
          <p:cNvSpPr>
            <a:spLocks noChangeArrowheads="1"/>
          </p:cNvSpPr>
          <p:nvPr/>
        </p:nvSpPr>
        <p:spPr bwMode="auto">
          <a:xfrm>
            <a:off x="1524000" y="685800"/>
            <a:ext cx="9220200" cy="341632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fontAlgn="base">
              <a:spcBef>
                <a:spcPct val="0"/>
              </a:spcBef>
              <a:spcAft>
                <a:spcPct val="0"/>
              </a:spcAft>
            </a:pPr>
            <a:r>
              <a:rPr lang="fa-IR" sz="2400" b="1" dirty="0">
                <a:solidFill>
                  <a:srgbClr val="000000"/>
                </a:solidFill>
                <a:latin typeface="Arial" pitchFamily="34" charset="0"/>
                <a:ea typeface="Times New Roman" pitchFamily="18" charset="0"/>
                <a:cs typeface="B Nazanin" panose="00000400000000000000" pitchFamily="2" charset="-78"/>
              </a:rPr>
              <a:t>موارد استفاده سازه های فضاکار</a:t>
            </a:r>
            <a:endParaRPr lang="en-US" sz="2400" b="1" dirty="0">
              <a:solidFill>
                <a:srgbClr val="000000"/>
              </a:solidFill>
              <a:latin typeface="Arial" pitchFamily="34" charset="0"/>
              <a:ea typeface="Times New Roman" pitchFamily="18" charset="0"/>
              <a:cs typeface="B Nazanin" panose="00000400000000000000" pitchFamily="2" charset="-78"/>
            </a:endParaRPr>
          </a:p>
          <a:p>
            <a:pPr algn="justLow" fontAlgn="base">
              <a:spcBef>
                <a:spcPct val="0"/>
              </a:spcBef>
              <a:spcAft>
                <a:spcPct val="0"/>
              </a:spcAft>
            </a:pPr>
            <a:endParaRPr lang="en-US" sz="1600" dirty="0">
              <a:latin typeface="Arial" pitchFamily="34" charset="0"/>
              <a:cs typeface="B Nazanin" panose="00000400000000000000" pitchFamily="2" charset="-78"/>
            </a:endParaRPr>
          </a:p>
          <a:p>
            <a:pPr algn="justLow" eaLnBrk="0" fontAlgn="base" hangingPunct="0">
              <a:spcBef>
                <a:spcPct val="0"/>
              </a:spcBef>
              <a:spcAft>
                <a:spcPct val="0"/>
              </a:spcAft>
            </a:pPr>
            <a:r>
              <a:rPr lang="fa-IR" sz="1600" dirty="0">
                <a:solidFill>
                  <a:srgbClr val="000000"/>
                </a:solidFill>
                <a:latin typeface="Arial" pitchFamily="34" charset="0"/>
                <a:ea typeface="Times New Roman" pitchFamily="18" charset="0"/>
                <a:cs typeface="B Nazanin" panose="00000400000000000000" pitchFamily="2" charset="-78"/>
              </a:rPr>
              <a:t>مثالهاي متعددي از سازهاي فضاكاري كه در دنيا و ايران ساخته شده است وجود دارد ؛ استاديوم هاي ورزشي ، مراكز فرهنگي ، سالن هاي اجتماعات ، مراكز خريد ، ايستگاه هاي قطار ، آشيانهاي هواپيما ها ، مراكز تفريحي ، برجهاي راديويي و ..... البته این نوع سازه پدیده خیلی جدیدی نیست ، زیرا گراهام بل طرحهایی از شبکه های منظم هندسی که کاربرد ساختمانی داشته باشد تهیه کرده بود . همچنین آلاچیقهای عشایر محلی ایران ، سبکی مانند این نوع سازه ها دارند </a:t>
            </a:r>
            <a:r>
              <a:rPr lang="en-US" sz="1600" dirty="0">
                <a:solidFill>
                  <a:srgbClr val="000000"/>
                </a:solidFill>
                <a:latin typeface="Arial" pitchFamily="34" charset="0"/>
                <a:ea typeface="Times New Roman" pitchFamily="18" charset="0"/>
                <a:cs typeface="B Nazanin" panose="00000400000000000000" pitchFamily="2" charset="-78"/>
              </a:rPr>
              <a:t>.</a:t>
            </a:r>
            <a:endParaRPr lang="en-US" sz="1600" dirty="0">
              <a:latin typeface="Arial" pitchFamily="34" charset="0"/>
              <a:cs typeface="B Nazanin" panose="00000400000000000000" pitchFamily="2" charset="-78"/>
            </a:endParaRPr>
          </a:p>
          <a:p>
            <a:pPr algn="justLow" eaLnBrk="0" fontAlgn="base" hangingPunct="0">
              <a:spcBef>
                <a:spcPct val="0"/>
              </a:spcBef>
              <a:spcAft>
                <a:spcPct val="0"/>
              </a:spcAft>
            </a:pPr>
            <a:r>
              <a:rPr lang="fa-IR" sz="1600" dirty="0">
                <a:solidFill>
                  <a:srgbClr val="000000"/>
                </a:solidFill>
                <a:latin typeface="Arial" pitchFamily="34" charset="0"/>
                <a:ea typeface="Times New Roman" pitchFamily="18" charset="0"/>
                <a:cs typeface="B Nazanin" panose="00000400000000000000" pitchFamily="2" charset="-78"/>
              </a:rPr>
              <a:t>یک نمونه جالب از سازه های دو لایه ، ساختمان نمایشگاه واقع در سائوپولو ، برزیل است که محوطه ای به مساحت 260 در 260 متر مربع را با تکیه بر 25 ستون و با استفاده از 48000 عضو لوله ای آلومینیومی پوشش می دهد . نمونه جالب دیگری از کاربرد سازه های فضاکار قابل جداشدن ، پارکینگ هیترو لندن است . این پارکینگ قابلیت تحمل 325 اتومبیل را داشته و استفاده از آن بسیار اقتصادی است . این نمونه ، تصور اکثر افراد را مبنی بر اینکه شبکه های فضایی فقط برای مسقف کردن محوطه بکار می روند را باطل می سازد . نمونه دیگر ، آشیانه هواپیما در لندن است که دهانه ای به طول 138 متر دارد . این سقف باید لوازمی به وزن حدود 700 تن را تحمل کند که 300 تن آن متحرک و شامل چندین دستگاه جرثقیل است که امکان تعمیرات و نگهداری هواپیما را به سهولت فراهم می آورد.</a:t>
            </a:r>
          </a:p>
          <a:p>
            <a:pPr algn="justLow" eaLnBrk="0" fontAlgn="base" hangingPunct="0">
              <a:spcBef>
                <a:spcPct val="0"/>
              </a:spcBef>
              <a:spcAft>
                <a:spcPct val="0"/>
              </a:spcAft>
            </a:pPr>
            <a:r>
              <a:rPr lang="fa-IR" sz="1600" dirty="0">
                <a:solidFill>
                  <a:srgbClr val="000000"/>
                </a:solidFill>
                <a:latin typeface="Arial" pitchFamily="34" charset="0"/>
                <a:ea typeface="Times New Roman" pitchFamily="18" charset="0"/>
                <a:cs typeface="B Nazanin" panose="00000400000000000000" pitchFamily="2" charset="-78"/>
              </a:rPr>
              <a:t>به عنوان نمونه هایی از این نوع سازه ها در ایران ، پوشش مرقد مطهر امام و سقف چند غرفه نمایشگاه بین اللملی تهران را می توان نام برد .</a:t>
            </a:r>
            <a:endParaRPr lang="fa-IR" sz="1600" dirty="0">
              <a:latin typeface="Arial" pitchFamily="34" charset="0"/>
              <a:cs typeface="B Nazanin" panose="00000400000000000000" pitchFamily="2" charset="-78"/>
            </a:endParaRPr>
          </a:p>
        </p:txBody>
      </p:sp>
      <p:pic>
        <p:nvPicPr>
          <p:cNvPr id="1026" name="Picture 2" descr="C:\Users\a\Pictures\Picture1.jpg"/>
          <p:cNvPicPr>
            <a:picLocks noChangeAspect="1" noChangeArrowheads="1"/>
          </p:cNvPicPr>
          <p:nvPr/>
        </p:nvPicPr>
        <p:blipFill>
          <a:blip r:embed="rId2"/>
          <a:srcRect/>
          <a:stretch>
            <a:fillRect/>
          </a:stretch>
        </p:blipFill>
        <p:spPr bwMode="auto">
          <a:xfrm>
            <a:off x="6781801" y="4114800"/>
            <a:ext cx="3263539" cy="24480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027" name="Picture 3" descr="C:\Users\a\Pictures\Picture2.jpg"/>
          <p:cNvPicPr>
            <a:picLocks noChangeAspect="1" noChangeArrowheads="1"/>
          </p:cNvPicPr>
          <p:nvPr/>
        </p:nvPicPr>
        <p:blipFill>
          <a:blip r:embed="rId3"/>
          <a:srcRect/>
          <a:stretch>
            <a:fillRect/>
          </a:stretch>
        </p:blipFill>
        <p:spPr bwMode="auto">
          <a:xfrm>
            <a:off x="2190176" y="4114800"/>
            <a:ext cx="2839025" cy="24480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184371416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38300" y="-152400"/>
            <a:ext cx="8915400" cy="1143000"/>
          </a:xfrm>
        </p:spPr>
        <p:txBody>
          <a:bodyPr>
            <a:normAutofit/>
          </a:bodyPr>
          <a:lstStyle/>
          <a:p>
            <a:pPr algn="ctr"/>
            <a:r>
              <a:rPr lang="en-US" sz="2400" dirty="0">
                <a:cs typeface="B Nazanin" panose="00000400000000000000" pitchFamily="2" charset="-78"/>
              </a:rPr>
              <a:t>Louvre Museum </a:t>
            </a:r>
            <a:r>
              <a:rPr lang="fa-IR" sz="2400" dirty="0">
                <a:cs typeface="B Nazanin" panose="00000400000000000000" pitchFamily="2" charset="-78"/>
              </a:rPr>
              <a:t>توسعه موزه لوور</a:t>
            </a:r>
            <a:endParaRPr lang="en-US" sz="2400" dirty="0">
              <a:cs typeface="B Nazanin" panose="00000400000000000000" pitchFamily="2" charset="-78"/>
            </a:endParaRPr>
          </a:p>
        </p:txBody>
      </p:sp>
      <p:sp>
        <p:nvSpPr>
          <p:cNvPr id="3" name="Content Placeholder 2"/>
          <p:cNvSpPr>
            <a:spLocks noGrp="1"/>
          </p:cNvSpPr>
          <p:nvPr>
            <p:ph sz="quarter" idx="13"/>
          </p:nvPr>
        </p:nvSpPr>
        <p:spPr>
          <a:xfrm>
            <a:off x="1943100" y="2934423"/>
            <a:ext cx="8915400" cy="4525963"/>
          </a:xfrm>
        </p:spPr>
        <p:txBody>
          <a:bodyPr>
            <a:normAutofit/>
          </a:bodyPr>
          <a:lstStyle/>
          <a:p>
            <a:pPr algn="just" rtl="1">
              <a:buNone/>
            </a:pPr>
            <a:r>
              <a:rPr lang="fa-IR" sz="1600" dirty="0">
                <a:cs typeface="B Nazanin" panose="00000400000000000000" pitchFamily="2" charset="-78"/>
              </a:rPr>
              <a:t>بخش الحاقی موزه لوور به عنوان یکی از مشهورترین نمونه های استفاده شده از سازه فضاکار می باشد.(1989:پاریس) در بخش الحاقی که سطحی برابر 60 هزار متر مربع را در زیرزمین اشغال می کند، هرم اصلی بیشترین توجه را به خود معطوف داشته است .</a:t>
            </a:r>
          </a:p>
          <a:p>
            <a:pPr algn="just" rtl="1">
              <a:buNone/>
            </a:pPr>
            <a:r>
              <a:rPr lang="fa-IR" sz="1600" dirty="0">
                <a:cs typeface="B Nazanin" panose="00000400000000000000" pitchFamily="2" charset="-78"/>
              </a:rPr>
              <a:t>هرم اصلی 21.6 متر ارتفاع دارد و هر ضلع آن برابر 35 متر با شیبی برابر 51 درجه است. سازه فضاکار متشکل از عناصر فشاری به صورت لوله ای (اعضای فوقانی و اعضای جان )  وکابل های کششی (اعضای تحتانی ) می باشد . </a:t>
            </a:r>
            <a:endParaRPr lang="en-US" sz="1600" dirty="0">
              <a:cs typeface="B Nazanin" panose="00000400000000000000" pitchFamily="2" charset="-78"/>
            </a:endParaRPr>
          </a:p>
        </p:txBody>
      </p:sp>
      <p:pic>
        <p:nvPicPr>
          <p:cNvPr id="6" name="Picture 3" descr="C:\Documents and Settings\AMIR\Desktop\New Folder\icc_news_fa_314_2.jpg"/>
          <p:cNvPicPr>
            <a:picLocks noChangeAspect="1" noChangeArrowheads="1"/>
          </p:cNvPicPr>
          <p:nvPr/>
        </p:nvPicPr>
        <p:blipFill>
          <a:blip r:embed="rId2"/>
          <a:srcRect/>
          <a:stretch>
            <a:fillRect/>
          </a:stretch>
        </p:blipFill>
        <p:spPr bwMode="auto">
          <a:xfrm>
            <a:off x="2029327" y="754385"/>
            <a:ext cx="3120189" cy="207831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2" name="Picture 4" descr="F:\111\IMG_6206.JPG"/>
          <p:cNvPicPr>
            <a:picLocks noChangeAspect="1" noChangeArrowheads="1"/>
          </p:cNvPicPr>
          <p:nvPr/>
        </p:nvPicPr>
        <p:blipFill>
          <a:blip r:embed="rId3" cstate="print"/>
          <a:srcRect/>
          <a:stretch>
            <a:fillRect/>
          </a:stretch>
        </p:blipFill>
        <p:spPr bwMode="auto">
          <a:xfrm>
            <a:off x="1717307" y="4546490"/>
            <a:ext cx="4297680" cy="183378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13" name="Rectangle 12"/>
          <p:cNvSpPr/>
          <p:nvPr/>
        </p:nvSpPr>
        <p:spPr>
          <a:xfrm>
            <a:off x="6286500" y="4417329"/>
            <a:ext cx="4572000" cy="2308324"/>
          </a:xfrm>
          <a:prstGeom prst="rect">
            <a:avLst/>
          </a:prstGeom>
        </p:spPr>
        <p:txBody>
          <a:bodyPr wrap="square">
            <a:spAutoFit/>
          </a:bodyPr>
          <a:lstStyle/>
          <a:p>
            <a:pPr algn="just" rtl="1">
              <a:buNone/>
            </a:pPr>
            <a:r>
              <a:rPr lang="fa-IR" sz="1600" dirty="0">
                <a:cs typeface="B Nazanin" panose="00000400000000000000" pitchFamily="2" charset="-78"/>
              </a:rPr>
              <a:t>عمق سازه ( ضخامت) فضاکار هرم شکل از 1.7 متر در مرکز به صفر در لبه ها می رسد. نتیجه آن انحنا و خمیدگی در عناصر تحتانی است، درحالیکه عناصر فوق به صورت مستقیم اند و سطوح شیشه ای هرم، مسطح می باشد. همچنین با استفاده از کابل ها (مهاربندی ضربدری بین گره ها) مقاومت جانبی افزایش یافته است. </a:t>
            </a:r>
          </a:p>
          <a:p>
            <a:pPr algn="just" rtl="1">
              <a:buNone/>
            </a:pPr>
            <a:r>
              <a:rPr lang="fa-IR" sz="1600" dirty="0">
                <a:cs typeface="B Nazanin" panose="00000400000000000000" pitchFamily="2" charset="-78"/>
              </a:rPr>
              <a:t>این سازه فضاکار از 600عدد عضو لوله ای با قطری ما بین (10 تا 80 میلیمتر) و بیش از 21هزار گره تشکیل شده است .پوشش  آبگینه ی مخصوص آن با قاب شیشه ای فرم الماس را داشته و وزنی برابر (86 تن متریک ) دارد.</a:t>
            </a:r>
            <a:endParaRPr lang="en-US" sz="1600" dirty="0">
              <a:cs typeface="B Nazanin" panose="00000400000000000000" pitchFamily="2" charset="-78"/>
            </a:endParaRPr>
          </a:p>
        </p:txBody>
      </p:sp>
      <p:pic>
        <p:nvPicPr>
          <p:cNvPr id="8" name="Picture 4" descr="cid_aj1771_b"/>
          <p:cNvPicPr>
            <a:picLocks noChangeAspect="1" noChangeArrowheads="1"/>
          </p:cNvPicPr>
          <p:nvPr/>
        </p:nvPicPr>
        <p:blipFill>
          <a:blip r:embed="rId4"/>
          <a:srcRect/>
          <a:stretch>
            <a:fillRect/>
          </a:stretch>
        </p:blipFill>
        <p:spPr bwMode="auto">
          <a:xfrm>
            <a:off x="6793832" y="803268"/>
            <a:ext cx="3200400" cy="201200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15197243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03" name="Picture 7" descr="C:\Users\a\Pictures\ten\paris-pyramid-lourve.jpg"/>
          <p:cNvPicPr>
            <a:picLocks noGrp="1" noChangeAspect="1" noChangeArrowheads="1"/>
          </p:cNvPicPr>
          <p:nvPr>
            <p:ph sz="quarter" idx="13"/>
          </p:nvPr>
        </p:nvPicPr>
        <p:blipFill>
          <a:blip r:embed="rId2"/>
          <a:srcRect b="14286"/>
          <a:stretch>
            <a:fillRect/>
          </a:stretch>
        </p:blipFill>
        <p:spPr bwMode="auto">
          <a:xfrm>
            <a:off x="1600200" y="1066801"/>
            <a:ext cx="3840480" cy="246887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4100" name="Picture 4" descr="C:\Users\a\Pictures\ten\icc_news_fa_314_4.jpg"/>
          <p:cNvPicPr>
            <a:picLocks noChangeAspect="1" noChangeArrowheads="1"/>
          </p:cNvPicPr>
          <p:nvPr/>
        </p:nvPicPr>
        <p:blipFill>
          <a:blip r:embed="rId3"/>
          <a:srcRect/>
          <a:stretch>
            <a:fillRect/>
          </a:stretch>
        </p:blipFill>
        <p:spPr bwMode="auto">
          <a:xfrm>
            <a:off x="1600200" y="3810000"/>
            <a:ext cx="3581400" cy="268449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4104" name="Picture 8" descr="C:\Users\a\Pictures\3d sazeh\pellehh.jpg"/>
          <p:cNvPicPr>
            <a:picLocks noChangeAspect="1" noChangeArrowheads="1"/>
          </p:cNvPicPr>
          <p:nvPr/>
        </p:nvPicPr>
        <p:blipFill>
          <a:blip r:embed="rId4"/>
          <a:srcRect/>
          <a:stretch>
            <a:fillRect/>
          </a:stretch>
        </p:blipFill>
        <p:spPr bwMode="auto">
          <a:xfrm>
            <a:off x="8382000" y="4191001"/>
            <a:ext cx="2402778" cy="232734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4105" name="Picture 9" descr="C:\Users\a\Pictures\3d sazeh\pellehh%20%283%29lovr.jpg"/>
          <p:cNvPicPr>
            <a:picLocks noChangeAspect="1" noChangeArrowheads="1"/>
          </p:cNvPicPr>
          <p:nvPr/>
        </p:nvPicPr>
        <p:blipFill>
          <a:blip r:embed="rId5"/>
          <a:srcRect/>
          <a:stretch>
            <a:fillRect/>
          </a:stretch>
        </p:blipFill>
        <p:spPr bwMode="auto">
          <a:xfrm>
            <a:off x="5638800" y="3144332"/>
            <a:ext cx="2484000" cy="333266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4106" name="Picture 10" descr="C:\Users\a\Pictures\3d sazeh\pellehh%20%281%29.jpg"/>
          <p:cNvPicPr>
            <a:picLocks noChangeAspect="1" noChangeArrowheads="1"/>
          </p:cNvPicPr>
          <p:nvPr/>
        </p:nvPicPr>
        <p:blipFill>
          <a:blip r:embed="rId6"/>
          <a:srcRect/>
          <a:stretch>
            <a:fillRect/>
          </a:stretch>
        </p:blipFill>
        <p:spPr bwMode="auto">
          <a:xfrm>
            <a:off x="8562754" y="1066800"/>
            <a:ext cx="1952847" cy="28956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7" name="Picture 2" descr="C:\Documents and Settings\AMIR\Desktop\New Folder\louvre.jpg"/>
          <p:cNvPicPr>
            <a:picLocks noChangeAspect="1" noChangeArrowheads="1"/>
          </p:cNvPicPr>
          <p:nvPr/>
        </p:nvPicPr>
        <p:blipFill>
          <a:blip r:embed="rId7"/>
          <a:srcRect t="11261" b="5405"/>
          <a:stretch>
            <a:fillRect/>
          </a:stretch>
        </p:blipFill>
        <p:spPr bwMode="auto">
          <a:xfrm>
            <a:off x="5715000" y="1143000"/>
            <a:ext cx="2376000" cy="18315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142898893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97017" y="125236"/>
            <a:ext cx="10364451" cy="1596177"/>
          </a:xfrm>
        </p:spPr>
        <p:txBody>
          <a:bodyPr anchor="ctr">
            <a:normAutofit/>
          </a:bodyPr>
          <a:lstStyle/>
          <a:p>
            <a:pPr algn="ctr"/>
            <a:r>
              <a:rPr lang="fa-IR" sz="2400" dirty="0" smtClean="0">
                <a:cs typeface="B Nazanin" panose="00000400000000000000" pitchFamily="2" charset="-78"/>
              </a:rPr>
              <a:t>فهرست مطالب</a:t>
            </a:r>
            <a:endParaRPr lang="fa-IR" sz="2400" dirty="0">
              <a:cs typeface="B Nazanin" panose="00000400000000000000" pitchFamily="2" charset="-78"/>
            </a:endParaRPr>
          </a:p>
        </p:txBody>
      </p:sp>
      <p:sp>
        <p:nvSpPr>
          <p:cNvPr id="3" name="Content Placeholder 2"/>
          <p:cNvSpPr>
            <a:spLocks noGrp="1"/>
          </p:cNvSpPr>
          <p:nvPr>
            <p:ph sz="quarter" idx="13"/>
          </p:nvPr>
        </p:nvSpPr>
        <p:spPr>
          <a:xfrm>
            <a:off x="7022021" y="1374200"/>
            <a:ext cx="4152900" cy="4389120"/>
          </a:xfrm>
        </p:spPr>
        <p:txBody>
          <a:bodyPr>
            <a:normAutofit lnSpcReduction="10000"/>
          </a:bodyPr>
          <a:lstStyle/>
          <a:p>
            <a:pPr algn="r">
              <a:buNone/>
            </a:pPr>
            <a:r>
              <a:rPr lang="fa-IR" sz="1600" b="1" dirty="0">
                <a:cs typeface="B Nazanin" panose="00000400000000000000" pitchFamily="2" charset="-78"/>
              </a:rPr>
              <a:t>سازه های فضا کار</a:t>
            </a:r>
          </a:p>
          <a:p>
            <a:pPr algn="r">
              <a:buNone/>
            </a:pPr>
            <a:r>
              <a:rPr lang="fa-IR" sz="1600" b="1" dirty="0">
                <a:cs typeface="B Nazanin" panose="00000400000000000000" pitchFamily="2" charset="-78"/>
              </a:rPr>
              <a:t>انواع سازه هاي فضاكار</a:t>
            </a:r>
          </a:p>
          <a:p>
            <a:pPr algn="r">
              <a:buNone/>
            </a:pPr>
            <a:r>
              <a:rPr lang="fa-IR" sz="1600" b="1" dirty="0">
                <a:cs typeface="B Nazanin" panose="00000400000000000000" pitchFamily="2" charset="-78"/>
              </a:rPr>
              <a:t>اتصالات</a:t>
            </a:r>
            <a:r>
              <a:rPr lang="fa-IR" sz="1600" dirty="0">
                <a:cs typeface="B Nazanin" panose="00000400000000000000" pitchFamily="2" charset="-78"/>
              </a:rPr>
              <a:t> </a:t>
            </a:r>
            <a:endParaRPr lang="en-US" sz="1600" dirty="0">
              <a:cs typeface="B Nazanin" panose="00000400000000000000" pitchFamily="2" charset="-78"/>
            </a:endParaRPr>
          </a:p>
          <a:p>
            <a:pPr algn="r">
              <a:buNone/>
            </a:pPr>
            <a:r>
              <a:rPr lang="fa-IR" sz="1600" b="1" dirty="0">
                <a:cs typeface="B Nazanin" panose="00000400000000000000" pitchFamily="2" charset="-78"/>
              </a:rPr>
              <a:t>تكيه گاه ها در سازه فضا کار</a:t>
            </a:r>
          </a:p>
          <a:p>
            <a:pPr algn="r">
              <a:buNone/>
            </a:pPr>
            <a:r>
              <a:rPr lang="fa-IR" sz="1600" b="1" dirty="0">
                <a:cs typeface="B Nazanin" panose="00000400000000000000" pitchFamily="2" charset="-78"/>
              </a:rPr>
              <a:t>پایداری خرپای فضایی </a:t>
            </a:r>
          </a:p>
          <a:p>
            <a:pPr lvl="0" algn="r">
              <a:buNone/>
            </a:pPr>
            <a:r>
              <a:rPr lang="fa-IR" sz="1600" b="1" dirty="0" smtClean="0">
                <a:cs typeface="B Nazanin" panose="00000400000000000000" pitchFamily="2" charset="-78"/>
              </a:rPr>
              <a:t>مصالح </a:t>
            </a:r>
            <a:r>
              <a:rPr lang="fa-IR" sz="1600" b="1" dirty="0">
                <a:cs typeface="B Nazanin" panose="00000400000000000000" pitchFamily="2" charset="-78"/>
              </a:rPr>
              <a:t>شبکه های فضایی</a:t>
            </a:r>
          </a:p>
          <a:p>
            <a:pPr algn="r">
              <a:buNone/>
            </a:pPr>
            <a:r>
              <a:rPr lang="fa-IR" sz="1600" b="1" dirty="0">
                <a:solidFill>
                  <a:srgbClr val="000000"/>
                </a:solidFill>
                <a:latin typeface="Arial" pitchFamily="34" charset="0"/>
                <a:ea typeface="Times New Roman" pitchFamily="18" charset="0"/>
                <a:cs typeface="B Nazanin" panose="00000400000000000000" pitchFamily="2" charset="-78"/>
              </a:rPr>
              <a:t>مزایای استفاده از شبکه های فضایی</a:t>
            </a:r>
            <a:endParaRPr lang="en-US" sz="1600" b="1" dirty="0">
              <a:solidFill>
                <a:srgbClr val="000000"/>
              </a:solidFill>
              <a:latin typeface="Arial" pitchFamily="34" charset="0"/>
              <a:ea typeface="Times New Roman" pitchFamily="18" charset="0"/>
              <a:cs typeface="B Nazanin" panose="00000400000000000000" pitchFamily="2" charset="-78"/>
            </a:endParaRPr>
          </a:p>
          <a:p>
            <a:pPr lvl="0" algn="r">
              <a:buNone/>
            </a:pPr>
            <a:r>
              <a:rPr lang="fa-IR" sz="1600" b="1" dirty="0">
                <a:solidFill>
                  <a:srgbClr val="000000"/>
                </a:solidFill>
                <a:latin typeface="Arial" pitchFamily="34" charset="0"/>
                <a:ea typeface="Times New Roman" pitchFamily="18" charset="0"/>
                <a:cs typeface="B Nazanin" panose="00000400000000000000" pitchFamily="2" charset="-78"/>
              </a:rPr>
              <a:t>محدودیت های شبکه های فضایی</a:t>
            </a:r>
          </a:p>
          <a:p>
            <a:pPr algn="r">
              <a:buNone/>
            </a:pPr>
            <a:r>
              <a:rPr lang="fa-IR" sz="1600" b="1" dirty="0">
                <a:solidFill>
                  <a:srgbClr val="000000"/>
                </a:solidFill>
                <a:latin typeface="Arial" pitchFamily="34" charset="0"/>
                <a:ea typeface="Times New Roman" pitchFamily="18" charset="0"/>
                <a:cs typeface="B Nazanin" panose="00000400000000000000" pitchFamily="2" charset="-78"/>
              </a:rPr>
              <a:t>موارد استفاده سازه های </a:t>
            </a:r>
            <a:r>
              <a:rPr lang="fa-IR" sz="1600" b="1" dirty="0" smtClean="0">
                <a:solidFill>
                  <a:srgbClr val="000000"/>
                </a:solidFill>
                <a:latin typeface="Arial" pitchFamily="34" charset="0"/>
                <a:ea typeface="Times New Roman" pitchFamily="18" charset="0"/>
                <a:cs typeface="B Nazanin" panose="00000400000000000000" pitchFamily="2" charset="-78"/>
              </a:rPr>
              <a:t>فضاکار</a:t>
            </a:r>
          </a:p>
          <a:p>
            <a:r>
              <a:rPr lang="en-US" sz="1200" b="1" dirty="0">
                <a:cs typeface="B Nazanin" panose="00000400000000000000" pitchFamily="2" charset="-78"/>
              </a:rPr>
              <a:t>Louvre Museum </a:t>
            </a:r>
            <a:r>
              <a:rPr lang="fa-IR" sz="1200" b="1" dirty="0">
                <a:cs typeface="B Nazanin" panose="00000400000000000000" pitchFamily="2" charset="-78"/>
              </a:rPr>
              <a:t>توسعه موزه لوور</a:t>
            </a:r>
            <a:endParaRPr lang="fa-IR" sz="1200" b="1" dirty="0">
              <a:ea typeface="PMingLiU"/>
              <a:cs typeface="B Nazanin" panose="00000400000000000000" pitchFamily="2" charset="-78"/>
            </a:endParaRPr>
          </a:p>
          <a:p>
            <a:r>
              <a:rPr lang="fa-IR" sz="1200" b="1" dirty="0">
                <a:ea typeface="PMingLiU"/>
                <a:cs typeface="B Nazanin" panose="00000400000000000000" pitchFamily="2" charset="-78"/>
              </a:rPr>
              <a:t>مرکز انجمن جاکوب ک . جاویتس</a:t>
            </a:r>
            <a:endParaRPr lang="fa-IR" sz="1200" b="1" dirty="0">
              <a:cs typeface="B Nazanin" panose="00000400000000000000" pitchFamily="2" charset="-78"/>
            </a:endParaRPr>
          </a:p>
          <a:p>
            <a:pPr algn="r">
              <a:buNone/>
            </a:pPr>
            <a:endParaRPr lang="en-US" sz="1600" b="1" dirty="0">
              <a:solidFill>
                <a:srgbClr val="000000"/>
              </a:solidFill>
              <a:latin typeface="Arial" pitchFamily="34" charset="0"/>
              <a:ea typeface="Times New Roman" pitchFamily="18" charset="0"/>
              <a:cs typeface="B Nazanin" panose="00000400000000000000" pitchFamily="2" charset="-78"/>
            </a:endParaRPr>
          </a:p>
          <a:p>
            <a:pPr lvl="0" algn="r">
              <a:buNone/>
            </a:pPr>
            <a:endParaRPr lang="fa-IR" sz="1600" b="1" dirty="0">
              <a:solidFill>
                <a:srgbClr val="000000"/>
              </a:solidFill>
              <a:latin typeface="Arial" pitchFamily="34" charset="0"/>
              <a:ea typeface="Times New Roman" pitchFamily="18" charset="0"/>
              <a:cs typeface="B Nazanin" panose="00000400000000000000" pitchFamily="2" charset="-78"/>
            </a:endParaRPr>
          </a:p>
          <a:p>
            <a:pPr algn="r">
              <a:buNone/>
            </a:pPr>
            <a:endParaRPr lang="fa-IR" sz="1600" b="1" dirty="0">
              <a:solidFill>
                <a:srgbClr val="000000"/>
              </a:solidFill>
              <a:latin typeface="Arial" pitchFamily="34" charset="0"/>
              <a:ea typeface="Times New Roman" pitchFamily="18" charset="0"/>
              <a:cs typeface="B Nazanin" panose="00000400000000000000" pitchFamily="2" charset="-78"/>
            </a:endParaRPr>
          </a:p>
        </p:txBody>
      </p:sp>
      <p:sp>
        <p:nvSpPr>
          <p:cNvPr id="4" name="Rectangle 3"/>
          <p:cNvSpPr/>
          <p:nvPr/>
        </p:nvSpPr>
        <p:spPr>
          <a:xfrm>
            <a:off x="3048001" y="2209801"/>
            <a:ext cx="184731" cy="646331"/>
          </a:xfrm>
          <a:prstGeom prst="rect">
            <a:avLst/>
          </a:prstGeom>
        </p:spPr>
        <p:txBody>
          <a:bodyPr wrap="none">
            <a:spAutoFit/>
          </a:bodyPr>
          <a:lstStyle/>
          <a:p>
            <a:endParaRPr lang="en-US" dirty="0">
              <a:cs typeface="B Nazanin" panose="00000400000000000000" pitchFamily="2" charset="-78"/>
            </a:endParaRPr>
          </a:p>
          <a:p>
            <a:endParaRPr lang="en-US" dirty="0">
              <a:cs typeface="B Nazanin" panose="00000400000000000000" pitchFamily="2" charset="-78"/>
            </a:endParaRPr>
          </a:p>
        </p:txBody>
      </p:sp>
      <p:sp>
        <p:nvSpPr>
          <p:cNvPr id="5" name="Rectangle 4"/>
          <p:cNvSpPr/>
          <p:nvPr/>
        </p:nvSpPr>
        <p:spPr>
          <a:xfrm>
            <a:off x="2635474" y="1374200"/>
            <a:ext cx="3698448" cy="3293209"/>
          </a:xfrm>
          <a:prstGeom prst="rect">
            <a:avLst/>
          </a:prstGeom>
        </p:spPr>
        <p:txBody>
          <a:bodyPr wrap="square">
            <a:spAutoFit/>
          </a:bodyPr>
          <a:lstStyle/>
          <a:p>
            <a:pPr algn="r"/>
            <a:r>
              <a:rPr lang="en-US" sz="1600" b="1" dirty="0">
                <a:cs typeface="B Nazanin" panose="00000400000000000000" pitchFamily="2" charset="-78"/>
              </a:rPr>
              <a:t> (</a:t>
            </a:r>
            <a:r>
              <a:rPr lang="en-US" sz="1600" b="1" dirty="0" err="1">
                <a:cs typeface="B Nazanin" panose="00000400000000000000" pitchFamily="2" charset="-78"/>
              </a:rPr>
              <a:t>tensegrities</a:t>
            </a:r>
            <a:r>
              <a:rPr lang="en-US" sz="1600" b="1" dirty="0">
                <a:cs typeface="B Nazanin" panose="00000400000000000000" pitchFamily="2" charset="-78"/>
              </a:rPr>
              <a:t>)</a:t>
            </a:r>
            <a:r>
              <a:rPr lang="fa-IR" sz="1600" b="1" dirty="0">
                <a:cs typeface="B Nazanin" panose="00000400000000000000" pitchFamily="2" charset="-78"/>
              </a:rPr>
              <a:t> سازه کش بستی</a:t>
            </a:r>
          </a:p>
          <a:p>
            <a:pPr algn="r"/>
            <a:r>
              <a:rPr lang="fa-IR" sz="1600" b="1" dirty="0">
                <a:cs typeface="B Nazanin" panose="00000400000000000000" pitchFamily="2" charset="-78"/>
              </a:rPr>
              <a:t>سالن ژيمناستيك المپيك </a:t>
            </a:r>
          </a:p>
          <a:p>
            <a:pPr algn="r"/>
            <a:r>
              <a:rPr lang="fa-IR" sz="1600" b="1" dirty="0">
                <a:cs typeface="B Nazanin" panose="00000400000000000000" pitchFamily="2" charset="-78"/>
              </a:rPr>
              <a:t>)</a:t>
            </a:r>
            <a:r>
              <a:rPr lang="en-US" sz="1600" b="1" dirty="0" err="1">
                <a:cs typeface="B Nazanin" panose="00000400000000000000" pitchFamily="2" charset="-78"/>
              </a:rPr>
              <a:t>Suncoast</a:t>
            </a:r>
            <a:r>
              <a:rPr lang="en-US" sz="1600" b="1" dirty="0">
                <a:cs typeface="B Nazanin" panose="00000400000000000000" pitchFamily="2" charset="-78"/>
              </a:rPr>
              <a:t> Dome</a:t>
            </a:r>
            <a:r>
              <a:rPr lang="fa-IR" sz="1600" b="1" dirty="0">
                <a:cs typeface="B Nazanin" panose="00000400000000000000" pitchFamily="2" charset="-78"/>
              </a:rPr>
              <a:t> (</a:t>
            </a:r>
            <a:r>
              <a:rPr lang="en-US" sz="1600" b="1" dirty="0">
                <a:cs typeface="B Nazanin" panose="00000400000000000000" pitchFamily="2" charset="-78"/>
              </a:rPr>
              <a:t> </a:t>
            </a:r>
            <a:r>
              <a:rPr lang="fa-IR" sz="1600" b="1" dirty="0">
                <a:cs typeface="B Nazanin" panose="00000400000000000000" pitchFamily="2" charset="-78"/>
              </a:rPr>
              <a:t> گنبد سان کاست فلوریدا</a:t>
            </a:r>
          </a:p>
          <a:p>
            <a:pPr algn="r"/>
            <a:r>
              <a:rPr lang="en-US" sz="1600" b="1" dirty="0">
                <a:cs typeface="B Nazanin" panose="00000400000000000000" pitchFamily="2" charset="-78"/>
              </a:rPr>
              <a:t>(Georgia Dome) </a:t>
            </a:r>
            <a:r>
              <a:rPr lang="fa-IR" sz="1600" b="1" dirty="0">
                <a:cs typeface="B Nazanin" panose="00000400000000000000" pitchFamily="2" charset="-78"/>
              </a:rPr>
              <a:t>گنبد جورجیا</a:t>
            </a:r>
          </a:p>
          <a:p>
            <a:pPr algn="r"/>
            <a:endParaRPr lang="fa-IR" sz="1600" b="1" dirty="0">
              <a:cs typeface="B Nazanin" panose="00000400000000000000" pitchFamily="2" charset="-78"/>
            </a:endParaRPr>
          </a:p>
          <a:p>
            <a:pPr algn="r"/>
            <a:r>
              <a:rPr lang="fa-IR" sz="1600" b="1" dirty="0">
                <a:cs typeface="B Nazanin" panose="00000400000000000000" pitchFamily="2" charset="-78"/>
              </a:rPr>
              <a:t>گنبد ژئودزیک</a:t>
            </a:r>
          </a:p>
          <a:p>
            <a:pPr algn="r"/>
            <a:r>
              <a:rPr lang="fa-IR" sz="1600" b="1" dirty="0">
                <a:solidFill>
                  <a:prstClr val="black"/>
                </a:solidFill>
                <a:cs typeface="B Nazanin" panose="00000400000000000000" pitchFamily="2" charset="-78"/>
              </a:rPr>
              <a:t>هندسه</a:t>
            </a:r>
          </a:p>
          <a:p>
            <a:pPr algn="r"/>
            <a:r>
              <a:rPr lang="fa-IR" sz="1600" b="1" dirty="0">
                <a:cs typeface="B Nazanin" panose="00000400000000000000" pitchFamily="2" charset="-78"/>
              </a:rPr>
              <a:t>غرفه آمريكا در نمايشگاه اكسپو (67)</a:t>
            </a:r>
          </a:p>
          <a:p>
            <a:pPr marL="0" lvl="4"/>
            <a:r>
              <a:rPr lang="fa-IR" sz="1600" b="1" dirty="0">
                <a:cs typeface="B Nazanin" panose="00000400000000000000" pitchFamily="2" charset="-78"/>
              </a:rPr>
              <a:t>باغ گياه شناسي كليماتون ميسوري</a:t>
            </a:r>
          </a:p>
          <a:p>
            <a:pPr marL="0" lvl="4"/>
            <a:r>
              <a:rPr lang="fa-IR" sz="1600" b="1" dirty="0">
                <a:cs typeface="B Nazanin" panose="00000400000000000000" pitchFamily="2" charset="-78"/>
              </a:rPr>
              <a:t>باغ بهشت بریتانیا </a:t>
            </a:r>
          </a:p>
          <a:p>
            <a:pPr marL="0" lvl="4"/>
            <a:r>
              <a:rPr lang="fa-IR" sz="1600" b="1" dirty="0">
                <a:cs typeface="B Nazanin" panose="00000400000000000000" pitchFamily="2" charset="-78"/>
              </a:rPr>
              <a:t>منابع و مآخذ</a:t>
            </a:r>
            <a:endParaRPr lang="en-US" sz="1600" b="1" dirty="0">
              <a:cs typeface="B Nazanin" panose="00000400000000000000" pitchFamily="2" charset="-78"/>
            </a:endParaRPr>
          </a:p>
          <a:p>
            <a:pPr marL="0" lvl="4"/>
            <a:endParaRPr lang="en-US" sz="1600" b="1" dirty="0">
              <a:cs typeface="B Nazanin" panose="00000400000000000000" pitchFamily="2" charset="-78"/>
            </a:endParaRPr>
          </a:p>
          <a:p>
            <a:pPr algn="r"/>
            <a:endParaRPr lang="fa-IR" sz="1600" dirty="0">
              <a:cs typeface="B Nazanin" panose="00000400000000000000" pitchFamily="2" charset="-78"/>
            </a:endParaRPr>
          </a:p>
        </p:txBody>
      </p:sp>
    </p:spTree>
    <p:extLst>
      <p:ext uri="{BB962C8B-B14F-4D97-AF65-F5344CB8AC3E}">
        <p14:creationId xmlns:p14="http://schemas.microsoft.com/office/powerpoint/2010/main" val="90139334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6500" name="Picture 4" descr="cid_aj1771_b"/>
          <p:cNvPicPr>
            <a:picLocks noChangeAspect="1" noChangeArrowheads="1"/>
          </p:cNvPicPr>
          <p:nvPr/>
        </p:nvPicPr>
        <p:blipFill>
          <a:blip r:embed="rId2"/>
          <a:srcRect/>
          <a:stretch>
            <a:fillRect/>
          </a:stretch>
        </p:blipFill>
        <p:spPr bwMode="auto">
          <a:xfrm>
            <a:off x="7010400" y="1143000"/>
            <a:ext cx="3200400" cy="201200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06502" name="Picture 6" descr="cid_aj1770_b"/>
          <p:cNvPicPr>
            <a:picLocks noChangeAspect="1" noChangeArrowheads="1"/>
          </p:cNvPicPr>
          <p:nvPr/>
        </p:nvPicPr>
        <p:blipFill>
          <a:blip r:embed="rId3"/>
          <a:srcRect/>
          <a:stretch>
            <a:fillRect/>
          </a:stretch>
        </p:blipFill>
        <p:spPr bwMode="auto">
          <a:xfrm>
            <a:off x="1600200" y="1981201"/>
            <a:ext cx="4937760" cy="310318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06503" name="Picture 7" descr="IMG_2165"/>
          <p:cNvPicPr>
            <a:picLocks noChangeAspect="1" noChangeArrowheads="1"/>
          </p:cNvPicPr>
          <p:nvPr/>
        </p:nvPicPr>
        <p:blipFill>
          <a:blip r:embed="rId4"/>
          <a:srcRect/>
          <a:stretch>
            <a:fillRect/>
          </a:stretch>
        </p:blipFill>
        <p:spPr bwMode="auto">
          <a:xfrm>
            <a:off x="7010400" y="3810000"/>
            <a:ext cx="3200400" cy="258473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106504" name="Text Box 8"/>
          <p:cNvSpPr txBox="1">
            <a:spLocks noChangeArrowheads="1"/>
          </p:cNvSpPr>
          <p:nvPr/>
        </p:nvSpPr>
        <p:spPr bwMode="auto">
          <a:xfrm>
            <a:off x="8317972" y="228600"/>
            <a:ext cx="2731029" cy="338554"/>
          </a:xfrm>
          <a:prstGeom prst="rect">
            <a:avLst/>
          </a:prstGeom>
          <a:noFill/>
          <a:ln w="9525">
            <a:noFill/>
            <a:miter lim="800000"/>
            <a:headEnd/>
            <a:tailEnd/>
          </a:ln>
          <a:effectLst/>
        </p:spPr>
        <p:txBody>
          <a:bodyPr>
            <a:spAutoFit/>
          </a:bodyPr>
          <a:lstStyle/>
          <a:p>
            <a:pPr>
              <a:spcBef>
                <a:spcPct val="50000"/>
              </a:spcBef>
            </a:pPr>
            <a:r>
              <a:rPr lang="fa-IR" sz="1600" dirty="0">
                <a:latin typeface="Arial Black" pitchFamily="34" charset="0"/>
                <a:cs typeface="B Nazanin" panose="00000400000000000000" pitchFamily="2" charset="-78"/>
              </a:rPr>
              <a:t>- جزئیات سازه ای :</a:t>
            </a:r>
            <a:endParaRPr lang="en-US" sz="1600" dirty="0">
              <a:latin typeface="Arial Black" pitchFamily="34" charset="0"/>
              <a:cs typeface="B Nazanin" panose="00000400000000000000" pitchFamily="2" charset="-78"/>
            </a:endParaRPr>
          </a:p>
        </p:txBody>
      </p:sp>
    </p:spTree>
    <p:extLst>
      <p:ext uri="{BB962C8B-B14F-4D97-AF65-F5344CB8AC3E}">
        <p14:creationId xmlns:p14="http://schemas.microsoft.com/office/powerpoint/2010/main" val="40896603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afterEffect">
                                  <p:stCondLst>
                                    <p:cond delay="0"/>
                                  </p:stCondLst>
                                  <p:childTnLst>
                                    <p:set>
                                      <p:cBhvr>
                                        <p:cTn id="6" dur="1" fill="hold">
                                          <p:stCondLst>
                                            <p:cond delay="0"/>
                                          </p:stCondLst>
                                        </p:cTn>
                                        <p:tgtEl>
                                          <p:spTgt spid="106504"/>
                                        </p:tgtEl>
                                        <p:attrNameLst>
                                          <p:attrName>style.visibility</p:attrName>
                                        </p:attrNameLst>
                                      </p:cBhvr>
                                      <p:to>
                                        <p:strVal val="visible"/>
                                      </p:to>
                                    </p:set>
                                    <p:anim calcmode="lin" valueType="num">
                                      <p:cBhvr>
                                        <p:cTn id="7" dur="1000" fill="hold"/>
                                        <p:tgtEl>
                                          <p:spTgt spid="106504"/>
                                        </p:tgtEl>
                                        <p:attrNameLst>
                                          <p:attrName>ppt_x</p:attrName>
                                        </p:attrNameLst>
                                      </p:cBhvr>
                                      <p:tavLst>
                                        <p:tav tm="0">
                                          <p:val>
                                            <p:strVal val="#ppt_x-.2"/>
                                          </p:val>
                                        </p:tav>
                                        <p:tav tm="100000">
                                          <p:val>
                                            <p:strVal val="#ppt_x"/>
                                          </p:val>
                                        </p:tav>
                                      </p:tavLst>
                                    </p:anim>
                                    <p:anim calcmode="lin" valueType="num">
                                      <p:cBhvr>
                                        <p:cTn id="8" dur="1000" fill="hold"/>
                                        <p:tgtEl>
                                          <p:spTgt spid="106504"/>
                                        </p:tgtEl>
                                        <p:attrNameLst>
                                          <p:attrName>ppt_y</p:attrName>
                                        </p:attrNameLst>
                                      </p:cBhvr>
                                      <p:tavLst>
                                        <p:tav tm="0">
                                          <p:val>
                                            <p:strVal val="#ppt_y"/>
                                          </p:val>
                                        </p:tav>
                                        <p:tav tm="100000">
                                          <p:val>
                                            <p:strVal val="#ppt_y"/>
                                          </p:val>
                                        </p:tav>
                                      </p:tavLst>
                                    </p:anim>
                                    <p:animEffect transition="in" filter="wipe(right)" prLst="gradientSize: 0.1">
                                      <p:cBhvr>
                                        <p:cTn id="9" dur="1000"/>
                                        <p:tgtEl>
                                          <p:spTgt spid="106504"/>
                                        </p:tgtEl>
                                      </p:cBhvr>
                                    </p:animEffect>
                                  </p:childTnLst>
                                </p:cTn>
                              </p:par>
                            </p:childTnLst>
                          </p:cTn>
                        </p:par>
                        <p:par>
                          <p:cTn id="10" fill="hold">
                            <p:stCondLst>
                              <p:cond delay="1000"/>
                            </p:stCondLst>
                            <p:childTnLst>
                              <p:par>
                                <p:cTn id="11" presetID="53" presetClass="entr" presetSubtype="0" fill="hold" nodeType="afterEffect">
                                  <p:stCondLst>
                                    <p:cond delay="0"/>
                                  </p:stCondLst>
                                  <p:childTnLst>
                                    <p:set>
                                      <p:cBhvr>
                                        <p:cTn id="12" dur="1" fill="hold">
                                          <p:stCondLst>
                                            <p:cond delay="0"/>
                                          </p:stCondLst>
                                        </p:cTn>
                                        <p:tgtEl>
                                          <p:spTgt spid="106500"/>
                                        </p:tgtEl>
                                        <p:attrNameLst>
                                          <p:attrName>style.visibility</p:attrName>
                                        </p:attrNameLst>
                                      </p:cBhvr>
                                      <p:to>
                                        <p:strVal val="visible"/>
                                      </p:to>
                                    </p:set>
                                    <p:anim calcmode="lin" valueType="num">
                                      <p:cBhvr>
                                        <p:cTn id="13" dur="500" fill="hold"/>
                                        <p:tgtEl>
                                          <p:spTgt spid="106500"/>
                                        </p:tgtEl>
                                        <p:attrNameLst>
                                          <p:attrName>ppt_w</p:attrName>
                                        </p:attrNameLst>
                                      </p:cBhvr>
                                      <p:tavLst>
                                        <p:tav tm="0">
                                          <p:val>
                                            <p:fltVal val="0"/>
                                          </p:val>
                                        </p:tav>
                                        <p:tav tm="100000">
                                          <p:val>
                                            <p:strVal val="#ppt_w"/>
                                          </p:val>
                                        </p:tav>
                                      </p:tavLst>
                                    </p:anim>
                                    <p:anim calcmode="lin" valueType="num">
                                      <p:cBhvr>
                                        <p:cTn id="14" dur="500" fill="hold"/>
                                        <p:tgtEl>
                                          <p:spTgt spid="106500"/>
                                        </p:tgtEl>
                                        <p:attrNameLst>
                                          <p:attrName>ppt_h</p:attrName>
                                        </p:attrNameLst>
                                      </p:cBhvr>
                                      <p:tavLst>
                                        <p:tav tm="0">
                                          <p:val>
                                            <p:fltVal val="0"/>
                                          </p:val>
                                        </p:tav>
                                        <p:tav tm="100000">
                                          <p:val>
                                            <p:strVal val="#ppt_h"/>
                                          </p:val>
                                        </p:tav>
                                      </p:tavLst>
                                    </p:anim>
                                    <p:animEffect transition="in" filter="fade">
                                      <p:cBhvr>
                                        <p:cTn id="15" dur="500"/>
                                        <p:tgtEl>
                                          <p:spTgt spid="106500"/>
                                        </p:tgtEl>
                                      </p:cBhvr>
                                    </p:animEffect>
                                  </p:childTnLst>
                                </p:cTn>
                              </p:par>
                            </p:childTnLst>
                          </p:cTn>
                        </p:par>
                        <p:par>
                          <p:cTn id="16" fill="hold">
                            <p:stCondLst>
                              <p:cond delay="1500"/>
                            </p:stCondLst>
                            <p:childTnLst>
                              <p:par>
                                <p:cTn id="17" presetID="53" presetClass="entr" presetSubtype="0" fill="hold" nodeType="afterEffect">
                                  <p:stCondLst>
                                    <p:cond delay="0"/>
                                  </p:stCondLst>
                                  <p:childTnLst>
                                    <p:set>
                                      <p:cBhvr>
                                        <p:cTn id="18" dur="1" fill="hold">
                                          <p:stCondLst>
                                            <p:cond delay="0"/>
                                          </p:stCondLst>
                                        </p:cTn>
                                        <p:tgtEl>
                                          <p:spTgt spid="106502"/>
                                        </p:tgtEl>
                                        <p:attrNameLst>
                                          <p:attrName>style.visibility</p:attrName>
                                        </p:attrNameLst>
                                      </p:cBhvr>
                                      <p:to>
                                        <p:strVal val="visible"/>
                                      </p:to>
                                    </p:set>
                                    <p:anim calcmode="lin" valueType="num">
                                      <p:cBhvr>
                                        <p:cTn id="19" dur="500" fill="hold"/>
                                        <p:tgtEl>
                                          <p:spTgt spid="106502"/>
                                        </p:tgtEl>
                                        <p:attrNameLst>
                                          <p:attrName>ppt_w</p:attrName>
                                        </p:attrNameLst>
                                      </p:cBhvr>
                                      <p:tavLst>
                                        <p:tav tm="0">
                                          <p:val>
                                            <p:fltVal val="0"/>
                                          </p:val>
                                        </p:tav>
                                        <p:tav tm="100000">
                                          <p:val>
                                            <p:strVal val="#ppt_w"/>
                                          </p:val>
                                        </p:tav>
                                      </p:tavLst>
                                    </p:anim>
                                    <p:anim calcmode="lin" valueType="num">
                                      <p:cBhvr>
                                        <p:cTn id="20" dur="500" fill="hold"/>
                                        <p:tgtEl>
                                          <p:spTgt spid="106502"/>
                                        </p:tgtEl>
                                        <p:attrNameLst>
                                          <p:attrName>ppt_h</p:attrName>
                                        </p:attrNameLst>
                                      </p:cBhvr>
                                      <p:tavLst>
                                        <p:tav tm="0">
                                          <p:val>
                                            <p:fltVal val="0"/>
                                          </p:val>
                                        </p:tav>
                                        <p:tav tm="100000">
                                          <p:val>
                                            <p:strVal val="#ppt_h"/>
                                          </p:val>
                                        </p:tav>
                                      </p:tavLst>
                                    </p:anim>
                                    <p:animEffect transition="in" filter="fade">
                                      <p:cBhvr>
                                        <p:cTn id="21" dur="500"/>
                                        <p:tgtEl>
                                          <p:spTgt spid="106502"/>
                                        </p:tgtEl>
                                      </p:cBhvr>
                                    </p:animEffect>
                                  </p:childTnLst>
                                </p:cTn>
                              </p:par>
                            </p:childTnLst>
                          </p:cTn>
                        </p:par>
                        <p:par>
                          <p:cTn id="22" fill="hold">
                            <p:stCondLst>
                              <p:cond delay="2000"/>
                            </p:stCondLst>
                            <p:childTnLst>
                              <p:par>
                                <p:cTn id="23" presetID="53" presetClass="entr" presetSubtype="0" fill="hold" nodeType="afterEffect">
                                  <p:stCondLst>
                                    <p:cond delay="0"/>
                                  </p:stCondLst>
                                  <p:childTnLst>
                                    <p:set>
                                      <p:cBhvr>
                                        <p:cTn id="24" dur="1" fill="hold">
                                          <p:stCondLst>
                                            <p:cond delay="0"/>
                                          </p:stCondLst>
                                        </p:cTn>
                                        <p:tgtEl>
                                          <p:spTgt spid="106503"/>
                                        </p:tgtEl>
                                        <p:attrNameLst>
                                          <p:attrName>style.visibility</p:attrName>
                                        </p:attrNameLst>
                                      </p:cBhvr>
                                      <p:to>
                                        <p:strVal val="visible"/>
                                      </p:to>
                                    </p:set>
                                    <p:anim calcmode="lin" valueType="num">
                                      <p:cBhvr>
                                        <p:cTn id="25" dur="500" fill="hold"/>
                                        <p:tgtEl>
                                          <p:spTgt spid="106503"/>
                                        </p:tgtEl>
                                        <p:attrNameLst>
                                          <p:attrName>ppt_w</p:attrName>
                                        </p:attrNameLst>
                                      </p:cBhvr>
                                      <p:tavLst>
                                        <p:tav tm="0">
                                          <p:val>
                                            <p:fltVal val="0"/>
                                          </p:val>
                                        </p:tav>
                                        <p:tav tm="100000">
                                          <p:val>
                                            <p:strVal val="#ppt_w"/>
                                          </p:val>
                                        </p:tav>
                                      </p:tavLst>
                                    </p:anim>
                                    <p:anim calcmode="lin" valueType="num">
                                      <p:cBhvr>
                                        <p:cTn id="26" dur="500" fill="hold"/>
                                        <p:tgtEl>
                                          <p:spTgt spid="106503"/>
                                        </p:tgtEl>
                                        <p:attrNameLst>
                                          <p:attrName>ppt_h</p:attrName>
                                        </p:attrNameLst>
                                      </p:cBhvr>
                                      <p:tavLst>
                                        <p:tav tm="0">
                                          <p:val>
                                            <p:fltVal val="0"/>
                                          </p:val>
                                        </p:tav>
                                        <p:tav tm="100000">
                                          <p:val>
                                            <p:strVal val="#ppt_h"/>
                                          </p:val>
                                        </p:tav>
                                      </p:tavLst>
                                    </p:anim>
                                    <p:animEffect transition="in" filter="fade">
                                      <p:cBhvr>
                                        <p:cTn id="27" dur="500"/>
                                        <p:tgtEl>
                                          <p:spTgt spid="1065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50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6" name="Picture 8" descr="cid_aj1768_b"/>
          <p:cNvPicPr>
            <a:picLocks noChangeAspect="1" noChangeArrowheads="1"/>
          </p:cNvPicPr>
          <p:nvPr/>
        </p:nvPicPr>
        <p:blipFill>
          <a:blip r:embed="rId2"/>
          <a:srcRect/>
          <a:stretch>
            <a:fillRect/>
          </a:stretch>
        </p:blipFill>
        <p:spPr bwMode="auto">
          <a:xfrm>
            <a:off x="1880128" y="4149726"/>
            <a:ext cx="3657600" cy="229770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2298" name="Picture 10" descr="Louvre_Interior"/>
          <p:cNvPicPr>
            <a:picLocks noChangeAspect="1" noChangeArrowheads="1"/>
          </p:cNvPicPr>
          <p:nvPr/>
        </p:nvPicPr>
        <p:blipFill>
          <a:blip r:embed="rId3"/>
          <a:srcRect/>
          <a:stretch>
            <a:fillRect/>
          </a:stretch>
        </p:blipFill>
        <p:spPr bwMode="auto">
          <a:xfrm>
            <a:off x="1905000" y="990601"/>
            <a:ext cx="3657600" cy="253218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2299" name="Picture 11" descr="cid_aj1772_b"/>
          <p:cNvPicPr>
            <a:picLocks noChangeAspect="1" noChangeArrowheads="1"/>
          </p:cNvPicPr>
          <p:nvPr/>
        </p:nvPicPr>
        <p:blipFill>
          <a:blip r:embed="rId4"/>
          <a:srcRect/>
          <a:stretch>
            <a:fillRect/>
          </a:stretch>
        </p:blipFill>
        <p:spPr bwMode="auto">
          <a:xfrm>
            <a:off x="6629400" y="4176908"/>
            <a:ext cx="3657600" cy="230009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6" name="Picture 5" descr="P3021310%20Louvre%20Interior"/>
          <p:cNvPicPr>
            <a:picLocks noChangeAspect="1" noChangeArrowheads="1"/>
          </p:cNvPicPr>
          <p:nvPr/>
        </p:nvPicPr>
        <p:blipFill>
          <a:blip r:embed="rId5"/>
          <a:srcRect/>
          <a:stretch>
            <a:fillRect/>
          </a:stretch>
        </p:blipFill>
        <p:spPr bwMode="auto">
          <a:xfrm>
            <a:off x="6629400" y="990600"/>
            <a:ext cx="3657600" cy="253218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1521564812"/>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12298"/>
                                        </p:tgtEl>
                                        <p:attrNameLst>
                                          <p:attrName>style.visibility</p:attrName>
                                        </p:attrNameLst>
                                      </p:cBhvr>
                                      <p:to>
                                        <p:strVal val="visible"/>
                                      </p:to>
                                    </p:set>
                                    <p:animEffect transition="in" filter="strips(downLeft)">
                                      <p:cBhvr>
                                        <p:cTn id="7" dur="1000"/>
                                        <p:tgtEl>
                                          <p:spTgt spid="12298"/>
                                        </p:tgtEl>
                                      </p:cBhvr>
                                    </p:animEffect>
                                  </p:childTnLst>
                                </p:cTn>
                              </p:par>
                              <p:par>
                                <p:cTn id="8" presetID="18" presetClass="entr" presetSubtype="12" fill="hold" nodeType="withEffect">
                                  <p:stCondLst>
                                    <p:cond delay="0"/>
                                  </p:stCondLst>
                                  <p:childTnLst>
                                    <p:set>
                                      <p:cBhvr>
                                        <p:cTn id="9" dur="1" fill="hold">
                                          <p:stCondLst>
                                            <p:cond delay="0"/>
                                          </p:stCondLst>
                                        </p:cTn>
                                        <p:tgtEl>
                                          <p:spTgt spid="12299"/>
                                        </p:tgtEl>
                                        <p:attrNameLst>
                                          <p:attrName>style.visibility</p:attrName>
                                        </p:attrNameLst>
                                      </p:cBhvr>
                                      <p:to>
                                        <p:strVal val="visible"/>
                                      </p:to>
                                    </p:set>
                                    <p:animEffect transition="in" filter="strips(downLeft)">
                                      <p:cBhvr>
                                        <p:cTn id="10" dur="1000"/>
                                        <p:tgtEl>
                                          <p:spTgt spid="12299"/>
                                        </p:tgtEl>
                                      </p:cBhvr>
                                    </p:animEffect>
                                  </p:childTnLst>
                                </p:cTn>
                              </p:par>
                              <p:par>
                                <p:cTn id="11" presetID="3" presetClass="entr" presetSubtype="10" fill="hold" nodeType="withEffect">
                                  <p:stCondLst>
                                    <p:cond delay="0"/>
                                  </p:stCondLst>
                                  <p:childTnLst>
                                    <p:set>
                                      <p:cBhvr>
                                        <p:cTn id="12" dur="1" fill="hold">
                                          <p:stCondLst>
                                            <p:cond delay="0"/>
                                          </p:stCondLst>
                                        </p:cTn>
                                        <p:tgtEl>
                                          <p:spTgt spid="12296"/>
                                        </p:tgtEl>
                                        <p:attrNameLst>
                                          <p:attrName>style.visibility</p:attrName>
                                        </p:attrNameLst>
                                      </p:cBhvr>
                                      <p:to>
                                        <p:strVal val="visible"/>
                                      </p:to>
                                    </p:set>
                                    <p:animEffect transition="in" filter="blinds(horizontal)">
                                      <p:cBhvr>
                                        <p:cTn id="13" dur="1000"/>
                                        <p:tgtEl>
                                          <p:spTgt spid="12296"/>
                                        </p:tgtEl>
                                      </p:cBhvr>
                                    </p:animEffect>
                                  </p:childTnLst>
                                </p:cTn>
                              </p:par>
                            </p:childTnLst>
                          </p:cTn>
                        </p:par>
                        <p:par>
                          <p:cTn id="14" fill="hold">
                            <p:stCondLst>
                              <p:cond delay="1000"/>
                            </p:stCondLst>
                            <p:childTnLst>
                              <p:par>
                                <p:cTn id="15" presetID="29" presetClass="entr" presetSubtype="0"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1000" fill="hold"/>
                                        <p:tgtEl>
                                          <p:spTgt spid="6"/>
                                        </p:tgtEl>
                                        <p:attrNameLst>
                                          <p:attrName>ppt_x</p:attrName>
                                        </p:attrNameLst>
                                      </p:cBhvr>
                                      <p:tavLst>
                                        <p:tav tm="0">
                                          <p:val>
                                            <p:strVal val="#ppt_x-.2"/>
                                          </p:val>
                                        </p:tav>
                                        <p:tav tm="100000">
                                          <p:val>
                                            <p:strVal val="#ppt_x"/>
                                          </p:val>
                                        </p:tav>
                                      </p:tavLst>
                                    </p:anim>
                                    <p:anim calcmode="lin" valueType="num">
                                      <p:cBhvr>
                                        <p:cTn id="18" dur="1000" fill="hold"/>
                                        <p:tgtEl>
                                          <p:spTgt spid="6"/>
                                        </p:tgtEl>
                                        <p:attrNameLst>
                                          <p:attrName>ppt_y</p:attrName>
                                        </p:attrNameLst>
                                      </p:cBhvr>
                                      <p:tavLst>
                                        <p:tav tm="0">
                                          <p:val>
                                            <p:strVal val="#ppt_y"/>
                                          </p:val>
                                        </p:tav>
                                        <p:tav tm="100000">
                                          <p:val>
                                            <p:strVal val="#ppt_y"/>
                                          </p:val>
                                        </p:tav>
                                      </p:tavLst>
                                    </p:anim>
                                    <p:animEffect transition="in" filter="wipe(right)" prLst="gradientSize: 0.1">
                                      <p:cBhvr>
                                        <p:cTn id="19"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0" y="0"/>
            <a:ext cx="8915400" cy="1143000"/>
          </a:xfrm>
        </p:spPr>
        <p:txBody>
          <a:bodyPr>
            <a:normAutofit/>
          </a:bodyPr>
          <a:lstStyle/>
          <a:p>
            <a:pPr algn="ctr"/>
            <a:r>
              <a:rPr lang="fa-IR" sz="2400" b="1" dirty="0">
                <a:ea typeface="PMingLiU"/>
                <a:cs typeface="B Nazanin" pitchFamily="2" charset="-78"/>
              </a:rPr>
              <a:t>مرکز انجمن جاکوب ک . جاویتس</a:t>
            </a:r>
            <a:endParaRPr lang="en-US" sz="2400" dirty="0"/>
          </a:p>
        </p:txBody>
      </p:sp>
      <p:sp>
        <p:nvSpPr>
          <p:cNvPr id="3" name="Content Placeholder 2"/>
          <p:cNvSpPr>
            <a:spLocks noGrp="1"/>
          </p:cNvSpPr>
          <p:nvPr>
            <p:ph sz="quarter" idx="13"/>
          </p:nvPr>
        </p:nvSpPr>
        <p:spPr>
          <a:xfrm>
            <a:off x="1638300" y="1295401"/>
            <a:ext cx="8915400" cy="4525963"/>
          </a:xfrm>
        </p:spPr>
        <p:txBody>
          <a:bodyPr>
            <a:normAutofit/>
          </a:bodyPr>
          <a:lstStyle/>
          <a:p>
            <a:pPr lvl="0" algn="just" rtl="1">
              <a:lnSpc>
                <a:spcPct val="80000"/>
              </a:lnSpc>
              <a:buNone/>
              <a:defRPr/>
            </a:pPr>
            <a:r>
              <a:rPr lang="fa-IR" sz="1600" dirty="0">
                <a:cs typeface="B Nazanin" panose="00000400000000000000" pitchFamily="2" charset="-78"/>
              </a:rPr>
              <a:t>1980،نيويورك مهنس معمار:آي.ام.پي وهمكاران،مهندس سازه:ويدلينگر وهمكاران</a:t>
            </a:r>
          </a:p>
          <a:p>
            <a:pPr lvl="0" algn="just" rtl="1">
              <a:lnSpc>
                <a:spcPct val="80000"/>
              </a:lnSpc>
              <a:buNone/>
              <a:defRPr/>
            </a:pPr>
            <a:r>
              <a:rPr lang="fa-IR" sz="1600" dirty="0">
                <a:cs typeface="B Nazanin" panose="00000400000000000000" pitchFamily="2" charset="-78"/>
              </a:rPr>
              <a:t>این ساختمان با طولی برابر با 315متر در طول خیابان  های یازدهم و دوازدهم مانهاتان و با عرض 157 متر در کنار خیابان های سی و چهارم و سی و نهم قرار گرفته است . در مجموع ، مساحت همکف آن 148 هزارمتر مربع است.</a:t>
            </a:r>
          </a:p>
          <a:p>
            <a:pPr lvl="0" algn="just" rtl="1">
              <a:lnSpc>
                <a:spcPct val="80000"/>
              </a:lnSpc>
              <a:buNone/>
              <a:defRPr/>
            </a:pPr>
            <a:r>
              <a:rPr lang="fa-IR" sz="1600" dirty="0">
                <a:cs typeface="B Nazanin" panose="00000400000000000000" pitchFamily="2" charset="-78"/>
              </a:rPr>
              <a:t>ستون هايي كه سازه فضا كار سقف اين ساختمان را نگه مي دارد،سبك هستند ودر محل اتصال،از تكيه گاههاي هرمي شكل بهره مي برند.اين ستون ها،از 4لوله فولادي تشكيل شده اند كه داراي سر ستوني مربعي شكل هستند كه سر ستون هاي قطري را نگه مي دارند.</a:t>
            </a:r>
            <a:endParaRPr lang="en-US" sz="1600" dirty="0">
              <a:cs typeface="B Nazanin" panose="00000400000000000000" pitchFamily="2" charset="-78"/>
            </a:endParaRPr>
          </a:p>
          <a:p>
            <a:pPr lvl="0" algn="just" rtl="1">
              <a:lnSpc>
                <a:spcPct val="80000"/>
              </a:lnSpc>
              <a:buNone/>
              <a:defRPr/>
            </a:pPr>
            <a:r>
              <a:rPr lang="fa-IR" sz="1600" dirty="0">
                <a:cs typeface="B Nazanin" panose="00000400000000000000" pitchFamily="2" charset="-78"/>
              </a:rPr>
              <a:t>جداره هاي افقي و عمودي ساختمان متناسب با سازه سقف،با پوشش شيشه اي پوشانده شده است.اين پوشش به شكل پرده اي در جلوي سازه فضا كار نصب شده است.</a:t>
            </a:r>
          </a:p>
          <a:p>
            <a:pPr lvl="0" algn="just" rtl="1">
              <a:lnSpc>
                <a:spcPct val="80000"/>
              </a:lnSpc>
              <a:defRPr/>
            </a:pPr>
            <a:endParaRPr lang="en-US" sz="1600" dirty="0">
              <a:cs typeface="B Nazanin" panose="00000400000000000000" pitchFamily="2" charset="-78"/>
            </a:endParaRPr>
          </a:p>
          <a:p>
            <a:pPr algn="just" rtl="1"/>
            <a:endParaRPr lang="en-US" sz="1600" dirty="0">
              <a:cs typeface="B Nazanin" panose="00000400000000000000" pitchFamily="2" charset="-78"/>
            </a:endParaRPr>
          </a:p>
        </p:txBody>
      </p:sp>
      <p:pic>
        <p:nvPicPr>
          <p:cNvPr id="11" name="Picture 10" descr="SKMBT_C25208112312511"/>
          <p:cNvPicPr>
            <a:picLocks noChangeAspect="1" noChangeArrowheads="1"/>
          </p:cNvPicPr>
          <p:nvPr/>
        </p:nvPicPr>
        <p:blipFill>
          <a:blip r:embed="rId2"/>
          <a:srcRect l="8814" r="10390"/>
          <a:stretch>
            <a:fillRect/>
          </a:stretch>
        </p:blipFill>
        <p:spPr bwMode="auto">
          <a:xfrm>
            <a:off x="1600200" y="2971800"/>
            <a:ext cx="4191000" cy="338328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2" name="Picture 2"/>
          <p:cNvPicPr>
            <a:picLocks noChangeAspect="1" noChangeArrowheads="1"/>
          </p:cNvPicPr>
          <p:nvPr/>
        </p:nvPicPr>
        <p:blipFill>
          <a:blip r:embed="rId3">
            <a:lum bright="-6000"/>
          </a:blip>
          <a:srcRect/>
          <a:stretch>
            <a:fillRect/>
          </a:stretch>
        </p:blipFill>
        <p:spPr bwMode="auto">
          <a:xfrm>
            <a:off x="6477001" y="3581400"/>
            <a:ext cx="3827561" cy="240572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200696051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txBox="1">
            <a:spLocks noChangeArrowheads="1"/>
          </p:cNvSpPr>
          <p:nvPr/>
        </p:nvSpPr>
        <p:spPr>
          <a:xfrm>
            <a:off x="2362200" y="990601"/>
            <a:ext cx="8229600" cy="4525963"/>
          </a:xfrm>
          <a:prstGeom prst="rect">
            <a:avLst/>
          </a:prstGeom>
        </p:spPr>
        <p:txBody>
          <a:bodyPr vert="horz" lIns="91440" tIns="45720" rIns="91440" bIns="45720" rtlCol="0">
            <a:normAutofit/>
          </a:bodyPr>
          <a:lstStyle/>
          <a:p>
            <a:pPr marL="342900" indent="-342900" algn="just">
              <a:spcBef>
                <a:spcPct val="20000"/>
              </a:spcBef>
              <a:defRPr/>
            </a:pPr>
            <a:r>
              <a:rPr lang="fa-IR" sz="1600" dirty="0">
                <a:cs typeface="B Nazanin" panose="00000400000000000000" pitchFamily="2" charset="-78"/>
              </a:rPr>
              <a:t>پوشش شيشه اي نيمه منعكس كننده ي ساختمان در طول روز،در اثر انعكاس نور آسمان مات به نظر مي رسد.هنگام شب در اثر نورپردازي داخلي،شيشه هاي شفاف شده وديوارها وسقف خرپاي فضايي نمايان مي گردند.ورودي هاي شيشه هاي شفاف داشته و براي نورگيري از سقف(به وسيله پنجره سقفي)به كار رفته،براي ديوارها وفضاهاي نمايشگاه ها از شيشه هاي مات استفاده شده است.</a:t>
            </a:r>
          </a:p>
          <a:p>
            <a:pPr marL="342900" indent="-342900">
              <a:spcBef>
                <a:spcPct val="20000"/>
              </a:spcBef>
              <a:buFont typeface="Arial" pitchFamily="34" charset="0"/>
              <a:buChar char="•"/>
              <a:defRPr/>
            </a:pPr>
            <a:endParaRPr lang="en-US" sz="1600" dirty="0">
              <a:cs typeface="B Nazanin" panose="00000400000000000000" pitchFamily="2" charset="-78"/>
            </a:endParaRPr>
          </a:p>
        </p:txBody>
      </p:sp>
      <p:pic>
        <p:nvPicPr>
          <p:cNvPr id="5" name="Picture 4" descr="MID134-17"/>
          <p:cNvPicPr>
            <a:picLocks noChangeAspect="1" noChangeArrowheads="1"/>
          </p:cNvPicPr>
          <p:nvPr/>
        </p:nvPicPr>
        <p:blipFill>
          <a:blip r:embed="rId2"/>
          <a:srcRect/>
          <a:stretch>
            <a:fillRect/>
          </a:stretch>
        </p:blipFill>
        <p:spPr bwMode="auto">
          <a:xfrm>
            <a:off x="5516880" y="1981200"/>
            <a:ext cx="2926080" cy="219309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9" name="Picture 4" descr="ge002445"/>
          <p:cNvPicPr>
            <a:picLocks noChangeAspect="1" noChangeArrowheads="1"/>
          </p:cNvPicPr>
          <p:nvPr/>
        </p:nvPicPr>
        <p:blipFill>
          <a:blip r:embed="rId3"/>
          <a:srcRect/>
          <a:stretch>
            <a:fillRect/>
          </a:stretch>
        </p:blipFill>
        <p:spPr bwMode="auto">
          <a:xfrm>
            <a:off x="5623560" y="4257018"/>
            <a:ext cx="2834640" cy="237238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0" name="Picture 5" descr="Javits-outside"/>
          <p:cNvPicPr>
            <a:picLocks noChangeAspect="1" noChangeArrowheads="1"/>
          </p:cNvPicPr>
          <p:nvPr/>
        </p:nvPicPr>
        <p:blipFill>
          <a:blip r:embed="rId4" cstate="print"/>
          <a:srcRect/>
          <a:stretch>
            <a:fillRect/>
          </a:stretch>
        </p:blipFill>
        <p:spPr bwMode="auto">
          <a:xfrm>
            <a:off x="1752600" y="1981201"/>
            <a:ext cx="2834640" cy="212630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6" name="Picture 3" descr="C:\Users\a\Pictures\ten\03entrance.jpg"/>
          <p:cNvPicPr>
            <a:picLocks noChangeAspect="1" noChangeArrowheads="1"/>
          </p:cNvPicPr>
          <p:nvPr/>
        </p:nvPicPr>
        <p:blipFill>
          <a:blip r:embed="rId5"/>
          <a:srcRect/>
          <a:stretch>
            <a:fillRect/>
          </a:stretch>
        </p:blipFill>
        <p:spPr bwMode="auto">
          <a:xfrm>
            <a:off x="1752600" y="4495800"/>
            <a:ext cx="2834640" cy="212598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9506827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ox(out)">
                                      <p:cBhvr>
                                        <p:cTn id="7" dur="1000"/>
                                        <p:tgtEl>
                                          <p:spTgt spid="5"/>
                                        </p:tgtEl>
                                      </p:cBhvr>
                                    </p:animEffect>
                                  </p:childTnLst>
                                </p:cTn>
                              </p:par>
                            </p:childTnLst>
                          </p:cTn>
                        </p:par>
                        <p:par>
                          <p:cTn id="8" fill="hold">
                            <p:stCondLst>
                              <p:cond delay="1000"/>
                            </p:stCondLst>
                            <p:childTnLst>
                              <p:par>
                                <p:cTn id="9" presetID="4" presetClass="entr" presetSubtype="32"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box(out)">
                                      <p:cBhvr>
                                        <p:cTn id="11" dur="1000"/>
                                        <p:tgtEl>
                                          <p:spTgt spid="9"/>
                                        </p:tgtEl>
                                      </p:cBhvr>
                                    </p:animEffect>
                                  </p:childTnLst>
                                </p:cTn>
                              </p:par>
                              <p:par>
                                <p:cTn id="12" presetID="4" presetClass="entr" presetSubtype="32" fill="hold" nodeType="with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box(out)">
                                      <p:cBhvr>
                                        <p:cTn id="14"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4" descr="C:\Users\a\Pictures\ten\Jacob-Javits.jpg"/>
          <p:cNvPicPr>
            <a:picLocks noGrp="1" noChangeAspect="1" noChangeArrowheads="1"/>
          </p:cNvPicPr>
          <p:nvPr>
            <p:ph sz="quarter" idx="13"/>
          </p:nvPr>
        </p:nvPicPr>
        <p:blipFill>
          <a:blip r:embed="rId2"/>
          <a:srcRect/>
          <a:stretch>
            <a:fillRect/>
          </a:stretch>
        </p:blipFill>
        <p:spPr bwMode="auto">
          <a:xfrm>
            <a:off x="1524000" y="3048000"/>
            <a:ext cx="2286000" cy="344406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2055" name="Picture 7" descr="C:\Users\a\Pictures\ten\javitsbig.jpg"/>
          <p:cNvPicPr>
            <a:picLocks noGrp="1" noChangeAspect="1" noChangeArrowheads="1"/>
          </p:cNvPicPr>
          <p:nvPr>
            <p:ph sz="quarter" idx="14"/>
          </p:nvPr>
        </p:nvPicPr>
        <p:blipFill>
          <a:blip r:embed="rId3"/>
          <a:stretch>
            <a:fillRect/>
          </a:stretch>
        </p:blipFill>
        <p:spPr bwMode="auto">
          <a:xfrm>
            <a:off x="7440811" y="2366963"/>
            <a:ext cx="2568177" cy="342423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2050" name="Picture 2" descr="C:\Users\a\Pictures\ten\18eleventh-34thnw.jpg"/>
          <p:cNvPicPr>
            <a:picLocks noChangeAspect="1" noChangeArrowheads="1"/>
          </p:cNvPicPr>
          <p:nvPr/>
        </p:nvPicPr>
        <p:blipFill>
          <a:blip r:embed="rId4"/>
          <a:srcRect/>
          <a:stretch>
            <a:fillRect/>
          </a:stretch>
        </p:blipFill>
        <p:spPr bwMode="auto">
          <a:xfrm>
            <a:off x="1524000" y="914400"/>
            <a:ext cx="2834640" cy="196721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2051" name="Picture 3" descr="C:\Users\a\Pictures\ten\25westsidehwy.jpg"/>
          <p:cNvPicPr>
            <a:picLocks noChangeAspect="1" noChangeArrowheads="1"/>
          </p:cNvPicPr>
          <p:nvPr/>
        </p:nvPicPr>
        <p:blipFill>
          <a:blip r:embed="rId5"/>
          <a:srcRect l="5952"/>
          <a:stretch>
            <a:fillRect/>
          </a:stretch>
        </p:blipFill>
        <p:spPr bwMode="auto">
          <a:xfrm>
            <a:off x="3931920" y="3200401"/>
            <a:ext cx="3611880" cy="211960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2053" name="Picture 5" descr="C:\Users\a\Pictures\ten\javits_best_18849.jpg"/>
          <p:cNvPicPr>
            <a:picLocks noChangeAspect="1" noChangeArrowheads="1"/>
          </p:cNvPicPr>
          <p:nvPr/>
        </p:nvPicPr>
        <p:blipFill>
          <a:blip r:embed="rId6"/>
          <a:srcRect/>
          <a:stretch>
            <a:fillRect/>
          </a:stretch>
        </p:blipFill>
        <p:spPr bwMode="auto">
          <a:xfrm>
            <a:off x="4724400" y="914400"/>
            <a:ext cx="3108960" cy="220493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9" name="Picture 3" descr="C:\Users\a\Pictures\ten\03entrance.jpg"/>
          <p:cNvPicPr>
            <a:picLocks noChangeAspect="1" noChangeArrowheads="1"/>
          </p:cNvPicPr>
          <p:nvPr/>
        </p:nvPicPr>
        <p:blipFill>
          <a:blip r:embed="rId7"/>
          <a:srcRect/>
          <a:stretch>
            <a:fillRect/>
          </a:stretch>
        </p:blipFill>
        <p:spPr bwMode="auto">
          <a:xfrm>
            <a:off x="7665720" y="4572000"/>
            <a:ext cx="2926080" cy="219456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351645814"/>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38300" y="457200"/>
            <a:ext cx="8915400" cy="1143000"/>
          </a:xfrm>
        </p:spPr>
        <p:txBody>
          <a:bodyPr anchor="ctr">
            <a:normAutofit/>
          </a:bodyPr>
          <a:lstStyle/>
          <a:p>
            <a:pPr algn="ctr" rtl="1"/>
            <a:r>
              <a:rPr lang="fa-IR" sz="2400" b="1" dirty="0">
                <a:cs typeface="B Nazanin" panose="00000400000000000000" pitchFamily="2" charset="-78"/>
              </a:rPr>
              <a:t>سازه کش بستی (</a:t>
            </a:r>
            <a:r>
              <a:rPr lang="en-US" sz="2400" b="1" dirty="0">
                <a:cs typeface="B Nazanin" panose="00000400000000000000" pitchFamily="2" charset="-78"/>
              </a:rPr>
              <a:t> (</a:t>
            </a:r>
            <a:r>
              <a:rPr lang="en-US" sz="2400" b="1" dirty="0" err="1">
                <a:cs typeface="B Nazanin" panose="00000400000000000000" pitchFamily="2" charset="-78"/>
              </a:rPr>
              <a:t>tensegrities</a:t>
            </a:r>
            <a:endParaRPr lang="en-US" sz="2400" b="1" dirty="0">
              <a:cs typeface="B Nazanin" panose="00000400000000000000" pitchFamily="2" charset="-78"/>
            </a:endParaRPr>
          </a:p>
        </p:txBody>
      </p:sp>
      <p:sp>
        <p:nvSpPr>
          <p:cNvPr id="3" name="Content Placeholder 2"/>
          <p:cNvSpPr>
            <a:spLocks noGrp="1"/>
          </p:cNvSpPr>
          <p:nvPr>
            <p:ph sz="quarter" idx="13"/>
          </p:nvPr>
        </p:nvSpPr>
        <p:spPr>
          <a:xfrm>
            <a:off x="1638300" y="1371601"/>
            <a:ext cx="8915400" cy="1524000"/>
          </a:xfrm>
        </p:spPr>
        <p:txBody>
          <a:bodyPr>
            <a:normAutofit fontScale="92500"/>
          </a:bodyPr>
          <a:lstStyle/>
          <a:p>
            <a:pPr algn="justLow" rtl="1">
              <a:buNone/>
            </a:pPr>
            <a:r>
              <a:rPr lang="fa-IR" sz="1600" dirty="0">
                <a:cs typeface="B Nazanin" panose="00000400000000000000" pitchFamily="2" charset="-78"/>
              </a:rPr>
              <a:t>سازه کش بستی نوعی سازه فضاکار سه بعدی متشکل از کابل ها و عناصر فشاری است ، که در آن کابل ها ممتد ولی عناصر فشاری غیرممتد هستند و با یکدیگر اتصالی ندارند . این سیستم بوسیله ی مجسمه سازی به نام کنت اسنلسون  در سال 1984 ابداع شد و باک مینستر فولر آن را توسعه داد و حق امتیاز آن را بدست آورد. پایداری این گونه سازه ها در اثر نگهداری میله های فشاری بین یک سری کابل در جهات مختلف بدست می آید . اسنلسون، دانشجو و همکار فولر، چندین قطعه را بر اساس هندسه سازه ی کش بستی تکمیل کرد ه است در سال 1961، فولر امتیاز نوعی سقف سازه ای به نام </a:t>
            </a:r>
            <a:r>
              <a:rPr lang="en-US" sz="1600" dirty="0" err="1">
                <a:cs typeface="B Nazanin" panose="00000400000000000000" pitchFamily="2" charset="-78"/>
              </a:rPr>
              <a:t>Aspension</a:t>
            </a:r>
            <a:r>
              <a:rPr lang="en-US" sz="1600" dirty="0">
                <a:cs typeface="B Nazanin" panose="00000400000000000000" pitchFamily="2" charset="-78"/>
              </a:rPr>
              <a:t> </a:t>
            </a:r>
            <a:r>
              <a:rPr lang="fa-IR" sz="1600" dirty="0">
                <a:cs typeface="B Nazanin" panose="00000400000000000000" pitchFamily="2" charset="-78"/>
              </a:rPr>
              <a:t>که از سازه کش بستی برای تولید سازه ای سبک وزن استفاده میکرد و در برابر جریان باد نیز مقاوم بود ، کسب کرد . </a:t>
            </a:r>
            <a:endParaRPr lang="en-US" sz="1600" dirty="0">
              <a:cs typeface="B Nazanin" panose="00000400000000000000" pitchFamily="2" charset="-78"/>
            </a:endParaRPr>
          </a:p>
          <a:p>
            <a:pPr algn="justLow" rtl="1">
              <a:buNone/>
            </a:pPr>
            <a:endParaRPr lang="en-US" sz="1600" dirty="0">
              <a:cs typeface="B Nazanin" panose="00000400000000000000" pitchFamily="2" charset="-78"/>
            </a:endParaRPr>
          </a:p>
        </p:txBody>
      </p:sp>
      <p:pic>
        <p:nvPicPr>
          <p:cNvPr id="6" name="Picture 5" descr="L:\New Folder (2)\DSC08132.JPG"/>
          <p:cNvPicPr>
            <a:picLocks noChangeAspect="1" noChangeArrowheads="1"/>
          </p:cNvPicPr>
          <p:nvPr/>
        </p:nvPicPr>
        <p:blipFill>
          <a:blip r:embed="rId2" cstate="print">
            <a:lum bright="40000" contrast="40000"/>
          </a:blip>
          <a:srcRect l="5200" t="20900" b="18723"/>
          <a:stretch>
            <a:fillRect/>
          </a:stretch>
        </p:blipFill>
        <p:spPr bwMode="auto">
          <a:xfrm>
            <a:off x="1752600" y="3247862"/>
            <a:ext cx="4207800" cy="2009938"/>
          </a:xfrm>
          <a:prstGeom prst="rect">
            <a:avLst/>
          </a:prstGeom>
          <a:noFill/>
        </p:spPr>
      </p:pic>
      <p:sp>
        <p:nvSpPr>
          <p:cNvPr id="8" name="TextBox 7"/>
          <p:cNvSpPr txBox="1"/>
          <p:nvPr/>
        </p:nvSpPr>
        <p:spPr>
          <a:xfrm>
            <a:off x="1828800" y="5486401"/>
            <a:ext cx="3733800" cy="830997"/>
          </a:xfrm>
          <a:prstGeom prst="rect">
            <a:avLst/>
          </a:prstGeom>
          <a:noFill/>
        </p:spPr>
        <p:txBody>
          <a:bodyPr wrap="square" rtlCol="1">
            <a:spAutoFit/>
          </a:bodyPr>
          <a:lstStyle/>
          <a:p>
            <a:pPr algn="r"/>
            <a:r>
              <a:rPr lang="en-US" sz="1600" dirty="0"/>
              <a:t>     </a:t>
            </a:r>
            <a:r>
              <a:rPr lang="fa-IR" sz="1600" dirty="0"/>
              <a:t>ثبت شده توسط فولر</a:t>
            </a:r>
            <a:r>
              <a:rPr lang="fa-IR" sz="1600" dirty="0">
                <a:sym typeface="Wingdings" pitchFamily="2" charset="2"/>
              </a:rPr>
              <a:t>: (الف) تصویر ایزومتریک و (ب) دیاگرام جریان نیروها</a:t>
            </a:r>
            <a:r>
              <a:rPr lang="en-US" sz="1600" dirty="0" err="1"/>
              <a:t>Aspentsion</a:t>
            </a:r>
            <a:r>
              <a:rPr lang="en-US" sz="1600" dirty="0"/>
              <a:t> </a:t>
            </a:r>
            <a:r>
              <a:rPr lang="fa-IR" sz="1600" dirty="0"/>
              <a:t> طرح مربع شکل از سیستم</a:t>
            </a:r>
          </a:p>
        </p:txBody>
      </p:sp>
      <p:sp>
        <p:nvSpPr>
          <p:cNvPr id="9" name="TextBox 8"/>
          <p:cNvSpPr txBox="1"/>
          <p:nvPr/>
        </p:nvSpPr>
        <p:spPr>
          <a:xfrm>
            <a:off x="7010400" y="5562600"/>
            <a:ext cx="2895600" cy="338554"/>
          </a:xfrm>
          <a:prstGeom prst="rect">
            <a:avLst/>
          </a:prstGeom>
          <a:noFill/>
        </p:spPr>
        <p:txBody>
          <a:bodyPr wrap="square" rtlCol="1">
            <a:spAutoFit/>
          </a:bodyPr>
          <a:lstStyle/>
          <a:p>
            <a:pPr algn="r"/>
            <a:r>
              <a:rPr lang="fa-IR" sz="1600" dirty="0"/>
              <a:t>ثبت شده فولر </a:t>
            </a:r>
            <a:r>
              <a:rPr lang="en-US" sz="1600" dirty="0" err="1"/>
              <a:t>Aspentsion</a:t>
            </a:r>
            <a:r>
              <a:rPr lang="en-US" sz="1600" dirty="0"/>
              <a:t> </a:t>
            </a:r>
            <a:r>
              <a:rPr lang="fa-IR" sz="1600" dirty="0"/>
              <a:t> نقشه گنبد</a:t>
            </a:r>
          </a:p>
        </p:txBody>
      </p:sp>
      <p:pic>
        <p:nvPicPr>
          <p:cNvPr id="10" name="Content Placeholder 17" descr="L:\New Folder (2)\DSC08133.JPG"/>
          <p:cNvPicPr>
            <a:picLocks noChangeAspect="1" noChangeArrowheads="1"/>
          </p:cNvPicPr>
          <p:nvPr/>
        </p:nvPicPr>
        <p:blipFill>
          <a:blip r:embed="rId3" cstate="print">
            <a:lum bright="40000" contrast="40000"/>
          </a:blip>
          <a:srcRect l="3484" t="6967" r="9435" b="32656"/>
          <a:stretch>
            <a:fillRect/>
          </a:stretch>
        </p:blipFill>
        <p:spPr bwMode="auto">
          <a:xfrm>
            <a:off x="6551970" y="3200400"/>
            <a:ext cx="3811231" cy="1979986"/>
          </a:xfrm>
          <a:prstGeom prst="rect">
            <a:avLst/>
          </a:prstGeom>
          <a:noFill/>
        </p:spPr>
      </p:pic>
    </p:spTree>
    <p:extLst>
      <p:ext uri="{BB962C8B-B14F-4D97-AF65-F5344CB8AC3E}">
        <p14:creationId xmlns:p14="http://schemas.microsoft.com/office/powerpoint/2010/main" val="243346282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19" descr="L:\New Folder (2)\DSC08130.JPG"/>
          <p:cNvPicPr>
            <a:picLocks noChangeAspect="1" noChangeArrowheads="1"/>
          </p:cNvPicPr>
          <p:nvPr/>
        </p:nvPicPr>
        <p:blipFill>
          <a:blip r:embed="rId2" cstate="print">
            <a:lum bright="40000" contrast="40000"/>
          </a:blip>
          <a:srcRect l="1742" t="21496" r="5951" b="25689"/>
          <a:stretch>
            <a:fillRect/>
          </a:stretch>
        </p:blipFill>
        <p:spPr bwMode="auto">
          <a:xfrm>
            <a:off x="6110488" y="3048000"/>
            <a:ext cx="4633713" cy="1988400"/>
          </a:xfrm>
          <a:prstGeom prst="rect">
            <a:avLst/>
          </a:prstGeom>
          <a:noFill/>
        </p:spPr>
      </p:pic>
      <p:sp>
        <p:nvSpPr>
          <p:cNvPr id="16" name="TextBox 15"/>
          <p:cNvSpPr txBox="1"/>
          <p:nvPr/>
        </p:nvSpPr>
        <p:spPr>
          <a:xfrm>
            <a:off x="6096000" y="5587426"/>
            <a:ext cx="4267200" cy="584775"/>
          </a:xfrm>
          <a:prstGeom prst="rect">
            <a:avLst/>
          </a:prstGeom>
          <a:noFill/>
        </p:spPr>
        <p:txBody>
          <a:bodyPr wrap="square" rtlCol="1">
            <a:spAutoFit/>
          </a:bodyPr>
          <a:lstStyle/>
          <a:p>
            <a:pPr algn="r"/>
            <a:r>
              <a:rPr lang="fa-IR" sz="1600" dirty="0">
                <a:cs typeface="B Nazanin" panose="00000400000000000000" pitchFamily="2" charset="-78"/>
              </a:rPr>
              <a:t>پرسپکتیو یک طرح هشت وجهی ساده شده از گنبد کابلی گایگر، دارای سه حلقه کششی است.</a:t>
            </a:r>
          </a:p>
        </p:txBody>
      </p:sp>
      <p:sp>
        <p:nvSpPr>
          <p:cNvPr id="17" name="TextBox 16"/>
          <p:cNvSpPr txBox="1"/>
          <p:nvPr/>
        </p:nvSpPr>
        <p:spPr>
          <a:xfrm>
            <a:off x="1447800" y="5681246"/>
            <a:ext cx="4191000" cy="338554"/>
          </a:xfrm>
          <a:prstGeom prst="rect">
            <a:avLst/>
          </a:prstGeom>
          <a:noFill/>
        </p:spPr>
        <p:txBody>
          <a:bodyPr wrap="square" rtlCol="1">
            <a:spAutoFit/>
          </a:bodyPr>
          <a:lstStyle/>
          <a:p>
            <a:pPr algn="ctr"/>
            <a:r>
              <a:rPr lang="fa-IR" sz="1600" dirty="0">
                <a:cs typeface="B Nazanin" panose="00000400000000000000" pitchFamily="2" charset="-78"/>
              </a:rPr>
              <a:t>مقایسه گنبدهای کش بستی</a:t>
            </a:r>
          </a:p>
        </p:txBody>
      </p:sp>
      <p:sp>
        <p:nvSpPr>
          <p:cNvPr id="10" name="Rectangle 9"/>
          <p:cNvSpPr/>
          <p:nvPr/>
        </p:nvSpPr>
        <p:spPr>
          <a:xfrm>
            <a:off x="1524000" y="1038762"/>
            <a:ext cx="8991600" cy="1323439"/>
          </a:xfrm>
          <a:prstGeom prst="rect">
            <a:avLst/>
          </a:prstGeom>
        </p:spPr>
        <p:txBody>
          <a:bodyPr wrap="square">
            <a:spAutoFit/>
          </a:bodyPr>
          <a:lstStyle/>
          <a:p>
            <a:pPr algn="justLow" rtl="1">
              <a:buNone/>
            </a:pPr>
            <a:r>
              <a:rPr lang="fa-IR" sz="1600" dirty="0">
                <a:cs typeface="B Nazanin" panose="00000400000000000000" pitchFamily="2" charset="-78"/>
              </a:rPr>
              <a:t>این نظریه هنگامی به عمل تبدیل شد که دیوید گایگر عناصر اضافی مدل سه وجهی مدل فولر را حذف و این مدل را ساده کرد.</a:t>
            </a:r>
            <a:endParaRPr lang="en-US" sz="1600" dirty="0">
              <a:cs typeface="B Nazanin" panose="00000400000000000000" pitchFamily="2" charset="-78"/>
            </a:endParaRPr>
          </a:p>
          <a:p>
            <a:pPr algn="justLow" rtl="1">
              <a:buNone/>
            </a:pPr>
            <a:r>
              <a:rPr lang="fa-IR" sz="1600" dirty="0">
                <a:cs typeface="B Nazanin" panose="00000400000000000000" pitchFamily="2" charset="-78"/>
              </a:rPr>
              <a:t>در روش گایگر ، کابل های کششی پیوسته و عناصر فشاری ( برای ساده کردن نیروها و ایجاد یک گنبد کابلی معین از نظر استاتیکی) بصورت شعاعی اجرا می شوند.</a:t>
            </a:r>
            <a:endParaRPr lang="en-US" sz="1600" dirty="0">
              <a:cs typeface="B Nazanin" panose="00000400000000000000" pitchFamily="2" charset="-78"/>
            </a:endParaRPr>
          </a:p>
          <a:p>
            <a:pPr algn="justLow" rtl="1">
              <a:buNone/>
            </a:pPr>
            <a:r>
              <a:rPr lang="fa-IR" sz="1600" dirty="0">
                <a:cs typeface="B Nazanin" panose="00000400000000000000" pitchFamily="2" charset="-78"/>
              </a:rPr>
              <a:t>با این روش امکان استفاده از فرم های منحنی های با ارتفاع کم عملی گردید و در نتیجه برآیند نیروهای ناشی از باد و و انباشتگی برف کمتر شده و سطح بیرونی ساختمان نیز کمتر می گردد و هزینه ساخت کاهش می یابد</a:t>
            </a:r>
          </a:p>
        </p:txBody>
      </p:sp>
      <p:pic>
        <p:nvPicPr>
          <p:cNvPr id="15" name="Picture 14" descr="L:\New Folder (2)\DSC08129.JPG"/>
          <p:cNvPicPr>
            <a:picLocks noChangeAspect="1" noChangeArrowheads="1"/>
          </p:cNvPicPr>
          <p:nvPr/>
        </p:nvPicPr>
        <p:blipFill>
          <a:blip r:embed="rId3" cstate="print">
            <a:lum bright="40000" contrast="40000"/>
          </a:blip>
          <a:srcRect l="5225" t="4644" r="4209" b="28012"/>
          <a:stretch>
            <a:fillRect/>
          </a:stretch>
        </p:blipFill>
        <p:spPr bwMode="auto">
          <a:xfrm>
            <a:off x="1752601" y="2881800"/>
            <a:ext cx="4260415" cy="2376000"/>
          </a:xfrm>
          <a:prstGeom prst="rect">
            <a:avLst/>
          </a:prstGeom>
          <a:noFill/>
        </p:spPr>
      </p:pic>
      <p:sp>
        <p:nvSpPr>
          <p:cNvPr id="7" name="Rectangle 6"/>
          <p:cNvSpPr/>
          <p:nvPr/>
        </p:nvSpPr>
        <p:spPr>
          <a:xfrm>
            <a:off x="7391400" y="2971800"/>
            <a:ext cx="2362200" cy="2286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147882955"/>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9" name="Picture 3" descr="C:\Users\a\Pictures\ten\220px-Kenneth_Snelson_Needle_Tower.jpg"/>
          <p:cNvPicPr>
            <a:picLocks noChangeAspect="1" noChangeArrowheads="1"/>
          </p:cNvPicPr>
          <p:nvPr/>
        </p:nvPicPr>
        <p:blipFill>
          <a:blip r:embed="rId2"/>
          <a:srcRect/>
          <a:stretch>
            <a:fillRect/>
          </a:stretch>
        </p:blipFill>
        <p:spPr bwMode="auto">
          <a:xfrm>
            <a:off x="7970520" y="1272540"/>
            <a:ext cx="2468880" cy="185166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39941" name="Picture 5" descr="C:\Users\a\Pictures\ten\beadarch1959.jpg"/>
          <p:cNvPicPr>
            <a:picLocks noChangeAspect="1" noChangeArrowheads="1"/>
          </p:cNvPicPr>
          <p:nvPr/>
        </p:nvPicPr>
        <p:blipFill>
          <a:blip r:embed="rId3"/>
          <a:srcRect/>
          <a:stretch>
            <a:fillRect/>
          </a:stretch>
        </p:blipFill>
        <p:spPr bwMode="auto">
          <a:xfrm>
            <a:off x="7848601" y="3368040"/>
            <a:ext cx="2668353" cy="310896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39942" name="Picture 6" descr="C:\Users\a\Pictures\ten\audrey2dwan.jpg"/>
          <p:cNvPicPr>
            <a:picLocks noChangeAspect="1" noChangeArrowheads="1"/>
          </p:cNvPicPr>
          <p:nvPr/>
        </p:nvPicPr>
        <p:blipFill>
          <a:blip r:embed="rId4"/>
          <a:srcRect/>
          <a:stretch>
            <a:fillRect/>
          </a:stretch>
        </p:blipFill>
        <p:spPr bwMode="auto">
          <a:xfrm>
            <a:off x="1600200" y="381000"/>
            <a:ext cx="3200400" cy="176911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39943" name="Picture 7" descr="C:\Users\a\Pictures\ten\dsc_6093-jpg.jpg"/>
          <p:cNvPicPr>
            <a:picLocks noChangeAspect="1" noChangeArrowheads="1"/>
          </p:cNvPicPr>
          <p:nvPr/>
        </p:nvPicPr>
        <p:blipFill>
          <a:blip r:embed="rId5"/>
          <a:srcRect/>
          <a:stretch>
            <a:fillRect/>
          </a:stretch>
        </p:blipFill>
        <p:spPr bwMode="auto">
          <a:xfrm>
            <a:off x="1600200" y="4343401"/>
            <a:ext cx="3200400" cy="212470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3" name="Picture 5" descr="C:\Users\a\Pictures\ten\flagpole_1.jpg"/>
          <p:cNvPicPr>
            <a:picLocks noChangeAspect="1" noChangeArrowheads="1"/>
          </p:cNvPicPr>
          <p:nvPr/>
        </p:nvPicPr>
        <p:blipFill>
          <a:blip r:embed="rId6"/>
          <a:srcRect/>
          <a:stretch>
            <a:fillRect/>
          </a:stretch>
        </p:blipFill>
        <p:spPr bwMode="auto">
          <a:xfrm>
            <a:off x="5151120" y="3351398"/>
            <a:ext cx="2468880" cy="312560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5" name="Picture 6" descr="C:\Users\a\Pictures\ten\snelson-03.jpg"/>
          <p:cNvPicPr>
            <a:picLocks noGrp="1" noChangeAspect="1" noChangeArrowheads="1"/>
          </p:cNvPicPr>
          <p:nvPr>
            <p:ph sz="quarter" idx="13"/>
          </p:nvPr>
        </p:nvPicPr>
        <p:blipFill>
          <a:blip r:embed="rId7"/>
          <a:stretch>
            <a:fillRect/>
          </a:stretch>
        </p:blipFill>
        <p:spPr bwMode="auto">
          <a:xfrm>
            <a:off x="914400" y="2572279"/>
            <a:ext cx="5105400" cy="301360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4" name="Picture 2" descr="C:\Users\a\Pictures\ten\modul90degexperjuly72 .jpg"/>
          <p:cNvPicPr>
            <a:picLocks noGrp="1" noChangeAspect="1" noChangeArrowheads="1"/>
          </p:cNvPicPr>
          <p:nvPr>
            <p:ph sz="quarter" idx="14"/>
          </p:nvPr>
        </p:nvPicPr>
        <p:blipFill>
          <a:blip r:embed="rId8"/>
          <a:srcRect/>
          <a:stretch>
            <a:fillRect/>
          </a:stretch>
        </p:blipFill>
        <p:spPr bwMode="auto">
          <a:xfrm>
            <a:off x="5151120" y="1261108"/>
            <a:ext cx="2468880" cy="186309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16" name="Rectangle 15"/>
          <p:cNvSpPr/>
          <p:nvPr/>
        </p:nvSpPr>
        <p:spPr>
          <a:xfrm>
            <a:off x="5105400" y="295870"/>
            <a:ext cx="5486400" cy="923330"/>
          </a:xfrm>
          <a:prstGeom prst="rect">
            <a:avLst/>
          </a:prstGeom>
        </p:spPr>
        <p:txBody>
          <a:bodyPr wrap="square">
            <a:spAutoFit/>
          </a:bodyPr>
          <a:lstStyle/>
          <a:p>
            <a:pPr algn="justLow" rtl="1">
              <a:buNone/>
            </a:pPr>
            <a:r>
              <a:rPr lang="ar-SA" dirty="0">
                <a:latin typeface="Georgia" pitchFamily="18" charset="0"/>
                <a:ea typeface="Times New Roman" pitchFamily="18" charset="0"/>
                <a:cs typeface="B Nazanin" panose="00000400000000000000" pitchFamily="2" charset="-78"/>
              </a:rPr>
              <a:t>سازه های کش بستی برخلاف بسیاری از سازه های موجود از </a:t>
            </a:r>
            <a:r>
              <a:rPr lang="ar-SA" b="1" dirty="0">
                <a:latin typeface="Georgia" pitchFamily="18" charset="0"/>
                <a:ea typeface="Times New Roman" pitchFamily="18" charset="0"/>
                <a:cs typeface="B Nazanin" panose="00000400000000000000" pitchFamily="2" charset="-78"/>
              </a:rPr>
              <a:t>هنر</a:t>
            </a:r>
            <a:r>
              <a:rPr lang="ar-SA" dirty="0">
                <a:latin typeface="Georgia" pitchFamily="18" charset="0"/>
                <a:ea typeface="Times New Roman" pitchFamily="18" charset="0"/>
                <a:cs typeface="B Nazanin" panose="00000400000000000000" pitchFamily="2" charset="-78"/>
              </a:rPr>
              <a:t> وارد </a:t>
            </a:r>
            <a:r>
              <a:rPr lang="ar-SA" b="1" dirty="0">
                <a:latin typeface="Georgia" pitchFamily="18" charset="0"/>
                <a:ea typeface="Times New Roman" pitchFamily="18" charset="0"/>
                <a:cs typeface="B Nazanin" panose="00000400000000000000" pitchFamily="2" charset="-78"/>
              </a:rPr>
              <a:t>سازه</a:t>
            </a:r>
            <a:r>
              <a:rPr lang="ar-SA" dirty="0">
                <a:latin typeface="Georgia" pitchFamily="18" charset="0"/>
                <a:ea typeface="Times New Roman" pitchFamily="18" charset="0"/>
                <a:cs typeface="B Nazanin" panose="00000400000000000000" pitchFamily="2" charset="-78"/>
              </a:rPr>
              <a:t> شده است. یعنی ابتدا صرفاً جنبه هنری و معماری داشت سپس مورد توجه مهندسین سازه قرار گرفت.</a:t>
            </a:r>
            <a:endParaRPr lang="en-US" dirty="0">
              <a:cs typeface="B Nazanin" panose="00000400000000000000" pitchFamily="2" charset="-78"/>
            </a:endParaRPr>
          </a:p>
        </p:txBody>
      </p:sp>
    </p:spTree>
    <p:extLst>
      <p:ext uri="{BB962C8B-B14F-4D97-AF65-F5344CB8AC3E}">
        <p14:creationId xmlns:p14="http://schemas.microsoft.com/office/powerpoint/2010/main" val="701465015"/>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89" name="Picture 5" descr="C:\Users\a\Pictures\ten\snelson-02.jpg"/>
          <p:cNvPicPr>
            <a:picLocks noGrp="1" noChangeAspect="1" noChangeArrowheads="1"/>
          </p:cNvPicPr>
          <p:nvPr>
            <p:ph sz="quarter" idx="13"/>
          </p:nvPr>
        </p:nvPicPr>
        <p:blipFill>
          <a:blip r:embed="rId2" cstate="print"/>
          <a:srcRect/>
          <a:stretch>
            <a:fillRect/>
          </a:stretch>
        </p:blipFill>
        <p:spPr bwMode="auto">
          <a:xfrm>
            <a:off x="1590712" y="457200"/>
            <a:ext cx="2981289" cy="219456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41993" name="Picture 9" descr="C:\Users\a\Pictures\ten\tens1.jpg"/>
          <p:cNvPicPr>
            <a:picLocks noGrp="1" noChangeAspect="1" noChangeArrowheads="1"/>
          </p:cNvPicPr>
          <p:nvPr>
            <p:ph sz="quarter" idx="14"/>
          </p:nvPr>
        </p:nvPicPr>
        <p:blipFill>
          <a:blip r:embed="rId3"/>
          <a:stretch>
            <a:fillRect/>
          </a:stretch>
        </p:blipFill>
        <p:spPr bwMode="auto">
          <a:xfrm>
            <a:off x="1645920" y="3657600"/>
            <a:ext cx="3383280" cy="253746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41987" name="Picture 3" descr="C:\Users\a\Pictures\ten\S4-2.jpg"/>
          <p:cNvPicPr>
            <a:picLocks noChangeAspect="1" noChangeArrowheads="1"/>
          </p:cNvPicPr>
          <p:nvPr/>
        </p:nvPicPr>
        <p:blipFill>
          <a:blip r:embed="rId4" cstate="print"/>
          <a:srcRect/>
          <a:stretch>
            <a:fillRect/>
          </a:stretch>
        </p:blipFill>
        <p:spPr bwMode="auto">
          <a:xfrm>
            <a:off x="4865052" y="457200"/>
            <a:ext cx="2907348" cy="219456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41994" name="Picture 10" descr="C:\Users\a\Pictures\ten\tens2.jpg"/>
          <p:cNvPicPr>
            <a:picLocks noChangeAspect="1" noChangeArrowheads="1"/>
          </p:cNvPicPr>
          <p:nvPr/>
        </p:nvPicPr>
        <p:blipFill>
          <a:blip r:embed="rId5"/>
          <a:srcRect/>
          <a:stretch>
            <a:fillRect/>
          </a:stretch>
        </p:blipFill>
        <p:spPr bwMode="auto">
          <a:xfrm>
            <a:off x="8027916" y="457200"/>
            <a:ext cx="2182885" cy="219456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41995" name="Picture 11" descr="C:\Users\a\Pictures\ten\tensegrity-20090910.jpg"/>
          <p:cNvPicPr>
            <a:picLocks noChangeAspect="1" noChangeArrowheads="1"/>
          </p:cNvPicPr>
          <p:nvPr/>
        </p:nvPicPr>
        <p:blipFill>
          <a:blip r:embed="rId6"/>
          <a:srcRect/>
          <a:stretch>
            <a:fillRect/>
          </a:stretch>
        </p:blipFill>
        <p:spPr bwMode="auto">
          <a:xfrm>
            <a:off x="8549184" y="3200400"/>
            <a:ext cx="1661617" cy="301752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41996" name="Picture 12" descr="C:\Users\a\Pictures\ten\tns001.jpg"/>
          <p:cNvPicPr>
            <a:picLocks noChangeAspect="1" noChangeArrowheads="1"/>
          </p:cNvPicPr>
          <p:nvPr/>
        </p:nvPicPr>
        <p:blipFill>
          <a:blip r:embed="rId7"/>
          <a:srcRect/>
          <a:stretch>
            <a:fillRect/>
          </a:stretch>
        </p:blipFill>
        <p:spPr bwMode="auto">
          <a:xfrm>
            <a:off x="6096000" y="3200400"/>
            <a:ext cx="1961388" cy="301752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1545796809"/>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22" name="Picture 10" descr="C:\Users\a\Pictures\ten\Kurilpa%20Bridge%20-%2017.jpg"/>
          <p:cNvPicPr>
            <a:picLocks noChangeAspect="1" noChangeArrowheads="1"/>
          </p:cNvPicPr>
          <p:nvPr/>
        </p:nvPicPr>
        <p:blipFill>
          <a:blip r:embed="rId2" cstate="print"/>
          <a:srcRect/>
          <a:stretch>
            <a:fillRect/>
          </a:stretch>
        </p:blipFill>
        <p:spPr bwMode="auto">
          <a:xfrm>
            <a:off x="4572000" y="2530278"/>
            <a:ext cx="2926080" cy="219412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5" name="Picture 8" descr="C:\Users\a\Pictures\ten\k1.jpg"/>
          <p:cNvPicPr>
            <a:picLocks noChangeAspect="1" noChangeArrowheads="1"/>
          </p:cNvPicPr>
          <p:nvPr/>
        </p:nvPicPr>
        <p:blipFill>
          <a:blip r:embed="rId3"/>
          <a:srcRect/>
          <a:stretch>
            <a:fillRect/>
          </a:stretch>
        </p:blipFill>
        <p:spPr bwMode="auto">
          <a:xfrm>
            <a:off x="1524000" y="914400"/>
            <a:ext cx="3291840" cy="287562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38924" name="Picture 12" descr="C:\Users\a\Pictures\ten\kurilpa_bicentbikeway_large.jpg"/>
          <p:cNvPicPr>
            <a:picLocks noChangeAspect="1" noChangeArrowheads="1"/>
          </p:cNvPicPr>
          <p:nvPr/>
        </p:nvPicPr>
        <p:blipFill>
          <a:blip r:embed="rId4"/>
          <a:srcRect/>
          <a:stretch>
            <a:fillRect/>
          </a:stretch>
        </p:blipFill>
        <p:spPr bwMode="auto">
          <a:xfrm>
            <a:off x="1524000" y="4724401"/>
            <a:ext cx="3931920" cy="187257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11" name="Rectangle 10"/>
          <p:cNvSpPr/>
          <p:nvPr/>
        </p:nvSpPr>
        <p:spPr>
          <a:xfrm>
            <a:off x="5029200" y="838200"/>
            <a:ext cx="5715000" cy="2062103"/>
          </a:xfrm>
          <a:prstGeom prst="rect">
            <a:avLst/>
          </a:prstGeom>
        </p:spPr>
        <p:txBody>
          <a:bodyPr wrap="square">
            <a:spAutoFit/>
          </a:bodyPr>
          <a:lstStyle/>
          <a:p>
            <a:pPr lvl="0" algn="just" rtl="1" fontAlgn="base">
              <a:spcBef>
                <a:spcPct val="0"/>
              </a:spcBef>
              <a:spcAft>
                <a:spcPct val="0"/>
              </a:spcAft>
            </a:pPr>
            <a:r>
              <a:rPr lang="ar-SA" sz="1600" dirty="0">
                <a:latin typeface="Georgia" pitchFamily="18" charset="0"/>
                <a:ea typeface="Times New Roman" pitchFamily="18" charset="0"/>
                <a:cs typeface="B Nazanin" panose="00000400000000000000" pitchFamily="2" charset="-78"/>
              </a:rPr>
              <a:t>این سازه ها که به قولی سیستمهای سازه ای آینده هستند تاکنون خیلی کاربرد عملی نداشته است و تعداد پروژه های انجام شده با اصول این سازه ها به انگشتان دست هم نمیرسد! </a:t>
            </a:r>
            <a:endParaRPr lang="en-US" sz="1600" dirty="0">
              <a:latin typeface="Arial" pitchFamily="34" charset="0"/>
              <a:cs typeface="B Nazanin" panose="00000400000000000000" pitchFamily="2" charset="-78"/>
            </a:endParaRPr>
          </a:p>
          <a:p>
            <a:pPr algn="just" rtl="1" eaLnBrk="0" fontAlgn="base" hangingPunct="0">
              <a:spcBef>
                <a:spcPct val="0"/>
              </a:spcBef>
              <a:spcAft>
                <a:spcPct val="0"/>
              </a:spcAft>
            </a:pPr>
            <a:r>
              <a:rPr lang="ar-SA" sz="1600" dirty="0">
                <a:latin typeface="Georgia" pitchFamily="18" charset="0"/>
                <a:ea typeface="Times New Roman" pitchFamily="18" charset="0"/>
                <a:cs typeface="B Nazanin" panose="00000400000000000000" pitchFamily="2" charset="-78"/>
              </a:rPr>
              <a:t>یکی از محدود سازه های اجرا شده ،</a:t>
            </a:r>
            <a:r>
              <a:rPr lang="ar-SA" sz="1600" b="1" dirty="0">
                <a:latin typeface="Georgia" pitchFamily="18" charset="0"/>
                <a:ea typeface="Times New Roman" pitchFamily="18" charset="0"/>
                <a:cs typeface="B Nazanin" panose="00000400000000000000" pitchFamily="2" charset="-78"/>
              </a:rPr>
              <a:t> پل  </a:t>
            </a:r>
            <a:r>
              <a:rPr lang="en-US" sz="1600" b="1" dirty="0" err="1">
                <a:latin typeface="Georgia" pitchFamily="18" charset="0"/>
                <a:ea typeface="Times New Roman" pitchFamily="18" charset="0"/>
                <a:cs typeface="B Nazanin" panose="00000400000000000000" pitchFamily="2" charset="-78"/>
              </a:rPr>
              <a:t>Kuripla</a:t>
            </a:r>
            <a:r>
              <a:rPr lang="en-US" sz="1600" b="1" dirty="0">
                <a:latin typeface="Georgia" pitchFamily="18" charset="0"/>
                <a:ea typeface="Times New Roman" pitchFamily="18" charset="0"/>
                <a:cs typeface="B Nazanin" panose="00000400000000000000" pitchFamily="2" charset="-78"/>
              </a:rPr>
              <a:t> </a:t>
            </a:r>
            <a:r>
              <a:rPr lang="ar-SA" sz="1600" dirty="0">
                <a:latin typeface="Georgia" pitchFamily="18" charset="0"/>
                <a:ea typeface="Times New Roman" pitchFamily="18" charset="0"/>
                <a:cs typeface="B Nazanin" panose="00000400000000000000" pitchFamily="2" charset="-78"/>
              </a:rPr>
              <a:t>در استرالیا است، این پل بر روي رودخانه </a:t>
            </a:r>
            <a:r>
              <a:rPr lang="en-US" sz="1600" dirty="0">
                <a:latin typeface="Georgia" pitchFamily="18" charset="0"/>
                <a:ea typeface="Times New Roman" pitchFamily="18" charset="0"/>
                <a:cs typeface="B Nazanin" panose="00000400000000000000" pitchFamily="2" charset="-78"/>
              </a:rPr>
              <a:t>Brisbane</a:t>
            </a:r>
            <a:r>
              <a:rPr lang="fa-IR" sz="1600" dirty="0">
                <a:latin typeface="Georgia" pitchFamily="18" charset="0"/>
                <a:ea typeface="Times New Roman" pitchFamily="18" charset="0"/>
                <a:cs typeface="B Nazanin" panose="00000400000000000000" pitchFamily="2" charset="-78"/>
              </a:rPr>
              <a:t>، </a:t>
            </a:r>
            <a:r>
              <a:rPr lang="ar-SA" sz="1600" dirty="0">
                <a:latin typeface="Georgia" pitchFamily="18" charset="0"/>
                <a:ea typeface="Times New Roman" pitchFamily="18" charset="0"/>
                <a:cs typeface="B Nazanin" panose="00000400000000000000" pitchFamily="2" charset="-78"/>
              </a:rPr>
              <a:t>براي عبور عابرین پیاده و دوچرخه ساخته شده است.طول این پل 470 متر، عرض آن 6/5 (شش و نیم) متر و بزرگترین دهانه آن 120 متر میباشد.</a:t>
            </a:r>
            <a:endParaRPr lang="fa-IR" sz="1600" dirty="0">
              <a:latin typeface="Georgia" pitchFamily="18" charset="0"/>
              <a:ea typeface="Times New Roman" pitchFamily="18" charset="0"/>
              <a:cs typeface="B Nazanin" panose="00000400000000000000" pitchFamily="2" charset="-78"/>
            </a:endParaRPr>
          </a:p>
          <a:p>
            <a:pPr algn="just" rtl="1" eaLnBrk="0" fontAlgn="base" hangingPunct="0">
              <a:spcBef>
                <a:spcPct val="0"/>
              </a:spcBef>
              <a:spcAft>
                <a:spcPct val="0"/>
              </a:spcAft>
            </a:pPr>
            <a:r>
              <a:rPr lang="fa-IR" sz="1600" dirty="0">
                <a:latin typeface="Georgia" pitchFamily="18" charset="0"/>
                <a:ea typeface="Times New Roman" pitchFamily="18" charset="0"/>
                <a:cs typeface="B Nazanin" panose="00000400000000000000" pitchFamily="2" charset="-78"/>
              </a:rPr>
              <a:t> این پل در اواخر ماه سپتامبر 2009 تمام شود 4 اکتبر 2009 افتتاح شد!</a:t>
            </a:r>
            <a:endParaRPr lang="fa-IR" sz="1600" dirty="0">
              <a:latin typeface="Arial" pitchFamily="34" charset="0"/>
              <a:cs typeface="B Nazanin" panose="00000400000000000000" pitchFamily="2" charset="-78"/>
            </a:endParaRPr>
          </a:p>
          <a:p>
            <a:pPr lvl="0" algn="just" rtl="1" eaLnBrk="0" fontAlgn="base" hangingPunct="0">
              <a:spcBef>
                <a:spcPct val="0"/>
              </a:spcBef>
              <a:spcAft>
                <a:spcPct val="0"/>
              </a:spcAft>
            </a:pPr>
            <a:endParaRPr lang="fa-IR" sz="1600" dirty="0">
              <a:latin typeface="Georgia" pitchFamily="18" charset="0"/>
              <a:ea typeface="Times New Roman" pitchFamily="18" charset="0"/>
              <a:cs typeface="B Nazanin" panose="00000400000000000000" pitchFamily="2" charset="-78"/>
            </a:endParaRPr>
          </a:p>
        </p:txBody>
      </p:sp>
      <p:pic>
        <p:nvPicPr>
          <p:cNvPr id="12" name="Picture 2"/>
          <p:cNvPicPr>
            <a:picLocks noChangeAspect="1" noChangeArrowheads="1"/>
          </p:cNvPicPr>
          <p:nvPr/>
        </p:nvPicPr>
        <p:blipFill>
          <a:blip r:embed="rId5"/>
          <a:srcRect/>
          <a:stretch>
            <a:fillRect/>
          </a:stretch>
        </p:blipFill>
        <p:spPr bwMode="auto">
          <a:xfrm>
            <a:off x="6781800" y="4386072"/>
            <a:ext cx="3657600" cy="224332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302266830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mon3"/>
          <p:cNvPicPr>
            <a:picLocks noChangeAspect="1" noChangeArrowheads="1"/>
          </p:cNvPicPr>
          <p:nvPr/>
        </p:nvPicPr>
        <p:blipFill>
          <a:blip r:embed="rId2">
            <a:lum bright="6000" contrast="6000"/>
          </a:blip>
          <a:srcRect b="53333"/>
          <a:stretch>
            <a:fillRect/>
          </a:stretch>
        </p:blipFill>
        <p:spPr bwMode="auto">
          <a:xfrm>
            <a:off x="647002" y="1274954"/>
            <a:ext cx="4651548" cy="1143000"/>
          </a:xfrm>
          <a:prstGeom prst="rect">
            <a:avLst/>
          </a:prstGeom>
          <a:noFill/>
        </p:spPr>
      </p:pic>
      <p:sp>
        <p:nvSpPr>
          <p:cNvPr id="9" name="Title 8"/>
          <p:cNvSpPr>
            <a:spLocks noGrp="1"/>
          </p:cNvSpPr>
          <p:nvPr>
            <p:ph type="title"/>
          </p:nvPr>
        </p:nvSpPr>
        <p:spPr>
          <a:xfrm>
            <a:off x="5410200" y="-76200"/>
            <a:ext cx="2286000" cy="1143000"/>
          </a:xfrm>
        </p:spPr>
        <p:txBody>
          <a:bodyPr>
            <a:normAutofit/>
          </a:bodyPr>
          <a:lstStyle/>
          <a:p>
            <a:r>
              <a:rPr lang="fa-IR" sz="2400" b="1" dirty="0">
                <a:cs typeface="B Nazanin" panose="00000400000000000000" pitchFamily="2" charset="-78"/>
              </a:rPr>
              <a:t>سازه های فضا کار</a:t>
            </a:r>
            <a:endParaRPr lang="en-US" sz="2400" b="1" dirty="0">
              <a:cs typeface="B Nazanin" panose="00000400000000000000" pitchFamily="2" charset="-78"/>
            </a:endParaRPr>
          </a:p>
        </p:txBody>
      </p:sp>
      <p:sp>
        <p:nvSpPr>
          <p:cNvPr id="3" name="Content Placeholder 2"/>
          <p:cNvSpPr>
            <a:spLocks noGrp="1"/>
          </p:cNvSpPr>
          <p:nvPr>
            <p:ph sz="quarter" idx="13"/>
          </p:nvPr>
        </p:nvSpPr>
        <p:spPr>
          <a:xfrm>
            <a:off x="5486400" y="1600200"/>
            <a:ext cx="5181600" cy="4389120"/>
          </a:xfrm>
        </p:spPr>
        <p:txBody>
          <a:bodyPr>
            <a:normAutofit/>
          </a:bodyPr>
          <a:lstStyle/>
          <a:p>
            <a:pPr algn="just" rtl="1">
              <a:buNone/>
            </a:pPr>
            <a:r>
              <a:rPr lang="fa-IR" sz="1600" dirty="0">
                <a:cs typeface="B Nazanin" panose="00000400000000000000" pitchFamily="2" charset="-78"/>
              </a:rPr>
              <a:t>سازه فضاکار سیستم خرپای سه بعدی است که دهانه های آن در دو جهت گسترش یافته اند و اعضای آن فقط در کشش و فشار می باشند. بیشتر سازه های فضاکار از مدول های یکسان و تکرار شونده با لایه های موازی در بالا و پائین (مشابه عناصر فوقانی و تحتانی خرپا ) تشکیل می گردد. سازه فضاکار بطور مشترک برای سازه هایی با اتصالات مفصلی و صلب به کار می رود.</a:t>
            </a:r>
            <a:endParaRPr lang="en-US" sz="1600" dirty="0">
              <a:cs typeface="B Nazanin" panose="00000400000000000000" pitchFamily="2" charset="-78"/>
            </a:endParaRPr>
          </a:p>
          <a:p>
            <a:pPr algn="just" rtl="1">
              <a:buNone/>
            </a:pPr>
            <a:r>
              <a:rPr lang="fa-IR" sz="1600" dirty="0">
                <a:cs typeface="B Nazanin" panose="00000400000000000000" pitchFamily="2" charset="-78"/>
              </a:rPr>
              <a:t>تا زمانی که هندسه سازه فضاکار امکان استفاده از اشکال مختلف را داشته باشد ، از نیمه ی هشت ضلعی ( هرم چهار وجهی) ، چهار ضلعی (هرم سه وجهی ) و کلیه چندضلعی ها بطور گسترده ای در ساختمان ها استفاده می شود.</a:t>
            </a:r>
            <a:endParaRPr lang="en-US" sz="1600" dirty="0">
              <a:cs typeface="B Nazanin" panose="00000400000000000000" pitchFamily="2" charset="-78"/>
            </a:endParaRPr>
          </a:p>
          <a:p>
            <a:pPr algn="justLow">
              <a:buNone/>
            </a:pPr>
            <a:endParaRPr lang="en-US" sz="1600" dirty="0">
              <a:cs typeface="B Nazanin" panose="00000400000000000000" pitchFamily="2" charset="-78"/>
            </a:endParaRPr>
          </a:p>
        </p:txBody>
      </p:sp>
      <p:pic>
        <p:nvPicPr>
          <p:cNvPr id="4" name="Picture 4" descr="mon3"/>
          <p:cNvPicPr>
            <a:picLocks noChangeAspect="1" noChangeArrowheads="1"/>
          </p:cNvPicPr>
          <p:nvPr/>
        </p:nvPicPr>
        <p:blipFill>
          <a:blip r:embed="rId2">
            <a:lum bright="6000" contrast="6000"/>
          </a:blip>
          <a:srcRect t="40000"/>
          <a:stretch>
            <a:fillRect/>
          </a:stretch>
        </p:blipFill>
        <p:spPr bwMode="auto">
          <a:xfrm>
            <a:off x="723203" y="2722754"/>
            <a:ext cx="4341445" cy="1371600"/>
          </a:xfrm>
          <a:prstGeom prst="rect">
            <a:avLst/>
          </a:prstGeom>
          <a:noFill/>
        </p:spPr>
      </p:pic>
      <p:sp>
        <p:nvSpPr>
          <p:cNvPr id="6" name="TextBox 5"/>
          <p:cNvSpPr txBox="1"/>
          <p:nvPr/>
        </p:nvSpPr>
        <p:spPr>
          <a:xfrm>
            <a:off x="4267200" y="4125498"/>
            <a:ext cx="4038600" cy="338554"/>
          </a:xfrm>
          <a:prstGeom prst="rect">
            <a:avLst/>
          </a:prstGeom>
          <a:noFill/>
        </p:spPr>
        <p:txBody>
          <a:bodyPr wrap="square" rtlCol="0">
            <a:spAutoFit/>
          </a:bodyPr>
          <a:lstStyle/>
          <a:p>
            <a:r>
              <a:rPr lang="fa-IR" sz="1600" dirty="0">
                <a:cs typeface="B Nazanin" panose="00000400000000000000" pitchFamily="2" charset="-78"/>
              </a:rPr>
              <a:t>هرم  چهار وجهی</a:t>
            </a:r>
            <a:endParaRPr lang="en-US" sz="1600" dirty="0">
              <a:cs typeface="B Nazanin" panose="00000400000000000000" pitchFamily="2" charset="-78"/>
            </a:endParaRPr>
          </a:p>
        </p:txBody>
      </p:sp>
      <p:sp>
        <p:nvSpPr>
          <p:cNvPr id="7" name="TextBox 6"/>
          <p:cNvSpPr txBox="1"/>
          <p:nvPr/>
        </p:nvSpPr>
        <p:spPr>
          <a:xfrm>
            <a:off x="-76200" y="4191000"/>
            <a:ext cx="4038600" cy="338554"/>
          </a:xfrm>
          <a:prstGeom prst="rect">
            <a:avLst/>
          </a:prstGeom>
          <a:noFill/>
        </p:spPr>
        <p:txBody>
          <a:bodyPr wrap="square" rtlCol="0">
            <a:spAutoFit/>
          </a:bodyPr>
          <a:lstStyle/>
          <a:p>
            <a:pPr algn="r" rtl="1"/>
            <a:r>
              <a:rPr lang="fa-IR" sz="1600" dirty="0">
                <a:cs typeface="B Nazanin" panose="00000400000000000000" pitchFamily="2" charset="-78"/>
              </a:rPr>
              <a:t>هرم سه وجهی  </a:t>
            </a:r>
            <a:endParaRPr lang="en-US" sz="1600" dirty="0">
              <a:cs typeface="B Nazanin" panose="00000400000000000000" pitchFamily="2" charset="-78"/>
            </a:endParaRPr>
          </a:p>
        </p:txBody>
      </p:sp>
      <p:sp>
        <p:nvSpPr>
          <p:cNvPr id="8" name="TextBox 7"/>
          <p:cNvSpPr txBox="1"/>
          <p:nvPr/>
        </p:nvSpPr>
        <p:spPr>
          <a:xfrm>
            <a:off x="1676400" y="4876801"/>
            <a:ext cx="3505200" cy="830997"/>
          </a:xfrm>
          <a:prstGeom prst="rect">
            <a:avLst/>
          </a:prstGeom>
          <a:noFill/>
        </p:spPr>
        <p:txBody>
          <a:bodyPr wrap="square" rtlCol="0">
            <a:spAutoFit/>
          </a:bodyPr>
          <a:lstStyle/>
          <a:p>
            <a:pPr algn="justLow" rtl="1"/>
            <a:r>
              <a:rPr lang="fa-IR" sz="1600" dirty="0">
                <a:cs typeface="B Nazanin" panose="00000400000000000000" pitchFamily="2" charset="-78"/>
              </a:rPr>
              <a:t>از این دو، نیمه هشت وجهی دارای تصویر افقی مربع شکل بوده و برای ساختمان های مستقیم الخط مناسب تر می باشد. </a:t>
            </a:r>
            <a:endParaRPr lang="en-US" sz="1600" dirty="0">
              <a:cs typeface="B Nazanin" panose="00000400000000000000" pitchFamily="2" charset="-78"/>
            </a:endParaRPr>
          </a:p>
        </p:txBody>
      </p:sp>
      <p:pic>
        <p:nvPicPr>
          <p:cNvPr id="2050" name="Picture 2" descr="C:\Users\a\Pictures\3d sazeh\9.jpg"/>
          <p:cNvPicPr>
            <a:picLocks noChangeAspect="1" noChangeArrowheads="1"/>
          </p:cNvPicPr>
          <p:nvPr/>
        </p:nvPicPr>
        <p:blipFill>
          <a:blip r:embed="rId3"/>
          <a:srcRect/>
          <a:stretch>
            <a:fillRect/>
          </a:stretch>
        </p:blipFill>
        <p:spPr bwMode="auto">
          <a:xfrm>
            <a:off x="5181600" y="4399154"/>
            <a:ext cx="4724400" cy="2458846"/>
          </a:xfrm>
          <a:prstGeom prst="rect">
            <a:avLst/>
          </a:prstGeom>
          <a:noFill/>
        </p:spPr>
      </p:pic>
      <p:sp>
        <p:nvSpPr>
          <p:cNvPr id="10" name="TextBox 9"/>
          <p:cNvSpPr txBox="1"/>
          <p:nvPr/>
        </p:nvSpPr>
        <p:spPr>
          <a:xfrm>
            <a:off x="5791200" y="1143000"/>
            <a:ext cx="4800600" cy="400110"/>
          </a:xfrm>
          <a:prstGeom prst="rect">
            <a:avLst/>
          </a:prstGeom>
          <a:noFill/>
        </p:spPr>
        <p:txBody>
          <a:bodyPr wrap="square" rtlCol="0">
            <a:spAutoFit/>
          </a:bodyPr>
          <a:lstStyle/>
          <a:p>
            <a:pPr algn="r"/>
            <a:r>
              <a:rPr lang="fa-IR" sz="2000" b="1" dirty="0">
                <a:cs typeface="B Nazanin" panose="00000400000000000000" pitchFamily="2" charset="-78"/>
              </a:rPr>
              <a:t>تعریف:</a:t>
            </a:r>
            <a:endParaRPr lang="en-US" sz="2000" b="1" dirty="0">
              <a:cs typeface="B Nazanin" panose="00000400000000000000" pitchFamily="2" charset="-78"/>
            </a:endParaRPr>
          </a:p>
        </p:txBody>
      </p:sp>
      <p:pic>
        <p:nvPicPr>
          <p:cNvPr id="11" name="Picture 2" descr="F:\ax2\IMG_6188.JPG"/>
          <p:cNvPicPr>
            <a:picLocks noChangeAspect="1" noChangeArrowheads="1"/>
          </p:cNvPicPr>
          <p:nvPr/>
        </p:nvPicPr>
        <p:blipFill>
          <a:blip r:embed="rId4" cstate="print"/>
          <a:srcRect l="1006" r="53295" b="29443"/>
          <a:stretch>
            <a:fillRect/>
          </a:stretch>
        </p:blipFill>
        <p:spPr bwMode="auto">
          <a:xfrm>
            <a:off x="8814479" y="4133910"/>
            <a:ext cx="3463047" cy="1600200"/>
          </a:xfrm>
          <a:prstGeom prst="rect">
            <a:avLst/>
          </a:prstGeom>
          <a:noFill/>
        </p:spPr>
      </p:pic>
    </p:spTree>
    <p:extLst>
      <p:ext uri="{BB962C8B-B14F-4D97-AF65-F5344CB8AC3E}">
        <p14:creationId xmlns:p14="http://schemas.microsoft.com/office/powerpoint/2010/main" val="23997388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out)">
                                      <p:cBhvr>
                                        <p:cTn id="7" dur="1000"/>
                                        <p:tgtEl>
                                          <p:spTgt spid="4"/>
                                        </p:tgtEl>
                                      </p:cBhvr>
                                    </p:animEffect>
                                  </p:childTnLst>
                                </p:cTn>
                              </p:par>
                              <p:par>
                                <p:cTn id="8" presetID="4" presetClass="entr" presetSubtype="32"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ox(out)">
                                      <p:cBhvr>
                                        <p:cTn id="10"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6" name="Picture 6" descr="C:\Users\a\Pictures\ten\kurilpa_viewday_large.jpg"/>
          <p:cNvPicPr>
            <a:picLocks noGrp="1" noChangeAspect="1" noChangeArrowheads="1"/>
          </p:cNvPicPr>
          <p:nvPr>
            <p:ph sz="quarter" idx="13"/>
          </p:nvPr>
        </p:nvPicPr>
        <p:blipFill>
          <a:blip r:embed="rId2"/>
          <a:stretch>
            <a:fillRect/>
          </a:stretch>
        </p:blipFill>
        <p:spPr bwMode="auto">
          <a:xfrm>
            <a:off x="914400" y="3038856"/>
            <a:ext cx="5105400" cy="208045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40964" name="Picture 4" descr="C:\Users\a\Pictures\ten\kurilpa_bridge_250909.jpg"/>
          <p:cNvPicPr>
            <a:picLocks noChangeAspect="1" noChangeArrowheads="1"/>
          </p:cNvPicPr>
          <p:nvPr/>
        </p:nvPicPr>
        <p:blipFill>
          <a:blip r:embed="rId3"/>
          <a:srcRect/>
          <a:stretch>
            <a:fillRect/>
          </a:stretch>
        </p:blipFill>
        <p:spPr bwMode="auto">
          <a:xfrm>
            <a:off x="2164080" y="1264920"/>
            <a:ext cx="3474720" cy="231648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40965" name="Picture 5" descr="C:\Users\a\Pictures\ten\kurilpa_riversideexpress_large.jpg"/>
          <p:cNvPicPr>
            <a:picLocks noChangeAspect="1" noChangeArrowheads="1"/>
          </p:cNvPicPr>
          <p:nvPr/>
        </p:nvPicPr>
        <p:blipFill>
          <a:blip r:embed="rId4"/>
          <a:srcRect/>
          <a:stretch>
            <a:fillRect/>
          </a:stretch>
        </p:blipFill>
        <p:spPr bwMode="auto">
          <a:xfrm>
            <a:off x="6903720" y="1295400"/>
            <a:ext cx="3474720" cy="225856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9" name="Picture 9" descr="C:\Users\a\Pictures\ten\k2.bmp"/>
          <p:cNvPicPr>
            <a:picLocks noChangeAspect="1" noChangeArrowheads="1"/>
          </p:cNvPicPr>
          <p:nvPr/>
        </p:nvPicPr>
        <p:blipFill>
          <a:blip r:embed="rId5"/>
          <a:srcRect/>
          <a:stretch>
            <a:fillRect/>
          </a:stretch>
        </p:blipFill>
        <p:spPr bwMode="auto">
          <a:xfrm>
            <a:off x="6858000" y="4077082"/>
            <a:ext cx="3474720" cy="232371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2780793235"/>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22"/>
          <p:cNvPicPr>
            <a:picLocks noChangeAspect="1" noChangeArrowheads="1"/>
          </p:cNvPicPr>
          <p:nvPr/>
        </p:nvPicPr>
        <p:blipFill>
          <a:blip r:embed="rId2"/>
          <a:srcRect l="7140" b="16797"/>
          <a:stretch>
            <a:fillRect/>
          </a:stretch>
        </p:blipFill>
        <p:spPr bwMode="auto">
          <a:xfrm>
            <a:off x="1322153" y="1372178"/>
            <a:ext cx="4659547" cy="5104822"/>
          </a:xfrm>
          <a:prstGeom prst="rect">
            <a:avLst/>
          </a:prstGeom>
          <a:noFill/>
          <a:ln>
            <a:noFill/>
          </a:ln>
        </p:spPr>
      </p:pic>
      <p:sp>
        <p:nvSpPr>
          <p:cNvPr id="2" name="Title 1"/>
          <p:cNvSpPr>
            <a:spLocks noGrp="1"/>
          </p:cNvSpPr>
          <p:nvPr>
            <p:ph type="title"/>
          </p:nvPr>
        </p:nvSpPr>
        <p:spPr>
          <a:xfrm>
            <a:off x="1524000" y="381000"/>
            <a:ext cx="8915400" cy="1143000"/>
          </a:xfrm>
        </p:spPr>
        <p:txBody>
          <a:bodyPr>
            <a:normAutofit/>
          </a:bodyPr>
          <a:lstStyle/>
          <a:p>
            <a:pPr algn="ctr"/>
            <a:r>
              <a:rPr lang="fa-IR" sz="2400" b="1" dirty="0">
                <a:cs typeface="B Nazanin" panose="00000400000000000000" pitchFamily="2" charset="-78"/>
              </a:rPr>
              <a:t>سالن ژيمناستيك المپيك </a:t>
            </a:r>
            <a:r>
              <a:rPr lang="fa-IR" sz="2400" dirty="0">
                <a:cs typeface="B Nazanin" panose="00000400000000000000" pitchFamily="2" charset="-78"/>
              </a:rPr>
              <a:t/>
            </a:r>
            <a:br>
              <a:rPr lang="fa-IR" sz="2400" dirty="0">
                <a:cs typeface="B Nazanin" panose="00000400000000000000" pitchFamily="2" charset="-78"/>
              </a:rPr>
            </a:br>
            <a:endParaRPr lang="en-US" sz="2400" dirty="0">
              <a:cs typeface="B Nazanin" panose="00000400000000000000" pitchFamily="2" charset="-78"/>
            </a:endParaRPr>
          </a:p>
        </p:txBody>
      </p:sp>
      <p:sp>
        <p:nvSpPr>
          <p:cNvPr id="3" name="Content Placeholder 2"/>
          <p:cNvSpPr>
            <a:spLocks noGrp="1"/>
          </p:cNvSpPr>
          <p:nvPr>
            <p:ph sz="quarter" idx="13"/>
          </p:nvPr>
        </p:nvSpPr>
        <p:spPr>
          <a:xfrm>
            <a:off x="6248400" y="1570038"/>
            <a:ext cx="4495800" cy="4525963"/>
          </a:xfrm>
        </p:spPr>
        <p:txBody>
          <a:bodyPr>
            <a:normAutofit fontScale="92500" lnSpcReduction="10000"/>
          </a:bodyPr>
          <a:lstStyle/>
          <a:p>
            <a:pPr algn="just" rtl="1">
              <a:buNone/>
            </a:pPr>
            <a:r>
              <a:rPr lang="fa-IR" sz="1600" dirty="0">
                <a:cs typeface="B Nazanin" panose="00000400000000000000" pitchFamily="2" charset="-78"/>
              </a:rPr>
              <a:t>گايكر ، دو سقف گنبدي  كش بستي  را برای المپيك 1988 سئول طراحي كرد نمونه بزرگتر ، سالن ژيمناستيك به عنوان  بخشي از تلاش  گايگر براي طراحي سقف سالن ورزش سرپوشيده با پوشش غشايي عايق بندي شده كه در حد سازه هاي متكي بر هوا باشد بشمار مي رود ( راستورفر 1988 ) </a:t>
            </a:r>
          </a:p>
          <a:p>
            <a:pPr algn="just" rtl="1">
              <a:buNone/>
            </a:pPr>
            <a:r>
              <a:rPr lang="fa-IR" sz="1600" dirty="0">
                <a:cs typeface="B Nazanin" panose="00000400000000000000" pitchFamily="2" charset="-78"/>
              </a:rPr>
              <a:t>گايگر به سيستمي براي پوشش به دهانه اي برابر 383 فوت ( 120 متر ) با استفاده از كابل هاي كششي ممتد و عناصر فشاري غير ممتد دست يافت بارها از يك حلقه كششي مركزي به يك سري از كابل هاي شعاعي ، حلقه هاي كششي و اقطار مياني سرانجام به يك حلقه فشاري اصلي پيراموني ، منتقل مي شوند گنيد سالن ژيمناستيك به سه  سري كابل هاي كششي مدور به صورت حلقه هايي به فاصله 5/47 فوت (5/14 متر ) از يكديگر نياز دارد نمونه كوچكتر اين نوع از گنبدهاي كش بستي كه براي سالن شمشير بازي طراحي گرديد  داراي دو حلقه كششي است يكي از مزاياي اين سيستم ان است كه در صورت افزايش دهانه وزن واحد سطح ان (2 پاوند / فوت مربع  (8/9 كيلوگرم / متر مربع ) ثابت باقي مي ماند و هزينه ساخت واحد سطح آن نيز به ميزان كمي تغيير مي نمايد.</a:t>
            </a:r>
          </a:p>
          <a:p>
            <a:pPr algn="just" rtl="1">
              <a:buNone/>
            </a:pPr>
            <a:endParaRPr lang="fa-IR" sz="1600" dirty="0">
              <a:cs typeface="B Nazanin" panose="00000400000000000000" pitchFamily="2" charset="-78"/>
            </a:endParaRPr>
          </a:p>
          <a:p>
            <a:pPr algn="just" rtl="1">
              <a:buNone/>
            </a:pPr>
            <a:endParaRPr lang="fa-IR" sz="1600" dirty="0">
              <a:cs typeface="B Nazanin" panose="00000400000000000000" pitchFamily="2" charset="-78"/>
            </a:endParaRPr>
          </a:p>
          <a:p>
            <a:pPr algn="just" rtl="1">
              <a:buNone/>
            </a:pPr>
            <a:endParaRPr lang="fa-IR" sz="1600" dirty="0">
              <a:cs typeface="B Nazanin" panose="00000400000000000000" pitchFamily="2" charset="-78"/>
            </a:endParaRPr>
          </a:p>
          <a:p>
            <a:pPr>
              <a:buNone/>
            </a:pPr>
            <a:endParaRPr lang="en-US" sz="1600" dirty="0">
              <a:cs typeface="B Nazanin" panose="00000400000000000000" pitchFamily="2" charset="-78"/>
            </a:endParaRPr>
          </a:p>
        </p:txBody>
      </p:sp>
    </p:spTree>
    <p:extLst>
      <p:ext uri="{BB962C8B-B14F-4D97-AF65-F5344CB8AC3E}">
        <p14:creationId xmlns:p14="http://schemas.microsoft.com/office/powerpoint/2010/main" val="3906647079"/>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00200" y="381000"/>
            <a:ext cx="8915400" cy="1143000"/>
          </a:xfrm>
        </p:spPr>
        <p:txBody>
          <a:bodyPr anchor="ctr">
            <a:normAutofit/>
          </a:bodyPr>
          <a:lstStyle/>
          <a:p>
            <a:pPr algn="ctr"/>
            <a:r>
              <a:rPr lang="fa-IR" sz="2400" b="1" dirty="0">
                <a:cs typeface="B Nazanin" panose="00000400000000000000" pitchFamily="2" charset="-78"/>
              </a:rPr>
              <a:t>)</a:t>
            </a:r>
            <a:r>
              <a:rPr lang="en-US" sz="2400" b="1" dirty="0" err="1">
                <a:cs typeface="B Nazanin" panose="00000400000000000000" pitchFamily="2" charset="-78"/>
              </a:rPr>
              <a:t>Suncoast</a:t>
            </a:r>
            <a:r>
              <a:rPr lang="en-US" sz="2400" b="1" dirty="0">
                <a:cs typeface="B Nazanin" panose="00000400000000000000" pitchFamily="2" charset="-78"/>
              </a:rPr>
              <a:t> Dome</a:t>
            </a:r>
            <a:r>
              <a:rPr lang="fa-IR" sz="2400" b="1" dirty="0">
                <a:cs typeface="B Nazanin" panose="00000400000000000000" pitchFamily="2" charset="-78"/>
              </a:rPr>
              <a:t> گنبد سان کاست فلوریدا (</a:t>
            </a:r>
            <a:endParaRPr lang="en-US" sz="2400" b="1" dirty="0">
              <a:cs typeface="B Nazanin" panose="00000400000000000000" pitchFamily="2" charset="-78"/>
            </a:endParaRPr>
          </a:p>
        </p:txBody>
      </p:sp>
      <p:sp>
        <p:nvSpPr>
          <p:cNvPr id="3" name="Content Placeholder 2"/>
          <p:cNvSpPr>
            <a:spLocks noGrp="1"/>
          </p:cNvSpPr>
          <p:nvPr>
            <p:ph sz="quarter" idx="13"/>
          </p:nvPr>
        </p:nvSpPr>
        <p:spPr>
          <a:xfrm>
            <a:off x="1828800" y="1417638"/>
            <a:ext cx="8077200" cy="944563"/>
          </a:xfrm>
        </p:spPr>
        <p:txBody>
          <a:bodyPr>
            <a:normAutofit fontScale="92500" lnSpcReduction="20000"/>
          </a:bodyPr>
          <a:lstStyle/>
          <a:p>
            <a:pPr algn="justLow" rtl="1">
              <a:buNone/>
            </a:pPr>
            <a:r>
              <a:rPr lang="fa-IR" sz="1600" dirty="0">
                <a:cs typeface="B Nazanin" panose="00000400000000000000" pitchFamily="2" charset="-78"/>
              </a:rPr>
              <a:t>بزرگترین گنبد کابلی با سیستم گایگر (1989:سن پترزبورگ )</a:t>
            </a:r>
          </a:p>
          <a:p>
            <a:pPr algn="justLow" rtl="1">
              <a:buNone/>
            </a:pPr>
            <a:r>
              <a:rPr lang="fa-IR" sz="1600" dirty="0">
                <a:cs typeface="B Nazanin" panose="00000400000000000000" pitchFamily="2" charset="-78"/>
              </a:rPr>
              <a:t>این سالن به قطر 210 متر دارای چهار حلقه است که با زاویه 6 درجه اجرا شده اند تا در ضمن تامین روشنائی حجم دستگاه هواساز را به حداقل برسانند.</a:t>
            </a:r>
            <a:endParaRPr lang="en-US" sz="1600" dirty="0">
              <a:cs typeface="B Nazanin" panose="00000400000000000000" pitchFamily="2" charset="-78"/>
            </a:endParaRPr>
          </a:p>
        </p:txBody>
      </p:sp>
      <p:pic>
        <p:nvPicPr>
          <p:cNvPr id="5" name="Picture 2" descr="C:\Users\a\Pictures\ten\image185copy1.jpg"/>
          <p:cNvPicPr>
            <a:picLocks noChangeAspect="1" noChangeArrowheads="1"/>
          </p:cNvPicPr>
          <p:nvPr/>
        </p:nvPicPr>
        <p:blipFill>
          <a:blip r:embed="rId2">
            <a:lum contrast="10000"/>
          </a:blip>
          <a:srcRect t="11905"/>
          <a:stretch>
            <a:fillRect/>
          </a:stretch>
        </p:blipFill>
        <p:spPr bwMode="auto">
          <a:xfrm>
            <a:off x="6202200" y="4419601"/>
            <a:ext cx="3780000" cy="205330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6" name="Picture 8" descr="C:\Users\a\Pictures\ten\sun-06.jpg"/>
          <p:cNvPicPr>
            <a:picLocks noChangeAspect="1" noChangeArrowheads="1"/>
          </p:cNvPicPr>
          <p:nvPr/>
        </p:nvPicPr>
        <p:blipFill>
          <a:blip r:embed="rId3" cstate="print"/>
          <a:srcRect/>
          <a:stretch>
            <a:fillRect/>
          </a:stretch>
        </p:blipFill>
        <p:spPr bwMode="auto">
          <a:xfrm>
            <a:off x="1828800" y="3124200"/>
            <a:ext cx="3600000" cy="245676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7" name="Picture 3" descr="L:\New Folder (2)\DSC08136.JPG"/>
          <p:cNvPicPr>
            <a:picLocks noChangeAspect="1" noChangeArrowheads="1"/>
          </p:cNvPicPr>
          <p:nvPr/>
        </p:nvPicPr>
        <p:blipFill>
          <a:blip r:embed="rId4" cstate="print">
            <a:lum bright="30000" contrast="40000"/>
          </a:blip>
          <a:srcRect l="3338" t="13933" r="2612" b="25690"/>
          <a:stretch>
            <a:fillRect/>
          </a:stretch>
        </p:blipFill>
        <p:spPr bwMode="auto">
          <a:xfrm>
            <a:off x="6202200" y="2362201"/>
            <a:ext cx="3780000" cy="182000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3435970422"/>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5" descr="L:\New Folder (2)\DSC08138.JPG"/>
          <p:cNvPicPr>
            <a:picLocks noChangeAspect="1" noChangeArrowheads="1"/>
          </p:cNvPicPr>
          <p:nvPr/>
        </p:nvPicPr>
        <p:blipFill>
          <a:blip r:embed="rId2" cstate="print">
            <a:lum bright="40000" contrast="40000"/>
          </a:blip>
          <a:srcRect l="6821" t="14078" r="6096" b="9289"/>
          <a:stretch>
            <a:fillRect/>
          </a:stretch>
        </p:blipFill>
        <p:spPr bwMode="auto">
          <a:xfrm>
            <a:off x="4572000" y="3962400"/>
            <a:ext cx="3810000" cy="2514600"/>
          </a:xfrm>
          <a:prstGeom prst="rect">
            <a:avLst/>
          </a:prstGeom>
          <a:noFill/>
        </p:spPr>
      </p:pic>
      <p:pic>
        <p:nvPicPr>
          <p:cNvPr id="11" name="Picture 4" descr="L:\New Folder (2)\DSC08137.JPG"/>
          <p:cNvPicPr>
            <a:picLocks noChangeAspect="1" noChangeArrowheads="1"/>
          </p:cNvPicPr>
          <p:nvPr/>
        </p:nvPicPr>
        <p:blipFill>
          <a:blip r:embed="rId3" cstate="print">
            <a:lum bright="30000" contrast="40000"/>
          </a:blip>
          <a:srcRect l="9579" t="21045" b="20900"/>
          <a:stretch>
            <a:fillRect/>
          </a:stretch>
        </p:blipFill>
        <p:spPr bwMode="auto">
          <a:xfrm>
            <a:off x="4648200" y="1600200"/>
            <a:ext cx="3956050" cy="1905000"/>
          </a:xfrm>
          <a:prstGeom prst="rect">
            <a:avLst/>
          </a:prstGeom>
          <a:noFill/>
        </p:spPr>
      </p:pic>
      <p:sp>
        <p:nvSpPr>
          <p:cNvPr id="2" name="Title 1"/>
          <p:cNvSpPr>
            <a:spLocks noGrp="1"/>
          </p:cNvSpPr>
          <p:nvPr>
            <p:ph type="title"/>
          </p:nvPr>
        </p:nvSpPr>
        <p:spPr>
          <a:xfrm>
            <a:off x="1447800" y="228600"/>
            <a:ext cx="8915400" cy="1143000"/>
          </a:xfrm>
        </p:spPr>
        <p:txBody>
          <a:bodyPr>
            <a:normAutofit/>
          </a:bodyPr>
          <a:lstStyle/>
          <a:p>
            <a:pPr algn="ctr"/>
            <a:r>
              <a:rPr lang="en-US" sz="2400" b="1" dirty="0">
                <a:cs typeface="B Nazanin" panose="00000400000000000000" pitchFamily="2" charset="-78"/>
              </a:rPr>
              <a:t>(Georgia Dome)</a:t>
            </a:r>
            <a:r>
              <a:rPr lang="fa-IR" sz="2400" b="1" dirty="0">
                <a:cs typeface="B Nazanin" panose="00000400000000000000" pitchFamily="2" charset="-78"/>
              </a:rPr>
              <a:t>گنبد جورجیا </a:t>
            </a:r>
            <a:r>
              <a:rPr lang="en-US" sz="2400" b="1" dirty="0">
                <a:cs typeface="B Nazanin" panose="00000400000000000000" pitchFamily="2" charset="-78"/>
              </a:rPr>
              <a:t/>
            </a:r>
            <a:br>
              <a:rPr lang="en-US" sz="2400" b="1" dirty="0">
                <a:cs typeface="B Nazanin" panose="00000400000000000000" pitchFamily="2" charset="-78"/>
              </a:rPr>
            </a:br>
            <a:endParaRPr lang="en-US" sz="2400" b="1" dirty="0">
              <a:cs typeface="B Nazanin" panose="00000400000000000000" pitchFamily="2" charset="-78"/>
            </a:endParaRPr>
          </a:p>
        </p:txBody>
      </p:sp>
      <p:sp>
        <p:nvSpPr>
          <p:cNvPr id="3" name="Content Placeholder 2"/>
          <p:cNvSpPr>
            <a:spLocks noGrp="1"/>
          </p:cNvSpPr>
          <p:nvPr>
            <p:ph sz="quarter" idx="13"/>
          </p:nvPr>
        </p:nvSpPr>
        <p:spPr>
          <a:xfrm>
            <a:off x="1371600" y="1021080"/>
            <a:ext cx="9220200" cy="1341120"/>
          </a:xfrm>
        </p:spPr>
        <p:txBody>
          <a:bodyPr>
            <a:noAutofit/>
          </a:bodyPr>
          <a:lstStyle/>
          <a:p>
            <a:pPr algn="justLow" rtl="1">
              <a:buNone/>
            </a:pPr>
            <a:r>
              <a:rPr lang="fa-IR" sz="1600" dirty="0">
                <a:cs typeface="B Nazanin" panose="00000400000000000000" pitchFamily="2" charset="-78"/>
              </a:rPr>
              <a:t>گنبد جورجیا به عنوان بزرگترین گنبد کابلی ساخته شده تاکنون به شمار می رود. این سازه ی عظیم به علت استفاده از هندسه سه وجهی باک مینستر فولر متفاوت با طرح های گایگر است .سیستم آن به دلیل عدم نیاز به حلقه های مدور مناسب برای زمین فوتبال می باشد و از وزن کمتری برخوردار می باشد و بهتر قادر به تحمل بارهای نا متقارن است.</a:t>
            </a:r>
            <a:endParaRPr lang="en-US" sz="1600" dirty="0">
              <a:cs typeface="B Nazanin" panose="00000400000000000000" pitchFamily="2" charset="-78"/>
            </a:endParaRPr>
          </a:p>
          <a:p>
            <a:pPr algn="justLow" rtl="1">
              <a:buNone/>
            </a:pPr>
            <a:endParaRPr lang="en-US" sz="1600" dirty="0">
              <a:cs typeface="B Nazanin" panose="00000400000000000000" pitchFamily="2" charset="-78"/>
            </a:endParaRPr>
          </a:p>
        </p:txBody>
      </p:sp>
      <p:pic>
        <p:nvPicPr>
          <p:cNvPr id="9" name="Picture 2" descr="C:\Users\a\Pictures\ten\atlanta_falcons.jpg"/>
          <p:cNvPicPr>
            <a:picLocks noChangeAspect="1" noChangeArrowheads="1"/>
          </p:cNvPicPr>
          <p:nvPr/>
        </p:nvPicPr>
        <p:blipFill>
          <a:blip r:embed="rId4"/>
          <a:srcRect/>
          <a:stretch>
            <a:fillRect/>
          </a:stretch>
        </p:blipFill>
        <p:spPr bwMode="auto">
          <a:xfrm>
            <a:off x="1447800" y="4191002"/>
            <a:ext cx="3240000" cy="216719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2" name="Picture 5" descr="C:\Users\a\Pictures\ten\georgia_dome.jpg"/>
          <p:cNvPicPr>
            <a:picLocks noChangeAspect="1" noChangeArrowheads="1"/>
          </p:cNvPicPr>
          <p:nvPr/>
        </p:nvPicPr>
        <p:blipFill>
          <a:blip r:embed="rId5"/>
          <a:srcRect/>
          <a:stretch>
            <a:fillRect/>
          </a:stretch>
        </p:blipFill>
        <p:spPr bwMode="auto">
          <a:xfrm>
            <a:off x="1447800" y="1905000"/>
            <a:ext cx="3240000" cy="215425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14" name="TextBox 13"/>
          <p:cNvSpPr txBox="1"/>
          <p:nvPr/>
        </p:nvSpPr>
        <p:spPr>
          <a:xfrm>
            <a:off x="4648200" y="3429001"/>
            <a:ext cx="2971800" cy="584775"/>
          </a:xfrm>
          <a:prstGeom prst="rect">
            <a:avLst/>
          </a:prstGeom>
          <a:noFill/>
        </p:spPr>
        <p:txBody>
          <a:bodyPr wrap="square" rtlCol="1">
            <a:spAutoFit/>
          </a:bodyPr>
          <a:lstStyle/>
          <a:p>
            <a:pPr algn="ctr"/>
            <a:r>
              <a:rPr lang="fa-IR" sz="1600" dirty="0">
                <a:cs typeface="B Nazanin" panose="00000400000000000000" pitchFamily="2" charset="-78"/>
              </a:rPr>
              <a:t>گنبد جورجیا، نقشه ایزومتریک نحوه قرارگیری کابل ها و عناصر فشاری</a:t>
            </a:r>
          </a:p>
        </p:txBody>
      </p:sp>
      <p:sp>
        <p:nvSpPr>
          <p:cNvPr id="15" name="Rectangle 14"/>
          <p:cNvSpPr/>
          <p:nvPr/>
        </p:nvSpPr>
        <p:spPr>
          <a:xfrm>
            <a:off x="5766410" y="6324600"/>
            <a:ext cx="1475084" cy="338554"/>
          </a:xfrm>
          <a:prstGeom prst="rect">
            <a:avLst/>
          </a:prstGeom>
        </p:spPr>
        <p:txBody>
          <a:bodyPr wrap="none">
            <a:spAutoFit/>
          </a:bodyPr>
          <a:lstStyle/>
          <a:p>
            <a:r>
              <a:rPr lang="fa-IR" sz="1600" dirty="0">
                <a:cs typeface="B Nazanin" panose="00000400000000000000" pitchFamily="2" charset="-78"/>
              </a:rPr>
              <a:t>گنبد جورجیا، مقاطع</a:t>
            </a:r>
          </a:p>
        </p:txBody>
      </p:sp>
      <p:pic>
        <p:nvPicPr>
          <p:cNvPr id="8" name="Picture 4" descr="C:\Users\a\Pictures\ten\image-6F17_4B0E12D5.jpg"/>
          <p:cNvPicPr>
            <a:picLocks noChangeAspect="1" noChangeArrowheads="1"/>
          </p:cNvPicPr>
          <p:nvPr/>
        </p:nvPicPr>
        <p:blipFill>
          <a:blip r:embed="rId6"/>
          <a:srcRect/>
          <a:stretch>
            <a:fillRect/>
          </a:stretch>
        </p:blipFill>
        <p:spPr bwMode="auto">
          <a:xfrm>
            <a:off x="7684200" y="2931748"/>
            <a:ext cx="3060000" cy="194505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3910954315"/>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
          <p:cNvSpPr>
            <a:spLocks noChangeArrowheads="1"/>
          </p:cNvSpPr>
          <p:nvPr/>
        </p:nvSpPr>
        <p:spPr bwMode="auto">
          <a:xfrm>
            <a:off x="5029200" y="1019890"/>
            <a:ext cx="5457852" cy="280076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just" rtl="1"/>
            <a:r>
              <a:rPr lang="fa-IR" sz="1600" dirty="0">
                <a:cs typeface="B Nazanin" panose="00000400000000000000" pitchFamily="2" charset="-78"/>
              </a:rPr>
              <a:t>گنبد ژئودزیک سازه فضاکار کروی است که بارهای وارده را از طریق اعضای خطی که در یک گنبد کروی شکل قرارگرفته اند به تکیه گاه ها منتقل می کند وتمامی اعضا در آن در تنش مستقیم (کشش یا فشار) هستند.معمولا از پوشش نازک (از جنس پلاستیک یا فلز ) برای پوشش گنبد و تبدیل آن به یک فضای محدود استفاده می شود.</a:t>
            </a:r>
            <a:endParaRPr lang="en-US" sz="1600" dirty="0">
              <a:cs typeface="B Nazanin" panose="00000400000000000000" pitchFamily="2" charset="-78"/>
            </a:endParaRPr>
          </a:p>
          <a:p>
            <a:pPr algn="just" rtl="1"/>
            <a:r>
              <a:rPr lang="fa-IR" sz="1600" dirty="0">
                <a:cs typeface="B Nazanin" panose="00000400000000000000" pitchFamily="2" charset="-78"/>
              </a:rPr>
              <a:t>گنبد های ژئودزیک بر اساس 5 حجم اصلی افلاطونی شکل می گیرند. چهار ضلعی ، مکعب ، هشت ضلعی ، دوازده ضلعی و بیست ضلعی</a:t>
            </a:r>
            <a:endParaRPr lang="en-US" sz="1600" dirty="0">
              <a:cs typeface="B Nazanin" panose="00000400000000000000" pitchFamily="2" charset="-78"/>
            </a:endParaRPr>
          </a:p>
          <a:p>
            <a:pPr algn="just" rtl="1"/>
            <a:r>
              <a:rPr lang="fa-IR" sz="1600" dirty="0">
                <a:cs typeface="B Nazanin" panose="00000400000000000000" pitchFamily="2" charset="-78"/>
              </a:rPr>
              <a:t>در این پنج حجم چند ضلعی ها همگی منتظم بوده و تمامی اضلاع یکسان هستند و تعداد وجوه با تعداد رئوس برابر است.چنین احجامی به هر شکلی که قرار گیرند تمام رئوس با محیط کره در تماس می باشند.</a:t>
            </a:r>
            <a:endParaRPr lang="en-US" sz="1600" dirty="0">
              <a:cs typeface="B Nazanin" panose="00000400000000000000" pitchFamily="2" charset="-78"/>
            </a:endParaRPr>
          </a:p>
          <a:p>
            <a:pPr algn="just" rtl="1"/>
            <a:r>
              <a:rPr lang="fa-IR" sz="1600" dirty="0">
                <a:cs typeface="B Nazanin" panose="00000400000000000000" pitchFamily="2" charset="-78"/>
              </a:rPr>
              <a:t>(فشاری) را در پی تعیین می کند.</a:t>
            </a:r>
            <a:endParaRPr lang="en-US" sz="1600" dirty="0">
              <a:cs typeface="B Nazanin" panose="00000400000000000000" pitchFamily="2" charset="-78"/>
            </a:endParaRPr>
          </a:p>
        </p:txBody>
      </p:sp>
      <p:pic>
        <p:nvPicPr>
          <p:cNvPr id="6" name="Picture 2" descr="F:\111\IMG_6210.JPG"/>
          <p:cNvPicPr>
            <a:picLocks noChangeAspect="1" noChangeArrowheads="1"/>
          </p:cNvPicPr>
          <p:nvPr/>
        </p:nvPicPr>
        <p:blipFill>
          <a:blip r:embed="rId2" cstate="print"/>
          <a:srcRect/>
          <a:stretch>
            <a:fillRect/>
          </a:stretch>
        </p:blipFill>
        <p:spPr bwMode="auto">
          <a:xfrm>
            <a:off x="6400800" y="3675770"/>
            <a:ext cx="3962400" cy="2953631"/>
          </a:xfrm>
          <a:prstGeom prst="rect">
            <a:avLst/>
          </a:prstGeom>
          <a:noFill/>
        </p:spPr>
      </p:pic>
      <p:pic>
        <p:nvPicPr>
          <p:cNvPr id="7" name="Picture 8" descr="C:\Users\a\Pictures\3d sazeh\jeo1.bmp"/>
          <p:cNvPicPr>
            <a:picLocks noChangeAspect="1" noChangeArrowheads="1"/>
          </p:cNvPicPr>
          <p:nvPr/>
        </p:nvPicPr>
        <p:blipFill>
          <a:blip r:embed="rId3"/>
          <a:srcRect/>
          <a:stretch>
            <a:fillRect/>
          </a:stretch>
        </p:blipFill>
        <p:spPr bwMode="auto">
          <a:xfrm>
            <a:off x="1661160" y="1219202"/>
            <a:ext cx="3291840" cy="219236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8" name="Picture 7" descr="http://yaradangroup.persiangig.ir/Geodesic/07-ASI.jpg"/>
          <p:cNvPicPr/>
          <p:nvPr/>
        </p:nvPicPr>
        <p:blipFill>
          <a:blip r:embed="rId4"/>
          <a:srcRect/>
          <a:stretch>
            <a:fillRect/>
          </a:stretch>
        </p:blipFill>
        <p:spPr bwMode="auto">
          <a:xfrm>
            <a:off x="1661160" y="3855720"/>
            <a:ext cx="3291840" cy="246888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9" name="Title 8"/>
          <p:cNvSpPr>
            <a:spLocks noGrp="1"/>
          </p:cNvSpPr>
          <p:nvPr>
            <p:ph type="title"/>
          </p:nvPr>
        </p:nvSpPr>
        <p:spPr>
          <a:xfrm>
            <a:off x="1638300" y="228600"/>
            <a:ext cx="8915400" cy="1143000"/>
          </a:xfrm>
        </p:spPr>
        <p:txBody>
          <a:bodyPr>
            <a:normAutofit/>
          </a:bodyPr>
          <a:lstStyle/>
          <a:p>
            <a:pPr algn="ctr"/>
            <a:r>
              <a:rPr lang="fa-IR" sz="2400" b="1" dirty="0">
                <a:cs typeface="B Nazanin" panose="00000400000000000000" pitchFamily="2" charset="-78"/>
              </a:rPr>
              <a:t>گنبد ژئودزیک </a:t>
            </a:r>
            <a:r>
              <a:rPr lang="en-US" sz="2400" b="1" dirty="0">
                <a:cs typeface="B Nazanin" panose="00000400000000000000" pitchFamily="2" charset="-78"/>
              </a:rPr>
              <a:t/>
            </a:r>
            <a:br>
              <a:rPr lang="en-US" sz="2400" b="1" dirty="0">
                <a:cs typeface="B Nazanin" panose="00000400000000000000" pitchFamily="2" charset="-78"/>
              </a:rPr>
            </a:br>
            <a:endParaRPr lang="en-US" sz="2400" dirty="0"/>
          </a:p>
        </p:txBody>
      </p:sp>
    </p:spTree>
    <p:extLst>
      <p:ext uri="{BB962C8B-B14F-4D97-AF65-F5344CB8AC3E}">
        <p14:creationId xmlns:p14="http://schemas.microsoft.com/office/powerpoint/2010/main" val="778480073"/>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6" descr="C:\Users\a\Pictures\3d sazeh\geometry.jpg"/>
          <p:cNvPicPr>
            <a:picLocks noChangeAspect="1" noChangeArrowheads="1"/>
          </p:cNvPicPr>
          <p:nvPr/>
        </p:nvPicPr>
        <p:blipFill>
          <a:blip r:embed="rId2"/>
          <a:srcRect/>
          <a:stretch>
            <a:fillRect/>
          </a:stretch>
        </p:blipFill>
        <p:spPr bwMode="auto">
          <a:xfrm>
            <a:off x="1371601" y="1143000"/>
            <a:ext cx="3255963" cy="2438400"/>
          </a:xfrm>
          <a:prstGeom prst="rect">
            <a:avLst/>
          </a:prstGeom>
          <a:noFill/>
        </p:spPr>
      </p:pic>
      <p:sp>
        <p:nvSpPr>
          <p:cNvPr id="8" name="Title 7"/>
          <p:cNvSpPr>
            <a:spLocks noGrp="1"/>
          </p:cNvSpPr>
          <p:nvPr>
            <p:ph type="title"/>
          </p:nvPr>
        </p:nvSpPr>
        <p:spPr>
          <a:xfrm>
            <a:off x="1600200" y="0"/>
            <a:ext cx="8915400" cy="1143000"/>
          </a:xfrm>
        </p:spPr>
        <p:txBody>
          <a:bodyPr>
            <a:normAutofit/>
          </a:bodyPr>
          <a:lstStyle/>
          <a:p>
            <a:pPr lvl="0" algn="ctr"/>
            <a:r>
              <a:rPr lang="fa-IR" sz="2400" b="1" dirty="0">
                <a:solidFill>
                  <a:prstClr val="black"/>
                </a:solidFill>
                <a:cs typeface="B Nazanin" panose="00000400000000000000" pitchFamily="2" charset="-78"/>
              </a:rPr>
              <a:t>هندسه:</a:t>
            </a:r>
            <a:endParaRPr lang="en-US" sz="2400" b="1" dirty="0"/>
          </a:p>
        </p:txBody>
      </p:sp>
      <p:sp>
        <p:nvSpPr>
          <p:cNvPr id="4" name="Content Placeholder 3"/>
          <p:cNvSpPr>
            <a:spLocks noGrp="1"/>
          </p:cNvSpPr>
          <p:nvPr>
            <p:ph sz="quarter" idx="13"/>
          </p:nvPr>
        </p:nvSpPr>
        <p:spPr>
          <a:xfrm>
            <a:off x="4762500" y="949668"/>
            <a:ext cx="5753100" cy="2288832"/>
          </a:xfrm>
          <a:prstGeom prst="rect">
            <a:avLst/>
          </a:prstGeom>
        </p:spPr>
        <p:txBody>
          <a:bodyPr wrap="square">
            <a:spAutoFit/>
          </a:bodyPr>
          <a:lstStyle/>
          <a:p>
            <a:pPr lvl="0" algn="just" rtl="1">
              <a:buNone/>
            </a:pPr>
            <a:r>
              <a:rPr lang="fa-IR" sz="1600" dirty="0">
                <a:solidFill>
                  <a:prstClr val="black"/>
                </a:solidFill>
                <a:cs typeface="B Nazanin" panose="00000400000000000000" pitchFamily="2" charset="-78"/>
              </a:rPr>
              <a:t>گنبدهای ژئودزیک از طریق تقسیمات فرعی به صورت یک یا چند حجم افلاطونی شکل می گیرند.</a:t>
            </a:r>
            <a:endParaRPr lang="en-US" sz="1600" dirty="0">
              <a:solidFill>
                <a:prstClr val="black"/>
              </a:solidFill>
              <a:cs typeface="B Nazanin" panose="00000400000000000000" pitchFamily="2" charset="-78"/>
            </a:endParaRPr>
          </a:p>
          <a:p>
            <a:pPr lvl="0" algn="just" rtl="1">
              <a:buNone/>
            </a:pPr>
            <a:r>
              <a:rPr lang="fa-IR" sz="1600" dirty="0">
                <a:solidFill>
                  <a:prstClr val="black"/>
                </a:solidFill>
                <a:cs typeface="B Nazanin" panose="00000400000000000000" pitchFamily="2" charset="-78"/>
              </a:rPr>
              <a:t>هشت ضلعی و بیست ضلعی به دلیل آن که از مثلث هایی تشکیل می گردند،به طور ذاتی پایداری بیشتری دارند و به عنوان عناصر اصلی در اکثر گنبدهای مشبک در ساختمان ها مورد استفاده قرار می گیرند.با تعداد تقسیمات بیشتر گنبد های نرم تر و انعطاف پذیرتر به دست می آیند. شناخته ترین شکل چنین گنبدهایی ، توپ فوتبال است که از تقسیمات سه تائی تکرار شونده از یک حجم بیست ضلعی بوجود آمده است.</a:t>
            </a:r>
          </a:p>
        </p:txBody>
      </p:sp>
      <p:pic>
        <p:nvPicPr>
          <p:cNvPr id="6" name="Picture 2" descr="C:\Users\a\Pictures\3d sazeh\robert-le-ricolais-ensayos-para-sistemas-reticulares-de-3-di.jpg"/>
          <p:cNvPicPr>
            <a:picLocks noChangeAspect="1" noChangeArrowheads="1"/>
          </p:cNvPicPr>
          <p:nvPr/>
        </p:nvPicPr>
        <p:blipFill>
          <a:blip r:embed="rId3"/>
          <a:srcRect/>
          <a:stretch>
            <a:fillRect/>
          </a:stretch>
        </p:blipFill>
        <p:spPr bwMode="auto">
          <a:xfrm>
            <a:off x="4419600" y="3505201"/>
            <a:ext cx="2736000" cy="2816467"/>
          </a:xfrm>
          <a:prstGeom prst="rect">
            <a:avLst/>
          </a:prstGeom>
          <a:noFill/>
        </p:spPr>
      </p:pic>
      <p:pic>
        <p:nvPicPr>
          <p:cNvPr id="7" name="Picture 3" descr="C:\Users\a\Pictures\3d sazeh\aulonia_1.jpg"/>
          <p:cNvPicPr>
            <a:picLocks noChangeAspect="1" noChangeArrowheads="1"/>
          </p:cNvPicPr>
          <p:nvPr/>
        </p:nvPicPr>
        <p:blipFill>
          <a:blip r:embed="rId4"/>
          <a:srcRect/>
          <a:stretch>
            <a:fillRect/>
          </a:stretch>
        </p:blipFill>
        <p:spPr bwMode="auto">
          <a:xfrm>
            <a:off x="7618800" y="3639618"/>
            <a:ext cx="2592000" cy="2532582"/>
          </a:xfrm>
          <a:prstGeom prst="rect">
            <a:avLst/>
          </a:prstGeom>
          <a:noFill/>
        </p:spPr>
      </p:pic>
      <p:pic>
        <p:nvPicPr>
          <p:cNvPr id="10242" name="Picture 2" descr="C:\Users\a\Pictures\3d sazeh\36.jpg"/>
          <p:cNvPicPr>
            <a:picLocks noChangeAspect="1" noChangeArrowheads="1"/>
          </p:cNvPicPr>
          <p:nvPr/>
        </p:nvPicPr>
        <p:blipFill>
          <a:blip r:embed="rId5"/>
          <a:srcRect/>
          <a:stretch>
            <a:fillRect/>
          </a:stretch>
        </p:blipFill>
        <p:spPr bwMode="auto">
          <a:xfrm>
            <a:off x="1371600" y="3505200"/>
            <a:ext cx="2971800" cy="2971800"/>
          </a:xfrm>
          <a:prstGeom prst="rect">
            <a:avLst/>
          </a:prstGeom>
          <a:noFill/>
        </p:spPr>
      </p:pic>
      <p:sp>
        <p:nvSpPr>
          <p:cNvPr id="9" name="TextBox 8"/>
          <p:cNvSpPr txBox="1"/>
          <p:nvPr/>
        </p:nvSpPr>
        <p:spPr>
          <a:xfrm>
            <a:off x="4267200" y="6248400"/>
            <a:ext cx="3733800" cy="338554"/>
          </a:xfrm>
          <a:prstGeom prst="rect">
            <a:avLst/>
          </a:prstGeom>
          <a:noFill/>
        </p:spPr>
        <p:txBody>
          <a:bodyPr wrap="square" rtlCol="1">
            <a:spAutoFit/>
          </a:bodyPr>
          <a:lstStyle/>
          <a:p>
            <a:r>
              <a:rPr lang="en-US" sz="1600" dirty="0" err="1">
                <a:cs typeface="B Nazanin" panose="00000400000000000000" pitchFamily="2" charset="-78"/>
              </a:rPr>
              <a:t>Aulastrum-triceros</a:t>
            </a:r>
            <a:r>
              <a:rPr lang="en-US" sz="1600" dirty="0">
                <a:cs typeface="B Nazanin" panose="00000400000000000000" pitchFamily="2" charset="-78"/>
              </a:rPr>
              <a:t>  </a:t>
            </a:r>
            <a:r>
              <a:rPr lang="fa-IR" sz="1600" dirty="0">
                <a:cs typeface="B Nazanin" panose="00000400000000000000" pitchFamily="2" charset="-78"/>
              </a:rPr>
              <a:t> مرجان دریایی با نام</a:t>
            </a:r>
            <a:r>
              <a:rPr lang="en-US" sz="1600" dirty="0">
                <a:cs typeface="B Nazanin" panose="00000400000000000000" pitchFamily="2" charset="-78"/>
              </a:rPr>
              <a:t>  </a:t>
            </a:r>
          </a:p>
        </p:txBody>
      </p:sp>
      <p:sp>
        <p:nvSpPr>
          <p:cNvPr id="10" name="Rectangle 9"/>
          <p:cNvSpPr/>
          <p:nvPr/>
        </p:nvSpPr>
        <p:spPr>
          <a:xfrm>
            <a:off x="5562600" y="3276600"/>
            <a:ext cx="4953000" cy="338554"/>
          </a:xfrm>
          <a:prstGeom prst="rect">
            <a:avLst/>
          </a:prstGeom>
        </p:spPr>
        <p:txBody>
          <a:bodyPr>
            <a:spAutoFit/>
          </a:bodyPr>
          <a:lstStyle/>
          <a:p>
            <a:pPr algn="r"/>
            <a:r>
              <a:rPr lang="fa-IR" sz="1600" dirty="0">
                <a:cs typeface="B Nazanin" panose="00000400000000000000" pitchFamily="2" charset="-78"/>
              </a:rPr>
              <a:t>هندسه ژئودزیک را می توان در اسکلت مرجام های دریایی پیدا کرد.</a:t>
            </a:r>
          </a:p>
        </p:txBody>
      </p:sp>
      <p:sp>
        <p:nvSpPr>
          <p:cNvPr id="11" name="TextBox 10"/>
          <p:cNvSpPr txBox="1"/>
          <p:nvPr/>
        </p:nvSpPr>
        <p:spPr>
          <a:xfrm>
            <a:off x="7162800" y="6096000"/>
            <a:ext cx="3886200" cy="338554"/>
          </a:xfrm>
          <a:prstGeom prst="rect">
            <a:avLst/>
          </a:prstGeom>
          <a:noFill/>
        </p:spPr>
        <p:txBody>
          <a:bodyPr wrap="square" rtlCol="1">
            <a:spAutoFit/>
          </a:bodyPr>
          <a:lstStyle/>
          <a:p>
            <a:pPr algn="ctr"/>
            <a:r>
              <a:rPr lang="en-US" sz="1600" dirty="0" err="1">
                <a:cs typeface="B Nazanin" panose="00000400000000000000" pitchFamily="2" charset="-78"/>
              </a:rPr>
              <a:t>Cenosphaera</a:t>
            </a:r>
            <a:r>
              <a:rPr lang="en-US" sz="1600" dirty="0">
                <a:cs typeface="B Nazanin" panose="00000400000000000000" pitchFamily="2" charset="-78"/>
              </a:rPr>
              <a:t>  </a:t>
            </a:r>
            <a:r>
              <a:rPr lang="fa-IR" sz="1600" dirty="0">
                <a:cs typeface="B Nazanin" panose="00000400000000000000" pitchFamily="2" charset="-78"/>
              </a:rPr>
              <a:t>مرجان دریایی با نام</a:t>
            </a:r>
            <a:endParaRPr lang="en-US" sz="1600" dirty="0">
              <a:cs typeface="B Nazanin" panose="00000400000000000000" pitchFamily="2" charset="-78"/>
            </a:endParaRPr>
          </a:p>
        </p:txBody>
      </p:sp>
    </p:spTree>
    <p:extLst>
      <p:ext uri="{BB962C8B-B14F-4D97-AF65-F5344CB8AC3E}">
        <p14:creationId xmlns:p14="http://schemas.microsoft.com/office/powerpoint/2010/main" val="2732441734"/>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F:\111\IMG_6212.JPG"/>
          <p:cNvPicPr>
            <a:picLocks noChangeAspect="1" noChangeArrowheads="1"/>
          </p:cNvPicPr>
          <p:nvPr/>
        </p:nvPicPr>
        <p:blipFill>
          <a:blip r:embed="rId2" cstate="print"/>
          <a:srcRect/>
          <a:stretch>
            <a:fillRect/>
          </a:stretch>
        </p:blipFill>
        <p:spPr bwMode="auto">
          <a:xfrm>
            <a:off x="6705600" y="827514"/>
            <a:ext cx="3842414" cy="1610886"/>
          </a:xfrm>
          <a:prstGeom prst="rect">
            <a:avLst/>
          </a:prstGeom>
          <a:noFill/>
        </p:spPr>
      </p:pic>
      <p:sp>
        <p:nvSpPr>
          <p:cNvPr id="8" name="TextBox 7"/>
          <p:cNvSpPr txBox="1"/>
          <p:nvPr/>
        </p:nvSpPr>
        <p:spPr>
          <a:xfrm>
            <a:off x="1752600" y="2514601"/>
            <a:ext cx="8763000" cy="2062103"/>
          </a:xfrm>
          <a:prstGeom prst="rect">
            <a:avLst/>
          </a:prstGeom>
          <a:noFill/>
        </p:spPr>
        <p:txBody>
          <a:bodyPr wrap="square" rtlCol="0">
            <a:spAutoFit/>
          </a:bodyPr>
          <a:lstStyle/>
          <a:p>
            <a:pPr algn="justLow" rtl="1"/>
            <a:r>
              <a:rPr lang="fa-IR" sz="1600" dirty="0">
                <a:cs typeface="B Nazanin" panose="00000400000000000000" pitchFamily="2" charset="-78"/>
              </a:rPr>
              <a:t>تقسیمات فرعی یک فرم ژئودزیک : برای رسیدن به منحنی هایی در لبه های یک حجم افلاطونی باید لبه ها را به قطعات کوچکتر تقسیم کرد  و نقاط بیشتری را روی محیط آن مشخص کرد .</a:t>
            </a:r>
          </a:p>
          <a:p>
            <a:pPr algn="justLow" rtl="1"/>
            <a:endParaRPr lang="fa-IR" sz="1600" dirty="0">
              <a:cs typeface="B Nazanin" panose="00000400000000000000" pitchFamily="2" charset="-78"/>
            </a:endParaRPr>
          </a:p>
          <a:p>
            <a:pPr algn="justLow" rtl="1"/>
            <a:endParaRPr lang="fa-IR" sz="1600" dirty="0">
              <a:cs typeface="B Nazanin" panose="00000400000000000000" pitchFamily="2" charset="-78"/>
            </a:endParaRPr>
          </a:p>
          <a:p>
            <a:pPr algn="justLow" rtl="1"/>
            <a:endParaRPr lang="fa-IR" sz="1600" dirty="0">
              <a:cs typeface="B Nazanin" panose="00000400000000000000" pitchFamily="2" charset="-78"/>
            </a:endParaRPr>
          </a:p>
          <a:p>
            <a:pPr algn="justLow" rtl="1"/>
            <a:endParaRPr lang="fa-IR" sz="1600" dirty="0">
              <a:cs typeface="B Nazanin" panose="00000400000000000000" pitchFamily="2" charset="-78"/>
            </a:endParaRPr>
          </a:p>
          <a:p>
            <a:pPr algn="justLow" rtl="1"/>
            <a:endParaRPr lang="fa-IR" sz="1600" dirty="0">
              <a:cs typeface="B Nazanin" panose="00000400000000000000" pitchFamily="2" charset="-78"/>
            </a:endParaRPr>
          </a:p>
          <a:p>
            <a:pPr algn="justLow" rtl="1"/>
            <a:endParaRPr lang="fa-IR" sz="1600" dirty="0">
              <a:cs typeface="B Nazanin" panose="00000400000000000000" pitchFamily="2" charset="-78"/>
            </a:endParaRPr>
          </a:p>
        </p:txBody>
      </p:sp>
      <p:grpSp>
        <p:nvGrpSpPr>
          <p:cNvPr id="2" name="Group 11"/>
          <p:cNvGrpSpPr/>
          <p:nvPr/>
        </p:nvGrpSpPr>
        <p:grpSpPr>
          <a:xfrm>
            <a:off x="1752600" y="852006"/>
            <a:ext cx="5029200" cy="1586395"/>
            <a:chOff x="838200" y="762000"/>
            <a:chExt cx="5029200" cy="1586395"/>
          </a:xfrm>
        </p:grpSpPr>
        <p:pic>
          <p:nvPicPr>
            <p:cNvPr id="7" name="Picture 5" descr="F:\111\IMG_6214.JPG"/>
            <p:cNvPicPr>
              <a:picLocks noChangeAspect="1" noChangeArrowheads="1"/>
            </p:cNvPicPr>
            <p:nvPr/>
          </p:nvPicPr>
          <p:blipFill>
            <a:blip r:embed="rId3" cstate="print"/>
            <a:srcRect/>
            <a:stretch>
              <a:fillRect/>
            </a:stretch>
          </p:blipFill>
          <p:spPr bwMode="auto">
            <a:xfrm>
              <a:off x="838200" y="762000"/>
              <a:ext cx="4412736" cy="1586395"/>
            </a:xfrm>
            <a:prstGeom prst="rect">
              <a:avLst/>
            </a:prstGeom>
            <a:noFill/>
          </p:spPr>
        </p:pic>
        <p:sp>
          <p:nvSpPr>
            <p:cNvPr id="9" name="TextBox 8"/>
            <p:cNvSpPr txBox="1"/>
            <p:nvPr/>
          </p:nvSpPr>
          <p:spPr>
            <a:xfrm>
              <a:off x="914400" y="1981200"/>
              <a:ext cx="1371600" cy="338554"/>
            </a:xfrm>
            <a:prstGeom prst="rect">
              <a:avLst/>
            </a:prstGeom>
            <a:noFill/>
          </p:spPr>
          <p:txBody>
            <a:bodyPr wrap="square" rtlCol="0">
              <a:spAutoFit/>
            </a:bodyPr>
            <a:lstStyle/>
            <a:p>
              <a:r>
                <a:rPr lang="fa-IR" sz="1600" dirty="0"/>
                <a:t>تقسیمات دو عددی</a:t>
              </a:r>
              <a:endParaRPr lang="en-US" sz="1600" dirty="0"/>
            </a:p>
          </p:txBody>
        </p:sp>
        <p:sp>
          <p:nvSpPr>
            <p:cNvPr id="10" name="TextBox 9"/>
            <p:cNvSpPr txBox="1"/>
            <p:nvPr/>
          </p:nvSpPr>
          <p:spPr>
            <a:xfrm>
              <a:off x="2438400" y="1981200"/>
              <a:ext cx="1981200" cy="338554"/>
            </a:xfrm>
            <a:prstGeom prst="rect">
              <a:avLst/>
            </a:prstGeom>
            <a:noFill/>
          </p:spPr>
          <p:txBody>
            <a:bodyPr wrap="square" rtlCol="0">
              <a:spAutoFit/>
            </a:bodyPr>
            <a:lstStyle/>
            <a:p>
              <a:r>
                <a:rPr lang="fa-IR" sz="1600" dirty="0"/>
                <a:t>تقسیمات سه عددی</a:t>
              </a:r>
              <a:endParaRPr lang="en-US" sz="1600" dirty="0"/>
            </a:p>
          </p:txBody>
        </p:sp>
        <p:sp>
          <p:nvSpPr>
            <p:cNvPr id="11" name="TextBox 10"/>
            <p:cNvSpPr txBox="1"/>
            <p:nvPr/>
          </p:nvSpPr>
          <p:spPr>
            <a:xfrm>
              <a:off x="3886200" y="1981200"/>
              <a:ext cx="1981200" cy="338554"/>
            </a:xfrm>
            <a:prstGeom prst="rect">
              <a:avLst/>
            </a:prstGeom>
            <a:noFill/>
          </p:spPr>
          <p:txBody>
            <a:bodyPr wrap="square" rtlCol="0">
              <a:spAutoFit/>
            </a:bodyPr>
            <a:lstStyle/>
            <a:p>
              <a:r>
                <a:rPr lang="fa-IR" sz="1600" dirty="0"/>
                <a:t>تقسیمات چهار عددی</a:t>
              </a:r>
              <a:endParaRPr lang="en-US" sz="1600" dirty="0"/>
            </a:p>
          </p:txBody>
        </p:sp>
      </p:grpSp>
      <p:pic>
        <p:nvPicPr>
          <p:cNvPr id="13" name="Picture 6" descr="F:\111\IMG_6216.JPG"/>
          <p:cNvPicPr>
            <a:picLocks noChangeAspect="1" noChangeArrowheads="1"/>
          </p:cNvPicPr>
          <p:nvPr/>
        </p:nvPicPr>
        <p:blipFill>
          <a:blip r:embed="rId4" cstate="print"/>
          <a:srcRect/>
          <a:stretch>
            <a:fillRect/>
          </a:stretch>
        </p:blipFill>
        <p:spPr bwMode="auto">
          <a:xfrm>
            <a:off x="1750498" y="4345606"/>
            <a:ext cx="3735902" cy="1554480"/>
          </a:xfrm>
          <a:prstGeom prst="rect">
            <a:avLst/>
          </a:prstGeom>
          <a:noFill/>
        </p:spPr>
      </p:pic>
      <p:sp>
        <p:nvSpPr>
          <p:cNvPr id="14" name="Rectangle 13"/>
          <p:cNvSpPr/>
          <p:nvPr/>
        </p:nvSpPr>
        <p:spPr>
          <a:xfrm>
            <a:off x="1295400" y="5791200"/>
            <a:ext cx="4191000" cy="1077218"/>
          </a:xfrm>
          <a:prstGeom prst="rect">
            <a:avLst/>
          </a:prstGeom>
        </p:spPr>
        <p:txBody>
          <a:bodyPr wrap="square">
            <a:spAutoFit/>
          </a:bodyPr>
          <a:lstStyle/>
          <a:p>
            <a:pPr lvl="0" algn="r"/>
            <a:r>
              <a:rPr lang="fa-IR" sz="1600" dirty="0">
                <a:solidFill>
                  <a:prstClr val="black"/>
                </a:solidFill>
                <a:latin typeface="Calibri"/>
                <a:cs typeface="B Nazanin" panose="00000400000000000000" pitchFamily="2" charset="-78"/>
              </a:rPr>
              <a:t>گنبدای دندانه ای مهار شده که امکان ابداع گنبد ژئودزیک کروی را فراهم ساختند.</a:t>
            </a:r>
            <a:endParaRPr lang="en-US" sz="1600" dirty="0">
              <a:solidFill>
                <a:prstClr val="black"/>
              </a:solidFill>
              <a:latin typeface="Calibri"/>
              <a:cs typeface="B Nazanin" panose="00000400000000000000" pitchFamily="2" charset="-78"/>
            </a:endParaRPr>
          </a:p>
          <a:p>
            <a:pPr lvl="0" algn="r"/>
            <a:r>
              <a:rPr lang="fa-IR" sz="1600" dirty="0">
                <a:solidFill>
                  <a:prstClr val="black"/>
                </a:solidFill>
                <a:latin typeface="Calibri"/>
                <a:cs typeface="B Nazanin" panose="00000400000000000000" pitchFamily="2" charset="-78"/>
              </a:rPr>
              <a:t>الف : گنبد شودلر           ب : گنبد زایس _ دایویداگ</a:t>
            </a:r>
            <a:endParaRPr lang="en-US" sz="1600" dirty="0">
              <a:solidFill>
                <a:prstClr val="black"/>
              </a:solidFill>
              <a:latin typeface="Calibri"/>
              <a:cs typeface="B Nazanin" panose="00000400000000000000" pitchFamily="2" charset="-78"/>
            </a:endParaRPr>
          </a:p>
          <a:p>
            <a:pPr lvl="0" algn="r"/>
            <a:endParaRPr lang="en-US" sz="1600" dirty="0">
              <a:solidFill>
                <a:prstClr val="black"/>
              </a:solidFill>
              <a:latin typeface="Calibri"/>
              <a:cs typeface="B Nazanin" panose="00000400000000000000" pitchFamily="2" charset="-78"/>
            </a:endParaRPr>
          </a:p>
        </p:txBody>
      </p:sp>
      <p:pic>
        <p:nvPicPr>
          <p:cNvPr id="11266" name="Picture 2" descr="C:\Users\a\Pictures\untitled.bmp"/>
          <p:cNvPicPr>
            <a:picLocks noChangeAspect="1" noChangeArrowheads="1"/>
          </p:cNvPicPr>
          <p:nvPr/>
        </p:nvPicPr>
        <p:blipFill>
          <a:blip r:embed="rId5"/>
          <a:srcRect/>
          <a:stretch>
            <a:fillRect/>
          </a:stretch>
        </p:blipFill>
        <p:spPr bwMode="auto">
          <a:xfrm>
            <a:off x="1752600" y="3048000"/>
            <a:ext cx="2438400" cy="1276350"/>
          </a:xfrm>
          <a:prstGeom prst="rect">
            <a:avLst/>
          </a:prstGeom>
          <a:noFill/>
        </p:spPr>
      </p:pic>
      <p:pic>
        <p:nvPicPr>
          <p:cNvPr id="11267" name="Picture 3" descr="C:\Users\a\Pictures\ssdc.bmp"/>
          <p:cNvPicPr>
            <a:picLocks noChangeAspect="1" noChangeArrowheads="1"/>
          </p:cNvPicPr>
          <p:nvPr/>
        </p:nvPicPr>
        <p:blipFill>
          <a:blip r:embed="rId6"/>
          <a:srcRect/>
          <a:stretch>
            <a:fillRect/>
          </a:stretch>
        </p:blipFill>
        <p:spPr bwMode="auto">
          <a:xfrm>
            <a:off x="4648200" y="3038475"/>
            <a:ext cx="2438400" cy="1276350"/>
          </a:xfrm>
          <a:prstGeom prst="rect">
            <a:avLst/>
          </a:prstGeom>
          <a:noFill/>
        </p:spPr>
      </p:pic>
      <p:pic>
        <p:nvPicPr>
          <p:cNvPr id="11268" name="Picture 4" descr="C:\Users\a\Pictures\Zxsd.bmp"/>
          <p:cNvPicPr>
            <a:picLocks noChangeAspect="1" noChangeArrowheads="1"/>
          </p:cNvPicPr>
          <p:nvPr/>
        </p:nvPicPr>
        <p:blipFill>
          <a:blip r:embed="rId7"/>
          <a:srcRect/>
          <a:stretch>
            <a:fillRect/>
          </a:stretch>
        </p:blipFill>
        <p:spPr bwMode="auto">
          <a:xfrm>
            <a:off x="7543800" y="3067050"/>
            <a:ext cx="2438400" cy="1276350"/>
          </a:xfrm>
          <a:prstGeom prst="rect">
            <a:avLst/>
          </a:prstGeom>
          <a:noFill/>
        </p:spPr>
      </p:pic>
      <p:sp>
        <p:nvSpPr>
          <p:cNvPr id="15" name="Rectangle 14"/>
          <p:cNvSpPr/>
          <p:nvPr/>
        </p:nvSpPr>
        <p:spPr>
          <a:xfrm>
            <a:off x="5562600" y="4661118"/>
            <a:ext cx="4953000" cy="2062103"/>
          </a:xfrm>
          <a:prstGeom prst="rect">
            <a:avLst/>
          </a:prstGeom>
        </p:spPr>
        <p:txBody>
          <a:bodyPr>
            <a:spAutoFit/>
          </a:bodyPr>
          <a:lstStyle/>
          <a:p>
            <a:pPr algn="justLow" rtl="1"/>
            <a:r>
              <a:rPr lang="fa-IR" sz="1600" dirty="0">
                <a:cs typeface="B Nazanin" panose="00000400000000000000" pitchFamily="2" charset="-78"/>
              </a:rPr>
              <a:t>گنبد های ژئودزیک واقعی از طریق توسعه و تکمیل گنبدهای دندانه ای مهار شده بوجود امده اند.</a:t>
            </a:r>
          </a:p>
          <a:p>
            <a:pPr algn="justLow" rtl="1"/>
            <a:r>
              <a:rPr lang="fa-IR" sz="1600" dirty="0">
                <a:cs typeface="B Nazanin" panose="00000400000000000000" pitchFamily="2" charset="-78"/>
              </a:rPr>
              <a:t>گنبد شودلر  متشکل از حلقه ها و اعضای نصف النهاری می باشد که با رابط های قطری برای پایداری بیشتر تقویت گردیده است . سیستم گنبد زایس – دایویداگ اولین بار در سال 1922 بطور آزمایشی در افلاک نمای شرکت زایس بکار برده شد . این سیستم متشکل از ترکیبات مثلثی شکل ، ساخته شده از اعضای بتن مسلح می باشد که با استفاده از بتن تکمیل کننده سیستم یک پوسته ی نازک بتنی بوجود می آید.</a:t>
            </a:r>
            <a:endParaRPr lang="en-US" sz="1600" dirty="0">
              <a:cs typeface="B Nazanin" panose="00000400000000000000" pitchFamily="2" charset="-78"/>
            </a:endParaRPr>
          </a:p>
        </p:txBody>
      </p:sp>
    </p:spTree>
    <p:extLst>
      <p:ext uri="{BB962C8B-B14F-4D97-AF65-F5344CB8AC3E}">
        <p14:creationId xmlns:p14="http://schemas.microsoft.com/office/powerpoint/2010/main" val="812297878"/>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F:\111\IMG_6215.JPG"/>
          <p:cNvPicPr>
            <a:picLocks noChangeAspect="1" noChangeArrowheads="1"/>
          </p:cNvPicPr>
          <p:nvPr/>
        </p:nvPicPr>
        <p:blipFill>
          <a:blip r:embed="rId2" cstate="print"/>
          <a:srcRect/>
          <a:stretch>
            <a:fillRect/>
          </a:stretch>
        </p:blipFill>
        <p:spPr bwMode="auto">
          <a:xfrm>
            <a:off x="5181600" y="2407920"/>
            <a:ext cx="4587030" cy="3383280"/>
          </a:xfrm>
          <a:prstGeom prst="rect">
            <a:avLst/>
          </a:prstGeom>
          <a:noFill/>
        </p:spPr>
      </p:pic>
      <p:sp>
        <p:nvSpPr>
          <p:cNvPr id="5" name="Rectangle 4"/>
          <p:cNvSpPr/>
          <p:nvPr/>
        </p:nvSpPr>
        <p:spPr>
          <a:xfrm>
            <a:off x="1524000" y="968276"/>
            <a:ext cx="8939218" cy="2800767"/>
          </a:xfrm>
          <a:prstGeom prst="rect">
            <a:avLst/>
          </a:prstGeom>
        </p:spPr>
        <p:txBody>
          <a:bodyPr wrap="square">
            <a:spAutoFit/>
          </a:bodyPr>
          <a:lstStyle/>
          <a:p>
            <a:pPr lvl="0" algn="justLow" rtl="1"/>
            <a:r>
              <a:rPr lang="fa-IR" sz="1600" dirty="0">
                <a:solidFill>
                  <a:prstClr val="black"/>
                </a:solidFill>
                <a:cs typeface="B Nazanin" panose="00000400000000000000" pitchFamily="2" charset="-78"/>
              </a:rPr>
              <a:t>بارها از طریق نیروهای محوری ( کشش و فشار) موجود در اعضای قاب به پی ها منتقل می شوند.تمامی اعضایی که در بالای گنبد نیم کروی قرارگرفته اند ( آنها که بالاتر از زاویه 45 درجه قرار دارند) در زیر بار یکنواخت ، تحت فشار و تمامی اعضای پایینی تحت کشش واعضای نزدیک به خط عمود نیز تحت فشار قرار خواهند گرفت. </a:t>
            </a:r>
            <a:endParaRPr lang="en-US" sz="1600" dirty="0">
              <a:cs typeface="B Nazanin" panose="00000400000000000000" pitchFamily="2" charset="-78"/>
            </a:endParaRPr>
          </a:p>
          <a:p>
            <a:pPr lvl="0" algn="justLow" rtl="1"/>
            <a:r>
              <a:rPr lang="fa-IR" sz="1600" dirty="0">
                <a:solidFill>
                  <a:prstClr val="black"/>
                </a:solidFill>
                <a:cs typeface="B Nazanin" panose="00000400000000000000" pitchFamily="2" charset="-78"/>
              </a:rPr>
              <a:t>گنبدهای نیمکره در تکیه گاه نزدیک به خط عمود هستند یک خط پایه نزدیک به خط افق دارند و مقدار جزئی نیروی رانشی بیرونی ایجاد می کنند.</a:t>
            </a:r>
            <a:endParaRPr lang="en-US" sz="1600" dirty="0">
              <a:solidFill>
                <a:prstClr val="black"/>
              </a:solidFill>
              <a:cs typeface="B Nazanin" panose="00000400000000000000" pitchFamily="2" charset="-78"/>
            </a:endParaRPr>
          </a:p>
          <a:p>
            <a:pPr lvl="0" algn="justLow" rtl="1"/>
            <a:r>
              <a:rPr lang="fa-IR" sz="1600" dirty="0">
                <a:solidFill>
                  <a:prstClr val="black"/>
                </a:solidFill>
                <a:cs typeface="B Nazanin" panose="00000400000000000000" pitchFamily="2" charset="-78"/>
              </a:rPr>
              <a:t>گنبدهای ربع دایره (تقریبا نصف ارتفاع یک گنبد نیمکره ) پنچ نقطه اتکا دارند و نیروی رانشی بیرونی قابل توجهی ایجاد می کنند و باید به وسیله ی پشت بندها یا حلقه های کششی در گنبدهای سه – چهارم کره هم دارای پنج نقطه اتکاهستند ولی نیروی رانشی به سمت داخل ایجاد می نمایند.  </a:t>
            </a:r>
            <a:endParaRPr lang="en-US" sz="1600" dirty="0">
              <a:solidFill>
                <a:prstClr val="black"/>
              </a:solidFill>
              <a:cs typeface="B Nazanin" panose="00000400000000000000" pitchFamily="2" charset="-78"/>
            </a:endParaRPr>
          </a:p>
          <a:p>
            <a:pPr lvl="0" algn="justLow" rtl="1"/>
            <a:r>
              <a:rPr lang="fa-IR" sz="1600" dirty="0">
                <a:solidFill>
                  <a:prstClr val="black"/>
                </a:solidFill>
                <a:cs typeface="B Nazanin" panose="00000400000000000000" pitchFamily="2" charset="-78"/>
              </a:rPr>
              <a:t> </a:t>
            </a:r>
            <a:endParaRPr lang="en-US" sz="1600" dirty="0">
              <a:solidFill>
                <a:prstClr val="black"/>
              </a:solidFill>
              <a:cs typeface="B Nazanin" panose="00000400000000000000" pitchFamily="2" charset="-78"/>
            </a:endParaRPr>
          </a:p>
          <a:p>
            <a:pPr lvl="0" algn="justLow" rtl="1"/>
            <a:r>
              <a:rPr lang="fa-IR" sz="1600" dirty="0">
                <a:solidFill>
                  <a:prstClr val="black"/>
                </a:solidFill>
                <a:cs typeface="B Nazanin" panose="00000400000000000000" pitchFamily="2" charset="-78"/>
              </a:rPr>
              <a:t> </a:t>
            </a:r>
            <a:endParaRPr lang="en-US" sz="1600" dirty="0">
              <a:solidFill>
                <a:prstClr val="black"/>
              </a:solidFill>
              <a:cs typeface="B Nazanin" panose="00000400000000000000" pitchFamily="2" charset="-78"/>
            </a:endParaRPr>
          </a:p>
          <a:p>
            <a:pPr lvl="0" algn="justLow" rtl="1" eaLnBrk="0" fontAlgn="base" hangingPunct="0">
              <a:spcBef>
                <a:spcPct val="0"/>
              </a:spcBef>
              <a:spcAft>
                <a:spcPct val="0"/>
              </a:spcAft>
            </a:pPr>
            <a:endParaRPr lang="en-US" altLang="zh-CN" sz="1600" dirty="0">
              <a:solidFill>
                <a:prstClr val="black"/>
              </a:solidFill>
              <a:latin typeface="Arial" pitchFamily="34" charset="0"/>
              <a:cs typeface="B Nazanin" panose="00000400000000000000" pitchFamily="2" charset="-78"/>
            </a:endParaRPr>
          </a:p>
        </p:txBody>
      </p:sp>
      <p:sp>
        <p:nvSpPr>
          <p:cNvPr id="6" name="TextBox 5"/>
          <p:cNvSpPr txBox="1"/>
          <p:nvPr/>
        </p:nvSpPr>
        <p:spPr>
          <a:xfrm>
            <a:off x="5105400" y="5722204"/>
            <a:ext cx="5334000" cy="830997"/>
          </a:xfrm>
          <a:prstGeom prst="rect">
            <a:avLst/>
          </a:prstGeom>
          <a:noFill/>
        </p:spPr>
        <p:txBody>
          <a:bodyPr wrap="square" rtlCol="0">
            <a:spAutoFit/>
          </a:bodyPr>
          <a:lstStyle/>
          <a:p>
            <a:pPr algn="justLow" rtl="1"/>
            <a:r>
              <a:rPr lang="fa-IR" sz="1600" dirty="0">
                <a:cs typeface="B Nazanin" panose="00000400000000000000" pitchFamily="2" charset="-78"/>
              </a:rPr>
              <a:t>توزیع بار در گنبدهای ژئودزیک : (الف) تنش های کششی و فشاری</a:t>
            </a:r>
          </a:p>
          <a:p>
            <a:pPr algn="justLow" rtl="1"/>
            <a:r>
              <a:rPr lang="fa-IR" sz="1600" dirty="0">
                <a:cs typeface="B Nazanin" panose="00000400000000000000" pitchFamily="2" charset="-78"/>
              </a:rPr>
              <a:t>(ب) نیروهای عکس العمل در گنبدهای نیمکره </a:t>
            </a:r>
          </a:p>
          <a:p>
            <a:pPr algn="justLow" rtl="1"/>
            <a:r>
              <a:rPr lang="fa-IR" sz="1600" dirty="0">
                <a:cs typeface="B Nazanin" panose="00000400000000000000" pitchFamily="2" charset="-78"/>
              </a:rPr>
              <a:t>(ج) در گنبدهای سه – چهارم کره</a:t>
            </a:r>
            <a:endParaRPr lang="en-US" sz="1600" dirty="0">
              <a:cs typeface="B Nazanin" panose="00000400000000000000" pitchFamily="2" charset="-78"/>
            </a:endParaRPr>
          </a:p>
        </p:txBody>
      </p:sp>
      <p:pic>
        <p:nvPicPr>
          <p:cNvPr id="7" name="Picture 7"/>
          <p:cNvPicPr>
            <a:picLocks noChangeAspect="1" noChangeArrowheads="1"/>
          </p:cNvPicPr>
          <p:nvPr/>
        </p:nvPicPr>
        <p:blipFill>
          <a:blip r:embed="rId3">
            <a:lum bright="12000"/>
          </a:blip>
          <a:srcRect/>
          <a:stretch>
            <a:fillRect/>
          </a:stretch>
        </p:blipFill>
        <p:spPr>
          <a:xfrm>
            <a:off x="1676400" y="2590801"/>
            <a:ext cx="3017520" cy="195248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8" name="Picture 3"/>
          <p:cNvPicPr>
            <a:picLocks noChangeAspect="1" noChangeArrowheads="1"/>
          </p:cNvPicPr>
          <p:nvPr/>
        </p:nvPicPr>
        <p:blipFill>
          <a:blip r:embed="rId4"/>
          <a:srcRect r="1961"/>
          <a:stretch>
            <a:fillRect/>
          </a:stretch>
        </p:blipFill>
        <p:spPr bwMode="auto">
          <a:xfrm>
            <a:off x="1676400" y="4648200"/>
            <a:ext cx="3048000" cy="190822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954852079"/>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3"/>
          </p:nvPr>
        </p:nvSpPr>
        <p:spPr>
          <a:xfrm>
            <a:off x="1638300" y="808038"/>
            <a:ext cx="8915400" cy="4525963"/>
          </a:xfrm>
        </p:spPr>
        <p:txBody>
          <a:bodyPr>
            <a:normAutofit/>
          </a:bodyPr>
          <a:lstStyle/>
          <a:p>
            <a:pPr lvl="0" algn="justLow" rtl="1">
              <a:buNone/>
            </a:pPr>
            <a:r>
              <a:rPr lang="fa-IR" sz="1600" dirty="0">
                <a:solidFill>
                  <a:prstClr val="black"/>
                </a:solidFill>
                <a:cs typeface="B Nazanin" panose="00000400000000000000" pitchFamily="2" charset="-78"/>
              </a:rPr>
              <a:t>بارهای متمرکز وارد بر گنبد از طریق خرپاهایی که به وسیله دو یال مجاور هم تشکیل می شود مقاومت می گردد.</a:t>
            </a:r>
            <a:endParaRPr lang="en-US" sz="1600" dirty="0">
              <a:solidFill>
                <a:prstClr val="black"/>
              </a:solidFill>
              <a:cs typeface="B Nazanin" panose="00000400000000000000" pitchFamily="2" charset="-78"/>
            </a:endParaRPr>
          </a:p>
          <a:p>
            <a:pPr lvl="0" algn="justLow" rtl="1">
              <a:buNone/>
            </a:pPr>
            <a:r>
              <a:rPr lang="fa-IR" sz="1600" dirty="0">
                <a:solidFill>
                  <a:prstClr val="black"/>
                </a:solidFill>
                <a:cs typeface="B Nazanin" panose="00000400000000000000" pitchFamily="2" charset="-78"/>
              </a:rPr>
              <a:t>اگر تعداد اعضا در گنبد ژئودزیک افزایش یابد ارتفاع مقطع خرپا و مقاومت آن در برابر بارهای متمرکز کاهش می یابد.</a:t>
            </a:r>
            <a:endParaRPr lang="en-US" sz="1600" dirty="0">
              <a:solidFill>
                <a:prstClr val="black"/>
              </a:solidFill>
              <a:cs typeface="B Nazanin" panose="00000400000000000000" pitchFamily="2" charset="-78"/>
            </a:endParaRPr>
          </a:p>
          <a:p>
            <a:pPr lvl="0" algn="justLow" rtl="1">
              <a:buNone/>
            </a:pPr>
            <a:r>
              <a:rPr lang="fa-IR" sz="1600" dirty="0">
                <a:solidFill>
                  <a:prstClr val="black"/>
                </a:solidFill>
                <a:cs typeface="B Nazanin" panose="00000400000000000000" pitchFamily="2" charset="-78"/>
              </a:rPr>
              <a:t>مسئله مقاومت در برابر بارهای متمرکز در گنبدهای بزرگ با ایجاد یک لایه مضاعف جهت افزایش ارتفاع مقطع خرپا حل می گردد.</a:t>
            </a:r>
            <a:endParaRPr lang="en-US" sz="1600" dirty="0">
              <a:solidFill>
                <a:prstClr val="black"/>
              </a:solidFill>
              <a:cs typeface="B Nazanin" panose="00000400000000000000" pitchFamily="2" charset="-78"/>
            </a:endParaRPr>
          </a:p>
          <a:p>
            <a:pPr lvl="0" algn="justLow" rtl="1">
              <a:buNone/>
            </a:pPr>
            <a:r>
              <a:rPr lang="fa-IR" sz="1600" dirty="0">
                <a:solidFill>
                  <a:prstClr val="black"/>
                </a:solidFill>
                <a:cs typeface="B Nazanin" panose="00000400000000000000" pitchFamily="2" charset="-78"/>
              </a:rPr>
              <a:t>گنبدهای یک لایه( بدون نیاز به ارتفاع مقطع ) برای دهانه های تا 30 متر مناسب است. در دهانه های بزرگتر گنبدها به دو لایه از سازه فضاکار نیاز دارند.</a:t>
            </a:r>
            <a:endParaRPr lang="en-US" sz="1600" dirty="0">
              <a:solidFill>
                <a:prstClr val="black"/>
              </a:solidFill>
              <a:cs typeface="B Nazanin" panose="00000400000000000000" pitchFamily="2" charset="-78"/>
            </a:endParaRPr>
          </a:p>
          <a:p>
            <a:pPr>
              <a:buNone/>
            </a:pPr>
            <a:endParaRPr lang="en-US" sz="1600" dirty="0">
              <a:cs typeface="B Nazanin" panose="00000400000000000000" pitchFamily="2" charset="-78"/>
            </a:endParaRPr>
          </a:p>
        </p:txBody>
      </p:sp>
      <p:pic>
        <p:nvPicPr>
          <p:cNvPr id="4" name="Picture 3" descr="F:\111\IMG_6217.JPG"/>
          <p:cNvPicPr>
            <a:picLocks noChangeAspect="1" noChangeArrowheads="1"/>
          </p:cNvPicPr>
          <p:nvPr/>
        </p:nvPicPr>
        <p:blipFill>
          <a:blip r:embed="rId2" cstate="print"/>
          <a:srcRect/>
          <a:stretch>
            <a:fillRect/>
          </a:stretch>
        </p:blipFill>
        <p:spPr bwMode="auto">
          <a:xfrm>
            <a:off x="1981200" y="2209800"/>
            <a:ext cx="4091526" cy="3108960"/>
          </a:xfrm>
          <a:prstGeom prst="rect">
            <a:avLst/>
          </a:prstGeom>
          <a:noFill/>
        </p:spPr>
      </p:pic>
      <p:pic>
        <p:nvPicPr>
          <p:cNvPr id="5" name="Picture 4" descr="F:\111\IMG_6220.JPG"/>
          <p:cNvPicPr>
            <a:picLocks noChangeAspect="1" noChangeArrowheads="1"/>
          </p:cNvPicPr>
          <p:nvPr/>
        </p:nvPicPr>
        <p:blipFill>
          <a:blip r:embed="rId3" cstate="print"/>
          <a:srcRect/>
          <a:stretch>
            <a:fillRect/>
          </a:stretch>
        </p:blipFill>
        <p:spPr bwMode="auto">
          <a:xfrm>
            <a:off x="6629400" y="3429000"/>
            <a:ext cx="3840480" cy="1969104"/>
          </a:xfrm>
          <a:prstGeom prst="rect">
            <a:avLst/>
          </a:prstGeom>
          <a:noFill/>
        </p:spPr>
      </p:pic>
      <p:sp>
        <p:nvSpPr>
          <p:cNvPr id="6" name="TextBox 5"/>
          <p:cNvSpPr txBox="1"/>
          <p:nvPr/>
        </p:nvSpPr>
        <p:spPr>
          <a:xfrm>
            <a:off x="2057400" y="5562601"/>
            <a:ext cx="3733800" cy="830997"/>
          </a:xfrm>
          <a:prstGeom prst="rect">
            <a:avLst/>
          </a:prstGeom>
          <a:noFill/>
        </p:spPr>
        <p:txBody>
          <a:bodyPr wrap="square" rtlCol="0">
            <a:spAutoFit/>
          </a:bodyPr>
          <a:lstStyle/>
          <a:p>
            <a:pPr algn="justLow" rtl="1"/>
            <a:r>
              <a:rPr lang="fa-IR" sz="1600" dirty="0">
                <a:cs typeface="B Nazanin" panose="00000400000000000000" pitchFamily="2" charset="-78"/>
              </a:rPr>
              <a:t>مقاومت در برابر نیروهای متمرکزبستگی به ارتفاع مقطع خرپا دارد . در گنبد های یک لایه هر قدر تعداد تقسیمات افزایش یابد ارتفاع مقطع خرپا کاهش می یابد.</a:t>
            </a:r>
            <a:endParaRPr lang="en-US" sz="1600" dirty="0">
              <a:cs typeface="B Nazanin" panose="00000400000000000000" pitchFamily="2" charset="-78"/>
            </a:endParaRPr>
          </a:p>
        </p:txBody>
      </p:sp>
      <p:sp>
        <p:nvSpPr>
          <p:cNvPr id="7" name="TextBox 6"/>
          <p:cNvSpPr txBox="1"/>
          <p:nvPr/>
        </p:nvSpPr>
        <p:spPr>
          <a:xfrm>
            <a:off x="6477000" y="5562601"/>
            <a:ext cx="3733800" cy="830997"/>
          </a:xfrm>
          <a:prstGeom prst="rect">
            <a:avLst/>
          </a:prstGeom>
          <a:noFill/>
        </p:spPr>
        <p:txBody>
          <a:bodyPr wrap="square" rtlCol="0">
            <a:spAutoFit/>
          </a:bodyPr>
          <a:lstStyle/>
          <a:p>
            <a:pPr algn="justLow" rtl="1"/>
            <a:r>
              <a:rPr lang="fa-IR" sz="1600" dirty="0">
                <a:cs typeface="B Nazanin" panose="00000400000000000000" pitchFamily="2" charset="-78"/>
              </a:rPr>
              <a:t>ارتفاع مقطع خرپا در گنبد های بزرگ را می توان با اضافه کردن یک لایه دوم برای ایجاد ترکیب سازه فضاکار افزایش داد.</a:t>
            </a:r>
            <a:endParaRPr lang="en-US" sz="1600" dirty="0">
              <a:cs typeface="B Nazanin" panose="00000400000000000000" pitchFamily="2" charset="-78"/>
            </a:endParaRPr>
          </a:p>
        </p:txBody>
      </p:sp>
    </p:spTree>
    <p:extLst>
      <p:ext uri="{BB962C8B-B14F-4D97-AF65-F5344CB8AC3E}">
        <p14:creationId xmlns:p14="http://schemas.microsoft.com/office/powerpoint/2010/main" val="1283477921"/>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50" name="Rectangle 6"/>
          <p:cNvSpPr>
            <a:spLocks noGrp="1" noChangeArrowheads="1"/>
          </p:cNvSpPr>
          <p:nvPr>
            <p:ph type="title"/>
          </p:nvPr>
        </p:nvSpPr>
        <p:spPr>
          <a:xfrm>
            <a:off x="1650339" y="0"/>
            <a:ext cx="8915400" cy="1143000"/>
          </a:xfrm>
        </p:spPr>
        <p:txBody>
          <a:bodyPr>
            <a:normAutofit/>
          </a:bodyPr>
          <a:lstStyle/>
          <a:p>
            <a:pPr algn="ctr"/>
            <a:r>
              <a:rPr lang="fa-IR" sz="2400" b="1" dirty="0">
                <a:cs typeface="B Nazanin" panose="00000400000000000000" pitchFamily="2" charset="-78"/>
              </a:rPr>
              <a:t>غرفه آمريكا در نمايشگاه اكسپو (67)</a:t>
            </a:r>
            <a:endParaRPr lang="en-US" sz="2400" b="1" dirty="0">
              <a:cs typeface="B Nazanin" panose="00000400000000000000" pitchFamily="2" charset="-78"/>
            </a:endParaRPr>
          </a:p>
        </p:txBody>
      </p:sp>
      <p:pic>
        <p:nvPicPr>
          <p:cNvPr id="6153" name="Picture 9" descr="montral"/>
          <p:cNvPicPr>
            <a:picLocks noGrp="1" noChangeAspect="1" noChangeArrowheads="1"/>
          </p:cNvPicPr>
          <p:nvPr>
            <p:ph sz="quarter" idx="1"/>
          </p:nvPr>
        </p:nvPicPr>
        <p:blipFill>
          <a:blip r:embed="rId2" cstate="print"/>
          <a:stretch>
            <a:fillRect/>
          </a:stretch>
        </p:blipFill>
        <p:spPr>
          <a:xfrm>
            <a:off x="1722769" y="1600200"/>
            <a:ext cx="3158461" cy="218598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6154" name="Picture 10" descr="2"/>
          <p:cNvPicPr>
            <a:picLocks noGrp="1" noChangeAspect="1" noChangeArrowheads="1"/>
          </p:cNvPicPr>
          <p:nvPr>
            <p:ph sz="quarter" idx="2"/>
          </p:nvPr>
        </p:nvPicPr>
        <p:blipFill>
          <a:blip r:embed="rId3"/>
          <a:stretch>
            <a:fillRect/>
          </a:stretch>
        </p:blipFill>
        <p:spPr>
          <a:xfrm>
            <a:off x="1669481" y="3938588"/>
            <a:ext cx="3265037" cy="2187575"/>
          </a:xfrm>
          <a:noFill/>
          <a:ln/>
        </p:spPr>
      </p:pic>
      <p:sp>
        <p:nvSpPr>
          <p:cNvPr id="6147" name="Rectangle 3"/>
          <p:cNvSpPr>
            <a:spLocks noGrp="1" noChangeArrowheads="1"/>
          </p:cNvSpPr>
          <p:nvPr>
            <p:ph type="body" sz="half" idx="3"/>
          </p:nvPr>
        </p:nvSpPr>
        <p:spPr>
          <a:xfrm>
            <a:off x="5638800" y="1600202"/>
            <a:ext cx="4914900" cy="4525963"/>
          </a:xfrm>
        </p:spPr>
        <p:txBody>
          <a:bodyPr>
            <a:normAutofit/>
          </a:bodyPr>
          <a:lstStyle/>
          <a:p>
            <a:pPr algn="just" rtl="1">
              <a:lnSpc>
                <a:spcPct val="80000"/>
              </a:lnSpc>
              <a:buNone/>
            </a:pPr>
            <a:r>
              <a:rPr lang="fa-IR" sz="1600" dirty="0">
                <a:cs typeface="B Nazanin" panose="00000400000000000000" pitchFamily="2" charset="-78"/>
              </a:rPr>
              <a:t>اين ساختمان در سال 1967 در  مونترال توسط مهندس معمار، فولرو سادائو و مهندس سازه: كامپرتزهيگر براي پذيرفتن تعداد  قابل ملاحظه اي از بازديد كنندگان در غرفه ايالات متحده امريكا طراحي شده است. گنبد سه- چهارم گره اي آن بزرگترين گنبد اجرا شده توسط فولر بود و يك نمايشگاه داخلي بدون ستون را در خود جاي داد.</a:t>
            </a:r>
          </a:p>
          <a:p>
            <a:pPr algn="just" rtl="1">
              <a:lnSpc>
                <a:spcPct val="80000"/>
              </a:lnSpc>
              <a:buNone/>
            </a:pPr>
            <a:r>
              <a:rPr lang="fa-IR" sz="1600" dirty="0">
                <a:cs typeface="B Nazanin" panose="00000400000000000000" pitchFamily="2" charset="-78"/>
              </a:rPr>
              <a:t>سازه دو لايه ي اين گنبد از سه بخش تشكيل شده: لايه بيروني كه تركيبي مثلثي شكل از اعضاست، لايه داخلي كه از تركيبات 6 ضلعي تشكيل مي گردد و اعضاي جان كه لايه هاي دروني و بيروني را به هم متصل  مي كند. پوشش نهايي از آكريليك شفاف به صورت قطعات 6ضلعي است كه به لايه داخلي اتصال دارد.</a:t>
            </a:r>
          </a:p>
          <a:p>
            <a:pPr algn="just" rtl="1">
              <a:lnSpc>
                <a:spcPct val="80000"/>
              </a:lnSpc>
              <a:buNone/>
            </a:pPr>
            <a:r>
              <a:rPr lang="fa-IR" sz="1600" dirty="0">
                <a:cs typeface="B Nazanin" panose="00000400000000000000" pitchFamily="2" charset="-78"/>
              </a:rPr>
              <a:t>اين ساختمان در سال 1977 دچار آتش سوزي شد و بقاياي ساختمان در سال 1994 تعمير شد و بعنوان مركز تحقيقات آب در كنار رودخانه سنت لورنس مورد استفاده قرار مي گيرد.</a:t>
            </a:r>
            <a:endParaRPr lang="en-US" sz="1600" dirty="0">
              <a:cs typeface="B Nazanin" panose="00000400000000000000" pitchFamily="2" charset="-78"/>
            </a:endParaRPr>
          </a:p>
          <a:p>
            <a:pPr algn="r" rtl="1">
              <a:lnSpc>
                <a:spcPct val="80000"/>
              </a:lnSpc>
              <a:buNone/>
            </a:pPr>
            <a:endParaRPr lang="en-US" sz="1600" dirty="0">
              <a:cs typeface="B Nazanin" panose="00000400000000000000" pitchFamily="2" charset="-78"/>
            </a:endParaRPr>
          </a:p>
        </p:txBody>
      </p:sp>
      <p:pic>
        <p:nvPicPr>
          <p:cNvPr id="8" name="Picture 1" descr="F:\ax\gonbad\1 (302).gif"/>
          <p:cNvPicPr>
            <a:picLocks noChangeAspect="1" noChangeArrowheads="1"/>
          </p:cNvPicPr>
          <p:nvPr/>
        </p:nvPicPr>
        <p:blipFill>
          <a:blip r:embed="rId4"/>
          <a:srcRect/>
          <a:stretch>
            <a:fillRect/>
          </a:stretch>
        </p:blipFill>
        <p:spPr bwMode="auto">
          <a:xfrm>
            <a:off x="6324601" y="4648200"/>
            <a:ext cx="2803585" cy="19050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672052581"/>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nodeType="withEffect">
                                  <p:stCondLst>
                                    <p:cond delay="0"/>
                                  </p:stCondLst>
                                  <p:childTnLst>
                                    <p:set>
                                      <p:cBhvr>
                                        <p:cTn id="6" dur="1" fill="hold">
                                          <p:stCondLst>
                                            <p:cond delay="0"/>
                                          </p:stCondLst>
                                        </p:cTn>
                                        <p:tgtEl>
                                          <p:spTgt spid="6153"/>
                                        </p:tgtEl>
                                        <p:attrNameLst>
                                          <p:attrName>style.visibility</p:attrName>
                                        </p:attrNameLst>
                                      </p:cBhvr>
                                      <p:to>
                                        <p:strVal val="visible"/>
                                      </p:to>
                                    </p:set>
                                    <p:animEffect transition="in" filter="box(out)">
                                      <p:cBhvr>
                                        <p:cTn id="7" dur="1000"/>
                                        <p:tgtEl>
                                          <p:spTgt spid="6153"/>
                                        </p:tgtEl>
                                      </p:cBhvr>
                                    </p:animEffect>
                                  </p:childTnLst>
                                </p:cTn>
                              </p:par>
                              <p:par>
                                <p:cTn id="8" presetID="4" presetClass="entr" presetSubtype="32" fill="hold" nodeType="withEffect">
                                  <p:stCondLst>
                                    <p:cond delay="0"/>
                                  </p:stCondLst>
                                  <p:childTnLst>
                                    <p:set>
                                      <p:cBhvr>
                                        <p:cTn id="9" dur="1" fill="hold">
                                          <p:stCondLst>
                                            <p:cond delay="0"/>
                                          </p:stCondLst>
                                        </p:cTn>
                                        <p:tgtEl>
                                          <p:spTgt spid="6154"/>
                                        </p:tgtEl>
                                        <p:attrNameLst>
                                          <p:attrName>style.visibility</p:attrName>
                                        </p:attrNameLst>
                                      </p:cBhvr>
                                      <p:to>
                                        <p:strVal val="visible"/>
                                      </p:to>
                                    </p:set>
                                    <p:animEffect transition="in" filter="box(out)">
                                      <p:cBhvr>
                                        <p:cTn id="10" dur="1000"/>
                                        <p:tgtEl>
                                          <p:spTgt spid="61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791200" y="843678"/>
            <a:ext cx="4648200" cy="2862322"/>
          </a:xfrm>
          <a:prstGeom prst="rect">
            <a:avLst/>
          </a:prstGeom>
        </p:spPr>
        <p:txBody>
          <a:bodyPr wrap="square">
            <a:spAutoFit/>
          </a:bodyPr>
          <a:lstStyle/>
          <a:p>
            <a:pPr algn="justLow" rtl="1">
              <a:buNone/>
            </a:pPr>
            <a:r>
              <a:rPr lang="fa-IR" dirty="0">
                <a:cs typeface="B Nazanin" panose="00000400000000000000" pitchFamily="2" charset="-78"/>
              </a:rPr>
              <a:t>علاوه بر آنکه با استفاده از سازه فضاکار ، فضاهای وسیع با سقف های افقی پوشانده می شود، از این سیستم می توان برای سایر قسمت ها مانند دیوارها و نیز سقف های شیب دار و یا دارای انحنا استفاده کرد. ارتفاع (ضخامت سقف )سازه  فضاکار می تواند تا 3درصد طول دهانه می باشد، اگرچه اقتصادی ترین ارتفاع در حدود 5درصد طول دهانه آزاد و برای طره ها 11 درصد طول طره است . بهترین اندازه برای مدول ها از نظر اقتصادی بین 7 تا 14 درصد طول دهانه می باشد. باید توجه داشت که تعداد اعضا (و هزینه دستمزد نیروی انسانی ) با کاهش اندازه مدول به شدت افزایش می یابد.</a:t>
            </a:r>
            <a:endParaRPr lang="en-US" dirty="0">
              <a:cs typeface="B Nazanin" panose="00000400000000000000" pitchFamily="2" charset="-78"/>
            </a:endParaRPr>
          </a:p>
        </p:txBody>
      </p:sp>
      <p:pic>
        <p:nvPicPr>
          <p:cNvPr id="7" name="Picture 2" descr="C:\Users\a\Pictures\3d sazeh\image469A.jpg"/>
          <p:cNvPicPr>
            <a:picLocks noChangeAspect="1" noChangeArrowheads="1"/>
          </p:cNvPicPr>
          <p:nvPr/>
        </p:nvPicPr>
        <p:blipFill>
          <a:blip r:embed="rId2"/>
          <a:srcRect/>
          <a:stretch>
            <a:fillRect/>
          </a:stretch>
        </p:blipFill>
        <p:spPr bwMode="auto">
          <a:xfrm>
            <a:off x="1524000" y="1066800"/>
            <a:ext cx="3474720" cy="2068284"/>
          </a:xfrm>
          <a:prstGeom prst="roundRect">
            <a:avLst>
              <a:gd name="adj" fmla="val 8594"/>
            </a:avLst>
          </a:prstGeom>
          <a:solidFill>
            <a:srgbClr val="FFFFFF">
              <a:shade val="85000"/>
            </a:srgbClr>
          </a:solidFill>
          <a:ln>
            <a:noFill/>
          </a:ln>
          <a:effectLst>
            <a:innerShdw blurRad="114300">
              <a:prstClr val="black"/>
            </a:innerShdw>
            <a:reflection blurRad="12700" stA="38000" endPos="28000" dist="5000" dir="5400000" sy="-100000" algn="bl" rotWithShape="0"/>
          </a:effectLst>
        </p:spPr>
      </p:pic>
      <p:pic>
        <p:nvPicPr>
          <p:cNvPr id="10" name="Picture 3" descr="C:\Users\a\Pictures\3d sazeh\lrg54.jpg"/>
          <p:cNvPicPr>
            <a:picLocks noChangeAspect="1" noChangeArrowheads="1"/>
          </p:cNvPicPr>
          <p:nvPr/>
        </p:nvPicPr>
        <p:blipFill>
          <a:blip r:embed="rId3"/>
          <a:srcRect/>
          <a:stretch>
            <a:fillRect/>
          </a:stretch>
        </p:blipFill>
        <p:spPr bwMode="auto">
          <a:xfrm>
            <a:off x="5181598" y="3642360"/>
            <a:ext cx="5486400" cy="2606040"/>
          </a:xfrm>
          <a:prstGeom prst="rect">
            <a:avLst/>
          </a:prstGeom>
          <a:noFill/>
          <a:ln>
            <a:noFill/>
          </a:ln>
        </p:spPr>
      </p:pic>
      <p:pic>
        <p:nvPicPr>
          <p:cNvPr id="1029" name="Picture 5" descr="C:\Users\a\Pictures\ten\02checkin.jpg"/>
          <p:cNvPicPr>
            <a:picLocks noGrp="1" noChangeAspect="1" noChangeArrowheads="1"/>
          </p:cNvPicPr>
          <p:nvPr>
            <p:ph sz="quarter" idx="13"/>
          </p:nvPr>
        </p:nvPicPr>
        <p:blipFill>
          <a:blip r:embed="rId4"/>
          <a:srcRect/>
          <a:stretch>
            <a:fillRect/>
          </a:stretch>
        </p:blipFill>
        <p:spPr bwMode="auto">
          <a:xfrm>
            <a:off x="1524000" y="3642360"/>
            <a:ext cx="3474720" cy="2606040"/>
          </a:xfrm>
          <a:prstGeom prst="roundRect">
            <a:avLst>
              <a:gd name="adj" fmla="val 8594"/>
            </a:avLst>
          </a:prstGeom>
          <a:solidFill>
            <a:srgbClr val="FFFFFF">
              <a:shade val="85000"/>
            </a:srgbClr>
          </a:solidFill>
          <a:ln>
            <a:noFill/>
          </a:ln>
          <a:effectLst>
            <a:innerShdw blurRad="114300">
              <a:prstClr val="black"/>
            </a:innerShdw>
            <a:reflection blurRad="12700" stA="38000" endPos="28000" dist="5000" dir="5400000" sy="-100000" algn="bl" rotWithShape="0"/>
          </a:effectLst>
        </p:spPr>
      </p:pic>
    </p:spTree>
    <p:extLst>
      <p:ext uri="{BB962C8B-B14F-4D97-AF65-F5344CB8AC3E}">
        <p14:creationId xmlns:p14="http://schemas.microsoft.com/office/powerpoint/2010/main" val="536869464"/>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p:cNvSpPr/>
          <p:nvPr/>
        </p:nvSpPr>
        <p:spPr>
          <a:xfrm>
            <a:off x="3788877" y="990601"/>
            <a:ext cx="3874779" cy="461665"/>
          </a:xfrm>
          <a:prstGeom prst="rect">
            <a:avLst/>
          </a:prstGeom>
        </p:spPr>
        <p:txBody>
          <a:bodyPr wrap="none">
            <a:spAutoFit/>
          </a:bodyPr>
          <a:lstStyle/>
          <a:p>
            <a:pPr marL="0" lvl="4"/>
            <a:r>
              <a:rPr lang="fa-IR" sz="2400" b="1" dirty="0">
                <a:cs typeface="B Nazanin" panose="00000400000000000000" pitchFamily="2" charset="-78"/>
              </a:rPr>
              <a:t>باغ گياه شناسي كليماتون ميسوري</a:t>
            </a:r>
            <a:endParaRPr lang="en-US" sz="2400" b="1" dirty="0">
              <a:cs typeface="B Nazanin" panose="00000400000000000000" pitchFamily="2" charset="-78"/>
            </a:endParaRPr>
          </a:p>
        </p:txBody>
      </p:sp>
      <p:pic>
        <p:nvPicPr>
          <p:cNvPr id="10" name="Picture 2" descr="E:\tarahi fani\search\200px-Climatron,_Missouri_Botanical_Gardens.jpg"/>
          <p:cNvPicPr>
            <a:picLocks noChangeAspect="1" noChangeArrowheads="1"/>
          </p:cNvPicPr>
          <p:nvPr/>
        </p:nvPicPr>
        <p:blipFill>
          <a:blip r:embed="rId3"/>
          <a:srcRect/>
          <a:stretch>
            <a:fillRect/>
          </a:stretch>
        </p:blipFill>
        <p:spPr bwMode="auto">
          <a:xfrm>
            <a:off x="7010400" y="1905000"/>
            <a:ext cx="2906704" cy="219456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1" name="Picture 2" descr="C:\Documents and Settings\AMIR\Desktop\New Folder\missouri-botanical-garden.jpg"/>
          <p:cNvPicPr>
            <a:picLocks noChangeAspect="1" noChangeArrowheads="1"/>
          </p:cNvPicPr>
          <p:nvPr/>
        </p:nvPicPr>
        <p:blipFill>
          <a:blip r:embed="rId4"/>
          <a:srcRect/>
          <a:stretch>
            <a:fillRect/>
          </a:stretch>
        </p:blipFill>
        <p:spPr bwMode="auto">
          <a:xfrm>
            <a:off x="3581400" y="1981200"/>
            <a:ext cx="2743200" cy="219456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12" name="TextBox 11"/>
          <p:cNvSpPr txBox="1"/>
          <p:nvPr/>
        </p:nvSpPr>
        <p:spPr>
          <a:xfrm>
            <a:off x="1447800" y="4419600"/>
            <a:ext cx="8991600" cy="1815882"/>
          </a:xfrm>
          <a:prstGeom prst="rect">
            <a:avLst/>
          </a:prstGeom>
          <a:noFill/>
        </p:spPr>
        <p:txBody>
          <a:bodyPr wrap="square" rtlCol="0">
            <a:spAutoFit/>
          </a:bodyPr>
          <a:lstStyle/>
          <a:p>
            <a:pPr algn="justLow" rtl="1"/>
            <a:r>
              <a:rPr lang="fa-IR" sz="1600" dirty="0">
                <a:cs typeface="B Nazanin" panose="00000400000000000000" pitchFamily="2" charset="-78"/>
              </a:rPr>
              <a:t>این ساختمان خانه ای سبز رنگ بشکل ربع کره با دهانه 53 متر است که جمع آوری و نگهداری گیاهان باغ کلیماتون میسوری می باشد . سازه آن از یک سازه فضاکار دو لایه بر اساس الگوی هشت ضلعی ، از لوله های آلو مینیمی که بوسیله کابل های فولادی تثبیت شده اند و بصورت مستطیل قرار گرفته اند ، تشکیل شده است . </a:t>
            </a:r>
          </a:p>
          <a:p>
            <a:pPr algn="justLow" rtl="1"/>
            <a:r>
              <a:rPr lang="fa-IR" sz="1600" dirty="0">
                <a:cs typeface="B Nazanin" panose="00000400000000000000" pitchFamily="2" charset="-78"/>
              </a:rPr>
              <a:t>گنبد در 5 نقطه روی شالوده های بتنی اتکا دارد و ارتفاع آن در مرکز 21 متر است .</a:t>
            </a:r>
          </a:p>
          <a:p>
            <a:pPr algn="justLow" rtl="1"/>
            <a:r>
              <a:rPr lang="fa-IR" sz="1600" dirty="0">
                <a:cs typeface="B Nazanin" panose="00000400000000000000" pitchFamily="2" charset="-78"/>
              </a:rPr>
              <a:t>شیشه های روشن آکریلیک بصورت معلق در زیر قاب گنبد بصورت الگوی مثلثی شکل بدون عملکرد سازه ای درون قاب های آلومینیمی قرار گرفته اند تعداد 3625 پانل آکریلیک به مرور زمان اسیب دیده اند و بوسیله شیشه های ثابت که بشکل پانل های شیشه ای هشت ضلعی به قاب سازه ای متصل می شدند جایگزین شده اند.</a:t>
            </a:r>
            <a:endParaRPr lang="en-US" sz="1600" dirty="0">
              <a:cs typeface="B Nazanin" panose="00000400000000000000" pitchFamily="2" charset="-78"/>
            </a:endParaRPr>
          </a:p>
        </p:txBody>
      </p:sp>
    </p:spTree>
    <p:extLst>
      <p:ext uri="{BB962C8B-B14F-4D97-AF65-F5344CB8AC3E}">
        <p14:creationId xmlns:p14="http://schemas.microsoft.com/office/powerpoint/2010/main" val="965175736"/>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C:\Users\a\Pictures\3d sazeh\bagh1.gif"/>
          <p:cNvPicPr>
            <a:picLocks noChangeAspect="1" noChangeArrowheads="1"/>
          </p:cNvPicPr>
          <p:nvPr/>
        </p:nvPicPr>
        <p:blipFill>
          <a:blip r:embed="rId2"/>
          <a:srcRect/>
          <a:stretch>
            <a:fillRect/>
          </a:stretch>
        </p:blipFill>
        <p:spPr bwMode="auto">
          <a:xfrm>
            <a:off x="6400800" y="4114800"/>
            <a:ext cx="2926080" cy="219712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8195" name="Picture 3" descr="C:\Users\a\Pictures\3d sazeh\bagh2.gif"/>
          <p:cNvPicPr>
            <a:picLocks noChangeAspect="1" noChangeArrowheads="1"/>
          </p:cNvPicPr>
          <p:nvPr/>
        </p:nvPicPr>
        <p:blipFill>
          <a:blip r:embed="rId3"/>
          <a:srcRect/>
          <a:stretch>
            <a:fillRect/>
          </a:stretch>
        </p:blipFill>
        <p:spPr bwMode="auto">
          <a:xfrm>
            <a:off x="2133600" y="2057400"/>
            <a:ext cx="2926080" cy="194045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8197" name="Picture 5" descr="C:\Users\a\Pictures\3d sazeh\bagh5.gif"/>
          <p:cNvPicPr>
            <a:picLocks noChangeAspect="1" noChangeArrowheads="1"/>
          </p:cNvPicPr>
          <p:nvPr/>
        </p:nvPicPr>
        <p:blipFill>
          <a:blip r:embed="rId4"/>
          <a:srcRect/>
          <a:stretch>
            <a:fillRect/>
          </a:stretch>
        </p:blipFill>
        <p:spPr bwMode="auto">
          <a:xfrm>
            <a:off x="6400800" y="2057400"/>
            <a:ext cx="2926080" cy="193019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12" name="Rectangle 11"/>
          <p:cNvSpPr/>
          <p:nvPr/>
        </p:nvSpPr>
        <p:spPr>
          <a:xfrm>
            <a:off x="1905000" y="1238072"/>
            <a:ext cx="8458200" cy="1200329"/>
          </a:xfrm>
          <a:prstGeom prst="rect">
            <a:avLst/>
          </a:prstGeom>
        </p:spPr>
        <p:txBody>
          <a:bodyPr wrap="square">
            <a:spAutoFit/>
          </a:bodyPr>
          <a:lstStyle/>
          <a:p>
            <a:pPr algn="justLow" rtl="1"/>
            <a:r>
              <a:rPr lang="fa-IR" dirty="0">
                <a:cs typeface="B Nazanin" panose="00000400000000000000" pitchFamily="2" charset="-78"/>
              </a:rPr>
              <a:t>باغ بهشت از مهمترین پروژه های ساختمانی هزاره و همچنین یکی از بزرگترین گلخانه های جهان است که مکانی برای نمایش وابستگی انسانها به گیاهان و گوناگونی بسیار زیاد آنها می باشد. </a:t>
            </a:r>
          </a:p>
          <a:p>
            <a:pPr algn="justLow" rtl="1"/>
            <a:r>
              <a:rPr lang="fa-IR" dirty="0">
                <a:cs typeface="B Nazanin" panose="00000400000000000000" pitchFamily="2" charset="-78"/>
              </a:rPr>
              <a:t/>
            </a:r>
            <a:br>
              <a:rPr lang="fa-IR" dirty="0">
                <a:cs typeface="B Nazanin" panose="00000400000000000000" pitchFamily="2" charset="-78"/>
              </a:rPr>
            </a:br>
            <a:endParaRPr lang="fa-IR" dirty="0">
              <a:cs typeface="B Nazanin" panose="00000400000000000000" pitchFamily="2" charset="-78"/>
            </a:endParaRPr>
          </a:p>
        </p:txBody>
      </p:sp>
      <p:pic>
        <p:nvPicPr>
          <p:cNvPr id="8200" name="Picture 8" descr="C:\Users\a\Pictures\ten\qrof57183tiq8hlb57ai.jpg"/>
          <p:cNvPicPr>
            <a:picLocks noChangeAspect="1" noChangeArrowheads="1"/>
          </p:cNvPicPr>
          <p:nvPr/>
        </p:nvPicPr>
        <p:blipFill>
          <a:blip r:embed="rId5"/>
          <a:srcRect/>
          <a:stretch>
            <a:fillRect/>
          </a:stretch>
        </p:blipFill>
        <p:spPr bwMode="auto">
          <a:xfrm>
            <a:off x="2133600" y="4114801"/>
            <a:ext cx="2926080" cy="219829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8" name="Rectangle 7"/>
          <p:cNvSpPr/>
          <p:nvPr/>
        </p:nvSpPr>
        <p:spPr>
          <a:xfrm>
            <a:off x="4239632" y="685801"/>
            <a:ext cx="2161169" cy="461665"/>
          </a:xfrm>
          <a:prstGeom prst="rect">
            <a:avLst/>
          </a:prstGeom>
        </p:spPr>
        <p:txBody>
          <a:bodyPr wrap="none">
            <a:spAutoFit/>
          </a:bodyPr>
          <a:lstStyle/>
          <a:p>
            <a:r>
              <a:rPr lang="fa-IR" sz="2400" b="1" dirty="0">
                <a:cs typeface="B Nazanin" panose="00000400000000000000" pitchFamily="2" charset="-78"/>
              </a:rPr>
              <a:t>باغ بهشت بریتانیا </a:t>
            </a:r>
            <a:endParaRPr lang="en-US" sz="2400" b="1" dirty="0"/>
          </a:p>
        </p:txBody>
      </p:sp>
    </p:spTree>
    <p:extLst>
      <p:ext uri="{BB962C8B-B14F-4D97-AF65-F5344CB8AC3E}">
        <p14:creationId xmlns:p14="http://schemas.microsoft.com/office/powerpoint/2010/main" val="2613492161"/>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normAutofit/>
          </a:bodyPr>
          <a:lstStyle/>
          <a:p>
            <a:pPr algn="ctr"/>
            <a:r>
              <a:rPr lang="fa-IR" sz="2400" b="1" dirty="0">
                <a:cs typeface="B Nazanin" panose="00000400000000000000" pitchFamily="2" charset="-78"/>
              </a:rPr>
              <a:t>منابع و مآخذ</a:t>
            </a:r>
            <a:endParaRPr lang="fa-IR" sz="2400" dirty="0">
              <a:cs typeface="B Nazanin" panose="00000400000000000000" pitchFamily="2" charset="-78"/>
            </a:endParaRPr>
          </a:p>
        </p:txBody>
      </p:sp>
      <p:sp>
        <p:nvSpPr>
          <p:cNvPr id="3" name="Content Placeholder 2"/>
          <p:cNvSpPr>
            <a:spLocks noGrp="1"/>
          </p:cNvSpPr>
          <p:nvPr>
            <p:ph sz="quarter" idx="13"/>
          </p:nvPr>
        </p:nvSpPr>
        <p:spPr/>
        <p:txBody>
          <a:bodyPr>
            <a:normAutofit/>
          </a:bodyPr>
          <a:lstStyle/>
          <a:p>
            <a:pPr lvl="0" algn="r" rtl="1">
              <a:buFont typeface="Arial" pitchFamily="34" charset="0"/>
              <a:buChar char="•"/>
            </a:pPr>
            <a:r>
              <a:rPr lang="fa-IR" sz="1600" dirty="0">
                <a:cs typeface="B Nazanin" panose="00000400000000000000" pitchFamily="2" charset="-78"/>
              </a:rPr>
              <a:t>مور، فولر،درك رفتار سازه ها - چاپ پنجم سال 1386 (چاپ اول 1380) انتشارات</a:t>
            </a:r>
            <a:r>
              <a:rPr lang="fa-IR" sz="1600" b="1" dirty="0">
                <a:cs typeface="B Nazanin" panose="00000400000000000000" pitchFamily="2" charset="-78"/>
              </a:rPr>
              <a:t> </a:t>
            </a:r>
            <a:r>
              <a:rPr lang="fa-IR" sz="1600" dirty="0">
                <a:cs typeface="B Nazanin" panose="00000400000000000000" pitchFamily="2" charset="-78"/>
              </a:rPr>
              <a:t>دانشگاه تهران</a:t>
            </a:r>
            <a:r>
              <a:rPr lang="en-US" sz="1600" b="1" dirty="0">
                <a:cs typeface="B Nazanin" panose="00000400000000000000" pitchFamily="2" charset="-78"/>
              </a:rPr>
              <a:t>.</a:t>
            </a:r>
            <a:endParaRPr lang="fa-IR" sz="1600" b="1" dirty="0">
              <a:cs typeface="B Nazanin" panose="00000400000000000000" pitchFamily="2" charset="-78"/>
            </a:endParaRPr>
          </a:p>
          <a:p>
            <a:pPr>
              <a:buFont typeface="Arial" pitchFamily="34" charset="0"/>
              <a:buChar char="•"/>
            </a:pPr>
            <a:r>
              <a:rPr lang="en-US" sz="1600" dirty="0" err="1"/>
              <a:t>www.google.com</a:t>
            </a:r>
            <a:endParaRPr lang="en-US" sz="1600" dirty="0">
              <a:cs typeface="B Nazanin" panose="00000400000000000000" pitchFamily="2" charset="-78"/>
            </a:endParaRPr>
          </a:p>
          <a:p>
            <a:pPr>
              <a:buFont typeface="Arial" pitchFamily="34" charset="0"/>
              <a:buChar char="•"/>
            </a:pPr>
            <a:r>
              <a:rPr lang="en-US" sz="1600" dirty="0" err="1">
                <a:cs typeface="B Nazanin" panose="00000400000000000000" pitchFamily="2" charset="-78"/>
              </a:rPr>
              <a:t>www.surrey.ac.uk</a:t>
            </a:r>
            <a:endParaRPr lang="en-US" sz="1600" dirty="0">
              <a:cs typeface="B Nazanin" panose="00000400000000000000" pitchFamily="2" charset="-78"/>
            </a:endParaRPr>
          </a:p>
          <a:p>
            <a:pPr>
              <a:buFont typeface="Arial" pitchFamily="34" charset="0"/>
              <a:buChar char="•"/>
            </a:pPr>
            <a:r>
              <a:rPr lang="en-US" sz="1600" dirty="0" err="1">
                <a:cs typeface="B Nazanin" panose="00000400000000000000" pitchFamily="2" charset="-78"/>
              </a:rPr>
              <a:t>www.baam-mag.com</a:t>
            </a:r>
            <a:endParaRPr lang="en-US" sz="1600" dirty="0">
              <a:cs typeface="B Nazanin" panose="00000400000000000000" pitchFamily="2" charset="-78"/>
            </a:endParaRPr>
          </a:p>
          <a:p>
            <a:pPr>
              <a:buFont typeface="Arial" pitchFamily="34" charset="0"/>
              <a:buChar char="•"/>
            </a:pPr>
            <a:r>
              <a:rPr lang="en-US" sz="1600" dirty="0" err="1">
                <a:cs typeface="B Nazanin" panose="00000400000000000000" pitchFamily="2" charset="-78"/>
              </a:rPr>
              <a:t>amadeo.blog.com</a:t>
            </a:r>
            <a:endParaRPr lang="en-US" sz="1600" dirty="0">
              <a:cs typeface="B Nazanin" panose="00000400000000000000" pitchFamily="2" charset="-78"/>
            </a:endParaRPr>
          </a:p>
          <a:p>
            <a:pPr>
              <a:buFont typeface="Arial" pitchFamily="34" charset="0"/>
              <a:buChar char="•"/>
            </a:pPr>
            <a:r>
              <a:rPr lang="en-US" sz="1600" dirty="0" err="1">
                <a:cs typeface="B Nazanin" panose="00000400000000000000" pitchFamily="2" charset="-78"/>
              </a:rPr>
              <a:t>arshadomran.blogspot.com</a:t>
            </a:r>
            <a:endParaRPr lang="en-US" sz="1600" dirty="0">
              <a:cs typeface="B Nazanin" panose="00000400000000000000" pitchFamily="2" charset="-78"/>
            </a:endParaRPr>
          </a:p>
          <a:p>
            <a:pPr>
              <a:buFont typeface="Arial" pitchFamily="34" charset="0"/>
              <a:buChar char="•"/>
            </a:pPr>
            <a:endParaRPr lang="fa-IR" sz="1600" dirty="0">
              <a:cs typeface="B Nazanin" panose="00000400000000000000" pitchFamily="2" charset="-78"/>
            </a:endParaRPr>
          </a:p>
        </p:txBody>
      </p:sp>
    </p:spTree>
    <p:extLst>
      <p:ext uri="{BB962C8B-B14F-4D97-AF65-F5344CB8AC3E}">
        <p14:creationId xmlns:p14="http://schemas.microsoft.com/office/powerpoint/2010/main" val="45763755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3"/>
          </p:nvPr>
        </p:nvSpPr>
        <p:spPr>
          <a:xfrm>
            <a:off x="1792706" y="613611"/>
            <a:ext cx="8915400" cy="5867400"/>
          </a:xfrm>
        </p:spPr>
        <p:txBody>
          <a:bodyPr>
            <a:normAutofit/>
          </a:bodyPr>
          <a:lstStyle/>
          <a:p>
            <a:pPr algn="justLow" rtl="1">
              <a:buNone/>
            </a:pPr>
            <a:r>
              <a:rPr lang="fa-IR" sz="1600" dirty="0">
                <a:cs typeface="B Nazanin" panose="00000400000000000000" pitchFamily="2" charset="-78"/>
              </a:rPr>
              <a:t>معمولا ارتفاع یک سازه فضاکار در مقایسه با سیستم خرپایی (در دهانه های اصلی) و تیرهای فرعی با خرپاهای کوچکتر ( در دهانه های دیگر) کمتر می باشد. </a:t>
            </a:r>
            <a:endParaRPr lang="en-US" sz="1600" dirty="0">
              <a:cs typeface="B Nazanin" panose="00000400000000000000" pitchFamily="2" charset="-78"/>
            </a:endParaRPr>
          </a:p>
          <a:p>
            <a:pPr algn="justLow" rtl="1">
              <a:buNone/>
            </a:pPr>
            <a:endParaRPr lang="fa-IR" sz="1600" dirty="0">
              <a:cs typeface="B Nazanin" panose="00000400000000000000" pitchFamily="2" charset="-78"/>
            </a:endParaRPr>
          </a:p>
          <a:p>
            <a:pPr algn="justLow" rtl="1">
              <a:buNone/>
            </a:pPr>
            <a:endParaRPr lang="fa-IR" sz="1600" dirty="0">
              <a:cs typeface="B Nazanin" panose="00000400000000000000" pitchFamily="2" charset="-78"/>
            </a:endParaRPr>
          </a:p>
          <a:p>
            <a:pPr algn="justLow" rtl="1">
              <a:buNone/>
            </a:pPr>
            <a:endParaRPr lang="fa-IR" sz="1600" dirty="0">
              <a:cs typeface="B Nazanin" panose="00000400000000000000" pitchFamily="2" charset="-78"/>
            </a:endParaRPr>
          </a:p>
          <a:p>
            <a:pPr algn="justLow" rtl="1">
              <a:buNone/>
            </a:pPr>
            <a:endParaRPr lang="fa-IR" sz="1600" dirty="0">
              <a:cs typeface="B Nazanin" panose="00000400000000000000" pitchFamily="2" charset="-78"/>
            </a:endParaRPr>
          </a:p>
          <a:p>
            <a:pPr algn="justLow" rtl="1">
              <a:buNone/>
            </a:pPr>
            <a:r>
              <a:rPr lang="fa-IR" sz="1600" dirty="0" smtClean="0">
                <a:cs typeface="B Nazanin" panose="00000400000000000000" pitchFamily="2" charset="-78"/>
              </a:rPr>
              <a:t> </a:t>
            </a:r>
            <a:r>
              <a:rPr lang="fa-IR" sz="1600" dirty="0">
                <a:cs typeface="B Nazanin" panose="00000400000000000000" pitchFamily="2" charset="-78"/>
              </a:rPr>
              <a:t>( الف ) سازه ی فضاکار سه بعدی بوده و در دو جهت (یا بیشتر) دارای قابلیت تحمل نیرو ها می باشند.</a:t>
            </a:r>
          </a:p>
          <a:p>
            <a:pPr algn="justLow" rtl="1">
              <a:buNone/>
            </a:pPr>
            <a:r>
              <a:rPr lang="fa-IR" sz="1600" dirty="0">
                <a:cs typeface="B Nazanin" panose="00000400000000000000" pitchFamily="2" charset="-78"/>
              </a:rPr>
              <a:t>(ب ) در مقایسه ، ترکیب های خرپا و پرلین اساسا دو بعدی بوده و فقط در یک جهت قابلیت باربری است.</a:t>
            </a:r>
          </a:p>
          <a:p>
            <a:pPr algn="justLow" rtl="1">
              <a:buNone/>
            </a:pPr>
            <a:endParaRPr lang="fa-IR" sz="1600" dirty="0">
              <a:cs typeface="B Nazanin" panose="00000400000000000000" pitchFamily="2" charset="-78"/>
            </a:endParaRPr>
          </a:p>
          <a:p>
            <a:pPr algn="justLow" rtl="1">
              <a:buNone/>
            </a:pPr>
            <a:endParaRPr lang="fa-IR" sz="1600" dirty="0">
              <a:cs typeface="B Nazanin" panose="00000400000000000000" pitchFamily="2" charset="-78"/>
            </a:endParaRPr>
          </a:p>
          <a:p>
            <a:pPr algn="justLow" rtl="1">
              <a:buNone/>
            </a:pPr>
            <a:endParaRPr lang="fa-IR" sz="1600" dirty="0">
              <a:cs typeface="B Nazanin" panose="00000400000000000000" pitchFamily="2" charset="-78"/>
            </a:endParaRPr>
          </a:p>
          <a:p>
            <a:pPr algn="justLow" rtl="1">
              <a:buNone/>
            </a:pPr>
            <a:endParaRPr lang="fa-IR" sz="1600" dirty="0">
              <a:cs typeface="B Nazanin" panose="00000400000000000000" pitchFamily="2" charset="-78"/>
            </a:endParaRPr>
          </a:p>
          <a:p>
            <a:pPr algn="justLow" rtl="1">
              <a:buNone/>
            </a:pPr>
            <a:endParaRPr lang="fa-IR" sz="1600" dirty="0">
              <a:cs typeface="B Nazanin" panose="00000400000000000000" pitchFamily="2" charset="-78"/>
            </a:endParaRPr>
          </a:p>
          <a:p>
            <a:pPr algn="justLow" rtl="1">
              <a:buNone/>
            </a:pPr>
            <a:endParaRPr lang="fa-IR" sz="1600" dirty="0">
              <a:cs typeface="B Nazanin" panose="00000400000000000000" pitchFamily="2" charset="-78"/>
            </a:endParaRPr>
          </a:p>
          <a:p>
            <a:pPr algn="justLow" rtl="1">
              <a:buNone/>
            </a:pPr>
            <a:endParaRPr lang="en-US" sz="1600" dirty="0">
              <a:cs typeface="B Nazanin" panose="00000400000000000000" pitchFamily="2" charset="-78"/>
            </a:endParaRPr>
          </a:p>
        </p:txBody>
      </p:sp>
      <p:pic>
        <p:nvPicPr>
          <p:cNvPr id="4" name="Picture 2" descr="F:\ax2\IMG_6188.JPG"/>
          <p:cNvPicPr>
            <a:picLocks noChangeAspect="1" noChangeArrowheads="1"/>
          </p:cNvPicPr>
          <p:nvPr/>
        </p:nvPicPr>
        <p:blipFill>
          <a:blip r:embed="rId2" cstate="print"/>
          <a:srcRect/>
          <a:stretch>
            <a:fillRect/>
          </a:stretch>
        </p:blipFill>
        <p:spPr bwMode="auto">
          <a:xfrm>
            <a:off x="3552788" y="1295400"/>
            <a:ext cx="5286412" cy="1582162"/>
          </a:xfrm>
          <a:prstGeom prst="rect">
            <a:avLst/>
          </a:prstGeom>
          <a:noFill/>
        </p:spPr>
      </p:pic>
      <p:pic>
        <p:nvPicPr>
          <p:cNvPr id="4099" name="Picture 3" descr="C:\Users\a\Pictures\3d sazeh\14.jpg"/>
          <p:cNvPicPr>
            <a:picLocks noChangeAspect="1" noChangeArrowheads="1"/>
          </p:cNvPicPr>
          <p:nvPr/>
        </p:nvPicPr>
        <p:blipFill>
          <a:blip r:embed="rId3"/>
          <a:srcRect t="11605"/>
          <a:stretch>
            <a:fillRect/>
          </a:stretch>
        </p:blipFill>
        <p:spPr bwMode="auto">
          <a:xfrm>
            <a:off x="854242" y="3926466"/>
            <a:ext cx="3688280" cy="24384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48129" name="Rectangle 1"/>
          <p:cNvSpPr>
            <a:spLocks noChangeArrowheads="1"/>
          </p:cNvSpPr>
          <p:nvPr/>
        </p:nvSpPr>
        <p:spPr bwMode="auto">
          <a:xfrm>
            <a:off x="5666876" y="3926466"/>
            <a:ext cx="5029199" cy="255454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justLow" fontAlgn="base">
              <a:spcBef>
                <a:spcPct val="0"/>
              </a:spcBef>
              <a:spcAft>
                <a:spcPct val="0"/>
              </a:spcAft>
            </a:pPr>
            <a:r>
              <a:rPr lang="fa-IR" sz="1600" dirty="0">
                <a:latin typeface="Calibri" pitchFamily="34" charset="0"/>
                <a:ea typeface="Calibri" pitchFamily="34" charset="0"/>
                <a:cs typeface="B Nazanin" panose="00000400000000000000" pitchFamily="2" charset="-78"/>
              </a:rPr>
              <a:t>سازه های فضاکار ، سیستم های با بازدهی سازه بالا و ایمن می باشند زیرا هریک از اعضای آن متناسب با مقاومت خود ، بار وارده را تحمل می نمایند. بارهای وارده از طریق کوتاهترین مسیر به تکیه گاه ها ی مختلف و متعدد منتقل می شوند .</a:t>
            </a:r>
            <a:endParaRPr lang="en-US" sz="1600" dirty="0">
              <a:latin typeface="Arial" pitchFamily="34" charset="0"/>
              <a:cs typeface="Arial" pitchFamily="34" charset="0"/>
            </a:endParaRPr>
          </a:p>
          <a:p>
            <a:pPr algn="justLow" eaLnBrk="0" fontAlgn="base" hangingPunct="0">
              <a:spcBef>
                <a:spcPct val="0"/>
              </a:spcBef>
              <a:spcAft>
                <a:spcPct val="0"/>
              </a:spcAft>
            </a:pPr>
            <a:r>
              <a:rPr lang="fa-IR" sz="1600" dirty="0">
                <a:latin typeface="Calibri" pitchFamily="34" charset="0"/>
                <a:ea typeface="Calibri" pitchFamily="34" charset="0"/>
                <a:cs typeface="B Nazanin" panose="00000400000000000000" pitchFamily="2" charset="-78"/>
              </a:rPr>
              <a:t>بیشترین بارها از طریق مقاومترین اعضا به تکیه گاه ها منتقل می شوند. با حذف تعدادی از اعضا ، ایستایی و پایداری سازه فضاکار از بین نمی رود زیرا این امر باعث تعیین دوباره جریان نیروها می شود و اعضا متناسب با مقاومت یا سختی شان نیروهای اضافی را بطور مشترک تحمل می نمایند.</a:t>
            </a:r>
            <a:endParaRPr lang="en-US" sz="1600" dirty="0">
              <a:latin typeface="Arial" pitchFamily="34" charset="0"/>
              <a:cs typeface="Arial" pitchFamily="34" charset="0"/>
            </a:endParaRPr>
          </a:p>
          <a:p>
            <a:pPr algn="justLow" eaLnBrk="0" fontAlgn="base" hangingPunct="0">
              <a:spcBef>
                <a:spcPct val="0"/>
              </a:spcBef>
              <a:spcAft>
                <a:spcPct val="0"/>
              </a:spcAft>
            </a:pPr>
            <a:r>
              <a:rPr lang="fa-IR" sz="1600" dirty="0">
                <a:latin typeface="Calibri" pitchFamily="34" charset="0"/>
                <a:ea typeface="Calibri" pitchFamily="34" charset="0"/>
                <a:cs typeface="B Nazanin" panose="00000400000000000000" pitchFamily="2" charset="-78"/>
              </a:rPr>
              <a:t>این افزایش مقاومت ذاتی دلیل تعادل سازه فضاکار است ، حتی هنگامی که بار اضافی بر آنها وارد شود.</a:t>
            </a:r>
            <a:endParaRPr lang="fa-IR" sz="1600" dirty="0">
              <a:latin typeface="Arial" pitchFamily="34" charset="0"/>
              <a:cs typeface="Arial" pitchFamily="34" charset="0"/>
            </a:endParaRPr>
          </a:p>
        </p:txBody>
      </p:sp>
    </p:spTree>
    <p:extLst>
      <p:ext uri="{BB962C8B-B14F-4D97-AF65-F5344CB8AC3E}">
        <p14:creationId xmlns:p14="http://schemas.microsoft.com/office/powerpoint/2010/main" val="94015906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sz="quarter" idx="13"/>
          </p:nvPr>
        </p:nvSpPr>
        <p:spPr>
          <a:xfrm>
            <a:off x="1638300" y="1066801"/>
            <a:ext cx="8915400" cy="1826141"/>
          </a:xfrm>
          <a:prstGeom prst="rect">
            <a:avLst/>
          </a:prstGeom>
        </p:spPr>
        <p:txBody>
          <a:bodyPr>
            <a:spAutoFit/>
          </a:bodyPr>
          <a:lstStyle/>
          <a:p>
            <a:pPr algn="justLow" rtl="1">
              <a:buNone/>
            </a:pPr>
            <a:r>
              <a:rPr lang="fa-IR" sz="1600" dirty="0">
                <a:cs typeface="B Nazanin" panose="00000400000000000000" pitchFamily="2" charset="-78"/>
              </a:rPr>
              <a:t>از  نظر تاریخی ، سازه ی فضاکار چند لایه بطور مستقیم از خرپاهای مسطح در قرن نوزدهم منتج شدند.</a:t>
            </a:r>
            <a:endParaRPr lang="en-US" sz="1600" dirty="0">
              <a:cs typeface="B Nazanin" panose="00000400000000000000" pitchFamily="2" charset="-78"/>
            </a:endParaRPr>
          </a:p>
          <a:p>
            <a:pPr algn="justLow" rtl="1">
              <a:buNone/>
            </a:pPr>
            <a:r>
              <a:rPr lang="fa-IR" sz="1600" dirty="0">
                <a:cs typeface="B Nazanin" panose="00000400000000000000" pitchFamily="2" charset="-78"/>
              </a:rPr>
              <a:t>در آگوست سال 1881 فوپل  قوانین خود را در مورد سازه ی فضاکار منتشر کرد، که برای تحلیل های گوستاو ایفل در مورد برج پاریس ( گرچه برج ایفل واقعا بر اساس مجموعه ای از خرپا ها شکل گرفته است)  بسیار موثر بود . الکساندر گراهام بل به عنوان مخترع سازه فضاکار اعتبار زیادی کسب نمود. سازه های سازه فضاکار اولیه وی شامل کایت ، بادشکن و یک برج بود.</a:t>
            </a:r>
            <a:endParaRPr lang="en-US" sz="1600" dirty="0">
              <a:cs typeface="B Nazanin" panose="00000400000000000000" pitchFamily="2" charset="-78"/>
            </a:endParaRPr>
          </a:p>
          <a:p>
            <a:pPr algn="justLow" rtl="1">
              <a:buNone/>
            </a:pPr>
            <a:endParaRPr lang="fa-IR" sz="1600" dirty="0">
              <a:cs typeface="B Nazanin" panose="00000400000000000000" pitchFamily="2" charset="-78"/>
            </a:endParaRPr>
          </a:p>
        </p:txBody>
      </p:sp>
      <p:sp>
        <p:nvSpPr>
          <p:cNvPr id="9" name="Rectangle 8"/>
          <p:cNvSpPr/>
          <p:nvPr/>
        </p:nvSpPr>
        <p:spPr>
          <a:xfrm>
            <a:off x="4969866" y="2397168"/>
            <a:ext cx="2611613" cy="461665"/>
          </a:xfrm>
          <a:prstGeom prst="rect">
            <a:avLst/>
          </a:prstGeom>
        </p:spPr>
        <p:txBody>
          <a:bodyPr wrap="none">
            <a:spAutoFit/>
          </a:bodyPr>
          <a:lstStyle/>
          <a:p>
            <a:r>
              <a:rPr lang="fa-IR" sz="2400" b="1" dirty="0">
                <a:cs typeface="B Nazanin" panose="00000400000000000000" pitchFamily="2" charset="-78"/>
              </a:rPr>
              <a:t>انواع سازه هاي فضاكار</a:t>
            </a:r>
            <a:r>
              <a:rPr lang="fa-IR" sz="2400" dirty="0">
                <a:cs typeface="B Nazanin" panose="00000400000000000000" pitchFamily="2" charset="-78"/>
              </a:rPr>
              <a:t> </a:t>
            </a:r>
            <a:endParaRPr lang="en-US" sz="2400" dirty="0">
              <a:cs typeface="B Nazanin" panose="00000400000000000000" pitchFamily="2" charset="-78"/>
            </a:endParaRPr>
          </a:p>
        </p:txBody>
      </p:sp>
      <p:sp>
        <p:nvSpPr>
          <p:cNvPr id="10" name="TextBox 9"/>
          <p:cNvSpPr txBox="1"/>
          <p:nvPr/>
        </p:nvSpPr>
        <p:spPr>
          <a:xfrm>
            <a:off x="5943600" y="2895601"/>
            <a:ext cx="4724400" cy="1877437"/>
          </a:xfrm>
          <a:prstGeom prst="rect">
            <a:avLst/>
          </a:prstGeom>
          <a:noFill/>
        </p:spPr>
        <p:txBody>
          <a:bodyPr wrap="square" rtlCol="0">
            <a:spAutoFit/>
          </a:bodyPr>
          <a:lstStyle/>
          <a:p>
            <a:pPr algn="justLow" rtl="1"/>
            <a:r>
              <a:rPr lang="fa-IR" sz="2000" b="1" dirty="0">
                <a:cs typeface="B Nazanin" panose="00000400000000000000" pitchFamily="2" charset="-78"/>
              </a:rPr>
              <a:t>الف - شبكه هاي تخت</a:t>
            </a:r>
          </a:p>
          <a:p>
            <a:pPr algn="justLow" rtl="1"/>
            <a:endParaRPr lang="fa-IR" sz="1600" b="1" dirty="0">
              <a:cs typeface="B Nazanin" panose="00000400000000000000" pitchFamily="2" charset="-78"/>
            </a:endParaRPr>
          </a:p>
          <a:p>
            <a:pPr algn="justLow" rtl="1"/>
            <a:r>
              <a:rPr lang="fa-IR" sz="1600" dirty="0">
                <a:cs typeface="B Nazanin" panose="00000400000000000000" pitchFamily="2" charset="-78"/>
              </a:rPr>
              <a:t>شبكه هاي تخت مي توانند داراي يك، دو يا سه و حتي چند لايه باشند، ولي بيشتر به صورت دولايه مورد استفاده قرا ر مي گيرند. </a:t>
            </a:r>
          </a:p>
          <a:p>
            <a:pPr algn="justLow" rtl="1"/>
            <a:r>
              <a:rPr lang="fa-IR" sz="1600" dirty="0">
                <a:cs typeface="B Nazanin" panose="00000400000000000000" pitchFamily="2" charset="-78"/>
              </a:rPr>
              <a:t>شبكه هاي دولايه از دو صفحه موازي كه بوسيله عناصري به هم متصل گرديده اند تشكيل مي شوند </a:t>
            </a:r>
          </a:p>
          <a:p>
            <a:pPr algn="justLow" rtl="1"/>
            <a:r>
              <a:rPr lang="fa-IR" sz="1600" dirty="0">
                <a:cs typeface="B Nazanin" panose="00000400000000000000" pitchFamily="2" charset="-78"/>
              </a:rPr>
              <a:t>. يك نمونه استفاده از اين شبكه ها در آشيانه هواپيماها است. </a:t>
            </a:r>
          </a:p>
        </p:txBody>
      </p:sp>
      <p:pic>
        <p:nvPicPr>
          <p:cNvPr id="13" name="Picture 12" descr="untitled23.bmp"/>
          <p:cNvPicPr>
            <a:picLocks noChangeAspect="1"/>
          </p:cNvPicPr>
          <p:nvPr/>
        </p:nvPicPr>
        <p:blipFill>
          <a:blip r:embed="rId2"/>
          <a:srcRect l="4801" r="5588" b="55247"/>
          <a:stretch>
            <a:fillRect/>
          </a:stretch>
        </p:blipFill>
        <p:spPr>
          <a:xfrm>
            <a:off x="1676400" y="2743200"/>
            <a:ext cx="4267200" cy="2599962"/>
          </a:xfrm>
          <a:prstGeom prst="rect">
            <a:avLst/>
          </a:prstGeom>
        </p:spPr>
      </p:pic>
      <p:sp>
        <p:nvSpPr>
          <p:cNvPr id="14" name="Rectangle 13"/>
          <p:cNvSpPr/>
          <p:nvPr/>
        </p:nvSpPr>
        <p:spPr>
          <a:xfrm>
            <a:off x="1524000" y="5458361"/>
            <a:ext cx="8991600" cy="1077218"/>
          </a:xfrm>
          <a:prstGeom prst="rect">
            <a:avLst/>
          </a:prstGeom>
        </p:spPr>
        <p:txBody>
          <a:bodyPr wrap="square">
            <a:spAutoFit/>
          </a:bodyPr>
          <a:lstStyle/>
          <a:p>
            <a:pPr algn="justLow" rtl="1"/>
            <a:r>
              <a:rPr lang="fa-IR" sz="1600" dirty="0">
                <a:cs typeface="B Nazanin" panose="00000400000000000000" pitchFamily="2" charset="-78"/>
              </a:rPr>
              <a:t>زماني كه اعضا در شبكه دولايه طويل شوند براي جلوگيري از خطر كمانش كردن از شبكه هاي سه لايه استفاده مي شود و با توجه به اينكه نيمي از هزينه هاي سازه هاي فضاكار را پيونده ها تشكيل مي دهند اين نوع سازه ها اغلب غير اقتصادي است . نكته ديگري كه در طراحي شبكه ها ي دولايه و اكثر سازه هاي فضاكار بايد در نظر گرفت اين است كه براي توزيع بهتر نيرو ستون ها در داخل شبكه قرار گيرند و ستون به چند گره متصل شود و بهتر است براي توزيع منظم نيرو در سازه در اطراف كنسول داشته باشيم. </a:t>
            </a:r>
          </a:p>
        </p:txBody>
      </p:sp>
    </p:spTree>
    <p:extLst>
      <p:ext uri="{BB962C8B-B14F-4D97-AF65-F5344CB8AC3E}">
        <p14:creationId xmlns:p14="http://schemas.microsoft.com/office/powerpoint/2010/main" val="334786211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76400" y="0"/>
            <a:ext cx="8915400" cy="1143000"/>
          </a:xfrm>
        </p:spPr>
        <p:txBody>
          <a:bodyPr>
            <a:normAutofit/>
          </a:bodyPr>
          <a:lstStyle/>
          <a:p>
            <a:pPr algn="r"/>
            <a:r>
              <a:rPr lang="fa-IR" sz="2000" b="1" dirty="0">
                <a:cs typeface="B Nazanin" panose="00000400000000000000" pitchFamily="2" charset="-78"/>
              </a:rPr>
              <a:t>ب) چلیک</a:t>
            </a:r>
            <a:endParaRPr lang="en-US" sz="2000" b="1" dirty="0">
              <a:cs typeface="B Nazanin" panose="00000400000000000000" pitchFamily="2" charset="-78"/>
            </a:endParaRPr>
          </a:p>
        </p:txBody>
      </p:sp>
      <p:sp>
        <p:nvSpPr>
          <p:cNvPr id="3" name="Content Placeholder 2"/>
          <p:cNvSpPr>
            <a:spLocks noGrp="1"/>
          </p:cNvSpPr>
          <p:nvPr>
            <p:ph sz="quarter" idx="13"/>
          </p:nvPr>
        </p:nvSpPr>
        <p:spPr>
          <a:xfrm>
            <a:off x="1676400" y="886327"/>
            <a:ext cx="8915400" cy="4389120"/>
          </a:xfrm>
        </p:spPr>
        <p:txBody>
          <a:bodyPr>
            <a:normAutofit/>
          </a:bodyPr>
          <a:lstStyle/>
          <a:p>
            <a:pPr algn="justLow" rtl="1">
              <a:buNone/>
            </a:pPr>
            <a:r>
              <a:rPr lang="fa-IR" sz="1600" dirty="0">
                <a:cs typeface="B Nazanin" panose="00000400000000000000" pitchFamily="2" charset="-78"/>
              </a:rPr>
              <a:t>به شبكه اي كه در يك جهت داراي انحنا باشد، چليك مي گويند . اين سازه بيشتر براي پوشش سطوح مستطيلي دالان مانند استفاده شده و بعضا فاقد ستون مي باشند و روي لبه هاي چليك كه به تكيه گاه متصل است، قرار مي گيرند . چليك ها داراي محور مي باشند. چليك ها اغلب به شكل تركيبي استفاده مي شوند و تير كمري نقش تركيب كردن چليك ها به يك ديگر را بازي مي كنند. نكته اي كه در طراحي اين نوع سازه ها بايد در نظر گرفت اين است كه انتهاي چليك بايد قوي باشد و اين تقويت را مي شود بوسيله تير، تير و ستون و شكل خورشيد مانند انجام داد. </a:t>
            </a:r>
          </a:p>
          <a:p>
            <a:pPr algn="justLow" rtl="1">
              <a:buNone/>
            </a:pPr>
            <a:r>
              <a:rPr lang="fa-IR" sz="1600" dirty="0">
                <a:cs typeface="B Nazanin" panose="00000400000000000000" pitchFamily="2" charset="-78"/>
              </a:rPr>
              <a:t>انواع چليك ها در شكل نشان داده شده است كه عبارتند از: </a:t>
            </a:r>
          </a:p>
          <a:p>
            <a:pPr algn="justLow" rtl="1">
              <a:buNone/>
            </a:pPr>
            <a:r>
              <a:rPr lang="fa-IR" sz="1600" dirty="0">
                <a:cs typeface="B Nazanin" panose="00000400000000000000" pitchFamily="2" charset="-78"/>
              </a:rPr>
              <a:t>چليك اريبي، چليك لَمِلا با مقاطع بيضي گون، سهمي گون، هذلولي گون و...( </a:t>
            </a:r>
            <a:r>
              <a:rPr lang="en-US" sz="1600" b="1" dirty="0">
                <a:cs typeface="B Nazanin" panose="00000400000000000000" pitchFamily="2" charset="-78"/>
              </a:rPr>
              <a:t>Lamella</a:t>
            </a:r>
            <a:r>
              <a:rPr lang="fa-IR" sz="1600" b="1" dirty="0">
                <a:cs typeface="B Nazanin" panose="00000400000000000000" pitchFamily="2" charset="-78"/>
              </a:rPr>
              <a:t>)</a:t>
            </a:r>
            <a:endParaRPr lang="en-US" sz="1600" dirty="0">
              <a:cs typeface="B Nazanin" panose="00000400000000000000" pitchFamily="2" charset="-78"/>
            </a:endParaRPr>
          </a:p>
          <a:p>
            <a:pPr algn="justLow" rtl="1">
              <a:buNone/>
            </a:pPr>
            <a:endParaRPr lang="en-US" sz="1600" dirty="0">
              <a:cs typeface="B Nazanin" panose="00000400000000000000" pitchFamily="2" charset="-78"/>
            </a:endParaRPr>
          </a:p>
        </p:txBody>
      </p:sp>
      <p:pic>
        <p:nvPicPr>
          <p:cNvPr id="4" name="Picture 3"/>
          <p:cNvPicPr/>
          <p:nvPr/>
        </p:nvPicPr>
        <p:blipFill>
          <a:blip r:embed="rId2"/>
          <a:srcRect/>
          <a:stretch>
            <a:fillRect/>
          </a:stretch>
        </p:blipFill>
        <p:spPr bwMode="auto">
          <a:xfrm>
            <a:off x="6400800" y="3962400"/>
            <a:ext cx="4419600" cy="2390280"/>
          </a:xfrm>
          <a:prstGeom prst="rect">
            <a:avLst/>
          </a:prstGeom>
          <a:noFill/>
          <a:ln w="9525">
            <a:noFill/>
            <a:miter lim="800000"/>
            <a:headEnd/>
            <a:tailEnd/>
          </a:ln>
        </p:spPr>
      </p:pic>
      <p:pic>
        <p:nvPicPr>
          <p:cNvPr id="5" name="Picture 4"/>
          <p:cNvPicPr/>
          <p:nvPr/>
        </p:nvPicPr>
        <p:blipFill>
          <a:blip r:embed="rId3"/>
          <a:srcRect/>
          <a:stretch>
            <a:fillRect/>
          </a:stretch>
        </p:blipFill>
        <p:spPr bwMode="auto">
          <a:xfrm>
            <a:off x="1676400" y="2590801"/>
            <a:ext cx="2590800" cy="311467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7" name="Content Placeholder 7"/>
          <p:cNvPicPr>
            <a:picLocks noChangeAspect="1" noChangeArrowheads="1"/>
          </p:cNvPicPr>
          <p:nvPr/>
        </p:nvPicPr>
        <p:blipFill>
          <a:blip r:embed="rId4">
            <a:lum bright="12000" contrast="6000"/>
          </a:blip>
          <a:srcRect/>
          <a:stretch>
            <a:fillRect/>
          </a:stretch>
        </p:blipFill>
        <p:spPr>
          <a:xfrm>
            <a:off x="4114800" y="3171841"/>
            <a:ext cx="2377440" cy="158413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6" name="Picture 2" descr="F:\ax\chalik\1 (21).JPG"/>
          <p:cNvPicPr>
            <a:picLocks noChangeAspect="1" noChangeArrowheads="1"/>
          </p:cNvPicPr>
          <p:nvPr/>
        </p:nvPicPr>
        <p:blipFill>
          <a:blip r:embed="rId5" cstate="print"/>
          <a:srcRect/>
          <a:stretch>
            <a:fillRect/>
          </a:stretch>
        </p:blipFill>
        <p:spPr bwMode="auto">
          <a:xfrm>
            <a:off x="3657600" y="4838700"/>
            <a:ext cx="2286000" cy="17145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87778336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38300" y="0"/>
            <a:ext cx="8915400" cy="1143000"/>
          </a:xfrm>
        </p:spPr>
        <p:txBody>
          <a:bodyPr>
            <a:normAutofit/>
          </a:bodyPr>
          <a:lstStyle/>
          <a:p>
            <a:pPr algn="r"/>
            <a:r>
              <a:rPr lang="fa-IR" sz="2000" b="1" dirty="0">
                <a:cs typeface="B Nazanin" panose="00000400000000000000" pitchFamily="2" charset="-78"/>
              </a:rPr>
              <a:t>ج)گنبد</a:t>
            </a:r>
            <a:endParaRPr lang="en-US" sz="2000" b="1" dirty="0">
              <a:cs typeface="B Nazanin" panose="00000400000000000000" pitchFamily="2" charset="-78"/>
            </a:endParaRPr>
          </a:p>
        </p:txBody>
      </p:sp>
      <p:sp>
        <p:nvSpPr>
          <p:cNvPr id="3" name="Content Placeholder 2"/>
          <p:cNvSpPr>
            <a:spLocks noGrp="1"/>
          </p:cNvSpPr>
          <p:nvPr>
            <p:ph sz="quarter" idx="13"/>
          </p:nvPr>
        </p:nvSpPr>
        <p:spPr>
          <a:xfrm>
            <a:off x="1638300" y="1295400"/>
            <a:ext cx="8915400" cy="4389120"/>
          </a:xfrm>
        </p:spPr>
        <p:txBody>
          <a:bodyPr>
            <a:normAutofit/>
          </a:bodyPr>
          <a:lstStyle/>
          <a:p>
            <a:pPr algn="just" rtl="1">
              <a:buNone/>
            </a:pPr>
            <a:r>
              <a:rPr lang="fa-IR" sz="1600" dirty="0">
                <a:cs typeface="B Nazanin" panose="00000400000000000000" pitchFamily="2" charset="-78"/>
              </a:rPr>
              <a:t>اگر شبكه اي در دو جهت داراي انحنا باشد، گنبد ناميده مي شود . شايد رويه يك گنبد بخشي از يك كره يا يك مخروط يا اتصال چندين رويه باشد . گنبدها سازه هايي با صلبيت بالا مي باشند و براي دهانه هاي بسيار بزرگ تا حدود 250 متر مورد استفاده قرار مي گيرند . ارتفاع گنبد بايد بزرگتر  از 15 % قطر پايه گنبد باشد. گنبدها داراي مركز هستند مثالهايي از اين گنبدها در شكل نشان داده شده است.</a:t>
            </a:r>
            <a:endParaRPr lang="en-US" sz="1600" dirty="0">
              <a:cs typeface="B Nazanin" panose="00000400000000000000" pitchFamily="2" charset="-78"/>
            </a:endParaRPr>
          </a:p>
        </p:txBody>
      </p:sp>
      <p:pic>
        <p:nvPicPr>
          <p:cNvPr id="5" name="Picture 4"/>
          <p:cNvPicPr/>
          <p:nvPr/>
        </p:nvPicPr>
        <p:blipFill>
          <a:blip r:embed="rId2"/>
          <a:srcRect/>
          <a:stretch>
            <a:fillRect/>
          </a:stretch>
        </p:blipFill>
        <p:spPr bwMode="auto">
          <a:xfrm>
            <a:off x="6172200" y="3203576"/>
            <a:ext cx="4548198" cy="3197224"/>
          </a:xfrm>
          <a:prstGeom prst="rect">
            <a:avLst/>
          </a:prstGeom>
          <a:noFill/>
          <a:ln w="9525">
            <a:noFill/>
            <a:miter lim="800000"/>
            <a:headEnd/>
            <a:tailEnd/>
          </a:ln>
        </p:spPr>
      </p:pic>
      <p:pic>
        <p:nvPicPr>
          <p:cNvPr id="8" name="Picture 2" descr="C:\Users\a\Pictures\3d sazeh\Space-Frame.jpg"/>
          <p:cNvPicPr>
            <a:picLocks noChangeAspect="1" noChangeArrowheads="1"/>
          </p:cNvPicPr>
          <p:nvPr/>
        </p:nvPicPr>
        <p:blipFill>
          <a:blip r:embed="rId3"/>
          <a:srcRect/>
          <a:stretch>
            <a:fillRect/>
          </a:stretch>
        </p:blipFill>
        <p:spPr bwMode="auto">
          <a:xfrm>
            <a:off x="1390650" y="2496442"/>
            <a:ext cx="2514600" cy="230574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9" name="Picture 4" descr="C:\Users\a\Pictures\3d sazeh\untitled.jpg"/>
          <p:cNvPicPr>
            <a:picLocks noChangeAspect="1" noChangeArrowheads="1"/>
          </p:cNvPicPr>
          <p:nvPr/>
        </p:nvPicPr>
        <p:blipFill>
          <a:blip r:embed="rId4" cstate="print"/>
          <a:srcRect/>
          <a:stretch>
            <a:fillRect/>
          </a:stretch>
        </p:blipFill>
        <p:spPr bwMode="auto">
          <a:xfrm>
            <a:off x="4191000" y="3276601"/>
            <a:ext cx="1981200" cy="283313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274986897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L:\New Folder (2)\DSC08135.JPG"/>
          <p:cNvPicPr>
            <a:picLocks noChangeAspect="1" noChangeArrowheads="1"/>
          </p:cNvPicPr>
          <p:nvPr/>
        </p:nvPicPr>
        <p:blipFill>
          <a:blip r:embed="rId2" cstate="print">
            <a:lum bright="40000" contrast="40000"/>
          </a:blip>
          <a:srcRect t="16255" b="28012"/>
          <a:stretch>
            <a:fillRect/>
          </a:stretch>
        </p:blipFill>
        <p:spPr bwMode="auto">
          <a:xfrm>
            <a:off x="5562601" y="4495800"/>
            <a:ext cx="5031421" cy="2103120"/>
          </a:xfrm>
          <a:prstGeom prst="rect">
            <a:avLst/>
          </a:prstGeom>
          <a:noFill/>
        </p:spPr>
      </p:pic>
      <p:sp>
        <p:nvSpPr>
          <p:cNvPr id="2" name="Title 1"/>
          <p:cNvSpPr>
            <a:spLocks noGrp="1"/>
          </p:cNvSpPr>
          <p:nvPr>
            <p:ph type="title"/>
          </p:nvPr>
        </p:nvSpPr>
        <p:spPr>
          <a:xfrm>
            <a:off x="1638300" y="76200"/>
            <a:ext cx="8915400" cy="1143000"/>
          </a:xfrm>
        </p:spPr>
        <p:txBody>
          <a:bodyPr>
            <a:normAutofit/>
          </a:bodyPr>
          <a:lstStyle/>
          <a:p>
            <a:pPr algn="ctr"/>
            <a:r>
              <a:rPr lang="fa-IR" sz="2400" b="1" dirty="0">
                <a:cs typeface="B Nazanin" panose="00000400000000000000" pitchFamily="2" charset="-78"/>
              </a:rPr>
              <a:t>اتصالات </a:t>
            </a:r>
            <a:r>
              <a:rPr lang="en-US" sz="2400" dirty="0">
                <a:cs typeface="B Nazanin" panose="00000400000000000000" pitchFamily="2" charset="-78"/>
              </a:rPr>
              <a:t/>
            </a:r>
            <a:br>
              <a:rPr lang="en-US" sz="2400" dirty="0">
                <a:cs typeface="B Nazanin" panose="00000400000000000000" pitchFamily="2" charset="-78"/>
              </a:rPr>
            </a:br>
            <a:endParaRPr lang="en-US" sz="2400" dirty="0">
              <a:cs typeface="B Nazanin" panose="00000400000000000000" pitchFamily="2" charset="-78"/>
            </a:endParaRPr>
          </a:p>
        </p:txBody>
      </p:sp>
      <p:sp>
        <p:nvSpPr>
          <p:cNvPr id="3" name="Content Placeholder 2"/>
          <p:cNvSpPr>
            <a:spLocks noGrp="1"/>
          </p:cNvSpPr>
          <p:nvPr>
            <p:ph sz="quarter" idx="13"/>
          </p:nvPr>
        </p:nvSpPr>
        <p:spPr>
          <a:xfrm>
            <a:off x="5562600" y="914400"/>
            <a:ext cx="5105400" cy="2971800"/>
          </a:xfrm>
        </p:spPr>
        <p:txBody>
          <a:bodyPr>
            <a:noAutofit/>
          </a:bodyPr>
          <a:lstStyle/>
          <a:p>
            <a:pPr algn="just" rtl="1">
              <a:buNone/>
            </a:pPr>
            <a:r>
              <a:rPr lang="fa-IR" sz="1600" dirty="0">
                <a:cs typeface="B Nazanin" panose="00000400000000000000" pitchFamily="2" charset="-78"/>
              </a:rPr>
              <a:t>بدلیل ترکیب سه بعدی سیستم در سازه های فضاکار ، گره هایی که اعضا در سه بعد به آنها متصل می شوند بطور ذاتی پیچیده می باشند. برای دهانه های کوچکتر، گره ممکن است از صفحه فولادی ساخته شود و به انتهای اعضا پیچ می شوند این اعضا به طور معمول در مقطع عرضی، مستطیل شکل می باشند که به اتصال ساده تر عناصر پوشش دهنده ی سقف، نورگیر های سقفی ، بخش های شفاف و دیگر اجزا کمک می کنند.</a:t>
            </a:r>
            <a:endParaRPr lang="en-US" sz="1600" dirty="0">
              <a:cs typeface="B Nazanin" panose="00000400000000000000" pitchFamily="2" charset="-78"/>
            </a:endParaRPr>
          </a:p>
          <a:p>
            <a:pPr algn="just" rtl="1">
              <a:buNone/>
            </a:pPr>
            <a:r>
              <a:rPr lang="fa-IR" sz="1600" dirty="0">
                <a:cs typeface="B Nazanin" panose="00000400000000000000" pitchFamily="2" charset="-78"/>
              </a:rPr>
              <a:t>در دهانه های بزرگتر ، استفاده از سیستم مرو که با اعضای لوله ای شکل به گره های کروی توپر و لوله های با قطر و ضخامت مختلف امکان ایجاد مقاومت در برابر نیروهای موجود در هر عضو را می دهد . </a:t>
            </a:r>
            <a:endParaRPr lang="en-US" sz="1600" dirty="0">
              <a:cs typeface="B Nazanin" panose="00000400000000000000" pitchFamily="2" charset="-78"/>
            </a:endParaRPr>
          </a:p>
          <a:p>
            <a:pPr algn="just" rtl="1">
              <a:buNone/>
            </a:pPr>
            <a:r>
              <a:rPr lang="fa-IR" sz="1600" dirty="0">
                <a:cs typeface="B Nazanin" panose="00000400000000000000" pitchFamily="2" charset="-78"/>
              </a:rPr>
              <a:t>به علت هندسه ی پیچیده اتصالات و نیروهای نسبتا بزرگ موجود در سیستم مرو ، فولاد و آلومینیوم موادی هستند که معمولا در سازه های فضاکار بکار می روند . گرچه سازه های فضاکاری هم وجود دارند که از چوب ساخته شده اند ( بعنوان مثال ، سقف مسیر پیاده دانشگاه سیمون فریزیر). سازه فضاکار از جنس پلاستیک در کاربرد های داخلی که نیاز به عملکرد سازه ای ندارند استفاده می شوند.</a:t>
            </a:r>
            <a:endParaRPr lang="en-US" sz="1600" dirty="0">
              <a:cs typeface="B Nazanin" panose="00000400000000000000" pitchFamily="2" charset="-78"/>
            </a:endParaRPr>
          </a:p>
          <a:p>
            <a:pPr algn="just">
              <a:buNone/>
            </a:pPr>
            <a:endParaRPr lang="en-US" sz="1600" dirty="0">
              <a:cs typeface="B Nazanin" panose="00000400000000000000" pitchFamily="2" charset="-78"/>
            </a:endParaRPr>
          </a:p>
        </p:txBody>
      </p:sp>
      <p:pic>
        <p:nvPicPr>
          <p:cNvPr id="6146" name="Picture 2" descr="C:\Users\a\Pictures\ten\SF%20Closer.jpg"/>
          <p:cNvPicPr>
            <a:picLocks noChangeAspect="1" noChangeArrowheads="1"/>
          </p:cNvPicPr>
          <p:nvPr/>
        </p:nvPicPr>
        <p:blipFill>
          <a:blip r:embed="rId3"/>
          <a:srcRect/>
          <a:stretch>
            <a:fillRect/>
          </a:stretch>
        </p:blipFill>
        <p:spPr bwMode="auto">
          <a:xfrm>
            <a:off x="1600201" y="914400"/>
            <a:ext cx="3796471" cy="25200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5" name="TextBox 4"/>
          <p:cNvSpPr txBox="1"/>
          <p:nvPr/>
        </p:nvSpPr>
        <p:spPr>
          <a:xfrm>
            <a:off x="1752600" y="3733801"/>
            <a:ext cx="3581400" cy="2554545"/>
          </a:xfrm>
          <a:prstGeom prst="rect">
            <a:avLst/>
          </a:prstGeom>
          <a:noFill/>
        </p:spPr>
        <p:txBody>
          <a:bodyPr wrap="square" rtlCol="0">
            <a:spAutoFit/>
          </a:bodyPr>
          <a:lstStyle/>
          <a:p>
            <a:pPr algn="justLow" rtl="1"/>
            <a:r>
              <a:rPr lang="fa-IR" sz="1600" b="1" dirty="0">
                <a:cs typeface="B Nazanin" panose="00000400000000000000" pitchFamily="2" charset="-78"/>
              </a:rPr>
              <a:t>(الف ) سیستم </a:t>
            </a:r>
            <a:r>
              <a:rPr lang="en-US" sz="1600" b="1" dirty="0" err="1">
                <a:cs typeface="B Nazanin" panose="00000400000000000000" pitchFamily="2" charset="-78"/>
              </a:rPr>
              <a:t>unistrut</a:t>
            </a:r>
            <a:r>
              <a:rPr lang="en-US" sz="1600" b="1" dirty="0">
                <a:cs typeface="B Nazanin" panose="00000400000000000000" pitchFamily="2" charset="-78"/>
              </a:rPr>
              <a:t> </a:t>
            </a:r>
            <a:r>
              <a:rPr lang="fa-IR" sz="1600" b="1" dirty="0">
                <a:cs typeface="B Nazanin" panose="00000400000000000000" pitchFamily="2" charset="-78"/>
              </a:rPr>
              <a:t> </a:t>
            </a:r>
            <a:r>
              <a:rPr lang="fa-IR" sz="1600" dirty="0">
                <a:cs typeface="B Nazanin" panose="00000400000000000000" pitchFamily="2" charset="-78"/>
              </a:rPr>
              <a:t>ازورق فولادی خم شده ساخته شده است که به یکدیگر پیچ شده اند و برای دهانه های کوچک مناسب است . </a:t>
            </a:r>
          </a:p>
          <a:p>
            <a:pPr algn="justLow" rtl="1"/>
            <a:r>
              <a:rPr lang="fa-IR" sz="1600" b="1" dirty="0">
                <a:cs typeface="B Nazanin" panose="00000400000000000000" pitchFamily="2" charset="-78"/>
              </a:rPr>
              <a:t>(ب) سیستم سه راهی </a:t>
            </a:r>
            <a:r>
              <a:rPr lang="fa-IR" sz="1600" dirty="0">
                <a:cs typeface="B Nazanin" panose="00000400000000000000" pitchFamily="2" charset="-78"/>
              </a:rPr>
              <a:t>متشکل از گره های آلومینیومی قالب گرفته شده با سوراخ های دندانه دار و لوله های فولادی گالوانیزه که در انتها بشکل کلید هستند و درون سوراخ ها قرار می گیرند.</a:t>
            </a:r>
          </a:p>
          <a:p>
            <a:pPr algn="justLow" rtl="1"/>
            <a:r>
              <a:rPr lang="fa-IR" sz="1600" b="1" dirty="0">
                <a:cs typeface="B Nazanin" panose="00000400000000000000" pitchFamily="2" charset="-78"/>
              </a:rPr>
              <a:t>(ج) سیستم گره کروی مرو </a:t>
            </a:r>
            <a:r>
              <a:rPr lang="fa-IR" sz="1600" dirty="0">
                <a:cs typeface="B Nazanin" panose="00000400000000000000" pitchFamily="2" charset="-78"/>
              </a:rPr>
              <a:t>متشکل از اعضای لوله ای که به گره های توپر کروی شکل پیچ می شوند و برای دهانه های بزرگ مناسب می باشند.</a:t>
            </a:r>
            <a:endParaRPr lang="en-US" sz="1600" dirty="0">
              <a:cs typeface="B Nazanin" panose="00000400000000000000" pitchFamily="2" charset="-78"/>
            </a:endParaRPr>
          </a:p>
        </p:txBody>
      </p:sp>
    </p:spTree>
    <p:extLst>
      <p:ext uri="{BB962C8B-B14F-4D97-AF65-F5344CB8AC3E}">
        <p14:creationId xmlns:p14="http://schemas.microsoft.com/office/powerpoint/2010/main" val="4240896564"/>
      </p:ext>
    </p:extLst>
  </p:cSld>
  <p:clrMapOvr>
    <a:masterClrMapping/>
  </p:clrMapOvr>
  <p:timing>
    <p:tnLst>
      <p:par>
        <p:cTn id="1" dur="indefinite" restart="never" nodeType="tmRoot"/>
      </p:par>
    </p:tnLst>
  </p:timing>
</p:sld>
</file>

<file path=ppt/theme/theme1.xml><?xml version="1.0" encoding="utf-8"?>
<a:theme xmlns:a="http://schemas.openxmlformats.org/drawingml/2006/main" name="Droplet">
  <a:themeElements>
    <a:clrScheme name="Droplet">
      <a:dk1>
        <a:sysClr val="windowText" lastClr="000000"/>
      </a:dk1>
      <a:lt1>
        <a:sysClr val="window" lastClr="FFFFFF"/>
      </a:lt1>
      <a:dk2>
        <a:srgbClr val="355071"/>
      </a:dk2>
      <a:lt2>
        <a:srgbClr val="AABED7"/>
      </a:lt2>
      <a:accent1>
        <a:srgbClr val="2FA3EE"/>
      </a:accent1>
      <a:accent2>
        <a:srgbClr val="4BCAAD"/>
      </a:accent2>
      <a:accent3>
        <a:srgbClr val="86C157"/>
      </a:accent3>
      <a:accent4>
        <a:srgbClr val="D99C3F"/>
      </a:accent4>
      <a:accent5>
        <a:srgbClr val="CE6633"/>
      </a:accent5>
      <a:accent6>
        <a:srgbClr val="A35DD1"/>
      </a:accent6>
      <a:hlink>
        <a:srgbClr val="56BCFE"/>
      </a:hlink>
      <a:folHlink>
        <a:srgbClr val="97C5E3"/>
      </a:folHlink>
    </a:clrScheme>
    <a:fontScheme name="Droplet">
      <a:majorFont>
        <a:latin typeface="Tw Cen MT" panose="020B0602020104020603"/>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Tw Cen MT" panose="020B0602020104020603"/>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Droplet">
      <a:fillStyleLst>
        <a:solidFill>
          <a:schemeClr val="phClr"/>
        </a:solidFill>
        <a:solidFill>
          <a:schemeClr val="phClr">
            <a:tint val="69000"/>
            <a:satMod val="105000"/>
            <a:lumMod val="110000"/>
          </a:schemeClr>
        </a:solidFill>
        <a:gradFill rotWithShape="1">
          <a:gsLst>
            <a:gs pos="0">
              <a:schemeClr val="phClr">
                <a:tint val="94000"/>
                <a:satMod val="100000"/>
                <a:lumMod val="108000"/>
              </a:schemeClr>
            </a:gs>
            <a:gs pos="50000">
              <a:schemeClr val="phClr">
                <a:tint val="98000"/>
                <a:shade val="100000"/>
                <a:satMod val="100000"/>
                <a:lumMod val="100000"/>
              </a:schemeClr>
            </a:gs>
            <a:gs pos="100000">
              <a:schemeClr val="phClr">
                <a:shade val="72000"/>
                <a:satMod val="120000"/>
                <a:lumMod val="100000"/>
              </a:schemeClr>
            </a:gs>
          </a:gsLst>
          <a:lin ang="5400000" scaled="0"/>
        </a:gradFill>
      </a:fillStyleLst>
      <a:lnStyleLst>
        <a:ln w="9525" cap="flat" cmpd="sng" algn="ctr">
          <a:solidFill>
            <a:schemeClr val="phClr">
              <a:shade val="60000"/>
            </a:scheme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outerShdw blurRad="50800" dist="25400" dir="5400000" rotWithShape="0">
              <a:srgbClr val="000000">
                <a:alpha val="28000"/>
              </a:srgbClr>
            </a:outerShdw>
          </a:effectLst>
        </a:effectStyle>
        <a:effectStyle>
          <a:effectLst>
            <a:outerShdw blurRad="63500" dist="25400" dir="5400000" algn="ctr" rotWithShape="0">
              <a:srgbClr val="000000">
                <a:alpha val="69000"/>
              </a:srgbClr>
            </a:outerShdw>
          </a:effectLst>
          <a:scene3d>
            <a:camera prst="orthographicFront">
              <a:rot lat="0" lon="0" rev="0"/>
            </a:camera>
            <a:lightRig rig="balanced" dir="t">
              <a:rot lat="0" lon="0" rev="1200000"/>
            </a:lightRig>
          </a:scene3d>
          <a:sp3d prstMaterial="plastic">
            <a:bevelT w="25400" h="25400"/>
          </a:sp3d>
        </a:effectStyle>
      </a:effectStyleLst>
      <a:bgFillStyleLst>
        <a:solidFill>
          <a:schemeClr val="phClr"/>
        </a:solidFill>
        <a:gradFill rotWithShape="1">
          <a:gsLst>
            <a:gs pos="0">
              <a:schemeClr val="phClr">
                <a:tint val="90000"/>
                <a:lumMod val="110000"/>
              </a:schemeClr>
            </a:gs>
            <a:gs pos="100000">
              <a:schemeClr val="phClr">
                <a:shade val="64000"/>
                <a:lumMod val="88000"/>
              </a:schemeClr>
            </a:gs>
          </a:gsLst>
          <a:lin ang="5400000" scaled="0"/>
        </a:gradFill>
        <a:gradFill rotWithShape="1">
          <a:gsLst>
            <a:gs pos="0">
              <a:schemeClr val="phClr">
                <a:tint val="84000"/>
                <a:shade val="100000"/>
                <a:hueMod val="130000"/>
                <a:satMod val="150000"/>
                <a:lumMod val="112000"/>
              </a:schemeClr>
            </a:gs>
            <a:gs pos="100000">
              <a:schemeClr val="phClr">
                <a:shade val="92000"/>
                <a:satMod val="140000"/>
                <a:lumMod val="110000"/>
              </a:schemeClr>
            </a:gs>
          </a:gsLst>
          <a:lin ang="5400000" scaled="0"/>
        </a:gradFill>
      </a:bgFillStyleLst>
    </a:fmtScheme>
  </a:themeElements>
  <a:objectDefaults/>
  <a:extraClrSchemeLst/>
  <a:extLst>
    <a:ext uri="{05A4C25C-085E-4340-85A3-A5531E510DB2}">
      <thm15:themeFamily xmlns:thm15="http://schemas.microsoft.com/office/thememl/2012/main" name="Droplet" id="{8984A317-299A-4E50-B45D-BFC9EDE2337A}" vid="{A633B6A3-9E7F-4C10-9C98-2517A3134361}"/>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Droplet</Template>
  <TotalTime>65</TotalTime>
  <Words>4810</Words>
  <Application>Microsoft Office PowerPoint</Application>
  <PresentationFormat>Widescreen</PresentationFormat>
  <Paragraphs>231</Paragraphs>
  <Slides>42</Slides>
  <Notes>2</Notes>
  <HiddenSlides>0</HiddenSlides>
  <MMClips>0</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42</vt:i4>
      </vt:variant>
    </vt:vector>
  </HeadingPairs>
  <TitlesOfParts>
    <vt:vector size="54" baseType="lpstr">
      <vt:lpstr>宋体</vt:lpstr>
      <vt:lpstr>Andalus</vt:lpstr>
      <vt:lpstr>Arial</vt:lpstr>
      <vt:lpstr>Arial Black</vt:lpstr>
      <vt:lpstr>B Nazanin</vt:lpstr>
      <vt:lpstr>Calibri</vt:lpstr>
      <vt:lpstr>Georgia</vt:lpstr>
      <vt:lpstr>PMingLiU</vt:lpstr>
      <vt:lpstr>Times New Roman</vt:lpstr>
      <vt:lpstr>Tw Cen MT</vt:lpstr>
      <vt:lpstr>Wingdings</vt:lpstr>
      <vt:lpstr>Droplet</vt:lpstr>
      <vt:lpstr>PowerPoint Presentation</vt:lpstr>
      <vt:lpstr>فهرست مطالب</vt:lpstr>
      <vt:lpstr>سازه های فضا کار</vt:lpstr>
      <vt:lpstr>PowerPoint Presentation</vt:lpstr>
      <vt:lpstr>PowerPoint Presentation</vt:lpstr>
      <vt:lpstr>PowerPoint Presentation</vt:lpstr>
      <vt:lpstr>ب) چلیک</vt:lpstr>
      <vt:lpstr>ج)گنبد</vt:lpstr>
      <vt:lpstr>اتصالات  </vt:lpstr>
      <vt:lpstr>PowerPoint Presentation</vt:lpstr>
      <vt:lpstr>تكيه گاه ها در سازه فضا کار </vt:lpstr>
      <vt:lpstr>انواع تکیه گاه ها </vt:lpstr>
      <vt:lpstr>PowerPoint Presentation</vt:lpstr>
      <vt:lpstr>پایداری خرپای فضایی </vt:lpstr>
      <vt:lpstr>PowerPoint Presentation</vt:lpstr>
      <vt:lpstr>PowerPoint Presentation</vt:lpstr>
      <vt:lpstr>PowerPoint Presentation</vt:lpstr>
      <vt:lpstr>Louvre Museum توسعه موزه لوور</vt:lpstr>
      <vt:lpstr>PowerPoint Presentation</vt:lpstr>
      <vt:lpstr>PowerPoint Presentation</vt:lpstr>
      <vt:lpstr>PowerPoint Presentation</vt:lpstr>
      <vt:lpstr>مرکز انجمن جاکوب ک . جاویتس</vt:lpstr>
      <vt:lpstr>PowerPoint Presentation</vt:lpstr>
      <vt:lpstr>PowerPoint Presentation</vt:lpstr>
      <vt:lpstr>سازه کش بستی ( (tensegrities</vt:lpstr>
      <vt:lpstr>PowerPoint Presentation</vt:lpstr>
      <vt:lpstr>PowerPoint Presentation</vt:lpstr>
      <vt:lpstr>PowerPoint Presentation</vt:lpstr>
      <vt:lpstr>PowerPoint Presentation</vt:lpstr>
      <vt:lpstr>PowerPoint Presentation</vt:lpstr>
      <vt:lpstr>سالن ژيمناستيك المپيك  </vt:lpstr>
      <vt:lpstr>)Suncoast Dome گنبد سان کاست فلوریدا (</vt:lpstr>
      <vt:lpstr>(Georgia Dome)گنبد جورجیا  </vt:lpstr>
      <vt:lpstr>گنبد ژئودزیک  </vt:lpstr>
      <vt:lpstr>هندسه:</vt:lpstr>
      <vt:lpstr>PowerPoint Presentation</vt:lpstr>
      <vt:lpstr>PowerPoint Presentation</vt:lpstr>
      <vt:lpstr>PowerPoint Presentation</vt:lpstr>
      <vt:lpstr>غرفه آمريكا در نمايشگاه اكسپو (67)</vt:lpstr>
      <vt:lpstr>PowerPoint Presentation</vt:lpstr>
      <vt:lpstr>PowerPoint Presentation</vt:lpstr>
      <vt:lpstr>منابع و مآخذ</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Mohammad</dc:creator>
  <cp:lastModifiedBy>Mohammad</cp:lastModifiedBy>
  <cp:revision>9</cp:revision>
  <dcterms:created xsi:type="dcterms:W3CDTF">2020-05-21T15:34:45Z</dcterms:created>
  <dcterms:modified xsi:type="dcterms:W3CDTF">2020-05-22T11:47:09Z</dcterms:modified>
</cp:coreProperties>
</file>