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107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90106D6E-23DB-421B-BA7A-44B0DC9271B0}" type="datetimeFigureOut">
              <a:rPr lang="fa-IR" smtClean="0"/>
              <a:t>12/04/1442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D8E198F-7DB1-43DB-BAAE-1D267F87A9C2}" type="slidenum">
              <a:rPr lang="fa-IR" smtClean="0"/>
              <a:t>‹#›</a:t>
            </a:fld>
            <a:endParaRPr lang="fa-IR"/>
          </a:p>
        </p:txBody>
      </p:sp>
    </p:spTree>
    <p:extLst>
      <p:ext uri="{BB962C8B-B14F-4D97-AF65-F5344CB8AC3E}">
        <p14:creationId xmlns:p14="http://schemas.microsoft.com/office/powerpoint/2010/main" val="387113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0106D6E-23DB-421B-BA7A-44B0DC9271B0}" type="datetimeFigureOut">
              <a:rPr lang="fa-IR" smtClean="0"/>
              <a:t>12/04/1442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D8E198F-7DB1-43DB-BAAE-1D267F87A9C2}" type="slidenum">
              <a:rPr lang="fa-IR" smtClean="0"/>
              <a:t>‹#›</a:t>
            </a:fld>
            <a:endParaRPr lang="fa-IR"/>
          </a:p>
        </p:txBody>
      </p:sp>
    </p:spTree>
    <p:extLst>
      <p:ext uri="{BB962C8B-B14F-4D97-AF65-F5344CB8AC3E}">
        <p14:creationId xmlns:p14="http://schemas.microsoft.com/office/powerpoint/2010/main" val="341775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0106D6E-23DB-421B-BA7A-44B0DC9271B0}" type="datetimeFigureOut">
              <a:rPr lang="fa-IR" smtClean="0"/>
              <a:t>12/04/1442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D8E198F-7DB1-43DB-BAAE-1D267F87A9C2}" type="slidenum">
              <a:rPr lang="fa-IR" smtClean="0"/>
              <a:t>‹#›</a:t>
            </a:fld>
            <a:endParaRPr lang="fa-IR"/>
          </a:p>
        </p:txBody>
      </p:sp>
    </p:spTree>
    <p:extLst>
      <p:ext uri="{BB962C8B-B14F-4D97-AF65-F5344CB8AC3E}">
        <p14:creationId xmlns:p14="http://schemas.microsoft.com/office/powerpoint/2010/main" val="6122990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pPr algn="l" rtl="0"/>
            <a:endParaRPr lang="en-US">
              <a:solidFill>
                <a:prstClr val="white"/>
              </a:solidFill>
            </a:endParaRPr>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algn="l" rtl="0"/>
            <a:endParaRPr lang="en-US">
              <a:solidFill>
                <a:prstClr val="white"/>
              </a:solidFill>
            </a:endParaRPr>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3E0DAB2-6A47-483B-A755-51FEB064133B}" type="datetimeFigureOut">
              <a:rPr lang="en-US" smtClean="0">
                <a:solidFill>
                  <a:srgbClr val="DBF5F9">
                    <a:shade val="50000"/>
                  </a:srgbClr>
                </a:solidFill>
              </a:rPr>
              <a:pPr/>
              <a:t>11/27/2020</a:t>
            </a:fld>
            <a:endParaRPr lang="en-US">
              <a:solidFill>
                <a:srgbClr val="DBF5F9">
                  <a:shade val="50000"/>
                </a:srgbClr>
              </a:solidFill>
            </a:endParaRPr>
          </a:p>
        </p:txBody>
      </p:sp>
      <p:sp>
        <p:nvSpPr>
          <p:cNvPr id="19" name="Footer Placeholder 18"/>
          <p:cNvSpPr>
            <a:spLocks noGrp="1"/>
          </p:cNvSpPr>
          <p:nvPr>
            <p:ph type="ftr" sz="quarter" idx="11"/>
          </p:nvPr>
        </p:nvSpPr>
        <p:spPr/>
        <p:txBody>
          <a:bodyPr/>
          <a:lstStyle/>
          <a:p>
            <a:endParaRPr lang="en-US">
              <a:solidFill>
                <a:srgbClr val="DBF5F9">
                  <a:shade val="50000"/>
                </a:srgbClr>
              </a:solidFill>
            </a:endParaRPr>
          </a:p>
        </p:txBody>
      </p:sp>
      <p:sp>
        <p:nvSpPr>
          <p:cNvPr id="27" name="Slide Number Placeholder 26"/>
          <p:cNvSpPr>
            <a:spLocks noGrp="1"/>
          </p:cNvSpPr>
          <p:nvPr>
            <p:ph type="sldNum" sz="quarter" idx="12"/>
          </p:nvPr>
        </p:nvSpPr>
        <p:spPr/>
        <p:txBody>
          <a:bodyPr/>
          <a:lstStyle/>
          <a:p>
            <a:fld id="{59C23CA0-B1EF-4E74-90A0-23CA79DC1E68}" type="slidenum">
              <a:rPr lang="en-US" smtClean="0">
                <a:solidFill>
                  <a:srgbClr val="DBF5F9">
                    <a:shade val="50000"/>
                  </a:srgbClr>
                </a:solidFill>
              </a:rPr>
              <a:pPr/>
              <a:t>‹#›</a:t>
            </a:fld>
            <a:endParaRPr lang="en-US">
              <a:solidFill>
                <a:srgbClr val="DBF5F9">
                  <a:shade val="50000"/>
                </a:srgbClr>
              </a:solidFill>
            </a:endParaRPr>
          </a:p>
        </p:txBody>
      </p:sp>
    </p:spTree>
    <p:extLst>
      <p:ext uri="{BB962C8B-B14F-4D97-AF65-F5344CB8AC3E}">
        <p14:creationId xmlns:p14="http://schemas.microsoft.com/office/powerpoint/2010/main" val="2239044836"/>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E0DAB2-6A47-483B-A755-51FEB064133B}" type="datetimeFigureOut">
              <a:rPr lang="en-US" smtClean="0">
                <a:solidFill>
                  <a:srgbClr val="DBF5F9">
                    <a:shade val="50000"/>
                  </a:srgbClr>
                </a:solidFill>
              </a:rPr>
              <a:pPr/>
              <a:t>11/27/2020</a:t>
            </a:fld>
            <a:endParaRPr lang="en-US">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a:solidFill>
                <a:srgbClr val="DBF5F9">
                  <a:shade val="50000"/>
                </a:srgbClr>
              </a:solidFill>
            </a:endParaRPr>
          </a:p>
        </p:txBody>
      </p:sp>
      <p:sp>
        <p:nvSpPr>
          <p:cNvPr id="6" name="Slide Number Placeholder 5"/>
          <p:cNvSpPr>
            <a:spLocks noGrp="1"/>
          </p:cNvSpPr>
          <p:nvPr>
            <p:ph type="sldNum" sz="quarter" idx="12"/>
          </p:nvPr>
        </p:nvSpPr>
        <p:spPr/>
        <p:txBody>
          <a:bodyPr/>
          <a:lstStyle/>
          <a:p>
            <a:fld id="{59C23CA0-B1EF-4E74-90A0-23CA79DC1E68}" type="slidenum">
              <a:rPr lang="en-US" smtClean="0">
                <a:solidFill>
                  <a:srgbClr val="DBF5F9">
                    <a:shade val="50000"/>
                  </a:srgbClr>
                </a:solidFill>
              </a:rPr>
              <a:pPr/>
              <a:t>‹#›</a:t>
            </a:fld>
            <a:endParaRPr lang="en-US">
              <a:solidFill>
                <a:srgbClr val="DBF5F9">
                  <a:shade val="50000"/>
                </a:srgbClr>
              </a:solidFill>
            </a:endParaRPr>
          </a:p>
        </p:txBody>
      </p:sp>
    </p:spTree>
    <p:extLst>
      <p:ext uri="{BB962C8B-B14F-4D97-AF65-F5344CB8AC3E}">
        <p14:creationId xmlns:p14="http://schemas.microsoft.com/office/powerpoint/2010/main" val="10122662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pPr algn="l" rtl="0"/>
            <a:endParaRPr lang="en-US">
              <a:solidFill>
                <a:prstClr val="white"/>
              </a:solidFill>
            </a:endParaRPr>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algn="l" rtl="0"/>
            <a:endParaRPr lang="en-US">
              <a:solidFill>
                <a:prstClr val="white"/>
              </a:solidFill>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3E0DAB2-6A47-483B-A755-51FEB064133B}" type="datetimeFigureOut">
              <a:rPr lang="en-US" smtClean="0">
                <a:solidFill>
                  <a:srgbClr val="DBF5F9">
                    <a:shade val="50000"/>
                  </a:srgbClr>
                </a:solidFill>
              </a:rPr>
              <a:pPr/>
              <a:t>11/27/2020</a:t>
            </a:fld>
            <a:endParaRPr lang="en-US">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a:solidFill>
                <a:srgbClr val="DBF5F9">
                  <a:shade val="50000"/>
                </a:srgbClr>
              </a:solidFill>
            </a:endParaRPr>
          </a:p>
        </p:txBody>
      </p:sp>
      <p:sp>
        <p:nvSpPr>
          <p:cNvPr id="6" name="Slide Number Placeholder 5"/>
          <p:cNvSpPr>
            <a:spLocks noGrp="1"/>
          </p:cNvSpPr>
          <p:nvPr>
            <p:ph type="sldNum" sz="quarter" idx="12"/>
          </p:nvPr>
        </p:nvSpPr>
        <p:spPr/>
        <p:txBody>
          <a:bodyPr/>
          <a:lstStyle/>
          <a:p>
            <a:fld id="{59C23CA0-B1EF-4E74-90A0-23CA79DC1E68}" type="slidenum">
              <a:rPr lang="en-US" smtClean="0">
                <a:solidFill>
                  <a:srgbClr val="DBF5F9">
                    <a:shade val="50000"/>
                  </a:srgbClr>
                </a:solidFill>
              </a:rPr>
              <a:pPr/>
              <a:t>‹#›</a:t>
            </a:fld>
            <a:endParaRPr lang="en-US">
              <a:solidFill>
                <a:srgbClr val="DBF5F9">
                  <a:shade val="50000"/>
                </a:srgbClr>
              </a:solidFill>
            </a:endParaRPr>
          </a:p>
        </p:txBody>
      </p:sp>
    </p:spTree>
    <p:extLst>
      <p:ext uri="{BB962C8B-B14F-4D97-AF65-F5344CB8AC3E}">
        <p14:creationId xmlns:p14="http://schemas.microsoft.com/office/powerpoint/2010/main" val="1031745296"/>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3E0DAB2-6A47-483B-A755-51FEB064133B}" type="datetimeFigureOut">
              <a:rPr lang="en-US" smtClean="0">
                <a:solidFill>
                  <a:srgbClr val="DBF5F9">
                    <a:shade val="50000"/>
                  </a:srgbClr>
                </a:solidFill>
              </a:rPr>
              <a:pPr/>
              <a:t>11/27/2020</a:t>
            </a:fld>
            <a:endParaRPr lang="en-US">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a:solidFill>
                <a:srgbClr val="DBF5F9">
                  <a:shade val="50000"/>
                </a:srgbClr>
              </a:solidFill>
            </a:endParaRPr>
          </a:p>
        </p:txBody>
      </p:sp>
      <p:sp>
        <p:nvSpPr>
          <p:cNvPr id="7" name="Slide Number Placeholder 6"/>
          <p:cNvSpPr>
            <a:spLocks noGrp="1"/>
          </p:cNvSpPr>
          <p:nvPr>
            <p:ph type="sldNum" sz="quarter" idx="12"/>
          </p:nvPr>
        </p:nvSpPr>
        <p:spPr/>
        <p:txBody>
          <a:bodyPr/>
          <a:lstStyle/>
          <a:p>
            <a:fld id="{59C23CA0-B1EF-4E74-90A0-23CA79DC1E68}" type="slidenum">
              <a:rPr lang="en-US" smtClean="0">
                <a:solidFill>
                  <a:srgbClr val="DBF5F9">
                    <a:shade val="50000"/>
                  </a:srgbClr>
                </a:solidFill>
              </a:rPr>
              <a:pPr/>
              <a:t>‹#›</a:t>
            </a:fld>
            <a:endParaRPr lang="en-US">
              <a:solidFill>
                <a:srgbClr val="DBF5F9">
                  <a:shade val="50000"/>
                </a:srgbClr>
              </a:solidFill>
            </a:endParaRPr>
          </a:p>
        </p:txBody>
      </p:sp>
    </p:spTree>
    <p:extLst>
      <p:ext uri="{BB962C8B-B14F-4D97-AF65-F5344CB8AC3E}">
        <p14:creationId xmlns:p14="http://schemas.microsoft.com/office/powerpoint/2010/main" val="19663109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3E0DAB2-6A47-483B-A755-51FEB064133B}" type="datetimeFigureOut">
              <a:rPr lang="en-US" smtClean="0">
                <a:solidFill>
                  <a:srgbClr val="DBF5F9">
                    <a:shade val="50000"/>
                  </a:srgbClr>
                </a:solidFill>
              </a:rPr>
              <a:pPr/>
              <a:t>11/27/2020</a:t>
            </a:fld>
            <a:endParaRPr lang="en-US">
              <a:solidFill>
                <a:srgbClr val="DBF5F9">
                  <a:shade val="50000"/>
                </a:srgbClr>
              </a:solidFill>
            </a:endParaRPr>
          </a:p>
        </p:txBody>
      </p:sp>
      <p:sp>
        <p:nvSpPr>
          <p:cNvPr id="8" name="Footer Placeholder 7"/>
          <p:cNvSpPr>
            <a:spLocks noGrp="1"/>
          </p:cNvSpPr>
          <p:nvPr>
            <p:ph type="ftr" sz="quarter" idx="11"/>
          </p:nvPr>
        </p:nvSpPr>
        <p:spPr/>
        <p:txBody>
          <a:bodyPr/>
          <a:lstStyle/>
          <a:p>
            <a:endParaRPr lang="en-US">
              <a:solidFill>
                <a:srgbClr val="DBF5F9">
                  <a:shade val="50000"/>
                </a:srgbClr>
              </a:solidFill>
            </a:endParaRPr>
          </a:p>
        </p:txBody>
      </p:sp>
      <p:sp>
        <p:nvSpPr>
          <p:cNvPr id="9" name="Slide Number Placeholder 8"/>
          <p:cNvSpPr>
            <a:spLocks noGrp="1"/>
          </p:cNvSpPr>
          <p:nvPr>
            <p:ph type="sldNum" sz="quarter" idx="12"/>
          </p:nvPr>
        </p:nvSpPr>
        <p:spPr/>
        <p:txBody>
          <a:bodyPr/>
          <a:lstStyle/>
          <a:p>
            <a:fld id="{59C23CA0-B1EF-4E74-90A0-23CA79DC1E68}" type="slidenum">
              <a:rPr lang="en-US" smtClean="0">
                <a:solidFill>
                  <a:srgbClr val="DBF5F9">
                    <a:shade val="50000"/>
                  </a:srgbClr>
                </a:solidFill>
              </a:rPr>
              <a:pPr/>
              <a:t>‹#›</a:t>
            </a:fld>
            <a:endParaRPr lang="en-US">
              <a:solidFill>
                <a:srgbClr val="DBF5F9">
                  <a:shade val="50000"/>
                </a:srgbClr>
              </a:solidFill>
            </a:endParaRPr>
          </a:p>
        </p:txBody>
      </p:sp>
    </p:spTree>
    <p:extLst>
      <p:ext uri="{BB962C8B-B14F-4D97-AF65-F5344CB8AC3E}">
        <p14:creationId xmlns:p14="http://schemas.microsoft.com/office/powerpoint/2010/main" val="5832396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63E0DAB2-6A47-483B-A755-51FEB064133B}" type="datetimeFigureOut">
              <a:rPr lang="en-US" smtClean="0">
                <a:solidFill>
                  <a:srgbClr val="DBF5F9">
                    <a:shade val="50000"/>
                  </a:srgbClr>
                </a:solidFill>
              </a:rPr>
              <a:pPr/>
              <a:t>11/27/2020</a:t>
            </a:fld>
            <a:endParaRPr lang="en-US">
              <a:solidFill>
                <a:srgbClr val="DBF5F9">
                  <a:shade val="50000"/>
                </a:srgbClr>
              </a:solidFill>
            </a:endParaRPr>
          </a:p>
        </p:txBody>
      </p:sp>
      <p:sp>
        <p:nvSpPr>
          <p:cNvPr id="8" name="Slide Number Placeholder 7"/>
          <p:cNvSpPr>
            <a:spLocks noGrp="1"/>
          </p:cNvSpPr>
          <p:nvPr>
            <p:ph type="sldNum" sz="quarter" idx="11"/>
          </p:nvPr>
        </p:nvSpPr>
        <p:spPr/>
        <p:txBody>
          <a:bodyPr/>
          <a:lstStyle/>
          <a:p>
            <a:fld id="{59C23CA0-B1EF-4E74-90A0-23CA79DC1E68}" type="slidenum">
              <a:rPr lang="en-US" smtClean="0">
                <a:solidFill>
                  <a:srgbClr val="DBF5F9">
                    <a:shade val="50000"/>
                  </a:srgbClr>
                </a:solidFill>
              </a:rPr>
              <a:pPr/>
              <a:t>‹#›</a:t>
            </a:fld>
            <a:endParaRPr lang="en-US">
              <a:solidFill>
                <a:srgbClr val="DBF5F9">
                  <a:shade val="50000"/>
                </a:srgbClr>
              </a:solidFill>
            </a:endParaRPr>
          </a:p>
        </p:txBody>
      </p:sp>
      <p:sp>
        <p:nvSpPr>
          <p:cNvPr id="9" name="Footer Placeholder 8"/>
          <p:cNvSpPr>
            <a:spLocks noGrp="1"/>
          </p:cNvSpPr>
          <p:nvPr>
            <p:ph type="ftr" sz="quarter" idx="12"/>
          </p:nvPr>
        </p:nvSpPr>
        <p:spPr/>
        <p:txBody>
          <a:bodyPr/>
          <a:lstStyle/>
          <a:p>
            <a:endParaRPr lang="en-US">
              <a:solidFill>
                <a:srgbClr val="DBF5F9">
                  <a:shade val="50000"/>
                </a:srgbClr>
              </a:solidFill>
            </a:endParaRPr>
          </a:p>
        </p:txBody>
      </p:sp>
    </p:spTree>
    <p:extLst>
      <p:ext uri="{BB962C8B-B14F-4D97-AF65-F5344CB8AC3E}">
        <p14:creationId xmlns:p14="http://schemas.microsoft.com/office/powerpoint/2010/main" val="27547843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E0DAB2-6A47-483B-A755-51FEB064133B}" type="datetimeFigureOut">
              <a:rPr lang="en-US" smtClean="0">
                <a:solidFill>
                  <a:srgbClr val="DBF5F9">
                    <a:shade val="50000"/>
                  </a:srgbClr>
                </a:solidFill>
              </a:rPr>
              <a:pPr/>
              <a:t>11/27/2020</a:t>
            </a:fld>
            <a:endParaRPr lang="en-US">
              <a:solidFill>
                <a:srgbClr val="DBF5F9">
                  <a:shade val="50000"/>
                </a:srgbClr>
              </a:solidFill>
            </a:endParaRPr>
          </a:p>
        </p:txBody>
      </p:sp>
      <p:sp>
        <p:nvSpPr>
          <p:cNvPr id="3" name="Footer Placeholder 2"/>
          <p:cNvSpPr>
            <a:spLocks noGrp="1"/>
          </p:cNvSpPr>
          <p:nvPr>
            <p:ph type="ftr" sz="quarter" idx="11"/>
          </p:nvPr>
        </p:nvSpPr>
        <p:spPr/>
        <p:txBody>
          <a:bodyPr/>
          <a:lstStyle/>
          <a:p>
            <a:endParaRPr lang="en-US">
              <a:solidFill>
                <a:srgbClr val="DBF5F9">
                  <a:shade val="50000"/>
                </a:srgbClr>
              </a:solidFill>
            </a:endParaRPr>
          </a:p>
        </p:txBody>
      </p:sp>
      <p:sp>
        <p:nvSpPr>
          <p:cNvPr id="4" name="Slide Number Placeholder 3"/>
          <p:cNvSpPr>
            <a:spLocks noGrp="1"/>
          </p:cNvSpPr>
          <p:nvPr>
            <p:ph type="sldNum" sz="quarter" idx="12"/>
          </p:nvPr>
        </p:nvSpPr>
        <p:spPr/>
        <p:txBody>
          <a:bodyPr/>
          <a:lstStyle/>
          <a:p>
            <a:fld id="{59C23CA0-B1EF-4E74-90A0-23CA79DC1E68}" type="slidenum">
              <a:rPr lang="en-US" smtClean="0">
                <a:solidFill>
                  <a:srgbClr val="DBF5F9">
                    <a:shade val="50000"/>
                  </a:srgbClr>
                </a:solidFill>
              </a:rPr>
              <a:pPr/>
              <a:t>‹#›</a:t>
            </a:fld>
            <a:endParaRPr lang="en-US">
              <a:solidFill>
                <a:srgbClr val="DBF5F9">
                  <a:shade val="50000"/>
                </a:srgbClr>
              </a:solidFill>
            </a:endParaRPr>
          </a:p>
        </p:txBody>
      </p:sp>
    </p:spTree>
    <p:extLst>
      <p:ext uri="{BB962C8B-B14F-4D97-AF65-F5344CB8AC3E}">
        <p14:creationId xmlns:p14="http://schemas.microsoft.com/office/powerpoint/2010/main" val="39924699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3E0DAB2-6A47-483B-A755-51FEB064133B}" type="datetimeFigureOut">
              <a:rPr lang="en-US" smtClean="0">
                <a:solidFill>
                  <a:srgbClr val="DBF5F9">
                    <a:shade val="50000"/>
                  </a:srgbClr>
                </a:solidFill>
              </a:rPr>
              <a:pPr/>
              <a:t>11/27/2020</a:t>
            </a:fld>
            <a:endParaRPr lang="en-US">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a:solidFill>
                <a:srgbClr val="DBF5F9">
                  <a:shade val="50000"/>
                </a:srgbClr>
              </a:solidFill>
            </a:endParaRPr>
          </a:p>
        </p:txBody>
      </p:sp>
      <p:sp>
        <p:nvSpPr>
          <p:cNvPr id="7" name="Slide Number Placeholder 6"/>
          <p:cNvSpPr>
            <a:spLocks noGrp="1"/>
          </p:cNvSpPr>
          <p:nvPr>
            <p:ph type="sldNum" sz="quarter" idx="12"/>
          </p:nvPr>
        </p:nvSpPr>
        <p:spPr>
          <a:xfrm>
            <a:off x="8156448" y="6422064"/>
            <a:ext cx="762000" cy="365125"/>
          </a:xfrm>
        </p:spPr>
        <p:txBody>
          <a:bodyPr/>
          <a:lstStyle/>
          <a:p>
            <a:fld id="{59C23CA0-B1EF-4E74-90A0-23CA79DC1E68}" type="slidenum">
              <a:rPr lang="en-US" smtClean="0">
                <a:solidFill>
                  <a:srgbClr val="DBF5F9">
                    <a:shade val="50000"/>
                  </a:srgbClr>
                </a:solidFill>
              </a:rPr>
              <a:pPr/>
              <a:t>‹#›</a:t>
            </a:fld>
            <a:endParaRPr lang="en-US">
              <a:solidFill>
                <a:srgbClr val="DBF5F9">
                  <a:shade val="50000"/>
                </a:srgbClr>
              </a:solidFill>
            </a:endParaRPr>
          </a:p>
        </p:txBody>
      </p:sp>
    </p:spTree>
    <p:extLst>
      <p:ext uri="{BB962C8B-B14F-4D97-AF65-F5344CB8AC3E}">
        <p14:creationId xmlns:p14="http://schemas.microsoft.com/office/powerpoint/2010/main" val="3651105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90106D6E-23DB-421B-BA7A-44B0DC9271B0}" type="datetimeFigureOut">
              <a:rPr lang="fa-IR" smtClean="0"/>
              <a:t>12/04/1442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D8E198F-7DB1-43DB-BAAE-1D267F87A9C2}" type="slidenum">
              <a:rPr lang="fa-IR" smtClean="0"/>
              <a:t>‹#›</a:t>
            </a:fld>
            <a:endParaRPr lang="fa-IR"/>
          </a:p>
        </p:txBody>
      </p:sp>
    </p:spTree>
    <p:extLst>
      <p:ext uri="{BB962C8B-B14F-4D97-AF65-F5344CB8AC3E}">
        <p14:creationId xmlns:p14="http://schemas.microsoft.com/office/powerpoint/2010/main" val="29659939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63E0DAB2-6A47-483B-A755-51FEB064133B}" type="datetimeFigureOut">
              <a:rPr lang="en-US" smtClean="0">
                <a:solidFill>
                  <a:srgbClr val="DBF5F9">
                    <a:shade val="50000"/>
                  </a:srgbClr>
                </a:solidFill>
              </a:rPr>
              <a:pPr/>
              <a:t>11/27/2020</a:t>
            </a:fld>
            <a:endParaRPr lang="en-US">
              <a:solidFill>
                <a:srgbClr val="DBF5F9">
                  <a:shade val="50000"/>
                </a:srgbClr>
              </a:solidFill>
            </a:endParaRPr>
          </a:p>
        </p:txBody>
      </p:sp>
      <p:sp>
        <p:nvSpPr>
          <p:cNvPr id="6" name="Footer Placeholder 5"/>
          <p:cNvSpPr>
            <a:spLocks noGrp="1"/>
          </p:cNvSpPr>
          <p:nvPr>
            <p:ph type="ftr" sz="quarter" idx="11"/>
          </p:nvPr>
        </p:nvSpPr>
        <p:spPr/>
        <p:txBody>
          <a:bodyPr/>
          <a:lstStyle/>
          <a:p>
            <a:endParaRPr lang="en-US">
              <a:solidFill>
                <a:srgbClr val="DBF5F9">
                  <a:shade val="50000"/>
                </a:srgbClr>
              </a:solidFill>
            </a:endParaRPr>
          </a:p>
        </p:txBody>
      </p:sp>
      <p:sp>
        <p:nvSpPr>
          <p:cNvPr id="7" name="Slide Number Placeholder 6"/>
          <p:cNvSpPr>
            <a:spLocks noGrp="1"/>
          </p:cNvSpPr>
          <p:nvPr>
            <p:ph type="sldNum" sz="quarter" idx="12"/>
          </p:nvPr>
        </p:nvSpPr>
        <p:spPr/>
        <p:txBody>
          <a:bodyPr/>
          <a:lstStyle/>
          <a:p>
            <a:fld id="{59C23CA0-B1EF-4E74-90A0-23CA79DC1E68}" type="slidenum">
              <a:rPr lang="en-US" smtClean="0">
                <a:solidFill>
                  <a:srgbClr val="DBF5F9">
                    <a:shade val="50000"/>
                  </a:srgbClr>
                </a:solidFill>
              </a:rPr>
              <a:pPr/>
              <a:t>‹#›</a:t>
            </a:fld>
            <a:endParaRPr lang="en-US">
              <a:solidFill>
                <a:srgbClr val="DBF5F9">
                  <a:shade val="50000"/>
                </a:srgbClr>
              </a:solidFill>
            </a:endParaRPr>
          </a:p>
        </p:txBody>
      </p:sp>
    </p:spTree>
    <p:extLst>
      <p:ext uri="{BB962C8B-B14F-4D97-AF65-F5344CB8AC3E}">
        <p14:creationId xmlns:p14="http://schemas.microsoft.com/office/powerpoint/2010/main" val="22363772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E0DAB2-6A47-483B-A755-51FEB064133B}" type="datetimeFigureOut">
              <a:rPr lang="en-US" smtClean="0">
                <a:solidFill>
                  <a:srgbClr val="DBF5F9">
                    <a:shade val="50000"/>
                  </a:srgbClr>
                </a:solidFill>
              </a:rPr>
              <a:pPr/>
              <a:t>11/27/2020</a:t>
            </a:fld>
            <a:endParaRPr lang="en-US">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a:solidFill>
                <a:srgbClr val="DBF5F9">
                  <a:shade val="50000"/>
                </a:srgbClr>
              </a:solidFill>
            </a:endParaRPr>
          </a:p>
        </p:txBody>
      </p:sp>
      <p:sp>
        <p:nvSpPr>
          <p:cNvPr id="6" name="Slide Number Placeholder 5"/>
          <p:cNvSpPr>
            <a:spLocks noGrp="1"/>
          </p:cNvSpPr>
          <p:nvPr>
            <p:ph type="sldNum" sz="quarter" idx="12"/>
          </p:nvPr>
        </p:nvSpPr>
        <p:spPr/>
        <p:txBody>
          <a:bodyPr/>
          <a:lstStyle/>
          <a:p>
            <a:fld id="{59C23CA0-B1EF-4E74-90A0-23CA79DC1E68}" type="slidenum">
              <a:rPr lang="en-US" smtClean="0">
                <a:solidFill>
                  <a:srgbClr val="DBF5F9">
                    <a:shade val="50000"/>
                  </a:srgbClr>
                </a:solidFill>
              </a:rPr>
              <a:pPr/>
              <a:t>‹#›</a:t>
            </a:fld>
            <a:endParaRPr lang="en-US">
              <a:solidFill>
                <a:srgbClr val="DBF5F9">
                  <a:shade val="50000"/>
                </a:srgbClr>
              </a:solidFill>
            </a:endParaRPr>
          </a:p>
        </p:txBody>
      </p:sp>
    </p:spTree>
    <p:extLst>
      <p:ext uri="{BB962C8B-B14F-4D97-AF65-F5344CB8AC3E}">
        <p14:creationId xmlns:p14="http://schemas.microsoft.com/office/powerpoint/2010/main" val="20185292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E0DAB2-6A47-483B-A755-51FEB064133B}" type="datetimeFigureOut">
              <a:rPr lang="en-US" smtClean="0">
                <a:solidFill>
                  <a:srgbClr val="DBF5F9">
                    <a:shade val="50000"/>
                  </a:srgbClr>
                </a:solidFill>
              </a:rPr>
              <a:pPr/>
              <a:t>11/27/2020</a:t>
            </a:fld>
            <a:endParaRPr lang="en-US">
              <a:solidFill>
                <a:srgbClr val="DBF5F9">
                  <a:shade val="50000"/>
                </a:srgbClr>
              </a:solidFill>
            </a:endParaRPr>
          </a:p>
        </p:txBody>
      </p:sp>
      <p:sp>
        <p:nvSpPr>
          <p:cNvPr id="5" name="Footer Placeholder 4"/>
          <p:cNvSpPr>
            <a:spLocks noGrp="1"/>
          </p:cNvSpPr>
          <p:nvPr>
            <p:ph type="ftr" sz="quarter" idx="11"/>
          </p:nvPr>
        </p:nvSpPr>
        <p:spPr/>
        <p:txBody>
          <a:bodyPr/>
          <a:lstStyle/>
          <a:p>
            <a:endParaRPr lang="en-US">
              <a:solidFill>
                <a:srgbClr val="DBF5F9">
                  <a:shade val="50000"/>
                </a:srgbClr>
              </a:solidFill>
            </a:endParaRPr>
          </a:p>
        </p:txBody>
      </p:sp>
      <p:sp>
        <p:nvSpPr>
          <p:cNvPr id="6" name="Slide Number Placeholder 5"/>
          <p:cNvSpPr>
            <a:spLocks noGrp="1"/>
          </p:cNvSpPr>
          <p:nvPr>
            <p:ph type="sldNum" sz="quarter" idx="12"/>
          </p:nvPr>
        </p:nvSpPr>
        <p:spPr/>
        <p:txBody>
          <a:bodyPr/>
          <a:lstStyle/>
          <a:p>
            <a:fld id="{59C23CA0-B1EF-4E74-90A0-23CA79DC1E68}" type="slidenum">
              <a:rPr lang="en-US" smtClean="0">
                <a:solidFill>
                  <a:srgbClr val="DBF5F9">
                    <a:shade val="50000"/>
                  </a:srgbClr>
                </a:solidFill>
              </a:rPr>
              <a:pPr/>
              <a:t>‹#›</a:t>
            </a:fld>
            <a:endParaRPr lang="en-US">
              <a:solidFill>
                <a:srgbClr val="DBF5F9">
                  <a:shade val="50000"/>
                </a:srgbClr>
              </a:solidFill>
            </a:endParaRPr>
          </a:p>
        </p:txBody>
      </p:sp>
    </p:spTree>
    <p:extLst>
      <p:ext uri="{BB962C8B-B14F-4D97-AF65-F5344CB8AC3E}">
        <p14:creationId xmlns:p14="http://schemas.microsoft.com/office/powerpoint/2010/main" val="3058104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106D6E-23DB-421B-BA7A-44B0DC9271B0}" type="datetimeFigureOut">
              <a:rPr lang="fa-IR" smtClean="0"/>
              <a:t>12/04/1442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D8E198F-7DB1-43DB-BAAE-1D267F87A9C2}" type="slidenum">
              <a:rPr lang="fa-IR" smtClean="0"/>
              <a:t>‹#›</a:t>
            </a:fld>
            <a:endParaRPr lang="fa-IR"/>
          </a:p>
        </p:txBody>
      </p:sp>
    </p:spTree>
    <p:extLst>
      <p:ext uri="{BB962C8B-B14F-4D97-AF65-F5344CB8AC3E}">
        <p14:creationId xmlns:p14="http://schemas.microsoft.com/office/powerpoint/2010/main" val="2469491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90106D6E-23DB-421B-BA7A-44B0DC9271B0}" type="datetimeFigureOut">
              <a:rPr lang="fa-IR" smtClean="0"/>
              <a:t>12/04/1442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D8E198F-7DB1-43DB-BAAE-1D267F87A9C2}" type="slidenum">
              <a:rPr lang="fa-IR" smtClean="0"/>
              <a:t>‹#›</a:t>
            </a:fld>
            <a:endParaRPr lang="fa-IR"/>
          </a:p>
        </p:txBody>
      </p:sp>
    </p:spTree>
    <p:extLst>
      <p:ext uri="{BB962C8B-B14F-4D97-AF65-F5344CB8AC3E}">
        <p14:creationId xmlns:p14="http://schemas.microsoft.com/office/powerpoint/2010/main" val="34885183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90106D6E-23DB-421B-BA7A-44B0DC9271B0}" type="datetimeFigureOut">
              <a:rPr lang="fa-IR" smtClean="0"/>
              <a:t>12/04/1442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AD8E198F-7DB1-43DB-BAAE-1D267F87A9C2}" type="slidenum">
              <a:rPr lang="fa-IR" smtClean="0"/>
              <a:t>‹#›</a:t>
            </a:fld>
            <a:endParaRPr lang="fa-IR"/>
          </a:p>
        </p:txBody>
      </p:sp>
    </p:spTree>
    <p:extLst>
      <p:ext uri="{BB962C8B-B14F-4D97-AF65-F5344CB8AC3E}">
        <p14:creationId xmlns:p14="http://schemas.microsoft.com/office/powerpoint/2010/main" val="3507389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90106D6E-23DB-421B-BA7A-44B0DC9271B0}" type="datetimeFigureOut">
              <a:rPr lang="fa-IR" smtClean="0"/>
              <a:t>12/04/1442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AD8E198F-7DB1-43DB-BAAE-1D267F87A9C2}" type="slidenum">
              <a:rPr lang="fa-IR" smtClean="0"/>
              <a:t>‹#›</a:t>
            </a:fld>
            <a:endParaRPr lang="fa-IR"/>
          </a:p>
        </p:txBody>
      </p:sp>
    </p:spTree>
    <p:extLst>
      <p:ext uri="{BB962C8B-B14F-4D97-AF65-F5344CB8AC3E}">
        <p14:creationId xmlns:p14="http://schemas.microsoft.com/office/powerpoint/2010/main" val="3406050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106D6E-23DB-421B-BA7A-44B0DC9271B0}" type="datetimeFigureOut">
              <a:rPr lang="fa-IR" smtClean="0"/>
              <a:t>12/04/1442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AD8E198F-7DB1-43DB-BAAE-1D267F87A9C2}" type="slidenum">
              <a:rPr lang="fa-IR" smtClean="0"/>
              <a:t>‹#›</a:t>
            </a:fld>
            <a:endParaRPr lang="fa-IR"/>
          </a:p>
        </p:txBody>
      </p:sp>
    </p:spTree>
    <p:extLst>
      <p:ext uri="{BB962C8B-B14F-4D97-AF65-F5344CB8AC3E}">
        <p14:creationId xmlns:p14="http://schemas.microsoft.com/office/powerpoint/2010/main" val="3779092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106D6E-23DB-421B-BA7A-44B0DC9271B0}" type="datetimeFigureOut">
              <a:rPr lang="fa-IR" smtClean="0"/>
              <a:t>12/04/1442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D8E198F-7DB1-43DB-BAAE-1D267F87A9C2}" type="slidenum">
              <a:rPr lang="fa-IR" smtClean="0"/>
              <a:t>‹#›</a:t>
            </a:fld>
            <a:endParaRPr lang="fa-IR"/>
          </a:p>
        </p:txBody>
      </p:sp>
    </p:spTree>
    <p:extLst>
      <p:ext uri="{BB962C8B-B14F-4D97-AF65-F5344CB8AC3E}">
        <p14:creationId xmlns:p14="http://schemas.microsoft.com/office/powerpoint/2010/main" val="2030149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106D6E-23DB-421B-BA7A-44B0DC9271B0}" type="datetimeFigureOut">
              <a:rPr lang="fa-IR" smtClean="0"/>
              <a:t>12/04/1442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D8E198F-7DB1-43DB-BAAE-1D267F87A9C2}" type="slidenum">
              <a:rPr lang="fa-IR" smtClean="0"/>
              <a:t>‹#›</a:t>
            </a:fld>
            <a:endParaRPr lang="fa-IR"/>
          </a:p>
        </p:txBody>
      </p:sp>
    </p:spTree>
    <p:extLst>
      <p:ext uri="{BB962C8B-B14F-4D97-AF65-F5344CB8AC3E}">
        <p14:creationId xmlns:p14="http://schemas.microsoft.com/office/powerpoint/2010/main" val="3281639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900">
                <a:solidFill>
                  <a:schemeClr val="tx1">
                    <a:tint val="75000"/>
                  </a:schemeClr>
                </a:solidFill>
              </a:defRPr>
            </a:lvl1pPr>
          </a:lstStyle>
          <a:p>
            <a:fld id="{90106D6E-23DB-421B-BA7A-44B0DC9271B0}" type="datetimeFigureOut">
              <a:rPr lang="fa-IR" smtClean="0"/>
              <a:t>12/04/1442</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900">
                <a:solidFill>
                  <a:schemeClr val="tx1">
                    <a:tint val="75000"/>
                  </a:schemeClr>
                </a:solidFill>
              </a:defRPr>
            </a:lvl1pPr>
          </a:lstStyle>
          <a:p>
            <a:fld id="{AD8E198F-7DB1-43DB-BAAE-1D267F87A9C2}" type="slidenum">
              <a:rPr lang="fa-IR" smtClean="0"/>
              <a:t>‹#›</a:t>
            </a:fld>
            <a:endParaRPr lang="fa-IR"/>
          </a:p>
        </p:txBody>
      </p:sp>
    </p:spTree>
    <p:extLst>
      <p:ext uri="{BB962C8B-B14F-4D97-AF65-F5344CB8AC3E}">
        <p14:creationId xmlns:p14="http://schemas.microsoft.com/office/powerpoint/2010/main" val="10411501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pPr algn="l" rtl="0"/>
            <a:endParaRPr lang="en-US">
              <a:solidFill>
                <a:prstClr val="white"/>
              </a:solidFill>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algn="l" rtl="0"/>
            <a:endParaRPr lang="en-US">
              <a:solidFill>
                <a:prstClr val="white"/>
              </a:solidFill>
            </a:endParaRPr>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pPr rtl="0"/>
            <a:fld id="{63E0DAB2-6A47-483B-A755-51FEB064133B}" type="datetimeFigureOut">
              <a:rPr lang="en-US" smtClean="0">
                <a:solidFill>
                  <a:srgbClr val="DBF5F9">
                    <a:shade val="50000"/>
                  </a:srgbClr>
                </a:solidFill>
              </a:rPr>
              <a:pPr rtl="0"/>
              <a:t>11/27/2020</a:t>
            </a:fld>
            <a:endParaRPr lang="en-US">
              <a:solidFill>
                <a:srgbClr val="DBF5F9">
                  <a:shade val="50000"/>
                </a:srgbClr>
              </a:solidFill>
            </a:endParaRPr>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pPr rtl="0"/>
            <a:endParaRPr lang="en-US">
              <a:solidFill>
                <a:srgbClr val="DBF5F9">
                  <a:shade val="50000"/>
                </a:srgbClr>
              </a:solidFill>
            </a:endParaRPr>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pPr rtl="0"/>
            <a:fld id="{59C23CA0-B1EF-4E74-90A0-23CA79DC1E68}" type="slidenum">
              <a:rPr lang="en-US" smtClean="0">
                <a:solidFill>
                  <a:srgbClr val="DBF5F9">
                    <a:shade val="50000"/>
                  </a:srgbClr>
                </a:solidFill>
              </a:rPr>
              <a:pPr rtl="0"/>
              <a:t>‹#›</a:t>
            </a:fld>
            <a:endParaRPr lang="en-US">
              <a:solidFill>
                <a:srgbClr val="DBF5F9">
                  <a:shade val="50000"/>
                </a:srgbClr>
              </a:solidFill>
            </a:endParaRPr>
          </a:p>
        </p:txBody>
      </p:sp>
    </p:spTree>
    <p:extLst>
      <p:ext uri="{BB962C8B-B14F-4D97-AF65-F5344CB8AC3E}">
        <p14:creationId xmlns:p14="http://schemas.microsoft.com/office/powerpoint/2010/main" val="106074427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3.xml"/><Relationship Id="rId6" Type="http://schemas.openxmlformats.org/officeDocument/2006/relationships/image" Target="../media/image17.jpeg"/><Relationship Id="rId5" Type="http://schemas.openxmlformats.org/officeDocument/2006/relationships/image" Target="../media/image22.jpe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duotone>
              <a:prstClr val="black"/>
              <a:schemeClr val="accent2">
                <a:tint val="45000"/>
                <a:satMod val="400000"/>
              </a:schemeClr>
            </a:duotone>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1371600" y="2451100"/>
            <a:ext cx="6480048" cy="1371600"/>
          </a:xfrm>
        </p:spPr>
        <p:txBody>
          <a:bodyPr>
            <a:noAutofit/>
          </a:bodyPr>
          <a:lstStyle/>
          <a:p>
            <a:pPr algn="ctr" rtl="1"/>
            <a:r>
              <a:rPr lang="fa-IR" sz="48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lgerian" pitchFamily="82" charset="0"/>
                <a:cs typeface="B Homa" panose="00000400000000000000" pitchFamily="2" charset="-78"/>
              </a:rPr>
              <a:t>بررسی و ارزیابی اتاق </a:t>
            </a:r>
            <a:r>
              <a:rPr lang="en-US" sz="4800" b="0" cap="none"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lgerian" pitchFamily="82" charset="0"/>
                <a:cs typeface="B Homa" panose="00000400000000000000" pitchFamily="2" charset="-78"/>
              </a:rPr>
              <a:t>mri</a:t>
            </a:r>
            <a:r>
              <a:rPr lang="en-US" sz="48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lgerian" pitchFamily="82" charset="0"/>
                <a:cs typeface="B Homa" panose="00000400000000000000" pitchFamily="2" charset="-78"/>
              </a:rPr>
              <a:t> </a:t>
            </a:r>
            <a:r>
              <a:rPr lang="fa-IR" sz="4800" b="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lgerian" pitchFamily="82" charset="0"/>
                <a:cs typeface="B Homa" panose="00000400000000000000" pitchFamily="2" charset="-78"/>
              </a:rPr>
              <a:t>جهت طراحی</a:t>
            </a:r>
            <a:endParaRPr lang="en-US" sz="4800" b="0" cap="none"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lgerian" pitchFamily="82" charset="0"/>
              <a:cs typeface="B Homa" panose="00000400000000000000" pitchFamily="2" charset="-78"/>
            </a:endParaRPr>
          </a:p>
        </p:txBody>
      </p:sp>
    </p:spTree>
    <p:extLst>
      <p:ext uri="{BB962C8B-B14F-4D97-AF65-F5344CB8AC3E}">
        <p14:creationId xmlns:p14="http://schemas.microsoft.com/office/powerpoint/2010/main" val="2430047628"/>
      </p:ext>
    </p:extLst>
  </p:cSld>
  <p:clrMapOvr>
    <a:masterClrMapping/>
  </p:clrMapOvr>
  <p:transition spd="med">
    <p:plu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haroni" pitchFamily="2" charset="-79"/>
                <a:cs typeface="Aharoni" pitchFamily="2" charset="-79"/>
              </a:rPr>
              <a:t>Recovery</a:t>
            </a:r>
            <a:r>
              <a:rPr lang="fa-IR"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haroni" pitchFamily="2" charset="-79"/>
                <a:cs typeface="Aharoni" pitchFamily="2" charset="-79"/>
              </a:rPr>
              <a:t> :</a:t>
            </a:r>
            <a:endParaRPr 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haroni" pitchFamily="2" charset="-79"/>
              <a:cs typeface="Aharoni" pitchFamily="2" charset="-79"/>
            </a:endParaRPr>
          </a:p>
        </p:txBody>
      </p:sp>
      <p:sp>
        <p:nvSpPr>
          <p:cNvPr id="3" name="Content Placeholder 2"/>
          <p:cNvSpPr>
            <a:spLocks noGrp="1"/>
          </p:cNvSpPr>
          <p:nvPr>
            <p:ph idx="1"/>
          </p:nvPr>
        </p:nvSpPr>
        <p:spPr>
          <a:xfrm>
            <a:off x="228600" y="1143000"/>
            <a:ext cx="8001000" cy="2209800"/>
          </a:xfrm>
        </p:spPr>
        <p:txBody>
          <a:bodyPr>
            <a:normAutofit/>
          </a:bodyPr>
          <a:lstStyle/>
          <a:p>
            <a:pPr marL="0" indent="0" algn="r" rtl="1">
              <a:spcBef>
                <a:spcPts val="0"/>
              </a:spcBef>
              <a:buNone/>
            </a:pPr>
            <a:r>
              <a:rPr lang="fa-IR" sz="1600" dirty="0" smtClean="0">
                <a:cs typeface="B Homa" pitchFamily="2" charset="-78"/>
              </a:rPr>
              <a:t>در این اتاق تجهیزات پزشکی برای کمک به بیمارانی که مشکلات اورژانسی پیدا می کنند در نظرگرفته شده است.</a:t>
            </a:r>
          </a:p>
          <a:p>
            <a:pPr marL="0" indent="0" algn="r" rtl="1">
              <a:spcBef>
                <a:spcPts val="0"/>
              </a:spcBef>
              <a:buNone/>
            </a:pPr>
            <a:endParaRPr lang="fa-IR" sz="1800" b="1" dirty="0" smtClean="0">
              <a:solidFill>
                <a:schemeClr val="bg1">
                  <a:lumMod val="95000"/>
                  <a:lumOff val="5000"/>
                </a:schemeClr>
              </a:solidFill>
              <a:cs typeface="B Homa" pitchFamily="2" charset="-78"/>
            </a:endParaRPr>
          </a:p>
          <a:p>
            <a:pPr marL="0" indent="0" algn="r" rtl="1">
              <a:spcBef>
                <a:spcPts val="0"/>
              </a:spcBef>
              <a:buNone/>
            </a:pPr>
            <a:r>
              <a:rPr lang="fa-IR" sz="1800" b="1" dirty="0" smtClean="0">
                <a:solidFill>
                  <a:schemeClr val="bg1">
                    <a:lumMod val="95000"/>
                    <a:lumOff val="5000"/>
                  </a:schemeClr>
                </a:solidFill>
                <a:cs typeface="B Homa" pitchFamily="2" charset="-78"/>
              </a:rPr>
              <a:t>تجهیزات:</a:t>
            </a:r>
            <a:endParaRPr lang="fa-IR" sz="1600" dirty="0" smtClean="0">
              <a:cs typeface="B Homa" pitchFamily="2" charset="-78"/>
            </a:endParaRPr>
          </a:p>
          <a:p>
            <a:pPr marL="0" indent="0" algn="r" rtl="1">
              <a:spcBef>
                <a:spcPts val="0"/>
              </a:spcBef>
              <a:buNone/>
            </a:pPr>
            <a:r>
              <a:rPr lang="fa-IR" sz="1600" dirty="0" smtClean="0">
                <a:cs typeface="B Homa" pitchFamily="2" charset="-78"/>
              </a:rPr>
              <a:t>کپسول اکسیژن، ساکشن، ترولی اورژانسی، تخت</a:t>
            </a:r>
          </a:p>
          <a:p>
            <a:pPr marL="0" indent="0" algn="r" rtl="1">
              <a:spcBef>
                <a:spcPts val="0"/>
              </a:spcBef>
              <a:buNone/>
            </a:pPr>
            <a:endParaRPr lang="fa-IR" sz="1600" dirty="0" smtClean="0">
              <a:cs typeface="B Homa" pitchFamily="2" charset="-78"/>
            </a:endParaRPr>
          </a:p>
          <a:p>
            <a:pPr marL="0" indent="0" algn="r" rtl="1">
              <a:spcBef>
                <a:spcPts val="0"/>
              </a:spcBef>
              <a:buNone/>
            </a:pPr>
            <a:r>
              <a:rPr lang="fa-IR" sz="1600" dirty="0" smtClean="0">
                <a:cs typeface="B Homa" pitchFamily="2" charset="-78"/>
              </a:rPr>
              <a:t>وجود یک سرویس بهداشتی درون ریکاوری ضروری است.</a:t>
            </a:r>
            <a:endParaRPr lang="en-US" sz="1600" dirty="0" smtClean="0">
              <a:cs typeface="B Homa" pitchFamily="2" charset="-78"/>
            </a:endParaRPr>
          </a:p>
          <a:p>
            <a:pPr marL="0" indent="0" algn="r" rtl="1">
              <a:spcBef>
                <a:spcPts val="0"/>
              </a:spcBef>
              <a:buNone/>
            </a:pPr>
            <a:endParaRPr lang="fa-IR" sz="1600" dirty="0" smtClean="0">
              <a:cs typeface="B Homa" pitchFamily="2" charset="-78"/>
            </a:endParaRPr>
          </a:p>
          <a:p>
            <a:pPr marL="0" indent="0" algn="r" rtl="1">
              <a:spcBef>
                <a:spcPts val="0"/>
              </a:spcBef>
              <a:buNone/>
            </a:pPr>
            <a:r>
              <a:rPr lang="fa-IR" sz="1600" dirty="0" smtClean="0">
                <a:cs typeface="B Homa" pitchFamily="2" charset="-78"/>
              </a:rPr>
              <a:t>                 ابعاد : 3.5* 2.5</a:t>
            </a:r>
          </a:p>
        </p:txBody>
      </p:sp>
      <p:sp>
        <p:nvSpPr>
          <p:cNvPr id="4" name="Left Arrow 3"/>
          <p:cNvSpPr/>
          <p:nvPr/>
        </p:nvSpPr>
        <p:spPr>
          <a:xfrm>
            <a:off x="7391400" y="2971800"/>
            <a:ext cx="762000" cy="228600"/>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srgbClr val="C00000"/>
              </a:solidFill>
            </a:endParaRPr>
          </a:p>
        </p:txBody>
      </p:sp>
      <p:pic>
        <p:nvPicPr>
          <p:cNvPr id="5" name="Picture 4" descr="IMAG0101.jpg"/>
          <p:cNvPicPr>
            <a:picLocks noChangeAspect="1"/>
          </p:cNvPicPr>
          <p:nvPr/>
        </p:nvPicPr>
        <p:blipFill>
          <a:blip r:embed="rId2" cstate="print">
            <a:lum contrast="10000"/>
          </a:blip>
          <a:srcRect l="7947" t="10553" r="14570"/>
          <a:stretch>
            <a:fillRect/>
          </a:stretch>
        </p:blipFill>
        <p:spPr>
          <a:xfrm>
            <a:off x="5257800" y="4114800"/>
            <a:ext cx="2514600" cy="2186123"/>
          </a:xfrm>
          <a:prstGeom prst="rect">
            <a:avLst/>
          </a:prstGeom>
          <a:ln>
            <a:noFill/>
          </a:ln>
          <a:effectLst>
            <a:outerShdw blurRad="190500" algn="tl" rotWithShape="0">
              <a:srgbClr val="000000">
                <a:alpha val="70000"/>
              </a:srgbClr>
            </a:outerShdw>
          </a:effectLst>
        </p:spPr>
      </p:pic>
      <p:pic>
        <p:nvPicPr>
          <p:cNvPr id="6" name="Picture 5" descr="IMAG0103.jpg"/>
          <p:cNvPicPr>
            <a:picLocks noChangeAspect="1"/>
          </p:cNvPicPr>
          <p:nvPr/>
        </p:nvPicPr>
        <p:blipFill>
          <a:blip r:embed="rId3" cstate="print"/>
          <a:stretch>
            <a:fillRect/>
          </a:stretch>
        </p:blipFill>
        <p:spPr>
          <a:xfrm>
            <a:off x="533400" y="4038600"/>
            <a:ext cx="1664171" cy="2209800"/>
          </a:xfrm>
          <a:prstGeom prst="rect">
            <a:avLst/>
          </a:prstGeom>
        </p:spPr>
      </p:pic>
      <p:pic>
        <p:nvPicPr>
          <p:cNvPr id="8" name="Picture 7" descr="IMAG0105.jpg"/>
          <p:cNvPicPr>
            <a:picLocks noChangeAspect="1"/>
          </p:cNvPicPr>
          <p:nvPr/>
        </p:nvPicPr>
        <p:blipFill>
          <a:blip r:embed="rId4" cstate="print">
            <a:lum contrast="10000"/>
          </a:blip>
          <a:srcRect l="7947" t="20856" r="24504"/>
          <a:stretch>
            <a:fillRect/>
          </a:stretch>
        </p:blipFill>
        <p:spPr>
          <a:xfrm>
            <a:off x="2743200" y="4191000"/>
            <a:ext cx="2133600" cy="1882588"/>
          </a:xfrm>
          <a:prstGeom prst="rect">
            <a:avLst/>
          </a:prstGeom>
          <a:ln>
            <a:noFill/>
          </a:ln>
          <a:effectLst>
            <a:outerShdw blurRad="190500" algn="tl" rotWithShape="0">
              <a:srgbClr val="000000">
                <a:alpha val="70000"/>
              </a:srgbClr>
            </a:outerShdw>
          </a:effectLst>
        </p:spPr>
      </p:pic>
      <p:pic>
        <p:nvPicPr>
          <p:cNvPr id="9" name="Picture 8" descr="IMAG0103.jpg"/>
          <p:cNvPicPr>
            <a:picLocks noChangeAspect="1"/>
          </p:cNvPicPr>
          <p:nvPr/>
        </p:nvPicPr>
        <p:blipFill>
          <a:blip r:embed="rId3" cstate="print">
            <a:lum contrast="10000"/>
          </a:blip>
          <a:stretch>
            <a:fillRect/>
          </a:stretch>
        </p:blipFill>
        <p:spPr>
          <a:xfrm>
            <a:off x="609600" y="4038600"/>
            <a:ext cx="1664171" cy="22098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52339733"/>
      </p:ext>
    </p:extLst>
  </p:cSld>
  <p:clrMapOvr>
    <a:masterClrMapping/>
  </p:clrMapOvr>
  <p:transition spd="med">
    <p:split orient="ver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r>
              <a:rPr lang="fa-IR"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itchFamily="2" charset="-78"/>
              </a:rPr>
              <a:t>اتاق رختکن:</a:t>
            </a:r>
            <a:endParaRPr 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itchFamily="2" charset="-78"/>
            </a:endParaRPr>
          </a:p>
        </p:txBody>
      </p:sp>
      <p:sp>
        <p:nvSpPr>
          <p:cNvPr id="3" name="Content Placeholder 2"/>
          <p:cNvSpPr>
            <a:spLocks noGrp="1"/>
          </p:cNvSpPr>
          <p:nvPr>
            <p:ph idx="1"/>
          </p:nvPr>
        </p:nvSpPr>
        <p:spPr>
          <a:xfrm>
            <a:off x="990600" y="1371600"/>
            <a:ext cx="7010400" cy="1295400"/>
          </a:xfrm>
        </p:spPr>
        <p:txBody>
          <a:bodyPr/>
          <a:lstStyle/>
          <a:p>
            <a:pPr marL="0" indent="0" algn="r" rtl="1">
              <a:spcBef>
                <a:spcPts val="0"/>
              </a:spcBef>
              <a:buNone/>
            </a:pPr>
            <a:r>
              <a:rPr lang="fa-IR" sz="1600" dirty="0" smtClean="0">
                <a:cs typeface="B Homa" pitchFamily="2" charset="-78"/>
              </a:rPr>
              <a:t>وجود 2 یا 3 رختکن لازم است. لباس های یک بار مصرف نیز در این اتاق قرار دارد.</a:t>
            </a:r>
          </a:p>
          <a:p>
            <a:pPr algn="r" rtl="1">
              <a:buNone/>
            </a:pPr>
            <a:r>
              <a:rPr lang="fa-IR" sz="1600" dirty="0" smtClean="0">
                <a:cs typeface="B Homa" pitchFamily="2" charset="-78"/>
              </a:rPr>
              <a:t>ابعاد: 1.5*1.5</a:t>
            </a:r>
          </a:p>
          <a:p>
            <a:pPr algn="r" rtl="1"/>
            <a:endParaRPr lang="fa-IR" dirty="0" smtClean="0"/>
          </a:p>
        </p:txBody>
      </p:sp>
      <p:sp>
        <p:nvSpPr>
          <p:cNvPr id="5" name="Title 1"/>
          <p:cNvSpPr txBox="1">
            <a:spLocks/>
          </p:cNvSpPr>
          <p:nvPr/>
        </p:nvSpPr>
        <p:spPr>
          <a:xfrm>
            <a:off x="3962400" y="2209800"/>
            <a:ext cx="4191000" cy="990600"/>
          </a:xfrm>
          <a:prstGeom prst="rect">
            <a:avLst/>
          </a:prstGeom>
        </p:spPr>
        <p:txBody>
          <a:bodyPr vert="horz" lIns="91440" tIns="45720" rIns="91440" bIns="45720" rtlCol="0" anchor="ct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0"/>
              </a:spcBef>
              <a:defRPr/>
            </a:pPr>
            <a:r>
              <a:rPr lang="fa-IR" sz="2800" b="1" dirty="0">
                <a:ln w="11430"/>
                <a:gradFill>
                  <a:gsLst>
                    <a:gs pos="0">
                      <a:srgbClr val="009DD9">
                        <a:tint val="70000"/>
                        <a:satMod val="245000"/>
                      </a:srgbClr>
                    </a:gs>
                    <a:gs pos="75000">
                      <a:srgbClr val="009DD9">
                        <a:tint val="90000"/>
                        <a:shade val="60000"/>
                        <a:satMod val="240000"/>
                      </a:srgbClr>
                    </a:gs>
                    <a:gs pos="100000">
                      <a:srgbClr val="009DD9">
                        <a:tint val="100000"/>
                        <a:shade val="50000"/>
                        <a:satMod val="240000"/>
                      </a:srgbClr>
                    </a:gs>
                  </a:gsLst>
                  <a:lin ang="5400000"/>
                </a:gradFill>
                <a:effectLst>
                  <a:outerShdw blurRad="50800" dist="39000" dir="5460000" algn="tl">
                    <a:srgbClr val="000000">
                      <a:alpha val="38000"/>
                    </a:srgbClr>
                  </a:outerShdw>
                </a:effectLst>
                <a:latin typeface="Franklin Gothic Book"/>
                <a:cs typeface="B Homa" pitchFamily="2" charset="-78"/>
              </a:rPr>
              <a:t>اتاق متخصص رادیولوژی:</a:t>
            </a:r>
            <a:endParaRPr lang="en-US" sz="2800" b="1" dirty="0">
              <a:ln w="11430"/>
              <a:gradFill>
                <a:gsLst>
                  <a:gs pos="0">
                    <a:srgbClr val="009DD9">
                      <a:tint val="70000"/>
                      <a:satMod val="245000"/>
                    </a:srgbClr>
                  </a:gs>
                  <a:gs pos="75000">
                    <a:srgbClr val="009DD9">
                      <a:tint val="90000"/>
                      <a:shade val="60000"/>
                      <a:satMod val="240000"/>
                    </a:srgbClr>
                  </a:gs>
                  <a:gs pos="100000">
                    <a:srgbClr val="009DD9">
                      <a:tint val="100000"/>
                      <a:shade val="50000"/>
                      <a:satMod val="240000"/>
                    </a:srgbClr>
                  </a:gs>
                </a:gsLst>
                <a:lin ang="5400000"/>
              </a:gradFill>
              <a:effectLst>
                <a:outerShdw blurRad="50800" dist="39000" dir="5460000" algn="tl">
                  <a:srgbClr val="000000">
                    <a:alpha val="38000"/>
                  </a:srgbClr>
                </a:outerShdw>
              </a:effectLst>
              <a:latin typeface="Franklin Gothic Book"/>
              <a:cs typeface="B Homa" pitchFamily="2" charset="-78"/>
            </a:endParaRPr>
          </a:p>
        </p:txBody>
      </p:sp>
      <p:sp>
        <p:nvSpPr>
          <p:cNvPr id="6" name="Content Placeholder 2"/>
          <p:cNvSpPr txBox="1">
            <a:spLocks/>
          </p:cNvSpPr>
          <p:nvPr/>
        </p:nvSpPr>
        <p:spPr>
          <a:xfrm>
            <a:off x="609600" y="3124200"/>
            <a:ext cx="7315200" cy="990600"/>
          </a:xfrm>
          <a:prstGeom prst="rect">
            <a:avLst/>
          </a:prstGeom>
        </p:spPr>
        <p:txBody>
          <a:bodyPr vert="horz" lIns="91440" tIns="45720" rIns="91440" bIns="45720" rtlCol="0">
            <a:normAutofit/>
          </a:bodyPr>
          <a:lstStyle/>
          <a:p>
            <a:pPr algn="just">
              <a:defRPr/>
            </a:pPr>
            <a:r>
              <a:rPr lang="fa-IR" sz="1600" dirty="0">
                <a:solidFill>
                  <a:prstClr val="white"/>
                </a:solidFill>
                <a:cs typeface="B Homa" pitchFamily="2" charset="-78"/>
              </a:rPr>
              <a:t>همه ی عکس های دریافت شده به این اتاق فرستاده می شوند و متخصص رادیولوژی عکس ها را پس از بررسی برای جوابدهی آماده می کند و این اتاق همچون اتاق کنترل مجهز به کامپیوترهای پزشکی و پرینتر است.</a:t>
            </a:r>
          </a:p>
        </p:txBody>
      </p:sp>
      <p:pic>
        <p:nvPicPr>
          <p:cNvPr id="7" name="Picture 6" descr="IMAG0104.jpg"/>
          <p:cNvPicPr>
            <a:picLocks noChangeAspect="1"/>
          </p:cNvPicPr>
          <p:nvPr/>
        </p:nvPicPr>
        <p:blipFill>
          <a:blip r:embed="rId2" cstate="print">
            <a:lum contrast="10000"/>
          </a:blip>
          <a:srcRect l="22201"/>
          <a:stretch>
            <a:fillRect/>
          </a:stretch>
        </p:blipFill>
        <p:spPr>
          <a:xfrm>
            <a:off x="609600" y="457200"/>
            <a:ext cx="1563733" cy="266897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92326672"/>
      </p:ext>
    </p:extLst>
  </p:cSld>
  <p:clrMapOvr>
    <a:masterClrMapping/>
  </p:clrMapOvr>
  <p:transition spd="slow">
    <p:pull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SC00094.jpg"/>
          <p:cNvPicPr>
            <a:picLocks noChangeAspect="1"/>
          </p:cNvPicPr>
          <p:nvPr/>
        </p:nvPicPr>
        <p:blipFill>
          <a:blip r:embed="rId2" cstate="print">
            <a:lum contrast="10000"/>
          </a:blip>
          <a:stretch>
            <a:fillRect/>
          </a:stretch>
        </p:blipFill>
        <p:spPr>
          <a:xfrm>
            <a:off x="2895600" y="609600"/>
            <a:ext cx="3886200" cy="5181600"/>
          </a:xfrm>
          <a:prstGeom prst="rect">
            <a:avLst/>
          </a:prstGeom>
          <a:ln>
            <a:noFill/>
          </a:ln>
          <a:effectLst>
            <a:outerShdw blurRad="292100" dist="139700" dir="2700000" algn="tl" rotWithShape="0">
              <a:srgbClr val="333333">
                <a:alpha val="65000"/>
              </a:srgbClr>
            </a:outerShdw>
          </a:effectLst>
        </p:spPr>
      </p:pic>
      <p:pic>
        <p:nvPicPr>
          <p:cNvPr id="2050" name="Picture 2"/>
          <p:cNvPicPr>
            <a:picLocks noChangeAspect="1" noChangeArrowheads="1"/>
          </p:cNvPicPr>
          <p:nvPr/>
        </p:nvPicPr>
        <p:blipFill>
          <a:blip r:embed="rId3" cstate="print">
            <a:lum contrast="20000"/>
          </a:blip>
          <a:srcRect t="5946" r="17910" b="905"/>
          <a:stretch>
            <a:fillRect/>
          </a:stretch>
        </p:blipFill>
        <p:spPr bwMode="auto">
          <a:xfrm>
            <a:off x="1905000" y="2743200"/>
            <a:ext cx="3745149" cy="3200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descr="IMAG0109.jpg"/>
          <p:cNvPicPr>
            <a:picLocks noChangeAspect="1"/>
          </p:cNvPicPr>
          <p:nvPr/>
        </p:nvPicPr>
        <p:blipFill>
          <a:blip r:embed="rId4" cstate="print">
            <a:lum contrast="20000"/>
          </a:blip>
          <a:srcRect t="5556" b="6667"/>
          <a:stretch>
            <a:fillRect/>
          </a:stretch>
        </p:blipFill>
        <p:spPr>
          <a:xfrm>
            <a:off x="2438400" y="609600"/>
            <a:ext cx="3276600" cy="38191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descr="IMAG0100.jpg"/>
          <p:cNvPicPr>
            <a:picLocks noChangeAspect="1"/>
          </p:cNvPicPr>
          <p:nvPr/>
        </p:nvPicPr>
        <p:blipFill>
          <a:blip r:embed="rId5" cstate="print">
            <a:lum contrast="20000"/>
          </a:blip>
          <a:srcRect t="8889" b="5556"/>
          <a:stretch>
            <a:fillRect/>
          </a:stretch>
        </p:blipFill>
        <p:spPr>
          <a:xfrm>
            <a:off x="2362200" y="1752600"/>
            <a:ext cx="2819400" cy="32030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descr="IMAG0105.jpg"/>
          <p:cNvPicPr>
            <a:picLocks noChangeAspect="1"/>
          </p:cNvPicPr>
          <p:nvPr/>
        </p:nvPicPr>
        <p:blipFill>
          <a:blip r:embed="rId6" cstate="print">
            <a:lum contrast="10000"/>
          </a:blip>
          <a:srcRect l="7947" t="20856" r="24504"/>
          <a:stretch>
            <a:fillRect/>
          </a:stretch>
        </p:blipFill>
        <p:spPr>
          <a:xfrm>
            <a:off x="4953000" y="1828800"/>
            <a:ext cx="2306320" cy="20349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152886413"/>
      </p:ext>
    </p:extLst>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
                                        <p:tgtEl>
                                          <p:spTgt spid="4"/>
                                        </p:tgtEl>
                                      </p:cBhvr>
                                    </p:animEffect>
                                    <p:anim calcmode="lin" valueType="num">
                                      <p:cBhvr>
                                        <p:cTn id="8" dur="400" fill="hold"/>
                                        <p:tgtEl>
                                          <p:spTgt spid="4"/>
                                        </p:tgtEl>
                                        <p:attrNameLst>
                                          <p:attrName>ppt_x</p:attrName>
                                        </p:attrNameLst>
                                      </p:cBhvr>
                                      <p:tavLst>
                                        <p:tav tm="0">
                                          <p:val>
                                            <p:strVal val="#ppt_x"/>
                                          </p:val>
                                        </p:tav>
                                        <p:tav tm="100000">
                                          <p:val>
                                            <p:strVal val="#ppt_x"/>
                                          </p:val>
                                        </p:tav>
                                      </p:tavLst>
                                    </p:anim>
                                    <p:anim calcmode="lin" valueType="num">
                                      <p:cBhvr>
                                        <p:cTn id="9" dur="400" fill="hold"/>
                                        <p:tgtEl>
                                          <p:spTgt spid="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iterate type="lt">
                                    <p:tmPct val="5000"/>
                                  </p:iterate>
                                  <p:childTnLst>
                                    <p:set>
                                      <p:cBhvr>
                                        <p:cTn id="15" dur="1" fill="hold">
                                          <p:stCondLst>
                                            <p:cond delay="0"/>
                                          </p:stCondLst>
                                        </p:cTn>
                                        <p:tgtEl>
                                          <p:spTgt spid="2050"/>
                                        </p:tgtEl>
                                        <p:attrNameLst>
                                          <p:attrName>style.visibility</p:attrName>
                                        </p:attrNameLst>
                                      </p:cBhvr>
                                      <p:to>
                                        <p:strVal val="visible"/>
                                      </p:to>
                                    </p:set>
                                    <p:anim calcmode="lin" valueType="num">
                                      <p:cBhvr>
                                        <p:cTn id="16" dur="1000" fill="hold"/>
                                        <p:tgtEl>
                                          <p:spTgt spid="2050"/>
                                        </p:tgtEl>
                                        <p:attrNameLst>
                                          <p:attrName>ppt_w</p:attrName>
                                        </p:attrNameLst>
                                      </p:cBhvr>
                                      <p:tavLst>
                                        <p:tav tm="0">
                                          <p:val>
                                            <p:fltVal val="0"/>
                                          </p:val>
                                        </p:tav>
                                        <p:tav tm="100000">
                                          <p:val>
                                            <p:strVal val="#ppt_w"/>
                                          </p:val>
                                        </p:tav>
                                      </p:tavLst>
                                    </p:anim>
                                    <p:anim calcmode="lin" valueType="num">
                                      <p:cBhvr>
                                        <p:cTn id="17" dur="1000" fill="hold"/>
                                        <p:tgtEl>
                                          <p:spTgt spid="2050"/>
                                        </p:tgtEl>
                                        <p:attrNameLst>
                                          <p:attrName>ppt_h</p:attrName>
                                        </p:attrNameLst>
                                      </p:cBhvr>
                                      <p:tavLst>
                                        <p:tav tm="0">
                                          <p:val>
                                            <p:fltVal val="0"/>
                                          </p:val>
                                        </p:tav>
                                        <p:tav tm="100000">
                                          <p:val>
                                            <p:strVal val="#ppt_h"/>
                                          </p:val>
                                        </p:tav>
                                      </p:tavLst>
                                    </p:anim>
                                    <p:anim calcmode="lin" valueType="num">
                                      <p:cBhvr>
                                        <p:cTn id="18" dur="1000" fill="hold"/>
                                        <p:tgtEl>
                                          <p:spTgt spid="2050"/>
                                        </p:tgtEl>
                                        <p:attrNameLst>
                                          <p:attrName>style.rotation</p:attrName>
                                        </p:attrNameLst>
                                      </p:cBhvr>
                                      <p:tavLst>
                                        <p:tav tm="0">
                                          <p:val>
                                            <p:fltVal val="90"/>
                                          </p:val>
                                        </p:tav>
                                        <p:tav tm="100000">
                                          <p:val>
                                            <p:fltVal val="0"/>
                                          </p:val>
                                        </p:tav>
                                      </p:tavLst>
                                    </p:anim>
                                    <p:animEffect transition="in" filter="fade">
                                      <p:cBhvr>
                                        <p:cTn id="19" dur="1000"/>
                                        <p:tgtEl>
                                          <p:spTgt spid="2050"/>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xit" presetSubtype="0" fill="hold" nodeType="clickEffect">
                                  <p:stCondLst>
                                    <p:cond delay="0"/>
                                  </p:stCondLst>
                                  <p:iterate type="lt">
                                    <p:tmPct val="5000"/>
                                  </p:iterate>
                                  <p:childTnLst>
                                    <p:anim calcmode="lin" valueType="num">
                                      <p:cBhvr>
                                        <p:cTn id="23" dur="1000"/>
                                        <p:tgtEl>
                                          <p:spTgt spid="2050"/>
                                        </p:tgtEl>
                                        <p:attrNameLst>
                                          <p:attrName>ppt_w</p:attrName>
                                        </p:attrNameLst>
                                      </p:cBhvr>
                                      <p:tavLst>
                                        <p:tav tm="0">
                                          <p:val>
                                            <p:strVal val="ppt_w"/>
                                          </p:val>
                                        </p:tav>
                                        <p:tav tm="100000">
                                          <p:val>
                                            <p:fltVal val="0"/>
                                          </p:val>
                                        </p:tav>
                                      </p:tavLst>
                                    </p:anim>
                                    <p:anim calcmode="lin" valueType="num">
                                      <p:cBhvr>
                                        <p:cTn id="24" dur="1000"/>
                                        <p:tgtEl>
                                          <p:spTgt spid="2050"/>
                                        </p:tgtEl>
                                        <p:attrNameLst>
                                          <p:attrName>ppt_h</p:attrName>
                                        </p:attrNameLst>
                                      </p:cBhvr>
                                      <p:tavLst>
                                        <p:tav tm="0">
                                          <p:val>
                                            <p:strVal val="ppt_h"/>
                                          </p:val>
                                        </p:tav>
                                        <p:tav tm="100000">
                                          <p:val>
                                            <p:fltVal val="0"/>
                                          </p:val>
                                        </p:tav>
                                      </p:tavLst>
                                    </p:anim>
                                    <p:anim calcmode="lin" valueType="num">
                                      <p:cBhvr>
                                        <p:cTn id="25" dur="1000"/>
                                        <p:tgtEl>
                                          <p:spTgt spid="2050"/>
                                        </p:tgtEl>
                                        <p:attrNameLst>
                                          <p:attrName>style.rotation</p:attrName>
                                        </p:attrNameLst>
                                      </p:cBhvr>
                                      <p:tavLst>
                                        <p:tav tm="0">
                                          <p:val>
                                            <p:fltVal val="0"/>
                                          </p:val>
                                        </p:tav>
                                        <p:tav tm="100000">
                                          <p:val>
                                            <p:fltVal val="90"/>
                                          </p:val>
                                        </p:tav>
                                      </p:tavLst>
                                    </p:anim>
                                    <p:animEffect transition="out" filter="fade">
                                      <p:cBhvr>
                                        <p:cTn id="26" dur="1000"/>
                                        <p:tgtEl>
                                          <p:spTgt spid="2050"/>
                                        </p:tgtEl>
                                      </p:cBhvr>
                                    </p:animEffect>
                                    <p:set>
                                      <p:cBhvr>
                                        <p:cTn id="27" dur="1" fill="hold">
                                          <p:stCondLst>
                                            <p:cond delay="999"/>
                                          </p:stCondLst>
                                        </p:cTn>
                                        <p:tgtEl>
                                          <p:spTgt spid="205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iterate type="lt">
                                    <p:tmPct val="5000"/>
                                  </p:iterate>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 calcmode="lin" valueType="num">
                                      <p:cBhvr>
                                        <p:cTn id="34" dur="1000" fill="hold"/>
                                        <p:tgtEl>
                                          <p:spTgt spid="7"/>
                                        </p:tgtEl>
                                        <p:attrNameLst>
                                          <p:attrName>style.rotation</p:attrName>
                                        </p:attrNameLst>
                                      </p:cBhvr>
                                      <p:tavLst>
                                        <p:tav tm="0">
                                          <p:val>
                                            <p:fltVal val="90"/>
                                          </p:val>
                                        </p:tav>
                                        <p:tav tm="100000">
                                          <p:val>
                                            <p:fltVal val="0"/>
                                          </p:val>
                                        </p:tav>
                                      </p:tavLst>
                                    </p:anim>
                                    <p:animEffect transition="in" filter="fade">
                                      <p:cBhvr>
                                        <p:cTn id="35" dur="1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xit" presetSubtype="0" fill="hold" nodeType="clickEffect">
                                  <p:stCondLst>
                                    <p:cond delay="0"/>
                                  </p:stCondLst>
                                  <p:iterate type="lt">
                                    <p:tmPct val="5000"/>
                                  </p:iterate>
                                  <p:childTnLst>
                                    <p:anim calcmode="lin" valueType="num">
                                      <p:cBhvr>
                                        <p:cTn id="39" dur="1000"/>
                                        <p:tgtEl>
                                          <p:spTgt spid="7"/>
                                        </p:tgtEl>
                                        <p:attrNameLst>
                                          <p:attrName>ppt_w</p:attrName>
                                        </p:attrNameLst>
                                      </p:cBhvr>
                                      <p:tavLst>
                                        <p:tav tm="0">
                                          <p:val>
                                            <p:strVal val="ppt_w"/>
                                          </p:val>
                                        </p:tav>
                                        <p:tav tm="100000">
                                          <p:val>
                                            <p:fltVal val="0"/>
                                          </p:val>
                                        </p:tav>
                                      </p:tavLst>
                                    </p:anim>
                                    <p:anim calcmode="lin" valueType="num">
                                      <p:cBhvr>
                                        <p:cTn id="40" dur="1000"/>
                                        <p:tgtEl>
                                          <p:spTgt spid="7"/>
                                        </p:tgtEl>
                                        <p:attrNameLst>
                                          <p:attrName>ppt_h</p:attrName>
                                        </p:attrNameLst>
                                      </p:cBhvr>
                                      <p:tavLst>
                                        <p:tav tm="0">
                                          <p:val>
                                            <p:strVal val="ppt_h"/>
                                          </p:val>
                                        </p:tav>
                                        <p:tav tm="100000">
                                          <p:val>
                                            <p:fltVal val="0"/>
                                          </p:val>
                                        </p:tav>
                                      </p:tavLst>
                                    </p:anim>
                                    <p:anim calcmode="lin" valueType="num">
                                      <p:cBhvr>
                                        <p:cTn id="41" dur="1000"/>
                                        <p:tgtEl>
                                          <p:spTgt spid="7"/>
                                        </p:tgtEl>
                                        <p:attrNameLst>
                                          <p:attrName>style.rotation</p:attrName>
                                        </p:attrNameLst>
                                      </p:cBhvr>
                                      <p:tavLst>
                                        <p:tav tm="0">
                                          <p:val>
                                            <p:fltVal val="0"/>
                                          </p:val>
                                        </p:tav>
                                        <p:tav tm="100000">
                                          <p:val>
                                            <p:fltVal val="90"/>
                                          </p:val>
                                        </p:tav>
                                      </p:tavLst>
                                    </p:anim>
                                    <p:animEffect transition="out" filter="fade">
                                      <p:cBhvr>
                                        <p:cTn id="42" dur="1000"/>
                                        <p:tgtEl>
                                          <p:spTgt spid="7"/>
                                        </p:tgtEl>
                                      </p:cBhvr>
                                    </p:animEffect>
                                    <p:set>
                                      <p:cBhvr>
                                        <p:cTn id="43" dur="1" fill="hold">
                                          <p:stCondLst>
                                            <p:cond delay="999"/>
                                          </p:stCondLst>
                                        </p:cTn>
                                        <p:tgtEl>
                                          <p:spTgt spid="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nodeType="clickEffect">
                                  <p:stCondLst>
                                    <p:cond delay="0"/>
                                  </p:stCondLst>
                                  <p:iterate type="lt">
                                    <p:tmPct val="5000"/>
                                  </p:iterate>
                                  <p:childTnLst>
                                    <p:set>
                                      <p:cBhvr>
                                        <p:cTn id="47" dur="1" fill="hold">
                                          <p:stCondLst>
                                            <p:cond delay="0"/>
                                          </p:stCondLst>
                                        </p:cTn>
                                        <p:tgtEl>
                                          <p:spTgt spid="6"/>
                                        </p:tgtEl>
                                        <p:attrNameLst>
                                          <p:attrName>style.visibility</p:attrName>
                                        </p:attrNameLst>
                                      </p:cBhvr>
                                      <p:to>
                                        <p:strVal val="visible"/>
                                      </p:to>
                                    </p:set>
                                    <p:anim calcmode="lin" valueType="num">
                                      <p:cBhvr>
                                        <p:cTn id="48" dur="1000" fill="hold"/>
                                        <p:tgtEl>
                                          <p:spTgt spid="6"/>
                                        </p:tgtEl>
                                        <p:attrNameLst>
                                          <p:attrName>ppt_w</p:attrName>
                                        </p:attrNameLst>
                                      </p:cBhvr>
                                      <p:tavLst>
                                        <p:tav tm="0">
                                          <p:val>
                                            <p:fltVal val="0"/>
                                          </p:val>
                                        </p:tav>
                                        <p:tav tm="100000">
                                          <p:val>
                                            <p:strVal val="#ppt_w"/>
                                          </p:val>
                                        </p:tav>
                                      </p:tavLst>
                                    </p:anim>
                                    <p:anim calcmode="lin" valueType="num">
                                      <p:cBhvr>
                                        <p:cTn id="49" dur="1000" fill="hold"/>
                                        <p:tgtEl>
                                          <p:spTgt spid="6"/>
                                        </p:tgtEl>
                                        <p:attrNameLst>
                                          <p:attrName>ppt_h</p:attrName>
                                        </p:attrNameLst>
                                      </p:cBhvr>
                                      <p:tavLst>
                                        <p:tav tm="0">
                                          <p:val>
                                            <p:fltVal val="0"/>
                                          </p:val>
                                        </p:tav>
                                        <p:tav tm="100000">
                                          <p:val>
                                            <p:strVal val="#ppt_h"/>
                                          </p:val>
                                        </p:tav>
                                      </p:tavLst>
                                    </p:anim>
                                    <p:anim calcmode="lin" valueType="num">
                                      <p:cBhvr>
                                        <p:cTn id="50" dur="1000" fill="hold"/>
                                        <p:tgtEl>
                                          <p:spTgt spid="6"/>
                                        </p:tgtEl>
                                        <p:attrNameLst>
                                          <p:attrName>style.rotation</p:attrName>
                                        </p:attrNameLst>
                                      </p:cBhvr>
                                      <p:tavLst>
                                        <p:tav tm="0">
                                          <p:val>
                                            <p:fltVal val="90"/>
                                          </p:val>
                                        </p:tav>
                                        <p:tav tm="100000">
                                          <p:val>
                                            <p:fltVal val="0"/>
                                          </p:val>
                                        </p:tav>
                                      </p:tavLst>
                                    </p:anim>
                                    <p:animEffect transition="in" filter="fade">
                                      <p:cBhvr>
                                        <p:cTn id="51" dur="10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xit" presetSubtype="0" fill="hold" nodeType="clickEffect">
                                  <p:stCondLst>
                                    <p:cond delay="0"/>
                                  </p:stCondLst>
                                  <p:iterate type="lt">
                                    <p:tmPct val="5000"/>
                                  </p:iterate>
                                  <p:childTnLst>
                                    <p:anim calcmode="lin" valueType="num">
                                      <p:cBhvr>
                                        <p:cTn id="55" dur="1000"/>
                                        <p:tgtEl>
                                          <p:spTgt spid="6"/>
                                        </p:tgtEl>
                                        <p:attrNameLst>
                                          <p:attrName>ppt_w</p:attrName>
                                        </p:attrNameLst>
                                      </p:cBhvr>
                                      <p:tavLst>
                                        <p:tav tm="0">
                                          <p:val>
                                            <p:strVal val="ppt_w"/>
                                          </p:val>
                                        </p:tav>
                                        <p:tav tm="100000">
                                          <p:val>
                                            <p:fltVal val="0"/>
                                          </p:val>
                                        </p:tav>
                                      </p:tavLst>
                                    </p:anim>
                                    <p:anim calcmode="lin" valueType="num">
                                      <p:cBhvr>
                                        <p:cTn id="56" dur="1000"/>
                                        <p:tgtEl>
                                          <p:spTgt spid="6"/>
                                        </p:tgtEl>
                                        <p:attrNameLst>
                                          <p:attrName>ppt_h</p:attrName>
                                        </p:attrNameLst>
                                      </p:cBhvr>
                                      <p:tavLst>
                                        <p:tav tm="0">
                                          <p:val>
                                            <p:strVal val="ppt_h"/>
                                          </p:val>
                                        </p:tav>
                                        <p:tav tm="100000">
                                          <p:val>
                                            <p:fltVal val="0"/>
                                          </p:val>
                                        </p:tav>
                                      </p:tavLst>
                                    </p:anim>
                                    <p:anim calcmode="lin" valueType="num">
                                      <p:cBhvr>
                                        <p:cTn id="57" dur="1000"/>
                                        <p:tgtEl>
                                          <p:spTgt spid="6"/>
                                        </p:tgtEl>
                                        <p:attrNameLst>
                                          <p:attrName>style.rotation</p:attrName>
                                        </p:attrNameLst>
                                      </p:cBhvr>
                                      <p:tavLst>
                                        <p:tav tm="0">
                                          <p:val>
                                            <p:fltVal val="0"/>
                                          </p:val>
                                        </p:tav>
                                        <p:tav tm="100000">
                                          <p:val>
                                            <p:fltVal val="90"/>
                                          </p:val>
                                        </p:tav>
                                      </p:tavLst>
                                    </p:anim>
                                    <p:animEffect transition="out" filter="fade">
                                      <p:cBhvr>
                                        <p:cTn id="58" dur="1000"/>
                                        <p:tgtEl>
                                          <p:spTgt spid="6"/>
                                        </p:tgtEl>
                                      </p:cBhvr>
                                    </p:animEffect>
                                    <p:set>
                                      <p:cBhvr>
                                        <p:cTn id="59" dur="1" fill="hold">
                                          <p:stCondLst>
                                            <p:cond delay="999"/>
                                          </p:stCondLst>
                                        </p:cTn>
                                        <p:tgtEl>
                                          <p:spTgt spid="6"/>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nodeType="clickEffect">
                                  <p:stCondLst>
                                    <p:cond delay="0"/>
                                  </p:stCondLst>
                                  <p:iterate type="lt">
                                    <p:tmPct val="5000"/>
                                  </p:iterate>
                                  <p:childTnLst>
                                    <p:set>
                                      <p:cBhvr>
                                        <p:cTn id="63" dur="1" fill="hold">
                                          <p:stCondLst>
                                            <p:cond delay="0"/>
                                          </p:stCondLst>
                                        </p:cTn>
                                        <p:tgtEl>
                                          <p:spTgt spid="8"/>
                                        </p:tgtEl>
                                        <p:attrNameLst>
                                          <p:attrName>style.visibility</p:attrName>
                                        </p:attrNameLst>
                                      </p:cBhvr>
                                      <p:to>
                                        <p:strVal val="visible"/>
                                      </p:to>
                                    </p:set>
                                    <p:anim calcmode="lin" valueType="num">
                                      <p:cBhvr>
                                        <p:cTn id="64" dur="1000" fill="hold"/>
                                        <p:tgtEl>
                                          <p:spTgt spid="8"/>
                                        </p:tgtEl>
                                        <p:attrNameLst>
                                          <p:attrName>ppt_w</p:attrName>
                                        </p:attrNameLst>
                                      </p:cBhvr>
                                      <p:tavLst>
                                        <p:tav tm="0">
                                          <p:val>
                                            <p:fltVal val="0"/>
                                          </p:val>
                                        </p:tav>
                                        <p:tav tm="100000">
                                          <p:val>
                                            <p:strVal val="#ppt_w"/>
                                          </p:val>
                                        </p:tav>
                                      </p:tavLst>
                                    </p:anim>
                                    <p:anim calcmode="lin" valueType="num">
                                      <p:cBhvr>
                                        <p:cTn id="65" dur="1000" fill="hold"/>
                                        <p:tgtEl>
                                          <p:spTgt spid="8"/>
                                        </p:tgtEl>
                                        <p:attrNameLst>
                                          <p:attrName>ppt_h</p:attrName>
                                        </p:attrNameLst>
                                      </p:cBhvr>
                                      <p:tavLst>
                                        <p:tav tm="0">
                                          <p:val>
                                            <p:fltVal val="0"/>
                                          </p:val>
                                        </p:tav>
                                        <p:tav tm="100000">
                                          <p:val>
                                            <p:strVal val="#ppt_h"/>
                                          </p:val>
                                        </p:tav>
                                      </p:tavLst>
                                    </p:anim>
                                    <p:anim calcmode="lin" valueType="num">
                                      <p:cBhvr>
                                        <p:cTn id="66" dur="1000" fill="hold"/>
                                        <p:tgtEl>
                                          <p:spTgt spid="8"/>
                                        </p:tgtEl>
                                        <p:attrNameLst>
                                          <p:attrName>style.rotation</p:attrName>
                                        </p:attrNameLst>
                                      </p:cBhvr>
                                      <p:tavLst>
                                        <p:tav tm="0">
                                          <p:val>
                                            <p:fltVal val="90"/>
                                          </p:val>
                                        </p:tav>
                                        <p:tav tm="100000">
                                          <p:val>
                                            <p:fltVal val="0"/>
                                          </p:val>
                                        </p:tav>
                                      </p:tavLst>
                                    </p:anim>
                                    <p:animEffect transition="in" filter="fade">
                                      <p:cBhvr>
                                        <p:cTn id="67" dur="1000"/>
                                        <p:tgtEl>
                                          <p:spTgt spid="8"/>
                                        </p:tgtEl>
                                      </p:cBhvr>
                                    </p:animEffect>
                                  </p:childTnLst>
                                </p:cTn>
                              </p:par>
                            </p:childTnLst>
                          </p:cTn>
                        </p:par>
                      </p:childTnLst>
                    </p:cTn>
                  </p:par>
                  <p:par>
                    <p:cTn id="68" fill="hold">
                      <p:stCondLst>
                        <p:cond delay="indefinite"/>
                      </p:stCondLst>
                      <p:childTnLst>
                        <p:par>
                          <p:cTn id="69" fill="hold">
                            <p:stCondLst>
                              <p:cond delay="0"/>
                            </p:stCondLst>
                            <p:childTnLst>
                              <p:par>
                                <p:cTn id="70" presetID="31" presetClass="exit" presetSubtype="0" fill="hold" nodeType="clickEffect">
                                  <p:stCondLst>
                                    <p:cond delay="0"/>
                                  </p:stCondLst>
                                  <p:iterate type="lt">
                                    <p:tmPct val="5000"/>
                                  </p:iterate>
                                  <p:childTnLst>
                                    <p:anim calcmode="lin" valueType="num">
                                      <p:cBhvr>
                                        <p:cTn id="71" dur="1000"/>
                                        <p:tgtEl>
                                          <p:spTgt spid="8"/>
                                        </p:tgtEl>
                                        <p:attrNameLst>
                                          <p:attrName>ppt_w</p:attrName>
                                        </p:attrNameLst>
                                      </p:cBhvr>
                                      <p:tavLst>
                                        <p:tav tm="0">
                                          <p:val>
                                            <p:strVal val="ppt_w"/>
                                          </p:val>
                                        </p:tav>
                                        <p:tav tm="100000">
                                          <p:val>
                                            <p:fltVal val="0"/>
                                          </p:val>
                                        </p:tav>
                                      </p:tavLst>
                                    </p:anim>
                                    <p:anim calcmode="lin" valueType="num">
                                      <p:cBhvr>
                                        <p:cTn id="72" dur="1000"/>
                                        <p:tgtEl>
                                          <p:spTgt spid="8"/>
                                        </p:tgtEl>
                                        <p:attrNameLst>
                                          <p:attrName>ppt_h</p:attrName>
                                        </p:attrNameLst>
                                      </p:cBhvr>
                                      <p:tavLst>
                                        <p:tav tm="0">
                                          <p:val>
                                            <p:strVal val="ppt_h"/>
                                          </p:val>
                                        </p:tav>
                                        <p:tav tm="100000">
                                          <p:val>
                                            <p:fltVal val="0"/>
                                          </p:val>
                                        </p:tav>
                                      </p:tavLst>
                                    </p:anim>
                                    <p:anim calcmode="lin" valueType="num">
                                      <p:cBhvr>
                                        <p:cTn id="73" dur="1000"/>
                                        <p:tgtEl>
                                          <p:spTgt spid="8"/>
                                        </p:tgtEl>
                                        <p:attrNameLst>
                                          <p:attrName>style.rotation</p:attrName>
                                        </p:attrNameLst>
                                      </p:cBhvr>
                                      <p:tavLst>
                                        <p:tav tm="0">
                                          <p:val>
                                            <p:fltVal val="0"/>
                                          </p:val>
                                        </p:tav>
                                        <p:tav tm="100000">
                                          <p:val>
                                            <p:fltVal val="90"/>
                                          </p:val>
                                        </p:tav>
                                      </p:tavLst>
                                    </p:anim>
                                    <p:animEffect transition="out" filter="fade">
                                      <p:cBhvr>
                                        <p:cTn id="74" dur="1000"/>
                                        <p:tgtEl>
                                          <p:spTgt spid="8"/>
                                        </p:tgtEl>
                                      </p:cBhvr>
                                    </p:animEffect>
                                    <p:set>
                                      <p:cBhvr>
                                        <p:cTn id="75"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a:r>
              <a:rPr lang="fa-IR"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itchFamily="2" charset="-78"/>
              </a:rPr>
              <a:t>مقدمه</a:t>
            </a:r>
            <a:endParaRPr 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itchFamily="2" charset="-78"/>
            </a:endParaRPr>
          </a:p>
        </p:txBody>
      </p:sp>
      <p:sp>
        <p:nvSpPr>
          <p:cNvPr id="3" name="Content Placeholder 2"/>
          <p:cNvSpPr>
            <a:spLocks noGrp="1"/>
          </p:cNvSpPr>
          <p:nvPr>
            <p:ph idx="1"/>
          </p:nvPr>
        </p:nvSpPr>
        <p:spPr>
          <a:xfrm>
            <a:off x="457200" y="1371601"/>
            <a:ext cx="7467600" cy="2971800"/>
          </a:xfrm>
        </p:spPr>
        <p:txBody>
          <a:bodyPr>
            <a:normAutofit/>
          </a:bodyPr>
          <a:lstStyle/>
          <a:p>
            <a:pPr marL="0" lvl="1" algn="just" rtl="1">
              <a:lnSpc>
                <a:spcPct val="120000"/>
              </a:lnSpc>
              <a:spcBef>
                <a:spcPts val="0"/>
              </a:spcBef>
              <a:buNone/>
            </a:pPr>
            <a:r>
              <a:rPr lang="en-US" sz="1600" b="1" dirty="0" smtClean="0">
                <a:cs typeface="B Homa" pitchFamily="2" charset="-78"/>
              </a:rPr>
              <a:t>MRI</a:t>
            </a:r>
            <a:r>
              <a:rPr lang="ar-BH" sz="1600" dirty="0" smtClean="0">
                <a:cs typeface="B Homa" pitchFamily="2" charset="-78"/>
              </a:rPr>
              <a:t>روشی است که می‌توان با کمک گرفتن از آن تصاویر بسیار دقیق و واضحی از اندامهای درون بدن بدست آورد . </a:t>
            </a:r>
            <a:r>
              <a:rPr lang="en-US" sz="1600" dirty="0" smtClean="0">
                <a:cs typeface="B Homa" pitchFamily="2" charset="-78"/>
              </a:rPr>
              <a:t>MRI </a:t>
            </a:r>
            <a:r>
              <a:rPr lang="ar-BH" sz="1600" dirty="0" smtClean="0">
                <a:cs typeface="B Homa" pitchFamily="2" charset="-78"/>
              </a:rPr>
              <a:t>مخفف کلمه لاتین </a:t>
            </a:r>
            <a:r>
              <a:rPr lang="en-US" sz="1600" dirty="0" smtClean="0">
                <a:cs typeface="B Homa" pitchFamily="2" charset="-78"/>
              </a:rPr>
              <a:t>Magnetic Resonance Imaging</a:t>
            </a:r>
            <a:r>
              <a:rPr lang="ar-BH" sz="1600" dirty="0" smtClean="0">
                <a:cs typeface="B Homa" pitchFamily="2" charset="-78"/>
              </a:rPr>
              <a:t>به معنی تصویر برداری با تشدید مغناطیسی می باشد .</a:t>
            </a:r>
            <a:r>
              <a:rPr lang="fa-IR" sz="1600" dirty="0" smtClean="0">
                <a:cs typeface="B Homa" pitchFamily="2" charset="-78"/>
              </a:rPr>
              <a:t>برای عکسبرداری از صدمات بافت نرم استفاده می شود.</a:t>
            </a:r>
          </a:p>
          <a:p>
            <a:pPr marL="0" lvl="1" algn="just" rtl="1">
              <a:lnSpc>
                <a:spcPct val="120000"/>
              </a:lnSpc>
              <a:spcBef>
                <a:spcPts val="0"/>
              </a:spcBef>
              <a:buNone/>
            </a:pPr>
            <a:endParaRPr lang="fa-IR" sz="1600" dirty="0" smtClean="0">
              <a:cs typeface="B Homa" pitchFamily="2" charset="-78"/>
            </a:endParaRPr>
          </a:p>
          <a:p>
            <a:pPr marL="0" lvl="1" algn="just" rtl="1">
              <a:lnSpc>
                <a:spcPct val="120000"/>
              </a:lnSpc>
              <a:spcBef>
                <a:spcPts val="0"/>
              </a:spcBef>
              <a:buNone/>
            </a:pPr>
            <a:r>
              <a:rPr lang="fa-IR" sz="2000" b="1" dirty="0" smtClean="0">
                <a:solidFill>
                  <a:schemeClr val="bg1"/>
                </a:solidFill>
                <a:cs typeface="B Homa" pitchFamily="2" charset="-78"/>
              </a:rPr>
              <a:t>طرز کار دستگاه ام آر آی: </a:t>
            </a:r>
            <a:r>
              <a:rPr lang="ar-BH" sz="1600" dirty="0" smtClean="0">
                <a:cs typeface="B Homa" pitchFamily="2" charset="-78"/>
              </a:rPr>
              <a:t>دستگاه </a:t>
            </a:r>
            <a:r>
              <a:rPr lang="en-US" sz="1600" dirty="0" smtClean="0">
                <a:cs typeface="B Homa" pitchFamily="2" charset="-78"/>
              </a:rPr>
              <a:t>MRI </a:t>
            </a:r>
            <a:r>
              <a:rPr lang="ar-BH" sz="1600" dirty="0" smtClean="0">
                <a:cs typeface="B Homa" pitchFamily="2" charset="-78"/>
              </a:rPr>
              <a:t>لوله‌‌ای است که بوسیله آهنربای دایره‌ای شکل</a:t>
            </a:r>
            <a:r>
              <a:rPr lang="fa-IR" sz="1600" dirty="0" smtClean="0">
                <a:cs typeface="B Homa" pitchFamily="2" charset="-78"/>
              </a:rPr>
              <a:t>ی</a:t>
            </a:r>
            <a:r>
              <a:rPr lang="ar-BH" sz="1600" dirty="0" smtClean="0">
                <a:cs typeface="B Homa" pitchFamily="2" charset="-78"/>
              </a:rPr>
              <a:t> احاطه شده است. این آهنربا میدان مغناطیسی ایجاد می کند</a:t>
            </a:r>
            <a:r>
              <a:rPr lang="fa-IR" sz="1600" dirty="0" smtClean="0">
                <a:cs typeface="B Homa" pitchFamily="2" charset="-78"/>
              </a:rPr>
              <a:t> و</a:t>
            </a:r>
            <a:r>
              <a:rPr lang="ar-BH" sz="1600" dirty="0" smtClean="0">
                <a:cs typeface="B Homa" pitchFamily="2" charset="-78"/>
              </a:rPr>
              <a:t> </a:t>
            </a:r>
            <a:r>
              <a:rPr lang="fa-IR" sz="1600" dirty="0" smtClean="0">
                <a:cs typeface="B Homa" pitchFamily="2" charset="-78"/>
              </a:rPr>
              <a:t>موج رادیویی بدن را احاطه می کند.</a:t>
            </a:r>
          </a:p>
          <a:p>
            <a:pPr marL="0" lvl="1" algn="just" rtl="1">
              <a:lnSpc>
                <a:spcPct val="120000"/>
              </a:lnSpc>
              <a:spcBef>
                <a:spcPts val="0"/>
              </a:spcBef>
              <a:buNone/>
            </a:pPr>
            <a:r>
              <a:rPr lang="fa-IR" sz="1600" dirty="0" smtClean="0">
                <a:cs typeface="B Homa" pitchFamily="2" charset="-78"/>
              </a:rPr>
              <a:t>با قطع میدان از بدن امواج الکترومغناطیسی تابش می شود</a:t>
            </a:r>
            <a:r>
              <a:rPr lang="ar-BH" sz="1600" dirty="0" smtClean="0">
                <a:cs typeface="B Homa" pitchFamily="2" charset="-78"/>
              </a:rPr>
              <a:t> که توسط سیم پیچی که به آن </a:t>
            </a:r>
            <a:r>
              <a:rPr lang="ar-BH" sz="1600" b="1" dirty="0" smtClean="0">
                <a:cs typeface="B Homa" pitchFamily="2" charset="-78"/>
              </a:rPr>
              <a:t>کویل</a:t>
            </a:r>
            <a:r>
              <a:rPr lang="ar-BH" sz="1600" dirty="0" smtClean="0">
                <a:cs typeface="B Homa" pitchFamily="2" charset="-78"/>
              </a:rPr>
              <a:t> می گویند، دریافت انجام می‌شود. این سیم امواج دریافتی را به جریان الکتریکی تبدیل می‌کند و به عنوان سیگنالهای </a:t>
            </a:r>
            <a:r>
              <a:rPr lang="en-US" sz="1600" dirty="0" smtClean="0">
                <a:cs typeface="B Homa" pitchFamily="2" charset="-78"/>
              </a:rPr>
              <a:t>MRI </a:t>
            </a:r>
            <a:r>
              <a:rPr lang="ar-BH" sz="1600" dirty="0" smtClean="0">
                <a:cs typeface="B Homa" pitchFamily="2" charset="-78"/>
              </a:rPr>
              <a:t>به رایانه داده می‌شود.</a:t>
            </a:r>
            <a:endParaRPr lang="fa-IR" sz="1600" dirty="0" smtClean="0">
              <a:cs typeface="B Homa" pitchFamily="2" charset="-78"/>
            </a:endParaRPr>
          </a:p>
          <a:p>
            <a:pPr algn="r" rtl="1">
              <a:buNone/>
            </a:pPr>
            <a:endParaRPr lang="en-US" dirty="0"/>
          </a:p>
        </p:txBody>
      </p:sp>
      <p:pic>
        <p:nvPicPr>
          <p:cNvPr id="4" name="Picture 3" descr="mri.jpg"/>
          <p:cNvPicPr>
            <a:picLocks noChangeAspect="1"/>
          </p:cNvPicPr>
          <p:nvPr/>
        </p:nvPicPr>
        <p:blipFill>
          <a:blip r:embed="rId2" cstate="print"/>
          <a:stretch>
            <a:fillRect/>
          </a:stretch>
        </p:blipFill>
        <p:spPr>
          <a:xfrm>
            <a:off x="685800" y="3962400"/>
            <a:ext cx="3124200" cy="2468118"/>
          </a:xfrm>
          <a:prstGeom prst="rect">
            <a:avLst/>
          </a:prstGeom>
          <a:ln>
            <a:noFill/>
          </a:ln>
          <a:effectLst>
            <a:softEdge rad="112500"/>
          </a:effectLst>
        </p:spPr>
      </p:pic>
      <p:sp>
        <p:nvSpPr>
          <p:cNvPr id="5" name="Rectangle 4"/>
          <p:cNvSpPr/>
          <p:nvPr/>
        </p:nvSpPr>
        <p:spPr>
          <a:xfrm>
            <a:off x="4038600" y="4191000"/>
            <a:ext cx="3886200" cy="1274195"/>
          </a:xfrm>
          <a:prstGeom prst="rect">
            <a:avLst/>
          </a:prstGeom>
        </p:spPr>
        <p:txBody>
          <a:bodyPr wrap="square">
            <a:spAutoFit/>
          </a:bodyPr>
          <a:lstStyle/>
          <a:p>
            <a:pPr marL="0" lvl="3" algn="just">
              <a:lnSpc>
                <a:spcPct val="120000"/>
              </a:lnSpc>
            </a:pPr>
            <a:r>
              <a:rPr lang="fa-IR" sz="1600" dirty="0">
                <a:solidFill>
                  <a:prstClr val="white"/>
                </a:solidFill>
                <a:cs typeface="B Homa" pitchFamily="2" charset="-78"/>
              </a:rPr>
              <a:t>آهنربای دایره ای شکل و سیم پیچ درون محفظه ای به نام </a:t>
            </a:r>
            <a:r>
              <a:rPr lang="fa-IR" sz="1600" b="1" dirty="0">
                <a:solidFill>
                  <a:prstClr val="white"/>
                </a:solidFill>
                <a:cs typeface="B Homa" pitchFamily="2" charset="-78"/>
              </a:rPr>
              <a:t>گنتری </a:t>
            </a:r>
            <a:r>
              <a:rPr lang="fa-IR" sz="1600" dirty="0">
                <a:solidFill>
                  <a:prstClr val="white"/>
                </a:solidFill>
                <a:cs typeface="B Homa" pitchFamily="2" charset="-78"/>
              </a:rPr>
              <a:t>قرار دارند. همواره جریان در حرکت است و مقاومت درون آن باید صفر باشد. به همین دلیل برای سرد بودن آن از گاز هلیوم استفاده می شود.</a:t>
            </a:r>
            <a:endParaRPr lang="en-US" sz="1600" dirty="0">
              <a:solidFill>
                <a:prstClr val="white"/>
              </a:solidFill>
              <a:cs typeface="B Homa" pitchFamily="2" charset="-78"/>
            </a:endParaRPr>
          </a:p>
        </p:txBody>
      </p:sp>
    </p:spTree>
    <p:extLst>
      <p:ext uri="{BB962C8B-B14F-4D97-AF65-F5344CB8AC3E}">
        <p14:creationId xmlns:p14="http://schemas.microsoft.com/office/powerpoint/2010/main" val="272492370"/>
      </p:ext>
    </p:extLst>
  </p:cSld>
  <p:clrMapOvr>
    <a:masterClrMapping/>
  </p:clrMapOvr>
  <p:transition spd="med">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lum bright="20000" contrast="30000"/>
          </a:blip>
          <a:srcRect l="3125" t="2500" r="1250" b="7500"/>
          <a:stretch>
            <a:fillRect/>
          </a:stretch>
        </p:blipFill>
        <p:spPr bwMode="auto">
          <a:xfrm>
            <a:off x="5257800" y="1905000"/>
            <a:ext cx="3886200" cy="2743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Box 5"/>
          <p:cNvSpPr txBox="1"/>
          <p:nvPr/>
        </p:nvSpPr>
        <p:spPr>
          <a:xfrm>
            <a:off x="2895600" y="381000"/>
            <a:ext cx="5899731" cy="461665"/>
          </a:xfrm>
          <a:prstGeom prst="rect">
            <a:avLst/>
          </a:prstGeom>
          <a:noFill/>
        </p:spPr>
        <p:txBody>
          <a:bodyPr wrap="square" rtlCol="1">
            <a:spAutoFit/>
          </a:bodyPr>
          <a:lstStyle/>
          <a:p>
            <a:r>
              <a:rPr lang="fa-IR" sz="2400" dirty="0">
                <a:solidFill>
                  <a:prstClr val="white"/>
                </a:solidFill>
                <a:cs typeface="B Homa" pitchFamily="2" charset="-78"/>
              </a:rPr>
              <a:t>موقعیت بخش تشخیصی در بیمارستان</a:t>
            </a:r>
            <a:endParaRPr lang="fa-IR" sz="2400" dirty="0">
              <a:solidFill>
                <a:prstClr val="white"/>
              </a:solidFill>
              <a:cs typeface="B Homa" pitchFamily="2" charset="-78"/>
            </a:endParaRPr>
          </a:p>
        </p:txBody>
      </p:sp>
      <p:pic>
        <p:nvPicPr>
          <p:cNvPr id="2" name="Picture 2" descr="C:\Users\GSA\Pictures\DSC00103.jpg"/>
          <p:cNvPicPr>
            <a:picLocks noChangeAspect="1" noChangeArrowheads="1"/>
          </p:cNvPicPr>
          <p:nvPr/>
        </p:nvPicPr>
        <p:blipFill>
          <a:blip r:embed="rId3" cstate="print">
            <a:lum bright="10000" contrast="40000"/>
          </a:blip>
          <a:srcRect t="13659" r="4878" b="12195"/>
          <a:stretch>
            <a:fillRect/>
          </a:stretch>
        </p:blipFill>
        <p:spPr bwMode="auto">
          <a:xfrm>
            <a:off x="457200" y="1905000"/>
            <a:ext cx="4572000" cy="2672862"/>
          </a:xfrm>
          <a:prstGeom prst="rect">
            <a:avLst/>
          </a:prstGeom>
          <a:ln>
            <a:noFill/>
          </a:ln>
          <a:effectLst>
            <a:outerShdw blurRad="292100" dist="139700" dir="2700000" algn="tl" rotWithShape="0">
              <a:srgbClr val="333333">
                <a:alpha val="65000"/>
              </a:srgbClr>
            </a:outerShdw>
          </a:effectLst>
        </p:spPr>
      </p:pic>
      <p:sp>
        <p:nvSpPr>
          <p:cNvPr id="7" name="Curved Up Arrow 6"/>
          <p:cNvSpPr/>
          <p:nvPr/>
        </p:nvSpPr>
        <p:spPr>
          <a:xfrm flipH="1">
            <a:off x="4419600" y="3962400"/>
            <a:ext cx="1447800" cy="655320"/>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fa-IR">
              <a:solidFill>
                <a:prstClr val="white"/>
              </a:solidFill>
            </a:endParaRPr>
          </a:p>
        </p:txBody>
      </p:sp>
    </p:spTree>
    <p:extLst>
      <p:ext uri="{BB962C8B-B14F-4D97-AF65-F5344CB8AC3E}">
        <p14:creationId xmlns:p14="http://schemas.microsoft.com/office/powerpoint/2010/main" val="2545605592"/>
      </p:ext>
    </p:extLst>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heckerboard(across)">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Connector 2"/>
          <p:cNvSpPr/>
          <p:nvPr/>
        </p:nvSpPr>
        <p:spPr>
          <a:xfrm>
            <a:off x="6400800" y="2286000"/>
            <a:ext cx="1219200" cy="1219200"/>
          </a:xfrm>
          <a:prstGeom prst="flowChartConnector">
            <a:avLst/>
          </a:prstGeom>
          <a:ln/>
        </p:spPr>
        <p:style>
          <a:lnRef idx="1">
            <a:schemeClr val="accent4"/>
          </a:lnRef>
          <a:fillRef idx="2">
            <a:schemeClr val="accent4"/>
          </a:fillRef>
          <a:effectRef idx="1">
            <a:schemeClr val="accent4"/>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0"/>
            <a:r>
              <a:rPr lang="fa-IR" b="1" cap="all" dirty="0">
                <a:ln w="0"/>
                <a:gradFill flip="none">
                  <a:gsLst>
                    <a:gs pos="0">
                      <a:srgbClr val="0F6FC6">
                        <a:tint val="75000"/>
                        <a:shade val="75000"/>
                        <a:satMod val="170000"/>
                      </a:srgbClr>
                    </a:gs>
                    <a:gs pos="49000">
                      <a:srgbClr val="0F6FC6">
                        <a:tint val="88000"/>
                        <a:shade val="65000"/>
                        <a:satMod val="172000"/>
                      </a:srgbClr>
                    </a:gs>
                    <a:gs pos="50000">
                      <a:srgbClr val="0F6FC6">
                        <a:shade val="65000"/>
                        <a:satMod val="130000"/>
                      </a:srgbClr>
                    </a:gs>
                    <a:gs pos="92000">
                      <a:srgbClr val="0F6FC6">
                        <a:shade val="50000"/>
                        <a:satMod val="120000"/>
                      </a:srgbClr>
                    </a:gs>
                    <a:gs pos="100000">
                      <a:srgbClr val="0F6FC6">
                        <a:shade val="48000"/>
                        <a:satMod val="120000"/>
                      </a:srgbClr>
                    </a:gs>
                  </a:gsLst>
                  <a:lin ang="5400000"/>
                </a:gradFill>
                <a:effectLst>
                  <a:reflection blurRad="12700" stA="50000" endPos="50000" dist="5000" dir="5400000" sy="-100000" rotWithShape="0"/>
                </a:effectLst>
              </a:rPr>
              <a:t>بخش فرعی</a:t>
            </a:r>
            <a:endParaRPr lang="fa-IR" b="1" cap="all" dirty="0">
              <a:ln w="0"/>
              <a:gradFill flip="none">
                <a:gsLst>
                  <a:gs pos="0">
                    <a:srgbClr val="0F6FC6">
                      <a:tint val="75000"/>
                      <a:shade val="75000"/>
                      <a:satMod val="170000"/>
                    </a:srgbClr>
                  </a:gs>
                  <a:gs pos="49000">
                    <a:srgbClr val="0F6FC6">
                      <a:tint val="88000"/>
                      <a:shade val="65000"/>
                      <a:satMod val="172000"/>
                    </a:srgbClr>
                  </a:gs>
                  <a:gs pos="50000">
                    <a:srgbClr val="0F6FC6">
                      <a:shade val="65000"/>
                      <a:satMod val="130000"/>
                    </a:srgbClr>
                  </a:gs>
                  <a:gs pos="92000">
                    <a:srgbClr val="0F6FC6">
                      <a:shade val="50000"/>
                      <a:satMod val="120000"/>
                    </a:srgbClr>
                  </a:gs>
                  <a:gs pos="100000">
                    <a:srgbClr val="0F6FC6">
                      <a:shade val="48000"/>
                      <a:satMod val="120000"/>
                    </a:srgbClr>
                  </a:gs>
                </a:gsLst>
                <a:lin ang="5400000"/>
              </a:gradFill>
              <a:effectLst>
                <a:reflection blurRad="12700" stA="50000" endPos="50000" dist="5000" dir="5400000" sy="-100000" rotWithShape="0"/>
              </a:effectLst>
            </a:endParaRPr>
          </a:p>
        </p:txBody>
      </p:sp>
      <p:sp>
        <p:nvSpPr>
          <p:cNvPr id="5" name="Flowchart: Connector 4"/>
          <p:cNvSpPr/>
          <p:nvPr/>
        </p:nvSpPr>
        <p:spPr>
          <a:xfrm>
            <a:off x="4267200" y="4038600"/>
            <a:ext cx="1219200" cy="1219200"/>
          </a:xfrm>
          <a:prstGeom prst="flowChartConnector">
            <a:avLst/>
          </a:prstGeom>
          <a:ln/>
        </p:spPr>
        <p:style>
          <a:lnRef idx="1">
            <a:schemeClr val="accent6"/>
          </a:lnRef>
          <a:fillRef idx="3">
            <a:schemeClr val="accent6"/>
          </a:fillRef>
          <a:effectRef idx="2">
            <a:schemeClr val="accent6"/>
          </a:effectRef>
          <a:fontRef idx="minor">
            <a:schemeClr val="lt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0"/>
            <a:r>
              <a:rPr lang="fa-IR" b="1" cap="all" dirty="0">
                <a:ln w="0"/>
                <a:gradFill flip="none">
                  <a:gsLst>
                    <a:gs pos="0">
                      <a:srgbClr val="0F6FC6">
                        <a:tint val="75000"/>
                        <a:shade val="75000"/>
                        <a:satMod val="170000"/>
                      </a:srgbClr>
                    </a:gs>
                    <a:gs pos="49000">
                      <a:srgbClr val="0F6FC6">
                        <a:tint val="88000"/>
                        <a:shade val="65000"/>
                        <a:satMod val="172000"/>
                      </a:srgbClr>
                    </a:gs>
                    <a:gs pos="50000">
                      <a:srgbClr val="0F6FC6">
                        <a:shade val="65000"/>
                        <a:satMod val="130000"/>
                      </a:srgbClr>
                    </a:gs>
                    <a:gs pos="92000">
                      <a:srgbClr val="0F6FC6">
                        <a:shade val="50000"/>
                        <a:satMod val="120000"/>
                      </a:srgbClr>
                    </a:gs>
                    <a:gs pos="100000">
                      <a:srgbClr val="0F6FC6">
                        <a:shade val="48000"/>
                        <a:satMod val="120000"/>
                      </a:srgbClr>
                    </a:gs>
                  </a:gsLst>
                  <a:lin ang="5400000"/>
                </a:gradFill>
                <a:effectLst>
                  <a:reflection blurRad="12700" stA="50000" endPos="50000" dist="5000" dir="5400000" sy="-100000" rotWithShape="0"/>
                </a:effectLst>
              </a:rPr>
              <a:t>بخش اداری</a:t>
            </a:r>
            <a:endParaRPr lang="fa-IR" b="1" cap="all" dirty="0">
              <a:ln w="0"/>
              <a:gradFill flip="none">
                <a:gsLst>
                  <a:gs pos="0">
                    <a:srgbClr val="0F6FC6">
                      <a:tint val="75000"/>
                      <a:shade val="75000"/>
                      <a:satMod val="170000"/>
                    </a:srgbClr>
                  </a:gs>
                  <a:gs pos="49000">
                    <a:srgbClr val="0F6FC6">
                      <a:tint val="88000"/>
                      <a:shade val="65000"/>
                      <a:satMod val="172000"/>
                    </a:srgbClr>
                  </a:gs>
                  <a:gs pos="50000">
                    <a:srgbClr val="0F6FC6">
                      <a:shade val="65000"/>
                      <a:satMod val="130000"/>
                    </a:srgbClr>
                  </a:gs>
                  <a:gs pos="92000">
                    <a:srgbClr val="0F6FC6">
                      <a:shade val="50000"/>
                      <a:satMod val="120000"/>
                    </a:srgbClr>
                  </a:gs>
                  <a:gs pos="100000">
                    <a:srgbClr val="0F6FC6">
                      <a:shade val="48000"/>
                      <a:satMod val="120000"/>
                    </a:srgbClr>
                  </a:gs>
                </a:gsLst>
                <a:lin ang="5400000"/>
              </a:gradFill>
              <a:effectLst>
                <a:reflection blurRad="12700" stA="50000" endPos="50000" dist="5000" dir="5400000" sy="-100000" rotWithShape="0"/>
              </a:effectLst>
            </a:endParaRPr>
          </a:p>
        </p:txBody>
      </p:sp>
      <p:sp>
        <p:nvSpPr>
          <p:cNvPr id="6" name="Flowchart: Connector 5"/>
          <p:cNvSpPr/>
          <p:nvPr/>
        </p:nvSpPr>
        <p:spPr>
          <a:xfrm>
            <a:off x="2209800" y="2133600"/>
            <a:ext cx="1219200" cy="1219200"/>
          </a:xfrm>
          <a:prstGeom prst="flowChartConnector">
            <a:avLst/>
          </a:prstGeom>
          <a:solidFill>
            <a:srgbClr val="FFFF00"/>
          </a:solidFill>
          <a:ln>
            <a:solidFill>
              <a:srgbClr val="FFC000"/>
            </a:solidFill>
          </a:ln>
          <a:effectLst>
            <a:glow rad="76200">
              <a:schemeClr val="accent6">
                <a:tint val="30000"/>
                <a:shade val="95000"/>
                <a:satMod val="300000"/>
                <a:alpha val="50000"/>
              </a:schemeClr>
            </a:glow>
            <a:outerShdw blurRad="50800" dist="38100" dir="5400000" algn="t" rotWithShape="0">
              <a:prstClr val="black">
                <a:alpha val="40000"/>
              </a:prstClr>
            </a:outerShdw>
          </a:effectLst>
        </p:spPr>
        <p:style>
          <a:lnRef idx="0">
            <a:schemeClr val="accent6"/>
          </a:lnRef>
          <a:fillRef idx="1001">
            <a:schemeClr val="lt1"/>
          </a:fillRef>
          <a:effectRef idx="3">
            <a:schemeClr val="accent6"/>
          </a:effectRef>
          <a:fontRef idx="minor">
            <a:schemeClr val="lt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rtl="0"/>
            <a:r>
              <a:rPr lang="fa-IR" b="1" cap="all" dirty="0">
                <a:ln w="0"/>
                <a:gradFill flip="none">
                  <a:gsLst>
                    <a:gs pos="0">
                      <a:srgbClr val="0F6FC6">
                        <a:tint val="75000"/>
                        <a:shade val="75000"/>
                        <a:satMod val="170000"/>
                      </a:srgbClr>
                    </a:gs>
                    <a:gs pos="49000">
                      <a:srgbClr val="0F6FC6">
                        <a:tint val="88000"/>
                        <a:shade val="65000"/>
                        <a:satMod val="172000"/>
                      </a:srgbClr>
                    </a:gs>
                    <a:gs pos="50000">
                      <a:srgbClr val="0F6FC6">
                        <a:shade val="65000"/>
                        <a:satMod val="130000"/>
                      </a:srgbClr>
                    </a:gs>
                    <a:gs pos="92000">
                      <a:srgbClr val="0F6FC6">
                        <a:shade val="50000"/>
                        <a:satMod val="120000"/>
                      </a:srgbClr>
                    </a:gs>
                    <a:gs pos="100000">
                      <a:srgbClr val="0F6FC6">
                        <a:shade val="48000"/>
                        <a:satMod val="120000"/>
                      </a:srgbClr>
                    </a:gs>
                  </a:gsLst>
                  <a:lin ang="5400000"/>
                </a:gradFill>
                <a:effectLst>
                  <a:reflection blurRad="12700" stA="50000" endPos="50000" dist="5000" dir="5400000" sy="-100000" rotWithShape="0"/>
                </a:effectLst>
              </a:rPr>
              <a:t>بخش فنی</a:t>
            </a:r>
            <a:endParaRPr lang="fa-IR" b="1" cap="all" dirty="0">
              <a:ln w="0"/>
              <a:gradFill flip="none">
                <a:gsLst>
                  <a:gs pos="0">
                    <a:srgbClr val="0F6FC6">
                      <a:tint val="75000"/>
                      <a:shade val="75000"/>
                      <a:satMod val="170000"/>
                    </a:srgbClr>
                  </a:gs>
                  <a:gs pos="49000">
                    <a:srgbClr val="0F6FC6">
                      <a:tint val="88000"/>
                      <a:shade val="65000"/>
                      <a:satMod val="172000"/>
                    </a:srgbClr>
                  </a:gs>
                  <a:gs pos="50000">
                    <a:srgbClr val="0F6FC6">
                      <a:shade val="65000"/>
                      <a:satMod val="130000"/>
                    </a:srgbClr>
                  </a:gs>
                  <a:gs pos="92000">
                    <a:srgbClr val="0F6FC6">
                      <a:shade val="50000"/>
                      <a:satMod val="120000"/>
                    </a:srgbClr>
                  </a:gs>
                  <a:gs pos="100000">
                    <a:srgbClr val="0F6FC6">
                      <a:shade val="48000"/>
                      <a:satMod val="120000"/>
                    </a:srgbClr>
                  </a:gs>
                </a:gsLst>
                <a:lin ang="5400000"/>
              </a:gradFill>
              <a:effectLst>
                <a:reflection blurRad="12700" stA="50000" endPos="50000" dist="5000" dir="5400000" sy="-100000" rotWithShape="0"/>
              </a:effectLst>
            </a:endParaRPr>
          </a:p>
        </p:txBody>
      </p:sp>
      <p:sp>
        <p:nvSpPr>
          <p:cNvPr id="7" name="Rectangle 6"/>
          <p:cNvSpPr/>
          <p:nvPr/>
        </p:nvSpPr>
        <p:spPr>
          <a:xfrm>
            <a:off x="7010400" y="990600"/>
            <a:ext cx="685800" cy="1066800"/>
          </a:xfrm>
          <a:prstGeom prst="rect">
            <a:avLst/>
          </a:prstGeom>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8" name="Rectangle 7"/>
          <p:cNvSpPr/>
          <p:nvPr/>
        </p:nvSpPr>
        <p:spPr>
          <a:xfrm>
            <a:off x="6248400" y="990600"/>
            <a:ext cx="685800" cy="1066800"/>
          </a:xfrm>
          <a:prstGeom prst="rect">
            <a:avLst/>
          </a:prstGeom>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9" name="Rectangle 8"/>
          <p:cNvSpPr/>
          <p:nvPr/>
        </p:nvSpPr>
        <p:spPr>
          <a:xfrm>
            <a:off x="6705600" y="3886200"/>
            <a:ext cx="685800" cy="1066800"/>
          </a:xfrm>
          <a:prstGeom prst="rect">
            <a:avLst/>
          </a:prstGeom>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0" name="TextBox 9"/>
          <p:cNvSpPr txBox="1"/>
          <p:nvPr/>
        </p:nvSpPr>
        <p:spPr>
          <a:xfrm>
            <a:off x="6400800" y="4038600"/>
            <a:ext cx="990600" cy="369332"/>
          </a:xfrm>
          <a:prstGeom prst="rect">
            <a:avLst/>
          </a:prstGeom>
          <a:noFill/>
        </p:spPr>
        <p:txBody>
          <a:bodyPr wrap="square" rtlCol="0">
            <a:spAutoFit/>
          </a:bodyPr>
          <a:lstStyle/>
          <a:p>
            <a:r>
              <a:rPr lang="fa-IR" b="1" dirty="0">
                <a:solidFill>
                  <a:prstClr val="black"/>
                </a:solidFill>
                <a:cs typeface="B Homa" pitchFamily="2" charset="-78"/>
              </a:rPr>
              <a:t>رختکن</a:t>
            </a:r>
            <a:endParaRPr lang="en-US" b="1" dirty="0">
              <a:solidFill>
                <a:prstClr val="black"/>
              </a:solidFill>
              <a:cs typeface="B Homa" pitchFamily="2" charset="-78"/>
            </a:endParaRPr>
          </a:p>
        </p:txBody>
      </p:sp>
      <p:sp>
        <p:nvSpPr>
          <p:cNvPr id="11" name="TextBox 10"/>
          <p:cNvSpPr txBox="1"/>
          <p:nvPr/>
        </p:nvSpPr>
        <p:spPr>
          <a:xfrm>
            <a:off x="5867400" y="1143000"/>
            <a:ext cx="1295400" cy="338554"/>
          </a:xfrm>
          <a:prstGeom prst="rect">
            <a:avLst/>
          </a:prstGeom>
          <a:noFill/>
        </p:spPr>
        <p:txBody>
          <a:bodyPr wrap="square" rtlCol="0">
            <a:spAutoFit/>
          </a:bodyPr>
          <a:lstStyle/>
          <a:p>
            <a:pPr algn="ctr"/>
            <a:r>
              <a:rPr lang="fa-IR" sz="1600" b="1" dirty="0">
                <a:solidFill>
                  <a:prstClr val="black"/>
                </a:solidFill>
                <a:cs typeface="B Homa" pitchFamily="2" charset="-78"/>
              </a:rPr>
              <a:t>سرویس</a:t>
            </a:r>
            <a:endParaRPr lang="en-US" sz="1600" b="1" dirty="0">
              <a:solidFill>
                <a:prstClr val="black"/>
              </a:solidFill>
              <a:cs typeface="B Homa" pitchFamily="2" charset="-78"/>
            </a:endParaRPr>
          </a:p>
        </p:txBody>
      </p:sp>
      <p:sp>
        <p:nvSpPr>
          <p:cNvPr id="12" name="TextBox 11"/>
          <p:cNvSpPr txBox="1"/>
          <p:nvPr/>
        </p:nvSpPr>
        <p:spPr>
          <a:xfrm>
            <a:off x="6781800" y="1143000"/>
            <a:ext cx="990600" cy="338554"/>
          </a:xfrm>
          <a:prstGeom prst="rect">
            <a:avLst/>
          </a:prstGeom>
          <a:noFill/>
        </p:spPr>
        <p:txBody>
          <a:bodyPr wrap="square" rtlCol="0">
            <a:spAutoFit/>
          </a:bodyPr>
          <a:lstStyle/>
          <a:p>
            <a:pPr algn="ctr"/>
            <a:r>
              <a:rPr lang="fa-IR" sz="1600" b="1" dirty="0">
                <a:solidFill>
                  <a:prstClr val="black"/>
                </a:solidFill>
                <a:cs typeface="B Homa" pitchFamily="2" charset="-78"/>
              </a:rPr>
              <a:t>ریکاوری</a:t>
            </a:r>
            <a:endParaRPr lang="en-US" sz="1600" b="1" dirty="0">
              <a:solidFill>
                <a:prstClr val="black"/>
              </a:solidFill>
              <a:cs typeface="B Homa" pitchFamily="2" charset="-78"/>
            </a:endParaRPr>
          </a:p>
        </p:txBody>
      </p:sp>
      <p:sp>
        <p:nvSpPr>
          <p:cNvPr id="13" name="Rectangle 12"/>
          <p:cNvSpPr/>
          <p:nvPr/>
        </p:nvSpPr>
        <p:spPr>
          <a:xfrm>
            <a:off x="5257800" y="5410200"/>
            <a:ext cx="533400" cy="1219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4" name="Rectangle 13"/>
          <p:cNvSpPr/>
          <p:nvPr/>
        </p:nvSpPr>
        <p:spPr>
          <a:xfrm>
            <a:off x="4495800" y="5410200"/>
            <a:ext cx="685800" cy="1219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5" name="Rectangle 14"/>
          <p:cNvSpPr/>
          <p:nvPr/>
        </p:nvSpPr>
        <p:spPr>
          <a:xfrm>
            <a:off x="3733800" y="5410200"/>
            <a:ext cx="685800" cy="1219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6" name="TextBox 15"/>
          <p:cNvSpPr txBox="1"/>
          <p:nvPr/>
        </p:nvSpPr>
        <p:spPr>
          <a:xfrm>
            <a:off x="3200400" y="5791200"/>
            <a:ext cx="1219200" cy="400110"/>
          </a:xfrm>
          <a:prstGeom prst="rect">
            <a:avLst/>
          </a:prstGeom>
          <a:noFill/>
        </p:spPr>
        <p:txBody>
          <a:bodyPr wrap="square" rtlCol="0">
            <a:spAutoFit/>
          </a:bodyPr>
          <a:lstStyle/>
          <a:p>
            <a:r>
              <a:rPr lang="fa-IR" sz="2000" b="1" dirty="0">
                <a:solidFill>
                  <a:prstClr val="black"/>
                </a:solidFill>
                <a:cs typeface="B Homa" pitchFamily="2" charset="-78"/>
              </a:rPr>
              <a:t>پذیرش</a:t>
            </a:r>
            <a:endParaRPr lang="en-US" sz="2000" b="1" dirty="0">
              <a:solidFill>
                <a:prstClr val="black"/>
              </a:solidFill>
              <a:cs typeface="B Homa" pitchFamily="2" charset="-78"/>
            </a:endParaRPr>
          </a:p>
        </p:txBody>
      </p:sp>
      <p:sp>
        <p:nvSpPr>
          <p:cNvPr id="17" name="TextBox 16"/>
          <p:cNvSpPr txBox="1"/>
          <p:nvPr/>
        </p:nvSpPr>
        <p:spPr>
          <a:xfrm>
            <a:off x="3962400" y="5791200"/>
            <a:ext cx="1219200" cy="400110"/>
          </a:xfrm>
          <a:prstGeom prst="rect">
            <a:avLst/>
          </a:prstGeom>
          <a:noFill/>
        </p:spPr>
        <p:txBody>
          <a:bodyPr wrap="square" rtlCol="0">
            <a:spAutoFit/>
          </a:bodyPr>
          <a:lstStyle/>
          <a:p>
            <a:r>
              <a:rPr lang="fa-IR" sz="2000" b="1" dirty="0">
                <a:solidFill>
                  <a:prstClr val="black"/>
                </a:solidFill>
                <a:cs typeface="B Homa" pitchFamily="2" charset="-78"/>
              </a:rPr>
              <a:t>انتظار</a:t>
            </a:r>
            <a:endParaRPr lang="en-US" sz="2000" b="1" dirty="0">
              <a:solidFill>
                <a:prstClr val="black"/>
              </a:solidFill>
              <a:cs typeface="B Homa" pitchFamily="2" charset="-78"/>
            </a:endParaRPr>
          </a:p>
        </p:txBody>
      </p:sp>
      <p:sp>
        <p:nvSpPr>
          <p:cNvPr id="18" name="TextBox 17"/>
          <p:cNvSpPr txBox="1"/>
          <p:nvPr/>
        </p:nvSpPr>
        <p:spPr>
          <a:xfrm>
            <a:off x="4800600" y="5638800"/>
            <a:ext cx="1066800" cy="646331"/>
          </a:xfrm>
          <a:prstGeom prst="rect">
            <a:avLst/>
          </a:prstGeom>
          <a:noFill/>
        </p:spPr>
        <p:txBody>
          <a:bodyPr wrap="square" rtlCol="0">
            <a:spAutoFit/>
          </a:bodyPr>
          <a:lstStyle/>
          <a:p>
            <a:r>
              <a:rPr lang="fa-IR" b="1" dirty="0">
                <a:solidFill>
                  <a:prstClr val="black"/>
                </a:solidFill>
                <a:cs typeface="B Homa" pitchFamily="2" charset="-78"/>
              </a:rPr>
              <a:t>رختکن کارکنان</a:t>
            </a:r>
            <a:endParaRPr lang="en-US" b="1" dirty="0">
              <a:solidFill>
                <a:prstClr val="black"/>
              </a:solidFill>
              <a:cs typeface="B Homa" pitchFamily="2" charset="-78"/>
            </a:endParaRPr>
          </a:p>
        </p:txBody>
      </p:sp>
      <p:sp>
        <p:nvSpPr>
          <p:cNvPr id="22" name="TextBox 21"/>
          <p:cNvSpPr txBox="1"/>
          <p:nvPr/>
        </p:nvSpPr>
        <p:spPr>
          <a:xfrm>
            <a:off x="3276600" y="381000"/>
            <a:ext cx="4876800" cy="40011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fa-IR" sz="2000" dirty="0">
                <a:solidFill>
                  <a:prstClr val="black"/>
                </a:solidFill>
              </a:rPr>
              <a:t> </a:t>
            </a:r>
            <a:r>
              <a:rPr lang="fa-IR" sz="2000" b="1" dirty="0">
                <a:solidFill>
                  <a:prstClr val="black"/>
                </a:solidFill>
              </a:rPr>
              <a:t>دیاگرام بخش های تشکیل دهنده </a:t>
            </a:r>
            <a:r>
              <a:rPr lang="en-US" sz="2000" b="1" dirty="0">
                <a:solidFill>
                  <a:prstClr val="black"/>
                </a:solidFill>
              </a:rPr>
              <a:t>MRI</a:t>
            </a:r>
            <a:endParaRPr lang="en-US" sz="2000" dirty="0">
              <a:solidFill>
                <a:prstClr val="black"/>
              </a:solidFill>
            </a:endParaRPr>
          </a:p>
        </p:txBody>
      </p:sp>
      <p:sp>
        <p:nvSpPr>
          <p:cNvPr id="29" name="Oval 28"/>
          <p:cNvSpPr/>
          <p:nvPr/>
        </p:nvSpPr>
        <p:spPr>
          <a:xfrm>
            <a:off x="4038600" y="2057400"/>
            <a:ext cx="1600200" cy="14478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dk1"/>
          </a:lnRef>
          <a:fillRef idx="1003">
            <a:schemeClr val="dk1"/>
          </a:fillRef>
          <a:effectRef idx="1">
            <a:schemeClr val="dk1"/>
          </a:effectRef>
          <a:fontRef idx="minor">
            <a:schemeClr val="dk1"/>
          </a:fontRef>
        </p:style>
        <p:txBody>
          <a:bodyPr rtlCol="0" anchor="ctr"/>
          <a:lstStyle/>
          <a:p>
            <a:pPr algn="ctr" rtl="0"/>
            <a:endParaRPr lang="en-US">
              <a:solidFill>
                <a:prstClr val="black"/>
              </a:solidFill>
            </a:endParaRPr>
          </a:p>
        </p:txBody>
      </p:sp>
      <p:sp>
        <p:nvSpPr>
          <p:cNvPr id="30" name="Flowchart: Extract 29"/>
          <p:cNvSpPr/>
          <p:nvPr/>
        </p:nvSpPr>
        <p:spPr>
          <a:xfrm rot="16200000">
            <a:off x="3276600" y="2514600"/>
            <a:ext cx="914400" cy="457200"/>
          </a:xfrm>
          <a:prstGeom prst="flowChartExtract">
            <a:avLst/>
          </a:prstGeom>
          <a:solidFill>
            <a:srgbClr val="EE17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1" name="Flowchart: Extract 30"/>
          <p:cNvSpPr/>
          <p:nvPr/>
        </p:nvSpPr>
        <p:spPr>
          <a:xfrm rot="10800000">
            <a:off x="4495800" y="3581400"/>
            <a:ext cx="685800" cy="457200"/>
          </a:xfrm>
          <a:prstGeom prst="flowChartExtract">
            <a:avLst/>
          </a:prstGeom>
          <a:solidFill>
            <a:srgbClr val="EE17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2" name="Flowchart: Extract 31"/>
          <p:cNvSpPr/>
          <p:nvPr/>
        </p:nvSpPr>
        <p:spPr>
          <a:xfrm rot="5400000">
            <a:off x="5715000" y="2590800"/>
            <a:ext cx="457200" cy="457200"/>
          </a:xfrm>
          <a:prstGeom prst="flowChartExtract">
            <a:avLst/>
          </a:prstGeom>
          <a:solidFill>
            <a:srgbClr val="EE17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3" name="TextBox 32"/>
          <p:cNvSpPr txBox="1"/>
          <p:nvPr/>
        </p:nvSpPr>
        <p:spPr>
          <a:xfrm>
            <a:off x="4495800" y="2590800"/>
            <a:ext cx="838200" cy="461665"/>
          </a:xfrm>
          <a:prstGeom prst="rect">
            <a:avLst/>
          </a:prstGeom>
          <a:noFill/>
        </p:spPr>
        <p:txBody>
          <a:bodyPr wrap="square" rtlCol="1">
            <a:spAutoFit/>
            <a:scene3d>
              <a:camera prst="orthographicFront"/>
              <a:lightRig rig="soft" dir="t">
                <a:rot lat="0" lon="0" rev="10800000"/>
              </a:lightRig>
            </a:scene3d>
            <a:sp3d>
              <a:bevelT w="27940" h="12700"/>
              <a:contourClr>
                <a:srgbClr val="DDDDDD"/>
              </a:contourClr>
            </a:sp3d>
          </a:bodyPr>
          <a:lstStyle/>
          <a:p>
            <a:pPr algn="l" rtl="0"/>
            <a:r>
              <a:rPr lang="en-US" sz="2400" b="1" spc="150" dirty="0" smtClean="0">
                <a:ln w="11430"/>
                <a:solidFill>
                  <a:srgbClr val="F8F8F8"/>
                </a:solidFill>
                <a:effectLst>
                  <a:outerShdw blurRad="25400" algn="tl" rotWithShape="0">
                    <a:srgbClr val="000000">
                      <a:alpha val="43000"/>
                    </a:srgbClr>
                  </a:outerShdw>
                </a:effectLst>
              </a:rPr>
              <a:t>MRI</a:t>
            </a:r>
            <a:endParaRPr lang="fa-IR" sz="2400" b="1" spc="150" dirty="0">
              <a:ln w="11430"/>
              <a:solidFill>
                <a:srgbClr val="F8F8F8"/>
              </a:solidFill>
              <a:effectLst>
                <a:outerShdw blurRad="25400" algn="tl" rotWithShape="0">
                  <a:srgbClr val="000000">
                    <a:alpha val="43000"/>
                  </a:srgbClr>
                </a:outerShdw>
              </a:effectLst>
            </a:endParaRPr>
          </a:p>
        </p:txBody>
      </p:sp>
      <p:sp>
        <p:nvSpPr>
          <p:cNvPr id="34" name="Rectangle 33"/>
          <p:cNvSpPr/>
          <p:nvPr/>
        </p:nvSpPr>
        <p:spPr>
          <a:xfrm>
            <a:off x="838200" y="1828800"/>
            <a:ext cx="1143000" cy="609600"/>
          </a:xfrm>
          <a:prstGeom prst="rect">
            <a:avLst/>
          </a:prstGeom>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r>
              <a:rPr lang="en-US" b="1" dirty="0">
                <a:solidFill>
                  <a:prstClr val="black"/>
                </a:solidFill>
                <a:cs typeface="B Homa" pitchFamily="2" charset="-78"/>
              </a:rPr>
              <a:t>MRI</a:t>
            </a:r>
            <a:r>
              <a:rPr lang="fa-IR" b="1" dirty="0">
                <a:solidFill>
                  <a:prstClr val="black"/>
                </a:solidFill>
                <a:cs typeface="B Homa" pitchFamily="2" charset="-78"/>
              </a:rPr>
              <a:t>اتاق</a:t>
            </a:r>
            <a:endParaRPr lang="en-US" b="1" dirty="0">
              <a:solidFill>
                <a:prstClr val="black"/>
              </a:solidFill>
              <a:cs typeface="B Homa" pitchFamily="2" charset="-78"/>
            </a:endParaRPr>
          </a:p>
        </p:txBody>
      </p:sp>
      <p:sp>
        <p:nvSpPr>
          <p:cNvPr id="37" name="Rectangle 36"/>
          <p:cNvSpPr/>
          <p:nvPr/>
        </p:nvSpPr>
        <p:spPr>
          <a:xfrm>
            <a:off x="838200" y="2438400"/>
            <a:ext cx="1143000" cy="609600"/>
          </a:xfrm>
          <a:prstGeom prst="rect">
            <a:avLst/>
          </a:prstGeom>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r>
              <a:rPr lang="fa-IR" b="1" dirty="0">
                <a:solidFill>
                  <a:prstClr val="black"/>
                </a:solidFill>
                <a:cs typeface="B Homa" pitchFamily="2" charset="-78"/>
              </a:rPr>
              <a:t>اتاق تکنیک</a:t>
            </a:r>
            <a:endParaRPr lang="en-US" b="1" dirty="0">
              <a:solidFill>
                <a:prstClr val="black"/>
              </a:solidFill>
              <a:cs typeface="B Homa" pitchFamily="2" charset="-78"/>
            </a:endParaRPr>
          </a:p>
        </p:txBody>
      </p:sp>
      <p:sp>
        <p:nvSpPr>
          <p:cNvPr id="38" name="Rectangle 37"/>
          <p:cNvSpPr/>
          <p:nvPr/>
        </p:nvSpPr>
        <p:spPr>
          <a:xfrm>
            <a:off x="838200" y="3048000"/>
            <a:ext cx="1143000" cy="609600"/>
          </a:xfrm>
          <a:prstGeom prst="rect">
            <a:avLst/>
          </a:prstGeom>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rtlCol="0" anchor="ctr"/>
          <a:lstStyle/>
          <a:p>
            <a:pPr algn="ctr" rtl="0"/>
            <a:r>
              <a:rPr lang="fa-IR" b="1" dirty="0">
                <a:solidFill>
                  <a:prstClr val="black"/>
                </a:solidFill>
                <a:cs typeface="B Homa" pitchFamily="2" charset="-78"/>
              </a:rPr>
              <a:t>اتاق کنترل</a:t>
            </a:r>
            <a:endParaRPr lang="en-US" b="1" dirty="0">
              <a:solidFill>
                <a:prstClr val="black"/>
              </a:solidFill>
              <a:cs typeface="B Homa" pitchFamily="2" charset="-78"/>
            </a:endParaRPr>
          </a:p>
        </p:txBody>
      </p:sp>
    </p:spTree>
    <p:extLst>
      <p:ext uri="{BB962C8B-B14F-4D97-AF65-F5344CB8AC3E}">
        <p14:creationId xmlns:p14="http://schemas.microsoft.com/office/powerpoint/2010/main" val="4114987997"/>
      </p:ext>
    </p:extLst>
  </p:cSld>
  <p:clrMapOvr>
    <a:masterClrMapping/>
  </p:clrMapOvr>
  <p:transition spd="slow">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209800" y="152400"/>
            <a:ext cx="5486400" cy="1143000"/>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r>
              <a:rPr lang="fa-IR"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itchFamily="2" charset="-78"/>
              </a:rPr>
              <a:t>اتاق </a:t>
            </a:r>
            <a:r>
              <a:rPr lang="en-US"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itchFamily="2" charset="-78"/>
              </a:rPr>
              <a:t>MRI</a:t>
            </a:r>
            <a:endParaRPr 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itchFamily="2" charset="-78"/>
            </a:endParaRPr>
          </a:p>
        </p:txBody>
      </p:sp>
      <p:sp>
        <p:nvSpPr>
          <p:cNvPr id="4" name="Subtitle 2"/>
          <p:cNvSpPr>
            <a:spLocks noGrp="1"/>
          </p:cNvSpPr>
          <p:nvPr>
            <p:ph idx="1"/>
          </p:nvPr>
        </p:nvSpPr>
        <p:spPr>
          <a:xfrm>
            <a:off x="4953000" y="1066800"/>
            <a:ext cx="2971800" cy="2438399"/>
          </a:xfrm>
        </p:spPr>
        <p:txBody>
          <a:bodyPr>
            <a:normAutofit/>
          </a:bodyPr>
          <a:lstStyle/>
          <a:p>
            <a:pPr algn="just" rtl="1">
              <a:buNone/>
            </a:pPr>
            <a:r>
              <a:rPr lang="fa-IR" sz="1800" b="1" dirty="0" smtClean="0">
                <a:solidFill>
                  <a:schemeClr val="bg1">
                    <a:lumMod val="95000"/>
                    <a:lumOff val="5000"/>
                  </a:schemeClr>
                </a:solidFill>
                <a:cs typeface="B Homa" pitchFamily="2" charset="-78"/>
              </a:rPr>
              <a:t>تجهیزات مورد نیاز در این اتاق:</a:t>
            </a:r>
          </a:p>
          <a:p>
            <a:pPr algn="just" rtl="1">
              <a:buNone/>
            </a:pPr>
            <a:r>
              <a:rPr lang="fa-IR" sz="1600" dirty="0" smtClean="0">
                <a:cs typeface="B Homa" pitchFamily="2" charset="-78"/>
              </a:rPr>
              <a:t>دستگاه ام آر آی</a:t>
            </a:r>
            <a:endParaRPr lang="en-US" sz="1600" dirty="0" smtClean="0">
              <a:cs typeface="B Homa" pitchFamily="2" charset="-78"/>
            </a:endParaRPr>
          </a:p>
          <a:p>
            <a:pPr algn="just" rtl="1">
              <a:buNone/>
            </a:pPr>
            <a:r>
              <a:rPr lang="fa-IR" sz="1600" dirty="0" smtClean="0">
                <a:cs typeface="B Homa" pitchFamily="2" charset="-78"/>
              </a:rPr>
              <a:t>دستگاه اکسیژن</a:t>
            </a:r>
            <a:endParaRPr lang="en-US" sz="1600" dirty="0" smtClean="0">
              <a:cs typeface="B Homa" pitchFamily="2" charset="-78"/>
            </a:endParaRPr>
          </a:p>
          <a:p>
            <a:pPr algn="just" rtl="1">
              <a:buNone/>
            </a:pPr>
            <a:r>
              <a:rPr lang="fa-IR" sz="1600" dirty="0" smtClean="0">
                <a:cs typeface="B Homa" pitchFamily="2" charset="-78"/>
              </a:rPr>
              <a:t> ساکشن</a:t>
            </a:r>
            <a:endParaRPr lang="en-US" sz="1600" dirty="0" smtClean="0">
              <a:cs typeface="B Homa" pitchFamily="2" charset="-78"/>
            </a:endParaRPr>
          </a:p>
          <a:p>
            <a:pPr algn="just" rtl="1">
              <a:buNone/>
            </a:pPr>
            <a:r>
              <a:rPr lang="fa-IR" sz="1600" dirty="0" smtClean="0">
                <a:cs typeface="B Homa" pitchFamily="2" charset="-78"/>
              </a:rPr>
              <a:t> قطع و وصل اضطراری دستگاه</a:t>
            </a:r>
            <a:endParaRPr lang="en-US" sz="1600" dirty="0" smtClean="0">
              <a:cs typeface="B Homa" pitchFamily="2" charset="-78"/>
            </a:endParaRPr>
          </a:p>
          <a:p>
            <a:pPr algn="just" rtl="1">
              <a:buNone/>
            </a:pPr>
            <a:r>
              <a:rPr lang="fa-IR" sz="1600" dirty="0" smtClean="0">
                <a:cs typeface="B Homa" pitchFamily="2" charset="-78"/>
              </a:rPr>
              <a:t> پله متحرک برای بالا رفتن از تخت</a:t>
            </a:r>
            <a:endParaRPr lang="en-US" sz="1600" dirty="0" smtClean="0">
              <a:cs typeface="B Homa" pitchFamily="2" charset="-78"/>
            </a:endParaRPr>
          </a:p>
          <a:p>
            <a:pPr algn="just" rtl="1">
              <a:buNone/>
            </a:pPr>
            <a:r>
              <a:rPr lang="fa-IR" sz="1600" dirty="0" smtClean="0">
                <a:cs typeface="B Homa" pitchFamily="2" charset="-78"/>
              </a:rPr>
              <a:t>کابینت برای قرارگرفتن فانتوم ها</a:t>
            </a:r>
          </a:p>
          <a:p>
            <a:pPr algn="just" rtl="1">
              <a:buNone/>
            </a:pPr>
            <a:endParaRPr lang="en-US" sz="1600" dirty="0">
              <a:cs typeface="B Homa" pitchFamily="2" charset="-78"/>
            </a:endParaRPr>
          </a:p>
        </p:txBody>
      </p:sp>
      <p:pic>
        <p:nvPicPr>
          <p:cNvPr id="7" name="Picture 6" descr="IMAG0109.jpg"/>
          <p:cNvPicPr>
            <a:picLocks noChangeAspect="1"/>
          </p:cNvPicPr>
          <p:nvPr/>
        </p:nvPicPr>
        <p:blipFill>
          <a:blip r:embed="rId2" cstate="print">
            <a:lum contrast="20000"/>
          </a:blip>
          <a:srcRect t="5556" b="6667"/>
          <a:stretch>
            <a:fillRect/>
          </a:stretch>
        </p:blipFill>
        <p:spPr>
          <a:xfrm>
            <a:off x="457200" y="609600"/>
            <a:ext cx="4495800" cy="5240186"/>
          </a:xfrm>
          <a:prstGeom prst="rect">
            <a:avLst/>
          </a:prstGeom>
          <a:ln>
            <a:noFill/>
          </a:ln>
          <a:effectLst>
            <a:outerShdw blurRad="292100" dist="139700" dir="2700000" algn="tl" rotWithShape="0">
              <a:srgbClr val="333333">
                <a:alpha val="65000"/>
              </a:srgbClr>
            </a:outerShdw>
          </a:effectLst>
        </p:spPr>
      </p:pic>
      <p:pic>
        <p:nvPicPr>
          <p:cNvPr id="6" name="Picture 5" descr="IMAG0108.jpg"/>
          <p:cNvPicPr>
            <a:picLocks noChangeAspect="1"/>
          </p:cNvPicPr>
          <p:nvPr/>
        </p:nvPicPr>
        <p:blipFill>
          <a:blip r:embed="rId3" cstate="print">
            <a:lum contrast="10000"/>
          </a:blip>
          <a:stretch>
            <a:fillRect/>
          </a:stretch>
        </p:blipFill>
        <p:spPr>
          <a:xfrm>
            <a:off x="5486400" y="3429000"/>
            <a:ext cx="2286000" cy="30355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34051904"/>
      </p:ext>
    </p:extLst>
  </p:cSld>
  <p:clrMapOvr>
    <a:masterClrMapping/>
  </p:clrMapOvr>
  <p:transition spd="med">
    <p:check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1000" y="838200"/>
            <a:ext cx="4114800" cy="4801314"/>
          </a:xfrm>
          <a:prstGeom prst="rect">
            <a:avLst/>
          </a:prstGeom>
        </p:spPr>
        <p:txBody>
          <a:bodyPr wrap="square">
            <a:spAutoFit/>
          </a:bodyPr>
          <a:lstStyle/>
          <a:p>
            <a:pPr algn="just"/>
            <a:r>
              <a:rPr lang="fa-IR" dirty="0">
                <a:solidFill>
                  <a:prstClr val="white"/>
                </a:solidFill>
                <a:cs typeface="B Homa" pitchFamily="2" charset="-78"/>
              </a:rPr>
              <a:t>دستگاه </a:t>
            </a:r>
            <a:r>
              <a:rPr lang="en-US" dirty="0">
                <a:solidFill>
                  <a:prstClr val="white"/>
                </a:solidFill>
                <a:cs typeface="B Homa" pitchFamily="2" charset="-78"/>
              </a:rPr>
              <a:t>MRI</a:t>
            </a:r>
            <a:r>
              <a:rPr lang="fa-IR" dirty="0">
                <a:solidFill>
                  <a:prstClr val="white"/>
                </a:solidFill>
                <a:cs typeface="B Homa" pitchFamily="2" charset="-78"/>
              </a:rPr>
              <a:t> باید در وسط اتاق قرار بگیرد.</a:t>
            </a:r>
          </a:p>
          <a:p>
            <a:pPr algn="just"/>
            <a:endParaRPr lang="fa-IR" dirty="0">
              <a:solidFill>
                <a:prstClr val="white"/>
              </a:solidFill>
              <a:cs typeface="B Homa" pitchFamily="2" charset="-78"/>
            </a:endParaRPr>
          </a:p>
          <a:p>
            <a:pPr algn="just"/>
            <a:r>
              <a:rPr lang="fa-IR" dirty="0">
                <a:solidFill>
                  <a:prstClr val="white"/>
                </a:solidFill>
                <a:cs typeface="B Homa" pitchFamily="2" charset="-78"/>
              </a:rPr>
              <a:t>برای جلوگیری از ورود امواج بیرون به داخل اتاق دورتادور آن باید به وسیله شبکه سیمی مسی پوشانده شود.(شیمینگ)</a:t>
            </a:r>
          </a:p>
          <a:p>
            <a:pPr algn="just"/>
            <a:endParaRPr lang="fa-IR" dirty="0">
              <a:solidFill>
                <a:prstClr val="white"/>
              </a:solidFill>
              <a:cs typeface="B Homa" pitchFamily="2" charset="-78"/>
            </a:endParaRPr>
          </a:p>
          <a:p>
            <a:pPr algn="just"/>
            <a:r>
              <a:rPr lang="fa-IR" dirty="0">
                <a:solidFill>
                  <a:prstClr val="white"/>
                </a:solidFill>
                <a:cs typeface="B Homa" pitchFamily="2" charset="-78"/>
              </a:rPr>
              <a:t>درون گنتری جریان باید همیشه در حرکت باشد. اگر جریان قطع شود گاز هلیوم موجب انفجار می شود. به همین دلیل لوله ای تعبیه شده که گاز هلیوم را در این مواقع از سقف خارج می کند.به همین دلیل در طراحی باید مکان این لوله را در نظرگرفت.</a:t>
            </a:r>
          </a:p>
          <a:p>
            <a:pPr algn="just"/>
            <a:endParaRPr lang="fa-IR" dirty="0">
              <a:solidFill>
                <a:prstClr val="white"/>
              </a:solidFill>
              <a:cs typeface="B Homa" pitchFamily="2" charset="-78"/>
            </a:endParaRPr>
          </a:p>
          <a:p>
            <a:pPr algn="just"/>
            <a:r>
              <a:rPr lang="fa-IR" dirty="0">
                <a:solidFill>
                  <a:prstClr val="white"/>
                </a:solidFill>
                <a:cs typeface="B Homa" pitchFamily="2" charset="-78"/>
              </a:rPr>
              <a:t>این اتاق باید دارای تهویه باشد.</a:t>
            </a:r>
          </a:p>
          <a:p>
            <a:pPr algn="just"/>
            <a:r>
              <a:rPr lang="fa-IR" dirty="0">
                <a:solidFill>
                  <a:prstClr val="white"/>
                </a:solidFill>
                <a:cs typeface="B Homa" pitchFamily="2" charset="-78"/>
              </a:rPr>
              <a:t>وجود قطع برق اضطراری در کنار در الزامی است.</a:t>
            </a:r>
          </a:p>
          <a:p>
            <a:pPr algn="just"/>
            <a:endParaRPr lang="fa-IR" dirty="0">
              <a:solidFill>
                <a:prstClr val="white"/>
              </a:solidFill>
              <a:cs typeface="B Homa" pitchFamily="2" charset="-78"/>
            </a:endParaRPr>
          </a:p>
          <a:p>
            <a:pPr algn="just"/>
            <a:r>
              <a:rPr lang="fa-IR" dirty="0">
                <a:solidFill>
                  <a:prstClr val="white"/>
                </a:solidFill>
                <a:cs typeface="B Homa" pitchFamily="2" charset="-78"/>
              </a:rPr>
              <a:t>به دلیل سنگینی این دستگاه پیشنهاد می شود از قراردهی آن در طبقات خودداری شود.</a:t>
            </a:r>
            <a:endParaRPr lang="en-US" dirty="0">
              <a:solidFill>
                <a:prstClr val="white"/>
              </a:solidFill>
              <a:cs typeface="B Homa" pitchFamily="2" charset="-78"/>
            </a:endParaRPr>
          </a:p>
        </p:txBody>
      </p:sp>
      <p:pic>
        <p:nvPicPr>
          <p:cNvPr id="3" name="Picture 2" descr="DSC00097.jpg"/>
          <p:cNvPicPr>
            <a:picLocks noChangeAspect="1"/>
          </p:cNvPicPr>
          <p:nvPr/>
        </p:nvPicPr>
        <p:blipFill>
          <a:blip r:embed="rId2" cstate="print">
            <a:lum contrast="30000"/>
          </a:blip>
          <a:srcRect l="3629" t="2688"/>
          <a:stretch>
            <a:fillRect/>
          </a:stretch>
        </p:blipFill>
        <p:spPr>
          <a:xfrm rot="5400000">
            <a:off x="-95250" y="1543050"/>
            <a:ext cx="4552950" cy="34480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88796787"/>
      </p:ext>
    </p:extLst>
  </p:cSld>
  <p:clrMapOvr>
    <a:masterClrMapping/>
  </p:clrMapOvr>
  <p:transition spd="med">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r>
              <a:rPr lang="fa-IR"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itchFamily="2" charset="-78"/>
              </a:rPr>
              <a:t>اتاق تکنیک</a:t>
            </a:r>
            <a:endParaRPr 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itchFamily="2" charset="-78"/>
            </a:endParaRPr>
          </a:p>
        </p:txBody>
      </p:sp>
      <p:sp>
        <p:nvSpPr>
          <p:cNvPr id="3" name="Content Placeholder 2"/>
          <p:cNvSpPr>
            <a:spLocks noGrp="1"/>
          </p:cNvSpPr>
          <p:nvPr>
            <p:ph idx="1"/>
          </p:nvPr>
        </p:nvSpPr>
        <p:spPr>
          <a:xfrm>
            <a:off x="457200" y="1143000"/>
            <a:ext cx="7467600" cy="3276600"/>
          </a:xfrm>
        </p:spPr>
        <p:txBody>
          <a:bodyPr>
            <a:normAutofit/>
          </a:bodyPr>
          <a:lstStyle/>
          <a:p>
            <a:pPr algn="r">
              <a:buNone/>
            </a:pPr>
            <a:r>
              <a:rPr lang="fa-IR" sz="1600" dirty="0" smtClean="0">
                <a:cs typeface="B Homa" pitchFamily="2" charset="-78"/>
              </a:rPr>
              <a:t>این اتاق باید در ارتباط مستقیم با اتاق ام آر آی باشد. زیرا دستگاه هایی که دستگاه ام آر آی را پشتیبانی میکنند در این اتاق قرار دارند.</a:t>
            </a:r>
          </a:p>
          <a:p>
            <a:pPr algn="r">
              <a:buNone/>
            </a:pPr>
            <a:r>
              <a:rPr lang="fa-IR" sz="1600" b="1" dirty="0" smtClean="0">
                <a:solidFill>
                  <a:schemeClr val="bg1">
                    <a:lumMod val="95000"/>
                    <a:lumOff val="5000"/>
                  </a:schemeClr>
                </a:solidFill>
                <a:cs typeface="B Homa" pitchFamily="2" charset="-78"/>
              </a:rPr>
              <a:t>تجهیزات:</a:t>
            </a:r>
          </a:p>
          <a:p>
            <a:pPr algn="r" rtl="1">
              <a:buNone/>
            </a:pPr>
            <a:r>
              <a:rPr lang="en-US" sz="1600" dirty="0" smtClean="0">
                <a:cs typeface="B Homa" pitchFamily="2" charset="-78"/>
              </a:rPr>
              <a:t>UPS</a:t>
            </a:r>
            <a:r>
              <a:rPr lang="fa-IR" sz="1600" dirty="0" smtClean="0">
                <a:cs typeface="B Homa" pitchFamily="2" charset="-78"/>
              </a:rPr>
              <a:t>(اگر برق قطع شود این دستگاه تا ده ساعت باعث سرد ماندن هلیوم می شود)</a:t>
            </a:r>
          </a:p>
          <a:p>
            <a:pPr algn="r" rtl="1">
              <a:buNone/>
            </a:pPr>
            <a:r>
              <a:rPr lang="fa-IR" sz="1600" dirty="0" smtClean="0">
                <a:cs typeface="B Homa" pitchFamily="2" charset="-78"/>
              </a:rPr>
              <a:t> کابینت صنعتی</a:t>
            </a:r>
          </a:p>
          <a:p>
            <a:pPr algn="r" rtl="1">
              <a:buNone/>
            </a:pPr>
            <a:r>
              <a:rPr lang="fa-IR" sz="1600" dirty="0" smtClean="0">
                <a:cs typeface="B Homa" pitchFamily="2" charset="-78"/>
              </a:rPr>
              <a:t>دو دستگاه رابط خنک کننده</a:t>
            </a:r>
          </a:p>
          <a:p>
            <a:pPr algn="r" rtl="1">
              <a:buNone/>
            </a:pPr>
            <a:r>
              <a:rPr lang="fa-IR" sz="1600" dirty="0" smtClean="0">
                <a:cs typeface="B Homa" pitchFamily="2" charset="-78"/>
              </a:rPr>
              <a:t>لیترون ارتباط بین هلیوم و کامپیوتر</a:t>
            </a:r>
          </a:p>
          <a:p>
            <a:pPr algn="r" rtl="1">
              <a:buNone/>
            </a:pPr>
            <a:r>
              <a:rPr lang="fa-IR" sz="1600" dirty="0" smtClean="0">
                <a:cs typeface="B Homa" pitchFamily="2" charset="-78"/>
              </a:rPr>
              <a:t>تاسیسات مربوط به تهویه</a:t>
            </a:r>
          </a:p>
          <a:p>
            <a:pPr algn="r" rtl="1">
              <a:buNone/>
            </a:pPr>
            <a:r>
              <a:rPr lang="fa-IR" sz="1600" dirty="0" smtClean="0">
                <a:cs typeface="B Homa" pitchFamily="2" charset="-78"/>
              </a:rPr>
              <a:t> قلب دستگاه</a:t>
            </a:r>
          </a:p>
          <a:p>
            <a:pPr algn="r" rtl="1">
              <a:buNone/>
            </a:pPr>
            <a:endParaRPr lang="fa-IR" sz="1600" dirty="0" smtClean="0">
              <a:cs typeface="B Homa" pitchFamily="2" charset="-78"/>
            </a:endParaRPr>
          </a:p>
          <a:p>
            <a:pPr algn="r" rtl="1">
              <a:buNone/>
            </a:pPr>
            <a:r>
              <a:rPr lang="fa-IR" sz="1600" dirty="0" smtClean="0">
                <a:cs typeface="B Homa" pitchFamily="2" charset="-78"/>
              </a:rPr>
              <a:t>              ابعاد اتاق تکنیک نمونه ی مورد مطالعه: 6.25 *3.25</a:t>
            </a:r>
            <a:endParaRPr lang="en-US" sz="1600" dirty="0">
              <a:cs typeface="B Homa" pitchFamily="2" charset="-78"/>
            </a:endParaRPr>
          </a:p>
        </p:txBody>
      </p:sp>
      <p:sp>
        <p:nvSpPr>
          <p:cNvPr id="5" name="Left Arrow 4"/>
          <p:cNvSpPr/>
          <p:nvPr/>
        </p:nvSpPr>
        <p:spPr>
          <a:xfrm flipV="1">
            <a:off x="7239000" y="4038600"/>
            <a:ext cx="609600" cy="182881"/>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2310024464"/>
      </p:ext>
    </p:extLst>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0087.jpg"/>
          <p:cNvPicPr>
            <a:picLocks noChangeAspect="1"/>
          </p:cNvPicPr>
          <p:nvPr/>
        </p:nvPicPr>
        <p:blipFill>
          <a:blip r:embed="rId2" cstate="print">
            <a:lum contrast="10000"/>
          </a:blip>
          <a:stretch>
            <a:fillRect/>
          </a:stretch>
        </p:blipFill>
        <p:spPr>
          <a:xfrm>
            <a:off x="685800" y="3352800"/>
            <a:ext cx="2504251" cy="3325317"/>
          </a:xfrm>
          <a:prstGeom prst="rect">
            <a:avLst/>
          </a:prstGeom>
          <a:ln>
            <a:noFill/>
          </a:ln>
          <a:effectLst>
            <a:outerShdw blurRad="292100" dist="139700" dir="2700000" algn="tl" rotWithShape="0">
              <a:srgbClr val="333333">
                <a:alpha val="65000"/>
              </a:srgbClr>
            </a:outerShdw>
          </a:effectLst>
        </p:spPr>
      </p:pic>
      <p:pic>
        <p:nvPicPr>
          <p:cNvPr id="5" name="Picture 4" descr="IMAG0093.jpg"/>
          <p:cNvPicPr>
            <a:picLocks noChangeAspect="1"/>
          </p:cNvPicPr>
          <p:nvPr/>
        </p:nvPicPr>
        <p:blipFill>
          <a:blip r:embed="rId3" cstate="print">
            <a:lum contrast="10000"/>
          </a:blip>
          <a:srcRect l="10286" t="3873" r="10000"/>
          <a:stretch>
            <a:fillRect/>
          </a:stretch>
        </p:blipFill>
        <p:spPr>
          <a:xfrm>
            <a:off x="6705600" y="990600"/>
            <a:ext cx="2093840" cy="3352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Picture 5" descr="IMAG0094.jpg"/>
          <p:cNvPicPr>
            <a:picLocks noChangeAspect="1"/>
          </p:cNvPicPr>
          <p:nvPr/>
        </p:nvPicPr>
        <p:blipFill>
          <a:blip r:embed="rId4" cstate="print">
            <a:lum contrast="10000"/>
          </a:blip>
          <a:srcRect t="16216" r="44278"/>
          <a:stretch>
            <a:fillRect/>
          </a:stretch>
        </p:blipFill>
        <p:spPr>
          <a:xfrm>
            <a:off x="4114800" y="4267200"/>
            <a:ext cx="2086132" cy="2362200"/>
          </a:xfrm>
          <a:prstGeom prst="rect">
            <a:avLst/>
          </a:prstGeom>
          <a:ln>
            <a:noFill/>
          </a:ln>
          <a:effectLst>
            <a:outerShdw blurRad="292100" dist="139700" dir="2700000" algn="tl" rotWithShape="0">
              <a:srgbClr val="333333">
                <a:alpha val="65000"/>
              </a:srgbClr>
            </a:outerShdw>
          </a:effectLst>
        </p:spPr>
      </p:pic>
      <p:pic>
        <p:nvPicPr>
          <p:cNvPr id="7" name="Picture 6" descr="IMAG0095.jpg"/>
          <p:cNvPicPr>
            <a:picLocks noChangeAspect="1"/>
          </p:cNvPicPr>
          <p:nvPr/>
        </p:nvPicPr>
        <p:blipFill>
          <a:blip r:embed="rId5" cstate="print">
            <a:lum contrast="10000"/>
          </a:blip>
          <a:srcRect l="17299" t="14718" r="17377" b="12625"/>
          <a:stretch>
            <a:fillRect/>
          </a:stretch>
        </p:blipFill>
        <p:spPr>
          <a:xfrm>
            <a:off x="3962400" y="533400"/>
            <a:ext cx="2067719" cy="3053862"/>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5486400" y="6248400"/>
            <a:ext cx="679994" cy="369332"/>
          </a:xfrm>
          <a:prstGeom prst="rect">
            <a:avLst/>
          </a:prstGeom>
        </p:spPr>
        <p:txBody>
          <a:bodyPr wrap="none">
            <a:spAutoFit/>
          </a:bodyPr>
          <a:lstStyle/>
          <a:p>
            <a:pPr algn="l" rtl="0"/>
            <a:r>
              <a:rPr lang="fa-IR" dirty="0">
                <a:solidFill>
                  <a:prstClr val="white"/>
                </a:solidFill>
                <a:cs typeface="B Homa" pitchFamily="2" charset="-78"/>
              </a:rPr>
              <a:t>لیترون</a:t>
            </a:r>
            <a:endParaRPr lang="en-US" dirty="0">
              <a:solidFill>
                <a:prstClr val="white"/>
              </a:solidFill>
            </a:endParaRPr>
          </a:p>
        </p:txBody>
      </p:sp>
      <p:sp>
        <p:nvSpPr>
          <p:cNvPr id="10" name="Rectangle 9"/>
          <p:cNvSpPr/>
          <p:nvPr/>
        </p:nvSpPr>
        <p:spPr>
          <a:xfrm>
            <a:off x="6781800" y="3962400"/>
            <a:ext cx="659155" cy="369332"/>
          </a:xfrm>
          <a:prstGeom prst="rect">
            <a:avLst/>
          </a:prstGeom>
        </p:spPr>
        <p:txBody>
          <a:bodyPr wrap="none">
            <a:spAutoFit/>
          </a:bodyPr>
          <a:lstStyle/>
          <a:p>
            <a:pPr algn="l" rtl="0"/>
            <a:r>
              <a:rPr lang="en-US" dirty="0">
                <a:solidFill>
                  <a:prstClr val="white"/>
                </a:solidFill>
                <a:cs typeface="B Homa" pitchFamily="2" charset="-78"/>
              </a:rPr>
              <a:t>UPS</a:t>
            </a:r>
            <a:endParaRPr lang="en-US" dirty="0">
              <a:solidFill>
                <a:prstClr val="white"/>
              </a:solidFill>
            </a:endParaRPr>
          </a:p>
        </p:txBody>
      </p:sp>
      <p:sp>
        <p:nvSpPr>
          <p:cNvPr id="11" name="Rectangle 10"/>
          <p:cNvSpPr/>
          <p:nvPr/>
        </p:nvSpPr>
        <p:spPr>
          <a:xfrm>
            <a:off x="1143000" y="6324600"/>
            <a:ext cx="1399742" cy="369332"/>
          </a:xfrm>
          <a:prstGeom prst="rect">
            <a:avLst/>
          </a:prstGeom>
        </p:spPr>
        <p:txBody>
          <a:bodyPr wrap="none">
            <a:spAutoFit/>
          </a:bodyPr>
          <a:lstStyle/>
          <a:p>
            <a:pPr algn="l" rtl="0"/>
            <a:r>
              <a:rPr lang="fa-IR" dirty="0">
                <a:solidFill>
                  <a:prstClr val="white"/>
                </a:solidFill>
                <a:cs typeface="B Homa" pitchFamily="2" charset="-78"/>
              </a:rPr>
              <a:t>رابط خنک کننده</a:t>
            </a:r>
            <a:endParaRPr lang="en-US" dirty="0">
              <a:solidFill>
                <a:prstClr val="white"/>
              </a:solidFill>
            </a:endParaRPr>
          </a:p>
        </p:txBody>
      </p:sp>
      <p:sp>
        <p:nvSpPr>
          <p:cNvPr id="12" name="Rectangle 11"/>
          <p:cNvSpPr/>
          <p:nvPr/>
        </p:nvSpPr>
        <p:spPr>
          <a:xfrm>
            <a:off x="3886200" y="3200400"/>
            <a:ext cx="1234632" cy="369332"/>
          </a:xfrm>
          <a:prstGeom prst="rect">
            <a:avLst/>
          </a:prstGeom>
        </p:spPr>
        <p:txBody>
          <a:bodyPr wrap="none">
            <a:spAutoFit/>
          </a:bodyPr>
          <a:lstStyle/>
          <a:p>
            <a:r>
              <a:rPr lang="fa-IR" dirty="0">
                <a:solidFill>
                  <a:prstClr val="white"/>
                </a:solidFill>
                <a:cs typeface="B Homa" pitchFamily="2" charset="-78"/>
              </a:rPr>
              <a:t> قلب دستگاه</a:t>
            </a:r>
          </a:p>
        </p:txBody>
      </p:sp>
      <p:pic>
        <p:nvPicPr>
          <p:cNvPr id="13" name="Picture 12" descr="IMAG0092.jpg"/>
          <p:cNvPicPr>
            <a:picLocks noChangeAspect="1"/>
          </p:cNvPicPr>
          <p:nvPr/>
        </p:nvPicPr>
        <p:blipFill>
          <a:blip r:embed="rId6" cstate="print">
            <a:lum contrast="10000"/>
          </a:blip>
          <a:stretch>
            <a:fillRect/>
          </a:stretch>
        </p:blipFill>
        <p:spPr>
          <a:xfrm>
            <a:off x="457200" y="609600"/>
            <a:ext cx="3136692" cy="2362200"/>
          </a:xfrm>
          <a:prstGeom prst="rect">
            <a:avLst/>
          </a:prstGeom>
          <a:ln>
            <a:noFill/>
          </a:ln>
          <a:effectLst>
            <a:outerShdw blurRad="292100" dist="139700" dir="2700000" algn="tl" rotWithShape="0">
              <a:srgbClr val="333333">
                <a:alpha val="65000"/>
              </a:srgbClr>
            </a:outerShdw>
          </a:effectLst>
        </p:spPr>
      </p:pic>
      <p:sp>
        <p:nvSpPr>
          <p:cNvPr id="14" name="Rectangle 13"/>
          <p:cNvSpPr/>
          <p:nvPr/>
        </p:nvSpPr>
        <p:spPr>
          <a:xfrm>
            <a:off x="2743200" y="2590800"/>
            <a:ext cx="625492" cy="369332"/>
          </a:xfrm>
          <a:prstGeom prst="rect">
            <a:avLst/>
          </a:prstGeom>
        </p:spPr>
        <p:txBody>
          <a:bodyPr wrap="none">
            <a:spAutoFit/>
          </a:bodyPr>
          <a:lstStyle/>
          <a:p>
            <a:pPr algn="l" rtl="0"/>
            <a:r>
              <a:rPr lang="fa-IR" dirty="0">
                <a:solidFill>
                  <a:prstClr val="white"/>
                </a:solidFill>
                <a:cs typeface="B Homa" pitchFamily="2" charset="-78"/>
              </a:rPr>
              <a:t>تهویه</a:t>
            </a:r>
            <a:endParaRPr lang="en-US" dirty="0">
              <a:solidFill>
                <a:prstClr val="white"/>
              </a:solidFill>
            </a:endParaRPr>
          </a:p>
        </p:txBody>
      </p:sp>
    </p:spTree>
    <p:extLst>
      <p:ext uri="{BB962C8B-B14F-4D97-AF65-F5344CB8AC3E}">
        <p14:creationId xmlns:p14="http://schemas.microsoft.com/office/powerpoint/2010/main" val="1820548880"/>
      </p:ext>
    </p:extLst>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Clr clrSpc="rgb" dir="cw">
                                      <p:cBhvr override="childStyle">
                                        <p:cTn id="6" dur="100" fill="hold"/>
                                        <p:tgtEl>
                                          <p:spTgt spid="13"/>
                                        </p:tgtEl>
                                        <p:attrNameLst>
                                          <p:attrName>style.color</p:attrName>
                                        </p:attrNameLst>
                                      </p:cBhvr>
                                      <p:to>
                                        <a:schemeClr val="accent2"/>
                                      </p:to>
                                    </p:animClr>
                                    <p:animClr clrSpc="rgb" dir="cw">
                                      <p:cBhvr>
                                        <p:cTn id="7" dur="100" fill="hold"/>
                                        <p:tgtEl>
                                          <p:spTgt spid="13"/>
                                        </p:tgtEl>
                                        <p:attrNameLst>
                                          <p:attrName>fillcolor</p:attrName>
                                        </p:attrNameLst>
                                      </p:cBhvr>
                                      <p:to>
                                        <a:schemeClr val="accent2"/>
                                      </p:to>
                                    </p:animClr>
                                    <p:set>
                                      <p:cBhvr>
                                        <p:cTn id="8" dur="100" fill="hold"/>
                                        <p:tgtEl>
                                          <p:spTgt spid="13"/>
                                        </p:tgtEl>
                                        <p:attrNameLst>
                                          <p:attrName>fill.type</p:attrName>
                                        </p:attrNameLst>
                                      </p:cBhvr>
                                      <p:to>
                                        <p:strVal val="solid"/>
                                      </p:to>
                                    </p:set>
                                    <p:set>
                                      <p:cBhvr>
                                        <p:cTn id="9" dur="100" fill="hold"/>
                                        <p:tgtEl>
                                          <p:spTgt spid="13"/>
                                        </p:tgtEl>
                                        <p:attrNameLst>
                                          <p:attrName>fill.on</p:attrName>
                                        </p:attrNameLst>
                                      </p:cBhvr>
                                      <p:to>
                                        <p:strVal val="true"/>
                                      </p:to>
                                    </p:set>
                                    <p:animRot by="120000">
                                      <p:cBhvr>
                                        <p:cTn id="10" dur="100" fill="hold">
                                          <p:stCondLst>
                                            <p:cond delay="0"/>
                                          </p:stCondLst>
                                        </p:cTn>
                                        <p:tgtEl>
                                          <p:spTgt spid="13"/>
                                        </p:tgtEl>
                                        <p:attrNameLst>
                                          <p:attrName>r</p:attrName>
                                        </p:attrNameLst>
                                      </p:cBhvr>
                                    </p:animRot>
                                    <p:animRot by="-240000">
                                      <p:cBhvr>
                                        <p:cTn id="11" dur="200" fill="hold">
                                          <p:stCondLst>
                                            <p:cond delay="200"/>
                                          </p:stCondLst>
                                        </p:cTn>
                                        <p:tgtEl>
                                          <p:spTgt spid="13"/>
                                        </p:tgtEl>
                                        <p:attrNameLst>
                                          <p:attrName>r</p:attrName>
                                        </p:attrNameLst>
                                      </p:cBhvr>
                                    </p:animRot>
                                    <p:animRot by="240000">
                                      <p:cBhvr>
                                        <p:cTn id="12" dur="200" fill="hold">
                                          <p:stCondLst>
                                            <p:cond delay="400"/>
                                          </p:stCondLst>
                                        </p:cTn>
                                        <p:tgtEl>
                                          <p:spTgt spid="13"/>
                                        </p:tgtEl>
                                        <p:attrNameLst>
                                          <p:attrName>r</p:attrName>
                                        </p:attrNameLst>
                                      </p:cBhvr>
                                    </p:animRot>
                                    <p:animRot by="-240000">
                                      <p:cBhvr>
                                        <p:cTn id="13" dur="200" fill="hold">
                                          <p:stCondLst>
                                            <p:cond delay="600"/>
                                          </p:stCondLst>
                                        </p:cTn>
                                        <p:tgtEl>
                                          <p:spTgt spid="13"/>
                                        </p:tgtEl>
                                        <p:attrNameLst>
                                          <p:attrName>r</p:attrName>
                                        </p:attrNameLst>
                                      </p:cBhvr>
                                    </p:animRot>
                                    <p:animRot by="120000">
                                      <p:cBhvr>
                                        <p:cTn id="14" dur="200" fill="hold">
                                          <p:stCondLst>
                                            <p:cond delay="800"/>
                                          </p:stCondLst>
                                        </p:cTn>
                                        <p:tgtEl>
                                          <p:spTgt spid="13"/>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nodeType="clickEffect">
                                  <p:stCondLst>
                                    <p:cond delay="0"/>
                                  </p:stCondLst>
                                  <p:childTnLst>
                                    <p:animClr clrSpc="rgb" dir="cw">
                                      <p:cBhvr override="childStyle">
                                        <p:cTn id="18" dur="100" fill="hold"/>
                                        <p:tgtEl>
                                          <p:spTgt spid="7"/>
                                        </p:tgtEl>
                                        <p:attrNameLst>
                                          <p:attrName>style.color</p:attrName>
                                        </p:attrNameLst>
                                      </p:cBhvr>
                                      <p:to>
                                        <a:schemeClr val="accent2"/>
                                      </p:to>
                                    </p:animClr>
                                    <p:animClr clrSpc="rgb" dir="cw">
                                      <p:cBhvr>
                                        <p:cTn id="19" dur="100" fill="hold"/>
                                        <p:tgtEl>
                                          <p:spTgt spid="7"/>
                                        </p:tgtEl>
                                        <p:attrNameLst>
                                          <p:attrName>fillcolor</p:attrName>
                                        </p:attrNameLst>
                                      </p:cBhvr>
                                      <p:to>
                                        <a:schemeClr val="accent2"/>
                                      </p:to>
                                    </p:animClr>
                                    <p:set>
                                      <p:cBhvr>
                                        <p:cTn id="20" dur="100" fill="hold"/>
                                        <p:tgtEl>
                                          <p:spTgt spid="7"/>
                                        </p:tgtEl>
                                        <p:attrNameLst>
                                          <p:attrName>fill.type</p:attrName>
                                        </p:attrNameLst>
                                      </p:cBhvr>
                                      <p:to>
                                        <p:strVal val="solid"/>
                                      </p:to>
                                    </p:set>
                                    <p:set>
                                      <p:cBhvr>
                                        <p:cTn id="21" dur="100" fill="hold"/>
                                        <p:tgtEl>
                                          <p:spTgt spid="7"/>
                                        </p:tgtEl>
                                        <p:attrNameLst>
                                          <p:attrName>fill.on</p:attrName>
                                        </p:attrNameLst>
                                      </p:cBhvr>
                                      <p:to>
                                        <p:strVal val="true"/>
                                      </p:to>
                                    </p:set>
                                    <p:animRot by="120000">
                                      <p:cBhvr>
                                        <p:cTn id="22" dur="100" fill="hold">
                                          <p:stCondLst>
                                            <p:cond delay="0"/>
                                          </p:stCondLst>
                                        </p:cTn>
                                        <p:tgtEl>
                                          <p:spTgt spid="7"/>
                                        </p:tgtEl>
                                        <p:attrNameLst>
                                          <p:attrName>r</p:attrName>
                                        </p:attrNameLst>
                                      </p:cBhvr>
                                    </p:animRot>
                                    <p:animRot by="-240000">
                                      <p:cBhvr>
                                        <p:cTn id="23" dur="200" fill="hold">
                                          <p:stCondLst>
                                            <p:cond delay="200"/>
                                          </p:stCondLst>
                                        </p:cTn>
                                        <p:tgtEl>
                                          <p:spTgt spid="7"/>
                                        </p:tgtEl>
                                        <p:attrNameLst>
                                          <p:attrName>r</p:attrName>
                                        </p:attrNameLst>
                                      </p:cBhvr>
                                    </p:animRot>
                                    <p:animRot by="240000">
                                      <p:cBhvr>
                                        <p:cTn id="24" dur="200" fill="hold">
                                          <p:stCondLst>
                                            <p:cond delay="400"/>
                                          </p:stCondLst>
                                        </p:cTn>
                                        <p:tgtEl>
                                          <p:spTgt spid="7"/>
                                        </p:tgtEl>
                                        <p:attrNameLst>
                                          <p:attrName>r</p:attrName>
                                        </p:attrNameLst>
                                      </p:cBhvr>
                                    </p:animRot>
                                    <p:animRot by="-240000">
                                      <p:cBhvr>
                                        <p:cTn id="25" dur="200" fill="hold">
                                          <p:stCondLst>
                                            <p:cond delay="600"/>
                                          </p:stCondLst>
                                        </p:cTn>
                                        <p:tgtEl>
                                          <p:spTgt spid="7"/>
                                        </p:tgtEl>
                                        <p:attrNameLst>
                                          <p:attrName>r</p:attrName>
                                        </p:attrNameLst>
                                      </p:cBhvr>
                                    </p:animRot>
                                    <p:animRot by="120000">
                                      <p:cBhvr>
                                        <p:cTn id="26" dur="200" fill="hold">
                                          <p:stCondLst>
                                            <p:cond delay="800"/>
                                          </p:stCondLst>
                                        </p:cTn>
                                        <p:tgtEl>
                                          <p:spTgt spid="7"/>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nodeType="clickEffect">
                                  <p:stCondLst>
                                    <p:cond delay="0"/>
                                  </p:stCondLst>
                                  <p:childTnLst>
                                    <p:animClr clrSpc="rgb" dir="cw">
                                      <p:cBhvr override="childStyle">
                                        <p:cTn id="30" dur="100" fill="hold"/>
                                        <p:tgtEl>
                                          <p:spTgt spid="5"/>
                                        </p:tgtEl>
                                        <p:attrNameLst>
                                          <p:attrName>style.color</p:attrName>
                                        </p:attrNameLst>
                                      </p:cBhvr>
                                      <p:to>
                                        <a:schemeClr val="accent2"/>
                                      </p:to>
                                    </p:animClr>
                                    <p:animClr clrSpc="rgb" dir="cw">
                                      <p:cBhvr>
                                        <p:cTn id="31" dur="100" fill="hold"/>
                                        <p:tgtEl>
                                          <p:spTgt spid="5"/>
                                        </p:tgtEl>
                                        <p:attrNameLst>
                                          <p:attrName>fillcolor</p:attrName>
                                        </p:attrNameLst>
                                      </p:cBhvr>
                                      <p:to>
                                        <a:schemeClr val="accent2"/>
                                      </p:to>
                                    </p:animClr>
                                    <p:set>
                                      <p:cBhvr>
                                        <p:cTn id="32" dur="100" fill="hold"/>
                                        <p:tgtEl>
                                          <p:spTgt spid="5"/>
                                        </p:tgtEl>
                                        <p:attrNameLst>
                                          <p:attrName>fill.type</p:attrName>
                                        </p:attrNameLst>
                                      </p:cBhvr>
                                      <p:to>
                                        <p:strVal val="solid"/>
                                      </p:to>
                                    </p:set>
                                    <p:set>
                                      <p:cBhvr>
                                        <p:cTn id="33" dur="100" fill="hold"/>
                                        <p:tgtEl>
                                          <p:spTgt spid="5"/>
                                        </p:tgtEl>
                                        <p:attrNameLst>
                                          <p:attrName>fill.on</p:attrName>
                                        </p:attrNameLst>
                                      </p:cBhvr>
                                      <p:to>
                                        <p:strVal val="true"/>
                                      </p:to>
                                    </p:set>
                                    <p:animRot by="120000">
                                      <p:cBhvr>
                                        <p:cTn id="34" dur="100" fill="hold">
                                          <p:stCondLst>
                                            <p:cond delay="0"/>
                                          </p:stCondLst>
                                        </p:cTn>
                                        <p:tgtEl>
                                          <p:spTgt spid="5"/>
                                        </p:tgtEl>
                                        <p:attrNameLst>
                                          <p:attrName>r</p:attrName>
                                        </p:attrNameLst>
                                      </p:cBhvr>
                                    </p:animRot>
                                    <p:animRot by="-240000">
                                      <p:cBhvr>
                                        <p:cTn id="35" dur="200" fill="hold">
                                          <p:stCondLst>
                                            <p:cond delay="200"/>
                                          </p:stCondLst>
                                        </p:cTn>
                                        <p:tgtEl>
                                          <p:spTgt spid="5"/>
                                        </p:tgtEl>
                                        <p:attrNameLst>
                                          <p:attrName>r</p:attrName>
                                        </p:attrNameLst>
                                      </p:cBhvr>
                                    </p:animRot>
                                    <p:animRot by="240000">
                                      <p:cBhvr>
                                        <p:cTn id="36" dur="200" fill="hold">
                                          <p:stCondLst>
                                            <p:cond delay="400"/>
                                          </p:stCondLst>
                                        </p:cTn>
                                        <p:tgtEl>
                                          <p:spTgt spid="5"/>
                                        </p:tgtEl>
                                        <p:attrNameLst>
                                          <p:attrName>r</p:attrName>
                                        </p:attrNameLst>
                                      </p:cBhvr>
                                    </p:animRot>
                                    <p:animRot by="-240000">
                                      <p:cBhvr>
                                        <p:cTn id="37" dur="200" fill="hold">
                                          <p:stCondLst>
                                            <p:cond delay="600"/>
                                          </p:stCondLst>
                                        </p:cTn>
                                        <p:tgtEl>
                                          <p:spTgt spid="5"/>
                                        </p:tgtEl>
                                        <p:attrNameLst>
                                          <p:attrName>r</p:attrName>
                                        </p:attrNameLst>
                                      </p:cBhvr>
                                    </p:animRot>
                                    <p:animRot by="120000">
                                      <p:cBhvr>
                                        <p:cTn id="38" dur="200" fill="hold">
                                          <p:stCondLst>
                                            <p:cond delay="800"/>
                                          </p:stCondLst>
                                        </p:cTn>
                                        <p:tgtEl>
                                          <p:spTgt spid="5"/>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nodeType="clickEffect">
                                  <p:stCondLst>
                                    <p:cond delay="0"/>
                                  </p:stCondLst>
                                  <p:childTnLst>
                                    <p:animClr clrSpc="rgb" dir="cw">
                                      <p:cBhvr override="childStyle">
                                        <p:cTn id="42" dur="100" fill="hold"/>
                                        <p:tgtEl>
                                          <p:spTgt spid="4"/>
                                        </p:tgtEl>
                                        <p:attrNameLst>
                                          <p:attrName>style.color</p:attrName>
                                        </p:attrNameLst>
                                      </p:cBhvr>
                                      <p:to>
                                        <a:schemeClr val="accent2"/>
                                      </p:to>
                                    </p:animClr>
                                    <p:animClr clrSpc="rgb" dir="cw">
                                      <p:cBhvr>
                                        <p:cTn id="43" dur="100" fill="hold"/>
                                        <p:tgtEl>
                                          <p:spTgt spid="4"/>
                                        </p:tgtEl>
                                        <p:attrNameLst>
                                          <p:attrName>fillcolor</p:attrName>
                                        </p:attrNameLst>
                                      </p:cBhvr>
                                      <p:to>
                                        <a:schemeClr val="accent2"/>
                                      </p:to>
                                    </p:animClr>
                                    <p:set>
                                      <p:cBhvr>
                                        <p:cTn id="44" dur="100" fill="hold"/>
                                        <p:tgtEl>
                                          <p:spTgt spid="4"/>
                                        </p:tgtEl>
                                        <p:attrNameLst>
                                          <p:attrName>fill.type</p:attrName>
                                        </p:attrNameLst>
                                      </p:cBhvr>
                                      <p:to>
                                        <p:strVal val="solid"/>
                                      </p:to>
                                    </p:set>
                                    <p:set>
                                      <p:cBhvr>
                                        <p:cTn id="45" dur="100" fill="hold"/>
                                        <p:tgtEl>
                                          <p:spTgt spid="4"/>
                                        </p:tgtEl>
                                        <p:attrNameLst>
                                          <p:attrName>fill.on</p:attrName>
                                        </p:attrNameLst>
                                      </p:cBhvr>
                                      <p:to>
                                        <p:strVal val="true"/>
                                      </p:to>
                                    </p:set>
                                    <p:animRot by="120000">
                                      <p:cBhvr>
                                        <p:cTn id="46" dur="100" fill="hold">
                                          <p:stCondLst>
                                            <p:cond delay="0"/>
                                          </p:stCondLst>
                                        </p:cTn>
                                        <p:tgtEl>
                                          <p:spTgt spid="4"/>
                                        </p:tgtEl>
                                        <p:attrNameLst>
                                          <p:attrName>r</p:attrName>
                                        </p:attrNameLst>
                                      </p:cBhvr>
                                    </p:animRot>
                                    <p:animRot by="-240000">
                                      <p:cBhvr>
                                        <p:cTn id="47" dur="200" fill="hold">
                                          <p:stCondLst>
                                            <p:cond delay="200"/>
                                          </p:stCondLst>
                                        </p:cTn>
                                        <p:tgtEl>
                                          <p:spTgt spid="4"/>
                                        </p:tgtEl>
                                        <p:attrNameLst>
                                          <p:attrName>r</p:attrName>
                                        </p:attrNameLst>
                                      </p:cBhvr>
                                    </p:animRot>
                                    <p:animRot by="240000">
                                      <p:cBhvr>
                                        <p:cTn id="48" dur="200" fill="hold">
                                          <p:stCondLst>
                                            <p:cond delay="400"/>
                                          </p:stCondLst>
                                        </p:cTn>
                                        <p:tgtEl>
                                          <p:spTgt spid="4"/>
                                        </p:tgtEl>
                                        <p:attrNameLst>
                                          <p:attrName>r</p:attrName>
                                        </p:attrNameLst>
                                      </p:cBhvr>
                                    </p:animRot>
                                    <p:animRot by="-240000">
                                      <p:cBhvr>
                                        <p:cTn id="49" dur="200" fill="hold">
                                          <p:stCondLst>
                                            <p:cond delay="600"/>
                                          </p:stCondLst>
                                        </p:cTn>
                                        <p:tgtEl>
                                          <p:spTgt spid="4"/>
                                        </p:tgtEl>
                                        <p:attrNameLst>
                                          <p:attrName>r</p:attrName>
                                        </p:attrNameLst>
                                      </p:cBhvr>
                                    </p:animRot>
                                    <p:animRot by="120000">
                                      <p:cBhvr>
                                        <p:cTn id="50" dur="200" fill="hold">
                                          <p:stCondLst>
                                            <p:cond delay="800"/>
                                          </p:stCondLst>
                                        </p:cTn>
                                        <p:tgtEl>
                                          <p:spTgt spid="4"/>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32" presetClass="emph" presetSubtype="0" fill="hold" nodeType="clickEffect">
                                  <p:stCondLst>
                                    <p:cond delay="0"/>
                                  </p:stCondLst>
                                  <p:childTnLst>
                                    <p:animClr clrSpc="rgb" dir="cw">
                                      <p:cBhvr override="childStyle">
                                        <p:cTn id="54" dur="100" fill="hold"/>
                                        <p:tgtEl>
                                          <p:spTgt spid="6"/>
                                        </p:tgtEl>
                                        <p:attrNameLst>
                                          <p:attrName>style.color</p:attrName>
                                        </p:attrNameLst>
                                      </p:cBhvr>
                                      <p:to>
                                        <a:schemeClr val="accent2"/>
                                      </p:to>
                                    </p:animClr>
                                    <p:animClr clrSpc="rgb" dir="cw">
                                      <p:cBhvr>
                                        <p:cTn id="55" dur="100" fill="hold"/>
                                        <p:tgtEl>
                                          <p:spTgt spid="6"/>
                                        </p:tgtEl>
                                        <p:attrNameLst>
                                          <p:attrName>fillcolor</p:attrName>
                                        </p:attrNameLst>
                                      </p:cBhvr>
                                      <p:to>
                                        <a:schemeClr val="accent2"/>
                                      </p:to>
                                    </p:animClr>
                                    <p:set>
                                      <p:cBhvr>
                                        <p:cTn id="56" dur="100" fill="hold"/>
                                        <p:tgtEl>
                                          <p:spTgt spid="6"/>
                                        </p:tgtEl>
                                        <p:attrNameLst>
                                          <p:attrName>fill.type</p:attrName>
                                        </p:attrNameLst>
                                      </p:cBhvr>
                                      <p:to>
                                        <p:strVal val="solid"/>
                                      </p:to>
                                    </p:set>
                                    <p:set>
                                      <p:cBhvr>
                                        <p:cTn id="57" dur="100" fill="hold"/>
                                        <p:tgtEl>
                                          <p:spTgt spid="6"/>
                                        </p:tgtEl>
                                        <p:attrNameLst>
                                          <p:attrName>fill.on</p:attrName>
                                        </p:attrNameLst>
                                      </p:cBhvr>
                                      <p:to>
                                        <p:strVal val="true"/>
                                      </p:to>
                                    </p:set>
                                    <p:animRot by="120000">
                                      <p:cBhvr>
                                        <p:cTn id="58" dur="100" fill="hold">
                                          <p:stCondLst>
                                            <p:cond delay="0"/>
                                          </p:stCondLst>
                                        </p:cTn>
                                        <p:tgtEl>
                                          <p:spTgt spid="6"/>
                                        </p:tgtEl>
                                        <p:attrNameLst>
                                          <p:attrName>r</p:attrName>
                                        </p:attrNameLst>
                                      </p:cBhvr>
                                    </p:animRot>
                                    <p:animRot by="-240000">
                                      <p:cBhvr>
                                        <p:cTn id="59" dur="200" fill="hold">
                                          <p:stCondLst>
                                            <p:cond delay="200"/>
                                          </p:stCondLst>
                                        </p:cTn>
                                        <p:tgtEl>
                                          <p:spTgt spid="6"/>
                                        </p:tgtEl>
                                        <p:attrNameLst>
                                          <p:attrName>r</p:attrName>
                                        </p:attrNameLst>
                                      </p:cBhvr>
                                    </p:animRot>
                                    <p:animRot by="240000">
                                      <p:cBhvr>
                                        <p:cTn id="60" dur="200" fill="hold">
                                          <p:stCondLst>
                                            <p:cond delay="400"/>
                                          </p:stCondLst>
                                        </p:cTn>
                                        <p:tgtEl>
                                          <p:spTgt spid="6"/>
                                        </p:tgtEl>
                                        <p:attrNameLst>
                                          <p:attrName>r</p:attrName>
                                        </p:attrNameLst>
                                      </p:cBhvr>
                                    </p:animRot>
                                    <p:animRot by="-240000">
                                      <p:cBhvr>
                                        <p:cTn id="61" dur="200" fill="hold">
                                          <p:stCondLst>
                                            <p:cond delay="600"/>
                                          </p:stCondLst>
                                        </p:cTn>
                                        <p:tgtEl>
                                          <p:spTgt spid="6"/>
                                        </p:tgtEl>
                                        <p:attrNameLst>
                                          <p:attrName>r</p:attrName>
                                        </p:attrNameLst>
                                      </p:cBhvr>
                                    </p:animRot>
                                    <p:animRot by="120000">
                                      <p:cBhvr>
                                        <p:cTn id="62"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5800" y="152400"/>
            <a:ext cx="3429000" cy="1020762"/>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r>
              <a:rPr lang="fa-IR"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itchFamily="2" charset="-78"/>
              </a:rPr>
              <a:t>اتاق کنترل:</a:t>
            </a:r>
            <a:endParaRPr 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B Homa" pitchFamily="2" charset="-78"/>
            </a:endParaRPr>
          </a:p>
        </p:txBody>
      </p:sp>
      <p:sp>
        <p:nvSpPr>
          <p:cNvPr id="3" name="Content Placeholder 2"/>
          <p:cNvSpPr>
            <a:spLocks noGrp="1"/>
          </p:cNvSpPr>
          <p:nvPr>
            <p:ph idx="1"/>
          </p:nvPr>
        </p:nvSpPr>
        <p:spPr>
          <a:xfrm>
            <a:off x="457200" y="990600"/>
            <a:ext cx="7467600" cy="1676400"/>
          </a:xfrm>
        </p:spPr>
        <p:txBody>
          <a:bodyPr>
            <a:normAutofit/>
          </a:bodyPr>
          <a:lstStyle/>
          <a:p>
            <a:pPr algn="just" rtl="1">
              <a:buNone/>
            </a:pPr>
            <a:r>
              <a:rPr lang="fa-IR" sz="1600" dirty="0" smtClean="0">
                <a:cs typeface="B Homa" pitchFamily="2" charset="-78"/>
              </a:rPr>
              <a:t>در این اتاق سیگنالهای دریافت شده به کامپیوتر داده می شود و توسط پرینتر چاپ می شود.</a:t>
            </a:r>
          </a:p>
          <a:p>
            <a:pPr algn="just" rtl="1">
              <a:buNone/>
            </a:pPr>
            <a:r>
              <a:rPr lang="fa-IR" sz="1800" b="1" dirty="0" smtClean="0">
                <a:solidFill>
                  <a:schemeClr val="bg1">
                    <a:lumMod val="95000"/>
                    <a:lumOff val="5000"/>
                  </a:schemeClr>
                </a:solidFill>
                <a:cs typeface="B Homa" pitchFamily="2" charset="-78"/>
              </a:rPr>
              <a:t>تجهیزات:</a:t>
            </a:r>
          </a:p>
          <a:p>
            <a:pPr algn="just" rtl="1">
              <a:buNone/>
            </a:pPr>
            <a:r>
              <a:rPr lang="fa-IR" sz="1600" dirty="0" smtClean="0">
                <a:cs typeface="B Homa" pitchFamily="2" charset="-78"/>
              </a:rPr>
              <a:t>مانیتورهای مخصوص پزشکی، میز کار و میز کامپیوتر، کیبورد کنترل دستگاه، پرینتر صنعتی </a:t>
            </a:r>
          </a:p>
          <a:p>
            <a:pPr algn="just" rtl="1">
              <a:buNone/>
            </a:pPr>
            <a:r>
              <a:rPr lang="fa-IR" sz="1600" dirty="0" smtClean="0">
                <a:cs typeface="B Homa" pitchFamily="2" charset="-78"/>
              </a:rPr>
              <a:t>از اتاق کنترل به اتاق </a:t>
            </a:r>
            <a:r>
              <a:rPr lang="en-US" sz="1600" dirty="0" smtClean="0">
                <a:cs typeface="B Homa" pitchFamily="2" charset="-78"/>
              </a:rPr>
              <a:t>MRI</a:t>
            </a:r>
            <a:r>
              <a:rPr lang="fa-IR" sz="1600" dirty="0" smtClean="0">
                <a:cs typeface="B Homa" pitchFamily="2" charset="-78"/>
              </a:rPr>
              <a:t> یک پنجره تعبیه می شود که درون شیشه آن شبکه ی سیمی قرار دارد.</a:t>
            </a:r>
            <a:endParaRPr lang="en-US" sz="1600" dirty="0">
              <a:cs typeface="B Homa" pitchFamily="2" charset="-78"/>
            </a:endParaRPr>
          </a:p>
        </p:txBody>
      </p:sp>
      <p:pic>
        <p:nvPicPr>
          <p:cNvPr id="4" name="Picture 3" descr="IMAG0100.jpg"/>
          <p:cNvPicPr>
            <a:picLocks noChangeAspect="1"/>
          </p:cNvPicPr>
          <p:nvPr/>
        </p:nvPicPr>
        <p:blipFill>
          <a:blip r:embed="rId2" cstate="print">
            <a:lum contrast="20000"/>
          </a:blip>
          <a:srcRect t="8889" b="5556"/>
          <a:stretch>
            <a:fillRect/>
          </a:stretch>
        </p:blipFill>
        <p:spPr>
          <a:xfrm>
            <a:off x="990600" y="2743200"/>
            <a:ext cx="3048000" cy="3462727"/>
          </a:xfrm>
          <a:prstGeom prst="rect">
            <a:avLst/>
          </a:prstGeom>
          <a:ln>
            <a:noFill/>
          </a:ln>
          <a:effectLst>
            <a:softEdge rad="112500"/>
          </a:effectLst>
        </p:spPr>
      </p:pic>
      <p:pic>
        <p:nvPicPr>
          <p:cNvPr id="5" name="Picture 4" descr="IMAG0099.jpg"/>
          <p:cNvPicPr>
            <a:picLocks noChangeAspect="1"/>
          </p:cNvPicPr>
          <p:nvPr/>
        </p:nvPicPr>
        <p:blipFill>
          <a:blip r:embed="rId3" cstate="print">
            <a:lum contrast="10000"/>
          </a:blip>
          <a:srcRect b="15556"/>
          <a:stretch>
            <a:fillRect/>
          </a:stretch>
        </p:blipFill>
        <p:spPr>
          <a:xfrm>
            <a:off x="4572000" y="2667000"/>
            <a:ext cx="3156731" cy="3539678"/>
          </a:xfrm>
          <a:prstGeom prst="rect">
            <a:avLst/>
          </a:prstGeom>
          <a:ln>
            <a:noFill/>
          </a:ln>
          <a:effectLst>
            <a:softEdge rad="112500"/>
          </a:effectLst>
        </p:spPr>
      </p:pic>
    </p:spTree>
    <p:extLst>
      <p:ext uri="{BB962C8B-B14F-4D97-AF65-F5344CB8AC3E}">
        <p14:creationId xmlns:p14="http://schemas.microsoft.com/office/powerpoint/2010/main" val="1066360560"/>
      </p:ext>
    </p:extLst>
  </p:cSld>
  <p:clrMapOvr>
    <a:masterClrMapping/>
  </p:clrMapOvr>
  <p:transition>
    <p:split orient="ver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chnic">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636</Words>
  <Application>Microsoft Office PowerPoint</Application>
  <PresentationFormat>On-screen Show (4:3)</PresentationFormat>
  <Paragraphs>75</Paragraphs>
  <Slides>12</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12</vt:i4>
      </vt:variant>
    </vt:vector>
  </HeadingPairs>
  <TitlesOfParts>
    <vt:vector size="24" baseType="lpstr">
      <vt:lpstr>Aharoni</vt:lpstr>
      <vt:lpstr>Algerian</vt:lpstr>
      <vt:lpstr>Arial</vt:lpstr>
      <vt:lpstr>B Homa</vt:lpstr>
      <vt:lpstr>Calibri</vt:lpstr>
      <vt:lpstr>Calibri Light</vt:lpstr>
      <vt:lpstr>Franklin Gothic Book</vt:lpstr>
      <vt:lpstr>Tahoma</vt:lpstr>
      <vt:lpstr>Times New Roman</vt:lpstr>
      <vt:lpstr>Wingdings 2</vt:lpstr>
      <vt:lpstr>Office Theme</vt:lpstr>
      <vt:lpstr>Technic</vt:lpstr>
      <vt:lpstr>بررسی و ارزیابی اتاق mri جهت طراحی</vt:lpstr>
      <vt:lpstr>مقدمه</vt:lpstr>
      <vt:lpstr>PowerPoint Presentation</vt:lpstr>
      <vt:lpstr>PowerPoint Presentation</vt:lpstr>
      <vt:lpstr>اتاق MRI</vt:lpstr>
      <vt:lpstr>PowerPoint Presentation</vt:lpstr>
      <vt:lpstr>اتاق تکنیک</vt:lpstr>
      <vt:lpstr>PowerPoint Presentation</vt:lpstr>
      <vt:lpstr>اتاق کنترل:</vt:lpstr>
      <vt:lpstr>Recovery :</vt:lpstr>
      <vt:lpstr>اتاق رختکن:</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بررسی و ارزیابی اتاق mri جهت طراحی</dc:title>
  <dc:creator>Mohammad</dc:creator>
  <cp:lastModifiedBy>Mohammad</cp:lastModifiedBy>
  <cp:revision>1</cp:revision>
  <dcterms:created xsi:type="dcterms:W3CDTF">2020-11-27T20:03:48Z</dcterms:created>
  <dcterms:modified xsi:type="dcterms:W3CDTF">2020-11-27T20:06:19Z</dcterms:modified>
</cp:coreProperties>
</file>