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25E35-7035-4FF9-9FEA-DA4A6ADCB848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B6-D6AC-480F-99DA-4DB39BC0CF5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43510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25E35-7035-4FF9-9FEA-DA4A6ADCB848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B6-D6AC-480F-99DA-4DB39BC0CF5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83421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25E35-7035-4FF9-9FEA-DA4A6ADCB848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B6-D6AC-480F-99DA-4DB39BC0CF5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14340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25E35-7035-4FF9-9FEA-DA4A6ADCB848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B6-D6AC-480F-99DA-4DB39BC0CF5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568781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25E35-7035-4FF9-9FEA-DA4A6ADCB848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B6-D6AC-480F-99DA-4DB39BC0CF5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04527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25E35-7035-4FF9-9FEA-DA4A6ADCB848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B6-D6AC-480F-99DA-4DB39BC0CF5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08656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25E35-7035-4FF9-9FEA-DA4A6ADCB848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B6-D6AC-480F-99DA-4DB39BC0CF5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216035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25E35-7035-4FF9-9FEA-DA4A6ADCB848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B6-D6AC-480F-99DA-4DB39BC0CF5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223754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25E35-7035-4FF9-9FEA-DA4A6ADCB848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B6-D6AC-480F-99DA-4DB39BC0CF5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5546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25E35-7035-4FF9-9FEA-DA4A6ADCB848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B41ADDB6-D6AC-480F-99DA-4DB39BC0CF5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62478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25E35-7035-4FF9-9FEA-DA4A6ADCB848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B6-D6AC-480F-99DA-4DB39BC0CF5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67023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25E35-7035-4FF9-9FEA-DA4A6ADCB848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B6-D6AC-480F-99DA-4DB39BC0CF5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4373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25E35-7035-4FF9-9FEA-DA4A6ADCB848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B6-D6AC-480F-99DA-4DB39BC0CF5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16639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25E35-7035-4FF9-9FEA-DA4A6ADCB848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B6-D6AC-480F-99DA-4DB39BC0CF5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46916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25E35-7035-4FF9-9FEA-DA4A6ADCB848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B6-D6AC-480F-99DA-4DB39BC0CF5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12960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25E35-7035-4FF9-9FEA-DA4A6ADCB848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B6-D6AC-480F-99DA-4DB39BC0CF5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69421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25E35-7035-4FF9-9FEA-DA4A6ADCB848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B6-D6AC-480F-99DA-4DB39BC0CF5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77524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  <a:cs typeface="B Homa" panose="00000400000000000000" pitchFamily="2" charset="-78"/>
              </a:defRPr>
            </a:lvl1pPr>
          </a:lstStyle>
          <a:p>
            <a:fld id="{1E625E35-7035-4FF9-9FEA-DA4A6ADCB848}" type="datetimeFigureOut">
              <a:rPr lang="fa-IR" smtClean="0"/>
              <a:pPr/>
              <a:t>22/03/1442</a:t>
            </a:fld>
            <a:endParaRPr lang="fa-I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  <a:cs typeface="B Homa" panose="00000400000000000000" pitchFamily="2" charset="-78"/>
              </a:defRPr>
            </a:lvl1pPr>
          </a:lstStyle>
          <a:p>
            <a:endParaRPr lang="fa-I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  <a:cs typeface="B Homa" panose="00000400000000000000" pitchFamily="2" charset="-78"/>
              </a:defRPr>
            </a:lvl1pPr>
          </a:lstStyle>
          <a:p>
            <a:fld id="{B41ADDB6-D6AC-480F-99DA-4DB39BC0CF5A}" type="slidenum">
              <a:rPr lang="fa-IR" smtClean="0"/>
              <a:pPr/>
              <a:t>‹#›</a:t>
            </a:fld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62799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1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100" y="2730500"/>
            <a:ext cx="9042399" cy="1015340"/>
          </a:xfrm>
        </p:spPr>
        <p:txBody>
          <a:bodyPr>
            <a:noAutofit/>
          </a:bodyPr>
          <a:lstStyle/>
          <a:p>
            <a:r>
              <a:rPr lang="fa-IR" sz="3600" dirty="0">
                <a:cs typeface="B Homa" panose="00000400000000000000" pitchFamily="2" charset="-78"/>
              </a:rPr>
              <a:t>حمل و نقل شهری، اثرات و راهکارهای زیست محیطی آن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14305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sz="2400" dirty="0">
                <a:cs typeface="B Homa" panose="00000400000000000000" pitchFamily="2" charset="-78"/>
              </a:rPr>
              <a:t>یکی از مسائلی که شاید کمتر به آن توجه شود بحث آلودگی دیداری ناشی از حمل و نقل است که موارد زیر را در بر می گیرد:</a:t>
            </a:r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fa-IR" sz="2400" dirty="0">
                <a:cs typeface="B Homa" panose="00000400000000000000" pitchFamily="2" charset="-78"/>
              </a:rPr>
              <a:t> ازدحام اتومبیل ها در ترافیک های طولانی</a:t>
            </a:r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fa-IR" sz="2400" dirty="0">
                <a:cs typeface="B Homa" panose="00000400000000000000" pitchFamily="2" charset="-78"/>
              </a:rPr>
              <a:t> دود ناشی از اتومبیل ها</a:t>
            </a:r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fa-IR" sz="2400" dirty="0">
                <a:cs typeface="B Homa" panose="00000400000000000000" pitchFamily="2" charset="-78"/>
              </a:rPr>
              <a:t> تاسی سیستم های حمل و نقل هوایی مثل منوریل در برخی مناطق</a:t>
            </a:r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fa-IR" sz="2400" dirty="0">
                <a:cs typeface="B Homa" panose="00000400000000000000" pitchFamily="2" charset="-78"/>
              </a:rPr>
              <a:t> موانع دید ناشی از پل ها ، روگذرها و...</a:t>
            </a:r>
          </a:p>
          <a:p>
            <a:pPr algn="just" rtl="1">
              <a:buFont typeface="Wingdings" panose="05000000000000000000" pitchFamily="2" charset="2"/>
              <a:buChar char="v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630404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sz="3200" dirty="0">
                <a:cs typeface="B Homa" panose="00000400000000000000" pitchFamily="2" charset="-78"/>
              </a:rPr>
              <a:t>آلودگی دیداری ، نسبی است برای </a:t>
            </a:r>
            <a:r>
              <a:rPr lang="fa-IR" sz="3200" dirty="0" smtClean="0">
                <a:cs typeface="B Homa" panose="00000400000000000000" pitchFamily="2" charset="-78"/>
              </a:rPr>
              <a:t>مثال </a:t>
            </a:r>
            <a:r>
              <a:rPr lang="fa-IR" sz="3200" dirty="0">
                <a:cs typeface="B Homa" panose="00000400000000000000" pitchFamily="2" charset="-78"/>
              </a:rPr>
              <a:t>استفاده از منوریل در مناطق توریستی و </a:t>
            </a:r>
            <a:r>
              <a:rPr lang="fa-IR" sz="3200" dirty="0" smtClean="0">
                <a:cs typeface="B Homa" panose="00000400000000000000" pitchFamily="2" charset="-78"/>
              </a:rPr>
              <a:t>گردشگری امری </a:t>
            </a:r>
            <a:r>
              <a:rPr lang="fa-IR" sz="3200" dirty="0">
                <a:cs typeface="B Homa" panose="00000400000000000000" pitchFamily="2" charset="-78"/>
              </a:rPr>
              <a:t>لازم و ضروری است اما همین </a:t>
            </a:r>
            <a:r>
              <a:rPr lang="fa-IR" sz="3200" dirty="0" smtClean="0">
                <a:cs typeface="B Homa" panose="00000400000000000000" pitchFamily="2" charset="-78"/>
              </a:rPr>
              <a:t>احداث مونوریل </a:t>
            </a:r>
            <a:r>
              <a:rPr lang="fa-IR" sz="3200" dirty="0">
                <a:cs typeface="B Homa" panose="00000400000000000000" pitchFamily="2" charset="-78"/>
              </a:rPr>
              <a:t>می تواند در برخی موارد باعث آلودگی شدید دیداری شود.</a:t>
            </a:r>
          </a:p>
          <a:p>
            <a:pPr marL="0" indent="0" algn="ctr" rtl="1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04347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2866030"/>
            <a:ext cx="3793678" cy="1507478"/>
          </a:xfrm>
        </p:spPr>
        <p:txBody>
          <a:bodyPr>
            <a:normAutofit/>
          </a:bodyPr>
          <a:lstStyle/>
          <a:p>
            <a:pPr algn="ctr"/>
            <a:r>
              <a:rPr lang="fa-IR" sz="6600" dirty="0" smtClean="0">
                <a:cs typeface="B Homa" panose="00000400000000000000" pitchFamily="2" charset="-78"/>
              </a:rPr>
              <a:t>راهکارها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7404660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5461" y="573205"/>
            <a:ext cx="8770571" cy="6073253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sz="3600" dirty="0" smtClean="0">
                <a:cs typeface="B Homa" panose="00000400000000000000" pitchFamily="2" charset="-78"/>
              </a:rPr>
              <a:t>راهکارهایی </a:t>
            </a:r>
            <a:r>
              <a:rPr lang="fa-IR" sz="3600" dirty="0">
                <a:cs typeface="B Homa" panose="00000400000000000000" pitchFamily="2" charset="-78"/>
              </a:rPr>
              <a:t>در زمینه های ارتقاء فرهنگ غالب مردم ، کاربری ها ، وسایل حمل و نقل و </a:t>
            </a:r>
            <a:r>
              <a:rPr lang="fa-IR" sz="3600" dirty="0" smtClean="0">
                <a:cs typeface="B Homa" panose="00000400000000000000" pitchFamily="2" charset="-78"/>
              </a:rPr>
              <a:t>سیستم ارتباطی</a:t>
            </a:r>
          </a:p>
          <a:p>
            <a:pPr marL="0" indent="0" algn="ctr" rtl="1">
              <a:buNone/>
            </a:pPr>
            <a:endParaRPr lang="fa-IR" sz="2400" dirty="0">
              <a:cs typeface="B Homa" panose="00000400000000000000" pitchFamily="2" charset="-78"/>
            </a:endParaRP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2400" dirty="0">
                <a:cs typeface="B Homa" panose="00000400000000000000" pitchFamily="2" charset="-78"/>
              </a:rPr>
              <a:t>ارتقاءفرهنگ ترافیک شهروندان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2400" dirty="0">
                <a:cs typeface="B Homa" panose="00000400000000000000" pitchFamily="2" charset="-78"/>
              </a:rPr>
              <a:t>تاکید بر ساختار فشرده شهری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2400" dirty="0">
                <a:cs typeface="B Homa" panose="00000400000000000000" pitchFamily="2" charset="-78"/>
              </a:rPr>
              <a:t>استفاده از مترو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2400" dirty="0">
                <a:cs typeface="B Homa" panose="00000400000000000000" pitchFamily="2" charset="-78"/>
              </a:rPr>
              <a:t>ترویج پیاده روی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2400" dirty="0">
                <a:cs typeface="B Homa" panose="00000400000000000000" pitchFamily="2" charset="-78"/>
              </a:rPr>
              <a:t>استفاده از خودروهای هیبریدی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2400" dirty="0">
                <a:cs typeface="B Homa" panose="00000400000000000000" pitchFamily="2" charset="-78"/>
              </a:rPr>
              <a:t>دوچرخه سواری     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2400" dirty="0">
                <a:cs typeface="B Homa" panose="00000400000000000000" pitchFamily="2" charset="-78"/>
              </a:rPr>
              <a:t>گسترش حمل و نقل </a:t>
            </a:r>
            <a:r>
              <a:rPr lang="fa-IR" sz="2400" dirty="0" smtClean="0">
                <a:cs typeface="B Homa" panose="00000400000000000000" pitchFamily="2" charset="-78"/>
              </a:rPr>
              <a:t>عمومی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2400" dirty="0" smtClean="0">
                <a:cs typeface="B Homa" panose="00000400000000000000" pitchFamily="2" charset="-78"/>
              </a:rPr>
              <a:t> </a:t>
            </a:r>
            <a:r>
              <a:rPr lang="fa-IR" sz="2400" dirty="0">
                <a:cs typeface="B Homa" panose="00000400000000000000" pitchFamily="2" charset="-78"/>
              </a:rPr>
              <a:t>استفاده از روش</a:t>
            </a:r>
            <a:r>
              <a:rPr lang="en-US" sz="2400" dirty="0"/>
              <a:t>ITS</a:t>
            </a:r>
          </a:p>
          <a:p>
            <a:pPr marL="0" indent="0" algn="r" rtl="1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367904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2156346"/>
            <a:ext cx="3793678" cy="2217162"/>
          </a:xfrm>
        </p:spPr>
        <p:txBody>
          <a:bodyPr>
            <a:normAutofit/>
          </a:bodyPr>
          <a:lstStyle/>
          <a:p>
            <a:pPr algn="ctr" rtl="1"/>
            <a:r>
              <a:rPr lang="fa-IR" sz="4400" dirty="0">
                <a:cs typeface="B Homa" panose="00000400000000000000" pitchFamily="2" charset="-78"/>
              </a:rPr>
              <a:t>ارتقاءفرهنگ ترافیک شهروندان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21766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fa-IR" dirty="0">
                <a:cs typeface="B Homa" panose="00000400000000000000" pitchFamily="2" charset="-78"/>
              </a:rPr>
              <a:t>ارتقاءفرهنگ ترافیک شهروندان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3700" y="2438399"/>
            <a:ext cx="8770571" cy="4016991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sz="2800" dirty="0">
                <a:cs typeface="B Homa" panose="00000400000000000000" pitchFamily="2" charset="-78"/>
              </a:rPr>
              <a:t>از عوامل مهم که باید از طریق افزایش سطح فرهنگ جامعه </a:t>
            </a:r>
            <a:r>
              <a:rPr lang="fa-IR" sz="2800" dirty="0" smtClean="0">
                <a:cs typeface="B Homa" panose="00000400000000000000" pitchFamily="2" charset="-78"/>
              </a:rPr>
              <a:t>اصلاح </a:t>
            </a:r>
            <a:r>
              <a:rPr lang="fa-IR" sz="2800" dirty="0">
                <a:cs typeface="B Homa" panose="00000400000000000000" pitchFamily="2" charset="-78"/>
              </a:rPr>
              <a:t>شود ، نحوه استفاده از وسایل نقلیه شخصی </a:t>
            </a:r>
            <a:r>
              <a:rPr lang="fa-IR" sz="2800" dirty="0" smtClean="0">
                <a:cs typeface="B Homa" panose="00000400000000000000" pitchFamily="2" charset="-78"/>
              </a:rPr>
              <a:t>است.وسایل </a:t>
            </a:r>
            <a:r>
              <a:rPr lang="fa-IR" sz="2800" dirty="0">
                <a:cs typeface="B Homa" panose="00000400000000000000" pitchFamily="2" charset="-78"/>
              </a:rPr>
              <a:t>نقلیه شخصی عامل حاکم بر حمل و نقل شهری بوده و برای آینده قابل پیش بینی نیز حاکم با قی خواهند </a:t>
            </a:r>
            <a:r>
              <a:rPr lang="fa-IR" sz="2800" dirty="0" smtClean="0">
                <a:cs typeface="B Homa" panose="00000400000000000000" pitchFamily="2" charset="-78"/>
              </a:rPr>
              <a:t>ماند.ساختار </a:t>
            </a:r>
            <a:r>
              <a:rPr lang="fa-IR" sz="2800" dirty="0">
                <a:cs typeface="B Homa" panose="00000400000000000000" pitchFamily="2" charset="-78"/>
              </a:rPr>
              <a:t>شهری فعلی و کاربری اراضی جاری با هدف سهولت جابجایی و حرکت سریع برای ماشین ها این اهمیت را </a:t>
            </a:r>
            <a:r>
              <a:rPr lang="fa-IR" sz="2800" dirty="0" smtClean="0">
                <a:cs typeface="B Homa" panose="00000400000000000000" pitchFamily="2" charset="-78"/>
              </a:rPr>
              <a:t>دوچندان </a:t>
            </a:r>
            <a:r>
              <a:rPr lang="fa-IR" sz="2800" dirty="0">
                <a:cs typeface="B Homa" panose="00000400000000000000" pitchFamily="2" charset="-78"/>
              </a:rPr>
              <a:t>کرده است . </a:t>
            </a:r>
          </a:p>
          <a:p>
            <a:pPr marL="0" indent="0" algn="ctr" rtl="1">
              <a:buNone/>
            </a:pPr>
            <a:r>
              <a:rPr lang="fa-IR" sz="2800" dirty="0" smtClean="0">
                <a:cs typeface="B Homa" panose="00000400000000000000" pitchFamily="2" charset="-78"/>
              </a:rPr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0338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rtl="1">
              <a:buNone/>
            </a:pPr>
            <a:r>
              <a:rPr lang="fa-IR" sz="2800" dirty="0">
                <a:cs typeface="B Homa" panose="00000400000000000000" pitchFamily="2" charset="-78"/>
              </a:rPr>
              <a:t>یکی از عواملی که باعث افزایش استفاده شهروندان از خودروهای شخصی شده است ، توجه نکردن به منافع جمعی است </a:t>
            </a:r>
            <a:r>
              <a:rPr lang="fa-IR" sz="2800" dirty="0" smtClean="0">
                <a:cs typeface="B Homa" panose="00000400000000000000" pitchFamily="2" charset="-78"/>
              </a:rPr>
              <a:t>و این </a:t>
            </a:r>
            <a:r>
              <a:rPr lang="fa-IR" sz="2800" dirty="0">
                <a:cs typeface="B Homa" panose="00000400000000000000" pitchFamily="2" charset="-78"/>
              </a:rPr>
              <a:t>درحالی است که رشد و بهبود منفعت جمعی باعث رشد و بهبود </a:t>
            </a:r>
            <a:r>
              <a:rPr lang="fa-IR" sz="2800" dirty="0" smtClean="0">
                <a:cs typeface="B Homa" panose="00000400000000000000" pitchFamily="2" charset="-78"/>
              </a:rPr>
              <a:t>منفعت فردی </a:t>
            </a:r>
            <a:r>
              <a:rPr lang="fa-IR" sz="2800" dirty="0">
                <a:cs typeface="B Homa" panose="00000400000000000000" pitchFamily="2" charset="-78"/>
              </a:rPr>
              <a:t>می شود و از طرفی باید </a:t>
            </a:r>
            <a:r>
              <a:rPr lang="fa-IR" sz="2800" dirty="0" smtClean="0">
                <a:cs typeface="B Homa" panose="00000400000000000000" pitchFamily="2" charset="-78"/>
              </a:rPr>
              <a:t>توجه داشت </a:t>
            </a:r>
            <a:r>
              <a:rPr lang="fa-IR" sz="2800" dirty="0">
                <a:cs typeface="B Homa" panose="00000400000000000000" pitchFamily="2" charset="-78"/>
              </a:rPr>
              <a:t>که فراهم نبودن زیرساخت ها و امکانات مناسب حمل و نقل بر ترجیح دادن منفعت فردی مردم بر منفعت </a:t>
            </a:r>
            <a:r>
              <a:rPr lang="fa-IR" sz="2800" dirty="0" smtClean="0">
                <a:cs typeface="B Homa" panose="00000400000000000000" pitchFamily="2" charset="-78"/>
              </a:rPr>
              <a:t>جمعی جامعه </a:t>
            </a:r>
            <a:r>
              <a:rPr lang="fa-IR" sz="2800" dirty="0">
                <a:cs typeface="B Homa" panose="00000400000000000000" pitchFamily="2" charset="-78"/>
              </a:rPr>
              <a:t>تاثیر بسزایی </a:t>
            </a:r>
            <a:r>
              <a:rPr lang="fa-IR" sz="2800" dirty="0" smtClean="0">
                <a:cs typeface="B Homa" panose="00000400000000000000" pitchFamily="2" charset="-78"/>
              </a:rPr>
              <a:t>دارد  .</a:t>
            </a:r>
            <a:endParaRPr lang="fa-IR" sz="2800" dirty="0">
              <a:cs typeface="B Homa" panose="00000400000000000000" pitchFamily="2" charset="-78"/>
            </a:endParaRPr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653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2047164"/>
            <a:ext cx="3793678" cy="1725842"/>
          </a:xfrm>
        </p:spPr>
        <p:txBody>
          <a:bodyPr>
            <a:normAutofit/>
          </a:bodyPr>
          <a:lstStyle/>
          <a:p>
            <a:pPr algn="ctr" rtl="1"/>
            <a:r>
              <a:rPr lang="fa-IR" sz="4800" dirty="0">
                <a:cs typeface="B Homa" panose="00000400000000000000" pitchFamily="2" charset="-78"/>
              </a:rPr>
              <a:t>تاکید بر ساختار فشرده شهری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6295686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4800" dirty="0">
                <a:cs typeface="B Homa" panose="00000400000000000000" pitchFamily="2" charset="-78"/>
              </a:rPr>
              <a:t>تاکید بر ساختار فشرده شهری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sz="2400" dirty="0">
                <a:cs typeface="B Homa" panose="00000400000000000000" pitchFamily="2" charset="-78"/>
              </a:rPr>
              <a:t>در فشرده سازی ساختار شهری فعالیت های کار، تفریح و فعالیت های مربوط به زندگی عادی در یک مکان جمع می </a:t>
            </a:r>
            <a:r>
              <a:rPr lang="fa-IR" sz="2400" dirty="0" smtClean="0">
                <a:cs typeface="B Homa" panose="00000400000000000000" pitchFamily="2" charset="-78"/>
              </a:rPr>
              <a:t>شوند و </a:t>
            </a:r>
            <a:r>
              <a:rPr lang="fa-IR" sz="2400" dirty="0">
                <a:cs typeface="B Homa" panose="00000400000000000000" pitchFamily="2" charset="-78"/>
              </a:rPr>
              <a:t>یک شخص با مراجعه به چنین مکان هایی می تواند به هدف های جمعی دست پیدا کند. در این راستا نسبت </a:t>
            </a:r>
            <a:r>
              <a:rPr lang="fa-IR" sz="2400" dirty="0" smtClean="0">
                <a:cs typeface="B Homa" panose="00000400000000000000" pitchFamily="2" charset="-78"/>
              </a:rPr>
              <a:t>تراکم ساختمان </a:t>
            </a:r>
            <a:r>
              <a:rPr lang="fa-IR" sz="2400" dirty="0">
                <a:cs typeface="B Homa" panose="00000400000000000000" pitchFamily="2" charset="-78"/>
              </a:rPr>
              <a:t>ها به سطح </a:t>
            </a:r>
            <a:r>
              <a:rPr lang="fa-IR" sz="2400" dirty="0" smtClean="0">
                <a:cs typeface="B Homa" panose="00000400000000000000" pitchFamily="2" charset="-78"/>
              </a:rPr>
              <a:t>اشغال </a:t>
            </a:r>
            <a:r>
              <a:rPr lang="fa-IR" sz="2400" dirty="0">
                <a:cs typeface="B Homa" panose="00000400000000000000" pitchFamily="2" charset="-78"/>
              </a:rPr>
              <a:t>به طور فزاینده ای افزایش می یابد و گسترش شهر به صورت عمودی و در ارتفاع افزایش </a:t>
            </a:r>
            <a:r>
              <a:rPr lang="fa-IR" sz="2400" dirty="0" smtClean="0">
                <a:cs typeface="B Homa" panose="00000400000000000000" pitchFamily="2" charset="-78"/>
              </a:rPr>
              <a:t>می یابد . شهرهایی </a:t>
            </a:r>
            <a:r>
              <a:rPr lang="fa-IR" sz="2400" dirty="0">
                <a:cs typeface="B Homa" panose="00000400000000000000" pitchFamily="2" charset="-78"/>
              </a:rPr>
              <a:t>که با تراکم بالا ساخته می شوند از منابع کمتری در ساخت استفاده می کنند و ازهمه مهم تر کاهش سفر </a:t>
            </a:r>
            <a:r>
              <a:rPr lang="fa-IR" sz="2400" dirty="0" smtClean="0">
                <a:cs typeface="B Homa" panose="00000400000000000000" pitchFamily="2" charset="-78"/>
              </a:rPr>
              <a:t>های درون </a:t>
            </a:r>
            <a:r>
              <a:rPr lang="fa-IR" sz="2400" dirty="0">
                <a:cs typeface="B Homa" panose="00000400000000000000" pitchFamily="2" charset="-78"/>
              </a:rPr>
              <a:t>شهری است که این امر در کاهش تردد وسایل نقلیه و کاهش آلودگی زیست محیطی بسیار موثر </a:t>
            </a:r>
            <a:r>
              <a:rPr lang="fa-IR" sz="2400" dirty="0" smtClean="0">
                <a:cs typeface="B Homa" panose="00000400000000000000" pitchFamily="2" charset="-78"/>
              </a:rPr>
              <a:t>است.</a:t>
            </a:r>
            <a:endParaRPr lang="fa-IR" sz="2400" dirty="0">
              <a:cs typeface="B Homa" panose="00000400000000000000" pitchFamily="2" charset="-78"/>
            </a:endParaRPr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400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2292824"/>
            <a:ext cx="3793678" cy="2080684"/>
          </a:xfrm>
        </p:spPr>
        <p:txBody>
          <a:bodyPr>
            <a:normAutofit/>
          </a:bodyPr>
          <a:lstStyle/>
          <a:p>
            <a:pPr algn="ctr"/>
            <a:r>
              <a:rPr lang="fa-IR" sz="4400" dirty="0">
                <a:cs typeface="B Homa" panose="00000400000000000000" pitchFamily="2" charset="-78"/>
              </a:rPr>
              <a:t>استفاده از مترو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828940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5400" dirty="0">
                <a:cs typeface="B Homa" panose="00000400000000000000" pitchFamily="2" charset="-78"/>
              </a:rPr>
              <a:t>آلودگی های ناشی از بخش حمل و نقل 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1">
              <a:buFont typeface="Wingdings" panose="05000000000000000000" pitchFamily="2" charset="2"/>
              <a:buChar char="v"/>
            </a:pPr>
            <a:r>
              <a:rPr lang="fa-IR" sz="2800" dirty="0">
                <a:cs typeface="B Homa" panose="00000400000000000000" pitchFamily="2" charset="-78"/>
              </a:rPr>
              <a:t>آلودگی هوا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2800" dirty="0" smtClean="0">
                <a:cs typeface="B Homa" panose="00000400000000000000" pitchFamily="2" charset="-78"/>
              </a:rPr>
              <a:t>آلودگی </a:t>
            </a:r>
            <a:r>
              <a:rPr lang="fa-IR" sz="2800" dirty="0">
                <a:cs typeface="B Homa" panose="00000400000000000000" pitchFamily="2" charset="-78"/>
              </a:rPr>
              <a:t>صوتی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2800" dirty="0" smtClean="0">
                <a:cs typeface="B Homa" panose="00000400000000000000" pitchFamily="2" charset="-78"/>
              </a:rPr>
              <a:t>آلودگی </a:t>
            </a:r>
            <a:r>
              <a:rPr lang="fa-IR" sz="2800" dirty="0">
                <a:cs typeface="B Homa" panose="00000400000000000000" pitchFamily="2" charset="-78"/>
              </a:rPr>
              <a:t>دیداری</a:t>
            </a:r>
          </a:p>
          <a:p>
            <a:pPr algn="ctr" rtl="1">
              <a:buFont typeface="Wingdings" panose="05000000000000000000" pitchFamily="2" charset="2"/>
              <a:buChar char="v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666928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fa-IR" dirty="0">
                <a:cs typeface="B Homa" panose="00000400000000000000" pitchFamily="2" charset="-78"/>
              </a:rPr>
              <a:t>استفاده از مترو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sz="2400" dirty="0">
                <a:cs typeface="B Homa" panose="00000400000000000000" pitchFamily="2" charset="-78"/>
              </a:rPr>
              <a:t>مطالعات مربوط به سامانه های حمل و نقل شهری نشان داده است که کارآیی در شهرهایی که مجهز به سامانه ی </a:t>
            </a:r>
            <a:r>
              <a:rPr lang="fa-IR" sz="2400" dirty="0" smtClean="0">
                <a:cs typeface="B Homa" panose="00000400000000000000" pitchFamily="2" charset="-78"/>
              </a:rPr>
              <a:t>ریلی شده </a:t>
            </a:r>
            <a:r>
              <a:rPr lang="fa-IR" sz="2400" dirty="0">
                <a:cs typeface="B Homa" panose="00000400000000000000" pitchFamily="2" charset="-78"/>
              </a:rPr>
              <a:t>اند، بیش از شهرهایی است که این سامانه را ندارند. در بسیاری از شهرهای مهم جهان مانند مسکو، </a:t>
            </a:r>
            <a:r>
              <a:rPr lang="fa-IR" sz="2400" dirty="0" smtClean="0">
                <a:cs typeface="B Homa" panose="00000400000000000000" pitchFamily="2" charset="-78"/>
              </a:rPr>
              <a:t>پاریس </a:t>
            </a:r>
            <a:r>
              <a:rPr lang="fa-IR" sz="2400" dirty="0">
                <a:cs typeface="B Homa" panose="00000400000000000000" pitchFamily="2" charset="-78"/>
              </a:rPr>
              <a:t>، </a:t>
            </a:r>
            <a:r>
              <a:rPr lang="fa-IR" sz="2400" dirty="0" smtClean="0">
                <a:cs typeface="B Homa" panose="00000400000000000000" pitchFamily="2" charset="-78"/>
              </a:rPr>
              <a:t>میلان</a:t>
            </a:r>
            <a:r>
              <a:rPr lang="fa-IR" sz="2400" dirty="0">
                <a:cs typeface="B Homa" panose="00000400000000000000" pitchFamily="2" charset="-78"/>
              </a:rPr>
              <a:t>،</a:t>
            </a:r>
          </a:p>
          <a:p>
            <a:pPr marL="0" indent="0" algn="ctr" rtl="1">
              <a:buNone/>
            </a:pPr>
            <a:r>
              <a:rPr lang="fa-IR" sz="2400" dirty="0">
                <a:cs typeface="B Homa" panose="00000400000000000000" pitchFamily="2" charset="-78"/>
              </a:rPr>
              <a:t>بیش از </a:t>
            </a:r>
            <a:r>
              <a:rPr lang="en-US" sz="2400" dirty="0" smtClean="0"/>
              <a:t>60</a:t>
            </a:r>
            <a:r>
              <a:rPr lang="fa-IR" sz="2400" dirty="0" smtClean="0">
                <a:cs typeface="B Homa" panose="00000400000000000000" pitchFamily="2" charset="-78"/>
              </a:rPr>
              <a:t> </a:t>
            </a:r>
            <a:r>
              <a:rPr lang="fa-IR" sz="2400" dirty="0">
                <a:cs typeface="B Homa" panose="00000400000000000000" pitchFamily="2" charset="-78"/>
              </a:rPr>
              <a:t>درصد کل حمل و نقل عمومی شهری از طریق ریل صورت می گیرد. در کشورهای ژاپن و هنگ کنگ </a:t>
            </a:r>
            <a:r>
              <a:rPr lang="fa-IR" sz="2400" dirty="0" smtClean="0">
                <a:cs typeface="B Homa" panose="00000400000000000000" pitchFamily="2" charset="-78"/>
              </a:rPr>
              <a:t>درصد تأمین </a:t>
            </a:r>
            <a:r>
              <a:rPr lang="fa-IR" sz="2400" dirty="0">
                <a:cs typeface="B Homa" panose="00000400000000000000" pitchFamily="2" charset="-78"/>
              </a:rPr>
              <a:t>سامانه ی حمل و نقل برای سفرهای شهری بالاتر از </a:t>
            </a:r>
            <a:r>
              <a:rPr lang="en-US" sz="2400" dirty="0" smtClean="0"/>
              <a:t>40</a:t>
            </a:r>
            <a:r>
              <a:rPr lang="fa-IR" sz="2400" dirty="0" smtClean="0">
                <a:cs typeface="B Homa" panose="00000400000000000000" pitchFamily="2" charset="-78"/>
              </a:rPr>
              <a:t> </a:t>
            </a:r>
            <a:r>
              <a:rPr lang="fa-IR" sz="2400" dirty="0">
                <a:cs typeface="B Homa" panose="00000400000000000000" pitchFamily="2" charset="-78"/>
              </a:rPr>
              <a:t>درصد است. در توکیو به تنهایی </a:t>
            </a:r>
            <a:r>
              <a:rPr lang="en-US" sz="2400" dirty="0" smtClean="0"/>
              <a:t>14</a:t>
            </a:r>
            <a:r>
              <a:rPr lang="fa-IR" sz="2400" dirty="0" smtClean="0">
                <a:cs typeface="B Homa" panose="00000400000000000000" pitchFamily="2" charset="-78"/>
              </a:rPr>
              <a:t> </a:t>
            </a:r>
            <a:r>
              <a:rPr lang="fa-IR" sz="2400" dirty="0">
                <a:cs typeface="B Homa" panose="00000400000000000000" pitchFamily="2" charset="-78"/>
              </a:rPr>
              <a:t>میلیون سفر در سال </a:t>
            </a:r>
            <a:r>
              <a:rPr lang="fa-IR" sz="2400" dirty="0" smtClean="0">
                <a:cs typeface="B Homa" panose="00000400000000000000" pitchFamily="2" charset="-78"/>
              </a:rPr>
              <a:t>با راه </a:t>
            </a:r>
            <a:r>
              <a:rPr lang="fa-IR" sz="2400" dirty="0">
                <a:cs typeface="B Homa" panose="00000400000000000000" pitchFamily="2" charset="-78"/>
              </a:rPr>
              <a:t>آهن های حومه ای صورت می </a:t>
            </a:r>
            <a:r>
              <a:rPr lang="fa-IR" sz="2400" dirty="0" smtClean="0">
                <a:cs typeface="B Homa" panose="00000400000000000000" pitchFamily="2" charset="-78"/>
              </a:rPr>
              <a:t>گیرد .</a:t>
            </a:r>
            <a:endParaRPr lang="fa-IR" sz="2400" dirty="0">
              <a:cs typeface="B Homa" panose="00000400000000000000" pitchFamily="2" charset="-78"/>
            </a:endParaRPr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7608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2347415"/>
            <a:ext cx="3793678" cy="2026093"/>
          </a:xfrm>
        </p:spPr>
        <p:txBody>
          <a:bodyPr>
            <a:normAutofit/>
          </a:bodyPr>
          <a:lstStyle/>
          <a:p>
            <a:pPr algn="ctr"/>
            <a:r>
              <a:rPr lang="fa-IR" sz="4400" dirty="0" smtClean="0">
                <a:cs typeface="B Homa" panose="00000400000000000000" pitchFamily="2" charset="-78"/>
              </a:rPr>
              <a:t>کارایی مترو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4600711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5400" dirty="0">
                <a:cs typeface="B Homa" panose="00000400000000000000" pitchFamily="2" charset="-78"/>
              </a:rPr>
              <a:t>کارایی مترو</a:t>
            </a:r>
            <a:r>
              <a:rPr lang="fa-IR" dirty="0">
                <a:cs typeface="B Homa" panose="00000400000000000000" pitchFamily="2" charset="-78"/>
              </a:rPr>
              <a:t/>
            </a:r>
            <a:br>
              <a:rPr lang="fa-IR" dirty="0">
                <a:cs typeface="B Homa" panose="00000400000000000000" pitchFamily="2" charset="-78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fa-IR" sz="2400" dirty="0">
                <a:cs typeface="B Homa" panose="00000400000000000000" pitchFamily="2" charset="-78"/>
              </a:rPr>
              <a:t>افزایش ایمنی حمل و نقل سفرهای شهری</a:t>
            </a:r>
            <a:r>
              <a:rPr lang="fa-IR" sz="2400" dirty="0" smtClean="0">
                <a:cs typeface="B Homa" panose="00000400000000000000" pitchFamily="2" charset="-78"/>
              </a:rPr>
              <a:t>،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sz="2400" dirty="0" smtClean="0">
                <a:cs typeface="B Homa" panose="00000400000000000000" pitchFamily="2" charset="-78"/>
              </a:rPr>
              <a:t> </a:t>
            </a:r>
            <a:r>
              <a:rPr lang="fa-IR" sz="2400" dirty="0">
                <a:cs typeface="B Homa" panose="00000400000000000000" pitchFamily="2" charset="-78"/>
              </a:rPr>
              <a:t>کاهش سرمایه گذاری در احداث پارکینگ عمومی، </a:t>
            </a:r>
            <a:endParaRPr lang="fa-IR" sz="2400" dirty="0" smtClean="0">
              <a:cs typeface="B Homa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sz="2400" dirty="0" smtClean="0">
                <a:cs typeface="B Homa" panose="00000400000000000000" pitchFamily="2" charset="-78"/>
              </a:rPr>
              <a:t>افزایش </a:t>
            </a:r>
            <a:r>
              <a:rPr lang="fa-IR" sz="2400" dirty="0">
                <a:cs typeface="B Homa" panose="00000400000000000000" pitchFamily="2" charset="-78"/>
              </a:rPr>
              <a:t>سرعت، </a:t>
            </a:r>
            <a:endParaRPr lang="fa-IR" sz="2400" dirty="0" smtClean="0">
              <a:cs typeface="B Homa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sz="2400" dirty="0" smtClean="0">
                <a:cs typeface="B Homa" panose="00000400000000000000" pitchFamily="2" charset="-78"/>
              </a:rPr>
              <a:t>صرفه جویی </a:t>
            </a:r>
            <a:r>
              <a:rPr lang="fa-IR" sz="2400" dirty="0">
                <a:cs typeface="B Homa" panose="00000400000000000000" pitchFamily="2" charset="-78"/>
              </a:rPr>
              <a:t>زمانی برای </a:t>
            </a:r>
            <a:r>
              <a:rPr lang="fa-IR" sz="2400" dirty="0" smtClean="0">
                <a:cs typeface="B Homa" panose="00000400000000000000" pitchFamily="2" charset="-78"/>
              </a:rPr>
              <a:t>تغییر </a:t>
            </a:r>
            <a:r>
              <a:rPr lang="fa-IR" sz="2400" dirty="0">
                <a:cs typeface="B Homa" panose="00000400000000000000" pitchFamily="2" charset="-78"/>
              </a:rPr>
              <a:t>وسیله ی نقلیه </a:t>
            </a:r>
            <a:endParaRPr lang="fa-IR" sz="2400" dirty="0" smtClean="0">
              <a:cs typeface="B Homa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sz="2400" dirty="0" smtClean="0">
                <a:cs typeface="B Homa" panose="00000400000000000000" pitchFamily="2" charset="-78"/>
              </a:rPr>
              <a:t>و </a:t>
            </a:r>
            <a:r>
              <a:rPr lang="fa-IR" sz="2400" dirty="0">
                <a:cs typeface="B Homa" panose="00000400000000000000" pitchFamily="2" charset="-78"/>
              </a:rPr>
              <a:t>دهها مورد دیگر از جمله مزایای این نوع شبکه ی حمل و نقل ریلی شهری است.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854948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2674961"/>
            <a:ext cx="3793678" cy="1698547"/>
          </a:xfrm>
        </p:spPr>
        <p:txBody>
          <a:bodyPr>
            <a:normAutofit/>
          </a:bodyPr>
          <a:lstStyle/>
          <a:p>
            <a:pPr algn="ctr"/>
            <a:r>
              <a:rPr lang="fa-IR" sz="4400" dirty="0" smtClean="0">
                <a:cs typeface="B Homa" panose="00000400000000000000" pitchFamily="2" charset="-78"/>
              </a:rPr>
              <a:t>مزیت ها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305723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dirty="0" smtClean="0">
                <a:cs typeface="B Homa" panose="00000400000000000000" pitchFamily="2" charset="-78"/>
              </a:rPr>
              <a:t>این </a:t>
            </a:r>
            <a:r>
              <a:rPr lang="fa-IR" dirty="0">
                <a:cs typeface="B Homa" panose="00000400000000000000" pitchFamily="2" charset="-78"/>
              </a:rPr>
              <a:t>نوع شبکه، دارای مزیت های قابل </a:t>
            </a:r>
            <a:r>
              <a:rPr lang="fa-IR" dirty="0" smtClean="0">
                <a:cs typeface="B Homa" panose="00000400000000000000" pitchFamily="2" charset="-78"/>
              </a:rPr>
              <a:t>توجه</a:t>
            </a:r>
            <a:r>
              <a:rPr lang="fa-IR" dirty="0">
                <a:cs typeface="B Homa" panose="00000400000000000000" pitchFamily="2" charset="-78"/>
              </a:rPr>
              <a:t/>
            </a:r>
            <a:br>
              <a:rPr lang="fa-IR" dirty="0">
                <a:cs typeface="B Homa" panose="00000400000000000000" pitchFamily="2" charset="-78"/>
              </a:rPr>
            </a:br>
            <a:r>
              <a:rPr lang="fa-IR" dirty="0" smtClean="0">
                <a:cs typeface="B Homa" panose="00000400000000000000" pitchFamily="2" charset="-78"/>
              </a:rPr>
              <a:t>نیز می باشد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1">
              <a:buFont typeface="Wingdings" panose="05000000000000000000" pitchFamily="2" charset="2"/>
              <a:buChar char="v"/>
            </a:pPr>
            <a:r>
              <a:rPr lang="fa-IR" sz="4000" dirty="0">
                <a:cs typeface="B Homa" panose="00000400000000000000" pitchFamily="2" charset="-78"/>
              </a:rPr>
              <a:t>دیدگاه </a:t>
            </a:r>
            <a:r>
              <a:rPr lang="fa-IR" sz="4000" dirty="0" smtClean="0">
                <a:cs typeface="B Homa" panose="00000400000000000000" pitchFamily="2" charset="-78"/>
              </a:rPr>
              <a:t>فنی 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4000" dirty="0">
                <a:cs typeface="B Homa" panose="00000400000000000000" pitchFamily="2" charset="-78"/>
              </a:rPr>
              <a:t>دیدگاه زیست </a:t>
            </a:r>
            <a:r>
              <a:rPr lang="fa-IR" sz="4000" dirty="0" smtClean="0">
                <a:cs typeface="B Homa" panose="00000400000000000000" pitchFamily="2" charset="-78"/>
              </a:rPr>
              <a:t>محیطی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4000" dirty="0">
                <a:cs typeface="B Homa" panose="00000400000000000000" pitchFamily="2" charset="-78"/>
              </a:rPr>
              <a:t>دیدگاه </a:t>
            </a:r>
            <a:r>
              <a:rPr lang="fa-IR" sz="4000" dirty="0" smtClean="0">
                <a:cs typeface="B Homa" panose="00000400000000000000" pitchFamily="2" charset="-78"/>
              </a:rPr>
              <a:t>اجتماعی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4000" dirty="0">
                <a:cs typeface="B Homa" panose="00000400000000000000" pitchFamily="2" charset="-78"/>
              </a:rPr>
              <a:t>دیدگاه اقتصادی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924555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6000" dirty="0">
                <a:cs typeface="B Homa" panose="00000400000000000000" pitchFamily="2" charset="-78"/>
              </a:rPr>
              <a:t>دیدگاه فنی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fa-IR" sz="2800" dirty="0">
                <a:cs typeface="B Homa" panose="00000400000000000000" pitchFamily="2" charset="-78"/>
              </a:rPr>
              <a:t>ظرفیت جابجایی مسافر با اتوبوس حدود </a:t>
            </a:r>
            <a:r>
              <a:rPr lang="en-US" sz="2800" dirty="0" smtClean="0"/>
              <a:t>30000</a:t>
            </a:r>
            <a:r>
              <a:rPr lang="fa-IR" sz="2800" dirty="0" smtClean="0">
                <a:cs typeface="B Homa" panose="00000400000000000000" pitchFamily="2" charset="-78"/>
              </a:rPr>
              <a:t> </a:t>
            </a:r>
            <a:r>
              <a:rPr lang="fa-IR" sz="2800" dirty="0">
                <a:cs typeface="B Homa" panose="00000400000000000000" pitchFamily="2" charset="-78"/>
              </a:rPr>
              <a:t>مسافر در یک ساعت در هر مسیر است ، اما مترو </a:t>
            </a:r>
            <a:r>
              <a:rPr lang="en-US" sz="2800" dirty="0" smtClean="0"/>
              <a:t>75</a:t>
            </a:r>
            <a:r>
              <a:rPr lang="fa-IR" sz="2800" dirty="0" smtClean="0">
                <a:cs typeface="B Homa" panose="00000400000000000000" pitchFamily="2" charset="-78"/>
              </a:rPr>
              <a:t> </a:t>
            </a:r>
            <a:r>
              <a:rPr lang="fa-IR" sz="2800" dirty="0">
                <a:cs typeface="B Homa" panose="00000400000000000000" pitchFamily="2" charset="-78"/>
              </a:rPr>
              <a:t>تا </a:t>
            </a:r>
            <a:r>
              <a:rPr lang="en-US" sz="2800" dirty="0" smtClean="0"/>
              <a:t>80</a:t>
            </a:r>
            <a:r>
              <a:rPr lang="fa-IR" sz="2800" dirty="0" smtClean="0">
                <a:cs typeface="B Homa" panose="00000400000000000000" pitchFamily="2" charset="-78"/>
              </a:rPr>
              <a:t> </a:t>
            </a:r>
            <a:r>
              <a:rPr lang="fa-IR" sz="2800" dirty="0">
                <a:cs typeface="B Homa" panose="00000400000000000000" pitchFamily="2" charset="-78"/>
              </a:rPr>
              <a:t>هزار </a:t>
            </a:r>
            <a:r>
              <a:rPr lang="fa-IR" sz="2800" dirty="0" smtClean="0">
                <a:cs typeface="B Homa" panose="00000400000000000000" pitchFamily="2" charset="-78"/>
              </a:rPr>
              <a:t>مسافر در </a:t>
            </a:r>
            <a:r>
              <a:rPr lang="fa-IR" sz="2800" dirty="0">
                <a:cs typeface="B Homa" panose="00000400000000000000" pitchFamily="2" charset="-78"/>
              </a:rPr>
              <a:t>ساعت در هر مسیر را می تواند جابجا کند.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sz="2800" dirty="0" smtClean="0">
                <a:cs typeface="B Homa" panose="00000400000000000000" pitchFamily="2" charset="-78"/>
              </a:rPr>
              <a:t>استهلاک </a:t>
            </a:r>
            <a:r>
              <a:rPr lang="fa-IR" sz="2800" dirty="0">
                <a:cs typeface="B Homa" panose="00000400000000000000" pitchFamily="2" charset="-78"/>
              </a:rPr>
              <a:t>اتوبوس کمتر از </a:t>
            </a:r>
            <a:r>
              <a:rPr lang="en-US" sz="2800" dirty="0" smtClean="0"/>
              <a:t>10</a:t>
            </a:r>
            <a:r>
              <a:rPr lang="fa-IR" sz="2800" dirty="0" smtClean="0">
                <a:cs typeface="B Homa" panose="00000400000000000000" pitchFamily="2" charset="-78"/>
              </a:rPr>
              <a:t> </a:t>
            </a:r>
            <a:r>
              <a:rPr lang="fa-IR" sz="2800" dirty="0">
                <a:cs typeface="B Homa" panose="00000400000000000000" pitchFamily="2" charset="-78"/>
              </a:rPr>
              <a:t>سال و استه ک قطار مترو حدود </a:t>
            </a:r>
            <a:r>
              <a:rPr lang="en-US" sz="2800" dirty="0" smtClean="0"/>
              <a:t>30</a:t>
            </a:r>
            <a:r>
              <a:rPr lang="fa-IR" sz="2800" dirty="0" smtClean="0">
                <a:cs typeface="B Homa" panose="00000400000000000000" pitchFamily="2" charset="-78"/>
              </a:rPr>
              <a:t> </a:t>
            </a:r>
            <a:r>
              <a:rPr lang="fa-IR" sz="2800" dirty="0">
                <a:cs typeface="B Homa" panose="00000400000000000000" pitchFamily="2" charset="-78"/>
              </a:rPr>
              <a:t>تا </a:t>
            </a:r>
            <a:r>
              <a:rPr lang="en-US" sz="2800" dirty="0" smtClean="0"/>
              <a:t>50</a:t>
            </a:r>
            <a:r>
              <a:rPr lang="fa-IR" sz="2800" dirty="0" smtClean="0">
                <a:cs typeface="B Homa" panose="00000400000000000000" pitchFamily="2" charset="-78"/>
              </a:rPr>
              <a:t> </a:t>
            </a:r>
            <a:r>
              <a:rPr lang="fa-IR" sz="2800" dirty="0">
                <a:cs typeface="B Homa" panose="00000400000000000000" pitchFamily="2" charset="-78"/>
              </a:rPr>
              <a:t>سال و تاسیسات زیربنایی آن حدود </a:t>
            </a:r>
            <a:r>
              <a:rPr lang="en-US" sz="2800" dirty="0" smtClean="0"/>
              <a:t>100</a:t>
            </a:r>
            <a:r>
              <a:rPr lang="fa-IR" sz="2800" dirty="0" smtClean="0">
                <a:cs typeface="B Homa" panose="00000400000000000000" pitchFamily="2" charset="-78"/>
              </a:rPr>
              <a:t> سال است </a:t>
            </a:r>
            <a:r>
              <a:rPr lang="fa-IR" sz="2800" dirty="0">
                <a:cs typeface="B Homa" panose="00000400000000000000" pitchFamily="2" charset="-78"/>
              </a:rPr>
              <a:t>، که این مقایسه حاکی از عمر مفید سامانه ی انتخابی است.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593025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5400" dirty="0">
                <a:cs typeface="B Homa" panose="00000400000000000000" pitchFamily="2" charset="-78"/>
              </a:rPr>
              <a:t>دیدگاه زیست محیطی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sz="2800" dirty="0">
                <a:cs typeface="B Homa" panose="00000400000000000000" pitchFamily="2" charset="-78"/>
              </a:rPr>
              <a:t>سوزش چشم ها و بیماری های پوستی ، به وجود آمدن دود و مه و خطرات جانی آن و تبعات بی شمار دیگر به </a:t>
            </a:r>
            <a:r>
              <a:rPr lang="fa-IR" sz="2800" dirty="0" smtClean="0">
                <a:cs typeface="B Homa" panose="00000400000000000000" pitchFamily="2" charset="-78"/>
              </a:rPr>
              <a:t>خصوص در </a:t>
            </a:r>
            <a:r>
              <a:rPr lang="fa-IR" sz="2800" dirty="0">
                <a:cs typeface="B Homa" panose="00000400000000000000" pitchFamily="2" charset="-78"/>
              </a:rPr>
              <a:t>خیابان های مرکزی شهرها ناشی از استفاده ی بیش از حد حمل و نقل با سوخت های فسیلی موجود است که با </a:t>
            </a:r>
            <a:r>
              <a:rPr lang="fa-IR" sz="2800" dirty="0" smtClean="0">
                <a:cs typeface="B Homa" panose="00000400000000000000" pitchFamily="2" charset="-78"/>
              </a:rPr>
              <a:t>توجه به </a:t>
            </a:r>
            <a:r>
              <a:rPr lang="fa-IR" sz="2800" dirty="0">
                <a:cs typeface="B Homa" panose="00000400000000000000" pitchFamily="2" charset="-78"/>
              </a:rPr>
              <a:t>نوع طراحی شبکه ی مترو، این سامانه بسیاری از آثار زیست محیطی منفی را ندارد.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193877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5400" dirty="0">
                <a:cs typeface="B Homa" panose="00000400000000000000" pitchFamily="2" charset="-78"/>
              </a:rPr>
              <a:t>دیدگاه اجتماعی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fa-IR" sz="2800" dirty="0">
                <a:cs typeface="B Homa" panose="00000400000000000000" pitchFamily="2" charset="-78"/>
              </a:rPr>
              <a:t>مترو به عنوان وسیله ی سریع و ارزان قیمت در ایجاد امکانات رفاهی در خدمت جابجایی و پاسخ به تقاضاهای سفر </a:t>
            </a:r>
            <a:r>
              <a:rPr lang="fa-IR" sz="2800" dirty="0" smtClean="0">
                <a:cs typeface="B Homa" panose="00000400000000000000" pitchFamily="2" charset="-78"/>
              </a:rPr>
              <a:t>در تمام </a:t>
            </a:r>
            <a:r>
              <a:rPr lang="fa-IR" sz="2800" dirty="0">
                <a:cs typeface="B Homa" panose="00000400000000000000" pitchFamily="2" charset="-78"/>
              </a:rPr>
              <a:t>سطوح اجتماع مورد استقبال واقع می شود.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sz="2800" dirty="0" smtClean="0">
                <a:cs typeface="B Homa" panose="00000400000000000000" pitchFamily="2" charset="-78"/>
              </a:rPr>
              <a:t>استفاده </a:t>
            </a:r>
            <a:r>
              <a:rPr lang="fa-IR" sz="2800" dirty="0">
                <a:cs typeface="B Homa" panose="00000400000000000000" pitchFamily="2" charset="-78"/>
              </a:rPr>
              <a:t>از مترو فاصله ی اجتماعی بین طبقات مردم را کاهش می دهد</a:t>
            </a:r>
            <a:r>
              <a:rPr lang="fa-IR" sz="2800" dirty="0" smtClean="0">
                <a:cs typeface="B Homa" panose="00000400000000000000" pitchFamily="2" charset="-78"/>
              </a:rPr>
              <a:t>.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sz="2800" dirty="0" smtClean="0">
                <a:cs typeface="B Homa" panose="00000400000000000000" pitchFamily="2" charset="-78"/>
              </a:rPr>
              <a:t>استفاده </a:t>
            </a:r>
            <a:r>
              <a:rPr lang="fa-IR" sz="2800" dirty="0">
                <a:cs typeface="B Homa" panose="00000400000000000000" pitchFamily="2" charset="-78"/>
              </a:rPr>
              <a:t>از مترو موجب صرفه جویی در زمان می شود و در نهایت بهره وری اقتصادی و اجتماعی مناسب تر از </a:t>
            </a:r>
            <a:r>
              <a:rPr lang="fa-IR" sz="2800" dirty="0" smtClean="0">
                <a:cs typeface="B Homa" panose="00000400000000000000" pitchFamily="2" charset="-78"/>
              </a:rPr>
              <a:t>بازدهی مرتبط خواهد داشت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332102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fa-IR" dirty="0">
                <a:cs typeface="B Homa" panose="00000400000000000000" pitchFamily="2" charset="-78"/>
              </a:rPr>
              <a:t>دیدگاه اقتصادی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buFont typeface="Wingdings" panose="05000000000000000000" pitchFamily="2" charset="2"/>
              <a:buChar char="v"/>
            </a:pPr>
            <a:r>
              <a:rPr lang="fa-IR" sz="2400" dirty="0" smtClean="0">
                <a:cs typeface="B Homa" panose="00000400000000000000" pitchFamily="2" charset="-78"/>
              </a:rPr>
              <a:t>استهلا </a:t>
            </a:r>
            <a:r>
              <a:rPr lang="fa-IR" sz="2400" dirty="0">
                <a:cs typeface="B Homa" panose="00000400000000000000" pitchFamily="2" charset="-78"/>
              </a:rPr>
              <a:t>ک لوازم جانبی خودروهای شخصی و عمومی </a:t>
            </a:r>
            <a:r>
              <a:rPr lang="fa-IR" sz="2400" dirty="0" smtClean="0">
                <a:cs typeface="B Homa" panose="00000400000000000000" pitchFamily="2" charset="-78"/>
              </a:rPr>
              <a:t>اتوبوس </a:t>
            </a:r>
            <a:r>
              <a:rPr lang="fa-IR" sz="2400" dirty="0">
                <a:cs typeface="B Homa" panose="00000400000000000000" pitchFamily="2" charset="-78"/>
              </a:rPr>
              <a:t>ها و تاکسی </a:t>
            </a:r>
            <a:r>
              <a:rPr lang="fa-IR" sz="2400" dirty="0" smtClean="0">
                <a:cs typeface="B Homa" panose="00000400000000000000" pitchFamily="2" charset="-78"/>
              </a:rPr>
              <a:t>ها </a:t>
            </a:r>
            <a:r>
              <a:rPr lang="fa-IR" sz="2400" dirty="0">
                <a:cs typeface="B Homa" panose="00000400000000000000" pitchFamily="2" charset="-78"/>
              </a:rPr>
              <a:t>و تعداد سروی دهندگان مربوطه از </a:t>
            </a:r>
            <a:r>
              <a:rPr lang="fa-IR" sz="2400" dirty="0" smtClean="0">
                <a:cs typeface="B Homa" panose="00000400000000000000" pitchFamily="2" charset="-78"/>
              </a:rPr>
              <a:t>هزینه های </a:t>
            </a:r>
            <a:r>
              <a:rPr lang="fa-IR" sz="2400" dirty="0">
                <a:cs typeface="B Homa" panose="00000400000000000000" pitchFamily="2" charset="-78"/>
              </a:rPr>
              <a:t>مربوط به این سامانه ها است که در مقایسه با مترو تفاوت قابل توجهی دارد.</a:t>
            </a:r>
          </a:p>
          <a:p>
            <a:pPr algn="just" rtl="1">
              <a:buFont typeface="Wingdings" panose="05000000000000000000" pitchFamily="2" charset="2"/>
              <a:buChar char="v"/>
            </a:pPr>
            <a:r>
              <a:rPr lang="fa-IR" sz="2400" dirty="0">
                <a:cs typeface="B Homa" panose="00000400000000000000" pitchFamily="2" charset="-78"/>
              </a:rPr>
              <a:t> هزینه ی حمل یک مسافر با شبکه ی مترو ارزانتر از هزینه ی حمل مسافر با شبکه اتوبوسرانی است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995450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2361063"/>
            <a:ext cx="3793678" cy="2012445"/>
          </a:xfrm>
        </p:spPr>
        <p:txBody>
          <a:bodyPr>
            <a:normAutofit/>
          </a:bodyPr>
          <a:lstStyle/>
          <a:p>
            <a:pPr algn="ctr"/>
            <a:r>
              <a:rPr lang="fa-IR" sz="8000" dirty="0" smtClean="0">
                <a:cs typeface="B Homa" panose="00000400000000000000" pitchFamily="2" charset="-78"/>
              </a:rPr>
              <a:t>معایب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099441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2452" y="1518503"/>
            <a:ext cx="3793678" cy="2258105"/>
          </a:xfrm>
        </p:spPr>
        <p:txBody>
          <a:bodyPr>
            <a:normAutofit/>
          </a:bodyPr>
          <a:lstStyle/>
          <a:p>
            <a:pPr algn="ctr"/>
            <a:r>
              <a:rPr lang="fa-IR" sz="7200" dirty="0" smtClean="0">
                <a:cs typeface="B Homa" panose="00000400000000000000" pitchFamily="2" charset="-78"/>
              </a:rPr>
              <a:t>آلودگی هوا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2184254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fa-IR" dirty="0">
                <a:cs typeface="B Homa" panose="00000400000000000000" pitchFamily="2" charset="-78"/>
              </a:rPr>
              <a:t>معایب استفاده از مترو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1">
              <a:buFont typeface="Wingdings" panose="05000000000000000000" pitchFamily="2" charset="2"/>
              <a:buChar char="v"/>
            </a:pPr>
            <a:r>
              <a:rPr lang="fa-IR" sz="2400" dirty="0">
                <a:cs typeface="B Homa" panose="00000400000000000000" pitchFamily="2" charset="-78"/>
              </a:rPr>
              <a:t>تاثیرات اجتماعی ، کالبدی و ترافیکی احداث ایستگاه های مترو در محدوده های شهری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2400" dirty="0" smtClean="0">
                <a:cs typeface="B Homa" panose="00000400000000000000" pitchFamily="2" charset="-78"/>
              </a:rPr>
              <a:t>عدم </a:t>
            </a:r>
            <a:r>
              <a:rPr lang="fa-IR" sz="2400" dirty="0">
                <a:cs typeface="B Homa" panose="00000400000000000000" pitchFamily="2" charset="-78"/>
              </a:rPr>
              <a:t>توجه به هویت محلی </a:t>
            </a:r>
            <a:r>
              <a:rPr lang="fa-IR" sz="2400" dirty="0" smtClean="0">
                <a:cs typeface="B Homa" panose="00000400000000000000" pitchFamily="2" charset="-78"/>
              </a:rPr>
              <a:t>محلات بلا </a:t>
            </a:r>
            <a:r>
              <a:rPr lang="fa-IR" sz="2400" dirty="0">
                <a:cs typeface="B Homa" panose="00000400000000000000" pitchFamily="2" charset="-78"/>
              </a:rPr>
              <a:t>فصل ایستگاه در برنامه ریزی ایستگاه های مترو و در مواردی عدم تناسب </a:t>
            </a:r>
            <a:r>
              <a:rPr lang="fa-IR" sz="2400" dirty="0" smtClean="0">
                <a:cs typeface="B Homa" panose="00000400000000000000" pitchFamily="2" charset="-78"/>
              </a:rPr>
              <a:t>ظرفیت ایستگاه </a:t>
            </a:r>
            <a:r>
              <a:rPr lang="fa-IR" sz="2400" dirty="0">
                <a:cs typeface="B Homa" panose="00000400000000000000" pitchFamily="2" charset="-78"/>
              </a:rPr>
              <a:t>با محدوده ای </a:t>
            </a:r>
            <a:r>
              <a:rPr lang="fa-IR" sz="2400" dirty="0" smtClean="0">
                <a:cs typeface="B Homa" panose="00000400000000000000" pitchFamily="2" charset="-78"/>
              </a:rPr>
              <a:t>بلافصل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837397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2620370"/>
            <a:ext cx="3793678" cy="1753138"/>
          </a:xfrm>
        </p:spPr>
        <p:txBody>
          <a:bodyPr>
            <a:normAutofit/>
          </a:bodyPr>
          <a:lstStyle/>
          <a:p>
            <a:pPr algn="ctr" rtl="1"/>
            <a:r>
              <a:rPr lang="fa-IR" sz="4800" dirty="0">
                <a:cs typeface="B Homa" panose="00000400000000000000" pitchFamily="2" charset="-78"/>
              </a:rPr>
              <a:t>ترویج پیاده روی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5615693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5400" dirty="0">
                <a:cs typeface="B Homa" panose="00000400000000000000" pitchFamily="2" charset="-78"/>
              </a:rPr>
              <a:t>ترویج پیاده روی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sz="2800" dirty="0">
                <a:cs typeface="B Homa" panose="00000400000000000000" pitchFamily="2" charset="-78"/>
              </a:rPr>
              <a:t>ترویج پیاده روی به عنوان روش برتر برای حرکت افراد با توجه به اثرات مثبت آن از اهمیت زیادی برخوردار بوده و </a:t>
            </a:r>
            <a:r>
              <a:rPr lang="fa-IR" sz="2800" dirty="0" smtClean="0">
                <a:cs typeface="B Homa" panose="00000400000000000000" pitchFamily="2" charset="-78"/>
              </a:rPr>
              <a:t>لازم است </a:t>
            </a:r>
            <a:r>
              <a:rPr lang="fa-IR" sz="2800" dirty="0">
                <a:cs typeface="B Homa" panose="00000400000000000000" pitchFamily="2" charset="-78"/>
              </a:rPr>
              <a:t>استراتژی هایی برای جذاب نمودن آن انجام شود. هدف از اجرای این سیاست ها افزایش کیفیت محیطی پیاده </a:t>
            </a:r>
            <a:r>
              <a:rPr lang="fa-IR" sz="2800" dirty="0" smtClean="0">
                <a:cs typeface="B Homa" panose="00000400000000000000" pitchFamily="2" charset="-78"/>
              </a:rPr>
              <a:t>روی از </a:t>
            </a:r>
            <a:r>
              <a:rPr lang="fa-IR" sz="2800" dirty="0">
                <a:cs typeface="B Homa" panose="00000400000000000000" pitchFamily="2" charset="-78"/>
              </a:rPr>
              <a:t>میان </a:t>
            </a:r>
            <a:r>
              <a:rPr lang="fa-IR" sz="2800" dirty="0" smtClean="0">
                <a:cs typeface="B Homa" panose="00000400000000000000" pitchFamily="2" charset="-78"/>
              </a:rPr>
              <a:t>فضای </a:t>
            </a:r>
            <a:r>
              <a:rPr lang="fa-IR" sz="2800" dirty="0">
                <a:cs typeface="B Homa" panose="00000400000000000000" pitchFamily="2" charset="-78"/>
              </a:rPr>
              <a:t>خیابان هایی هست که حق تقدم با عابران </a:t>
            </a:r>
            <a:r>
              <a:rPr lang="fa-IR" sz="2800" dirty="0" smtClean="0">
                <a:cs typeface="B Homa" panose="00000400000000000000" pitchFamily="2" charset="-78"/>
              </a:rPr>
              <a:t>است.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716720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2852382"/>
            <a:ext cx="3793678" cy="1521126"/>
          </a:xfrm>
        </p:spPr>
        <p:txBody>
          <a:bodyPr>
            <a:normAutofit/>
          </a:bodyPr>
          <a:lstStyle/>
          <a:p>
            <a:pPr algn="ctr"/>
            <a:r>
              <a:rPr lang="fa-IR" sz="4400" dirty="0" smtClean="0">
                <a:cs typeface="B Homa" panose="00000400000000000000" pitchFamily="2" charset="-78"/>
              </a:rPr>
              <a:t>روش ها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6167035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افزایش تراکم و کاربری های مختلط برای ایجاد مبداء و مقصد های نزدیک تر به هم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 توجه به ممتد بودن ، وجود سایه بان و نورپردازی مناسب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 طراحی با حق تقدم عابران پیاده برای تشویق به پیاده روی نه استفاده از وسایط نقلیه موتوری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 ایجاد مسیر های پیاده روی در نزدیکی شبکه های خیابان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 ایجاد مسیرهای طبیعی ایجاد شده در داخل پارک ها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 طراحی مسیر پیاده با تیییر مکرر جهت یا حالتی نوسانی و منقطع نه مستقیم ، جهت ایجاد جذابیت بیشتر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 طراحی معابر به صورت پویا و فعال و استفاده از کن سازی و مبلمان مناسب در مسیر </a:t>
            </a:r>
            <a:r>
              <a:rPr lang="fa-IR" dirty="0" smtClean="0">
                <a:cs typeface="B Homa" panose="00000400000000000000" pitchFamily="2" charset="-78"/>
              </a:rPr>
              <a:t>پیاده</a:t>
            </a:r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2993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sz="2800" dirty="0">
                <a:cs typeface="B Homa" panose="00000400000000000000" pitchFamily="2" charset="-78"/>
              </a:rPr>
              <a:t>یکی از ویژگی های مهم پیاده روی در شهر ، افزایش </a:t>
            </a:r>
            <a:r>
              <a:rPr lang="fa-IR" sz="2800" dirty="0" smtClean="0">
                <a:cs typeface="B Homa" panose="00000400000000000000" pitchFamily="2" charset="-78"/>
              </a:rPr>
              <a:t>تعاملا </a:t>
            </a:r>
            <a:r>
              <a:rPr lang="fa-IR" sz="2800" dirty="0">
                <a:cs typeface="B Homa" panose="00000400000000000000" pitchFamily="2" charset="-78"/>
              </a:rPr>
              <a:t>ت اجتماعی با دیگر شهروندان است که این امر باعث می </a:t>
            </a:r>
            <a:r>
              <a:rPr lang="fa-IR" sz="2800" dirty="0" smtClean="0">
                <a:cs typeface="B Homa" panose="00000400000000000000" pitchFamily="2" charset="-78"/>
              </a:rPr>
              <a:t>شود فرد </a:t>
            </a:r>
            <a:r>
              <a:rPr lang="fa-IR" sz="2800" dirty="0">
                <a:cs typeface="B Homa" panose="00000400000000000000" pitchFamily="2" charset="-78"/>
              </a:rPr>
              <a:t>خو د را </a:t>
            </a:r>
            <a:r>
              <a:rPr lang="fa-IR" sz="2800" dirty="0" smtClean="0">
                <a:cs typeface="B Homa" panose="00000400000000000000" pitchFamily="2" charset="-78"/>
              </a:rPr>
              <a:t>عضوی </a:t>
            </a:r>
            <a:r>
              <a:rPr lang="fa-IR" sz="2800" dirty="0">
                <a:cs typeface="B Homa" panose="00000400000000000000" pitchFamily="2" charset="-78"/>
              </a:rPr>
              <a:t>از جامعه بداند و به حقوق دیگران احترام بگذارد تا اینکه با ترجیح دادن وسیله شخصی خود را </a:t>
            </a:r>
            <a:r>
              <a:rPr lang="fa-IR" sz="2800" dirty="0" smtClean="0">
                <a:cs typeface="B Homa" panose="00000400000000000000" pitchFamily="2" charset="-78"/>
              </a:rPr>
              <a:t>از اجتماع </a:t>
            </a:r>
            <a:r>
              <a:rPr lang="fa-IR" sz="2800" dirty="0">
                <a:cs typeface="B Homa" panose="00000400000000000000" pitchFamily="2" charset="-78"/>
              </a:rPr>
              <a:t>جدا دانسته و به منافع فردی خود اهمیت دهد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953313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2224585"/>
            <a:ext cx="3793678" cy="2148923"/>
          </a:xfrm>
        </p:spPr>
        <p:txBody>
          <a:bodyPr>
            <a:normAutofit fontScale="90000"/>
          </a:bodyPr>
          <a:lstStyle/>
          <a:p>
            <a:pPr algn="ctr"/>
            <a:r>
              <a:rPr lang="fa-IR" dirty="0">
                <a:cs typeface="B Homa" panose="00000400000000000000" pitchFamily="2" charset="-78"/>
              </a:rPr>
              <a:t>استفاده از خودروهای هیبریدی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57951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fa-IR" dirty="0">
                <a:cs typeface="B Homa" panose="00000400000000000000" pitchFamily="2" charset="-78"/>
              </a:rPr>
              <a:t>استفاده از خودروهای هیبریدی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sz="2400" dirty="0" smtClean="0">
                <a:cs typeface="B Homa" panose="00000400000000000000" pitchFamily="2" charset="-78"/>
              </a:rPr>
              <a:t>این خودروها </a:t>
            </a:r>
            <a:r>
              <a:rPr lang="fa-IR" sz="2400" dirty="0">
                <a:cs typeface="B Homa" panose="00000400000000000000" pitchFamily="2" charset="-78"/>
              </a:rPr>
              <a:t>به صورت ترکیبی از دو سوخت </a:t>
            </a:r>
            <a:r>
              <a:rPr lang="fa-IR" sz="2400" dirty="0" smtClean="0">
                <a:cs typeface="B Homa" panose="00000400000000000000" pitchFamily="2" charset="-78"/>
              </a:rPr>
              <a:t>فسیلی </a:t>
            </a:r>
            <a:r>
              <a:rPr lang="fa-IR" sz="2400" dirty="0">
                <a:cs typeface="B Homa" panose="00000400000000000000" pitchFamily="2" charset="-78"/>
              </a:rPr>
              <a:t>و </a:t>
            </a:r>
            <a:r>
              <a:rPr lang="fa-IR" sz="2400" dirty="0" smtClean="0">
                <a:cs typeface="B Homa" panose="00000400000000000000" pitchFamily="2" charset="-78"/>
              </a:rPr>
              <a:t>الکتریکی </a:t>
            </a:r>
            <a:r>
              <a:rPr lang="fa-IR" sz="2400" dirty="0">
                <a:cs typeface="B Homa" panose="00000400000000000000" pitchFamily="2" charset="-78"/>
              </a:rPr>
              <a:t>به حرکت در می آیند و باتری های لیتیومی این خودرها </a:t>
            </a:r>
            <a:r>
              <a:rPr lang="fa-IR" sz="2400" dirty="0" smtClean="0">
                <a:cs typeface="B Homa" panose="00000400000000000000" pitchFamily="2" charset="-78"/>
              </a:rPr>
              <a:t>در هنگام </a:t>
            </a:r>
            <a:r>
              <a:rPr lang="fa-IR" sz="2400" dirty="0">
                <a:cs typeface="B Homa" panose="00000400000000000000" pitchFamily="2" charset="-78"/>
              </a:rPr>
              <a:t>حرکت شارژ شده و از موتور بنزینی آن زمانی استفاده می شود که به توان بالا برای حرکت نیاز </a:t>
            </a:r>
            <a:r>
              <a:rPr lang="fa-IR" sz="2400" dirty="0" smtClean="0">
                <a:cs typeface="B Homa" panose="00000400000000000000" pitchFamily="2" charset="-78"/>
              </a:rPr>
              <a:t>باشد.7  </a:t>
            </a:r>
            <a:r>
              <a:rPr lang="fa-IR" sz="2400" dirty="0">
                <a:cs typeface="B Homa" panose="00000400000000000000" pitchFamily="2" charset="-78"/>
              </a:rPr>
              <a:t>لیتر در هر 177 کیلومتر مصرف دارند که با بکارگیری این </a:t>
            </a:r>
            <a:r>
              <a:rPr lang="fa-IR" sz="2400" dirty="0" smtClean="0">
                <a:cs typeface="B Homa" panose="00000400000000000000" pitchFamily="2" charset="-78"/>
              </a:rPr>
              <a:t>5/ </a:t>
            </a:r>
            <a:r>
              <a:rPr lang="fa-IR" sz="2400" dirty="0">
                <a:cs typeface="B Homa" panose="00000400000000000000" pitchFamily="2" charset="-78"/>
              </a:rPr>
              <a:t>1 تا 4 / </a:t>
            </a:r>
            <a:r>
              <a:rPr lang="fa-IR" sz="2400" dirty="0" smtClean="0">
                <a:cs typeface="B Homa" panose="00000400000000000000" pitchFamily="2" charset="-78"/>
              </a:rPr>
              <a:t>5این </a:t>
            </a:r>
            <a:r>
              <a:rPr lang="fa-IR" sz="2400" dirty="0">
                <a:cs typeface="B Homa" panose="00000400000000000000" pitchFamily="2" charset="-78"/>
              </a:rPr>
              <a:t>خودروها با محیط زیست سازگاری داشته و </a:t>
            </a:r>
            <a:r>
              <a:rPr lang="fa-IR" sz="2400" dirty="0" smtClean="0">
                <a:cs typeface="B Homa" panose="00000400000000000000" pitchFamily="2" charset="-78"/>
              </a:rPr>
              <a:t>4خودروها </a:t>
            </a:r>
            <a:r>
              <a:rPr lang="fa-IR" sz="2400" dirty="0">
                <a:cs typeface="B Homa" panose="00000400000000000000" pitchFamily="2" charset="-78"/>
              </a:rPr>
              <a:t>صرفه جویی بالایی در مصرف انرژی رخ خواهد داد. که از ادامه ی روند افزایش آلودگی ها می کاهند.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8836771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dirty="0">
                <a:cs typeface="B Homa" panose="00000400000000000000" pitchFamily="2" charset="-78"/>
              </a:rPr>
              <a:t>به منظور گسترش و افزایش استفاده از خودروهای هیبریدی سیاست های زیر پیشنهاد می شود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حذف تمام اشکال یارانه برای اتومبیل های پر مصرف و اجرای برنامه هایی برای تشویق مردم به منظور خرید </a:t>
            </a:r>
            <a:r>
              <a:rPr lang="fa-IR" dirty="0" smtClean="0">
                <a:cs typeface="B Homa" panose="00000400000000000000" pitchFamily="2" charset="-78"/>
              </a:rPr>
              <a:t>خودروهای هیبریدی</a:t>
            </a:r>
            <a:endParaRPr lang="fa-IR" dirty="0">
              <a:cs typeface="B Homa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 اعمال تنبیه های مالیاتی برای خرید و فروش وسایل نقلیه ی پر مصرف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 ایجاد انگیزش مالیاتی برای شرکت ها ، به منطور سرمایه گذاری در فناوری های متناسب و تداوم آن تا مرحله تولید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 افزایش بودجه تحقیقات و توسعه خودروهای هیبریدی و فناوری های مرتبط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 توسعه زیرساخت های پیشتیبان لازم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 smtClean="0">
                <a:cs typeface="B Homa" panose="00000400000000000000" pitchFamily="2" charset="-78"/>
              </a:rPr>
              <a:t>تردد </a:t>
            </a:r>
            <a:r>
              <a:rPr lang="fa-IR" dirty="0">
                <a:cs typeface="B Homa" panose="00000400000000000000" pitchFamily="2" charset="-78"/>
              </a:rPr>
              <a:t>خودروهای هیبریدی در محدوده های طرح ترافیک یا زوج و فرد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0630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2647666"/>
            <a:ext cx="3793678" cy="1725842"/>
          </a:xfrm>
        </p:spPr>
        <p:txBody>
          <a:bodyPr>
            <a:normAutofit/>
          </a:bodyPr>
          <a:lstStyle/>
          <a:p>
            <a:pPr algn="ctr"/>
            <a:r>
              <a:rPr lang="fa-IR" sz="4400" dirty="0" smtClean="0">
                <a:cs typeface="B Homa" panose="00000400000000000000" pitchFamily="2" charset="-78"/>
              </a:rPr>
              <a:t>دوچرخه سواری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69352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0052" y="1078174"/>
            <a:ext cx="8770571" cy="4817659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sz="4400" dirty="0">
                <a:cs typeface="B Homa" panose="00000400000000000000" pitchFamily="2" charset="-78"/>
              </a:rPr>
              <a:t>آلودگی </a:t>
            </a:r>
            <a:r>
              <a:rPr lang="fa-IR" sz="4400" dirty="0" smtClean="0">
                <a:cs typeface="B Homa" panose="00000400000000000000" pitchFamily="2" charset="-78"/>
              </a:rPr>
              <a:t>هوا</a:t>
            </a:r>
            <a:endParaRPr lang="fa-IR" sz="4400" dirty="0">
              <a:cs typeface="B Homa" panose="00000400000000000000" pitchFamily="2" charset="-78"/>
            </a:endParaRPr>
          </a:p>
          <a:p>
            <a:pPr marL="0" indent="0" algn="ctr" rtl="1">
              <a:buNone/>
            </a:pPr>
            <a:endParaRPr lang="en-US" sz="2800" dirty="0" smtClean="0"/>
          </a:p>
          <a:p>
            <a:pPr marL="0" indent="0" algn="ctr" rtl="1">
              <a:buNone/>
            </a:pPr>
            <a:endParaRPr lang="en-US" sz="2800" dirty="0"/>
          </a:p>
          <a:p>
            <a:pPr marL="0" indent="0" algn="ctr" rtl="1">
              <a:buNone/>
            </a:pPr>
            <a:r>
              <a:rPr lang="fa-IR" sz="3200" dirty="0" smtClean="0">
                <a:cs typeface="B Homa" panose="00000400000000000000" pitchFamily="2" charset="-78"/>
              </a:rPr>
              <a:t>حمل </a:t>
            </a:r>
            <a:r>
              <a:rPr lang="fa-IR" sz="3200" dirty="0">
                <a:cs typeface="B Homa" panose="00000400000000000000" pitchFamily="2" charset="-78"/>
              </a:rPr>
              <a:t>و نقل به عنوان عمده ترین مصرف کننده ی فرآورده های نفتی در انتشار گازهای گلخانه ای و آلاینده نقش </a:t>
            </a:r>
            <a:r>
              <a:rPr lang="fa-IR" sz="3200" dirty="0" smtClean="0">
                <a:cs typeface="B Homa" panose="00000400000000000000" pitchFamily="2" charset="-78"/>
              </a:rPr>
              <a:t>اساسی</a:t>
            </a:r>
            <a:r>
              <a:rPr lang="en-US" sz="3200" dirty="0" smtClean="0"/>
              <a:t> </a:t>
            </a:r>
            <a:r>
              <a:rPr lang="fa-IR" sz="3200" dirty="0" smtClean="0">
                <a:cs typeface="B Homa" panose="00000400000000000000" pitchFamily="2" charset="-78"/>
              </a:rPr>
              <a:t>دارد</a:t>
            </a:r>
            <a:r>
              <a:rPr lang="fa-IR" sz="3200" dirty="0">
                <a:cs typeface="B Homa" panose="00000400000000000000" pitchFamily="2" charset="-78"/>
              </a:rPr>
              <a:t>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758172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5400" dirty="0">
                <a:cs typeface="B Homa" panose="00000400000000000000" pitchFamily="2" charset="-78"/>
              </a:rPr>
              <a:t>دوچرخه سواری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>
                <a:cs typeface="B Homa" panose="00000400000000000000" pitchFamily="2" charset="-78"/>
              </a:rPr>
              <a:t>دوچرخه یک وسیله نقلیه بی صدا و بدون آلودگی است و در مقایسه </a:t>
            </a:r>
            <a:r>
              <a:rPr lang="fa-IR" sz="2400" dirty="0" smtClean="0">
                <a:cs typeface="B Homa" panose="00000400000000000000" pitchFamily="2" charset="-78"/>
              </a:rPr>
              <a:t>با حمل </a:t>
            </a:r>
            <a:r>
              <a:rPr lang="fa-IR" sz="2400" dirty="0">
                <a:cs typeface="B Homa" panose="00000400000000000000" pitchFamily="2" charset="-78"/>
              </a:rPr>
              <a:t>و نقل عمومی از مزیت مهمی برخوردار است: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sz="2400" dirty="0">
                <a:cs typeface="B Homa" panose="00000400000000000000" pitchFamily="2" charset="-78"/>
              </a:rPr>
              <a:t> دوچرخه بافت سکونت گاه ها را </a:t>
            </a:r>
            <a:r>
              <a:rPr lang="fa-IR" sz="2400" dirty="0" smtClean="0">
                <a:cs typeface="B Homa" panose="00000400000000000000" pitchFamily="2" charset="-78"/>
              </a:rPr>
              <a:t>تغییر </a:t>
            </a:r>
            <a:r>
              <a:rPr lang="fa-IR" sz="2400" dirty="0">
                <a:cs typeface="B Homa" panose="00000400000000000000" pitchFamily="2" charset="-78"/>
              </a:rPr>
              <a:t>نمی دهد.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sz="2400" dirty="0">
                <a:cs typeface="B Homa" panose="00000400000000000000" pitchFamily="2" charset="-78"/>
              </a:rPr>
              <a:t> مزیت اصلی دوچرخه در کمی مصرف انرژی حرکتی است. مقدار این انرژی تقریبا 1.3 انرژی حرکتی عابرپیاده و </a:t>
            </a:r>
            <a:r>
              <a:rPr lang="fa-IR" sz="2400" dirty="0" smtClean="0">
                <a:cs typeface="B Homa" panose="00000400000000000000" pitchFamily="2" charset="-78"/>
              </a:rPr>
              <a:t>اتومبیل می </a:t>
            </a:r>
            <a:r>
              <a:rPr lang="fa-IR" sz="2400" dirty="0">
                <a:cs typeface="B Homa" panose="00000400000000000000" pitchFamily="2" charset="-78"/>
              </a:rPr>
              <a:t>باشد. از این رو دوچرخه سوار بی نیاز از مصرف انرژی خارجی قادر است در مقایسه با عابر پیاده ، مسافت سفرهایش </a:t>
            </a:r>
            <a:r>
              <a:rPr lang="fa-IR" sz="2400" dirty="0" smtClean="0">
                <a:cs typeface="B Homa" panose="00000400000000000000" pitchFamily="2" charset="-78"/>
              </a:rPr>
              <a:t>را طولانی </a:t>
            </a:r>
            <a:r>
              <a:rPr lang="fa-IR" sz="2400" dirty="0">
                <a:cs typeface="B Homa" panose="00000400000000000000" pitchFamily="2" charset="-78"/>
              </a:rPr>
              <a:t>تر کند</a:t>
            </a:r>
            <a:r>
              <a:rPr lang="fa-IR" sz="2400" dirty="0" smtClean="0">
                <a:cs typeface="B Homa" panose="00000400000000000000" pitchFamily="2" charset="-78"/>
              </a:rPr>
              <a:t>.</a:t>
            </a:r>
            <a:endParaRPr lang="fa-IR" sz="24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7053595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5182" y="119496"/>
            <a:ext cx="8503920" cy="6666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7988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2756848"/>
            <a:ext cx="3793678" cy="1616660"/>
          </a:xfrm>
        </p:spPr>
        <p:txBody>
          <a:bodyPr>
            <a:normAutofit/>
          </a:bodyPr>
          <a:lstStyle/>
          <a:p>
            <a:pPr algn="ctr"/>
            <a:r>
              <a:rPr lang="fa-IR" sz="6000" dirty="0" smtClean="0">
                <a:cs typeface="B Homa" panose="00000400000000000000" pitchFamily="2" charset="-78"/>
              </a:rPr>
              <a:t>امکانات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87917425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fa-IR" dirty="0">
                <a:cs typeface="B Homa" panose="00000400000000000000" pitchFamily="2" charset="-78"/>
              </a:rPr>
              <a:t>همچنین امکانات مورد نیاز برای تشویق دوچرخه سواری به شرح زیر است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fa-IR" sz="2400" dirty="0">
                <a:cs typeface="B Homa" panose="00000400000000000000" pitchFamily="2" charset="-78"/>
              </a:rPr>
              <a:t>ایجاد مسیرهای دوچرخه سواری با حق تقدم دوچرخه سواران و شبکه های مجزا برای دوچرخه سواری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sz="2400" dirty="0">
                <a:cs typeface="B Homa" panose="00000400000000000000" pitchFamily="2" charset="-78"/>
              </a:rPr>
              <a:t> پیش بینی و ایجاد امکانات پارک دوچرخه ها در پایانه عمومی ، ایستگاه های وسایط نقلیه ، هسته های مراکز شهری </a:t>
            </a:r>
            <a:r>
              <a:rPr lang="fa-IR" sz="2400" dirty="0" smtClean="0">
                <a:cs typeface="B Homa" panose="00000400000000000000" pitchFamily="2" charset="-78"/>
              </a:rPr>
              <a:t>و سایر </a:t>
            </a:r>
            <a:r>
              <a:rPr lang="fa-IR" sz="2400" dirty="0">
                <a:cs typeface="B Homa" panose="00000400000000000000" pitchFamily="2" charset="-78"/>
              </a:rPr>
              <a:t>خدمات کلیدی برای تشویق عموم به دوچرخه سواری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sz="2400" dirty="0">
                <a:cs typeface="B Homa" panose="00000400000000000000" pitchFamily="2" charset="-78"/>
              </a:rPr>
              <a:t> پیش بینی امکان توسعه شبکه دوچرخه سوارای در توسعه های آتی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sz="2400" dirty="0" smtClean="0">
                <a:cs typeface="B Homa" panose="00000400000000000000" pitchFamily="2" charset="-78"/>
              </a:rPr>
              <a:t>تامین </a:t>
            </a:r>
            <a:r>
              <a:rPr lang="fa-IR" sz="2400" dirty="0">
                <a:cs typeface="B Homa" panose="00000400000000000000" pitchFamily="2" charset="-78"/>
              </a:rPr>
              <a:t>امنیت دوچرخه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6066549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2620370"/>
            <a:ext cx="3793678" cy="1753138"/>
          </a:xfrm>
        </p:spPr>
        <p:txBody>
          <a:bodyPr>
            <a:normAutofit/>
          </a:bodyPr>
          <a:lstStyle/>
          <a:p>
            <a:pPr algn="ctr"/>
            <a:r>
              <a:rPr lang="fa-IR" sz="7200" dirty="0" smtClean="0">
                <a:cs typeface="B Homa" panose="00000400000000000000" pitchFamily="2" charset="-78"/>
              </a:rPr>
              <a:t>اهداف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8382179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5400" dirty="0">
                <a:cs typeface="B Homa" panose="00000400000000000000" pitchFamily="2" charset="-78"/>
              </a:rPr>
              <a:t>اهداف گسترش دوچرخه سواری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 rtl="1">
              <a:buFont typeface="Wingdings" panose="05000000000000000000" pitchFamily="2" charset="2"/>
              <a:buChar char="v"/>
            </a:pPr>
            <a:r>
              <a:rPr lang="fa-IR" sz="2400" dirty="0">
                <a:cs typeface="B Homa" panose="00000400000000000000" pitchFamily="2" charset="-78"/>
              </a:rPr>
              <a:t>ایجاد نشاط و س مت جسمی و روحی در شهروندان در راستای ایجاد شهری سالم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2400" dirty="0">
                <a:cs typeface="B Homa" panose="00000400000000000000" pitchFamily="2" charset="-78"/>
              </a:rPr>
              <a:t> توسعه فرهنگ دوچرخه سواری به عنوان یک شیوه کارآمد جابجایی در مسافرت های کوتاه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2400" dirty="0">
                <a:cs typeface="B Homa" panose="00000400000000000000" pitchFamily="2" charset="-78"/>
              </a:rPr>
              <a:t> کمک به کاهش آلودگی هوا و صدا و ازدحام تردد و آسیب های ناشی از آنها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2400" dirty="0" smtClean="0">
                <a:cs typeface="B Homa" panose="00000400000000000000" pitchFamily="2" charset="-78"/>
              </a:rPr>
              <a:t>اشتیال </a:t>
            </a:r>
            <a:r>
              <a:rPr lang="fa-IR" sz="2400" dirty="0">
                <a:cs typeface="B Homa" panose="00000400000000000000" pitchFamily="2" charset="-78"/>
              </a:rPr>
              <a:t>زایی و ارتقای نقش حمل و نقل همگانی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8646163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2183642"/>
            <a:ext cx="3793678" cy="2189866"/>
          </a:xfrm>
        </p:spPr>
        <p:txBody>
          <a:bodyPr>
            <a:normAutofit/>
          </a:bodyPr>
          <a:lstStyle/>
          <a:p>
            <a:pPr algn="ctr" rtl="1"/>
            <a:r>
              <a:rPr lang="fa-IR" sz="8800" dirty="0" smtClean="0">
                <a:cs typeface="B Homa" panose="00000400000000000000" pitchFamily="2" charset="-78"/>
              </a:rPr>
              <a:t>معایب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24932731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fa-IR" dirty="0">
                <a:cs typeface="B Homa" panose="00000400000000000000" pitchFamily="2" charset="-78"/>
              </a:rPr>
              <a:t>معایب اجرای طرح های دوچرخه سواری در طرح های ایران به شرح زیر است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1">
              <a:buFont typeface="Wingdings" panose="05000000000000000000" pitchFamily="2" charset="2"/>
              <a:buChar char="v"/>
            </a:pPr>
            <a:r>
              <a:rPr lang="fa-IR" sz="2800" dirty="0">
                <a:cs typeface="B Homa" panose="00000400000000000000" pitchFamily="2" charset="-78"/>
              </a:rPr>
              <a:t>عدم گسترش در کل شهر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2800" dirty="0">
                <a:cs typeface="B Homa" panose="00000400000000000000" pitchFamily="2" charset="-78"/>
              </a:rPr>
              <a:t>عدم فرهنگ سازی و تبلییات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2800" dirty="0">
                <a:cs typeface="B Homa" panose="00000400000000000000" pitchFamily="2" charset="-78"/>
              </a:rPr>
              <a:t>محدودیت ساعات کم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sz="2800" dirty="0" smtClean="0">
                <a:cs typeface="B Homa" panose="00000400000000000000" pitchFamily="2" charset="-78"/>
              </a:rPr>
              <a:t>تعطیلی </a:t>
            </a:r>
            <a:r>
              <a:rPr lang="fa-IR" sz="2800" dirty="0">
                <a:cs typeface="B Homa" panose="00000400000000000000" pitchFamily="2" charset="-78"/>
              </a:rPr>
              <a:t>کانک ها در روزهای تعطیل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2955184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2088107"/>
            <a:ext cx="3793678" cy="2285401"/>
          </a:xfrm>
        </p:spPr>
        <p:txBody>
          <a:bodyPr>
            <a:normAutofit fontScale="90000"/>
          </a:bodyPr>
          <a:lstStyle/>
          <a:p>
            <a:pPr algn="ctr" rtl="1"/>
            <a:r>
              <a:rPr lang="fa-IR" dirty="0">
                <a:cs typeface="B Homa" panose="00000400000000000000" pitchFamily="2" charset="-78"/>
              </a:rPr>
              <a:t>گسترش حمل و نقل عمومی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472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fa-IR" dirty="0">
                <a:cs typeface="B Homa" panose="00000400000000000000" pitchFamily="2" charset="-78"/>
              </a:rPr>
              <a:t>گسترش حمل و نقل عمومی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sz="2400" dirty="0" smtClean="0">
                <a:cs typeface="B Homa" panose="00000400000000000000" pitchFamily="2" charset="-78"/>
              </a:rPr>
              <a:t>حمل </a:t>
            </a:r>
            <a:r>
              <a:rPr lang="fa-IR" sz="2400" dirty="0">
                <a:cs typeface="B Homa" panose="00000400000000000000" pitchFamily="2" charset="-78"/>
              </a:rPr>
              <a:t>و نقل عمومی انبوه بر قابلیت جابجایی سریع و راحت میلیون ها مسافر را دارند . از جمله مزیت </a:t>
            </a:r>
            <a:r>
              <a:rPr lang="fa-IR" sz="2400" dirty="0" smtClean="0">
                <a:cs typeface="B Homa" panose="00000400000000000000" pitchFamily="2" charset="-78"/>
              </a:rPr>
              <a:t>های حمل </a:t>
            </a:r>
            <a:r>
              <a:rPr lang="fa-IR" sz="2400" dirty="0">
                <a:cs typeface="B Homa" panose="00000400000000000000" pitchFamily="2" charset="-78"/>
              </a:rPr>
              <a:t>و نقل عمومی می توان به سرعت، بهره وری بالا ، امنیت، کاهش اثرات منفی زیست محیطی ، اجرای سریع حمل </a:t>
            </a:r>
            <a:r>
              <a:rPr lang="fa-IR" sz="2400" dirty="0" smtClean="0">
                <a:cs typeface="B Homa" panose="00000400000000000000" pitchFamily="2" charset="-78"/>
              </a:rPr>
              <a:t>و نقل </a:t>
            </a:r>
            <a:r>
              <a:rPr lang="fa-IR" sz="2400" dirty="0">
                <a:cs typeface="B Homa" panose="00000400000000000000" pitchFamily="2" charset="-78"/>
              </a:rPr>
              <a:t>همگانی ، ثبات در ارزش و کاربری زمین ، تراکم کمتر ترافیک ، حجم قابل توجه در حمل و نقل مسافر ، هزینه </a:t>
            </a:r>
            <a:r>
              <a:rPr lang="fa-IR" sz="2400" dirty="0" smtClean="0">
                <a:cs typeface="B Homa" panose="00000400000000000000" pitchFamily="2" charset="-78"/>
              </a:rPr>
              <a:t>های کمتر هزینه </a:t>
            </a:r>
            <a:r>
              <a:rPr lang="fa-IR" sz="2400" dirty="0">
                <a:cs typeface="B Homa" panose="00000400000000000000" pitchFamily="2" charset="-78"/>
              </a:rPr>
              <a:t>ناشی از مصرف سوخت و استه ک </a:t>
            </a:r>
            <a:r>
              <a:rPr lang="fa-IR" sz="2400" dirty="0" smtClean="0">
                <a:cs typeface="B Homa" panose="00000400000000000000" pitchFamily="2" charset="-78"/>
              </a:rPr>
              <a:t>اتومبیل و</a:t>
            </a:r>
            <a:r>
              <a:rPr lang="fa-IR" sz="2400" dirty="0">
                <a:cs typeface="B Homa" panose="00000400000000000000" pitchFamily="2" charset="-78"/>
              </a:rPr>
              <a:t>... اشاره نمود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00232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5348" y="568761"/>
            <a:ext cx="8897118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01911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2552131"/>
            <a:ext cx="3793678" cy="1821377"/>
          </a:xfrm>
        </p:spPr>
        <p:txBody>
          <a:bodyPr>
            <a:normAutofit/>
          </a:bodyPr>
          <a:lstStyle/>
          <a:p>
            <a:pPr algn="ctr" rtl="1"/>
            <a:r>
              <a:rPr lang="fa-IR" sz="6000" dirty="0" smtClean="0">
                <a:cs typeface="B Homa" panose="00000400000000000000" pitchFamily="2" charset="-78"/>
              </a:rPr>
              <a:t>راهبردها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81932523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fa-IR" dirty="0">
                <a:cs typeface="B Homa" panose="00000400000000000000" pitchFamily="2" charset="-78"/>
              </a:rPr>
              <a:t>راهبردها در راستای توسعه حمل و نقل عمومی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3700" y="2438400"/>
            <a:ext cx="8770571" cy="4098878"/>
          </a:xfrm>
        </p:spPr>
        <p:txBody>
          <a:bodyPr>
            <a:noAutofit/>
          </a:bodyPr>
          <a:lstStyle/>
          <a:p>
            <a:pPr algn="ct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تامین حداکثر پوشش و دسترسی به حمل و نقل عمومی برای ساکنین و شاغلین هر منطقه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 توسعه سروی های سلسله مراتبی حمل و نقل عمومی به صورت </a:t>
            </a:r>
            <a:r>
              <a:rPr lang="fa-IR" dirty="0" smtClean="0">
                <a:cs typeface="B Homa" panose="00000400000000000000" pitchFamily="2" charset="-78"/>
              </a:rPr>
              <a:t>یکپارچه </a:t>
            </a:r>
            <a:r>
              <a:rPr lang="fa-IR" dirty="0">
                <a:cs typeface="B Homa" panose="00000400000000000000" pitchFamily="2" charset="-78"/>
              </a:rPr>
              <a:t>و هماهنگ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 دادن تقدم به ایجاد عملکردهای حمل و نقل عمومی به منظور ارائه </a:t>
            </a:r>
            <a:r>
              <a:rPr lang="fa-IR" dirty="0" smtClean="0">
                <a:cs typeface="B Homa" panose="00000400000000000000" pitchFamily="2" charset="-78"/>
              </a:rPr>
              <a:t>سرویس </a:t>
            </a:r>
            <a:r>
              <a:rPr lang="fa-IR" dirty="0">
                <a:cs typeface="B Homa" panose="00000400000000000000" pitchFamily="2" charset="-78"/>
              </a:rPr>
              <a:t>مطمئن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 بالا بردن کیفیت </a:t>
            </a:r>
            <a:r>
              <a:rPr lang="fa-IR" dirty="0" smtClean="0">
                <a:cs typeface="B Homa" panose="00000400000000000000" pitchFamily="2" charset="-78"/>
              </a:rPr>
              <a:t>(بهبود </a:t>
            </a:r>
            <a:r>
              <a:rPr lang="fa-IR" dirty="0">
                <a:cs typeface="B Homa" panose="00000400000000000000" pitchFamily="2" charset="-78"/>
              </a:rPr>
              <a:t>راحتی ، ایمنی و سر وقت </a:t>
            </a:r>
            <a:r>
              <a:rPr lang="fa-IR" dirty="0" smtClean="0">
                <a:cs typeface="B Homa" panose="00000400000000000000" pitchFamily="2" charset="-78"/>
              </a:rPr>
              <a:t>بودن )و کمیت( مکرر </a:t>
            </a:r>
            <a:r>
              <a:rPr lang="fa-IR" dirty="0">
                <a:cs typeface="B Homa" panose="00000400000000000000" pitchFamily="2" charset="-78"/>
              </a:rPr>
              <a:t>بودن ، پوشش جیرافیایی کامل و </a:t>
            </a:r>
            <a:r>
              <a:rPr lang="fa-IR" dirty="0" smtClean="0">
                <a:cs typeface="B Homa" panose="00000400000000000000" pitchFamily="2" charset="-78"/>
              </a:rPr>
              <a:t>دسترسی آسان </a:t>
            </a:r>
            <a:r>
              <a:rPr lang="fa-IR" dirty="0">
                <a:cs typeface="B Homa" panose="00000400000000000000" pitchFamily="2" charset="-78"/>
              </a:rPr>
              <a:t>برای </a:t>
            </a:r>
            <a:r>
              <a:rPr lang="fa-IR" dirty="0" smtClean="0">
                <a:cs typeface="B Homa" panose="00000400000000000000" pitchFamily="2" charset="-78"/>
              </a:rPr>
              <a:t>همه )سرویس </a:t>
            </a:r>
            <a:r>
              <a:rPr lang="fa-IR" dirty="0">
                <a:cs typeface="B Homa" panose="00000400000000000000" pitchFamily="2" charset="-78"/>
              </a:rPr>
              <a:t>های حمل و نقل عمومی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 انسجام ایستگاه های وسایط نقلیه عمومی و ارائه اط عات لازم مانند جداول زمانی ، مبالغ کرایه و ...</a:t>
            </a:r>
          </a:p>
          <a:p>
            <a:pPr algn="ct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 پیش بینی گزینه هایی از حمل و نقل عمومی که از نظر هزینه برای اقشار کم درآمد مناسب باشد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14891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951630"/>
            <a:ext cx="3793678" cy="2421878"/>
          </a:xfrm>
        </p:spPr>
        <p:txBody>
          <a:bodyPr>
            <a:normAutofit/>
          </a:bodyPr>
          <a:lstStyle/>
          <a:p>
            <a:pPr algn="ctr" rtl="1"/>
            <a:r>
              <a:rPr lang="fa-IR" sz="4400" dirty="0" smtClean="0">
                <a:cs typeface="B Homa" panose="00000400000000000000" pitchFamily="2" charset="-78"/>
              </a:rPr>
              <a:t>استفاده از روش </a:t>
            </a:r>
            <a:r>
              <a:rPr lang="en-US" sz="4400" dirty="0" smtClean="0"/>
              <a:t>ITS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14184185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fa-IR" dirty="0">
                <a:cs typeface="B Homa" panose="00000400000000000000" pitchFamily="2" charset="-78"/>
              </a:rPr>
              <a:t>استفاده از </a:t>
            </a:r>
            <a:r>
              <a:rPr lang="fa-IR" dirty="0" smtClean="0">
                <a:cs typeface="B Homa" panose="00000400000000000000" pitchFamily="2" charset="-78"/>
              </a:rPr>
              <a:t>روش</a:t>
            </a:r>
            <a:r>
              <a:rPr lang="en-US" dirty="0" smtClean="0"/>
              <a:t>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rtl="1">
              <a:buNone/>
            </a:pPr>
            <a:r>
              <a:rPr lang="en-US" dirty="0" smtClean="0"/>
              <a:t> </a:t>
            </a:r>
            <a:r>
              <a:rPr lang="en-US" sz="2800" dirty="0" smtClean="0"/>
              <a:t>ITS</a:t>
            </a:r>
            <a:r>
              <a:rPr lang="fa-IR" sz="2800" dirty="0" smtClean="0">
                <a:cs typeface="B Homa" panose="00000400000000000000" pitchFamily="2" charset="-78"/>
              </a:rPr>
              <a:t>به </a:t>
            </a:r>
            <a:r>
              <a:rPr lang="fa-IR" sz="2800" dirty="0">
                <a:cs typeface="B Homa" panose="00000400000000000000" pitchFamily="2" charset="-78"/>
              </a:rPr>
              <a:t>طور کلی ، نقطه </a:t>
            </a:r>
            <a:r>
              <a:rPr lang="fa-IR" sz="2800" dirty="0" smtClean="0">
                <a:cs typeface="B Homa" panose="00000400000000000000" pitchFamily="2" charset="-78"/>
              </a:rPr>
              <a:t>تلاقی </a:t>
            </a:r>
            <a:r>
              <a:rPr lang="fa-IR" sz="2800" dirty="0">
                <a:cs typeface="B Homa" panose="00000400000000000000" pitchFamily="2" charset="-78"/>
              </a:rPr>
              <a:t>روش های محاسباتی پیشرفته ، فن آوری </a:t>
            </a:r>
            <a:r>
              <a:rPr lang="fa-IR" sz="2800" dirty="0" smtClean="0">
                <a:cs typeface="B Homa" panose="00000400000000000000" pitchFamily="2" charset="-78"/>
              </a:rPr>
              <a:t>اطلاعات </a:t>
            </a:r>
            <a:r>
              <a:rPr lang="en-US" sz="2800" dirty="0" smtClean="0"/>
              <a:t>IT S</a:t>
            </a:r>
            <a:r>
              <a:rPr lang="fa-IR" sz="2800" dirty="0" smtClean="0">
                <a:cs typeface="B Homa" panose="00000400000000000000" pitchFamily="2" charset="-78"/>
              </a:rPr>
              <a:t>و </a:t>
            </a:r>
            <a:r>
              <a:rPr lang="fa-IR" sz="2800" dirty="0">
                <a:cs typeface="B Homa" panose="00000400000000000000" pitchFamily="2" charset="-78"/>
              </a:rPr>
              <a:t>ارتباط از راه دور است که </a:t>
            </a:r>
            <a:r>
              <a:rPr lang="fa-IR" sz="2800" dirty="0" smtClean="0">
                <a:cs typeface="B Homa" panose="00000400000000000000" pitchFamily="2" charset="-78"/>
              </a:rPr>
              <a:t>با بخش </a:t>
            </a:r>
            <a:r>
              <a:rPr lang="fa-IR" sz="2800" dirty="0">
                <a:cs typeface="B Homa" panose="00000400000000000000" pitchFamily="2" charset="-78"/>
              </a:rPr>
              <a:t>حمل و نقل ترکیب شده است. بنابراین </a:t>
            </a:r>
            <a:r>
              <a:rPr lang="en-US" sz="2800" dirty="0"/>
              <a:t>ITS </a:t>
            </a:r>
            <a:r>
              <a:rPr lang="fa-IR" sz="2800" dirty="0" smtClean="0">
                <a:cs typeface="B Homa" panose="00000400000000000000" pitchFamily="2" charset="-78"/>
              </a:rPr>
              <a:t> را </a:t>
            </a:r>
            <a:r>
              <a:rPr lang="fa-IR" sz="2800" dirty="0">
                <a:cs typeface="B Homa" panose="00000400000000000000" pitchFamily="2" charset="-78"/>
              </a:rPr>
              <a:t>می توان به صورت استفاده از فن آوری </a:t>
            </a:r>
            <a:r>
              <a:rPr lang="fa-IR" sz="2800" dirty="0" smtClean="0">
                <a:cs typeface="B Homa" panose="00000400000000000000" pitchFamily="2" charset="-78"/>
              </a:rPr>
              <a:t>اطلاعات </a:t>
            </a:r>
            <a:r>
              <a:rPr lang="fa-IR" sz="2800" dirty="0">
                <a:cs typeface="B Homa" panose="00000400000000000000" pitchFamily="2" charset="-78"/>
              </a:rPr>
              <a:t>و فن </a:t>
            </a:r>
            <a:r>
              <a:rPr lang="fa-IR" sz="2800" dirty="0" smtClean="0">
                <a:cs typeface="B Homa" panose="00000400000000000000" pitchFamily="2" charset="-78"/>
              </a:rPr>
              <a:t>آوری</a:t>
            </a:r>
            <a:r>
              <a:rPr lang="en-US" sz="2800" dirty="0" smtClean="0"/>
              <a:t> </a:t>
            </a:r>
            <a:r>
              <a:rPr lang="fa-IR" sz="2800" dirty="0" smtClean="0">
                <a:cs typeface="B Homa" panose="00000400000000000000" pitchFamily="2" charset="-78"/>
              </a:rPr>
              <a:t>ارتباطات </a:t>
            </a:r>
            <a:r>
              <a:rPr lang="fa-IR" sz="2800" dirty="0">
                <a:cs typeface="B Homa" panose="00000400000000000000" pitchFamily="2" charset="-78"/>
              </a:rPr>
              <a:t>برای مدیریت لحظه ای خودروها و شبکه هایی که جابجایی انسان و کالا در آنها انجام می شود ، </a:t>
            </a:r>
            <a:r>
              <a:rPr lang="fa-IR" sz="2800" dirty="0" smtClean="0">
                <a:cs typeface="B Homa" panose="00000400000000000000" pitchFamily="2" charset="-78"/>
              </a:rPr>
              <a:t>تعری</a:t>
            </a:r>
            <a:r>
              <a:rPr lang="fa-IR" sz="2800" dirty="0">
                <a:cs typeface="B Homa" panose="00000400000000000000" pitchFamily="2" charset="-78"/>
              </a:rPr>
              <a:t>ف</a:t>
            </a:r>
            <a:r>
              <a:rPr lang="fa-IR" sz="2800" dirty="0" smtClean="0">
                <a:cs typeface="B Homa" panose="00000400000000000000" pitchFamily="2" charset="-78"/>
              </a:rPr>
              <a:t> کرد 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2755384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fa-IR" dirty="0">
                <a:cs typeface="B Homa" panose="00000400000000000000" pitchFamily="2" charset="-78"/>
              </a:rPr>
              <a:t>موارد کاربرد </a:t>
            </a:r>
            <a:r>
              <a:rPr lang="en-US" dirty="0"/>
              <a:t>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3700" y="2292824"/>
            <a:ext cx="8770571" cy="3797080"/>
          </a:xfrm>
        </p:spPr>
        <p:txBody>
          <a:bodyPr>
            <a:noAutofit/>
          </a:bodyPr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پرداخت الکترونیکی عوارض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 مدیریت حمل و نقل همگانی به صورت یک سیستم یک ارچه برای رعایت برنامه زمان بندی ، کاهش تاثیر ازدحام </a:t>
            </a:r>
            <a:r>
              <a:rPr lang="fa-IR" dirty="0" smtClean="0">
                <a:cs typeface="B Homa" panose="00000400000000000000" pitchFamily="2" charset="-78"/>
              </a:rPr>
              <a:t>بر عملکرد </a:t>
            </a:r>
            <a:r>
              <a:rPr lang="fa-IR" dirty="0">
                <a:cs typeface="B Homa" panose="00000400000000000000" pitchFamily="2" charset="-78"/>
              </a:rPr>
              <a:t>سیستم و تخصیص موثرتر کارکنان ، منابع و تجهیزات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 پرداخت الکترونیک برای اخذ کرایه وسایل نقلیه مختلن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 سیستم جامع مدیریت پارکینگ که نشان دهنده جای خالی در پارکینگ های مختلن است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 ایجاد سامانه و نرم افزار آن ین جهت اط ع لحظه ای مسافران از موقعیت کنونی و زمان رسیدن وسایل حمل و </a:t>
            </a:r>
            <a:r>
              <a:rPr lang="fa-IR" dirty="0" smtClean="0">
                <a:cs typeface="B Homa" panose="00000400000000000000" pitchFamily="2" charset="-78"/>
              </a:rPr>
              <a:t>نقل عمومی </a:t>
            </a:r>
            <a:r>
              <a:rPr lang="fa-IR" dirty="0">
                <a:cs typeface="B Homa" panose="00000400000000000000" pitchFamily="2" charset="-78"/>
              </a:rPr>
              <a:t>به ایستگاه ها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fa-IR" dirty="0">
                <a:cs typeface="B Homa" panose="00000400000000000000" pitchFamily="2" charset="-78"/>
              </a:rPr>
              <a:t> تبدیل سامانه چراغهای راهنمایی شهر به سامانه هوشمند هماهنگ متصل به مرکز </a:t>
            </a:r>
            <a:r>
              <a:rPr lang="fa-IR" sz="2400" dirty="0">
                <a:cs typeface="B Homa" panose="00000400000000000000" pitchFamily="2" charset="-78"/>
              </a:rPr>
              <a:t>کنترل ترافیک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8375305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2279176"/>
            <a:ext cx="3793678" cy="2094332"/>
          </a:xfrm>
        </p:spPr>
        <p:txBody>
          <a:bodyPr>
            <a:normAutofit/>
          </a:bodyPr>
          <a:lstStyle/>
          <a:p>
            <a:pPr algn="ctr" rtl="1"/>
            <a:r>
              <a:rPr lang="fa-IR" sz="6600" dirty="0" smtClean="0">
                <a:cs typeface="B Homa" panose="00000400000000000000" pitchFamily="2" charset="-78"/>
              </a:rPr>
              <a:t>جمع بندی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97193262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5400" dirty="0">
                <a:cs typeface="B Homa" panose="00000400000000000000" pitchFamily="2" charset="-78"/>
              </a:rPr>
              <a:t>جمع </a:t>
            </a:r>
            <a:r>
              <a:rPr lang="fa-IR" sz="5400" dirty="0" smtClean="0">
                <a:cs typeface="B Homa" panose="00000400000000000000" pitchFamily="2" charset="-78"/>
              </a:rPr>
              <a:t>بندی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sz="2400" dirty="0">
                <a:cs typeface="B Homa" panose="00000400000000000000" pitchFamily="2" charset="-78"/>
              </a:rPr>
              <a:t>با توجه به متفاوت بودن شهرهای کشور از نظر محیطی، فرهنگی، تاریخی، </a:t>
            </a:r>
            <a:r>
              <a:rPr lang="fa-IR" sz="2400" dirty="0" smtClean="0">
                <a:cs typeface="B Homa" panose="00000400000000000000" pitchFamily="2" charset="-78"/>
              </a:rPr>
              <a:t>سیاسی، اقتصادی </a:t>
            </a:r>
            <a:r>
              <a:rPr lang="fa-IR" sz="2400" dirty="0">
                <a:cs typeface="B Homa" panose="00000400000000000000" pitchFamily="2" charset="-78"/>
              </a:rPr>
              <a:t>و اجتماعی نمی توان بدون درنظر گرفتن این عوامل ، استفاده از شیوه خاصی از حمل و نقل را برای همه </a:t>
            </a:r>
            <a:r>
              <a:rPr lang="fa-IR" sz="2400" dirty="0" smtClean="0">
                <a:cs typeface="B Homa" panose="00000400000000000000" pitchFamily="2" charset="-78"/>
              </a:rPr>
              <a:t>ی شهرهای </a:t>
            </a:r>
            <a:r>
              <a:rPr lang="fa-IR" sz="2400" dirty="0">
                <a:cs typeface="B Homa" panose="00000400000000000000" pitchFamily="2" charset="-78"/>
              </a:rPr>
              <a:t>کشور اعمال کرد بلکه باید با توجه هریک از عوامل اشاره شده برای هر شهر از شیوه ها و الگوهای متنوع حمل </a:t>
            </a:r>
            <a:r>
              <a:rPr lang="fa-IR" sz="2400" dirty="0" smtClean="0">
                <a:cs typeface="B Homa" panose="00000400000000000000" pitchFamily="2" charset="-78"/>
              </a:rPr>
              <a:t>و نقلی </a:t>
            </a:r>
            <a:r>
              <a:rPr lang="fa-IR" sz="2400" dirty="0">
                <a:cs typeface="B Homa" panose="00000400000000000000" pitchFamily="2" charset="-78"/>
              </a:rPr>
              <a:t>بهره </a:t>
            </a:r>
            <a:r>
              <a:rPr lang="fa-IR" sz="2400" dirty="0" smtClean="0">
                <a:cs typeface="B Homa" panose="00000400000000000000" pitchFamily="2" charset="-78"/>
              </a:rPr>
              <a:t>برد 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0239837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2634018"/>
            <a:ext cx="3793678" cy="1739490"/>
          </a:xfrm>
        </p:spPr>
        <p:txBody>
          <a:bodyPr>
            <a:normAutofit/>
          </a:bodyPr>
          <a:lstStyle/>
          <a:p>
            <a:pPr algn="ctr"/>
            <a:r>
              <a:rPr lang="fa-IR" sz="5400" dirty="0" smtClean="0">
                <a:cs typeface="B Homa" panose="00000400000000000000" pitchFamily="2" charset="-78"/>
              </a:rPr>
              <a:t>منابع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30841925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5400" dirty="0">
                <a:cs typeface="B Homa" panose="00000400000000000000" pitchFamily="2" charset="-78"/>
              </a:rPr>
              <a:t>منابع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fa-IR" dirty="0">
                <a:cs typeface="B Homa" panose="00000400000000000000" pitchFamily="2" charset="-78"/>
              </a:rPr>
              <a:t>بهشتی، سید محمد حسین؛ مهندسی ایرانی،فرهنگ،هویت فرهنگی، بیماری های جامعه ایرانی</a:t>
            </a:r>
            <a:r>
              <a:rPr lang="fa-IR" dirty="0" smtClean="0">
                <a:cs typeface="B Homa" panose="00000400000000000000" pitchFamily="2" charset="-78"/>
              </a:rPr>
              <a:t>.</a:t>
            </a:r>
          </a:p>
          <a:p>
            <a:pPr marL="0" indent="0" algn="r" rtl="1">
              <a:buNone/>
            </a:pPr>
            <a:r>
              <a:rPr lang="fa-IR" dirty="0" smtClean="0">
                <a:cs typeface="B Homa" panose="00000400000000000000" pitchFamily="2" charset="-78"/>
              </a:rPr>
              <a:t>اردلان،مریم</a:t>
            </a:r>
            <a:r>
              <a:rPr lang="fa-IR" dirty="0">
                <a:cs typeface="B Homa" panose="00000400000000000000" pitchFamily="2" charset="-78"/>
              </a:rPr>
              <a:t>، 1332 ،مترو و شهر پایدار، جستارهای شهرسازی، 20 و </a:t>
            </a:r>
            <a:r>
              <a:rPr lang="fa-IR" dirty="0" smtClean="0">
                <a:cs typeface="B Homa" panose="00000400000000000000" pitchFamily="2" charset="-78"/>
              </a:rPr>
              <a:t>22</a:t>
            </a:r>
          </a:p>
          <a:p>
            <a:pPr marL="0" indent="0" algn="r" rtl="1">
              <a:buNone/>
            </a:pPr>
            <a:r>
              <a:rPr lang="fa-IR" dirty="0">
                <a:cs typeface="B Homa" panose="00000400000000000000" pitchFamily="2" charset="-78"/>
              </a:rPr>
              <a:t>حبیب الله رمضان زاده </a:t>
            </a:r>
            <a:r>
              <a:rPr lang="fa-IR" dirty="0" smtClean="0">
                <a:cs typeface="B Homa" panose="00000400000000000000" pitchFamily="2" charset="-78"/>
              </a:rPr>
              <a:t> </a:t>
            </a:r>
            <a:r>
              <a:rPr lang="fa-IR" dirty="0">
                <a:cs typeface="B Homa" panose="00000400000000000000" pitchFamily="2" charset="-78"/>
              </a:rPr>
              <a:t>،علیرضا مولائی </a:t>
            </a:r>
            <a:r>
              <a:rPr lang="fa-IR" dirty="0" smtClean="0">
                <a:cs typeface="B Homa" panose="00000400000000000000" pitchFamily="2" charset="-78"/>
              </a:rPr>
              <a:t>،</a:t>
            </a:r>
            <a:r>
              <a:rPr lang="fa-IR" dirty="0">
                <a:cs typeface="B Homa" panose="00000400000000000000" pitchFamily="2" charset="-78"/>
              </a:rPr>
              <a:t>علی محمّد مولائی، حمل و نقل شهری، اثرات و راهکارهای زیست محیطی آن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116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79252" y="1680381"/>
            <a:ext cx="3793678" cy="2121627"/>
          </a:xfrm>
        </p:spPr>
        <p:txBody>
          <a:bodyPr>
            <a:normAutofit/>
          </a:bodyPr>
          <a:lstStyle/>
          <a:p>
            <a:pPr algn="ctr"/>
            <a:r>
              <a:rPr lang="fa-IR" sz="4800" dirty="0" smtClean="0">
                <a:cs typeface="B Homa" panose="00000400000000000000" pitchFamily="2" charset="-78"/>
              </a:rPr>
              <a:t>آلودگی صوتی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584328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3700" y="1119116"/>
            <a:ext cx="8770571" cy="4970788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sz="5400" dirty="0">
                <a:cs typeface="B Homa" panose="00000400000000000000" pitchFamily="2" charset="-78"/>
              </a:rPr>
              <a:t>آلودگی صوتی</a:t>
            </a:r>
          </a:p>
          <a:p>
            <a:pPr marL="0" indent="0" algn="ctr" rtl="1">
              <a:buNone/>
            </a:pPr>
            <a:endParaRPr lang="en-US" sz="2800" dirty="0" smtClean="0"/>
          </a:p>
          <a:p>
            <a:pPr marL="0" indent="0" algn="just" rtl="1">
              <a:buNone/>
            </a:pPr>
            <a:r>
              <a:rPr lang="fa-IR" sz="3000" dirty="0" smtClean="0">
                <a:cs typeface="B Homa" panose="00000400000000000000" pitchFamily="2" charset="-78"/>
              </a:rPr>
              <a:t>کاهش </a:t>
            </a:r>
            <a:r>
              <a:rPr lang="fa-IR" sz="3000" dirty="0">
                <a:cs typeface="B Homa" panose="00000400000000000000" pitchFamily="2" charset="-78"/>
              </a:rPr>
              <a:t>قدرت شنوایی ، تاثیر بر خواب ، اثرات روحی و روانی ، استرس ، سردرد </a:t>
            </a:r>
            <a:r>
              <a:rPr lang="fa-IR" sz="3000" dirty="0" smtClean="0">
                <a:cs typeface="B Homa" panose="00000400000000000000" pitchFamily="2" charset="-78"/>
              </a:rPr>
              <a:t>،فشارخون </a:t>
            </a:r>
            <a:r>
              <a:rPr lang="fa-IR" sz="3000" dirty="0">
                <a:cs typeface="B Homa" panose="00000400000000000000" pitchFamily="2" charset="-78"/>
              </a:rPr>
              <a:t>بالا و خستگی از اثرات بالینی و فیزیولوژیکی آلودگی صوتی محسوب می شود .آلودگی صوتی حمل و نقل </a:t>
            </a:r>
            <a:r>
              <a:rPr lang="fa-IR" sz="3000" dirty="0" smtClean="0">
                <a:cs typeface="B Homa" panose="00000400000000000000" pitchFamily="2" charset="-78"/>
              </a:rPr>
              <a:t>جاده ای </a:t>
            </a:r>
            <a:r>
              <a:rPr lang="fa-IR" sz="3000" dirty="0">
                <a:cs typeface="B Homa" panose="00000400000000000000" pitchFamily="2" charset="-78"/>
              </a:rPr>
              <a:t>به میزان ترافیک ، سرعت ماشین ها ، وسایل نقلیه سنگین و موتورسیکلت ها بستگی دارد.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706224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75952" y="1901588"/>
            <a:ext cx="3793678" cy="1862320"/>
          </a:xfrm>
        </p:spPr>
        <p:txBody>
          <a:bodyPr>
            <a:normAutofit/>
          </a:bodyPr>
          <a:lstStyle/>
          <a:p>
            <a:r>
              <a:rPr lang="fa-IR" sz="4800" dirty="0" smtClean="0">
                <a:cs typeface="B Homa" panose="00000400000000000000" pitchFamily="2" charset="-78"/>
              </a:rPr>
              <a:t>آلودگی دیداری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852821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3700" y="341194"/>
            <a:ext cx="8770571" cy="6346209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sz="7200" dirty="0" smtClean="0">
                <a:cs typeface="B Homa" panose="00000400000000000000" pitchFamily="2" charset="-78"/>
              </a:rPr>
              <a:t>آلودگی دیداری</a:t>
            </a:r>
          </a:p>
          <a:p>
            <a:pPr marL="0" indent="0" algn="r" rtl="1">
              <a:buNone/>
            </a:pPr>
            <a:endParaRPr lang="fa-IR" sz="2800" dirty="0" smtClean="0">
              <a:cs typeface="B Homa" panose="00000400000000000000" pitchFamily="2" charset="-78"/>
            </a:endParaRPr>
          </a:p>
          <a:p>
            <a:pPr marL="0" indent="0" algn="r" rtl="1">
              <a:buNone/>
            </a:pPr>
            <a:endParaRPr lang="fa-IR" sz="2800" dirty="0" smtClean="0">
              <a:cs typeface="B Homa" panose="00000400000000000000" pitchFamily="2" charset="-78"/>
            </a:endParaRPr>
          </a:p>
          <a:p>
            <a:pPr marL="0" indent="0" algn="ctr" rtl="1">
              <a:buNone/>
            </a:pPr>
            <a:r>
              <a:rPr lang="fa-IR" sz="3200" dirty="0" smtClean="0">
                <a:cs typeface="B Homa" panose="00000400000000000000" pitchFamily="2" charset="-78"/>
              </a:rPr>
              <a:t>به آن دسته از آلودگی ها گفته می شود که انسان به دیدن آن خو ندارد و باعث ناراحتی روان انسان می شوند.</a:t>
            </a:r>
          </a:p>
        </p:txBody>
      </p:sp>
    </p:spTree>
    <p:extLst>
      <p:ext uri="{BB962C8B-B14F-4D97-AF65-F5344CB8AC3E}">
        <p14:creationId xmlns:p14="http://schemas.microsoft.com/office/powerpoint/2010/main" val="32756313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3</TotalTime>
  <Words>2287</Words>
  <Application>Microsoft Office PowerPoint</Application>
  <PresentationFormat>Widescreen</PresentationFormat>
  <Paragraphs>151</Paragraphs>
  <Slides>58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3" baseType="lpstr">
      <vt:lpstr>Arial</vt:lpstr>
      <vt:lpstr>B Homa</vt:lpstr>
      <vt:lpstr>Corbel</vt:lpstr>
      <vt:lpstr>Wingdings</vt:lpstr>
      <vt:lpstr>Parallax</vt:lpstr>
      <vt:lpstr>حمل و نقل شهری، اثرات و راهکارهای زیست محیطی آن</vt:lpstr>
      <vt:lpstr>آلودگی های ناشی از بخش حمل و نقل </vt:lpstr>
      <vt:lpstr>آلودگی هوا</vt:lpstr>
      <vt:lpstr>PowerPoint Presentation</vt:lpstr>
      <vt:lpstr>PowerPoint Presentation</vt:lpstr>
      <vt:lpstr>آلودگی صوتی</vt:lpstr>
      <vt:lpstr>PowerPoint Presentation</vt:lpstr>
      <vt:lpstr>آلودگی دیداری</vt:lpstr>
      <vt:lpstr>PowerPoint Presentation</vt:lpstr>
      <vt:lpstr>PowerPoint Presentation</vt:lpstr>
      <vt:lpstr>PowerPoint Presentation</vt:lpstr>
      <vt:lpstr>راهکارها</vt:lpstr>
      <vt:lpstr>PowerPoint Presentation</vt:lpstr>
      <vt:lpstr>ارتقاءفرهنگ ترافیک شهروندان</vt:lpstr>
      <vt:lpstr>ارتقاءفرهنگ ترافیک شهروندان</vt:lpstr>
      <vt:lpstr>PowerPoint Presentation</vt:lpstr>
      <vt:lpstr>تاکید بر ساختار فشرده شهری</vt:lpstr>
      <vt:lpstr>تاکید بر ساختار فشرده شهری</vt:lpstr>
      <vt:lpstr>استفاده از مترو</vt:lpstr>
      <vt:lpstr>استفاده از مترو</vt:lpstr>
      <vt:lpstr>کارایی مترو</vt:lpstr>
      <vt:lpstr>کارایی مترو </vt:lpstr>
      <vt:lpstr>مزیت ها</vt:lpstr>
      <vt:lpstr>این نوع شبکه، دارای مزیت های قابل توجه نیز می باشد :</vt:lpstr>
      <vt:lpstr>دیدگاه فنی</vt:lpstr>
      <vt:lpstr>دیدگاه زیست محیطی</vt:lpstr>
      <vt:lpstr>دیدگاه اجتماعی</vt:lpstr>
      <vt:lpstr>دیدگاه اقتصادی</vt:lpstr>
      <vt:lpstr>معایب</vt:lpstr>
      <vt:lpstr>معایب استفاده از مترو</vt:lpstr>
      <vt:lpstr>ترویج پیاده روی</vt:lpstr>
      <vt:lpstr>ترویج پیاده روی</vt:lpstr>
      <vt:lpstr>روش ها</vt:lpstr>
      <vt:lpstr>PowerPoint Presentation</vt:lpstr>
      <vt:lpstr>PowerPoint Presentation</vt:lpstr>
      <vt:lpstr>استفاده از خودروهای هیبریدی</vt:lpstr>
      <vt:lpstr>استفاده از خودروهای هیبریدی</vt:lpstr>
      <vt:lpstr>به منظور گسترش و افزایش استفاده از خودروهای هیبریدی سیاست های زیر پیشنهاد می شود</vt:lpstr>
      <vt:lpstr>دوچرخه سواری</vt:lpstr>
      <vt:lpstr>دوچرخه سواری</vt:lpstr>
      <vt:lpstr>PowerPoint Presentation</vt:lpstr>
      <vt:lpstr>امکانات</vt:lpstr>
      <vt:lpstr>همچنین امکانات مورد نیاز برای تشویق دوچرخه سواری به شرح زیر است</vt:lpstr>
      <vt:lpstr>اهداف</vt:lpstr>
      <vt:lpstr>اهداف گسترش دوچرخه سواری</vt:lpstr>
      <vt:lpstr>معایب</vt:lpstr>
      <vt:lpstr>معایب اجرای طرح های دوچرخه سواری در طرح های ایران به شرح زیر است</vt:lpstr>
      <vt:lpstr>گسترش حمل و نقل عمومی</vt:lpstr>
      <vt:lpstr>گسترش حمل و نقل عمومی</vt:lpstr>
      <vt:lpstr>راهبردها</vt:lpstr>
      <vt:lpstr>راهبردها در راستای توسعه حمل و نقل عمومی</vt:lpstr>
      <vt:lpstr>استفاده از روش ITS</vt:lpstr>
      <vt:lpstr>استفاده از روشITS</vt:lpstr>
      <vt:lpstr>موارد کاربرد ITS</vt:lpstr>
      <vt:lpstr>جمع بندی</vt:lpstr>
      <vt:lpstr>جمع بندی</vt:lpstr>
      <vt:lpstr>منابع</vt:lpstr>
      <vt:lpstr>منابع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حمل و نقل شهری، اثرات و راهکارهای زیست محیطی آن</dc:title>
  <dc:creator>Mohammad</dc:creator>
  <cp:lastModifiedBy>Mohammad</cp:lastModifiedBy>
  <cp:revision>1</cp:revision>
  <dcterms:created xsi:type="dcterms:W3CDTF">2020-11-06T20:49:09Z</dcterms:created>
  <dcterms:modified xsi:type="dcterms:W3CDTF">2020-11-06T20:52:52Z</dcterms:modified>
</cp:coreProperties>
</file>