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4" r:id="rId1"/>
  </p:sldMasterIdLst>
  <p:notesMasterIdLst>
    <p:notesMasterId r:id="rId23"/>
  </p:notesMasterIdLst>
  <p:sldIdLst>
    <p:sldId id="256" r:id="rId2"/>
    <p:sldId id="258" r:id="rId3"/>
    <p:sldId id="263" r:id="rId4"/>
    <p:sldId id="264" r:id="rId5"/>
    <p:sldId id="283" r:id="rId6"/>
    <p:sldId id="276" r:id="rId7"/>
    <p:sldId id="268" r:id="rId8"/>
    <p:sldId id="271" r:id="rId9"/>
    <p:sldId id="269" r:id="rId10"/>
    <p:sldId id="270" r:id="rId11"/>
    <p:sldId id="272" r:id="rId12"/>
    <p:sldId id="265" r:id="rId13"/>
    <p:sldId id="266" r:id="rId14"/>
    <p:sldId id="273" r:id="rId15"/>
    <p:sldId id="274" r:id="rId16"/>
    <p:sldId id="267" r:id="rId17"/>
    <p:sldId id="275" r:id="rId18"/>
    <p:sldId id="277" r:id="rId19"/>
    <p:sldId id="278" r:id="rId20"/>
    <p:sldId id="282" r:id="rId21"/>
    <p:sldId id="280" r:id="rId22"/>
  </p:sldIdLst>
  <p:sldSz cx="9144000" cy="6858000" type="screen4x3"/>
  <p:notesSz cx="6858000" cy="9144000"/>
  <p:embeddedFontLst>
    <p:embeddedFont>
      <p:font typeface="B Koodak" panose="00000700000000000000" pitchFamily="2" charset="-78"/>
      <p:bold r:id="rId24"/>
    </p:embeddedFont>
    <p:embeddedFont>
      <p:font typeface="A Negaar" panose="020B0604020202020204" charset="-78"/>
      <p:regular r:id="rId25"/>
      <p:bold r:id="rId26"/>
    </p:embeddedFont>
    <p:embeddedFont>
      <p:font typeface="Calibri" panose="020F0502020204030204" pitchFamily="34" charset="0"/>
      <p:regular r:id="rId27"/>
      <p:bold r:id="rId28"/>
    </p:embeddedFont>
    <p:embeddedFont>
      <p:font typeface="A Rezvan" panose="020B0604020202020204" charset="-78"/>
      <p:regular r:id="rId29"/>
    </p:embeddedFont>
    <p:embeddedFont>
      <p:font typeface="Calibri Light" panose="020F0302020204030204" pitchFamily="34" charset="0"/>
      <p:regular r:id="rId30"/>
    </p:embeddedFont>
    <p:embeddedFont>
      <p:font typeface="B Nazanin" panose="00000400000000000000" pitchFamily="2" charset="-78"/>
      <p:regular r:id="rId31"/>
      <p:bold r:id="rId32"/>
    </p:embeddedFont>
    <p:embeddedFont>
      <p:font typeface="A Nasr" panose="020B0604020202020204" charset="-78"/>
      <p:regular r:id="rId33"/>
    </p:embeddedFont>
    <p:embeddedFont>
      <p:font typeface="EntezareZohoor 2 **" panose="020B0604020202020204" charset="-78"/>
      <p:bold r:id="rId34"/>
    </p:embeddedFont>
    <p:embeddedFont>
      <p:font typeface="맑은 고딕" panose="020B0503020000020004" pitchFamily="34" charset="-127"/>
      <p:regular r:id="rId35"/>
      <p:bold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6A9A"/>
    <a:srgbClr val="A4E5F4"/>
    <a:srgbClr val="3B9FB0"/>
    <a:srgbClr val="7FC0CB"/>
    <a:srgbClr val="E0F0F3"/>
    <a:srgbClr val="9BCC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18" autoAdjust="0"/>
    <p:restoredTop sz="92114" autoAdjust="0"/>
  </p:normalViewPr>
  <p:slideViewPr>
    <p:cSldViewPr snapToGrid="0" showGuides="1">
      <p:cViewPr varScale="1">
        <p:scale>
          <a:sx n="73" d="100"/>
          <a:sy n="73" d="100"/>
        </p:scale>
        <p:origin x="1092" y="72"/>
      </p:cViewPr>
      <p:guideLst>
        <p:guide orient="horz" pos="2136"/>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VASystem\Desktop\data.csv"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VASystem\Desktop\data.csv"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barChart>
        <c:barDir val="col"/>
        <c:grouping val="clustered"/>
        <c:varyColors val="0"/>
        <c:dLbls>
          <c:showLegendKey val="0"/>
          <c:showVal val="0"/>
          <c:showCatName val="0"/>
          <c:showSerName val="0"/>
          <c:showPercent val="0"/>
          <c:showBubbleSize val="0"/>
        </c:dLbls>
        <c:gapWidth val="219"/>
        <c:overlap val="-27"/>
        <c:axId val="237480928"/>
        <c:axId val="237466240"/>
      </c:barChart>
      <c:catAx>
        <c:axId val="237480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fa-IR"/>
          </a:p>
        </c:txPr>
        <c:crossAx val="237466240"/>
        <c:crosses val="autoZero"/>
        <c:auto val="1"/>
        <c:lblAlgn val="ctr"/>
        <c:lblOffset val="100"/>
        <c:noMultiLvlLbl val="0"/>
      </c:catAx>
      <c:valAx>
        <c:axId val="237466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2374809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barChart>
        <c:barDir val="col"/>
        <c:grouping val="clustered"/>
        <c:varyColors val="0"/>
        <c:ser>
          <c:idx val="1"/>
          <c:order val="0"/>
          <c:tx>
            <c:strRef>
              <c:f>data!$B$1</c:f>
              <c:strCache>
                <c:ptCount val="1"/>
                <c:pt idx="0">
                  <c:v>Population</c:v>
                </c:pt>
              </c:strCache>
            </c:strRef>
          </c:tx>
          <c:spPr>
            <a:solidFill>
              <a:srgbClr val="002060"/>
            </a:solidFill>
            <a:ln>
              <a:solidFill>
                <a:srgbClr val="00B0F0"/>
              </a:solidFill>
            </a:ln>
            <a:effectLst/>
          </c:spPr>
          <c:invertIfNegative val="0"/>
          <c:trendline>
            <c:spPr>
              <a:ln w="38100" cap="rnd">
                <a:solidFill>
                  <a:srgbClr val="C00000"/>
                </a:solidFill>
                <a:prstDash val="sysDot"/>
              </a:ln>
              <a:effectLst/>
            </c:spPr>
            <c:trendlineType val="movingAvg"/>
            <c:period val="2"/>
            <c:dispRSqr val="0"/>
            <c:dispEq val="0"/>
          </c:trendline>
          <c:cat>
            <c:numRef>
              <c:f>(data!$A$20,data!$A$19,data!$A$18,data!$A$17,data!$A$16,data!$A$15,data!$A$14,data!$A$13,data!$A$12,data!$A$11,data!$A$10,data!$A$9,data!$A$8,data!$A$7,data!$A$6,data!$A$5,data!$A$4,data!$A$3,data!$A$2)</c:f>
              <c:numCache>
                <c:formatCode>General</c:formatCode>
                <c:ptCount val="19"/>
                <c:pt idx="0">
                  <c:v>1950</c:v>
                </c:pt>
                <c:pt idx="1">
                  <c:v>1955</c:v>
                </c:pt>
                <c:pt idx="2">
                  <c:v>1960</c:v>
                </c:pt>
                <c:pt idx="3">
                  <c:v>1965</c:v>
                </c:pt>
                <c:pt idx="4">
                  <c:v>1970</c:v>
                </c:pt>
                <c:pt idx="5">
                  <c:v>1975</c:v>
                </c:pt>
                <c:pt idx="6">
                  <c:v>1980</c:v>
                </c:pt>
                <c:pt idx="7">
                  <c:v>1985</c:v>
                </c:pt>
                <c:pt idx="8">
                  <c:v>1990</c:v>
                </c:pt>
                <c:pt idx="9">
                  <c:v>1995</c:v>
                </c:pt>
                <c:pt idx="10">
                  <c:v>2000</c:v>
                </c:pt>
                <c:pt idx="11">
                  <c:v>2005</c:v>
                </c:pt>
                <c:pt idx="12">
                  <c:v>2010</c:v>
                </c:pt>
                <c:pt idx="13">
                  <c:v>2015</c:v>
                </c:pt>
                <c:pt idx="14">
                  <c:v>2018</c:v>
                </c:pt>
                <c:pt idx="15">
                  <c:v>2020</c:v>
                </c:pt>
                <c:pt idx="16">
                  <c:v>2025</c:v>
                </c:pt>
                <c:pt idx="17">
                  <c:v>2030</c:v>
                </c:pt>
                <c:pt idx="18">
                  <c:v>2035</c:v>
                </c:pt>
              </c:numCache>
            </c:numRef>
          </c:cat>
          <c:val>
            <c:numRef>
              <c:f>(data!$B$20,data!$B$19,data!$B$18,data!$B$17,data!$B$16,data!$B$15,data!$B$14,data!$B$13,data!$B$12,data!$B$11,data!$B$10,data!$B$9,data!$B$8,data!$B$7,data!$B$6,data!$B$5,data!$B$4,data!$B$3,data!$B$2)</c:f>
              <c:numCache>
                <c:formatCode>General</c:formatCode>
                <c:ptCount val="19"/>
                <c:pt idx="0">
                  <c:v>1021031</c:v>
                </c:pt>
                <c:pt idx="1">
                  <c:v>1552603</c:v>
                </c:pt>
                <c:pt idx="2">
                  <c:v>2361196</c:v>
                </c:pt>
                <c:pt idx="3">
                  <c:v>3452123</c:v>
                </c:pt>
                <c:pt idx="4">
                  <c:v>5311569</c:v>
                </c:pt>
                <c:pt idx="5">
                  <c:v>6807519</c:v>
                </c:pt>
                <c:pt idx="6">
                  <c:v>8244352</c:v>
                </c:pt>
                <c:pt idx="7">
                  <c:v>9333674</c:v>
                </c:pt>
                <c:pt idx="8">
                  <c:v>10517565</c:v>
                </c:pt>
                <c:pt idx="9">
                  <c:v>10255889</c:v>
                </c:pt>
                <c:pt idx="10">
                  <c:v>9879073</c:v>
                </c:pt>
                <c:pt idx="11">
                  <c:v>9822447</c:v>
                </c:pt>
                <c:pt idx="12">
                  <c:v>9796045</c:v>
                </c:pt>
                <c:pt idx="13">
                  <c:v>9896859</c:v>
                </c:pt>
                <c:pt idx="14">
                  <c:v>9963497</c:v>
                </c:pt>
                <c:pt idx="15">
                  <c:v>9963452</c:v>
                </c:pt>
                <c:pt idx="16">
                  <c:v>10025770</c:v>
                </c:pt>
                <c:pt idx="17">
                  <c:v>10163143</c:v>
                </c:pt>
                <c:pt idx="18">
                  <c:v>10285619</c:v>
                </c:pt>
              </c:numCache>
            </c:numRef>
          </c:val>
          <c:extLst xmlns:c16r2="http://schemas.microsoft.com/office/drawing/2015/06/chart">
            <c:ext xmlns:c16="http://schemas.microsoft.com/office/drawing/2014/chart" uri="{C3380CC4-5D6E-409C-BE32-E72D297353CC}">
              <c16:uniqueId val="{00000000-A242-4D66-8056-8FBDB47EDD66}"/>
            </c:ext>
          </c:extLst>
        </c:ser>
        <c:ser>
          <c:idx val="0"/>
          <c:order val="1"/>
          <c:tx>
            <c:strRef>
              <c:f>data!$A$2</c:f>
              <c:strCache>
                <c:ptCount val="1"/>
                <c:pt idx="0">
                  <c:v>2035</c:v>
                </c:pt>
              </c:strCache>
            </c:strRef>
          </c:tx>
          <c:spPr>
            <a:solidFill>
              <a:schemeClr val="accent2">
                <a:shade val="76000"/>
              </a:schemeClr>
            </a:solidFill>
            <a:ln>
              <a:noFill/>
            </a:ln>
            <a:effectLst/>
          </c:spPr>
          <c:invertIfNegative val="0"/>
          <c:cat>
            <c:numRef>
              <c:f>(data!$A$20,data!$A$19,data!$A$18,data!$A$17,data!$A$16,data!$A$15,data!$A$14,data!$A$13,data!$A$12,data!$A$11,data!$A$10,data!$A$9,data!$A$8,data!$A$7,data!$A$6,data!$A$5,data!$A$4,data!$A$3,data!$A$2)</c:f>
              <c:numCache>
                <c:formatCode>General</c:formatCode>
                <c:ptCount val="19"/>
                <c:pt idx="0">
                  <c:v>1950</c:v>
                </c:pt>
                <c:pt idx="1">
                  <c:v>1955</c:v>
                </c:pt>
                <c:pt idx="2">
                  <c:v>1960</c:v>
                </c:pt>
                <c:pt idx="3">
                  <c:v>1965</c:v>
                </c:pt>
                <c:pt idx="4">
                  <c:v>1970</c:v>
                </c:pt>
                <c:pt idx="5">
                  <c:v>1975</c:v>
                </c:pt>
                <c:pt idx="6">
                  <c:v>1980</c:v>
                </c:pt>
                <c:pt idx="7">
                  <c:v>1985</c:v>
                </c:pt>
                <c:pt idx="8">
                  <c:v>1990</c:v>
                </c:pt>
                <c:pt idx="9">
                  <c:v>1995</c:v>
                </c:pt>
                <c:pt idx="10">
                  <c:v>2000</c:v>
                </c:pt>
                <c:pt idx="11">
                  <c:v>2005</c:v>
                </c:pt>
                <c:pt idx="12">
                  <c:v>2010</c:v>
                </c:pt>
                <c:pt idx="13">
                  <c:v>2015</c:v>
                </c:pt>
                <c:pt idx="14">
                  <c:v>2018</c:v>
                </c:pt>
                <c:pt idx="15">
                  <c:v>2020</c:v>
                </c:pt>
                <c:pt idx="16">
                  <c:v>2025</c:v>
                </c:pt>
                <c:pt idx="17">
                  <c:v>2030</c:v>
                </c:pt>
                <c:pt idx="18">
                  <c:v>2035</c:v>
                </c:pt>
              </c:numCache>
            </c:numRef>
          </c:cat>
          <c:val>
            <c:numLit>
              <c:formatCode>General</c:formatCode>
              <c:ptCount val="1"/>
              <c:pt idx="0">
                <c:v>1</c:v>
              </c:pt>
            </c:numLit>
          </c:val>
          <c:extLst xmlns:c16r2="http://schemas.microsoft.com/office/drawing/2015/06/chart">
            <c:ext xmlns:c16="http://schemas.microsoft.com/office/drawing/2014/chart" uri="{C3380CC4-5D6E-409C-BE32-E72D297353CC}">
              <c16:uniqueId val="{00000001-A242-4D66-8056-8FBDB47EDD66}"/>
            </c:ext>
          </c:extLst>
        </c:ser>
        <c:dLbls>
          <c:showLegendKey val="0"/>
          <c:showVal val="0"/>
          <c:showCatName val="0"/>
          <c:showSerName val="0"/>
          <c:showPercent val="0"/>
          <c:showBubbleSize val="0"/>
        </c:dLbls>
        <c:gapWidth val="219"/>
        <c:overlap val="-27"/>
        <c:axId val="237478752"/>
        <c:axId val="237475488"/>
      </c:barChart>
      <c:catAx>
        <c:axId val="237478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fa-IR"/>
          </a:p>
        </c:txPr>
        <c:crossAx val="237475488"/>
        <c:crosses val="autoZero"/>
        <c:auto val="1"/>
        <c:lblAlgn val="ctr"/>
        <c:lblOffset val="100"/>
        <c:noMultiLvlLbl val="0"/>
      </c:catAx>
      <c:valAx>
        <c:axId val="237475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237478752"/>
        <c:crosses val="autoZero"/>
        <c:crossBetween val="between"/>
      </c:valAx>
      <c:spPr>
        <a:solidFill>
          <a:schemeClr val="bg1"/>
        </a:solid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097276-996D-463B-9439-DD5FA8A0C4AA}" type="datetimeFigureOut">
              <a:rPr lang="en-US" smtClean="0"/>
              <a:t>6/12/2020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49BEE4-E27F-402E-8615-30073B2B13BE}" type="slidenum">
              <a:rPr lang="en-US" smtClean="0"/>
              <a:t>‹#›</a:t>
            </a:fld>
            <a:endParaRPr lang="en-US"/>
          </a:p>
        </p:txBody>
      </p:sp>
    </p:spTree>
    <p:extLst>
      <p:ext uri="{BB962C8B-B14F-4D97-AF65-F5344CB8AC3E}">
        <p14:creationId xmlns:p14="http://schemas.microsoft.com/office/powerpoint/2010/main" val="32842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fa-IR" sz="1200" kern="1200" dirty="0" smtClean="0">
                <a:solidFill>
                  <a:schemeClr val="tx1"/>
                </a:solidFill>
                <a:effectLst/>
                <a:latin typeface="+mn-lt"/>
                <a:ea typeface="+mn-ea"/>
                <a:cs typeface="+mn-cs"/>
              </a:rPr>
              <a:t>شهر سئول یکی از شهرهای کشور کره جنوبی می باشد که دارای جاذبه های گردشگری بسیار زیادی است. این شهر در واقع نمادی از فرهنگ و هنر مردم کشور کره جنوبی می باشد که شما می توانید با سفر به آن با فرهنگ مردم این کشور آشنا شوید. این شهر پرجمعیت ترین شهر کشور کره نیز به شمار می آید که سالانه توریست های زیادی را میزبانی می کند</a:t>
            </a:r>
            <a:r>
              <a:rPr lang="en-US" sz="1200" kern="1200" dirty="0" smtClean="0">
                <a:solidFill>
                  <a:schemeClr val="tx1"/>
                </a:solidFill>
                <a:effectLst/>
                <a:latin typeface="+mn-lt"/>
                <a:ea typeface="+mn-ea"/>
                <a:cs typeface="+mn-cs"/>
              </a:rPr>
              <a:t>.</a:t>
            </a:r>
          </a:p>
          <a:p>
            <a:pPr rtl="1"/>
            <a:r>
              <a:rPr lang="fa-IR" sz="1200" kern="1200" dirty="0" smtClean="0">
                <a:solidFill>
                  <a:schemeClr val="tx1"/>
                </a:solidFill>
                <a:effectLst/>
                <a:latin typeface="+mn-lt"/>
                <a:ea typeface="+mn-ea"/>
                <a:cs typeface="+mn-cs"/>
              </a:rPr>
              <a:t>این شهر بزرگترین شهر و پایتخت کشور کره به شمار می آید که دارای جمعیتی ده میلیون نفری می باشد. این شهر یک شهر مدرن است که دارای زیرساخت های بسیار پیشرفته ای بوده و این زیرساخت ها بدون شک یکی از مهم ترین دلایل پیشرفت این شهر در سال های اخیر بوده است. این شهر در شمال غربی کشور کره واقع شده و با وجود این که شهری بسیار پرجمعیت است هیچ گاه شلوغی جمعیت، افراد را اذیت نمی کند چرا که بیشتر سفرهای داخل شهری از طریق متروی این شهر انجام می شود. این شهر امروزه به عنوان مهم ترین مرکز تجاری و اقتصادی کشور کره به شمار می آید و از گذشته های دور نیز آن را به عنوان نماد فرهنگ و هنر مردم کره می شناختند</a:t>
            </a:r>
            <a:r>
              <a:rPr lang="en-US" sz="1200" kern="1200" dirty="0" smtClean="0">
                <a:solidFill>
                  <a:schemeClr val="tx1"/>
                </a:solidFill>
                <a:effectLst/>
                <a:latin typeface="+mn-lt"/>
                <a:ea typeface="+mn-ea"/>
                <a:cs typeface="+mn-cs"/>
              </a:rPr>
              <a:t>.</a:t>
            </a:r>
          </a:p>
          <a:p>
            <a:pPr rtl="1"/>
            <a:r>
              <a:rPr lang="fa-IR" sz="1200" kern="1200" dirty="0" smtClean="0">
                <a:solidFill>
                  <a:schemeClr val="tx1"/>
                </a:solidFill>
                <a:effectLst/>
                <a:latin typeface="+mn-lt"/>
                <a:ea typeface="+mn-ea"/>
                <a:cs typeface="+mn-cs"/>
              </a:rPr>
              <a:t>آب و هوای این شهر آب و هوایی قاره ای و چهار فصل است که از این لحاظ شباهت زیادی را به آب و هوای کشور ایران دارد. در فصل تابستان آب و هوای این شهر گرم و مرطوب است و در فصل زمستان نیز مردم این شهر آب و هوایی سرد و خشک را تجربه می کنند. متوسط بارندگی در شهر سئول سیصد و هفتاد میلی متر می باشد و شاید برای شما جالب باشد که بدانید بیشتر این بارش باران در دو ماه ژانویه و سپتامبر رخ می دهد.</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F949BEE4-E27F-402E-8615-30073B2B13BE}" type="slidenum">
              <a:rPr lang="en-US" smtClean="0"/>
              <a:t>2</a:t>
            </a:fld>
            <a:endParaRPr lang="en-US"/>
          </a:p>
        </p:txBody>
      </p:sp>
    </p:spTree>
    <p:extLst>
      <p:ext uri="{BB962C8B-B14F-4D97-AF65-F5344CB8AC3E}">
        <p14:creationId xmlns:p14="http://schemas.microsoft.com/office/powerpoint/2010/main" val="1448793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49BEE4-E27F-402E-8615-30073B2B13BE}" type="slidenum">
              <a:rPr lang="en-US" smtClean="0"/>
              <a:t>3</a:t>
            </a:fld>
            <a:endParaRPr lang="en-US"/>
          </a:p>
        </p:txBody>
      </p:sp>
    </p:spTree>
    <p:extLst>
      <p:ext uri="{BB962C8B-B14F-4D97-AF65-F5344CB8AC3E}">
        <p14:creationId xmlns:p14="http://schemas.microsoft.com/office/powerpoint/2010/main" val="696175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حمل و نقل:</a:t>
            </a:r>
          </a:p>
          <a:p>
            <a:r>
              <a:rPr lang="fa-IR" dirty="0" smtClean="0"/>
              <a:t>مترو سئول دارای دوازده خط متروی است که هر کدام با رنگ و تعداد آنها قابل شناسایی هستند. اکثر خطوط متوقف شده در مرکز شهر و همچنین مراکز اصلی حمل و نقل، از جمله ایستگاه قطار سئول، ایستگاه اکسپرس اتوبوس و فرودگاه گیمپو است. یک بلیط بالغ 1000 تومان با 100 تومان دیگر برای هر 5</a:t>
            </a:r>
            <a:r>
              <a:rPr lang="en-US" dirty="0" smtClean="0"/>
              <a:t>km </a:t>
            </a:r>
            <a:r>
              <a:rPr lang="fa-IR" dirty="0" smtClean="0"/>
              <a:t>سفر پس از 10</a:t>
            </a:r>
            <a:r>
              <a:rPr lang="en-US" dirty="0" smtClean="0"/>
              <a:t>km </a:t>
            </a:r>
            <a:r>
              <a:rPr lang="fa-IR" dirty="0" smtClean="0"/>
              <a:t>اول (شامل هزینه اولیه بلیط) است.</a:t>
            </a:r>
          </a:p>
          <a:p>
            <a:r>
              <a:rPr lang="fa-IR" dirty="0" smtClean="0"/>
              <a:t>اتوبوس های عمومی سئول یک سیستم اتوبوس عمومی توسعه یافته است که کاربران اتوبوس های رنگی مختلف را برای نشان دادن مسیرهای مختلف نشان می دهد. یک اتوبوس آبی بین شهر داخل و حومه های دورتر حرکت می کند. یک اتوبوس سبز متصل به ایستگاه های مترو و مناطق مسکونی است. یک اتوبوس زرد در یک مسیر دایره ای در مرکز سئول حرکت می کند و به احتمال زیاد یکی از گردشگران است.</a:t>
            </a:r>
          </a:p>
          <a:p>
            <a:r>
              <a:rPr lang="fa-IR" dirty="0" smtClean="0"/>
              <a:t>تاکسی آب حدود 17 ایستگاه تاکسی آب در امتداد رودخانه </a:t>
            </a:r>
            <a:r>
              <a:rPr lang="en-US" dirty="0" err="1" smtClean="0"/>
              <a:t>Hangang</a:t>
            </a:r>
            <a:r>
              <a:rPr lang="en-US" dirty="0" smtClean="0"/>
              <a:t> </a:t>
            </a:r>
            <a:r>
              <a:rPr lang="fa-IR" dirty="0" smtClean="0"/>
              <a:t>وجود دارد و می تواند به طور مستقیم از سواحل خارج شود.</a:t>
            </a:r>
          </a:p>
          <a:p>
            <a:endParaRPr lang="en-US" dirty="0"/>
          </a:p>
        </p:txBody>
      </p:sp>
      <p:sp>
        <p:nvSpPr>
          <p:cNvPr id="4" name="Slide Number Placeholder 3"/>
          <p:cNvSpPr>
            <a:spLocks noGrp="1"/>
          </p:cNvSpPr>
          <p:nvPr>
            <p:ph type="sldNum" sz="quarter" idx="10"/>
          </p:nvPr>
        </p:nvSpPr>
        <p:spPr/>
        <p:txBody>
          <a:bodyPr/>
          <a:lstStyle/>
          <a:p>
            <a:fld id="{F949BEE4-E27F-402E-8615-30073B2B13BE}" type="slidenum">
              <a:rPr lang="en-US" smtClean="0"/>
              <a:t>7</a:t>
            </a:fld>
            <a:endParaRPr lang="en-US"/>
          </a:p>
        </p:txBody>
      </p:sp>
    </p:spTree>
    <p:extLst>
      <p:ext uri="{BB962C8B-B14F-4D97-AF65-F5344CB8AC3E}">
        <p14:creationId xmlns:p14="http://schemas.microsoft.com/office/powerpoint/2010/main" val="1561720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a-IR" sz="1200" dirty="0" smtClean="0">
                <a:latin typeface="A Rezvan" panose="01000500000000020002" pitchFamily="2" charset="-78"/>
                <a:ea typeface="Calibri" panose="020F0502020204030204" pitchFamily="34" charset="0"/>
                <a:cs typeface="B Koodak" panose="00000700000000000000" pitchFamily="2" charset="-78"/>
              </a:rPr>
              <a:t>در 50 سال گذشته جمعیت 3 برابر، رشد ناخالص داخلی 330 برابر ، به لحاظ شاخص شهر  قدرت جهانی  در سه سال متوالی رتبه 6 ام بوده است.</a:t>
            </a:r>
            <a:endParaRPr lang="en-US" sz="1050" dirty="0" smtClean="0">
              <a:effectLst/>
              <a:latin typeface="A Rezvan" panose="01000500000000020002" pitchFamily="2" charset="-78"/>
              <a:ea typeface="Calibri" panose="020F0502020204030204" pitchFamily="34" charset="0"/>
              <a:cs typeface="B Koodak" panose="00000700000000000000" pitchFamily="2" charset="-78"/>
            </a:endParaRPr>
          </a:p>
          <a:p>
            <a:endParaRPr lang="en-US" dirty="0"/>
          </a:p>
        </p:txBody>
      </p:sp>
      <p:sp>
        <p:nvSpPr>
          <p:cNvPr id="4" name="Slide Number Placeholder 3"/>
          <p:cNvSpPr>
            <a:spLocks noGrp="1"/>
          </p:cNvSpPr>
          <p:nvPr>
            <p:ph type="sldNum" sz="quarter" idx="10"/>
          </p:nvPr>
        </p:nvSpPr>
        <p:spPr/>
        <p:txBody>
          <a:bodyPr/>
          <a:lstStyle/>
          <a:p>
            <a:fld id="{F949BEE4-E27F-402E-8615-30073B2B13BE}" type="slidenum">
              <a:rPr lang="en-US" smtClean="0"/>
              <a:t>10</a:t>
            </a:fld>
            <a:endParaRPr lang="en-US"/>
          </a:p>
        </p:txBody>
      </p:sp>
    </p:spTree>
    <p:extLst>
      <p:ext uri="{BB962C8B-B14F-4D97-AF65-F5344CB8AC3E}">
        <p14:creationId xmlns:p14="http://schemas.microsoft.com/office/powerpoint/2010/main" val="946449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اول، سئول یک اقتصاد همگرا را ایجاد خواهد کرد، رشد رشد صنایع خلاق و نوظهور مبتنی بر همگرایی فناوری اطلاعات را تقویت خواهد کرد. دوم، شهر با رشد و توسعه مؤثر موتورها، رشد خود را به عنوان مرکز اقتصاد جهانی تضمین می کند. سوم، این اطمینان حاصل خواهد کرد که تمام شهروندان فرصت های برابر را برای به اشتراک گذاشتن در مزایای رشد اقتصادی فراهم می کنند. و چهارم، با استفاده از زیرساخت های انسانی و فیزیکی موجود، توسعه عادلانه در سراسر شهر را ترویج خواهد کرد.</a:t>
            </a:r>
            <a:endParaRPr lang="en-US" dirty="0"/>
          </a:p>
        </p:txBody>
      </p:sp>
      <p:sp>
        <p:nvSpPr>
          <p:cNvPr id="4" name="Slide Number Placeholder 3"/>
          <p:cNvSpPr>
            <a:spLocks noGrp="1"/>
          </p:cNvSpPr>
          <p:nvPr>
            <p:ph type="sldNum" sz="quarter" idx="10"/>
          </p:nvPr>
        </p:nvSpPr>
        <p:spPr/>
        <p:txBody>
          <a:bodyPr/>
          <a:lstStyle/>
          <a:p>
            <a:fld id="{F949BEE4-E27F-402E-8615-30073B2B13BE}" type="slidenum">
              <a:rPr lang="en-US" smtClean="0"/>
              <a:t>18</a:t>
            </a:fld>
            <a:endParaRPr lang="en-US"/>
          </a:p>
        </p:txBody>
      </p:sp>
    </p:spTree>
    <p:extLst>
      <p:ext uri="{BB962C8B-B14F-4D97-AF65-F5344CB8AC3E}">
        <p14:creationId xmlns:p14="http://schemas.microsoft.com/office/powerpoint/2010/main" val="334144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AF16E7D-3207-42BA-85F7-9E1E7BFD610E}" type="datetimeFigureOut">
              <a:rPr lang="en-US" smtClean="0"/>
              <a:t>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4205502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AF16E7D-3207-42BA-85F7-9E1E7BFD610E}" type="datetimeFigureOut">
              <a:rPr lang="en-US" smtClean="0"/>
              <a:t>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4193298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AF16E7D-3207-42BA-85F7-9E1E7BFD610E}" type="datetimeFigureOut">
              <a:rPr lang="en-US" smtClean="0"/>
              <a:t>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132347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AF16E7D-3207-42BA-85F7-9E1E7BFD610E}" type="datetimeFigureOut">
              <a:rPr lang="en-US" smtClean="0"/>
              <a:t>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1574580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AF16E7D-3207-42BA-85F7-9E1E7BFD610E}" type="datetimeFigureOut">
              <a:rPr lang="en-US" smtClean="0"/>
              <a:t>6/12/2020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327004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AF16E7D-3207-42BA-85F7-9E1E7BFD610E}" type="datetimeFigureOut">
              <a:rPr lang="en-US" smtClean="0"/>
              <a:t>6/12/2020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450330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AF16E7D-3207-42BA-85F7-9E1E7BFD610E}" type="datetimeFigureOut">
              <a:rPr lang="en-US" smtClean="0"/>
              <a:t>6/12/2020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1513302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AF16E7D-3207-42BA-85F7-9E1E7BFD610E}" type="datetimeFigureOut">
              <a:rPr lang="en-US" smtClean="0"/>
              <a:t>6/12/2020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3133148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F16E7D-3207-42BA-85F7-9E1E7BFD610E}" type="datetimeFigureOut">
              <a:rPr lang="en-US" smtClean="0"/>
              <a:t>6/12/2020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2539215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AF16E7D-3207-42BA-85F7-9E1E7BFD610E}" type="datetimeFigureOut">
              <a:rPr lang="en-US" smtClean="0"/>
              <a:t>6/12/2020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2655483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AF16E7D-3207-42BA-85F7-9E1E7BFD610E}" type="datetimeFigureOut">
              <a:rPr lang="en-US" smtClean="0"/>
              <a:t>6/12/2020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A6F332-AEE6-4E1D-AE15-0E515B7AB4E8}" type="slidenum">
              <a:rPr lang="en-US" smtClean="0"/>
              <a:t>‹#›</a:t>
            </a:fld>
            <a:endParaRPr lang="en-US"/>
          </a:p>
        </p:txBody>
      </p:sp>
    </p:spTree>
    <p:extLst>
      <p:ext uri="{BB962C8B-B14F-4D97-AF65-F5344CB8AC3E}">
        <p14:creationId xmlns:p14="http://schemas.microsoft.com/office/powerpoint/2010/main" val="1624756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F16E7D-3207-42BA-85F7-9E1E7BFD610E}" type="datetimeFigureOut">
              <a:rPr lang="en-US" smtClean="0"/>
              <a:t>6/12/2020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A6F332-AEE6-4E1D-AE15-0E515B7AB4E8}" type="slidenum">
              <a:rPr lang="en-US" smtClean="0"/>
              <a:t>‹#›</a:t>
            </a:fld>
            <a:endParaRPr lang="en-US"/>
          </a:p>
        </p:txBody>
      </p:sp>
    </p:spTree>
    <p:extLst>
      <p:ext uri="{BB962C8B-B14F-4D97-AF65-F5344CB8AC3E}">
        <p14:creationId xmlns:p14="http://schemas.microsoft.com/office/powerpoint/2010/main" val="201069166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7.jpg"/><Relationship Id="rId7" Type="http://schemas.openxmlformats.org/officeDocument/2006/relationships/image" Target="../media/image27.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jp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chart" Target="../charts/chart2.xml"/></Relationships>
</file>

<file path=ppt/slides/_rels/slide11.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3.emf"/><Relationship Id="rId7" Type="http://schemas.openxmlformats.org/officeDocument/2006/relationships/image" Target="../media/image29.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jp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31.jpg"/><Relationship Id="rId5" Type="http://schemas.openxmlformats.org/officeDocument/2006/relationships/image" Target="../media/image2.jp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33.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2.jp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2.jp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35.jpg"/><Relationship Id="rId5" Type="http://schemas.openxmlformats.org/officeDocument/2006/relationships/image" Target="../media/image2.jp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emf"/><Relationship Id="rId7" Type="http://schemas.openxmlformats.org/officeDocument/2006/relationships/image" Target="../media/image38.jpg"/><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image" Target="../media/image37.jpg"/><Relationship Id="rId5" Type="http://schemas.openxmlformats.org/officeDocument/2006/relationships/image" Target="../media/image2.jp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image" Target="../media/image2.jp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2.jp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jpg"/><Relationship Id="rId5" Type="http://schemas.openxmlformats.org/officeDocument/2006/relationships/image" Target="../media/image4.png"/><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3.emf"/><Relationship Id="rId7" Type="http://schemas.openxmlformats.org/officeDocument/2006/relationships/image" Target="../media/image10.emf"/><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9.emf"/><Relationship Id="rId5" Type="http://schemas.openxmlformats.org/officeDocument/2006/relationships/image" Target="../media/image2.jpg"/><Relationship Id="rId4" Type="http://schemas.openxmlformats.org/officeDocument/2006/relationships/image" Target="../media/image4.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3.emf"/><Relationship Id="rId7" Type="http://schemas.openxmlformats.org/officeDocument/2006/relationships/image" Target="../media/image14.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13.jpg"/><Relationship Id="rId11" Type="http://schemas.openxmlformats.org/officeDocument/2006/relationships/image" Target="../media/image18.jpg"/><Relationship Id="rId5" Type="http://schemas.openxmlformats.org/officeDocument/2006/relationships/image" Target="../media/image2.jpg"/><Relationship Id="rId10" Type="http://schemas.openxmlformats.org/officeDocument/2006/relationships/image" Target="../media/image17.jpg"/><Relationship Id="rId4" Type="http://schemas.openxmlformats.org/officeDocument/2006/relationships/image" Target="../media/image4.png"/><Relationship Id="rId9" Type="http://schemas.openxmlformats.org/officeDocument/2006/relationships/image" Target="../media/image16.jpg"/></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7.jp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jp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3.emf"/><Relationship Id="rId7" Type="http://schemas.openxmlformats.org/officeDocument/2006/relationships/image" Target="../media/image23.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jpg"/><Relationship Id="rId4" Type="http://schemas.openxmlformats.org/officeDocument/2006/relationships/image" Target="../media/image4.png"/><Relationship Id="rId9" Type="http://schemas.openxmlformats.org/officeDocument/2006/relationships/image" Target="../media/image25.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2731"/>
            <a:ext cx="9144000" cy="5120372"/>
          </a:xfrm>
          <a:prstGeom prst="rect">
            <a:avLst/>
          </a:prstGeom>
        </p:spPr>
      </p:pic>
      <p:sp>
        <p:nvSpPr>
          <p:cNvPr id="3" name="Subtitle 2"/>
          <p:cNvSpPr>
            <a:spLocks noGrp="1"/>
          </p:cNvSpPr>
          <p:nvPr>
            <p:ph type="subTitle" idx="1"/>
          </p:nvPr>
        </p:nvSpPr>
        <p:spPr>
          <a:xfrm>
            <a:off x="501650" y="5963103"/>
            <a:ext cx="8140700" cy="849084"/>
          </a:xfrm>
        </p:spPr>
        <p:style>
          <a:lnRef idx="2">
            <a:schemeClr val="accent2"/>
          </a:lnRef>
          <a:fillRef idx="1">
            <a:schemeClr val="lt1"/>
          </a:fillRef>
          <a:effectRef idx="0">
            <a:schemeClr val="accent2"/>
          </a:effectRef>
          <a:fontRef idx="minor">
            <a:schemeClr val="dk1"/>
          </a:fontRef>
        </p:style>
        <p:txBody>
          <a:bodyPr>
            <a:noAutofit/>
          </a:bodyPr>
          <a:lstStyle/>
          <a:p>
            <a:r>
              <a:rPr lang="fa-IR" sz="4800" dirty="0" smtClean="0">
                <a:solidFill>
                  <a:srgbClr val="FF0000"/>
                </a:solidFill>
                <a:latin typeface="A Rezvan" panose="01000500000000020002" pitchFamily="2" charset="-78"/>
                <a:cs typeface="A Rezvan" panose="01000500000000020002" pitchFamily="2" charset="-78"/>
              </a:rPr>
              <a:t>بررسی کامل برنامه </a:t>
            </a:r>
            <a:r>
              <a:rPr lang="fa-IR" sz="4800" dirty="0" smtClean="0">
                <a:solidFill>
                  <a:srgbClr val="FF0000"/>
                </a:solidFill>
                <a:latin typeface="A Rezvan" panose="01000500000000020002" pitchFamily="2" charset="-78"/>
                <a:cs typeface="A Rezvan" panose="01000500000000020002" pitchFamily="2" charset="-78"/>
              </a:rPr>
              <a:t>ریزی مادرشهر سئول</a:t>
            </a:r>
          </a:p>
        </p:txBody>
      </p:sp>
      <p:pic>
        <p:nvPicPr>
          <p:cNvPr id="11" name="Content Placeholder 9"/>
          <p:cNvPicPr>
            <a:picLocks noChangeAspect="1"/>
          </p:cNvPicPr>
          <p:nvPr/>
        </p:nvPicPr>
        <p:blipFill rotWithShape="1">
          <a:blip r:embed="rId3">
            <a:extLst>
              <a:ext uri="{28A0092B-C50C-407E-A947-70E740481C1C}">
                <a14:useLocalDpi xmlns:a14="http://schemas.microsoft.com/office/drawing/2010/main" val="0"/>
              </a:ext>
            </a:extLst>
          </a:blip>
          <a:srcRect l="13086" b="27411"/>
          <a:stretch/>
        </p:blipFill>
        <p:spPr>
          <a:xfrm>
            <a:off x="0" y="43542"/>
            <a:ext cx="4288971" cy="804182"/>
          </a:xfrm>
          <a:prstGeom prst="rect">
            <a:avLst/>
          </a:prstGeom>
        </p:spPr>
      </p:pic>
      <p:sp>
        <p:nvSpPr>
          <p:cNvPr id="12" name="TextBox 11"/>
          <p:cNvSpPr txBox="1"/>
          <p:nvPr/>
        </p:nvSpPr>
        <p:spPr>
          <a:xfrm>
            <a:off x="3773714" y="51445"/>
            <a:ext cx="4034971" cy="646331"/>
          </a:xfrm>
          <a:prstGeom prst="rect">
            <a:avLst/>
          </a:prstGeom>
          <a:noFill/>
        </p:spPr>
        <p:txBody>
          <a:bodyPr wrap="square" rtlCol="0">
            <a:spAutoFit/>
          </a:bodyPr>
          <a:lstStyle/>
          <a:p>
            <a:pPr algn="r"/>
            <a:r>
              <a:rPr lang="fa-IR" sz="3600" dirty="0" smtClean="0">
                <a:solidFill>
                  <a:schemeClr val="accent2">
                    <a:lumMod val="75000"/>
                  </a:schemeClr>
                </a:solidFill>
                <a:latin typeface="A Rezvan" panose="01000500000000020002" pitchFamily="2" charset="-78"/>
                <a:cs typeface="A Rezvan" panose="01000500000000020002" pitchFamily="2" charset="-78"/>
              </a:rPr>
              <a:t>به نـــــــــــــــــــــــــام او</a:t>
            </a:r>
            <a:endParaRPr lang="en-US" sz="3600" dirty="0">
              <a:solidFill>
                <a:schemeClr val="accent2">
                  <a:lumMod val="75000"/>
                </a:schemeClr>
              </a:solidFill>
              <a:latin typeface="A Rezvan" panose="01000500000000020002" pitchFamily="2" charset="-78"/>
              <a:cs typeface="A Rezvan" panose="01000500000000020002" pitchFamily="2" charset="-78"/>
            </a:endParaRPr>
          </a:p>
        </p:txBody>
      </p:sp>
    </p:spTree>
    <p:extLst>
      <p:ext uri="{BB962C8B-B14F-4D97-AF65-F5344CB8AC3E}">
        <p14:creationId xmlns:p14="http://schemas.microsoft.com/office/powerpoint/2010/main" val="9274025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4"/>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تحولات جمعیتی</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6">
            <a:extLst>
              <a:ext uri="{28A0092B-C50C-407E-A947-70E740481C1C}">
                <a14:useLocalDpi xmlns:a14="http://schemas.microsoft.com/office/drawing/2010/main" val="0"/>
              </a:ext>
            </a:extLst>
          </a:blip>
          <a:srcRect l="13086" b="27411"/>
          <a:stretch/>
        </p:blipFill>
        <p:spPr>
          <a:xfrm>
            <a:off x="0" y="0"/>
            <a:ext cx="4470400" cy="838200"/>
          </a:xfr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8176" y="4053844"/>
            <a:ext cx="4647131" cy="2266944"/>
          </a:xfrm>
          <a:prstGeom prst="rect">
            <a:avLst/>
          </a:prstGeom>
        </p:spPr>
      </p:pic>
      <p:graphicFrame>
        <p:nvGraphicFramePr>
          <p:cNvPr id="12" name="Chart 11"/>
          <p:cNvGraphicFramePr>
            <a:graphicFrameLocks/>
          </p:cNvGraphicFramePr>
          <p:nvPr>
            <p:extLst>
              <p:ext uri="{D42A27DB-BD31-4B8C-83A1-F6EECF244321}">
                <p14:modId xmlns:p14="http://schemas.microsoft.com/office/powerpoint/2010/main" val="1952512925"/>
              </p:ext>
            </p:extLst>
          </p:nvPr>
        </p:nvGraphicFramePr>
        <p:xfrm>
          <a:off x="342900" y="1016000"/>
          <a:ext cx="4812407" cy="295894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Chart 12"/>
          <p:cNvGraphicFramePr>
            <a:graphicFrameLocks/>
          </p:cNvGraphicFramePr>
          <p:nvPr>
            <p:extLst>
              <p:ext uri="{D42A27DB-BD31-4B8C-83A1-F6EECF244321}">
                <p14:modId xmlns:p14="http://schemas.microsoft.com/office/powerpoint/2010/main" val="4250979640"/>
              </p:ext>
            </p:extLst>
          </p:nvPr>
        </p:nvGraphicFramePr>
        <p:xfrm>
          <a:off x="247649" y="927100"/>
          <a:ext cx="5016500" cy="3009746"/>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145647449"/>
              </p:ext>
            </p:extLst>
          </p:nvPr>
        </p:nvGraphicFramePr>
        <p:xfrm>
          <a:off x="5209728" y="1131353"/>
          <a:ext cx="3718371" cy="4774083"/>
        </p:xfrm>
        <a:graphic>
          <a:graphicData uri="http://schemas.openxmlformats.org/drawingml/2006/table">
            <a:tbl>
              <a:tblPr>
                <a:tableStyleId>{073A0DAA-6AF3-43AB-8588-CEC1D06C72B9}</a:tableStyleId>
              </a:tblPr>
              <a:tblGrid>
                <a:gridCol w="626117">
                  <a:extLst>
                    <a:ext uri="{9D8B030D-6E8A-4147-A177-3AD203B41FA5}">
                      <a16:colId xmlns:a16="http://schemas.microsoft.com/office/drawing/2014/main" xmlns="" val="1573800754"/>
                    </a:ext>
                  </a:extLst>
                </a:gridCol>
                <a:gridCol w="945566">
                  <a:extLst>
                    <a:ext uri="{9D8B030D-6E8A-4147-A177-3AD203B41FA5}">
                      <a16:colId xmlns:a16="http://schemas.microsoft.com/office/drawing/2014/main" xmlns="" val="921846908"/>
                    </a:ext>
                  </a:extLst>
                </a:gridCol>
                <a:gridCol w="1316124">
                  <a:extLst>
                    <a:ext uri="{9D8B030D-6E8A-4147-A177-3AD203B41FA5}">
                      <a16:colId xmlns:a16="http://schemas.microsoft.com/office/drawing/2014/main" xmlns="" val="1679045683"/>
                    </a:ext>
                  </a:extLst>
                </a:gridCol>
                <a:gridCol w="830564">
                  <a:extLst>
                    <a:ext uri="{9D8B030D-6E8A-4147-A177-3AD203B41FA5}">
                      <a16:colId xmlns:a16="http://schemas.microsoft.com/office/drawing/2014/main" xmlns="" val="1591305390"/>
                    </a:ext>
                  </a:extLst>
                </a:gridCol>
              </a:tblGrid>
              <a:tr h="315866">
                <a:tc>
                  <a:txBody>
                    <a:bodyPr/>
                    <a:lstStyle/>
                    <a:p>
                      <a:pPr algn="ctr" fontAlgn="ctr"/>
                      <a:r>
                        <a:rPr lang="en-US" sz="1400" b="1" u="none" strike="noStrike" dirty="0">
                          <a:solidFill>
                            <a:srgbClr val="FFFF00"/>
                          </a:solidFill>
                          <a:effectLst/>
                        </a:rPr>
                        <a:t>Year</a:t>
                      </a:r>
                      <a:endParaRPr lang="en-US" sz="1400" b="1" i="0" u="none" strike="noStrike" dirty="0">
                        <a:solidFill>
                          <a:srgbClr val="FFFF00"/>
                        </a:solidFill>
                        <a:effectLst/>
                        <a:latin typeface="Adobe Fan Heiti Std B" panose="020B0700000000000000" pitchFamily="34" charset="-128"/>
                        <a:ea typeface="Adobe Fan Heiti Std B" panose="020B0700000000000000" pitchFamily="34" charset="-128"/>
                      </a:endParaRPr>
                    </a:p>
                  </a:txBody>
                  <a:tcPr marL="8226" marR="8226" marT="8226" marB="0" anchor="ctr">
                    <a:solidFill>
                      <a:schemeClr val="accent5">
                        <a:lumMod val="40000"/>
                        <a:lumOff val="60000"/>
                      </a:schemeClr>
                    </a:solidFill>
                  </a:tcPr>
                </a:tc>
                <a:tc>
                  <a:txBody>
                    <a:bodyPr/>
                    <a:lstStyle/>
                    <a:p>
                      <a:pPr algn="ctr" fontAlgn="ctr"/>
                      <a:r>
                        <a:rPr lang="en-US" sz="1400" b="1" u="none" strike="noStrike" dirty="0">
                          <a:solidFill>
                            <a:srgbClr val="FFFF00"/>
                          </a:solidFill>
                          <a:effectLst/>
                        </a:rPr>
                        <a:t>Population</a:t>
                      </a:r>
                      <a:endParaRPr lang="en-US" sz="1400" b="1" i="0" u="none" strike="noStrike" dirty="0">
                        <a:solidFill>
                          <a:srgbClr val="FFFF00"/>
                        </a:solidFill>
                        <a:effectLst/>
                        <a:latin typeface="Adobe Fan Heiti Std B" panose="020B0700000000000000" pitchFamily="34" charset="-128"/>
                        <a:ea typeface="Adobe Fan Heiti Std B" panose="020B0700000000000000" pitchFamily="34" charset="-128"/>
                      </a:endParaRPr>
                    </a:p>
                  </a:txBody>
                  <a:tcPr marL="8226" marR="8226" marT="8226" marB="0" anchor="ctr">
                    <a:solidFill>
                      <a:schemeClr val="accent5">
                        <a:lumMod val="40000"/>
                        <a:lumOff val="60000"/>
                      </a:schemeClr>
                    </a:solidFill>
                  </a:tcPr>
                </a:tc>
                <a:tc>
                  <a:txBody>
                    <a:bodyPr/>
                    <a:lstStyle/>
                    <a:p>
                      <a:pPr algn="ctr" fontAlgn="ctr"/>
                      <a:r>
                        <a:rPr lang="en-US" sz="1200" b="1" u="none" strike="noStrike" dirty="0">
                          <a:solidFill>
                            <a:srgbClr val="FFFF00"/>
                          </a:solidFill>
                          <a:effectLst/>
                        </a:rPr>
                        <a:t>Growth Rate (%)</a:t>
                      </a:r>
                      <a:endParaRPr lang="en-US" sz="1200" b="1" i="0" u="none" strike="noStrike" dirty="0">
                        <a:solidFill>
                          <a:srgbClr val="FFFF00"/>
                        </a:solidFill>
                        <a:effectLst/>
                        <a:latin typeface="Adobe Fan Heiti Std B" panose="020B0700000000000000" pitchFamily="34" charset="-128"/>
                        <a:ea typeface="Adobe Fan Heiti Std B" panose="020B0700000000000000" pitchFamily="34" charset="-128"/>
                      </a:endParaRPr>
                    </a:p>
                  </a:txBody>
                  <a:tcPr marL="8226" marR="8226" marT="8226" marB="0" anchor="ctr">
                    <a:solidFill>
                      <a:schemeClr val="accent5">
                        <a:lumMod val="40000"/>
                        <a:lumOff val="60000"/>
                      </a:schemeClr>
                    </a:solidFill>
                  </a:tcPr>
                </a:tc>
                <a:tc>
                  <a:txBody>
                    <a:bodyPr/>
                    <a:lstStyle/>
                    <a:p>
                      <a:pPr algn="ctr" fontAlgn="ctr"/>
                      <a:r>
                        <a:rPr lang="en-US" sz="1200" b="1" u="none" strike="noStrike" dirty="0">
                          <a:solidFill>
                            <a:srgbClr val="FFFF00"/>
                          </a:solidFill>
                          <a:effectLst/>
                        </a:rPr>
                        <a:t>Growth</a:t>
                      </a:r>
                      <a:endParaRPr lang="en-US" sz="1200" b="1" i="0" u="none" strike="noStrike" dirty="0">
                        <a:solidFill>
                          <a:srgbClr val="FFFF00"/>
                        </a:solidFill>
                        <a:effectLst/>
                        <a:latin typeface="Adobe Fan Heiti Std B" panose="020B0700000000000000" pitchFamily="34" charset="-128"/>
                        <a:ea typeface="Adobe Fan Heiti Std B" panose="020B0700000000000000" pitchFamily="34" charset="-12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64118714"/>
                  </a:ext>
                </a:extLst>
              </a:tr>
              <a:tr h="234643">
                <a:tc>
                  <a:txBody>
                    <a:bodyPr/>
                    <a:lstStyle/>
                    <a:p>
                      <a:pPr algn="ctr" fontAlgn="ctr"/>
                      <a:r>
                        <a:rPr lang="en-US" sz="1400" u="none" strike="noStrike" dirty="0">
                          <a:solidFill>
                            <a:srgbClr val="FF0000"/>
                          </a:solidFill>
                          <a:effectLst/>
                        </a:rPr>
                        <a:t>2035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10285619</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a:solidFill>
                            <a:schemeClr val="tx1"/>
                          </a:solidFill>
                          <a:effectLst/>
                        </a:rPr>
                        <a:t>0.002398664</a:t>
                      </a:r>
                      <a:endParaRPr lang="en-US" sz="12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122476</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291980082"/>
                  </a:ext>
                </a:extLst>
              </a:tr>
              <a:tr h="234643">
                <a:tc>
                  <a:txBody>
                    <a:bodyPr/>
                    <a:lstStyle/>
                    <a:p>
                      <a:pPr algn="ctr" fontAlgn="ctr"/>
                      <a:r>
                        <a:rPr lang="en-US" sz="1400" u="none" strike="noStrike">
                          <a:solidFill>
                            <a:srgbClr val="FF0000"/>
                          </a:solidFill>
                          <a:effectLst/>
                        </a:rPr>
                        <a:t>2030</a:t>
                      </a:r>
                      <a:endParaRPr lang="en-US" sz="1400" b="0" i="0" u="none" strike="noStrike">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10163143</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0.002725501</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137373</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590085701"/>
                  </a:ext>
                </a:extLst>
              </a:tr>
              <a:tr h="234643">
                <a:tc>
                  <a:txBody>
                    <a:bodyPr/>
                    <a:lstStyle/>
                    <a:p>
                      <a:pPr algn="ctr" fontAlgn="ctr"/>
                      <a:r>
                        <a:rPr lang="en-US" sz="1400" u="none" strike="noStrike" dirty="0">
                          <a:solidFill>
                            <a:srgbClr val="FF0000"/>
                          </a:solidFill>
                          <a:effectLst/>
                        </a:rPr>
                        <a:t>2025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10025770</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0.001247814</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62318</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3156304771"/>
                  </a:ext>
                </a:extLst>
              </a:tr>
              <a:tr h="234643">
                <a:tc>
                  <a:txBody>
                    <a:bodyPr/>
                    <a:lstStyle/>
                    <a:p>
                      <a:pPr algn="ctr" fontAlgn="ctr"/>
                      <a:r>
                        <a:rPr lang="en-US" sz="1400" u="none" strike="noStrike" dirty="0">
                          <a:solidFill>
                            <a:srgbClr val="FF0000"/>
                          </a:solidFill>
                          <a:effectLst/>
                        </a:rPr>
                        <a:t>2020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9963452</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-2.26E-06</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a:solidFill>
                            <a:schemeClr val="tx1"/>
                          </a:solidFill>
                          <a:effectLst/>
                        </a:rPr>
                        <a:t>-45</a:t>
                      </a:r>
                      <a:endParaRPr lang="en-US" sz="12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3404412483"/>
                  </a:ext>
                </a:extLst>
              </a:tr>
              <a:tr h="234643">
                <a:tc>
                  <a:txBody>
                    <a:bodyPr/>
                    <a:lstStyle/>
                    <a:p>
                      <a:pPr algn="ctr" fontAlgn="ctr"/>
                      <a:r>
                        <a:rPr lang="en-US" sz="1400" u="none" strike="noStrike" dirty="0">
                          <a:solidFill>
                            <a:srgbClr val="FF0000"/>
                          </a:solidFill>
                          <a:effectLst/>
                        </a:rPr>
                        <a:t>2018</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9963497</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0.002239397</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66638</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2363401172"/>
                  </a:ext>
                </a:extLst>
              </a:tr>
              <a:tr h="234643">
                <a:tc>
                  <a:txBody>
                    <a:bodyPr/>
                    <a:lstStyle/>
                    <a:p>
                      <a:pPr algn="ctr" fontAlgn="ctr"/>
                      <a:r>
                        <a:rPr lang="en-US" sz="1400" u="none" strike="noStrike">
                          <a:solidFill>
                            <a:srgbClr val="FF0000"/>
                          </a:solidFill>
                          <a:effectLst/>
                        </a:rPr>
                        <a:t>2015</a:t>
                      </a:r>
                      <a:endParaRPr lang="en-US" sz="1400" b="0" i="0" u="none" strike="noStrike">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9896859</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0.002049838</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100814</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3464098548"/>
                  </a:ext>
                </a:extLst>
              </a:tr>
              <a:tr h="234643">
                <a:tc>
                  <a:txBody>
                    <a:bodyPr/>
                    <a:lstStyle/>
                    <a:p>
                      <a:pPr algn="ctr" fontAlgn="ctr"/>
                      <a:r>
                        <a:rPr lang="en-US" sz="1400" u="none" strike="noStrike" dirty="0">
                          <a:solidFill>
                            <a:srgbClr val="FF0000"/>
                          </a:solidFill>
                          <a:effectLst/>
                        </a:rPr>
                        <a:t>2010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9796045</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-0.000538164</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a:solidFill>
                            <a:schemeClr val="tx1"/>
                          </a:solidFill>
                          <a:effectLst/>
                        </a:rPr>
                        <a:t>-26402</a:t>
                      </a:r>
                      <a:endParaRPr lang="en-US" sz="12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1560046103"/>
                  </a:ext>
                </a:extLst>
              </a:tr>
              <a:tr h="234643">
                <a:tc>
                  <a:txBody>
                    <a:bodyPr/>
                    <a:lstStyle/>
                    <a:p>
                      <a:pPr algn="ctr" fontAlgn="ctr"/>
                      <a:r>
                        <a:rPr lang="en-US" sz="1400" u="none" strike="noStrike" dirty="0">
                          <a:solidFill>
                            <a:srgbClr val="FF0000"/>
                          </a:solidFill>
                          <a:effectLst/>
                        </a:rPr>
                        <a:t>2005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9822447</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-0.00114902</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-56626</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1067855280"/>
                  </a:ext>
                </a:extLst>
              </a:tr>
              <a:tr h="234643">
                <a:tc>
                  <a:txBody>
                    <a:bodyPr/>
                    <a:lstStyle/>
                    <a:p>
                      <a:pPr algn="ctr" fontAlgn="ctr"/>
                      <a:r>
                        <a:rPr lang="en-US" sz="1400" u="none" strike="noStrike" dirty="0">
                          <a:solidFill>
                            <a:srgbClr val="FF0000"/>
                          </a:solidFill>
                          <a:effectLst/>
                        </a:rPr>
                        <a:t>2000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9879073</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-0.007458724</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-376816</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62185402"/>
                  </a:ext>
                </a:extLst>
              </a:tr>
              <a:tr h="234643">
                <a:tc>
                  <a:txBody>
                    <a:bodyPr/>
                    <a:lstStyle/>
                    <a:p>
                      <a:pPr algn="ctr" fontAlgn="ctr"/>
                      <a:r>
                        <a:rPr lang="en-US" sz="1400" u="none" strike="noStrike" dirty="0">
                          <a:solidFill>
                            <a:srgbClr val="FF0000"/>
                          </a:solidFill>
                          <a:effectLst/>
                        </a:rPr>
                        <a:t>1995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10255889</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-0.005026254</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-261676</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2363145050"/>
                  </a:ext>
                </a:extLst>
              </a:tr>
              <a:tr h="234643">
                <a:tc>
                  <a:txBody>
                    <a:bodyPr/>
                    <a:lstStyle/>
                    <a:p>
                      <a:pPr algn="ctr" fontAlgn="ctr"/>
                      <a:r>
                        <a:rPr lang="en-US" sz="1400" u="none" strike="noStrike" dirty="0">
                          <a:solidFill>
                            <a:srgbClr val="FF0000"/>
                          </a:solidFill>
                          <a:effectLst/>
                        </a:rPr>
                        <a:t>1990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10517565</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0.024171097</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1183891</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4159611397"/>
                  </a:ext>
                </a:extLst>
              </a:tr>
              <a:tr h="234643">
                <a:tc>
                  <a:txBody>
                    <a:bodyPr/>
                    <a:lstStyle/>
                    <a:p>
                      <a:pPr algn="ctr" fontAlgn="ctr"/>
                      <a:r>
                        <a:rPr lang="en-US" sz="1400" u="none" strike="noStrike" dirty="0">
                          <a:solidFill>
                            <a:srgbClr val="FF0000"/>
                          </a:solidFill>
                          <a:effectLst/>
                        </a:rPr>
                        <a:t>1985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9333674</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0.025130654</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1089322</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1468317157"/>
                  </a:ext>
                </a:extLst>
              </a:tr>
              <a:tr h="234643">
                <a:tc>
                  <a:txBody>
                    <a:bodyPr/>
                    <a:lstStyle/>
                    <a:p>
                      <a:pPr algn="ctr" fontAlgn="ctr"/>
                      <a:r>
                        <a:rPr lang="en-US" sz="1400" u="none" strike="noStrike" dirty="0">
                          <a:solidFill>
                            <a:srgbClr val="FF0000"/>
                          </a:solidFill>
                          <a:effectLst/>
                        </a:rPr>
                        <a:t>1980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8244352</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0.039043029</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1436833</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2561534174"/>
                  </a:ext>
                </a:extLst>
              </a:tr>
              <a:tr h="234643">
                <a:tc>
                  <a:txBody>
                    <a:bodyPr/>
                    <a:lstStyle/>
                    <a:p>
                      <a:pPr algn="ctr" fontAlgn="ctr"/>
                      <a:r>
                        <a:rPr lang="en-US" sz="1400" u="none" strike="noStrike" dirty="0">
                          <a:solidFill>
                            <a:srgbClr val="FF0000"/>
                          </a:solidFill>
                          <a:effectLst/>
                        </a:rPr>
                        <a:t>1975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6807519</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0.050880194</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1495950</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333988127"/>
                  </a:ext>
                </a:extLst>
              </a:tr>
              <a:tr h="234643">
                <a:tc>
                  <a:txBody>
                    <a:bodyPr/>
                    <a:lstStyle/>
                    <a:p>
                      <a:pPr algn="ctr" fontAlgn="ctr"/>
                      <a:r>
                        <a:rPr lang="en-US" sz="1400" u="none" strike="noStrike" dirty="0">
                          <a:solidFill>
                            <a:srgbClr val="FF0000"/>
                          </a:solidFill>
                          <a:effectLst/>
                        </a:rPr>
                        <a:t>1970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5311569</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0.090002046</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1859446</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1003511629"/>
                  </a:ext>
                </a:extLst>
              </a:tr>
              <a:tr h="234643">
                <a:tc>
                  <a:txBody>
                    <a:bodyPr/>
                    <a:lstStyle/>
                    <a:p>
                      <a:pPr algn="ctr" fontAlgn="ctr"/>
                      <a:r>
                        <a:rPr lang="en-US" sz="1400" u="none" strike="noStrike" dirty="0">
                          <a:solidFill>
                            <a:srgbClr val="FF0000"/>
                          </a:solidFill>
                          <a:effectLst/>
                        </a:rPr>
                        <a:t>1965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3452123</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0.078923977</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1090927</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3044286259"/>
                  </a:ext>
                </a:extLst>
              </a:tr>
              <a:tr h="234643">
                <a:tc>
                  <a:txBody>
                    <a:bodyPr/>
                    <a:lstStyle/>
                    <a:p>
                      <a:pPr algn="ctr" fontAlgn="ctr"/>
                      <a:r>
                        <a:rPr lang="en-US" sz="1400" u="none" strike="noStrike" dirty="0">
                          <a:solidFill>
                            <a:srgbClr val="FF0000"/>
                          </a:solidFill>
                          <a:effectLst/>
                        </a:rPr>
                        <a:t>1960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2361196</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0.087462585</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808593</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42750668"/>
                  </a:ext>
                </a:extLst>
              </a:tr>
              <a:tr h="234643">
                <a:tc>
                  <a:txBody>
                    <a:bodyPr/>
                    <a:lstStyle/>
                    <a:p>
                      <a:pPr algn="ctr" fontAlgn="ctr"/>
                      <a:r>
                        <a:rPr lang="en-US" sz="1400" u="none" strike="noStrike" dirty="0">
                          <a:solidFill>
                            <a:srgbClr val="FF0000"/>
                          </a:solidFill>
                          <a:effectLst/>
                        </a:rPr>
                        <a:t>1955</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1552603</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0.087437483</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531572</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2051377862"/>
                  </a:ext>
                </a:extLst>
              </a:tr>
              <a:tr h="234643">
                <a:tc>
                  <a:txBody>
                    <a:bodyPr/>
                    <a:lstStyle/>
                    <a:p>
                      <a:pPr algn="ctr" fontAlgn="ctr"/>
                      <a:r>
                        <a:rPr lang="en-US" sz="1400" u="none" strike="noStrike" dirty="0">
                          <a:solidFill>
                            <a:srgbClr val="FF0000"/>
                          </a:solidFill>
                          <a:effectLst/>
                        </a:rPr>
                        <a:t>1950</a:t>
                      </a:r>
                      <a:endParaRPr lang="en-US" sz="1400" b="0" i="0" u="none" strike="noStrike" dirty="0">
                        <a:solidFill>
                          <a:srgbClr val="FF0000"/>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400" u="none" strike="noStrike">
                          <a:solidFill>
                            <a:schemeClr val="tx1"/>
                          </a:solidFill>
                          <a:effectLst/>
                        </a:rPr>
                        <a:t>1021031</a:t>
                      </a:r>
                      <a:endParaRPr lang="en-US" sz="1400" b="0" i="0" u="none" strike="noStrike">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tc>
                  <a:txBody>
                    <a:bodyPr/>
                    <a:lstStyle/>
                    <a:p>
                      <a:pPr algn="ctr" fontAlgn="ctr"/>
                      <a:r>
                        <a:rPr lang="en-US" sz="1200" u="none" strike="noStrike" dirty="0">
                          <a:solidFill>
                            <a:schemeClr val="tx1"/>
                          </a:solidFill>
                          <a:effectLst/>
                        </a:rPr>
                        <a:t>0</a:t>
                      </a:r>
                      <a:endParaRPr lang="en-US" sz="1200" b="0" i="0" u="none" strike="noStrike" dirty="0">
                        <a:solidFill>
                          <a:schemeClr val="tx1"/>
                        </a:solidFill>
                        <a:effectLst/>
                        <a:latin typeface="A Negaar" panose="00000700000000000000" pitchFamily="2" charset="-78"/>
                        <a:cs typeface="A Negaar" panose="00000700000000000000" pitchFamily="2" charset="-78"/>
                      </a:endParaRPr>
                    </a:p>
                  </a:txBody>
                  <a:tcPr marL="8226" marR="8226" marT="8226" marB="0" anchor="ctr">
                    <a:solidFill>
                      <a:schemeClr val="accent5">
                        <a:lumMod val="40000"/>
                        <a:lumOff val="60000"/>
                      </a:schemeClr>
                    </a:solidFill>
                  </a:tcPr>
                </a:tc>
                <a:extLst>
                  <a:ext uri="{0D108BD9-81ED-4DB2-BD59-A6C34878D82A}">
                    <a16:rowId xmlns:a16="http://schemas.microsoft.com/office/drawing/2014/main" xmlns="" val="3338934973"/>
                  </a:ext>
                </a:extLst>
              </a:tr>
            </a:tbl>
          </a:graphicData>
        </a:graphic>
      </p:graphicFrame>
    </p:spTree>
    <p:extLst>
      <p:ext uri="{BB962C8B-B14F-4D97-AF65-F5344CB8AC3E}">
        <p14:creationId xmlns:p14="http://schemas.microsoft.com/office/powerpoint/2010/main" val="1599752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سئول 100 سال آینده</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sp>
        <p:nvSpPr>
          <p:cNvPr id="3" name="Rectangle 2"/>
          <p:cNvSpPr/>
          <p:nvPr/>
        </p:nvSpPr>
        <p:spPr>
          <a:xfrm>
            <a:off x="5156725" y="1016000"/>
            <a:ext cx="3771374" cy="5339923"/>
          </a:xfrm>
          <a:prstGeom prst="rect">
            <a:avLst/>
          </a:prstGeom>
        </p:spPr>
        <p:txBody>
          <a:bodyPr wrap="square">
            <a:spAutoFit/>
          </a:bodyPr>
          <a:lstStyle/>
          <a:p>
            <a:pPr marL="457200" indent="-457200" algn="just" rtl="1">
              <a:lnSpc>
                <a:spcPct val="107000"/>
              </a:lnSpc>
              <a:spcAft>
                <a:spcPts val="800"/>
              </a:spcAft>
              <a:buClr>
                <a:srgbClr val="002060"/>
              </a:buClr>
              <a:buFont typeface="+mj-lt"/>
              <a:buAutoNum type="arabicPeriod"/>
            </a:pPr>
            <a:r>
              <a:rPr lang="fa-IR" sz="2000" u="sng" dirty="0">
                <a:solidFill>
                  <a:srgbClr val="00B050"/>
                </a:solidFill>
                <a:latin typeface="A Nasr" panose="02000000000000000000" pitchFamily="2" charset="-78"/>
                <a:ea typeface="Calibri" panose="020F0502020204030204" pitchFamily="34" charset="0"/>
                <a:cs typeface="B Koodak" panose="00000700000000000000" pitchFamily="2" charset="-78"/>
              </a:rPr>
              <a:t>اصول و استاندارها</a:t>
            </a:r>
            <a:r>
              <a:rPr lang="fa-IR" sz="2000" dirty="0">
                <a:latin typeface="A Nasr" panose="02000000000000000000" pitchFamily="2" charset="-78"/>
                <a:ea typeface="Calibri" panose="020F0502020204030204" pitchFamily="34" charset="0"/>
                <a:cs typeface="B Koodak" panose="00000700000000000000" pitchFamily="2" charset="-78"/>
              </a:rPr>
              <a:t>: آماده سازی اصول و استانداردهای پایدار بر اساس توافق عموم</a:t>
            </a:r>
            <a:endParaRPr lang="en-US" sz="2000" dirty="0">
              <a:latin typeface="Calibri" panose="020F0502020204030204" pitchFamily="34" charset="0"/>
              <a:ea typeface="Calibri" panose="020F0502020204030204" pitchFamily="34" charset="0"/>
              <a:cs typeface="B Koodak" panose="00000700000000000000" pitchFamily="2" charset="-78"/>
            </a:endParaRPr>
          </a:p>
          <a:p>
            <a:pPr marL="457200" indent="-457200" algn="just" rtl="1">
              <a:lnSpc>
                <a:spcPct val="107000"/>
              </a:lnSpc>
              <a:spcAft>
                <a:spcPts val="800"/>
              </a:spcAft>
              <a:buClr>
                <a:srgbClr val="002060"/>
              </a:buClr>
              <a:buFont typeface="+mj-lt"/>
              <a:buAutoNum type="arabicPeriod"/>
            </a:pPr>
            <a:r>
              <a:rPr lang="fa-IR" sz="2000" u="sng" dirty="0">
                <a:solidFill>
                  <a:srgbClr val="00B050"/>
                </a:solidFill>
                <a:latin typeface="A Nasr" panose="02000000000000000000" pitchFamily="2" charset="-78"/>
                <a:ea typeface="Calibri" panose="020F0502020204030204" pitchFamily="34" charset="0"/>
                <a:cs typeface="B Koodak" panose="00000700000000000000" pitchFamily="2" charset="-78"/>
              </a:rPr>
              <a:t>برنامه ریزی پیچیده</a:t>
            </a:r>
            <a:r>
              <a:rPr lang="fa-IR" sz="2000" dirty="0">
                <a:latin typeface="A Nasr" panose="02000000000000000000" pitchFamily="2" charset="-78"/>
                <a:ea typeface="Calibri" panose="020F0502020204030204" pitchFamily="34" charset="0"/>
                <a:cs typeface="B Koodak" panose="00000700000000000000" pitchFamily="2" charset="-78"/>
              </a:rPr>
              <a:t>: تبدیل برنامه ریزی پیچیده به برنامه ریزی قابل درک و فهم</a:t>
            </a:r>
            <a:endParaRPr lang="en-US" sz="2000" dirty="0">
              <a:latin typeface="Calibri" panose="020F0502020204030204" pitchFamily="34" charset="0"/>
              <a:ea typeface="Calibri" panose="020F0502020204030204" pitchFamily="34" charset="0"/>
              <a:cs typeface="B Koodak" panose="00000700000000000000" pitchFamily="2" charset="-78"/>
            </a:endParaRPr>
          </a:p>
          <a:p>
            <a:pPr marL="457200" indent="-457200" algn="just" rtl="1">
              <a:lnSpc>
                <a:spcPct val="107000"/>
              </a:lnSpc>
              <a:spcAft>
                <a:spcPts val="800"/>
              </a:spcAft>
              <a:buClr>
                <a:srgbClr val="002060"/>
              </a:buClr>
              <a:buFont typeface="+mj-lt"/>
              <a:buAutoNum type="arabicPeriod"/>
            </a:pPr>
            <a:r>
              <a:rPr lang="fa-IR" sz="2000" u="sng" dirty="0">
                <a:solidFill>
                  <a:srgbClr val="00B050"/>
                </a:solidFill>
                <a:latin typeface="A Nasr" panose="02000000000000000000" pitchFamily="2" charset="-78"/>
                <a:ea typeface="Calibri" panose="020F0502020204030204" pitchFamily="34" charset="0"/>
                <a:cs typeface="B Koodak" panose="00000700000000000000" pitchFamily="2" charset="-78"/>
              </a:rPr>
              <a:t>بازسازی شهر و مدیریت زمین</a:t>
            </a:r>
            <a:r>
              <a:rPr lang="fa-IR" sz="2000" dirty="0">
                <a:latin typeface="A Nasr" panose="02000000000000000000" pitchFamily="2" charset="-78"/>
                <a:ea typeface="Calibri" panose="020F0502020204030204" pitchFamily="34" charset="0"/>
                <a:cs typeface="B Koodak" panose="00000700000000000000" pitchFamily="2" charset="-78"/>
              </a:rPr>
              <a:t>: مدیریت فضای شهری محدود و بازسازی شهری سیستماتیک و مدیریت زمین</a:t>
            </a:r>
            <a:endParaRPr lang="en-US" sz="2000" dirty="0">
              <a:latin typeface="Calibri" panose="020F0502020204030204" pitchFamily="34" charset="0"/>
              <a:ea typeface="Calibri" panose="020F0502020204030204" pitchFamily="34" charset="0"/>
              <a:cs typeface="B Koodak" panose="00000700000000000000" pitchFamily="2" charset="-78"/>
            </a:endParaRPr>
          </a:p>
          <a:p>
            <a:pPr marL="457200" indent="-457200" algn="just" rtl="1">
              <a:lnSpc>
                <a:spcPct val="107000"/>
              </a:lnSpc>
              <a:spcAft>
                <a:spcPts val="800"/>
              </a:spcAft>
              <a:buClr>
                <a:srgbClr val="002060"/>
              </a:buClr>
              <a:buFont typeface="+mj-lt"/>
              <a:buAutoNum type="arabicPeriod"/>
            </a:pPr>
            <a:r>
              <a:rPr lang="fa-IR" sz="2000" u="sng" dirty="0">
                <a:solidFill>
                  <a:srgbClr val="00B050"/>
                </a:solidFill>
                <a:latin typeface="A Nasr" panose="02000000000000000000" pitchFamily="2" charset="-78"/>
                <a:ea typeface="Calibri" panose="020F0502020204030204" pitchFamily="34" charset="0"/>
                <a:cs typeface="B Koodak" panose="00000700000000000000" pitchFamily="2" charset="-78"/>
              </a:rPr>
              <a:t>مشارکت</a:t>
            </a:r>
            <a:r>
              <a:rPr lang="fa-IR" sz="2000" dirty="0">
                <a:latin typeface="A Nasr" panose="02000000000000000000" pitchFamily="2" charset="-78"/>
                <a:ea typeface="Calibri" panose="020F0502020204030204" pitchFamily="34" charset="0"/>
                <a:cs typeface="B Koodak" panose="00000700000000000000" pitchFamily="2" charset="-78"/>
              </a:rPr>
              <a:t>: ایجاد سیستمی که شهروندان از ابتدا تا انتها در فرایند برنامه ریزی مشارکت میکنند و میتوانند بخشی از برنامه ریزی برای همسایگی خود و سئول آینده باشند.</a:t>
            </a:r>
            <a:endParaRPr lang="en-US" sz="2000" dirty="0">
              <a:effectLst/>
              <a:latin typeface="Calibri" panose="020F0502020204030204" pitchFamily="34" charset="0"/>
              <a:ea typeface="Calibri" panose="020F0502020204030204" pitchFamily="34" charset="0"/>
              <a:cs typeface="B Koodak" panose="00000700000000000000" pitchFamily="2" charset="-78"/>
            </a:endParaRPr>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226" y="940225"/>
            <a:ext cx="4479399" cy="2178338"/>
          </a:xfrm>
          <a:prstGeom prst="rect">
            <a:avLst/>
          </a:prstGeom>
        </p:spPr>
      </p:pic>
      <p:sp>
        <p:nvSpPr>
          <p:cNvPr id="7" name="TextBox 6"/>
          <p:cNvSpPr txBox="1"/>
          <p:nvPr/>
        </p:nvSpPr>
        <p:spPr>
          <a:xfrm>
            <a:off x="2131475" y="1118901"/>
            <a:ext cx="2321452" cy="307777"/>
          </a:xfrm>
          <a:prstGeom prst="rect">
            <a:avLst/>
          </a:prstGeom>
          <a:noFill/>
        </p:spPr>
        <p:txBody>
          <a:bodyPr wrap="square" rtlCol="0">
            <a:spAutoFit/>
          </a:bodyPr>
          <a:lstStyle/>
          <a:p>
            <a:r>
              <a:rPr lang="fa-IR" sz="1400" dirty="0" smtClean="0">
                <a:solidFill>
                  <a:schemeClr val="bg1"/>
                </a:solidFill>
                <a:cs typeface="B Koodak" panose="00000700000000000000" pitchFamily="2" charset="-78"/>
              </a:rPr>
              <a:t>انتشار منشور برنامه ریزی شهری </a:t>
            </a:r>
            <a:endParaRPr lang="en-US" sz="1400" dirty="0">
              <a:solidFill>
                <a:schemeClr val="bg1"/>
              </a:solidFill>
              <a:cs typeface="B Koodak" panose="00000700000000000000" pitchFamily="2" charset="-78"/>
            </a:endParaRPr>
          </a:p>
        </p:txBody>
      </p:sp>
      <p:sp>
        <p:nvSpPr>
          <p:cNvPr id="12" name="TextBox 11"/>
          <p:cNvSpPr txBox="1"/>
          <p:nvPr/>
        </p:nvSpPr>
        <p:spPr>
          <a:xfrm>
            <a:off x="1991776" y="1707379"/>
            <a:ext cx="2321452" cy="307777"/>
          </a:xfrm>
          <a:prstGeom prst="rect">
            <a:avLst/>
          </a:prstGeom>
          <a:noFill/>
        </p:spPr>
        <p:txBody>
          <a:bodyPr wrap="square" rtlCol="0">
            <a:spAutoFit/>
          </a:bodyPr>
          <a:lstStyle/>
          <a:p>
            <a:pPr algn="ctr"/>
            <a:r>
              <a:rPr lang="fa-IR" sz="1400" dirty="0" smtClean="0">
                <a:solidFill>
                  <a:schemeClr val="bg1"/>
                </a:solidFill>
                <a:cs typeface="B Koodak" panose="00000700000000000000" pitchFamily="2" charset="-78"/>
              </a:rPr>
              <a:t>انتشار طرح جامع 2030 سئول</a:t>
            </a:r>
            <a:endParaRPr lang="en-US" sz="1400" dirty="0">
              <a:solidFill>
                <a:schemeClr val="bg1"/>
              </a:solidFill>
              <a:cs typeface="B Koodak" panose="00000700000000000000" pitchFamily="2" charset="-78"/>
            </a:endParaRPr>
          </a:p>
        </p:txBody>
      </p:sp>
      <p:sp>
        <p:nvSpPr>
          <p:cNvPr id="13" name="TextBox 12"/>
          <p:cNvSpPr txBox="1"/>
          <p:nvPr/>
        </p:nvSpPr>
        <p:spPr>
          <a:xfrm>
            <a:off x="1852610" y="2428951"/>
            <a:ext cx="2693990" cy="307777"/>
          </a:xfrm>
          <a:prstGeom prst="rect">
            <a:avLst/>
          </a:prstGeom>
          <a:noFill/>
        </p:spPr>
        <p:txBody>
          <a:bodyPr wrap="square" rtlCol="0">
            <a:spAutoFit/>
          </a:bodyPr>
          <a:lstStyle/>
          <a:p>
            <a:pPr algn="ctr"/>
            <a:r>
              <a:rPr lang="fa-IR" sz="1400" dirty="0" smtClean="0">
                <a:solidFill>
                  <a:schemeClr val="bg1"/>
                </a:solidFill>
                <a:cs typeface="B Koodak" panose="00000700000000000000" pitchFamily="2" charset="-78"/>
              </a:rPr>
              <a:t>بازسازی سایر موارد طرح ها و آئین نامه ها</a:t>
            </a:r>
            <a:endParaRPr lang="en-US" sz="1400" dirty="0">
              <a:solidFill>
                <a:schemeClr val="bg1"/>
              </a:solidFill>
              <a:cs typeface="B Koodak" panose="00000700000000000000" pitchFamily="2" charset="-78"/>
            </a:endParaRPr>
          </a:p>
        </p:txBody>
      </p:sp>
      <p:sp>
        <p:nvSpPr>
          <p:cNvPr id="14" name="TextBox 13"/>
          <p:cNvSpPr txBox="1"/>
          <p:nvPr/>
        </p:nvSpPr>
        <p:spPr>
          <a:xfrm>
            <a:off x="1738298" y="2632568"/>
            <a:ext cx="2915715" cy="276999"/>
          </a:xfrm>
          <a:prstGeom prst="rect">
            <a:avLst/>
          </a:prstGeom>
          <a:noFill/>
        </p:spPr>
        <p:txBody>
          <a:bodyPr wrap="square" rtlCol="0">
            <a:spAutoFit/>
          </a:bodyPr>
          <a:lstStyle/>
          <a:p>
            <a:pPr algn="ctr"/>
            <a:r>
              <a:rPr lang="fa-IR" sz="1200" dirty="0" smtClean="0">
                <a:cs typeface="B Koodak" panose="00000700000000000000" pitchFamily="2" charset="-78"/>
              </a:rPr>
              <a:t>مشارکت عمومی، مدیریت خط آسمان، زونینگ</a:t>
            </a:r>
            <a:endParaRPr lang="en-US" sz="1200" dirty="0">
              <a:cs typeface="B Koodak" panose="00000700000000000000" pitchFamily="2" charset="-78"/>
            </a:endParaRPr>
          </a:p>
        </p:txBody>
      </p:sp>
      <p:sp>
        <p:nvSpPr>
          <p:cNvPr id="15" name="TextBox 14"/>
          <p:cNvSpPr txBox="1"/>
          <p:nvPr/>
        </p:nvSpPr>
        <p:spPr>
          <a:xfrm>
            <a:off x="1649935" y="1925191"/>
            <a:ext cx="2915715" cy="461665"/>
          </a:xfrm>
          <a:prstGeom prst="rect">
            <a:avLst/>
          </a:prstGeom>
          <a:noFill/>
        </p:spPr>
        <p:txBody>
          <a:bodyPr wrap="square" rtlCol="0">
            <a:spAutoFit/>
          </a:bodyPr>
          <a:lstStyle/>
          <a:p>
            <a:pPr algn="ctr"/>
            <a:r>
              <a:rPr lang="fa-IR" sz="1200" dirty="0" smtClean="0">
                <a:cs typeface="B Koodak" panose="00000700000000000000" pitchFamily="2" charset="-78"/>
              </a:rPr>
              <a:t>طرح جامع راه آهن شهری، طرح امنیت، طرح </a:t>
            </a:r>
          </a:p>
          <a:p>
            <a:pPr algn="ctr"/>
            <a:r>
              <a:rPr lang="fa-IR" sz="1200" dirty="0" smtClean="0">
                <a:cs typeface="B Koodak" panose="00000700000000000000" pitchFamily="2" charset="-78"/>
              </a:rPr>
              <a:t>نگهداری جاده و.....</a:t>
            </a:r>
            <a:endParaRPr lang="en-US" sz="1200" dirty="0">
              <a:cs typeface="B Koodak" panose="00000700000000000000" pitchFamily="2" charset="-78"/>
            </a:endParaRPr>
          </a:p>
        </p:txBody>
      </p:sp>
      <p:sp>
        <p:nvSpPr>
          <p:cNvPr id="18" name="TextBox 17"/>
          <p:cNvSpPr txBox="1"/>
          <p:nvPr/>
        </p:nvSpPr>
        <p:spPr>
          <a:xfrm>
            <a:off x="1796510" y="1353691"/>
            <a:ext cx="2915715" cy="276999"/>
          </a:xfrm>
          <a:prstGeom prst="rect">
            <a:avLst/>
          </a:prstGeom>
          <a:noFill/>
        </p:spPr>
        <p:txBody>
          <a:bodyPr wrap="square" rtlCol="0">
            <a:spAutoFit/>
          </a:bodyPr>
          <a:lstStyle/>
          <a:p>
            <a:pPr algn="ctr"/>
            <a:r>
              <a:rPr lang="fa-IR" sz="1200" dirty="0" smtClean="0">
                <a:cs typeface="B Koodak" panose="00000700000000000000" pitchFamily="2" charset="-78"/>
              </a:rPr>
              <a:t>اعلامیه ساختمان سئول و شهر سبز و...</a:t>
            </a:r>
            <a:endParaRPr lang="en-US" sz="1200" dirty="0">
              <a:cs typeface="B Koodak" panose="00000700000000000000" pitchFamily="2" charset="-78"/>
            </a:endParaRPr>
          </a:p>
        </p:txBody>
      </p:sp>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8676" r="28310" b="8216"/>
          <a:stretch/>
        </p:blipFill>
        <p:spPr>
          <a:xfrm>
            <a:off x="68144" y="3113184"/>
            <a:ext cx="2063331" cy="1461526"/>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69539" y="4223244"/>
            <a:ext cx="2618849" cy="2396193"/>
          </a:xfrm>
          <a:prstGeom prst="rect">
            <a:avLst/>
          </a:prstGeom>
        </p:spPr>
      </p:pic>
      <p:sp>
        <p:nvSpPr>
          <p:cNvPr id="19" name="TextBox 18"/>
          <p:cNvSpPr txBox="1"/>
          <p:nvPr/>
        </p:nvSpPr>
        <p:spPr>
          <a:xfrm>
            <a:off x="876300" y="3296503"/>
            <a:ext cx="773635" cy="369332"/>
          </a:xfrm>
          <a:prstGeom prst="rect">
            <a:avLst/>
          </a:prstGeom>
          <a:noFill/>
        </p:spPr>
        <p:txBody>
          <a:bodyPr wrap="square" rtlCol="0">
            <a:spAutoFit/>
          </a:bodyPr>
          <a:lstStyle/>
          <a:p>
            <a:r>
              <a:rPr lang="fa-IR" dirty="0" smtClean="0">
                <a:cs typeface="B Koodak" panose="00000700000000000000" pitchFamily="2" charset="-78"/>
              </a:rPr>
              <a:t>سئول</a:t>
            </a:r>
            <a:endParaRPr lang="en-US" dirty="0">
              <a:cs typeface="B Koodak" panose="00000700000000000000" pitchFamily="2" charset="-78"/>
            </a:endParaRPr>
          </a:p>
        </p:txBody>
      </p:sp>
      <p:sp>
        <p:nvSpPr>
          <p:cNvPr id="20" name="TextBox 19"/>
          <p:cNvSpPr txBox="1"/>
          <p:nvPr/>
        </p:nvSpPr>
        <p:spPr>
          <a:xfrm>
            <a:off x="1197165" y="3989811"/>
            <a:ext cx="1166283" cy="369332"/>
          </a:xfrm>
          <a:prstGeom prst="rect">
            <a:avLst/>
          </a:prstGeom>
          <a:noFill/>
        </p:spPr>
        <p:txBody>
          <a:bodyPr wrap="square" rtlCol="0">
            <a:spAutoFit/>
          </a:bodyPr>
          <a:lstStyle/>
          <a:p>
            <a:r>
              <a:rPr lang="fa-IR" dirty="0" smtClean="0">
                <a:cs typeface="B Koodak" panose="00000700000000000000" pitchFamily="2" charset="-78"/>
              </a:rPr>
              <a:t>کارشناسان</a:t>
            </a:r>
            <a:endParaRPr lang="en-US" dirty="0">
              <a:cs typeface="B Koodak" panose="00000700000000000000" pitchFamily="2" charset="-78"/>
            </a:endParaRPr>
          </a:p>
        </p:txBody>
      </p:sp>
      <p:sp>
        <p:nvSpPr>
          <p:cNvPr id="21" name="TextBox 20"/>
          <p:cNvSpPr txBox="1"/>
          <p:nvPr/>
        </p:nvSpPr>
        <p:spPr>
          <a:xfrm>
            <a:off x="68144" y="4174477"/>
            <a:ext cx="773635" cy="369332"/>
          </a:xfrm>
          <a:prstGeom prst="rect">
            <a:avLst/>
          </a:prstGeom>
          <a:noFill/>
        </p:spPr>
        <p:txBody>
          <a:bodyPr wrap="square" rtlCol="0">
            <a:spAutoFit/>
          </a:bodyPr>
          <a:lstStyle/>
          <a:p>
            <a:r>
              <a:rPr lang="fa-IR" dirty="0" smtClean="0">
                <a:cs typeface="B Koodak" panose="00000700000000000000" pitchFamily="2" charset="-78"/>
              </a:rPr>
              <a:t>ساکنین</a:t>
            </a:r>
            <a:endParaRPr lang="en-US" dirty="0">
              <a:cs typeface="B Koodak" panose="00000700000000000000" pitchFamily="2" charset="-78"/>
            </a:endParaRPr>
          </a:p>
        </p:txBody>
      </p:sp>
      <p:sp>
        <p:nvSpPr>
          <p:cNvPr id="22" name="TextBox 21"/>
          <p:cNvSpPr txBox="1"/>
          <p:nvPr/>
        </p:nvSpPr>
        <p:spPr>
          <a:xfrm>
            <a:off x="3456065" y="4275287"/>
            <a:ext cx="992089" cy="646331"/>
          </a:xfrm>
          <a:prstGeom prst="rect">
            <a:avLst/>
          </a:prstGeom>
          <a:noFill/>
        </p:spPr>
        <p:txBody>
          <a:bodyPr wrap="square" rtlCol="0">
            <a:spAutoFit/>
          </a:bodyPr>
          <a:lstStyle/>
          <a:p>
            <a:pPr algn="ctr"/>
            <a:r>
              <a:rPr lang="fa-IR" dirty="0" smtClean="0">
                <a:cs typeface="B Koodak" panose="00000700000000000000" pitchFamily="2" charset="-78"/>
              </a:rPr>
              <a:t>تقسیمات </a:t>
            </a:r>
          </a:p>
          <a:p>
            <a:pPr algn="ctr"/>
            <a:r>
              <a:rPr lang="en-US" dirty="0" smtClean="0">
                <a:cs typeface="B Koodak" panose="00000700000000000000" pitchFamily="2" charset="-78"/>
              </a:rPr>
              <a:t>SMG</a:t>
            </a:r>
            <a:endParaRPr lang="en-US" dirty="0">
              <a:cs typeface="B Koodak" panose="00000700000000000000" pitchFamily="2" charset="-78"/>
            </a:endParaRPr>
          </a:p>
        </p:txBody>
      </p:sp>
      <p:sp>
        <p:nvSpPr>
          <p:cNvPr id="23" name="TextBox 22"/>
          <p:cNvSpPr txBox="1"/>
          <p:nvPr/>
        </p:nvSpPr>
        <p:spPr>
          <a:xfrm>
            <a:off x="2988819" y="5997622"/>
            <a:ext cx="2117631" cy="646331"/>
          </a:xfrm>
          <a:prstGeom prst="rect">
            <a:avLst/>
          </a:prstGeom>
          <a:noFill/>
        </p:spPr>
        <p:txBody>
          <a:bodyPr wrap="square" rtlCol="0">
            <a:spAutoFit/>
          </a:bodyPr>
          <a:lstStyle/>
          <a:p>
            <a:pPr algn="ctr"/>
            <a:r>
              <a:rPr lang="fa-IR" dirty="0" smtClean="0">
                <a:cs typeface="B Koodak" panose="00000700000000000000" pitchFamily="2" charset="-78"/>
              </a:rPr>
              <a:t>گسترش مشارکت کارشناسان</a:t>
            </a:r>
            <a:endParaRPr lang="en-US" dirty="0">
              <a:cs typeface="B Koodak" panose="00000700000000000000" pitchFamily="2" charset="-78"/>
            </a:endParaRPr>
          </a:p>
        </p:txBody>
      </p:sp>
      <p:sp>
        <p:nvSpPr>
          <p:cNvPr id="24" name="TextBox 23"/>
          <p:cNvSpPr txBox="1"/>
          <p:nvPr/>
        </p:nvSpPr>
        <p:spPr>
          <a:xfrm>
            <a:off x="2021722" y="4365224"/>
            <a:ext cx="910063" cy="369332"/>
          </a:xfrm>
          <a:prstGeom prst="rect">
            <a:avLst/>
          </a:prstGeom>
          <a:noFill/>
        </p:spPr>
        <p:txBody>
          <a:bodyPr wrap="square" rtlCol="0">
            <a:spAutoFit/>
          </a:bodyPr>
          <a:lstStyle/>
          <a:p>
            <a:r>
              <a:rPr lang="fa-IR" dirty="0" smtClean="0">
                <a:cs typeface="B Koodak" panose="00000700000000000000" pitchFamily="2" charset="-78"/>
              </a:rPr>
              <a:t>آن-لاین</a:t>
            </a:r>
            <a:endParaRPr lang="en-US" dirty="0">
              <a:cs typeface="B Koodak" panose="00000700000000000000" pitchFamily="2" charset="-78"/>
            </a:endParaRPr>
          </a:p>
        </p:txBody>
      </p:sp>
      <p:sp>
        <p:nvSpPr>
          <p:cNvPr id="25" name="TextBox 24"/>
          <p:cNvSpPr txBox="1"/>
          <p:nvPr/>
        </p:nvSpPr>
        <p:spPr>
          <a:xfrm>
            <a:off x="1969539" y="6038833"/>
            <a:ext cx="937589" cy="369332"/>
          </a:xfrm>
          <a:prstGeom prst="rect">
            <a:avLst/>
          </a:prstGeom>
          <a:noFill/>
        </p:spPr>
        <p:txBody>
          <a:bodyPr wrap="square" rtlCol="0">
            <a:spAutoFit/>
          </a:bodyPr>
          <a:lstStyle/>
          <a:p>
            <a:r>
              <a:rPr lang="fa-IR" dirty="0" smtClean="0">
                <a:cs typeface="B Koodak" panose="00000700000000000000" pitchFamily="2" charset="-78"/>
              </a:rPr>
              <a:t>آف-لاین</a:t>
            </a:r>
            <a:endParaRPr lang="en-US" dirty="0">
              <a:cs typeface="B Koodak" panose="00000700000000000000" pitchFamily="2" charset="-78"/>
            </a:endParaRPr>
          </a:p>
        </p:txBody>
      </p:sp>
      <p:sp>
        <p:nvSpPr>
          <p:cNvPr id="26" name="TextBox 25"/>
          <p:cNvSpPr txBox="1"/>
          <p:nvPr/>
        </p:nvSpPr>
        <p:spPr>
          <a:xfrm>
            <a:off x="2851884" y="4692764"/>
            <a:ext cx="773635" cy="369332"/>
          </a:xfrm>
          <a:prstGeom prst="rect">
            <a:avLst/>
          </a:prstGeom>
          <a:noFill/>
        </p:spPr>
        <p:txBody>
          <a:bodyPr wrap="square" rtlCol="0">
            <a:spAutoFit/>
          </a:bodyPr>
          <a:lstStyle/>
          <a:p>
            <a:r>
              <a:rPr lang="fa-IR" dirty="0" smtClean="0">
                <a:cs typeface="B Koodak" panose="00000700000000000000" pitchFamily="2" charset="-78"/>
              </a:rPr>
              <a:t>سئول</a:t>
            </a:r>
            <a:endParaRPr lang="en-US" dirty="0">
              <a:cs typeface="B Koodak" panose="00000700000000000000" pitchFamily="2" charset="-78"/>
            </a:endParaRPr>
          </a:p>
        </p:txBody>
      </p:sp>
      <p:sp>
        <p:nvSpPr>
          <p:cNvPr id="27" name="TextBox 26"/>
          <p:cNvSpPr txBox="1"/>
          <p:nvPr/>
        </p:nvSpPr>
        <p:spPr>
          <a:xfrm>
            <a:off x="3211572" y="5452150"/>
            <a:ext cx="1037471" cy="369332"/>
          </a:xfrm>
          <a:prstGeom prst="rect">
            <a:avLst/>
          </a:prstGeom>
          <a:noFill/>
        </p:spPr>
        <p:txBody>
          <a:bodyPr wrap="square" rtlCol="0">
            <a:spAutoFit/>
          </a:bodyPr>
          <a:lstStyle/>
          <a:p>
            <a:r>
              <a:rPr lang="fa-IR" dirty="0" smtClean="0">
                <a:cs typeface="B Koodak" panose="00000700000000000000" pitchFamily="2" charset="-78"/>
              </a:rPr>
              <a:t>کارشناسان</a:t>
            </a:r>
            <a:endParaRPr lang="en-US" dirty="0">
              <a:cs typeface="B Koodak" panose="00000700000000000000" pitchFamily="2" charset="-78"/>
            </a:endParaRPr>
          </a:p>
        </p:txBody>
      </p:sp>
      <p:sp>
        <p:nvSpPr>
          <p:cNvPr id="28" name="TextBox 27"/>
          <p:cNvSpPr txBox="1"/>
          <p:nvPr/>
        </p:nvSpPr>
        <p:spPr>
          <a:xfrm>
            <a:off x="2311524" y="5437987"/>
            <a:ext cx="773635" cy="369332"/>
          </a:xfrm>
          <a:prstGeom prst="rect">
            <a:avLst/>
          </a:prstGeom>
          <a:noFill/>
        </p:spPr>
        <p:txBody>
          <a:bodyPr wrap="square" rtlCol="0">
            <a:spAutoFit/>
          </a:bodyPr>
          <a:lstStyle/>
          <a:p>
            <a:r>
              <a:rPr lang="fa-IR" dirty="0" smtClean="0">
                <a:cs typeface="B Koodak" panose="00000700000000000000" pitchFamily="2" charset="-78"/>
              </a:rPr>
              <a:t>ساکنین</a:t>
            </a:r>
            <a:endParaRPr lang="en-US" dirty="0">
              <a:cs typeface="B Koodak" panose="00000700000000000000" pitchFamily="2" charset="-78"/>
            </a:endParaRPr>
          </a:p>
        </p:txBody>
      </p:sp>
      <p:sp>
        <p:nvSpPr>
          <p:cNvPr id="29" name="TextBox 28"/>
          <p:cNvSpPr txBox="1"/>
          <p:nvPr/>
        </p:nvSpPr>
        <p:spPr>
          <a:xfrm>
            <a:off x="423865" y="4652940"/>
            <a:ext cx="1269976" cy="369332"/>
          </a:xfrm>
          <a:prstGeom prst="rect">
            <a:avLst/>
          </a:prstGeom>
          <a:noFill/>
        </p:spPr>
        <p:txBody>
          <a:bodyPr wrap="square" rtlCol="0">
            <a:spAutoFit/>
          </a:bodyPr>
          <a:lstStyle/>
          <a:p>
            <a:r>
              <a:rPr lang="fa-IR" dirty="0" smtClean="0">
                <a:cs typeface="B Koodak" panose="00000700000000000000" pitchFamily="2" charset="-78"/>
              </a:rPr>
              <a:t>وضعیت کنونی</a:t>
            </a:r>
            <a:endParaRPr lang="en-US" dirty="0">
              <a:cs typeface="B Koodak" panose="00000700000000000000" pitchFamily="2" charset="-78"/>
            </a:endParaRPr>
          </a:p>
        </p:txBody>
      </p:sp>
      <p:sp>
        <p:nvSpPr>
          <p:cNvPr id="30" name="TextBox 29"/>
          <p:cNvSpPr txBox="1"/>
          <p:nvPr/>
        </p:nvSpPr>
        <p:spPr>
          <a:xfrm>
            <a:off x="2517514" y="3725987"/>
            <a:ext cx="1269976" cy="369332"/>
          </a:xfrm>
          <a:prstGeom prst="rect">
            <a:avLst/>
          </a:prstGeom>
          <a:noFill/>
        </p:spPr>
        <p:txBody>
          <a:bodyPr wrap="square" rtlCol="0">
            <a:spAutoFit/>
          </a:bodyPr>
          <a:lstStyle/>
          <a:p>
            <a:pPr algn="ctr"/>
            <a:r>
              <a:rPr lang="fa-IR" dirty="0" smtClean="0">
                <a:cs typeface="B Koodak" panose="00000700000000000000" pitchFamily="2" charset="-78"/>
              </a:rPr>
              <a:t>آینده</a:t>
            </a:r>
            <a:endParaRPr lang="en-US" dirty="0">
              <a:cs typeface="B Koodak" panose="00000700000000000000" pitchFamily="2" charset="-78"/>
            </a:endParaRPr>
          </a:p>
        </p:txBody>
      </p:sp>
      <p:sp>
        <p:nvSpPr>
          <p:cNvPr id="32" name="Bent Arrow 31"/>
          <p:cNvSpPr/>
          <p:nvPr/>
        </p:nvSpPr>
        <p:spPr>
          <a:xfrm flipV="1">
            <a:off x="1036546" y="5182523"/>
            <a:ext cx="567921" cy="786181"/>
          </a:xfrm>
          <a:prstGeom prst="ben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373582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مسیر برنامه ریزی</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t="18519"/>
          <a:stretch/>
        </p:blipFill>
        <p:spPr>
          <a:xfrm>
            <a:off x="510022" y="1440916"/>
            <a:ext cx="7920755" cy="5170440"/>
          </a:xfrm>
          <a:prstGeom prst="rect">
            <a:avLst/>
          </a:prstGeom>
        </p:spPr>
      </p:pic>
      <p:sp>
        <p:nvSpPr>
          <p:cNvPr id="4" name="Rectangle 3"/>
          <p:cNvSpPr/>
          <p:nvPr/>
        </p:nvSpPr>
        <p:spPr>
          <a:xfrm>
            <a:off x="5744736" y="1082947"/>
            <a:ext cx="2090202" cy="454759"/>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Koodak" panose="00000700000000000000" pitchFamily="2" charset="-78"/>
              </a:rPr>
              <a:t>دولت و سیستم حمایتی</a:t>
            </a:r>
            <a:endParaRPr lang="en-US" dirty="0">
              <a:cs typeface="B Koodak" panose="00000700000000000000" pitchFamily="2" charset="-78"/>
            </a:endParaRPr>
          </a:p>
        </p:txBody>
      </p:sp>
      <p:sp>
        <p:nvSpPr>
          <p:cNvPr id="12" name="Rectangle 11"/>
          <p:cNvSpPr/>
          <p:nvPr/>
        </p:nvSpPr>
        <p:spPr>
          <a:xfrm>
            <a:off x="2780538" y="1087534"/>
            <a:ext cx="2222501" cy="454759"/>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Koodak" panose="00000700000000000000" pitchFamily="2" charset="-78"/>
              </a:rPr>
              <a:t>سیستم برنامه ریزی شهری</a:t>
            </a:r>
            <a:endParaRPr lang="en-US" dirty="0">
              <a:cs typeface="B Koodak" panose="00000700000000000000" pitchFamily="2" charset="-78"/>
            </a:endParaRPr>
          </a:p>
        </p:txBody>
      </p:sp>
      <p:sp>
        <p:nvSpPr>
          <p:cNvPr id="13" name="Rectangle 12"/>
          <p:cNvSpPr/>
          <p:nvPr/>
        </p:nvSpPr>
        <p:spPr>
          <a:xfrm>
            <a:off x="544431" y="1087534"/>
            <a:ext cx="1884900" cy="454759"/>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cs typeface="B Koodak" panose="00000700000000000000" pitchFamily="2" charset="-78"/>
              </a:rPr>
              <a:t>اهداف و ارزش ها</a:t>
            </a:r>
            <a:endParaRPr lang="en-US" dirty="0">
              <a:cs typeface="B Koodak" panose="00000700000000000000" pitchFamily="2" charset="-78"/>
            </a:endParaRPr>
          </a:p>
        </p:txBody>
      </p:sp>
    </p:spTree>
    <p:extLst>
      <p:ext uri="{BB962C8B-B14F-4D97-AF65-F5344CB8AC3E}">
        <p14:creationId xmlns:p14="http://schemas.microsoft.com/office/powerpoint/2010/main" val="35076417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منشور برنامه ریزی سئول</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sp>
        <p:nvSpPr>
          <p:cNvPr id="7" name="Rounded Rectangle 6"/>
          <p:cNvSpPr/>
          <p:nvPr/>
        </p:nvSpPr>
        <p:spPr>
          <a:xfrm>
            <a:off x="602007" y="1988200"/>
            <a:ext cx="2121408" cy="108048"/>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200">
              <a:latin typeface="Source Sans Pro" panose="020B0503030403020204" pitchFamily="34" charset="0"/>
              <a:ea typeface="Roboto" panose="02000000000000000000" pitchFamily="2" charset="0"/>
              <a:cs typeface="Helvetica Neue"/>
            </a:endParaRPr>
          </a:p>
        </p:txBody>
      </p:sp>
      <p:sp>
        <p:nvSpPr>
          <p:cNvPr id="8" name="Rounded Rectangle 7"/>
          <p:cNvSpPr/>
          <p:nvPr/>
        </p:nvSpPr>
        <p:spPr>
          <a:xfrm>
            <a:off x="3982245" y="2356500"/>
            <a:ext cx="2121408" cy="108048"/>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200">
              <a:latin typeface="Source Sans Pro" panose="020B0503030403020204" pitchFamily="34" charset="0"/>
              <a:ea typeface="Roboto" panose="02000000000000000000" pitchFamily="2" charset="0"/>
              <a:cs typeface="Helvetica Neue"/>
            </a:endParaRPr>
          </a:p>
        </p:txBody>
      </p:sp>
      <p:sp>
        <p:nvSpPr>
          <p:cNvPr id="9" name="Rounded Rectangle 8"/>
          <p:cNvSpPr/>
          <p:nvPr/>
        </p:nvSpPr>
        <p:spPr>
          <a:xfrm>
            <a:off x="6866375" y="2102500"/>
            <a:ext cx="2121408" cy="108048"/>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200">
              <a:latin typeface="Source Sans Pro" panose="020B0503030403020204" pitchFamily="34" charset="0"/>
              <a:ea typeface="Roboto" panose="02000000000000000000" pitchFamily="2" charset="0"/>
              <a:cs typeface="Helvetica Neue"/>
            </a:endParaRPr>
          </a:p>
        </p:txBody>
      </p:sp>
      <p:sp>
        <p:nvSpPr>
          <p:cNvPr id="12" name="Rounded Rectangle 11"/>
          <p:cNvSpPr/>
          <p:nvPr/>
        </p:nvSpPr>
        <p:spPr>
          <a:xfrm>
            <a:off x="6872471" y="4368228"/>
            <a:ext cx="2121408" cy="108048"/>
          </a:xfrm>
          <a:prstGeom prst="roundRect">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1200">
              <a:latin typeface="Source Sans Pro" panose="020B0503030403020204" pitchFamily="34" charset="0"/>
              <a:ea typeface="Roboto" panose="02000000000000000000" pitchFamily="2" charset="0"/>
              <a:cs typeface="Helvetica Neue"/>
            </a:endParaRPr>
          </a:p>
        </p:txBody>
      </p:sp>
      <p:sp>
        <p:nvSpPr>
          <p:cNvPr id="18" name="TextBox 17"/>
          <p:cNvSpPr txBox="1"/>
          <p:nvPr/>
        </p:nvSpPr>
        <p:spPr>
          <a:xfrm>
            <a:off x="7460219" y="4652810"/>
            <a:ext cx="2103120" cy="1756265"/>
          </a:xfrm>
          <a:prstGeom prst="rect">
            <a:avLst/>
          </a:prstGeom>
          <a:noFill/>
        </p:spPr>
        <p:txBody>
          <a:bodyPr wrap="square" lIns="0" tIns="0" rIns="91420" bIns="0" rtlCol="0">
            <a:noAutofit/>
          </a:bodyPr>
          <a:lstStyle/>
          <a:p>
            <a:r>
              <a:rPr lang="fa-IR" sz="2000" dirty="0" smtClean="0">
                <a:ln w="0"/>
                <a:effectLst>
                  <a:outerShdw blurRad="38100" dist="25400" dir="5400000" algn="ctr" rotWithShape="0">
                    <a:srgbClr val="6E747A">
                      <a:alpha val="43000"/>
                    </a:srgbClr>
                  </a:outerShdw>
                </a:effectLst>
                <a:latin typeface="Roboto Black" panose="02000000000000000000" pitchFamily="2" charset="0"/>
                <a:ea typeface="Roboto Black" panose="02000000000000000000" pitchFamily="2" charset="0"/>
                <a:cs typeface="B Koodak" panose="00000700000000000000" pitchFamily="2" charset="-78"/>
              </a:rPr>
              <a:t>حفظ انرژی</a:t>
            </a:r>
            <a:endParaRPr lang="en-US" sz="2000" dirty="0">
              <a:latin typeface="Source Sans Pro Light" panose="020B0403030403020204" pitchFamily="34" charset="0"/>
              <a:ea typeface="Open Sans" panose="020B0606030504020204" pitchFamily="34" charset="0"/>
              <a:cs typeface="B Koodak" panose="00000700000000000000" pitchFamily="2" charset="-78"/>
            </a:endParaRPr>
          </a:p>
        </p:txBody>
      </p:sp>
      <p:grpSp>
        <p:nvGrpSpPr>
          <p:cNvPr id="19" name="Group 18"/>
          <p:cNvGrpSpPr/>
          <p:nvPr/>
        </p:nvGrpSpPr>
        <p:grpSpPr>
          <a:xfrm>
            <a:off x="3982245" y="1422192"/>
            <a:ext cx="649224" cy="649224"/>
            <a:chOff x="2826545" y="2361992"/>
            <a:chExt cx="649224" cy="649224"/>
          </a:xfrm>
        </p:grpSpPr>
        <p:sp>
          <p:nvSpPr>
            <p:cNvPr id="20" name="Oval 28"/>
            <p:cNvSpPr/>
            <p:nvPr/>
          </p:nvSpPr>
          <p:spPr>
            <a:xfrm>
              <a:off x="2826545" y="2361992"/>
              <a:ext cx="649224" cy="649224"/>
            </a:xfrm>
            <a:prstGeom prst="roundRect">
              <a:avLst>
                <a:gd name="adj" fmla="val 5000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dirty="0"/>
            </a:p>
          </p:txBody>
        </p:sp>
        <p:sp>
          <p:nvSpPr>
            <p:cNvPr id="21" name="Shape 2543"/>
            <p:cNvSpPr/>
            <p:nvPr/>
          </p:nvSpPr>
          <p:spPr>
            <a:xfrm>
              <a:off x="3011493" y="255586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22" name="Group 21"/>
          <p:cNvGrpSpPr/>
          <p:nvPr/>
        </p:nvGrpSpPr>
        <p:grpSpPr>
          <a:xfrm>
            <a:off x="602007" y="964992"/>
            <a:ext cx="649224" cy="649224"/>
            <a:chOff x="602007" y="2361992"/>
            <a:chExt cx="649224" cy="649224"/>
          </a:xfrm>
        </p:grpSpPr>
        <p:grpSp>
          <p:nvGrpSpPr>
            <p:cNvPr id="23" name="Group 22"/>
            <p:cNvGrpSpPr/>
            <p:nvPr/>
          </p:nvGrpSpPr>
          <p:grpSpPr>
            <a:xfrm>
              <a:off x="602007" y="2361992"/>
              <a:ext cx="649224" cy="649224"/>
              <a:chOff x="829761" y="2361992"/>
              <a:chExt cx="649224" cy="649224"/>
            </a:xfrm>
          </p:grpSpPr>
          <p:sp>
            <p:nvSpPr>
              <p:cNvPr id="25" name="Oval 25"/>
              <p:cNvSpPr/>
              <p:nvPr/>
            </p:nvSpPr>
            <p:spPr>
              <a:xfrm>
                <a:off x="829761" y="2361992"/>
                <a:ext cx="649224" cy="649224"/>
              </a:xfrm>
              <a:prstGeom prst="roundRect">
                <a:avLst>
                  <a:gd name="adj" fmla="val 50000"/>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26" name="Rectangle 26"/>
              <p:cNvSpPr/>
              <p:nvPr/>
            </p:nvSpPr>
            <p:spPr>
              <a:xfrm>
                <a:off x="951326" y="2501938"/>
                <a:ext cx="204383" cy="387191"/>
              </a:xfrm>
              <a:prstGeom prst="roundRect">
                <a:avLst/>
              </a:prstGeom>
            </p:spPr>
            <p:txBody>
              <a:bodyPr wrap="none">
                <a:spAutoFit/>
              </a:bodyPr>
              <a:lstStyle/>
              <a:p>
                <a:endParaRPr lang="en-US" dirty="0">
                  <a:solidFill>
                    <a:schemeClr val="bg1"/>
                  </a:solidFill>
                </a:endParaRPr>
              </a:p>
            </p:txBody>
          </p:sp>
        </p:grpSp>
        <p:sp>
          <p:nvSpPr>
            <p:cNvPr id="24" name="Shape 2563"/>
            <p:cNvSpPr/>
            <p:nvPr/>
          </p:nvSpPr>
          <p:spPr>
            <a:xfrm>
              <a:off x="786955" y="255586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27" name="Group 26"/>
          <p:cNvGrpSpPr/>
          <p:nvPr/>
        </p:nvGrpSpPr>
        <p:grpSpPr>
          <a:xfrm>
            <a:off x="6865422" y="1180892"/>
            <a:ext cx="649224" cy="649224"/>
            <a:chOff x="5074722" y="2361992"/>
            <a:chExt cx="649224" cy="649224"/>
          </a:xfrm>
        </p:grpSpPr>
        <p:sp>
          <p:nvSpPr>
            <p:cNvPr id="28" name="Oval 16"/>
            <p:cNvSpPr/>
            <p:nvPr/>
          </p:nvSpPr>
          <p:spPr>
            <a:xfrm>
              <a:off x="5074722" y="2361992"/>
              <a:ext cx="649224" cy="649224"/>
            </a:xfrm>
            <a:prstGeom prst="roundRect">
              <a:avLst>
                <a:gd name="adj" fmla="val 50000"/>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9" name="Shape 2587"/>
            <p:cNvSpPr/>
            <p:nvPr/>
          </p:nvSpPr>
          <p:spPr>
            <a:xfrm>
              <a:off x="5259670" y="254694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30" name="Group 29"/>
          <p:cNvGrpSpPr/>
          <p:nvPr/>
        </p:nvGrpSpPr>
        <p:grpSpPr>
          <a:xfrm>
            <a:off x="4049363" y="3762541"/>
            <a:ext cx="649224" cy="649224"/>
            <a:chOff x="9506757" y="2361992"/>
            <a:chExt cx="649224" cy="649224"/>
          </a:xfrm>
        </p:grpSpPr>
        <p:sp>
          <p:nvSpPr>
            <p:cNvPr id="31" name="Oval 22"/>
            <p:cNvSpPr/>
            <p:nvPr/>
          </p:nvSpPr>
          <p:spPr>
            <a:xfrm>
              <a:off x="9506757" y="2361992"/>
              <a:ext cx="649224" cy="649224"/>
            </a:xfrm>
            <a:prstGeom prst="roundRect">
              <a:avLst>
                <a:gd name="adj" fmla="val 50000"/>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sp>
          <p:nvSpPr>
            <p:cNvPr id="32" name="Shape 2590"/>
            <p:cNvSpPr/>
            <p:nvPr/>
          </p:nvSpPr>
          <p:spPr>
            <a:xfrm>
              <a:off x="9691705" y="256410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grpSp>
        <p:nvGrpSpPr>
          <p:cNvPr id="33" name="Group 32"/>
          <p:cNvGrpSpPr/>
          <p:nvPr/>
        </p:nvGrpSpPr>
        <p:grpSpPr>
          <a:xfrm>
            <a:off x="6872471" y="3429000"/>
            <a:ext cx="649224" cy="649224"/>
            <a:chOff x="7291216" y="2361992"/>
            <a:chExt cx="649224" cy="649224"/>
          </a:xfrm>
        </p:grpSpPr>
        <p:sp>
          <p:nvSpPr>
            <p:cNvPr id="34" name="Oval 19"/>
            <p:cNvSpPr/>
            <p:nvPr/>
          </p:nvSpPr>
          <p:spPr>
            <a:xfrm>
              <a:off x="7291216" y="2361992"/>
              <a:ext cx="649224" cy="649224"/>
            </a:xfrm>
            <a:prstGeom prst="roundRect">
              <a:avLst>
                <a:gd name="adj" fmla="val 50000"/>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p:sp>
          <p:nvSpPr>
            <p:cNvPr id="35" name="Shape 2599"/>
            <p:cNvSpPr/>
            <p:nvPr/>
          </p:nvSpPr>
          <p:spPr>
            <a:xfrm>
              <a:off x="7476164" y="255586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grpSp>
      <p:sp>
        <p:nvSpPr>
          <p:cNvPr id="36" name="Rounded Rectangle 35"/>
          <p:cNvSpPr/>
          <p:nvPr/>
        </p:nvSpPr>
        <p:spPr>
          <a:xfrm>
            <a:off x="4093810" y="4841586"/>
            <a:ext cx="2103120" cy="108048"/>
          </a:xfrm>
          <a:prstGeom prst="round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200">
              <a:latin typeface="Source Sans Pro" panose="020B0503030403020204" pitchFamily="34" charset="0"/>
              <a:ea typeface="Roboto" panose="02000000000000000000" pitchFamily="2" charset="0"/>
              <a:cs typeface="Helvetica Neue"/>
            </a:endParaRPr>
          </a:p>
        </p:txBody>
      </p:sp>
      <p:sp>
        <p:nvSpPr>
          <p:cNvPr id="37" name="TextBox 36"/>
          <p:cNvSpPr txBox="1"/>
          <p:nvPr/>
        </p:nvSpPr>
        <p:spPr>
          <a:xfrm>
            <a:off x="3875061" y="5039125"/>
            <a:ext cx="2540617" cy="1756265"/>
          </a:xfrm>
          <a:prstGeom prst="rect">
            <a:avLst/>
          </a:prstGeom>
          <a:noFill/>
        </p:spPr>
        <p:txBody>
          <a:bodyPr wrap="square" lIns="0" tIns="0" rIns="91420" bIns="0" rtlCol="0">
            <a:noAutofit/>
          </a:bodyPr>
          <a:lstStyle/>
          <a:p>
            <a:pPr marL="457200" indent="-457200" algn="r" rtl="1">
              <a:buFont typeface="+mj-lt"/>
              <a:buAutoNum type="arabicPeriod"/>
            </a:pPr>
            <a:r>
              <a:rPr lang="fa-IR" sz="2000" dirty="0">
                <a:cs typeface="B Koodak" panose="00000700000000000000" pitchFamily="2" charset="-78"/>
              </a:rPr>
              <a:t>مشارکت شهروندان و </a:t>
            </a:r>
            <a:r>
              <a:rPr lang="fa-IR" sz="2000" dirty="0" smtClean="0">
                <a:cs typeface="B Koodak" panose="00000700000000000000" pitchFamily="2" charset="-78"/>
              </a:rPr>
              <a:t>ارتباطات</a:t>
            </a:r>
          </a:p>
          <a:p>
            <a:pPr marL="457200" indent="-457200" algn="r" rtl="1">
              <a:buFont typeface="+mj-lt"/>
              <a:buAutoNum type="arabicPeriod"/>
            </a:pPr>
            <a:r>
              <a:rPr lang="fa-IR" sz="2000" dirty="0" smtClean="0">
                <a:cs typeface="B Koodak" panose="00000700000000000000" pitchFamily="2" charset="-78"/>
              </a:rPr>
              <a:t>همزیستی </a:t>
            </a:r>
            <a:endParaRPr lang="en-US" sz="2400" dirty="0">
              <a:latin typeface="Source Sans Pro Light" panose="020B0403030403020204" pitchFamily="34" charset="0"/>
              <a:ea typeface="Open Sans" panose="020B0606030504020204" pitchFamily="34" charset="0"/>
              <a:cs typeface="B Koodak" panose="00000700000000000000" pitchFamily="2" charset="-78"/>
            </a:endParaRPr>
          </a:p>
        </p:txBody>
      </p:sp>
      <p:sp>
        <p:nvSpPr>
          <p:cNvPr id="38" name="TextBox 37"/>
          <p:cNvSpPr txBox="1"/>
          <p:nvPr/>
        </p:nvSpPr>
        <p:spPr>
          <a:xfrm>
            <a:off x="978210" y="4711509"/>
            <a:ext cx="1708149" cy="1756265"/>
          </a:xfrm>
          <a:prstGeom prst="rect">
            <a:avLst/>
          </a:prstGeom>
          <a:noFill/>
        </p:spPr>
        <p:txBody>
          <a:bodyPr wrap="square" lIns="0" tIns="0" rIns="91420" bIns="0" rtlCol="0">
            <a:noAutofit/>
          </a:bodyPr>
          <a:lstStyle/>
          <a:p>
            <a:pPr algn="just" rtl="1"/>
            <a:r>
              <a:rPr lang="fa-IR" sz="2000" dirty="0">
                <a:cs typeface="B Koodak" panose="00000700000000000000" pitchFamily="2" charset="-78"/>
              </a:rPr>
              <a:t>شبکه حمل و نقل سازگار  با محیط زیست</a:t>
            </a:r>
            <a:endParaRPr lang="en-US" sz="800" dirty="0">
              <a:latin typeface="Source Sans Pro Light" panose="020B0403030403020204" pitchFamily="34" charset="0"/>
              <a:ea typeface="Open Sans" panose="020B0606030504020204" pitchFamily="34" charset="0"/>
              <a:cs typeface="B Koodak" panose="00000700000000000000" pitchFamily="2" charset="-78"/>
            </a:endParaRPr>
          </a:p>
        </p:txBody>
      </p:sp>
      <p:sp>
        <p:nvSpPr>
          <p:cNvPr id="39" name="TextBox 38"/>
          <p:cNvSpPr txBox="1"/>
          <p:nvPr/>
        </p:nvSpPr>
        <p:spPr>
          <a:xfrm>
            <a:off x="7022353" y="2249113"/>
            <a:ext cx="1825766" cy="1756265"/>
          </a:xfrm>
          <a:prstGeom prst="rect">
            <a:avLst/>
          </a:prstGeom>
          <a:noFill/>
        </p:spPr>
        <p:txBody>
          <a:bodyPr wrap="square" lIns="0" tIns="0" rIns="91420" bIns="0" rtlCol="0">
            <a:noAutofit/>
          </a:bodyPr>
          <a:lstStyle/>
          <a:p>
            <a:pPr marL="457200" indent="-457200" algn="r" rtl="1">
              <a:buFont typeface="+mj-lt"/>
              <a:buAutoNum type="arabicPeriod"/>
            </a:pPr>
            <a:r>
              <a:rPr lang="fa-IR" sz="2000" dirty="0">
                <a:cs typeface="B Koodak" panose="00000700000000000000" pitchFamily="2" charset="-78"/>
              </a:rPr>
              <a:t>زندگی </a:t>
            </a:r>
            <a:r>
              <a:rPr lang="fa-IR" sz="2000" dirty="0" smtClean="0">
                <a:cs typeface="B Koodak" panose="00000700000000000000" pitchFamily="2" charset="-78"/>
              </a:rPr>
              <a:t>راحت</a:t>
            </a:r>
          </a:p>
          <a:p>
            <a:pPr marL="457200" indent="-457200" algn="r" rtl="1">
              <a:buFont typeface="+mj-lt"/>
              <a:buAutoNum type="arabicPeriod"/>
            </a:pPr>
            <a:r>
              <a:rPr lang="fa-IR" sz="2000" dirty="0" smtClean="0">
                <a:latin typeface="Source Sans Pro Light" panose="020B0403030403020204" pitchFamily="34" charset="0"/>
                <a:ea typeface="Open Sans" panose="020B0606030504020204" pitchFamily="34" charset="0"/>
                <a:cs typeface="B Koodak" panose="00000700000000000000" pitchFamily="2" charset="-78"/>
              </a:rPr>
              <a:t>مساکن امن</a:t>
            </a:r>
            <a:endParaRPr lang="en-US" sz="2400" dirty="0">
              <a:latin typeface="Source Sans Pro Light" panose="020B0403030403020204" pitchFamily="34" charset="0"/>
              <a:ea typeface="Open Sans" panose="020B0606030504020204" pitchFamily="34" charset="0"/>
              <a:cs typeface="B Koodak" panose="00000700000000000000" pitchFamily="2" charset="-78"/>
            </a:endParaRPr>
          </a:p>
        </p:txBody>
      </p:sp>
      <p:sp>
        <p:nvSpPr>
          <p:cNvPr id="40" name="TextBox 39"/>
          <p:cNvSpPr txBox="1"/>
          <p:nvPr/>
        </p:nvSpPr>
        <p:spPr>
          <a:xfrm>
            <a:off x="3927520" y="2562869"/>
            <a:ext cx="2274884" cy="1756265"/>
          </a:xfrm>
          <a:prstGeom prst="rect">
            <a:avLst/>
          </a:prstGeom>
          <a:noFill/>
        </p:spPr>
        <p:txBody>
          <a:bodyPr wrap="square" lIns="0" tIns="0" rIns="91420" bIns="0" rtlCol="0">
            <a:noAutofit/>
          </a:bodyPr>
          <a:lstStyle/>
          <a:p>
            <a:pPr marL="457200" indent="-457200" algn="r" rtl="1">
              <a:buFont typeface="+mj-lt"/>
              <a:buAutoNum type="arabicPeriod"/>
            </a:pPr>
            <a:r>
              <a:rPr lang="fa-IR" sz="2000" dirty="0" smtClean="0">
                <a:cs typeface="B Koodak" panose="00000700000000000000" pitchFamily="2" charset="-78"/>
              </a:rPr>
              <a:t>حفظ </a:t>
            </a:r>
            <a:r>
              <a:rPr lang="fa-IR" sz="2000" dirty="0">
                <a:cs typeface="B Koodak" panose="00000700000000000000" pitchFamily="2" charset="-78"/>
              </a:rPr>
              <a:t>تاریخ و </a:t>
            </a:r>
            <a:r>
              <a:rPr lang="fa-IR" sz="2000" dirty="0" smtClean="0">
                <a:cs typeface="B Koodak" panose="00000700000000000000" pitchFamily="2" charset="-78"/>
              </a:rPr>
              <a:t>فرهنگ</a:t>
            </a:r>
          </a:p>
          <a:p>
            <a:pPr marL="457200" indent="-457200" algn="r" rtl="1">
              <a:buFont typeface="+mj-lt"/>
              <a:buAutoNum type="arabicPeriod"/>
            </a:pPr>
            <a:r>
              <a:rPr lang="fa-IR" sz="2000" dirty="0">
                <a:cs typeface="B Koodak" panose="00000700000000000000" pitchFamily="2" charset="-78"/>
              </a:rPr>
              <a:t>هماهنگی معماری</a:t>
            </a:r>
            <a:endParaRPr lang="en-US" sz="3200" dirty="0">
              <a:latin typeface="Source Sans Pro Light" panose="020B0403030403020204" pitchFamily="34" charset="0"/>
              <a:ea typeface="Open Sans" panose="020B0606030504020204" pitchFamily="34" charset="0"/>
              <a:cs typeface="B Koodak" panose="00000700000000000000" pitchFamily="2" charset="-78"/>
            </a:endParaRPr>
          </a:p>
        </p:txBody>
      </p:sp>
      <p:sp>
        <p:nvSpPr>
          <p:cNvPr id="41" name="TextBox 40"/>
          <p:cNvSpPr txBox="1"/>
          <p:nvPr/>
        </p:nvSpPr>
        <p:spPr>
          <a:xfrm>
            <a:off x="342900" y="2258196"/>
            <a:ext cx="2380515" cy="997193"/>
          </a:xfrm>
          <a:prstGeom prst="rect">
            <a:avLst/>
          </a:prstGeom>
          <a:noFill/>
        </p:spPr>
        <p:txBody>
          <a:bodyPr wrap="square" lIns="0" tIns="0" rIns="91420" bIns="0" rtlCol="0">
            <a:noAutofit/>
          </a:bodyPr>
          <a:lstStyle/>
          <a:p>
            <a:pPr marL="457200" indent="-457200" algn="r" rtl="1">
              <a:buFont typeface="+mj-lt"/>
              <a:buAutoNum type="arabicPeriod"/>
            </a:pPr>
            <a:r>
              <a:rPr lang="fa-IR" sz="2000" dirty="0">
                <a:cs typeface="B Koodak" panose="00000700000000000000" pitchFamily="2" charset="-78"/>
              </a:rPr>
              <a:t>حفظ محیط زیست </a:t>
            </a:r>
            <a:r>
              <a:rPr lang="fa-IR" sz="2000" dirty="0" smtClean="0">
                <a:cs typeface="B Koodak" panose="00000700000000000000" pitchFamily="2" charset="-78"/>
              </a:rPr>
              <a:t>شهری</a:t>
            </a:r>
          </a:p>
          <a:p>
            <a:pPr marL="457200" indent="-457200" algn="r" rtl="1">
              <a:buFont typeface="+mj-lt"/>
              <a:buAutoNum type="arabicPeriod"/>
            </a:pPr>
            <a:r>
              <a:rPr lang="fa-IR" sz="2000" dirty="0">
                <a:cs typeface="B Koodak" panose="00000700000000000000" pitchFamily="2" charset="-78"/>
              </a:rPr>
              <a:t>تنوع و وحدت فضایی</a:t>
            </a:r>
            <a:endParaRPr lang="en-US" sz="3600" dirty="0">
              <a:latin typeface="Source Sans Pro Light" panose="020B0403030403020204" pitchFamily="34" charset="0"/>
              <a:ea typeface="Open Sans" panose="020B0606030504020204" pitchFamily="34" charset="0"/>
              <a:cs typeface="B Koodak" panose="00000700000000000000" pitchFamily="2" charset="-78"/>
            </a:endParaRPr>
          </a:p>
        </p:txBody>
      </p:sp>
      <p:sp>
        <p:nvSpPr>
          <p:cNvPr id="42" name="Rounded Rectangle 41"/>
          <p:cNvSpPr/>
          <p:nvPr/>
        </p:nvSpPr>
        <p:spPr>
          <a:xfrm>
            <a:off x="723572" y="4265110"/>
            <a:ext cx="2103120" cy="108048"/>
          </a:xfrm>
          <a:prstGeom prst="roundRect">
            <a:avLst/>
          </a:prstGeom>
          <a:solidFill>
            <a:srgbClr val="C00000"/>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200">
              <a:latin typeface="Source Sans Pro" panose="020B0503030403020204" pitchFamily="34" charset="0"/>
              <a:ea typeface="Roboto" panose="02000000000000000000" pitchFamily="2" charset="0"/>
              <a:cs typeface="Helvetica Neue"/>
            </a:endParaRPr>
          </a:p>
        </p:txBody>
      </p:sp>
      <p:sp>
        <p:nvSpPr>
          <p:cNvPr id="44" name="Oval 22"/>
          <p:cNvSpPr/>
          <p:nvPr/>
        </p:nvSpPr>
        <p:spPr>
          <a:xfrm>
            <a:off x="613604" y="3390398"/>
            <a:ext cx="649224" cy="649224"/>
          </a:xfrm>
          <a:prstGeom prst="roundRect">
            <a:avLst>
              <a:gd name="adj" fmla="val 50000"/>
            </a:avLst>
          </a:prstGeom>
          <a:solidFill>
            <a:srgbClr val="C00000"/>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p>
        </p:txBody>
      </p:sp>
      <p:sp>
        <p:nvSpPr>
          <p:cNvPr id="47" name="Shape 2748"/>
          <p:cNvSpPr/>
          <p:nvPr/>
        </p:nvSpPr>
        <p:spPr>
          <a:xfrm>
            <a:off x="786428" y="358621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Source Sans Pro Light" charset="0"/>
              <a:ea typeface="Source Sans Pro Light" charset="0"/>
              <a:cs typeface="Source Sans Pro Light" charset="0"/>
            </a:endParaRPr>
          </a:p>
        </p:txBody>
      </p:sp>
    </p:spTree>
    <p:extLst>
      <p:ext uri="{BB962C8B-B14F-4D97-AF65-F5344CB8AC3E}">
        <p14:creationId xmlns:p14="http://schemas.microsoft.com/office/powerpoint/2010/main" val="41433114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مشخصات برنامه 2030 سئول</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sp>
        <p:nvSpPr>
          <p:cNvPr id="6" name="Rounded Rectangle 5"/>
          <p:cNvSpPr/>
          <p:nvPr/>
        </p:nvSpPr>
        <p:spPr>
          <a:xfrm>
            <a:off x="916504" y="1862855"/>
            <a:ext cx="2209800" cy="3406835"/>
          </a:xfrm>
          <a:prstGeom prst="roundRect">
            <a:avLst/>
          </a:prstGeom>
          <a:solidFill>
            <a:schemeClr val="tx2">
              <a:lumMod val="75000"/>
            </a:schemeClr>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p:nvCxnSpPr>
        <p:spPr>
          <a:xfrm>
            <a:off x="864652" y="2514600"/>
            <a:ext cx="2272248" cy="0"/>
          </a:xfrm>
          <a:prstGeom prst="line">
            <a:avLst/>
          </a:prstGeom>
          <a:ln w="12700">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3323061" y="1823244"/>
            <a:ext cx="2513463" cy="3446446"/>
          </a:xfrm>
          <a:prstGeom prst="roundRect">
            <a:avLst/>
          </a:prstGeom>
          <a:solidFill>
            <a:schemeClr val="accent1">
              <a:lumMod val="40000"/>
              <a:lumOff val="60000"/>
            </a:schemeClr>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3323061" y="2514600"/>
            <a:ext cx="2513463" cy="0"/>
          </a:xfrm>
          <a:prstGeom prst="line">
            <a:avLst/>
          </a:prstGeom>
          <a:ln w="12700">
            <a:solidFill>
              <a:srgbClr val="002060"/>
            </a:solidFill>
            <a:prstDash val="lgDash"/>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6085514" y="1823244"/>
            <a:ext cx="2355739" cy="3870966"/>
          </a:xfrm>
          <a:prstGeom prst="roundRect">
            <a:avLst/>
          </a:prstGeom>
          <a:solidFill>
            <a:schemeClr val="accent2">
              <a:lumMod val="75000"/>
            </a:schemeClr>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a:off x="6109752" y="2514600"/>
            <a:ext cx="2272248" cy="0"/>
          </a:xfrm>
          <a:prstGeom prst="line">
            <a:avLst/>
          </a:prstGeom>
          <a:ln w="12700">
            <a:solidFill>
              <a:srgbClr val="002060"/>
            </a:solidFill>
            <a:prstDash val="lg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36649" y="2061288"/>
            <a:ext cx="1720851" cy="369332"/>
          </a:xfrm>
          <a:prstGeom prst="rect">
            <a:avLst/>
          </a:prstGeom>
          <a:noFill/>
        </p:spPr>
        <p:txBody>
          <a:bodyPr wrap="square" rtlCol="0">
            <a:spAutoFit/>
          </a:bodyPr>
          <a:lstStyle/>
          <a:p>
            <a:r>
              <a:rPr lang="fa-IR" dirty="0" smtClean="0">
                <a:solidFill>
                  <a:schemeClr val="bg1"/>
                </a:solidFill>
                <a:cs typeface="B Koodak" panose="00000700000000000000" pitchFamily="2" charset="-78"/>
              </a:rPr>
              <a:t>فرآیند برنامه ریزی</a:t>
            </a:r>
            <a:endParaRPr lang="en-US" dirty="0">
              <a:solidFill>
                <a:schemeClr val="bg1"/>
              </a:solidFill>
              <a:cs typeface="B Koodak" panose="00000700000000000000" pitchFamily="2" charset="-78"/>
            </a:endParaRPr>
          </a:p>
        </p:txBody>
      </p:sp>
      <p:sp>
        <p:nvSpPr>
          <p:cNvPr id="20" name="TextBox 19"/>
          <p:cNvSpPr txBox="1"/>
          <p:nvPr/>
        </p:nvSpPr>
        <p:spPr>
          <a:xfrm>
            <a:off x="3705224" y="2061288"/>
            <a:ext cx="1720851" cy="369332"/>
          </a:xfrm>
          <a:prstGeom prst="rect">
            <a:avLst/>
          </a:prstGeom>
          <a:noFill/>
        </p:spPr>
        <p:txBody>
          <a:bodyPr wrap="square" rtlCol="0">
            <a:spAutoFit/>
          </a:bodyPr>
          <a:lstStyle/>
          <a:p>
            <a:pPr algn="ctr"/>
            <a:r>
              <a:rPr lang="fa-IR" dirty="0" smtClean="0">
                <a:cs typeface="B Koodak" panose="00000700000000000000" pitchFamily="2" charset="-78"/>
              </a:rPr>
              <a:t>محتوا، فرمت</a:t>
            </a:r>
            <a:endParaRPr lang="en-US" dirty="0">
              <a:cs typeface="B Koodak" panose="00000700000000000000" pitchFamily="2" charset="-78"/>
            </a:endParaRPr>
          </a:p>
        </p:txBody>
      </p:sp>
      <p:sp>
        <p:nvSpPr>
          <p:cNvPr id="21" name="TextBox 20"/>
          <p:cNvSpPr txBox="1"/>
          <p:nvPr/>
        </p:nvSpPr>
        <p:spPr>
          <a:xfrm>
            <a:off x="6414551" y="2041483"/>
            <a:ext cx="1720851" cy="369332"/>
          </a:xfrm>
          <a:prstGeom prst="rect">
            <a:avLst/>
          </a:prstGeom>
          <a:noFill/>
        </p:spPr>
        <p:txBody>
          <a:bodyPr wrap="square" rtlCol="0">
            <a:spAutoFit/>
          </a:bodyPr>
          <a:lstStyle/>
          <a:p>
            <a:pPr algn="ctr"/>
            <a:r>
              <a:rPr lang="fa-IR" dirty="0" smtClean="0">
                <a:solidFill>
                  <a:schemeClr val="bg1"/>
                </a:solidFill>
                <a:cs typeface="B Koodak" panose="00000700000000000000" pitchFamily="2" charset="-78"/>
              </a:rPr>
              <a:t>ساختار برنامه</a:t>
            </a:r>
            <a:endParaRPr lang="en-US" dirty="0">
              <a:solidFill>
                <a:schemeClr val="bg1"/>
              </a:solidFill>
              <a:cs typeface="B Koodak" panose="00000700000000000000" pitchFamily="2" charset="-78"/>
            </a:endParaRPr>
          </a:p>
        </p:txBody>
      </p:sp>
      <p:sp>
        <p:nvSpPr>
          <p:cNvPr id="22" name="TextBox 21"/>
          <p:cNvSpPr txBox="1"/>
          <p:nvPr/>
        </p:nvSpPr>
        <p:spPr>
          <a:xfrm>
            <a:off x="916503" y="2656758"/>
            <a:ext cx="2133601" cy="1477328"/>
          </a:xfrm>
          <a:prstGeom prst="rect">
            <a:avLst/>
          </a:prstGeom>
          <a:noFill/>
        </p:spPr>
        <p:txBody>
          <a:bodyPr wrap="square" rtlCol="0">
            <a:spAutoFit/>
          </a:bodyPr>
          <a:lstStyle/>
          <a:p>
            <a:pPr algn="just" rtl="1"/>
            <a:r>
              <a:rPr lang="fa-IR" dirty="0" smtClean="0">
                <a:solidFill>
                  <a:schemeClr val="bg1"/>
                </a:solidFill>
                <a:cs typeface="B Koodak" panose="00000700000000000000" pitchFamily="2" charset="-78"/>
              </a:rPr>
              <a:t>شهروندان، کارشناسان، بخش عمومی</a:t>
            </a:r>
          </a:p>
          <a:p>
            <a:pPr algn="ctr" rtl="1"/>
            <a:r>
              <a:rPr lang="fa-IR" u="sng" dirty="0" smtClean="0">
                <a:solidFill>
                  <a:srgbClr val="FFFF00"/>
                </a:solidFill>
                <a:cs typeface="B Koodak" panose="00000700000000000000" pitchFamily="2" charset="-78"/>
              </a:rPr>
              <a:t>اعضای متنوع جامعه با یکدیگر برنامه ریزی میکنند.</a:t>
            </a:r>
            <a:endParaRPr lang="en-US" u="sng" dirty="0">
              <a:solidFill>
                <a:srgbClr val="FFFF00"/>
              </a:solidFill>
              <a:cs typeface="B Koodak" panose="00000700000000000000" pitchFamily="2" charset="-78"/>
            </a:endParaRPr>
          </a:p>
        </p:txBody>
      </p:sp>
      <p:sp>
        <p:nvSpPr>
          <p:cNvPr id="23" name="TextBox 22"/>
          <p:cNvSpPr txBox="1"/>
          <p:nvPr/>
        </p:nvSpPr>
        <p:spPr>
          <a:xfrm>
            <a:off x="3608920" y="2652236"/>
            <a:ext cx="2094431" cy="1200329"/>
          </a:xfrm>
          <a:prstGeom prst="rect">
            <a:avLst/>
          </a:prstGeom>
          <a:noFill/>
        </p:spPr>
        <p:txBody>
          <a:bodyPr wrap="square" rtlCol="0">
            <a:spAutoFit/>
          </a:bodyPr>
          <a:lstStyle/>
          <a:p>
            <a:pPr algn="just" rtl="1"/>
            <a:r>
              <a:rPr lang="fa-IR" dirty="0" smtClean="0">
                <a:cs typeface="B Koodak" panose="00000700000000000000" pitchFamily="2" charset="-78"/>
              </a:rPr>
              <a:t>برنامه ریزی استراتژیک با </a:t>
            </a:r>
            <a:r>
              <a:rPr lang="fa-IR" u="sng" dirty="0" smtClean="0">
                <a:solidFill>
                  <a:srgbClr val="C00000"/>
                </a:solidFill>
                <a:cs typeface="B Koodak" panose="00000700000000000000" pitchFamily="2" charset="-78"/>
              </a:rPr>
              <a:t>موضوعات کلیدی </a:t>
            </a:r>
            <a:r>
              <a:rPr lang="fa-IR" dirty="0" smtClean="0">
                <a:cs typeface="B Koodak" panose="00000700000000000000" pitchFamily="2" charset="-78"/>
              </a:rPr>
              <a:t>که به طور مستقیم با زندگی مردم در ارتباط است.</a:t>
            </a:r>
          </a:p>
        </p:txBody>
      </p:sp>
      <p:sp>
        <p:nvSpPr>
          <p:cNvPr id="24" name="TextBox 23"/>
          <p:cNvSpPr txBox="1"/>
          <p:nvPr/>
        </p:nvSpPr>
        <p:spPr>
          <a:xfrm>
            <a:off x="6193371" y="2617894"/>
            <a:ext cx="2094431" cy="923330"/>
          </a:xfrm>
          <a:prstGeom prst="rect">
            <a:avLst/>
          </a:prstGeom>
          <a:noFill/>
        </p:spPr>
        <p:txBody>
          <a:bodyPr wrap="square" rtlCol="0">
            <a:spAutoFit/>
          </a:bodyPr>
          <a:lstStyle/>
          <a:p>
            <a:pPr algn="just" rtl="1"/>
            <a:r>
              <a:rPr lang="fa-IR" dirty="0" smtClean="0">
                <a:solidFill>
                  <a:schemeClr val="bg1"/>
                </a:solidFill>
                <a:cs typeface="B Koodak" panose="00000700000000000000" pitchFamily="2" charset="-78"/>
              </a:rPr>
              <a:t>این برنامه به عنوان </a:t>
            </a:r>
            <a:r>
              <a:rPr lang="fa-IR" u="sng" dirty="0" smtClean="0">
                <a:solidFill>
                  <a:srgbClr val="FFFF00"/>
                </a:solidFill>
                <a:cs typeface="B Koodak" panose="00000700000000000000" pitchFamily="2" charset="-78"/>
              </a:rPr>
              <a:t>بالاترین طرح قانونی </a:t>
            </a:r>
            <a:r>
              <a:rPr lang="fa-IR" dirty="0" smtClean="0">
                <a:solidFill>
                  <a:schemeClr val="bg1"/>
                </a:solidFill>
                <a:cs typeface="B Koodak" panose="00000700000000000000" pitchFamily="2" charset="-78"/>
              </a:rPr>
              <a:t>منتشر شد.</a:t>
            </a:r>
          </a:p>
        </p:txBody>
      </p:sp>
      <p:pic>
        <p:nvPicPr>
          <p:cNvPr id="25" name="Picture 24"/>
          <p:cNvPicPr>
            <a:picLocks noChangeAspect="1"/>
          </p:cNvPicPr>
          <p:nvPr/>
        </p:nvPicPr>
        <p:blipFill rotWithShape="1">
          <a:blip r:embed="rId6"/>
          <a:srcRect t="43689"/>
          <a:stretch/>
        </p:blipFill>
        <p:spPr>
          <a:xfrm>
            <a:off x="719747" y="4421308"/>
            <a:ext cx="2527112" cy="963339"/>
          </a:xfrm>
          <a:prstGeom prst="rect">
            <a:avLst/>
          </a:prstGeom>
        </p:spPr>
      </p:pic>
      <p:pic>
        <p:nvPicPr>
          <p:cNvPr id="26" name="Picture 2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68362" y="3862102"/>
            <a:ext cx="2622931" cy="2166307"/>
          </a:xfrm>
          <a:prstGeom prst="rect">
            <a:avLst/>
          </a:prstGeom>
        </p:spPr>
      </p:pic>
      <p:sp>
        <p:nvSpPr>
          <p:cNvPr id="55" name="Oval 54"/>
          <p:cNvSpPr/>
          <p:nvPr/>
        </p:nvSpPr>
        <p:spPr>
          <a:xfrm>
            <a:off x="5967600" y="3703638"/>
            <a:ext cx="2634894" cy="2428235"/>
          </a:xfrm>
          <a:prstGeom prst="ellipse">
            <a:avLst/>
          </a:prstGeom>
          <a:solidFill>
            <a:schemeClr val="accent2">
              <a:lumMod val="60000"/>
              <a:lumOff val="40000"/>
            </a:schemeClr>
          </a:solid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dirty="0" smtClean="0">
                <a:solidFill>
                  <a:schemeClr val="tx1"/>
                </a:solidFill>
                <a:cs typeface="B Koodak" panose="00000700000000000000" pitchFamily="2" charset="-78"/>
              </a:rPr>
              <a:t>سئول</a:t>
            </a:r>
          </a:p>
          <a:p>
            <a:pPr algn="ctr"/>
            <a:r>
              <a:rPr lang="fa-IR" sz="1600" dirty="0" smtClean="0">
                <a:solidFill>
                  <a:schemeClr val="tx1"/>
                </a:solidFill>
                <a:cs typeface="B Koodak" panose="00000700000000000000" pitchFamily="2" charset="-78"/>
              </a:rPr>
              <a:t>2030</a:t>
            </a:r>
          </a:p>
        </p:txBody>
      </p:sp>
      <p:sp>
        <p:nvSpPr>
          <p:cNvPr id="56" name="TextBox 55"/>
          <p:cNvSpPr txBox="1"/>
          <p:nvPr/>
        </p:nvSpPr>
        <p:spPr>
          <a:xfrm>
            <a:off x="6969032" y="3541224"/>
            <a:ext cx="679537" cy="369332"/>
          </a:xfrm>
          <a:prstGeom prst="rect">
            <a:avLst/>
          </a:prstGeom>
          <a:noFill/>
        </p:spPr>
        <p:txBody>
          <a:bodyPr wrap="square" rtlCol="0">
            <a:spAutoFit/>
          </a:bodyPr>
          <a:lstStyle/>
          <a:p>
            <a:pPr algn="ctr"/>
            <a:r>
              <a:rPr lang="fa-IR" dirty="0" smtClean="0">
                <a:cs typeface="B Koodak" panose="00000700000000000000" pitchFamily="2" charset="-78"/>
              </a:rPr>
              <a:t>امنیت</a:t>
            </a:r>
            <a:endParaRPr lang="en-US" dirty="0">
              <a:cs typeface="B Koodak" panose="00000700000000000000" pitchFamily="2" charset="-78"/>
            </a:endParaRPr>
          </a:p>
        </p:txBody>
      </p:sp>
      <p:sp>
        <p:nvSpPr>
          <p:cNvPr id="57" name="TextBox 56"/>
          <p:cNvSpPr txBox="1"/>
          <p:nvPr/>
        </p:nvSpPr>
        <p:spPr>
          <a:xfrm>
            <a:off x="7744693" y="3804026"/>
            <a:ext cx="696561" cy="369332"/>
          </a:xfrm>
          <a:prstGeom prst="rect">
            <a:avLst/>
          </a:prstGeom>
          <a:noFill/>
        </p:spPr>
        <p:txBody>
          <a:bodyPr wrap="square" rtlCol="0">
            <a:spAutoFit/>
          </a:bodyPr>
          <a:lstStyle/>
          <a:p>
            <a:r>
              <a:rPr lang="fa-IR" dirty="0" smtClean="0">
                <a:cs typeface="B Koodak" panose="00000700000000000000" pitchFamily="2" charset="-78"/>
              </a:rPr>
              <a:t>مسکن</a:t>
            </a:r>
            <a:endParaRPr lang="en-US" dirty="0">
              <a:cs typeface="B Koodak" panose="00000700000000000000" pitchFamily="2" charset="-78"/>
            </a:endParaRPr>
          </a:p>
        </p:txBody>
      </p:sp>
      <p:sp>
        <p:nvSpPr>
          <p:cNvPr id="58" name="TextBox 57"/>
          <p:cNvSpPr txBox="1"/>
          <p:nvPr/>
        </p:nvSpPr>
        <p:spPr>
          <a:xfrm>
            <a:off x="8157727" y="4426975"/>
            <a:ext cx="811642" cy="646331"/>
          </a:xfrm>
          <a:prstGeom prst="rect">
            <a:avLst/>
          </a:prstGeom>
          <a:noFill/>
        </p:spPr>
        <p:txBody>
          <a:bodyPr wrap="square" rtlCol="0">
            <a:spAutoFit/>
          </a:bodyPr>
          <a:lstStyle/>
          <a:p>
            <a:pPr algn="ctr"/>
            <a:r>
              <a:rPr lang="fa-IR" dirty="0" smtClean="0">
                <a:cs typeface="B Koodak" panose="00000700000000000000" pitchFamily="2" charset="-78"/>
              </a:rPr>
              <a:t>محیط</a:t>
            </a:r>
          </a:p>
          <a:p>
            <a:pPr algn="ctr"/>
            <a:r>
              <a:rPr lang="fa-IR" dirty="0" smtClean="0">
                <a:cs typeface="B Koodak" panose="00000700000000000000" pitchFamily="2" charset="-78"/>
              </a:rPr>
              <a:t>انرژی</a:t>
            </a:r>
            <a:endParaRPr lang="en-US" dirty="0">
              <a:cs typeface="B Koodak" panose="00000700000000000000" pitchFamily="2" charset="-78"/>
            </a:endParaRPr>
          </a:p>
        </p:txBody>
      </p:sp>
      <p:sp>
        <p:nvSpPr>
          <p:cNvPr id="59" name="TextBox 58"/>
          <p:cNvSpPr txBox="1"/>
          <p:nvPr/>
        </p:nvSpPr>
        <p:spPr>
          <a:xfrm>
            <a:off x="7786509" y="5326923"/>
            <a:ext cx="1002585" cy="369332"/>
          </a:xfrm>
          <a:prstGeom prst="rect">
            <a:avLst/>
          </a:prstGeom>
          <a:noFill/>
        </p:spPr>
        <p:txBody>
          <a:bodyPr wrap="square" rtlCol="0">
            <a:spAutoFit/>
          </a:bodyPr>
          <a:lstStyle/>
          <a:p>
            <a:pPr algn="ctr"/>
            <a:r>
              <a:rPr lang="fa-IR" dirty="0" smtClean="0">
                <a:cs typeface="B Koodak" panose="00000700000000000000" pitchFamily="2" charset="-78"/>
              </a:rPr>
              <a:t>حمل و نقل</a:t>
            </a:r>
            <a:endParaRPr lang="en-US" dirty="0">
              <a:cs typeface="B Koodak" panose="00000700000000000000" pitchFamily="2" charset="-78"/>
            </a:endParaRPr>
          </a:p>
        </p:txBody>
      </p:sp>
      <p:sp>
        <p:nvSpPr>
          <p:cNvPr id="60" name="TextBox 59"/>
          <p:cNvSpPr txBox="1"/>
          <p:nvPr/>
        </p:nvSpPr>
        <p:spPr>
          <a:xfrm>
            <a:off x="6925911" y="5901660"/>
            <a:ext cx="1002585" cy="369332"/>
          </a:xfrm>
          <a:prstGeom prst="rect">
            <a:avLst/>
          </a:prstGeom>
          <a:noFill/>
        </p:spPr>
        <p:txBody>
          <a:bodyPr wrap="square" rtlCol="0">
            <a:spAutoFit/>
          </a:bodyPr>
          <a:lstStyle/>
          <a:p>
            <a:pPr algn="ctr"/>
            <a:r>
              <a:rPr lang="fa-IR" dirty="0" smtClean="0">
                <a:cs typeface="B Koodak" panose="00000700000000000000" pitchFamily="2" charset="-78"/>
              </a:rPr>
              <a:t>همسایگی</a:t>
            </a:r>
            <a:endParaRPr lang="en-US" dirty="0">
              <a:cs typeface="B Koodak" panose="00000700000000000000" pitchFamily="2" charset="-78"/>
            </a:endParaRPr>
          </a:p>
        </p:txBody>
      </p:sp>
      <p:sp>
        <p:nvSpPr>
          <p:cNvPr id="61" name="TextBox 60"/>
          <p:cNvSpPr txBox="1"/>
          <p:nvPr/>
        </p:nvSpPr>
        <p:spPr>
          <a:xfrm>
            <a:off x="5839763" y="5364001"/>
            <a:ext cx="663712" cy="369332"/>
          </a:xfrm>
          <a:prstGeom prst="rect">
            <a:avLst/>
          </a:prstGeom>
          <a:noFill/>
        </p:spPr>
        <p:txBody>
          <a:bodyPr wrap="square" rtlCol="0">
            <a:spAutoFit/>
          </a:bodyPr>
          <a:lstStyle/>
          <a:p>
            <a:pPr algn="ctr"/>
            <a:r>
              <a:rPr lang="fa-IR" dirty="0" smtClean="0">
                <a:cs typeface="B Koodak" panose="00000700000000000000" pitchFamily="2" charset="-78"/>
              </a:rPr>
              <a:t>رفاه</a:t>
            </a:r>
            <a:endParaRPr lang="en-US" dirty="0">
              <a:cs typeface="B Koodak" panose="00000700000000000000" pitchFamily="2" charset="-78"/>
            </a:endParaRPr>
          </a:p>
        </p:txBody>
      </p:sp>
      <p:sp>
        <p:nvSpPr>
          <p:cNvPr id="62" name="TextBox 61"/>
          <p:cNvSpPr txBox="1"/>
          <p:nvPr/>
        </p:nvSpPr>
        <p:spPr>
          <a:xfrm>
            <a:off x="5703351" y="4615752"/>
            <a:ext cx="792370" cy="646331"/>
          </a:xfrm>
          <a:prstGeom prst="rect">
            <a:avLst/>
          </a:prstGeom>
          <a:noFill/>
        </p:spPr>
        <p:txBody>
          <a:bodyPr wrap="square" rtlCol="0">
            <a:spAutoFit/>
          </a:bodyPr>
          <a:lstStyle/>
          <a:p>
            <a:pPr algn="ctr"/>
            <a:r>
              <a:rPr lang="fa-IR" dirty="0" smtClean="0">
                <a:cs typeface="B Koodak" panose="00000700000000000000" pitchFamily="2" charset="-78"/>
              </a:rPr>
              <a:t>تاریخ</a:t>
            </a:r>
          </a:p>
          <a:p>
            <a:pPr algn="ctr"/>
            <a:r>
              <a:rPr lang="fa-IR" dirty="0" smtClean="0">
                <a:cs typeface="B Koodak" panose="00000700000000000000" pitchFamily="2" charset="-78"/>
              </a:rPr>
              <a:t>فرهنگ</a:t>
            </a:r>
            <a:endParaRPr lang="en-US" dirty="0">
              <a:cs typeface="B Koodak" panose="00000700000000000000" pitchFamily="2" charset="-78"/>
            </a:endParaRPr>
          </a:p>
        </p:txBody>
      </p:sp>
      <p:sp>
        <p:nvSpPr>
          <p:cNvPr id="63" name="TextBox 62"/>
          <p:cNvSpPr txBox="1"/>
          <p:nvPr/>
        </p:nvSpPr>
        <p:spPr>
          <a:xfrm>
            <a:off x="5968120" y="3840883"/>
            <a:ext cx="771852" cy="646331"/>
          </a:xfrm>
          <a:prstGeom prst="rect">
            <a:avLst/>
          </a:prstGeom>
          <a:noFill/>
        </p:spPr>
        <p:txBody>
          <a:bodyPr wrap="square" rtlCol="0">
            <a:spAutoFit/>
          </a:bodyPr>
          <a:lstStyle/>
          <a:p>
            <a:pPr algn="ctr"/>
            <a:r>
              <a:rPr lang="fa-IR" dirty="0" smtClean="0">
                <a:cs typeface="B Koodak" panose="00000700000000000000" pitchFamily="2" charset="-78"/>
              </a:rPr>
              <a:t>اقتصاد</a:t>
            </a:r>
          </a:p>
          <a:p>
            <a:pPr algn="ctr"/>
            <a:r>
              <a:rPr lang="fa-IR" dirty="0" smtClean="0">
                <a:cs typeface="B Koodak" panose="00000700000000000000" pitchFamily="2" charset="-78"/>
              </a:rPr>
              <a:t>صنعت</a:t>
            </a:r>
            <a:endParaRPr lang="en-US" dirty="0">
              <a:cs typeface="B Koodak" panose="00000700000000000000" pitchFamily="2" charset="-78"/>
            </a:endParaRPr>
          </a:p>
        </p:txBody>
      </p:sp>
      <p:sp>
        <p:nvSpPr>
          <p:cNvPr id="66" name="Oval 65"/>
          <p:cNvSpPr/>
          <p:nvPr/>
        </p:nvSpPr>
        <p:spPr>
          <a:xfrm>
            <a:off x="6854272" y="4459408"/>
            <a:ext cx="908597" cy="848382"/>
          </a:xfrm>
          <a:prstGeom prst="ellipse">
            <a:avLst/>
          </a:prstGeom>
          <a:noFill/>
          <a:ln w="19050">
            <a:solidFill>
              <a:srgbClr val="4C6A9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61243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طرح 2030 سئول</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700" y="1016000"/>
            <a:ext cx="8008200" cy="5588000"/>
          </a:xfrm>
          <a:prstGeom prst="rect">
            <a:avLst/>
          </a:prstGeom>
        </p:spPr>
      </p:pic>
    </p:spTree>
    <p:extLst>
      <p:ext uri="{BB962C8B-B14F-4D97-AF65-F5344CB8AC3E}">
        <p14:creationId xmlns:p14="http://schemas.microsoft.com/office/powerpoint/2010/main" val="20329591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ساختار فضایی</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1965" y="916720"/>
            <a:ext cx="6036870" cy="5941280"/>
          </a:xfrm>
          <a:prstGeom prst="rect">
            <a:avLst/>
          </a:prstGeom>
        </p:spPr>
      </p:pic>
    </p:spTree>
    <p:extLst>
      <p:ext uri="{BB962C8B-B14F-4D97-AF65-F5344CB8AC3E}">
        <p14:creationId xmlns:p14="http://schemas.microsoft.com/office/powerpoint/2010/main" val="32193885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4418" b="7793"/>
          <a:stretch/>
        </p:blipFill>
        <p:spPr>
          <a:xfrm>
            <a:off x="4859020" y="807085"/>
            <a:ext cx="3377763" cy="3365112"/>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برنامه های عملیاتی</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3872" t="2986" r="3728" b="5488"/>
          <a:stretch/>
        </p:blipFill>
        <p:spPr>
          <a:xfrm>
            <a:off x="660400" y="3709355"/>
            <a:ext cx="3390900" cy="2908300"/>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80883" y="3912555"/>
            <a:ext cx="3124200" cy="2705100"/>
          </a:xfrm>
          <a:prstGeom prst="rect">
            <a:avLst/>
          </a:prstGeom>
        </p:spPr>
      </p:pic>
      <p:pic>
        <p:nvPicPr>
          <p:cNvPr id="3" name="Picture 2"/>
          <p:cNvPicPr>
            <a:picLocks noChangeAspect="1"/>
          </p:cNvPicPr>
          <p:nvPr/>
        </p:nvPicPr>
        <p:blipFill rotWithShape="1">
          <a:blip r:embed="rId8">
            <a:extLst>
              <a:ext uri="{28A0092B-C50C-407E-A947-70E740481C1C}">
                <a14:useLocalDpi xmlns:a14="http://schemas.microsoft.com/office/drawing/2010/main" val="0"/>
              </a:ext>
            </a:extLst>
          </a:blip>
          <a:srcRect l="902" t="33788" b="2290"/>
          <a:stretch/>
        </p:blipFill>
        <p:spPr>
          <a:xfrm>
            <a:off x="953245" y="875192"/>
            <a:ext cx="3302000" cy="2852667"/>
          </a:xfrm>
          <a:prstGeom prst="rect">
            <a:avLst/>
          </a:prstGeom>
        </p:spPr>
      </p:pic>
      <p:sp>
        <p:nvSpPr>
          <p:cNvPr id="8" name="TextBox 7"/>
          <p:cNvSpPr txBox="1"/>
          <p:nvPr/>
        </p:nvSpPr>
        <p:spPr>
          <a:xfrm rot="16200000">
            <a:off x="-306411" y="2125626"/>
            <a:ext cx="1813718" cy="369332"/>
          </a:xfrm>
          <a:prstGeom prst="rect">
            <a:avLst/>
          </a:prstGeom>
          <a:noFill/>
        </p:spPr>
        <p:txBody>
          <a:bodyPr wrap="square" rtlCol="0">
            <a:spAutoFit/>
          </a:bodyPr>
          <a:lstStyle/>
          <a:p>
            <a:r>
              <a:rPr lang="fa-IR" dirty="0" smtClean="0">
                <a:cs typeface="B Koodak" panose="00000700000000000000" pitchFamily="2" charset="-78"/>
              </a:rPr>
              <a:t>تقویت هویت سئول</a:t>
            </a:r>
            <a:endParaRPr lang="en-US" dirty="0">
              <a:cs typeface="B Koodak" panose="00000700000000000000" pitchFamily="2" charset="-78"/>
            </a:endParaRPr>
          </a:p>
        </p:txBody>
      </p:sp>
      <p:sp>
        <p:nvSpPr>
          <p:cNvPr id="12" name="TextBox 11"/>
          <p:cNvSpPr txBox="1"/>
          <p:nvPr/>
        </p:nvSpPr>
        <p:spPr>
          <a:xfrm rot="5400000">
            <a:off x="7430908" y="2274762"/>
            <a:ext cx="2388988" cy="646331"/>
          </a:xfrm>
          <a:prstGeom prst="rect">
            <a:avLst/>
          </a:prstGeom>
          <a:noFill/>
        </p:spPr>
        <p:txBody>
          <a:bodyPr wrap="square" rtlCol="0">
            <a:spAutoFit/>
          </a:bodyPr>
          <a:lstStyle/>
          <a:p>
            <a:pPr algn="ctr"/>
            <a:r>
              <a:rPr lang="fa-IR" dirty="0" smtClean="0">
                <a:cs typeface="B Koodak" panose="00000700000000000000" pitchFamily="2" charset="-78"/>
              </a:rPr>
              <a:t>توسعه متعادل با طرح های فضایی شده منطقه</a:t>
            </a:r>
            <a:endParaRPr lang="en-US" dirty="0">
              <a:cs typeface="B Koodak" panose="00000700000000000000" pitchFamily="2" charset="-78"/>
            </a:endParaRPr>
          </a:p>
        </p:txBody>
      </p:sp>
      <p:sp>
        <p:nvSpPr>
          <p:cNvPr id="13" name="TextBox 12"/>
          <p:cNvSpPr txBox="1"/>
          <p:nvPr/>
        </p:nvSpPr>
        <p:spPr>
          <a:xfrm rot="5400000">
            <a:off x="7468175" y="5000254"/>
            <a:ext cx="2388988" cy="369332"/>
          </a:xfrm>
          <a:prstGeom prst="rect">
            <a:avLst/>
          </a:prstGeom>
          <a:noFill/>
        </p:spPr>
        <p:txBody>
          <a:bodyPr wrap="square" rtlCol="0">
            <a:spAutoFit/>
          </a:bodyPr>
          <a:lstStyle/>
          <a:p>
            <a:pPr algn="ctr"/>
            <a:r>
              <a:rPr lang="fa-IR" dirty="0" smtClean="0">
                <a:cs typeface="B Koodak" panose="00000700000000000000" pitchFamily="2" charset="-78"/>
              </a:rPr>
              <a:t>ارتقا محیط زندگی شهروندان</a:t>
            </a:r>
            <a:endParaRPr lang="en-US" dirty="0">
              <a:cs typeface="B Koodak" panose="00000700000000000000" pitchFamily="2" charset="-78"/>
            </a:endParaRPr>
          </a:p>
        </p:txBody>
      </p:sp>
      <p:sp>
        <p:nvSpPr>
          <p:cNvPr id="14" name="TextBox 13"/>
          <p:cNvSpPr txBox="1"/>
          <p:nvPr/>
        </p:nvSpPr>
        <p:spPr>
          <a:xfrm rot="16200000">
            <a:off x="-662839" y="4861755"/>
            <a:ext cx="2388988" cy="646331"/>
          </a:xfrm>
          <a:prstGeom prst="rect">
            <a:avLst/>
          </a:prstGeom>
          <a:noFill/>
        </p:spPr>
        <p:txBody>
          <a:bodyPr wrap="square" rtlCol="0">
            <a:spAutoFit/>
          </a:bodyPr>
          <a:lstStyle/>
          <a:p>
            <a:pPr algn="ctr"/>
            <a:r>
              <a:rPr lang="fa-IR" dirty="0" smtClean="0">
                <a:cs typeface="B Koodak" panose="00000700000000000000" pitchFamily="2" charset="-78"/>
              </a:rPr>
              <a:t>ارتقا رقابت پذیری جهانی برای مناطق کلان شهری</a:t>
            </a:r>
            <a:endParaRPr lang="en-US" dirty="0">
              <a:cs typeface="B Koodak" panose="00000700000000000000" pitchFamily="2" charset="-78"/>
            </a:endParaRPr>
          </a:p>
        </p:txBody>
      </p:sp>
    </p:spTree>
    <p:extLst>
      <p:ext uri="{BB962C8B-B14F-4D97-AF65-F5344CB8AC3E}">
        <p14:creationId xmlns:p14="http://schemas.microsoft.com/office/powerpoint/2010/main" val="2037194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ساختار اقتصادی2030</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2614" y="1285354"/>
            <a:ext cx="4738771" cy="4211092"/>
          </a:xfrm>
          <a:prstGeom prst="rect">
            <a:avLst/>
          </a:prstGeom>
        </p:spPr>
      </p:pic>
      <p:sp>
        <p:nvSpPr>
          <p:cNvPr id="4" name="TextBox 3"/>
          <p:cNvSpPr txBox="1"/>
          <p:nvPr/>
        </p:nvSpPr>
        <p:spPr>
          <a:xfrm>
            <a:off x="6051884" y="1463154"/>
            <a:ext cx="2604326" cy="923330"/>
          </a:xfrm>
          <a:prstGeom prst="rect">
            <a:avLst/>
          </a:prstGeom>
          <a:noFill/>
          <a:ln w="12700">
            <a:solidFill>
              <a:srgbClr val="00B050"/>
            </a:solidFill>
            <a:prstDash val="lgDash"/>
          </a:ln>
        </p:spPr>
        <p:txBody>
          <a:bodyPr wrap="square" rtlCol="0">
            <a:spAutoFit/>
          </a:bodyPr>
          <a:lstStyle/>
          <a:p>
            <a:pPr algn="just" rtl="1"/>
            <a:r>
              <a:rPr lang="fa-IR" dirty="0">
                <a:cs typeface="B Koodak" panose="00000700000000000000" pitchFamily="2" charset="-78"/>
              </a:rPr>
              <a:t>ایجاد یک مرکز جدید تحقیق و آموزش و پرورش ایجاد چهار پایگاه جدید برای رشد </a:t>
            </a:r>
            <a:r>
              <a:rPr lang="fa-IR" dirty="0" smtClean="0">
                <a:cs typeface="B Koodak" panose="00000700000000000000" pitchFamily="2" charset="-78"/>
              </a:rPr>
              <a:t>جدید</a:t>
            </a:r>
            <a:endParaRPr lang="en-US" dirty="0">
              <a:cs typeface="B Koodak" panose="00000700000000000000" pitchFamily="2" charset="-78"/>
            </a:endParaRPr>
          </a:p>
        </p:txBody>
      </p:sp>
      <p:cxnSp>
        <p:nvCxnSpPr>
          <p:cNvPr id="7" name="Elbow Connector 6"/>
          <p:cNvCxnSpPr/>
          <p:nvPr/>
        </p:nvCxnSpPr>
        <p:spPr>
          <a:xfrm flipV="1">
            <a:off x="5245768" y="1958370"/>
            <a:ext cx="806116" cy="577516"/>
          </a:xfrm>
          <a:prstGeom prst="bentConnector3">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a:off x="5547367" y="4612484"/>
            <a:ext cx="1344270" cy="883962"/>
          </a:xfrm>
          <a:prstGeom prst="bentConnector3">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p:nvPr/>
        </p:nvCxnSpPr>
        <p:spPr>
          <a:xfrm rot="10800000">
            <a:off x="2202614" y="2386485"/>
            <a:ext cx="1563272" cy="380785"/>
          </a:xfrm>
          <a:prstGeom prst="bentConnector3">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rot="16200000" flipV="1">
            <a:off x="3362958" y="1822650"/>
            <a:ext cx="1275088" cy="469234"/>
          </a:xfrm>
          <a:prstGeom prst="bentConnector3">
            <a:avLst>
              <a:gd name="adj1" fmla="val 100954"/>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10800000" flipV="1">
            <a:off x="2440863" y="4470407"/>
            <a:ext cx="1016360" cy="678376"/>
          </a:xfrm>
          <a:prstGeom prst="bentConnector3">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941385" y="4943894"/>
            <a:ext cx="2179554" cy="1200329"/>
          </a:xfrm>
          <a:prstGeom prst="rect">
            <a:avLst/>
          </a:prstGeom>
          <a:noFill/>
          <a:ln w="12700">
            <a:solidFill>
              <a:srgbClr val="00B050"/>
            </a:solidFill>
            <a:prstDash val="lgDash"/>
          </a:ln>
        </p:spPr>
        <p:txBody>
          <a:bodyPr wrap="square" rtlCol="0">
            <a:spAutoFit/>
          </a:bodyPr>
          <a:lstStyle/>
          <a:p>
            <a:pPr algn="just" rtl="1"/>
            <a:r>
              <a:rPr lang="fa-IR" dirty="0">
                <a:cs typeface="B Koodak" panose="00000700000000000000" pitchFamily="2" charset="-78"/>
              </a:rPr>
              <a:t>مرکز جهانی کسب و کار</a:t>
            </a:r>
          </a:p>
          <a:p>
            <a:pPr algn="just" rtl="1"/>
            <a:r>
              <a:rPr lang="fa-IR" dirty="0">
                <a:cs typeface="B Koodak" panose="00000700000000000000" pitchFamily="2" charset="-78"/>
              </a:rPr>
              <a:t>چهار پایگاه جدید برای خدمات دانش و صنایع </a:t>
            </a:r>
            <a:r>
              <a:rPr lang="en-US" dirty="0">
                <a:cs typeface="B Koodak" panose="00000700000000000000" pitchFamily="2" charset="-78"/>
              </a:rPr>
              <a:t>MICE</a:t>
            </a:r>
          </a:p>
        </p:txBody>
      </p:sp>
      <p:sp>
        <p:nvSpPr>
          <p:cNvPr id="29" name="TextBox 28"/>
          <p:cNvSpPr txBox="1"/>
          <p:nvPr/>
        </p:nvSpPr>
        <p:spPr>
          <a:xfrm>
            <a:off x="342901" y="1099762"/>
            <a:ext cx="3355524" cy="646331"/>
          </a:xfrm>
          <a:prstGeom prst="rect">
            <a:avLst/>
          </a:prstGeom>
          <a:noFill/>
          <a:ln w="12700">
            <a:solidFill>
              <a:srgbClr val="00B050"/>
            </a:solidFill>
            <a:prstDash val="lgDash"/>
          </a:ln>
        </p:spPr>
        <p:txBody>
          <a:bodyPr wrap="square" rtlCol="0">
            <a:spAutoFit/>
          </a:bodyPr>
          <a:lstStyle/>
          <a:p>
            <a:pPr algn="just" rtl="1"/>
            <a:r>
              <a:rPr lang="fa-IR" dirty="0">
                <a:cs typeface="B Koodak" panose="00000700000000000000" pitchFamily="2" charset="-78"/>
              </a:rPr>
              <a:t>مرکز اقتصادی خلاق شهری جهانی</a:t>
            </a:r>
          </a:p>
          <a:p>
            <a:pPr algn="just" rtl="1"/>
            <a:r>
              <a:rPr lang="fa-IR" dirty="0">
                <a:cs typeface="B Koodak" panose="00000700000000000000" pitchFamily="2" charset="-78"/>
              </a:rPr>
              <a:t>پرورش چهار پایگاه اقتصادی خلاق شهری</a:t>
            </a:r>
          </a:p>
        </p:txBody>
      </p:sp>
      <p:sp>
        <p:nvSpPr>
          <p:cNvPr id="30" name="TextBox 29"/>
          <p:cNvSpPr txBox="1"/>
          <p:nvPr/>
        </p:nvSpPr>
        <p:spPr>
          <a:xfrm>
            <a:off x="100312" y="2214056"/>
            <a:ext cx="2102302" cy="923330"/>
          </a:xfrm>
          <a:prstGeom prst="rect">
            <a:avLst/>
          </a:prstGeom>
          <a:noFill/>
          <a:ln w="12700">
            <a:solidFill>
              <a:srgbClr val="00B050"/>
            </a:solidFill>
            <a:prstDash val="lgDash"/>
          </a:ln>
        </p:spPr>
        <p:txBody>
          <a:bodyPr wrap="square" rtlCol="0">
            <a:spAutoFit/>
          </a:bodyPr>
          <a:lstStyle/>
          <a:p>
            <a:pPr algn="just" rtl="1"/>
            <a:r>
              <a:rPr lang="fa-IR" dirty="0">
                <a:cs typeface="B Koodak" panose="00000700000000000000" pitchFamily="2" charset="-78"/>
              </a:rPr>
              <a:t>پایه </a:t>
            </a:r>
            <a:r>
              <a:rPr lang="fa-IR" dirty="0" smtClean="0">
                <a:cs typeface="B Koodak" panose="00000700000000000000" pitchFamily="2" charset="-78"/>
              </a:rPr>
              <a:t>برای </a:t>
            </a:r>
            <a:r>
              <a:rPr lang="fa-IR" dirty="0">
                <a:cs typeface="B Koodak" panose="00000700000000000000" pitchFamily="2" charset="-78"/>
              </a:rPr>
              <a:t>صنایع خلاق</a:t>
            </a:r>
          </a:p>
          <a:p>
            <a:pPr algn="just" rtl="1"/>
            <a:r>
              <a:rPr lang="fa-IR" dirty="0">
                <a:cs typeface="B Koodak" panose="00000700000000000000" pitchFamily="2" charset="-78"/>
              </a:rPr>
              <a:t>پرورش چهار خوشه نوآوری خلاق جهانی</a:t>
            </a:r>
          </a:p>
        </p:txBody>
      </p:sp>
      <p:sp>
        <p:nvSpPr>
          <p:cNvPr id="31" name="TextBox 30"/>
          <p:cNvSpPr txBox="1"/>
          <p:nvPr/>
        </p:nvSpPr>
        <p:spPr>
          <a:xfrm>
            <a:off x="100312" y="4702606"/>
            <a:ext cx="2102302" cy="1200329"/>
          </a:xfrm>
          <a:prstGeom prst="rect">
            <a:avLst/>
          </a:prstGeom>
          <a:noFill/>
          <a:ln w="12700">
            <a:solidFill>
              <a:srgbClr val="00B050"/>
            </a:solidFill>
            <a:prstDash val="lgDash"/>
          </a:ln>
        </p:spPr>
        <p:txBody>
          <a:bodyPr wrap="square" rtlCol="0">
            <a:spAutoFit/>
          </a:bodyPr>
          <a:lstStyle/>
          <a:p>
            <a:pPr algn="just" rtl="1"/>
            <a:r>
              <a:rPr lang="fa-IR" dirty="0">
                <a:cs typeface="B Koodak" panose="00000700000000000000" pitchFamily="2" charset="-78"/>
              </a:rPr>
              <a:t>پایه جدید اقتصاد پایدار سئول</a:t>
            </a:r>
          </a:p>
          <a:p>
            <a:pPr algn="just" rtl="1"/>
            <a:r>
              <a:rPr lang="fa-IR" dirty="0">
                <a:cs typeface="B Koodak" panose="00000700000000000000" pitchFamily="2" charset="-78"/>
              </a:rPr>
              <a:t>رشد چهار پایگاه جدید و پایدار رشد اقتصادی</a:t>
            </a:r>
          </a:p>
        </p:txBody>
      </p:sp>
    </p:spTree>
    <p:extLst>
      <p:ext uri="{BB962C8B-B14F-4D97-AF65-F5344CB8AC3E}">
        <p14:creationId xmlns:p14="http://schemas.microsoft.com/office/powerpoint/2010/main" val="18353264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smtClean="0">
                <a:solidFill>
                  <a:srgbClr val="C00000"/>
                </a:solidFill>
                <a:latin typeface="A Nasr" panose="02000000000000000000" pitchFamily="2" charset="-78"/>
                <a:cs typeface="EntezareZohoor 2 **" panose="00000700000000000000" pitchFamily="2" charset="-78"/>
              </a:rPr>
              <a:t>جمع بندی</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4">
            <a:extLst>
              <a:ext uri="{28A0092B-C50C-407E-A947-70E740481C1C}">
                <a14:useLocalDpi xmlns:a14="http://schemas.microsoft.com/office/drawing/2010/main" val="0"/>
              </a:ext>
            </a:extLst>
          </a:blip>
          <a:srcRect l="13086" b="27411"/>
          <a:stretch/>
        </p:blipFill>
        <p:spPr>
          <a:xfrm>
            <a:off x="0" y="0"/>
            <a:ext cx="4470400" cy="838200"/>
          </a:xfrm>
        </p:spPr>
      </p:pic>
      <p:sp>
        <p:nvSpPr>
          <p:cNvPr id="3" name="TextBox 2"/>
          <p:cNvSpPr txBox="1"/>
          <p:nvPr/>
        </p:nvSpPr>
        <p:spPr>
          <a:xfrm>
            <a:off x="1640541" y="1691328"/>
            <a:ext cx="6158753" cy="3693319"/>
          </a:xfrm>
          <a:prstGeom prst="rect">
            <a:avLst/>
          </a:prstGeom>
          <a:noFill/>
        </p:spPr>
        <p:txBody>
          <a:bodyPr wrap="square" rtlCol="0">
            <a:spAutoFit/>
          </a:bodyPr>
          <a:lstStyle/>
          <a:p>
            <a:pPr marL="285750" indent="-285750" algn="just" rtl="1">
              <a:buFont typeface="Arial" panose="020B0604020202020204" pitchFamily="34" charset="0"/>
              <a:buChar char="•"/>
            </a:pPr>
            <a:r>
              <a:rPr lang="fa-IR" dirty="0" smtClean="0">
                <a:cs typeface="B Koodak" panose="00000700000000000000" pitchFamily="2" charset="-78"/>
              </a:rPr>
              <a:t>همانطور که دیده شده کلانشهر سئول سعی دارد با استفاده از مشارک مردم و بخش خصوصی برنامه ریزی کند و یکی از محوهای اصلی آن تمرکز زدایی و جلوگیری از رشد جمعیت سئول میباشد</a:t>
            </a:r>
          </a:p>
          <a:p>
            <a:pPr marL="285750" indent="-285750" algn="just" rtl="1">
              <a:buFont typeface="Arial" panose="020B0604020202020204" pitchFamily="34" charset="0"/>
              <a:buChar char="•"/>
            </a:pPr>
            <a:r>
              <a:rPr lang="fa-IR" dirty="0" smtClean="0">
                <a:cs typeface="B Koodak" panose="00000700000000000000" pitchFamily="2" charset="-78"/>
              </a:rPr>
              <a:t>یکی از مزیت های نسبی در کره جنوبی نیروی کار متخصص و رابطه تنگاتنگ شرکت های خصوصی با دولت است.</a:t>
            </a:r>
          </a:p>
          <a:p>
            <a:pPr marL="285750" indent="-285750" algn="just" rtl="1">
              <a:buFont typeface="Arial" panose="020B0604020202020204" pitchFamily="34" charset="0"/>
              <a:buChar char="•"/>
            </a:pPr>
            <a:r>
              <a:rPr lang="fa-IR" dirty="0" smtClean="0">
                <a:cs typeface="B Koodak" panose="00000700000000000000" pitchFamily="2" charset="-78"/>
              </a:rPr>
              <a:t>سئول یکی از شهرهایی است که به سمت ادغام در بازار جهانی حرکت کرده و به سرعت وارد سیستم اقتصاد جهانی شده است. اما در این نظام خود نقش صاحب تکنولوژی را دارد و در سودهی سهم دارد. اما جزئی از نظام جهانی بودن همواره دارای ریسک میباشد چراکه تغییرات در سیستم اقتصاد جهانی باعث متزلزل شدن اقتصاد در شهرهای جهانی میشود. </a:t>
            </a:r>
          </a:p>
          <a:p>
            <a:pPr marL="285750" indent="-285750" algn="just" rtl="1">
              <a:buFont typeface="Arial" panose="020B0604020202020204" pitchFamily="34" charset="0"/>
              <a:buChar char="•"/>
            </a:pPr>
            <a:r>
              <a:rPr lang="fa-IR" dirty="0" smtClean="0">
                <a:cs typeface="B Koodak" panose="00000700000000000000" pitchFamily="2" charset="-78"/>
              </a:rPr>
              <a:t>در این روند جهانی شدن کره جنوبی از معدود کشورهایی است که هنوز فرهنگ آمریکایی و غربی را نپذیرفته است.</a:t>
            </a:r>
          </a:p>
          <a:p>
            <a:pPr marL="285750" indent="-285750" algn="just" rtl="1">
              <a:buFont typeface="Arial" panose="020B0604020202020204" pitchFamily="34" charset="0"/>
              <a:buChar char="•"/>
            </a:pPr>
            <a:r>
              <a:rPr lang="fa-IR" dirty="0" smtClean="0">
                <a:cs typeface="B Koodak" panose="00000700000000000000" pitchFamily="2" charset="-78"/>
              </a:rPr>
              <a:t> </a:t>
            </a:r>
            <a:endParaRPr lang="en-US" dirty="0">
              <a:cs typeface="B Koodak" panose="00000700000000000000" pitchFamily="2" charset="-78"/>
            </a:endParaRPr>
          </a:p>
        </p:txBody>
      </p:sp>
    </p:spTree>
    <p:extLst>
      <p:ext uri="{BB962C8B-B14F-4D97-AF65-F5344CB8AC3E}">
        <p14:creationId xmlns:p14="http://schemas.microsoft.com/office/powerpoint/2010/main" val="2720728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167750" y="5374969"/>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معرفی سئول</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650" y="1016000"/>
            <a:ext cx="5320249" cy="4509545"/>
          </a:xfrm>
          <a:prstGeom prst="rect">
            <a:avLst/>
          </a:prstGeom>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89000" y="2810978"/>
            <a:ext cx="3524250" cy="3000375"/>
          </a:xfrm>
          <a:prstGeom prst="rect">
            <a:avLst/>
          </a:prstGeom>
        </p:spPr>
      </p:pic>
      <p:sp>
        <p:nvSpPr>
          <p:cNvPr id="3" name="Rectangle 2"/>
          <p:cNvSpPr/>
          <p:nvPr/>
        </p:nvSpPr>
        <p:spPr>
          <a:xfrm>
            <a:off x="5854701" y="1207388"/>
            <a:ext cx="2680224" cy="1631216"/>
          </a:xfrm>
          <a:prstGeom prst="rect">
            <a:avLst/>
          </a:prstGeom>
        </p:spPr>
        <p:txBody>
          <a:bodyPr wrap="square">
            <a:spAutoFit/>
          </a:bodyPr>
          <a:lstStyle/>
          <a:p>
            <a:pPr algn="just" rtl="1"/>
            <a:r>
              <a:rPr lang="fa-IR" sz="2000" dirty="0">
                <a:latin typeface="A Rezvan" panose="01000500000000020002" pitchFamily="2" charset="-78"/>
                <a:cs typeface="B Koodak" panose="00000700000000000000" pitchFamily="2" charset="-78"/>
              </a:rPr>
              <a:t>جمعیت : </a:t>
            </a:r>
            <a:r>
              <a:rPr lang="en-US" sz="2000" dirty="0" smtClean="0">
                <a:latin typeface="A Rezvan" panose="01000500000000020002" pitchFamily="2" charset="-78"/>
                <a:cs typeface="B Koodak" panose="00000700000000000000" pitchFamily="2" charset="-78"/>
              </a:rPr>
              <a:t>10/58</a:t>
            </a:r>
            <a:r>
              <a:rPr lang="fa-IR" sz="2000" dirty="0" smtClean="0">
                <a:latin typeface="A Rezvan" panose="01000500000000020002" pitchFamily="2" charset="-78"/>
                <a:cs typeface="B Koodak" panose="00000700000000000000" pitchFamily="2" charset="-78"/>
              </a:rPr>
              <a:t> </a:t>
            </a:r>
            <a:r>
              <a:rPr lang="fa-IR" sz="2000" dirty="0">
                <a:latin typeface="A Rezvan" panose="01000500000000020002" pitchFamily="2" charset="-78"/>
                <a:cs typeface="B Koodak" panose="00000700000000000000" pitchFamily="2" charset="-78"/>
              </a:rPr>
              <a:t>میلیون نفر     </a:t>
            </a:r>
            <a:endParaRPr lang="en-US" sz="2000" dirty="0" smtClean="0">
              <a:latin typeface="A Rezvan" panose="01000500000000020002" pitchFamily="2" charset="-78"/>
              <a:cs typeface="B Koodak" panose="00000700000000000000" pitchFamily="2" charset="-78"/>
            </a:endParaRPr>
          </a:p>
          <a:p>
            <a:pPr algn="just" rtl="1"/>
            <a:r>
              <a:rPr lang="fa-IR" sz="2000" dirty="0" smtClean="0">
                <a:latin typeface="A Rezvan" panose="01000500000000020002" pitchFamily="2" charset="-78"/>
                <a:cs typeface="B Koodak" panose="00000700000000000000" pitchFamily="2" charset="-78"/>
              </a:rPr>
              <a:t>مساحت</a:t>
            </a:r>
            <a:r>
              <a:rPr lang="fa-IR" sz="2000" dirty="0">
                <a:latin typeface="A Rezvan" panose="01000500000000020002" pitchFamily="2" charset="-78"/>
                <a:cs typeface="B Koodak" panose="00000700000000000000" pitchFamily="2" charset="-78"/>
              </a:rPr>
              <a:t>: 605 کیلومتر </a:t>
            </a:r>
            <a:r>
              <a:rPr lang="fa-IR" sz="2000" dirty="0" smtClean="0">
                <a:latin typeface="A Rezvan" panose="01000500000000020002" pitchFamily="2" charset="-78"/>
                <a:cs typeface="B Koodak" panose="00000700000000000000" pitchFamily="2" charset="-78"/>
              </a:rPr>
              <a:t>مربع</a:t>
            </a:r>
            <a:endParaRPr lang="en-US" sz="2000" dirty="0" smtClean="0">
              <a:latin typeface="A Rezvan" panose="01000500000000020002" pitchFamily="2" charset="-78"/>
              <a:cs typeface="B Koodak" panose="00000700000000000000" pitchFamily="2" charset="-78"/>
            </a:endParaRPr>
          </a:p>
          <a:p>
            <a:pPr algn="just" rtl="1"/>
            <a:r>
              <a:rPr lang="fa-IR" sz="2000" dirty="0" smtClean="0">
                <a:latin typeface="A Rezvan" panose="01000500000000020002" pitchFamily="2" charset="-78"/>
                <a:cs typeface="B Koodak" panose="00000700000000000000" pitchFamily="2" charset="-78"/>
              </a:rPr>
              <a:t>تراکم: 17 نفر بر کیلومتر مربع (در هر 1000 کیلومتر مربع)</a:t>
            </a:r>
            <a:endParaRPr lang="en-US" sz="2000" dirty="0">
              <a:latin typeface="A Rezvan" panose="01000500000000020002" pitchFamily="2" charset="-78"/>
              <a:cs typeface="B Koodak" panose="00000700000000000000" pitchFamily="2" charset="-78"/>
            </a:endParaRPr>
          </a:p>
        </p:txBody>
      </p:sp>
      <p:cxnSp>
        <p:nvCxnSpPr>
          <p:cNvPr id="6" name="Straight Connector 5"/>
          <p:cNvCxnSpPr/>
          <p:nvPr/>
        </p:nvCxnSpPr>
        <p:spPr>
          <a:xfrm flipV="1">
            <a:off x="3327400" y="2847273"/>
            <a:ext cx="3835400" cy="154782"/>
          </a:xfrm>
          <a:prstGeom prst="line">
            <a:avLst/>
          </a:prstGeom>
          <a:ln w="28575">
            <a:solidFill>
              <a:schemeClr val="accent4">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907774" y="3771900"/>
            <a:ext cx="3353326" cy="1931445"/>
          </a:xfrm>
          <a:prstGeom prst="line">
            <a:avLst/>
          </a:prstGeom>
          <a:ln w="28575">
            <a:solidFill>
              <a:schemeClr val="accent4">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2600325" y="2878611"/>
            <a:ext cx="971550" cy="1011096"/>
          </a:xfrm>
          <a:prstGeom prst="ellipse">
            <a:avLst/>
          </a:prstGeom>
          <a:noFill/>
          <a:ln w="28575">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06524" y="5687401"/>
            <a:ext cx="8555825" cy="981423"/>
          </a:xfrm>
          <a:prstGeom prst="rect">
            <a:avLst/>
          </a:prstGeom>
        </p:spPr>
        <p:txBody>
          <a:bodyPr wrap="square">
            <a:spAutoFit/>
          </a:bodyPr>
          <a:lstStyle/>
          <a:p>
            <a:pPr algn="just" rtl="1">
              <a:lnSpc>
                <a:spcPct val="107000"/>
              </a:lnSpc>
              <a:spcAft>
                <a:spcPts val="800"/>
              </a:spcAft>
            </a:pPr>
            <a:r>
              <a:rPr lang="fa-IR" dirty="0" smtClean="0">
                <a:solidFill>
                  <a:srgbClr val="000000"/>
                </a:solidFill>
                <a:latin typeface="Calibri" panose="020F0502020204030204" pitchFamily="34" charset="0"/>
                <a:ea typeface="Calibri" panose="020F0502020204030204" pitchFamily="34" charset="0"/>
                <a:cs typeface="B Koodak" panose="00000700000000000000" pitchFamily="2" charset="-78"/>
              </a:rPr>
              <a:t>نام </a:t>
            </a:r>
            <a:r>
              <a:rPr lang="fa-IR" dirty="0">
                <a:solidFill>
                  <a:srgbClr val="000000"/>
                </a:solidFill>
                <a:latin typeface="Calibri" panose="020F0502020204030204" pitchFamily="34" charset="0"/>
                <a:ea typeface="Calibri" panose="020F0502020204030204" pitchFamily="34" charset="0"/>
                <a:cs typeface="B Koodak" panose="00000700000000000000" pitchFamily="2" charset="-78"/>
              </a:rPr>
              <a:t>آن به خوبی انتخاب شده است، به معنی "مرکز همه چیز" و شهر زندگی می کند تا توصیف آن است. حدود بیست و پنج درصد مردم کشور در آن زندگی می کنند؛ تقریبا نیمی از دانشجویان کشور در آنجا تحصیل </a:t>
            </a:r>
            <a:r>
              <a:rPr lang="fa-IR" dirty="0" smtClean="0">
                <a:solidFill>
                  <a:srgbClr val="000000"/>
                </a:solidFill>
                <a:latin typeface="Calibri" panose="020F0502020204030204" pitchFamily="34" charset="0"/>
                <a:ea typeface="Calibri" panose="020F0502020204030204" pitchFamily="34" charset="0"/>
                <a:cs typeface="B Koodak" panose="00000700000000000000" pitchFamily="2" charset="-78"/>
              </a:rPr>
              <a:t>میکنند</a:t>
            </a:r>
            <a:r>
              <a:rPr lang="fa-IR" dirty="0">
                <a:solidFill>
                  <a:srgbClr val="000000"/>
                </a:solidFill>
                <a:latin typeface="Calibri" panose="020F0502020204030204" pitchFamily="34" charset="0"/>
                <a:ea typeface="Calibri" panose="020F0502020204030204" pitchFamily="34" charset="0"/>
                <a:cs typeface="B Koodak" panose="00000700000000000000" pitchFamily="2" charset="-78"/>
              </a:rPr>
              <a:t>؛ هنر، هر دو باستانی و مدرن، به طور کامل نمایش </a:t>
            </a:r>
            <a:r>
              <a:rPr lang="fa-IR" dirty="0">
                <a:latin typeface="Calibri" panose="020F0502020204030204" pitchFamily="34" charset="0"/>
                <a:ea typeface="Calibri" panose="020F0502020204030204" pitchFamily="34" charset="0"/>
                <a:cs typeface="B Koodak" panose="00000700000000000000" pitchFamily="2" charset="-78"/>
              </a:rPr>
              <a:t>داده می شود.</a:t>
            </a:r>
            <a:endParaRPr lang="en-US" sz="1400" dirty="0">
              <a:effectLst/>
              <a:latin typeface="Calibri" panose="020F0502020204030204" pitchFamily="34" charset="0"/>
              <a:ea typeface="Calibri" panose="020F0502020204030204" pitchFamily="34" charset="0"/>
              <a:cs typeface="B Koodak" panose="00000700000000000000" pitchFamily="2" charset="-78"/>
            </a:endParaRPr>
          </a:p>
        </p:txBody>
      </p:sp>
    </p:spTree>
    <p:extLst>
      <p:ext uri="{BB962C8B-B14F-4D97-AF65-F5344CB8AC3E}">
        <p14:creationId xmlns:p14="http://schemas.microsoft.com/office/powerpoint/2010/main" val="12444809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منابع</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sp>
        <p:nvSpPr>
          <p:cNvPr id="3" name="TextBox 2"/>
          <p:cNvSpPr txBox="1"/>
          <p:nvPr/>
        </p:nvSpPr>
        <p:spPr>
          <a:xfrm>
            <a:off x="1748118" y="1325563"/>
            <a:ext cx="5862917" cy="2862322"/>
          </a:xfrm>
          <a:prstGeom prst="rect">
            <a:avLst/>
          </a:prstGeom>
          <a:noFill/>
        </p:spPr>
        <p:txBody>
          <a:bodyPr wrap="square" rtlCol="0">
            <a:spAutoFit/>
          </a:bodyPr>
          <a:lstStyle/>
          <a:p>
            <a:pPr marL="285750" indent="-285750">
              <a:buFont typeface="Arial" panose="020B0604020202020204" pitchFamily="34" charset="0"/>
              <a:buChar char="•"/>
            </a:pPr>
            <a:r>
              <a:rPr lang="en-US" dirty="0" smtClean="0">
                <a:solidFill>
                  <a:srgbClr val="002060"/>
                </a:solidFill>
                <a:latin typeface="Adobe Caslon Pro Bold" panose="0205070206050A020403" pitchFamily="18" charset="0"/>
              </a:rPr>
              <a:t>Seoul statistical series, population 16-38,2014</a:t>
            </a:r>
          </a:p>
          <a:p>
            <a:pPr marL="285750" indent="-285750">
              <a:buFont typeface="Arial" panose="020B0604020202020204" pitchFamily="34" charset="0"/>
              <a:buChar char="•"/>
            </a:pPr>
            <a:r>
              <a:rPr lang="en-US" dirty="0" smtClean="0">
                <a:solidFill>
                  <a:srgbClr val="002060"/>
                </a:solidFill>
                <a:latin typeface="Adobe Caslon Pro Bold" panose="0205070206050A020403" pitchFamily="18" charset="0"/>
              </a:rPr>
              <a:t>Seoul urban planning, </a:t>
            </a:r>
            <a:r>
              <a:rPr lang="en-US" dirty="0">
                <a:solidFill>
                  <a:srgbClr val="002060"/>
                </a:solidFill>
                <a:latin typeface="Adobe Caslon Pro Bold" panose="0205070206050A020403" pitchFamily="18" charset="0"/>
              </a:rPr>
              <a:t>S</a:t>
            </a:r>
            <a:r>
              <a:rPr lang="en-US" dirty="0" smtClean="0">
                <a:solidFill>
                  <a:srgbClr val="002060"/>
                </a:solidFill>
                <a:latin typeface="Adobe Caslon Pro Bold" panose="0205070206050A020403" pitchFamily="18" charset="0"/>
              </a:rPr>
              <a:t>eoul metropolitan government, 2015</a:t>
            </a:r>
          </a:p>
          <a:p>
            <a:pPr marL="285750" indent="-285750">
              <a:buFont typeface="Arial" panose="020B0604020202020204" pitchFamily="34" charset="0"/>
              <a:buChar char="•"/>
            </a:pPr>
            <a:r>
              <a:rPr lang="en-US" dirty="0" smtClean="0">
                <a:solidFill>
                  <a:srgbClr val="002060"/>
                </a:solidFill>
                <a:latin typeface="Adobe Caslon Pro Bold" panose="0205070206050A020403" pitchFamily="18" charset="0"/>
              </a:rPr>
              <a:t>Dr. </a:t>
            </a:r>
            <a:r>
              <a:rPr lang="en-US" dirty="0" err="1" smtClean="0">
                <a:solidFill>
                  <a:srgbClr val="002060"/>
                </a:solidFill>
                <a:latin typeface="Adobe Caslon Pro Bold" panose="0205070206050A020403" pitchFamily="18" charset="0"/>
              </a:rPr>
              <a:t>kim</a:t>
            </a:r>
            <a:r>
              <a:rPr lang="en-US" dirty="0" smtClean="0">
                <a:solidFill>
                  <a:srgbClr val="002060"/>
                </a:solidFill>
                <a:latin typeface="Adobe Caslon Pro Bold" panose="0205070206050A020403" pitchFamily="18" charset="0"/>
              </a:rPr>
              <a:t>, Sun-</a:t>
            </a:r>
            <a:r>
              <a:rPr lang="en-US" dirty="0" err="1" smtClean="0">
                <a:solidFill>
                  <a:srgbClr val="002060"/>
                </a:solidFill>
                <a:latin typeface="Adobe Caslon Pro Bold" panose="0205070206050A020403" pitchFamily="18" charset="0"/>
              </a:rPr>
              <a:t>Wung</a:t>
            </a:r>
            <a:r>
              <a:rPr lang="en-US" dirty="0">
                <a:solidFill>
                  <a:srgbClr val="002060"/>
                </a:solidFill>
                <a:latin typeface="Adobe Caslon Pro Bold" panose="0205070206050A020403" pitchFamily="18" charset="0"/>
              </a:rPr>
              <a:t>,</a:t>
            </a:r>
            <a:r>
              <a:rPr lang="en-US" dirty="0" smtClean="0">
                <a:solidFill>
                  <a:srgbClr val="002060"/>
                </a:solidFill>
                <a:latin typeface="Adobe Caslon Pro Bold" panose="0205070206050A020403" pitchFamily="18" charset="0"/>
              </a:rPr>
              <a:t> Urban planning, chapter 1 urban planning and management, Seoul Institute, 2015</a:t>
            </a:r>
          </a:p>
          <a:p>
            <a:pPr marL="285750" indent="-285750">
              <a:buFont typeface="Arial" panose="020B0604020202020204" pitchFamily="34" charset="0"/>
              <a:buChar char="•"/>
            </a:pPr>
            <a:r>
              <a:rPr lang="en-US" dirty="0" smtClean="0">
                <a:solidFill>
                  <a:srgbClr val="002060"/>
                </a:solidFill>
                <a:latin typeface="Adobe Caslon Pro Bold" panose="0205070206050A020403" pitchFamily="18" charset="0"/>
              </a:rPr>
              <a:t>Seoul city guide</a:t>
            </a:r>
          </a:p>
          <a:p>
            <a:pPr marL="285750" indent="-285750">
              <a:buFont typeface="Arial" panose="020B0604020202020204" pitchFamily="34" charset="0"/>
              <a:buChar char="•"/>
            </a:pPr>
            <a:r>
              <a:rPr lang="en-US" dirty="0">
                <a:solidFill>
                  <a:srgbClr val="002060"/>
                </a:solidFill>
                <a:latin typeface="Adobe Caslon Pro Bold" panose="0205070206050A020403" pitchFamily="18" charset="0"/>
              </a:rPr>
              <a:t>the Mori Memorial Foundation, GPCI 10</a:t>
            </a:r>
            <a:r>
              <a:rPr lang="en-US" baseline="30000" dirty="0">
                <a:solidFill>
                  <a:srgbClr val="002060"/>
                </a:solidFill>
                <a:latin typeface="Adobe Caslon Pro Bold" panose="0205070206050A020403" pitchFamily="18" charset="0"/>
              </a:rPr>
              <a:t>th</a:t>
            </a:r>
            <a:r>
              <a:rPr lang="en-US" dirty="0">
                <a:solidFill>
                  <a:srgbClr val="002060"/>
                </a:solidFill>
                <a:latin typeface="Adobe Caslon Pro Bold" panose="0205070206050A020403" pitchFamily="18" charset="0"/>
              </a:rPr>
              <a:t> anniversary special edition, October </a:t>
            </a:r>
            <a:r>
              <a:rPr lang="en-US" dirty="0" smtClean="0">
                <a:solidFill>
                  <a:srgbClr val="002060"/>
                </a:solidFill>
                <a:latin typeface="Adobe Caslon Pro Bold" panose="0205070206050A020403" pitchFamily="18" charset="0"/>
              </a:rPr>
              <a:t>2017</a:t>
            </a:r>
          </a:p>
          <a:p>
            <a:pPr marL="285750" indent="-285750">
              <a:buFont typeface="Arial" panose="020B0604020202020204" pitchFamily="34" charset="0"/>
              <a:buChar char="•"/>
            </a:pPr>
            <a:r>
              <a:rPr lang="en-US" dirty="0">
                <a:solidFill>
                  <a:srgbClr val="002060"/>
                </a:solidFill>
                <a:latin typeface="Adobe Caslon Pro Bold" panose="0205070206050A020403" pitchFamily="18" charset="0"/>
              </a:rPr>
              <a:t>sync Seoul, Seoul press kit,2015</a:t>
            </a:r>
            <a:r>
              <a:rPr lang="en-US" dirty="0" smtClean="0">
                <a:solidFill>
                  <a:srgbClr val="002060"/>
                </a:solidFill>
                <a:latin typeface="Adobe Caslon Pro Bold" panose="0205070206050A020403" pitchFamily="18" charset="0"/>
              </a:rPr>
              <a:t> </a:t>
            </a:r>
          </a:p>
          <a:p>
            <a:r>
              <a:rPr lang="en-US" dirty="0" smtClean="0">
                <a:solidFill>
                  <a:srgbClr val="002060"/>
                </a:solidFill>
                <a:latin typeface="Adobe Caslon Pro Bold" panose="0205070206050A020403" pitchFamily="18" charset="0"/>
              </a:rPr>
              <a:t> </a:t>
            </a:r>
            <a:endParaRPr lang="en-US" dirty="0">
              <a:solidFill>
                <a:srgbClr val="002060"/>
              </a:solidFill>
              <a:latin typeface="Adobe Caslon Pro Bold" panose="0205070206050A020403" pitchFamily="18" charset="0"/>
            </a:endParaRPr>
          </a:p>
        </p:txBody>
      </p:sp>
    </p:spTree>
    <p:extLst>
      <p:ext uri="{BB962C8B-B14F-4D97-AF65-F5344CB8AC3E}">
        <p14:creationId xmlns:p14="http://schemas.microsoft.com/office/powerpoint/2010/main" val="41214861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227" y="183246"/>
            <a:ext cx="8694058" cy="6520544"/>
          </a:xfrm>
          <a:prstGeom prst="rect">
            <a:avLst/>
          </a:prstGeom>
        </p:spPr>
      </p:pic>
      <p:sp>
        <p:nvSpPr>
          <p:cNvPr id="3" name="Subtitle 2"/>
          <p:cNvSpPr>
            <a:spLocks noGrp="1"/>
          </p:cNvSpPr>
          <p:nvPr>
            <p:ph type="subTitle" idx="1"/>
          </p:nvPr>
        </p:nvSpPr>
        <p:spPr>
          <a:xfrm>
            <a:off x="1304364" y="878262"/>
            <a:ext cx="6858000" cy="1655762"/>
          </a:xfrm>
        </p:spPr>
        <p:txBody>
          <a:bodyPr>
            <a:normAutofit/>
          </a:bodyPr>
          <a:lstStyle/>
          <a:p>
            <a:r>
              <a:rPr lang="ko-KR" altLang="en-US" sz="4400" b="1" dirty="0">
                <a:solidFill>
                  <a:srgbClr val="FFFF00"/>
                </a:solidFill>
              </a:rPr>
              <a:t>고마워</a:t>
            </a:r>
            <a:endParaRPr lang="en-US" sz="4400" b="1" dirty="0">
              <a:solidFill>
                <a:srgbClr val="FFFF00"/>
              </a:solidFill>
            </a:endParaRPr>
          </a:p>
        </p:txBody>
      </p:sp>
    </p:spTree>
    <p:extLst>
      <p:ext uri="{BB962C8B-B14F-4D97-AF65-F5344CB8AC3E}">
        <p14:creationId xmlns:p14="http://schemas.microsoft.com/office/powerpoint/2010/main" val="17577506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p:cNvPicPr>
            <a:picLocks noChangeAspect="1"/>
          </p:cNvPicPr>
          <p:nvPr/>
        </p:nvPicPr>
        <p:blipFill rotWithShape="1">
          <a:blip r:embed="rId3">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77" name="Picture 76"/>
          <p:cNvPicPr>
            <a:picLocks noChangeAspect="1"/>
          </p:cNvPicPr>
          <p:nvPr/>
        </p:nvPicPr>
        <p:blipFill>
          <a:blip r:embed="rId4"/>
          <a:stretch>
            <a:fillRect/>
          </a:stretch>
        </p:blipFill>
        <p:spPr>
          <a:xfrm>
            <a:off x="342900" y="5384647"/>
            <a:ext cx="8445500" cy="1483031"/>
          </a:xfrm>
          <a:prstGeom prst="rect">
            <a:avLst/>
          </a:prstGeom>
        </p:spPr>
      </p:pic>
      <p:sp>
        <p:nvSpPr>
          <p:cNvPr id="78" name="Title 1"/>
          <p:cNvSpPr txBox="1">
            <a:spLocks/>
          </p:cNvSpPr>
          <p:nvPr/>
        </p:nvSpPr>
        <p:spPr>
          <a:xfrm>
            <a:off x="247650" y="0"/>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fa-IR" sz="3600" smtClean="0">
                <a:solidFill>
                  <a:srgbClr val="C00000"/>
                </a:solidFill>
                <a:latin typeface="A Nasr" panose="02000000000000000000" pitchFamily="2" charset="-78"/>
                <a:cs typeface="EntezareZohoor 2 **" panose="00000700000000000000" pitchFamily="2" charset="-78"/>
              </a:rPr>
              <a:t>معرفی سئول</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79" name="Picture 7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80" name="Content Placeholder 9"/>
          <p:cNvPicPr>
            <a:picLocks noChangeAspect="1"/>
          </p:cNvPicPr>
          <p:nvPr/>
        </p:nvPicPr>
        <p:blipFill rotWithShape="1">
          <a:blip r:embed="rId6">
            <a:extLst>
              <a:ext uri="{28A0092B-C50C-407E-A947-70E740481C1C}">
                <a14:useLocalDpi xmlns:a14="http://schemas.microsoft.com/office/drawing/2010/main" val="0"/>
              </a:ext>
            </a:extLst>
          </a:blip>
          <a:srcRect l="13086" b="27411"/>
          <a:stretch/>
        </p:blipFill>
        <p:spPr>
          <a:xfrm>
            <a:off x="0" y="0"/>
            <a:ext cx="4470400" cy="838200"/>
          </a:xfrm>
          <a:prstGeom prst="rect">
            <a:avLst/>
          </a:prstGeom>
        </p:spPr>
      </p:pic>
      <p:pic>
        <p:nvPicPr>
          <p:cNvPr id="81" name="Picture 8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80602"/>
            <a:ext cx="9144000" cy="6030195"/>
          </a:xfrm>
          <a:prstGeom prst="rect">
            <a:avLst/>
          </a:prstGeom>
        </p:spPr>
      </p:pic>
      <p:sp>
        <p:nvSpPr>
          <p:cNvPr id="82" name="TextBox 81"/>
          <p:cNvSpPr txBox="1"/>
          <p:nvPr/>
        </p:nvSpPr>
        <p:spPr>
          <a:xfrm>
            <a:off x="623838" y="1187396"/>
            <a:ext cx="2190750" cy="261610"/>
          </a:xfrm>
          <a:prstGeom prst="rect">
            <a:avLst/>
          </a:prstGeom>
          <a:noFill/>
        </p:spPr>
        <p:txBody>
          <a:bodyPr wrap="square" rtlCol="0">
            <a:spAutoFit/>
          </a:bodyPr>
          <a:lstStyle/>
          <a:p>
            <a:pPr algn="r" rtl="1"/>
            <a:r>
              <a:rPr lang="fa-IR" sz="1100" dirty="0" smtClean="0">
                <a:cs typeface="B Koodak" panose="00000700000000000000" pitchFamily="2" charset="-78"/>
              </a:rPr>
              <a:t>تبدیل سئول به شهری با جمعیت </a:t>
            </a:r>
            <a:r>
              <a:rPr lang="en-US" sz="1100" dirty="0" smtClean="0">
                <a:cs typeface="B Koodak" panose="00000700000000000000" pitchFamily="2" charset="-78"/>
              </a:rPr>
              <a:t>mil</a:t>
            </a:r>
            <a:r>
              <a:rPr lang="fa-IR" sz="1100" dirty="0">
                <a:cs typeface="B Koodak" panose="00000700000000000000" pitchFamily="2" charset="-78"/>
              </a:rPr>
              <a:t>1.26</a:t>
            </a:r>
            <a:endParaRPr lang="en-US" sz="1100" dirty="0">
              <a:cs typeface="B Koodak" panose="00000700000000000000" pitchFamily="2" charset="-78"/>
            </a:endParaRPr>
          </a:p>
        </p:txBody>
      </p:sp>
      <p:sp>
        <p:nvSpPr>
          <p:cNvPr id="83" name="TextBox 82"/>
          <p:cNvSpPr txBox="1"/>
          <p:nvPr/>
        </p:nvSpPr>
        <p:spPr>
          <a:xfrm>
            <a:off x="1086901" y="1510909"/>
            <a:ext cx="1218148" cy="430887"/>
          </a:xfrm>
          <a:prstGeom prst="rect">
            <a:avLst/>
          </a:prstGeom>
          <a:noFill/>
        </p:spPr>
        <p:txBody>
          <a:bodyPr wrap="square" rtlCol="0">
            <a:spAutoFit/>
          </a:bodyPr>
          <a:lstStyle/>
          <a:p>
            <a:pPr algn="r" rtl="1"/>
            <a:r>
              <a:rPr lang="fa-IR" sz="1100" dirty="0" smtClean="0">
                <a:cs typeface="B Koodak" panose="00000700000000000000" pitchFamily="2" charset="-78"/>
              </a:rPr>
              <a:t>گسترش مرزهای اداری : </a:t>
            </a:r>
            <a:r>
              <a:rPr lang="en-US" sz="1100" dirty="0" smtClean="0">
                <a:cs typeface="B Koodak" panose="00000700000000000000" pitchFamily="2" charset="-78"/>
              </a:rPr>
              <a:t>km^2</a:t>
            </a:r>
            <a:r>
              <a:rPr lang="fa-IR" sz="1100" dirty="0">
                <a:cs typeface="B Koodak" panose="00000700000000000000" pitchFamily="2" charset="-78"/>
              </a:rPr>
              <a:t>268.4 </a:t>
            </a:r>
            <a:endParaRPr lang="en-US" sz="1100" dirty="0">
              <a:cs typeface="B Koodak" panose="00000700000000000000" pitchFamily="2" charset="-78"/>
            </a:endParaRPr>
          </a:p>
        </p:txBody>
      </p:sp>
      <p:sp>
        <p:nvSpPr>
          <p:cNvPr id="84" name="TextBox 83"/>
          <p:cNvSpPr txBox="1"/>
          <p:nvPr/>
        </p:nvSpPr>
        <p:spPr>
          <a:xfrm>
            <a:off x="2429916" y="1544956"/>
            <a:ext cx="1304381" cy="261610"/>
          </a:xfrm>
          <a:prstGeom prst="rect">
            <a:avLst/>
          </a:prstGeom>
          <a:noFill/>
        </p:spPr>
        <p:txBody>
          <a:bodyPr wrap="square" rtlCol="0">
            <a:spAutoFit/>
          </a:bodyPr>
          <a:lstStyle/>
          <a:p>
            <a:pPr algn="r" rtl="1"/>
            <a:r>
              <a:rPr lang="fa-IR" sz="1100" dirty="0" smtClean="0">
                <a:cs typeface="B Koodak" panose="00000700000000000000" pitchFamily="2" charset="-78"/>
              </a:rPr>
              <a:t>منطقه کلانشهری سئول</a:t>
            </a:r>
            <a:endParaRPr lang="en-US" sz="1100" dirty="0">
              <a:cs typeface="B Koodak" panose="00000700000000000000" pitchFamily="2" charset="-78"/>
            </a:endParaRPr>
          </a:p>
        </p:txBody>
      </p:sp>
      <p:sp>
        <p:nvSpPr>
          <p:cNvPr id="85" name="TextBox 84"/>
          <p:cNvSpPr txBox="1"/>
          <p:nvPr/>
        </p:nvSpPr>
        <p:spPr>
          <a:xfrm>
            <a:off x="1353600" y="2173608"/>
            <a:ext cx="1218148" cy="430887"/>
          </a:xfrm>
          <a:prstGeom prst="rect">
            <a:avLst/>
          </a:prstGeom>
          <a:noFill/>
        </p:spPr>
        <p:txBody>
          <a:bodyPr wrap="square" rtlCol="0">
            <a:spAutoFit/>
          </a:bodyPr>
          <a:lstStyle/>
          <a:p>
            <a:pPr algn="r" rtl="1"/>
            <a:r>
              <a:rPr lang="fa-IR" sz="1100" dirty="0" smtClean="0">
                <a:cs typeface="B Koodak" panose="00000700000000000000" pitchFamily="2" charset="-78"/>
              </a:rPr>
              <a:t>گسترش مرزهای اداری : </a:t>
            </a:r>
            <a:r>
              <a:rPr lang="en-US" sz="1100" dirty="0" smtClean="0">
                <a:cs typeface="B Koodak" panose="00000700000000000000" pitchFamily="2" charset="-78"/>
              </a:rPr>
              <a:t>km^2</a:t>
            </a:r>
            <a:r>
              <a:rPr lang="fa-IR" sz="1100" dirty="0" smtClean="0">
                <a:cs typeface="B Koodak" panose="00000700000000000000" pitchFamily="2" charset="-78"/>
              </a:rPr>
              <a:t>613.0 </a:t>
            </a:r>
            <a:endParaRPr lang="en-US" sz="1100" dirty="0">
              <a:cs typeface="B Koodak" panose="00000700000000000000" pitchFamily="2" charset="-78"/>
            </a:endParaRPr>
          </a:p>
        </p:txBody>
      </p:sp>
      <p:sp>
        <p:nvSpPr>
          <p:cNvPr id="86" name="TextBox 85"/>
          <p:cNvSpPr txBox="1"/>
          <p:nvPr/>
        </p:nvSpPr>
        <p:spPr>
          <a:xfrm>
            <a:off x="2250200" y="1807098"/>
            <a:ext cx="1218148" cy="261610"/>
          </a:xfrm>
          <a:prstGeom prst="rect">
            <a:avLst/>
          </a:prstGeom>
          <a:noFill/>
        </p:spPr>
        <p:txBody>
          <a:bodyPr wrap="square" rtlCol="0">
            <a:spAutoFit/>
          </a:bodyPr>
          <a:lstStyle/>
          <a:p>
            <a:pPr algn="r" rtl="1"/>
            <a:r>
              <a:rPr lang="fa-IR" sz="1100" dirty="0" smtClean="0">
                <a:cs typeface="B Koodak" panose="00000700000000000000" pitchFamily="2" charset="-78"/>
              </a:rPr>
              <a:t>قانون اصلاحات اراضی</a:t>
            </a:r>
            <a:endParaRPr lang="en-US" sz="1100" dirty="0">
              <a:cs typeface="B Koodak" panose="00000700000000000000" pitchFamily="2" charset="-78"/>
            </a:endParaRPr>
          </a:p>
        </p:txBody>
      </p:sp>
      <p:sp>
        <p:nvSpPr>
          <p:cNvPr id="87" name="TextBox 86"/>
          <p:cNvSpPr txBox="1"/>
          <p:nvPr/>
        </p:nvSpPr>
        <p:spPr>
          <a:xfrm>
            <a:off x="2559039" y="883185"/>
            <a:ext cx="1453117" cy="430887"/>
          </a:xfrm>
          <a:prstGeom prst="rect">
            <a:avLst/>
          </a:prstGeom>
          <a:noFill/>
        </p:spPr>
        <p:txBody>
          <a:bodyPr wrap="square" rtlCol="0">
            <a:spAutoFit/>
          </a:bodyPr>
          <a:lstStyle/>
          <a:p>
            <a:pPr algn="r" rtl="1"/>
            <a:r>
              <a:rPr lang="fa-IR" sz="1100" dirty="0" smtClean="0">
                <a:solidFill>
                  <a:srgbClr val="C00000"/>
                </a:solidFill>
                <a:cs typeface="B Koodak" panose="00000700000000000000" pitchFamily="2" charset="-78"/>
              </a:rPr>
              <a:t>ارتقا برنامه جامع توسعه برای یئونگ دام و گانگام</a:t>
            </a:r>
            <a:endParaRPr lang="en-US" sz="1100" dirty="0">
              <a:solidFill>
                <a:srgbClr val="C00000"/>
              </a:solidFill>
              <a:cs typeface="B Koodak" panose="00000700000000000000" pitchFamily="2" charset="-78"/>
            </a:endParaRPr>
          </a:p>
        </p:txBody>
      </p:sp>
      <p:sp>
        <p:nvSpPr>
          <p:cNvPr id="88" name="TextBox 87"/>
          <p:cNvSpPr txBox="1"/>
          <p:nvPr/>
        </p:nvSpPr>
        <p:spPr>
          <a:xfrm>
            <a:off x="4169096" y="912864"/>
            <a:ext cx="1713054" cy="1446550"/>
          </a:xfrm>
          <a:prstGeom prst="rect">
            <a:avLst/>
          </a:prstGeom>
          <a:noFill/>
        </p:spPr>
        <p:txBody>
          <a:bodyPr wrap="square" rtlCol="0">
            <a:spAutoFit/>
          </a:bodyPr>
          <a:lstStyle/>
          <a:p>
            <a:pPr algn="justLow" rtl="1"/>
            <a:r>
              <a:rPr lang="fa-IR" sz="1100" dirty="0" smtClean="0">
                <a:cs typeface="B Koodak" panose="00000700000000000000" pitchFamily="2" charset="-78"/>
              </a:rPr>
              <a:t>گسترش مرزهای اداری : </a:t>
            </a:r>
            <a:r>
              <a:rPr lang="en-US" sz="1100" dirty="0" smtClean="0">
                <a:cs typeface="B Koodak" panose="00000700000000000000" pitchFamily="2" charset="-78"/>
              </a:rPr>
              <a:t>km^2</a:t>
            </a:r>
            <a:r>
              <a:rPr lang="fa-IR" sz="1100" dirty="0" smtClean="0">
                <a:cs typeface="B Koodak" panose="00000700000000000000" pitchFamily="2" charset="-78"/>
              </a:rPr>
              <a:t>627.1</a:t>
            </a:r>
          </a:p>
          <a:p>
            <a:pPr algn="justLow" rtl="1"/>
            <a:r>
              <a:rPr lang="fa-IR" sz="1100" dirty="0" smtClean="0">
                <a:solidFill>
                  <a:srgbClr val="C00000"/>
                </a:solidFill>
                <a:cs typeface="B Koodak" panose="00000700000000000000" pitchFamily="2" charset="-78"/>
              </a:rPr>
              <a:t>ارتقا برنامه برای کاهش جمعیت سئول </a:t>
            </a:r>
          </a:p>
          <a:p>
            <a:pPr algn="justLow" rtl="1"/>
            <a:r>
              <a:rPr lang="fa-IR" sz="1100" dirty="0" smtClean="0">
                <a:solidFill>
                  <a:srgbClr val="C00000"/>
                </a:solidFill>
                <a:cs typeface="B Koodak" panose="00000700000000000000" pitchFamily="2" charset="-78"/>
              </a:rPr>
              <a:t>طراحی یئونگ دام به عنوان منطقه توسعه</a:t>
            </a:r>
          </a:p>
          <a:p>
            <a:pPr algn="justLow" rtl="1"/>
            <a:r>
              <a:rPr lang="fa-IR" sz="1100" dirty="0" smtClean="0">
                <a:solidFill>
                  <a:srgbClr val="C00000"/>
                </a:solidFill>
                <a:cs typeface="B Koodak" panose="00000700000000000000" pitchFamily="2" charset="-78"/>
              </a:rPr>
              <a:t>ممنوعیت توسعه سایت های مسکونی در گانگ بوک </a:t>
            </a:r>
            <a:endParaRPr lang="en-US" sz="1100" dirty="0">
              <a:solidFill>
                <a:srgbClr val="C00000"/>
              </a:solidFill>
              <a:cs typeface="B Koodak" panose="00000700000000000000" pitchFamily="2" charset="-78"/>
            </a:endParaRPr>
          </a:p>
        </p:txBody>
      </p:sp>
      <p:sp>
        <p:nvSpPr>
          <p:cNvPr id="89" name="TextBox 88"/>
          <p:cNvSpPr txBox="1"/>
          <p:nvPr/>
        </p:nvSpPr>
        <p:spPr>
          <a:xfrm>
            <a:off x="6135018" y="1036582"/>
            <a:ext cx="1676400" cy="261610"/>
          </a:xfrm>
          <a:prstGeom prst="rect">
            <a:avLst/>
          </a:prstGeom>
          <a:noFill/>
        </p:spPr>
        <p:txBody>
          <a:bodyPr wrap="square" rtlCol="0">
            <a:spAutoFit/>
          </a:bodyPr>
          <a:lstStyle/>
          <a:p>
            <a:pPr algn="r" rtl="1"/>
            <a:r>
              <a:rPr lang="fa-IR" sz="1100" dirty="0" smtClean="0">
                <a:cs typeface="B Koodak" panose="00000700000000000000" pitchFamily="2" charset="-78"/>
              </a:rPr>
              <a:t>رشد جمعیت سئول :</a:t>
            </a:r>
            <a:r>
              <a:rPr lang="en-US" sz="1100" dirty="0" smtClean="0">
                <a:cs typeface="B Koodak" panose="00000700000000000000" pitchFamily="2" charset="-78"/>
              </a:rPr>
              <a:t>mil</a:t>
            </a:r>
            <a:r>
              <a:rPr lang="fa-IR" sz="1100" dirty="0">
                <a:cs typeface="B Koodak" panose="00000700000000000000" pitchFamily="2" charset="-78"/>
              </a:rPr>
              <a:t>10.27 </a:t>
            </a:r>
            <a:endParaRPr lang="en-US" sz="1100" dirty="0">
              <a:cs typeface="B Koodak" panose="00000700000000000000" pitchFamily="2" charset="-78"/>
            </a:endParaRPr>
          </a:p>
        </p:txBody>
      </p:sp>
      <p:sp>
        <p:nvSpPr>
          <p:cNvPr id="90" name="TextBox 89"/>
          <p:cNvSpPr txBox="1"/>
          <p:nvPr/>
        </p:nvSpPr>
        <p:spPr>
          <a:xfrm>
            <a:off x="6628328" y="1534811"/>
            <a:ext cx="1756827" cy="430887"/>
          </a:xfrm>
          <a:prstGeom prst="rect">
            <a:avLst/>
          </a:prstGeom>
          <a:noFill/>
        </p:spPr>
        <p:txBody>
          <a:bodyPr wrap="square" rtlCol="0">
            <a:spAutoFit/>
          </a:bodyPr>
          <a:lstStyle/>
          <a:p>
            <a:pPr algn="r" rtl="1"/>
            <a:r>
              <a:rPr lang="fa-IR" sz="1100" dirty="0" smtClean="0">
                <a:cs typeface="B Koodak" panose="00000700000000000000" pitchFamily="2" charset="-78"/>
              </a:rPr>
              <a:t>جمعیت پیک سئول: </a:t>
            </a:r>
            <a:r>
              <a:rPr lang="en-US" sz="1100" dirty="0" smtClean="0">
                <a:cs typeface="B Koodak" panose="00000700000000000000" pitchFamily="2" charset="-78"/>
              </a:rPr>
              <a:t>mil</a:t>
            </a:r>
            <a:r>
              <a:rPr lang="fa-IR" sz="1100" dirty="0">
                <a:cs typeface="B Koodak" panose="00000700000000000000" pitchFamily="2" charset="-78"/>
              </a:rPr>
              <a:t>10.97</a:t>
            </a:r>
            <a:endParaRPr lang="fa-IR" sz="1100" dirty="0" smtClean="0">
              <a:cs typeface="B Koodak" panose="00000700000000000000" pitchFamily="2" charset="-78"/>
            </a:endParaRPr>
          </a:p>
          <a:p>
            <a:pPr algn="r" rtl="1"/>
            <a:r>
              <a:rPr lang="fa-IR" sz="1100" dirty="0" smtClean="0">
                <a:cs typeface="B Koodak" panose="00000700000000000000" pitchFamily="2" charset="-78"/>
              </a:rPr>
              <a:t>نیاز به باسازی مجدد</a:t>
            </a:r>
            <a:endParaRPr lang="en-US" sz="1100" dirty="0">
              <a:cs typeface="B Koodak" panose="00000700000000000000" pitchFamily="2" charset="-78"/>
            </a:endParaRPr>
          </a:p>
        </p:txBody>
      </p:sp>
      <p:sp>
        <p:nvSpPr>
          <p:cNvPr id="91" name="TextBox 90"/>
          <p:cNvSpPr txBox="1"/>
          <p:nvPr/>
        </p:nvSpPr>
        <p:spPr>
          <a:xfrm>
            <a:off x="6729337" y="4336649"/>
            <a:ext cx="1713054" cy="600164"/>
          </a:xfrm>
          <a:prstGeom prst="rect">
            <a:avLst/>
          </a:prstGeom>
          <a:noFill/>
        </p:spPr>
        <p:txBody>
          <a:bodyPr wrap="square" rtlCol="0">
            <a:spAutoFit/>
          </a:bodyPr>
          <a:lstStyle/>
          <a:p>
            <a:pPr algn="justLow" rtl="1"/>
            <a:r>
              <a:rPr lang="fa-IR" sz="1100" dirty="0" smtClean="0">
                <a:solidFill>
                  <a:srgbClr val="C00000"/>
                </a:solidFill>
                <a:cs typeface="B Koodak" panose="00000700000000000000" pitchFamily="2" charset="-78"/>
              </a:rPr>
              <a:t>طرح 2020 سئول</a:t>
            </a:r>
          </a:p>
          <a:p>
            <a:pPr algn="justLow" rtl="1"/>
            <a:r>
              <a:rPr lang="fa-IR" sz="1100" dirty="0" smtClean="0">
                <a:solidFill>
                  <a:srgbClr val="C00000"/>
                </a:solidFill>
                <a:cs typeface="B Koodak" panose="00000700000000000000" pitchFamily="2" charset="-78"/>
              </a:rPr>
              <a:t>گسترش ساختار چند هسته ای</a:t>
            </a:r>
          </a:p>
          <a:p>
            <a:pPr algn="justLow" rtl="1"/>
            <a:r>
              <a:rPr lang="fa-IR" sz="1100" dirty="0" smtClean="0">
                <a:solidFill>
                  <a:srgbClr val="C00000"/>
                </a:solidFill>
                <a:cs typeface="B Koodak" panose="00000700000000000000" pitchFamily="2" charset="-78"/>
              </a:rPr>
              <a:t>با حفظ ساختار موجود</a:t>
            </a:r>
          </a:p>
        </p:txBody>
      </p:sp>
      <p:sp>
        <p:nvSpPr>
          <p:cNvPr id="92" name="TextBox 91"/>
          <p:cNvSpPr txBox="1"/>
          <p:nvPr/>
        </p:nvSpPr>
        <p:spPr>
          <a:xfrm>
            <a:off x="7015593" y="4975863"/>
            <a:ext cx="1713054" cy="261610"/>
          </a:xfrm>
          <a:prstGeom prst="rect">
            <a:avLst/>
          </a:prstGeom>
          <a:noFill/>
        </p:spPr>
        <p:txBody>
          <a:bodyPr wrap="square" rtlCol="0">
            <a:spAutoFit/>
          </a:bodyPr>
          <a:lstStyle/>
          <a:p>
            <a:pPr algn="justLow" rtl="1"/>
            <a:r>
              <a:rPr lang="fa-IR" sz="1100" dirty="0" smtClean="0">
                <a:solidFill>
                  <a:srgbClr val="C00000"/>
                </a:solidFill>
                <a:cs typeface="B Koodak" panose="00000700000000000000" pitchFamily="2" charset="-78"/>
              </a:rPr>
              <a:t>طرح 2030 سئول</a:t>
            </a:r>
          </a:p>
        </p:txBody>
      </p:sp>
      <p:sp>
        <p:nvSpPr>
          <p:cNvPr id="93" name="TextBox 92"/>
          <p:cNvSpPr txBox="1"/>
          <p:nvPr/>
        </p:nvSpPr>
        <p:spPr>
          <a:xfrm>
            <a:off x="6096723" y="3370185"/>
            <a:ext cx="1713054" cy="261610"/>
          </a:xfrm>
          <a:prstGeom prst="rect">
            <a:avLst/>
          </a:prstGeom>
          <a:noFill/>
        </p:spPr>
        <p:txBody>
          <a:bodyPr wrap="square" rtlCol="0">
            <a:spAutoFit/>
          </a:bodyPr>
          <a:lstStyle/>
          <a:p>
            <a:pPr algn="justLow" rtl="1"/>
            <a:r>
              <a:rPr lang="fa-IR" sz="1100" dirty="0" smtClean="0">
                <a:cs typeface="B Koodak" panose="00000700000000000000" pitchFamily="2" charset="-78"/>
              </a:rPr>
              <a:t>طرح شهری 2011 سئول</a:t>
            </a:r>
          </a:p>
        </p:txBody>
      </p:sp>
      <p:sp>
        <p:nvSpPr>
          <p:cNvPr id="94" name="TextBox 93"/>
          <p:cNvSpPr txBox="1"/>
          <p:nvPr/>
        </p:nvSpPr>
        <p:spPr>
          <a:xfrm>
            <a:off x="5909466" y="3779796"/>
            <a:ext cx="1893352" cy="261610"/>
          </a:xfrm>
          <a:prstGeom prst="rect">
            <a:avLst/>
          </a:prstGeom>
          <a:noFill/>
        </p:spPr>
        <p:txBody>
          <a:bodyPr wrap="square" rtlCol="0">
            <a:spAutoFit/>
          </a:bodyPr>
          <a:lstStyle/>
          <a:p>
            <a:pPr algn="justLow" rtl="1"/>
            <a:r>
              <a:rPr lang="fa-IR" sz="1100" dirty="0" smtClean="0">
                <a:cs typeface="B Koodak" panose="00000700000000000000" pitchFamily="2" charset="-78"/>
              </a:rPr>
              <a:t>طرح مناطق شهری 22 منطقه91-95</a:t>
            </a:r>
            <a:endParaRPr lang="fa-IR" sz="1100" dirty="0">
              <a:cs typeface="B Koodak" panose="00000700000000000000" pitchFamily="2" charset="-78"/>
            </a:endParaRPr>
          </a:p>
        </p:txBody>
      </p:sp>
      <p:sp>
        <p:nvSpPr>
          <p:cNvPr id="95" name="TextBox 94"/>
          <p:cNvSpPr txBox="1"/>
          <p:nvPr/>
        </p:nvSpPr>
        <p:spPr>
          <a:xfrm>
            <a:off x="5210490" y="4073697"/>
            <a:ext cx="1893352" cy="261610"/>
          </a:xfrm>
          <a:prstGeom prst="rect">
            <a:avLst/>
          </a:prstGeom>
          <a:noFill/>
        </p:spPr>
        <p:txBody>
          <a:bodyPr wrap="square" rtlCol="0">
            <a:spAutoFit/>
          </a:bodyPr>
          <a:lstStyle/>
          <a:p>
            <a:pPr algn="justLow" rtl="1"/>
            <a:r>
              <a:rPr lang="fa-IR" sz="1100" dirty="0" smtClean="0">
                <a:cs typeface="B Koodak" panose="00000700000000000000" pitchFamily="2" charset="-78"/>
              </a:rPr>
              <a:t>طرح توسعه شهری سئول 2000</a:t>
            </a:r>
            <a:endParaRPr lang="fa-IR" sz="1100" dirty="0">
              <a:cs typeface="B Koodak" panose="00000700000000000000" pitchFamily="2" charset="-78"/>
            </a:endParaRPr>
          </a:p>
        </p:txBody>
      </p:sp>
      <p:sp>
        <p:nvSpPr>
          <p:cNvPr id="96" name="TextBox 95"/>
          <p:cNvSpPr txBox="1"/>
          <p:nvPr/>
        </p:nvSpPr>
        <p:spPr>
          <a:xfrm>
            <a:off x="5013691" y="4603704"/>
            <a:ext cx="1868479" cy="1107996"/>
          </a:xfrm>
          <a:prstGeom prst="rect">
            <a:avLst/>
          </a:prstGeom>
          <a:noFill/>
        </p:spPr>
        <p:txBody>
          <a:bodyPr wrap="square" rtlCol="0">
            <a:spAutoFit/>
          </a:bodyPr>
          <a:lstStyle/>
          <a:p>
            <a:pPr algn="justLow" rtl="1"/>
            <a:r>
              <a:rPr lang="fa-IR" sz="1100" dirty="0" smtClean="0">
                <a:solidFill>
                  <a:srgbClr val="C00000"/>
                </a:solidFill>
                <a:cs typeface="B Koodak" panose="00000700000000000000" pitchFamily="2" charset="-78"/>
              </a:rPr>
              <a:t>طرح ریزی اولیه شهری( تحقیق درباره توسعه چندهسته ای برای بازسازی شهری)</a:t>
            </a:r>
          </a:p>
          <a:p>
            <a:pPr algn="justLow" rtl="1"/>
            <a:r>
              <a:rPr lang="fa-IR" sz="1100" dirty="0" smtClean="0">
                <a:cs typeface="B Koodak" panose="00000700000000000000" pitchFamily="2" charset="-78"/>
              </a:rPr>
              <a:t>قوانین مربوط به اجرای طرح شهری</a:t>
            </a:r>
          </a:p>
          <a:p>
            <a:pPr algn="justLow" rtl="1"/>
            <a:r>
              <a:rPr lang="fa-IR" sz="1100" dirty="0" smtClean="0">
                <a:cs typeface="B Koodak" panose="00000700000000000000" pitchFamily="2" charset="-78"/>
              </a:rPr>
              <a:t>طرح توسعه شهری میان مدت و بلند مدت</a:t>
            </a:r>
            <a:endParaRPr lang="fa-IR" sz="1100" dirty="0">
              <a:cs typeface="B Koodak" panose="00000700000000000000" pitchFamily="2" charset="-78"/>
            </a:endParaRPr>
          </a:p>
        </p:txBody>
      </p:sp>
      <p:sp>
        <p:nvSpPr>
          <p:cNvPr id="97" name="TextBox 96"/>
          <p:cNvSpPr txBox="1"/>
          <p:nvPr/>
        </p:nvSpPr>
        <p:spPr>
          <a:xfrm>
            <a:off x="2737269" y="4209283"/>
            <a:ext cx="1868479" cy="769441"/>
          </a:xfrm>
          <a:prstGeom prst="rect">
            <a:avLst/>
          </a:prstGeom>
          <a:noFill/>
        </p:spPr>
        <p:txBody>
          <a:bodyPr wrap="square" rtlCol="0">
            <a:spAutoFit/>
          </a:bodyPr>
          <a:lstStyle/>
          <a:p>
            <a:pPr algn="justLow" rtl="1"/>
            <a:r>
              <a:rPr lang="fa-IR" sz="1100" dirty="0" smtClean="0">
                <a:solidFill>
                  <a:srgbClr val="C00000"/>
                </a:solidFill>
                <a:cs typeface="B Koodak" panose="00000700000000000000" pitchFamily="2" charset="-78"/>
              </a:rPr>
              <a:t>انتشار طرح شهری سئول(انتقال به گانگام و حومه گانگ بوگ در بازسازی مراکز شهری</a:t>
            </a:r>
          </a:p>
          <a:p>
            <a:pPr algn="justLow" rtl="1"/>
            <a:r>
              <a:rPr lang="fa-IR" sz="1100" dirty="0" smtClean="0">
                <a:cs typeface="B Koodak" panose="00000700000000000000" pitchFamily="2" charset="-78"/>
              </a:rPr>
              <a:t>برنامه بلند مدت توسعه</a:t>
            </a:r>
            <a:endParaRPr lang="fa-IR" sz="1100" dirty="0">
              <a:cs typeface="B Koodak" panose="00000700000000000000" pitchFamily="2" charset="-78"/>
            </a:endParaRPr>
          </a:p>
        </p:txBody>
      </p:sp>
      <p:sp>
        <p:nvSpPr>
          <p:cNvPr id="98" name="TextBox 97"/>
          <p:cNvSpPr txBox="1"/>
          <p:nvPr/>
        </p:nvSpPr>
        <p:spPr>
          <a:xfrm>
            <a:off x="386822" y="3432546"/>
            <a:ext cx="1868479" cy="430887"/>
          </a:xfrm>
          <a:prstGeom prst="rect">
            <a:avLst/>
          </a:prstGeom>
          <a:noFill/>
        </p:spPr>
        <p:txBody>
          <a:bodyPr wrap="square" rtlCol="0">
            <a:spAutoFit/>
          </a:bodyPr>
          <a:lstStyle/>
          <a:p>
            <a:pPr algn="justLow" rtl="1"/>
            <a:r>
              <a:rPr lang="fa-IR" sz="1100" dirty="0" smtClean="0">
                <a:cs typeface="B Koodak" panose="00000700000000000000" pitchFamily="2" charset="-78"/>
              </a:rPr>
              <a:t>طرح 5 ساله توسعه اقتصادی</a:t>
            </a:r>
          </a:p>
          <a:p>
            <a:pPr algn="justLow" rtl="1"/>
            <a:r>
              <a:rPr lang="fa-IR" sz="1100" dirty="0" smtClean="0">
                <a:cs typeface="B Koodak" panose="00000700000000000000" pitchFamily="2" charset="-78"/>
              </a:rPr>
              <a:t>گسترش طرح شهری سئول</a:t>
            </a:r>
            <a:endParaRPr lang="fa-IR" sz="1100" dirty="0">
              <a:cs typeface="B Koodak" panose="00000700000000000000" pitchFamily="2" charset="-78"/>
            </a:endParaRPr>
          </a:p>
        </p:txBody>
      </p:sp>
      <p:sp>
        <p:nvSpPr>
          <p:cNvPr id="99" name="TextBox 98"/>
          <p:cNvSpPr txBox="1"/>
          <p:nvPr/>
        </p:nvSpPr>
        <p:spPr>
          <a:xfrm>
            <a:off x="1435100" y="3755340"/>
            <a:ext cx="1868479" cy="261610"/>
          </a:xfrm>
          <a:prstGeom prst="rect">
            <a:avLst/>
          </a:prstGeom>
          <a:noFill/>
        </p:spPr>
        <p:txBody>
          <a:bodyPr wrap="square" rtlCol="0">
            <a:spAutoFit/>
          </a:bodyPr>
          <a:lstStyle/>
          <a:p>
            <a:pPr algn="justLow" rtl="1"/>
            <a:r>
              <a:rPr lang="fa-IR" sz="1100" dirty="0" smtClean="0">
                <a:cs typeface="B Koodak" panose="00000700000000000000" pitchFamily="2" charset="-78"/>
              </a:rPr>
              <a:t>توسعه طرح سئول</a:t>
            </a:r>
            <a:endParaRPr lang="fa-IR" sz="1100" dirty="0">
              <a:cs typeface="B Koodak" panose="00000700000000000000" pitchFamily="2" charset="-78"/>
            </a:endParaRPr>
          </a:p>
        </p:txBody>
      </p:sp>
      <p:sp>
        <p:nvSpPr>
          <p:cNvPr id="100" name="TextBox 99"/>
          <p:cNvSpPr txBox="1"/>
          <p:nvPr/>
        </p:nvSpPr>
        <p:spPr>
          <a:xfrm>
            <a:off x="1498770" y="4031747"/>
            <a:ext cx="1868479" cy="261610"/>
          </a:xfrm>
          <a:prstGeom prst="rect">
            <a:avLst/>
          </a:prstGeom>
          <a:noFill/>
        </p:spPr>
        <p:txBody>
          <a:bodyPr wrap="square" rtlCol="0">
            <a:spAutoFit/>
          </a:bodyPr>
          <a:lstStyle/>
          <a:p>
            <a:pPr algn="justLow" rtl="1"/>
            <a:r>
              <a:rPr lang="fa-IR" sz="1100" dirty="0" smtClean="0">
                <a:cs typeface="B Koodak" panose="00000700000000000000" pitchFamily="2" charset="-78"/>
              </a:rPr>
              <a:t>تجدید نظر در طرح سئول</a:t>
            </a:r>
            <a:endParaRPr lang="fa-IR" sz="1100" dirty="0">
              <a:cs typeface="B Koodak" panose="00000700000000000000" pitchFamily="2" charset="-78"/>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6">
            <a:extLst>
              <a:ext uri="{28A0092B-C50C-407E-A947-70E740481C1C}">
                <a14:useLocalDpi xmlns:a14="http://schemas.microsoft.com/office/drawing/2010/main" val="0"/>
              </a:ext>
            </a:extLst>
          </a:blip>
          <a:srcRect l="13086" b="27411"/>
          <a:stretch/>
        </p:blipFill>
        <p:spPr>
          <a:xfrm>
            <a:off x="0" y="0"/>
            <a:ext cx="4470400" cy="838200"/>
          </a:xfrm>
        </p:spPr>
      </p:pic>
      <p:sp>
        <p:nvSpPr>
          <p:cNvPr id="3" name="TextBox 2"/>
          <p:cNvSpPr txBox="1"/>
          <p:nvPr/>
        </p:nvSpPr>
        <p:spPr>
          <a:xfrm>
            <a:off x="736788" y="999750"/>
            <a:ext cx="1080560" cy="1384995"/>
          </a:xfrm>
          <a:prstGeom prst="rect">
            <a:avLst/>
          </a:prstGeom>
          <a:solidFill>
            <a:schemeClr val="bg1"/>
          </a:solidFill>
          <a:ln w="19050">
            <a:solidFill>
              <a:srgbClr val="7030A0"/>
            </a:solidFill>
            <a:prstDash val="sysDot"/>
          </a:ln>
        </p:spPr>
        <p:txBody>
          <a:bodyPr wrap="square" rtlCol="0">
            <a:spAutoFit/>
          </a:bodyPr>
          <a:lstStyle/>
          <a:p>
            <a:pPr algn="justLow" rtl="1"/>
            <a:r>
              <a:rPr lang="fa-IR" sz="1200" dirty="0">
                <a:cs typeface="B Nazanin" panose="00000400000000000000" pitchFamily="2" charset="-78"/>
              </a:rPr>
              <a:t>در طول تصرف ژاپنی ها و جنگ کره </a:t>
            </a:r>
            <a:endParaRPr lang="en-US" sz="1200" dirty="0">
              <a:cs typeface="B Nazanin" panose="00000400000000000000" pitchFamily="2" charset="-78"/>
            </a:endParaRPr>
          </a:p>
          <a:p>
            <a:pPr algn="justLow" rtl="1"/>
            <a:r>
              <a:rPr lang="fa-IR" sz="1200" dirty="0">
                <a:cs typeface="B Nazanin" panose="00000400000000000000" pitchFamily="2" charset="-78"/>
              </a:rPr>
              <a:t>هویت و شکل سئول به شدت دچار  آسیب شده بود</a:t>
            </a:r>
            <a:endParaRPr lang="en-US" sz="1200" dirty="0">
              <a:cs typeface="B Nazanin" panose="00000400000000000000" pitchFamily="2" charset="-78"/>
            </a:endParaRPr>
          </a:p>
        </p:txBody>
      </p:sp>
      <p:cxnSp>
        <p:nvCxnSpPr>
          <p:cNvPr id="6" name="Straight Arrow Connector 5"/>
          <p:cNvCxnSpPr/>
          <p:nvPr/>
        </p:nvCxnSpPr>
        <p:spPr>
          <a:xfrm flipH="1" flipV="1">
            <a:off x="1422400" y="2384397"/>
            <a:ext cx="12700" cy="700832"/>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926229" y="1135349"/>
            <a:ext cx="1135377" cy="954107"/>
          </a:xfrm>
          <a:prstGeom prst="rect">
            <a:avLst/>
          </a:prstGeom>
          <a:solidFill>
            <a:schemeClr val="bg1"/>
          </a:solidFill>
          <a:ln w="19050">
            <a:solidFill>
              <a:srgbClr val="7030A0"/>
            </a:solidFill>
            <a:prstDash val="sysDot"/>
          </a:ln>
        </p:spPr>
        <p:txBody>
          <a:bodyPr wrap="square" rtlCol="0">
            <a:spAutoFit/>
          </a:bodyPr>
          <a:lstStyle/>
          <a:p>
            <a:pPr algn="justLow" rtl="1"/>
            <a:r>
              <a:rPr lang="fa-IR" sz="1400" u="sng" dirty="0">
                <a:cs typeface="B Nazanin" panose="00000400000000000000" pitchFamily="2" charset="-78"/>
              </a:rPr>
              <a:t>بعد از جنگ  شهر به سرعت وارد بازسازی و توسعه پس از جنگ شد</a:t>
            </a:r>
            <a:endParaRPr lang="en-US" sz="1200" u="sng" dirty="0">
              <a:cs typeface="B Nazanin" panose="00000400000000000000" pitchFamily="2" charset="-78"/>
            </a:endParaRPr>
          </a:p>
        </p:txBody>
      </p:sp>
      <p:cxnSp>
        <p:nvCxnSpPr>
          <p:cNvPr id="13" name="Straight Arrow Connector 12"/>
          <p:cNvCxnSpPr/>
          <p:nvPr/>
        </p:nvCxnSpPr>
        <p:spPr>
          <a:xfrm flipH="1" flipV="1">
            <a:off x="2559048" y="2099300"/>
            <a:ext cx="12700" cy="985927"/>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98798" y="855834"/>
            <a:ext cx="1046486" cy="1600438"/>
          </a:xfrm>
          <a:prstGeom prst="rect">
            <a:avLst/>
          </a:prstGeom>
          <a:solidFill>
            <a:schemeClr val="bg1"/>
          </a:solidFill>
          <a:ln w="19050">
            <a:solidFill>
              <a:srgbClr val="7030A0"/>
            </a:solidFill>
            <a:prstDash val="sysDot"/>
          </a:ln>
        </p:spPr>
        <p:txBody>
          <a:bodyPr wrap="square" rtlCol="0">
            <a:spAutoFit/>
          </a:bodyPr>
          <a:lstStyle/>
          <a:p>
            <a:pPr algn="justLow" rtl="1"/>
            <a:r>
              <a:rPr lang="fa-IR" sz="1400" u="sng" dirty="0">
                <a:cs typeface="B Nazanin" panose="00000400000000000000" pitchFamily="2" charset="-78"/>
              </a:rPr>
              <a:t>به دلیل تمرکز بیش از حد  در مرکز شهر، روی پراکنده کردن مراکز فعالیت و جمعیت تمرکز  کرد.</a:t>
            </a:r>
            <a:endParaRPr lang="en-US" sz="1200" u="sng" dirty="0">
              <a:cs typeface="B Nazanin" panose="00000400000000000000" pitchFamily="2" charset="-78"/>
            </a:endParaRPr>
          </a:p>
        </p:txBody>
      </p:sp>
      <p:cxnSp>
        <p:nvCxnSpPr>
          <p:cNvPr id="16" name="Straight Arrow Connector 15"/>
          <p:cNvCxnSpPr/>
          <p:nvPr/>
        </p:nvCxnSpPr>
        <p:spPr>
          <a:xfrm flipH="1" flipV="1">
            <a:off x="3708396" y="2501535"/>
            <a:ext cx="12700" cy="559166"/>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336961" y="848639"/>
            <a:ext cx="1039297" cy="1754326"/>
          </a:xfrm>
          <a:prstGeom prst="rect">
            <a:avLst/>
          </a:prstGeom>
          <a:solidFill>
            <a:schemeClr val="bg1"/>
          </a:solidFill>
          <a:ln w="19050">
            <a:solidFill>
              <a:srgbClr val="7030A0"/>
            </a:solidFill>
            <a:prstDash val="sysDot"/>
          </a:ln>
        </p:spPr>
        <p:txBody>
          <a:bodyPr wrap="square" rtlCol="0">
            <a:spAutoFit/>
          </a:bodyPr>
          <a:lstStyle/>
          <a:p>
            <a:pPr algn="justLow" rtl="1"/>
            <a:r>
              <a:rPr lang="fa-IR" sz="1200" dirty="0">
                <a:cs typeface="B Nazanin" panose="00000400000000000000" pitchFamily="2" charset="-78"/>
              </a:rPr>
              <a:t>برای آماده سازی روابط (رویداد) بین اللمللی، شهر  بر  جذابیت زیبایی هایش تمرکز کرد. رودخانه هان و تپه های آسیب دیده مورد بازسازی قرار گرفتند.</a:t>
            </a:r>
            <a:endParaRPr lang="en-US" sz="1100" dirty="0">
              <a:cs typeface="B Nazanin" panose="00000400000000000000" pitchFamily="2" charset="-78"/>
            </a:endParaRPr>
          </a:p>
        </p:txBody>
      </p:sp>
      <p:cxnSp>
        <p:nvCxnSpPr>
          <p:cNvPr id="19" name="Straight Arrow Connector 18"/>
          <p:cNvCxnSpPr/>
          <p:nvPr/>
        </p:nvCxnSpPr>
        <p:spPr>
          <a:xfrm flipH="1" flipV="1">
            <a:off x="4851396" y="2653935"/>
            <a:ext cx="6348" cy="406766"/>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439206" y="842875"/>
            <a:ext cx="1074937" cy="2031325"/>
          </a:xfrm>
          <a:prstGeom prst="rect">
            <a:avLst/>
          </a:prstGeom>
          <a:solidFill>
            <a:schemeClr val="bg1"/>
          </a:solidFill>
          <a:ln w="19050">
            <a:solidFill>
              <a:srgbClr val="7030A0"/>
            </a:solidFill>
            <a:prstDash val="sysDot"/>
          </a:ln>
        </p:spPr>
        <p:txBody>
          <a:bodyPr wrap="square" rtlCol="0">
            <a:spAutoFit/>
          </a:bodyPr>
          <a:lstStyle/>
          <a:p>
            <a:pPr algn="justLow" rtl="1"/>
            <a:r>
              <a:rPr lang="fa-IR" sz="1400" u="sng" dirty="0">
                <a:cs typeface="B Nazanin" panose="00000400000000000000" pitchFamily="2" charset="-78"/>
              </a:rPr>
              <a:t>برای توسعه مجدد مناطق قدیمی، شهر پروژه های نوسازی بزرگ مقیاس "شهرهای جدید" اتخاذ میکند.</a:t>
            </a:r>
            <a:endParaRPr lang="en-US" sz="1400" u="sng" dirty="0">
              <a:cs typeface="B Nazanin" panose="00000400000000000000" pitchFamily="2" charset="-78"/>
            </a:endParaRPr>
          </a:p>
        </p:txBody>
      </p:sp>
      <p:sp>
        <p:nvSpPr>
          <p:cNvPr id="21" name="TextBox 20"/>
          <p:cNvSpPr txBox="1"/>
          <p:nvPr/>
        </p:nvSpPr>
        <p:spPr>
          <a:xfrm>
            <a:off x="6628797" y="1086500"/>
            <a:ext cx="913992" cy="1384995"/>
          </a:xfrm>
          <a:prstGeom prst="rect">
            <a:avLst/>
          </a:prstGeom>
          <a:solidFill>
            <a:schemeClr val="bg1"/>
          </a:solidFill>
          <a:ln w="19050">
            <a:solidFill>
              <a:srgbClr val="7030A0"/>
            </a:solidFill>
            <a:prstDash val="sysDot"/>
          </a:ln>
        </p:spPr>
        <p:txBody>
          <a:bodyPr wrap="square" rtlCol="0">
            <a:spAutoFit/>
          </a:bodyPr>
          <a:lstStyle/>
          <a:p>
            <a:pPr algn="justLow" rtl="1"/>
            <a:r>
              <a:rPr lang="fa-IR" sz="1200" dirty="0">
                <a:cs typeface="B Nazanin" panose="00000400000000000000" pitchFamily="2" charset="-78"/>
              </a:rPr>
              <a:t>همزمان، الگوی مدیریت شهر به سمت اهمیت بیشتر به عابران و فضاهای طبیعی  شهر تغییر میکند.</a:t>
            </a:r>
            <a:endParaRPr lang="en-US" sz="1100" dirty="0">
              <a:cs typeface="B Nazanin" panose="00000400000000000000" pitchFamily="2" charset="-78"/>
            </a:endParaRPr>
          </a:p>
        </p:txBody>
      </p:sp>
      <p:cxnSp>
        <p:nvCxnSpPr>
          <p:cNvPr id="24" name="Straight Arrow Connector 23"/>
          <p:cNvCxnSpPr/>
          <p:nvPr/>
        </p:nvCxnSpPr>
        <p:spPr>
          <a:xfrm flipH="1" flipV="1">
            <a:off x="5943517" y="2925206"/>
            <a:ext cx="79" cy="160023"/>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693086" y="1052002"/>
            <a:ext cx="913992" cy="1446550"/>
          </a:xfrm>
          <a:prstGeom prst="rect">
            <a:avLst/>
          </a:prstGeom>
          <a:solidFill>
            <a:schemeClr val="bg1"/>
          </a:solidFill>
          <a:ln w="19050">
            <a:solidFill>
              <a:srgbClr val="7030A0"/>
            </a:solidFill>
            <a:prstDash val="sysDot"/>
          </a:ln>
        </p:spPr>
        <p:txBody>
          <a:bodyPr wrap="square" rtlCol="0">
            <a:spAutoFit/>
          </a:bodyPr>
          <a:lstStyle/>
          <a:p>
            <a:pPr algn="justLow" rtl="1"/>
            <a:r>
              <a:rPr lang="fa-IR" sz="1100" dirty="0">
                <a:cs typeface="B Nazanin" panose="00000400000000000000" pitchFamily="2" charset="-78"/>
              </a:rPr>
              <a:t>ارزش تاریخ و فرهنگ دوباره روش میشود و شهر  به دنبال برنامه های مختص هر منطقه با ویژگی های خاص است.</a:t>
            </a:r>
            <a:endParaRPr lang="en-US" sz="1100" dirty="0">
              <a:cs typeface="B Nazanin" panose="00000400000000000000" pitchFamily="2" charset="-78"/>
            </a:endParaRPr>
          </a:p>
        </p:txBody>
      </p:sp>
      <p:cxnSp>
        <p:nvCxnSpPr>
          <p:cNvPr id="32" name="Straight Arrow Connector 31"/>
          <p:cNvCxnSpPr/>
          <p:nvPr/>
        </p:nvCxnSpPr>
        <p:spPr>
          <a:xfrm flipV="1">
            <a:off x="8166096" y="2518313"/>
            <a:ext cx="4" cy="530421"/>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7050608" y="2460256"/>
            <a:ext cx="273" cy="588478"/>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47699" y="3060701"/>
            <a:ext cx="0" cy="1066799"/>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40252" y="4134283"/>
            <a:ext cx="994848" cy="738664"/>
          </a:xfrm>
          <a:prstGeom prst="rect">
            <a:avLst/>
          </a:prstGeom>
          <a:solidFill>
            <a:schemeClr val="bg1"/>
          </a:solidFill>
          <a:ln w="19050">
            <a:solidFill>
              <a:srgbClr val="C00000"/>
            </a:solidFill>
            <a:prstDash val="sysDot"/>
          </a:ln>
        </p:spPr>
        <p:txBody>
          <a:bodyPr wrap="square" rtlCol="0">
            <a:spAutoFit/>
          </a:bodyPr>
          <a:lstStyle/>
          <a:p>
            <a:pPr algn="justLow" rtl="1"/>
            <a:r>
              <a:rPr lang="fa-IR" sz="1400" u="sng" dirty="0">
                <a:cs typeface="B Nazanin" panose="00000400000000000000" pitchFamily="2" charset="-78"/>
              </a:rPr>
              <a:t>قانون اولین برنامه مدرن کره1934 </a:t>
            </a:r>
            <a:endParaRPr lang="en-US" sz="1400" u="sng" dirty="0">
              <a:cs typeface="B Nazanin" panose="00000400000000000000" pitchFamily="2" charset="-78"/>
            </a:endParaRPr>
          </a:p>
        </p:txBody>
      </p:sp>
      <p:cxnSp>
        <p:nvCxnSpPr>
          <p:cNvPr id="43" name="Straight Arrow Connector 42"/>
          <p:cNvCxnSpPr/>
          <p:nvPr/>
        </p:nvCxnSpPr>
        <p:spPr>
          <a:xfrm>
            <a:off x="2578099" y="3071355"/>
            <a:ext cx="0" cy="112191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370652" y="4200051"/>
            <a:ext cx="994848" cy="1200329"/>
          </a:xfrm>
          <a:prstGeom prst="rect">
            <a:avLst/>
          </a:prstGeom>
          <a:solidFill>
            <a:schemeClr val="bg1"/>
          </a:solidFill>
          <a:ln w="19050">
            <a:solidFill>
              <a:srgbClr val="C00000"/>
            </a:solidFill>
            <a:prstDash val="sysDot"/>
          </a:ln>
        </p:spPr>
        <p:txBody>
          <a:bodyPr wrap="square" rtlCol="0">
            <a:spAutoFit/>
          </a:bodyPr>
          <a:lstStyle/>
          <a:p>
            <a:pPr algn="justLow" rtl="1"/>
            <a:r>
              <a:rPr lang="fa-IR" sz="1200" dirty="0" smtClean="0">
                <a:cs typeface="B Nazanin" panose="00000400000000000000" pitchFamily="2" charset="-78"/>
              </a:rPr>
              <a:t>تقسیم </a:t>
            </a:r>
            <a:r>
              <a:rPr lang="fa-IR" sz="1200" dirty="0">
                <a:cs typeface="B Nazanin" panose="00000400000000000000" pitchFamily="2" charset="-78"/>
              </a:rPr>
              <a:t>بندی زمین و نظم بخشی دوباره به پروژه ها تا </a:t>
            </a:r>
            <a:r>
              <a:rPr lang="fa-IR" sz="1200" dirty="0" smtClean="0">
                <a:cs typeface="B Nazanin" panose="00000400000000000000" pitchFamily="2" charset="-78"/>
              </a:rPr>
              <a:t>1952</a:t>
            </a:r>
          </a:p>
          <a:p>
            <a:pPr algn="justLow" rtl="1"/>
            <a:r>
              <a:rPr lang="fa-IR" sz="1200" dirty="0" smtClean="0">
                <a:cs typeface="B Nazanin" panose="00000400000000000000" pitchFamily="2" charset="-78"/>
              </a:rPr>
              <a:t>برنامه بازسازی شهر 1952</a:t>
            </a:r>
            <a:endParaRPr lang="fa-IR" sz="1200" dirty="0">
              <a:cs typeface="B Nazanin" panose="00000400000000000000" pitchFamily="2" charset="-78"/>
            </a:endParaRPr>
          </a:p>
        </p:txBody>
      </p:sp>
      <p:cxnSp>
        <p:nvCxnSpPr>
          <p:cNvPr id="46" name="Straight Arrow Connector 45"/>
          <p:cNvCxnSpPr/>
          <p:nvPr/>
        </p:nvCxnSpPr>
        <p:spPr>
          <a:xfrm>
            <a:off x="3846521" y="3047821"/>
            <a:ext cx="0" cy="112191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534025" y="4218164"/>
            <a:ext cx="994848" cy="1815882"/>
          </a:xfrm>
          <a:prstGeom prst="rect">
            <a:avLst/>
          </a:prstGeom>
          <a:solidFill>
            <a:schemeClr val="bg1"/>
          </a:solidFill>
          <a:ln w="19050">
            <a:solidFill>
              <a:srgbClr val="C00000"/>
            </a:solidFill>
            <a:prstDash val="sysDot"/>
          </a:ln>
        </p:spPr>
        <p:txBody>
          <a:bodyPr wrap="square" rtlCol="0">
            <a:spAutoFit/>
          </a:bodyPr>
          <a:lstStyle/>
          <a:p>
            <a:pPr algn="justLow" rtl="1"/>
            <a:r>
              <a:rPr lang="fa-IR" sz="1400" u="sng" dirty="0" smtClean="0">
                <a:cs typeface="B Nazanin" panose="00000400000000000000" pitchFamily="2" charset="-78"/>
              </a:rPr>
              <a:t>پراکنده </a:t>
            </a:r>
            <a:r>
              <a:rPr lang="fa-IR" sz="1400" u="sng" dirty="0">
                <a:cs typeface="B Nazanin" panose="00000400000000000000" pitchFamily="2" charset="-78"/>
              </a:rPr>
              <a:t>کردن هسته های عملکردی شهر (گانگنام، یودو)</a:t>
            </a:r>
          </a:p>
          <a:p>
            <a:pPr algn="justLow" rtl="1"/>
            <a:r>
              <a:rPr lang="fa-IR" sz="1400" u="sng" dirty="0" smtClean="0">
                <a:cs typeface="B Nazanin" panose="00000400000000000000" pitchFamily="2" charset="-78"/>
              </a:rPr>
              <a:t>پراکنده </a:t>
            </a:r>
            <a:r>
              <a:rPr lang="fa-IR" sz="1400" u="sng" dirty="0">
                <a:cs typeface="B Nazanin" panose="00000400000000000000" pitchFamily="2" charset="-78"/>
              </a:rPr>
              <a:t>کردن مراکز جمعیتی </a:t>
            </a:r>
          </a:p>
          <a:p>
            <a:pPr algn="justLow" rtl="1"/>
            <a:r>
              <a:rPr lang="fa-IR" sz="1400" u="sng" dirty="0">
                <a:cs typeface="B Nazanin" panose="00000400000000000000" pitchFamily="2" charset="-78"/>
              </a:rPr>
              <a:t>( سنگای دانگ</a:t>
            </a:r>
            <a:r>
              <a:rPr lang="fa-IR" sz="1200" u="sng" dirty="0">
                <a:cs typeface="B Nazanin" panose="00000400000000000000" pitchFamily="2" charset="-78"/>
              </a:rPr>
              <a:t>)</a:t>
            </a:r>
          </a:p>
        </p:txBody>
      </p:sp>
      <p:cxnSp>
        <p:nvCxnSpPr>
          <p:cNvPr id="48" name="Straight Arrow Connector 47"/>
          <p:cNvCxnSpPr/>
          <p:nvPr/>
        </p:nvCxnSpPr>
        <p:spPr>
          <a:xfrm>
            <a:off x="5004607" y="3064302"/>
            <a:ext cx="0" cy="112191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724225" y="4195134"/>
            <a:ext cx="994848" cy="1569660"/>
          </a:xfrm>
          <a:prstGeom prst="rect">
            <a:avLst/>
          </a:prstGeom>
          <a:solidFill>
            <a:schemeClr val="bg1"/>
          </a:solidFill>
          <a:ln w="19050">
            <a:solidFill>
              <a:srgbClr val="C00000"/>
            </a:solidFill>
            <a:prstDash val="sysDot"/>
          </a:ln>
        </p:spPr>
        <p:txBody>
          <a:bodyPr wrap="square" rtlCol="0">
            <a:spAutoFit/>
          </a:bodyPr>
          <a:lstStyle/>
          <a:p>
            <a:pPr algn="justLow" rtl="1"/>
            <a:r>
              <a:rPr lang="fa-IR" sz="1200" dirty="0" smtClean="0">
                <a:cs typeface="B Nazanin" panose="00000400000000000000" pitchFamily="2" charset="-78"/>
              </a:rPr>
              <a:t>مجتمع </a:t>
            </a:r>
            <a:r>
              <a:rPr lang="fa-IR" sz="1200" dirty="0">
                <a:cs typeface="B Nazanin" panose="00000400000000000000" pitchFamily="2" charset="-78"/>
              </a:rPr>
              <a:t>ورزشی جسمیل 1982</a:t>
            </a:r>
          </a:p>
          <a:p>
            <a:pPr algn="justLow" rtl="1"/>
            <a:r>
              <a:rPr lang="fa-IR" sz="1200" dirty="0" smtClean="0">
                <a:cs typeface="B Nazanin" panose="00000400000000000000" pitchFamily="2" charset="-78"/>
              </a:rPr>
              <a:t>برنامه </a:t>
            </a:r>
            <a:r>
              <a:rPr lang="fa-IR" sz="1200" dirty="0">
                <a:cs typeface="B Nazanin" panose="00000400000000000000" pitchFamily="2" charset="-78"/>
              </a:rPr>
              <a:t>توسعه رودخانه هان 1986</a:t>
            </a:r>
          </a:p>
          <a:p>
            <a:pPr algn="justLow" rtl="1"/>
            <a:r>
              <a:rPr lang="fa-IR" sz="1200" dirty="0" smtClean="0">
                <a:cs typeface="B Nazanin" panose="00000400000000000000" pitchFamily="2" charset="-78"/>
              </a:rPr>
              <a:t>پروژه </a:t>
            </a:r>
            <a:r>
              <a:rPr lang="fa-IR" sz="1200" dirty="0">
                <a:cs typeface="B Nazanin" panose="00000400000000000000" pitchFamily="2" charset="-78"/>
              </a:rPr>
              <a:t>بازسازی مساکن کهنه 1976</a:t>
            </a:r>
          </a:p>
        </p:txBody>
      </p:sp>
      <p:cxnSp>
        <p:nvCxnSpPr>
          <p:cNvPr id="50" name="Straight Arrow Connector 49"/>
          <p:cNvCxnSpPr/>
          <p:nvPr/>
        </p:nvCxnSpPr>
        <p:spPr>
          <a:xfrm>
            <a:off x="6153955" y="3064068"/>
            <a:ext cx="0" cy="112191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45903" y="4178570"/>
            <a:ext cx="906471" cy="1815882"/>
          </a:xfrm>
          <a:prstGeom prst="rect">
            <a:avLst/>
          </a:prstGeom>
          <a:solidFill>
            <a:schemeClr val="bg1"/>
          </a:solidFill>
          <a:ln w="19050">
            <a:solidFill>
              <a:srgbClr val="C00000"/>
            </a:solidFill>
            <a:prstDash val="sysDot"/>
          </a:ln>
        </p:spPr>
        <p:txBody>
          <a:bodyPr wrap="square" rtlCol="0">
            <a:spAutoFit/>
          </a:bodyPr>
          <a:lstStyle/>
          <a:p>
            <a:pPr algn="justLow" rtl="1"/>
            <a:r>
              <a:rPr lang="fa-IR" sz="1400" u="sng" dirty="0" smtClean="0">
                <a:cs typeface="B Nazanin" panose="00000400000000000000" pitchFamily="2" charset="-78"/>
              </a:rPr>
              <a:t>توزیع </a:t>
            </a:r>
            <a:r>
              <a:rPr lang="fa-IR" sz="1400" u="sng" dirty="0">
                <a:cs typeface="B Nazanin" panose="00000400000000000000" pitchFamily="2" charset="-78"/>
              </a:rPr>
              <a:t>مناطق برای پروژه شهر جدید</a:t>
            </a:r>
          </a:p>
          <a:p>
            <a:pPr algn="justLow" rtl="1"/>
            <a:r>
              <a:rPr lang="fa-IR" sz="1400" u="sng" dirty="0" smtClean="0">
                <a:cs typeface="B Nazanin" panose="00000400000000000000" pitchFamily="2" charset="-78"/>
              </a:rPr>
              <a:t>پیشرفت </a:t>
            </a:r>
            <a:r>
              <a:rPr lang="fa-IR" sz="1400" u="sng" dirty="0">
                <a:cs typeface="B Nazanin" panose="00000400000000000000" pitchFamily="2" charset="-78"/>
              </a:rPr>
              <a:t>مناطق تحت پروژه توسعه متعادل منطقه ای</a:t>
            </a:r>
          </a:p>
        </p:txBody>
      </p:sp>
      <p:cxnSp>
        <p:nvCxnSpPr>
          <p:cNvPr id="52" name="Straight Arrow Connector 51"/>
          <p:cNvCxnSpPr/>
          <p:nvPr/>
        </p:nvCxnSpPr>
        <p:spPr>
          <a:xfrm>
            <a:off x="7246155" y="3089468"/>
            <a:ext cx="0" cy="112191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998276" y="4265620"/>
            <a:ext cx="791646" cy="1015663"/>
          </a:xfrm>
          <a:prstGeom prst="rect">
            <a:avLst/>
          </a:prstGeom>
          <a:solidFill>
            <a:schemeClr val="bg1"/>
          </a:solidFill>
          <a:ln w="19050">
            <a:solidFill>
              <a:srgbClr val="C00000"/>
            </a:solidFill>
            <a:prstDash val="sysDot"/>
          </a:ln>
        </p:spPr>
        <p:txBody>
          <a:bodyPr wrap="square" rtlCol="0">
            <a:spAutoFit/>
          </a:bodyPr>
          <a:lstStyle/>
          <a:p>
            <a:pPr algn="justLow" rtl="1"/>
            <a:r>
              <a:rPr lang="fa-IR" sz="1200" dirty="0" smtClean="0">
                <a:cs typeface="B Nazanin" panose="00000400000000000000" pitchFamily="2" charset="-78"/>
              </a:rPr>
              <a:t>پلازای </a:t>
            </a:r>
            <a:r>
              <a:rPr lang="fa-IR" sz="1200" dirty="0">
                <a:cs typeface="B Nazanin" panose="00000400000000000000" pitchFamily="2" charset="-78"/>
              </a:rPr>
              <a:t>سئول</a:t>
            </a:r>
          </a:p>
          <a:p>
            <a:pPr algn="justLow" rtl="1"/>
            <a:r>
              <a:rPr lang="fa-IR" sz="1200" dirty="0">
                <a:cs typeface="B Nazanin" panose="00000400000000000000" pitchFamily="2" charset="-78"/>
              </a:rPr>
              <a:t>2004</a:t>
            </a:r>
          </a:p>
          <a:p>
            <a:pPr algn="justLow" rtl="1"/>
            <a:r>
              <a:rPr lang="fa-IR" sz="1200" dirty="0" smtClean="0">
                <a:cs typeface="B Nazanin" panose="00000400000000000000" pitchFamily="2" charset="-78"/>
              </a:rPr>
              <a:t>میدان </a:t>
            </a:r>
            <a:r>
              <a:rPr lang="fa-IR" sz="1200" dirty="0">
                <a:cs typeface="B Nazanin" panose="00000400000000000000" pitchFamily="2" charset="-78"/>
              </a:rPr>
              <a:t>گانگنام  2009</a:t>
            </a:r>
          </a:p>
        </p:txBody>
      </p:sp>
      <p:cxnSp>
        <p:nvCxnSpPr>
          <p:cNvPr id="54" name="Straight Arrow Connector 53"/>
          <p:cNvCxnSpPr/>
          <p:nvPr/>
        </p:nvCxnSpPr>
        <p:spPr>
          <a:xfrm>
            <a:off x="8160555" y="3102168"/>
            <a:ext cx="0" cy="1121913"/>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823344" y="4261605"/>
            <a:ext cx="829745" cy="1938992"/>
          </a:xfrm>
          <a:prstGeom prst="rect">
            <a:avLst/>
          </a:prstGeom>
          <a:solidFill>
            <a:schemeClr val="bg1"/>
          </a:solidFill>
          <a:ln w="19050">
            <a:solidFill>
              <a:srgbClr val="C00000"/>
            </a:solidFill>
            <a:prstDash val="sysDot"/>
          </a:ln>
        </p:spPr>
        <p:txBody>
          <a:bodyPr wrap="square" rtlCol="0">
            <a:spAutoFit/>
          </a:bodyPr>
          <a:lstStyle/>
          <a:p>
            <a:pPr algn="justLow" rtl="1"/>
            <a:r>
              <a:rPr lang="fa-IR" sz="1200" dirty="0" smtClean="0">
                <a:cs typeface="B Nazanin" panose="00000400000000000000" pitchFamily="2" charset="-78"/>
              </a:rPr>
              <a:t>گانگ </a:t>
            </a:r>
            <a:r>
              <a:rPr lang="fa-IR" sz="1200" dirty="0">
                <a:cs typeface="B Nazanin" panose="00000400000000000000" pitchFamily="2" charset="-78"/>
              </a:rPr>
              <a:t>پیانگ منطقه محیط زیست شهری</a:t>
            </a:r>
          </a:p>
          <a:p>
            <a:pPr algn="justLow" rtl="1"/>
            <a:r>
              <a:rPr lang="fa-IR" sz="1200" dirty="0" smtClean="0">
                <a:cs typeface="B Nazanin" panose="00000400000000000000" pitchFamily="2" charset="-78"/>
              </a:rPr>
              <a:t>یک </a:t>
            </a:r>
            <a:r>
              <a:rPr lang="fa-IR" sz="1200" dirty="0">
                <a:cs typeface="B Nazanin" panose="00000400000000000000" pitchFamily="2" charset="-78"/>
              </a:rPr>
              <a:t>مرکز تاریخی به شکل موزه برای حفظ و بقای اثار تاریخی حفاری شده </a:t>
            </a:r>
          </a:p>
        </p:txBody>
      </p:sp>
    </p:spTree>
    <p:extLst>
      <p:ext uri="{BB962C8B-B14F-4D97-AF65-F5344CB8AC3E}">
        <p14:creationId xmlns:p14="http://schemas.microsoft.com/office/powerpoint/2010/main" val="369660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500"/>
                                        <p:tgtEl>
                                          <p:spTgt spid="55"/>
                                        </p:tgtEl>
                                      </p:cBhvr>
                                    </p:animEffect>
                                  </p:childTnLst>
                                </p:cTn>
                              </p:par>
                              <p:par>
                                <p:cTn id="53" presetID="10" presetClass="entr" presetSubtype="0" fill="hold"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nodeType="with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fade">
                                      <p:cBhvr>
                                        <p:cTn id="61" dur="500"/>
                                        <p:tgtEl>
                                          <p:spTgt spid="5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childTnLst>
                                </p:cTn>
                              </p:par>
                              <p:par>
                                <p:cTn id="65" presetID="10" presetClass="entr" presetSubtype="0" fill="hold"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500"/>
                                        <p:tgtEl>
                                          <p:spTgt spid="4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fade">
                                      <p:cBhvr>
                                        <p:cTn id="76" dur="500"/>
                                        <p:tgtEl>
                                          <p:spTgt spid="44"/>
                                        </p:tgtEl>
                                      </p:cBhvr>
                                    </p:animEffect>
                                  </p:childTnLst>
                                </p:cTn>
                              </p:par>
                              <p:par>
                                <p:cTn id="77" presetID="10" presetClass="entr" presetSubtype="0"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par>
                                <p:cTn id="83" presetID="10" presetClass="entr" presetSubtype="0" fill="hold"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5" grpId="0" animBg="1"/>
      <p:bldP spid="18" grpId="0" animBg="1"/>
      <p:bldP spid="20" grpId="0" animBg="1"/>
      <p:bldP spid="21" grpId="0" animBg="1"/>
      <p:bldP spid="31" grpId="0" animBg="1"/>
      <p:bldP spid="42" grpId="0" animBg="1"/>
      <p:bldP spid="44" grpId="0" animBg="1"/>
      <p:bldP spid="47" grpId="0" animBg="1"/>
      <p:bldP spid="49" grpId="0" animBg="1"/>
      <p:bldP spid="51" grpId="0" animBg="1"/>
      <p:bldP spid="53" grpId="0" animBg="1"/>
      <p:bldP spid="5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سئول در گذر زمان</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7" name="Picture 6"/>
          <p:cNvPicPr>
            <a:picLocks noChangeAspect="1"/>
          </p:cNvPicPr>
          <p:nvPr/>
        </p:nvPicPr>
        <p:blipFill>
          <a:blip r:embed="rId6"/>
          <a:stretch>
            <a:fillRect/>
          </a:stretch>
        </p:blipFill>
        <p:spPr>
          <a:xfrm>
            <a:off x="70902" y="1198562"/>
            <a:ext cx="2931132" cy="2598737"/>
          </a:xfrm>
          <a:prstGeom prst="rect">
            <a:avLst/>
          </a:prstGeom>
        </p:spPr>
      </p:pic>
      <p:pic>
        <p:nvPicPr>
          <p:cNvPr id="8" name="Picture 7"/>
          <p:cNvPicPr>
            <a:picLocks noChangeAspect="1"/>
          </p:cNvPicPr>
          <p:nvPr/>
        </p:nvPicPr>
        <p:blipFill>
          <a:blip r:embed="rId7"/>
          <a:stretch>
            <a:fillRect/>
          </a:stretch>
        </p:blipFill>
        <p:spPr>
          <a:xfrm>
            <a:off x="3002034" y="905058"/>
            <a:ext cx="3264484" cy="2976979"/>
          </a:xfrm>
          <a:prstGeom prst="rect">
            <a:avLst/>
          </a:prstGeom>
        </p:spPr>
      </p:pic>
      <p:pic>
        <p:nvPicPr>
          <p:cNvPr id="9" name="Picture 8"/>
          <p:cNvPicPr>
            <a:picLocks noChangeAspect="1"/>
          </p:cNvPicPr>
          <p:nvPr/>
        </p:nvPicPr>
        <p:blipFill>
          <a:blip r:embed="rId7"/>
          <a:stretch>
            <a:fillRect/>
          </a:stretch>
        </p:blipFill>
        <p:spPr>
          <a:xfrm>
            <a:off x="5870070" y="890654"/>
            <a:ext cx="3280279" cy="2991383"/>
          </a:xfrm>
          <a:prstGeom prst="rect">
            <a:avLst/>
          </a:prstGeom>
        </p:spPr>
      </p:pic>
      <p:pic>
        <p:nvPicPr>
          <p:cNvPr id="6" name="Picture 5"/>
          <p:cNvPicPr>
            <a:picLocks noChangeAspect="1"/>
          </p:cNvPicPr>
          <p:nvPr/>
        </p:nvPicPr>
        <p:blipFill rotWithShape="1">
          <a:blip r:embed="rId8"/>
          <a:srcRect r="10412"/>
          <a:stretch/>
        </p:blipFill>
        <p:spPr>
          <a:xfrm>
            <a:off x="5028054" y="3878559"/>
            <a:ext cx="4154235" cy="2999494"/>
          </a:xfrm>
          <a:prstGeom prst="rect">
            <a:avLst/>
          </a:prstGeom>
        </p:spPr>
      </p:pic>
      <p:pic>
        <p:nvPicPr>
          <p:cNvPr id="3" name="Picture 2"/>
          <p:cNvPicPr>
            <a:picLocks noChangeAspect="1"/>
          </p:cNvPicPr>
          <p:nvPr/>
        </p:nvPicPr>
        <p:blipFill rotWithShape="1">
          <a:blip r:embed="rId9">
            <a:extLst>
              <a:ext uri="{28A0092B-C50C-407E-A947-70E740481C1C}">
                <a14:useLocalDpi xmlns:a14="http://schemas.microsoft.com/office/drawing/2010/main" val="0"/>
              </a:ext>
            </a:extLst>
          </a:blip>
          <a:srcRect t="2494" r="1938"/>
          <a:stretch/>
        </p:blipFill>
        <p:spPr>
          <a:xfrm>
            <a:off x="-50990" y="3665981"/>
            <a:ext cx="5312300" cy="3131141"/>
          </a:xfrm>
          <a:prstGeom prst="rect">
            <a:avLst/>
          </a:prstGeom>
        </p:spPr>
      </p:pic>
      <p:sp>
        <p:nvSpPr>
          <p:cNvPr id="4" name="Rectangle 3"/>
          <p:cNvSpPr/>
          <p:nvPr/>
        </p:nvSpPr>
        <p:spPr>
          <a:xfrm>
            <a:off x="3939943" y="3405549"/>
            <a:ext cx="5053701" cy="981423"/>
          </a:xfrm>
          <a:prstGeom prst="rect">
            <a:avLst/>
          </a:prstGeom>
        </p:spPr>
        <p:txBody>
          <a:bodyPr wrap="square">
            <a:spAutoFit/>
          </a:bodyPr>
          <a:lstStyle/>
          <a:p>
            <a:pPr algn="justLow" rtl="1">
              <a:lnSpc>
                <a:spcPct val="107000"/>
              </a:lnSpc>
              <a:spcAft>
                <a:spcPts val="800"/>
              </a:spcAft>
            </a:pPr>
            <a:r>
              <a:rPr lang="fa-IR" dirty="0">
                <a:latin typeface="A Nasr" panose="02000000000000000000" pitchFamily="2" charset="-78"/>
                <a:ea typeface="Calibri" panose="020F0502020204030204" pitchFamily="34" charset="0"/>
                <a:cs typeface="B Koodak" panose="00000700000000000000" pitchFamily="2" charset="-78"/>
              </a:rPr>
              <a:t>این شهر  به صورت استراتژیک برای اقامت و دفاع و استقرار  ارتش ساخته شده است و از زمان پایتخت شدن  </a:t>
            </a:r>
            <a:r>
              <a:rPr lang="en-US" dirty="0">
                <a:latin typeface="A Nasr" panose="02000000000000000000" pitchFamily="2" charset="-78"/>
                <a:ea typeface="Calibri" panose="020F0502020204030204" pitchFamily="34" charset="0"/>
                <a:cs typeface="B Koodak" panose="00000700000000000000" pitchFamily="2" charset="-78"/>
              </a:rPr>
              <a:t>Joseon </a:t>
            </a:r>
            <a:r>
              <a:rPr lang="fa-IR" dirty="0">
                <a:latin typeface="A Nasr" panose="02000000000000000000" pitchFamily="2" charset="-78"/>
                <a:ea typeface="Calibri" panose="020F0502020204030204" pitchFamily="34" charset="0"/>
                <a:cs typeface="B Koodak" panose="00000700000000000000" pitchFamily="2" charset="-78"/>
              </a:rPr>
              <a:t>  در سال 1394 شهر از پیش طراحی شده بوده است.</a:t>
            </a:r>
            <a:endParaRPr lang="en-US" sz="1400" dirty="0">
              <a:effectLst/>
              <a:latin typeface="Calibri" panose="020F0502020204030204" pitchFamily="34" charset="0"/>
              <a:ea typeface="Calibri" panose="020F0502020204030204" pitchFamily="34" charset="0"/>
              <a:cs typeface="B Koodak" panose="00000700000000000000" pitchFamily="2" charset="-78"/>
            </a:endParaRPr>
          </a:p>
        </p:txBody>
      </p:sp>
    </p:spTree>
    <p:extLst>
      <p:ext uri="{BB962C8B-B14F-4D97-AF65-F5344CB8AC3E}">
        <p14:creationId xmlns:p14="http://schemas.microsoft.com/office/powerpoint/2010/main" val="29901849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سئول در گذر زمان</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794774"/>
            <a:ext cx="9144000" cy="5268452"/>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794774"/>
            <a:ext cx="9144000" cy="5268452"/>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794774"/>
            <a:ext cx="9144000" cy="5268452"/>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794774"/>
            <a:ext cx="9144000" cy="5268452"/>
          </a:xfrm>
          <a:prstGeom prst="rect">
            <a:avLst/>
          </a:prstGeom>
        </p:spPr>
      </p:pic>
      <p:pic>
        <p:nvPicPr>
          <p:cNvPr id="15" name="Picture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794774"/>
            <a:ext cx="9144000" cy="5268452"/>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794774"/>
            <a:ext cx="9144000" cy="5268452"/>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794774"/>
            <a:ext cx="9144000" cy="5268452"/>
          </a:xfrm>
          <a:prstGeom prst="rect">
            <a:avLst/>
          </a:prstGeom>
        </p:spPr>
      </p:pic>
    </p:spTree>
    <p:extLst>
      <p:ext uri="{BB962C8B-B14F-4D97-AF65-F5344CB8AC3E}">
        <p14:creationId xmlns:p14="http://schemas.microsoft.com/office/powerpoint/2010/main" val="293696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50"/>
                                        <p:tgtEl>
                                          <p:spTgt spid="3"/>
                                        </p:tgtEl>
                                      </p:cBhvr>
                                    </p:animEffect>
                                    <p:set>
                                      <p:cBhvr>
                                        <p:cTn id="7" dur="1" fill="hold">
                                          <p:stCondLst>
                                            <p:cond delay="249"/>
                                          </p:stCondLst>
                                        </p:cTn>
                                        <p:tgtEl>
                                          <p:spTgt spid="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98094"/>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تحولات برنامه ریزی</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graphicFrame>
        <p:nvGraphicFramePr>
          <p:cNvPr id="3" name="Table 2"/>
          <p:cNvGraphicFramePr>
            <a:graphicFrameLocks noGrp="1"/>
          </p:cNvGraphicFramePr>
          <p:nvPr>
            <p:extLst>
              <p:ext uri="{D42A27DB-BD31-4B8C-83A1-F6EECF244321}">
                <p14:modId xmlns:p14="http://schemas.microsoft.com/office/powerpoint/2010/main" val="862658626"/>
              </p:ext>
            </p:extLst>
          </p:nvPr>
        </p:nvGraphicFramePr>
        <p:xfrm>
          <a:off x="382695" y="1719831"/>
          <a:ext cx="8455860" cy="3893417"/>
        </p:xfrm>
        <a:graphic>
          <a:graphicData uri="http://schemas.openxmlformats.org/drawingml/2006/table">
            <a:tbl>
              <a:tblPr firstRow="1" bandRow="1">
                <a:tableStyleId>{9D7B26C5-4107-4FEC-AEDC-1716B250A1EF}</a:tableStyleId>
              </a:tblPr>
              <a:tblGrid>
                <a:gridCol w="1255664">
                  <a:extLst>
                    <a:ext uri="{9D8B030D-6E8A-4147-A177-3AD203B41FA5}">
                      <a16:colId xmlns:a16="http://schemas.microsoft.com/office/drawing/2014/main" xmlns="" val="2376923654"/>
                    </a:ext>
                  </a:extLst>
                </a:gridCol>
                <a:gridCol w="2805304">
                  <a:extLst>
                    <a:ext uri="{9D8B030D-6E8A-4147-A177-3AD203B41FA5}">
                      <a16:colId xmlns:a16="http://schemas.microsoft.com/office/drawing/2014/main" xmlns="" val="2491400238"/>
                    </a:ext>
                  </a:extLst>
                </a:gridCol>
                <a:gridCol w="2344572">
                  <a:extLst>
                    <a:ext uri="{9D8B030D-6E8A-4147-A177-3AD203B41FA5}">
                      <a16:colId xmlns:a16="http://schemas.microsoft.com/office/drawing/2014/main" xmlns="" val="1164408686"/>
                    </a:ext>
                  </a:extLst>
                </a:gridCol>
                <a:gridCol w="2050320">
                  <a:extLst>
                    <a:ext uri="{9D8B030D-6E8A-4147-A177-3AD203B41FA5}">
                      <a16:colId xmlns:a16="http://schemas.microsoft.com/office/drawing/2014/main" xmlns="" val="1353727473"/>
                    </a:ext>
                  </a:extLst>
                </a:gridCol>
              </a:tblGrid>
              <a:tr h="608023">
                <a:tc>
                  <a:txBody>
                    <a:bodyPr/>
                    <a:lstStyle/>
                    <a:p>
                      <a:pPr algn="ctr"/>
                      <a:r>
                        <a:rPr lang="fa-IR" dirty="0" smtClean="0">
                          <a:solidFill>
                            <a:srgbClr val="00B050"/>
                          </a:solidFill>
                          <a:cs typeface="B Koodak" panose="00000700000000000000" pitchFamily="2" charset="-78"/>
                        </a:rPr>
                        <a:t>برنامه </a:t>
                      </a:r>
                      <a:endParaRPr lang="en-US" dirty="0">
                        <a:solidFill>
                          <a:srgbClr val="00B050"/>
                        </a:solidFill>
                        <a:cs typeface="B Koodak" panose="00000700000000000000" pitchFamily="2" charset="-78"/>
                      </a:endParaRPr>
                    </a:p>
                  </a:txBody>
                  <a:tcPr anchor="ctr"/>
                </a:tc>
                <a:tc>
                  <a:txBody>
                    <a:bodyPr/>
                    <a:lstStyle/>
                    <a:p>
                      <a:pPr algn="ctr"/>
                      <a:r>
                        <a:rPr lang="fa-IR" dirty="0" smtClean="0">
                          <a:solidFill>
                            <a:srgbClr val="00B050"/>
                          </a:solidFill>
                          <a:cs typeface="B Koodak" panose="00000700000000000000" pitchFamily="2" charset="-78"/>
                        </a:rPr>
                        <a:t>طرح جامع سئول برای سال 2000</a:t>
                      </a:r>
                      <a:endParaRPr lang="en-US" dirty="0">
                        <a:solidFill>
                          <a:srgbClr val="00B050"/>
                        </a:solidFill>
                        <a:cs typeface="B Koodak" panose="00000700000000000000" pitchFamily="2" charset="-78"/>
                      </a:endParaRPr>
                    </a:p>
                  </a:txBody>
                  <a:tcPr anchor="ctr"/>
                </a:tc>
                <a:tc>
                  <a:txBody>
                    <a:bodyPr/>
                    <a:lstStyle/>
                    <a:p>
                      <a:pPr algn="ctr"/>
                      <a:r>
                        <a:rPr lang="fa-IR" dirty="0" smtClean="0">
                          <a:solidFill>
                            <a:srgbClr val="00B050"/>
                          </a:solidFill>
                          <a:cs typeface="B Koodak" panose="00000700000000000000" pitchFamily="2" charset="-78"/>
                        </a:rPr>
                        <a:t>طرح جامع</a:t>
                      </a:r>
                      <a:r>
                        <a:rPr lang="fa-IR" baseline="0" dirty="0" smtClean="0">
                          <a:solidFill>
                            <a:srgbClr val="00B050"/>
                          </a:solidFill>
                          <a:cs typeface="B Koodak" panose="00000700000000000000" pitchFamily="2" charset="-78"/>
                        </a:rPr>
                        <a:t> سئول 2011</a:t>
                      </a:r>
                      <a:endParaRPr lang="en-US" dirty="0">
                        <a:solidFill>
                          <a:srgbClr val="00B050"/>
                        </a:solidFill>
                        <a:cs typeface="B Koodak" panose="00000700000000000000" pitchFamily="2" charset="-78"/>
                      </a:endParaRPr>
                    </a:p>
                  </a:txBody>
                  <a:tcPr anchor="ctr"/>
                </a:tc>
                <a:tc>
                  <a:txBody>
                    <a:bodyPr/>
                    <a:lstStyle/>
                    <a:p>
                      <a:pPr algn="ctr"/>
                      <a:r>
                        <a:rPr lang="fa-IR" dirty="0" smtClean="0">
                          <a:solidFill>
                            <a:srgbClr val="00B050"/>
                          </a:solidFill>
                          <a:cs typeface="B Koodak" panose="00000700000000000000" pitchFamily="2" charset="-78"/>
                        </a:rPr>
                        <a:t>طرح جامع سئول 2020</a:t>
                      </a:r>
                      <a:endParaRPr lang="en-US" dirty="0">
                        <a:solidFill>
                          <a:srgbClr val="00B050"/>
                        </a:solidFill>
                        <a:cs typeface="B Koodak" panose="00000700000000000000" pitchFamily="2" charset="-78"/>
                      </a:endParaRPr>
                    </a:p>
                  </a:txBody>
                  <a:tcPr anchor="ctr"/>
                </a:tc>
                <a:extLst>
                  <a:ext uri="{0D108BD9-81ED-4DB2-BD59-A6C34878D82A}">
                    <a16:rowId xmlns:a16="http://schemas.microsoft.com/office/drawing/2014/main" xmlns="" val="2714373276"/>
                  </a:ext>
                </a:extLst>
              </a:tr>
              <a:tr h="420020">
                <a:tc>
                  <a:txBody>
                    <a:bodyPr/>
                    <a:lstStyle/>
                    <a:p>
                      <a:pPr algn="ctr"/>
                      <a:r>
                        <a:rPr lang="fa-IR" dirty="0" smtClean="0">
                          <a:cs typeface="B Koodak" panose="00000700000000000000" pitchFamily="2" charset="-78"/>
                        </a:rPr>
                        <a:t>سال مبدا</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2000</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2011</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2020</a:t>
                      </a:r>
                      <a:endParaRPr lang="en-US" dirty="0">
                        <a:cs typeface="B Koodak" panose="00000700000000000000" pitchFamily="2" charset="-78"/>
                      </a:endParaRPr>
                    </a:p>
                  </a:txBody>
                  <a:tcPr anchor="ctr"/>
                </a:tc>
                <a:extLst>
                  <a:ext uri="{0D108BD9-81ED-4DB2-BD59-A6C34878D82A}">
                    <a16:rowId xmlns:a16="http://schemas.microsoft.com/office/drawing/2014/main" xmlns="" val="537227208"/>
                  </a:ext>
                </a:extLst>
              </a:tr>
              <a:tr h="400506">
                <a:tc>
                  <a:txBody>
                    <a:bodyPr/>
                    <a:lstStyle/>
                    <a:p>
                      <a:pPr algn="ctr"/>
                      <a:r>
                        <a:rPr lang="fa-IR" dirty="0" smtClean="0">
                          <a:cs typeface="B Koodak" panose="00000700000000000000" pitchFamily="2" charset="-78"/>
                        </a:rPr>
                        <a:t>سال انتشار</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1990</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1997</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2006</a:t>
                      </a:r>
                      <a:endParaRPr lang="en-US" dirty="0">
                        <a:cs typeface="B Koodak" panose="00000700000000000000" pitchFamily="2" charset="-78"/>
                      </a:endParaRPr>
                    </a:p>
                  </a:txBody>
                  <a:tcPr anchor="ctr"/>
                </a:tc>
                <a:extLst>
                  <a:ext uri="{0D108BD9-81ED-4DB2-BD59-A6C34878D82A}">
                    <a16:rowId xmlns:a16="http://schemas.microsoft.com/office/drawing/2014/main" xmlns="" val="2718286674"/>
                  </a:ext>
                </a:extLst>
              </a:tr>
              <a:tr h="1459208">
                <a:tc>
                  <a:txBody>
                    <a:bodyPr/>
                    <a:lstStyle/>
                    <a:p>
                      <a:pPr algn="ctr"/>
                      <a:r>
                        <a:rPr lang="fa-IR" dirty="0" smtClean="0">
                          <a:solidFill>
                            <a:srgbClr val="002060"/>
                          </a:solidFill>
                          <a:cs typeface="B Koodak" panose="00000700000000000000" pitchFamily="2" charset="-78"/>
                        </a:rPr>
                        <a:t>چشم انداز</a:t>
                      </a:r>
                      <a:endParaRPr lang="en-US" dirty="0">
                        <a:solidFill>
                          <a:srgbClr val="002060"/>
                        </a:solidFill>
                        <a:cs typeface="B Koodak" panose="00000700000000000000" pitchFamily="2" charset="-78"/>
                      </a:endParaRPr>
                    </a:p>
                  </a:txBody>
                  <a:tcPr anchor="ctr"/>
                </a:tc>
                <a:tc>
                  <a:txBody>
                    <a:bodyPr/>
                    <a:lstStyle/>
                    <a:p>
                      <a:pPr algn="ctr"/>
                      <a:r>
                        <a:rPr lang="fa-IR" dirty="0" smtClean="0">
                          <a:solidFill>
                            <a:srgbClr val="002060"/>
                          </a:solidFill>
                          <a:cs typeface="B Koodak" panose="00000700000000000000" pitchFamily="2" charset="-78"/>
                        </a:rPr>
                        <a:t>پایتخت برای کره متحد</a:t>
                      </a:r>
                    </a:p>
                    <a:p>
                      <a:pPr algn="ctr"/>
                      <a:r>
                        <a:rPr lang="fa-IR" dirty="0" smtClean="0">
                          <a:solidFill>
                            <a:srgbClr val="002060"/>
                          </a:solidFill>
                          <a:cs typeface="B Koodak" panose="00000700000000000000" pitchFamily="2" charset="-78"/>
                        </a:rPr>
                        <a:t>· شهر مرکزی منطقه اقیانوس آرام</a:t>
                      </a:r>
                    </a:p>
                    <a:p>
                      <a:pPr algn="ctr"/>
                      <a:r>
                        <a:rPr lang="fa-IR" dirty="0" smtClean="0">
                          <a:solidFill>
                            <a:srgbClr val="002060"/>
                          </a:solidFill>
                          <a:cs typeface="B Koodak" panose="00000700000000000000" pitchFamily="2" charset="-78"/>
                        </a:rPr>
                        <a:t>· شهر "مردم"</a:t>
                      </a:r>
                      <a:endParaRPr lang="en-US" dirty="0">
                        <a:solidFill>
                          <a:srgbClr val="002060"/>
                        </a:solidFill>
                        <a:cs typeface="B Koodak" panose="00000700000000000000" pitchFamily="2" charset="-78"/>
                      </a:endParaRPr>
                    </a:p>
                  </a:txBody>
                  <a:tcPr anchor="ctr"/>
                </a:tc>
                <a:tc>
                  <a:txBody>
                    <a:bodyPr/>
                    <a:lstStyle/>
                    <a:p>
                      <a:pPr algn="ctr"/>
                      <a:r>
                        <a:rPr lang="fa-IR" dirty="0" smtClean="0">
                          <a:solidFill>
                            <a:srgbClr val="002060"/>
                          </a:solidFill>
                          <a:cs typeface="B Koodak" panose="00000700000000000000" pitchFamily="2" charset="-78"/>
                        </a:rPr>
                        <a:t>یک شهر بزرگ و مردم مبنا برای زندگی کردن</a:t>
                      </a:r>
                      <a:endParaRPr lang="en-US" dirty="0">
                        <a:solidFill>
                          <a:srgbClr val="002060"/>
                        </a:solidFill>
                        <a:cs typeface="B Koodak" panose="00000700000000000000" pitchFamily="2" charset="-78"/>
                      </a:endParaRPr>
                    </a:p>
                  </a:txBody>
                  <a:tcPr anchor="ctr"/>
                </a:tc>
                <a:tc>
                  <a:txBody>
                    <a:bodyPr/>
                    <a:lstStyle/>
                    <a:p>
                      <a:pPr algn="ctr"/>
                      <a:r>
                        <a:rPr lang="fa-IR" dirty="0" smtClean="0">
                          <a:solidFill>
                            <a:srgbClr val="002060"/>
                          </a:solidFill>
                          <a:cs typeface="B Koodak" panose="00000700000000000000" pitchFamily="2" charset="-78"/>
                        </a:rPr>
                        <a:t>یک شهر بین المللی طبیعت و مردم؛ از تاریخ و</a:t>
                      </a:r>
                    </a:p>
                    <a:p>
                      <a:pPr algn="ctr"/>
                      <a:r>
                        <a:rPr lang="fa-IR" dirty="0" smtClean="0">
                          <a:solidFill>
                            <a:srgbClr val="002060"/>
                          </a:solidFill>
                          <a:cs typeface="B Koodak" panose="00000700000000000000" pitchFamily="2" charset="-78"/>
                        </a:rPr>
                        <a:t>فن آوری</a:t>
                      </a:r>
                      <a:endParaRPr lang="en-US" dirty="0">
                        <a:solidFill>
                          <a:srgbClr val="002060"/>
                        </a:solidFill>
                        <a:cs typeface="B Koodak" panose="00000700000000000000" pitchFamily="2" charset="-78"/>
                      </a:endParaRPr>
                    </a:p>
                  </a:txBody>
                  <a:tcPr anchor="ctr"/>
                </a:tc>
                <a:extLst>
                  <a:ext uri="{0D108BD9-81ED-4DB2-BD59-A6C34878D82A}">
                    <a16:rowId xmlns:a16="http://schemas.microsoft.com/office/drawing/2014/main" xmlns="" val="215802535"/>
                  </a:ext>
                </a:extLst>
              </a:tr>
              <a:tr h="1005660">
                <a:tc>
                  <a:txBody>
                    <a:bodyPr/>
                    <a:lstStyle/>
                    <a:p>
                      <a:pPr algn="ctr"/>
                      <a:r>
                        <a:rPr lang="fa-IR" dirty="0" smtClean="0">
                          <a:cs typeface="B Koodak" panose="00000700000000000000" pitchFamily="2" charset="-78"/>
                        </a:rPr>
                        <a:t>هسته طرح</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جهانی شدن، گسترش، دسترسی به اطلاعات، کیفیت زندگی</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شهروند و مردم گرا</a:t>
                      </a:r>
                      <a:endParaRPr lang="en-US" dirty="0">
                        <a:cs typeface="B Koodak" panose="00000700000000000000" pitchFamily="2" charset="-78"/>
                      </a:endParaRPr>
                    </a:p>
                  </a:txBody>
                  <a:tcPr anchor="ctr"/>
                </a:tc>
                <a:tc>
                  <a:txBody>
                    <a:bodyPr/>
                    <a:lstStyle/>
                    <a:p>
                      <a:pPr algn="ctr"/>
                      <a:r>
                        <a:rPr lang="fa-IR" dirty="0" smtClean="0">
                          <a:cs typeface="B Koodak" panose="00000700000000000000" pitchFamily="2" charset="-78"/>
                        </a:rPr>
                        <a:t>بهبود و التیام</a:t>
                      </a:r>
                      <a:endParaRPr lang="en-US" dirty="0">
                        <a:cs typeface="B Koodak" panose="00000700000000000000" pitchFamily="2" charset="-78"/>
                      </a:endParaRPr>
                    </a:p>
                  </a:txBody>
                  <a:tcPr anchor="ctr"/>
                </a:tc>
                <a:extLst>
                  <a:ext uri="{0D108BD9-81ED-4DB2-BD59-A6C34878D82A}">
                    <a16:rowId xmlns:a16="http://schemas.microsoft.com/office/drawing/2014/main" xmlns="" val="3370928849"/>
                  </a:ext>
                </a:extLst>
              </a:tr>
            </a:tbl>
          </a:graphicData>
        </a:graphic>
      </p:graphicFrame>
    </p:spTree>
    <p:extLst>
      <p:ext uri="{BB962C8B-B14F-4D97-AF65-F5344CB8AC3E}">
        <p14:creationId xmlns:p14="http://schemas.microsoft.com/office/powerpoint/2010/main" val="21946928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4"/>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سیستم ارتباطات سئول</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6">
            <a:extLst>
              <a:ext uri="{28A0092B-C50C-407E-A947-70E740481C1C}">
                <a14:useLocalDpi xmlns:a14="http://schemas.microsoft.com/office/drawing/2010/main" val="0"/>
              </a:ext>
            </a:extLst>
          </a:blip>
          <a:srcRect l="13086" b="27411"/>
          <a:stretch/>
        </p:blipFill>
        <p:spPr>
          <a:xfrm>
            <a:off x="0" y="0"/>
            <a:ext cx="4470400" cy="838200"/>
          </a:xfr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94435" y="891868"/>
            <a:ext cx="6990167" cy="5696986"/>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88568" y="876300"/>
            <a:ext cx="6563664" cy="5769864"/>
          </a:xfrm>
          <a:prstGeom prst="rect">
            <a:avLst/>
          </a:prstGeom>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79550" y="876300"/>
            <a:ext cx="5981700" cy="5981700"/>
          </a:xfrm>
          <a:prstGeom prst="rect">
            <a:avLst/>
          </a:prstGeom>
        </p:spPr>
      </p:pic>
    </p:spTree>
    <p:extLst>
      <p:ext uri="{BB962C8B-B14F-4D97-AF65-F5344CB8AC3E}">
        <p14:creationId xmlns:p14="http://schemas.microsoft.com/office/powerpoint/2010/main" val="79810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8400" t="20723" r="5683" b="17096"/>
          <a:stretch/>
        </p:blipFill>
        <p:spPr>
          <a:xfrm>
            <a:off x="1136649" y="703831"/>
            <a:ext cx="6947953" cy="5028479"/>
          </a:xfrm>
          <a:prstGeom prst="rect">
            <a:avLst/>
          </a:prstGeom>
        </p:spPr>
      </p:pic>
      <p:pic>
        <p:nvPicPr>
          <p:cNvPr id="17" name="Picture 16"/>
          <p:cNvPicPr>
            <a:picLocks noChangeAspect="1"/>
          </p:cNvPicPr>
          <p:nvPr/>
        </p:nvPicPr>
        <p:blipFill>
          <a:blip r:embed="rId3"/>
          <a:stretch>
            <a:fillRect/>
          </a:stretch>
        </p:blipFill>
        <p:spPr>
          <a:xfrm>
            <a:off x="342900" y="5384647"/>
            <a:ext cx="8445500" cy="1483031"/>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5">
            <a:extLst>
              <a:ext uri="{28A0092B-C50C-407E-A947-70E740481C1C}">
                <a14:useLocalDpi xmlns:a14="http://schemas.microsoft.com/office/drawing/2010/main" val="0"/>
              </a:ext>
            </a:extLst>
          </a:blip>
          <a:srcRect l="13086" b="27411"/>
          <a:stretch/>
        </p:blipFill>
        <p:spPr>
          <a:xfrm>
            <a:off x="0" y="0"/>
            <a:ext cx="4470400" cy="838200"/>
          </a:xfrm>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t="17980"/>
          <a:stretch/>
        </p:blipFill>
        <p:spPr>
          <a:xfrm>
            <a:off x="4983125" y="1294897"/>
            <a:ext cx="3338841" cy="2159524"/>
          </a:xfrm>
          <a:prstGeom prst="rect">
            <a:avLst/>
          </a:prstGeom>
        </p:spPr>
      </p:pic>
      <p:pic>
        <p:nvPicPr>
          <p:cNvPr id="7" name="Picture 6"/>
          <p:cNvPicPr>
            <a:picLocks noChangeAspect="1"/>
          </p:cNvPicPr>
          <p:nvPr/>
        </p:nvPicPr>
        <p:blipFill rotWithShape="1">
          <a:blip r:embed="rId7">
            <a:extLst>
              <a:ext uri="{28A0092B-C50C-407E-A947-70E740481C1C}">
                <a14:useLocalDpi xmlns:a14="http://schemas.microsoft.com/office/drawing/2010/main" val="0"/>
              </a:ext>
            </a:extLst>
          </a:blip>
          <a:srcRect t="9653"/>
          <a:stretch/>
        </p:blipFill>
        <p:spPr>
          <a:xfrm>
            <a:off x="520069" y="1081881"/>
            <a:ext cx="3430261" cy="2502856"/>
          </a:xfrm>
          <a:prstGeom prst="rect">
            <a:avLst/>
          </a:prstGeom>
        </p:spPr>
      </p:pic>
      <p:sp>
        <p:nvSpPr>
          <p:cNvPr id="8" name="TextBox 7"/>
          <p:cNvSpPr txBox="1"/>
          <p:nvPr/>
        </p:nvSpPr>
        <p:spPr>
          <a:xfrm>
            <a:off x="1292225" y="897215"/>
            <a:ext cx="2108200" cy="369332"/>
          </a:xfrm>
          <a:prstGeom prst="rect">
            <a:avLst/>
          </a:prstGeom>
          <a:noFill/>
        </p:spPr>
        <p:txBody>
          <a:bodyPr wrap="square" rtlCol="0">
            <a:spAutoFit/>
          </a:bodyPr>
          <a:lstStyle/>
          <a:p>
            <a:pPr algn="ctr"/>
            <a:r>
              <a:rPr lang="fa-IR" dirty="0" smtClean="0">
                <a:cs typeface="B Koodak" panose="00000700000000000000" pitchFamily="2" charset="-78"/>
              </a:rPr>
              <a:t>اتفاقات بین المللی</a:t>
            </a:r>
            <a:endParaRPr lang="en-US" dirty="0">
              <a:cs typeface="B Koodak" panose="00000700000000000000" pitchFamily="2" charset="-78"/>
            </a:endParaRPr>
          </a:p>
        </p:txBody>
      </p:sp>
      <p:sp>
        <p:nvSpPr>
          <p:cNvPr id="12" name="TextBox 11"/>
          <p:cNvSpPr txBox="1"/>
          <p:nvPr/>
        </p:nvSpPr>
        <p:spPr>
          <a:xfrm>
            <a:off x="5598446" y="925565"/>
            <a:ext cx="2108200" cy="369332"/>
          </a:xfrm>
          <a:prstGeom prst="rect">
            <a:avLst/>
          </a:prstGeom>
          <a:noFill/>
        </p:spPr>
        <p:txBody>
          <a:bodyPr wrap="square" rtlCol="0">
            <a:spAutoFit/>
          </a:bodyPr>
          <a:lstStyle/>
          <a:p>
            <a:pPr algn="ctr"/>
            <a:r>
              <a:rPr lang="fa-IR" dirty="0" smtClean="0">
                <a:cs typeface="B Koodak" panose="00000700000000000000" pitchFamily="2" charset="-78"/>
              </a:rPr>
              <a:t>تعداد بازدید کنندگان</a:t>
            </a:r>
            <a:endParaRPr lang="en-US" dirty="0">
              <a:cs typeface="B Koodak" panose="00000700000000000000" pitchFamily="2" charset="-78"/>
            </a:endParaRPr>
          </a:p>
        </p:txBody>
      </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50" y="3491628"/>
            <a:ext cx="9144000" cy="3278038"/>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901" y="747632"/>
            <a:ext cx="8985248" cy="2811705"/>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سئول جهانی</a:t>
            </a:r>
            <a:endParaRPr lang="en-US" sz="3600" dirty="0">
              <a:solidFill>
                <a:srgbClr val="C00000"/>
              </a:solidFill>
              <a:latin typeface="A Nasr" panose="02000000000000000000" pitchFamily="2" charset="-78"/>
              <a:cs typeface="EntezareZohoor 2 **" panose="00000700000000000000" pitchFamily="2" charset="-78"/>
            </a:endParaRPr>
          </a:p>
        </p:txBody>
      </p:sp>
    </p:spTree>
    <p:extLst>
      <p:ext uri="{BB962C8B-B14F-4D97-AF65-F5344CB8AC3E}">
        <p14:creationId xmlns:p14="http://schemas.microsoft.com/office/powerpoint/2010/main" val="93822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342900" y="5384647"/>
            <a:ext cx="8445500" cy="1483031"/>
          </a:xfrm>
          <a:prstGeom prst="rect">
            <a:avLst/>
          </a:prstGeom>
        </p:spPr>
      </p:pic>
      <p:sp>
        <p:nvSpPr>
          <p:cNvPr id="2" name="Title 1"/>
          <p:cNvSpPr>
            <a:spLocks noGrp="1"/>
          </p:cNvSpPr>
          <p:nvPr>
            <p:ph type="title"/>
          </p:nvPr>
        </p:nvSpPr>
        <p:spPr>
          <a:xfrm>
            <a:off x="247650" y="0"/>
            <a:ext cx="7886700" cy="1325563"/>
          </a:xfrm>
        </p:spPr>
        <p:txBody>
          <a:bodyPr>
            <a:normAutofit/>
          </a:bodyPr>
          <a:lstStyle/>
          <a:p>
            <a:pPr algn="r"/>
            <a:r>
              <a:rPr lang="fa-IR" sz="3600" dirty="0" smtClean="0">
                <a:solidFill>
                  <a:srgbClr val="C00000"/>
                </a:solidFill>
                <a:latin typeface="A Nasr" panose="02000000000000000000" pitchFamily="2" charset="-78"/>
                <a:cs typeface="EntezareZohoor 2 **" panose="00000700000000000000" pitchFamily="2" charset="-78"/>
              </a:rPr>
              <a:t>رشد جمعیت سئول</a:t>
            </a:r>
            <a:endParaRPr lang="en-US" sz="3600" dirty="0">
              <a:solidFill>
                <a:srgbClr val="C00000"/>
              </a:solidFill>
              <a:latin typeface="A Nasr" panose="02000000000000000000" pitchFamily="2" charset="-78"/>
              <a:cs typeface="EntezareZohoor 2 **" panose="00000700000000000000" pitchFamily="2" charset="-78"/>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4602" y="115353"/>
            <a:ext cx="900647" cy="900647"/>
          </a:xfrm>
          <a:prstGeom prst="rect">
            <a:avLst/>
          </a:prstGeom>
        </p:spPr>
      </p:pic>
      <p:pic>
        <p:nvPicPr>
          <p:cNvPr id="10" name="Content Placeholder 9"/>
          <p:cNvPicPr>
            <a:picLocks noGrp="1" noChangeAspect="1"/>
          </p:cNvPicPr>
          <p:nvPr>
            <p:ph idx="1"/>
          </p:nvPr>
        </p:nvPicPr>
        <p:blipFill rotWithShape="1">
          <a:blip r:embed="rId4">
            <a:extLst>
              <a:ext uri="{28A0092B-C50C-407E-A947-70E740481C1C}">
                <a14:useLocalDpi xmlns:a14="http://schemas.microsoft.com/office/drawing/2010/main" val="0"/>
              </a:ext>
            </a:extLst>
          </a:blip>
          <a:srcRect l="13086" b="27411"/>
          <a:stretch/>
        </p:blipFill>
        <p:spPr>
          <a:xfrm>
            <a:off x="0" y="0"/>
            <a:ext cx="4470400" cy="838200"/>
          </a:xfrm>
        </p:spPr>
      </p:pic>
      <p:pic>
        <p:nvPicPr>
          <p:cNvPr id="9" name="Picture 8"/>
          <p:cNvPicPr>
            <a:picLocks noChangeAspect="1"/>
          </p:cNvPicPr>
          <p:nvPr/>
        </p:nvPicPr>
        <p:blipFill rotWithShape="1">
          <a:blip r:embed="rId5"/>
          <a:srcRect l="4417" t="17708" r="20034" b="13278"/>
          <a:stretch/>
        </p:blipFill>
        <p:spPr>
          <a:xfrm>
            <a:off x="782522" y="1247004"/>
            <a:ext cx="7726477" cy="4447206"/>
          </a:xfrm>
          <a:prstGeom prst="rect">
            <a:avLst/>
          </a:prstGeom>
        </p:spPr>
      </p:pic>
      <p:cxnSp>
        <p:nvCxnSpPr>
          <p:cNvPr id="4" name="Straight Arrow Connector 3"/>
          <p:cNvCxnSpPr/>
          <p:nvPr/>
        </p:nvCxnSpPr>
        <p:spPr>
          <a:xfrm flipV="1">
            <a:off x="600501" y="4531057"/>
            <a:ext cx="4217159" cy="13651"/>
          </a:xfrm>
          <a:prstGeom prst="straightConnector1">
            <a:avLst/>
          </a:prstGeom>
          <a:ln w="28575">
            <a:solidFill>
              <a:srgbClr val="C0000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782522" y="4531057"/>
            <a:ext cx="3885012" cy="1163153"/>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5588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2349</TotalTime>
  <Words>1922</Words>
  <Application>Microsoft Office PowerPoint</Application>
  <PresentationFormat>On-screen Show (4:3)</PresentationFormat>
  <Paragraphs>281</Paragraphs>
  <Slides>21</Slides>
  <Notes>5</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21</vt:i4>
      </vt:variant>
    </vt:vector>
  </HeadingPairs>
  <TitlesOfParts>
    <vt:vector size="41" baseType="lpstr">
      <vt:lpstr>B Koodak</vt:lpstr>
      <vt:lpstr>A Negaar</vt:lpstr>
      <vt:lpstr>Calibri</vt:lpstr>
      <vt:lpstr>A Rezvan</vt:lpstr>
      <vt:lpstr>Adobe Fan Heiti Std B</vt:lpstr>
      <vt:lpstr>Source Sans Pro Light</vt:lpstr>
      <vt:lpstr>Adobe Caslon Pro Bold</vt:lpstr>
      <vt:lpstr>Source Sans Pro</vt:lpstr>
      <vt:lpstr>Calibri Light</vt:lpstr>
      <vt:lpstr>Roboto Black</vt:lpstr>
      <vt:lpstr>Open Sans</vt:lpstr>
      <vt:lpstr>Helvetica Neue</vt:lpstr>
      <vt:lpstr>B Nazanin</vt:lpstr>
      <vt:lpstr>A Nasr</vt:lpstr>
      <vt:lpstr>Roboto</vt:lpstr>
      <vt:lpstr>EntezareZohoor 2 **</vt:lpstr>
      <vt:lpstr>맑은 고딕</vt:lpstr>
      <vt:lpstr>Gill Sans</vt:lpstr>
      <vt:lpstr>Arial</vt:lpstr>
      <vt:lpstr>Office Theme</vt:lpstr>
      <vt:lpstr>PowerPoint Presentation</vt:lpstr>
      <vt:lpstr>معرفی سئول</vt:lpstr>
      <vt:lpstr>PowerPoint Presentation</vt:lpstr>
      <vt:lpstr>سئول در گذر زمان</vt:lpstr>
      <vt:lpstr>سئول در گذر زمان</vt:lpstr>
      <vt:lpstr>تحولات برنامه ریزی</vt:lpstr>
      <vt:lpstr>سیستم ارتباطات سئول</vt:lpstr>
      <vt:lpstr>سئول جهانی</vt:lpstr>
      <vt:lpstr>رشد جمعیت سئول</vt:lpstr>
      <vt:lpstr>تحولات جمعیتی</vt:lpstr>
      <vt:lpstr>سئول 100 سال آینده</vt:lpstr>
      <vt:lpstr>مسیر برنامه ریزی</vt:lpstr>
      <vt:lpstr>منشور برنامه ریزی سئول</vt:lpstr>
      <vt:lpstr>مشخصات برنامه 2030 سئول</vt:lpstr>
      <vt:lpstr>طرح 2030 سئول</vt:lpstr>
      <vt:lpstr>ساختار فضایی</vt:lpstr>
      <vt:lpstr>برنامه های عملیاتی</vt:lpstr>
      <vt:lpstr>ساختار اقتصادی2030</vt:lpstr>
      <vt:lpstr>جمع بندی</vt:lpstr>
      <vt:lpstr>منابع</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AVASystem</dc:creator>
  <cp:lastModifiedBy>Mohammad</cp:lastModifiedBy>
  <cp:revision>188</cp:revision>
  <dcterms:created xsi:type="dcterms:W3CDTF">2018-12-14T16:04:00Z</dcterms:created>
  <dcterms:modified xsi:type="dcterms:W3CDTF">2020-06-11T22:26:23Z</dcterms:modified>
</cp:coreProperties>
</file>