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 id="354" r:id="rId101"/>
    <p:sldId id="355" r:id="rId102"/>
    <p:sldId id="356" r:id="rId103"/>
    <p:sldId id="357" r:id="rId104"/>
    <p:sldId id="358" r:id="rId105"/>
    <p:sldId id="359" r:id="rId106"/>
    <p:sldId id="360" r:id="rId107"/>
    <p:sldId id="361" r:id="rId108"/>
    <p:sldId id="362" r:id="rId109"/>
    <p:sldId id="363" r:id="rId110"/>
    <p:sldId id="364" r:id="rId111"/>
    <p:sldId id="365" r:id="rId112"/>
    <p:sldId id="366" r:id="rId113"/>
    <p:sldId id="367" r:id="rId114"/>
    <p:sldId id="368" r:id="rId115"/>
    <p:sldId id="369" r:id="rId11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1074"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presProps" Target="presProps.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viewProps" Target="viewProp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image" Target="../media/image13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300F9B6D-DBFF-4058-8849-F35CB3B762F3}" type="datetimeFigureOut">
              <a:rPr lang="fa-IR" smtClean="0"/>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77733FF-B84E-4E15-B4C5-DCEDEEDFE217}" type="slidenum">
              <a:rPr lang="fa-IR" smtClean="0"/>
              <a:t>‹#›</a:t>
            </a:fld>
            <a:endParaRPr lang="fa-IR"/>
          </a:p>
        </p:txBody>
      </p:sp>
    </p:spTree>
    <p:extLst>
      <p:ext uri="{BB962C8B-B14F-4D97-AF65-F5344CB8AC3E}">
        <p14:creationId xmlns:p14="http://schemas.microsoft.com/office/powerpoint/2010/main" val="4234032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300F9B6D-DBFF-4058-8849-F35CB3B762F3}" type="datetimeFigureOut">
              <a:rPr lang="fa-IR" smtClean="0"/>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77733FF-B84E-4E15-B4C5-DCEDEEDFE217}" type="slidenum">
              <a:rPr lang="fa-IR" smtClean="0"/>
              <a:t>‹#›</a:t>
            </a:fld>
            <a:endParaRPr lang="fa-IR"/>
          </a:p>
        </p:txBody>
      </p:sp>
    </p:spTree>
    <p:extLst>
      <p:ext uri="{BB962C8B-B14F-4D97-AF65-F5344CB8AC3E}">
        <p14:creationId xmlns:p14="http://schemas.microsoft.com/office/powerpoint/2010/main" val="3317322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300F9B6D-DBFF-4058-8849-F35CB3B762F3}" type="datetimeFigureOut">
              <a:rPr lang="fa-IR" smtClean="0"/>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77733FF-B84E-4E15-B4C5-DCEDEEDFE217}" type="slidenum">
              <a:rPr lang="fa-IR" smtClean="0"/>
              <a:t>‹#›</a:t>
            </a:fld>
            <a:endParaRPr lang="fa-IR"/>
          </a:p>
        </p:txBody>
      </p:sp>
    </p:spTree>
    <p:extLst>
      <p:ext uri="{BB962C8B-B14F-4D97-AF65-F5344CB8AC3E}">
        <p14:creationId xmlns:p14="http://schemas.microsoft.com/office/powerpoint/2010/main" val="12888277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2" y="2130426"/>
            <a:ext cx="7772400" cy="1470026"/>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2" y="3886202"/>
            <a:ext cx="6400800" cy="1752600"/>
          </a:xfrm>
        </p:spPr>
        <p:txBody>
          <a:bodyPr/>
          <a:lstStyle>
            <a:lvl1pPr marL="0" indent="0" algn="ctr">
              <a:buNone/>
              <a:defRPr/>
            </a:lvl1pPr>
            <a:lvl2pPr marL="451132" indent="0" algn="ctr">
              <a:buNone/>
              <a:defRPr/>
            </a:lvl2pPr>
            <a:lvl3pPr marL="902263" indent="0" algn="ctr">
              <a:buNone/>
              <a:defRPr/>
            </a:lvl3pPr>
            <a:lvl4pPr marL="1353395" indent="0" algn="ctr">
              <a:buNone/>
              <a:defRPr/>
            </a:lvl4pPr>
            <a:lvl5pPr marL="1804527" indent="0" algn="ctr">
              <a:buNone/>
              <a:defRPr/>
            </a:lvl5pPr>
            <a:lvl6pPr marL="2255658" indent="0" algn="ctr">
              <a:buNone/>
              <a:defRPr/>
            </a:lvl6pPr>
            <a:lvl7pPr marL="2706789" indent="0" algn="ctr">
              <a:buNone/>
              <a:defRPr/>
            </a:lvl7pPr>
            <a:lvl8pPr marL="3157921" indent="0" algn="ctr">
              <a:buNone/>
              <a:defRPr/>
            </a:lvl8pPr>
            <a:lvl9pPr marL="3609053"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AD4063F-197B-4356-91FA-A488FA12009F}"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55432237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E164AEE-7F20-421A-BF8B-87F544116E02}"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973813530"/>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6" y="4406903"/>
            <a:ext cx="7772400" cy="1362075"/>
          </a:xfrm>
        </p:spPr>
        <p:txBody>
          <a:bodyPr anchor="t"/>
          <a:lstStyle>
            <a:lvl1pPr algn="l">
              <a:defRPr sz="3951" b="1" cap="all"/>
            </a:lvl1pPr>
          </a:lstStyle>
          <a:p>
            <a:r>
              <a:rPr lang="en-US" smtClean="0"/>
              <a:t>Click to edit Master title style</a:t>
            </a:r>
            <a:endParaRPr lang="en-US"/>
          </a:p>
        </p:txBody>
      </p:sp>
      <p:sp>
        <p:nvSpPr>
          <p:cNvPr id="3" name="Text Placeholder 2"/>
          <p:cNvSpPr>
            <a:spLocks noGrp="1"/>
          </p:cNvSpPr>
          <p:nvPr>
            <p:ph type="body" idx="1"/>
          </p:nvPr>
        </p:nvSpPr>
        <p:spPr>
          <a:xfrm>
            <a:off x="722316" y="2906716"/>
            <a:ext cx="7772400" cy="1500188"/>
          </a:xfrm>
        </p:spPr>
        <p:txBody>
          <a:bodyPr anchor="b"/>
          <a:lstStyle>
            <a:lvl1pPr marL="0" indent="0">
              <a:buNone/>
              <a:defRPr sz="1975"/>
            </a:lvl1pPr>
            <a:lvl2pPr marL="451132" indent="0">
              <a:buNone/>
              <a:defRPr sz="1787"/>
            </a:lvl2pPr>
            <a:lvl3pPr marL="902263" indent="0">
              <a:buNone/>
              <a:defRPr sz="1599"/>
            </a:lvl3pPr>
            <a:lvl4pPr marL="1353395" indent="0">
              <a:buNone/>
              <a:defRPr sz="1411"/>
            </a:lvl4pPr>
            <a:lvl5pPr marL="1804527" indent="0">
              <a:buNone/>
              <a:defRPr sz="1411"/>
            </a:lvl5pPr>
            <a:lvl6pPr marL="2255658" indent="0">
              <a:buNone/>
              <a:defRPr sz="1411"/>
            </a:lvl6pPr>
            <a:lvl7pPr marL="2706789" indent="0">
              <a:buNone/>
              <a:defRPr sz="1411"/>
            </a:lvl7pPr>
            <a:lvl8pPr marL="3157921" indent="0">
              <a:buNone/>
              <a:defRPr sz="1411"/>
            </a:lvl8pPr>
            <a:lvl9pPr marL="3609053" indent="0">
              <a:buNone/>
              <a:defRPr sz="1411"/>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8488901-D850-4CF9-9E89-000A3596097F}"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79400065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2" y="1600201"/>
            <a:ext cx="4038599" cy="4525963"/>
          </a:xfrm>
        </p:spPr>
        <p:txBody>
          <a:bodyPr/>
          <a:lstStyle>
            <a:lvl1pPr>
              <a:defRPr sz="2728"/>
            </a:lvl1pPr>
            <a:lvl2pPr>
              <a:defRPr sz="2352"/>
            </a:lvl2pPr>
            <a:lvl3pPr>
              <a:defRPr sz="1975"/>
            </a:lvl3pPr>
            <a:lvl4pPr>
              <a:defRPr sz="1787"/>
            </a:lvl4pPr>
            <a:lvl5pPr>
              <a:defRPr sz="1787"/>
            </a:lvl5pPr>
            <a:lvl6pPr>
              <a:defRPr sz="1787"/>
            </a:lvl6pPr>
            <a:lvl7pPr>
              <a:defRPr sz="1787"/>
            </a:lvl7pPr>
            <a:lvl8pPr>
              <a:defRPr sz="1787"/>
            </a:lvl8pPr>
            <a:lvl9pPr>
              <a:defRPr sz="178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2" y="1600201"/>
            <a:ext cx="4038599" cy="4525963"/>
          </a:xfrm>
        </p:spPr>
        <p:txBody>
          <a:bodyPr/>
          <a:lstStyle>
            <a:lvl1pPr>
              <a:defRPr sz="2728"/>
            </a:lvl1pPr>
            <a:lvl2pPr>
              <a:defRPr sz="2352"/>
            </a:lvl2pPr>
            <a:lvl3pPr>
              <a:defRPr sz="1975"/>
            </a:lvl3pPr>
            <a:lvl4pPr>
              <a:defRPr sz="1787"/>
            </a:lvl4pPr>
            <a:lvl5pPr>
              <a:defRPr sz="1787"/>
            </a:lvl5pPr>
            <a:lvl6pPr>
              <a:defRPr sz="1787"/>
            </a:lvl6pPr>
            <a:lvl7pPr>
              <a:defRPr sz="1787"/>
            </a:lvl7pPr>
            <a:lvl8pPr>
              <a:defRPr sz="1787"/>
            </a:lvl8pPr>
            <a:lvl9pPr>
              <a:defRPr sz="178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AD6C0A0B-CB28-4C43-AA66-23B4E162014A}"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30464655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352" b="1"/>
            </a:lvl1pPr>
            <a:lvl2pPr marL="451132" indent="0">
              <a:buNone/>
              <a:defRPr sz="1975" b="1"/>
            </a:lvl2pPr>
            <a:lvl3pPr marL="902263" indent="0">
              <a:buNone/>
              <a:defRPr sz="1787" b="1"/>
            </a:lvl3pPr>
            <a:lvl4pPr marL="1353395" indent="0">
              <a:buNone/>
              <a:defRPr sz="1599" b="1"/>
            </a:lvl4pPr>
            <a:lvl5pPr marL="1804527" indent="0">
              <a:buNone/>
              <a:defRPr sz="1599" b="1"/>
            </a:lvl5pPr>
            <a:lvl6pPr marL="2255658" indent="0">
              <a:buNone/>
              <a:defRPr sz="1599" b="1"/>
            </a:lvl6pPr>
            <a:lvl7pPr marL="2706789" indent="0">
              <a:buNone/>
              <a:defRPr sz="1599" b="1"/>
            </a:lvl7pPr>
            <a:lvl8pPr marL="3157921" indent="0">
              <a:buNone/>
              <a:defRPr sz="1599" b="1"/>
            </a:lvl8pPr>
            <a:lvl9pPr marL="3609053" indent="0">
              <a:buNone/>
              <a:defRPr sz="1599" b="1"/>
            </a:lvl9pPr>
          </a:lstStyle>
          <a:p>
            <a:pPr lvl="0"/>
            <a:r>
              <a:rPr lang="en-US" smtClean="0"/>
              <a:t>Click to edit Master text styles</a:t>
            </a:r>
          </a:p>
        </p:txBody>
      </p:sp>
      <p:sp>
        <p:nvSpPr>
          <p:cNvPr id="4" name="Content Placeholder 3"/>
          <p:cNvSpPr>
            <a:spLocks noGrp="1"/>
          </p:cNvSpPr>
          <p:nvPr>
            <p:ph sz="half" idx="2"/>
          </p:nvPr>
        </p:nvSpPr>
        <p:spPr>
          <a:xfrm>
            <a:off x="457201" y="2174876"/>
            <a:ext cx="4040188" cy="3951289"/>
          </a:xfrm>
        </p:spPr>
        <p:txBody>
          <a:bodyPr/>
          <a:lstStyle>
            <a:lvl1pPr>
              <a:defRPr sz="2352"/>
            </a:lvl1pPr>
            <a:lvl2pPr>
              <a:defRPr sz="1975"/>
            </a:lvl2pPr>
            <a:lvl3pPr>
              <a:defRPr sz="1787"/>
            </a:lvl3pPr>
            <a:lvl4pPr>
              <a:defRPr sz="1599"/>
            </a:lvl4pPr>
            <a:lvl5pPr>
              <a:defRPr sz="1599"/>
            </a:lvl5pPr>
            <a:lvl6pPr>
              <a:defRPr sz="1599"/>
            </a:lvl6pPr>
            <a:lvl7pPr>
              <a:defRPr sz="1599"/>
            </a:lvl7pPr>
            <a:lvl8pPr>
              <a:defRPr sz="1599"/>
            </a:lvl8pPr>
            <a:lvl9pPr>
              <a:defRPr sz="1599"/>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352" b="1"/>
            </a:lvl1pPr>
            <a:lvl2pPr marL="451132" indent="0">
              <a:buNone/>
              <a:defRPr sz="1975" b="1"/>
            </a:lvl2pPr>
            <a:lvl3pPr marL="902263" indent="0">
              <a:buNone/>
              <a:defRPr sz="1787" b="1"/>
            </a:lvl3pPr>
            <a:lvl4pPr marL="1353395" indent="0">
              <a:buNone/>
              <a:defRPr sz="1599" b="1"/>
            </a:lvl4pPr>
            <a:lvl5pPr marL="1804527" indent="0">
              <a:buNone/>
              <a:defRPr sz="1599" b="1"/>
            </a:lvl5pPr>
            <a:lvl6pPr marL="2255658" indent="0">
              <a:buNone/>
              <a:defRPr sz="1599" b="1"/>
            </a:lvl6pPr>
            <a:lvl7pPr marL="2706789" indent="0">
              <a:buNone/>
              <a:defRPr sz="1599" b="1"/>
            </a:lvl7pPr>
            <a:lvl8pPr marL="3157921" indent="0">
              <a:buNone/>
              <a:defRPr sz="1599" b="1"/>
            </a:lvl8pPr>
            <a:lvl9pPr marL="3609053" indent="0">
              <a:buNone/>
              <a:defRPr sz="1599" b="1"/>
            </a:lvl9pPr>
          </a:lstStyle>
          <a:p>
            <a:pPr lvl="0"/>
            <a:r>
              <a:rPr lang="en-US" smtClean="0"/>
              <a:t>Click to edit Master text styles</a:t>
            </a:r>
          </a:p>
        </p:txBody>
      </p:sp>
      <p:sp>
        <p:nvSpPr>
          <p:cNvPr id="6" name="Content Placeholder 5"/>
          <p:cNvSpPr>
            <a:spLocks noGrp="1"/>
          </p:cNvSpPr>
          <p:nvPr>
            <p:ph sz="quarter" idx="4"/>
          </p:nvPr>
        </p:nvSpPr>
        <p:spPr>
          <a:xfrm>
            <a:off x="4645027" y="2174876"/>
            <a:ext cx="4041775" cy="3951289"/>
          </a:xfrm>
        </p:spPr>
        <p:txBody>
          <a:bodyPr/>
          <a:lstStyle>
            <a:lvl1pPr>
              <a:defRPr sz="2352"/>
            </a:lvl1pPr>
            <a:lvl2pPr>
              <a:defRPr sz="1975"/>
            </a:lvl2pPr>
            <a:lvl3pPr>
              <a:defRPr sz="1787"/>
            </a:lvl3pPr>
            <a:lvl4pPr>
              <a:defRPr sz="1599"/>
            </a:lvl4pPr>
            <a:lvl5pPr>
              <a:defRPr sz="1599"/>
            </a:lvl5pPr>
            <a:lvl6pPr>
              <a:defRPr sz="1599"/>
            </a:lvl6pPr>
            <a:lvl7pPr>
              <a:defRPr sz="1599"/>
            </a:lvl7pPr>
            <a:lvl8pPr>
              <a:defRPr sz="1599"/>
            </a:lvl8pPr>
            <a:lvl9pPr>
              <a:defRPr sz="1599"/>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49B14395-EE69-41D3-92AA-F4D52C9757BA}"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11354876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414272B4-3CBC-4800-A846-A813C0504E1E}"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3384581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D62C0C6C-9AFE-4844-8140-FB8B8F8D0FCC}"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404870114"/>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49"/>
            <a:ext cx="3008313" cy="1162050"/>
          </a:xfrm>
        </p:spPr>
        <p:txBody>
          <a:bodyPr anchor="b"/>
          <a:lstStyle>
            <a:lvl1pPr algn="l">
              <a:defRPr sz="1975" b="1"/>
            </a:lvl1pPr>
          </a:lstStyle>
          <a:p>
            <a:r>
              <a:rPr lang="en-US" smtClean="0"/>
              <a:t>Click to edit Master title style</a:t>
            </a:r>
            <a:endParaRPr lang="en-US"/>
          </a:p>
        </p:txBody>
      </p:sp>
      <p:sp>
        <p:nvSpPr>
          <p:cNvPr id="3" name="Content Placeholder 2"/>
          <p:cNvSpPr>
            <a:spLocks noGrp="1"/>
          </p:cNvSpPr>
          <p:nvPr>
            <p:ph idx="1"/>
          </p:nvPr>
        </p:nvSpPr>
        <p:spPr>
          <a:xfrm>
            <a:off x="3575051" y="273053"/>
            <a:ext cx="5111750" cy="5853112"/>
          </a:xfrm>
        </p:spPr>
        <p:txBody>
          <a:bodyPr/>
          <a:lstStyle>
            <a:lvl1pPr>
              <a:defRPr sz="3198"/>
            </a:lvl1pPr>
            <a:lvl2pPr>
              <a:defRPr sz="2728"/>
            </a:lvl2pPr>
            <a:lvl3pPr>
              <a:defRPr sz="2352"/>
            </a:lvl3pPr>
            <a:lvl4pPr>
              <a:defRPr sz="1975"/>
            </a:lvl4pPr>
            <a:lvl5pPr>
              <a:defRPr sz="1975"/>
            </a:lvl5pPr>
            <a:lvl6pPr>
              <a:defRPr sz="1975"/>
            </a:lvl6pPr>
            <a:lvl7pPr>
              <a:defRPr sz="1975"/>
            </a:lvl7pPr>
            <a:lvl8pPr>
              <a:defRPr sz="1975"/>
            </a:lvl8pPr>
            <a:lvl9pPr>
              <a:defRPr sz="197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435101"/>
            <a:ext cx="3008313" cy="4691063"/>
          </a:xfrm>
        </p:spPr>
        <p:txBody>
          <a:bodyPr/>
          <a:lstStyle>
            <a:lvl1pPr marL="0" indent="0">
              <a:buNone/>
              <a:defRPr sz="1411"/>
            </a:lvl1pPr>
            <a:lvl2pPr marL="451132" indent="0">
              <a:buNone/>
              <a:defRPr sz="1129"/>
            </a:lvl2pPr>
            <a:lvl3pPr marL="902263" indent="0">
              <a:buNone/>
              <a:defRPr sz="941"/>
            </a:lvl3pPr>
            <a:lvl4pPr marL="1353395" indent="0">
              <a:buNone/>
              <a:defRPr sz="847"/>
            </a:lvl4pPr>
            <a:lvl5pPr marL="1804527" indent="0">
              <a:buNone/>
              <a:defRPr sz="847"/>
            </a:lvl5pPr>
            <a:lvl6pPr marL="2255658" indent="0">
              <a:buNone/>
              <a:defRPr sz="847"/>
            </a:lvl6pPr>
            <a:lvl7pPr marL="2706789" indent="0">
              <a:buNone/>
              <a:defRPr sz="847"/>
            </a:lvl7pPr>
            <a:lvl8pPr marL="3157921" indent="0">
              <a:buNone/>
              <a:defRPr sz="847"/>
            </a:lvl8pPr>
            <a:lvl9pPr marL="3609053" indent="0">
              <a:buNone/>
              <a:defRPr sz="847"/>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599D30D3-0AB2-420D-A69B-0763BF29C57A}"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39260623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300F9B6D-DBFF-4058-8849-F35CB3B762F3}" type="datetimeFigureOut">
              <a:rPr lang="fa-IR" smtClean="0"/>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77733FF-B84E-4E15-B4C5-DCEDEEDFE217}" type="slidenum">
              <a:rPr lang="fa-IR" smtClean="0"/>
              <a:t>‹#›</a:t>
            </a:fld>
            <a:endParaRPr lang="fa-IR"/>
          </a:p>
        </p:txBody>
      </p:sp>
    </p:spTree>
    <p:extLst>
      <p:ext uri="{BB962C8B-B14F-4D97-AF65-F5344CB8AC3E}">
        <p14:creationId xmlns:p14="http://schemas.microsoft.com/office/powerpoint/2010/main" val="1246711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1975"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198"/>
            </a:lvl1pPr>
            <a:lvl2pPr marL="451132" indent="0">
              <a:buNone/>
              <a:defRPr sz="2728"/>
            </a:lvl2pPr>
            <a:lvl3pPr marL="902263" indent="0">
              <a:buNone/>
              <a:defRPr sz="2352"/>
            </a:lvl3pPr>
            <a:lvl4pPr marL="1353395" indent="0">
              <a:buNone/>
              <a:defRPr sz="1975"/>
            </a:lvl4pPr>
            <a:lvl5pPr marL="1804527" indent="0">
              <a:buNone/>
              <a:defRPr sz="1975"/>
            </a:lvl5pPr>
            <a:lvl6pPr marL="2255658" indent="0">
              <a:buNone/>
              <a:defRPr sz="1975"/>
            </a:lvl6pPr>
            <a:lvl7pPr marL="2706789" indent="0">
              <a:buNone/>
              <a:defRPr sz="1975"/>
            </a:lvl7pPr>
            <a:lvl8pPr marL="3157921" indent="0">
              <a:buNone/>
              <a:defRPr sz="1975"/>
            </a:lvl8pPr>
            <a:lvl9pPr marL="3609053" indent="0">
              <a:buNone/>
              <a:defRPr sz="1975"/>
            </a:lvl9pPr>
          </a:lstStyle>
          <a:p>
            <a:pPr lvl="0"/>
            <a:endParaRPr lang="en-US" noProof="0" smtClean="0"/>
          </a:p>
        </p:txBody>
      </p:sp>
      <p:sp>
        <p:nvSpPr>
          <p:cNvPr id="4" name="Text Placeholder 3"/>
          <p:cNvSpPr>
            <a:spLocks noGrp="1"/>
          </p:cNvSpPr>
          <p:nvPr>
            <p:ph type="body" sz="half" idx="2"/>
          </p:nvPr>
        </p:nvSpPr>
        <p:spPr>
          <a:xfrm>
            <a:off x="1792288" y="5367340"/>
            <a:ext cx="5486400" cy="804861"/>
          </a:xfrm>
        </p:spPr>
        <p:txBody>
          <a:bodyPr/>
          <a:lstStyle>
            <a:lvl1pPr marL="0" indent="0">
              <a:buNone/>
              <a:defRPr sz="1411"/>
            </a:lvl1pPr>
            <a:lvl2pPr marL="451132" indent="0">
              <a:buNone/>
              <a:defRPr sz="1129"/>
            </a:lvl2pPr>
            <a:lvl3pPr marL="902263" indent="0">
              <a:buNone/>
              <a:defRPr sz="941"/>
            </a:lvl3pPr>
            <a:lvl4pPr marL="1353395" indent="0">
              <a:buNone/>
              <a:defRPr sz="847"/>
            </a:lvl4pPr>
            <a:lvl5pPr marL="1804527" indent="0">
              <a:buNone/>
              <a:defRPr sz="847"/>
            </a:lvl5pPr>
            <a:lvl6pPr marL="2255658" indent="0">
              <a:buNone/>
              <a:defRPr sz="847"/>
            </a:lvl6pPr>
            <a:lvl7pPr marL="2706789" indent="0">
              <a:buNone/>
              <a:defRPr sz="847"/>
            </a:lvl7pPr>
            <a:lvl8pPr marL="3157921" indent="0">
              <a:buNone/>
              <a:defRPr sz="847"/>
            </a:lvl8pPr>
            <a:lvl9pPr marL="3609053" indent="0">
              <a:buNone/>
              <a:defRPr sz="847"/>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344CE819-563B-4217-BF48-DAF5FDFB898A}"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94739018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2D5CA89-5828-4C52-B4BC-762666426A57}"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945142532"/>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2" y="274638"/>
            <a:ext cx="2057401" cy="585152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1" cy="585152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D17C7886-4244-42E9-AFA0-87FE47A0C76D}"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695918757"/>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2"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2" y="1600200"/>
            <a:ext cx="4038599"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1" y="1600200"/>
            <a:ext cx="4038599"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2" y="3938589"/>
            <a:ext cx="4038599"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1" y="3938589"/>
            <a:ext cx="4038599"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B928D9AA-5FD0-4F72-9E0D-786D667F3184}"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411867262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AndObj">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2"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2" y="1600200"/>
            <a:ext cx="4038599"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7202" y="3938589"/>
            <a:ext cx="4038599"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4648201" y="1600202"/>
            <a:ext cx="4038599"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fld id="{ACF50B32-E543-40D6-AADF-577EBD0BB22A}"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422943315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0F9B6D-DBFF-4058-8849-F35CB3B762F3}" type="datetimeFigureOut">
              <a:rPr lang="fa-IR" smtClean="0"/>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77733FF-B84E-4E15-B4C5-DCEDEEDFE217}" type="slidenum">
              <a:rPr lang="fa-IR" smtClean="0"/>
              <a:t>‹#›</a:t>
            </a:fld>
            <a:endParaRPr lang="fa-IR"/>
          </a:p>
        </p:txBody>
      </p:sp>
    </p:spTree>
    <p:extLst>
      <p:ext uri="{BB962C8B-B14F-4D97-AF65-F5344CB8AC3E}">
        <p14:creationId xmlns:p14="http://schemas.microsoft.com/office/powerpoint/2010/main" val="3522330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71487"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3486150"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300F9B6D-DBFF-4058-8849-F35CB3B762F3}" type="datetimeFigureOut">
              <a:rPr lang="fa-IR" smtClean="0"/>
              <a:t>20/07/1442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77733FF-B84E-4E15-B4C5-DCEDEEDFE217}" type="slidenum">
              <a:rPr lang="fa-IR" smtClean="0"/>
              <a:t>‹#›</a:t>
            </a:fld>
            <a:endParaRPr lang="fa-IR"/>
          </a:p>
        </p:txBody>
      </p:sp>
    </p:spTree>
    <p:extLst>
      <p:ext uri="{BB962C8B-B14F-4D97-AF65-F5344CB8AC3E}">
        <p14:creationId xmlns:p14="http://schemas.microsoft.com/office/powerpoint/2010/main" val="18304815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300F9B6D-DBFF-4058-8849-F35CB3B762F3}" type="datetimeFigureOut">
              <a:rPr lang="fa-IR" smtClean="0"/>
              <a:t>20/07/1442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77733FF-B84E-4E15-B4C5-DCEDEEDFE217}" type="slidenum">
              <a:rPr lang="fa-IR" smtClean="0"/>
              <a:t>‹#›</a:t>
            </a:fld>
            <a:endParaRPr lang="fa-IR"/>
          </a:p>
        </p:txBody>
      </p:sp>
    </p:spTree>
    <p:extLst>
      <p:ext uri="{BB962C8B-B14F-4D97-AF65-F5344CB8AC3E}">
        <p14:creationId xmlns:p14="http://schemas.microsoft.com/office/powerpoint/2010/main" val="1320175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300F9B6D-DBFF-4058-8849-F35CB3B762F3}" type="datetimeFigureOut">
              <a:rPr lang="fa-IR" smtClean="0"/>
              <a:t>20/07/1442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77733FF-B84E-4E15-B4C5-DCEDEEDFE217}" type="slidenum">
              <a:rPr lang="fa-IR" smtClean="0"/>
              <a:t>‹#›</a:t>
            </a:fld>
            <a:endParaRPr lang="fa-IR"/>
          </a:p>
        </p:txBody>
      </p:sp>
    </p:spTree>
    <p:extLst>
      <p:ext uri="{BB962C8B-B14F-4D97-AF65-F5344CB8AC3E}">
        <p14:creationId xmlns:p14="http://schemas.microsoft.com/office/powerpoint/2010/main" val="48339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0F9B6D-DBFF-4058-8849-F35CB3B762F3}" type="datetimeFigureOut">
              <a:rPr lang="fa-IR" smtClean="0"/>
              <a:t>20/07/1442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977733FF-B84E-4E15-B4C5-DCEDEEDFE217}" type="slidenum">
              <a:rPr lang="fa-IR" smtClean="0"/>
              <a:t>‹#›</a:t>
            </a:fld>
            <a:endParaRPr lang="fa-IR"/>
          </a:p>
        </p:txBody>
      </p:sp>
    </p:spTree>
    <p:extLst>
      <p:ext uri="{BB962C8B-B14F-4D97-AF65-F5344CB8AC3E}">
        <p14:creationId xmlns:p14="http://schemas.microsoft.com/office/powerpoint/2010/main" val="42611480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0F9B6D-DBFF-4058-8849-F35CB3B762F3}" type="datetimeFigureOut">
              <a:rPr lang="fa-IR" smtClean="0"/>
              <a:t>20/07/1442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77733FF-B84E-4E15-B4C5-DCEDEEDFE217}" type="slidenum">
              <a:rPr lang="fa-IR" smtClean="0"/>
              <a:t>‹#›</a:t>
            </a:fld>
            <a:endParaRPr lang="fa-IR"/>
          </a:p>
        </p:txBody>
      </p:sp>
    </p:spTree>
    <p:extLst>
      <p:ext uri="{BB962C8B-B14F-4D97-AF65-F5344CB8AC3E}">
        <p14:creationId xmlns:p14="http://schemas.microsoft.com/office/powerpoint/2010/main" val="32316754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0F9B6D-DBFF-4058-8849-F35CB3B762F3}" type="datetimeFigureOut">
              <a:rPr lang="fa-IR" smtClean="0"/>
              <a:t>20/07/1442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77733FF-B84E-4E15-B4C5-DCEDEEDFE217}" type="slidenum">
              <a:rPr lang="fa-IR" smtClean="0"/>
              <a:t>‹#›</a:t>
            </a:fld>
            <a:endParaRPr lang="fa-IR"/>
          </a:p>
        </p:txBody>
      </p:sp>
    </p:spTree>
    <p:extLst>
      <p:ext uri="{BB962C8B-B14F-4D97-AF65-F5344CB8AC3E}">
        <p14:creationId xmlns:p14="http://schemas.microsoft.com/office/powerpoint/2010/main" val="2314995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457950" y="6356351"/>
            <a:ext cx="20574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300F9B6D-DBFF-4058-8849-F35CB3B762F3}" type="datetimeFigureOut">
              <a:rPr lang="fa-IR" smtClean="0"/>
              <a:t>20/07/1442</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28650" y="6356351"/>
            <a:ext cx="20574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977733FF-B84E-4E15-B4C5-DCEDEEDFE217}" type="slidenum">
              <a:rPr lang="fa-IR" smtClean="0"/>
              <a:t>‹#›</a:t>
            </a:fld>
            <a:endParaRPr lang="fa-IR"/>
          </a:p>
        </p:txBody>
      </p:sp>
    </p:spTree>
    <p:extLst>
      <p:ext uri="{BB962C8B-B14F-4D97-AF65-F5344CB8AC3E}">
        <p14:creationId xmlns:p14="http://schemas.microsoft.com/office/powerpoint/2010/main" val="42411463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6902" y="275167"/>
            <a:ext cx="823019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924" tIns="47963" rIns="95924" bIns="47963" numCol="1" anchor="ctr" anchorCtr="0" compatLnSpc="1">
            <a:prstTxWarp prst="textNoShape">
              <a:avLst/>
            </a:prstTxWarp>
          </a:bodyPr>
          <a:lstStyle/>
          <a:p>
            <a:pPr lvl="0"/>
            <a:r>
              <a:rPr lang="en-US" altLang="fa-IR" smtClean="0"/>
              <a:t>Click to edit Master title style</a:t>
            </a:r>
          </a:p>
        </p:txBody>
      </p:sp>
      <p:sp>
        <p:nvSpPr>
          <p:cNvPr id="3075" name="Rectangle 3"/>
          <p:cNvSpPr>
            <a:spLocks noGrp="1" noChangeArrowheads="1"/>
          </p:cNvSpPr>
          <p:nvPr>
            <p:ph type="body" idx="1"/>
          </p:nvPr>
        </p:nvSpPr>
        <p:spPr bwMode="auto">
          <a:xfrm>
            <a:off x="456902" y="1599596"/>
            <a:ext cx="8230197" cy="4526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924" tIns="47963" rIns="95924" bIns="47963"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1028" name="Rectangle 4"/>
          <p:cNvSpPr>
            <a:spLocks noGrp="1" noChangeArrowheads="1"/>
          </p:cNvSpPr>
          <p:nvPr>
            <p:ph type="dt" sz="half" idx="2"/>
          </p:nvPr>
        </p:nvSpPr>
        <p:spPr bwMode="auto">
          <a:xfrm>
            <a:off x="6553400" y="6244167"/>
            <a:ext cx="2133699" cy="477762"/>
          </a:xfrm>
          <a:prstGeom prst="rect">
            <a:avLst/>
          </a:prstGeom>
          <a:noFill/>
          <a:ln w="9525">
            <a:noFill/>
            <a:miter lim="800000"/>
            <a:headEnd/>
            <a:tailEnd/>
          </a:ln>
          <a:effectLst/>
        </p:spPr>
        <p:txBody>
          <a:bodyPr vert="horz" wrap="square" lIns="95924" tIns="47963" rIns="95924" bIns="47963" numCol="1" anchor="t" anchorCtr="0" compatLnSpc="1">
            <a:prstTxWarp prst="textNoShape">
              <a:avLst/>
            </a:prstTxWarp>
          </a:bodyPr>
          <a:lstStyle>
            <a:lvl1pPr algn="r">
              <a:defRPr sz="1411">
                <a:latin typeface="Arial" charset="0"/>
                <a:cs typeface="+mn-cs"/>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3653" y="6244167"/>
            <a:ext cx="2896695" cy="477762"/>
          </a:xfrm>
          <a:prstGeom prst="rect">
            <a:avLst/>
          </a:prstGeom>
          <a:noFill/>
          <a:ln w="9525">
            <a:noFill/>
            <a:miter lim="800000"/>
            <a:headEnd/>
            <a:tailEnd/>
          </a:ln>
          <a:effectLst/>
        </p:spPr>
        <p:txBody>
          <a:bodyPr vert="horz" wrap="square" lIns="95924" tIns="47963" rIns="95924" bIns="47963" numCol="1" anchor="t" anchorCtr="0" compatLnSpc="1">
            <a:prstTxWarp prst="textNoShape">
              <a:avLst/>
            </a:prstTxWarp>
          </a:bodyPr>
          <a:lstStyle>
            <a:lvl1pPr algn="ctr">
              <a:defRPr sz="1411">
                <a:latin typeface="Arial" charset="0"/>
                <a:cs typeface="+mn-cs"/>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456901" y="6244167"/>
            <a:ext cx="2133700" cy="477762"/>
          </a:xfrm>
          <a:prstGeom prst="rect">
            <a:avLst/>
          </a:prstGeom>
          <a:noFill/>
          <a:ln w="9525">
            <a:noFill/>
            <a:miter lim="800000"/>
            <a:headEnd/>
            <a:tailEnd/>
          </a:ln>
          <a:effectLst/>
        </p:spPr>
        <p:txBody>
          <a:bodyPr vert="horz" wrap="square" lIns="95924" tIns="47963" rIns="95924" bIns="47963" numCol="1" anchor="t" anchorCtr="0" compatLnSpc="1">
            <a:prstTxWarp prst="textNoShape">
              <a:avLst/>
            </a:prstTxWarp>
          </a:bodyPr>
          <a:lstStyle>
            <a:lvl1pPr>
              <a:defRPr sz="1411">
                <a:cs typeface="Arial" panose="020B0604020202020204" pitchFamily="34" charset="0"/>
              </a:defRPr>
            </a:lvl1pPr>
          </a:lstStyle>
          <a:p>
            <a:pPr algn="l" fontAlgn="base">
              <a:spcBef>
                <a:spcPct val="0"/>
              </a:spcBef>
              <a:spcAft>
                <a:spcPct val="0"/>
              </a:spcAft>
            </a:pPr>
            <a:fld id="{8592ED8B-3A75-4798-AEB4-79A5E82F95D3}" type="slidenum">
              <a:rPr lang="ar-SA" altLang="fa-IR">
                <a:solidFill>
                  <a:srgbClr val="000000"/>
                </a:solidFill>
              </a:rPr>
              <a:pPr algn="l" fontAlgn="base">
                <a:spcBef>
                  <a:spcPct val="0"/>
                </a:spcBef>
                <a:spcAft>
                  <a:spcPct val="0"/>
                </a:spcAft>
              </a:pPr>
              <a:t>‹#›</a:t>
            </a:fld>
            <a:endParaRPr lang="en-US" altLang="fa-IR">
              <a:solidFill>
                <a:srgbClr val="000000"/>
              </a:solidFill>
            </a:endParaRPr>
          </a:p>
        </p:txBody>
      </p:sp>
    </p:spTree>
    <p:extLst>
      <p:ext uri="{BB962C8B-B14F-4D97-AF65-F5344CB8AC3E}">
        <p14:creationId xmlns:p14="http://schemas.microsoft.com/office/powerpoint/2010/main" val="12133445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p:fade/>
  </p:transition>
  <p:txStyles>
    <p:titleStyle>
      <a:lvl1pPr algn="ctr" rtl="1" eaLnBrk="0" fontAlgn="base" hangingPunct="0">
        <a:spcBef>
          <a:spcPct val="0"/>
        </a:spcBef>
        <a:spcAft>
          <a:spcPct val="0"/>
        </a:spcAft>
        <a:defRPr sz="4327">
          <a:solidFill>
            <a:schemeClr val="tx2"/>
          </a:solidFill>
          <a:latin typeface="+mj-lt"/>
          <a:ea typeface="+mj-ea"/>
          <a:cs typeface="+mj-cs"/>
        </a:defRPr>
      </a:lvl1pPr>
      <a:lvl2pPr algn="ctr" rtl="1" eaLnBrk="0" fontAlgn="base" hangingPunct="0">
        <a:spcBef>
          <a:spcPct val="0"/>
        </a:spcBef>
        <a:spcAft>
          <a:spcPct val="0"/>
        </a:spcAft>
        <a:defRPr sz="4327">
          <a:solidFill>
            <a:schemeClr val="tx2"/>
          </a:solidFill>
          <a:latin typeface="Arial" charset="0"/>
          <a:cs typeface="Arial" charset="0"/>
        </a:defRPr>
      </a:lvl2pPr>
      <a:lvl3pPr algn="ctr" rtl="1" eaLnBrk="0" fontAlgn="base" hangingPunct="0">
        <a:spcBef>
          <a:spcPct val="0"/>
        </a:spcBef>
        <a:spcAft>
          <a:spcPct val="0"/>
        </a:spcAft>
        <a:defRPr sz="4327">
          <a:solidFill>
            <a:schemeClr val="tx2"/>
          </a:solidFill>
          <a:latin typeface="Arial" charset="0"/>
          <a:cs typeface="Arial" charset="0"/>
        </a:defRPr>
      </a:lvl3pPr>
      <a:lvl4pPr algn="ctr" rtl="1" eaLnBrk="0" fontAlgn="base" hangingPunct="0">
        <a:spcBef>
          <a:spcPct val="0"/>
        </a:spcBef>
        <a:spcAft>
          <a:spcPct val="0"/>
        </a:spcAft>
        <a:defRPr sz="4327">
          <a:solidFill>
            <a:schemeClr val="tx2"/>
          </a:solidFill>
          <a:latin typeface="Arial" charset="0"/>
          <a:cs typeface="Arial" charset="0"/>
        </a:defRPr>
      </a:lvl4pPr>
      <a:lvl5pPr algn="ctr" rtl="1" eaLnBrk="0" fontAlgn="base" hangingPunct="0">
        <a:spcBef>
          <a:spcPct val="0"/>
        </a:spcBef>
        <a:spcAft>
          <a:spcPct val="0"/>
        </a:spcAft>
        <a:defRPr sz="4327">
          <a:solidFill>
            <a:schemeClr val="tx2"/>
          </a:solidFill>
          <a:latin typeface="Arial" charset="0"/>
          <a:cs typeface="Arial" charset="0"/>
        </a:defRPr>
      </a:lvl5pPr>
      <a:lvl6pPr marL="451132" algn="ctr" rtl="1" fontAlgn="base">
        <a:spcBef>
          <a:spcPct val="0"/>
        </a:spcBef>
        <a:spcAft>
          <a:spcPct val="0"/>
        </a:spcAft>
        <a:defRPr sz="4327">
          <a:solidFill>
            <a:schemeClr val="tx2"/>
          </a:solidFill>
          <a:latin typeface="Arial" charset="0"/>
          <a:cs typeface="Arial" charset="0"/>
        </a:defRPr>
      </a:lvl6pPr>
      <a:lvl7pPr marL="902263" algn="ctr" rtl="1" fontAlgn="base">
        <a:spcBef>
          <a:spcPct val="0"/>
        </a:spcBef>
        <a:spcAft>
          <a:spcPct val="0"/>
        </a:spcAft>
        <a:defRPr sz="4327">
          <a:solidFill>
            <a:schemeClr val="tx2"/>
          </a:solidFill>
          <a:latin typeface="Arial" charset="0"/>
          <a:cs typeface="Arial" charset="0"/>
        </a:defRPr>
      </a:lvl7pPr>
      <a:lvl8pPr marL="1353395" algn="ctr" rtl="1" fontAlgn="base">
        <a:spcBef>
          <a:spcPct val="0"/>
        </a:spcBef>
        <a:spcAft>
          <a:spcPct val="0"/>
        </a:spcAft>
        <a:defRPr sz="4327">
          <a:solidFill>
            <a:schemeClr val="tx2"/>
          </a:solidFill>
          <a:latin typeface="Arial" charset="0"/>
          <a:cs typeface="Arial" charset="0"/>
        </a:defRPr>
      </a:lvl8pPr>
      <a:lvl9pPr marL="1804527" algn="ctr" rtl="1" fontAlgn="base">
        <a:spcBef>
          <a:spcPct val="0"/>
        </a:spcBef>
        <a:spcAft>
          <a:spcPct val="0"/>
        </a:spcAft>
        <a:defRPr sz="4327">
          <a:solidFill>
            <a:schemeClr val="tx2"/>
          </a:solidFill>
          <a:latin typeface="Arial" charset="0"/>
          <a:cs typeface="Arial" charset="0"/>
        </a:defRPr>
      </a:lvl9pPr>
    </p:titleStyle>
    <p:bodyStyle>
      <a:lvl1pPr marL="337464" indent="-337464" algn="r" rtl="1" eaLnBrk="0" fontAlgn="base" hangingPunct="0">
        <a:spcBef>
          <a:spcPct val="20000"/>
        </a:spcBef>
        <a:spcAft>
          <a:spcPct val="0"/>
        </a:spcAft>
        <a:buChar char="•"/>
        <a:defRPr sz="3198">
          <a:solidFill>
            <a:schemeClr val="tx1"/>
          </a:solidFill>
          <a:latin typeface="+mn-lt"/>
          <a:ea typeface="+mn-ea"/>
          <a:cs typeface="+mn-cs"/>
        </a:defRPr>
      </a:lvl1pPr>
      <a:lvl2pPr marL="731669" indent="-280722" algn="r" rtl="1" eaLnBrk="0" fontAlgn="base" hangingPunct="0">
        <a:spcBef>
          <a:spcPct val="20000"/>
        </a:spcBef>
        <a:spcAft>
          <a:spcPct val="0"/>
        </a:spcAft>
        <a:buChar char="–"/>
        <a:defRPr sz="2728">
          <a:solidFill>
            <a:schemeClr val="tx1"/>
          </a:solidFill>
          <a:latin typeface="+mn-lt"/>
          <a:cs typeface="+mn-cs"/>
        </a:defRPr>
      </a:lvl2pPr>
      <a:lvl3pPr marL="1125875" indent="-223980" algn="r" rtl="1" eaLnBrk="0" fontAlgn="base" hangingPunct="0">
        <a:spcBef>
          <a:spcPct val="20000"/>
        </a:spcBef>
        <a:spcAft>
          <a:spcPct val="0"/>
        </a:spcAft>
        <a:buChar char="•"/>
        <a:defRPr sz="2352">
          <a:solidFill>
            <a:schemeClr val="tx1"/>
          </a:solidFill>
          <a:latin typeface="+mn-lt"/>
          <a:cs typeface="+mn-cs"/>
        </a:defRPr>
      </a:lvl3pPr>
      <a:lvl4pPr marL="1576822" indent="-223980" algn="r" rtl="1" eaLnBrk="0" fontAlgn="base" hangingPunct="0">
        <a:spcBef>
          <a:spcPct val="20000"/>
        </a:spcBef>
        <a:spcAft>
          <a:spcPct val="0"/>
        </a:spcAft>
        <a:buChar char="–"/>
        <a:defRPr sz="1975">
          <a:solidFill>
            <a:schemeClr val="tx1"/>
          </a:solidFill>
          <a:latin typeface="+mn-lt"/>
          <a:cs typeface="+mn-cs"/>
        </a:defRPr>
      </a:lvl4pPr>
      <a:lvl5pPr marL="2029263" indent="-223980" algn="r" rtl="1" eaLnBrk="0" fontAlgn="base" hangingPunct="0">
        <a:spcBef>
          <a:spcPct val="20000"/>
        </a:spcBef>
        <a:spcAft>
          <a:spcPct val="0"/>
        </a:spcAft>
        <a:buChar char="»"/>
        <a:defRPr sz="1975">
          <a:solidFill>
            <a:schemeClr val="tx1"/>
          </a:solidFill>
          <a:latin typeface="+mn-lt"/>
          <a:cs typeface="+mn-cs"/>
        </a:defRPr>
      </a:lvl5pPr>
      <a:lvl6pPr marL="2481224" indent="-225566" algn="r" rtl="1" fontAlgn="base">
        <a:spcBef>
          <a:spcPct val="20000"/>
        </a:spcBef>
        <a:spcAft>
          <a:spcPct val="0"/>
        </a:spcAft>
        <a:buChar char="»"/>
        <a:defRPr sz="1975">
          <a:solidFill>
            <a:schemeClr val="tx1"/>
          </a:solidFill>
          <a:latin typeface="+mn-lt"/>
          <a:cs typeface="+mn-cs"/>
        </a:defRPr>
      </a:lvl6pPr>
      <a:lvl7pPr marL="2932355" indent="-225566" algn="r" rtl="1" fontAlgn="base">
        <a:spcBef>
          <a:spcPct val="20000"/>
        </a:spcBef>
        <a:spcAft>
          <a:spcPct val="0"/>
        </a:spcAft>
        <a:buChar char="»"/>
        <a:defRPr sz="1975">
          <a:solidFill>
            <a:schemeClr val="tx1"/>
          </a:solidFill>
          <a:latin typeface="+mn-lt"/>
          <a:cs typeface="+mn-cs"/>
        </a:defRPr>
      </a:lvl7pPr>
      <a:lvl8pPr marL="3383487" indent="-225566" algn="r" rtl="1" fontAlgn="base">
        <a:spcBef>
          <a:spcPct val="20000"/>
        </a:spcBef>
        <a:spcAft>
          <a:spcPct val="0"/>
        </a:spcAft>
        <a:buChar char="»"/>
        <a:defRPr sz="1975">
          <a:solidFill>
            <a:schemeClr val="tx1"/>
          </a:solidFill>
          <a:latin typeface="+mn-lt"/>
          <a:cs typeface="+mn-cs"/>
        </a:defRPr>
      </a:lvl8pPr>
      <a:lvl9pPr marL="3834618" indent="-225566" algn="r" rtl="1" fontAlgn="base">
        <a:spcBef>
          <a:spcPct val="20000"/>
        </a:spcBef>
        <a:spcAft>
          <a:spcPct val="0"/>
        </a:spcAft>
        <a:buChar char="»"/>
        <a:defRPr sz="1975">
          <a:solidFill>
            <a:schemeClr val="tx1"/>
          </a:solidFill>
          <a:latin typeface="+mn-lt"/>
          <a:cs typeface="+mn-cs"/>
        </a:defRPr>
      </a:lvl9pPr>
    </p:bodyStyle>
    <p:otherStyle>
      <a:defPPr>
        <a:defRPr lang="en-US"/>
      </a:defPPr>
      <a:lvl1pPr marL="0" algn="l" defTabSz="902263" rtl="0" eaLnBrk="1" latinLnBrk="0" hangingPunct="1">
        <a:defRPr sz="1787" kern="1200">
          <a:solidFill>
            <a:schemeClr val="tx1"/>
          </a:solidFill>
          <a:latin typeface="+mn-lt"/>
          <a:ea typeface="+mn-ea"/>
          <a:cs typeface="+mn-cs"/>
        </a:defRPr>
      </a:lvl1pPr>
      <a:lvl2pPr marL="451132" algn="l" defTabSz="902263" rtl="0" eaLnBrk="1" latinLnBrk="0" hangingPunct="1">
        <a:defRPr sz="1787" kern="1200">
          <a:solidFill>
            <a:schemeClr val="tx1"/>
          </a:solidFill>
          <a:latin typeface="+mn-lt"/>
          <a:ea typeface="+mn-ea"/>
          <a:cs typeface="+mn-cs"/>
        </a:defRPr>
      </a:lvl2pPr>
      <a:lvl3pPr marL="902263" algn="l" defTabSz="902263" rtl="0" eaLnBrk="1" latinLnBrk="0" hangingPunct="1">
        <a:defRPr sz="1787" kern="1200">
          <a:solidFill>
            <a:schemeClr val="tx1"/>
          </a:solidFill>
          <a:latin typeface="+mn-lt"/>
          <a:ea typeface="+mn-ea"/>
          <a:cs typeface="+mn-cs"/>
        </a:defRPr>
      </a:lvl3pPr>
      <a:lvl4pPr marL="1353395" algn="l" defTabSz="902263" rtl="0" eaLnBrk="1" latinLnBrk="0" hangingPunct="1">
        <a:defRPr sz="1787" kern="1200">
          <a:solidFill>
            <a:schemeClr val="tx1"/>
          </a:solidFill>
          <a:latin typeface="+mn-lt"/>
          <a:ea typeface="+mn-ea"/>
          <a:cs typeface="+mn-cs"/>
        </a:defRPr>
      </a:lvl4pPr>
      <a:lvl5pPr marL="1804527" algn="l" defTabSz="902263" rtl="0" eaLnBrk="1" latinLnBrk="0" hangingPunct="1">
        <a:defRPr sz="1787" kern="1200">
          <a:solidFill>
            <a:schemeClr val="tx1"/>
          </a:solidFill>
          <a:latin typeface="+mn-lt"/>
          <a:ea typeface="+mn-ea"/>
          <a:cs typeface="+mn-cs"/>
        </a:defRPr>
      </a:lvl5pPr>
      <a:lvl6pPr marL="2255658" algn="l" defTabSz="902263" rtl="0" eaLnBrk="1" latinLnBrk="0" hangingPunct="1">
        <a:defRPr sz="1787" kern="1200">
          <a:solidFill>
            <a:schemeClr val="tx1"/>
          </a:solidFill>
          <a:latin typeface="+mn-lt"/>
          <a:ea typeface="+mn-ea"/>
          <a:cs typeface="+mn-cs"/>
        </a:defRPr>
      </a:lvl6pPr>
      <a:lvl7pPr marL="2706789" algn="l" defTabSz="902263" rtl="0" eaLnBrk="1" latinLnBrk="0" hangingPunct="1">
        <a:defRPr sz="1787" kern="1200">
          <a:solidFill>
            <a:schemeClr val="tx1"/>
          </a:solidFill>
          <a:latin typeface="+mn-lt"/>
          <a:ea typeface="+mn-ea"/>
          <a:cs typeface="+mn-cs"/>
        </a:defRPr>
      </a:lvl7pPr>
      <a:lvl8pPr marL="3157921" algn="l" defTabSz="902263" rtl="0" eaLnBrk="1" latinLnBrk="0" hangingPunct="1">
        <a:defRPr sz="1787" kern="1200">
          <a:solidFill>
            <a:schemeClr val="tx1"/>
          </a:solidFill>
          <a:latin typeface="+mn-lt"/>
          <a:ea typeface="+mn-ea"/>
          <a:cs typeface="+mn-cs"/>
        </a:defRPr>
      </a:lvl8pPr>
      <a:lvl9pPr marL="3609053" algn="l" defTabSz="902263" rtl="0" eaLnBrk="1" latinLnBrk="0" hangingPunct="1">
        <a:defRPr sz="178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Layout" Target="../slideLayouts/slideLayout18.xml"/><Relationship Id="rId4" Type="http://schemas.openxmlformats.org/officeDocument/2006/relationships/image" Target="../media/image11.jpeg"/></Relationships>
</file>

<file path=ppt/slides/_rels/slide100.xml.rels><?xml version="1.0" encoding="UTF-8" standalone="yes"?>
<Relationships xmlns="http://schemas.openxmlformats.org/package/2006/relationships"><Relationship Id="rId3" Type="http://schemas.openxmlformats.org/officeDocument/2006/relationships/image" Target="../media/image302.jpeg"/><Relationship Id="rId2" Type="http://schemas.openxmlformats.org/officeDocument/2006/relationships/image" Target="../media/image301.jpeg"/><Relationship Id="rId1" Type="http://schemas.openxmlformats.org/officeDocument/2006/relationships/slideLayout" Target="../slideLayouts/slideLayout24.xml"/><Relationship Id="rId6" Type="http://schemas.openxmlformats.org/officeDocument/2006/relationships/image" Target="../media/image304.jpeg"/><Relationship Id="rId5" Type="http://schemas.openxmlformats.org/officeDocument/2006/relationships/image" Target="../media/image303.jpeg"/><Relationship Id="rId4" Type="http://schemas.openxmlformats.org/officeDocument/2006/relationships/image" Target="../media/image238.jpeg"/></Relationships>
</file>

<file path=ppt/slides/_rels/slide101.xml.rels><?xml version="1.0" encoding="UTF-8" standalone="yes"?>
<Relationships xmlns="http://schemas.openxmlformats.org/package/2006/relationships"><Relationship Id="rId3" Type="http://schemas.openxmlformats.org/officeDocument/2006/relationships/image" Target="../media/image305.jpeg"/><Relationship Id="rId2" Type="http://schemas.openxmlformats.org/officeDocument/2006/relationships/image" Target="../media/image238.jpeg"/><Relationship Id="rId1" Type="http://schemas.openxmlformats.org/officeDocument/2006/relationships/slideLayout" Target="../slideLayouts/slideLayout18.xml"/><Relationship Id="rId5" Type="http://schemas.openxmlformats.org/officeDocument/2006/relationships/image" Target="../media/image307.jpeg"/><Relationship Id="rId4" Type="http://schemas.openxmlformats.org/officeDocument/2006/relationships/image" Target="../media/image306.jpeg"/></Relationships>
</file>

<file path=ppt/slides/_rels/slide102.xml.rels><?xml version="1.0" encoding="UTF-8" standalone="yes"?>
<Relationships xmlns="http://schemas.openxmlformats.org/package/2006/relationships"><Relationship Id="rId3" Type="http://schemas.openxmlformats.org/officeDocument/2006/relationships/image" Target="../media/image308.jpeg"/><Relationship Id="rId2" Type="http://schemas.openxmlformats.org/officeDocument/2006/relationships/image" Target="../media/image238.jpeg"/><Relationship Id="rId1" Type="http://schemas.openxmlformats.org/officeDocument/2006/relationships/slideLayout" Target="../slideLayouts/slideLayout18.xml"/><Relationship Id="rId6" Type="http://schemas.openxmlformats.org/officeDocument/2006/relationships/image" Target="../media/image311.jpeg"/><Relationship Id="rId5" Type="http://schemas.openxmlformats.org/officeDocument/2006/relationships/image" Target="../media/image310.jpeg"/><Relationship Id="rId4" Type="http://schemas.openxmlformats.org/officeDocument/2006/relationships/image" Target="../media/image309.jpeg"/></Relationships>
</file>

<file path=ppt/slides/_rels/slide103.xml.rels><?xml version="1.0" encoding="UTF-8" standalone="yes"?>
<Relationships xmlns="http://schemas.openxmlformats.org/package/2006/relationships"><Relationship Id="rId3" Type="http://schemas.openxmlformats.org/officeDocument/2006/relationships/image" Target="../media/image312.jpeg"/><Relationship Id="rId2" Type="http://schemas.openxmlformats.org/officeDocument/2006/relationships/image" Target="../media/image238.jpeg"/><Relationship Id="rId1" Type="http://schemas.openxmlformats.org/officeDocument/2006/relationships/slideLayout" Target="../slideLayouts/slideLayout18.xml"/><Relationship Id="rId4" Type="http://schemas.openxmlformats.org/officeDocument/2006/relationships/image" Target="../media/image313.jpeg"/></Relationships>
</file>

<file path=ppt/slides/_rels/slide104.xml.rels><?xml version="1.0" encoding="UTF-8" standalone="yes"?>
<Relationships xmlns="http://schemas.openxmlformats.org/package/2006/relationships"><Relationship Id="rId8" Type="http://schemas.openxmlformats.org/officeDocument/2006/relationships/image" Target="../media/image319.jpeg"/><Relationship Id="rId3" Type="http://schemas.openxmlformats.org/officeDocument/2006/relationships/image" Target="../media/image314.jpeg"/><Relationship Id="rId7" Type="http://schemas.openxmlformats.org/officeDocument/2006/relationships/image" Target="../media/image318.jpeg"/><Relationship Id="rId2" Type="http://schemas.openxmlformats.org/officeDocument/2006/relationships/image" Target="../media/image238.jpeg"/><Relationship Id="rId1" Type="http://schemas.openxmlformats.org/officeDocument/2006/relationships/slideLayout" Target="../slideLayouts/slideLayout18.xml"/><Relationship Id="rId6" Type="http://schemas.openxmlformats.org/officeDocument/2006/relationships/image" Target="../media/image317.jpeg"/><Relationship Id="rId5" Type="http://schemas.openxmlformats.org/officeDocument/2006/relationships/image" Target="../media/image316.jpeg"/><Relationship Id="rId4" Type="http://schemas.openxmlformats.org/officeDocument/2006/relationships/image" Target="../media/image315.jpeg"/></Relationships>
</file>

<file path=ppt/slides/_rels/slide105.xml.rels><?xml version="1.0" encoding="UTF-8" standalone="yes"?>
<Relationships xmlns="http://schemas.openxmlformats.org/package/2006/relationships"><Relationship Id="rId3" Type="http://schemas.openxmlformats.org/officeDocument/2006/relationships/image" Target="../media/image320.jpeg"/><Relationship Id="rId2" Type="http://schemas.openxmlformats.org/officeDocument/2006/relationships/image" Target="../media/image238.jpeg"/><Relationship Id="rId1" Type="http://schemas.openxmlformats.org/officeDocument/2006/relationships/slideLayout" Target="../slideLayouts/slideLayout18.xml"/></Relationships>
</file>

<file path=ppt/slides/_rels/slide106.xml.rels><?xml version="1.0" encoding="UTF-8" standalone="yes"?>
<Relationships xmlns="http://schemas.openxmlformats.org/package/2006/relationships"><Relationship Id="rId3" Type="http://schemas.openxmlformats.org/officeDocument/2006/relationships/image" Target="../media/image321.jpeg"/><Relationship Id="rId2" Type="http://schemas.openxmlformats.org/officeDocument/2006/relationships/image" Target="../media/image238.jpeg"/><Relationship Id="rId1" Type="http://schemas.openxmlformats.org/officeDocument/2006/relationships/slideLayout" Target="../slideLayouts/slideLayout18.xml"/></Relationships>
</file>

<file path=ppt/slides/_rels/slide107.xml.rels><?xml version="1.0" encoding="UTF-8" standalone="yes"?>
<Relationships xmlns="http://schemas.openxmlformats.org/package/2006/relationships"><Relationship Id="rId3" Type="http://schemas.openxmlformats.org/officeDocument/2006/relationships/image" Target="../media/image322.jpeg"/><Relationship Id="rId2" Type="http://schemas.openxmlformats.org/officeDocument/2006/relationships/image" Target="../media/image238.jpeg"/><Relationship Id="rId1" Type="http://schemas.openxmlformats.org/officeDocument/2006/relationships/slideLayout" Target="../slideLayouts/slideLayout18.xml"/></Relationships>
</file>

<file path=ppt/slides/_rels/slide108.xml.rels><?xml version="1.0" encoding="UTF-8" standalone="yes"?>
<Relationships xmlns="http://schemas.openxmlformats.org/package/2006/relationships"><Relationship Id="rId3" Type="http://schemas.openxmlformats.org/officeDocument/2006/relationships/image" Target="../media/image323.jpeg"/><Relationship Id="rId2" Type="http://schemas.openxmlformats.org/officeDocument/2006/relationships/image" Target="../media/image238.jpeg"/><Relationship Id="rId1" Type="http://schemas.openxmlformats.org/officeDocument/2006/relationships/slideLayout" Target="../slideLayouts/slideLayout18.xml"/></Relationships>
</file>

<file path=ppt/slides/_rels/slide109.xml.rels><?xml version="1.0" encoding="UTF-8" standalone="yes"?>
<Relationships xmlns="http://schemas.openxmlformats.org/package/2006/relationships"><Relationship Id="rId3" Type="http://schemas.openxmlformats.org/officeDocument/2006/relationships/image" Target="../media/image324.jpeg"/><Relationship Id="rId2" Type="http://schemas.openxmlformats.org/officeDocument/2006/relationships/image" Target="../media/image238.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jpeg"/><Relationship Id="rId1" Type="http://schemas.openxmlformats.org/officeDocument/2006/relationships/slideLayout" Target="../slideLayouts/slideLayout18.xml"/><Relationship Id="rId4" Type="http://schemas.openxmlformats.org/officeDocument/2006/relationships/image" Target="../media/image13.jpeg"/></Relationships>
</file>

<file path=ppt/slides/_rels/slide110.xml.rels><?xml version="1.0" encoding="UTF-8" standalone="yes"?>
<Relationships xmlns="http://schemas.openxmlformats.org/package/2006/relationships"><Relationship Id="rId3" Type="http://schemas.openxmlformats.org/officeDocument/2006/relationships/image" Target="../media/image325.jpeg"/><Relationship Id="rId2" Type="http://schemas.openxmlformats.org/officeDocument/2006/relationships/image" Target="../media/image238.jpeg"/><Relationship Id="rId1" Type="http://schemas.openxmlformats.org/officeDocument/2006/relationships/slideLayout" Target="../slideLayouts/slideLayout18.xml"/></Relationships>
</file>

<file path=ppt/slides/_rels/slide111.xml.rels><?xml version="1.0" encoding="UTF-8" standalone="yes"?>
<Relationships xmlns="http://schemas.openxmlformats.org/package/2006/relationships"><Relationship Id="rId2" Type="http://schemas.openxmlformats.org/officeDocument/2006/relationships/image" Target="../media/image238.jpeg"/><Relationship Id="rId1" Type="http://schemas.openxmlformats.org/officeDocument/2006/relationships/slideLayout" Target="../slideLayouts/slideLayout18.xml"/></Relationships>
</file>

<file path=ppt/slides/_rels/slide112.xml.rels><?xml version="1.0" encoding="UTF-8" standalone="yes"?>
<Relationships xmlns="http://schemas.openxmlformats.org/package/2006/relationships"><Relationship Id="rId2" Type="http://schemas.openxmlformats.org/officeDocument/2006/relationships/image" Target="../media/image238.jpeg"/><Relationship Id="rId1" Type="http://schemas.openxmlformats.org/officeDocument/2006/relationships/slideLayout" Target="../slideLayouts/slideLayout18.xml"/></Relationships>
</file>

<file path=ppt/slides/_rels/slide113.xml.rels><?xml version="1.0" encoding="UTF-8" standalone="yes"?>
<Relationships xmlns="http://schemas.openxmlformats.org/package/2006/relationships"><Relationship Id="rId2" Type="http://schemas.openxmlformats.org/officeDocument/2006/relationships/image" Target="../media/image238.jpeg"/><Relationship Id="rId1" Type="http://schemas.openxmlformats.org/officeDocument/2006/relationships/slideLayout" Target="../slideLayouts/slideLayout18.xml"/></Relationships>
</file>

<file path=ppt/slides/_rels/slide114.xml.rels><?xml version="1.0" encoding="UTF-8" standalone="yes"?>
<Relationships xmlns="http://schemas.openxmlformats.org/package/2006/relationships"><Relationship Id="rId2" Type="http://schemas.openxmlformats.org/officeDocument/2006/relationships/image" Target="../media/image238.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4.jpeg"/><Relationship Id="rId7" Type="http://schemas.openxmlformats.org/officeDocument/2006/relationships/image" Target="../media/image18.jpeg"/><Relationship Id="rId2" Type="http://schemas.openxmlformats.org/officeDocument/2006/relationships/image" Target="../media/image14.jpeg"/><Relationship Id="rId1" Type="http://schemas.openxmlformats.org/officeDocument/2006/relationships/slideLayout" Target="../slideLayouts/slideLayout18.xml"/><Relationship Id="rId6" Type="http://schemas.openxmlformats.org/officeDocument/2006/relationships/image" Target="../media/image17.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8.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image" Target="../media/image34.jpeg"/><Relationship Id="rId3" Type="http://schemas.openxmlformats.org/officeDocument/2006/relationships/image" Target="../media/image4.jpeg"/><Relationship Id="rId7" Type="http://schemas.openxmlformats.org/officeDocument/2006/relationships/image" Target="../media/image28.jpeg"/><Relationship Id="rId12" Type="http://schemas.openxmlformats.org/officeDocument/2006/relationships/image" Target="../media/image33.jpeg"/><Relationship Id="rId2" Type="http://schemas.openxmlformats.org/officeDocument/2006/relationships/image" Target="../media/image24.jpeg"/><Relationship Id="rId1" Type="http://schemas.openxmlformats.org/officeDocument/2006/relationships/slideLayout" Target="../slideLayouts/slideLayout18.xml"/><Relationship Id="rId6" Type="http://schemas.openxmlformats.org/officeDocument/2006/relationships/image" Target="../media/image27.jpeg"/><Relationship Id="rId11" Type="http://schemas.openxmlformats.org/officeDocument/2006/relationships/image" Target="../media/image32.jpeg"/><Relationship Id="rId5" Type="http://schemas.openxmlformats.org/officeDocument/2006/relationships/image" Target="../media/image26.jpeg"/><Relationship Id="rId10" Type="http://schemas.openxmlformats.org/officeDocument/2006/relationships/image" Target="../media/image31.jpeg"/><Relationship Id="rId4" Type="http://schemas.openxmlformats.org/officeDocument/2006/relationships/image" Target="../media/image25.jpeg"/><Relationship Id="rId9"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39.jpeg"/><Relationship Id="rId2" Type="http://schemas.openxmlformats.org/officeDocument/2006/relationships/image" Target="../media/image35.jpeg"/><Relationship Id="rId1" Type="http://schemas.openxmlformats.org/officeDocument/2006/relationships/slideLayout" Target="../slideLayouts/slideLayout18.xml"/><Relationship Id="rId6" Type="http://schemas.openxmlformats.org/officeDocument/2006/relationships/image" Target="../media/image38.jpeg"/><Relationship Id="rId5" Type="http://schemas.openxmlformats.org/officeDocument/2006/relationships/image" Target="../media/image4.jpeg"/><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8.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44.jpe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jpeg"/><Relationship Id="rId1" Type="http://schemas.openxmlformats.org/officeDocument/2006/relationships/slideLayout" Target="../slideLayouts/slideLayout13.xml"/><Relationship Id="rId6" Type="http://schemas.openxmlformats.org/officeDocument/2006/relationships/image" Target="../media/image49.png"/><Relationship Id="rId5" Type="http://schemas.openxmlformats.org/officeDocument/2006/relationships/image" Target="../media/image48.gif"/><Relationship Id="rId4" Type="http://schemas.openxmlformats.org/officeDocument/2006/relationships/image" Target="../media/image4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0.jpeg"/><Relationship Id="rId1" Type="http://schemas.openxmlformats.org/officeDocument/2006/relationships/slideLayout" Target="../slideLayouts/slideLayout18.xml"/><Relationship Id="rId5" Type="http://schemas.openxmlformats.org/officeDocument/2006/relationships/image" Target="../media/image52.jpeg"/><Relationship Id="rId4" Type="http://schemas.openxmlformats.org/officeDocument/2006/relationships/image" Target="../media/image51.jpeg"/></Relationships>
</file>

<file path=ppt/slides/_rels/slide2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4.jpe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5.jpe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4.jpeg"/><Relationship Id="rId1" Type="http://schemas.openxmlformats.org/officeDocument/2006/relationships/slideLayout" Target="../slideLayouts/slideLayout18.xml"/><Relationship Id="rId5" Type="http://schemas.openxmlformats.org/officeDocument/2006/relationships/image" Target="../media/image58.jpeg"/><Relationship Id="rId4" Type="http://schemas.openxmlformats.org/officeDocument/2006/relationships/image" Target="../media/image57.jpe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63.jpeg"/><Relationship Id="rId2" Type="http://schemas.openxmlformats.org/officeDocument/2006/relationships/image" Target="../media/image59.jpeg"/><Relationship Id="rId1" Type="http://schemas.openxmlformats.org/officeDocument/2006/relationships/slideLayout" Target="../slideLayouts/slideLayout18.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2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8.xml"/><Relationship Id="rId6" Type="http://schemas.openxmlformats.org/officeDocument/2006/relationships/image" Target="../media/image67.jpeg"/><Relationship Id="rId5" Type="http://schemas.openxmlformats.org/officeDocument/2006/relationships/image" Target="../media/image4.jpeg"/><Relationship Id="rId4" Type="http://schemas.openxmlformats.org/officeDocument/2006/relationships/image" Target="../media/image66.jpeg"/></Relationships>
</file>

<file path=ppt/slides/_rels/slide29.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69.jpeg"/><Relationship Id="rId7" Type="http://schemas.openxmlformats.org/officeDocument/2006/relationships/image" Target="../media/image72.jpeg"/><Relationship Id="rId2" Type="http://schemas.openxmlformats.org/officeDocument/2006/relationships/image" Target="../media/image68.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71.jpeg"/><Relationship Id="rId4" Type="http://schemas.openxmlformats.org/officeDocument/2006/relationships/image" Target="../media/image7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image" Target="../media/image4.jpeg"/><Relationship Id="rId1" Type="http://schemas.openxmlformats.org/officeDocument/2006/relationships/slideLayout" Target="../slideLayouts/slideLayout12.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3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0.jpeg"/><Relationship Id="rId1" Type="http://schemas.openxmlformats.org/officeDocument/2006/relationships/slideLayout" Target="../slideLayouts/slideLayout18.xml"/><Relationship Id="rId4" Type="http://schemas.openxmlformats.org/officeDocument/2006/relationships/image" Target="../media/image81.jpeg"/></Relationships>
</file>

<file path=ppt/slides/_rels/slide34.xml.rels><?xml version="1.0" encoding="UTF-8" standalone="yes"?>
<Relationships xmlns="http://schemas.openxmlformats.org/package/2006/relationships"><Relationship Id="rId8" Type="http://schemas.openxmlformats.org/officeDocument/2006/relationships/image" Target="../media/image87.jpeg"/><Relationship Id="rId3" Type="http://schemas.openxmlformats.org/officeDocument/2006/relationships/image" Target="../media/image82.jpeg"/><Relationship Id="rId7" Type="http://schemas.openxmlformats.org/officeDocument/2006/relationships/image" Target="../media/image86.jpeg"/><Relationship Id="rId2" Type="http://schemas.openxmlformats.org/officeDocument/2006/relationships/image" Target="../media/image4.jpeg"/><Relationship Id="rId1" Type="http://schemas.openxmlformats.org/officeDocument/2006/relationships/slideLayout" Target="../slideLayouts/slideLayout18.xml"/><Relationship Id="rId6" Type="http://schemas.openxmlformats.org/officeDocument/2006/relationships/image" Target="../media/image85.jpeg"/><Relationship Id="rId5" Type="http://schemas.openxmlformats.org/officeDocument/2006/relationships/image" Target="../media/image84.jpeg"/><Relationship Id="rId10" Type="http://schemas.openxmlformats.org/officeDocument/2006/relationships/image" Target="../media/image89.jpeg"/><Relationship Id="rId4" Type="http://schemas.openxmlformats.org/officeDocument/2006/relationships/image" Target="../media/image83.jpeg"/><Relationship Id="rId9" Type="http://schemas.openxmlformats.org/officeDocument/2006/relationships/image" Target="../media/image88.jpeg"/></Relationships>
</file>

<file path=ppt/slides/_rels/slide35.xml.rels><?xml version="1.0" encoding="UTF-8" standalone="yes"?>
<Relationships xmlns="http://schemas.openxmlformats.org/package/2006/relationships"><Relationship Id="rId8" Type="http://schemas.openxmlformats.org/officeDocument/2006/relationships/image" Target="../media/image95.jpeg"/><Relationship Id="rId3" Type="http://schemas.openxmlformats.org/officeDocument/2006/relationships/image" Target="../media/image91.jpeg"/><Relationship Id="rId7" Type="http://schemas.openxmlformats.org/officeDocument/2006/relationships/image" Target="../media/image94.jpeg"/><Relationship Id="rId2" Type="http://schemas.openxmlformats.org/officeDocument/2006/relationships/image" Target="../media/image90.jpeg"/><Relationship Id="rId1" Type="http://schemas.openxmlformats.org/officeDocument/2006/relationships/slideLayout" Target="../slideLayouts/slideLayout18.xml"/><Relationship Id="rId6" Type="http://schemas.openxmlformats.org/officeDocument/2006/relationships/image" Target="../media/image93.jpeg"/><Relationship Id="rId5" Type="http://schemas.openxmlformats.org/officeDocument/2006/relationships/image" Target="../media/image4.jpeg"/><Relationship Id="rId4" Type="http://schemas.openxmlformats.org/officeDocument/2006/relationships/image" Target="../media/image92.jpeg"/><Relationship Id="rId9" Type="http://schemas.openxmlformats.org/officeDocument/2006/relationships/image" Target="../media/image96.jpeg"/></Relationships>
</file>

<file path=ppt/slides/_rels/slide36.xml.rels><?xml version="1.0" encoding="UTF-8" standalone="yes"?>
<Relationships xmlns="http://schemas.openxmlformats.org/package/2006/relationships"><Relationship Id="rId8" Type="http://schemas.openxmlformats.org/officeDocument/2006/relationships/image" Target="../media/image102.jpeg"/><Relationship Id="rId13" Type="http://schemas.openxmlformats.org/officeDocument/2006/relationships/image" Target="../media/image107.jpeg"/><Relationship Id="rId3" Type="http://schemas.openxmlformats.org/officeDocument/2006/relationships/image" Target="../media/image4.jpeg"/><Relationship Id="rId7" Type="http://schemas.openxmlformats.org/officeDocument/2006/relationships/image" Target="../media/image101.jpeg"/><Relationship Id="rId12" Type="http://schemas.openxmlformats.org/officeDocument/2006/relationships/image" Target="../media/image106.jpeg"/><Relationship Id="rId2" Type="http://schemas.openxmlformats.org/officeDocument/2006/relationships/image" Target="../media/image97.jpeg"/><Relationship Id="rId1" Type="http://schemas.openxmlformats.org/officeDocument/2006/relationships/slideLayout" Target="../slideLayouts/slideLayout18.xml"/><Relationship Id="rId6" Type="http://schemas.openxmlformats.org/officeDocument/2006/relationships/image" Target="../media/image100.jpeg"/><Relationship Id="rId11" Type="http://schemas.openxmlformats.org/officeDocument/2006/relationships/image" Target="../media/image105.jpeg"/><Relationship Id="rId5" Type="http://schemas.openxmlformats.org/officeDocument/2006/relationships/image" Target="../media/image99.jpeg"/><Relationship Id="rId10" Type="http://schemas.openxmlformats.org/officeDocument/2006/relationships/image" Target="../media/image104.jpeg"/><Relationship Id="rId4" Type="http://schemas.openxmlformats.org/officeDocument/2006/relationships/image" Target="../media/image98.jpeg"/><Relationship Id="rId9" Type="http://schemas.openxmlformats.org/officeDocument/2006/relationships/image" Target="../media/image103.jpeg"/></Relationships>
</file>

<file path=ppt/slides/_rels/slide37.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111.jpeg"/><Relationship Id="rId4" Type="http://schemas.openxmlformats.org/officeDocument/2006/relationships/image" Target="../media/image110.jpeg"/></Relationships>
</file>

<file path=ppt/slides/_rels/slide38.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115.jpeg"/><Relationship Id="rId4" Type="http://schemas.openxmlformats.org/officeDocument/2006/relationships/image" Target="../media/image114.jpeg"/></Relationships>
</file>

<file path=ppt/slides/_rels/slide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12.xml"/><Relationship Id="rId5" Type="http://schemas.openxmlformats.org/officeDocument/2006/relationships/image" Target="../media/image4.jpeg"/><Relationship Id="rId4" Type="http://schemas.openxmlformats.org/officeDocument/2006/relationships/image" Target="../media/image118.jpeg"/></Relationships>
</file>

<file path=ppt/slides/_rels/slide41.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0.jpeg"/><Relationship Id="rId1" Type="http://schemas.openxmlformats.org/officeDocument/2006/relationships/slideLayout" Target="../slideLayouts/slideLayout18.xml"/><Relationship Id="rId4" Type="http://schemas.openxmlformats.org/officeDocument/2006/relationships/image" Target="../media/image121.jpeg"/></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2.jpe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3.jpe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4.jpe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5.pn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image" Target="../media/image126.jpeg"/><Relationship Id="rId1" Type="http://schemas.openxmlformats.org/officeDocument/2006/relationships/slideLayout" Target="../slideLayouts/slideLayout18.xml"/><Relationship Id="rId4" Type="http://schemas.openxmlformats.org/officeDocument/2006/relationships/image" Target="../media/image4.jpeg"/></Relationships>
</file>

<file path=ppt/slides/_rels/slide48.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128.jpeg"/><Relationship Id="rId1" Type="http://schemas.openxmlformats.org/officeDocument/2006/relationships/slideLayout" Target="../slideLayouts/slideLayout18.xml"/><Relationship Id="rId4" Type="http://schemas.openxmlformats.org/officeDocument/2006/relationships/image" Target="../media/image4.jpeg"/></Relationships>
</file>

<file path=ppt/slides/_rels/slide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0.jpe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image" Target="../media/image133.jpeg"/><Relationship Id="rId7" Type="http://schemas.openxmlformats.org/officeDocument/2006/relationships/oleObject" Target="../embeddings/oleObject1.bin"/><Relationship Id="rId2" Type="http://schemas.openxmlformats.org/officeDocument/2006/relationships/slideLayout" Target="../slideLayouts/slideLayout18.xml"/><Relationship Id="rId1" Type="http://schemas.openxmlformats.org/officeDocument/2006/relationships/vmlDrawing" Target="../drawings/vmlDrawing1.vml"/><Relationship Id="rId6" Type="http://schemas.openxmlformats.org/officeDocument/2006/relationships/image" Target="../media/image135.jpeg"/><Relationship Id="rId5" Type="http://schemas.openxmlformats.org/officeDocument/2006/relationships/image" Target="../media/image4.jpeg"/><Relationship Id="rId10" Type="http://schemas.openxmlformats.org/officeDocument/2006/relationships/image" Target="../media/image132.png"/><Relationship Id="rId4" Type="http://schemas.openxmlformats.org/officeDocument/2006/relationships/image" Target="../media/image134.jpeg"/><Relationship Id="rId9" Type="http://schemas.openxmlformats.org/officeDocument/2006/relationships/oleObject" Target="../embeddings/oleObject2.bin"/></Relationships>
</file>

<file path=ppt/slides/_rels/slide52.xml.rels><?xml version="1.0" encoding="UTF-8" standalone="yes"?>
<Relationships xmlns="http://schemas.openxmlformats.org/package/2006/relationships"><Relationship Id="rId8" Type="http://schemas.openxmlformats.org/officeDocument/2006/relationships/image" Target="../media/image138.jpeg"/><Relationship Id="rId3" Type="http://schemas.openxmlformats.org/officeDocument/2006/relationships/image" Target="../media/image136.jpeg"/><Relationship Id="rId7" Type="http://schemas.openxmlformats.org/officeDocument/2006/relationships/image" Target="../media/image137.jpeg"/><Relationship Id="rId2" Type="http://schemas.openxmlformats.org/officeDocument/2006/relationships/slideLayout" Target="../slideLayouts/slideLayout18.xml"/><Relationship Id="rId1" Type="http://schemas.openxmlformats.org/officeDocument/2006/relationships/vmlDrawing" Target="../drawings/vmlDrawing2.vml"/><Relationship Id="rId6" Type="http://schemas.openxmlformats.org/officeDocument/2006/relationships/image" Target="../media/image4.jpeg"/><Relationship Id="rId5" Type="http://schemas.openxmlformats.org/officeDocument/2006/relationships/image" Target="../media/image132.png"/><Relationship Id="rId4" Type="http://schemas.openxmlformats.org/officeDocument/2006/relationships/oleObject" Target="../embeddings/oleObject3.bin"/><Relationship Id="rId9" Type="http://schemas.openxmlformats.org/officeDocument/2006/relationships/image" Target="../media/image139.jpeg"/></Relationships>
</file>

<file path=ppt/slides/_rels/slide53.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jpeg"/><Relationship Id="rId1" Type="http://schemas.openxmlformats.org/officeDocument/2006/relationships/slideLayout" Target="../slideLayouts/slideLayout18.xml"/><Relationship Id="rId6" Type="http://schemas.openxmlformats.org/officeDocument/2006/relationships/image" Target="../media/image143.jpeg"/><Relationship Id="rId5" Type="http://schemas.openxmlformats.org/officeDocument/2006/relationships/image" Target="../media/image142.jpeg"/><Relationship Id="rId4" Type="http://schemas.openxmlformats.org/officeDocument/2006/relationships/image" Target="../media/image4.jpeg"/></Relationships>
</file>

<file path=ppt/slides/_rels/slide54.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image" Target="../media/image144.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147.jpeg"/><Relationship Id="rId4" Type="http://schemas.openxmlformats.org/officeDocument/2006/relationships/image" Target="../media/image146.jpeg"/></Relationships>
</file>

<file path=ppt/slides/_rels/slide55.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image" Target="../media/image148.jpeg"/><Relationship Id="rId1" Type="http://schemas.openxmlformats.org/officeDocument/2006/relationships/slideLayout" Target="../slideLayouts/slideLayout18.xml"/><Relationship Id="rId5" Type="http://schemas.openxmlformats.org/officeDocument/2006/relationships/image" Target="../media/image4.jpeg"/><Relationship Id="rId4" Type="http://schemas.openxmlformats.org/officeDocument/2006/relationships/image" Target="../media/image150.jpeg"/></Relationships>
</file>

<file path=ppt/slides/_rels/slide5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1.jpeg"/><Relationship Id="rId1" Type="http://schemas.openxmlformats.org/officeDocument/2006/relationships/slideLayout" Target="../slideLayouts/slideLayout18.xml"/><Relationship Id="rId6" Type="http://schemas.openxmlformats.org/officeDocument/2006/relationships/image" Target="../media/image154.jpeg"/><Relationship Id="rId5" Type="http://schemas.openxmlformats.org/officeDocument/2006/relationships/image" Target="../media/image153.jpeg"/><Relationship Id="rId4" Type="http://schemas.openxmlformats.org/officeDocument/2006/relationships/image" Target="../media/image152.jpeg"/></Relationships>
</file>

<file path=ppt/slides/_rels/slide5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5.jpeg"/><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image" Target="../media/image156.jpeg"/><Relationship Id="rId1" Type="http://schemas.openxmlformats.org/officeDocument/2006/relationships/slideLayout" Target="../slideLayouts/slideLayout18.xml"/><Relationship Id="rId5" Type="http://schemas.openxmlformats.org/officeDocument/2006/relationships/image" Target="../media/image4.jpeg"/><Relationship Id="rId4" Type="http://schemas.openxmlformats.org/officeDocument/2006/relationships/image" Target="../media/image158.jpeg"/></Relationships>
</file>

<file path=ppt/slides/_rels/slide59.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image" Target="../media/image159.jpeg"/><Relationship Id="rId1" Type="http://schemas.openxmlformats.org/officeDocument/2006/relationships/slideLayout" Target="../slideLayouts/slideLayout18.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image" Target="../media/image4.jpeg"/><Relationship Id="rId1" Type="http://schemas.openxmlformats.org/officeDocument/2006/relationships/slideLayout" Target="../slideLayouts/slideLayout18.xml"/><Relationship Id="rId6" Type="http://schemas.openxmlformats.org/officeDocument/2006/relationships/image" Target="../media/image164.jpeg"/><Relationship Id="rId5" Type="http://schemas.openxmlformats.org/officeDocument/2006/relationships/image" Target="../media/image163.jpeg"/><Relationship Id="rId4" Type="http://schemas.openxmlformats.org/officeDocument/2006/relationships/image" Target="../media/image162.jpeg"/></Relationships>
</file>

<file path=ppt/slides/_rels/slide61.xml.rels><?xml version="1.0" encoding="UTF-8" standalone="yes"?>
<Relationships xmlns="http://schemas.openxmlformats.org/package/2006/relationships"><Relationship Id="rId3" Type="http://schemas.openxmlformats.org/officeDocument/2006/relationships/image" Target="../media/image166.jpeg"/><Relationship Id="rId7" Type="http://schemas.openxmlformats.org/officeDocument/2006/relationships/image" Target="../media/image4.jpeg"/><Relationship Id="rId2" Type="http://schemas.openxmlformats.org/officeDocument/2006/relationships/image" Target="../media/image165.jpeg"/><Relationship Id="rId1" Type="http://schemas.openxmlformats.org/officeDocument/2006/relationships/slideLayout" Target="../slideLayouts/slideLayout18.xml"/><Relationship Id="rId6" Type="http://schemas.openxmlformats.org/officeDocument/2006/relationships/image" Target="../media/image169.jpeg"/><Relationship Id="rId5" Type="http://schemas.openxmlformats.org/officeDocument/2006/relationships/image" Target="../media/image168.jpeg"/><Relationship Id="rId4" Type="http://schemas.openxmlformats.org/officeDocument/2006/relationships/image" Target="../media/image167.jpeg"/></Relationships>
</file>

<file path=ppt/slides/_rels/slide62.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image" Target="../media/image4.jpeg"/><Relationship Id="rId1" Type="http://schemas.openxmlformats.org/officeDocument/2006/relationships/slideLayout" Target="../slideLayouts/slideLayout18.xml"/><Relationship Id="rId4" Type="http://schemas.openxmlformats.org/officeDocument/2006/relationships/image" Target="../media/image171.jpeg"/></Relationships>
</file>

<file path=ppt/slides/_rels/slide63.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image" Target="../media/image4.jpeg"/><Relationship Id="rId1" Type="http://schemas.openxmlformats.org/officeDocument/2006/relationships/slideLayout" Target="../slideLayouts/slideLayout18.xml"/><Relationship Id="rId6" Type="http://schemas.openxmlformats.org/officeDocument/2006/relationships/image" Target="../media/image175.jpeg"/><Relationship Id="rId5" Type="http://schemas.openxmlformats.org/officeDocument/2006/relationships/image" Target="../media/image174.jpeg"/><Relationship Id="rId4" Type="http://schemas.openxmlformats.org/officeDocument/2006/relationships/image" Target="../media/image173.jpeg"/></Relationships>
</file>

<file path=ppt/slides/_rels/slide64.xml.rels><?xml version="1.0" encoding="UTF-8" standalone="yes"?>
<Relationships xmlns="http://schemas.openxmlformats.org/package/2006/relationships"><Relationship Id="rId8" Type="http://schemas.openxmlformats.org/officeDocument/2006/relationships/image" Target="../media/image181.jpeg"/><Relationship Id="rId3" Type="http://schemas.openxmlformats.org/officeDocument/2006/relationships/image" Target="../media/image176.jpeg"/><Relationship Id="rId7" Type="http://schemas.openxmlformats.org/officeDocument/2006/relationships/image" Target="../media/image180.jpeg"/><Relationship Id="rId2" Type="http://schemas.openxmlformats.org/officeDocument/2006/relationships/image" Target="../media/image4.jpeg"/><Relationship Id="rId1" Type="http://schemas.openxmlformats.org/officeDocument/2006/relationships/slideLayout" Target="../slideLayouts/slideLayout18.xml"/><Relationship Id="rId6" Type="http://schemas.openxmlformats.org/officeDocument/2006/relationships/image" Target="../media/image179.jpeg"/><Relationship Id="rId5" Type="http://schemas.openxmlformats.org/officeDocument/2006/relationships/image" Target="../media/image178.jpeg"/><Relationship Id="rId4" Type="http://schemas.openxmlformats.org/officeDocument/2006/relationships/image" Target="../media/image177.jpeg"/></Relationships>
</file>

<file path=ppt/slides/_rels/slide65.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image" Target="../media/image4.jpeg"/><Relationship Id="rId1" Type="http://schemas.openxmlformats.org/officeDocument/2006/relationships/slideLayout" Target="../slideLayouts/slideLayout18.xml"/><Relationship Id="rId4" Type="http://schemas.openxmlformats.org/officeDocument/2006/relationships/image" Target="../media/image183.jpeg"/></Relationships>
</file>

<file path=ppt/slides/_rels/slide66.xml.rels><?xml version="1.0" encoding="UTF-8" standalone="yes"?>
<Relationships xmlns="http://schemas.openxmlformats.org/package/2006/relationships"><Relationship Id="rId8" Type="http://schemas.openxmlformats.org/officeDocument/2006/relationships/image" Target="../media/image189.jpeg"/><Relationship Id="rId3" Type="http://schemas.openxmlformats.org/officeDocument/2006/relationships/image" Target="../media/image184.jpeg"/><Relationship Id="rId7" Type="http://schemas.openxmlformats.org/officeDocument/2006/relationships/image" Target="../media/image188.jpeg"/><Relationship Id="rId2" Type="http://schemas.openxmlformats.org/officeDocument/2006/relationships/image" Target="../media/image4.jpeg"/><Relationship Id="rId1" Type="http://schemas.openxmlformats.org/officeDocument/2006/relationships/slideLayout" Target="../slideLayouts/slideLayout18.xml"/><Relationship Id="rId6" Type="http://schemas.openxmlformats.org/officeDocument/2006/relationships/image" Target="../media/image187.jpeg"/><Relationship Id="rId5" Type="http://schemas.openxmlformats.org/officeDocument/2006/relationships/image" Target="../media/image186.jpeg"/><Relationship Id="rId4" Type="http://schemas.openxmlformats.org/officeDocument/2006/relationships/image" Target="../media/image185.jpeg"/></Relationships>
</file>

<file path=ppt/slides/_rels/slide67.xml.rels><?xml version="1.0" encoding="UTF-8" standalone="yes"?>
<Relationships xmlns="http://schemas.openxmlformats.org/package/2006/relationships"><Relationship Id="rId3" Type="http://schemas.openxmlformats.org/officeDocument/2006/relationships/image" Target="../media/image190.jpeg"/><Relationship Id="rId2" Type="http://schemas.openxmlformats.org/officeDocument/2006/relationships/image" Target="../media/image4.jpeg"/><Relationship Id="rId1" Type="http://schemas.openxmlformats.org/officeDocument/2006/relationships/slideLayout" Target="../slideLayouts/slideLayout18.xml"/><Relationship Id="rId4" Type="http://schemas.openxmlformats.org/officeDocument/2006/relationships/image" Target="../media/image191.jpeg"/></Relationships>
</file>

<file path=ppt/slides/_rels/slide68.xml.rels><?xml version="1.0" encoding="UTF-8" standalone="yes"?>
<Relationships xmlns="http://schemas.openxmlformats.org/package/2006/relationships"><Relationship Id="rId3" Type="http://schemas.openxmlformats.org/officeDocument/2006/relationships/image" Target="../media/image192.jpeg"/><Relationship Id="rId7" Type="http://schemas.openxmlformats.org/officeDocument/2006/relationships/image" Target="../media/image196.jpeg"/><Relationship Id="rId2" Type="http://schemas.openxmlformats.org/officeDocument/2006/relationships/image" Target="../media/image4.jpeg"/><Relationship Id="rId1" Type="http://schemas.openxmlformats.org/officeDocument/2006/relationships/slideLayout" Target="../slideLayouts/slideLayout18.xml"/><Relationship Id="rId6" Type="http://schemas.openxmlformats.org/officeDocument/2006/relationships/image" Target="../media/image195.jpeg"/><Relationship Id="rId5" Type="http://schemas.openxmlformats.org/officeDocument/2006/relationships/image" Target="../media/image194.jpeg"/><Relationship Id="rId4" Type="http://schemas.openxmlformats.org/officeDocument/2006/relationships/image" Target="../media/image193.jpeg"/></Relationships>
</file>

<file path=ppt/slides/_rels/slide69.xml.rels><?xml version="1.0" encoding="UTF-8" standalone="yes"?>
<Relationships xmlns="http://schemas.openxmlformats.org/package/2006/relationships"><Relationship Id="rId3" Type="http://schemas.openxmlformats.org/officeDocument/2006/relationships/image" Target="../media/image197.jpeg"/><Relationship Id="rId2" Type="http://schemas.openxmlformats.org/officeDocument/2006/relationships/image" Target="../media/image4.jpeg"/><Relationship Id="rId1" Type="http://schemas.openxmlformats.org/officeDocument/2006/relationships/slideLayout" Target="../slideLayouts/slideLayout18.xml"/><Relationship Id="rId6" Type="http://schemas.openxmlformats.org/officeDocument/2006/relationships/image" Target="../media/image200.jpeg"/><Relationship Id="rId5" Type="http://schemas.openxmlformats.org/officeDocument/2006/relationships/image" Target="../media/image199.jpeg"/><Relationship Id="rId4" Type="http://schemas.openxmlformats.org/officeDocument/2006/relationships/image" Target="../media/image198.jpe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8.xml"/><Relationship Id="rId4" Type="http://schemas.openxmlformats.org/officeDocument/2006/relationships/image" Target="../media/image6.jpeg"/></Relationships>
</file>

<file path=ppt/slides/_rels/slide70.xml.rels><?xml version="1.0" encoding="UTF-8" standalone="yes"?>
<Relationships xmlns="http://schemas.openxmlformats.org/package/2006/relationships"><Relationship Id="rId3" Type="http://schemas.openxmlformats.org/officeDocument/2006/relationships/image" Target="../media/image201.jpeg"/><Relationship Id="rId2" Type="http://schemas.openxmlformats.org/officeDocument/2006/relationships/image" Target="../media/image4.jpeg"/><Relationship Id="rId1" Type="http://schemas.openxmlformats.org/officeDocument/2006/relationships/slideLayout" Target="../slideLayouts/slideLayout18.xml"/><Relationship Id="rId6" Type="http://schemas.openxmlformats.org/officeDocument/2006/relationships/image" Target="../media/image204.jpeg"/><Relationship Id="rId5" Type="http://schemas.openxmlformats.org/officeDocument/2006/relationships/image" Target="../media/image203.jpeg"/><Relationship Id="rId4" Type="http://schemas.openxmlformats.org/officeDocument/2006/relationships/image" Target="../media/image202.jpeg"/></Relationships>
</file>

<file path=ppt/slides/_rels/slide7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3" Type="http://schemas.openxmlformats.org/officeDocument/2006/relationships/image" Target="../media/image205.jpeg"/><Relationship Id="rId2" Type="http://schemas.openxmlformats.org/officeDocument/2006/relationships/image" Target="../media/image4.jpeg"/><Relationship Id="rId1" Type="http://schemas.openxmlformats.org/officeDocument/2006/relationships/slideLayout" Target="../slideLayouts/slideLayout18.xml"/><Relationship Id="rId6" Type="http://schemas.openxmlformats.org/officeDocument/2006/relationships/image" Target="../media/image208.jpeg"/><Relationship Id="rId5" Type="http://schemas.openxmlformats.org/officeDocument/2006/relationships/image" Target="../media/image207.jpeg"/><Relationship Id="rId4" Type="http://schemas.openxmlformats.org/officeDocument/2006/relationships/image" Target="../media/image206.jpeg"/></Relationships>
</file>

<file path=ppt/slides/_rels/slide73.xml.rels><?xml version="1.0" encoding="UTF-8" standalone="yes"?>
<Relationships xmlns="http://schemas.openxmlformats.org/package/2006/relationships"><Relationship Id="rId3" Type="http://schemas.openxmlformats.org/officeDocument/2006/relationships/image" Target="../media/image210.jpeg"/><Relationship Id="rId2" Type="http://schemas.openxmlformats.org/officeDocument/2006/relationships/image" Target="../media/image209.jpeg"/><Relationship Id="rId1" Type="http://schemas.openxmlformats.org/officeDocument/2006/relationships/slideLayout" Target="../slideLayouts/slideLayout18.xml"/><Relationship Id="rId6" Type="http://schemas.openxmlformats.org/officeDocument/2006/relationships/image" Target="../media/image212.jpeg"/><Relationship Id="rId5" Type="http://schemas.openxmlformats.org/officeDocument/2006/relationships/image" Target="../media/image211.jpeg"/><Relationship Id="rId4" Type="http://schemas.openxmlformats.org/officeDocument/2006/relationships/image" Target="../media/image4.jpeg"/></Relationships>
</file>

<file path=ppt/slides/_rels/slide74.xml.rels><?xml version="1.0" encoding="UTF-8" standalone="yes"?>
<Relationships xmlns="http://schemas.openxmlformats.org/package/2006/relationships"><Relationship Id="rId3" Type="http://schemas.openxmlformats.org/officeDocument/2006/relationships/image" Target="../media/image214.jpeg"/><Relationship Id="rId7" Type="http://schemas.openxmlformats.org/officeDocument/2006/relationships/image" Target="../media/image217.jpeg"/><Relationship Id="rId2" Type="http://schemas.openxmlformats.org/officeDocument/2006/relationships/image" Target="../media/image213.jpeg"/><Relationship Id="rId1" Type="http://schemas.openxmlformats.org/officeDocument/2006/relationships/slideLayout" Target="../slideLayouts/slideLayout18.xml"/><Relationship Id="rId6" Type="http://schemas.openxmlformats.org/officeDocument/2006/relationships/image" Target="../media/image216.jpeg"/><Relationship Id="rId5" Type="http://schemas.openxmlformats.org/officeDocument/2006/relationships/image" Target="../media/image4.jpeg"/><Relationship Id="rId4" Type="http://schemas.openxmlformats.org/officeDocument/2006/relationships/image" Target="../media/image215.jpeg"/></Relationships>
</file>

<file path=ppt/slides/_rels/slide75.xml.rels><?xml version="1.0" encoding="UTF-8" standalone="yes"?>
<Relationships xmlns="http://schemas.openxmlformats.org/package/2006/relationships"><Relationship Id="rId8" Type="http://schemas.openxmlformats.org/officeDocument/2006/relationships/image" Target="../media/image223.jpeg"/><Relationship Id="rId3" Type="http://schemas.openxmlformats.org/officeDocument/2006/relationships/image" Target="../media/image218.jpeg"/><Relationship Id="rId7" Type="http://schemas.openxmlformats.org/officeDocument/2006/relationships/image" Target="../media/image222.jpeg"/><Relationship Id="rId2" Type="http://schemas.openxmlformats.org/officeDocument/2006/relationships/image" Target="../media/image4.jpeg"/><Relationship Id="rId1" Type="http://schemas.openxmlformats.org/officeDocument/2006/relationships/slideLayout" Target="../slideLayouts/slideLayout18.xml"/><Relationship Id="rId6" Type="http://schemas.openxmlformats.org/officeDocument/2006/relationships/image" Target="../media/image221.jpeg"/><Relationship Id="rId5" Type="http://schemas.openxmlformats.org/officeDocument/2006/relationships/image" Target="../media/image220.jpeg"/><Relationship Id="rId4" Type="http://schemas.openxmlformats.org/officeDocument/2006/relationships/image" Target="../media/image219.jpeg"/><Relationship Id="rId9" Type="http://schemas.openxmlformats.org/officeDocument/2006/relationships/image" Target="../media/image224.jpeg"/></Relationships>
</file>

<file path=ppt/slides/_rels/slide76.xml.rels><?xml version="1.0" encoding="UTF-8" standalone="yes"?>
<Relationships xmlns="http://schemas.openxmlformats.org/package/2006/relationships"><Relationship Id="rId3" Type="http://schemas.openxmlformats.org/officeDocument/2006/relationships/image" Target="../media/image225.jpeg"/><Relationship Id="rId2" Type="http://schemas.openxmlformats.org/officeDocument/2006/relationships/image" Target="../media/image4.jpeg"/><Relationship Id="rId1" Type="http://schemas.openxmlformats.org/officeDocument/2006/relationships/slideLayout" Target="../slideLayouts/slideLayout18.xml"/><Relationship Id="rId5" Type="http://schemas.openxmlformats.org/officeDocument/2006/relationships/image" Target="../media/image227.jpeg"/><Relationship Id="rId4" Type="http://schemas.openxmlformats.org/officeDocument/2006/relationships/image" Target="../media/image226.jpeg"/></Relationships>
</file>

<file path=ppt/slides/_rels/slide77.xml.rels><?xml version="1.0" encoding="UTF-8" standalone="yes"?>
<Relationships xmlns="http://schemas.openxmlformats.org/package/2006/relationships"><Relationship Id="rId8" Type="http://schemas.openxmlformats.org/officeDocument/2006/relationships/image" Target="../media/image233.jpeg"/><Relationship Id="rId3" Type="http://schemas.openxmlformats.org/officeDocument/2006/relationships/image" Target="../media/image229.jpeg"/><Relationship Id="rId7" Type="http://schemas.openxmlformats.org/officeDocument/2006/relationships/image" Target="../media/image232.jpeg"/><Relationship Id="rId2" Type="http://schemas.openxmlformats.org/officeDocument/2006/relationships/image" Target="../media/image228.jpeg"/><Relationship Id="rId1" Type="http://schemas.openxmlformats.org/officeDocument/2006/relationships/slideLayout" Target="../slideLayouts/slideLayout18.xml"/><Relationship Id="rId6" Type="http://schemas.openxmlformats.org/officeDocument/2006/relationships/image" Target="../media/image231.jpeg"/><Relationship Id="rId11" Type="http://schemas.openxmlformats.org/officeDocument/2006/relationships/image" Target="../media/image236.jpeg"/><Relationship Id="rId5" Type="http://schemas.openxmlformats.org/officeDocument/2006/relationships/image" Target="../media/image230.jpeg"/><Relationship Id="rId10" Type="http://schemas.openxmlformats.org/officeDocument/2006/relationships/image" Target="../media/image235.jpeg"/><Relationship Id="rId4" Type="http://schemas.openxmlformats.org/officeDocument/2006/relationships/image" Target="../media/image4.jpeg"/><Relationship Id="rId9" Type="http://schemas.openxmlformats.org/officeDocument/2006/relationships/image" Target="../media/image234.jpeg"/></Relationships>
</file>

<file path=ppt/slides/_rels/slide7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37.jpeg"/><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eg"/><Relationship Id="rId1" Type="http://schemas.openxmlformats.org/officeDocument/2006/relationships/slideLayout" Target="../slideLayouts/slideLayout18.xml"/><Relationship Id="rId4" Type="http://schemas.openxmlformats.org/officeDocument/2006/relationships/image" Target="../media/image8.jpeg"/></Relationships>
</file>

<file path=ppt/slides/_rels/slide80.xml.rels><?xml version="1.0" encoding="UTF-8" standalone="yes"?>
<Relationships xmlns="http://schemas.openxmlformats.org/package/2006/relationships"><Relationship Id="rId2" Type="http://schemas.openxmlformats.org/officeDocument/2006/relationships/image" Target="../media/image238.jpeg"/><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8" Type="http://schemas.openxmlformats.org/officeDocument/2006/relationships/image" Target="../media/image244.jpeg"/><Relationship Id="rId3" Type="http://schemas.openxmlformats.org/officeDocument/2006/relationships/image" Target="../media/image240.jpeg"/><Relationship Id="rId7" Type="http://schemas.openxmlformats.org/officeDocument/2006/relationships/image" Target="../media/image243.jpeg"/><Relationship Id="rId2" Type="http://schemas.openxmlformats.org/officeDocument/2006/relationships/image" Target="../media/image239.jpeg"/><Relationship Id="rId1" Type="http://schemas.openxmlformats.org/officeDocument/2006/relationships/slideLayout" Target="../slideLayouts/slideLayout23.xml"/><Relationship Id="rId6" Type="http://schemas.openxmlformats.org/officeDocument/2006/relationships/image" Target="../media/image242.jpeg"/><Relationship Id="rId5" Type="http://schemas.openxmlformats.org/officeDocument/2006/relationships/image" Target="../media/image241.jpeg"/><Relationship Id="rId4" Type="http://schemas.openxmlformats.org/officeDocument/2006/relationships/image" Target="../media/image238.jpeg"/><Relationship Id="rId9" Type="http://schemas.openxmlformats.org/officeDocument/2006/relationships/image" Target="../media/image245.jpeg"/></Relationships>
</file>

<file path=ppt/slides/_rels/slide82.xml.rels><?xml version="1.0" encoding="UTF-8" standalone="yes"?>
<Relationships xmlns="http://schemas.openxmlformats.org/package/2006/relationships"><Relationship Id="rId3" Type="http://schemas.openxmlformats.org/officeDocument/2006/relationships/image" Target="../media/image247.jpeg"/><Relationship Id="rId2" Type="http://schemas.openxmlformats.org/officeDocument/2006/relationships/image" Target="../media/image246.jpeg"/><Relationship Id="rId1" Type="http://schemas.openxmlformats.org/officeDocument/2006/relationships/slideLayout" Target="../slideLayouts/slideLayout23.xml"/><Relationship Id="rId5" Type="http://schemas.openxmlformats.org/officeDocument/2006/relationships/image" Target="../media/image248.jpeg"/><Relationship Id="rId4" Type="http://schemas.openxmlformats.org/officeDocument/2006/relationships/image" Target="../media/image238.jpeg"/></Relationships>
</file>

<file path=ppt/slides/_rels/slide83.xml.rels><?xml version="1.0" encoding="UTF-8" standalone="yes"?>
<Relationships xmlns="http://schemas.openxmlformats.org/package/2006/relationships"><Relationship Id="rId3" Type="http://schemas.openxmlformats.org/officeDocument/2006/relationships/image" Target="../media/image238.jpeg"/><Relationship Id="rId2" Type="http://schemas.openxmlformats.org/officeDocument/2006/relationships/image" Target="../media/image249.jpeg"/><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3" Type="http://schemas.openxmlformats.org/officeDocument/2006/relationships/image" Target="../media/image238.jpeg"/><Relationship Id="rId2" Type="http://schemas.openxmlformats.org/officeDocument/2006/relationships/image" Target="../media/image250.jpeg"/><Relationship Id="rId1" Type="http://schemas.openxmlformats.org/officeDocument/2006/relationships/slideLayout" Target="../slideLayouts/slideLayout18.xml"/><Relationship Id="rId5" Type="http://schemas.openxmlformats.org/officeDocument/2006/relationships/image" Target="../media/image252.jpeg"/><Relationship Id="rId4" Type="http://schemas.openxmlformats.org/officeDocument/2006/relationships/image" Target="../media/image251.jpeg"/></Relationships>
</file>

<file path=ppt/slides/_rels/slide85.xml.rels><?xml version="1.0" encoding="UTF-8" standalone="yes"?>
<Relationships xmlns="http://schemas.openxmlformats.org/package/2006/relationships"><Relationship Id="rId3" Type="http://schemas.openxmlformats.org/officeDocument/2006/relationships/image" Target="../media/image253.jpeg"/><Relationship Id="rId2" Type="http://schemas.openxmlformats.org/officeDocument/2006/relationships/image" Target="../media/image238.jpeg"/><Relationship Id="rId1" Type="http://schemas.openxmlformats.org/officeDocument/2006/relationships/slideLayout" Target="../slideLayouts/slideLayout18.xml"/><Relationship Id="rId5" Type="http://schemas.openxmlformats.org/officeDocument/2006/relationships/image" Target="../media/image255.jpeg"/><Relationship Id="rId4" Type="http://schemas.openxmlformats.org/officeDocument/2006/relationships/image" Target="../media/image254.jpeg"/></Relationships>
</file>

<file path=ppt/slides/_rels/slide86.xml.rels><?xml version="1.0" encoding="UTF-8" standalone="yes"?>
<Relationships xmlns="http://schemas.openxmlformats.org/package/2006/relationships"><Relationship Id="rId3" Type="http://schemas.openxmlformats.org/officeDocument/2006/relationships/image" Target="../media/image256.jpeg"/><Relationship Id="rId2" Type="http://schemas.openxmlformats.org/officeDocument/2006/relationships/image" Target="../media/image238.jpeg"/><Relationship Id="rId1" Type="http://schemas.openxmlformats.org/officeDocument/2006/relationships/slideLayout" Target="../slideLayouts/slideLayout18.xml"/><Relationship Id="rId5" Type="http://schemas.openxmlformats.org/officeDocument/2006/relationships/image" Target="../media/image258.jpeg"/><Relationship Id="rId4" Type="http://schemas.openxmlformats.org/officeDocument/2006/relationships/image" Target="../media/image257.jpeg"/></Relationships>
</file>

<file path=ppt/slides/_rels/slide87.xml.rels><?xml version="1.0" encoding="UTF-8" standalone="yes"?>
<Relationships xmlns="http://schemas.openxmlformats.org/package/2006/relationships"><Relationship Id="rId3" Type="http://schemas.openxmlformats.org/officeDocument/2006/relationships/image" Target="../media/image259.jpeg"/><Relationship Id="rId2" Type="http://schemas.openxmlformats.org/officeDocument/2006/relationships/image" Target="../media/image238.jpeg"/><Relationship Id="rId1" Type="http://schemas.openxmlformats.org/officeDocument/2006/relationships/slideLayout" Target="../slideLayouts/slideLayout18.xml"/><Relationship Id="rId4" Type="http://schemas.openxmlformats.org/officeDocument/2006/relationships/image" Target="../media/image260.jpeg"/></Relationships>
</file>

<file path=ppt/slides/_rels/slide88.xml.rels><?xml version="1.0" encoding="UTF-8" standalone="yes"?>
<Relationships xmlns="http://schemas.openxmlformats.org/package/2006/relationships"><Relationship Id="rId3" Type="http://schemas.openxmlformats.org/officeDocument/2006/relationships/image" Target="../media/image262.jpeg"/><Relationship Id="rId2" Type="http://schemas.openxmlformats.org/officeDocument/2006/relationships/image" Target="../media/image261.jpeg"/><Relationship Id="rId1" Type="http://schemas.openxmlformats.org/officeDocument/2006/relationships/slideLayout" Target="../slideLayouts/slideLayout23.xml"/><Relationship Id="rId5" Type="http://schemas.openxmlformats.org/officeDocument/2006/relationships/image" Target="../media/image238.jpeg"/><Relationship Id="rId4" Type="http://schemas.openxmlformats.org/officeDocument/2006/relationships/image" Target="../media/image263.jpeg"/></Relationships>
</file>

<file path=ppt/slides/_rels/slide89.xml.rels><?xml version="1.0" encoding="UTF-8" standalone="yes"?>
<Relationships xmlns="http://schemas.openxmlformats.org/package/2006/relationships"><Relationship Id="rId3" Type="http://schemas.openxmlformats.org/officeDocument/2006/relationships/image" Target="../media/image265.jpeg"/><Relationship Id="rId2" Type="http://schemas.openxmlformats.org/officeDocument/2006/relationships/image" Target="../media/image264.jpeg"/><Relationship Id="rId1" Type="http://schemas.openxmlformats.org/officeDocument/2006/relationships/slideLayout" Target="../slideLayouts/slideLayout18.xml"/><Relationship Id="rId5" Type="http://schemas.openxmlformats.org/officeDocument/2006/relationships/image" Target="../media/image238.jpeg"/><Relationship Id="rId4" Type="http://schemas.openxmlformats.org/officeDocument/2006/relationships/image" Target="../media/image266.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Layout" Target="../slideLayouts/slideLayout18.xml"/></Relationships>
</file>

<file path=ppt/slides/_rels/slide90.xml.rels><?xml version="1.0" encoding="UTF-8" standalone="yes"?>
<Relationships xmlns="http://schemas.openxmlformats.org/package/2006/relationships"><Relationship Id="rId3" Type="http://schemas.openxmlformats.org/officeDocument/2006/relationships/image" Target="../media/image268.jpeg"/><Relationship Id="rId2" Type="http://schemas.openxmlformats.org/officeDocument/2006/relationships/image" Target="../media/image267.jpeg"/><Relationship Id="rId1" Type="http://schemas.openxmlformats.org/officeDocument/2006/relationships/slideLayout" Target="../slideLayouts/slideLayout23.xml"/><Relationship Id="rId6" Type="http://schemas.openxmlformats.org/officeDocument/2006/relationships/image" Target="../media/image238.jpeg"/><Relationship Id="rId5" Type="http://schemas.openxmlformats.org/officeDocument/2006/relationships/image" Target="../media/image270.jpeg"/><Relationship Id="rId4" Type="http://schemas.openxmlformats.org/officeDocument/2006/relationships/image" Target="../media/image269.jpeg"/></Relationships>
</file>

<file path=ppt/slides/_rels/slide91.xml.rels><?xml version="1.0" encoding="UTF-8" standalone="yes"?>
<Relationships xmlns="http://schemas.openxmlformats.org/package/2006/relationships"><Relationship Id="rId3" Type="http://schemas.openxmlformats.org/officeDocument/2006/relationships/image" Target="../media/image238.jpeg"/><Relationship Id="rId2" Type="http://schemas.openxmlformats.org/officeDocument/2006/relationships/image" Target="../media/image271.jpeg"/><Relationship Id="rId1" Type="http://schemas.openxmlformats.org/officeDocument/2006/relationships/slideLayout" Target="../slideLayouts/slideLayout23.xml"/></Relationships>
</file>

<file path=ppt/slides/_rels/slide92.xml.rels><?xml version="1.0" encoding="UTF-8" standalone="yes"?>
<Relationships xmlns="http://schemas.openxmlformats.org/package/2006/relationships"><Relationship Id="rId3" Type="http://schemas.openxmlformats.org/officeDocument/2006/relationships/image" Target="../media/image272.jpeg"/><Relationship Id="rId2" Type="http://schemas.openxmlformats.org/officeDocument/2006/relationships/image" Target="../media/image238.jpeg"/><Relationship Id="rId1" Type="http://schemas.openxmlformats.org/officeDocument/2006/relationships/slideLayout" Target="../slideLayouts/slideLayout18.xml"/><Relationship Id="rId5" Type="http://schemas.openxmlformats.org/officeDocument/2006/relationships/image" Target="../media/image274.jpeg"/><Relationship Id="rId4" Type="http://schemas.openxmlformats.org/officeDocument/2006/relationships/image" Target="../media/image273.jpeg"/></Relationships>
</file>

<file path=ppt/slides/_rels/slide93.xml.rels><?xml version="1.0" encoding="UTF-8" standalone="yes"?>
<Relationships xmlns="http://schemas.openxmlformats.org/package/2006/relationships"><Relationship Id="rId3" Type="http://schemas.openxmlformats.org/officeDocument/2006/relationships/image" Target="../media/image276.jpeg"/><Relationship Id="rId2" Type="http://schemas.openxmlformats.org/officeDocument/2006/relationships/image" Target="../media/image275.jpeg"/><Relationship Id="rId1" Type="http://schemas.openxmlformats.org/officeDocument/2006/relationships/slideLayout" Target="../slideLayouts/slideLayout23.xml"/><Relationship Id="rId6" Type="http://schemas.openxmlformats.org/officeDocument/2006/relationships/image" Target="../media/image278.jpeg"/><Relationship Id="rId5" Type="http://schemas.openxmlformats.org/officeDocument/2006/relationships/image" Target="../media/image238.jpeg"/><Relationship Id="rId4" Type="http://schemas.openxmlformats.org/officeDocument/2006/relationships/image" Target="../media/image277.jpeg"/></Relationships>
</file>

<file path=ppt/slides/_rels/slide94.xml.rels><?xml version="1.0" encoding="UTF-8" standalone="yes"?>
<Relationships xmlns="http://schemas.openxmlformats.org/package/2006/relationships"><Relationship Id="rId3" Type="http://schemas.openxmlformats.org/officeDocument/2006/relationships/image" Target="../media/image280.jpeg"/><Relationship Id="rId2" Type="http://schemas.openxmlformats.org/officeDocument/2006/relationships/image" Target="../media/image279.jpeg"/><Relationship Id="rId1" Type="http://schemas.openxmlformats.org/officeDocument/2006/relationships/slideLayout" Target="../slideLayouts/slideLayout23.xml"/><Relationship Id="rId6" Type="http://schemas.openxmlformats.org/officeDocument/2006/relationships/image" Target="../media/image238.jpeg"/><Relationship Id="rId5" Type="http://schemas.openxmlformats.org/officeDocument/2006/relationships/image" Target="../media/image282.jpeg"/><Relationship Id="rId4" Type="http://schemas.openxmlformats.org/officeDocument/2006/relationships/image" Target="../media/image281.jpeg"/></Relationships>
</file>

<file path=ppt/slides/_rels/slide95.xml.rels><?xml version="1.0" encoding="UTF-8" standalone="yes"?>
<Relationships xmlns="http://schemas.openxmlformats.org/package/2006/relationships"><Relationship Id="rId3" Type="http://schemas.openxmlformats.org/officeDocument/2006/relationships/image" Target="../media/image283.jpeg"/><Relationship Id="rId2" Type="http://schemas.openxmlformats.org/officeDocument/2006/relationships/image" Target="../media/image238.jpeg"/><Relationship Id="rId1" Type="http://schemas.openxmlformats.org/officeDocument/2006/relationships/slideLayout" Target="../slideLayouts/slideLayout18.xml"/><Relationship Id="rId5" Type="http://schemas.openxmlformats.org/officeDocument/2006/relationships/image" Target="../media/image285.jpeg"/><Relationship Id="rId4" Type="http://schemas.openxmlformats.org/officeDocument/2006/relationships/image" Target="../media/image284.jpeg"/></Relationships>
</file>

<file path=ppt/slides/_rels/slide96.xml.rels><?xml version="1.0" encoding="UTF-8" standalone="yes"?>
<Relationships xmlns="http://schemas.openxmlformats.org/package/2006/relationships"><Relationship Id="rId3" Type="http://schemas.openxmlformats.org/officeDocument/2006/relationships/image" Target="../media/image287.jpeg"/><Relationship Id="rId2" Type="http://schemas.openxmlformats.org/officeDocument/2006/relationships/image" Target="../media/image286.jpeg"/><Relationship Id="rId1" Type="http://schemas.openxmlformats.org/officeDocument/2006/relationships/slideLayout" Target="../slideLayouts/slideLayout18.xml"/><Relationship Id="rId5" Type="http://schemas.openxmlformats.org/officeDocument/2006/relationships/image" Target="../media/image238.jpeg"/><Relationship Id="rId4" Type="http://schemas.openxmlformats.org/officeDocument/2006/relationships/image" Target="../media/image288.jpeg"/></Relationships>
</file>

<file path=ppt/slides/_rels/slide97.xml.rels><?xml version="1.0" encoding="UTF-8" standalone="yes"?>
<Relationships xmlns="http://schemas.openxmlformats.org/package/2006/relationships"><Relationship Id="rId3" Type="http://schemas.openxmlformats.org/officeDocument/2006/relationships/image" Target="../media/image238.jpeg"/><Relationship Id="rId2" Type="http://schemas.openxmlformats.org/officeDocument/2006/relationships/image" Target="../media/image289.jpeg"/><Relationship Id="rId1" Type="http://schemas.openxmlformats.org/officeDocument/2006/relationships/slideLayout" Target="../slideLayouts/slideLayout23.xml"/><Relationship Id="rId5" Type="http://schemas.openxmlformats.org/officeDocument/2006/relationships/image" Target="../media/image291.jpeg"/><Relationship Id="rId4" Type="http://schemas.openxmlformats.org/officeDocument/2006/relationships/image" Target="../media/image290.jpeg"/></Relationships>
</file>

<file path=ppt/slides/_rels/slide98.xml.rels><?xml version="1.0" encoding="UTF-8" standalone="yes"?>
<Relationships xmlns="http://schemas.openxmlformats.org/package/2006/relationships"><Relationship Id="rId3" Type="http://schemas.openxmlformats.org/officeDocument/2006/relationships/image" Target="../media/image293.jpeg"/><Relationship Id="rId2" Type="http://schemas.openxmlformats.org/officeDocument/2006/relationships/image" Target="../media/image292.jpeg"/><Relationship Id="rId1" Type="http://schemas.openxmlformats.org/officeDocument/2006/relationships/slideLayout" Target="../slideLayouts/slideLayout23.xml"/><Relationship Id="rId5" Type="http://schemas.openxmlformats.org/officeDocument/2006/relationships/image" Target="../media/image238.jpeg"/><Relationship Id="rId4" Type="http://schemas.openxmlformats.org/officeDocument/2006/relationships/image" Target="../media/image294.jpeg"/></Relationships>
</file>

<file path=ppt/slides/_rels/slide99.xml.rels><?xml version="1.0" encoding="UTF-8" standalone="yes"?>
<Relationships xmlns="http://schemas.openxmlformats.org/package/2006/relationships"><Relationship Id="rId8" Type="http://schemas.openxmlformats.org/officeDocument/2006/relationships/image" Target="../media/image300.jpeg"/><Relationship Id="rId3" Type="http://schemas.openxmlformats.org/officeDocument/2006/relationships/image" Target="../media/image295.jpeg"/><Relationship Id="rId7" Type="http://schemas.openxmlformats.org/officeDocument/2006/relationships/image" Target="../media/image299.jpeg"/><Relationship Id="rId2" Type="http://schemas.openxmlformats.org/officeDocument/2006/relationships/image" Target="../media/image238.jpeg"/><Relationship Id="rId1" Type="http://schemas.openxmlformats.org/officeDocument/2006/relationships/slideLayout" Target="../slideLayouts/slideLayout23.xml"/><Relationship Id="rId6" Type="http://schemas.openxmlformats.org/officeDocument/2006/relationships/image" Target="../media/image298.jpeg"/><Relationship Id="rId5" Type="http://schemas.openxmlformats.org/officeDocument/2006/relationships/image" Target="../media/image297.jpeg"/><Relationship Id="rId4" Type="http://schemas.openxmlformats.org/officeDocument/2006/relationships/image" Target="../media/image29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IMG_5573.JPG"/>
          <p:cNvPicPr>
            <a:picLocks noGrp="1" noChangeAspect="1"/>
          </p:cNvPicPr>
          <p:nvPr>
            <p:ph type="pic" idx="1"/>
          </p:nvPr>
        </p:nvPicPr>
        <p:blipFill>
          <a:blip r:embed="rId2" cstate="screen">
            <a:duotone>
              <a:prstClr val="black"/>
              <a:srgbClr val="D9C3A5">
                <a:tint val="50000"/>
                <a:satMod val="180000"/>
              </a:srgbClr>
            </a:duotone>
            <a:lum bright="10000" contrast="40000"/>
            <a:extLst>
              <a:ext uri="{28A0092B-C50C-407E-A947-70E740481C1C}">
                <a14:useLocalDpi xmlns:a14="http://schemas.microsoft.com/office/drawing/2010/main"/>
              </a:ext>
            </a:extLst>
          </a:blip>
          <a:srcRect/>
          <a:stretch>
            <a:fillRect/>
          </a:stretch>
        </p:blipFill>
        <p:spPr>
          <a:xfrm>
            <a:off x="450028" y="570610"/>
            <a:ext cx="8384326" cy="4127358"/>
          </a:xfrm>
          <a:prstGeom prst="wave">
            <a:avLst/>
          </a:prstGeom>
          <a:solidFill>
            <a:srgbClr val="C00000"/>
          </a:solidFill>
          <a:ln>
            <a:solidFill>
              <a:schemeClr val="tx2"/>
            </a:solidFill>
          </a:ln>
          <a:effectLst>
            <a:reflection blurRad="12700" stA="38000" endPos="28000" dist="5000" dir="5400000" sy="-100000" algn="bl" rotWithShape="0"/>
          </a:effectLst>
        </p:spPr>
      </p:pic>
      <p:sp>
        <p:nvSpPr>
          <p:cNvPr id="4102" name="Rectangle 6"/>
          <p:cNvSpPr>
            <a:spLocks noChangeArrowheads="1"/>
          </p:cNvSpPr>
          <p:nvPr/>
        </p:nvSpPr>
        <p:spPr bwMode="auto">
          <a:xfrm>
            <a:off x="773447" y="4074038"/>
            <a:ext cx="3440199" cy="269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ps-AF" altLang="fa-IR" sz="8465">
                <a:solidFill>
                  <a:srgbClr val="000000"/>
                </a:solidFill>
                <a:cs typeface="B Homa" panose="00000400000000000000" pitchFamily="2" charset="-78"/>
              </a:rPr>
              <a:t>کیش دره</a:t>
            </a:r>
            <a:endParaRPr lang="en-US" altLang="fa-IR" sz="8465">
              <a:solidFill>
                <a:srgbClr val="000000"/>
              </a:solidFill>
              <a:cs typeface="B Homa" panose="00000400000000000000" pitchFamily="2" charset="-78"/>
            </a:endParaRPr>
          </a:p>
        </p:txBody>
      </p:sp>
    </p:spTree>
    <p:extLst>
      <p:ext uri="{BB962C8B-B14F-4D97-AF65-F5344CB8AC3E}">
        <p14:creationId xmlns:p14="http://schemas.microsoft.com/office/powerpoint/2010/main" val="19342734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5575391" y="1167258"/>
            <a:ext cx="2819052" cy="97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50324" rIns="0" bIns="37581"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b="1">
                <a:solidFill>
                  <a:srgbClr val="000000"/>
                </a:solidFill>
              </a:rPr>
              <a:t>موقعیت نسبی:</a:t>
            </a:r>
            <a:endParaRPr lang="en-US" altLang="fa-IR" sz="1881" b="1">
              <a:solidFill>
                <a:srgbClr val="000000"/>
              </a:solidFill>
            </a:endParaRPr>
          </a:p>
          <a:p>
            <a:pPr algn="l" rtl="0" fontAlgn="base">
              <a:spcBef>
                <a:spcPct val="0"/>
              </a:spcBef>
              <a:spcAft>
                <a:spcPct val="0"/>
              </a:spcAft>
            </a:pPr>
            <a:endParaRPr lang="en-US" altLang="fa-IR" sz="3198">
              <a:solidFill>
                <a:srgbClr val="000000"/>
              </a:solidFill>
              <a:cs typeface="Arial" panose="020B0604020202020204" pitchFamily="34" charset="0"/>
            </a:endParaRPr>
          </a:p>
        </p:txBody>
      </p:sp>
      <p:pic>
        <p:nvPicPr>
          <p:cNvPr id="17412" name="Picture 6" descr="IMG_5865"/>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73696" y="2353939"/>
            <a:ext cx="3623079" cy="2040220"/>
          </a:xfrm>
          <a:prstGeom prst="rect">
            <a:avLst/>
          </a:prstGeom>
          <a:ln>
            <a:noFill/>
          </a:ln>
          <a:effectLst>
            <a:softEdge rad="112500"/>
          </a:effectLst>
        </p:spPr>
      </p:pic>
      <p:sp>
        <p:nvSpPr>
          <p:cNvPr id="6"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p>
          <a:p>
            <a:pPr algn="ctr" eaLnBrk="0" fontAlgn="base" hangingPunct="0">
              <a:spcBef>
                <a:spcPct val="0"/>
              </a:spcBef>
              <a:spcAft>
                <a:spcPct val="0"/>
              </a:spcAft>
              <a:defRPr/>
            </a:pPr>
            <a:r>
              <a:rPr lang="fa-IR" sz="1129" kern="0" dirty="0">
                <a:solidFill>
                  <a:srgbClr val="000000"/>
                </a:solidFill>
              </a:rPr>
              <a:t/>
            </a:r>
            <a:br>
              <a:rPr lang="fa-IR" sz="1129" kern="0" dirty="0">
                <a:solidFill>
                  <a:srgbClr val="000000"/>
                </a:solidFill>
              </a:rPr>
            </a:br>
            <a:r>
              <a:rPr lang="fa-IR" sz="1129" b="1" kern="0" dirty="0">
                <a:solidFill>
                  <a:srgbClr val="000000"/>
                </a:solidFill>
                <a:cs typeface="B Homa" panose="00000400000000000000" pitchFamily="2" charset="-78"/>
              </a:rPr>
              <a:t> </a:t>
            </a:r>
            <a:r>
              <a:rPr lang="fa-IR" sz="1129" b="1" kern="0" dirty="0">
                <a:solidFill>
                  <a:srgbClr val="000000"/>
                </a:solidFill>
              </a:rPr>
              <a:t>سازمان مدیریت وبرنامه ریزی </a:t>
            </a: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7"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8" name="Picture 7" descr="IMAGE0004.JPG"/>
          <p:cNvPicPr/>
          <p:nvPr/>
        </p:nvPicPr>
        <p:blipFill>
          <a:blip r:embed="rId4" cstate="screen">
            <a:lum contrast="-10000"/>
            <a:extLst>
              <a:ext uri="{28A0092B-C50C-407E-A947-70E740481C1C}">
                <a14:useLocalDpi xmlns:a14="http://schemas.microsoft.com/office/drawing/2010/main"/>
              </a:ext>
            </a:extLst>
          </a:blip>
          <a:stretch>
            <a:fillRect/>
          </a:stretch>
        </p:blipFill>
        <p:spPr>
          <a:xfrm>
            <a:off x="1633497" y="777180"/>
            <a:ext cx="3368528" cy="3798553"/>
          </a:xfrm>
          <a:prstGeom prst="rect">
            <a:avLst/>
          </a:prstGeom>
          <a:ln>
            <a:noFill/>
          </a:ln>
          <a:effectLst>
            <a:softEdge rad="112500"/>
          </a:effectLst>
        </p:spPr>
      </p:pic>
      <p:sp>
        <p:nvSpPr>
          <p:cNvPr id="12295" name="Rectangle 8"/>
          <p:cNvSpPr>
            <a:spLocks noChangeArrowheads="1"/>
          </p:cNvSpPr>
          <p:nvPr/>
        </p:nvSpPr>
        <p:spPr bwMode="auto">
          <a:xfrm>
            <a:off x="1848510" y="4931167"/>
            <a:ext cx="6092018" cy="9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881" b="1">
                <a:solidFill>
                  <a:srgbClr val="000000"/>
                </a:solidFill>
                <a:latin typeface="Calibri" panose="020F0502020204030204" pitchFamily="34" charset="0"/>
              </a:rPr>
              <a:t>تحليل :                                                                                                           </a:t>
            </a:r>
            <a:r>
              <a:rPr lang="fa-IR" altLang="fa-IR" sz="1317" b="1">
                <a:solidFill>
                  <a:srgbClr val="000000"/>
                </a:solidFill>
                <a:latin typeface="Calibri" panose="020F0502020204030204" pitchFamily="34" charset="0"/>
              </a:rPr>
              <a:t>با  توجه به نمودار شماتیک روستا مشاهده می شود روستا از 3 طرف به جنگل محدود است که در ارتفاعات آن روستا های موسی کوه و لتین پرد قرار دارند و از جبهه جنوبی که مدخل ورودی روستا هم هست  به دشت منتهی می شود .</a:t>
            </a:r>
            <a:endParaRPr lang="fa-IR" altLang="fa-IR" sz="1317" b="1">
              <a:solidFill>
                <a:srgbClr val="000000"/>
              </a:solidFill>
            </a:endParaRPr>
          </a:p>
        </p:txBody>
      </p:sp>
      <p:sp>
        <p:nvSpPr>
          <p:cNvPr id="12296" name="Text Box 7"/>
          <p:cNvSpPr txBox="1">
            <a:spLocks noChangeArrowheads="1"/>
          </p:cNvSpPr>
          <p:nvPr/>
        </p:nvSpPr>
        <p:spPr bwMode="auto">
          <a:xfrm>
            <a:off x="1848509" y="4934087"/>
            <a:ext cx="6378702" cy="1075062"/>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endParaRPr lang="fa-IR" altLang="fa-IR" sz="1505">
              <a:solidFill>
                <a:srgbClr val="000000"/>
              </a:solidFill>
            </a:endParaRPr>
          </a:p>
        </p:txBody>
      </p:sp>
      <p:sp>
        <p:nvSpPr>
          <p:cNvPr id="12297" name="Rounded Rectangle 6"/>
          <p:cNvSpPr>
            <a:spLocks noChangeArrowheads="1"/>
          </p:cNvSpPr>
          <p:nvPr/>
        </p:nvSpPr>
        <p:spPr bwMode="auto">
          <a:xfrm>
            <a:off x="6005416" y="633839"/>
            <a:ext cx="2508478" cy="573366"/>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12298" name="Rectangle 5"/>
          <p:cNvSpPr>
            <a:spLocks noChangeArrowheads="1"/>
          </p:cNvSpPr>
          <p:nvPr/>
        </p:nvSpPr>
        <p:spPr bwMode="auto">
          <a:xfrm>
            <a:off x="4858683" y="1666987"/>
            <a:ext cx="3798553" cy="612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روستای کیش دره از شمال ، جنوب و غرب به کوهستان محدود می شود .</a:t>
            </a:r>
            <a:r>
              <a:rPr lang="en-US" altLang="fa-IR" sz="1129">
                <a:solidFill>
                  <a:srgbClr val="000000"/>
                </a:solidFill>
              </a:rPr>
              <a:t> </a:t>
            </a:r>
            <a:r>
              <a:rPr lang="fa-IR" altLang="fa-IR" sz="1129">
                <a:solidFill>
                  <a:srgbClr val="000000"/>
                </a:solidFill>
              </a:rPr>
              <a:t>از روستاهای اطراف می توان به سیاه ورود اشاره کرد و پلنگ دره که در پشت ارتفاعات جبهه شرقی روستا واقع شده است</a:t>
            </a:r>
            <a:r>
              <a:rPr lang="en-US" altLang="fa-IR" sz="1129">
                <a:solidFill>
                  <a:srgbClr val="000000"/>
                </a:solidFill>
              </a:rPr>
              <a:t> </a:t>
            </a:r>
            <a:r>
              <a:rPr lang="fa-IR" altLang="fa-IR" sz="1129">
                <a:solidFill>
                  <a:srgbClr val="000000"/>
                </a:solidFill>
              </a:rPr>
              <a:t>.</a:t>
            </a:r>
            <a:endParaRPr lang="en-US" altLang="fa-IR" sz="1129">
              <a:solidFill>
                <a:srgbClr val="000000"/>
              </a:solidFill>
            </a:endParaRPr>
          </a:p>
        </p:txBody>
      </p:sp>
      <p:sp>
        <p:nvSpPr>
          <p:cNvPr id="12299" name="Rectangle 4"/>
          <p:cNvSpPr>
            <a:spLocks noChangeArrowheads="1"/>
          </p:cNvSpPr>
          <p:nvPr/>
        </p:nvSpPr>
        <p:spPr bwMode="auto">
          <a:xfrm>
            <a:off x="6148758" y="633763"/>
            <a:ext cx="2377254" cy="75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50324" rIns="0" bIns="37581"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l" eaLnBrk="1" fontAlgn="base" hangingPunct="1">
              <a:spcBef>
                <a:spcPct val="0"/>
              </a:spcBef>
              <a:spcAft>
                <a:spcPct val="0"/>
              </a:spcAft>
            </a:pPr>
            <a:r>
              <a:rPr lang="fa-IR" altLang="fa-IR" sz="1881" b="1">
                <a:solidFill>
                  <a:srgbClr val="000000"/>
                </a:solidFill>
              </a:rPr>
              <a:t>8-1  شناخت اوضاع طبیعی:</a:t>
            </a:r>
            <a:endParaRPr lang="en-US" altLang="fa-IR" sz="1881" b="1">
              <a:solidFill>
                <a:srgbClr val="000000"/>
              </a:solidFill>
            </a:endParaRPr>
          </a:p>
          <a:p>
            <a:pPr algn="l" rtl="0" fontAlgn="base">
              <a:spcBef>
                <a:spcPct val="0"/>
              </a:spcBef>
              <a:spcAft>
                <a:spcPct val="0"/>
              </a:spcAft>
            </a:pPr>
            <a:r>
              <a:rPr lang="fa-IR" altLang="fa-IR" sz="1787">
                <a:solidFill>
                  <a:srgbClr val="000000"/>
                </a:solidFill>
                <a:cs typeface="Arial" panose="020B0604020202020204" pitchFamily="34" charset="0"/>
              </a:rPr>
              <a:t>  </a:t>
            </a:r>
            <a:endParaRPr lang="en-US" altLang="fa-IR" sz="1787">
              <a:solidFill>
                <a:srgbClr val="000000"/>
              </a:solidFill>
              <a:cs typeface="Arial" panose="020B0604020202020204" pitchFamily="34" charset="0"/>
            </a:endParaRPr>
          </a:p>
        </p:txBody>
      </p:sp>
    </p:spTree>
    <p:extLst>
      <p:ext uri="{BB962C8B-B14F-4D97-AF65-F5344CB8AC3E}">
        <p14:creationId xmlns:p14="http://schemas.microsoft.com/office/powerpoint/2010/main" val="3148965473"/>
      </p:ext>
    </p:extLst>
  </p:cSld>
  <p:clrMapOvr>
    <a:masterClrMapping/>
  </p:clrMapOvr>
  <p:transition>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4" name="Picture 3" descr="IMG_5972"/>
          <p:cNvPicPr/>
          <p:nvPr/>
        </p:nvPicPr>
        <p:blipFill>
          <a:blip r:embed="rId2" cstate="screen">
            <a:extLst>
              <a:ext uri="{28A0092B-C50C-407E-A947-70E740481C1C}">
                <a14:useLocalDpi xmlns:a14="http://schemas.microsoft.com/office/drawing/2010/main"/>
              </a:ext>
            </a:extLst>
          </a:blip>
          <a:srcRect/>
          <a:stretch>
            <a:fillRect/>
          </a:stretch>
        </p:blipFill>
        <p:spPr bwMode="auto">
          <a:xfrm>
            <a:off x="1633497" y="5220770"/>
            <a:ext cx="1648428" cy="1150316"/>
          </a:xfrm>
          <a:prstGeom prst="rect">
            <a:avLst/>
          </a:prstGeom>
          <a:ln>
            <a:noFill/>
          </a:ln>
          <a:effectLst>
            <a:softEdge rad="112500"/>
          </a:effectLst>
        </p:spPr>
      </p:pic>
      <p:pic>
        <p:nvPicPr>
          <p:cNvPr id="5" name="Picture 4" descr="IMG_5587"/>
          <p:cNvPicPr/>
          <p:nvPr/>
        </p:nvPicPr>
        <p:blipFill>
          <a:blip r:embed="rId3" cstate="screen">
            <a:extLst>
              <a:ext uri="{28A0092B-C50C-407E-A947-70E740481C1C}">
                <a14:useLocalDpi xmlns:a14="http://schemas.microsoft.com/office/drawing/2010/main"/>
              </a:ext>
            </a:extLst>
          </a:blip>
          <a:srcRect/>
          <a:stretch>
            <a:fillRect/>
          </a:stretch>
        </p:blipFill>
        <p:spPr bwMode="auto">
          <a:xfrm>
            <a:off x="1633497" y="3859025"/>
            <a:ext cx="1720099" cy="1221987"/>
          </a:xfrm>
          <a:prstGeom prst="rect">
            <a:avLst/>
          </a:prstGeom>
          <a:ln>
            <a:noFill/>
          </a:ln>
          <a:effectLst>
            <a:softEdge rad="112500"/>
          </a:effectLst>
        </p:spPr>
      </p:pic>
      <p:sp>
        <p:nvSpPr>
          <p:cNvPr id="102405" name="Text Box 2"/>
          <p:cNvSpPr txBox="1">
            <a:spLocks noChangeArrowheads="1"/>
          </p:cNvSpPr>
          <p:nvPr/>
        </p:nvSpPr>
        <p:spPr bwMode="auto">
          <a:xfrm>
            <a:off x="1561826" y="5005758"/>
            <a:ext cx="1844031" cy="286683"/>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129" b="1">
                <a:solidFill>
                  <a:srgbClr val="000000"/>
                </a:solidFill>
                <a:latin typeface="Calibri" panose="020F0502020204030204" pitchFamily="34" charset="0"/>
                <a:cs typeface="Arial" panose="020B0604020202020204" pitchFamily="34" charset="0"/>
              </a:rPr>
              <a:t>اتاق ،  یک فضای چند عملکردی</a:t>
            </a:r>
            <a:endParaRPr lang="fa-IR" altLang="fa-IR" sz="1129">
              <a:solidFill>
                <a:srgbClr val="000000"/>
              </a:solidFill>
              <a:cs typeface="Arial" panose="020B0604020202020204" pitchFamily="34" charset="0"/>
            </a:endParaRPr>
          </a:p>
        </p:txBody>
      </p:sp>
      <p:sp>
        <p:nvSpPr>
          <p:cNvPr id="102406" name="Rectangle 3"/>
          <p:cNvSpPr>
            <a:spLocks noChangeArrowheads="1"/>
          </p:cNvSpPr>
          <p:nvPr/>
        </p:nvSpPr>
        <p:spPr bwMode="auto">
          <a:xfrm>
            <a:off x="1600648" y="705196"/>
            <a:ext cx="7010301" cy="291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50" tIns="45475" rIns="90950" bIns="45475" anchor="ctr">
            <a:spAutoFit/>
          </a:bodyPr>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latin typeface="Calibri" panose="020F0502020204030204" pitchFamily="34" charset="0"/>
                <a:cs typeface="Times New Roman" panose="02020603050405020304" pitchFamily="18" charset="0"/>
              </a:rPr>
              <a:t>7-7 تحليل اجزای تشکیل دهنده خانه هاي روستا  :</a:t>
            </a:r>
          </a:p>
          <a:p>
            <a:pPr eaLnBrk="1" fontAlgn="base" hangingPunct="1">
              <a:spcBef>
                <a:spcPct val="0"/>
              </a:spcBef>
              <a:spcAft>
                <a:spcPct val="0"/>
              </a:spcAft>
            </a:pPr>
            <a:endParaRPr lang="en-US" altLang="fa-IR" sz="1599">
              <a:solidFill>
                <a:srgbClr val="000000"/>
              </a:solidFill>
              <a:cs typeface="Arial" panose="020B0604020202020204" pitchFamily="34" charset="0"/>
            </a:endParaRPr>
          </a:p>
          <a:p>
            <a:pPr fontAlgn="base">
              <a:spcBef>
                <a:spcPct val="0"/>
              </a:spcBef>
              <a:spcAft>
                <a:spcPct val="0"/>
              </a:spcAft>
            </a:pPr>
            <a:r>
              <a:rPr lang="fa-IR" altLang="fa-IR" sz="1129">
                <a:solidFill>
                  <a:srgbClr val="000000"/>
                </a:solidFill>
                <a:latin typeface="Calibri" panose="020F0502020204030204" pitchFamily="34" charset="0"/>
                <a:cs typeface="Times New Roman" panose="02020603050405020304" pitchFamily="18" charset="0"/>
              </a:rPr>
              <a:t>اتاق يا به عبارتي اندرون، در ارتباط با نوع زندگي ساكنين منطقه گيلان با ديگر نقاط ايران داراي نكات مشتركي است. اشتراك آن را مي توان درچند عملكرد بودن اتاق دانست. در يك اتاق عملكردهاي  خواب، نشيمن، غذا خوري، پذيرايي و احيانا، آشپزي انجام مي شود. نكتة فصلي بودن استفاده از اتاق است. اتاق در فصل سرما محل خواب  وخوردن و در فصل گرما، اطاق جاي خود را به عناصر ديگري مي دهد.و همين اعمال  يا در ايوان ( در صورت نداشتن تلار)، يا در تلار انجام مي شود. در بعضي خانه ها  يك اتاق جهت مهمان مقرر شده است. در اتاقها حداقل 2 طاغچه تعبيه شده است و در چند خانه ي بررسي شده با توجه به نياز 1 و2 طاغچه اضافه گرديده است.</a:t>
            </a:r>
            <a:endParaRPr lang="en-US" altLang="fa-IR" sz="1129">
              <a:solidFill>
                <a:srgbClr val="000000"/>
              </a:solidFill>
              <a:cs typeface="Arial" panose="020B0604020202020204" pitchFamily="34" charset="0"/>
            </a:endParaRPr>
          </a:p>
          <a:p>
            <a:pPr fontAlgn="base">
              <a:spcBef>
                <a:spcPct val="0"/>
              </a:spcBef>
              <a:spcAft>
                <a:spcPct val="0"/>
              </a:spcAft>
            </a:pPr>
            <a:r>
              <a:rPr lang="fa-IR" altLang="fa-IR" sz="1129">
                <a:solidFill>
                  <a:srgbClr val="000000"/>
                </a:solidFill>
                <a:latin typeface="Calibri" panose="020F0502020204030204" pitchFamily="34" charset="0"/>
                <a:cs typeface="Times New Roman" panose="02020603050405020304" pitchFamily="18" charset="0"/>
              </a:rPr>
              <a:t> ايوان، فضايي ديگر و مهم از مسكن را تشكيل مي دهد. اين فضا عملكردهاي مختلف دارد ونسبت به طرز قرارگيري  اتاقها شكلهاي گوناگوني به خود  مي گيرد. البته در 3 خانه ي بررسي شده (خانه هاي آقايان نصرتي، غلامي وعسگري) ايوان توسط ديوار بسته است. ايوان در اين خانه ها با كمي پيش كردگي سقف (تلار در بالا) شكل مي گيرد. براي اينكه تيرهاي  سقف كه در اين حالت بيرون مي زنند  ايستا باقي بمانند، مجبور  به استفاده از تير وستون بوده و دراين حالت است كه چندين رديف ستون در جلوي  خود دارند. ايوان علاوه بر اينكه فضايي بين فضا ي باز  بيرون و فضا بسته درون است، در فصل گرما به عنوان محلي براي نشستن ، خوابيدن، غذا خوردن و كار (حصيربافي)و... مورداستفاده  قرار مي</a:t>
            </a:r>
            <a:r>
              <a:rPr lang="fa-IR" altLang="fa-IR" sz="1129">
                <a:solidFill>
                  <a:srgbClr val="000000"/>
                </a:solidFill>
                <a:latin typeface="Calibri" panose="020F0502020204030204" pitchFamily="34" charset="0"/>
                <a:ea typeface="Times New Roman" panose="02020603050405020304" pitchFamily="18" charset="0"/>
                <a:cs typeface="Arial" panose="020B0604020202020204" pitchFamily="34" charset="0"/>
              </a:rPr>
              <a:t> </a:t>
            </a:r>
            <a:r>
              <a:rPr lang="fa-IR" altLang="fa-IR" sz="1129">
                <a:solidFill>
                  <a:srgbClr val="000000"/>
                </a:solidFill>
                <a:latin typeface="Calibri" panose="020F0502020204030204" pitchFamily="34" charset="0"/>
                <a:cs typeface="Times New Roman" panose="02020603050405020304" pitchFamily="18" charset="0"/>
              </a:rPr>
              <a:t>گيرد. يكي ديگر از عملكرد هاي مهم ايوان  در خانه هاي بررسي شده ، ارتباط دادن اتاقها با هم  مي باشد. اتاقها  در يك رديف قراردارند و ايوان در جلوي آنها بصورت مستطيل كشيده است. در 3   خانه از خانه هاي بررسي شده  خانه ي آقايان نصرتي، غلام</a:t>
            </a:r>
            <a:r>
              <a:rPr lang="fa-IR" altLang="fa-IR" sz="1317">
                <a:solidFill>
                  <a:srgbClr val="000000"/>
                </a:solidFill>
                <a:latin typeface="Calibri" panose="020F0502020204030204" pitchFamily="34" charset="0"/>
                <a:cs typeface="Times New Roman" panose="02020603050405020304" pitchFamily="18" charset="0"/>
              </a:rPr>
              <a:t>ي و عسگري بررسي شده  ايوان به وسيله ديواري به ارتفاع 2 متر بسته شده و دري براي ورود به ايوان تعبيه شده است. </a:t>
            </a:r>
            <a:endParaRPr lang="fa-IR" altLang="fa-IR" sz="1317">
              <a:solidFill>
                <a:srgbClr val="000000"/>
              </a:solidFill>
              <a:cs typeface="Arial" panose="020B0604020202020204" pitchFamily="34" charset="0"/>
            </a:endParaRPr>
          </a:p>
        </p:txBody>
      </p:sp>
      <p:pic>
        <p:nvPicPr>
          <p:cNvPr id="8" name="Picture 7" descr="H:\aks\كاروانسرا ومدارس\New Folder (5)\logo%2000.jpg"/>
          <p:cNvPicPr>
            <a:picLocks noChangeAspect="1" noChangeArrowheads="1"/>
          </p:cNvPicPr>
          <p:nvPr/>
        </p:nvPicPr>
        <p:blipFill>
          <a:blip r:embed="rId4"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sp>
        <p:nvSpPr>
          <p:cNvPr id="102408" name="Text Box 6"/>
          <p:cNvSpPr txBox="1">
            <a:spLocks noChangeArrowheads="1"/>
          </p:cNvSpPr>
          <p:nvPr/>
        </p:nvSpPr>
        <p:spPr bwMode="auto">
          <a:xfrm>
            <a:off x="1561826" y="633838"/>
            <a:ext cx="7095410" cy="3081845"/>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129">
                <a:solidFill>
                  <a:srgbClr val="000000"/>
                </a:solidFill>
                <a:latin typeface="Calibri" panose="020F0502020204030204" pitchFamily="34" charset="0"/>
                <a:cs typeface="Arial" panose="020B0604020202020204" pitchFamily="34" charset="0"/>
              </a:rPr>
              <a:t> </a:t>
            </a:r>
            <a:endParaRPr lang="fa-IR" altLang="fa-IR" sz="2352">
              <a:solidFill>
                <a:srgbClr val="000000"/>
              </a:solidFill>
            </a:endParaRPr>
          </a:p>
        </p:txBody>
      </p:sp>
      <p:pic>
        <p:nvPicPr>
          <p:cNvPr id="9" name="Picture 8" descr="IMG_5580"/>
          <p:cNvPicPr/>
          <p:nvPr/>
        </p:nvPicPr>
        <p:blipFill>
          <a:blip r:embed="rId5" cstate="screen">
            <a:extLst>
              <a:ext uri="{28A0092B-C50C-407E-A947-70E740481C1C}">
                <a14:useLocalDpi xmlns:a14="http://schemas.microsoft.com/office/drawing/2010/main"/>
              </a:ext>
            </a:extLst>
          </a:blip>
          <a:srcRect/>
          <a:stretch>
            <a:fillRect/>
          </a:stretch>
        </p:blipFill>
        <p:spPr bwMode="auto">
          <a:xfrm>
            <a:off x="6722124" y="3859025"/>
            <a:ext cx="2006782" cy="1935112"/>
          </a:xfrm>
          <a:prstGeom prst="rect">
            <a:avLst/>
          </a:prstGeom>
          <a:ln>
            <a:noFill/>
          </a:ln>
          <a:effectLst>
            <a:softEdge rad="112500"/>
          </a:effectLst>
        </p:spPr>
      </p:pic>
      <p:sp>
        <p:nvSpPr>
          <p:cNvPr id="102410" name="Text Box 2"/>
          <p:cNvSpPr txBox="1">
            <a:spLocks noChangeArrowheads="1"/>
          </p:cNvSpPr>
          <p:nvPr/>
        </p:nvSpPr>
        <p:spPr bwMode="auto">
          <a:xfrm>
            <a:off x="6611632" y="5865807"/>
            <a:ext cx="2188946" cy="286683"/>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129" b="1">
                <a:solidFill>
                  <a:srgbClr val="000000"/>
                </a:solidFill>
                <a:latin typeface="Calibri" panose="020F0502020204030204" pitchFamily="34" charset="0"/>
                <a:cs typeface="Arial" panose="020B0604020202020204" pitchFamily="34" charset="0"/>
              </a:rPr>
              <a:t>ایوان ارتباط دهنده اتاقها به هم  میباشد.          </a:t>
            </a:r>
          </a:p>
          <a:p>
            <a:pPr eaLnBrk="1" fontAlgn="base" hangingPunct="1">
              <a:spcBef>
                <a:spcPct val="0"/>
              </a:spcBef>
              <a:spcAft>
                <a:spcPct val="0"/>
              </a:spcAft>
            </a:pPr>
            <a:endParaRPr lang="fa-IR" altLang="fa-IR" sz="1317">
              <a:solidFill>
                <a:srgbClr val="000000"/>
              </a:solidFill>
              <a:cs typeface="Arial" panose="020B0604020202020204" pitchFamily="34" charset="0"/>
            </a:endParaRPr>
          </a:p>
        </p:txBody>
      </p:sp>
      <p:pic>
        <p:nvPicPr>
          <p:cNvPr id="11" name="Picture 10" descr="IMG_5915"/>
          <p:cNvPicPr/>
          <p:nvPr/>
        </p:nvPicPr>
        <p:blipFill>
          <a:blip r:embed="rId6" cstate="screen">
            <a:extLst>
              <a:ext uri="{28A0092B-C50C-407E-A947-70E740481C1C}">
                <a14:useLocalDpi xmlns:a14="http://schemas.microsoft.com/office/drawing/2010/main"/>
              </a:ext>
            </a:extLst>
          </a:blip>
          <a:srcRect/>
          <a:stretch>
            <a:fillRect/>
          </a:stretch>
        </p:blipFill>
        <p:spPr bwMode="auto">
          <a:xfrm>
            <a:off x="3425267" y="3930696"/>
            <a:ext cx="3225186" cy="1863441"/>
          </a:xfrm>
          <a:prstGeom prst="rect">
            <a:avLst/>
          </a:prstGeom>
          <a:ln>
            <a:noFill/>
          </a:ln>
          <a:effectLst>
            <a:softEdge rad="112500"/>
          </a:effectLst>
        </p:spPr>
      </p:pic>
      <p:sp>
        <p:nvSpPr>
          <p:cNvPr id="102412" name="Text Box 1"/>
          <p:cNvSpPr txBox="1">
            <a:spLocks noChangeArrowheads="1"/>
          </p:cNvSpPr>
          <p:nvPr/>
        </p:nvSpPr>
        <p:spPr bwMode="auto">
          <a:xfrm>
            <a:off x="3855293" y="5865807"/>
            <a:ext cx="2087412" cy="286683"/>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129" b="1">
                <a:solidFill>
                  <a:srgbClr val="000000"/>
                </a:solidFill>
                <a:latin typeface="Calibri" panose="020F0502020204030204" pitchFamily="34" charset="0"/>
                <a:cs typeface="Arial" panose="020B0604020202020204" pitchFamily="34" charset="0"/>
              </a:rPr>
              <a:t>مصالح برای کفسازی تلار چوب است. </a:t>
            </a:r>
            <a:endParaRPr lang="fa-IR" altLang="fa-IR" sz="1129">
              <a:solidFill>
                <a:srgbClr val="000000"/>
              </a:solidFill>
              <a:cs typeface="Arial" panose="020B0604020202020204" pitchFamily="34" charset="0"/>
            </a:endParaRPr>
          </a:p>
        </p:txBody>
      </p:sp>
    </p:spTree>
    <p:extLst>
      <p:ext uri="{BB962C8B-B14F-4D97-AF65-F5344CB8AC3E}">
        <p14:creationId xmlns:p14="http://schemas.microsoft.com/office/powerpoint/2010/main" val="2364787326"/>
      </p:ext>
    </p:extLst>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sp>
        <p:nvSpPr>
          <p:cNvPr id="103428" name="Rectangle 1"/>
          <p:cNvSpPr>
            <a:spLocks noChangeArrowheads="1"/>
          </p:cNvSpPr>
          <p:nvPr/>
        </p:nvSpPr>
        <p:spPr bwMode="auto">
          <a:xfrm>
            <a:off x="4715342" y="924525"/>
            <a:ext cx="3685074" cy="200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50" tIns="45475" rIns="90950" bIns="45475" anchor="ctr">
            <a:spAutoFit/>
          </a:bodyPr>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latin typeface="Calibri" panose="020F0502020204030204" pitchFamily="34" charset="0"/>
                <a:cs typeface="Times New Roman" panose="02020603050405020304" pitchFamily="18" charset="0"/>
              </a:rPr>
              <a:t>تالار  فضايي به شكل ايوان است  كه درطبقه ي اول قرار  مي گيرد. تلار براي فصل گرما، محل خواب  غذاخوردن واستراحت است و فرق ساختماني آن با ايوان در كف سازي آن ميباشد. كف ايوان  معمولاً گلي است ولي كف تالار چوبي مي باشد. ارتباط بين تلار و ايوان بوسيله ي پله ي چوبي در شكلهاي مختلف صورت مي گيرد. اما بطور كل محل پله طوري انتخاب مي شود كه با عملكرد كلي فضا ها  بخواند و در عين حال فضاي كمي را نيز اشغال كند. در نمونه هاي بررسي شده پله در كنار نرده هاي ايوان قرار گرفته است و در تعدادي كه ايوان بسته دارند به ديوار چسبيده است در جلوي ايوان نرده هايي تعبيه شده و در يكي از آنها يك درب چوبي ، رابط بين فضاي ايوان  وخارج مي باشد. </a:t>
            </a:r>
            <a:endParaRPr lang="en-US" altLang="fa-IR" sz="1129">
              <a:solidFill>
                <a:srgbClr val="000000"/>
              </a:solidFill>
              <a:cs typeface="Arial" panose="020B0604020202020204" pitchFamily="34" charset="0"/>
            </a:endParaRPr>
          </a:p>
          <a:p>
            <a:pPr algn="l" rtl="0" fontAlgn="base">
              <a:spcBef>
                <a:spcPct val="0"/>
              </a:spcBef>
              <a:spcAft>
                <a:spcPct val="0"/>
              </a:spcAft>
            </a:pPr>
            <a:endParaRPr lang="en-US" altLang="fa-IR" sz="1129">
              <a:solidFill>
                <a:srgbClr val="000000"/>
              </a:solidFill>
              <a:cs typeface="Arial" panose="020B0604020202020204" pitchFamily="34" charset="0"/>
            </a:endParaRPr>
          </a:p>
        </p:txBody>
      </p:sp>
      <p:pic>
        <p:nvPicPr>
          <p:cNvPr id="5" name="Picture 4" descr="IMG_5607"/>
          <p:cNvPicPr/>
          <p:nvPr/>
        </p:nvPicPr>
        <p:blipFill>
          <a:blip r:embed="rId3" cstate="screen">
            <a:extLst>
              <a:ext uri="{28A0092B-C50C-407E-A947-70E740481C1C}">
                <a14:useLocalDpi xmlns:a14="http://schemas.microsoft.com/office/drawing/2010/main"/>
              </a:ext>
            </a:extLst>
          </a:blip>
          <a:srcRect/>
          <a:stretch>
            <a:fillRect/>
          </a:stretch>
        </p:blipFill>
        <p:spPr bwMode="auto">
          <a:xfrm>
            <a:off x="1600201" y="494081"/>
            <a:ext cx="3013710" cy="2724207"/>
          </a:xfrm>
          <a:prstGeom prst="rect">
            <a:avLst/>
          </a:prstGeom>
          <a:ln>
            <a:noFill/>
          </a:ln>
          <a:effectLst>
            <a:softEdge rad="112500"/>
          </a:effectLst>
        </p:spPr>
      </p:pic>
      <p:sp>
        <p:nvSpPr>
          <p:cNvPr id="103430" name="Text Box 2"/>
          <p:cNvSpPr txBox="1">
            <a:spLocks noChangeArrowheads="1"/>
          </p:cNvSpPr>
          <p:nvPr/>
        </p:nvSpPr>
        <p:spPr bwMode="auto">
          <a:xfrm>
            <a:off x="2057549" y="3278193"/>
            <a:ext cx="1978413" cy="527079"/>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1000"/>
              </a:spcAft>
            </a:pPr>
            <a:r>
              <a:rPr lang="fa-IR" altLang="fa-IR" sz="1223" b="1">
                <a:solidFill>
                  <a:srgbClr val="000000"/>
                </a:solidFill>
                <a:latin typeface="Calibri" panose="020F0502020204030204" pitchFamily="34" charset="0"/>
                <a:cs typeface="Arial" panose="020B0604020202020204" pitchFamily="34" charset="0"/>
              </a:rPr>
              <a:t>تلار براي فصل گرما، محل خواب         غذاخوردن واستراحت است.</a:t>
            </a:r>
            <a:endParaRPr lang="en-US" altLang="fa-IR" sz="1223" b="1">
              <a:solidFill>
                <a:srgbClr val="000000"/>
              </a:solidFill>
              <a:latin typeface="Calibri" panose="020F0502020204030204" pitchFamily="34" charset="0"/>
              <a:cs typeface="Arial" panose="020B0604020202020204" pitchFamily="34" charset="0"/>
            </a:endParaRPr>
          </a:p>
          <a:p>
            <a:pPr eaLnBrk="1" fontAlgn="base" hangingPunct="1">
              <a:spcBef>
                <a:spcPct val="0"/>
              </a:spcBef>
              <a:spcAft>
                <a:spcPct val="0"/>
              </a:spcAft>
            </a:pPr>
            <a:endParaRPr lang="fa-IR" altLang="fa-IR" sz="1787">
              <a:solidFill>
                <a:srgbClr val="000000"/>
              </a:solidFill>
              <a:cs typeface="Arial" panose="020B0604020202020204" pitchFamily="34" charset="0"/>
            </a:endParaRPr>
          </a:p>
        </p:txBody>
      </p:sp>
      <p:pic>
        <p:nvPicPr>
          <p:cNvPr id="7" name="Picture 6" descr="IMG_5596"/>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24001" y="4046086"/>
            <a:ext cx="3581400" cy="2393088"/>
          </a:xfrm>
          <a:prstGeom prst="rect">
            <a:avLst/>
          </a:prstGeom>
          <a:ln>
            <a:noFill/>
          </a:ln>
          <a:effectLst>
            <a:softEdge rad="112500"/>
          </a:effectLst>
        </p:spPr>
      </p:pic>
      <p:pic>
        <p:nvPicPr>
          <p:cNvPr id="8" name="Picture 7" descr="IMG_5975"/>
          <p:cNvPicPr/>
          <p:nvPr/>
        </p:nvPicPr>
        <p:blipFill>
          <a:blip r:embed="rId5" cstate="screen">
            <a:extLst>
              <a:ext uri="{28A0092B-C50C-407E-A947-70E740481C1C}">
                <a14:useLocalDpi xmlns:a14="http://schemas.microsoft.com/office/drawing/2010/main"/>
              </a:ext>
            </a:extLst>
          </a:blip>
          <a:srcRect/>
          <a:stretch>
            <a:fillRect/>
          </a:stretch>
        </p:blipFill>
        <p:spPr bwMode="auto">
          <a:xfrm>
            <a:off x="5181601" y="3955780"/>
            <a:ext cx="3505200" cy="2408139"/>
          </a:xfrm>
          <a:prstGeom prst="rect">
            <a:avLst/>
          </a:prstGeom>
          <a:ln>
            <a:noFill/>
          </a:ln>
          <a:effectLst>
            <a:softEdge rad="112500"/>
          </a:effectLst>
        </p:spPr>
      </p:pic>
      <p:sp>
        <p:nvSpPr>
          <p:cNvPr id="103433" name="Text Box 3"/>
          <p:cNvSpPr txBox="1">
            <a:spLocks noChangeArrowheads="1"/>
          </p:cNvSpPr>
          <p:nvPr/>
        </p:nvSpPr>
        <p:spPr bwMode="auto">
          <a:xfrm>
            <a:off x="4343550" y="3278194"/>
            <a:ext cx="3676115" cy="677886"/>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1000"/>
              </a:spcAft>
            </a:pPr>
            <a:r>
              <a:rPr lang="fa-IR" altLang="fa-IR" sz="1411" b="1">
                <a:solidFill>
                  <a:srgbClr val="000000"/>
                </a:solidFill>
                <a:latin typeface="Calibri" panose="020F0502020204030204" pitchFamily="34" charset="0"/>
                <a:cs typeface="Arial" panose="020B0604020202020204" pitchFamily="34" charset="0"/>
              </a:rPr>
              <a:t>  </a:t>
            </a:r>
            <a:r>
              <a:rPr lang="fa-IR" altLang="fa-IR" sz="1223" b="1">
                <a:solidFill>
                  <a:srgbClr val="000000"/>
                </a:solidFill>
                <a:latin typeface="Calibri" panose="020F0502020204030204" pitchFamily="34" charset="0"/>
                <a:cs typeface="Arial" panose="020B0604020202020204" pitchFamily="34" charset="0"/>
              </a:rPr>
              <a:t>پله ها رابط بین تلار و ایوان می باشند,جا نمایی آن بگونه ای انتخاب می شود که مانع عملکرد فضا نباشد و عرض پله های بررسی شده در این روستا بطور میانگین 68 </a:t>
            </a:r>
            <a:r>
              <a:rPr lang="en-US" altLang="fa-IR" sz="1223" b="1">
                <a:solidFill>
                  <a:srgbClr val="000000"/>
                </a:solidFill>
                <a:latin typeface="Calibri" panose="020F0502020204030204" pitchFamily="34" charset="0"/>
                <a:cs typeface="Arial" panose="020B0604020202020204" pitchFamily="34" charset="0"/>
              </a:rPr>
              <a:t>cm</a:t>
            </a:r>
            <a:r>
              <a:rPr lang="fa-IR" altLang="fa-IR" sz="1223" b="1">
                <a:solidFill>
                  <a:srgbClr val="000000"/>
                </a:solidFill>
                <a:latin typeface="Calibri" panose="020F0502020204030204" pitchFamily="34" charset="0"/>
                <a:cs typeface="Arial" panose="020B0604020202020204" pitchFamily="34" charset="0"/>
              </a:rPr>
              <a:t> است.</a:t>
            </a:r>
          </a:p>
          <a:p>
            <a:pPr eaLnBrk="1" fontAlgn="base" hangingPunct="1">
              <a:spcBef>
                <a:spcPct val="0"/>
              </a:spcBef>
              <a:spcAft>
                <a:spcPct val="0"/>
              </a:spcAft>
            </a:pPr>
            <a:endParaRPr lang="fa-IR" altLang="fa-IR" sz="1787">
              <a:solidFill>
                <a:srgbClr val="000000"/>
              </a:solidFill>
              <a:cs typeface="Arial" panose="020B0604020202020204" pitchFamily="34" charset="0"/>
            </a:endParaRPr>
          </a:p>
        </p:txBody>
      </p:sp>
    </p:spTree>
    <p:extLst>
      <p:ext uri="{BB962C8B-B14F-4D97-AF65-F5344CB8AC3E}">
        <p14:creationId xmlns:p14="http://schemas.microsoft.com/office/powerpoint/2010/main" val="471982671"/>
      </p:ext>
    </p:extLst>
  </p:cSld>
  <p:clrMapOvr>
    <a:masterClrMapping/>
  </p:clrMapOvr>
  <p:transition>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pic>
        <p:nvPicPr>
          <p:cNvPr id="4" name="Picture 3" descr="Picture 294"/>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29200" y="1652998"/>
            <a:ext cx="3657600" cy="2378037"/>
          </a:xfrm>
          <a:prstGeom prst="rect">
            <a:avLst/>
          </a:prstGeom>
          <a:ln>
            <a:noFill/>
          </a:ln>
          <a:effectLst>
            <a:softEdge rad="112500"/>
          </a:effectLst>
        </p:spPr>
      </p:pic>
      <p:pic>
        <p:nvPicPr>
          <p:cNvPr id="5" name="Picture 4" descr="IMG_6015"/>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76400" y="599437"/>
            <a:ext cx="3657600" cy="2378037"/>
          </a:xfrm>
          <a:prstGeom prst="rect">
            <a:avLst/>
          </a:prstGeom>
          <a:ln>
            <a:noFill/>
          </a:ln>
          <a:effectLst>
            <a:softEdge rad="112500"/>
          </a:effectLst>
        </p:spPr>
      </p:pic>
      <p:sp>
        <p:nvSpPr>
          <p:cNvPr id="104454" name="Text Box 2"/>
          <p:cNvSpPr txBox="1">
            <a:spLocks noChangeArrowheads="1"/>
          </p:cNvSpPr>
          <p:nvPr/>
        </p:nvSpPr>
        <p:spPr bwMode="auto">
          <a:xfrm>
            <a:off x="5257352" y="863783"/>
            <a:ext cx="3277446" cy="630106"/>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1000"/>
              </a:spcAft>
            </a:pPr>
            <a:r>
              <a:rPr lang="fa-IR" altLang="fa-IR" sz="1129" b="1">
                <a:solidFill>
                  <a:srgbClr val="000000"/>
                </a:solidFill>
                <a:latin typeface="Calibri" panose="020F0502020204030204" pitchFamily="34" charset="0"/>
                <a:cs typeface="Arial" panose="020B0604020202020204" pitchFamily="34" charset="0"/>
              </a:rPr>
              <a:t>سازه ی بنای مسکونی از طرفین و از محیط خارجی محوطه فاصله دارد,که به علت رطوبت هواونیاز به کوران وجریان باددر محوطه مسکونی بوجود آمده است.</a:t>
            </a:r>
          </a:p>
          <a:p>
            <a:pPr eaLnBrk="1" fontAlgn="base" hangingPunct="1">
              <a:spcBef>
                <a:spcPct val="0"/>
              </a:spcBef>
              <a:spcAft>
                <a:spcPct val="0"/>
              </a:spcAft>
            </a:pPr>
            <a:endParaRPr lang="fa-IR" altLang="fa-IR" sz="1787">
              <a:solidFill>
                <a:srgbClr val="000000"/>
              </a:solidFill>
              <a:cs typeface="Arial" panose="020B0604020202020204" pitchFamily="34" charset="0"/>
            </a:endParaRPr>
          </a:p>
        </p:txBody>
      </p:sp>
      <p:pic>
        <p:nvPicPr>
          <p:cNvPr id="7" name="Picture 6" descr="IMG_6028"/>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52602" y="2902219"/>
            <a:ext cx="3381375" cy="2347936"/>
          </a:xfrm>
          <a:prstGeom prst="rect">
            <a:avLst/>
          </a:prstGeom>
          <a:ln>
            <a:noFill/>
          </a:ln>
          <a:effectLst>
            <a:softEdge rad="112500"/>
          </a:effectLst>
        </p:spPr>
      </p:pic>
      <p:pic>
        <p:nvPicPr>
          <p:cNvPr id="8" name="Picture 7" descr="IMG_6013"/>
          <p:cNvPicPr/>
          <p:nvPr/>
        </p:nvPicPr>
        <p:blipFill>
          <a:blip r:embed="rId6" cstate="screen">
            <a:extLst>
              <a:ext uri="{28A0092B-C50C-407E-A947-70E740481C1C}">
                <a14:useLocalDpi xmlns:a14="http://schemas.microsoft.com/office/drawing/2010/main"/>
              </a:ext>
            </a:extLst>
          </a:blip>
          <a:srcRect/>
          <a:stretch>
            <a:fillRect/>
          </a:stretch>
        </p:blipFill>
        <p:spPr bwMode="auto">
          <a:xfrm>
            <a:off x="4876802" y="3955781"/>
            <a:ext cx="3709035" cy="2257630"/>
          </a:xfrm>
          <a:prstGeom prst="rect">
            <a:avLst/>
          </a:prstGeom>
          <a:ln>
            <a:noFill/>
          </a:ln>
          <a:effectLst>
            <a:softEdge rad="112500"/>
          </a:effectLst>
        </p:spPr>
      </p:pic>
      <p:sp>
        <p:nvSpPr>
          <p:cNvPr id="104457" name="Text Box 3"/>
          <p:cNvSpPr txBox="1">
            <a:spLocks noChangeArrowheads="1"/>
          </p:cNvSpPr>
          <p:nvPr/>
        </p:nvSpPr>
        <p:spPr bwMode="auto">
          <a:xfrm>
            <a:off x="1848510" y="5235702"/>
            <a:ext cx="3104242" cy="773447"/>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1000"/>
              </a:spcAft>
            </a:pPr>
            <a:r>
              <a:rPr lang="fa-IR" altLang="fa-IR" sz="1129" b="1">
                <a:solidFill>
                  <a:srgbClr val="000000"/>
                </a:solidFill>
                <a:latin typeface="Calibri" panose="020F0502020204030204" pitchFamily="34" charset="0"/>
                <a:cs typeface="Arial" panose="020B0604020202020204" pitchFamily="34" charset="0"/>
              </a:rPr>
              <a:t>در معماری این روستا همچون معماری روستایی گیلان ,حصار محوطه فقط محدوده ی یک خانه و مرز  دو واحدد همسایه یا واحدمسکونی ومعبر را مشخص نموده ومانعی برای اشراف نیست.  </a:t>
            </a:r>
            <a:r>
              <a:rPr lang="fa-IR" altLang="fa-IR" sz="1223" b="1">
                <a:solidFill>
                  <a:srgbClr val="000000"/>
                </a:solidFill>
                <a:latin typeface="Calibri" panose="020F0502020204030204" pitchFamily="34" charset="0"/>
                <a:cs typeface="Arial" panose="020B0604020202020204" pitchFamily="34" charset="0"/>
              </a:rPr>
              <a:t>                                                                                                </a:t>
            </a:r>
            <a:endParaRPr lang="fa-IR" altLang="fa-IR" sz="1787">
              <a:solidFill>
                <a:srgbClr val="000000"/>
              </a:solidFill>
              <a:cs typeface="Arial" panose="020B0604020202020204" pitchFamily="34" charset="0"/>
            </a:endParaRPr>
          </a:p>
        </p:txBody>
      </p:sp>
    </p:spTree>
    <p:extLst>
      <p:ext uri="{BB962C8B-B14F-4D97-AF65-F5344CB8AC3E}">
        <p14:creationId xmlns:p14="http://schemas.microsoft.com/office/powerpoint/2010/main" val="3110297719"/>
      </p:ext>
    </p:extLst>
  </p:cSld>
  <p:clrMapOvr>
    <a:masterClrMapping/>
  </p:clrMapOvr>
  <p:transition>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sp>
        <p:nvSpPr>
          <p:cNvPr id="105476" name="Rectangle 1"/>
          <p:cNvSpPr>
            <a:spLocks noChangeArrowheads="1"/>
          </p:cNvSpPr>
          <p:nvPr/>
        </p:nvSpPr>
        <p:spPr bwMode="auto">
          <a:xfrm>
            <a:off x="1981400" y="814124"/>
            <a:ext cx="6553399" cy="1611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50" tIns="45475" rIns="90950" bIns="45475" anchor="ctr">
            <a:spAutoFit/>
          </a:bodyPr>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cs typeface="Times New Roman" panose="02020603050405020304" pitchFamily="18" charset="0"/>
              </a:rPr>
              <a:t>8-7 تحليل تزیینات بنا :</a:t>
            </a:r>
          </a:p>
          <a:p>
            <a:pPr eaLnBrk="1" fontAlgn="base" hangingPunct="1">
              <a:spcBef>
                <a:spcPct val="0"/>
              </a:spcBef>
              <a:spcAft>
                <a:spcPct val="0"/>
              </a:spcAft>
            </a:pPr>
            <a:endParaRPr lang="en-US" altLang="fa-IR" sz="1599">
              <a:solidFill>
                <a:srgbClr val="000000"/>
              </a:solidFill>
              <a:cs typeface="Arial" panose="020B0604020202020204" pitchFamily="34" charset="0"/>
            </a:endParaRPr>
          </a:p>
          <a:p>
            <a:pPr fontAlgn="base">
              <a:spcBef>
                <a:spcPct val="0"/>
              </a:spcBef>
              <a:spcAft>
                <a:spcPct val="0"/>
              </a:spcAft>
            </a:pPr>
            <a:r>
              <a:rPr lang="fa-IR" altLang="fa-IR" sz="1317">
                <a:solidFill>
                  <a:srgbClr val="000000"/>
                </a:solidFill>
                <a:cs typeface="Times New Roman" panose="02020603050405020304" pitchFamily="18" charset="0"/>
              </a:rPr>
              <a:t>عدم حضور مستمرو مشغله ی زیاد افراد خانواده ,بویژه زنان ,عامل مهمی در عدم بکار گیری تزیینات زیاد در خانه ی روستایی است.خصیصه ی بارز معماری برونگرا ,یگانگی درون وبرون بنا است.بر این اساس نیاز به پرداخت تزیینات ویژه در درون بنا وجود ندارد,چرا که در این روستا فقر بصری در رویت زیبایی,به حداقل رسیده است.</a:t>
            </a:r>
            <a:endParaRPr lang="en-US" altLang="fa-IR" sz="1317">
              <a:solidFill>
                <a:srgbClr val="000000"/>
              </a:solidFill>
              <a:cs typeface="Arial" panose="020B0604020202020204" pitchFamily="34" charset="0"/>
            </a:endParaRPr>
          </a:p>
          <a:p>
            <a:pPr fontAlgn="base">
              <a:spcBef>
                <a:spcPct val="0"/>
              </a:spcBef>
              <a:spcAft>
                <a:spcPct val="0"/>
              </a:spcAft>
            </a:pPr>
            <a:r>
              <a:rPr lang="fa-IR" altLang="fa-IR" sz="1317">
                <a:solidFill>
                  <a:srgbClr val="000000"/>
                </a:solidFill>
                <a:cs typeface="Times New Roman" panose="02020603050405020304" pitchFamily="18" charset="0"/>
              </a:rPr>
              <a:t>در این بناهها تزیینات در اتصال تیر به ستون وحفاظ ایوان و تلار بکار برده می شود.ایوان و تلار در زندگی روستاییان در اوقات طولانی از سال نقش کلیدی دارد.</a:t>
            </a:r>
            <a:endParaRPr lang="fa-IR" altLang="fa-IR" sz="1317">
              <a:solidFill>
                <a:srgbClr val="000000"/>
              </a:solidFill>
              <a:cs typeface="Arial" panose="020B0604020202020204" pitchFamily="34" charset="0"/>
            </a:endParaRPr>
          </a:p>
        </p:txBody>
      </p:sp>
      <p:pic>
        <p:nvPicPr>
          <p:cNvPr id="5" name="Picture 4" descr="ro3"/>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24000" y="2938055"/>
            <a:ext cx="3601011" cy="2784411"/>
          </a:xfrm>
          <a:prstGeom prst="rect">
            <a:avLst/>
          </a:prstGeom>
          <a:ln>
            <a:noFill/>
          </a:ln>
          <a:effectLst>
            <a:softEdge rad="112500"/>
          </a:effectLst>
        </p:spPr>
      </p:pic>
      <p:pic>
        <p:nvPicPr>
          <p:cNvPr id="6" name="Picture 5" descr="ro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29201" y="3221155"/>
            <a:ext cx="3581400" cy="2859665"/>
          </a:xfrm>
          <a:prstGeom prst="rect">
            <a:avLst/>
          </a:prstGeom>
          <a:ln>
            <a:noFill/>
          </a:ln>
          <a:effectLst>
            <a:softEdge rad="112500"/>
          </a:effectLst>
        </p:spPr>
      </p:pic>
      <p:sp>
        <p:nvSpPr>
          <p:cNvPr id="105479" name="Text Box 6"/>
          <p:cNvSpPr txBox="1">
            <a:spLocks noChangeArrowheads="1"/>
          </p:cNvSpPr>
          <p:nvPr/>
        </p:nvSpPr>
        <p:spPr bwMode="auto">
          <a:xfrm>
            <a:off x="1848510" y="633839"/>
            <a:ext cx="6808726" cy="1935112"/>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129">
                <a:solidFill>
                  <a:srgbClr val="000000"/>
                </a:solidFill>
                <a:latin typeface="Calibri" panose="020F0502020204030204" pitchFamily="34" charset="0"/>
                <a:cs typeface="Arial" panose="020B0604020202020204" pitchFamily="34" charset="0"/>
              </a:rPr>
              <a:t> </a:t>
            </a:r>
            <a:endParaRPr lang="fa-IR" altLang="fa-IR" sz="2352">
              <a:solidFill>
                <a:srgbClr val="000000"/>
              </a:solidFill>
            </a:endParaRPr>
          </a:p>
        </p:txBody>
      </p:sp>
    </p:spTree>
    <p:extLst>
      <p:ext uri="{BB962C8B-B14F-4D97-AF65-F5344CB8AC3E}">
        <p14:creationId xmlns:p14="http://schemas.microsoft.com/office/powerpoint/2010/main" val="1620676072"/>
      </p:ext>
    </p:extLst>
  </p:cSld>
  <p:clrMapOvr>
    <a:masterClrMapping/>
  </p:clrMapOvr>
  <p:transition>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sp>
        <p:nvSpPr>
          <p:cNvPr id="106500" name="Rectangle 1"/>
          <p:cNvSpPr>
            <a:spLocks noChangeArrowheads="1"/>
          </p:cNvSpPr>
          <p:nvPr/>
        </p:nvSpPr>
        <p:spPr bwMode="auto">
          <a:xfrm>
            <a:off x="1676799" y="569066"/>
            <a:ext cx="6934150" cy="113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50" tIns="45475" rIns="90950" bIns="45475" anchor="ctr">
            <a:spAutoFit/>
          </a:bodyPr>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latin typeface="Calibri" panose="020F0502020204030204" pitchFamily="34" charset="0"/>
                <a:cs typeface="Times New Roman" panose="02020603050405020304" pitchFamily="18" charset="0"/>
              </a:rPr>
              <a:t>به تبع فعاليتهاي اقتصادي گوناگون  الگوي مسكن در هر نقطه نيز متفاوت است، چرا كه مكان زيستي بايد پاسخگوي نيازهاي رفتاري مردم در پيوند با كار ومشغله ي روزانه نيز باشد. از اين رو در روستاي كيش دره كه اكثر مردم  آن به كشاورزي مشغولند عناصري در خانه ومحوطه ي مسكوني، در فرم و ابعاد ويژه اي شكل گرفته است. </a:t>
            </a:r>
            <a:endParaRPr lang="en-US" altLang="fa-IR" sz="1129">
              <a:solidFill>
                <a:srgbClr val="000000"/>
              </a:solidFill>
              <a:cs typeface="Arial" panose="020B0604020202020204" pitchFamily="34" charset="0"/>
            </a:endParaRPr>
          </a:p>
          <a:p>
            <a:pPr fontAlgn="base">
              <a:spcBef>
                <a:spcPct val="0"/>
              </a:spcBef>
              <a:spcAft>
                <a:spcPct val="0"/>
              </a:spcAft>
            </a:pPr>
            <a:r>
              <a:rPr lang="fa-IR" altLang="fa-IR" sz="1129">
                <a:solidFill>
                  <a:srgbClr val="000000"/>
                </a:solidFill>
                <a:latin typeface="Calibri" panose="020F0502020204030204" pitchFamily="34" charset="0"/>
                <a:cs typeface="Times New Roman" panose="02020603050405020304" pitchFamily="18" charset="0"/>
              </a:rPr>
              <a:t> دراين روستا بنابر نوع محصولات باغي به عنوان مثال چاي ، فضاهايي براي  قرارگيري لوازم و گاه انبارهايي  براي محصولات و لوازم جانبي موردنياز است. باتوجه به اوضاع اقتصادي هر خانواده از يك تا چند رأس دام در هر واحد مسكوني ، براي تأمين نيازهاي  افراد خانواده ديده مي شود كه براي آن عنصري مانند طويله و فضايي كه جهت نگهداري علوفه در جوار آن باشد بوجود آمده است. </a:t>
            </a:r>
            <a:endParaRPr lang="fa-IR" altLang="fa-IR" sz="1129">
              <a:solidFill>
                <a:srgbClr val="000000"/>
              </a:solidFill>
              <a:cs typeface="Arial" panose="020B0604020202020204" pitchFamily="34" charset="0"/>
            </a:endParaRPr>
          </a:p>
        </p:txBody>
      </p:sp>
      <p:pic>
        <p:nvPicPr>
          <p:cNvPr id="5" name="Picture 4" descr="ro2"/>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50205" y="1708901"/>
            <a:ext cx="3047999" cy="2274915"/>
          </a:xfrm>
          <a:prstGeom prst="rect">
            <a:avLst/>
          </a:prstGeom>
          <a:ln>
            <a:noFill/>
          </a:ln>
          <a:effectLst>
            <a:softEdge rad="112500"/>
          </a:effectLst>
        </p:spPr>
      </p:pic>
      <p:sp>
        <p:nvSpPr>
          <p:cNvPr id="106502" name="Rectangle 2"/>
          <p:cNvSpPr>
            <a:spLocks noChangeArrowheads="1"/>
          </p:cNvSpPr>
          <p:nvPr/>
        </p:nvSpPr>
        <p:spPr bwMode="auto">
          <a:xfrm>
            <a:off x="5460420" y="1802168"/>
            <a:ext cx="3125145" cy="1930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50" tIns="45475" rIns="90950" bIns="45475" anchor="ctr">
            <a:spAutoFit/>
          </a:bodyPr>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317" b="1">
                <a:solidFill>
                  <a:srgbClr val="000000"/>
                </a:solidFill>
                <a:latin typeface="Calibri" panose="020F0502020204030204" pitchFamily="34" charset="0"/>
                <a:cs typeface="Times New Roman" panose="02020603050405020304" pitchFamily="18" charset="0"/>
              </a:rPr>
              <a:t>طويله: </a:t>
            </a:r>
            <a:endParaRPr lang="en-US" altLang="fa-IR" sz="1317">
              <a:solidFill>
                <a:srgbClr val="000000"/>
              </a:solidFill>
              <a:cs typeface="Arial" panose="020B0604020202020204" pitchFamily="34" charset="0"/>
            </a:endParaRPr>
          </a:p>
          <a:p>
            <a:pPr fontAlgn="base">
              <a:spcBef>
                <a:spcPct val="0"/>
              </a:spcBef>
              <a:spcAft>
                <a:spcPct val="0"/>
              </a:spcAft>
            </a:pPr>
            <a:r>
              <a:rPr lang="fa-IR" altLang="fa-IR" sz="1129">
                <a:solidFill>
                  <a:srgbClr val="000000"/>
                </a:solidFill>
                <a:latin typeface="Calibri" panose="020F0502020204030204" pitchFamily="34" charset="0"/>
                <a:cs typeface="Times New Roman" panose="02020603050405020304" pitchFamily="18" charset="0"/>
              </a:rPr>
              <a:t>به علت اهميت فعاليت دامداري در روستا طويله از فضاهاي مهم وپر كاربرد اين منطقه محسوب مي شود، كه در خانه هاي قديمي اين فضا همچون اتاقي چسبيده به خانه و  ورودي  آن از پشت خانه بوده است، ولي در خانه هاي جديد فضايي مجزا از خانه در حياط مي باشد در تعداد محدودي ، با ساختن خانه ي جديد، خانه ي قديمي تغيير كاربري داده و تبديل به فضاي طويله گشته است وجود طويله چسبيده به خانه در گرم نگاه داشتن خانه در زمستان كمك مي كند.</a:t>
            </a:r>
            <a:endParaRPr lang="en-US" altLang="fa-IR" sz="1129">
              <a:solidFill>
                <a:srgbClr val="000000"/>
              </a:solidFill>
              <a:cs typeface="Arial" panose="020B0604020202020204" pitchFamily="34" charset="0"/>
            </a:endParaRPr>
          </a:p>
          <a:p>
            <a:pPr rtl="0" fontAlgn="base">
              <a:spcBef>
                <a:spcPct val="0"/>
              </a:spcBef>
              <a:spcAft>
                <a:spcPct val="0"/>
              </a:spcAft>
            </a:pPr>
            <a:endParaRPr lang="en-US" altLang="fa-IR" sz="1599">
              <a:solidFill>
                <a:srgbClr val="000000"/>
              </a:solidFill>
              <a:cs typeface="Arial" panose="020B0604020202020204" pitchFamily="34" charset="0"/>
            </a:endParaRPr>
          </a:p>
        </p:txBody>
      </p:sp>
      <p:sp>
        <p:nvSpPr>
          <p:cNvPr id="106503" name="Rectangle 2"/>
          <p:cNvSpPr>
            <a:spLocks noChangeArrowheads="1"/>
          </p:cNvSpPr>
          <p:nvPr/>
        </p:nvSpPr>
        <p:spPr bwMode="auto">
          <a:xfrm>
            <a:off x="5432050" y="3334132"/>
            <a:ext cx="3178899" cy="1930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50" tIns="45475" rIns="90950" bIns="45475" anchor="ctr">
            <a:spAutoFit/>
          </a:bodyPr>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317" b="1">
                <a:solidFill>
                  <a:srgbClr val="000000"/>
                </a:solidFill>
                <a:latin typeface="Calibri" panose="020F0502020204030204" pitchFamily="34" charset="0"/>
                <a:cs typeface="Times New Roman" panose="02020603050405020304" pitchFamily="18" charset="0"/>
              </a:rPr>
              <a:t>كركلان: </a:t>
            </a:r>
            <a:endParaRPr lang="en-US" altLang="fa-IR" sz="1317" b="1">
              <a:solidFill>
                <a:srgbClr val="000000"/>
              </a:solidFill>
              <a:cs typeface="Arial" panose="020B0604020202020204" pitchFamily="34" charset="0"/>
            </a:endParaRPr>
          </a:p>
          <a:p>
            <a:pPr fontAlgn="base">
              <a:spcBef>
                <a:spcPct val="0"/>
              </a:spcBef>
              <a:spcAft>
                <a:spcPct val="0"/>
              </a:spcAft>
            </a:pPr>
            <a:r>
              <a:rPr lang="fa-IR" altLang="fa-IR" sz="1129">
                <a:solidFill>
                  <a:srgbClr val="000000"/>
                </a:solidFill>
                <a:latin typeface="Calibri" panose="020F0502020204030204" pitchFamily="34" charset="0"/>
                <a:cs typeface="Times New Roman" panose="02020603050405020304" pitchFamily="18" charset="0"/>
              </a:rPr>
              <a:t>كركلان عنصري در حياط واحد مسكوني است كه لانه اي براي مرغها وخروسهاو اردک مي باشد كه نياز خانواده راتأمين مي كنند  در چند واحد مسكوني چند كركلان بزرگتر مشاهده می شود كه از محصولات آن براي فروش در بازار شهرهاي اطراف استفاده مي گردد. هر واحد مسكوني حداقل يك كركلان داراد . كركلانهاي كوچك را با چوب و سقف پوشالي مي سازند ولي براي كركلانهاي بزرگتر از چوب و كاهگل و سقف حلبي استفاده مي كنند. </a:t>
            </a:r>
            <a:endParaRPr lang="en-US" altLang="fa-IR" sz="1129">
              <a:solidFill>
                <a:srgbClr val="000000"/>
              </a:solidFill>
              <a:cs typeface="Arial" panose="020B0604020202020204" pitchFamily="34" charset="0"/>
            </a:endParaRPr>
          </a:p>
          <a:p>
            <a:pPr rtl="0" fontAlgn="base">
              <a:spcBef>
                <a:spcPct val="0"/>
              </a:spcBef>
              <a:spcAft>
                <a:spcPct val="0"/>
              </a:spcAft>
            </a:pPr>
            <a:endParaRPr lang="en-US" altLang="fa-IR" sz="1599">
              <a:solidFill>
                <a:srgbClr val="000000"/>
              </a:solidFill>
              <a:cs typeface="Arial" panose="020B0604020202020204" pitchFamily="34" charset="0"/>
            </a:endParaRPr>
          </a:p>
        </p:txBody>
      </p:sp>
      <p:pic>
        <p:nvPicPr>
          <p:cNvPr id="8" name="Picture 7" descr="IMG_5950"/>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28530" y="3285658"/>
            <a:ext cx="2183421" cy="1935112"/>
          </a:xfrm>
          <a:prstGeom prst="rect">
            <a:avLst/>
          </a:prstGeom>
          <a:ln>
            <a:noFill/>
          </a:ln>
          <a:effectLst>
            <a:softEdge rad="112500"/>
          </a:effectLst>
        </p:spPr>
      </p:pic>
      <p:pic>
        <p:nvPicPr>
          <p:cNvPr id="9" name="Picture 8" descr="DSC07432"/>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53597" y="3845322"/>
            <a:ext cx="2006782" cy="1303777"/>
          </a:xfrm>
          <a:prstGeom prst="rect">
            <a:avLst/>
          </a:prstGeom>
          <a:ln>
            <a:noFill/>
          </a:ln>
          <a:effectLst>
            <a:softEdge rad="112500"/>
          </a:effectLst>
        </p:spPr>
      </p:pic>
      <p:sp>
        <p:nvSpPr>
          <p:cNvPr id="106506" name="Text Box 1"/>
          <p:cNvSpPr txBox="1">
            <a:spLocks noChangeArrowheads="1"/>
          </p:cNvSpPr>
          <p:nvPr/>
        </p:nvSpPr>
        <p:spPr bwMode="auto">
          <a:xfrm>
            <a:off x="1705168" y="5364112"/>
            <a:ext cx="2221795" cy="573366"/>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129" b="1">
                <a:solidFill>
                  <a:srgbClr val="000000"/>
                </a:solidFill>
                <a:latin typeface="Calibri" panose="020F0502020204030204" pitchFamily="34" charset="0"/>
                <a:cs typeface="Arial" panose="020B0604020202020204" pitchFamily="34" charset="0"/>
              </a:rPr>
              <a:t>ورودی طویله از پشت واحد مسکونی است و همانند اتاقی چسبیده به آن</a:t>
            </a:r>
          </a:p>
          <a:p>
            <a:pPr eaLnBrk="1" fontAlgn="base" hangingPunct="1">
              <a:spcBef>
                <a:spcPct val="0"/>
              </a:spcBef>
              <a:spcAft>
                <a:spcPct val="0"/>
              </a:spcAft>
            </a:pPr>
            <a:endParaRPr lang="fa-IR" altLang="fa-IR" sz="1787">
              <a:solidFill>
                <a:srgbClr val="000000"/>
              </a:solidFill>
              <a:cs typeface="Arial" panose="020B0604020202020204" pitchFamily="34" charset="0"/>
            </a:endParaRPr>
          </a:p>
        </p:txBody>
      </p:sp>
      <p:pic>
        <p:nvPicPr>
          <p:cNvPr id="11" name="Picture 10" descr="Picture 047"/>
          <p:cNvPicPr/>
          <p:nvPr/>
        </p:nvPicPr>
        <p:blipFill>
          <a:blip r:embed="rId6" cstate="screen">
            <a:extLst>
              <a:ext uri="{28A0092B-C50C-407E-A947-70E740481C1C}">
                <a14:useLocalDpi xmlns:a14="http://schemas.microsoft.com/office/drawing/2010/main"/>
              </a:ext>
            </a:extLst>
          </a:blip>
          <a:srcRect/>
          <a:stretch>
            <a:fillRect/>
          </a:stretch>
        </p:blipFill>
        <p:spPr bwMode="auto">
          <a:xfrm>
            <a:off x="4117738" y="4937670"/>
            <a:ext cx="1242641" cy="1429833"/>
          </a:xfrm>
          <a:prstGeom prst="rect">
            <a:avLst/>
          </a:prstGeom>
          <a:ln>
            <a:noFill/>
          </a:ln>
          <a:effectLst>
            <a:softEdge rad="112500"/>
          </a:effectLst>
        </p:spPr>
      </p:pic>
      <p:pic>
        <p:nvPicPr>
          <p:cNvPr id="12" name="Picture 11" descr="ro5"/>
          <p:cNvPicPr/>
          <p:nvPr/>
        </p:nvPicPr>
        <p:blipFill>
          <a:blip r:embed="rId7" cstate="screen">
            <a:extLst>
              <a:ext uri="{28A0092B-C50C-407E-A947-70E740481C1C}">
                <a14:useLocalDpi xmlns:a14="http://schemas.microsoft.com/office/drawing/2010/main"/>
              </a:ext>
            </a:extLst>
          </a:blip>
          <a:srcRect/>
          <a:stretch>
            <a:fillRect/>
          </a:stretch>
        </p:blipFill>
        <p:spPr bwMode="auto">
          <a:xfrm>
            <a:off x="5310559" y="4862417"/>
            <a:ext cx="1339894" cy="1429833"/>
          </a:xfrm>
          <a:prstGeom prst="rect">
            <a:avLst/>
          </a:prstGeom>
          <a:ln>
            <a:noFill/>
          </a:ln>
          <a:effectLst>
            <a:softEdge rad="112500"/>
          </a:effectLst>
        </p:spPr>
      </p:pic>
      <p:pic>
        <p:nvPicPr>
          <p:cNvPr id="13" name="Picture 12" descr="Picture 280"/>
          <p:cNvPicPr/>
          <p:nvPr/>
        </p:nvPicPr>
        <p:blipFill>
          <a:blip r:embed="rId8" cstate="screen">
            <a:extLst>
              <a:ext uri="{28A0092B-C50C-407E-A947-70E740481C1C}">
                <a14:useLocalDpi xmlns:a14="http://schemas.microsoft.com/office/drawing/2010/main"/>
              </a:ext>
            </a:extLst>
          </a:blip>
          <a:srcRect/>
          <a:stretch>
            <a:fillRect/>
          </a:stretch>
        </p:blipFill>
        <p:spPr bwMode="auto">
          <a:xfrm>
            <a:off x="6578783" y="5077428"/>
            <a:ext cx="2006782" cy="1184677"/>
          </a:xfrm>
          <a:prstGeom prst="rect">
            <a:avLst/>
          </a:prstGeom>
          <a:ln>
            <a:noFill/>
          </a:ln>
          <a:effectLst>
            <a:softEdge rad="112500"/>
          </a:effectLst>
        </p:spPr>
      </p:pic>
      <p:sp>
        <p:nvSpPr>
          <p:cNvPr id="106510" name="Rectangle 13"/>
          <p:cNvSpPr>
            <a:spLocks noChangeArrowheads="1"/>
          </p:cNvSpPr>
          <p:nvPr/>
        </p:nvSpPr>
        <p:spPr bwMode="auto">
          <a:xfrm>
            <a:off x="7725515" y="6152491"/>
            <a:ext cx="716708" cy="26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b="1">
                <a:solidFill>
                  <a:srgbClr val="000000"/>
                </a:solidFill>
                <a:latin typeface="Calibri" panose="020F0502020204030204" pitchFamily="34" charset="0"/>
                <a:cs typeface="Times New Roman" panose="02020603050405020304" pitchFamily="18" charset="0"/>
              </a:rPr>
              <a:t>كركلان </a:t>
            </a:r>
            <a:endParaRPr lang="en-US" altLang="fa-IR" sz="1129" b="1">
              <a:solidFill>
                <a:srgbClr val="000000"/>
              </a:solidFill>
              <a:cs typeface="Arial" panose="020B0604020202020204" pitchFamily="34" charset="0"/>
            </a:endParaRPr>
          </a:p>
        </p:txBody>
      </p:sp>
      <p:sp>
        <p:nvSpPr>
          <p:cNvPr id="106511" name="Rounded Rectangle 14"/>
          <p:cNvSpPr>
            <a:spLocks noChangeArrowheads="1"/>
          </p:cNvSpPr>
          <p:nvPr/>
        </p:nvSpPr>
        <p:spPr bwMode="auto">
          <a:xfrm>
            <a:off x="7868857" y="6152491"/>
            <a:ext cx="573366" cy="215012"/>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Tree>
    <p:extLst>
      <p:ext uri="{BB962C8B-B14F-4D97-AF65-F5344CB8AC3E}">
        <p14:creationId xmlns:p14="http://schemas.microsoft.com/office/powerpoint/2010/main" val="2461935180"/>
      </p:ext>
    </p:extLst>
  </p:cSld>
  <p:clrMapOvr>
    <a:masterClrMapping/>
  </p:clrMapOvr>
  <p:transition>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sp>
        <p:nvSpPr>
          <p:cNvPr id="107524" name="Rectangle 1"/>
          <p:cNvSpPr>
            <a:spLocks noChangeArrowheads="1"/>
          </p:cNvSpPr>
          <p:nvPr/>
        </p:nvSpPr>
        <p:spPr bwMode="auto">
          <a:xfrm>
            <a:off x="1705168" y="569194"/>
            <a:ext cx="6665385" cy="113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50" tIns="45475" rIns="90950" bIns="45475" anchor="ctr">
            <a:spAutoFit/>
          </a:bodyPr>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505" b="1">
                <a:solidFill>
                  <a:srgbClr val="000000"/>
                </a:solidFill>
                <a:latin typeface="Calibri" panose="020F0502020204030204" pitchFamily="34" charset="0"/>
                <a:cs typeface="Times New Roman" panose="02020603050405020304" pitchFamily="18" charset="0"/>
              </a:rPr>
              <a:t>9-7 تحليل خانه هاي برداشت شده :</a:t>
            </a:r>
          </a:p>
          <a:p>
            <a:pPr eaLnBrk="1" fontAlgn="base" hangingPunct="1">
              <a:spcBef>
                <a:spcPct val="0"/>
              </a:spcBef>
              <a:spcAft>
                <a:spcPct val="0"/>
              </a:spcAft>
            </a:pPr>
            <a:r>
              <a:rPr lang="fa-IR" altLang="fa-IR" sz="1317" b="1">
                <a:solidFill>
                  <a:srgbClr val="000000"/>
                </a:solidFill>
                <a:latin typeface="Calibri" panose="020F0502020204030204" pitchFamily="34" charset="0"/>
                <a:cs typeface="Times New Roman" panose="02020603050405020304" pitchFamily="18" charset="0"/>
              </a:rPr>
              <a:t>پس از بررسی خانه های برداشت شده در روستا به اصولی می رسیم که در روستا رعایت می شود و تمام مساکن روستا از یکی از این شرایط پیروی می کنند .</a:t>
            </a:r>
            <a:endParaRPr lang="en-US" altLang="fa-IR" sz="1317" b="1">
              <a:solidFill>
                <a:srgbClr val="000000"/>
              </a:solidFill>
            </a:endParaRPr>
          </a:p>
          <a:p>
            <a:pPr fontAlgn="base">
              <a:spcBef>
                <a:spcPct val="0"/>
              </a:spcBef>
              <a:spcAft>
                <a:spcPct val="0"/>
              </a:spcAft>
            </a:pPr>
            <a:r>
              <a:rPr lang="fa-IR" altLang="fa-IR" sz="1317" b="1">
                <a:solidFill>
                  <a:srgbClr val="000000"/>
                </a:solidFill>
                <a:latin typeface="Calibri" panose="020F0502020204030204" pitchFamily="34" charset="0"/>
                <a:cs typeface="Times New Roman" panose="02020603050405020304" pitchFamily="18" charset="0"/>
              </a:rPr>
              <a:t>از عواملی که می توان به تحلیل آنها پرداخت می توان به قرار گیری خانه ها نسبت به معبر ، جهت ورودی ، شکل سقف و محل ایوان پرداخت.</a:t>
            </a:r>
            <a:endParaRPr lang="fa-IR" altLang="fa-IR" sz="1317" b="1">
              <a:solidFill>
                <a:srgbClr val="000000"/>
              </a:solidFill>
              <a:cs typeface="Arial" panose="020B0604020202020204" pitchFamily="34" charset="0"/>
            </a:endParaRPr>
          </a:p>
        </p:txBody>
      </p:sp>
      <p:pic>
        <p:nvPicPr>
          <p:cNvPr id="5" name="Picture 4" descr="C:\Documents and Settings\ZIZEX\My Documents\untitled.JPG"/>
          <p:cNvPicPr/>
          <p:nvPr/>
        </p:nvPicPr>
        <p:blipFill>
          <a:blip r:embed="rId3" cstate="screen">
            <a:lum contrast="-30000"/>
            <a:extLst>
              <a:ext uri="{28A0092B-C50C-407E-A947-70E740481C1C}">
                <a14:useLocalDpi xmlns:a14="http://schemas.microsoft.com/office/drawing/2010/main"/>
              </a:ext>
            </a:extLst>
          </a:blip>
          <a:srcRect t="-1659"/>
          <a:stretch>
            <a:fillRect/>
          </a:stretch>
        </p:blipFill>
        <p:spPr bwMode="auto">
          <a:xfrm>
            <a:off x="1776839" y="1852242"/>
            <a:ext cx="6522043" cy="4511677"/>
          </a:xfrm>
          <a:prstGeom prst="rect">
            <a:avLst/>
          </a:prstGeom>
          <a:ln>
            <a:noFill/>
          </a:ln>
          <a:effectLst>
            <a:softEdge rad="112500"/>
          </a:effectLst>
        </p:spPr>
      </p:pic>
      <p:sp>
        <p:nvSpPr>
          <p:cNvPr id="107526" name="Text Box 2"/>
          <p:cNvSpPr txBox="1">
            <a:spLocks noChangeArrowheads="1"/>
          </p:cNvSpPr>
          <p:nvPr/>
        </p:nvSpPr>
        <p:spPr bwMode="auto">
          <a:xfrm>
            <a:off x="4070305" y="6028560"/>
            <a:ext cx="2595080" cy="338943"/>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1-9-7 تحليل قرارگیری خانه نسبت به معبر</a:t>
            </a:r>
            <a:endParaRPr lang="fa-IR" altLang="fa-IR" sz="1317">
              <a:solidFill>
                <a:srgbClr val="000000"/>
              </a:solidFill>
              <a:cs typeface="Arial" panose="020B0604020202020204" pitchFamily="34" charset="0"/>
            </a:endParaRPr>
          </a:p>
        </p:txBody>
      </p:sp>
      <p:sp>
        <p:nvSpPr>
          <p:cNvPr id="107527" name="Text Box 6"/>
          <p:cNvSpPr txBox="1">
            <a:spLocks noChangeArrowheads="1"/>
          </p:cNvSpPr>
          <p:nvPr/>
        </p:nvSpPr>
        <p:spPr bwMode="auto">
          <a:xfrm>
            <a:off x="1776839" y="562168"/>
            <a:ext cx="6665385" cy="1361745"/>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129">
                <a:solidFill>
                  <a:srgbClr val="000000"/>
                </a:solidFill>
                <a:latin typeface="Calibri" panose="020F0502020204030204" pitchFamily="34" charset="0"/>
                <a:cs typeface="Arial" panose="020B0604020202020204" pitchFamily="34" charset="0"/>
              </a:rPr>
              <a:t> </a:t>
            </a:r>
            <a:endParaRPr lang="fa-IR" altLang="fa-IR" sz="2352">
              <a:solidFill>
                <a:srgbClr val="000000"/>
              </a:solidFill>
            </a:endParaRPr>
          </a:p>
        </p:txBody>
      </p:sp>
    </p:spTree>
    <p:extLst>
      <p:ext uri="{BB962C8B-B14F-4D97-AF65-F5344CB8AC3E}">
        <p14:creationId xmlns:p14="http://schemas.microsoft.com/office/powerpoint/2010/main" val="1413008796"/>
      </p:ext>
    </p:extLst>
  </p:cSld>
  <p:clrMapOvr>
    <a:masterClrMapping/>
  </p:clrMapOvr>
  <p:transition>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pic>
        <p:nvPicPr>
          <p:cNvPr id="4" name="Picture 3" descr="G:\roosta\sina pc\scan old\14.jpg"/>
          <p:cNvPicPr/>
          <p:nvPr/>
        </p:nvPicPr>
        <p:blipFill>
          <a:blip r:embed="rId3">
            <a:lum contrast="-30000"/>
          </a:blip>
          <a:srcRect/>
          <a:stretch>
            <a:fillRect/>
          </a:stretch>
        </p:blipFill>
        <p:spPr bwMode="auto">
          <a:xfrm>
            <a:off x="2286002" y="674692"/>
            <a:ext cx="5415915" cy="5538720"/>
          </a:xfrm>
          <a:prstGeom prst="rect">
            <a:avLst/>
          </a:prstGeom>
          <a:ln>
            <a:noFill/>
          </a:ln>
          <a:effectLst>
            <a:softEdge rad="112500"/>
          </a:effectLst>
        </p:spPr>
      </p:pic>
      <p:sp>
        <p:nvSpPr>
          <p:cNvPr id="108549" name="Text Box 1"/>
          <p:cNvSpPr txBox="1">
            <a:spLocks noChangeArrowheads="1"/>
          </p:cNvSpPr>
          <p:nvPr/>
        </p:nvSpPr>
        <p:spPr bwMode="auto">
          <a:xfrm>
            <a:off x="6077087" y="720441"/>
            <a:ext cx="1844031" cy="412107"/>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2-9-7 تحليل جهت ورودی</a:t>
            </a:r>
            <a:endParaRPr lang="fa-IR" altLang="fa-IR" sz="1317">
              <a:solidFill>
                <a:srgbClr val="000000"/>
              </a:solidFill>
              <a:cs typeface="Arial" panose="020B0604020202020204" pitchFamily="34" charset="0"/>
            </a:endParaRPr>
          </a:p>
        </p:txBody>
      </p:sp>
    </p:spTree>
    <p:extLst>
      <p:ext uri="{BB962C8B-B14F-4D97-AF65-F5344CB8AC3E}">
        <p14:creationId xmlns:p14="http://schemas.microsoft.com/office/powerpoint/2010/main" val="1838997897"/>
      </p:ext>
    </p:extLst>
  </p:cSld>
  <p:clrMapOvr>
    <a:masterClrMapping/>
  </p:clrMapOvr>
  <p:transition>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pic>
        <p:nvPicPr>
          <p:cNvPr id="109572" name="Picture 3" descr="G:\roosta\sina pc\scan old\17.jpg"/>
          <p:cNvPicPr>
            <a:picLocks noChangeAspect="1" noChangeArrowheads="1"/>
          </p:cNvPicPr>
          <p:nvPr/>
        </p:nvPicPr>
        <p:blipFill>
          <a:blip r:embed="rId3">
            <a:lum contrast="-20000"/>
            <a:extLst>
              <a:ext uri="{28A0092B-C50C-407E-A947-70E740481C1C}">
                <a14:useLocalDpi xmlns:a14="http://schemas.microsoft.com/office/drawing/2010/main"/>
              </a:ext>
            </a:extLst>
          </a:blip>
          <a:srcRect/>
          <a:stretch>
            <a:fillRect/>
          </a:stretch>
        </p:blipFill>
        <p:spPr bwMode="auto">
          <a:xfrm>
            <a:off x="1752948" y="1246027"/>
            <a:ext cx="6553400" cy="489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3" name="Text Box 1"/>
          <p:cNvSpPr txBox="1">
            <a:spLocks noChangeArrowheads="1"/>
          </p:cNvSpPr>
          <p:nvPr/>
        </p:nvSpPr>
        <p:spPr bwMode="auto">
          <a:xfrm>
            <a:off x="5638103" y="720442"/>
            <a:ext cx="1905249" cy="410614"/>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3-9-7 تحليل قرارگیری ایوان</a:t>
            </a:r>
            <a:endParaRPr lang="fa-IR" altLang="fa-IR" sz="1317">
              <a:solidFill>
                <a:srgbClr val="000000"/>
              </a:solidFill>
              <a:cs typeface="Arial" panose="020B0604020202020204" pitchFamily="34" charset="0"/>
            </a:endParaRPr>
          </a:p>
        </p:txBody>
      </p:sp>
    </p:spTree>
    <p:extLst>
      <p:ext uri="{BB962C8B-B14F-4D97-AF65-F5344CB8AC3E}">
        <p14:creationId xmlns:p14="http://schemas.microsoft.com/office/powerpoint/2010/main" val="3170896488"/>
      </p:ext>
    </p:extLst>
  </p:cSld>
  <p:clrMapOvr>
    <a:masterClrMapping/>
  </p:clrMapOvr>
  <p:transition>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pic>
        <p:nvPicPr>
          <p:cNvPr id="110596" name="Picture 3" descr="G:\roosta\sina pc\scan old\18.jpg"/>
          <p:cNvPicPr>
            <a:picLocks noChangeAspect="1" noChangeArrowheads="1"/>
          </p:cNvPicPr>
          <p:nvPr/>
        </p:nvPicPr>
        <p:blipFill>
          <a:blip r:embed="rId3">
            <a:lum contrast="-20000"/>
            <a:extLst>
              <a:ext uri="{28A0092B-C50C-407E-A947-70E740481C1C}">
                <a14:useLocalDpi xmlns:a14="http://schemas.microsoft.com/office/drawing/2010/main"/>
              </a:ext>
            </a:extLst>
          </a:blip>
          <a:srcRect/>
          <a:stretch>
            <a:fillRect/>
          </a:stretch>
        </p:blipFill>
        <p:spPr bwMode="auto">
          <a:xfrm>
            <a:off x="1617074" y="1314712"/>
            <a:ext cx="6841575" cy="482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7" name="Text Box 1"/>
          <p:cNvSpPr txBox="1">
            <a:spLocks noChangeArrowheads="1"/>
          </p:cNvSpPr>
          <p:nvPr/>
        </p:nvSpPr>
        <p:spPr bwMode="auto">
          <a:xfrm>
            <a:off x="5868048" y="869755"/>
            <a:ext cx="2590601" cy="412107"/>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4-9-7 تحليل   قرارگیری خانه روی سکو</a:t>
            </a:r>
            <a:endParaRPr lang="fa-IR" altLang="fa-IR" sz="1317">
              <a:solidFill>
                <a:srgbClr val="000000"/>
              </a:solidFill>
              <a:cs typeface="Arial" panose="020B0604020202020204" pitchFamily="34" charset="0"/>
            </a:endParaRPr>
          </a:p>
        </p:txBody>
      </p:sp>
    </p:spTree>
    <p:extLst>
      <p:ext uri="{BB962C8B-B14F-4D97-AF65-F5344CB8AC3E}">
        <p14:creationId xmlns:p14="http://schemas.microsoft.com/office/powerpoint/2010/main" val="3581277690"/>
      </p:ext>
    </p:extLst>
  </p:cSld>
  <p:clrMapOvr>
    <a:masterClrMapping/>
  </p:clrMapOvr>
  <p:transition>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pic>
        <p:nvPicPr>
          <p:cNvPr id="111620" name="Picture 3" descr="G:\roosta\sina pc\scan old\15.jpg"/>
          <p:cNvPicPr>
            <a:picLocks noChangeAspect="1" noChangeArrowheads="1"/>
          </p:cNvPicPr>
          <p:nvPr/>
        </p:nvPicPr>
        <p:blipFill>
          <a:blip r:embed="rId3">
            <a:lum contrast="-20000"/>
            <a:extLst>
              <a:ext uri="{28A0092B-C50C-407E-A947-70E740481C1C}">
                <a14:useLocalDpi xmlns:a14="http://schemas.microsoft.com/office/drawing/2010/main"/>
              </a:ext>
            </a:extLst>
          </a:blip>
          <a:srcRect/>
          <a:stretch>
            <a:fillRect/>
          </a:stretch>
        </p:blipFill>
        <p:spPr bwMode="auto">
          <a:xfrm>
            <a:off x="1511059" y="945906"/>
            <a:ext cx="7252190" cy="5342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1" name="Text Box 1"/>
          <p:cNvSpPr txBox="1">
            <a:spLocks noChangeArrowheads="1"/>
          </p:cNvSpPr>
          <p:nvPr/>
        </p:nvSpPr>
        <p:spPr bwMode="auto">
          <a:xfrm>
            <a:off x="6401099" y="569634"/>
            <a:ext cx="1694715" cy="410614"/>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223">
                <a:solidFill>
                  <a:srgbClr val="000000"/>
                </a:solidFill>
                <a:latin typeface="Calibri" panose="020F0502020204030204" pitchFamily="34" charset="0"/>
                <a:cs typeface="Arial" panose="020B0604020202020204" pitchFamily="34" charset="0"/>
              </a:rPr>
              <a:t>5-</a:t>
            </a:r>
            <a:r>
              <a:rPr lang="fa-IR" altLang="fa-IR" sz="1317">
                <a:solidFill>
                  <a:srgbClr val="000000"/>
                </a:solidFill>
                <a:latin typeface="Calibri" panose="020F0502020204030204" pitchFamily="34" charset="0"/>
                <a:cs typeface="Arial" panose="020B0604020202020204" pitchFamily="34" charset="0"/>
              </a:rPr>
              <a:t>9-7  تحليل شکل بام</a:t>
            </a:r>
            <a:endParaRPr lang="fa-IR" altLang="fa-IR" sz="1317">
              <a:solidFill>
                <a:srgbClr val="000000"/>
              </a:solidFill>
              <a:cs typeface="Arial" panose="020B0604020202020204" pitchFamily="34" charset="0"/>
            </a:endParaRPr>
          </a:p>
        </p:txBody>
      </p:sp>
    </p:spTree>
    <p:extLst>
      <p:ext uri="{BB962C8B-B14F-4D97-AF65-F5344CB8AC3E}">
        <p14:creationId xmlns:p14="http://schemas.microsoft.com/office/powerpoint/2010/main" val="248242280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ChangeArrowheads="1"/>
          </p:cNvSpPr>
          <p:nvPr/>
        </p:nvSpPr>
        <p:spPr bwMode="auto">
          <a:xfrm>
            <a:off x="5945690" y="562438"/>
            <a:ext cx="2138179" cy="438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2257" b="1">
                <a:solidFill>
                  <a:srgbClr val="000000"/>
                </a:solidFill>
              </a:rPr>
              <a:t>9-1  عناصر طبیعی</a:t>
            </a:r>
            <a:r>
              <a:rPr lang="en-US" altLang="fa-IR" sz="2257" b="1">
                <a:solidFill>
                  <a:srgbClr val="000000"/>
                </a:solidFill>
              </a:rPr>
              <a:t> </a:t>
            </a:r>
            <a:r>
              <a:rPr lang="fa-IR" altLang="fa-IR" sz="2257" b="1">
                <a:solidFill>
                  <a:srgbClr val="000000"/>
                </a:solidFill>
              </a:rPr>
              <a:t> </a:t>
            </a:r>
            <a:endParaRPr lang="en-US" altLang="fa-IR" sz="2257" b="1">
              <a:solidFill>
                <a:srgbClr val="000000"/>
              </a:solidFill>
            </a:endParaRPr>
          </a:p>
        </p:txBody>
      </p:sp>
      <p:sp>
        <p:nvSpPr>
          <p:cNvPr id="6"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طرح هادی</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7"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13317" name="Rounded Rectangle 7"/>
          <p:cNvSpPr>
            <a:spLocks noChangeArrowheads="1"/>
          </p:cNvSpPr>
          <p:nvPr/>
        </p:nvSpPr>
        <p:spPr bwMode="auto">
          <a:xfrm>
            <a:off x="6005416" y="562168"/>
            <a:ext cx="2221795" cy="501696"/>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13318" name="Rectangle 8"/>
          <p:cNvSpPr>
            <a:spLocks noChangeArrowheads="1"/>
          </p:cNvSpPr>
          <p:nvPr/>
        </p:nvSpPr>
        <p:spPr bwMode="auto">
          <a:xfrm>
            <a:off x="6581769" y="1135535"/>
            <a:ext cx="1657826" cy="381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l" eaLnBrk="1" fontAlgn="base" hangingPunct="1">
              <a:spcBef>
                <a:spcPct val="0"/>
              </a:spcBef>
              <a:spcAft>
                <a:spcPct val="0"/>
              </a:spcAft>
            </a:pPr>
            <a:r>
              <a:rPr lang="fa-IR" altLang="fa-IR" sz="1881" b="1">
                <a:solidFill>
                  <a:srgbClr val="000000"/>
                </a:solidFill>
              </a:rPr>
              <a:t>آب و منابع آبی: </a:t>
            </a:r>
            <a:endParaRPr lang="en-US" altLang="fa-IR" sz="1881" b="1">
              <a:solidFill>
                <a:srgbClr val="000000"/>
              </a:solidFill>
            </a:endParaRPr>
          </a:p>
        </p:txBody>
      </p:sp>
      <p:sp>
        <p:nvSpPr>
          <p:cNvPr id="13319" name="Rectangle 9"/>
          <p:cNvSpPr>
            <a:spLocks noChangeArrowheads="1"/>
          </p:cNvSpPr>
          <p:nvPr/>
        </p:nvSpPr>
        <p:spPr bwMode="auto">
          <a:xfrm>
            <a:off x="1848509" y="1493888"/>
            <a:ext cx="6593714"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ar-SA" altLang="fa-IR" sz="1129">
                <a:solidFill>
                  <a:srgbClr val="000000"/>
                </a:solidFill>
              </a:rPr>
              <a:t>نظام حرکت آب در سطح بافت روستاها به تبعیت از شیب عمومی روستا از سمت شمال غربی به سمت جنوب و جنوب شرقی </a:t>
            </a:r>
            <a:r>
              <a:rPr lang="fa-IR" altLang="fa-IR" sz="1129">
                <a:solidFill>
                  <a:srgbClr val="000000"/>
                </a:solidFill>
              </a:rPr>
              <a:t>و </a:t>
            </a:r>
            <a:r>
              <a:rPr lang="ar-SA" altLang="fa-IR" sz="1129">
                <a:solidFill>
                  <a:srgbClr val="000000"/>
                </a:solidFill>
              </a:rPr>
              <a:t>از سمت غرب و جنوب به سمت مرکز می باشد</a:t>
            </a:r>
            <a:r>
              <a:rPr lang="fa-IR" altLang="fa-IR" sz="1129">
                <a:solidFill>
                  <a:srgbClr val="000000"/>
                </a:solidFill>
              </a:rPr>
              <a:t> .</a:t>
            </a:r>
            <a:r>
              <a:rPr lang="ar-SA" altLang="fa-IR" sz="1129">
                <a:solidFill>
                  <a:srgbClr val="000000"/>
                </a:solidFill>
              </a:rPr>
              <a:t>حرکت آب نیز در جهات مختلف جریان دارد</a:t>
            </a:r>
            <a:r>
              <a:rPr lang="fa-IR" altLang="fa-IR" sz="1129">
                <a:solidFill>
                  <a:srgbClr val="000000"/>
                </a:solidFill>
              </a:rPr>
              <a:t> </a:t>
            </a:r>
          </a:p>
        </p:txBody>
      </p:sp>
      <p:pic>
        <p:nvPicPr>
          <p:cNvPr id="11" name="Picture 10" descr="D:\Projects\Rusta\104CANON\IMG_6064.JPG"/>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63522" y="1995584"/>
            <a:ext cx="6235360" cy="1880305"/>
          </a:xfrm>
          <a:prstGeom prst="rect">
            <a:avLst/>
          </a:prstGeom>
          <a:ln>
            <a:noFill/>
          </a:ln>
          <a:effectLst>
            <a:softEdge rad="112500"/>
          </a:effectLst>
        </p:spPr>
      </p:pic>
      <p:sp>
        <p:nvSpPr>
          <p:cNvPr id="13321" name="Text Box 6"/>
          <p:cNvSpPr txBox="1">
            <a:spLocks noChangeArrowheads="1"/>
          </p:cNvSpPr>
          <p:nvPr/>
        </p:nvSpPr>
        <p:spPr bwMode="auto">
          <a:xfrm>
            <a:off x="3210255" y="3429000"/>
            <a:ext cx="4013565" cy="359848"/>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505" b="1">
                <a:solidFill>
                  <a:srgbClr val="000000"/>
                </a:solidFill>
              </a:rPr>
              <a:t>رودخانه موسی کوه از میان کیش دره عبور می کند .</a:t>
            </a:r>
            <a:endParaRPr lang="en-US" altLang="fa-IR" sz="1505" b="1">
              <a:solidFill>
                <a:srgbClr val="000000"/>
              </a:solidFill>
            </a:endParaRPr>
          </a:p>
          <a:p>
            <a:pPr eaLnBrk="1" fontAlgn="base" hangingPunct="1">
              <a:spcBef>
                <a:spcPct val="0"/>
              </a:spcBef>
              <a:spcAft>
                <a:spcPct val="0"/>
              </a:spcAft>
            </a:pPr>
            <a:endParaRPr lang="en-US" altLang="fa-IR" sz="2634">
              <a:solidFill>
                <a:srgbClr val="000000"/>
              </a:solidFill>
            </a:endParaRPr>
          </a:p>
        </p:txBody>
      </p:sp>
      <p:sp>
        <p:nvSpPr>
          <p:cNvPr id="13322" name="Rectangle 12"/>
          <p:cNvSpPr>
            <a:spLocks noChangeArrowheads="1"/>
          </p:cNvSpPr>
          <p:nvPr/>
        </p:nvSpPr>
        <p:spPr bwMode="auto">
          <a:xfrm>
            <a:off x="1705168" y="3939655"/>
            <a:ext cx="6737056"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آب آشامیدنی روستا از چشمه های متعددی تأمین می شود .از مهمترین این چشمه ها سه سرد ، امر گوئل ، خوبیل و لتین پرد است که در ارتفاعات موسی کوه به هم می پیوندند و رودخانه ی موسی کوه را تشکیل می دهند.</a:t>
            </a:r>
            <a:endParaRPr lang="en-US" altLang="fa-IR" sz="1129">
              <a:solidFill>
                <a:srgbClr val="000000"/>
              </a:solidFill>
            </a:endParaRPr>
          </a:p>
        </p:txBody>
      </p:sp>
      <p:pic>
        <p:nvPicPr>
          <p:cNvPr id="14" name="Picture 2" descr="E:\picture\Paeez 87\Kish Darreh 2\DSC07457.JPG"/>
          <p:cNvPicPr>
            <a:picLocks noChangeAspect="1" noChangeArrowheads="1"/>
          </p:cNvPicPr>
          <p:nvPr/>
        </p:nvPicPr>
        <p:blipFill>
          <a:blip r:embed="rId4" cstate="screen">
            <a:lum contrast="10000"/>
            <a:extLst>
              <a:ext uri="{28A0092B-C50C-407E-A947-70E740481C1C}">
                <a14:useLocalDpi xmlns:a14="http://schemas.microsoft.com/office/drawing/2010/main"/>
              </a:ext>
            </a:extLst>
          </a:blip>
          <a:srcRect/>
          <a:stretch>
            <a:fillRect/>
          </a:stretch>
        </p:blipFill>
        <p:spPr bwMode="auto">
          <a:xfrm>
            <a:off x="1991851" y="4432391"/>
            <a:ext cx="6307031" cy="1863441"/>
          </a:xfrm>
          <a:prstGeom prst="rect">
            <a:avLst/>
          </a:prstGeom>
          <a:ln>
            <a:noFill/>
          </a:ln>
          <a:effectLst>
            <a:softEdge rad="112500"/>
          </a:effectLst>
        </p:spPr>
      </p:pic>
    </p:spTree>
    <p:extLst>
      <p:ext uri="{BB962C8B-B14F-4D97-AF65-F5344CB8AC3E}">
        <p14:creationId xmlns:p14="http://schemas.microsoft.com/office/powerpoint/2010/main" val="3249891060"/>
      </p:ext>
    </p:extLst>
  </p:cSld>
  <p:clrMapOvr>
    <a:masterClrMapping/>
  </p:clrMapOvr>
  <p:transition>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pic>
        <p:nvPicPr>
          <p:cNvPr id="112644" name="Picture 3" descr="G:\roosta\sina pc\scan old\16.jpg"/>
          <p:cNvPicPr>
            <a:picLocks noChangeAspect="1" noChangeArrowheads="1"/>
          </p:cNvPicPr>
          <p:nvPr/>
        </p:nvPicPr>
        <p:blipFill>
          <a:blip r:embed="rId3">
            <a:lum contrast="-10000"/>
            <a:extLst>
              <a:ext uri="{28A0092B-C50C-407E-A947-70E740481C1C}">
                <a14:useLocalDpi xmlns:a14="http://schemas.microsoft.com/office/drawing/2010/main"/>
              </a:ext>
            </a:extLst>
          </a:blip>
          <a:srcRect/>
          <a:stretch>
            <a:fillRect/>
          </a:stretch>
        </p:blipFill>
        <p:spPr bwMode="auto">
          <a:xfrm>
            <a:off x="1464773" y="644291"/>
            <a:ext cx="7222326" cy="5644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5" name="Text Box 1"/>
          <p:cNvSpPr txBox="1">
            <a:spLocks noChangeArrowheads="1"/>
          </p:cNvSpPr>
          <p:nvPr/>
        </p:nvSpPr>
        <p:spPr bwMode="auto">
          <a:xfrm>
            <a:off x="6096498" y="569634"/>
            <a:ext cx="2580149" cy="410614"/>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6-9-7 تحليل قرارگیری ساختمان در حیاط</a:t>
            </a:r>
            <a:endParaRPr lang="fa-IR" altLang="fa-IR" sz="1317">
              <a:solidFill>
                <a:srgbClr val="000000"/>
              </a:solidFill>
              <a:cs typeface="Arial" panose="020B0604020202020204" pitchFamily="34" charset="0"/>
            </a:endParaRPr>
          </a:p>
        </p:txBody>
      </p:sp>
    </p:spTree>
    <p:extLst>
      <p:ext uri="{BB962C8B-B14F-4D97-AF65-F5344CB8AC3E}">
        <p14:creationId xmlns:p14="http://schemas.microsoft.com/office/powerpoint/2010/main" val="2335850399"/>
      </p:ext>
    </p:extLst>
  </p:cSld>
  <p:clrMapOvr>
    <a:masterClrMapping/>
  </p:clrMapOvr>
  <p:transition>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sp>
        <p:nvSpPr>
          <p:cNvPr id="113668" name="Text Box 1"/>
          <p:cNvSpPr txBox="1">
            <a:spLocks noChangeArrowheads="1"/>
          </p:cNvSpPr>
          <p:nvPr/>
        </p:nvSpPr>
        <p:spPr bwMode="auto">
          <a:xfrm>
            <a:off x="2063522" y="724921"/>
            <a:ext cx="6235360" cy="5355899"/>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693">
                <a:solidFill>
                  <a:srgbClr val="000000"/>
                </a:solidFill>
                <a:latin typeface="Calibri" panose="020F0502020204030204" pitchFamily="34" charset="0"/>
                <a:cs typeface="Arial" panose="020B0604020202020204" pitchFamily="34" charset="0"/>
              </a:rPr>
              <a:t>فهرست منابع ومواخذ :</a:t>
            </a:r>
          </a:p>
          <a:p>
            <a:pPr eaLnBrk="1" fontAlgn="base" hangingPunct="1">
              <a:spcBef>
                <a:spcPct val="0"/>
              </a:spcBef>
              <a:spcAft>
                <a:spcPts val="1000"/>
              </a:spcAft>
            </a:pPr>
            <a:endParaRPr lang="fa-IR" altLang="fa-IR" sz="1693">
              <a:solidFill>
                <a:srgbClr val="000000"/>
              </a:solidFill>
              <a:latin typeface="Calibri" panose="020F0502020204030204" pitchFamily="34" charset="0"/>
              <a:cs typeface="Arial" panose="020B0604020202020204" pitchFamily="34" charset="0"/>
            </a:endParaRPr>
          </a:p>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كتاب آشنايي بامعماري مسكوني ايراني –گونه شناسي برونگرا /نوشته دكتر غلامحسين معماريان</a:t>
            </a:r>
          </a:p>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كتاب اقليم ومعماري /مرتضي كسمايي</a:t>
            </a:r>
          </a:p>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كتاب ابنيه سنتي ايران /اثر وحيد قباديان </a:t>
            </a:r>
          </a:p>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كتاب معماري خانه هاي گيلان /نوشته مژگان خاكپور</a:t>
            </a:r>
          </a:p>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كتاب معماري ايران واجراي ساختمان با مصالح سنتي /حسين زمرشيدي </a:t>
            </a:r>
          </a:p>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كتاب گيلان شناسي/جلد 1</a:t>
            </a:r>
          </a:p>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سازمان مديريت وبرنامه ريزي استان گيلان </a:t>
            </a:r>
          </a:p>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بنياد مسكن وشهر سازي استان گيلان </a:t>
            </a:r>
          </a:p>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سايت سازمان زمين شناسي </a:t>
            </a:r>
          </a:p>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طرح هادي روستاي كيش دره </a:t>
            </a:r>
          </a:p>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اداره بهداشت فومن </a:t>
            </a:r>
          </a:p>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آقاي بياباني دهدار روستاي كيش دره </a:t>
            </a:r>
          </a:p>
          <a:p>
            <a:pPr eaLnBrk="1" fontAlgn="base" hangingPunct="1">
              <a:spcBef>
                <a:spcPct val="0"/>
              </a:spcBef>
              <a:spcAft>
                <a:spcPts val="1000"/>
              </a:spcAft>
            </a:pPr>
            <a:r>
              <a:rPr lang="fa-IR" altLang="fa-IR" sz="1317">
                <a:solidFill>
                  <a:srgbClr val="000000"/>
                </a:solidFill>
                <a:latin typeface="Calibri" panose="020F0502020204030204" pitchFamily="34" charset="0"/>
                <a:cs typeface="Arial" panose="020B0604020202020204" pitchFamily="34" charset="0"/>
              </a:rPr>
              <a:t>و با تشكر صميمانه از اهالي روستاي كيش دره كه ما را در انجام اين پروژه ياري رساندند. </a:t>
            </a:r>
            <a:endParaRPr lang="fa-IR" altLang="fa-IR" sz="1317">
              <a:solidFill>
                <a:srgbClr val="000000"/>
              </a:solidFill>
              <a:cs typeface="Arial" panose="020B0604020202020204" pitchFamily="34" charset="0"/>
            </a:endParaRPr>
          </a:p>
        </p:txBody>
      </p:sp>
    </p:spTree>
    <p:extLst>
      <p:ext uri="{BB962C8B-B14F-4D97-AF65-F5344CB8AC3E}">
        <p14:creationId xmlns:p14="http://schemas.microsoft.com/office/powerpoint/2010/main" val="37954045"/>
      </p:ext>
    </p:extLst>
  </p:cSld>
  <p:clrMapOvr>
    <a:masterClrMapping/>
  </p:clrMapOvr>
  <p:transition>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418485" y="1296794"/>
          <a:ext cx="7382093" cy="5142380"/>
        </p:xfrm>
        <a:graphic>
          <a:graphicData uri="http://schemas.openxmlformats.org/drawingml/2006/table">
            <a:tbl>
              <a:tblPr/>
              <a:tblGrid>
                <a:gridCol w="1476718"/>
                <a:gridCol w="1476717"/>
                <a:gridCol w="1742497"/>
                <a:gridCol w="1687250"/>
                <a:gridCol w="998911"/>
              </a:tblGrid>
              <a:tr h="395623">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تهدید</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فرصت</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ضعف</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قوت</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fa-IR" altLang="fa-IR" sz="1100" b="0" i="0" u="none" strike="noStrike" cap="none" normalizeH="0" baseline="0" smtClean="0">
                        <a:ln>
                          <a:noFill/>
                        </a:ln>
                        <a:solidFill>
                          <a:schemeClr val="tx1"/>
                        </a:solidFill>
                        <a:effectLst/>
                        <a:latin typeface="Wingdings 3" panose="05040102010807070707" pitchFamily="18" charset="2"/>
                        <a:ea typeface="Calibri" panose="020F0502020204030204" pitchFamily="34" charset="0"/>
                        <a:cs typeface="Tahoma" panose="020B060403050404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78114">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17</a:t>
                      </a: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 . تاثیر توسعه بر افزایش مشکلات ناشی از نبودن سیستم دفع فاضلاب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18 . اشغال خاک زراعی         توسط توسعه کالبد روستا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19 . توسعه دامپرو</a:t>
                      </a: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ري</a:t>
                      </a: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 وتخریب مراتع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20 . الودگی سفره های  اب زیر زمینی</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21 . تخریب جنگل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12 . توسعه اکو توریسم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13 . توسعه کشاورزی مکانیزه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14 . توسعه دامپروری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15 . تامین چوب مورد نیاز ساختمان ها از جنگل</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16 . سهولت اجرای پی بر روی بستر سنگی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7 . عدم وجود سیستم دفع فاضلاب</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8 . عدم وجود سیستم دفع زباله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9 . رانش زمین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10 . سیل گیر بودن اراضی زراعی</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11 . عدم امکان گسترش روستا بواسطه وجود جنگل و رود خانه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 . وجود منابع غنی اب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2 . بستر سنگی مناسب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3 . شرایط  توپوگرافی مطلوب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4 . عد م  وجود  الودگی  اب  و  خاک و هوا</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5 . وجود زمینهای زراعی حاصلخیز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6 . وجود مراتع غنی</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محيط زیست</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73737">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12 . از دست رفتن هویت معابر توسط حصارهای بلوک سیمانی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13 . از دست رفتن هویت معماری بومی</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14 . فراموش شدن تدابیر اقلیمی معماری بومی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10 . تغیر کاربری زمینهای زراعی و حذف یکی از موانع گسترش روستا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11 . قرارگیری بر روی توپوگرافی خطر سیل گیری را کاهش میدهد</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6 . نارسایی سیستم سازه ای گذشته نسبت به امروز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7 . تخریب اراضی جنگلی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8 . از دست رفتن هویت بنا ها با ساخت بناهای ظاهرا به روز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9 . جایگزینی بلوک سیمانی به جای پرچین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 . رعایت تدابیر اقلیمی : ایوان . بام های لته پوش</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 2 . امکان استفاده از مصالح بوم اورد</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3 . حضور بناهای هویتمند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4 . حضور بافت و هسته هویتمند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5 . شکل گیری روستا به موازات رود خانه</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6 . قرارگیری بر روی توپوگرافی مناسب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فرم کالبدی</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4"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sp>
        <p:nvSpPr>
          <p:cNvPr id="114718" name="Text Box 1"/>
          <p:cNvSpPr txBox="1">
            <a:spLocks noChangeArrowheads="1"/>
          </p:cNvSpPr>
          <p:nvPr/>
        </p:nvSpPr>
        <p:spPr bwMode="auto">
          <a:xfrm>
            <a:off x="7152149" y="705510"/>
            <a:ext cx="1228856" cy="412107"/>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881">
                <a:solidFill>
                  <a:srgbClr val="000000"/>
                </a:solidFill>
                <a:latin typeface="Calibri" panose="020F0502020204030204" pitchFamily="34" charset="0"/>
                <a:cs typeface="Arial" panose="020B0604020202020204" pitchFamily="34" charset="0"/>
              </a:rPr>
              <a:t>جدول</a:t>
            </a:r>
            <a:r>
              <a:rPr lang="en-US" altLang="fa-IR" sz="1881">
                <a:solidFill>
                  <a:srgbClr val="000000"/>
                </a:solidFill>
                <a:latin typeface="Calibri" panose="020F0502020204030204" pitchFamily="34" charset="0"/>
                <a:cs typeface="Arial" panose="020B0604020202020204" pitchFamily="34" charset="0"/>
              </a:rPr>
              <a:t>SWOT</a:t>
            </a:r>
            <a:r>
              <a:rPr lang="fa-IR" altLang="fa-IR" sz="1881">
                <a:solidFill>
                  <a:srgbClr val="000000"/>
                </a:solidFill>
                <a:latin typeface="Calibri" panose="020F0502020204030204" pitchFamily="34" charset="0"/>
                <a:cs typeface="Arial" panose="020B0604020202020204" pitchFamily="34" charset="0"/>
              </a:rPr>
              <a:t> </a:t>
            </a:r>
            <a:endParaRPr lang="fa-IR" altLang="fa-IR" sz="1881">
              <a:solidFill>
                <a:srgbClr val="000000"/>
              </a:solidFill>
              <a:cs typeface="Arial" panose="020B0604020202020204" pitchFamily="34" charset="0"/>
            </a:endParaRPr>
          </a:p>
        </p:txBody>
      </p:sp>
    </p:spTree>
    <p:extLst>
      <p:ext uri="{BB962C8B-B14F-4D97-AF65-F5344CB8AC3E}">
        <p14:creationId xmlns:p14="http://schemas.microsoft.com/office/powerpoint/2010/main" val="3014494795"/>
      </p:ext>
    </p:extLst>
  </p:cSld>
  <p:clrMapOvr>
    <a:masterClrMapping/>
  </p:clrMapOvr>
  <p:transition>
    <p:fad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graphicFrame>
        <p:nvGraphicFramePr>
          <p:cNvPr id="4" name="Table 3"/>
          <p:cNvGraphicFramePr>
            <a:graphicFrameLocks noGrp="1"/>
          </p:cNvGraphicFramePr>
          <p:nvPr/>
        </p:nvGraphicFramePr>
        <p:xfrm>
          <a:off x="1490155" y="2568950"/>
          <a:ext cx="7310422" cy="3758238"/>
        </p:xfrm>
        <a:graphic>
          <a:graphicData uri="http://schemas.openxmlformats.org/drawingml/2006/table">
            <a:tbl>
              <a:tblPr/>
              <a:tblGrid>
                <a:gridCol w="1461786"/>
                <a:gridCol w="1461785"/>
                <a:gridCol w="1727565"/>
                <a:gridCol w="1670825"/>
                <a:gridCol w="988460"/>
              </a:tblGrid>
              <a:tr h="791246">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6 .</a:t>
                      </a: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تاثیر نامطلوب </a:t>
                      </a: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ساخت و سازهای جدید بر سیمای روستا</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5 . امکان ایجاد مسیر گردشگری و توسعه اکوتوریسم</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3 . </a:t>
                      </a: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کیفیت بصری نا مناسب دانه های خدماتی - تجاری</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4 . کیفیت بصری نامناسب بناهای مسکونی جدید</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 . داشتن دید مناسب از ارتفاعات روستا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2 . شکل گیری روستا در راستای رودخانه</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ct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نما و منظر</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89057">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0" eaLnBrk="1" fontAlgn="base" latinLnBrk="0" hangingPunct="1">
                        <a:lnSpc>
                          <a:spcPct val="115000"/>
                        </a:lnSpc>
                        <a:spcBef>
                          <a:spcPct val="0"/>
                        </a:spcBef>
                        <a:spcAft>
                          <a:spcPct val="0"/>
                        </a:spcAft>
                        <a:buClrTx/>
                        <a:buSzTx/>
                        <a:buFontTx/>
                        <a:buNone/>
                        <a:tabLst/>
                      </a:pP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6 .گرایش به مشورت و تعامل در مردان میانسال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en-US" altLang="fa-IR" sz="1100" b="0" i="0" u="none" strike="noStrike" cap="none" normalizeH="0" baseline="0" smtClean="0">
                          <a:ln>
                            <a:noFill/>
                          </a:ln>
                          <a:solidFill>
                            <a:schemeClr val="tx1"/>
                          </a:solidFill>
                          <a:effectLst/>
                          <a:latin typeface="Arial" panose="020B0604020202020204" pitchFamily="34" charset="0"/>
                          <a:cs typeface="Calibri" panose="020F0502020204030204" pitchFamily="34" charset="0"/>
                        </a:rPr>
                        <a:t> </a:t>
                      </a: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3</a:t>
                      </a: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 نداشتن قرارگاه رفتاری تعریف شده جهت جوانان</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4 . نداشتن مسجد و قبرستان</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5. نداشتن کتابخانه عمومی</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 . وجود قرارگاه های رفتاری برای مردان میانسال روستا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2 . ابشار لتین پرد محل تجمع و تفریح خانواده ها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ct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فضا های همگانی</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80303">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10 . از دست رفتن هویت روستایی معابر</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11 . معابر نامناسب مانعی جهت توسعه روستا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8 . امکان دخل وتصرف فرهنگی در روستا پایین است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9 .</a:t>
                      </a: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 امکان پیاده روی در طول رودخانه</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6 . تعریف حاشیه های معابر توسط دیوار های بلوک سیمانی به جای پرچین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7 . نامناسب بودن عرض اکثر بناها جهت تردد اتومبیل</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 . اسفالته بودن جاده اصلی دسترسی به روستا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2 . دسترسی روستاهای اطراف از طریق راه شوسه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3 . قرارگیری روستا در بن بست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4 . جاده اصلی به موازات رودخانه</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5 . وجود کریدور دید مناسب در قسمتهای از معبر اصلی که ارتباطی به رود خانه ندارد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ctr" defTabSz="958850" rtl="1" eaLnBrk="1" fontAlgn="base" latinLnBrk="0" hangingPunct="1">
                        <a:lnSpc>
                          <a:spcPct val="115000"/>
                        </a:lnSpc>
                        <a:spcBef>
                          <a:spcPct val="0"/>
                        </a:spcBef>
                        <a:spcAft>
                          <a:spcPct val="0"/>
                        </a:spcAft>
                        <a:buClrTx/>
                        <a:buSzTx/>
                        <a:buFontTx/>
                        <a:buNone/>
                        <a:tabLst/>
                      </a:pPr>
                      <a:endPar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ctr" defTabSz="958850" rtl="0"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راه های دسترسی</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5" name="Table 4"/>
          <p:cNvGraphicFramePr>
            <a:graphicFrameLocks noGrp="1"/>
          </p:cNvGraphicFramePr>
          <p:nvPr/>
        </p:nvGraphicFramePr>
        <p:xfrm>
          <a:off x="1490155" y="596511"/>
          <a:ext cx="7310422" cy="395682"/>
        </p:xfrm>
        <a:graphic>
          <a:graphicData uri="http://schemas.openxmlformats.org/drawingml/2006/table">
            <a:tbl>
              <a:tblPr/>
              <a:tblGrid>
                <a:gridCol w="1461786"/>
                <a:gridCol w="1461785"/>
                <a:gridCol w="1727565"/>
                <a:gridCol w="1670825"/>
                <a:gridCol w="988460"/>
              </a:tblGrid>
              <a:tr h="395623">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ctr" defTabSz="958850" rtl="1" eaLnBrk="1" fontAlgn="base" latinLnBrk="0" hangingPunct="1">
                        <a:lnSpc>
                          <a:spcPct val="115000"/>
                        </a:lnSpc>
                        <a:spcBef>
                          <a:spcPct val="0"/>
                        </a:spcBef>
                        <a:spcAft>
                          <a:spcPct val="0"/>
                        </a:spcAft>
                        <a:buClrTx/>
                        <a:buSzTx/>
                        <a:buFontTx/>
                        <a:buNone/>
                        <a:tabLst/>
                      </a:pPr>
                      <a:endPar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ct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تهدید</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ctr" defTabSz="958850" rtl="1" eaLnBrk="1" fontAlgn="base" latinLnBrk="0" hangingPunct="1">
                        <a:lnSpc>
                          <a:spcPct val="115000"/>
                        </a:lnSpc>
                        <a:spcBef>
                          <a:spcPct val="0"/>
                        </a:spcBef>
                        <a:spcAft>
                          <a:spcPct val="0"/>
                        </a:spcAft>
                        <a:buClrTx/>
                        <a:buSzTx/>
                        <a:buFontTx/>
                        <a:buNone/>
                        <a:tabLst/>
                      </a:pPr>
                      <a:endPar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ct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فرصت</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ctr" defTabSz="958850" rtl="1" eaLnBrk="1" fontAlgn="base" latinLnBrk="0" hangingPunct="1">
                        <a:lnSpc>
                          <a:spcPct val="115000"/>
                        </a:lnSpc>
                        <a:spcBef>
                          <a:spcPct val="0"/>
                        </a:spcBef>
                        <a:spcAft>
                          <a:spcPct val="0"/>
                        </a:spcAft>
                        <a:buClrTx/>
                        <a:buSzTx/>
                        <a:buFontTx/>
                        <a:buNone/>
                        <a:tabLst/>
                      </a:pPr>
                      <a:endPar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ct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ضعف</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ctr" defTabSz="958850" rtl="1" eaLnBrk="1" fontAlgn="base" latinLnBrk="0" hangingPunct="1">
                        <a:lnSpc>
                          <a:spcPct val="115000"/>
                        </a:lnSpc>
                        <a:spcBef>
                          <a:spcPct val="0"/>
                        </a:spcBef>
                        <a:spcAft>
                          <a:spcPct val="0"/>
                        </a:spcAft>
                        <a:buClrTx/>
                        <a:buSzTx/>
                        <a:buFontTx/>
                        <a:buNone/>
                        <a:tabLst/>
                      </a:pPr>
                      <a:endPar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ct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قوت</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fa-IR" altLang="fa-IR" sz="1100" b="0" i="0" u="none" strike="noStrike" cap="none" normalizeH="0" baseline="0" smtClean="0">
                        <a:ln>
                          <a:noFill/>
                        </a:ln>
                        <a:solidFill>
                          <a:schemeClr val="tx1"/>
                        </a:solidFill>
                        <a:effectLst/>
                        <a:latin typeface="Wingdings 3" panose="05040102010807070707" pitchFamily="18" charset="2"/>
                        <a:ea typeface="Calibri" panose="020F0502020204030204" pitchFamily="34" charset="0"/>
                        <a:cs typeface="Tahoma" panose="020B060403050404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6" name="Table 5"/>
          <p:cNvGraphicFramePr>
            <a:graphicFrameLocks noGrp="1"/>
          </p:cNvGraphicFramePr>
          <p:nvPr/>
        </p:nvGraphicFramePr>
        <p:xfrm>
          <a:off x="1490155" y="986220"/>
          <a:ext cx="7310422" cy="1582730"/>
        </p:xfrm>
        <a:graphic>
          <a:graphicData uri="http://schemas.openxmlformats.org/drawingml/2006/table">
            <a:tbl>
              <a:tblPr/>
              <a:tblGrid>
                <a:gridCol w="1461786"/>
                <a:gridCol w="1461785"/>
                <a:gridCol w="1727565"/>
                <a:gridCol w="1670825"/>
                <a:gridCol w="988460"/>
              </a:tblGrid>
              <a:tr h="1582491">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16 . جذب نیروی فعال به شهر های اطراف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17 . مهاجرت خانواده های جوان به شهر جهت ادامه تحصیل کودکان</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18. لکه دار شدن سیمای روستا بخاطر وجود ابرو های سطحی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12 . ارائه خدمات به روستاهای همجوار</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13 .</a:t>
                      </a: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 امکان ایجاد کارگاههای صنایع دستی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14. ایجاد کارگاه عمل اوری عسل</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15 . ایجاد کارخانه شالی کوبی</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7 . عدم وجود شبکه توزیع سوخت</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8 . عدم ارائه خدمات بهداشتی عمومی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9. عدم امکان تحصیل در مقاطع بالاتر از ابتدایی</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10 .نداشتن اب تصفیه شده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11 . نداشتن صنایع تولیدی یا تبدیلی</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1 . مرکز بهداشت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2 . وجود شبکه ابرسانی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3 . وجود شبکه اب و برق و تلفن</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4 . مدرسه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5 . نانوایی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6. داشتن امکان تولید صنایع دستی پشمی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ctr" defTabSz="958850" rtl="0" eaLnBrk="1" fontAlgn="base" latinLnBrk="0" hangingPunct="1">
                        <a:lnSpc>
                          <a:spcPct val="115000"/>
                        </a:lnSpc>
                        <a:spcBef>
                          <a:spcPct val="0"/>
                        </a:spcBef>
                        <a:spcAft>
                          <a:spcPct val="0"/>
                        </a:spcAft>
                        <a:buClrTx/>
                        <a:buSzTx/>
                        <a:buFontTx/>
                        <a:buNone/>
                        <a:tabLst/>
                      </a:pPr>
                      <a:r>
                        <a:rPr kumimoji="0" lang="ar-SA"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امکانات وخدمات</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22665" marR="226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573217480"/>
      </p:ext>
    </p:extLst>
  </p:cSld>
  <p:clrMapOvr>
    <a:masterClrMapping/>
  </p:clrMapOvr>
  <p:transition>
    <p:fad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776839" y="1525245"/>
          <a:ext cx="6665385" cy="4549602"/>
        </p:xfrm>
        <a:graphic>
          <a:graphicData uri="http://schemas.openxmlformats.org/drawingml/2006/table">
            <a:tbl>
              <a:tblPr rtl="1"/>
              <a:tblGrid>
                <a:gridCol w="3505897"/>
                <a:gridCol w="3159488"/>
              </a:tblGrid>
              <a:tr h="791246">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ایتم های 1 و12محیط زیست و 1و2و5 نما و منظر و2 فضاهای همگانی و همچنین نقاط قوتی که معابر این روستا دارد</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33547" marR="3354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میتوان با برطرف کردن مشکلاتی که معابر فعلی دارند و همچنین افزودن قسمتی دیگر در ساحل رودخانه و ایجاد جاذبه های دیگر از جمله فضای سبز به توسعه اکوتوریسم در این روستا کمک کرد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33547" marR="3354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18242">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ایتم های 8 و12 امکانات و خدمات و ایتم 3 نما و منظر  و با بررسی نقاط قوت و ضعف این مرکز بهداشت و مراکز بهداشت همجوار</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33547" marR="3354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با بررسی سایت مرکز بهداشت فعلی و با توجه به اینکه این مرکز در جوار بناهای تجاری میباشد و در اینصورت امکان توسعه ان وجود ندارد  بنابر این سایت دیگری برای این منظور در نظر گرفته میشود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33547" marR="3354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91246">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ایتم های 4 و 9 و12 و17 امکانات و خدمات و3 نما و منظر و با بررسی وضعیت جمعیت  لازم التعلیم</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33547" marR="3354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با بررسی سایت مدرسه فعلی و نقاط نزدیک به سایت این مدرسه  سایت جدیدی را برای احداث مدارس در مقاطع بالا  منظور میکنیم البته با انجام تمهیداتی جهت استفاده بهتر از مدرسه موجود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33547" marR="3354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91246">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قرارگیری دانه های تجاری در انتهای معبر اسفالته که در محل تقاطع معابرفرعی روستا و همچنین نزدیکی به مرکز روستا می باشد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33547" marR="3354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سایت این دانه ها مناسب به نظرمی رسد . البته با گسترش به سمت تقاطع و احاطه ان میتواند یک میدان را به خوبی تعریف کند و یا حتی به عنوان بازار برای روستاهای اطراف مطرح شود</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33547" marR="3354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93434">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منبع در امد خانواده های این روستا عمدتا کشت برنج میباشد که در کنار ان به نوغانداری و زنبور داری می پردازند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33547" marR="3354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بررسی سایت مناسب جهت استقرار کارگاههای صنعتی از جمله شالی کوبی و عمل اوری عسل و ابریشم کشی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33547" marR="3354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93434">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ایتم 6و 13 امکانات و خدمات </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33547" marR="3354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r" defTabSz="958850" eaLnBrk="0" hangingPunct="0">
                        <a:spcBef>
                          <a:spcPct val="20000"/>
                        </a:spcBef>
                        <a:defRPr sz="3000">
                          <a:solidFill>
                            <a:schemeClr val="tx1"/>
                          </a:solidFill>
                          <a:latin typeface="Arial" panose="020B0604020202020204" pitchFamily="34" charset="0"/>
                          <a:cs typeface="Arial" panose="020B0604020202020204" pitchFamily="34" charset="0"/>
                        </a:defRPr>
                      </a:lvl1pPr>
                      <a:lvl2pPr marL="742950" indent="-285750" algn="r" defTabSz="958850" eaLnBrk="0" hangingPunct="0">
                        <a:spcBef>
                          <a:spcPct val="20000"/>
                        </a:spcBef>
                        <a:defRPr sz="2500">
                          <a:solidFill>
                            <a:schemeClr val="tx1"/>
                          </a:solidFill>
                          <a:latin typeface="Arial" panose="020B0604020202020204" pitchFamily="34" charset="0"/>
                          <a:cs typeface="Arial" panose="020B0604020202020204" pitchFamily="34" charset="0"/>
                        </a:defRPr>
                      </a:lvl2pPr>
                      <a:lvl3pPr marL="1143000" indent="-228600" algn="r" defTabSz="958850" eaLnBrk="0" hangingPunct="0">
                        <a:spcBef>
                          <a:spcPct val="20000"/>
                        </a:spcBef>
                        <a:defRPr sz="2100">
                          <a:solidFill>
                            <a:schemeClr val="tx1"/>
                          </a:solidFill>
                          <a:latin typeface="Arial" panose="020B0604020202020204" pitchFamily="34" charset="0"/>
                          <a:cs typeface="Arial" panose="020B0604020202020204" pitchFamily="34" charset="0"/>
                        </a:defRPr>
                      </a:lvl3pPr>
                      <a:lvl4pPr marL="16002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4pPr>
                      <a:lvl5pPr marL="2057400" indent="-228600" algn="r" defTabSz="958850" eaLnBrk="0" hangingPunct="0">
                        <a:spcBef>
                          <a:spcPct val="20000"/>
                        </a:spcBef>
                        <a:defRPr sz="1900">
                          <a:solidFill>
                            <a:schemeClr val="tx1"/>
                          </a:solidFill>
                          <a:latin typeface="Arial" panose="020B0604020202020204" pitchFamily="34" charset="0"/>
                          <a:cs typeface="Arial" panose="020B0604020202020204" pitchFamily="34" charset="0"/>
                        </a:defRPr>
                      </a:lvl5pPr>
                      <a:lvl6pPr marL="25146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6pPr>
                      <a:lvl7pPr marL="29718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7pPr>
                      <a:lvl8pPr marL="34290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8pPr>
                      <a:lvl9pPr marL="3886200" indent="-228600" defTabSz="958850" eaLnBrk="0" fontAlgn="base" hangingPunct="0">
                        <a:spcBef>
                          <a:spcPct val="20000"/>
                        </a:spcBef>
                        <a:spcAft>
                          <a:spcPct val="0"/>
                        </a:spcAft>
                        <a:defRPr sz="1900">
                          <a:solidFill>
                            <a:schemeClr val="tx1"/>
                          </a:solidFill>
                          <a:latin typeface="Arial" panose="020B0604020202020204" pitchFamily="34" charset="0"/>
                          <a:cs typeface="Arial" panose="020B0604020202020204" pitchFamily="34" charset="0"/>
                        </a:defRPr>
                      </a:lvl9pPr>
                    </a:lstStyle>
                    <a:p>
                      <a:pPr marL="0" marR="0" lvl="0" indent="0" algn="r" defTabSz="958850" rtl="1" eaLnBrk="1" fontAlgn="base" latinLnBrk="0" hangingPunct="1">
                        <a:lnSpc>
                          <a:spcPct val="115000"/>
                        </a:lnSpc>
                        <a:spcBef>
                          <a:spcPct val="0"/>
                        </a:spcBef>
                        <a:spcAft>
                          <a:spcPct val="0"/>
                        </a:spcAft>
                        <a:buClrTx/>
                        <a:buSzTx/>
                        <a:buFontTx/>
                        <a:buNone/>
                        <a:tabLst/>
                      </a:pPr>
                      <a:endPar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p>
                      <a:pPr marL="0" marR="0" lvl="0" indent="0" algn="r" defTabSz="958850" rtl="1" eaLnBrk="1" fontAlgn="base" latinLnBrk="0" hangingPunct="1">
                        <a:lnSpc>
                          <a:spcPct val="115000"/>
                        </a:lnSpc>
                        <a:spcBef>
                          <a:spcPct val="0"/>
                        </a:spcBef>
                        <a:spcAft>
                          <a:spcPct val="0"/>
                        </a:spcAft>
                        <a:buClrTx/>
                        <a:buSzTx/>
                        <a:buFontTx/>
                        <a:buNone/>
                        <a:tabLst/>
                      </a:pPr>
                      <a:r>
                        <a:rPr kumimoji="0" lang="fa-IR"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rPr>
                        <a:t>احداث کارگاهی جهت تولید این محصولات و در نظر گرفتن محلی برای نمایش و فروش ان</a:t>
                      </a:r>
                      <a:endParaRPr kumimoji="0" lang="en-US" altLang="fa-IR" sz="11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a:txBody>
                  <a:tcPr marL="33547" marR="3354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4"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sp>
        <p:nvSpPr>
          <p:cNvPr id="116763" name="Text Box 1"/>
          <p:cNvSpPr txBox="1">
            <a:spLocks noChangeArrowheads="1"/>
          </p:cNvSpPr>
          <p:nvPr/>
        </p:nvSpPr>
        <p:spPr bwMode="auto">
          <a:xfrm>
            <a:off x="7152149" y="705510"/>
            <a:ext cx="1228856" cy="412107"/>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881">
                <a:solidFill>
                  <a:srgbClr val="000000"/>
                </a:solidFill>
                <a:latin typeface="Calibri" panose="020F0502020204030204" pitchFamily="34" charset="0"/>
                <a:cs typeface="Arial" panose="020B0604020202020204" pitchFamily="34" charset="0"/>
              </a:rPr>
              <a:t>اهداف پروژه  </a:t>
            </a:r>
            <a:endParaRPr lang="fa-IR" altLang="fa-IR" sz="1881">
              <a:solidFill>
                <a:srgbClr val="000000"/>
              </a:solidFill>
              <a:cs typeface="Arial" panose="020B0604020202020204" pitchFamily="34" charset="0"/>
            </a:endParaRPr>
          </a:p>
        </p:txBody>
      </p:sp>
    </p:spTree>
    <p:extLst>
      <p:ext uri="{BB962C8B-B14F-4D97-AF65-F5344CB8AC3E}">
        <p14:creationId xmlns:p14="http://schemas.microsoft.com/office/powerpoint/2010/main" val="92130055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ChangeArrowheads="1"/>
          </p:cNvSpPr>
          <p:nvPr/>
        </p:nvSpPr>
        <p:spPr bwMode="auto">
          <a:xfrm>
            <a:off x="6292099" y="568230"/>
            <a:ext cx="2436807" cy="812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150324" rIns="90222" bIns="37581"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l" eaLnBrk="1" fontAlgn="base" hangingPunct="1">
              <a:spcBef>
                <a:spcPct val="0"/>
              </a:spcBef>
              <a:spcAft>
                <a:spcPct val="0"/>
              </a:spcAft>
            </a:pPr>
            <a:r>
              <a:rPr lang="fa-IR" altLang="fa-IR" sz="2257" b="1">
                <a:solidFill>
                  <a:srgbClr val="000000"/>
                </a:solidFill>
              </a:rPr>
              <a:t>1-9-1 پوشش گیاهی:</a:t>
            </a:r>
            <a:endParaRPr lang="en-US" altLang="fa-IR" sz="2257" b="1">
              <a:solidFill>
                <a:srgbClr val="000000"/>
              </a:solidFill>
            </a:endParaRPr>
          </a:p>
          <a:p>
            <a:pPr algn="l" rtl="0" fontAlgn="base">
              <a:spcBef>
                <a:spcPct val="0"/>
              </a:spcBef>
              <a:spcAft>
                <a:spcPct val="0"/>
              </a:spcAft>
            </a:pPr>
            <a:endParaRPr lang="en-US" altLang="fa-IR" sz="1787">
              <a:solidFill>
                <a:srgbClr val="000000"/>
              </a:solidFill>
              <a:cs typeface="Arial" panose="020B0604020202020204" pitchFamily="34" charset="0"/>
            </a:endParaRPr>
          </a:p>
        </p:txBody>
      </p:sp>
      <p:sp>
        <p:nvSpPr>
          <p:cNvPr id="14339" name="Rectangle 2"/>
          <p:cNvSpPr>
            <a:spLocks noChangeArrowheads="1"/>
          </p:cNvSpPr>
          <p:nvPr/>
        </p:nvSpPr>
        <p:spPr bwMode="auto">
          <a:xfrm>
            <a:off x="3568609" y="1207205"/>
            <a:ext cx="5088627" cy="69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درختان مثمر</a:t>
            </a:r>
            <a:r>
              <a:rPr lang="en-US" altLang="fa-IR" sz="1693" b="1">
                <a:solidFill>
                  <a:srgbClr val="000000"/>
                </a:solidFill>
              </a:rPr>
              <a:t>:</a:t>
            </a:r>
          </a:p>
          <a:p>
            <a:pPr eaLnBrk="1" fontAlgn="base" hangingPunct="1">
              <a:spcBef>
                <a:spcPct val="0"/>
              </a:spcBef>
              <a:spcAft>
                <a:spcPct val="0"/>
              </a:spcAft>
            </a:pPr>
            <a:r>
              <a:rPr lang="fa-IR" altLang="fa-IR" sz="1129">
                <a:solidFill>
                  <a:srgbClr val="000000"/>
                </a:solidFill>
              </a:rPr>
              <a:t>پرتقال ، به ، توت ، خرمالو ، آلوچه ، سیب ، ماملی و بوته چای ، درخت ازگیل و بوته گلپر (که در زبان محلی سو نامیده می شود ) </a:t>
            </a:r>
            <a:endParaRPr lang="en-US" altLang="fa-IR" sz="1129">
              <a:solidFill>
                <a:srgbClr val="000000"/>
              </a:solidFill>
            </a:endParaRPr>
          </a:p>
        </p:txBody>
      </p:sp>
      <p:pic>
        <p:nvPicPr>
          <p:cNvPr id="22532" name="Picture 2" descr="D:\Projects\Rusta\MISC\IMG_1442.jpg"/>
          <p:cNvPicPr>
            <a:picLocks noChangeAspect="1" noChangeArrowheads="1"/>
          </p:cNvPicPr>
          <p:nvPr/>
        </p:nvPicPr>
        <p:blipFill>
          <a:blip r:embed="rId2" cstate="screen">
            <a:lum contrast="10000"/>
            <a:extLst>
              <a:ext uri="{28A0092B-C50C-407E-A947-70E740481C1C}">
                <a14:useLocalDpi xmlns:a14="http://schemas.microsoft.com/office/drawing/2010/main"/>
              </a:ext>
            </a:extLst>
          </a:blip>
          <a:srcRect/>
          <a:stretch>
            <a:fillRect/>
          </a:stretch>
        </p:blipFill>
        <p:spPr bwMode="auto">
          <a:xfrm>
            <a:off x="1633498" y="490497"/>
            <a:ext cx="2084907" cy="3501118"/>
          </a:xfrm>
          <a:prstGeom prst="rect">
            <a:avLst/>
          </a:prstGeom>
          <a:ln>
            <a:noFill/>
          </a:ln>
          <a:effectLst>
            <a:softEdge rad="112500"/>
          </a:effectLst>
        </p:spPr>
      </p:pic>
      <p:sp>
        <p:nvSpPr>
          <p:cNvPr id="14341" name="TextBox 6"/>
          <p:cNvSpPr txBox="1">
            <a:spLocks noChangeArrowheads="1"/>
          </p:cNvSpPr>
          <p:nvPr/>
        </p:nvSpPr>
        <p:spPr bwMode="auto">
          <a:xfrm>
            <a:off x="1705168" y="3908299"/>
            <a:ext cx="716708" cy="38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b="1">
                <a:solidFill>
                  <a:srgbClr val="000000"/>
                </a:solidFill>
              </a:rPr>
              <a:t>پرتقال</a:t>
            </a:r>
            <a:endParaRPr lang="en-US" altLang="fa-IR" sz="1881" b="1">
              <a:solidFill>
                <a:srgbClr val="000000"/>
              </a:solidFill>
            </a:endParaRPr>
          </a:p>
        </p:txBody>
      </p:sp>
      <p:sp>
        <p:nvSpPr>
          <p:cNvPr id="8"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میدانی </a:t>
            </a:r>
            <a:r>
              <a:rPr lang="fa-IR" sz="1129" kern="0" dirty="0">
                <a:solidFill>
                  <a:srgbClr val="000000"/>
                </a:solidFill>
                <a:cs typeface="B Homa" panose="00000400000000000000" pitchFamily="2" charset="-78"/>
              </a:rPr>
              <a:t/>
            </a:r>
            <a:br>
              <a:rPr lang="fa-IR" sz="1129" kern="0" dirty="0">
                <a:solidFill>
                  <a:srgbClr val="000000"/>
                </a:solidFill>
                <a:cs typeface="B Homa" panose="00000400000000000000" pitchFamily="2" charset="-78"/>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9"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10" name="Picture 2" descr="J:\tree\DSC07320.JPG"/>
          <p:cNvPicPr>
            <a:picLocks noChangeAspect="1" noChangeArrowheads="1"/>
          </p:cNvPicPr>
          <p:nvPr/>
        </p:nvPicPr>
        <p:blipFill>
          <a:blip r:embed="rId4" cstate="screen">
            <a:lum contrast="10000"/>
            <a:extLst>
              <a:ext uri="{28A0092B-C50C-407E-A947-70E740481C1C}">
                <a14:useLocalDpi xmlns:a14="http://schemas.microsoft.com/office/drawing/2010/main"/>
              </a:ext>
            </a:extLst>
          </a:blip>
          <a:srcRect t="-2"/>
          <a:stretch>
            <a:fillRect/>
          </a:stretch>
        </p:blipFill>
        <p:spPr bwMode="auto">
          <a:xfrm>
            <a:off x="6650454" y="2138926"/>
            <a:ext cx="2006782" cy="3275069"/>
          </a:xfrm>
          <a:prstGeom prst="rect">
            <a:avLst/>
          </a:prstGeom>
          <a:ln>
            <a:noFill/>
          </a:ln>
          <a:effectLst>
            <a:softEdge rad="112500"/>
          </a:effectLst>
        </p:spPr>
      </p:pic>
      <p:pic>
        <p:nvPicPr>
          <p:cNvPr id="11" name="Picture 3" descr="J:\tree\DSC07328.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367161" y="4941946"/>
            <a:ext cx="1533138" cy="1282216"/>
          </a:xfrm>
          <a:prstGeom prst="rect">
            <a:avLst/>
          </a:prstGeom>
          <a:ln>
            <a:noFill/>
          </a:ln>
          <a:effectLst>
            <a:softEdge rad="112500"/>
          </a:effectLst>
        </p:spPr>
      </p:pic>
      <p:sp>
        <p:nvSpPr>
          <p:cNvPr id="14346" name="TextBox 3"/>
          <p:cNvSpPr txBox="1">
            <a:spLocks noChangeArrowheads="1"/>
          </p:cNvSpPr>
          <p:nvPr/>
        </p:nvSpPr>
        <p:spPr bwMode="auto">
          <a:xfrm>
            <a:off x="6578782" y="5485057"/>
            <a:ext cx="860050" cy="38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a:solidFill>
                  <a:srgbClr val="000000"/>
                </a:solidFill>
              </a:rPr>
              <a:t>ماملی</a:t>
            </a:r>
            <a:endParaRPr lang="en-US" altLang="fa-IR" sz="1881">
              <a:solidFill>
                <a:srgbClr val="000000"/>
              </a:solidFill>
            </a:endParaRPr>
          </a:p>
        </p:txBody>
      </p:sp>
      <p:pic>
        <p:nvPicPr>
          <p:cNvPr id="13" name="Picture 12" descr="Picture 069.jpg"/>
          <p:cNvPicPr/>
          <p:nvPr/>
        </p:nvPicPr>
        <p:blipFill>
          <a:blip r:embed="rId6" cstate="screen">
            <a:extLst>
              <a:ext uri="{28A0092B-C50C-407E-A947-70E740481C1C}">
                <a14:useLocalDpi xmlns:a14="http://schemas.microsoft.com/office/drawing/2010/main"/>
              </a:ext>
            </a:extLst>
          </a:blip>
          <a:srcRect/>
          <a:stretch>
            <a:fillRect/>
          </a:stretch>
        </p:blipFill>
        <p:spPr>
          <a:xfrm>
            <a:off x="2350205" y="2712292"/>
            <a:ext cx="1720099" cy="1505087"/>
          </a:xfrm>
          <a:prstGeom prst="rect">
            <a:avLst/>
          </a:prstGeom>
          <a:ln>
            <a:noFill/>
          </a:ln>
          <a:effectLst>
            <a:softEdge rad="112500"/>
          </a:effectLst>
        </p:spPr>
      </p:pic>
      <p:sp>
        <p:nvSpPr>
          <p:cNvPr id="14348" name="Rounded Rectangle 11"/>
          <p:cNvSpPr>
            <a:spLocks noChangeArrowheads="1"/>
          </p:cNvSpPr>
          <p:nvPr/>
        </p:nvSpPr>
        <p:spPr bwMode="auto">
          <a:xfrm>
            <a:off x="6148758" y="633838"/>
            <a:ext cx="2508478" cy="501696"/>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pic>
        <p:nvPicPr>
          <p:cNvPr id="14" name="Picture 2" descr="E:\picture\Paeez 87\Kish Darreh 2\DSC07396.JPG"/>
          <p:cNvPicPr>
            <a:picLocks noChangeAspect="1" noChangeArrowheads="1"/>
          </p:cNvPicPr>
          <p:nvPr/>
        </p:nvPicPr>
        <p:blipFill>
          <a:blip r:embed="rId7" cstate="screen">
            <a:lum contrast="30000"/>
            <a:extLst>
              <a:ext uri="{28A0092B-C50C-407E-A947-70E740481C1C}">
                <a14:useLocalDpi xmlns:a14="http://schemas.microsoft.com/office/drawing/2010/main"/>
              </a:ext>
            </a:extLst>
          </a:blip>
          <a:srcRect/>
          <a:stretch>
            <a:fillRect/>
          </a:stretch>
        </p:blipFill>
        <p:spPr bwMode="auto">
          <a:xfrm>
            <a:off x="1633497" y="4289049"/>
            <a:ext cx="2221795" cy="1935112"/>
          </a:xfrm>
          <a:prstGeom prst="rect">
            <a:avLst/>
          </a:prstGeom>
          <a:ln>
            <a:noFill/>
          </a:ln>
          <a:effectLst>
            <a:softEdge rad="112500"/>
          </a:effectLst>
        </p:spPr>
      </p:pic>
      <p:sp>
        <p:nvSpPr>
          <p:cNvPr id="14350" name="TextBox 4"/>
          <p:cNvSpPr txBox="1">
            <a:spLocks noChangeArrowheads="1"/>
          </p:cNvSpPr>
          <p:nvPr/>
        </p:nvSpPr>
        <p:spPr bwMode="auto">
          <a:xfrm>
            <a:off x="1991851" y="5986753"/>
            <a:ext cx="1372198" cy="409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2069" b="1">
                <a:solidFill>
                  <a:srgbClr val="000000"/>
                </a:solidFill>
              </a:rPr>
              <a:t>بوته چای</a:t>
            </a:r>
            <a:endParaRPr lang="en-US" altLang="fa-IR" sz="2069" b="1">
              <a:solidFill>
                <a:srgbClr val="000000"/>
              </a:solidFill>
            </a:endParaRPr>
          </a:p>
        </p:txBody>
      </p:sp>
      <p:pic>
        <p:nvPicPr>
          <p:cNvPr id="16" name="Picture 4" descr="E:\picture\Paeez 87\Kish Darreh 2\DSC07225.JPG"/>
          <p:cNvPicPr>
            <a:picLocks noChangeAspect="1" noChangeArrowheads="1"/>
          </p:cNvPicPr>
          <p:nvPr/>
        </p:nvPicPr>
        <p:blipFill>
          <a:blip r:embed="rId8" cstate="screen">
            <a:lum contrast="10000"/>
            <a:extLst>
              <a:ext uri="{28A0092B-C50C-407E-A947-70E740481C1C}">
                <a14:useLocalDpi xmlns:a14="http://schemas.microsoft.com/office/drawing/2010/main"/>
              </a:ext>
            </a:extLst>
          </a:blip>
          <a:srcRect/>
          <a:stretch>
            <a:fillRect/>
          </a:stretch>
        </p:blipFill>
        <p:spPr bwMode="auto">
          <a:xfrm>
            <a:off x="3926963" y="5054900"/>
            <a:ext cx="1648428" cy="1240933"/>
          </a:xfrm>
          <a:prstGeom prst="rect">
            <a:avLst/>
          </a:prstGeom>
          <a:ln>
            <a:noFill/>
          </a:ln>
          <a:effectLst>
            <a:softEdge rad="112500"/>
          </a:effectLst>
        </p:spPr>
      </p:pic>
      <p:sp>
        <p:nvSpPr>
          <p:cNvPr id="14352" name="TextBox 2"/>
          <p:cNvSpPr txBox="1">
            <a:spLocks noChangeArrowheads="1"/>
          </p:cNvSpPr>
          <p:nvPr/>
        </p:nvSpPr>
        <p:spPr bwMode="auto">
          <a:xfrm>
            <a:off x="5503720" y="5743370"/>
            <a:ext cx="795845" cy="409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ct val="0"/>
              </a:spcAft>
            </a:pPr>
            <a:r>
              <a:rPr lang="fa-IR" altLang="fa-IR" sz="2069">
                <a:solidFill>
                  <a:srgbClr val="000000"/>
                </a:solidFill>
              </a:rPr>
              <a:t>گلپر</a:t>
            </a:r>
            <a:endParaRPr lang="en-US" altLang="fa-IR" sz="2069">
              <a:solidFill>
                <a:srgbClr val="000000"/>
              </a:solidFill>
            </a:endParaRPr>
          </a:p>
        </p:txBody>
      </p:sp>
      <p:pic>
        <p:nvPicPr>
          <p:cNvPr id="18" name="Picture 17" descr="G:\roosta\ax\104CANON\kish)shemshad\IMG_5899.JPG"/>
          <p:cNvPicPr/>
          <p:nvPr/>
        </p:nvPicPr>
        <p:blipFill>
          <a:blip r:embed="rId9" cstate="screen">
            <a:extLst>
              <a:ext uri="{28A0092B-C50C-407E-A947-70E740481C1C}">
                <a14:useLocalDpi xmlns:a14="http://schemas.microsoft.com/office/drawing/2010/main"/>
              </a:ext>
            </a:extLst>
          </a:blip>
          <a:srcRect/>
          <a:stretch>
            <a:fillRect/>
          </a:stretch>
        </p:blipFill>
        <p:spPr bwMode="auto">
          <a:xfrm>
            <a:off x="3926963" y="1923913"/>
            <a:ext cx="2795161" cy="2006782"/>
          </a:xfrm>
          <a:prstGeom prst="rect">
            <a:avLst/>
          </a:prstGeom>
          <a:ln>
            <a:noFill/>
          </a:ln>
          <a:effectLst>
            <a:softEdge rad="112500"/>
          </a:effectLst>
        </p:spPr>
      </p:pic>
      <p:pic>
        <p:nvPicPr>
          <p:cNvPr id="19" name="Picture 18" descr="G:\roosta\ax\104CANON\kish)shemshad\IMG_5900.JPG"/>
          <p:cNvPicPr/>
          <p:nvPr/>
        </p:nvPicPr>
        <p:blipFill>
          <a:blip r:embed="rId10" cstate="screen">
            <a:extLst>
              <a:ext uri="{28A0092B-C50C-407E-A947-70E740481C1C}">
                <a14:useLocalDpi xmlns:a14="http://schemas.microsoft.com/office/drawing/2010/main"/>
              </a:ext>
            </a:extLst>
          </a:blip>
          <a:srcRect/>
          <a:stretch>
            <a:fillRect/>
          </a:stretch>
        </p:blipFill>
        <p:spPr bwMode="auto">
          <a:xfrm>
            <a:off x="4643671" y="3285658"/>
            <a:ext cx="2006782" cy="1505087"/>
          </a:xfrm>
          <a:prstGeom prst="rect">
            <a:avLst/>
          </a:prstGeom>
          <a:ln>
            <a:noFill/>
          </a:ln>
          <a:effectLst>
            <a:softEdge rad="112500"/>
          </a:effectLst>
        </p:spPr>
      </p:pic>
      <p:sp>
        <p:nvSpPr>
          <p:cNvPr id="14355" name="Rectangle 19"/>
          <p:cNvSpPr>
            <a:spLocks noChangeArrowheads="1"/>
          </p:cNvSpPr>
          <p:nvPr/>
        </p:nvSpPr>
        <p:spPr bwMode="auto">
          <a:xfrm>
            <a:off x="4533285" y="4699664"/>
            <a:ext cx="1758815" cy="45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2352">
                <a:solidFill>
                  <a:srgbClr val="000000"/>
                </a:solidFill>
              </a:rPr>
              <a:t>شمشاد (کیش)</a:t>
            </a:r>
            <a:endParaRPr lang="en-US" altLang="fa-IR" sz="2352">
              <a:solidFill>
                <a:srgbClr val="000000"/>
              </a:solidFill>
            </a:endParaRPr>
          </a:p>
        </p:txBody>
      </p:sp>
    </p:spTree>
    <p:extLst>
      <p:ext uri="{BB962C8B-B14F-4D97-AF65-F5344CB8AC3E}">
        <p14:creationId xmlns:p14="http://schemas.microsoft.com/office/powerpoint/2010/main" val="394696106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ChangeArrowheads="1"/>
          </p:cNvSpPr>
          <p:nvPr/>
        </p:nvSpPr>
        <p:spPr bwMode="auto">
          <a:xfrm>
            <a:off x="6435441" y="1350547"/>
            <a:ext cx="2078453" cy="331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b="1">
                <a:solidFill>
                  <a:srgbClr val="000000"/>
                </a:solidFill>
              </a:rPr>
              <a:t>درختان غیر مثمر :</a:t>
            </a:r>
            <a:endParaRPr lang="en-US" altLang="fa-IR" sz="1881" b="1">
              <a:solidFill>
                <a:srgbClr val="000000"/>
              </a:solidFill>
            </a:endParaRPr>
          </a:p>
          <a:p>
            <a:pPr eaLnBrk="1" fontAlgn="base" hangingPunct="1">
              <a:spcBef>
                <a:spcPct val="0"/>
              </a:spcBef>
              <a:spcAft>
                <a:spcPct val="0"/>
              </a:spcAft>
            </a:pPr>
            <a:endParaRPr lang="fa-IR" altLang="fa-IR" sz="1975">
              <a:solidFill>
                <a:srgbClr val="000000"/>
              </a:solidFill>
            </a:endParaRPr>
          </a:p>
          <a:p>
            <a:pPr eaLnBrk="1" fontAlgn="base" hangingPunct="1">
              <a:spcBef>
                <a:spcPct val="0"/>
              </a:spcBef>
              <a:spcAft>
                <a:spcPct val="0"/>
              </a:spcAft>
            </a:pPr>
            <a:r>
              <a:rPr lang="fa-IR" altLang="fa-IR" sz="1317" b="1">
                <a:solidFill>
                  <a:srgbClr val="000000"/>
                </a:solidFill>
              </a:rPr>
              <a:t>آسون دار ،</a:t>
            </a:r>
          </a:p>
          <a:p>
            <a:pPr eaLnBrk="1" fontAlgn="base" hangingPunct="1">
              <a:spcBef>
                <a:spcPct val="0"/>
              </a:spcBef>
              <a:spcAft>
                <a:spcPct val="0"/>
              </a:spcAft>
            </a:pPr>
            <a:r>
              <a:rPr lang="fa-IR" altLang="fa-IR" sz="1317" b="1">
                <a:solidFill>
                  <a:srgbClr val="000000"/>
                </a:solidFill>
              </a:rPr>
              <a:t>چرمه لیفه  ، للکی ، اولس</a:t>
            </a:r>
          </a:p>
          <a:p>
            <a:pPr eaLnBrk="1" fontAlgn="base" hangingPunct="1">
              <a:spcBef>
                <a:spcPct val="0"/>
              </a:spcBef>
              <a:spcAft>
                <a:spcPct val="0"/>
              </a:spcAft>
            </a:pPr>
            <a:r>
              <a:rPr lang="fa-IR" altLang="fa-IR" sz="1317" b="1">
                <a:solidFill>
                  <a:srgbClr val="000000"/>
                </a:solidFill>
              </a:rPr>
              <a:t>(از برگ این سه به عنوان آذوقه</a:t>
            </a:r>
          </a:p>
          <a:p>
            <a:pPr eaLnBrk="1" fontAlgn="base" hangingPunct="1">
              <a:spcBef>
                <a:spcPct val="0"/>
              </a:spcBef>
              <a:spcAft>
                <a:spcPct val="0"/>
              </a:spcAft>
            </a:pPr>
            <a:r>
              <a:rPr lang="fa-IR" altLang="fa-IR" sz="1317" b="1">
                <a:solidFill>
                  <a:srgbClr val="000000"/>
                </a:solidFill>
              </a:rPr>
              <a:t>گوسفندان استفاده می شود.)</a:t>
            </a:r>
            <a:endParaRPr lang="en-US" altLang="fa-IR" sz="1317" b="1">
              <a:solidFill>
                <a:srgbClr val="000000"/>
              </a:solidFill>
            </a:endParaRPr>
          </a:p>
          <a:p>
            <a:pPr eaLnBrk="1" fontAlgn="base" hangingPunct="1">
              <a:spcBef>
                <a:spcPct val="0"/>
              </a:spcBef>
              <a:spcAft>
                <a:spcPct val="0"/>
              </a:spcAft>
            </a:pPr>
            <a:r>
              <a:rPr lang="fa-IR" altLang="fa-IR" sz="1317" b="1">
                <a:solidFill>
                  <a:srgbClr val="000000"/>
                </a:solidFill>
              </a:rPr>
              <a:t>صنوبر </a:t>
            </a:r>
          </a:p>
          <a:p>
            <a:pPr eaLnBrk="1" fontAlgn="base" hangingPunct="1">
              <a:spcBef>
                <a:spcPct val="0"/>
              </a:spcBef>
              <a:spcAft>
                <a:spcPct val="0"/>
              </a:spcAft>
            </a:pPr>
            <a:r>
              <a:rPr lang="fa-IR" altLang="fa-IR" sz="1317" b="1">
                <a:solidFill>
                  <a:srgbClr val="000000"/>
                </a:solidFill>
              </a:rPr>
              <a:t>توسکا (که در زبان </a:t>
            </a:r>
          </a:p>
          <a:p>
            <a:pPr eaLnBrk="1" fontAlgn="base" hangingPunct="1">
              <a:spcBef>
                <a:spcPct val="0"/>
              </a:spcBef>
              <a:spcAft>
                <a:spcPct val="0"/>
              </a:spcAft>
            </a:pPr>
            <a:r>
              <a:rPr lang="fa-IR" altLang="fa-IR" sz="1317" b="1">
                <a:solidFill>
                  <a:srgbClr val="000000"/>
                </a:solidFill>
              </a:rPr>
              <a:t>محلی تله کوچی نامیده می شود)</a:t>
            </a:r>
          </a:p>
          <a:p>
            <a:pPr eaLnBrk="1" fontAlgn="base" hangingPunct="1">
              <a:spcBef>
                <a:spcPct val="0"/>
              </a:spcBef>
              <a:spcAft>
                <a:spcPct val="0"/>
              </a:spcAft>
            </a:pPr>
            <a:r>
              <a:rPr lang="fa-IR" altLang="fa-IR" sz="1317" b="1">
                <a:solidFill>
                  <a:srgbClr val="000000"/>
                </a:solidFill>
              </a:rPr>
              <a:t>سیمت</a:t>
            </a:r>
          </a:p>
          <a:p>
            <a:pPr eaLnBrk="1" fontAlgn="base" hangingPunct="1">
              <a:spcBef>
                <a:spcPct val="0"/>
              </a:spcBef>
              <a:spcAft>
                <a:spcPct val="0"/>
              </a:spcAft>
            </a:pPr>
            <a:r>
              <a:rPr lang="fa-IR" altLang="fa-IR" sz="1317" b="1">
                <a:solidFill>
                  <a:srgbClr val="000000"/>
                </a:solidFill>
              </a:rPr>
              <a:t>سق (وزم)</a:t>
            </a:r>
          </a:p>
          <a:p>
            <a:pPr eaLnBrk="1" fontAlgn="base" hangingPunct="1">
              <a:spcBef>
                <a:spcPct val="0"/>
              </a:spcBef>
              <a:spcAft>
                <a:spcPct val="0"/>
              </a:spcAft>
            </a:pPr>
            <a:r>
              <a:rPr lang="fa-IR" altLang="fa-IR" sz="1317" b="1">
                <a:solidFill>
                  <a:srgbClr val="000000"/>
                </a:solidFill>
              </a:rPr>
              <a:t>افرا(باسكم)</a:t>
            </a:r>
          </a:p>
          <a:p>
            <a:pPr eaLnBrk="1" fontAlgn="base" hangingPunct="1">
              <a:spcBef>
                <a:spcPct val="0"/>
              </a:spcBef>
              <a:spcAft>
                <a:spcPct val="0"/>
              </a:spcAft>
            </a:pPr>
            <a:r>
              <a:rPr lang="fa-IR" altLang="fa-IR" sz="1317" b="1">
                <a:solidFill>
                  <a:srgbClr val="000000"/>
                </a:solidFill>
              </a:rPr>
              <a:t>كرف</a:t>
            </a:r>
          </a:p>
          <a:p>
            <a:pPr eaLnBrk="1" fontAlgn="base" hangingPunct="1">
              <a:spcBef>
                <a:spcPct val="0"/>
              </a:spcBef>
              <a:spcAft>
                <a:spcPct val="0"/>
              </a:spcAft>
            </a:pPr>
            <a:r>
              <a:rPr lang="fa-IR" altLang="fa-IR" sz="1317" b="1">
                <a:solidFill>
                  <a:srgbClr val="000000"/>
                </a:solidFill>
              </a:rPr>
              <a:t>كوچي</a:t>
            </a:r>
          </a:p>
          <a:p>
            <a:pPr eaLnBrk="1" fontAlgn="base" hangingPunct="1">
              <a:spcBef>
                <a:spcPct val="0"/>
              </a:spcBef>
              <a:spcAft>
                <a:spcPct val="0"/>
              </a:spcAft>
            </a:pPr>
            <a:r>
              <a:rPr lang="fa-IR" altLang="fa-IR" sz="1317" b="1">
                <a:solidFill>
                  <a:srgbClr val="000000"/>
                </a:solidFill>
              </a:rPr>
              <a:t>شوند</a:t>
            </a:r>
          </a:p>
        </p:txBody>
      </p:sp>
      <p:pic>
        <p:nvPicPr>
          <p:cNvPr id="25603" name="Picture 2" descr="J:\tree\DSC07308.JPG"/>
          <p:cNvPicPr>
            <a:picLocks noChangeAspect="1" noChangeArrowheads="1"/>
          </p:cNvPicPr>
          <p:nvPr/>
        </p:nvPicPr>
        <p:blipFill>
          <a:blip r:embed="rId2" cstate="screen">
            <a:lum contrast="20000"/>
            <a:extLst>
              <a:ext uri="{28A0092B-C50C-407E-A947-70E740481C1C}">
                <a14:useLocalDpi xmlns:a14="http://schemas.microsoft.com/office/drawing/2010/main"/>
              </a:ext>
            </a:extLst>
          </a:blip>
          <a:srcRect/>
          <a:stretch>
            <a:fillRect/>
          </a:stretch>
        </p:blipFill>
        <p:spPr bwMode="auto">
          <a:xfrm>
            <a:off x="3929900" y="490499"/>
            <a:ext cx="2362201" cy="5343059"/>
          </a:xfrm>
          <a:prstGeom prst="rect">
            <a:avLst/>
          </a:prstGeom>
          <a:ln>
            <a:noFill/>
          </a:ln>
          <a:effectLst>
            <a:softEdge rad="112500"/>
          </a:effectLst>
        </p:spPr>
      </p:pic>
      <p:pic>
        <p:nvPicPr>
          <p:cNvPr id="25604" name="Picture 6" descr="J:\tree\DSC07453.JPG"/>
          <p:cNvPicPr>
            <a:picLocks noChangeAspect="1" noChangeArrowheads="1"/>
          </p:cNvPicPr>
          <p:nvPr/>
        </p:nvPicPr>
        <p:blipFill>
          <a:blip r:embed="rId3" cstate="screen">
            <a:lum contrast="30000"/>
            <a:extLst>
              <a:ext uri="{28A0092B-C50C-407E-A947-70E740481C1C}">
                <a14:useLocalDpi xmlns:a14="http://schemas.microsoft.com/office/drawing/2010/main"/>
              </a:ext>
            </a:extLst>
          </a:blip>
          <a:srcRect r="-1639"/>
          <a:stretch>
            <a:fillRect/>
          </a:stretch>
        </p:blipFill>
        <p:spPr bwMode="auto">
          <a:xfrm>
            <a:off x="1564763" y="490499"/>
            <a:ext cx="2362201" cy="5343059"/>
          </a:xfrm>
          <a:prstGeom prst="rect">
            <a:avLst/>
          </a:prstGeom>
          <a:ln>
            <a:noFill/>
          </a:ln>
          <a:effectLst>
            <a:softEdge rad="112500"/>
          </a:effectLst>
        </p:spPr>
      </p:pic>
      <p:sp>
        <p:nvSpPr>
          <p:cNvPr id="15365" name="TextBox 9"/>
          <p:cNvSpPr txBox="1">
            <a:spLocks noChangeArrowheads="1"/>
          </p:cNvSpPr>
          <p:nvPr/>
        </p:nvSpPr>
        <p:spPr bwMode="auto">
          <a:xfrm>
            <a:off x="3358077" y="5794137"/>
            <a:ext cx="1142253" cy="38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b="1">
                <a:solidFill>
                  <a:srgbClr val="000000"/>
                </a:solidFill>
              </a:rPr>
              <a:t>آسوندار</a:t>
            </a:r>
            <a:endParaRPr lang="en-US" altLang="fa-IR" sz="1881" b="1">
              <a:solidFill>
                <a:srgbClr val="000000"/>
              </a:solidFill>
            </a:endParaRPr>
          </a:p>
        </p:txBody>
      </p:sp>
      <p:sp>
        <p:nvSpPr>
          <p:cNvPr id="7"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میدانی </a:t>
            </a:r>
            <a:r>
              <a:rPr lang="fa-IR" sz="1129" kern="0" dirty="0">
                <a:solidFill>
                  <a:srgbClr val="000000"/>
                </a:solidFill>
                <a:cs typeface="B Homa" panose="00000400000000000000" pitchFamily="2" charset="-78"/>
              </a:rPr>
              <a:t/>
            </a:r>
            <a:br>
              <a:rPr lang="fa-IR" sz="1129" kern="0" dirty="0">
                <a:solidFill>
                  <a:srgbClr val="000000"/>
                </a:solidFill>
                <a:cs typeface="B Homa" panose="00000400000000000000" pitchFamily="2" charset="-78"/>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8" name="Picture 3" descr="H:\aks\كاروانسرا ومدارس\New Folder (5)\logo%2000.jpg"/>
          <p:cNvPicPr>
            <a:picLocks noChangeAspect="1" noChangeArrowheads="1"/>
          </p:cNvPicPr>
          <p:nvPr/>
        </p:nvPicPr>
        <p:blipFill>
          <a:blip r:embed="rId4"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15368" name="Rounded Rectangle 8"/>
          <p:cNvSpPr>
            <a:spLocks noChangeArrowheads="1"/>
          </p:cNvSpPr>
          <p:nvPr/>
        </p:nvSpPr>
        <p:spPr bwMode="auto">
          <a:xfrm>
            <a:off x="6793795" y="1278876"/>
            <a:ext cx="1720099" cy="501696"/>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Tree>
    <p:extLst>
      <p:ext uri="{BB962C8B-B14F-4D97-AF65-F5344CB8AC3E}">
        <p14:creationId xmlns:p14="http://schemas.microsoft.com/office/powerpoint/2010/main" val="3092330105"/>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9" name="Picture 2" descr="D:\Projects\Rusta\104CANON\IMG_5945.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18485" y="777180"/>
            <a:ext cx="1916581" cy="5590323"/>
          </a:xfrm>
          <a:prstGeom prst="rect">
            <a:avLst/>
          </a:prstGeom>
          <a:ln>
            <a:noFill/>
          </a:ln>
          <a:effectLst>
            <a:softEdge rad="112500"/>
          </a:effectLst>
        </p:spPr>
      </p:pic>
      <p:sp>
        <p:nvSpPr>
          <p:cNvPr id="16387" name="TextBox 6"/>
          <p:cNvSpPr txBox="1">
            <a:spLocks noChangeArrowheads="1"/>
          </p:cNvSpPr>
          <p:nvPr/>
        </p:nvSpPr>
        <p:spPr bwMode="auto">
          <a:xfrm flipH="1">
            <a:off x="4141975" y="1673066"/>
            <a:ext cx="716708" cy="322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505" b="1">
                <a:solidFill>
                  <a:srgbClr val="000000"/>
                </a:solidFill>
              </a:rPr>
              <a:t>للكی</a:t>
            </a:r>
            <a:endParaRPr lang="en-US" altLang="fa-IR" sz="1505">
              <a:solidFill>
                <a:srgbClr val="000000"/>
              </a:solidFill>
            </a:endParaRPr>
          </a:p>
        </p:txBody>
      </p:sp>
      <p:sp>
        <p:nvSpPr>
          <p:cNvPr id="9"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میدانی </a:t>
            </a:r>
            <a:r>
              <a:rPr lang="fa-IR" sz="1129" kern="0" dirty="0">
                <a:solidFill>
                  <a:srgbClr val="000000"/>
                </a:solidFill>
                <a:cs typeface="B Homa" panose="00000400000000000000" pitchFamily="2" charset="-78"/>
              </a:rPr>
              <a:t/>
            </a:r>
            <a:br>
              <a:rPr lang="fa-IR" sz="1129" kern="0" dirty="0">
                <a:solidFill>
                  <a:srgbClr val="000000"/>
                </a:solidFill>
                <a:cs typeface="B Homa" panose="00000400000000000000" pitchFamily="2" charset="-78"/>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10"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11" name="Picture 3" descr="J:\zanboor dari\baskem(afra)\IMG_593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833293" y="418827"/>
            <a:ext cx="1967285" cy="3225187"/>
          </a:xfrm>
          <a:prstGeom prst="rect">
            <a:avLst/>
          </a:prstGeom>
          <a:ln>
            <a:noFill/>
          </a:ln>
          <a:effectLst>
            <a:softEdge rad="112500"/>
          </a:effectLst>
        </p:spPr>
      </p:pic>
      <p:pic>
        <p:nvPicPr>
          <p:cNvPr id="12" name="Picture 4" descr="J:\zanboor dari\baskem(afra)\IMG_5896.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790403" y="418827"/>
            <a:ext cx="1576758" cy="1287589"/>
          </a:xfrm>
          <a:prstGeom prst="rect">
            <a:avLst/>
          </a:prstGeom>
          <a:ln>
            <a:noFill/>
          </a:ln>
          <a:effectLst>
            <a:softEdge rad="112500"/>
          </a:effectLst>
        </p:spPr>
      </p:pic>
      <p:pic>
        <p:nvPicPr>
          <p:cNvPr id="13" name="Picture 3" descr="J:\tree\DSC07313.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493547" y="347155"/>
            <a:ext cx="1863440" cy="1722848"/>
          </a:xfrm>
          <a:prstGeom prst="rect">
            <a:avLst/>
          </a:prstGeom>
          <a:ln>
            <a:noFill/>
          </a:ln>
          <a:effectLst>
            <a:softEdge rad="112500"/>
          </a:effectLst>
        </p:spPr>
      </p:pic>
      <p:pic>
        <p:nvPicPr>
          <p:cNvPr id="14" name="Picture 4" descr="D:\Projects\Rusta\104CANON\IMG_5944.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998634" y="418826"/>
            <a:ext cx="1720099" cy="1326933"/>
          </a:xfrm>
          <a:prstGeom prst="rect">
            <a:avLst/>
          </a:prstGeom>
          <a:ln>
            <a:noFill/>
          </a:ln>
          <a:effectLst>
            <a:softEdge rad="112500"/>
          </a:effectLst>
        </p:spPr>
      </p:pic>
      <p:sp>
        <p:nvSpPr>
          <p:cNvPr id="16394" name="TextBox 4"/>
          <p:cNvSpPr txBox="1">
            <a:spLocks noChangeArrowheads="1"/>
          </p:cNvSpPr>
          <p:nvPr/>
        </p:nvSpPr>
        <p:spPr bwMode="auto">
          <a:xfrm>
            <a:off x="5217037" y="1565559"/>
            <a:ext cx="1684264" cy="322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505" b="1">
                <a:solidFill>
                  <a:srgbClr val="000000"/>
                </a:solidFill>
              </a:rPr>
              <a:t>باسكم (افرا)</a:t>
            </a:r>
            <a:endParaRPr lang="en-US" altLang="fa-IR" sz="1505" b="1">
              <a:solidFill>
                <a:srgbClr val="000000"/>
              </a:solidFill>
            </a:endParaRPr>
          </a:p>
        </p:txBody>
      </p:sp>
      <p:pic>
        <p:nvPicPr>
          <p:cNvPr id="15" name="Picture 4" descr="J:\zanboor dari\vezem\IMG_5897.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937136" y="3500671"/>
            <a:ext cx="1863441" cy="2882427"/>
          </a:xfrm>
          <a:prstGeom prst="rect">
            <a:avLst/>
          </a:prstGeom>
          <a:ln>
            <a:noFill/>
          </a:ln>
          <a:effectLst>
            <a:softEdge rad="112500"/>
          </a:effectLst>
        </p:spPr>
      </p:pic>
      <p:pic>
        <p:nvPicPr>
          <p:cNvPr id="16" name="Picture 3" descr="J:\zanboor dari\charme live(hamishe bahar)\IMG_5894.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5933746" y="3534083"/>
            <a:ext cx="1648428" cy="1328333"/>
          </a:xfrm>
          <a:prstGeom prst="rect">
            <a:avLst/>
          </a:prstGeom>
          <a:ln>
            <a:noFill/>
          </a:ln>
          <a:effectLst>
            <a:softEdge rad="112500"/>
          </a:effectLst>
        </p:spPr>
      </p:pic>
      <p:sp>
        <p:nvSpPr>
          <p:cNvPr id="16397" name="TextBox 6"/>
          <p:cNvSpPr txBox="1">
            <a:spLocks noChangeArrowheads="1"/>
          </p:cNvSpPr>
          <p:nvPr/>
        </p:nvSpPr>
        <p:spPr bwMode="auto">
          <a:xfrm>
            <a:off x="6121882" y="4719075"/>
            <a:ext cx="958597" cy="38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b="1">
                <a:solidFill>
                  <a:srgbClr val="000000"/>
                </a:solidFill>
              </a:rPr>
              <a:t>وزم(سق)</a:t>
            </a:r>
            <a:endParaRPr lang="en-US" altLang="fa-IR" sz="1881" b="1">
              <a:solidFill>
                <a:srgbClr val="000000"/>
              </a:solidFill>
            </a:endParaRPr>
          </a:p>
        </p:txBody>
      </p:sp>
      <p:pic>
        <p:nvPicPr>
          <p:cNvPr id="19" name="Picture 2" descr="J:\zanboor dari\shond.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4070304" y="5103505"/>
            <a:ext cx="2866833" cy="1407340"/>
          </a:xfrm>
          <a:prstGeom prst="rect">
            <a:avLst/>
          </a:prstGeom>
          <a:ln>
            <a:noFill/>
          </a:ln>
          <a:effectLst>
            <a:softEdge rad="112500"/>
          </a:effectLst>
        </p:spPr>
      </p:pic>
      <p:pic>
        <p:nvPicPr>
          <p:cNvPr id="20" name="Picture 3" descr="J:\zanboor dari\shonnnd.JPG"/>
          <p:cNvPicPr>
            <a:picLocks noChangeAspect="1" noChangeArrowheads="1"/>
          </p:cNvPicPr>
          <p:nvPr/>
        </p:nvPicPr>
        <p:blipFill>
          <a:blip r:embed="rId11" cstate="screen">
            <a:lum contrast="10000"/>
            <a:extLst>
              <a:ext uri="{28A0092B-C50C-407E-A947-70E740481C1C}">
                <a14:useLocalDpi xmlns:a14="http://schemas.microsoft.com/office/drawing/2010/main"/>
              </a:ext>
            </a:extLst>
          </a:blip>
          <a:srcRect/>
          <a:stretch>
            <a:fillRect/>
          </a:stretch>
        </p:blipFill>
        <p:spPr bwMode="auto">
          <a:xfrm>
            <a:off x="2903635" y="5005758"/>
            <a:ext cx="2385073" cy="931720"/>
          </a:xfrm>
          <a:prstGeom prst="rect">
            <a:avLst/>
          </a:prstGeom>
          <a:ln>
            <a:noFill/>
          </a:ln>
          <a:effectLst>
            <a:softEdge rad="112500"/>
          </a:effectLst>
        </p:spPr>
      </p:pic>
      <p:sp>
        <p:nvSpPr>
          <p:cNvPr id="16400" name="TextBox 3"/>
          <p:cNvSpPr txBox="1">
            <a:spLocks noChangeArrowheads="1"/>
          </p:cNvSpPr>
          <p:nvPr/>
        </p:nvSpPr>
        <p:spPr bwMode="auto">
          <a:xfrm>
            <a:off x="3362556" y="5915082"/>
            <a:ext cx="779420" cy="38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b="1">
                <a:solidFill>
                  <a:srgbClr val="000000"/>
                </a:solidFill>
              </a:rPr>
              <a:t>شوند</a:t>
            </a:r>
            <a:endParaRPr lang="en-US" altLang="fa-IR" sz="1881" b="1">
              <a:solidFill>
                <a:srgbClr val="000000"/>
              </a:solidFill>
            </a:endParaRPr>
          </a:p>
        </p:txBody>
      </p:sp>
      <p:pic>
        <p:nvPicPr>
          <p:cNvPr id="22" name="Picture 2" descr="J:\zanboor dari\charme live(hamishe bahar)\IMG_5893.JPG"/>
          <p:cNvPicPr>
            <a:picLocks noChangeAspect="1" noChangeArrowheads="1"/>
          </p:cNvPicPr>
          <p:nvPr/>
        </p:nvPicPr>
        <p:blipFill>
          <a:blip r:embed="rId12" cstate="screen">
            <a:lum contrast="10000"/>
            <a:extLst>
              <a:ext uri="{28A0092B-C50C-407E-A947-70E740481C1C}">
                <a14:useLocalDpi xmlns:a14="http://schemas.microsoft.com/office/drawing/2010/main"/>
              </a:ext>
            </a:extLst>
          </a:blip>
          <a:srcRect/>
          <a:stretch>
            <a:fillRect/>
          </a:stretch>
        </p:blipFill>
        <p:spPr bwMode="auto">
          <a:xfrm>
            <a:off x="3353597" y="2009918"/>
            <a:ext cx="2196090" cy="2924169"/>
          </a:xfrm>
          <a:prstGeom prst="rect">
            <a:avLst/>
          </a:prstGeom>
          <a:ln>
            <a:noFill/>
          </a:ln>
          <a:effectLst>
            <a:softEdge rad="112500"/>
          </a:effectLst>
        </p:spPr>
      </p:pic>
      <p:pic>
        <p:nvPicPr>
          <p:cNvPr id="23" name="Picture 5" descr="J:\zanboor dari\vezem\IMG_5898.JPG"/>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4572000" y="2927305"/>
            <a:ext cx="1433416" cy="1383185"/>
          </a:xfrm>
          <a:prstGeom prst="rect">
            <a:avLst/>
          </a:prstGeom>
          <a:ln>
            <a:noFill/>
          </a:ln>
          <a:effectLst>
            <a:softEdge rad="112500"/>
          </a:effectLst>
        </p:spPr>
      </p:pic>
      <p:sp>
        <p:nvSpPr>
          <p:cNvPr id="16403" name="TextBox 5"/>
          <p:cNvSpPr txBox="1">
            <a:spLocks noChangeArrowheads="1"/>
          </p:cNvSpPr>
          <p:nvPr/>
        </p:nvSpPr>
        <p:spPr bwMode="auto">
          <a:xfrm>
            <a:off x="5360379" y="2328556"/>
            <a:ext cx="1290074" cy="669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b="1">
                <a:solidFill>
                  <a:srgbClr val="000000"/>
                </a:solidFill>
              </a:rPr>
              <a:t>چرمه ليفه (هميشه بهار)</a:t>
            </a:r>
            <a:endParaRPr lang="en-US" altLang="fa-IR" sz="1881" b="1">
              <a:solidFill>
                <a:srgbClr val="000000"/>
              </a:solidFill>
            </a:endParaRPr>
          </a:p>
        </p:txBody>
      </p:sp>
    </p:spTree>
    <p:extLst>
      <p:ext uri="{BB962C8B-B14F-4D97-AF65-F5344CB8AC3E}">
        <p14:creationId xmlns:p14="http://schemas.microsoft.com/office/powerpoint/2010/main" val="224373247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ChangeArrowheads="1"/>
          </p:cNvSpPr>
          <p:nvPr/>
        </p:nvSpPr>
        <p:spPr bwMode="auto">
          <a:xfrm>
            <a:off x="5575391" y="562085"/>
            <a:ext cx="3511869" cy="89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150324" rIns="90222" bIns="37581"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l" eaLnBrk="1" fontAlgn="base" hangingPunct="1">
              <a:spcBef>
                <a:spcPct val="0"/>
              </a:spcBef>
              <a:spcAft>
                <a:spcPct val="0"/>
              </a:spcAft>
            </a:pPr>
            <a:r>
              <a:rPr lang="fa-IR" altLang="fa-IR" sz="2634" b="1">
                <a:solidFill>
                  <a:srgbClr val="000000"/>
                </a:solidFill>
              </a:rPr>
              <a:t>2-9-1 پوشش جانوری</a:t>
            </a:r>
            <a:r>
              <a:rPr lang="fa-IR" altLang="fa-IR" sz="2634" b="1">
                <a:solidFill>
                  <a:srgbClr val="000000"/>
                </a:solidFill>
                <a:cs typeface="Arial" panose="020B0604020202020204" pitchFamily="34" charset="0"/>
              </a:rPr>
              <a:t>:</a:t>
            </a:r>
            <a:endParaRPr lang="en-US" altLang="fa-IR" sz="2634" b="1">
              <a:solidFill>
                <a:srgbClr val="000000"/>
              </a:solidFill>
              <a:cs typeface="Arial" panose="020B0604020202020204" pitchFamily="34" charset="0"/>
            </a:endParaRPr>
          </a:p>
          <a:p>
            <a:pPr algn="l" rtl="0" fontAlgn="base">
              <a:spcBef>
                <a:spcPct val="0"/>
              </a:spcBef>
              <a:spcAft>
                <a:spcPct val="0"/>
              </a:spcAft>
            </a:pPr>
            <a:endParaRPr lang="en-US" altLang="fa-IR" sz="1975">
              <a:solidFill>
                <a:srgbClr val="000000"/>
              </a:solidFill>
              <a:cs typeface="Arial" panose="020B0604020202020204" pitchFamily="34" charset="0"/>
            </a:endParaRPr>
          </a:p>
        </p:txBody>
      </p:sp>
      <p:sp>
        <p:nvSpPr>
          <p:cNvPr id="17411" name="Rectangle 2"/>
          <p:cNvSpPr>
            <a:spLocks noChangeArrowheads="1"/>
          </p:cNvSpPr>
          <p:nvPr/>
        </p:nvSpPr>
        <p:spPr bwMode="auto">
          <a:xfrm>
            <a:off x="3353596" y="633839"/>
            <a:ext cx="961583" cy="3333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352">
              <a:solidFill>
                <a:srgbClr val="000000"/>
              </a:solidFill>
            </a:endParaRPr>
          </a:p>
          <a:p>
            <a:pPr eaLnBrk="1" fontAlgn="base" hangingPunct="1">
              <a:spcBef>
                <a:spcPct val="0"/>
              </a:spcBef>
              <a:spcAft>
                <a:spcPct val="0"/>
              </a:spcAft>
            </a:pPr>
            <a:endParaRPr lang="fa-IR" altLang="fa-IR" sz="2352">
              <a:solidFill>
                <a:srgbClr val="000000"/>
              </a:solidFill>
            </a:endParaRPr>
          </a:p>
          <a:p>
            <a:pPr eaLnBrk="1" fontAlgn="base" hangingPunct="1">
              <a:spcBef>
                <a:spcPct val="0"/>
              </a:spcBef>
              <a:spcAft>
                <a:spcPct val="0"/>
              </a:spcAft>
            </a:pPr>
            <a:r>
              <a:rPr lang="fa-IR" altLang="fa-IR" sz="1881" b="1">
                <a:solidFill>
                  <a:srgbClr val="000000"/>
                </a:solidFill>
              </a:rPr>
              <a:t>اهلی:</a:t>
            </a:r>
          </a:p>
          <a:p>
            <a:pPr eaLnBrk="1" fontAlgn="base" hangingPunct="1">
              <a:spcBef>
                <a:spcPct val="0"/>
              </a:spcBef>
              <a:spcAft>
                <a:spcPct val="0"/>
              </a:spcAft>
            </a:pPr>
            <a:r>
              <a:rPr lang="fa-IR" altLang="fa-IR" sz="1317" b="1">
                <a:solidFill>
                  <a:srgbClr val="000000"/>
                </a:solidFill>
              </a:rPr>
              <a:t>گاو</a:t>
            </a:r>
          </a:p>
          <a:p>
            <a:pPr eaLnBrk="1" fontAlgn="base" hangingPunct="1">
              <a:spcBef>
                <a:spcPct val="0"/>
              </a:spcBef>
              <a:spcAft>
                <a:spcPct val="0"/>
              </a:spcAft>
            </a:pPr>
            <a:r>
              <a:rPr lang="fa-IR" altLang="fa-IR" sz="1317" b="1">
                <a:solidFill>
                  <a:srgbClr val="000000"/>
                </a:solidFill>
              </a:rPr>
              <a:t>گوسفند</a:t>
            </a:r>
          </a:p>
          <a:p>
            <a:pPr eaLnBrk="1" fontAlgn="base" hangingPunct="1">
              <a:spcBef>
                <a:spcPct val="0"/>
              </a:spcBef>
              <a:spcAft>
                <a:spcPct val="0"/>
              </a:spcAft>
            </a:pPr>
            <a:r>
              <a:rPr lang="fa-IR" altLang="fa-IR" sz="1317" b="1">
                <a:solidFill>
                  <a:srgbClr val="000000"/>
                </a:solidFill>
              </a:rPr>
              <a:t>بز</a:t>
            </a:r>
          </a:p>
          <a:p>
            <a:pPr eaLnBrk="1" fontAlgn="base" hangingPunct="1">
              <a:spcBef>
                <a:spcPct val="0"/>
              </a:spcBef>
              <a:spcAft>
                <a:spcPct val="0"/>
              </a:spcAft>
            </a:pPr>
            <a:r>
              <a:rPr lang="fa-IR" altLang="fa-IR" sz="1317" b="1">
                <a:solidFill>
                  <a:srgbClr val="000000"/>
                </a:solidFill>
              </a:rPr>
              <a:t>مرغ</a:t>
            </a:r>
          </a:p>
          <a:p>
            <a:pPr eaLnBrk="1" fontAlgn="base" hangingPunct="1">
              <a:spcBef>
                <a:spcPct val="0"/>
              </a:spcBef>
              <a:spcAft>
                <a:spcPct val="0"/>
              </a:spcAft>
            </a:pPr>
            <a:r>
              <a:rPr lang="fa-IR" altLang="fa-IR" sz="1317" b="1">
                <a:solidFill>
                  <a:srgbClr val="000000"/>
                </a:solidFill>
              </a:rPr>
              <a:t>خروس</a:t>
            </a:r>
          </a:p>
          <a:p>
            <a:pPr eaLnBrk="1" fontAlgn="base" hangingPunct="1">
              <a:spcBef>
                <a:spcPct val="0"/>
              </a:spcBef>
              <a:spcAft>
                <a:spcPct val="0"/>
              </a:spcAft>
            </a:pPr>
            <a:r>
              <a:rPr lang="fa-IR" altLang="fa-IR" sz="1317" b="1">
                <a:solidFill>
                  <a:srgbClr val="000000"/>
                </a:solidFill>
              </a:rPr>
              <a:t>اردک</a:t>
            </a:r>
          </a:p>
          <a:p>
            <a:pPr eaLnBrk="1" fontAlgn="base" hangingPunct="1">
              <a:spcBef>
                <a:spcPct val="0"/>
              </a:spcBef>
              <a:spcAft>
                <a:spcPct val="0"/>
              </a:spcAft>
            </a:pPr>
            <a:r>
              <a:rPr lang="fa-IR" altLang="fa-IR" sz="1317" b="1">
                <a:solidFill>
                  <a:srgbClr val="000000"/>
                </a:solidFill>
              </a:rPr>
              <a:t>غاز</a:t>
            </a:r>
          </a:p>
          <a:p>
            <a:pPr eaLnBrk="1" fontAlgn="base" hangingPunct="1">
              <a:spcBef>
                <a:spcPct val="0"/>
              </a:spcBef>
              <a:spcAft>
                <a:spcPct val="0"/>
              </a:spcAft>
            </a:pPr>
            <a:r>
              <a:rPr lang="fa-IR" altLang="fa-IR" sz="1317" b="1">
                <a:solidFill>
                  <a:srgbClr val="000000"/>
                </a:solidFill>
              </a:rPr>
              <a:t>بوقلمون</a:t>
            </a:r>
          </a:p>
          <a:p>
            <a:pPr eaLnBrk="1" fontAlgn="base" hangingPunct="1">
              <a:spcBef>
                <a:spcPct val="0"/>
              </a:spcBef>
              <a:spcAft>
                <a:spcPct val="0"/>
              </a:spcAft>
            </a:pPr>
            <a:r>
              <a:rPr lang="fa-IR" altLang="fa-IR" sz="1317" b="1">
                <a:solidFill>
                  <a:srgbClr val="000000"/>
                </a:solidFill>
              </a:rPr>
              <a:t>مرغ روسی</a:t>
            </a:r>
          </a:p>
          <a:p>
            <a:pPr eaLnBrk="1" fontAlgn="base" hangingPunct="1">
              <a:spcBef>
                <a:spcPct val="0"/>
              </a:spcBef>
              <a:spcAft>
                <a:spcPct val="0"/>
              </a:spcAft>
            </a:pPr>
            <a:r>
              <a:rPr lang="fa-IR" altLang="fa-IR" sz="1317" b="1">
                <a:solidFill>
                  <a:srgbClr val="000000"/>
                </a:solidFill>
              </a:rPr>
              <a:t>اسب</a:t>
            </a:r>
          </a:p>
          <a:p>
            <a:pPr eaLnBrk="1" fontAlgn="base" hangingPunct="1">
              <a:spcBef>
                <a:spcPct val="0"/>
              </a:spcBef>
              <a:spcAft>
                <a:spcPct val="0"/>
              </a:spcAft>
            </a:pPr>
            <a:r>
              <a:rPr lang="fa-IR" altLang="fa-IR" sz="1317" b="1">
                <a:solidFill>
                  <a:srgbClr val="000000"/>
                </a:solidFill>
              </a:rPr>
              <a:t>سگ</a:t>
            </a:r>
            <a:endParaRPr lang="en-US" altLang="fa-IR" sz="1317" b="1">
              <a:solidFill>
                <a:srgbClr val="000000"/>
              </a:solidFill>
            </a:endParaRPr>
          </a:p>
        </p:txBody>
      </p:sp>
      <p:pic>
        <p:nvPicPr>
          <p:cNvPr id="30725" name="Picture 3" descr="D:\Projects\Rusta\sina pc\edit\heivanat\DSC07448.JPG"/>
          <p:cNvPicPr>
            <a:picLocks noChangeAspect="1" noChangeArrowheads="1"/>
          </p:cNvPicPr>
          <p:nvPr/>
        </p:nvPicPr>
        <p:blipFill>
          <a:blip r:embed="rId2" cstate="screen">
            <a:lum contrast="20000"/>
            <a:extLst>
              <a:ext uri="{28A0092B-C50C-407E-A947-70E740481C1C}">
                <a14:useLocalDpi xmlns:a14="http://schemas.microsoft.com/office/drawing/2010/main"/>
              </a:ext>
            </a:extLst>
          </a:blip>
          <a:srcRect/>
          <a:stretch>
            <a:fillRect/>
          </a:stretch>
        </p:blipFill>
        <p:spPr bwMode="auto">
          <a:xfrm>
            <a:off x="5217037" y="4862416"/>
            <a:ext cx="3225186" cy="1505087"/>
          </a:xfrm>
          <a:prstGeom prst="rect">
            <a:avLst/>
          </a:prstGeom>
          <a:ln>
            <a:noFill/>
          </a:ln>
          <a:effectLst>
            <a:softEdge rad="112500"/>
          </a:effectLst>
        </p:spPr>
      </p:pic>
      <p:pic>
        <p:nvPicPr>
          <p:cNvPr id="30726" name="Picture 4" descr="E:\picture\Paeez 87\Kish Darreh 1\Picture 014.jpg"/>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a:off x="1490158" y="418828"/>
            <a:ext cx="1894795" cy="1996031"/>
          </a:xfrm>
          <a:prstGeom prst="rect">
            <a:avLst/>
          </a:prstGeom>
          <a:ln>
            <a:noFill/>
          </a:ln>
          <a:effectLst>
            <a:softEdge rad="112500"/>
          </a:effectLst>
        </p:spPr>
      </p:pic>
      <p:pic>
        <p:nvPicPr>
          <p:cNvPr id="30728" name="Picture 2" descr="E:\picture\Paeez 87\Kish Darreh 2\DSC07255.JPG"/>
          <p:cNvPicPr>
            <a:picLocks noChangeAspect="1" noChangeArrowheads="1"/>
          </p:cNvPicPr>
          <p:nvPr/>
        </p:nvPicPr>
        <p:blipFill>
          <a:blip r:embed="rId4" cstate="screen">
            <a:lum contrast="10000"/>
            <a:extLst>
              <a:ext uri="{28A0092B-C50C-407E-A947-70E740481C1C}">
                <a14:useLocalDpi xmlns:a14="http://schemas.microsoft.com/office/drawing/2010/main"/>
              </a:ext>
            </a:extLst>
          </a:blip>
          <a:srcRect/>
          <a:stretch>
            <a:fillRect/>
          </a:stretch>
        </p:blipFill>
        <p:spPr bwMode="auto">
          <a:xfrm>
            <a:off x="1490158" y="2425609"/>
            <a:ext cx="1824057" cy="2354387"/>
          </a:xfrm>
          <a:prstGeom prst="rect">
            <a:avLst/>
          </a:prstGeom>
          <a:ln>
            <a:noFill/>
          </a:ln>
          <a:effectLst>
            <a:softEdge rad="112500"/>
          </a:effectLst>
        </p:spPr>
      </p:pic>
      <p:sp>
        <p:nvSpPr>
          <p:cNvPr id="9"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میدانی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10" name="Picture 3" descr="H:\aks\كاروانسرا ومدارس\New Folder (5)\logo%2000.jpg"/>
          <p:cNvPicPr>
            <a:picLocks noChangeAspect="1" noChangeArrowheads="1"/>
          </p:cNvPicPr>
          <p:nvPr/>
        </p:nvPicPr>
        <p:blipFill>
          <a:blip r:embed="rId5"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17417" name="Rectangle 1"/>
          <p:cNvSpPr>
            <a:spLocks noChangeArrowheads="1"/>
          </p:cNvSpPr>
          <p:nvPr/>
        </p:nvSpPr>
        <p:spPr bwMode="auto">
          <a:xfrm>
            <a:off x="6650454" y="1322177"/>
            <a:ext cx="1706661" cy="2233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حيوانات وحشی:</a:t>
            </a:r>
          </a:p>
          <a:p>
            <a:pPr eaLnBrk="1" fontAlgn="base" hangingPunct="1">
              <a:spcBef>
                <a:spcPct val="0"/>
              </a:spcBef>
              <a:spcAft>
                <a:spcPct val="0"/>
              </a:spcAft>
            </a:pPr>
            <a:endParaRPr lang="fa-IR" altLang="fa-IR" sz="1693">
              <a:solidFill>
                <a:srgbClr val="000000"/>
              </a:solidFill>
            </a:endParaRPr>
          </a:p>
          <a:p>
            <a:pPr eaLnBrk="1" fontAlgn="base" hangingPunct="1">
              <a:spcBef>
                <a:spcPct val="0"/>
              </a:spcBef>
              <a:spcAft>
                <a:spcPct val="0"/>
              </a:spcAft>
            </a:pPr>
            <a:r>
              <a:rPr lang="fa-IR" altLang="fa-IR" sz="1317" b="1">
                <a:solidFill>
                  <a:srgbClr val="000000"/>
                </a:solidFill>
              </a:rPr>
              <a:t>پلنگ </a:t>
            </a:r>
          </a:p>
          <a:p>
            <a:pPr eaLnBrk="1" fontAlgn="base" hangingPunct="1">
              <a:spcBef>
                <a:spcPct val="0"/>
              </a:spcBef>
              <a:spcAft>
                <a:spcPct val="0"/>
              </a:spcAft>
            </a:pPr>
            <a:r>
              <a:rPr lang="fa-IR" altLang="fa-IR" sz="1317" b="1">
                <a:solidFill>
                  <a:srgbClr val="000000"/>
                </a:solidFill>
              </a:rPr>
              <a:t>خرس </a:t>
            </a:r>
          </a:p>
          <a:p>
            <a:pPr eaLnBrk="1" fontAlgn="base" hangingPunct="1">
              <a:spcBef>
                <a:spcPct val="0"/>
              </a:spcBef>
              <a:spcAft>
                <a:spcPct val="0"/>
              </a:spcAft>
            </a:pPr>
            <a:r>
              <a:rPr lang="fa-IR" altLang="fa-IR" sz="1317" b="1">
                <a:solidFill>
                  <a:srgbClr val="000000"/>
                </a:solidFill>
              </a:rPr>
              <a:t>گرگ </a:t>
            </a:r>
          </a:p>
          <a:p>
            <a:pPr eaLnBrk="1" fontAlgn="base" hangingPunct="1">
              <a:spcBef>
                <a:spcPct val="0"/>
              </a:spcBef>
              <a:spcAft>
                <a:spcPct val="0"/>
              </a:spcAft>
            </a:pPr>
            <a:r>
              <a:rPr lang="fa-IR" altLang="fa-IR" sz="1317" b="1">
                <a:solidFill>
                  <a:srgbClr val="000000"/>
                </a:solidFill>
              </a:rPr>
              <a:t>شغال </a:t>
            </a:r>
          </a:p>
          <a:p>
            <a:pPr eaLnBrk="1" fontAlgn="base" hangingPunct="1">
              <a:spcBef>
                <a:spcPct val="0"/>
              </a:spcBef>
              <a:spcAft>
                <a:spcPct val="0"/>
              </a:spcAft>
            </a:pPr>
            <a:r>
              <a:rPr lang="fa-IR" altLang="fa-IR" sz="1317" b="1">
                <a:solidFill>
                  <a:srgbClr val="000000"/>
                </a:solidFill>
              </a:rPr>
              <a:t>تشی (گوره) </a:t>
            </a:r>
          </a:p>
          <a:p>
            <a:pPr eaLnBrk="1" fontAlgn="base" hangingPunct="1">
              <a:spcBef>
                <a:spcPct val="0"/>
              </a:spcBef>
              <a:spcAft>
                <a:spcPct val="0"/>
              </a:spcAft>
            </a:pPr>
            <a:r>
              <a:rPr lang="fa-IR" altLang="fa-IR" sz="1317" b="1">
                <a:solidFill>
                  <a:srgbClr val="000000"/>
                </a:solidFill>
              </a:rPr>
              <a:t>گراز (خوک ) </a:t>
            </a:r>
          </a:p>
          <a:p>
            <a:pPr eaLnBrk="1" fontAlgn="base" hangingPunct="1">
              <a:spcBef>
                <a:spcPct val="0"/>
              </a:spcBef>
              <a:spcAft>
                <a:spcPct val="0"/>
              </a:spcAft>
            </a:pPr>
            <a:r>
              <a:rPr lang="fa-IR" altLang="fa-IR" sz="1317" b="1">
                <a:solidFill>
                  <a:srgbClr val="000000"/>
                </a:solidFill>
              </a:rPr>
              <a:t>گوزن</a:t>
            </a:r>
          </a:p>
          <a:p>
            <a:pPr eaLnBrk="1" fontAlgn="base" hangingPunct="1">
              <a:spcBef>
                <a:spcPct val="0"/>
              </a:spcBef>
              <a:spcAft>
                <a:spcPct val="0"/>
              </a:spcAft>
            </a:pPr>
            <a:r>
              <a:rPr lang="fa-IR" altLang="fa-IR" sz="1317" b="1">
                <a:solidFill>
                  <a:srgbClr val="000000"/>
                </a:solidFill>
              </a:rPr>
              <a:t>پرزه(آهو)</a:t>
            </a:r>
            <a:endParaRPr lang="en-US" altLang="fa-IR" sz="1317" b="1">
              <a:solidFill>
                <a:srgbClr val="000000"/>
              </a:solidFill>
            </a:endParaRPr>
          </a:p>
        </p:txBody>
      </p:sp>
      <p:pic>
        <p:nvPicPr>
          <p:cNvPr id="12" name="Picture 2" descr="D:\Projects\Rusta\Kish Darreh pix\800px-Henry_Vilas_Zoo_IMG_2385.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715344" y="1780571"/>
            <a:ext cx="2674622" cy="3010174"/>
          </a:xfrm>
          <a:prstGeom prst="rect">
            <a:avLst/>
          </a:prstGeom>
          <a:ln>
            <a:noFill/>
          </a:ln>
          <a:effectLst>
            <a:softEdge rad="112500"/>
          </a:effectLst>
        </p:spPr>
      </p:pic>
      <p:sp>
        <p:nvSpPr>
          <p:cNvPr id="17419" name="TextBox 3"/>
          <p:cNvSpPr txBox="1">
            <a:spLocks noChangeArrowheads="1"/>
          </p:cNvSpPr>
          <p:nvPr/>
        </p:nvSpPr>
        <p:spPr bwMode="auto">
          <a:xfrm>
            <a:off x="4715342" y="1958256"/>
            <a:ext cx="758516" cy="3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975">
                <a:solidFill>
                  <a:srgbClr val="000000"/>
                </a:solidFill>
              </a:rPr>
              <a:t>تشی</a:t>
            </a:r>
            <a:endParaRPr lang="en-US" altLang="fa-IR" sz="1975">
              <a:solidFill>
                <a:srgbClr val="000000"/>
              </a:solidFill>
            </a:endParaRPr>
          </a:p>
        </p:txBody>
      </p:sp>
      <p:pic>
        <p:nvPicPr>
          <p:cNvPr id="14" name="Picture 13" descr="E:\malo0ssak uni\ro0sta\104CANON\IMG_5906.JPG"/>
          <p:cNvPicPr/>
          <p:nvPr/>
        </p:nvPicPr>
        <p:blipFill>
          <a:blip r:embed="rId7" cstate="screen">
            <a:extLst>
              <a:ext uri="{28A0092B-C50C-407E-A947-70E740481C1C}">
                <a14:useLocalDpi xmlns:a14="http://schemas.microsoft.com/office/drawing/2010/main"/>
              </a:ext>
            </a:extLst>
          </a:blip>
          <a:srcRect/>
          <a:stretch>
            <a:fillRect/>
          </a:stretch>
        </p:blipFill>
        <p:spPr bwMode="auto">
          <a:xfrm>
            <a:off x="1490156" y="4862416"/>
            <a:ext cx="3583540" cy="1433416"/>
          </a:xfrm>
          <a:prstGeom prst="rect">
            <a:avLst/>
          </a:prstGeom>
          <a:ln>
            <a:noFill/>
          </a:ln>
          <a:effectLst>
            <a:softEdge rad="112500"/>
          </a:effectLst>
        </p:spPr>
      </p:pic>
    </p:spTree>
    <p:extLst>
      <p:ext uri="{BB962C8B-B14F-4D97-AF65-F5344CB8AC3E}">
        <p14:creationId xmlns:p14="http://schemas.microsoft.com/office/powerpoint/2010/main" val="235810344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02025" y="1135534"/>
            <a:ext cx="3440199" cy="2508478"/>
          </a:xfrm>
          <a:prstGeom prst="rect">
            <a:avLst/>
          </a:prstGeom>
          <a:ln>
            <a:noFill/>
          </a:ln>
          <a:effectLst>
            <a:softEdge rad="112500"/>
          </a:effectLst>
        </p:spPr>
      </p:pic>
      <p:sp>
        <p:nvSpPr>
          <p:cNvPr id="18435" name="Text Box 6"/>
          <p:cNvSpPr txBox="1">
            <a:spLocks noChangeArrowheads="1"/>
          </p:cNvSpPr>
          <p:nvPr/>
        </p:nvSpPr>
        <p:spPr bwMode="auto">
          <a:xfrm>
            <a:off x="5432050" y="1207205"/>
            <a:ext cx="2817559" cy="366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787">
                <a:solidFill>
                  <a:srgbClr val="000000"/>
                </a:solidFill>
              </a:rPr>
              <a:t>حداکثر سرعت باد</a:t>
            </a:r>
            <a:endParaRPr lang="en-US" altLang="fa-IR" sz="1787">
              <a:solidFill>
                <a:srgbClr val="000000"/>
              </a:solidFill>
            </a:endParaRPr>
          </a:p>
        </p:txBody>
      </p:sp>
      <p:pic>
        <p:nvPicPr>
          <p:cNvPr id="6" name="Picture 5" descr="1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1831415" y="688414"/>
            <a:ext cx="2901022" cy="3010174"/>
          </a:xfrm>
          <a:prstGeom prst="rect">
            <a:avLst/>
          </a:prstGeom>
          <a:ln>
            <a:noFill/>
          </a:ln>
          <a:effectLst>
            <a:softEdge rad="112500"/>
          </a:effectLst>
        </p:spPr>
      </p:pic>
      <p:sp>
        <p:nvSpPr>
          <p:cNvPr id="18437" name="Text Box 6"/>
          <p:cNvSpPr txBox="1">
            <a:spLocks noChangeArrowheads="1"/>
          </p:cNvSpPr>
          <p:nvPr/>
        </p:nvSpPr>
        <p:spPr bwMode="auto">
          <a:xfrm>
            <a:off x="2205371" y="769715"/>
            <a:ext cx="2438300" cy="366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787">
                <a:solidFill>
                  <a:srgbClr val="000000"/>
                </a:solidFill>
              </a:rPr>
              <a:t>میزان بارندگی</a:t>
            </a:r>
            <a:endParaRPr lang="en-US" altLang="fa-IR" sz="1787">
              <a:solidFill>
                <a:srgbClr val="000000"/>
              </a:solidFill>
            </a:endParaRPr>
          </a:p>
        </p:txBody>
      </p:sp>
      <p:sp>
        <p:nvSpPr>
          <p:cNvPr id="8"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rPr>
              <a:t>سازمان مدیریت وبرنامه ریزی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9" name="Picture 3" descr="H:\aks\كاروانسرا ومدارس\New Folder (5)\logo%2000.jpg"/>
          <p:cNvPicPr>
            <a:picLocks noChangeAspect="1" noChangeArrowheads="1"/>
          </p:cNvPicPr>
          <p:nvPr/>
        </p:nvPicPr>
        <p:blipFill>
          <a:blip r:embed="rId4"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10" name="Picture 4" descr="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6200000">
            <a:off x="5508610" y="3209097"/>
            <a:ext cx="2642041" cy="3368528"/>
          </a:xfrm>
          <a:prstGeom prst="rect">
            <a:avLst/>
          </a:prstGeom>
          <a:ln>
            <a:noFill/>
          </a:ln>
          <a:effectLst>
            <a:softEdge rad="112500"/>
          </a:effectLst>
        </p:spPr>
      </p:pic>
      <p:sp>
        <p:nvSpPr>
          <p:cNvPr id="18441" name="Text Box 5"/>
          <p:cNvSpPr txBox="1">
            <a:spLocks noChangeArrowheads="1"/>
          </p:cNvSpPr>
          <p:nvPr/>
        </p:nvSpPr>
        <p:spPr bwMode="auto">
          <a:xfrm>
            <a:off x="6578783" y="3644013"/>
            <a:ext cx="1827605" cy="366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787">
                <a:solidFill>
                  <a:srgbClr val="000000"/>
                </a:solidFill>
              </a:rPr>
              <a:t>رطوبت نسبی</a:t>
            </a:r>
            <a:endParaRPr lang="en-US" altLang="fa-IR" sz="1787">
              <a:solidFill>
                <a:srgbClr val="000000"/>
              </a:solidFill>
            </a:endParaRPr>
          </a:p>
        </p:txBody>
      </p:sp>
      <p:pic>
        <p:nvPicPr>
          <p:cNvPr id="12" name="Picture 6" descr="9"/>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6200000">
            <a:off x="1943294" y="3380441"/>
            <a:ext cx="2605595" cy="3081846"/>
          </a:xfrm>
          <a:prstGeom prst="rect">
            <a:avLst/>
          </a:prstGeom>
          <a:ln>
            <a:noFill/>
          </a:ln>
          <a:effectLst>
            <a:softEdge rad="112500"/>
          </a:effectLst>
        </p:spPr>
      </p:pic>
      <p:sp>
        <p:nvSpPr>
          <p:cNvPr id="18443" name="Rectangle 5"/>
          <p:cNvSpPr>
            <a:spLocks noChangeArrowheads="1"/>
          </p:cNvSpPr>
          <p:nvPr/>
        </p:nvSpPr>
        <p:spPr bwMode="auto">
          <a:xfrm>
            <a:off x="3855292" y="3715684"/>
            <a:ext cx="774941" cy="356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845" tIns="40423" rIns="80845" bIns="40423">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50000"/>
              </a:spcBef>
              <a:spcAft>
                <a:spcPct val="0"/>
              </a:spcAft>
            </a:pPr>
            <a:r>
              <a:rPr lang="fa-IR" altLang="fa-IR" sz="1787">
                <a:solidFill>
                  <a:srgbClr val="000000"/>
                </a:solidFill>
              </a:rPr>
              <a:t>دما</a:t>
            </a:r>
            <a:endParaRPr lang="en-US" altLang="fa-IR" sz="1787">
              <a:solidFill>
                <a:srgbClr val="000000"/>
              </a:solidFill>
            </a:endParaRPr>
          </a:p>
        </p:txBody>
      </p:sp>
      <p:sp>
        <p:nvSpPr>
          <p:cNvPr id="18444" name="Rounded Rectangle 13"/>
          <p:cNvSpPr>
            <a:spLocks noChangeArrowheads="1"/>
          </p:cNvSpPr>
          <p:nvPr/>
        </p:nvSpPr>
        <p:spPr bwMode="auto">
          <a:xfrm>
            <a:off x="6148758" y="418826"/>
            <a:ext cx="2221795" cy="573366"/>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18445" name="Rectangle 1"/>
          <p:cNvSpPr>
            <a:spLocks noChangeArrowheads="1"/>
          </p:cNvSpPr>
          <p:nvPr/>
        </p:nvSpPr>
        <p:spPr bwMode="auto">
          <a:xfrm>
            <a:off x="5360379" y="490497"/>
            <a:ext cx="2974338" cy="467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2446">
                <a:solidFill>
                  <a:srgbClr val="000000"/>
                </a:solidFill>
              </a:rPr>
              <a:t>10-1 شرايط اقليمي</a:t>
            </a:r>
            <a:endParaRPr lang="en-US" altLang="fa-IR" sz="2446">
              <a:solidFill>
                <a:srgbClr val="000000"/>
              </a:solidFill>
            </a:endParaRPr>
          </a:p>
        </p:txBody>
      </p:sp>
    </p:spTree>
    <p:extLst>
      <p:ext uri="{BB962C8B-B14F-4D97-AF65-F5344CB8AC3E}">
        <p14:creationId xmlns:p14="http://schemas.microsoft.com/office/powerpoint/2010/main" val="14764314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Navid\Desktop\sina\pro 01.jpg"/>
          <p:cNvPicPr>
            <a:picLocks noChangeAspect="1" noChangeArrowheads="1"/>
          </p:cNvPicPr>
          <p:nvPr/>
        </p:nvPicPr>
        <p:blipFill>
          <a:blip r:embed="rId2" cstate="screen">
            <a:lum contrast="-10000"/>
            <a:extLst>
              <a:ext uri="{28A0092B-C50C-407E-A947-70E740481C1C}">
                <a14:useLocalDpi xmlns:a14="http://schemas.microsoft.com/office/drawing/2010/main"/>
              </a:ext>
            </a:extLst>
          </a:blip>
          <a:srcRect/>
          <a:stretch>
            <a:fillRect/>
          </a:stretch>
        </p:blipFill>
        <p:spPr bwMode="auto">
          <a:xfrm>
            <a:off x="1633497" y="1207205"/>
            <a:ext cx="6952068" cy="2078453"/>
          </a:xfrm>
          <a:prstGeom prst="rect">
            <a:avLst/>
          </a:prstGeom>
          <a:ln>
            <a:noFill/>
          </a:ln>
          <a:effectLst>
            <a:softEdge rad="112500"/>
          </a:effectLst>
        </p:spPr>
      </p:pic>
      <p:sp>
        <p:nvSpPr>
          <p:cNvPr id="6"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تحلیل شخصی</a:t>
            </a:r>
          </a:p>
          <a:p>
            <a:pPr algn="ctr" eaLnBrk="0" fontAlgn="base" hangingPunct="0">
              <a:spcBef>
                <a:spcPct val="0"/>
              </a:spcBef>
              <a:spcAft>
                <a:spcPct val="0"/>
              </a:spcAft>
              <a:defRPr/>
            </a:pPr>
            <a:r>
              <a:rPr lang="fa-IR" sz="1129" b="1" kern="0" dirty="0">
                <a:solidFill>
                  <a:srgbClr val="000000"/>
                </a:solidFill>
                <a:cs typeface="B Homa" panose="00000400000000000000" pitchFamily="2" charset="-78"/>
              </a:rPr>
              <a:t> </a:t>
            </a: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7"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19461" name="Rounded Rectangle 7"/>
          <p:cNvSpPr>
            <a:spLocks noChangeArrowheads="1"/>
          </p:cNvSpPr>
          <p:nvPr/>
        </p:nvSpPr>
        <p:spPr bwMode="auto">
          <a:xfrm>
            <a:off x="6793795" y="490497"/>
            <a:ext cx="1720099" cy="430025"/>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19462" name="Text Box 6"/>
          <p:cNvSpPr txBox="1">
            <a:spLocks noChangeArrowheads="1"/>
          </p:cNvSpPr>
          <p:nvPr/>
        </p:nvSpPr>
        <p:spPr bwMode="auto">
          <a:xfrm>
            <a:off x="1633497" y="3500671"/>
            <a:ext cx="6880397" cy="2651820"/>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881" b="1">
                <a:solidFill>
                  <a:srgbClr val="000000"/>
                </a:solidFill>
                <a:latin typeface="Calibri" panose="020F0502020204030204" pitchFamily="34" charset="0"/>
              </a:rPr>
              <a:t>11-1 تحلیل اقلیمی :</a:t>
            </a:r>
          </a:p>
          <a:p>
            <a:pPr algn="just" eaLnBrk="1" fontAlgn="base" hangingPunct="1">
              <a:spcBef>
                <a:spcPct val="0"/>
              </a:spcBef>
              <a:spcAft>
                <a:spcPts val="941"/>
              </a:spcAft>
            </a:pPr>
            <a:r>
              <a:rPr lang="fa-IR" altLang="fa-IR" sz="1317" b="1">
                <a:solidFill>
                  <a:srgbClr val="000000"/>
                </a:solidFill>
                <a:latin typeface="Calibri" panose="020F0502020204030204" pitchFamily="34" charset="0"/>
              </a:rPr>
              <a:t>خانه های سنتی کیش دره مانند خانه های سایر نقاط گیلان اکثرا رو به جنوب ساخته می شوند و دلیل این کار هم استفاده از حد اکثر تابش خورشید است ، البته خانه های جدید در جهت ساخت اسلوب خاصی را رعایت نمی کنند و همین امر مشکلاتی را برای آنها به وجود آورده .</a:t>
            </a:r>
          </a:p>
          <a:p>
            <a:pPr algn="just" eaLnBrk="1" fontAlgn="base" hangingPunct="1">
              <a:spcBef>
                <a:spcPct val="0"/>
              </a:spcBef>
              <a:spcAft>
                <a:spcPts val="941"/>
              </a:spcAft>
            </a:pPr>
            <a:r>
              <a:rPr lang="fa-IR" altLang="fa-IR" sz="1317" b="1">
                <a:solidFill>
                  <a:srgbClr val="000000"/>
                </a:solidFill>
                <a:latin typeface="Calibri" panose="020F0502020204030204" pitchFamily="34" charset="0"/>
              </a:rPr>
              <a:t>بستر کلی روستای کیش دره سنگی است که این امر به دلیل نزدیکی به کوهستان است . در قسمت های مرتفع تر کوهستان بستر سخت تر می شود . این بستر سخت خانه سازی را برای ساکنین این منطقه راحتتر کرده ، به گونه ای که تنها با حفر و ایجاد پی های نقطه ای نیروی وزن سازه را به زمین منتقل می کنند و نیاز به ایجاد بستری کلی برای سازه نمی باشد .</a:t>
            </a:r>
          </a:p>
          <a:p>
            <a:pPr algn="just" eaLnBrk="1" fontAlgn="base" hangingPunct="1">
              <a:spcBef>
                <a:spcPct val="0"/>
              </a:spcBef>
              <a:spcAft>
                <a:spcPts val="941"/>
              </a:spcAft>
            </a:pPr>
            <a:r>
              <a:rPr lang="fa-IR" altLang="fa-IR" sz="1317" b="1">
                <a:solidFill>
                  <a:srgbClr val="000000"/>
                </a:solidFill>
                <a:latin typeface="Calibri" panose="020F0502020204030204" pitchFamily="34" charset="0"/>
              </a:rPr>
              <a:t>همچنین مصالح ساخت که اصلی ترین آن را چوب تشکیل می دهد به دلیل نزدیکی به جنگل بوده و دلیل استفاده از سازه های زگمه ای به جای زیگالی را می توان همین امر دانست .</a:t>
            </a:r>
            <a:endParaRPr lang="fa-IR" altLang="fa-IR" sz="1317" b="1">
              <a:solidFill>
                <a:srgbClr val="000000"/>
              </a:solidFill>
            </a:endParaRPr>
          </a:p>
        </p:txBody>
      </p:sp>
      <p:sp>
        <p:nvSpPr>
          <p:cNvPr id="19463" name="TextBox 2"/>
          <p:cNvSpPr txBox="1">
            <a:spLocks noChangeArrowheads="1"/>
          </p:cNvSpPr>
          <p:nvPr/>
        </p:nvSpPr>
        <p:spPr bwMode="auto">
          <a:xfrm>
            <a:off x="1633497" y="490497"/>
            <a:ext cx="6952068" cy="814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2257" b="1">
                <a:solidFill>
                  <a:srgbClr val="000000"/>
                </a:solidFill>
              </a:rPr>
              <a:t>1-10-1 جهت باد</a:t>
            </a:r>
          </a:p>
          <a:p>
            <a:pPr eaLnBrk="1" fontAlgn="base" hangingPunct="1">
              <a:spcBef>
                <a:spcPct val="0"/>
              </a:spcBef>
              <a:spcAft>
                <a:spcPct val="0"/>
              </a:spcAft>
            </a:pPr>
            <a:endParaRPr lang="fa-IR" altLang="fa-IR" sz="1317">
              <a:solidFill>
                <a:srgbClr val="000000"/>
              </a:solidFill>
            </a:endParaRPr>
          </a:p>
          <a:p>
            <a:pPr eaLnBrk="1" fontAlgn="base" hangingPunct="1">
              <a:spcBef>
                <a:spcPct val="0"/>
              </a:spcBef>
              <a:spcAft>
                <a:spcPct val="0"/>
              </a:spcAft>
            </a:pPr>
            <a:r>
              <a:rPr lang="fa-IR" altLang="fa-IR" sz="1129">
                <a:solidFill>
                  <a:srgbClr val="000000"/>
                </a:solidFill>
              </a:rPr>
              <a:t>جهت جريان غالب باد در فصول مختلف متفاوت است ، به صورتي كه در بهار و تابستان باد از شمال شرق مي وزد و در پاييز و زمستان از غرب </a:t>
            </a:r>
          </a:p>
        </p:txBody>
      </p:sp>
    </p:spTree>
    <p:extLst>
      <p:ext uri="{BB962C8B-B14F-4D97-AF65-F5344CB8AC3E}">
        <p14:creationId xmlns:p14="http://schemas.microsoft.com/office/powerpoint/2010/main" val="50237072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ChangeArrowheads="1"/>
          </p:cNvSpPr>
          <p:nvPr/>
        </p:nvSpPr>
        <p:spPr bwMode="auto">
          <a:xfrm>
            <a:off x="6005416" y="562258"/>
            <a:ext cx="2213748" cy="812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50324" rIns="0" bIns="37581"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l" eaLnBrk="1" fontAlgn="base" hangingPunct="1">
              <a:spcBef>
                <a:spcPct val="0"/>
              </a:spcBef>
              <a:spcAft>
                <a:spcPct val="0"/>
              </a:spcAft>
            </a:pPr>
            <a:r>
              <a:rPr lang="fa-IR" altLang="fa-IR" sz="2257" b="1">
                <a:solidFill>
                  <a:srgbClr val="000000"/>
                </a:solidFill>
              </a:rPr>
              <a:t>12-1 جغرافیای روستا:</a:t>
            </a:r>
            <a:endParaRPr lang="en-US" altLang="fa-IR" sz="2257" b="1">
              <a:solidFill>
                <a:srgbClr val="000000"/>
              </a:solidFill>
            </a:endParaRPr>
          </a:p>
          <a:p>
            <a:pPr algn="l" rtl="0" fontAlgn="base">
              <a:spcBef>
                <a:spcPct val="0"/>
              </a:spcBef>
              <a:spcAft>
                <a:spcPct val="0"/>
              </a:spcAft>
            </a:pPr>
            <a:endParaRPr lang="en-US" altLang="fa-IR" sz="1787">
              <a:solidFill>
                <a:srgbClr val="000000"/>
              </a:solidFill>
              <a:cs typeface="Arial" panose="020B0604020202020204" pitchFamily="34" charset="0"/>
            </a:endParaRPr>
          </a:p>
        </p:txBody>
      </p:sp>
      <p:sp>
        <p:nvSpPr>
          <p:cNvPr id="20483" name="Rectangle 5"/>
          <p:cNvSpPr>
            <a:spLocks noChangeArrowheads="1"/>
          </p:cNvSpPr>
          <p:nvPr/>
        </p:nvSpPr>
        <p:spPr bwMode="auto">
          <a:xfrm>
            <a:off x="5145367" y="1198444"/>
            <a:ext cx="3207609" cy="725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50324" rIns="0" bIns="37581"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l" eaLnBrk="1" fontAlgn="base" hangingPunct="1">
              <a:spcBef>
                <a:spcPct val="0"/>
              </a:spcBef>
              <a:spcAft>
                <a:spcPct val="0"/>
              </a:spcAft>
            </a:pPr>
            <a:r>
              <a:rPr lang="fa-IR" altLang="fa-IR" sz="1693" b="1">
                <a:solidFill>
                  <a:srgbClr val="000000"/>
                </a:solidFill>
              </a:rPr>
              <a:t>ویژگی های محیطی:( توپو گرافی و اقلیم)  </a:t>
            </a:r>
            <a:endParaRPr lang="en-US" altLang="fa-IR" sz="1693" b="1">
              <a:solidFill>
                <a:srgbClr val="000000"/>
              </a:solidFill>
            </a:endParaRPr>
          </a:p>
          <a:p>
            <a:pPr algn="l" rtl="0" fontAlgn="base">
              <a:spcBef>
                <a:spcPct val="0"/>
              </a:spcBef>
              <a:spcAft>
                <a:spcPct val="0"/>
              </a:spcAft>
            </a:pPr>
            <a:endParaRPr lang="en-US" altLang="fa-IR" sz="1787">
              <a:solidFill>
                <a:srgbClr val="000000"/>
              </a:solidFill>
              <a:cs typeface="Arial" panose="020B0604020202020204" pitchFamily="34" charset="0"/>
            </a:endParaRPr>
          </a:p>
        </p:txBody>
      </p:sp>
      <p:sp>
        <p:nvSpPr>
          <p:cNvPr id="6"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rPr>
              <a:t>طرح هادی</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7"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20486" name="Rectangle 7"/>
          <p:cNvSpPr>
            <a:spLocks noChangeArrowheads="1"/>
          </p:cNvSpPr>
          <p:nvPr/>
        </p:nvSpPr>
        <p:spPr bwMode="auto">
          <a:xfrm>
            <a:off x="1991851" y="1732789"/>
            <a:ext cx="6450372" cy="9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43296" bIns="35824"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129">
                <a:solidFill>
                  <a:srgbClr val="000000"/>
                </a:solidFill>
              </a:rPr>
              <a:t>مجموعه روستایی کیش دره از لحاظ موقعیت طبیعی کوهپایه ای و دره ای می باشد. به طوری که روستاهای کیش دره و لتین پرد کوهپایه ای و روستای موسی کوه دره ای است. پدیده رانش به صورت مقطعی و به دلیل شیب زیاد زمین و بارش شدید صورت می گیرد. و روستاها سیل گیر هستند به گونه ای که در قسمت هایی از بافت مسکونی و اراضی کشاورزی سیل اتفاق می افتد.</a:t>
            </a:r>
            <a:endParaRPr lang="en-US" altLang="fa-IR" sz="1129" b="1">
              <a:solidFill>
                <a:srgbClr val="000000"/>
              </a:solidFill>
            </a:endParaRPr>
          </a:p>
          <a:p>
            <a:pPr rtl="0" fontAlgn="base">
              <a:spcBef>
                <a:spcPct val="0"/>
              </a:spcBef>
              <a:spcAft>
                <a:spcPct val="0"/>
              </a:spcAft>
            </a:pPr>
            <a:endParaRPr lang="en-US" altLang="fa-IR" sz="1317">
              <a:solidFill>
                <a:srgbClr val="000000"/>
              </a:solidFill>
            </a:endParaRPr>
          </a:p>
        </p:txBody>
      </p:sp>
      <p:pic>
        <p:nvPicPr>
          <p:cNvPr id="9" name="Picture 7" descr="Untitled-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920181" y="2712292"/>
            <a:ext cx="6092017" cy="3371837"/>
          </a:xfrm>
          <a:prstGeom prst="rect">
            <a:avLst/>
          </a:prstGeom>
          <a:ln>
            <a:noFill/>
          </a:ln>
          <a:effectLst>
            <a:softEdge rad="112500"/>
          </a:effectLst>
        </p:spPr>
      </p:pic>
      <p:sp>
        <p:nvSpPr>
          <p:cNvPr id="20488" name="Rounded Rectangle 7"/>
          <p:cNvSpPr>
            <a:spLocks noChangeArrowheads="1"/>
          </p:cNvSpPr>
          <p:nvPr/>
        </p:nvSpPr>
        <p:spPr bwMode="auto">
          <a:xfrm>
            <a:off x="5862075" y="633838"/>
            <a:ext cx="2436807" cy="501696"/>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Tree>
    <p:extLst>
      <p:ext uri="{BB962C8B-B14F-4D97-AF65-F5344CB8AC3E}">
        <p14:creationId xmlns:p14="http://schemas.microsoft.com/office/powerpoint/2010/main" val="425487063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p:cNvSpPr txBox="1">
            <a:spLocks/>
          </p:cNvSpPr>
          <p:nvPr/>
        </p:nvSpPr>
        <p:spPr>
          <a:xfrm>
            <a:off x="304601" y="275485"/>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rPr>
              <a:t>سایت سازمان زمین شناسی</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5"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6" name="Picture 3" descr="C:\Documents and Settings\ZIZEX\Desktop\Geology02-gsi-iran.jpg"/>
          <p:cNvPicPr>
            <a:picLocks noChangeAspect="1" noChangeArrowheads="1"/>
          </p:cNvPicPr>
          <p:nvPr/>
        </p:nvPicPr>
        <p:blipFill>
          <a:blip r:embed="rId3"/>
          <a:srcRect/>
          <a:stretch>
            <a:fillRect/>
          </a:stretch>
        </p:blipFill>
        <p:spPr bwMode="auto">
          <a:xfrm>
            <a:off x="1561826" y="418827"/>
            <a:ext cx="2947085" cy="3038032"/>
          </a:xfrm>
          <a:prstGeom prst="rect">
            <a:avLst/>
          </a:prstGeom>
          <a:ln>
            <a:noFill/>
          </a:ln>
          <a:effectLst>
            <a:softEdge rad="112500"/>
          </a:effectLst>
        </p:spPr>
      </p:pic>
      <p:pic>
        <p:nvPicPr>
          <p:cNvPr id="7" name="Picture 4" descr="C:\Documents and Settings\ZIZEX\Desktop\Geology02-gsi-iran.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68609" y="2210597"/>
            <a:ext cx="2078453" cy="1425456"/>
          </a:xfrm>
          <a:prstGeom prst="rect">
            <a:avLst/>
          </a:prstGeom>
          <a:ln>
            <a:noFill/>
          </a:ln>
          <a:effectLst>
            <a:softEdge rad="112500"/>
          </a:effectLst>
        </p:spPr>
      </p:pic>
      <p:sp>
        <p:nvSpPr>
          <p:cNvPr id="21510" name="TextBox 6"/>
          <p:cNvSpPr txBox="1">
            <a:spLocks noChangeArrowheads="1"/>
          </p:cNvSpPr>
          <p:nvPr/>
        </p:nvSpPr>
        <p:spPr bwMode="auto">
          <a:xfrm>
            <a:off x="5288708" y="2138926"/>
            <a:ext cx="3296857" cy="467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با توجه به پراکندگی سنگ ها مشاهده می شود که سنگ های این منطقه بیشتر از نوع دگرگونی است</a:t>
            </a:r>
            <a:r>
              <a:rPr lang="fa-IR" altLang="fa-IR" sz="1317">
                <a:solidFill>
                  <a:srgbClr val="000000"/>
                </a:solidFill>
              </a:rPr>
              <a:t>.</a:t>
            </a:r>
            <a:endParaRPr lang="en-US" altLang="fa-IR" sz="1317">
              <a:solidFill>
                <a:srgbClr val="000000"/>
              </a:solidFill>
            </a:endParaRPr>
          </a:p>
        </p:txBody>
      </p:sp>
      <p:sp>
        <p:nvSpPr>
          <p:cNvPr id="21511" name="TextBox 7"/>
          <p:cNvSpPr txBox="1">
            <a:spLocks noChangeArrowheads="1"/>
          </p:cNvSpPr>
          <p:nvPr/>
        </p:nvSpPr>
        <p:spPr bwMode="auto">
          <a:xfrm>
            <a:off x="1561827" y="3500671"/>
            <a:ext cx="3564130" cy="29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317">
                <a:solidFill>
                  <a:srgbClr val="000000"/>
                </a:solidFill>
              </a:rPr>
              <a:t>منبع:سازمان زمین شناسی و اکتشافات معدنی کشور</a:t>
            </a:r>
            <a:endParaRPr lang="en-US" altLang="fa-IR" sz="1317">
              <a:solidFill>
                <a:srgbClr val="000000"/>
              </a:solidFill>
            </a:endParaRPr>
          </a:p>
        </p:txBody>
      </p:sp>
      <p:sp>
        <p:nvSpPr>
          <p:cNvPr id="21512" name="Rectangle 8"/>
          <p:cNvSpPr>
            <a:spLocks noChangeArrowheads="1"/>
          </p:cNvSpPr>
          <p:nvPr/>
        </p:nvSpPr>
        <p:spPr bwMode="auto">
          <a:xfrm>
            <a:off x="4356988" y="568140"/>
            <a:ext cx="4300248" cy="165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2257" b="1">
                <a:solidFill>
                  <a:srgbClr val="000000"/>
                </a:solidFill>
              </a:rPr>
              <a:t>13-1  زمين شناسي :</a:t>
            </a:r>
          </a:p>
          <a:p>
            <a:pPr eaLnBrk="1" fontAlgn="base" hangingPunct="1">
              <a:spcBef>
                <a:spcPct val="0"/>
              </a:spcBef>
              <a:spcAft>
                <a:spcPct val="0"/>
              </a:spcAft>
            </a:pPr>
            <a:r>
              <a:rPr lang="fa-IR" altLang="fa-IR" sz="3386" b="1">
                <a:solidFill>
                  <a:srgbClr val="000000"/>
                </a:solidFill>
              </a:rPr>
              <a:t> </a:t>
            </a:r>
            <a:r>
              <a:rPr lang="fa-IR" altLang="fa-IR" sz="1881" b="1">
                <a:solidFill>
                  <a:srgbClr val="000000"/>
                </a:solidFill>
              </a:rPr>
              <a:t>كوه هاي تالش</a:t>
            </a:r>
            <a:r>
              <a:rPr lang="fa-IR" altLang="fa-IR" sz="1505" b="1">
                <a:solidFill>
                  <a:srgbClr val="000000"/>
                </a:solidFill>
              </a:rPr>
              <a:t> :</a:t>
            </a:r>
            <a:r>
              <a:rPr lang="fa-IR" altLang="fa-IR" sz="1505">
                <a:solidFill>
                  <a:srgbClr val="000000"/>
                </a:solidFill>
              </a:rPr>
              <a:t> </a:t>
            </a:r>
            <a:r>
              <a:rPr lang="fa-IR" altLang="fa-IR" sz="3010">
                <a:solidFill>
                  <a:srgbClr val="000000"/>
                </a:solidFill>
              </a:rPr>
              <a:t> </a:t>
            </a:r>
          </a:p>
          <a:p>
            <a:pPr eaLnBrk="1" fontAlgn="base" hangingPunct="1">
              <a:spcBef>
                <a:spcPct val="0"/>
              </a:spcBef>
              <a:spcAft>
                <a:spcPct val="0"/>
              </a:spcAft>
            </a:pPr>
            <a:r>
              <a:rPr lang="fa-IR" altLang="fa-IR" sz="1129">
                <a:solidFill>
                  <a:srgbClr val="000000"/>
                </a:solidFill>
              </a:rPr>
              <a:t>كوه هاي تالش بخشي از حاشيه شمالي وشرق ايران است كه از نگاه زمين شناسي و كوه نگاري به «البرز» موسوم است. در اين قسمت سنگهاي كهن پركامبرين رخنمون ندارند. سنگهاي پالئوزوئيك- ترياس مياني بطور عموم رديف هاي كربناته - آواري با خاصه هاي پلاتفرمي هستند كه ويژگي هاي مشابه با ساير نواحي ايران دارند</a:t>
            </a:r>
            <a:endParaRPr lang="en-US" altLang="fa-IR" sz="1129">
              <a:solidFill>
                <a:srgbClr val="000000"/>
              </a:solidFill>
            </a:endParaRPr>
          </a:p>
        </p:txBody>
      </p:sp>
      <p:sp>
        <p:nvSpPr>
          <p:cNvPr id="21513" name="Rounded Rectangle 8"/>
          <p:cNvSpPr>
            <a:spLocks noChangeArrowheads="1"/>
          </p:cNvSpPr>
          <p:nvPr/>
        </p:nvSpPr>
        <p:spPr bwMode="auto">
          <a:xfrm>
            <a:off x="6435441" y="490497"/>
            <a:ext cx="2221795" cy="573366"/>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21514" name="Rectangle 9"/>
          <p:cNvSpPr>
            <a:spLocks noChangeArrowheads="1"/>
          </p:cNvSpPr>
          <p:nvPr/>
        </p:nvSpPr>
        <p:spPr bwMode="auto">
          <a:xfrm>
            <a:off x="6148758" y="3787355"/>
            <a:ext cx="2493547" cy="1482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مهمترين گسلهاى استان گيلان شامل : گسل البرز ، گسل آستارا ، گسل سفيدرود ، گسل قز‌‌ل‌اوزن ، گسلهاى ميانى البرز غربى و تالش جنوبى و گسلهاى بغروداغ مى‌باشند علاوه بر اين گسلهاى مهم ، صدها گسل فرعى و محلى ديگر ، در جهات متفاوت و با ابعاد مختلف ، گاهى موازى با گسلهاى مهم و زمانى به صورت رابط آنها ، کوهستانها را در هم شکسته‌اند .</a:t>
            </a:r>
          </a:p>
        </p:txBody>
      </p:sp>
      <p:sp>
        <p:nvSpPr>
          <p:cNvPr id="21515" name="Rectangle 5"/>
          <p:cNvSpPr>
            <a:spLocks noChangeArrowheads="1"/>
          </p:cNvSpPr>
          <p:nvPr/>
        </p:nvSpPr>
        <p:spPr bwMode="auto">
          <a:xfrm>
            <a:off x="7008808" y="2927305"/>
            <a:ext cx="1543909" cy="7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2257" b="1">
                <a:solidFill>
                  <a:srgbClr val="000000"/>
                </a:solidFill>
              </a:rPr>
              <a:t>زلزله خيزي:</a:t>
            </a:r>
          </a:p>
          <a:p>
            <a:pPr eaLnBrk="1" fontAlgn="base" hangingPunct="1">
              <a:spcBef>
                <a:spcPct val="0"/>
              </a:spcBef>
              <a:spcAft>
                <a:spcPct val="0"/>
              </a:spcAft>
            </a:pPr>
            <a:endParaRPr lang="en-US" altLang="fa-IR" sz="1975">
              <a:solidFill>
                <a:srgbClr val="000000"/>
              </a:solidFill>
            </a:endParaRPr>
          </a:p>
        </p:txBody>
      </p:sp>
      <p:pic>
        <p:nvPicPr>
          <p:cNvPr id="12" name="Picture 2" descr="C:\Documents and Settings\ZIZEX\Desktop\desktop\y2n10,p16.gif"/>
          <p:cNvPicPr>
            <a:picLocks noChangeAspect="1" noChangeArrowheads="1"/>
          </p:cNvPicPr>
          <p:nvPr/>
        </p:nvPicPr>
        <p:blipFill>
          <a:blip r:embed="rId5" cstate="screen">
            <a:extLst>
              <a:ext uri="{28A0092B-C50C-407E-A947-70E740481C1C}">
                <a14:useLocalDpi xmlns:a14="http://schemas.microsoft.com/office/drawing/2010/main"/>
              </a:ext>
            </a:extLst>
          </a:blip>
          <a:srcRect l="3231" t="4462" r="3231" b="4462"/>
          <a:stretch>
            <a:fillRect/>
          </a:stretch>
        </p:blipFill>
        <p:spPr bwMode="auto">
          <a:xfrm>
            <a:off x="3353597" y="3748596"/>
            <a:ext cx="2723490" cy="2618908"/>
          </a:xfrm>
          <a:prstGeom prst="rect">
            <a:avLst/>
          </a:prstGeom>
          <a:ln>
            <a:noFill/>
          </a:ln>
          <a:effectLst>
            <a:softEdge rad="112500"/>
          </a:effectLst>
        </p:spPr>
      </p:pic>
      <p:sp>
        <p:nvSpPr>
          <p:cNvPr id="13" name="Oval 12"/>
          <p:cNvSpPr/>
          <p:nvPr/>
        </p:nvSpPr>
        <p:spPr>
          <a:xfrm>
            <a:off x="3711950" y="4074037"/>
            <a:ext cx="716708" cy="634586"/>
          </a:xfrm>
          <a:prstGeom prst="ellipse">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0222" tIns="45112" rIns="90222" bIns="45112" anchor="ctr"/>
          <a:lstStyle/>
          <a:p>
            <a:pPr algn="ctr" fontAlgn="base">
              <a:spcBef>
                <a:spcPct val="0"/>
              </a:spcBef>
              <a:spcAft>
                <a:spcPct val="0"/>
              </a:spcAft>
              <a:defRPr/>
            </a:pPr>
            <a:endParaRPr lang="en-US" sz="2352">
              <a:solidFill>
                <a:srgbClr val="FFFFFF"/>
              </a:solidFill>
            </a:endParaRPr>
          </a:p>
        </p:txBody>
      </p:sp>
      <p:pic>
        <p:nvPicPr>
          <p:cNvPr id="15" name="Picture 3" descr="C:\Documents and Settings\ZIZEX\Desktop\desktop\y2n10,p16.bmp"/>
          <p:cNvPicPr>
            <a:picLocks noChangeAspect="1" noChangeArrowheads="1"/>
          </p:cNvPicPr>
          <p:nvPr/>
        </p:nvPicPr>
        <p:blipFill>
          <a:blip r:embed="rId6"/>
          <a:srcRect/>
          <a:stretch>
            <a:fillRect/>
          </a:stretch>
        </p:blipFill>
        <p:spPr bwMode="auto">
          <a:xfrm>
            <a:off x="1705168" y="4719074"/>
            <a:ext cx="1778997" cy="1565443"/>
          </a:xfrm>
          <a:prstGeom prst="rect">
            <a:avLst/>
          </a:prstGeom>
          <a:ln>
            <a:noFill/>
          </a:ln>
          <a:effectLst>
            <a:softEdge rad="112500"/>
          </a:effectLst>
        </p:spPr>
      </p:pic>
      <p:cxnSp>
        <p:nvCxnSpPr>
          <p:cNvPr id="18" name="Straight Arrow Connector 17"/>
          <p:cNvCxnSpPr/>
          <p:nvPr/>
        </p:nvCxnSpPr>
        <p:spPr>
          <a:xfrm rot="10800000" flipV="1">
            <a:off x="2995243" y="4504062"/>
            <a:ext cx="931720" cy="645037"/>
          </a:xfrm>
          <a:prstGeom prst="straightConnector1">
            <a:avLst/>
          </a:prstGeom>
          <a:ln>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025850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44956" y="3446918"/>
            <a:ext cx="5446981" cy="1128815"/>
          </a:xfrm>
        </p:spPr>
        <p:txBody>
          <a:bodyPr/>
          <a:lstStyle/>
          <a:p>
            <a:pPr algn="r"/>
            <a:r>
              <a:rPr lang="fa-IR" altLang="fa-IR" sz="1505" b="1"/>
              <a:t/>
            </a:r>
            <a:br>
              <a:rPr lang="fa-IR" altLang="fa-IR" sz="1505" b="1"/>
            </a:br>
            <a:r>
              <a:rPr lang="fa-IR" altLang="fa-IR" sz="1129" b="1"/>
              <a:t/>
            </a:r>
            <a:br>
              <a:rPr lang="fa-IR" altLang="fa-IR" sz="1129" b="1"/>
            </a:br>
            <a:r>
              <a:rPr lang="fa-IR" altLang="fa-IR" sz="1129" b="1"/>
              <a:t>  </a:t>
            </a:r>
            <a:br>
              <a:rPr lang="fa-IR" altLang="fa-IR" sz="1129" b="1"/>
            </a:br>
            <a:r>
              <a:rPr lang="fa-IR" altLang="fa-IR" sz="1129" b="1"/>
              <a:t>  1-1-3 كشاورزي                                         23</a:t>
            </a:r>
            <a:br>
              <a:rPr lang="fa-IR" altLang="fa-IR" sz="1129" b="1"/>
            </a:br>
            <a:r>
              <a:rPr lang="fa-IR" altLang="fa-IR" sz="1129" b="1"/>
              <a:t>  2-1-3 زراعت                                           </a:t>
            </a:r>
            <a:r>
              <a:rPr lang="ps-AF" altLang="fa-IR" sz="1129" b="1"/>
              <a:t>16</a:t>
            </a:r>
            <a:r>
              <a:rPr lang="fa-IR" altLang="fa-IR" sz="1129" b="1"/>
              <a:t/>
            </a:r>
            <a:br>
              <a:rPr lang="fa-IR" altLang="fa-IR" sz="1129" b="1"/>
            </a:br>
            <a:r>
              <a:rPr lang="fa-IR" altLang="fa-IR" sz="1129" b="1"/>
              <a:t>  3-1-3 دامداري                                    </a:t>
            </a:r>
            <a:r>
              <a:rPr lang="ps-AF" altLang="fa-IR" sz="1129" b="1"/>
              <a:t>     </a:t>
            </a:r>
            <a:r>
              <a:rPr lang="fa-IR" altLang="fa-IR" sz="1129" b="1"/>
              <a:t> </a:t>
            </a:r>
            <a:r>
              <a:rPr lang="ps-AF" altLang="fa-IR" sz="1129" b="1"/>
              <a:t>16                                                                        </a:t>
            </a:r>
            <a:r>
              <a:rPr lang="fa-IR" altLang="fa-IR" sz="1129" b="1"/>
              <a:t> </a:t>
            </a:r>
            <a:r>
              <a:rPr lang="ps-AF" altLang="fa-IR" sz="1129" b="1"/>
              <a:t>4</a:t>
            </a:r>
            <a:r>
              <a:rPr lang="fa-IR" altLang="fa-IR" sz="1129" b="1"/>
              <a:t>-1-3 نگهداري ماكيان                               </a:t>
            </a:r>
            <a:r>
              <a:rPr lang="ps-AF" altLang="fa-IR" sz="1129" b="1"/>
              <a:t>  </a:t>
            </a:r>
            <a:r>
              <a:rPr lang="fa-IR" altLang="fa-IR" sz="1129" b="1"/>
              <a:t>  </a:t>
            </a:r>
            <a:r>
              <a:rPr lang="ps-AF" altLang="fa-IR" sz="1129" b="1"/>
              <a:t>18 </a:t>
            </a:r>
            <a:r>
              <a:rPr lang="fa-IR" altLang="fa-IR" sz="1129" b="1"/>
              <a:t/>
            </a:r>
            <a:br>
              <a:rPr lang="fa-IR" altLang="fa-IR" sz="1129" b="1"/>
            </a:br>
            <a:r>
              <a:rPr lang="fa-IR" altLang="fa-IR" sz="1129" b="1"/>
              <a:t>  5-1-3 پرورش زنبورعسل                             </a:t>
            </a:r>
            <a:r>
              <a:rPr lang="ps-AF" altLang="fa-IR" sz="1129" b="1"/>
              <a:t>18</a:t>
            </a:r>
            <a:r>
              <a:rPr lang="fa-IR" altLang="fa-IR" sz="1129" b="1"/>
              <a:t/>
            </a:r>
            <a:br>
              <a:rPr lang="fa-IR" altLang="fa-IR" sz="1129" b="1"/>
            </a:br>
            <a:r>
              <a:rPr lang="fa-IR" altLang="fa-IR" sz="1129" b="1"/>
              <a:t>  6-1-3 پرورش كرم ابريشم                            </a:t>
            </a:r>
            <a:r>
              <a:rPr lang="ps-AF" altLang="fa-IR" sz="1129" b="1"/>
              <a:t>18</a:t>
            </a:r>
            <a:r>
              <a:rPr lang="fa-IR" altLang="fa-IR" sz="1129" b="1"/>
              <a:t> </a:t>
            </a:r>
            <a:br>
              <a:rPr lang="fa-IR" altLang="fa-IR" sz="1129" b="1"/>
            </a:br>
            <a:r>
              <a:rPr lang="fa-IR" altLang="fa-IR" sz="1129" b="1"/>
              <a:t>  7-1-3 فعاليت باغداري                                </a:t>
            </a:r>
            <a:r>
              <a:rPr lang="ps-AF" altLang="fa-IR" sz="1129" b="1"/>
              <a:t>18</a:t>
            </a:r>
            <a:r>
              <a:rPr lang="fa-IR" altLang="fa-IR" sz="1129" b="1"/>
              <a:t/>
            </a:r>
            <a:br>
              <a:rPr lang="fa-IR" altLang="fa-IR" sz="1129" b="1"/>
            </a:br>
            <a:r>
              <a:rPr lang="fa-IR" altLang="fa-IR" sz="1129" b="1"/>
              <a:t>  2-3 خدمات                                         </a:t>
            </a:r>
            <a:r>
              <a:rPr lang="ps-AF" altLang="fa-IR" sz="1129" b="1"/>
              <a:t>   </a:t>
            </a:r>
            <a:r>
              <a:rPr lang="fa-IR" altLang="fa-IR" sz="1129" b="1"/>
              <a:t>  </a:t>
            </a:r>
            <a:r>
              <a:rPr lang="ps-AF" altLang="fa-IR" sz="1129" b="1"/>
              <a:t>19 </a:t>
            </a:r>
            <a:r>
              <a:rPr lang="fa-IR" altLang="fa-IR" sz="1129" b="1"/>
              <a:t/>
            </a:r>
            <a:br>
              <a:rPr lang="fa-IR" altLang="fa-IR" sz="1129" b="1"/>
            </a:br>
            <a:r>
              <a:rPr lang="fa-IR" altLang="fa-IR" sz="1129" b="1"/>
              <a:t>  3-3 تحليل اقتصادي                                    </a:t>
            </a:r>
            <a:r>
              <a:rPr lang="ps-AF" altLang="fa-IR" sz="1129" b="1"/>
              <a:t>20</a:t>
            </a:r>
            <a:r>
              <a:rPr lang="fa-IR" altLang="fa-IR" sz="1129" b="1"/>
              <a:t> </a:t>
            </a:r>
            <a:br>
              <a:rPr lang="fa-IR" altLang="fa-IR" sz="1129" b="1"/>
            </a:br>
            <a:r>
              <a:rPr lang="fa-IR" altLang="fa-IR" sz="1505" b="1"/>
              <a:t/>
            </a:r>
            <a:br>
              <a:rPr lang="fa-IR" altLang="fa-IR" sz="1505" b="1"/>
            </a:br>
            <a:r>
              <a:rPr lang="ps-AF" altLang="fa-IR" sz="1505" b="1"/>
              <a:t>4اوضاع اجتماعی</a:t>
            </a:r>
            <a:r>
              <a:rPr lang="fa-IR" altLang="fa-IR" sz="1505" b="1"/>
              <a:t/>
            </a:r>
            <a:br>
              <a:rPr lang="fa-IR" altLang="fa-IR" sz="1505" b="1"/>
            </a:br>
            <a:r>
              <a:rPr lang="fa-IR" altLang="fa-IR" sz="1505" b="1"/>
              <a:t/>
            </a:r>
            <a:br>
              <a:rPr lang="fa-IR" altLang="fa-IR" sz="1505" b="1"/>
            </a:br>
            <a:r>
              <a:rPr lang="fa-IR" altLang="fa-IR" sz="1505" b="1"/>
              <a:t>  </a:t>
            </a:r>
            <a:r>
              <a:rPr lang="fa-IR" altLang="fa-IR" sz="1129" b="1"/>
              <a:t>1-4 </a:t>
            </a:r>
            <a:r>
              <a:rPr lang="ps-AF" altLang="fa-IR" sz="1129" b="1"/>
              <a:t>تحلیل تحولات جمعیتی روستا                      20</a:t>
            </a:r>
            <a:r>
              <a:rPr lang="fa-IR" altLang="fa-IR" sz="1129" b="1"/>
              <a:t> </a:t>
            </a:r>
            <a:r>
              <a:rPr lang="ps-AF" altLang="fa-IR" sz="1129" b="1"/>
              <a:t>                                                                                                                                                                                                                        2-4 تحلیل وی‍زګی جمعیتی روستا                       21                                                                                           3</a:t>
            </a:r>
            <a:r>
              <a:rPr lang="fa-IR" altLang="fa-IR" sz="1129" b="1"/>
              <a:t> -4 </a:t>
            </a:r>
            <a:r>
              <a:rPr lang="ps-AF" altLang="fa-IR" sz="1129" b="1"/>
              <a:t>هرم سنی                                             22</a:t>
            </a:r>
            <a:r>
              <a:rPr lang="fa-IR" altLang="fa-IR" sz="1129" b="1"/>
              <a:t/>
            </a:r>
            <a:br>
              <a:rPr lang="fa-IR" altLang="fa-IR" sz="1129" b="1"/>
            </a:br>
            <a:r>
              <a:rPr lang="fa-IR" altLang="fa-IR" sz="1129" b="1"/>
              <a:t>  </a:t>
            </a:r>
            <a:r>
              <a:rPr lang="ps-AF" altLang="fa-IR" sz="1129" b="1"/>
              <a:t>4-4 ساختار جنسی                                      23</a:t>
            </a:r>
            <a:r>
              <a:rPr lang="fa-IR" altLang="fa-IR" sz="1129" b="1"/>
              <a:t/>
            </a:r>
            <a:br>
              <a:rPr lang="fa-IR" altLang="fa-IR" sz="1129" b="1"/>
            </a:br>
            <a:r>
              <a:rPr lang="fa-IR" altLang="fa-IR" sz="1129" b="1"/>
              <a:t>  </a:t>
            </a:r>
            <a:br>
              <a:rPr lang="fa-IR" altLang="fa-IR" sz="1129" b="1"/>
            </a:br>
            <a:r>
              <a:rPr lang="fa-IR" altLang="fa-IR" sz="1129" b="1"/>
              <a:t/>
            </a:r>
            <a:br>
              <a:rPr lang="fa-IR" altLang="fa-IR" sz="1129" b="1"/>
            </a:br>
            <a:r>
              <a:rPr lang="ps-AF" altLang="fa-IR" sz="1505" b="1"/>
              <a:t>5فرهنګ</a:t>
            </a:r>
            <a:r>
              <a:rPr lang="fa-IR" altLang="fa-IR" sz="1129" b="1"/>
              <a:t>   </a:t>
            </a:r>
            <a:br>
              <a:rPr lang="fa-IR" altLang="fa-IR" sz="1129" b="1"/>
            </a:br>
            <a:r>
              <a:rPr lang="fa-IR" altLang="fa-IR" sz="1129" b="1"/>
              <a:t>  1-5 </a:t>
            </a:r>
            <a:r>
              <a:rPr lang="ps-AF" altLang="fa-IR" sz="1129" b="1"/>
              <a:t>مضاهر فرهنګ                                      24</a:t>
            </a:r>
            <a:r>
              <a:rPr lang="fa-IR" altLang="fa-IR" sz="1129" b="1"/>
              <a:t> </a:t>
            </a:r>
            <a:r>
              <a:rPr lang="ps-AF" altLang="fa-IR" sz="1129" b="1"/>
              <a:t>                                                                                            </a:t>
            </a:r>
            <a:r>
              <a:rPr lang="fa-IR" altLang="fa-IR" sz="1129" b="1"/>
              <a:t> 2-5 </a:t>
            </a:r>
            <a:r>
              <a:rPr lang="ps-AF" altLang="fa-IR" sz="1129" b="1"/>
              <a:t>لباس محلی                                            25</a:t>
            </a:r>
            <a:r>
              <a:rPr lang="fa-IR" altLang="fa-IR" sz="1505" b="1"/>
              <a:t/>
            </a:r>
            <a:br>
              <a:rPr lang="fa-IR" altLang="fa-IR" sz="1505" b="1"/>
            </a:br>
            <a:r>
              <a:rPr lang="fa-IR" altLang="fa-IR" sz="1505" b="1"/>
              <a:t/>
            </a:r>
            <a:br>
              <a:rPr lang="fa-IR" altLang="fa-IR" sz="1505" b="1"/>
            </a:br>
            <a:r>
              <a:rPr lang="fa-IR" altLang="fa-IR" sz="1505" b="1"/>
              <a:t>   </a:t>
            </a:r>
            <a:br>
              <a:rPr lang="fa-IR" altLang="fa-IR" sz="1505" b="1"/>
            </a:br>
            <a:r>
              <a:rPr lang="fa-IR" altLang="fa-IR" sz="1505" b="1"/>
              <a:t>   </a:t>
            </a:r>
            <a:br>
              <a:rPr lang="fa-IR" altLang="fa-IR" sz="1505" b="1"/>
            </a:br>
            <a:r>
              <a:rPr lang="fa-IR" altLang="fa-IR" sz="1505" b="1"/>
              <a:t>   </a:t>
            </a:r>
          </a:p>
        </p:txBody>
      </p:sp>
      <p:sp>
        <p:nvSpPr>
          <p:cNvPr id="3" name="Title 6"/>
          <p:cNvSpPr txBox="1">
            <a:spLocks/>
          </p:cNvSpPr>
          <p:nvPr/>
        </p:nvSpPr>
        <p:spPr>
          <a:xfrm>
            <a:off x="304601" y="344169"/>
            <a:ext cx="1142254" cy="5417118"/>
          </a:xfrm>
          <a:prstGeom prst="rect">
            <a:avLst/>
          </a:prstGeom>
        </p:spPr>
        <p:txBody>
          <a:bodyPr lIns="90222" tIns="45112" rIns="90222" bIns="45112"/>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fontAlgn="base">
              <a:spcBef>
                <a:spcPct val="0"/>
              </a:spcBef>
              <a:spcAft>
                <a:spcPct val="0"/>
              </a:spcAft>
            </a:pPr>
            <a:endParaRPr lang="fa-IR" altLang="fa-IR" sz="1129" b="1">
              <a:solidFill>
                <a:srgbClr val="000000"/>
              </a:solidFill>
              <a:cs typeface="Arial" panose="020B0604020202020204" pitchFamily="34" charset="0"/>
            </a:endParaRPr>
          </a:p>
          <a:p>
            <a:pPr algn="ctr" fontAlgn="base">
              <a:spcBef>
                <a:spcPct val="0"/>
              </a:spcBef>
              <a:spcAft>
                <a:spcPct val="0"/>
              </a:spcAft>
            </a:pPr>
            <a:endParaRPr lang="fa-IR" altLang="fa-IR" sz="1129" b="1">
              <a:solidFill>
                <a:srgbClr val="000000"/>
              </a:solidFill>
              <a:cs typeface="Arial" panose="020B0604020202020204" pitchFamily="34" charset="0"/>
            </a:endParaRPr>
          </a:p>
        </p:txBody>
      </p:sp>
      <p:sp>
        <p:nvSpPr>
          <p:cNvPr id="5" name="Title 1"/>
          <p:cNvSpPr txBox="1">
            <a:spLocks/>
          </p:cNvSpPr>
          <p:nvPr/>
        </p:nvSpPr>
        <p:spPr bwMode="auto">
          <a:xfrm>
            <a:off x="988460" y="2425609"/>
            <a:ext cx="7770310" cy="1128815"/>
          </a:xfrm>
          <a:prstGeom prst="rect">
            <a:avLst/>
          </a:prstGeom>
          <a:noFill/>
          <a:ln w="9525">
            <a:noFill/>
            <a:miter lim="800000"/>
            <a:headEnd/>
            <a:tailEnd/>
          </a:ln>
        </p:spPr>
        <p:txBody>
          <a:bodyPr lIns="90222" tIns="45112" rIns="90222" bIns="45112" anchor="ct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693" b="1">
                <a:solidFill>
                  <a:srgbClr val="000000"/>
                </a:solidFill>
                <a:cs typeface="Arial" panose="020B0604020202020204" pitchFamily="34" charset="0"/>
              </a:rPr>
              <a:t>فهرست                                    </a:t>
            </a:r>
            <a:r>
              <a:rPr lang="fa-IR" altLang="fa-IR" sz="1505">
                <a:solidFill>
                  <a:srgbClr val="000000"/>
                </a:solidFill>
                <a:cs typeface="Arial" panose="020B0604020202020204" pitchFamily="34" charset="0"/>
              </a:rPr>
              <a:t>شماره صفحه</a:t>
            </a:r>
            <a:br>
              <a:rPr lang="fa-IR" altLang="fa-IR" sz="1505">
                <a:solidFill>
                  <a:srgbClr val="000000"/>
                </a:solidFill>
                <a:cs typeface="Arial" panose="020B0604020202020204" pitchFamily="34" charset="0"/>
              </a:rPr>
            </a:br>
            <a:r>
              <a:rPr lang="fa-IR" altLang="fa-IR" sz="1505">
                <a:solidFill>
                  <a:srgbClr val="000000"/>
                </a:solidFill>
                <a:cs typeface="Arial" panose="020B0604020202020204" pitchFamily="34" charset="0"/>
              </a:rPr>
              <a:t/>
            </a:r>
            <a:br>
              <a:rPr lang="fa-IR" altLang="fa-IR" sz="1505">
                <a:solidFill>
                  <a:srgbClr val="000000"/>
                </a:solidFill>
                <a:cs typeface="Arial" panose="020B0604020202020204" pitchFamily="34" charset="0"/>
              </a:rPr>
            </a:br>
            <a:r>
              <a:rPr lang="fa-IR" altLang="fa-IR" sz="1505" b="1">
                <a:solidFill>
                  <a:srgbClr val="000000"/>
                </a:solidFill>
                <a:cs typeface="Arial" panose="020B0604020202020204" pitchFamily="34" charset="0"/>
              </a:rPr>
              <a:t>1-جغرافيا واقليم                                      </a:t>
            </a:r>
            <a:r>
              <a:rPr lang="fa-IR" altLang="fa-IR" sz="1129" b="1">
                <a:solidFill>
                  <a:srgbClr val="000000"/>
                </a:solidFill>
                <a:cs typeface="Arial" panose="020B0604020202020204" pitchFamily="34" charset="0"/>
              </a:rPr>
              <a:t>1</a:t>
            </a:r>
            <a:r>
              <a:rPr lang="fa-IR" altLang="fa-IR" sz="1505" b="1">
                <a:solidFill>
                  <a:srgbClr val="000000"/>
                </a:solidFill>
                <a:cs typeface="Arial" panose="020B0604020202020204" pitchFamily="34" charset="0"/>
              </a:rPr>
              <a:t>          </a:t>
            </a:r>
            <a:br>
              <a:rPr lang="fa-IR" altLang="fa-IR" sz="1505" b="1">
                <a:solidFill>
                  <a:srgbClr val="000000"/>
                </a:solidFill>
                <a:cs typeface="Arial" panose="020B0604020202020204" pitchFamily="34" charset="0"/>
              </a:rPr>
            </a:br>
            <a:r>
              <a:rPr lang="fa-IR" altLang="fa-IR" sz="1505" b="1">
                <a:solidFill>
                  <a:srgbClr val="000000"/>
                </a:solidFill>
                <a:cs typeface="Arial" panose="020B0604020202020204" pitchFamily="34" charset="0"/>
              </a:rPr>
              <a:t/>
            </a:r>
            <a:br>
              <a:rPr lang="fa-IR" altLang="fa-IR" sz="1505" b="1">
                <a:solidFill>
                  <a:srgbClr val="000000"/>
                </a:solidFill>
                <a:cs typeface="Arial" panose="020B0604020202020204" pitchFamily="34" charset="0"/>
              </a:rPr>
            </a:br>
            <a:r>
              <a:rPr lang="fa-IR" altLang="fa-IR" sz="1129" b="1">
                <a:solidFill>
                  <a:srgbClr val="000000"/>
                </a:solidFill>
                <a:cs typeface="Arial" panose="020B0604020202020204" pitchFamily="34" charset="0"/>
              </a:rPr>
              <a:t>   1-1 مجموعه روستاهاي كيش دره                                 </a:t>
            </a:r>
            <a:r>
              <a:rPr lang="en-US" altLang="fa-IR" sz="1129" b="1">
                <a:solidFill>
                  <a:srgbClr val="000000"/>
                </a:solidFill>
                <a:cs typeface="Arial" panose="020B0604020202020204" pitchFamily="34" charset="0"/>
              </a:rPr>
              <a:t>1</a:t>
            </a:r>
            <a:r>
              <a:rPr lang="fa-IR" altLang="fa-IR" sz="1129" b="1">
                <a:solidFill>
                  <a:srgbClr val="000000"/>
                </a:solidFill>
                <a:cs typeface="Arial" panose="020B0604020202020204" pitchFamily="34" charset="0"/>
              </a:rPr>
              <a:t/>
            </a:r>
            <a:br>
              <a:rPr lang="fa-IR" altLang="fa-IR" sz="1129" b="1">
                <a:solidFill>
                  <a:srgbClr val="000000"/>
                </a:solidFill>
                <a:cs typeface="Arial" panose="020B0604020202020204" pitchFamily="34" charset="0"/>
              </a:rPr>
            </a:br>
            <a:r>
              <a:rPr lang="fa-IR" altLang="fa-IR" sz="1129" b="1">
                <a:solidFill>
                  <a:srgbClr val="000000"/>
                </a:solidFill>
                <a:cs typeface="Arial" panose="020B0604020202020204" pitchFamily="34" charset="0"/>
              </a:rPr>
              <a:t>   2-1 گيلان –فومن                                                    </a:t>
            </a:r>
            <a:br>
              <a:rPr lang="fa-IR" altLang="fa-IR" sz="1129" b="1">
                <a:solidFill>
                  <a:srgbClr val="000000"/>
                </a:solidFill>
                <a:cs typeface="Arial" panose="020B0604020202020204" pitchFamily="34" charset="0"/>
              </a:rPr>
            </a:br>
            <a:r>
              <a:rPr lang="fa-IR" altLang="fa-IR" sz="1129" b="1">
                <a:solidFill>
                  <a:srgbClr val="000000"/>
                </a:solidFill>
                <a:cs typeface="Arial" panose="020B0604020202020204" pitchFamily="34" charset="0"/>
              </a:rPr>
              <a:t>   3-1 القاب ومعاني شهر فومن                                      </a:t>
            </a:r>
            <a:r>
              <a:rPr lang="en-US" altLang="fa-IR" sz="1129" b="1">
                <a:solidFill>
                  <a:srgbClr val="000000"/>
                </a:solidFill>
                <a:cs typeface="Arial" panose="020B0604020202020204" pitchFamily="34" charset="0"/>
              </a:rPr>
              <a:t>2</a:t>
            </a:r>
            <a:r>
              <a:rPr lang="fa-IR" altLang="fa-IR" sz="1129" b="1">
                <a:solidFill>
                  <a:srgbClr val="000000"/>
                </a:solidFill>
                <a:cs typeface="Arial" panose="020B0604020202020204" pitchFamily="34" charset="0"/>
              </a:rPr>
              <a:t/>
            </a:r>
            <a:br>
              <a:rPr lang="fa-IR" altLang="fa-IR" sz="1129" b="1">
                <a:solidFill>
                  <a:srgbClr val="000000"/>
                </a:solidFill>
                <a:cs typeface="Arial" panose="020B0604020202020204" pitchFamily="34" charset="0"/>
              </a:rPr>
            </a:br>
            <a:r>
              <a:rPr lang="fa-IR" altLang="fa-IR" sz="1129" b="1">
                <a:solidFill>
                  <a:srgbClr val="000000"/>
                </a:solidFill>
                <a:cs typeface="Arial" panose="020B0604020202020204" pitchFamily="34" charset="0"/>
              </a:rPr>
              <a:t>   4-1 وجه تسميه                                                      </a:t>
            </a:r>
            <a:br>
              <a:rPr lang="fa-IR" altLang="fa-IR" sz="1129" b="1">
                <a:solidFill>
                  <a:srgbClr val="000000"/>
                </a:solidFill>
                <a:cs typeface="Arial" panose="020B0604020202020204" pitchFamily="34" charset="0"/>
              </a:rPr>
            </a:br>
            <a:r>
              <a:rPr lang="fa-IR" altLang="fa-IR" sz="1129" b="1">
                <a:solidFill>
                  <a:srgbClr val="000000"/>
                </a:solidFill>
                <a:cs typeface="Arial" panose="020B0604020202020204" pitchFamily="34" charset="0"/>
              </a:rPr>
              <a:t>   5-1 جغرافياي طبيعي روستا                                        </a:t>
            </a:r>
            <a:r>
              <a:rPr lang="en-US" altLang="fa-IR" sz="1129" b="1">
                <a:solidFill>
                  <a:srgbClr val="000000"/>
                </a:solidFill>
                <a:cs typeface="Arial" panose="020B0604020202020204" pitchFamily="34" charset="0"/>
              </a:rPr>
              <a:t>3</a:t>
            </a:r>
            <a:r>
              <a:rPr lang="fa-IR" altLang="fa-IR" sz="1129" b="1">
                <a:solidFill>
                  <a:srgbClr val="000000"/>
                </a:solidFill>
                <a:cs typeface="Arial" panose="020B0604020202020204" pitchFamily="34" charset="0"/>
              </a:rPr>
              <a:t/>
            </a:r>
            <a:br>
              <a:rPr lang="fa-IR" altLang="fa-IR" sz="1129" b="1">
                <a:solidFill>
                  <a:srgbClr val="000000"/>
                </a:solidFill>
                <a:cs typeface="Arial" panose="020B0604020202020204" pitchFamily="34" charset="0"/>
              </a:rPr>
            </a:br>
            <a:r>
              <a:rPr lang="fa-IR" altLang="fa-IR" sz="1129" b="1">
                <a:solidFill>
                  <a:srgbClr val="000000"/>
                </a:solidFill>
                <a:cs typeface="Arial" panose="020B0604020202020204" pitchFamily="34" charset="0"/>
              </a:rPr>
              <a:t>   6-1 مسيرهاي دسترسي                                              4</a:t>
            </a:r>
            <a:br>
              <a:rPr lang="fa-IR" altLang="fa-IR" sz="1129" b="1">
                <a:solidFill>
                  <a:srgbClr val="000000"/>
                </a:solidFill>
                <a:cs typeface="Arial" panose="020B0604020202020204" pitchFamily="34" charset="0"/>
              </a:rPr>
            </a:br>
            <a:r>
              <a:rPr lang="fa-IR" altLang="fa-IR" sz="1129" b="1">
                <a:solidFill>
                  <a:srgbClr val="000000"/>
                </a:solidFill>
                <a:cs typeface="Arial" panose="020B0604020202020204" pitchFamily="34" charset="0"/>
              </a:rPr>
              <a:t>   7-1 تحليل تاريخ روستا </a:t>
            </a:r>
            <a:br>
              <a:rPr lang="fa-IR" altLang="fa-IR" sz="1129" b="1">
                <a:solidFill>
                  <a:srgbClr val="000000"/>
                </a:solidFill>
                <a:cs typeface="Arial" panose="020B0604020202020204" pitchFamily="34" charset="0"/>
              </a:rPr>
            </a:br>
            <a:endParaRPr lang="ps-AF" altLang="fa-IR" sz="1129" b="1">
              <a:solidFill>
                <a:srgbClr val="000000"/>
              </a:solidFill>
              <a:cs typeface="Arial" panose="020B0604020202020204" pitchFamily="34" charset="0"/>
            </a:endParaRPr>
          </a:p>
          <a:p>
            <a:pPr fontAlgn="base">
              <a:spcBef>
                <a:spcPct val="0"/>
              </a:spcBef>
              <a:spcAft>
                <a:spcPct val="0"/>
              </a:spcAft>
            </a:pPr>
            <a:r>
              <a:rPr lang="fa-IR" altLang="fa-IR" sz="1129" b="1">
                <a:solidFill>
                  <a:srgbClr val="000000"/>
                </a:solidFill>
                <a:cs typeface="Arial" panose="020B0604020202020204" pitchFamily="34" charset="0"/>
              </a:rPr>
              <a:t> </a:t>
            </a:r>
            <a:r>
              <a:rPr lang="ps-AF" altLang="fa-IR" sz="1505" b="1">
                <a:solidFill>
                  <a:srgbClr val="000000"/>
                </a:solidFill>
              </a:rPr>
              <a:t>2- جغرافیا روستا</a:t>
            </a:r>
          </a:p>
          <a:p>
            <a:pPr fontAlgn="base">
              <a:spcBef>
                <a:spcPct val="0"/>
              </a:spcBef>
              <a:spcAft>
                <a:spcPct val="0"/>
              </a:spcAft>
            </a:pPr>
            <a:r>
              <a:rPr lang="fa-IR" altLang="fa-IR" sz="1129" b="1">
                <a:solidFill>
                  <a:srgbClr val="000000"/>
                </a:solidFill>
                <a:cs typeface="Arial" panose="020B0604020202020204" pitchFamily="34" charset="0"/>
              </a:rPr>
              <a:t/>
            </a:r>
            <a:br>
              <a:rPr lang="fa-IR" altLang="fa-IR" sz="1129" b="1">
                <a:solidFill>
                  <a:srgbClr val="000000"/>
                </a:solidFill>
                <a:cs typeface="Arial" panose="020B0604020202020204" pitchFamily="34" charset="0"/>
              </a:rPr>
            </a:b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1-2</a:t>
            </a: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  شناخت اوضاع ېبیعی</a:t>
            </a: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  </a:t>
            </a: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5 </a:t>
            </a:r>
            <a:r>
              <a:rPr lang="fa-IR" altLang="fa-IR" sz="1129" b="1">
                <a:solidFill>
                  <a:srgbClr val="000000"/>
                </a:solidFill>
                <a:cs typeface="Arial" panose="020B0604020202020204" pitchFamily="34" charset="0"/>
              </a:rPr>
              <a:t>   </a:t>
            </a:r>
            <a:br>
              <a:rPr lang="fa-IR" altLang="fa-IR" sz="1129" b="1">
                <a:solidFill>
                  <a:srgbClr val="000000"/>
                </a:solidFill>
                <a:cs typeface="Arial" panose="020B0604020202020204" pitchFamily="34" charset="0"/>
              </a:rPr>
            </a:b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2-2</a:t>
            </a: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 عناصر صبیعی  </a:t>
            </a: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   </a:t>
            </a: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6 </a:t>
            </a:r>
            <a:r>
              <a:rPr lang="fa-IR" altLang="fa-IR" sz="1129" b="1">
                <a:solidFill>
                  <a:srgbClr val="000000"/>
                </a:solidFill>
                <a:cs typeface="Arial" panose="020B0604020202020204" pitchFamily="34" charset="0"/>
              </a:rPr>
              <a:t/>
            </a:r>
            <a:br>
              <a:rPr lang="fa-IR" altLang="fa-IR" sz="1129" b="1">
                <a:solidFill>
                  <a:srgbClr val="000000"/>
                </a:solidFill>
                <a:cs typeface="Arial" panose="020B0604020202020204" pitchFamily="34" charset="0"/>
              </a:rPr>
            </a:b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1-2-2</a:t>
            </a: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بوشش ګیاهی</a:t>
            </a: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  </a:t>
            </a: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7 </a:t>
            </a:r>
            <a:r>
              <a:rPr lang="fa-IR" altLang="fa-IR" sz="1129" b="1">
                <a:solidFill>
                  <a:srgbClr val="000000"/>
                </a:solidFill>
                <a:cs typeface="Arial" panose="020B0604020202020204" pitchFamily="34" charset="0"/>
              </a:rPr>
              <a:t/>
            </a:r>
            <a:br>
              <a:rPr lang="fa-IR" altLang="fa-IR" sz="1129" b="1">
                <a:solidFill>
                  <a:srgbClr val="000000"/>
                </a:solidFill>
                <a:cs typeface="Arial" panose="020B0604020202020204" pitchFamily="34" charset="0"/>
              </a:rPr>
            </a:b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2-2-2</a:t>
            </a: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بوشش جانوری</a:t>
            </a: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10</a:t>
            </a:r>
            <a:endParaRPr lang="fa-IR" altLang="fa-IR" sz="1129" b="1">
              <a:solidFill>
                <a:srgbClr val="000000"/>
              </a:solidFill>
              <a:cs typeface="Arial" panose="020B0604020202020204" pitchFamily="34" charset="0"/>
            </a:endParaRPr>
          </a:p>
          <a:p>
            <a:pPr fontAlgn="base">
              <a:spcBef>
                <a:spcPct val="0"/>
              </a:spcBef>
              <a:spcAft>
                <a:spcPct val="0"/>
              </a:spcAft>
            </a:pP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1-3-2 </a:t>
            </a:r>
            <a:r>
              <a:rPr lang="ps-AF" altLang="fa-IR" sz="1317" b="1">
                <a:solidFill>
                  <a:srgbClr val="000000"/>
                </a:solidFill>
                <a:cs typeface="Arial" panose="020B0604020202020204" pitchFamily="34" charset="0"/>
              </a:rPr>
              <a:t>شرایط اقلیمی                                          11</a:t>
            </a:r>
            <a:endParaRPr lang="fa-IR" altLang="fa-IR" sz="1129" b="1">
              <a:solidFill>
                <a:srgbClr val="000000"/>
              </a:solidFill>
              <a:cs typeface="Arial" panose="020B0604020202020204" pitchFamily="34" charset="0"/>
            </a:endParaRPr>
          </a:p>
          <a:p>
            <a:pPr fontAlgn="base">
              <a:spcBef>
                <a:spcPct val="0"/>
              </a:spcBef>
              <a:spcAft>
                <a:spcPct val="0"/>
              </a:spcAft>
            </a:pPr>
            <a:r>
              <a:rPr lang="ps-AF" altLang="fa-IR" sz="1317" b="1">
                <a:solidFill>
                  <a:srgbClr val="000000"/>
                </a:solidFill>
                <a:cs typeface="Arial" panose="020B0604020202020204" pitchFamily="34" charset="0"/>
              </a:rPr>
              <a:t>1-3-2 جهت باد</a:t>
            </a:r>
            <a:r>
              <a:rPr lang="ps-AF" altLang="fa-IR" sz="1129" b="1">
                <a:solidFill>
                  <a:srgbClr val="000000"/>
                </a:solidFill>
                <a:cs typeface="Arial" panose="020B0604020202020204" pitchFamily="34" charset="0"/>
              </a:rPr>
              <a:t>                                                      12</a:t>
            </a:r>
            <a:endParaRPr lang="fa-IR" altLang="fa-IR" sz="1129" b="1">
              <a:solidFill>
                <a:srgbClr val="000000"/>
              </a:solidFill>
              <a:cs typeface="Arial" panose="020B0604020202020204" pitchFamily="34" charset="0"/>
            </a:endParaRPr>
          </a:p>
          <a:p>
            <a:pPr fontAlgn="base">
              <a:spcBef>
                <a:spcPct val="0"/>
              </a:spcBef>
              <a:spcAft>
                <a:spcPct val="0"/>
              </a:spcAft>
            </a:pPr>
            <a:r>
              <a:rPr lang="fa-IR" altLang="fa-IR" sz="1129" b="1">
                <a:solidFill>
                  <a:srgbClr val="000000"/>
                </a:solidFill>
                <a:cs typeface="Arial" panose="020B0604020202020204" pitchFamily="34" charset="0"/>
              </a:rPr>
              <a:t>   </a:t>
            </a:r>
            <a:r>
              <a:rPr lang="ps-AF" altLang="fa-IR" sz="1317" b="1">
                <a:solidFill>
                  <a:srgbClr val="000000"/>
                </a:solidFill>
                <a:cs typeface="Arial" panose="020B0604020202020204" pitchFamily="34" charset="0"/>
              </a:rPr>
              <a:t>4-2 جغرافیای روستا                                      13</a:t>
            </a:r>
            <a:endParaRPr lang="fa-IR" altLang="fa-IR" sz="1129" b="1">
              <a:solidFill>
                <a:srgbClr val="000000"/>
              </a:solidFill>
              <a:cs typeface="Arial" panose="020B0604020202020204" pitchFamily="34" charset="0"/>
            </a:endParaRPr>
          </a:p>
          <a:p>
            <a:pPr fontAlgn="base">
              <a:spcBef>
                <a:spcPct val="0"/>
              </a:spcBef>
              <a:spcAft>
                <a:spcPct val="0"/>
              </a:spcAft>
            </a:pPr>
            <a:r>
              <a:rPr lang="ps-AF" altLang="fa-IR" sz="1317" b="1">
                <a:solidFill>
                  <a:srgbClr val="000000"/>
                </a:solidFill>
              </a:rPr>
              <a:t>5-2 زمین شناسی                                            14</a:t>
            </a:r>
            <a:r>
              <a:rPr lang="ps-AF" altLang="fa-IR" sz="2352" b="1">
                <a:solidFill>
                  <a:srgbClr val="000000"/>
                </a:solidFill>
              </a:rPr>
              <a:t> </a:t>
            </a:r>
            <a:endParaRPr lang="fa-IR" altLang="fa-IR" sz="2352" b="1">
              <a:solidFill>
                <a:srgbClr val="000000"/>
              </a:solidFill>
            </a:endParaRPr>
          </a:p>
          <a:p>
            <a:pPr fontAlgn="base">
              <a:spcBef>
                <a:spcPct val="0"/>
              </a:spcBef>
              <a:spcAft>
                <a:spcPct val="0"/>
              </a:spcAft>
            </a:pPr>
            <a:r>
              <a:rPr lang="fa-IR" altLang="fa-IR" sz="1129" b="1">
                <a:solidFill>
                  <a:srgbClr val="000000"/>
                </a:solidFill>
                <a:cs typeface="Arial" panose="020B0604020202020204" pitchFamily="34" charset="0"/>
              </a:rPr>
              <a:t>                 </a:t>
            </a:r>
            <a:br>
              <a:rPr lang="fa-IR" altLang="fa-IR" sz="1129" b="1">
                <a:solidFill>
                  <a:srgbClr val="000000"/>
                </a:solidFill>
                <a:cs typeface="Arial" panose="020B0604020202020204" pitchFamily="34" charset="0"/>
              </a:rPr>
            </a:br>
            <a:r>
              <a:rPr lang="en-US" altLang="fa-IR" sz="1129" b="1">
                <a:solidFill>
                  <a:srgbClr val="000000"/>
                </a:solidFill>
                <a:cs typeface="Arial" panose="020B0604020202020204" pitchFamily="34" charset="0"/>
              </a:rPr>
              <a:t>`</a:t>
            </a:r>
            <a:endParaRPr lang="fa-IR" altLang="fa-IR" sz="1129" b="1">
              <a:solidFill>
                <a:srgbClr val="000000"/>
              </a:solidFill>
              <a:cs typeface="Arial" panose="020B0604020202020204" pitchFamily="34" charset="0"/>
            </a:endParaRPr>
          </a:p>
        </p:txBody>
      </p:sp>
      <p:sp>
        <p:nvSpPr>
          <p:cNvPr id="5126" name="Rounded Rectangle 5"/>
          <p:cNvSpPr>
            <a:spLocks noChangeArrowheads="1"/>
          </p:cNvSpPr>
          <p:nvPr/>
        </p:nvSpPr>
        <p:spPr bwMode="auto">
          <a:xfrm>
            <a:off x="5073696" y="490497"/>
            <a:ext cx="71671" cy="5877006"/>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5127" name="Rounded Rectangle 6"/>
          <p:cNvSpPr>
            <a:spLocks noChangeArrowheads="1"/>
          </p:cNvSpPr>
          <p:nvPr/>
        </p:nvSpPr>
        <p:spPr bwMode="auto">
          <a:xfrm>
            <a:off x="1633497" y="920522"/>
            <a:ext cx="7167080" cy="71671"/>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8" name="Rectangle 7"/>
          <p:cNvSpPr/>
          <p:nvPr/>
        </p:nvSpPr>
        <p:spPr>
          <a:xfrm>
            <a:off x="4228578" y="5149099"/>
            <a:ext cx="4572000" cy="671466"/>
          </a:xfrm>
          <a:prstGeom prst="rect">
            <a:avLst/>
          </a:prstGeom>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2634" b="1">
                <a:solidFill>
                  <a:srgbClr val="000000"/>
                </a:solidFill>
              </a:rPr>
              <a:t> </a:t>
            </a:r>
            <a:r>
              <a:rPr lang="ps-AF" altLang="fa-IR" sz="1505">
                <a:solidFill>
                  <a:srgbClr val="000000"/>
                </a:solidFill>
                <a:cs typeface="Arial" panose="020B0604020202020204" pitchFamily="34" charset="0"/>
              </a:rPr>
              <a:t>3- شرایط اقتصادی روستا</a:t>
            </a:r>
            <a:r>
              <a:rPr lang="fa-IR" altLang="fa-IR" sz="1129" b="1">
                <a:solidFill>
                  <a:srgbClr val="000000"/>
                </a:solidFill>
                <a:cs typeface="Arial" panose="020B0604020202020204" pitchFamily="34" charset="0"/>
              </a:rPr>
              <a:t> </a:t>
            </a:r>
            <a:br>
              <a:rPr lang="fa-IR" altLang="fa-IR" sz="1129" b="1">
                <a:solidFill>
                  <a:srgbClr val="000000"/>
                </a:solidFill>
                <a:cs typeface="Arial" panose="020B0604020202020204" pitchFamily="34" charset="0"/>
              </a:rPr>
            </a:br>
            <a:r>
              <a:rPr lang="fa-IR" altLang="fa-IR" sz="1129" b="1">
                <a:solidFill>
                  <a:srgbClr val="000000"/>
                </a:solidFill>
                <a:cs typeface="Arial" panose="020B0604020202020204" pitchFamily="34" charset="0"/>
              </a:rPr>
              <a:t>   </a:t>
            </a:r>
            <a:r>
              <a:rPr lang="ps-AF" altLang="fa-IR" sz="1129" b="1">
                <a:solidFill>
                  <a:srgbClr val="000000"/>
                </a:solidFill>
                <a:cs typeface="Arial" panose="020B0604020202020204" pitchFamily="34" charset="0"/>
              </a:rPr>
              <a:t>1-3 فعالیت اقتصادی در روستا                                     15</a:t>
            </a:r>
            <a:endParaRPr lang="fa-IR" altLang="fa-IR" sz="1129" b="1">
              <a:solidFill>
                <a:srgbClr val="000000"/>
              </a:solidFill>
              <a:cs typeface="Arial" panose="020B0604020202020204" pitchFamily="34" charset="0"/>
            </a:endParaRPr>
          </a:p>
        </p:txBody>
      </p:sp>
    </p:spTree>
    <p:extLst>
      <p:ext uri="{BB962C8B-B14F-4D97-AF65-F5344CB8AC3E}">
        <p14:creationId xmlns:p14="http://schemas.microsoft.com/office/powerpoint/2010/main" val="2531464637"/>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ChangeArrowheads="1"/>
          </p:cNvSpPr>
          <p:nvPr/>
        </p:nvSpPr>
        <p:spPr bwMode="auto">
          <a:xfrm>
            <a:off x="3640280" y="2568963"/>
            <a:ext cx="2508700" cy="768681"/>
          </a:xfrm>
          <a:prstGeom prst="rect">
            <a:avLst/>
          </a:prstGeom>
          <a:noFill/>
          <a:ln w="9525">
            <a:noFill/>
            <a:miter lim="800000"/>
            <a:headEnd/>
            <a:tailEnd/>
          </a:ln>
        </p:spPr>
        <p:txBody>
          <a:bodyPr wrap="none" lIns="0" tIns="150324" rIns="0" bIns="37581" anchor="ctr">
            <a:spAutoFit/>
          </a:bodyPr>
          <a:lstStyle/>
          <a:p>
            <a:pPr algn="l" fontAlgn="base">
              <a:spcBef>
                <a:spcPct val="0"/>
              </a:spcBef>
              <a:spcAft>
                <a:spcPct val="0"/>
              </a:spcAft>
              <a:defRPr/>
            </a:pPr>
            <a:r>
              <a:rPr lang="fa-IR" sz="3762"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cs typeface="B Homa" panose="00000400000000000000" pitchFamily="2" charset="-78"/>
              </a:rPr>
              <a:t>اوضاع اجتماعی</a:t>
            </a:r>
            <a:endParaRPr lang="en-US" sz="3762"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endParaRPr>
          </a:p>
        </p:txBody>
      </p:sp>
      <p:sp>
        <p:nvSpPr>
          <p:cNvPr id="4"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5"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Tree>
    <p:extLst>
      <p:ext uri="{BB962C8B-B14F-4D97-AF65-F5344CB8AC3E}">
        <p14:creationId xmlns:p14="http://schemas.microsoft.com/office/powerpoint/2010/main" val="37708509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1" descr="C:\Documents and Settings\Navid\Desktop\nm..jpg"/>
          <p:cNvPicPr>
            <a:picLocks noChangeAspect="1" noChangeArrowheads="1"/>
          </p:cNvPicPr>
          <p:nvPr/>
        </p:nvPicPr>
        <p:blipFill>
          <a:blip r:embed="rId2" cstate="screen">
            <a:lum contrast="-20000"/>
            <a:extLst>
              <a:ext uri="{28A0092B-C50C-407E-A947-70E740481C1C}">
                <a14:useLocalDpi xmlns:a14="http://schemas.microsoft.com/office/drawing/2010/main"/>
              </a:ext>
            </a:extLst>
          </a:blip>
          <a:srcRect/>
          <a:stretch>
            <a:fillRect/>
          </a:stretch>
        </p:blipFill>
        <p:spPr bwMode="auto">
          <a:xfrm rot="5400000">
            <a:off x="5611227" y="884687"/>
            <a:ext cx="3368528" cy="2866832"/>
          </a:xfrm>
          <a:prstGeom prst="rect">
            <a:avLst/>
          </a:prstGeom>
          <a:ln>
            <a:noFill/>
          </a:ln>
          <a:effectLst>
            <a:softEdge rad="112500"/>
          </a:effectLst>
        </p:spPr>
      </p:pic>
      <p:sp>
        <p:nvSpPr>
          <p:cNvPr id="23555" name="Rectangle 5"/>
          <p:cNvSpPr>
            <a:spLocks noChangeArrowheads="1"/>
          </p:cNvSpPr>
          <p:nvPr/>
        </p:nvSpPr>
        <p:spPr bwMode="auto">
          <a:xfrm>
            <a:off x="3066914" y="4360413"/>
            <a:ext cx="5182695" cy="6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b="1">
                <a:solidFill>
                  <a:srgbClr val="000000"/>
                </a:solidFill>
              </a:rPr>
              <a:t>1-2 تحليل</a:t>
            </a:r>
            <a:r>
              <a:rPr lang="ar-SA" altLang="fa-IR" sz="1881" b="1">
                <a:solidFill>
                  <a:srgbClr val="000000"/>
                </a:solidFill>
              </a:rPr>
              <a:t> تحولات جمعيتي روستا</a:t>
            </a:r>
            <a:endParaRPr lang="fa-IR" altLang="fa-IR" sz="1881" b="1">
              <a:solidFill>
                <a:srgbClr val="000000"/>
              </a:solidFill>
            </a:endParaRPr>
          </a:p>
          <a:p>
            <a:pPr eaLnBrk="1" fontAlgn="base" hangingPunct="1">
              <a:spcBef>
                <a:spcPct val="0"/>
              </a:spcBef>
              <a:spcAft>
                <a:spcPct val="0"/>
              </a:spcAft>
            </a:pPr>
            <a:endParaRPr lang="fa-IR" altLang="fa-IR" sz="1975">
              <a:solidFill>
                <a:srgbClr val="000000"/>
              </a:solidFill>
            </a:endParaRPr>
          </a:p>
        </p:txBody>
      </p:sp>
      <p:sp>
        <p:nvSpPr>
          <p:cNvPr id="23556" name="TextBox 3"/>
          <p:cNvSpPr txBox="1">
            <a:spLocks noChangeArrowheads="1"/>
          </p:cNvSpPr>
          <p:nvPr/>
        </p:nvSpPr>
        <p:spPr bwMode="auto">
          <a:xfrm>
            <a:off x="6908767" y="705510"/>
            <a:ext cx="1676798"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a:solidFill>
                  <a:srgbClr val="000000"/>
                </a:solidFill>
              </a:rPr>
              <a:t>نرخ رشد</a:t>
            </a:r>
            <a:endParaRPr lang="en-US" altLang="fa-IR" sz="1693">
              <a:solidFill>
                <a:srgbClr val="000000"/>
              </a:solidFill>
            </a:endParaRPr>
          </a:p>
        </p:txBody>
      </p:sp>
      <p:pic>
        <p:nvPicPr>
          <p:cNvPr id="6"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7"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a:t>
            </a:r>
            <a:r>
              <a:rPr lang="fa-IR" sz="1129" b="1" kern="0" dirty="0">
                <a:solidFill>
                  <a:srgbClr val="000000"/>
                </a:solidFill>
              </a:rPr>
              <a:t>سازمان مدیریت وبرنامه ریزی </a:t>
            </a:r>
          </a:p>
          <a:p>
            <a:pPr algn="ctr" eaLnBrk="0" fontAlgn="base" hangingPunct="0">
              <a:spcBef>
                <a:spcPct val="0"/>
              </a:spcBef>
              <a:spcAft>
                <a:spcPct val="0"/>
              </a:spcAft>
              <a:defRPr/>
            </a:pP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sp>
        <p:nvSpPr>
          <p:cNvPr id="23559" name="Rectangle 7"/>
          <p:cNvSpPr>
            <a:spLocks noChangeArrowheads="1"/>
          </p:cNvSpPr>
          <p:nvPr/>
        </p:nvSpPr>
        <p:spPr bwMode="auto">
          <a:xfrm>
            <a:off x="1776839" y="4608249"/>
            <a:ext cx="6593714" cy="1831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43296" rIns="107472" bIns="35824"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ar-SA" altLang="fa-IR" sz="1317" b="1">
                <a:solidFill>
                  <a:srgbClr val="000000"/>
                </a:solidFill>
              </a:rPr>
              <a:t>براساس بررسی های صورت گرفته در زمینه تحولات جمعیتی مجموعه روستایی کیش دره طی سالهای 1355-1385 ، نمایانگر تغییرات افزایشی و کاهش در تعداد جمعیت روستا می باشد ، بطوریکه در مجموعه روستایی مذکور جمعیت روستا تا سال 1365 افزایش و پس از این دوره کاهش یافته است . لازم به ذکر است روند تغییرات خانوار و مجموعه روستایی نیز از تغییرات جمعیتی تبعیت می کند . تغییرات جمعیتی مجموعه روستایی کیش دره طی سالهای 1355-1385 افزایش 144 نفر و 54 خانوار را نشان می دهد . بررسی نرخ رشد جمعیت روستاها طی دوره مذکور نشان می دهد که بالاترین میزان نرخ رشد با 6/3 درصد مربوط به سالهای 1355-65</a:t>
            </a:r>
            <a:r>
              <a:rPr lang="en-US" altLang="fa-IR" sz="1317" b="1">
                <a:solidFill>
                  <a:srgbClr val="000000"/>
                </a:solidFill>
              </a:rPr>
              <a:t>13</a:t>
            </a:r>
            <a:r>
              <a:rPr lang="ar-SA" altLang="fa-IR" sz="1317" b="1">
                <a:solidFill>
                  <a:srgbClr val="000000"/>
                </a:solidFill>
              </a:rPr>
              <a:t> و کمترین میزان با 0.9درصد مربوط به سالهای 1385-1375 می باشد.</a:t>
            </a:r>
            <a:endParaRPr lang="en-US" altLang="fa-IR" sz="1317" b="1">
              <a:solidFill>
                <a:srgbClr val="000000"/>
              </a:solidFill>
            </a:endParaRPr>
          </a:p>
          <a:p>
            <a:pPr rtl="0" fontAlgn="base">
              <a:spcBef>
                <a:spcPct val="0"/>
              </a:spcBef>
              <a:spcAft>
                <a:spcPct val="0"/>
              </a:spcAft>
            </a:pPr>
            <a:endParaRPr lang="en-US" altLang="fa-IR" sz="1505">
              <a:solidFill>
                <a:srgbClr val="000000"/>
              </a:solidFill>
            </a:endParaRPr>
          </a:p>
        </p:txBody>
      </p:sp>
      <p:sp>
        <p:nvSpPr>
          <p:cNvPr id="23560" name="Text Box 6"/>
          <p:cNvSpPr txBox="1">
            <a:spLocks noChangeArrowheads="1"/>
          </p:cNvSpPr>
          <p:nvPr/>
        </p:nvSpPr>
        <p:spPr bwMode="auto">
          <a:xfrm>
            <a:off x="1776838" y="4217379"/>
            <a:ext cx="6737056" cy="2078453"/>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endParaRPr lang="fa-IR" altLang="fa-IR" sz="1505">
              <a:solidFill>
                <a:srgbClr val="000000"/>
              </a:solidFill>
            </a:endParaRPr>
          </a:p>
        </p:txBody>
      </p:sp>
      <p:sp>
        <p:nvSpPr>
          <p:cNvPr id="23561" name="Rounded Rectangle 8"/>
          <p:cNvSpPr>
            <a:spLocks noChangeArrowheads="1"/>
          </p:cNvSpPr>
          <p:nvPr/>
        </p:nvSpPr>
        <p:spPr bwMode="auto">
          <a:xfrm>
            <a:off x="7653845" y="705509"/>
            <a:ext cx="1003391" cy="358354"/>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pic>
        <p:nvPicPr>
          <p:cNvPr id="10" name="Picture 5" descr="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33497" y="490497"/>
            <a:ext cx="4156907" cy="1935112"/>
          </a:xfrm>
          <a:prstGeom prst="rect">
            <a:avLst/>
          </a:prstGeom>
          <a:ln>
            <a:noFill/>
          </a:ln>
          <a:effectLst>
            <a:softEdge rad="112500"/>
          </a:effectLst>
        </p:spPr>
      </p:pic>
      <p:sp>
        <p:nvSpPr>
          <p:cNvPr id="23563" name="Text Box 6"/>
          <p:cNvSpPr txBox="1">
            <a:spLocks noChangeArrowheads="1"/>
          </p:cNvSpPr>
          <p:nvPr/>
        </p:nvSpPr>
        <p:spPr bwMode="auto">
          <a:xfrm>
            <a:off x="4070304" y="562168"/>
            <a:ext cx="1446855" cy="322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505" b="1">
                <a:solidFill>
                  <a:srgbClr val="000000"/>
                </a:solidFill>
              </a:rPr>
              <a:t>تعداد خانوار</a:t>
            </a:r>
            <a:endParaRPr lang="en-US" altLang="fa-IR" sz="1505" b="1">
              <a:solidFill>
                <a:srgbClr val="000000"/>
              </a:solidFill>
            </a:endParaRPr>
          </a:p>
        </p:txBody>
      </p:sp>
      <p:pic>
        <p:nvPicPr>
          <p:cNvPr id="12" name="Picture 7" descr="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561826" y="2425609"/>
            <a:ext cx="4371919" cy="1791770"/>
          </a:xfrm>
          <a:prstGeom prst="rect">
            <a:avLst/>
          </a:prstGeom>
          <a:ln>
            <a:noFill/>
          </a:ln>
          <a:effectLst>
            <a:softEdge rad="112500"/>
          </a:effectLst>
        </p:spPr>
      </p:pic>
      <p:sp>
        <p:nvSpPr>
          <p:cNvPr id="23565" name="Text Box 8"/>
          <p:cNvSpPr txBox="1">
            <a:spLocks noChangeArrowheads="1"/>
          </p:cNvSpPr>
          <p:nvPr/>
        </p:nvSpPr>
        <p:spPr bwMode="auto">
          <a:xfrm>
            <a:off x="4500330" y="2640621"/>
            <a:ext cx="1294554" cy="322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505" b="1">
                <a:solidFill>
                  <a:srgbClr val="000000"/>
                </a:solidFill>
              </a:rPr>
              <a:t>جمعیت</a:t>
            </a:r>
            <a:endParaRPr lang="en-US" altLang="fa-IR" sz="1505" b="1">
              <a:solidFill>
                <a:srgbClr val="000000"/>
              </a:solidFill>
            </a:endParaRPr>
          </a:p>
        </p:txBody>
      </p:sp>
    </p:spTree>
    <p:extLst>
      <p:ext uri="{BB962C8B-B14F-4D97-AF65-F5344CB8AC3E}">
        <p14:creationId xmlns:p14="http://schemas.microsoft.com/office/powerpoint/2010/main" val="359051463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ChangeArrowheads="1"/>
          </p:cNvSpPr>
          <p:nvPr/>
        </p:nvSpPr>
        <p:spPr bwMode="auto">
          <a:xfrm>
            <a:off x="3122160" y="634217"/>
            <a:ext cx="5176722"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2-2 تحليل</a:t>
            </a:r>
            <a:r>
              <a:rPr lang="ar-SA" altLang="fa-IR" sz="1693" b="1">
                <a:solidFill>
                  <a:srgbClr val="000000"/>
                </a:solidFill>
              </a:rPr>
              <a:t> ويژگي ها</a:t>
            </a:r>
            <a:r>
              <a:rPr lang="fa-IR" altLang="fa-IR" sz="1693" b="1">
                <a:solidFill>
                  <a:srgbClr val="000000"/>
                </a:solidFill>
              </a:rPr>
              <a:t>ی</a:t>
            </a:r>
            <a:r>
              <a:rPr lang="ar-SA" altLang="fa-IR" sz="1693" b="1">
                <a:solidFill>
                  <a:srgbClr val="000000"/>
                </a:solidFill>
              </a:rPr>
              <a:t> جمعيت</a:t>
            </a:r>
            <a:r>
              <a:rPr lang="fa-IR" altLang="fa-IR" sz="1693" b="1">
                <a:solidFill>
                  <a:srgbClr val="000000"/>
                </a:solidFill>
              </a:rPr>
              <a:t>ی</a:t>
            </a:r>
            <a:r>
              <a:rPr lang="ar-SA" altLang="fa-IR" sz="1693" b="1">
                <a:solidFill>
                  <a:srgbClr val="000000"/>
                </a:solidFill>
              </a:rPr>
              <a:t> روستا</a:t>
            </a:r>
            <a:r>
              <a:rPr lang="en-US" altLang="fa-IR" sz="1693" b="1">
                <a:solidFill>
                  <a:srgbClr val="000000"/>
                </a:solidFill>
              </a:rPr>
              <a:t> </a:t>
            </a:r>
          </a:p>
        </p:txBody>
      </p:sp>
      <p:sp>
        <p:nvSpPr>
          <p:cNvPr id="24579" name="Rectangle 6"/>
          <p:cNvSpPr>
            <a:spLocks noChangeArrowheads="1"/>
          </p:cNvSpPr>
          <p:nvPr/>
        </p:nvSpPr>
        <p:spPr bwMode="auto">
          <a:xfrm>
            <a:off x="2053071" y="992490"/>
            <a:ext cx="6245811" cy="110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ar-SA" altLang="fa-IR" sz="1505" b="1">
                <a:solidFill>
                  <a:srgbClr val="000000"/>
                </a:solidFill>
              </a:rPr>
              <a:t>تعداد خانوار ،</a:t>
            </a:r>
            <a:r>
              <a:rPr lang="fa-IR" altLang="fa-IR" sz="1505" b="1">
                <a:solidFill>
                  <a:srgbClr val="000000"/>
                </a:solidFill>
              </a:rPr>
              <a:t> </a:t>
            </a:r>
            <a:r>
              <a:rPr lang="ar-SA" altLang="fa-IR" sz="1505" b="1">
                <a:solidFill>
                  <a:srgbClr val="000000"/>
                </a:solidFill>
              </a:rPr>
              <a:t>جمعیت و</a:t>
            </a:r>
            <a:r>
              <a:rPr lang="fa-IR" altLang="fa-IR" sz="1505" b="1">
                <a:solidFill>
                  <a:srgbClr val="000000"/>
                </a:solidFill>
              </a:rPr>
              <a:t> </a:t>
            </a:r>
            <a:r>
              <a:rPr lang="ar-SA" altLang="fa-IR" sz="1505" b="1">
                <a:solidFill>
                  <a:srgbClr val="000000"/>
                </a:solidFill>
              </a:rPr>
              <a:t>بعد خانوار</a:t>
            </a:r>
            <a:endParaRPr lang="en-US" altLang="fa-IR" sz="1505" b="1">
              <a:solidFill>
                <a:srgbClr val="000000"/>
              </a:solidFill>
            </a:endParaRPr>
          </a:p>
          <a:p>
            <a:pPr eaLnBrk="1" fontAlgn="base" hangingPunct="1">
              <a:spcBef>
                <a:spcPct val="0"/>
              </a:spcBef>
              <a:spcAft>
                <a:spcPct val="0"/>
              </a:spcAft>
            </a:pPr>
            <a:r>
              <a:rPr lang="en-US" altLang="fa-IR" sz="1599">
                <a:solidFill>
                  <a:srgbClr val="000000"/>
                </a:solidFill>
              </a:rPr>
              <a:t> </a:t>
            </a:r>
            <a:endParaRPr lang="fa-IR" altLang="fa-IR" sz="1599">
              <a:solidFill>
                <a:srgbClr val="000000"/>
              </a:solidFill>
            </a:endParaRPr>
          </a:p>
          <a:p>
            <a:pPr eaLnBrk="1" fontAlgn="base" hangingPunct="1">
              <a:spcBef>
                <a:spcPct val="0"/>
              </a:spcBef>
              <a:spcAft>
                <a:spcPct val="0"/>
              </a:spcAft>
            </a:pPr>
            <a:endParaRPr lang="en-US" altLang="fa-IR" sz="1505">
              <a:solidFill>
                <a:srgbClr val="000000"/>
              </a:solidFill>
            </a:endParaRPr>
          </a:p>
          <a:p>
            <a:pPr eaLnBrk="1" fontAlgn="base" hangingPunct="1">
              <a:spcBef>
                <a:spcPct val="0"/>
              </a:spcBef>
              <a:spcAft>
                <a:spcPct val="0"/>
              </a:spcAft>
            </a:pPr>
            <a:endParaRPr lang="en-US" altLang="fa-IR" sz="1975">
              <a:solidFill>
                <a:srgbClr val="000000"/>
              </a:solidFill>
            </a:endParaRPr>
          </a:p>
        </p:txBody>
      </p:sp>
      <p:pic>
        <p:nvPicPr>
          <p:cNvPr id="8"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9"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a:t>
            </a:r>
            <a:r>
              <a:rPr lang="fa-IR" sz="1129" b="1" kern="0" dirty="0">
                <a:solidFill>
                  <a:srgbClr val="000000"/>
                </a:solidFill>
              </a:rPr>
              <a:t>سازمان مدیریت وبرنامه ریزی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sp>
        <p:nvSpPr>
          <p:cNvPr id="24582" name="Rectangle 9"/>
          <p:cNvSpPr>
            <a:spLocks noChangeArrowheads="1"/>
          </p:cNvSpPr>
          <p:nvPr/>
        </p:nvSpPr>
        <p:spPr bwMode="auto">
          <a:xfrm>
            <a:off x="1561826" y="1350547"/>
            <a:ext cx="6952068" cy="2321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ar-SA" altLang="fa-IR" sz="1317" b="1">
                <a:solidFill>
                  <a:srgbClr val="000000"/>
                </a:solidFill>
              </a:rPr>
              <a:t>مجموعه روستایی کیش دره در سال 1355 دارای 81 خانوار و 486 نفر جمعیت بوده که این میزان در سال 1375 به 136 خانوار و 656 نفر جمعیت افزایش یافته است ، براساس آمار اخذ شده از خانه بهداشت مجموعه روستایی کیش دره در سال 1385 دارای 135 خانوار و 630 نفر جمعیت بوده که نسبت به سال 1375 کاهش داشته است ، بررسی آمارها طی دوره های مختلف بیانگر تغییرات افزایش و کاهش جمعیت و خانوار روستاها می باشد ، بطوریکه جمعیت مجموعه روستایی تا سال 1365 افزایش و پس از این دوره با کاهش روبرو بوده است . لازم به ذکر است کاهش جمعیت مجموعه روستایی نمایانگر مهاجرفرستی روستا طی دوره های مذکور می باشد. براساس بررسی های صورت گرفته در زمینه مهاجرت در مجموعه روستایی کیش دره ، در طی ده سال گذشته 20 خانوار بصورت دائمی و 10 خانوار بصورت فصلی از مجموعه روستای کیش دره مهاجرت نموده اند . مقصد مهاجرین دائمی به ترتیب اهمیت فومن و تهران و مهاجرین فصلی رشت و فومن می باشد . براساس آمار اخذ شده از خانه بهداشت در طی یکسال گذشته 12 نفر به روستا مهاجرت و 27 نفر از روستا خارج شده اند ، علل عمده مهاجرت از مجموعه روستایی کیش دره جستجوی کار و بیکاری می باشد.</a:t>
            </a:r>
            <a:endParaRPr lang="fa-IR" altLang="fa-IR" sz="1317" b="1">
              <a:solidFill>
                <a:srgbClr val="000000"/>
              </a:solidFill>
            </a:endParaRPr>
          </a:p>
        </p:txBody>
      </p:sp>
      <p:sp>
        <p:nvSpPr>
          <p:cNvPr id="24583" name="Text Box 6"/>
          <p:cNvSpPr txBox="1">
            <a:spLocks noChangeArrowheads="1"/>
          </p:cNvSpPr>
          <p:nvPr/>
        </p:nvSpPr>
        <p:spPr bwMode="auto">
          <a:xfrm>
            <a:off x="1561826" y="562168"/>
            <a:ext cx="7095410" cy="2938503"/>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endParaRPr lang="fa-IR" altLang="fa-IR" sz="1505">
              <a:solidFill>
                <a:srgbClr val="000000"/>
              </a:solidFill>
            </a:endParaRPr>
          </a:p>
        </p:txBody>
      </p:sp>
      <p:pic>
        <p:nvPicPr>
          <p:cNvPr id="10" name="Picture 5" descr="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18485" y="3787354"/>
            <a:ext cx="4228577" cy="2508478"/>
          </a:xfrm>
          <a:prstGeom prst="rect">
            <a:avLst/>
          </a:prstGeom>
          <a:ln>
            <a:noFill/>
          </a:ln>
          <a:effectLst>
            <a:softEdge rad="112500"/>
          </a:effectLst>
        </p:spPr>
      </p:pic>
      <p:sp>
        <p:nvSpPr>
          <p:cNvPr id="24585" name="Text Box 6"/>
          <p:cNvSpPr txBox="1">
            <a:spLocks noChangeArrowheads="1"/>
          </p:cNvSpPr>
          <p:nvPr/>
        </p:nvSpPr>
        <p:spPr bwMode="auto">
          <a:xfrm>
            <a:off x="5862075" y="3715683"/>
            <a:ext cx="2795161" cy="2508478"/>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endParaRPr lang="fa-IR" altLang="fa-IR" sz="1505">
              <a:solidFill>
                <a:srgbClr val="000000"/>
              </a:solidFill>
            </a:endParaRPr>
          </a:p>
        </p:txBody>
      </p:sp>
      <p:sp>
        <p:nvSpPr>
          <p:cNvPr id="24586" name="Rectangle 6"/>
          <p:cNvSpPr>
            <a:spLocks noChangeArrowheads="1"/>
          </p:cNvSpPr>
          <p:nvPr/>
        </p:nvSpPr>
        <p:spPr bwMode="auto">
          <a:xfrm>
            <a:off x="5862074" y="3855954"/>
            <a:ext cx="2723491" cy="2408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693" b="1">
                <a:solidFill>
                  <a:srgbClr val="000000"/>
                </a:solidFill>
                <a:latin typeface="Calibri" panose="020F0502020204030204" pitchFamily="34" charset="0"/>
              </a:rPr>
              <a:t>تحليل :</a:t>
            </a:r>
          </a:p>
          <a:p>
            <a:pPr fontAlgn="base">
              <a:spcBef>
                <a:spcPct val="0"/>
              </a:spcBef>
              <a:spcAft>
                <a:spcPct val="0"/>
              </a:spcAft>
            </a:pPr>
            <a:r>
              <a:rPr lang="ar-SA" altLang="fa-IR" sz="1317" b="1">
                <a:solidFill>
                  <a:srgbClr val="000000"/>
                </a:solidFill>
                <a:latin typeface="Calibri" panose="020F0502020204030204" pitchFamily="34" charset="0"/>
              </a:rPr>
              <a:t>بعد خانوار روستاها نیز در تمامی دوره ها با کاهش روبرو بوده ، بطوریکه تغییرات این کاهش طی سالهای 1355-1385 ، 3/1- می باشد. </a:t>
            </a:r>
            <a:r>
              <a:rPr lang="fa-IR" altLang="fa-IR" sz="1317" b="1">
                <a:solidFill>
                  <a:srgbClr val="000000"/>
                </a:solidFill>
                <a:latin typeface="Calibri" panose="020F0502020204030204" pitchFamily="34" charset="0"/>
              </a:rPr>
              <a:t>مسائل و مشکلات اقتصادی که باعث  کاهش تمایل مردم به فرزنددار شدن شده ،  مهاجرت برخي  جوانان روستا براى اشتغال يا تحصيل و مستقل شدن زندگی زوج های جوان از  دلایل کاهش بعد خانوار بوده است . </a:t>
            </a:r>
            <a:endParaRPr lang="en-US" altLang="fa-IR" sz="1317" b="1">
              <a:solidFill>
                <a:srgbClr val="000000"/>
              </a:solidFill>
            </a:endParaRPr>
          </a:p>
          <a:p>
            <a:pPr rtl="0" fontAlgn="base">
              <a:spcBef>
                <a:spcPct val="0"/>
              </a:spcBef>
              <a:spcAft>
                <a:spcPct val="0"/>
              </a:spcAft>
            </a:pPr>
            <a:endParaRPr lang="en-US" altLang="fa-IR" sz="1505">
              <a:solidFill>
                <a:srgbClr val="000000"/>
              </a:solidFill>
            </a:endParaRPr>
          </a:p>
        </p:txBody>
      </p:sp>
      <p:sp>
        <p:nvSpPr>
          <p:cNvPr id="24587" name="Rectangle 4"/>
          <p:cNvSpPr>
            <a:spLocks noChangeArrowheads="1"/>
          </p:cNvSpPr>
          <p:nvPr/>
        </p:nvSpPr>
        <p:spPr bwMode="auto">
          <a:xfrm>
            <a:off x="4634545" y="3716061"/>
            <a:ext cx="990121"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بعد خانوار</a:t>
            </a:r>
            <a:r>
              <a:rPr lang="en-US" altLang="fa-IR" sz="1693" b="1">
                <a:solidFill>
                  <a:srgbClr val="000000"/>
                </a:solidFill>
              </a:rPr>
              <a:t> </a:t>
            </a:r>
          </a:p>
        </p:txBody>
      </p:sp>
    </p:spTree>
    <p:extLst>
      <p:ext uri="{BB962C8B-B14F-4D97-AF65-F5344CB8AC3E}">
        <p14:creationId xmlns:p14="http://schemas.microsoft.com/office/powerpoint/2010/main" val="15060761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3" name="Picture 5" descr="1"/>
          <p:cNvPicPr>
            <a:picLocks noChangeAspect="1" noChangeArrowheads="1"/>
          </p:cNvPicPr>
          <p:nvPr/>
        </p:nvPicPr>
        <p:blipFill>
          <a:blip r:embed="rId2">
            <a:lum/>
          </a:blip>
          <a:srcRect/>
          <a:stretch>
            <a:fillRect/>
          </a:stretch>
        </p:blipFill>
        <p:spPr bwMode="auto">
          <a:xfrm>
            <a:off x="4428658" y="705510"/>
            <a:ext cx="4515261" cy="5733664"/>
          </a:xfrm>
          <a:prstGeom prst="rect">
            <a:avLst/>
          </a:prstGeom>
          <a:ln>
            <a:noFill/>
          </a:ln>
          <a:effectLst>
            <a:softEdge rad="112500"/>
          </a:effectLst>
        </p:spPr>
      </p:pic>
      <p:sp>
        <p:nvSpPr>
          <p:cNvPr id="25603" name="Text Box 4"/>
          <p:cNvSpPr txBox="1">
            <a:spLocks noChangeArrowheads="1"/>
          </p:cNvSpPr>
          <p:nvPr/>
        </p:nvSpPr>
        <p:spPr bwMode="auto">
          <a:xfrm>
            <a:off x="4858683" y="624880"/>
            <a:ext cx="2438301" cy="438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2257" b="1">
                <a:solidFill>
                  <a:srgbClr val="000000"/>
                </a:solidFill>
              </a:rPr>
              <a:t>3-2 هرم سني</a:t>
            </a:r>
            <a:endParaRPr lang="en-US" altLang="fa-IR" sz="2257" b="1">
              <a:solidFill>
                <a:srgbClr val="000000"/>
              </a:solidFill>
            </a:endParaRPr>
          </a:p>
        </p:txBody>
      </p:sp>
      <p:pic>
        <p:nvPicPr>
          <p:cNvPr id="5"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6"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rPr>
              <a:t>سازمان مدیریت وبرنامه ریزی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sp>
        <p:nvSpPr>
          <p:cNvPr id="25606" name="Rounded Rectangle 6"/>
          <p:cNvSpPr>
            <a:spLocks noChangeArrowheads="1"/>
          </p:cNvSpPr>
          <p:nvPr/>
        </p:nvSpPr>
        <p:spPr bwMode="auto">
          <a:xfrm>
            <a:off x="5647062" y="633838"/>
            <a:ext cx="1720099" cy="501696"/>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25607" name="Text Box 6"/>
          <p:cNvSpPr txBox="1">
            <a:spLocks noChangeArrowheads="1"/>
          </p:cNvSpPr>
          <p:nvPr/>
        </p:nvSpPr>
        <p:spPr bwMode="auto">
          <a:xfrm>
            <a:off x="1633497" y="705509"/>
            <a:ext cx="2795161" cy="5518652"/>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endParaRPr lang="fa-IR" altLang="fa-IR" sz="1505">
              <a:solidFill>
                <a:srgbClr val="000000"/>
              </a:solidFill>
            </a:endParaRPr>
          </a:p>
        </p:txBody>
      </p:sp>
      <p:sp>
        <p:nvSpPr>
          <p:cNvPr id="25608" name="Rectangle 1"/>
          <p:cNvSpPr>
            <a:spLocks noChangeArrowheads="1"/>
          </p:cNvSpPr>
          <p:nvPr/>
        </p:nvSpPr>
        <p:spPr bwMode="auto">
          <a:xfrm>
            <a:off x="1633497" y="838012"/>
            <a:ext cx="2795161" cy="524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881">
                <a:solidFill>
                  <a:srgbClr val="000000"/>
                </a:solidFill>
                <a:latin typeface="Calibri" panose="020F0502020204030204" pitchFamily="34" charset="0"/>
              </a:rPr>
              <a:t>تحليل نمودار</a:t>
            </a:r>
            <a:r>
              <a:rPr lang="ar-SA" altLang="fa-IR" sz="1881">
                <a:solidFill>
                  <a:srgbClr val="000000"/>
                </a:solidFill>
                <a:latin typeface="Calibri" panose="020F0502020204030204" pitchFamily="34" charset="0"/>
              </a:rPr>
              <a:t> هرم سنی :</a:t>
            </a:r>
            <a:endParaRPr lang="en-US" altLang="fa-IR" sz="1881">
              <a:solidFill>
                <a:srgbClr val="000000"/>
              </a:solidFill>
            </a:endParaRPr>
          </a:p>
          <a:p>
            <a:pPr fontAlgn="base">
              <a:spcBef>
                <a:spcPct val="0"/>
              </a:spcBef>
              <a:spcAft>
                <a:spcPct val="0"/>
              </a:spcAft>
            </a:pPr>
            <a:r>
              <a:rPr lang="ar-SA" altLang="fa-IR" sz="1317" b="1">
                <a:solidFill>
                  <a:srgbClr val="000000"/>
                </a:solidFill>
                <a:latin typeface="Calibri" panose="020F0502020204030204" pitchFamily="34" charset="0"/>
              </a:rPr>
              <a:t>با توجه به هرم سنی ، مشاهده می شود که جمعیت 64 سال و بالاتر روستا میزان قابل توجهی به نسبت سایر سنین افراد روستا را دارا هستند . جمعیت پیر در روستا قابل توجه است و این افراد که اکثر آنها از کار افتاده اند  در روستا مقیمند . با توجه به تعلق خاطر به زادگاه خود در آنجا مانده و از هیاهوی شهر فراری اند .</a:t>
            </a:r>
            <a:endParaRPr lang="en-US" altLang="fa-IR" sz="1317" b="1">
              <a:solidFill>
                <a:srgbClr val="000000"/>
              </a:solidFill>
            </a:endParaRPr>
          </a:p>
          <a:p>
            <a:pPr fontAlgn="base">
              <a:spcBef>
                <a:spcPct val="0"/>
              </a:spcBef>
              <a:spcAft>
                <a:spcPct val="0"/>
              </a:spcAft>
            </a:pPr>
            <a:r>
              <a:rPr lang="ar-SA" altLang="fa-IR" sz="1317" b="1">
                <a:solidFill>
                  <a:srgbClr val="000000"/>
                </a:solidFill>
                <a:latin typeface="Calibri" panose="020F0502020204030204" pitchFamily="34" charset="0"/>
              </a:rPr>
              <a:t>جمعیت روستا در سنین 4-0 سال تا 24-21 سال عدد صعودی دارد و به بیان دیگر از 24-20 سال پیش جمعیت رو به کاهش است  و میزان بالای جمعیت و تولد مربوط به اوایل دهه 60 است ، از آن پس با آگاهی صحیح مردم میزان جمعیت به مقدار معقولی رسید ، در  سنین  حد فاصل 30 تا 50 سال جمعیت روستا به نسبت شاهد کاهشی است ، میزان مهاجرت در خانواده ها در 10 تا 15 سال گذشته قابل توجه بوده و خانواده ها به دنبال رفاه و زندگی بهتر به شهر ها(فومن ، رشت ، تهران) مهاجرت می کردند . ولی خانواده های نوپا و تازه شکل گرفته دیگر قادر به زندگی در شهر نیستند . هزینه های زندگی در شهر  بسیار سنگین شده و این افراد به زندگی خود در روستا ادامه می دهند </a:t>
            </a:r>
            <a:r>
              <a:rPr lang="ar-SA" altLang="fa-IR" sz="1317" b="1">
                <a:solidFill>
                  <a:srgbClr val="000000"/>
                </a:solidFill>
                <a:latin typeface="Calibri" panose="020F0502020204030204" pitchFamily="34" charset="0"/>
                <a:cs typeface="Times New Roman" panose="02020603050405020304" pitchFamily="18" charset="0"/>
              </a:rPr>
              <a:t>.</a:t>
            </a:r>
            <a:endParaRPr lang="ar-SA" altLang="fa-IR" sz="1317" b="1">
              <a:solidFill>
                <a:srgbClr val="000000"/>
              </a:solidFill>
            </a:endParaRPr>
          </a:p>
        </p:txBody>
      </p:sp>
    </p:spTree>
    <p:extLst>
      <p:ext uri="{BB962C8B-B14F-4D97-AF65-F5344CB8AC3E}">
        <p14:creationId xmlns:p14="http://schemas.microsoft.com/office/powerpoint/2010/main" val="185141579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ChangeArrowheads="1"/>
          </p:cNvSpPr>
          <p:nvPr/>
        </p:nvSpPr>
        <p:spPr bwMode="auto">
          <a:xfrm>
            <a:off x="5145366" y="705552"/>
            <a:ext cx="3440199" cy="194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b="1">
                <a:solidFill>
                  <a:srgbClr val="000000"/>
                </a:solidFill>
              </a:rPr>
              <a:t>4-2 </a:t>
            </a:r>
            <a:r>
              <a:rPr lang="ar-SA" altLang="fa-IR" sz="1881" b="1">
                <a:solidFill>
                  <a:srgbClr val="000000"/>
                </a:solidFill>
              </a:rPr>
              <a:t>ساخت</a:t>
            </a:r>
            <a:r>
              <a:rPr lang="fa-IR" altLang="fa-IR" sz="1881" b="1">
                <a:solidFill>
                  <a:srgbClr val="000000"/>
                </a:solidFill>
              </a:rPr>
              <a:t>ار</a:t>
            </a:r>
            <a:r>
              <a:rPr lang="ar-SA" altLang="fa-IR" sz="1881" b="1">
                <a:solidFill>
                  <a:srgbClr val="000000"/>
                </a:solidFill>
              </a:rPr>
              <a:t> جنسي و سني جمعيت :</a:t>
            </a:r>
            <a:endParaRPr lang="fa-IR" altLang="fa-IR" sz="1881" b="1">
              <a:solidFill>
                <a:srgbClr val="000000"/>
              </a:solidFill>
            </a:endParaRPr>
          </a:p>
          <a:p>
            <a:pPr eaLnBrk="1" fontAlgn="base" hangingPunct="1">
              <a:spcBef>
                <a:spcPct val="0"/>
              </a:spcBef>
              <a:spcAft>
                <a:spcPct val="0"/>
              </a:spcAft>
            </a:pPr>
            <a:endParaRPr lang="en-US" altLang="fa-IR" sz="2257">
              <a:solidFill>
                <a:srgbClr val="000000"/>
              </a:solidFill>
              <a:latin typeface="Times New Roman" panose="02020603050405020304" pitchFamily="18" charset="0"/>
            </a:endParaRPr>
          </a:p>
          <a:p>
            <a:pPr fontAlgn="base">
              <a:spcBef>
                <a:spcPct val="0"/>
              </a:spcBef>
              <a:spcAft>
                <a:spcPct val="0"/>
              </a:spcAft>
            </a:pPr>
            <a:r>
              <a:rPr lang="ar-SA" altLang="fa-IR" sz="1317">
                <a:solidFill>
                  <a:srgbClr val="000000"/>
                </a:solidFill>
                <a:latin typeface="a_Dodger" pitchFamily="82" charset="0"/>
              </a:rPr>
              <a:t>از تعداد 630 نفر جمعیت در مجموعه کیش دره ، 303 نفر معادل 48 درصد مرد و 327 نفر معادل 52 درصد زن می باشند </a:t>
            </a:r>
            <a:endParaRPr lang="fa-IR" altLang="fa-IR" sz="1317">
              <a:solidFill>
                <a:srgbClr val="000000"/>
              </a:solidFill>
              <a:latin typeface="a_Dodger" pitchFamily="82" charset="0"/>
            </a:endParaRPr>
          </a:p>
          <a:p>
            <a:pPr fontAlgn="base">
              <a:spcBef>
                <a:spcPct val="0"/>
              </a:spcBef>
              <a:spcAft>
                <a:spcPct val="0"/>
              </a:spcAft>
            </a:pPr>
            <a:r>
              <a:rPr lang="ar-SA" altLang="fa-IR" sz="1317">
                <a:solidFill>
                  <a:srgbClr val="000000"/>
                </a:solidFill>
                <a:latin typeface="a_Dodger" pitchFamily="82" charset="0"/>
              </a:rPr>
              <a:t>نسبت جنسی روستا 93 می باشد ( یعنی در مقابل هر 100 نفر زن 93 نفر مرد وجود دارد ) ، آمار مذکور نمایانگر مهاجرت مردان برای جستجوی کار و غیره ... می باش</a:t>
            </a:r>
            <a:r>
              <a:rPr lang="fa-IR" altLang="fa-IR" sz="1317">
                <a:solidFill>
                  <a:srgbClr val="000000"/>
                </a:solidFill>
                <a:latin typeface="a_Dodger" pitchFamily="82" charset="0"/>
              </a:rPr>
              <a:t>د</a:t>
            </a:r>
            <a:r>
              <a:rPr lang="en-US" altLang="fa-IR" sz="1317">
                <a:solidFill>
                  <a:srgbClr val="000000"/>
                </a:solidFill>
                <a:latin typeface="a_Dodger" pitchFamily="82" charset="0"/>
              </a:rPr>
              <a:t> </a:t>
            </a:r>
          </a:p>
        </p:txBody>
      </p:sp>
      <p:graphicFrame>
        <p:nvGraphicFramePr>
          <p:cNvPr id="4" name="Table 3"/>
          <p:cNvGraphicFramePr>
            <a:graphicFrameLocks noGrp="1"/>
          </p:cNvGraphicFramePr>
          <p:nvPr/>
        </p:nvGraphicFramePr>
        <p:xfrm>
          <a:off x="1633497" y="1295302"/>
          <a:ext cx="3416308" cy="1345320"/>
        </p:xfrm>
        <a:graphic>
          <a:graphicData uri="http://schemas.openxmlformats.org/drawingml/2006/table">
            <a:tbl>
              <a:tblPr rtl="1"/>
              <a:tblGrid>
                <a:gridCol w="854291"/>
                <a:gridCol w="853437"/>
                <a:gridCol w="854291"/>
                <a:gridCol w="854291"/>
              </a:tblGrid>
              <a:tr h="262510">
                <a:tc rowSpan="2">
                  <a:txBody>
                    <a:bodyPr/>
                    <a:lstStyle/>
                    <a:p>
                      <a:pPr marL="0" marR="0" lvl="0" indent="0" algn="ctr" defTabSz="914400" rtl="1" eaLnBrk="1" fontAlgn="base" latinLnBrk="0" hangingPunct="1">
                        <a:lnSpc>
                          <a:spcPct val="90000"/>
                        </a:lnSpc>
                        <a:spcBef>
                          <a:spcPct val="0"/>
                        </a:spcBef>
                        <a:spcAft>
                          <a:spcPct val="0"/>
                        </a:spcAft>
                        <a:buClrTx/>
                        <a:buSzTx/>
                        <a:buFontTx/>
                        <a:buNone/>
                        <a:tabLst/>
                      </a:pPr>
                      <a:r>
                        <a:rPr kumimoji="0" lang="fa-IR" sz="1300" b="1" i="0" u="none" strike="noStrike" cap="none" normalizeH="0" baseline="0" dirty="0" smtClean="0">
                          <a:ln>
                            <a:noFill/>
                          </a:ln>
                          <a:solidFill>
                            <a:schemeClr val="tx1"/>
                          </a:solidFill>
                          <a:effectLst/>
                          <a:latin typeface="Times New Roman" pitchFamily="18" charset="0"/>
                          <a:cs typeface="B Homa" pitchFamily="2" charset="-78"/>
                        </a:rPr>
                        <a:t>شرح</a:t>
                      </a:r>
                      <a:endParaRPr kumimoji="0" lang="en-US" sz="1300" b="0" i="0" u="none" strike="noStrike" cap="none" normalizeH="0" baseline="0" dirty="0" smtClean="0">
                        <a:ln>
                          <a:noFill/>
                        </a:ln>
                        <a:solidFill>
                          <a:schemeClr val="tx1"/>
                        </a:solidFill>
                        <a:effectLst/>
                        <a:latin typeface="Times New Roman" pitchFamily="18" charset="0"/>
                        <a:cs typeface="B Homa" pitchFamily="2" charset="-78"/>
                      </a:endParaRPr>
                    </a:p>
                  </a:txBody>
                  <a:tcPr marL="68581" marR="68581" marT="0" marB="0" anchor="ctr" horzOverflow="overflow">
                    <a:lnL w="47625"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47625"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1" eaLnBrk="1" fontAlgn="base" latinLnBrk="0" hangingPunct="1">
                        <a:lnSpc>
                          <a:spcPct val="90000"/>
                        </a:lnSpc>
                        <a:spcBef>
                          <a:spcPct val="0"/>
                        </a:spcBef>
                        <a:spcAft>
                          <a:spcPct val="0"/>
                        </a:spcAft>
                        <a:buClrTx/>
                        <a:buSzTx/>
                        <a:buFontTx/>
                        <a:buNone/>
                        <a:tabLst/>
                      </a:pPr>
                      <a:r>
                        <a:rPr kumimoji="0" lang="fa-IR" sz="1300" b="1" i="0" u="none" strike="noStrike" cap="none" normalizeH="0" baseline="0" smtClean="0">
                          <a:ln>
                            <a:noFill/>
                          </a:ln>
                          <a:solidFill>
                            <a:schemeClr val="tx1"/>
                          </a:solidFill>
                          <a:effectLst/>
                          <a:latin typeface="Times New Roman" pitchFamily="18" charset="0"/>
                          <a:cs typeface="B Homa" pitchFamily="2" charset="-78"/>
                        </a:rPr>
                        <a:t>ترکیب جنسی</a:t>
                      </a:r>
                      <a:endParaRPr kumimoji="0" lang="en-US" sz="1300" b="0" i="0" u="none" strike="noStrike" cap="none" normalizeH="0" baseline="0" smtClean="0">
                        <a:ln>
                          <a:noFill/>
                        </a:ln>
                        <a:solidFill>
                          <a:schemeClr val="tx1"/>
                        </a:solidFill>
                        <a:effectLst/>
                        <a:latin typeface="Times New Roman" pitchFamily="18" charset="0"/>
                        <a:cs typeface="B Homa" pitchFamily="2" charset="-78"/>
                      </a:endParaRPr>
                    </a:p>
                  </a:txBody>
                  <a:tcPr marL="68581" marR="68581" marT="0" marB="0" anchor="ctr" horzOverflow="overflow">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47625"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lnTlToBr>
                      <a:noFill/>
                    </a:lnTlToBr>
                    <a:lnBlToTr>
                      <a:noFill/>
                    </a:lnBlToTr>
                    <a:noFill/>
                  </a:tcPr>
                </a:tc>
                <a:tc hMerge="1">
                  <a:txBody>
                    <a:bodyPr/>
                    <a:lstStyle/>
                    <a:p>
                      <a:pPr rtl="1"/>
                      <a:endParaRPr lang="fa-IR"/>
                    </a:p>
                  </a:txBody>
                  <a:tcPr/>
                </a:tc>
                <a:tc rowSpan="2">
                  <a:txBody>
                    <a:bodyPr/>
                    <a:lstStyle/>
                    <a:p>
                      <a:pPr marL="0" marR="0" lvl="0" indent="0" algn="ctr" defTabSz="914400" rtl="1" eaLnBrk="1" fontAlgn="base" latinLnBrk="0" hangingPunct="1">
                        <a:lnSpc>
                          <a:spcPct val="90000"/>
                        </a:lnSpc>
                        <a:spcBef>
                          <a:spcPct val="0"/>
                        </a:spcBef>
                        <a:spcAft>
                          <a:spcPct val="0"/>
                        </a:spcAft>
                        <a:buClrTx/>
                        <a:buSzTx/>
                        <a:buFontTx/>
                        <a:buNone/>
                        <a:tabLst/>
                      </a:pPr>
                      <a:r>
                        <a:rPr kumimoji="0" lang="fa-IR" sz="1300" b="1" i="0" u="none" strike="noStrike" cap="none" normalizeH="0" baseline="0" smtClean="0">
                          <a:ln>
                            <a:noFill/>
                          </a:ln>
                          <a:solidFill>
                            <a:schemeClr val="tx1"/>
                          </a:solidFill>
                          <a:effectLst/>
                          <a:latin typeface="Times New Roman" pitchFamily="18" charset="0"/>
                          <a:cs typeface="B Homa" pitchFamily="2" charset="-78"/>
                        </a:rPr>
                        <a:t>نسبت جنسی</a:t>
                      </a:r>
                      <a:endParaRPr kumimoji="0" lang="en-US" sz="1300" b="0" i="0" u="none" strike="noStrike" cap="none" normalizeH="0" baseline="0" smtClean="0">
                        <a:ln>
                          <a:noFill/>
                        </a:ln>
                        <a:solidFill>
                          <a:schemeClr val="tx1"/>
                        </a:solidFill>
                        <a:effectLst/>
                        <a:latin typeface="Times New Roman" pitchFamily="18" charset="0"/>
                        <a:cs typeface="B Homa" pitchFamily="2" charset="-78"/>
                      </a:endParaRPr>
                    </a:p>
                  </a:txBody>
                  <a:tcPr marL="68581" marR="68581" marT="0" marB="0" anchor="ctr" horzOverflow="overflow">
                    <a:lnL w="19050" cap="flat" cmpd="dbl" algn="ctr">
                      <a:solidFill>
                        <a:srgbClr val="000000"/>
                      </a:solidFill>
                      <a:prstDash val="solid"/>
                      <a:round/>
                      <a:headEnd type="none" w="med" len="med"/>
                      <a:tailEnd type="none" w="med" len="med"/>
                    </a:lnL>
                    <a:lnR w="47625" cap="flat" cmpd="dbl" algn="ctr">
                      <a:solidFill>
                        <a:srgbClr val="000000"/>
                      </a:solidFill>
                      <a:prstDash val="solid"/>
                      <a:round/>
                      <a:headEnd type="none" w="med" len="med"/>
                      <a:tailEnd type="none" w="med" len="med"/>
                    </a:lnR>
                    <a:lnT w="47625"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lnTlToBr>
                      <a:noFill/>
                    </a:lnTlToBr>
                    <a:lnBlToTr>
                      <a:noFill/>
                    </a:lnBlToTr>
                    <a:noFill/>
                  </a:tcPr>
                </a:tc>
              </a:tr>
              <a:tr h="310766">
                <a:tc vMerge="1">
                  <a:txBody>
                    <a:bodyPr/>
                    <a:lstStyle/>
                    <a:p>
                      <a:pPr rtl="1"/>
                      <a:endParaRPr lang="fa-IR"/>
                    </a:p>
                  </a:txBody>
                  <a:tcPr/>
                </a:tc>
                <a:tc>
                  <a:txBody>
                    <a:bodyPr/>
                    <a:lstStyle/>
                    <a:p>
                      <a:pPr marL="0" marR="0" lvl="0" indent="0" algn="ctr" defTabSz="914400" rtl="1" eaLnBrk="1" fontAlgn="base" latinLnBrk="0" hangingPunct="1">
                        <a:lnSpc>
                          <a:spcPct val="90000"/>
                        </a:lnSpc>
                        <a:spcBef>
                          <a:spcPct val="0"/>
                        </a:spcBef>
                        <a:spcAft>
                          <a:spcPct val="0"/>
                        </a:spcAft>
                        <a:buClrTx/>
                        <a:buSzTx/>
                        <a:buFontTx/>
                        <a:buNone/>
                        <a:tabLst/>
                      </a:pPr>
                      <a:r>
                        <a:rPr kumimoji="0" lang="fa-IR" sz="1300" b="1" i="0" u="none" strike="noStrike" cap="none" normalizeH="0" baseline="0" smtClean="0">
                          <a:ln>
                            <a:noFill/>
                          </a:ln>
                          <a:solidFill>
                            <a:schemeClr val="tx1"/>
                          </a:solidFill>
                          <a:effectLst/>
                          <a:latin typeface="Times New Roman" pitchFamily="18" charset="0"/>
                          <a:cs typeface="B Homa" pitchFamily="2" charset="-78"/>
                        </a:rPr>
                        <a:t>تعداد</a:t>
                      </a:r>
                      <a:endParaRPr kumimoji="0" lang="en-US" sz="1300" b="0" i="0" u="none" strike="noStrike" cap="none" normalizeH="0" baseline="0" smtClean="0">
                        <a:ln>
                          <a:noFill/>
                        </a:ln>
                        <a:solidFill>
                          <a:schemeClr val="tx1"/>
                        </a:solidFill>
                        <a:effectLst/>
                        <a:latin typeface="Times New Roman" pitchFamily="18" charset="0"/>
                        <a:cs typeface="B Homa" pitchFamily="2" charset="-78"/>
                      </a:endParaRPr>
                    </a:p>
                  </a:txBody>
                  <a:tcPr marL="68581" marR="68581" marT="0" marB="0" anchor="ctr" horzOverflow="overflow">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90000"/>
                        </a:lnSpc>
                        <a:spcBef>
                          <a:spcPct val="0"/>
                        </a:spcBef>
                        <a:spcAft>
                          <a:spcPct val="0"/>
                        </a:spcAft>
                        <a:buClrTx/>
                        <a:buSzTx/>
                        <a:buFontTx/>
                        <a:buNone/>
                        <a:tabLst/>
                      </a:pPr>
                      <a:r>
                        <a:rPr kumimoji="0" lang="fa-IR" sz="1300" b="1" i="0" u="none" strike="noStrike" cap="none" normalizeH="0" baseline="0" smtClean="0">
                          <a:ln>
                            <a:noFill/>
                          </a:ln>
                          <a:solidFill>
                            <a:schemeClr val="tx1"/>
                          </a:solidFill>
                          <a:effectLst/>
                          <a:latin typeface="Times New Roman" pitchFamily="18" charset="0"/>
                          <a:cs typeface="B Homa" pitchFamily="2" charset="-78"/>
                        </a:rPr>
                        <a:t>درصد</a:t>
                      </a:r>
                      <a:endParaRPr kumimoji="0" lang="en-US" sz="1300" b="0" i="0" u="none" strike="noStrike" cap="none" normalizeH="0" baseline="0" smtClean="0">
                        <a:ln>
                          <a:noFill/>
                        </a:ln>
                        <a:solidFill>
                          <a:schemeClr val="tx1"/>
                        </a:solidFill>
                        <a:effectLst/>
                        <a:latin typeface="Times New Roman" pitchFamily="18" charset="0"/>
                        <a:cs typeface="B Homa" pitchFamily="2" charset="-78"/>
                      </a:endParaRPr>
                    </a:p>
                  </a:txBody>
                  <a:tcPr marL="68581" marR="68581" marT="0" marB="0" anchor="ctr" horzOverflow="overflow">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lnTlToBr>
                      <a:noFill/>
                    </a:lnTlToBr>
                    <a:lnBlToTr>
                      <a:noFill/>
                    </a:lnBlToTr>
                    <a:noFill/>
                  </a:tcPr>
                </a:tc>
                <a:tc vMerge="1">
                  <a:txBody>
                    <a:bodyPr/>
                    <a:lstStyle/>
                    <a:p>
                      <a:pPr rtl="1"/>
                      <a:endParaRPr lang="fa-IR"/>
                    </a:p>
                  </a:txBody>
                  <a:tcPr/>
                </a:tc>
              </a:tr>
              <a:tr h="247925">
                <a:tc>
                  <a:txBody>
                    <a:bodyPr/>
                    <a:lstStyle/>
                    <a:p>
                      <a:pPr marL="0" marR="0" lvl="0" indent="0" algn="ctr" defTabSz="914400" rtl="1" eaLnBrk="1" fontAlgn="base" latinLnBrk="0" hangingPunct="1">
                        <a:lnSpc>
                          <a:spcPct val="90000"/>
                        </a:lnSpc>
                        <a:spcBef>
                          <a:spcPct val="0"/>
                        </a:spcBef>
                        <a:spcAft>
                          <a:spcPct val="0"/>
                        </a:spcAft>
                        <a:buClrTx/>
                        <a:buSzTx/>
                        <a:buFontTx/>
                        <a:buNone/>
                        <a:tabLst/>
                      </a:pPr>
                      <a:r>
                        <a:rPr kumimoji="0" lang="fa-IR" sz="1300" b="0" i="0" u="none" strike="noStrike" cap="none" normalizeH="0" baseline="0" dirty="0" smtClean="0">
                          <a:ln>
                            <a:noFill/>
                          </a:ln>
                          <a:solidFill>
                            <a:schemeClr val="tx1"/>
                          </a:solidFill>
                          <a:effectLst/>
                          <a:latin typeface="Times New Roman" pitchFamily="18" charset="0"/>
                          <a:cs typeface="B Homa" pitchFamily="2" charset="-78"/>
                        </a:rPr>
                        <a:t>مرد و زن</a:t>
                      </a:r>
                      <a:endParaRPr kumimoji="0" lang="en-US" sz="1300" b="0" i="0" u="none" strike="noStrike" cap="none" normalizeH="0" baseline="0" dirty="0" smtClean="0">
                        <a:ln>
                          <a:noFill/>
                        </a:ln>
                        <a:solidFill>
                          <a:schemeClr val="tx1"/>
                        </a:solidFill>
                        <a:effectLst/>
                        <a:latin typeface="Times New Roman" pitchFamily="18" charset="0"/>
                        <a:cs typeface="B Homa" pitchFamily="2" charset="-78"/>
                      </a:endParaRPr>
                    </a:p>
                  </a:txBody>
                  <a:tcPr marL="68581" marR="68581" marT="0" marB="0" anchor="ctr" horzOverflow="overflow">
                    <a:lnL w="47625"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90000"/>
                        </a:lnSpc>
                        <a:spcBef>
                          <a:spcPct val="0"/>
                        </a:spcBef>
                        <a:spcAft>
                          <a:spcPct val="0"/>
                        </a:spcAft>
                        <a:buClrTx/>
                        <a:buSzTx/>
                        <a:buFontTx/>
                        <a:buNone/>
                        <a:tabLst/>
                      </a:pPr>
                      <a:r>
                        <a:rPr kumimoji="0" lang="fa-IR" sz="1300" b="0" i="0" u="none" strike="noStrike" cap="none" normalizeH="0" baseline="0" dirty="0" smtClean="0">
                          <a:ln>
                            <a:noFill/>
                          </a:ln>
                          <a:solidFill>
                            <a:schemeClr val="tx1"/>
                          </a:solidFill>
                          <a:effectLst/>
                          <a:latin typeface="Times New Roman" pitchFamily="18" charset="0"/>
                          <a:cs typeface="B Homa" pitchFamily="2" charset="-78"/>
                        </a:rPr>
                        <a:t>630</a:t>
                      </a:r>
                      <a:endParaRPr kumimoji="0" lang="en-US" sz="1300" b="0" i="0" u="none" strike="noStrike" cap="none" normalizeH="0" baseline="0" dirty="0" smtClean="0">
                        <a:ln>
                          <a:noFill/>
                        </a:ln>
                        <a:solidFill>
                          <a:schemeClr val="tx1"/>
                        </a:solidFill>
                        <a:effectLst/>
                        <a:latin typeface="Times New Roman" pitchFamily="18" charset="0"/>
                        <a:cs typeface="B Homa" pitchFamily="2" charset="-78"/>
                      </a:endParaRPr>
                    </a:p>
                  </a:txBody>
                  <a:tcPr marL="68581" marR="68581" marT="0" marB="0" anchor="ctr" horzOverflow="overflow">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90000"/>
                        </a:lnSpc>
                        <a:spcBef>
                          <a:spcPct val="0"/>
                        </a:spcBef>
                        <a:spcAft>
                          <a:spcPct val="0"/>
                        </a:spcAft>
                        <a:buClrTx/>
                        <a:buSzTx/>
                        <a:buFontTx/>
                        <a:buNone/>
                        <a:tabLst/>
                      </a:pPr>
                      <a:r>
                        <a:rPr kumimoji="0" lang="fa-IR" sz="1300" b="0" i="0" u="none" strike="noStrike" cap="none" normalizeH="0" baseline="0" smtClean="0">
                          <a:ln>
                            <a:noFill/>
                          </a:ln>
                          <a:solidFill>
                            <a:schemeClr val="tx1"/>
                          </a:solidFill>
                          <a:effectLst/>
                          <a:latin typeface="Times New Roman" pitchFamily="18" charset="0"/>
                          <a:cs typeface="B Homa" pitchFamily="2" charset="-78"/>
                        </a:rPr>
                        <a:t>100</a:t>
                      </a:r>
                      <a:endParaRPr kumimoji="0" lang="en-US" sz="1300" b="0" i="0" u="none" strike="noStrike" cap="none" normalizeH="0" baseline="0" smtClean="0">
                        <a:ln>
                          <a:noFill/>
                        </a:ln>
                        <a:solidFill>
                          <a:schemeClr val="tx1"/>
                        </a:solidFill>
                        <a:effectLst/>
                        <a:latin typeface="Times New Roman" pitchFamily="18" charset="0"/>
                        <a:cs typeface="B Homa" pitchFamily="2" charset="-78"/>
                      </a:endParaRPr>
                    </a:p>
                  </a:txBody>
                  <a:tcPr marL="68581" marR="68581" marT="0" marB="0" anchor="ctr" horzOverflow="overflow">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lnTlToBr>
                      <a:noFill/>
                    </a:lnTlToBr>
                    <a:lnBlToTr>
                      <a:noFill/>
                    </a:lnBlToTr>
                    <a:noFill/>
                  </a:tcPr>
                </a:tc>
                <a:tc rowSpan="3">
                  <a:txBody>
                    <a:bodyPr/>
                    <a:lstStyle/>
                    <a:p>
                      <a:pPr marL="0" marR="0" lvl="0" indent="0" algn="ctr" defTabSz="914400" rtl="1" eaLnBrk="1" fontAlgn="base" latinLnBrk="0" hangingPunct="1">
                        <a:lnSpc>
                          <a:spcPct val="90000"/>
                        </a:lnSpc>
                        <a:spcBef>
                          <a:spcPct val="0"/>
                        </a:spcBef>
                        <a:spcAft>
                          <a:spcPct val="0"/>
                        </a:spcAft>
                        <a:buClrTx/>
                        <a:buSzTx/>
                        <a:buFontTx/>
                        <a:buNone/>
                        <a:tabLst/>
                      </a:pPr>
                      <a:r>
                        <a:rPr kumimoji="0" lang="fa-IR" sz="1300" b="0" i="0" u="none" strike="noStrike" cap="none" normalizeH="0" baseline="0" dirty="0" smtClean="0">
                          <a:ln>
                            <a:noFill/>
                          </a:ln>
                          <a:solidFill>
                            <a:schemeClr val="tx1"/>
                          </a:solidFill>
                          <a:effectLst/>
                          <a:latin typeface="Times New Roman" pitchFamily="18" charset="0"/>
                          <a:cs typeface="B Homa" pitchFamily="2" charset="-78"/>
                        </a:rPr>
                        <a:t>93</a:t>
                      </a:r>
                      <a:endParaRPr kumimoji="0" lang="en-US" sz="1300" b="0" i="0" u="none" strike="noStrike" cap="none" normalizeH="0" baseline="0" dirty="0" smtClean="0">
                        <a:ln>
                          <a:noFill/>
                        </a:ln>
                        <a:solidFill>
                          <a:schemeClr val="tx1"/>
                        </a:solidFill>
                        <a:effectLst/>
                        <a:latin typeface="Times New Roman" pitchFamily="18" charset="0"/>
                        <a:cs typeface="B Homa" pitchFamily="2" charset="-78"/>
                      </a:endParaRPr>
                    </a:p>
                  </a:txBody>
                  <a:tcPr marL="68581" marR="68581" marT="0" marB="0" anchor="ctr" horzOverflow="overflow">
                    <a:lnL w="19050" cap="flat" cmpd="dbl" algn="ctr">
                      <a:solidFill>
                        <a:srgbClr val="000000"/>
                      </a:solidFill>
                      <a:prstDash val="solid"/>
                      <a:round/>
                      <a:headEnd type="none" w="med" len="med"/>
                      <a:tailEnd type="none" w="med" len="med"/>
                    </a:lnL>
                    <a:lnR w="47625" cap="flat" cmpd="dbl"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47625" cap="flat" cmpd="dbl" algn="ctr">
                      <a:solidFill>
                        <a:srgbClr val="000000"/>
                      </a:solidFill>
                      <a:prstDash val="solid"/>
                      <a:round/>
                      <a:headEnd type="none" w="med" len="med"/>
                      <a:tailEnd type="none" w="med" len="med"/>
                    </a:lnB>
                    <a:lnTlToBr>
                      <a:noFill/>
                    </a:lnTlToBr>
                    <a:lnBlToTr>
                      <a:noFill/>
                    </a:lnBlToTr>
                    <a:noFill/>
                  </a:tcPr>
                </a:tc>
              </a:tr>
              <a:tr h="256217">
                <a:tc>
                  <a:txBody>
                    <a:bodyPr/>
                    <a:lstStyle/>
                    <a:p>
                      <a:pPr marL="0" marR="0" lvl="0" indent="0" algn="ctr" defTabSz="914400" rtl="1" eaLnBrk="1" fontAlgn="base" latinLnBrk="0" hangingPunct="1">
                        <a:lnSpc>
                          <a:spcPct val="90000"/>
                        </a:lnSpc>
                        <a:spcBef>
                          <a:spcPct val="0"/>
                        </a:spcBef>
                        <a:spcAft>
                          <a:spcPct val="0"/>
                        </a:spcAft>
                        <a:buClrTx/>
                        <a:buSzTx/>
                        <a:buFontTx/>
                        <a:buNone/>
                        <a:tabLst/>
                      </a:pPr>
                      <a:r>
                        <a:rPr kumimoji="0" lang="fa-IR" sz="1300" b="0" i="0" u="none" strike="noStrike" cap="none" normalizeH="0" baseline="0" smtClean="0">
                          <a:ln>
                            <a:noFill/>
                          </a:ln>
                          <a:solidFill>
                            <a:schemeClr val="tx1"/>
                          </a:solidFill>
                          <a:effectLst/>
                          <a:latin typeface="Times New Roman" pitchFamily="18" charset="0"/>
                          <a:cs typeface="B Homa" pitchFamily="2" charset="-78"/>
                        </a:rPr>
                        <a:t>مرد</a:t>
                      </a:r>
                      <a:endParaRPr kumimoji="0" lang="en-US" sz="1300" b="0" i="0" u="none" strike="noStrike" cap="none" normalizeH="0" baseline="0" smtClean="0">
                        <a:ln>
                          <a:noFill/>
                        </a:ln>
                        <a:solidFill>
                          <a:schemeClr val="tx1"/>
                        </a:solidFill>
                        <a:effectLst/>
                        <a:latin typeface="Times New Roman" pitchFamily="18" charset="0"/>
                        <a:cs typeface="B Homa" pitchFamily="2" charset="-78"/>
                      </a:endParaRPr>
                    </a:p>
                  </a:txBody>
                  <a:tcPr marL="68581" marR="68581" marT="0" marB="0" anchor="ctr" horzOverflow="overflow">
                    <a:lnL w="47625"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90000"/>
                        </a:lnSpc>
                        <a:spcBef>
                          <a:spcPct val="0"/>
                        </a:spcBef>
                        <a:spcAft>
                          <a:spcPct val="0"/>
                        </a:spcAft>
                        <a:buClrTx/>
                        <a:buSzTx/>
                        <a:buFontTx/>
                        <a:buNone/>
                        <a:tabLst/>
                      </a:pPr>
                      <a:r>
                        <a:rPr kumimoji="0" lang="fa-IR" sz="1300" b="0" i="0" u="none" strike="noStrike" cap="none" normalizeH="0" baseline="0" dirty="0" smtClean="0">
                          <a:ln>
                            <a:noFill/>
                          </a:ln>
                          <a:solidFill>
                            <a:schemeClr val="tx1"/>
                          </a:solidFill>
                          <a:effectLst/>
                          <a:latin typeface="Times New Roman" pitchFamily="18" charset="0"/>
                          <a:cs typeface="B Homa" pitchFamily="2" charset="-78"/>
                        </a:rPr>
                        <a:t>303</a:t>
                      </a:r>
                      <a:endParaRPr kumimoji="0" lang="en-US" sz="1300" b="0" i="0" u="none" strike="noStrike" cap="none" normalizeH="0" baseline="0" dirty="0" smtClean="0">
                        <a:ln>
                          <a:noFill/>
                        </a:ln>
                        <a:solidFill>
                          <a:schemeClr val="tx1"/>
                        </a:solidFill>
                        <a:effectLst/>
                        <a:latin typeface="Times New Roman" pitchFamily="18" charset="0"/>
                        <a:cs typeface="B Homa" pitchFamily="2" charset="-78"/>
                      </a:endParaRPr>
                    </a:p>
                  </a:txBody>
                  <a:tcPr marL="68581" marR="68581" marT="0" marB="0" anchor="ctr" horzOverflow="overflow">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90000"/>
                        </a:lnSpc>
                        <a:spcBef>
                          <a:spcPct val="0"/>
                        </a:spcBef>
                        <a:spcAft>
                          <a:spcPct val="0"/>
                        </a:spcAft>
                        <a:buClrTx/>
                        <a:buSzTx/>
                        <a:buFontTx/>
                        <a:buNone/>
                        <a:tabLst/>
                      </a:pPr>
                      <a:r>
                        <a:rPr kumimoji="0" lang="fa-IR" sz="1300" b="0" i="0" u="none" strike="noStrike" cap="none" normalizeH="0" baseline="0" dirty="0" smtClean="0">
                          <a:ln>
                            <a:noFill/>
                          </a:ln>
                          <a:solidFill>
                            <a:schemeClr val="tx1"/>
                          </a:solidFill>
                          <a:effectLst/>
                          <a:latin typeface="Times New Roman" pitchFamily="18" charset="0"/>
                          <a:cs typeface="B Homa" pitchFamily="2" charset="-78"/>
                        </a:rPr>
                        <a:t>48</a:t>
                      </a:r>
                      <a:endParaRPr kumimoji="0" lang="en-US" sz="1300" b="0" i="0" u="none" strike="noStrike" cap="none" normalizeH="0" baseline="0" dirty="0" smtClean="0">
                        <a:ln>
                          <a:noFill/>
                        </a:ln>
                        <a:solidFill>
                          <a:schemeClr val="tx1"/>
                        </a:solidFill>
                        <a:effectLst/>
                        <a:latin typeface="Times New Roman" pitchFamily="18" charset="0"/>
                        <a:cs typeface="B Homa" pitchFamily="2" charset="-78"/>
                      </a:endParaRPr>
                    </a:p>
                  </a:txBody>
                  <a:tcPr marL="68581" marR="68581" marT="0" marB="0" anchor="ctr" horzOverflow="overflow">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lnTlToBr>
                      <a:noFill/>
                    </a:lnTlToBr>
                    <a:lnBlToTr>
                      <a:noFill/>
                    </a:lnBlToTr>
                    <a:noFill/>
                  </a:tcPr>
                </a:tc>
                <a:tc vMerge="1">
                  <a:txBody>
                    <a:bodyPr/>
                    <a:lstStyle/>
                    <a:p>
                      <a:pPr rtl="1"/>
                      <a:endParaRPr lang="fa-IR"/>
                    </a:p>
                  </a:txBody>
                  <a:tcPr/>
                </a:tc>
              </a:tr>
              <a:tr h="267902">
                <a:tc>
                  <a:txBody>
                    <a:bodyPr/>
                    <a:lstStyle/>
                    <a:p>
                      <a:pPr marL="0" marR="0" lvl="0" indent="0" algn="ctr" defTabSz="914400" rtl="1" eaLnBrk="1" fontAlgn="base" latinLnBrk="0" hangingPunct="1">
                        <a:lnSpc>
                          <a:spcPct val="90000"/>
                        </a:lnSpc>
                        <a:spcBef>
                          <a:spcPct val="0"/>
                        </a:spcBef>
                        <a:spcAft>
                          <a:spcPct val="0"/>
                        </a:spcAft>
                        <a:buClrTx/>
                        <a:buSzTx/>
                        <a:buFontTx/>
                        <a:buNone/>
                        <a:tabLst/>
                      </a:pPr>
                      <a:r>
                        <a:rPr kumimoji="0" lang="fa-IR" sz="1300" b="0" i="0" u="none" strike="noStrike" cap="none" normalizeH="0" baseline="0" smtClean="0">
                          <a:ln>
                            <a:noFill/>
                          </a:ln>
                          <a:solidFill>
                            <a:schemeClr val="tx1"/>
                          </a:solidFill>
                          <a:effectLst/>
                          <a:latin typeface="Times New Roman" pitchFamily="18" charset="0"/>
                          <a:cs typeface="B Homa" pitchFamily="2" charset="-78"/>
                        </a:rPr>
                        <a:t>زن</a:t>
                      </a:r>
                      <a:endParaRPr kumimoji="0" lang="en-US" sz="1300" b="0" i="0" u="none" strike="noStrike" cap="none" normalizeH="0" baseline="0" smtClean="0">
                        <a:ln>
                          <a:noFill/>
                        </a:ln>
                        <a:solidFill>
                          <a:schemeClr val="tx1"/>
                        </a:solidFill>
                        <a:effectLst/>
                        <a:latin typeface="Times New Roman" pitchFamily="18" charset="0"/>
                        <a:cs typeface="B Homa" pitchFamily="2" charset="-78"/>
                      </a:endParaRPr>
                    </a:p>
                  </a:txBody>
                  <a:tcPr marL="68581" marR="68581" marT="0" marB="0" anchor="ctr" horzOverflow="overflow">
                    <a:lnL w="47625"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47625" cap="flat" cmpd="dbl"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90000"/>
                        </a:lnSpc>
                        <a:spcBef>
                          <a:spcPct val="0"/>
                        </a:spcBef>
                        <a:spcAft>
                          <a:spcPct val="0"/>
                        </a:spcAft>
                        <a:buClrTx/>
                        <a:buSzTx/>
                        <a:buFontTx/>
                        <a:buNone/>
                        <a:tabLst/>
                      </a:pPr>
                      <a:r>
                        <a:rPr kumimoji="0" lang="fa-IR" sz="1300" b="0" i="0" u="none" strike="noStrike" cap="none" normalizeH="0" baseline="0" dirty="0" smtClean="0">
                          <a:ln>
                            <a:noFill/>
                          </a:ln>
                          <a:solidFill>
                            <a:schemeClr val="tx1"/>
                          </a:solidFill>
                          <a:effectLst/>
                          <a:latin typeface="Times New Roman" pitchFamily="18" charset="0"/>
                          <a:cs typeface="B Homa" pitchFamily="2" charset="-78"/>
                        </a:rPr>
                        <a:t>327</a:t>
                      </a:r>
                      <a:endParaRPr kumimoji="0" lang="en-US" sz="1300" b="0" i="0" u="none" strike="noStrike" cap="none" normalizeH="0" baseline="0" dirty="0" smtClean="0">
                        <a:ln>
                          <a:noFill/>
                        </a:ln>
                        <a:solidFill>
                          <a:schemeClr val="tx1"/>
                        </a:solidFill>
                        <a:effectLst/>
                        <a:latin typeface="Times New Roman" pitchFamily="18" charset="0"/>
                        <a:cs typeface="B Homa" pitchFamily="2" charset="-78"/>
                      </a:endParaRPr>
                    </a:p>
                  </a:txBody>
                  <a:tcPr marL="68581" marR="68581" marT="0" marB="0" anchor="ctr" horzOverflow="overflow">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47625" cap="flat" cmpd="dbl"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90000"/>
                        </a:lnSpc>
                        <a:spcBef>
                          <a:spcPct val="0"/>
                        </a:spcBef>
                        <a:spcAft>
                          <a:spcPct val="0"/>
                        </a:spcAft>
                        <a:buClrTx/>
                        <a:buSzTx/>
                        <a:buFontTx/>
                        <a:buNone/>
                        <a:tabLst/>
                      </a:pPr>
                      <a:r>
                        <a:rPr kumimoji="0" lang="fa-IR" sz="1300" b="0" i="0" u="none" strike="noStrike" cap="none" normalizeH="0" baseline="0" dirty="0" smtClean="0">
                          <a:ln>
                            <a:noFill/>
                          </a:ln>
                          <a:solidFill>
                            <a:schemeClr val="tx1"/>
                          </a:solidFill>
                          <a:effectLst/>
                          <a:latin typeface="Times New Roman" pitchFamily="18" charset="0"/>
                          <a:cs typeface="B Homa" pitchFamily="2" charset="-78"/>
                        </a:rPr>
                        <a:t>52</a:t>
                      </a:r>
                      <a:endParaRPr kumimoji="0" lang="en-US" sz="1300" b="0" i="0" u="none" strike="noStrike" cap="none" normalizeH="0" baseline="0" dirty="0" smtClean="0">
                        <a:ln>
                          <a:noFill/>
                        </a:ln>
                        <a:solidFill>
                          <a:schemeClr val="tx1"/>
                        </a:solidFill>
                        <a:effectLst/>
                        <a:latin typeface="Times New Roman" pitchFamily="18" charset="0"/>
                        <a:cs typeface="B Homa" pitchFamily="2" charset="-78"/>
                      </a:endParaRPr>
                    </a:p>
                  </a:txBody>
                  <a:tcPr marL="68581" marR="68581" marT="0" marB="0" anchor="ctr" horzOverflow="overflow">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47625" cap="flat" cmpd="dbl" algn="ctr">
                      <a:solidFill>
                        <a:srgbClr val="000000"/>
                      </a:solidFill>
                      <a:prstDash val="solid"/>
                      <a:round/>
                      <a:headEnd type="none" w="med" len="med"/>
                      <a:tailEnd type="none" w="med" len="med"/>
                    </a:lnB>
                    <a:lnTlToBr>
                      <a:noFill/>
                    </a:lnTlToBr>
                    <a:lnBlToTr>
                      <a:noFill/>
                    </a:lnBlToTr>
                    <a:noFill/>
                  </a:tcPr>
                </a:tc>
                <a:tc vMerge="1">
                  <a:txBody>
                    <a:bodyPr/>
                    <a:lstStyle/>
                    <a:p>
                      <a:pPr rtl="1"/>
                      <a:endParaRPr lang="fa-IR"/>
                    </a:p>
                  </a:txBody>
                  <a:tcPr/>
                </a:tc>
              </a:tr>
            </a:tbl>
          </a:graphicData>
        </a:graphic>
      </p:graphicFrame>
      <p:pic>
        <p:nvPicPr>
          <p:cNvPr id="6"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7"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a:t>
            </a:r>
            <a:r>
              <a:rPr lang="fa-IR" sz="1129" b="1" kern="0" dirty="0">
                <a:solidFill>
                  <a:srgbClr val="000000"/>
                </a:solidFill>
              </a:rPr>
              <a:t>سازمان مدیریت وبرنامه ریزی </a:t>
            </a:r>
          </a:p>
          <a:p>
            <a:pPr algn="ctr" eaLnBrk="0" fontAlgn="base" hangingPunct="0">
              <a:spcBef>
                <a:spcPct val="0"/>
              </a:spcBef>
              <a:spcAft>
                <a:spcPct val="0"/>
              </a:spcAft>
              <a:defRPr/>
            </a:pP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sp>
        <p:nvSpPr>
          <p:cNvPr id="26656" name="Rounded Rectangle 7"/>
          <p:cNvSpPr>
            <a:spLocks noChangeArrowheads="1"/>
          </p:cNvSpPr>
          <p:nvPr/>
        </p:nvSpPr>
        <p:spPr bwMode="auto">
          <a:xfrm>
            <a:off x="5432050" y="633839"/>
            <a:ext cx="3153515" cy="430025"/>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26657" name="Text Box 2"/>
          <p:cNvSpPr txBox="1">
            <a:spLocks noChangeArrowheads="1"/>
          </p:cNvSpPr>
          <p:nvPr/>
        </p:nvSpPr>
        <p:spPr bwMode="auto">
          <a:xfrm>
            <a:off x="1633497" y="3142317"/>
            <a:ext cx="6880397" cy="2938503"/>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881" b="1">
                <a:solidFill>
                  <a:srgbClr val="000000"/>
                </a:solidFill>
                <a:latin typeface="Calibri" panose="020F0502020204030204" pitchFamily="34" charset="0"/>
              </a:rPr>
              <a:t>5-2 تحلیل اجتماعی : </a:t>
            </a:r>
          </a:p>
          <a:p>
            <a:pPr algn="just" eaLnBrk="1" fontAlgn="base" hangingPunct="1">
              <a:spcBef>
                <a:spcPct val="0"/>
              </a:spcBef>
              <a:spcAft>
                <a:spcPts val="941"/>
              </a:spcAft>
            </a:pPr>
            <a:r>
              <a:rPr lang="fa-IR" altLang="fa-IR" sz="1317" b="1">
                <a:solidFill>
                  <a:srgbClr val="000000"/>
                </a:solidFill>
                <a:latin typeface="Calibri" panose="020F0502020204030204" pitchFamily="34" charset="0"/>
              </a:rPr>
              <a:t>در حال حاضر پدیده ای که بیشتر به چشم میخورد,روند رو به رشد مهاجرت از زوستا است.ریشه های مهاجرت را باید در مشکلات فرهنگی و اقتصادی جستجو کرد.مشکلات اقتصادی, ناشی از رابطه نا متعادل و نامعقول هزینه کرد(خرج و دخل) است. در این  روستا نه تنها درآمد كافي براي روستاييان وجود ندارد, بلكه اضافه شدن هزينه حمل و نقل آن ها به شهرها براي بهره مندي از خدمات نيز موجب تشديد روند مهاجرت شده است</a:t>
            </a:r>
          </a:p>
          <a:p>
            <a:pPr algn="just" eaLnBrk="1" fontAlgn="base" hangingPunct="1">
              <a:spcBef>
                <a:spcPct val="0"/>
              </a:spcBef>
              <a:spcAft>
                <a:spcPts val="941"/>
              </a:spcAft>
            </a:pPr>
            <a:r>
              <a:rPr lang="fa-IR" altLang="fa-IR" sz="1317" b="1">
                <a:solidFill>
                  <a:srgbClr val="000000"/>
                </a:solidFill>
                <a:latin typeface="Calibri" panose="020F0502020204030204" pitchFamily="34" charset="0"/>
              </a:rPr>
              <a:t> بيشترين افراد مهاجر را قشر جوان تشكيل مي دهند كه براي تامين آينده و رسيدن به آرزوهايشان به نقدينگي نياز دارند و به عقيده آن ها در شهرها به راحتي مي توانند با شغل هاي واسطه اي و خدماتي، درآمدي را چند برابر بيشتر از درآمدي كه در روستا مي توانند به دست آورند كسب كنند.البته این تنها دلیل مهاجرت نمی باشد, بلكه بعضي از افراد تنها براي بهره مندي از رفاه بيشتر به شهرها مهاجرت مي كنند.</a:t>
            </a:r>
            <a:endParaRPr lang="en-US" altLang="fa-IR" sz="1317" b="1">
              <a:solidFill>
                <a:srgbClr val="000000"/>
              </a:solidFill>
              <a:latin typeface="Calibri" panose="020F0502020204030204" pitchFamily="34" charset="0"/>
            </a:endParaRPr>
          </a:p>
          <a:p>
            <a:pPr algn="just" eaLnBrk="1" fontAlgn="base" hangingPunct="1">
              <a:spcBef>
                <a:spcPct val="0"/>
              </a:spcBef>
              <a:spcAft>
                <a:spcPts val="941"/>
              </a:spcAft>
            </a:pPr>
            <a:r>
              <a:rPr lang="fa-IR" altLang="fa-IR" sz="1317" b="1">
                <a:solidFill>
                  <a:srgbClr val="000000"/>
                </a:solidFill>
                <a:latin typeface="Calibri" panose="020F0502020204030204" pitchFamily="34" charset="0"/>
              </a:rPr>
              <a:t>خدمات شهري شامل بهداشت، آموزش، مراكز تفريحي و رفاهي و ... است كه همين موارد موجب شده است تا روح تنوع طلبي در جوانان روستايي سيراب نشود ومحيط آرام روستا را با محيط پر از هياهوي شهر عوض كنند.</a:t>
            </a:r>
          </a:p>
          <a:p>
            <a:pPr eaLnBrk="1" fontAlgn="base" hangingPunct="1">
              <a:spcBef>
                <a:spcPct val="0"/>
              </a:spcBef>
              <a:spcAft>
                <a:spcPct val="0"/>
              </a:spcAft>
            </a:pPr>
            <a:endParaRPr lang="fa-IR" altLang="fa-IR" sz="2352">
              <a:solidFill>
                <a:srgbClr val="000000"/>
              </a:solidFill>
            </a:endParaRPr>
          </a:p>
        </p:txBody>
      </p:sp>
    </p:spTree>
    <p:extLst>
      <p:ext uri="{BB962C8B-B14F-4D97-AF65-F5344CB8AC3E}">
        <p14:creationId xmlns:p14="http://schemas.microsoft.com/office/powerpoint/2010/main" val="216442665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IMG_5866"/>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31248" y="920522"/>
            <a:ext cx="7225988" cy="4945285"/>
          </a:xfrm>
          <a:prstGeom prst="rect">
            <a:avLst/>
          </a:prstGeom>
          <a:ln>
            <a:noFill/>
          </a:ln>
          <a:effectLst>
            <a:softEdge rad="112500"/>
          </a:effectLst>
        </p:spPr>
      </p:pic>
      <p:sp>
        <p:nvSpPr>
          <p:cNvPr id="48130" name="Rectangle 4"/>
          <p:cNvSpPr>
            <a:spLocks noChangeArrowheads="1"/>
          </p:cNvSpPr>
          <p:nvPr/>
        </p:nvSpPr>
        <p:spPr bwMode="auto">
          <a:xfrm>
            <a:off x="4101054" y="2353916"/>
            <a:ext cx="1761701" cy="1101656"/>
          </a:xfrm>
          <a:prstGeom prst="rect">
            <a:avLst/>
          </a:prstGeom>
          <a:noFill/>
          <a:ln w="9525">
            <a:noFill/>
            <a:miter lim="800000"/>
            <a:headEnd/>
            <a:tailEnd/>
          </a:ln>
        </p:spPr>
        <p:txBody>
          <a:bodyPr wrap="none" lIns="0" tIns="150324" rIns="0" bIns="37581" anchor="ctr">
            <a:spAutoFit/>
          </a:bodyPr>
          <a:lstStyle/>
          <a:p>
            <a:pPr algn="l" fontAlgn="base">
              <a:spcBef>
                <a:spcPct val="0"/>
              </a:spcBef>
              <a:spcAft>
                <a:spcPct val="0"/>
              </a:spcAft>
              <a:defRPr/>
            </a:pPr>
            <a:r>
              <a:rPr lang="fa-IR" sz="5926"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cs typeface="B Homa" panose="00000400000000000000" pitchFamily="2" charset="-78"/>
              </a:rPr>
              <a:t>اقتصاد</a:t>
            </a:r>
            <a:endParaRPr lang="en-US" sz="5926"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endParaRPr>
          </a:p>
        </p:txBody>
      </p:sp>
      <p:pic>
        <p:nvPicPr>
          <p:cNvPr id="4"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5"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sp>
        <p:nvSpPr>
          <p:cNvPr id="27654" name="Rectangle 4"/>
          <p:cNvSpPr>
            <a:spLocks noChangeArrowheads="1"/>
          </p:cNvSpPr>
          <p:nvPr/>
        </p:nvSpPr>
        <p:spPr bwMode="auto">
          <a:xfrm>
            <a:off x="2780230" y="6152490"/>
            <a:ext cx="4515261" cy="26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marL="342900" indent="-342900"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marL="900402" lvl="2" indent="-92579" eaLnBrk="1" fontAlgn="base" hangingPunct="1">
              <a:spcBef>
                <a:spcPct val="0"/>
              </a:spcBef>
              <a:spcAft>
                <a:spcPct val="0"/>
              </a:spcAft>
            </a:pPr>
            <a:r>
              <a:rPr lang="fa-IR" altLang="fa-IR" sz="1129">
                <a:solidFill>
                  <a:srgbClr val="000000"/>
                </a:solidFill>
              </a:rPr>
              <a:t>براي كسب اطلاعات بيشتر از اين بخش به پيوست شماره 2مراجعه گردد</a:t>
            </a:r>
          </a:p>
        </p:txBody>
      </p:sp>
    </p:spTree>
    <p:extLst>
      <p:ext uri="{BB962C8B-B14F-4D97-AF65-F5344CB8AC3E}">
        <p14:creationId xmlns:p14="http://schemas.microsoft.com/office/powerpoint/2010/main" val="117962482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ChangeArrowheads="1"/>
          </p:cNvSpPr>
          <p:nvPr/>
        </p:nvSpPr>
        <p:spPr bwMode="auto">
          <a:xfrm>
            <a:off x="4033573" y="562546"/>
            <a:ext cx="4551992"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1-3 </a:t>
            </a:r>
            <a:r>
              <a:rPr lang="ar-SA" altLang="fa-IR" sz="1693" b="1">
                <a:solidFill>
                  <a:srgbClr val="000000"/>
                </a:solidFill>
              </a:rPr>
              <a:t>فعالیت های اقتصادی در مجموعه روستایی کیش دره </a:t>
            </a:r>
            <a:r>
              <a:rPr lang="fa-IR" altLang="fa-IR" sz="1693" b="1">
                <a:solidFill>
                  <a:srgbClr val="000000"/>
                </a:solidFill>
              </a:rPr>
              <a:t>:</a:t>
            </a:r>
          </a:p>
        </p:txBody>
      </p:sp>
      <p:sp>
        <p:nvSpPr>
          <p:cNvPr id="28675" name="Rectangle 5"/>
          <p:cNvSpPr>
            <a:spLocks noChangeArrowheads="1"/>
          </p:cNvSpPr>
          <p:nvPr/>
        </p:nvSpPr>
        <p:spPr bwMode="auto">
          <a:xfrm rot="10800000" flipV="1">
            <a:off x="4285317" y="848843"/>
            <a:ext cx="4300248" cy="1049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43296" bIns="35824"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ar-SA" altLang="fa-IR" sz="1129">
                <a:solidFill>
                  <a:srgbClr val="000000"/>
                </a:solidFill>
              </a:rPr>
              <a:t>فعالیت های اقتصادی در مجموعه روستایی کیش دره به ترتیب اهمیت شامل</a:t>
            </a:r>
            <a:r>
              <a:rPr lang="fa-IR" altLang="fa-IR" sz="1129">
                <a:solidFill>
                  <a:srgbClr val="000000"/>
                </a:solidFill>
              </a:rPr>
              <a:t> موارد زير ميباشد:</a:t>
            </a:r>
          </a:p>
          <a:p>
            <a:pPr fontAlgn="base">
              <a:spcBef>
                <a:spcPct val="0"/>
              </a:spcBef>
              <a:spcAft>
                <a:spcPct val="0"/>
              </a:spcAft>
            </a:pPr>
            <a:r>
              <a:rPr lang="ar-SA" altLang="fa-IR" sz="1129">
                <a:solidFill>
                  <a:srgbClr val="000000"/>
                </a:solidFill>
              </a:rPr>
              <a:t> کشاورزی ( دامداری ، زراعت ، باغداری ) </a:t>
            </a:r>
            <a:endParaRPr lang="fa-IR" altLang="fa-IR" sz="1129">
              <a:solidFill>
                <a:srgbClr val="000000"/>
              </a:solidFill>
            </a:endParaRPr>
          </a:p>
          <a:p>
            <a:pPr fontAlgn="base">
              <a:spcBef>
                <a:spcPct val="0"/>
              </a:spcBef>
              <a:spcAft>
                <a:spcPct val="0"/>
              </a:spcAft>
            </a:pPr>
            <a:r>
              <a:rPr lang="ar-SA" altLang="fa-IR" sz="1129">
                <a:solidFill>
                  <a:srgbClr val="000000"/>
                </a:solidFill>
              </a:rPr>
              <a:t> خدمات </a:t>
            </a:r>
            <a:endParaRPr lang="fa-IR" altLang="fa-IR" sz="1129">
              <a:solidFill>
                <a:srgbClr val="000000"/>
              </a:solidFill>
            </a:endParaRPr>
          </a:p>
          <a:p>
            <a:pPr fontAlgn="base">
              <a:spcBef>
                <a:spcPct val="0"/>
              </a:spcBef>
              <a:spcAft>
                <a:spcPct val="0"/>
              </a:spcAft>
            </a:pPr>
            <a:r>
              <a:rPr lang="ar-SA" altLang="fa-IR" sz="1129">
                <a:solidFill>
                  <a:srgbClr val="000000"/>
                </a:solidFill>
              </a:rPr>
              <a:t> فعالیتی</a:t>
            </a:r>
            <a:r>
              <a:rPr lang="fa-IR" altLang="fa-IR" sz="1129">
                <a:solidFill>
                  <a:srgbClr val="000000"/>
                </a:solidFill>
              </a:rPr>
              <a:t> </a:t>
            </a:r>
            <a:r>
              <a:rPr lang="ar-SA" altLang="fa-IR" sz="1129">
                <a:solidFill>
                  <a:srgbClr val="000000"/>
                </a:solidFill>
              </a:rPr>
              <a:t>در زمینه صنعت صورت نمی گیرد . </a:t>
            </a:r>
          </a:p>
        </p:txBody>
      </p:sp>
      <p:pic>
        <p:nvPicPr>
          <p:cNvPr id="6"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7"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تحلیل شخصی</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8" name="Picture 4" descr="D:\Projects\Rusta\sina pc\scan old\5.jpg"/>
          <p:cNvPicPr>
            <a:picLocks noChangeAspect="1" noChangeArrowheads="1"/>
          </p:cNvPicPr>
          <p:nvPr/>
        </p:nvPicPr>
        <p:blipFill>
          <a:blip r:embed="rId3" cstate="screen">
            <a:lum contrast="-10000"/>
            <a:extLst>
              <a:ext uri="{28A0092B-C50C-407E-A947-70E740481C1C}">
                <a14:useLocalDpi xmlns:a14="http://schemas.microsoft.com/office/drawing/2010/main"/>
              </a:ext>
            </a:extLst>
          </a:blip>
          <a:srcRect/>
          <a:stretch>
            <a:fillRect/>
          </a:stretch>
        </p:blipFill>
        <p:spPr bwMode="auto">
          <a:xfrm>
            <a:off x="1524105" y="1207205"/>
            <a:ext cx="4911336" cy="3010174"/>
          </a:xfrm>
          <a:prstGeom prst="rect">
            <a:avLst/>
          </a:prstGeom>
          <a:ln>
            <a:noFill/>
          </a:ln>
          <a:effectLst>
            <a:softEdge rad="112500"/>
          </a:effectLst>
        </p:spPr>
      </p:pic>
      <p:sp>
        <p:nvSpPr>
          <p:cNvPr id="28679" name="Rectangle 8"/>
          <p:cNvSpPr>
            <a:spLocks noChangeArrowheads="1"/>
          </p:cNvSpPr>
          <p:nvPr/>
        </p:nvSpPr>
        <p:spPr bwMode="auto">
          <a:xfrm>
            <a:off x="6435441" y="2282267"/>
            <a:ext cx="2135193" cy="130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ar-SA" altLang="fa-IR" sz="1129" b="1">
                <a:solidFill>
                  <a:srgbClr val="000000"/>
                </a:solidFill>
              </a:rPr>
              <a:t>از مجموع خانوارهای مجموعه روستایی کیش دره </a:t>
            </a:r>
            <a:r>
              <a:rPr lang="en-US" altLang="fa-IR" sz="1129" b="1">
                <a:solidFill>
                  <a:srgbClr val="000000"/>
                </a:solidFill>
              </a:rPr>
              <a:t>:</a:t>
            </a:r>
          </a:p>
          <a:p>
            <a:pPr eaLnBrk="1" fontAlgn="base" hangingPunct="1">
              <a:spcBef>
                <a:spcPct val="0"/>
              </a:spcBef>
              <a:spcAft>
                <a:spcPct val="0"/>
              </a:spcAft>
            </a:pPr>
            <a:endParaRPr lang="en-US" altLang="fa-IR" sz="1129">
              <a:solidFill>
                <a:srgbClr val="000000"/>
              </a:solidFill>
            </a:endParaRPr>
          </a:p>
          <a:p>
            <a:pPr eaLnBrk="1" fontAlgn="base" hangingPunct="1">
              <a:spcBef>
                <a:spcPct val="0"/>
              </a:spcBef>
              <a:spcAft>
                <a:spcPct val="0"/>
              </a:spcAft>
            </a:pPr>
            <a:r>
              <a:rPr lang="ar-SA" altLang="fa-IR" sz="1129">
                <a:solidFill>
                  <a:srgbClr val="000000"/>
                </a:solidFill>
              </a:rPr>
              <a:t>125 خانوار معادل 92 درصد در بخش کشاورزی ( دامداری ، زراعت )</a:t>
            </a:r>
            <a:r>
              <a:rPr lang="fa-IR" altLang="fa-IR" sz="1129">
                <a:solidFill>
                  <a:srgbClr val="000000"/>
                </a:solidFill>
              </a:rPr>
              <a:t> و </a:t>
            </a:r>
            <a:r>
              <a:rPr lang="ar-SA" altLang="fa-IR" sz="1129">
                <a:solidFill>
                  <a:srgbClr val="000000"/>
                </a:solidFill>
              </a:rPr>
              <a:t>1</a:t>
            </a:r>
            <a:r>
              <a:rPr lang="fa-IR" altLang="fa-IR" sz="1129">
                <a:solidFill>
                  <a:srgbClr val="000000"/>
                </a:solidFill>
              </a:rPr>
              <a:t>0</a:t>
            </a:r>
            <a:r>
              <a:rPr lang="ar-SA" altLang="fa-IR" sz="1129">
                <a:solidFill>
                  <a:srgbClr val="000000"/>
                </a:solidFill>
              </a:rPr>
              <a:t> خانوار معادل 8 درصد در بخش خدمات مشغول به فعالیت می باشند. </a:t>
            </a:r>
          </a:p>
        </p:txBody>
      </p:sp>
      <p:pic>
        <p:nvPicPr>
          <p:cNvPr id="10" name="Picture 5" descr="1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862075" y="4145708"/>
            <a:ext cx="2866832" cy="2293466"/>
          </a:xfrm>
          <a:prstGeom prst="rect">
            <a:avLst/>
          </a:prstGeom>
          <a:ln>
            <a:noFill/>
          </a:ln>
          <a:effectLst>
            <a:softEdge rad="112500"/>
          </a:effectLst>
        </p:spPr>
      </p:pic>
      <p:sp>
        <p:nvSpPr>
          <p:cNvPr id="28681" name="Text Box 5"/>
          <p:cNvSpPr txBox="1">
            <a:spLocks noChangeArrowheads="1"/>
          </p:cNvSpPr>
          <p:nvPr/>
        </p:nvSpPr>
        <p:spPr bwMode="auto">
          <a:xfrm>
            <a:off x="5503721" y="3787354"/>
            <a:ext cx="3222200" cy="26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129" b="1">
                <a:solidFill>
                  <a:srgbClr val="000000"/>
                </a:solidFill>
              </a:rPr>
              <a:t>نمودارجمعیت شاغل ، غیر فعال ، بیکار</a:t>
            </a:r>
            <a:endParaRPr lang="en-US" altLang="fa-IR" sz="1129" b="1">
              <a:solidFill>
                <a:srgbClr val="000000"/>
              </a:solidFill>
            </a:endParaRPr>
          </a:p>
        </p:txBody>
      </p:sp>
      <p:sp>
        <p:nvSpPr>
          <p:cNvPr id="28682" name="Rectangle 6"/>
          <p:cNvSpPr>
            <a:spLocks noChangeArrowheads="1"/>
          </p:cNvSpPr>
          <p:nvPr/>
        </p:nvSpPr>
        <p:spPr bwMode="auto">
          <a:xfrm>
            <a:off x="2135193" y="4284571"/>
            <a:ext cx="3783621"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129" b="1">
                <a:solidFill>
                  <a:srgbClr val="000000"/>
                </a:solidFill>
              </a:rPr>
              <a:t>نمودار </a:t>
            </a:r>
            <a:r>
              <a:rPr lang="ar-SA" altLang="fa-IR" sz="1129" b="1">
                <a:solidFill>
                  <a:srgbClr val="000000"/>
                </a:solidFill>
              </a:rPr>
              <a:t>جمعيت فعال، شاغل و بيكار روستا:</a:t>
            </a:r>
            <a:r>
              <a:rPr lang="en-US" altLang="fa-IR" sz="1129">
                <a:solidFill>
                  <a:srgbClr val="000000"/>
                </a:solidFill>
              </a:rPr>
              <a:t>  </a:t>
            </a:r>
          </a:p>
          <a:p>
            <a:pPr fontAlgn="base">
              <a:spcBef>
                <a:spcPct val="0"/>
              </a:spcBef>
              <a:spcAft>
                <a:spcPct val="0"/>
              </a:spcAft>
            </a:pPr>
            <a:r>
              <a:rPr lang="en-US" altLang="fa-IR" sz="1129">
                <a:solidFill>
                  <a:srgbClr val="000000"/>
                </a:solidFill>
              </a:rPr>
              <a:t>   </a:t>
            </a:r>
            <a:endParaRPr lang="en-US" altLang="fa-IR" sz="1129" b="1">
              <a:solidFill>
                <a:srgbClr val="000000"/>
              </a:solidFill>
            </a:endParaRPr>
          </a:p>
        </p:txBody>
      </p:sp>
      <p:pic>
        <p:nvPicPr>
          <p:cNvPr id="13" name="Picture 4" descr="1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995243" y="4432391"/>
            <a:ext cx="2971081" cy="2006782"/>
          </a:xfrm>
          <a:prstGeom prst="rect">
            <a:avLst/>
          </a:prstGeom>
          <a:ln>
            <a:noFill/>
          </a:ln>
          <a:effectLst>
            <a:softEdge rad="112500"/>
          </a:effectLst>
        </p:spPr>
      </p:pic>
      <p:sp>
        <p:nvSpPr>
          <p:cNvPr id="28684" name="Rectangle 10"/>
          <p:cNvSpPr>
            <a:spLocks noChangeArrowheads="1"/>
          </p:cNvSpPr>
          <p:nvPr/>
        </p:nvSpPr>
        <p:spPr bwMode="auto">
          <a:xfrm>
            <a:off x="1776839" y="4665321"/>
            <a:ext cx="1146733" cy="130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b="1">
                <a:solidFill>
                  <a:srgbClr val="000000"/>
                </a:solidFill>
              </a:rPr>
              <a:t>بار تکفل :</a:t>
            </a:r>
          </a:p>
          <a:p>
            <a:pPr eaLnBrk="1" fontAlgn="base" hangingPunct="1">
              <a:spcBef>
                <a:spcPct val="0"/>
              </a:spcBef>
              <a:spcAft>
                <a:spcPct val="0"/>
              </a:spcAft>
            </a:pPr>
            <a:r>
              <a:rPr lang="fa-IR" altLang="fa-IR" sz="1129">
                <a:solidFill>
                  <a:srgbClr val="000000"/>
                </a:solidFill>
              </a:rPr>
              <a:t> بار تکفل روستای کیش دره معادل 2.1 است، یعنی هر 1 نفر 2.1 نفر را تامین مالی می کند.</a:t>
            </a:r>
            <a:endParaRPr lang="en-US" altLang="fa-IR" sz="1129">
              <a:solidFill>
                <a:srgbClr val="000000"/>
              </a:solidFill>
              <a:cs typeface="Arial" panose="020B0604020202020204" pitchFamily="34" charset="0"/>
            </a:endParaRPr>
          </a:p>
        </p:txBody>
      </p:sp>
    </p:spTree>
    <p:extLst>
      <p:ext uri="{BB962C8B-B14F-4D97-AF65-F5344CB8AC3E}">
        <p14:creationId xmlns:p14="http://schemas.microsoft.com/office/powerpoint/2010/main" val="4183941642"/>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ChangeArrowheads="1"/>
          </p:cNvSpPr>
          <p:nvPr/>
        </p:nvSpPr>
        <p:spPr bwMode="auto">
          <a:xfrm>
            <a:off x="7164237" y="490875"/>
            <a:ext cx="1421328"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1-1-3 کشاورزی</a:t>
            </a:r>
            <a:r>
              <a:rPr lang="en-US" altLang="fa-IR" sz="1693" b="1">
                <a:solidFill>
                  <a:srgbClr val="000000"/>
                </a:solidFill>
              </a:rPr>
              <a:t> </a:t>
            </a:r>
          </a:p>
        </p:txBody>
      </p:sp>
      <p:sp>
        <p:nvSpPr>
          <p:cNvPr id="29699" name="Rectangle 6"/>
          <p:cNvSpPr>
            <a:spLocks noChangeArrowheads="1"/>
          </p:cNvSpPr>
          <p:nvPr/>
        </p:nvSpPr>
        <p:spPr bwMode="auto">
          <a:xfrm>
            <a:off x="1418485" y="1061436"/>
            <a:ext cx="6865466" cy="45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l" rtl="0" fontAlgn="base">
              <a:spcBef>
                <a:spcPct val="0"/>
              </a:spcBef>
              <a:spcAft>
                <a:spcPct val="0"/>
              </a:spcAft>
            </a:pPr>
            <a:endParaRPr lang="en-US" altLang="fa-IR" sz="2352">
              <a:solidFill>
                <a:srgbClr val="000000"/>
              </a:solidFill>
            </a:endParaRPr>
          </a:p>
        </p:txBody>
      </p:sp>
      <p:pic>
        <p:nvPicPr>
          <p:cNvPr id="7" name="Picture 6" descr="DSC07316"/>
          <p:cNvPicPr>
            <a:picLocks noChangeAspect="1" noChangeArrowheads="1"/>
          </p:cNvPicPr>
          <p:nvPr/>
        </p:nvPicPr>
        <p:blipFill>
          <a:blip r:embed="rId2" cstate="screen">
            <a:lum contrast="40000"/>
            <a:extLst>
              <a:ext uri="{28A0092B-C50C-407E-A947-70E740481C1C}">
                <a14:useLocalDpi xmlns:a14="http://schemas.microsoft.com/office/drawing/2010/main"/>
              </a:ext>
            </a:extLst>
          </a:blip>
          <a:srcRect/>
          <a:stretch>
            <a:fillRect/>
          </a:stretch>
        </p:blipFill>
        <p:spPr bwMode="auto">
          <a:xfrm>
            <a:off x="1561827" y="633839"/>
            <a:ext cx="4156906" cy="1720099"/>
          </a:xfrm>
          <a:prstGeom prst="rect">
            <a:avLst/>
          </a:prstGeom>
          <a:ln>
            <a:noFill/>
          </a:ln>
          <a:effectLst>
            <a:softEdge rad="112500"/>
          </a:effectLst>
        </p:spPr>
      </p:pic>
      <p:pic>
        <p:nvPicPr>
          <p:cNvPr id="6"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8"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میدانی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sp>
        <p:nvSpPr>
          <p:cNvPr id="29703" name="Rectangle 8"/>
          <p:cNvSpPr>
            <a:spLocks noChangeArrowheads="1"/>
          </p:cNvSpPr>
          <p:nvPr/>
        </p:nvSpPr>
        <p:spPr bwMode="auto">
          <a:xfrm>
            <a:off x="5432050" y="848852"/>
            <a:ext cx="3225186" cy="96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ar-SA" altLang="fa-IR" sz="1129">
                <a:solidFill>
                  <a:srgbClr val="000000"/>
                </a:solidFill>
              </a:rPr>
              <a:t>فعالیت غالب اقتصادی در مجموعه روستایی کیش دره کشاورزی</a:t>
            </a:r>
            <a:r>
              <a:rPr lang="fa-IR" altLang="fa-IR" sz="1129">
                <a:solidFill>
                  <a:srgbClr val="000000"/>
                </a:solidFill>
              </a:rPr>
              <a:t>، شامل:</a:t>
            </a:r>
          </a:p>
          <a:p>
            <a:pPr eaLnBrk="1" fontAlgn="base" hangingPunct="1">
              <a:spcBef>
                <a:spcPct val="0"/>
              </a:spcBef>
              <a:spcAft>
                <a:spcPct val="0"/>
              </a:spcAft>
              <a:buFontTx/>
              <a:buChar char="•"/>
            </a:pPr>
            <a:r>
              <a:rPr lang="ar-SA" altLang="fa-IR" sz="1129">
                <a:solidFill>
                  <a:srgbClr val="000000"/>
                </a:solidFill>
              </a:rPr>
              <a:t>زراعت</a:t>
            </a:r>
            <a:endParaRPr lang="fa-IR" altLang="fa-IR" sz="1129">
              <a:solidFill>
                <a:srgbClr val="000000"/>
              </a:solidFill>
            </a:endParaRPr>
          </a:p>
          <a:p>
            <a:pPr eaLnBrk="1" fontAlgn="base" hangingPunct="1">
              <a:spcBef>
                <a:spcPct val="0"/>
              </a:spcBef>
              <a:spcAft>
                <a:spcPct val="0"/>
              </a:spcAft>
              <a:buFontTx/>
              <a:buChar char="•"/>
            </a:pPr>
            <a:r>
              <a:rPr lang="ar-SA" altLang="fa-IR" sz="1129">
                <a:solidFill>
                  <a:srgbClr val="000000"/>
                </a:solidFill>
              </a:rPr>
              <a:t>دامداری </a:t>
            </a:r>
            <a:endParaRPr lang="fa-IR" altLang="fa-IR" sz="1129">
              <a:solidFill>
                <a:srgbClr val="000000"/>
              </a:solidFill>
            </a:endParaRPr>
          </a:p>
          <a:p>
            <a:pPr eaLnBrk="1" fontAlgn="base" hangingPunct="1">
              <a:spcBef>
                <a:spcPct val="0"/>
              </a:spcBef>
              <a:spcAft>
                <a:spcPct val="0"/>
              </a:spcAft>
              <a:buFontTx/>
              <a:buChar char="•"/>
            </a:pPr>
            <a:r>
              <a:rPr lang="ar-SA" altLang="fa-IR" sz="1129">
                <a:solidFill>
                  <a:srgbClr val="000000"/>
                </a:solidFill>
              </a:rPr>
              <a:t>باغداری ( به صورت محدود)</a:t>
            </a:r>
          </a:p>
        </p:txBody>
      </p:sp>
      <p:sp>
        <p:nvSpPr>
          <p:cNvPr id="29704" name="Rectangle 11"/>
          <p:cNvSpPr>
            <a:spLocks noChangeArrowheads="1"/>
          </p:cNvSpPr>
          <p:nvPr/>
        </p:nvSpPr>
        <p:spPr bwMode="auto">
          <a:xfrm>
            <a:off x="7363363" y="1923913"/>
            <a:ext cx="1205779" cy="35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693" b="1">
                <a:solidFill>
                  <a:srgbClr val="000000"/>
                </a:solidFill>
              </a:rPr>
              <a:t>2-1-3 زراعت</a:t>
            </a:r>
            <a:endParaRPr lang="en-US" altLang="fa-IR" sz="1693" b="1">
              <a:solidFill>
                <a:srgbClr val="000000"/>
              </a:solidFill>
            </a:endParaRPr>
          </a:p>
        </p:txBody>
      </p:sp>
      <p:sp>
        <p:nvSpPr>
          <p:cNvPr id="29705" name="Rectangle 12"/>
          <p:cNvSpPr>
            <a:spLocks noChangeArrowheads="1"/>
          </p:cNvSpPr>
          <p:nvPr/>
        </p:nvSpPr>
        <p:spPr bwMode="auto">
          <a:xfrm>
            <a:off x="5288708" y="2353939"/>
            <a:ext cx="3368528" cy="1656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129">
                <a:solidFill>
                  <a:srgbClr val="000000"/>
                </a:solidFill>
                <a:latin typeface="Calibri" panose="020F0502020204030204" pitchFamily="34" charset="0"/>
              </a:rPr>
              <a:t>برنج کاران در اوایل اسفند به شخم زدن زمین می پردازند ، 15 روز بعد از آن مرز بندی زمین ها را درست می کنند و در زمین آب می اندازند. در اوایل فروردین شروع به خزانه کردن برنج می کنند و به اصطلاح توم بجاردرست می کنند. پس از آن مجدد زمین را شخم می زنند و برای نشاء برنج آماده می کنند. در اوایل اردیبهشت نشاء برنج را شروع می کنند. اواخر اردیبهشت اولین وجین را انجام می دهند و علف های هرز را از بجار ها می کنند. در اوایل تیر دومین وجین را انجام می دهند. و در اواخر مرداد برداشت برنج آغاز می شود و محصول را درو می کنند.</a:t>
            </a:r>
            <a:endParaRPr lang="fa-IR" altLang="fa-IR" sz="1129">
              <a:solidFill>
                <a:srgbClr val="000000"/>
              </a:solidFill>
            </a:endParaRPr>
          </a:p>
        </p:txBody>
      </p:sp>
      <p:pic>
        <p:nvPicPr>
          <p:cNvPr id="14" name="Picture 13" descr="E:\malo0ssak uni\ro0sta\104CANON\IMG_5863.JPG"/>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33498" y="2353938"/>
            <a:ext cx="3655210" cy="1720099"/>
          </a:xfrm>
          <a:prstGeom prst="rect">
            <a:avLst/>
          </a:prstGeom>
          <a:ln>
            <a:noFill/>
          </a:ln>
          <a:effectLst>
            <a:softEdge rad="112500"/>
          </a:effectLst>
        </p:spPr>
      </p:pic>
      <p:sp>
        <p:nvSpPr>
          <p:cNvPr id="29707" name="Rectangle 4"/>
          <p:cNvSpPr>
            <a:spLocks noChangeArrowheads="1"/>
          </p:cNvSpPr>
          <p:nvPr/>
        </p:nvSpPr>
        <p:spPr bwMode="auto">
          <a:xfrm>
            <a:off x="7068741" y="4002745"/>
            <a:ext cx="1442167"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3-1-3 </a:t>
            </a:r>
            <a:r>
              <a:rPr lang="ar-SA" altLang="fa-IR" sz="1693" b="1">
                <a:solidFill>
                  <a:srgbClr val="000000"/>
                </a:solidFill>
              </a:rPr>
              <a:t>دامداری</a:t>
            </a:r>
            <a:r>
              <a:rPr lang="en-US" altLang="fa-IR" sz="1693">
                <a:solidFill>
                  <a:srgbClr val="000000"/>
                </a:solidFill>
              </a:rPr>
              <a:t> </a:t>
            </a:r>
          </a:p>
        </p:txBody>
      </p:sp>
      <p:sp>
        <p:nvSpPr>
          <p:cNvPr id="29708" name="Rectangle 15"/>
          <p:cNvSpPr>
            <a:spLocks noChangeArrowheads="1"/>
          </p:cNvSpPr>
          <p:nvPr/>
        </p:nvSpPr>
        <p:spPr bwMode="auto">
          <a:xfrm>
            <a:off x="5145366" y="4427912"/>
            <a:ext cx="3368528" cy="613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ar-SA" altLang="fa-IR" sz="1129">
                <a:solidFill>
                  <a:srgbClr val="000000"/>
                </a:solidFill>
              </a:rPr>
              <a:t>نگهداری دام ( بجز گوسفند و بز ) به صورت سنتی انجام می شود ، به گونه ای که طویله ها عموماً چسبیده به منازل و و در قسمت پشتی آن قرار دار</a:t>
            </a:r>
            <a:r>
              <a:rPr lang="fa-IR" altLang="fa-IR" sz="1129">
                <a:solidFill>
                  <a:srgbClr val="000000"/>
                </a:solidFill>
              </a:rPr>
              <a:t>د.</a:t>
            </a:r>
            <a:endParaRPr lang="en-US" altLang="fa-IR" sz="1129" b="1">
              <a:solidFill>
                <a:srgbClr val="000000"/>
              </a:solidFill>
            </a:endParaRPr>
          </a:p>
        </p:txBody>
      </p:sp>
      <p:pic>
        <p:nvPicPr>
          <p:cNvPr id="17" name="Picture 8" descr="IMG_592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138584" y="4145708"/>
            <a:ext cx="2078453" cy="2221795"/>
          </a:xfrm>
          <a:prstGeom prst="rect">
            <a:avLst/>
          </a:prstGeom>
          <a:ln>
            <a:noFill/>
          </a:ln>
          <a:effectLst>
            <a:softEdge rad="112500"/>
          </a:effectLst>
        </p:spPr>
      </p:pic>
      <p:pic>
        <p:nvPicPr>
          <p:cNvPr id="18" name="Picture 17" descr="DSC07462.JPG"/>
          <p:cNvPicPr/>
          <p:nvPr/>
        </p:nvPicPr>
        <p:blipFill>
          <a:blip r:embed="rId6" cstate="screen">
            <a:extLst>
              <a:ext uri="{28A0092B-C50C-407E-A947-70E740481C1C}">
                <a14:useLocalDpi xmlns:a14="http://schemas.microsoft.com/office/drawing/2010/main"/>
              </a:ext>
            </a:extLst>
          </a:blip>
          <a:srcRect/>
          <a:stretch>
            <a:fillRect/>
          </a:stretch>
        </p:blipFill>
        <p:spPr>
          <a:xfrm>
            <a:off x="1705168" y="4217379"/>
            <a:ext cx="1290074" cy="2150124"/>
          </a:xfrm>
          <a:prstGeom prst="rect">
            <a:avLst/>
          </a:prstGeom>
          <a:ln>
            <a:noFill/>
          </a:ln>
          <a:effectLst>
            <a:softEdge rad="112500"/>
          </a:effectLst>
        </p:spPr>
      </p:pic>
      <p:pic>
        <p:nvPicPr>
          <p:cNvPr id="19" name="Picture 18" descr="DSC07440"/>
          <p:cNvPicPr>
            <a:picLocks noChangeAspect="1" noChangeArrowheads="1"/>
          </p:cNvPicPr>
          <p:nvPr/>
        </p:nvPicPr>
        <p:blipFill>
          <a:blip r:embed="rId7" cstate="screen">
            <a:lum contrast="20000"/>
            <a:extLst>
              <a:ext uri="{28A0092B-C50C-407E-A947-70E740481C1C}">
                <a14:useLocalDpi xmlns:a14="http://schemas.microsoft.com/office/drawing/2010/main"/>
              </a:ext>
            </a:extLst>
          </a:blip>
          <a:srcRect/>
          <a:stretch>
            <a:fillRect/>
          </a:stretch>
        </p:blipFill>
        <p:spPr bwMode="auto">
          <a:xfrm>
            <a:off x="5288708" y="4934087"/>
            <a:ext cx="3225186" cy="1433416"/>
          </a:xfrm>
          <a:prstGeom prst="rect">
            <a:avLst/>
          </a:prstGeom>
          <a:ln>
            <a:noFill/>
          </a:ln>
          <a:effectLst>
            <a:softEdge rad="112500"/>
          </a:effectLst>
        </p:spPr>
      </p:pic>
    </p:spTree>
    <p:extLst>
      <p:ext uri="{BB962C8B-B14F-4D97-AF65-F5344CB8AC3E}">
        <p14:creationId xmlns:p14="http://schemas.microsoft.com/office/powerpoint/2010/main" val="351541330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p:cNvSpPr>
            <a:spLocks noChangeArrowheads="1"/>
          </p:cNvSpPr>
          <p:nvPr/>
        </p:nvSpPr>
        <p:spPr bwMode="auto">
          <a:xfrm>
            <a:off x="1633497" y="562390"/>
            <a:ext cx="6952068" cy="162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43296" bIns="35824"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ar-SA" altLang="fa-IR" sz="1693" b="1">
                <a:solidFill>
                  <a:srgbClr val="000000"/>
                </a:solidFill>
              </a:rPr>
              <a:t>پرورش </a:t>
            </a:r>
            <a:r>
              <a:rPr lang="fa-IR" altLang="fa-IR" sz="1693" b="1">
                <a:solidFill>
                  <a:srgbClr val="000000"/>
                </a:solidFill>
              </a:rPr>
              <a:t>گاو: </a:t>
            </a:r>
            <a:r>
              <a:rPr lang="ar-SA" altLang="fa-IR" sz="1129">
                <a:solidFill>
                  <a:srgbClr val="000000"/>
                </a:solidFill>
              </a:rPr>
              <a:t>گاوها در طویله هایی که عمدتاً چسبیده به منازل و در قسمت پشتی آن قرار گرفته ، نگهداری می شوند.گاوها را در طول روز برای چرا در حوالی خانه خود رها می کنند و یا در جای پر علفی می بندند.</a:t>
            </a:r>
            <a:endParaRPr lang="en-US" altLang="fa-IR" sz="1129" b="1">
              <a:solidFill>
                <a:srgbClr val="000000"/>
              </a:solidFill>
            </a:endParaRPr>
          </a:p>
          <a:p>
            <a:pPr fontAlgn="base">
              <a:spcBef>
                <a:spcPct val="0"/>
              </a:spcBef>
              <a:spcAft>
                <a:spcPct val="0"/>
              </a:spcAft>
            </a:pPr>
            <a:r>
              <a:rPr lang="en-US" altLang="fa-IR" sz="1505">
                <a:solidFill>
                  <a:srgbClr val="000000"/>
                </a:solidFill>
              </a:rPr>
              <a:t>  </a:t>
            </a:r>
            <a:r>
              <a:rPr lang="ar-SA" altLang="fa-IR" sz="1693" b="1">
                <a:solidFill>
                  <a:srgbClr val="000000"/>
                </a:solidFill>
              </a:rPr>
              <a:t>◄ به دنیا آمدن گوساله ها</a:t>
            </a:r>
            <a:r>
              <a:rPr lang="ar-SA" altLang="fa-IR" sz="1505" b="1">
                <a:solidFill>
                  <a:srgbClr val="000000"/>
                </a:solidFill>
              </a:rPr>
              <a:t>: </a:t>
            </a:r>
            <a:r>
              <a:rPr lang="ar-SA" altLang="fa-IR" sz="1129">
                <a:solidFill>
                  <a:srgbClr val="000000"/>
                </a:solidFill>
              </a:rPr>
              <a:t>غالباً گاوهای باردار خود به تنهایی وضع حمل می کنند. به گفته گاوداران خوردن سبوس در دوره بارداری گاوها ، باعث سختی وضع حمل می شود و در صورت کمک نکردن به گاو ، گاو تلف می شود.  تولد گوساله ها فصل و زمان خاصی ندارد. گوساله ها بعد از به دنیا آمدن 20 روز تا 1 ماه ، در یک اتاق چوبی که با بخاری گرم می شود نگهداری می شوند. به ندرت پیش می آید که گوساله ها بعد از تولد بمیرند. گوساله ها اگر نر باشند ، بعد از 7 الی 8 ماه فروخته شده و اگر ماده باشند نگهداری می شوند.</a:t>
            </a:r>
            <a:endParaRPr lang="en-US" altLang="fa-IR" sz="1129" b="1">
              <a:solidFill>
                <a:srgbClr val="000000"/>
              </a:solidFill>
            </a:endParaRPr>
          </a:p>
          <a:p>
            <a:pPr rtl="0" fontAlgn="base">
              <a:spcBef>
                <a:spcPct val="0"/>
              </a:spcBef>
              <a:spcAft>
                <a:spcPct val="0"/>
              </a:spcAft>
            </a:pPr>
            <a:endParaRPr lang="en-US" altLang="fa-IR" sz="1505">
              <a:solidFill>
                <a:srgbClr val="000000"/>
              </a:solidFill>
            </a:endParaRPr>
          </a:p>
        </p:txBody>
      </p:sp>
      <p:pic>
        <p:nvPicPr>
          <p:cNvPr id="3" name="Picture 2" descr="DSC07346"/>
          <p:cNvPicPr/>
          <p:nvPr/>
        </p:nvPicPr>
        <p:blipFill>
          <a:blip r:embed="rId2" cstate="screen">
            <a:extLst>
              <a:ext uri="{28A0092B-C50C-407E-A947-70E740481C1C}">
                <a14:useLocalDpi xmlns:a14="http://schemas.microsoft.com/office/drawing/2010/main"/>
              </a:ext>
            </a:extLst>
          </a:blip>
          <a:srcRect/>
          <a:stretch>
            <a:fillRect/>
          </a:stretch>
        </p:blipFill>
        <p:spPr bwMode="auto">
          <a:xfrm>
            <a:off x="6435441" y="2067255"/>
            <a:ext cx="2078453" cy="2351485"/>
          </a:xfrm>
          <a:prstGeom prst="rect">
            <a:avLst/>
          </a:prstGeom>
          <a:ln>
            <a:noFill/>
          </a:ln>
          <a:effectLst>
            <a:softEdge rad="112500"/>
          </a:effectLst>
        </p:spPr>
      </p:pic>
      <p:sp>
        <p:nvSpPr>
          <p:cNvPr id="30724" name="Oval 2"/>
          <p:cNvSpPr>
            <a:spLocks noChangeArrowheads="1"/>
          </p:cNvSpPr>
          <p:nvPr/>
        </p:nvSpPr>
        <p:spPr bwMode="auto">
          <a:xfrm>
            <a:off x="6865466" y="2998975"/>
            <a:ext cx="645037" cy="645037"/>
          </a:xfrm>
          <a:prstGeom prst="ellipse">
            <a:avLst/>
          </a:prstGeom>
          <a:noFill/>
          <a:ln w="317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352">
              <a:solidFill>
                <a:srgbClr val="000000"/>
              </a:solidFill>
            </a:endParaRPr>
          </a:p>
        </p:txBody>
      </p:sp>
      <p:cxnSp>
        <p:nvCxnSpPr>
          <p:cNvPr id="30725" name="AutoShape 3"/>
          <p:cNvCxnSpPr>
            <a:cxnSpLocks noChangeShapeType="1"/>
          </p:cNvCxnSpPr>
          <p:nvPr/>
        </p:nvCxnSpPr>
        <p:spPr bwMode="auto">
          <a:xfrm rot="16200000" flipV="1">
            <a:off x="6399606" y="2604786"/>
            <a:ext cx="645037" cy="573366"/>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pic>
        <p:nvPicPr>
          <p:cNvPr id="10" name="Picture 5" descr="Picture 014"/>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a:off x="1650022" y="2153927"/>
            <a:ext cx="2061929" cy="2350135"/>
          </a:xfrm>
          <a:prstGeom prst="rect">
            <a:avLst/>
          </a:prstGeom>
          <a:ln>
            <a:noFill/>
          </a:ln>
          <a:effectLst>
            <a:softEdge rad="112500"/>
          </a:effectLst>
        </p:spPr>
      </p:pic>
      <p:pic>
        <p:nvPicPr>
          <p:cNvPr id="13" name="Picture 6" descr="IMG_139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26963" y="2024252"/>
            <a:ext cx="2369711" cy="2408140"/>
          </a:xfrm>
          <a:prstGeom prst="rect">
            <a:avLst/>
          </a:prstGeom>
          <a:ln>
            <a:noFill/>
          </a:ln>
          <a:effectLst>
            <a:softEdge rad="112500"/>
          </a:effectLst>
        </p:spPr>
      </p:pic>
      <p:pic>
        <p:nvPicPr>
          <p:cNvPr id="11" name="Picture 3" descr="H:\aks\كاروانسرا ومدارس\New Folder (5)\logo%2000.jpg"/>
          <p:cNvPicPr>
            <a:picLocks noChangeAspect="1" noChangeArrowheads="1"/>
          </p:cNvPicPr>
          <p:nvPr/>
        </p:nvPicPr>
        <p:blipFill>
          <a:blip r:embed="rId5"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12"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میدانی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sp>
        <p:nvSpPr>
          <p:cNvPr id="30730" name="Rectangle 13"/>
          <p:cNvSpPr>
            <a:spLocks noChangeArrowheads="1"/>
          </p:cNvSpPr>
          <p:nvPr/>
        </p:nvSpPr>
        <p:spPr bwMode="auto">
          <a:xfrm>
            <a:off x="6834090" y="4575733"/>
            <a:ext cx="1608134" cy="32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ar-SA" altLang="fa-IR" sz="1505" b="1">
                <a:solidFill>
                  <a:srgbClr val="000000"/>
                </a:solidFill>
              </a:rPr>
              <a:t>پرورش گوسفند و بز</a:t>
            </a:r>
            <a:r>
              <a:rPr lang="en-US" altLang="fa-IR" sz="1505" b="1">
                <a:solidFill>
                  <a:srgbClr val="000000"/>
                </a:solidFill>
              </a:rPr>
              <a:t> </a:t>
            </a:r>
            <a:r>
              <a:rPr lang="ar-SA" altLang="fa-IR" sz="1505" b="1">
                <a:solidFill>
                  <a:srgbClr val="000000"/>
                </a:solidFill>
              </a:rPr>
              <a:t>:</a:t>
            </a:r>
            <a:r>
              <a:rPr lang="en-US" altLang="fa-IR" sz="1505" b="1">
                <a:solidFill>
                  <a:srgbClr val="000000"/>
                </a:solidFill>
              </a:rPr>
              <a:t> </a:t>
            </a:r>
          </a:p>
        </p:txBody>
      </p:sp>
      <p:sp>
        <p:nvSpPr>
          <p:cNvPr id="30731" name="Rectangle 4"/>
          <p:cNvSpPr>
            <a:spLocks noChangeArrowheads="1"/>
          </p:cNvSpPr>
          <p:nvPr/>
        </p:nvSpPr>
        <p:spPr bwMode="auto">
          <a:xfrm flipH="1">
            <a:off x="3783621" y="2138925"/>
            <a:ext cx="3081845" cy="430025"/>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258015" tIns="258015" rIns="258015" bIns="258015" anchor="ct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941" b="1">
                <a:solidFill>
                  <a:srgbClr val="000000"/>
                </a:solidFill>
                <a:cs typeface="Arial" panose="020B0604020202020204" pitchFamily="34" charset="0"/>
              </a:rPr>
              <a:t>لوله بخاری ای که طویله در مواقع ضروری با آن گرم می شود</a:t>
            </a:r>
            <a:endParaRPr lang="fa-IR" altLang="fa-IR" sz="2352">
              <a:solidFill>
                <a:srgbClr val="000000"/>
              </a:solidFill>
            </a:endParaRPr>
          </a:p>
        </p:txBody>
      </p:sp>
      <p:sp>
        <p:nvSpPr>
          <p:cNvPr id="30732" name="Rectangle 16"/>
          <p:cNvSpPr>
            <a:spLocks noChangeArrowheads="1"/>
          </p:cNvSpPr>
          <p:nvPr/>
        </p:nvSpPr>
        <p:spPr bwMode="auto">
          <a:xfrm>
            <a:off x="3711950" y="4862416"/>
            <a:ext cx="4873615" cy="1134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buFontTx/>
              <a:buChar char="•"/>
            </a:pPr>
            <a:r>
              <a:rPr lang="ar-SA" altLang="fa-IR" sz="1129">
                <a:solidFill>
                  <a:srgbClr val="000000"/>
                </a:solidFill>
              </a:rPr>
              <a:t>گوسفندها و بز ها در گله های 200</a:t>
            </a:r>
            <a:r>
              <a:rPr lang="fa-IR" altLang="fa-IR" sz="1129">
                <a:solidFill>
                  <a:srgbClr val="000000"/>
                </a:solidFill>
              </a:rPr>
              <a:t> تا </a:t>
            </a:r>
            <a:r>
              <a:rPr lang="ar-SA" altLang="fa-IR" sz="1129">
                <a:solidFill>
                  <a:srgbClr val="000000"/>
                </a:solidFill>
              </a:rPr>
              <a:t>300 رأسی</a:t>
            </a:r>
            <a:r>
              <a:rPr lang="fa-IR" altLang="fa-IR" sz="1129">
                <a:solidFill>
                  <a:srgbClr val="000000"/>
                </a:solidFill>
              </a:rPr>
              <a:t> </a:t>
            </a:r>
            <a:r>
              <a:rPr lang="ar-SA" altLang="fa-IR" sz="1129">
                <a:solidFill>
                  <a:srgbClr val="000000"/>
                </a:solidFill>
              </a:rPr>
              <a:t>توسط چوپانان به چرا برده می شوند</a:t>
            </a:r>
            <a:r>
              <a:rPr lang="fa-IR" altLang="fa-IR" sz="1129">
                <a:solidFill>
                  <a:srgbClr val="000000"/>
                </a:solidFill>
              </a:rPr>
              <a:t> </a:t>
            </a:r>
            <a:endParaRPr lang="en-US" altLang="fa-IR" sz="1129">
              <a:solidFill>
                <a:srgbClr val="000000"/>
              </a:solidFill>
            </a:endParaRPr>
          </a:p>
          <a:p>
            <a:pPr eaLnBrk="1" fontAlgn="base" hangingPunct="1">
              <a:spcBef>
                <a:spcPct val="0"/>
              </a:spcBef>
              <a:spcAft>
                <a:spcPct val="0"/>
              </a:spcAft>
              <a:buFontTx/>
              <a:buChar char="•"/>
            </a:pPr>
            <a:r>
              <a:rPr lang="ar-SA" altLang="fa-IR" sz="1129">
                <a:solidFill>
                  <a:srgbClr val="000000"/>
                </a:solidFill>
              </a:rPr>
              <a:t>در آغاز فصل گرما (حدوداً 15 اردیبهشت ) گله به ییلا</a:t>
            </a:r>
            <a:r>
              <a:rPr lang="fa-IR" altLang="fa-IR" sz="1129">
                <a:solidFill>
                  <a:srgbClr val="000000"/>
                </a:solidFill>
              </a:rPr>
              <a:t>ق</a:t>
            </a:r>
            <a:r>
              <a:rPr lang="en-US" altLang="fa-IR" sz="1129">
                <a:solidFill>
                  <a:srgbClr val="000000"/>
                </a:solidFill>
              </a:rPr>
              <a:t> </a:t>
            </a:r>
            <a:r>
              <a:rPr lang="fa-IR" altLang="fa-IR" sz="1129">
                <a:solidFill>
                  <a:srgbClr val="000000"/>
                </a:solidFill>
              </a:rPr>
              <a:t>های داراب ، گردسایه (</a:t>
            </a:r>
            <a:r>
              <a:rPr lang="en-US" altLang="fa-IR" sz="1129">
                <a:solidFill>
                  <a:srgbClr val="000000"/>
                </a:solidFill>
              </a:rPr>
              <a:t>(gerdasaye</a:t>
            </a:r>
            <a:r>
              <a:rPr lang="ar-SA" altLang="fa-IR" sz="1129">
                <a:solidFill>
                  <a:srgbClr val="000000"/>
                </a:solidFill>
              </a:rPr>
              <a:t> </a:t>
            </a:r>
            <a:r>
              <a:rPr lang="fa-IR" altLang="fa-IR" sz="1129">
                <a:solidFill>
                  <a:srgbClr val="000000"/>
                </a:solidFill>
              </a:rPr>
              <a:t>و توروشوم (</a:t>
            </a:r>
            <a:r>
              <a:rPr lang="en-US" altLang="fa-IR" sz="1129">
                <a:solidFill>
                  <a:srgbClr val="000000"/>
                </a:solidFill>
              </a:rPr>
              <a:t>touroushoum</a:t>
            </a:r>
            <a:r>
              <a:rPr lang="fa-IR" altLang="fa-IR" sz="1129">
                <a:solidFill>
                  <a:srgbClr val="000000"/>
                </a:solidFill>
              </a:rPr>
              <a:t>) </a:t>
            </a:r>
            <a:r>
              <a:rPr lang="ar-SA" altLang="fa-IR" sz="1129">
                <a:solidFill>
                  <a:srgbClr val="000000"/>
                </a:solidFill>
              </a:rPr>
              <a:t>که</a:t>
            </a:r>
            <a:r>
              <a:rPr lang="fa-IR" altLang="fa-IR" sz="1129">
                <a:solidFill>
                  <a:srgbClr val="000000"/>
                </a:solidFill>
              </a:rPr>
              <a:t> </a:t>
            </a:r>
            <a:r>
              <a:rPr lang="ar-SA" altLang="fa-IR" sz="1129">
                <a:solidFill>
                  <a:srgbClr val="000000"/>
                </a:solidFill>
              </a:rPr>
              <a:t>همان ارتفاعات لتین پرد است </a:t>
            </a:r>
            <a:r>
              <a:rPr lang="fa-IR" altLang="fa-IR" sz="1129">
                <a:solidFill>
                  <a:srgbClr val="000000"/>
                </a:solidFill>
              </a:rPr>
              <a:t>برده مي شود .</a:t>
            </a:r>
            <a:r>
              <a:rPr lang="ar-SA" altLang="fa-IR" sz="1129">
                <a:solidFill>
                  <a:srgbClr val="000000"/>
                </a:solidFill>
              </a:rPr>
              <a:t>وظیفه نگهداری گله معمولاً بر عهده 3 چوپان و 6 سگ گله است</a:t>
            </a:r>
            <a:r>
              <a:rPr lang="en-US" altLang="fa-IR" sz="1129">
                <a:solidFill>
                  <a:srgbClr val="000000"/>
                </a:solidFill>
              </a:rPr>
              <a:t> </a:t>
            </a:r>
          </a:p>
          <a:p>
            <a:pPr eaLnBrk="1" fontAlgn="base" hangingPunct="1">
              <a:spcBef>
                <a:spcPct val="0"/>
              </a:spcBef>
              <a:spcAft>
                <a:spcPct val="0"/>
              </a:spcAft>
            </a:pPr>
            <a:r>
              <a:rPr lang="ar-SA" altLang="fa-IR" sz="1129">
                <a:solidFill>
                  <a:srgbClr val="000000"/>
                </a:solidFill>
              </a:rPr>
              <a:t> محل استقرار چوپانان نیز کلبه کوچکی است که فقط در زمان ییلاق گله مورد استفاده است</a:t>
            </a:r>
            <a:r>
              <a:rPr lang="en-US" altLang="fa-IR" sz="1129">
                <a:solidFill>
                  <a:srgbClr val="000000"/>
                </a:solidFill>
              </a:rPr>
              <a:t> </a:t>
            </a:r>
            <a:r>
              <a:rPr lang="fa-IR" altLang="fa-IR" sz="1129">
                <a:solidFill>
                  <a:srgbClr val="000000"/>
                </a:solidFill>
              </a:rPr>
              <a:t>.</a:t>
            </a:r>
            <a:r>
              <a:rPr lang="ar-SA" altLang="fa-IR" sz="1129">
                <a:solidFill>
                  <a:srgbClr val="000000"/>
                </a:solidFill>
              </a:rPr>
              <a:t>چوپانان زمانبندی روزانه خود را بر اساس ساعات فعالیت های گله تنظیم می کنند</a:t>
            </a:r>
            <a:r>
              <a:rPr lang="en-US" altLang="fa-IR" sz="1129">
                <a:solidFill>
                  <a:srgbClr val="000000"/>
                </a:solidFill>
              </a:rPr>
              <a:t> </a:t>
            </a:r>
            <a:r>
              <a:rPr lang="fa-IR" altLang="fa-IR" sz="1129">
                <a:solidFill>
                  <a:srgbClr val="000000"/>
                </a:solidFill>
              </a:rPr>
              <a:t>.</a:t>
            </a:r>
            <a:endParaRPr lang="en-US" altLang="fa-IR" sz="1129">
              <a:solidFill>
                <a:srgbClr val="000000"/>
              </a:solidFill>
            </a:endParaRPr>
          </a:p>
        </p:txBody>
      </p:sp>
      <p:pic>
        <p:nvPicPr>
          <p:cNvPr id="18" name="Picture 17" descr="IMG_5619.JPG"/>
          <p:cNvPicPr/>
          <p:nvPr/>
        </p:nvPicPr>
        <p:blipFill>
          <a:blip r:embed="rId6" cstate="screen">
            <a:extLst>
              <a:ext uri="{28A0092B-C50C-407E-A947-70E740481C1C}">
                <a14:useLocalDpi xmlns:a14="http://schemas.microsoft.com/office/drawing/2010/main"/>
              </a:ext>
            </a:extLst>
          </a:blip>
          <a:srcRect/>
          <a:stretch>
            <a:fillRect/>
          </a:stretch>
        </p:blipFill>
        <p:spPr>
          <a:xfrm>
            <a:off x="1633497" y="4504062"/>
            <a:ext cx="2150125" cy="1860028"/>
          </a:xfrm>
          <a:prstGeom prst="rect">
            <a:avLst/>
          </a:prstGeom>
          <a:ln>
            <a:noFill/>
          </a:ln>
          <a:effectLst>
            <a:softEdge rad="112500"/>
          </a:effectLst>
        </p:spPr>
      </p:pic>
    </p:spTree>
    <p:extLst>
      <p:ext uri="{BB962C8B-B14F-4D97-AF65-F5344CB8AC3E}">
        <p14:creationId xmlns:p14="http://schemas.microsoft.com/office/powerpoint/2010/main" val="149381575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ChangeArrowheads="1"/>
          </p:cNvSpPr>
          <p:nvPr/>
        </p:nvSpPr>
        <p:spPr bwMode="auto">
          <a:xfrm>
            <a:off x="6442886" y="490875"/>
            <a:ext cx="2142679"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4-1-3 نگهداری ماکیان :</a:t>
            </a:r>
            <a:r>
              <a:rPr lang="en-US" altLang="fa-IR" sz="1693" b="1">
                <a:solidFill>
                  <a:srgbClr val="000000"/>
                </a:solidFill>
              </a:rPr>
              <a:t> </a:t>
            </a:r>
          </a:p>
        </p:txBody>
      </p:sp>
      <p:pic>
        <p:nvPicPr>
          <p:cNvPr id="59396" name="Picture 6" descr="IMG_1358"/>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565218" y="1278877"/>
            <a:ext cx="2436807" cy="1290074"/>
          </a:xfrm>
          <a:prstGeom prst="rect">
            <a:avLst/>
          </a:prstGeom>
          <a:ln>
            <a:noFill/>
          </a:ln>
          <a:effectLst>
            <a:softEdge rad="112500"/>
          </a:effectLst>
        </p:spPr>
      </p:pic>
      <p:pic>
        <p:nvPicPr>
          <p:cNvPr id="59397" name="Picture 7" descr="DSC07356"/>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a:off x="5002025" y="1207206"/>
            <a:ext cx="2365137" cy="1351507"/>
          </a:xfrm>
          <a:prstGeom prst="rect">
            <a:avLst/>
          </a:prstGeom>
          <a:ln>
            <a:noFill/>
          </a:ln>
          <a:effectLst>
            <a:softEdge rad="112500"/>
          </a:effectLst>
        </p:spPr>
      </p:pic>
      <p:sp>
        <p:nvSpPr>
          <p:cNvPr id="31749" name="Rectangle 7"/>
          <p:cNvSpPr>
            <a:spLocks noChangeArrowheads="1"/>
          </p:cNvSpPr>
          <p:nvPr/>
        </p:nvSpPr>
        <p:spPr bwMode="auto">
          <a:xfrm>
            <a:off x="1346814" y="918040"/>
            <a:ext cx="7382093" cy="49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129">
                <a:solidFill>
                  <a:srgbClr val="000000"/>
                </a:solidFill>
                <a:latin typeface="Calibri" panose="020F0502020204030204" pitchFamily="34" charset="0"/>
              </a:rPr>
              <a:t>تمامی خانه ها مرغ و خروس دارند ، اکثر آنها اردک و مرغابی و بعضی از آنها بوقلمون نگه داری می کنند که از تخم و گوشت آنها استفاده می کنند.</a:t>
            </a:r>
            <a:endParaRPr lang="en-US" altLang="fa-IR" sz="1129">
              <a:solidFill>
                <a:srgbClr val="000000"/>
              </a:solidFill>
            </a:endParaRPr>
          </a:p>
          <a:p>
            <a:pPr rtl="0" fontAlgn="base">
              <a:spcBef>
                <a:spcPct val="0"/>
              </a:spcBef>
              <a:spcAft>
                <a:spcPct val="0"/>
              </a:spcAft>
            </a:pPr>
            <a:endParaRPr lang="en-US" altLang="fa-IR" sz="1505">
              <a:solidFill>
                <a:srgbClr val="000000"/>
              </a:solidFill>
            </a:endParaRPr>
          </a:p>
        </p:txBody>
      </p:sp>
      <p:pic>
        <p:nvPicPr>
          <p:cNvPr id="8" name="Picture 7" descr="IMG_5927.JPG"/>
          <p:cNvPicPr/>
          <p:nvPr/>
        </p:nvPicPr>
        <p:blipFill>
          <a:blip r:embed="rId4" cstate="screen">
            <a:extLst>
              <a:ext uri="{28A0092B-C50C-407E-A947-70E740481C1C}">
                <a14:useLocalDpi xmlns:a14="http://schemas.microsoft.com/office/drawing/2010/main"/>
              </a:ext>
            </a:extLst>
          </a:blip>
          <a:srcRect/>
          <a:stretch>
            <a:fillRect/>
          </a:stretch>
        </p:blipFill>
        <p:spPr>
          <a:xfrm>
            <a:off x="1490155" y="1278876"/>
            <a:ext cx="1146733" cy="1290074"/>
          </a:xfrm>
          <a:prstGeom prst="rect">
            <a:avLst/>
          </a:prstGeom>
          <a:ln>
            <a:noFill/>
          </a:ln>
          <a:effectLst>
            <a:softEdge rad="112500"/>
          </a:effectLst>
        </p:spPr>
      </p:pic>
      <p:pic>
        <p:nvPicPr>
          <p:cNvPr id="9" name="Picture 8" descr="Picture 288.jpg"/>
          <p:cNvPicPr/>
          <p:nvPr/>
        </p:nvPicPr>
        <p:blipFill>
          <a:blip r:embed="rId5" cstate="screen">
            <a:extLst>
              <a:ext uri="{28A0092B-C50C-407E-A947-70E740481C1C}">
                <a14:useLocalDpi xmlns:a14="http://schemas.microsoft.com/office/drawing/2010/main"/>
              </a:ext>
            </a:extLst>
          </a:blip>
          <a:srcRect/>
          <a:stretch>
            <a:fillRect/>
          </a:stretch>
        </p:blipFill>
        <p:spPr>
          <a:xfrm>
            <a:off x="7367161" y="1207205"/>
            <a:ext cx="1361745" cy="1361745"/>
          </a:xfrm>
          <a:prstGeom prst="rect">
            <a:avLst/>
          </a:prstGeom>
          <a:ln>
            <a:noFill/>
          </a:ln>
          <a:effectLst>
            <a:softEdge rad="112500"/>
          </a:effectLst>
        </p:spPr>
      </p:pic>
      <p:pic>
        <p:nvPicPr>
          <p:cNvPr id="10" name="Picture 3" descr="H:\aks\كاروانسرا ومدارس\New Folder (5)\logo%2000.jpg"/>
          <p:cNvPicPr>
            <a:picLocks noChangeAspect="1" noChangeArrowheads="1"/>
          </p:cNvPicPr>
          <p:nvPr/>
        </p:nvPicPr>
        <p:blipFill>
          <a:blip r:embed="rId6"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11"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میدانی </a:t>
            </a:r>
            <a:r>
              <a:rPr lang="fa-IR" sz="1129" kern="0" dirty="0">
                <a:solidFill>
                  <a:srgbClr val="000000"/>
                </a:solidFill>
                <a:cs typeface="B Homa" panose="00000400000000000000" pitchFamily="2" charset="-78"/>
              </a:rPr>
              <a:t/>
            </a:r>
            <a:br>
              <a:rPr lang="fa-IR" sz="1129" kern="0" dirty="0">
                <a:solidFill>
                  <a:srgbClr val="000000"/>
                </a:solidFill>
                <a:cs typeface="B Homa" panose="00000400000000000000" pitchFamily="2" charset="-78"/>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sp>
        <p:nvSpPr>
          <p:cNvPr id="31754" name="Rectangle 5"/>
          <p:cNvSpPr>
            <a:spLocks noChangeArrowheads="1"/>
          </p:cNvSpPr>
          <p:nvPr/>
        </p:nvSpPr>
        <p:spPr bwMode="auto">
          <a:xfrm>
            <a:off x="6220429" y="2566119"/>
            <a:ext cx="2436807" cy="61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693" b="1">
                <a:solidFill>
                  <a:srgbClr val="000000"/>
                </a:solidFill>
                <a:latin typeface="Calibri" panose="020F0502020204030204" pitchFamily="34" charset="0"/>
              </a:rPr>
              <a:t>5-1-3 پرورش زنبور عسل :</a:t>
            </a:r>
          </a:p>
          <a:p>
            <a:pPr fontAlgn="base">
              <a:spcBef>
                <a:spcPct val="0"/>
              </a:spcBef>
              <a:spcAft>
                <a:spcPct val="0"/>
              </a:spcAft>
            </a:pPr>
            <a:endParaRPr lang="en-US" altLang="fa-IR" sz="1693">
              <a:solidFill>
                <a:srgbClr val="000000"/>
              </a:solidFill>
            </a:endParaRPr>
          </a:p>
        </p:txBody>
      </p:sp>
      <p:sp>
        <p:nvSpPr>
          <p:cNvPr id="31755" name="Rectangle 12"/>
          <p:cNvSpPr>
            <a:spLocks noChangeArrowheads="1"/>
          </p:cNvSpPr>
          <p:nvPr/>
        </p:nvSpPr>
        <p:spPr bwMode="auto">
          <a:xfrm>
            <a:off x="5145367" y="2903415"/>
            <a:ext cx="3511869" cy="96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129">
                <a:solidFill>
                  <a:srgbClr val="000000"/>
                </a:solidFill>
              </a:rPr>
              <a:t>به دو صورت مهاجرتي و ساكن انجام مي شود</a:t>
            </a:r>
            <a:r>
              <a:rPr lang="en-US" altLang="fa-IR" sz="1129">
                <a:solidFill>
                  <a:srgbClr val="000000"/>
                </a:solidFill>
              </a:rPr>
              <a:t> </a:t>
            </a:r>
            <a:r>
              <a:rPr lang="fa-IR" altLang="fa-IR" sz="1129">
                <a:solidFill>
                  <a:srgbClr val="000000"/>
                </a:solidFill>
              </a:rPr>
              <a:t>.زنبور داران روستاي  كيش دره به دليل مشكلات مهاجرتي از روش ساكن استفاده مي كنند</a:t>
            </a:r>
            <a:r>
              <a:rPr lang="en-US" altLang="fa-IR" sz="1129">
                <a:solidFill>
                  <a:srgbClr val="000000"/>
                </a:solidFill>
              </a:rPr>
              <a:t> </a:t>
            </a:r>
            <a:r>
              <a:rPr lang="fa-IR" altLang="fa-IR" sz="1129">
                <a:solidFill>
                  <a:srgbClr val="000000"/>
                </a:solidFill>
              </a:rPr>
              <a:t>.در روش مهاجرتي در فصل تابستان كندوها را به مناطقي كه گل وگياه بيشتري دارند انتقال مي دهند</a:t>
            </a:r>
            <a:r>
              <a:rPr lang="en-US" altLang="fa-IR" sz="1129">
                <a:solidFill>
                  <a:srgbClr val="000000"/>
                </a:solidFill>
              </a:rPr>
              <a:t> </a:t>
            </a:r>
            <a:r>
              <a:rPr lang="fa-IR" altLang="fa-IR" sz="1129">
                <a:solidFill>
                  <a:srgbClr val="000000"/>
                </a:solidFill>
              </a:rPr>
              <a:t>.مزيت اين روش نسبت به روش ساكن اين است كه ميتوان دوبار در سال عسل برداشت كرد</a:t>
            </a:r>
            <a:r>
              <a:rPr lang="en-US" altLang="fa-IR" sz="1129">
                <a:solidFill>
                  <a:srgbClr val="000000"/>
                </a:solidFill>
              </a:rPr>
              <a:t> </a:t>
            </a:r>
            <a:r>
              <a:rPr lang="fa-IR" altLang="fa-IR" sz="1129">
                <a:solidFill>
                  <a:srgbClr val="000000"/>
                </a:solidFill>
              </a:rPr>
              <a:t>.</a:t>
            </a:r>
            <a:endParaRPr lang="en-US" altLang="fa-IR" sz="1129">
              <a:solidFill>
                <a:srgbClr val="000000"/>
              </a:solidFill>
            </a:endParaRPr>
          </a:p>
        </p:txBody>
      </p:sp>
      <p:pic>
        <p:nvPicPr>
          <p:cNvPr id="16" name="Picture 6" descr="DSC07333"/>
          <p:cNvPicPr>
            <a:picLocks noChangeAspect="1" noChangeArrowheads="1"/>
          </p:cNvPicPr>
          <p:nvPr/>
        </p:nvPicPr>
        <p:blipFill>
          <a:blip r:embed="rId7" cstate="screen">
            <a:lum contrast="30000"/>
            <a:extLst>
              <a:ext uri="{28A0092B-C50C-407E-A947-70E740481C1C}">
                <a14:useLocalDpi xmlns:a14="http://schemas.microsoft.com/office/drawing/2010/main"/>
              </a:ext>
            </a:extLst>
          </a:blip>
          <a:srcRect/>
          <a:stretch>
            <a:fillRect/>
          </a:stretch>
        </p:blipFill>
        <p:spPr bwMode="auto">
          <a:xfrm>
            <a:off x="1561826" y="2640622"/>
            <a:ext cx="3726882" cy="1505088"/>
          </a:xfrm>
          <a:prstGeom prst="rect">
            <a:avLst/>
          </a:prstGeom>
          <a:ln>
            <a:noFill/>
          </a:ln>
          <a:effectLst>
            <a:softEdge rad="112500"/>
          </a:effectLst>
        </p:spPr>
      </p:pic>
      <p:sp>
        <p:nvSpPr>
          <p:cNvPr id="31757" name="Rectangle 16"/>
          <p:cNvSpPr>
            <a:spLocks noChangeArrowheads="1"/>
          </p:cNvSpPr>
          <p:nvPr/>
        </p:nvSpPr>
        <p:spPr bwMode="auto">
          <a:xfrm>
            <a:off x="1490156" y="3787354"/>
            <a:ext cx="7223820" cy="84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505" b="1">
                <a:solidFill>
                  <a:srgbClr val="000000"/>
                </a:solidFill>
                <a:latin typeface="Calibri" panose="020F0502020204030204" pitchFamily="34" charset="0"/>
              </a:rPr>
              <a:t>6-1-3 پرورش كرم ابريشم: </a:t>
            </a:r>
          </a:p>
          <a:p>
            <a:pPr fontAlgn="base">
              <a:spcBef>
                <a:spcPct val="0"/>
              </a:spcBef>
              <a:spcAft>
                <a:spcPct val="0"/>
              </a:spcAft>
            </a:pPr>
            <a:endParaRPr lang="fa-IR" altLang="fa-IR" sz="1129" b="1">
              <a:solidFill>
                <a:srgbClr val="000000"/>
              </a:solidFill>
              <a:latin typeface="Calibri" panose="020F0502020204030204" pitchFamily="34" charset="0"/>
              <a:cs typeface="Times New Roman" panose="02020603050405020304" pitchFamily="18" charset="0"/>
            </a:endParaRPr>
          </a:p>
          <a:p>
            <a:pPr fontAlgn="base">
              <a:spcBef>
                <a:spcPct val="0"/>
              </a:spcBef>
              <a:spcAft>
                <a:spcPct val="0"/>
              </a:spcAft>
            </a:pPr>
            <a:r>
              <a:rPr lang="fa-IR" altLang="fa-IR" sz="1129">
                <a:solidFill>
                  <a:srgbClr val="000000"/>
                </a:solidFill>
                <a:latin typeface="Calibri" panose="020F0502020204030204" pitchFamily="34" charset="0"/>
                <a:cs typeface="Times New Roman" panose="02020603050405020304" pitchFamily="18" charset="0"/>
              </a:rPr>
              <a:t> </a:t>
            </a:r>
            <a:r>
              <a:rPr lang="fa-IR" altLang="fa-IR" sz="1129">
                <a:solidFill>
                  <a:srgbClr val="000000"/>
                </a:solidFill>
                <a:latin typeface="Calibri" panose="020F0502020204030204" pitchFamily="34" charset="0"/>
              </a:rPr>
              <a:t>براي پرورش كرم ابريشم  روستاييان نيمه دوم ارديبهشت تخم ها را تهيه مي كنندو انهارا در تلنبارهايي كه در ماههاي  ديگر سال به عنوان انبار كلش و برنج مورد استفاده قرار مي دهند ،</a:t>
            </a:r>
            <a:endParaRPr lang="en-US" altLang="fa-IR" sz="1129">
              <a:solidFill>
                <a:srgbClr val="000000"/>
              </a:solidFill>
            </a:endParaRPr>
          </a:p>
        </p:txBody>
      </p:sp>
      <p:sp>
        <p:nvSpPr>
          <p:cNvPr id="31758" name="Rectangle 17"/>
          <p:cNvSpPr>
            <a:spLocks noChangeArrowheads="1"/>
          </p:cNvSpPr>
          <p:nvPr/>
        </p:nvSpPr>
        <p:spPr bwMode="auto">
          <a:xfrm>
            <a:off x="5145367" y="4647404"/>
            <a:ext cx="3496938" cy="154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505" b="1">
                <a:solidFill>
                  <a:srgbClr val="000000"/>
                </a:solidFill>
                <a:latin typeface="Calibri" panose="020F0502020204030204" pitchFamily="34" charset="0"/>
              </a:rPr>
              <a:t>7-1-3 فعاليت باغداري :</a:t>
            </a:r>
          </a:p>
          <a:p>
            <a:pPr fontAlgn="base">
              <a:spcBef>
                <a:spcPct val="0"/>
              </a:spcBef>
              <a:spcAft>
                <a:spcPct val="0"/>
              </a:spcAft>
            </a:pPr>
            <a:endParaRPr lang="en-US" altLang="fa-IR" sz="1129">
              <a:solidFill>
                <a:srgbClr val="000000"/>
              </a:solidFill>
            </a:endParaRPr>
          </a:p>
          <a:p>
            <a:pPr fontAlgn="base">
              <a:spcBef>
                <a:spcPct val="0"/>
              </a:spcBef>
              <a:spcAft>
                <a:spcPct val="0"/>
              </a:spcAft>
            </a:pPr>
            <a:r>
              <a:rPr lang="fa-IR" altLang="fa-IR" sz="1129">
                <a:solidFill>
                  <a:srgbClr val="000000"/>
                </a:solidFill>
                <a:latin typeface="Calibri" panose="020F0502020204030204" pitchFamily="34" charset="0"/>
              </a:rPr>
              <a:t> در روستاي كيش دره فعالیت باغداری محدود به  </a:t>
            </a:r>
            <a:r>
              <a:rPr lang="fa-IR" altLang="fa-IR" sz="1129" b="1">
                <a:solidFill>
                  <a:srgbClr val="000000"/>
                </a:solidFill>
                <a:latin typeface="Calibri" panose="020F0502020204030204" pitchFamily="34" charset="0"/>
              </a:rPr>
              <a:t>چايكاري </a:t>
            </a:r>
            <a:r>
              <a:rPr lang="fa-IR" altLang="fa-IR" sz="1129">
                <a:solidFill>
                  <a:srgbClr val="000000"/>
                </a:solidFill>
                <a:latin typeface="Calibri" panose="020F0502020204030204" pitchFamily="34" charset="0"/>
              </a:rPr>
              <a:t> است.  در حال حاضر تنها دو خانوار به اين فعاليت مشغول هستند.باغهاي چاي در روستاي كيش دره ديم است و نيازي به آبياري ندارد.چايكاران 4 بار در سال برگهاي چاي را مي چينند كه به ترتيب:چينش اول در نيمه دوم ارديبهشت ،  چينش دوم در  نيمه اول تير ،چينش سوم در نيمه دوم مرداد و  چينش چهارم در نيمه اول مهر انجام می شود.</a:t>
            </a:r>
            <a:endParaRPr lang="fa-IR" altLang="fa-IR" sz="1129" b="1">
              <a:solidFill>
                <a:srgbClr val="000000"/>
              </a:solidFill>
              <a:latin typeface="Calibri" panose="020F0502020204030204" pitchFamily="34" charset="0"/>
            </a:endParaRPr>
          </a:p>
        </p:txBody>
      </p:sp>
      <p:pic>
        <p:nvPicPr>
          <p:cNvPr id="19" name="Picture 18" descr="DSC07316"/>
          <p:cNvPicPr>
            <a:picLocks noChangeAspect="1" noChangeArrowheads="1"/>
          </p:cNvPicPr>
          <p:nvPr/>
        </p:nvPicPr>
        <p:blipFill>
          <a:blip r:embed="rId8" cstate="screen">
            <a:lum contrast="40000"/>
            <a:extLst>
              <a:ext uri="{28A0092B-C50C-407E-A947-70E740481C1C}">
                <a14:useLocalDpi xmlns:a14="http://schemas.microsoft.com/office/drawing/2010/main"/>
              </a:ext>
            </a:extLst>
          </a:blip>
          <a:srcRect/>
          <a:stretch>
            <a:fillRect/>
          </a:stretch>
        </p:blipFill>
        <p:spPr bwMode="auto">
          <a:xfrm>
            <a:off x="1561826" y="4504062"/>
            <a:ext cx="3583540" cy="1863441"/>
          </a:xfrm>
          <a:prstGeom prst="rect">
            <a:avLst/>
          </a:prstGeom>
          <a:ln>
            <a:noFill/>
          </a:ln>
          <a:effectLst>
            <a:softEdge rad="112500"/>
          </a:effectLst>
        </p:spPr>
      </p:pic>
    </p:spTree>
    <p:extLst>
      <p:ext uri="{BB962C8B-B14F-4D97-AF65-F5344CB8AC3E}">
        <p14:creationId xmlns:p14="http://schemas.microsoft.com/office/powerpoint/2010/main" val="76224082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r>
              <a:rPr lang="ps-AF" altLang="fa-IR" sz="1881"/>
              <a:t>بسمه تعالی</a:t>
            </a:r>
            <a:endParaRPr lang="en-US" altLang="fa-IR" sz="1881"/>
          </a:p>
        </p:txBody>
      </p:sp>
      <p:sp>
        <p:nvSpPr>
          <p:cNvPr id="133123" name="Rectangle 3"/>
          <p:cNvSpPr>
            <a:spLocks noGrp="1" noChangeArrowheads="1"/>
          </p:cNvSpPr>
          <p:nvPr>
            <p:ph type="body" idx="1"/>
          </p:nvPr>
        </p:nvSpPr>
        <p:spPr>
          <a:xfrm>
            <a:off x="456902" y="1622299"/>
            <a:ext cx="8230197" cy="1376677"/>
          </a:xfrm>
        </p:spPr>
        <p:txBody>
          <a:bodyPr/>
          <a:lstStyle/>
          <a:p>
            <a:r>
              <a:rPr lang="ps-AF" altLang="fa-IR" smtClean="0"/>
              <a:t>استاد: مهندس رهپیما</a:t>
            </a:r>
          </a:p>
          <a:p>
            <a:r>
              <a:rPr lang="ps-AF" altLang="fa-IR" smtClean="0"/>
              <a:t>دانشجویان:  اکبری - منتصر اسدی                               </a:t>
            </a:r>
            <a:endParaRPr lang="en-US" altLang="fa-IR" smtClean="0"/>
          </a:p>
        </p:txBody>
      </p:sp>
      <p:sp>
        <p:nvSpPr>
          <p:cNvPr id="133124" name="Rectangle 4"/>
          <p:cNvSpPr>
            <a:spLocks noChangeArrowheads="1"/>
          </p:cNvSpPr>
          <p:nvPr/>
        </p:nvSpPr>
        <p:spPr bwMode="auto">
          <a:xfrm>
            <a:off x="3711951" y="3070646"/>
            <a:ext cx="3195323" cy="454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ps-AF" altLang="fa-IR" sz="2352">
                <a:solidFill>
                  <a:srgbClr val="000000"/>
                </a:solidFill>
                <a:cs typeface="B Homa" panose="00000400000000000000" pitchFamily="2" charset="-78"/>
              </a:rPr>
              <a:t>دانشکده میرزا کوچک</a:t>
            </a:r>
            <a:endParaRPr lang="en-US" altLang="fa-IR" sz="2352">
              <a:solidFill>
                <a:srgbClr val="000000"/>
              </a:solidFill>
              <a:cs typeface="B Homa" panose="00000400000000000000" pitchFamily="2" charset="-78"/>
            </a:endParaRPr>
          </a:p>
        </p:txBody>
      </p:sp>
      <p:sp>
        <p:nvSpPr>
          <p:cNvPr id="133125" name="Rectangle 5"/>
          <p:cNvSpPr>
            <a:spLocks noChangeArrowheads="1"/>
          </p:cNvSpPr>
          <p:nvPr/>
        </p:nvSpPr>
        <p:spPr bwMode="auto">
          <a:xfrm>
            <a:off x="2350205" y="5865807"/>
            <a:ext cx="3655211" cy="454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ps-AF" altLang="fa-IR" sz="2352">
                <a:solidFill>
                  <a:srgbClr val="000000"/>
                </a:solidFill>
                <a:cs typeface="B Homa" panose="00000400000000000000" pitchFamily="2" charset="-78"/>
              </a:rPr>
              <a:t>زمستان 1388</a:t>
            </a:r>
            <a:endParaRPr lang="en-US" altLang="fa-IR" sz="2352">
              <a:solidFill>
                <a:srgbClr val="000000"/>
              </a:solidFill>
              <a:cs typeface="B Homa" panose="00000400000000000000" pitchFamily="2" charset="-78"/>
            </a:endParaRPr>
          </a:p>
        </p:txBody>
      </p:sp>
    </p:spTree>
    <p:extLst>
      <p:ext uri="{BB962C8B-B14F-4D97-AF65-F5344CB8AC3E}">
        <p14:creationId xmlns:p14="http://schemas.microsoft.com/office/powerpoint/2010/main" val="301473784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5"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sp>
        <p:nvSpPr>
          <p:cNvPr id="32772" name="Rectangle 4"/>
          <p:cNvSpPr>
            <a:spLocks noChangeArrowheads="1"/>
          </p:cNvSpPr>
          <p:nvPr/>
        </p:nvSpPr>
        <p:spPr bwMode="auto">
          <a:xfrm rot="10800000" flipV="1">
            <a:off x="1490155" y="932303"/>
            <a:ext cx="7023739" cy="1656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129">
                <a:solidFill>
                  <a:srgbClr val="000000"/>
                </a:solidFill>
                <a:latin typeface="Calibri" panose="020F0502020204030204" pitchFamily="34" charset="0"/>
              </a:rPr>
              <a:t>در مجموعه روستایی کیش دره بخش خدمات بعنوان فعالیت اقتصادی بعد از کشاورزی قرار دارد ، بطوریکه 10 خانوار یعنی 8 درصد خانوارهای شاغل در مجموعه روستایی کیش دره ، در این بخش مشغول به فعالیت می باشند. از جمله فعالیت های خدماتی در روستا شامل :</a:t>
            </a:r>
          </a:p>
          <a:p>
            <a:pPr fontAlgn="base">
              <a:spcBef>
                <a:spcPct val="0"/>
              </a:spcBef>
              <a:spcAft>
                <a:spcPct val="0"/>
              </a:spcAft>
            </a:pPr>
            <a:r>
              <a:rPr lang="fa-IR" altLang="fa-IR" sz="1129">
                <a:solidFill>
                  <a:srgbClr val="000000"/>
                </a:solidFill>
                <a:latin typeface="Calibri" panose="020F0502020204030204" pitchFamily="34" charset="0"/>
              </a:rPr>
              <a:t>   2 واحد نانوایی </a:t>
            </a:r>
          </a:p>
          <a:p>
            <a:pPr fontAlgn="base">
              <a:spcBef>
                <a:spcPct val="0"/>
              </a:spcBef>
              <a:spcAft>
                <a:spcPct val="0"/>
              </a:spcAft>
            </a:pPr>
            <a:r>
              <a:rPr lang="fa-IR" altLang="fa-IR" sz="1129">
                <a:solidFill>
                  <a:srgbClr val="000000"/>
                </a:solidFill>
                <a:latin typeface="Calibri" panose="020F0502020204030204" pitchFamily="34" charset="0"/>
              </a:rPr>
              <a:t>   1 واحد نجاری</a:t>
            </a:r>
          </a:p>
          <a:p>
            <a:pPr fontAlgn="base">
              <a:spcBef>
                <a:spcPct val="0"/>
              </a:spcBef>
              <a:spcAft>
                <a:spcPct val="0"/>
              </a:spcAft>
            </a:pPr>
            <a:r>
              <a:rPr lang="fa-IR" altLang="fa-IR" sz="1129">
                <a:solidFill>
                  <a:srgbClr val="000000"/>
                </a:solidFill>
                <a:latin typeface="Calibri" panose="020F0502020204030204" pitchFamily="34" charset="0"/>
              </a:rPr>
              <a:t> 10 واحد خرده فروشی </a:t>
            </a:r>
          </a:p>
          <a:p>
            <a:pPr fontAlgn="base">
              <a:spcBef>
                <a:spcPct val="0"/>
              </a:spcBef>
              <a:spcAft>
                <a:spcPct val="0"/>
              </a:spcAft>
            </a:pPr>
            <a:r>
              <a:rPr lang="fa-IR" altLang="fa-IR" sz="1129">
                <a:solidFill>
                  <a:srgbClr val="000000"/>
                </a:solidFill>
                <a:latin typeface="Calibri" panose="020F0502020204030204" pitchFamily="34" charset="0"/>
              </a:rPr>
              <a:t>  5 واحد قهوه خانه </a:t>
            </a:r>
          </a:p>
          <a:p>
            <a:pPr fontAlgn="base">
              <a:spcBef>
                <a:spcPct val="0"/>
              </a:spcBef>
              <a:spcAft>
                <a:spcPct val="0"/>
              </a:spcAft>
            </a:pPr>
            <a:r>
              <a:rPr lang="fa-IR" altLang="fa-IR" sz="1129">
                <a:solidFill>
                  <a:srgbClr val="000000"/>
                </a:solidFill>
                <a:latin typeface="Calibri" panose="020F0502020204030204" pitchFamily="34" charset="0"/>
              </a:rPr>
              <a:t>  1 واحد شعبه نفت</a:t>
            </a:r>
          </a:p>
          <a:p>
            <a:pPr fontAlgn="base">
              <a:spcBef>
                <a:spcPct val="0"/>
              </a:spcBef>
              <a:spcAft>
                <a:spcPct val="0"/>
              </a:spcAft>
            </a:pPr>
            <a:r>
              <a:rPr lang="fa-IR" altLang="fa-IR" sz="1129">
                <a:solidFill>
                  <a:srgbClr val="000000"/>
                </a:solidFill>
                <a:latin typeface="Calibri" panose="020F0502020204030204" pitchFamily="34" charset="0"/>
              </a:rPr>
              <a:t>  1 واحد مرکز درمان </a:t>
            </a:r>
          </a:p>
          <a:p>
            <a:pPr fontAlgn="base">
              <a:spcBef>
                <a:spcPct val="0"/>
              </a:spcBef>
              <a:spcAft>
                <a:spcPct val="0"/>
              </a:spcAft>
            </a:pPr>
            <a:r>
              <a:rPr lang="fa-IR" altLang="fa-IR" sz="1129">
                <a:solidFill>
                  <a:srgbClr val="000000"/>
                </a:solidFill>
                <a:latin typeface="Calibri" panose="020F0502020204030204" pitchFamily="34" charset="0"/>
              </a:rPr>
              <a:t> و 1واحد دفتر مخابرات است.</a:t>
            </a:r>
            <a:endParaRPr lang="fa-IR" altLang="fa-IR" sz="1129">
              <a:solidFill>
                <a:srgbClr val="000000"/>
              </a:solidFill>
            </a:endParaRPr>
          </a:p>
        </p:txBody>
      </p:sp>
      <p:sp>
        <p:nvSpPr>
          <p:cNvPr id="32773" name="Rectangle 6"/>
          <p:cNvSpPr>
            <a:spLocks noChangeArrowheads="1"/>
          </p:cNvSpPr>
          <p:nvPr/>
        </p:nvSpPr>
        <p:spPr bwMode="auto">
          <a:xfrm>
            <a:off x="7152149" y="569634"/>
            <a:ext cx="1425951" cy="642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l" eaLnBrk="1" fontAlgn="base" hangingPunct="1">
              <a:spcBef>
                <a:spcPct val="0"/>
              </a:spcBef>
              <a:spcAft>
                <a:spcPct val="0"/>
              </a:spcAft>
            </a:pPr>
            <a:r>
              <a:rPr lang="fa-IR" altLang="fa-IR" sz="1881" b="1">
                <a:solidFill>
                  <a:srgbClr val="000000"/>
                </a:solidFill>
              </a:rPr>
              <a:t>2-3 </a:t>
            </a:r>
            <a:r>
              <a:rPr lang="ar-SA" altLang="fa-IR" sz="1881" b="1">
                <a:solidFill>
                  <a:srgbClr val="000000"/>
                </a:solidFill>
              </a:rPr>
              <a:t>خدمات</a:t>
            </a:r>
            <a:r>
              <a:rPr lang="fa-IR" altLang="fa-IR" sz="1881" b="1">
                <a:solidFill>
                  <a:srgbClr val="000000"/>
                </a:solidFill>
              </a:rPr>
              <a:t> </a:t>
            </a:r>
            <a:r>
              <a:rPr lang="ar-SA" altLang="fa-IR" sz="1881" b="1">
                <a:solidFill>
                  <a:srgbClr val="000000"/>
                </a:solidFill>
              </a:rPr>
              <a:t>:</a:t>
            </a:r>
            <a:endParaRPr lang="en-US" altLang="fa-IR" sz="1881" b="1">
              <a:solidFill>
                <a:srgbClr val="000000"/>
              </a:solidFill>
            </a:endParaRPr>
          </a:p>
          <a:p>
            <a:pPr algn="l" rtl="0" fontAlgn="base">
              <a:spcBef>
                <a:spcPct val="0"/>
              </a:spcBef>
              <a:spcAft>
                <a:spcPct val="0"/>
              </a:spcAft>
            </a:pPr>
            <a:endParaRPr lang="en-US" altLang="fa-IR" sz="1693">
              <a:solidFill>
                <a:srgbClr val="000000"/>
              </a:solidFill>
              <a:cs typeface="Arial" panose="020B0604020202020204" pitchFamily="34" charset="0"/>
            </a:endParaRPr>
          </a:p>
        </p:txBody>
      </p:sp>
      <p:pic>
        <p:nvPicPr>
          <p:cNvPr id="8" name="Picture 6" descr="DSC07239"/>
          <p:cNvPicPr>
            <a:picLocks noChangeAspect="1" noChangeArrowheads="1"/>
          </p:cNvPicPr>
          <p:nvPr/>
        </p:nvPicPr>
        <p:blipFill>
          <a:blip r:embed="rId3" cstate="screen">
            <a:lum contrast="10000"/>
            <a:extLst>
              <a:ext uri="{28A0092B-C50C-407E-A947-70E740481C1C}">
                <a14:useLocalDpi xmlns:a14="http://schemas.microsoft.com/office/drawing/2010/main"/>
              </a:ext>
            </a:extLst>
          </a:blip>
          <a:srcRect/>
          <a:stretch>
            <a:fillRect/>
          </a:stretch>
        </p:blipFill>
        <p:spPr bwMode="auto">
          <a:xfrm>
            <a:off x="1633497" y="1350548"/>
            <a:ext cx="3798551" cy="1576757"/>
          </a:xfrm>
          <a:prstGeom prst="rect">
            <a:avLst/>
          </a:prstGeom>
          <a:ln>
            <a:noFill/>
          </a:ln>
          <a:effectLst>
            <a:softEdge rad="112500"/>
          </a:effectLst>
        </p:spPr>
      </p:pic>
      <p:sp>
        <p:nvSpPr>
          <p:cNvPr id="32775" name="Text Box 7"/>
          <p:cNvSpPr txBox="1">
            <a:spLocks noChangeArrowheads="1"/>
          </p:cNvSpPr>
          <p:nvPr/>
        </p:nvSpPr>
        <p:spPr bwMode="auto">
          <a:xfrm>
            <a:off x="4643671" y="1422218"/>
            <a:ext cx="1446855"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693">
                <a:solidFill>
                  <a:srgbClr val="000000"/>
                </a:solidFill>
              </a:rPr>
              <a:t>نانوایی</a:t>
            </a:r>
            <a:endParaRPr lang="en-US" altLang="fa-IR" sz="1693">
              <a:solidFill>
                <a:srgbClr val="000000"/>
              </a:solidFill>
            </a:endParaRPr>
          </a:p>
        </p:txBody>
      </p:sp>
      <p:sp>
        <p:nvSpPr>
          <p:cNvPr id="32776" name="Rectangle 8"/>
          <p:cNvSpPr>
            <a:spLocks noChangeArrowheads="1"/>
          </p:cNvSpPr>
          <p:nvPr/>
        </p:nvSpPr>
        <p:spPr bwMode="auto">
          <a:xfrm>
            <a:off x="1561826" y="2712293"/>
            <a:ext cx="6952068" cy="1453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505" b="1">
                <a:solidFill>
                  <a:srgbClr val="000000"/>
                </a:solidFill>
              </a:rPr>
              <a:t>صنعت:</a:t>
            </a:r>
            <a:endParaRPr lang="en-US" altLang="fa-IR" sz="1505" b="1">
              <a:solidFill>
                <a:srgbClr val="000000"/>
              </a:solidFill>
            </a:endParaRPr>
          </a:p>
          <a:p>
            <a:pPr fontAlgn="base">
              <a:spcBef>
                <a:spcPct val="0"/>
              </a:spcBef>
              <a:spcAft>
                <a:spcPct val="0"/>
              </a:spcAft>
            </a:pPr>
            <a:r>
              <a:rPr lang="fa-IR" altLang="fa-IR" sz="1129">
                <a:solidFill>
                  <a:srgbClr val="000000"/>
                </a:solidFill>
              </a:rPr>
              <a:t>در مجموعه روستایی کیش دره فعالیتی در زمینه صنعت در بین خانوارهای روستایی صورت نمی گیرد. </a:t>
            </a:r>
          </a:p>
          <a:p>
            <a:pPr fontAlgn="base">
              <a:spcBef>
                <a:spcPct val="0"/>
              </a:spcBef>
              <a:spcAft>
                <a:spcPct val="0"/>
              </a:spcAft>
            </a:pPr>
            <a:endParaRPr lang="en-US" altLang="fa-IR" sz="1129" b="1">
              <a:solidFill>
                <a:srgbClr val="000000"/>
              </a:solidFill>
            </a:endParaRPr>
          </a:p>
          <a:p>
            <a:pPr fontAlgn="base">
              <a:spcBef>
                <a:spcPct val="0"/>
              </a:spcBef>
              <a:spcAft>
                <a:spcPct val="0"/>
              </a:spcAft>
            </a:pPr>
            <a:r>
              <a:rPr lang="fa-IR" altLang="fa-IR" sz="1317" b="1">
                <a:solidFill>
                  <a:srgbClr val="000000"/>
                </a:solidFill>
                <a:latin typeface="Calibri" panose="020F0502020204030204" pitchFamily="34" charset="0"/>
              </a:rPr>
              <a:t>کارگر روزانه</a:t>
            </a:r>
            <a:r>
              <a:rPr lang="fa-IR" altLang="fa-IR" sz="1317" b="1">
                <a:solidFill>
                  <a:srgbClr val="000000"/>
                </a:solidFill>
              </a:rPr>
              <a:t> (کارگران روز مزد) :</a:t>
            </a:r>
            <a:endParaRPr lang="en-US" altLang="fa-IR" sz="1317">
              <a:solidFill>
                <a:srgbClr val="000000"/>
              </a:solidFill>
            </a:endParaRPr>
          </a:p>
          <a:p>
            <a:pPr fontAlgn="base">
              <a:spcBef>
                <a:spcPct val="0"/>
              </a:spcBef>
              <a:spcAft>
                <a:spcPct val="0"/>
              </a:spcAft>
            </a:pPr>
            <a:r>
              <a:rPr lang="fa-IR" altLang="fa-IR" sz="1129">
                <a:solidFill>
                  <a:srgbClr val="000000"/>
                </a:solidFill>
                <a:latin typeface="Calibri" panose="020F0502020204030204" pitchFamily="34" charset="0"/>
              </a:rPr>
              <a:t>کسانی که شغل اصلی آنها کشاورزی است ، در فصولی از سال که فارغ از فعالیت کشاورزی هستند در صورت توان بدنی بالا به شهرهای صومعه سرا و فومن می روند و به کارگری روز مزد می پردازند و از این را کسب در آمد می کنند.</a:t>
            </a:r>
          </a:p>
          <a:p>
            <a:pPr fontAlgn="base">
              <a:spcBef>
                <a:spcPct val="0"/>
              </a:spcBef>
              <a:spcAft>
                <a:spcPct val="0"/>
              </a:spcAft>
            </a:pPr>
            <a:endParaRPr lang="en-US" altLang="fa-IR" sz="1505" b="1">
              <a:solidFill>
                <a:srgbClr val="000000"/>
              </a:solidFill>
            </a:endParaRPr>
          </a:p>
        </p:txBody>
      </p:sp>
      <p:sp>
        <p:nvSpPr>
          <p:cNvPr id="32777" name="Rectangle 8"/>
          <p:cNvSpPr>
            <a:spLocks noChangeArrowheads="1"/>
          </p:cNvSpPr>
          <p:nvPr/>
        </p:nvSpPr>
        <p:spPr bwMode="auto">
          <a:xfrm>
            <a:off x="1848510" y="4289050"/>
            <a:ext cx="6578782" cy="1134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505" b="1">
                <a:solidFill>
                  <a:srgbClr val="000000"/>
                </a:solidFill>
              </a:rPr>
              <a:t>فعالیت های غیر درآمدزا:</a:t>
            </a:r>
            <a:endParaRPr lang="en-US" altLang="fa-IR" sz="1129" b="1">
              <a:solidFill>
                <a:srgbClr val="000000"/>
              </a:solidFill>
            </a:endParaRPr>
          </a:p>
          <a:p>
            <a:pPr fontAlgn="base">
              <a:spcBef>
                <a:spcPct val="0"/>
              </a:spcBef>
              <a:spcAft>
                <a:spcPct val="0"/>
              </a:spcAft>
            </a:pPr>
            <a:r>
              <a:rPr lang="fa-IR" altLang="fa-IR" sz="1129">
                <a:solidFill>
                  <a:srgbClr val="000000"/>
                </a:solidFill>
                <a:latin typeface="Calibri" panose="020F0502020204030204" pitchFamily="34" charset="0"/>
              </a:rPr>
              <a:t>زنان روستایی به بافت جوراب(گوربه) و لباس های پشمی و پادری های کاموایی که در زبان محلی درِسَری نامیده می شود ، می پردازند.</a:t>
            </a:r>
            <a:endParaRPr lang="en-US" altLang="fa-IR" sz="1129">
              <a:solidFill>
                <a:srgbClr val="000000"/>
              </a:solidFill>
            </a:endParaRPr>
          </a:p>
          <a:p>
            <a:pPr rtl="0" fontAlgn="base">
              <a:spcBef>
                <a:spcPct val="0"/>
              </a:spcBef>
              <a:spcAft>
                <a:spcPct val="0"/>
              </a:spcAft>
            </a:pPr>
            <a:endParaRPr lang="en-US" altLang="fa-IR" sz="4139">
              <a:solidFill>
                <a:srgbClr val="000000"/>
              </a:solidFill>
            </a:endParaRPr>
          </a:p>
        </p:txBody>
      </p:sp>
      <p:pic>
        <p:nvPicPr>
          <p:cNvPr id="10" name="Picture 4" descr="IMG_5869"/>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776839" y="5005758"/>
            <a:ext cx="1104992" cy="1396597"/>
          </a:xfrm>
          <a:prstGeom prst="rect">
            <a:avLst/>
          </a:prstGeom>
          <a:ln>
            <a:noFill/>
          </a:ln>
          <a:effectLst>
            <a:softEdge rad="112500"/>
          </a:effectLst>
        </p:spPr>
      </p:pic>
      <p:sp>
        <p:nvSpPr>
          <p:cNvPr id="32779" name="Rectangle 14"/>
          <p:cNvSpPr>
            <a:spLocks noChangeArrowheads="1"/>
          </p:cNvSpPr>
          <p:nvPr/>
        </p:nvSpPr>
        <p:spPr bwMode="auto">
          <a:xfrm>
            <a:off x="2120531" y="4862416"/>
            <a:ext cx="1037465" cy="26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129" b="1">
                <a:solidFill>
                  <a:srgbClr val="000000"/>
                </a:solidFill>
              </a:rPr>
              <a:t>لباس های پشمی</a:t>
            </a:r>
            <a:endParaRPr lang="en-US" altLang="fa-IR" sz="1129" b="1">
              <a:solidFill>
                <a:srgbClr val="000000"/>
              </a:solidFill>
            </a:endParaRPr>
          </a:p>
        </p:txBody>
      </p:sp>
      <p:pic>
        <p:nvPicPr>
          <p:cNvPr id="12" name="Picture 12" descr="DSC07468"/>
          <p:cNvPicPr>
            <a:picLocks noChangeAspect="1" noChangeArrowheads="1"/>
          </p:cNvPicPr>
          <p:nvPr/>
        </p:nvPicPr>
        <p:blipFill>
          <a:blip r:embed="rId5" cstate="screen">
            <a:lum contrast="10000"/>
            <a:extLst>
              <a:ext uri="{28A0092B-C50C-407E-A947-70E740481C1C}">
                <a14:useLocalDpi xmlns:a14="http://schemas.microsoft.com/office/drawing/2010/main"/>
              </a:ext>
            </a:extLst>
          </a:blip>
          <a:srcRect/>
          <a:stretch>
            <a:fillRect/>
          </a:stretch>
        </p:blipFill>
        <p:spPr bwMode="auto">
          <a:xfrm>
            <a:off x="3066913" y="5111274"/>
            <a:ext cx="1720099" cy="1327900"/>
          </a:xfrm>
          <a:prstGeom prst="rect">
            <a:avLst/>
          </a:prstGeom>
          <a:ln>
            <a:noFill/>
          </a:ln>
          <a:effectLst>
            <a:softEdge rad="112500"/>
          </a:effectLst>
        </p:spPr>
      </p:pic>
      <p:sp>
        <p:nvSpPr>
          <p:cNvPr id="32781" name="Rectangle 13"/>
          <p:cNvSpPr>
            <a:spLocks noChangeArrowheads="1"/>
          </p:cNvSpPr>
          <p:nvPr/>
        </p:nvSpPr>
        <p:spPr bwMode="auto">
          <a:xfrm>
            <a:off x="3711950" y="4862416"/>
            <a:ext cx="1416992" cy="26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b="1">
                <a:solidFill>
                  <a:srgbClr val="000000"/>
                </a:solidFill>
              </a:rPr>
              <a:t>گوربه بافی</a:t>
            </a:r>
            <a:endParaRPr lang="en-US" altLang="fa-IR" sz="1129" b="1">
              <a:solidFill>
                <a:srgbClr val="000000"/>
              </a:solidFill>
            </a:endParaRPr>
          </a:p>
        </p:txBody>
      </p:sp>
      <p:pic>
        <p:nvPicPr>
          <p:cNvPr id="14" name="Picture 5" descr="IMG_587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002025" y="5005758"/>
            <a:ext cx="1720099" cy="1433416"/>
          </a:xfrm>
          <a:prstGeom prst="rect">
            <a:avLst/>
          </a:prstGeom>
          <a:ln>
            <a:noFill/>
          </a:ln>
          <a:effectLst>
            <a:softEdge rad="112500"/>
          </a:effectLst>
        </p:spPr>
      </p:pic>
      <p:pic>
        <p:nvPicPr>
          <p:cNvPr id="15" name="Picture 14" descr="DSC07410"/>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937136" y="5077429"/>
            <a:ext cx="1505087" cy="1290074"/>
          </a:xfrm>
          <a:prstGeom prst="rect">
            <a:avLst/>
          </a:prstGeom>
          <a:ln>
            <a:noFill/>
          </a:ln>
          <a:effectLst>
            <a:softEdge rad="112500"/>
          </a:effectLst>
        </p:spPr>
      </p:pic>
      <p:sp>
        <p:nvSpPr>
          <p:cNvPr id="32784" name="Text Box 10"/>
          <p:cNvSpPr txBox="1">
            <a:spLocks noChangeArrowheads="1"/>
          </p:cNvSpPr>
          <p:nvPr/>
        </p:nvSpPr>
        <p:spPr bwMode="auto">
          <a:xfrm>
            <a:off x="6865466" y="4862416"/>
            <a:ext cx="1576758" cy="26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129" b="1">
                <a:solidFill>
                  <a:srgbClr val="000000"/>
                </a:solidFill>
              </a:rPr>
              <a:t>درسری</a:t>
            </a:r>
            <a:endParaRPr lang="en-US" altLang="fa-IR" sz="1129" b="1">
              <a:solidFill>
                <a:srgbClr val="000000"/>
              </a:solidFill>
            </a:endParaRPr>
          </a:p>
        </p:txBody>
      </p:sp>
      <p:sp>
        <p:nvSpPr>
          <p:cNvPr id="32785" name="Text Box 6"/>
          <p:cNvSpPr txBox="1">
            <a:spLocks noChangeArrowheads="1"/>
          </p:cNvSpPr>
          <p:nvPr/>
        </p:nvSpPr>
        <p:spPr bwMode="auto">
          <a:xfrm>
            <a:off x="5002025" y="4862416"/>
            <a:ext cx="1720099" cy="26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129" b="1">
                <a:solidFill>
                  <a:srgbClr val="000000"/>
                </a:solidFill>
              </a:rPr>
              <a:t>پشم ریسی</a:t>
            </a:r>
            <a:endParaRPr lang="en-US" altLang="fa-IR" sz="1129" b="1">
              <a:solidFill>
                <a:srgbClr val="000000"/>
              </a:solidFill>
            </a:endParaRPr>
          </a:p>
        </p:txBody>
      </p:sp>
    </p:spTree>
    <p:extLst>
      <p:ext uri="{BB962C8B-B14F-4D97-AF65-F5344CB8AC3E}">
        <p14:creationId xmlns:p14="http://schemas.microsoft.com/office/powerpoint/2010/main" val="27797251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5" name="Picture 4"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33796" name="Rectangle 4"/>
          <p:cNvSpPr>
            <a:spLocks noChangeArrowheads="1"/>
          </p:cNvSpPr>
          <p:nvPr/>
        </p:nvSpPr>
        <p:spPr bwMode="auto">
          <a:xfrm>
            <a:off x="4070304" y="899374"/>
            <a:ext cx="4371919" cy="145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43296" bIns="35824"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505" b="1">
                <a:solidFill>
                  <a:srgbClr val="000000"/>
                </a:solidFill>
              </a:rPr>
              <a:t>تحليل نقش زنان در فعالیت های اقتصادی:</a:t>
            </a:r>
          </a:p>
          <a:p>
            <a:pPr fontAlgn="base">
              <a:spcBef>
                <a:spcPct val="0"/>
              </a:spcBef>
              <a:spcAft>
                <a:spcPct val="0"/>
              </a:spcAft>
            </a:pPr>
            <a:endParaRPr lang="en-US" altLang="fa-IR" sz="1881" b="1">
              <a:solidFill>
                <a:srgbClr val="000000"/>
              </a:solidFill>
            </a:endParaRPr>
          </a:p>
          <a:p>
            <a:pPr fontAlgn="base">
              <a:spcBef>
                <a:spcPct val="0"/>
              </a:spcBef>
              <a:spcAft>
                <a:spcPct val="0"/>
              </a:spcAft>
            </a:pPr>
            <a:r>
              <a:rPr lang="fa-IR" altLang="fa-IR" sz="1129" b="1">
                <a:solidFill>
                  <a:srgbClr val="000000"/>
                </a:solidFill>
              </a:rPr>
              <a:t>زنان در روستای کیش دره مانند سایر نقاط گیلان فعالیت قابل توجهی دارند. در فعالیت های زراعی در حقیقت مردان فقط زمین را برای زراعت آماده می کنند و باقی کار ها از کاشت و داشت و برداشت را زنان روستا انجام می دهند.</a:t>
            </a:r>
            <a:endParaRPr lang="en-US" altLang="fa-IR" sz="1129" b="1">
              <a:solidFill>
                <a:srgbClr val="000000"/>
              </a:solidFill>
            </a:endParaRPr>
          </a:p>
          <a:p>
            <a:pPr rtl="0" fontAlgn="base">
              <a:spcBef>
                <a:spcPct val="0"/>
              </a:spcBef>
              <a:spcAft>
                <a:spcPct val="0"/>
              </a:spcAft>
            </a:pPr>
            <a:endParaRPr lang="en-US" altLang="fa-IR" sz="1505" b="1">
              <a:solidFill>
                <a:srgbClr val="000000"/>
              </a:solidFill>
            </a:endParaRPr>
          </a:p>
        </p:txBody>
      </p:sp>
      <p:pic>
        <p:nvPicPr>
          <p:cNvPr id="7" name="Picture 5" descr="IMG_588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76839" y="418826"/>
            <a:ext cx="2078453" cy="2404683"/>
          </a:xfrm>
          <a:prstGeom prst="rect">
            <a:avLst/>
          </a:prstGeom>
          <a:ln>
            <a:noFill/>
          </a:ln>
          <a:effectLst>
            <a:softEdge rad="112500"/>
          </a:effectLst>
        </p:spPr>
      </p:pic>
      <p:sp>
        <p:nvSpPr>
          <p:cNvPr id="33798" name="Text Box 2"/>
          <p:cNvSpPr txBox="1">
            <a:spLocks noChangeArrowheads="1"/>
          </p:cNvSpPr>
          <p:nvPr/>
        </p:nvSpPr>
        <p:spPr bwMode="auto">
          <a:xfrm>
            <a:off x="4070304" y="920522"/>
            <a:ext cx="4371919" cy="1433416"/>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352">
              <a:solidFill>
                <a:srgbClr val="000000"/>
              </a:solidFill>
            </a:endParaRPr>
          </a:p>
        </p:txBody>
      </p:sp>
      <p:sp>
        <p:nvSpPr>
          <p:cNvPr id="33799" name="Rectangle 5"/>
          <p:cNvSpPr>
            <a:spLocks noChangeArrowheads="1"/>
          </p:cNvSpPr>
          <p:nvPr/>
        </p:nvSpPr>
        <p:spPr bwMode="auto">
          <a:xfrm>
            <a:off x="1863441" y="3066942"/>
            <a:ext cx="6363770" cy="3104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505" b="1">
                <a:solidFill>
                  <a:srgbClr val="000000"/>
                </a:solidFill>
                <a:latin typeface="IranNastaliq" panose="02000503000000020003" pitchFamily="2" charset="0"/>
              </a:rPr>
              <a:t>3-3 تحلیل اقتصادی :</a:t>
            </a:r>
          </a:p>
          <a:p>
            <a:pPr fontAlgn="base">
              <a:spcBef>
                <a:spcPct val="0"/>
              </a:spcBef>
              <a:spcAft>
                <a:spcPct val="0"/>
              </a:spcAft>
            </a:pPr>
            <a:endParaRPr lang="en-US" altLang="fa-IR" sz="1129">
              <a:solidFill>
                <a:srgbClr val="000000"/>
              </a:solidFill>
              <a:cs typeface="Times New Roman" panose="02020603050405020304" pitchFamily="18" charset="0"/>
            </a:endParaRPr>
          </a:p>
          <a:p>
            <a:pPr fontAlgn="base">
              <a:spcBef>
                <a:spcPct val="0"/>
              </a:spcBef>
              <a:spcAft>
                <a:spcPct val="0"/>
              </a:spcAft>
            </a:pPr>
            <a:r>
              <a:rPr lang="fa-IR" altLang="fa-IR" sz="1129" b="1">
                <a:solidFill>
                  <a:srgbClr val="000000"/>
                </a:solidFill>
                <a:latin typeface="IranNastaliq" panose="02000503000000020003" pitchFamily="2" charset="0"/>
              </a:rPr>
              <a:t>اقتصاد روستای کیش دره بر مبنای کشاورزی و مهمترین بخش کشاورزی زراعت برنج است ، با این حال مکانی برای نگهداری برنج یا کندوج در روستا مشاهده نمی شود . اکثر زمین های کشاورزی روستای کیش دره در خارج از روستا و در نزدیکی سیاهورود است ، به دلیل بعد مسافت این امر که برای انبار و نگهداری برنج ها آنها را به روستا منتقل کنند منطقی به نظر نمی رسد ، پس به انبار کردن محصولات خود در همان نزدیکی سیاهورود پرداخته اند وتنها بخشی </a:t>
            </a:r>
          </a:p>
          <a:p>
            <a:pPr fontAlgn="base">
              <a:spcBef>
                <a:spcPct val="0"/>
              </a:spcBef>
              <a:spcAft>
                <a:spcPct val="0"/>
              </a:spcAft>
            </a:pPr>
            <a:r>
              <a:rPr lang="fa-IR" altLang="fa-IR" sz="1129" b="1">
                <a:solidFill>
                  <a:srgbClr val="000000"/>
                </a:solidFill>
                <a:latin typeface="IranNastaliq" panose="02000503000000020003" pitchFamily="2" charset="0"/>
              </a:rPr>
              <a:t>از محصول که مورد استفاده روستاییان بوده به نزد خود می آوردند که همان کلش یا ساقه های برنج است که از آن به عنوان خوراک دام و پوشش سقف استفاده می شده ، این کلش ها مکانی برای انبار شدن نیاز داشته که به مرور باعث شکل گیری تلنبار ها شده .</a:t>
            </a:r>
            <a:endParaRPr lang="en-US" altLang="fa-IR" sz="1129" b="1">
              <a:solidFill>
                <a:srgbClr val="000000"/>
              </a:solidFill>
              <a:latin typeface="IranNastaliq" panose="02000503000000020003" pitchFamily="2" charset="0"/>
            </a:endParaRPr>
          </a:p>
          <a:p>
            <a:pPr fontAlgn="base">
              <a:spcBef>
                <a:spcPct val="0"/>
              </a:spcBef>
              <a:spcAft>
                <a:spcPct val="0"/>
              </a:spcAft>
            </a:pPr>
            <a:r>
              <a:rPr lang="fa-IR" altLang="fa-IR" sz="1129" b="1">
                <a:solidFill>
                  <a:srgbClr val="000000"/>
                </a:solidFill>
                <a:latin typeface="IranNastaliq" panose="02000503000000020003" pitchFamily="2" charset="0"/>
              </a:rPr>
              <a:t>این تلنبار ها در اواخر زمستان از انبوهی از کلش پر شده و تا اواخر زمستان کلش صرف خوراک دام می شود و تلنبار ها خالی می شود . در سال هایی که جهاد روستاییان را تشویق به پرورش کرم ابریشم می کرد ، خالی بودن این تلنبار ها روستاییان را مجاب به روی آوردن به این شغل کرد . آنها شرایط مناسب زندگی و نگهداری کرم ابریشم را داشته و همچنین به دلیل نزدیکی به جنگل منابع غنی برگ توت برای خوراک آنها در دسترس داشتند . این امر باعث شد تا کم کم تلنبار ها مطابق شرایط نگهداری کرم ابریشم تغییر کند ، یعنی از سطح زمین ارتفاع بگیرد تا اطراف آن هوا جریان داشته باشد.دامداری دیگر فعالیت مهم روستاییان است که از علل روی آوردن به این شغل نزدیکی به جنگل و داشتن منابع غذایی برای گوسفندان بوده که تاثیر </a:t>
            </a:r>
          </a:p>
          <a:p>
            <a:pPr fontAlgn="base">
              <a:spcBef>
                <a:spcPct val="0"/>
              </a:spcBef>
              <a:spcAft>
                <a:spcPct val="0"/>
              </a:spcAft>
            </a:pPr>
            <a:r>
              <a:rPr lang="fa-IR" altLang="fa-IR" sz="1129" b="1">
                <a:solidFill>
                  <a:srgbClr val="000000"/>
                </a:solidFill>
                <a:latin typeface="IranNastaliq" panose="02000503000000020003" pitchFamily="2" charset="0"/>
              </a:rPr>
              <a:t>آن در معماری به گونه ای که روستاییان هنگام ساخت خانه به طویله خود هم توجه می کردند و اکثرا در سازه مشترک با منزل مسکونی آن را لحاظ می کردند.</a:t>
            </a:r>
          </a:p>
        </p:txBody>
      </p:sp>
      <p:sp>
        <p:nvSpPr>
          <p:cNvPr id="33800" name="Text Box 2"/>
          <p:cNvSpPr txBox="1">
            <a:spLocks noChangeArrowheads="1"/>
          </p:cNvSpPr>
          <p:nvPr/>
        </p:nvSpPr>
        <p:spPr bwMode="auto">
          <a:xfrm>
            <a:off x="1776839" y="2927304"/>
            <a:ext cx="6665385" cy="3368528"/>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352">
              <a:solidFill>
                <a:srgbClr val="000000"/>
              </a:solidFill>
            </a:endParaRPr>
          </a:p>
        </p:txBody>
      </p:sp>
    </p:spTree>
    <p:extLst>
      <p:ext uri="{BB962C8B-B14F-4D97-AF65-F5344CB8AC3E}">
        <p14:creationId xmlns:p14="http://schemas.microsoft.com/office/powerpoint/2010/main" val="149218653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95528" y="2450694"/>
            <a:ext cx="2166725" cy="1104331"/>
          </a:xfrm>
          <a:prstGeom prst="rect">
            <a:avLst/>
          </a:prstGeom>
          <a:noFill/>
        </p:spPr>
        <p:txBody>
          <a:bodyPr wrap="none" lIns="90222" tIns="45112" rIns="90222" bIns="45112">
            <a:spAutoFit/>
          </a:bodyPr>
          <a:lstStyle/>
          <a:p>
            <a:pPr algn="ctr" fontAlgn="base">
              <a:spcBef>
                <a:spcPct val="0"/>
              </a:spcBef>
              <a:spcAft>
                <a:spcPct val="0"/>
              </a:spcAft>
              <a:defRPr/>
            </a:pPr>
            <a:r>
              <a:rPr lang="fa-IR" sz="6584"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cs typeface="B Homa" panose="00000400000000000000" pitchFamily="2" charset="-78"/>
              </a:rPr>
              <a:t>فرهنگ</a:t>
            </a:r>
            <a:endParaRPr lang="en-US" sz="6584"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cs typeface="B Homa" panose="00000400000000000000" pitchFamily="2" charset="-78"/>
            </a:endParaRPr>
          </a:p>
        </p:txBody>
      </p:sp>
      <p:pic>
        <p:nvPicPr>
          <p:cNvPr id="5"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6"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sp>
        <p:nvSpPr>
          <p:cNvPr id="34821" name="Rectangle 4"/>
          <p:cNvSpPr>
            <a:spLocks noChangeArrowheads="1"/>
          </p:cNvSpPr>
          <p:nvPr/>
        </p:nvSpPr>
        <p:spPr bwMode="auto">
          <a:xfrm>
            <a:off x="2780230" y="6152490"/>
            <a:ext cx="4515261" cy="26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marL="342900" indent="-342900"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marL="900402" lvl="2" indent="-92579" eaLnBrk="1" fontAlgn="base" hangingPunct="1">
              <a:spcBef>
                <a:spcPct val="0"/>
              </a:spcBef>
              <a:spcAft>
                <a:spcPct val="0"/>
              </a:spcAft>
            </a:pPr>
            <a:r>
              <a:rPr lang="fa-IR" altLang="fa-IR" sz="1129">
                <a:solidFill>
                  <a:srgbClr val="000000"/>
                </a:solidFill>
              </a:rPr>
              <a:t>براي كسب اطلاعات بيشتر از اين بخش به پيوست شماره 3مراجعه گردد</a:t>
            </a:r>
          </a:p>
        </p:txBody>
      </p:sp>
    </p:spTree>
    <p:extLst>
      <p:ext uri="{BB962C8B-B14F-4D97-AF65-F5344CB8AC3E}">
        <p14:creationId xmlns:p14="http://schemas.microsoft.com/office/powerpoint/2010/main" val="1468382189"/>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ChangeArrowheads="1"/>
          </p:cNvSpPr>
          <p:nvPr/>
        </p:nvSpPr>
        <p:spPr bwMode="auto">
          <a:xfrm>
            <a:off x="6578783" y="562535"/>
            <a:ext cx="1969454" cy="97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50324" rIns="0" bIns="37581"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l" eaLnBrk="1" fontAlgn="base" hangingPunct="1">
              <a:spcBef>
                <a:spcPct val="0"/>
              </a:spcBef>
              <a:spcAft>
                <a:spcPct val="0"/>
              </a:spcAft>
            </a:pPr>
            <a:r>
              <a:rPr lang="fa-IR" altLang="fa-IR" sz="1881" b="1">
                <a:solidFill>
                  <a:srgbClr val="000000"/>
                </a:solidFill>
              </a:rPr>
              <a:t>1-4 مظاهر فرهنگ:</a:t>
            </a:r>
            <a:endParaRPr lang="en-US" altLang="fa-IR" sz="1881" b="1">
              <a:solidFill>
                <a:srgbClr val="000000"/>
              </a:solidFill>
            </a:endParaRPr>
          </a:p>
          <a:p>
            <a:pPr algn="l" rtl="0" fontAlgn="base">
              <a:spcBef>
                <a:spcPct val="0"/>
              </a:spcBef>
              <a:spcAft>
                <a:spcPct val="0"/>
              </a:spcAft>
            </a:pPr>
            <a:endParaRPr lang="en-US" altLang="fa-IR" sz="3198">
              <a:solidFill>
                <a:srgbClr val="000000"/>
              </a:solidFill>
            </a:endParaRPr>
          </a:p>
        </p:txBody>
      </p:sp>
      <p:sp>
        <p:nvSpPr>
          <p:cNvPr id="35843" name="Rectangle 5"/>
          <p:cNvSpPr>
            <a:spLocks noChangeArrowheads="1"/>
          </p:cNvSpPr>
          <p:nvPr/>
        </p:nvSpPr>
        <p:spPr bwMode="auto">
          <a:xfrm>
            <a:off x="3998633" y="1063922"/>
            <a:ext cx="4515261" cy="2708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50324" rIns="0" bIns="37581"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ar-SA" altLang="fa-IR" sz="1693" b="1">
                <a:solidFill>
                  <a:srgbClr val="000000"/>
                </a:solidFill>
              </a:rPr>
              <a:t>نژاد:</a:t>
            </a:r>
            <a:r>
              <a:rPr lang="fa-IR" altLang="fa-IR" sz="1693" b="1">
                <a:solidFill>
                  <a:srgbClr val="000000"/>
                </a:solidFill>
              </a:rPr>
              <a:t> </a:t>
            </a:r>
            <a:r>
              <a:rPr lang="ar-SA" altLang="fa-IR" sz="1129">
                <a:solidFill>
                  <a:srgbClr val="000000"/>
                </a:solidFill>
              </a:rPr>
              <a:t>نژاد مردم روستاهای کیش دره ، موسی کوه ولتین پرد ، </a:t>
            </a:r>
            <a:r>
              <a:rPr lang="fa-IR" altLang="fa-IR" sz="1129">
                <a:solidFill>
                  <a:srgbClr val="000000"/>
                </a:solidFill>
              </a:rPr>
              <a:t>تالش</a:t>
            </a:r>
            <a:r>
              <a:rPr lang="ar-SA" altLang="fa-IR" sz="1129">
                <a:solidFill>
                  <a:srgbClr val="000000"/>
                </a:solidFill>
              </a:rPr>
              <a:t> است</a:t>
            </a:r>
            <a:r>
              <a:rPr lang="en-US" altLang="fa-IR" sz="1129">
                <a:solidFill>
                  <a:srgbClr val="000000"/>
                </a:solidFill>
              </a:rPr>
              <a:t> </a:t>
            </a:r>
            <a:r>
              <a:rPr lang="fa-IR" altLang="fa-IR" sz="1129">
                <a:solidFill>
                  <a:srgbClr val="000000"/>
                </a:solidFill>
              </a:rPr>
              <a:t>.</a:t>
            </a:r>
          </a:p>
          <a:p>
            <a:pPr eaLnBrk="1" fontAlgn="base" hangingPunct="1">
              <a:spcBef>
                <a:spcPct val="0"/>
              </a:spcBef>
              <a:spcAft>
                <a:spcPct val="0"/>
              </a:spcAft>
            </a:pPr>
            <a:endParaRPr lang="fa-IR" altLang="fa-IR" sz="1505">
              <a:solidFill>
                <a:srgbClr val="000000"/>
              </a:solidFill>
            </a:endParaRPr>
          </a:p>
          <a:p>
            <a:pPr eaLnBrk="1" fontAlgn="base" hangingPunct="1">
              <a:spcBef>
                <a:spcPct val="0"/>
              </a:spcBef>
              <a:spcAft>
                <a:spcPct val="0"/>
              </a:spcAft>
            </a:pPr>
            <a:r>
              <a:rPr lang="ar-SA" altLang="fa-IR" sz="1693" b="1">
                <a:solidFill>
                  <a:srgbClr val="000000"/>
                </a:solidFill>
              </a:rPr>
              <a:t>زبان: </a:t>
            </a:r>
            <a:r>
              <a:rPr lang="ar-SA" altLang="fa-IR" sz="1129">
                <a:solidFill>
                  <a:srgbClr val="000000"/>
                </a:solidFill>
              </a:rPr>
              <a:t>مردم مجموعه روستایی کیش دره به زبان تالشی سخن می گویند</a:t>
            </a:r>
            <a:r>
              <a:rPr lang="fa-IR" altLang="fa-IR" sz="1129">
                <a:solidFill>
                  <a:srgbClr val="000000"/>
                </a:solidFill>
              </a:rPr>
              <a:t> </a:t>
            </a:r>
            <a:r>
              <a:rPr lang="ar-SA" altLang="fa-IR" sz="1505">
                <a:solidFill>
                  <a:srgbClr val="000000"/>
                </a:solidFill>
              </a:rPr>
              <a:t>.</a:t>
            </a:r>
            <a:endParaRPr lang="fa-IR" altLang="fa-IR" sz="1505">
              <a:solidFill>
                <a:srgbClr val="000000"/>
              </a:solidFill>
            </a:endParaRPr>
          </a:p>
          <a:p>
            <a:pPr eaLnBrk="1" fontAlgn="base" hangingPunct="1">
              <a:spcBef>
                <a:spcPct val="0"/>
              </a:spcBef>
              <a:spcAft>
                <a:spcPct val="0"/>
              </a:spcAft>
            </a:pPr>
            <a:endParaRPr lang="fa-IR" altLang="fa-IR" sz="1505">
              <a:solidFill>
                <a:srgbClr val="000000"/>
              </a:solidFill>
            </a:endParaRPr>
          </a:p>
          <a:p>
            <a:pPr eaLnBrk="1" fontAlgn="base" hangingPunct="1">
              <a:spcBef>
                <a:spcPct val="0"/>
              </a:spcBef>
              <a:spcAft>
                <a:spcPct val="0"/>
              </a:spcAft>
            </a:pPr>
            <a:r>
              <a:rPr lang="ar-SA" altLang="fa-IR" sz="1693" b="1">
                <a:solidFill>
                  <a:srgbClr val="000000"/>
                </a:solidFill>
              </a:rPr>
              <a:t>دین و مذهب: </a:t>
            </a:r>
            <a:r>
              <a:rPr lang="ar-SA" altLang="fa-IR" sz="1129">
                <a:solidFill>
                  <a:srgbClr val="000000"/>
                </a:solidFill>
              </a:rPr>
              <a:t>مردم این روستاها مسلمان و شیعه 12 امامی هستند</a:t>
            </a:r>
            <a:r>
              <a:rPr lang="fa-IR" altLang="fa-IR" sz="1129">
                <a:solidFill>
                  <a:srgbClr val="000000"/>
                </a:solidFill>
              </a:rPr>
              <a:t> </a:t>
            </a:r>
            <a:r>
              <a:rPr lang="ar-SA" altLang="fa-IR" sz="1129" b="1">
                <a:solidFill>
                  <a:srgbClr val="000000"/>
                </a:solidFill>
              </a:rPr>
              <a:t>.</a:t>
            </a:r>
            <a:endParaRPr lang="fa-IR" altLang="fa-IR" sz="1129" b="1">
              <a:solidFill>
                <a:srgbClr val="000000"/>
              </a:solidFill>
            </a:endParaRPr>
          </a:p>
          <a:p>
            <a:pPr eaLnBrk="1" fontAlgn="base" hangingPunct="1">
              <a:spcBef>
                <a:spcPct val="0"/>
              </a:spcBef>
              <a:spcAft>
                <a:spcPct val="0"/>
              </a:spcAft>
            </a:pPr>
            <a:endParaRPr lang="en-US" altLang="fa-IR" sz="1505">
              <a:solidFill>
                <a:srgbClr val="000000"/>
              </a:solidFill>
            </a:endParaRPr>
          </a:p>
          <a:p>
            <a:pPr eaLnBrk="1" fontAlgn="base" hangingPunct="1">
              <a:spcBef>
                <a:spcPct val="0"/>
              </a:spcBef>
              <a:spcAft>
                <a:spcPct val="0"/>
              </a:spcAft>
            </a:pPr>
            <a:r>
              <a:rPr lang="ar-SA" altLang="fa-IR" sz="1693" b="1">
                <a:solidFill>
                  <a:srgbClr val="000000"/>
                </a:solidFill>
              </a:rPr>
              <a:t>باورها: </a:t>
            </a:r>
            <a:r>
              <a:rPr lang="ar-SA" altLang="fa-IR" sz="1129">
                <a:solidFill>
                  <a:srgbClr val="000000"/>
                </a:solidFill>
              </a:rPr>
              <a:t>درختی به نام آسون دار به طور طبیعی در کوهستان های این منطقه می روید.</a:t>
            </a:r>
            <a:r>
              <a:rPr lang="fa-IR" altLang="fa-IR" sz="1129">
                <a:solidFill>
                  <a:srgbClr val="000000"/>
                </a:solidFill>
              </a:rPr>
              <a:t> </a:t>
            </a:r>
            <a:r>
              <a:rPr lang="ar-SA" altLang="fa-IR" sz="1129">
                <a:solidFill>
                  <a:srgbClr val="000000"/>
                </a:solidFill>
              </a:rPr>
              <a:t>مردم روستا بر این عقیده هستند که مبتلایان به قارچ پا ،</a:t>
            </a:r>
            <a:r>
              <a:rPr lang="fa-IR" altLang="fa-IR" sz="1129">
                <a:solidFill>
                  <a:srgbClr val="000000"/>
                </a:solidFill>
              </a:rPr>
              <a:t> </a:t>
            </a:r>
            <a:r>
              <a:rPr lang="ar-SA" altLang="fa-IR" sz="1129">
                <a:solidFill>
                  <a:srgbClr val="000000"/>
                </a:solidFill>
              </a:rPr>
              <a:t>با توصل به پیامبر و نیت کردن در پای آسون دار و ریزش برگ های این درخت درمان می شود</a:t>
            </a:r>
            <a:r>
              <a:rPr lang="fa-IR" altLang="fa-IR" sz="1129">
                <a:solidFill>
                  <a:srgbClr val="000000"/>
                </a:solidFill>
              </a:rPr>
              <a:t> .</a:t>
            </a:r>
            <a:r>
              <a:rPr lang="ar-SA" altLang="fa-IR" sz="1129">
                <a:solidFill>
                  <a:srgbClr val="000000"/>
                </a:solidFill>
              </a:rPr>
              <a:t> (می گویند با ریزش برگ های درخت،</a:t>
            </a:r>
            <a:r>
              <a:rPr lang="fa-IR" altLang="fa-IR" sz="1129">
                <a:solidFill>
                  <a:srgbClr val="000000"/>
                </a:solidFill>
              </a:rPr>
              <a:t> </a:t>
            </a:r>
            <a:r>
              <a:rPr lang="ar-SA" altLang="fa-IR" sz="1129">
                <a:solidFill>
                  <a:srgbClr val="000000"/>
                </a:solidFill>
              </a:rPr>
              <a:t>قارچ پا هم می ریز</a:t>
            </a:r>
            <a:r>
              <a:rPr lang="fa-IR" altLang="fa-IR" sz="1129">
                <a:solidFill>
                  <a:srgbClr val="000000"/>
                </a:solidFill>
              </a:rPr>
              <a:t>د</a:t>
            </a:r>
            <a:r>
              <a:rPr lang="ar-SA" altLang="fa-IR" sz="1129">
                <a:solidFill>
                  <a:srgbClr val="000000"/>
                </a:solidFill>
              </a:rPr>
              <a:t> </a:t>
            </a:r>
            <a:r>
              <a:rPr lang="en-US" altLang="fa-IR" sz="1129">
                <a:solidFill>
                  <a:srgbClr val="000000"/>
                </a:solidFill>
              </a:rPr>
              <a:t>!</a:t>
            </a:r>
            <a:r>
              <a:rPr lang="ar-SA" altLang="fa-IR" sz="1129">
                <a:solidFill>
                  <a:srgbClr val="000000"/>
                </a:solidFill>
              </a:rPr>
              <a:t>)</a:t>
            </a:r>
            <a:r>
              <a:rPr lang="en-US" altLang="fa-IR" sz="1129">
                <a:solidFill>
                  <a:srgbClr val="000000"/>
                </a:solidFill>
              </a:rPr>
              <a:t> </a:t>
            </a:r>
          </a:p>
          <a:p>
            <a:pPr eaLnBrk="1" fontAlgn="base" hangingPunct="1">
              <a:spcBef>
                <a:spcPct val="0"/>
              </a:spcBef>
              <a:spcAft>
                <a:spcPct val="0"/>
              </a:spcAft>
            </a:pPr>
            <a:endParaRPr lang="en-US" altLang="fa-IR" sz="1693">
              <a:solidFill>
                <a:srgbClr val="000000"/>
              </a:solidFill>
            </a:endParaRPr>
          </a:p>
        </p:txBody>
      </p:sp>
      <p:pic>
        <p:nvPicPr>
          <p:cNvPr id="7" name="Picture 6" descr="DSC07317.JPG"/>
          <p:cNvPicPr/>
          <p:nvPr/>
        </p:nvPicPr>
        <p:blipFill>
          <a:blip r:embed="rId2" cstate="screen">
            <a:extLst>
              <a:ext uri="{28A0092B-C50C-407E-A947-70E740481C1C}">
                <a14:useLocalDpi xmlns:a14="http://schemas.microsoft.com/office/drawing/2010/main"/>
              </a:ext>
            </a:extLst>
          </a:blip>
          <a:stretch>
            <a:fillRect/>
          </a:stretch>
        </p:blipFill>
        <p:spPr>
          <a:xfrm>
            <a:off x="1561828" y="562168"/>
            <a:ext cx="2580148" cy="3081845"/>
          </a:xfrm>
          <a:prstGeom prst="rect">
            <a:avLst/>
          </a:prstGeom>
          <a:ln>
            <a:noFill/>
          </a:ln>
          <a:effectLst>
            <a:softEdge rad="112500"/>
          </a:effectLst>
        </p:spPr>
      </p:pic>
      <p:sp>
        <p:nvSpPr>
          <p:cNvPr id="35845" name="Text Box 5"/>
          <p:cNvSpPr txBox="1">
            <a:spLocks noChangeArrowheads="1"/>
          </p:cNvSpPr>
          <p:nvPr/>
        </p:nvSpPr>
        <p:spPr bwMode="auto">
          <a:xfrm>
            <a:off x="3425267" y="562168"/>
            <a:ext cx="1075062" cy="358354"/>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317" b="1">
                <a:solidFill>
                  <a:srgbClr val="000000"/>
                </a:solidFill>
                <a:latin typeface="Calibri" panose="020F0502020204030204" pitchFamily="34" charset="0"/>
                <a:cs typeface="Arial" panose="020B0604020202020204" pitchFamily="34" charset="0"/>
              </a:rPr>
              <a:t>درخت آسون دار  </a:t>
            </a:r>
            <a:endParaRPr lang="fa-IR" altLang="fa-IR" sz="1317">
              <a:solidFill>
                <a:srgbClr val="000000"/>
              </a:solidFill>
            </a:endParaRPr>
          </a:p>
        </p:txBody>
      </p:sp>
      <p:sp>
        <p:nvSpPr>
          <p:cNvPr id="9"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میدانی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8"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35848" name="Rectangle 4"/>
          <p:cNvSpPr>
            <a:spLocks noChangeArrowheads="1"/>
          </p:cNvSpPr>
          <p:nvPr/>
        </p:nvSpPr>
        <p:spPr bwMode="auto">
          <a:xfrm>
            <a:off x="7310422" y="3500671"/>
            <a:ext cx="1284326" cy="45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l" eaLnBrk="1" fontAlgn="base" hangingPunct="1">
              <a:spcBef>
                <a:spcPct val="0"/>
              </a:spcBef>
              <a:spcAft>
                <a:spcPct val="0"/>
              </a:spcAft>
            </a:pPr>
            <a:r>
              <a:rPr lang="ar-SA" altLang="fa-IR" sz="1505" b="1">
                <a:solidFill>
                  <a:srgbClr val="000000"/>
                </a:solidFill>
              </a:rPr>
              <a:t>ضرب المثل</a:t>
            </a:r>
            <a:r>
              <a:rPr lang="en-US" altLang="fa-IR" sz="1505" b="1">
                <a:solidFill>
                  <a:srgbClr val="000000"/>
                </a:solidFill>
              </a:rPr>
              <a:t> </a:t>
            </a:r>
            <a:r>
              <a:rPr lang="fa-IR" altLang="fa-IR" sz="1505" b="1">
                <a:solidFill>
                  <a:srgbClr val="000000"/>
                </a:solidFill>
              </a:rPr>
              <a:t>ها </a:t>
            </a:r>
            <a:r>
              <a:rPr lang="ar-SA" altLang="fa-IR" sz="2352" b="1">
                <a:solidFill>
                  <a:srgbClr val="000000"/>
                </a:solidFill>
              </a:rPr>
              <a:t>:</a:t>
            </a:r>
            <a:endParaRPr lang="en-US" altLang="fa-IR" sz="2352" b="1">
              <a:solidFill>
                <a:srgbClr val="000000"/>
              </a:solidFill>
            </a:endParaRPr>
          </a:p>
        </p:txBody>
      </p:sp>
      <p:sp>
        <p:nvSpPr>
          <p:cNvPr id="35849" name="Rectangle 10"/>
          <p:cNvSpPr>
            <a:spLocks noChangeArrowheads="1"/>
          </p:cNvSpPr>
          <p:nvPr/>
        </p:nvSpPr>
        <p:spPr bwMode="auto">
          <a:xfrm>
            <a:off x="1991851" y="3930696"/>
            <a:ext cx="6507112" cy="104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129">
                <a:solidFill>
                  <a:srgbClr val="000000"/>
                </a:solidFill>
              </a:rPr>
              <a:t>گیشه نشا گا دوشه واجه زمین کجه:   عروس نمی تونه گاو رو بدوشه میگه زمین کجه </a:t>
            </a:r>
            <a:r>
              <a:rPr lang="en-US" altLang="fa-IR" sz="1129">
                <a:solidFill>
                  <a:srgbClr val="000000"/>
                </a:solidFill>
              </a:rPr>
              <a:t>!</a:t>
            </a:r>
            <a:endParaRPr lang="fa-IR" altLang="fa-IR" sz="1129">
              <a:solidFill>
                <a:srgbClr val="000000"/>
              </a:solidFill>
            </a:endParaRPr>
          </a:p>
          <a:p>
            <a:pPr eaLnBrk="1" fontAlgn="base" hangingPunct="1">
              <a:spcBef>
                <a:spcPct val="50000"/>
              </a:spcBef>
              <a:spcAft>
                <a:spcPct val="0"/>
              </a:spcAft>
            </a:pPr>
            <a:r>
              <a:rPr lang="fa-IR" altLang="fa-IR" sz="1129">
                <a:solidFill>
                  <a:srgbClr val="000000"/>
                </a:solidFill>
              </a:rPr>
              <a:t>کرک هر</a:t>
            </a:r>
            <a:r>
              <a:rPr lang="en-US" altLang="fa-IR" sz="1129">
                <a:solidFill>
                  <a:srgbClr val="000000"/>
                </a:solidFill>
              </a:rPr>
              <a:t> </a:t>
            </a:r>
            <a:r>
              <a:rPr lang="fa-IR" altLang="fa-IR" sz="1129">
                <a:solidFill>
                  <a:srgbClr val="000000"/>
                </a:solidFill>
              </a:rPr>
              <a:t>چقدر خاکی ویشکنه اشتن سری ویکره:   مرغ هر چقدر خاک دور و برش را زیر و رو کند رو سر خودش می ریزد</a:t>
            </a:r>
            <a:r>
              <a:rPr lang="en-US" altLang="fa-IR" sz="1129">
                <a:solidFill>
                  <a:srgbClr val="000000"/>
                </a:solidFill>
              </a:rPr>
              <a:t>! </a:t>
            </a:r>
            <a:endParaRPr lang="fa-IR" altLang="fa-IR" sz="1129">
              <a:solidFill>
                <a:srgbClr val="000000"/>
              </a:solidFill>
            </a:endParaRPr>
          </a:p>
          <a:p>
            <a:pPr eaLnBrk="1" fontAlgn="base" hangingPunct="1">
              <a:spcBef>
                <a:spcPct val="50000"/>
              </a:spcBef>
              <a:spcAft>
                <a:spcPct val="0"/>
              </a:spcAft>
            </a:pPr>
            <a:r>
              <a:rPr lang="fa-IR" altLang="fa-IR" sz="1129">
                <a:solidFill>
                  <a:srgbClr val="000000"/>
                </a:solidFill>
              </a:rPr>
              <a:t>اسبه دمی 7 سال قالبیکو دنشونه .هروار دشونه هنی کجه:   دم سگ را اگر 7 سال هم قالب بگیری ، در بیاری باز هم کج است</a:t>
            </a:r>
            <a:r>
              <a:rPr lang="en-US" altLang="fa-IR" sz="1129">
                <a:solidFill>
                  <a:srgbClr val="000000"/>
                </a:solidFill>
              </a:rPr>
              <a:t>    !</a:t>
            </a:r>
            <a:endParaRPr lang="fa-IR" altLang="fa-IR" sz="1129">
              <a:solidFill>
                <a:srgbClr val="000000"/>
              </a:solidFill>
            </a:endParaRPr>
          </a:p>
          <a:p>
            <a:pPr eaLnBrk="1" fontAlgn="base" hangingPunct="1">
              <a:spcBef>
                <a:spcPct val="50000"/>
              </a:spcBef>
              <a:spcAft>
                <a:spcPct val="0"/>
              </a:spcAft>
            </a:pPr>
            <a:r>
              <a:rPr lang="fa-IR" altLang="fa-IR" sz="1129">
                <a:solidFill>
                  <a:srgbClr val="000000"/>
                </a:solidFill>
              </a:rPr>
              <a:t>تاو دلکی او دلکی:    منظور</a:t>
            </a:r>
            <a:r>
              <a:rPr lang="en-US" altLang="fa-IR" sz="1129">
                <a:solidFill>
                  <a:srgbClr val="000000"/>
                </a:solidFill>
              </a:rPr>
              <a:t> :</a:t>
            </a:r>
            <a:r>
              <a:rPr lang="fa-IR" altLang="fa-IR" sz="1129">
                <a:solidFill>
                  <a:srgbClr val="000000"/>
                </a:solidFill>
              </a:rPr>
              <a:t>آدم عجول</a:t>
            </a:r>
            <a:endParaRPr lang="en-US" altLang="fa-IR" sz="1129">
              <a:solidFill>
                <a:srgbClr val="000000"/>
              </a:solidFill>
            </a:endParaRPr>
          </a:p>
        </p:txBody>
      </p:sp>
      <p:sp>
        <p:nvSpPr>
          <p:cNvPr id="35850" name="Rectangle 4"/>
          <p:cNvSpPr>
            <a:spLocks noChangeArrowheads="1"/>
          </p:cNvSpPr>
          <p:nvPr/>
        </p:nvSpPr>
        <p:spPr bwMode="auto">
          <a:xfrm>
            <a:off x="6604000" y="5005664"/>
            <a:ext cx="1948716" cy="322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ar-SA" altLang="fa-IR" sz="1505" b="1">
                <a:solidFill>
                  <a:srgbClr val="000000"/>
                </a:solidFill>
              </a:rPr>
              <a:t>نام ها و فامیلی های رایج:</a:t>
            </a:r>
            <a:r>
              <a:rPr lang="en-US" altLang="fa-IR" sz="1505" b="1">
                <a:solidFill>
                  <a:srgbClr val="000000"/>
                </a:solidFill>
              </a:rPr>
              <a:t> </a:t>
            </a:r>
          </a:p>
        </p:txBody>
      </p:sp>
      <p:sp>
        <p:nvSpPr>
          <p:cNvPr id="35851" name="Rectangle 12"/>
          <p:cNvSpPr>
            <a:spLocks noChangeArrowheads="1"/>
          </p:cNvSpPr>
          <p:nvPr/>
        </p:nvSpPr>
        <p:spPr bwMode="auto">
          <a:xfrm>
            <a:off x="4213646" y="5292441"/>
            <a:ext cx="4356988" cy="119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buFontTx/>
              <a:buChar char="•"/>
            </a:pPr>
            <a:r>
              <a:rPr lang="ar-SA" altLang="fa-IR" sz="1129">
                <a:solidFill>
                  <a:srgbClr val="000000"/>
                </a:solidFill>
              </a:rPr>
              <a:t>نام های رایج در روستای کیش دره </a:t>
            </a:r>
            <a:r>
              <a:rPr lang="fa-IR" altLang="fa-IR" sz="1129">
                <a:solidFill>
                  <a:srgbClr val="000000"/>
                </a:solidFill>
              </a:rPr>
              <a:t>:</a:t>
            </a:r>
            <a:r>
              <a:rPr lang="ar-SA" altLang="fa-IR" sz="1129">
                <a:solidFill>
                  <a:srgbClr val="000000"/>
                </a:solidFill>
              </a:rPr>
              <a:t>علیرضا ، حسن ، حسین ، ابراهیم ،علی خان ،</a:t>
            </a:r>
            <a:endParaRPr lang="fa-IR" altLang="fa-IR" sz="1129">
              <a:solidFill>
                <a:srgbClr val="000000"/>
              </a:solidFill>
            </a:endParaRPr>
          </a:p>
          <a:p>
            <a:pPr eaLnBrk="1" fontAlgn="base" hangingPunct="1">
              <a:spcBef>
                <a:spcPct val="0"/>
              </a:spcBef>
              <a:spcAft>
                <a:spcPct val="0"/>
              </a:spcAft>
            </a:pPr>
            <a:r>
              <a:rPr lang="ar-SA" altLang="fa-IR" sz="1129">
                <a:solidFill>
                  <a:srgbClr val="000000"/>
                </a:solidFill>
              </a:rPr>
              <a:t> امیر علی ، امین ، زهرا ، سارا ، مدینه ، راضیه </a:t>
            </a:r>
            <a:endParaRPr lang="fa-IR" altLang="fa-IR" sz="1129">
              <a:solidFill>
                <a:srgbClr val="000000"/>
              </a:solidFill>
            </a:endParaRPr>
          </a:p>
          <a:p>
            <a:pPr eaLnBrk="1" fontAlgn="base" hangingPunct="1">
              <a:spcBef>
                <a:spcPct val="0"/>
              </a:spcBef>
              <a:spcAft>
                <a:spcPct val="0"/>
              </a:spcAft>
            </a:pPr>
            <a:r>
              <a:rPr lang="ar-SA" altLang="fa-IR" sz="1129">
                <a:solidFill>
                  <a:srgbClr val="000000"/>
                </a:solidFill>
              </a:rPr>
              <a:t>در سال های اخیر </a:t>
            </a:r>
            <a:r>
              <a:rPr lang="fa-IR" altLang="fa-IR" sz="1129">
                <a:solidFill>
                  <a:srgbClr val="000000"/>
                </a:solidFill>
              </a:rPr>
              <a:t> : </a:t>
            </a:r>
            <a:r>
              <a:rPr lang="ar-SA" altLang="fa-IR" sz="1129">
                <a:solidFill>
                  <a:srgbClr val="000000"/>
                </a:solidFill>
              </a:rPr>
              <a:t>آوا ، افشین ، صبا ، شیما ، فرزاد و ...</a:t>
            </a:r>
            <a:endParaRPr lang="en-US" altLang="fa-IR" sz="1129">
              <a:solidFill>
                <a:srgbClr val="000000"/>
              </a:solidFill>
            </a:endParaRPr>
          </a:p>
          <a:p>
            <a:pPr eaLnBrk="1" fontAlgn="base" hangingPunct="1">
              <a:spcBef>
                <a:spcPct val="0"/>
              </a:spcBef>
              <a:spcAft>
                <a:spcPct val="0"/>
              </a:spcAft>
              <a:buFontTx/>
              <a:buChar char="•"/>
            </a:pPr>
            <a:r>
              <a:rPr lang="ar-SA" altLang="fa-IR" sz="1129">
                <a:solidFill>
                  <a:srgbClr val="000000"/>
                </a:solidFill>
              </a:rPr>
              <a:t> فامیلی های رایج </a:t>
            </a:r>
            <a:r>
              <a:rPr lang="fa-IR" altLang="fa-IR" sz="1129">
                <a:solidFill>
                  <a:srgbClr val="000000"/>
                </a:solidFill>
              </a:rPr>
              <a:t>:</a:t>
            </a:r>
            <a:r>
              <a:rPr lang="ar-SA" altLang="fa-IR" sz="1129">
                <a:solidFill>
                  <a:srgbClr val="000000"/>
                </a:solidFill>
              </a:rPr>
              <a:t>نیز نصرتی </a:t>
            </a:r>
            <a:r>
              <a:rPr lang="fa-IR" altLang="fa-IR" sz="1129">
                <a:solidFill>
                  <a:srgbClr val="000000"/>
                </a:solidFill>
              </a:rPr>
              <a:t>، </a:t>
            </a:r>
            <a:r>
              <a:rPr lang="ar-SA" altLang="fa-IR" sz="1129">
                <a:solidFill>
                  <a:srgbClr val="000000"/>
                </a:solidFill>
              </a:rPr>
              <a:t>انعامی</a:t>
            </a:r>
            <a:r>
              <a:rPr lang="fa-IR" altLang="fa-IR" sz="1129">
                <a:solidFill>
                  <a:srgbClr val="000000"/>
                </a:solidFill>
              </a:rPr>
              <a:t> و غلامعلی زاده</a:t>
            </a:r>
            <a:r>
              <a:rPr lang="ar-SA" altLang="fa-IR" sz="1129">
                <a:solidFill>
                  <a:srgbClr val="000000"/>
                </a:solidFill>
              </a:rPr>
              <a:t> می باشد.</a:t>
            </a:r>
            <a:endParaRPr lang="en-US" altLang="fa-IR" sz="1129" b="1">
              <a:solidFill>
                <a:srgbClr val="000000"/>
              </a:solidFill>
            </a:endParaRPr>
          </a:p>
          <a:p>
            <a:pPr eaLnBrk="1" fontAlgn="base" hangingPunct="1">
              <a:spcBef>
                <a:spcPct val="0"/>
              </a:spcBef>
              <a:spcAft>
                <a:spcPct val="0"/>
              </a:spcAft>
            </a:pPr>
            <a:endParaRPr lang="en-US" altLang="fa-IR" sz="2634">
              <a:solidFill>
                <a:srgbClr val="000000"/>
              </a:solidFill>
            </a:endParaRPr>
          </a:p>
        </p:txBody>
      </p:sp>
      <p:pic>
        <p:nvPicPr>
          <p:cNvPr id="14" name="Picture 13" descr="DSC07295.JPG"/>
          <p:cNvPicPr/>
          <p:nvPr/>
        </p:nvPicPr>
        <p:blipFill>
          <a:blip r:embed="rId4" cstate="screen">
            <a:extLst>
              <a:ext uri="{28A0092B-C50C-407E-A947-70E740481C1C}">
                <a14:useLocalDpi xmlns:a14="http://schemas.microsoft.com/office/drawing/2010/main"/>
              </a:ext>
            </a:extLst>
          </a:blip>
          <a:srcRect/>
          <a:stretch>
            <a:fillRect/>
          </a:stretch>
        </p:blipFill>
        <p:spPr>
          <a:xfrm>
            <a:off x="1705168" y="4719074"/>
            <a:ext cx="1720099" cy="1656862"/>
          </a:xfrm>
          <a:prstGeom prst="rect">
            <a:avLst/>
          </a:prstGeom>
          <a:ln>
            <a:noFill/>
          </a:ln>
          <a:effectLst>
            <a:softEdge rad="112500"/>
          </a:effectLst>
        </p:spPr>
      </p:pic>
      <p:sp>
        <p:nvSpPr>
          <p:cNvPr id="35853" name="Text Box 5"/>
          <p:cNvSpPr txBox="1">
            <a:spLocks noChangeArrowheads="1"/>
          </p:cNvSpPr>
          <p:nvPr/>
        </p:nvSpPr>
        <p:spPr bwMode="auto">
          <a:xfrm>
            <a:off x="3138584" y="6009149"/>
            <a:ext cx="1799236" cy="358354"/>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317" b="1">
                <a:solidFill>
                  <a:srgbClr val="000000"/>
                </a:solidFill>
                <a:latin typeface="Calibri" panose="020F0502020204030204" pitchFamily="34" charset="0"/>
              </a:rPr>
              <a:t>امین، کوچکترین فرد روستا</a:t>
            </a:r>
            <a:endParaRPr lang="fa-IR" altLang="fa-IR" sz="1317">
              <a:solidFill>
                <a:srgbClr val="000000"/>
              </a:solidFill>
            </a:endParaRPr>
          </a:p>
        </p:txBody>
      </p:sp>
    </p:spTree>
    <p:extLst>
      <p:ext uri="{BB962C8B-B14F-4D97-AF65-F5344CB8AC3E}">
        <p14:creationId xmlns:p14="http://schemas.microsoft.com/office/powerpoint/2010/main" val="383117215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8"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میدانی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sp>
        <p:nvSpPr>
          <p:cNvPr id="36868" name="Rectangle 3"/>
          <p:cNvSpPr>
            <a:spLocks noChangeArrowheads="1"/>
          </p:cNvSpPr>
          <p:nvPr/>
        </p:nvSpPr>
        <p:spPr bwMode="auto">
          <a:xfrm>
            <a:off x="6292099" y="572620"/>
            <a:ext cx="2361544" cy="35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l" eaLnBrk="1" fontAlgn="base" hangingPunct="1">
              <a:spcBef>
                <a:spcPct val="0"/>
              </a:spcBef>
              <a:spcAft>
                <a:spcPct val="0"/>
              </a:spcAft>
            </a:pPr>
            <a:r>
              <a:rPr lang="fa-IR" altLang="fa-IR" sz="1693" b="1">
                <a:solidFill>
                  <a:srgbClr val="000000"/>
                </a:solidFill>
              </a:rPr>
              <a:t>2-4لباس محلی زنان و مردان</a:t>
            </a:r>
            <a:endParaRPr lang="en-US" altLang="fa-IR" sz="1693" b="1">
              <a:solidFill>
                <a:srgbClr val="000000"/>
              </a:solidFill>
            </a:endParaRPr>
          </a:p>
        </p:txBody>
      </p:sp>
      <p:sp>
        <p:nvSpPr>
          <p:cNvPr id="36869" name="Rectangle 4"/>
          <p:cNvSpPr>
            <a:spLocks noChangeArrowheads="1"/>
          </p:cNvSpPr>
          <p:nvPr/>
        </p:nvSpPr>
        <p:spPr bwMode="auto">
          <a:xfrm>
            <a:off x="2651820" y="920522"/>
            <a:ext cx="5933745" cy="26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لباس مردم این منطقه در زبان محلی "تالشَ خلا" نامیده می شود.</a:t>
            </a:r>
            <a:r>
              <a:rPr lang="en-US" altLang="fa-IR" sz="1129">
                <a:solidFill>
                  <a:srgbClr val="000000"/>
                </a:solidFill>
              </a:rPr>
              <a:t> </a:t>
            </a:r>
          </a:p>
        </p:txBody>
      </p:sp>
      <p:sp>
        <p:nvSpPr>
          <p:cNvPr id="36870" name="Rectangle 5"/>
          <p:cNvSpPr>
            <a:spLocks noChangeArrowheads="1"/>
          </p:cNvSpPr>
          <p:nvPr/>
        </p:nvSpPr>
        <p:spPr bwMode="auto">
          <a:xfrm>
            <a:off x="3941895" y="1278877"/>
            <a:ext cx="4572000" cy="1945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505" b="1">
                <a:solidFill>
                  <a:srgbClr val="000000"/>
                </a:solidFill>
              </a:rPr>
              <a:t>لباس مردان</a:t>
            </a:r>
            <a:r>
              <a:rPr lang="en-US" altLang="fa-IR" sz="1505" b="1">
                <a:solidFill>
                  <a:srgbClr val="000000"/>
                </a:solidFill>
              </a:rPr>
              <a:t>  </a:t>
            </a:r>
          </a:p>
          <a:p>
            <a:pPr eaLnBrk="1" fontAlgn="base" hangingPunct="1">
              <a:spcBef>
                <a:spcPct val="0"/>
              </a:spcBef>
              <a:spcAft>
                <a:spcPct val="0"/>
              </a:spcAft>
            </a:pPr>
            <a:endParaRPr lang="en-US" altLang="fa-IR" sz="2634">
              <a:solidFill>
                <a:srgbClr val="000000"/>
              </a:solidFill>
            </a:endParaRPr>
          </a:p>
          <a:p>
            <a:pPr eaLnBrk="1" fontAlgn="base" hangingPunct="1">
              <a:spcBef>
                <a:spcPct val="0"/>
              </a:spcBef>
              <a:spcAft>
                <a:spcPct val="0"/>
              </a:spcAft>
            </a:pPr>
            <a:r>
              <a:rPr lang="fa-IR" altLang="fa-IR" sz="1129">
                <a:solidFill>
                  <a:srgbClr val="000000"/>
                </a:solidFill>
              </a:rPr>
              <a:t>لباس محلی مردان روستا شامل :</a:t>
            </a:r>
          </a:p>
          <a:p>
            <a:pPr eaLnBrk="1" fontAlgn="base" hangingPunct="1">
              <a:spcBef>
                <a:spcPct val="0"/>
              </a:spcBef>
              <a:spcAft>
                <a:spcPct val="0"/>
              </a:spcAft>
            </a:pPr>
            <a:r>
              <a:rPr lang="fa-IR" altLang="fa-IR" sz="1129">
                <a:solidFill>
                  <a:srgbClr val="000000"/>
                </a:solidFill>
              </a:rPr>
              <a:t>کلاه پشمی(شال کلاه)</a:t>
            </a:r>
            <a:endParaRPr lang="en-US" altLang="fa-IR" sz="1129">
              <a:solidFill>
                <a:srgbClr val="000000"/>
              </a:solidFill>
            </a:endParaRPr>
          </a:p>
          <a:p>
            <a:pPr eaLnBrk="1" fontAlgn="base" hangingPunct="1">
              <a:spcBef>
                <a:spcPct val="0"/>
              </a:spcBef>
              <a:spcAft>
                <a:spcPct val="0"/>
              </a:spcAft>
            </a:pPr>
            <a:r>
              <a:rPr lang="fa-IR" altLang="fa-IR" sz="1129">
                <a:solidFill>
                  <a:srgbClr val="000000"/>
                </a:solidFill>
              </a:rPr>
              <a:t>جلیقه پشمی (جلخته)</a:t>
            </a:r>
          </a:p>
          <a:p>
            <a:pPr eaLnBrk="1" fontAlgn="base" hangingPunct="1">
              <a:spcBef>
                <a:spcPct val="0"/>
              </a:spcBef>
              <a:spcAft>
                <a:spcPct val="0"/>
              </a:spcAft>
            </a:pPr>
            <a:r>
              <a:rPr lang="fa-IR" altLang="fa-IR" sz="1129">
                <a:solidFill>
                  <a:srgbClr val="000000"/>
                </a:solidFill>
              </a:rPr>
              <a:t>کت پشمی (شیکه)</a:t>
            </a:r>
          </a:p>
          <a:p>
            <a:pPr eaLnBrk="1" fontAlgn="base" hangingPunct="1">
              <a:spcBef>
                <a:spcPct val="0"/>
              </a:spcBef>
              <a:spcAft>
                <a:spcPct val="0"/>
              </a:spcAft>
            </a:pPr>
            <a:r>
              <a:rPr lang="fa-IR" altLang="fa-IR" sz="1129">
                <a:solidFill>
                  <a:srgbClr val="000000"/>
                </a:solidFill>
              </a:rPr>
              <a:t>شلواری پشمی(شوار)</a:t>
            </a:r>
          </a:p>
          <a:p>
            <a:pPr eaLnBrk="1" fontAlgn="base" hangingPunct="1">
              <a:spcBef>
                <a:spcPct val="0"/>
              </a:spcBef>
              <a:spcAft>
                <a:spcPct val="0"/>
              </a:spcAft>
            </a:pPr>
            <a:r>
              <a:rPr lang="fa-IR" altLang="fa-IR" sz="1129">
                <a:solidFill>
                  <a:srgbClr val="000000"/>
                </a:solidFill>
              </a:rPr>
              <a:t>جوراب پشمی (گور به)</a:t>
            </a:r>
          </a:p>
          <a:p>
            <a:pPr eaLnBrk="1" fontAlgn="base" hangingPunct="1">
              <a:spcBef>
                <a:spcPct val="0"/>
              </a:spcBef>
              <a:spcAft>
                <a:spcPct val="0"/>
              </a:spcAft>
            </a:pPr>
            <a:r>
              <a:rPr lang="fa-IR" altLang="fa-IR" sz="1129">
                <a:solidFill>
                  <a:srgbClr val="000000"/>
                </a:solidFill>
              </a:rPr>
              <a:t>گالَش(چموش</a:t>
            </a:r>
            <a:r>
              <a:rPr lang="en-US" altLang="fa-IR" sz="1129">
                <a:solidFill>
                  <a:srgbClr val="000000"/>
                </a:solidFill>
              </a:rPr>
              <a:t> (</a:t>
            </a:r>
          </a:p>
        </p:txBody>
      </p:sp>
      <p:pic>
        <p:nvPicPr>
          <p:cNvPr id="9" name="Picture 8" descr="IMG_5879"/>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05168" y="347156"/>
            <a:ext cx="1720099" cy="3153515"/>
          </a:xfrm>
          <a:prstGeom prst="rect">
            <a:avLst/>
          </a:prstGeom>
          <a:ln>
            <a:noFill/>
          </a:ln>
          <a:effectLst>
            <a:softEdge rad="112500"/>
          </a:effectLst>
        </p:spPr>
      </p:pic>
      <p:sp>
        <p:nvSpPr>
          <p:cNvPr id="36872" name="Line 13"/>
          <p:cNvSpPr>
            <a:spLocks noChangeShapeType="1"/>
          </p:cNvSpPr>
          <p:nvPr/>
        </p:nvSpPr>
        <p:spPr bwMode="auto">
          <a:xfrm flipH="1" flipV="1">
            <a:off x="2278534" y="777180"/>
            <a:ext cx="1218404" cy="43302"/>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sp>
        <p:nvSpPr>
          <p:cNvPr id="36873" name="Line 16"/>
          <p:cNvSpPr>
            <a:spLocks noChangeShapeType="1"/>
          </p:cNvSpPr>
          <p:nvPr/>
        </p:nvSpPr>
        <p:spPr bwMode="auto">
          <a:xfrm flipH="1" flipV="1">
            <a:off x="2636888" y="1350546"/>
            <a:ext cx="788379" cy="43302"/>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sp>
        <p:nvSpPr>
          <p:cNvPr id="36874" name="Rectangle 19"/>
          <p:cNvSpPr>
            <a:spLocks noChangeArrowheads="1"/>
          </p:cNvSpPr>
          <p:nvPr/>
        </p:nvSpPr>
        <p:spPr bwMode="auto">
          <a:xfrm>
            <a:off x="3494259" y="705510"/>
            <a:ext cx="699977" cy="29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317" b="1">
                <a:solidFill>
                  <a:srgbClr val="000000"/>
                </a:solidFill>
              </a:rPr>
              <a:t>شالَ کلاه</a:t>
            </a:r>
            <a:endParaRPr lang="en-US" altLang="fa-IR" sz="1317" b="1">
              <a:solidFill>
                <a:srgbClr val="000000"/>
              </a:solidFill>
            </a:endParaRPr>
          </a:p>
        </p:txBody>
      </p:sp>
      <p:sp>
        <p:nvSpPr>
          <p:cNvPr id="36875" name="Rectangle 20"/>
          <p:cNvSpPr>
            <a:spLocks noChangeArrowheads="1"/>
          </p:cNvSpPr>
          <p:nvPr/>
        </p:nvSpPr>
        <p:spPr bwMode="auto">
          <a:xfrm>
            <a:off x="3498812" y="1278877"/>
            <a:ext cx="502808" cy="29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317" b="1">
                <a:solidFill>
                  <a:srgbClr val="000000"/>
                </a:solidFill>
              </a:rPr>
              <a:t>شیکهَ</a:t>
            </a:r>
            <a:endParaRPr lang="en-US" altLang="fa-IR" sz="1317" b="1">
              <a:solidFill>
                <a:srgbClr val="000000"/>
              </a:solidFill>
            </a:endParaRPr>
          </a:p>
        </p:txBody>
      </p:sp>
      <p:sp>
        <p:nvSpPr>
          <p:cNvPr id="36876" name="Rectangle 21"/>
          <p:cNvSpPr>
            <a:spLocks noChangeArrowheads="1"/>
          </p:cNvSpPr>
          <p:nvPr/>
        </p:nvSpPr>
        <p:spPr bwMode="auto">
          <a:xfrm>
            <a:off x="3568686" y="2282268"/>
            <a:ext cx="441893" cy="29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317" b="1">
                <a:solidFill>
                  <a:srgbClr val="000000"/>
                </a:solidFill>
              </a:rPr>
              <a:t>شَوار</a:t>
            </a:r>
            <a:endParaRPr lang="en-US" altLang="fa-IR" sz="1317" b="1">
              <a:solidFill>
                <a:srgbClr val="000000"/>
              </a:solidFill>
            </a:endParaRPr>
          </a:p>
        </p:txBody>
      </p:sp>
      <p:sp>
        <p:nvSpPr>
          <p:cNvPr id="36877" name="Rectangle 22"/>
          <p:cNvSpPr>
            <a:spLocks noChangeArrowheads="1"/>
          </p:cNvSpPr>
          <p:nvPr/>
        </p:nvSpPr>
        <p:spPr bwMode="auto">
          <a:xfrm>
            <a:off x="3496002" y="2927305"/>
            <a:ext cx="522043" cy="29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317" b="1">
                <a:solidFill>
                  <a:srgbClr val="000000"/>
                </a:solidFill>
              </a:rPr>
              <a:t>گالش</a:t>
            </a:r>
            <a:endParaRPr lang="en-US" altLang="fa-IR" sz="1317" b="1">
              <a:solidFill>
                <a:srgbClr val="000000"/>
              </a:solidFill>
            </a:endParaRPr>
          </a:p>
        </p:txBody>
      </p:sp>
      <p:sp>
        <p:nvSpPr>
          <p:cNvPr id="36878" name="Line 17"/>
          <p:cNvSpPr>
            <a:spLocks noChangeShapeType="1"/>
          </p:cNvSpPr>
          <p:nvPr/>
        </p:nvSpPr>
        <p:spPr bwMode="auto">
          <a:xfrm flipH="1" flipV="1">
            <a:off x="2565218" y="2353938"/>
            <a:ext cx="1003391" cy="43302"/>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sp>
        <p:nvSpPr>
          <p:cNvPr id="36879" name="Line 17"/>
          <p:cNvSpPr>
            <a:spLocks noChangeShapeType="1"/>
          </p:cNvSpPr>
          <p:nvPr/>
        </p:nvSpPr>
        <p:spPr bwMode="auto">
          <a:xfrm flipH="1" flipV="1">
            <a:off x="2636889" y="3070646"/>
            <a:ext cx="931720" cy="71671"/>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pic>
        <p:nvPicPr>
          <p:cNvPr id="18" name="Picture 5" descr="DSC07374"/>
          <p:cNvPicPr>
            <a:picLocks noChangeAspect="1" noChangeArrowheads="1"/>
          </p:cNvPicPr>
          <p:nvPr/>
        </p:nvPicPr>
        <p:blipFill>
          <a:blip r:embed="rId4" cstate="screen">
            <a:lum contrast="10000"/>
            <a:extLst>
              <a:ext uri="{28A0092B-C50C-407E-A947-70E740481C1C}">
                <a14:useLocalDpi xmlns:a14="http://schemas.microsoft.com/office/drawing/2010/main"/>
              </a:ext>
            </a:extLst>
          </a:blip>
          <a:srcRect/>
          <a:stretch>
            <a:fillRect/>
          </a:stretch>
        </p:blipFill>
        <p:spPr bwMode="auto">
          <a:xfrm>
            <a:off x="5503721" y="2783963"/>
            <a:ext cx="859184" cy="1115200"/>
          </a:xfrm>
          <a:prstGeom prst="rect">
            <a:avLst/>
          </a:prstGeom>
          <a:ln>
            <a:noFill/>
          </a:ln>
          <a:effectLst>
            <a:softEdge rad="112500"/>
          </a:effectLst>
        </p:spPr>
      </p:pic>
      <p:sp>
        <p:nvSpPr>
          <p:cNvPr id="36881" name="Rectangle 6"/>
          <p:cNvSpPr>
            <a:spLocks noChangeArrowheads="1"/>
          </p:cNvSpPr>
          <p:nvPr/>
        </p:nvSpPr>
        <p:spPr bwMode="auto">
          <a:xfrm>
            <a:off x="6363163" y="2640622"/>
            <a:ext cx="517234" cy="29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317" b="1">
                <a:solidFill>
                  <a:srgbClr val="000000"/>
                </a:solidFill>
              </a:rPr>
              <a:t>جلخته</a:t>
            </a:r>
            <a:endParaRPr lang="en-US" altLang="fa-IR" sz="1317" b="1">
              <a:solidFill>
                <a:srgbClr val="000000"/>
              </a:solidFill>
            </a:endParaRPr>
          </a:p>
        </p:txBody>
      </p:sp>
      <p:pic>
        <p:nvPicPr>
          <p:cNvPr id="20" name="Picture 7" descr="G:\roosta\ax\Kish Darreh 2\DSC07366.JPG"/>
          <p:cNvPicPr>
            <a:picLocks noChangeAspect="1" noChangeArrowheads="1"/>
          </p:cNvPicPr>
          <p:nvPr/>
        </p:nvPicPr>
        <p:blipFill>
          <a:blip r:embed="rId5" cstate="screen">
            <a:lum contrast="20000"/>
            <a:extLst>
              <a:ext uri="{28A0092B-C50C-407E-A947-70E740481C1C}">
                <a14:useLocalDpi xmlns:a14="http://schemas.microsoft.com/office/drawing/2010/main"/>
              </a:ext>
            </a:extLst>
          </a:blip>
          <a:srcRect/>
          <a:stretch>
            <a:fillRect/>
          </a:stretch>
        </p:blipFill>
        <p:spPr bwMode="auto">
          <a:xfrm>
            <a:off x="7008807" y="3285658"/>
            <a:ext cx="1378049" cy="860050"/>
          </a:xfrm>
          <a:prstGeom prst="rect">
            <a:avLst/>
          </a:prstGeom>
          <a:ln>
            <a:noFill/>
          </a:ln>
          <a:effectLst>
            <a:softEdge rad="112500"/>
          </a:effectLst>
        </p:spPr>
      </p:pic>
      <p:sp>
        <p:nvSpPr>
          <p:cNvPr id="36883" name="TextBox 7"/>
          <p:cNvSpPr txBox="1">
            <a:spLocks noChangeArrowheads="1"/>
          </p:cNvSpPr>
          <p:nvPr/>
        </p:nvSpPr>
        <p:spPr bwMode="auto">
          <a:xfrm>
            <a:off x="5718733" y="3787355"/>
            <a:ext cx="1372198" cy="29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317" b="1">
                <a:solidFill>
                  <a:srgbClr val="000000"/>
                </a:solidFill>
              </a:rPr>
              <a:t>گوربه</a:t>
            </a:r>
            <a:endParaRPr lang="en-US" altLang="fa-IR" sz="1317" b="1">
              <a:solidFill>
                <a:srgbClr val="000000"/>
              </a:solidFill>
            </a:endParaRPr>
          </a:p>
        </p:txBody>
      </p:sp>
      <p:pic>
        <p:nvPicPr>
          <p:cNvPr id="22" name="Picture 4" descr="DSC07373"/>
          <p:cNvPicPr>
            <a:picLocks noChangeAspect="1" noChangeArrowheads="1"/>
          </p:cNvPicPr>
          <p:nvPr/>
        </p:nvPicPr>
        <p:blipFill>
          <a:blip r:embed="rId6" cstate="screen">
            <a:lum contrast="10000"/>
            <a:extLst>
              <a:ext uri="{28A0092B-C50C-407E-A947-70E740481C1C}">
                <a14:useLocalDpi xmlns:a14="http://schemas.microsoft.com/office/drawing/2010/main"/>
              </a:ext>
            </a:extLst>
          </a:blip>
          <a:srcRect/>
          <a:stretch>
            <a:fillRect/>
          </a:stretch>
        </p:blipFill>
        <p:spPr bwMode="auto">
          <a:xfrm>
            <a:off x="5503721" y="1278877"/>
            <a:ext cx="931720" cy="1505086"/>
          </a:xfrm>
          <a:prstGeom prst="rect">
            <a:avLst/>
          </a:prstGeom>
          <a:ln>
            <a:noFill/>
          </a:ln>
          <a:effectLst>
            <a:softEdge rad="112500"/>
          </a:effectLst>
        </p:spPr>
      </p:pic>
      <p:sp>
        <p:nvSpPr>
          <p:cNvPr id="36885" name="Rectangle 7"/>
          <p:cNvSpPr>
            <a:spLocks noChangeArrowheads="1"/>
          </p:cNvSpPr>
          <p:nvPr/>
        </p:nvSpPr>
        <p:spPr bwMode="auto">
          <a:xfrm>
            <a:off x="6363847" y="1278877"/>
            <a:ext cx="441893" cy="29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317" b="1">
                <a:solidFill>
                  <a:srgbClr val="000000"/>
                </a:solidFill>
              </a:rPr>
              <a:t>شوار</a:t>
            </a:r>
            <a:endParaRPr lang="en-US" altLang="fa-IR" sz="1317" b="1">
              <a:solidFill>
                <a:srgbClr val="000000"/>
              </a:solidFill>
            </a:endParaRPr>
          </a:p>
        </p:txBody>
      </p:sp>
      <p:pic>
        <p:nvPicPr>
          <p:cNvPr id="24" name="Picture 8" descr="IMG_586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070304" y="705509"/>
            <a:ext cx="1218404" cy="3081845"/>
          </a:xfrm>
          <a:prstGeom prst="rect">
            <a:avLst/>
          </a:prstGeom>
          <a:ln>
            <a:noFill/>
          </a:ln>
          <a:effectLst>
            <a:softEdge rad="112500"/>
          </a:effectLst>
        </p:spPr>
      </p:pic>
      <p:sp>
        <p:nvSpPr>
          <p:cNvPr id="36887" name="Rectangle 4"/>
          <p:cNvSpPr>
            <a:spLocks noChangeArrowheads="1"/>
          </p:cNvSpPr>
          <p:nvPr/>
        </p:nvSpPr>
        <p:spPr bwMode="auto">
          <a:xfrm>
            <a:off x="5360379" y="4217285"/>
            <a:ext cx="3275953" cy="322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505" b="1">
                <a:solidFill>
                  <a:srgbClr val="000000"/>
                </a:solidFill>
              </a:rPr>
              <a:t>لباس زنان:</a:t>
            </a:r>
            <a:r>
              <a:rPr lang="fa-IR" altLang="fa-IR" sz="1505">
                <a:solidFill>
                  <a:srgbClr val="000000"/>
                </a:solidFill>
              </a:rPr>
              <a:t>     </a:t>
            </a:r>
            <a:r>
              <a:rPr lang="fa-IR" altLang="fa-IR" sz="1505" b="1">
                <a:solidFill>
                  <a:srgbClr val="000000"/>
                </a:solidFill>
              </a:rPr>
              <a:t>شلار شوی (</a:t>
            </a:r>
            <a:r>
              <a:rPr lang="en-US" altLang="fa-IR" sz="1505" b="1">
                <a:solidFill>
                  <a:srgbClr val="000000"/>
                </a:solidFill>
              </a:rPr>
              <a:t>(shelar shavi</a:t>
            </a:r>
          </a:p>
        </p:txBody>
      </p:sp>
      <p:pic>
        <p:nvPicPr>
          <p:cNvPr id="25" name="Picture 5" descr="IMG_5913"/>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705168" y="3285658"/>
            <a:ext cx="1648428" cy="3296857"/>
          </a:xfrm>
          <a:prstGeom prst="rect">
            <a:avLst/>
          </a:prstGeom>
          <a:ln>
            <a:noFill/>
          </a:ln>
          <a:effectLst>
            <a:softEdge rad="112500"/>
          </a:effectLst>
        </p:spPr>
      </p:pic>
      <p:pic>
        <p:nvPicPr>
          <p:cNvPr id="29" name="Picture 6" descr="DSC07364"/>
          <p:cNvPicPr>
            <a:picLocks noChangeAspect="1" noChangeArrowheads="1"/>
          </p:cNvPicPr>
          <p:nvPr/>
        </p:nvPicPr>
        <p:blipFill>
          <a:blip r:embed="rId9" cstate="screen">
            <a:lum contrast="10000"/>
            <a:extLst>
              <a:ext uri="{28A0092B-C50C-407E-A947-70E740481C1C}">
                <a14:useLocalDpi xmlns:a14="http://schemas.microsoft.com/office/drawing/2010/main"/>
              </a:ext>
            </a:extLst>
          </a:blip>
          <a:srcRect/>
          <a:stretch>
            <a:fillRect/>
          </a:stretch>
        </p:blipFill>
        <p:spPr bwMode="auto">
          <a:xfrm>
            <a:off x="3425268" y="4002367"/>
            <a:ext cx="1081773" cy="2436807"/>
          </a:xfrm>
          <a:prstGeom prst="rect">
            <a:avLst/>
          </a:prstGeom>
          <a:ln>
            <a:noFill/>
          </a:ln>
          <a:effectLst>
            <a:softEdge rad="112500"/>
          </a:effectLst>
        </p:spPr>
      </p:pic>
      <p:pic>
        <p:nvPicPr>
          <p:cNvPr id="30" name="Picture 4" descr="IMG_5881"/>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4572001" y="4074038"/>
            <a:ext cx="1250394" cy="2293467"/>
          </a:xfrm>
          <a:prstGeom prst="rect">
            <a:avLst/>
          </a:prstGeom>
          <a:ln>
            <a:noFill/>
          </a:ln>
          <a:effectLst>
            <a:softEdge rad="112500"/>
          </a:effectLst>
        </p:spPr>
      </p:pic>
      <p:sp>
        <p:nvSpPr>
          <p:cNvPr id="36891" name="Rectangle 6"/>
          <p:cNvSpPr>
            <a:spLocks noChangeArrowheads="1"/>
          </p:cNvSpPr>
          <p:nvPr/>
        </p:nvSpPr>
        <p:spPr bwMode="auto">
          <a:xfrm>
            <a:off x="6220429" y="5149099"/>
            <a:ext cx="2150124"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زنان و مردان چوپان چادری پشمی بر سر می اندازند که باشلاق نامیده می شود </a:t>
            </a:r>
          </a:p>
        </p:txBody>
      </p:sp>
    </p:spTree>
    <p:extLst>
      <p:ext uri="{BB962C8B-B14F-4D97-AF65-F5344CB8AC3E}">
        <p14:creationId xmlns:p14="http://schemas.microsoft.com/office/powerpoint/2010/main" val="3211622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ChangeArrowheads="1"/>
          </p:cNvSpPr>
          <p:nvPr/>
        </p:nvSpPr>
        <p:spPr bwMode="auto">
          <a:xfrm>
            <a:off x="5356176" y="705218"/>
            <a:ext cx="3380197" cy="26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تمام لباس های پشمی توسط زنان همین منطقه بافته می شود</a:t>
            </a:r>
            <a:r>
              <a:rPr lang="en-US" altLang="fa-IR" sz="1129">
                <a:solidFill>
                  <a:srgbClr val="000000"/>
                </a:solidFill>
              </a:rPr>
              <a:t> </a:t>
            </a:r>
            <a:r>
              <a:rPr lang="fa-IR" altLang="fa-IR" sz="1129">
                <a:solidFill>
                  <a:srgbClr val="000000"/>
                </a:solidFill>
              </a:rPr>
              <a:t>.</a:t>
            </a:r>
            <a:endParaRPr lang="en-US" altLang="fa-IR" sz="1129">
              <a:solidFill>
                <a:srgbClr val="000000"/>
              </a:solidFill>
            </a:endParaRPr>
          </a:p>
        </p:txBody>
      </p:sp>
      <p:pic>
        <p:nvPicPr>
          <p:cNvPr id="88067" name="Picture 5" descr="DSC07415"/>
          <p:cNvPicPr>
            <a:picLocks noChangeAspect="1" noChangeArrowheads="1"/>
          </p:cNvPicPr>
          <p:nvPr/>
        </p:nvPicPr>
        <p:blipFill>
          <a:blip r:embed="rId2" cstate="screen">
            <a:lum contrast="20000"/>
            <a:extLst>
              <a:ext uri="{28A0092B-C50C-407E-A947-70E740481C1C}">
                <a14:useLocalDpi xmlns:a14="http://schemas.microsoft.com/office/drawing/2010/main"/>
              </a:ext>
            </a:extLst>
          </a:blip>
          <a:srcRect/>
          <a:stretch>
            <a:fillRect/>
          </a:stretch>
        </p:blipFill>
        <p:spPr bwMode="auto">
          <a:xfrm>
            <a:off x="3711950" y="1063864"/>
            <a:ext cx="2580149" cy="1433416"/>
          </a:xfrm>
          <a:prstGeom prst="rect">
            <a:avLst/>
          </a:prstGeom>
          <a:ln>
            <a:noFill/>
          </a:ln>
          <a:effectLst>
            <a:softEdge rad="112500"/>
          </a:effectLst>
        </p:spPr>
      </p:pic>
      <p:pic>
        <p:nvPicPr>
          <p:cNvPr id="88068" name="Picture 6" descr="DSC07425"/>
          <p:cNvPicPr>
            <a:picLocks noChangeAspect="1" noChangeArrowheads="1"/>
          </p:cNvPicPr>
          <p:nvPr/>
        </p:nvPicPr>
        <p:blipFill>
          <a:blip r:embed="rId3" cstate="screen">
            <a:lum contrast="20000"/>
            <a:extLst>
              <a:ext uri="{28A0092B-C50C-407E-A947-70E740481C1C}">
                <a14:useLocalDpi xmlns:a14="http://schemas.microsoft.com/office/drawing/2010/main"/>
              </a:ext>
            </a:extLst>
          </a:blip>
          <a:srcRect/>
          <a:stretch>
            <a:fillRect/>
          </a:stretch>
        </p:blipFill>
        <p:spPr bwMode="auto">
          <a:xfrm>
            <a:off x="1561826" y="490498"/>
            <a:ext cx="2150124" cy="3190170"/>
          </a:xfrm>
          <a:prstGeom prst="rect">
            <a:avLst/>
          </a:prstGeom>
          <a:ln>
            <a:noFill/>
          </a:ln>
          <a:effectLst>
            <a:softEdge rad="112500"/>
          </a:effectLst>
        </p:spPr>
      </p:pic>
      <p:pic>
        <p:nvPicPr>
          <p:cNvPr id="88069" name="Picture 7" descr="IMG_5874"/>
          <p:cNvPicPr>
            <a:picLocks noChangeAspect="1" noChangeArrowheads="1"/>
          </p:cNvPicPr>
          <p:nvPr/>
        </p:nvPicPr>
        <p:blipFill>
          <a:blip r:embed="rId4" cstate="screen">
            <a:lum contrast="10000"/>
            <a:extLst>
              <a:ext uri="{28A0092B-C50C-407E-A947-70E740481C1C}">
                <a14:useLocalDpi xmlns:a14="http://schemas.microsoft.com/office/drawing/2010/main"/>
              </a:ext>
            </a:extLst>
          </a:blip>
          <a:srcRect/>
          <a:stretch>
            <a:fillRect/>
          </a:stretch>
        </p:blipFill>
        <p:spPr bwMode="auto">
          <a:xfrm>
            <a:off x="6292099" y="992193"/>
            <a:ext cx="2436807" cy="1466709"/>
          </a:xfrm>
          <a:prstGeom prst="rect">
            <a:avLst/>
          </a:prstGeom>
          <a:ln>
            <a:noFill/>
          </a:ln>
          <a:effectLst>
            <a:softEdge rad="112500"/>
          </a:effectLst>
        </p:spPr>
      </p:pic>
      <p:sp>
        <p:nvSpPr>
          <p:cNvPr id="37894" name="Text Box 7"/>
          <p:cNvSpPr txBox="1">
            <a:spLocks noChangeArrowheads="1"/>
          </p:cNvSpPr>
          <p:nvPr/>
        </p:nvSpPr>
        <p:spPr bwMode="auto">
          <a:xfrm>
            <a:off x="3711950" y="2568951"/>
            <a:ext cx="4873615" cy="93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129" b="1">
                <a:solidFill>
                  <a:srgbClr val="000000"/>
                </a:solidFill>
                <a:latin typeface="Calibri" panose="020F0502020204030204" pitchFamily="34" charset="0"/>
              </a:rPr>
              <a:t> </a:t>
            </a:r>
            <a:r>
              <a:rPr lang="fa-IR" altLang="fa-IR" sz="1505" b="1">
                <a:solidFill>
                  <a:srgbClr val="000000"/>
                </a:solidFill>
                <a:latin typeface="Calibri" panose="020F0502020204030204" pitchFamily="34" charset="0"/>
              </a:rPr>
              <a:t>رنگ :</a:t>
            </a:r>
            <a:r>
              <a:rPr lang="fa-IR" altLang="fa-IR" sz="1505">
                <a:solidFill>
                  <a:srgbClr val="000000"/>
                </a:solidFill>
                <a:latin typeface="Calibri" panose="020F0502020204030204" pitchFamily="34" charset="0"/>
              </a:rPr>
              <a:t> </a:t>
            </a:r>
            <a:r>
              <a:rPr lang="fa-IR" altLang="fa-IR" sz="1129">
                <a:solidFill>
                  <a:srgbClr val="000000"/>
                </a:solidFill>
                <a:latin typeface="Calibri" panose="020F0502020204030204" pitchFamily="34" charset="0"/>
              </a:rPr>
              <a:t>در گذشته مردم این روستا  برای رنگ کردن پشم از گلی که در اطراف زمین های زراعیشان وجود داشت استفاده می کردند. به این صورت که پشم را با این گل به مدت 48 ساعت به آرامی می جوشاندند و سپس پشم را شسته و چند ساعت با آب می جوشاندند و سپس خشک می کردند. این کار استحکام و مقاومت نخ پشمی را نیز زیاد می کرد. </a:t>
            </a:r>
            <a:endParaRPr lang="fa-IR" altLang="fa-IR" sz="1129">
              <a:solidFill>
                <a:srgbClr val="000000"/>
              </a:solidFill>
            </a:endParaRPr>
          </a:p>
        </p:txBody>
      </p:sp>
      <p:sp>
        <p:nvSpPr>
          <p:cNvPr id="8"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میدانی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9" name="Picture 3" descr="H:\aks\كاروانسرا ومدارس\New Folder (5)\logo%2000.jpg"/>
          <p:cNvPicPr>
            <a:picLocks noChangeAspect="1" noChangeArrowheads="1"/>
          </p:cNvPicPr>
          <p:nvPr/>
        </p:nvPicPr>
        <p:blipFill>
          <a:blip r:embed="rId5"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10" name="Picture 6" descr="IMG_5870"/>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077087" y="4289050"/>
            <a:ext cx="2436805" cy="1648428"/>
          </a:xfrm>
          <a:prstGeom prst="rect">
            <a:avLst/>
          </a:prstGeom>
          <a:ln>
            <a:noFill/>
          </a:ln>
          <a:effectLst>
            <a:softEdge rad="112500"/>
          </a:effectLst>
        </p:spPr>
      </p:pic>
      <p:sp>
        <p:nvSpPr>
          <p:cNvPr id="37898" name="Text Box 10"/>
          <p:cNvSpPr txBox="1">
            <a:spLocks noChangeArrowheads="1"/>
          </p:cNvSpPr>
          <p:nvPr/>
        </p:nvSpPr>
        <p:spPr bwMode="auto">
          <a:xfrm>
            <a:off x="6722125" y="3679848"/>
            <a:ext cx="1754442" cy="322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505" b="1">
                <a:solidFill>
                  <a:srgbClr val="000000"/>
                </a:solidFill>
              </a:rPr>
              <a:t>ابزار پشم ريسي : </a:t>
            </a:r>
            <a:endParaRPr lang="en-US" altLang="fa-IR" sz="1505" b="1">
              <a:solidFill>
                <a:srgbClr val="000000"/>
              </a:solidFill>
            </a:endParaRPr>
          </a:p>
        </p:txBody>
      </p:sp>
      <p:sp>
        <p:nvSpPr>
          <p:cNvPr id="37899" name="Text Box 10"/>
          <p:cNvSpPr txBox="1">
            <a:spLocks noChangeArrowheads="1"/>
          </p:cNvSpPr>
          <p:nvPr/>
        </p:nvSpPr>
        <p:spPr bwMode="auto">
          <a:xfrm>
            <a:off x="6114416" y="5930014"/>
            <a:ext cx="1754441" cy="29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317" b="1">
                <a:solidFill>
                  <a:srgbClr val="000000"/>
                </a:solidFill>
              </a:rPr>
              <a:t>چره(</a:t>
            </a:r>
            <a:r>
              <a:rPr lang="en-US" altLang="fa-IR" sz="1317" b="1">
                <a:solidFill>
                  <a:srgbClr val="000000"/>
                </a:solidFill>
              </a:rPr>
              <a:t>(Charra</a:t>
            </a:r>
          </a:p>
        </p:txBody>
      </p:sp>
      <p:pic>
        <p:nvPicPr>
          <p:cNvPr id="13" name="Picture 5" descr="IMG_5877"/>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633497" y="3644013"/>
            <a:ext cx="1935112" cy="2333518"/>
          </a:xfrm>
          <a:prstGeom prst="rect">
            <a:avLst/>
          </a:prstGeom>
          <a:ln>
            <a:noFill/>
          </a:ln>
          <a:effectLst>
            <a:softEdge rad="112500"/>
          </a:effectLst>
        </p:spPr>
      </p:pic>
      <p:sp>
        <p:nvSpPr>
          <p:cNvPr id="37901" name="Text Box 6"/>
          <p:cNvSpPr txBox="1">
            <a:spLocks noChangeArrowheads="1"/>
          </p:cNvSpPr>
          <p:nvPr/>
        </p:nvSpPr>
        <p:spPr bwMode="auto">
          <a:xfrm>
            <a:off x="1848510" y="6001684"/>
            <a:ext cx="1204966" cy="29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317" b="1">
                <a:solidFill>
                  <a:srgbClr val="000000"/>
                </a:solidFill>
              </a:rPr>
              <a:t>شانه پشم</a:t>
            </a:r>
            <a:endParaRPr lang="en-US" altLang="fa-IR" sz="1317" b="1">
              <a:solidFill>
                <a:srgbClr val="000000"/>
              </a:solidFill>
            </a:endParaRPr>
          </a:p>
        </p:txBody>
      </p:sp>
      <p:pic>
        <p:nvPicPr>
          <p:cNvPr id="15" name="Picture 7" descr="IMG_5888"/>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711951" y="4575733"/>
            <a:ext cx="2299874" cy="1361745"/>
          </a:xfrm>
          <a:prstGeom prst="rect">
            <a:avLst/>
          </a:prstGeom>
          <a:ln>
            <a:noFill/>
          </a:ln>
          <a:effectLst>
            <a:softEdge rad="112500"/>
          </a:effectLst>
        </p:spPr>
      </p:pic>
      <p:sp>
        <p:nvSpPr>
          <p:cNvPr id="37903" name="Text Box 11"/>
          <p:cNvSpPr txBox="1">
            <a:spLocks noChangeArrowheads="1"/>
          </p:cNvSpPr>
          <p:nvPr/>
        </p:nvSpPr>
        <p:spPr bwMode="auto">
          <a:xfrm>
            <a:off x="3210255" y="5930014"/>
            <a:ext cx="2211343" cy="29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317" b="1">
                <a:solidFill>
                  <a:srgbClr val="000000"/>
                </a:solidFill>
              </a:rPr>
              <a:t>قیچی پشم چینی</a:t>
            </a:r>
            <a:endParaRPr lang="en-US" altLang="fa-IR" sz="1317" b="1">
              <a:solidFill>
                <a:srgbClr val="000000"/>
              </a:solidFill>
            </a:endParaRPr>
          </a:p>
        </p:txBody>
      </p:sp>
      <p:pic>
        <p:nvPicPr>
          <p:cNvPr id="17" name="Picture 4" descr="IMG_5886"/>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926963" y="3213987"/>
            <a:ext cx="1003391" cy="1272112"/>
          </a:xfrm>
          <a:prstGeom prst="rect">
            <a:avLst/>
          </a:prstGeom>
          <a:ln>
            <a:noFill/>
          </a:ln>
          <a:effectLst>
            <a:softEdge rad="112500"/>
          </a:effectLst>
        </p:spPr>
      </p:pic>
      <p:sp>
        <p:nvSpPr>
          <p:cNvPr id="37905" name="Text Box 7"/>
          <p:cNvSpPr txBox="1">
            <a:spLocks noChangeArrowheads="1"/>
          </p:cNvSpPr>
          <p:nvPr/>
        </p:nvSpPr>
        <p:spPr bwMode="auto">
          <a:xfrm>
            <a:off x="4285317" y="3715684"/>
            <a:ext cx="1935112" cy="29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317" b="1">
                <a:solidFill>
                  <a:srgbClr val="000000"/>
                </a:solidFill>
              </a:rPr>
              <a:t>گوندی (</a:t>
            </a:r>
            <a:r>
              <a:rPr lang="en-US" altLang="fa-IR" sz="1317" b="1">
                <a:solidFill>
                  <a:srgbClr val="000000"/>
                </a:solidFill>
              </a:rPr>
              <a:t>(Goondi</a:t>
            </a:r>
          </a:p>
        </p:txBody>
      </p:sp>
      <p:sp>
        <p:nvSpPr>
          <p:cNvPr id="37906" name="Text Box 8"/>
          <p:cNvSpPr txBox="1">
            <a:spLocks noChangeArrowheads="1"/>
          </p:cNvSpPr>
          <p:nvPr/>
        </p:nvSpPr>
        <p:spPr bwMode="auto">
          <a:xfrm>
            <a:off x="4572000" y="3930696"/>
            <a:ext cx="1600648" cy="29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317" b="1">
                <a:solidFill>
                  <a:srgbClr val="000000"/>
                </a:solidFill>
              </a:rPr>
              <a:t>(میل بافتنی)</a:t>
            </a:r>
            <a:endParaRPr lang="en-US" altLang="fa-IR" sz="1317" b="1">
              <a:solidFill>
                <a:srgbClr val="000000"/>
              </a:solidFill>
            </a:endParaRPr>
          </a:p>
        </p:txBody>
      </p:sp>
    </p:spTree>
    <p:extLst>
      <p:ext uri="{BB962C8B-B14F-4D97-AF65-F5344CB8AC3E}">
        <p14:creationId xmlns:p14="http://schemas.microsoft.com/office/powerpoint/2010/main" val="364799582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8"/>
          <p:cNvSpPr>
            <a:spLocks noChangeArrowheads="1"/>
          </p:cNvSpPr>
          <p:nvPr/>
        </p:nvSpPr>
        <p:spPr bwMode="auto">
          <a:xfrm>
            <a:off x="3926963" y="559131"/>
            <a:ext cx="4515261" cy="700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Low" fontAlgn="base">
              <a:spcBef>
                <a:spcPct val="0"/>
              </a:spcBef>
              <a:spcAft>
                <a:spcPct val="0"/>
              </a:spcAft>
            </a:pPr>
            <a:r>
              <a:rPr lang="fa-IR" altLang="fa-IR" sz="1693" b="1">
                <a:solidFill>
                  <a:srgbClr val="000000"/>
                </a:solidFill>
                <a:latin typeface="Calibri" panose="020F0502020204030204" pitchFamily="34" charset="0"/>
              </a:rPr>
              <a:t>3-4 غذاها:</a:t>
            </a:r>
            <a:endParaRPr lang="en-US" altLang="fa-IR" sz="1693" b="1">
              <a:solidFill>
                <a:srgbClr val="000000"/>
              </a:solidFill>
            </a:endParaRPr>
          </a:p>
          <a:p>
            <a:pPr algn="justLow" fontAlgn="base">
              <a:spcBef>
                <a:spcPct val="0"/>
              </a:spcBef>
              <a:spcAft>
                <a:spcPct val="0"/>
              </a:spcAft>
            </a:pPr>
            <a:r>
              <a:rPr lang="fa-IR" altLang="fa-IR" sz="1129">
                <a:solidFill>
                  <a:srgbClr val="000000"/>
                </a:solidFill>
                <a:latin typeface="Calibri" panose="020F0502020204030204" pitchFamily="34" charset="0"/>
              </a:rPr>
              <a:t>غذاهای رایج در این مجموعه روستایی خورشت قیمه ، سیاه قاتوق  و باقالی خورشت انواع کباب هستند.</a:t>
            </a:r>
            <a:endParaRPr lang="fa-IR" altLang="fa-IR" sz="1129">
              <a:solidFill>
                <a:srgbClr val="000000"/>
              </a:solidFill>
            </a:endParaRPr>
          </a:p>
        </p:txBody>
      </p:sp>
      <p:pic>
        <p:nvPicPr>
          <p:cNvPr id="9" name="Picture 8" descr="IMG_5873.JPG"/>
          <p:cNvPicPr/>
          <p:nvPr/>
        </p:nvPicPr>
        <p:blipFill>
          <a:blip r:embed="rId2" cstate="screen">
            <a:extLst>
              <a:ext uri="{28A0092B-C50C-407E-A947-70E740481C1C}">
                <a14:useLocalDpi xmlns:a14="http://schemas.microsoft.com/office/drawing/2010/main"/>
              </a:ext>
            </a:extLst>
          </a:blip>
          <a:srcRect/>
          <a:stretch>
            <a:fillRect/>
          </a:stretch>
        </p:blipFill>
        <p:spPr>
          <a:xfrm>
            <a:off x="1848509" y="633839"/>
            <a:ext cx="1935112" cy="1290074"/>
          </a:xfrm>
          <a:prstGeom prst="rect">
            <a:avLst/>
          </a:prstGeom>
          <a:ln>
            <a:noFill/>
          </a:ln>
          <a:effectLst>
            <a:softEdge rad="112500"/>
          </a:effectLst>
        </p:spPr>
      </p:pic>
      <p:sp>
        <p:nvSpPr>
          <p:cNvPr id="38916" name="Rectangle 9"/>
          <p:cNvSpPr>
            <a:spLocks noChangeArrowheads="1"/>
          </p:cNvSpPr>
          <p:nvPr/>
        </p:nvSpPr>
        <p:spPr bwMode="auto">
          <a:xfrm>
            <a:off x="3783621" y="1128376"/>
            <a:ext cx="4730273"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en-US" altLang="fa-IR" sz="1129">
                <a:solidFill>
                  <a:srgbClr val="000000"/>
                </a:solidFill>
                <a:latin typeface="Calibri" panose="020F0502020204030204" pitchFamily="34" charset="0"/>
              </a:rPr>
              <a:t> </a:t>
            </a:r>
            <a:r>
              <a:rPr lang="fa-IR" altLang="fa-IR" sz="1129">
                <a:solidFill>
                  <a:srgbClr val="000000"/>
                </a:solidFill>
                <a:latin typeface="Calibri" panose="020F0502020204030204" pitchFamily="34" charset="0"/>
              </a:rPr>
              <a:t>و نوعی حلوای محلی نیز توسط زنان روستا تهیه می شده. </a:t>
            </a:r>
            <a:r>
              <a:rPr lang="en-US" altLang="fa-IR" sz="1129">
                <a:solidFill>
                  <a:srgbClr val="000000"/>
                </a:solidFill>
                <a:latin typeface="Calibri" panose="020F0502020204030204" pitchFamily="34" charset="0"/>
              </a:rPr>
              <a:t>(KHOKAGINE NOON)</a:t>
            </a:r>
            <a:r>
              <a:rPr lang="fa-IR" altLang="fa-IR" sz="1129">
                <a:solidFill>
                  <a:srgbClr val="000000"/>
                </a:solidFill>
                <a:latin typeface="Calibri" panose="020F0502020204030204" pitchFamily="34" charset="0"/>
              </a:rPr>
              <a:t>  در گذشته خوکگینه نون </a:t>
            </a:r>
            <a:r>
              <a:rPr lang="fa-IR" altLang="fa-IR" sz="1129">
                <a:solidFill>
                  <a:srgbClr val="000000"/>
                </a:solidFill>
                <a:latin typeface="Times New Roman" panose="02020603050405020304" pitchFamily="18" charset="0"/>
              </a:rPr>
              <a:t>" </a:t>
            </a:r>
            <a:r>
              <a:rPr lang="fa-IR" altLang="fa-IR" sz="1129">
                <a:solidFill>
                  <a:srgbClr val="000000"/>
                </a:solidFill>
                <a:latin typeface="Calibri" panose="020F0502020204030204" pitchFamily="34" charset="0"/>
              </a:rPr>
              <a:t>به معنای نان خاکی </a:t>
            </a:r>
            <a:r>
              <a:rPr lang="fa-IR" altLang="fa-IR" sz="1129">
                <a:solidFill>
                  <a:srgbClr val="000000"/>
                </a:solidFill>
                <a:latin typeface="Times New Roman" panose="02020603050405020304" pitchFamily="18" charset="0"/>
              </a:rPr>
              <a:t>"</a:t>
            </a:r>
            <a:r>
              <a:rPr lang="fa-IR" altLang="fa-IR" sz="1129">
                <a:solidFill>
                  <a:srgbClr val="000000"/>
                </a:solidFill>
                <a:latin typeface="Calibri" panose="020F0502020204030204" pitchFamily="34" charset="0"/>
              </a:rPr>
              <a:t> </a:t>
            </a:r>
            <a:endParaRPr lang="en-US" altLang="fa-IR" sz="1129">
              <a:solidFill>
                <a:srgbClr val="000000"/>
              </a:solidFill>
            </a:endParaRPr>
          </a:p>
        </p:txBody>
      </p:sp>
      <p:sp>
        <p:nvSpPr>
          <p:cNvPr id="18"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میدانی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8"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38919" name="Rectangle 6"/>
          <p:cNvSpPr>
            <a:spLocks noChangeArrowheads="1"/>
          </p:cNvSpPr>
          <p:nvPr/>
        </p:nvSpPr>
        <p:spPr bwMode="auto">
          <a:xfrm>
            <a:off x="6332351" y="1573535"/>
            <a:ext cx="2109873" cy="35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693" b="1">
                <a:solidFill>
                  <a:srgbClr val="000000"/>
                </a:solidFill>
                <a:latin typeface="Calibri" panose="020F0502020204030204" pitchFamily="34" charset="0"/>
              </a:rPr>
              <a:t>4-4 </a:t>
            </a:r>
            <a:r>
              <a:rPr lang="ar-SA" altLang="fa-IR" sz="1693" b="1">
                <a:solidFill>
                  <a:srgbClr val="000000"/>
                </a:solidFill>
                <a:latin typeface="Calibri" panose="020F0502020204030204" pitchFamily="34" charset="0"/>
              </a:rPr>
              <a:t>ابزار و ظروف سنتی :</a:t>
            </a:r>
            <a:endParaRPr lang="ar-SA" altLang="fa-IR" sz="1693">
              <a:solidFill>
                <a:srgbClr val="000000"/>
              </a:solidFill>
            </a:endParaRPr>
          </a:p>
        </p:txBody>
      </p:sp>
      <p:pic>
        <p:nvPicPr>
          <p:cNvPr id="11" name="Picture 10" descr="IMG_1386"/>
          <p:cNvPicPr/>
          <p:nvPr/>
        </p:nvPicPr>
        <p:blipFill>
          <a:blip r:embed="rId4" cstate="screen">
            <a:lum contrast="20000"/>
            <a:extLst>
              <a:ext uri="{28A0092B-C50C-407E-A947-70E740481C1C}">
                <a14:useLocalDpi xmlns:a14="http://schemas.microsoft.com/office/drawing/2010/main"/>
              </a:ext>
            </a:extLst>
          </a:blip>
          <a:srcRect/>
          <a:stretch>
            <a:fillRect/>
          </a:stretch>
        </p:blipFill>
        <p:spPr bwMode="auto">
          <a:xfrm>
            <a:off x="2923572" y="1923913"/>
            <a:ext cx="1433416" cy="1001455"/>
          </a:xfrm>
          <a:prstGeom prst="rect">
            <a:avLst/>
          </a:prstGeom>
          <a:ln>
            <a:noFill/>
          </a:ln>
          <a:effectLst>
            <a:softEdge rad="112500"/>
          </a:effectLst>
        </p:spPr>
      </p:pic>
      <p:pic>
        <p:nvPicPr>
          <p:cNvPr id="12" name="Picture 11" descr="DSC07386.JPG"/>
          <p:cNvPicPr/>
          <p:nvPr/>
        </p:nvPicPr>
        <p:blipFill>
          <a:blip r:embed="rId5" cstate="screen">
            <a:extLst>
              <a:ext uri="{28A0092B-C50C-407E-A947-70E740481C1C}">
                <a14:useLocalDpi xmlns:a14="http://schemas.microsoft.com/office/drawing/2010/main"/>
              </a:ext>
            </a:extLst>
          </a:blip>
          <a:srcRect t="-5309"/>
          <a:stretch>
            <a:fillRect/>
          </a:stretch>
        </p:blipFill>
        <p:spPr>
          <a:xfrm>
            <a:off x="1705168" y="1852242"/>
            <a:ext cx="1361745" cy="1003391"/>
          </a:xfrm>
          <a:prstGeom prst="rect">
            <a:avLst/>
          </a:prstGeom>
          <a:ln>
            <a:noFill/>
          </a:ln>
          <a:effectLst>
            <a:softEdge rad="112500"/>
          </a:effectLst>
        </p:spPr>
      </p:pic>
      <p:sp>
        <p:nvSpPr>
          <p:cNvPr id="38922" name="Text Box 10"/>
          <p:cNvSpPr txBox="1">
            <a:spLocks noChangeArrowheads="1"/>
          </p:cNvSpPr>
          <p:nvPr/>
        </p:nvSpPr>
        <p:spPr bwMode="auto">
          <a:xfrm>
            <a:off x="1848509" y="2783963"/>
            <a:ext cx="1075062" cy="368806"/>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505" b="1">
                <a:solidFill>
                  <a:srgbClr val="000000"/>
                </a:solidFill>
                <a:latin typeface="Calibri" panose="020F0502020204030204" pitchFamily="34" charset="0"/>
                <a:cs typeface="Arial" panose="020B0604020202020204" pitchFamily="34" charset="0"/>
              </a:rPr>
              <a:t>تیان (پوتیل) </a:t>
            </a:r>
            <a:endParaRPr lang="fa-IR" altLang="fa-IR" sz="1505">
              <a:solidFill>
                <a:srgbClr val="000000"/>
              </a:solidFill>
            </a:endParaRPr>
          </a:p>
        </p:txBody>
      </p:sp>
      <p:pic>
        <p:nvPicPr>
          <p:cNvPr id="14" name="Picture 13" descr="DSC07386.JPG"/>
          <p:cNvPicPr/>
          <p:nvPr/>
        </p:nvPicPr>
        <p:blipFill>
          <a:blip r:embed="rId6" cstate="screen">
            <a:extLst>
              <a:ext uri="{28A0092B-C50C-407E-A947-70E740481C1C}">
                <a14:useLocalDpi xmlns:a14="http://schemas.microsoft.com/office/drawing/2010/main"/>
              </a:ext>
            </a:extLst>
          </a:blip>
          <a:srcRect/>
          <a:stretch>
            <a:fillRect/>
          </a:stretch>
        </p:blipFill>
        <p:spPr>
          <a:xfrm>
            <a:off x="4213646" y="1422217"/>
            <a:ext cx="1146733" cy="1104118"/>
          </a:xfrm>
          <a:prstGeom prst="rect">
            <a:avLst/>
          </a:prstGeom>
          <a:ln>
            <a:noFill/>
          </a:ln>
          <a:effectLst>
            <a:softEdge rad="112500"/>
          </a:effectLst>
        </p:spPr>
      </p:pic>
      <p:sp>
        <p:nvSpPr>
          <p:cNvPr id="38924" name="Text Box 11"/>
          <p:cNvSpPr txBox="1">
            <a:spLocks noChangeArrowheads="1"/>
          </p:cNvSpPr>
          <p:nvPr/>
        </p:nvSpPr>
        <p:spPr bwMode="auto">
          <a:xfrm>
            <a:off x="3938908" y="1493889"/>
            <a:ext cx="561421" cy="397176"/>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505" b="1">
                <a:solidFill>
                  <a:srgbClr val="000000"/>
                </a:solidFill>
                <a:latin typeface="Calibri" panose="020F0502020204030204" pitchFamily="34" charset="0"/>
                <a:cs typeface="Arial" panose="020B0604020202020204" pitchFamily="34" charset="0"/>
              </a:rPr>
              <a:t>چیری</a:t>
            </a:r>
            <a:endParaRPr lang="fa-IR" altLang="fa-IR" sz="1505">
              <a:solidFill>
                <a:srgbClr val="000000"/>
              </a:solidFill>
            </a:endParaRPr>
          </a:p>
        </p:txBody>
      </p:sp>
      <p:pic>
        <p:nvPicPr>
          <p:cNvPr id="16" name="Picture 15" descr="DSC07386.JPG"/>
          <p:cNvPicPr/>
          <p:nvPr/>
        </p:nvPicPr>
        <p:blipFill>
          <a:blip r:embed="rId7" cstate="screen">
            <a:extLst>
              <a:ext uri="{28A0092B-C50C-407E-A947-70E740481C1C}">
                <a14:useLocalDpi xmlns:a14="http://schemas.microsoft.com/office/drawing/2010/main"/>
              </a:ext>
            </a:extLst>
          </a:blip>
          <a:srcRect/>
          <a:stretch>
            <a:fillRect/>
          </a:stretch>
        </p:blipFill>
        <p:spPr>
          <a:xfrm>
            <a:off x="7438832" y="1852242"/>
            <a:ext cx="1146733" cy="1222279"/>
          </a:xfrm>
          <a:prstGeom prst="rect">
            <a:avLst/>
          </a:prstGeom>
          <a:ln>
            <a:noFill/>
          </a:ln>
          <a:effectLst>
            <a:softEdge rad="112500"/>
          </a:effectLst>
        </p:spPr>
      </p:pic>
      <p:sp>
        <p:nvSpPr>
          <p:cNvPr id="38926" name="Text Box 8"/>
          <p:cNvSpPr txBox="1">
            <a:spLocks noChangeArrowheads="1"/>
          </p:cNvSpPr>
          <p:nvPr/>
        </p:nvSpPr>
        <p:spPr bwMode="auto">
          <a:xfrm>
            <a:off x="7809131" y="2640622"/>
            <a:ext cx="561421" cy="379258"/>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505" b="1">
                <a:solidFill>
                  <a:srgbClr val="000000"/>
                </a:solidFill>
                <a:latin typeface="Calibri" panose="020F0502020204030204" pitchFamily="34" charset="0"/>
                <a:cs typeface="Arial" panose="020B0604020202020204" pitchFamily="34" charset="0"/>
              </a:rPr>
              <a:t>بشقو</a:t>
            </a:r>
            <a:r>
              <a:rPr lang="fa-IR" altLang="fa-IR" sz="1129" b="1">
                <a:solidFill>
                  <a:srgbClr val="000000"/>
                </a:solidFill>
                <a:latin typeface="Calibri" panose="020F0502020204030204" pitchFamily="34" charset="0"/>
                <a:cs typeface="Arial" panose="020B0604020202020204" pitchFamily="34" charset="0"/>
              </a:rPr>
              <a:t> </a:t>
            </a:r>
            <a:endParaRPr lang="fa-IR" altLang="fa-IR" sz="2352">
              <a:solidFill>
                <a:srgbClr val="000000"/>
              </a:solidFill>
            </a:endParaRPr>
          </a:p>
        </p:txBody>
      </p:sp>
      <p:pic>
        <p:nvPicPr>
          <p:cNvPr id="19" name="Picture 18" descr="DSC07386.JPG"/>
          <p:cNvPicPr/>
          <p:nvPr/>
        </p:nvPicPr>
        <p:blipFill>
          <a:blip r:embed="rId8" cstate="screen">
            <a:extLst>
              <a:ext uri="{28A0092B-C50C-407E-A947-70E740481C1C}">
                <a14:useLocalDpi xmlns:a14="http://schemas.microsoft.com/office/drawing/2010/main"/>
              </a:ext>
            </a:extLst>
          </a:blip>
          <a:srcRect/>
          <a:stretch>
            <a:fillRect/>
          </a:stretch>
        </p:blipFill>
        <p:spPr>
          <a:xfrm>
            <a:off x="6578784" y="1852242"/>
            <a:ext cx="931719" cy="1003391"/>
          </a:xfrm>
          <a:prstGeom prst="rect">
            <a:avLst/>
          </a:prstGeom>
          <a:ln>
            <a:noFill/>
          </a:ln>
          <a:effectLst>
            <a:softEdge rad="112500"/>
          </a:effectLst>
        </p:spPr>
      </p:pic>
      <p:sp>
        <p:nvSpPr>
          <p:cNvPr id="38928" name="Text Box 7"/>
          <p:cNvSpPr txBox="1">
            <a:spLocks noChangeArrowheads="1"/>
          </p:cNvSpPr>
          <p:nvPr/>
        </p:nvSpPr>
        <p:spPr bwMode="auto">
          <a:xfrm>
            <a:off x="7020753" y="2712292"/>
            <a:ext cx="489750" cy="286683"/>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505" b="1">
                <a:solidFill>
                  <a:srgbClr val="000000"/>
                </a:solidFill>
                <a:latin typeface="Calibri" panose="020F0502020204030204" pitchFamily="34" charset="0"/>
                <a:cs typeface="Arial" panose="020B0604020202020204" pitchFamily="34" charset="0"/>
              </a:rPr>
              <a:t>تاس</a:t>
            </a:r>
            <a:r>
              <a:rPr lang="fa-IR" altLang="fa-IR" sz="1129" b="1">
                <a:solidFill>
                  <a:srgbClr val="000000"/>
                </a:solidFill>
                <a:latin typeface="Calibri" panose="020F0502020204030204" pitchFamily="34" charset="0"/>
                <a:cs typeface="Arial" panose="020B0604020202020204" pitchFamily="34" charset="0"/>
              </a:rPr>
              <a:t> </a:t>
            </a:r>
            <a:endParaRPr lang="fa-IR" altLang="fa-IR" sz="2352">
              <a:solidFill>
                <a:srgbClr val="000000"/>
              </a:solidFill>
            </a:endParaRPr>
          </a:p>
        </p:txBody>
      </p:sp>
      <p:pic>
        <p:nvPicPr>
          <p:cNvPr id="21" name="Picture 20" descr="IMG_1387"/>
          <p:cNvPicPr/>
          <p:nvPr/>
        </p:nvPicPr>
        <p:blipFill>
          <a:blip r:embed="rId9" cstate="screen">
            <a:lum contrast="20000"/>
            <a:extLst>
              <a:ext uri="{28A0092B-C50C-407E-A947-70E740481C1C}">
                <a14:useLocalDpi xmlns:a14="http://schemas.microsoft.com/office/drawing/2010/main"/>
              </a:ext>
            </a:extLst>
          </a:blip>
          <a:srcRect/>
          <a:stretch>
            <a:fillRect/>
          </a:stretch>
        </p:blipFill>
        <p:spPr bwMode="auto">
          <a:xfrm>
            <a:off x="5360379" y="1708901"/>
            <a:ext cx="1218404" cy="1218404"/>
          </a:xfrm>
          <a:prstGeom prst="rect">
            <a:avLst/>
          </a:prstGeom>
          <a:ln>
            <a:noFill/>
          </a:ln>
          <a:effectLst>
            <a:softEdge rad="112500"/>
          </a:effectLst>
        </p:spPr>
      </p:pic>
      <p:sp>
        <p:nvSpPr>
          <p:cNvPr id="38930" name="Text Box 9"/>
          <p:cNvSpPr txBox="1">
            <a:spLocks noChangeArrowheads="1"/>
          </p:cNvSpPr>
          <p:nvPr/>
        </p:nvSpPr>
        <p:spPr bwMode="auto">
          <a:xfrm>
            <a:off x="5432050" y="1637230"/>
            <a:ext cx="600243" cy="404642"/>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505" b="1">
                <a:solidFill>
                  <a:srgbClr val="000000"/>
                </a:solidFill>
                <a:latin typeface="Calibri" panose="020F0502020204030204" pitchFamily="34" charset="0"/>
                <a:cs typeface="Arial" panose="020B0604020202020204" pitchFamily="34" charset="0"/>
              </a:rPr>
              <a:t>نمکیار</a:t>
            </a:r>
            <a:endParaRPr lang="fa-IR" altLang="fa-IR" sz="1505">
              <a:solidFill>
                <a:srgbClr val="000000"/>
              </a:solidFill>
            </a:endParaRPr>
          </a:p>
        </p:txBody>
      </p:sp>
      <p:pic>
        <p:nvPicPr>
          <p:cNvPr id="24" name="Picture 23" descr="DSC07424.JPG"/>
          <p:cNvPicPr/>
          <p:nvPr/>
        </p:nvPicPr>
        <p:blipFill>
          <a:blip r:embed="rId10" cstate="screen">
            <a:extLst>
              <a:ext uri="{28A0092B-C50C-407E-A947-70E740481C1C}">
                <a14:useLocalDpi xmlns:a14="http://schemas.microsoft.com/office/drawing/2010/main"/>
              </a:ext>
            </a:extLst>
          </a:blip>
          <a:srcRect/>
          <a:stretch>
            <a:fillRect/>
          </a:stretch>
        </p:blipFill>
        <p:spPr>
          <a:xfrm rot="16200000">
            <a:off x="7187985" y="2174762"/>
            <a:ext cx="573366" cy="2365137"/>
          </a:xfrm>
          <a:prstGeom prst="rect">
            <a:avLst/>
          </a:prstGeom>
          <a:ln>
            <a:noFill/>
          </a:ln>
          <a:effectLst>
            <a:softEdge rad="112500"/>
          </a:effectLst>
        </p:spPr>
      </p:pic>
      <p:sp>
        <p:nvSpPr>
          <p:cNvPr id="38932" name="Text Box 10"/>
          <p:cNvSpPr txBox="1">
            <a:spLocks noChangeArrowheads="1"/>
          </p:cNvSpPr>
          <p:nvPr/>
        </p:nvSpPr>
        <p:spPr bwMode="auto">
          <a:xfrm>
            <a:off x="6077087" y="3213988"/>
            <a:ext cx="489750" cy="368806"/>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505" b="1">
                <a:solidFill>
                  <a:srgbClr val="000000"/>
                </a:solidFill>
                <a:latin typeface="Calibri" panose="020F0502020204030204" pitchFamily="34" charset="0"/>
                <a:cs typeface="Arial" panose="020B0604020202020204" pitchFamily="34" charset="0"/>
              </a:rPr>
              <a:t>داس </a:t>
            </a:r>
            <a:endParaRPr lang="fa-IR" altLang="fa-IR" sz="1505">
              <a:solidFill>
                <a:srgbClr val="000000"/>
              </a:solidFill>
            </a:endParaRPr>
          </a:p>
        </p:txBody>
      </p:sp>
      <p:pic>
        <p:nvPicPr>
          <p:cNvPr id="27" name="Picture 26" descr="DSC07378"/>
          <p:cNvPicPr/>
          <p:nvPr/>
        </p:nvPicPr>
        <p:blipFill>
          <a:blip r:embed="rId11" cstate="screen">
            <a:lum contrast="10000"/>
            <a:extLst>
              <a:ext uri="{28A0092B-C50C-407E-A947-70E740481C1C}">
                <a14:useLocalDpi xmlns:a14="http://schemas.microsoft.com/office/drawing/2010/main"/>
              </a:ext>
            </a:extLst>
          </a:blip>
          <a:srcRect/>
          <a:stretch>
            <a:fillRect/>
          </a:stretch>
        </p:blipFill>
        <p:spPr bwMode="auto">
          <a:xfrm>
            <a:off x="4500329" y="2568950"/>
            <a:ext cx="1505087" cy="1177726"/>
          </a:xfrm>
          <a:prstGeom prst="rect">
            <a:avLst/>
          </a:prstGeom>
          <a:ln>
            <a:noFill/>
          </a:ln>
          <a:effectLst>
            <a:softEdge rad="112500"/>
          </a:effectLst>
        </p:spPr>
      </p:pic>
      <p:sp>
        <p:nvSpPr>
          <p:cNvPr id="38934" name="Text Box 11"/>
          <p:cNvSpPr txBox="1">
            <a:spLocks noChangeArrowheads="1"/>
          </p:cNvSpPr>
          <p:nvPr/>
        </p:nvSpPr>
        <p:spPr bwMode="auto">
          <a:xfrm>
            <a:off x="3496938" y="3213988"/>
            <a:ext cx="1009364" cy="358354"/>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505" b="1">
                <a:solidFill>
                  <a:srgbClr val="000000"/>
                </a:solidFill>
                <a:latin typeface="Calibri" panose="020F0502020204030204" pitchFamily="34" charset="0"/>
                <a:cs typeface="Arial" panose="020B0604020202020204" pitchFamily="34" charset="0"/>
              </a:rPr>
              <a:t>صندوق برنج</a:t>
            </a:r>
            <a:endParaRPr lang="fa-IR" altLang="fa-IR" sz="1505">
              <a:solidFill>
                <a:srgbClr val="000000"/>
              </a:solidFill>
            </a:endParaRPr>
          </a:p>
        </p:txBody>
      </p:sp>
      <p:sp>
        <p:nvSpPr>
          <p:cNvPr id="38935" name="Rectangle 27"/>
          <p:cNvSpPr>
            <a:spLocks noChangeArrowheads="1"/>
          </p:cNvSpPr>
          <p:nvPr/>
        </p:nvSpPr>
        <p:spPr bwMode="auto">
          <a:xfrm>
            <a:off x="7295491" y="3572341"/>
            <a:ext cx="1290074" cy="729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l" eaLnBrk="1" fontAlgn="base" hangingPunct="1">
              <a:spcBef>
                <a:spcPct val="0"/>
              </a:spcBef>
              <a:spcAft>
                <a:spcPct val="0"/>
              </a:spcAft>
            </a:pPr>
            <a:r>
              <a:rPr lang="fa-IR" altLang="fa-IR" sz="1505" b="1">
                <a:solidFill>
                  <a:srgbClr val="000000"/>
                </a:solidFill>
              </a:rPr>
              <a:t>5-4</a:t>
            </a:r>
            <a:r>
              <a:rPr lang="ar-SA" altLang="fa-IR" sz="1505" b="1">
                <a:solidFill>
                  <a:srgbClr val="000000"/>
                </a:solidFill>
              </a:rPr>
              <a:t>خاطرات: </a:t>
            </a:r>
            <a:endParaRPr lang="en-US" altLang="fa-IR" sz="1505" b="1">
              <a:solidFill>
                <a:srgbClr val="000000"/>
              </a:solidFill>
            </a:endParaRPr>
          </a:p>
          <a:p>
            <a:pPr algn="l" rtl="0" fontAlgn="base">
              <a:spcBef>
                <a:spcPct val="0"/>
              </a:spcBef>
              <a:spcAft>
                <a:spcPct val="0"/>
              </a:spcAft>
            </a:pPr>
            <a:endParaRPr lang="en-US" altLang="fa-IR" sz="2634">
              <a:solidFill>
                <a:srgbClr val="000000"/>
              </a:solidFill>
              <a:cs typeface="Arial" panose="020B0604020202020204" pitchFamily="34" charset="0"/>
            </a:endParaRPr>
          </a:p>
        </p:txBody>
      </p:sp>
      <p:sp>
        <p:nvSpPr>
          <p:cNvPr id="38936" name="Rectangle 5"/>
          <p:cNvSpPr>
            <a:spLocks noChangeArrowheads="1"/>
          </p:cNvSpPr>
          <p:nvPr/>
        </p:nvSpPr>
        <p:spPr bwMode="auto">
          <a:xfrm>
            <a:off x="3281925" y="3809752"/>
            <a:ext cx="5160298" cy="26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ar-SA" altLang="fa-IR" sz="1129">
                <a:solidFill>
                  <a:srgbClr val="000000"/>
                </a:solidFill>
              </a:rPr>
              <a:t>اکثر خاطرات بزرگان روستا ، مربوط به دوران نهضت جنگل</a:t>
            </a:r>
            <a:r>
              <a:rPr lang="en-US" altLang="fa-IR" sz="1129">
                <a:solidFill>
                  <a:srgbClr val="000000"/>
                </a:solidFill>
              </a:rPr>
              <a:t> </a:t>
            </a:r>
            <a:r>
              <a:rPr lang="ar-SA" altLang="fa-IR" sz="1129">
                <a:solidFill>
                  <a:srgbClr val="000000"/>
                </a:solidFill>
              </a:rPr>
              <a:t>و مبارزات میرزا کوچک خان جنگلی است</a:t>
            </a:r>
            <a:r>
              <a:rPr lang="en-US" altLang="fa-IR" sz="1129">
                <a:solidFill>
                  <a:srgbClr val="000000"/>
                </a:solidFill>
              </a:rPr>
              <a:t> . </a:t>
            </a:r>
          </a:p>
        </p:txBody>
      </p:sp>
      <p:sp>
        <p:nvSpPr>
          <p:cNvPr id="38937" name="Rectangle 5"/>
          <p:cNvSpPr>
            <a:spLocks noChangeArrowheads="1"/>
          </p:cNvSpPr>
          <p:nvPr/>
        </p:nvSpPr>
        <p:spPr bwMode="auto">
          <a:xfrm>
            <a:off x="7144084" y="4002366"/>
            <a:ext cx="1311578" cy="35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ar-SA" altLang="fa-IR" sz="1693" b="1">
                <a:solidFill>
                  <a:srgbClr val="000000"/>
                </a:solidFill>
              </a:rPr>
              <a:t>اوقات فراغت: </a:t>
            </a:r>
          </a:p>
        </p:txBody>
      </p:sp>
      <p:sp>
        <p:nvSpPr>
          <p:cNvPr id="38938" name="Rectangle 6"/>
          <p:cNvSpPr>
            <a:spLocks noChangeArrowheads="1"/>
          </p:cNvSpPr>
          <p:nvPr/>
        </p:nvSpPr>
        <p:spPr bwMode="auto">
          <a:xfrm>
            <a:off x="3496938" y="4289050"/>
            <a:ext cx="4945285" cy="613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buFontTx/>
              <a:buChar char="•"/>
            </a:pPr>
            <a:r>
              <a:rPr lang="en-US" altLang="fa-IR" sz="1129">
                <a:solidFill>
                  <a:srgbClr val="000000"/>
                </a:solidFill>
              </a:rPr>
              <a:t> </a:t>
            </a:r>
            <a:r>
              <a:rPr lang="ar-SA" altLang="fa-IR" sz="1129">
                <a:solidFill>
                  <a:srgbClr val="000000"/>
                </a:solidFill>
              </a:rPr>
              <a:t>زنان این روستا به پشم ریسی پرداخته و با آن ها جوراب ولباس می بافند</a:t>
            </a:r>
            <a:endParaRPr lang="fa-IR" altLang="fa-IR" sz="1129">
              <a:solidFill>
                <a:srgbClr val="000000"/>
              </a:solidFill>
            </a:endParaRPr>
          </a:p>
          <a:p>
            <a:pPr eaLnBrk="1" fontAlgn="base" hangingPunct="1">
              <a:spcBef>
                <a:spcPct val="0"/>
              </a:spcBef>
              <a:spcAft>
                <a:spcPct val="0"/>
              </a:spcAft>
              <a:buFontTx/>
              <a:buChar char="•"/>
            </a:pPr>
            <a:r>
              <a:rPr lang="fa-IR" altLang="fa-IR" sz="1129">
                <a:solidFill>
                  <a:srgbClr val="000000"/>
                </a:solidFill>
              </a:rPr>
              <a:t>.</a:t>
            </a:r>
            <a:r>
              <a:rPr lang="ar-SA" altLang="fa-IR" sz="1129">
                <a:solidFill>
                  <a:srgbClr val="000000"/>
                </a:solidFill>
              </a:rPr>
              <a:t>مردان روستا در زمان بیکاری ، در قهوه خانه ها جمع می شوند و به گفت و گو می پردازند</a:t>
            </a:r>
            <a:r>
              <a:rPr lang="en-US" altLang="fa-IR" sz="1129">
                <a:solidFill>
                  <a:srgbClr val="000000"/>
                </a:solidFill>
              </a:rPr>
              <a:t> </a:t>
            </a:r>
            <a:r>
              <a:rPr lang="ar-SA" altLang="fa-IR" sz="1129">
                <a:solidFill>
                  <a:srgbClr val="000000"/>
                </a:solidFill>
              </a:rPr>
              <a:t>.</a:t>
            </a:r>
            <a:r>
              <a:rPr lang="en-US" altLang="fa-IR" sz="1129">
                <a:solidFill>
                  <a:srgbClr val="000000"/>
                </a:solidFill>
              </a:rPr>
              <a:t> </a:t>
            </a:r>
            <a:endParaRPr lang="fa-IR" altLang="fa-IR" sz="1129">
              <a:solidFill>
                <a:srgbClr val="000000"/>
              </a:solidFill>
            </a:endParaRPr>
          </a:p>
          <a:p>
            <a:pPr eaLnBrk="1" fontAlgn="base" hangingPunct="1">
              <a:spcBef>
                <a:spcPct val="0"/>
              </a:spcBef>
              <a:spcAft>
                <a:spcPct val="0"/>
              </a:spcAft>
            </a:pPr>
            <a:endParaRPr lang="en-US" altLang="fa-IR" sz="1129">
              <a:solidFill>
                <a:srgbClr val="000000"/>
              </a:solidFill>
            </a:endParaRPr>
          </a:p>
        </p:txBody>
      </p:sp>
      <p:sp>
        <p:nvSpPr>
          <p:cNvPr id="38939" name="Rectangle 8"/>
          <p:cNvSpPr>
            <a:spLocks noChangeArrowheads="1"/>
          </p:cNvSpPr>
          <p:nvPr/>
        </p:nvSpPr>
        <p:spPr bwMode="auto">
          <a:xfrm>
            <a:off x="3855292" y="4647403"/>
            <a:ext cx="4515261"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ar-SA" altLang="fa-IR" sz="1129">
                <a:solidFill>
                  <a:srgbClr val="000000"/>
                </a:solidFill>
              </a:rPr>
              <a:t>برای گردش و تفریح به آبشاری در بالای لتین پرد که به همین نام خوانده می شود می روند</a:t>
            </a:r>
            <a:r>
              <a:rPr lang="en-US" altLang="fa-IR" sz="1129">
                <a:solidFill>
                  <a:srgbClr val="000000"/>
                </a:solidFill>
              </a:rPr>
              <a:t> . </a:t>
            </a:r>
          </a:p>
        </p:txBody>
      </p:sp>
      <p:pic>
        <p:nvPicPr>
          <p:cNvPr id="33" name="Picture 6" descr="IMG_5885"/>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2995242" y="4074037"/>
            <a:ext cx="854991" cy="931720"/>
          </a:xfrm>
          <a:prstGeom prst="rect">
            <a:avLst/>
          </a:prstGeom>
          <a:ln>
            <a:noFill/>
          </a:ln>
          <a:effectLst>
            <a:softEdge rad="112500"/>
          </a:effectLst>
        </p:spPr>
      </p:pic>
      <p:pic>
        <p:nvPicPr>
          <p:cNvPr id="34" name="Picture 7" descr="IMG_6066"/>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1633497" y="3429000"/>
            <a:ext cx="1433416" cy="1371094"/>
          </a:xfrm>
          <a:prstGeom prst="rect">
            <a:avLst/>
          </a:prstGeom>
          <a:ln>
            <a:noFill/>
          </a:ln>
          <a:effectLst>
            <a:softEdge rad="112500"/>
          </a:effectLst>
        </p:spPr>
      </p:pic>
      <p:sp>
        <p:nvSpPr>
          <p:cNvPr id="38942" name="Rectangle 12"/>
          <p:cNvSpPr>
            <a:spLocks noChangeArrowheads="1"/>
          </p:cNvSpPr>
          <p:nvPr/>
        </p:nvSpPr>
        <p:spPr bwMode="auto">
          <a:xfrm>
            <a:off x="1633497" y="4862417"/>
            <a:ext cx="6808726" cy="84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505" b="1">
                <a:solidFill>
                  <a:srgbClr val="000000"/>
                </a:solidFill>
              </a:rPr>
              <a:t>بازی محلی :</a:t>
            </a:r>
          </a:p>
          <a:p>
            <a:pPr eaLnBrk="1" fontAlgn="base" hangingPunct="1">
              <a:spcBef>
                <a:spcPct val="0"/>
              </a:spcBef>
              <a:spcAft>
                <a:spcPct val="0"/>
              </a:spcAft>
            </a:pPr>
            <a:r>
              <a:rPr lang="fa-IR" altLang="fa-IR" sz="1129">
                <a:solidFill>
                  <a:srgbClr val="000000"/>
                </a:solidFill>
              </a:rPr>
              <a:t>دسته ای از بچه ها در بالای تپه می ایستادند و دو نفر در پایین تپه. از دو نفری که در پایین بودند یکی توپ کوچکی را پرت می کرده و نفر دوم با چوبی که در دست داشته به سمت بالای تپه به زیر آن ضربه می زده است .</a:t>
            </a:r>
          </a:p>
          <a:p>
            <a:pPr eaLnBrk="1" fontAlgn="base" hangingPunct="1">
              <a:spcBef>
                <a:spcPct val="0"/>
              </a:spcBef>
              <a:spcAft>
                <a:spcPct val="0"/>
              </a:spcAft>
            </a:pPr>
            <a:endParaRPr lang="fa-IR" altLang="fa-IR" sz="1129">
              <a:solidFill>
                <a:srgbClr val="000000"/>
              </a:solidFill>
            </a:endParaRPr>
          </a:p>
        </p:txBody>
      </p:sp>
      <p:sp>
        <p:nvSpPr>
          <p:cNvPr id="38943" name="Rectangle 4"/>
          <p:cNvSpPr>
            <a:spLocks noChangeArrowheads="1"/>
          </p:cNvSpPr>
          <p:nvPr/>
        </p:nvSpPr>
        <p:spPr bwMode="auto">
          <a:xfrm>
            <a:off x="7581423" y="5579502"/>
            <a:ext cx="802569"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مراسم:</a:t>
            </a:r>
            <a:r>
              <a:rPr lang="en-US" altLang="fa-IR" sz="1693" b="1">
                <a:solidFill>
                  <a:srgbClr val="000000"/>
                </a:solidFill>
              </a:rPr>
              <a:t> </a:t>
            </a:r>
          </a:p>
        </p:txBody>
      </p:sp>
      <p:sp>
        <p:nvSpPr>
          <p:cNvPr id="38944" name="Rectangle 14"/>
          <p:cNvSpPr>
            <a:spLocks noChangeArrowheads="1"/>
          </p:cNvSpPr>
          <p:nvPr/>
        </p:nvSpPr>
        <p:spPr bwMode="auto">
          <a:xfrm>
            <a:off x="1490156" y="5930013"/>
            <a:ext cx="6880397" cy="729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عروسی -</a:t>
            </a:r>
          </a:p>
          <a:p>
            <a:pPr eaLnBrk="1" fontAlgn="base" hangingPunct="1">
              <a:spcBef>
                <a:spcPct val="0"/>
              </a:spcBef>
              <a:spcAft>
                <a:spcPct val="0"/>
              </a:spcAft>
              <a:buFontTx/>
              <a:buChar char="•"/>
            </a:pPr>
            <a:endParaRPr lang="en-US" altLang="fa-IR" sz="3010">
              <a:solidFill>
                <a:srgbClr val="000000"/>
              </a:solidFill>
            </a:endParaRPr>
          </a:p>
        </p:txBody>
      </p:sp>
      <p:sp>
        <p:nvSpPr>
          <p:cNvPr id="38945" name="Rectangle 5"/>
          <p:cNvSpPr>
            <a:spLocks noChangeArrowheads="1"/>
          </p:cNvSpPr>
          <p:nvPr/>
        </p:nvSpPr>
        <p:spPr bwMode="auto">
          <a:xfrm>
            <a:off x="845118" y="5862860"/>
            <a:ext cx="7023739" cy="32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129">
                <a:solidFill>
                  <a:srgbClr val="000000"/>
                </a:solidFill>
                <a:latin typeface="Calibri" panose="020F0502020204030204" pitchFamily="34" charset="0"/>
              </a:rPr>
              <a:t>تاسوعا و عاشورا-شب یلدا-مراسم تدفین-عید نوروز</a:t>
            </a:r>
            <a:r>
              <a:rPr lang="en-US" altLang="fa-IR" sz="1505">
                <a:solidFill>
                  <a:srgbClr val="000000"/>
                </a:solidFill>
              </a:rPr>
              <a:t> </a:t>
            </a:r>
          </a:p>
        </p:txBody>
      </p:sp>
    </p:spTree>
    <p:extLst>
      <p:ext uri="{BB962C8B-B14F-4D97-AF65-F5344CB8AC3E}">
        <p14:creationId xmlns:p14="http://schemas.microsoft.com/office/powerpoint/2010/main" val="2540772518"/>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0"/>
          <p:cNvSpPr>
            <a:spLocks noChangeArrowheads="1"/>
          </p:cNvSpPr>
          <p:nvPr/>
        </p:nvSpPr>
        <p:spPr bwMode="auto">
          <a:xfrm>
            <a:off x="4070305" y="2422449"/>
            <a:ext cx="4586931" cy="1409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tabLst>
                <a:tab pos="6646863" algn="ctr"/>
                <a:tab pos="13293725" algn="r"/>
              </a:tabLst>
              <a:defRPr sz="2500">
                <a:solidFill>
                  <a:schemeClr val="tx1"/>
                </a:solidFill>
                <a:latin typeface="Arial" panose="020B0604020202020204" pitchFamily="34" charset="0"/>
                <a:cs typeface="B Homa" panose="00000400000000000000" pitchFamily="2" charset="-78"/>
              </a:defRPr>
            </a:lvl1pPr>
            <a:lvl2pPr marL="742950" indent="-285750" algn="r" eaLnBrk="0" hangingPunct="0">
              <a:tabLst>
                <a:tab pos="6646863" algn="ctr"/>
                <a:tab pos="13293725" algn="r"/>
              </a:tabLst>
              <a:defRPr sz="2500">
                <a:solidFill>
                  <a:schemeClr val="tx1"/>
                </a:solidFill>
                <a:latin typeface="Arial" panose="020B0604020202020204" pitchFamily="34" charset="0"/>
                <a:cs typeface="B Homa" panose="00000400000000000000" pitchFamily="2" charset="-78"/>
              </a:defRPr>
            </a:lvl2pPr>
            <a:lvl3pPr marL="1143000" indent="-228600" algn="r" eaLnBrk="0" hangingPunct="0">
              <a:tabLst>
                <a:tab pos="6646863" algn="ctr"/>
                <a:tab pos="13293725" algn="r"/>
              </a:tabLst>
              <a:defRPr sz="2500">
                <a:solidFill>
                  <a:schemeClr val="tx1"/>
                </a:solidFill>
                <a:latin typeface="Arial" panose="020B0604020202020204" pitchFamily="34" charset="0"/>
                <a:cs typeface="B Homa" panose="00000400000000000000" pitchFamily="2" charset="-78"/>
              </a:defRPr>
            </a:lvl3pPr>
            <a:lvl4pPr marL="1600200" indent="-228600" algn="r" eaLnBrk="0" hangingPunct="0">
              <a:tabLst>
                <a:tab pos="6646863" algn="ctr"/>
                <a:tab pos="13293725" algn="r"/>
              </a:tabLst>
              <a:defRPr sz="2500">
                <a:solidFill>
                  <a:schemeClr val="tx1"/>
                </a:solidFill>
                <a:latin typeface="Arial" panose="020B0604020202020204" pitchFamily="34" charset="0"/>
                <a:cs typeface="B Homa" panose="00000400000000000000" pitchFamily="2" charset="-78"/>
              </a:defRPr>
            </a:lvl4pPr>
            <a:lvl5pPr marL="2057400" indent="-228600" algn="r" eaLnBrk="0" hangingPunct="0">
              <a:tabLst>
                <a:tab pos="6646863" algn="ctr"/>
                <a:tab pos="13293725" algn="r"/>
              </a:tabLst>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tabLst>
                <a:tab pos="6646863" algn="ctr"/>
                <a:tab pos="13293725" algn="r"/>
              </a:tabLs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tabLst>
                <a:tab pos="6646863" algn="ctr"/>
                <a:tab pos="13293725" algn="r"/>
              </a:tabLs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tabLst>
                <a:tab pos="6646863" algn="ctr"/>
                <a:tab pos="13293725" algn="r"/>
              </a:tabLs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tabLst>
                <a:tab pos="6646863" algn="ctr"/>
                <a:tab pos="13293725" algn="r"/>
              </a:tabLs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ar-SA" altLang="fa-IR" sz="1693" b="1">
                <a:solidFill>
                  <a:srgbClr val="000000"/>
                </a:solidFill>
                <a:latin typeface="Calibri" panose="020F0502020204030204" pitchFamily="34" charset="0"/>
              </a:rPr>
              <a:t>آرزوهای شغلی:</a:t>
            </a:r>
            <a:endParaRPr lang="en-US" altLang="fa-IR" sz="1693">
              <a:solidFill>
                <a:srgbClr val="000000"/>
              </a:solidFill>
            </a:endParaRPr>
          </a:p>
          <a:p>
            <a:pPr fontAlgn="base">
              <a:spcBef>
                <a:spcPct val="0"/>
              </a:spcBef>
              <a:spcAft>
                <a:spcPct val="0"/>
              </a:spcAft>
            </a:pPr>
            <a:r>
              <a:rPr lang="ar-SA" altLang="fa-IR" sz="1129">
                <a:solidFill>
                  <a:srgbClr val="000000"/>
                </a:solidFill>
                <a:latin typeface="Calibri" panose="020F0502020204030204" pitchFamily="34" charset="0"/>
              </a:rPr>
              <a:t>شغل های مورد علاقه بچه های کیش دره معلمی و پزشکی است ، ولی از زمانی که وضع اقتصادی یکی از اهالی روستا که پسرش قاضی شده است، به میزان قابل توجهی بهبود یافته ، علاقه زیادی به شغل قضاوت در میان بچه ها وجود دارد. ولی والدین اکثر پسرها دوست دارند بچه هایشان ورزشکار شده و برای مملکت خود افتخار آفرینی کنند!</a:t>
            </a:r>
            <a:endParaRPr lang="en-US" altLang="fa-IR" sz="1129">
              <a:solidFill>
                <a:srgbClr val="000000"/>
              </a:solidFill>
            </a:endParaRPr>
          </a:p>
          <a:p>
            <a:pPr algn="l" rtl="0" fontAlgn="base">
              <a:spcBef>
                <a:spcPct val="0"/>
              </a:spcBef>
              <a:spcAft>
                <a:spcPct val="0"/>
              </a:spcAft>
            </a:pPr>
            <a:endParaRPr lang="en-US" altLang="fa-IR" sz="2352">
              <a:solidFill>
                <a:srgbClr val="000000"/>
              </a:solidFill>
            </a:endParaRPr>
          </a:p>
        </p:txBody>
      </p:sp>
      <p:sp>
        <p:nvSpPr>
          <p:cNvPr id="39939" name="Rectangle 11"/>
          <p:cNvSpPr>
            <a:spLocks noChangeArrowheads="1"/>
          </p:cNvSpPr>
          <p:nvPr/>
        </p:nvSpPr>
        <p:spPr bwMode="auto">
          <a:xfrm>
            <a:off x="4070305" y="675687"/>
            <a:ext cx="4586931" cy="156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Low" fontAlgn="base">
              <a:spcBef>
                <a:spcPct val="0"/>
              </a:spcBef>
              <a:spcAft>
                <a:spcPct val="0"/>
              </a:spcAft>
            </a:pPr>
            <a:r>
              <a:rPr lang="fa-IR" altLang="fa-IR" sz="1693" b="1">
                <a:solidFill>
                  <a:srgbClr val="000000"/>
                </a:solidFill>
                <a:latin typeface="Calibri" panose="020F0502020204030204" pitchFamily="34" charset="0"/>
              </a:rPr>
              <a:t>6-4 </a:t>
            </a:r>
            <a:r>
              <a:rPr lang="ar-SA" altLang="fa-IR" sz="1693" b="1">
                <a:solidFill>
                  <a:srgbClr val="000000"/>
                </a:solidFill>
                <a:latin typeface="Calibri" panose="020F0502020204030204" pitchFamily="34" charset="0"/>
              </a:rPr>
              <a:t>آرزوی مسکن:</a:t>
            </a:r>
            <a:endParaRPr lang="en-US" altLang="fa-IR" sz="1693">
              <a:solidFill>
                <a:srgbClr val="000000"/>
              </a:solidFill>
            </a:endParaRPr>
          </a:p>
          <a:p>
            <a:pPr algn="justLow" fontAlgn="base">
              <a:spcBef>
                <a:spcPct val="0"/>
              </a:spcBef>
              <a:spcAft>
                <a:spcPct val="0"/>
              </a:spcAft>
            </a:pPr>
            <a:r>
              <a:rPr lang="fa-IR" altLang="fa-IR" sz="1129">
                <a:solidFill>
                  <a:srgbClr val="000000"/>
                </a:solidFill>
                <a:latin typeface="Calibri" panose="020F0502020204030204" pitchFamily="34" charset="0"/>
              </a:rPr>
              <a:t>بین اکثر اهالی روستا علاقه به خانه های نوساز با مصالح جدید مشاهده می شود به صورتی که تعداد زیادی از اهالی از وام مسکن استفاده کرده و در محوطه بسیاری از خانه های روستا ، بناهای نیمه کاره ای مشاهده می شود که صاحبانشان به تدریج مشغول کامل کردن آنها هستند. اما برخی اهالی هم عقیده دارند که خانه های گلی بهتر و مناسب تر هستند. در خانه های نوساز بر خلاف خانه های قدیمی ، سرویس های بهداشتی در داخل خانه و یا در کنار خانه و چسبیده به آن ساخته شده است ، به گونه ای که دسترسی به آن بسیار آسان  باشد. بچه های روستا هم دوست دارند در خانه هایشان استخر و فضای خاصی برای بازی داشته باشند.</a:t>
            </a:r>
            <a:endParaRPr lang="fa-IR" altLang="fa-IR" sz="1129">
              <a:solidFill>
                <a:srgbClr val="000000"/>
              </a:solidFill>
            </a:endParaRPr>
          </a:p>
        </p:txBody>
      </p:sp>
      <p:pic>
        <p:nvPicPr>
          <p:cNvPr id="13" name="Picture 12"/>
          <p:cNvPicPr/>
          <p:nvPr/>
        </p:nvPicPr>
        <p:blipFill>
          <a:blip r:embed="rId2" cstate="screen">
            <a:extLst>
              <a:ext uri="{28A0092B-C50C-407E-A947-70E740481C1C}">
                <a14:useLocalDpi xmlns:a14="http://schemas.microsoft.com/office/drawing/2010/main"/>
              </a:ext>
            </a:extLst>
          </a:blip>
          <a:stretch>
            <a:fillRect/>
          </a:stretch>
        </p:blipFill>
        <p:spPr>
          <a:xfrm>
            <a:off x="1561826" y="2522461"/>
            <a:ext cx="2580149" cy="1694918"/>
          </a:xfrm>
          <a:prstGeom prst="rect">
            <a:avLst/>
          </a:prstGeom>
          <a:ln>
            <a:noFill/>
          </a:ln>
          <a:effectLst>
            <a:softEdge rad="112500"/>
          </a:effectLst>
        </p:spPr>
      </p:pic>
      <p:pic>
        <p:nvPicPr>
          <p:cNvPr id="14" name="Picture 13" descr="G:\roosta\ax\Kish Darreh 2\DSC07342.JPG"/>
          <p:cNvPicPr/>
          <p:nvPr/>
        </p:nvPicPr>
        <p:blipFill>
          <a:blip r:embed="rId3" cstate="screen">
            <a:extLst>
              <a:ext uri="{28A0092B-C50C-407E-A947-70E740481C1C}">
                <a14:useLocalDpi xmlns:a14="http://schemas.microsoft.com/office/drawing/2010/main"/>
              </a:ext>
            </a:extLst>
          </a:blip>
          <a:srcRect/>
          <a:stretch>
            <a:fillRect/>
          </a:stretch>
        </p:blipFill>
        <p:spPr bwMode="auto">
          <a:xfrm>
            <a:off x="1633498" y="633839"/>
            <a:ext cx="2365137" cy="1863441"/>
          </a:xfrm>
          <a:prstGeom prst="rect">
            <a:avLst/>
          </a:prstGeom>
          <a:ln>
            <a:noFill/>
          </a:ln>
          <a:effectLst>
            <a:softEdge rad="112500"/>
          </a:effectLst>
        </p:spPr>
      </p:pic>
      <p:pic>
        <p:nvPicPr>
          <p:cNvPr id="15" name="Picture 14" descr="IMG_6048.JPG"/>
          <p:cNvPicPr/>
          <p:nvPr/>
        </p:nvPicPr>
        <p:blipFill>
          <a:blip r:embed="rId4" cstate="screen">
            <a:extLst>
              <a:ext uri="{28A0092B-C50C-407E-A947-70E740481C1C}">
                <a14:useLocalDpi xmlns:a14="http://schemas.microsoft.com/office/drawing/2010/main"/>
              </a:ext>
            </a:extLst>
          </a:blip>
          <a:srcRect/>
          <a:stretch>
            <a:fillRect/>
          </a:stretch>
        </p:blipFill>
        <p:spPr>
          <a:xfrm>
            <a:off x="1705168" y="4289049"/>
            <a:ext cx="3298310" cy="1935112"/>
          </a:xfrm>
          <a:prstGeom prst="rect">
            <a:avLst/>
          </a:prstGeom>
          <a:ln>
            <a:noFill/>
          </a:ln>
          <a:effectLst>
            <a:softEdge rad="112500"/>
          </a:effectLst>
        </p:spPr>
      </p:pic>
      <p:pic>
        <p:nvPicPr>
          <p:cNvPr id="16" name="Picture 15" descr="IMG_6020.JPG"/>
          <p:cNvPicPr/>
          <p:nvPr/>
        </p:nvPicPr>
        <p:blipFill>
          <a:blip r:embed="rId5" cstate="screen">
            <a:extLst>
              <a:ext uri="{28A0092B-C50C-407E-A947-70E740481C1C}">
                <a14:useLocalDpi xmlns:a14="http://schemas.microsoft.com/office/drawing/2010/main"/>
              </a:ext>
            </a:extLst>
          </a:blip>
          <a:stretch>
            <a:fillRect/>
          </a:stretch>
        </p:blipFill>
        <p:spPr>
          <a:xfrm>
            <a:off x="5145366" y="3787354"/>
            <a:ext cx="3440199" cy="2436807"/>
          </a:xfrm>
          <a:prstGeom prst="rect">
            <a:avLst/>
          </a:prstGeom>
          <a:ln>
            <a:noFill/>
          </a:ln>
          <a:effectLst>
            <a:softEdge rad="112500"/>
          </a:effectLst>
        </p:spPr>
      </p:pic>
      <p:sp>
        <p:nvSpPr>
          <p:cNvPr id="9"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10" name="Picture 3" descr="H:\aks\كاروانسرا ومدارس\New Folder (5)\logo%2000.jpg"/>
          <p:cNvPicPr>
            <a:picLocks noChangeAspect="1" noChangeArrowheads="1"/>
          </p:cNvPicPr>
          <p:nvPr/>
        </p:nvPicPr>
        <p:blipFill>
          <a:blip r:embed="rId6"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Tree>
    <p:extLst>
      <p:ext uri="{BB962C8B-B14F-4D97-AF65-F5344CB8AC3E}">
        <p14:creationId xmlns:p14="http://schemas.microsoft.com/office/powerpoint/2010/main" val="305649260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ChangeArrowheads="1"/>
          </p:cNvSpPr>
          <p:nvPr/>
        </p:nvSpPr>
        <p:spPr bwMode="auto">
          <a:xfrm>
            <a:off x="6941137" y="919756"/>
            <a:ext cx="1689222" cy="2871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b="1">
                <a:solidFill>
                  <a:srgbClr val="000000"/>
                </a:solidFill>
              </a:rPr>
              <a:t>کرکلان (</a:t>
            </a:r>
            <a:r>
              <a:rPr lang="en-US" altLang="fa-IR" sz="1129" b="1">
                <a:solidFill>
                  <a:srgbClr val="000000"/>
                </a:solidFill>
              </a:rPr>
              <a:t>karkalan</a:t>
            </a:r>
            <a:r>
              <a:rPr lang="fa-IR" altLang="fa-IR" sz="1129" b="1">
                <a:solidFill>
                  <a:srgbClr val="000000"/>
                </a:solidFill>
              </a:rPr>
              <a:t>):</a:t>
            </a:r>
            <a:r>
              <a:rPr lang="en-US" altLang="fa-IR" sz="1129" b="1">
                <a:solidFill>
                  <a:srgbClr val="000000"/>
                </a:solidFill>
              </a:rPr>
              <a:t> </a:t>
            </a:r>
            <a:r>
              <a:rPr lang="fa-IR" altLang="fa-IR" sz="1129" b="1">
                <a:solidFill>
                  <a:srgbClr val="000000"/>
                </a:solidFill>
              </a:rPr>
              <a:t>مرغدانی</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سوره ای</a:t>
            </a:r>
            <a:r>
              <a:rPr lang="en-US" altLang="fa-IR" sz="1129" b="1">
                <a:solidFill>
                  <a:srgbClr val="000000"/>
                </a:solidFill>
              </a:rPr>
              <a:t> </a:t>
            </a:r>
            <a:r>
              <a:rPr lang="fa-IR" altLang="fa-IR" sz="1129" b="1">
                <a:solidFill>
                  <a:srgbClr val="000000"/>
                </a:solidFill>
              </a:rPr>
              <a:t>(</a:t>
            </a:r>
            <a:r>
              <a:rPr lang="en-US" altLang="fa-IR" sz="1129" b="1">
                <a:solidFill>
                  <a:srgbClr val="000000"/>
                </a:solidFill>
              </a:rPr>
              <a:t>sourei</a:t>
            </a:r>
            <a:r>
              <a:rPr lang="fa-IR" altLang="fa-IR" sz="1129" b="1">
                <a:solidFill>
                  <a:srgbClr val="000000"/>
                </a:solidFill>
              </a:rPr>
              <a:t>):</a:t>
            </a:r>
            <a:r>
              <a:rPr lang="en-US" altLang="fa-IR" sz="1129" b="1">
                <a:solidFill>
                  <a:srgbClr val="000000"/>
                </a:solidFill>
              </a:rPr>
              <a:t> </a:t>
            </a:r>
            <a:r>
              <a:rPr lang="fa-IR" altLang="fa-IR" sz="1129" b="1">
                <a:solidFill>
                  <a:srgbClr val="000000"/>
                </a:solidFill>
              </a:rPr>
              <a:t>نرده</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کیله (</a:t>
            </a:r>
            <a:r>
              <a:rPr lang="en-US" altLang="fa-IR" sz="1129" b="1">
                <a:solidFill>
                  <a:srgbClr val="000000"/>
                </a:solidFill>
              </a:rPr>
              <a:t>kila</a:t>
            </a:r>
            <a:r>
              <a:rPr lang="fa-IR" altLang="fa-IR" sz="1129" b="1">
                <a:solidFill>
                  <a:srgbClr val="000000"/>
                </a:solidFill>
              </a:rPr>
              <a:t>): دختر</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زوئه (</a:t>
            </a:r>
            <a:r>
              <a:rPr lang="en-US" altLang="fa-IR" sz="1129" b="1">
                <a:solidFill>
                  <a:srgbClr val="000000"/>
                </a:solidFill>
              </a:rPr>
              <a:t>zoua</a:t>
            </a:r>
            <a:r>
              <a:rPr lang="fa-IR" altLang="fa-IR" sz="1129" b="1">
                <a:solidFill>
                  <a:srgbClr val="000000"/>
                </a:solidFill>
              </a:rPr>
              <a:t>):</a:t>
            </a:r>
            <a:r>
              <a:rPr lang="en-US" altLang="fa-IR" sz="1129" b="1">
                <a:solidFill>
                  <a:srgbClr val="000000"/>
                </a:solidFill>
              </a:rPr>
              <a:t> </a:t>
            </a:r>
            <a:r>
              <a:rPr lang="fa-IR" altLang="fa-IR" sz="1129" b="1">
                <a:solidFill>
                  <a:srgbClr val="000000"/>
                </a:solidFill>
              </a:rPr>
              <a:t>پسر</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کرک (</a:t>
            </a:r>
            <a:r>
              <a:rPr lang="en-US" altLang="fa-IR" sz="1129" b="1">
                <a:solidFill>
                  <a:srgbClr val="000000"/>
                </a:solidFill>
              </a:rPr>
              <a:t>kark</a:t>
            </a:r>
            <a:r>
              <a:rPr lang="fa-IR" altLang="fa-IR" sz="1129" b="1">
                <a:solidFill>
                  <a:srgbClr val="000000"/>
                </a:solidFill>
              </a:rPr>
              <a:t>): مرغ</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بگ (</a:t>
            </a:r>
            <a:r>
              <a:rPr lang="en-US" altLang="fa-IR" sz="1129" b="1">
                <a:solidFill>
                  <a:srgbClr val="000000"/>
                </a:solidFill>
              </a:rPr>
              <a:t>bag</a:t>
            </a:r>
            <a:r>
              <a:rPr lang="fa-IR" altLang="fa-IR" sz="1129" b="1">
                <a:solidFill>
                  <a:srgbClr val="000000"/>
                </a:solidFill>
              </a:rPr>
              <a:t>): کدخدا</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خرو (</a:t>
            </a:r>
            <a:r>
              <a:rPr lang="en-US" altLang="fa-IR" sz="1129" b="1">
                <a:solidFill>
                  <a:srgbClr val="000000"/>
                </a:solidFill>
              </a:rPr>
              <a:t>(kharou</a:t>
            </a:r>
            <a:r>
              <a:rPr lang="fa-IR" altLang="fa-IR" sz="1129" b="1">
                <a:solidFill>
                  <a:srgbClr val="000000"/>
                </a:solidFill>
              </a:rPr>
              <a:t>: آلوچه</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گوسند (</a:t>
            </a:r>
            <a:r>
              <a:rPr lang="en-US" altLang="fa-IR" sz="1129" b="1">
                <a:solidFill>
                  <a:srgbClr val="000000"/>
                </a:solidFill>
              </a:rPr>
              <a:t>gousand</a:t>
            </a:r>
            <a:r>
              <a:rPr lang="fa-IR" altLang="fa-IR" sz="1129" b="1">
                <a:solidFill>
                  <a:srgbClr val="000000"/>
                </a:solidFill>
              </a:rPr>
              <a:t>): گوسفند</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که (</a:t>
            </a:r>
            <a:r>
              <a:rPr lang="en-US" altLang="fa-IR" sz="1129" b="1">
                <a:solidFill>
                  <a:srgbClr val="000000"/>
                </a:solidFill>
              </a:rPr>
              <a:t>ka</a:t>
            </a:r>
            <a:r>
              <a:rPr lang="fa-IR" altLang="fa-IR" sz="1129" b="1">
                <a:solidFill>
                  <a:srgbClr val="000000"/>
                </a:solidFill>
              </a:rPr>
              <a:t>): خانه</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کلاچ (</a:t>
            </a:r>
            <a:r>
              <a:rPr lang="en-US" altLang="fa-IR" sz="1129" b="1">
                <a:solidFill>
                  <a:srgbClr val="000000"/>
                </a:solidFill>
              </a:rPr>
              <a:t>kelach</a:t>
            </a:r>
            <a:r>
              <a:rPr lang="fa-IR" altLang="fa-IR" sz="1129" b="1">
                <a:solidFill>
                  <a:srgbClr val="000000"/>
                </a:solidFill>
              </a:rPr>
              <a:t>): کلاغ</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اسبه (</a:t>
            </a:r>
            <a:r>
              <a:rPr lang="en-US" altLang="fa-IR" sz="1129" b="1">
                <a:solidFill>
                  <a:srgbClr val="000000"/>
                </a:solidFill>
              </a:rPr>
              <a:t>asba</a:t>
            </a:r>
            <a:r>
              <a:rPr lang="fa-IR" altLang="fa-IR" sz="1129" b="1">
                <a:solidFill>
                  <a:srgbClr val="000000"/>
                </a:solidFill>
              </a:rPr>
              <a:t>): سگ</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پوچو (</a:t>
            </a:r>
            <a:r>
              <a:rPr lang="en-US" altLang="fa-IR" sz="1129" b="1">
                <a:solidFill>
                  <a:srgbClr val="000000"/>
                </a:solidFill>
              </a:rPr>
              <a:t>pouchou</a:t>
            </a:r>
            <a:r>
              <a:rPr lang="fa-IR" altLang="fa-IR" sz="1129" b="1">
                <a:solidFill>
                  <a:srgbClr val="000000"/>
                </a:solidFill>
              </a:rPr>
              <a:t>): گربه</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شنگ (</a:t>
            </a:r>
            <a:r>
              <a:rPr lang="en-US" altLang="fa-IR" sz="1129" b="1">
                <a:solidFill>
                  <a:srgbClr val="000000"/>
                </a:solidFill>
              </a:rPr>
              <a:t>shang</a:t>
            </a:r>
            <a:r>
              <a:rPr lang="fa-IR" altLang="fa-IR" sz="1129" b="1">
                <a:solidFill>
                  <a:srgbClr val="000000"/>
                </a:solidFill>
              </a:rPr>
              <a:t>): راسو</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شال (</a:t>
            </a:r>
            <a:r>
              <a:rPr lang="en-US" altLang="fa-IR" sz="1129" b="1">
                <a:solidFill>
                  <a:srgbClr val="000000"/>
                </a:solidFill>
              </a:rPr>
              <a:t>(shal</a:t>
            </a:r>
            <a:r>
              <a:rPr lang="fa-IR" altLang="fa-IR" sz="1129" b="1">
                <a:solidFill>
                  <a:srgbClr val="000000"/>
                </a:solidFill>
              </a:rPr>
              <a:t>: شغال</a:t>
            </a:r>
            <a:endParaRPr lang="en-US" altLang="fa-IR" sz="1129" b="1">
              <a:solidFill>
                <a:srgbClr val="000000"/>
              </a:solidFill>
            </a:endParaRPr>
          </a:p>
          <a:p>
            <a:pPr eaLnBrk="1" fontAlgn="base" hangingPunct="1">
              <a:spcBef>
                <a:spcPct val="0"/>
              </a:spcBef>
              <a:spcAft>
                <a:spcPct val="0"/>
              </a:spcAft>
            </a:pPr>
            <a:endParaRPr lang="en-US" altLang="fa-IR" sz="1129" b="1">
              <a:solidFill>
                <a:srgbClr val="000000"/>
              </a:solidFill>
            </a:endParaRPr>
          </a:p>
          <a:p>
            <a:pPr rtl="0" fontAlgn="base">
              <a:spcBef>
                <a:spcPct val="0"/>
              </a:spcBef>
              <a:spcAft>
                <a:spcPct val="0"/>
              </a:spcAft>
            </a:pPr>
            <a:endParaRPr lang="en-US" altLang="fa-IR" sz="1129" b="1">
              <a:solidFill>
                <a:srgbClr val="000000"/>
              </a:solidFill>
              <a:cs typeface="Arial" panose="020B0604020202020204" pitchFamily="34" charset="0"/>
            </a:endParaRPr>
          </a:p>
        </p:txBody>
      </p:sp>
      <p:sp>
        <p:nvSpPr>
          <p:cNvPr id="40963" name="Rectangle 5"/>
          <p:cNvSpPr>
            <a:spLocks noChangeArrowheads="1"/>
          </p:cNvSpPr>
          <p:nvPr/>
        </p:nvSpPr>
        <p:spPr bwMode="auto">
          <a:xfrm>
            <a:off x="6993474" y="490875"/>
            <a:ext cx="1320339"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7-4 لغتنامه:</a:t>
            </a:r>
            <a:r>
              <a:rPr lang="en-US" altLang="fa-IR" sz="1693" b="1">
                <a:solidFill>
                  <a:srgbClr val="000000"/>
                </a:solidFill>
              </a:rPr>
              <a:t> </a:t>
            </a:r>
          </a:p>
        </p:txBody>
      </p:sp>
      <p:sp>
        <p:nvSpPr>
          <p:cNvPr id="40964" name="Rectangle 6"/>
          <p:cNvSpPr>
            <a:spLocks noChangeArrowheads="1"/>
          </p:cNvSpPr>
          <p:nvPr/>
        </p:nvSpPr>
        <p:spPr bwMode="auto">
          <a:xfrm>
            <a:off x="2421876" y="920522"/>
            <a:ext cx="4572000" cy="2523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b="1">
                <a:solidFill>
                  <a:srgbClr val="000000"/>
                </a:solidFill>
              </a:rPr>
              <a:t>ترکه سوک (</a:t>
            </a:r>
            <a:r>
              <a:rPr lang="en-US" altLang="fa-IR" sz="1129" b="1">
                <a:solidFill>
                  <a:srgbClr val="000000"/>
                </a:solidFill>
              </a:rPr>
              <a:t>tarkasouk</a:t>
            </a:r>
            <a:r>
              <a:rPr lang="fa-IR" altLang="fa-IR" sz="1129" b="1">
                <a:solidFill>
                  <a:srgbClr val="000000"/>
                </a:solidFill>
              </a:rPr>
              <a:t>):</a:t>
            </a:r>
            <a:r>
              <a:rPr lang="en-US" altLang="fa-IR" sz="1129" b="1">
                <a:solidFill>
                  <a:srgbClr val="000000"/>
                </a:solidFill>
              </a:rPr>
              <a:t> </a:t>
            </a:r>
            <a:r>
              <a:rPr lang="fa-IR" altLang="fa-IR" sz="1129" b="1">
                <a:solidFill>
                  <a:srgbClr val="000000"/>
                </a:solidFill>
              </a:rPr>
              <a:t>قرقاول</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سوک (</a:t>
            </a:r>
            <a:r>
              <a:rPr lang="en-US" altLang="fa-IR" sz="1129" b="1">
                <a:solidFill>
                  <a:srgbClr val="000000"/>
                </a:solidFill>
              </a:rPr>
              <a:t>souk</a:t>
            </a:r>
            <a:r>
              <a:rPr lang="fa-IR" altLang="fa-IR" sz="1129" b="1">
                <a:solidFill>
                  <a:srgbClr val="000000"/>
                </a:solidFill>
              </a:rPr>
              <a:t>): خروس</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گوره (</a:t>
            </a:r>
            <a:r>
              <a:rPr lang="en-US" altLang="fa-IR" sz="1129" b="1">
                <a:solidFill>
                  <a:srgbClr val="000000"/>
                </a:solidFill>
              </a:rPr>
              <a:t>goora</a:t>
            </a:r>
            <a:r>
              <a:rPr lang="fa-IR" altLang="fa-IR" sz="1129" b="1">
                <a:solidFill>
                  <a:srgbClr val="000000"/>
                </a:solidFill>
              </a:rPr>
              <a:t>): تشی</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مرس (</a:t>
            </a:r>
            <a:r>
              <a:rPr lang="en-US" altLang="fa-IR" sz="1129" b="1">
                <a:solidFill>
                  <a:srgbClr val="000000"/>
                </a:solidFill>
              </a:rPr>
              <a:t>mers</a:t>
            </a:r>
            <a:r>
              <a:rPr lang="fa-IR" altLang="fa-IR" sz="1129" b="1">
                <a:solidFill>
                  <a:srgbClr val="000000"/>
                </a:solidFill>
              </a:rPr>
              <a:t>): مس</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گنزر</a:t>
            </a:r>
            <a:r>
              <a:rPr lang="en-US" altLang="fa-IR" sz="1129" b="1">
                <a:solidFill>
                  <a:srgbClr val="000000"/>
                </a:solidFill>
              </a:rPr>
              <a:t> </a:t>
            </a:r>
            <a:r>
              <a:rPr lang="fa-IR" altLang="fa-IR" sz="1129" b="1">
                <a:solidFill>
                  <a:srgbClr val="000000"/>
                </a:solidFill>
              </a:rPr>
              <a:t>(</a:t>
            </a:r>
            <a:r>
              <a:rPr lang="en-US" altLang="fa-IR" sz="1129" b="1">
                <a:solidFill>
                  <a:srgbClr val="000000"/>
                </a:solidFill>
              </a:rPr>
              <a:t>ganzer</a:t>
            </a:r>
            <a:r>
              <a:rPr lang="fa-IR" altLang="fa-IR" sz="1129" b="1">
                <a:solidFill>
                  <a:srgbClr val="000000"/>
                </a:solidFill>
              </a:rPr>
              <a:t>): گوزن</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جلخته</a:t>
            </a:r>
            <a:r>
              <a:rPr lang="en-US" altLang="fa-IR" sz="1129" b="1">
                <a:solidFill>
                  <a:srgbClr val="000000"/>
                </a:solidFill>
              </a:rPr>
              <a:t> </a:t>
            </a:r>
            <a:r>
              <a:rPr lang="fa-IR" altLang="fa-IR" sz="1129" b="1">
                <a:solidFill>
                  <a:srgbClr val="000000"/>
                </a:solidFill>
              </a:rPr>
              <a:t>(</a:t>
            </a:r>
            <a:r>
              <a:rPr lang="en-US" altLang="fa-IR" sz="1129" b="1">
                <a:solidFill>
                  <a:srgbClr val="000000"/>
                </a:solidFill>
              </a:rPr>
              <a:t>jelakhte</a:t>
            </a:r>
            <a:r>
              <a:rPr lang="fa-IR" altLang="fa-IR" sz="1129" b="1">
                <a:solidFill>
                  <a:srgbClr val="000000"/>
                </a:solidFill>
              </a:rPr>
              <a:t>): جلیقه</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بنپرد</a:t>
            </a:r>
            <a:r>
              <a:rPr lang="en-US" altLang="fa-IR" sz="1129" b="1">
                <a:solidFill>
                  <a:srgbClr val="000000"/>
                </a:solidFill>
              </a:rPr>
              <a:t> </a:t>
            </a:r>
            <a:r>
              <a:rPr lang="fa-IR" altLang="fa-IR" sz="1129" b="1">
                <a:solidFill>
                  <a:srgbClr val="000000"/>
                </a:solidFill>
              </a:rPr>
              <a:t>(</a:t>
            </a:r>
            <a:r>
              <a:rPr lang="en-US" altLang="fa-IR" sz="1129" b="1">
                <a:solidFill>
                  <a:srgbClr val="000000"/>
                </a:solidFill>
              </a:rPr>
              <a:t>bonapard</a:t>
            </a:r>
            <a:r>
              <a:rPr lang="fa-IR" altLang="fa-IR" sz="1129" b="1">
                <a:solidFill>
                  <a:srgbClr val="000000"/>
                </a:solidFill>
              </a:rPr>
              <a:t>): مسیر حرکت گوسفندان به داخل طویله</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بونجوقی</a:t>
            </a:r>
            <a:r>
              <a:rPr lang="en-US" altLang="fa-IR" sz="1129" b="1">
                <a:solidFill>
                  <a:srgbClr val="000000"/>
                </a:solidFill>
              </a:rPr>
              <a:t> </a:t>
            </a:r>
            <a:r>
              <a:rPr lang="fa-IR" altLang="fa-IR" sz="1129" b="1">
                <a:solidFill>
                  <a:srgbClr val="000000"/>
                </a:solidFill>
              </a:rPr>
              <a:t>(</a:t>
            </a:r>
            <a:r>
              <a:rPr lang="en-US" altLang="fa-IR" sz="1129" b="1">
                <a:solidFill>
                  <a:srgbClr val="000000"/>
                </a:solidFill>
              </a:rPr>
              <a:t>bonjoughi</a:t>
            </a:r>
            <a:r>
              <a:rPr lang="fa-IR" altLang="fa-IR" sz="1129" b="1">
                <a:solidFill>
                  <a:srgbClr val="000000"/>
                </a:solidFill>
              </a:rPr>
              <a:t>): آبا و اجدادي</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نرخه (</a:t>
            </a:r>
            <a:r>
              <a:rPr lang="en-US" altLang="fa-IR" sz="1129" b="1">
                <a:solidFill>
                  <a:srgbClr val="000000"/>
                </a:solidFill>
              </a:rPr>
              <a:t>nerkha</a:t>
            </a:r>
            <a:r>
              <a:rPr lang="fa-IR" altLang="fa-IR" sz="1129" b="1">
                <a:solidFill>
                  <a:srgbClr val="000000"/>
                </a:solidFill>
              </a:rPr>
              <a:t>): پوست گوسفندان که از آن کره می گیرند</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سرچینه (</a:t>
            </a:r>
            <a:r>
              <a:rPr lang="en-US" altLang="fa-IR" sz="1129" b="1">
                <a:solidFill>
                  <a:srgbClr val="000000"/>
                </a:solidFill>
              </a:rPr>
              <a:t>sarechine</a:t>
            </a:r>
            <a:r>
              <a:rPr lang="fa-IR" altLang="fa-IR" sz="1129" b="1">
                <a:solidFill>
                  <a:srgbClr val="000000"/>
                </a:solidFill>
              </a:rPr>
              <a:t>): کلش</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پرزه (</a:t>
            </a:r>
            <a:r>
              <a:rPr lang="en-US" altLang="fa-IR" sz="1129" b="1">
                <a:solidFill>
                  <a:srgbClr val="000000"/>
                </a:solidFill>
              </a:rPr>
              <a:t>perza</a:t>
            </a:r>
            <a:r>
              <a:rPr lang="fa-IR" altLang="fa-IR" sz="1129" b="1">
                <a:solidFill>
                  <a:srgbClr val="000000"/>
                </a:solidFill>
              </a:rPr>
              <a:t>): آهو</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درسری</a:t>
            </a:r>
            <a:r>
              <a:rPr lang="en-US" altLang="fa-IR" sz="1129" b="1">
                <a:solidFill>
                  <a:srgbClr val="000000"/>
                </a:solidFill>
              </a:rPr>
              <a:t> </a:t>
            </a:r>
            <a:r>
              <a:rPr lang="fa-IR" altLang="fa-IR" sz="1129" b="1">
                <a:solidFill>
                  <a:srgbClr val="000000"/>
                </a:solidFill>
              </a:rPr>
              <a:t>(</a:t>
            </a:r>
            <a:r>
              <a:rPr lang="en-US" altLang="fa-IR" sz="1129" b="1">
                <a:solidFill>
                  <a:srgbClr val="000000"/>
                </a:solidFill>
              </a:rPr>
              <a:t>darasari</a:t>
            </a:r>
            <a:r>
              <a:rPr lang="fa-IR" altLang="fa-IR" sz="1129" b="1">
                <a:solidFill>
                  <a:srgbClr val="000000"/>
                </a:solidFill>
              </a:rPr>
              <a:t>): پادری</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تیان</a:t>
            </a:r>
            <a:r>
              <a:rPr lang="en-US" altLang="fa-IR" sz="1129" b="1">
                <a:solidFill>
                  <a:srgbClr val="000000"/>
                </a:solidFill>
              </a:rPr>
              <a:t> </a:t>
            </a:r>
            <a:r>
              <a:rPr lang="fa-IR" altLang="fa-IR" sz="1129" b="1">
                <a:solidFill>
                  <a:srgbClr val="000000"/>
                </a:solidFill>
              </a:rPr>
              <a:t>(</a:t>
            </a:r>
            <a:r>
              <a:rPr lang="en-US" altLang="fa-IR" sz="1129" b="1">
                <a:solidFill>
                  <a:srgbClr val="000000"/>
                </a:solidFill>
              </a:rPr>
              <a:t>tian</a:t>
            </a:r>
            <a:r>
              <a:rPr lang="fa-IR" altLang="fa-IR" sz="1129" b="1">
                <a:solidFill>
                  <a:srgbClr val="000000"/>
                </a:solidFill>
              </a:rPr>
              <a:t>): قابلمه</a:t>
            </a:r>
            <a:endParaRPr lang="en-US" altLang="fa-IR" sz="1129" b="1">
              <a:solidFill>
                <a:srgbClr val="000000"/>
              </a:solidFill>
            </a:endParaRPr>
          </a:p>
          <a:p>
            <a:pPr eaLnBrk="1" fontAlgn="base" hangingPunct="1">
              <a:spcBef>
                <a:spcPct val="0"/>
              </a:spcBef>
              <a:spcAft>
                <a:spcPct val="0"/>
              </a:spcAft>
            </a:pPr>
            <a:r>
              <a:rPr lang="fa-IR" altLang="fa-IR" sz="1129" b="1">
                <a:solidFill>
                  <a:srgbClr val="000000"/>
                </a:solidFill>
              </a:rPr>
              <a:t>ولیشاب</a:t>
            </a:r>
            <a:r>
              <a:rPr lang="en-US" altLang="fa-IR" sz="1129" b="1">
                <a:solidFill>
                  <a:srgbClr val="000000"/>
                </a:solidFill>
              </a:rPr>
              <a:t> </a:t>
            </a:r>
            <a:r>
              <a:rPr lang="fa-IR" altLang="fa-IR" sz="1129" b="1">
                <a:solidFill>
                  <a:srgbClr val="000000"/>
                </a:solidFill>
              </a:rPr>
              <a:t>(</a:t>
            </a:r>
            <a:r>
              <a:rPr lang="en-US" altLang="fa-IR" sz="1129" b="1">
                <a:solidFill>
                  <a:srgbClr val="000000"/>
                </a:solidFill>
              </a:rPr>
              <a:t>valishab</a:t>
            </a:r>
            <a:r>
              <a:rPr lang="fa-IR" altLang="fa-IR" sz="1129" b="1">
                <a:solidFill>
                  <a:srgbClr val="000000"/>
                </a:solidFill>
              </a:rPr>
              <a:t>): آب پنیر</a:t>
            </a:r>
            <a:endParaRPr lang="en-US" altLang="fa-IR" sz="1129" b="1">
              <a:solidFill>
                <a:srgbClr val="000000"/>
              </a:solidFill>
            </a:endParaRPr>
          </a:p>
        </p:txBody>
      </p:sp>
      <p:sp>
        <p:nvSpPr>
          <p:cNvPr id="6"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میدانی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7" name="Picture 6" descr="Picture 051.jpg"/>
          <p:cNvPicPr/>
          <p:nvPr/>
        </p:nvPicPr>
        <p:blipFill>
          <a:blip r:embed="rId2" cstate="screen">
            <a:extLst>
              <a:ext uri="{28A0092B-C50C-407E-A947-70E740481C1C}">
                <a14:useLocalDpi xmlns:a14="http://schemas.microsoft.com/office/drawing/2010/main"/>
              </a:ext>
            </a:extLst>
          </a:blip>
          <a:stretch>
            <a:fillRect/>
          </a:stretch>
        </p:blipFill>
        <p:spPr>
          <a:xfrm>
            <a:off x="1418485" y="562168"/>
            <a:ext cx="1433416" cy="1470221"/>
          </a:xfrm>
          <a:prstGeom prst="rect">
            <a:avLst/>
          </a:prstGeom>
          <a:ln>
            <a:noFill/>
          </a:ln>
          <a:effectLst>
            <a:softEdge rad="112500"/>
          </a:effectLst>
        </p:spPr>
      </p:pic>
      <p:sp>
        <p:nvSpPr>
          <p:cNvPr id="40967" name="Text Box 6"/>
          <p:cNvSpPr txBox="1">
            <a:spLocks noChangeArrowheads="1"/>
          </p:cNvSpPr>
          <p:nvPr/>
        </p:nvSpPr>
        <p:spPr bwMode="auto">
          <a:xfrm>
            <a:off x="2350205" y="490497"/>
            <a:ext cx="640558" cy="382244"/>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317" b="1">
                <a:solidFill>
                  <a:srgbClr val="000000"/>
                </a:solidFill>
                <a:latin typeface="Calibri" panose="020F0502020204030204" pitchFamily="34" charset="0"/>
                <a:cs typeface="Arial" panose="020B0604020202020204" pitchFamily="34" charset="0"/>
              </a:rPr>
              <a:t>کرکلان </a:t>
            </a:r>
            <a:endParaRPr lang="fa-IR" altLang="fa-IR" sz="1317">
              <a:solidFill>
                <a:srgbClr val="000000"/>
              </a:solidFill>
            </a:endParaRPr>
          </a:p>
        </p:txBody>
      </p:sp>
      <p:pic>
        <p:nvPicPr>
          <p:cNvPr id="9" name="Picture 8" descr="E:\malo0ssak uni\104CANON\IMG_5906.JPG"/>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18484" y="2855634"/>
            <a:ext cx="1935112" cy="716708"/>
          </a:xfrm>
          <a:prstGeom prst="rect">
            <a:avLst/>
          </a:prstGeom>
          <a:ln>
            <a:noFill/>
          </a:ln>
          <a:effectLst>
            <a:softEdge rad="112500"/>
          </a:effectLst>
        </p:spPr>
      </p:pic>
      <p:sp>
        <p:nvSpPr>
          <p:cNvPr id="40969" name="Text Box 7"/>
          <p:cNvSpPr txBox="1">
            <a:spLocks noChangeArrowheads="1"/>
          </p:cNvSpPr>
          <p:nvPr/>
        </p:nvSpPr>
        <p:spPr bwMode="auto">
          <a:xfrm>
            <a:off x="3141571" y="2927304"/>
            <a:ext cx="642051" cy="401656"/>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317" b="1">
                <a:solidFill>
                  <a:srgbClr val="000000"/>
                </a:solidFill>
                <a:latin typeface="Calibri" panose="020F0502020204030204" pitchFamily="34" charset="0"/>
                <a:cs typeface="Arial" panose="020B0604020202020204" pitchFamily="34" charset="0"/>
              </a:rPr>
              <a:t>اسبه   </a:t>
            </a:r>
            <a:endParaRPr lang="fa-IR" altLang="fa-IR" sz="1317">
              <a:solidFill>
                <a:srgbClr val="000000"/>
              </a:solidFill>
            </a:endParaRPr>
          </a:p>
        </p:txBody>
      </p:sp>
      <p:pic>
        <p:nvPicPr>
          <p:cNvPr id="11" name="Picture 10" descr="nardeh 2.jpg"/>
          <p:cNvPicPr/>
          <p:nvPr/>
        </p:nvPicPr>
        <p:blipFill>
          <a:blip r:embed="rId4" cstate="screen">
            <a:extLst>
              <a:ext uri="{28A0092B-C50C-407E-A947-70E740481C1C}">
                <a14:useLocalDpi xmlns:a14="http://schemas.microsoft.com/office/drawing/2010/main"/>
              </a:ext>
            </a:extLst>
          </a:blip>
          <a:stretch>
            <a:fillRect/>
          </a:stretch>
        </p:blipFill>
        <p:spPr>
          <a:xfrm>
            <a:off x="1346814" y="1995584"/>
            <a:ext cx="1290074" cy="1003391"/>
          </a:xfrm>
          <a:prstGeom prst="rect">
            <a:avLst/>
          </a:prstGeom>
          <a:ln>
            <a:noFill/>
          </a:ln>
          <a:effectLst>
            <a:softEdge rad="112500"/>
          </a:effectLst>
        </p:spPr>
      </p:pic>
      <p:sp>
        <p:nvSpPr>
          <p:cNvPr id="40971" name="Text Box 8"/>
          <p:cNvSpPr txBox="1">
            <a:spLocks noChangeArrowheads="1"/>
          </p:cNvSpPr>
          <p:nvPr/>
        </p:nvSpPr>
        <p:spPr bwMode="auto">
          <a:xfrm>
            <a:off x="2014249" y="1923913"/>
            <a:ext cx="765981" cy="370299"/>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317" b="1">
                <a:solidFill>
                  <a:srgbClr val="000000"/>
                </a:solidFill>
                <a:latin typeface="Calibri" panose="020F0502020204030204" pitchFamily="34" charset="0"/>
                <a:cs typeface="Arial" panose="020B0604020202020204" pitchFamily="34" charset="0"/>
              </a:rPr>
              <a:t>سوره ای </a:t>
            </a:r>
            <a:endParaRPr lang="fa-IR" altLang="fa-IR" sz="1317">
              <a:solidFill>
                <a:srgbClr val="000000"/>
              </a:solidFill>
            </a:endParaRPr>
          </a:p>
        </p:txBody>
      </p:sp>
      <p:pic>
        <p:nvPicPr>
          <p:cNvPr id="13" name="Picture 12" descr="IMG_6060.JPG"/>
          <p:cNvPicPr/>
          <p:nvPr/>
        </p:nvPicPr>
        <p:blipFill>
          <a:blip r:embed="rId5" cstate="screen">
            <a:extLst>
              <a:ext uri="{28A0092B-C50C-407E-A947-70E740481C1C}">
                <a14:useLocalDpi xmlns:a14="http://schemas.microsoft.com/office/drawing/2010/main"/>
              </a:ext>
            </a:extLst>
          </a:blip>
          <a:srcRect/>
          <a:stretch>
            <a:fillRect/>
          </a:stretch>
        </p:blipFill>
        <p:spPr>
          <a:xfrm>
            <a:off x="2636889" y="1063864"/>
            <a:ext cx="1290074" cy="1791770"/>
          </a:xfrm>
          <a:prstGeom prst="rect">
            <a:avLst/>
          </a:prstGeom>
          <a:ln>
            <a:noFill/>
          </a:ln>
          <a:effectLst>
            <a:softEdge rad="112500"/>
          </a:effectLst>
        </p:spPr>
      </p:pic>
      <p:sp>
        <p:nvSpPr>
          <p:cNvPr id="40973" name="Text Box 9"/>
          <p:cNvSpPr txBox="1">
            <a:spLocks noChangeArrowheads="1"/>
          </p:cNvSpPr>
          <p:nvPr/>
        </p:nvSpPr>
        <p:spPr bwMode="auto">
          <a:xfrm>
            <a:off x="3353596" y="777181"/>
            <a:ext cx="549476" cy="374779"/>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317" b="1">
                <a:solidFill>
                  <a:srgbClr val="000000"/>
                </a:solidFill>
                <a:latin typeface="Calibri" panose="020F0502020204030204" pitchFamily="34" charset="0"/>
                <a:cs typeface="Arial" panose="020B0604020202020204" pitchFamily="34" charset="0"/>
              </a:rPr>
              <a:t>بنپرد </a:t>
            </a:r>
            <a:endParaRPr lang="fa-IR" altLang="fa-IR" sz="1317">
              <a:solidFill>
                <a:srgbClr val="000000"/>
              </a:solidFill>
            </a:endParaRPr>
          </a:p>
        </p:txBody>
      </p:sp>
      <p:pic>
        <p:nvPicPr>
          <p:cNvPr id="14" name="Picture 3" descr="H:\aks\كاروانسرا ومدارس\New Folder (5)\logo%2000.jpg"/>
          <p:cNvPicPr>
            <a:picLocks noChangeAspect="1" noChangeArrowheads="1"/>
          </p:cNvPicPr>
          <p:nvPr/>
        </p:nvPicPr>
        <p:blipFill>
          <a:blip r:embed="rId6"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40975" name="Rounded Rectangle 14"/>
          <p:cNvSpPr>
            <a:spLocks noChangeArrowheads="1"/>
          </p:cNvSpPr>
          <p:nvPr/>
        </p:nvSpPr>
        <p:spPr bwMode="auto">
          <a:xfrm>
            <a:off x="6865466" y="418826"/>
            <a:ext cx="1505087" cy="358354"/>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40976" name="Rounded Rectangle 15"/>
          <p:cNvSpPr>
            <a:spLocks noChangeArrowheads="1"/>
          </p:cNvSpPr>
          <p:nvPr/>
        </p:nvSpPr>
        <p:spPr bwMode="auto">
          <a:xfrm>
            <a:off x="3926963" y="848851"/>
            <a:ext cx="4801944" cy="2651820"/>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40977" name="Text Box 6"/>
          <p:cNvSpPr txBox="1">
            <a:spLocks noChangeArrowheads="1"/>
          </p:cNvSpPr>
          <p:nvPr/>
        </p:nvSpPr>
        <p:spPr bwMode="auto">
          <a:xfrm>
            <a:off x="1490156" y="3572341"/>
            <a:ext cx="7238751" cy="2723491"/>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693" b="1">
                <a:solidFill>
                  <a:srgbClr val="000000"/>
                </a:solidFill>
                <a:latin typeface="Calibri" panose="020F0502020204030204" pitchFamily="34" charset="0"/>
                <a:cs typeface="Arial" panose="020B0604020202020204" pitchFamily="34" charset="0"/>
              </a:rPr>
              <a:t>8-4 تحلیل فرهنگ: </a:t>
            </a:r>
          </a:p>
          <a:p>
            <a:pPr algn="just" eaLnBrk="1" fontAlgn="base" hangingPunct="1">
              <a:spcBef>
                <a:spcPct val="0"/>
              </a:spcBef>
              <a:spcAft>
                <a:spcPts val="941"/>
              </a:spcAft>
            </a:pPr>
            <a:r>
              <a:rPr lang="fa-IR" altLang="fa-IR" sz="1317" b="1">
                <a:solidFill>
                  <a:srgbClr val="000000"/>
                </a:solidFill>
                <a:latin typeface="Calibri" panose="020F0502020204030204" pitchFamily="34" charset="0"/>
                <a:cs typeface="Arial" panose="020B0604020202020204" pitchFamily="34" charset="0"/>
              </a:rPr>
              <a:t>با </a:t>
            </a:r>
            <a:r>
              <a:rPr lang="fa-IR" altLang="fa-IR" sz="1129" b="1">
                <a:solidFill>
                  <a:srgbClr val="000000"/>
                </a:solidFill>
                <a:latin typeface="Calibri" panose="020F0502020204030204" pitchFamily="34" charset="0"/>
                <a:cs typeface="Arial" panose="020B0604020202020204" pitchFamily="34" charset="0"/>
              </a:rPr>
              <a:t>توجه به اینکه مسیر روستای کیش دره به اصطلاح در مسیر بن بست قرار دارد و مسیر تردد افرادی غیر از افراد بومی آنجا نیست ، دخل و تصرف فرهنگی خیلی در روستا اتفاق نیافتاده ، غیر از بروز تکنولوژی که تبعات خود را به دنبال دارد .</a:t>
            </a:r>
          </a:p>
          <a:p>
            <a:pPr algn="just"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نسل جوان بیشتر خانه هایی با مصالح جدید را می پسندند  ولی افراد مسن روستا اعتقادی به این خانه ها نداشته و زندگی در خانه های چوبی قدیمی را بهتر و راحتتر می دانند که شاید بتوان علت این اعتقاد را اصولی نساختن خانه های جدید دانست که نه از مصالح با کیفیت استفاده می شود و نه اصول معماری و اقلیمی در آن رعایت می شود .</a:t>
            </a:r>
          </a:p>
          <a:p>
            <a:pPr algn="just"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شاخصه ظاهری دیگر روستاییان که ریشه در فرهنگ آنان و به نوعی مرتبط با اقتصاد روستاست ، استفاده از پوشاک پشمی است که تمام بومی است . از جوراب تا کت را از پشم تهیه می کنند و به صورتی عمومی استفاده می کنند و به نوعی صنایع دستی روستا محسوب  می شود ، مخصوصا گوربه بافی ( جوراب بافی) که زنان روستا در همه حال و همه جا به بافت آنها مشغول هستند . </a:t>
            </a:r>
          </a:p>
          <a:p>
            <a:pPr algn="just"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دیگر وجهه فرهنگی که مورد توجه اعضای گروه قرار گرفت ، زنده نگه داشته شدن زبان اهالی روستاست ، تمام کودکان روستا به زبان تالشی سخن می گفتند و بسیاری از کودکان کوچک یا نمی توانستند فارسی صحبت کنند یا به سختی این کار را انجام می دادن . این امر نشان از اعتقاد اهالی به حفظ زبان بومی خود است .</a:t>
            </a:r>
          </a:p>
          <a:p>
            <a:pPr eaLnBrk="1" fontAlgn="base" hangingPunct="1">
              <a:spcBef>
                <a:spcPct val="0"/>
              </a:spcBef>
              <a:spcAft>
                <a:spcPct val="0"/>
              </a:spcAft>
            </a:pPr>
            <a:endParaRPr lang="fa-IR" altLang="fa-IR" sz="2352">
              <a:solidFill>
                <a:srgbClr val="000000"/>
              </a:solidFill>
            </a:endParaRPr>
          </a:p>
        </p:txBody>
      </p:sp>
    </p:spTree>
    <p:extLst>
      <p:ext uri="{BB962C8B-B14F-4D97-AF65-F5344CB8AC3E}">
        <p14:creationId xmlns:p14="http://schemas.microsoft.com/office/powerpoint/2010/main" val="992611670"/>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58305" y="2623762"/>
            <a:ext cx="1860551" cy="1306951"/>
          </a:xfrm>
          <a:prstGeom prst="rect">
            <a:avLst/>
          </a:prstGeom>
          <a:noFill/>
        </p:spPr>
        <p:txBody>
          <a:bodyPr wrap="none" lIns="90222" tIns="45112" rIns="90222" bIns="45112">
            <a:spAutoFit/>
          </a:bodyPr>
          <a:lstStyle/>
          <a:p>
            <a:pPr algn="ctr" fontAlgn="base">
              <a:spcBef>
                <a:spcPct val="0"/>
              </a:spcBef>
              <a:spcAft>
                <a:spcPct val="0"/>
              </a:spcAft>
              <a:defRPr/>
            </a:pPr>
            <a:r>
              <a:rPr lang="fa-IR" sz="7901"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cs typeface="B Homa" panose="00000400000000000000" pitchFamily="2" charset="-78"/>
              </a:rPr>
              <a:t>کالبد</a:t>
            </a:r>
            <a:endParaRPr lang="en-US" sz="5267"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cs typeface="B Homa" panose="00000400000000000000" pitchFamily="2" charset="-78"/>
            </a:endParaRPr>
          </a:p>
        </p:txBody>
      </p:sp>
      <p:sp>
        <p:nvSpPr>
          <p:cNvPr id="5"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6"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Tree>
    <p:extLst>
      <p:ext uri="{BB962C8B-B14F-4D97-AF65-F5344CB8AC3E}">
        <p14:creationId xmlns:p14="http://schemas.microsoft.com/office/powerpoint/2010/main" val="289690677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04601" y="344169"/>
            <a:ext cx="1142254" cy="5417118"/>
          </a:xfrm>
          <a:prstGeom prst="rect">
            <a:avLst/>
          </a:prstGeom>
        </p:spPr>
        <p:txBody>
          <a:bodyPr lIns="90222" tIns="45112" rIns="90222" bIns="45112"/>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fontAlgn="base">
              <a:spcBef>
                <a:spcPct val="0"/>
              </a:spcBef>
              <a:spcAft>
                <a:spcPct val="0"/>
              </a:spcAft>
            </a:pPr>
            <a:endParaRPr lang="fa-IR" altLang="fa-IR" sz="1129" b="1">
              <a:solidFill>
                <a:srgbClr val="000000"/>
              </a:solidFill>
              <a:cs typeface="Arial" panose="020B0604020202020204" pitchFamily="34" charset="0"/>
            </a:endParaRPr>
          </a:p>
        </p:txBody>
      </p:sp>
      <p:sp>
        <p:nvSpPr>
          <p:cNvPr id="6148" name="Rounded Rectangle 4"/>
          <p:cNvSpPr>
            <a:spLocks noChangeArrowheads="1"/>
          </p:cNvSpPr>
          <p:nvPr/>
        </p:nvSpPr>
        <p:spPr bwMode="auto">
          <a:xfrm>
            <a:off x="1633497" y="777180"/>
            <a:ext cx="7167080" cy="71671"/>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6149" name="Rounded Rectangle 5"/>
          <p:cNvSpPr>
            <a:spLocks noChangeArrowheads="1"/>
          </p:cNvSpPr>
          <p:nvPr/>
        </p:nvSpPr>
        <p:spPr bwMode="auto">
          <a:xfrm>
            <a:off x="5073696" y="490497"/>
            <a:ext cx="71671" cy="5877006"/>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7" name="Rectangle 6"/>
          <p:cNvSpPr/>
          <p:nvPr/>
        </p:nvSpPr>
        <p:spPr>
          <a:xfrm>
            <a:off x="-444956" y="490497"/>
            <a:ext cx="5439516" cy="4059509"/>
          </a:xfrm>
          <a:prstGeom prst="rect">
            <a:avLst/>
          </a:prstGeom>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cs typeface="Arial" panose="020B0604020202020204" pitchFamily="34" charset="0"/>
              </a:rPr>
              <a:t>فهرست                              </a:t>
            </a:r>
            <a:r>
              <a:rPr lang="fa-IR" altLang="fa-IR" sz="1505">
                <a:solidFill>
                  <a:srgbClr val="000000"/>
                </a:solidFill>
                <a:cs typeface="Arial" panose="020B0604020202020204" pitchFamily="34" charset="0"/>
              </a:rPr>
              <a:t>شماره صفحه</a:t>
            </a:r>
          </a:p>
          <a:p>
            <a:pPr eaLnBrk="1" fontAlgn="base" hangingPunct="1">
              <a:spcBef>
                <a:spcPct val="0"/>
              </a:spcBef>
              <a:spcAft>
                <a:spcPct val="0"/>
              </a:spcAft>
            </a:pPr>
            <a:endParaRPr lang="fa-IR" altLang="fa-IR" sz="1505">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7-8 بافت                                                     39</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8-8 بروفیل ېولی روستا                                    40</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90-8 بروفیل عرضی روستا                              41 </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11-8 نقشه اب                                             42</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12-8 نقشه مرکز محله                                   43</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13-8 مدل معماری                                        44</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15-8 بی جیر نال                                          53</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16-8 بوشش سقف                                         57</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17-8 بله                                                    58</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19-8 وال سکشن                                          59</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ps-AF" altLang="fa-IR" sz="1129">
                <a:solidFill>
                  <a:srgbClr val="000000"/>
                </a:solidFill>
                <a:cs typeface="Arial" panose="020B0604020202020204" pitchFamily="34" charset="0"/>
              </a:rPr>
              <a:t>8-19 تحلیل سازه                                            60</a:t>
            </a:r>
            <a:endParaRPr lang="fa-IR" altLang="fa-IR" sz="1129">
              <a:solidFill>
                <a:srgbClr val="000000"/>
              </a:solidFill>
              <a:cs typeface="Arial" panose="020B0604020202020204" pitchFamily="34" charset="0"/>
            </a:endParaRPr>
          </a:p>
          <a:p>
            <a:pPr eaLnBrk="1" fontAlgn="base" hangingPunct="1">
              <a:spcBef>
                <a:spcPct val="0"/>
              </a:spcBef>
              <a:spcAft>
                <a:spcPct val="0"/>
              </a:spcAft>
            </a:pPr>
            <a:endParaRPr lang="fa-IR" altLang="fa-IR" sz="1129">
              <a:solidFill>
                <a:srgbClr val="000000"/>
              </a:solidFill>
              <a:cs typeface="Arial" panose="020B0604020202020204" pitchFamily="34" charset="0"/>
            </a:endParaRPr>
          </a:p>
          <a:p>
            <a:pPr eaLnBrk="1" fontAlgn="base" hangingPunct="1">
              <a:spcBef>
                <a:spcPct val="0"/>
              </a:spcBef>
              <a:spcAft>
                <a:spcPct val="0"/>
              </a:spcAft>
            </a:pPr>
            <a:endParaRPr lang="fa-IR" altLang="fa-IR" sz="1505">
              <a:solidFill>
                <a:srgbClr val="000000"/>
              </a:solidFill>
              <a:cs typeface="Arial" panose="020B0604020202020204" pitchFamily="34" charset="0"/>
            </a:endParaRPr>
          </a:p>
          <a:p>
            <a:pPr eaLnBrk="1" fontAlgn="base" hangingPunct="1">
              <a:spcBef>
                <a:spcPct val="0"/>
              </a:spcBef>
              <a:spcAft>
                <a:spcPct val="0"/>
              </a:spcAft>
            </a:pPr>
            <a:r>
              <a:rPr lang="ps-AF" altLang="fa-IR" sz="1505">
                <a:solidFill>
                  <a:srgbClr val="000000"/>
                </a:solidFill>
                <a:cs typeface="Arial" panose="020B0604020202020204" pitchFamily="34" charset="0"/>
              </a:rPr>
              <a:t>9- معابر</a:t>
            </a:r>
            <a:endParaRPr lang="fa-IR" altLang="fa-IR" sz="1505">
              <a:solidFill>
                <a:srgbClr val="000000"/>
              </a:solidFill>
              <a:cs typeface="Arial" panose="020B0604020202020204" pitchFamily="34" charset="0"/>
            </a:endParaRPr>
          </a:p>
          <a:p>
            <a:pPr eaLnBrk="1" fontAlgn="base" hangingPunct="1">
              <a:spcBef>
                <a:spcPct val="0"/>
              </a:spcBef>
              <a:spcAft>
                <a:spcPct val="0"/>
              </a:spcAft>
            </a:pPr>
            <a:endParaRPr lang="fa-IR" altLang="fa-IR" sz="1129">
              <a:solidFill>
                <a:srgbClr val="000000"/>
              </a:solidFill>
              <a:cs typeface="Arial" panose="020B0604020202020204" pitchFamily="34" charset="0"/>
            </a:endParaRPr>
          </a:p>
          <a:p>
            <a:pPr eaLnBrk="1" fontAlgn="base" hangingPunct="1">
              <a:spcBef>
                <a:spcPct val="0"/>
              </a:spcBef>
              <a:spcAft>
                <a:spcPct val="0"/>
              </a:spcAft>
            </a:pP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ps-AF" altLang="fa-IR" sz="1129">
                <a:solidFill>
                  <a:srgbClr val="000000"/>
                </a:solidFill>
                <a:cs typeface="Arial" panose="020B0604020202020204" pitchFamily="34" charset="0"/>
              </a:rPr>
              <a:t>1-9 تحلیل معابر روستا                                73-70 </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fa-IR" altLang="fa-IR" sz="1505">
                <a:solidFill>
                  <a:srgbClr val="000000"/>
                </a:solidFill>
                <a:cs typeface="Arial" panose="020B0604020202020204" pitchFamily="34" charset="0"/>
              </a:rPr>
              <a:t>                         </a:t>
            </a:r>
          </a:p>
          <a:p>
            <a:pPr eaLnBrk="1" fontAlgn="base" hangingPunct="1">
              <a:spcBef>
                <a:spcPct val="0"/>
              </a:spcBef>
              <a:spcAft>
                <a:spcPct val="0"/>
              </a:spcAft>
            </a:pPr>
            <a:endParaRPr lang="fa-IR" altLang="fa-IR" sz="1129">
              <a:solidFill>
                <a:srgbClr val="000000"/>
              </a:solidFill>
              <a:cs typeface="Arial" panose="020B0604020202020204" pitchFamily="34" charset="0"/>
            </a:endParaRPr>
          </a:p>
        </p:txBody>
      </p:sp>
      <p:sp>
        <p:nvSpPr>
          <p:cNvPr id="8" name="Rectangle 7"/>
          <p:cNvSpPr/>
          <p:nvPr/>
        </p:nvSpPr>
        <p:spPr>
          <a:xfrm>
            <a:off x="3353597" y="490497"/>
            <a:ext cx="5439516" cy="4117346"/>
          </a:xfrm>
          <a:prstGeom prst="rect">
            <a:avLst/>
          </a:prstGeom>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cs typeface="Arial" panose="020B0604020202020204" pitchFamily="34" charset="0"/>
              </a:rPr>
              <a:t>فهرست                                    </a:t>
            </a:r>
            <a:r>
              <a:rPr lang="fa-IR" altLang="fa-IR" sz="1505">
                <a:solidFill>
                  <a:srgbClr val="000000"/>
                </a:solidFill>
                <a:cs typeface="Arial" panose="020B0604020202020204" pitchFamily="34" charset="0"/>
              </a:rPr>
              <a:t>شماره صفحه</a:t>
            </a:r>
          </a:p>
          <a:p>
            <a:pPr eaLnBrk="1" fontAlgn="base" hangingPunct="1">
              <a:spcBef>
                <a:spcPct val="0"/>
              </a:spcBef>
              <a:spcAft>
                <a:spcPct val="0"/>
              </a:spcAft>
            </a:pPr>
            <a:endParaRPr lang="fa-IR" altLang="fa-IR" sz="1505">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3</a:t>
            </a:r>
            <a:r>
              <a:rPr lang="fa-IR" altLang="fa-IR" sz="1129">
                <a:solidFill>
                  <a:srgbClr val="000000"/>
                </a:solidFill>
                <a:cs typeface="Arial" panose="020B0604020202020204" pitchFamily="34" charset="0"/>
              </a:rPr>
              <a:t>-5 </a:t>
            </a:r>
            <a:r>
              <a:rPr lang="ps-AF" altLang="fa-IR" sz="1129">
                <a:solidFill>
                  <a:srgbClr val="000000"/>
                </a:solidFill>
                <a:cs typeface="Arial" panose="020B0604020202020204" pitchFamily="34" charset="0"/>
              </a:rPr>
              <a:t>غذا ها</a:t>
            </a: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        </a:t>
            </a: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26 </a:t>
            </a:r>
            <a:r>
              <a:rPr lang="fa-IR" altLang="fa-IR" sz="1129">
                <a:solidFill>
                  <a:srgbClr val="000000"/>
                </a:solidFill>
                <a:cs typeface="Arial" panose="020B0604020202020204" pitchFamily="34" charset="0"/>
              </a:rPr>
              <a:t> </a:t>
            </a: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4</a:t>
            </a:r>
            <a:r>
              <a:rPr lang="fa-IR" altLang="fa-IR" sz="1129">
                <a:solidFill>
                  <a:srgbClr val="000000"/>
                </a:solidFill>
                <a:cs typeface="Arial" panose="020B0604020202020204" pitchFamily="34" charset="0"/>
              </a:rPr>
              <a:t>-5 </a:t>
            </a:r>
            <a:r>
              <a:rPr lang="ps-AF" altLang="fa-IR" sz="1129">
                <a:solidFill>
                  <a:srgbClr val="000000"/>
                </a:solidFill>
                <a:cs typeface="Arial" panose="020B0604020202020204" pitchFamily="34" charset="0"/>
              </a:rPr>
              <a:t>ابزار و ۍروف سنتی</a:t>
            </a: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26</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5</a:t>
            </a:r>
            <a:r>
              <a:rPr lang="fa-IR" altLang="fa-IR" sz="1129">
                <a:solidFill>
                  <a:srgbClr val="000000"/>
                </a:solidFill>
                <a:cs typeface="Arial" panose="020B0604020202020204" pitchFamily="34" charset="0"/>
              </a:rPr>
              <a:t>-5 </a:t>
            </a:r>
            <a:r>
              <a:rPr lang="ps-AF" altLang="fa-IR" sz="1129">
                <a:solidFill>
                  <a:srgbClr val="000000"/>
                </a:solidFill>
                <a:cs typeface="Arial" panose="020B0604020202020204" pitchFamily="34" charset="0"/>
              </a:rPr>
              <a:t>خاطرات</a:t>
            </a: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           </a:t>
            </a: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26 </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6</a:t>
            </a:r>
            <a:r>
              <a:rPr lang="fa-IR" altLang="fa-IR" sz="1129">
                <a:solidFill>
                  <a:srgbClr val="000000"/>
                </a:solidFill>
                <a:cs typeface="Arial" panose="020B0604020202020204" pitchFamily="34" charset="0"/>
              </a:rPr>
              <a:t>-5</a:t>
            </a:r>
            <a:r>
              <a:rPr lang="ps-AF" altLang="fa-IR" sz="1129">
                <a:solidFill>
                  <a:srgbClr val="000000"/>
                </a:solidFill>
                <a:cs typeface="Arial" panose="020B0604020202020204" pitchFamily="34" charset="0"/>
              </a:rPr>
              <a:t>لغت نامه</a:t>
            </a: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    </a:t>
            </a: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27</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7</a:t>
            </a:r>
            <a:r>
              <a:rPr lang="fa-IR" altLang="fa-IR" sz="1129">
                <a:solidFill>
                  <a:srgbClr val="000000"/>
                </a:solidFill>
                <a:cs typeface="Arial" panose="020B0604020202020204" pitchFamily="34" charset="0"/>
              </a:rPr>
              <a:t>-5 </a:t>
            </a:r>
            <a:r>
              <a:rPr lang="ps-AF" altLang="fa-IR" sz="1129">
                <a:solidFill>
                  <a:srgbClr val="000000"/>
                </a:solidFill>
                <a:cs typeface="Arial" panose="020B0604020202020204" pitchFamily="34" charset="0"/>
              </a:rPr>
              <a:t>تحلیل فرهنګی </a:t>
            </a: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27</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p>
          <a:p>
            <a:pPr eaLnBrk="1" fontAlgn="base" hangingPunct="1">
              <a:spcBef>
                <a:spcPct val="0"/>
              </a:spcBef>
              <a:spcAft>
                <a:spcPct val="0"/>
              </a:spcAft>
            </a:pPr>
            <a:r>
              <a:rPr lang="fa-IR" altLang="fa-IR" sz="1505">
                <a:solidFill>
                  <a:srgbClr val="000000"/>
                </a:solidFill>
                <a:cs typeface="Arial" panose="020B0604020202020204" pitchFamily="34" charset="0"/>
              </a:rPr>
              <a:t>6</a:t>
            </a:r>
            <a:r>
              <a:rPr lang="ps-AF" altLang="fa-IR" sz="1505">
                <a:solidFill>
                  <a:srgbClr val="000000"/>
                </a:solidFill>
                <a:cs typeface="Arial" panose="020B0604020202020204" pitchFamily="34" charset="0"/>
              </a:rPr>
              <a:t>-برسی تاسیسات وتجهیزات                                                                                                                                                                                                                        </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r>
              <a:rPr lang="ps-AF" altLang="fa-IR" sz="1129">
                <a:solidFill>
                  <a:srgbClr val="000000"/>
                </a:solidFill>
                <a:cs typeface="Arial" panose="020B0604020202020204" pitchFamily="34" charset="0"/>
              </a:rPr>
              <a:t>                                                                                                                                                                                                                                                                                                                                                                                                      </a:t>
            </a:r>
            <a:r>
              <a:rPr lang="fa-IR" altLang="fa-IR" sz="1129">
                <a:solidFill>
                  <a:srgbClr val="000000"/>
                </a:solidFill>
                <a:cs typeface="Arial" panose="020B0604020202020204" pitchFamily="34" charset="0"/>
              </a:rPr>
              <a:t> 1-6 </a:t>
            </a:r>
            <a:r>
              <a:rPr lang="ps-AF" altLang="fa-IR" sz="1129">
                <a:solidFill>
                  <a:srgbClr val="000000"/>
                </a:solidFill>
                <a:cs typeface="Arial" panose="020B0604020202020204" pitchFamily="34" charset="0"/>
              </a:rPr>
              <a:t>تاسیسات تجهیزات                                             28 </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2-6 </a:t>
            </a:r>
            <a:r>
              <a:rPr lang="ps-AF" altLang="fa-IR" sz="1129">
                <a:solidFill>
                  <a:srgbClr val="000000"/>
                </a:solidFill>
                <a:cs typeface="Arial" panose="020B0604020202020204" pitchFamily="34" charset="0"/>
              </a:rPr>
              <a:t>تجهیزات زیر بنایی                                          29</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ps-AF" altLang="fa-IR" sz="1505">
                <a:solidFill>
                  <a:srgbClr val="000000"/>
                </a:solidFill>
                <a:cs typeface="Arial" panose="020B0604020202020204" pitchFamily="34" charset="0"/>
              </a:rPr>
              <a:t>                                                                                                    7-حوزه نفوذ</a:t>
            </a:r>
            <a:r>
              <a:rPr lang="fa-IR" altLang="fa-IR" sz="1129">
                <a:solidFill>
                  <a:srgbClr val="000000"/>
                </a:solidFill>
                <a:cs typeface="Arial" panose="020B0604020202020204" pitchFamily="34" charset="0"/>
              </a:rPr>
              <a:t> </a:t>
            </a:r>
          </a:p>
          <a:p>
            <a:pPr eaLnBrk="1" fontAlgn="base" hangingPunct="1">
              <a:spcBef>
                <a:spcPct val="0"/>
              </a:spcBef>
              <a:spcAft>
                <a:spcPct val="0"/>
              </a:spcAft>
            </a:pPr>
            <a:r>
              <a:rPr lang="fa-IR" altLang="fa-IR" sz="1129">
                <a:solidFill>
                  <a:srgbClr val="000000"/>
                </a:solidFill>
                <a:cs typeface="Arial" panose="020B0604020202020204" pitchFamily="34" charset="0"/>
              </a:rPr>
              <a:t>  </a:t>
            </a:r>
          </a:p>
          <a:p>
            <a:pPr eaLnBrk="1" fontAlgn="base" hangingPunct="1">
              <a:spcBef>
                <a:spcPct val="0"/>
              </a:spcBef>
              <a:spcAft>
                <a:spcPct val="0"/>
              </a:spcAft>
            </a:pPr>
            <a:r>
              <a:rPr lang="fa-IR" altLang="fa-IR" sz="1129">
                <a:solidFill>
                  <a:srgbClr val="000000"/>
                </a:solidFill>
                <a:cs typeface="Arial" panose="020B0604020202020204" pitchFamily="34" charset="0"/>
              </a:rPr>
              <a:t>  3-7 </a:t>
            </a:r>
            <a:r>
              <a:rPr lang="ps-AF" altLang="fa-IR" sz="1129">
                <a:solidFill>
                  <a:srgbClr val="000000"/>
                </a:solidFill>
                <a:cs typeface="Arial" panose="020B0604020202020204" pitchFamily="34" charset="0"/>
              </a:rPr>
              <a:t>حوزه نفوذ                                                    31</a:t>
            </a: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t>
            </a:r>
          </a:p>
          <a:p>
            <a:pPr eaLnBrk="1" fontAlgn="base" hangingPunct="1">
              <a:spcBef>
                <a:spcPct val="0"/>
              </a:spcBef>
              <a:spcAft>
                <a:spcPct val="0"/>
              </a:spcAft>
            </a:pPr>
            <a:r>
              <a:rPr lang="fa-IR" altLang="fa-IR" sz="1129">
                <a:solidFill>
                  <a:srgbClr val="000000"/>
                </a:solidFill>
                <a:cs typeface="Arial" panose="020B0604020202020204" pitchFamily="34" charset="0"/>
              </a:rPr>
              <a:t>  </a:t>
            </a:r>
          </a:p>
          <a:p>
            <a:pPr eaLnBrk="1" fontAlgn="base" hangingPunct="1">
              <a:spcBef>
                <a:spcPct val="0"/>
              </a:spcBef>
              <a:spcAft>
                <a:spcPct val="0"/>
              </a:spcAft>
            </a:pPr>
            <a:endParaRPr lang="fa-IR" altLang="fa-IR" sz="1129">
              <a:solidFill>
                <a:srgbClr val="000000"/>
              </a:solidFill>
              <a:cs typeface="Arial" panose="020B0604020202020204" pitchFamily="34" charset="0"/>
            </a:endParaRPr>
          </a:p>
          <a:p>
            <a:pPr eaLnBrk="1" fontAlgn="base" hangingPunct="1">
              <a:spcBef>
                <a:spcPct val="0"/>
              </a:spcBef>
              <a:spcAft>
                <a:spcPct val="0"/>
              </a:spcAft>
            </a:pPr>
            <a:r>
              <a:rPr lang="fa-IR" altLang="fa-IR" sz="1129">
                <a:solidFill>
                  <a:srgbClr val="000000"/>
                </a:solidFill>
                <a:cs typeface="Arial" panose="020B0604020202020204" pitchFamily="34" charset="0"/>
              </a:rPr>
              <a:t/>
            </a:r>
            <a:br>
              <a:rPr lang="fa-IR" altLang="fa-IR" sz="1129">
                <a:solidFill>
                  <a:srgbClr val="000000"/>
                </a:solidFill>
                <a:cs typeface="Arial" panose="020B0604020202020204" pitchFamily="34" charset="0"/>
              </a:rPr>
            </a:br>
            <a:r>
              <a:rPr lang="ps-AF" altLang="fa-IR" sz="1505">
                <a:solidFill>
                  <a:srgbClr val="000000"/>
                </a:solidFill>
                <a:cs typeface="Arial" panose="020B0604020202020204" pitchFamily="34" charset="0"/>
              </a:rPr>
              <a:t>8-کالبد</a:t>
            </a:r>
            <a:endParaRPr lang="fa-IR" altLang="fa-IR" sz="1129">
              <a:solidFill>
                <a:srgbClr val="000000"/>
              </a:solidFill>
              <a:cs typeface="Arial" panose="020B0604020202020204" pitchFamily="34" charset="0"/>
            </a:endParaRPr>
          </a:p>
        </p:txBody>
      </p:sp>
      <p:sp>
        <p:nvSpPr>
          <p:cNvPr id="6154" name="Rectangle 10"/>
          <p:cNvSpPr>
            <a:spLocks noChangeArrowheads="1"/>
          </p:cNvSpPr>
          <p:nvPr/>
        </p:nvSpPr>
        <p:spPr bwMode="auto">
          <a:xfrm>
            <a:off x="4572000" y="4647404"/>
            <a:ext cx="4156907" cy="526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ps-AF" altLang="fa-IR" sz="1129">
                <a:solidFill>
                  <a:srgbClr val="000000"/>
                </a:solidFill>
                <a:cs typeface="B Homa" panose="00000400000000000000" pitchFamily="2" charset="-78"/>
              </a:rPr>
              <a:t>1-8 روند رشد تاریخی روستا                                      33                                                                                                                                                                                                                                                                      </a:t>
            </a:r>
            <a:endParaRPr lang="fa-IR" altLang="fa-IR" sz="1129">
              <a:solidFill>
                <a:srgbClr val="000000"/>
              </a:solidFill>
              <a:cs typeface="B Homa" panose="00000400000000000000" pitchFamily="2" charset="-78"/>
            </a:endParaRPr>
          </a:p>
          <a:p>
            <a:pPr fontAlgn="base">
              <a:spcBef>
                <a:spcPct val="50000"/>
              </a:spcBef>
              <a:spcAft>
                <a:spcPct val="0"/>
              </a:spcAft>
            </a:pPr>
            <a:r>
              <a:rPr lang="ps-AF" altLang="fa-IR" sz="1129">
                <a:solidFill>
                  <a:srgbClr val="000000"/>
                </a:solidFill>
                <a:cs typeface="B Homa" panose="00000400000000000000" pitchFamily="2" charset="-78"/>
              </a:rPr>
              <a:t>2-8 هسته اولیه روستا                                               34 </a:t>
            </a:r>
            <a:endParaRPr lang="fa-IR" altLang="fa-IR" sz="1129">
              <a:solidFill>
                <a:srgbClr val="000000"/>
              </a:solidFill>
              <a:cs typeface="B Homa" panose="00000400000000000000" pitchFamily="2" charset="-78"/>
            </a:endParaRPr>
          </a:p>
        </p:txBody>
      </p:sp>
      <p:sp>
        <p:nvSpPr>
          <p:cNvPr id="6155" name="Rectangle 11"/>
          <p:cNvSpPr>
            <a:spLocks noChangeArrowheads="1"/>
          </p:cNvSpPr>
          <p:nvPr/>
        </p:nvSpPr>
        <p:spPr bwMode="auto">
          <a:xfrm>
            <a:off x="4070305" y="5220770"/>
            <a:ext cx="4651137" cy="439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ps-AF" altLang="fa-IR" sz="1129">
                <a:solidFill>
                  <a:srgbClr val="000000"/>
                </a:solidFill>
                <a:cs typeface="B Homa" panose="00000400000000000000" pitchFamily="2" charset="-78"/>
              </a:rPr>
              <a:t>3-8 کاربری اراضی                                               35                                                                                                                                                                                                                                                                     </a:t>
            </a:r>
            <a:endParaRPr lang="fa-IR" altLang="fa-IR" sz="1129">
              <a:solidFill>
                <a:srgbClr val="000000"/>
              </a:solidFill>
              <a:cs typeface="B Homa" panose="00000400000000000000" pitchFamily="2" charset="-78"/>
            </a:endParaRPr>
          </a:p>
          <a:p>
            <a:pPr fontAlgn="base">
              <a:spcBef>
                <a:spcPct val="0"/>
              </a:spcBef>
              <a:spcAft>
                <a:spcPct val="0"/>
              </a:spcAft>
            </a:pPr>
            <a:r>
              <a:rPr lang="ps-AF" altLang="fa-IR" sz="1129">
                <a:solidFill>
                  <a:srgbClr val="000000"/>
                </a:solidFill>
                <a:cs typeface="B Homa" panose="00000400000000000000" pitchFamily="2" charset="-78"/>
              </a:rPr>
              <a:t>4-8 تو‍‍بو ګرافی                                                    36 </a:t>
            </a:r>
            <a:endParaRPr lang="en-US" altLang="fa-IR" sz="1129">
              <a:solidFill>
                <a:srgbClr val="000000"/>
              </a:solidFill>
              <a:cs typeface="B Homa" panose="00000400000000000000" pitchFamily="2" charset="-78"/>
            </a:endParaRPr>
          </a:p>
        </p:txBody>
      </p:sp>
      <p:sp>
        <p:nvSpPr>
          <p:cNvPr id="6156" name="Rectangle 12"/>
          <p:cNvSpPr>
            <a:spLocks noChangeArrowheads="1"/>
          </p:cNvSpPr>
          <p:nvPr/>
        </p:nvSpPr>
        <p:spPr bwMode="auto">
          <a:xfrm>
            <a:off x="5580618" y="5579124"/>
            <a:ext cx="3143810" cy="266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ps-AF" altLang="fa-IR" sz="1129">
                <a:solidFill>
                  <a:srgbClr val="000000"/>
                </a:solidFill>
                <a:cs typeface="B Homa" panose="00000400000000000000" pitchFamily="2" charset="-78"/>
              </a:rPr>
              <a:t>5-8 تحلیل توبوګرافی                                              37</a:t>
            </a:r>
            <a:endParaRPr lang="en-US" altLang="fa-IR" sz="1129">
              <a:solidFill>
                <a:srgbClr val="000000"/>
              </a:solidFill>
              <a:cs typeface="B Homa" panose="00000400000000000000" pitchFamily="2" charset="-78"/>
            </a:endParaRPr>
          </a:p>
        </p:txBody>
      </p:sp>
      <p:sp>
        <p:nvSpPr>
          <p:cNvPr id="6157" name="Rectangle 13"/>
          <p:cNvSpPr>
            <a:spLocks noChangeArrowheads="1"/>
          </p:cNvSpPr>
          <p:nvPr/>
        </p:nvSpPr>
        <p:spPr bwMode="auto">
          <a:xfrm>
            <a:off x="5555564" y="5865807"/>
            <a:ext cx="3139001" cy="266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ps-AF" altLang="fa-IR" sz="1129">
                <a:solidFill>
                  <a:srgbClr val="000000"/>
                </a:solidFill>
                <a:cs typeface="B Homa" panose="00000400000000000000" pitchFamily="2" charset="-78"/>
              </a:rPr>
              <a:t>6-8 تحلیل شیب زمین                                             38</a:t>
            </a:r>
            <a:endParaRPr lang="en-US" altLang="fa-IR" sz="1129">
              <a:solidFill>
                <a:srgbClr val="000000"/>
              </a:solidFill>
              <a:cs typeface="B Homa" panose="00000400000000000000" pitchFamily="2" charset="-78"/>
            </a:endParaRPr>
          </a:p>
        </p:txBody>
      </p:sp>
      <p:sp>
        <p:nvSpPr>
          <p:cNvPr id="6158" name="Rectangle 14"/>
          <p:cNvSpPr>
            <a:spLocks noChangeArrowheads="1"/>
          </p:cNvSpPr>
          <p:nvPr/>
        </p:nvSpPr>
        <p:spPr bwMode="auto">
          <a:xfrm>
            <a:off x="3926572" y="4432391"/>
            <a:ext cx="1047083" cy="454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ps-AF" altLang="fa-IR" sz="2352">
                <a:solidFill>
                  <a:srgbClr val="000000"/>
                </a:solidFill>
                <a:cs typeface="B Homa" panose="00000400000000000000" pitchFamily="2" charset="-78"/>
              </a:rPr>
              <a:t>10</a:t>
            </a:r>
            <a:r>
              <a:rPr lang="ps-AF" altLang="fa-IR" sz="1505">
                <a:solidFill>
                  <a:srgbClr val="000000"/>
                </a:solidFill>
                <a:cs typeface="B Homa" panose="00000400000000000000" pitchFamily="2" charset="-78"/>
              </a:rPr>
              <a:t>  - طراحی</a:t>
            </a:r>
            <a:endParaRPr lang="en-US" altLang="fa-IR" sz="2352">
              <a:solidFill>
                <a:srgbClr val="000000"/>
              </a:solidFill>
              <a:cs typeface="B Homa" panose="00000400000000000000" pitchFamily="2" charset="-78"/>
            </a:endParaRPr>
          </a:p>
        </p:txBody>
      </p:sp>
    </p:spTree>
    <p:extLst>
      <p:ext uri="{BB962C8B-B14F-4D97-AF65-F5344CB8AC3E}">
        <p14:creationId xmlns:p14="http://schemas.microsoft.com/office/powerpoint/2010/main" val="87787827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IMG_5863.JPG"/>
          <p:cNvPicPr/>
          <p:nvPr/>
        </p:nvPicPr>
        <p:blipFill>
          <a:blip r:embed="rId2" cstate="screen">
            <a:extLst>
              <a:ext uri="{28A0092B-C50C-407E-A947-70E740481C1C}">
                <a14:useLocalDpi xmlns:a14="http://schemas.microsoft.com/office/drawing/2010/main"/>
              </a:ext>
            </a:extLst>
          </a:blip>
          <a:srcRect/>
          <a:stretch>
            <a:fillRect/>
          </a:stretch>
        </p:blipFill>
        <p:spPr>
          <a:xfrm>
            <a:off x="1848510" y="4432392"/>
            <a:ext cx="6808725" cy="1935112"/>
          </a:xfrm>
          <a:prstGeom prst="rect">
            <a:avLst/>
          </a:prstGeom>
          <a:ln>
            <a:noFill/>
          </a:ln>
          <a:effectLst>
            <a:softEdge rad="112500"/>
          </a:effectLst>
        </p:spPr>
      </p:pic>
      <p:pic>
        <p:nvPicPr>
          <p:cNvPr id="3074" name="Picture 10" descr="IMG_5865"/>
          <p:cNvPicPr>
            <a:picLocks noChangeAspect="1" noChangeArrowheads="1"/>
          </p:cNvPicPr>
          <p:nvPr/>
        </p:nvPicPr>
        <p:blipFill>
          <a:blip r:embed="rId3" cstate="screen">
            <a:extLst>
              <a:ext uri="{28A0092B-C50C-407E-A947-70E740481C1C}">
                <a14:useLocalDpi xmlns:a14="http://schemas.microsoft.com/office/drawing/2010/main"/>
              </a:ext>
            </a:extLst>
          </a:blip>
          <a:srcRect t="-2"/>
          <a:stretch>
            <a:fillRect/>
          </a:stretch>
        </p:blipFill>
        <p:spPr bwMode="auto">
          <a:xfrm>
            <a:off x="1633497" y="490497"/>
            <a:ext cx="2221795" cy="2580149"/>
          </a:xfrm>
          <a:prstGeom prst="rect">
            <a:avLst/>
          </a:prstGeom>
          <a:ln>
            <a:noFill/>
          </a:ln>
          <a:effectLst>
            <a:softEdge rad="112500"/>
          </a:effectLst>
        </p:spPr>
      </p:pic>
      <p:sp>
        <p:nvSpPr>
          <p:cNvPr id="43012" name="Text Box 7"/>
          <p:cNvSpPr txBox="1">
            <a:spLocks noChangeArrowheads="1"/>
          </p:cNvSpPr>
          <p:nvPr/>
        </p:nvSpPr>
        <p:spPr bwMode="auto">
          <a:xfrm>
            <a:off x="5597789" y="992193"/>
            <a:ext cx="2916105" cy="1104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buFontTx/>
              <a:buChar char="•"/>
            </a:pPr>
            <a:r>
              <a:rPr lang="fa-IR" altLang="fa-IR" sz="1317" b="1">
                <a:solidFill>
                  <a:srgbClr val="000000"/>
                </a:solidFill>
              </a:rPr>
              <a:t>آب</a:t>
            </a:r>
          </a:p>
          <a:p>
            <a:pPr eaLnBrk="1" fontAlgn="base" hangingPunct="1">
              <a:spcBef>
                <a:spcPct val="0"/>
              </a:spcBef>
              <a:spcAft>
                <a:spcPct val="0"/>
              </a:spcAft>
              <a:buFontTx/>
              <a:buChar char="•"/>
            </a:pPr>
            <a:endParaRPr lang="fa-IR" altLang="fa-IR" sz="1317" b="1">
              <a:solidFill>
                <a:srgbClr val="000000"/>
              </a:solidFill>
            </a:endParaRPr>
          </a:p>
          <a:p>
            <a:pPr eaLnBrk="1" fontAlgn="base" hangingPunct="1">
              <a:spcBef>
                <a:spcPct val="0"/>
              </a:spcBef>
              <a:spcAft>
                <a:spcPct val="0"/>
              </a:spcAft>
              <a:buFontTx/>
              <a:buChar char="•"/>
            </a:pPr>
            <a:r>
              <a:rPr lang="fa-IR" altLang="fa-IR" sz="1317" b="1">
                <a:solidFill>
                  <a:srgbClr val="000000"/>
                </a:solidFill>
              </a:rPr>
              <a:t>خاک حاصلخیز</a:t>
            </a:r>
          </a:p>
          <a:p>
            <a:pPr eaLnBrk="1" fontAlgn="base" hangingPunct="1">
              <a:spcBef>
                <a:spcPct val="0"/>
              </a:spcBef>
              <a:spcAft>
                <a:spcPct val="0"/>
              </a:spcAft>
              <a:buFontTx/>
              <a:buChar char="•"/>
            </a:pPr>
            <a:endParaRPr lang="fa-IR" altLang="fa-IR" sz="1317" b="1">
              <a:solidFill>
                <a:srgbClr val="000000"/>
              </a:solidFill>
            </a:endParaRPr>
          </a:p>
          <a:p>
            <a:pPr eaLnBrk="1" fontAlgn="base" hangingPunct="1">
              <a:spcBef>
                <a:spcPct val="0"/>
              </a:spcBef>
              <a:spcAft>
                <a:spcPct val="0"/>
              </a:spcAft>
              <a:buFontTx/>
              <a:buChar char="•"/>
            </a:pPr>
            <a:r>
              <a:rPr lang="fa-IR" altLang="fa-IR" sz="1317" b="1">
                <a:solidFill>
                  <a:srgbClr val="000000"/>
                </a:solidFill>
              </a:rPr>
              <a:t>مراتع برای چرای دام</a:t>
            </a:r>
            <a:endParaRPr lang="en-US" altLang="fa-IR" sz="1317" b="1">
              <a:solidFill>
                <a:srgbClr val="000000"/>
              </a:solidFill>
            </a:endParaRPr>
          </a:p>
        </p:txBody>
      </p:sp>
      <p:sp>
        <p:nvSpPr>
          <p:cNvPr id="43013" name="Text Box 5"/>
          <p:cNvSpPr txBox="1">
            <a:spLocks noChangeArrowheads="1"/>
          </p:cNvSpPr>
          <p:nvPr/>
        </p:nvSpPr>
        <p:spPr bwMode="auto">
          <a:xfrm>
            <a:off x="5360379" y="633839"/>
            <a:ext cx="3216227"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693" b="1">
                <a:solidFill>
                  <a:srgbClr val="000000"/>
                </a:solidFill>
              </a:rPr>
              <a:t>1-5 روند رشد تاریخی روستا</a:t>
            </a:r>
            <a:r>
              <a:rPr lang="en-US" altLang="fa-IR" sz="1693" b="1">
                <a:solidFill>
                  <a:srgbClr val="000000"/>
                </a:solidFill>
              </a:rPr>
              <a:t> </a:t>
            </a:r>
          </a:p>
        </p:txBody>
      </p:sp>
      <p:pic>
        <p:nvPicPr>
          <p:cNvPr id="3078" name="Picture 11" descr="IMG_590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55292" y="490497"/>
            <a:ext cx="2436807" cy="2580149"/>
          </a:xfrm>
          <a:prstGeom prst="rect">
            <a:avLst/>
          </a:prstGeom>
          <a:ln>
            <a:noFill/>
          </a:ln>
          <a:effectLst>
            <a:softEdge rad="112500"/>
          </a:effectLst>
        </p:spPr>
      </p:pic>
      <p:sp>
        <p:nvSpPr>
          <p:cNvPr id="7"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8" name="Picture 3" descr="H:\aks\كاروانسرا ومدارس\New Folder (5)\logo%2000.jpg"/>
          <p:cNvPicPr>
            <a:picLocks noChangeAspect="1" noChangeArrowheads="1"/>
          </p:cNvPicPr>
          <p:nvPr/>
        </p:nvPicPr>
        <p:blipFill>
          <a:blip r:embed="rId5"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43017" name="Rectangle 1"/>
          <p:cNvSpPr>
            <a:spLocks noChangeArrowheads="1"/>
          </p:cNvSpPr>
          <p:nvPr/>
        </p:nvSpPr>
        <p:spPr bwMode="auto">
          <a:xfrm>
            <a:off x="2032167" y="2496864"/>
            <a:ext cx="6553399" cy="234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latin typeface="Calibri" panose="020F0502020204030204" pitchFamily="34" charset="0"/>
              </a:rPr>
              <a:t>روند شکل گیری روستا:</a:t>
            </a:r>
          </a:p>
          <a:p>
            <a:pPr eaLnBrk="1" fontAlgn="base" hangingPunct="1">
              <a:spcBef>
                <a:spcPct val="0"/>
              </a:spcBef>
              <a:spcAft>
                <a:spcPct val="0"/>
              </a:spcAft>
            </a:pPr>
            <a:endParaRPr lang="en-US" altLang="fa-IR" sz="1693" b="1">
              <a:solidFill>
                <a:srgbClr val="000000"/>
              </a:solidFill>
            </a:endParaRPr>
          </a:p>
          <a:p>
            <a:pPr fontAlgn="base">
              <a:spcBef>
                <a:spcPct val="0"/>
              </a:spcBef>
              <a:spcAft>
                <a:spcPct val="0"/>
              </a:spcAft>
            </a:pPr>
            <a:r>
              <a:rPr lang="fa-IR" altLang="fa-IR" sz="1129">
                <a:solidFill>
                  <a:srgbClr val="000000"/>
                </a:solidFill>
                <a:latin typeface="Calibri" panose="020F0502020204030204" pitchFamily="34" charset="0"/>
              </a:rPr>
              <a:t>از عواملی که می توان آنها را جزو علل تشکیل روستای کیش دره در محل کنونی دانست، تسهیلات اولیه کار و زندگی است. مهمترین عامل دسترسی به آب و وجود منابع آبی است که به دلیل کوهپایه ای بودن روستا، در قسمت های پایینی روستا به سهولت قابل دسترسی است. همچنین خاک حاصلخیز و زمین های نسبتا" هموار که مناسب برای کشاورزی و زراعت است. از یک سو به دلیل نزدیکی به جنگل و دسترسی آسان به علوفه که می تواند منبع مناسبی برای تغذیه دام ها باشد، و از سوی دیگر نزدیکی به ییلاق و نقاط مرتفع، زمینه لازم را برای پرورش دام ها را فراهم می کرد. پس موقعیت فعلی روستا امتیازات کافی برای شکل گیری محلی برای زندگی دائمی را دارد.</a:t>
            </a:r>
          </a:p>
          <a:p>
            <a:pPr fontAlgn="base">
              <a:spcBef>
                <a:spcPct val="0"/>
              </a:spcBef>
              <a:spcAft>
                <a:spcPct val="0"/>
              </a:spcAft>
            </a:pPr>
            <a:endParaRPr lang="en-US" altLang="fa-IR" sz="1505">
              <a:solidFill>
                <a:srgbClr val="000000"/>
              </a:solidFill>
            </a:endParaRPr>
          </a:p>
          <a:p>
            <a:pPr fontAlgn="base">
              <a:spcBef>
                <a:spcPct val="0"/>
              </a:spcBef>
              <a:spcAft>
                <a:spcPct val="0"/>
              </a:spcAft>
            </a:pPr>
            <a:r>
              <a:rPr lang="fa-IR" altLang="fa-IR" sz="1599">
                <a:solidFill>
                  <a:srgbClr val="000000"/>
                </a:solidFill>
                <a:latin typeface="Calibri" panose="020F0502020204030204" pitchFamily="34" charset="0"/>
              </a:rPr>
              <a:t>     </a:t>
            </a:r>
            <a:r>
              <a:rPr lang="fa-IR" altLang="fa-IR" sz="1599" b="1">
                <a:solidFill>
                  <a:srgbClr val="000000"/>
                </a:solidFill>
                <a:latin typeface="Calibri" panose="020F0502020204030204" pitchFamily="34" charset="0"/>
              </a:rPr>
              <a:t>تحلیل:</a:t>
            </a:r>
          </a:p>
          <a:p>
            <a:pPr fontAlgn="base">
              <a:spcBef>
                <a:spcPct val="0"/>
              </a:spcBef>
              <a:spcAft>
                <a:spcPct val="0"/>
              </a:spcAft>
            </a:pPr>
            <a:r>
              <a:rPr lang="fa-IR" altLang="fa-IR" sz="1411">
                <a:solidFill>
                  <a:srgbClr val="000000"/>
                </a:solidFill>
                <a:latin typeface="Calibri" panose="020F0502020204030204" pitchFamily="34" charset="0"/>
              </a:rPr>
              <a:t>               </a:t>
            </a:r>
            <a:r>
              <a:rPr lang="fa-IR" altLang="fa-IR" sz="1317" b="1">
                <a:solidFill>
                  <a:srgbClr val="000000"/>
                </a:solidFill>
                <a:latin typeface="Calibri" panose="020F0502020204030204" pitchFamily="34" charset="0"/>
              </a:rPr>
              <a:t>بنابراین به دلیل دسترسی آسان به آب اکثر مردم این منطقه به کشاورزی اشتغال دارند </a:t>
            </a:r>
            <a:endParaRPr lang="fa-IR" altLang="fa-IR" sz="1317" b="1">
              <a:solidFill>
                <a:srgbClr val="000000"/>
              </a:solidFill>
            </a:endParaRPr>
          </a:p>
        </p:txBody>
      </p:sp>
      <p:sp>
        <p:nvSpPr>
          <p:cNvPr id="43018" name="Text Box 6"/>
          <p:cNvSpPr txBox="1">
            <a:spLocks noChangeArrowheads="1"/>
          </p:cNvSpPr>
          <p:nvPr/>
        </p:nvSpPr>
        <p:spPr bwMode="auto">
          <a:xfrm>
            <a:off x="2278534" y="4217379"/>
            <a:ext cx="6092018" cy="716708"/>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129">
                <a:solidFill>
                  <a:srgbClr val="000000"/>
                </a:solidFill>
                <a:latin typeface="Calibri" panose="020F0502020204030204" pitchFamily="34" charset="0"/>
                <a:cs typeface="Arial" panose="020B0604020202020204" pitchFamily="34" charset="0"/>
              </a:rPr>
              <a:t> </a:t>
            </a:r>
            <a:endParaRPr lang="fa-IR" altLang="fa-IR" sz="2352">
              <a:solidFill>
                <a:srgbClr val="000000"/>
              </a:solidFill>
            </a:endParaRPr>
          </a:p>
        </p:txBody>
      </p:sp>
    </p:spTree>
    <p:extLst>
      <p:ext uri="{BB962C8B-B14F-4D97-AF65-F5344CB8AC3E}">
        <p14:creationId xmlns:p14="http://schemas.microsoft.com/office/powerpoint/2010/main" val="2517829595"/>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p:cNvSpPr>
            <a:spLocks noChangeArrowheads="1"/>
          </p:cNvSpPr>
          <p:nvPr/>
        </p:nvSpPr>
        <p:spPr bwMode="auto">
          <a:xfrm>
            <a:off x="1633498" y="747724"/>
            <a:ext cx="6825151" cy="2262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latin typeface="Calibri" panose="020F0502020204030204" pitchFamily="34" charset="0"/>
              </a:rPr>
              <a:t>2-5 هسته اولیه روستا:</a:t>
            </a:r>
            <a:endParaRPr lang="en-US" altLang="fa-IR" sz="1693" b="1">
              <a:solidFill>
                <a:srgbClr val="000000"/>
              </a:solidFill>
            </a:endParaRPr>
          </a:p>
          <a:p>
            <a:pPr fontAlgn="base">
              <a:spcBef>
                <a:spcPct val="0"/>
              </a:spcBef>
              <a:spcAft>
                <a:spcPct val="0"/>
              </a:spcAft>
            </a:pPr>
            <a:r>
              <a:rPr lang="fa-IR" altLang="fa-IR" sz="1129">
                <a:solidFill>
                  <a:srgbClr val="000000"/>
                </a:solidFill>
                <a:latin typeface="Calibri" panose="020F0502020204030204" pitchFamily="34" charset="0"/>
              </a:rPr>
              <a:t>با توجه به نقشه، هسته اولیه روستا در مکانی شکل گرفته که هم از نظر توپوگرافی و هم از نظر دسترسی ها بهترین مکان به نظر می رسد. از نظر توپوگرافی،  شیب نسبتا" کمتر زمین های این منطقه امکان کشاورزی راحت تر را فراهم می کرد. همچنین موقعیت آن نسبت به دو شاخه رودخانه دسترسی راحتی را برای ساکنین این قسمت فراهم می نمود. همچنین نقاطی که برای زمین های کشاورزی انتخاب شده بود ( توجه به سوار بودن روی زمین ) به این منطقه نزدیک است. ارتفاع نسبی این منطقه از سطح رودخانه امنیت نسبی را در برابر سیل برای ساکنین ایجاد می کرد. گسترس روستا ، به مرور زمان بیشتر به صورت خطی و در راستای رودخانه شکل گرفته، که این گستردگی بیشتر به سمت دشت بوده است.</a:t>
            </a:r>
          </a:p>
          <a:p>
            <a:pPr fontAlgn="base">
              <a:spcBef>
                <a:spcPct val="0"/>
              </a:spcBef>
              <a:spcAft>
                <a:spcPct val="0"/>
              </a:spcAft>
            </a:pPr>
            <a:endParaRPr lang="en-US" altLang="fa-IR" sz="1505">
              <a:solidFill>
                <a:srgbClr val="000000"/>
              </a:solidFill>
            </a:endParaRPr>
          </a:p>
          <a:p>
            <a:pPr fontAlgn="base">
              <a:spcBef>
                <a:spcPct val="0"/>
              </a:spcBef>
              <a:spcAft>
                <a:spcPct val="0"/>
              </a:spcAft>
            </a:pPr>
            <a:r>
              <a:rPr lang="fa-IR" altLang="fa-IR" sz="1505" b="1">
                <a:solidFill>
                  <a:srgbClr val="000000"/>
                </a:solidFill>
                <a:latin typeface="Calibri" panose="020F0502020204030204" pitchFamily="34" charset="0"/>
              </a:rPr>
              <a:t>تحلیل</a:t>
            </a:r>
            <a:r>
              <a:rPr lang="fa-IR" altLang="fa-IR" sz="1505">
                <a:solidFill>
                  <a:srgbClr val="000000"/>
                </a:solidFill>
                <a:latin typeface="Calibri" panose="020F0502020204030204" pitchFamily="34" charset="0"/>
              </a:rPr>
              <a:t> :</a:t>
            </a:r>
            <a:r>
              <a:rPr lang="fa-IR" altLang="fa-IR" sz="1317" b="1">
                <a:solidFill>
                  <a:srgbClr val="000000"/>
                </a:solidFill>
                <a:latin typeface="Calibri" panose="020F0502020204030204" pitchFamily="34" charset="0"/>
              </a:rPr>
              <a:t>بنابراین معماری خانه ها متفاوت از خانه های جلگه ای شکل گرفته و خانه ها به سمت بالای شیب کشیده شده اند. زمین های کشاورزی وهمچنین رودخانه در قسمت پایین شبب وجود دارند زیرا آبیاری در سطوح مسطح ویا با شیب ملایم تر راحت تر است </a:t>
            </a:r>
            <a:endParaRPr lang="fa-IR" altLang="fa-IR" sz="1317" b="1">
              <a:solidFill>
                <a:srgbClr val="000000"/>
              </a:solidFill>
            </a:endParaRPr>
          </a:p>
        </p:txBody>
      </p:sp>
      <p:sp>
        <p:nvSpPr>
          <p:cNvPr id="5"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تحلیل شخصی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7"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44037" name="Text Box 6"/>
          <p:cNvSpPr txBox="1">
            <a:spLocks noChangeArrowheads="1"/>
          </p:cNvSpPr>
          <p:nvPr/>
        </p:nvSpPr>
        <p:spPr bwMode="auto">
          <a:xfrm>
            <a:off x="1848509" y="2210597"/>
            <a:ext cx="6665385" cy="931720"/>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129">
                <a:solidFill>
                  <a:srgbClr val="000000"/>
                </a:solidFill>
                <a:latin typeface="Calibri" panose="020F0502020204030204" pitchFamily="34" charset="0"/>
                <a:cs typeface="Arial" panose="020B0604020202020204" pitchFamily="34" charset="0"/>
              </a:rPr>
              <a:t> </a:t>
            </a:r>
            <a:endParaRPr lang="fa-IR" altLang="fa-IR" sz="2352">
              <a:solidFill>
                <a:srgbClr val="000000"/>
              </a:solidFill>
            </a:endParaRPr>
          </a:p>
        </p:txBody>
      </p:sp>
      <p:pic>
        <p:nvPicPr>
          <p:cNvPr id="8" name="Picture 5" descr="Untitled-19"/>
          <p:cNvPicPr>
            <a:picLocks noChangeAspect="1" noChangeArrowheads="1"/>
          </p:cNvPicPr>
          <p:nvPr/>
        </p:nvPicPr>
        <p:blipFill>
          <a:blip r:embed="rId3" cstate="screen">
            <a:lum contrast="10000"/>
            <a:extLst>
              <a:ext uri="{28A0092B-C50C-407E-A947-70E740481C1C}">
                <a14:useLocalDpi xmlns:a14="http://schemas.microsoft.com/office/drawing/2010/main"/>
              </a:ext>
            </a:extLst>
          </a:blip>
          <a:srcRect/>
          <a:stretch>
            <a:fillRect/>
          </a:stretch>
        </p:blipFill>
        <p:spPr bwMode="auto">
          <a:xfrm>
            <a:off x="1801628" y="3203041"/>
            <a:ext cx="6783938" cy="3236133"/>
          </a:xfrm>
          <a:prstGeom prst="rect">
            <a:avLst/>
          </a:prstGeom>
          <a:ln>
            <a:noFill/>
          </a:ln>
          <a:effectLst>
            <a:softEdge rad="112500"/>
          </a:effectLst>
        </p:spPr>
      </p:pic>
      <p:sp>
        <p:nvSpPr>
          <p:cNvPr id="44039" name="Rectangle 5"/>
          <p:cNvSpPr>
            <a:spLocks noChangeArrowheads="1"/>
          </p:cNvSpPr>
          <p:nvPr/>
        </p:nvSpPr>
        <p:spPr bwMode="auto">
          <a:xfrm>
            <a:off x="3425267" y="3787459"/>
            <a:ext cx="2078453" cy="38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b="1">
                <a:solidFill>
                  <a:srgbClr val="000000"/>
                </a:solidFill>
              </a:rPr>
              <a:t>هسته اولیه</a:t>
            </a:r>
          </a:p>
        </p:txBody>
      </p:sp>
    </p:spTree>
    <p:extLst>
      <p:ext uri="{BB962C8B-B14F-4D97-AF65-F5344CB8AC3E}">
        <p14:creationId xmlns:p14="http://schemas.microsoft.com/office/powerpoint/2010/main" val="120143404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5" name="Picture 3" descr="C:\Documents and Settings\Navid\Desktop\Untitled-21.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753570" y="347155"/>
            <a:ext cx="6545312" cy="3296857"/>
          </a:xfrm>
          <a:prstGeom prst="rect">
            <a:avLst/>
          </a:prstGeom>
          <a:ln>
            <a:noFill/>
          </a:ln>
          <a:effectLst>
            <a:softEdge rad="112500"/>
          </a:effectLst>
        </p:spPr>
      </p:pic>
      <p:sp>
        <p:nvSpPr>
          <p:cNvPr id="45059" name="TextBox 5"/>
          <p:cNvSpPr txBox="1">
            <a:spLocks noChangeArrowheads="1"/>
          </p:cNvSpPr>
          <p:nvPr/>
        </p:nvSpPr>
        <p:spPr bwMode="auto">
          <a:xfrm>
            <a:off x="2206864" y="332225"/>
            <a:ext cx="1219897" cy="7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lnSpc>
                <a:spcPct val="150000"/>
              </a:lnSpc>
              <a:spcBef>
                <a:spcPct val="0"/>
              </a:spcBef>
              <a:spcAft>
                <a:spcPct val="0"/>
              </a:spcAft>
            </a:pPr>
            <a:r>
              <a:rPr lang="fa-IR" altLang="fa-IR" sz="847" baseline="-25000">
                <a:solidFill>
                  <a:srgbClr val="000000"/>
                </a:solidFill>
              </a:rPr>
              <a:t>مسكوني با تراكم پايين</a:t>
            </a:r>
          </a:p>
          <a:p>
            <a:pPr eaLnBrk="1" fontAlgn="base" hangingPunct="1">
              <a:lnSpc>
                <a:spcPct val="150000"/>
              </a:lnSpc>
              <a:spcBef>
                <a:spcPct val="0"/>
              </a:spcBef>
              <a:spcAft>
                <a:spcPct val="0"/>
              </a:spcAft>
            </a:pPr>
            <a:r>
              <a:rPr lang="fa-IR" altLang="fa-IR" sz="847" baseline="-25000">
                <a:solidFill>
                  <a:srgbClr val="000000"/>
                </a:solidFill>
              </a:rPr>
              <a:t>مسكوني با تراكم بالا</a:t>
            </a:r>
          </a:p>
          <a:p>
            <a:pPr eaLnBrk="1" fontAlgn="base" hangingPunct="1">
              <a:lnSpc>
                <a:spcPct val="150000"/>
              </a:lnSpc>
              <a:spcBef>
                <a:spcPct val="0"/>
              </a:spcBef>
              <a:spcAft>
                <a:spcPct val="0"/>
              </a:spcAft>
            </a:pPr>
            <a:r>
              <a:rPr lang="fa-IR" altLang="fa-IR" sz="847" baseline="-25000">
                <a:solidFill>
                  <a:srgbClr val="000000"/>
                </a:solidFill>
              </a:rPr>
              <a:t>تجاري</a:t>
            </a:r>
          </a:p>
          <a:p>
            <a:pPr eaLnBrk="1" fontAlgn="base" hangingPunct="1">
              <a:lnSpc>
                <a:spcPct val="150000"/>
              </a:lnSpc>
              <a:spcBef>
                <a:spcPct val="0"/>
              </a:spcBef>
              <a:spcAft>
                <a:spcPct val="0"/>
              </a:spcAft>
            </a:pPr>
            <a:r>
              <a:rPr lang="fa-IR" altLang="fa-IR" sz="847" baseline="-25000">
                <a:solidFill>
                  <a:srgbClr val="000000"/>
                </a:solidFill>
              </a:rPr>
              <a:t>فضاي سبز</a:t>
            </a:r>
          </a:p>
          <a:p>
            <a:pPr eaLnBrk="1" fontAlgn="base" hangingPunct="1">
              <a:lnSpc>
                <a:spcPct val="150000"/>
              </a:lnSpc>
              <a:spcBef>
                <a:spcPct val="0"/>
              </a:spcBef>
              <a:spcAft>
                <a:spcPct val="0"/>
              </a:spcAft>
            </a:pPr>
            <a:r>
              <a:rPr lang="fa-IR" altLang="fa-IR" sz="847" baseline="-25000">
                <a:solidFill>
                  <a:srgbClr val="000000"/>
                </a:solidFill>
              </a:rPr>
              <a:t>بهداشتي</a:t>
            </a:r>
            <a:endParaRPr lang="en-US" altLang="fa-IR" sz="847" baseline="-25000">
              <a:solidFill>
                <a:srgbClr val="000000"/>
              </a:solidFill>
            </a:endParaRPr>
          </a:p>
        </p:txBody>
      </p:sp>
      <p:sp>
        <p:nvSpPr>
          <p:cNvPr id="45060" name="TextBox 10"/>
          <p:cNvSpPr txBox="1">
            <a:spLocks noChangeArrowheads="1"/>
          </p:cNvSpPr>
          <p:nvPr/>
        </p:nvSpPr>
        <p:spPr bwMode="auto">
          <a:xfrm>
            <a:off x="1060131" y="347155"/>
            <a:ext cx="1524498" cy="6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847">
                <a:solidFill>
                  <a:srgbClr val="000000"/>
                </a:solidFill>
              </a:rPr>
              <a:t>درماني</a:t>
            </a:r>
          </a:p>
          <a:p>
            <a:pPr eaLnBrk="1" fontAlgn="base" hangingPunct="1">
              <a:spcBef>
                <a:spcPct val="0"/>
              </a:spcBef>
              <a:spcAft>
                <a:spcPct val="0"/>
              </a:spcAft>
            </a:pPr>
            <a:r>
              <a:rPr lang="fa-IR" altLang="fa-IR" sz="847">
                <a:solidFill>
                  <a:srgbClr val="000000"/>
                </a:solidFill>
              </a:rPr>
              <a:t>آموزشي</a:t>
            </a:r>
          </a:p>
          <a:p>
            <a:pPr eaLnBrk="1" fontAlgn="base" hangingPunct="1">
              <a:spcBef>
                <a:spcPct val="0"/>
              </a:spcBef>
              <a:spcAft>
                <a:spcPct val="0"/>
              </a:spcAft>
            </a:pPr>
            <a:r>
              <a:rPr lang="fa-IR" altLang="fa-IR" sz="847">
                <a:solidFill>
                  <a:srgbClr val="000000"/>
                </a:solidFill>
              </a:rPr>
              <a:t>زراعي</a:t>
            </a:r>
          </a:p>
          <a:p>
            <a:pPr eaLnBrk="1" fontAlgn="base" hangingPunct="1">
              <a:spcBef>
                <a:spcPct val="0"/>
              </a:spcBef>
              <a:spcAft>
                <a:spcPct val="0"/>
              </a:spcAft>
            </a:pPr>
            <a:r>
              <a:rPr lang="fa-IR" altLang="fa-IR" sz="847">
                <a:solidFill>
                  <a:srgbClr val="000000"/>
                </a:solidFill>
              </a:rPr>
              <a:t>باغات</a:t>
            </a:r>
            <a:endParaRPr lang="en-US" altLang="fa-IR" sz="847">
              <a:solidFill>
                <a:srgbClr val="000000"/>
              </a:solidFill>
            </a:endParaRPr>
          </a:p>
        </p:txBody>
      </p:sp>
      <p:sp>
        <p:nvSpPr>
          <p:cNvPr id="8"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rPr>
              <a:t>طرح هادي</a:t>
            </a:r>
            <a:br>
              <a:rPr lang="fa-IR" sz="1129"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9"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45063" name="Rectangle 4"/>
          <p:cNvSpPr>
            <a:spLocks noChangeArrowheads="1"/>
          </p:cNvSpPr>
          <p:nvPr/>
        </p:nvSpPr>
        <p:spPr bwMode="auto">
          <a:xfrm>
            <a:off x="5862075" y="568519"/>
            <a:ext cx="2403958"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3-5 کاربری اراضی</a:t>
            </a:r>
          </a:p>
        </p:txBody>
      </p:sp>
      <p:sp>
        <p:nvSpPr>
          <p:cNvPr id="45064" name="Rounded Rectangle 19"/>
          <p:cNvSpPr>
            <a:spLocks noChangeArrowheads="1"/>
          </p:cNvSpPr>
          <p:nvPr/>
        </p:nvSpPr>
        <p:spPr bwMode="auto">
          <a:xfrm>
            <a:off x="6722124" y="490497"/>
            <a:ext cx="1576758" cy="430025"/>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45065" name="Text Box 5"/>
          <p:cNvSpPr txBox="1">
            <a:spLocks noChangeArrowheads="1"/>
          </p:cNvSpPr>
          <p:nvPr/>
        </p:nvSpPr>
        <p:spPr bwMode="auto">
          <a:xfrm>
            <a:off x="2708559" y="3285658"/>
            <a:ext cx="5944198" cy="3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975">
                <a:solidFill>
                  <a:srgbClr val="000000"/>
                </a:solidFill>
              </a:rPr>
              <a:t>کاربری اراضی مرکز تجمع روستا</a:t>
            </a:r>
            <a:endParaRPr lang="en-US" altLang="fa-IR" sz="1975">
              <a:solidFill>
                <a:srgbClr val="000000"/>
              </a:solidFill>
            </a:endParaRPr>
          </a:p>
        </p:txBody>
      </p:sp>
      <p:pic>
        <p:nvPicPr>
          <p:cNvPr id="19" name="Picture 4" descr="11"/>
          <p:cNvPicPr>
            <a:picLocks noChangeAspect="1" noChangeArrowheads="1"/>
          </p:cNvPicPr>
          <p:nvPr/>
        </p:nvPicPr>
        <p:blipFill>
          <a:blip r:embed="rId4">
            <a:lum contrast="-20000"/>
          </a:blip>
          <a:srcRect/>
          <a:stretch>
            <a:fillRect/>
          </a:stretch>
        </p:blipFill>
        <p:spPr bwMode="auto">
          <a:xfrm>
            <a:off x="1371601" y="3572342"/>
            <a:ext cx="7285635" cy="2712740"/>
          </a:xfrm>
          <a:prstGeom prst="rect">
            <a:avLst/>
          </a:prstGeom>
          <a:ln>
            <a:noFill/>
          </a:ln>
          <a:effectLst>
            <a:softEdge rad="112500"/>
          </a:effectLst>
        </p:spPr>
      </p:pic>
    </p:spTree>
    <p:extLst>
      <p:ext uri="{BB962C8B-B14F-4D97-AF65-F5344CB8AC3E}">
        <p14:creationId xmlns:p14="http://schemas.microsoft.com/office/powerpoint/2010/main" val="2382636364"/>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7" name="Picture 7" descr="Untitled-6"/>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600201" y="2300186"/>
            <a:ext cx="6934201" cy="3837972"/>
          </a:xfrm>
          <a:prstGeom prst="rect">
            <a:avLst/>
          </a:prstGeom>
          <a:ln>
            <a:noFill/>
          </a:ln>
          <a:effectLst>
            <a:softEdge rad="112500"/>
          </a:effectLst>
        </p:spPr>
      </p:pic>
      <p:sp>
        <p:nvSpPr>
          <p:cNvPr id="46083" name="Text Box 5"/>
          <p:cNvSpPr txBox="1">
            <a:spLocks noChangeArrowheads="1"/>
          </p:cNvSpPr>
          <p:nvPr/>
        </p:nvSpPr>
        <p:spPr bwMode="auto">
          <a:xfrm>
            <a:off x="2514451" y="2901922"/>
            <a:ext cx="2744395" cy="366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787">
                <a:solidFill>
                  <a:srgbClr val="000000"/>
                </a:solidFill>
              </a:rPr>
              <a:t>کوهپایه ای-دره ای </a:t>
            </a:r>
            <a:endParaRPr lang="en-US" altLang="fa-IR" sz="1787">
              <a:solidFill>
                <a:srgbClr val="000000"/>
              </a:solidFill>
            </a:endParaRPr>
          </a:p>
        </p:txBody>
      </p:sp>
      <p:sp>
        <p:nvSpPr>
          <p:cNvPr id="46084" name="Rectangle 1"/>
          <p:cNvSpPr>
            <a:spLocks noChangeArrowheads="1"/>
          </p:cNvSpPr>
          <p:nvPr/>
        </p:nvSpPr>
        <p:spPr bwMode="auto">
          <a:xfrm>
            <a:off x="1827606" y="1020489"/>
            <a:ext cx="6554892" cy="113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latin typeface="Calibri" panose="020F0502020204030204" pitchFamily="34" charset="0"/>
              </a:rPr>
              <a:t>4-5 توپوگرافی:</a:t>
            </a:r>
          </a:p>
          <a:p>
            <a:pPr eaLnBrk="1" fontAlgn="base" hangingPunct="1">
              <a:spcBef>
                <a:spcPct val="0"/>
              </a:spcBef>
              <a:spcAft>
                <a:spcPct val="0"/>
              </a:spcAft>
            </a:pPr>
            <a:endParaRPr lang="en-US" altLang="fa-IR" sz="1693">
              <a:solidFill>
                <a:srgbClr val="000000"/>
              </a:solidFill>
            </a:endParaRPr>
          </a:p>
          <a:p>
            <a:pPr fontAlgn="base">
              <a:spcBef>
                <a:spcPct val="0"/>
              </a:spcBef>
              <a:spcAft>
                <a:spcPct val="0"/>
              </a:spcAft>
            </a:pPr>
            <a:r>
              <a:rPr lang="fa-IR" altLang="fa-IR" sz="1129">
                <a:solidFill>
                  <a:srgbClr val="000000"/>
                </a:solidFill>
                <a:latin typeface="Calibri" panose="020F0502020204030204" pitchFamily="34" charset="0"/>
              </a:rPr>
              <a:t>وضعیت توپوگرافی روستای کیش دره کوهپایه ای دره ای است. یعنی از قسمت های جنوبی روستا به دشت منتهی می شود. و در قسمت های بالاتر، محصور بین دو کوه است. که این عامل باعث شده شیب روستا از سمت جنوب غربی و شمال شرقی به سمت مرکز باشد، و در دو طرف شیب نسبتا" تند و در مرکز نزدیک به رودخانه شیب ملایم تری داشته باشد.</a:t>
            </a:r>
            <a:endParaRPr lang="fa-IR" altLang="fa-IR" sz="1129">
              <a:solidFill>
                <a:srgbClr val="000000"/>
              </a:solidFill>
            </a:endParaRPr>
          </a:p>
        </p:txBody>
      </p:sp>
      <p:sp>
        <p:nvSpPr>
          <p:cNvPr id="6"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7"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Tree>
    <p:extLst>
      <p:ext uri="{BB962C8B-B14F-4D97-AF65-F5344CB8AC3E}">
        <p14:creationId xmlns:p14="http://schemas.microsoft.com/office/powerpoint/2010/main" val="1414833746"/>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
          <p:cNvSpPr>
            <a:spLocks noChangeArrowheads="1"/>
          </p:cNvSpPr>
          <p:nvPr/>
        </p:nvSpPr>
        <p:spPr bwMode="auto">
          <a:xfrm>
            <a:off x="1776839" y="705555"/>
            <a:ext cx="6781850" cy="1814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tabLst>
                <a:tab pos="477838" algn="l"/>
              </a:tabLst>
              <a:defRPr sz="2500">
                <a:solidFill>
                  <a:schemeClr val="tx1"/>
                </a:solidFill>
                <a:latin typeface="Arial" panose="020B0604020202020204" pitchFamily="34" charset="0"/>
                <a:cs typeface="B Homa" panose="00000400000000000000" pitchFamily="2" charset="-78"/>
              </a:defRPr>
            </a:lvl1pPr>
            <a:lvl2pPr marL="742950" indent="-285750" algn="r" eaLnBrk="0" hangingPunct="0">
              <a:tabLst>
                <a:tab pos="477838" algn="l"/>
              </a:tabLst>
              <a:defRPr sz="2500">
                <a:solidFill>
                  <a:schemeClr val="tx1"/>
                </a:solidFill>
                <a:latin typeface="Arial" panose="020B0604020202020204" pitchFamily="34" charset="0"/>
                <a:cs typeface="B Homa" panose="00000400000000000000" pitchFamily="2" charset="-78"/>
              </a:defRPr>
            </a:lvl2pPr>
            <a:lvl3pPr marL="1143000" indent="-228600" algn="r" eaLnBrk="0" hangingPunct="0">
              <a:tabLst>
                <a:tab pos="477838" algn="l"/>
              </a:tabLst>
              <a:defRPr sz="2500">
                <a:solidFill>
                  <a:schemeClr val="tx1"/>
                </a:solidFill>
                <a:latin typeface="Arial" panose="020B0604020202020204" pitchFamily="34" charset="0"/>
                <a:cs typeface="B Homa" panose="00000400000000000000" pitchFamily="2" charset="-78"/>
              </a:defRPr>
            </a:lvl3pPr>
            <a:lvl4pPr marL="1600200" indent="-228600" algn="r" eaLnBrk="0" hangingPunct="0">
              <a:tabLst>
                <a:tab pos="477838" algn="l"/>
              </a:tabLst>
              <a:defRPr sz="2500">
                <a:solidFill>
                  <a:schemeClr val="tx1"/>
                </a:solidFill>
                <a:latin typeface="Arial" panose="020B0604020202020204" pitchFamily="34" charset="0"/>
                <a:cs typeface="B Homa" panose="00000400000000000000" pitchFamily="2" charset="-78"/>
              </a:defRPr>
            </a:lvl4pPr>
            <a:lvl5pPr marL="2057400" indent="-228600" algn="r" eaLnBrk="0" hangingPunct="0">
              <a:tabLst>
                <a:tab pos="477838" algn="l"/>
              </a:tabLst>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tabLst>
                <a:tab pos="477838" algn="l"/>
              </a:tabLs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tabLst>
                <a:tab pos="477838" algn="l"/>
              </a:tabLs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tabLst>
                <a:tab pos="477838" algn="l"/>
              </a:tabLs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tabLst>
                <a:tab pos="477838" algn="l"/>
              </a:tabLs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505" b="1">
                <a:solidFill>
                  <a:srgbClr val="000000"/>
                </a:solidFill>
                <a:latin typeface="Calibri" panose="020F0502020204030204" pitchFamily="34" charset="0"/>
              </a:rPr>
              <a:t>5-5 تحلیل توپو گرافی:</a:t>
            </a:r>
            <a:endParaRPr lang="en-US" altLang="fa-IR" sz="1505">
              <a:solidFill>
                <a:srgbClr val="000000"/>
              </a:solidFill>
            </a:endParaRPr>
          </a:p>
          <a:p>
            <a:pPr fontAlgn="base">
              <a:spcBef>
                <a:spcPct val="0"/>
              </a:spcBef>
              <a:spcAft>
                <a:spcPct val="0"/>
              </a:spcAft>
            </a:pPr>
            <a:r>
              <a:rPr lang="fa-IR" altLang="fa-IR" sz="1129" b="1">
                <a:solidFill>
                  <a:srgbClr val="000000"/>
                </a:solidFill>
                <a:latin typeface="Calibri" panose="020F0502020204030204" pitchFamily="34" charset="0"/>
              </a:rPr>
              <a:t>اصلی ترین موانع گسترش روستای کیش دره را می توان به سه بخش تقسیم کرد:</a:t>
            </a:r>
            <a:endParaRPr lang="en-US" altLang="fa-IR" sz="1129" b="1">
              <a:solidFill>
                <a:srgbClr val="000000"/>
              </a:solidFill>
            </a:endParaRPr>
          </a:p>
          <a:p>
            <a:pPr fontAlgn="base">
              <a:spcBef>
                <a:spcPct val="0"/>
              </a:spcBef>
              <a:spcAft>
                <a:spcPct val="0"/>
              </a:spcAft>
              <a:buFontTx/>
              <a:buChar char="•"/>
            </a:pPr>
            <a:r>
              <a:rPr lang="fa-IR" altLang="fa-IR" sz="1129" b="1">
                <a:solidFill>
                  <a:srgbClr val="000000"/>
                </a:solidFill>
                <a:latin typeface="Calibri" panose="020F0502020204030204" pitchFamily="34" charset="0"/>
              </a:rPr>
              <a:t>جنگل های منابع طبیعی: جنگل های منابع طبیعی که در قسمت شمال شرقی، شمال و غرب روستا کشیده شده است آن را محصور کرده و دخل و تصرف و ساخت و ساز در جنگل ممنوع می باشد و روستا تنها تا حریم جنگل می تواند پیشروی کند.</a:t>
            </a:r>
            <a:endParaRPr lang="en-US" altLang="fa-IR" sz="1129" b="1">
              <a:solidFill>
                <a:srgbClr val="000000"/>
              </a:solidFill>
            </a:endParaRPr>
          </a:p>
          <a:p>
            <a:pPr fontAlgn="base">
              <a:spcBef>
                <a:spcPct val="0"/>
              </a:spcBef>
              <a:spcAft>
                <a:spcPct val="0"/>
              </a:spcAft>
              <a:buFontTx/>
              <a:buChar char="•"/>
            </a:pPr>
            <a:r>
              <a:rPr lang="fa-IR" altLang="fa-IR" sz="1129" b="1">
                <a:solidFill>
                  <a:srgbClr val="000000"/>
                </a:solidFill>
                <a:latin typeface="Calibri" panose="020F0502020204030204" pitchFamily="34" charset="0"/>
              </a:rPr>
              <a:t>نقاط سیل گیر: اراضی نزدیک به رودخانه به دلیل سیل گیر بودن رود قابل سکونت و استفاده نیستند و حریمی را جهت ساخت و ساز و زندگی ایجاد می کنند.</a:t>
            </a:r>
            <a:endParaRPr lang="en-US" altLang="fa-IR" sz="1129" b="1">
              <a:solidFill>
                <a:srgbClr val="000000"/>
              </a:solidFill>
            </a:endParaRPr>
          </a:p>
          <a:p>
            <a:pPr fontAlgn="base">
              <a:spcBef>
                <a:spcPct val="0"/>
              </a:spcBef>
              <a:spcAft>
                <a:spcPct val="0"/>
              </a:spcAft>
              <a:buFontTx/>
              <a:buChar char="•"/>
            </a:pPr>
            <a:r>
              <a:rPr lang="fa-IR" altLang="fa-IR" sz="1129" b="1">
                <a:solidFill>
                  <a:srgbClr val="000000"/>
                </a:solidFill>
                <a:latin typeface="Calibri" panose="020F0502020204030204" pitchFamily="34" charset="0"/>
              </a:rPr>
              <a:t>زمین های کشاورزی: از دیگر موانع گسترش روستا زمین های کشاورزی و برنج کاری است که اقتصاد روستا به آنها وابسته است. بنابراین امکان تغییر کاربری آنها وجود ندارد.</a:t>
            </a:r>
            <a:endParaRPr lang="en-US" altLang="fa-IR" sz="1129" b="1">
              <a:solidFill>
                <a:srgbClr val="000000"/>
              </a:solidFill>
            </a:endParaRPr>
          </a:p>
          <a:p>
            <a:pPr rtl="0" fontAlgn="base">
              <a:spcBef>
                <a:spcPct val="0"/>
              </a:spcBef>
              <a:spcAft>
                <a:spcPct val="0"/>
              </a:spcAft>
            </a:pPr>
            <a:endParaRPr lang="en-US" altLang="fa-IR" sz="1787">
              <a:solidFill>
                <a:srgbClr val="000000"/>
              </a:solidFill>
              <a:cs typeface="Arial" panose="020B0604020202020204" pitchFamily="34" charset="0"/>
            </a:endParaRPr>
          </a:p>
        </p:txBody>
      </p:sp>
      <p:pic>
        <p:nvPicPr>
          <p:cNvPr id="4" name="Picture 2" descr="C:\Documents and Settings\Navid\Desktop\sina\Untitled-20.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16200000">
            <a:off x="3170291" y="1146732"/>
            <a:ext cx="3870223" cy="6858002"/>
          </a:xfrm>
          <a:prstGeom prst="rect">
            <a:avLst/>
          </a:prstGeom>
          <a:ln>
            <a:noFill/>
          </a:ln>
          <a:effectLst>
            <a:softEdge rad="112500"/>
          </a:effectLst>
        </p:spPr>
      </p:pic>
      <p:sp>
        <p:nvSpPr>
          <p:cNvPr id="47108" name="TextBox 4"/>
          <p:cNvSpPr txBox="1">
            <a:spLocks noChangeArrowheads="1"/>
          </p:cNvSpPr>
          <p:nvPr/>
        </p:nvSpPr>
        <p:spPr bwMode="auto">
          <a:xfrm>
            <a:off x="2362151" y="5697083"/>
            <a:ext cx="3504404" cy="583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lnSpc>
                <a:spcPct val="200000"/>
              </a:lnSpc>
              <a:spcBef>
                <a:spcPct val="0"/>
              </a:spcBef>
              <a:spcAft>
                <a:spcPct val="0"/>
              </a:spcAft>
            </a:pPr>
            <a:r>
              <a:rPr lang="fa-IR" altLang="fa-IR" sz="1599">
                <a:solidFill>
                  <a:srgbClr val="000000"/>
                </a:solidFill>
              </a:rPr>
              <a:t>موانع گسترش وامكان گسترش</a:t>
            </a:r>
            <a:endParaRPr lang="en-US" altLang="fa-IR" sz="1599">
              <a:solidFill>
                <a:srgbClr val="000000"/>
              </a:solidFill>
            </a:endParaRPr>
          </a:p>
        </p:txBody>
      </p:sp>
      <p:sp>
        <p:nvSpPr>
          <p:cNvPr id="6"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تحلیل شخصی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7"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47111" name="Text Box 6"/>
          <p:cNvSpPr txBox="1">
            <a:spLocks noChangeArrowheads="1"/>
          </p:cNvSpPr>
          <p:nvPr/>
        </p:nvSpPr>
        <p:spPr bwMode="auto">
          <a:xfrm>
            <a:off x="1776839" y="633839"/>
            <a:ext cx="6808726" cy="1863441"/>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129">
                <a:solidFill>
                  <a:srgbClr val="000000"/>
                </a:solidFill>
                <a:latin typeface="Calibri" panose="020F0502020204030204" pitchFamily="34" charset="0"/>
                <a:cs typeface="Arial" panose="020B0604020202020204" pitchFamily="34" charset="0"/>
              </a:rPr>
              <a:t> </a:t>
            </a:r>
            <a:endParaRPr lang="fa-IR" altLang="fa-IR" sz="2352">
              <a:solidFill>
                <a:srgbClr val="000000"/>
              </a:solidFill>
            </a:endParaRPr>
          </a:p>
        </p:txBody>
      </p:sp>
    </p:spTree>
    <p:extLst>
      <p:ext uri="{BB962C8B-B14F-4D97-AF65-F5344CB8AC3E}">
        <p14:creationId xmlns:p14="http://schemas.microsoft.com/office/powerpoint/2010/main" val="3609658786"/>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6" descr="12"/>
          <p:cNvPicPr>
            <a:picLocks noChangeAspect="1" noChangeArrowheads="1"/>
          </p:cNvPicPr>
          <p:nvPr/>
        </p:nvPicPr>
        <p:blipFill>
          <a:blip r:embed="rId2">
            <a:lum contrast="-30000"/>
          </a:blip>
          <a:srcRect/>
          <a:stretch>
            <a:fillRect/>
          </a:stretch>
        </p:blipFill>
        <p:spPr bwMode="auto">
          <a:xfrm>
            <a:off x="1524003" y="1171371"/>
            <a:ext cx="6908798" cy="5117296"/>
          </a:xfrm>
          <a:prstGeom prst="rect">
            <a:avLst/>
          </a:prstGeom>
          <a:ln>
            <a:noFill/>
          </a:ln>
          <a:effectLst>
            <a:softEdge rad="112500"/>
          </a:effectLst>
        </p:spPr>
      </p:pic>
      <p:sp>
        <p:nvSpPr>
          <p:cNvPr id="48131" name="Text Box 5"/>
          <p:cNvSpPr txBox="1">
            <a:spLocks noChangeArrowheads="1"/>
          </p:cNvSpPr>
          <p:nvPr/>
        </p:nvSpPr>
        <p:spPr bwMode="auto">
          <a:xfrm>
            <a:off x="5862075" y="568141"/>
            <a:ext cx="2366630" cy="38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881" b="1">
                <a:solidFill>
                  <a:srgbClr val="000000"/>
                </a:solidFill>
              </a:rPr>
              <a:t>6-5 تحلیل شیب زمین</a:t>
            </a:r>
            <a:endParaRPr lang="en-US" altLang="fa-IR" sz="1881" b="1">
              <a:solidFill>
                <a:srgbClr val="000000"/>
              </a:solidFill>
            </a:endParaRPr>
          </a:p>
        </p:txBody>
      </p:sp>
      <p:sp>
        <p:nvSpPr>
          <p:cNvPr id="5"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تحلیل شخصی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6"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Tree>
    <p:extLst>
      <p:ext uri="{BB962C8B-B14F-4D97-AF65-F5344CB8AC3E}">
        <p14:creationId xmlns:p14="http://schemas.microsoft.com/office/powerpoint/2010/main" val="1109660684"/>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p:cNvPicPr>
            <a:picLocks noChangeAspect="1" noChangeArrowheads="1"/>
          </p:cNvPicPr>
          <p:nvPr/>
        </p:nvPicPr>
        <p:blipFill>
          <a:blip r:embed="rId2">
            <a:lum contrast="-10000"/>
          </a:blip>
          <a:srcRect/>
          <a:stretch>
            <a:fillRect/>
          </a:stretch>
        </p:blipFill>
        <p:spPr bwMode="auto">
          <a:xfrm>
            <a:off x="1418485" y="1981251"/>
            <a:ext cx="7315200" cy="4529594"/>
          </a:xfrm>
          <a:prstGeom prst="rect">
            <a:avLst/>
          </a:prstGeom>
          <a:ln>
            <a:noFill/>
          </a:ln>
          <a:effectLst>
            <a:softEdge rad="112500"/>
          </a:effectLst>
        </p:spPr>
      </p:pic>
      <p:sp>
        <p:nvSpPr>
          <p:cNvPr id="49155" name="Rectangle 4"/>
          <p:cNvSpPr>
            <a:spLocks noChangeArrowheads="1"/>
          </p:cNvSpPr>
          <p:nvPr/>
        </p:nvSpPr>
        <p:spPr bwMode="auto">
          <a:xfrm>
            <a:off x="6268209" y="644395"/>
            <a:ext cx="1960496" cy="38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b="1">
                <a:solidFill>
                  <a:srgbClr val="000000"/>
                </a:solidFill>
              </a:rPr>
              <a:t>7-5 بافت</a:t>
            </a:r>
          </a:p>
        </p:txBody>
      </p:sp>
      <p:sp>
        <p:nvSpPr>
          <p:cNvPr id="49156" name="Rectangle 5"/>
          <p:cNvSpPr>
            <a:spLocks noChangeArrowheads="1"/>
          </p:cNvSpPr>
          <p:nvPr/>
        </p:nvSpPr>
        <p:spPr bwMode="auto">
          <a:xfrm>
            <a:off x="6986411" y="1230695"/>
            <a:ext cx="1166143" cy="1205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buFontTx/>
              <a:buChar char="•"/>
            </a:pPr>
            <a:r>
              <a:rPr lang="fa-IR" altLang="fa-IR" sz="1975">
                <a:solidFill>
                  <a:srgbClr val="000000"/>
                </a:solidFill>
              </a:rPr>
              <a:t> </a:t>
            </a:r>
            <a:r>
              <a:rPr lang="fa-IR" altLang="fa-IR" sz="1317" b="1">
                <a:solidFill>
                  <a:srgbClr val="000000"/>
                </a:solidFill>
              </a:rPr>
              <a:t>باز</a:t>
            </a:r>
          </a:p>
          <a:p>
            <a:pPr eaLnBrk="1" fontAlgn="base" hangingPunct="1">
              <a:spcBef>
                <a:spcPct val="0"/>
              </a:spcBef>
              <a:spcAft>
                <a:spcPct val="0"/>
              </a:spcAft>
              <a:buFontTx/>
              <a:buChar char="•"/>
            </a:pPr>
            <a:endParaRPr lang="fa-IR" altLang="fa-IR" sz="1317" b="1">
              <a:solidFill>
                <a:srgbClr val="000000"/>
              </a:solidFill>
            </a:endParaRPr>
          </a:p>
          <a:p>
            <a:pPr eaLnBrk="1" fontAlgn="base" hangingPunct="1">
              <a:spcBef>
                <a:spcPct val="0"/>
              </a:spcBef>
              <a:spcAft>
                <a:spcPct val="0"/>
              </a:spcAft>
              <a:buFontTx/>
              <a:buChar char="•"/>
            </a:pPr>
            <a:r>
              <a:rPr lang="fa-IR" altLang="fa-IR" sz="1317" b="1">
                <a:solidFill>
                  <a:srgbClr val="000000"/>
                </a:solidFill>
              </a:rPr>
              <a:t> خطی </a:t>
            </a:r>
          </a:p>
          <a:p>
            <a:pPr eaLnBrk="1" fontAlgn="base" hangingPunct="1">
              <a:spcBef>
                <a:spcPct val="0"/>
              </a:spcBef>
              <a:spcAft>
                <a:spcPct val="0"/>
              </a:spcAft>
              <a:buFontTx/>
              <a:buChar char="•"/>
            </a:pPr>
            <a:endParaRPr lang="fa-IR" altLang="fa-IR" sz="1317" b="1">
              <a:solidFill>
                <a:srgbClr val="000000"/>
              </a:solidFill>
            </a:endParaRPr>
          </a:p>
          <a:p>
            <a:pPr eaLnBrk="1" fontAlgn="base" hangingPunct="1">
              <a:spcBef>
                <a:spcPct val="0"/>
              </a:spcBef>
              <a:spcAft>
                <a:spcPct val="0"/>
              </a:spcAft>
              <a:buFontTx/>
              <a:buChar char="•"/>
            </a:pPr>
            <a:r>
              <a:rPr lang="fa-IR" altLang="fa-IR" sz="1317" b="1">
                <a:solidFill>
                  <a:srgbClr val="000000"/>
                </a:solidFill>
              </a:rPr>
              <a:t>گسسته </a:t>
            </a:r>
          </a:p>
        </p:txBody>
      </p:sp>
      <p:sp>
        <p:nvSpPr>
          <p:cNvPr id="6"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تحلیل شخصی </a:t>
            </a:r>
          </a:p>
          <a:p>
            <a:pPr algn="ctr" eaLnBrk="0" fontAlgn="base" hangingPunct="0">
              <a:spcBef>
                <a:spcPct val="0"/>
              </a:spcBef>
              <a:spcAft>
                <a:spcPct val="0"/>
              </a:spcAft>
              <a:defRPr/>
            </a:pP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7"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49159" name="Text Box 6"/>
          <p:cNvSpPr txBox="1">
            <a:spLocks noChangeArrowheads="1"/>
          </p:cNvSpPr>
          <p:nvPr/>
        </p:nvSpPr>
        <p:spPr bwMode="auto">
          <a:xfrm>
            <a:off x="1705168" y="705510"/>
            <a:ext cx="4873615" cy="1791770"/>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129">
                <a:solidFill>
                  <a:srgbClr val="000000"/>
                </a:solidFill>
                <a:latin typeface="Calibri" panose="020F0502020204030204" pitchFamily="34" charset="0"/>
                <a:cs typeface="Arial" panose="020B0604020202020204" pitchFamily="34" charset="0"/>
              </a:rPr>
              <a:t> </a:t>
            </a:r>
            <a:endParaRPr lang="fa-IR" altLang="fa-IR" sz="2352">
              <a:solidFill>
                <a:srgbClr val="000000"/>
              </a:solidFill>
            </a:endParaRPr>
          </a:p>
        </p:txBody>
      </p:sp>
      <p:sp>
        <p:nvSpPr>
          <p:cNvPr id="49160" name="Rectangle 1"/>
          <p:cNvSpPr>
            <a:spLocks noChangeArrowheads="1"/>
          </p:cNvSpPr>
          <p:nvPr/>
        </p:nvSpPr>
        <p:spPr bwMode="auto">
          <a:xfrm>
            <a:off x="1776839" y="829074"/>
            <a:ext cx="4658602" cy="1596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b="1">
                <a:solidFill>
                  <a:srgbClr val="000000"/>
                </a:solidFill>
                <a:latin typeface="IranNastaliq" panose="02000503000000020003" pitchFamily="2" charset="0"/>
              </a:rPr>
              <a:t>تحلیل بافت:</a:t>
            </a:r>
          </a:p>
          <a:p>
            <a:pPr eaLnBrk="1" fontAlgn="base" hangingPunct="1">
              <a:spcBef>
                <a:spcPct val="0"/>
              </a:spcBef>
              <a:spcAft>
                <a:spcPct val="0"/>
              </a:spcAft>
            </a:pPr>
            <a:endParaRPr lang="en-US" altLang="fa-IR" sz="1129" b="1">
              <a:solidFill>
                <a:srgbClr val="000000"/>
              </a:solidFill>
              <a:latin typeface="IranNastaliq" panose="02000503000000020003" pitchFamily="2" charset="0"/>
            </a:endParaRPr>
          </a:p>
          <a:p>
            <a:pPr fontAlgn="base">
              <a:spcBef>
                <a:spcPct val="0"/>
              </a:spcBef>
              <a:spcAft>
                <a:spcPct val="0"/>
              </a:spcAft>
            </a:pPr>
            <a:r>
              <a:rPr lang="fa-IR" altLang="fa-IR" sz="1129" b="1">
                <a:solidFill>
                  <a:srgbClr val="000000"/>
                </a:solidFill>
                <a:latin typeface="IranNastaliq" panose="02000503000000020003" pitchFamily="2" charset="0"/>
              </a:rPr>
              <a:t>بافت روستا بافتی باز، خطی و گسسته است. در بافت روستا با توجه به اقلیم و نیاز به جریان باد و میزان بیشتر تابش هیچ گونه تراکمی به چشم نمی خورد. در سراسر روستا بافت باز با تراکم های متفاوت دیده می شود. به صورتی که در نقاطی با شیب کمتر و ارتفاع پایین تر، تعداد بناهای مسکونی بیشتر و در ارتفاعات کمتر است. با توجه به نیاز انسان ها به آب، بافت روستا به صورت خطی و در امتداد رودخانه شکل گرفته است. از طرفی وجود رودخانه باعث ایجاد یک گسستگی درروستا و بافت آن شده است.</a:t>
            </a:r>
          </a:p>
        </p:txBody>
      </p:sp>
    </p:spTree>
    <p:extLst>
      <p:ext uri="{BB962C8B-B14F-4D97-AF65-F5344CB8AC3E}">
        <p14:creationId xmlns:p14="http://schemas.microsoft.com/office/powerpoint/2010/main" val="4171063195"/>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Navid\Desktop\sina\pro 01.jpg"/>
          <p:cNvPicPr>
            <a:picLocks noChangeAspect="1" noChangeArrowheads="1"/>
          </p:cNvPicPr>
          <p:nvPr/>
        </p:nvPicPr>
        <p:blipFill>
          <a:blip r:embed="rId2"/>
          <a:srcRect/>
          <a:stretch>
            <a:fillRect/>
          </a:stretch>
        </p:blipFill>
        <p:spPr bwMode="auto">
          <a:xfrm>
            <a:off x="1447801" y="1350100"/>
            <a:ext cx="7391401" cy="4035515"/>
          </a:xfrm>
          <a:prstGeom prst="rect">
            <a:avLst/>
          </a:prstGeom>
          <a:ln>
            <a:noFill/>
          </a:ln>
          <a:effectLst>
            <a:softEdge rad="112500"/>
          </a:effectLst>
        </p:spPr>
      </p:pic>
      <p:pic>
        <p:nvPicPr>
          <p:cNvPr id="6145" name="Picture 1" descr="C:\Documents and Settings\Navid\Desktop\Untitled-10.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00304" y="4934087"/>
            <a:ext cx="3695699" cy="1580341"/>
          </a:xfrm>
          <a:prstGeom prst="rect">
            <a:avLst/>
          </a:prstGeom>
          <a:ln>
            <a:noFill/>
          </a:ln>
          <a:effectLst>
            <a:softEdge rad="112500"/>
          </a:effectLst>
        </p:spPr>
      </p:pic>
      <p:sp>
        <p:nvSpPr>
          <p:cNvPr id="50180" name="Rectangle 1"/>
          <p:cNvSpPr>
            <a:spLocks noChangeArrowheads="1"/>
          </p:cNvSpPr>
          <p:nvPr/>
        </p:nvSpPr>
        <p:spPr bwMode="auto">
          <a:xfrm>
            <a:off x="1981400" y="718765"/>
            <a:ext cx="6553399" cy="69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latin typeface="Calibri" panose="020F0502020204030204" pitchFamily="34" charset="0"/>
              </a:rPr>
              <a:t>8-5 پروفیل طولی روستا:</a:t>
            </a:r>
            <a:endParaRPr lang="en-US" altLang="fa-IR" sz="1693" b="1">
              <a:solidFill>
                <a:srgbClr val="000000"/>
              </a:solidFill>
            </a:endParaRPr>
          </a:p>
          <a:p>
            <a:pPr fontAlgn="base">
              <a:spcBef>
                <a:spcPct val="0"/>
              </a:spcBef>
              <a:spcAft>
                <a:spcPct val="0"/>
              </a:spcAft>
            </a:pPr>
            <a:r>
              <a:rPr lang="fa-IR" altLang="fa-IR" sz="1129">
                <a:solidFill>
                  <a:srgbClr val="000000"/>
                </a:solidFill>
                <a:latin typeface="Calibri" panose="020F0502020204030204" pitchFamily="34" charset="0"/>
              </a:rPr>
              <a:t>با توجه به پروفیل طولی روستا مشاهده می شود که اختلاف ارتفاع از نقاط ابتدایی تا انتهایی روستا حدود 140 متر است. گرمش باد در امتداد عرض روستا می وزد</a:t>
            </a:r>
            <a:endParaRPr lang="fa-IR" altLang="fa-IR" sz="1129">
              <a:solidFill>
                <a:srgbClr val="000000"/>
              </a:solidFill>
            </a:endParaRPr>
          </a:p>
        </p:txBody>
      </p:sp>
      <p:cxnSp>
        <p:nvCxnSpPr>
          <p:cNvPr id="50181" name="AutoShape 6"/>
          <p:cNvCxnSpPr>
            <a:cxnSpLocks noChangeShapeType="1"/>
          </p:cNvCxnSpPr>
          <p:nvPr/>
        </p:nvCxnSpPr>
        <p:spPr bwMode="auto">
          <a:xfrm rot="5400000" flipH="1" flipV="1">
            <a:off x="1643950" y="3240865"/>
            <a:ext cx="827201" cy="298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0182" name="AutoShape 6"/>
          <p:cNvCxnSpPr>
            <a:cxnSpLocks noChangeShapeType="1"/>
          </p:cNvCxnSpPr>
          <p:nvPr/>
        </p:nvCxnSpPr>
        <p:spPr bwMode="auto">
          <a:xfrm rot="5400000">
            <a:off x="1455067" y="4633219"/>
            <a:ext cx="120496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0183" name="Rectangle 6"/>
          <p:cNvSpPr>
            <a:spLocks noChangeArrowheads="1"/>
          </p:cNvSpPr>
          <p:nvPr/>
        </p:nvSpPr>
        <p:spPr bwMode="auto">
          <a:xfrm rot="10800000" flipV="1">
            <a:off x="1752948" y="3760932"/>
            <a:ext cx="533052" cy="26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129" b="1">
                <a:solidFill>
                  <a:srgbClr val="000000"/>
                </a:solidFill>
                <a:latin typeface="Calibri" panose="020F0502020204030204" pitchFamily="34" charset="0"/>
                <a:cs typeface="Times New Roman" panose="02020603050405020304" pitchFamily="18" charset="0"/>
              </a:rPr>
              <a:t>140</a:t>
            </a:r>
            <a:endParaRPr lang="fa-IR" altLang="fa-IR" sz="2352">
              <a:solidFill>
                <a:srgbClr val="000000"/>
              </a:solidFill>
            </a:endParaRPr>
          </a:p>
        </p:txBody>
      </p:sp>
      <p:sp>
        <p:nvSpPr>
          <p:cNvPr id="9"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تحلیل شخصی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10" name="Picture 3" descr="H:\aks\كاروانسرا ومدارس\New Folder (5)\logo%2000.jpg"/>
          <p:cNvPicPr>
            <a:picLocks noChangeAspect="1" noChangeArrowheads="1"/>
          </p:cNvPicPr>
          <p:nvPr/>
        </p:nvPicPr>
        <p:blipFill>
          <a:blip r:embed="rId4"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Tree>
    <p:extLst>
      <p:ext uri="{BB962C8B-B14F-4D97-AF65-F5344CB8AC3E}">
        <p14:creationId xmlns:p14="http://schemas.microsoft.com/office/powerpoint/2010/main" val="2902339839"/>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1" descr="C:\Documents and Settings\Navid\Desktop\sina\pro02.jpg"/>
          <p:cNvPicPr>
            <a:picLocks noChangeAspect="1" noChangeArrowheads="1"/>
          </p:cNvPicPr>
          <p:nvPr/>
        </p:nvPicPr>
        <p:blipFill>
          <a:blip r:embed="rId2">
            <a:lum contrast="10000"/>
          </a:blip>
          <a:srcRect/>
          <a:stretch>
            <a:fillRect/>
          </a:stretch>
        </p:blipFill>
        <p:spPr bwMode="auto">
          <a:xfrm>
            <a:off x="1447801" y="2275537"/>
            <a:ext cx="7238999" cy="4013130"/>
          </a:xfrm>
          <a:prstGeom prst="rect">
            <a:avLst/>
          </a:prstGeom>
          <a:ln>
            <a:noFill/>
          </a:ln>
          <a:effectLst>
            <a:softEdge rad="112500"/>
          </a:effectLst>
        </p:spPr>
      </p:pic>
      <p:pic>
        <p:nvPicPr>
          <p:cNvPr id="7" name="Picture 1" descr="C:\Documents and Settings\Navid\Desktop\Untitled-10.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76600" y="1321879"/>
            <a:ext cx="3962400" cy="2281795"/>
          </a:xfrm>
          <a:prstGeom prst="rect">
            <a:avLst/>
          </a:prstGeom>
          <a:ln>
            <a:noFill/>
          </a:ln>
          <a:effectLst>
            <a:softEdge rad="112500"/>
          </a:effectLst>
        </p:spPr>
      </p:pic>
      <p:sp>
        <p:nvSpPr>
          <p:cNvPr id="51204" name="Rectangle 1"/>
          <p:cNvSpPr>
            <a:spLocks noChangeArrowheads="1"/>
          </p:cNvSpPr>
          <p:nvPr/>
        </p:nvSpPr>
        <p:spPr bwMode="auto">
          <a:xfrm>
            <a:off x="1905249" y="567744"/>
            <a:ext cx="6781850" cy="1060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latin typeface="Calibri" panose="020F0502020204030204" pitchFamily="34" charset="0"/>
              </a:rPr>
              <a:t>9-5 پروفیل عرضی روستا:</a:t>
            </a:r>
          </a:p>
          <a:p>
            <a:pPr eaLnBrk="1" fontAlgn="base" hangingPunct="1">
              <a:spcBef>
                <a:spcPct val="0"/>
              </a:spcBef>
              <a:spcAft>
                <a:spcPct val="0"/>
              </a:spcAft>
            </a:pPr>
            <a:endParaRPr lang="en-US" altLang="fa-IR" sz="1693" b="1">
              <a:solidFill>
                <a:srgbClr val="000000"/>
              </a:solidFill>
            </a:endParaRPr>
          </a:p>
          <a:p>
            <a:pPr rtl="0" fontAlgn="base">
              <a:spcBef>
                <a:spcPct val="0"/>
              </a:spcBef>
              <a:spcAft>
                <a:spcPct val="0"/>
              </a:spcAft>
            </a:pPr>
            <a:r>
              <a:rPr lang="fa-IR" altLang="fa-IR" sz="1129">
                <a:solidFill>
                  <a:srgbClr val="000000"/>
                </a:solidFill>
                <a:latin typeface="Calibri" panose="020F0502020204030204" pitchFamily="34" charset="0"/>
              </a:rPr>
              <a:t>با توجه به این پروفیل، اختلاف ارتفاع روستا در عرض حدود 80 متر است.</a:t>
            </a:r>
            <a:endParaRPr lang="en-US" altLang="fa-IR" sz="1129">
              <a:solidFill>
                <a:srgbClr val="000000"/>
              </a:solidFill>
            </a:endParaRPr>
          </a:p>
          <a:p>
            <a:pPr rtl="0" fontAlgn="base">
              <a:spcBef>
                <a:spcPct val="0"/>
              </a:spcBef>
              <a:spcAft>
                <a:spcPct val="0"/>
              </a:spcAft>
            </a:pPr>
            <a:endParaRPr lang="en-US" altLang="fa-IR" sz="1787">
              <a:solidFill>
                <a:srgbClr val="000000"/>
              </a:solidFill>
              <a:cs typeface="Arial" panose="020B0604020202020204" pitchFamily="34" charset="0"/>
            </a:endParaRPr>
          </a:p>
        </p:txBody>
      </p:sp>
      <p:cxnSp>
        <p:nvCxnSpPr>
          <p:cNvPr id="51205" name="AutoShape 6"/>
          <p:cNvCxnSpPr>
            <a:cxnSpLocks noChangeShapeType="1"/>
          </p:cNvCxnSpPr>
          <p:nvPr/>
        </p:nvCxnSpPr>
        <p:spPr bwMode="auto">
          <a:xfrm rot="5400000" flipH="1" flipV="1">
            <a:off x="3320001" y="4819862"/>
            <a:ext cx="677886" cy="1494"/>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1206" name="Text Box 7"/>
          <p:cNvSpPr txBox="1">
            <a:spLocks noChangeArrowheads="1"/>
          </p:cNvSpPr>
          <p:nvPr/>
        </p:nvSpPr>
        <p:spPr bwMode="auto">
          <a:xfrm>
            <a:off x="3404364" y="5241674"/>
            <a:ext cx="558435" cy="294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88"/>
              </a:spcAft>
            </a:pPr>
            <a:r>
              <a:rPr lang="en-US" altLang="fa-IR" sz="1129" b="1">
                <a:solidFill>
                  <a:srgbClr val="000000"/>
                </a:solidFill>
                <a:cs typeface="Arial" panose="020B0604020202020204" pitchFamily="34" charset="0"/>
              </a:rPr>
              <a:t>  80  </a:t>
            </a:r>
            <a:endParaRPr lang="fa-IR" altLang="fa-IR" sz="2352">
              <a:solidFill>
                <a:srgbClr val="000000"/>
              </a:solidFill>
            </a:endParaRPr>
          </a:p>
        </p:txBody>
      </p:sp>
      <p:cxnSp>
        <p:nvCxnSpPr>
          <p:cNvPr id="51207" name="AutoShape 6"/>
          <p:cNvCxnSpPr>
            <a:cxnSpLocks noChangeShapeType="1"/>
          </p:cNvCxnSpPr>
          <p:nvPr/>
        </p:nvCxnSpPr>
        <p:spPr bwMode="auto">
          <a:xfrm rot="16200000" flipH="1">
            <a:off x="3318507" y="5799363"/>
            <a:ext cx="67938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9"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تحلیل شخصی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10" name="Picture 3" descr="H:\aks\كاروانسرا ومدارس\New Folder (5)\logo%2000.jpg"/>
          <p:cNvPicPr>
            <a:picLocks noChangeAspect="1" noChangeArrowheads="1"/>
          </p:cNvPicPr>
          <p:nvPr/>
        </p:nvPicPr>
        <p:blipFill>
          <a:blip r:embed="rId4"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Tree>
    <p:extLst>
      <p:ext uri="{BB962C8B-B14F-4D97-AF65-F5344CB8AC3E}">
        <p14:creationId xmlns:p14="http://schemas.microsoft.com/office/powerpoint/2010/main" val="2893324868"/>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5" descr="Untitled-8"/>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281720" y="945609"/>
            <a:ext cx="7538432" cy="4816277"/>
          </a:xfrm>
          <a:prstGeom prst="rect">
            <a:avLst/>
          </a:prstGeom>
          <a:ln>
            <a:noFill/>
          </a:ln>
          <a:effectLst>
            <a:softEdge rad="112500"/>
          </a:effectLst>
        </p:spPr>
      </p:pic>
      <p:sp>
        <p:nvSpPr>
          <p:cNvPr id="52227" name="Text Box 4"/>
          <p:cNvSpPr txBox="1">
            <a:spLocks noChangeArrowheads="1"/>
          </p:cNvSpPr>
          <p:nvPr/>
        </p:nvSpPr>
        <p:spPr bwMode="auto">
          <a:xfrm>
            <a:off x="5181202" y="568141"/>
            <a:ext cx="3505897" cy="38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881" b="1">
                <a:solidFill>
                  <a:srgbClr val="000000"/>
                </a:solidFill>
              </a:rPr>
              <a:t>10-5 معابر:</a:t>
            </a:r>
            <a:endParaRPr lang="en-US" altLang="fa-IR" sz="1881" b="1">
              <a:solidFill>
                <a:srgbClr val="000000"/>
              </a:solidFill>
            </a:endParaRPr>
          </a:p>
        </p:txBody>
      </p:sp>
      <p:sp>
        <p:nvSpPr>
          <p:cNvPr id="52228" name="Text Box 6"/>
          <p:cNvSpPr txBox="1">
            <a:spLocks noChangeArrowheads="1"/>
          </p:cNvSpPr>
          <p:nvPr/>
        </p:nvSpPr>
        <p:spPr bwMode="auto">
          <a:xfrm>
            <a:off x="837653" y="4736992"/>
            <a:ext cx="1676798" cy="26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129">
                <a:solidFill>
                  <a:srgbClr val="000000"/>
                </a:solidFill>
              </a:rPr>
              <a:t>معبر اصلی درجه 1</a:t>
            </a:r>
            <a:endParaRPr lang="en-US" altLang="fa-IR" sz="1129">
              <a:solidFill>
                <a:srgbClr val="000000"/>
              </a:solidFill>
            </a:endParaRPr>
          </a:p>
        </p:txBody>
      </p:sp>
      <p:sp>
        <p:nvSpPr>
          <p:cNvPr id="52229" name="Text Box 7"/>
          <p:cNvSpPr txBox="1">
            <a:spLocks noChangeArrowheads="1"/>
          </p:cNvSpPr>
          <p:nvPr/>
        </p:nvSpPr>
        <p:spPr bwMode="auto">
          <a:xfrm>
            <a:off x="837653" y="4887800"/>
            <a:ext cx="1676798" cy="26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129">
                <a:solidFill>
                  <a:srgbClr val="000000"/>
                </a:solidFill>
              </a:rPr>
              <a:t>معبر اصلی درجه 2</a:t>
            </a:r>
            <a:endParaRPr lang="en-US" altLang="fa-IR" sz="1129">
              <a:solidFill>
                <a:srgbClr val="000000"/>
              </a:solidFill>
            </a:endParaRPr>
          </a:p>
        </p:txBody>
      </p:sp>
      <p:sp>
        <p:nvSpPr>
          <p:cNvPr id="52230" name="Text Box 8"/>
          <p:cNvSpPr txBox="1">
            <a:spLocks noChangeArrowheads="1"/>
          </p:cNvSpPr>
          <p:nvPr/>
        </p:nvSpPr>
        <p:spPr bwMode="auto">
          <a:xfrm>
            <a:off x="1066104" y="5084895"/>
            <a:ext cx="1448347" cy="26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129">
                <a:solidFill>
                  <a:srgbClr val="000000"/>
                </a:solidFill>
              </a:rPr>
              <a:t>معبر فرعی درجه 1</a:t>
            </a:r>
            <a:endParaRPr lang="en-US" altLang="fa-IR" sz="1129">
              <a:solidFill>
                <a:srgbClr val="000000"/>
              </a:solidFill>
            </a:endParaRPr>
          </a:p>
        </p:txBody>
      </p:sp>
      <p:sp>
        <p:nvSpPr>
          <p:cNvPr id="52231" name="Text Box 9"/>
          <p:cNvSpPr txBox="1">
            <a:spLocks noChangeArrowheads="1"/>
          </p:cNvSpPr>
          <p:nvPr/>
        </p:nvSpPr>
        <p:spPr bwMode="auto">
          <a:xfrm>
            <a:off x="1066104" y="5262578"/>
            <a:ext cx="1448347" cy="26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129">
                <a:solidFill>
                  <a:srgbClr val="000000"/>
                </a:solidFill>
              </a:rPr>
              <a:t>معبر فرعی درجه2</a:t>
            </a:r>
            <a:endParaRPr lang="en-US" altLang="fa-IR" sz="1129">
              <a:solidFill>
                <a:srgbClr val="000000"/>
              </a:solidFill>
            </a:endParaRPr>
          </a:p>
        </p:txBody>
      </p:sp>
      <p:sp>
        <p:nvSpPr>
          <p:cNvPr id="52232" name="Text Box 11"/>
          <p:cNvSpPr txBox="1">
            <a:spLocks noChangeArrowheads="1"/>
          </p:cNvSpPr>
          <p:nvPr/>
        </p:nvSpPr>
        <p:spPr bwMode="auto">
          <a:xfrm>
            <a:off x="5779952" y="5722466"/>
            <a:ext cx="2590600" cy="322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505" b="1">
                <a:solidFill>
                  <a:srgbClr val="000000"/>
                </a:solidFill>
              </a:rPr>
              <a:t>معبر اصلی درجه 1</a:t>
            </a:r>
            <a:endParaRPr lang="en-US" altLang="fa-IR" sz="1505" b="1">
              <a:solidFill>
                <a:srgbClr val="000000"/>
              </a:solidFill>
            </a:endParaRPr>
          </a:p>
        </p:txBody>
      </p:sp>
      <p:sp>
        <p:nvSpPr>
          <p:cNvPr id="52233" name="Text Box 13"/>
          <p:cNvSpPr txBox="1">
            <a:spLocks noChangeArrowheads="1"/>
          </p:cNvSpPr>
          <p:nvPr/>
        </p:nvSpPr>
        <p:spPr bwMode="auto">
          <a:xfrm>
            <a:off x="2972846" y="4859430"/>
            <a:ext cx="2436807" cy="322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505" b="1">
                <a:solidFill>
                  <a:srgbClr val="000000"/>
                </a:solidFill>
              </a:rPr>
              <a:t>معبر اصلی درجه 2</a:t>
            </a:r>
            <a:endParaRPr lang="en-US" altLang="fa-IR" sz="1505" b="1">
              <a:solidFill>
                <a:srgbClr val="000000"/>
              </a:solidFill>
            </a:endParaRPr>
          </a:p>
        </p:txBody>
      </p:sp>
      <p:sp>
        <p:nvSpPr>
          <p:cNvPr id="52234" name="Text Box 14"/>
          <p:cNvSpPr txBox="1">
            <a:spLocks noChangeArrowheads="1"/>
          </p:cNvSpPr>
          <p:nvPr/>
        </p:nvSpPr>
        <p:spPr bwMode="auto">
          <a:xfrm>
            <a:off x="3855292" y="1529724"/>
            <a:ext cx="2208357" cy="322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505" b="1">
                <a:solidFill>
                  <a:srgbClr val="000000"/>
                </a:solidFill>
              </a:rPr>
              <a:t>معبر فرعی درجه 1</a:t>
            </a:r>
            <a:endParaRPr lang="en-US" altLang="fa-IR" sz="1505" b="1">
              <a:solidFill>
                <a:srgbClr val="000000"/>
              </a:solidFill>
            </a:endParaRPr>
          </a:p>
        </p:txBody>
      </p:sp>
      <p:sp>
        <p:nvSpPr>
          <p:cNvPr id="52235" name="Text Box 15"/>
          <p:cNvSpPr txBox="1">
            <a:spLocks noChangeArrowheads="1"/>
          </p:cNvSpPr>
          <p:nvPr/>
        </p:nvSpPr>
        <p:spPr bwMode="auto">
          <a:xfrm>
            <a:off x="2438301" y="2074721"/>
            <a:ext cx="2133699" cy="322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505" b="1">
                <a:solidFill>
                  <a:srgbClr val="000000"/>
                </a:solidFill>
              </a:rPr>
              <a:t>معبر فرعی درجه 2   </a:t>
            </a:r>
            <a:endParaRPr lang="en-US" altLang="fa-IR" sz="1505" b="1">
              <a:solidFill>
                <a:srgbClr val="000000"/>
              </a:solidFill>
            </a:endParaRPr>
          </a:p>
        </p:txBody>
      </p:sp>
      <p:sp>
        <p:nvSpPr>
          <p:cNvPr id="13"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تحلیل شخصی </a:t>
            </a:r>
          </a:p>
          <a:p>
            <a:pPr algn="ctr" eaLnBrk="0" fontAlgn="base" hangingPunct="0">
              <a:spcBef>
                <a:spcPct val="0"/>
              </a:spcBef>
              <a:spcAft>
                <a:spcPct val="0"/>
              </a:spcAft>
              <a:defRPr/>
            </a:pP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14"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Tree>
    <p:extLst>
      <p:ext uri="{BB962C8B-B14F-4D97-AF65-F5344CB8AC3E}">
        <p14:creationId xmlns:p14="http://schemas.microsoft.com/office/powerpoint/2010/main" val="229917837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101" name="Picture 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58435" y="920523"/>
            <a:ext cx="8170472" cy="4966189"/>
          </a:xfrm>
          <a:prstGeom prst="rect">
            <a:avLst/>
          </a:prstGeom>
          <a:noFill/>
          <a:extLst>
            <a:ext uri="{909E8E84-426E-40DD-AFC4-6F175D3DCCD1}">
              <a14:hiddenFill xmlns:a14="http://schemas.microsoft.com/office/drawing/2010/main">
                <a:solidFill>
                  <a:srgbClr val="FFFFFF"/>
                </a:solidFill>
              </a14:hiddenFill>
            </a:ext>
          </a:extLst>
        </p:spPr>
      </p:pic>
      <p:sp>
        <p:nvSpPr>
          <p:cNvPr id="132102" name="Rectangle 6"/>
          <p:cNvSpPr>
            <a:spLocks noChangeArrowheads="1"/>
          </p:cNvSpPr>
          <p:nvPr/>
        </p:nvSpPr>
        <p:spPr bwMode="auto">
          <a:xfrm>
            <a:off x="7653845" y="418826"/>
            <a:ext cx="939681" cy="570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fontAlgn="base">
              <a:spcBef>
                <a:spcPct val="0"/>
              </a:spcBef>
              <a:spcAft>
                <a:spcPct val="0"/>
              </a:spcAft>
            </a:pPr>
            <a:r>
              <a:rPr lang="ps-AF" altLang="fa-IR" sz="3104">
                <a:solidFill>
                  <a:srgbClr val="000000"/>
                </a:solidFill>
                <a:cs typeface="B Homa" panose="00000400000000000000" pitchFamily="2" charset="-78"/>
              </a:rPr>
              <a:t>12-8</a:t>
            </a:r>
            <a:endParaRPr lang="en-US" altLang="fa-IR" sz="3104">
              <a:solidFill>
                <a:srgbClr val="000000"/>
              </a:solidFill>
              <a:cs typeface="B Homa" panose="00000400000000000000" pitchFamily="2" charset="-78"/>
            </a:endParaRPr>
          </a:p>
        </p:txBody>
      </p:sp>
    </p:spTree>
    <p:extLst>
      <p:ext uri="{BB962C8B-B14F-4D97-AF65-F5344CB8AC3E}">
        <p14:creationId xmlns:p14="http://schemas.microsoft.com/office/powerpoint/2010/main" val="1745276635"/>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
          <p:cNvSpPr>
            <a:spLocks noChangeArrowheads="1"/>
          </p:cNvSpPr>
          <p:nvPr/>
        </p:nvSpPr>
        <p:spPr bwMode="auto">
          <a:xfrm>
            <a:off x="1776838" y="852990"/>
            <a:ext cx="6553400" cy="5013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tabLst>
                <a:tab pos="358775" algn="l"/>
              </a:tabLst>
              <a:defRPr sz="2500">
                <a:solidFill>
                  <a:schemeClr val="tx1"/>
                </a:solidFill>
                <a:latin typeface="Arial" panose="020B0604020202020204" pitchFamily="34" charset="0"/>
                <a:cs typeface="B Homa" panose="00000400000000000000" pitchFamily="2" charset="-78"/>
              </a:defRPr>
            </a:lvl1pPr>
            <a:lvl2pPr marL="742950" indent="-285750" algn="r" eaLnBrk="0" hangingPunct="0">
              <a:tabLst>
                <a:tab pos="358775" algn="l"/>
              </a:tabLst>
              <a:defRPr sz="2500">
                <a:solidFill>
                  <a:schemeClr val="tx1"/>
                </a:solidFill>
                <a:latin typeface="Arial" panose="020B0604020202020204" pitchFamily="34" charset="0"/>
                <a:cs typeface="B Homa" panose="00000400000000000000" pitchFamily="2" charset="-78"/>
              </a:defRPr>
            </a:lvl2pPr>
            <a:lvl3pPr marL="1143000" indent="-228600" algn="r" eaLnBrk="0" hangingPunct="0">
              <a:tabLst>
                <a:tab pos="358775" algn="l"/>
              </a:tabLst>
              <a:defRPr sz="2500">
                <a:solidFill>
                  <a:schemeClr val="tx1"/>
                </a:solidFill>
                <a:latin typeface="Arial" panose="020B0604020202020204" pitchFamily="34" charset="0"/>
                <a:cs typeface="B Homa" panose="00000400000000000000" pitchFamily="2" charset="-78"/>
              </a:defRPr>
            </a:lvl3pPr>
            <a:lvl4pPr marL="1600200" indent="-228600" algn="r" eaLnBrk="0" hangingPunct="0">
              <a:tabLst>
                <a:tab pos="358775" algn="l"/>
              </a:tabLst>
              <a:defRPr sz="2500">
                <a:solidFill>
                  <a:schemeClr val="tx1"/>
                </a:solidFill>
                <a:latin typeface="Arial" panose="020B0604020202020204" pitchFamily="34" charset="0"/>
                <a:cs typeface="B Homa" panose="00000400000000000000" pitchFamily="2" charset="-78"/>
              </a:defRPr>
            </a:lvl4pPr>
            <a:lvl5pPr marL="2057400" indent="-228600" algn="r" eaLnBrk="0" hangingPunct="0">
              <a:tabLst>
                <a:tab pos="358775" algn="l"/>
              </a:tabLst>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tabLst>
                <a:tab pos="358775" algn="l"/>
              </a:tabLs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tabLst>
                <a:tab pos="358775" algn="l"/>
              </a:tabLs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tabLst>
                <a:tab pos="358775" algn="l"/>
              </a:tabLs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tabLst>
                <a:tab pos="358775" algn="l"/>
              </a:tabLs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881" b="1">
                <a:solidFill>
                  <a:srgbClr val="000000"/>
                </a:solidFill>
                <a:latin typeface="Calibri" panose="020F0502020204030204" pitchFamily="34" charset="0"/>
              </a:rPr>
              <a:t>11-5 تحلیل معابر روستا:</a:t>
            </a:r>
          </a:p>
          <a:p>
            <a:pPr fontAlgn="base">
              <a:spcBef>
                <a:spcPct val="0"/>
              </a:spcBef>
              <a:spcAft>
                <a:spcPct val="0"/>
              </a:spcAft>
            </a:pPr>
            <a:endParaRPr lang="en-US" altLang="fa-IR" sz="2257">
              <a:solidFill>
                <a:srgbClr val="000000"/>
              </a:solidFill>
            </a:endParaRPr>
          </a:p>
          <a:p>
            <a:pPr fontAlgn="base">
              <a:spcBef>
                <a:spcPct val="0"/>
              </a:spcBef>
              <a:spcAft>
                <a:spcPct val="0"/>
              </a:spcAft>
            </a:pPr>
            <a:r>
              <a:rPr lang="fa-IR" altLang="fa-IR" sz="1317" b="1">
                <a:solidFill>
                  <a:srgbClr val="000000"/>
                </a:solidFill>
                <a:latin typeface="Calibri" panose="020F0502020204030204" pitchFamily="34" charset="0"/>
              </a:rPr>
              <a:t>معابر روستا را می توانیم بر اساس میزان تردد و اهمیت معبر به 4 دسته تقسیم کنیم:</a:t>
            </a:r>
            <a:endParaRPr lang="en-US" altLang="fa-IR" sz="1317" b="1">
              <a:solidFill>
                <a:srgbClr val="000000"/>
              </a:solidFill>
            </a:endParaRPr>
          </a:p>
          <a:p>
            <a:pPr fontAlgn="base">
              <a:spcBef>
                <a:spcPct val="0"/>
              </a:spcBef>
              <a:spcAft>
                <a:spcPct val="0"/>
              </a:spcAft>
            </a:pPr>
            <a:r>
              <a:rPr lang="fa-IR" altLang="fa-IR" sz="1317" b="1">
                <a:solidFill>
                  <a:srgbClr val="000000"/>
                </a:solidFill>
                <a:latin typeface="Calibri" panose="020F0502020204030204" pitchFamily="34" charset="0"/>
              </a:rPr>
              <a:t>             ▲ معبر اصلی درجه 1</a:t>
            </a:r>
            <a:endParaRPr lang="en-US" altLang="fa-IR" sz="1317" b="1">
              <a:solidFill>
                <a:srgbClr val="000000"/>
              </a:solidFill>
            </a:endParaRPr>
          </a:p>
          <a:p>
            <a:pPr fontAlgn="base">
              <a:spcBef>
                <a:spcPct val="0"/>
              </a:spcBef>
              <a:spcAft>
                <a:spcPct val="0"/>
              </a:spcAft>
            </a:pPr>
            <a:r>
              <a:rPr lang="fa-IR" altLang="ja-JP" sz="1317" b="1">
                <a:solidFill>
                  <a:srgbClr val="000000"/>
                </a:solidFill>
                <a:latin typeface="Calibri" panose="020F0502020204030204" pitchFamily="34" charset="0"/>
              </a:rPr>
              <a:t>             </a:t>
            </a:r>
            <a:r>
              <a:rPr lang="en-US" altLang="ja-JP" sz="1317" b="1">
                <a:solidFill>
                  <a:srgbClr val="000000"/>
                </a:solidFill>
                <a:latin typeface="Calibri" panose="020F0502020204030204" pitchFamily="34" charset="0"/>
                <a:ea typeface="ＭＳ Ｐゴシック" panose="020B0600070205080204" pitchFamily="34" charset="-128"/>
              </a:rPr>
              <a:t>▲ </a:t>
            </a:r>
            <a:r>
              <a:rPr lang="fa-IR" altLang="ja-JP" sz="1317" b="1">
                <a:solidFill>
                  <a:srgbClr val="000000"/>
                </a:solidFill>
                <a:latin typeface="Calibri" panose="020F0502020204030204" pitchFamily="34" charset="0"/>
                <a:ea typeface="ＭＳ Ｐゴシック" panose="020B0600070205080204" pitchFamily="34" charset="-128"/>
              </a:rPr>
              <a:t>معبر اصلی درجه 2</a:t>
            </a:r>
            <a:endParaRPr lang="en-US" altLang="ja-JP" sz="1317" b="1">
              <a:solidFill>
                <a:srgbClr val="000000"/>
              </a:solidFill>
              <a:ea typeface="ＭＳ Ｐゴシック" panose="020B0600070205080204" pitchFamily="34" charset="-128"/>
            </a:endParaRPr>
          </a:p>
          <a:p>
            <a:pPr fontAlgn="base">
              <a:spcBef>
                <a:spcPct val="0"/>
              </a:spcBef>
              <a:spcAft>
                <a:spcPct val="0"/>
              </a:spcAft>
            </a:pPr>
            <a:r>
              <a:rPr lang="en-US" altLang="ja-JP" sz="1317" b="1">
                <a:solidFill>
                  <a:srgbClr val="000000"/>
                </a:solidFill>
                <a:latin typeface="Calibri" panose="020F0502020204030204" pitchFamily="34" charset="0"/>
                <a:ea typeface="ＭＳ Ｐゴシック" panose="020B0600070205080204" pitchFamily="34" charset="-128"/>
              </a:rPr>
              <a:t> </a:t>
            </a:r>
            <a:r>
              <a:rPr lang="fa-IR" altLang="ja-JP" sz="1317" b="1">
                <a:solidFill>
                  <a:srgbClr val="000000"/>
                </a:solidFill>
                <a:latin typeface="Calibri" panose="020F0502020204030204" pitchFamily="34" charset="0"/>
              </a:rPr>
              <a:t>            </a:t>
            </a:r>
            <a:r>
              <a:rPr lang="en-US" altLang="ja-JP" sz="1317" b="1">
                <a:solidFill>
                  <a:srgbClr val="000000"/>
                </a:solidFill>
                <a:latin typeface="Calibri" panose="020F0502020204030204" pitchFamily="34" charset="0"/>
                <a:ea typeface="ＭＳ Ｐゴシック" panose="020B0600070205080204" pitchFamily="34" charset="-128"/>
              </a:rPr>
              <a:t>▲ </a:t>
            </a:r>
            <a:r>
              <a:rPr lang="fa-IR" altLang="ja-JP" sz="1317" b="1">
                <a:solidFill>
                  <a:srgbClr val="000000"/>
                </a:solidFill>
                <a:latin typeface="Calibri" panose="020F0502020204030204" pitchFamily="34" charset="0"/>
              </a:rPr>
              <a:t>معبر فرعی درجه 1</a:t>
            </a:r>
            <a:endParaRPr lang="en-US" altLang="ja-JP" sz="1317" b="1">
              <a:solidFill>
                <a:srgbClr val="000000"/>
              </a:solidFill>
              <a:ea typeface="ＭＳ Ｐゴシック" panose="020B0600070205080204" pitchFamily="34" charset="-128"/>
            </a:endParaRPr>
          </a:p>
          <a:p>
            <a:pPr fontAlgn="base">
              <a:spcBef>
                <a:spcPct val="0"/>
              </a:spcBef>
              <a:spcAft>
                <a:spcPct val="0"/>
              </a:spcAft>
            </a:pPr>
            <a:r>
              <a:rPr lang="fa-IR" altLang="ja-JP" sz="1317" b="1">
                <a:solidFill>
                  <a:srgbClr val="000000"/>
                </a:solidFill>
                <a:latin typeface="Calibri" panose="020F0502020204030204" pitchFamily="34" charset="0"/>
              </a:rPr>
              <a:t>             </a:t>
            </a:r>
            <a:r>
              <a:rPr lang="en-US" altLang="ja-JP" sz="1317" b="1">
                <a:solidFill>
                  <a:srgbClr val="000000"/>
                </a:solidFill>
                <a:latin typeface="Calibri" panose="020F0502020204030204" pitchFamily="34" charset="0"/>
                <a:ea typeface="ＭＳ Ｐゴシック" panose="020B0600070205080204" pitchFamily="34" charset="-128"/>
              </a:rPr>
              <a:t>▲  </a:t>
            </a:r>
            <a:r>
              <a:rPr lang="fa-IR" altLang="ja-JP" sz="1317" b="1">
                <a:solidFill>
                  <a:srgbClr val="000000"/>
                </a:solidFill>
                <a:latin typeface="Calibri" panose="020F0502020204030204" pitchFamily="34" charset="0"/>
              </a:rPr>
              <a:t>معبر فرعی درجه 2</a:t>
            </a:r>
            <a:endParaRPr lang="en-US" altLang="ja-JP" sz="1317" b="1">
              <a:solidFill>
                <a:srgbClr val="000000"/>
              </a:solidFill>
              <a:ea typeface="ＭＳ Ｐゴシック" panose="020B0600070205080204" pitchFamily="34" charset="-128"/>
            </a:endParaRPr>
          </a:p>
          <a:p>
            <a:pPr fontAlgn="base">
              <a:spcBef>
                <a:spcPct val="0"/>
              </a:spcBef>
              <a:spcAft>
                <a:spcPct val="0"/>
              </a:spcAft>
              <a:buFontTx/>
              <a:buChar char="•"/>
            </a:pPr>
            <a:r>
              <a:rPr lang="fa-IR" altLang="ja-JP" sz="1317" b="1">
                <a:solidFill>
                  <a:srgbClr val="000000"/>
                </a:solidFill>
                <a:latin typeface="Calibri" panose="020F0502020204030204" pitchFamily="34" charset="0"/>
              </a:rPr>
              <a:t>معبر اصلی درجه 1 : </a:t>
            </a:r>
          </a:p>
          <a:p>
            <a:pPr fontAlgn="base">
              <a:spcBef>
                <a:spcPct val="0"/>
              </a:spcBef>
              <a:spcAft>
                <a:spcPct val="0"/>
              </a:spcAft>
              <a:buFontTx/>
              <a:buChar char="•"/>
            </a:pPr>
            <a:r>
              <a:rPr lang="fa-IR" altLang="ja-JP" sz="1317" b="1">
                <a:solidFill>
                  <a:srgbClr val="000000"/>
                </a:solidFill>
                <a:latin typeface="Calibri" panose="020F0502020204030204" pitchFamily="34" charset="0"/>
              </a:rPr>
              <a:t>در اراضی روستا طول زیادی را به خود اختصاص نداده است و این معبر آسفالته معبر ورودی روستا است و دارای عرض 6 متر می باشد و کیش دره را به سیاه وررود و گوراب زرمیخ ارتباط می دهد و از مرکز تجمع روستا(فضاهای تجاری، خدماتی و آموزشی) عبور می کند.</a:t>
            </a:r>
            <a:endParaRPr lang="en-US" altLang="ja-JP" sz="1317" b="1">
              <a:solidFill>
                <a:srgbClr val="000000"/>
              </a:solidFill>
              <a:ea typeface="ＭＳ Ｐゴシック" panose="020B0600070205080204" pitchFamily="34" charset="-128"/>
            </a:endParaRPr>
          </a:p>
          <a:p>
            <a:pPr fontAlgn="base">
              <a:spcBef>
                <a:spcPct val="0"/>
              </a:spcBef>
              <a:spcAft>
                <a:spcPct val="0"/>
              </a:spcAft>
              <a:buFontTx/>
              <a:buChar char="•"/>
            </a:pPr>
            <a:r>
              <a:rPr lang="fa-IR" altLang="ja-JP" sz="1317" b="1">
                <a:solidFill>
                  <a:srgbClr val="000000"/>
                </a:solidFill>
                <a:latin typeface="Calibri" panose="020F0502020204030204" pitchFamily="34" charset="0"/>
              </a:rPr>
              <a:t>معبر اصلی درجه 2:</a:t>
            </a:r>
          </a:p>
          <a:p>
            <a:pPr fontAlgn="base">
              <a:spcBef>
                <a:spcPct val="0"/>
              </a:spcBef>
              <a:spcAft>
                <a:spcPct val="0"/>
              </a:spcAft>
              <a:buFontTx/>
              <a:buChar char="•"/>
            </a:pPr>
            <a:r>
              <a:rPr lang="fa-IR" altLang="ja-JP" sz="1317" b="1">
                <a:solidFill>
                  <a:srgbClr val="000000"/>
                </a:solidFill>
                <a:latin typeface="Calibri" panose="020F0502020204030204" pitchFamily="34" charset="0"/>
              </a:rPr>
              <a:t>  بیشترین طول را در روستا شامل می شود و راه ارتباطی دو روستای موسی کوه و لتین پرد هم هست. این راه شوسه برای دسترسی سواره به این دو روستا و همچنین مرکز روستای کیش دره مورد استفاده قرار می گیرد. که عرض آن به طور متغیر بین 3 تا 7 متر است.</a:t>
            </a:r>
            <a:endParaRPr lang="en-US" altLang="ja-JP" sz="1317" b="1">
              <a:solidFill>
                <a:srgbClr val="000000"/>
              </a:solidFill>
              <a:ea typeface="ＭＳ Ｐゴシック" panose="020B0600070205080204" pitchFamily="34" charset="-128"/>
            </a:endParaRPr>
          </a:p>
          <a:p>
            <a:pPr fontAlgn="base">
              <a:spcBef>
                <a:spcPct val="0"/>
              </a:spcBef>
              <a:spcAft>
                <a:spcPct val="0"/>
              </a:spcAft>
              <a:buFontTx/>
              <a:buChar char="•"/>
            </a:pPr>
            <a:r>
              <a:rPr lang="fa-IR" altLang="ja-JP" sz="1317" b="1">
                <a:solidFill>
                  <a:srgbClr val="000000"/>
                </a:solidFill>
                <a:latin typeface="Calibri" panose="020F0502020204030204" pitchFamily="34" charset="0"/>
              </a:rPr>
              <a:t>معبر فرعی درجه 1:</a:t>
            </a:r>
          </a:p>
          <a:p>
            <a:pPr fontAlgn="base">
              <a:spcBef>
                <a:spcPct val="0"/>
              </a:spcBef>
              <a:spcAft>
                <a:spcPct val="0"/>
              </a:spcAft>
              <a:buFontTx/>
              <a:buChar char="•"/>
            </a:pPr>
            <a:r>
              <a:rPr lang="fa-IR" altLang="ja-JP" sz="1317" b="1">
                <a:solidFill>
                  <a:srgbClr val="000000"/>
                </a:solidFill>
                <a:latin typeface="Calibri" panose="020F0502020204030204" pitchFamily="34" charset="0"/>
              </a:rPr>
              <a:t> شاخه ای است که از معبر اصلی درجه 2 منشعب می شود و خانه های روستا را به آن مرتبط می کند. که عرض آن به طور متغیر بین 2 تا 4 متر است.  </a:t>
            </a:r>
            <a:endParaRPr lang="en-US" altLang="ja-JP" sz="1317" b="1">
              <a:solidFill>
                <a:srgbClr val="000000"/>
              </a:solidFill>
              <a:ea typeface="ＭＳ Ｐゴシック" panose="020B0600070205080204" pitchFamily="34" charset="-128"/>
            </a:endParaRPr>
          </a:p>
          <a:p>
            <a:pPr fontAlgn="base">
              <a:spcBef>
                <a:spcPct val="0"/>
              </a:spcBef>
              <a:spcAft>
                <a:spcPct val="0"/>
              </a:spcAft>
            </a:pPr>
            <a:r>
              <a:rPr lang="fa-IR" altLang="ja-JP" sz="1317" b="1">
                <a:solidFill>
                  <a:srgbClr val="000000"/>
                </a:solidFill>
                <a:latin typeface="Calibri" panose="020F0502020204030204" pitchFamily="34" charset="0"/>
              </a:rPr>
              <a:t>  4- معبر فرعی درجه 2:</a:t>
            </a:r>
          </a:p>
          <a:p>
            <a:pPr fontAlgn="base">
              <a:spcBef>
                <a:spcPct val="0"/>
              </a:spcBef>
              <a:spcAft>
                <a:spcPct val="0"/>
              </a:spcAft>
            </a:pPr>
            <a:r>
              <a:rPr lang="fa-IR" altLang="ja-JP" sz="1317" b="1">
                <a:solidFill>
                  <a:srgbClr val="000000"/>
                </a:solidFill>
                <a:latin typeface="Calibri" panose="020F0502020204030204" pitchFamily="34" charset="0"/>
              </a:rPr>
              <a:t> یا از معبر اصلی درجه 2 و یا از معبر فرعی درجه 1 منشعب می شود و دسترسی تعداد محدودی خانه را میسر می کند، که می تواند بین دو حصار یا دیوار و یا دره و دیوار واقع شده باشد و برخی از پل های روستا را نیز شامل می شود و به طور متغیر عرض حدود 1.5 تا 3 متر دارد.</a:t>
            </a:r>
            <a:endParaRPr lang="en-US" altLang="ja-JP" sz="1317" b="1">
              <a:solidFill>
                <a:srgbClr val="000000"/>
              </a:solidFill>
              <a:ea typeface="ＭＳ Ｐゴシック" panose="020B0600070205080204" pitchFamily="34" charset="-128"/>
            </a:endParaRPr>
          </a:p>
          <a:p>
            <a:pPr rtl="0" fontAlgn="base">
              <a:spcBef>
                <a:spcPct val="0"/>
              </a:spcBef>
              <a:spcAft>
                <a:spcPct val="0"/>
              </a:spcAft>
            </a:pPr>
            <a:endParaRPr lang="en-US" altLang="ja-JP" sz="1505">
              <a:solidFill>
                <a:srgbClr val="000000"/>
              </a:solidFill>
              <a:ea typeface="ＭＳ Ｐゴシック" panose="020B0600070205080204" pitchFamily="34" charset="-128"/>
            </a:endParaRPr>
          </a:p>
        </p:txBody>
      </p:sp>
      <p:sp>
        <p:nvSpPr>
          <p:cNvPr id="4"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5"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53253" name="Text Box 6"/>
          <p:cNvSpPr txBox="1">
            <a:spLocks noChangeArrowheads="1"/>
          </p:cNvSpPr>
          <p:nvPr/>
        </p:nvSpPr>
        <p:spPr bwMode="auto">
          <a:xfrm>
            <a:off x="1705168" y="777180"/>
            <a:ext cx="6808726" cy="5016956"/>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129">
                <a:solidFill>
                  <a:srgbClr val="000000"/>
                </a:solidFill>
                <a:latin typeface="Calibri" panose="020F0502020204030204" pitchFamily="34" charset="0"/>
                <a:cs typeface="Arial" panose="020B0604020202020204" pitchFamily="34" charset="0"/>
              </a:rPr>
              <a:t> </a:t>
            </a:r>
            <a:endParaRPr lang="fa-IR" altLang="fa-IR" sz="2352">
              <a:solidFill>
                <a:srgbClr val="000000"/>
              </a:solidFill>
            </a:endParaRPr>
          </a:p>
        </p:txBody>
      </p:sp>
    </p:spTree>
    <p:extLst>
      <p:ext uri="{BB962C8B-B14F-4D97-AF65-F5344CB8AC3E}">
        <p14:creationId xmlns:p14="http://schemas.microsoft.com/office/powerpoint/2010/main" val="3667997170"/>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Text Box 5"/>
          <p:cNvSpPr txBox="1">
            <a:spLocks noChangeArrowheads="1"/>
          </p:cNvSpPr>
          <p:nvPr/>
        </p:nvSpPr>
        <p:spPr bwMode="auto">
          <a:xfrm>
            <a:off x="4070305" y="920522"/>
            <a:ext cx="3580554" cy="3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975">
                <a:solidFill>
                  <a:srgbClr val="000000"/>
                </a:solidFill>
              </a:rPr>
              <a:t>معبر اصلی درجه 1</a:t>
            </a:r>
            <a:endParaRPr lang="en-US" altLang="fa-IR" sz="1975">
              <a:solidFill>
                <a:srgbClr val="000000"/>
              </a:solidFill>
            </a:endParaRPr>
          </a:p>
        </p:txBody>
      </p:sp>
      <p:pic>
        <p:nvPicPr>
          <p:cNvPr id="18437" name="Picture 6" descr="IMG_606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633497" y="562168"/>
            <a:ext cx="3539858" cy="2938503"/>
          </a:xfrm>
          <a:prstGeom prst="rect">
            <a:avLst/>
          </a:prstGeom>
          <a:ln>
            <a:noFill/>
          </a:ln>
          <a:effectLst>
            <a:softEdge rad="112500"/>
          </a:effectLst>
        </p:spPr>
      </p:pic>
      <p:pic>
        <p:nvPicPr>
          <p:cNvPr id="3073" name="Picture 1" descr="C:\Documents and Settings\Navid\Desktop\sina\Untitled-9.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213646" y="1422217"/>
            <a:ext cx="4572000" cy="1956613"/>
          </a:xfrm>
          <a:prstGeom prst="rect">
            <a:avLst/>
          </a:prstGeom>
          <a:ln>
            <a:noFill/>
          </a:ln>
          <a:effectLst>
            <a:softEdge rad="112500"/>
          </a:effectLst>
        </p:spPr>
      </p:pic>
      <p:sp>
        <p:nvSpPr>
          <p:cNvPr id="6"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تحلیل شخصی</a:t>
            </a:r>
          </a:p>
          <a:p>
            <a:pPr algn="ctr" eaLnBrk="0" fontAlgn="base" hangingPunct="0">
              <a:spcBef>
                <a:spcPct val="0"/>
              </a:spcBef>
              <a:spcAft>
                <a:spcPct val="0"/>
              </a:spcAft>
              <a:defRPr/>
            </a:pPr>
            <a:r>
              <a:rPr lang="fa-IR" sz="1129" b="1" kern="0" dirty="0">
                <a:solidFill>
                  <a:srgbClr val="000000"/>
                </a:solidFill>
                <a:cs typeface="B Homa" panose="00000400000000000000" pitchFamily="2" charset="-78"/>
              </a:rPr>
              <a:t> </a:t>
            </a: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7" name="Picture 3" descr="H:\aks\كاروانسرا ومدارس\New Folder (5)\logo%2000.jpg"/>
          <p:cNvPicPr>
            <a:picLocks noChangeAspect="1" noChangeArrowheads="1"/>
          </p:cNvPicPr>
          <p:nvPr/>
        </p:nvPicPr>
        <p:blipFill>
          <a:blip r:embed="rId5"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8" name="Picture 5" descr="Picture 018"/>
          <p:cNvPicPr>
            <a:picLocks noChangeAspect="1" noChangeArrowheads="1"/>
          </p:cNvPicPr>
          <p:nvPr/>
        </p:nvPicPr>
        <p:blipFill>
          <a:blip r:embed="rId6" cstate="screen">
            <a:lum contrast="10000"/>
            <a:extLst>
              <a:ext uri="{28A0092B-C50C-407E-A947-70E740481C1C}">
                <a14:useLocalDpi xmlns:a14="http://schemas.microsoft.com/office/drawing/2010/main"/>
              </a:ext>
            </a:extLst>
          </a:blip>
          <a:srcRect/>
          <a:stretch>
            <a:fillRect/>
          </a:stretch>
        </p:blipFill>
        <p:spPr bwMode="auto">
          <a:xfrm>
            <a:off x="6292100" y="3357330"/>
            <a:ext cx="2163553" cy="2987962"/>
          </a:xfrm>
          <a:prstGeom prst="rect">
            <a:avLst/>
          </a:prstGeom>
          <a:ln>
            <a:noFill/>
          </a:ln>
          <a:effectLst>
            <a:softEdge rad="112500"/>
          </a:effectLst>
        </p:spPr>
      </p:pic>
      <p:graphicFrame>
        <p:nvGraphicFramePr>
          <p:cNvPr id="1026" name="Object 6"/>
          <p:cNvGraphicFramePr>
            <a:graphicFrameLocks noChangeAspect="1"/>
          </p:cNvGraphicFramePr>
          <p:nvPr/>
        </p:nvGraphicFramePr>
        <p:xfrm>
          <a:off x="4070305" y="3787354"/>
          <a:ext cx="2795161" cy="1791770"/>
        </p:xfrm>
        <a:graphic>
          <a:graphicData uri="http://schemas.openxmlformats.org/presentationml/2006/ole">
            <mc:AlternateContent xmlns:mc="http://schemas.openxmlformats.org/markup-compatibility/2006">
              <mc:Choice xmlns:v="urn:schemas-microsoft-com:vml" Requires="v">
                <p:oleObj spid="_x0000_s1028" name="Image" r:id="rId7" imgW="8596825" imgH="4838095" progId="">
                  <p:embed/>
                </p:oleObj>
              </mc:Choice>
              <mc:Fallback>
                <p:oleObj name="Image" r:id="rId7" imgW="8596825" imgH="4838095"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l="3897" t="7480" r="3915" b="2756"/>
                      <a:stretch>
                        <a:fillRect/>
                      </a:stretch>
                    </p:blipFill>
                    <p:spPr bwMode="auto">
                      <a:xfrm>
                        <a:off x="4070305" y="3787354"/>
                        <a:ext cx="2795161" cy="1791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7" name="Object 9"/>
          <p:cNvGraphicFramePr>
            <a:graphicFrameLocks noChangeAspect="1"/>
          </p:cNvGraphicFramePr>
          <p:nvPr/>
        </p:nvGraphicFramePr>
        <p:xfrm>
          <a:off x="1490156" y="4765363"/>
          <a:ext cx="3031078" cy="1602141"/>
        </p:xfrm>
        <a:graphic>
          <a:graphicData uri="http://schemas.openxmlformats.org/presentationml/2006/ole">
            <mc:AlternateContent xmlns:mc="http://schemas.openxmlformats.org/markup-compatibility/2006">
              <mc:Choice xmlns:v="urn:schemas-microsoft-com:vml" Requires="v">
                <p:oleObj spid="_x0000_s1029" name="Image" r:id="rId9" imgW="9866667" imgH="15657143" progId="">
                  <p:embed/>
                </p:oleObj>
              </mc:Choice>
              <mc:Fallback>
                <p:oleObj name="Image" r:id="rId9" imgW="9866667" imgH="15657143" progId="">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t="31250" b="35001"/>
                      <a:stretch>
                        <a:fillRect/>
                      </a:stretch>
                    </p:blipFill>
                    <p:spPr bwMode="auto">
                      <a:xfrm>
                        <a:off x="1490156" y="4765363"/>
                        <a:ext cx="3031078" cy="1602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4" name="Text Box 6"/>
          <p:cNvSpPr txBox="1">
            <a:spLocks noChangeArrowheads="1"/>
          </p:cNvSpPr>
          <p:nvPr/>
        </p:nvSpPr>
        <p:spPr bwMode="auto">
          <a:xfrm>
            <a:off x="2780231" y="3357329"/>
            <a:ext cx="3582047" cy="3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975">
                <a:solidFill>
                  <a:srgbClr val="000000"/>
                </a:solidFill>
              </a:rPr>
              <a:t>معبر اصلی درجه 2</a:t>
            </a:r>
            <a:endParaRPr lang="en-US" altLang="fa-IR" sz="1975">
              <a:solidFill>
                <a:srgbClr val="000000"/>
              </a:solidFill>
            </a:endParaRPr>
          </a:p>
        </p:txBody>
      </p:sp>
      <p:sp>
        <p:nvSpPr>
          <p:cNvPr id="1035" name="Text Box 10"/>
          <p:cNvSpPr txBox="1">
            <a:spLocks noChangeArrowheads="1"/>
          </p:cNvSpPr>
          <p:nvPr/>
        </p:nvSpPr>
        <p:spPr bwMode="auto">
          <a:xfrm>
            <a:off x="1633497" y="4251721"/>
            <a:ext cx="2209850" cy="3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975">
                <a:solidFill>
                  <a:srgbClr val="000000"/>
                </a:solidFill>
              </a:rPr>
              <a:t>پروفیل معبر </a:t>
            </a:r>
            <a:endParaRPr lang="en-US" altLang="fa-IR" sz="1975">
              <a:solidFill>
                <a:srgbClr val="000000"/>
              </a:solidFill>
            </a:endParaRPr>
          </a:p>
        </p:txBody>
      </p:sp>
    </p:spTree>
    <p:extLst>
      <p:ext uri="{BB962C8B-B14F-4D97-AF65-F5344CB8AC3E}">
        <p14:creationId xmlns:p14="http://schemas.microsoft.com/office/powerpoint/2010/main" val="2486749425"/>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5" descr="IMG_1348"/>
          <p:cNvPicPr>
            <a:picLocks noChangeAspect="1" noChangeArrowheads="1"/>
          </p:cNvPicPr>
          <p:nvPr/>
        </p:nvPicPr>
        <p:blipFill>
          <a:blip r:embed="rId3" cstate="screen">
            <a:lum contrast="10000"/>
            <a:extLst>
              <a:ext uri="{28A0092B-C50C-407E-A947-70E740481C1C}">
                <a14:useLocalDpi xmlns:a14="http://schemas.microsoft.com/office/drawing/2010/main"/>
              </a:ext>
            </a:extLst>
          </a:blip>
          <a:srcRect/>
          <a:stretch>
            <a:fillRect/>
          </a:stretch>
        </p:blipFill>
        <p:spPr bwMode="auto">
          <a:xfrm>
            <a:off x="1418485" y="562168"/>
            <a:ext cx="4941004" cy="3010174"/>
          </a:xfrm>
          <a:prstGeom prst="rect">
            <a:avLst/>
          </a:prstGeom>
          <a:ln>
            <a:noFill/>
          </a:ln>
          <a:effectLst>
            <a:softEdge rad="112500"/>
          </a:effectLst>
        </p:spPr>
      </p:pic>
      <p:sp>
        <p:nvSpPr>
          <p:cNvPr id="2052" name="Text Box 4"/>
          <p:cNvSpPr txBox="1">
            <a:spLocks noChangeArrowheads="1"/>
          </p:cNvSpPr>
          <p:nvPr/>
        </p:nvSpPr>
        <p:spPr bwMode="auto">
          <a:xfrm>
            <a:off x="4858684" y="848851"/>
            <a:ext cx="3580554" cy="3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975">
                <a:solidFill>
                  <a:srgbClr val="000000"/>
                </a:solidFill>
              </a:rPr>
              <a:t>معبر فرعی درجه 1 </a:t>
            </a:r>
            <a:endParaRPr lang="en-US" altLang="fa-IR" sz="1975">
              <a:solidFill>
                <a:srgbClr val="000000"/>
              </a:solidFill>
            </a:endParaRPr>
          </a:p>
        </p:txBody>
      </p:sp>
      <p:graphicFrame>
        <p:nvGraphicFramePr>
          <p:cNvPr id="2050" name="Object 6"/>
          <p:cNvGraphicFramePr>
            <a:graphicFrameLocks noChangeAspect="1"/>
          </p:cNvGraphicFramePr>
          <p:nvPr/>
        </p:nvGraphicFramePr>
        <p:xfrm>
          <a:off x="4715342" y="1278876"/>
          <a:ext cx="4038949" cy="2293466"/>
        </p:xfrm>
        <a:graphic>
          <a:graphicData uri="http://schemas.openxmlformats.org/presentationml/2006/ole">
            <mc:AlternateContent xmlns:mc="http://schemas.openxmlformats.org/markup-compatibility/2006">
              <mc:Choice xmlns:v="urn:schemas-microsoft-com:vml" Requires="v">
                <p:oleObj spid="_x0000_s2051" name="Image" r:id="rId4" imgW="9866667" imgH="15657143" progId="">
                  <p:embed/>
                </p:oleObj>
              </mc:Choice>
              <mc:Fallback>
                <p:oleObj name="Image" r:id="rId4" imgW="9866667" imgH="1565714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t="63126" b="3125"/>
                      <a:stretch>
                        <a:fillRect/>
                      </a:stretch>
                    </p:blipFill>
                    <p:spPr bwMode="auto">
                      <a:xfrm>
                        <a:off x="4715342" y="1278876"/>
                        <a:ext cx="4038949" cy="2293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تحلیل شخصی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7" name="Picture 3" descr="H:\aks\كاروانسرا ومدارس\New Folder (5)\logo%2000.jpg"/>
          <p:cNvPicPr>
            <a:picLocks noChangeAspect="1" noChangeArrowheads="1"/>
          </p:cNvPicPr>
          <p:nvPr/>
        </p:nvPicPr>
        <p:blipFill>
          <a:blip r:embed="rId6"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8" name="Picture 5" descr="DSC07270"/>
          <p:cNvPicPr>
            <a:picLocks noChangeAspect="1" noChangeArrowheads="1"/>
          </p:cNvPicPr>
          <p:nvPr/>
        </p:nvPicPr>
        <p:blipFill>
          <a:blip r:embed="rId7" cstate="screen">
            <a:lum contrast="10000"/>
            <a:extLst>
              <a:ext uri="{28A0092B-C50C-407E-A947-70E740481C1C}">
                <a14:useLocalDpi xmlns:a14="http://schemas.microsoft.com/office/drawing/2010/main"/>
              </a:ext>
            </a:extLst>
          </a:blip>
          <a:srcRect/>
          <a:stretch>
            <a:fillRect/>
          </a:stretch>
        </p:blipFill>
        <p:spPr bwMode="auto">
          <a:xfrm>
            <a:off x="1490155" y="3500671"/>
            <a:ext cx="2293466" cy="3004560"/>
          </a:xfrm>
          <a:prstGeom prst="rect">
            <a:avLst/>
          </a:prstGeom>
          <a:ln>
            <a:noFill/>
          </a:ln>
          <a:effectLst>
            <a:softEdge rad="112500"/>
          </a:effectLst>
        </p:spPr>
      </p:pic>
      <p:pic>
        <p:nvPicPr>
          <p:cNvPr id="9" name="Picture 6" descr="DSC07339"/>
          <p:cNvPicPr>
            <a:picLocks noChangeAspect="1" noChangeArrowheads="1"/>
          </p:cNvPicPr>
          <p:nvPr/>
        </p:nvPicPr>
        <p:blipFill>
          <a:blip r:embed="rId8" cstate="screen">
            <a:lum contrast="20000"/>
            <a:extLst>
              <a:ext uri="{28A0092B-C50C-407E-A947-70E740481C1C}">
                <a14:useLocalDpi xmlns:a14="http://schemas.microsoft.com/office/drawing/2010/main"/>
              </a:ext>
            </a:extLst>
          </a:blip>
          <a:srcRect/>
          <a:stretch>
            <a:fillRect/>
          </a:stretch>
        </p:blipFill>
        <p:spPr bwMode="auto">
          <a:xfrm>
            <a:off x="3783622" y="3644012"/>
            <a:ext cx="2633590" cy="2723491"/>
          </a:xfrm>
          <a:prstGeom prst="rect">
            <a:avLst/>
          </a:prstGeom>
          <a:ln>
            <a:noFill/>
          </a:ln>
          <a:effectLst>
            <a:softEdge rad="112500"/>
          </a:effectLst>
        </p:spPr>
      </p:pic>
      <p:pic>
        <p:nvPicPr>
          <p:cNvPr id="10" name="Picture 7" descr="DSC07350"/>
          <p:cNvPicPr>
            <a:picLocks noChangeAspect="1" noChangeArrowheads="1"/>
          </p:cNvPicPr>
          <p:nvPr/>
        </p:nvPicPr>
        <p:blipFill>
          <a:blip r:embed="rId9" cstate="screen">
            <a:lum contrast="20000"/>
            <a:extLst>
              <a:ext uri="{28A0092B-C50C-407E-A947-70E740481C1C}">
                <a14:useLocalDpi xmlns:a14="http://schemas.microsoft.com/office/drawing/2010/main"/>
              </a:ext>
            </a:extLst>
          </a:blip>
          <a:srcRect/>
          <a:stretch>
            <a:fillRect/>
          </a:stretch>
        </p:blipFill>
        <p:spPr bwMode="auto">
          <a:xfrm>
            <a:off x="6435441" y="4575733"/>
            <a:ext cx="2307892" cy="1753955"/>
          </a:xfrm>
          <a:prstGeom prst="rect">
            <a:avLst/>
          </a:prstGeom>
          <a:ln>
            <a:noFill/>
          </a:ln>
          <a:effectLst>
            <a:softEdge rad="112500"/>
          </a:effectLst>
        </p:spPr>
      </p:pic>
      <p:sp>
        <p:nvSpPr>
          <p:cNvPr id="2058" name="Text Box 4"/>
          <p:cNvSpPr txBox="1">
            <a:spLocks noChangeArrowheads="1"/>
          </p:cNvSpPr>
          <p:nvPr/>
        </p:nvSpPr>
        <p:spPr bwMode="auto">
          <a:xfrm>
            <a:off x="5073696" y="4145708"/>
            <a:ext cx="3580554" cy="3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975">
                <a:solidFill>
                  <a:srgbClr val="000000"/>
                </a:solidFill>
              </a:rPr>
              <a:t>معبر اصلی درجه 2</a:t>
            </a:r>
            <a:endParaRPr lang="en-US" altLang="fa-IR" sz="1975">
              <a:solidFill>
                <a:srgbClr val="000000"/>
              </a:solidFill>
            </a:endParaRPr>
          </a:p>
        </p:txBody>
      </p:sp>
    </p:spTree>
    <p:extLst>
      <p:ext uri="{BB962C8B-B14F-4D97-AF65-F5344CB8AC3E}">
        <p14:creationId xmlns:p14="http://schemas.microsoft.com/office/powerpoint/2010/main" val="1375510417"/>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descr="IMG_1289"/>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631950" y="494081"/>
            <a:ext cx="2940051" cy="5794584"/>
          </a:xfrm>
          <a:prstGeom prst="rect">
            <a:avLst/>
          </a:prstGeom>
          <a:ln>
            <a:noFill/>
          </a:ln>
          <a:effectLst>
            <a:softEdge rad="112500"/>
          </a:effectLst>
        </p:spPr>
      </p:pic>
      <p:sp>
        <p:nvSpPr>
          <p:cNvPr id="54275" name="Text Box 5"/>
          <p:cNvSpPr txBox="1">
            <a:spLocks noChangeArrowheads="1"/>
          </p:cNvSpPr>
          <p:nvPr/>
        </p:nvSpPr>
        <p:spPr bwMode="auto">
          <a:xfrm>
            <a:off x="5073696" y="490497"/>
            <a:ext cx="3582047" cy="3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975">
                <a:solidFill>
                  <a:srgbClr val="000000"/>
                </a:solidFill>
              </a:rPr>
              <a:t>معبر فرعی درجه 2 </a:t>
            </a:r>
            <a:endParaRPr lang="en-US" altLang="fa-IR" sz="1975">
              <a:solidFill>
                <a:srgbClr val="000000"/>
              </a:solidFill>
            </a:endParaRPr>
          </a:p>
        </p:txBody>
      </p:sp>
      <p:pic>
        <p:nvPicPr>
          <p:cNvPr id="23557" name="Picture 5" descr="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72001" y="920522"/>
            <a:ext cx="4145707" cy="3014876"/>
          </a:xfrm>
          <a:prstGeom prst="rect">
            <a:avLst/>
          </a:prstGeom>
          <a:ln>
            <a:noFill/>
          </a:ln>
          <a:effectLst>
            <a:softEdge rad="112500"/>
          </a:effectLst>
        </p:spPr>
      </p:pic>
      <p:sp>
        <p:nvSpPr>
          <p:cNvPr id="6"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تحلیل شخصی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7" name="Picture 3" descr="H:\aks\كاروانسرا ومدارس\New Folder (5)\logo%2000.jpg"/>
          <p:cNvPicPr>
            <a:picLocks noChangeAspect="1" noChangeArrowheads="1"/>
          </p:cNvPicPr>
          <p:nvPr/>
        </p:nvPicPr>
        <p:blipFill>
          <a:blip r:embed="rId4"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8" name="Picture 7" descr="IMG_590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722124" y="3572342"/>
            <a:ext cx="2007159" cy="2863250"/>
          </a:xfrm>
          <a:prstGeom prst="rect">
            <a:avLst/>
          </a:prstGeom>
          <a:ln>
            <a:noFill/>
          </a:ln>
          <a:effectLst>
            <a:softEdge rad="112500"/>
          </a:effectLst>
        </p:spPr>
      </p:pic>
      <p:pic>
        <p:nvPicPr>
          <p:cNvPr id="9" name="Picture 6" descr="IMG_1279"/>
          <p:cNvPicPr>
            <a:picLocks noChangeAspect="1" noChangeArrowheads="1"/>
          </p:cNvPicPr>
          <p:nvPr/>
        </p:nvPicPr>
        <p:blipFill>
          <a:blip r:embed="rId6" cstate="screen">
            <a:lum contrast="10000"/>
            <a:extLst>
              <a:ext uri="{28A0092B-C50C-407E-A947-70E740481C1C}">
                <a14:useLocalDpi xmlns:a14="http://schemas.microsoft.com/office/drawing/2010/main"/>
              </a:ext>
            </a:extLst>
          </a:blip>
          <a:srcRect/>
          <a:stretch>
            <a:fillRect/>
          </a:stretch>
        </p:blipFill>
        <p:spPr bwMode="auto">
          <a:xfrm>
            <a:off x="4572001" y="3572342"/>
            <a:ext cx="2241942" cy="2854669"/>
          </a:xfrm>
          <a:prstGeom prst="rect">
            <a:avLst/>
          </a:prstGeom>
          <a:ln>
            <a:noFill/>
          </a:ln>
          <a:effectLst>
            <a:softEdge rad="112500"/>
          </a:effectLst>
        </p:spPr>
      </p:pic>
    </p:spTree>
    <p:extLst>
      <p:ext uri="{BB962C8B-B14F-4D97-AF65-F5344CB8AC3E}">
        <p14:creationId xmlns:p14="http://schemas.microsoft.com/office/powerpoint/2010/main" val="2928391537"/>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5"/>
          <p:cNvSpPr txBox="1">
            <a:spLocks noChangeArrowheads="1"/>
          </p:cNvSpPr>
          <p:nvPr/>
        </p:nvSpPr>
        <p:spPr bwMode="auto">
          <a:xfrm>
            <a:off x="6005416" y="599497"/>
            <a:ext cx="2593588" cy="38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881" b="1">
                <a:solidFill>
                  <a:srgbClr val="000000"/>
                </a:solidFill>
              </a:rPr>
              <a:t>12-5 تجهیزات زیر بنایی :</a:t>
            </a:r>
            <a:endParaRPr lang="en-US" altLang="fa-IR" sz="1881" b="1">
              <a:solidFill>
                <a:srgbClr val="000000"/>
              </a:solidFill>
            </a:endParaRPr>
          </a:p>
        </p:txBody>
      </p:sp>
      <p:pic>
        <p:nvPicPr>
          <p:cNvPr id="24580" name="Picture 7" descr="IMG_5956"/>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141975" y="1766237"/>
            <a:ext cx="4515261" cy="2021117"/>
          </a:xfrm>
          <a:prstGeom prst="rect">
            <a:avLst/>
          </a:prstGeom>
          <a:ln>
            <a:noFill/>
          </a:ln>
          <a:effectLst>
            <a:softEdge rad="112500"/>
          </a:effectLst>
        </p:spPr>
      </p:pic>
      <p:pic>
        <p:nvPicPr>
          <p:cNvPr id="24583" name="Picture 7" descr="IMG_595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00331" y="4002367"/>
            <a:ext cx="4085236" cy="2068598"/>
          </a:xfrm>
          <a:prstGeom prst="rect">
            <a:avLst/>
          </a:prstGeom>
          <a:ln>
            <a:noFill/>
          </a:ln>
          <a:effectLst>
            <a:softEdge rad="112500"/>
          </a:effectLst>
        </p:spPr>
      </p:pic>
      <p:pic>
        <p:nvPicPr>
          <p:cNvPr id="8" name="Picture 7" descr="C:\Documents and Settings\Navid\Desktop\sina\Untitlelklok;l-9.jpg"/>
          <p:cNvPicPr/>
          <p:nvPr/>
        </p:nvPicPr>
        <p:blipFill>
          <a:blip r:embed="rId4"/>
          <a:srcRect/>
          <a:stretch>
            <a:fillRect/>
          </a:stretch>
        </p:blipFill>
        <p:spPr bwMode="auto">
          <a:xfrm>
            <a:off x="1490156" y="3715684"/>
            <a:ext cx="2866832" cy="2651820"/>
          </a:xfrm>
          <a:prstGeom prst="rect">
            <a:avLst/>
          </a:prstGeom>
          <a:ln>
            <a:noFill/>
          </a:ln>
          <a:effectLst>
            <a:softEdge rad="112500"/>
          </a:effectLst>
        </p:spPr>
      </p:pic>
      <p:pic>
        <p:nvPicPr>
          <p:cNvPr id="9" name="Picture 8" descr="D:\Projects\Rusta\scan\75.jpg"/>
          <p:cNvPicPr/>
          <p:nvPr/>
        </p:nvPicPr>
        <p:blipFill>
          <a:blip r:embed="rId5" cstate="screen">
            <a:extLst>
              <a:ext uri="{28A0092B-C50C-407E-A947-70E740481C1C}">
                <a14:useLocalDpi xmlns:a14="http://schemas.microsoft.com/office/drawing/2010/main"/>
              </a:ext>
            </a:extLst>
          </a:blip>
          <a:srcRect/>
          <a:stretch>
            <a:fillRect/>
          </a:stretch>
        </p:blipFill>
        <p:spPr bwMode="auto">
          <a:xfrm>
            <a:off x="1490156" y="519165"/>
            <a:ext cx="2436806" cy="3196518"/>
          </a:xfrm>
          <a:prstGeom prst="rect">
            <a:avLst/>
          </a:prstGeom>
          <a:ln>
            <a:noFill/>
          </a:ln>
          <a:effectLst>
            <a:softEdge rad="112500"/>
          </a:effectLst>
        </p:spPr>
      </p:pic>
      <p:sp>
        <p:nvSpPr>
          <p:cNvPr id="55303" name="Text Box 8"/>
          <p:cNvSpPr txBox="1">
            <a:spLocks noChangeArrowheads="1"/>
          </p:cNvSpPr>
          <p:nvPr/>
        </p:nvSpPr>
        <p:spPr bwMode="auto">
          <a:xfrm>
            <a:off x="3728376" y="633839"/>
            <a:ext cx="771954" cy="407628"/>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سایت پلان</a:t>
            </a:r>
            <a:endParaRPr lang="fa-IR" altLang="fa-IR" sz="2352">
              <a:solidFill>
                <a:srgbClr val="000000"/>
              </a:solidFill>
            </a:endParaRPr>
          </a:p>
        </p:txBody>
      </p:sp>
      <p:sp>
        <p:nvSpPr>
          <p:cNvPr id="55304" name="Rectangle 9"/>
          <p:cNvSpPr>
            <a:spLocks noChangeArrowheads="1"/>
          </p:cNvSpPr>
          <p:nvPr/>
        </p:nvSpPr>
        <p:spPr bwMode="auto">
          <a:xfrm>
            <a:off x="3855292" y="1156745"/>
            <a:ext cx="4715342"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129">
                <a:solidFill>
                  <a:srgbClr val="000000"/>
                </a:solidFill>
                <a:latin typeface="Calibri" panose="020F0502020204030204" pitchFamily="34" charset="0"/>
              </a:rPr>
              <a:t>این روستا تنها شامل یک واحد آموزشی ابتدایی است که کلاسهای آن به صورت مختلط برگزار می شود. مدرسه در قسمت ورودی روستا قرار دارد </a:t>
            </a:r>
            <a:endParaRPr lang="fa-IR" altLang="fa-IR" sz="1129">
              <a:solidFill>
                <a:srgbClr val="000000"/>
              </a:solidFill>
            </a:endParaRPr>
          </a:p>
        </p:txBody>
      </p:sp>
      <p:sp>
        <p:nvSpPr>
          <p:cNvPr id="55305" name="Text Box 8"/>
          <p:cNvSpPr txBox="1">
            <a:spLocks noChangeArrowheads="1"/>
          </p:cNvSpPr>
          <p:nvPr/>
        </p:nvSpPr>
        <p:spPr bwMode="auto">
          <a:xfrm>
            <a:off x="3858278" y="3500671"/>
            <a:ext cx="427039" cy="373285"/>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پلان</a:t>
            </a:r>
            <a:endParaRPr lang="fa-IR" altLang="fa-IR" sz="2352">
              <a:solidFill>
                <a:srgbClr val="000000"/>
              </a:solidFill>
            </a:endParaRPr>
          </a:p>
        </p:txBody>
      </p:sp>
      <p:sp>
        <p:nvSpPr>
          <p:cNvPr id="13"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میدانی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14" name="Picture 3" descr="H:\aks\كاروانسرا ومدارس\New Folder (5)\logo%2000.jpg"/>
          <p:cNvPicPr>
            <a:picLocks noChangeAspect="1" noChangeArrowheads="1"/>
          </p:cNvPicPr>
          <p:nvPr/>
        </p:nvPicPr>
        <p:blipFill>
          <a:blip r:embed="rId6"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Tree>
    <p:extLst>
      <p:ext uri="{BB962C8B-B14F-4D97-AF65-F5344CB8AC3E}">
        <p14:creationId xmlns:p14="http://schemas.microsoft.com/office/powerpoint/2010/main" val="2613453547"/>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ChangeArrowheads="1"/>
          </p:cNvSpPr>
          <p:nvPr/>
        </p:nvSpPr>
        <p:spPr bwMode="auto">
          <a:xfrm>
            <a:off x="7205242" y="562546"/>
            <a:ext cx="1236982"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خانه بهداشت</a:t>
            </a:r>
            <a:r>
              <a:rPr lang="en-US" altLang="fa-IR" sz="1693">
                <a:solidFill>
                  <a:srgbClr val="000000"/>
                </a:solidFill>
              </a:rPr>
              <a:t> </a:t>
            </a:r>
          </a:p>
        </p:txBody>
      </p:sp>
      <p:pic>
        <p:nvPicPr>
          <p:cNvPr id="26628" name="Picture 7" descr="IMG_5961"/>
          <p:cNvPicPr>
            <a:picLocks noChangeAspect="1" noChangeArrowheads="1"/>
          </p:cNvPicPr>
          <p:nvPr/>
        </p:nvPicPr>
        <p:blipFill>
          <a:blip r:embed="rId2" cstate="screen">
            <a:lum contrast="10000"/>
            <a:extLst>
              <a:ext uri="{28A0092B-C50C-407E-A947-70E740481C1C}">
                <a14:useLocalDpi xmlns:a14="http://schemas.microsoft.com/office/drawing/2010/main"/>
              </a:ext>
            </a:extLst>
          </a:blip>
          <a:srcRect/>
          <a:stretch>
            <a:fillRect/>
          </a:stretch>
        </p:blipFill>
        <p:spPr bwMode="auto">
          <a:xfrm>
            <a:off x="1633497" y="2282268"/>
            <a:ext cx="3368529" cy="2221796"/>
          </a:xfrm>
          <a:prstGeom prst="rect">
            <a:avLst/>
          </a:prstGeom>
          <a:ln>
            <a:noFill/>
          </a:ln>
          <a:effectLst>
            <a:softEdge rad="112500"/>
          </a:effectLst>
        </p:spPr>
      </p:pic>
      <p:pic>
        <p:nvPicPr>
          <p:cNvPr id="6" name="Picture 5" descr="C:\Documents and Settings\Navid\Desktop\sina\Untitled-9090.jpg"/>
          <p:cNvPicPr/>
          <p:nvPr/>
        </p:nvPicPr>
        <p:blipFill>
          <a:blip r:embed="rId3"/>
          <a:srcRect/>
          <a:stretch>
            <a:fillRect/>
          </a:stretch>
        </p:blipFill>
        <p:spPr bwMode="auto">
          <a:xfrm>
            <a:off x="5790404" y="2640621"/>
            <a:ext cx="2938503" cy="3282523"/>
          </a:xfrm>
          <a:prstGeom prst="rect">
            <a:avLst/>
          </a:prstGeom>
          <a:ln>
            <a:noFill/>
          </a:ln>
          <a:effectLst>
            <a:softEdge rad="112500"/>
          </a:effectLst>
        </p:spPr>
      </p:pic>
      <p:pic>
        <p:nvPicPr>
          <p:cNvPr id="7" name="Picture 6" descr="D:\Projects\Rusta\scan\70.jpg"/>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44249" y="4504062"/>
            <a:ext cx="4146156" cy="1935112"/>
          </a:xfrm>
          <a:prstGeom prst="rect">
            <a:avLst/>
          </a:prstGeom>
          <a:ln>
            <a:noFill/>
          </a:ln>
          <a:effectLst>
            <a:softEdge rad="112500"/>
          </a:effectLst>
        </p:spPr>
      </p:pic>
      <p:sp>
        <p:nvSpPr>
          <p:cNvPr id="56326" name="Text Box 6"/>
          <p:cNvSpPr txBox="1">
            <a:spLocks noChangeArrowheads="1"/>
          </p:cNvSpPr>
          <p:nvPr/>
        </p:nvSpPr>
        <p:spPr bwMode="auto">
          <a:xfrm>
            <a:off x="1848509" y="5794137"/>
            <a:ext cx="771955" cy="407628"/>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سایت پلان</a:t>
            </a:r>
            <a:endParaRPr lang="fa-IR" altLang="fa-IR" sz="2352">
              <a:solidFill>
                <a:srgbClr val="000000"/>
              </a:solidFill>
            </a:endParaRPr>
          </a:p>
        </p:txBody>
      </p:sp>
      <p:sp>
        <p:nvSpPr>
          <p:cNvPr id="56327" name="Text Box 7"/>
          <p:cNvSpPr txBox="1">
            <a:spLocks noChangeArrowheads="1"/>
          </p:cNvSpPr>
          <p:nvPr/>
        </p:nvSpPr>
        <p:spPr bwMode="auto">
          <a:xfrm>
            <a:off x="4858683" y="3379727"/>
            <a:ext cx="915296" cy="407627"/>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خانه بهداشت</a:t>
            </a:r>
            <a:endParaRPr lang="fa-IR" altLang="fa-IR" sz="2352">
              <a:solidFill>
                <a:srgbClr val="000000"/>
              </a:solidFill>
            </a:endParaRPr>
          </a:p>
        </p:txBody>
      </p:sp>
      <p:sp>
        <p:nvSpPr>
          <p:cNvPr id="56328" name="Text Box 8"/>
          <p:cNvSpPr txBox="1">
            <a:spLocks noChangeArrowheads="1"/>
          </p:cNvSpPr>
          <p:nvPr/>
        </p:nvSpPr>
        <p:spPr bwMode="auto">
          <a:xfrm>
            <a:off x="7223820" y="5865808"/>
            <a:ext cx="427039" cy="373285"/>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پلان</a:t>
            </a:r>
            <a:endParaRPr lang="fa-IR" altLang="fa-IR" sz="2352">
              <a:solidFill>
                <a:srgbClr val="000000"/>
              </a:solidFill>
            </a:endParaRPr>
          </a:p>
        </p:txBody>
      </p:sp>
      <p:sp>
        <p:nvSpPr>
          <p:cNvPr id="56329" name="Rectangle 9"/>
          <p:cNvSpPr>
            <a:spLocks noChangeArrowheads="1"/>
          </p:cNvSpPr>
          <p:nvPr/>
        </p:nvSpPr>
        <p:spPr bwMode="auto">
          <a:xfrm>
            <a:off x="1561826" y="1060499"/>
            <a:ext cx="6952068" cy="149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129">
                <a:solidFill>
                  <a:srgbClr val="000000"/>
                </a:solidFill>
                <a:latin typeface="Calibri" panose="020F0502020204030204" pitchFamily="34" charset="0"/>
              </a:rPr>
              <a:t>خانه بهداشت مجموعه روستایی کیش دره توسط دو بهیار اداره می شود که یکی از آنها از اهالی روستا است و دیگری که اهل روستای سیاه وررود است در خود خانه بهداشت اقامت دارد.</a:t>
            </a:r>
            <a:endParaRPr lang="en-US" altLang="fa-IR" sz="1129">
              <a:solidFill>
                <a:srgbClr val="000000"/>
              </a:solidFill>
            </a:endParaRPr>
          </a:p>
          <a:p>
            <a:pPr fontAlgn="base">
              <a:spcBef>
                <a:spcPct val="0"/>
              </a:spcBef>
              <a:spcAft>
                <a:spcPct val="0"/>
              </a:spcAft>
            </a:pPr>
            <a:r>
              <a:rPr lang="fa-IR" altLang="fa-IR" sz="1129">
                <a:solidFill>
                  <a:srgbClr val="000000"/>
                </a:solidFill>
                <a:latin typeface="Calibri" panose="020F0502020204030204" pitchFamily="34" charset="0"/>
              </a:rPr>
              <a:t>خانه بهداشت تجهیزات ابتدایی را برای درمان دارد ولی برای تهیه برخی داروها با مشکلاتی مواجه است. هفته ای یک روز یک پزشک به روستا می آید و به مداوای بیماران می پردازد. در صورت کافی نبودن تجهیزات درمانی، بیمار به سیاهرود منتقل می شود.</a:t>
            </a:r>
            <a:endParaRPr lang="en-US" altLang="fa-IR" sz="1129">
              <a:solidFill>
                <a:srgbClr val="000000"/>
              </a:solidFill>
            </a:endParaRPr>
          </a:p>
          <a:p>
            <a:pPr fontAlgn="base">
              <a:spcBef>
                <a:spcPct val="0"/>
              </a:spcBef>
              <a:spcAft>
                <a:spcPct val="0"/>
              </a:spcAft>
            </a:pPr>
            <a:r>
              <a:rPr lang="fa-IR" altLang="fa-IR" sz="1129">
                <a:solidFill>
                  <a:srgbClr val="000000"/>
                </a:solidFill>
                <a:latin typeface="Calibri" panose="020F0502020204030204" pitchFamily="34" charset="0"/>
              </a:rPr>
              <a:t>خانه بهداشت در ابتدای مسیر دسترسی به روستای  موسی کوه و لتین پرد قرار دارد. در داخل آن یک اتاق کوچک به عنوان سالن انتظار بیماران، یک سرویس بهداشتی و اتاق معاینه و همچنین فضای زیستی بهیار قرار دارد.</a:t>
            </a:r>
            <a:endParaRPr lang="en-US" altLang="fa-IR" sz="1129">
              <a:solidFill>
                <a:srgbClr val="000000"/>
              </a:solidFill>
            </a:endParaRPr>
          </a:p>
          <a:p>
            <a:pPr algn="l" rtl="0" fontAlgn="base">
              <a:spcBef>
                <a:spcPct val="0"/>
              </a:spcBef>
              <a:spcAft>
                <a:spcPct val="0"/>
              </a:spcAft>
            </a:pPr>
            <a:endParaRPr lang="en-US" altLang="fa-IR" sz="2352">
              <a:solidFill>
                <a:srgbClr val="000000"/>
              </a:solidFill>
            </a:endParaRPr>
          </a:p>
        </p:txBody>
      </p:sp>
      <p:sp>
        <p:nvSpPr>
          <p:cNvPr id="12"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میدانی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13" name="Picture 3" descr="H:\aks\كاروانسرا ومدارس\New Folder (5)\logo%2000.jpg"/>
          <p:cNvPicPr>
            <a:picLocks noChangeAspect="1" noChangeArrowheads="1"/>
          </p:cNvPicPr>
          <p:nvPr/>
        </p:nvPicPr>
        <p:blipFill>
          <a:blip r:embed="rId5"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Tree>
    <p:extLst>
      <p:ext uri="{BB962C8B-B14F-4D97-AF65-F5344CB8AC3E}">
        <p14:creationId xmlns:p14="http://schemas.microsoft.com/office/powerpoint/2010/main" val="2076919454"/>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4"/>
          <p:cNvSpPr>
            <a:spLocks noChangeArrowheads="1"/>
          </p:cNvSpPr>
          <p:nvPr/>
        </p:nvSpPr>
        <p:spPr bwMode="auto">
          <a:xfrm>
            <a:off x="5432050" y="490875"/>
            <a:ext cx="2884750"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شبکه آبرسانی</a:t>
            </a:r>
            <a:r>
              <a:rPr lang="en-US" altLang="fa-IR" sz="1693" b="1">
                <a:solidFill>
                  <a:srgbClr val="000000"/>
                </a:solidFill>
              </a:rPr>
              <a:t> </a:t>
            </a:r>
          </a:p>
        </p:txBody>
      </p:sp>
      <p:pic>
        <p:nvPicPr>
          <p:cNvPr id="28676" name="Picture 7" descr="IMG_5557"/>
          <p:cNvPicPr>
            <a:picLocks noChangeAspect="1" noChangeArrowheads="1"/>
          </p:cNvPicPr>
          <p:nvPr/>
        </p:nvPicPr>
        <p:blipFill>
          <a:blip r:embed="rId2" cstate="screen">
            <a:lum contrast="10000"/>
            <a:extLst>
              <a:ext uri="{28A0092B-C50C-407E-A947-70E740481C1C}">
                <a14:useLocalDpi xmlns:a14="http://schemas.microsoft.com/office/drawing/2010/main"/>
              </a:ext>
            </a:extLst>
          </a:blip>
          <a:srcRect/>
          <a:stretch>
            <a:fillRect/>
          </a:stretch>
        </p:blipFill>
        <p:spPr bwMode="auto">
          <a:xfrm>
            <a:off x="1705168" y="705510"/>
            <a:ext cx="2697150" cy="2439943"/>
          </a:xfrm>
          <a:prstGeom prst="rect">
            <a:avLst/>
          </a:prstGeom>
          <a:ln>
            <a:noFill/>
          </a:ln>
          <a:effectLst>
            <a:softEdge rad="112500"/>
          </a:effectLst>
        </p:spPr>
      </p:pic>
      <p:sp>
        <p:nvSpPr>
          <p:cNvPr id="57348" name="Rectangle 6"/>
          <p:cNvSpPr>
            <a:spLocks noChangeArrowheads="1"/>
          </p:cNvSpPr>
          <p:nvPr/>
        </p:nvSpPr>
        <p:spPr bwMode="auto">
          <a:xfrm>
            <a:off x="4500329" y="845611"/>
            <a:ext cx="3870223" cy="787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129">
                <a:solidFill>
                  <a:srgbClr val="000000"/>
                </a:solidFill>
                <a:latin typeface="Calibri" panose="020F0502020204030204" pitchFamily="34" charset="0"/>
              </a:rPr>
              <a:t>شبکه آب روستای کیش دره از نوع آبرسانی روستایی است. یعنی از چشمه های ارتفاعات لوله کشی شده و در مخزنی نگهداری می شود و با لوله کشی از این مخزن به خانه ها آب رسانی می شود. آب لوله کشی روستای کیش دره تصفیه شده نیست.</a:t>
            </a:r>
            <a:endParaRPr lang="fa-IR" altLang="fa-IR" sz="1129">
              <a:solidFill>
                <a:srgbClr val="000000"/>
              </a:solidFill>
            </a:endParaRPr>
          </a:p>
        </p:txBody>
      </p:sp>
      <p:sp>
        <p:nvSpPr>
          <p:cNvPr id="7"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میدانی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8"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57351" name="Rectangle 8"/>
          <p:cNvSpPr>
            <a:spLocks noChangeArrowheads="1"/>
          </p:cNvSpPr>
          <p:nvPr/>
        </p:nvSpPr>
        <p:spPr bwMode="auto">
          <a:xfrm>
            <a:off x="5832679" y="1565559"/>
            <a:ext cx="2537874" cy="35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دفع فاضلاب و آب های سطحی</a:t>
            </a:r>
            <a:r>
              <a:rPr lang="en-US" altLang="fa-IR" sz="1693">
                <a:solidFill>
                  <a:srgbClr val="000000"/>
                </a:solidFill>
              </a:rPr>
              <a:t> </a:t>
            </a:r>
          </a:p>
        </p:txBody>
      </p:sp>
      <p:sp>
        <p:nvSpPr>
          <p:cNvPr id="57352" name="Rectangle 7"/>
          <p:cNvSpPr>
            <a:spLocks noChangeArrowheads="1"/>
          </p:cNvSpPr>
          <p:nvPr/>
        </p:nvSpPr>
        <p:spPr bwMode="auto">
          <a:xfrm>
            <a:off x="4572000" y="1849467"/>
            <a:ext cx="3798553" cy="96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129">
                <a:solidFill>
                  <a:srgbClr val="000000"/>
                </a:solidFill>
                <a:latin typeface="Calibri" panose="020F0502020204030204" pitchFamily="34" charset="0"/>
              </a:rPr>
              <a:t>دفع فاضلاب سنگین کیش دره  از طریق چاه های جذبی است و آبهای سطحی روستا هیچ سیستمیبرای تخلیه ندارند . آب معابر به رودخانه و مسیل ها سرازیر می شود که البته در سال گذشته با اعتبار محدود مسیری برای لوله گذاری به منظور جمع آوری آب های سطحی حفر شد ولی به دلیل نبود اعتبارات نیمه کاره ماند . </a:t>
            </a:r>
            <a:endParaRPr lang="fa-IR" altLang="fa-IR" sz="1129">
              <a:solidFill>
                <a:srgbClr val="000000"/>
              </a:solidFill>
            </a:endParaRPr>
          </a:p>
        </p:txBody>
      </p:sp>
      <p:pic>
        <p:nvPicPr>
          <p:cNvPr id="11" name="Picture 5" descr="IMG_593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650455" y="2783963"/>
            <a:ext cx="1935111" cy="1949165"/>
          </a:xfrm>
          <a:prstGeom prst="rect">
            <a:avLst/>
          </a:prstGeom>
          <a:ln>
            <a:noFill/>
          </a:ln>
          <a:effectLst>
            <a:softEdge rad="112500"/>
          </a:effectLst>
        </p:spPr>
      </p:pic>
      <p:pic>
        <p:nvPicPr>
          <p:cNvPr id="12" name="Picture 6" descr="IMG_599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643672" y="2640621"/>
            <a:ext cx="2006782" cy="2060628"/>
          </a:xfrm>
          <a:prstGeom prst="rect">
            <a:avLst/>
          </a:prstGeom>
          <a:ln>
            <a:noFill/>
          </a:ln>
          <a:effectLst>
            <a:softEdge rad="112500"/>
          </a:effectLst>
        </p:spPr>
      </p:pic>
      <p:pic>
        <p:nvPicPr>
          <p:cNvPr id="13" name="Picture 12" descr="IMG_6039"/>
          <p:cNvPicPr/>
          <p:nvPr/>
        </p:nvPicPr>
        <p:blipFill>
          <a:blip r:embed="rId6" cstate="screen">
            <a:lum contrast="10000"/>
            <a:extLst>
              <a:ext uri="{28A0092B-C50C-407E-A947-70E740481C1C}">
                <a14:useLocalDpi xmlns:a14="http://schemas.microsoft.com/office/drawing/2010/main"/>
              </a:ext>
            </a:extLst>
          </a:blip>
          <a:srcRect/>
          <a:stretch>
            <a:fillRect/>
          </a:stretch>
        </p:blipFill>
        <p:spPr bwMode="auto">
          <a:xfrm>
            <a:off x="1920180" y="2998975"/>
            <a:ext cx="2293466" cy="1863441"/>
          </a:xfrm>
          <a:prstGeom prst="rect">
            <a:avLst/>
          </a:prstGeom>
          <a:ln>
            <a:noFill/>
          </a:ln>
          <a:effectLst>
            <a:softEdge rad="112500"/>
          </a:effectLst>
        </p:spPr>
      </p:pic>
      <p:sp>
        <p:nvSpPr>
          <p:cNvPr id="57356" name="Text Box 8"/>
          <p:cNvSpPr txBox="1">
            <a:spLocks noChangeArrowheads="1"/>
          </p:cNvSpPr>
          <p:nvPr/>
        </p:nvSpPr>
        <p:spPr bwMode="auto">
          <a:xfrm>
            <a:off x="3711951" y="4289050"/>
            <a:ext cx="1720099" cy="286683"/>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l"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   دفع فاضلاب و آب های سطحی </a:t>
            </a:r>
          </a:p>
          <a:p>
            <a:pPr eaLnBrk="1" fontAlgn="base" hangingPunct="1">
              <a:spcBef>
                <a:spcPct val="0"/>
              </a:spcBef>
              <a:spcAft>
                <a:spcPct val="0"/>
              </a:spcAft>
            </a:pPr>
            <a:endParaRPr lang="fa-IR" altLang="fa-IR" sz="2352">
              <a:solidFill>
                <a:srgbClr val="000000"/>
              </a:solidFill>
            </a:endParaRPr>
          </a:p>
        </p:txBody>
      </p:sp>
      <p:sp>
        <p:nvSpPr>
          <p:cNvPr id="57357" name="Rectangle 13"/>
          <p:cNvSpPr>
            <a:spLocks noChangeArrowheads="1"/>
          </p:cNvSpPr>
          <p:nvPr/>
        </p:nvSpPr>
        <p:spPr bwMode="auto">
          <a:xfrm>
            <a:off x="1633497" y="4717582"/>
            <a:ext cx="7095410" cy="1656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129" b="1">
                <a:solidFill>
                  <a:srgbClr val="000000"/>
                </a:solidFill>
                <a:latin typeface="Calibri" panose="020F0502020204030204" pitchFamily="34" charset="0"/>
              </a:rPr>
              <a:t>شبکه برق</a:t>
            </a:r>
            <a:r>
              <a:rPr lang="ar-SA" altLang="fa-IR" sz="1129" b="1">
                <a:solidFill>
                  <a:srgbClr val="000000"/>
                </a:solidFill>
                <a:latin typeface="Calibri" panose="020F0502020204030204" pitchFamily="34" charset="0"/>
              </a:rPr>
              <a:t>: </a:t>
            </a:r>
            <a:r>
              <a:rPr lang="ar-SA" altLang="fa-IR" sz="1129">
                <a:solidFill>
                  <a:srgbClr val="000000"/>
                </a:solidFill>
                <a:latin typeface="Calibri" panose="020F0502020204030204" pitchFamily="34" charset="0"/>
              </a:rPr>
              <a:t>12 سال است که تمام واحدهای روستا از نعمت برق برخوردارند.</a:t>
            </a:r>
            <a:endParaRPr lang="en-US" altLang="fa-IR" sz="1129">
              <a:solidFill>
                <a:srgbClr val="000000"/>
              </a:solidFill>
            </a:endParaRPr>
          </a:p>
          <a:p>
            <a:pPr fontAlgn="base">
              <a:spcBef>
                <a:spcPct val="0"/>
              </a:spcBef>
              <a:spcAft>
                <a:spcPct val="0"/>
              </a:spcAft>
            </a:pPr>
            <a:r>
              <a:rPr lang="fa-IR" altLang="fa-IR" sz="1129" b="1">
                <a:solidFill>
                  <a:srgbClr val="000000"/>
                </a:solidFill>
                <a:latin typeface="Calibri" panose="020F0502020204030204" pitchFamily="34" charset="0"/>
              </a:rPr>
              <a:t>مخابرات</a:t>
            </a:r>
            <a:r>
              <a:rPr lang="ar-SA" altLang="fa-IR" sz="1129" b="1">
                <a:solidFill>
                  <a:srgbClr val="000000"/>
                </a:solidFill>
                <a:latin typeface="Calibri" panose="020F0502020204030204" pitchFamily="34" charset="0"/>
              </a:rPr>
              <a:t> :</a:t>
            </a:r>
            <a:r>
              <a:rPr lang="ar-SA" altLang="fa-IR" sz="1129">
                <a:solidFill>
                  <a:srgbClr val="000000"/>
                </a:solidFill>
                <a:latin typeface="Calibri" panose="020F0502020204030204" pitchFamily="34" charset="0"/>
              </a:rPr>
              <a:t>اکثر واحدهای روستا تلفن ثابت دارند و شبکه تلفن همراه سراسر روستا را پوشش می دهد.</a:t>
            </a:r>
            <a:endParaRPr lang="en-US" altLang="fa-IR" sz="1129">
              <a:solidFill>
                <a:srgbClr val="000000"/>
              </a:solidFill>
            </a:endParaRPr>
          </a:p>
          <a:p>
            <a:pPr fontAlgn="base">
              <a:spcBef>
                <a:spcPct val="0"/>
              </a:spcBef>
              <a:spcAft>
                <a:spcPct val="0"/>
              </a:spcAft>
            </a:pPr>
            <a:r>
              <a:rPr lang="ar-SA" altLang="fa-IR" sz="1129" b="1">
                <a:solidFill>
                  <a:srgbClr val="000000"/>
                </a:solidFill>
                <a:latin typeface="Calibri" panose="020F0502020204030204" pitchFamily="34" charset="0"/>
              </a:rPr>
              <a:t>رادیو و تلویزیون :</a:t>
            </a:r>
            <a:r>
              <a:rPr lang="ar-SA" altLang="fa-IR" sz="1129">
                <a:solidFill>
                  <a:srgbClr val="000000"/>
                </a:solidFill>
                <a:latin typeface="Calibri" panose="020F0502020204030204" pitchFamily="34" charset="0"/>
              </a:rPr>
              <a:t>در تمام روستا همه شبکه های سیمای جمهوری اسلامی ایران قابل مشاهده است و رادیو پوشش سر تاسری دارد.</a:t>
            </a:r>
            <a:endParaRPr lang="en-US" altLang="fa-IR" sz="1129">
              <a:solidFill>
                <a:srgbClr val="000000"/>
              </a:solidFill>
            </a:endParaRPr>
          </a:p>
          <a:p>
            <a:pPr fontAlgn="base">
              <a:spcBef>
                <a:spcPct val="0"/>
              </a:spcBef>
              <a:spcAft>
                <a:spcPct val="0"/>
              </a:spcAft>
            </a:pPr>
            <a:r>
              <a:rPr lang="ar-SA" altLang="fa-IR" sz="1129" b="1">
                <a:solidFill>
                  <a:srgbClr val="000000"/>
                </a:solidFill>
                <a:latin typeface="Calibri" panose="020F0502020204030204" pitchFamily="34" charset="0"/>
              </a:rPr>
              <a:t>گاز شهری : </a:t>
            </a:r>
            <a:r>
              <a:rPr lang="ar-SA" altLang="fa-IR" sz="1129">
                <a:solidFill>
                  <a:srgbClr val="000000"/>
                </a:solidFill>
                <a:latin typeface="Calibri" panose="020F0502020204030204" pitchFamily="34" charset="0"/>
              </a:rPr>
              <a:t>روستای کیش دره هنوز برای </a:t>
            </a:r>
            <a:r>
              <a:rPr lang="ar-SA" altLang="fa-IR" sz="1129">
                <a:solidFill>
                  <a:srgbClr val="000000"/>
                </a:solidFill>
              </a:rPr>
              <a:t> </a:t>
            </a:r>
            <a:r>
              <a:rPr lang="fa-IR" altLang="fa-IR" sz="1129">
                <a:solidFill>
                  <a:srgbClr val="000000"/>
                </a:solidFill>
                <a:latin typeface="Calibri" panose="020F0502020204030204" pitchFamily="34" charset="0"/>
              </a:rPr>
              <a:t>اتصال به شبکه سراسریگاز لوله گذاری نشده است و از گاز شهری بی بهره است . </a:t>
            </a:r>
            <a:endParaRPr lang="en-US" altLang="fa-IR" sz="1129">
              <a:solidFill>
                <a:srgbClr val="000000"/>
              </a:solidFill>
            </a:endParaRPr>
          </a:p>
          <a:p>
            <a:pPr fontAlgn="base">
              <a:spcBef>
                <a:spcPct val="0"/>
              </a:spcBef>
              <a:spcAft>
                <a:spcPct val="0"/>
              </a:spcAft>
            </a:pPr>
            <a:r>
              <a:rPr lang="ar-SA" altLang="fa-IR" sz="1129" b="1">
                <a:solidFill>
                  <a:srgbClr val="000000"/>
                </a:solidFill>
                <a:latin typeface="Calibri" panose="020F0502020204030204" pitchFamily="34" charset="0"/>
              </a:rPr>
              <a:t>ایاب و ذهاب </a:t>
            </a:r>
            <a:r>
              <a:rPr lang="ar-SA" altLang="fa-IR" sz="1129">
                <a:solidFill>
                  <a:srgbClr val="000000"/>
                </a:solidFill>
                <a:latin typeface="Calibri" panose="020F0502020204030204" pitchFamily="34" charset="0"/>
              </a:rPr>
              <a:t>: دو روز در هفته مینی بوس برای جابجایی روستائیان در دسترس است و در کلیه روزها روستائیان بدین منظور می توانند از سواری های شخصی استفاده کنند</a:t>
            </a:r>
            <a:r>
              <a:rPr lang="ar-SA" altLang="fa-IR" sz="1129" b="1">
                <a:solidFill>
                  <a:srgbClr val="000000"/>
                </a:solidFill>
                <a:latin typeface="Calibri" panose="020F0502020204030204" pitchFamily="34" charset="0"/>
              </a:rPr>
              <a:t>.</a:t>
            </a:r>
            <a:endParaRPr lang="en-US" altLang="fa-IR" sz="1129">
              <a:solidFill>
                <a:srgbClr val="000000"/>
              </a:solidFill>
            </a:endParaRPr>
          </a:p>
          <a:p>
            <a:pPr fontAlgn="base">
              <a:spcBef>
                <a:spcPct val="0"/>
              </a:spcBef>
              <a:spcAft>
                <a:spcPct val="0"/>
              </a:spcAft>
            </a:pPr>
            <a:r>
              <a:rPr lang="ar-SA" altLang="fa-IR" sz="1129" b="1">
                <a:solidFill>
                  <a:srgbClr val="000000"/>
                </a:solidFill>
                <a:latin typeface="Calibri" panose="020F0502020204030204" pitchFamily="34" charset="0"/>
              </a:rPr>
              <a:t>جمع آوری زباله : </a:t>
            </a:r>
            <a:r>
              <a:rPr lang="ar-SA" altLang="fa-IR" sz="1129">
                <a:solidFill>
                  <a:srgbClr val="000000"/>
                </a:solidFill>
                <a:latin typeface="Calibri" panose="020F0502020204030204" pitchFamily="34" charset="0"/>
              </a:rPr>
              <a:t>نظامی </a:t>
            </a:r>
            <a:r>
              <a:rPr lang="fa-IR" altLang="fa-IR" sz="1129">
                <a:solidFill>
                  <a:srgbClr val="000000"/>
                </a:solidFill>
                <a:latin typeface="Calibri" panose="020F0502020204030204" pitchFamily="34" charset="0"/>
              </a:rPr>
              <a:t>برای جمع آوری زباله در روستا وجود ندارد و هر خانه هر چند روز یکبار زباله های خود را در محلی جمع کرده و می سوزانند. </a:t>
            </a:r>
            <a:endParaRPr lang="en-US" altLang="fa-IR" sz="1129">
              <a:solidFill>
                <a:srgbClr val="000000"/>
              </a:solidFill>
            </a:endParaRPr>
          </a:p>
          <a:p>
            <a:pPr fontAlgn="base">
              <a:spcBef>
                <a:spcPct val="0"/>
              </a:spcBef>
              <a:spcAft>
                <a:spcPct val="0"/>
              </a:spcAft>
            </a:pPr>
            <a:r>
              <a:rPr lang="fa-IR" altLang="fa-IR" sz="1129" b="1">
                <a:solidFill>
                  <a:srgbClr val="000000"/>
                </a:solidFill>
                <a:latin typeface="Calibri" panose="020F0502020204030204" pitchFamily="34" charset="0"/>
              </a:rPr>
              <a:t>خدمات رفاهی : </a:t>
            </a:r>
            <a:r>
              <a:rPr lang="fa-IR" altLang="fa-IR" sz="1129">
                <a:solidFill>
                  <a:srgbClr val="000000"/>
                </a:solidFill>
                <a:latin typeface="Calibri" panose="020F0502020204030204" pitchFamily="34" charset="0"/>
              </a:rPr>
              <a:t>خدمات رفاهی</a:t>
            </a:r>
            <a:r>
              <a:rPr lang="fa-IR" altLang="fa-IR" sz="1129" b="1">
                <a:solidFill>
                  <a:srgbClr val="000000"/>
                </a:solidFill>
                <a:latin typeface="Calibri" panose="020F0502020204030204" pitchFamily="34" charset="0"/>
              </a:rPr>
              <a:t> </a:t>
            </a:r>
            <a:r>
              <a:rPr lang="fa-IR" altLang="fa-IR" sz="1129">
                <a:solidFill>
                  <a:srgbClr val="000000"/>
                </a:solidFill>
                <a:latin typeface="Calibri" panose="020F0502020204030204" pitchFamily="34" charset="0"/>
              </a:rPr>
              <a:t>روستا شامل دو واحد خواروبار فروشی ، دو واحد نانوایی (تافتون و بربری ) ، یک واحد توزیع نفت و سه واحد قهوه خانه می باشد.</a:t>
            </a:r>
            <a:r>
              <a:rPr lang="fa-IR" altLang="fa-IR" sz="1129" b="1">
                <a:solidFill>
                  <a:srgbClr val="000000"/>
                </a:solidFill>
                <a:latin typeface="Calibri" panose="020F0502020204030204" pitchFamily="34" charset="0"/>
              </a:rPr>
              <a:t> </a:t>
            </a:r>
            <a:endParaRPr lang="en-US" altLang="fa-IR" sz="1129">
              <a:solidFill>
                <a:srgbClr val="000000"/>
              </a:solidFill>
            </a:endParaRPr>
          </a:p>
        </p:txBody>
      </p:sp>
    </p:spTree>
    <p:extLst>
      <p:ext uri="{BB962C8B-B14F-4D97-AF65-F5344CB8AC3E}">
        <p14:creationId xmlns:p14="http://schemas.microsoft.com/office/powerpoint/2010/main" val="580116682"/>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5" descr="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991853" y="1395492"/>
            <a:ext cx="3655210" cy="2033509"/>
          </a:xfrm>
          <a:prstGeom prst="rect">
            <a:avLst/>
          </a:prstGeom>
          <a:ln>
            <a:noFill/>
          </a:ln>
          <a:effectLst>
            <a:softEdge rad="112500"/>
          </a:effectLst>
        </p:spPr>
      </p:pic>
      <p:sp>
        <p:nvSpPr>
          <p:cNvPr id="58371" name="Rectangle 4"/>
          <p:cNvSpPr>
            <a:spLocks noChangeArrowheads="1"/>
          </p:cNvSpPr>
          <p:nvPr/>
        </p:nvSpPr>
        <p:spPr bwMode="auto">
          <a:xfrm>
            <a:off x="6631043" y="490602"/>
            <a:ext cx="1739510" cy="38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b="1">
                <a:solidFill>
                  <a:srgbClr val="000000"/>
                </a:solidFill>
              </a:rPr>
              <a:t>13-5 حوزه نفوذ</a:t>
            </a:r>
          </a:p>
        </p:txBody>
      </p:sp>
      <p:sp>
        <p:nvSpPr>
          <p:cNvPr id="58372" name="Text Box 6"/>
          <p:cNvSpPr txBox="1">
            <a:spLocks noChangeArrowheads="1"/>
          </p:cNvSpPr>
          <p:nvPr/>
        </p:nvSpPr>
        <p:spPr bwMode="auto">
          <a:xfrm>
            <a:off x="5700815" y="1565559"/>
            <a:ext cx="2741408" cy="1046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buFontTx/>
              <a:buChar char="•"/>
            </a:pPr>
            <a:r>
              <a:rPr lang="fa-IR" altLang="fa-IR" sz="1129">
                <a:solidFill>
                  <a:srgbClr val="000000"/>
                </a:solidFill>
              </a:rPr>
              <a:t>کیش دره به فومن : خرید</a:t>
            </a:r>
          </a:p>
          <a:p>
            <a:pPr eaLnBrk="1" fontAlgn="base" hangingPunct="1">
              <a:spcBef>
                <a:spcPct val="50000"/>
              </a:spcBef>
              <a:spcAft>
                <a:spcPct val="0"/>
              </a:spcAft>
              <a:buFontTx/>
              <a:buChar char="•"/>
            </a:pPr>
            <a:r>
              <a:rPr lang="fa-IR" altLang="fa-IR" sz="1129">
                <a:solidFill>
                  <a:srgbClr val="000000"/>
                </a:solidFill>
              </a:rPr>
              <a:t>کیش دره به گوراب زر میخ : خرید</a:t>
            </a:r>
          </a:p>
          <a:p>
            <a:pPr eaLnBrk="1" fontAlgn="base" hangingPunct="1">
              <a:spcBef>
                <a:spcPct val="50000"/>
              </a:spcBef>
              <a:spcAft>
                <a:spcPct val="0"/>
              </a:spcAft>
              <a:buFontTx/>
              <a:buChar char="•"/>
            </a:pPr>
            <a:r>
              <a:rPr lang="fa-IR" altLang="fa-IR" sz="1129">
                <a:solidFill>
                  <a:srgbClr val="000000"/>
                </a:solidFill>
              </a:rPr>
              <a:t>کیش دره به سیاهورود : آموزش</a:t>
            </a:r>
          </a:p>
          <a:p>
            <a:pPr eaLnBrk="1" fontAlgn="base" hangingPunct="1">
              <a:spcBef>
                <a:spcPct val="50000"/>
              </a:spcBef>
              <a:spcAft>
                <a:spcPct val="0"/>
              </a:spcAft>
              <a:buFontTx/>
              <a:buChar char="•"/>
            </a:pPr>
            <a:r>
              <a:rPr lang="fa-IR" altLang="fa-IR" sz="1129">
                <a:solidFill>
                  <a:srgbClr val="000000"/>
                </a:solidFill>
              </a:rPr>
              <a:t>کیش دره به صومعه سرا : کار</a:t>
            </a:r>
            <a:endParaRPr lang="en-US" altLang="fa-IR" sz="1129">
              <a:solidFill>
                <a:srgbClr val="000000"/>
              </a:solidFill>
            </a:endParaRPr>
          </a:p>
        </p:txBody>
      </p:sp>
      <p:sp>
        <p:nvSpPr>
          <p:cNvPr id="58373" name="Text Box 7"/>
          <p:cNvSpPr txBox="1">
            <a:spLocks noChangeArrowheads="1"/>
          </p:cNvSpPr>
          <p:nvPr/>
        </p:nvSpPr>
        <p:spPr bwMode="auto">
          <a:xfrm>
            <a:off x="5575391" y="2640622"/>
            <a:ext cx="2866832" cy="525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129">
                <a:solidFill>
                  <a:srgbClr val="000000"/>
                </a:solidFill>
              </a:rPr>
              <a:t>موسی کوه به کیش دره : خدمات رفاهی و آموزش</a:t>
            </a:r>
          </a:p>
          <a:p>
            <a:pPr eaLnBrk="1" fontAlgn="base" hangingPunct="1">
              <a:spcBef>
                <a:spcPct val="50000"/>
              </a:spcBef>
              <a:spcAft>
                <a:spcPct val="0"/>
              </a:spcAft>
            </a:pPr>
            <a:r>
              <a:rPr lang="fa-IR" altLang="fa-IR" sz="1129">
                <a:solidFill>
                  <a:srgbClr val="000000"/>
                </a:solidFill>
              </a:rPr>
              <a:t>لتین پرد به کیش دره :خدمات رفاهی و آموزش1</a:t>
            </a:r>
            <a:endParaRPr lang="en-US" altLang="fa-IR" sz="1129">
              <a:solidFill>
                <a:srgbClr val="000000"/>
              </a:solidFill>
            </a:endParaRPr>
          </a:p>
        </p:txBody>
      </p:sp>
      <p:sp>
        <p:nvSpPr>
          <p:cNvPr id="58374" name="Rectangle 7"/>
          <p:cNvSpPr>
            <a:spLocks noChangeArrowheads="1"/>
          </p:cNvSpPr>
          <p:nvPr/>
        </p:nvSpPr>
        <p:spPr bwMode="auto">
          <a:xfrm>
            <a:off x="1920180" y="938384"/>
            <a:ext cx="6593714" cy="84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129">
                <a:solidFill>
                  <a:srgbClr val="000000"/>
                </a:solidFill>
                <a:latin typeface="Calibri" panose="020F0502020204030204" pitchFamily="34" charset="0"/>
              </a:rPr>
              <a:t>از روستای کیش دره روستاییان جهت خرید به شهر فومن و یا گوراب زرمیخ و برای تحصیل در مقاطع بالاتر از دبستان به مدارس سیاه وررود می روند. برای کار بیشتر به صومعه سرا مهاجرت می کنند. دو روستای موسی کوه و لتین پرد هم، از جهت خدمات رفاهی و آموزشی به روستای کیش دره وابسته هستند.</a:t>
            </a:r>
            <a:endParaRPr lang="en-US" altLang="fa-IR" sz="1129">
              <a:solidFill>
                <a:srgbClr val="000000"/>
              </a:solidFill>
            </a:endParaRPr>
          </a:p>
          <a:p>
            <a:pPr rtl="0" fontAlgn="base">
              <a:spcBef>
                <a:spcPct val="0"/>
              </a:spcBef>
              <a:spcAft>
                <a:spcPct val="0"/>
              </a:spcAft>
            </a:pPr>
            <a:endParaRPr lang="en-US" altLang="fa-IR" sz="1505">
              <a:solidFill>
                <a:srgbClr val="000000"/>
              </a:solidFill>
            </a:endParaRPr>
          </a:p>
        </p:txBody>
      </p:sp>
      <p:sp>
        <p:nvSpPr>
          <p:cNvPr id="8"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تحلیل شخصی</a:t>
            </a:r>
          </a:p>
          <a:p>
            <a:pPr algn="ctr" eaLnBrk="0" fontAlgn="base" hangingPunct="0">
              <a:spcBef>
                <a:spcPct val="0"/>
              </a:spcBef>
              <a:spcAft>
                <a:spcPct val="0"/>
              </a:spcAft>
              <a:defRPr/>
            </a:pPr>
            <a:r>
              <a:rPr lang="fa-IR" sz="1129" b="1" kern="0" dirty="0">
                <a:solidFill>
                  <a:srgbClr val="000000"/>
                </a:solidFill>
                <a:cs typeface="B Homa" panose="00000400000000000000" pitchFamily="2" charset="-78"/>
              </a:rPr>
              <a:t> </a:t>
            </a: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9"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58377" name="Rounded Rectangle 9"/>
          <p:cNvSpPr>
            <a:spLocks noChangeArrowheads="1"/>
          </p:cNvSpPr>
          <p:nvPr/>
        </p:nvSpPr>
        <p:spPr bwMode="auto">
          <a:xfrm>
            <a:off x="6722124" y="490497"/>
            <a:ext cx="1720099" cy="430025"/>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58378" name="Text Box 6"/>
          <p:cNvSpPr txBox="1">
            <a:spLocks noChangeArrowheads="1"/>
          </p:cNvSpPr>
          <p:nvPr/>
        </p:nvSpPr>
        <p:spPr bwMode="auto">
          <a:xfrm>
            <a:off x="1848510" y="3715683"/>
            <a:ext cx="6522043" cy="2580149"/>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129">
                <a:solidFill>
                  <a:srgbClr val="000000"/>
                </a:solidFill>
                <a:latin typeface="Calibri" panose="020F0502020204030204" pitchFamily="34" charset="0"/>
                <a:cs typeface="Arial" panose="020B0604020202020204" pitchFamily="34" charset="0"/>
              </a:rPr>
              <a:t> </a:t>
            </a:r>
            <a:endParaRPr lang="fa-IR" altLang="fa-IR" sz="2352">
              <a:solidFill>
                <a:srgbClr val="000000"/>
              </a:solidFill>
            </a:endParaRPr>
          </a:p>
        </p:txBody>
      </p:sp>
      <p:sp>
        <p:nvSpPr>
          <p:cNvPr id="58379" name="Rectangle 1"/>
          <p:cNvSpPr>
            <a:spLocks noChangeArrowheads="1"/>
          </p:cNvSpPr>
          <p:nvPr/>
        </p:nvSpPr>
        <p:spPr bwMode="auto">
          <a:xfrm rot="10800000" flipV="1">
            <a:off x="1848509" y="3814970"/>
            <a:ext cx="6307031" cy="2581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505" b="1">
                <a:solidFill>
                  <a:srgbClr val="000000"/>
                </a:solidFill>
                <a:latin typeface="IranNastaliq" panose="02000503000000020003" pitchFamily="2" charset="0"/>
              </a:rPr>
              <a:t>14-5 تحلیل کالبد</a:t>
            </a:r>
            <a:r>
              <a:rPr lang="en-US" altLang="fa-IR" sz="1505" b="1">
                <a:solidFill>
                  <a:srgbClr val="000000"/>
                </a:solidFill>
                <a:latin typeface="IranNastaliq" panose="02000503000000020003" pitchFamily="2" charset="0"/>
              </a:rPr>
              <a:t> :</a:t>
            </a:r>
            <a:endParaRPr lang="fa-IR" altLang="fa-IR" sz="1505" b="1">
              <a:solidFill>
                <a:srgbClr val="000000"/>
              </a:solidFill>
              <a:latin typeface="IranNastaliq" panose="02000503000000020003" pitchFamily="2" charset="0"/>
            </a:endParaRPr>
          </a:p>
          <a:p>
            <a:pPr fontAlgn="base">
              <a:spcBef>
                <a:spcPct val="0"/>
              </a:spcBef>
              <a:spcAft>
                <a:spcPct val="0"/>
              </a:spcAft>
            </a:pPr>
            <a:endParaRPr lang="en-US" altLang="fa-IR" sz="1129" b="1">
              <a:solidFill>
                <a:srgbClr val="000000"/>
              </a:solidFill>
              <a:latin typeface="IranNastaliq" panose="02000503000000020003" pitchFamily="2" charset="0"/>
            </a:endParaRPr>
          </a:p>
          <a:p>
            <a:pPr fontAlgn="base">
              <a:spcBef>
                <a:spcPct val="0"/>
              </a:spcBef>
              <a:spcAft>
                <a:spcPct val="0"/>
              </a:spcAft>
            </a:pPr>
            <a:r>
              <a:rPr lang="fa-IR" altLang="fa-IR" sz="1129" b="1">
                <a:solidFill>
                  <a:srgbClr val="000000"/>
                </a:solidFill>
                <a:latin typeface="IranNastaliq" panose="02000503000000020003" pitchFamily="2" charset="0"/>
              </a:rPr>
              <a:t>به صورت کلی کالبد روستا به مرور زمان دچار تغییر و تحول می شود . هم در ماهیت آن و هم در شکل جداره ها و بافت روستا دچار تغییر می شود.</a:t>
            </a:r>
            <a:endParaRPr lang="en-US" altLang="fa-IR" sz="1129" b="1">
              <a:solidFill>
                <a:srgbClr val="000000"/>
              </a:solidFill>
              <a:latin typeface="IranNastaliq" panose="02000503000000020003" pitchFamily="2" charset="0"/>
            </a:endParaRPr>
          </a:p>
          <a:p>
            <a:pPr fontAlgn="base">
              <a:spcBef>
                <a:spcPct val="0"/>
              </a:spcBef>
              <a:spcAft>
                <a:spcPct val="0"/>
              </a:spcAft>
            </a:pPr>
            <a:r>
              <a:rPr lang="fa-IR" altLang="fa-IR" sz="1129" b="1">
                <a:solidFill>
                  <a:srgbClr val="000000"/>
                </a:solidFill>
                <a:latin typeface="IranNastaliq" panose="02000503000000020003" pitchFamily="2" charset="0"/>
              </a:rPr>
              <a:t>معابر روستا به گونه ای تعریف شده بودند که با حصار ها و پرچین ها ی کوتاه مرتبط باشند و جداره های آن را این پرچین کوتاه به نسبت ترنسپرنت تشکیل می دادند ، ولی اکنون خانه هایی که نوساز اجرا می شوند دیواره های حیاط را به دیوار هایی بلند با بلوک سیمانی تغییر داده اند که این امر باعث شده معابر به صورت دالان هایی نا متناسب در بیاید .</a:t>
            </a:r>
            <a:endParaRPr lang="en-US" altLang="fa-IR" sz="1129" b="1">
              <a:solidFill>
                <a:srgbClr val="000000"/>
              </a:solidFill>
              <a:latin typeface="IranNastaliq" panose="02000503000000020003" pitchFamily="2" charset="0"/>
            </a:endParaRPr>
          </a:p>
          <a:p>
            <a:pPr fontAlgn="base">
              <a:spcBef>
                <a:spcPct val="0"/>
              </a:spcBef>
              <a:spcAft>
                <a:spcPct val="0"/>
              </a:spcAft>
            </a:pPr>
            <a:r>
              <a:rPr lang="fa-IR" altLang="fa-IR" sz="1129" b="1">
                <a:solidFill>
                  <a:srgbClr val="000000"/>
                </a:solidFill>
                <a:latin typeface="IranNastaliq" panose="02000503000000020003" pitchFamily="2" charset="0"/>
              </a:rPr>
              <a:t>نمای خانه ها که به صورتی هویت ظاهری روستاست با تغییر مواجه می شود ، اکنون به ندرت می توان سقف خانه ای را گالی پوش یا لت پوش پیدا کرد و همه حلب کوبی شده اند .خانه های جدید هم که با مصالح شهری نما سازی می شوند مانند سنگ و سیمان سفید حتی بعضی ساکنین خانه های چوبی زگمه ای اقدام به بازسازی و گچ کاری دیوارها می نمایند . در صورت ارزش پیدا کردن زمین های روستا و با توجه به از رونق افتادن کشاورزی ، کم کم روستاییان ترجیح به فروش زمین های زراعی و تغییر کاربری آنها می دهند که این امر می تواند جهت های گسترش روستا را با تغییر مواجه کند و یکی از موانع گسترش روستا حذف شود.</a:t>
            </a:r>
            <a:endParaRPr lang="en-US" altLang="fa-IR" sz="1129" b="1">
              <a:solidFill>
                <a:srgbClr val="000000"/>
              </a:solidFill>
              <a:latin typeface="IranNastaliq" panose="02000503000000020003" pitchFamily="2" charset="0"/>
            </a:endParaRPr>
          </a:p>
          <a:p>
            <a:pPr rtl="0" fontAlgn="base">
              <a:spcBef>
                <a:spcPct val="0"/>
              </a:spcBef>
              <a:spcAft>
                <a:spcPct val="0"/>
              </a:spcAft>
            </a:pPr>
            <a:endParaRPr lang="en-US" altLang="fa-IR" sz="1129" b="1">
              <a:solidFill>
                <a:srgbClr val="000000"/>
              </a:solidFill>
              <a:latin typeface="IranNastaliq" panose="02000503000000020003" pitchFamily="2" charset="0"/>
            </a:endParaRPr>
          </a:p>
        </p:txBody>
      </p:sp>
    </p:spTree>
    <p:extLst>
      <p:ext uri="{BB962C8B-B14F-4D97-AF65-F5344CB8AC3E}">
        <p14:creationId xmlns:p14="http://schemas.microsoft.com/office/powerpoint/2010/main" val="1374017247"/>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ChangeArrowheads="1"/>
          </p:cNvSpPr>
          <p:nvPr/>
        </p:nvSpPr>
        <p:spPr bwMode="auto">
          <a:xfrm>
            <a:off x="1991852" y="652294"/>
            <a:ext cx="6292099" cy="101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881" b="1">
                <a:solidFill>
                  <a:srgbClr val="000000"/>
                </a:solidFill>
                <a:latin typeface="Calibri" panose="020F0502020204030204" pitchFamily="34" charset="0"/>
              </a:rPr>
              <a:t>15-5 همجواری: </a:t>
            </a:r>
          </a:p>
          <a:p>
            <a:pPr fontAlgn="base">
              <a:spcBef>
                <a:spcPct val="0"/>
              </a:spcBef>
              <a:spcAft>
                <a:spcPct val="0"/>
              </a:spcAft>
            </a:pPr>
            <a:endParaRPr lang="en-US" altLang="fa-IR" sz="1881">
              <a:solidFill>
                <a:srgbClr val="000000"/>
              </a:solidFill>
            </a:endParaRPr>
          </a:p>
          <a:p>
            <a:pPr fontAlgn="base">
              <a:spcBef>
                <a:spcPct val="0"/>
              </a:spcBef>
              <a:spcAft>
                <a:spcPct val="0"/>
              </a:spcAft>
            </a:pPr>
            <a:r>
              <a:rPr lang="fa-IR" altLang="fa-IR" sz="1129" b="1">
                <a:solidFill>
                  <a:srgbClr val="000000"/>
                </a:solidFill>
                <a:latin typeface="Calibri" panose="020F0502020204030204" pitchFamily="34" charset="0"/>
              </a:rPr>
              <a:t>مکان برداشت شده برای همجواری روستا شامل 6 خانه مسکونی است که معبر اصلی درجه 2 از آن عبور می کند و یک معبر فرعی درجه 1 و یک معبر فرعی درجه 2 از آن منشعب می شود.</a:t>
            </a:r>
            <a:endParaRPr lang="fa-IR" altLang="fa-IR" sz="1129" b="1">
              <a:solidFill>
                <a:srgbClr val="000000"/>
              </a:solidFill>
            </a:endParaRPr>
          </a:p>
        </p:txBody>
      </p:sp>
      <p:pic>
        <p:nvPicPr>
          <p:cNvPr id="7" name="Picture 6" descr="C:\Documents and Settings\ZIZEX\Desktop\hamjavari.jpg"/>
          <p:cNvPicPr/>
          <p:nvPr/>
        </p:nvPicPr>
        <p:blipFill>
          <a:blip r:embed="rId2" cstate="screen">
            <a:lum contrast="10000"/>
            <a:extLst>
              <a:ext uri="{28A0092B-C50C-407E-A947-70E740481C1C}">
                <a14:useLocalDpi xmlns:a14="http://schemas.microsoft.com/office/drawing/2010/main"/>
              </a:ext>
            </a:extLst>
          </a:blip>
          <a:srcRect/>
          <a:stretch>
            <a:fillRect/>
          </a:stretch>
        </p:blipFill>
        <p:spPr bwMode="auto">
          <a:xfrm>
            <a:off x="1633498" y="2210596"/>
            <a:ext cx="3694033" cy="3631321"/>
          </a:xfrm>
          <a:prstGeom prst="rect">
            <a:avLst/>
          </a:prstGeom>
          <a:ln>
            <a:noFill/>
          </a:ln>
          <a:effectLst>
            <a:softEdge rad="112500"/>
          </a:effectLst>
        </p:spPr>
      </p:pic>
      <p:pic>
        <p:nvPicPr>
          <p:cNvPr id="8" name="Picture 7" descr="C:\Documents and Settings\ZIZEX\Desktop\Untitled-37 copy.jpg"/>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60378" y="2210596"/>
            <a:ext cx="3225186" cy="3583540"/>
          </a:xfrm>
          <a:prstGeom prst="rect">
            <a:avLst/>
          </a:prstGeom>
          <a:ln>
            <a:noFill/>
          </a:ln>
          <a:effectLst>
            <a:softEdge rad="112500"/>
          </a:effectLst>
        </p:spPr>
      </p:pic>
      <p:sp>
        <p:nvSpPr>
          <p:cNvPr id="59397" name="Text Box 7"/>
          <p:cNvSpPr txBox="1">
            <a:spLocks noChangeArrowheads="1"/>
          </p:cNvSpPr>
          <p:nvPr/>
        </p:nvSpPr>
        <p:spPr bwMode="auto">
          <a:xfrm>
            <a:off x="1648429" y="2237473"/>
            <a:ext cx="1131801" cy="26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معبر فرعی درجه 1</a:t>
            </a:r>
            <a:endParaRPr lang="fa-IR" altLang="fa-IR" sz="2352">
              <a:solidFill>
                <a:srgbClr val="000000"/>
              </a:solidFill>
            </a:endParaRPr>
          </a:p>
        </p:txBody>
      </p:sp>
      <p:sp>
        <p:nvSpPr>
          <p:cNvPr id="59398" name="Text Box 8"/>
          <p:cNvSpPr txBox="1">
            <a:spLocks noChangeArrowheads="1"/>
          </p:cNvSpPr>
          <p:nvPr/>
        </p:nvSpPr>
        <p:spPr bwMode="auto">
          <a:xfrm>
            <a:off x="1991852" y="5821013"/>
            <a:ext cx="1131801" cy="26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معبر اصلی درجه 2</a:t>
            </a:r>
            <a:endParaRPr lang="fa-IR" altLang="fa-IR" sz="2352">
              <a:solidFill>
                <a:srgbClr val="000000"/>
              </a:solidFill>
            </a:endParaRPr>
          </a:p>
        </p:txBody>
      </p:sp>
      <p:pic>
        <p:nvPicPr>
          <p:cNvPr id="59399" name="Picture 10" descr="1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00330" y="4862417"/>
            <a:ext cx="773447" cy="69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شخصي</a:t>
            </a:r>
            <a:br>
              <a:rPr lang="fa-IR" sz="1129" b="1" kern="0" dirty="0">
                <a:solidFill>
                  <a:srgbClr val="000000"/>
                </a:solidFill>
                <a:cs typeface="B Homa" panose="00000400000000000000" pitchFamily="2" charset="-78"/>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13" name="Picture 3" descr="H:\aks\كاروانسرا ومدارس\New Folder (5)\logo%2000.jpg"/>
          <p:cNvPicPr>
            <a:picLocks noChangeAspect="1" noChangeArrowheads="1"/>
          </p:cNvPicPr>
          <p:nvPr/>
        </p:nvPicPr>
        <p:blipFill>
          <a:blip r:embed="rId5"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59402" name="Rounded Rectangle 9"/>
          <p:cNvSpPr>
            <a:spLocks noChangeArrowheads="1"/>
          </p:cNvSpPr>
          <p:nvPr/>
        </p:nvSpPr>
        <p:spPr bwMode="auto">
          <a:xfrm>
            <a:off x="6650454" y="633838"/>
            <a:ext cx="1648428" cy="501696"/>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Tree>
    <p:extLst>
      <p:ext uri="{BB962C8B-B14F-4D97-AF65-F5344CB8AC3E}">
        <p14:creationId xmlns:p14="http://schemas.microsoft.com/office/powerpoint/2010/main" val="1113684629"/>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Documents and Settings\ZIZEX\Desktop\sina\hamjavari1.jpg"/>
          <p:cNvPicPr/>
          <p:nvPr/>
        </p:nvPicPr>
        <p:blipFill>
          <a:blip r:embed="rId2"/>
          <a:srcRect/>
          <a:stretch>
            <a:fillRect/>
          </a:stretch>
        </p:blipFill>
        <p:spPr bwMode="auto">
          <a:xfrm>
            <a:off x="2063521" y="920522"/>
            <a:ext cx="5088627" cy="5375310"/>
          </a:xfrm>
          <a:prstGeom prst="rect">
            <a:avLst/>
          </a:prstGeom>
          <a:ln>
            <a:noFill/>
          </a:ln>
          <a:effectLst>
            <a:softEdge rad="112500"/>
          </a:effectLst>
        </p:spPr>
      </p:pic>
      <p:sp>
        <p:nvSpPr>
          <p:cNvPr id="60419" name="Text Box 9"/>
          <p:cNvSpPr txBox="1">
            <a:spLocks noChangeArrowheads="1"/>
          </p:cNvSpPr>
          <p:nvPr/>
        </p:nvSpPr>
        <p:spPr bwMode="auto">
          <a:xfrm>
            <a:off x="1776839" y="718948"/>
            <a:ext cx="1576758" cy="846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تلنبار و سرویس بهداشتی</a:t>
            </a:r>
            <a:endParaRPr lang="en-US" altLang="fa-IR" sz="1129" b="1">
              <a:solidFill>
                <a:srgbClr val="000000"/>
              </a:solidFill>
              <a:latin typeface="Calibri" panose="020F0502020204030204" pitchFamily="34" charset="0"/>
              <a:cs typeface="Arial" panose="020B0604020202020204" pitchFamily="34" charset="0"/>
            </a:endParaRPr>
          </a:p>
          <a:p>
            <a:pPr eaLnBrk="1" fontAlgn="base" hangingPunct="1">
              <a:spcBef>
                <a:spcPct val="0"/>
              </a:spcBef>
              <a:spcAft>
                <a:spcPct val="0"/>
              </a:spcAft>
            </a:pPr>
            <a:endParaRPr lang="fa-IR" altLang="fa-IR" sz="2352">
              <a:solidFill>
                <a:srgbClr val="000000"/>
              </a:solidFill>
            </a:endParaRPr>
          </a:p>
        </p:txBody>
      </p:sp>
      <p:sp>
        <p:nvSpPr>
          <p:cNvPr id="60420" name="Text Box 10"/>
          <p:cNvSpPr txBox="1">
            <a:spLocks noChangeArrowheads="1"/>
          </p:cNvSpPr>
          <p:nvPr/>
        </p:nvSpPr>
        <p:spPr bwMode="auto">
          <a:xfrm>
            <a:off x="1418485" y="2571937"/>
            <a:ext cx="777927" cy="355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گرمخانه</a:t>
            </a:r>
            <a:endParaRPr lang="en-US" altLang="fa-IR" sz="1129" b="1">
              <a:solidFill>
                <a:srgbClr val="000000"/>
              </a:solidFill>
              <a:latin typeface="Calibri" panose="020F0502020204030204" pitchFamily="34" charset="0"/>
              <a:cs typeface="Arial" panose="020B0604020202020204" pitchFamily="34" charset="0"/>
            </a:endParaRPr>
          </a:p>
          <a:p>
            <a:pPr eaLnBrk="1" fontAlgn="base" hangingPunct="1">
              <a:spcBef>
                <a:spcPct val="0"/>
              </a:spcBef>
              <a:spcAft>
                <a:spcPct val="0"/>
              </a:spcAft>
            </a:pPr>
            <a:endParaRPr lang="fa-IR" altLang="fa-IR" sz="2352">
              <a:solidFill>
                <a:srgbClr val="000000"/>
              </a:solidFill>
            </a:endParaRPr>
          </a:p>
        </p:txBody>
      </p:sp>
      <p:sp>
        <p:nvSpPr>
          <p:cNvPr id="60421" name="Text Box 11"/>
          <p:cNvSpPr txBox="1">
            <a:spLocks noChangeArrowheads="1"/>
          </p:cNvSpPr>
          <p:nvPr/>
        </p:nvSpPr>
        <p:spPr bwMode="auto">
          <a:xfrm>
            <a:off x="2073975" y="4074038"/>
            <a:ext cx="777926" cy="355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کرکلان</a:t>
            </a:r>
            <a:endParaRPr lang="en-US" altLang="fa-IR" sz="1129" b="1">
              <a:solidFill>
                <a:srgbClr val="000000"/>
              </a:solidFill>
              <a:latin typeface="Calibri" panose="020F0502020204030204" pitchFamily="34" charset="0"/>
              <a:cs typeface="Arial" panose="020B0604020202020204" pitchFamily="34" charset="0"/>
            </a:endParaRPr>
          </a:p>
          <a:p>
            <a:pPr eaLnBrk="1" fontAlgn="base" hangingPunct="1">
              <a:spcBef>
                <a:spcPct val="0"/>
              </a:spcBef>
              <a:spcAft>
                <a:spcPct val="0"/>
              </a:spcAft>
            </a:pPr>
            <a:endParaRPr lang="fa-IR" altLang="fa-IR" sz="2352">
              <a:solidFill>
                <a:srgbClr val="000000"/>
              </a:solidFill>
            </a:endParaRPr>
          </a:p>
        </p:txBody>
      </p:sp>
      <p:sp>
        <p:nvSpPr>
          <p:cNvPr id="60422" name="Text Box 12"/>
          <p:cNvSpPr txBox="1">
            <a:spLocks noChangeArrowheads="1"/>
          </p:cNvSpPr>
          <p:nvPr/>
        </p:nvSpPr>
        <p:spPr bwMode="auto">
          <a:xfrm>
            <a:off x="3425268" y="4934087"/>
            <a:ext cx="779420" cy="355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طویله</a:t>
            </a:r>
            <a:endParaRPr lang="en-US" altLang="fa-IR" sz="1129" b="1">
              <a:solidFill>
                <a:srgbClr val="000000"/>
              </a:solidFill>
              <a:latin typeface="Calibri" panose="020F0502020204030204" pitchFamily="34" charset="0"/>
              <a:cs typeface="Arial" panose="020B0604020202020204" pitchFamily="34" charset="0"/>
            </a:endParaRPr>
          </a:p>
          <a:p>
            <a:pPr eaLnBrk="1" fontAlgn="base" hangingPunct="1">
              <a:spcBef>
                <a:spcPct val="0"/>
              </a:spcBef>
              <a:spcAft>
                <a:spcPct val="0"/>
              </a:spcAft>
            </a:pPr>
            <a:endParaRPr lang="fa-IR" altLang="fa-IR" sz="2352">
              <a:solidFill>
                <a:srgbClr val="000000"/>
              </a:solidFill>
            </a:endParaRPr>
          </a:p>
        </p:txBody>
      </p:sp>
      <p:sp>
        <p:nvSpPr>
          <p:cNvPr id="60423" name="Text Box 13"/>
          <p:cNvSpPr txBox="1">
            <a:spLocks noChangeArrowheads="1"/>
          </p:cNvSpPr>
          <p:nvPr/>
        </p:nvSpPr>
        <p:spPr bwMode="auto">
          <a:xfrm>
            <a:off x="4500329" y="5223757"/>
            <a:ext cx="777927" cy="355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باغ</a:t>
            </a:r>
            <a:endParaRPr lang="en-US" altLang="fa-IR" sz="1129" b="1">
              <a:solidFill>
                <a:srgbClr val="000000"/>
              </a:solidFill>
              <a:latin typeface="Calibri" panose="020F0502020204030204" pitchFamily="34" charset="0"/>
              <a:cs typeface="Arial" panose="020B0604020202020204" pitchFamily="34" charset="0"/>
            </a:endParaRPr>
          </a:p>
          <a:p>
            <a:pPr eaLnBrk="1" fontAlgn="base" hangingPunct="1">
              <a:spcBef>
                <a:spcPct val="0"/>
              </a:spcBef>
              <a:spcAft>
                <a:spcPct val="0"/>
              </a:spcAft>
            </a:pPr>
            <a:endParaRPr lang="fa-IR" altLang="fa-IR" sz="2352">
              <a:solidFill>
                <a:srgbClr val="000000"/>
              </a:solidFill>
            </a:endParaRPr>
          </a:p>
        </p:txBody>
      </p:sp>
      <p:sp>
        <p:nvSpPr>
          <p:cNvPr id="60424" name="Text Box 14"/>
          <p:cNvSpPr txBox="1">
            <a:spLocks noChangeArrowheads="1"/>
          </p:cNvSpPr>
          <p:nvPr/>
        </p:nvSpPr>
        <p:spPr bwMode="auto">
          <a:xfrm>
            <a:off x="4858683" y="1923914"/>
            <a:ext cx="1003391" cy="607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فضای زیستی</a:t>
            </a:r>
            <a:endParaRPr lang="en-US" altLang="fa-IR" sz="1129" b="1">
              <a:solidFill>
                <a:srgbClr val="000000"/>
              </a:solidFill>
              <a:latin typeface="Calibri" panose="020F0502020204030204" pitchFamily="34" charset="0"/>
              <a:cs typeface="Arial" panose="020B0604020202020204" pitchFamily="34" charset="0"/>
            </a:endParaRPr>
          </a:p>
          <a:p>
            <a:pPr eaLnBrk="1" fontAlgn="base" hangingPunct="1">
              <a:spcBef>
                <a:spcPct val="0"/>
              </a:spcBef>
              <a:spcAft>
                <a:spcPct val="0"/>
              </a:spcAft>
            </a:pPr>
            <a:endParaRPr lang="fa-IR" altLang="fa-IR" sz="2352">
              <a:solidFill>
                <a:srgbClr val="000000"/>
              </a:solidFill>
            </a:endParaRPr>
          </a:p>
        </p:txBody>
      </p:sp>
      <p:pic>
        <p:nvPicPr>
          <p:cNvPr id="60425" name="Picture 15" descr="1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077087" y="992193"/>
            <a:ext cx="1003391" cy="88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0426" name="AutoShape 15"/>
          <p:cNvCxnSpPr>
            <a:cxnSpLocks noChangeShapeType="1"/>
          </p:cNvCxnSpPr>
          <p:nvPr/>
        </p:nvCxnSpPr>
        <p:spPr bwMode="auto">
          <a:xfrm rot="5400000" flipH="1" flipV="1">
            <a:off x="2492054" y="1062370"/>
            <a:ext cx="286683" cy="298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0427" name="AutoShape 15"/>
          <p:cNvCxnSpPr>
            <a:cxnSpLocks noChangeShapeType="1"/>
          </p:cNvCxnSpPr>
          <p:nvPr/>
        </p:nvCxnSpPr>
        <p:spPr bwMode="auto">
          <a:xfrm flipH="1">
            <a:off x="2138179" y="2712292"/>
            <a:ext cx="355368"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0428" name="AutoShape 15"/>
          <p:cNvCxnSpPr>
            <a:cxnSpLocks noChangeShapeType="1"/>
          </p:cNvCxnSpPr>
          <p:nvPr/>
        </p:nvCxnSpPr>
        <p:spPr bwMode="auto">
          <a:xfrm flipH="1">
            <a:off x="2711546" y="4217379"/>
            <a:ext cx="355368"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0429" name="AutoShape 15"/>
          <p:cNvCxnSpPr>
            <a:cxnSpLocks noChangeShapeType="1"/>
          </p:cNvCxnSpPr>
          <p:nvPr/>
        </p:nvCxnSpPr>
        <p:spPr bwMode="auto">
          <a:xfrm rot="5400000">
            <a:off x="3639534" y="4718328"/>
            <a:ext cx="430025" cy="1493"/>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0430" name="AutoShape 15"/>
          <p:cNvCxnSpPr>
            <a:cxnSpLocks noChangeShapeType="1"/>
          </p:cNvCxnSpPr>
          <p:nvPr/>
        </p:nvCxnSpPr>
        <p:spPr bwMode="auto">
          <a:xfrm flipH="1">
            <a:off x="5073696" y="5292441"/>
            <a:ext cx="355368"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0431" name="AutoShape 15"/>
          <p:cNvCxnSpPr>
            <a:cxnSpLocks noChangeShapeType="1"/>
          </p:cNvCxnSpPr>
          <p:nvPr/>
        </p:nvCxnSpPr>
        <p:spPr bwMode="auto">
          <a:xfrm>
            <a:off x="4500329" y="2210596"/>
            <a:ext cx="430025" cy="1494"/>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60432" name="Text Box 16"/>
          <p:cNvSpPr txBox="1">
            <a:spLocks noChangeArrowheads="1"/>
          </p:cNvSpPr>
          <p:nvPr/>
        </p:nvSpPr>
        <p:spPr bwMode="auto">
          <a:xfrm>
            <a:off x="7080478" y="633839"/>
            <a:ext cx="1648428" cy="544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881" b="1">
                <a:solidFill>
                  <a:srgbClr val="000000"/>
                </a:solidFill>
                <a:latin typeface="Calibri" panose="020F0502020204030204" pitchFamily="34" charset="0"/>
              </a:rPr>
              <a:t>خانه شماره(1)</a:t>
            </a:r>
          </a:p>
          <a:p>
            <a:pPr eaLnBrk="1" fontAlgn="base" hangingPunct="1">
              <a:spcBef>
                <a:spcPct val="0"/>
              </a:spcBef>
              <a:spcAft>
                <a:spcPts val="941"/>
              </a:spcAft>
            </a:pPr>
            <a:r>
              <a:rPr lang="fa-IR" altLang="fa-IR" sz="1881" b="1">
                <a:solidFill>
                  <a:srgbClr val="000000"/>
                </a:solidFill>
                <a:latin typeface="Calibri" panose="020F0502020204030204" pitchFamily="34" charset="0"/>
              </a:rPr>
              <a:t>منزل آقای مهری</a:t>
            </a:r>
          </a:p>
          <a:p>
            <a:pPr eaLnBrk="1" fontAlgn="base" hangingPunct="1">
              <a:spcBef>
                <a:spcPct val="0"/>
              </a:spcBef>
              <a:spcAft>
                <a:spcPts val="941"/>
              </a:spcAft>
            </a:pPr>
            <a:r>
              <a:rPr lang="fa-IR" altLang="fa-IR" sz="1693" b="1">
                <a:solidFill>
                  <a:srgbClr val="000000"/>
                </a:solidFill>
                <a:latin typeface="Calibri" panose="020F0502020204030204" pitchFamily="34" charset="0"/>
              </a:rPr>
              <a:t>قدمت بنا :25 سال</a:t>
            </a:r>
            <a:r>
              <a:rPr lang="en-US" altLang="fa-IR" sz="1693" b="1">
                <a:solidFill>
                  <a:srgbClr val="000000"/>
                </a:solidFill>
                <a:latin typeface="Calibri" panose="020F0502020204030204" pitchFamily="34" charset="0"/>
                <a:cs typeface="Arial" panose="020B0604020202020204" pitchFamily="34" charset="0"/>
              </a:rPr>
              <a:t> </a:t>
            </a:r>
          </a:p>
          <a:p>
            <a:pPr eaLnBrk="1" fontAlgn="base" hangingPunct="1">
              <a:spcBef>
                <a:spcPct val="0"/>
              </a:spcBef>
              <a:spcAft>
                <a:spcPct val="0"/>
              </a:spcAft>
            </a:pPr>
            <a:endParaRPr lang="fa-IR" altLang="fa-IR" sz="2352">
              <a:solidFill>
                <a:srgbClr val="000000"/>
              </a:solidFill>
            </a:endParaRPr>
          </a:p>
        </p:txBody>
      </p:sp>
      <p:sp>
        <p:nvSpPr>
          <p:cNvPr id="36"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rPr>
              <a:t>برداشت شخصي</a:t>
            </a:r>
            <a:br>
              <a:rPr lang="fa-IR" sz="1129" b="1" kern="0" dirty="0">
                <a:solidFill>
                  <a:srgbClr val="000000"/>
                </a:solidFill>
              </a:rPr>
            </a:br>
            <a:r>
              <a:rPr lang="fa-IR" sz="1129" b="1" kern="0" dirty="0">
                <a:solidFill>
                  <a:srgbClr val="000000"/>
                </a:solidFill>
              </a:rPr>
              <a:t/>
            </a:r>
            <a:br>
              <a:rPr lang="fa-IR" sz="1129" b="1"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37" name="Picture 3" descr="H:\aks\كاروانسرا ومدارس\New Folder (5)\logo%2000.jpg"/>
          <p:cNvPicPr>
            <a:picLocks noChangeAspect="1" noChangeArrowheads="1"/>
          </p:cNvPicPr>
          <p:nvPr/>
        </p:nvPicPr>
        <p:blipFill>
          <a:blip r:embed="rId4"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Tree>
    <p:extLst>
      <p:ext uri="{BB962C8B-B14F-4D97-AF65-F5344CB8AC3E}">
        <p14:creationId xmlns:p14="http://schemas.microsoft.com/office/powerpoint/2010/main" val="279424265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5" descr="reza at"/>
          <p:cNvPicPr>
            <a:picLocks noChangeAspect="1" noChangeArrowheads="1"/>
          </p:cNvPicPr>
          <p:nvPr/>
        </p:nvPicPr>
        <p:blipFill>
          <a:blip r:embed="rId2"/>
          <a:srcRect/>
          <a:stretch>
            <a:fillRect/>
          </a:stretch>
        </p:blipFill>
        <p:spPr bwMode="auto">
          <a:xfrm>
            <a:off x="1402326" y="1171370"/>
            <a:ext cx="7469923" cy="4943271"/>
          </a:xfrm>
          <a:prstGeom prst="rect">
            <a:avLst/>
          </a:prstGeom>
          <a:ln>
            <a:noFill/>
          </a:ln>
          <a:effectLst>
            <a:softEdge rad="112500"/>
          </a:effectLst>
        </p:spPr>
      </p:pic>
      <p:sp>
        <p:nvSpPr>
          <p:cNvPr id="8195" name="Rectangle 4"/>
          <p:cNvSpPr>
            <a:spLocks noChangeArrowheads="1"/>
          </p:cNvSpPr>
          <p:nvPr/>
        </p:nvSpPr>
        <p:spPr bwMode="auto">
          <a:xfrm>
            <a:off x="5485803" y="690649"/>
            <a:ext cx="3084831" cy="1755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599">
                <a:solidFill>
                  <a:srgbClr val="000000"/>
                </a:solidFill>
              </a:rPr>
              <a:t>1-1مجموعه روستایی کیش دره در :</a:t>
            </a:r>
          </a:p>
          <a:p>
            <a:pPr eaLnBrk="1" fontAlgn="base" hangingPunct="1">
              <a:spcBef>
                <a:spcPct val="0"/>
              </a:spcBef>
              <a:spcAft>
                <a:spcPct val="0"/>
              </a:spcAft>
            </a:pPr>
            <a:endParaRPr lang="fa-IR" altLang="fa-IR" sz="1599">
              <a:solidFill>
                <a:srgbClr val="000000"/>
              </a:solidFill>
            </a:endParaRPr>
          </a:p>
          <a:p>
            <a:pPr eaLnBrk="1" fontAlgn="base" hangingPunct="1">
              <a:spcBef>
                <a:spcPct val="0"/>
              </a:spcBef>
              <a:spcAft>
                <a:spcPct val="0"/>
              </a:spcAft>
            </a:pPr>
            <a:endParaRPr lang="fa-IR" altLang="fa-IR" sz="1599">
              <a:solidFill>
                <a:srgbClr val="000000"/>
              </a:solidFill>
            </a:endParaRPr>
          </a:p>
          <a:p>
            <a:pPr eaLnBrk="1" fontAlgn="base" hangingPunct="1">
              <a:spcBef>
                <a:spcPct val="0"/>
              </a:spcBef>
              <a:spcAft>
                <a:spcPct val="0"/>
              </a:spcAft>
              <a:buFontTx/>
              <a:buChar char="•"/>
            </a:pPr>
            <a:r>
              <a:rPr lang="fa-IR" altLang="fa-IR" sz="1505">
                <a:solidFill>
                  <a:srgbClr val="000000"/>
                </a:solidFill>
              </a:rPr>
              <a:t>استان گیلان</a:t>
            </a:r>
          </a:p>
          <a:p>
            <a:pPr eaLnBrk="1" fontAlgn="base" hangingPunct="1">
              <a:spcBef>
                <a:spcPct val="0"/>
              </a:spcBef>
              <a:spcAft>
                <a:spcPct val="0"/>
              </a:spcAft>
              <a:buFontTx/>
              <a:buChar char="•"/>
            </a:pPr>
            <a:r>
              <a:rPr lang="fa-IR" altLang="fa-IR" sz="1505">
                <a:solidFill>
                  <a:srgbClr val="000000"/>
                </a:solidFill>
              </a:rPr>
              <a:t>شهرستان فومن</a:t>
            </a:r>
          </a:p>
          <a:p>
            <a:pPr eaLnBrk="1" fontAlgn="base" hangingPunct="1">
              <a:spcBef>
                <a:spcPct val="0"/>
              </a:spcBef>
              <a:spcAft>
                <a:spcPct val="0"/>
              </a:spcAft>
              <a:buFontTx/>
              <a:buChar char="•"/>
            </a:pPr>
            <a:r>
              <a:rPr lang="fa-IR" altLang="fa-IR" sz="1505">
                <a:solidFill>
                  <a:srgbClr val="000000"/>
                </a:solidFill>
              </a:rPr>
              <a:t>بخش سردار جنگل</a:t>
            </a:r>
          </a:p>
          <a:p>
            <a:pPr eaLnBrk="1" fontAlgn="base" hangingPunct="1">
              <a:spcBef>
                <a:spcPct val="0"/>
              </a:spcBef>
              <a:spcAft>
                <a:spcPct val="0"/>
              </a:spcAft>
              <a:buFontTx/>
              <a:buChar char="•"/>
            </a:pPr>
            <a:r>
              <a:rPr lang="fa-IR" altLang="fa-IR" sz="1505">
                <a:solidFill>
                  <a:srgbClr val="000000"/>
                </a:solidFill>
              </a:rPr>
              <a:t>دهستان آلیان</a:t>
            </a:r>
            <a:endParaRPr lang="en-US" altLang="fa-IR" sz="1505">
              <a:solidFill>
                <a:srgbClr val="000000"/>
              </a:solidFill>
            </a:endParaRPr>
          </a:p>
        </p:txBody>
      </p:sp>
      <p:sp>
        <p:nvSpPr>
          <p:cNvPr id="5"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rPr>
              <a:t>تحلیل شخصی </a:t>
            </a:r>
            <a:br>
              <a:rPr lang="fa-IR" sz="1129"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6"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8198" name="Rounded Rectangle 6"/>
          <p:cNvSpPr>
            <a:spLocks noChangeArrowheads="1"/>
          </p:cNvSpPr>
          <p:nvPr/>
        </p:nvSpPr>
        <p:spPr bwMode="auto">
          <a:xfrm>
            <a:off x="6077087" y="705509"/>
            <a:ext cx="2436807" cy="358354"/>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Tree>
    <p:extLst>
      <p:ext uri="{BB962C8B-B14F-4D97-AF65-F5344CB8AC3E}">
        <p14:creationId xmlns:p14="http://schemas.microsoft.com/office/powerpoint/2010/main" val="683392422"/>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rPr>
              <a:t>برداشت شخصي</a:t>
            </a:r>
            <a:br>
              <a:rPr lang="fa-IR" sz="1129"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3"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4" name="Picture 3" descr="IMG_1338"/>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60380" y="696388"/>
            <a:ext cx="3119797" cy="3449320"/>
          </a:xfrm>
          <a:prstGeom prst="rect">
            <a:avLst/>
          </a:prstGeom>
          <a:ln>
            <a:noFill/>
          </a:ln>
          <a:effectLst>
            <a:softEdge rad="112500"/>
          </a:effectLst>
        </p:spPr>
      </p:pic>
      <p:pic>
        <p:nvPicPr>
          <p:cNvPr id="5" name="Picture 4" descr="IMG_1328"/>
          <p:cNvPicPr/>
          <p:nvPr/>
        </p:nvPicPr>
        <p:blipFill>
          <a:blip r:embed="rId4" cstate="screen">
            <a:lum contrast="10000"/>
            <a:extLst>
              <a:ext uri="{28A0092B-C50C-407E-A947-70E740481C1C}">
                <a14:useLocalDpi xmlns:a14="http://schemas.microsoft.com/office/drawing/2010/main"/>
              </a:ext>
            </a:extLst>
          </a:blip>
          <a:srcRect/>
          <a:stretch>
            <a:fillRect/>
          </a:stretch>
        </p:blipFill>
        <p:spPr bwMode="auto">
          <a:xfrm>
            <a:off x="1776839" y="689874"/>
            <a:ext cx="3296857" cy="3455835"/>
          </a:xfrm>
          <a:prstGeom prst="rect">
            <a:avLst/>
          </a:prstGeom>
          <a:ln>
            <a:noFill/>
          </a:ln>
          <a:effectLst>
            <a:softEdge rad="112500"/>
          </a:effectLst>
        </p:spPr>
      </p:pic>
      <p:pic>
        <p:nvPicPr>
          <p:cNvPr id="6" name="Picture 5" descr="IMG_1351"/>
          <p:cNvPicPr/>
          <p:nvPr/>
        </p:nvPicPr>
        <p:blipFill>
          <a:blip r:embed="rId5" cstate="screen">
            <a:lum contrast="10000"/>
            <a:extLst>
              <a:ext uri="{28A0092B-C50C-407E-A947-70E740481C1C}">
                <a14:useLocalDpi xmlns:a14="http://schemas.microsoft.com/office/drawing/2010/main"/>
              </a:ext>
            </a:extLst>
          </a:blip>
          <a:srcRect/>
          <a:stretch>
            <a:fillRect/>
          </a:stretch>
        </p:blipFill>
        <p:spPr bwMode="auto">
          <a:xfrm>
            <a:off x="5288709" y="4362024"/>
            <a:ext cx="3225186" cy="1790466"/>
          </a:xfrm>
          <a:prstGeom prst="rect">
            <a:avLst/>
          </a:prstGeom>
          <a:ln>
            <a:noFill/>
          </a:ln>
          <a:effectLst>
            <a:softEdge rad="112500"/>
          </a:effectLst>
        </p:spPr>
      </p:pic>
      <p:pic>
        <p:nvPicPr>
          <p:cNvPr id="7" name="Picture 6" descr="IMG_1349"/>
          <p:cNvPicPr/>
          <p:nvPr/>
        </p:nvPicPr>
        <p:blipFill>
          <a:blip r:embed="rId6" cstate="screen">
            <a:extLst>
              <a:ext uri="{28A0092B-C50C-407E-A947-70E740481C1C}">
                <a14:useLocalDpi xmlns:a14="http://schemas.microsoft.com/office/drawing/2010/main"/>
              </a:ext>
            </a:extLst>
          </a:blip>
          <a:srcRect/>
          <a:stretch>
            <a:fillRect/>
          </a:stretch>
        </p:blipFill>
        <p:spPr bwMode="auto">
          <a:xfrm>
            <a:off x="1705169" y="4360720"/>
            <a:ext cx="3296857" cy="1791770"/>
          </a:xfrm>
          <a:prstGeom prst="rect">
            <a:avLst/>
          </a:prstGeom>
          <a:ln>
            <a:noFill/>
          </a:ln>
          <a:effectLst>
            <a:softEdge rad="112500"/>
          </a:effectLst>
        </p:spPr>
      </p:pic>
      <p:sp>
        <p:nvSpPr>
          <p:cNvPr id="61448" name="Text Box 18"/>
          <p:cNvSpPr txBox="1">
            <a:spLocks noChangeArrowheads="1"/>
          </p:cNvSpPr>
          <p:nvPr/>
        </p:nvSpPr>
        <p:spPr bwMode="auto">
          <a:xfrm>
            <a:off x="4787012" y="4790746"/>
            <a:ext cx="676394" cy="409121"/>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rPr>
              <a:t>ورودی</a:t>
            </a:r>
            <a:endParaRPr lang="en-US" altLang="fa-IR" sz="1129" b="1">
              <a:solidFill>
                <a:srgbClr val="000000"/>
              </a:solidFill>
              <a:latin typeface="Calibri" panose="020F0502020204030204" pitchFamily="34" charset="0"/>
            </a:endParaRPr>
          </a:p>
          <a:p>
            <a:pPr eaLnBrk="1" fontAlgn="base" hangingPunct="1">
              <a:spcBef>
                <a:spcPct val="0"/>
              </a:spcBef>
              <a:spcAft>
                <a:spcPct val="0"/>
              </a:spcAft>
            </a:pPr>
            <a:endParaRPr lang="fa-IR" altLang="fa-IR" sz="2352">
              <a:solidFill>
                <a:srgbClr val="000000"/>
              </a:solidFill>
            </a:endParaRPr>
          </a:p>
        </p:txBody>
      </p:sp>
    </p:spTree>
    <p:extLst>
      <p:ext uri="{BB962C8B-B14F-4D97-AF65-F5344CB8AC3E}">
        <p14:creationId xmlns:p14="http://schemas.microsoft.com/office/powerpoint/2010/main" val="4077433338"/>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5" descr="IMG_1359"/>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711951" y="4213596"/>
            <a:ext cx="2150124" cy="2153908"/>
          </a:xfrm>
          <a:prstGeom prst="rect">
            <a:avLst/>
          </a:prstGeom>
          <a:ln>
            <a:noFill/>
          </a:ln>
          <a:effectLst>
            <a:softEdge rad="112500"/>
          </a:effectLst>
        </p:spPr>
      </p:pic>
      <p:pic>
        <p:nvPicPr>
          <p:cNvPr id="11268" name="Picture 6" descr="IMG_1331"/>
          <p:cNvPicPr>
            <a:picLocks noChangeAspect="1" noChangeArrowheads="1"/>
          </p:cNvPicPr>
          <p:nvPr/>
        </p:nvPicPr>
        <p:blipFill>
          <a:blip r:embed="rId3" cstate="screen">
            <a:lum contrast="10000"/>
            <a:extLst>
              <a:ext uri="{28A0092B-C50C-407E-A947-70E740481C1C}">
                <a14:useLocalDpi xmlns:a14="http://schemas.microsoft.com/office/drawing/2010/main"/>
              </a:ext>
            </a:extLst>
          </a:blip>
          <a:srcRect/>
          <a:stretch>
            <a:fillRect/>
          </a:stretch>
        </p:blipFill>
        <p:spPr bwMode="auto">
          <a:xfrm>
            <a:off x="1776838" y="3590982"/>
            <a:ext cx="2078453" cy="2776522"/>
          </a:xfrm>
          <a:prstGeom prst="rect">
            <a:avLst/>
          </a:prstGeom>
          <a:ln>
            <a:noFill/>
          </a:ln>
          <a:effectLst>
            <a:softEdge rad="112500"/>
          </a:effectLst>
        </p:spPr>
      </p:pic>
      <p:sp>
        <p:nvSpPr>
          <p:cNvPr id="62468" name="Text Box 6"/>
          <p:cNvSpPr txBox="1">
            <a:spLocks noChangeArrowheads="1"/>
          </p:cNvSpPr>
          <p:nvPr/>
        </p:nvSpPr>
        <p:spPr bwMode="auto">
          <a:xfrm>
            <a:off x="6350333" y="4596637"/>
            <a:ext cx="1016829" cy="409121"/>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rPr>
              <a:t>پوشش گیاهی</a:t>
            </a:r>
            <a:endParaRPr lang="en-US" altLang="fa-IR" sz="1129" b="1">
              <a:solidFill>
                <a:srgbClr val="000000"/>
              </a:solidFill>
              <a:latin typeface="Calibri" panose="020F0502020204030204" pitchFamily="34" charset="0"/>
            </a:endParaRPr>
          </a:p>
          <a:p>
            <a:pPr eaLnBrk="1" fontAlgn="base" hangingPunct="1">
              <a:spcBef>
                <a:spcPct val="0"/>
              </a:spcBef>
              <a:spcAft>
                <a:spcPct val="0"/>
              </a:spcAft>
            </a:pPr>
            <a:endParaRPr lang="fa-IR" altLang="fa-IR" sz="2352">
              <a:solidFill>
                <a:srgbClr val="000000"/>
              </a:solidFill>
            </a:endParaRPr>
          </a:p>
        </p:txBody>
      </p:sp>
      <p:sp>
        <p:nvSpPr>
          <p:cNvPr id="62469" name="Rectangle 7"/>
          <p:cNvSpPr>
            <a:spLocks noChangeArrowheads="1"/>
          </p:cNvSpPr>
          <p:nvPr/>
        </p:nvSpPr>
        <p:spPr bwMode="auto">
          <a:xfrm>
            <a:off x="5790403" y="5313652"/>
            <a:ext cx="2723491"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129">
                <a:solidFill>
                  <a:srgbClr val="000000"/>
                </a:solidFill>
                <a:latin typeface="Calibri" panose="020F0502020204030204" pitchFamily="34" charset="0"/>
              </a:rPr>
              <a:t>گونه های  گیاهی موجود در باغ پرتقال و سیب و به هستند </a:t>
            </a:r>
            <a:r>
              <a:rPr lang="fa-IR" altLang="fa-IR" sz="1129">
                <a:solidFill>
                  <a:srgbClr val="000000"/>
                </a:solidFill>
                <a:latin typeface="Calibri" panose="020F0502020204030204" pitchFamily="34" charset="0"/>
                <a:cs typeface="Times New Roman" panose="02020603050405020304" pitchFamily="18" charset="0"/>
              </a:rPr>
              <a:t>.</a:t>
            </a:r>
            <a:endParaRPr lang="fa-IR" altLang="fa-IR" sz="1129">
              <a:solidFill>
                <a:srgbClr val="000000"/>
              </a:solidFill>
            </a:endParaRPr>
          </a:p>
        </p:txBody>
      </p:sp>
      <p:pic>
        <p:nvPicPr>
          <p:cNvPr id="8" name="Picture 7" descr="IMG_1325"/>
          <p:cNvPicPr/>
          <p:nvPr/>
        </p:nvPicPr>
        <p:blipFill>
          <a:blip r:embed="rId4" cstate="screen">
            <a:lum contrast="10000"/>
            <a:extLst>
              <a:ext uri="{28A0092B-C50C-407E-A947-70E740481C1C}">
                <a14:useLocalDpi xmlns:a14="http://schemas.microsoft.com/office/drawing/2010/main"/>
              </a:ext>
            </a:extLst>
          </a:blip>
          <a:srcRect/>
          <a:stretch>
            <a:fillRect/>
          </a:stretch>
        </p:blipFill>
        <p:spPr bwMode="auto">
          <a:xfrm>
            <a:off x="1705169" y="1207206"/>
            <a:ext cx="2519065" cy="2293466"/>
          </a:xfrm>
          <a:prstGeom prst="rect">
            <a:avLst/>
          </a:prstGeom>
          <a:ln>
            <a:noFill/>
          </a:ln>
          <a:effectLst>
            <a:softEdge rad="112500"/>
          </a:effectLst>
        </p:spPr>
      </p:pic>
      <p:sp>
        <p:nvSpPr>
          <p:cNvPr id="62471" name="Text Box 8"/>
          <p:cNvSpPr txBox="1">
            <a:spLocks noChangeArrowheads="1"/>
          </p:cNvSpPr>
          <p:nvPr/>
        </p:nvSpPr>
        <p:spPr bwMode="auto">
          <a:xfrm>
            <a:off x="2780230" y="705510"/>
            <a:ext cx="892899" cy="286683"/>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317" b="1">
                <a:solidFill>
                  <a:srgbClr val="000000"/>
                </a:solidFill>
                <a:latin typeface="Calibri" panose="020F0502020204030204" pitchFamily="34" charset="0"/>
              </a:rPr>
              <a:t>حصار</a:t>
            </a:r>
            <a:endParaRPr lang="en-US" altLang="fa-IR" sz="1317" b="1">
              <a:solidFill>
                <a:srgbClr val="000000"/>
              </a:solidFill>
              <a:latin typeface="Calibri" panose="020F0502020204030204" pitchFamily="34" charset="0"/>
            </a:endParaRPr>
          </a:p>
          <a:p>
            <a:pPr eaLnBrk="1" fontAlgn="base" hangingPunct="1">
              <a:spcBef>
                <a:spcPct val="0"/>
              </a:spcBef>
              <a:spcAft>
                <a:spcPct val="0"/>
              </a:spcAft>
            </a:pPr>
            <a:endParaRPr lang="fa-IR" altLang="fa-IR" sz="2352">
              <a:solidFill>
                <a:srgbClr val="000000"/>
              </a:solidFill>
            </a:endParaRPr>
          </a:p>
        </p:txBody>
      </p:sp>
      <p:pic>
        <p:nvPicPr>
          <p:cNvPr id="10" name="Picture 9" descr="D:\Projects\Rusta\roosta 3(malissa)\IMG_1348.jpg"/>
          <p:cNvPicPr/>
          <p:nvPr/>
        </p:nvPicPr>
        <p:blipFill>
          <a:blip r:embed="rId5" cstate="screen">
            <a:lum contrast="10000"/>
            <a:extLst>
              <a:ext uri="{28A0092B-C50C-407E-A947-70E740481C1C}">
                <a14:useLocalDpi xmlns:a14="http://schemas.microsoft.com/office/drawing/2010/main"/>
              </a:ext>
            </a:extLst>
          </a:blip>
          <a:srcRect/>
          <a:stretch>
            <a:fillRect/>
          </a:stretch>
        </p:blipFill>
        <p:spPr bwMode="auto">
          <a:xfrm>
            <a:off x="4285317" y="2282268"/>
            <a:ext cx="2795162" cy="1935112"/>
          </a:xfrm>
          <a:prstGeom prst="rect">
            <a:avLst/>
          </a:prstGeom>
          <a:ln>
            <a:noFill/>
          </a:ln>
          <a:effectLst>
            <a:softEdge rad="112500"/>
          </a:effectLst>
        </p:spPr>
      </p:pic>
      <p:sp>
        <p:nvSpPr>
          <p:cNvPr id="62473" name="Text Box 17"/>
          <p:cNvSpPr txBox="1">
            <a:spLocks noChangeArrowheads="1"/>
          </p:cNvSpPr>
          <p:nvPr/>
        </p:nvSpPr>
        <p:spPr bwMode="auto">
          <a:xfrm>
            <a:off x="7223820" y="2998976"/>
            <a:ext cx="1257225" cy="409121"/>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rPr>
              <a:t>معبر فرعی درجه 1</a:t>
            </a:r>
            <a:endParaRPr lang="en-US" altLang="fa-IR" sz="1129" b="1">
              <a:solidFill>
                <a:srgbClr val="000000"/>
              </a:solidFill>
              <a:latin typeface="Calibri" panose="020F0502020204030204" pitchFamily="34" charset="0"/>
            </a:endParaRPr>
          </a:p>
          <a:p>
            <a:pPr eaLnBrk="1" fontAlgn="base" hangingPunct="1">
              <a:spcBef>
                <a:spcPct val="0"/>
              </a:spcBef>
              <a:spcAft>
                <a:spcPct val="0"/>
              </a:spcAft>
            </a:pPr>
            <a:endParaRPr lang="fa-IR" altLang="fa-IR" sz="2352">
              <a:solidFill>
                <a:srgbClr val="000000"/>
              </a:solidFill>
            </a:endParaRPr>
          </a:p>
        </p:txBody>
      </p:sp>
      <p:pic>
        <p:nvPicPr>
          <p:cNvPr id="12" name="Picture 5" descr="IMG_1330"/>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141977" y="562169"/>
            <a:ext cx="4519682" cy="1785947"/>
          </a:xfrm>
          <a:prstGeom prst="rect">
            <a:avLst/>
          </a:prstGeom>
          <a:ln>
            <a:noFill/>
          </a:ln>
          <a:effectLst>
            <a:softEdge rad="112500"/>
          </a:effectLst>
        </p:spPr>
      </p:pic>
      <p:sp>
        <p:nvSpPr>
          <p:cNvPr id="13"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14" name="Picture 3" descr="H:\aks\كاروانسرا ومدارس\New Folder (5)\logo%2000.jpg"/>
          <p:cNvPicPr>
            <a:picLocks noChangeAspect="1" noChangeArrowheads="1"/>
          </p:cNvPicPr>
          <p:nvPr/>
        </p:nvPicPr>
        <p:blipFill>
          <a:blip r:embed="rId7"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Tree>
    <p:extLst>
      <p:ext uri="{BB962C8B-B14F-4D97-AF65-F5344CB8AC3E}">
        <p14:creationId xmlns:p14="http://schemas.microsoft.com/office/powerpoint/2010/main" val="248369487"/>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rPr>
              <a:t>برداشت شخصي</a:t>
            </a:r>
            <a:br>
              <a:rPr lang="fa-IR" sz="1129"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3"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4" name="Picture 3" descr="C:\Documents and Settings\ZIZEX\Desktop\sina\hamjavari2.jpg"/>
          <p:cNvPicPr/>
          <p:nvPr/>
        </p:nvPicPr>
        <p:blipFill>
          <a:blip r:embed="rId3"/>
          <a:srcRect/>
          <a:stretch>
            <a:fillRect/>
          </a:stretch>
        </p:blipFill>
        <p:spPr bwMode="auto">
          <a:xfrm>
            <a:off x="1633498" y="878364"/>
            <a:ext cx="5231969" cy="5130786"/>
          </a:xfrm>
          <a:prstGeom prst="rect">
            <a:avLst/>
          </a:prstGeom>
          <a:ln>
            <a:noFill/>
          </a:ln>
          <a:effectLst>
            <a:softEdge rad="112500"/>
          </a:effectLst>
        </p:spPr>
      </p:pic>
      <p:sp>
        <p:nvSpPr>
          <p:cNvPr id="63493" name="Text Box 2"/>
          <p:cNvSpPr txBox="1">
            <a:spLocks noChangeArrowheads="1"/>
          </p:cNvSpPr>
          <p:nvPr/>
        </p:nvSpPr>
        <p:spPr bwMode="auto">
          <a:xfrm>
            <a:off x="6650454" y="633839"/>
            <a:ext cx="2070988" cy="159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881" b="1">
                <a:solidFill>
                  <a:srgbClr val="000000"/>
                </a:solidFill>
                <a:latin typeface="Calibri" panose="020F0502020204030204" pitchFamily="34" charset="0"/>
              </a:rPr>
              <a:t>خانه شماره 2 </a:t>
            </a:r>
          </a:p>
          <a:p>
            <a:pPr eaLnBrk="1" fontAlgn="base" hangingPunct="1">
              <a:spcBef>
                <a:spcPct val="0"/>
              </a:spcBef>
              <a:spcAft>
                <a:spcPts val="941"/>
              </a:spcAft>
            </a:pPr>
            <a:r>
              <a:rPr lang="fa-IR" altLang="fa-IR" sz="1693" b="1">
                <a:solidFill>
                  <a:srgbClr val="000000"/>
                </a:solidFill>
                <a:latin typeface="Calibri" panose="020F0502020204030204" pitchFamily="34" charset="0"/>
              </a:rPr>
              <a:t>منزل آقای صالح نصرتی</a:t>
            </a:r>
          </a:p>
          <a:p>
            <a:pPr eaLnBrk="1" fontAlgn="base" hangingPunct="1">
              <a:spcBef>
                <a:spcPct val="0"/>
              </a:spcBef>
              <a:spcAft>
                <a:spcPts val="941"/>
              </a:spcAft>
            </a:pPr>
            <a:r>
              <a:rPr lang="fa-IR" altLang="fa-IR" sz="1505" b="1">
                <a:solidFill>
                  <a:srgbClr val="000000"/>
                </a:solidFill>
                <a:latin typeface="Calibri" panose="020F0502020204030204" pitchFamily="34" charset="0"/>
              </a:rPr>
              <a:t>قدمت بنا 35 سال</a:t>
            </a:r>
            <a:r>
              <a:rPr lang="en-US" altLang="fa-IR" sz="1505" b="1">
                <a:solidFill>
                  <a:srgbClr val="000000"/>
                </a:solidFill>
                <a:latin typeface="Calibri" panose="020F0502020204030204" pitchFamily="34" charset="0"/>
              </a:rPr>
              <a:t> </a:t>
            </a:r>
            <a:endParaRPr lang="fa-IR" altLang="fa-IR" sz="1505" b="1">
              <a:solidFill>
                <a:srgbClr val="000000"/>
              </a:solidFill>
              <a:latin typeface="Calibri" panose="020F0502020204030204" pitchFamily="34" charset="0"/>
            </a:endParaRPr>
          </a:p>
          <a:p>
            <a:pPr eaLnBrk="1" fontAlgn="base" hangingPunct="1">
              <a:spcBef>
                <a:spcPct val="0"/>
              </a:spcBef>
              <a:spcAft>
                <a:spcPts val="941"/>
              </a:spcAft>
            </a:pPr>
            <a:r>
              <a:rPr lang="fa-IR" altLang="fa-IR" sz="1693" b="1">
                <a:solidFill>
                  <a:srgbClr val="000000"/>
                </a:solidFill>
                <a:latin typeface="Calibri" panose="020F0502020204030204" pitchFamily="34" charset="0"/>
              </a:rPr>
              <a:t>و</a:t>
            </a:r>
            <a:endParaRPr lang="en-US" altLang="fa-IR" sz="1693" b="1">
              <a:solidFill>
                <a:srgbClr val="000000"/>
              </a:solidFill>
              <a:latin typeface="Calibri" panose="020F0502020204030204" pitchFamily="34" charset="0"/>
            </a:endParaRPr>
          </a:p>
          <a:p>
            <a:pPr eaLnBrk="1" fontAlgn="base" hangingPunct="1">
              <a:spcBef>
                <a:spcPct val="0"/>
              </a:spcBef>
              <a:spcAft>
                <a:spcPct val="0"/>
              </a:spcAft>
            </a:pPr>
            <a:endParaRPr lang="fa-IR" altLang="fa-IR" sz="2352">
              <a:solidFill>
                <a:srgbClr val="000000"/>
              </a:solidFill>
            </a:endParaRPr>
          </a:p>
        </p:txBody>
      </p:sp>
      <p:cxnSp>
        <p:nvCxnSpPr>
          <p:cNvPr id="63494" name="AutoShape 3"/>
          <p:cNvCxnSpPr>
            <a:cxnSpLocks noChangeShapeType="1"/>
          </p:cNvCxnSpPr>
          <p:nvPr/>
        </p:nvCxnSpPr>
        <p:spPr bwMode="auto">
          <a:xfrm flipH="1">
            <a:off x="2851901" y="2067255"/>
            <a:ext cx="1142254"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63495" name="Text Box 4"/>
          <p:cNvSpPr txBox="1">
            <a:spLocks noChangeArrowheads="1"/>
          </p:cNvSpPr>
          <p:nvPr/>
        </p:nvSpPr>
        <p:spPr bwMode="auto">
          <a:xfrm>
            <a:off x="1848509" y="1961242"/>
            <a:ext cx="1075062" cy="607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فضای زیستی</a:t>
            </a:r>
            <a:endParaRPr lang="en-US" altLang="fa-IR" sz="1129" b="1">
              <a:solidFill>
                <a:srgbClr val="000000"/>
              </a:solidFill>
              <a:latin typeface="Calibri" panose="020F0502020204030204" pitchFamily="34" charset="0"/>
              <a:cs typeface="Arial" panose="020B0604020202020204" pitchFamily="34" charset="0"/>
            </a:endParaRPr>
          </a:p>
          <a:p>
            <a:pPr eaLnBrk="1" fontAlgn="base" hangingPunct="1">
              <a:spcBef>
                <a:spcPct val="0"/>
              </a:spcBef>
              <a:spcAft>
                <a:spcPct val="0"/>
              </a:spcAft>
            </a:pPr>
            <a:endParaRPr lang="fa-IR" altLang="fa-IR" sz="2352">
              <a:solidFill>
                <a:srgbClr val="000000"/>
              </a:solidFill>
            </a:endParaRPr>
          </a:p>
        </p:txBody>
      </p:sp>
      <p:cxnSp>
        <p:nvCxnSpPr>
          <p:cNvPr id="63496" name="AutoShape 5"/>
          <p:cNvCxnSpPr>
            <a:cxnSpLocks noChangeShapeType="1"/>
          </p:cNvCxnSpPr>
          <p:nvPr/>
        </p:nvCxnSpPr>
        <p:spPr bwMode="auto">
          <a:xfrm flipV="1">
            <a:off x="6005417" y="5292441"/>
            <a:ext cx="1169130" cy="1194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63497" name="Text Box 6"/>
          <p:cNvSpPr txBox="1">
            <a:spLocks noChangeArrowheads="1"/>
          </p:cNvSpPr>
          <p:nvPr/>
        </p:nvSpPr>
        <p:spPr bwMode="auto">
          <a:xfrm>
            <a:off x="7080478" y="5186428"/>
            <a:ext cx="1146733" cy="607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فضای زیستی</a:t>
            </a:r>
            <a:endParaRPr lang="en-US" altLang="fa-IR" sz="1129" b="1">
              <a:solidFill>
                <a:srgbClr val="000000"/>
              </a:solidFill>
              <a:latin typeface="Calibri" panose="020F0502020204030204" pitchFamily="34" charset="0"/>
              <a:cs typeface="Arial" panose="020B0604020202020204" pitchFamily="34" charset="0"/>
            </a:endParaRPr>
          </a:p>
          <a:p>
            <a:pPr eaLnBrk="1" fontAlgn="base" hangingPunct="1">
              <a:spcBef>
                <a:spcPct val="0"/>
              </a:spcBef>
              <a:spcAft>
                <a:spcPct val="0"/>
              </a:spcAft>
            </a:pPr>
            <a:endParaRPr lang="fa-IR" altLang="fa-IR" sz="2352">
              <a:solidFill>
                <a:srgbClr val="000000"/>
              </a:solidFill>
            </a:endParaRPr>
          </a:p>
        </p:txBody>
      </p:sp>
      <p:sp>
        <p:nvSpPr>
          <p:cNvPr id="63498" name="Text Box 7"/>
          <p:cNvSpPr txBox="1">
            <a:spLocks noChangeArrowheads="1"/>
          </p:cNvSpPr>
          <p:nvPr/>
        </p:nvSpPr>
        <p:spPr bwMode="auto">
          <a:xfrm>
            <a:off x="2206863" y="4911690"/>
            <a:ext cx="1225870" cy="45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 سرویس بهداشتی</a:t>
            </a:r>
            <a:endParaRPr lang="en-US" altLang="fa-IR" sz="1129" b="1">
              <a:solidFill>
                <a:srgbClr val="000000"/>
              </a:solidFill>
              <a:latin typeface="Calibri" panose="020F0502020204030204" pitchFamily="34" charset="0"/>
              <a:cs typeface="Arial" panose="020B0604020202020204" pitchFamily="34" charset="0"/>
            </a:endParaRPr>
          </a:p>
          <a:p>
            <a:pPr eaLnBrk="1" fontAlgn="base" hangingPunct="1">
              <a:spcBef>
                <a:spcPct val="0"/>
              </a:spcBef>
              <a:spcAft>
                <a:spcPct val="0"/>
              </a:spcAft>
            </a:pPr>
            <a:endParaRPr lang="fa-IR" altLang="fa-IR" sz="2352">
              <a:solidFill>
                <a:srgbClr val="000000"/>
              </a:solidFill>
            </a:endParaRPr>
          </a:p>
        </p:txBody>
      </p:sp>
      <p:sp>
        <p:nvSpPr>
          <p:cNvPr id="63499" name="Text Box 8"/>
          <p:cNvSpPr txBox="1">
            <a:spLocks noChangeArrowheads="1"/>
          </p:cNvSpPr>
          <p:nvPr/>
        </p:nvSpPr>
        <p:spPr bwMode="auto">
          <a:xfrm>
            <a:off x="2432329" y="4289050"/>
            <a:ext cx="777926" cy="355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کرکلان</a:t>
            </a:r>
            <a:endParaRPr lang="en-US" altLang="fa-IR" sz="1129" b="1">
              <a:solidFill>
                <a:srgbClr val="000000"/>
              </a:solidFill>
              <a:latin typeface="Calibri" panose="020F0502020204030204" pitchFamily="34" charset="0"/>
              <a:cs typeface="Arial" panose="020B0604020202020204" pitchFamily="34" charset="0"/>
            </a:endParaRPr>
          </a:p>
          <a:p>
            <a:pPr eaLnBrk="1" fontAlgn="base" hangingPunct="1">
              <a:spcBef>
                <a:spcPct val="0"/>
              </a:spcBef>
              <a:spcAft>
                <a:spcPct val="0"/>
              </a:spcAft>
            </a:pPr>
            <a:endParaRPr lang="fa-IR" altLang="fa-IR" sz="2352">
              <a:solidFill>
                <a:srgbClr val="000000"/>
              </a:solidFill>
            </a:endParaRPr>
          </a:p>
        </p:txBody>
      </p:sp>
      <p:sp>
        <p:nvSpPr>
          <p:cNvPr id="63500" name="Text Box 9"/>
          <p:cNvSpPr txBox="1">
            <a:spLocks noChangeArrowheads="1"/>
          </p:cNvSpPr>
          <p:nvPr/>
        </p:nvSpPr>
        <p:spPr bwMode="auto">
          <a:xfrm>
            <a:off x="1776839" y="3735094"/>
            <a:ext cx="1024295" cy="410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تلنبار</a:t>
            </a:r>
            <a:endParaRPr lang="en-US" altLang="fa-IR" sz="1129" b="1">
              <a:solidFill>
                <a:srgbClr val="000000"/>
              </a:solidFill>
              <a:latin typeface="Calibri" panose="020F0502020204030204" pitchFamily="34" charset="0"/>
              <a:cs typeface="Arial" panose="020B0604020202020204" pitchFamily="34" charset="0"/>
            </a:endParaRPr>
          </a:p>
          <a:p>
            <a:pPr eaLnBrk="1" fontAlgn="base" hangingPunct="1">
              <a:spcBef>
                <a:spcPct val="0"/>
              </a:spcBef>
              <a:spcAft>
                <a:spcPct val="0"/>
              </a:spcAft>
            </a:pPr>
            <a:endParaRPr lang="fa-IR" altLang="fa-IR" sz="2352">
              <a:solidFill>
                <a:srgbClr val="000000"/>
              </a:solidFill>
            </a:endParaRPr>
          </a:p>
        </p:txBody>
      </p:sp>
      <p:sp>
        <p:nvSpPr>
          <p:cNvPr id="63501" name="Text Box 10"/>
          <p:cNvSpPr txBox="1">
            <a:spLocks noChangeArrowheads="1"/>
          </p:cNvSpPr>
          <p:nvPr/>
        </p:nvSpPr>
        <p:spPr bwMode="auto">
          <a:xfrm>
            <a:off x="3138584" y="2998976"/>
            <a:ext cx="777927" cy="355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cs typeface="Arial" panose="020B0604020202020204" pitchFamily="34" charset="0"/>
              </a:rPr>
              <a:t>طویله</a:t>
            </a:r>
            <a:endParaRPr lang="en-US" altLang="fa-IR" sz="1129" b="1">
              <a:solidFill>
                <a:srgbClr val="000000"/>
              </a:solidFill>
              <a:latin typeface="Calibri" panose="020F0502020204030204" pitchFamily="34" charset="0"/>
              <a:cs typeface="Arial" panose="020B0604020202020204" pitchFamily="34" charset="0"/>
            </a:endParaRPr>
          </a:p>
          <a:p>
            <a:pPr eaLnBrk="1" fontAlgn="base" hangingPunct="1">
              <a:spcBef>
                <a:spcPct val="0"/>
              </a:spcBef>
              <a:spcAft>
                <a:spcPct val="0"/>
              </a:spcAft>
            </a:pPr>
            <a:endParaRPr lang="fa-IR" altLang="fa-IR" sz="2352">
              <a:solidFill>
                <a:srgbClr val="000000"/>
              </a:solidFill>
            </a:endParaRPr>
          </a:p>
        </p:txBody>
      </p:sp>
      <p:pic>
        <p:nvPicPr>
          <p:cNvPr id="63502" name="Picture 16" descr="15"/>
          <p:cNvPicPr>
            <a:picLocks noChangeAspect="1" noChangeArrowheads="1"/>
          </p:cNvPicPr>
          <p:nvPr/>
        </p:nvPicPr>
        <p:blipFill>
          <a:blip r:embed="rId4" cstate="screen">
            <a:lum contrast="10000"/>
            <a:extLst>
              <a:ext uri="{28A0092B-C50C-407E-A947-70E740481C1C}">
                <a14:useLocalDpi xmlns:a14="http://schemas.microsoft.com/office/drawing/2010/main"/>
              </a:ext>
            </a:extLst>
          </a:blip>
          <a:srcRect/>
          <a:stretch>
            <a:fillRect/>
          </a:stretch>
        </p:blipFill>
        <p:spPr bwMode="auto">
          <a:xfrm>
            <a:off x="6148758" y="920522"/>
            <a:ext cx="670421" cy="53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3503" name="AutoShape 11"/>
          <p:cNvCxnSpPr>
            <a:cxnSpLocks noChangeShapeType="1"/>
          </p:cNvCxnSpPr>
          <p:nvPr/>
        </p:nvCxnSpPr>
        <p:spPr bwMode="auto">
          <a:xfrm flipH="1">
            <a:off x="2565218" y="3859025"/>
            <a:ext cx="437491" cy="13439"/>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3504" name="AutoShape 12"/>
          <p:cNvCxnSpPr>
            <a:cxnSpLocks noChangeShapeType="1"/>
          </p:cNvCxnSpPr>
          <p:nvPr/>
        </p:nvCxnSpPr>
        <p:spPr bwMode="auto">
          <a:xfrm flipH="1">
            <a:off x="3066913" y="4432391"/>
            <a:ext cx="437491" cy="13439"/>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3505" name="AutoShape 13"/>
          <p:cNvCxnSpPr>
            <a:cxnSpLocks noChangeShapeType="1"/>
          </p:cNvCxnSpPr>
          <p:nvPr/>
        </p:nvCxnSpPr>
        <p:spPr bwMode="auto">
          <a:xfrm flipH="1">
            <a:off x="3353596" y="5005758"/>
            <a:ext cx="437491" cy="13439"/>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3506" name="AutoShape 5"/>
          <p:cNvCxnSpPr>
            <a:cxnSpLocks noChangeShapeType="1"/>
          </p:cNvCxnSpPr>
          <p:nvPr/>
        </p:nvCxnSpPr>
        <p:spPr bwMode="auto">
          <a:xfrm rot="10800000">
            <a:off x="2851901" y="3142317"/>
            <a:ext cx="430025" cy="1494"/>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63507" name="Text Box 14"/>
          <p:cNvSpPr txBox="1">
            <a:spLocks noChangeArrowheads="1"/>
          </p:cNvSpPr>
          <p:nvPr/>
        </p:nvSpPr>
        <p:spPr bwMode="auto">
          <a:xfrm>
            <a:off x="6578783" y="2050831"/>
            <a:ext cx="2142659" cy="1593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693" b="1">
                <a:solidFill>
                  <a:srgbClr val="000000"/>
                </a:solidFill>
                <a:latin typeface="Calibri" panose="020F0502020204030204" pitchFamily="34" charset="0"/>
              </a:rPr>
              <a:t>خانه شماره 3 </a:t>
            </a:r>
          </a:p>
          <a:p>
            <a:pPr eaLnBrk="1" fontAlgn="base" hangingPunct="1">
              <a:spcBef>
                <a:spcPct val="0"/>
              </a:spcBef>
              <a:spcAft>
                <a:spcPts val="941"/>
              </a:spcAft>
            </a:pPr>
            <a:r>
              <a:rPr lang="fa-IR" altLang="fa-IR" sz="1693" b="1">
                <a:solidFill>
                  <a:srgbClr val="000000"/>
                </a:solidFill>
                <a:latin typeface="Calibri" panose="020F0502020204030204" pitchFamily="34" charset="0"/>
              </a:rPr>
              <a:t>منزل آقای هادی نصرتی</a:t>
            </a:r>
          </a:p>
          <a:p>
            <a:pPr eaLnBrk="1" fontAlgn="base" hangingPunct="1">
              <a:spcBef>
                <a:spcPct val="0"/>
              </a:spcBef>
              <a:spcAft>
                <a:spcPts val="941"/>
              </a:spcAft>
            </a:pPr>
            <a:r>
              <a:rPr lang="fa-IR" altLang="fa-IR" sz="1505" b="1">
                <a:solidFill>
                  <a:srgbClr val="000000"/>
                </a:solidFill>
                <a:latin typeface="Calibri" panose="020F0502020204030204" pitchFamily="34" charset="0"/>
              </a:rPr>
              <a:t>قدمت بنا 3  سال</a:t>
            </a:r>
            <a:r>
              <a:rPr lang="en-US" altLang="fa-IR" sz="1505" b="1">
                <a:solidFill>
                  <a:srgbClr val="000000"/>
                </a:solidFill>
                <a:latin typeface="Calibri" panose="020F0502020204030204" pitchFamily="34" charset="0"/>
              </a:rPr>
              <a:t> </a:t>
            </a:r>
          </a:p>
          <a:p>
            <a:pPr eaLnBrk="1" fontAlgn="base" hangingPunct="1">
              <a:spcBef>
                <a:spcPct val="0"/>
              </a:spcBef>
              <a:spcAft>
                <a:spcPct val="0"/>
              </a:spcAft>
            </a:pPr>
            <a:endParaRPr lang="fa-IR" altLang="fa-IR" sz="2352">
              <a:solidFill>
                <a:srgbClr val="000000"/>
              </a:solidFill>
            </a:endParaRPr>
          </a:p>
        </p:txBody>
      </p:sp>
    </p:spTree>
    <p:extLst>
      <p:ext uri="{BB962C8B-B14F-4D97-AF65-F5344CB8AC3E}">
        <p14:creationId xmlns:p14="http://schemas.microsoft.com/office/powerpoint/2010/main" val="425821932"/>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3"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4" name="Picture 3" descr="IMG_1309"/>
          <p:cNvPicPr/>
          <p:nvPr/>
        </p:nvPicPr>
        <p:blipFill>
          <a:blip r:embed="rId3" cstate="screen">
            <a:lum contrast="10000"/>
            <a:extLst>
              <a:ext uri="{28A0092B-C50C-407E-A947-70E740481C1C}">
                <a14:useLocalDpi xmlns:a14="http://schemas.microsoft.com/office/drawing/2010/main"/>
              </a:ext>
            </a:extLst>
          </a:blip>
          <a:srcRect/>
          <a:stretch>
            <a:fillRect/>
          </a:stretch>
        </p:blipFill>
        <p:spPr bwMode="auto">
          <a:xfrm>
            <a:off x="1991852" y="562168"/>
            <a:ext cx="3296857" cy="2723491"/>
          </a:xfrm>
          <a:prstGeom prst="rect">
            <a:avLst/>
          </a:prstGeom>
          <a:ln>
            <a:noFill/>
          </a:ln>
          <a:effectLst>
            <a:softEdge rad="112500"/>
          </a:effectLst>
        </p:spPr>
      </p:pic>
      <p:pic>
        <p:nvPicPr>
          <p:cNvPr id="5" name="Picture 4" descr="IMG_131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288707" y="633838"/>
            <a:ext cx="3010174" cy="2533774"/>
          </a:xfrm>
          <a:prstGeom prst="rect">
            <a:avLst/>
          </a:prstGeom>
          <a:ln>
            <a:noFill/>
          </a:ln>
          <a:effectLst>
            <a:softEdge rad="112500"/>
          </a:effectLst>
        </p:spPr>
      </p:pic>
      <p:pic>
        <p:nvPicPr>
          <p:cNvPr id="6" name="Picture 5" descr="G:\roosta\ax\New Folder\IMG_1312.jpg"/>
          <p:cNvPicPr/>
          <p:nvPr/>
        </p:nvPicPr>
        <p:blipFill>
          <a:blip r:embed="rId5" cstate="screen">
            <a:extLst>
              <a:ext uri="{28A0092B-C50C-407E-A947-70E740481C1C}">
                <a14:useLocalDpi xmlns:a14="http://schemas.microsoft.com/office/drawing/2010/main"/>
              </a:ext>
            </a:extLst>
          </a:blip>
          <a:srcRect/>
          <a:stretch>
            <a:fillRect/>
          </a:stretch>
        </p:blipFill>
        <p:spPr bwMode="auto">
          <a:xfrm>
            <a:off x="2063522" y="3357331"/>
            <a:ext cx="2436807" cy="2828889"/>
          </a:xfrm>
          <a:prstGeom prst="rect">
            <a:avLst/>
          </a:prstGeom>
          <a:ln>
            <a:noFill/>
          </a:ln>
          <a:effectLst>
            <a:softEdge rad="112500"/>
          </a:effectLst>
        </p:spPr>
      </p:pic>
      <p:sp>
        <p:nvSpPr>
          <p:cNvPr id="64519" name="Text Box 2"/>
          <p:cNvSpPr txBox="1">
            <a:spLocks noChangeArrowheads="1"/>
          </p:cNvSpPr>
          <p:nvPr/>
        </p:nvSpPr>
        <p:spPr bwMode="auto">
          <a:xfrm>
            <a:off x="3711950" y="5650795"/>
            <a:ext cx="674900" cy="409121"/>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rPr>
              <a:t>ورودی</a:t>
            </a:r>
            <a:endParaRPr lang="en-US" altLang="fa-IR" sz="1129" b="1">
              <a:solidFill>
                <a:srgbClr val="000000"/>
              </a:solidFill>
              <a:latin typeface="Calibri" panose="020F0502020204030204" pitchFamily="34" charset="0"/>
            </a:endParaRPr>
          </a:p>
          <a:p>
            <a:pPr eaLnBrk="1" fontAlgn="base" hangingPunct="1">
              <a:spcBef>
                <a:spcPct val="0"/>
              </a:spcBef>
              <a:spcAft>
                <a:spcPct val="0"/>
              </a:spcAft>
            </a:pPr>
            <a:endParaRPr lang="fa-IR" altLang="fa-IR" sz="2352">
              <a:solidFill>
                <a:srgbClr val="000000"/>
              </a:solidFill>
            </a:endParaRPr>
          </a:p>
        </p:txBody>
      </p:sp>
      <p:sp>
        <p:nvSpPr>
          <p:cNvPr id="64520" name="Text Box 3"/>
          <p:cNvSpPr txBox="1">
            <a:spLocks noChangeArrowheads="1"/>
          </p:cNvSpPr>
          <p:nvPr/>
        </p:nvSpPr>
        <p:spPr bwMode="auto">
          <a:xfrm>
            <a:off x="4572000" y="5650796"/>
            <a:ext cx="3798553" cy="40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a:solidFill>
                  <a:srgbClr val="000000"/>
                </a:solidFill>
                <a:latin typeface="Calibri" panose="020F0502020204030204" pitchFamily="34" charset="0"/>
              </a:rPr>
              <a:t>در محوطه خانه یک درخت سق و یک درخت انار وجود دارد </a:t>
            </a:r>
            <a:endParaRPr lang="en-US" altLang="fa-IR" sz="1129">
              <a:solidFill>
                <a:srgbClr val="000000"/>
              </a:solidFill>
              <a:latin typeface="Calibri" panose="020F0502020204030204" pitchFamily="34" charset="0"/>
            </a:endParaRPr>
          </a:p>
          <a:p>
            <a:pPr eaLnBrk="1" fontAlgn="base" hangingPunct="1">
              <a:spcBef>
                <a:spcPct val="0"/>
              </a:spcBef>
              <a:spcAft>
                <a:spcPct val="0"/>
              </a:spcAft>
            </a:pPr>
            <a:endParaRPr lang="fa-IR" altLang="fa-IR" sz="2352">
              <a:solidFill>
                <a:srgbClr val="000000"/>
              </a:solidFill>
            </a:endParaRPr>
          </a:p>
        </p:txBody>
      </p:sp>
      <p:pic>
        <p:nvPicPr>
          <p:cNvPr id="9" name="Picture 8" descr="IMG_1312"/>
          <p:cNvPicPr/>
          <p:nvPr/>
        </p:nvPicPr>
        <p:blipFill>
          <a:blip r:embed="rId6" cstate="screen">
            <a:extLst>
              <a:ext uri="{28A0092B-C50C-407E-A947-70E740481C1C}">
                <a14:useLocalDpi xmlns:a14="http://schemas.microsoft.com/office/drawing/2010/main"/>
              </a:ext>
            </a:extLst>
          </a:blip>
          <a:srcRect/>
          <a:stretch>
            <a:fillRect/>
          </a:stretch>
        </p:blipFill>
        <p:spPr bwMode="auto">
          <a:xfrm>
            <a:off x="4922451" y="3285659"/>
            <a:ext cx="3376433" cy="2259738"/>
          </a:xfrm>
          <a:prstGeom prst="rect">
            <a:avLst/>
          </a:prstGeom>
          <a:ln>
            <a:noFill/>
          </a:ln>
          <a:effectLst>
            <a:softEdge rad="112500"/>
          </a:effectLst>
        </p:spPr>
      </p:pic>
    </p:spTree>
    <p:extLst>
      <p:ext uri="{BB962C8B-B14F-4D97-AF65-F5344CB8AC3E}">
        <p14:creationId xmlns:p14="http://schemas.microsoft.com/office/powerpoint/2010/main" val="1279439812"/>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3"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4" name="Picture 3" descr="56"/>
          <p:cNvPicPr/>
          <p:nvPr/>
        </p:nvPicPr>
        <p:blipFill>
          <a:blip r:embed="rId3" cstate="screen">
            <a:extLst>
              <a:ext uri="{28A0092B-C50C-407E-A947-70E740481C1C}">
                <a14:useLocalDpi xmlns:a14="http://schemas.microsoft.com/office/drawing/2010/main"/>
              </a:ext>
            </a:extLst>
          </a:blip>
          <a:srcRect/>
          <a:stretch>
            <a:fillRect/>
          </a:stretch>
        </p:blipFill>
        <p:spPr bwMode="auto">
          <a:xfrm>
            <a:off x="5575392" y="777180"/>
            <a:ext cx="2848388" cy="1361745"/>
          </a:xfrm>
          <a:prstGeom prst="rect">
            <a:avLst/>
          </a:prstGeom>
          <a:ln>
            <a:noFill/>
          </a:ln>
          <a:effectLst>
            <a:softEdge rad="112500"/>
          </a:effectLst>
        </p:spPr>
      </p:pic>
      <p:pic>
        <p:nvPicPr>
          <p:cNvPr id="5" name="Picture 4" descr="IMG_1314"/>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33498" y="562169"/>
            <a:ext cx="3658373" cy="1753827"/>
          </a:xfrm>
          <a:prstGeom prst="rect">
            <a:avLst/>
          </a:prstGeom>
          <a:ln>
            <a:noFill/>
          </a:ln>
          <a:effectLst>
            <a:softEdge rad="112500"/>
          </a:effectLst>
        </p:spPr>
      </p:pic>
      <p:sp>
        <p:nvSpPr>
          <p:cNvPr id="65542" name="Text Box 2"/>
          <p:cNvSpPr txBox="1">
            <a:spLocks noChangeArrowheads="1"/>
          </p:cNvSpPr>
          <p:nvPr/>
        </p:nvSpPr>
        <p:spPr bwMode="auto">
          <a:xfrm>
            <a:off x="1705168" y="654743"/>
            <a:ext cx="892899" cy="409121"/>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317" b="1">
                <a:solidFill>
                  <a:srgbClr val="000000"/>
                </a:solidFill>
                <a:latin typeface="Calibri" panose="020F0502020204030204" pitchFamily="34" charset="0"/>
              </a:rPr>
              <a:t>حصار</a:t>
            </a:r>
            <a:endParaRPr lang="en-US" altLang="fa-IR" sz="1317" b="1">
              <a:solidFill>
                <a:srgbClr val="000000"/>
              </a:solidFill>
              <a:latin typeface="Calibri" panose="020F0502020204030204" pitchFamily="34" charset="0"/>
            </a:endParaRPr>
          </a:p>
          <a:p>
            <a:pPr eaLnBrk="1" fontAlgn="base" hangingPunct="1">
              <a:spcBef>
                <a:spcPct val="0"/>
              </a:spcBef>
              <a:spcAft>
                <a:spcPct val="0"/>
              </a:spcAft>
            </a:pPr>
            <a:endParaRPr lang="fa-IR" altLang="fa-IR" sz="2352">
              <a:solidFill>
                <a:srgbClr val="000000"/>
              </a:solidFill>
            </a:endParaRPr>
          </a:p>
        </p:txBody>
      </p:sp>
      <p:pic>
        <p:nvPicPr>
          <p:cNvPr id="7" name="Picture 6" descr="IMG_1317"/>
          <p:cNvPicPr/>
          <p:nvPr/>
        </p:nvPicPr>
        <p:blipFill>
          <a:blip r:embed="rId5" cstate="screen">
            <a:lum contrast="10000"/>
            <a:extLst>
              <a:ext uri="{28A0092B-C50C-407E-A947-70E740481C1C}">
                <a14:useLocalDpi xmlns:a14="http://schemas.microsoft.com/office/drawing/2010/main"/>
              </a:ext>
            </a:extLst>
          </a:blip>
          <a:srcRect/>
          <a:stretch>
            <a:fillRect/>
          </a:stretch>
        </p:blipFill>
        <p:spPr bwMode="auto">
          <a:xfrm>
            <a:off x="4643672" y="2282267"/>
            <a:ext cx="3870223" cy="1517735"/>
          </a:xfrm>
          <a:prstGeom prst="rect">
            <a:avLst/>
          </a:prstGeom>
          <a:ln>
            <a:noFill/>
          </a:ln>
          <a:effectLst>
            <a:softEdge rad="112500"/>
          </a:effectLst>
        </p:spPr>
      </p:pic>
      <p:pic>
        <p:nvPicPr>
          <p:cNvPr id="8" name="Picture 7" descr="IMG_1312"/>
          <p:cNvPicPr/>
          <p:nvPr/>
        </p:nvPicPr>
        <p:blipFill>
          <a:blip r:embed="rId6" cstate="screen">
            <a:extLst>
              <a:ext uri="{28A0092B-C50C-407E-A947-70E740481C1C}">
                <a14:useLocalDpi xmlns:a14="http://schemas.microsoft.com/office/drawing/2010/main"/>
              </a:ext>
            </a:extLst>
          </a:blip>
          <a:srcRect/>
          <a:stretch>
            <a:fillRect/>
          </a:stretch>
        </p:blipFill>
        <p:spPr bwMode="auto">
          <a:xfrm>
            <a:off x="5288709" y="3859026"/>
            <a:ext cx="3153515" cy="1146733"/>
          </a:xfrm>
          <a:prstGeom prst="rect">
            <a:avLst/>
          </a:prstGeom>
          <a:ln>
            <a:noFill/>
          </a:ln>
          <a:effectLst>
            <a:softEdge rad="112500"/>
          </a:effectLst>
        </p:spPr>
      </p:pic>
      <p:pic>
        <p:nvPicPr>
          <p:cNvPr id="9" name="Picture 8" descr="IMG_1323"/>
          <p:cNvPicPr/>
          <p:nvPr/>
        </p:nvPicPr>
        <p:blipFill>
          <a:blip r:embed="rId7" cstate="screen">
            <a:extLst>
              <a:ext uri="{28A0092B-C50C-407E-A947-70E740481C1C}">
                <a14:useLocalDpi xmlns:a14="http://schemas.microsoft.com/office/drawing/2010/main"/>
              </a:ext>
            </a:extLst>
          </a:blip>
          <a:srcRect/>
          <a:stretch>
            <a:fillRect/>
          </a:stretch>
        </p:blipFill>
        <p:spPr bwMode="auto">
          <a:xfrm>
            <a:off x="5288709" y="5005758"/>
            <a:ext cx="3153515" cy="1302722"/>
          </a:xfrm>
          <a:prstGeom prst="rect">
            <a:avLst/>
          </a:prstGeom>
          <a:ln>
            <a:noFill/>
          </a:ln>
          <a:effectLst>
            <a:softEdge rad="112500"/>
          </a:effectLst>
        </p:spPr>
      </p:pic>
      <p:pic>
        <p:nvPicPr>
          <p:cNvPr id="10" name="Picture 9" descr="G:\roosta\ax\New Folder\IMG_1368.jpg"/>
          <p:cNvPicPr/>
          <p:nvPr/>
        </p:nvPicPr>
        <p:blipFill>
          <a:blip r:embed="rId8" cstate="screen">
            <a:extLst>
              <a:ext uri="{28A0092B-C50C-407E-A947-70E740481C1C}">
                <a14:useLocalDpi xmlns:a14="http://schemas.microsoft.com/office/drawing/2010/main"/>
              </a:ext>
            </a:extLst>
          </a:blip>
          <a:srcRect/>
          <a:stretch>
            <a:fillRect/>
          </a:stretch>
        </p:blipFill>
        <p:spPr bwMode="auto">
          <a:xfrm>
            <a:off x="1633498" y="2353939"/>
            <a:ext cx="2938503" cy="3984053"/>
          </a:xfrm>
          <a:prstGeom prst="rect">
            <a:avLst/>
          </a:prstGeom>
          <a:ln>
            <a:noFill/>
          </a:ln>
          <a:effectLst>
            <a:softEdge rad="112500"/>
          </a:effectLst>
        </p:spPr>
      </p:pic>
      <p:sp>
        <p:nvSpPr>
          <p:cNvPr id="65547" name="Text Box 3"/>
          <p:cNvSpPr txBox="1">
            <a:spLocks noChangeArrowheads="1"/>
          </p:cNvSpPr>
          <p:nvPr/>
        </p:nvSpPr>
        <p:spPr bwMode="auto">
          <a:xfrm>
            <a:off x="3711951" y="5865808"/>
            <a:ext cx="1257225" cy="409121"/>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rPr>
              <a:t>معبر فرعی درجه 1</a:t>
            </a:r>
            <a:endParaRPr lang="en-US" altLang="fa-IR" sz="1129" b="1">
              <a:solidFill>
                <a:srgbClr val="000000"/>
              </a:solidFill>
              <a:latin typeface="Calibri" panose="020F0502020204030204" pitchFamily="34" charset="0"/>
            </a:endParaRPr>
          </a:p>
          <a:p>
            <a:pPr eaLnBrk="1" fontAlgn="base" hangingPunct="1">
              <a:spcBef>
                <a:spcPct val="0"/>
              </a:spcBef>
              <a:spcAft>
                <a:spcPct val="0"/>
              </a:spcAft>
            </a:pPr>
            <a:endParaRPr lang="fa-IR" altLang="fa-IR" sz="2352">
              <a:solidFill>
                <a:srgbClr val="000000"/>
              </a:solidFill>
            </a:endParaRPr>
          </a:p>
        </p:txBody>
      </p:sp>
    </p:spTree>
    <p:extLst>
      <p:ext uri="{BB962C8B-B14F-4D97-AF65-F5344CB8AC3E}">
        <p14:creationId xmlns:p14="http://schemas.microsoft.com/office/powerpoint/2010/main" val="675745275"/>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شخصي</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3"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66564" name="Text Box 2"/>
          <p:cNvSpPr txBox="1">
            <a:spLocks noChangeArrowheads="1"/>
          </p:cNvSpPr>
          <p:nvPr/>
        </p:nvSpPr>
        <p:spPr bwMode="auto">
          <a:xfrm>
            <a:off x="6578783" y="799578"/>
            <a:ext cx="1855976" cy="119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881" b="1">
                <a:solidFill>
                  <a:srgbClr val="000000"/>
                </a:solidFill>
                <a:latin typeface="Calibri" panose="020F0502020204030204" pitchFamily="34" charset="0"/>
              </a:rPr>
              <a:t>خانه شماره 4 </a:t>
            </a:r>
          </a:p>
          <a:p>
            <a:pPr eaLnBrk="1" fontAlgn="base" hangingPunct="1">
              <a:spcBef>
                <a:spcPct val="0"/>
              </a:spcBef>
              <a:spcAft>
                <a:spcPts val="941"/>
              </a:spcAft>
            </a:pPr>
            <a:r>
              <a:rPr lang="fa-IR" altLang="fa-IR" sz="1881" b="1">
                <a:solidFill>
                  <a:srgbClr val="000000"/>
                </a:solidFill>
                <a:latin typeface="Calibri" panose="020F0502020204030204" pitchFamily="34" charset="0"/>
              </a:rPr>
              <a:t>نهضت سوادآموزی</a:t>
            </a:r>
            <a:endParaRPr lang="fa-IR" altLang="fa-IR" sz="1881" b="1">
              <a:solidFill>
                <a:srgbClr val="000000"/>
              </a:solidFill>
            </a:endParaRPr>
          </a:p>
        </p:txBody>
      </p:sp>
      <p:pic>
        <p:nvPicPr>
          <p:cNvPr id="5" name="Picture 4" descr="C:\Documents and Settings\ZIZEX\Desktop\sina\hamjavari4.jpg"/>
          <p:cNvPicPr/>
          <p:nvPr/>
        </p:nvPicPr>
        <p:blipFill>
          <a:blip r:embed="rId3"/>
          <a:srcRect/>
          <a:stretch>
            <a:fillRect/>
          </a:stretch>
        </p:blipFill>
        <p:spPr bwMode="auto">
          <a:xfrm>
            <a:off x="1920181" y="633838"/>
            <a:ext cx="4658602" cy="5481581"/>
          </a:xfrm>
          <a:prstGeom prst="rect">
            <a:avLst/>
          </a:prstGeom>
          <a:ln>
            <a:noFill/>
          </a:ln>
          <a:effectLst>
            <a:softEdge rad="112500"/>
          </a:effectLst>
        </p:spPr>
      </p:pic>
      <p:pic>
        <p:nvPicPr>
          <p:cNvPr id="66566" name="Picture 5" descr="1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90403" y="5435783"/>
            <a:ext cx="664449" cy="51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7" name="Text Box 3"/>
          <p:cNvSpPr txBox="1">
            <a:spLocks noChangeArrowheads="1"/>
          </p:cNvSpPr>
          <p:nvPr/>
        </p:nvSpPr>
        <p:spPr bwMode="auto">
          <a:xfrm>
            <a:off x="6722125" y="2949702"/>
            <a:ext cx="1663360" cy="119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317">
                <a:solidFill>
                  <a:srgbClr val="000000"/>
                </a:solidFill>
                <a:latin typeface="Calibri" panose="020F0502020204030204" pitchFamily="34" charset="0"/>
              </a:rPr>
              <a:t>این خانه تا سال پیش نهضت سواد آموزی بوده و ساختمان دولتی محسوب می شود .</a:t>
            </a:r>
            <a:r>
              <a:rPr lang="en-US" altLang="fa-IR" sz="1317">
                <a:solidFill>
                  <a:srgbClr val="000000"/>
                </a:solidFill>
                <a:latin typeface="Calibri" panose="020F0502020204030204" pitchFamily="34" charset="0"/>
              </a:rPr>
              <a:t> </a:t>
            </a:r>
          </a:p>
          <a:p>
            <a:pPr eaLnBrk="1" fontAlgn="base" hangingPunct="1">
              <a:spcBef>
                <a:spcPct val="0"/>
              </a:spcBef>
              <a:spcAft>
                <a:spcPct val="0"/>
              </a:spcAft>
            </a:pPr>
            <a:endParaRPr lang="fa-IR" altLang="fa-IR" sz="2352">
              <a:solidFill>
                <a:srgbClr val="000000"/>
              </a:solidFill>
            </a:endParaRPr>
          </a:p>
        </p:txBody>
      </p:sp>
    </p:spTree>
    <p:extLst>
      <p:ext uri="{BB962C8B-B14F-4D97-AF65-F5344CB8AC3E}">
        <p14:creationId xmlns:p14="http://schemas.microsoft.com/office/powerpoint/2010/main" val="2170566085"/>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3"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4" name="Picture 3" descr="IMG_1355"/>
          <p:cNvPicPr/>
          <p:nvPr/>
        </p:nvPicPr>
        <p:blipFill>
          <a:blip r:embed="rId3" cstate="screen">
            <a:lum contrast="10000"/>
            <a:extLst>
              <a:ext uri="{28A0092B-C50C-407E-A947-70E740481C1C}">
                <a14:useLocalDpi xmlns:a14="http://schemas.microsoft.com/office/drawing/2010/main"/>
              </a:ext>
            </a:extLst>
          </a:blip>
          <a:srcRect/>
          <a:stretch>
            <a:fillRect/>
          </a:stretch>
        </p:blipFill>
        <p:spPr bwMode="auto">
          <a:xfrm>
            <a:off x="5862075" y="1565559"/>
            <a:ext cx="2866830" cy="2150125"/>
          </a:xfrm>
          <a:prstGeom prst="rect">
            <a:avLst/>
          </a:prstGeom>
          <a:ln>
            <a:noFill/>
          </a:ln>
          <a:effectLst>
            <a:softEdge rad="112500"/>
          </a:effectLst>
        </p:spPr>
      </p:pic>
      <p:pic>
        <p:nvPicPr>
          <p:cNvPr id="5" name="Picture 4" descr="IMG_1354"/>
          <p:cNvPicPr/>
          <p:nvPr/>
        </p:nvPicPr>
        <p:blipFill>
          <a:blip r:embed="rId4" cstate="screen">
            <a:lum contrast="20000"/>
            <a:extLst>
              <a:ext uri="{28A0092B-C50C-407E-A947-70E740481C1C}">
                <a14:useLocalDpi xmlns:a14="http://schemas.microsoft.com/office/drawing/2010/main"/>
              </a:ext>
            </a:extLst>
          </a:blip>
          <a:srcRect/>
          <a:stretch>
            <a:fillRect/>
          </a:stretch>
        </p:blipFill>
        <p:spPr bwMode="auto">
          <a:xfrm>
            <a:off x="1561826" y="562168"/>
            <a:ext cx="2651820" cy="3153515"/>
          </a:xfrm>
          <a:prstGeom prst="rect">
            <a:avLst/>
          </a:prstGeom>
          <a:ln>
            <a:noFill/>
          </a:ln>
          <a:effectLst>
            <a:softEdge rad="112500"/>
          </a:effectLst>
        </p:spPr>
      </p:pic>
      <p:pic>
        <p:nvPicPr>
          <p:cNvPr id="6" name="Picture 5" descr="IMG_1306"/>
          <p:cNvPicPr/>
          <p:nvPr/>
        </p:nvPicPr>
        <p:blipFill>
          <a:blip r:embed="rId5" cstate="screen">
            <a:lum contrast="10000"/>
            <a:extLst>
              <a:ext uri="{28A0092B-C50C-407E-A947-70E740481C1C}">
                <a14:useLocalDpi xmlns:a14="http://schemas.microsoft.com/office/drawing/2010/main"/>
              </a:ext>
            </a:extLst>
          </a:blip>
          <a:srcRect/>
          <a:stretch>
            <a:fillRect/>
          </a:stretch>
        </p:blipFill>
        <p:spPr bwMode="auto">
          <a:xfrm>
            <a:off x="4141975" y="633839"/>
            <a:ext cx="2293466" cy="2150124"/>
          </a:xfrm>
          <a:prstGeom prst="rect">
            <a:avLst/>
          </a:prstGeom>
          <a:ln>
            <a:noFill/>
          </a:ln>
          <a:effectLst>
            <a:softEdge rad="112500"/>
          </a:effectLst>
        </p:spPr>
      </p:pic>
      <p:sp>
        <p:nvSpPr>
          <p:cNvPr id="67591" name="Text Box 2"/>
          <p:cNvSpPr txBox="1">
            <a:spLocks noChangeArrowheads="1"/>
          </p:cNvSpPr>
          <p:nvPr/>
        </p:nvSpPr>
        <p:spPr bwMode="auto">
          <a:xfrm>
            <a:off x="6937137" y="1013097"/>
            <a:ext cx="716708" cy="409121"/>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317" b="1">
                <a:solidFill>
                  <a:srgbClr val="000000"/>
                </a:solidFill>
                <a:latin typeface="Calibri" panose="020F0502020204030204" pitchFamily="34" charset="0"/>
              </a:rPr>
              <a:t>ورودی</a:t>
            </a:r>
            <a:endParaRPr lang="en-US" altLang="fa-IR" sz="1317" b="1">
              <a:solidFill>
                <a:srgbClr val="000000"/>
              </a:solidFill>
              <a:latin typeface="Calibri" panose="020F0502020204030204" pitchFamily="34" charset="0"/>
            </a:endParaRPr>
          </a:p>
          <a:p>
            <a:pPr eaLnBrk="1" fontAlgn="base" hangingPunct="1">
              <a:spcBef>
                <a:spcPct val="0"/>
              </a:spcBef>
              <a:spcAft>
                <a:spcPct val="0"/>
              </a:spcAft>
            </a:pPr>
            <a:endParaRPr lang="fa-IR" altLang="fa-IR" sz="2352">
              <a:solidFill>
                <a:srgbClr val="000000"/>
              </a:solidFill>
            </a:endParaRPr>
          </a:p>
        </p:txBody>
      </p:sp>
      <p:pic>
        <p:nvPicPr>
          <p:cNvPr id="8" name="Picture 7" descr="IMG_1306"/>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33497" y="4074037"/>
            <a:ext cx="2150124" cy="2221795"/>
          </a:xfrm>
          <a:prstGeom prst="rect">
            <a:avLst/>
          </a:prstGeom>
          <a:ln>
            <a:noFill/>
          </a:ln>
          <a:effectLst>
            <a:softEdge rad="112500"/>
          </a:effectLst>
        </p:spPr>
      </p:pic>
      <p:pic>
        <p:nvPicPr>
          <p:cNvPr id="9" name="Picture 8" descr="IMG_1326"/>
          <p:cNvPicPr/>
          <p:nvPr/>
        </p:nvPicPr>
        <p:blipFill>
          <a:blip r:embed="rId7" cstate="screen">
            <a:lum contrast="10000"/>
            <a:extLst>
              <a:ext uri="{28A0092B-C50C-407E-A947-70E740481C1C}">
                <a14:useLocalDpi xmlns:a14="http://schemas.microsoft.com/office/drawing/2010/main"/>
              </a:ext>
            </a:extLst>
          </a:blip>
          <a:srcRect/>
          <a:stretch>
            <a:fillRect/>
          </a:stretch>
        </p:blipFill>
        <p:spPr bwMode="auto">
          <a:xfrm>
            <a:off x="3711950" y="3713213"/>
            <a:ext cx="2150124" cy="2582620"/>
          </a:xfrm>
          <a:prstGeom prst="rect">
            <a:avLst/>
          </a:prstGeom>
          <a:ln>
            <a:noFill/>
          </a:ln>
          <a:effectLst>
            <a:softEdge rad="112500"/>
          </a:effectLst>
        </p:spPr>
      </p:pic>
      <p:sp>
        <p:nvSpPr>
          <p:cNvPr id="67594" name="Text Box 2"/>
          <p:cNvSpPr txBox="1">
            <a:spLocks noChangeArrowheads="1"/>
          </p:cNvSpPr>
          <p:nvPr/>
        </p:nvSpPr>
        <p:spPr bwMode="auto">
          <a:xfrm>
            <a:off x="3066914" y="3787354"/>
            <a:ext cx="894392" cy="409121"/>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317" b="1">
                <a:solidFill>
                  <a:srgbClr val="000000"/>
                </a:solidFill>
                <a:latin typeface="Calibri" panose="020F0502020204030204" pitchFamily="34" charset="0"/>
              </a:rPr>
              <a:t>حصار</a:t>
            </a:r>
            <a:endParaRPr lang="en-US" altLang="fa-IR" sz="1317" b="1">
              <a:solidFill>
                <a:srgbClr val="000000"/>
              </a:solidFill>
              <a:latin typeface="Calibri" panose="020F0502020204030204" pitchFamily="34" charset="0"/>
            </a:endParaRPr>
          </a:p>
          <a:p>
            <a:pPr eaLnBrk="1" fontAlgn="base" hangingPunct="1">
              <a:spcBef>
                <a:spcPct val="0"/>
              </a:spcBef>
              <a:spcAft>
                <a:spcPct val="0"/>
              </a:spcAft>
            </a:pPr>
            <a:endParaRPr lang="fa-IR" altLang="fa-IR" sz="2352">
              <a:solidFill>
                <a:srgbClr val="000000"/>
              </a:solidFill>
            </a:endParaRPr>
          </a:p>
        </p:txBody>
      </p:sp>
      <p:pic>
        <p:nvPicPr>
          <p:cNvPr id="11" name="Picture 10" descr="G:\roosta\ax\New Folder\IMG_1304.jpg"/>
          <p:cNvPicPr/>
          <p:nvPr/>
        </p:nvPicPr>
        <p:blipFill>
          <a:blip r:embed="rId8" cstate="screen">
            <a:extLst>
              <a:ext uri="{28A0092B-C50C-407E-A947-70E740481C1C}">
                <a14:useLocalDpi xmlns:a14="http://schemas.microsoft.com/office/drawing/2010/main"/>
              </a:ext>
            </a:extLst>
          </a:blip>
          <a:srcRect/>
          <a:stretch>
            <a:fillRect/>
          </a:stretch>
        </p:blipFill>
        <p:spPr bwMode="auto">
          <a:xfrm>
            <a:off x="5862074" y="4360721"/>
            <a:ext cx="2723491" cy="1828841"/>
          </a:xfrm>
          <a:prstGeom prst="rect">
            <a:avLst/>
          </a:prstGeom>
          <a:ln>
            <a:noFill/>
          </a:ln>
          <a:effectLst>
            <a:softEdge rad="112500"/>
          </a:effectLst>
        </p:spPr>
      </p:pic>
      <p:sp>
        <p:nvSpPr>
          <p:cNvPr id="67596" name="Text Box 3"/>
          <p:cNvSpPr txBox="1">
            <a:spLocks noChangeArrowheads="1"/>
          </p:cNvSpPr>
          <p:nvPr/>
        </p:nvSpPr>
        <p:spPr bwMode="auto">
          <a:xfrm>
            <a:off x="7152149" y="4002367"/>
            <a:ext cx="1273650" cy="409121"/>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rPr>
              <a:t>معبر فرعی درجه 2</a:t>
            </a:r>
            <a:endParaRPr lang="en-US" altLang="fa-IR" sz="1129" b="1">
              <a:solidFill>
                <a:srgbClr val="000000"/>
              </a:solidFill>
              <a:latin typeface="Calibri" panose="020F0502020204030204" pitchFamily="34" charset="0"/>
            </a:endParaRPr>
          </a:p>
          <a:p>
            <a:pPr eaLnBrk="1" fontAlgn="base" hangingPunct="1">
              <a:spcBef>
                <a:spcPct val="0"/>
              </a:spcBef>
              <a:spcAft>
                <a:spcPct val="0"/>
              </a:spcAft>
            </a:pPr>
            <a:endParaRPr lang="fa-IR" altLang="fa-IR" sz="2352">
              <a:solidFill>
                <a:srgbClr val="000000"/>
              </a:solidFill>
            </a:endParaRPr>
          </a:p>
        </p:txBody>
      </p:sp>
      <p:sp>
        <p:nvSpPr>
          <p:cNvPr id="67597" name="Text Box 4"/>
          <p:cNvSpPr txBox="1">
            <a:spLocks noChangeArrowheads="1"/>
          </p:cNvSpPr>
          <p:nvPr/>
        </p:nvSpPr>
        <p:spPr bwMode="auto">
          <a:xfrm>
            <a:off x="4141975" y="2855633"/>
            <a:ext cx="1720099" cy="771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317">
                <a:solidFill>
                  <a:srgbClr val="000000"/>
                </a:solidFill>
                <a:latin typeface="Calibri" panose="020F0502020204030204" pitchFamily="34" charset="0"/>
              </a:rPr>
              <a:t>در حیاط درخت افرا و للکی دیده می شود .</a:t>
            </a:r>
            <a:r>
              <a:rPr lang="en-US" altLang="fa-IR" sz="1317">
                <a:solidFill>
                  <a:srgbClr val="000000"/>
                </a:solidFill>
                <a:latin typeface="Calibri" panose="020F0502020204030204" pitchFamily="34" charset="0"/>
              </a:rPr>
              <a:t> </a:t>
            </a:r>
          </a:p>
          <a:p>
            <a:pPr eaLnBrk="1" fontAlgn="base" hangingPunct="1">
              <a:spcBef>
                <a:spcPct val="0"/>
              </a:spcBef>
              <a:spcAft>
                <a:spcPct val="0"/>
              </a:spcAft>
            </a:pPr>
            <a:endParaRPr lang="fa-IR" altLang="fa-IR" sz="2352">
              <a:solidFill>
                <a:srgbClr val="000000"/>
              </a:solidFill>
            </a:endParaRPr>
          </a:p>
        </p:txBody>
      </p:sp>
    </p:spTree>
    <p:extLst>
      <p:ext uri="{BB962C8B-B14F-4D97-AF65-F5344CB8AC3E}">
        <p14:creationId xmlns:p14="http://schemas.microsoft.com/office/powerpoint/2010/main" val="1999379641"/>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rPr>
              <a:t>برداشت شخصي</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3"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4" name="Picture 3" descr="C:\Documents and Settings\ZIZEX\Desktop\sina\hamjavari5.jpg"/>
          <p:cNvPicPr/>
          <p:nvPr/>
        </p:nvPicPr>
        <p:blipFill>
          <a:blip r:embed="rId3"/>
          <a:srcRect/>
          <a:stretch>
            <a:fillRect/>
          </a:stretch>
        </p:blipFill>
        <p:spPr bwMode="auto">
          <a:xfrm>
            <a:off x="1991852" y="1780573"/>
            <a:ext cx="6020347" cy="4158209"/>
          </a:xfrm>
          <a:prstGeom prst="rect">
            <a:avLst/>
          </a:prstGeom>
          <a:ln>
            <a:noFill/>
          </a:ln>
          <a:effectLst>
            <a:softEdge rad="112500"/>
          </a:effectLst>
        </p:spPr>
      </p:pic>
      <p:sp>
        <p:nvSpPr>
          <p:cNvPr id="68613" name="Text Box 2"/>
          <p:cNvSpPr txBox="1">
            <a:spLocks noChangeArrowheads="1"/>
          </p:cNvSpPr>
          <p:nvPr/>
        </p:nvSpPr>
        <p:spPr bwMode="auto">
          <a:xfrm>
            <a:off x="5432050" y="907084"/>
            <a:ext cx="2427848" cy="98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693" b="1">
                <a:solidFill>
                  <a:srgbClr val="000000"/>
                </a:solidFill>
                <a:latin typeface="Calibri" panose="020F0502020204030204" pitchFamily="34" charset="0"/>
              </a:rPr>
              <a:t>خانه شماره 5 </a:t>
            </a:r>
          </a:p>
          <a:p>
            <a:pPr eaLnBrk="1" fontAlgn="base" hangingPunct="1">
              <a:spcBef>
                <a:spcPct val="0"/>
              </a:spcBef>
              <a:spcAft>
                <a:spcPts val="941"/>
              </a:spcAft>
            </a:pPr>
            <a:r>
              <a:rPr lang="fa-IR" altLang="fa-IR" sz="1693" b="1">
                <a:solidFill>
                  <a:srgbClr val="000000"/>
                </a:solidFill>
                <a:latin typeface="Calibri" panose="020F0502020204030204" pitchFamily="34" charset="0"/>
              </a:rPr>
              <a:t>قدمت بنا 40 سال</a:t>
            </a:r>
            <a:endParaRPr lang="en-US" altLang="fa-IR" sz="1693" b="1">
              <a:solidFill>
                <a:srgbClr val="000000"/>
              </a:solidFill>
              <a:latin typeface="Calibri" panose="020F0502020204030204" pitchFamily="34" charset="0"/>
            </a:endParaRPr>
          </a:p>
          <a:p>
            <a:pPr eaLnBrk="1" fontAlgn="base" hangingPunct="1">
              <a:spcBef>
                <a:spcPct val="0"/>
              </a:spcBef>
              <a:spcAft>
                <a:spcPct val="0"/>
              </a:spcAft>
            </a:pPr>
            <a:endParaRPr lang="fa-IR" altLang="fa-IR" sz="1693">
              <a:solidFill>
                <a:srgbClr val="000000"/>
              </a:solidFill>
            </a:endParaRPr>
          </a:p>
        </p:txBody>
      </p:sp>
      <p:pic>
        <p:nvPicPr>
          <p:cNvPr id="68614" name="Picture 5" descr="1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198437" y="5292442"/>
            <a:ext cx="670420" cy="547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5" name="Text Box 12"/>
          <p:cNvSpPr txBox="1">
            <a:spLocks noChangeArrowheads="1"/>
          </p:cNvSpPr>
          <p:nvPr/>
        </p:nvSpPr>
        <p:spPr bwMode="auto">
          <a:xfrm>
            <a:off x="5432050" y="5149100"/>
            <a:ext cx="1505087" cy="32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505">
                <a:solidFill>
                  <a:srgbClr val="000000"/>
                </a:solidFill>
              </a:rPr>
              <a:t>فضای زیستی</a:t>
            </a:r>
            <a:endParaRPr lang="en-US" altLang="fa-IR" sz="1505">
              <a:solidFill>
                <a:srgbClr val="000000"/>
              </a:solidFill>
            </a:endParaRPr>
          </a:p>
        </p:txBody>
      </p:sp>
      <p:cxnSp>
        <p:nvCxnSpPr>
          <p:cNvPr id="68616" name="Straight Arrow Connector 6"/>
          <p:cNvCxnSpPr>
            <a:cxnSpLocks noChangeShapeType="1"/>
          </p:cNvCxnSpPr>
          <p:nvPr/>
        </p:nvCxnSpPr>
        <p:spPr bwMode="auto">
          <a:xfrm>
            <a:off x="5217037" y="5292441"/>
            <a:ext cx="716708" cy="1494"/>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68617" name="Text Box 9"/>
          <p:cNvSpPr txBox="1">
            <a:spLocks noChangeArrowheads="1"/>
          </p:cNvSpPr>
          <p:nvPr/>
        </p:nvSpPr>
        <p:spPr bwMode="auto">
          <a:xfrm>
            <a:off x="7152149" y="3540987"/>
            <a:ext cx="788379" cy="32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505">
                <a:solidFill>
                  <a:srgbClr val="000000"/>
                </a:solidFill>
              </a:rPr>
              <a:t>کرکلان</a:t>
            </a:r>
            <a:endParaRPr lang="en-US" altLang="fa-IR" sz="1505">
              <a:solidFill>
                <a:srgbClr val="000000"/>
              </a:solidFill>
            </a:endParaRPr>
          </a:p>
        </p:txBody>
      </p:sp>
      <p:cxnSp>
        <p:nvCxnSpPr>
          <p:cNvPr id="68618" name="Straight Arrow Connector 6"/>
          <p:cNvCxnSpPr>
            <a:cxnSpLocks noChangeShapeType="1"/>
          </p:cNvCxnSpPr>
          <p:nvPr/>
        </p:nvCxnSpPr>
        <p:spPr bwMode="auto">
          <a:xfrm>
            <a:off x="6650453" y="3715683"/>
            <a:ext cx="716708" cy="1494"/>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109921276"/>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3"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4" name="Picture 3" descr="IMG_6050.JPG"/>
          <p:cNvPicPr/>
          <p:nvPr/>
        </p:nvPicPr>
        <p:blipFill>
          <a:blip r:embed="rId3" cstate="screen">
            <a:extLst>
              <a:ext uri="{28A0092B-C50C-407E-A947-70E740481C1C}">
                <a14:useLocalDpi xmlns:a14="http://schemas.microsoft.com/office/drawing/2010/main"/>
              </a:ext>
            </a:extLst>
          </a:blip>
          <a:stretch>
            <a:fillRect/>
          </a:stretch>
        </p:blipFill>
        <p:spPr>
          <a:xfrm>
            <a:off x="1561826" y="633839"/>
            <a:ext cx="3583540" cy="2795161"/>
          </a:xfrm>
          <a:prstGeom prst="rect">
            <a:avLst/>
          </a:prstGeom>
          <a:ln>
            <a:noFill/>
          </a:ln>
          <a:effectLst>
            <a:softEdge rad="112500"/>
          </a:effectLst>
        </p:spPr>
      </p:pic>
      <p:pic>
        <p:nvPicPr>
          <p:cNvPr id="5" name="Picture 4" descr="IMG_5552"/>
          <p:cNvPicPr/>
          <p:nvPr/>
        </p:nvPicPr>
        <p:blipFill>
          <a:blip r:embed="rId4" cstate="screen">
            <a:lum contrast="20000"/>
            <a:extLst>
              <a:ext uri="{28A0092B-C50C-407E-A947-70E740481C1C}">
                <a14:useLocalDpi xmlns:a14="http://schemas.microsoft.com/office/drawing/2010/main"/>
              </a:ext>
            </a:extLst>
          </a:blip>
          <a:srcRect/>
          <a:stretch>
            <a:fillRect/>
          </a:stretch>
        </p:blipFill>
        <p:spPr bwMode="auto">
          <a:xfrm>
            <a:off x="5217038" y="633839"/>
            <a:ext cx="3296856" cy="2795161"/>
          </a:xfrm>
          <a:prstGeom prst="rect">
            <a:avLst/>
          </a:prstGeom>
          <a:ln>
            <a:noFill/>
          </a:ln>
          <a:effectLst>
            <a:softEdge rad="112500"/>
          </a:effectLst>
        </p:spPr>
      </p:pic>
      <p:pic>
        <p:nvPicPr>
          <p:cNvPr id="6" name="Picture 5" descr="Picture 020"/>
          <p:cNvPicPr/>
          <p:nvPr/>
        </p:nvPicPr>
        <p:blipFill>
          <a:blip r:embed="rId5" cstate="screen">
            <a:lum contrast="10000"/>
            <a:extLst>
              <a:ext uri="{28A0092B-C50C-407E-A947-70E740481C1C}">
                <a14:useLocalDpi xmlns:a14="http://schemas.microsoft.com/office/drawing/2010/main"/>
              </a:ext>
            </a:extLst>
          </a:blip>
          <a:srcRect/>
          <a:stretch>
            <a:fillRect/>
          </a:stretch>
        </p:blipFill>
        <p:spPr bwMode="auto">
          <a:xfrm>
            <a:off x="6722125" y="4074037"/>
            <a:ext cx="1791770" cy="2174883"/>
          </a:xfrm>
          <a:prstGeom prst="rect">
            <a:avLst/>
          </a:prstGeom>
          <a:ln>
            <a:noFill/>
          </a:ln>
          <a:effectLst>
            <a:softEdge rad="112500"/>
          </a:effectLst>
        </p:spPr>
      </p:pic>
      <p:pic>
        <p:nvPicPr>
          <p:cNvPr id="7" name="Picture 6" descr="IMG_5549"/>
          <p:cNvPicPr/>
          <p:nvPr/>
        </p:nvPicPr>
        <p:blipFill>
          <a:blip r:embed="rId6" cstate="screen">
            <a:lum contrast="10000"/>
            <a:extLst>
              <a:ext uri="{28A0092B-C50C-407E-A947-70E740481C1C}">
                <a14:useLocalDpi xmlns:a14="http://schemas.microsoft.com/office/drawing/2010/main"/>
              </a:ext>
            </a:extLst>
          </a:blip>
          <a:srcRect/>
          <a:stretch>
            <a:fillRect/>
          </a:stretch>
        </p:blipFill>
        <p:spPr bwMode="auto">
          <a:xfrm>
            <a:off x="4141976" y="3500671"/>
            <a:ext cx="2508479" cy="2723491"/>
          </a:xfrm>
          <a:prstGeom prst="rect">
            <a:avLst/>
          </a:prstGeom>
          <a:ln>
            <a:noFill/>
          </a:ln>
          <a:effectLst>
            <a:softEdge rad="112500"/>
          </a:effectLst>
        </p:spPr>
      </p:pic>
      <p:pic>
        <p:nvPicPr>
          <p:cNvPr id="8" name="Picture 7" descr="IMG_5551"/>
          <p:cNvPicPr/>
          <p:nvPr/>
        </p:nvPicPr>
        <p:blipFill>
          <a:blip r:embed="rId7" cstate="screen">
            <a:lum contrast="10000"/>
            <a:extLst>
              <a:ext uri="{28A0092B-C50C-407E-A947-70E740481C1C}">
                <a14:useLocalDpi xmlns:a14="http://schemas.microsoft.com/office/drawing/2010/main"/>
              </a:ext>
            </a:extLst>
          </a:blip>
          <a:srcRect/>
          <a:stretch>
            <a:fillRect/>
          </a:stretch>
        </p:blipFill>
        <p:spPr bwMode="auto">
          <a:xfrm>
            <a:off x="1561827" y="3429002"/>
            <a:ext cx="2508479" cy="2802980"/>
          </a:xfrm>
          <a:prstGeom prst="rect">
            <a:avLst/>
          </a:prstGeom>
          <a:ln>
            <a:noFill/>
          </a:ln>
          <a:effectLst>
            <a:softEdge rad="112500"/>
          </a:effectLst>
        </p:spPr>
      </p:pic>
      <p:sp>
        <p:nvSpPr>
          <p:cNvPr id="69641" name="Text Box 2"/>
          <p:cNvSpPr txBox="1">
            <a:spLocks noChangeArrowheads="1"/>
          </p:cNvSpPr>
          <p:nvPr/>
        </p:nvSpPr>
        <p:spPr bwMode="auto">
          <a:xfrm>
            <a:off x="2780231" y="3572342"/>
            <a:ext cx="1257225" cy="409121"/>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129" b="1">
                <a:solidFill>
                  <a:srgbClr val="000000"/>
                </a:solidFill>
                <a:latin typeface="Calibri" panose="020F0502020204030204" pitchFamily="34" charset="0"/>
              </a:rPr>
              <a:t>معبر اصلی درجه 2</a:t>
            </a:r>
            <a:endParaRPr lang="en-US" altLang="fa-IR" sz="1129" b="1">
              <a:solidFill>
                <a:srgbClr val="000000"/>
              </a:solidFill>
              <a:latin typeface="Calibri" panose="020F0502020204030204" pitchFamily="34" charset="0"/>
            </a:endParaRPr>
          </a:p>
          <a:p>
            <a:pPr eaLnBrk="1" fontAlgn="base" hangingPunct="1">
              <a:spcBef>
                <a:spcPct val="0"/>
              </a:spcBef>
              <a:spcAft>
                <a:spcPct val="0"/>
              </a:spcAft>
            </a:pPr>
            <a:endParaRPr lang="fa-IR" altLang="fa-IR" sz="2352">
              <a:solidFill>
                <a:srgbClr val="000000"/>
              </a:solidFill>
            </a:endParaRPr>
          </a:p>
        </p:txBody>
      </p:sp>
      <p:sp>
        <p:nvSpPr>
          <p:cNvPr id="69642" name="Rectangle 3"/>
          <p:cNvSpPr>
            <a:spLocks noChangeArrowheads="1"/>
          </p:cNvSpPr>
          <p:nvPr/>
        </p:nvSpPr>
        <p:spPr bwMode="auto">
          <a:xfrm>
            <a:off x="6435441" y="3519955"/>
            <a:ext cx="2006782" cy="787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505">
                <a:solidFill>
                  <a:srgbClr val="000000"/>
                </a:solidFill>
                <a:latin typeface="Calibri" panose="020F0502020204030204" pitchFamily="34" charset="0"/>
              </a:rPr>
              <a:t>در حال حاضر مشغول به ساخت خانه جدیدی هستند . </a:t>
            </a:r>
            <a:endParaRPr lang="en-US" altLang="fa-IR" sz="1505">
              <a:solidFill>
                <a:srgbClr val="000000"/>
              </a:solidFill>
            </a:endParaRPr>
          </a:p>
          <a:p>
            <a:pPr rtl="0" fontAlgn="base">
              <a:spcBef>
                <a:spcPct val="0"/>
              </a:spcBef>
              <a:spcAft>
                <a:spcPct val="0"/>
              </a:spcAft>
            </a:pPr>
            <a:endParaRPr lang="en-US" altLang="fa-IR" sz="1505">
              <a:solidFill>
                <a:srgbClr val="000000"/>
              </a:solidFill>
            </a:endParaRPr>
          </a:p>
        </p:txBody>
      </p:sp>
    </p:spTree>
    <p:extLst>
      <p:ext uri="{BB962C8B-B14F-4D97-AF65-F5344CB8AC3E}">
        <p14:creationId xmlns:p14="http://schemas.microsoft.com/office/powerpoint/2010/main" val="2395139716"/>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شخصي</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3"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4" name="Picture 3" descr="C:\Documents and Settings\ZIZEX\Desktop\sina\hamjavari6.jpg"/>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3646" y="1923913"/>
            <a:ext cx="4443590" cy="4371919"/>
          </a:xfrm>
          <a:prstGeom prst="rect">
            <a:avLst/>
          </a:prstGeom>
          <a:ln>
            <a:noFill/>
          </a:ln>
          <a:effectLst>
            <a:softEdge rad="112500"/>
          </a:effectLst>
        </p:spPr>
      </p:pic>
      <p:pic>
        <p:nvPicPr>
          <p:cNvPr id="70661" name="Picture 4" descr="1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797186" y="5507453"/>
            <a:ext cx="788379" cy="64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2" name="Text Box 1"/>
          <p:cNvSpPr txBox="1">
            <a:spLocks noChangeArrowheads="1"/>
          </p:cNvSpPr>
          <p:nvPr/>
        </p:nvSpPr>
        <p:spPr bwMode="auto">
          <a:xfrm>
            <a:off x="5869540" y="633839"/>
            <a:ext cx="1497621" cy="159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693" b="1">
                <a:solidFill>
                  <a:srgbClr val="000000"/>
                </a:solidFill>
                <a:latin typeface="Calibri" panose="020F0502020204030204" pitchFamily="34" charset="0"/>
              </a:rPr>
              <a:t>خانه شماره 6</a:t>
            </a:r>
          </a:p>
          <a:p>
            <a:pPr eaLnBrk="1" fontAlgn="base" hangingPunct="1">
              <a:spcBef>
                <a:spcPct val="0"/>
              </a:spcBef>
              <a:spcAft>
                <a:spcPts val="941"/>
              </a:spcAft>
            </a:pPr>
            <a:r>
              <a:rPr lang="fa-IR" altLang="fa-IR" sz="1693" b="1">
                <a:solidFill>
                  <a:srgbClr val="000000"/>
                </a:solidFill>
                <a:latin typeface="Calibri" panose="020F0502020204030204" pitchFamily="34" charset="0"/>
              </a:rPr>
              <a:t>منزل آقای کاظمی</a:t>
            </a:r>
          </a:p>
          <a:p>
            <a:pPr eaLnBrk="1" fontAlgn="base" hangingPunct="1">
              <a:spcBef>
                <a:spcPct val="0"/>
              </a:spcBef>
              <a:spcAft>
                <a:spcPts val="941"/>
              </a:spcAft>
            </a:pPr>
            <a:r>
              <a:rPr lang="fa-IR" altLang="fa-IR" sz="1505" b="1">
                <a:solidFill>
                  <a:srgbClr val="000000"/>
                </a:solidFill>
                <a:latin typeface="Calibri" panose="020F0502020204030204" pitchFamily="34" charset="0"/>
              </a:rPr>
              <a:t>قدمت بنا 30 سال</a:t>
            </a:r>
            <a:r>
              <a:rPr lang="en-US" altLang="fa-IR" sz="1505" b="1">
                <a:solidFill>
                  <a:srgbClr val="000000"/>
                </a:solidFill>
                <a:latin typeface="Calibri" panose="020F0502020204030204" pitchFamily="34" charset="0"/>
              </a:rPr>
              <a:t> </a:t>
            </a:r>
          </a:p>
          <a:p>
            <a:pPr eaLnBrk="1" fontAlgn="base" hangingPunct="1">
              <a:spcBef>
                <a:spcPct val="0"/>
              </a:spcBef>
              <a:spcAft>
                <a:spcPct val="0"/>
              </a:spcAft>
            </a:pPr>
            <a:endParaRPr lang="fa-IR" altLang="fa-IR" sz="1505">
              <a:solidFill>
                <a:srgbClr val="000000"/>
              </a:solidFill>
            </a:endParaRPr>
          </a:p>
        </p:txBody>
      </p:sp>
      <p:pic>
        <p:nvPicPr>
          <p:cNvPr id="7" name="Picture 6" descr="G:\roosta\ax\New Folder\IMG_1295.jpg"/>
          <p:cNvPicPr/>
          <p:nvPr/>
        </p:nvPicPr>
        <p:blipFill>
          <a:blip r:embed="rId5" cstate="screen">
            <a:extLst>
              <a:ext uri="{28A0092B-C50C-407E-A947-70E740481C1C}">
                <a14:useLocalDpi xmlns:a14="http://schemas.microsoft.com/office/drawing/2010/main"/>
              </a:ext>
            </a:extLst>
          </a:blip>
          <a:srcRect/>
          <a:stretch>
            <a:fillRect/>
          </a:stretch>
        </p:blipFill>
        <p:spPr bwMode="auto">
          <a:xfrm>
            <a:off x="1490157" y="562168"/>
            <a:ext cx="2967524" cy="3028973"/>
          </a:xfrm>
          <a:prstGeom prst="rect">
            <a:avLst/>
          </a:prstGeom>
          <a:ln>
            <a:noFill/>
          </a:ln>
          <a:effectLst>
            <a:softEdge rad="112500"/>
          </a:effectLst>
        </p:spPr>
      </p:pic>
      <p:pic>
        <p:nvPicPr>
          <p:cNvPr id="8" name="Picture 7" descr="Picture 029"/>
          <p:cNvPicPr/>
          <p:nvPr/>
        </p:nvPicPr>
        <p:blipFill>
          <a:blip r:embed="rId6" cstate="screen">
            <a:lum contrast="10000"/>
            <a:extLst>
              <a:ext uri="{28A0092B-C50C-407E-A947-70E740481C1C}">
                <a14:useLocalDpi xmlns:a14="http://schemas.microsoft.com/office/drawing/2010/main"/>
              </a:ext>
            </a:extLst>
          </a:blip>
          <a:srcRect/>
          <a:stretch>
            <a:fillRect/>
          </a:stretch>
        </p:blipFill>
        <p:spPr bwMode="auto">
          <a:xfrm>
            <a:off x="1920182" y="3572342"/>
            <a:ext cx="2006781" cy="2786937"/>
          </a:xfrm>
          <a:prstGeom prst="rect">
            <a:avLst/>
          </a:prstGeom>
          <a:ln>
            <a:noFill/>
          </a:ln>
          <a:effectLst>
            <a:softEdge rad="112500"/>
          </a:effectLst>
        </p:spPr>
      </p:pic>
      <p:sp>
        <p:nvSpPr>
          <p:cNvPr id="70665" name="Text Box 10"/>
          <p:cNvSpPr txBox="1">
            <a:spLocks noChangeArrowheads="1"/>
          </p:cNvSpPr>
          <p:nvPr/>
        </p:nvSpPr>
        <p:spPr bwMode="auto">
          <a:xfrm>
            <a:off x="7438832" y="3971011"/>
            <a:ext cx="1361745" cy="32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505">
                <a:solidFill>
                  <a:srgbClr val="000000"/>
                </a:solidFill>
              </a:rPr>
              <a:t>طویله</a:t>
            </a:r>
            <a:endParaRPr lang="en-US" altLang="fa-IR" sz="1505">
              <a:solidFill>
                <a:srgbClr val="000000"/>
              </a:solidFill>
            </a:endParaRPr>
          </a:p>
        </p:txBody>
      </p:sp>
      <p:cxnSp>
        <p:nvCxnSpPr>
          <p:cNvPr id="70666" name="Straight Arrow Connector 10"/>
          <p:cNvCxnSpPr>
            <a:cxnSpLocks noChangeShapeType="1"/>
          </p:cNvCxnSpPr>
          <p:nvPr/>
        </p:nvCxnSpPr>
        <p:spPr bwMode="auto">
          <a:xfrm>
            <a:off x="7868857" y="4145708"/>
            <a:ext cx="430025" cy="1494"/>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0667" name="Text Box 13"/>
          <p:cNvSpPr txBox="1">
            <a:spLocks noChangeArrowheads="1"/>
          </p:cNvSpPr>
          <p:nvPr/>
        </p:nvSpPr>
        <p:spPr bwMode="auto">
          <a:xfrm>
            <a:off x="7510503" y="4504062"/>
            <a:ext cx="1218404"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505">
                <a:solidFill>
                  <a:srgbClr val="000000"/>
                </a:solidFill>
              </a:rPr>
              <a:t>سرویس بهداشتی</a:t>
            </a:r>
            <a:endParaRPr lang="en-US" altLang="fa-IR" sz="1505">
              <a:solidFill>
                <a:srgbClr val="000000"/>
              </a:solidFill>
            </a:endParaRPr>
          </a:p>
        </p:txBody>
      </p:sp>
      <p:cxnSp>
        <p:nvCxnSpPr>
          <p:cNvPr id="70668" name="Straight Arrow Connector 8"/>
          <p:cNvCxnSpPr>
            <a:cxnSpLocks noChangeShapeType="1"/>
          </p:cNvCxnSpPr>
          <p:nvPr/>
        </p:nvCxnSpPr>
        <p:spPr bwMode="auto">
          <a:xfrm>
            <a:off x="7438832" y="4790745"/>
            <a:ext cx="645037" cy="1494"/>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0669" name="Text Box 12"/>
          <p:cNvSpPr txBox="1">
            <a:spLocks noChangeArrowheads="1"/>
          </p:cNvSpPr>
          <p:nvPr/>
        </p:nvSpPr>
        <p:spPr bwMode="auto">
          <a:xfrm>
            <a:off x="3425267" y="3644013"/>
            <a:ext cx="1505087" cy="32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505">
                <a:solidFill>
                  <a:srgbClr val="000000"/>
                </a:solidFill>
              </a:rPr>
              <a:t>فضای زیستی</a:t>
            </a:r>
            <a:endParaRPr lang="en-US" altLang="fa-IR" sz="1505">
              <a:solidFill>
                <a:srgbClr val="000000"/>
              </a:solidFill>
            </a:endParaRPr>
          </a:p>
        </p:txBody>
      </p:sp>
      <p:cxnSp>
        <p:nvCxnSpPr>
          <p:cNvPr id="70670" name="Straight Arrow Connector 6"/>
          <p:cNvCxnSpPr>
            <a:cxnSpLocks noChangeShapeType="1"/>
          </p:cNvCxnSpPr>
          <p:nvPr/>
        </p:nvCxnSpPr>
        <p:spPr bwMode="auto">
          <a:xfrm rot="10800000">
            <a:off x="4858683" y="3787354"/>
            <a:ext cx="1003391" cy="1494"/>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35628894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4"/>
          <p:cNvSpPr txBox="1">
            <a:spLocks noChangeArrowheads="1"/>
          </p:cNvSpPr>
          <p:nvPr/>
        </p:nvSpPr>
        <p:spPr bwMode="auto">
          <a:xfrm>
            <a:off x="4121072" y="562168"/>
            <a:ext cx="4392823" cy="1133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en-US" altLang="fa-IR" sz="1693" b="1">
                <a:solidFill>
                  <a:srgbClr val="000000"/>
                </a:solidFill>
              </a:rPr>
              <a:t> </a:t>
            </a:r>
            <a:r>
              <a:rPr lang="fa-IR" altLang="fa-IR" sz="1693" b="1">
                <a:solidFill>
                  <a:srgbClr val="000000"/>
                </a:solidFill>
              </a:rPr>
              <a:t>2-1</a:t>
            </a:r>
            <a:r>
              <a:rPr lang="en-US" altLang="fa-IR" sz="1693" b="1">
                <a:solidFill>
                  <a:srgbClr val="000000"/>
                </a:solidFill>
              </a:rPr>
              <a:t> </a:t>
            </a:r>
            <a:r>
              <a:rPr lang="fa-IR" altLang="fa-IR" sz="1693" b="1">
                <a:solidFill>
                  <a:srgbClr val="000000"/>
                </a:solidFill>
              </a:rPr>
              <a:t>گیلان-فومن</a:t>
            </a:r>
          </a:p>
          <a:p>
            <a:pPr eaLnBrk="1" fontAlgn="base" hangingPunct="1">
              <a:spcBef>
                <a:spcPct val="50000"/>
              </a:spcBef>
              <a:spcAft>
                <a:spcPct val="0"/>
              </a:spcAft>
            </a:pPr>
            <a:r>
              <a:rPr lang="fa-IR" altLang="fa-IR" sz="1129">
                <a:solidFill>
                  <a:srgbClr val="000000"/>
                </a:solidFill>
              </a:rPr>
              <a:t>در ۳۶ درجه و ۳۴ دقیقه تا ۳۸ درجه و ۲۷ دقیقه عرض شمالی ۴۸ درجه و ۵۳ دقیقه تا ۵۰ درجه و ۳۴ دقیقه طول شرقیرشته کوههای البرز با ارتفاع متوسط ۳۰۰۰ متر ، همانند دیواری در غرب و جنوب گیلان کشیده شده و این منطقه ، جز از راه دره منجیل ، راه زمینی دیگری به فلات ایران ندارد</a:t>
            </a:r>
            <a:r>
              <a:rPr lang="en-US" altLang="fa-IR" sz="1129">
                <a:solidFill>
                  <a:srgbClr val="000000"/>
                </a:solidFill>
              </a:rPr>
              <a:t>.</a:t>
            </a:r>
            <a:endParaRPr lang="fa-IR" altLang="fa-IR" sz="1129">
              <a:solidFill>
                <a:srgbClr val="000000"/>
              </a:solidFill>
            </a:endParaRPr>
          </a:p>
        </p:txBody>
      </p:sp>
      <p:sp>
        <p:nvSpPr>
          <p:cNvPr id="9219" name="Rectangle 3"/>
          <p:cNvSpPr>
            <a:spLocks noChangeArrowheads="1"/>
          </p:cNvSpPr>
          <p:nvPr/>
        </p:nvSpPr>
        <p:spPr bwMode="auto">
          <a:xfrm>
            <a:off x="3998633" y="1637230"/>
            <a:ext cx="4515261" cy="337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endParaRPr lang="fa-IR" altLang="fa-IR" sz="1599">
              <a:solidFill>
                <a:srgbClr val="000000"/>
              </a:solidFill>
            </a:endParaRPr>
          </a:p>
        </p:txBody>
      </p:sp>
      <p:sp>
        <p:nvSpPr>
          <p:cNvPr id="5"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rPr>
              <a:t>کتاب گیلان جلد 1</a:t>
            </a:r>
            <a:br>
              <a:rPr lang="fa-IR" sz="1129"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6"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9222" name="Rectangle 1"/>
          <p:cNvSpPr>
            <a:spLocks noChangeArrowheads="1"/>
          </p:cNvSpPr>
          <p:nvPr/>
        </p:nvSpPr>
        <p:spPr bwMode="auto">
          <a:xfrm>
            <a:off x="4201701" y="1771613"/>
            <a:ext cx="4312193" cy="43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129">
                <a:solidFill>
                  <a:srgbClr val="000000"/>
                </a:solidFill>
              </a:rPr>
              <a:t>شهرستان فومن یکی از شهرستان‌های استان گیلان با مرکز فومن است که با موقعیت جلگه‌ای در میان کشتزارها و باغهای اطراف خود محصور می‌‌باشد .</a:t>
            </a:r>
          </a:p>
        </p:txBody>
      </p:sp>
      <p:pic>
        <p:nvPicPr>
          <p:cNvPr id="9" name="Picture 8" descr="fooman1.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148758" y="2210596"/>
            <a:ext cx="2436807" cy="1791770"/>
          </a:xfrm>
          <a:prstGeom prst="rect">
            <a:avLst/>
          </a:prstGeom>
          <a:ln>
            <a:noFill/>
          </a:ln>
          <a:effectLst>
            <a:softEdge rad="112500"/>
          </a:effectLst>
        </p:spPr>
      </p:pic>
      <p:pic>
        <p:nvPicPr>
          <p:cNvPr id="10" name="Picture 9" descr="gilanmap.jpg"/>
          <p:cNvPicPr/>
          <p:nvPr/>
        </p:nvPicPr>
        <p:blipFill>
          <a:blip r:embed="rId4" cstate="screen">
            <a:duotone>
              <a:prstClr val="black"/>
              <a:srgbClr val="D9C3A5">
                <a:tint val="50000"/>
                <a:satMod val="180000"/>
              </a:srgbClr>
            </a:duotone>
            <a:lum bright="-20000" contrast="49000"/>
            <a:extLst>
              <a:ext uri="{28A0092B-C50C-407E-A947-70E740481C1C}">
                <a14:useLocalDpi xmlns:a14="http://schemas.microsoft.com/office/drawing/2010/main"/>
              </a:ext>
            </a:extLst>
          </a:blip>
          <a:stretch>
            <a:fillRect/>
          </a:stretch>
        </p:blipFill>
        <p:spPr>
          <a:xfrm>
            <a:off x="1848509" y="490497"/>
            <a:ext cx="2365137" cy="2221795"/>
          </a:xfrm>
          <a:prstGeom prst="rect">
            <a:avLst/>
          </a:prstGeom>
          <a:ln>
            <a:noFill/>
          </a:ln>
          <a:effectLst>
            <a:softEdge rad="112500"/>
          </a:effectLst>
        </p:spPr>
      </p:pic>
      <p:sp>
        <p:nvSpPr>
          <p:cNvPr id="9225" name="Rectangle 1"/>
          <p:cNvSpPr>
            <a:spLocks noChangeArrowheads="1"/>
          </p:cNvSpPr>
          <p:nvPr/>
        </p:nvSpPr>
        <p:spPr bwMode="auto">
          <a:xfrm>
            <a:off x="3240307" y="2568951"/>
            <a:ext cx="2836780" cy="38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b="1">
                <a:solidFill>
                  <a:srgbClr val="000000"/>
                </a:solidFill>
              </a:rPr>
              <a:t>3-1 </a:t>
            </a:r>
            <a:r>
              <a:rPr lang="ar-SA" altLang="fa-IR" sz="1881" b="1">
                <a:solidFill>
                  <a:srgbClr val="000000"/>
                </a:solidFill>
              </a:rPr>
              <a:t>القاب و معانی شهر فومن</a:t>
            </a:r>
            <a:r>
              <a:rPr lang="en-US" altLang="fa-IR" sz="1881" b="1">
                <a:solidFill>
                  <a:srgbClr val="000000"/>
                </a:solidFill>
              </a:rPr>
              <a:t>:</a:t>
            </a:r>
          </a:p>
        </p:txBody>
      </p:sp>
      <p:sp>
        <p:nvSpPr>
          <p:cNvPr id="12" name="Rounded Rectangle 11"/>
          <p:cNvSpPr/>
          <p:nvPr/>
        </p:nvSpPr>
        <p:spPr bwMode="auto">
          <a:xfrm>
            <a:off x="3210255" y="2568950"/>
            <a:ext cx="2866832" cy="430025"/>
          </a:xfrm>
          <a:prstGeom prst="roundRect">
            <a:avLst/>
          </a:prstGeom>
          <a:noFill/>
          <a:ln w="9525" cap="flat" cmpd="sng" algn="ctr">
            <a:solidFill>
              <a:schemeClr val="tx1"/>
            </a:solidFill>
            <a:prstDash val="solid"/>
            <a:round/>
            <a:headEnd type="none" w="med" len="med"/>
            <a:tailEnd type="none" w="med" len="med"/>
          </a:ln>
          <a:effectLst/>
        </p:spPr>
        <p:txBody>
          <a:bodyPr rtlCol="1"/>
          <a:lstStyle/>
          <a:p>
            <a:pPr fontAlgn="base">
              <a:spcBef>
                <a:spcPct val="0"/>
              </a:spcBef>
              <a:spcAft>
                <a:spcPct val="0"/>
              </a:spcAft>
              <a:defRPr/>
            </a:pPr>
            <a:endParaRPr lang="fa-IR" sz="2257">
              <a:ln>
                <a:solidFill>
                  <a:srgbClr val="FFD1A3"/>
                </a:solidFill>
              </a:ln>
              <a:solidFill>
                <a:srgbClr val="000000"/>
              </a:solidFill>
              <a:cs typeface="B Homa" panose="00000400000000000000" pitchFamily="2" charset="-78"/>
            </a:endParaRPr>
          </a:p>
        </p:txBody>
      </p:sp>
      <p:sp>
        <p:nvSpPr>
          <p:cNvPr id="9227" name="Rectangle 12"/>
          <p:cNvSpPr>
            <a:spLocks noChangeArrowheads="1"/>
          </p:cNvSpPr>
          <p:nvPr/>
        </p:nvSpPr>
        <p:spPr bwMode="auto">
          <a:xfrm>
            <a:off x="1561826" y="2640621"/>
            <a:ext cx="4658602" cy="1192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ar-SA" altLang="fa-IR" sz="3762" b="1">
                <a:solidFill>
                  <a:srgbClr val="000000"/>
                </a:solidFill>
                <a:ea typeface="Calibri" panose="020F0502020204030204" pitchFamily="34" charset="0"/>
                <a:cs typeface="Arial" panose="020B0604020202020204" pitchFamily="34" charset="0"/>
              </a:rPr>
              <a:t> </a:t>
            </a:r>
            <a:r>
              <a:rPr lang="ar-SA" altLang="fa-IR" sz="1129" b="1">
                <a:solidFill>
                  <a:srgbClr val="000000"/>
                </a:solidFill>
                <a:ea typeface="Calibri" panose="020F0502020204030204" pitchFamily="34" charset="0"/>
                <a:cs typeface="Arial" panose="020B0604020202020204" pitchFamily="34" charset="0"/>
              </a:rPr>
              <a:t>بومن-پومن:</a:t>
            </a:r>
            <a:endParaRPr lang="en-US" altLang="fa-IR" sz="1129" b="1">
              <a:solidFill>
                <a:srgbClr val="000000"/>
              </a:solidFill>
              <a:ea typeface="Calibri" panose="020F0502020204030204" pitchFamily="34" charset="0"/>
              <a:cs typeface="Arial" panose="020B0604020202020204" pitchFamily="34" charset="0"/>
            </a:endParaRPr>
          </a:p>
          <a:p>
            <a:pPr rtl="0" fontAlgn="base">
              <a:spcBef>
                <a:spcPct val="0"/>
              </a:spcBef>
              <a:spcAft>
                <a:spcPct val="0"/>
              </a:spcAft>
            </a:pPr>
            <a:r>
              <a:rPr lang="ar-SA" altLang="fa-IR" sz="1129">
                <a:solidFill>
                  <a:srgbClr val="000000"/>
                </a:solidFill>
                <a:latin typeface="Calibri" panose="020F0502020204030204" pitchFamily="34" charset="0"/>
                <a:ea typeface="Calibri" panose="020F0502020204030204" pitchFamily="34" charset="0"/>
                <a:cs typeface="Arial" panose="020B0604020202020204" pitchFamily="34" charset="0"/>
              </a:rPr>
              <a:t> </a:t>
            </a:r>
            <a:r>
              <a:rPr lang="ar-SA" altLang="fa-IR" sz="1129">
                <a:solidFill>
                  <a:srgbClr val="000000"/>
                </a:solidFill>
              </a:rPr>
              <a:t>بومن و پومن که به کرا</a:t>
            </a:r>
            <a:r>
              <a:rPr lang="fa-IR" altLang="fa-IR" sz="1129">
                <a:solidFill>
                  <a:srgbClr val="000000"/>
                </a:solidFill>
              </a:rPr>
              <a:t>ت</a:t>
            </a:r>
            <a:r>
              <a:rPr lang="ar-SA" altLang="fa-IR" sz="1129">
                <a:solidFill>
                  <a:srgbClr val="000000"/>
                </a:solidFill>
              </a:rPr>
              <a:t> در متون کتب تاریخی و جغرافیایی</a:t>
            </a:r>
            <a:r>
              <a:rPr lang="fa-IR" altLang="fa-IR" sz="1129">
                <a:solidFill>
                  <a:srgbClr val="000000"/>
                </a:solidFill>
              </a:rPr>
              <a:t> </a:t>
            </a:r>
            <a:r>
              <a:rPr lang="ar-SA" altLang="fa-IR" sz="1129">
                <a:solidFill>
                  <a:srgbClr val="000000"/>
                </a:solidFill>
              </a:rPr>
              <a:t>قرون هشتم ونهم هجری دیده می شوند </a:t>
            </a:r>
            <a:r>
              <a:rPr lang="fa-IR" altLang="fa-IR" sz="1129">
                <a:solidFill>
                  <a:srgbClr val="000000"/>
                </a:solidFill>
              </a:rPr>
              <a:t>، </a:t>
            </a:r>
            <a:r>
              <a:rPr lang="ar-SA" altLang="fa-IR" sz="1129">
                <a:solidFill>
                  <a:srgbClr val="000000"/>
                </a:solidFill>
              </a:rPr>
              <a:t>نام هایی هستند که می توان </a:t>
            </a:r>
            <a:r>
              <a:rPr lang="fa-IR" altLang="fa-IR" sz="1129">
                <a:solidFill>
                  <a:srgbClr val="000000"/>
                </a:solidFill>
              </a:rPr>
              <a:t>آ</a:t>
            </a:r>
            <a:r>
              <a:rPr lang="ar-SA" altLang="fa-IR" sz="1129">
                <a:solidFill>
                  <a:srgbClr val="000000"/>
                </a:solidFill>
              </a:rPr>
              <a:t>نها را نام قدیم این شهر دانست</a:t>
            </a:r>
            <a:r>
              <a:rPr lang="fa-IR" altLang="fa-IR" sz="1129">
                <a:solidFill>
                  <a:srgbClr val="000000"/>
                </a:solidFill>
              </a:rPr>
              <a:t>.</a:t>
            </a:r>
            <a:r>
              <a:rPr lang="ar-SA" altLang="fa-IR" sz="1129">
                <a:solidFill>
                  <a:srgbClr val="000000"/>
                </a:solidFill>
              </a:rPr>
              <a:t> تقویم البلدان</a:t>
            </a:r>
            <a:r>
              <a:rPr lang="fa-IR" altLang="fa-IR" sz="1129">
                <a:solidFill>
                  <a:srgbClr val="000000"/>
                </a:solidFill>
              </a:rPr>
              <a:t> </a:t>
            </a:r>
            <a:r>
              <a:rPr lang="ar-SA" altLang="fa-IR" sz="1129">
                <a:solidFill>
                  <a:srgbClr val="000000"/>
                </a:solidFill>
              </a:rPr>
              <a:t>از جمله کتاب هایی است که(بومن وپومن)رادر نوشته هایخود به کار برده اس</a:t>
            </a:r>
            <a:r>
              <a:rPr lang="fa-IR" altLang="fa-IR" sz="1129">
                <a:solidFill>
                  <a:srgbClr val="000000"/>
                </a:solidFill>
              </a:rPr>
              <a:t>ت</a:t>
            </a:r>
            <a:r>
              <a:rPr lang="fa-IR" altLang="fa-IR" sz="1129">
                <a:solidFill>
                  <a:srgbClr val="000000"/>
                </a:solidFill>
                <a:cs typeface="Arial" panose="020B0604020202020204" pitchFamily="34" charset="0"/>
              </a:rPr>
              <a:t> .</a:t>
            </a:r>
          </a:p>
        </p:txBody>
      </p:sp>
      <p:sp>
        <p:nvSpPr>
          <p:cNvPr id="9228" name="Rectangle 14"/>
          <p:cNvSpPr>
            <a:spLocks noChangeArrowheads="1"/>
          </p:cNvSpPr>
          <p:nvPr/>
        </p:nvSpPr>
        <p:spPr bwMode="auto">
          <a:xfrm>
            <a:off x="-803310" y="3715683"/>
            <a:ext cx="693713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ar-SA" altLang="fa-IR" sz="1129" b="1">
                <a:solidFill>
                  <a:srgbClr val="000000"/>
                </a:solidFill>
              </a:rPr>
              <a:t>پو+من: </a:t>
            </a:r>
            <a:endParaRPr lang="en-US" altLang="fa-IR" sz="1129">
              <a:solidFill>
                <a:srgbClr val="000000"/>
              </a:solidFill>
            </a:endParaRPr>
          </a:p>
          <a:p>
            <a:pPr eaLnBrk="1" fontAlgn="base" hangingPunct="1">
              <a:spcBef>
                <a:spcPct val="0"/>
              </a:spcBef>
              <a:spcAft>
                <a:spcPct val="0"/>
              </a:spcAft>
            </a:pPr>
            <a:r>
              <a:rPr lang="ar-SA" altLang="fa-IR" sz="1129">
                <a:solidFill>
                  <a:srgbClr val="000000"/>
                </a:solidFill>
              </a:rPr>
              <a:t>فو در اصل پو وبو می باشد و این بو به معنی کرم ابریشم است .</a:t>
            </a:r>
            <a:endParaRPr lang="en-US" altLang="fa-IR" sz="2634">
              <a:solidFill>
                <a:srgbClr val="000000"/>
              </a:solidFill>
            </a:endParaRPr>
          </a:p>
        </p:txBody>
      </p:sp>
      <p:sp>
        <p:nvSpPr>
          <p:cNvPr id="16" name="Rounded Rectangle 15"/>
          <p:cNvSpPr/>
          <p:nvPr/>
        </p:nvSpPr>
        <p:spPr bwMode="auto">
          <a:xfrm>
            <a:off x="6722124" y="4074037"/>
            <a:ext cx="1720099" cy="430025"/>
          </a:xfrm>
          <a:prstGeom prst="roundRect">
            <a:avLst/>
          </a:prstGeom>
          <a:noFill/>
          <a:ln w="9525" cap="flat" cmpd="sng" algn="ctr">
            <a:solidFill>
              <a:schemeClr val="tx1"/>
            </a:solidFill>
            <a:prstDash val="solid"/>
            <a:round/>
            <a:headEnd type="none" w="med" len="med"/>
            <a:tailEnd type="none" w="med" len="med"/>
          </a:ln>
          <a:effectLst/>
        </p:spPr>
        <p:txBody>
          <a:bodyPr rtlCol="1"/>
          <a:lstStyle/>
          <a:p>
            <a:pPr fontAlgn="base">
              <a:spcBef>
                <a:spcPct val="0"/>
              </a:spcBef>
              <a:spcAft>
                <a:spcPct val="0"/>
              </a:spcAft>
              <a:defRPr/>
            </a:pPr>
            <a:endParaRPr lang="fa-IR" sz="2257">
              <a:ln>
                <a:solidFill>
                  <a:srgbClr val="FFD1A3"/>
                </a:solidFill>
              </a:ln>
              <a:solidFill>
                <a:srgbClr val="000000"/>
              </a:solidFill>
              <a:cs typeface="B Homa" panose="00000400000000000000" pitchFamily="2" charset="-78"/>
            </a:endParaRPr>
          </a:p>
        </p:txBody>
      </p:sp>
      <p:sp>
        <p:nvSpPr>
          <p:cNvPr id="9230" name="Rectangle 8"/>
          <p:cNvSpPr>
            <a:spLocks noChangeArrowheads="1"/>
          </p:cNvSpPr>
          <p:nvPr/>
        </p:nvSpPr>
        <p:spPr bwMode="auto">
          <a:xfrm>
            <a:off x="6821266" y="4074038"/>
            <a:ext cx="1620958" cy="381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b="1">
                <a:solidFill>
                  <a:srgbClr val="000000"/>
                </a:solidFill>
              </a:rPr>
              <a:t>4</a:t>
            </a:r>
            <a:r>
              <a:rPr lang="fa-IR" altLang="fa-IR" sz="1693" b="1">
                <a:solidFill>
                  <a:srgbClr val="000000"/>
                </a:solidFill>
              </a:rPr>
              <a:t>-1  وجه تسمیه</a:t>
            </a:r>
            <a:r>
              <a:rPr lang="en-US" altLang="fa-IR" sz="1693" b="1">
                <a:solidFill>
                  <a:srgbClr val="000000"/>
                </a:solidFill>
              </a:rPr>
              <a:t> </a:t>
            </a:r>
            <a:r>
              <a:rPr lang="en-US" altLang="fa-IR" sz="1881" b="1">
                <a:solidFill>
                  <a:srgbClr val="000000"/>
                </a:solidFill>
              </a:rPr>
              <a:t>:</a:t>
            </a:r>
          </a:p>
        </p:txBody>
      </p:sp>
      <p:sp>
        <p:nvSpPr>
          <p:cNvPr id="9231" name="Rectangle 17"/>
          <p:cNvSpPr>
            <a:spLocks noChangeArrowheads="1"/>
          </p:cNvSpPr>
          <p:nvPr/>
        </p:nvSpPr>
        <p:spPr bwMode="auto">
          <a:xfrm>
            <a:off x="1848509" y="4575733"/>
            <a:ext cx="6665385" cy="1656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b="1">
                <a:solidFill>
                  <a:srgbClr val="000000"/>
                </a:solidFill>
              </a:rPr>
              <a:t>کیش دره: </a:t>
            </a:r>
          </a:p>
          <a:p>
            <a:pPr eaLnBrk="1" fontAlgn="base" hangingPunct="1">
              <a:spcBef>
                <a:spcPct val="0"/>
              </a:spcBef>
              <a:spcAft>
                <a:spcPct val="0"/>
              </a:spcAft>
            </a:pPr>
            <a:r>
              <a:rPr lang="fa-IR" altLang="fa-IR" sz="1129">
                <a:solidFill>
                  <a:srgbClr val="000000"/>
                </a:solidFill>
              </a:rPr>
              <a:t>در زبان محلی گیاه شمشاد کیش نامیده می شود که در گذشته به فراوانی در این منطقه می روییده است</a:t>
            </a:r>
            <a:r>
              <a:rPr lang="en-US" altLang="fa-IR" sz="1129">
                <a:solidFill>
                  <a:srgbClr val="000000"/>
                </a:solidFill>
              </a:rPr>
              <a:t> </a:t>
            </a:r>
            <a:r>
              <a:rPr lang="fa-IR" altLang="fa-IR" sz="1129">
                <a:solidFill>
                  <a:srgbClr val="000000"/>
                </a:solidFill>
              </a:rPr>
              <a:t>.</a:t>
            </a:r>
          </a:p>
          <a:p>
            <a:pPr eaLnBrk="1" fontAlgn="base" hangingPunct="1">
              <a:spcBef>
                <a:spcPct val="0"/>
              </a:spcBef>
              <a:spcAft>
                <a:spcPct val="0"/>
              </a:spcAft>
            </a:pPr>
            <a:endParaRPr lang="en-US" altLang="fa-IR" sz="1129">
              <a:solidFill>
                <a:srgbClr val="000000"/>
              </a:solidFill>
            </a:endParaRPr>
          </a:p>
          <a:p>
            <a:pPr eaLnBrk="1" fontAlgn="base" hangingPunct="1">
              <a:spcBef>
                <a:spcPct val="0"/>
              </a:spcBef>
              <a:spcAft>
                <a:spcPct val="0"/>
              </a:spcAft>
            </a:pPr>
            <a:r>
              <a:rPr lang="fa-IR" altLang="fa-IR" sz="1129" b="1">
                <a:solidFill>
                  <a:srgbClr val="000000"/>
                </a:solidFill>
              </a:rPr>
              <a:t>موسی کوه: </a:t>
            </a:r>
          </a:p>
          <a:p>
            <a:pPr eaLnBrk="1" fontAlgn="base" hangingPunct="1">
              <a:spcBef>
                <a:spcPct val="0"/>
              </a:spcBef>
              <a:spcAft>
                <a:spcPct val="0"/>
              </a:spcAft>
            </a:pPr>
            <a:r>
              <a:rPr lang="fa-IR" altLang="fa-IR" sz="1129">
                <a:solidFill>
                  <a:srgbClr val="000000"/>
                </a:solidFill>
              </a:rPr>
              <a:t>مردم ده بر این باورند که وقتی حضرت موسی از دست دشمنان خود گریخته بود ، مدتی در کوه های این اطراف  در زیر سنگی پنهان شده بود .</a:t>
            </a:r>
            <a:endParaRPr lang="en-US" altLang="fa-IR" sz="1129">
              <a:solidFill>
                <a:srgbClr val="000000"/>
              </a:solidFill>
            </a:endParaRPr>
          </a:p>
          <a:p>
            <a:pPr eaLnBrk="1" fontAlgn="base" hangingPunct="1">
              <a:spcBef>
                <a:spcPct val="0"/>
              </a:spcBef>
              <a:spcAft>
                <a:spcPct val="0"/>
              </a:spcAft>
            </a:pPr>
            <a:r>
              <a:rPr lang="fa-IR" altLang="fa-IR" sz="1129" b="1">
                <a:solidFill>
                  <a:srgbClr val="000000"/>
                </a:solidFill>
              </a:rPr>
              <a:t>لتین پرد</a:t>
            </a:r>
            <a:r>
              <a:rPr lang="fa-IR" altLang="fa-IR" sz="1129">
                <a:solidFill>
                  <a:srgbClr val="000000"/>
                </a:solidFill>
              </a:rPr>
              <a:t>: </a:t>
            </a:r>
          </a:p>
          <a:p>
            <a:pPr eaLnBrk="1" fontAlgn="base" hangingPunct="1">
              <a:spcBef>
                <a:spcPct val="0"/>
              </a:spcBef>
              <a:spcAft>
                <a:spcPct val="0"/>
              </a:spcAft>
            </a:pPr>
            <a:r>
              <a:rPr lang="fa-IR" altLang="fa-IR" sz="1129">
                <a:solidFill>
                  <a:srgbClr val="000000"/>
                </a:solidFill>
              </a:rPr>
              <a:t>در گذشته تنها راه ارتباطی این منطقه دارای پلی بوده که با چوب و الوار (لت) ساخته شده بود ، این پل همچنین محل عبور گوسفندان ( که در زبان محلی پرد نامیده می شود ) به ییلاق بود </a:t>
            </a:r>
            <a:r>
              <a:rPr lang="fa-IR" altLang="fa-IR" sz="1129" b="1">
                <a:solidFill>
                  <a:srgbClr val="000000"/>
                </a:solidFill>
              </a:rPr>
              <a:t>.</a:t>
            </a:r>
            <a:endParaRPr lang="en-US" altLang="fa-IR" sz="1129" b="1">
              <a:solidFill>
                <a:srgbClr val="000000"/>
              </a:solidFill>
            </a:endParaRPr>
          </a:p>
        </p:txBody>
      </p:sp>
      <p:sp>
        <p:nvSpPr>
          <p:cNvPr id="9232" name="Rounded Rectangle 18"/>
          <p:cNvSpPr>
            <a:spLocks noChangeArrowheads="1"/>
          </p:cNvSpPr>
          <p:nvPr/>
        </p:nvSpPr>
        <p:spPr bwMode="auto">
          <a:xfrm>
            <a:off x="7008807" y="562168"/>
            <a:ext cx="1433416" cy="358354"/>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Tree>
    <p:extLst>
      <p:ext uri="{BB962C8B-B14F-4D97-AF65-F5344CB8AC3E}">
        <p14:creationId xmlns:p14="http://schemas.microsoft.com/office/powerpoint/2010/main" val="1447014567"/>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3"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pic>
        <p:nvPicPr>
          <p:cNvPr id="4" name="Picture 3" descr="IMG_1297"/>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90156" y="633838"/>
            <a:ext cx="3155131" cy="4156907"/>
          </a:xfrm>
          <a:prstGeom prst="rect">
            <a:avLst/>
          </a:prstGeom>
          <a:ln>
            <a:noFill/>
          </a:ln>
          <a:effectLst>
            <a:softEdge rad="112500"/>
          </a:effectLst>
        </p:spPr>
      </p:pic>
      <p:sp>
        <p:nvSpPr>
          <p:cNvPr id="71685" name="Text Box 4"/>
          <p:cNvSpPr txBox="1">
            <a:spLocks noChangeArrowheads="1"/>
          </p:cNvSpPr>
          <p:nvPr/>
        </p:nvSpPr>
        <p:spPr bwMode="auto">
          <a:xfrm>
            <a:off x="3855292" y="726414"/>
            <a:ext cx="676394" cy="409121"/>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317" b="1">
                <a:solidFill>
                  <a:srgbClr val="000000"/>
                </a:solidFill>
                <a:latin typeface="Calibri" panose="020F0502020204030204" pitchFamily="34" charset="0"/>
              </a:rPr>
              <a:t>ورودی</a:t>
            </a:r>
            <a:endParaRPr lang="en-US" altLang="fa-IR" sz="1317" b="1">
              <a:solidFill>
                <a:srgbClr val="000000"/>
              </a:solidFill>
              <a:latin typeface="Calibri" panose="020F0502020204030204" pitchFamily="34" charset="0"/>
            </a:endParaRPr>
          </a:p>
          <a:p>
            <a:pPr eaLnBrk="1" fontAlgn="base" hangingPunct="1">
              <a:spcBef>
                <a:spcPct val="0"/>
              </a:spcBef>
              <a:spcAft>
                <a:spcPct val="0"/>
              </a:spcAft>
            </a:pPr>
            <a:endParaRPr lang="fa-IR" altLang="fa-IR" sz="2352">
              <a:solidFill>
                <a:srgbClr val="000000"/>
              </a:solidFill>
            </a:endParaRPr>
          </a:p>
        </p:txBody>
      </p:sp>
      <p:pic>
        <p:nvPicPr>
          <p:cNvPr id="6" name="Picture 5" descr="G:\roosta\ax\New Folder\IMG_1298.jpg"/>
          <p:cNvPicPr/>
          <p:nvPr/>
        </p:nvPicPr>
        <p:blipFill>
          <a:blip r:embed="rId4" cstate="screen">
            <a:lum contrast="10000"/>
            <a:extLst>
              <a:ext uri="{28A0092B-C50C-407E-A947-70E740481C1C}">
                <a14:useLocalDpi xmlns:a14="http://schemas.microsoft.com/office/drawing/2010/main"/>
              </a:ext>
            </a:extLst>
          </a:blip>
          <a:srcRect/>
          <a:stretch>
            <a:fillRect/>
          </a:stretch>
        </p:blipFill>
        <p:spPr bwMode="auto">
          <a:xfrm>
            <a:off x="4715342" y="3572342"/>
            <a:ext cx="3798553" cy="1741248"/>
          </a:xfrm>
          <a:prstGeom prst="rect">
            <a:avLst/>
          </a:prstGeom>
          <a:ln>
            <a:noFill/>
          </a:ln>
          <a:effectLst>
            <a:softEdge rad="112500"/>
          </a:effectLst>
        </p:spPr>
      </p:pic>
      <p:pic>
        <p:nvPicPr>
          <p:cNvPr id="7" name="Picture 6" descr="IMG_1297"/>
          <p:cNvPicPr/>
          <p:nvPr/>
        </p:nvPicPr>
        <p:blipFill>
          <a:blip r:embed="rId5" cstate="screen">
            <a:extLst>
              <a:ext uri="{28A0092B-C50C-407E-A947-70E740481C1C}">
                <a14:useLocalDpi xmlns:a14="http://schemas.microsoft.com/office/drawing/2010/main"/>
              </a:ext>
            </a:extLst>
          </a:blip>
          <a:srcRect/>
          <a:stretch>
            <a:fillRect/>
          </a:stretch>
        </p:blipFill>
        <p:spPr bwMode="auto">
          <a:xfrm>
            <a:off x="1490156" y="4790745"/>
            <a:ext cx="4371919" cy="1579107"/>
          </a:xfrm>
          <a:prstGeom prst="rect">
            <a:avLst/>
          </a:prstGeom>
          <a:ln>
            <a:noFill/>
          </a:ln>
          <a:effectLst>
            <a:softEdge rad="112500"/>
          </a:effectLst>
        </p:spPr>
      </p:pic>
      <p:sp>
        <p:nvSpPr>
          <p:cNvPr id="71688" name="Text Box 5"/>
          <p:cNvSpPr txBox="1">
            <a:spLocks noChangeArrowheads="1"/>
          </p:cNvSpPr>
          <p:nvPr/>
        </p:nvSpPr>
        <p:spPr bwMode="auto">
          <a:xfrm>
            <a:off x="6077088" y="5435783"/>
            <a:ext cx="894392" cy="409121"/>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505" b="1">
                <a:solidFill>
                  <a:srgbClr val="000000"/>
                </a:solidFill>
                <a:latin typeface="Calibri" panose="020F0502020204030204" pitchFamily="34" charset="0"/>
              </a:rPr>
              <a:t>حصار</a:t>
            </a:r>
            <a:endParaRPr lang="en-US" altLang="fa-IR" sz="1505" b="1">
              <a:solidFill>
                <a:srgbClr val="000000"/>
              </a:solidFill>
              <a:latin typeface="Calibri" panose="020F0502020204030204" pitchFamily="34" charset="0"/>
            </a:endParaRPr>
          </a:p>
          <a:p>
            <a:pPr eaLnBrk="1" fontAlgn="base" hangingPunct="1">
              <a:spcBef>
                <a:spcPct val="0"/>
              </a:spcBef>
              <a:spcAft>
                <a:spcPct val="0"/>
              </a:spcAft>
            </a:pPr>
            <a:endParaRPr lang="fa-IR" altLang="fa-IR" sz="2352">
              <a:solidFill>
                <a:srgbClr val="000000"/>
              </a:solidFill>
            </a:endParaRPr>
          </a:p>
        </p:txBody>
      </p:sp>
      <p:pic>
        <p:nvPicPr>
          <p:cNvPr id="9" name="Picture 8" descr="IMG_5548"/>
          <p:cNvPicPr/>
          <p:nvPr/>
        </p:nvPicPr>
        <p:blipFill>
          <a:blip r:embed="rId6" cstate="screen">
            <a:lum contrast="10000"/>
            <a:extLst>
              <a:ext uri="{28A0092B-C50C-407E-A947-70E740481C1C}">
                <a14:useLocalDpi xmlns:a14="http://schemas.microsoft.com/office/drawing/2010/main"/>
              </a:ext>
            </a:extLst>
          </a:blip>
          <a:srcRect/>
          <a:stretch>
            <a:fillRect/>
          </a:stretch>
        </p:blipFill>
        <p:spPr bwMode="auto">
          <a:xfrm>
            <a:off x="4715342" y="633839"/>
            <a:ext cx="3798553" cy="2866832"/>
          </a:xfrm>
          <a:prstGeom prst="rect">
            <a:avLst/>
          </a:prstGeom>
          <a:ln>
            <a:noFill/>
          </a:ln>
          <a:effectLst>
            <a:softEdge rad="112500"/>
          </a:effectLst>
        </p:spPr>
      </p:pic>
      <p:sp>
        <p:nvSpPr>
          <p:cNvPr id="71690" name="Text Box 6"/>
          <p:cNvSpPr txBox="1">
            <a:spLocks noChangeArrowheads="1"/>
          </p:cNvSpPr>
          <p:nvPr/>
        </p:nvSpPr>
        <p:spPr bwMode="auto">
          <a:xfrm>
            <a:off x="4787013" y="3019880"/>
            <a:ext cx="1257225" cy="409121"/>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ctr" eaLnBrk="1" fontAlgn="base" hangingPunct="1">
              <a:spcBef>
                <a:spcPct val="0"/>
              </a:spcBef>
              <a:spcAft>
                <a:spcPts val="941"/>
              </a:spcAft>
            </a:pPr>
            <a:r>
              <a:rPr lang="fa-IR" altLang="fa-IR" sz="1317" b="1">
                <a:solidFill>
                  <a:srgbClr val="000000"/>
                </a:solidFill>
                <a:latin typeface="Calibri" panose="020F0502020204030204" pitchFamily="34" charset="0"/>
              </a:rPr>
              <a:t>معبر فرعی درجه 2</a:t>
            </a:r>
            <a:endParaRPr lang="en-US" altLang="fa-IR" sz="1317" b="1">
              <a:solidFill>
                <a:srgbClr val="000000"/>
              </a:solidFill>
              <a:latin typeface="Calibri" panose="020F0502020204030204" pitchFamily="34" charset="0"/>
            </a:endParaRPr>
          </a:p>
          <a:p>
            <a:pPr eaLnBrk="1" fontAlgn="base" hangingPunct="1">
              <a:spcBef>
                <a:spcPct val="0"/>
              </a:spcBef>
              <a:spcAft>
                <a:spcPct val="0"/>
              </a:spcAft>
            </a:pPr>
            <a:endParaRPr lang="fa-IR" altLang="fa-IR" sz="2352">
              <a:solidFill>
                <a:srgbClr val="000000"/>
              </a:solidFill>
            </a:endParaRPr>
          </a:p>
        </p:txBody>
      </p:sp>
    </p:spTree>
    <p:extLst>
      <p:ext uri="{BB962C8B-B14F-4D97-AF65-F5344CB8AC3E}">
        <p14:creationId xmlns:p14="http://schemas.microsoft.com/office/powerpoint/2010/main" val="1538766683"/>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34646" y="2450694"/>
            <a:ext cx="1777195" cy="1306951"/>
          </a:xfrm>
          <a:prstGeom prst="rect">
            <a:avLst/>
          </a:prstGeom>
          <a:noFill/>
        </p:spPr>
        <p:txBody>
          <a:bodyPr wrap="none" lIns="90222" tIns="45112" rIns="90222" bIns="45112">
            <a:spAutoFit/>
          </a:bodyPr>
          <a:lstStyle/>
          <a:p>
            <a:pPr algn="ctr" fontAlgn="base">
              <a:spcBef>
                <a:spcPct val="0"/>
              </a:spcBef>
              <a:spcAft>
                <a:spcPct val="0"/>
              </a:spcAft>
              <a:defRPr/>
            </a:pPr>
            <a:r>
              <a:rPr lang="fa-IR" sz="7901"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cs typeface="B Homa" panose="00000400000000000000" pitchFamily="2" charset="-78"/>
              </a:rPr>
              <a:t>سازه</a:t>
            </a:r>
            <a:endParaRPr lang="en-US" sz="7901"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cs typeface="B Homa" panose="00000400000000000000" pitchFamily="2" charset="-78"/>
            </a:endParaRPr>
          </a:p>
        </p:txBody>
      </p:sp>
      <p:sp>
        <p:nvSpPr>
          <p:cNvPr id="5"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6"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72709" name="Rectangle 4"/>
          <p:cNvSpPr>
            <a:spLocks noChangeArrowheads="1"/>
          </p:cNvSpPr>
          <p:nvPr/>
        </p:nvSpPr>
        <p:spPr bwMode="auto">
          <a:xfrm>
            <a:off x="2923571" y="6152490"/>
            <a:ext cx="4515261" cy="26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marL="342900" indent="-342900"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marL="900402" lvl="2" indent="-92579" eaLnBrk="1" fontAlgn="base" hangingPunct="1">
              <a:spcBef>
                <a:spcPct val="0"/>
              </a:spcBef>
              <a:spcAft>
                <a:spcPct val="0"/>
              </a:spcAft>
            </a:pPr>
            <a:r>
              <a:rPr lang="fa-IR" altLang="fa-IR" sz="1129">
                <a:solidFill>
                  <a:srgbClr val="000000"/>
                </a:solidFill>
              </a:rPr>
              <a:t>براي كسب اطلاعات بيشتر از اين بخش به پيوست شماره4مراجعه گردد</a:t>
            </a:r>
          </a:p>
        </p:txBody>
      </p:sp>
    </p:spTree>
    <p:extLst>
      <p:ext uri="{BB962C8B-B14F-4D97-AF65-F5344CB8AC3E}">
        <p14:creationId xmlns:p14="http://schemas.microsoft.com/office/powerpoint/2010/main" val="4067718558"/>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4"/>
          <p:cNvSpPr txBox="1">
            <a:spLocks noChangeArrowheads="1"/>
          </p:cNvSpPr>
          <p:nvPr/>
        </p:nvSpPr>
        <p:spPr bwMode="auto">
          <a:xfrm>
            <a:off x="1346814" y="805551"/>
            <a:ext cx="7311916" cy="104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buFontTx/>
              <a:buChar char="•"/>
            </a:pPr>
            <a:r>
              <a:rPr lang="fa-IR" altLang="fa-IR" sz="1693">
                <a:solidFill>
                  <a:srgbClr val="000000"/>
                </a:solidFill>
              </a:rPr>
              <a:t> </a:t>
            </a:r>
            <a:r>
              <a:rPr lang="fa-IR" altLang="fa-IR" sz="1129">
                <a:solidFill>
                  <a:srgbClr val="000000"/>
                </a:solidFill>
              </a:rPr>
              <a:t>خانه های کیش دره از نوع زگمه ای بوده عناصر تشکیل دهنده آن چوب و گل و سنگ است .</a:t>
            </a:r>
          </a:p>
          <a:p>
            <a:pPr eaLnBrk="1" fontAlgn="base" hangingPunct="1">
              <a:spcBef>
                <a:spcPct val="50000"/>
              </a:spcBef>
              <a:spcAft>
                <a:spcPct val="0"/>
              </a:spcAft>
              <a:buFontTx/>
              <a:buChar char="•"/>
            </a:pPr>
            <a:r>
              <a:rPr lang="fa-IR" altLang="fa-IR" sz="1129">
                <a:solidFill>
                  <a:srgbClr val="000000"/>
                </a:solidFill>
              </a:rPr>
              <a:t>چوب های خانه ها از درختان جنگلی سق ، سیمت و للکی و به خصوص کرف (</a:t>
            </a:r>
            <a:r>
              <a:rPr lang="en-US" altLang="fa-IR" sz="1129">
                <a:solidFill>
                  <a:srgbClr val="000000"/>
                </a:solidFill>
              </a:rPr>
              <a:t>keraf</a:t>
            </a:r>
            <a:r>
              <a:rPr lang="fa-IR" altLang="fa-IR" sz="1129">
                <a:solidFill>
                  <a:srgbClr val="000000"/>
                </a:solidFill>
              </a:rPr>
              <a:t>) و وزم (</a:t>
            </a:r>
            <a:r>
              <a:rPr lang="en-US" altLang="fa-IR" sz="1129">
                <a:solidFill>
                  <a:srgbClr val="000000"/>
                </a:solidFill>
              </a:rPr>
              <a:t>vezam</a:t>
            </a:r>
            <a:r>
              <a:rPr lang="fa-IR" altLang="fa-IR" sz="1129">
                <a:solidFill>
                  <a:srgbClr val="000000"/>
                </a:solidFill>
              </a:rPr>
              <a:t>) تامین می شود</a:t>
            </a:r>
            <a:r>
              <a:rPr lang="en-US" altLang="fa-IR" sz="1129">
                <a:solidFill>
                  <a:srgbClr val="000000"/>
                </a:solidFill>
              </a:rPr>
              <a:t> </a:t>
            </a:r>
            <a:r>
              <a:rPr lang="fa-IR" altLang="fa-IR" sz="1129">
                <a:solidFill>
                  <a:srgbClr val="000000"/>
                </a:solidFill>
              </a:rPr>
              <a:t>.</a:t>
            </a:r>
          </a:p>
          <a:p>
            <a:pPr eaLnBrk="1" fontAlgn="base" hangingPunct="1">
              <a:spcBef>
                <a:spcPct val="50000"/>
              </a:spcBef>
              <a:spcAft>
                <a:spcPct val="0"/>
              </a:spcAft>
            </a:pPr>
            <a:r>
              <a:rPr lang="fa-IR" altLang="fa-IR" sz="1129">
                <a:solidFill>
                  <a:srgbClr val="000000"/>
                </a:solidFill>
              </a:rPr>
              <a:t>در جای ستون ها چاله هی به ابعاد تقریبی 30*30 و به عمق 60-70 سانتی متر  حفر می کردند و داخل آن را با سنگ هایی که از رودخانه آورده می شد پر می کردند</a:t>
            </a:r>
            <a:r>
              <a:rPr lang="en-US" altLang="fa-IR" sz="1129">
                <a:solidFill>
                  <a:srgbClr val="000000"/>
                </a:solidFill>
              </a:rPr>
              <a:t> </a:t>
            </a:r>
            <a:r>
              <a:rPr lang="fa-IR" altLang="fa-IR" sz="1129">
                <a:solidFill>
                  <a:srgbClr val="000000"/>
                </a:solidFill>
              </a:rPr>
              <a:t>. سنگها را به گونه ای قرار می دهند که تا 30 الی 40 سانتی متر از سطح زمین بالا آمده است . </a:t>
            </a:r>
            <a:endParaRPr lang="en-US" altLang="fa-IR" sz="1129">
              <a:solidFill>
                <a:srgbClr val="000000"/>
              </a:solidFill>
            </a:endParaRPr>
          </a:p>
        </p:txBody>
      </p:sp>
      <p:pic>
        <p:nvPicPr>
          <p:cNvPr id="5"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6"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تحلیل شخصی </a:t>
            </a:r>
            <a:r>
              <a:rPr lang="fa-IR" sz="1129" kern="0" dirty="0">
                <a:solidFill>
                  <a:srgbClr val="000000"/>
                </a:solidFill>
                <a:cs typeface="B Homa" panose="00000400000000000000" pitchFamily="2" charset="-78"/>
              </a:rPr>
              <a:t/>
            </a:r>
            <a:br>
              <a:rPr lang="fa-IR" sz="1129" kern="0" dirty="0">
                <a:solidFill>
                  <a:srgbClr val="000000"/>
                </a:solidFill>
                <a:cs typeface="B Homa" panose="00000400000000000000" pitchFamily="2" charset="-78"/>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8" name="Picture 7" descr="IMAGE0002.JPG"/>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tretch>
            <a:fillRect/>
          </a:stretch>
        </p:blipFill>
        <p:spPr>
          <a:xfrm flipV="1">
            <a:off x="1991851" y="1852242"/>
            <a:ext cx="6665385" cy="1505087"/>
          </a:xfrm>
          <a:prstGeom prst="rect">
            <a:avLst/>
          </a:prstGeom>
          <a:ln>
            <a:noFill/>
          </a:ln>
        </p:spPr>
      </p:pic>
      <p:sp>
        <p:nvSpPr>
          <p:cNvPr id="73734" name="Text Box 2"/>
          <p:cNvSpPr txBox="1">
            <a:spLocks noChangeArrowheads="1"/>
          </p:cNvSpPr>
          <p:nvPr/>
        </p:nvSpPr>
        <p:spPr bwMode="auto">
          <a:xfrm>
            <a:off x="1991851" y="1964229"/>
            <a:ext cx="2293466" cy="251607"/>
          </a:xfrm>
          <a:prstGeom prst="rect">
            <a:avLst/>
          </a:prstGeom>
          <a:solidFill>
            <a:srgbClr val="FBD29B"/>
          </a:solidFill>
          <a:ln w="31750">
            <a:solidFill>
              <a:srgbClr val="000000"/>
            </a:solidFill>
            <a:miter lim="800000"/>
            <a:headEnd/>
            <a:tailEnd/>
          </a:ln>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1035">
                <a:solidFill>
                  <a:srgbClr val="000000"/>
                </a:solidFill>
              </a:rPr>
              <a:t>مراحل برداشت خاک در زمین های شیب دار</a:t>
            </a:r>
            <a:endParaRPr lang="fa-IR" altLang="fa-IR" sz="2352">
              <a:solidFill>
                <a:srgbClr val="000000"/>
              </a:solidFill>
            </a:endParaRPr>
          </a:p>
        </p:txBody>
      </p:sp>
      <p:sp>
        <p:nvSpPr>
          <p:cNvPr id="73735" name="Text Box 7"/>
          <p:cNvSpPr txBox="1">
            <a:spLocks noChangeArrowheads="1"/>
          </p:cNvSpPr>
          <p:nvPr/>
        </p:nvSpPr>
        <p:spPr bwMode="auto">
          <a:xfrm>
            <a:off x="6578783" y="418827"/>
            <a:ext cx="1867921" cy="409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2069">
                <a:solidFill>
                  <a:srgbClr val="000000"/>
                </a:solidFill>
              </a:rPr>
              <a:t>1-6 پی-جير نال</a:t>
            </a:r>
            <a:endParaRPr lang="en-US" altLang="fa-IR" sz="2069">
              <a:solidFill>
                <a:srgbClr val="000000"/>
              </a:solidFill>
            </a:endParaRPr>
          </a:p>
        </p:txBody>
      </p:sp>
      <p:sp>
        <p:nvSpPr>
          <p:cNvPr id="73736" name="Rounded Rectangle 8"/>
          <p:cNvSpPr>
            <a:spLocks noChangeArrowheads="1"/>
          </p:cNvSpPr>
          <p:nvPr/>
        </p:nvSpPr>
        <p:spPr bwMode="auto">
          <a:xfrm>
            <a:off x="6650453" y="418826"/>
            <a:ext cx="1935112" cy="430025"/>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pic>
        <p:nvPicPr>
          <p:cNvPr id="10" name="Picture 9" descr="IMAGE0001.JPG"/>
          <p:cNvPicPr/>
          <p:nvPr/>
        </p:nvPicPr>
        <p:blipFill>
          <a:blip r:embed="rId4"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a:xfrm>
            <a:off x="5145366" y="3357329"/>
            <a:ext cx="2938503" cy="1648428"/>
          </a:xfrm>
          <a:prstGeom prst="rect">
            <a:avLst/>
          </a:prstGeom>
        </p:spPr>
      </p:pic>
      <p:pic>
        <p:nvPicPr>
          <p:cNvPr id="11" name="Picture 6" descr="DSC07302"/>
          <p:cNvPicPr>
            <a:picLocks noChangeAspect="1" noChangeArrowheads="1"/>
          </p:cNvPicPr>
          <p:nvPr/>
        </p:nvPicPr>
        <p:blipFill>
          <a:blip r:embed="rId5" cstate="screen">
            <a:lum contrast="10000"/>
            <a:extLst>
              <a:ext uri="{28A0092B-C50C-407E-A947-70E740481C1C}">
                <a14:useLocalDpi xmlns:a14="http://schemas.microsoft.com/office/drawing/2010/main"/>
              </a:ext>
            </a:extLst>
          </a:blip>
          <a:srcRect/>
          <a:stretch>
            <a:fillRect/>
          </a:stretch>
        </p:blipFill>
        <p:spPr bwMode="auto">
          <a:xfrm>
            <a:off x="1991851" y="3213988"/>
            <a:ext cx="3081845" cy="1863441"/>
          </a:xfrm>
          <a:prstGeom prst="rect">
            <a:avLst/>
          </a:prstGeom>
          <a:ln>
            <a:noFill/>
          </a:ln>
          <a:effectLst>
            <a:softEdge rad="112500"/>
          </a:effectLst>
        </p:spPr>
      </p:pic>
      <p:pic>
        <p:nvPicPr>
          <p:cNvPr id="12" name="Picture 5" descr="DSC07301"/>
          <p:cNvPicPr>
            <a:picLocks noChangeAspect="1" noChangeArrowheads="1"/>
          </p:cNvPicPr>
          <p:nvPr/>
        </p:nvPicPr>
        <p:blipFill>
          <a:blip r:embed="rId6" cstate="screen">
            <a:lum contrast="20000"/>
            <a:extLst>
              <a:ext uri="{28A0092B-C50C-407E-A947-70E740481C1C}">
                <a14:useLocalDpi xmlns:a14="http://schemas.microsoft.com/office/drawing/2010/main"/>
              </a:ext>
            </a:extLst>
          </a:blip>
          <a:srcRect/>
          <a:stretch>
            <a:fillRect/>
          </a:stretch>
        </p:blipFill>
        <p:spPr bwMode="auto">
          <a:xfrm>
            <a:off x="1689191" y="4930503"/>
            <a:ext cx="6896374" cy="1580341"/>
          </a:xfrm>
          <a:prstGeom prst="rect">
            <a:avLst/>
          </a:prstGeom>
          <a:ln>
            <a:noFill/>
          </a:ln>
          <a:effectLst>
            <a:softEdge rad="112500"/>
          </a:effectLst>
        </p:spPr>
      </p:pic>
    </p:spTree>
    <p:extLst>
      <p:ext uri="{BB962C8B-B14F-4D97-AF65-F5344CB8AC3E}">
        <p14:creationId xmlns:p14="http://schemas.microsoft.com/office/powerpoint/2010/main" val="3913625488"/>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4"/>
          <p:cNvSpPr>
            <a:spLocks noChangeArrowheads="1"/>
          </p:cNvSpPr>
          <p:nvPr/>
        </p:nvSpPr>
        <p:spPr bwMode="auto">
          <a:xfrm>
            <a:off x="1848510" y="562062"/>
            <a:ext cx="6808726" cy="612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buFontTx/>
              <a:buChar char="•"/>
            </a:pPr>
            <a:r>
              <a:rPr lang="fa-IR" altLang="fa-IR" sz="1129">
                <a:solidFill>
                  <a:srgbClr val="000000"/>
                </a:solidFill>
              </a:rPr>
              <a:t>سنگها را در هم چفت می کردند تا روی هم نلغزند (امروزه از بتن مسلح برای این کار استفاده می کنند)</a:t>
            </a:r>
            <a:r>
              <a:rPr lang="en-US" altLang="fa-IR" sz="1129">
                <a:solidFill>
                  <a:srgbClr val="000000"/>
                </a:solidFill>
              </a:rPr>
              <a:t> </a:t>
            </a:r>
          </a:p>
          <a:p>
            <a:pPr eaLnBrk="1" fontAlgn="base" hangingPunct="1">
              <a:spcBef>
                <a:spcPct val="0"/>
              </a:spcBef>
              <a:spcAft>
                <a:spcPct val="0"/>
              </a:spcAft>
            </a:pPr>
            <a:r>
              <a:rPr lang="fa-IR" altLang="fa-IR" sz="1129">
                <a:solidFill>
                  <a:srgbClr val="000000"/>
                </a:solidFill>
              </a:rPr>
              <a:t>فاصله پی ها بین 1 متر تا 2.5 متر است و با توجه به جنس چوب امکان بیشتر کردن دهانه ها وجود دارد</a:t>
            </a:r>
            <a:r>
              <a:rPr lang="en-US" altLang="fa-IR" sz="1129">
                <a:solidFill>
                  <a:srgbClr val="000000"/>
                </a:solidFill>
              </a:rPr>
              <a:t> </a:t>
            </a:r>
          </a:p>
          <a:p>
            <a:pPr eaLnBrk="1" fontAlgn="base" hangingPunct="1">
              <a:spcBef>
                <a:spcPct val="0"/>
              </a:spcBef>
              <a:spcAft>
                <a:spcPct val="0"/>
              </a:spcAft>
            </a:pPr>
            <a:endParaRPr lang="en-US" altLang="fa-IR" sz="1129">
              <a:solidFill>
                <a:srgbClr val="000000"/>
              </a:solidFill>
            </a:endParaRPr>
          </a:p>
        </p:txBody>
      </p:sp>
      <p:pic>
        <p:nvPicPr>
          <p:cNvPr id="173059" name="Picture 5" descr="DSC07280"/>
          <p:cNvPicPr>
            <a:picLocks noChangeAspect="1" noChangeArrowheads="1"/>
          </p:cNvPicPr>
          <p:nvPr/>
        </p:nvPicPr>
        <p:blipFill>
          <a:blip r:embed="rId2" cstate="screen">
            <a:lum contrast="10000"/>
            <a:extLst>
              <a:ext uri="{28A0092B-C50C-407E-A947-70E740481C1C}">
                <a14:useLocalDpi xmlns:a14="http://schemas.microsoft.com/office/drawing/2010/main"/>
              </a:ext>
            </a:extLst>
          </a:blip>
          <a:srcRect/>
          <a:stretch>
            <a:fillRect/>
          </a:stretch>
        </p:blipFill>
        <p:spPr bwMode="auto">
          <a:xfrm>
            <a:off x="4356988" y="1063863"/>
            <a:ext cx="4228576" cy="2463399"/>
          </a:xfrm>
          <a:prstGeom prst="rect">
            <a:avLst/>
          </a:prstGeom>
          <a:ln>
            <a:noFill/>
          </a:ln>
          <a:effectLst>
            <a:softEdge rad="112500"/>
          </a:effectLst>
        </p:spPr>
      </p:pic>
      <p:pic>
        <p:nvPicPr>
          <p:cNvPr id="115716" name="Picture 4" descr="IMAGE0001.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1490156" y="1780571"/>
            <a:ext cx="3941894" cy="1739511"/>
          </a:xfrm>
          <a:prstGeom prst="rect">
            <a:avLst/>
          </a:prstGeom>
          <a:noFill/>
          <a:ln w="9525">
            <a:noFill/>
            <a:miter lim="800000"/>
            <a:headEnd/>
            <a:tailEnd/>
          </a:ln>
        </p:spPr>
      </p:pic>
      <p:pic>
        <p:nvPicPr>
          <p:cNvPr id="6" name="Picture 3" descr="H:\aks\كاروانسرا ومدارس\New Folder (5)\logo%2000.jpg"/>
          <p:cNvPicPr>
            <a:picLocks noChangeAspect="1" noChangeArrowheads="1"/>
          </p:cNvPicPr>
          <p:nvPr/>
        </p:nvPicPr>
        <p:blipFill>
          <a:blip r:embed="rId4"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7"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تحلیل شخصی </a:t>
            </a:r>
            <a:r>
              <a:rPr lang="fa-IR" sz="1129" kern="0" dirty="0">
                <a:solidFill>
                  <a:srgbClr val="000000"/>
                </a:solidFill>
                <a:cs typeface="B Homa" panose="00000400000000000000" pitchFamily="2" charset="-78"/>
              </a:rPr>
              <a:t/>
            </a:r>
            <a:br>
              <a:rPr lang="fa-IR" sz="1129" kern="0" dirty="0">
                <a:solidFill>
                  <a:srgbClr val="000000"/>
                </a:solidFill>
                <a:cs typeface="B Homa" panose="00000400000000000000" pitchFamily="2" charset="-78"/>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sp>
        <p:nvSpPr>
          <p:cNvPr id="74759" name="Rectangle 4"/>
          <p:cNvSpPr>
            <a:spLocks noChangeArrowheads="1"/>
          </p:cNvSpPr>
          <p:nvPr/>
        </p:nvSpPr>
        <p:spPr bwMode="auto">
          <a:xfrm>
            <a:off x="1561826" y="1279049"/>
            <a:ext cx="2795161" cy="43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buFontTx/>
              <a:buChar char="•"/>
            </a:pPr>
            <a:r>
              <a:rPr lang="fa-IR" altLang="fa-IR" sz="1129">
                <a:solidFill>
                  <a:srgbClr val="000000"/>
                </a:solidFill>
              </a:rPr>
              <a:t>اولین تیری را که روی پی قرار می دهند "جیر نال" یا ”نال پایینی“ نام دارد .</a:t>
            </a:r>
          </a:p>
        </p:txBody>
      </p:sp>
      <p:pic>
        <p:nvPicPr>
          <p:cNvPr id="9" name="Picture 5" descr="DSC07275"/>
          <p:cNvPicPr>
            <a:picLocks noChangeAspect="1" noChangeArrowheads="1"/>
          </p:cNvPicPr>
          <p:nvPr/>
        </p:nvPicPr>
        <p:blipFill>
          <a:blip r:embed="rId5" cstate="screen">
            <a:lum contrast="20000"/>
            <a:extLst>
              <a:ext uri="{28A0092B-C50C-407E-A947-70E740481C1C}">
                <a14:useLocalDpi xmlns:a14="http://schemas.microsoft.com/office/drawing/2010/main"/>
              </a:ext>
            </a:extLst>
          </a:blip>
          <a:srcRect/>
          <a:stretch>
            <a:fillRect/>
          </a:stretch>
        </p:blipFill>
        <p:spPr bwMode="auto">
          <a:xfrm flipH="1">
            <a:off x="1633497" y="3715683"/>
            <a:ext cx="2164833" cy="2150124"/>
          </a:xfrm>
          <a:prstGeom prst="rect">
            <a:avLst/>
          </a:prstGeom>
          <a:ln>
            <a:noFill/>
          </a:ln>
          <a:effectLst>
            <a:softEdge rad="112500"/>
          </a:effectLst>
        </p:spPr>
      </p:pic>
      <p:sp>
        <p:nvSpPr>
          <p:cNvPr id="74761" name="Text Box 8"/>
          <p:cNvSpPr txBox="1">
            <a:spLocks noChangeArrowheads="1"/>
          </p:cNvSpPr>
          <p:nvPr/>
        </p:nvSpPr>
        <p:spPr bwMode="auto">
          <a:xfrm>
            <a:off x="2350205" y="6015122"/>
            <a:ext cx="883940"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693">
                <a:solidFill>
                  <a:srgbClr val="000000"/>
                </a:solidFill>
              </a:rPr>
              <a:t>جیر نال</a:t>
            </a:r>
            <a:endParaRPr lang="en-US" altLang="fa-IR" sz="1693">
              <a:solidFill>
                <a:srgbClr val="000000"/>
              </a:solidFill>
            </a:endParaRPr>
          </a:p>
        </p:txBody>
      </p:sp>
      <p:sp>
        <p:nvSpPr>
          <p:cNvPr id="74762" name="Line 7"/>
          <p:cNvSpPr>
            <a:spLocks noChangeShapeType="1"/>
          </p:cNvSpPr>
          <p:nvPr/>
        </p:nvSpPr>
        <p:spPr bwMode="auto">
          <a:xfrm flipV="1">
            <a:off x="2995242" y="5435783"/>
            <a:ext cx="286683" cy="645037"/>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pic>
        <p:nvPicPr>
          <p:cNvPr id="12" name="Picture 5" descr="DSC07283"/>
          <p:cNvPicPr>
            <a:picLocks noChangeAspect="1" noChangeArrowheads="1"/>
          </p:cNvPicPr>
          <p:nvPr/>
        </p:nvPicPr>
        <p:blipFill>
          <a:blip r:embed="rId6" cstate="screen">
            <a:lum contrast="20000"/>
            <a:extLst>
              <a:ext uri="{28A0092B-C50C-407E-A947-70E740481C1C}">
                <a14:useLocalDpi xmlns:a14="http://schemas.microsoft.com/office/drawing/2010/main"/>
              </a:ext>
            </a:extLst>
          </a:blip>
          <a:srcRect/>
          <a:stretch>
            <a:fillRect/>
          </a:stretch>
        </p:blipFill>
        <p:spPr bwMode="auto">
          <a:xfrm>
            <a:off x="3925148" y="4289049"/>
            <a:ext cx="4803759" cy="1935112"/>
          </a:xfrm>
          <a:prstGeom prst="rect">
            <a:avLst/>
          </a:prstGeom>
          <a:ln>
            <a:noFill/>
          </a:ln>
          <a:effectLst>
            <a:softEdge rad="112500"/>
          </a:effectLst>
        </p:spPr>
      </p:pic>
      <p:sp>
        <p:nvSpPr>
          <p:cNvPr id="74764" name="Rectangle 4"/>
          <p:cNvSpPr>
            <a:spLocks noChangeArrowheads="1"/>
          </p:cNvSpPr>
          <p:nvPr/>
        </p:nvSpPr>
        <p:spPr bwMode="auto">
          <a:xfrm>
            <a:off x="3783621" y="3500844"/>
            <a:ext cx="4945285" cy="43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buFontTx/>
              <a:buChar char="•"/>
            </a:pPr>
            <a:r>
              <a:rPr lang="fa-IR" altLang="fa-IR" sz="1129">
                <a:solidFill>
                  <a:srgbClr val="000000"/>
                </a:solidFill>
              </a:rPr>
              <a:t>برای پر کن فاصله زمین تا روی جیرنال که کرسی چینی را تشکیل می دهد تا حد ممکن توی فضای خالی را سنگ می ریزند . روی آن را گل و کلش می ریزند تا کاملا پر شود و روی آن را صاف می کنند </a:t>
            </a:r>
            <a:endParaRPr lang="en-US" altLang="fa-IR" sz="1129">
              <a:solidFill>
                <a:srgbClr val="000000"/>
              </a:solidFill>
            </a:endParaRPr>
          </a:p>
        </p:txBody>
      </p:sp>
      <p:sp>
        <p:nvSpPr>
          <p:cNvPr id="74765" name="Rectangle 4"/>
          <p:cNvSpPr>
            <a:spLocks noChangeArrowheads="1"/>
          </p:cNvSpPr>
          <p:nvPr/>
        </p:nvSpPr>
        <p:spPr bwMode="auto">
          <a:xfrm>
            <a:off x="3783621" y="3859123"/>
            <a:ext cx="5016956" cy="525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buFontTx/>
              <a:buChar char="•"/>
            </a:pPr>
            <a:r>
              <a:rPr lang="fa-IR" altLang="fa-IR" sz="1129">
                <a:solidFill>
                  <a:srgbClr val="000000"/>
                </a:solidFill>
              </a:rPr>
              <a:t>زیر جیرنال را تراز می کنند و سنگ هاي خشکه چین را جوری می چینند که زیر نال تراز باشد</a:t>
            </a:r>
            <a:r>
              <a:rPr lang="en-US" altLang="fa-IR" sz="1129">
                <a:solidFill>
                  <a:srgbClr val="000000"/>
                </a:solidFill>
              </a:rPr>
              <a:t> </a:t>
            </a:r>
            <a:r>
              <a:rPr lang="fa-IR" altLang="fa-IR" sz="1129">
                <a:solidFill>
                  <a:srgbClr val="000000"/>
                </a:solidFill>
              </a:rPr>
              <a:t>، سپس جیر نال را روی آن می گذرارند</a:t>
            </a:r>
            <a:r>
              <a:rPr lang="en-US" altLang="fa-IR" sz="1129">
                <a:solidFill>
                  <a:srgbClr val="000000"/>
                </a:solidFill>
              </a:rPr>
              <a:t> </a:t>
            </a:r>
            <a:r>
              <a:rPr lang="fa-IR" altLang="fa-IR" sz="1693">
                <a:solidFill>
                  <a:srgbClr val="000000"/>
                </a:solidFill>
              </a:rPr>
              <a:t>.</a:t>
            </a:r>
            <a:endParaRPr lang="en-US" altLang="fa-IR" sz="1693">
              <a:solidFill>
                <a:srgbClr val="000000"/>
              </a:solidFill>
            </a:endParaRPr>
          </a:p>
        </p:txBody>
      </p:sp>
      <p:sp>
        <p:nvSpPr>
          <p:cNvPr id="74766" name="Text Box 9"/>
          <p:cNvSpPr txBox="1">
            <a:spLocks noChangeArrowheads="1"/>
          </p:cNvSpPr>
          <p:nvPr/>
        </p:nvSpPr>
        <p:spPr bwMode="auto">
          <a:xfrm>
            <a:off x="4285317" y="6043491"/>
            <a:ext cx="1331882" cy="3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975">
                <a:solidFill>
                  <a:srgbClr val="000000"/>
                </a:solidFill>
              </a:rPr>
              <a:t>خشکه چینی</a:t>
            </a:r>
            <a:endParaRPr lang="en-US" altLang="fa-IR" sz="1975">
              <a:solidFill>
                <a:srgbClr val="000000"/>
              </a:solidFill>
            </a:endParaRPr>
          </a:p>
        </p:txBody>
      </p:sp>
      <p:sp>
        <p:nvSpPr>
          <p:cNvPr id="74767" name="Line 8"/>
          <p:cNvSpPr>
            <a:spLocks noChangeShapeType="1"/>
          </p:cNvSpPr>
          <p:nvPr/>
        </p:nvSpPr>
        <p:spPr bwMode="auto">
          <a:xfrm flipV="1">
            <a:off x="5217037" y="5507454"/>
            <a:ext cx="716708" cy="573366"/>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sp>
        <p:nvSpPr>
          <p:cNvPr id="74768" name="Line 6"/>
          <p:cNvSpPr>
            <a:spLocks noChangeShapeType="1"/>
          </p:cNvSpPr>
          <p:nvPr/>
        </p:nvSpPr>
        <p:spPr bwMode="auto">
          <a:xfrm flipH="1" flipV="1">
            <a:off x="6793795" y="5435782"/>
            <a:ext cx="143342" cy="788379"/>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sp>
        <p:nvSpPr>
          <p:cNvPr id="74769" name="Text Box 7"/>
          <p:cNvSpPr txBox="1">
            <a:spLocks noChangeArrowheads="1"/>
          </p:cNvSpPr>
          <p:nvPr/>
        </p:nvSpPr>
        <p:spPr bwMode="auto">
          <a:xfrm>
            <a:off x="6435441" y="6080820"/>
            <a:ext cx="885434" cy="3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975">
                <a:solidFill>
                  <a:srgbClr val="000000"/>
                </a:solidFill>
              </a:rPr>
              <a:t>جیر نال</a:t>
            </a:r>
            <a:endParaRPr lang="en-US" altLang="fa-IR" sz="1975">
              <a:solidFill>
                <a:srgbClr val="000000"/>
              </a:solidFill>
            </a:endParaRPr>
          </a:p>
        </p:txBody>
      </p:sp>
    </p:spTree>
    <p:extLst>
      <p:ext uri="{BB962C8B-B14F-4D97-AF65-F5344CB8AC3E}">
        <p14:creationId xmlns:p14="http://schemas.microsoft.com/office/powerpoint/2010/main" val="2400505614"/>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4"/>
          <p:cNvSpPr>
            <a:spLocks noChangeArrowheads="1"/>
          </p:cNvSpPr>
          <p:nvPr/>
        </p:nvSpPr>
        <p:spPr bwMode="auto">
          <a:xfrm>
            <a:off x="4787013" y="705403"/>
            <a:ext cx="3870223" cy="612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buFontTx/>
              <a:buChar char="•"/>
            </a:pPr>
            <a:r>
              <a:rPr lang="fa-IR" altLang="fa-IR" sz="1129">
                <a:solidFill>
                  <a:srgbClr val="000000"/>
                </a:solidFill>
              </a:rPr>
              <a:t>در گذشته پی ها سنگی بود و نال را فقط روی سنگ قرار می دادند و مهار نمی شد ،</a:t>
            </a:r>
          </a:p>
          <a:p>
            <a:pPr eaLnBrk="1" fontAlgn="base" hangingPunct="1">
              <a:spcBef>
                <a:spcPct val="0"/>
              </a:spcBef>
              <a:spcAft>
                <a:spcPct val="0"/>
              </a:spcAft>
            </a:pPr>
            <a:r>
              <a:rPr lang="fa-IR" altLang="fa-IR" sz="1129">
                <a:solidFill>
                  <a:srgbClr val="000000"/>
                </a:solidFill>
              </a:rPr>
              <a:t>ولی امروزه که پی ها بتنی است نال را با میلگرد ها درگیر می کنند</a:t>
            </a:r>
            <a:r>
              <a:rPr lang="en-US" altLang="fa-IR" sz="1129">
                <a:solidFill>
                  <a:srgbClr val="000000"/>
                </a:solidFill>
              </a:rPr>
              <a:t> </a:t>
            </a:r>
            <a:r>
              <a:rPr lang="fa-IR" altLang="fa-IR" sz="1129">
                <a:solidFill>
                  <a:srgbClr val="000000"/>
                </a:solidFill>
              </a:rPr>
              <a:t>.</a:t>
            </a:r>
            <a:endParaRPr lang="en-US" altLang="fa-IR" sz="1129">
              <a:solidFill>
                <a:srgbClr val="000000"/>
              </a:solidFill>
            </a:endParaRPr>
          </a:p>
        </p:txBody>
      </p:sp>
      <p:pic>
        <p:nvPicPr>
          <p:cNvPr id="177155" name="Picture 5" descr="DSC07299"/>
          <p:cNvPicPr>
            <a:picLocks noChangeAspect="1" noChangeArrowheads="1"/>
          </p:cNvPicPr>
          <p:nvPr/>
        </p:nvPicPr>
        <p:blipFill>
          <a:blip r:embed="rId2" cstate="screen">
            <a:lum contrast="10000"/>
            <a:extLst>
              <a:ext uri="{28A0092B-C50C-407E-A947-70E740481C1C}">
                <a14:useLocalDpi xmlns:a14="http://schemas.microsoft.com/office/drawing/2010/main"/>
              </a:ext>
            </a:extLst>
          </a:blip>
          <a:srcRect/>
          <a:stretch>
            <a:fillRect/>
          </a:stretch>
        </p:blipFill>
        <p:spPr bwMode="auto">
          <a:xfrm>
            <a:off x="5862075" y="1350548"/>
            <a:ext cx="2640619" cy="3010174"/>
          </a:xfrm>
          <a:prstGeom prst="rect">
            <a:avLst/>
          </a:prstGeom>
          <a:ln>
            <a:noFill/>
          </a:ln>
          <a:effectLst>
            <a:softEdge rad="112500"/>
          </a:effectLst>
        </p:spPr>
      </p:pic>
      <p:pic>
        <p:nvPicPr>
          <p:cNvPr id="177156" name="Picture 6" descr="DSC07298"/>
          <p:cNvPicPr>
            <a:picLocks noChangeAspect="1" noChangeArrowheads="1"/>
          </p:cNvPicPr>
          <p:nvPr/>
        </p:nvPicPr>
        <p:blipFill>
          <a:blip r:embed="rId3" cstate="screen">
            <a:lum contrast="10000"/>
            <a:extLst>
              <a:ext uri="{28A0092B-C50C-407E-A947-70E740481C1C}">
                <a14:useLocalDpi xmlns:a14="http://schemas.microsoft.com/office/drawing/2010/main"/>
              </a:ext>
            </a:extLst>
          </a:blip>
          <a:srcRect/>
          <a:stretch>
            <a:fillRect/>
          </a:stretch>
        </p:blipFill>
        <p:spPr bwMode="auto">
          <a:xfrm>
            <a:off x="1561827" y="705510"/>
            <a:ext cx="3440199" cy="2257630"/>
          </a:xfrm>
          <a:prstGeom prst="rect">
            <a:avLst/>
          </a:prstGeom>
          <a:ln>
            <a:noFill/>
          </a:ln>
          <a:effectLst>
            <a:softEdge rad="112500"/>
          </a:effectLst>
        </p:spPr>
      </p:pic>
      <p:pic>
        <p:nvPicPr>
          <p:cNvPr id="177157" name="Picture 7" descr="DSC07296"/>
          <p:cNvPicPr>
            <a:picLocks noChangeAspect="1" noChangeArrowheads="1"/>
          </p:cNvPicPr>
          <p:nvPr/>
        </p:nvPicPr>
        <p:blipFill>
          <a:blip r:embed="rId4" cstate="screen">
            <a:lum contrast="10000"/>
            <a:extLst>
              <a:ext uri="{28A0092B-C50C-407E-A947-70E740481C1C}">
                <a14:useLocalDpi xmlns:a14="http://schemas.microsoft.com/office/drawing/2010/main"/>
              </a:ext>
            </a:extLst>
          </a:blip>
          <a:srcRect/>
          <a:stretch>
            <a:fillRect/>
          </a:stretch>
        </p:blipFill>
        <p:spPr bwMode="auto">
          <a:xfrm>
            <a:off x="3141520" y="2712292"/>
            <a:ext cx="2362201" cy="1866308"/>
          </a:xfrm>
          <a:prstGeom prst="rect">
            <a:avLst/>
          </a:prstGeom>
          <a:ln>
            <a:noFill/>
          </a:ln>
          <a:effectLst>
            <a:softEdge rad="112500"/>
          </a:effectLst>
        </p:spPr>
      </p:pic>
      <p:pic>
        <p:nvPicPr>
          <p:cNvPr id="7" name="Picture 3" descr="H:\aks\كاروانسرا ومدارس\New Folder (5)\logo%2000.jpg"/>
          <p:cNvPicPr>
            <a:picLocks noChangeAspect="1" noChangeArrowheads="1"/>
          </p:cNvPicPr>
          <p:nvPr/>
        </p:nvPicPr>
        <p:blipFill>
          <a:blip r:embed="rId5"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8"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تحلیل شخصی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9" name="Picture 5" descr="DSC07277"/>
          <p:cNvPicPr>
            <a:picLocks noChangeAspect="1" noChangeArrowheads="1"/>
          </p:cNvPicPr>
          <p:nvPr/>
        </p:nvPicPr>
        <p:blipFill>
          <a:blip r:embed="rId6" cstate="screen">
            <a:lum contrast="10000"/>
            <a:extLst>
              <a:ext uri="{28A0092B-C50C-407E-A947-70E740481C1C}">
                <a14:useLocalDpi xmlns:a14="http://schemas.microsoft.com/office/drawing/2010/main"/>
              </a:ext>
            </a:extLst>
          </a:blip>
          <a:srcRect/>
          <a:stretch>
            <a:fillRect/>
          </a:stretch>
        </p:blipFill>
        <p:spPr bwMode="auto">
          <a:xfrm>
            <a:off x="4428659" y="4432391"/>
            <a:ext cx="2317188" cy="1908520"/>
          </a:xfrm>
          <a:prstGeom prst="rect">
            <a:avLst/>
          </a:prstGeom>
          <a:ln>
            <a:noFill/>
          </a:ln>
          <a:effectLst>
            <a:softEdge rad="112500"/>
          </a:effectLst>
        </p:spPr>
      </p:pic>
      <p:sp>
        <p:nvSpPr>
          <p:cNvPr id="75785" name="Rectangle 4"/>
          <p:cNvSpPr>
            <a:spLocks noChangeArrowheads="1"/>
          </p:cNvSpPr>
          <p:nvPr/>
        </p:nvSpPr>
        <p:spPr bwMode="auto">
          <a:xfrm>
            <a:off x="6865466" y="4790919"/>
            <a:ext cx="1576758" cy="43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سپس شروع به قرار دهی تیر ها روی هم می کنند . </a:t>
            </a:r>
          </a:p>
        </p:txBody>
      </p:sp>
      <p:pic>
        <p:nvPicPr>
          <p:cNvPr id="11" name="Picture 8" descr="DSC07298"/>
          <p:cNvPicPr>
            <a:picLocks noChangeAspect="1" noChangeArrowheads="1"/>
          </p:cNvPicPr>
          <p:nvPr/>
        </p:nvPicPr>
        <p:blipFill>
          <a:blip r:embed="rId7" cstate="screen">
            <a:lum contrast="10000"/>
            <a:extLst>
              <a:ext uri="{28A0092B-C50C-407E-A947-70E740481C1C}">
                <a14:useLocalDpi xmlns:a14="http://schemas.microsoft.com/office/drawing/2010/main"/>
              </a:ext>
            </a:extLst>
          </a:blip>
          <a:srcRect/>
          <a:stretch>
            <a:fillRect/>
          </a:stretch>
        </p:blipFill>
        <p:spPr bwMode="auto">
          <a:xfrm>
            <a:off x="1633497" y="3859025"/>
            <a:ext cx="1944914" cy="2503870"/>
          </a:xfrm>
          <a:prstGeom prst="rect">
            <a:avLst/>
          </a:prstGeom>
          <a:ln>
            <a:noFill/>
          </a:ln>
          <a:effectLst>
            <a:softEdge rad="112500"/>
          </a:effectLst>
        </p:spPr>
      </p:pic>
      <p:sp>
        <p:nvSpPr>
          <p:cNvPr id="75787" name="Rectangle 5"/>
          <p:cNvSpPr>
            <a:spLocks noChangeArrowheads="1"/>
          </p:cNvSpPr>
          <p:nvPr/>
        </p:nvSpPr>
        <p:spPr bwMode="auto">
          <a:xfrm>
            <a:off x="6865466" y="5292614"/>
            <a:ext cx="1614087" cy="43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این چوبها روی هم از کنار میخ می شوند .</a:t>
            </a:r>
          </a:p>
        </p:txBody>
      </p:sp>
      <p:sp>
        <p:nvSpPr>
          <p:cNvPr id="75788" name="Text Box 13"/>
          <p:cNvSpPr txBox="1">
            <a:spLocks noChangeArrowheads="1"/>
          </p:cNvSpPr>
          <p:nvPr/>
        </p:nvSpPr>
        <p:spPr bwMode="auto">
          <a:xfrm>
            <a:off x="3138584" y="6009149"/>
            <a:ext cx="1313965" cy="26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129">
                <a:solidFill>
                  <a:srgbClr val="000000"/>
                </a:solidFill>
              </a:rPr>
              <a:t>محل میخ ها</a:t>
            </a:r>
            <a:endParaRPr lang="en-US" altLang="fa-IR" sz="1129">
              <a:solidFill>
                <a:srgbClr val="000000"/>
              </a:solidFill>
            </a:endParaRPr>
          </a:p>
        </p:txBody>
      </p:sp>
      <p:sp>
        <p:nvSpPr>
          <p:cNvPr id="75789" name="Text Box 13"/>
          <p:cNvSpPr txBox="1">
            <a:spLocks noChangeArrowheads="1"/>
          </p:cNvSpPr>
          <p:nvPr/>
        </p:nvSpPr>
        <p:spPr bwMode="auto">
          <a:xfrm>
            <a:off x="1203472" y="2998975"/>
            <a:ext cx="1313965" cy="26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129">
                <a:solidFill>
                  <a:srgbClr val="000000"/>
                </a:solidFill>
              </a:rPr>
              <a:t>محل میخ ها</a:t>
            </a:r>
            <a:endParaRPr lang="en-US" altLang="fa-IR" sz="1129">
              <a:solidFill>
                <a:srgbClr val="000000"/>
              </a:solidFill>
            </a:endParaRPr>
          </a:p>
        </p:txBody>
      </p:sp>
      <p:sp>
        <p:nvSpPr>
          <p:cNvPr id="75790" name="Oval 10"/>
          <p:cNvSpPr>
            <a:spLocks noChangeArrowheads="1"/>
          </p:cNvSpPr>
          <p:nvPr/>
        </p:nvSpPr>
        <p:spPr bwMode="auto">
          <a:xfrm flipV="1">
            <a:off x="2565217" y="4790745"/>
            <a:ext cx="788379" cy="788379"/>
          </a:xfrm>
          <a:prstGeom prst="ellipse">
            <a:avLst/>
          </a:prstGeom>
          <a:solidFill>
            <a:schemeClr val="accent1">
              <a:alpha val="0"/>
            </a:schemeClr>
          </a:solidFill>
          <a:ln w="25400">
            <a:solidFill>
              <a:srgbClr val="FF6600"/>
            </a:solidFill>
            <a:round/>
            <a:headEnd/>
            <a:tailEnd type="none" w="lg" len="lg"/>
          </a:ln>
        </p:spPr>
        <p:txBody>
          <a:bodyPr wrap="none" lIns="90222" tIns="45112" rIns="90222" bIns="45112" anchor="ct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en-US" altLang="fa-IR" sz="2352">
              <a:solidFill>
                <a:srgbClr val="000000"/>
              </a:solidFill>
            </a:endParaRPr>
          </a:p>
        </p:txBody>
      </p:sp>
      <p:sp>
        <p:nvSpPr>
          <p:cNvPr id="75791" name="Line 12"/>
          <p:cNvSpPr>
            <a:spLocks noChangeShapeType="1"/>
          </p:cNvSpPr>
          <p:nvPr/>
        </p:nvSpPr>
        <p:spPr bwMode="auto">
          <a:xfrm flipH="1" flipV="1">
            <a:off x="3281926" y="5292441"/>
            <a:ext cx="645037" cy="716708"/>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sp>
        <p:nvSpPr>
          <p:cNvPr id="75792" name="Oval 9"/>
          <p:cNvSpPr>
            <a:spLocks noChangeArrowheads="1"/>
          </p:cNvSpPr>
          <p:nvPr/>
        </p:nvSpPr>
        <p:spPr bwMode="auto">
          <a:xfrm>
            <a:off x="2350205" y="3715683"/>
            <a:ext cx="788379" cy="743585"/>
          </a:xfrm>
          <a:prstGeom prst="ellipse">
            <a:avLst/>
          </a:prstGeom>
          <a:solidFill>
            <a:schemeClr val="accent1">
              <a:alpha val="0"/>
            </a:schemeClr>
          </a:solidFill>
          <a:ln w="25400">
            <a:solidFill>
              <a:srgbClr val="FF6600"/>
            </a:solidFill>
            <a:round/>
            <a:headEnd/>
            <a:tailEnd type="none" w="lg" len="lg"/>
          </a:ln>
        </p:spPr>
        <p:txBody>
          <a:bodyPr wrap="none" lIns="90222" tIns="45112" rIns="90222" bIns="45112" anchor="ct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en-US" altLang="fa-IR" sz="2352">
              <a:solidFill>
                <a:srgbClr val="000000"/>
              </a:solidFill>
            </a:endParaRPr>
          </a:p>
        </p:txBody>
      </p:sp>
      <p:sp>
        <p:nvSpPr>
          <p:cNvPr id="75793" name="Line 11"/>
          <p:cNvSpPr>
            <a:spLocks noChangeShapeType="1"/>
          </p:cNvSpPr>
          <p:nvPr/>
        </p:nvSpPr>
        <p:spPr bwMode="auto">
          <a:xfrm>
            <a:off x="2278535" y="3285659"/>
            <a:ext cx="350889" cy="598750"/>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spTree>
    <p:extLst>
      <p:ext uri="{BB962C8B-B14F-4D97-AF65-F5344CB8AC3E}">
        <p14:creationId xmlns:p14="http://schemas.microsoft.com/office/powerpoint/2010/main" val="3691117899"/>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4"/>
          <p:cNvSpPr>
            <a:spLocks noChangeArrowheads="1"/>
          </p:cNvSpPr>
          <p:nvPr/>
        </p:nvSpPr>
        <p:spPr bwMode="auto">
          <a:xfrm>
            <a:off x="3711950" y="799578"/>
            <a:ext cx="4873615" cy="26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در</a:t>
            </a:r>
            <a:r>
              <a:rPr lang="fa-IR" altLang="fa-IR" sz="1129" b="1">
                <a:solidFill>
                  <a:srgbClr val="000000"/>
                </a:solidFill>
              </a:rPr>
              <a:t> </a:t>
            </a:r>
            <a:r>
              <a:rPr lang="fa-IR" altLang="fa-IR" sz="1129">
                <a:solidFill>
                  <a:srgbClr val="000000"/>
                </a:solidFill>
              </a:rPr>
              <a:t>قدیم روی چوب ها کام و زبانه ای ایجاد می شد که دو تیر را در هم چفت می کرد</a:t>
            </a:r>
            <a:r>
              <a:rPr lang="en-US" altLang="fa-IR" sz="1129">
                <a:solidFill>
                  <a:srgbClr val="000000"/>
                </a:solidFill>
              </a:rPr>
              <a:t> </a:t>
            </a:r>
            <a:r>
              <a:rPr lang="fa-IR" altLang="fa-IR" sz="1129">
                <a:solidFill>
                  <a:srgbClr val="000000"/>
                </a:solidFill>
              </a:rPr>
              <a:t>.</a:t>
            </a:r>
            <a:endParaRPr lang="en-US" altLang="fa-IR" sz="1129">
              <a:solidFill>
                <a:srgbClr val="000000"/>
              </a:solidFill>
            </a:endParaRPr>
          </a:p>
        </p:txBody>
      </p:sp>
      <p:pic>
        <p:nvPicPr>
          <p:cNvPr id="6"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7"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تحلیل شخصی </a:t>
            </a:r>
            <a:r>
              <a:rPr lang="fa-IR" sz="1129" kern="0" dirty="0">
                <a:solidFill>
                  <a:srgbClr val="000000"/>
                </a:solidFill>
                <a:cs typeface="B Homa" panose="00000400000000000000" pitchFamily="2" charset="-78"/>
              </a:rPr>
              <a:t/>
            </a:r>
            <a:br>
              <a:rPr lang="fa-IR" sz="1129" kern="0" dirty="0">
                <a:solidFill>
                  <a:srgbClr val="000000"/>
                </a:solidFill>
                <a:cs typeface="B Homa" panose="00000400000000000000" pitchFamily="2" charset="-78"/>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sp>
        <p:nvSpPr>
          <p:cNvPr id="76805" name="Rectangle 5"/>
          <p:cNvSpPr>
            <a:spLocks noChangeArrowheads="1"/>
          </p:cNvSpPr>
          <p:nvPr/>
        </p:nvSpPr>
        <p:spPr bwMode="auto">
          <a:xfrm>
            <a:off x="2421876" y="1014591"/>
            <a:ext cx="6227895" cy="26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آخرین تیر " جور نال" یا " نال بالایی " نامیده می شود که آماده برای قرارگیری سقف است.</a:t>
            </a:r>
            <a:endParaRPr lang="en-US" altLang="fa-IR" sz="1129">
              <a:solidFill>
                <a:srgbClr val="000000"/>
              </a:solidFill>
            </a:endParaRPr>
          </a:p>
        </p:txBody>
      </p:sp>
      <p:pic>
        <p:nvPicPr>
          <p:cNvPr id="10" name="Picture 6" descr="DSC07278"/>
          <p:cNvPicPr>
            <a:picLocks noChangeAspect="1" noChangeArrowheads="1"/>
          </p:cNvPicPr>
          <p:nvPr/>
        </p:nvPicPr>
        <p:blipFill>
          <a:blip r:embed="rId3" cstate="screen">
            <a:lum contrast="10000"/>
            <a:extLst>
              <a:ext uri="{28A0092B-C50C-407E-A947-70E740481C1C}">
                <a14:useLocalDpi xmlns:a14="http://schemas.microsoft.com/office/drawing/2010/main"/>
              </a:ext>
            </a:extLst>
          </a:blip>
          <a:srcRect/>
          <a:stretch>
            <a:fillRect/>
          </a:stretch>
        </p:blipFill>
        <p:spPr bwMode="auto">
          <a:xfrm>
            <a:off x="5360379" y="1493888"/>
            <a:ext cx="2105749" cy="2723491"/>
          </a:xfrm>
          <a:prstGeom prst="rect">
            <a:avLst/>
          </a:prstGeom>
          <a:ln>
            <a:noFill/>
          </a:ln>
          <a:effectLst>
            <a:softEdge rad="112500"/>
          </a:effectLst>
        </p:spPr>
      </p:pic>
      <p:sp>
        <p:nvSpPr>
          <p:cNvPr id="76807" name="Line 7"/>
          <p:cNvSpPr>
            <a:spLocks noChangeShapeType="1"/>
          </p:cNvSpPr>
          <p:nvPr/>
        </p:nvSpPr>
        <p:spPr bwMode="auto">
          <a:xfrm flipH="1" flipV="1">
            <a:off x="6722124" y="1995584"/>
            <a:ext cx="1075062" cy="286683"/>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sp>
        <p:nvSpPr>
          <p:cNvPr id="76808" name="Text Box 9"/>
          <p:cNvSpPr txBox="1">
            <a:spLocks noChangeArrowheads="1"/>
          </p:cNvSpPr>
          <p:nvPr/>
        </p:nvSpPr>
        <p:spPr bwMode="auto">
          <a:xfrm>
            <a:off x="7582174" y="2173268"/>
            <a:ext cx="1006378" cy="3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975">
                <a:solidFill>
                  <a:srgbClr val="000000"/>
                </a:solidFill>
              </a:rPr>
              <a:t>جور نال</a:t>
            </a:r>
            <a:endParaRPr lang="en-US" altLang="fa-IR" sz="1975">
              <a:solidFill>
                <a:srgbClr val="000000"/>
              </a:solidFill>
            </a:endParaRPr>
          </a:p>
        </p:txBody>
      </p:sp>
      <p:pic>
        <p:nvPicPr>
          <p:cNvPr id="13" name="Picture 5" descr="2"/>
          <p:cNvPicPr>
            <a:picLocks noChangeAspect="1" noChangeArrowheads="1"/>
          </p:cNvPicPr>
          <p:nvPr/>
        </p:nvPicPr>
        <p:blipFill>
          <a:blip r:embed="rId4" cstate="screen">
            <a:lum contrast="-10000"/>
            <a:extLst>
              <a:ext uri="{28A0092B-C50C-407E-A947-70E740481C1C}">
                <a14:useLocalDpi xmlns:a14="http://schemas.microsoft.com/office/drawing/2010/main"/>
              </a:ext>
            </a:extLst>
          </a:blip>
          <a:srcRect/>
          <a:stretch>
            <a:fillRect/>
          </a:stretch>
        </p:blipFill>
        <p:spPr bwMode="auto">
          <a:xfrm>
            <a:off x="3353596" y="1153452"/>
            <a:ext cx="1935112" cy="1988865"/>
          </a:xfrm>
          <a:prstGeom prst="rect">
            <a:avLst/>
          </a:prstGeom>
          <a:ln>
            <a:noFill/>
          </a:ln>
          <a:effectLst>
            <a:softEdge rad="112500"/>
          </a:effectLst>
        </p:spPr>
      </p:pic>
      <p:pic>
        <p:nvPicPr>
          <p:cNvPr id="14" name="Picture 6" descr="2"/>
          <p:cNvPicPr>
            <a:picLocks noChangeAspect="1" noChangeArrowheads="1"/>
          </p:cNvPicPr>
          <p:nvPr/>
        </p:nvPicPr>
        <p:blipFill>
          <a:blip r:embed="rId5" cstate="screen">
            <a:lum contrast="-10000"/>
            <a:extLst>
              <a:ext uri="{28A0092B-C50C-407E-A947-70E740481C1C}">
                <a14:useLocalDpi xmlns:a14="http://schemas.microsoft.com/office/drawing/2010/main"/>
              </a:ext>
            </a:extLst>
          </a:blip>
          <a:srcRect/>
          <a:stretch>
            <a:fillRect/>
          </a:stretch>
        </p:blipFill>
        <p:spPr bwMode="auto">
          <a:xfrm>
            <a:off x="1561827" y="664427"/>
            <a:ext cx="1791770" cy="2046691"/>
          </a:xfrm>
          <a:prstGeom prst="rect">
            <a:avLst/>
          </a:prstGeom>
          <a:ln>
            <a:noFill/>
          </a:ln>
          <a:effectLst>
            <a:softEdge rad="112500"/>
          </a:effectLst>
        </p:spPr>
      </p:pic>
      <p:sp>
        <p:nvSpPr>
          <p:cNvPr id="76811" name="Rectangle 4"/>
          <p:cNvSpPr>
            <a:spLocks noChangeArrowheads="1"/>
          </p:cNvSpPr>
          <p:nvPr/>
        </p:nvSpPr>
        <p:spPr bwMode="auto">
          <a:xfrm>
            <a:off x="3138584" y="1183413"/>
            <a:ext cx="5518652" cy="525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روی آن را تیر های 15* 15 چهار تراش و صافی را به صورت موازی قرار می دهند .به این چوب ها  "جیرگند" گفته می شود</a:t>
            </a:r>
            <a:r>
              <a:rPr lang="en-US" altLang="fa-IR" sz="1693">
                <a:solidFill>
                  <a:srgbClr val="000000"/>
                </a:solidFill>
              </a:rPr>
              <a:t> </a:t>
            </a:r>
            <a:r>
              <a:rPr lang="fa-IR" altLang="fa-IR" sz="1693">
                <a:solidFill>
                  <a:srgbClr val="000000"/>
                </a:solidFill>
              </a:rPr>
              <a:t>.</a:t>
            </a:r>
            <a:endParaRPr lang="en-US" altLang="fa-IR" sz="1693">
              <a:solidFill>
                <a:srgbClr val="000000"/>
              </a:solidFill>
            </a:endParaRPr>
          </a:p>
        </p:txBody>
      </p:sp>
      <p:pic>
        <p:nvPicPr>
          <p:cNvPr id="15" name="Picture 5" descr="DSC07301"/>
          <p:cNvPicPr>
            <a:picLocks noChangeAspect="1" noChangeArrowheads="1"/>
          </p:cNvPicPr>
          <p:nvPr/>
        </p:nvPicPr>
        <p:blipFill>
          <a:blip r:embed="rId6" cstate="screen">
            <a:lum contrast="20000"/>
            <a:extLst>
              <a:ext uri="{28A0092B-C50C-407E-A947-70E740481C1C}">
                <a14:useLocalDpi xmlns:a14="http://schemas.microsoft.com/office/drawing/2010/main"/>
              </a:ext>
            </a:extLst>
          </a:blip>
          <a:srcRect/>
          <a:stretch>
            <a:fillRect/>
          </a:stretch>
        </p:blipFill>
        <p:spPr bwMode="auto">
          <a:xfrm>
            <a:off x="1705168" y="3070646"/>
            <a:ext cx="3629289" cy="2150124"/>
          </a:xfrm>
          <a:prstGeom prst="rect">
            <a:avLst/>
          </a:prstGeom>
          <a:ln>
            <a:noFill/>
          </a:ln>
          <a:effectLst>
            <a:softEdge rad="112500"/>
          </a:effectLst>
        </p:spPr>
      </p:pic>
      <p:sp>
        <p:nvSpPr>
          <p:cNvPr id="76813" name="Text Box 10"/>
          <p:cNvSpPr txBox="1">
            <a:spLocks noChangeArrowheads="1"/>
          </p:cNvSpPr>
          <p:nvPr/>
        </p:nvSpPr>
        <p:spPr bwMode="auto">
          <a:xfrm>
            <a:off x="1920181" y="2712292"/>
            <a:ext cx="924255" cy="3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975">
                <a:solidFill>
                  <a:srgbClr val="000000"/>
                </a:solidFill>
              </a:rPr>
              <a:t>جیر گند</a:t>
            </a:r>
            <a:endParaRPr lang="en-US" altLang="fa-IR" sz="1975">
              <a:solidFill>
                <a:srgbClr val="000000"/>
              </a:solidFill>
            </a:endParaRPr>
          </a:p>
        </p:txBody>
      </p:sp>
      <p:sp>
        <p:nvSpPr>
          <p:cNvPr id="76814" name="Line 8"/>
          <p:cNvSpPr>
            <a:spLocks noChangeShapeType="1"/>
          </p:cNvSpPr>
          <p:nvPr/>
        </p:nvSpPr>
        <p:spPr bwMode="auto">
          <a:xfrm>
            <a:off x="2493547" y="2998975"/>
            <a:ext cx="286683" cy="430025"/>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sp>
        <p:nvSpPr>
          <p:cNvPr id="76815" name="Text Box 9"/>
          <p:cNvSpPr txBox="1">
            <a:spLocks noChangeArrowheads="1"/>
          </p:cNvSpPr>
          <p:nvPr/>
        </p:nvSpPr>
        <p:spPr bwMode="auto">
          <a:xfrm>
            <a:off x="5432050" y="4217379"/>
            <a:ext cx="963077" cy="3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975">
                <a:solidFill>
                  <a:srgbClr val="000000"/>
                </a:solidFill>
              </a:rPr>
              <a:t>جور نال</a:t>
            </a:r>
            <a:endParaRPr lang="en-US" altLang="fa-IR" sz="1975">
              <a:solidFill>
                <a:srgbClr val="000000"/>
              </a:solidFill>
            </a:endParaRPr>
          </a:p>
        </p:txBody>
      </p:sp>
      <p:sp>
        <p:nvSpPr>
          <p:cNvPr id="76816" name="Line 6"/>
          <p:cNvSpPr>
            <a:spLocks noChangeShapeType="1"/>
          </p:cNvSpPr>
          <p:nvPr/>
        </p:nvSpPr>
        <p:spPr bwMode="auto">
          <a:xfrm flipH="1" flipV="1">
            <a:off x="3926963" y="3500671"/>
            <a:ext cx="1576758" cy="860050"/>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pic>
        <p:nvPicPr>
          <p:cNvPr id="76817" name="Picture 15" descr="G:\roosta\ax\104CANON\IMG_5979.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507112" y="3213988"/>
            <a:ext cx="2245685" cy="1863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18" name="Picture 16" descr="IMG_5980"/>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210255" y="4575733"/>
            <a:ext cx="2221795" cy="1741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4" descr="DSC07376"/>
          <p:cNvPicPr>
            <a:picLocks noChangeAspect="1" noChangeArrowheads="1"/>
          </p:cNvPicPr>
          <p:nvPr/>
        </p:nvPicPr>
        <p:blipFill>
          <a:blip r:embed="rId9" cstate="screen">
            <a:lum contrast="10000"/>
            <a:extLst>
              <a:ext uri="{28A0092B-C50C-407E-A947-70E740481C1C}">
                <a14:useLocalDpi xmlns:a14="http://schemas.microsoft.com/office/drawing/2010/main"/>
              </a:ext>
            </a:extLst>
          </a:blip>
          <a:srcRect/>
          <a:stretch>
            <a:fillRect/>
          </a:stretch>
        </p:blipFill>
        <p:spPr bwMode="auto">
          <a:xfrm>
            <a:off x="5575391" y="4862417"/>
            <a:ext cx="2293466" cy="1565517"/>
          </a:xfrm>
          <a:prstGeom prst="rect">
            <a:avLst/>
          </a:prstGeom>
          <a:ln>
            <a:noFill/>
          </a:ln>
          <a:effectLst>
            <a:softEdge rad="112500"/>
          </a:effectLst>
        </p:spPr>
      </p:pic>
      <p:sp>
        <p:nvSpPr>
          <p:cNvPr id="76820" name="Text Box 7"/>
          <p:cNvSpPr txBox="1">
            <a:spLocks noChangeArrowheads="1"/>
          </p:cNvSpPr>
          <p:nvPr/>
        </p:nvSpPr>
        <p:spPr bwMode="auto">
          <a:xfrm>
            <a:off x="7797187" y="5507453"/>
            <a:ext cx="989953" cy="3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975">
                <a:solidFill>
                  <a:srgbClr val="000000"/>
                </a:solidFill>
              </a:rPr>
              <a:t>جیر گند</a:t>
            </a:r>
            <a:endParaRPr lang="en-US" altLang="fa-IR" sz="1975">
              <a:solidFill>
                <a:srgbClr val="000000"/>
              </a:solidFill>
            </a:endParaRPr>
          </a:p>
        </p:txBody>
      </p:sp>
      <p:sp>
        <p:nvSpPr>
          <p:cNvPr id="76821" name="Line 6"/>
          <p:cNvSpPr>
            <a:spLocks noChangeShapeType="1"/>
          </p:cNvSpPr>
          <p:nvPr/>
        </p:nvSpPr>
        <p:spPr bwMode="auto">
          <a:xfrm flipH="1" flipV="1">
            <a:off x="4715341" y="5220770"/>
            <a:ext cx="3440199" cy="358354"/>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sp>
        <p:nvSpPr>
          <p:cNvPr id="76822" name="Line 6"/>
          <p:cNvSpPr>
            <a:spLocks noChangeShapeType="1"/>
          </p:cNvSpPr>
          <p:nvPr/>
        </p:nvSpPr>
        <p:spPr bwMode="auto">
          <a:xfrm flipH="1" flipV="1">
            <a:off x="6722124" y="5149099"/>
            <a:ext cx="1433416" cy="430025"/>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sp>
        <p:nvSpPr>
          <p:cNvPr id="76823" name="Line 6"/>
          <p:cNvSpPr>
            <a:spLocks noChangeShapeType="1"/>
          </p:cNvSpPr>
          <p:nvPr/>
        </p:nvSpPr>
        <p:spPr bwMode="auto">
          <a:xfrm flipH="1" flipV="1">
            <a:off x="7725515" y="4217379"/>
            <a:ext cx="430025" cy="1361745"/>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sp>
        <p:nvSpPr>
          <p:cNvPr id="76824" name="Rounded Rectangle 26"/>
          <p:cNvSpPr>
            <a:spLocks noChangeArrowheads="1"/>
          </p:cNvSpPr>
          <p:nvPr/>
        </p:nvSpPr>
        <p:spPr bwMode="auto">
          <a:xfrm>
            <a:off x="7797186" y="2138925"/>
            <a:ext cx="788379" cy="430025"/>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76825" name="Rounded Rectangle 27"/>
          <p:cNvSpPr>
            <a:spLocks noChangeArrowheads="1"/>
          </p:cNvSpPr>
          <p:nvPr/>
        </p:nvSpPr>
        <p:spPr bwMode="auto">
          <a:xfrm>
            <a:off x="7940528" y="5579124"/>
            <a:ext cx="788379" cy="358354"/>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76826" name="Rectangle 1"/>
          <p:cNvSpPr>
            <a:spLocks noChangeArrowheads="1"/>
          </p:cNvSpPr>
          <p:nvPr/>
        </p:nvSpPr>
        <p:spPr bwMode="auto">
          <a:xfrm>
            <a:off x="4077770" y="459142"/>
            <a:ext cx="4364453" cy="32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505">
                <a:solidFill>
                  <a:srgbClr val="000000"/>
                </a:solidFill>
              </a:rPr>
              <a:t>2-6 جور نال –جير كند </a:t>
            </a:r>
          </a:p>
        </p:txBody>
      </p:sp>
      <p:sp>
        <p:nvSpPr>
          <p:cNvPr id="76827" name="Rounded Rectangle 29"/>
          <p:cNvSpPr>
            <a:spLocks noChangeArrowheads="1"/>
          </p:cNvSpPr>
          <p:nvPr/>
        </p:nvSpPr>
        <p:spPr bwMode="auto">
          <a:xfrm>
            <a:off x="6793795" y="418826"/>
            <a:ext cx="1648428" cy="358354"/>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Tree>
    <p:extLst>
      <p:ext uri="{BB962C8B-B14F-4D97-AF65-F5344CB8AC3E}">
        <p14:creationId xmlns:p14="http://schemas.microsoft.com/office/powerpoint/2010/main" val="1201080335"/>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
          <p:cNvSpPr>
            <a:spLocks noChangeArrowheads="1"/>
          </p:cNvSpPr>
          <p:nvPr/>
        </p:nvSpPr>
        <p:spPr bwMode="auto">
          <a:xfrm>
            <a:off x="4141976" y="1326657"/>
            <a:ext cx="4364454" cy="96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راه ارتباطی بین طبقه اول و دوم راه پله ای به عرض تقریبی 80سانتیمتر است که تا جای ممکن در طول کم گرفته می شود تا تیر های کمتری از سقف بریده شود ، به همین خاطر عرض و ارتفاع  پا پله و کف پله چیزی بسیار متفاوت تر از استاندارد های پله است و همینطور شیب پله بسیار تند است . برای ساخت این پله ها یک تیر بسیار ضخیم را به صورت مورب قرار می دهند و پله ها را روی آن سوار می کنند </a:t>
            </a:r>
          </a:p>
        </p:txBody>
      </p:sp>
      <p:pic>
        <p:nvPicPr>
          <p:cNvPr id="3"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4"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77829" name="Picture 4" descr="IMG_597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718733" y="2783963"/>
            <a:ext cx="2763806" cy="1863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0" name="Picture 5" descr="IMG_560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61826" y="920522"/>
            <a:ext cx="2508478" cy="4300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1" name="Picture 6" descr="IMG_597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68609" y="3947121"/>
            <a:ext cx="2498027" cy="242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2" name="Rectangle 1"/>
          <p:cNvSpPr>
            <a:spLocks noChangeArrowheads="1"/>
          </p:cNvSpPr>
          <p:nvPr/>
        </p:nvSpPr>
        <p:spPr bwMode="auto">
          <a:xfrm>
            <a:off x="4070305" y="992193"/>
            <a:ext cx="4364454" cy="32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505">
                <a:solidFill>
                  <a:srgbClr val="000000"/>
                </a:solidFill>
              </a:rPr>
              <a:t>3-6 پله </a:t>
            </a:r>
          </a:p>
        </p:txBody>
      </p:sp>
      <p:sp>
        <p:nvSpPr>
          <p:cNvPr id="77833" name="Rounded Rectangle 8"/>
          <p:cNvSpPr>
            <a:spLocks noChangeArrowheads="1"/>
          </p:cNvSpPr>
          <p:nvPr/>
        </p:nvSpPr>
        <p:spPr bwMode="auto">
          <a:xfrm>
            <a:off x="7725515" y="920522"/>
            <a:ext cx="716708" cy="358354"/>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Tree>
    <p:extLst>
      <p:ext uri="{BB962C8B-B14F-4D97-AF65-F5344CB8AC3E}">
        <p14:creationId xmlns:p14="http://schemas.microsoft.com/office/powerpoint/2010/main" val="2375203554"/>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5"/>
          <p:cNvSpPr>
            <a:spLocks noChangeArrowheads="1"/>
          </p:cNvSpPr>
          <p:nvPr/>
        </p:nvSpPr>
        <p:spPr bwMode="auto">
          <a:xfrm>
            <a:off x="1705168" y="1014591"/>
            <a:ext cx="6952068" cy="26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buFontTx/>
              <a:buChar char="•"/>
            </a:pPr>
            <a:r>
              <a:rPr lang="fa-IR" altLang="fa-IR" sz="1129">
                <a:solidFill>
                  <a:srgbClr val="000000"/>
                </a:solidFill>
              </a:rPr>
              <a:t>برای ساخت سقف روی نال بالایی ستون هایی قرار می دهند.که در مرکز ساختمان دو ستون قرار دارد ، </a:t>
            </a:r>
            <a:endParaRPr lang="en-US" altLang="fa-IR" sz="1129">
              <a:solidFill>
                <a:srgbClr val="000000"/>
              </a:solidFill>
            </a:endParaRPr>
          </a:p>
        </p:txBody>
      </p:sp>
      <p:pic>
        <p:nvPicPr>
          <p:cNvPr id="184323" name="Picture 6" descr="DSC07290"/>
          <p:cNvPicPr>
            <a:picLocks noChangeAspect="1" noChangeArrowheads="1"/>
          </p:cNvPicPr>
          <p:nvPr/>
        </p:nvPicPr>
        <p:blipFill>
          <a:blip r:embed="rId2" cstate="screen">
            <a:lum contrast="10000"/>
            <a:extLst>
              <a:ext uri="{28A0092B-C50C-407E-A947-70E740481C1C}">
                <a14:useLocalDpi xmlns:a14="http://schemas.microsoft.com/office/drawing/2010/main"/>
              </a:ext>
            </a:extLst>
          </a:blip>
          <a:srcRect/>
          <a:stretch>
            <a:fillRect/>
          </a:stretch>
        </p:blipFill>
        <p:spPr bwMode="auto">
          <a:xfrm>
            <a:off x="2995242" y="1278876"/>
            <a:ext cx="3583540" cy="1736790"/>
          </a:xfrm>
          <a:prstGeom prst="rect">
            <a:avLst/>
          </a:prstGeom>
          <a:ln>
            <a:noFill/>
          </a:ln>
          <a:effectLst>
            <a:softEdge rad="112500"/>
          </a:effectLst>
        </p:spPr>
      </p:pic>
      <p:pic>
        <p:nvPicPr>
          <p:cNvPr id="148482" name="Picture 2" descr="C:\Documents and Settings\Navid\Desktop\6458758.jpg"/>
          <p:cNvPicPr>
            <a:picLocks noChangeAspect="1" noChangeArrowheads="1"/>
          </p:cNvPicPr>
          <p:nvPr/>
        </p:nvPicPr>
        <p:blipFill>
          <a:blip r:embed="rId3"/>
          <a:srcRect/>
          <a:stretch>
            <a:fillRect/>
          </a:stretch>
        </p:blipFill>
        <p:spPr bwMode="auto">
          <a:xfrm>
            <a:off x="6507112" y="1207205"/>
            <a:ext cx="2101734" cy="1858206"/>
          </a:xfrm>
          <a:prstGeom prst="rect">
            <a:avLst/>
          </a:prstGeom>
          <a:ln>
            <a:noFill/>
          </a:ln>
          <a:effectLst>
            <a:softEdge rad="112500"/>
          </a:effectLst>
        </p:spPr>
      </p:pic>
      <p:pic>
        <p:nvPicPr>
          <p:cNvPr id="6" name="Picture 3" descr="H:\aks\كاروانسرا ومدارس\New Folder (5)\logo%2000.jpg"/>
          <p:cNvPicPr>
            <a:picLocks noChangeAspect="1" noChangeArrowheads="1"/>
          </p:cNvPicPr>
          <p:nvPr/>
        </p:nvPicPr>
        <p:blipFill>
          <a:blip r:embed="rId4"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7"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تحلیل شخصی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122887" name="Picture 10" descr="IMAGE0001.JPG"/>
          <p:cNvPicPr>
            <a:picLocks noChangeAspect="1" noChangeArrowheads="1"/>
          </p:cNvPicPr>
          <p:nvPr/>
        </p:nvPicPr>
        <p:blipFill>
          <a:blip r:embed="rId5"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1418485" y="1923913"/>
            <a:ext cx="3084659" cy="1361745"/>
          </a:xfrm>
          <a:prstGeom prst="rect">
            <a:avLst/>
          </a:prstGeom>
          <a:noFill/>
          <a:ln w="9525">
            <a:noFill/>
            <a:miter lim="800000"/>
            <a:headEnd/>
            <a:tailEnd/>
          </a:ln>
        </p:spPr>
      </p:pic>
      <p:pic>
        <p:nvPicPr>
          <p:cNvPr id="78856" name="Picture 11" descr="IMG_598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420510" y="3142317"/>
            <a:ext cx="2184467" cy="157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7" name="Rounded Rectangle 10"/>
          <p:cNvSpPr>
            <a:spLocks noChangeArrowheads="1"/>
          </p:cNvSpPr>
          <p:nvPr/>
        </p:nvSpPr>
        <p:spPr bwMode="auto">
          <a:xfrm>
            <a:off x="6650453" y="490497"/>
            <a:ext cx="1863441" cy="430025"/>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78858" name="Rectangle 4"/>
          <p:cNvSpPr>
            <a:spLocks noChangeArrowheads="1"/>
          </p:cNvSpPr>
          <p:nvPr/>
        </p:nvSpPr>
        <p:spPr bwMode="auto">
          <a:xfrm>
            <a:off x="6692261" y="490877"/>
            <a:ext cx="1821633" cy="4592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lg"/>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881" b="1">
                <a:solidFill>
                  <a:srgbClr val="000000"/>
                </a:solidFill>
              </a:rPr>
              <a:t>4-6 پوشش سقف </a:t>
            </a:r>
          </a:p>
          <a:p>
            <a:pPr eaLnBrk="1" fontAlgn="base" hangingPunct="1">
              <a:spcBef>
                <a:spcPct val="0"/>
              </a:spcBef>
              <a:spcAft>
                <a:spcPct val="0"/>
              </a:spcAft>
            </a:pPr>
            <a:endParaRPr lang="fa-IR" altLang="fa-IR" sz="1975">
              <a:solidFill>
                <a:srgbClr val="000000"/>
              </a:solidFill>
            </a:endParaRPr>
          </a:p>
          <a:p>
            <a:pPr eaLnBrk="1" fontAlgn="base" hangingPunct="1">
              <a:spcBef>
                <a:spcPct val="0"/>
              </a:spcBef>
              <a:spcAft>
                <a:spcPct val="0"/>
              </a:spcAft>
            </a:pPr>
            <a:endParaRPr lang="fa-IR" altLang="fa-IR" sz="1975">
              <a:solidFill>
                <a:srgbClr val="000000"/>
              </a:solidFill>
            </a:endParaRPr>
          </a:p>
          <a:p>
            <a:pPr eaLnBrk="1" fontAlgn="base" hangingPunct="1">
              <a:spcBef>
                <a:spcPct val="0"/>
              </a:spcBef>
              <a:spcAft>
                <a:spcPct val="0"/>
              </a:spcAft>
            </a:pPr>
            <a:endParaRPr lang="fa-IR" altLang="fa-IR" sz="1975">
              <a:solidFill>
                <a:srgbClr val="000000"/>
              </a:solidFill>
            </a:endParaRPr>
          </a:p>
          <a:p>
            <a:pPr eaLnBrk="1" fontAlgn="base" hangingPunct="1">
              <a:spcBef>
                <a:spcPct val="0"/>
              </a:spcBef>
              <a:spcAft>
                <a:spcPct val="0"/>
              </a:spcAft>
            </a:pPr>
            <a:endParaRPr lang="fa-IR" altLang="fa-IR" sz="1975">
              <a:solidFill>
                <a:srgbClr val="000000"/>
              </a:solidFill>
            </a:endParaRPr>
          </a:p>
          <a:p>
            <a:pPr eaLnBrk="1" fontAlgn="base" hangingPunct="1">
              <a:spcBef>
                <a:spcPct val="0"/>
              </a:spcBef>
              <a:spcAft>
                <a:spcPct val="0"/>
              </a:spcAft>
            </a:pPr>
            <a:endParaRPr lang="fa-IR" altLang="fa-IR" sz="1975">
              <a:solidFill>
                <a:srgbClr val="000000"/>
              </a:solidFill>
            </a:endParaRPr>
          </a:p>
          <a:p>
            <a:pPr eaLnBrk="1" fontAlgn="base" hangingPunct="1">
              <a:spcBef>
                <a:spcPct val="0"/>
              </a:spcBef>
              <a:spcAft>
                <a:spcPct val="0"/>
              </a:spcAft>
            </a:pPr>
            <a:endParaRPr lang="fa-IR" altLang="fa-IR" sz="1975">
              <a:solidFill>
                <a:srgbClr val="000000"/>
              </a:solidFill>
            </a:endParaRPr>
          </a:p>
          <a:p>
            <a:pPr eaLnBrk="1" fontAlgn="base" hangingPunct="1">
              <a:spcBef>
                <a:spcPct val="0"/>
              </a:spcBef>
              <a:spcAft>
                <a:spcPct val="0"/>
              </a:spcAft>
            </a:pPr>
            <a:endParaRPr lang="fa-IR" altLang="fa-IR" sz="1975">
              <a:solidFill>
                <a:srgbClr val="000000"/>
              </a:solidFill>
            </a:endParaRPr>
          </a:p>
          <a:p>
            <a:pPr eaLnBrk="1" fontAlgn="base" hangingPunct="1">
              <a:spcBef>
                <a:spcPct val="0"/>
              </a:spcBef>
              <a:spcAft>
                <a:spcPct val="0"/>
              </a:spcAft>
            </a:pPr>
            <a:endParaRPr lang="fa-IR" altLang="fa-IR" sz="1975">
              <a:solidFill>
                <a:srgbClr val="000000"/>
              </a:solidFill>
            </a:endParaRPr>
          </a:p>
          <a:p>
            <a:pPr eaLnBrk="1" fontAlgn="base" hangingPunct="1">
              <a:spcBef>
                <a:spcPct val="0"/>
              </a:spcBef>
              <a:spcAft>
                <a:spcPct val="0"/>
              </a:spcAft>
            </a:pPr>
            <a:endParaRPr lang="fa-IR" altLang="fa-IR" sz="1975">
              <a:solidFill>
                <a:srgbClr val="000000"/>
              </a:solidFill>
            </a:endParaRPr>
          </a:p>
          <a:p>
            <a:pPr eaLnBrk="1" fontAlgn="base" hangingPunct="1">
              <a:spcBef>
                <a:spcPct val="0"/>
              </a:spcBef>
              <a:spcAft>
                <a:spcPct val="0"/>
              </a:spcAft>
            </a:pPr>
            <a:endParaRPr lang="fa-IR" altLang="fa-IR" sz="1975">
              <a:solidFill>
                <a:srgbClr val="000000"/>
              </a:solidFill>
            </a:endParaRPr>
          </a:p>
          <a:p>
            <a:pPr eaLnBrk="1" fontAlgn="base" hangingPunct="1">
              <a:spcBef>
                <a:spcPct val="0"/>
              </a:spcBef>
              <a:spcAft>
                <a:spcPct val="0"/>
              </a:spcAft>
            </a:pPr>
            <a:endParaRPr lang="fa-IR" altLang="fa-IR" sz="1975">
              <a:solidFill>
                <a:srgbClr val="000000"/>
              </a:solidFill>
            </a:endParaRPr>
          </a:p>
          <a:p>
            <a:pPr eaLnBrk="1" fontAlgn="base" hangingPunct="1">
              <a:spcBef>
                <a:spcPct val="0"/>
              </a:spcBef>
              <a:spcAft>
                <a:spcPct val="0"/>
              </a:spcAft>
            </a:pPr>
            <a:endParaRPr lang="fa-IR" altLang="fa-IR" sz="1975">
              <a:solidFill>
                <a:srgbClr val="000000"/>
              </a:solidFill>
            </a:endParaRPr>
          </a:p>
          <a:p>
            <a:pPr eaLnBrk="1" fontAlgn="base" hangingPunct="1">
              <a:spcBef>
                <a:spcPct val="0"/>
              </a:spcBef>
              <a:spcAft>
                <a:spcPct val="0"/>
              </a:spcAft>
            </a:pPr>
            <a:r>
              <a:rPr lang="fa-IR" altLang="fa-IR" sz="1975">
                <a:solidFill>
                  <a:srgbClr val="000000"/>
                </a:solidFill>
              </a:rPr>
              <a:t> </a:t>
            </a:r>
          </a:p>
          <a:p>
            <a:pPr eaLnBrk="1" fontAlgn="base" hangingPunct="1">
              <a:spcBef>
                <a:spcPct val="0"/>
              </a:spcBef>
              <a:spcAft>
                <a:spcPct val="0"/>
              </a:spcAft>
            </a:pPr>
            <a:r>
              <a:rPr lang="fa-IR" altLang="fa-IR" sz="1693" b="1">
                <a:solidFill>
                  <a:srgbClr val="000000"/>
                </a:solidFill>
              </a:rPr>
              <a:t>           لت پوش</a:t>
            </a:r>
            <a:r>
              <a:rPr lang="en-US" altLang="fa-IR" sz="1693" b="1">
                <a:solidFill>
                  <a:srgbClr val="000000"/>
                </a:solidFill>
              </a:rPr>
              <a:t> </a:t>
            </a:r>
          </a:p>
        </p:txBody>
      </p:sp>
      <p:pic>
        <p:nvPicPr>
          <p:cNvPr id="11" name="Picture 6" descr="IMG_1346"/>
          <p:cNvPicPr>
            <a:picLocks noChangeAspect="1" noChangeArrowheads="1"/>
          </p:cNvPicPr>
          <p:nvPr/>
        </p:nvPicPr>
        <p:blipFill>
          <a:blip r:embed="rId7" cstate="screen">
            <a:lum contrast="20000"/>
            <a:extLst>
              <a:ext uri="{28A0092B-C50C-407E-A947-70E740481C1C}">
                <a14:useLocalDpi xmlns:a14="http://schemas.microsoft.com/office/drawing/2010/main"/>
              </a:ext>
            </a:extLst>
          </a:blip>
          <a:srcRect/>
          <a:stretch>
            <a:fillRect/>
          </a:stretch>
        </p:blipFill>
        <p:spPr bwMode="auto">
          <a:xfrm>
            <a:off x="5432050" y="4217379"/>
            <a:ext cx="1531855" cy="2179691"/>
          </a:xfrm>
          <a:prstGeom prst="rect">
            <a:avLst/>
          </a:prstGeom>
          <a:ln>
            <a:noFill/>
          </a:ln>
          <a:effectLst>
            <a:softEdge rad="112500"/>
          </a:effectLst>
        </p:spPr>
      </p:pic>
      <p:pic>
        <p:nvPicPr>
          <p:cNvPr id="12" name="Picture 5" descr="DSC07357"/>
          <p:cNvPicPr>
            <a:picLocks noChangeAspect="1" noChangeArrowheads="1"/>
          </p:cNvPicPr>
          <p:nvPr/>
        </p:nvPicPr>
        <p:blipFill>
          <a:blip r:embed="rId8" cstate="screen">
            <a:lum contrast="20000"/>
            <a:extLst>
              <a:ext uri="{28A0092B-C50C-407E-A947-70E740481C1C}">
                <a14:useLocalDpi xmlns:a14="http://schemas.microsoft.com/office/drawing/2010/main"/>
              </a:ext>
            </a:extLst>
          </a:blip>
          <a:srcRect/>
          <a:stretch>
            <a:fillRect/>
          </a:stretch>
        </p:blipFill>
        <p:spPr bwMode="auto">
          <a:xfrm>
            <a:off x="4213646" y="3213987"/>
            <a:ext cx="1791770" cy="2130243"/>
          </a:xfrm>
          <a:prstGeom prst="rect">
            <a:avLst/>
          </a:prstGeom>
          <a:ln>
            <a:noFill/>
          </a:ln>
          <a:effectLst>
            <a:softEdge rad="112500"/>
          </a:effectLst>
        </p:spPr>
      </p:pic>
      <p:pic>
        <p:nvPicPr>
          <p:cNvPr id="13" name="Picture 2" descr="C:\Documents and Settings\Navid\Desktop\saghf 2.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008807" y="5005758"/>
            <a:ext cx="1674902" cy="1365599"/>
          </a:xfrm>
          <a:prstGeom prst="rect">
            <a:avLst/>
          </a:prstGeom>
          <a:ln>
            <a:noFill/>
          </a:ln>
          <a:effectLst>
            <a:softEdge rad="112500"/>
          </a:effectLst>
        </p:spPr>
      </p:pic>
      <p:sp>
        <p:nvSpPr>
          <p:cNvPr id="78862" name="Line 7"/>
          <p:cNvSpPr>
            <a:spLocks noChangeShapeType="1"/>
          </p:cNvSpPr>
          <p:nvPr/>
        </p:nvSpPr>
        <p:spPr bwMode="auto">
          <a:xfrm flipH="1">
            <a:off x="6435441" y="5005757"/>
            <a:ext cx="1146733" cy="143342"/>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sp>
        <p:nvSpPr>
          <p:cNvPr id="78863" name="Line 7"/>
          <p:cNvSpPr>
            <a:spLocks noChangeShapeType="1"/>
          </p:cNvSpPr>
          <p:nvPr/>
        </p:nvSpPr>
        <p:spPr bwMode="auto">
          <a:xfrm flipH="1">
            <a:off x="7653844" y="5005758"/>
            <a:ext cx="71671" cy="286683"/>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sp>
        <p:nvSpPr>
          <p:cNvPr id="78864" name="Line 7"/>
          <p:cNvSpPr>
            <a:spLocks noChangeShapeType="1"/>
          </p:cNvSpPr>
          <p:nvPr/>
        </p:nvSpPr>
        <p:spPr bwMode="auto">
          <a:xfrm flipH="1" flipV="1">
            <a:off x="6005416" y="4575733"/>
            <a:ext cx="1146733" cy="215012"/>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pic>
        <p:nvPicPr>
          <p:cNvPr id="17" name="Picture 6" descr="DSC07251"/>
          <p:cNvPicPr>
            <a:picLocks noChangeAspect="1" noChangeArrowheads="1"/>
          </p:cNvPicPr>
          <p:nvPr/>
        </p:nvPicPr>
        <p:blipFill>
          <a:blip r:embed="rId10" cstate="screen">
            <a:lum contrast="10000"/>
            <a:extLst>
              <a:ext uri="{28A0092B-C50C-407E-A947-70E740481C1C}">
                <a14:useLocalDpi xmlns:a14="http://schemas.microsoft.com/office/drawing/2010/main"/>
              </a:ext>
            </a:extLst>
          </a:blip>
          <a:srcRect/>
          <a:stretch>
            <a:fillRect/>
          </a:stretch>
        </p:blipFill>
        <p:spPr bwMode="auto">
          <a:xfrm>
            <a:off x="1418485" y="3500671"/>
            <a:ext cx="1568508" cy="2934626"/>
          </a:xfrm>
          <a:prstGeom prst="rect">
            <a:avLst/>
          </a:prstGeom>
          <a:ln>
            <a:noFill/>
          </a:ln>
          <a:effectLst>
            <a:softEdge rad="112500"/>
          </a:effectLst>
        </p:spPr>
      </p:pic>
      <p:pic>
        <p:nvPicPr>
          <p:cNvPr id="18" name="Picture 4" descr="IMG_5917"/>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2851901" y="5005758"/>
            <a:ext cx="2006782" cy="1486408"/>
          </a:xfrm>
          <a:prstGeom prst="rect">
            <a:avLst/>
          </a:prstGeom>
          <a:ln>
            <a:noFill/>
          </a:ln>
          <a:effectLst>
            <a:softEdge rad="112500"/>
          </a:effectLst>
        </p:spPr>
      </p:pic>
      <p:sp>
        <p:nvSpPr>
          <p:cNvPr id="78867" name="TextBox 3"/>
          <p:cNvSpPr txBox="1">
            <a:spLocks noChangeArrowheads="1"/>
          </p:cNvSpPr>
          <p:nvPr/>
        </p:nvSpPr>
        <p:spPr bwMode="auto">
          <a:xfrm>
            <a:off x="2780231" y="4002367"/>
            <a:ext cx="1448347"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كلش پوش</a:t>
            </a:r>
            <a:endParaRPr lang="en-US" altLang="fa-IR" sz="1693" b="1">
              <a:solidFill>
                <a:srgbClr val="000000"/>
              </a:solidFill>
            </a:endParaRPr>
          </a:p>
        </p:txBody>
      </p:sp>
      <p:sp>
        <p:nvSpPr>
          <p:cNvPr id="78868" name="Line 7"/>
          <p:cNvSpPr>
            <a:spLocks noChangeShapeType="1"/>
          </p:cNvSpPr>
          <p:nvPr/>
        </p:nvSpPr>
        <p:spPr bwMode="auto">
          <a:xfrm flipH="1">
            <a:off x="3855292" y="4360720"/>
            <a:ext cx="71671" cy="716708"/>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sp>
        <p:nvSpPr>
          <p:cNvPr id="78869" name="Line 7"/>
          <p:cNvSpPr>
            <a:spLocks noChangeShapeType="1"/>
          </p:cNvSpPr>
          <p:nvPr/>
        </p:nvSpPr>
        <p:spPr bwMode="auto">
          <a:xfrm flipH="1">
            <a:off x="2350205" y="4217379"/>
            <a:ext cx="931720" cy="430025"/>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lIns="90222" tIns="45112" rIns="90222" bIns="45112"/>
          <a:lstStyle/>
          <a:p>
            <a:pPr algn="l" fontAlgn="base">
              <a:spcBef>
                <a:spcPct val="0"/>
              </a:spcBef>
              <a:spcAft>
                <a:spcPct val="0"/>
              </a:spcAft>
            </a:pPr>
            <a:endParaRPr lang="fa-IR" sz="3104">
              <a:solidFill>
                <a:srgbClr val="000000"/>
              </a:solidFill>
              <a:cs typeface="B Homa" panose="00000400000000000000" pitchFamily="2" charset="-78"/>
            </a:endParaRPr>
          </a:p>
        </p:txBody>
      </p:sp>
    </p:spTree>
    <p:extLst>
      <p:ext uri="{BB962C8B-B14F-4D97-AF65-F5344CB8AC3E}">
        <p14:creationId xmlns:p14="http://schemas.microsoft.com/office/powerpoint/2010/main" val="6393892"/>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rPr>
              <a:t>برداشت شخصی</a:t>
            </a:r>
            <a:br>
              <a:rPr lang="fa-IR" sz="1129"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4" name="Picture 3" descr="IMAGE0003.JPG"/>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tretch>
            <a:fillRect/>
          </a:stretch>
        </p:blipFill>
        <p:spPr>
          <a:xfrm rot="10800000">
            <a:off x="1705167" y="418826"/>
            <a:ext cx="5088627" cy="6020347"/>
          </a:xfrm>
          <a:prstGeom prst="rect">
            <a:avLst/>
          </a:prstGeom>
        </p:spPr>
      </p:pic>
      <p:sp>
        <p:nvSpPr>
          <p:cNvPr id="79876" name="Text Box 2"/>
          <p:cNvSpPr txBox="1">
            <a:spLocks noChangeArrowheads="1"/>
          </p:cNvSpPr>
          <p:nvPr/>
        </p:nvSpPr>
        <p:spPr bwMode="auto">
          <a:xfrm>
            <a:off x="6220429" y="562168"/>
            <a:ext cx="2436807" cy="439672"/>
          </a:xfrm>
          <a:prstGeom prst="rect">
            <a:avLst/>
          </a:prstGeom>
          <a:solidFill>
            <a:srgbClr val="FBD29B"/>
          </a:solidFill>
          <a:ln w="31750">
            <a:solidFill>
              <a:srgbClr val="000000"/>
            </a:solidFill>
            <a:miter lim="800000"/>
            <a:headEnd/>
            <a:tailEnd/>
          </a:ln>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941"/>
              </a:spcAft>
            </a:pPr>
            <a:r>
              <a:rPr lang="fa-IR" altLang="fa-IR" sz="2257">
                <a:solidFill>
                  <a:srgbClr val="000000"/>
                </a:solidFill>
              </a:rPr>
              <a:t>5-6 </a:t>
            </a:r>
            <a:r>
              <a:rPr lang="en-US" altLang="fa-IR" sz="2257">
                <a:solidFill>
                  <a:srgbClr val="000000"/>
                </a:solidFill>
              </a:rPr>
              <a:t>Wall section</a:t>
            </a:r>
            <a:endParaRPr lang="fa-IR" altLang="fa-IR" sz="2257">
              <a:solidFill>
                <a:srgbClr val="000000"/>
              </a:solidFill>
            </a:endParaRPr>
          </a:p>
        </p:txBody>
      </p:sp>
      <p:pic>
        <p:nvPicPr>
          <p:cNvPr id="6"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Tree>
    <p:extLst>
      <p:ext uri="{BB962C8B-B14F-4D97-AF65-F5344CB8AC3E}">
        <p14:creationId xmlns:p14="http://schemas.microsoft.com/office/powerpoint/2010/main" val="358699650"/>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1"/>
          <p:cNvSpPr>
            <a:spLocks noChangeArrowheads="1"/>
          </p:cNvSpPr>
          <p:nvPr/>
        </p:nvSpPr>
        <p:spPr bwMode="auto">
          <a:xfrm>
            <a:off x="2135193" y="989205"/>
            <a:ext cx="5862074" cy="217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182563"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Low" fontAlgn="base">
              <a:spcBef>
                <a:spcPct val="0"/>
              </a:spcBef>
              <a:spcAft>
                <a:spcPct val="0"/>
              </a:spcAft>
            </a:pPr>
            <a:r>
              <a:rPr lang="fa-IR" altLang="fa-IR" sz="1693" b="1">
                <a:solidFill>
                  <a:srgbClr val="000000"/>
                </a:solidFill>
              </a:rPr>
              <a:t>6-6 تحليل سازه :</a:t>
            </a:r>
          </a:p>
          <a:p>
            <a:pPr algn="justLow" fontAlgn="base">
              <a:spcBef>
                <a:spcPct val="0"/>
              </a:spcBef>
              <a:spcAft>
                <a:spcPct val="0"/>
              </a:spcAft>
            </a:pPr>
            <a:endParaRPr lang="fa-IR" altLang="fa-IR" sz="1317" b="1">
              <a:solidFill>
                <a:srgbClr val="000000"/>
              </a:solidFill>
            </a:endParaRPr>
          </a:p>
          <a:p>
            <a:pPr algn="justLow" fontAlgn="base">
              <a:spcBef>
                <a:spcPct val="0"/>
              </a:spcBef>
              <a:spcAft>
                <a:spcPct val="0"/>
              </a:spcAft>
            </a:pPr>
            <a:r>
              <a:rPr lang="fa-IR" altLang="fa-IR" sz="1317" b="1">
                <a:solidFill>
                  <a:srgbClr val="000000"/>
                </a:solidFill>
              </a:rPr>
              <a:t>در روستای کیش دره برای ساخت خانه های روستایی در زمان قدیم و همچنین  در حال حاضر با توجه به کوهپایه ای بودن و نزدیکی روستا به جنگل و وجود منابع غنی چوب از خانه های زگمه ای یا دارورچین استفاده می شود . همچنین برای پوشش بام از پوشش کلش پوش (گالی پوش) لت پوش استفاده می شود . به سازه ی زگمه ای در زبان فارسی دارور چین می گویند که از قرار گرفتن چوبهای چهارتراش و یا تنه درختان روی هم تشکیل می شود ، چوب های خانه های روستایی معمولا از چوب های درختان خود روی جنگلی است . دلیل استفاده از این چوب ها این است که این چوب ها از مقاومت خوبی در برابر خمش و تحمل نیرو و همچنین در برابر موریانه و خسارت های طبیعی بر خوردارند.</a:t>
            </a:r>
          </a:p>
        </p:txBody>
      </p:sp>
      <p:sp>
        <p:nvSpPr>
          <p:cNvPr id="80899" name="Rectangle 2"/>
          <p:cNvSpPr>
            <a:spLocks noChangeArrowheads="1"/>
          </p:cNvSpPr>
          <p:nvPr/>
        </p:nvSpPr>
        <p:spPr bwMode="auto">
          <a:xfrm>
            <a:off x="2135193" y="3290088"/>
            <a:ext cx="5877006" cy="700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182563"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Low" fontAlgn="base">
              <a:spcBef>
                <a:spcPct val="0"/>
              </a:spcBef>
              <a:spcAft>
                <a:spcPct val="0"/>
              </a:spcAft>
            </a:pPr>
            <a:r>
              <a:rPr lang="fa-IR" altLang="fa-IR" sz="1317" b="1">
                <a:solidFill>
                  <a:srgbClr val="000000"/>
                </a:solidFill>
              </a:rPr>
              <a:t>پس از حمل تمام چوب ها به محل ساخت خانه به انتخاب محل ساخت خانه می پردازند ، برای ساخت خانه سعی می شد مسطح ترین قسمت زمین انتخاب شود تا پی کنی و پر کردن زیر ساختمان راحت تر باشد . </a:t>
            </a:r>
          </a:p>
        </p:txBody>
      </p:sp>
      <p:sp>
        <p:nvSpPr>
          <p:cNvPr id="80900" name="Rectangle 3"/>
          <p:cNvSpPr>
            <a:spLocks noChangeArrowheads="1"/>
          </p:cNvSpPr>
          <p:nvPr/>
        </p:nvSpPr>
        <p:spPr bwMode="auto">
          <a:xfrm>
            <a:off x="1991851" y="4009833"/>
            <a:ext cx="6020347" cy="700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317" b="1">
                <a:solidFill>
                  <a:srgbClr val="000000"/>
                </a:solidFill>
              </a:rPr>
              <a:t>پس از این مرحله ابعاد و طول و عرض سازه ساختمان را روی زمین مشخص می کنند ، محل قرار گیری پی ها معمولا 4گوشه سازه به علاوه قسمت های ابتدایی و انتهایی دیوار بین دو اتاق است ، همچنین قسمت میانی ایوان که تیر قرار می گیرد . </a:t>
            </a:r>
          </a:p>
        </p:txBody>
      </p:sp>
      <p:sp>
        <p:nvSpPr>
          <p:cNvPr id="80901" name="Rectangle 3"/>
          <p:cNvSpPr>
            <a:spLocks noChangeArrowheads="1"/>
          </p:cNvSpPr>
          <p:nvPr/>
        </p:nvSpPr>
        <p:spPr bwMode="auto">
          <a:xfrm>
            <a:off x="2206864" y="4777257"/>
            <a:ext cx="5733664" cy="700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Low" fontAlgn="base">
              <a:spcBef>
                <a:spcPct val="0"/>
              </a:spcBef>
              <a:spcAft>
                <a:spcPct val="0"/>
              </a:spcAft>
            </a:pPr>
            <a:r>
              <a:rPr lang="fa-IR" altLang="fa-IR" sz="1317" b="1">
                <a:solidFill>
                  <a:srgbClr val="000000"/>
                </a:solidFill>
              </a:rPr>
              <a:t>بعد از اتمام پی شروع به چیدن تیر ها روی هم می کنند .. این تیر که در زبان محلی به آن جیرنال گفته می شود اکثرا به صورت چهارتراش در می آید . زیر جیرنال در طول تیر یک ردیف سنگ به صورت خشکه چین قرار داده می شود و تقریبا تمام طول تیر را پر می کند . </a:t>
            </a:r>
          </a:p>
        </p:txBody>
      </p:sp>
      <p:sp>
        <p:nvSpPr>
          <p:cNvPr id="7"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rPr>
              <a:t>برداشت شخصی</a:t>
            </a:r>
            <a:br>
              <a:rPr lang="fa-IR" sz="1129"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8"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80904" name="Text Box 6"/>
          <p:cNvSpPr txBox="1">
            <a:spLocks noChangeArrowheads="1"/>
          </p:cNvSpPr>
          <p:nvPr/>
        </p:nvSpPr>
        <p:spPr bwMode="auto">
          <a:xfrm>
            <a:off x="1776839" y="777180"/>
            <a:ext cx="6522043" cy="5160298"/>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129">
                <a:solidFill>
                  <a:srgbClr val="000000"/>
                </a:solidFill>
                <a:latin typeface="Calibri" panose="020F0502020204030204" pitchFamily="34" charset="0"/>
                <a:cs typeface="Arial" panose="020B0604020202020204" pitchFamily="34" charset="0"/>
              </a:rPr>
              <a:t> </a:t>
            </a:r>
            <a:endParaRPr lang="fa-IR" altLang="fa-IR" sz="2352">
              <a:solidFill>
                <a:srgbClr val="000000"/>
              </a:solidFill>
            </a:endParaRPr>
          </a:p>
        </p:txBody>
      </p:sp>
    </p:spTree>
    <p:extLst>
      <p:ext uri="{BB962C8B-B14F-4D97-AF65-F5344CB8AC3E}">
        <p14:creationId xmlns:p14="http://schemas.microsoft.com/office/powerpoint/2010/main" val="246641487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ChangeArrowheads="1"/>
          </p:cNvSpPr>
          <p:nvPr/>
        </p:nvSpPr>
        <p:spPr bwMode="auto">
          <a:xfrm>
            <a:off x="6995409" y="562190"/>
            <a:ext cx="1334830" cy="113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دهستان آلیان :</a:t>
            </a:r>
          </a:p>
          <a:p>
            <a:pPr eaLnBrk="1" fontAlgn="base" hangingPunct="1">
              <a:spcBef>
                <a:spcPct val="0"/>
              </a:spcBef>
              <a:spcAft>
                <a:spcPct val="0"/>
              </a:spcAft>
            </a:pPr>
            <a:endParaRPr lang="fa-IR" altLang="fa-IR" sz="1787">
              <a:solidFill>
                <a:srgbClr val="000000"/>
              </a:solidFill>
            </a:endParaRPr>
          </a:p>
          <a:p>
            <a:pPr eaLnBrk="1" fontAlgn="base" hangingPunct="1">
              <a:spcBef>
                <a:spcPct val="0"/>
              </a:spcBef>
              <a:spcAft>
                <a:spcPct val="0"/>
              </a:spcAft>
            </a:pPr>
            <a:r>
              <a:rPr lang="fa-IR" altLang="fa-IR" sz="1505">
                <a:solidFill>
                  <a:srgbClr val="000000"/>
                </a:solidFill>
              </a:rPr>
              <a:t>شامل 19 روستا</a:t>
            </a:r>
          </a:p>
          <a:p>
            <a:pPr eaLnBrk="1" fontAlgn="base" hangingPunct="1">
              <a:spcBef>
                <a:spcPct val="0"/>
              </a:spcBef>
              <a:spcAft>
                <a:spcPct val="0"/>
              </a:spcAft>
            </a:pPr>
            <a:endParaRPr lang="en-US" altLang="fa-IR" sz="1787">
              <a:solidFill>
                <a:srgbClr val="000000"/>
              </a:solidFill>
            </a:endParaRPr>
          </a:p>
        </p:txBody>
      </p:sp>
      <p:pic>
        <p:nvPicPr>
          <p:cNvPr id="9219" name="Picture 5" descr="IMG_1278"/>
          <p:cNvPicPr>
            <a:picLocks noChangeAspect="1" noChangeArrowheads="1"/>
          </p:cNvPicPr>
          <p:nvPr/>
        </p:nvPicPr>
        <p:blipFill>
          <a:blip r:embed="rId2" cstate="screen">
            <a:lum contrast="10000"/>
            <a:extLst>
              <a:ext uri="{28A0092B-C50C-407E-A947-70E740481C1C}">
                <a14:useLocalDpi xmlns:a14="http://schemas.microsoft.com/office/drawing/2010/main"/>
              </a:ext>
            </a:extLst>
          </a:blip>
          <a:srcRect/>
          <a:stretch>
            <a:fillRect/>
          </a:stretch>
        </p:blipFill>
        <p:spPr bwMode="auto">
          <a:xfrm>
            <a:off x="1776839" y="705510"/>
            <a:ext cx="3002552" cy="2945332"/>
          </a:xfrm>
          <a:prstGeom prst="rect">
            <a:avLst/>
          </a:prstGeom>
          <a:ln>
            <a:noFill/>
          </a:ln>
          <a:effectLst>
            <a:softEdge rad="112500"/>
          </a:effectLst>
        </p:spPr>
      </p:pic>
      <p:sp>
        <p:nvSpPr>
          <p:cNvPr id="10244" name="Rectangle 6"/>
          <p:cNvSpPr>
            <a:spLocks noChangeArrowheads="1"/>
          </p:cNvSpPr>
          <p:nvPr/>
        </p:nvSpPr>
        <p:spPr bwMode="auto">
          <a:xfrm>
            <a:off x="5073696" y="1493888"/>
            <a:ext cx="3296857" cy="43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مجموعه روستایی کیش دره در قسمت مرکزی دهستان آلیان قرار گرفته است .</a:t>
            </a:r>
            <a:endParaRPr lang="en-US" altLang="fa-IR" sz="1129">
              <a:solidFill>
                <a:srgbClr val="000000"/>
              </a:solidFill>
            </a:endParaRPr>
          </a:p>
        </p:txBody>
      </p:sp>
      <p:sp>
        <p:nvSpPr>
          <p:cNvPr id="6"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 تحلیل شخصی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7"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10247" name="Rectangle 8"/>
          <p:cNvSpPr>
            <a:spLocks noChangeArrowheads="1"/>
          </p:cNvSpPr>
          <p:nvPr/>
        </p:nvSpPr>
        <p:spPr bwMode="auto">
          <a:xfrm>
            <a:off x="3855292" y="1995584"/>
            <a:ext cx="4572000" cy="61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fontAlgn="base">
              <a:spcBef>
                <a:spcPct val="0"/>
              </a:spcBef>
              <a:spcAft>
                <a:spcPct val="0"/>
              </a:spcAft>
            </a:pPr>
            <a:r>
              <a:rPr lang="fa-IR" altLang="fa-IR" sz="1693" b="1">
                <a:solidFill>
                  <a:srgbClr val="000000"/>
                </a:solidFill>
              </a:rPr>
              <a:t>5-1  جغرافیای طبیعی روستای کیش دره:</a:t>
            </a:r>
            <a:endParaRPr lang="en-US" altLang="fa-IR" sz="1693" b="1">
              <a:solidFill>
                <a:srgbClr val="000000"/>
              </a:solidFill>
            </a:endParaRPr>
          </a:p>
          <a:p>
            <a:pPr rtl="0" fontAlgn="base">
              <a:spcBef>
                <a:spcPct val="0"/>
              </a:spcBef>
              <a:spcAft>
                <a:spcPct val="0"/>
              </a:spcAft>
            </a:pPr>
            <a:endParaRPr lang="en-US" altLang="fa-IR" sz="1693">
              <a:solidFill>
                <a:srgbClr val="000000"/>
              </a:solidFill>
            </a:endParaRPr>
          </a:p>
        </p:txBody>
      </p:sp>
      <p:sp>
        <p:nvSpPr>
          <p:cNvPr id="10248" name="Rectangle 9"/>
          <p:cNvSpPr>
            <a:spLocks noChangeArrowheads="1"/>
          </p:cNvSpPr>
          <p:nvPr/>
        </p:nvSpPr>
        <p:spPr bwMode="auto">
          <a:xfrm>
            <a:off x="4858683" y="2371856"/>
            <a:ext cx="3583540" cy="130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مجموعه روستایی کیش دره از روستاهای دهستان 19 روستایی آلیان و شامل روستاهای کیش دره ، موسی کوه و لتین پرد است. روستاهای موسی کوه و لتین پرد در شمال غربی کیش دره می باشند. این مجموعه روستایی از شرق به روستای سیاه ورود و از شمال و جنوب و غرب به ارتفاعات محدود می شوند. مجموعه روستایی کیش دره در طول جغرافیایی 49 درجه و 8 دقیقه ، و عرض جغرافیایی 37 درجه و 15 دقیقه واقع شده است</a:t>
            </a:r>
          </a:p>
        </p:txBody>
      </p:sp>
      <p:sp>
        <p:nvSpPr>
          <p:cNvPr id="10249" name="Rectangle 4"/>
          <p:cNvSpPr>
            <a:spLocks noChangeArrowheads="1"/>
          </p:cNvSpPr>
          <p:nvPr/>
        </p:nvSpPr>
        <p:spPr bwMode="auto">
          <a:xfrm>
            <a:off x="6321746" y="4002745"/>
            <a:ext cx="2080163" cy="35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693" b="1">
                <a:solidFill>
                  <a:srgbClr val="000000"/>
                </a:solidFill>
              </a:rPr>
              <a:t>6-1  مسیرهای دسترسی</a:t>
            </a:r>
            <a:r>
              <a:rPr lang="en-US" altLang="fa-IR" sz="1693" b="1">
                <a:solidFill>
                  <a:srgbClr val="000000"/>
                </a:solidFill>
              </a:rPr>
              <a:t> </a:t>
            </a:r>
            <a:r>
              <a:rPr lang="en-US" altLang="fa-IR" sz="1693">
                <a:solidFill>
                  <a:srgbClr val="000000"/>
                </a:solidFill>
              </a:rPr>
              <a:t>:</a:t>
            </a:r>
          </a:p>
        </p:txBody>
      </p:sp>
      <p:sp>
        <p:nvSpPr>
          <p:cNvPr id="10250" name="Rectangle 9"/>
          <p:cNvSpPr>
            <a:spLocks noChangeArrowheads="1"/>
          </p:cNvSpPr>
          <p:nvPr/>
        </p:nvSpPr>
        <p:spPr bwMode="auto">
          <a:xfrm>
            <a:off x="6220429" y="4636953"/>
            <a:ext cx="2150124" cy="1163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317" b="1">
                <a:solidFill>
                  <a:srgbClr val="000000"/>
                </a:solidFill>
              </a:rPr>
              <a:t>راه دسترسی به روستای کیش دره :</a:t>
            </a:r>
          </a:p>
          <a:p>
            <a:pPr eaLnBrk="1" fontAlgn="base" hangingPunct="1">
              <a:spcBef>
                <a:spcPct val="0"/>
              </a:spcBef>
              <a:spcAft>
                <a:spcPct val="0"/>
              </a:spcAft>
            </a:pPr>
            <a:r>
              <a:rPr lang="fa-IR" altLang="fa-IR" sz="1129">
                <a:solidFill>
                  <a:srgbClr val="000000"/>
                </a:solidFill>
              </a:rPr>
              <a:t>راه آسفالته ای است که از روستای سیاه ورود منشعب می شود</a:t>
            </a:r>
            <a:endParaRPr lang="en-US" altLang="fa-IR" sz="1129">
              <a:solidFill>
                <a:srgbClr val="000000"/>
              </a:solidFill>
            </a:endParaRPr>
          </a:p>
          <a:p>
            <a:pPr eaLnBrk="1" fontAlgn="base" hangingPunct="1">
              <a:spcBef>
                <a:spcPct val="0"/>
              </a:spcBef>
              <a:spcAft>
                <a:spcPct val="0"/>
              </a:spcAft>
            </a:pPr>
            <a:r>
              <a:rPr lang="fa-IR" altLang="fa-IR" sz="1129">
                <a:solidFill>
                  <a:srgbClr val="000000"/>
                </a:solidFill>
              </a:rPr>
              <a:t>روستاهای لتین پرد و موسی کوه نیز به وسیله راه شوسه ای قابل دسترسی هستند.</a:t>
            </a:r>
            <a:r>
              <a:rPr lang="en-US" altLang="fa-IR" sz="1129">
                <a:solidFill>
                  <a:srgbClr val="000000"/>
                </a:solidFill>
              </a:rPr>
              <a:t> </a:t>
            </a:r>
          </a:p>
        </p:txBody>
      </p:sp>
      <p:pic>
        <p:nvPicPr>
          <p:cNvPr id="11" name="Picture 6" descr="ty"/>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33498" y="3732323"/>
            <a:ext cx="4801943" cy="2491839"/>
          </a:xfrm>
          <a:prstGeom prst="rect">
            <a:avLst/>
          </a:prstGeom>
          <a:ln>
            <a:noFill/>
          </a:ln>
          <a:effectLst>
            <a:softEdge rad="112500"/>
          </a:effectLst>
        </p:spPr>
      </p:pic>
      <p:sp>
        <p:nvSpPr>
          <p:cNvPr id="10252" name="Rounded Rectangle 11"/>
          <p:cNvSpPr>
            <a:spLocks noChangeArrowheads="1"/>
          </p:cNvSpPr>
          <p:nvPr/>
        </p:nvSpPr>
        <p:spPr bwMode="auto">
          <a:xfrm>
            <a:off x="5217037" y="1995584"/>
            <a:ext cx="3225186" cy="358354"/>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
        <p:nvSpPr>
          <p:cNvPr id="10253" name="Rounded Rectangle 12"/>
          <p:cNvSpPr>
            <a:spLocks noChangeArrowheads="1"/>
          </p:cNvSpPr>
          <p:nvPr/>
        </p:nvSpPr>
        <p:spPr bwMode="auto">
          <a:xfrm>
            <a:off x="6435441" y="4002366"/>
            <a:ext cx="1935112" cy="358354"/>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endParaRPr lang="fa-IR" altLang="fa-IR" sz="2257">
              <a:solidFill>
                <a:srgbClr val="000000"/>
              </a:solidFill>
            </a:endParaRPr>
          </a:p>
        </p:txBody>
      </p:sp>
    </p:spTree>
    <p:extLst>
      <p:ext uri="{BB962C8B-B14F-4D97-AF65-F5344CB8AC3E}">
        <p14:creationId xmlns:p14="http://schemas.microsoft.com/office/powerpoint/2010/main" val="4228723968"/>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ext Box 5"/>
          <p:cNvSpPr txBox="1">
            <a:spLocks noChangeArrowheads="1"/>
          </p:cNvSpPr>
          <p:nvPr/>
        </p:nvSpPr>
        <p:spPr bwMode="auto">
          <a:xfrm>
            <a:off x="2819401" y="2601203"/>
            <a:ext cx="2971800" cy="916808"/>
          </a:xfrm>
          <a:prstGeom prst="rect">
            <a:avLst/>
          </a:prstGeom>
          <a:noFill/>
          <a:ln w="9525">
            <a:noFill/>
            <a:miter lim="800000"/>
            <a:headEnd/>
            <a:tailEnd/>
          </a:ln>
        </p:spPr>
        <p:txBody>
          <a:bodyPr lIns="90950" tIns="45475" rIns="90950" bIns="45475">
            <a:spAutoFit/>
          </a:bodyPr>
          <a:lstStyle/>
          <a:p>
            <a:pPr fontAlgn="base">
              <a:spcBef>
                <a:spcPct val="50000"/>
              </a:spcBef>
              <a:spcAft>
                <a:spcPct val="0"/>
              </a:spcAft>
              <a:defRPr/>
            </a:pPr>
            <a:r>
              <a:rPr lang="fa-IR" sz="5361"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cs typeface="B Homa" panose="00000400000000000000" pitchFamily="2" charset="-78"/>
              </a:rPr>
              <a:t>معماری</a:t>
            </a:r>
            <a:endParaRPr lang="en-US" sz="5361"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cs typeface="B Homa" panose="00000400000000000000" pitchFamily="2" charset="-78"/>
            </a:endParaRPr>
          </a:p>
        </p:txBody>
      </p:sp>
      <p:sp>
        <p:nvSpPr>
          <p:cNvPr id="3" name="Title 6"/>
          <p:cNvSpPr txBox="1">
            <a:spLocks/>
          </p:cNvSpPr>
          <p:nvPr/>
        </p:nvSpPr>
        <p:spPr>
          <a:xfrm>
            <a:off x="324013" y="193363"/>
            <a:ext cx="1213924" cy="5687376"/>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4" name="Picture 3"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sp>
        <p:nvSpPr>
          <p:cNvPr id="81925" name="Rectangle 4"/>
          <p:cNvSpPr>
            <a:spLocks noChangeArrowheads="1"/>
          </p:cNvSpPr>
          <p:nvPr/>
        </p:nvSpPr>
        <p:spPr bwMode="auto">
          <a:xfrm>
            <a:off x="2923571" y="6152490"/>
            <a:ext cx="4515261" cy="26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marL="342900" indent="-342900"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marL="900402" lvl="2" indent="-92579" eaLnBrk="1" fontAlgn="base" hangingPunct="1">
              <a:spcBef>
                <a:spcPct val="0"/>
              </a:spcBef>
              <a:spcAft>
                <a:spcPct val="0"/>
              </a:spcAft>
            </a:pPr>
            <a:r>
              <a:rPr lang="fa-IR" altLang="fa-IR" sz="1129">
                <a:solidFill>
                  <a:srgbClr val="000000"/>
                </a:solidFill>
              </a:rPr>
              <a:t>براي كسب اطلاعات بيشتر از اين بخش به پيوست شماره5مراجعه گردد</a:t>
            </a:r>
          </a:p>
        </p:txBody>
      </p:sp>
    </p:spTree>
    <p:extLst>
      <p:ext uri="{BB962C8B-B14F-4D97-AF65-F5344CB8AC3E}">
        <p14:creationId xmlns:p14="http://schemas.microsoft.com/office/powerpoint/2010/main" val="1114478793"/>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10" descr="IMG_5573"/>
          <p:cNvPicPr>
            <a:picLocks noGrp="1" noChangeAspect="1" noChangeArrowheads="1"/>
          </p:cNvPicPr>
          <p:nvPr>
            <p:ph sz="quarter" idx="4"/>
          </p:nvPr>
        </p:nvPicPr>
        <p:blipFill>
          <a:blip r:embed="rId2" cstate="screen">
            <a:lum contrast="10000"/>
            <a:extLst>
              <a:ext uri="{28A0092B-C50C-407E-A947-70E740481C1C}">
                <a14:useLocalDpi xmlns:a14="http://schemas.microsoft.com/office/drawing/2010/main"/>
              </a:ext>
            </a:extLst>
          </a:blip>
          <a:srcRect/>
          <a:stretch>
            <a:fillRect/>
          </a:stretch>
        </p:blipFill>
        <p:spPr>
          <a:xfrm>
            <a:off x="1635587" y="3453643"/>
            <a:ext cx="3012614" cy="2458752"/>
          </a:xfrm>
          <a:effectLst>
            <a:softEdge rad="112500"/>
          </a:effectLst>
        </p:spPr>
      </p:pic>
      <p:sp>
        <p:nvSpPr>
          <p:cNvPr id="82947" name="Text Box 17"/>
          <p:cNvSpPr txBox="1">
            <a:spLocks noChangeArrowheads="1"/>
          </p:cNvSpPr>
          <p:nvPr/>
        </p:nvSpPr>
        <p:spPr bwMode="auto">
          <a:xfrm>
            <a:off x="5409653" y="720441"/>
            <a:ext cx="2972845" cy="1474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50" tIns="45475" rIns="90950" bIns="45475">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787" b="1">
                <a:solidFill>
                  <a:srgbClr val="000000"/>
                </a:solidFill>
              </a:rPr>
              <a:t>1-7 منزل آقای انعامی</a:t>
            </a:r>
          </a:p>
          <a:p>
            <a:pPr eaLnBrk="1" fontAlgn="base" hangingPunct="1">
              <a:spcBef>
                <a:spcPct val="50000"/>
              </a:spcBef>
              <a:spcAft>
                <a:spcPct val="0"/>
              </a:spcAft>
            </a:pPr>
            <a:r>
              <a:rPr lang="fa-IR" altLang="fa-IR" sz="1599" b="1">
                <a:solidFill>
                  <a:srgbClr val="000000"/>
                </a:solidFill>
              </a:rPr>
              <a:t>     خانواده 4 نفره</a:t>
            </a:r>
          </a:p>
          <a:p>
            <a:pPr eaLnBrk="1" fontAlgn="base" hangingPunct="1">
              <a:spcBef>
                <a:spcPct val="50000"/>
              </a:spcBef>
              <a:spcAft>
                <a:spcPct val="0"/>
              </a:spcAft>
            </a:pPr>
            <a:r>
              <a:rPr lang="fa-IR" altLang="fa-IR" sz="1599" b="1">
                <a:solidFill>
                  <a:srgbClr val="000000"/>
                </a:solidFill>
              </a:rPr>
              <a:t>عضو شورای ده و کشاورز</a:t>
            </a:r>
          </a:p>
          <a:p>
            <a:pPr eaLnBrk="1" fontAlgn="base" hangingPunct="1">
              <a:spcBef>
                <a:spcPct val="50000"/>
              </a:spcBef>
              <a:spcAft>
                <a:spcPct val="0"/>
              </a:spcAft>
            </a:pPr>
            <a:r>
              <a:rPr lang="fa-IR" altLang="fa-IR" sz="1599" b="1">
                <a:solidFill>
                  <a:srgbClr val="000000"/>
                </a:solidFill>
              </a:rPr>
              <a:t>     11 مرغ و خروس</a:t>
            </a:r>
            <a:endParaRPr lang="en-US" altLang="fa-IR" sz="1599" b="1">
              <a:solidFill>
                <a:srgbClr val="000000"/>
              </a:solidFill>
            </a:endParaRPr>
          </a:p>
        </p:txBody>
      </p:sp>
      <p:pic>
        <p:nvPicPr>
          <p:cNvPr id="128002" name="Picture 2" descr="C:\Documents and Settings\Navid\Desktop\sina\Untitled-lh9.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600201" y="494081"/>
            <a:ext cx="4525683" cy="2934919"/>
          </a:xfrm>
          <a:prstGeom prst="rect">
            <a:avLst/>
          </a:prstGeom>
          <a:ln>
            <a:noFill/>
          </a:ln>
          <a:effectLst>
            <a:softEdge rad="112500"/>
          </a:effectLst>
        </p:spPr>
      </p:pic>
      <p:sp>
        <p:nvSpPr>
          <p:cNvPr id="6" name="Title 6"/>
          <p:cNvSpPr txBox="1">
            <a:spLocks/>
          </p:cNvSpPr>
          <p:nvPr/>
        </p:nvSpPr>
        <p:spPr>
          <a:xfrm>
            <a:off x="324013" y="193363"/>
            <a:ext cx="1213924" cy="5687376"/>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7" name="Picture 6" descr="H:\aks\كاروانسرا ومدارس\New Folder (5)\logo%2000.jpg"/>
          <p:cNvPicPr>
            <a:picLocks noChangeAspect="1" noChangeArrowheads="1"/>
          </p:cNvPicPr>
          <p:nvPr/>
        </p:nvPicPr>
        <p:blipFill>
          <a:blip r:embed="rId4"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pic>
        <p:nvPicPr>
          <p:cNvPr id="10" name="Picture 10" descr="16"/>
          <p:cNvPicPr>
            <a:picLocks noGrp="1" noChangeAspect="1" noChangeArrowheads="1"/>
          </p:cNvPicPr>
          <p:nvPr>
            <p:ph sz="quarter" idx="1"/>
          </p:nvPr>
        </p:nvPicPr>
        <p:blipFill>
          <a:blip r:embed="rId5" cstate="screen">
            <a:lum contrast="10000"/>
            <a:extLst>
              <a:ext uri="{28A0092B-C50C-407E-A947-70E740481C1C}">
                <a14:useLocalDpi xmlns:a14="http://schemas.microsoft.com/office/drawing/2010/main"/>
              </a:ext>
            </a:extLst>
          </a:blip>
          <a:srcRect/>
          <a:stretch>
            <a:fillRect/>
          </a:stretch>
        </p:blipFill>
        <p:spPr>
          <a:xfrm>
            <a:off x="6786564" y="3504255"/>
            <a:ext cx="2128838" cy="2332885"/>
          </a:xfrm>
          <a:effectLst>
            <a:softEdge rad="112500"/>
          </a:effectLst>
        </p:spPr>
      </p:pic>
      <p:pic>
        <p:nvPicPr>
          <p:cNvPr id="11" name="Picture 13" descr="15"/>
          <p:cNvPicPr>
            <a:picLocks noGrp="1" noChangeAspect="1" noChangeArrowheads="1"/>
          </p:cNvPicPr>
          <p:nvPr>
            <p:ph sz="quarter" idx="3"/>
          </p:nvPr>
        </p:nvPicPr>
        <p:blipFill>
          <a:blip r:embed="rId6" cstate="screen">
            <a:lum contrast="10000"/>
            <a:extLst>
              <a:ext uri="{28A0092B-C50C-407E-A947-70E740481C1C}">
                <a14:useLocalDpi xmlns:a14="http://schemas.microsoft.com/office/drawing/2010/main"/>
              </a:ext>
            </a:extLst>
          </a:blip>
          <a:srcRect/>
          <a:stretch>
            <a:fillRect/>
          </a:stretch>
        </p:blipFill>
        <p:spPr>
          <a:xfrm>
            <a:off x="4640264" y="3429000"/>
            <a:ext cx="2217738" cy="2408139"/>
          </a:xfrm>
          <a:effectLst>
            <a:softEdge rad="112500"/>
          </a:effectLst>
        </p:spPr>
      </p:pic>
      <p:pic>
        <p:nvPicPr>
          <p:cNvPr id="82953" name="Picture 18" descr="16"/>
          <p:cNvPicPr>
            <a:picLocks noChangeAspect="1" noChangeArrowheads="1"/>
          </p:cNvPicPr>
          <p:nvPr/>
        </p:nvPicPr>
        <p:blipFill>
          <a:blip r:embed="rId7" cstate="screen">
            <a:lum contrast="10000"/>
            <a:extLst>
              <a:ext uri="{28A0092B-C50C-407E-A947-70E740481C1C}">
                <a14:useLocalDpi xmlns:a14="http://schemas.microsoft.com/office/drawing/2010/main"/>
              </a:ext>
            </a:extLst>
          </a:blip>
          <a:srcRect/>
          <a:stretch>
            <a:fillRect/>
          </a:stretch>
        </p:blipFill>
        <p:spPr bwMode="auto">
          <a:xfrm>
            <a:off x="5485803" y="5912095"/>
            <a:ext cx="534545" cy="45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54" name="Picture 19" descr="15"/>
          <p:cNvPicPr>
            <a:picLocks noChangeAspect="1" noChangeArrowheads="1"/>
          </p:cNvPicPr>
          <p:nvPr/>
        </p:nvPicPr>
        <p:blipFill>
          <a:blip r:embed="rId8" cstate="screen">
            <a:lum contrast="10000"/>
            <a:extLst>
              <a:ext uri="{28A0092B-C50C-407E-A947-70E740481C1C}">
                <a14:useLocalDpi xmlns:a14="http://schemas.microsoft.com/office/drawing/2010/main"/>
              </a:ext>
            </a:extLst>
          </a:blip>
          <a:srcRect/>
          <a:stretch>
            <a:fillRect/>
          </a:stretch>
        </p:blipFill>
        <p:spPr bwMode="auto">
          <a:xfrm>
            <a:off x="7391052" y="5837438"/>
            <a:ext cx="686845" cy="450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Picture1 copy"/>
          <p:cNvPicPr/>
          <p:nvPr/>
        </p:nvPicPr>
        <p:blipFill>
          <a:blip r:embed="rId9" cstate="screen">
            <a:extLst>
              <a:ext uri="{28A0092B-C50C-407E-A947-70E740481C1C}">
                <a14:useLocalDpi xmlns:a14="http://schemas.microsoft.com/office/drawing/2010/main"/>
              </a:ext>
            </a:extLst>
          </a:blip>
          <a:srcRect/>
          <a:stretch>
            <a:fillRect/>
          </a:stretch>
        </p:blipFill>
        <p:spPr bwMode="auto">
          <a:xfrm>
            <a:off x="6096001" y="2149676"/>
            <a:ext cx="2590800" cy="1354578"/>
          </a:xfrm>
          <a:prstGeom prst="rect">
            <a:avLst/>
          </a:prstGeom>
          <a:ln>
            <a:noFill/>
          </a:ln>
          <a:effectLst>
            <a:softEdge rad="112500"/>
          </a:effectLst>
        </p:spPr>
      </p:pic>
    </p:spTree>
    <p:extLst>
      <p:ext uri="{BB962C8B-B14F-4D97-AF65-F5344CB8AC3E}">
        <p14:creationId xmlns:p14="http://schemas.microsoft.com/office/powerpoint/2010/main" val="3096386639"/>
      </p:ext>
    </p:extLst>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9" descr="lk"/>
          <p:cNvPicPr>
            <a:picLocks noGrp="1" noChangeAspect="1" noChangeArrowheads="1"/>
          </p:cNvPicPr>
          <p:nvPr>
            <p:ph sz="quarter" idx="2"/>
          </p:nvPr>
        </p:nvPicPr>
        <p:blipFill>
          <a:blip r:embed="rId2" cstate="screen">
            <a:lum contrast="10000"/>
            <a:extLst>
              <a:ext uri="{28A0092B-C50C-407E-A947-70E740481C1C}">
                <a14:useLocalDpi xmlns:a14="http://schemas.microsoft.com/office/drawing/2010/main"/>
              </a:ext>
            </a:extLst>
          </a:blip>
          <a:srcRect/>
          <a:stretch>
            <a:fillRect/>
          </a:stretch>
        </p:blipFill>
        <p:spPr>
          <a:xfrm>
            <a:off x="5257800" y="795099"/>
            <a:ext cx="3205410" cy="3097740"/>
          </a:xfrm>
          <a:effectLst>
            <a:softEdge rad="112500"/>
          </a:effectLst>
        </p:spPr>
      </p:pic>
      <p:pic>
        <p:nvPicPr>
          <p:cNvPr id="154629" name="Picture 16" descr="13"/>
          <p:cNvPicPr>
            <a:picLocks noGrp="1" noChangeAspect="1" noChangeArrowheads="1"/>
          </p:cNvPicPr>
          <p:nvPr>
            <p:ph sz="quarter" idx="4"/>
          </p:nvPr>
        </p:nvPicPr>
        <p:blipFill>
          <a:blip r:embed="rId3" cstate="screen">
            <a:lum contrast="10000"/>
            <a:extLst>
              <a:ext uri="{28A0092B-C50C-407E-A947-70E740481C1C}">
                <a14:useLocalDpi xmlns:a14="http://schemas.microsoft.com/office/drawing/2010/main"/>
              </a:ext>
            </a:extLst>
          </a:blip>
          <a:srcRect/>
          <a:stretch>
            <a:fillRect/>
          </a:stretch>
        </p:blipFill>
        <p:spPr>
          <a:xfrm>
            <a:off x="1600201" y="644589"/>
            <a:ext cx="3556000" cy="5418313"/>
          </a:xfrm>
          <a:effectLst>
            <a:softEdge rad="112500"/>
          </a:effectLst>
        </p:spPr>
      </p:pic>
      <p:sp>
        <p:nvSpPr>
          <p:cNvPr id="8" name="Title 6"/>
          <p:cNvSpPr txBox="1">
            <a:spLocks/>
          </p:cNvSpPr>
          <p:nvPr/>
        </p:nvSpPr>
        <p:spPr>
          <a:xfrm>
            <a:off x="324013" y="193363"/>
            <a:ext cx="1213924" cy="5687376"/>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9" name="Picture 8" descr="H:\aks\كاروانسرا ومدارس\New Folder (5)\logo%2000.jpg"/>
          <p:cNvPicPr>
            <a:picLocks noChangeAspect="1" noChangeArrowheads="1"/>
          </p:cNvPicPr>
          <p:nvPr/>
        </p:nvPicPr>
        <p:blipFill>
          <a:blip r:embed="rId4"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pic>
        <p:nvPicPr>
          <p:cNvPr id="12" name="Picture 11" descr="IMG_5574"/>
          <p:cNvPicPr/>
          <p:nvPr/>
        </p:nvPicPr>
        <p:blipFill>
          <a:blip r:embed="rId5" cstate="screen">
            <a:extLst>
              <a:ext uri="{28A0092B-C50C-407E-A947-70E740481C1C}">
                <a14:useLocalDpi xmlns:a14="http://schemas.microsoft.com/office/drawing/2010/main"/>
              </a:ext>
            </a:extLst>
          </a:blip>
          <a:srcRect/>
          <a:stretch>
            <a:fillRect/>
          </a:stretch>
        </p:blipFill>
        <p:spPr bwMode="auto">
          <a:xfrm>
            <a:off x="5334000" y="3955781"/>
            <a:ext cx="2971800" cy="1881359"/>
          </a:xfrm>
          <a:prstGeom prst="rect">
            <a:avLst/>
          </a:prstGeom>
          <a:ln>
            <a:noFill/>
          </a:ln>
          <a:effectLst>
            <a:softEdge rad="112500"/>
          </a:effectLst>
        </p:spPr>
      </p:pic>
    </p:spTree>
    <p:extLst>
      <p:ext uri="{BB962C8B-B14F-4D97-AF65-F5344CB8AC3E}">
        <p14:creationId xmlns:p14="http://schemas.microsoft.com/office/powerpoint/2010/main" val="10364123"/>
      </p:ext>
    </p:extLst>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0" name="Picture 4" descr="32"/>
          <p:cNvPicPr>
            <a:picLocks noChangeAspect="1" noChangeArrowheads="1"/>
          </p:cNvPicPr>
          <p:nvPr/>
        </p:nvPicPr>
        <p:blipFill>
          <a:blip r:embed="rId2" cstate="screen">
            <a:lum contrast="-20000"/>
            <a:extLst>
              <a:ext uri="{28A0092B-C50C-407E-A947-70E740481C1C}">
                <a14:useLocalDpi xmlns:a14="http://schemas.microsoft.com/office/drawing/2010/main"/>
              </a:ext>
            </a:extLst>
          </a:blip>
          <a:srcRect/>
          <a:stretch>
            <a:fillRect/>
          </a:stretch>
        </p:blipFill>
        <p:spPr bwMode="auto">
          <a:xfrm>
            <a:off x="1447802" y="494082"/>
            <a:ext cx="7251655" cy="5846163"/>
          </a:xfrm>
          <a:prstGeom prst="rect">
            <a:avLst/>
          </a:prstGeom>
          <a:ln>
            <a:noFill/>
          </a:ln>
          <a:effectLst>
            <a:softEdge rad="112500"/>
          </a:effectLst>
        </p:spPr>
      </p:pic>
      <p:sp>
        <p:nvSpPr>
          <p:cNvPr id="84995" name="Text Box 5"/>
          <p:cNvSpPr txBox="1">
            <a:spLocks noChangeArrowheads="1"/>
          </p:cNvSpPr>
          <p:nvPr/>
        </p:nvSpPr>
        <p:spPr bwMode="auto">
          <a:xfrm>
            <a:off x="6435442" y="569634"/>
            <a:ext cx="2099357" cy="2386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50" tIns="45475" rIns="90950" bIns="45475">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787" b="1">
                <a:solidFill>
                  <a:srgbClr val="000000"/>
                </a:solidFill>
              </a:rPr>
              <a:t>2-7 منزل آقای غلامی</a:t>
            </a:r>
          </a:p>
          <a:p>
            <a:pPr eaLnBrk="1" fontAlgn="base" hangingPunct="1">
              <a:spcBef>
                <a:spcPct val="50000"/>
              </a:spcBef>
              <a:spcAft>
                <a:spcPct val="0"/>
              </a:spcAft>
            </a:pPr>
            <a:r>
              <a:rPr lang="fa-IR" altLang="fa-IR" sz="1975">
                <a:solidFill>
                  <a:srgbClr val="000000"/>
                </a:solidFill>
              </a:rPr>
              <a:t>    </a:t>
            </a:r>
            <a:r>
              <a:rPr lang="fa-IR" altLang="fa-IR" sz="1599" b="1">
                <a:solidFill>
                  <a:srgbClr val="000000"/>
                </a:solidFill>
              </a:rPr>
              <a:t>خانواده 2 نفره</a:t>
            </a:r>
          </a:p>
          <a:p>
            <a:pPr eaLnBrk="1" fontAlgn="base" hangingPunct="1">
              <a:spcBef>
                <a:spcPct val="50000"/>
              </a:spcBef>
              <a:spcAft>
                <a:spcPct val="0"/>
              </a:spcAft>
            </a:pPr>
            <a:r>
              <a:rPr lang="fa-IR" altLang="fa-IR" sz="1599" b="1">
                <a:solidFill>
                  <a:srgbClr val="000000"/>
                </a:solidFill>
              </a:rPr>
              <a:t>        کشاورز</a:t>
            </a:r>
          </a:p>
          <a:p>
            <a:pPr eaLnBrk="1" fontAlgn="base" hangingPunct="1">
              <a:spcBef>
                <a:spcPct val="50000"/>
              </a:spcBef>
              <a:spcAft>
                <a:spcPct val="0"/>
              </a:spcAft>
            </a:pPr>
            <a:r>
              <a:rPr lang="fa-IR" altLang="fa-IR" sz="1599" b="1">
                <a:solidFill>
                  <a:srgbClr val="000000"/>
                </a:solidFill>
              </a:rPr>
              <a:t>   7مرغ و خروس</a:t>
            </a:r>
          </a:p>
          <a:p>
            <a:pPr eaLnBrk="1" fontAlgn="base" hangingPunct="1">
              <a:spcBef>
                <a:spcPct val="50000"/>
              </a:spcBef>
              <a:spcAft>
                <a:spcPct val="0"/>
              </a:spcAft>
            </a:pPr>
            <a:r>
              <a:rPr lang="fa-IR" altLang="fa-IR" sz="1599" b="1">
                <a:solidFill>
                  <a:srgbClr val="000000"/>
                </a:solidFill>
              </a:rPr>
              <a:t>         1 گاو</a:t>
            </a:r>
          </a:p>
          <a:p>
            <a:pPr eaLnBrk="1" fontAlgn="base" hangingPunct="1">
              <a:spcBef>
                <a:spcPct val="50000"/>
              </a:spcBef>
              <a:spcAft>
                <a:spcPct val="0"/>
              </a:spcAft>
            </a:pPr>
            <a:endParaRPr lang="en-US" altLang="fa-IR" sz="1975">
              <a:solidFill>
                <a:srgbClr val="000000"/>
              </a:solidFill>
            </a:endParaRPr>
          </a:p>
        </p:txBody>
      </p:sp>
      <p:sp>
        <p:nvSpPr>
          <p:cNvPr id="5" name="Title 6"/>
          <p:cNvSpPr txBox="1">
            <a:spLocks/>
          </p:cNvSpPr>
          <p:nvPr/>
        </p:nvSpPr>
        <p:spPr>
          <a:xfrm>
            <a:off x="324013" y="193363"/>
            <a:ext cx="1213924" cy="5687376"/>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6" name="Picture 5"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spTree>
    <p:extLst>
      <p:ext uri="{BB962C8B-B14F-4D97-AF65-F5344CB8AC3E}">
        <p14:creationId xmlns:p14="http://schemas.microsoft.com/office/powerpoint/2010/main" val="4182908245"/>
      </p:ext>
    </p:extLst>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4" descr="IMG_596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a:xfrm>
            <a:off x="4495800" y="644589"/>
            <a:ext cx="3886200" cy="2709156"/>
          </a:xfrm>
          <a:prstGeom prst="rect">
            <a:avLst/>
          </a:prstGeom>
          <a:ln>
            <a:noFill/>
          </a:ln>
          <a:effectLst>
            <a:softEdge rad="112500"/>
          </a:effectLst>
        </p:spPr>
      </p:pic>
      <p:sp>
        <p:nvSpPr>
          <p:cNvPr id="3" name="Title 6"/>
          <p:cNvSpPr txBox="1">
            <a:spLocks/>
          </p:cNvSpPr>
          <p:nvPr/>
        </p:nvSpPr>
        <p:spPr>
          <a:xfrm>
            <a:off x="324013" y="193363"/>
            <a:ext cx="1213924" cy="5687376"/>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4"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pic>
        <p:nvPicPr>
          <p:cNvPr id="5" name="Picture 17" descr="IMG_596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a:xfrm>
            <a:off x="1752601" y="719843"/>
            <a:ext cx="2590800" cy="2558648"/>
          </a:xfrm>
          <a:prstGeom prst="rect">
            <a:avLst/>
          </a:prstGeom>
          <a:ln>
            <a:noFill/>
          </a:ln>
          <a:effectLst>
            <a:softEdge rad="112500"/>
          </a:effectLst>
        </p:spPr>
      </p:pic>
      <p:pic>
        <p:nvPicPr>
          <p:cNvPr id="7" name="Picture 6" descr="30"/>
          <p:cNvPicPr>
            <a:picLocks noChangeAspect="1" noChangeArrowheads="1"/>
          </p:cNvPicPr>
          <p:nvPr/>
        </p:nvPicPr>
        <p:blipFill>
          <a:blip r:embed="rId5" cstate="screen">
            <a:lum contrast="-10000"/>
            <a:extLst>
              <a:ext uri="{28A0092B-C50C-407E-A947-70E740481C1C}">
                <a14:useLocalDpi xmlns:a14="http://schemas.microsoft.com/office/drawing/2010/main"/>
              </a:ext>
            </a:extLst>
          </a:blip>
          <a:srcRect/>
          <a:stretch>
            <a:fillRect/>
          </a:stretch>
        </p:blipFill>
        <p:spPr bwMode="auto">
          <a:xfrm>
            <a:off x="1905001" y="3353747"/>
            <a:ext cx="6066182" cy="2870640"/>
          </a:xfrm>
          <a:prstGeom prst="rect">
            <a:avLst/>
          </a:prstGeom>
          <a:ln>
            <a:noFill/>
          </a:ln>
          <a:effectLst>
            <a:softEdge rad="112500"/>
          </a:effectLst>
        </p:spPr>
      </p:pic>
    </p:spTree>
    <p:extLst>
      <p:ext uri="{BB962C8B-B14F-4D97-AF65-F5344CB8AC3E}">
        <p14:creationId xmlns:p14="http://schemas.microsoft.com/office/powerpoint/2010/main" val="761885990"/>
      </p:ext>
    </p:extLst>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93363"/>
            <a:ext cx="1213924" cy="5687376"/>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pic>
        <p:nvPicPr>
          <p:cNvPr id="4" name="Picture 3" descr="DSC08900"/>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52603" y="870352"/>
            <a:ext cx="3428999" cy="2659852"/>
          </a:xfrm>
          <a:prstGeom prst="rect">
            <a:avLst/>
          </a:prstGeom>
          <a:ln>
            <a:noFill/>
          </a:ln>
          <a:effectLst>
            <a:softEdge rad="112500"/>
          </a:effectLst>
        </p:spPr>
      </p:pic>
      <p:pic>
        <p:nvPicPr>
          <p:cNvPr id="5" name="Picture 4" descr="DSC08837"/>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34001" y="1321879"/>
            <a:ext cx="3124199" cy="4665769"/>
          </a:xfrm>
          <a:prstGeom prst="rect">
            <a:avLst/>
          </a:prstGeom>
          <a:ln>
            <a:noFill/>
          </a:ln>
          <a:effectLst>
            <a:softEdge rad="112500"/>
          </a:effectLst>
        </p:spPr>
      </p:pic>
      <p:pic>
        <p:nvPicPr>
          <p:cNvPr id="6" name="Picture 5" descr="DSC0894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76401" y="3730017"/>
            <a:ext cx="3505200" cy="2558648"/>
          </a:xfrm>
          <a:prstGeom prst="rect">
            <a:avLst/>
          </a:prstGeom>
          <a:ln>
            <a:noFill/>
          </a:ln>
          <a:effectLst>
            <a:softEdge rad="112500"/>
          </a:effectLst>
        </p:spPr>
      </p:pic>
    </p:spTree>
    <p:extLst>
      <p:ext uri="{BB962C8B-B14F-4D97-AF65-F5344CB8AC3E}">
        <p14:creationId xmlns:p14="http://schemas.microsoft.com/office/powerpoint/2010/main" val="75183272"/>
      </p:ext>
    </p:extLst>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93363"/>
            <a:ext cx="1213924" cy="5687376"/>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pic>
        <p:nvPicPr>
          <p:cNvPr id="4" name="Picture 12" descr="31"/>
          <p:cNvPicPr>
            <a:picLocks noChangeAspect="1" noChangeArrowheads="1"/>
          </p:cNvPicPr>
          <p:nvPr/>
        </p:nvPicPr>
        <p:blipFill>
          <a:blip r:embed="rId3">
            <a:lum contrast="-10000"/>
          </a:blip>
          <a:srcRect/>
          <a:stretch>
            <a:fillRect/>
          </a:stretch>
        </p:blipFill>
        <p:spPr>
          <a:xfrm>
            <a:off x="1981201" y="652428"/>
            <a:ext cx="6019801" cy="2776572"/>
          </a:xfrm>
          <a:prstGeom prst="rect">
            <a:avLst/>
          </a:prstGeom>
          <a:ln>
            <a:noFill/>
          </a:ln>
          <a:effectLst>
            <a:softEdge rad="112500"/>
          </a:effectLst>
        </p:spPr>
      </p:pic>
      <p:pic>
        <p:nvPicPr>
          <p:cNvPr id="6" name="Picture 16" descr="33"/>
          <p:cNvPicPr>
            <a:picLocks noChangeAspect="1" noChangeArrowheads="1"/>
          </p:cNvPicPr>
          <p:nvPr/>
        </p:nvPicPr>
        <p:blipFill>
          <a:blip r:embed="rId4">
            <a:lum/>
          </a:blip>
          <a:srcRect/>
          <a:stretch>
            <a:fillRect/>
          </a:stretch>
        </p:blipFill>
        <p:spPr>
          <a:xfrm>
            <a:off x="1981201" y="3429001"/>
            <a:ext cx="6019801" cy="2784411"/>
          </a:xfrm>
          <a:prstGeom prst="rect">
            <a:avLst/>
          </a:prstGeom>
          <a:ln>
            <a:noFill/>
          </a:ln>
          <a:effectLst>
            <a:softEdge rad="112500"/>
          </a:effectLst>
        </p:spPr>
      </p:pic>
      <p:pic>
        <p:nvPicPr>
          <p:cNvPr id="7" name="Picture 12" descr="22"/>
          <p:cNvPicPr>
            <a:picLocks noChangeAspect="1" noChangeArrowheads="1"/>
          </p:cNvPicPr>
          <p:nvPr/>
        </p:nvPicPr>
        <p:blipFill>
          <a:blip r:embed="rId5" cstate="screen">
            <a:lum contrast="10000"/>
            <a:extLst>
              <a:ext uri="{28A0092B-C50C-407E-A947-70E740481C1C}">
                <a14:useLocalDpi xmlns:a14="http://schemas.microsoft.com/office/drawing/2010/main"/>
              </a:ext>
            </a:extLst>
          </a:blip>
          <a:srcRect/>
          <a:stretch>
            <a:fillRect/>
          </a:stretch>
        </p:blipFill>
        <p:spPr>
          <a:xfrm>
            <a:off x="7315200" y="2826965"/>
            <a:ext cx="533401" cy="526780"/>
          </a:xfrm>
          <a:prstGeom prst="rect">
            <a:avLst/>
          </a:prstGeom>
          <a:ln>
            <a:noFill/>
          </a:ln>
          <a:effectLst>
            <a:softEdge rad="112500"/>
          </a:effectLst>
        </p:spPr>
      </p:pic>
      <p:pic>
        <p:nvPicPr>
          <p:cNvPr id="8" name="Picture 12" descr="22"/>
          <p:cNvPicPr>
            <a:picLocks noChangeAspect="1" noChangeArrowheads="1"/>
          </p:cNvPicPr>
          <p:nvPr/>
        </p:nvPicPr>
        <p:blipFill>
          <a:blip r:embed="rId5" cstate="screen">
            <a:lum contrast="10000"/>
            <a:extLst>
              <a:ext uri="{28A0092B-C50C-407E-A947-70E740481C1C}">
                <a14:useLocalDpi xmlns:a14="http://schemas.microsoft.com/office/drawing/2010/main"/>
              </a:ext>
            </a:extLst>
          </a:blip>
          <a:srcRect/>
          <a:stretch>
            <a:fillRect/>
          </a:stretch>
        </p:blipFill>
        <p:spPr>
          <a:xfrm>
            <a:off x="3810001" y="2826965"/>
            <a:ext cx="533401" cy="526780"/>
          </a:xfrm>
          <a:prstGeom prst="rect">
            <a:avLst/>
          </a:prstGeom>
          <a:ln>
            <a:noFill/>
          </a:ln>
          <a:effectLst>
            <a:softEdge rad="112500"/>
          </a:effectLst>
        </p:spPr>
      </p:pic>
    </p:spTree>
    <p:extLst>
      <p:ext uri="{BB962C8B-B14F-4D97-AF65-F5344CB8AC3E}">
        <p14:creationId xmlns:p14="http://schemas.microsoft.com/office/powerpoint/2010/main" val="1486408639"/>
      </p:ext>
    </p:extLst>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93363"/>
            <a:ext cx="1213924" cy="5687376"/>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pic>
        <p:nvPicPr>
          <p:cNvPr id="89092" name="Picture 8" descr="3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11182" y="3503657"/>
            <a:ext cx="6495167" cy="2763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3" descr="3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a:xfrm>
            <a:off x="1828802" y="494082"/>
            <a:ext cx="5410200" cy="2888210"/>
          </a:xfrm>
          <a:prstGeom prst="rect">
            <a:avLst/>
          </a:prstGeom>
          <a:ln>
            <a:noFill/>
          </a:ln>
          <a:effectLst>
            <a:softEdge rad="112500"/>
          </a:effectLst>
        </p:spPr>
      </p:pic>
      <p:sp>
        <p:nvSpPr>
          <p:cNvPr id="89094" name="Text Box 5"/>
          <p:cNvSpPr txBox="1">
            <a:spLocks noChangeArrowheads="1"/>
          </p:cNvSpPr>
          <p:nvPr/>
        </p:nvSpPr>
        <p:spPr bwMode="auto">
          <a:xfrm>
            <a:off x="7238751" y="1426698"/>
            <a:ext cx="1296047" cy="1553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50" tIns="45475" rIns="90950" bIns="45475">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787" b="1">
                <a:solidFill>
                  <a:srgbClr val="000000"/>
                </a:solidFill>
              </a:rPr>
              <a:t>تحليل منزل آقای غلامی</a:t>
            </a:r>
          </a:p>
          <a:p>
            <a:pPr eaLnBrk="1" fontAlgn="base" hangingPunct="1">
              <a:spcBef>
                <a:spcPct val="50000"/>
              </a:spcBef>
              <a:spcAft>
                <a:spcPct val="0"/>
              </a:spcAft>
            </a:pPr>
            <a:r>
              <a:rPr lang="fa-IR" altLang="fa-IR" sz="1975">
                <a:solidFill>
                  <a:srgbClr val="000000"/>
                </a:solidFill>
              </a:rPr>
              <a:t>    </a:t>
            </a:r>
            <a:endParaRPr lang="fa-IR" altLang="fa-IR" sz="1599" b="1">
              <a:solidFill>
                <a:srgbClr val="000000"/>
              </a:solidFill>
            </a:endParaRPr>
          </a:p>
          <a:p>
            <a:pPr eaLnBrk="1" fontAlgn="base" hangingPunct="1">
              <a:spcBef>
                <a:spcPct val="50000"/>
              </a:spcBef>
              <a:spcAft>
                <a:spcPct val="0"/>
              </a:spcAft>
            </a:pPr>
            <a:endParaRPr lang="en-US" altLang="fa-IR" sz="1975">
              <a:solidFill>
                <a:srgbClr val="000000"/>
              </a:solidFill>
            </a:endParaRPr>
          </a:p>
        </p:txBody>
      </p:sp>
    </p:spTree>
    <p:extLst>
      <p:ext uri="{BB962C8B-B14F-4D97-AF65-F5344CB8AC3E}">
        <p14:creationId xmlns:p14="http://schemas.microsoft.com/office/powerpoint/2010/main" val="1016649917"/>
      </p:ext>
    </p:extLst>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Picture 9" descr="Untitled-3 copy"/>
          <p:cNvPicPr>
            <a:picLocks noGrp="1" noChangeAspect="1" noChangeArrowheads="1"/>
          </p:cNvPicPr>
          <p:nvPr>
            <p:ph sz="quarter" idx="2"/>
          </p:nvPr>
        </p:nvPicPr>
        <p:blipFill>
          <a:blip r:embed="rId2" cstate="screen">
            <a:extLst>
              <a:ext uri="{28A0092B-C50C-407E-A947-70E740481C1C}">
                <a14:useLocalDpi xmlns:a14="http://schemas.microsoft.com/office/drawing/2010/main"/>
              </a:ext>
            </a:extLst>
          </a:blip>
          <a:srcRect/>
          <a:stretch>
            <a:fillRect/>
          </a:stretch>
        </p:blipFill>
        <p:spPr>
          <a:xfrm>
            <a:off x="1676401" y="494082"/>
            <a:ext cx="4661146" cy="3160682"/>
          </a:xfrm>
          <a:effectLst>
            <a:softEdge rad="112500"/>
          </a:effectLst>
        </p:spPr>
      </p:pic>
      <p:pic>
        <p:nvPicPr>
          <p:cNvPr id="158723" name="Picture 10" descr="Picture 059"/>
          <p:cNvPicPr>
            <a:picLocks noGrp="1" noChangeAspect="1" noChangeArrowheads="1"/>
          </p:cNvPicPr>
          <p:nvPr>
            <p:ph sz="quarter" idx="1"/>
          </p:nvPr>
        </p:nvPicPr>
        <p:blipFill>
          <a:blip r:embed="rId3" cstate="screen">
            <a:lum contrast="10000"/>
            <a:extLst>
              <a:ext uri="{28A0092B-C50C-407E-A947-70E740481C1C}">
                <a14:useLocalDpi xmlns:a14="http://schemas.microsoft.com/office/drawing/2010/main"/>
              </a:ext>
            </a:extLst>
          </a:blip>
          <a:srcRect/>
          <a:stretch>
            <a:fillRect/>
          </a:stretch>
        </p:blipFill>
        <p:spPr>
          <a:xfrm>
            <a:off x="1600200" y="3654763"/>
            <a:ext cx="3657600" cy="2709156"/>
          </a:xfrm>
          <a:effectLst>
            <a:softEdge rad="112500"/>
          </a:effectLst>
        </p:spPr>
      </p:pic>
      <p:pic>
        <p:nvPicPr>
          <p:cNvPr id="158724" name="Picture 12" descr="IMG_5604"/>
          <p:cNvPicPr>
            <a:picLocks noGrp="1" noChangeAspect="1" noChangeArrowheads="1"/>
          </p:cNvPicPr>
          <p:nvPr>
            <p:ph sz="quarter" idx="4"/>
          </p:nvPr>
        </p:nvPicPr>
        <p:blipFill>
          <a:blip r:embed="rId4" cstate="screen">
            <a:lum contrast="10000"/>
            <a:extLst>
              <a:ext uri="{28A0092B-C50C-407E-A947-70E740481C1C}">
                <a14:useLocalDpi xmlns:a14="http://schemas.microsoft.com/office/drawing/2010/main"/>
              </a:ext>
            </a:extLst>
          </a:blip>
          <a:srcRect/>
          <a:stretch>
            <a:fillRect/>
          </a:stretch>
        </p:blipFill>
        <p:spPr>
          <a:xfrm>
            <a:off x="5181601" y="3692392"/>
            <a:ext cx="3505200" cy="2596275"/>
          </a:xfrm>
          <a:effectLst>
            <a:softEdge rad="112500"/>
          </a:effectLst>
        </p:spPr>
      </p:pic>
      <p:sp>
        <p:nvSpPr>
          <p:cNvPr id="90117" name="Text Box 15"/>
          <p:cNvSpPr txBox="1">
            <a:spLocks noChangeArrowheads="1"/>
          </p:cNvSpPr>
          <p:nvPr/>
        </p:nvSpPr>
        <p:spPr bwMode="auto">
          <a:xfrm>
            <a:off x="6141293" y="1119111"/>
            <a:ext cx="2372602" cy="225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50" tIns="45475" rIns="90950" bIns="45475">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787" b="1">
                <a:solidFill>
                  <a:srgbClr val="000000"/>
                </a:solidFill>
              </a:rPr>
              <a:t>3-7 منزل آقای کریم پور</a:t>
            </a:r>
          </a:p>
          <a:p>
            <a:pPr eaLnBrk="1" fontAlgn="base" hangingPunct="1">
              <a:spcBef>
                <a:spcPct val="50000"/>
              </a:spcBef>
              <a:spcAft>
                <a:spcPct val="0"/>
              </a:spcAft>
            </a:pPr>
            <a:r>
              <a:rPr lang="fa-IR" altLang="fa-IR" sz="1787" b="1">
                <a:solidFill>
                  <a:srgbClr val="000000"/>
                </a:solidFill>
              </a:rPr>
              <a:t>      </a:t>
            </a:r>
            <a:r>
              <a:rPr lang="fa-IR" altLang="fa-IR" sz="1599" b="1">
                <a:solidFill>
                  <a:srgbClr val="000000"/>
                </a:solidFill>
              </a:rPr>
              <a:t>خانواده 2 نفره</a:t>
            </a:r>
          </a:p>
          <a:p>
            <a:pPr eaLnBrk="1" fontAlgn="base" hangingPunct="1">
              <a:spcBef>
                <a:spcPct val="50000"/>
              </a:spcBef>
              <a:spcAft>
                <a:spcPct val="0"/>
              </a:spcAft>
            </a:pPr>
            <a:r>
              <a:rPr lang="fa-IR" altLang="fa-IR" sz="1599" b="1">
                <a:solidFill>
                  <a:srgbClr val="000000"/>
                </a:solidFill>
              </a:rPr>
              <a:t>    معلم بازنشسته</a:t>
            </a:r>
          </a:p>
          <a:p>
            <a:pPr eaLnBrk="1" fontAlgn="base" hangingPunct="1">
              <a:spcBef>
                <a:spcPct val="50000"/>
              </a:spcBef>
              <a:spcAft>
                <a:spcPct val="0"/>
              </a:spcAft>
            </a:pPr>
            <a:r>
              <a:rPr lang="fa-IR" altLang="fa-IR" sz="1599" b="1">
                <a:solidFill>
                  <a:srgbClr val="000000"/>
                </a:solidFill>
              </a:rPr>
              <a:t>    15 مرغ و خروس</a:t>
            </a:r>
          </a:p>
          <a:p>
            <a:pPr eaLnBrk="1" fontAlgn="base" hangingPunct="1">
              <a:spcBef>
                <a:spcPct val="50000"/>
              </a:spcBef>
              <a:spcAft>
                <a:spcPct val="0"/>
              </a:spcAft>
            </a:pPr>
            <a:r>
              <a:rPr lang="fa-IR" altLang="fa-IR" sz="1599" b="1">
                <a:solidFill>
                  <a:srgbClr val="000000"/>
                </a:solidFill>
              </a:rPr>
              <a:t>          2 گاو</a:t>
            </a:r>
          </a:p>
          <a:p>
            <a:pPr eaLnBrk="1" fontAlgn="base" hangingPunct="1">
              <a:spcBef>
                <a:spcPct val="50000"/>
              </a:spcBef>
              <a:spcAft>
                <a:spcPct val="0"/>
              </a:spcAft>
            </a:pPr>
            <a:r>
              <a:rPr lang="fa-IR" altLang="fa-IR" sz="1599" b="1">
                <a:solidFill>
                  <a:srgbClr val="000000"/>
                </a:solidFill>
              </a:rPr>
              <a:t>      5 گوسفند</a:t>
            </a:r>
            <a:endParaRPr lang="en-US" altLang="fa-IR" sz="1599" b="1">
              <a:solidFill>
                <a:srgbClr val="000000"/>
              </a:solidFill>
            </a:endParaRPr>
          </a:p>
        </p:txBody>
      </p:sp>
      <p:sp>
        <p:nvSpPr>
          <p:cNvPr id="6" name="Title 6"/>
          <p:cNvSpPr txBox="1">
            <a:spLocks/>
          </p:cNvSpPr>
          <p:nvPr/>
        </p:nvSpPr>
        <p:spPr>
          <a:xfrm>
            <a:off x="324013" y="193363"/>
            <a:ext cx="1213924" cy="5687376"/>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7" name="Picture 6" descr="H:\aks\كاروانسرا ومدارس\New Folder (5)\logo%2000.jpg"/>
          <p:cNvPicPr>
            <a:picLocks noChangeAspect="1" noChangeArrowheads="1"/>
          </p:cNvPicPr>
          <p:nvPr/>
        </p:nvPicPr>
        <p:blipFill>
          <a:blip r:embed="rId5"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spTree>
    <p:extLst>
      <p:ext uri="{BB962C8B-B14F-4D97-AF65-F5344CB8AC3E}">
        <p14:creationId xmlns:p14="http://schemas.microsoft.com/office/powerpoint/2010/main" val="3585705414"/>
      </p:ext>
    </p:extLst>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5596"/>
          <p:cNvPicPr/>
          <p:nvPr/>
        </p:nvPicPr>
        <p:blipFill>
          <a:blip r:embed="rId2" cstate="screen">
            <a:extLst>
              <a:ext uri="{28A0092B-C50C-407E-A947-70E740481C1C}">
                <a14:useLocalDpi xmlns:a14="http://schemas.microsoft.com/office/drawing/2010/main"/>
              </a:ext>
            </a:extLst>
          </a:blip>
          <a:srcRect/>
          <a:stretch>
            <a:fillRect/>
          </a:stretch>
        </p:blipFill>
        <p:spPr bwMode="auto">
          <a:xfrm>
            <a:off x="1734811" y="644589"/>
            <a:ext cx="3446790" cy="2558648"/>
          </a:xfrm>
          <a:prstGeom prst="rect">
            <a:avLst/>
          </a:prstGeom>
          <a:ln>
            <a:noFill/>
          </a:ln>
          <a:effectLst>
            <a:softEdge rad="112500"/>
          </a:effectLst>
        </p:spPr>
      </p:pic>
      <p:pic>
        <p:nvPicPr>
          <p:cNvPr id="3" name="Picture 2" descr="IMG_559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257801" y="644590"/>
            <a:ext cx="3276601" cy="2548777"/>
          </a:xfrm>
          <a:prstGeom prst="rect">
            <a:avLst/>
          </a:prstGeom>
          <a:ln>
            <a:noFill/>
          </a:ln>
          <a:effectLst>
            <a:softEdge rad="112500"/>
          </a:effectLst>
        </p:spPr>
      </p:pic>
      <p:pic>
        <p:nvPicPr>
          <p:cNvPr id="5" name="Picture 4" descr="IMG_5603"/>
          <p:cNvPicPr/>
          <p:nvPr/>
        </p:nvPicPr>
        <p:blipFill>
          <a:blip r:embed="rId4" cstate="screen">
            <a:extLst>
              <a:ext uri="{28A0092B-C50C-407E-A947-70E740481C1C}">
                <a14:useLocalDpi xmlns:a14="http://schemas.microsoft.com/office/drawing/2010/main"/>
              </a:ext>
            </a:extLst>
          </a:blip>
          <a:srcRect/>
          <a:stretch>
            <a:fillRect/>
          </a:stretch>
        </p:blipFill>
        <p:spPr bwMode="auto">
          <a:xfrm>
            <a:off x="2667000" y="3127983"/>
            <a:ext cx="4633491" cy="3235937"/>
          </a:xfrm>
          <a:prstGeom prst="rect">
            <a:avLst/>
          </a:prstGeom>
          <a:ln>
            <a:noFill/>
          </a:ln>
          <a:effectLst>
            <a:softEdge rad="112500"/>
          </a:effectLst>
        </p:spPr>
      </p:pic>
      <p:sp>
        <p:nvSpPr>
          <p:cNvPr id="6" name="Title 6"/>
          <p:cNvSpPr txBox="1">
            <a:spLocks/>
          </p:cNvSpPr>
          <p:nvPr/>
        </p:nvSpPr>
        <p:spPr>
          <a:xfrm>
            <a:off x="324013" y="193363"/>
            <a:ext cx="1213924" cy="5687376"/>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7" name="Picture 6" descr="H:\aks\كاروانسرا ومدارس\New Folder (5)\logo%2000.jpg"/>
          <p:cNvPicPr>
            <a:picLocks noChangeAspect="1" noChangeArrowheads="1"/>
          </p:cNvPicPr>
          <p:nvPr/>
        </p:nvPicPr>
        <p:blipFill>
          <a:blip r:embed="rId5"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spTree>
    <p:extLst>
      <p:ext uri="{BB962C8B-B14F-4D97-AF65-F5344CB8AC3E}">
        <p14:creationId xmlns:p14="http://schemas.microsoft.com/office/powerpoint/2010/main" val="234646153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maghaleh-gangal-12"/>
          <p:cNvPicPr>
            <a:picLocks noChangeAspect="1" noChangeArrowheads="1"/>
          </p:cNvPicPr>
          <p:nvPr/>
        </p:nvPicPr>
        <p:blipFill>
          <a:blip r:embed="rId2" cstate="screen">
            <a:lum contrast="30000"/>
            <a:extLst>
              <a:ext uri="{28A0092B-C50C-407E-A947-70E740481C1C}">
                <a14:useLocalDpi xmlns:a14="http://schemas.microsoft.com/office/drawing/2010/main"/>
              </a:ext>
            </a:extLst>
          </a:blip>
          <a:srcRect/>
          <a:stretch>
            <a:fillRect/>
          </a:stretch>
        </p:blipFill>
        <p:spPr bwMode="auto">
          <a:xfrm>
            <a:off x="1848509" y="615870"/>
            <a:ext cx="2938503" cy="2239763"/>
          </a:xfrm>
          <a:prstGeom prst="rect">
            <a:avLst/>
          </a:prstGeom>
          <a:ln>
            <a:noFill/>
          </a:ln>
          <a:effectLst>
            <a:softEdge rad="112500"/>
          </a:effectLst>
        </p:spPr>
      </p:pic>
      <p:sp>
        <p:nvSpPr>
          <p:cNvPr id="11267" name="Rectangle 4"/>
          <p:cNvSpPr>
            <a:spLocks noChangeArrowheads="1"/>
          </p:cNvSpPr>
          <p:nvPr/>
        </p:nvSpPr>
        <p:spPr bwMode="auto">
          <a:xfrm>
            <a:off x="6722124" y="824658"/>
            <a:ext cx="1527662" cy="884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50324" rIns="0" bIns="37581"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l" eaLnBrk="1" fontAlgn="base" hangingPunct="1">
              <a:spcBef>
                <a:spcPct val="0"/>
              </a:spcBef>
              <a:spcAft>
                <a:spcPct val="0"/>
              </a:spcAft>
            </a:pPr>
            <a:r>
              <a:rPr lang="fa-IR" altLang="fa-IR" sz="1881" b="1">
                <a:solidFill>
                  <a:srgbClr val="000000"/>
                </a:solidFill>
              </a:rPr>
              <a:t>7-1  تاریخ روستا:</a:t>
            </a:r>
            <a:endParaRPr lang="en-US" altLang="fa-IR" sz="1881" b="1">
              <a:solidFill>
                <a:srgbClr val="000000"/>
              </a:solidFill>
            </a:endParaRPr>
          </a:p>
          <a:p>
            <a:pPr algn="l" rtl="0" fontAlgn="base">
              <a:spcBef>
                <a:spcPct val="0"/>
              </a:spcBef>
              <a:spcAft>
                <a:spcPct val="0"/>
              </a:spcAft>
            </a:pPr>
            <a:endParaRPr lang="en-US" altLang="fa-IR" sz="2634" b="1">
              <a:solidFill>
                <a:srgbClr val="000000"/>
              </a:solidFill>
              <a:cs typeface="Arial" panose="020B0604020202020204" pitchFamily="34" charset="0"/>
            </a:endParaRPr>
          </a:p>
        </p:txBody>
      </p:sp>
      <p:sp>
        <p:nvSpPr>
          <p:cNvPr id="5" name="Title 6"/>
          <p:cNvSpPr txBox="1">
            <a:spLocks/>
          </p:cNvSpPr>
          <p:nvPr/>
        </p:nvSpPr>
        <p:spPr>
          <a:xfrm>
            <a:off x="304601" y="344169"/>
            <a:ext cx="1142254" cy="5417118"/>
          </a:xfrm>
          <a:prstGeom prst="rect">
            <a:avLst/>
          </a:prstGeom>
        </p:spPr>
        <p:txBody>
          <a:bodyPr lIns="90222" tIns="45112" rIns="90222" bIns="45112"/>
          <a:lstStyle/>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endParaRPr lang="fa-IR" sz="1129" b="1" kern="0" dirty="0">
              <a:solidFill>
                <a:srgbClr val="000000"/>
              </a:solidFill>
            </a:endParaRPr>
          </a:p>
          <a:p>
            <a:pPr algn="ctr" eaLnBrk="0" fontAlgn="base" hangingPunct="0">
              <a:spcBef>
                <a:spcPct val="0"/>
              </a:spcBef>
              <a:spcAft>
                <a:spcPct val="0"/>
              </a:spcAft>
              <a:defRPr/>
            </a:pPr>
            <a:r>
              <a:rPr lang="fa-IR" sz="1129"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129" kern="0" dirty="0">
                <a:solidFill>
                  <a:srgbClr val="000000"/>
                </a:solidFill>
              </a:rPr>
              <a:t>استاد :      </a:t>
            </a:r>
            <a:r>
              <a:rPr lang="fa-IR" sz="1411" b="1" kern="0" dirty="0">
                <a:solidFill>
                  <a:srgbClr val="000000"/>
                </a:solidFill>
              </a:rPr>
              <a:t>مهندس تاجبخش </a:t>
            </a:r>
            <a:br>
              <a:rPr lang="fa-IR" sz="1411" b="1"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دانشجويان :</a:t>
            </a:r>
            <a:br>
              <a:rPr lang="fa-IR" sz="1129" kern="0" dirty="0">
                <a:solidFill>
                  <a:srgbClr val="000000"/>
                </a:solidFill>
              </a:rPr>
            </a:br>
            <a:r>
              <a:rPr lang="fa-IR" sz="1411" b="1" kern="0" dirty="0">
                <a:solidFill>
                  <a:srgbClr val="000000"/>
                </a:solidFill>
              </a:rPr>
              <a:t>پوراسماعيل</a:t>
            </a:r>
            <a:br>
              <a:rPr lang="fa-IR" sz="1411" b="1" kern="0" dirty="0">
                <a:solidFill>
                  <a:srgbClr val="000000"/>
                </a:solidFill>
              </a:rPr>
            </a:br>
            <a:r>
              <a:rPr lang="fa-IR" sz="1411" b="1" kern="0" dirty="0">
                <a:solidFill>
                  <a:srgbClr val="000000"/>
                </a:solidFill>
              </a:rPr>
              <a:t>مير پور </a:t>
            </a:r>
            <a:br>
              <a:rPr lang="fa-IR" sz="1411" b="1" kern="0" dirty="0">
                <a:solidFill>
                  <a:srgbClr val="000000"/>
                </a:solidFill>
              </a:rPr>
            </a:br>
            <a:r>
              <a:rPr lang="fa-IR" sz="1411" b="1" kern="0" dirty="0">
                <a:solidFill>
                  <a:srgbClr val="000000"/>
                </a:solidFill>
              </a:rPr>
              <a:t>نهال پرور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منابع :</a:t>
            </a:r>
            <a:br>
              <a:rPr lang="fa-IR" sz="1129" kern="0" dirty="0">
                <a:solidFill>
                  <a:srgbClr val="000000"/>
                </a:solidFill>
              </a:rPr>
            </a:br>
            <a:r>
              <a:rPr lang="fa-IR" sz="1129" b="1" kern="0" dirty="0">
                <a:solidFill>
                  <a:srgbClr val="000000"/>
                </a:solidFill>
                <a:cs typeface="B Homa" panose="00000400000000000000" pitchFamily="2" charset="-78"/>
              </a:rPr>
              <a:t>برداشت میدانی </a:t>
            </a:r>
            <a:r>
              <a:rPr lang="fa-IR" sz="1129" kern="0" dirty="0">
                <a:solidFill>
                  <a:srgbClr val="000000"/>
                </a:solidFill>
              </a:rPr>
              <a:t/>
            </a:r>
            <a:br>
              <a:rPr lang="fa-IR" sz="1129" kern="0" dirty="0">
                <a:solidFill>
                  <a:srgbClr val="000000"/>
                </a:solidFill>
              </a:rPr>
            </a:br>
            <a:r>
              <a:rPr lang="fa-IR" sz="1129" kern="0" dirty="0">
                <a:solidFill>
                  <a:srgbClr val="000000"/>
                </a:solidFill>
              </a:rPr>
              <a:t/>
            </a:r>
            <a:br>
              <a:rPr lang="fa-IR" sz="1129" kern="0" dirty="0">
                <a:solidFill>
                  <a:srgbClr val="000000"/>
                </a:solidFill>
              </a:rPr>
            </a:br>
            <a:r>
              <a:rPr lang="fa-IR" sz="1129" kern="0" dirty="0">
                <a:solidFill>
                  <a:srgbClr val="000000"/>
                </a:solidFill>
              </a:rPr>
              <a:t>نام روستا :</a:t>
            </a:r>
            <a:br>
              <a:rPr lang="fa-IR" sz="1129" kern="0" dirty="0">
                <a:solidFill>
                  <a:srgbClr val="000000"/>
                </a:solidFill>
              </a:rPr>
            </a:br>
            <a:r>
              <a:rPr lang="fa-IR" sz="1599" b="1" kern="0" dirty="0">
                <a:solidFill>
                  <a:srgbClr val="000000"/>
                </a:solidFill>
              </a:rPr>
              <a:t>كيش دره </a:t>
            </a:r>
            <a:r>
              <a:rPr lang="fa-IR" sz="1411" kern="0" dirty="0">
                <a:solidFill>
                  <a:srgbClr val="000000"/>
                </a:solidFill>
              </a:rPr>
              <a:t/>
            </a:r>
            <a:br>
              <a:rPr lang="fa-IR" sz="1411" kern="0" dirty="0">
                <a:solidFill>
                  <a:srgbClr val="000000"/>
                </a:solidFill>
              </a:rPr>
            </a:br>
            <a:r>
              <a:rPr lang="fa-IR" sz="1411" kern="0" dirty="0">
                <a:solidFill>
                  <a:srgbClr val="000000"/>
                </a:solidFill>
              </a:rPr>
              <a:t/>
            </a:r>
            <a:br>
              <a:rPr lang="fa-IR" sz="1411" kern="0" dirty="0">
                <a:solidFill>
                  <a:srgbClr val="000000"/>
                </a:solidFill>
              </a:rPr>
            </a:br>
            <a:r>
              <a:rPr lang="fa-IR" sz="1129" kern="0" dirty="0">
                <a:solidFill>
                  <a:srgbClr val="000000"/>
                </a:solidFill>
              </a:rPr>
              <a:t>رشته</a:t>
            </a:r>
            <a:r>
              <a:rPr lang="fa-IR" sz="1411" b="1" kern="0" dirty="0">
                <a:solidFill>
                  <a:srgbClr val="000000"/>
                </a:solidFill>
              </a:rPr>
              <a:t>: معماري</a:t>
            </a:r>
            <a:r>
              <a:rPr lang="fa-IR" sz="1411" kern="0" dirty="0">
                <a:solidFill>
                  <a:srgbClr val="000000"/>
                </a:solidFill>
              </a:rPr>
              <a:t/>
            </a:r>
            <a:br>
              <a:rPr lang="fa-IR" sz="1411" kern="0" dirty="0">
                <a:solidFill>
                  <a:srgbClr val="000000"/>
                </a:solidFill>
              </a:rPr>
            </a:br>
            <a:r>
              <a:rPr lang="fa-IR" sz="1411" kern="0" dirty="0">
                <a:solidFill>
                  <a:srgbClr val="000000"/>
                </a:solidFill>
              </a:rPr>
              <a:t> </a:t>
            </a:r>
            <a:br>
              <a:rPr lang="fa-IR" sz="1411" kern="0" dirty="0">
                <a:solidFill>
                  <a:srgbClr val="000000"/>
                </a:solidFill>
              </a:rPr>
            </a:br>
            <a:r>
              <a:rPr lang="fa-IR" sz="1411" kern="0" dirty="0">
                <a:solidFill>
                  <a:srgbClr val="000000"/>
                </a:solidFill>
              </a:rPr>
              <a:t>بهار 1388</a:t>
            </a:r>
          </a:p>
        </p:txBody>
      </p:sp>
      <p:pic>
        <p:nvPicPr>
          <p:cNvPr id="6" name="Picture 3"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01777" y="562168"/>
            <a:ext cx="290557" cy="716708"/>
          </a:xfrm>
          <a:prstGeom prst="rect">
            <a:avLst/>
          </a:prstGeom>
          <a:noFill/>
        </p:spPr>
      </p:pic>
      <p:sp>
        <p:nvSpPr>
          <p:cNvPr id="11270" name="Rectangle 5"/>
          <p:cNvSpPr>
            <a:spLocks noChangeArrowheads="1"/>
          </p:cNvSpPr>
          <p:nvPr/>
        </p:nvSpPr>
        <p:spPr bwMode="auto">
          <a:xfrm>
            <a:off x="4787013" y="1805945"/>
            <a:ext cx="3647746" cy="1336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nchor="ctr">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روستای کیش دره در زمان مبارزات آزادی خواهانه میرزا کوچک خان جنگلیاز جمله پایگاه های مهم مبارزان بوده است .</a:t>
            </a:r>
          </a:p>
          <a:p>
            <a:pPr eaLnBrk="1" fontAlgn="base" hangingPunct="1">
              <a:spcBef>
                <a:spcPct val="0"/>
              </a:spcBef>
              <a:spcAft>
                <a:spcPct val="0"/>
              </a:spcAft>
            </a:pPr>
            <a:r>
              <a:rPr lang="fa-IR" altLang="fa-IR" sz="1129">
                <a:solidFill>
                  <a:srgbClr val="000000"/>
                </a:solidFill>
              </a:rPr>
              <a:t>حسن خان آلیانی( کیش دره ای) ، معروف به معین الرعایا و از یاران میرزا کوچک خان ، ساکن همین روستا بوده است و تمام نقشه ها واسرار انبارهای اسلحه ی جنگل تنها در اختیار وی بوده است</a:t>
            </a:r>
            <a:r>
              <a:rPr lang="en-US" altLang="fa-IR" sz="1129">
                <a:solidFill>
                  <a:srgbClr val="000000"/>
                </a:solidFill>
              </a:rPr>
              <a:t> </a:t>
            </a:r>
            <a:endParaRPr lang="fa-IR" altLang="fa-IR" sz="1129">
              <a:solidFill>
                <a:srgbClr val="000000"/>
              </a:solidFill>
            </a:endParaRPr>
          </a:p>
          <a:p>
            <a:pPr eaLnBrk="1" fontAlgn="base" hangingPunct="1">
              <a:spcBef>
                <a:spcPct val="0"/>
              </a:spcBef>
              <a:spcAft>
                <a:spcPct val="0"/>
              </a:spcAft>
            </a:pPr>
            <a:endParaRPr lang="fa-IR" altLang="fa-IR" sz="1129">
              <a:solidFill>
                <a:srgbClr val="000000"/>
              </a:solidFill>
            </a:endParaRPr>
          </a:p>
          <a:p>
            <a:pPr eaLnBrk="1" fontAlgn="base" hangingPunct="1">
              <a:spcBef>
                <a:spcPct val="0"/>
              </a:spcBef>
              <a:spcAft>
                <a:spcPct val="0"/>
              </a:spcAft>
            </a:pPr>
            <a:endParaRPr lang="fa-IR" altLang="fa-IR" sz="1317">
              <a:solidFill>
                <a:srgbClr val="000000"/>
              </a:solidFill>
            </a:endParaRPr>
          </a:p>
        </p:txBody>
      </p:sp>
      <p:sp>
        <p:nvSpPr>
          <p:cNvPr id="11271" name="Rectangle 6"/>
          <p:cNvSpPr>
            <a:spLocks noChangeArrowheads="1"/>
          </p:cNvSpPr>
          <p:nvPr/>
        </p:nvSpPr>
        <p:spPr bwMode="auto">
          <a:xfrm>
            <a:off x="1803716" y="2783963"/>
            <a:ext cx="6710179" cy="959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22" tIns="45112" rIns="90222" bIns="45112">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129">
                <a:solidFill>
                  <a:srgbClr val="000000"/>
                </a:solidFill>
              </a:rPr>
              <a:t>یان کولارژ ، تکنسین چک اسلواکی که در دستگاه نظامی جنگلیان نقش مهمی به عهده داشت ، در کیش دره اقامت گزیده بود و به جنگلیان خدمات فنی و نظامی ارائه می داد.</a:t>
            </a:r>
            <a:r>
              <a:rPr lang="en-US" altLang="fa-IR" sz="1129">
                <a:solidFill>
                  <a:srgbClr val="000000"/>
                </a:solidFill>
              </a:rPr>
              <a:t> </a:t>
            </a:r>
          </a:p>
          <a:p>
            <a:pPr eaLnBrk="1" fontAlgn="base" hangingPunct="1">
              <a:spcBef>
                <a:spcPct val="0"/>
              </a:spcBef>
              <a:spcAft>
                <a:spcPct val="0"/>
              </a:spcAft>
            </a:pPr>
            <a:r>
              <a:rPr lang="fa-IR" altLang="fa-IR" sz="1129">
                <a:solidFill>
                  <a:srgbClr val="000000"/>
                </a:solidFill>
              </a:rPr>
              <a:t>بقعه شیخ زاهد گیلانی: نزدیک ترین بقعه ی متبرکه به روستای کیش دره ، بقعه شیخ زاهد گیلانی ( مرشد شیخ صفی الدین اردبیلی ) واقع در سیاه ورود است که بنا به روایتی محل تدریس و گوشه نشینی شیخ زاهد بوده .که در کتاب از آستارا تا استرآباد ( دکتر منوچهر ستوده ) به بقعه مورد نظر اشاره شده است</a:t>
            </a:r>
            <a:r>
              <a:rPr lang="en-US" altLang="fa-IR" sz="1129">
                <a:solidFill>
                  <a:srgbClr val="000000"/>
                </a:solidFill>
              </a:rPr>
              <a:t> </a:t>
            </a:r>
            <a:r>
              <a:rPr lang="fa-IR" altLang="fa-IR" sz="1129">
                <a:solidFill>
                  <a:srgbClr val="000000"/>
                </a:solidFill>
              </a:rPr>
              <a:t>.</a:t>
            </a:r>
            <a:endParaRPr lang="en-US" altLang="fa-IR" sz="1129">
              <a:solidFill>
                <a:srgbClr val="000000"/>
              </a:solidFill>
            </a:endParaRPr>
          </a:p>
        </p:txBody>
      </p:sp>
      <p:sp>
        <p:nvSpPr>
          <p:cNvPr id="11272" name="Text Box 7"/>
          <p:cNvSpPr txBox="1">
            <a:spLocks noChangeArrowheads="1"/>
          </p:cNvSpPr>
          <p:nvPr/>
        </p:nvSpPr>
        <p:spPr bwMode="auto">
          <a:xfrm>
            <a:off x="1705168" y="4002366"/>
            <a:ext cx="6737056" cy="1935112"/>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881" b="1">
                <a:solidFill>
                  <a:srgbClr val="000000"/>
                </a:solidFill>
                <a:latin typeface="Calibri" panose="020F0502020204030204" pitchFamily="34" charset="0"/>
              </a:rPr>
              <a:t> تحلیل تاریخی :</a:t>
            </a:r>
          </a:p>
          <a:p>
            <a:pPr algn="just" eaLnBrk="1" fontAlgn="base" hangingPunct="1">
              <a:spcBef>
                <a:spcPct val="0"/>
              </a:spcBef>
              <a:spcAft>
                <a:spcPts val="941"/>
              </a:spcAft>
            </a:pPr>
            <a:r>
              <a:rPr lang="fa-IR" altLang="fa-IR" sz="1317" b="1">
                <a:solidFill>
                  <a:srgbClr val="000000"/>
                </a:solidFill>
                <a:latin typeface="Calibri" panose="020F0502020204030204" pitchFamily="34" charset="0"/>
              </a:rPr>
              <a:t>روستای کیش دره در زمان مبارزات جنگل به دلیل موقعیت خاص خود مورد توجه یاران میرزا کوچک خان جنگلی قرار گرفت و به واسطه ی میرزا حسن خان آلیانی(کیش دره ای) که از یاران میرزا گوچک خان و ساکن همین روستا بود از رشد نسبی بر خوردار شد ، به صورتی که یان گولارژ ، تکنسین چکسلواک دستگاه نظامی در اینجا سکونت گزید که علت آن موقعیت روستا بود که از یک سو به جنگل نزدیک بود و از سوی دیگر به فومن .</a:t>
            </a:r>
          </a:p>
          <a:p>
            <a:pPr algn="just" eaLnBrk="1" fontAlgn="base" hangingPunct="1">
              <a:spcBef>
                <a:spcPct val="0"/>
              </a:spcBef>
              <a:spcAft>
                <a:spcPts val="941"/>
              </a:spcAft>
            </a:pPr>
            <a:r>
              <a:rPr lang="fa-IR" altLang="fa-IR" sz="1317" b="1">
                <a:solidFill>
                  <a:srgbClr val="000000"/>
                </a:solidFill>
                <a:latin typeface="Calibri" panose="020F0502020204030204" pitchFamily="34" charset="0"/>
              </a:rPr>
              <a:t>با اینکه به دلیل مسائل امنیتی مشکلاتی برای روستاییان ایجاد می شد ولی حضور این افراد از جنبه اقتصادی برای آنان حائز اهمیت بود و باعث تحرکی در مسائل اقتصادی روستا بود. </a:t>
            </a:r>
            <a:endParaRPr lang="fa-IR" altLang="fa-IR" sz="1317" b="1">
              <a:solidFill>
                <a:srgbClr val="000000"/>
              </a:solidFill>
            </a:endParaRPr>
          </a:p>
        </p:txBody>
      </p:sp>
      <p:sp>
        <p:nvSpPr>
          <p:cNvPr id="11273" name="Rounded Rectangle 9"/>
          <p:cNvSpPr>
            <a:spLocks noChangeArrowheads="1"/>
          </p:cNvSpPr>
          <p:nvPr/>
        </p:nvSpPr>
        <p:spPr bwMode="auto">
          <a:xfrm>
            <a:off x="6650454" y="848851"/>
            <a:ext cx="1648428" cy="573366"/>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2257">
                <a:solidFill>
                  <a:srgbClr val="000000"/>
                </a:solidFill>
              </a:rPr>
              <a:t> </a:t>
            </a:r>
          </a:p>
        </p:txBody>
      </p:sp>
    </p:spTree>
    <p:extLst>
      <p:ext uri="{BB962C8B-B14F-4D97-AF65-F5344CB8AC3E}">
        <p14:creationId xmlns:p14="http://schemas.microsoft.com/office/powerpoint/2010/main" val="2745633254"/>
      </p:ext>
    </p:extLst>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6" name="Picture 12" descr="22"/>
          <p:cNvPicPr>
            <a:picLocks noGrp="1" noChangeAspect="1" noChangeArrowheads="1"/>
          </p:cNvPicPr>
          <p:nvPr>
            <p:ph sz="quarter" idx="1"/>
          </p:nvPr>
        </p:nvPicPr>
        <p:blipFill>
          <a:blip r:embed="rId2" cstate="screen">
            <a:lum contrast="10000"/>
            <a:extLst>
              <a:ext uri="{28A0092B-C50C-407E-A947-70E740481C1C}">
                <a14:useLocalDpi xmlns:a14="http://schemas.microsoft.com/office/drawing/2010/main"/>
              </a:ext>
            </a:extLst>
          </a:blip>
          <a:srcRect/>
          <a:stretch>
            <a:fillRect/>
          </a:stretch>
        </p:blipFill>
        <p:spPr>
          <a:xfrm>
            <a:off x="1501775" y="668107"/>
            <a:ext cx="2806948" cy="3588692"/>
          </a:xfrm>
          <a:effectLst>
            <a:softEdge rad="112500"/>
          </a:effectLst>
        </p:spPr>
      </p:pic>
      <p:pic>
        <p:nvPicPr>
          <p:cNvPr id="159747" name="Picture 14" descr="24"/>
          <p:cNvPicPr>
            <a:picLocks noGrp="1" noChangeAspect="1" noChangeArrowheads="1"/>
          </p:cNvPicPr>
          <p:nvPr>
            <p:ph sz="quarter" idx="4"/>
          </p:nvPr>
        </p:nvPicPr>
        <p:blipFill>
          <a:blip r:embed="rId3" cstate="screen">
            <a:lum contrast="10000"/>
            <a:extLst>
              <a:ext uri="{28A0092B-C50C-407E-A947-70E740481C1C}">
                <a14:useLocalDpi xmlns:a14="http://schemas.microsoft.com/office/drawing/2010/main"/>
              </a:ext>
            </a:extLst>
          </a:blip>
          <a:srcRect/>
          <a:stretch>
            <a:fillRect/>
          </a:stretch>
        </p:blipFill>
        <p:spPr>
          <a:xfrm>
            <a:off x="4449620" y="3504255"/>
            <a:ext cx="4160982" cy="2558648"/>
          </a:xfrm>
          <a:effectLst>
            <a:softEdge rad="112500"/>
          </a:effectLst>
        </p:spPr>
      </p:pic>
      <p:pic>
        <p:nvPicPr>
          <p:cNvPr id="159748" name="Picture 16" descr="14"/>
          <p:cNvPicPr>
            <a:picLocks noGrp="1" noChangeAspect="1" noChangeArrowheads="1"/>
          </p:cNvPicPr>
          <p:nvPr>
            <p:ph sz="quarter" idx="3"/>
          </p:nvPr>
        </p:nvPicPr>
        <p:blipFill>
          <a:blip r:embed="rId4" cstate="screen">
            <a:lum contrast="10000"/>
            <a:extLst>
              <a:ext uri="{28A0092B-C50C-407E-A947-70E740481C1C}">
                <a14:useLocalDpi xmlns:a14="http://schemas.microsoft.com/office/drawing/2010/main"/>
              </a:ext>
            </a:extLst>
          </a:blip>
          <a:srcRect/>
          <a:stretch>
            <a:fillRect/>
          </a:stretch>
        </p:blipFill>
        <p:spPr>
          <a:xfrm>
            <a:off x="1524001" y="4015787"/>
            <a:ext cx="3124199" cy="2197624"/>
          </a:xfrm>
          <a:effectLst>
            <a:softEdge rad="112500"/>
          </a:effectLst>
        </p:spPr>
      </p:pic>
      <p:pic>
        <p:nvPicPr>
          <p:cNvPr id="159749" name="Picture 20" descr="21"/>
          <p:cNvPicPr>
            <a:picLocks noGrp="1" noChangeAspect="1" noChangeArrowheads="1"/>
          </p:cNvPicPr>
          <p:nvPr>
            <p:ph sz="quarter" idx="2"/>
          </p:nvPr>
        </p:nvPicPr>
        <p:blipFill>
          <a:blip r:embed="rId5" cstate="screen">
            <a:lum contrast="10000"/>
            <a:extLst>
              <a:ext uri="{28A0092B-C50C-407E-A947-70E740481C1C}">
                <a14:useLocalDpi xmlns:a14="http://schemas.microsoft.com/office/drawing/2010/main"/>
              </a:ext>
            </a:extLst>
          </a:blip>
          <a:srcRect/>
          <a:stretch>
            <a:fillRect/>
          </a:stretch>
        </p:blipFill>
        <p:spPr>
          <a:xfrm>
            <a:off x="3876432" y="644589"/>
            <a:ext cx="4886569" cy="3085428"/>
          </a:xfrm>
          <a:effectLst>
            <a:softEdge rad="112500"/>
          </a:effectLst>
        </p:spPr>
      </p:pic>
      <p:sp>
        <p:nvSpPr>
          <p:cNvPr id="6" name="Title 6"/>
          <p:cNvSpPr txBox="1">
            <a:spLocks/>
          </p:cNvSpPr>
          <p:nvPr/>
        </p:nvSpPr>
        <p:spPr>
          <a:xfrm>
            <a:off x="324013" y="193363"/>
            <a:ext cx="1213924" cy="5687376"/>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7" name="Picture 6" descr="H:\aks\كاروانسرا ومدارس\New Folder (5)\logo%2000.jpg"/>
          <p:cNvPicPr>
            <a:picLocks noChangeAspect="1" noChangeArrowheads="1"/>
          </p:cNvPicPr>
          <p:nvPr/>
        </p:nvPicPr>
        <p:blipFill>
          <a:blip r:embed="rId6"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spTree>
    <p:extLst>
      <p:ext uri="{BB962C8B-B14F-4D97-AF65-F5344CB8AC3E}">
        <p14:creationId xmlns:p14="http://schemas.microsoft.com/office/powerpoint/2010/main" val="1671121198"/>
      </p:ext>
    </p:extLst>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8" name="Picture 9" descr="51"/>
          <p:cNvPicPr>
            <a:picLocks noGrp="1" noChangeAspect="1" noChangeArrowheads="1"/>
          </p:cNvPicPr>
          <p:nvPr>
            <p:ph sz="quarter" idx="1"/>
          </p:nvPr>
        </p:nvPicPr>
        <p:blipFill>
          <a:blip r:embed="rId2" cstate="screen">
            <a:extLst>
              <a:ext uri="{28A0092B-C50C-407E-A947-70E740481C1C}">
                <a14:useLocalDpi xmlns:a14="http://schemas.microsoft.com/office/drawing/2010/main"/>
              </a:ext>
            </a:extLst>
          </a:blip>
          <a:srcRect/>
          <a:stretch>
            <a:fillRect/>
          </a:stretch>
        </p:blipFill>
        <p:spPr>
          <a:xfrm>
            <a:off x="1600200" y="1020861"/>
            <a:ext cx="5791200" cy="5061400"/>
          </a:xfrm>
          <a:effectLst>
            <a:softEdge rad="112500"/>
          </a:effectLst>
        </p:spPr>
      </p:pic>
      <p:sp>
        <p:nvSpPr>
          <p:cNvPr id="93187" name="Text Box 15"/>
          <p:cNvSpPr txBox="1">
            <a:spLocks noChangeArrowheads="1"/>
          </p:cNvSpPr>
          <p:nvPr/>
        </p:nvSpPr>
        <p:spPr bwMode="auto">
          <a:xfrm>
            <a:off x="6435442" y="698044"/>
            <a:ext cx="2332287" cy="2299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50" tIns="45475" rIns="90950" bIns="45475">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787" b="1">
                <a:solidFill>
                  <a:srgbClr val="000000"/>
                </a:solidFill>
              </a:rPr>
              <a:t>4-7 منزل آقای مسعودی</a:t>
            </a:r>
          </a:p>
          <a:p>
            <a:pPr eaLnBrk="1" fontAlgn="base" hangingPunct="1">
              <a:spcBef>
                <a:spcPct val="50000"/>
              </a:spcBef>
              <a:spcAft>
                <a:spcPct val="0"/>
              </a:spcAft>
            </a:pPr>
            <a:r>
              <a:rPr lang="fa-IR" altLang="fa-IR" sz="1975">
                <a:solidFill>
                  <a:srgbClr val="000000"/>
                </a:solidFill>
              </a:rPr>
              <a:t>            </a:t>
            </a:r>
            <a:r>
              <a:rPr lang="fa-IR" altLang="fa-IR" sz="1599" b="1">
                <a:solidFill>
                  <a:srgbClr val="000000"/>
                </a:solidFill>
              </a:rPr>
              <a:t>کشاورز</a:t>
            </a:r>
          </a:p>
          <a:p>
            <a:pPr eaLnBrk="1" fontAlgn="base" hangingPunct="1">
              <a:spcBef>
                <a:spcPct val="50000"/>
              </a:spcBef>
              <a:spcAft>
                <a:spcPct val="0"/>
              </a:spcAft>
            </a:pPr>
            <a:r>
              <a:rPr lang="fa-IR" altLang="fa-IR" sz="1599" b="1">
                <a:solidFill>
                  <a:srgbClr val="000000"/>
                </a:solidFill>
              </a:rPr>
              <a:t>      خانواده 6 نفره</a:t>
            </a:r>
          </a:p>
          <a:p>
            <a:pPr eaLnBrk="1" fontAlgn="base" hangingPunct="1">
              <a:spcBef>
                <a:spcPct val="50000"/>
              </a:spcBef>
              <a:spcAft>
                <a:spcPct val="0"/>
              </a:spcAft>
            </a:pPr>
            <a:r>
              <a:rPr lang="fa-IR" altLang="fa-IR" sz="1599" b="1">
                <a:solidFill>
                  <a:srgbClr val="000000"/>
                </a:solidFill>
              </a:rPr>
              <a:t>            3 گاو</a:t>
            </a:r>
          </a:p>
          <a:p>
            <a:pPr eaLnBrk="1" fontAlgn="base" hangingPunct="1">
              <a:spcBef>
                <a:spcPct val="50000"/>
              </a:spcBef>
              <a:spcAft>
                <a:spcPct val="0"/>
              </a:spcAft>
            </a:pPr>
            <a:r>
              <a:rPr lang="fa-IR" altLang="fa-IR" sz="1599" b="1">
                <a:solidFill>
                  <a:srgbClr val="000000"/>
                </a:solidFill>
              </a:rPr>
              <a:t>     9 مرغ و خروس</a:t>
            </a:r>
          </a:p>
          <a:p>
            <a:pPr eaLnBrk="1" fontAlgn="base" hangingPunct="1">
              <a:spcBef>
                <a:spcPct val="50000"/>
              </a:spcBef>
              <a:spcAft>
                <a:spcPct val="0"/>
              </a:spcAft>
            </a:pPr>
            <a:endParaRPr lang="en-US" altLang="fa-IR" sz="1599" b="1">
              <a:solidFill>
                <a:srgbClr val="000000"/>
              </a:solidFill>
            </a:endParaRPr>
          </a:p>
        </p:txBody>
      </p:sp>
      <p:sp>
        <p:nvSpPr>
          <p:cNvPr id="7" name="Title 6"/>
          <p:cNvSpPr txBox="1">
            <a:spLocks/>
          </p:cNvSpPr>
          <p:nvPr/>
        </p:nvSpPr>
        <p:spPr>
          <a:xfrm>
            <a:off x="324013" y="359101"/>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8" name="Picture 7"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588148"/>
            <a:ext cx="308919" cy="752543"/>
          </a:xfrm>
          <a:prstGeom prst="rect">
            <a:avLst/>
          </a:prstGeom>
          <a:noFill/>
        </p:spPr>
      </p:pic>
    </p:spTree>
    <p:extLst>
      <p:ext uri="{BB962C8B-B14F-4D97-AF65-F5344CB8AC3E}">
        <p14:creationId xmlns:p14="http://schemas.microsoft.com/office/powerpoint/2010/main" val="1241581067"/>
      </p:ext>
    </p:extLst>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48569"/>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18826"/>
            <a:ext cx="308919" cy="752543"/>
          </a:xfrm>
          <a:prstGeom prst="rect">
            <a:avLst/>
          </a:prstGeom>
          <a:noFill/>
        </p:spPr>
      </p:pic>
      <p:pic>
        <p:nvPicPr>
          <p:cNvPr id="4" name="Picture 14" descr="54"/>
          <p:cNvPicPr>
            <a:picLocks noChangeAspect="1" noChangeArrowheads="1"/>
          </p:cNvPicPr>
          <p:nvPr/>
        </p:nvPicPr>
        <p:blipFill>
          <a:blip r:embed="rId3">
            <a:lum contrast="10000"/>
          </a:blip>
          <a:srcRect/>
          <a:stretch>
            <a:fillRect/>
          </a:stretch>
        </p:blipFill>
        <p:spPr>
          <a:xfrm>
            <a:off x="6019802" y="418826"/>
            <a:ext cx="2514600" cy="5945093"/>
          </a:xfrm>
          <a:prstGeom prst="rect">
            <a:avLst/>
          </a:prstGeom>
          <a:ln>
            <a:noFill/>
          </a:ln>
          <a:effectLst>
            <a:softEdge rad="112500"/>
          </a:effectLst>
        </p:spPr>
      </p:pic>
      <p:pic>
        <p:nvPicPr>
          <p:cNvPr id="5" name="Picture 11" descr="56"/>
          <p:cNvPicPr>
            <a:picLocks noChangeAspect="1" noChangeArrowheads="1"/>
          </p:cNvPicPr>
          <p:nvPr/>
        </p:nvPicPr>
        <p:blipFill>
          <a:blip r:embed="rId4"/>
          <a:srcRect/>
          <a:stretch>
            <a:fillRect/>
          </a:stretch>
        </p:blipFill>
        <p:spPr>
          <a:xfrm>
            <a:off x="1524001" y="3278491"/>
            <a:ext cx="4419600" cy="2949970"/>
          </a:xfrm>
          <a:prstGeom prst="rect">
            <a:avLst/>
          </a:prstGeom>
          <a:ln>
            <a:noFill/>
          </a:ln>
          <a:effectLst>
            <a:softEdge rad="112500"/>
          </a:effectLst>
        </p:spPr>
      </p:pic>
      <p:pic>
        <p:nvPicPr>
          <p:cNvPr id="6" name="Picture 13" descr="55"/>
          <p:cNvPicPr>
            <a:picLocks noChangeAspect="1" noChangeArrowheads="1"/>
          </p:cNvPicPr>
          <p:nvPr/>
        </p:nvPicPr>
        <p:blipFill>
          <a:blip r:embed="rId5">
            <a:lum contrast="10000"/>
          </a:blip>
          <a:srcRect/>
          <a:stretch>
            <a:fillRect/>
          </a:stretch>
        </p:blipFill>
        <p:spPr>
          <a:xfrm>
            <a:off x="1524001" y="509096"/>
            <a:ext cx="4419600" cy="2771074"/>
          </a:xfrm>
          <a:prstGeom prst="rect">
            <a:avLst/>
          </a:prstGeom>
          <a:ln>
            <a:noFill/>
          </a:ln>
          <a:effectLst>
            <a:softEdge rad="112500"/>
          </a:effectLst>
        </p:spPr>
      </p:pic>
    </p:spTree>
    <p:extLst>
      <p:ext uri="{BB962C8B-B14F-4D97-AF65-F5344CB8AC3E}">
        <p14:creationId xmlns:p14="http://schemas.microsoft.com/office/powerpoint/2010/main" val="879179371"/>
      </p:ext>
    </p:extLst>
  </p:cSld>
  <p:clrMapOvr>
    <a:masterClrMapping/>
  </p:clrMapOvr>
  <p:transition>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43" name="Picture 10" descr="53"/>
          <p:cNvPicPr>
            <a:picLocks noGrp="1" noChangeAspect="1" noChangeArrowheads="1"/>
          </p:cNvPicPr>
          <p:nvPr>
            <p:ph sz="quarter" idx="3"/>
          </p:nvPr>
        </p:nvPicPr>
        <p:blipFill>
          <a:blip r:embed="rId2"/>
          <a:srcRect/>
          <a:stretch>
            <a:fillRect/>
          </a:stretch>
        </p:blipFill>
        <p:spPr>
          <a:xfrm>
            <a:off x="4204336" y="3353746"/>
            <a:ext cx="4634864" cy="2784411"/>
          </a:xfrm>
          <a:effectLst>
            <a:softEdge rad="112500"/>
          </a:effectLst>
        </p:spPr>
      </p:pic>
      <p:pic>
        <p:nvPicPr>
          <p:cNvPr id="163844" name="Picture 11" descr="52"/>
          <p:cNvPicPr>
            <a:picLocks noGrp="1" noChangeAspect="1" noChangeArrowheads="1"/>
          </p:cNvPicPr>
          <p:nvPr>
            <p:ph sz="quarter" idx="2"/>
          </p:nvPr>
        </p:nvPicPr>
        <p:blipFill>
          <a:blip r:embed="rId3" cstate="screen">
            <a:extLst>
              <a:ext uri="{28A0092B-C50C-407E-A947-70E740481C1C}">
                <a14:useLocalDpi xmlns:a14="http://schemas.microsoft.com/office/drawing/2010/main"/>
              </a:ext>
            </a:extLst>
          </a:blip>
          <a:srcRect/>
          <a:stretch>
            <a:fillRect/>
          </a:stretch>
        </p:blipFill>
        <p:spPr>
          <a:xfrm>
            <a:off x="1447801" y="3353747"/>
            <a:ext cx="3048000" cy="2859665"/>
          </a:xfrm>
          <a:effectLst>
            <a:softEdge rad="112500"/>
          </a:effectLst>
        </p:spPr>
      </p:pic>
      <p:pic>
        <p:nvPicPr>
          <p:cNvPr id="163845" name="Picture 12" descr="49"/>
          <p:cNvPicPr>
            <a:picLocks noGrp="1" noChangeAspect="1" noChangeArrowheads="1"/>
          </p:cNvPicPr>
          <p:nvPr>
            <p:ph sz="quarter" idx="4"/>
          </p:nvPr>
        </p:nvPicPr>
        <p:blipFill>
          <a:blip r:embed="rId4" cstate="screen">
            <a:extLst>
              <a:ext uri="{28A0092B-C50C-407E-A947-70E740481C1C}">
                <a14:useLocalDpi xmlns:a14="http://schemas.microsoft.com/office/drawing/2010/main"/>
              </a:ext>
            </a:extLst>
          </a:blip>
          <a:srcRect/>
          <a:stretch>
            <a:fillRect/>
          </a:stretch>
        </p:blipFill>
        <p:spPr>
          <a:xfrm>
            <a:off x="1447802" y="644590"/>
            <a:ext cx="3581400" cy="2633902"/>
          </a:xfrm>
          <a:effectLst>
            <a:softEdge rad="112500"/>
          </a:effectLst>
        </p:spPr>
      </p:pic>
      <p:sp>
        <p:nvSpPr>
          <p:cNvPr id="6" name="Title 6"/>
          <p:cNvSpPr txBox="1">
            <a:spLocks/>
          </p:cNvSpPr>
          <p:nvPr/>
        </p:nvSpPr>
        <p:spPr>
          <a:xfrm>
            <a:off x="324013" y="42555"/>
            <a:ext cx="1213924" cy="5687377"/>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7" name="Picture 6" descr="H:\aks\كاروانسرا ومدارس\New Folder (5)\logo%2000.jpg"/>
          <p:cNvPicPr>
            <a:picLocks noChangeAspect="1" noChangeArrowheads="1"/>
          </p:cNvPicPr>
          <p:nvPr/>
        </p:nvPicPr>
        <p:blipFill>
          <a:blip r:embed="rId5"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18826"/>
            <a:ext cx="308919" cy="752543"/>
          </a:xfrm>
          <a:prstGeom prst="rect">
            <a:avLst/>
          </a:prstGeom>
          <a:noFill/>
        </p:spPr>
      </p:pic>
      <p:pic>
        <p:nvPicPr>
          <p:cNvPr id="9" name="Picture 9" descr="50"/>
          <p:cNvPicPr>
            <a:picLocks noChangeAspect="1" noChangeArrowheads="1"/>
          </p:cNvPicPr>
          <p:nvPr/>
        </p:nvPicPr>
        <p:blipFill>
          <a:blip r:embed="rId6" cstate="screen">
            <a:lum/>
            <a:extLst>
              <a:ext uri="{28A0092B-C50C-407E-A947-70E740481C1C}">
                <a14:useLocalDpi xmlns:a14="http://schemas.microsoft.com/office/drawing/2010/main"/>
              </a:ext>
            </a:extLst>
          </a:blip>
          <a:srcRect/>
          <a:stretch>
            <a:fillRect/>
          </a:stretch>
        </p:blipFill>
        <p:spPr bwMode="auto">
          <a:xfrm>
            <a:off x="3886202" y="655498"/>
            <a:ext cx="4952999" cy="2622996"/>
          </a:xfrm>
          <a:prstGeom prst="rect">
            <a:avLst/>
          </a:prstGeom>
          <a:noFill/>
          <a:ln w="9525">
            <a:noFill/>
            <a:miter lim="800000"/>
            <a:headEnd/>
            <a:tailEnd/>
          </a:ln>
          <a:effectLst>
            <a:softEdge rad="112500"/>
          </a:effectLst>
        </p:spPr>
      </p:pic>
    </p:spTree>
    <p:extLst>
      <p:ext uri="{BB962C8B-B14F-4D97-AF65-F5344CB8AC3E}">
        <p14:creationId xmlns:p14="http://schemas.microsoft.com/office/powerpoint/2010/main" val="1586076527"/>
      </p:ext>
    </p:extLst>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6" name="Picture 9" descr="IMG_5966"/>
          <p:cNvPicPr>
            <a:picLocks noGrp="1" noChangeAspect="1" noChangeArrowheads="1"/>
          </p:cNvPicPr>
          <p:nvPr>
            <p:ph sz="quarter" idx="1"/>
          </p:nvPr>
        </p:nvPicPr>
        <p:blipFill>
          <a:blip r:embed="rId2" cstate="screen">
            <a:extLst>
              <a:ext uri="{28A0092B-C50C-407E-A947-70E740481C1C}">
                <a14:useLocalDpi xmlns:a14="http://schemas.microsoft.com/office/drawing/2010/main"/>
              </a:ext>
            </a:extLst>
          </a:blip>
          <a:srcRect/>
          <a:stretch>
            <a:fillRect/>
          </a:stretch>
        </p:blipFill>
        <p:spPr>
          <a:xfrm>
            <a:off x="5130801" y="3353747"/>
            <a:ext cx="3708400" cy="2822038"/>
          </a:xfrm>
          <a:effectLst>
            <a:softEdge rad="112500"/>
          </a:effectLst>
        </p:spPr>
      </p:pic>
      <p:pic>
        <p:nvPicPr>
          <p:cNvPr id="164867" name="Picture 10" descr="IMG_5968"/>
          <p:cNvPicPr>
            <a:picLocks noGrp="1" noChangeAspect="1" noChangeArrowheads="1"/>
          </p:cNvPicPr>
          <p:nvPr>
            <p:ph sz="quarter" idx="2"/>
          </p:nvPr>
        </p:nvPicPr>
        <p:blipFill>
          <a:blip r:embed="rId3" cstate="screen">
            <a:extLst>
              <a:ext uri="{28A0092B-C50C-407E-A947-70E740481C1C}">
                <a14:useLocalDpi xmlns:a14="http://schemas.microsoft.com/office/drawing/2010/main"/>
              </a:ext>
            </a:extLst>
          </a:blip>
          <a:srcRect/>
          <a:stretch>
            <a:fillRect/>
          </a:stretch>
        </p:blipFill>
        <p:spPr>
          <a:xfrm>
            <a:off x="5156200" y="606963"/>
            <a:ext cx="3606800" cy="2746784"/>
          </a:xfrm>
          <a:effectLst>
            <a:softEdge rad="112500"/>
          </a:effectLst>
        </p:spPr>
      </p:pic>
      <p:pic>
        <p:nvPicPr>
          <p:cNvPr id="164868" name="Picture 11" descr="IMG_5972"/>
          <p:cNvPicPr>
            <a:picLocks noGrp="1" noChangeAspect="1" noChangeArrowheads="1"/>
          </p:cNvPicPr>
          <p:nvPr>
            <p:ph sz="quarter" idx="4"/>
          </p:nvPr>
        </p:nvPicPr>
        <p:blipFill>
          <a:blip r:embed="rId4" cstate="screen">
            <a:extLst>
              <a:ext uri="{28A0092B-C50C-407E-A947-70E740481C1C}">
                <a14:useLocalDpi xmlns:a14="http://schemas.microsoft.com/office/drawing/2010/main"/>
              </a:ext>
            </a:extLst>
          </a:blip>
          <a:srcRect/>
          <a:stretch>
            <a:fillRect/>
          </a:stretch>
        </p:blipFill>
        <p:spPr>
          <a:xfrm>
            <a:off x="1524000" y="3429001"/>
            <a:ext cx="3657600" cy="2784411"/>
          </a:xfrm>
          <a:effectLst>
            <a:softEdge rad="112500"/>
          </a:effectLst>
        </p:spPr>
      </p:pic>
      <p:pic>
        <p:nvPicPr>
          <p:cNvPr id="164869" name="Picture 14" descr="IMG_5977"/>
          <p:cNvPicPr>
            <a:picLocks noGrp="1" noChangeAspect="1" noChangeArrowheads="1"/>
          </p:cNvPicPr>
          <p:nvPr>
            <p:ph sz="quarter" idx="3"/>
          </p:nvPr>
        </p:nvPicPr>
        <p:blipFill>
          <a:blip r:embed="rId5" cstate="screen">
            <a:extLst>
              <a:ext uri="{28A0092B-C50C-407E-A947-70E740481C1C}">
                <a14:useLocalDpi xmlns:a14="http://schemas.microsoft.com/office/drawing/2010/main"/>
              </a:ext>
            </a:extLst>
          </a:blip>
          <a:srcRect/>
          <a:stretch>
            <a:fillRect/>
          </a:stretch>
        </p:blipFill>
        <p:spPr>
          <a:xfrm>
            <a:off x="1600201" y="644590"/>
            <a:ext cx="3606800" cy="2746784"/>
          </a:xfrm>
          <a:effectLst>
            <a:softEdge rad="112500"/>
          </a:effectLst>
        </p:spPr>
      </p:pic>
      <p:sp>
        <p:nvSpPr>
          <p:cNvPr id="6" name="Title 6"/>
          <p:cNvSpPr txBox="1">
            <a:spLocks/>
          </p:cNvSpPr>
          <p:nvPr/>
        </p:nvSpPr>
        <p:spPr>
          <a:xfrm>
            <a:off x="324013" y="42555"/>
            <a:ext cx="1213924" cy="5687377"/>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7" name="Picture 6" descr="H:\aks\كاروانسرا ومدارس\New Folder (5)\logo%2000.jpg"/>
          <p:cNvPicPr>
            <a:picLocks noChangeAspect="1" noChangeArrowheads="1"/>
          </p:cNvPicPr>
          <p:nvPr/>
        </p:nvPicPr>
        <p:blipFill>
          <a:blip r:embed="rId6"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18826"/>
            <a:ext cx="308919" cy="752543"/>
          </a:xfrm>
          <a:prstGeom prst="rect">
            <a:avLst/>
          </a:prstGeom>
          <a:noFill/>
        </p:spPr>
      </p:pic>
    </p:spTree>
    <p:extLst>
      <p:ext uri="{BB962C8B-B14F-4D97-AF65-F5344CB8AC3E}">
        <p14:creationId xmlns:p14="http://schemas.microsoft.com/office/powerpoint/2010/main" val="3006138661"/>
      </p:ext>
    </p:extLst>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3" name="Picture 2"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pic>
        <p:nvPicPr>
          <p:cNvPr id="4" name="Picture 11" descr="DSC07428"/>
          <p:cNvPicPr>
            <a:picLocks noChangeAspect="1" noChangeArrowheads="1"/>
          </p:cNvPicPr>
          <p:nvPr/>
        </p:nvPicPr>
        <p:blipFill>
          <a:blip r:embed="rId3" cstate="screen">
            <a:lum contrast="10000"/>
            <a:extLst>
              <a:ext uri="{28A0092B-C50C-407E-A947-70E740481C1C}">
                <a14:useLocalDpi xmlns:a14="http://schemas.microsoft.com/office/drawing/2010/main"/>
              </a:ext>
            </a:extLst>
          </a:blip>
          <a:srcRect/>
          <a:stretch>
            <a:fillRect/>
          </a:stretch>
        </p:blipFill>
        <p:spPr>
          <a:xfrm>
            <a:off x="1524001" y="531708"/>
            <a:ext cx="4419600" cy="3273565"/>
          </a:xfrm>
          <a:prstGeom prst="rect">
            <a:avLst/>
          </a:prstGeom>
          <a:ln>
            <a:noFill/>
          </a:ln>
          <a:effectLst>
            <a:softEdge rad="112500"/>
          </a:effectLst>
        </p:spPr>
      </p:pic>
      <p:pic>
        <p:nvPicPr>
          <p:cNvPr id="5" name="Picture 13" descr="DSC07430"/>
          <p:cNvPicPr>
            <a:picLocks noChangeAspect="1" noChangeArrowheads="1"/>
          </p:cNvPicPr>
          <p:nvPr/>
        </p:nvPicPr>
        <p:blipFill>
          <a:blip r:embed="rId4"/>
          <a:srcRect/>
          <a:stretch>
            <a:fillRect/>
          </a:stretch>
        </p:blipFill>
        <p:spPr>
          <a:xfrm>
            <a:off x="5181601" y="3748833"/>
            <a:ext cx="3505200" cy="2596275"/>
          </a:xfrm>
          <a:prstGeom prst="rect">
            <a:avLst/>
          </a:prstGeom>
          <a:ln>
            <a:noFill/>
          </a:ln>
          <a:effectLst>
            <a:softEdge rad="112500"/>
          </a:effectLst>
        </p:spPr>
      </p:pic>
      <p:pic>
        <p:nvPicPr>
          <p:cNvPr id="6" name="Picture 12" descr="DSC07432"/>
          <p:cNvPicPr>
            <a:picLocks noChangeAspect="1" noChangeArrowheads="1"/>
          </p:cNvPicPr>
          <p:nvPr/>
        </p:nvPicPr>
        <p:blipFill>
          <a:blip r:embed="rId5">
            <a:lum contrast="10000"/>
          </a:blip>
          <a:srcRect/>
          <a:stretch>
            <a:fillRect/>
          </a:stretch>
        </p:blipFill>
        <p:spPr>
          <a:xfrm>
            <a:off x="1524001" y="3730019"/>
            <a:ext cx="3505200" cy="2596275"/>
          </a:xfrm>
          <a:prstGeom prst="rect">
            <a:avLst/>
          </a:prstGeom>
          <a:ln>
            <a:noFill/>
          </a:ln>
          <a:effectLst>
            <a:softEdge rad="112500"/>
          </a:effectLst>
        </p:spPr>
      </p:pic>
      <p:sp>
        <p:nvSpPr>
          <p:cNvPr id="97287" name="Text Box 15"/>
          <p:cNvSpPr txBox="1">
            <a:spLocks noChangeArrowheads="1"/>
          </p:cNvSpPr>
          <p:nvPr/>
        </p:nvSpPr>
        <p:spPr bwMode="auto">
          <a:xfrm>
            <a:off x="5836692" y="1165398"/>
            <a:ext cx="2820544" cy="2212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50" tIns="45475" rIns="90950" bIns="45475">
            <a:spAutoFit/>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50000"/>
              </a:spcBef>
              <a:spcAft>
                <a:spcPct val="0"/>
              </a:spcAft>
            </a:pPr>
            <a:r>
              <a:rPr lang="fa-IR" altLang="fa-IR" sz="1787" b="1">
                <a:solidFill>
                  <a:srgbClr val="000000"/>
                </a:solidFill>
              </a:rPr>
              <a:t>5-7 منزل آقای انعام عسگری</a:t>
            </a:r>
          </a:p>
          <a:p>
            <a:pPr eaLnBrk="1" fontAlgn="base" hangingPunct="1">
              <a:spcBef>
                <a:spcPct val="50000"/>
              </a:spcBef>
              <a:spcAft>
                <a:spcPct val="0"/>
              </a:spcAft>
            </a:pPr>
            <a:r>
              <a:rPr lang="fa-IR" altLang="fa-IR" sz="1599" b="1">
                <a:solidFill>
                  <a:srgbClr val="000000"/>
                </a:solidFill>
              </a:rPr>
              <a:t>         خانواده 5 نفره</a:t>
            </a:r>
          </a:p>
          <a:p>
            <a:pPr eaLnBrk="1" fontAlgn="base" hangingPunct="1">
              <a:spcBef>
                <a:spcPct val="50000"/>
              </a:spcBef>
              <a:spcAft>
                <a:spcPct val="0"/>
              </a:spcAft>
            </a:pPr>
            <a:r>
              <a:rPr lang="fa-IR" altLang="fa-IR" sz="1599" b="1">
                <a:solidFill>
                  <a:srgbClr val="000000"/>
                </a:solidFill>
              </a:rPr>
              <a:t>               چوپان</a:t>
            </a:r>
          </a:p>
          <a:p>
            <a:pPr eaLnBrk="1" fontAlgn="base" hangingPunct="1">
              <a:spcBef>
                <a:spcPct val="50000"/>
              </a:spcBef>
              <a:spcAft>
                <a:spcPct val="0"/>
              </a:spcAft>
            </a:pPr>
            <a:r>
              <a:rPr lang="fa-IR" altLang="fa-IR" sz="1599" b="1">
                <a:solidFill>
                  <a:srgbClr val="000000"/>
                </a:solidFill>
              </a:rPr>
              <a:t>       13 مرغ و خروس</a:t>
            </a:r>
          </a:p>
          <a:p>
            <a:pPr eaLnBrk="1" fontAlgn="base" hangingPunct="1">
              <a:spcBef>
                <a:spcPct val="50000"/>
              </a:spcBef>
              <a:spcAft>
                <a:spcPct val="0"/>
              </a:spcAft>
            </a:pPr>
            <a:r>
              <a:rPr lang="fa-IR" altLang="fa-IR" sz="1599" b="1">
                <a:solidFill>
                  <a:srgbClr val="000000"/>
                </a:solidFill>
              </a:rPr>
              <a:t>              2 گاو</a:t>
            </a:r>
          </a:p>
          <a:p>
            <a:pPr eaLnBrk="1" fontAlgn="base" hangingPunct="1">
              <a:spcBef>
                <a:spcPct val="50000"/>
              </a:spcBef>
              <a:spcAft>
                <a:spcPct val="0"/>
              </a:spcAft>
            </a:pPr>
            <a:r>
              <a:rPr lang="fa-IR" altLang="fa-IR" sz="1599" b="1">
                <a:solidFill>
                  <a:srgbClr val="000000"/>
                </a:solidFill>
              </a:rPr>
              <a:t>          3 گوسفند</a:t>
            </a:r>
            <a:endParaRPr lang="en-US" altLang="fa-IR" sz="1599" b="1">
              <a:solidFill>
                <a:srgbClr val="000000"/>
              </a:solidFill>
            </a:endParaRPr>
          </a:p>
        </p:txBody>
      </p:sp>
    </p:spTree>
    <p:extLst>
      <p:ext uri="{BB962C8B-B14F-4D97-AF65-F5344CB8AC3E}">
        <p14:creationId xmlns:p14="http://schemas.microsoft.com/office/powerpoint/2010/main" val="2003106522"/>
      </p:ext>
    </p:extLst>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SC07382.JPG"/>
          <p:cNvPicPr/>
          <p:nvPr/>
        </p:nvPicPr>
        <p:blipFill>
          <a:blip r:embed="rId2" cstate="screen">
            <a:extLst>
              <a:ext uri="{28A0092B-C50C-407E-A947-70E740481C1C}">
                <a14:useLocalDpi xmlns:a14="http://schemas.microsoft.com/office/drawing/2010/main"/>
              </a:ext>
            </a:extLst>
          </a:blip>
          <a:srcRect b="-33"/>
          <a:stretch>
            <a:fillRect/>
          </a:stretch>
        </p:blipFill>
        <p:spPr>
          <a:xfrm>
            <a:off x="4419600" y="494081"/>
            <a:ext cx="4267200" cy="3156256"/>
          </a:xfrm>
          <a:prstGeom prst="rect">
            <a:avLst/>
          </a:prstGeom>
          <a:ln>
            <a:noFill/>
          </a:ln>
          <a:effectLst>
            <a:softEdge rad="112500"/>
          </a:effectLst>
        </p:spPr>
      </p:pic>
      <p:pic>
        <p:nvPicPr>
          <p:cNvPr id="3" name="Picture 2" descr="DSC07383"/>
          <p:cNvPicPr/>
          <p:nvPr/>
        </p:nvPicPr>
        <p:blipFill>
          <a:blip r:embed="rId3" cstate="screen">
            <a:extLst>
              <a:ext uri="{28A0092B-C50C-407E-A947-70E740481C1C}">
                <a14:useLocalDpi xmlns:a14="http://schemas.microsoft.com/office/drawing/2010/main"/>
              </a:ext>
            </a:extLst>
          </a:blip>
          <a:srcRect/>
          <a:stretch>
            <a:fillRect/>
          </a:stretch>
        </p:blipFill>
        <p:spPr bwMode="auto">
          <a:xfrm>
            <a:off x="1828801" y="870353"/>
            <a:ext cx="2514600" cy="2297471"/>
          </a:xfrm>
          <a:prstGeom prst="rect">
            <a:avLst/>
          </a:prstGeom>
          <a:ln>
            <a:noFill/>
          </a:ln>
          <a:effectLst>
            <a:softEdge rad="112500"/>
          </a:effectLst>
        </p:spPr>
      </p:pic>
      <p:pic>
        <p:nvPicPr>
          <p:cNvPr id="4" name="Picture 3" descr="DSC07411"/>
          <p:cNvPicPr/>
          <p:nvPr/>
        </p:nvPicPr>
        <p:blipFill>
          <a:blip r:embed="rId4" cstate="print"/>
          <a:srcRect/>
          <a:stretch>
            <a:fillRect/>
          </a:stretch>
        </p:blipFill>
        <p:spPr bwMode="auto">
          <a:xfrm>
            <a:off x="2286000" y="3579509"/>
            <a:ext cx="5181600" cy="2855239"/>
          </a:xfrm>
          <a:prstGeom prst="rect">
            <a:avLst/>
          </a:prstGeom>
          <a:ln>
            <a:noFill/>
          </a:ln>
          <a:effectLst>
            <a:softEdge rad="112500"/>
          </a:effectLst>
        </p:spPr>
      </p:pic>
      <p:pic>
        <p:nvPicPr>
          <p:cNvPr id="5" name="Picture 4" descr="H:\aks\كاروانسرا ومدارس\New Folder (5)\logo%2000.jpg"/>
          <p:cNvPicPr>
            <a:picLocks noChangeAspect="1" noChangeArrowheads="1"/>
          </p:cNvPicPr>
          <p:nvPr/>
        </p:nvPicPr>
        <p:blipFill>
          <a:blip r:embed="rId5"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sp>
        <p:nvSpPr>
          <p:cNvPr id="6" name="Title 6"/>
          <p:cNvSpPr txBox="1">
            <a:spLocks/>
          </p:cNvSpPr>
          <p:nvPr/>
        </p:nvSpPr>
        <p:spPr>
          <a:xfrm>
            <a:off x="324013" y="42555"/>
            <a:ext cx="1213924" cy="5687377"/>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spTree>
    <p:extLst>
      <p:ext uri="{BB962C8B-B14F-4D97-AF65-F5344CB8AC3E}">
        <p14:creationId xmlns:p14="http://schemas.microsoft.com/office/powerpoint/2010/main" val="3989635890"/>
      </p:ext>
    </p:extLst>
  </p:cSld>
  <p:clrMapOvr>
    <a:masterClrMapping/>
  </p:clrMapOvr>
  <p:transition>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5" name="Picture 14" descr="Untitled-5 copy"/>
          <p:cNvPicPr>
            <a:picLocks noGrp="1" noChangeAspect="1" noChangeArrowheads="1"/>
          </p:cNvPicPr>
          <p:nvPr>
            <p:ph sz="quarter" idx="4"/>
          </p:nvPr>
        </p:nvPicPr>
        <p:blipFill>
          <a:blip r:embed="rId2" cstate="screen">
            <a:extLst>
              <a:ext uri="{28A0092B-C50C-407E-A947-70E740481C1C}">
                <a14:useLocalDpi xmlns:a14="http://schemas.microsoft.com/office/drawing/2010/main"/>
              </a:ext>
            </a:extLst>
          </a:blip>
          <a:srcRect/>
          <a:stretch>
            <a:fillRect/>
          </a:stretch>
        </p:blipFill>
        <p:spPr>
          <a:xfrm>
            <a:off x="2133601" y="494080"/>
            <a:ext cx="5943600" cy="3415180"/>
          </a:xfrm>
          <a:effectLst>
            <a:softEdge rad="112500"/>
          </a:effectLst>
        </p:spPr>
      </p:pic>
      <p:sp>
        <p:nvSpPr>
          <p:cNvPr id="7" name="Title 6"/>
          <p:cNvSpPr txBox="1">
            <a:spLocks/>
          </p:cNvSpPr>
          <p:nvPr/>
        </p:nvSpPr>
        <p:spPr>
          <a:xfrm>
            <a:off x="324013" y="148569"/>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8" name="Picture 7" descr="H:\aks\كاروانسرا ومدارس\New Folder (5)\logo%2000.jpg"/>
          <p:cNvPicPr>
            <a:picLocks noChangeAspect="1" noChangeArrowheads="1"/>
          </p:cNvPicPr>
          <p:nvPr/>
        </p:nvPicPr>
        <p:blipFill>
          <a:blip r:embed="rId3"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pic>
        <p:nvPicPr>
          <p:cNvPr id="12" name="Content Placeholder 11" descr="20"/>
          <p:cNvPicPr>
            <a:picLocks noGrp="1" noChangeAspect="1" noChangeArrowheads="1"/>
          </p:cNvPicPr>
          <p:nvPr>
            <p:ph sz="quarter" idx="3"/>
          </p:nvPr>
        </p:nvPicPr>
        <p:blipFill>
          <a:blip r:embed="rId4" cstate="screen">
            <a:lum contrast="10000"/>
            <a:extLst>
              <a:ext uri="{28A0092B-C50C-407E-A947-70E740481C1C}">
                <a14:useLocalDpi xmlns:a14="http://schemas.microsoft.com/office/drawing/2010/main"/>
              </a:ext>
            </a:extLst>
          </a:blip>
          <a:srcRect/>
          <a:stretch>
            <a:fillRect/>
          </a:stretch>
        </p:blipFill>
        <p:spPr>
          <a:xfrm>
            <a:off x="1828800" y="3803705"/>
            <a:ext cx="3200400" cy="2484961"/>
          </a:xfrm>
          <a:effectLst>
            <a:softEdge rad="112500"/>
          </a:effectLst>
        </p:spPr>
      </p:pic>
      <p:pic>
        <p:nvPicPr>
          <p:cNvPr id="13" name="Picture 15" descr="17"/>
          <p:cNvPicPr>
            <a:picLocks noChangeAspect="1" noChangeArrowheads="1"/>
          </p:cNvPicPr>
          <p:nvPr/>
        </p:nvPicPr>
        <p:blipFill>
          <a:blip r:embed="rId5" cstate="screen">
            <a:lum contrast="10000"/>
            <a:extLst>
              <a:ext uri="{28A0092B-C50C-407E-A947-70E740481C1C}">
                <a14:useLocalDpi xmlns:a14="http://schemas.microsoft.com/office/drawing/2010/main"/>
              </a:ext>
            </a:extLst>
          </a:blip>
          <a:srcRect/>
          <a:stretch>
            <a:fillRect/>
          </a:stretch>
        </p:blipFill>
        <p:spPr bwMode="auto">
          <a:xfrm>
            <a:off x="5105401" y="3805272"/>
            <a:ext cx="3200400" cy="2495936"/>
          </a:xfrm>
          <a:prstGeom prst="rect">
            <a:avLst/>
          </a:prstGeom>
          <a:ln>
            <a:noFill/>
          </a:ln>
          <a:effectLst>
            <a:softEdge rad="112500"/>
          </a:effectLst>
        </p:spPr>
      </p:pic>
    </p:spTree>
    <p:extLst>
      <p:ext uri="{BB962C8B-B14F-4D97-AF65-F5344CB8AC3E}">
        <p14:creationId xmlns:p14="http://schemas.microsoft.com/office/powerpoint/2010/main" val="330180721"/>
      </p:ext>
    </p:extLst>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6" name="Picture 10" descr="23"/>
          <p:cNvPicPr>
            <a:picLocks noGrp="1" noChangeAspect="1" noChangeArrowheads="1"/>
          </p:cNvPicPr>
          <p:nvPr>
            <p:ph sz="quarter" idx="1"/>
          </p:nvPr>
        </p:nvPicPr>
        <p:blipFill>
          <a:blip r:embed="rId2">
            <a:lum contrast="10000"/>
          </a:blip>
          <a:srcRect/>
          <a:stretch>
            <a:fillRect/>
          </a:stretch>
        </p:blipFill>
        <p:spPr>
          <a:xfrm>
            <a:off x="2548265" y="569336"/>
            <a:ext cx="5224136" cy="3712924"/>
          </a:xfrm>
          <a:effectLst>
            <a:softEdge rad="112500"/>
          </a:effectLst>
        </p:spPr>
      </p:pic>
      <p:pic>
        <p:nvPicPr>
          <p:cNvPr id="169988" name="Picture 13" descr="19"/>
          <p:cNvPicPr>
            <a:picLocks noGrp="1" noChangeAspect="1" noChangeArrowheads="1"/>
          </p:cNvPicPr>
          <p:nvPr>
            <p:ph sz="quarter" idx="2"/>
          </p:nvPr>
        </p:nvPicPr>
        <p:blipFill>
          <a:blip r:embed="rId3" cstate="screen">
            <a:lum contrast="10000"/>
            <a:extLst>
              <a:ext uri="{28A0092B-C50C-407E-A947-70E740481C1C}">
                <a14:useLocalDpi xmlns:a14="http://schemas.microsoft.com/office/drawing/2010/main"/>
              </a:ext>
            </a:extLst>
          </a:blip>
          <a:srcRect/>
          <a:stretch>
            <a:fillRect/>
          </a:stretch>
        </p:blipFill>
        <p:spPr>
          <a:xfrm>
            <a:off x="1905000" y="4106290"/>
            <a:ext cx="3214304" cy="2053816"/>
          </a:xfrm>
          <a:effectLst>
            <a:softEdge rad="112500"/>
          </a:effectLst>
        </p:spPr>
      </p:pic>
      <p:pic>
        <p:nvPicPr>
          <p:cNvPr id="169989" name="Picture 14" descr="18"/>
          <p:cNvPicPr>
            <a:picLocks noGrp="1" noChangeAspect="1" noChangeArrowheads="1"/>
          </p:cNvPicPr>
          <p:nvPr>
            <p:ph sz="quarter" idx="4"/>
          </p:nvPr>
        </p:nvPicPr>
        <p:blipFill>
          <a:blip r:embed="rId4" cstate="screen">
            <a:lum contrast="10000"/>
            <a:extLst>
              <a:ext uri="{28A0092B-C50C-407E-A947-70E740481C1C}">
                <a14:useLocalDpi xmlns:a14="http://schemas.microsoft.com/office/drawing/2010/main"/>
              </a:ext>
            </a:extLst>
          </a:blip>
          <a:srcRect/>
          <a:stretch>
            <a:fillRect/>
          </a:stretch>
        </p:blipFill>
        <p:spPr>
          <a:xfrm>
            <a:off x="5181601" y="4150558"/>
            <a:ext cx="3200400" cy="2138108"/>
          </a:xfrm>
          <a:effectLst>
            <a:softEdge rad="112500"/>
          </a:effectLst>
        </p:spPr>
      </p:pic>
      <p:sp>
        <p:nvSpPr>
          <p:cNvPr id="7" name="Title 6"/>
          <p:cNvSpPr txBox="1">
            <a:spLocks/>
          </p:cNvSpPr>
          <p:nvPr/>
        </p:nvSpPr>
        <p:spPr>
          <a:xfrm>
            <a:off x="324013" y="193363"/>
            <a:ext cx="1213924" cy="5687376"/>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8" name="Picture 7" descr="H:\aks\كاروانسرا ومدارس\New Folder (5)\logo%2000.jpg"/>
          <p:cNvPicPr>
            <a:picLocks noChangeAspect="1" noChangeArrowheads="1"/>
          </p:cNvPicPr>
          <p:nvPr/>
        </p:nvPicPr>
        <p:blipFill>
          <a:blip r:embed="rId5"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spTree>
    <p:extLst>
      <p:ext uri="{BB962C8B-B14F-4D97-AF65-F5344CB8AC3E}">
        <p14:creationId xmlns:p14="http://schemas.microsoft.com/office/powerpoint/2010/main" val="672463144"/>
      </p:ext>
    </p:extLst>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a:spLocks/>
          </p:cNvSpPr>
          <p:nvPr/>
        </p:nvSpPr>
        <p:spPr>
          <a:xfrm>
            <a:off x="324013" y="117212"/>
            <a:ext cx="1213924" cy="5688870"/>
          </a:xfrm>
          <a:prstGeom prst="rect">
            <a:avLst/>
          </a:prstGeom>
        </p:spPr>
        <p:txBody>
          <a:bodyPr lIns="95411" tIns="47706" rIns="95411" bIns="47706"/>
          <a:lstStyle/>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endParaRPr lang="fa-IR" sz="1223" b="1" kern="0" dirty="0">
              <a:solidFill>
                <a:srgbClr val="000000"/>
              </a:solidFill>
            </a:endParaRPr>
          </a:p>
          <a:p>
            <a:pPr algn="ctr" eaLnBrk="0" fontAlgn="base" hangingPunct="0">
              <a:spcBef>
                <a:spcPct val="0"/>
              </a:spcBef>
              <a:spcAft>
                <a:spcPct val="0"/>
              </a:spcAft>
              <a:defRPr/>
            </a:pPr>
            <a:r>
              <a:rPr lang="fa-IR" sz="1223" b="1" kern="0" dirty="0">
                <a:solidFill>
                  <a:srgbClr val="000000"/>
                </a:solidFill>
              </a:rPr>
              <a:t>دانشگاه جامع  علمي وكاربردي رشت    </a:t>
            </a:r>
          </a:p>
          <a:p>
            <a:pPr algn="ctr" eaLnBrk="0" fontAlgn="base" hangingPunct="0">
              <a:spcBef>
                <a:spcPct val="0"/>
              </a:spcBef>
              <a:spcAft>
                <a:spcPct val="0"/>
              </a:spcAft>
              <a:defRPr/>
            </a:pPr>
            <a:r>
              <a:rPr lang="fa-IR" sz="752" kern="0" dirty="0">
                <a:solidFill>
                  <a:srgbClr val="000000"/>
                </a:solidFill>
              </a:rPr>
              <a:t/>
            </a:r>
            <a:br>
              <a:rPr lang="fa-IR" sz="752" kern="0" dirty="0">
                <a:solidFill>
                  <a:srgbClr val="000000"/>
                </a:solidFill>
              </a:rPr>
            </a:br>
            <a:r>
              <a:rPr lang="fa-IR" sz="752" kern="0" dirty="0">
                <a:solidFill>
                  <a:srgbClr val="000000"/>
                </a:solidFill>
              </a:rPr>
              <a:t/>
            </a:r>
            <a:br>
              <a:rPr lang="fa-IR" sz="752" kern="0" dirty="0">
                <a:solidFill>
                  <a:srgbClr val="000000"/>
                </a:solidFill>
              </a:rPr>
            </a:br>
            <a:r>
              <a:rPr lang="fa-IR" sz="1223" kern="0" dirty="0">
                <a:solidFill>
                  <a:srgbClr val="000000"/>
                </a:solidFill>
              </a:rPr>
              <a:t>استاد :      </a:t>
            </a:r>
            <a:r>
              <a:rPr lang="fa-IR" sz="1505" b="1" kern="0" dirty="0">
                <a:solidFill>
                  <a:srgbClr val="000000"/>
                </a:solidFill>
              </a:rPr>
              <a:t>مهندس تاجبخش </a:t>
            </a:r>
            <a:br>
              <a:rPr lang="fa-IR" sz="1505" b="1"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دانشجويان :</a:t>
            </a:r>
            <a:br>
              <a:rPr lang="fa-IR" sz="1223" kern="0" dirty="0">
                <a:solidFill>
                  <a:srgbClr val="000000"/>
                </a:solidFill>
              </a:rPr>
            </a:br>
            <a:r>
              <a:rPr lang="fa-IR" sz="1505" b="1" kern="0" dirty="0">
                <a:solidFill>
                  <a:srgbClr val="000000"/>
                </a:solidFill>
              </a:rPr>
              <a:t>پوراسماعيل</a:t>
            </a:r>
            <a:br>
              <a:rPr lang="fa-IR" sz="1505" b="1" kern="0" dirty="0">
                <a:solidFill>
                  <a:srgbClr val="000000"/>
                </a:solidFill>
              </a:rPr>
            </a:br>
            <a:r>
              <a:rPr lang="fa-IR" sz="1505" b="1" kern="0" dirty="0">
                <a:solidFill>
                  <a:srgbClr val="000000"/>
                </a:solidFill>
              </a:rPr>
              <a:t>مير پور </a:t>
            </a:r>
            <a:br>
              <a:rPr lang="fa-IR" sz="1505" b="1" kern="0" dirty="0">
                <a:solidFill>
                  <a:srgbClr val="000000"/>
                </a:solidFill>
              </a:rPr>
            </a:br>
            <a:r>
              <a:rPr lang="fa-IR" sz="1505" b="1" kern="0" dirty="0">
                <a:solidFill>
                  <a:srgbClr val="000000"/>
                </a:solidFill>
              </a:rPr>
              <a:t>نهال پرور </a:t>
            </a: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منابع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
            </a:r>
            <a:br>
              <a:rPr lang="fa-IR" sz="1223" kern="0" dirty="0">
                <a:solidFill>
                  <a:srgbClr val="000000"/>
                </a:solidFill>
              </a:rPr>
            </a:br>
            <a:r>
              <a:rPr lang="fa-IR" sz="1223" kern="0" dirty="0">
                <a:solidFill>
                  <a:srgbClr val="000000"/>
                </a:solidFill>
              </a:rPr>
              <a:t>نام روستا :</a:t>
            </a:r>
            <a:br>
              <a:rPr lang="fa-IR" sz="1223" kern="0" dirty="0">
                <a:solidFill>
                  <a:srgbClr val="000000"/>
                </a:solidFill>
              </a:rPr>
            </a:br>
            <a:r>
              <a:rPr lang="fa-IR" sz="1693" b="1" kern="0" dirty="0">
                <a:solidFill>
                  <a:srgbClr val="000000"/>
                </a:solidFill>
              </a:rPr>
              <a:t>كيش دره </a:t>
            </a:r>
            <a:r>
              <a:rPr lang="fa-IR" sz="1505" kern="0" dirty="0">
                <a:solidFill>
                  <a:srgbClr val="000000"/>
                </a:solidFill>
              </a:rPr>
              <a:t/>
            </a:r>
            <a:br>
              <a:rPr lang="fa-IR" sz="1505" kern="0" dirty="0">
                <a:solidFill>
                  <a:srgbClr val="000000"/>
                </a:solidFill>
              </a:rPr>
            </a:br>
            <a:r>
              <a:rPr lang="fa-IR" sz="1505" kern="0" dirty="0">
                <a:solidFill>
                  <a:srgbClr val="000000"/>
                </a:solidFill>
              </a:rPr>
              <a:t/>
            </a:r>
            <a:br>
              <a:rPr lang="fa-IR" sz="1505" kern="0" dirty="0">
                <a:solidFill>
                  <a:srgbClr val="000000"/>
                </a:solidFill>
              </a:rPr>
            </a:br>
            <a:r>
              <a:rPr lang="fa-IR" sz="1223" kern="0" dirty="0">
                <a:solidFill>
                  <a:srgbClr val="000000"/>
                </a:solidFill>
              </a:rPr>
              <a:t>رشته</a:t>
            </a:r>
            <a:r>
              <a:rPr lang="fa-IR" sz="1505" b="1" kern="0" dirty="0">
                <a:solidFill>
                  <a:srgbClr val="000000"/>
                </a:solidFill>
              </a:rPr>
              <a:t>: معماري</a:t>
            </a:r>
            <a:r>
              <a:rPr lang="fa-IR" sz="1505" kern="0" dirty="0">
                <a:solidFill>
                  <a:srgbClr val="000000"/>
                </a:solidFill>
              </a:rPr>
              <a:t/>
            </a:r>
            <a:br>
              <a:rPr lang="fa-IR" sz="1505" kern="0" dirty="0">
                <a:solidFill>
                  <a:srgbClr val="000000"/>
                </a:solidFill>
              </a:rPr>
            </a:br>
            <a:r>
              <a:rPr lang="fa-IR" sz="1505" kern="0" dirty="0">
                <a:solidFill>
                  <a:srgbClr val="000000"/>
                </a:solidFill>
              </a:rPr>
              <a:t> </a:t>
            </a:r>
            <a:br>
              <a:rPr lang="fa-IR" sz="1505" kern="0" dirty="0">
                <a:solidFill>
                  <a:srgbClr val="000000"/>
                </a:solidFill>
              </a:rPr>
            </a:br>
            <a:r>
              <a:rPr lang="fa-IR" sz="1505" kern="0" dirty="0">
                <a:solidFill>
                  <a:srgbClr val="000000"/>
                </a:solidFill>
              </a:rPr>
              <a:t>بهار 1388</a:t>
            </a:r>
          </a:p>
        </p:txBody>
      </p:sp>
      <p:pic>
        <p:nvPicPr>
          <p:cNvPr id="7" name="Picture 6" descr="H:\aks\كاروانسرا ومدارس\New Folder (5)\logo%2000.jpg"/>
          <p:cNvPicPr>
            <a:picLocks noChangeAspect="1" noChangeArrowheads="1"/>
          </p:cNvPicPr>
          <p:nvPr/>
        </p:nvPicPr>
        <p:blipFill>
          <a:blip r:embed="rId2" cstate="screen">
            <a:duotone>
              <a:prstClr val="black"/>
              <a:srgbClr val="D9C3A5">
                <a:tint val="50000"/>
                <a:satMod val="180000"/>
              </a:srgbClr>
            </a:duotone>
            <a:lum bright="-44000" contrast="59000"/>
            <a:extLst>
              <a:ext uri="{28A0092B-C50C-407E-A947-70E740481C1C}">
                <a14:useLocalDpi xmlns:a14="http://schemas.microsoft.com/office/drawing/2010/main"/>
              </a:ext>
            </a:extLst>
          </a:blip>
          <a:srcRect/>
          <a:stretch>
            <a:fillRect/>
          </a:stretch>
        </p:blipFill>
        <p:spPr bwMode="auto">
          <a:xfrm>
            <a:off x="746126" y="494081"/>
            <a:ext cx="308919" cy="752543"/>
          </a:xfrm>
          <a:prstGeom prst="rect">
            <a:avLst/>
          </a:prstGeom>
          <a:noFill/>
        </p:spPr>
      </p:pic>
      <p:sp>
        <p:nvSpPr>
          <p:cNvPr id="101380" name="Rectangle 1"/>
          <p:cNvSpPr>
            <a:spLocks noChangeArrowheads="1"/>
          </p:cNvSpPr>
          <p:nvPr/>
        </p:nvSpPr>
        <p:spPr bwMode="auto">
          <a:xfrm>
            <a:off x="4285317" y="836693"/>
            <a:ext cx="4330111" cy="3624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50" tIns="45475" rIns="90950" bIns="45475" anchor="ctr">
            <a:spAutoFit/>
          </a:bodyPr>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ct val="0"/>
              </a:spcAft>
            </a:pPr>
            <a:r>
              <a:rPr lang="fa-IR" altLang="fa-IR" sz="1599" b="1">
                <a:solidFill>
                  <a:srgbClr val="000000"/>
                </a:solidFill>
                <a:latin typeface="Calibri" panose="020F0502020204030204" pitchFamily="34" charset="0"/>
                <a:cs typeface="Times New Roman" panose="02020603050405020304" pitchFamily="18" charset="0"/>
              </a:rPr>
              <a:t>6-7 تحليل معماری خانه های روستای کیش دره : </a:t>
            </a:r>
          </a:p>
          <a:p>
            <a:pPr eaLnBrk="1" fontAlgn="base" hangingPunct="1">
              <a:spcBef>
                <a:spcPct val="0"/>
              </a:spcBef>
              <a:spcAft>
                <a:spcPct val="0"/>
              </a:spcAft>
            </a:pPr>
            <a:endParaRPr lang="en-US" altLang="fa-IR" sz="1599">
              <a:solidFill>
                <a:srgbClr val="000000"/>
              </a:solidFill>
              <a:cs typeface="Arial" panose="020B0604020202020204" pitchFamily="34" charset="0"/>
            </a:endParaRPr>
          </a:p>
          <a:p>
            <a:pPr fontAlgn="base">
              <a:spcBef>
                <a:spcPct val="0"/>
              </a:spcBef>
              <a:spcAft>
                <a:spcPct val="0"/>
              </a:spcAft>
            </a:pPr>
            <a:r>
              <a:rPr lang="fa-IR" altLang="fa-IR" sz="1317">
                <a:solidFill>
                  <a:srgbClr val="000000"/>
                </a:solidFill>
                <a:latin typeface="Calibri" panose="020F0502020204030204" pitchFamily="34" charset="0"/>
                <a:cs typeface="Times New Roman" panose="02020603050405020304" pitchFamily="18" charset="0"/>
              </a:rPr>
              <a:t>خانه در روستاي كيش دره،  مجموعه اي از عناصر مختلف است كه عملكرد آن، در ارتباط با نياز ساكنين آن مي باشد. دراين روستا، بافت يا ارسن خانه شامل عناصر زير مي باشد : </a:t>
            </a:r>
            <a:endParaRPr lang="fa-IR" altLang="fa-IR" sz="1317">
              <a:solidFill>
                <a:srgbClr val="000000"/>
              </a:solidFill>
              <a:ea typeface="Times New Roman" panose="02020603050405020304" pitchFamily="18" charset="0"/>
              <a:cs typeface="Arial" panose="020B0604020202020204" pitchFamily="34" charset="0"/>
            </a:endParaRPr>
          </a:p>
          <a:p>
            <a:pPr fontAlgn="base">
              <a:spcBef>
                <a:spcPct val="0"/>
              </a:spcBef>
              <a:spcAft>
                <a:spcPct val="0"/>
              </a:spcAft>
            </a:pPr>
            <a:r>
              <a:rPr lang="fa-IR" altLang="fa-IR" sz="1317" b="1">
                <a:solidFill>
                  <a:srgbClr val="000000"/>
                </a:solidFill>
                <a:latin typeface="Calibri" panose="020F0502020204030204" pitchFamily="34" charset="0"/>
                <a:cs typeface="Times New Roman" panose="02020603050405020304" pitchFamily="18" charset="0"/>
              </a:rPr>
              <a:t> مسكن با تركيبي از چند اتاق ، ايوان ، تلار، گاهاً انبار و طويله</a:t>
            </a:r>
            <a:endParaRPr lang="en-US" altLang="fa-IR" sz="1317">
              <a:solidFill>
                <a:srgbClr val="000000"/>
              </a:solidFill>
              <a:cs typeface="Arial" panose="020B0604020202020204" pitchFamily="34" charset="0"/>
            </a:endParaRPr>
          </a:p>
          <a:p>
            <a:pPr fontAlgn="base">
              <a:spcBef>
                <a:spcPct val="0"/>
              </a:spcBef>
              <a:spcAft>
                <a:spcPct val="0"/>
              </a:spcAft>
            </a:pPr>
            <a:r>
              <a:rPr lang="fa-IR" altLang="fa-IR" sz="1317">
                <a:solidFill>
                  <a:srgbClr val="000000"/>
                </a:solidFill>
                <a:latin typeface="Calibri" panose="020F0502020204030204" pitchFamily="34" charset="0"/>
                <a:cs typeface="Times New Roman" panose="02020603050405020304" pitchFamily="18" charset="0"/>
              </a:rPr>
              <a:t> در محوطه خانه بنابر نياز ساكنين و شرايط موجود محلي عناصر زير يا همگي و يا بخشي از آن مشاهده مي شوند : </a:t>
            </a:r>
          </a:p>
          <a:p>
            <a:pPr fontAlgn="base">
              <a:spcBef>
                <a:spcPct val="0"/>
              </a:spcBef>
              <a:spcAft>
                <a:spcPct val="0"/>
              </a:spcAft>
            </a:pPr>
            <a:r>
              <a:rPr lang="fa-IR" altLang="fa-IR" sz="1317" b="1">
                <a:solidFill>
                  <a:srgbClr val="000000"/>
                </a:solidFill>
                <a:latin typeface="Calibri" panose="020F0502020204030204" pitchFamily="34" charset="0"/>
                <a:cs typeface="Times New Roman" panose="02020603050405020304" pitchFamily="18" charset="0"/>
              </a:rPr>
              <a:t>  چاه آب ، دستشویی ، طويله ، حمام ، تلنبار ،  كركلان ، حوضچه  </a:t>
            </a:r>
            <a:endParaRPr lang="en-US" altLang="fa-IR" sz="1317">
              <a:solidFill>
                <a:srgbClr val="000000"/>
              </a:solidFill>
              <a:cs typeface="Arial" panose="020B0604020202020204" pitchFamily="34" charset="0"/>
            </a:endParaRPr>
          </a:p>
          <a:p>
            <a:pPr fontAlgn="base">
              <a:spcBef>
                <a:spcPct val="0"/>
              </a:spcBef>
              <a:spcAft>
                <a:spcPct val="0"/>
              </a:spcAft>
            </a:pPr>
            <a:r>
              <a:rPr lang="fa-IR" altLang="fa-IR" sz="1317">
                <a:solidFill>
                  <a:srgbClr val="000000"/>
                </a:solidFill>
                <a:latin typeface="Calibri" panose="020F0502020204030204" pitchFamily="34" charset="0"/>
                <a:cs typeface="Times New Roman" panose="02020603050405020304" pitchFamily="18" charset="0"/>
              </a:rPr>
              <a:t> سازماندهي اين عناصر در ارسنهاي مطالعه شده نسبت به ورودي ، موقعيت ورود به مسكن  وارتباط مسكن  با ديگر عناصر متفاوت مي باشد. مجموعه عناصر تشكيل دهنده ي ارسن وارتباط آنها  با هم، مسيري را شكل مي دهد كه درارتباط  با محور ورودي قابل بررسي است. در خانه های بررسي شده كليه عناصر درحول و حوش مسكن قرار دارند.</a:t>
            </a:r>
            <a:endParaRPr lang="en-US" altLang="fa-IR" sz="1317">
              <a:solidFill>
                <a:srgbClr val="000000"/>
              </a:solidFill>
              <a:cs typeface="Arial" panose="020B0604020202020204" pitchFamily="34" charset="0"/>
            </a:endParaRPr>
          </a:p>
          <a:p>
            <a:pPr fontAlgn="base">
              <a:spcBef>
                <a:spcPct val="0"/>
              </a:spcBef>
              <a:spcAft>
                <a:spcPct val="0"/>
              </a:spcAft>
            </a:pPr>
            <a:r>
              <a:rPr lang="fa-IR" altLang="fa-IR" sz="1317">
                <a:solidFill>
                  <a:srgbClr val="000000"/>
                </a:solidFill>
                <a:latin typeface="Calibri" panose="020F0502020204030204" pitchFamily="34" charset="0"/>
                <a:cs typeface="Times New Roman" panose="02020603050405020304" pitchFamily="18" charset="0"/>
              </a:rPr>
              <a:t> مسكن ، اصلي ترين عنصر اين ارسن داراي ويژگي هايي است كه دراين جا مختصراً مطالبي را در مورد آن مي آوريم. </a:t>
            </a:r>
            <a:endParaRPr lang="en-US" altLang="fa-IR" sz="1317">
              <a:solidFill>
                <a:srgbClr val="000000"/>
              </a:solidFill>
              <a:cs typeface="Arial" panose="020B0604020202020204" pitchFamily="34" charset="0"/>
            </a:endParaRPr>
          </a:p>
          <a:p>
            <a:pPr rtl="0" fontAlgn="base">
              <a:spcBef>
                <a:spcPct val="0"/>
              </a:spcBef>
              <a:spcAft>
                <a:spcPct val="0"/>
              </a:spcAft>
            </a:pPr>
            <a:endParaRPr lang="en-US" altLang="fa-IR" sz="1317">
              <a:solidFill>
                <a:srgbClr val="000000"/>
              </a:solidFill>
              <a:cs typeface="Arial" panose="020B0604020202020204" pitchFamily="34" charset="0"/>
            </a:endParaRPr>
          </a:p>
        </p:txBody>
      </p:sp>
      <p:pic>
        <p:nvPicPr>
          <p:cNvPr id="5" name="Picture 4" descr="IMG_5574"/>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24000" y="569335"/>
            <a:ext cx="2743200" cy="2494144"/>
          </a:xfrm>
          <a:prstGeom prst="rect">
            <a:avLst/>
          </a:prstGeom>
          <a:ln>
            <a:noFill/>
          </a:ln>
          <a:effectLst>
            <a:softEdge rad="112500"/>
          </a:effectLst>
        </p:spPr>
      </p:pic>
      <p:pic>
        <p:nvPicPr>
          <p:cNvPr id="8" name="Picture 7" descr="E:\malo0ssak uni\Kish Darreh 1\Picture 047.jpg"/>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24002" y="4647406"/>
            <a:ext cx="1420133" cy="1791769"/>
          </a:xfrm>
          <a:prstGeom prst="rect">
            <a:avLst/>
          </a:prstGeom>
          <a:ln>
            <a:noFill/>
          </a:ln>
          <a:effectLst>
            <a:softEdge rad="112500"/>
          </a:effectLst>
        </p:spPr>
      </p:pic>
      <p:sp>
        <p:nvSpPr>
          <p:cNvPr id="101383" name="Text Box 2"/>
          <p:cNvSpPr txBox="1">
            <a:spLocks noChangeArrowheads="1"/>
          </p:cNvSpPr>
          <p:nvPr/>
        </p:nvSpPr>
        <p:spPr bwMode="auto">
          <a:xfrm>
            <a:off x="2286001" y="4632472"/>
            <a:ext cx="616667" cy="226958"/>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223" b="1">
                <a:solidFill>
                  <a:srgbClr val="000000"/>
                </a:solidFill>
                <a:latin typeface="Calibri" panose="020F0502020204030204" pitchFamily="34" charset="0"/>
                <a:cs typeface="Arial" panose="020B0604020202020204" pitchFamily="34" charset="0"/>
              </a:rPr>
              <a:t>کرکلان</a:t>
            </a:r>
            <a:endParaRPr lang="fa-IR" altLang="fa-IR" sz="1787">
              <a:solidFill>
                <a:srgbClr val="000000"/>
              </a:solidFill>
              <a:cs typeface="Arial" panose="020B0604020202020204" pitchFamily="34" charset="0"/>
            </a:endParaRPr>
          </a:p>
        </p:txBody>
      </p:sp>
      <p:pic>
        <p:nvPicPr>
          <p:cNvPr id="9" name="Picture 8" descr="E:\malo0ssak uni\Kish Darreh 2\DSC07446.JPG"/>
          <p:cNvPicPr/>
          <p:nvPr/>
        </p:nvPicPr>
        <p:blipFill>
          <a:blip r:embed="rId5" cstate="screen">
            <a:extLst>
              <a:ext uri="{28A0092B-C50C-407E-A947-70E740481C1C}">
                <a14:useLocalDpi xmlns:a14="http://schemas.microsoft.com/office/drawing/2010/main"/>
              </a:ext>
            </a:extLst>
          </a:blip>
          <a:srcRect/>
          <a:stretch>
            <a:fillRect/>
          </a:stretch>
        </p:blipFill>
        <p:spPr bwMode="auto">
          <a:xfrm>
            <a:off x="2971801" y="4708326"/>
            <a:ext cx="2438400" cy="1730851"/>
          </a:xfrm>
          <a:prstGeom prst="rect">
            <a:avLst/>
          </a:prstGeom>
          <a:ln>
            <a:noFill/>
          </a:ln>
          <a:effectLst>
            <a:softEdge rad="112500"/>
          </a:effectLst>
        </p:spPr>
      </p:pic>
      <p:sp>
        <p:nvSpPr>
          <p:cNvPr id="101385" name="Text Box 3"/>
          <p:cNvSpPr txBox="1">
            <a:spLocks noChangeArrowheads="1"/>
          </p:cNvSpPr>
          <p:nvPr/>
        </p:nvSpPr>
        <p:spPr bwMode="auto">
          <a:xfrm>
            <a:off x="3123653" y="4632472"/>
            <a:ext cx="522600" cy="226958"/>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223" b="1">
                <a:solidFill>
                  <a:srgbClr val="000000"/>
                </a:solidFill>
                <a:latin typeface="Calibri" panose="020F0502020204030204" pitchFamily="34" charset="0"/>
                <a:cs typeface="Arial" panose="020B0604020202020204" pitchFamily="34" charset="0"/>
              </a:rPr>
              <a:t>تلنبار</a:t>
            </a:r>
            <a:endParaRPr lang="fa-IR" altLang="fa-IR" sz="1787">
              <a:solidFill>
                <a:srgbClr val="000000"/>
              </a:solidFill>
              <a:cs typeface="Arial" panose="020B0604020202020204" pitchFamily="34" charset="0"/>
            </a:endParaRPr>
          </a:p>
        </p:txBody>
      </p:sp>
      <p:pic>
        <p:nvPicPr>
          <p:cNvPr id="10" name="Picture 9" descr="E:\malo0ssak uni\Kish Darreh 1\Picture 044.jpg"/>
          <p:cNvPicPr/>
          <p:nvPr/>
        </p:nvPicPr>
        <p:blipFill>
          <a:blip r:embed="rId6" cstate="screen">
            <a:extLst>
              <a:ext uri="{28A0092B-C50C-407E-A947-70E740481C1C}">
                <a14:useLocalDpi xmlns:a14="http://schemas.microsoft.com/office/drawing/2010/main"/>
              </a:ext>
            </a:extLst>
          </a:blip>
          <a:srcRect/>
          <a:stretch>
            <a:fillRect/>
          </a:stretch>
        </p:blipFill>
        <p:spPr bwMode="auto">
          <a:xfrm>
            <a:off x="5410200" y="4708326"/>
            <a:ext cx="1371600" cy="1730851"/>
          </a:xfrm>
          <a:prstGeom prst="rect">
            <a:avLst/>
          </a:prstGeom>
          <a:ln>
            <a:noFill/>
          </a:ln>
          <a:effectLst>
            <a:softEdge rad="112500"/>
          </a:effectLst>
        </p:spPr>
      </p:pic>
      <p:sp>
        <p:nvSpPr>
          <p:cNvPr id="101387" name="Text Box 4"/>
          <p:cNvSpPr txBox="1">
            <a:spLocks noChangeArrowheads="1"/>
          </p:cNvSpPr>
          <p:nvPr/>
        </p:nvSpPr>
        <p:spPr bwMode="auto">
          <a:xfrm>
            <a:off x="5561954" y="4783280"/>
            <a:ext cx="754036" cy="225464"/>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223" b="1">
                <a:solidFill>
                  <a:srgbClr val="000000"/>
                </a:solidFill>
                <a:latin typeface="Calibri" panose="020F0502020204030204" pitchFamily="34" charset="0"/>
                <a:cs typeface="Arial" panose="020B0604020202020204" pitchFamily="34" charset="0"/>
              </a:rPr>
              <a:t>دستشویی </a:t>
            </a:r>
            <a:endParaRPr lang="fa-IR" altLang="fa-IR" sz="1787">
              <a:solidFill>
                <a:srgbClr val="000000"/>
              </a:solidFill>
              <a:cs typeface="Arial" panose="020B0604020202020204" pitchFamily="34" charset="0"/>
            </a:endParaRPr>
          </a:p>
        </p:txBody>
      </p:sp>
      <p:pic>
        <p:nvPicPr>
          <p:cNvPr id="12" name="Picture 11" descr="E:\malo0ssak uni\Kish Darreh 1\Picture 046.jpg"/>
          <p:cNvPicPr/>
          <p:nvPr/>
        </p:nvPicPr>
        <p:blipFill>
          <a:blip r:embed="rId7" cstate="screen">
            <a:extLst>
              <a:ext uri="{28A0092B-C50C-407E-A947-70E740481C1C}">
                <a14:useLocalDpi xmlns:a14="http://schemas.microsoft.com/office/drawing/2010/main"/>
              </a:ext>
            </a:extLst>
          </a:blip>
          <a:srcRect/>
          <a:stretch>
            <a:fillRect/>
          </a:stretch>
        </p:blipFill>
        <p:spPr bwMode="auto">
          <a:xfrm>
            <a:off x="1524001" y="3095732"/>
            <a:ext cx="2667000" cy="1537338"/>
          </a:xfrm>
          <a:prstGeom prst="rect">
            <a:avLst/>
          </a:prstGeom>
          <a:ln>
            <a:noFill/>
          </a:ln>
          <a:effectLst>
            <a:softEdge rad="112500"/>
          </a:effectLst>
        </p:spPr>
      </p:pic>
      <p:sp>
        <p:nvSpPr>
          <p:cNvPr id="101389" name="Text Box 5"/>
          <p:cNvSpPr txBox="1">
            <a:spLocks noChangeArrowheads="1"/>
          </p:cNvSpPr>
          <p:nvPr/>
        </p:nvSpPr>
        <p:spPr bwMode="auto">
          <a:xfrm>
            <a:off x="3577568" y="3127386"/>
            <a:ext cx="537531" cy="301615"/>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223" b="1">
                <a:solidFill>
                  <a:srgbClr val="000000"/>
                </a:solidFill>
                <a:latin typeface="Calibri" panose="020F0502020204030204" pitchFamily="34" charset="0"/>
                <a:cs typeface="Arial" panose="020B0604020202020204" pitchFamily="34" charset="0"/>
              </a:rPr>
              <a:t>حمام</a:t>
            </a:r>
            <a:endParaRPr lang="fa-IR" altLang="fa-IR" sz="1787">
              <a:solidFill>
                <a:srgbClr val="000000"/>
              </a:solidFill>
              <a:cs typeface="Arial" panose="020B0604020202020204" pitchFamily="34" charset="0"/>
            </a:endParaRPr>
          </a:p>
        </p:txBody>
      </p:sp>
      <p:pic>
        <p:nvPicPr>
          <p:cNvPr id="14" name="Picture 13" descr="E:\malo0ssak uni\Kish Darreh 1\Picture 057.jpg"/>
          <p:cNvPicPr/>
          <p:nvPr/>
        </p:nvPicPr>
        <p:blipFill>
          <a:blip r:embed="rId8" cstate="screen">
            <a:extLst>
              <a:ext uri="{28A0092B-C50C-407E-A947-70E740481C1C}">
                <a14:useLocalDpi xmlns:a14="http://schemas.microsoft.com/office/drawing/2010/main"/>
              </a:ext>
            </a:extLst>
          </a:blip>
          <a:srcRect/>
          <a:stretch>
            <a:fillRect/>
          </a:stretch>
        </p:blipFill>
        <p:spPr bwMode="auto">
          <a:xfrm>
            <a:off x="6781801" y="4708324"/>
            <a:ext cx="1981200" cy="1730850"/>
          </a:xfrm>
          <a:prstGeom prst="rect">
            <a:avLst/>
          </a:prstGeom>
          <a:ln>
            <a:noFill/>
          </a:ln>
          <a:effectLst>
            <a:softEdge rad="112500"/>
          </a:effectLst>
        </p:spPr>
      </p:pic>
      <p:sp>
        <p:nvSpPr>
          <p:cNvPr id="101391" name="Text Box 6"/>
          <p:cNvSpPr txBox="1">
            <a:spLocks noChangeArrowheads="1"/>
          </p:cNvSpPr>
          <p:nvPr/>
        </p:nvSpPr>
        <p:spPr bwMode="auto">
          <a:xfrm>
            <a:off x="6858001" y="6062902"/>
            <a:ext cx="521106" cy="225465"/>
          </a:xfrm>
          <a:prstGeom prst="rect">
            <a:avLst/>
          </a:prstGeom>
          <a:noFill/>
          <a:ln w="317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950" tIns="45475" rIns="90950" bIns="45475"/>
          <a:lstStyle>
            <a:lvl1pPr algn="r" defTabSz="966788" eaLnBrk="0" hangingPunct="0">
              <a:defRPr sz="2500">
                <a:solidFill>
                  <a:schemeClr val="tx1"/>
                </a:solidFill>
                <a:latin typeface="Arial" panose="020B0604020202020204" pitchFamily="34" charset="0"/>
                <a:cs typeface="B Homa" panose="00000400000000000000" pitchFamily="2" charset="-78"/>
              </a:defRPr>
            </a:lvl1pPr>
            <a:lvl2pPr marL="742950" indent="-285750" algn="r" defTabSz="966788" eaLnBrk="0" hangingPunct="0">
              <a:defRPr sz="2500">
                <a:solidFill>
                  <a:schemeClr val="tx1"/>
                </a:solidFill>
                <a:latin typeface="Arial" panose="020B0604020202020204" pitchFamily="34" charset="0"/>
                <a:cs typeface="B Homa" panose="00000400000000000000" pitchFamily="2" charset="-78"/>
              </a:defRPr>
            </a:lvl2pPr>
            <a:lvl3pPr marL="1143000" indent="-228600" algn="r" defTabSz="966788" eaLnBrk="0" hangingPunct="0">
              <a:defRPr sz="2500">
                <a:solidFill>
                  <a:schemeClr val="tx1"/>
                </a:solidFill>
                <a:latin typeface="Arial" panose="020B0604020202020204" pitchFamily="34" charset="0"/>
                <a:cs typeface="B Homa" panose="00000400000000000000" pitchFamily="2" charset="-78"/>
              </a:defRPr>
            </a:lvl3pPr>
            <a:lvl4pPr marL="1600200" indent="-228600" algn="r" defTabSz="966788" eaLnBrk="0" hangingPunct="0">
              <a:defRPr sz="2500">
                <a:solidFill>
                  <a:schemeClr val="tx1"/>
                </a:solidFill>
                <a:latin typeface="Arial" panose="020B0604020202020204" pitchFamily="34" charset="0"/>
                <a:cs typeface="B Homa" panose="00000400000000000000" pitchFamily="2" charset="-78"/>
              </a:defRPr>
            </a:lvl4pPr>
            <a:lvl5pPr marL="2057400" indent="-228600" algn="r" defTabSz="966788" eaLnBrk="0" hangingPunct="0">
              <a:defRPr sz="2500">
                <a:solidFill>
                  <a:schemeClr val="tx1"/>
                </a:solidFill>
                <a:latin typeface="Arial" panose="020B0604020202020204" pitchFamily="34" charset="0"/>
                <a:cs typeface="B Homa" panose="00000400000000000000" pitchFamily="2" charset="-78"/>
              </a:defRPr>
            </a:lvl5pPr>
            <a:lvl6pPr marL="25146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defTabSz="966788"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eaLnBrk="1" fontAlgn="base" hangingPunct="1">
              <a:spcBef>
                <a:spcPct val="0"/>
              </a:spcBef>
              <a:spcAft>
                <a:spcPts val="1000"/>
              </a:spcAft>
            </a:pPr>
            <a:r>
              <a:rPr lang="fa-IR" altLang="fa-IR" sz="1223" b="1">
                <a:solidFill>
                  <a:srgbClr val="000000"/>
                </a:solidFill>
                <a:latin typeface="Calibri" panose="020F0502020204030204" pitchFamily="34" charset="0"/>
                <a:cs typeface="Arial" panose="020B0604020202020204" pitchFamily="34" charset="0"/>
              </a:rPr>
              <a:t>طویله</a:t>
            </a:r>
            <a:endParaRPr lang="fa-IR" altLang="fa-IR" sz="1787">
              <a:solidFill>
                <a:srgbClr val="000000"/>
              </a:solidFill>
              <a:cs typeface="Arial" panose="020B0604020202020204" pitchFamily="34" charset="0"/>
            </a:endParaRPr>
          </a:p>
        </p:txBody>
      </p:sp>
      <p:sp>
        <p:nvSpPr>
          <p:cNvPr id="101392" name="Text Box 6"/>
          <p:cNvSpPr txBox="1">
            <a:spLocks noChangeArrowheads="1"/>
          </p:cNvSpPr>
          <p:nvPr/>
        </p:nvSpPr>
        <p:spPr bwMode="auto">
          <a:xfrm>
            <a:off x="4285317" y="705509"/>
            <a:ext cx="4371919" cy="3798553"/>
          </a:xfrm>
          <a:prstGeom prst="rect">
            <a:avLst/>
          </a:prstGeom>
          <a:noFill/>
          <a:ln w="6350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r" eaLnBrk="0" hangingPunct="0">
              <a:defRPr sz="2500">
                <a:solidFill>
                  <a:schemeClr val="tx1"/>
                </a:solidFill>
                <a:latin typeface="Arial" panose="020B0604020202020204" pitchFamily="34" charset="0"/>
                <a:cs typeface="B Homa" panose="00000400000000000000" pitchFamily="2" charset="-78"/>
              </a:defRPr>
            </a:lvl1pPr>
            <a:lvl2pPr marL="742950" indent="-285750" algn="r" eaLnBrk="0" hangingPunct="0">
              <a:defRPr sz="2500">
                <a:solidFill>
                  <a:schemeClr val="tx1"/>
                </a:solidFill>
                <a:latin typeface="Arial" panose="020B0604020202020204" pitchFamily="34" charset="0"/>
                <a:cs typeface="B Homa" panose="00000400000000000000" pitchFamily="2" charset="-78"/>
              </a:defRPr>
            </a:lvl2pPr>
            <a:lvl3pPr marL="1143000" indent="-228600" algn="r" eaLnBrk="0" hangingPunct="0">
              <a:defRPr sz="2500">
                <a:solidFill>
                  <a:schemeClr val="tx1"/>
                </a:solidFill>
                <a:latin typeface="Arial" panose="020B0604020202020204" pitchFamily="34" charset="0"/>
                <a:cs typeface="B Homa" panose="00000400000000000000" pitchFamily="2" charset="-78"/>
              </a:defRPr>
            </a:lvl3pPr>
            <a:lvl4pPr marL="1600200" indent="-228600" algn="r" eaLnBrk="0" hangingPunct="0">
              <a:defRPr sz="2500">
                <a:solidFill>
                  <a:schemeClr val="tx1"/>
                </a:solidFill>
                <a:latin typeface="Arial" panose="020B0604020202020204" pitchFamily="34" charset="0"/>
                <a:cs typeface="B Homa" panose="00000400000000000000" pitchFamily="2" charset="-78"/>
              </a:defRPr>
            </a:lvl4pPr>
            <a:lvl5pPr marL="2057400" indent="-228600" algn="r" eaLnBrk="0" hangingPunct="0">
              <a:defRPr sz="2500">
                <a:solidFill>
                  <a:schemeClr val="tx1"/>
                </a:solidFill>
                <a:latin typeface="Arial" panose="020B0604020202020204" pitchFamily="34" charset="0"/>
                <a:cs typeface="B Homa" panose="00000400000000000000" pitchFamily="2" charset="-78"/>
              </a:defRPr>
            </a:lvl5pPr>
            <a:lvl6pPr marL="25146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6pPr>
            <a:lvl7pPr marL="29718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7pPr>
            <a:lvl8pPr marL="34290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8pPr>
            <a:lvl9pPr marL="3886200" indent="-228600" eaLnBrk="0" fontAlgn="base" hangingPunct="0">
              <a:spcBef>
                <a:spcPct val="0"/>
              </a:spcBef>
              <a:spcAft>
                <a:spcPct val="0"/>
              </a:spcAft>
              <a:defRPr sz="2500">
                <a:solidFill>
                  <a:schemeClr val="tx1"/>
                </a:solidFill>
                <a:latin typeface="Arial" panose="020B0604020202020204" pitchFamily="34" charset="0"/>
                <a:cs typeface="B Homa" panose="00000400000000000000" pitchFamily="2" charset="-78"/>
              </a:defRPr>
            </a:lvl9pPr>
          </a:lstStyle>
          <a:p>
            <a:pPr algn="just" eaLnBrk="1" fontAlgn="base" hangingPunct="1">
              <a:spcBef>
                <a:spcPct val="0"/>
              </a:spcBef>
              <a:spcAft>
                <a:spcPts val="941"/>
              </a:spcAft>
            </a:pPr>
            <a:r>
              <a:rPr lang="fa-IR" altLang="fa-IR" sz="1129">
                <a:solidFill>
                  <a:srgbClr val="000000"/>
                </a:solidFill>
                <a:latin typeface="Calibri" panose="020F0502020204030204" pitchFamily="34" charset="0"/>
                <a:cs typeface="Arial" panose="020B0604020202020204" pitchFamily="34" charset="0"/>
              </a:rPr>
              <a:t> </a:t>
            </a:r>
            <a:endParaRPr lang="fa-IR" altLang="fa-IR" sz="2352">
              <a:solidFill>
                <a:srgbClr val="000000"/>
              </a:solidFill>
            </a:endParaRPr>
          </a:p>
        </p:txBody>
      </p:sp>
    </p:spTree>
    <p:extLst>
      <p:ext uri="{BB962C8B-B14F-4D97-AF65-F5344CB8AC3E}">
        <p14:creationId xmlns:p14="http://schemas.microsoft.com/office/powerpoint/2010/main" val="370112807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Arial" charset="0"/>
            <a:cs typeface="B Homa" pitchFamily="2" charset="-7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Arial" charset="0"/>
            <a:cs typeface="B Homa" pitchFamily="2" charset="-78"/>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TotalTime>
  <Words>11316</Words>
  <Application>Microsoft Office PowerPoint</Application>
  <PresentationFormat>On-screen Show (4:3)</PresentationFormat>
  <Paragraphs>1771</Paragraphs>
  <Slides>114</Slides>
  <Notes>0</Notes>
  <HiddenSlides>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114</vt:i4>
      </vt:variant>
    </vt:vector>
  </HeadingPairs>
  <TitlesOfParts>
    <vt:vector size="127" baseType="lpstr">
      <vt:lpstr>ＭＳ Ｐゴシック</vt:lpstr>
      <vt:lpstr>a_Dodger</vt:lpstr>
      <vt:lpstr>Arial</vt:lpstr>
      <vt:lpstr>B Homa</vt:lpstr>
      <vt:lpstr>Calibri</vt:lpstr>
      <vt:lpstr>Calibri Light</vt:lpstr>
      <vt:lpstr>IranNastaliq</vt:lpstr>
      <vt:lpstr>Tahoma</vt:lpstr>
      <vt:lpstr>Times New Roman</vt:lpstr>
      <vt:lpstr>Wingdings 3</vt:lpstr>
      <vt:lpstr>Office Theme</vt:lpstr>
      <vt:lpstr>Default Design</vt:lpstr>
      <vt:lpstr>Image</vt:lpstr>
      <vt:lpstr>PowerPoint Presentation</vt:lpstr>
      <vt:lpstr>       1-1-3 كشاورزي                                         23   2-1-3 زراعت                                           16   3-1-3 دامداري                                          16                                                                         4-1-3 نگهداري ماكيان                                   18    5-1-3 پرورش زنبورعسل                             18   6-1-3 پرورش كرم ابريشم                            18    7-1-3 فعاليت باغداري                                18   2-3 خدمات                                              19    3-3 تحليل اقتصادي                                    20   4اوضاع اجتماعی    1-4 تحلیل تحولات جمعیتی روستا                      20                                                                                                                                                                                                                         2-4 تحلیل وی‍زګی جمعیتی روستا                       21                                                                                           3 -4 هرم سنی                                             22   4-4 ساختار جنسی                                      23     5فرهنګ      1-5 مضاهر فرهنګ                                      24                                                                                              2-5 لباس محلی                                            25             </vt:lpstr>
      <vt:lpstr>بسمه تعالی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cp:revision>
  <dcterms:created xsi:type="dcterms:W3CDTF">2021-03-03T17:52:04Z</dcterms:created>
  <dcterms:modified xsi:type="dcterms:W3CDTF">2021-03-03T17:54:24Z</dcterms:modified>
</cp:coreProperties>
</file>