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4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FF94675-8F7E-461C-85FA-2C6E085D95EE}" type="datetimeFigureOut">
              <a:rPr lang="fa-IR" smtClean="0"/>
              <a:t>21/04/1442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E7D4F68-193A-4DA1-AB72-909FBFEB7F5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58192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367FD7-5BE3-4098-9A5C-3B0D88A4155A}" type="slidenum">
              <a:rPr lang="en-US" smtClean="0">
                <a:solidFill>
                  <a:srgbClr val="000000"/>
                </a:solidFill>
              </a:rPr>
              <a:pPr/>
              <a:t>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77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D8EC20-2134-45D6-A8F4-954094E53E10}" type="slidenum">
              <a:rPr lang="en-US" smtClean="0">
                <a:solidFill>
                  <a:srgbClr val="000000"/>
                </a:solidFill>
              </a:rPr>
              <a:pPr/>
              <a:t>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504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D74B-CBE2-4136-AF62-D171334E9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0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ABFE9-215A-4ABB-A755-29BAA7A24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695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762000"/>
            <a:ext cx="1370012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1613" y="762000"/>
            <a:ext cx="3962400" cy="4953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59121-4F14-4340-909A-B1B8246137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7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5C0C0-522A-4A13-8DFA-FB7A3247AC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086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C2441-3FDB-4902-B4F6-69CEC84026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081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471A1-106F-4232-B433-271F6CB599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72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0732C-268C-4C94-B99D-94E919EE46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13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682F4-3CA5-41B3-A305-0F9652A4B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16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4232D-2987-4E49-A4F3-48C20B76F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34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1FA54-93E0-4E94-BE83-97EABE4B0F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54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A0894-236E-42C0-A223-DBA00844B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03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1613" y="762000"/>
            <a:ext cx="54848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828800"/>
            <a:ext cx="548481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79551B"/>
                </a:solidFill>
                <a:latin typeface="+mn-lt"/>
                <a:cs typeface="+mn-cs"/>
              </a:defRPr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79551B"/>
                </a:solidFill>
                <a:latin typeface="+mn-lt"/>
                <a:cs typeface="+mn-cs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79551B"/>
                </a:solidFill>
                <a:latin typeface="+mn-lt"/>
                <a:cs typeface="+mn-cs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85983915-D04D-4B4D-A6D2-88037A854C85}" type="slidenum">
              <a:rPr lang="en-US"/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72800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rgbClr val="79551B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rgbClr val="79551B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79551B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79551B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a-IR">
                <a:cs typeface="B Koodak" pitchFamily="2" charset="-78"/>
              </a:rPr>
              <a:t>نظریه پردازان جهانی مرمت شهری</a:t>
            </a:r>
            <a:endParaRPr lang="en-US">
              <a:cs typeface="B Koodak" pitchFamily="2" charset="-78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3505200"/>
            <a:ext cx="5486400" cy="457200"/>
          </a:xfrm>
        </p:spPr>
        <p:txBody>
          <a:bodyPr/>
          <a:lstStyle/>
          <a:p>
            <a:pPr algn="r"/>
            <a:r>
              <a:rPr lang="fa-IR" dirty="0">
                <a:cs typeface="B Koodak" pitchFamily="2" charset="-78"/>
              </a:rPr>
              <a:t>عنوان درس: بافت های فرسوده و تاریخی</a:t>
            </a:r>
            <a:endParaRPr lang="en-US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0949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لوکابلترامی (1933-1854)</a:t>
            </a:r>
            <a:endParaRPr lang="en-US">
              <a:cs typeface="B Koodak" pitchFamily="2" charset="-78"/>
            </a:endParaRPr>
          </a:p>
        </p:txBody>
      </p:sp>
      <p:pic>
        <p:nvPicPr>
          <p:cNvPr id="2053" name="Picture 5" descr="C:\Documents and Settings\GIGABYTE\Desktop\giovanni.jpg"/>
          <p:cNvPicPr>
            <a:picLocks noChangeAspect="1" noChangeArrowheads="1"/>
          </p:cNvPicPr>
          <p:nvPr/>
        </p:nvPicPr>
        <p:blipFill>
          <a:blip r:embed="rId2"/>
          <a:srcRect r="3846"/>
          <a:stretch>
            <a:fillRect/>
          </a:stretch>
        </p:blipFill>
        <p:spPr bwMode="auto">
          <a:xfrm>
            <a:off x="4648200" y="1326515"/>
            <a:ext cx="3810000" cy="2864485"/>
          </a:xfrm>
          <a:prstGeom prst="rect">
            <a:avLst/>
          </a:prstGeom>
          <a:noFill/>
        </p:spPr>
      </p:pic>
      <p:pic>
        <p:nvPicPr>
          <p:cNvPr id="2054" name="Picture 6" descr="C:\Documents and Settings\GIGABYTE\Desktop\Piazza-San-Giovann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839818"/>
            <a:ext cx="3810000" cy="2484782"/>
          </a:xfrm>
          <a:prstGeom prst="rect">
            <a:avLst/>
          </a:prstGeom>
          <a:noFill/>
        </p:spPr>
      </p:pic>
      <p:pic>
        <p:nvPicPr>
          <p:cNvPr id="2059" name="Picture 11" descr="C:\Documents and Settings\GIGABYTE\Desktop\800px-Piazza_s_marc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3805428"/>
            <a:ext cx="3657600" cy="2519172"/>
          </a:xfrm>
          <a:prstGeom prst="rect">
            <a:avLst/>
          </a:prstGeom>
          <a:noFill/>
        </p:spPr>
      </p:pic>
      <p:pic>
        <p:nvPicPr>
          <p:cNvPr id="2060" name="Picture 12" descr="C:\Documents and Settings\GIGABYTE\Desktop\marco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1371600"/>
            <a:ext cx="3733799" cy="2404595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 rot="1214785">
            <a:off x="7145976" y="1511981"/>
            <a:ext cx="1524000" cy="369332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latin typeface="Arial" charset="0"/>
                <a:cs typeface="Arial" charset="0"/>
              </a:rPr>
              <a:t>Piazza </a:t>
            </a:r>
            <a:r>
              <a:rPr lang="en-US" dirty="0" err="1">
                <a:solidFill>
                  <a:srgbClr val="000000"/>
                </a:solidFill>
                <a:latin typeface="Arial" charset="0"/>
                <a:cs typeface="Arial" charset="0"/>
              </a:rPr>
              <a:t>Scala</a:t>
            </a:r>
            <a:endParaRPr lang="en-US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214785">
            <a:off x="3223946" y="1433837"/>
            <a:ext cx="1306404" cy="369332"/>
          </a:xfrm>
          <a:prstGeom prst="rect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0000"/>
                </a:solidFill>
                <a:latin typeface="Arial" charset="0"/>
                <a:cs typeface="Arial" charset="0"/>
              </a:rPr>
              <a:t>S.Marco</a:t>
            </a:r>
            <a:endParaRPr lang="en-US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485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جمع بندی دوره اول</a:t>
            </a:r>
            <a:endParaRPr lang="en-US">
              <a:cs typeface="B Koodak" pitchFamily="2" charset="-78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2590800" y="1676400"/>
            <a:ext cx="5484813" cy="3886200"/>
          </a:xfrm>
        </p:spPr>
        <p:txBody>
          <a:bodyPr/>
          <a:lstStyle/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با توجه به ظهور انقلاب صنعتی در این دوره ، غالب نظریات مبنی 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برستایش جاودانگی شهر های پیش از انقلاب صنعتی</a:t>
            </a:r>
            <a:r>
              <a:rPr lang="fa-IR" sz="2400" b="1" dirty="0">
                <a:cs typeface="B Koodak" pitchFamily="2" charset="-78"/>
              </a:rPr>
              <a:t> و نقد 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یکنواختی شهر ها پس از انقلاب صنعتی</a:t>
            </a:r>
            <a:r>
              <a:rPr lang="fa-IR" sz="2400" b="1" dirty="0">
                <a:cs typeface="B Koodak" pitchFamily="2" charset="-78"/>
              </a:rPr>
              <a:t> است.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اغلب روش ها در غالب 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بهسازی و نوسازی </a:t>
            </a:r>
            <a:r>
              <a:rPr lang="fa-IR" sz="2400" b="1" dirty="0">
                <a:cs typeface="B Koodak" pitchFamily="2" charset="-78"/>
              </a:rPr>
              <a:t>است و کمتر به بازسازی توجه داند.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Tx/>
              <a:buNone/>
            </a:pPr>
            <a:r>
              <a:rPr lang="fa-IR" sz="3200" b="1" dirty="0">
                <a:cs typeface="B Koodak" pitchFamily="2" charset="-78"/>
              </a:rPr>
              <a:t> </a:t>
            </a:r>
            <a:endParaRPr lang="en-US" sz="3200" b="1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709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81000" y="2590800"/>
            <a:ext cx="8153400" cy="1524000"/>
          </a:xfrm>
        </p:spPr>
        <p:txBody>
          <a:bodyPr/>
          <a:lstStyle/>
          <a:p>
            <a:pPr algn="ctr"/>
            <a:r>
              <a:rPr lang="fa-IR" sz="3600">
                <a:cs typeface="B Koodak" pitchFamily="2" charset="-78"/>
              </a:rPr>
              <a:t>دوره دوم ( از اوایل قرن 19 تا جنگ جهانی اول)</a:t>
            </a:r>
            <a:endParaRPr lang="en-US" sz="3600">
              <a:cs typeface="B Koodak" pitchFamily="2" charset="-78"/>
            </a:endParaRPr>
          </a:p>
        </p:txBody>
      </p:sp>
      <p:pic>
        <p:nvPicPr>
          <p:cNvPr id="12291" name="Picture 2" descr="C:\Documents and Settings\GIGABYTE\Desktop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533400" y="2743200"/>
            <a:ext cx="8153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6000" kern="0" dirty="0">
                <a:solidFill>
                  <a:srgbClr val="79551B"/>
                </a:solidFill>
                <a:cs typeface="B Koodak" pitchFamily="2" charset="-78"/>
              </a:rPr>
              <a:t>دوره دوم</a:t>
            </a:r>
            <a:endParaRPr lang="en-US" sz="6000" kern="0" dirty="0">
              <a:solidFill>
                <a:srgbClr val="79551B"/>
              </a:solidFill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9528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لئوناردو بنه ولو (1933)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تداوم تاریخی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تعادل و تمایز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حضور شکل و عملکرد معاصر در بافت قدیم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تمایز کالبدی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تفاوت عملکردی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تعادل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4098" name="Picture 2" descr="C:\Documents and Settings\GIGABYTE\Desktop\LBenevolo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429000"/>
            <a:ext cx="2181225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6134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لودویکو کوارونی (1987-1911)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چند وجهی بودن مرمت شهری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احیای بافت های تاریخی از وجوه مختلف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هماهنگی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پویایی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5122" name="Picture 2" descr="E:\arshive\nazanin\baft farsude\tahvil2\kovaroni\33CA2XP5FZCAXSXW5PCAYCYECRCA0EYWQECAJ75RQUCAKCFSQ8CAA6GUABCAAB13V7CAOS2IBKCAQ7A8QRCA9XCSXRCAXWIK6NCAH22LRZCA8T6WEHCA9ID68OCAUBR3S0CA459W03CAP2KGGZCAL8ZOI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399"/>
            <a:ext cx="1828801" cy="1910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E:\arshive\nazanin\baft farsude\tahvil2\kovaroni\progetto%20per%20la%20cit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888" y="3548063"/>
            <a:ext cx="2128056" cy="2928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9068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گوستاو جیووانی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تفکیک شهری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تفکیک فضایی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6146" name="Picture 2" descr="E:\arshive\nazanin\baft farsude\tahvil2\jiovani\chauffourier_gustavo_eugenio_parigi_1845_roma_1919_chiesa_dei_ss_giovanni_e_paolo_abside_1870_mm_253x190_sqlarge.jpg"/>
          <p:cNvPicPr>
            <a:picLocks noChangeAspect="1" noChangeArrowheads="1"/>
          </p:cNvPicPr>
          <p:nvPr/>
        </p:nvPicPr>
        <p:blipFill>
          <a:blip r:embed="rId2"/>
          <a:srcRect t="9260" b="10482"/>
          <a:stretch>
            <a:fillRect/>
          </a:stretch>
        </p:blipFill>
        <p:spPr bwMode="auto">
          <a:xfrm>
            <a:off x="427037" y="4495800"/>
            <a:ext cx="2468563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Documents and Settings\GIGABYTE\Desktop\gosta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609600"/>
            <a:ext cx="1600200" cy="2305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4133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741613" y="4572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پاتریک گدس (1932- 1854)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2954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انطباق مکان و زمان در خصوص بنا، مجموعه یا بافت شهری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امروز، تکرار دیروز نیست بلکه تحول و تداوم آن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حضور مطالعات برنامه ریزی شهری در مرمت شهری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شناخت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معرفی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7170" name="Picture 2" descr="E:\arshive\nazanin\baft farsude\tahvil2\gedes\RNCAF83EWWCAJ0SQAHCA0H2WJXCAL23CZJCA35RP36CALE9564CASOCRONCAQ7PRZGCAUVIP5PCA1Y3DS3CAN4F8PCCAVK1Y5YCA6Z2CAHCARVC2R6CADWUKKLCAIH2EXPCAACDNCICAZ1XCT9CAKMZRX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799" y="609599"/>
            <a:ext cx="1764633" cy="1828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E:\arshive\nazanin\baft farsude\tahvil2\gedes\dickvet.jpg"/>
          <p:cNvPicPr>
            <a:picLocks noChangeAspect="1" noChangeArrowheads="1"/>
          </p:cNvPicPr>
          <p:nvPr/>
        </p:nvPicPr>
        <p:blipFill>
          <a:blip r:embed="rId3"/>
          <a:srcRect l="6800" r="16133"/>
          <a:stretch>
            <a:fillRect/>
          </a:stretch>
        </p:blipFill>
        <p:spPr bwMode="auto">
          <a:xfrm>
            <a:off x="457200" y="4419600"/>
            <a:ext cx="2318837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9379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741613" y="3810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لوکوربوزیه (1965- 1887)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066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نفی گذشته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معماری نمی تواند به بنایی محدود شود که در گذشته بنا شده است.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تبعیت فرم از عملکرد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د. منطقه بندی تنها ابزار پاسخگویی به اهداف شهرسازی جدید.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هندسه گرایی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تولید انبوه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استاندارد گرایی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00" y="4778375"/>
            <a:ext cx="29718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2400" dirty="0">
                <a:solidFill>
                  <a:srgbClr val="79551B"/>
                </a:solidFill>
                <a:cs typeface="B Koodak" pitchFamily="2" charset="-78"/>
              </a:rPr>
              <a:t>4. منطقه بندی</a:t>
            </a:r>
          </a:p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2400" dirty="0">
                <a:solidFill>
                  <a:srgbClr val="79551B"/>
                </a:solidFill>
                <a:cs typeface="B Koodak" pitchFamily="2" charset="-78"/>
              </a:rPr>
              <a:t>5. جدایی حرکت سواره از پیاده</a:t>
            </a:r>
            <a:endParaRPr lang="en-US" sz="2400" dirty="0">
              <a:solidFill>
                <a:srgbClr val="79551B"/>
              </a:solidFill>
              <a:cs typeface="B Koodak" pitchFamily="2" charset="-78"/>
            </a:endParaRPr>
          </a:p>
        </p:txBody>
      </p:sp>
      <p:pic>
        <p:nvPicPr>
          <p:cNvPr id="8194" name="Picture 2" descr="E:\arshive\nazanin\baft farsude\tahvil2\lokorbozie\6a00d834555ca169e200e54f47effe8833-800wi.jpg"/>
          <p:cNvPicPr>
            <a:picLocks noChangeAspect="1" noChangeArrowheads="1"/>
          </p:cNvPicPr>
          <p:nvPr/>
        </p:nvPicPr>
        <p:blipFill>
          <a:blip r:embed="rId2"/>
          <a:srcRect l="19231" r="11538"/>
          <a:stretch>
            <a:fillRect/>
          </a:stretch>
        </p:blipFill>
        <p:spPr bwMode="auto">
          <a:xfrm>
            <a:off x="457200" y="4246563"/>
            <a:ext cx="2286000" cy="2230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Documents and Settings\GIGABYTE\Desktop\le-corbusier_01_popup.jpg"/>
          <p:cNvPicPr>
            <a:picLocks noChangeAspect="1" noChangeArrowheads="1"/>
          </p:cNvPicPr>
          <p:nvPr/>
        </p:nvPicPr>
        <p:blipFill>
          <a:blip r:embed="rId3"/>
          <a:srcRect r="46790" b="7026"/>
          <a:stretch>
            <a:fillRect/>
          </a:stretch>
        </p:blipFill>
        <p:spPr bwMode="auto">
          <a:xfrm>
            <a:off x="609601" y="533400"/>
            <a:ext cx="1676400" cy="2213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6954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جمع بندی دوره دوم</a:t>
            </a:r>
            <a:endParaRPr lang="en-US">
              <a:cs typeface="B Koodak" pitchFamily="2" charset="-78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590800" y="1676400"/>
            <a:ext cx="5484813" cy="3886200"/>
          </a:xfrm>
        </p:spPr>
        <p:txBody>
          <a:bodyPr/>
          <a:lstStyle/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مفهوم اصلی در این دوره باتوجه به بازسازی ها و نوسازی های پس از جنگ جهانی دوم ، 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”بازسازی شهری ”</a:t>
            </a:r>
            <a:r>
              <a:rPr lang="fa-IR" sz="2400" b="1" dirty="0">
                <a:cs typeface="B Koodak" pitchFamily="2" charset="-78"/>
              </a:rPr>
              <a:t> است.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بازسازی شهری در هر سه معنای خود کاربست دارد:</a:t>
            </a:r>
          </a:p>
          <a:p>
            <a:pPr algn="just" rtl="1">
              <a:buFontTx/>
              <a:buNone/>
            </a:pPr>
            <a:r>
              <a:rPr lang="fa-IR" sz="2400" b="1" dirty="0">
                <a:cs typeface="B Koodak" pitchFamily="2" charset="-78"/>
              </a:rPr>
              <a:t>1. بازسازی موبه مو،</a:t>
            </a:r>
          </a:p>
          <a:p>
            <a:pPr algn="just" rtl="1">
              <a:buFontTx/>
              <a:buNone/>
            </a:pPr>
            <a:r>
              <a:rPr lang="fa-IR" sz="2400" b="1" dirty="0">
                <a:cs typeface="B Koodak" pitchFamily="2" charset="-78"/>
              </a:rPr>
              <a:t>2.  نوگرایانه در انقطاع با گذشته،</a:t>
            </a:r>
          </a:p>
          <a:p>
            <a:pPr algn="just" rtl="1">
              <a:buFontTx/>
              <a:buNone/>
            </a:pPr>
            <a:r>
              <a:rPr lang="fa-IR" sz="2400" b="1" dirty="0">
                <a:cs typeface="B Koodak" pitchFamily="2" charset="-78"/>
              </a:rPr>
              <a:t>3. نوپردازانه با نگاه به گذشته و با تاکید بر آینده</a:t>
            </a:r>
          </a:p>
          <a:p>
            <a:pPr algn="just" rtl="1">
              <a:buFontTx/>
              <a:buNone/>
            </a:pPr>
            <a:r>
              <a:rPr lang="fa-IR" sz="3200" b="1" dirty="0">
                <a:cs typeface="B Koodak" pitchFamily="2" charset="-78"/>
              </a:rPr>
              <a:t> </a:t>
            </a:r>
            <a:endParaRPr lang="en-US" sz="3200" b="1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48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81000" y="2590800"/>
            <a:ext cx="8153400" cy="1524000"/>
          </a:xfrm>
        </p:spPr>
        <p:txBody>
          <a:bodyPr/>
          <a:lstStyle/>
          <a:p>
            <a:pPr algn="ctr"/>
            <a:r>
              <a:rPr lang="fa-IR" sz="3600" b="1">
                <a:cs typeface="B Nazanin" pitchFamily="2" charset="-78"/>
              </a:rPr>
              <a:t>دوره سوم ( از 1960 م تا زمان حاضر )</a:t>
            </a:r>
            <a:r>
              <a:rPr lang="en-US" sz="3600" b="1">
                <a:cs typeface="B Nazanin" pitchFamily="2" charset="-78"/>
              </a:rPr>
              <a:t/>
            </a:r>
            <a:br>
              <a:rPr lang="en-US" sz="3600" b="1">
                <a:cs typeface="B Nazanin" pitchFamily="2" charset="-78"/>
              </a:rPr>
            </a:br>
            <a:endParaRPr lang="en-US" sz="3600">
              <a:cs typeface="B Nazanin" pitchFamily="2" charset="-78"/>
            </a:endParaRPr>
          </a:p>
        </p:txBody>
      </p:sp>
      <p:pic>
        <p:nvPicPr>
          <p:cNvPr id="19459" name="Picture 2" descr="C:\Documents and Settings\GIGABYTE\Desktop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533400" y="2743200"/>
            <a:ext cx="8153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6000" b="1" kern="0" dirty="0">
                <a:solidFill>
                  <a:srgbClr val="79551B"/>
                </a:solidFill>
                <a:cs typeface="B Koodak" pitchFamily="2" charset="-78"/>
              </a:rPr>
              <a:t>دوره سوم </a:t>
            </a:r>
            <a:r>
              <a:rPr lang="en-US" sz="6000" b="1" kern="0" dirty="0">
                <a:solidFill>
                  <a:srgbClr val="79551B"/>
                </a:solidFill>
                <a:cs typeface="B Koodak" pitchFamily="2" charset="-78"/>
              </a:rPr>
              <a:t/>
            </a:r>
            <a:br>
              <a:rPr lang="en-US" sz="6000" b="1" kern="0" dirty="0">
                <a:solidFill>
                  <a:srgbClr val="79551B"/>
                </a:solidFill>
                <a:cs typeface="B Koodak" pitchFamily="2" charset="-78"/>
              </a:rPr>
            </a:br>
            <a:endParaRPr lang="en-US" sz="6000" kern="0" dirty="0">
              <a:solidFill>
                <a:srgbClr val="79551B"/>
              </a:solidFill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4194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905000" y="609600"/>
            <a:ext cx="5484813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مقدمه</a:t>
            </a:r>
            <a:endParaRPr lang="en-US">
              <a:cs typeface="B Koodak" pitchFamily="2" charset="-78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lnSpc>
                <a:spcPct val="200000"/>
              </a:lnSpc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دوره بندی تاریخی:</a:t>
            </a:r>
          </a:p>
          <a:p>
            <a:pPr algn="r" rtl="1">
              <a:lnSpc>
                <a:spcPct val="200000"/>
              </a:lnSpc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از اوایل قرن 19 تا جنگ جهانی اول</a:t>
            </a:r>
          </a:p>
          <a:p>
            <a:pPr algn="r" rtl="1">
              <a:lnSpc>
                <a:spcPct val="200000"/>
              </a:lnSpc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از پایان جنگ جهانی اول تا1960</a:t>
            </a:r>
          </a:p>
          <a:p>
            <a:pPr algn="r" rtl="1">
              <a:lnSpc>
                <a:spcPct val="200000"/>
              </a:lnSpc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از 1960 تا کنون</a:t>
            </a:r>
          </a:p>
          <a:p>
            <a:pPr algn="r" rtl="1">
              <a:buFontTx/>
              <a:buNone/>
              <a:defRPr/>
            </a:pPr>
            <a:endParaRPr lang="fa-IR" sz="20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dirty="0">
                <a:cs typeface="B Koodak" pitchFamily="2" charset="-78"/>
              </a:rPr>
              <a:t> </a:t>
            </a:r>
            <a:endParaRPr lang="en-US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13860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741613" y="457200"/>
            <a:ext cx="5484812" cy="914400"/>
          </a:xfrm>
        </p:spPr>
        <p:txBody>
          <a:bodyPr/>
          <a:lstStyle/>
          <a:p>
            <a:pPr algn="ctr"/>
            <a:r>
              <a:rPr lang="fa-IR" dirty="0">
                <a:cs typeface="B Koodak" pitchFamily="2" charset="-78"/>
              </a:rPr>
              <a:t>لوئیس مامفورد(1895)</a:t>
            </a:r>
            <a:endParaRPr lang="en-US" dirty="0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2954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الف.مرمت امری بطئی و جزئی است که سال ها به طول می انجامد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بافت های تاریخی علاوه بر ارزش های تاریخی دارای ارزش های زیباشناسانه اند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تعادل بخشی جمعیت در بافت قدیم شایان توجه است</a:t>
            </a: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rgbClr val="6666FF">
                    <a:lumMod val="50000"/>
                  </a:srgbClr>
                </a:solidFill>
                <a:cs typeface="B Koodak" pitchFamily="2" charset="-78"/>
              </a:rPr>
              <a:t>اصول:</a:t>
            </a:r>
          </a:p>
          <a:p>
            <a:pPr algn="r" rtl="1">
              <a:buNone/>
              <a:defRPr/>
            </a:pPr>
            <a:r>
              <a:rPr lang="fa-IR" sz="2400" dirty="0">
                <a:cs typeface="B Koodak" pitchFamily="2" charset="-78"/>
              </a:rPr>
              <a:t>1. برنامه ریزی</a:t>
            </a:r>
          </a:p>
          <a:p>
            <a:pPr algn="r" rtl="1">
              <a:buNone/>
              <a:defRPr/>
            </a:pPr>
            <a:r>
              <a:rPr lang="fa-IR" sz="2400" dirty="0">
                <a:cs typeface="B Koodak" pitchFamily="2" charset="-78"/>
              </a:rPr>
              <a:t>2. معاصر سازی</a:t>
            </a:r>
          </a:p>
          <a:p>
            <a:pPr algn="r" rtl="1">
              <a:buNone/>
              <a:defRPr/>
            </a:pPr>
            <a:r>
              <a:rPr lang="fa-IR" sz="2400" dirty="0">
                <a:cs typeface="B Koodak" pitchFamily="2" charset="-78"/>
              </a:rPr>
              <a:t>3. مشارکت</a:t>
            </a:r>
          </a:p>
          <a:p>
            <a:pPr algn="r" rtl="1">
              <a:buNone/>
              <a:defRPr/>
            </a:pPr>
            <a:r>
              <a:rPr lang="fa-IR" sz="2400" dirty="0">
                <a:cs typeface="B Koodak" pitchFamily="2" charset="-78"/>
              </a:rPr>
              <a:t>4. مداخله در ذره فضا</a:t>
            </a:r>
          </a:p>
          <a:p>
            <a:pPr lvl="0" algn="r" rtl="1">
              <a:buFont typeface="Wingdings" pitchFamily="2" charset="2"/>
              <a:buChar char="ü"/>
              <a:defRPr/>
            </a:pPr>
            <a:endParaRPr lang="fa-IR" dirty="0">
              <a:solidFill>
                <a:srgbClr val="6666FF">
                  <a:lumMod val="50000"/>
                </a:srgbClr>
              </a:solidFill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5122" name="Picture 2" descr="C:\Documents and Settings\GIGABYTE\Desktop\22782-cityinhistor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191000"/>
            <a:ext cx="1339215" cy="211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Documents and Settings\GIGABYTE\Desktop\LMmi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533400"/>
            <a:ext cx="2065163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2281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741613" y="4572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کوین لینچ (1984- 1918)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2954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الف.مرمت امری آیینی و دائمی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گفت و گوی میان گذشته و آینده تنها با مرمت آیینی امکان پذیر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نگهداری بنا ، مجموعه و یا بافت های شهری که از کیفیت بالا برخوردار می باشند ضروری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د. زوال محیط طبیعی و مصنوع امری بدیهی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ه. گفت و گو های میان شهروند و فضای شهری را نباید در مرمت از نظر پنهان داشت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10242" name="Picture 2" descr="E:\arshive\nazanin\baft farsude\tahvil2\linch\Y8CA4MVLYNCAERO9MBCA0BI6RBCA6Y76WECAFLKI1SCAP7W0YKCACNFEYLCA872LL6CAEZZFM4CA92EREFCAIYDWS3CALSWT14CAA8O16TCAPN4XOOCAXR35OACARV453DCA2GBBD2CA5N2UQ1CA21S9Z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599"/>
            <a:ext cx="1447800" cy="2187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E:\arshive\nazanin\baft farsude\tahvil2\linch\Figure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572000"/>
            <a:ext cx="3047999" cy="1948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3188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741613" y="4572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کوین لینچ (1984- 1918)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3716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rgbClr val="6666FF">
                    <a:lumMod val="50000"/>
                  </a:srgb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در زمان بودن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گفت و گوی خلاق بین گذشته ، حال و آینده 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میان شهروند و فضای شهری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ادراک فضا</a:t>
            </a:r>
            <a:endParaRPr lang="en-US" sz="2400" dirty="0">
              <a:cs typeface="B Koodak" pitchFamily="2" charset="-78"/>
            </a:endParaRPr>
          </a:p>
          <a:p>
            <a:pPr marL="0" indent="0" algn="r">
              <a:spcBef>
                <a:spcPct val="0"/>
              </a:spcBef>
              <a:buFontTx/>
              <a:buNone/>
              <a:defRPr/>
            </a:pPr>
            <a:r>
              <a:rPr lang="fa-IR" sz="2400" kern="1200" dirty="0">
                <a:cs typeface="B Koodak" pitchFamily="2" charset="-78"/>
              </a:rPr>
              <a:t>4. خوانایی</a:t>
            </a:r>
          </a:p>
          <a:p>
            <a:pPr marL="0" indent="0" algn="r">
              <a:spcBef>
                <a:spcPct val="0"/>
              </a:spcBef>
              <a:buFontTx/>
              <a:buNone/>
              <a:defRPr/>
            </a:pPr>
            <a:r>
              <a:rPr lang="fa-IR" sz="2400" kern="1200" dirty="0">
                <a:cs typeface="B Koodak" pitchFamily="2" charset="-78"/>
              </a:rPr>
              <a:t>5. حفظ عناصر غنی گذشته</a:t>
            </a:r>
          </a:p>
          <a:p>
            <a:pPr marL="0" indent="0" algn="r">
              <a:spcBef>
                <a:spcPct val="0"/>
              </a:spcBef>
              <a:buFontTx/>
              <a:buNone/>
              <a:defRPr/>
            </a:pPr>
            <a:r>
              <a:rPr lang="fa-IR" sz="2400" kern="1200" dirty="0">
                <a:cs typeface="B Koodak" pitchFamily="2" charset="-78"/>
              </a:rPr>
              <a:t>6. تاکید بر حفظ ارزش های لمس ناشدنی</a:t>
            </a:r>
            <a:endParaRPr lang="en-US" sz="2400" kern="12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 </a:t>
            </a:r>
            <a:endParaRPr lang="en-US" sz="2400" dirty="0">
              <a:cs typeface="B Koodak" pitchFamily="2" charset="-78"/>
            </a:endParaRPr>
          </a:p>
        </p:txBody>
      </p:sp>
      <p:pic>
        <p:nvPicPr>
          <p:cNvPr id="6" name="Picture 2" descr="E:\arshive\nazanin\baft farsude\tahvil2\linch\Y8CA4MVLYNCAERO9MBCA0BI6RBCA6Y76WECAFLKI1SCAP7W0YKCACNFEYLCA872LL6CAEZZFM4CA92EREFCAIYDWS3CALSWT14CAA8O16TCAPN4XOOCAXR35OACARV453DCA2GBBD2CA5N2UQ1CA21S9Z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599"/>
            <a:ext cx="1447800" cy="2187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E:\arshive\nazanin\baft farsude\tahvil2\linch\Figure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1" y="4572000"/>
            <a:ext cx="3047999" cy="1948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09712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741613" y="3810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آلدوراسی (1997-1931)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066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مرمت نیازمند زمان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بناهای قدیمی در برگیرنده خاطرات، افکار و آثار نسل های متعدد در گذشته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بنا های تاریخی نقش اساسی در خلق هویت شهر دارند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شناخت وضع موجود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واقع گرایی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گونه شناسی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4267200"/>
            <a:ext cx="29718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2400" dirty="0">
                <a:solidFill>
                  <a:srgbClr val="79551B"/>
                </a:solidFill>
                <a:cs typeface="B Koodak" pitchFamily="2" charset="-78"/>
              </a:rPr>
              <a:t>4. انطباق</a:t>
            </a:r>
          </a:p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2400" dirty="0">
                <a:solidFill>
                  <a:srgbClr val="79551B"/>
                </a:solidFill>
                <a:cs typeface="B Koodak" pitchFamily="2" charset="-78"/>
              </a:rPr>
              <a:t>5. شکل گرایی</a:t>
            </a:r>
            <a:endParaRPr lang="en-US" sz="2400" dirty="0">
              <a:solidFill>
                <a:srgbClr val="79551B"/>
              </a:solidFill>
              <a:cs typeface="B Koodak" pitchFamily="2" charset="-78"/>
            </a:endParaRPr>
          </a:p>
        </p:txBody>
      </p:sp>
      <p:pic>
        <p:nvPicPr>
          <p:cNvPr id="11266" name="Picture 2" descr="E:\arshive\nazanin\baft farsude\tahvil2\aldorasi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1" y="3621832"/>
            <a:ext cx="2057400" cy="2855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E:\arshive\nazanin\baft farsude\tahvil2\aldorasi\KNCAA0MT7RCAAZB30ZCAO1G1CCCA3KLU75CAE7CD2HCAOE928UCAUK1MOJCAPX0HO5CAKRP8MACA3VRN81CAMWUT7FCAL6BINPCA7HYK0NCAJFHBT3CA3OC7S6CA976R83CAYSN7W8CATVA816CAJ044X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609600"/>
            <a:ext cx="1600200" cy="1924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83264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کنزو تانگه (1913)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3716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معاصر سازی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عظمت و تاریخ سازی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تعادل بخشی در محیط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هم پیوندی با طبیعت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هماهنگی میان انسان و فعالیت های آن با طبیعت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پیوستگی</a:t>
            </a:r>
            <a:endParaRPr lang="en-US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4. تنوع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12290" name="Picture 2" descr="E:\arshive\nazanin\baft farsude\tahvil2\kenzo tange\olymp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876801"/>
            <a:ext cx="3460788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C:\Documents and Settings\GIGABYTE\Desktop\tan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533400"/>
            <a:ext cx="1874901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5916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راب کریر 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3716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نظریات: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1. تداوم فضای شهر در طول تاریخ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2. شهر مساله ای منطقه ای است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3. توجه به توسعه از پیش اندیشیده شده و برنامه ریزی شده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4. انطباق فضا های شهری با گونه مطلوب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 اصول: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1. مقیاس انسانی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2. سازگاری با وضع موجود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3. هماهنگی کلی و فضایی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4. پیوستگی میان فضاهای جدید و قدیم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5. تنوع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6. تداخل</a:t>
            </a:r>
          </a:p>
          <a:p>
            <a:pPr algn="r" rtl="1">
              <a:buFontTx/>
              <a:buNone/>
              <a:defRPr/>
            </a:pPr>
            <a:endParaRPr lang="fa-IR" sz="20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endParaRPr lang="fa-IR" sz="20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endParaRPr lang="fa-IR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endParaRPr lang="fa-IR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endParaRPr lang="fa-IR" sz="20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endParaRPr lang="fa-IR" sz="20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dirty="0">
                <a:cs typeface="B Koodak" pitchFamily="2" charset="-78"/>
              </a:rPr>
              <a:t> </a:t>
            </a:r>
            <a:endParaRPr lang="en-US" dirty="0">
              <a:cs typeface="B Koodak" pitchFamily="2" charset="-78"/>
            </a:endParaRPr>
          </a:p>
        </p:txBody>
      </p:sp>
      <p:pic>
        <p:nvPicPr>
          <p:cNvPr id="13314" name="Picture 2" descr="E:\arshive\nazanin\baft farsude\tahvil2\karier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1677051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E:\arshive\nazanin\baft farsude\tahvil2\karier\089901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267200"/>
            <a:ext cx="3214254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0265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رابرت ونچوری (1925)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وضع موجود منطقی ترین شکل در پاسخ به نیازهای اجتماعی-اقتصادی است.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پذیرش وضع موجود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تضاد و تباین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شکل گرایی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14339" name="Picture 3" descr="C:\Documents and Settings\GIGABYTE\Desktop\R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33400"/>
            <a:ext cx="1662545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C:\Documents and Settings\GIGABYTE\Desktop\venturi.jpg"/>
          <p:cNvPicPr>
            <a:picLocks noChangeAspect="1" noChangeArrowheads="1"/>
          </p:cNvPicPr>
          <p:nvPr/>
        </p:nvPicPr>
        <p:blipFill>
          <a:blip r:embed="rId3"/>
          <a:srcRect l="9708" t="17500" r="8292" b="10500"/>
          <a:stretch>
            <a:fillRect/>
          </a:stretch>
        </p:blipFill>
        <p:spPr bwMode="auto">
          <a:xfrm>
            <a:off x="457200" y="4876800"/>
            <a:ext cx="2438400" cy="1605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56500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کریستوفر الکساندر (1936)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تعادل کلی در کنار تعادل جزئی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کل رشد یابنده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نظم ارگانیک، اندامواره یا سازمند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تشخیص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مشارکت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4. رشد تدریجی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0" y="3910013"/>
            <a:ext cx="3733800" cy="1347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400" kern="0" dirty="0">
                <a:solidFill>
                  <a:srgbClr val="79551B"/>
                </a:solidFill>
                <a:cs typeface="B Koodak" pitchFamily="2" charset="-78"/>
              </a:rPr>
              <a:t>5. تعادل پایدار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400" kern="0" dirty="0">
                <a:solidFill>
                  <a:srgbClr val="79551B"/>
                </a:solidFill>
                <a:cs typeface="B Koodak" pitchFamily="2" charset="-78"/>
              </a:rPr>
              <a:t>6. زبان الگویی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400" kern="0" dirty="0">
                <a:solidFill>
                  <a:srgbClr val="79551B"/>
                </a:solidFill>
                <a:cs typeface="B Koodak" pitchFamily="2" charset="-78"/>
              </a:rPr>
              <a:t>7. هماهنگی</a:t>
            </a:r>
          </a:p>
        </p:txBody>
      </p:sp>
      <p:pic>
        <p:nvPicPr>
          <p:cNvPr id="15363" name="Picture 3" descr="C:\Documents and Settings\GIGABYTE\Desktop\Ronda%20Aeri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222238"/>
            <a:ext cx="2743200" cy="2254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C:\Documents and Settings\GIGABYTE\Desktop\christopher_alexander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533400"/>
            <a:ext cx="1979613" cy="2428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26138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چارلز جنکز (1939)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3716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گذار از شعور ملی به هویت محلی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گذار از فرهنگ منسجم به خرده فرهنگ ها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گذار از تولید جمعی به تولید قطعه ای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د. گذار از سبک های محدود به گونه های متفاوت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کثرت گرایی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پیوستگی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نماد گرایی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16387" name="Picture 3" descr="C:\Documents and Settings\GIGABYTE\Desktop\Jencks,%20Char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8500" y="609600"/>
            <a:ext cx="14351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C:\Documents and Settings\GIGABYTE\Desktop\712.jpg"/>
          <p:cNvPicPr>
            <a:picLocks noChangeAspect="1" noChangeArrowheads="1"/>
          </p:cNvPicPr>
          <p:nvPr/>
        </p:nvPicPr>
        <p:blipFill>
          <a:blip r:embed="rId3"/>
          <a:srcRect l="25107" r="8702"/>
          <a:stretch>
            <a:fillRect/>
          </a:stretch>
        </p:blipFill>
        <p:spPr bwMode="auto">
          <a:xfrm>
            <a:off x="457200" y="4131695"/>
            <a:ext cx="2209800" cy="2345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4674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741613" y="3810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برنارد چومی (1944)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219200"/>
            <a:ext cx="5484812" cy="3886200"/>
          </a:xfrm>
        </p:spPr>
        <p:txBody>
          <a:bodyPr/>
          <a:lstStyle/>
          <a:p>
            <a:pPr algn="just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just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جایگزینی مفاهیم تازه </a:t>
            </a:r>
          </a:p>
          <a:p>
            <a:pPr algn="just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معماری پیچیده بدون رعایت قوانین سنتی (نظم، سلسله مراتب و ترکیب) می تواند سامان یابد</a:t>
            </a:r>
          </a:p>
          <a:p>
            <a:pPr algn="just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زدودن مفاهیم قراردادی از طراحی و جایگزین کردن مفاهیم قابل تاویل در آن</a:t>
            </a:r>
          </a:p>
          <a:p>
            <a:pPr algn="just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د. انقطاع تاریخی</a:t>
            </a:r>
          </a:p>
          <a:p>
            <a:pPr algn="just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just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17410" name="Picture 2" descr="E:\arshive\nazanin\baft farsude\tahvil2\bernard chomi\bernardTschu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1728391" cy="2579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E:\arshive\nazanin\baft farsude\tahvil2\pics\Paris_La_Villett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810000"/>
            <a:ext cx="3806044" cy="2524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7046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81000" y="2590800"/>
            <a:ext cx="8153400" cy="1524000"/>
          </a:xfrm>
        </p:spPr>
        <p:txBody>
          <a:bodyPr/>
          <a:lstStyle/>
          <a:p>
            <a:pPr algn="ctr"/>
            <a:r>
              <a:rPr lang="fa-IR" sz="3600">
                <a:cs typeface="B Koodak" pitchFamily="2" charset="-78"/>
              </a:rPr>
              <a:t>دوره اول ( از اوایل قرن 19 تا جنگ جهانی اول)</a:t>
            </a:r>
            <a:endParaRPr lang="en-US" sz="3600">
              <a:cs typeface="B Koodak" pitchFamily="2" charset="-78"/>
            </a:endParaRPr>
          </a:p>
        </p:txBody>
      </p:sp>
      <p:pic>
        <p:nvPicPr>
          <p:cNvPr id="5123" name="Picture 2" descr="C:\Documents and Settings\GIGABYTE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533400" y="2895600"/>
            <a:ext cx="8153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6000" kern="0" dirty="0">
                <a:solidFill>
                  <a:srgbClr val="79551B"/>
                </a:solidFill>
                <a:cs typeface="B Koodak" pitchFamily="2" charset="-78"/>
              </a:rPr>
              <a:t>دوره اول</a:t>
            </a:r>
            <a:endParaRPr lang="en-US" sz="6000" kern="0" dirty="0">
              <a:solidFill>
                <a:srgbClr val="79551B"/>
              </a:solidFill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62775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2741613" y="3048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برنارد چومی (1944)</a:t>
            </a:r>
            <a:endParaRPr lang="en-US">
              <a:cs typeface="B Koodak" pitchFamily="2" charset="-78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743200" y="533400"/>
            <a:ext cx="5484813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</a:pPr>
            <a:endParaRPr lang="fa-IR" sz="2400" u="sng">
              <a:cs typeface="B Koodak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3200">
                <a:solidFill>
                  <a:srgbClr val="0000B3"/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1. استقلال موضوع در متن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2. روی هم قرار گیری عملکرد ها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3. بی انتهایی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4. تضاد در تقابل با پیوند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5. کثرت در تقابل با وحدت</a:t>
            </a:r>
            <a:endParaRPr lang="en-US" sz="2400">
              <a:cs typeface="B Koodak" pitchFamily="2" charset="-78"/>
            </a:endParaRP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6. بی نظمی در تقابل با نظم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7. اختلاط معانی در تقابل با تداعی معانی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8. انعطاف پذیری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9. نا همگنی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10. تغییر مداوم موضوع و معنی در متن</a:t>
            </a:r>
          </a:p>
          <a:p>
            <a:pPr algn="r" rtl="1">
              <a:buFontTx/>
              <a:buNone/>
            </a:pPr>
            <a:r>
              <a:rPr lang="fa-IR" sz="2400">
                <a:cs typeface="B Koodak" pitchFamily="2" charset="-78"/>
              </a:rPr>
              <a:t>11. شکستن تضاد و تباین میان فرم و عملکرد</a:t>
            </a:r>
          </a:p>
          <a:p>
            <a:pPr algn="r" rtl="1">
              <a:buFontTx/>
              <a:buNone/>
            </a:pPr>
            <a:endParaRPr lang="fa-IR" sz="2400">
              <a:cs typeface="B Koodak" pitchFamily="2" charset="-78"/>
            </a:endParaRPr>
          </a:p>
          <a:p>
            <a:pPr algn="r" rtl="1">
              <a:buFontTx/>
              <a:buNone/>
            </a:pPr>
            <a:endParaRPr lang="fa-IR" sz="2400">
              <a:cs typeface="B Koodak" pitchFamily="2" charset="-78"/>
            </a:endParaRPr>
          </a:p>
          <a:p>
            <a:pPr algn="r" rtl="1">
              <a:buFontTx/>
              <a:buNone/>
            </a:pPr>
            <a:r>
              <a:rPr lang="fa-IR" sz="3200">
                <a:cs typeface="B Koodak" pitchFamily="2" charset="-78"/>
              </a:rPr>
              <a:t> </a:t>
            </a:r>
            <a:endParaRPr lang="en-US" sz="3200">
              <a:cs typeface="B Koodak" pitchFamily="2" charset="-78"/>
            </a:endParaRPr>
          </a:p>
        </p:txBody>
      </p:sp>
      <p:pic>
        <p:nvPicPr>
          <p:cNvPr id="6" name="Picture 2" descr="E:\arshive\nazanin\baft farsude\tahvil2\bernard chomi\bernardTschu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1728391" cy="2579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E:\arshive\nazanin\baft farsude\tahvil2\bernard chomi\2007m40404s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810000"/>
            <a:ext cx="2667001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67417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2741613" y="3048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تری فارل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9906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بنا ها و مجموعه های تاریخی گنجینه ای از اعتقادات و خاطرات نسل های گذشته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اعتماد به گذشته ، رهگشای زمان حال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ج. طراحی و مرمت شهری همان ”تعمیر“ است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د. مرمت کاری است مردم گرا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رشد تدریجی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رشد ارگانیک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انطباق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4. استفاده از فنون نو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5. پیوند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19458" name="Picture 2" descr="E:\arshive\nazanin\baft farsude\tahvil2\teri farel\exchange_masterpl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653572"/>
            <a:ext cx="2819400" cy="2823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Documents and Settings\GIGABYTE\Desktop\Terry%20Farre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609600"/>
            <a:ext cx="19812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47525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ریچارد راجرز (1933) مقطع اول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الف. صراحت در بیان کالبدی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ب. حقیقت داشتن و عینیت داشتن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ج. منظر و جلوه بصری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1. انعطاف پذیری در مقیاس های مختلف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2. انقطاع تاریخی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3. سازماندهی موقت به جای تشکیلات ثابت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4. بازبینی و دگرگونی فضای پیرامون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5. رد سازگاری با محیط پیرامون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6. چند عملکردی بودن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7. ارتباط متقابل جز و کل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8. آینده نگری</a:t>
            </a:r>
          </a:p>
          <a:p>
            <a:pPr algn="r" rtl="1">
              <a:buFontTx/>
              <a:buNone/>
              <a:defRPr/>
            </a:pPr>
            <a:endParaRPr lang="fa-IR" sz="20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dirty="0">
                <a:cs typeface="B Koodak" pitchFamily="2" charset="-78"/>
              </a:rPr>
              <a:t> </a:t>
            </a:r>
            <a:endParaRPr lang="en-US" dirty="0">
              <a:cs typeface="B Koodak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3505200"/>
            <a:ext cx="3581400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9. تکثیر و تکرار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10. اولویت سازه و دسترسی نسبت به فضا و مکان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11. اولویت تجهیزات و خدمات نسبت به فضا و مکان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12. تحلیل گرایی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13. تبعیت فرم از عملکرد</a:t>
            </a:r>
          </a:p>
        </p:txBody>
      </p:sp>
      <p:pic>
        <p:nvPicPr>
          <p:cNvPr id="20482" name="Picture 2" descr="E:\arshive\nazanin\baft farsude\tahvil2\rojers\FSCAMX8YM9CA2E9WHNCAM2Z385CAETQU9WCAL5FXRMCAPDK8U0CA08ZX0QCABN1Y73CA8SHZ7KCA0H6CCECAMYURR7CA6NKU3QCAJ6DMN8CACQXEQICA9CD68NCAQUXU75CA8CC2EBCA8QCD8PCA7WGOJ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1600200" cy="2363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98560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ریچارد راجرز (1933) مقطع اول</a:t>
            </a:r>
            <a:endParaRPr lang="en-US">
              <a:cs typeface="B Koodak" pitchFamily="2" charset="-78"/>
            </a:endParaRPr>
          </a:p>
        </p:txBody>
      </p:sp>
      <p:pic>
        <p:nvPicPr>
          <p:cNvPr id="7" name="Picture 2" descr="C:\Documents and Settings\GIGABYTE\Desktop\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9" y="3352800"/>
            <a:ext cx="4255941" cy="3105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C:\Documents and Settings\GIGABYTE\Desktop\pompidou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524000"/>
            <a:ext cx="3352800" cy="2518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3" name="Picture 11" descr="C:\Documents and Settings\GIGABYTE\Desktop\2a0nc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598648"/>
            <a:ext cx="2438400" cy="2982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9" name="Picture 17" descr="C:\Documents and Settings\GIGABYTE\Desktop\99_0422_1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3777755"/>
            <a:ext cx="3276600" cy="2649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21297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ریچارد راجرز (1933) مقطع دوم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تقویت چشم انداز ها و فضا های عمومی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اولویت زمینه بر بافت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انعطاف پذیری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سازگاری با فضای پیرامون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انسان محوری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4. ثبات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5. تداوم زمانی همراه با تاکید بر</a:t>
            </a:r>
            <a:endParaRPr lang="en-US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 رگه هایی از گذشته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6. ارتباط میان مردم و فضا</a:t>
            </a:r>
          </a:p>
          <a:p>
            <a:pPr algn="r" rtl="1">
              <a:buFontTx/>
              <a:buNone/>
              <a:defRPr/>
            </a:pPr>
            <a:endParaRPr lang="en-US" sz="3200" dirty="0">
              <a:cs typeface="B Koodak" pitchFamily="2" charset="-78"/>
            </a:endParaRPr>
          </a:p>
        </p:txBody>
      </p:sp>
      <p:pic>
        <p:nvPicPr>
          <p:cNvPr id="4" name="Picture 2" descr="E:\arshive\nazanin\baft farsude\tahvil2\rojers\FSCAMX8YM9CA2E9WHNCAM2Z385CAETQU9WCAL5FXRMCAPDK8U0CA08ZX0QCABN1Y73CA8SHZ7KCA0H6CCECAMYURR7CA6NKU3QCAJ6DMN8CACQXEQICA9CD68NCAQUXU75CA8CC2EBCA8QCD8PCA7WGOJ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1600200" cy="2363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GIGABYTE\Desktop\31_05_55---The-River-Thames--Greenwich_w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048000"/>
            <a:ext cx="2286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06476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رنزو پیانو (1937) مقطع اول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الف. صراحت در بیان کالبدی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ب. حقیقت داشتن و عینیت داشتن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ج. منظر و جلوه بصری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1. انعطاف پذیری در مقیاس های متفاوت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2. انقطاع تاریخی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3. ساماندهی موقت به جای تشکیلات ثابت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4. بازبینی و دگرگونی فضای پیرامون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5. رد سازگاری با محیط پیرامون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6. چند عملکردی بودن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7. ارتباط متقابل میان جز و کل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8. آینده نگری</a:t>
            </a:r>
          </a:p>
          <a:p>
            <a:pPr algn="r" rtl="1">
              <a:buFontTx/>
              <a:buNone/>
              <a:defRPr/>
            </a:pPr>
            <a:endParaRPr lang="fa-IR" sz="20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dirty="0">
                <a:cs typeface="B Koodak" pitchFamily="2" charset="-78"/>
              </a:rPr>
              <a:t> </a:t>
            </a:r>
            <a:endParaRPr lang="en-US" dirty="0">
              <a:cs typeface="B Koodak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3603625"/>
            <a:ext cx="3581400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9. امکان تکثیر و تکرار</a:t>
            </a: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10. اولویت سازه و دسترسی بر فضا و مکان</a:t>
            </a: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11. اولویت تجهیزات و خدمات بر فضا و مکان</a:t>
            </a: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12. تحلیل گرایی</a:t>
            </a: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13. تبعیت فرم از عملکرد</a:t>
            </a:r>
          </a:p>
        </p:txBody>
      </p:sp>
      <p:pic>
        <p:nvPicPr>
          <p:cNvPr id="4099" name="Picture 3" descr="C:\Documents and Settings\GIGABYTE\Desktop\01.jpg"/>
          <p:cNvPicPr>
            <a:picLocks noChangeAspect="1" noChangeArrowheads="1"/>
          </p:cNvPicPr>
          <p:nvPr/>
        </p:nvPicPr>
        <p:blipFill>
          <a:blip r:embed="rId2"/>
          <a:srcRect l="8889" r="13333" b="11682"/>
          <a:stretch>
            <a:fillRect/>
          </a:stretch>
        </p:blipFill>
        <p:spPr bwMode="auto">
          <a:xfrm>
            <a:off x="990600" y="1295400"/>
            <a:ext cx="26670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4" name="Picture 2" descr="E:\arshive\nazanin\baft farsude\tahvil2\piano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"/>
            <a:ext cx="2382253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327534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رنزو پیانو (1937) مقطع دوم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الف. فناوری وسیله است نه هدف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ب. ایجاد فضای شهری با قابلیت تطابق با تغییرات آینده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ج. استفاده گسترده از معماری و شهرسازی بومی و سنتی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1. تعادل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2. تداوم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3. ارتباط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4. استفاده از فناوری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5. کارا بودن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6. سازگاری با طبیعت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7. مسئولیت داشتن در قبال جامعه و شهر</a:t>
            </a:r>
          </a:p>
          <a:p>
            <a:pPr algn="r" rtl="1">
              <a:buFontTx/>
              <a:buNone/>
              <a:defRPr/>
            </a:pPr>
            <a:endParaRPr lang="fa-IR" sz="20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dirty="0">
                <a:cs typeface="B Koodak" pitchFamily="2" charset="-78"/>
              </a:rPr>
              <a:t> </a:t>
            </a:r>
            <a:endParaRPr lang="en-US" dirty="0">
              <a:cs typeface="B Koodak" pitchFamily="2" charset="-78"/>
            </a:endParaRPr>
          </a:p>
        </p:txBody>
      </p:sp>
      <p:pic>
        <p:nvPicPr>
          <p:cNvPr id="4" name="Picture 2" descr="E:\arshive\nazanin\baft farsude\tahvil2\piano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99" y="533400"/>
            <a:ext cx="2382253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Documents and Settings\GIGABYTE\Desktop\P_3fd6305d2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154921"/>
            <a:ext cx="1981200" cy="2255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Documents and Settings\GIGABYTE\Desktop\1992_Siegerentwurf-Renzo_Pia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638808"/>
            <a:ext cx="2209800" cy="1822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24953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کنستانتین دوکسیادس (1975-1913)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just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just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فراتر بودن مرمت شهری نسبت به مرمت کالبدی و ساختمانی</a:t>
            </a:r>
          </a:p>
          <a:p>
            <a:pPr algn="just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مرمت شهری به عنوان هدف کاربردی برای باززنده سازی فضای شهری</a:t>
            </a:r>
          </a:p>
          <a:p>
            <a:pPr algn="just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just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درمان</a:t>
            </a:r>
          </a:p>
          <a:p>
            <a:pPr algn="just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حفاظت</a:t>
            </a:r>
          </a:p>
          <a:p>
            <a:pPr algn="just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مرمت پویا</a:t>
            </a:r>
          </a:p>
          <a:p>
            <a:pPr algn="just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just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31543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جمع بندی دوره سوم</a:t>
            </a:r>
            <a:endParaRPr lang="en-US">
              <a:cs typeface="B Koodak" pitchFamily="2" charset="-78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2590800" y="1676400"/>
            <a:ext cx="5484813" cy="3886200"/>
          </a:xfrm>
        </p:spPr>
        <p:txBody>
          <a:bodyPr/>
          <a:lstStyle/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دهه 1960: نقد اقدامات نوگرایانه و نوپردازانه دهه پیش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تمرکز مفهوم مرمت شهری بر ”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باززنده سازی</a:t>
            </a:r>
            <a:r>
              <a:rPr lang="fa-IR" sz="2400" b="1" dirty="0">
                <a:cs typeface="B Koodak" pitchFamily="2" charset="-78"/>
              </a:rPr>
              <a:t>“ یا ”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تجدید حیات شهری</a:t>
            </a:r>
            <a:r>
              <a:rPr lang="fa-IR" sz="2400" b="1" dirty="0">
                <a:cs typeface="B Koodak" pitchFamily="2" charset="-78"/>
              </a:rPr>
              <a:t>“ 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solidFill>
                <a:srgbClr val="FF0000"/>
              </a:solidFill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نگاه از بازسازی کالبدی به 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نوسازی اجتماعی </a:t>
            </a:r>
            <a:r>
              <a:rPr lang="fa-IR" sz="2400" b="1" dirty="0">
                <a:cs typeface="B Koodak" pitchFamily="2" charset="-78"/>
              </a:rPr>
              <a:t>، 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فرهنگی</a:t>
            </a:r>
          </a:p>
          <a:p>
            <a:pPr algn="just" rtl="1">
              <a:buFont typeface="Wingdings" pitchFamily="2" charset="2"/>
              <a:buChar char="ü"/>
            </a:pPr>
            <a:endParaRPr lang="en-US" sz="3200" b="1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429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جمع بندی دوره سوم</a:t>
            </a:r>
            <a:endParaRPr lang="en-US">
              <a:cs typeface="B Koodak" pitchFamily="2" charset="-78"/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2590800" y="1676400"/>
            <a:ext cx="5484813" cy="3886200"/>
          </a:xfrm>
        </p:spPr>
        <p:txBody>
          <a:bodyPr/>
          <a:lstStyle/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دهه 1970 : شناخت موقعیت ها، امکانات و ارزش های نهفته در بافت کهن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تسخیر مجدد بافت ها وجایگزینی اقشار کم درآمد با توانگران.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مفهوم مرکزی مرمت شهری در این دوره ”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نوسازی شهری</a:t>
            </a:r>
            <a:r>
              <a:rPr lang="fa-IR" sz="2400" b="1" dirty="0">
                <a:cs typeface="B Koodak" pitchFamily="2" charset="-78"/>
              </a:rPr>
              <a:t>“ است</a:t>
            </a:r>
            <a:endParaRPr lang="en-US" sz="3200" b="1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644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741613" y="5334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اوژن ویوله لودوک (1879-1814)</a:t>
            </a:r>
            <a:endParaRPr lang="en-US">
              <a:cs typeface="B Koodak" pitchFamily="2" charset="-7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نظریه پویایی ماده در ساختمان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نظریه سبک و زمان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حذف بخش های اضافه شده به بنا پس از تاریخ اصلی آن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تکمیل یا احداث بنای فرسوده بر پایه سبک گذشته بنا به صورت اولیه از طریق شهودی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شباهت و درک اثر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4. حفظ بنای کاملا فرسوده و تخریبی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8195" name="Picture 3" descr="E:\arshive\nazanin\baft farsude\tahvil2\viollet le duk\Eugene_viollet_le_du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1819275" cy="2264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GIGABYTE\Desktop\250px-Back_of_Notre_Dame_de_Par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200400"/>
            <a:ext cx="2286000" cy="3044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55773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جمع بندی دوره سوم</a:t>
            </a:r>
            <a:endParaRPr lang="en-US">
              <a:cs typeface="B Koodak" pitchFamily="2" charset="-78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2590800" y="1676400"/>
            <a:ext cx="5484813" cy="3886200"/>
          </a:xfrm>
        </p:spPr>
        <p:txBody>
          <a:bodyPr/>
          <a:lstStyle/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دهه 1980 : در دستور کار قرار گرفتن“ 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توسعه دوباره بخشیدن</a:t>
            </a:r>
            <a:r>
              <a:rPr lang="fa-IR" sz="2400" b="1" dirty="0">
                <a:cs typeface="B Koodak" pitchFamily="2" charset="-78"/>
              </a:rPr>
              <a:t>“ به بافت های کهن فراموش شده.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”توسعه مجدد شهری</a:t>
            </a:r>
            <a:r>
              <a:rPr lang="fa-IR" sz="2400" b="1" dirty="0">
                <a:cs typeface="B Koodak" pitchFamily="2" charset="-78"/>
              </a:rPr>
              <a:t>“ به عنوان مفهوم مرکزی مرمت شهری</a:t>
            </a:r>
          </a:p>
          <a:p>
            <a:pPr algn="just" rtl="1">
              <a:buFont typeface="Wingdings" pitchFamily="2" charset="2"/>
              <a:buChar char="ü"/>
            </a:pPr>
            <a:endParaRPr lang="en-US" sz="3200" b="1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905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جمع بندی دوره سوم</a:t>
            </a:r>
            <a:endParaRPr lang="en-US">
              <a:cs typeface="B Koodak" pitchFamily="2" charset="-78"/>
            </a:endParaRP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2590800" y="1524000"/>
            <a:ext cx="5484813" cy="3886200"/>
          </a:xfrm>
        </p:spPr>
        <p:txBody>
          <a:bodyPr/>
          <a:lstStyle/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دهه 1990 : بازنگری در نوسازی و مرمت شهری  و آنچه در دهه های پیش رخ داده است.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در دستور کار قرار گرفتن تولید ”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هویتی جدید</a:t>
            </a:r>
            <a:r>
              <a:rPr lang="fa-IR" sz="2400" b="1" dirty="0">
                <a:cs typeface="B Koodak" pitchFamily="2" charset="-78"/>
              </a:rPr>
              <a:t>“ متناسب با شرایط زندگی امروز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مفهوم مرکزی مرمت شهری در این دوره ”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معاصر سازی شهری</a:t>
            </a:r>
            <a:r>
              <a:rPr lang="fa-IR" sz="2400" b="1" dirty="0">
                <a:cs typeface="B Koodak" pitchFamily="2" charset="-78"/>
              </a:rPr>
              <a:t> ” است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توان بخشی بافت های کهن </a:t>
            </a:r>
            <a:r>
              <a:rPr lang="fa-IR" sz="2400" b="1" dirty="0">
                <a:cs typeface="B Koodak" pitchFamily="2" charset="-78"/>
              </a:rPr>
              <a:t>در تمامی ابعاد کالبدی، اجتماعی و فرهنگی</a:t>
            </a:r>
            <a:endParaRPr lang="en-US" sz="3200" b="1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840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جمع بندی دوره سوم</a:t>
            </a:r>
            <a:endParaRPr lang="en-US">
              <a:cs typeface="B Koodak" pitchFamily="2" charset="-78"/>
            </a:endParaRP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2590800" y="1676400"/>
            <a:ext cx="5484813" cy="3886200"/>
          </a:xfrm>
        </p:spPr>
        <p:txBody>
          <a:bodyPr/>
          <a:lstStyle/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آغاز قرن 21 : همزیستی، همنشینی و گفت و گوی مسالمت آمیز سبک ها و فرهنگ ها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توجه به ”</a:t>
            </a:r>
            <a:r>
              <a:rPr lang="fa-IR" sz="2400" b="1" dirty="0">
                <a:solidFill>
                  <a:srgbClr val="FF0000"/>
                </a:solidFill>
                <a:cs typeface="B Koodak" pitchFamily="2" charset="-78"/>
              </a:rPr>
              <a:t>نوزایی شهری</a:t>
            </a:r>
            <a:r>
              <a:rPr lang="fa-IR" sz="2400" b="1" dirty="0">
                <a:cs typeface="B Koodak" pitchFamily="2" charset="-78"/>
              </a:rPr>
              <a:t>“: جاذبه ، اصالت بخشیدن و تمایز شهری در دستور کار قرار می گیرد.</a:t>
            </a:r>
          </a:p>
          <a:p>
            <a:pPr algn="just" rtl="1">
              <a:buFont typeface="Wingdings" pitchFamily="2" charset="2"/>
              <a:buChar char="ü"/>
            </a:pPr>
            <a:endParaRPr lang="fa-IR" sz="2400" b="1" dirty="0">
              <a:cs typeface="B Koodak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400" b="1" dirty="0">
                <a:cs typeface="B Koodak" pitchFamily="2" charset="-78"/>
              </a:rPr>
              <a:t> تبدیل مراکز کهن شهری به کانون های تحرکات اجتماعی ، واقعه ها و مکانی برای شکل گیری خاطرات جمعی.</a:t>
            </a:r>
            <a:endParaRPr lang="en-US" sz="3200" b="1" dirty="0">
              <a:cs typeface="B Koodak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117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741613" y="5334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اوژن ویوله لودوک (1879-1814)</a:t>
            </a:r>
            <a:endParaRPr lang="en-US">
              <a:cs typeface="B Koodak" pitchFamily="2" charset="-78"/>
            </a:endParaRPr>
          </a:p>
        </p:txBody>
      </p:sp>
      <p:pic>
        <p:nvPicPr>
          <p:cNvPr id="2056" name="Picture 8" descr="C:\Documents and Settings\GIGABYTE\Desktop\800px-Mont_st_michel_aeri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3886200"/>
            <a:ext cx="3154858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7" name="Picture 9" descr="C:\Documents and Settings\GIGABYTE\Desktop\Mont_Saint_Michel_bordercropp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1999" y="1219200"/>
            <a:ext cx="3463125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5638800" y="43434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latin typeface="Arial" charset="0"/>
                <a:cs typeface="Arial" charset="0"/>
              </a:rPr>
              <a:t>Notre Dame de Paris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90600" y="3657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latin typeface="Arial" charset="0"/>
                <a:cs typeface="Arial" charset="0"/>
              </a:rPr>
              <a:t>Mont St-Michel</a:t>
            </a:r>
          </a:p>
        </p:txBody>
      </p:sp>
      <p:cxnSp>
        <p:nvCxnSpPr>
          <p:cNvPr id="20" name="Elbow Connector 19"/>
          <p:cNvCxnSpPr/>
          <p:nvPr/>
        </p:nvCxnSpPr>
        <p:spPr>
          <a:xfrm rot="16200000" flipH="1">
            <a:off x="2781300" y="3086100"/>
            <a:ext cx="4953000" cy="1371600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C:\Documents and Settings\GIGABYTE\Desktop\notre dam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1981200"/>
            <a:ext cx="3200400" cy="24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957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741613" y="4572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جان راسکین (1900-1818)</a:t>
            </a:r>
            <a:endParaRPr lang="en-US">
              <a:cs typeface="B Koodak" pitchFamily="2" charset="-7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741613" y="12954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نظریه منظر سازی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نظم اندامواره یا سازمند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اصل فناپذیری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اصل عدم تکرار(تنوع)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اصل عمر و اعتبار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4. اصل عدم دخالت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5. اصل مرمت آیینی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9221" name="Picture 5" descr="E:\arshive\nazanin\baft farsude\tahvil2\ruskin\John_Ruskin_after_Herkom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399"/>
            <a:ext cx="1600200" cy="2200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E:\arshive\nazanin\baft farsude\tahvil2\ruskin\391px-Hotel_de_Ville_Brussels_Rusk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200400"/>
            <a:ext cx="2138816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2940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741613" y="5334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کامیلو بویی تو (1914-1836)</a:t>
            </a:r>
            <a:endParaRPr lang="en-US">
              <a:cs typeface="B Koodak" pitchFamily="2" charset="-78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جایگزینی مفاهیم معماری به جای ویژگی های شکلی و کالبدی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فراتر از زمان بودن بنا ها و مجموعه های تاریخی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ایجاد عملکرد جدید در کالبد قدیم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تعیین دوره مداخله در هر دوره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3. تدوین مبانی اقدام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4. عدم تقلید از سبک های معماری در گذشته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10243" name="Picture 3" descr="C:\Documents and Settings\GIGABYTE\Desktop\boito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" y="533400"/>
            <a:ext cx="149352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Documents and Settings\GIGABYTE\Desktop\boito2.bmp"/>
          <p:cNvPicPr>
            <a:picLocks noChangeAspect="1" noChangeArrowheads="1"/>
          </p:cNvPicPr>
          <p:nvPr/>
        </p:nvPicPr>
        <p:blipFill>
          <a:blip r:embed="rId3" cstate="print"/>
          <a:srcRect r="54180"/>
          <a:stretch>
            <a:fillRect/>
          </a:stretch>
        </p:blipFill>
        <p:spPr bwMode="auto">
          <a:xfrm>
            <a:off x="457200" y="3733800"/>
            <a:ext cx="2133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3730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2741613" y="5334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کامیلوسیت (1903-1843)</a:t>
            </a:r>
            <a:endParaRPr lang="en-US">
              <a:cs typeface="B Koodak" pitchFamily="2" charset="-78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741613" y="13716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الف. جست و جوی الفبای شهرسازی کهن به منظور کاربست در شهرسازی جدید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ب. ارزش بنا های تاریخی در ارتباط و هماهنگی فضایی موجود بین بنا و محیط اطراف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ج. نظریه تداوم شهرسازی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د. نظریه هویت تاریخی شهر ها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1. سلسله مراتب مکانی یا فضایی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2. هویت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3. تلفیق و انطباق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4. توازن</a:t>
            </a:r>
          </a:p>
          <a:p>
            <a:pPr algn="r" rtl="1">
              <a:buFontTx/>
              <a:buNone/>
              <a:defRPr/>
            </a:pPr>
            <a:r>
              <a:rPr lang="fa-IR" sz="2000" dirty="0">
                <a:cs typeface="B Koodak" pitchFamily="2" charset="-78"/>
              </a:rPr>
              <a:t>5. عملکرد گرایی</a:t>
            </a:r>
          </a:p>
          <a:p>
            <a:pPr algn="r" rtl="1">
              <a:buFontTx/>
              <a:buNone/>
              <a:defRPr/>
            </a:pPr>
            <a:endParaRPr lang="en-US" dirty="0">
              <a:cs typeface="B Koodak" pitchFamily="2" charset="-78"/>
            </a:endParaRPr>
          </a:p>
        </p:txBody>
      </p:sp>
      <p:pic>
        <p:nvPicPr>
          <p:cNvPr id="11269" name="Picture 5" descr="E:\arshive\nazanin\baft farsude\tahvil2\camillo sitte\Sit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1534733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E:\arshive\nazanin\baft farsude\tahvil2\camillo sitte\1203407209-v.jpg"/>
          <p:cNvPicPr>
            <a:picLocks noChangeAspect="1" noChangeArrowheads="1"/>
          </p:cNvPicPr>
          <p:nvPr/>
        </p:nvPicPr>
        <p:blipFill>
          <a:blip r:embed="rId3"/>
          <a:srcRect l="18773" r="19000"/>
          <a:stretch>
            <a:fillRect/>
          </a:stretch>
        </p:blipFill>
        <p:spPr bwMode="auto">
          <a:xfrm>
            <a:off x="457200" y="3295650"/>
            <a:ext cx="2879485" cy="3181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362200" y="4800600"/>
            <a:ext cx="29718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6. تعادل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2000" kern="0" dirty="0">
                <a:solidFill>
                  <a:srgbClr val="79551B"/>
                </a:solidFill>
                <a:cs typeface="B Koodak" pitchFamily="2" charset="-78"/>
              </a:rPr>
              <a:t>7. مقیاس انسانی</a:t>
            </a:r>
          </a:p>
        </p:txBody>
      </p:sp>
    </p:spTree>
    <p:extLst>
      <p:ext uri="{BB962C8B-B14F-4D97-AF65-F5344CB8AC3E}">
        <p14:creationId xmlns:p14="http://schemas.microsoft.com/office/powerpoint/2010/main" val="2844907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741613" y="609600"/>
            <a:ext cx="5484812" cy="914400"/>
          </a:xfrm>
        </p:spPr>
        <p:txBody>
          <a:bodyPr/>
          <a:lstStyle/>
          <a:p>
            <a:pPr algn="ctr"/>
            <a:r>
              <a:rPr lang="fa-IR">
                <a:cs typeface="B Koodak" pitchFamily="2" charset="-78"/>
              </a:rPr>
              <a:t>لوکابلترامی (1933-1854)</a:t>
            </a:r>
            <a:endParaRPr lang="en-US">
              <a:cs typeface="B Koodak" pitchFamily="2" charset="-78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741613" y="1447800"/>
            <a:ext cx="5484812" cy="3886200"/>
          </a:xfrm>
        </p:spPr>
        <p:txBody>
          <a:bodyPr/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bg1">
                    <a:lumMod val="50000"/>
                  </a:schemeClr>
                </a:solidFill>
                <a:cs typeface="B Koodak" pitchFamily="2" charset="-78"/>
              </a:rPr>
              <a:t> نظریات: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الف. تعلق بنا به محیط شهری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ب. روش مرمت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dirty="0">
                <a:solidFill>
                  <a:schemeClr val="accent2">
                    <a:lumMod val="50000"/>
                  </a:schemeClr>
                </a:solidFill>
                <a:cs typeface="B Koodak" pitchFamily="2" charset="-78"/>
              </a:rPr>
              <a:t>اصول: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1. بازسازی مو به مو</a:t>
            </a:r>
          </a:p>
          <a:p>
            <a:pPr algn="r" rtl="1">
              <a:buFontTx/>
              <a:buNone/>
              <a:defRPr/>
            </a:pPr>
            <a:r>
              <a:rPr lang="fa-IR" sz="2400" dirty="0">
                <a:cs typeface="B Koodak" pitchFamily="2" charset="-78"/>
              </a:rPr>
              <a:t>2. حق مداخله در بنا ، مجموعه یا بافت شهری مشروط بر وجود مدارک لازم در مورد موجودیت اول آن است</a:t>
            </a:r>
          </a:p>
          <a:p>
            <a:pPr algn="r" rtl="1">
              <a:buFontTx/>
              <a:buNone/>
              <a:defRPr/>
            </a:pPr>
            <a:endParaRPr lang="fa-IR" sz="2400" dirty="0">
              <a:cs typeface="B Koodak" pitchFamily="2" charset="-78"/>
            </a:endParaRPr>
          </a:p>
          <a:p>
            <a:pPr algn="r" rtl="1">
              <a:buFontTx/>
              <a:buNone/>
              <a:defRPr/>
            </a:pPr>
            <a:r>
              <a:rPr lang="fa-IR" sz="3200" dirty="0">
                <a:cs typeface="B Koodak" pitchFamily="2" charset="-78"/>
              </a:rPr>
              <a:t> </a:t>
            </a:r>
            <a:endParaRPr lang="en-US" sz="3200" dirty="0">
              <a:cs typeface="B Koodak" pitchFamily="2" charset="-78"/>
            </a:endParaRPr>
          </a:p>
        </p:txBody>
      </p:sp>
      <p:pic>
        <p:nvPicPr>
          <p:cNvPr id="1026" name="Picture 2" descr="C:\Documents and Settings\GIGABYTE\Desktop\12s_giovanni.jpg"/>
          <p:cNvPicPr>
            <a:picLocks noChangeAspect="1" noChangeArrowheads="1"/>
          </p:cNvPicPr>
          <p:nvPr/>
        </p:nvPicPr>
        <p:blipFill>
          <a:blip r:embed="rId2" cstate="print"/>
          <a:srcRect r="14778"/>
          <a:stretch>
            <a:fillRect/>
          </a:stretch>
        </p:blipFill>
        <p:spPr bwMode="auto">
          <a:xfrm>
            <a:off x="533400" y="3581400"/>
            <a:ext cx="2286000" cy="2747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C:\Documents and Settings\GIGABYTE\Desktop\800px-IMG_4326_-_Milano_-_Piazza_Scala_27Orto_-_20_Jan_2007.jpg"/>
          <p:cNvPicPr>
            <a:picLocks noChangeAspect="1" noChangeArrowheads="1"/>
          </p:cNvPicPr>
          <p:nvPr/>
        </p:nvPicPr>
        <p:blipFill>
          <a:blip r:embed="rId3"/>
          <a:srcRect l="10638" r="8511"/>
          <a:stretch>
            <a:fillRect/>
          </a:stretch>
        </p:blipFill>
        <p:spPr bwMode="auto">
          <a:xfrm>
            <a:off x="533400" y="518446"/>
            <a:ext cx="2895600" cy="2377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6090481"/>
      </p:ext>
    </p:extLst>
  </p:cSld>
  <p:clrMapOvr>
    <a:masterClrMapping/>
  </p:clrMapOvr>
</p:sld>
</file>

<file path=ppt/theme/theme1.xml><?xml version="1.0" encoding="utf-8"?>
<a:theme xmlns:a="http://schemas.openxmlformats.org/drawingml/2006/main" name="Corinthian columns design template">
  <a:themeElements>
    <a:clrScheme name="Default Design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Default Design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2194</Words>
  <Application>Microsoft Office PowerPoint</Application>
  <PresentationFormat>On-screen Show (4:3)</PresentationFormat>
  <Paragraphs>408</Paragraphs>
  <Slides>42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B Koodak</vt:lpstr>
      <vt:lpstr>B Nazanin</vt:lpstr>
      <vt:lpstr>Calibri</vt:lpstr>
      <vt:lpstr>Palatino Linotype</vt:lpstr>
      <vt:lpstr>Wingdings</vt:lpstr>
      <vt:lpstr>Corinthian columns design template</vt:lpstr>
      <vt:lpstr>نظریه پردازان جهانی مرمت شهری</vt:lpstr>
      <vt:lpstr>مقدمه</vt:lpstr>
      <vt:lpstr>دوره اول ( از اوایل قرن 19 تا جنگ جهانی اول)</vt:lpstr>
      <vt:lpstr>اوژن ویوله لودوک (1879-1814)</vt:lpstr>
      <vt:lpstr>اوژن ویوله لودوک (1879-1814)</vt:lpstr>
      <vt:lpstr>جان راسکین (1900-1818)</vt:lpstr>
      <vt:lpstr>کامیلو بویی تو (1914-1836)</vt:lpstr>
      <vt:lpstr>کامیلوسیت (1903-1843)</vt:lpstr>
      <vt:lpstr>لوکابلترامی (1933-1854)</vt:lpstr>
      <vt:lpstr>لوکابلترامی (1933-1854)</vt:lpstr>
      <vt:lpstr>جمع بندی دوره اول</vt:lpstr>
      <vt:lpstr>دوره دوم ( از اوایل قرن 19 تا جنگ جهانی اول)</vt:lpstr>
      <vt:lpstr>لئوناردو بنه ولو (1933)</vt:lpstr>
      <vt:lpstr>لودویکو کوارونی (1987-1911)</vt:lpstr>
      <vt:lpstr>گوستاو جیووانی</vt:lpstr>
      <vt:lpstr>پاتریک گدس (1932- 1854)</vt:lpstr>
      <vt:lpstr>لوکوربوزیه (1965- 1887)</vt:lpstr>
      <vt:lpstr>جمع بندی دوره دوم</vt:lpstr>
      <vt:lpstr>دوره سوم ( از 1960 م تا زمان حاضر ) </vt:lpstr>
      <vt:lpstr>لوئیس مامفورد(1895)</vt:lpstr>
      <vt:lpstr>کوین لینچ (1984- 1918)</vt:lpstr>
      <vt:lpstr>کوین لینچ (1984- 1918)</vt:lpstr>
      <vt:lpstr>آلدوراسی (1997-1931)</vt:lpstr>
      <vt:lpstr>کنزو تانگه (1913)</vt:lpstr>
      <vt:lpstr>راب کریر </vt:lpstr>
      <vt:lpstr>رابرت ونچوری (1925)</vt:lpstr>
      <vt:lpstr>کریستوفر الکساندر (1936)</vt:lpstr>
      <vt:lpstr>چارلز جنکز (1939)</vt:lpstr>
      <vt:lpstr>برنارد چومی (1944)</vt:lpstr>
      <vt:lpstr>برنارد چومی (1944)</vt:lpstr>
      <vt:lpstr>تری فارل</vt:lpstr>
      <vt:lpstr>ریچارد راجرز (1933) مقطع اول</vt:lpstr>
      <vt:lpstr>ریچارد راجرز (1933) مقطع اول</vt:lpstr>
      <vt:lpstr>ریچارد راجرز (1933) مقطع دوم</vt:lpstr>
      <vt:lpstr>رنزو پیانو (1937) مقطع اول</vt:lpstr>
      <vt:lpstr>رنزو پیانو (1937) مقطع دوم</vt:lpstr>
      <vt:lpstr>کنستانتین دوکسیادس (1975-1913)</vt:lpstr>
      <vt:lpstr>جمع بندی دوره سوم</vt:lpstr>
      <vt:lpstr>جمع بندی دوره سوم</vt:lpstr>
      <vt:lpstr>جمع بندی دوره سوم</vt:lpstr>
      <vt:lpstr>جمع بندی دوره سوم</vt:lpstr>
      <vt:lpstr>جمع بندی دوره سوم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نظریه پردازان جهانی مرمت شهری</dc:title>
  <dc:creator>Mohammad</dc:creator>
  <cp:lastModifiedBy>Mohammad</cp:lastModifiedBy>
  <cp:revision>1</cp:revision>
  <dcterms:created xsi:type="dcterms:W3CDTF">2020-12-06T12:04:27Z</dcterms:created>
  <dcterms:modified xsi:type="dcterms:W3CDTF">2020-12-06T12:04:39Z</dcterms:modified>
</cp:coreProperties>
</file>