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67" r:id="rId114"/>
    <p:sldId id="368" r:id="rId115"/>
    <p:sldId id="369" r:id="rId116"/>
    <p:sldId id="370" r:id="rId117"/>
    <p:sldId id="371" r:id="rId118"/>
    <p:sldId id="372" r:id="rId119"/>
    <p:sldId id="373" r:id="rId120"/>
    <p:sldId id="374" r:id="rId121"/>
    <p:sldId id="375" r:id="rId122"/>
    <p:sldId id="376" r:id="rId123"/>
    <p:sldId id="377" r:id="rId124"/>
    <p:sldId id="378" r:id="rId125"/>
    <p:sldId id="379" r:id="rId126"/>
    <p:sldId id="380" r:id="rId127"/>
    <p:sldId id="381" r:id="rId128"/>
    <p:sldId id="382" r:id="rId129"/>
    <p:sldId id="383" r:id="rId130"/>
    <p:sldId id="384" r:id="rId131"/>
    <p:sldId id="385" r:id="rId132"/>
    <p:sldId id="386" r:id="rId133"/>
    <p:sldId id="387" r:id="rId134"/>
    <p:sldId id="388" r:id="rId135"/>
    <p:sldId id="389" r:id="rId136"/>
    <p:sldId id="390" r:id="rId137"/>
    <p:sldId id="391" r:id="rId138"/>
    <p:sldId id="392" r:id="rId139"/>
    <p:sldId id="393" r:id="rId140"/>
    <p:sldId id="394" r:id="rId141"/>
    <p:sldId id="395" r:id="rId142"/>
    <p:sldId id="396" r:id="rId143"/>
    <p:sldId id="397" r:id="rId144"/>
    <p:sldId id="398" r:id="rId145"/>
    <p:sldId id="399" r:id="rId146"/>
    <p:sldId id="400" r:id="rId147"/>
    <p:sldId id="401" r:id="rId148"/>
    <p:sldId id="402" r:id="rId149"/>
    <p:sldId id="403" r:id="rId150"/>
    <p:sldId id="404" r:id="rId151"/>
    <p:sldId id="405" r:id="rId152"/>
    <p:sldId id="406" r:id="rId153"/>
    <p:sldId id="407" r:id="rId154"/>
    <p:sldId id="408" r:id="rId155"/>
    <p:sldId id="409" r:id="rId156"/>
    <p:sldId id="410" r:id="rId157"/>
    <p:sldId id="411" r:id="rId158"/>
    <p:sldId id="412" r:id="rId159"/>
    <p:sldId id="413" r:id="rId160"/>
    <p:sldId id="414" r:id="rId161"/>
    <p:sldId id="415" r:id="rId162"/>
    <p:sldId id="416" r:id="rId163"/>
    <p:sldId id="417" r:id="rId164"/>
    <p:sldId id="418" r:id="rId165"/>
    <p:sldId id="419" r:id="rId166"/>
    <p:sldId id="420" r:id="rId167"/>
    <p:sldId id="421" r:id="rId168"/>
    <p:sldId id="422" r:id="rId169"/>
    <p:sldId id="423" r:id="rId170"/>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presProps" Target="presProps.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2" Type="http://schemas.openxmlformats.org/officeDocument/2006/relationships/viewProps" Target="view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tableStyles" Target="tableStyle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E4888932-226D-45AC-85EB-C7016C1FBF9F}" type="datetimeFigureOut">
              <a:rPr lang="fa-IR" smtClean="0"/>
              <a:t>23/07/1442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48F64E3-DE8B-4C30-B128-C179C7C42DE8}" type="slidenum">
              <a:rPr lang="fa-IR" smtClean="0"/>
              <a:t>‹#›</a:t>
            </a:fld>
            <a:endParaRPr lang="fa-IR"/>
          </a:p>
        </p:txBody>
      </p:sp>
    </p:spTree>
    <p:extLst>
      <p:ext uri="{BB962C8B-B14F-4D97-AF65-F5344CB8AC3E}">
        <p14:creationId xmlns:p14="http://schemas.microsoft.com/office/powerpoint/2010/main" val="893744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4888932-226D-45AC-85EB-C7016C1FBF9F}" type="datetimeFigureOut">
              <a:rPr lang="fa-IR" smtClean="0"/>
              <a:t>23/07/1442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48F64E3-DE8B-4C30-B128-C179C7C42DE8}" type="slidenum">
              <a:rPr lang="fa-IR" smtClean="0"/>
              <a:t>‹#›</a:t>
            </a:fld>
            <a:endParaRPr lang="fa-IR"/>
          </a:p>
        </p:txBody>
      </p:sp>
    </p:spTree>
    <p:extLst>
      <p:ext uri="{BB962C8B-B14F-4D97-AF65-F5344CB8AC3E}">
        <p14:creationId xmlns:p14="http://schemas.microsoft.com/office/powerpoint/2010/main" val="3438551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4888932-226D-45AC-85EB-C7016C1FBF9F}" type="datetimeFigureOut">
              <a:rPr lang="fa-IR" smtClean="0"/>
              <a:t>23/07/1442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48F64E3-DE8B-4C30-B128-C179C7C42DE8}" type="slidenum">
              <a:rPr lang="fa-IR" smtClean="0"/>
              <a:t>‹#›</a:t>
            </a:fld>
            <a:endParaRPr lang="fa-IR"/>
          </a:p>
        </p:txBody>
      </p:sp>
    </p:spTree>
    <p:extLst>
      <p:ext uri="{BB962C8B-B14F-4D97-AF65-F5344CB8AC3E}">
        <p14:creationId xmlns:p14="http://schemas.microsoft.com/office/powerpoint/2010/main" val="27333845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1"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cstate="screen">
              <a:extLst>
                <a:ext uri="{28A0092B-C50C-407E-A947-70E740481C1C}">
                  <a14:useLocalDpi xmlns:a14="http://schemas.microsoft.com/office/drawing/2010/main"/>
                </a:ext>
              </a:extLst>
            </a:blip>
            <a:srcRect l="-4"/>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cstate="screen">
              <a:extLst>
                <a:ext uri="{28A0092B-C50C-407E-A947-70E740481C1C}">
                  <a14:useLocalDpi xmlns:a14="http://schemas.microsoft.com/office/drawing/2010/main"/>
                </a:ext>
              </a:extLst>
            </a:blip>
            <a:srcRect l="-4"/>
            <a:stretch/>
          </p:blipFill>
          <p:spPr>
            <a:xfrm>
              <a:off x="7480469" y="3128434"/>
              <a:ext cx="1664208" cy="612648"/>
            </a:xfrm>
            <a:prstGeom prst="rect">
              <a:avLst/>
            </a:prstGeom>
          </p:spPr>
        </p:pic>
      </p:grpSp>
      <p:sp>
        <p:nvSpPr>
          <p:cNvPr id="2" name="Title 1"/>
          <p:cNvSpPr>
            <a:spLocks noGrp="1"/>
          </p:cNvSpPr>
          <p:nvPr>
            <p:ph type="ctrTitle"/>
          </p:nvPr>
        </p:nvSpPr>
        <p:spPr>
          <a:xfrm>
            <a:off x="1921934" y="1811865"/>
            <a:ext cx="5308866" cy="1515533"/>
          </a:xfrm>
        </p:spPr>
        <p:txBody>
          <a:bodyPr anchor="b">
            <a:noAutofit/>
          </a:bodyPr>
          <a:lstStyle>
            <a:lvl1pPr algn="ctr">
              <a:defRPr sz="4431">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921934" y="3598329"/>
            <a:ext cx="5308866" cy="1377651"/>
          </a:xfrm>
        </p:spPr>
        <p:txBody>
          <a:bodyPr anchor="t">
            <a:normAutofit/>
          </a:bodyPr>
          <a:lstStyle>
            <a:lvl1pPr marL="0" indent="0" algn="ctr">
              <a:buNone/>
              <a:defRPr sz="1846">
                <a:solidFill>
                  <a:schemeClr val="tx1"/>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065417" y="5054602"/>
            <a:ext cx="673276" cy="279400"/>
          </a:xfrm>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5" name="Footer Placeholder 4"/>
          <p:cNvSpPr>
            <a:spLocks noGrp="1"/>
          </p:cNvSpPr>
          <p:nvPr>
            <p:ph type="ftr" sz="quarter" idx="11"/>
          </p:nvPr>
        </p:nvSpPr>
        <p:spPr>
          <a:xfrm>
            <a:off x="1921934" y="5054602"/>
            <a:ext cx="4064860" cy="279400"/>
          </a:xfr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6817317" y="5054602"/>
            <a:ext cx="413483" cy="279400"/>
          </a:xfrm>
        </p:spPr>
        <p:txBody>
          <a:bodyPr/>
          <a:lstStyle/>
          <a:p>
            <a:fld id="{86EFC6B3-0AA3-479D-93E9-7CD5773CB0E3}" type="slidenum">
              <a:rPr lang="en-US" smtClean="0">
                <a:solidFill>
                  <a:prstClr val="black"/>
                </a:solidFill>
              </a:rPr>
              <a:pPr/>
              <a:t>‹#›</a:t>
            </a:fld>
            <a:endParaRPr lang="en-US">
              <a:solidFill>
                <a:prstClr val="black"/>
              </a:solidFill>
            </a:endParaRPr>
          </a:p>
        </p:txBody>
      </p:sp>
      <p:cxnSp>
        <p:nvCxnSpPr>
          <p:cNvPr id="15" name="Straight Connector 14"/>
          <p:cNvCxnSpPr/>
          <p:nvPr/>
        </p:nvCxnSpPr>
        <p:spPr>
          <a:xfrm>
            <a:off x="2019826"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35986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207934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3692"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78465" y="3734861"/>
            <a:ext cx="6595534" cy="1090015"/>
          </a:xfrm>
        </p:spPr>
        <p:txBody>
          <a:bodyPr anchor="t">
            <a:normAutofit/>
          </a:bodyPr>
          <a:lstStyle>
            <a:lvl1pPr marL="0" indent="0" algn="ctr">
              <a:buNone/>
              <a:defRPr sz="2215">
                <a:solidFill>
                  <a:schemeClr val="tx1"/>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cxnSp>
        <p:nvCxnSpPr>
          <p:cNvPr id="31" name="Straight Connector 30"/>
          <p:cNvCxnSpPr/>
          <p:nvPr/>
        </p:nvCxnSpPr>
        <p:spPr>
          <a:xfrm>
            <a:off x="1278467"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61298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9"/>
            <a:ext cx="6798734" cy="130386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5989165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215" b="0">
                <a:solidFill>
                  <a:schemeClr val="accent1"/>
                </a:solidFill>
              </a:defRPr>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smtClean="0"/>
              <a:t>Click to edit Master text styles</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215" b="0">
                <a:solidFill>
                  <a:schemeClr val="accent1"/>
                </a:solidFill>
              </a:defRPr>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smtClean="0"/>
              <a:t>Click to edit Master text styles</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52350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76866" y="915339"/>
            <a:ext cx="6798735" cy="1303867"/>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296415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3" name="Footer Placeholder 2"/>
          <p:cNvSpPr>
            <a:spLocks noGrp="1"/>
          </p:cNvSpPr>
          <p:nvPr>
            <p:ph type="ftr" sz="quarter" idx="11"/>
          </p:nvPr>
        </p:nvSpPr>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73975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215" b="0"/>
            </a:lvl1pPr>
          </a:lstStyle>
          <a:p>
            <a:r>
              <a:rPr lang="en-US" smtClean="0"/>
              <a:t>Click to edit Master title style</a:t>
            </a:r>
            <a:endParaRPr lang="en-US" dirty="0"/>
          </a:p>
        </p:txBody>
      </p:sp>
      <p:sp>
        <p:nvSpPr>
          <p:cNvPr id="3" name="Content Placeholder 2"/>
          <p:cNvSpPr>
            <a:spLocks noGrp="1"/>
          </p:cNvSpPr>
          <p:nvPr>
            <p:ph idx="1"/>
          </p:nvPr>
        </p:nvSpPr>
        <p:spPr>
          <a:xfrm>
            <a:off x="4120063" y="982134"/>
            <a:ext cx="3855539"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477"/>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8163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4888932-226D-45AC-85EB-C7016C1FBF9F}" type="datetimeFigureOut">
              <a:rPr lang="fa-IR" smtClean="0"/>
              <a:t>23/07/1442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48F64E3-DE8B-4C30-B128-C179C7C42DE8}" type="slidenum">
              <a:rPr lang="fa-IR" smtClean="0"/>
              <a:t>‹#›</a:t>
            </a:fld>
            <a:endParaRPr lang="fa-IR"/>
          </a:p>
        </p:txBody>
      </p:sp>
    </p:spTree>
    <p:extLst>
      <p:ext uri="{BB962C8B-B14F-4D97-AF65-F5344CB8AC3E}">
        <p14:creationId xmlns:p14="http://schemas.microsoft.com/office/powerpoint/2010/main" val="18420377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215"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5183070"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477"/>
            </a:lvl1pPr>
            <a:lvl2pPr marL="422041" indent="0">
              <a:buNone/>
              <a:defRPr sz="1477"/>
            </a:lvl2pPr>
            <a:lvl3pPr marL="844083" indent="0">
              <a:buNone/>
              <a:defRPr sz="1477"/>
            </a:lvl3pPr>
            <a:lvl4pPr marL="1266124" indent="0">
              <a:buNone/>
              <a:defRPr sz="1477"/>
            </a:lvl4pPr>
            <a:lvl5pPr marL="1688165" indent="0">
              <a:buNone/>
              <a:defRPr sz="1477"/>
            </a:lvl5pPr>
            <a:lvl6pPr marL="2110207" indent="0">
              <a:buNone/>
              <a:defRPr sz="1477"/>
            </a:lvl6pPr>
            <a:lvl7pPr marL="2532248" indent="0">
              <a:buNone/>
              <a:defRPr sz="1477"/>
            </a:lvl7pPr>
            <a:lvl8pPr marL="2954289" indent="0">
              <a:buNone/>
              <a:defRPr sz="1477"/>
            </a:lvl8pPr>
            <a:lvl9pPr marL="3376331" indent="0">
              <a:buNone/>
              <a:defRPr sz="1477"/>
            </a:lvl9pPr>
          </a:lstStyle>
          <a:p>
            <a:r>
              <a:rPr lang="en-US" smtClean="0"/>
              <a:t>Click icon to add picture</a:t>
            </a:r>
            <a:endParaRPr lang="en-US" dirty="0"/>
          </a:p>
        </p:txBody>
      </p:sp>
      <p:sp>
        <p:nvSpPr>
          <p:cNvPr id="4" name="Text Placeholder 3"/>
          <p:cNvSpPr>
            <a:spLocks noGrp="1"/>
          </p:cNvSpPr>
          <p:nvPr>
            <p:ph type="body" sz="half" idx="2"/>
          </p:nvPr>
        </p:nvSpPr>
        <p:spPr>
          <a:xfrm>
            <a:off x="1176866" y="3255432"/>
            <a:ext cx="3632201" cy="1828800"/>
          </a:xfrm>
        </p:spPr>
        <p:txBody>
          <a:bodyPr anchor="t">
            <a:normAutofit/>
          </a:bodyPr>
          <a:lstStyle>
            <a:lvl1pPr marL="0" indent="0" algn="ctr">
              <a:buNone/>
              <a:defRPr sz="1477"/>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2120901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215"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26261" y="1032935"/>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477"/>
            </a:lvl1pPr>
            <a:lvl2pPr marL="422041" indent="0">
              <a:buNone/>
              <a:defRPr sz="1477"/>
            </a:lvl2pPr>
            <a:lvl3pPr marL="844083" indent="0">
              <a:buNone/>
              <a:defRPr sz="1477"/>
            </a:lvl3pPr>
            <a:lvl4pPr marL="1266124" indent="0">
              <a:buNone/>
              <a:defRPr sz="1477"/>
            </a:lvl4pPr>
            <a:lvl5pPr marL="1688165" indent="0">
              <a:buNone/>
              <a:defRPr sz="1477"/>
            </a:lvl5pPr>
            <a:lvl6pPr marL="2110207" indent="0">
              <a:buNone/>
              <a:defRPr sz="1477"/>
            </a:lvl6pPr>
            <a:lvl7pPr marL="2532248" indent="0">
              <a:buNone/>
              <a:defRPr sz="1477"/>
            </a:lvl7pPr>
            <a:lvl8pPr marL="2954289" indent="0">
              <a:buNone/>
              <a:defRPr sz="1477"/>
            </a:lvl8pPr>
            <a:lvl9pPr marL="3376331" indent="0">
              <a:buNone/>
              <a:defRPr sz="1477"/>
            </a:lvl9pPr>
          </a:lstStyle>
          <a:p>
            <a:r>
              <a:rPr lang="en-US" smtClean="0"/>
              <a:t>Click icon to add picture</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477"/>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2635400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2954"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1846">
                <a:solidFill>
                  <a:schemeClr val="tx1"/>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cxnSp>
        <p:nvCxnSpPr>
          <p:cNvPr id="15" name="Straight Connector 14"/>
          <p:cNvCxnSpPr/>
          <p:nvPr/>
        </p:nvCxnSpPr>
        <p:spPr>
          <a:xfrm>
            <a:off x="1278466"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626225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2954"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00201" y="3352800"/>
            <a:ext cx="5892798" cy="651933"/>
          </a:xfrm>
        </p:spPr>
        <p:txBody>
          <a:bodyPr anchor="ctr">
            <a:normAutofit/>
          </a:bodyPr>
          <a:lstStyle>
            <a:lvl1pPr marL="0" indent="0" algn="r">
              <a:buFontTx/>
              <a:buNone/>
              <a:defRPr sz="1662"/>
            </a:lvl1pPr>
            <a:lvl2pPr marL="422041" indent="0">
              <a:buFontTx/>
              <a:buNone/>
              <a:defRPr/>
            </a:lvl2pPr>
            <a:lvl3pPr marL="844083" indent="0">
              <a:buFontTx/>
              <a:buNone/>
              <a:defRPr/>
            </a:lvl3pPr>
            <a:lvl4pPr marL="1266124" indent="0">
              <a:buFontTx/>
              <a:buNone/>
              <a:defRPr/>
            </a:lvl4pPr>
            <a:lvl5pPr marL="1688165"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76863" y="4343402"/>
            <a:ext cx="6798738" cy="1532467"/>
          </a:xfrm>
        </p:spPr>
        <p:txBody>
          <a:bodyPr anchor="ctr">
            <a:normAutofit/>
          </a:bodyPr>
          <a:lstStyle>
            <a:lvl1pPr marL="0" indent="0" algn="ctr">
              <a:buNone/>
              <a:defRPr sz="1846">
                <a:solidFill>
                  <a:schemeClr val="tx1"/>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sp>
        <p:nvSpPr>
          <p:cNvPr id="14" name="TextBox 13"/>
          <p:cNvSpPr txBox="1"/>
          <p:nvPr/>
        </p:nvSpPr>
        <p:spPr>
          <a:xfrm>
            <a:off x="849970" y="905362"/>
            <a:ext cx="457319" cy="584776"/>
          </a:xfrm>
          <a:prstGeom prst="rect">
            <a:avLst/>
          </a:prstGeom>
        </p:spPr>
        <p:txBody>
          <a:bodyPr vert="horz" lIns="84406" tIns="42203" rIns="84406" bIns="42203" rtlCol="0" anchor="ctr">
            <a:noAutofit/>
          </a:bodyPr>
          <a:lstStyle/>
          <a:p>
            <a:pPr algn="l" defTabSz="884160" rtl="0"/>
            <a:r>
              <a:rPr lang="en-US" sz="6646" dirty="0">
                <a:solidFill>
                  <a:prstClr val="black"/>
                </a:solidFill>
              </a:rPr>
              <a:t>“</a:t>
            </a:r>
          </a:p>
        </p:txBody>
      </p:sp>
      <p:sp>
        <p:nvSpPr>
          <p:cNvPr id="15" name="TextBox 14"/>
          <p:cNvSpPr txBox="1"/>
          <p:nvPr/>
        </p:nvSpPr>
        <p:spPr>
          <a:xfrm>
            <a:off x="7633504" y="2827870"/>
            <a:ext cx="457319" cy="584776"/>
          </a:xfrm>
          <a:prstGeom prst="rect">
            <a:avLst/>
          </a:prstGeom>
        </p:spPr>
        <p:txBody>
          <a:bodyPr vert="horz" lIns="84406" tIns="42203" rIns="84406" bIns="42203" rtlCol="0" anchor="ctr">
            <a:noAutofit/>
          </a:bodyPr>
          <a:lstStyle/>
          <a:p>
            <a:pPr defTabSz="884160" rtl="0"/>
            <a:r>
              <a:rPr lang="en-US" sz="6646" dirty="0">
                <a:solidFill>
                  <a:prstClr val="black"/>
                </a:solidFill>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89409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2954"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662">
                <a:solidFill>
                  <a:schemeClr val="tx1"/>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0636590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09417" y="982132"/>
            <a:ext cx="6325168" cy="2243668"/>
          </a:xfrm>
        </p:spPr>
        <p:txBody>
          <a:bodyPr anchor="ctr">
            <a:normAutofit/>
          </a:bodyPr>
          <a:lstStyle>
            <a:lvl1pPr algn="ctr">
              <a:defRPr sz="2954" b="0" cap="none">
                <a:solidFill>
                  <a:schemeClr val="tx1"/>
                </a:solidFill>
              </a:defRPr>
            </a:lvl1pPr>
          </a:lstStyle>
          <a:p>
            <a:r>
              <a:rPr lang="en-US" smtClean="0"/>
              <a:t>Click to edit Master title style</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1846">
                <a:solidFill>
                  <a:schemeClr val="tx1"/>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477">
                <a:solidFill>
                  <a:schemeClr val="tx1"/>
                </a:solidFill>
              </a:defRPr>
            </a:lvl1pPr>
            <a:lvl2pPr marL="422041" indent="0">
              <a:buNone/>
              <a:defRPr sz="1477">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sp>
        <p:nvSpPr>
          <p:cNvPr id="12" name="TextBox 11"/>
          <p:cNvSpPr txBox="1"/>
          <p:nvPr/>
        </p:nvSpPr>
        <p:spPr>
          <a:xfrm>
            <a:off x="878061" y="896895"/>
            <a:ext cx="457319" cy="584776"/>
          </a:xfrm>
          <a:prstGeom prst="rect">
            <a:avLst/>
          </a:prstGeom>
        </p:spPr>
        <p:txBody>
          <a:bodyPr vert="horz" lIns="84406" tIns="42203" rIns="84406" bIns="42203" rtlCol="0" anchor="ctr">
            <a:noAutofit/>
          </a:bodyPr>
          <a:lstStyle/>
          <a:p>
            <a:pPr algn="l" defTabSz="884160" rtl="0"/>
            <a:r>
              <a:rPr lang="en-US" sz="7385" dirty="0">
                <a:solidFill>
                  <a:prstClr val="black"/>
                </a:solidFill>
              </a:rPr>
              <a:t>“</a:t>
            </a:r>
          </a:p>
        </p:txBody>
      </p:sp>
      <p:sp>
        <p:nvSpPr>
          <p:cNvPr id="13" name="TextBox 12"/>
          <p:cNvSpPr txBox="1"/>
          <p:nvPr/>
        </p:nvSpPr>
        <p:spPr>
          <a:xfrm>
            <a:off x="7649797" y="2607728"/>
            <a:ext cx="457319" cy="584776"/>
          </a:xfrm>
          <a:prstGeom prst="rect">
            <a:avLst/>
          </a:prstGeom>
        </p:spPr>
        <p:txBody>
          <a:bodyPr vert="horz" lIns="84406" tIns="42203" rIns="84406" bIns="42203" rtlCol="0" anchor="ctr">
            <a:noAutofit/>
          </a:bodyPr>
          <a:lstStyle/>
          <a:p>
            <a:pPr defTabSz="884160" rtl="0"/>
            <a:r>
              <a:rPr lang="en-US" sz="7385" dirty="0">
                <a:solidFill>
                  <a:prstClr val="black"/>
                </a:solidFill>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918510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3"/>
            <a:ext cx="6798734" cy="2294467"/>
          </a:xfrm>
        </p:spPr>
        <p:txBody>
          <a:bodyPr vert="horz" lIns="91440" tIns="45720" rIns="91440" bIns="45720" rtlCol="0" anchor="ctr">
            <a:normAutofit/>
          </a:bodyPr>
          <a:lstStyle>
            <a:lvl1pPr>
              <a:defRPr lang="en-US" sz="2954" b="0" dirty="0"/>
            </a:lvl1pPr>
          </a:lstStyle>
          <a:p>
            <a:pPr marL="0" lvl="0"/>
            <a:r>
              <a:rPr lang="en-US" smtClean="0"/>
              <a:t>Click to edit Master title style</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1846">
                <a:solidFill>
                  <a:schemeClr val="tx1"/>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6" y="4470402"/>
            <a:ext cx="6798734" cy="1405467"/>
          </a:xfrm>
        </p:spPr>
        <p:txBody>
          <a:bodyPr anchor="t">
            <a:normAutofit/>
          </a:bodyPr>
          <a:lstStyle>
            <a:lvl1pPr marL="0" indent="0" algn="l">
              <a:buNone/>
              <a:defRPr sz="1477">
                <a:solidFill>
                  <a:schemeClr val="tx1"/>
                </a:solidFill>
              </a:defRPr>
            </a:lvl1pPr>
            <a:lvl2pPr marL="422041" indent="0">
              <a:buNone/>
              <a:defRPr sz="1477">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cxnSp>
        <p:nvCxnSpPr>
          <p:cNvPr id="15" name="Straight Connector 14"/>
          <p:cNvCxnSpPr/>
          <p:nvPr/>
        </p:nvCxnSpPr>
        <p:spPr>
          <a:xfrm>
            <a:off x="1278470"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454156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5" y="2490137"/>
            <a:ext cx="6798736" cy="338573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975809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5"/>
            <a:ext cx="1618930" cy="496899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8" y="906875"/>
            <a:ext cx="4915509" cy="496899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black"/>
                </a:solidFill>
              </a:rPr>
              <a:pPr/>
              <a:t>3/6/2021</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black"/>
                </a:solidFill>
              </a:rPr>
              <a:pPr/>
              <a:t>‹#›</a:t>
            </a:fld>
            <a:endParaRPr lang="en-US">
              <a:solidFill>
                <a:prstClr val="black"/>
              </a:solidFill>
            </a:endParaRPr>
          </a:p>
        </p:txBody>
      </p:sp>
      <p:cxnSp>
        <p:nvCxnSpPr>
          <p:cNvPr id="14" name="Straight Connector 13"/>
          <p:cNvCxnSpPr/>
          <p:nvPr/>
        </p:nvCxnSpPr>
        <p:spPr>
          <a:xfrm>
            <a:off x="6245512" y="906875"/>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05132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888932-226D-45AC-85EB-C7016C1FBF9F}" type="datetimeFigureOut">
              <a:rPr lang="fa-IR" smtClean="0"/>
              <a:t>23/07/1442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48F64E3-DE8B-4C30-B128-C179C7C42DE8}" type="slidenum">
              <a:rPr lang="fa-IR" smtClean="0"/>
              <a:t>‹#›</a:t>
            </a:fld>
            <a:endParaRPr lang="fa-IR"/>
          </a:p>
        </p:txBody>
      </p:sp>
    </p:spTree>
    <p:extLst>
      <p:ext uri="{BB962C8B-B14F-4D97-AF65-F5344CB8AC3E}">
        <p14:creationId xmlns:p14="http://schemas.microsoft.com/office/powerpoint/2010/main" val="1056220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E4888932-226D-45AC-85EB-C7016C1FBF9F}" type="datetimeFigureOut">
              <a:rPr lang="fa-IR" smtClean="0"/>
              <a:t>23/07/1442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48F64E3-DE8B-4C30-B128-C179C7C42DE8}" type="slidenum">
              <a:rPr lang="fa-IR" smtClean="0"/>
              <a:t>‹#›</a:t>
            </a:fld>
            <a:endParaRPr lang="fa-IR"/>
          </a:p>
        </p:txBody>
      </p:sp>
    </p:spTree>
    <p:extLst>
      <p:ext uri="{BB962C8B-B14F-4D97-AF65-F5344CB8AC3E}">
        <p14:creationId xmlns:p14="http://schemas.microsoft.com/office/powerpoint/2010/main" val="354379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E4888932-226D-45AC-85EB-C7016C1FBF9F}" type="datetimeFigureOut">
              <a:rPr lang="fa-IR" smtClean="0"/>
              <a:t>23/07/1442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748F64E3-DE8B-4C30-B128-C179C7C42DE8}" type="slidenum">
              <a:rPr lang="fa-IR" smtClean="0"/>
              <a:t>‹#›</a:t>
            </a:fld>
            <a:endParaRPr lang="fa-IR"/>
          </a:p>
        </p:txBody>
      </p:sp>
    </p:spTree>
    <p:extLst>
      <p:ext uri="{BB962C8B-B14F-4D97-AF65-F5344CB8AC3E}">
        <p14:creationId xmlns:p14="http://schemas.microsoft.com/office/powerpoint/2010/main" val="2711990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E4888932-226D-45AC-85EB-C7016C1FBF9F}" type="datetimeFigureOut">
              <a:rPr lang="fa-IR" smtClean="0"/>
              <a:t>23/07/1442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748F64E3-DE8B-4C30-B128-C179C7C42DE8}" type="slidenum">
              <a:rPr lang="fa-IR" smtClean="0"/>
              <a:t>‹#›</a:t>
            </a:fld>
            <a:endParaRPr lang="fa-IR"/>
          </a:p>
        </p:txBody>
      </p:sp>
    </p:spTree>
    <p:extLst>
      <p:ext uri="{BB962C8B-B14F-4D97-AF65-F5344CB8AC3E}">
        <p14:creationId xmlns:p14="http://schemas.microsoft.com/office/powerpoint/2010/main" val="525242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888932-226D-45AC-85EB-C7016C1FBF9F}" type="datetimeFigureOut">
              <a:rPr lang="fa-IR" smtClean="0"/>
              <a:t>23/07/1442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748F64E3-DE8B-4C30-B128-C179C7C42DE8}" type="slidenum">
              <a:rPr lang="fa-IR" smtClean="0"/>
              <a:t>‹#›</a:t>
            </a:fld>
            <a:endParaRPr lang="fa-IR"/>
          </a:p>
        </p:txBody>
      </p:sp>
    </p:spTree>
    <p:extLst>
      <p:ext uri="{BB962C8B-B14F-4D97-AF65-F5344CB8AC3E}">
        <p14:creationId xmlns:p14="http://schemas.microsoft.com/office/powerpoint/2010/main" val="84783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888932-226D-45AC-85EB-C7016C1FBF9F}" type="datetimeFigureOut">
              <a:rPr lang="fa-IR" smtClean="0"/>
              <a:t>23/07/1442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48F64E3-DE8B-4C30-B128-C179C7C42DE8}" type="slidenum">
              <a:rPr lang="fa-IR" smtClean="0"/>
              <a:t>‹#›</a:t>
            </a:fld>
            <a:endParaRPr lang="fa-IR"/>
          </a:p>
        </p:txBody>
      </p:sp>
    </p:spTree>
    <p:extLst>
      <p:ext uri="{BB962C8B-B14F-4D97-AF65-F5344CB8AC3E}">
        <p14:creationId xmlns:p14="http://schemas.microsoft.com/office/powerpoint/2010/main" val="1376215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888932-226D-45AC-85EB-C7016C1FBF9F}" type="datetimeFigureOut">
              <a:rPr lang="fa-IR" smtClean="0"/>
              <a:t>23/07/1442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48F64E3-DE8B-4C30-B128-C179C7C42DE8}" type="slidenum">
              <a:rPr lang="fa-IR" smtClean="0"/>
              <a:t>‹#›</a:t>
            </a:fld>
            <a:endParaRPr lang="fa-IR"/>
          </a:p>
        </p:txBody>
      </p:sp>
    </p:spTree>
    <p:extLst>
      <p:ext uri="{BB962C8B-B14F-4D97-AF65-F5344CB8AC3E}">
        <p14:creationId xmlns:p14="http://schemas.microsoft.com/office/powerpoint/2010/main" val="4020879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4888932-226D-45AC-85EB-C7016C1FBF9F}" type="datetimeFigureOut">
              <a:rPr lang="fa-IR" smtClean="0"/>
              <a:t>23/07/1442</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48F64E3-DE8B-4C30-B128-C179C7C42DE8}" type="slidenum">
              <a:rPr lang="fa-IR" smtClean="0"/>
              <a:t>‹#›</a:t>
            </a:fld>
            <a:endParaRPr lang="fa-IR"/>
          </a:p>
        </p:txBody>
      </p:sp>
    </p:spTree>
    <p:extLst>
      <p:ext uri="{BB962C8B-B14F-4D97-AF65-F5344CB8AC3E}">
        <p14:creationId xmlns:p14="http://schemas.microsoft.com/office/powerpoint/2010/main" val="12489877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cstate="screen">
              <a:extLst>
                <a:ext uri="{28A0092B-C50C-407E-A947-70E740481C1C}">
                  <a14:useLocalDpi xmlns:a14="http://schemas.microsoft.com/office/drawing/2010/main"/>
                </a:ext>
              </a:extLst>
            </a:blip>
            <a:srcRect/>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cstate="screen">
              <a:extLst>
                <a:ext uri="{28A0092B-C50C-407E-A947-70E740481C1C}">
                  <a14:useLocalDpi xmlns:a14="http://schemas.microsoft.com/office/drawing/2010/main"/>
                </a:ext>
              </a:extLst>
            </a:blip>
            <a:srcRect/>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9"/>
            <a:ext cx="6798734"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76865" y="2490137"/>
            <a:ext cx="6798736" cy="3444997"/>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356671" y="5960533"/>
            <a:ext cx="1148283" cy="279400"/>
          </a:xfrm>
          <a:prstGeom prst="rect">
            <a:avLst/>
          </a:prstGeom>
        </p:spPr>
        <p:txBody>
          <a:bodyPr vert="horz" lIns="91440" tIns="45720" rIns="91440" bIns="45720" rtlCol="0" anchor="ctr"/>
          <a:lstStyle>
            <a:lvl1pPr algn="r">
              <a:defRPr sz="923" b="0" i="0">
                <a:solidFill>
                  <a:schemeClr val="tx1"/>
                </a:solidFill>
                <a:effectLst/>
                <a:latin typeface="+mn-lt"/>
              </a:defRPr>
            </a:lvl1pPr>
          </a:lstStyle>
          <a:p>
            <a:pPr defTabSz="884160" rtl="0"/>
            <a:fld id="{4970C76F-0865-44F5-BFD7-D4CE301FA2D4}" type="datetimeFigureOut">
              <a:rPr lang="en-US" smtClean="0">
                <a:solidFill>
                  <a:prstClr val="black"/>
                </a:solidFill>
              </a:rPr>
              <a:pPr defTabSz="884160" rtl="0"/>
              <a:t>3/6/2021</a:t>
            </a:fld>
            <a:endParaRPr lang="en-US">
              <a:solidFill>
                <a:prstClr val="black"/>
              </a:solidFill>
            </a:endParaRPr>
          </a:p>
        </p:txBody>
      </p:sp>
      <p:sp>
        <p:nvSpPr>
          <p:cNvPr id="5" name="Footer Placeholder 4"/>
          <p:cNvSpPr>
            <a:spLocks noGrp="1"/>
          </p:cNvSpPr>
          <p:nvPr>
            <p:ph type="ftr" sz="quarter" idx="3"/>
          </p:nvPr>
        </p:nvSpPr>
        <p:spPr>
          <a:xfrm>
            <a:off x="1176866" y="5960533"/>
            <a:ext cx="5104667" cy="279400"/>
          </a:xfrm>
          <a:prstGeom prst="rect">
            <a:avLst/>
          </a:prstGeom>
        </p:spPr>
        <p:txBody>
          <a:bodyPr vert="horz" lIns="91440" tIns="45720" rIns="91440" bIns="45720" rtlCol="0" anchor="ctr"/>
          <a:lstStyle>
            <a:lvl1pPr algn="l">
              <a:defRPr sz="923" b="0" i="0">
                <a:solidFill>
                  <a:schemeClr val="tx1"/>
                </a:solidFill>
                <a:effectLst/>
                <a:latin typeface="+mn-lt"/>
              </a:defRPr>
            </a:lvl1pPr>
          </a:lstStyle>
          <a:p>
            <a:pPr defTabSz="884160" rtl="0"/>
            <a:endParaRPr lang="en-US">
              <a:solidFill>
                <a:prstClr val="black"/>
              </a:solidFill>
            </a:endParaRPr>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923" b="0" i="0">
                <a:solidFill>
                  <a:schemeClr val="tx1"/>
                </a:solidFill>
                <a:effectLst/>
                <a:latin typeface="+mn-lt"/>
              </a:defRPr>
            </a:lvl1pPr>
          </a:lstStyle>
          <a:p>
            <a:pPr defTabSz="884160" rtl="0"/>
            <a:fld id="{86EFC6B3-0AA3-479D-93E9-7CD5773CB0E3}" type="slidenum">
              <a:rPr lang="en-US" smtClean="0">
                <a:solidFill>
                  <a:prstClr val="black"/>
                </a:solidFill>
              </a:rPr>
              <a:pPr defTabSz="884160" rtl="0"/>
              <a:t>‹#›</a:t>
            </a:fld>
            <a:endParaRPr lang="en-US">
              <a:solidFill>
                <a:prstClr val="black"/>
              </a:solidFill>
            </a:endParaRPr>
          </a:p>
        </p:txBody>
      </p:sp>
    </p:spTree>
    <p:extLst>
      <p:ext uri="{BB962C8B-B14F-4D97-AF65-F5344CB8AC3E}">
        <p14:creationId xmlns:p14="http://schemas.microsoft.com/office/powerpoint/2010/main" val="38371501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22041" rtl="1" eaLnBrk="1" latinLnBrk="0" hangingPunct="1">
        <a:spcBef>
          <a:spcPct val="0"/>
        </a:spcBef>
        <a:buNone/>
        <a:defRPr sz="3692"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63776" indent="-263776" algn="r" defTabSz="422041" rtl="1" eaLnBrk="1" latinLnBrk="0" hangingPunct="1">
        <a:spcBef>
          <a:spcPct val="20000"/>
        </a:spcBef>
        <a:spcAft>
          <a:spcPts val="554"/>
        </a:spcAft>
        <a:buClr>
          <a:schemeClr val="accent1"/>
        </a:buClr>
        <a:buSzPct val="115000"/>
        <a:buFont typeface="Arial"/>
        <a:buChar char="•"/>
        <a:defRPr sz="2215" kern="1200" cap="none">
          <a:solidFill>
            <a:schemeClr val="tx1">
              <a:lumMod val="85000"/>
              <a:lumOff val="15000"/>
            </a:schemeClr>
          </a:solidFill>
          <a:effectLst/>
          <a:latin typeface="+mn-lt"/>
          <a:ea typeface="+mn-ea"/>
          <a:cs typeface="+mn-cs"/>
        </a:defRPr>
      </a:lvl1pPr>
      <a:lvl2pPr marL="685817" indent="-263776" algn="r" defTabSz="422041" rtl="1" eaLnBrk="1" latinLnBrk="0" hangingPunct="1">
        <a:spcBef>
          <a:spcPct val="20000"/>
        </a:spcBef>
        <a:spcAft>
          <a:spcPts val="554"/>
        </a:spcAft>
        <a:buClr>
          <a:schemeClr val="accent1"/>
        </a:buClr>
        <a:buSzPct val="115000"/>
        <a:buFont typeface="Arial"/>
        <a:buChar char="•"/>
        <a:defRPr sz="1846" kern="1200" cap="none">
          <a:solidFill>
            <a:schemeClr val="tx1">
              <a:lumMod val="85000"/>
              <a:lumOff val="15000"/>
            </a:schemeClr>
          </a:solidFill>
          <a:effectLst/>
          <a:latin typeface="+mn-lt"/>
          <a:ea typeface="+mn-ea"/>
          <a:cs typeface="+mn-cs"/>
        </a:defRPr>
      </a:lvl2pPr>
      <a:lvl3pPr marL="1107858" indent="-263776" algn="r" defTabSz="422041" rtl="1" eaLnBrk="1" latinLnBrk="0" hangingPunct="1">
        <a:spcBef>
          <a:spcPct val="20000"/>
        </a:spcBef>
        <a:spcAft>
          <a:spcPts val="554"/>
        </a:spcAft>
        <a:buClr>
          <a:schemeClr val="accent1"/>
        </a:buClr>
        <a:buSzPct val="115000"/>
        <a:buFont typeface="Arial"/>
        <a:buChar char="•"/>
        <a:defRPr sz="1662" kern="1200" cap="none">
          <a:solidFill>
            <a:schemeClr val="tx1">
              <a:lumMod val="85000"/>
              <a:lumOff val="15000"/>
            </a:schemeClr>
          </a:solidFill>
          <a:effectLst/>
          <a:latin typeface="+mn-lt"/>
          <a:ea typeface="+mn-ea"/>
          <a:cs typeface="+mn-cs"/>
        </a:defRPr>
      </a:lvl3pPr>
      <a:lvl4pPr marL="1424389" indent="-158265" algn="r" defTabSz="422041" rtl="1" eaLnBrk="1" latinLnBrk="0" hangingPunct="1">
        <a:spcBef>
          <a:spcPct val="20000"/>
        </a:spcBef>
        <a:spcAft>
          <a:spcPts val="554"/>
        </a:spcAft>
        <a:buClr>
          <a:schemeClr val="accent1"/>
        </a:buClr>
        <a:buSzPct val="115000"/>
        <a:buFont typeface="Arial"/>
        <a:buChar char="•"/>
        <a:defRPr sz="1477" kern="1200" cap="none">
          <a:solidFill>
            <a:schemeClr val="tx1">
              <a:lumMod val="85000"/>
              <a:lumOff val="15000"/>
            </a:schemeClr>
          </a:solidFill>
          <a:effectLst/>
          <a:latin typeface="+mn-lt"/>
          <a:ea typeface="+mn-ea"/>
          <a:cs typeface="+mn-cs"/>
        </a:defRPr>
      </a:lvl4pPr>
      <a:lvl5pPr marL="1846431" indent="-158265" algn="r" defTabSz="422041" rtl="1" eaLnBrk="1" latinLnBrk="0" hangingPunct="1">
        <a:spcBef>
          <a:spcPct val="20000"/>
        </a:spcBef>
        <a:spcAft>
          <a:spcPts val="554"/>
        </a:spcAft>
        <a:buClr>
          <a:schemeClr val="accent1"/>
        </a:buClr>
        <a:buSzPct val="115000"/>
        <a:buFont typeface="Arial"/>
        <a:buChar char="•"/>
        <a:defRPr sz="1292" kern="1200" cap="none">
          <a:solidFill>
            <a:schemeClr val="tx1">
              <a:lumMod val="85000"/>
              <a:lumOff val="15000"/>
            </a:schemeClr>
          </a:solidFill>
          <a:effectLst/>
          <a:latin typeface="+mn-lt"/>
          <a:ea typeface="+mn-ea"/>
          <a:cs typeface="+mn-cs"/>
        </a:defRPr>
      </a:lvl5pPr>
      <a:lvl6pPr marL="2321227" indent="-211021" algn="r" defTabSz="422041" rtl="1" eaLnBrk="1" latinLnBrk="0" hangingPunct="1">
        <a:spcBef>
          <a:spcPct val="20000"/>
        </a:spcBef>
        <a:spcAft>
          <a:spcPts val="554"/>
        </a:spcAft>
        <a:buClr>
          <a:schemeClr val="accent1"/>
        </a:buClr>
        <a:buSzPct val="115000"/>
        <a:buFont typeface="Arial"/>
        <a:buChar char="•"/>
        <a:defRPr sz="1292" kern="1200" cap="none">
          <a:solidFill>
            <a:schemeClr val="tx1">
              <a:lumMod val="85000"/>
              <a:lumOff val="15000"/>
            </a:schemeClr>
          </a:solidFill>
          <a:effectLst/>
          <a:latin typeface="+mn-lt"/>
          <a:ea typeface="+mn-ea"/>
          <a:cs typeface="+mn-cs"/>
        </a:defRPr>
      </a:lvl6pPr>
      <a:lvl7pPr marL="2743269" indent="-211021" algn="r" defTabSz="422041" rtl="1" eaLnBrk="1" latinLnBrk="0" hangingPunct="1">
        <a:spcBef>
          <a:spcPct val="20000"/>
        </a:spcBef>
        <a:spcAft>
          <a:spcPts val="554"/>
        </a:spcAft>
        <a:buClr>
          <a:schemeClr val="accent1"/>
        </a:buClr>
        <a:buSzPct val="115000"/>
        <a:buFont typeface="Arial"/>
        <a:buChar char="•"/>
        <a:defRPr sz="1292" kern="1200" cap="none">
          <a:solidFill>
            <a:schemeClr val="tx1">
              <a:lumMod val="85000"/>
              <a:lumOff val="15000"/>
            </a:schemeClr>
          </a:solidFill>
          <a:effectLst/>
          <a:latin typeface="+mn-lt"/>
          <a:ea typeface="+mn-ea"/>
          <a:cs typeface="+mn-cs"/>
        </a:defRPr>
      </a:lvl7pPr>
      <a:lvl8pPr marL="3165310" indent="-211021" algn="r" defTabSz="422041" rtl="1" eaLnBrk="1" latinLnBrk="0" hangingPunct="1">
        <a:spcBef>
          <a:spcPct val="20000"/>
        </a:spcBef>
        <a:spcAft>
          <a:spcPts val="554"/>
        </a:spcAft>
        <a:buClr>
          <a:schemeClr val="accent1"/>
        </a:buClr>
        <a:buSzPct val="115000"/>
        <a:buFont typeface="Arial"/>
        <a:buChar char="•"/>
        <a:defRPr sz="1292" kern="1200" cap="none">
          <a:solidFill>
            <a:schemeClr val="tx1">
              <a:lumMod val="85000"/>
              <a:lumOff val="15000"/>
            </a:schemeClr>
          </a:solidFill>
          <a:effectLst/>
          <a:latin typeface="+mn-lt"/>
          <a:ea typeface="+mn-ea"/>
          <a:cs typeface="+mn-cs"/>
        </a:defRPr>
      </a:lvl8pPr>
      <a:lvl9pPr marL="3587351" indent="-211021" algn="r" defTabSz="422041" rtl="1" eaLnBrk="1" latinLnBrk="0" hangingPunct="1">
        <a:spcBef>
          <a:spcPct val="20000"/>
        </a:spcBef>
        <a:spcAft>
          <a:spcPts val="554"/>
        </a:spcAft>
        <a:buClr>
          <a:schemeClr val="accent1"/>
        </a:buClr>
        <a:buSzPct val="115000"/>
        <a:buFont typeface="Arial"/>
        <a:buChar char="•"/>
        <a:defRPr sz="1292" kern="1200" cap="none">
          <a:solidFill>
            <a:schemeClr val="tx1">
              <a:lumMod val="85000"/>
              <a:lumOff val="15000"/>
            </a:schemeClr>
          </a:solidFill>
          <a:effectLst/>
          <a:latin typeface="+mn-lt"/>
          <a:ea typeface="+mn-ea"/>
          <a:cs typeface="+mn-cs"/>
        </a:defRPr>
      </a:lvl9pPr>
    </p:bodyStyle>
    <p:otherStyle>
      <a:defPPr>
        <a:defRPr lang="en-US"/>
      </a:defPPr>
      <a:lvl1pPr marL="0" algn="r" defTabSz="422041" rtl="1" eaLnBrk="1" latinLnBrk="0" hangingPunct="1">
        <a:defRPr sz="1662" kern="1200">
          <a:solidFill>
            <a:schemeClr val="tx1"/>
          </a:solidFill>
          <a:latin typeface="+mn-lt"/>
          <a:ea typeface="+mn-ea"/>
          <a:cs typeface="+mn-cs"/>
        </a:defRPr>
      </a:lvl1pPr>
      <a:lvl2pPr marL="422041" algn="r" defTabSz="422041" rtl="1" eaLnBrk="1" latinLnBrk="0" hangingPunct="1">
        <a:defRPr sz="1662" kern="1200">
          <a:solidFill>
            <a:schemeClr val="tx1"/>
          </a:solidFill>
          <a:latin typeface="+mn-lt"/>
          <a:ea typeface="+mn-ea"/>
          <a:cs typeface="+mn-cs"/>
        </a:defRPr>
      </a:lvl2pPr>
      <a:lvl3pPr marL="844083" algn="r" defTabSz="422041" rtl="1" eaLnBrk="1" latinLnBrk="0" hangingPunct="1">
        <a:defRPr sz="1662" kern="1200">
          <a:solidFill>
            <a:schemeClr val="tx1"/>
          </a:solidFill>
          <a:latin typeface="+mn-lt"/>
          <a:ea typeface="+mn-ea"/>
          <a:cs typeface="+mn-cs"/>
        </a:defRPr>
      </a:lvl3pPr>
      <a:lvl4pPr marL="1266124" algn="r" defTabSz="422041" rtl="1" eaLnBrk="1" latinLnBrk="0" hangingPunct="1">
        <a:defRPr sz="1662" kern="1200">
          <a:solidFill>
            <a:schemeClr val="tx1"/>
          </a:solidFill>
          <a:latin typeface="+mn-lt"/>
          <a:ea typeface="+mn-ea"/>
          <a:cs typeface="+mn-cs"/>
        </a:defRPr>
      </a:lvl4pPr>
      <a:lvl5pPr marL="1688165" algn="r" defTabSz="422041" rtl="1" eaLnBrk="1" latinLnBrk="0" hangingPunct="1">
        <a:defRPr sz="1662" kern="1200">
          <a:solidFill>
            <a:schemeClr val="tx1"/>
          </a:solidFill>
          <a:latin typeface="+mn-lt"/>
          <a:ea typeface="+mn-ea"/>
          <a:cs typeface="+mn-cs"/>
        </a:defRPr>
      </a:lvl5pPr>
      <a:lvl6pPr marL="2110207" algn="r" defTabSz="422041" rtl="1" eaLnBrk="1" latinLnBrk="0" hangingPunct="1">
        <a:defRPr sz="1662" kern="1200">
          <a:solidFill>
            <a:schemeClr val="tx1"/>
          </a:solidFill>
          <a:latin typeface="+mn-lt"/>
          <a:ea typeface="+mn-ea"/>
          <a:cs typeface="+mn-cs"/>
        </a:defRPr>
      </a:lvl6pPr>
      <a:lvl7pPr marL="2532248" algn="r" defTabSz="422041" rtl="1" eaLnBrk="1" latinLnBrk="0" hangingPunct="1">
        <a:defRPr sz="1662" kern="1200">
          <a:solidFill>
            <a:schemeClr val="tx1"/>
          </a:solidFill>
          <a:latin typeface="+mn-lt"/>
          <a:ea typeface="+mn-ea"/>
          <a:cs typeface="+mn-cs"/>
        </a:defRPr>
      </a:lvl7pPr>
      <a:lvl8pPr marL="2954289" algn="r" defTabSz="422041" rtl="1" eaLnBrk="1" latinLnBrk="0" hangingPunct="1">
        <a:defRPr sz="1662" kern="1200">
          <a:solidFill>
            <a:schemeClr val="tx1"/>
          </a:solidFill>
          <a:latin typeface="+mn-lt"/>
          <a:ea typeface="+mn-ea"/>
          <a:cs typeface="+mn-cs"/>
        </a:defRPr>
      </a:lvl8pPr>
      <a:lvl9pPr marL="3376331" algn="r" defTabSz="422041" rtl="1" eaLnBrk="1" latinLnBrk="0" hangingPunct="1">
        <a:defRPr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0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90.png"/><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3" Type="http://schemas.microsoft.com/office/2007/relationships/hdphoto" Target="../media/hdphoto40.wdp"/><Relationship Id="rId2" Type="http://schemas.openxmlformats.org/officeDocument/2006/relationships/image" Target="../media/image191.png"/><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102.xml.rels><?xml version="1.0" encoding="UTF-8" standalone="yes"?>
<Relationships xmlns="http://schemas.openxmlformats.org/package/2006/relationships"><Relationship Id="rId3" Type="http://schemas.microsoft.com/office/2007/relationships/hdphoto" Target="../media/hdphoto41.wdp"/><Relationship Id="rId2" Type="http://schemas.openxmlformats.org/officeDocument/2006/relationships/image" Target="../media/image192.png"/><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10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3" Type="http://schemas.microsoft.com/office/2007/relationships/hdphoto" Target="../media/hdphoto42.wdp"/><Relationship Id="rId2" Type="http://schemas.openxmlformats.org/officeDocument/2006/relationships/image" Target="../media/image193.jpeg"/><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195.jpg"/><Relationship Id="rId4" Type="http://schemas.openxmlformats.org/officeDocument/2006/relationships/image" Target="../media/image194.jpg"/></Relationships>
</file>

<file path=ppt/slides/_rels/slide113.xml.rels><?xml version="1.0" encoding="UTF-8" standalone="yes"?>
<Relationships xmlns="http://schemas.openxmlformats.org/package/2006/relationships"><Relationship Id="rId3" Type="http://schemas.openxmlformats.org/officeDocument/2006/relationships/image" Target="../media/image197.jpg"/><Relationship Id="rId2" Type="http://schemas.openxmlformats.org/officeDocument/2006/relationships/image" Target="../media/image196.jpg"/><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198.jpg"/></Relationships>
</file>

<file path=ppt/slides/_rels/slide1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9.jpg"/><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0.jp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3" Type="http://schemas.microsoft.com/office/2007/relationships/hdphoto" Target="../media/hdphoto43.wdp"/><Relationship Id="rId2" Type="http://schemas.openxmlformats.org/officeDocument/2006/relationships/image" Target="../media/image201.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117.xml.rels><?xml version="1.0" encoding="UTF-8" standalone="yes"?>
<Relationships xmlns="http://schemas.openxmlformats.org/package/2006/relationships"><Relationship Id="rId3" Type="http://schemas.microsoft.com/office/2007/relationships/hdphoto" Target="../media/hdphoto44.wdp"/><Relationship Id="rId2" Type="http://schemas.openxmlformats.org/officeDocument/2006/relationships/image" Target="../media/image202.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1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3.png"/><Relationship Id="rId1" Type="http://schemas.openxmlformats.org/officeDocument/2006/relationships/slideLayout" Target="../slideLayouts/slideLayout18.xml"/></Relationships>
</file>

<file path=ppt/slides/_rels/slide1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4.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5.png"/><Relationship Id="rId1" Type="http://schemas.openxmlformats.org/officeDocument/2006/relationships/slideLayout" Target="../slideLayouts/slideLayout18.xml"/></Relationships>
</file>

<file path=ppt/slides/_rels/slide1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6.png"/><Relationship Id="rId1" Type="http://schemas.openxmlformats.org/officeDocument/2006/relationships/slideLayout" Target="../slideLayouts/slideLayout18.xml"/></Relationships>
</file>

<file path=ppt/slides/_rels/slide1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7.png"/><Relationship Id="rId1" Type="http://schemas.openxmlformats.org/officeDocument/2006/relationships/slideLayout" Target="../slideLayouts/slideLayout18.xml"/></Relationships>
</file>

<file path=ppt/slides/_rels/slide1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8.png"/><Relationship Id="rId1" Type="http://schemas.openxmlformats.org/officeDocument/2006/relationships/slideLayout" Target="../slideLayouts/slideLayout18.xml"/></Relationships>
</file>

<file path=ppt/slides/_rels/slide124.xml.rels><?xml version="1.0" encoding="UTF-8" standalone="yes"?>
<Relationships xmlns="http://schemas.openxmlformats.org/package/2006/relationships"><Relationship Id="rId3" Type="http://schemas.microsoft.com/office/2007/relationships/hdphoto" Target="../media/hdphoto45.wdp"/><Relationship Id="rId2" Type="http://schemas.openxmlformats.org/officeDocument/2006/relationships/image" Target="../media/image209.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125.xml.rels><?xml version="1.0" encoding="UTF-8" standalone="yes"?>
<Relationships xmlns="http://schemas.openxmlformats.org/package/2006/relationships"><Relationship Id="rId3" Type="http://schemas.microsoft.com/office/2007/relationships/hdphoto" Target="../media/hdphoto46.wdp"/><Relationship Id="rId2" Type="http://schemas.openxmlformats.org/officeDocument/2006/relationships/image" Target="../media/image210.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1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1.png"/><Relationship Id="rId1" Type="http://schemas.openxmlformats.org/officeDocument/2006/relationships/slideLayout" Target="../slideLayouts/slideLayout18.xml"/></Relationships>
</file>

<file path=ppt/slides/_rels/slide127.xml.rels><?xml version="1.0" encoding="UTF-8" standalone="yes"?>
<Relationships xmlns="http://schemas.openxmlformats.org/package/2006/relationships"><Relationship Id="rId3" Type="http://schemas.microsoft.com/office/2007/relationships/hdphoto" Target="../media/hdphoto47.wdp"/><Relationship Id="rId2" Type="http://schemas.openxmlformats.org/officeDocument/2006/relationships/image" Target="../media/image212.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1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3.jpeg"/><Relationship Id="rId1" Type="http://schemas.openxmlformats.org/officeDocument/2006/relationships/slideLayout" Target="../slideLayouts/slideLayout18.xml"/></Relationships>
</file>

<file path=ppt/slides/_rels/slide129.xml.rels><?xml version="1.0" encoding="UTF-8" standalone="yes"?>
<Relationships xmlns="http://schemas.openxmlformats.org/package/2006/relationships"><Relationship Id="rId3" Type="http://schemas.microsoft.com/office/2007/relationships/hdphoto" Target="../media/hdphoto48.wdp"/><Relationship Id="rId2" Type="http://schemas.openxmlformats.org/officeDocument/2006/relationships/image" Target="../media/image214.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130.xml.rels><?xml version="1.0" encoding="UTF-8" standalone="yes"?>
<Relationships xmlns="http://schemas.openxmlformats.org/package/2006/relationships"><Relationship Id="rId3" Type="http://schemas.microsoft.com/office/2007/relationships/hdphoto" Target="../media/hdphoto49.wdp"/><Relationship Id="rId2" Type="http://schemas.openxmlformats.org/officeDocument/2006/relationships/image" Target="../media/image215.png"/><Relationship Id="rId1" Type="http://schemas.openxmlformats.org/officeDocument/2006/relationships/slideLayout" Target="../slideLayouts/slideLayout18.xml"/><Relationship Id="rId6" Type="http://schemas.openxmlformats.org/officeDocument/2006/relationships/image" Target="../media/image7.png"/><Relationship Id="rId5" Type="http://schemas.microsoft.com/office/2007/relationships/hdphoto" Target="../media/hdphoto50.wdp"/><Relationship Id="rId4" Type="http://schemas.openxmlformats.org/officeDocument/2006/relationships/image" Target="../media/image216.jpeg"/></Relationships>
</file>

<file path=ppt/slides/_rels/slide1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132.xml.rels><?xml version="1.0" encoding="UTF-8" standalone="yes"?>
<Relationships xmlns="http://schemas.openxmlformats.org/package/2006/relationships"><Relationship Id="rId3" Type="http://schemas.openxmlformats.org/officeDocument/2006/relationships/image" Target="../media/image218.jpeg"/><Relationship Id="rId2" Type="http://schemas.openxmlformats.org/officeDocument/2006/relationships/image" Target="../media/image217.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33.xml.rels><?xml version="1.0" encoding="UTF-8" standalone="yes"?>
<Relationships xmlns="http://schemas.openxmlformats.org/package/2006/relationships"><Relationship Id="rId3" Type="http://schemas.openxmlformats.org/officeDocument/2006/relationships/image" Target="../media/image220.jpeg"/><Relationship Id="rId2" Type="http://schemas.openxmlformats.org/officeDocument/2006/relationships/image" Target="../media/image219.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21.jpeg"/><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3" Type="http://schemas.openxmlformats.org/officeDocument/2006/relationships/image" Target="../media/image223.jpeg"/><Relationship Id="rId2" Type="http://schemas.openxmlformats.org/officeDocument/2006/relationships/image" Target="../media/image222.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36.xml.rels><?xml version="1.0" encoding="UTF-8" standalone="yes"?>
<Relationships xmlns="http://schemas.openxmlformats.org/package/2006/relationships"><Relationship Id="rId3" Type="http://schemas.openxmlformats.org/officeDocument/2006/relationships/image" Target="../media/image225.jpeg"/><Relationship Id="rId2" Type="http://schemas.openxmlformats.org/officeDocument/2006/relationships/image" Target="../media/image224.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26.jpeg"/><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3" Type="http://schemas.openxmlformats.org/officeDocument/2006/relationships/image" Target="../media/image228.jpeg"/><Relationship Id="rId2" Type="http://schemas.openxmlformats.org/officeDocument/2006/relationships/image" Target="../media/image227.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39.xml.rels><?xml version="1.0" encoding="UTF-8" standalone="yes"?>
<Relationships xmlns="http://schemas.openxmlformats.org/package/2006/relationships"><Relationship Id="rId3" Type="http://schemas.openxmlformats.org/officeDocument/2006/relationships/image" Target="../media/image230.jpeg"/><Relationship Id="rId2" Type="http://schemas.openxmlformats.org/officeDocument/2006/relationships/image" Target="../media/image229.jpeg"/><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231.jpeg"/></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jpe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140.xml.rels><?xml version="1.0" encoding="UTF-8" standalone="yes"?>
<Relationships xmlns="http://schemas.openxmlformats.org/package/2006/relationships"><Relationship Id="rId3" Type="http://schemas.openxmlformats.org/officeDocument/2006/relationships/image" Target="../media/image233.jpeg"/><Relationship Id="rId2" Type="http://schemas.openxmlformats.org/officeDocument/2006/relationships/image" Target="../media/image232.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41.xml.rels><?xml version="1.0" encoding="UTF-8" standalone="yes"?>
<Relationships xmlns="http://schemas.openxmlformats.org/package/2006/relationships"><Relationship Id="rId3" Type="http://schemas.openxmlformats.org/officeDocument/2006/relationships/image" Target="../media/image235.jpeg"/><Relationship Id="rId2" Type="http://schemas.openxmlformats.org/officeDocument/2006/relationships/image" Target="../media/image234.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42.xml.rels><?xml version="1.0" encoding="UTF-8" standalone="yes"?>
<Relationships xmlns="http://schemas.openxmlformats.org/package/2006/relationships"><Relationship Id="rId3" Type="http://schemas.openxmlformats.org/officeDocument/2006/relationships/image" Target="../media/image237.jpeg"/><Relationship Id="rId2" Type="http://schemas.openxmlformats.org/officeDocument/2006/relationships/image" Target="../media/image236.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43.xml.rels><?xml version="1.0" encoding="UTF-8" standalone="yes"?>
<Relationships xmlns="http://schemas.openxmlformats.org/package/2006/relationships"><Relationship Id="rId3" Type="http://schemas.openxmlformats.org/officeDocument/2006/relationships/image" Target="../media/image239.jpeg"/><Relationship Id="rId2" Type="http://schemas.openxmlformats.org/officeDocument/2006/relationships/image" Target="../media/image238.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44.xml.rels><?xml version="1.0" encoding="UTF-8" standalone="yes"?>
<Relationships xmlns="http://schemas.openxmlformats.org/package/2006/relationships"><Relationship Id="rId3" Type="http://schemas.openxmlformats.org/officeDocument/2006/relationships/image" Target="../media/image241.jpeg"/><Relationship Id="rId2" Type="http://schemas.openxmlformats.org/officeDocument/2006/relationships/image" Target="../media/image240.jpeg"/><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242.jpeg"/></Relationships>
</file>

<file path=ppt/slides/_rels/slide145.xml.rels><?xml version="1.0" encoding="UTF-8" standalone="yes"?>
<Relationships xmlns="http://schemas.openxmlformats.org/package/2006/relationships"><Relationship Id="rId3" Type="http://schemas.openxmlformats.org/officeDocument/2006/relationships/image" Target="../media/image244.jpeg"/><Relationship Id="rId2" Type="http://schemas.openxmlformats.org/officeDocument/2006/relationships/image" Target="../media/image243.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46.xml.rels><?xml version="1.0" encoding="UTF-8" standalone="yes"?>
<Relationships xmlns="http://schemas.openxmlformats.org/package/2006/relationships"><Relationship Id="rId3" Type="http://schemas.openxmlformats.org/officeDocument/2006/relationships/image" Target="../media/image246.jpeg"/><Relationship Id="rId2" Type="http://schemas.openxmlformats.org/officeDocument/2006/relationships/image" Target="../media/image245.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47.xml.rels><?xml version="1.0" encoding="UTF-8" standalone="yes"?>
<Relationships xmlns="http://schemas.openxmlformats.org/package/2006/relationships"><Relationship Id="rId3" Type="http://schemas.openxmlformats.org/officeDocument/2006/relationships/image" Target="../media/image248.jpeg"/><Relationship Id="rId2" Type="http://schemas.openxmlformats.org/officeDocument/2006/relationships/image" Target="../media/image247.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48.xml.rels><?xml version="1.0" encoding="UTF-8" standalone="yes"?>
<Relationships xmlns="http://schemas.openxmlformats.org/package/2006/relationships"><Relationship Id="rId3" Type="http://schemas.openxmlformats.org/officeDocument/2006/relationships/image" Target="../media/image249.jpeg"/><Relationship Id="rId2" Type="http://schemas.openxmlformats.org/officeDocument/2006/relationships/image" Target="../media/image239.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49.xml.rels><?xml version="1.0" encoding="UTF-8" standalone="yes"?>
<Relationships xmlns="http://schemas.openxmlformats.org/package/2006/relationships"><Relationship Id="rId3" Type="http://schemas.openxmlformats.org/officeDocument/2006/relationships/image" Target="../media/image251.jpeg"/><Relationship Id="rId2" Type="http://schemas.openxmlformats.org/officeDocument/2006/relationships/image" Target="../media/image250.jpeg"/><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252.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150.xml.rels><?xml version="1.0" encoding="UTF-8" standalone="yes"?>
<Relationships xmlns="http://schemas.openxmlformats.org/package/2006/relationships"><Relationship Id="rId3" Type="http://schemas.openxmlformats.org/officeDocument/2006/relationships/image" Target="../media/image254.jpeg"/><Relationship Id="rId2" Type="http://schemas.openxmlformats.org/officeDocument/2006/relationships/image" Target="../media/image253.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51.xml.rels><?xml version="1.0" encoding="UTF-8" standalone="yes"?>
<Relationships xmlns="http://schemas.openxmlformats.org/package/2006/relationships"><Relationship Id="rId3" Type="http://schemas.openxmlformats.org/officeDocument/2006/relationships/image" Target="../media/image256.jpeg"/><Relationship Id="rId2" Type="http://schemas.openxmlformats.org/officeDocument/2006/relationships/image" Target="../media/image255.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52.xml.rels><?xml version="1.0" encoding="UTF-8" standalone="yes"?>
<Relationships xmlns="http://schemas.openxmlformats.org/package/2006/relationships"><Relationship Id="rId3" Type="http://schemas.openxmlformats.org/officeDocument/2006/relationships/image" Target="../media/image258.jpeg"/><Relationship Id="rId2" Type="http://schemas.openxmlformats.org/officeDocument/2006/relationships/image" Target="../media/image257.jpeg"/><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259.jpeg"/></Relationships>
</file>

<file path=ppt/slides/_rels/slide153.xml.rels><?xml version="1.0" encoding="UTF-8" standalone="yes"?>
<Relationships xmlns="http://schemas.openxmlformats.org/package/2006/relationships"><Relationship Id="rId3" Type="http://schemas.openxmlformats.org/officeDocument/2006/relationships/image" Target="../media/image261.jpeg"/><Relationship Id="rId2" Type="http://schemas.openxmlformats.org/officeDocument/2006/relationships/image" Target="../media/image260.jpeg"/><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262.jpeg"/></Relationships>
</file>

<file path=ppt/slides/_rels/slide154.xml.rels><?xml version="1.0" encoding="UTF-8" standalone="yes"?>
<Relationships xmlns="http://schemas.openxmlformats.org/package/2006/relationships"><Relationship Id="rId3" Type="http://schemas.openxmlformats.org/officeDocument/2006/relationships/image" Target="../media/image264.jpeg"/><Relationship Id="rId2" Type="http://schemas.openxmlformats.org/officeDocument/2006/relationships/image" Target="../media/image263.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55.xml.rels><?xml version="1.0" encoding="UTF-8" standalone="yes"?>
<Relationships xmlns="http://schemas.openxmlformats.org/package/2006/relationships"><Relationship Id="rId3" Type="http://schemas.openxmlformats.org/officeDocument/2006/relationships/image" Target="../media/image266.jpeg"/><Relationship Id="rId2" Type="http://schemas.openxmlformats.org/officeDocument/2006/relationships/image" Target="../media/image265.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56.xml.rels><?xml version="1.0" encoding="UTF-8" standalone="yes"?>
<Relationships xmlns="http://schemas.openxmlformats.org/package/2006/relationships"><Relationship Id="rId3" Type="http://schemas.openxmlformats.org/officeDocument/2006/relationships/image" Target="../media/image268.jpeg"/><Relationship Id="rId2" Type="http://schemas.openxmlformats.org/officeDocument/2006/relationships/image" Target="../media/image267.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57.xml.rels><?xml version="1.0" encoding="UTF-8" standalone="yes"?>
<Relationships xmlns="http://schemas.openxmlformats.org/package/2006/relationships"><Relationship Id="rId3" Type="http://schemas.openxmlformats.org/officeDocument/2006/relationships/image" Target="../media/image270.jpeg"/><Relationship Id="rId2" Type="http://schemas.openxmlformats.org/officeDocument/2006/relationships/image" Target="../media/image269.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71.jpeg"/><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72.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16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73.jpeg"/><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3" Type="http://schemas.openxmlformats.org/officeDocument/2006/relationships/image" Target="../media/image275.jpeg"/><Relationship Id="rId2" Type="http://schemas.openxmlformats.org/officeDocument/2006/relationships/image" Target="../media/image274.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62.xml.rels><?xml version="1.0" encoding="UTF-8" standalone="yes"?>
<Relationships xmlns="http://schemas.openxmlformats.org/package/2006/relationships"><Relationship Id="rId3" Type="http://schemas.openxmlformats.org/officeDocument/2006/relationships/image" Target="../media/image277.jpeg"/><Relationship Id="rId2" Type="http://schemas.openxmlformats.org/officeDocument/2006/relationships/image" Target="../media/image276.jpeg"/><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278.jpeg"/></Relationships>
</file>

<file path=ppt/slides/_rels/slide163.xml.rels><?xml version="1.0" encoding="UTF-8" standalone="yes"?>
<Relationships xmlns="http://schemas.openxmlformats.org/package/2006/relationships"><Relationship Id="rId3" Type="http://schemas.openxmlformats.org/officeDocument/2006/relationships/image" Target="../media/image280.jpeg"/><Relationship Id="rId2" Type="http://schemas.openxmlformats.org/officeDocument/2006/relationships/image" Target="../media/image279.jpeg"/><Relationship Id="rId1" Type="http://schemas.openxmlformats.org/officeDocument/2006/relationships/slideLayout" Target="../slideLayouts/slideLayout13.xml"/><Relationship Id="rId4" Type="http://schemas.openxmlformats.org/officeDocument/2006/relationships/image" Target="../media/image281.png"/></Relationships>
</file>

<file path=ppt/slides/_rels/slide164.xml.rels><?xml version="1.0" encoding="UTF-8" standalone="yes"?>
<Relationships xmlns="http://schemas.openxmlformats.org/package/2006/relationships"><Relationship Id="rId3" Type="http://schemas.openxmlformats.org/officeDocument/2006/relationships/image" Target="../media/image283.jpeg"/><Relationship Id="rId2" Type="http://schemas.openxmlformats.org/officeDocument/2006/relationships/image" Target="../media/image282.jpeg"/><Relationship Id="rId1" Type="http://schemas.openxmlformats.org/officeDocument/2006/relationships/slideLayout" Target="../slideLayouts/slideLayout13.xml"/><Relationship Id="rId4" Type="http://schemas.openxmlformats.org/officeDocument/2006/relationships/image" Target="../media/image281.png"/></Relationships>
</file>

<file path=ppt/slides/_rels/slide165.xml.rels><?xml version="1.0" encoding="UTF-8" standalone="yes"?>
<Relationships xmlns="http://schemas.openxmlformats.org/package/2006/relationships"><Relationship Id="rId3" Type="http://schemas.openxmlformats.org/officeDocument/2006/relationships/image" Target="../media/image272.jpeg"/><Relationship Id="rId2" Type="http://schemas.openxmlformats.org/officeDocument/2006/relationships/image" Target="../media/image284.jpeg"/><Relationship Id="rId1" Type="http://schemas.openxmlformats.org/officeDocument/2006/relationships/slideLayout" Target="../slideLayouts/slideLayout13.xml"/><Relationship Id="rId4" Type="http://schemas.openxmlformats.org/officeDocument/2006/relationships/image" Target="../media/image281.png"/></Relationships>
</file>

<file path=ppt/slides/_rels/slide166.xml.rels><?xml version="1.0" encoding="UTF-8" standalone="yes"?>
<Relationships xmlns="http://schemas.openxmlformats.org/package/2006/relationships"><Relationship Id="rId3" Type="http://schemas.openxmlformats.org/officeDocument/2006/relationships/image" Target="../media/image285.jpeg"/><Relationship Id="rId2" Type="http://schemas.openxmlformats.org/officeDocument/2006/relationships/image" Target="../media/image281.png"/><Relationship Id="rId1" Type="http://schemas.openxmlformats.org/officeDocument/2006/relationships/slideLayout" Target="../slideLayouts/slideLayout13.xml"/><Relationship Id="rId4" Type="http://schemas.openxmlformats.org/officeDocument/2006/relationships/image" Target="../media/image286.jpeg"/></Relationships>
</file>

<file path=ppt/slides/_rels/slide167.xml.rels><?xml version="1.0" encoding="UTF-8" standalone="yes"?>
<Relationships xmlns="http://schemas.openxmlformats.org/package/2006/relationships"><Relationship Id="rId3" Type="http://schemas.openxmlformats.org/officeDocument/2006/relationships/image" Target="../media/image288.jpeg"/><Relationship Id="rId2" Type="http://schemas.openxmlformats.org/officeDocument/2006/relationships/image" Target="../media/image287.jpeg"/><Relationship Id="rId1" Type="http://schemas.openxmlformats.org/officeDocument/2006/relationships/slideLayout" Target="../slideLayouts/slideLayout13.xml"/><Relationship Id="rId4" Type="http://schemas.openxmlformats.org/officeDocument/2006/relationships/image" Target="../media/image281.png"/></Relationships>
</file>

<file path=ppt/slides/_rels/slide168.xml.rels><?xml version="1.0" encoding="UTF-8" standalone="yes"?>
<Relationships xmlns="http://schemas.openxmlformats.org/package/2006/relationships"><Relationship Id="rId3" Type="http://schemas.openxmlformats.org/officeDocument/2006/relationships/image" Target="../media/image281.png"/><Relationship Id="rId2" Type="http://schemas.openxmlformats.org/officeDocument/2006/relationships/image" Target="../media/image289.jpeg"/><Relationship Id="rId1" Type="http://schemas.openxmlformats.org/officeDocument/2006/relationships/slideLayout" Target="../slideLayouts/slideLayout13.xml"/><Relationship Id="rId5" Type="http://schemas.openxmlformats.org/officeDocument/2006/relationships/image" Target="../media/image291.jpeg"/><Relationship Id="rId4" Type="http://schemas.openxmlformats.org/officeDocument/2006/relationships/image" Target="../media/image290.jpeg"/></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jpeg"/><Relationship Id="rId1" Type="http://schemas.openxmlformats.org/officeDocument/2006/relationships/slideLayout" Target="../slideLayouts/slideLayout18.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jpeg"/><Relationship Id="rId1" Type="http://schemas.openxmlformats.org/officeDocument/2006/relationships/slideLayout" Target="../slideLayouts/slideLayout18.xml"/><Relationship Id="rId5" Type="http://schemas.microsoft.com/office/2007/relationships/hdphoto" Target="../media/hdphoto1.wdp"/><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jpeg"/><Relationship Id="rId1" Type="http://schemas.openxmlformats.org/officeDocument/2006/relationships/slideLayout" Target="../slideLayouts/slideLayout18.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G"/><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8.xml"/><Relationship Id="rId6" Type="http://schemas.microsoft.com/office/2007/relationships/hdphoto" Target="../media/hdphoto5.wdp"/><Relationship Id="rId5" Type="http://schemas.openxmlformats.org/officeDocument/2006/relationships/image" Target="../media/image41.pn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8.xml"/><Relationship Id="rId6" Type="http://schemas.microsoft.com/office/2007/relationships/hdphoto" Target="../media/hdphoto5.wdp"/><Relationship Id="rId5" Type="http://schemas.openxmlformats.org/officeDocument/2006/relationships/image" Target="../media/image41.png"/><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4.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5.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6.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8.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9.png"/><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50.png"/></Relationships>
</file>

<file path=ppt/slides/_rels/slide4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1.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52.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53.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54.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55.png"/><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56.png"/></Relationships>
</file>

<file path=ppt/slides/_rels/slide51.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57.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52.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58.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59.png"/><Relationship Id="rId1" Type="http://schemas.openxmlformats.org/officeDocument/2006/relationships/slideLayout" Target="../slideLayouts/slideLayout18.xml"/><Relationship Id="rId5" Type="http://schemas.openxmlformats.org/officeDocument/2006/relationships/image" Target="../media/image32.png"/><Relationship Id="rId4" Type="http://schemas.microsoft.com/office/2007/relationships/hdphoto" Target="../media/hdphoto4.wdp"/></Relationships>
</file>

<file path=ppt/slides/_rels/slide54.xml.rels><?xml version="1.0" encoding="UTF-8" standalone="yes"?>
<Relationships xmlns="http://schemas.openxmlformats.org/package/2006/relationships"><Relationship Id="rId8" Type="http://schemas.microsoft.com/office/2007/relationships/hdphoto" Target="../media/hdphoto16.wdp"/><Relationship Id="rId13" Type="http://schemas.openxmlformats.org/officeDocument/2006/relationships/image" Target="../media/image65.png"/><Relationship Id="rId3" Type="http://schemas.openxmlformats.org/officeDocument/2006/relationships/image" Target="../media/image61.png"/><Relationship Id="rId7" Type="http://schemas.openxmlformats.org/officeDocument/2006/relationships/image" Target="../media/image63.png"/><Relationship Id="rId12" Type="http://schemas.microsoft.com/office/2007/relationships/hdphoto" Target="../media/hdphoto4.wdp"/><Relationship Id="rId2" Type="http://schemas.openxmlformats.org/officeDocument/2006/relationships/image" Target="../media/image60.png"/><Relationship Id="rId1" Type="http://schemas.openxmlformats.org/officeDocument/2006/relationships/slideLayout" Target="../slideLayouts/slideLayout18.xml"/><Relationship Id="rId6" Type="http://schemas.microsoft.com/office/2007/relationships/hdphoto" Target="../media/hdphoto15.wdp"/><Relationship Id="rId11" Type="http://schemas.openxmlformats.org/officeDocument/2006/relationships/image" Target="../media/image30.png"/><Relationship Id="rId5" Type="http://schemas.openxmlformats.org/officeDocument/2006/relationships/image" Target="../media/image62.png"/><Relationship Id="rId15" Type="http://schemas.openxmlformats.org/officeDocument/2006/relationships/image" Target="../media/image32.png"/><Relationship Id="rId10" Type="http://schemas.microsoft.com/office/2007/relationships/hdphoto" Target="../media/hdphoto17.wdp"/><Relationship Id="rId4" Type="http://schemas.microsoft.com/office/2007/relationships/hdphoto" Target="../media/hdphoto14.wdp"/><Relationship Id="rId9" Type="http://schemas.openxmlformats.org/officeDocument/2006/relationships/image" Target="../media/image64.png"/><Relationship Id="rId14" Type="http://schemas.microsoft.com/office/2007/relationships/hdphoto" Target="../media/hdphoto18.wdp"/></Relationships>
</file>

<file path=ppt/slides/_rels/slide5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8" Type="http://schemas.microsoft.com/office/2007/relationships/hdphoto" Target="../media/hdphoto20.wdp"/><Relationship Id="rId13" Type="http://schemas.openxmlformats.org/officeDocument/2006/relationships/image" Target="../media/image73.png"/><Relationship Id="rId3" Type="http://schemas.openxmlformats.org/officeDocument/2006/relationships/image" Target="../media/image67.jpeg"/><Relationship Id="rId7" Type="http://schemas.openxmlformats.org/officeDocument/2006/relationships/image" Target="../media/image70.png"/><Relationship Id="rId12" Type="http://schemas.microsoft.com/office/2007/relationships/hdphoto" Target="../media/hdphoto21.wdp"/><Relationship Id="rId2" Type="http://schemas.openxmlformats.org/officeDocument/2006/relationships/image" Target="../media/image66.jpeg"/><Relationship Id="rId1" Type="http://schemas.openxmlformats.org/officeDocument/2006/relationships/slideLayout" Target="../slideLayouts/slideLayout18.xml"/><Relationship Id="rId6" Type="http://schemas.openxmlformats.org/officeDocument/2006/relationships/image" Target="../media/image69.png"/><Relationship Id="rId11" Type="http://schemas.openxmlformats.org/officeDocument/2006/relationships/image" Target="../media/image72.png"/><Relationship Id="rId5" Type="http://schemas.microsoft.com/office/2007/relationships/hdphoto" Target="../media/hdphoto19.wdp"/><Relationship Id="rId10" Type="http://schemas.openxmlformats.org/officeDocument/2006/relationships/image" Target="../media/image32.png"/><Relationship Id="rId4" Type="http://schemas.openxmlformats.org/officeDocument/2006/relationships/image" Target="../media/image68.jpeg"/><Relationship Id="rId9" Type="http://schemas.openxmlformats.org/officeDocument/2006/relationships/image" Target="../media/image71.png"/></Relationships>
</file>

<file path=ppt/slides/_rels/slide57.xml.rels><?xml version="1.0" encoding="UTF-8" standalone="yes"?>
<Relationships xmlns="http://schemas.openxmlformats.org/package/2006/relationships"><Relationship Id="rId8" Type="http://schemas.openxmlformats.org/officeDocument/2006/relationships/image" Target="../media/image78.png"/><Relationship Id="rId3" Type="http://schemas.microsoft.com/office/2007/relationships/hdphoto" Target="../media/hdphoto22.wdp"/><Relationship Id="rId7" Type="http://schemas.openxmlformats.org/officeDocument/2006/relationships/image" Target="../media/image32.png"/><Relationship Id="rId12" Type="http://schemas.openxmlformats.org/officeDocument/2006/relationships/image" Target="../media/image73.png"/><Relationship Id="rId2" Type="http://schemas.openxmlformats.org/officeDocument/2006/relationships/image" Target="../media/image74.jpeg"/><Relationship Id="rId1" Type="http://schemas.openxmlformats.org/officeDocument/2006/relationships/slideLayout" Target="../slideLayouts/slideLayout18.xml"/><Relationship Id="rId6" Type="http://schemas.openxmlformats.org/officeDocument/2006/relationships/image" Target="../media/image77.png"/><Relationship Id="rId11" Type="http://schemas.microsoft.com/office/2007/relationships/hdphoto" Target="../media/hdphoto21.wdp"/><Relationship Id="rId5" Type="http://schemas.openxmlformats.org/officeDocument/2006/relationships/image" Target="../media/image76.png"/><Relationship Id="rId10" Type="http://schemas.openxmlformats.org/officeDocument/2006/relationships/image" Target="../media/image72.png"/><Relationship Id="rId4" Type="http://schemas.openxmlformats.org/officeDocument/2006/relationships/image" Target="../media/image75.jpeg"/><Relationship Id="rId9" Type="http://schemas.openxmlformats.org/officeDocument/2006/relationships/image" Target="../media/image79.png"/></Relationships>
</file>

<file path=ppt/slides/_rels/slide58.xml.rels><?xml version="1.0" encoding="UTF-8" standalone="yes"?>
<Relationships xmlns="http://schemas.openxmlformats.org/package/2006/relationships"><Relationship Id="rId8" Type="http://schemas.openxmlformats.org/officeDocument/2006/relationships/image" Target="../media/image77.png"/><Relationship Id="rId13" Type="http://schemas.microsoft.com/office/2007/relationships/hdphoto" Target="../media/hdphoto24.wdp"/><Relationship Id="rId3" Type="http://schemas.openxmlformats.org/officeDocument/2006/relationships/image" Target="../media/image81.jpeg"/><Relationship Id="rId7" Type="http://schemas.openxmlformats.org/officeDocument/2006/relationships/image" Target="../media/image76.png"/><Relationship Id="rId12" Type="http://schemas.openxmlformats.org/officeDocument/2006/relationships/image" Target="../media/image85.png"/><Relationship Id="rId2" Type="http://schemas.openxmlformats.org/officeDocument/2006/relationships/image" Target="../media/image80.jpeg"/><Relationship Id="rId16" Type="http://schemas.openxmlformats.org/officeDocument/2006/relationships/image" Target="../media/image73.png"/><Relationship Id="rId1" Type="http://schemas.openxmlformats.org/officeDocument/2006/relationships/slideLayout" Target="../slideLayouts/slideLayout18.xml"/><Relationship Id="rId6" Type="http://schemas.openxmlformats.org/officeDocument/2006/relationships/image" Target="../media/image83.png"/><Relationship Id="rId11" Type="http://schemas.openxmlformats.org/officeDocument/2006/relationships/image" Target="../media/image79.png"/><Relationship Id="rId5" Type="http://schemas.openxmlformats.org/officeDocument/2006/relationships/image" Target="../media/image82.jpeg"/><Relationship Id="rId15" Type="http://schemas.microsoft.com/office/2007/relationships/hdphoto" Target="../media/hdphoto21.wdp"/><Relationship Id="rId10" Type="http://schemas.openxmlformats.org/officeDocument/2006/relationships/image" Target="../media/image84.png"/><Relationship Id="rId4" Type="http://schemas.microsoft.com/office/2007/relationships/hdphoto" Target="../media/hdphoto23.wdp"/><Relationship Id="rId9" Type="http://schemas.openxmlformats.org/officeDocument/2006/relationships/image" Target="../media/image32.png"/><Relationship Id="rId14" Type="http://schemas.openxmlformats.org/officeDocument/2006/relationships/image" Target="../media/image72.png"/></Relationships>
</file>

<file path=ppt/slides/_rels/slide5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72.png"/><Relationship Id="rId3" Type="http://schemas.openxmlformats.org/officeDocument/2006/relationships/image" Target="../media/image87.jpeg"/><Relationship Id="rId7" Type="http://schemas.openxmlformats.org/officeDocument/2006/relationships/image" Target="../media/image77.png"/><Relationship Id="rId12" Type="http://schemas.microsoft.com/office/2007/relationships/hdphoto" Target="../media/hdphoto25.wdp"/><Relationship Id="rId2" Type="http://schemas.openxmlformats.org/officeDocument/2006/relationships/image" Target="../media/image86.jpeg"/><Relationship Id="rId1" Type="http://schemas.openxmlformats.org/officeDocument/2006/relationships/slideLayout" Target="../slideLayouts/slideLayout18.xml"/><Relationship Id="rId6" Type="http://schemas.openxmlformats.org/officeDocument/2006/relationships/image" Target="../media/image76.png"/><Relationship Id="rId11" Type="http://schemas.openxmlformats.org/officeDocument/2006/relationships/image" Target="../media/image90.png"/><Relationship Id="rId5" Type="http://schemas.openxmlformats.org/officeDocument/2006/relationships/image" Target="../media/image83.png"/><Relationship Id="rId15" Type="http://schemas.openxmlformats.org/officeDocument/2006/relationships/image" Target="../media/image91.png"/><Relationship Id="rId10" Type="http://schemas.openxmlformats.org/officeDocument/2006/relationships/image" Target="../media/image79.png"/><Relationship Id="rId4" Type="http://schemas.openxmlformats.org/officeDocument/2006/relationships/image" Target="../media/image88.jpeg"/><Relationship Id="rId9" Type="http://schemas.openxmlformats.org/officeDocument/2006/relationships/image" Target="../media/image89.png"/><Relationship Id="rId14" Type="http://schemas.microsoft.com/office/2007/relationships/hdphoto" Target="../media/hdphoto21.wdp"/></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8" Type="http://schemas.openxmlformats.org/officeDocument/2006/relationships/image" Target="../media/image77.png"/><Relationship Id="rId13" Type="http://schemas.microsoft.com/office/2007/relationships/hdphoto" Target="../media/hdphoto24.wdp"/><Relationship Id="rId3" Type="http://schemas.openxmlformats.org/officeDocument/2006/relationships/image" Target="../media/image93.jpeg"/><Relationship Id="rId7" Type="http://schemas.openxmlformats.org/officeDocument/2006/relationships/image" Target="../media/image76.png"/><Relationship Id="rId12" Type="http://schemas.openxmlformats.org/officeDocument/2006/relationships/image" Target="../media/image97.png"/><Relationship Id="rId2" Type="http://schemas.openxmlformats.org/officeDocument/2006/relationships/image" Target="../media/image92.jpeg"/><Relationship Id="rId16" Type="http://schemas.openxmlformats.org/officeDocument/2006/relationships/image" Target="../media/image91.png"/><Relationship Id="rId1" Type="http://schemas.openxmlformats.org/officeDocument/2006/relationships/slideLayout" Target="../slideLayouts/slideLayout18.xml"/><Relationship Id="rId6" Type="http://schemas.microsoft.com/office/2007/relationships/hdphoto" Target="../media/hdphoto26.wdp"/><Relationship Id="rId11" Type="http://schemas.openxmlformats.org/officeDocument/2006/relationships/image" Target="../media/image79.png"/><Relationship Id="rId5" Type="http://schemas.openxmlformats.org/officeDocument/2006/relationships/image" Target="../media/image95.png"/><Relationship Id="rId15" Type="http://schemas.microsoft.com/office/2007/relationships/hdphoto" Target="../media/hdphoto21.wdp"/><Relationship Id="rId10" Type="http://schemas.openxmlformats.org/officeDocument/2006/relationships/image" Target="../media/image96.png"/><Relationship Id="rId4" Type="http://schemas.openxmlformats.org/officeDocument/2006/relationships/image" Target="../media/image94.jpeg"/><Relationship Id="rId9" Type="http://schemas.openxmlformats.org/officeDocument/2006/relationships/image" Target="../media/image32.png"/><Relationship Id="rId14" Type="http://schemas.openxmlformats.org/officeDocument/2006/relationships/image" Target="../media/image72.png"/></Relationships>
</file>

<file path=ppt/slides/_rels/slide6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72.png"/><Relationship Id="rId3" Type="http://schemas.openxmlformats.org/officeDocument/2006/relationships/image" Target="../media/image99.jpeg"/><Relationship Id="rId7" Type="http://schemas.openxmlformats.org/officeDocument/2006/relationships/image" Target="../media/image77.png"/><Relationship Id="rId12" Type="http://schemas.microsoft.com/office/2007/relationships/hdphoto" Target="../media/hdphoto24.wdp"/><Relationship Id="rId2" Type="http://schemas.openxmlformats.org/officeDocument/2006/relationships/image" Target="../media/image98.jpeg"/><Relationship Id="rId1" Type="http://schemas.openxmlformats.org/officeDocument/2006/relationships/slideLayout" Target="../slideLayouts/slideLayout18.xml"/><Relationship Id="rId6" Type="http://schemas.openxmlformats.org/officeDocument/2006/relationships/image" Target="../media/image76.png"/><Relationship Id="rId11" Type="http://schemas.openxmlformats.org/officeDocument/2006/relationships/image" Target="../media/image85.png"/><Relationship Id="rId5" Type="http://schemas.openxmlformats.org/officeDocument/2006/relationships/image" Target="../media/image83.png"/><Relationship Id="rId15" Type="http://schemas.openxmlformats.org/officeDocument/2006/relationships/image" Target="../media/image101.png"/><Relationship Id="rId10" Type="http://schemas.openxmlformats.org/officeDocument/2006/relationships/image" Target="../media/image79.png"/><Relationship Id="rId4" Type="http://schemas.openxmlformats.org/officeDocument/2006/relationships/image" Target="../media/image100.jpeg"/><Relationship Id="rId9" Type="http://schemas.openxmlformats.org/officeDocument/2006/relationships/image" Target="../media/image84.png"/><Relationship Id="rId14" Type="http://schemas.microsoft.com/office/2007/relationships/hdphoto" Target="../media/hdphoto21.wdp"/></Relationships>
</file>

<file path=ppt/slides/_rels/slide62.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72.png"/><Relationship Id="rId3" Type="http://schemas.openxmlformats.org/officeDocument/2006/relationships/image" Target="../media/image103.jpeg"/><Relationship Id="rId7" Type="http://schemas.openxmlformats.org/officeDocument/2006/relationships/image" Target="../media/image77.png"/><Relationship Id="rId12" Type="http://schemas.microsoft.com/office/2007/relationships/hdphoto" Target="../media/hdphoto27.wdp"/><Relationship Id="rId2" Type="http://schemas.openxmlformats.org/officeDocument/2006/relationships/image" Target="../media/image102.jpeg"/><Relationship Id="rId1" Type="http://schemas.openxmlformats.org/officeDocument/2006/relationships/slideLayout" Target="../slideLayouts/slideLayout18.xml"/><Relationship Id="rId6" Type="http://schemas.openxmlformats.org/officeDocument/2006/relationships/image" Target="../media/image76.png"/><Relationship Id="rId11" Type="http://schemas.openxmlformats.org/officeDocument/2006/relationships/image" Target="../media/image106.png"/><Relationship Id="rId5" Type="http://schemas.openxmlformats.org/officeDocument/2006/relationships/image" Target="../media/image83.png"/><Relationship Id="rId15" Type="http://schemas.openxmlformats.org/officeDocument/2006/relationships/image" Target="../media/image107.png"/><Relationship Id="rId10" Type="http://schemas.openxmlformats.org/officeDocument/2006/relationships/image" Target="../media/image105.png"/><Relationship Id="rId4" Type="http://schemas.openxmlformats.org/officeDocument/2006/relationships/image" Target="../media/image104.jpeg"/><Relationship Id="rId9" Type="http://schemas.openxmlformats.org/officeDocument/2006/relationships/image" Target="../media/image84.png"/><Relationship Id="rId14" Type="http://schemas.microsoft.com/office/2007/relationships/hdphoto" Target="../media/hdphoto21.wdp"/></Relationships>
</file>

<file path=ppt/slides/_rels/slide63.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9.jpeg"/><Relationship Id="rId7" Type="http://schemas.openxmlformats.org/officeDocument/2006/relationships/image" Target="../media/image89.png"/><Relationship Id="rId2" Type="http://schemas.openxmlformats.org/officeDocument/2006/relationships/image" Target="../media/image108.jpeg"/><Relationship Id="rId1" Type="http://schemas.openxmlformats.org/officeDocument/2006/relationships/slideLayout" Target="../slideLayouts/slideLayout18.xml"/><Relationship Id="rId6" Type="http://schemas.openxmlformats.org/officeDocument/2006/relationships/image" Target="../media/image32.png"/><Relationship Id="rId11" Type="http://schemas.openxmlformats.org/officeDocument/2006/relationships/image" Target="../media/image107.png"/><Relationship Id="rId5" Type="http://schemas.openxmlformats.org/officeDocument/2006/relationships/image" Target="../media/image77.png"/><Relationship Id="rId10" Type="http://schemas.microsoft.com/office/2007/relationships/hdphoto" Target="../media/hdphoto21.wdp"/><Relationship Id="rId4" Type="http://schemas.openxmlformats.org/officeDocument/2006/relationships/image" Target="../media/image76.png"/><Relationship Id="rId9" Type="http://schemas.openxmlformats.org/officeDocument/2006/relationships/image" Target="../media/image72.png"/></Relationships>
</file>

<file path=ppt/slides/_rels/slide64.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72.png"/><Relationship Id="rId3" Type="http://schemas.openxmlformats.org/officeDocument/2006/relationships/image" Target="../media/image112.jpeg"/><Relationship Id="rId7" Type="http://schemas.openxmlformats.org/officeDocument/2006/relationships/image" Target="../media/image77.png"/><Relationship Id="rId12" Type="http://schemas.microsoft.com/office/2007/relationships/hdphoto" Target="../media/hdphoto24.wdp"/><Relationship Id="rId2" Type="http://schemas.openxmlformats.org/officeDocument/2006/relationships/image" Target="../media/image111.jpeg"/><Relationship Id="rId1" Type="http://schemas.openxmlformats.org/officeDocument/2006/relationships/slideLayout" Target="../slideLayouts/slideLayout18.xml"/><Relationship Id="rId6" Type="http://schemas.openxmlformats.org/officeDocument/2006/relationships/image" Target="../media/image76.png"/><Relationship Id="rId11" Type="http://schemas.openxmlformats.org/officeDocument/2006/relationships/image" Target="../media/image114.png"/><Relationship Id="rId5" Type="http://schemas.openxmlformats.org/officeDocument/2006/relationships/image" Target="../media/image83.png"/><Relationship Id="rId15" Type="http://schemas.openxmlformats.org/officeDocument/2006/relationships/image" Target="../media/image115.png"/><Relationship Id="rId10" Type="http://schemas.openxmlformats.org/officeDocument/2006/relationships/image" Target="../media/image79.png"/><Relationship Id="rId4" Type="http://schemas.openxmlformats.org/officeDocument/2006/relationships/image" Target="../media/image113.jpeg"/><Relationship Id="rId9" Type="http://schemas.openxmlformats.org/officeDocument/2006/relationships/image" Target="../media/image89.png"/><Relationship Id="rId14" Type="http://schemas.microsoft.com/office/2007/relationships/hdphoto" Target="../media/hdphoto21.wdp"/></Relationships>
</file>

<file path=ppt/slides/_rels/slide6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72.png"/><Relationship Id="rId3" Type="http://schemas.openxmlformats.org/officeDocument/2006/relationships/image" Target="../media/image117.jpeg"/><Relationship Id="rId7" Type="http://schemas.openxmlformats.org/officeDocument/2006/relationships/image" Target="../media/image77.png"/><Relationship Id="rId12" Type="http://schemas.microsoft.com/office/2007/relationships/hdphoto" Target="../media/hdphoto24.wdp"/><Relationship Id="rId2" Type="http://schemas.openxmlformats.org/officeDocument/2006/relationships/image" Target="../media/image116.jpeg"/><Relationship Id="rId1" Type="http://schemas.openxmlformats.org/officeDocument/2006/relationships/slideLayout" Target="../slideLayouts/slideLayout18.xml"/><Relationship Id="rId6" Type="http://schemas.openxmlformats.org/officeDocument/2006/relationships/image" Target="../media/image76.png"/><Relationship Id="rId11" Type="http://schemas.openxmlformats.org/officeDocument/2006/relationships/image" Target="../media/image85.png"/><Relationship Id="rId5" Type="http://schemas.openxmlformats.org/officeDocument/2006/relationships/image" Target="../media/image83.png"/><Relationship Id="rId15" Type="http://schemas.openxmlformats.org/officeDocument/2006/relationships/image" Target="../media/image120.png"/><Relationship Id="rId10" Type="http://schemas.openxmlformats.org/officeDocument/2006/relationships/image" Target="../media/image79.png"/><Relationship Id="rId4" Type="http://schemas.openxmlformats.org/officeDocument/2006/relationships/image" Target="../media/image118.jpeg"/><Relationship Id="rId9" Type="http://schemas.openxmlformats.org/officeDocument/2006/relationships/image" Target="../media/image119.png"/><Relationship Id="rId14" Type="http://schemas.microsoft.com/office/2007/relationships/hdphoto" Target="../media/hdphoto21.wdp"/></Relationships>
</file>

<file path=ppt/slides/_rels/slide66.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72.png"/><Relationship Id="rId3" Type="http://schemas.openxmlformats.org/officeDocument/2006/relationships/image" Target="../media/image122.jpeg"/><Relationship Id="rId7" Type="http://schemas.openxmlformats.org/officeDocument/2006/relationships/image" Target="../media/image77.png"/><Relationship Id="rId12" Type="http://schemas.microsoft.com/office/2007/relationships/hdphoto" Target="../media/hdphoto24.wdp"/><Relationship Id="rId2" Type="http://schemas.openxmlformats.org/officeDocument/2006/relationships/image" Target="../media/image121.jpeg"/><Relationship Id="rId1" Type="http://schemas.openxmlformats.org/officeDocument/2006/relationships/slideLayout" Target="../slideLayouts/slideLayout18.xml"/><Relationship Id="rId6" Type="http://schemas.openxmlformats.org/officeDocument/2006/relationships/image" Target="../media/image76.png"/><Relationship Id="rId11" Type="http://schemas.openxmlformats.org/officeDocument/2006/relationships/image" Target="../media/image85.png"/><Relationship Id="rId5" Type="http://schemas.openxmlformats.org/officeDocument/2006/relationships/image" Target="../media/image83.png"/><Relationship Id="rId15" Type="http://schemas.openxmlformats.org/officeDocument/2006/relationships/image" Target="../media/image120.png"/><Relationship Id="rId10" Type="http://schemas.openxmlformats.org/officeDocument/2006/relationships/image" Target="../media/image79.png"/><Relationship Id="rId4" Type="http://schemas.openxmlformats.org/officeDocument/2006/relationships/image" Target="../media/image123.jpeg"/><Relationship Id="rId9" Type="http://schemas.openxmlformats.org/officeDocument/2006/relationships/image" Target="../media/image124.png"/><Relationship Id="rId14" Type="http://schemas.microsoft.com/office/2007/relationships/hdphoto" Target="../media/hdphoto21.wdp"/></Relationships>
</file>

<file path=ppt/slides/_rels/slide6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72.png"/><Relationship Id="rId3" Type="http://schemas.openxmlformats.org/officeDocument/2006/relationships/image" Target="../media/image126.jpeg"/><Relationship Id="rId7" Type="http://schemas.openxmlformats.org/officeDocument/2006/relationships/image" Target="../media/image77.png"/><Relationship Id="rId12" Type="http://schemas.microsoft.com/office/2007/relationships/hdphoto" Target="../media/hdphoto28.wdp"/><Relationship Id="rId2" Type="http://schemas.openxmlformats.org/officeDocument/2006/relationships/image" Target="../media/image125.jpeg"/><Relationship Id="rId1" Type="http://schemas.openxmlformats.org/officeDocument/2006/relationships/slideLayout" Target="../slideLayouts/slideLayout18.xml"/><Relationship Id="rId6" Type="http://schemas.openxmlformats.org/officeDocument/2006/relationships/image" Target="../media/image76.png"/><Relationship Id="rId11" Type="http://schemas.openxmlformats.org/officeDocument/2006/relationships/image" Target="../media/image129.png"/><Relationship Id="rId5" Type="http://schemas.openxmlformats.org/officeDocument/2006/relationships/image" Target="../media/image83.png"/><Relationship Id="rId15" Type="http://schemas.openxmlformats.org/officeDocument/2006/relationships/image" Target="../media/image130.png"/><Relationship Id="rId10" Type="http://schemas.openxmlformats.org/officeDocument/2006/relationships/image" Target="../media/image79.png"/><Relationship Id="rId4" Type="http://schemas.openxmlformats.org/officeDocument/2006/relationships/image" Target="../media/image127.jpeg"/><Relationship Id="rId9" Type="http://schemas.openxmlformats.org/officeDocument/2006/relationships/image" Target="../media/image128.png"/><Relationship Id="rId14" Type="http://schemas.microsoft.com/office/2007/relationships/hdphoto" Target="../media/hdphoto21.wdp"/></Relationships>
</file>

<file path=ppt/slides/_rels/slide68.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132.jpeg"/><Relationship Id="rId7" Type="http://schemas.openxmlformats.org/officeDocument/2006/relationships/image" Target="../media/image133.png"/><Relationship Id="rId12" Type="http://schemas.openxmlformats.org/officeDocument/2006/relationships/image" Target="../media/image130.png"/><Relationship Id="rId2" Type="http://schemas.openxmlformats.org/officeDocument/2006/relationships/image" Target="../media/image131.jpeg"/><Relationship Id="rId1" Type="http://schemas.openxmlformats.org/officeDocument/2006/relationships/slideLayout" Target="../slideLayouts/slideLayout18.xml"/><Relationship Id="rId6" Type="http://schemas.openxmlformats.org/officeDocument/2006/relationships/image" Target="../media/image32.png"/><Relationship Id="rId11" Type="http://schemas.microsoft.com/office/2007/relationships/hdphoto" Target="../media/hdphoto21.wdp"/><Relationship Id="rId5" Type="http://schemas.openxmlformats.org/officeDocument/2006/relationships/image" Target="../media/image76.png"/><Relationship Id="rId10" Type="http://schemas.openxmlformats.org/officeDocument/2006/relationships/image" Target="../media/image72.png"/><Relationship Id="rId4" Type="http://schemas.openxmlformats.org/officeDocument/2006/relationships/image" Target="../media/image83.png"/><Relationship Id="rId9" Type="http://schemas.microsoft.com/office/2007/relationships/hdphoto" Target="../media/hdphoto24.wdp"/></Relationships>
</file>

<file path=ppt/slides/_rels/slide6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72.png"/><Relationship Id="rId3" Type="http://schemas.openxmlformats.org/officeDocument/2006/relationships/image" Target="../media/image135.jpeg"/><Relationship Id="rId7" Type="http://schemas.openxmlformats.org/officeDocument/2006/relationships/image" Target="../media/image77.png"/><Relationship Id="rId12" Type="http://schemas.microsoft.com/office/2007/relationships/hdphoto" Target="../media/hdphoto24.wdp"/><Relationship Id="rId2" Type="http://schemas.openxmlformats.org/officeDocument/2006/relationships/image" Target="../media/image134.jpeg"/><Relationship Id="rId1" Type="http://schemas.openxmlformats.org/officeDocument/2006/relationships/slideLayout" Target="../slideLayouts/slideLayout18.xml"/><Relationship Id="rId6" Type="http://schemas.openxmlformats.org/officeDocument/2006/relationships/image" Target="../media/image76.png"/><Relationship Id="rId11" Type="http://schemas.openxmlformats.org/officeDocument/2006/relationships/image" Target="../media/image85.png"/><Relationship Id="rId5" Type="http://schemas.openxmlformats.org/officeDocument/2006/relationships/image" Target="../media/image83.png"/><Relationship Id="rId15" Type="http://schemas.openxmlformats.org/officeDocument/2006/relationships/image" Target="../media/image138.png"/><Relationship Id="rId10" Type="http://schemas.openxmlformats.org/officeDocument/2006/relationships/image" Target="../media/image137.png"/><Relationship Id="rId4" Type="http://schemas.openxmlformats.org/officeDocument/2006/relationships/image" Target="../media/image136.jpeg"/><Relationship Id="rId9" Type="http://schemas.openxmlformats.org/officeDocument/2006/relationships/image" Target="../media/image89.png"/><Relationship Id="rId14" Type="http://schemas.microsoft.com/office/2007/relationships/hdphoto" Target="../media/hdphoto21.wdp"/></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72.png"/><Relationship Id="rId3" Type="http://schemas.openxmlformats.org/officeDocument/2006/relationships/image" Target="../media/image140.jpeg"/><Relationship Id="rId7" Type="http://schemas.openxmlformats.org/officeDocument/2006/relationships/image" Target="../media/image77.png"/><Relationship Id="rId12" Type="http://schemas.microsoft.com/office/2007/relationships/hdphoto" Target="../media/hdphoto24.wdp"/><Relationship Id="rId2" Type="http://schemas.openxmlformats.org/officeDocument/2006/relationships/image" Target="../media/image139.jpeg"/><Relationship Id="rId1" Type="http://schemas.openxmlformats.org/officeDocument/2006/relationships/slideLayout" Target="../slideLayouts/slideLayout18.xml"/><Relationship Id="rId6" Type="http://schemas.openxmlformats.org/officeDocument/2006/relationships/image" Target="../media/image76.png"/><Relationship Id="rId11" Type="http://schemas.openxmlformats.org/officeDocument/2006/relationships/image" Target="../media/image85.png"/><Relationship Id="rId5" Type="http://schemas.openxmlformats.org/officeDocument/2006/relationships/image" Target="../media/image83.png"/><Relationship Id="rId15" Type="http://schemas.openxmlformats.org/officeDocument/2006/relationships/image" Target="../media/image138.png"/><Relationship Id="rId10" Type="http://schemas.openxmlformats.org/officeDocument/2006/relationships/image" Target="../media/image143.png"/><Relationship Id="rId4" Type="http://schemas.openxmlformats.org/officeDocument/2006/relationships/image" Target="../media/image141.jpeg"/><Relationship Id="rId9" Type="http://schemas.openxmlformats.org/officeDocument/2006/relationships/image" Target="../media/image142.png"/><Relationship Id="rId14" Type="http://schemas.microsoft.com/office/2007/relationships/hdphoto" Target="../media/hdphoto21.wdp"/></Relationships>
</file>

<file path=ppt/slides/_rels/slide7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44.jpeg"/><Relationship Id="rId1" Type="http://schemas.openxmlformats.org/officeDocument/2006/relationships/slideLayout" Target="../slideLayouts/slideLayout18.xml"/><Relationship Id="rId4" Type="http://schemas.openxmlformats.org/officeDocument/2006/relationships/image" Target="../media/image145.png"/></Relationships>
</file>

<file path=ppt/slides/_rels/slide7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46.png"/><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47.png"/><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49.png"/><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50.png"/><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png"/><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153.png"/></Relationships>
</file>

<file path=ppt/slides/_rels/slide79.xml.rels><?xml version="1.0" encoding="UTF-8" standalone="yes"?>
<Relationships xmlns="http://schemas.openxmlformats.org/package/2006/relationships"><Relationship Id="rId8" Type="http://schemas.openxmlformats.org/officeDocument/2006/relationships/image" Target="../media/image32.png"/><Relationship Id="rId3" Type="http://schemas.microsoft.com/office/2007/relationships/hdphoto" Target="../media/hdphoto29.wdp"/><Relationship Id="rId7" Type="http://schemas.openxmlformats.org/officeDocument/2006/relationships/image" Target="../media/image157.jpeg"/><Relationship Id="rId2" Type="http://schemas.openxmlformats.org/officeDocument/2006/relationships/image" Target="../media/image154.png"/><Relationship Id="rId1" Type="http://schemas.openxmlformats.org/officeDocument/2006/relationships/slideLayout" Target="../slideLayouts/slideLayout18.xml"/><Relationship Id="rId6" Type="http://schemas.openxmlformats.org/officeDocument/2006/relationships/image" Target="../media/image156.jpeg"/><Relationship Id="rId5" Type="http://schemas.microsoft.com/office/2007/relationships/hdphoto" Target="../media/hdphoto30.wdp"/><Relationship Id="rId4" Type="http://schemas.openxmlformats.org/officeDocument/2006/relationships/image" Target="../media/image155.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8.xml"/><Relationship Id="rId5" Type="http://schemas.microsoft.com/office/2007/relationships/hdphoto" Target="../media/hdphoto1.wdp"/><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8" Type="http://schemas.openxmlformats.org/officeDocument/2006/relationships/image" Target="../media/image32.png"/><Relationship Id="rId3" Type="http://schemas.microsoft.com/office/2007/relationships/hdphoto" Target="../media/hdphoto31.wdp"/><Relationship Id="rId7" Type="http://schemas.openxmlformats.org/officeDocument/2006/relationships/image" Target="../media/image161.jpeg"/><Relationship Id="rId2" Type="http://schemas.openxmlformats.org/officeDocument/2006/relationships/image" Target="../media/image158.png"/><Relationship Id="rId1" Type="http://schemas.openxmlformats.org/officeDocument/2006/relationships/slideLayout" Target="../slideLayouts/slideLayout18.xml"/><Relationship Id="rId6" Type="http://schemas.openxmlformats.org/officeDocument/2006/relationships/image" Target="../media/image160.jpeg"/><Relationship Id="rId5" Type="http://schemas.microsoft.com/office/2007/relationships/hdphoto" Target="../media/hdphoto32.wdp"/><Relationship Id="rId4" Type="http://schemas.openxmlformats.org/officeDocument/2006/relationships/image" Target="../media/image159.png"/></Relationships>
</file>

<file path=ppt/slides/_rels/slide81.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image" Target="../media/image162.jpeg"/><Relationship Id="rId1" Type="http://schemas.openxmlformats.org/officeDocument/2006/relationships/slideLayout" Target="../slideLayouts/slideLayout18.xml"/><Relationship Id="rId5" Type="http://schemas.openxmlformats.org/officeDocument/2006/relationships/image" Target="../media/image32.png"/><Relationship Id="rId4" Type="http://schemas.microsoft.com/office/2007/relationships/hdphoto" Target="../media/hdphoto33.wdp"/></Relationships>
</file>

<file path=ppt/slides/_rels/slide82.xml.rels><?xml version="1.0" encoding="UTF-8" standalone="yes"?>
<Relationships xmlns="http://schemas.openxmlformats.org/package/2006/relationships"><Relationship Id="rId3" Type="http://schemas.microsoft.com/office/2007/relationships/hdphoto" Target="../media/hdphoto34.wdp"/><Relationship Id="rId2" Type="http://schemas.openxmlformats.org/officeDocument/2006/relationships/image" Target="../media/image164.jpeg"/><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165.jpeg"/></Relationships>
</file>

<file path=ppt/slides/_rels/slide8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6.jpeg"/><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7.jpeg"/><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0.jpeg"/><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1.jpeg"/><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image" Target="../media/image172.jpe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microsoft.com/office/2007/relationships/hdphoto" Target="../media/hdphoto35.wdp"/><Relationship Id="rId2" Type="http://schemas.openxmlformats.org/officeDocument/2006/relationships/image" Target="../media/image174.jpeg"/><Relationship Id="rId1" Type="http://schemas.openxmlformats.org/officeDocument/2006/relationships/slideLayout" Target="../slideLayouts/slideLayout18.xml"/><Relationship Id="rId6" Type="http://schemas.openxmlformats.org/officeDocument/2006/relationships/image" Target="../media/image7.png"/><Relationship Id="rId5" Type="http://schemas.openxmlformats.org/officeDocument/2006/relationships/image" Target="../media/image176.jpeg"/><Relationship Id="rId4" Type="http://schemas.openxmlformats.org/officeDocument/2006/relationships/image" Target="../media/image175.png"/></Relationships>
</file>

<file path=ppt/slides/_rels/slide92.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png"/><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179.png"/></Relationships>
</file>

<file path=ppt/slides/_rels/slide93.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80.png"/><Relationship Id="rId1" Type="http://schemas.openxmlformats.org/officeDocument/2006/relationships/slideLayout" Target="../slideLayouts/slideLayout18.xml"/><Relationship Id="rId6" Type="http://schemas.microsoft.com/office/2007/relationships/hdphoto" Target="../media/hdphoto36.wdp"/><Relationship Id="rId5" Type="http://schemas.openxmlformats.org/officeDocument/2006/relationships/image" Target="../media/image182.png"/><Relationship Id="rId4" Type="http://schemas.openxmlformats.org/officeDocument/2006/relationships/image" Target="../media/image7.png"/></Relationships>
</file>

<file path=ppt/slides/_rels/slide94.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image" Target="../media/image183.jpeg"/><Relationship Id="rId1" Type="http://schemas.openxmlformats.org/officeDocument/2006/relationships/slideLayout" Target="../slideLayouts/slideLayout13.xml"/><Relationship Id="rId5" Type="http://schemas.microsoft.com/office/2007/relationships/hdphoto" Target="../media/hdphoto5.wdp"/><Relationship Id="rId4" Type="http://schemas.openxmlformats.org/officeDocument/2006/relationships/image" Target="../media/image41.png"/></Relationships>
</file>

<file path=ppt/slides/_rels/slide9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85.jpeg"/><Relationship Id="rId1" Type="http://schemas.openxmlformats.org/officeDocument/2006/relationships/slideLayout" Target="../slideLayouts/slideLayout13.xml"/><Relationship Id="rId4" Type="http://schemas.microsoft.com/office/2007/relationships/hdphoto" Target="../media/hdphoto5.wdp"/></Relationships>
</file>

<file path=ppt/slides/_rels/slide96.xml.rels><?xml version="1.0" encoding="UTF-8" standalone="yes"?>
<Relationships xmlns="http://schemas.openxmlformats.org/package/2006/relationships"><Relationship Id="rId3" Type="http://schemas.microsoft.com/office/2007/relationships/hdphoto" Target="../media/hdphoto37.wdp"/><Relationship Id="rId2" Type="http://schemas.openxmlformats.org/officeDocument/2006/relationships/image" Target="../media/image186.png"/><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97.xml.rels><?xml version="1.0" encoding="UTF-8" standalone="yes"?>
<Relationships xmlns="http://schemas.openxmlformats.org/package/2006/relationships"><Relationship Id="rId3" Type="http://schemas.microsoft.com/office/2007/relationships/hdphoto" Target="../media/hdphoto38.wdp"/><Relationship Id="rId2" Type="http://schemas.openxmlformats.org/officeDocument/2006/relationships/image" Target="../media/image187.png"/><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98.xml.rels><?xml version="1.0" encoding="UTF-8" standalone="yes"?>
<Relationships xmlns="http://schemas.openxmlformats.org/package/2006/relationships"><Relationship Id="rId3" Type="http://schemas.microsoft.com/office/2007/relationships/hdphoto" Target="../media/hdphoto39.wdp"/><Relationship Id="rId2" Type="http://schemas.openxmlformats.org/officeDocument/2006/relationships/image" Target="../media/image188.png"/><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9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89.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 y="3229708"/>
            <a:ext cx="8109438" cy="1207477"/>
          </a:xfrm>
        </p:spPr>
        <p:txBody>
          <a:bodyPr>
            <a:normAutofit fontScale="62500" lnSpcReduction="20000"/>
          </a:bodyPr>
          <a:lstStyle/>
          <a:p>
            <a:pPr marL="0" indent="0">
              <a:buNone/>
            </a:pPr>
            <a:r>
              <a:rPr lang="fa-IR" sz="6646" b="1" dirty="0">
                <a:latin typeface="IranNastaliq" pitchFamily="18" charset="0"/>
                <a:cs typeface="IranNastaliq" pitchFamily="18" charset="0"/>
              </a:rPr>
              <a:t>بررسی کامل و جامع معماری حمام تاریخی  پیرسرا در شهر رشت</a:t>
            </a:r>
            <a:endParaRPr lang="en-US" sz="6646" b="1" dirty="0">
              <a:latin typeface="IranNastaliq" pitchFamily="18" charset="0"/>
              <a:cs typeface="IranNastaliq" pitchFamily="18" charset="0"/>
            </a:endParaRPr>
          </a:p>
        </p:txBody>
      </p:sp>
      <p:sp>
        <p:nvSpPr>
          <p:cNvPr id="4" name="Content Placeholder 2"/>
          <p:cNvSpPr txBox="1">
            <a:spLocks/>
          </p:cNvSpPr>
          <p:nvPr/>
        </p:nvSpPr>
        <p:spPr>
          <a:xfrm>
            <a:off x="1639244" y="1700808"/>
            <a:ext cx="1005157" cy="465282"/>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endParaRPr lang="en-US" sz="2954" b="1" dirty="0">
              <a:solidFill>
                <a:prstClr val="white">
                  <a:lumMod val="65000"/>
                </a:prstClr>
              </a:solidFill>
              <a:latin typeface="IranNastaliq" pitchFamily="18" charset="0"/>
              <a:cs typeface="IranNastaliq" pitchFamily="18" charset="0"/>
            </a:endParaRPr>
          </a:p>
        </p:txBody>
      </p:sp>
    </p:spTree>
    <p:extLst>
      <p:ext uri="{BB962C8B-B14F-4D97-AF65-F5344CB8AC3E}">
        <p14:creationId xmlns:p14="http://schemas.microsoft.com/office/powerpoint/2010/main" val="14741348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2713" y="1245022"/>
            <a:ext cx="5915669" cy="2833760"/>
          </a:xfrm>
          <a:prstGeom prst="rect">
            <a:avLst/>
          </a:prstGeom>
        </p:spPr>
        <p:txBody>
          <a:bodyPr wrap="square" lIns="63152" tIns="31577" rIns="63152" bIns="31577">
            <a:spAutoFit/>
          </a:bodyPr>
          <a:lstStyle/>
          <a:p>
            <a:pPr algn="justLow" defTabSz="884160"/>
            <a:r>
              <a:rPr lang="fa-IR" sz="1200" dirty="0">
                <a:solidFill>
                  <a:prstClr val="black"/>
                </a:solidFill>
                <a:cs typeface="B Nazanin" pitchFamily="2" charset="-78"/>
              </a:rPr>
              <a:t>   حمام مذکور در سال 53-1352 هجری شمسی به دو قسمت مردانه و زنانه بازسازی شد و تا سال 1381 مورد استفاده قرار می‏گرفت.</a:t>
            </a:r>
            <a:endParaRPr lang="en-US" sz="1200" dirty="0">
              <a:solidFill>
                <a:prstClr val="black"/>
              </a:solidFill>
              <a:cs typeface="B Nazanin" pitchFamily="2" charset="-78"/>
            </a:endParaRPr>
          </a:p>
          <a:p>
            <a:pPr algn="justLow" defTabSz="884160"/>
            <a:r>
              <a:rPr lang="fa-IR" sz="1200" dirty="0">
                <a:solidFill>
                  <a:prstClr val="black"/>
                </a:solidFill>
                <a:cs typeface="B Nazanin" pitchFamily="2" charset="-78"/>
              </a:rPr>
              <a:t>   زیربنای ساختمان 612 مترمربع بوده و از سه طرف محصور است.</a:t>
            </a:r>
          </a:p>
          <a:p>
            <a:pPr algn="justLow" defTabSz="884160"/>
            <a:r>
              <a:rPr lang="fa-IR" sz="1200" dirty="0">
                <a:solidFill>
                  <a:prstClr val="black"/>
                </a:solidFill>
                <a:cs typeface="B Nazanin" pitchFamily="2" charset="-78"/>
              </a:rPr>
              <a:t>   قبل از تفکیک ساعات کار حمام به این شرح بوده است: </a:t>
            </a:r>
            <a:r>
              <a:rPr lang="en-US" sz="1200" dirty="0">
                <a:solidFill>
                  <a:prstClr val="black"/>
                </a:solidFill>
                <a:cs typeface="B Nazanin" pitchFamily="2" charset="-78"/>
              </a:rPr>
              <a:t> </a:t>
            </a:r>
            <a:r>
              <a:rPr lang="fa-IR" sz="1200" dirty="0">
                <a:solidFill>
                  <a:prstClr val="black"/>
                </a:solidFill>
                <a:cs typeface="B Nazanin" pitchFamily="2" charset="-78"/>
              </a:rPr>
              <a:t>مردانه: 5 الی 9 صبح  و 5 الی 7 عصر ؛   زنانه: 9 الی 5 عصر.</a:t>
            </a:r>
          </a:p>
          <a:p>
            <a:pPr algn="justLow" defTabSz="884160"/>
            <a:r>
              <a:rPr lang="fa-IR" sz="1200" dirty="0">
                <a:solidFill>
                  <a:prstClr val="black"/>
                </a:solidFill>
                <a:cs typeface="B Nazanin" pitchFamily="2" charset="-78"/>
              </a:rPr>
              <a:t>   این بنا دارای دو ورودی می‏باشد که یکی چوبی و دارای کتیبه و تزیینات بوده و دیگری بدون کتیبه و با مشبکهای شیشه‏ای و از جنس فلز می باشد.</a:t>
            </a:r>
          </a:p>
          <a:p>
            <a:pPr algn="justLow" defTabSz="884160"/>
            <a:r>
              <a:rPr lang="fa-IR" sz="1200" dirty="0">
                <a:solidFill>
                  <a:prstClr val="black"/>
                </a:solidFill>
                <a:cs typeface="B Nazanin" pitchFamily="2" charset="-78"/>
              </a:rPr>
              <a:t>   بعد از تفکیک حمام در سال 1352 درِ فلزی مربوط به قسمت مردانه شد و درِ کناری آن که از جنس چوب و دارای کتیبه و دو بازشو می‏باشد به قسمت خانم‏ها اختصاص یافت.</a:t>
            </a: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بنا به طرح بررسی باستان</a:t>
            </a:r>
            <a:r>
              <a:rPr lang="fa-IR" sz="1200" dirty="0">
                <a:solidFill>
                  <a:prstClr val="black"/>
                </a:solidFill>
                <a:cs typeface="B Nazanin" pitchFamily="2" charset="-78"/>
              </a:rPr>
              <a:t>‏</a:t>
            </a:r>
            <a:r>
              <a:rPr lang="ar-SA" sz="1200" dirty="0">
                <a:solidFill>
                  <a:prstClr val="black"/>
                </a:solidFill>
                <a:cs typeface="B Nazanin" pitchFamily="2" charset="-78"/>
              </a:rPr>
              <a:t>شناختی شهرستان رشت</a:t>
            </a:r>
            <a:r>
              <a:rPr lang="fa-IR" sz="1200" dirty="0">
                <a:solidFill>
                  <a:prstClr val="black"/>
                </a:solidFill>
                <a:cs typeface="B Nazanin" pitchFamily="2" charset="-78"/>
              </a:rPr>
              <a:t>،</a:t>
            </a:r>
            <a:r>
              <a:rPr lang="ar-SA" sz="1200" dirty="0">
                <a:solidFill>
                  <a:prstClr val="black"/>
                </a:solidFill>
                <a:cs typeface="B Nazanin" pitchFamily="2" charset="-78"/>
              </a:rPr>
              <a:t> اداره میراث فرهنگی گیلان،</a:t>
            </a:r>
            <a:r>
              <a:rPr lang="fa-IR" sz="1200" dirty="0">
                <a:solidFill>
                  <a:prstClr val="black"/>
                </a:solidFill>
                <a:cs typeface="B Nazanin" pitchFamily="2" charset="-78"/>
              </a:rPr>
              <a:t> د</a:t>
            </a:r>
            <a:r>
              <a:rPr lang="ar-SA" sz="1200" dirty="0">
                <a:solidFill>
                  <a:prstClr val="black"/>
                </a:solidFill>
                <a:cs typeface="B Nazanin" pitchFamily="2" charset="-78"/>
              </a:rPr>
              <a:t>یواره</a:t>
            </a:r>
            <a:r>
              <a:rPr lang="fa-IR" sz="1200" dirty="0">
                <a:solidFill>
                  <a:prstClr val="black"/>
                </a:solidFill>
                <a:cs typeface="B Nazanin" pitchFamily="2" charset="-78"/>
              </a:rPr>
              <a:t>‏</a:t>
            </a:r>
            <a:r>
              <a:rPr lang="ar-SA" sz="1200" dirty="0">
                <a:solidFill>
                  <a:prstClr val="black"/>
                </a:solidFill>
                <a:cs typeface="B Nazanin" pitchFamily="2" charset="-78"/>
              </a:rPr>
              <a:t>های این بنا از </a:t>
            </a:r>
            <a:r>
              <a:rPr lang="fa-IR" sz="1200" dirty="0">
                <a:solidFill>
                  <a:prstClr val="black"/>
                </a:solidFill>
                <a:cs typeface="B Nazanin" pitchFamily="2" charset="-78"/>
              </a:rPr>
              <a:t>آجر </a:t>
            </a:r>
            <a:r>
              <a:rPr lang="ar-SA" sz="1200" dirty="0">
                <a:solidFill>
                  <a:prstClr val="black"/>
                </a:solidFill>
                <a:cs typeface="B Nazanin" pitchFamily="2" charset="-78"/>
              </a:rPr>
              <a:t>می باشد</a:t>
            </a:r>
            <a:r>
              <a:rPr lang="fa-IR" sz="1200" dirty="0">
                <a:solidFill>
                  <a:prstClr val="black"/>
                </a:solidFill>
                <a:cs typeface="B Nazanin" pitchFamily="2" charset="-78"/>
              </a:rPr>
              <a:t>.</a:t>
            </a:r>
          </a:p>
          <a:p>
            <a:pPr algn="justLow" defTabSz="884160"/>
            <a:r>
              <a:rPr lang="ar-SA" sz="1200" dirty="0">
                <a:solidFill>
                  <a:prstClr val="black"/>
                </a:solidFill>
                <a:cs typeface="B Nazanin" pitchFamily="2" charset="-78"/>
              </a:rPr>
              <a:t>درگذشته</a:t>
            </a:r>
            <a:r>
              <a:rPr lang="fa-IR" sz="1200" dirty="0">
                <a:solidFill>
                  <a:prstClr val="black"/>
                </a:solidFill>
                <a:cs typeface="B Nazanin" pitchFamily="2" charset="-78"/>
              </a:rPr>
              <a:t>،</a:t>
            </a:r>
            <a:r>
              <a:rPr lang="ar-SA" sz="1200" dirty="0">
                <a:solidFill>
                  <a:prstClr val="black"/>
                </a:solidFill>
                <a:cs typeface="B Nazanin" pitchFamily="2" charset="-78"/>
              </a:rPr>
              <a:t> بنا به عنوان یک مکان عمومی و</a:t>
            </a:r>
            <a:r>
              <a:rPr lang="fa-IR" sz="1200" dirty="0">
                <a:solidFill>
                  <a:prstClr val="black"/>
                </a:solidFill>
                <a:cs typeface="B Nazanin" pitchFamily="2" charset="-78"/>
              </a:rPr>
              <a:t> </a:t>
            </a:r>
            <a:r>
              <a:rPr lang="ar-SA" sz="1200" dirty="0">
                <a:solidFill>
                  <a:prstClr val="black"/>
                </a:solidFill>
                <a:cs typeface="B Nazanin" pitchFamily="2" charset="-78"/>
              </a:rPr>
              <a:t>تجاری استفاده می شده،</a:t>
            </a:r>
            <a:r>
              <a:rPr lang="fa-IR" sz="1200" dirty="0">
                <a:solidFill>
                  <a:prstClr val="black"/>
                </a:solidFill>
                <a:cs typeface="B Nazanin" pitchFamily="2" charset="-78"/>
              </a:rPr>
              <a:t> </a:t>
            </a:r>
            <a:r>
              <a:rPr lang="ar-SA" sz="1200" dirty="0">
                <a:solidFill>
                  <a:prstClr val="black"/>
                </a:solidFill>
                <a:cs typeface="B Nazanin" pitchFamily="2" charset="-78"/>
              </a:rPr>
              <a:t>هم اکنون نیز بلا استفاده </a:t>
            </a:r>
            <a:r>
              <a:rPr lang="fa-IR" sz="1200" dirty="0">
                <a:solidFill>
                  <a:prstClr val="black"/>
                </a:solidFill>
                <a:cs typeface="B Nazanin" pitchFamily="2" charset="-78"/>
              </a:rPr>
              <a:t>می‏باشد؛ </a:t>
            </a:r>
            <a:r>
              <a:rPr lang="ar-SA" sz="1200" dirty="0">
                <a:solidFill>
                  <a:prstClr val="black"/>
                </a:solidFill>
                <a:cs typeface="B Nazanin" pitchFamily="2" charset="-78"/>
              </a:rPr>
              <a:t>فضاهای داخلی این بنا تا حد</a:t>
            </a:r>
            <a:r>
              <a:rPr lang="fa-IR" sz="1200" dirty="0">
                <a:solidFill>
                  <a:prstClr val="black"/>
                </a:solidFill>
                <a:cs typeface="B Nazanin" pitchFamily="2" charset="-78"/>
              </a:rPr>
              <a:t> </a:t>
            </a:r>
            <a:r>
              <a:rPr lang="ar-SA" sz="1200" dirty="0">
                <a:solidFill>
                  <a:prstClr val="black"/>
                </a:solidFill>
                <a:cs typeface="B Nazanin" pitchFamily="2" charset="-78"/>
              </a:rPr>
              <a:t>زیادی تخریب شده و</a:t>
            </a:r>
            <a:r>
              <a:rPr lang="fa-IR" sz="1200" dirty="0">
                <a:solidFill>
                  <a:prstClr val="black"/>
                </a:solidFill>
                <a:cs typeface="B Nazanin" pitchFamily="2" charset="-78"/>
              </a:rPr>
              <a:t> </a:t>
            </a:r>
            <a:r>
              <a:rPr lang="ar-SA" sz="1200" dirty="0">
                <a:solidFill>
                  <a:prstClr val="black"/>
                </a:solidFill>
                <a:cs typeface="B Nazanin" pitchFamily="2" charset="-78"/>
              </a:rPr>
              <a:t>دیگر حمام به مفهوم واقعی آن وجود ندارد.</a:t>
            </a:r>
            <a:endParaRPr lang="fa-IR"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سردر</a:t>
            </a:r>
            <a:r>
              <a:rPr lang="fa-IR" sz="1200" dirty="0">
                <a:solidFill>
                  <a:prstClr val="black"/>
                </a:solidFill>
                <a:cs typeface="B Nazanin" pitchFamily="2" charset="-78"/>
              </a:rPr>
              <a:t> </a:t>
            </a:r>
            <a:r>
              <a:rPr lang="ar-SA" sz="1200" dirty="0">
                <a:solidFill>
                  <a:prstClr val="black"/>
                </a:solidFill>
                <a:cs typeface="B Nazanin" pitchFamily="2" charset="-78"/>
              </a:rPr>
              <a:t>این اثر</a:t>
            </a:r>
            <a:r>
              <a:rPr lang="fa-IR" sz="1200" dirty="0">
                <a:solidFill>
                  <a:prstClr val="black"/>
                </a:solidFill>
                <a:cs typeface="B Nazanin" pitchFamily="2" charset="-78"/>
              </a:rPr>
              <a:t> </a:t>
            </a:r>
            <a:r>
              <a:rPr lang="ar-SA" sz="1200" dirty="0">
                <a:solidFill>
                  <a:prstClr val="black"/>
                </a:solidFill>
                <a:cs typeface="B Nazanin" pitchFamily="2" charset="-78"/>
              </a:rPr>
              <a:t>تاریخی</a:t>
            </a:r>
            <a:r>
              <a:rPr lang="fa-IR" sz="1200" dirty="0">
                <a:solidFill>
                  <a:prstClr val="black"/>
                </a:solidFill>
                <a:cs typeface="B Nazanin" pitchFamily="2" charset="-78"/>
              </a:rPr>
              <a:t>،</a:t>
            </a:r>
            <a:r>
              <a:rPr lang="ar-SA" sz="1200" dirty="0">
                <a:solidFill>
                  <a:prstClr val="black"/>
                </a:solidFill>
                <a:cs typeface="B Nazanin" pitchFamily="2" charset="-78"/>
              </a:rPr>
              <a:t> بنا به اهمیت فوق</a:t>
            </a:r>
            <a:r>
              <a:rPr lang="fa-IR" sz="1200" dirty="0">
                <a:solidFill>
                  <a:prstClr val="black"/>
                </a:solidFill>
                <a:cs typeface="B Nazanin" pitchFamily="2" charset="-78"/>
              </a:rPr>
              <a:t>‏</a:t>
            </a:r>
            <a:r>
              <a:rPr lang="ar-SA" sz="1200" dirty="0">
                <a:solidFill>
                  <a:prstClr val="black"/>
                </a:solidFill>
                <a:cs typeface="B Nazanin" pitchFamily="2" charset="-78"/>
              </a:rPr>
              <a:t>العاده</a:t>
            </a:r>
            <a:r>
              <a:rPr lang="fa-IR" sz="1200" dirty="0">
                <a:solidFill>
                  <a:prstClr val="black"/>
                </a:solidFill>
                <a:cs typeface="B Nazanin" pitchFamily="2" charset="-78"/>
              </a:rPr>
              <a:t>‏ی</a:t>
            </a:r>
            <a:r>
              <a:rPr lang="ar-SA" sz="1200" dirty="0">
                <a:solidFill>
                  <a:prstClr val="black"/>
                </a:solidFill>
                <a:cs typeface="B Nazanin" pitchFamily="2" charset="-78"/>
              </a:rPr>
              <a:t> خود به شماره 11150و</a:t>
            </a:r>
            <a:r>
              <a:rPr lang="fa-IR" sz="1200" dirty="0">
                <a:solidFill>
                  <a:prstClr val="black"/>
                </a:solidFill>
                <a:cs typeface="B Nazanin" pitchFamily="2" charset="-78"/>
              </a:rPr>
              <a:t> </a:t>
            </a:r>
            <a:r>
              <a:rPr lang="ar-SA" sz="1200" dirty="0">
                <a:solidFill>
                  <a:prstClr val="black"/>
                </a:solidFill>
                <a:cs typeface="B Nazanin" pitchFamily="2" charset="-78"/>
              </a:rPr>
              <a:t>به تاریخ 11مهرماه 1383درفهرست آثار</a:t>
            </a:r>
            <a:r>
              <a:rPr lang="fa-IR" sz="1200" dirty="0">
                <a:solidFill>
                  <a:prstClr val="black"/>
                </a:solidFill>
                <a:cs typeface="B Nazanin" pitchFamily="2" charset="-78"/>
              </a:rPr>
              <a:t> </a:t>
            </a:r>
            <a:r>
              <a:rPr lang="ar-SA" sz="1200" dirty="0">
                <a:solidFill>
                  <a:prstClr val="black"/>
                </a:solidFill>
                <a:cs typeface="B Nazanin" pitchFamily="2" charset="-78"/>
              </a:rPr>
              <a:t>ملی کشور</a:t>
            </a:r>
            <a:r>
              <a:rPr lang="fa-IR" sz="1200" dirty="0">
                <a:solidFill>
                  <a:prstClr val="black"/>
                </a:solidFill>
                <a:cs typeface="B Nazanin" pitchFamily="2" charset="-78"/>
              </a:rPr>
              <a:t> </a:t>
            </a:r>
            <a:r>
              <a:rPr lang="ar-SA" sz="1200" dirty="0">
                <a:solidFill>
                  <a:prstClr val="black"/>
                </a:solidFill>
                <a:cs typeface="B Nazanin" pitchFamily="2" charset="-78"/>
              </a:rPr>
              <a:t>به ثبت رسیده است</a:t>
            </a:r>
            <a:r>
              <a:rPr lang="fa-IR" sz="1200" dirty="0">
                <a:solidFill>
                  <a:prstClr val="black"/>
                </a:solidFill>
                <a:cs typeface="B Nazanin" pitchFamily="2" charset="-78"/>
              </a:rPr>
              <a:t> </a:t>
            </a:r>
            <a:r>
              <a:rPr lang="ar-SA" sz="1200" dirty="0">
                <a:solidFill>
                  <a:prstClr val="black"/>
                </a:solidFill>
                <a:cs typeface="B Nazanin" pitchFamily="2" charset="-78"/>
              </a:rPr>
              <a:t>ولیکن به دلیل بی</a:t>
            </a:r>
            <a:r>
              <a:rPr lang="fa-IR" sz="1200" dirty="0">
                <a:solidFill>
                  <a:prstClr val="black"/>
                </a:solidFill>
                <a:cs typeface="B Nazanin" pitchFamily="2" charset="-78"/>
              </a:rPr>
              <a:t>‏</a:t>
            </a:r>
            <a:r>
              <a:rPr lang="ar-SA" sz="1200" dirty="0">
                <a:solidFill>
                  <a:prstClr val="black"/>
                </a:solidFill>
                <a:cs typeface="B Nazanin" pitchFamily="2" charset="-78"/>
              </a:rPr>
              <a:t>تفاوتی اداره کل میراث فرهنگی،</a:t>
            </a:r>
            <a:r>
              <a:rPr lang="fa-IR" sz="1200" dirty="0">
                <a:solidFill>
                  <a:prstClr val="black"/>
                </a:solidFill>
                <a:cs typeface="B Nazanin" pitchFamily="2" charset="-78"/>
              </a:rPr>
              <a:t> </a:t>
            </a:r>
            <a:r>
              <a:rPr lang="ar-SA" sz="1200" dirty="0">
                <a:solidFill>
                  <a:prstClr val="black"/>
                </a:solidFill>
                <a:cs typeface="B Nazanin" pitchFamily="2" charset="-78"/>
              </a:rPr>
              <a:t>صنایع دستی و</a:t>
            </a:r>
            <a:r>
              <a:rPr lang="fa-IR" sz="1200" dirty="0">
                <a:solidFill>
                  <a:prstClr val="black"/>
                </a:solidFill>
                <a:cs typeface="B Nazanin" pitchFamily="2" charset="-78"/>
              </a:rPr>
              <a:t> </a:t>
            </a:r>
            <a:r>
              <a:rPr lang="ar-SA" sz="1200" dirty="0">
                <a:solidFill>
                  <a:prstClr val="black"/>
                </a:solidFill>
                <a:cs typeface="B Nazanin" pitchFamily="2" charset="-78"/>
              </a:rPr>
              <a:t>گردشگری گیلان درطی سالیان گذشته برای مرمت سقف سردرآن، احتمال دارد که این بنا و حتی سردر ثبت شده</a:t>
            </a:r>
            <a:r>
              <a:rPr lang="fa-IR" sz="1200" dirty="0">
                <a:solidFill>
                  <a:prstClr val="black"/>
                </a:solidFill>
                <a:cs typeface="B Nazanin" pitchFamily="2" charset="-78"/>
              </a:rPr>
              <a:t>‏</a:t>
            </a:r>
            <a:r>
              <a:rPr lang="ar-SA" sz="1200" dirty="0">
                <a:solidFill>
                  <a:prstClr val="black"/>
                </a:solidFill>
                <a:cs typeface="B Nazanin" pitchFamily="2" charset="-78"/>
              </a:rPr>
              <a:t>ی آن تخریب شده و</a:t>
            </a:r>
            <a:r>
              <a:rPr lang="fa-IR" sz="1200" dirty="0">
                <a:solidFill>
                  <a:prstClr val="black"/>
                </a:solidFill>
                <a:cs typeface="B Nazanin" pitchFamily="2" charset="-78"/>
              </a:rPr>
              <a:t> </a:t>
            </a:r>
            <a:r>
              <a:rPr lang="ar-SA" sz="1200" dirty="0">
                <a:solidFill>
                  <a:prstClr val="black"/>
                </a:solidFill>
                <a:cs typeface="B Nazanin" pitchFamily="2" charset="-78"/>
              </a:rPr>
              <a:t>سبب به وجود آمدن خسارت</a:t>
            </a:r>
            <a:r>
              <a:rPr lang="fa-IR" sz="1200" dirty="0">
                <a:solidFill>
                  <a:prstClr val="black"/>
                </a:solidFill>
                <a:cs typeface="B Nazanin" pitchFamily="2" charset="-78"/>
              </a:rPr>
              <a:t>‏ه</a:t>
            </a:r>
            <a:r>
              <a:rPr lang="ar-SA" sz="1200" dirty="0">
                <a:solidFill>
                  <a:prstClr val="black"/>
                </a:solidFill>
                <a:cs typeface="B Nazanin" pitchFamily="2" charset="-78"/>
              </a:rPr>
              <a:t>ای جانی و</a:t>
            </a:r>
            <a:r>
              <a:rPr lang="fa-IR" sz="1200" dirty="0">
                <a:solidFill>
                  <a:prstClr val="black"/>
                </a:solidFill>
                <a:cs typeface="B Nazanin" pitchFamily="2" charset="-78"/>
              </a:rPr>
              <a:t> </a:t>
            </a:r>
            <a:r>
              <a:rPr lang="ar-SA" sz="1200" dirty="0">
                <a:solidFill>
                  <a:prstClr val="black"/>
                </a:solidFill>
                <a:cs typeface="B Nazanin" pitchFamily="2" charset="-78"/>
              </a:rPr>
              <a:t>مالی برای ساکنین،</a:t>
            </a:r>
            <a:r>
              <a:rPr lang="fa-IR" sz="1200" dirty="0">
                <a:solidFill>
                  <a:prstClr val="black"/>
                </a:solidFill>
                <a:cs typeface="B Nazanin" pitchFamily="2" charset="-78"/>
              </a:rPr>
              <a:t> </a:t>
            </a:r>
            <a:r>
              <a:rPr lang="ar-SA" sz="1200" dirty="0">
                <a:solidFill>
                  <a:prstClr val="black"/>
                </a:solidFill>
                <a:cs typeface="B Nazanin" pitchFamily="2" charset="-78"/>
              </a:rPr>
              <a:t>مغازه داران</a:t>
            </a:r>
            <a:r>
              <a:rPr lang="fa-IR" sz="1200" dirty="0">
                <a:solidFill>
                  <a:prstClr val="black"/>
                </a:solidFill>
                <a:cs typeface="B Nazanin" pitchFamily="2" charset="-78"/>
              </a:rPr>
              <a:t> و </a:t>
            </a:r>
            <a:r>
              <a:rPr lang="ar-SA" sz="1200" dirty="0">
                <a:solidFill>
                  <a:prstClr val="black"/>
                </a:solidFill>
                <a:cs typeface="B Nazanin" pitchFamily="2" charset="-78"/>
              </a:rPr>
              <a:t>عابرین گردد.</a:t>
            </a:r>
            <a:endParaRPr lang="fa-IR" sz="1200" dirty="0">
              <a:solidFill>
                <a:prstClr val="black"/>
              </a:solidFill>
              <a:cs typeface="B Nazanin" pitchFamily="2" charset="-78"/>
            </a:endParaRPr>
          </a:p>
        </p:txBody>
      </p:sp>
      <p:sp>
        <p:nvSpPr>
          <p:cNvPr id="5" name="Rectangle 4"/>
          <p:cNvSpPr/>
          <p:nvPr/>
        </p:nvSpPr>
        <p:spPr>
          <a:xfrm>
            <a:off x="2312121" y="4359565"/>
            <a:ext cx="5915670" cy="1512757"/>
          </a:xfrm>
          <a:prstGeom prst="rect">
            <a:avLst/>
          </a:prstGeom>
          <a:solidFill>
            <a:schemeClr val="bg1">
              <a:lumMod val="85000"/>
            </a:schemeClr>
          </a:solidFill>
          <a:ln w="9525">
            <a:solidFill>
              <a:schemeClr val="tx1">
                <a:lumMod val="50000"/>
                <a:lumOff val="50000"/>
              </a:schemeClr>
            </a:solidFill>
            <a:prstDash val="solid"/>
          </a:ln>
          <a:effectLst>
            <a:outerShdw blurRad="50800" dist="38100" dir="2700000" algn="tl" rotWithShape="0">
              <a:prstClr val="black">
                <a:alpha val="41000"/>
              </a:prstClr>
            </a:outerShdw>
          </a:effectLst>
        </p:spPr>
        <p:txBody>
          <a:bodyPr wrap="square" lIns="63152" tIns="31577" rIns="63152" bIns="31577">
            <a:spAutoFit/>
          </a:bodyPr>
          <a:lstStyle/>
          <a:p>
            <a:pPr algn="justLow" defTabSz="884160"/>
            <a:r>
              <a:rPr lang="fa-IR" sz="1108" dirty="0">
                <a:solidFill>
                  <a:prstClr val="black"/>
                </a:solidFill>
                <a:cs typeface="B Nazanin" pitchFamily="2" charset="-78"/>
              </a:rPr>
              <a:t>   </a:t>
            </a:r>
            <a:r>
              <a:rPr lang="ar-SA" sz="1108" dirty="0">
                <a:solidFill>
                  <a:prstClr val="black"/>
                </a:solidFill>
                <a:cs typeface="B Nazanin" pitchFamily="2" charset="-78"/>
              </a:rPr>
              <a:t>یکی ازمغازه داران که 50</a:t>
            </a:r>
            <a:r>
              <a:rPr lang="fa-IR" sz="1108" dirty="0">
                <a:solidFill>
                  <a:prstClr val="black"/>
                </a:solidFill>
                <a:cs typeface="B Nazanin" pitchFamily="2" charset="-78"/>
              </a:rPr>
              <a:t> </a:t>
            </a:r>
            <a:r>
              <a:rPr lang="ar-SA" sz="1108" dirty="0">
                <a:solidFill>
                  <a:prstClr val="black"/>
                </a:solidFill>
                <a:cs typeface="B Nazanin" pitchFamily="2" charset="-78"/>
              </a:rPr>
              <a:t>سال در</a:t>
            </a:r>
            <a:r>
              <a:rPr lang="fa-IR" sz="1108" dirty="0">
                <a:solidFill>
                  <a:prstClr val="black"/>
                </a:solidFill>
                <a:cs typeface="B Nazanin" pitchFamily="2" charset="-78"/>
              </a:rPr>
              <a:t> مجاورت </a:t>
            </a:r>
            <a:r>
              <a:rPr lang="ar-SA" sz="1108" dirty="0">
                <a:solidFill>
                  <a:prstClr val="black"/>
                </a:solidFill>
                <a:cs typeface="B Nazanin" pitchFamily="2" charset="-78"/>
              </a:rPr>
              <a:t>ساختمان این اثر</a:t>
            </a:r>
            <a:r>
              <a:rPr lang="fa-IR" sz="1108" dirty="0">
                <a:solidFill>
                  <a:prstClr val="black"/>
                </a:solidFill>
                <a:cs typeface="B Nazanin" pitchFamily="2" charset="-78"/>
              </a:rPr>
              <a:t> </a:t>
            </a:r>
            <a:r>
              <a:rPr lang="ar-SA" sz="1108" dirty="0">
                <a:solidFill>
                  <a:prstClr val="black"/>
                </a:solidFill>
                <a:cs typeface="B Nazanin" pitchFamily="2" charset="-78"/>
              </a:rPr>
              <a:t>تاریخی مشغول به کسب است، درگفت وگو با خبرنگار</a:t>
            </a:r>
            <a:r>
              <a:rPr lang="fa-IR" sz="1108" dirty="0">
                <a:solidFill>
                  <a:prstClr val="black"/>
                </a:solidFill>
                <a:cs typeface="B Nazanin" pitchFamily="2" charset="-78"/>
              </a:rPr>
              <a:t> </a:t>
            </a:r>
            <a:r>
              <a:rPr lang="ar-SA" sz="1108" dirty="0">
                <a:solidFill>
                  <a:prstClr val="black"/>
                </a:solidFill>
                <a:cs typeface="B Nazanin" pitchFamily="2" charset="-78"/>
              </a:rPr>
              <a:t>ایلنا در رشت،</a:t>
            </a:r>
            <a:r>
              <a:rPr lang="fa-IR" sz="1108" dirty="0">
                <a:solidFill>
                  <a:prstClr val="black"/>
                </a:solidFill>
                <a:cs typeface="B Nazanin" pitchFamily="2" charset="-78"/>
              </a:rPr>
              <a:t> </a:t>
            </a:r>
            <a:r>
              <a:rPr lang="ar-SA" sz="1108" dirty="0">
                <a:solidFill>
                  <a:prstClr val="black"/>
                </a:solidFill>
                <a:cs typeface="B Nazanin" pitchFamily="2" charset="-78"/>
              </a:rPr>
              <a:t>اظهار</a:t>
            </a:r>
            <a:r>
              <a:rPr lang="fa-IR" sz="1108" dirty="0">
                <a:solidFill>
                  <a:prstClr val="black"/>
                </a:solidFill>
                <a:cs typeface="B Nazanin" pitchFamily="2" charset="-78"/>
              </a:rPr>
              <a:t> </a:t>
            </a:r>
            <a:r>
              <a:rPr lang="ar-SA" sz="1108" dirty="0">
                <a:solidFill>
                  <a:prstClr val="black"/>
                </a:solidFill>
                <a:cs typeface="B Nazanin" pitchFamily="2" charset="-78"/>
              </a:rPr>
              <a:t>داشت: </a:t>
            </a:r>
            <a:endParaRPr lang="fa-IR" sz="1108"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این بنا</a:t>
            </a:r>
            <a:r>
              <a:rPr lang="fa-IR" sz="1200" dirty="0">
                <a:solidFill>
                  <a:prstClr val="black"/>
                </a:solidFill>
                <a:cs typeface="B Nazanin" pitchFamily="2" charset="-78"/>
              </a:rPr>
              <a:t> </a:t>
            </a:r>
            <a:r>
              <a:rPr lang="ar-SA" sz="1200" dirty="0">
                <a:solidFill>
                  <a:prstClr val="black"/>
                </a:solidFill>
                <a:cs typeface="B Nazanin" pitchFamily="2" charset="-78"/>
              </a:rPr>
              <a:t>متعلق به دوره</a:t>
            </a:r>
            <a:r>
              <a:rPr lang="fa-IR" sz="1200" dirty="0">
                <a:solidFill>
                  <a:prstClr val="black"/>
                </a:solidFill>
                <a:cs typeface="B Nazanin" pitchFamily="2" charset="-78"/>
              </a:rPr>
              <a:t>‏ی</a:t>
            </a:r>
            <a:r>
              <a:rPr lang="ar-SA" sz="1200" dirty="0">
                <a:solidFill>
                  <a:prstClr val="black"/>
                </a:solidFill>
                <a:cs typeface="B Nazanin" pitchFamily="2" charset="-78"/>
              </a:rPr>
              <a:t> قاجاریه می</a:t>
            </a:r>
            <a:r>
              <a:rPr lang="fa-IR" sz="1200" dirty="0">
                <a:solidFill>
                  <a:prstClr val="black"/>
                </a:solidFill>
                <a:cs typeface="B Nazanin" pitchFamily="2" charset="-78"/>
              </a:rPr>
              <a:t>‏</a:t>
            </a:r>
            <a:r>
              <a:rPr lang="ar-SA" sz="1200" dirty="0">
                <a:solidFill>
                  <a:prstClr val="black"/>
                </a:solidFill>
                <a:cs typeface="B Nazanin" pitchFamily="2" charset="-78"/>
              </a:rPr>
              <a:t>باشد</a:t>
            </a:r>
            <a:r>
              <a:rPr lang="fa-IR" sz="1200" dirty="0">
                <a:solidFill>
                  <a:prstClr val="black"/>
                </a:solidFill>
                <a:cs typeface="B Nazanin" pitchFamily="2" charset="-78"/>
              </a:rPr>
              <a:t>؛</a:t>
            </a:r>
            <a:r>
              <a:rPr lang="ar-SA" sz="1200" dirty="0">
                <a:solidFill>
                  <a:prstClr val="black"/>
                </a:solidFill>
                <a:cs typeface="B Nazanin" pitchFamily="2" charset="-78"/>
              </a:rPr>
              <a:t> دارای کاشی</a:t>
            </a:r>
            <a:r>
              <a:rPr lang="fa-IR" sz="1200" dirty="0">
                <a:solidFill>
                  <a:prstClr val="black"/>
                </a:solidFill>
                <a:cs typeface="B Nazanin" pitchFamily="2" charset="-78"/>
              </a:rPr>
              <a:t>‏</a:t>
            </a:r>
            <a:r>
              <a:rPr lang="ar-SA" sz="1200" dirty="0">
                <a:solidFill>
                  <a:prstClr val="black"/>
                </a:solidFill>
                <a:cs typeface="B Nazanin" pitchFamily="2" charset="-78"/>
              </a:rPr>
              <a:t>کاری های بسیار زیبایی بر</a:t>
            </a:r>
            <a:r>
              <a:rPr lang="fa-IR" sz="1200" dirty="0">
                <a:solidFill>
                  <a:prstClr val="black"/>
                </a:solidFill>
                <a:cs typeface="B Nazanin" pitchFamily="2" charset="-78"/>
              </a:rPr>
              <a:t> </a:t>
            </a:r>
            <a:r>
              <a:rPr lang="ar-SA" sz="1200" dirty="0">
                <a:solidFill>
                  <a:prstClr val="black"/>
                </a:solidFill>
                <a:cs typeface="B Nazanin" pitchFamily="2" charset="-78"/>
              </a:rPr>
              <a:t>سردر آن است که توجه گردشگران بسیار زیاد داخلی و</a:t>
            </a:r>
            <a:r>
              <a:rPr lang="fa-IR" sz="1200" dirty="0">
                <a:solidFill>
                  <a:prstClr val="black"/>
                </a:solidFill>
                <a:cs typeface="B Nazanin" pitchFamily="2" charset="-78"/>
              </a:rPr>
              <a:t> </a:t>
            </a:r>
            <a:r>
              <a:rPr lang="ar-SA" sz="1200" dirty="0">
                <a:solidFill>
                  <a:prstClr val="black"/>
                </a:solidFill>
                <a:cs typeface="B Nazanin" pitchFamily="2" charset="-78"/>
              </a:rPr>
              <a:t>خارجی را به خود جذب کرده است و از</a:t>
            </a:r>
            <a:r>
              <a:rPr lang="fa-IR" sz="1200" dirty="0">
                <a:solidFill>
                  <a:prstClr val="black"/>
                </a:solidFill>
                <a:cs typeface="B Nazanin" pitchFamily="2" charset="-78"/>
              </a:rPr>
              <a:t> </a:t>
            </a:r>
            <a:r>
              <a:rPr lang="ar-SA" sz="1200" dirty="0">
                <a:solidFill>
                  <a:prstClr val="black"/>
                </a:solidFill>
                <a:cs typeface="B Nazanin" pitchFamily="2" charset="-78"/>
              </a:rPr>
              <a:t>آن عکس و</a:t>
            </a:r>
            <a:r>
              <a:rPr lang="fa-IR" sz="1200" dirty="0">
                <a:solidFill>
                  <a:prstClr val="black"/>
                </a:solidFill>
                <a:cs typeface="B Nazanin" pitchFamily="2" charset="-78"/>
              </a:rPr>
              <a:t> </a:t>
            </a:r>
            <a:r>
              <a:rPr lang="ar-SA" sz="1200" dirty="0">
                <a:solidFill>
                  <a:prstClr val="black"/>
                </a:solidFill>
                <a:cs typeface="B Nazanin" pitchFamily="2" charset="-78"/>
              </a:rPr>
              <a:t>فیلم تهیه می</a:t>
            </a:r>
            <a:r>
              <a:rPr lang="fa-IR" sz="1200" dirty="0">
                <a:solidFill>
                  <a:prstClr val="black"/>
                </a:solidFill>
                <a:cs typeface="B Nazanin" pitchFamily="2" charset="-78"/>
              </a:rPr>
              <a:t>‏</a:t>
            </a:r>
            <a:r>
              <a:rPr lang="ar-SA" sz="1200" dirty="0">
                <a:solidFill>
                  <a:prstClr val="black"/>
                </a:solidFill>
                <a:cs typeface="B Nazanin" pitchFamily="2" charset="-78"/>
              </a:rPr>
              <a:t>کنند. </a:t>
            </a:r>
            <a:endParaRPr lang="fa-IR"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محمد</a:t>
            </a:r>
            <a:r>
              <a:rPr lang="fa-IR" sz="1200" dirty="0">
                <a:solidFill>
                  <a:prstClr val="black"/>
                </a:solidFill>
                <a:cs typeface="B Nazanin" pitchFamily="2" charset="-78"/>
              </a:rPr>
              <a:t> </a:t>
            </a:r>
            <a:r>
              <a:rPr lang="ar-SA" sz="1200" dirty="0">
                <a:solidFill>
                  <a:prstClr val="black"/>
                </a:solidFill>
                <a:cs typeface="B Nazanin" pitchFamily="2" charset="-78"/>
              </a:rPr>
              <a:t>گیاه</a:t>
            </a:r>
            <a:r>
              <a:rPr lang="fa-IR" sz="1200" dirty="0">
                <a:solidFill>
                  <a:prstClr val="black"/>
                </a:solidFill>
                <a:cs typeface="B Nazanin" pitchFamily="2" charset="-78"/>
              </a:rPr>
              <a:t>ی</a:t>
            </a:r>
            <a:r>
              <a:rPr lang="ar-SA" sz="1200" dirty="0">
                <a:solidFill>
                  <a:prstClr val="black"/>
                </a:solidFill>
                <a:cs typeface="B Nazanin" pitchFamily="2" charset="-78"/>
              </a:rPr>
              <a:t> رنگ خواه،</a:t>
            </a:r>
            <a:r>
              <a:rPr lang="fa-IR" sz="1200" dirty="0">
                <a:solidFill>
                  <a:prstClr val="black"/>
                </a:solidFill>
                <a:cs typeface="B Nazanin" pitchFamily="2" charset="-78"/>
              </a:rPr>
              <a:t> </a:t>
            </a:r>
            <a:r>
              <a:rPr lang="ar-SA" sz="1200" dirty="0">
                <a:solidFill>
                  <a:prstClr val="black"/>
                </a:solidFill>
                <a:cs typeface="B Nazanin" pitchFamily="2" charset="-78"/>
              </a:rPr>
              <a:t>خاطرنشان کرد: این بنا بعد از</a:t>
            </a:r>
            <a:r>
              <a:rPr lang="fa-IR" sz="1200" dirty="0">
                <a:solidFill>
                  <a:prstClr val="black"/>
                </a:solidFill>
                <a:cs typeface="B Nazanin" pitchFamily="2" charset="-78"/>
              </a:rPr>
              <a:t> </a:t>
            </a:r>
            <a:r>
              <a:rPr lang="ar-SA" sz="1200" dirty="0">
                <a:solidFill>
                  <a:prstClr val="black"/>
                </a:solidFill>
                <a:cs typeface="B Nazanin" pitchFamily="2" charset="-78"/>
              </a:rPr>
              <a:t>انقلاب بلا</a:t>
            </a:r>
            <a:r>
              <a:rPr lang="fa-IR" sz="1200" dirty="0">
                <a:solidFill>
                  <a:prstClr val="black"/>
                </a:solidFill>
                <a:cs typeface="B Nazanin" pitchFamily="2" charset="-78"/>
              </a:rPr>
              <a:t> </a:t>
            </a:r>
            <a:r>
              <a:rPr lang="ar-SA" sz="1200" dirty="0">
                <a:solidFill>
                  <a:prstClr val="black"/>
                </a:solidFill>
                <a:cs typeface="B Nazanin" pitchFamily="2" charset="-78"/>
              </a:rPr>
              <a:t>استفاده می</a:t>
            </a:r>
            <a:r>
              <a:rPr lang="fa-IR" sz="1200" dirty="0">
                <a:solidFill>
                  <a:prstClr val="black"/>
                </a:solidFill>
                <a:cs typeface="B Nazanin" pitchFamily="2" charset="-78"/>
              </a:rPr>
              <a:t>‏</a:t>
            </a:r>
            <a:r>
              <a:rPr lang="ar-SA" sz="1200" dirty="0">
                <a:solidFill>
                  <a:prstClr val="black"/>
                </a:solidFill>
                <a:cs typeface="B Nazanin" pitchFamily="2" charset="-78"/>
              </a:rPr>
              <a:t>باشد و</a:t>
            </a:r>
            <a:r>
              <a:rPr lang="fa-IR" sz="1200" dirty="0">
                <a:solidFill>
                  <a:prstClr val="black"/>
                </a:solidFill>
                <a:cs typeface="B Nazanin" pitchFamily="2" charset="-78"/>
              </a:rPr>
              <a:t> </a:t>
            </a:r>
            <a:r>
              <a:rPr lang="ar-SA" sz="1200" dirty="0">
                <a:solidFill>
                  <a:prstClr val="black"/>
                </a:solidFill>
                <a:cs typeface="B Nazanin" pitchFamily="2" charset="-78"/>
              </a:rPr>
              <a:t>مالکین آن</a:t>
            </a:r>
            <a:r>
              <a:rPr lang="fa-IR" sz="1200" dirty="0">
                <a:solidFill>
                  <a:prstClr val="black"/>
                </a:solidFill>
                <a:cs typeface="B Nazanin" pitchFamily="2" charset="-78"/>
              </a:rPr>
              <a:t>،</a:t>
            </a:r>
            <a:r>
              <a:rPr lang="ar-SA" sz="1200" dirty="0">
                <a:solidFill>
                  <a:prstClr val="black"/>
                </a:solidFill>
                <a:cs typeface="B Nazanin" pitchFamily="2" charset="-78"/>
              </a:rPr>
              <a:t> اداره</a:t>
            </a:r>
            <a:r>
              <a:rPr lang="fa-IR" sz="1200" dirty="0">
                <a:solidFill>
                  <a:prstClr val="black"/>
                </a:solidFill>
                <a:cs typeface="B Nazanin" pitchFamily="2" charset="-78"/>
              </a:rPr>
              <a:t>‏ی</a:t>
            </a:r>
            <a:r>
              <a:rPr lang="ar-SA" sz="1200" dirty="0">
                <a:solidFill>
                  <a:prstClr val="black"/>
                </a:solidFill>
                <a:cs typeface="B Nazanin" pitchFamily="2" charset="-78"/>
              </a:rPr>
              <a:t> کل اوقاف،</a:t>
            </a:r>
            <a:r>
              <a:rPr lang="fa-IR" sz="1200" dirty="0">
                <a:solidFill>
                  <a:prstClr val="black"/>
                </a:solidFill>
                <a:cs typeface="B Nazanin" pitchFamily="2" charset="-78"/>
              </a:rPr>
              <a:t> </a:t>
            </a:r>
            <a:r>
              <a:rPr lang="ar-SA" sz="1200" dirty="0">
                <a:solidFill>
                  <a:prstClr val="black"/>
                </a:solidFill>
                <a:cs typeface="B Nazanin" pitchFamily="2" charset="-78"/>
              </a:rPr>
              <a:t>حاج رضا کمایی و</a:t>
            </a:r>
            <a:r>
              <a:rPr lang="fa-IR" sz="1200" dirty="0">
                <a:solidFill>
                  <a:prstClr val="black"/>
                </a:solidFill>
                <a:cs typeface="B Nazanin" pitchFamily="2" charset="-78"/>
              </a:rPr>
              <a:t> </a:t>
            </a:r>
            <a:r>
              <a:rPr lang="ar-SA" sz="1200" dirty="0">
                <a:solidFill>
                  <a:prstClr val="black"/>
                </a:solidFill>
                <a:cs typeface="B Nazanin" pitchFamily="2" charset="-78"/>
              </a:rPr>
              <a:t>سلیمی بوده است. </a:t>
            </a:r>
            <a:endParaRPr lang="fa-IR"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به گفته</a:t>
            </a:r>
            <a:r>
              <a:rPr lang="fa-IR" sz="1200" dirty="0">
                <a:solidFill>
                  <a:prstClr val="black"/>
                </a:solidFill>
                <a:cs typeface="B Nazanin" pitchFamily="2" charset="-78"/>
              </a:rPr>
              <a:t>‏ی</a:t>
            </a:r>
            <a:r>
              <a:rPr lang="ar-SA" sz="1200" dirty="0">
                <a:solidFill>
                  <a:prstClr val="black"/>
                </a:solidFill>
                <a:cs typeface="B Nazanin" pitchFamily="2" charset="-78"/>
              </a:rPr>
              <a:t> وی که بیش از هفتاد سال سن</a:t>
            </a:r>
            <a:r>
              <a:rPr lang="fa-IR" sz="1200" dirty="0">
                <a:solidFill>
                  <a:prstClr val="black"/>
                </a:solidFill>
                <a:cs typeface="B Nazanin" pitchFamily="2" charset="-78"/>
              </a:rPr>
              <a:t> دارد</a:t>
            </a:r>
            <a:r>
              <a:rPr lang="ar-SA" sz="1200" dirty="0">
                <a:solidFill>
                  <a:prstClr val="black"/>
                </a:solidFill>
                <a:cs typeface="B Nazanin" pitchFamily="2" charset="-78"/>
              </a:rPr>
              <a:t> و قبل از او پدرش در این مکان ک</a:t>
            </a:r>
            <a:r>
              <a:rPr lang="fa-IR" sz="1200" dirty="0">
                <a:solidFill>
                  <a:prstClr val="black"/>
                </a:solidFill>
                <a:cs typeface="B Nazanin" pitchFamily="2" charset="-78"/>
              </a:rPr>
              <a:t>ا</a:t>
            </a:r>
            <a:r>
              <a:rPr lang="ar-SA" sz="1200" dirty="0">
                <a:solidFill>
                  <a:prstClr val="black"/>
                </a:solidFill>
                <a:cs typeface="B Nazanin" pitchFamily="2" charset="-78"/>
              </a:rPr>
              <a:t>سب</a:t>
            </a:r>
            <a:r>
              <a:rPr lang="fa-IR" sz="1200" dirty="0">
                <a:solidFill>
                  <a:prstClr val="black"/>
                </a:solidFill>
                <a:cs typeface="B Nazanin" pitchFamily="2" charset="-78"/>
              </a:rPr>
              <a:t>ی</a:t>
            </a:r>
            <a:r>
              <a:rPr lang="ar-SA" sz="1200" dirty="0">
                <a:solidFill>
                  <a:prstClr val="black"/>
                </a:solidFill>
                <a:cs typeface="B Nazanin" pitchFamily="2" charset="-78"/>
              </a:rPr>
              <a:t> می</a:t>
            </a:r>
            <a:r>
              <a:rPr lang="fa-IR" sz="1200" dirty="0">
                <a:solidFill>
                  <a:prstClr val="black"/>
                </a:solidFill>
                <a:cs typeface="B Nazanin" pitchFamily="2" charset="-78"/>
              </a:rPr>
              <a:t>‏</a:t>
            </a:r>
            <a:r>
              <a:rPr lang="ar-SA" sz="1200" dirty="0">
                <a:solidFill>
                  <a:prstClr val="black"/>
                </a:solidFill>
                <a:cs typeface="B Nazanin" pitchFamily="2" charset="-78"/>
              </a:rPr>
              <a:t>کرده،</a:t>
            </a:r>
            <a:r>
              <a:rPr lang="fa-IR" sz="1200" dirty="0">
                <a:solidFill>
                  <a:prstClr val="black"/>
                </a:solidFill>
                <a:cs typeface="B Nazanin" pitchFamily="2" charset="-78"/>
              </a:rPr>
              <a:t> </a:t>
            </a:r>
            <a:r>
              <a:rPr lang="ar-SA" sz="1200" dirty="0">
                <a:solidFill>
                  <a:prstClr val="black"/>
                </a:solidFill>
                <a:cs typeface="B Nazanin" pitchFamily="2" charset="-78"/>
              </a:rPr>
              <a:t>در</a:t>
            </a:r>
            <a:r>
              <a:rPr lang="fa-IR" sz="1200" dirty="0">
                <a:solidFill>
                  <a:prstClr val="black"/>
                </a:solidFill>
                <a:cs typeface="B Nazanin" pitchFamily="2" charset="-78"/>
              </a:rPr>
              <a:t> چند سال</a:t>
            </a:r>
            <a:r>
              <a:rPr lang="ar-SA" sz="1200" dirty="0">
                <a:solidFill>
                  <a:prstClr val="black"/>
                </a:solidFill>
                <a:cs typeface="B Nazanin" pitchFamily="2" charset="-78"/>
              </a:rPr>
              <a:t> گذشته با هزینه</a:t>
            </a:r>
            <a:r>
              <a:rPr lang="fa-IR" sz="1200" dirty="0">
                <a:solidFill>
                  <a:prstClr val="black"/>
                </a:solidFill>
                <a:cs typeface="B Nazanin" pitchFamily="2" charset="-78"/>
              </a:rPr>
              <a:t>‏ی</a:t>
            </a:r>
            <a:r>
              <a:rPr lang="ar-SA" sz="1200" dirty="0">
                <a:solidFill>
                  <a:prstClr val="black"/>
                </a:solidFill>
                <a:cs typeface="B Nazanin" pitchFamily="2" charset="-78"/>
              </a:rPr>
              <a:t> شخصی</a:t>
            </a:r>
            <a:r>
              <a:rPr lang="fa-IR" sz="1200" dirty="0">
                <a:solidFill>
                  <a:prstClr val="black"/>
                </a:solidFill>
                <a:cs typeface="B Nazanin" pitchFamily="2" charset="-78"/>
              </a:rPr>
              <a:t>،</a:t>
            </a:r>
            <a:r>
              <a:rPr lang="ar-SA" sz="1200" dirty="0">
                <a:solidFill>
                  <a:prstClr val="black"/>
                </a:solidFill>
                <a:cs typeface="B Nazanin" pitchFamily="2" charset="-78"/>
              </a:rPr>
              <a:t> حدود یک میلیون تومان برای مرمت سقف ساختمان این بنا خرج نموده و</a:t>
            </a:r>
            <a:r>
              <a:rPr lang="fa-IR" sz="1200" dirty="0">
                <a:solidFill>
                  <a:prstClr val="black"/>
                </a:solidFill>
                <a:cs typeface="B Nazanin" pitchFamily="2" charset="-78"/>
              </a:rPr>
              <a:t> </a:t>
            </a:r>
            <a:r>
              <a:rPr lang="ar-SA" sz="1200" dirty="0">
                <a:solidFill>
                  <a:prstClr val="black"/>
                </a:solidFill>
                <a:cs typeface="B Nazanin" pitchFamily="2" charset="-78"/>
              </a:rPr>
              <a:t>هیچ کس جبران نکرده است. </a:t>
            </a:r>
            <a:endParaRPr lang="fa-IR" sz="1200" dirty="0">
              <a:solidFill>
                <a:prstClr val="black"/>
              </a:solidFill>
              <a:cs typeface="B Nazanin" pitchFamily="2" charset="-78"/>
            </a:endParaRPr>
          </a:p>
        </p:txBody>
      </p:sp>
      <p:sp>
        <p:nvSpPr>
          <p:cNvPr id="4" name="TextBox 3"/>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معرفی بنا</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10</a:t>
            </a:r>
            <a:endParaRPr lang="en-US" sz="1108" dirty="0">
              <a:solidFill>
                <a:prstClr val="black">
                  <a:lumMod val="65000"/>
                  <a:lumOff val="35000"/>
                </a:prstClr>
              </a:solidFill>
              <a:cs typeface="B Nazanin" pitchFamily="2" charset="-78"/>
            </a:endParaRP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r>
              <a:rPr lang="fa-IR" sz="1108" dirty="0">
                <a:solidFill>
                  <a:prstClr val="black">
                    <a:lumMod val="75000"/>
                    <a:lumOff val="25000"/>
                  </a:prstClr>
                </a:solidFill>
              </a:rPr>
              <a:t>بررسی‏های میدانی</a:t>
            </a:r>
          </a:p>
          <a:p>
            <a:pPr defTabSz="884160"/>
            <a:r>
              <a:rPr lang="fa-IR" sz="1108" dirty="0">
                <a:solidFill>
                  <a:prstClr val="black">
                    <a:lumMod val="65000"/>
                    <a:lumOff val="35000"/>
                  </a:prstClr>
                </a:solidFill>
              </a:rPr>
              <a:t>مصاحبه با اهالی</a:t>
            </a:r>
          </a:p>
          <a:p>
            <a:pPr defTabSz="884160"/>
            <a:r>
              <a:rPr lang="fa-IR" sz="1108" dirty="0">
                <a:solidFill>
                  <a:prstClr val="black">
                    <a:lumMod val="65000"/>
                    <a:lumOff val="35000"/>
                  </a:prstClr>
                </a:solidFill>
              </a:rPr>
              <a:t>اینترنت</a:t>
            </a:r>
            <a:endParaRPr lang="en-US" sz="923" dirty="0">
              <a:solidFill>
                <a:prstClr val="black">
                  <a:lumMod val="65000"/>
                  <a:lumOff val="35000"/>
                </a:prstClr>
              </a:solidFill>
            </a:endParaRPr>
          </a:p>
        </p:txBody>
      </p:sp>
    </p:spTree>
    <p:extLst>
      <p:ext uri="{BB962C8B-B14F-4D97-AF65-F5344CB8AC3E}">
        <p14:creationId xmlns:p14="http://schemas.microsoft.com/office/powerpoint/2010/main" val="210453465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68105" y="1015067"/>
            <a:ext cx="6204744" cy="4939752"/>
          </a:xfrm>
          <a:prstGeom prst="rect">
            <a:avLst/>
          </a:prstGeom>
          <a:ln>
            <a:noFill/>
          </a:ln>
          <a:effectLst>
            <a:outerShdw blurRad="190500" algn="tl" rotWithShape="0">
              <a:srgbClr val="000000">
                <a:alpha val="70000"/>
              </a:srgbClr>
            </a:outerShdw>
          </a:effectLst>
        </p:spPr>
      </p:pic>
      <p:sp>
        <p:nvSpPr>
          <p:cNvPr id="3" name="TextBox 2"/>
          <p:cNvSpPr txBox="1"/>
          <p:nvPr/>
        </p:nvSpPr>
        <p:spPr>
          <a:xfrm>
            <a:off x="6566068" y="918967"/>
            <a:ext cx="179466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کف‏سازی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4" name="TextBox 3"/>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گربه رو</a:t>
            </a:r>
            <a:endParaRPr lang="en-US" sz="1200" dirty="0">
              <a:solidFill>
                <a:prstClr val="black">
                  <a:lumMod val="75000"/>
                  <a:lumOff val="25000"/>
                </a:prstClr>
              </a:solidFill>
              <a:cs typeface="B Nazanin" pitchFamily="2" charset="-78"/>
            </a:endParaRPr>
          </a:p>
        </p:txBody>
      </p:sp>
      <p:sp>
        <p:nvSpPr>
          <p:cNvPr id="5" name="TextBox 4"/>
          <p:cNvSpPr txBox="1"/>
          <p:nvPr/>
        </p:nvSpPr>
        <p:spPr>
          <a:xfrm>
            <a:off x="3574966" y="1297974"/>
            <a:ext cx="4769442"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کف حمام، تماماً به جزء قسمت‏هایی که روکش خود را از دست داده‏اند، از جنس موزائیک هستند.</a:t>
            </a:r>
            <a:endParaRPr lang="en-US" sz="1200" dirty="0">
              <a:solidFill>
                <a:prstClr val="black">
                  <a:lumMod val="75000"/>
                  <a:lumOff val="25000"/>
                </a:prstClr>
              </a:solidFill>
              <a:cs typeface="B Nazanin" pitchFamily="2" charset="-78"/>
            </a:endParaRPr>
          </a:p>
        </p:txBody>
      </p:sp>
      <p:sp>
        <p:nvSpPr>
          <p:cNvPr id="6" name="TextBox 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7" name="TextBox 6"/>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100</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9"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270183609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356128" y="2631373"/>
            <a:ext cx="5871663" cy="3210319"/>
            <a:chOff x="650381" y="1638942"/>
            <a:chExt cx="7930761" cy="4336127"/>
          </a:xfrm>
        </p:grpSpPr>
        <p:sp>
          <p:nvSpPr>
            <p:cNvPr id="4" name="Down Arrow 3"/>
            <p:cNvSpPr/>
            <p:nvPr/>
          </p:nvSpPr>
          <p:spPr>
            <a:xfrm>
              <a:off x="3225665" y="1988840"/>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5" name="Down Arrow 4"/>
            <p:cNvSpPr/>
            <p:nvPr/>
          </p:nvSpPr>
          <p:spPr>
            <a:xfrm>
              <a:off x="2779902" y="196319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6" name="Down Arrow 5"/>
            <p:cNvSpPr/>
            <p:nvPr/>
          </p:nvSpPr>
          <p:spPr>
            <a:xfrm>
              <a:off x="2389858" y="194751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7" name="Down Arrow 6"/>
            <p:cNvSpPr/>
            <p:nvPr/>
          </p:nvSpPr>
          <p:spPr>
            <a:xfrm>
              <a:off x="3559988" y="1988840"/>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8" name="Down Arrow 7"/>
            <p:cNvSpPr/>
            <p:nvPr/>
          </p:nvSpPr>
          <p:spPr>
            <a:xfrm>
              <a:off x="6457453" y="1834537"/>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9" name="Down Arrow 8"/>
            <p:cNvSpPr/>
            <p:nvPr/>
          </p:nvSpPr>
          <p:spPr>
            <a:xfrm>
              <a:off x="6011689" y="1808892"/>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10" name="Down Arrow 9"/>
            <p:cNvSpPr/>
            <p:nvPr/>
          </p:nvSpPr>
          <p:spPr>
            <a:xfrm>
              <a:off x="5621646" y="1793212"/>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11" name="Down Arrow 10"/>
            <p:cNvSpPr/>
            <p:nvPr/>
          </p:nvSpPr>
          <p:spPr>
            <a:xfrm>
              <a:off x="6791776" y="1834537"/>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16" name="Down Arrow 15"/>
            <p:cNvSpPr/>
            <p:nvPr/>
          </p:nvSpPr>
          <p:spPr>
            <a:xfrm>
              <a:off x="1865973" y="3737606"/>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17" name="Down Arrow 16"/>
            <p:cNvSpPr/>
            <p:nvPr/>
          </p:nvSpPr>
          <p:spPr>
            <a:xfrm>
              <a:off x="1420209" y="3711961"/>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19" name="Down Arrow 18"/>
            <p:cNvSpPr/>
            <p:nvPr/>
          </p:nvSpPr>
          <p:spPr>
            <a:xfrm>
              <a:off x="2334138" y="3789040"/>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20" name="Down Arrow 19"/>
            <p:cNvSpPr/>
            <p:nvPr/>
          </p:nvSpPr>
          <p:spPr>
            <a:xfrm>
              <a:off x="3728562" y="397576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21" name="Down Arrow 20"/>
            <p:cNvSpPr/>
            <p:nvPr/>
          </p:nvSpPr>
          <p:spPr>
            <a:xfrm>
              <a:off x="3295006" y="3891909"/>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22" name="Down Arrow 21"/>
            <p:cNvSpPr/>
            <p:nvPr/>
          </p:nvSpPr>
          <p:spPr>
            <a:xfrm>
              <a:off x="2779902" y="3840458"/>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23" name="Down Arrow 22"/>
            <p:cNvSpPr/>
            <p:nvPr/>
          </p:nvSpPr>
          <p:spPr>
            <a:xfrm>
              <a:off x="4098697" y="4001812"/>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24" name="Down Arrow 23"/>
            <p:cNvSpPr/>
            <p:nvPr/>
          </p:nvSpPr>
          <p:spPr>
            <a:xfrm>
              <a:off x="5324410" y="4138971"/>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25" name="Down Arrow 24"/>
            <p:cNvSpPr/>
            <p:nvPr/>
          </p:nvSpPr>
          <p:spPr>
            <a:xfrm>
              <a:off x="4878646" y="4113326"/>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26" name="Down Arrow 25"/>
            <p:cNvSpPr/>
            <p:nvPr/>
          </p:nvSpPr>
          <p:spPr>
            <a:xfrm>
              <a:off x="4488603" y="4097646"/>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27" name="Down Arrow 26"/>
            <p:cNvSpPr/>
            <p:nvPr/>
          </p:nvSpPr>
          <p:spPr>
            <a:xfrm>
              <a:off x="6648124" y="431051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28" name="Down Arrow 27"/>
            <p:cNvSpPr/>
            <p:nvPr/>
          </p:nvSpPr>
          <p:spPr>
            <a:xfrm>
              <a:off x="6202361" y="4251949"/>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29" name="Down Arrow 28"/>
            <p:cNvSpPr/>
            <p:nvPr/>
          </p:nvSpPr>
          <p:spPr>
            <a:xfrm>
              <a:off x="5812317" y="4149080"/>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pic>
          <p:nvPicPr>
            <p:cNvPr id="2" name="Picture 1"/>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100000"/>
                      </a14:imgEffect>
                      <a14:imgEffect>
                        <a14:colorTemperature colorTemp="7200"/>
                      </a14:imgEffect>
                      <a14:imgEffect>
                        <a14:saturation sat="33000"/>
                      </a14:imgEffect>
                      <a14:imgEffect>
                        <a14:brightnessContrast contrast="-40000"/>
                      </a14:imgEffect>
                    </a14:imgLayer>
                  </a14:imgProps>
                </a:ext>
                <a:ext uri="{28A0092B-C50C-407E-A947-70E740481C1C}">
                  <a14:useLocalDpi xmlns:a14="http://schemas.microsoft.com/office/drawing/2010/main"/>
                </a:ext>
              </a:extLst>
            </a:blip>
            <a:srcRect/>
            <a:stretch/>
          </p:blipFill>
          <p:spPr>
            <a:xfrm>
              <a:off x="650381" y="1963228"/>
              <a:ext cx="7930761" cy="4011841"/>
            </a:xfrm>
            <a:prstGeom prst="rect">
              <a:avLst/>
            </a:prstGeom>
          </p:spPr>
        </p:pic>
        <p:sp>
          <p:nvSpPr>
            <p:cNvPr id="18" name="Down Arrow 17"/>
            <p:cNvSpPr/>
            <p:nvPr/>
          </p:nvSpPr>
          <p:spPr>
            <a:xfrm>
              <a:off x="1073744" y="3516366"/>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30" name="Down Arrow 29"/>
            <p:cNvSpPr/>
            <p:nvPr/>
          </p:nvSpPr>
          <p:spPr>
            <a:xfrm>
              <a:off x="3229240" y="1834570"/>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31" name="Down Arrow 30"/>
            <p:cNvSpPr/>
            <p:nvPr/>
          </p:nvSpPr>
          <p:spPr>
            <a:xfrm>
              <a:off x="2783477" y="180892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32" name="Down Arrow 31"/>
            <p:cNvSpPr/>
            <p:nvPr/>
          </p:nvSpPr>
          <p:spPr>
            <a:xfrm>
              <a:off x="2393433" y="179324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33" name="Down Arrow 32"/>
            <p:cNvSpPr/>
            <p:nvPr/>
          </p:nvSpPr>
          <p:spPr>
            <a:xfrm>
              <a:off x="3563563" y="1834570"/>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34" name="Down Arrow 33"/>
            <p:cNvSpPr/>
            <p:nvPr/>
          </p:nvSpPr>
          <p:spPr>
            <a:xfrm>
              <a:off x="6461028" y="1680267"/>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35" name="Down Arrow 34"/>
            <p:cNvSpPr/>
            <p:nvPr/>
          </p:nvSpPr>
          <p:spPr>
            <a:xfrm>
              <a:off x="6015264" y="1654622"/>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36" name="Down Arrow 35"/>
            <p:cNvSpPr/>
            <p:nvPr/>
          </p:nvSpPr>
          <p:spPr>
            <a:xfrm>
              <a:off x="5625221" y="1638942"/>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37" name="Down Arrow 36"/>
            <p:cNvSpPr/>
            <p:nvPr/>
          </p:nvSpPr>
          <p:spPr>
            <a:xfrm>
              <a:off x="6795351" y="1680267"/>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38" name="Down Arrow 37"/>
            <p:cNvSpPr/>
            <p:nvPr/>
          </p:nvSpPr>
          <p:spPr>
            <a:xfrm>
              <a:off x="1869548" y="3583336"/>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39" name="Down Arrow 38"/>
            <p:cNvSpPr/>
            <p:nvPr/>
          </p:nvSpPr>
          <p:spPr>
            <a:xfrm>
              <a:off x="1423784" y="3557691"/>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40" name="Down Arrow 39"/>
            <p:cNvSpPr/>
            <p:nvPr/>
          </p:nvSpPr>
          <p:spPr>
            <a:xfrm>
              <a:off x="2337713" y="3634770"/>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41" name="Down Arrow 40"/>
            <p:cNvSpPr/>
            <p:nvPr/>
          </p:nvSpPr>
          <p:spPr>
            <a:xfrm>
              <a:off x="3732137" y="382149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42" name="Down Arrow 41"/>
            <p:cNvSpPr/>
            <p:nvPr/>
          </p:nvSpPr>
          <p:spPr>
            <a:xfrm>
              <a:off x="3298581" y="3737639"/>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43" name="Down Arrow 42"/>
            <p:cNvSpPr/>
            <p:nvPr/>
          </p:nvSpPr>
          <p:spPr>
            <a:xfrm>
              <a:off x="2783477" y="3686188"/>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44" name="Down Arrow 43"/>
            <p:cNvSpPr/>
            <p:nvPr/>
          </p:nvSpPr>
          <p:spPr>
            <a:xfrm>
              <a:off x="4102272" y="3847542"/>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45" name="Down Arrow 44"/>
            <p:cNvSpPr/>
            <p:nvPr/>
          </p:nvSpPr>
          <p:spPr>
            <a:xfrm>
              <a:off x="5327985" y="3984701"/>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46" name="Down Arrow 45"/>
            <p:cNvSpPr/>
            <p:nvPr/>
          </p:nvSpPr>
          <p:spPr>
            <a:xfrm>
              <a:off x="4882221" y="3959056"/>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47" name="Down Arrow 46"/>
            <p:cNvSpPr/>
            <p:nvPr/>
          </p:nvSpPr>
          <p:spPr>
            <a:xfrm>
              <a:off x="4492178" y="3943376"/>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48" name="Down Arrow 47"/>
            <p:cNvSpPr/>
            <p:nvPr/>
          </p:nvSpPr>
          <p:spPr>
            <a:xfrm>
              <a:off x="6651699" y="415624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49" name="Down Arrow 48"/>
            <p:cNvSpPr/>
            <p:nvPr/>
          </p:nvSpPr>
          <p:spPr>
            <a:xfrm>
              <a:off x="6205936" y="4097679"/>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50" name="Down Arrow 49"/>
            <p:cNvSpPr/>
            <p:nvPr/>
          </p:nvSpPr>
          <p:spPr>
            <a:xfrm>
              <a:off x="5815892" y="3994810"/>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51" name="Down Arrow 50"/>
            <p:cNvSpPr/>
            <p:nvPr/>
          </p:nvSpPr>
          <p:spPr>
            <a:xfrm>
              <a:off x="2068186" y="2271834"/>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52" name="Down Arrow 51"/>
            <p:cNvSpPr/>
            <p:nvPr/>
          </p:nvSpPr>
          <p:spPr>
            <a:xfrm>
              <a:off x="1765498" y="2584022"/>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53" name="Down Arrow 52"/>
            <p:cNvSpPr/>
            <p:nvPr/>
          </p:nvSpPr>
          <p:spPr>
            <a:xfrm>
              <a:off x="3776550" y="3068977"/>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54" name="Down Arrow 53"/>
            <p:cNvSpPr/>
            <p:nvPr/>
          </p:nvSpPr>
          <p:spPr>
            <a:xfrm>
              <a:off x="4615534" y="3120427"/>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57" name="Down Arrow 56"/>
            <p:cNvSpPr/>
            <p:nvPr/>
          </p:nvSpPr>
          <p:spPr>
            <a:xfrm>
              <a:off x="6038774" y="340335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58" name="Down Arrow 57"/>
            <p:cNvSpPr/>
            <p:nvPr/>
          </p:nvSpPr>
          <p:spPr>
            <a:xfrm>
              <a:off x="7098239" y="297202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59" name="Down Arrow 58"/>
            <p:cNvSpPr/>
            <p:nvPr/>
          </p:nvSpPr>
          <p:spPr>
            <a:xfrm>
              <a:off x="7168464" y="2143176"/>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60" name="Down Arrow 59"/>
            <p:cNvSpPr/>
            <p:nvPr/>
          </p:nvSpPr>
          <p:spPr>
            <a:xfrm>
              <a:off x="7168464" y="2451749"/>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61" name="Down Arrow 60"/>
            <p:cNvSpPr/>
            <p:nvPr/>
          </p:nvSpPr>
          <p:spPr>
            <a:xfrm>
              <a:off x="7516142" y="324908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62" name="Down Arrow 61"/>
            <p:cNvSpPr/>
            <p:nvPr/>
          </p:nvSpPr>
          <p:spPr>
            <a:xfrm>
              <a:off x="7906185" y="3314362"/>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63" name="Down Arrow 62"/>
            <p:cNvSpPr/>
            <p:nvPr/>
          </p:nvSpPr>
          <p:spPr>
            <a:xfrm>
              <a:off x="8184788" y="3681996"/>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64" name="Down Arrow 63"/>
            <p:cNvSpPr/>
            <p:nvPr/>
          </p:nvSpPr>
          <p:spPr>
            <a:xfrm>
              <a:off x="8201219" y="4046245"/>
              <a:ext cx="167161" cy="617211"/>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grpSp>
      <p:sp>
        <p:nvSpPr>
          <p:cNvPr id="65" name="Content Placeholder 2"/>
          <p:cNvSpPr txBox="1">
            <a:spLocks/>
          </p:cNvSpPr>
          <p:nvPr/>
        </p:nvSpPr>
        <p:spPr>
          <a:xfrm>
            <a:off x="2356129" y="1368464"/>
            <a:ext cx="5805194" cy="663819"/>
          </a:xfrm>
          <a:prstGeom prst="rect">
            <a:avLst/>
          </a:prstGeom>
        </p:spPr>
        <p:txBody>
          <a:bodyPr vert="horz" lIns="84406" tIns="42203" rIns="84406" bIns="42203"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Low" rtl="1">
              <a:buNone/>
            </a:pPr>
            <a:r>
              <a:rPr lang="fa-IR" sz="1200" dirty="0">
                <a:solidFill>
                  <a:prstClr val="black"/>
                </a:solidFill>
                <a:cs typeface="B Nazanin" pitchFamily="2" charset="-78"/>
              </a:rPr>
              <a:t>تمامی نیروهای عمودی نظیر نیروی سقف و وزن خود دیوارها توسط دیوارهای باربر مانند تصویر ذیل به زمین انتقال می‏یاند. </a:t>
            </a:r>
            <a:endParaRPr lang="en-US" sz="1200" dirty="0">
              <a:solidFill>
                <a:prstClr val="black"/>
              </a:solidFill>
              <a:cs typeface="B Nazanin" pitchFamily="2" charset="-78"/>
            </a:endParaRPr>
          </a:p>
        </p:txBody>
      </p:sp>
      <p:sp>
        <p:nvSpPr>
          <p:cNvPr id="66" name="TextBox 65"/>
          <p:cNvSpPr txBox="1"/>
          <p:nvPr/>
        </p:nvSpPr>
        <p:spPr>
          <a:xfrm>
            <a:off x="6295048" y="918967"/>
            <a:ext cx="206568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cs typeface="B Nazanin" pitchFamily="2" charset="-78"/>
              </a:rPr>
              <a:t>عناصر باربر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67" name="TextBox 6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اعمال بار </a:t>
            </a:r>
            <a:endParaRPr lang="en-US" sz="1200" dirty="0">
              <a:solidFill>
                <a:prstClr val="black">
                  <a:lumMod val="75000"/>
                  <a:lumOff val="25000"/>
                </a:prstClr>
              </a:solidFill>
              <a:cs typeface="B Nazanin" pitchFamily="2" charset="-78"/>
            </a:endParaRPr>
          </a:p>
        </p:txBody>
      </p:sp>
      <p:sp>
        <p:nvSpPr>
          <p:cNvPr id="68" name="TextBox 6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69" name="Picture 6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70"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71" name="TextBox 70"/>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101</a:t>
            </a:r>
          </a:p>
        </p:txBody>
      </p:sp>
    </p:spTree>
    <p:extLst>
      <p:ext uri="{BB962C8B-B14F-4D97-AF65-F5344CB8AC3E}">
        <p14:creationId xmlns:p14="http://schemas.microsoft.com/office/powerpoint/2010/main" val="428197770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a:xfrm>
            <a:off x="2843809" y="2498435"/>
            <a:ext cx="4903920" cy="3453360"/>
          </a:xfrm>
          <a:prstGeom prst="rect">
            <a:avLst/>
          </a:prstGeom>
          <a:ln>
            <a:noFill/>
          </a:ln>
          <a:effectLst>
            <a:outerShdw blurRad="190500" algn="tl" rotWithShape="0">
              <a:srgbClr val="000000">
                <a:alpha val="70000"/>
              </a:srgbClr>
            </a:outerShdw>
          </a:effectLst>
        </p:spPr>
      </p:pic>
      <p:grpSp>
        <p:nvGrpSpPr>
          <p:cNvPr id="3" name="Group 2"/>
          <p:cNvGrpSpPr/>
          <p:nvPr/>
        </p:nvGrpSpPr>
        <p:grpSpPr>
          <a:xfrm>
            <a:off x="3181580" y="2503010"/>
            <a:ext cx="4520595" cy="1568098"/>
            <a:chOff x="3666843" y="2278029"/>
            <a:chExt cx="4087106" cy="1417730"/>
          </a:xfrm>
        </p:grpSpPr>
        <p:sp>
          <p:nvSpPr>
            <p:cNvPr id="8" name="Right Arrow 7"/>
            <p:cNvSpPr/>
            <p:nvPr/>
          </p:nvSpPr>
          <p:spPr>
            <a:xfrm rot="2644907">
              <a:off x="6186440" y="2485323"/>
              <a:ext cx="595778" cy="119275"/>
            </a:xfrm>
            <a:prstGeom prst="right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r>
                <a:rPr lang="en-US" sz="1754" dirty="0">
                  <a:solidFill>
                    <a:prstClr val="white"/>
                  </a:solidFill>
                </a:rPr>
                <a:t> </a:t>
              </a:r>
            </a:p>
          </p:txBody>
        </p:sp>
        <p:sp>
          <p:nvSpPr>
            <p:cNvPr id="12" name="Down Arrow 11"/>
            <p:cNvSpPr/>
            <p:nvPr/>
          </p:nvSpPr>
          <p:spPr>
            <a:xfrm>
              <a:off x="3666843" y="2573913"/>
              <a:ext cx="127722" cy="471589"/>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13" name="Down Arrow 12"/>
            <p:cNvSpPr/>
            <p:nvPr/>
          </p:nvSpPr>
          <p:spPr>
            <a:xfrm>
              <a:off x="4383696" y="2768444"/>
              <a:ext cx="141502" cy="420650"/>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dirty="0">
                <a:solidFill>
                  <a:prstClr val="white"/>
                </a:solidFill>
              </a:endParaRPr>
            </a:p>
          </p:txBody>
        </p:sp>
        <p:sp>
          <p:nvSpPr>
            <p:cNvPr id="15" name="Down Arrow 14"/>
            <p:cNvSpPr/>
            <p:nvPr/>
          </p:nvSpPr>
          <p:spPr>
            <a:xfrm>
              <a:off x="7626227" y="2600294"/>
              <a:ext cx="127722" cy="471589"/>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16" name="Right Arrow 15"/>
            <p:cNvSpPr/>
            <p:nvPr/>
          </p:nvSpPr>
          <p:spPr>
            <a:xfrm rot="8009948">
              <a:off x="4509246" y="2488396"/>
              <a:ext cx="549950" cy="129215"/>
            </a:xfrm>
            <a:prstGeom prst="right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r>
                <a:rPr lang="en-US" sz="1754" dirty="0">
                  <a:solidFill>
                    <a:prstClr val="white"/>
                  </a:solidFill>
                </a:rPr>
                <a:t>  </a:t>
              </a:r>
            </a:p>
          </p:txBody>
        </p:sp>
        <p:sp>
          <p:nvSpPr>
            <p:cNvPr id="17" name="Down Arrow 16"/>
            <p:cNvSpPr/>
            <p:nvPr/>
          </p:nvSpPr>
          <p:spPr>
            <a:xfrm>
              <a:off x="6727302" y="2768444"/>
              <a:ext cx="141502" cy="420650"/>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14" name="Down Arrow 13"/>
            <p:cNvSpPr/>
            <p:nvPr/>
          </p:nvSpPr>
          <p:spPr>
            <a:xfrm>
              <a:off x="4382116" y="3275109"/>
              <a:ext cx="141502" cy="420650"/>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dirty="0">
                <a:solidFill>
                  <a:prstClr val="white"/>
                </a:solidFill>
              </a:endParaRPr>
            </a:p>
          </p:txBody>
        </p:sp>
        <p:sp>
          <p:nvSpPr>
            <p:cNvPr id="18" name="Down Arrow 17"/>
            <p:cNvSpPr/>
            <p:nvPr/>
          </p:nvSpPr>
          <p:spPr>
            <a:xfrm>
              <a:off x="6727302" y="3258158"/>
              <a:ext cx="141502" cy="420650"/>
            </a:xfrm>
            <a:prstGeom prst="downArrow">
              <a:avLst/>
            </a:prstGeom>
            <a:solidFill>
              <a:srgbClr val="922E2E"/>
            </a:solidFill>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dirty="0">
                <a:solidFill>
                  <a:prstClr val="white"/>
                </a:solidFill>
              </a:endParaRPr>
            </a:p>
          </p:txBody>
        </p:sp>
      </p:grpSp>
      <p:sp>
        <p:nvSpPr>
          <p:cNvPr id="20" name="Content Placeholder 2"/>
          <p:cNvSpPr txBox="1">
            <a:spLocks/>
          </p:cNvSpPr>
          <p:nvPr/>
        </p:nvSpPr>
        <p:spPr>
          <a:xfrm>
            <a:off x="2511464" y="1302865"/>
            <a:ext cx="5849265" cy="530881"/>
          </a:xfrm>
          <a:prstGeom prst="rect">
            <a:avLst/>
          </a:prstGeom>
        </p:spPr>
        <p:txBody>
          <a:bodyPr vert="horz" lIns="84406" tIns="42203" rIns="84406" bIns="42203"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Low" rtl="1">
              <a:buNone/>
            </a:pPr>
            <a:r>
              <a:rPr lang="fa-IR" sz="1200" dirty="0">
                <a:solidFill>
                  <a:prstClr val="black"/>
                </a:solidFill>
                <a:cs typeface="B Nazanin" pitchFamily="2" charset="-78"/>
              </a:rPr>
              <a:t>نحوه اعمال بار و انتقال آن بر روی گنبدها مانند شکل، در قسمت منحنی گنبدها مماس بر آنها و به سمت نیروی جاذبه (ثقل زمین) حرکت می‏کند و سبب ایجاد کشش و رانش در گنبد می گردد. </a:t>
            </a:r>
            <a:endParaRPr lang="en-US" sz="1200" dirty="0">
              <a:solidFill>
                <a:prstClr val="black"/>
              </a:solidFill>
              <a:cs typeface="B Nazanin" pitchFamily="2" charset="-78"/>
            </a:endParaRPr>
          </a:p>
        </p:txBody>
      </p:sp>
      <p:sp>
        <p:nvSpPr>
          <p:cNvPr id="21" name="TextBox 20"/>
          <p:cNvSpPr txBox="1"/>
          <p:nvPr/>
        </p:nvSpPr>
        <p:spPr>
          <a:xfrm>
            <a:off x="6295048" y="918967"/>
            <a:ext cx="206568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cs typeface="B Nazanin" pitchFamily="2" charset="-78"/>
              </a:rPr>
              <a:t>نحوه اعمال بار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22" name="TextBox 2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اعمال بار </a:t>
            </a:r>
            <a:endParaRPr lang="en-US" sz="1200" dirty="0">
              <a:solidFill>
                <a:prstClr val="black">
                  <a:lumMod val="75000"/>
                  <a:lumOff val="25000"/>
                </a:prstClr>
              </a:solidFill>
              <a:cs typeface="B Nazanin" pitchFamily="2" charset="-78"/>
            </a:endParaRPr>
          </a:p>
        </p:txBody>
      </p:sp>
      <p:sp>
        <p:nvSpPr>
          <p:cNvPr id="2" name="Curved Left Arrow 1"/>
          <p:cNvSpPr/>
          <p:nvPr/>
        </p:nvSpPr>
        <p:spPr>
          <a:xfrm>
            <a:off x="6150557" y="3308477"/>
            <a:ext cx="282573" cy="18699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black"/>
              </a:solidFill>
            </a:endParaRPr>
          </a:p>
        </p:txBody>
      </p:sp>
      <p:sp>
        <p:nvSpPr>
          <p:cNvPr id="23" name="Curved Left Arrow 22"/>
          <p:cNvSpPr/>
          <p:nvPr/>
        </p:nvSpPr>
        <p:spPr>
          <a:xfrm flipH="1">
            <a:off x="4355896" y="3308477"/>
            <a:ext cx="282573" cy="18699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black"/>
              </a:solidFill>
            </a:endParaRPr>
          </a:p>
        </p:txBody>
      </p:sp>
      <p:sp>
        <p:nvSpPr>
          <p:cNvPr id="24" name="TextBox 23"/>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25" name="TextBox 24"/>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102</a:t>
            </a:r>
          </a:p>
        </p:txBody>
      </p:sp>
      <p:sp>
        <p:nvSpPr>
          <p:cNvPr id="26"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233444454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txBox="1">
            <a:spLocks/>
          </p:cNvSpPr>
          <p:nvPr/>
        </p:nvSpPr>
        <p:spPr>
          <a:xfrm>
            <a:off x="1115616" y="1102588"/>
            <a:ext cx="1264925" cy="1206563"/>
          </a:xfrm>
          <a:prstGeom prst="rect">
            <a:avLst/>
          </a:prstGeom>
        </p:spPr>
        <p:txBody>
          <a:bodyPr vert="horz" lIns="84406" tIns="42203" rIns="84406" bIns="42203"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احیای</a:t>
            </a:r>
            <a:endParaRPr lang="en-US" sz="6646" b="1" dirty="0">
              <a:solidFill>
                <a:prstClr val="black"/>
              </a:solidFill>
              <a:latin typeface="IranNastaliq" pitchFamily="18" charset="0"/>
              <a:cs typeface="IranNastaliq" pitchFamily="18" charset="0"/>
            </a:endParaRPr>
          </a:p>
        </p:txBody>
      </p:sp>
      <p:sp>
        <p:nvSpPr>
          <p:cNvPr id="5" name="Content Placeholder 2"/>
          <p:cNvSpPr txBox="1">
            <a:spLocks/>
          </p:cNvSpPr>
          <p:nvPr/>
        </p:nvSpPr>
        <p:spPr>
          <a:xfrm>
            <a:off x="1913243" y="1767277"/>
            <a:ext cx="1005157" cy="465282"/>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2954" b="1" dirty="0">
                <a:solidFill>
                  <a:prstClr val="white">
                    <a:lumMod val="65000"/>
                  </a:prstClr>
                </a:solidFill>
                <a:latin typeface="IranNastaliq" pitchFamily="18" charset="0"/>
                <a:cs typeface="IranNastaliq" pitchFamily="18" charset="0"/>
              </a:rPr>
              <a:t>فصل سوم</a:t>
            </a:r>
            <a:endParaRPr lang="en-US" sz="2954" b="1" dirty="0">
              <a:solidFill>
                <a:prstClr val="white">
                  <a:lumMod val="65000"/>
                </a:prstClr>
              </a:solidFill>
              <a:latin typeface="IranNastaliq" pitchFamily="18" charset="0"/>
              <a:cs typeface="IranNastaliq" pitchFamily="18" charset="0"/>
            </a:endParaRPr>
          </a:p>
        </p:txBody>
      </p:sp>
      <p:sp>
        <p:nvSpPr>
          <p:cNvPr id="7" name="Content Placeholder 2"/>
          <p:cNvSpPr txBox="1">
            <a:spLocks/>
          </p:cNvSpPr>
          <p:nvPr/>
        </p:nvSpPr>
        <p:spPr>
          <a:xfrm>
            <a:off x="815498" y="1042449"/>
            <a:ext cx="632463" cy="1206563"/>
          </a:xfrm>
          <a:prstGeom prst="rect">
            <a:avLst/>
          </a:prstGeom>
        </p:spPr>
        <p:txBody>
          <a:bodyPr vert="horz" lIns="84406" tIns="42203" rIns="84406" bIns="42203"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بنا</a:t>
            </a:r>
            <a:endParaRPr lang="en-US" sz="6646" b="1" dirty="0">
              <a:solidFill>
                <a:prstClr val="black"/>
              </a:solidFill>
              <a:latin typeface="IranNastaliq" pitchFamily="18" charset="0"/>
              <a:cs typeface="IranNastaliq" pitchFamily="18" charset="0"/>
            </a:endParaRPr>
          </a:p>
        </p:txBody>
      </p:sp>
    </p:spTree>
    <p:extLst>
      <p:ext uri="{BB962C8B-B14F-4D97-AF65-F5344CB8AC3E}">
        <p14:creationId xmlns:p14="http://schemas.microsoft.com/office/powerpoint/2010/main" val="340184207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25307" y="1434933"/>
            <a:ext cx="6035422" cy="2080698"/>
          </a:xfrm>
          <a:prstGeom prst="rect">
            <a:avLst/>
          </a:prstGeom>
          <a:noFill/>
        </p:spPr>
        <p:txBody>
          <a:bodyPr wrap="square" rtlCol="0">
            <a:spAutoFit/>
          </a:bodyPr>
          <a:lstStyle/>
          <a:p>
            <a:pPr algn="justLow" defTabSz="962675">
              <a:defRPr/>
            </a:pPr>
            <a:r>
              <a:rPr lang="fa-IR" sz="1292" dirty="0">
                <a:solidFill>
                  <a:prstClr val="black"/>
                </a:solidFill>
                <a:latin typeface="Microsoft Uighur" pitchFamily="2" charset="-78"/>
                <a:cs typeface="B Nazanin" pitchFamily="2" charset="-78"/>
              </a:rPr>
              <a:t>نيازهاي زندگي نيز مشمول اين دگرگوني است. ما وارث بناي تاريخي به عنوان يك سند و اثر هنري هستيم كه مكان تاريخي و محيط طبيعي و همچنين كالبد آن از لحاظ ويژگي معماري و اچتماعي براي ما ارزشمند است.</a:t>
            </a:r>
          </a:p>
          <a:p>
            <a:pPr algn="justLow" defTabSz="962675">
              <a:defRPr/>
            </a:pPr>
            <a:r>
              <a:rPr lang="fa-IR" sz="1292" dirty="0">
                <a:solidFill>
                  <a:prstClr val="black"/>
                </a:solidFill>
                <a:latin typeface="Microsoft Uighur" pitchFamily="2" charset="-78"/>
                <a:cs typeface="B Nazanin" pitchFamily="2" charset="-78"/>
              </a:rPr>
              <a:t>در چنين شرايطي، تعمير و تحكيم و مرمت بنا و در نهايت بازگرداندن حياط تازه به آن امري ضروري است به سه دليل : </a:t>
            </a:r>
          </a:p>
          <a:p>
            <a:pPr algn="justLow" defTabSz="962675">
              <a:defRPr/>
            </a:pPr>
            <a:r>
              <a:rPr lang="fa-IR" sz="1292" dirty="0">
                <a:solidFill>
                  <a:prstClr val="black"/>
                </a:solidFill>
                <a:latin typeface="Microsoft Uighur" pitchFamily="2" charset="-78"/>
                <a:cs typeface="B Nazanin" pitchFamily="2" charset="-78"/>
              </a:rPr>
              <a:t>1- اگر در آن بنا كمتر زندگي شود، در نتيجه عدم مراقبت كافي در معرض خطر عوامل فرساينده قرار مي گيرد.</a:t>
            </a:r>
          </a:p>
          <a:p>
            <a:pPr algn="justLow" defTabSz="962675">
              <a:defRPr/>
            </a:pPr>
            <a:r>
              <a:rPr lang="fa-IR" sz="1292" dirty="0">
                <a:solidFill>
                  <a:prstClr val="black"/>
                </a:solidFill>
                <a:latin typeface="Microsoft Uighur" pitchFamily="2" charset="-78"/>
                <a:cs typeface="B Nazanin" pitchFamily="2" charset="-78"/>
              </a:rPr>
              <a:t>2- رعايت اصل احياء منوط به حفظ ويژگي معماري وسند تاريخي بنا از قبيل فضاي پر و خالي، ارتفاع و كليه روابط فضايي تاريخي آن است.</a:t>
            </a:r>
          </a:p>
          <a:p>
            <a:pPr algn="justLow" defTabSz="962675">
              <a:defRPr/>
            </a:pPr>
            <a:r>
              <a:rPr lang="fa-IR" sz="1292" dirty="0">
                <a:solidFill>
                  <a:prstClr val="black"/>
                </a:solidFill>
                <a:latin typeface="Microsoft Uighur" pitchFamily="2" charset="-78"/>
                <a:cs typeface="B Nazanin" pitchFamily="2" charset="-78"/>
              </a:rPr>
              <a:t>با توجه به به اين واقعيت كه بناي تاريخي داراي كالبدي است خاص، كالبدي كه از پيش داراي يك طرح مشخص بوده و به ما انتقال يافته است، مداخلات زياد در آن امكان پذير نيست. عملكرد جديد را نيز بايد سنجيده و هماهنگ با فضا انتخاب كرد و به اين ترتيب از تواناييهاي بنا و يا بافت شهري سود برد.</a:t>
            </a:r>
          </a:p>
        </p:txBody>
      </p:sp>
      <p:sp>
        <p:nvSpPr>
          <p:cNvPr id="3" name="TextBox 2"/>
          <p:cNvSpPr txBox="1"/>
          <p:nvPr/>
        </p:nvSpPr>
        <p:spPr>
          <a:xfrm>
            <a:off x="6295048" y="918967"/>
            <a:ext cx="206568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cs typeface="B Nazanin" pitchFamily="2" charset="-78"/>
              </a:rPr>
              <a:t>مقدمه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4" name="TextBox 3"/>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5" name="TextBox 4"/>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104</a:t>
            </a:r>
          </a:p>
        </p:txBody>
      </p:sp>
      <p:sp>
        <p:nvSpPr>
          <p:cNvPr id="6" name="Title 1"/>
          <p:cNvSpPr txBox="1">
            <a:spLocks/>
          </p:cNvSpPr>
          <p:nvPr/>
        </p:nvSpPr>
        <p:spPr>
          <a:xfrm>
            <a:off x="421340" y="5566191"/>
            <a:ext cx="1425434"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پروژه دانشجویی دکتر فائق</a:t>
            </a: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extBox 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62220534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50831" y="1235526"/>
            <a:ext cx="5958530" cy="2393091"/>
          </a:xfrm>
          <a:prstGeom prst="rect">
            <a:avLst/>
          </a:prstGeom>
          <a:noFill/>
        </p:spPr>
        <p:txBody>
          <a:bodyPr wrap="square" rtlCol="0">
            <a:spAutoFit/>
          </a:bodyPr>
          <a:lstStyle/>
          <a:p>
            <a:pPr algn="justLow" defTabSz="962845">
              <a:defRPr/>
            </a:pPr>
            <a:r>
              <a:rPr lang="fa-IR" sz="1292" dirty="0">
                <a:solidFill>
                  <a:prstClr val="black"/>
                </a:solidFill>
                <a:latin typeface="Microsoft Uighur" pitchFamily="2" charset="-78"/>
                <a:cs typeface="B Nazanin" pitchFamily="2" charset="-78"/>
              </a:rPr>
              <a:t>   پس از حفاظت اوليه كه در بخش آسيب شناسي و درمان توضيح داده شد،  اكنون نوبت به احياء مي رسد كه همزمان با مرمت بنا بايد ساختمان را جهت كاربری كه به منظور احياء براي آن در نظر گرفته شده است ، آماده كنيم .</a:t>
            </a:r>
          </a:p>
          <a:p>
            <a:pPr algn="justLow" defTabSz="962845">
              <a:defRPr/>
            </a:pPr>
            <a:r>
              <a:rPr lang="fa-IR" sz="1292" dirty="0">
                <a:solidFill>
                  <a:prstClr val="black"/>
                </a:solidFill>
                <a:latin typeface="Microsoft Uighur" pitchFamily="2" charset="-78"/>
                <a:cs typeface="B Nazanin" pitchFamily="2" charset="-78"/>
              </a:rPr>
              <a:t>روند احيا شامل مراحل زير مي باشد :</a:t>
            </a:r>
          </a:p>
          <a:p>
            <a:pPr algn="justLow" defTabSz="962845">
              <a:defRPr/>
            </a:pPr>
            <a:endParaRPr lang="fa-IR" sz="738" dirty="0">
              <a:solidFill>
                <a:prstClr val="black"/>
              </a:solidFill>
              <a:latin typeface="Microsoft Uighur" pitchFamily="2" charset="-78"/>
              <a:cs typeface="B Nazanin" pitchFamily="2" charset="-78"/>
            </a:endParaRPr>
          </a:p>
          <a:p>
            <a:pPr algn="justLow" defTabSz="962845">
              <a:defRPr/>
            </a:pPr>
            <a:r>
              <a:rPr lang="fa-IR" sz="1292" dirty="0">
                <a:solidFill>
                  <a:prstClr val="black"/>
                </a:solidFill>
                <a:latin typeface="Microsoft Uighur" pitchFamily="2" charset="-78"/>
                <a:cs typeface="B Nazanin" pitchFamily="2" charset="-78"/>
              </a:rPr>
              <a:t>1. حذف الحاقات و فضاهاي نامناسب.</a:t>
            </a:r>
          </a:p>
          <a:p>
            <a:pPr algn="justLow" defTabSz="962845">
              <a:defRPr/>
            </a:pPr>
            <a:r>
              <a:rPr lang="fa-IR" sz="1292" dirty="0">
                <a:solidFill>
                  <a:prstClr val="black"/>
                </a:solidFill>
                <a:latin typeface="Microsoft Uighur" pitchFamily="2" charset="-78"/>
                <a:cs typeface="B Nazanin" pitchFamily="2" charset="-78"/>
              </a:rPr>
              <a:t>2. برداشت جرزهاي غير ضروري فضاها به صورت اصولي جهت آماده سازي بنا براي كاربري جديد.</a:t>
            </a:r>
          </a:p>
          <a:p>
            <a:pPr algn="justLow" defTabSz="962845">
              <a:defRPr/>
            </a:pPr>
            <a:r>
              <a:rPr lang="fa-IR" sz="1292" dirty="0">
                <a:solidFill>
                  <a:prstClr val="black"/>
                </a:solidFill>
                <a:latin typeface="Microsoft Uighur" pitchFamily="2" charset="-78"/>
                <a:cs typeface="B Nazanin" pitchFamily="2" charset="-78"/>
              </a:rPr>
              <a:t>3. آماده سازي سايت.</a:t>
            </a:r>
          </a:p>
          <a:p>
            <a:pPr algn="justLow" defTabSz="962845">
              <a:defRPr/>
            </a:pPr>
            <a:r>
              <a:rPr lang="fa-IR" sz="1292" dirty="0">
                <a:solidFill>
                  <a:prstClr val="black"/>
                </a:solidFill>
                <a:latin typeface="Microsoft Uighur" pitchFamily="2" charset="-78"/>
                <a:cs typeface="B Nazanin" pitchFamily="2" charset="-78"/>
              </a:rPr>
              <a:t>4. در نظر گرفتن سيستم گرمايش و سرمايش مناسب.</a:t>
            </a:r>
          </a:p>
          <a:p>
            <a:pPr algn="justLow" defTabSz="962845">
              <a:defRPr/>
            </a:pPr>
            <a:r>
              <a:rPr lang="fa-IR" sz="1292" dirty="0">
                <a:solidFill>
                  <a:prstClr val="black"/>
                </a:solidFill>
                <a:latin typeface="Microsoft Uighur" pitchFamily="2" charset="-78"/>
                <a:cs typeface="B Nazanin" pitchFamily="2" charset="-78"/>
              </a:rPr>
              <a:t>5.  نور پردازي مناسب و تاسيسات برقي اصولي.</a:t>
            </a:r>
          </a:p>
          <a:p>
            <a:pPr algn="justLow" defTabSz="962845">
              <a:defRPr/>
            </a:pPr>
            <a:r>
              <a:rPr lang="fa-IR" sz="1292" dirty="0">
                <a:solidFill>
                  <a:prstClr val="black"/>
                </a:solidFill>
                <a:latin typeface="Microsoft Uighur" pitchFamily="2" charset="-78"/>
                <a:cs typeface="B Nazanin" pitchFamily="2" charset="-78"/>
              </a:rPr>
              <a:t>6.  مبلمان كردن بنا متناسب با كاربري جديد.</a:t>
            </a:r>
          </a:p>
          <a:p>
            <a:pPr algn="justLow" defTabSz="962845">
              <a:defRPr/>
            </a:pPr>
            <a:endParaRPr lang="fa-IR" sz="1292" dirty="0">
              <a:solidFill>
                <a:prstClr val="black"/>
              </a:solidFill>
              <a:latin typeface="Microsoft Uighur" pitchFamily="2" charset="-78"/>
              <a:cs typeface="B Nazanin" pitchFamily="2" charset="-78"/>
            </a:endParaRPr>
          </a:p>
        </p:txBody>
      </p:sp>
      <p:sp>
        <p:nvSpPr>
          <p:cNvPr id="3" name="Rectangle 2"/>
          <p:cNvSpPr/>
          <p:nvPr/>
        </p:nvSpPr>
        <p:spPr>
          <a:xfrm>
            <a:off x="6175973" y="903181"/>
            <a:ext cx="2033388" cy="291077"/>
          </a:xfrm>
          <a:prstGeom prst="rect">
            <a:avLst/>
          </a:prstGeom>
        </p:spPr>
        <p:txBody>
          <a:bodyPr wrap="square" lIns="63152" tIns="31577" rIns="63152" bIns="31577">
            <a:spAutoFit/>
          </a:bodyPr>
          <a:lstStyle/>
          <a:p>
            <a:pPr defTabSz="884160"/>
            <a:r>
              <a:rPr lang="fa-IR" sz="1477" b="1" dirty="0">
                <a:solidFill>
                  <a:prstClr val="black"/>
                </a:solidFill>
                <a:effectLst>
                  <a:outerShdw blurRad="38100" dist="38100" dir="2700000" algn="tl">
                    <a:srgbClr val="000000">
                      <a:alpha val="43137"/>
                    </a:srgbClr>
                  </a:outerShdw>
                </a:effectLst>
                <a:cs typeface="B Nazanin" pitchFamily="2" charset="-78"/>
              </a:rPr>
              <a:t>روند احیاء :</a:t>
            </a:r>
          </a:p>
        </p:txBody>
      </p:sp>
      <p:sp>
        <p:nvSpPr>
          <p:cNvPr id="4" name="TextBox 3"/>
          <p:cNvSpPr txBox="1"/>
          <p:nvPr/>
        </p:nvSpPr>
        <p:spPr>
          <a:xfrm>
            <a:off x="2250831" y="4033670"/>
            <a:ext cx="5958530" cy="1171510"/>
          </a:xfrm>
          <a:prstGeom prst="rect">
            <a:avLst/>
          </a:prstGeom>
        </p:spPr>
        <p:txBody>
          <a:bodyPr wrap="square" lIns="63152" tIns="31577" rIns="63152" bIns="31577">
            <a:spAutoFit/>
          </a:bodyPr>
          <a:lstStyle>
            <a:defPPr>
              <a:defRPr lang="en-US"/>
            </a:defPPr>
            <a:lvl1pPr algn="r" rtl="1">
              <a:defRPr sz="1600" b="1">
                <a:effectLst>
                  <a:outerShdw blurRad="38100" dist="38100" dir="2700000" algn="tl">
                    <a:srgbClr val="000000">
                      <a:alpha val="43137"/>
                    </a:srgbClr>
                  </a:outerShdw>
                </a:effectLst>
                <a:cs typeface="B Nazanin" pitchFamily="2" charset="-78"/>
              </a:defRPr>
            </a:lvl1pPr>
          </a:lstStyle>
          <a:p>
            <a:pPr defTabSz="884160"/>
            <a:r>
              <a:rPr lang="fa-IR" sz="1292" b="0" dirty="0">
                <a:solidFill>
                  <a:prstClr val="black"/>
                </a:solidFill>
                <a:effectLst/>
              </a:rPr>
              <a:t>   با بررسی ویژگی های بنا از بعد ساختاری وکالبدی (نظیر موقعیت آن در محل و دسترسی های بنا و ... ) و تحقیق در مورد نیازهای مردم محله،گزینه های زیر را برای کاربری جدید حمام پیرسرا درنظر گرفته ایم.</a:t>
            </a:r>
          </a:p>
          <a:p>
            <a:pPr defTabSz="884160"/>
            <a:endParaRPr lang="fa-IR" sz="738" b="0" dirty="0">
              <a:solidFill>
                <a:prstClr val="black"/>
              </a:solidFill>
              <a:effectLst/>
            </a:endParaRPr>
          </a:p>
          <a:p>
            <a:pPr defTabSz="884160"/>
            <a:r>
              <a:rPr lang="fa-IR" sz="1292" b="0" dirty="0">
                <a:solidFill>
                  <a:prstClr val="black"/>
                </a:solidFill>
                <a:effectLst/>
              </a:rPr>
              <a:t>1. زورخانه </a:t>
            </a:r>
          </a:p>
          <a:p>
            <a:pPr defTabSz="884160"/>
            <a:r>
              <a:rPr lang="fa-IR" sz="1292" b="0" dirty="0">
                <a:solidFill>
                  <a:prstClr val="black"/>
                </a:solidFill>
                <a:effectLst/>
              </a:rPr>
              <a:t>2. سفره خانه</a:t>
            </a:r>
          </a:p>
          <a:p>
            <a:pPr defTabSz="884160"/>
            <a:r>
              <a:rPr lang="fa-IR" sz="1292" b="0" dirty="0">
                <a:solidFill>
                  <a:prstClr val="black"/>
                </a:solidFill>
                <a:effectLst/>
              </a:rPr>
              <a:t>3. کارگاه سفالگری</a:t>
            </a:r>
          </a:p>
        </p:txBody>
      </p:sp>
      <p:sp>
        <p:nvSpPr>
          <p:cNvPr id="5" name="TextBox 4"/>
          <p:cNvSpPr txBox="1"/>
          <p:nvPr/>
        </p:nvSpPr>
        <p:spPr>
          <a:xfrm>
            <a:off x="4837876" y="3669701"/>
            <a:ext cx="3371485" cy="291077"/>
          </a:xfrm>
          <a:prstGeom prst="rect">
            <a:avLst/>
          </a:prstGeom>
        </p:spPr>
        <p:txBody>
          <a:bodyPr wrap="square" lIns="63152" tIns="31577" rIns="63152" bIns="31577">
            <a:spAutoFit/>
          </a:bodyPr>
          <a:lstStyle>
            <a:defPPr>
              <a:defRPr lang="en-US"/>
            </a:defPPr>
            <a:lvl1pPr algn="r" rtl="1">
              <a:defRPr sz="1600" b="1">
                <a:effectLst>
                  <a:outerShdw blurRad="38100" dist="38100" dir="2700000" algn="tl">
                    <a:srgbClr val="000000">
                      <a:alpha val="43137"/>
                    </a:srgbClr>
                  </a:outerShdw>
                </a:effectLst>
                <a:cs typeface="B Nazanin" pitchFamily="2" charset="-78"/>
              </a:defRPr>
            </a:lvl1pPr>
          </a:lstStyle>
          <a:p>
            <a:pPr defTabSz="884160"/>
            <a:r>
              <a:rPr lang="fa-IR" sz="1477" dirty="0">
                <a:solidFill>
                  <a:prstClr val="black"/>
                </a:solidFill>
              </a:rPr>
              <a:t>گزینه های پیشنهادی برای کاربری جدید بنا :</a:t>
            </a:r>
          </a:p>
        </p:txBody>
      </p:sp>
      <p:sp>
        <p:nvSpPr>
          <p:cNvPr id="6" name="TextBox 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7" name="TextBox 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روند احیاء</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105</a:t>
            </a: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0" name="Title 1"/>
          <p:cNvSpPr txBox="1">
            <a:spLocks/>
          </p:cNvSpPr>
          <p:nvPr/>
        </p:nvSpPr>
        <p:spPr>
          <a:xfrm>
            <a:off x="421340" y="5566191"/>
            <a:ext cx="1425434"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اینترنت</a:t>
            </a:r>
          </a:p>
        </p:txBody>
      </p:sp>
    </p:spTree>
    <p:extLst>
      <p:ext uri="{BB962C8B-B14F-4D97-AF65-F5344CB8AC3E}">
        <p14:creationId xmlns:p14="http://schemas.microsoft.com/office/powerpoint/2010/main" val="90270268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21653" y="1432784"/>
            <a:ext cx="5838092" cy="2705612"/>
          </a:xfrm>
          <a:prstGeom prst="rect">
            <a:avLst/>
          </a:prstGeom>
          <a:noFill/>
        </p:spPr>
        <p:txBody>
          <a:bodyPr wrap="square" rtlCol="0">
            <a:spAutoFit/>
          </a:bodyPr>
          <a:lstStyle/>
          <a:p>
            <a:pPr defTabSz="884160"/>
            <a:r>
              <a:rPr lang="fa-IR" sz="1477" b="1" dirty="0">
                <a:solidFill>
                  <a:prstClr val="black"/>
                </a:solidFill>
                <a:cs typeface="B Nazanin" pitchFamily="2" charset="-78"/>
              </a:rPr>
              <a:t>1. زورخانه :</a:t>
            </a:r>
            <a:endParaRPr lang="en-US" sz="1477" b="1" dirty="0">
              <a:solidFill>
                <a:prstClr val="black"/>
              </a:solidFill>
              <a:cs typeface="B Nazanin" pitchFamily="2" charset="-78"/>
            </a:endParaRPr>
          </a:p>
          <a:p>
            <a:pPr defTabSz="884160"/>
            <a:endParaRPr lang="fa-IR" sz="1846" b="1" dirty="0">
              <a:solidFill>
                <a:prstClr val="black"/>
              </a:solidFill>
              <a:cs typeface="B Nazanin" pitchFamily="2" charset="-78"/>
            </a:endParaRPr>
          </a:p>
          <a:p>
            <a:pPr defTabSz="884160"/>
            <a:r>
              <a:rPr lang="fa-IR" sz="1292" b="1" dirty="0">
                <a:solidFill>
                  <a:prstClr val="black"/>
                </a:solidFill>
                <a:cs typeface="B Nazanin" pitchFamily="2" charset="-78"/>
              </a:rPr>
              <a:t>بنا‏ی پیشنهاد :</a:t>
            </a:r>
          </a:p>
          <a:p>
            <a:pPr defTabSz="884160"/>
            <a:endParaRPr lang="fa-IR" sz="738" b="1" dirty="0">
              <a:solidFill>
                <a:prstClr val="black"/>
              </a:solidFill>
              <a:cs typeface="B Nazanin" pitchFamily="2" charset="-78"/>
            </a:endParaRPr>
          </a:p>
          <a:p>
            <a:pPr defTabSz="884160"/>
            <a:r>
              <a:rPr lang="fa-IR" sz="1292" dirty="0">
                <a:solidFill>
                  <a:prstClr val="black"/>
                </a:solidFill>
                <a:cs typeface="B Nazanin" pitchFamily="2" charset="-78"/>
              </a:rPr>
              <a:t>1. بافت قدیمی محله‏ی پیرسرا و قدمت بنا ؛</a:t>
            </a:r>
          </a:p>
          <a:p>
            <a:pPr defTabSz="884160"/>
            <a:r>
              <a:rPr lang="fa-IR" sz="1292" dirty="0">
                <a:solidFill>
                  <a:prstClr val="black"/>
                </a:solidFill>
                <a:cs typeface="B Nazanin" pitchFamily="2" charset="-78"/>
              </a:rPr>
              <a:t>2. ورزشی بودن صاحب بنا ؛</a:t>
            </a:r>
          </a:p>
          <a:p>
            <a:pPr defTabSz="884160"/>
            <a:r>
              <a:rPr lang="fa-IR" sz="1292" dirty="0">
                <a:solidFill>
                  <a:prstClr val="black"/>
                </a:solidFill>
                <a:cs typeface="B Nazanin" pitchFamily="2" charset="-78"/>
              </a:rPr>
              <a:t>3. محدود بودن زمان استفاده از بنا ؛</a:t>
            </a:r>
          </a:p>
          <a:p>
            <a:pPr defTabSz="884160"/>
            <a:r>
              <a:rPr lang="fa-IR" sz="1292" dirty="0">
                <a:solidFill>
                  <a:prstClr val="black"/>
                </a:solidFill>
                <a:cs typeface="B Nazanin" pitchFamily="2" charset="-78"/>
              </a:rPr>
              <a:t>4. دنج بودن و داشتن فاصله از خیابان اصلی و عدم قرارگیری در بافت مسکونی ؛</a:t>
            </a:r>
          </a:p>
          <a:p>
            <a:pPr defTabSz="884160"/>
            <a:r>
              <a:rPr lang="fa-IR" sz="1292" dirty="0">
                <a:solidFill>
                  <a:prstClr val="black"/>
                </a:solidFill>
                <a:cs typeface="B Nazanin" pitchFamily="2" charset="-78"/>
              </a:rPr>
              <a:t>5. عدم آسیب رسیدن به بنا با توجه به ویژگی های کالبدی آن نظیر :</a:t>
            </a:r>
          </a:p>
          <a:p>
            <a:pPr defTabSz="884160"/>
            <a:r>
              <a:rPr lang="fa-IR" sz="1292" dirty="0">
                <a:solidFill>
                  <a:prstClr val="black"/>
                </a:solidFill>
                <a:cs typeface="B Nazanin" pitchFamily="2" charset="-78"/>
              </a:rPr>
              <a:t>     یک طبقه بودن بنا</a:t>
            </a:r>
          </a:p>
          <a:p>
            <a:pPr defTabSz="884160"/>
            <a:r>
              <a:rPr lang="fa-IR" sz="1292" dirty="0">
                <a:solidFill>
                  <a:prstClr val="black"/>
                </a:solidFill>
                <a:cs typeface="B Nazanin" pitchFamily="2" charset="-78"/>
              </a:rPr>
              <a:t>     داشتن تناسبات فضایی مناسب با طراحی زورخانه</a:t>
            </a:r>
          </a:p>
          <a:p>
            <a:pPr defTabSz="884160"/>
            <a:r>
              <a:rPr lang="fa-IR" sz="1292" dirty="0">
                <a:solidFill>
                  <a:prstClr val="black"/>
                </a:solidFill>
                <a:cs typeface="B Nazanin" pitchFamily="2" charset="-78"/>
              </a:rPr>
              <a:t>     درنظر گرفتن ویژگی‏های زیبایی‏شناسی حمام نظیر تزئینات سردر و کاشی‏های داخل</a:t>
            </a:r>
          </a:p>
          <a:p>
            <a:pPr defTabSz="884160"/>
            <a:r>
              <a:rPr lang="fa-IR" sz="1292" dirty="0">
                <a:solidFill>
                  <a:prstClr val="black"/>
                </a:solidFill>
                <a:cs typeface="B Nazanin" pitchFamily="2" charset="-78"/>
              </a:rPr>
              <a:t>6. تناسب هندسی صحن حمام با گود زورخانه. (ترجیح بر هشت ضلعی بودن گود زورخانه)</a:t>
            </a:r>
          </a:p>
        </p:txBody>
      </p:sp>
      <p:sp>
        <p:nvSpPr>
          <p:cNvPr id="5" name="TextBox 4"/>
          <p:cNvSpPr txBox="1"/>
          <p:nvPr/>
        </p:nvSpPr>
        <p:spPr>
          <a:xfrm>
            <a:off x="4654554" y="903181"/>
            <a:ext cx="3554807" cy="291077"/>
          </a:xfrm>
          <a:prstGeom prst="rect">
            <a:avLst/>
          </a:prstGeom>
        </p:spPr>
        <p:txBody>
          <a:bodyPr wrap="square" lIns="63152" tIns="31577" rIns="63152" bIns="31577">
            <a:spAutoFit/>
          </a:bodyPr>
          <a:lstStyle>
            <a:defPPr>
              <a:defRPr lang="en-US"/>
            </a:defPPr>
            <a:lvl1pPr algn="r" rtl="1">
              <a:defRPr sz="1600" b="1">
                <a:effectLst>
                  <a:outerShdw blurRad="38100" dist="38100" dir="2700000" algn="tl">
                    <a:srgbClr val="000000">
                      <a:alpha val="43137"/>
                    </a:srgbClr>
                  </a:outerShdw>
                </a:effectLst>
                <a:cs typeface="B Nazanin" pitchFamily="2" charset="-78"/>
              </a:defRPr>
            </a:lvl1pPr>
          </a:lstStyle>
          <a:p>
            <a:pPr defTabSz="884160"/>
            <a:r>
              <a:rPr lang="fa-IR" sz="1477" dirty="0">
                <a:solidFill>
                  <a:prstClr val="black"/>
                </a:solidFill>
              </a:rPr>
              <a:t>بررسی و تشریح گزینه های پیشنهادی :</a:t>
            </a:r>
          </a:p>
        </p:txBody>
      </p:sp>
      <p:sp>
        <p:nvSpPr>
          <p:cNvPr id="6" name="TextBox 5"/>
          <p:cNvSpPr txBox="1"/>
          <p:nvPr/>
        </p:nvSpPr>
        <p:spPr>
          <a:xfrm>
            <a:off x="2421653" y="4229841"/>
            <a:ext cx="5838092" cy="1200072"/>
          </a:xfrm>
          <a:prstGeom prst="rect">
            <a:avLst/>
          </a:prstGeom>
          <a:noFill/>
        </p:spPr>
        <p:txBody>
          <a:bodyPr wrap="square" rtlCol="0">
            <a:spAutoFit/>
          </a:bodyPr>
          <a:lstStyle/>
          <a:p>
            <a:pPr defTabSz="884160"/>
            <a:r>
              <a:rPr lang="fa-IR" sz="1292" b="1" dirty="0">
                <a:solidFill>
                  <a:prstClr val="black"/>
                </a:solidFill>
                <a:cs typeface="B Nazanin" pitchFamily="2" charset="-78"/>
              </a:rPr>
              <a:t>بنا‏ی رد :</a:t>
            </a:r>
          </a:p>
          <a:p>
            <a:pPr defTabSz="884160"/>
            <a:endParaRPr lang="fa-IR" sz="738" dirty="0">
              <a:solidFill>
                <a:prstClr val="black"/>
              </a:solidFill>
              <a:cs typeface="B Nazanin" pitchFamily="2" charset="-78"/>
            </a:endParaRPr>
          </a:p>
          <a:p>
            <a:pPr defTabSz="884160"/>
            <a:r>
              <a:rPr lang="fa-IR" sz="1292" dirty="0">
                <a:solidFill>
                  <a:prstClr val="black"/>
                </a:solidFill>
                <a:cs typeface="B Nazanin" pitchFamily="2" charset="-78"/>
              </a:rPr>
              <a:t>1. عدم هماهنگی ترتیب قرارگیری فضاها، باتوجه به کاربری جدید ؛</a:t>
            </a:r>
          </a:p>
          <a:p>
            <a:pPr defTabSz="884160"/>
            <a:r>
              <a:rPr lang="fa-IR" sz="1292" dirty="0">
                <a:solidFill>
                  <a:prstClr val="black"/>
                </a:solidFill>
                <a:cs typeface="B Nazanin" pitchFamily="2" charset="-78"/>
              </a:rPr>
              <a:t>2. ارتفاع بنا با توجه به اقلیم و عدم تناسب آن با ارتفاع متداول زورخانه ؛</a:t>
            </a:r>
          </a:p>
          <a:p>
            <a:pPr defTabSz="884160"/>
            <a:r>
              <a:rPr lang="fa-IR" sz="1292" dirty="0">
                <a:solidFill>
                  <a:prstClr val="black"/>
                </a:solidFill>
                <a:cs typeface="B Nazanin" pitchFamily="2" charset="-78"/>
              </a:rPr>
              <a:t>3. کم بودن فاصله‏ی ضلع‏های مقابل در هشت ضلعی صحن حمام در مقایسه با نیاز گود زورخانه .</a:t>
            </a:r>
          </a:p>
          <a:p>
            <a:pPr defTabSz="884160"/>
            <a:r>
              <a:rPr lang="fa-IR" sz="1292" dirty="0">
                <a:solidFill>
                  <a:prstClr val="black"/>
                </a:solidFill>
                <a:cs typeface="B Nazanin" pitchFamily="2" charset="-78"/>
              </a:rPr>
              <a:t>    ( ترجیحاً10متر باشد.)</a:t>
            </a: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7" name="TextBox 6"/>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106</a:t>
            </a:r>
          </a:p>
        </p:txBody>
      </p:sp>
      <p:sp>
        <p:nvSpPr>
          <p:cNvPr id="9"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1" name="TextBox 1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گزینه‏های پیشنهادی</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66133677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21653" y="969650"/>
            <a:ext cx="5838092" cy="2307939"/>
          </a:xfrm>
          <a:prstGeom prst="rect">
            <a:avLst/>
          </a:prstGeom>
          <a:noFill/>
        </p:spPr>
        <p:txBody>
          <a:bodyPr wrap="square" rtlCol="0">
            <a:spAutoFit/>
          </a:bodyPr>
          <a:lstStyle/>
          <a:p>
            <a:pPr defTabSz="884160"/>
            <a:r>
              <a:rPr lang="fa-IR" sz="1477" b="1" dirty="0">
                <a:solidFill>
                  <a:prstClr val="black"/>
                </a:solidFill>
                <a:cs typeface="B Nazanin" pitchFamily="2" charset="-78"/>
              </a:rPr>
              <a:t>2. سفره خانه :</a:t>
            </a:r>
          </a:p>
          <a:p>
            <a:pPr defTabSz="884160"/>
            <a:endParaRPr lang="fa-IR" sz="1846" b="1" dirty="0">
              <a:solidFill>
                <a:prstClr val="black"/>
              </a:solidFill>
              <a:cs typeface="B Nazanin" pitchFamily="2" charset="-78"/>
            </a:endParaRPr>
          </a:p>
          <a:p>
            <a:pPr defTabSz="884160"/>
            <a:r>
              <a:rPr lang="fa-IR" sz="1292" b="1" dirty="0">
                <a:solidFill>
                  <a:prstClr val="black"/>
                </a:solidFill>
                <a:cs typeface="B Nazanin" pitchFamily="2" charset="-78"/>
              </a:rPr>
              <a:t>بنا‏ی پیشنهاد :</a:t>
            </a:r>
          </a:p>
          <a:p>
            <a:pPr defTabSz="884160"/>
            <a:endParaRPr lang="fa-IR" sz="738" dirty="0">
              <a:solidFill>
                <a:prstClr val="black"/>
              </a:solidFill>
              <a:cs typeface="B Nazanin" pitchFamily="2" charset="-78"/>
            </a:endParaRPr>
          </a:p>
          <a:p>
            <a:pPr defTabSz="884160"/>
            <a:r>
              <a:rPr lang="fa-IR" sz="1292" dirty="0">
                <a:solidFill>
                  <a:prstClr val="black"/>
                </a:solidFill>
                <a:cs typeface="B Nazanin" pitchFamily="2" charset="-78"/>
              </a:rPr>
              <a:t>1. بافت قدیمی محله‏ی پیرسرا و قدمت بنا ؛</a:t>
            </a:r>
          </a:p>
          <a:p>
            <a:pPr defTabSz="884160"/>
            <a:r>
              <a:rPr lang="fa-IR" sz="1292" dirty="0">
                <a:solidFill>
                  <a:prstClr val="black"/>
                </a:solidFill>
                <a:cs typeface="B Nazanin" pitchFamily="2" charset="-78"/>
              </a:rPr>
              <a:t>2. دنج بودن و داشتن فاصله از خیابان اصلی ؛</a:t>
            </a:r>
          </a:p>
          <a:p>
            <a:pPr defTabSz="884160"/>
            <a:r>
              <a:rPr lang="fa-IR" sz="1292" dirty="0">
                <a:solidFill>
                  <a:prstClr val="black"/>
                </a:solidFill>
                <a:cs typeface="B Nazanin" pitchFamily="2" charset="-78"/>
              </a:rPr>
              <a:t>3. محدود بودن زمان استفاده از بنا ؛</a:t>
            </a:r>
          </a:p>
          <a:p>
            <a:pPr defTabSz="884160"/>
            <a:r>
              <a:rPr lang="fa-IR" sz="1292" dirty="0">
                <a:solidFill>
                  <a:prstClr val="black"/>
                </a:solidFill>
                <a:cs typeface="B Nazanin" pitchFamily="2" charset="-78"/>
              </a:rPr>
              <a:t>4. تناسب کالبدی بنا با کاربری سفره خانه :</a:t>
            </a:r>
          </a:p>
          <a:p>
            <a:pPr defTabSz="884160"/>
            <a:r>
              <a:rPr lang="fa-IR" sz="1292" dirty="0">
                <a:solidFill>
                  <a:prstClr val="black"/>
                </a:solidFill>
                <a:cs typeface="B Nazanin" pitchFamily="2" charset="-78"/>
              </a:rPr>
              <a:t>     امکان تفکیک فضایی</a:t>
            </a:r>
          </a:p>
          <a:p>
            <a:pPr defTabSz="884160"/>
            <a:r>
              <a:rPr lang="fa-IR" sz="1292" dirty="0">
                <a:solidFill>
                  <a:prstClr val="black"/>
                </a:solidFill>
                <a:cs typeface="B Nazanin" pitchFamily="2" charset="-78"/>
              </a:rPr>
              <a:t>     داشتن تاغ‏و قوس‏ها و گنبدها و هم خوانی آن با حس مکان در سفره خانه</a:t>
            </a:r>
          </a:p>
          <a:p>
            <a:pPr defTabSz="884160"/>
            <a:r>
              <a:rPr lang="fa-IR" sz="1292" dirty="0">
                <a:solidFill>
                  <a:prstClr val="black"/>
                </a:solidFill>
                <a:cs typeface="B Nazanin" pitchFamily="2" charset="-78"/>
              </a:rPr>
              <a:t>     درنظر گرفتن ویژگی‏های زیبایی‏شناسی حمام نظیر تزئینات سردر و کاشی‏های داخل.</a:t>
            </a:r>
          </a:p>
        </p:txBody>
      </p:sp>
      <p:sp>
        <p:nvSpPr>
          <p:cNvPr id="5" name="TextBox 4"/>
          <p:cNvSpPr txBox="1"/>
          <p:nvPr/>
        </p:nvSpPr>
        <p:spPr>
          <a:xfrm>
            <a:off x="2421653" y="3495469"/>
            <a:ext cx="5838092" cy="1200072"/>
          </a:xfrm>
          <a:prstGeom prst="rect">
            <a:avLst/>
          </a:prstGeom>
          <a:noFill/>
        </p:spPr>
        <p:txBody>
          <a:bodyPr wrap="square" rtlCol="0">
            <a:spAutoFit/>
          </a:bodyPr>
          <a:lstStyle/>
          <a:p>
            <a:pPr defTabSz="884160"/>
            <a:r>
              <a:rPr lang="fa-IR" sz="1292" b="1" dirty="0">
                <a:solidFill>
                  <a:prstClr val="black"/>
                </a:solidFill>
                <a:cs typeface="B Nazanin" pitchFamily="2" charset="-78"/>
              </a:rPr>
              <a:t>بنا‏ی رد :</a:t>
            </a:r>
          </a:p>
          <a:p>
            <a:pPr defTabSz="884160"/>
            <a:endParaRPr lang="fa-IR" sz="738" dirty="0">
              <a:solidFill>
                <a:prstClr val="black"/>
              </a:solidFill>
              <a:cs typeface="B Nazanin" pitchFamily="2" charset="-78"/>
            </a:endParaRPr>
          </a:p>
          <a:p>
            <a:pPr defTabSz="884160"/>
            <a:r>
              <a:rPr lang="fa-IR" sz="1292" dirty="0">
                <a:solidFill>
                  <a:prstClr val="black"/>
                </a:solidFill>
                <a:cs typeface="B Nazanin" pitchFamily="2" charset="-78"/>
              </a:rPr>
              <a:t>1. کم بودن مساحت مفید بنا برای طراحی سفره خانه ؛</a:t>
            </a:r>
          </a:p>
          <a:p>
            <a:pPr defTabSz="884160"/>
            <a:r>
              <a:rPr lang="fa-IR" sz="1292" dirty="0">
                <a:solidFill>
                  <a:prstClr val="black"/>
                </a:solidFill>
                <a:cs typeface="B Nazanin" pitchFamily="2" charset="-78"/>
              </a:rPr>
              <a:t>2. کثرت زمانی در استفاده از سفره خانه و افزایش تاثیر عوامل انسانی در تخریب بنا با توجه به کهولت آن ؛</a:t>
            </a:r>
          </a:p>
          <a:p>
            <a:pPr defTabSz="884160"/>
            <a:r>
              <a:rPr lang="fa-IR" sz="1292" dirty="0">
                <a:solidFill>
                  <a:prstClr val="black"/>
                </a:solidFill>
                <a:cs typeface="B Nazanin" pitchFamily="2" charset="-78"/>
              </a:rPr>
              <a:t>3. عدم هماهنگی تناسب قرارگیری فضاها، باتوجه به کاربری جدید ؛</a:t>
            </a:r>
          </a:p>
          <a:p>
            <a:pPr defTabSz="884160"/>
            <a:r>
              <a:rPr lang="fa-IR" sz="1292" dirty="0">
                <a:solidFill>
                  <a:prstClr val="black"/>
                </a:solidFill>
                <a:cs typeface="B Nazanin" pitchFamily="2" charset="-78"/>
              </a:rPr>
              <a:t>4. دخالت زیاد در بنا برای تامین نیازهای سفره خانه نظیر سیستم تهویه، فاضلاب، تأسیسات مکانیکی و الکتریکی.</a:t>
            </a:r>
          </a:p>
        </p:txBody>
      </p:sp>
      <p:sp>
        <p:nvSpPr>
          <p:cNvPr id="6" name="TextBox 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7" name="TextBox 6"/>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107</a:t>
            </a:r>
          </a:p>
        </p:txBody>
      </p:sp>
      <p:sp>
        <p:nvSpPr>
          <p:cNvPr id="8" name="TextBox 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گزینه‏های پیشنهادی</a:t>
            </a:r>
            <a:endParaRPr lang="en-US" sz="1200" dirty="0">
              <a:solidFill>
                <a:prstClr val="black">
                  <a:lumMod val="75000"/>
                  <a:lumOff val="25000"/>
                </a:prstClr>
              </a:solidFill>
              <a:cs typeface="B Nazanin" pitchFamily="2" charset="-78"/>
            </a:endParaRPr>
          </a:p>
        </p:txBody>
      </p:sp>
      <p:sp>
        <p:nvSpPr>
          <p:cNvPr id="9"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Tree>
    <p:extLst>
      <p:ext uri="{BB962C8B-B14F-4D97-AF65-F5344CB8AC3E}">
        <p14:creationId xmlns:p14="http://schemas.microsoft.com/office/powerpoint/2010/main" val="17082021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21653" y="969650"/>
            <a:ext cx="5838092" cy="3302122"/>
          </a:xfrm>
          <a:prstGeom prst="rect">
            <a:avLst/>
          </a:prstGeom>
          <a:noFill/>
        </p:spPr>
        <p:txBody>
          <a:bodyPr wrap="square" rtlCol="0">
            <a:spAutoFit/>
          </a:bodyPr>
          <a:lstStyle/>
          <a:p>
            <a:pPr defTabSz="884160"/>
            <a:r>
              <a:rPr lang="fa-IR" sz="1477" b="1" dirty="0">
                <a:solidFill>
                  <a:prstClr val="black"/>
                </a:solidFill>
                <a:cs typeface="B Nazanin" pitchFamily="2" charset="-78"/>
              </a:rPr>
              <a:t>3. کارگاه سفال گری :</a:t>
            </a:r>
          </a:p>
          <a:p>
            <a:pPr defTabSz="884160"/>
            <a:endParaRPr lang="fa-IR" sz="1846" b="1" dirty="0">
              <a:solidFill>
                <a:prstClr val="black"/>
              </a:solidFill>
              <a:cs typeface="B Nazanin" pitchFamily="2" charset="-78"/>
            </a:endParaRPr>
          </a:p>
          <a:p>
            <a:pPr defTabSz="884160"/>
            <a:r>
              <a:rPr lang="fa-IR" sz="1292" b="1" dirty="0">
                <a:solidFill>
                  <a:prstClr val="black"/>
                </a:solidFill>
                <a:cs typeface="B Nazanin" pitchFamily="2" charset="-78"/>
              </a:rPr>
              <a:t>بنا‏ی پیشنهاد :</a:t>
            </a:r>
          </a:p>
          <a:p>
            <a:pPr defTabSz="884160"/>
            <a:endParaRPr lang="fa-IR" sz="738" dirty="0">
              <a:solidFill>
                <a:prstClr val="black"/>
              </a:solidFill>
              <a:cs typeface="B Nazanin" pitchFamily="2" charset="-78"/>
            </a:endParaRPr>
          </a:p>
          <a:p>
            <a:pPr defTabSz="884160"/>
            <a:r>
              <a:rPr lang="fa-IR" sz="1292" dirty="0">
                <a:solidFill>
                  <a:prstClr val="black"/>
                </a:solidFill>
                <a:cs typeface="B Nazanin" pitchFamily="2" charset="-78"/>
              </a:rPr>
              <a:t>1. محدود بودن زمان استفاده از بنا ؛</a:t>
            </a:r>
          </a:p>
          <a:p>
            <a:pPr defTabSz="884160"/>
            <a:r>
              <a:rPr lang="fa-IR" sz="1292" dirty="0">
                <a:solidFill>
                  <a:prstClr val="black"/>
                </a:solidFill>
                <a:cs typeface="B Nazanin" pitchFamily="2" charset="-78"/>
              </a:rPr>
              <a:t>2. جواب‏گو بودن ابعاد بنا با توجه به نیاز بخش های کارگاه ؛</a:t>
            </a:r>
          </a:p>
          <a:p>
            <a:pPr defTabSz="884160"/>
            <a:r>
              <a:rPr lang="fa-IR" sz="1292" dirty="0">
                <a:solidFill>
                  <a:prstClr val="black"/>
                </a:solidFill>
                <a:cs typeface="B Nazanin" pitchFamily="2" charset="-78"/>
              </a:rPr>
              <a:t>3. دنج بودن و داشتن فاصله از خیابان اصلی و عدم قرارگیری در بافت مسکونی ؛</a:t>
            </a:r>
          </a:p>
          <a:p>
            <a:pPr defTabSz="884160"/>
            <a:r>
              <a:rPr lang="fa-IR" sz="1292" dirty="0">
                <a:solidFill>
                  <a:prstClr val="black"/>
                </a:solidFill>
                <a:cs typeface="B Nazanin" pitchFamily="2" charset="-78"/>
              </a:rPr>
              <a:t>4.تناسب کالبدی بنا با کاربری کارگاه :</a:t>
            </a:r>
          </a:p>
          <a:p>
            <a:pPr defTabSz="884160"/>
            <a:r>
              <a:rPr lang="fa-IR" sz="1292" dirty="0">
                <a:solidFill>
                  <a:prstClr val="black"/>
                </a:solidFill>
                <a:cs typeface="B Nazanin" pitchFamily="2" charset="-78"/>
              </a:rPr>
              <a:t>     امکان تفکیک فضایی</a:t>
            </a:r>
          </a:p>
          <a:p>
            <a:pPr defTabSz="884160"/>
            <a:r>
              <a:rPr lang="fa-IR" sz="1292" dirty="0">
                <a:solidFill>
                  <a:prstClr val="black"/>
                </a:solidFill>
                <a:cs typeface="B Nazanin" pitchFamily="2" charset="-78"/>
              </a:rPr>
              <a:t>     داشتن تاغ‏ و قوس‏ها و گنبدها و هم خوانی آن با حس مکان در نمایشگاه و کارگاه</a:t>
            </a:r>
          </a:p>
          <a:p>
            <a:pPr defTabSz="884160"/>
            <a:r>
              <a:rPr lang="fa-IR" sz="1292" dirty="0">
                <a:solidFill>
                  <a:prstClr val="black"/>
                </a:solidFill>
                <a:cs typeface="B Nazanin" pitchFamily="2" charset="-78"/>
              </a:rPr>
              <a:t>     به نمایش گذاشتن تزئینات سردر و کاشی‏های داخل </a:t>
            </a:r>
          </a:p>
          <a:p>
            <a:pPr defTabSz="884160"/>
            <a:r>
              <a:rPr lang="fa-IR" sz="1292" dirty="0">
                <a:solidFill>
                  <a:prstClr val="black"/>
                </a:solidFill>
                <a:cs typeface="B Nazanin" pitchFamily="2" charset="-78"/>
              </a:rPr>
              <a:t>     حداقل دخالت در بنا برای کاربری کارگاه</a:t>
            </a:r>
          </a:p>
          <a:p>
            <a:pPr defTabSz="884160"/>
            <a:r>
              <a:rPr lang="fa-IR" sz="1292" dirty="0">
                <a:solidFill>
                  <a:prstClr val="black"/>
                </a:solidFill>
                <a:cs typeface="B Nazanin" pitchFamily="2" charset="-78"/>
              </a:rPr>
              <a:t>5. نداشتن الزام به وجود پارکینگ ( جوابگو بودن محله برای پارک تعداد معدودی اتومبیل)</a:t>
            </a:r>
          </a:p>
          <a:p>
            <a:pPr defTabSz="884160"/>
            <a:r>
              <a:rPr lang="fa-IR" sz="1292" dirty="0">
                <a:solidFill>
                  <a:prstClr val="black"/>
                </a:solidFill>
                <a:cs typeface="B Nazanin" pitchFamily="2" charset="-78"/>
              </a:rPr>
              <a:t>6. کم توجهی و به نوعی فراموشی این هنر در شهر رشت ؛ </a:t>
            </a:r>
          </a:p>
          <a:p>
            <a:pPr defTabSz="884160"/>
            <a:r>
              <a:rPr lang="fa-IR" sz="1292" dirty="0">
                <a:solidFill>
                  <a:prstClr val="black"/>
                </a:solidFill>
                <a:cs typeface="B Nazanin" pitchFamily="2" charset="-78"/>
              </a:rPr>
              <a:t>7. تناسب کارگاه هنر سفالگری با بنای حمام که خود یک اثر هنری است ؛</a:t>
            </a:r>
          </a:p>
          <a:p>
            <a:pPr defTabSz="884160"/>
            <a:r>
              <a:rPr lang="fa-IR" sz="1292" dirty="0">
                <a:solidFill>
                  <a:prstClr val="black"/>
                </a:solidFill>
                <a:cs typeface="B Nazanin" pitchFamily="2" charset="-78"/>
              </a:rPr>
              <a:t>8. هماهنگی این کارگاه با فروشگاه‏های موجود در محله پیرسرا.</a:t>
            </a:r>
          </a:p>
        </p:txBody>
      </p:sp>
      <p:sp>
        <p:nvSpPr>
          <p:cNvPr id="5" name="TextBox 4"/>
          <p:cNvSpPr txBox="1"/>
          <p:nvPr/>
        </p:nvSpPr>
        <p:spPr>
          <a:xfrm>
            <a:off x="4613278" y="5264955"/>
            <a:ext cx="1421039" cy="291077"/>
          </a:xfrm>
          <a:prstGeom prst="rect">
            <a:avLst/>
          </a:prstGeom>
          <a:solidFill>
            <a:schemeClr val="bg1">
              <a:lumMod val="85000"/>
            </a:schemeClr>
          </a:solidFill>
          <a:ln>
            <a:solidFill>
              <a:schemeClr val="accent2">
                <a:lumMod val="75000"/>
              </a:schemeClr>
            </a:solidFill>
          </a:ln>
        </p:spPr>
        <p:txBody>
          <a:bodyPr wrap="square" lIns="63152" tIns="31577" rIns="63152" bIns="31577">
            <a:spAutoFit/>
          </a:bodyPr>
          <a:lstStyle>
            <a:defPPr>
              <a:defRPr lang="en-US"/>
            </a:defPPr>
            <a:lvl1pPr algn="r" rtl="1">
              <a:defRPr sz="1600" b="1">
                <a:effectLst>
                  <a:outerShdw blurRad="38100" dist="38100" dir="2700000" algn="tl">
                    <a:srgbClr val="000000">
                      <a:alpha val="43137"/>
                    </a:srgbClr>
                  </a:outerShdw>
                </a:effectLst>
                <a:cs typeface="B Nazanin" pitchFamily="2" charset="-78"/>
              </a:defRPr>
            </a:lvl1pPr>
          </a:lstStyle>
          <a:p>
            <a:pPr algn="ctr" defTabSz="884160"/>
            <a:r>
              <a:rPr lang="fa-IR" sz="1477" dirty="0">
                <a:solidFill>
                  <a:prstClr val="black"/>
                </a:solidFill>
                <a:effectLst/>
              </a:rPr>
              <a:t>گزینه انتخابی :</a:t>
            </a:r>
          </a:p>
        </p:txBody>
      </p:sp>
      <p:sp>
        <p:nvSpPr>
          <p:cNvPr id="7" name="TextBox 6"/>
          <p:cNvSpPr txBox="1"/>
          <p:nvPr/>
        </p:nvSpPr>
        <p:spPr>
          <a:xfrm>
            <a:off x="2321380" y="5262893"/>
            <a:ext cx="2152197" cy="291077"/>
          </a:xfrm>
          <a:prstGeom prst="rect">
            <a:avLst/>
          </a:prstGeom>
          <a:solidFill>
            <a:schemeClr val="accent3">
              <a:lumMod val="60000"/>
              <a:lumOff val="40000"/>
            </a:schemeClr>
          </a:solidFill>
          <a:ln>
            <a:solidFill>
              <a:schemeClr val="accent2">
                <a:lumMod val="75000"/>
              </a:schemeClr>
            </a:solidFill>
          </a:ln>
        </p:spPr>
        <p:txBody>
          <a:bodyPr wrap="square" lIns="63152" tIns="31577" rIns="63152" bIns="31577">
            <a:spAutoFit/>
          </a:bodyPr>
          <a:lstStyle>
            <a:defPPr>
              <a:defRPr lang="en-US"/>
            </a:defPPr>
            <a:lvl1pPr algn="r" rtl="1">
              <a:defRPr sz="1600" b="1">
                <a:effectLst>
                  <a:outerShdw blurRad="38100" dist="38100" dir="2700000" algn="tl">
                    <a:srgbClr val="000000">
                      <a:alpha val="43137"/>
                    </a:srgbClr>
                  </a:outerShdw>
                </a:effectLst>
                <a:cs typeface="B Nazanin" pitchFamily="2" charset="-78"/>
              </a:defRPr>
            </a:lvl1pPr>
          </a:lstStyle>
          <a:p>
            <a:pPr algn="ctr" defTabSz="884160"/>
            <a:r>
              <a:rPr lang="fa-IR" sz="1477" dirty="0">
                <a:solidFill>
                  <a:prstClr val="black"/>
                </a:solidFill>
                <a:effectLst/>
              </a:rPr>
              <a:t>کــارگـاه سـفال گــری</a:t>
            </a: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6" name="TextBox 5"/>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108</a:t>
            </a: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0" name="TextBox 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گزینه‏های پیشنهادی</a:t>
            </a:r>
            <a:endParaRPr lang="en-US" sz="1200" dirty="0">
              <a:solidFill>
                <a:prstClr val="black">
                  <a:lumMod val="75000"/>
                  <a:lumOff val="25000"/>
                </a:prstClr>
              </a:solidFill>
              <a:cs typeface="B Nazanin" pitchFamily="2" charset="-78"/>
            </a:endParaRPr>
          </a:p>
        </p:txBody>
      </p:sp>
      <p:sp>
        <p:nvSpPr>
          <p:cNvPr id="11"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Tree>
    <p:extLst>
      <p:ext uri="{BB962C8B-B14F-4D97-AF65-F5344CB8AC3E}">
        <p14:creationId xmlns:p14="http://schemas.microsoft.com/office/powerpoint/2010/main" val="372569476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654554" y="903180"/>
            <a:ext cx="3645385" cy="291077"/>
          </a:xfrm>
          <a:prstGeom prst="rect">
            <a:avLst/>
          </a:prstGeom>
        </p:spPr>
        <p:txBody>
          <a:bodyPr wrap="square" lIns="63152" tIns="31577" rIns="63152" bIns="31577">
            <a:spAutoFit/>
          </a:bodyPr>
          <a:lstStyle>
            <a:defPPr>
              <a:defRPr lang="en-US"/>
            </a:defPPr>
            <a:lvl1pPr algn="r" rtl="1">
              <a:defRPr sz="1600" b="1">
                <a:effectLst>
                  <a:outerShdw blurRad="38100" dist="38100" dir="2700000" algn="tl">
                    <a:srgbClr val="000000">
                      <a:alpha val="43137"/>
                    </a:srgbClr>
                  </a:outerShdw>
                </a:effectLst>
                <a:cs typeface="B Nazanin" pitchFamily="2" charset="-78"/>
              </a:defRPr>
            </a:lvl1pPr>
          </a:lstStyle>
          <a:p>
            <a:pPr defTabSz="884160"/>
            <a:r>
              <a:rPr lang="fa-IR" sz="1477" dirty="0">
                <a:solidFill>
                  <a:prstClr val="black"/>
                </a:solidFill>
              </a:rPr>
              <a:t>آماده سازی بنا برای کاربری جدید :</a:t>
            </a:r>
          </a:p>
        </p:txBody>
      </p:sp>
      <p:sp>
        <p:nvSpPr>
          <p:cNvPr id="7" name="Rectangle 6"/>
          <p:cNvSpPr/>
          <p:nvPr/>
        </p:nvSpPr>
        <p:spPr>
          <a:xfrm>
            <a:off x="2421652" y="1368463"/>
            <a:ext cx="5878286" cy="3970318"/>
          </a:xfrm>
          <a:prstGeom prst="rect">
            <a:avLst/>
          </a:prstGeom>
        </p:spPr>
        <p:txBody>
          <a:bodyPr wrap="square">
            <a:spAutoFit/>
          </a:bodyPr>
          <a:lstStyle/>
          <a:p>
            <a:pPr algn="justLow" defTabSz="884160">
              <a:lnSpc>
                <a:spcPct val="150000"/>
              </a:lnSpc>
            </a:pPr>
            <a:r>
              <a:rPr lang="fa-IR" sz="1200" b="1" dirty="0">
                <a:solidFill>
                  <a:prstClr val="black"/>
                </a:solidFill>
                <a:cs typeface="B Nazanin" pitchFamily="2" charset="-78"/>
              </a:rPr>
              <a:t>1. سقف قسمت رختکن را که به طور کامل تخریب شده بازسازی کنیم.</a:t>
            </a:r>
          </a:p>
          <a:p>
            <a:pPr algn="justLow" defTabSz="884160">
              <a:lnSpc>
                <a:spcPct val="150000"/>
              </a:lnSpc>
            </a:pPr>
            <a:r>
              <a:rPr lang="fa-IR" sz="1200" b="1" dirty="0">
                <a:solidFill>
                  <a:prstClr val="black"/>
                </a:solidFill>
                <a:cs typeface="B Nazanin" pitchFamily="2" charset="-78"/>
              </a:rPr>
              <a:t>2. نخاله های داخل بنا را تخلیه کرده و دیوارهای الحاقی را حذف می کنیم.</a:t>
            </a:r>
          </a:p>
          <a:p>
            <a:pPr algn="justLow" defTabSz="884160">
              <a:lnSpc>
                <a:spcPct val="150000"/>
              </a:lnSpc>
            </a:pPr>
            <a:r>
              <a:rPr lang="fa-IR" sz="1200" b="1" dirty="0">
                <a:solidFill>
                  <a:prstClr val="black"/>
                </a:solidFill>
                <a:cs typeface="B Nazanin" pitchFamily="2" charset="-78"/>
              </a:rPr>
              <a:t>3. قسمت‏های الحاقی بنارا حذف می‏کنیم  چرا که قسمتی از آن را به عنوان حیاط خلوتی برای خشک کردن محصولات کارگاه در نظر گرفته ایم.</a:t>
            </a:r>
          </a:p>
          <a:p>
            <a:pPr marL="422041" indent="-265242" algn="justLow" defTabSz="884160">
              <a:lnSpc>
                <a:spcPct val="150000"/>
              </a:lnSpc>
              <a:buFont typeface="Arial" pitchFamily="34" charset="0"/>
              <a:buChar char="•"/>
            </a:pPr>
            <a:r>
              <a:rPr lang="fa-IR" sz="1200" dirty="0">
                <a:solidFill>
                  <a:prstClr val="black"/>
                </a:solidFill>
                <a:cs typeface="B Nazanin" pitchFamily="2" charset="-78"/>
              </a:rPr>
              <a:t>بازسازی جزیی سرویس ها برای قسمت سرویس و رختکن</a:t>
            </a:r>
          </a:p>
          <a:p>
            <a:pPr marL="422041" indent="-265242" algn="justLow" defTabSz="884160">
              <a:lnSpc>
                <a:spcPct val="150000"/>
              </a:lnSpc>
              <a:buFont typeface="Arial" pitchFamily="34" charset="0"/>
              <a:buChar char="•"/>
            </a:pPr>
            <a:r>
              <a:rPr lang="fa-IR" sz="1200" dirty="0">
                <a:solidFill>
                  <a:prstClr val="black"/>
                </a:solidFill>
                <a:cs typeface="B Nazanin" pitchFamily="2" charset="-78"/>
              </a:rPr>
              <a:t>حذف روشویی در رختکن</a:t>
            </a:r>
          </a:p>
          <a:p>
            <a:pPr algn="justLow" defTabSz="884160">
              <a:lnSpc>
                <a:spcPct val="150000"/>
              </a:lnSpc>
            </a:pPr>
            <a:r>
              <a:rPr lang="fa-IR" sz="1200" b="1" dirty="0">
                <a:solidFill>
                  <a:prstClr val="black"/>
                </a:solidFill>
                <a:cs typeface="B Nazanin" pitchFamily="2" charset="-78"/>
              </a:rPr>
              <a:t>4. پس از رفع تمام آسیب ها کف سازی را اصلاح می کنیم و کل کف را سرامیک می کنیم زیرا کف کارگاه باید قابل شستشو باشد.</a:t>
            </a:r>
          </a:p>
          <a:p>
            <a:pPr algn="justLow" defTabSz="884160">
              <a:lnSpc>
                <a:spcPct val="150000"/>
              </a:lnSpc>
            </a:pPr>
            <a:r>
              <a:rPr lang="fa-IR" sz="1200" b="1" dirty="0">
                <a:solidFill>
                  <a:prstClr val="black"/>
                </a:solidFill>
                <a:cs typeface="B Nazanin" pitchFamily="2" charset="-78"/>
              </a:rPr>
              <a:t>5. دیوارها را در قسمت هایی که نیاز به شستشو دارد کاشی کاری می‏کنیم و در بقیه‏ی قسمت‏ها از کنیتکس استفاده می‏کنیم.</a:t>
            </a:r>
          </a:p>
          <a:p>
            <a:pPr algn="justLow" defTabSz="884160">
              <a:lnSpc>
                <a:spcPct val="150000"/>
              </a:lnSpc>
            </a:pPr>
            <a:r>
              <a:rPr lang="fa-IR" sz="1200" b="1" dirty="0">
                <a:solidFill>
                  <a:prstClr val="black"/>
                </a:solidFill>
                <a:cs typeface="B Nazanin" pitchFamily="2" charset="-78"/>
              </a:rPr>
              <a:t>6. در قسمت نمایشگاه موقت، به دلیل زیاد بودن ارتفاع سقف و نیز برای نورپردازی بهتر نمایشگاه از سقف کاذب استفاده می‏کنیم.</a:t>
            </a:r>
            <a:endParaRPr lang="en-US" sz="1200" b="1" dirty="0">
              <a:solidFill>
                <a:prstClr val="black"/>
              </a:solidFill>
              <a:cs typeface="B Nazanin" pitchFamily="2" charset="-78"/>
            </a:endParaRPr>
          </a:p>
          <a:p>
            <a:pPr algn="justLow" defTabSz="884160">
              <a:lnSpc>
                <a:spcPct val="150000"/>
              </a:lnSpc>
            </a:pPr>
            <a:r>
              <a:rPr lang="fa-IR" sz="1200" b="1" dirty="0">
                <a:solidFill>
                  <a:prstClr val="black"/>
                </a:solidFill>
                <a:cs typeface="B Nazanin" pitchFamily="2" charset="-78"/>
              </a:rPr>
              <a:t>7. برای سرمایش و گرمایش محیط از اسپیلت استفاده می کنیم.</a:t>
            </a:r>
          </a:p>
          <a:p>
            <a:pPr algn="justLow" defTabSz="884160">
              <a:lnSpc>
                <a:spcPct val="150000"/>
              </a:lnSpc>
            </a:pPr>
            <a:r>
              <a:rPr lang="fa-IR" sz="1200" b="1" dirty="0">
                <a:solidFill>
                  <a:prstClr val="black"/>
                </a:solidFill>
                <a:cs typeface="B Nazanin" pitchFamily="2" charset="-78"/>
              </a:rPr>
              <a:t>8. در این مرحله به مبلمان کردن فضا می‏پردازیم.</a:t>
            </a:r>
            <a:endParaRPr lang="en-US" sz="1200" b="1" dirty="0">
              <a:solidFill>
                <a:prstClr val="black"/>
              </a:solidFill>
              <a:cs typeface="B Nazanin" pitchFamily="2" charset="-78"/>
            </a:endParaRPr>
          </a:p>
        </p:txBody>
      </p:sp>
      <p:sp>
        <p:nvSpPr>
          <p:cNvPr id="10" name="TextBox 9"/>
          <p:cNvSpPr txBox="1"/>
          <p:nvPr/>
        </p:nvSpPr>
        <p:spPr>
          <a:xfrm>
            <a:off x="2421652" y="5532687"/>
            <a:ext cx="5878287" cy="276999"/>
          </a:xfrm>
          <a:prstGeom prst="rect">
            <a:avLst/>
          </a:prstGeom>
          <a:noFill/>
        </p:spPr>
        <p:txBody>
          <a:bodyPr wrap="square" rtlCol="0">
            <a:spAutoFit/>
          </a:bodyPr>
          <a:lstStyle/>
          <a:p>
            <a:pPr algn="justLow" defTabSz="884160"/>
            <a:r>
              <a:rPr lang="fa-IR" sz="1200" dirty="0">
                <a:solidFill>
                  <a:prstClr val="black"/>
                </a:solidFill>
                <a:cs typeface="B Nazanin" pitchFamily="2" charset="-78"/>
              </a:rPr>
              <a:t>*  سعی شده کمترین مداخله در بنا صورت گیرد.</a:t>
            </a:r>
          </a:p>
        </p:txBody>
      </p:sp>
      <p:sp>
        <p:nvSpPr>
          <p:cNvPr id="11" name="TextBox 10"/>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8" name="TextBox 7"/>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109</a:t>
            </a: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2" name="TextBox 1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کاربری جدید</a:t>
            </a:r>
            <a:endParaRPr lang="en-US" sz="1200" dirty="0">
              <a:solidFill>
                <a:prstClr val="black">
                  <a:lumMod val="75000"/>
                  <a:lumOff val="25000"/>
                </a:prstClr>
              </a:solidFill>
              <a:cs typeface="B Nazanin" pitchFamily="2" charset="-78"/>
            </a:endParaRPr>
          </a:p>
        </p:txBody>
      </p:sp>
      <p:sp>
        <p:nvSpPr>
          <p:cNvPr id="13"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Tree>
    <p:extLst>
      <p:ext uri="{BB962C8B-B14F-4D97-AF65-F5344CB8AC3E}">
        <p14:creationId xmlns:p14="http://schemas.microsoft.com/office/powerpoint/2010/main" val="38877090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Hany\Desktop\Baraye PP\Miras-1.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245589" y="817825"/>
            <a:ext cx="4054603" cy="535630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85000"/>
                    <a:lumOff val="15000"/>
                  </a:prstClr>
                </a:solidFill>
                <a:cs typeface="B Nazanin" pitchFamily="2" charset="-78"/>
              </a:rPr>
              <a:t>اوراق اداری</a:t>
            </a:r>
            <a:endParaRPr lang="en-US" sz="1200" dirty="0">
              <a:solidFill>
                <a:prstClr val="black">
                  <a:lumMod val="85000"/>
                  <a:lumOff val="15000"/>
                </a:prstClr>
              </a:solidFill>
              <a:cs typeface="B Nazanin" pitchFamily="2" charset="-78"/>
            </a:endParaRPr>
          </a:p>
        </p:txBody>
      </p:sp>
      <p:sp>
        <p:nvSpPr>
          <p:cNvPr id="7" name="TextBox 6"/>
          <p:cNvSpPr txBox="1"/>
          <p:nvPr/>
        </p:nvSpPr>
        <p:spPr>
          <a:xfrm>
            <a:off x="6233723" y="969650"/>
            <a:ext cx="1963971" cy="546945"/>
          </a:xfrm>
          <a:prstGeom prst="rect">
            <a:avLst/>
          </a:prstGeom>
          <a:noFill/>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سازمان میراث فرهنگی و گردشگری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5" name="TextBox 4"/>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11</a:t>
            </a:r>
            <a:endParaRPr lang="en-US" sz="1108" dirty="0">
              <a:solidFill>
                <a:prstClr val="black">
                  <a:lumMod val="65000"/>
                  <a:lumOff val="35000"/>
                </a:prstClr>
              </a:solidFill>
              <a:cs typeface="B Nazanin" pitchFamily="2" charset="-78"/>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8" name="Title 1"/>
          <p:cNvSpPr txBox="1">
            <a:spLocks/>
          </p:cNvSpPr>
          <p:nvPr/>
        </p:nvSpPr>
        <p:spPr>
          <a:xfrm>
            <a:off x="487810" y="5423068"/>
            <a:ext cx="1260169" cy="34810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lnSpc>
                <a:spcPct val="150000"/>
              </a:lnSpc>
            </a:pPr>
            <a:r>
              <a:rPr lang="fa-IR" sz="1108" dirty="0">
                <a:solidFill>
                  <a:prstClr val="black">
                    <a:lumMod val="75000"/>
                    <a:lumOff val="25000"/>
                  </a:prstClr>
                </a:solidFill>
              </a:rPr>
              <a:t>سازمان میراث فرهنگی</a:t>
            </a:r>
            <a:endParaRPr lang="en-US" sz="923" dirty="0">
              <a:solidFill>
                <a:prstClr val="black">
                  <a:lumMod val="65000"/>
                  <a:lumOff val="35000"/>
                </a:prstClr>
              </a:solidFill>
            </a:endParaRP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35490228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421652" y="3710355"/>
            <a:ext cx="5878286" cy="1384995"/>
          </a:xfrm>
          <a:prstGeom prst="rect">
            <a:avLst/>
          </a:prstGeom>
          <a:noFill/>
        </p:spPr>
        <p:txBody>
          <a:bodyPr wrap="square" rtlCol="0">
            <a:spAutoFit/>
          </a:bodyPr>
          <a:lstStyle/>
          <a:p>
            <a:pPr defTabSz="884160"/>
            <a:r>
              <a:rPr lang="fa-IR" sz="1292" b="1" dirty="0">
                <a:solidFill>
                  <a:prstClr val="black"/>
                </a:solidFill>
                <a:cs typeface="B Nazanin" pitchFamily="2" charset="-78"/>
              </a:rPr>
              <a:t>مصالح در بنا پس از مرمت :</a:t>
            </a:r>
          </a:p>
          <a:p>
            <a:pPr defTabSz="884160"/>
            <a:endParaRPr lang="fa-IR" sz="1108" dirty="0">
              <a:solidFill>
                <a:prstClr val="black"/>
              </a:solidFill>
              <a:cs typeface="B Nazanin" pitchFamily="2" charset="-78"/>
            </a:endParaRPr>
          </a:p>
          <a:p>
            <a:pPr defTabSz="884160"/>
            <a:r>
              <a:rPr lang="fa-IR" sz="1200" b="1" dirty="0">
                <a:solidFill>
                  <a:prstClr val="black"/>
                </a:solidFill>
                <a:cs typeface="B Nazanin" pitchFamily="2" charset="-78"/>
              </a:rPr>
              <a:t>کف: </a:t>
            </a:r>
            <a:r>
              <a:rPr lang="fa-IR" sz="1200" dirty="0">
                <a:solidFill>
                  <a:prstClr val="black"/>
                </a:solidFill>
                <a:cs typeface="B Nazanin" pitchFamily="2" charset="-78"/>
              </a:rPr>
              <a:t>کف‏سازی در قسمت ساخت گِل و قسمت صحن کارگاه باید قابل شستشو باشد، و ما سرامیک را پیشنهاد می‏کنیم.</a:t>
            </a:r>
          </a:p>
          <a:p>
            <a:pPr defTabSz="884160"/>
            <a:r>
              <a:rPr lang="fa-IR" sz="1200" b="1" dirty="0">
                <a:solidFill>
                  <a:prstClr val="black"/>
                </a:solidFill>
                <a:cs typeface="B Nazanin" pitchFamily="2" charset="-78"/>
              </a:rPr>
              <a:t>دیوارها: </a:t>
            </a:r>
            <a:r>
              <a:rPr lang="fa-IR" sz="1200" dirty="0">
                <a:solidFill>
                  <a:prstClr val="black"/>
                </a:solidFill>
                <a:cs typeface="B Nazanin" pitchFamily="2" charset="-78"/>
              </a:rPr>
              <a:t>در قسمت ساخت گل  جداره ها را تا ارتفاع 90سانی متر کاشی می کنیم. و در بقیه قسمت ها کنیتکس را پیشنهاد می کنیم.</a:t>
            </a:r>
            <a:endParaRPr lang="en-US" sz="1200" dirty="0">
              <a:solidFill>
                <a:prstClr val="black"/>
              </a:solidFill>
              <a:cs typeface="B Nazanin" pitchFamily="2" charset="-78"/>
            </a:endParaRPr>
          </a:p>
          <a:p>
            <a:pPr defTabSz="884160"/>
            <a:r>
              <a:rPr lang="fa-IR" sz="1200" b="1" dirty="0">
                <a:solidFill>
                  <a:prstClr val="black"/>
                </a:solidFill>
                <a:cs typeface="B Nazanin" pitchFamily="2" charset="-78"/>
              </a:rPr>
              <a:t>سقف: </a:t>
            </a:r>
            <a:r>
              <a:rPr lang="fa-IR" sz="1200" dirty="0">
                <a:solidFill>
                  <a:prstClr val="black"/>
                </a:solidFill>
                <a:cs typeface="B Nazanin" pitchFamily="2" charset="-78"/>
              </a:rPr>
              <a:t>در قسمت سربینه قدیم سقف را به طور کامل باید بازسازی نماییم. و ما سقف شیبدار با سفال تالش را پیشنهاد می کنیم.</a:t>
            </a:r>
            <a:endParaRPr lang="en-US" sz="1200" dirty="0">
              <a:solidFill>
                <a:prstClr val="black"/>
              </a:solidFill>
              <a:cs typeface="B Nazanin" pitchFamily="2" charset="-78"/>
            </a:endParaRPr>
          </a:p>
        </p:txBody>
      </p:sp>
      <p:sp>
        <p:nvSpPr>
          <p:cNvPr id="7" name="Rectangle 6"/>
          <p:cNvSpPr/>
          <p:nvPr/>
        </p:nvSpPr>
        <p:spPr>
          <a:xfrm>
            <a:off x="2421652" y="1318847"/>
            <a:ext cx="5878286" cy="2066528"/>
          </a:xfrm>
          <a:prstGeom prst="rect">
            <a:avLst/>
          </a:prstGeom>
        </p:spPr>
        <p:txBody>
          <a:bodyPr wrap="square">
            <a:spAutoFit/>
          </a:bodyPr>
          <a:lstStyle/>
          <a:p>
            <a:pPr algn="justLow" defTabSz="884160"/>
            <a:r>
              <a:rPr lang="fa-IR" sz="1292" dirty="0">
                <a:solidFill>
                  <a:prstClr val="black"/>
                </a:solidFill>
                <a:cs typeface="B Nazanin" pitchFamily="2" charset="-78"/>
              </a:rPr>
              <a:t>آنچه در تعیین ابعاد این کارگاه موثر است، چرخ های سفال و میز های سفالگری و مجسمه سازیست.</a:t>
            </a:r>
          </a:p>
          <a:p>
            <a:pPr algn="justLow" defTabSz="884160"/>
            <a:r>
              <a:rPr lang="fa-IR" sz="1292" dirty="0">
                <a:solidFill>
                  <a:prstClr val="black"/>
                </a:solidFill>
                <a:cs typeface="B Nazanin" pitchFamily="2" charset="-78"/>
              </a:rPr>
              <a:t>در این کارگاه باید فضایی برای ساخت گِل در نظر گرفت که باید به راحتی قابل تمیز کردن باشد.</a:t>
            </a:r>
          </a:p>
          <a:p>
            <a:pPr algn="justLow" defTabSz="884160"/>
            <a:r>
              <a:rPr lang="fa-IR" sz="1292" dirty="0">
                <a:solidFill>
                  <a:prstClr val="black"/>
                </a:solidFill>
                <a:cs typeface="B Nazanin" pitchFamily="2" charset="-78"/>
              </a:rPr>
              <a:t>در این فضا طبیعی یا مصنوعی بودن نور چندان اهمیت ندارد اما وجود گرد و غبار در برخی کارها موجب اخلال در کار می شود. (مثلاً در مراحل لعاب کاری)</a:t>
            </a:r>
          </a:p>
          <a:p>
            <a:pPr algn="justLow" defTabSz="884160"/>
            <a:endParaRPr lang="fa-IR" sz="923" dirty="0">
              <a:solidFill>
                <a:prstClr val="black"/>
              </a:solidFill>
              <a:cs typeface="B Nazanin" pitchFamily="2" charset="-78"/>
            </a:endParaRPr>
          </a:p>
          <a:p>
            <a:pPr algn="justLow" defTabSz="884160"/>
            <a:r>
              <a:rPr lang="fa-IR" sz="1200" dirty="0">
                <a:solidFill>
                  <a:prstClr val="black"/>
                </a:solidFill>
                <a:cs typeface="B Nazanin" pitchFamily="2" charset="-78"/>
              </a:rPr>
              <a:t>کارگاه سفال دارای فضاهای جانبی‏ست که عبارتند از:</a:t>
            </a:r>
          </a:p>
          <a:p>
            <a:pPr algn="justLow" defTabSz="884160"/>
            <a:r>
              <a:rPr lang="fa-IR" sz="369" dirty="0">
                <a:solidFill>
                  <a:prstClr val="black"/>
                </a:solidFill>
                <a:cs typeface="B Nazanin" pitchFamily="2" charset="-78"/>
              </a:rPr>
              <a:t>.</a:t>
            </a:r>
          </a:p>
          <a:p>
            <a:pPr algn="justLow" defTabSz="884160"/>
            <a:r>
              <a:rPr lang="fa-IR" sz="1200" b="1" dirty="0">
                <a:solidFill>
                  <a:prstClr val="black"/>
                </a:solidFill>
                <a:cs typeface="B Nazanin" pitchFamily="2" charset="-78"/>
              </a:rPr>
              <a:t>اتاق مربی یا مسئول:</a:t>
            </a:r>
            <a:r>
              <a:rPr lang="fa-IR" sz="1292" dirty="0">
                <a:solidFill>
                  <a:prstClr val="black"/>
                </a:solidFill>
                <a:cs typeface="B Nazanin" pitchFamily="2" charset="-78"/>
              </a:rPr>
              <a:t> باید دید کافی نسبت به سالن اصلی داشته باشد.</a:t>
            </a:r>
          </a:p>
          <a:p>
            <a:pPr algn="justLow" defTabSz="884160"/>
            <a:r>
              <a:rPr lang="fa-IR" sz="1200" b="1" dirty="0">
                <a:solidFill>
                  <a:prstClr val="black"/>
                </a:solidFill>
                <a:cs typeface="B Nazanin" pitchFamily="2" charset="-78"/>
              </a:rPr>
              <a:t>انبار وسایل کارگاه: </a:t>
            </a:r>
            <a:r>
              <a:rPr lang="fa-IR" sz="1292" dirty="0">
                <a:solidFill>
                  <a:prstClr val="black"/>
                </a:solidFill>
                <a:cs typeface="B Nazanin" pitchFamily="2" charset="-78"/>
              </a:rPr>
              <a:t>آن از وسایلی مانند بسته های گچ، خاک، کاه و... نگهداری می‏شود.</a:t>
            </a:r>
          </a:p>
          <a:p>
            <a:pPr algn="justLow" defTabSz="884160"/>
            <a:r>
              <a:rPr lang="fa-IR" sz="1200" b="1" dirty="0">
                <a:solidFill>
                  <a:prstClr val="black"/>
                </a:solidFill>
                <a:cs typeface="B Nazanin" pitchFamily="2" charset="-78"/>
              </a:rPr>
              <a:t>رختکن: </a:t>
            </a:r>
            <a:r>
              <a:rPr lang="fa-IR" sz="1292" dirty="0">
                <a:solidFill>
                  <a:prstClr val="black"/>
                </a:solidFill>
                <a:cs typeface="B Nazanin" pitchFamily="2" charset="-78"/>
              </a:rPr>
              <a:t>برای تعویض لباس دانشجویان این درس.</a:t>
            </a:r>
          </a:p>
          <a:p>
            <a:pPr algn="justLow" defTabSz="884160"/>
            <a:r>
              <a:rPr lang="fa-IR" sz="1200" b="1" dirty="0">
                <a:solidFill>
                  <a:prstClr val="black"/>
                </a:solidFill>
                <a:cs typeface="B Nazanin" pitchFamily="2" charset="-78"/>
              </a:rPr>
              <a:t>روشویی:</a:t>
            </a:r>
            <a:r>
              <a:rPr lang="fa-IR" sz="1292" dirty="0">
                <a:solidFill>
                  <a:prstClr val="black"/>
                </a:solidFill>
                <a:cs typeface="B Nazanin" pitchFamily="2" charset="-78"/>
              </a:rPr>
              <a:t> می‏تواند در داخل فضای آتلیه باشد و حداکثر به وسیله‏ی یک پارتیشن جدا شود.</a:t>
            </a:r>
            <a:endParaRPr lang="en-US" sz="1292" dirty="0">
              <a:solidFill>
                <a:prstClr val="black"/>
              </a:solidFill>
              <a:cs typeface="B Nazanin" pitchFamily="2" charset="-78"/>
            </a:endParaRPr>
          </a:p>
        </p:txBody>
      </p:sp>
      <p:sp>
        <p:nvSpPr>
          <p:cNvPr id="8" name="TextBox 7"/>
          <p:cNvSpPr txBox="1"/>
          <p:nvPr/>
        </p:nvSpPr>
        <p:spPr>
          <a:xfrm>
            <a:off x="4654554" y="903180"/>
            <a:ext cx="3645385" cy="291077"/>
          </a:xfrm>
          <a:prstGeom prst="rect">
            <a:avLst/>
          </a:prstGeom>
        </p:spPr>
        <p:txBody>
          <a:bodyPr wrap="square" lIns="63152" tIns="31577" rIns="63152" bIns="31577">
            <a:spAutoFit/>
          </a:bodyPr>
          <a:lstStyle>
            <a:defPPr>
              <a:defRPr lang="en-US"/>
            </a:defPPr>
            <a:lvl1pPr algn="r" rtl="1">
              <a:defRPr sz="1600" b="1">
                <a:effectLst>
                  <a:outerShdw blurRad="38100" dist="38100" dir="2700000" algn="tl">
                    <a:srgbClr val="000000">
                      <a:alpha val="43137"/>
                    </a:srgbClr>
                  </a:outerShdw>
                </a:effectLst>
                <a:cs typeface="B Nazanin" pitchFamily="2" charset="-78"/>
              </a:defRPr>
            </a:lvl1pPr>
          </a:lstStyle>
          <a:p>
            <a:pPr defTabSz="884160"/>
            <a:r>
              <a:rPr lang="fa-IR" sz="1477" dirty="0">
                <a:solidFill>
                  <a:prstClr val="black"/>
                </a:solidFill>
              </a:rPr>
              <a:t>نکات و ضوابط طراحی کارگاه :</a:t>
            </a:r>
          </a:p>
        </p:txBody>
      </p:sp>
      <p:sp>
        <p:nvSpPr>
          <p:cNvPr id="10" name="TextBox 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9" name="TextBox 8"/>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110</a:t>
            </a:r>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2" name="TextBox 1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کارگاه کوزه‏گری</a:t>
            </a:r>
            <a:endParaRPr lang="en-US" sz="1200" dirty="0">
              <a:solidFill>
                <a:prstClr val="black">
                  <a:lumMod val="75000"/>
                  <a:lumOff val="25000"/>
                </a:prstClr>
              </a:solidFill>
              <a:cs typeface="B Nazanin" pitchFamily="2" charset="-78"/>
            </a:endParaRPr>
          </a:p>
        </p:txBody>
      </p:sp>
      <p:sp>
        <p:nvSpPr>
          <p:cNvPr id="13"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Tree>
    <p:extLst>
      <p:ext uri="{BB962C8B-B14F-4D97-AF65-F5344CB8AC3E}">
        <p14:creationId xmlns:p14="http://schemas.microsoft.com/office/powerpoint/2010/main" val="104490271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421652" y="1318822"/>
            <a:ext cx="5878287" cy="3863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 fontAlgn="base">
              <a:spcBef>
                <a:spcPct val="0"/>
              </a:spcBef>
              <a:spcAft>
                <a:spcPct val="0"/>
              </a:spcAft>
            </a:pPr>
            <a:r>
              <a:rPr lang="ar-SA" sz="1200" dirty="0">
                <a:solidFill>
                  <a:srgbClr val="000000"/>
                </a:solidFill>
                <a:latin typeface="Roya"/>
                <a:cs typeface="B Nazanin" pitchFamily="2" charset="-78"/>
              </a:rPr>
              <a:t>خاك سفالينه ها را از زمينهاي پيرامون ده بر مي دارند و آن را «خاك كوزه» يا «خاك قصبه» مي نامند. اين خاك ارزشي ندارد و تنها براي آوردن آن به كارگاه، باري يك تا دو ريال به مالداران مي پردازند. اين خاك را به صورت كلوخهاي بزرگ كنده شده باتخماق چوبي مي كوبند و پس از آن كه نرم شد غربال مي كنند و در اطاق كوچكي بنام «تُرپاخْدانْ» (خاكدان) مي ريزند و انبار مي كنند.</a:t>
            </a:r>
            <a:endParaRPr lang="fa-IR" sz="1200" dirty="0">
              <a:solidFill>
                <a:srgbClr val="000000"/>
              </a:solidFill>
              <a:latin typeface="Roya"/>
              <a:cs typeface="B Nazanin" pitchFamily="2" charset="-78"/>
            </a:endParaRPr>
          </a:p>
          <a:p>
            <a:pPr algn="just" eaLnBrk="0" fontAlgn="base" hangingPunct="0">
              <a:spcBef>
                <a:spcPct val="0"/>
              </a:spcBef>
              <a:spcAft>
                <a:spcPct val="0"/>
              </a:spcAft>
            </a:pPr>
            <a:endParaRPr lang="en-US" sz="1108" dirty="0">
              <a:solidFill>
                <a:prstClr val="black"/>
              </a:solidFill>
              <a:latin typeface="Arial" pitchFamily="34" charset="0"/>
              <a:cs typeface="B Nazanin" pitchFamily="2" charset="-78"/>
            </a:endParaRPr>
          </a:p>
          <a:p>
            <a:pPr algn="just" eaLnBrk="0" fontAlgn="base" hangingPunct="0">
              <a:spcBef>
                <a:spcPct val="0"/>
              </a:spcBef>
              <a:spcAft>
                <a:spcPct val="0"/>
              </a:spcAft>
            </a:pPr>
            <a:r>
              <a:rPr lang="ar-SA" sz="1200" b="1" dirty="0">
                <a:solidFill>
                  <a:prstClr val="black"/>
                </a:solidFill>
                <a:latin typeface="Arabic Transparent"/>
                <a:cs typeface="B Nazanin" pitchFamily="2" charset="-78"/>
              </a:rPr>
              <a:t>ساختن گل</a:t>
            </a:r>
            <a:endParaRPr lang="fa-IR" sz="1200" b="1" dirty="0">
              <a:solidFill>
                <a:prstClr val="black"/>
              </a:solidFill>
              <a:latin typeface="Arabic Transparent"/>
              <a:cs typeface="B Nazanin" pitchFamily="2" charset="-78"/>
            </a:endParaRPr>
          </a:p>
          <a:p>
            <a:pPr algn="just" eaLnBrk="0" fontAlgn="base" hangingPunct="0">
              <a:spcBef>
                <a:spcPct val="0"/>
              </a:spcBef>
              <a:spcAft>
                <a:spcPct val="0"/>
              </a:spcAft>
            </a:pPr>
            <a:endParaRPr lang="en-US" sz="369" b="1" dirty="0">
              <a:solidFill>
                <a:prstClr val="black"/>
              </a:solidFill>
              <a:latin typeface="Arial" pitchFamily="34" charset="0"/>
              <a:cs typeface="B Nazanin" pitchFamily="2" charset="-78"/>
            </a:endParaRPr>
          </a:p>
          <a:p>
            <a:pPr algn="just" eaLnBrk="0" fontAlgn="base" hangingPunct="0">
              <a:spcBef>
                <a:spcPct val="0"/>
              </a:spcBef>
              <a:spcAft>
                <a:spcPct val="0"/>
              </a:spcAft>
            </a:pPr>
            <a:r>
              <a:rPr lang="fa-IR" sz="1200" dirty="0">
                <a:solidFill>
                  <a:srgbClr val="000000"/>
                </a:solidFill>
                <a:latin typeface="Roya"/>
                <a:cs typeface="B Nazanin" pitchFamily="2" charset="-78"/>
              </a:rPr>
              <a:t>   </a:t>
            </a:r>
            <a:r>
              <a:rPr lang="ar-SA" sz="1200" dirty="0">
                <a:solidFill>
                  <a:srgbClr val="000000"/>
                </a:solidFill>
                <a:latin typeface="Roya"/>
                <a:cs typeface="B Nazanin" pitchFamily="2" charset="-78"/>
              </a:rPr>
              <a:t>از خاك نرمي كه ياد كرديم هر بار به اندازه ای که لازم دارند بر ميدارند و در يک لانجين ميريزند و به آن چندان آب مي افزايند تا به صورت دو غاب در آيد. اين دوغاب گل را «لُوا» مي نامند. لانجيني كه گفتيم نزديك يك حوض كوچك آجري گذاشته شده است و در كنار گوشه اي از آن حوض، پسر بچه اي نشسته والكي در دست دارد و پسر بچه ديگري با يك كاسه سفالي از لالجين دوغاب بر مي دارد و كاسه كاسه در الك مي ريزد. آنچه از الك مي گذرد در حوضي گرد مي آيد و پنج تا شش روز در آن مي ماند تا بصورت گل نيمه خشك در آيد. ولي سه روز پس از آنكه «لُوا»در حوض ماند براي آنكه بتوان به آساني در هنگام خود آن را از حوض بيرون آورد با كاردي به صورت چهارخانه هاي شطرنجي مي برندش و سپس مي گذارند همچنان بماند تا روز پنجم يا ششم كه آن را مي كنند و بيرون مي آورند و به كارگاه مي برند. براي اينكه اين گل خشك نشود در اطاق سرد و نمناك و سرپوشيده اي كه ديوارهاي كلفت و چند سوراخ هواكش در سقف دارد و براي همين كار ساخته شده مي گذارند.</a:t>
            </a:r>
            <a:endParaRPr lang="fa-IR" sz="1200" dirty="0">
              <a:solidFill>
                <a:srgbClr val="000000"/>
              </a:solidFill>
              <a:latin typeface="Roya"/>
              <a:cs typeface="B Nazanin" pitchFamily="2" charset="-78"/>
            </a:endParaRPr>
          </a:p>
          <a:p>
            <a:pPr algn="just" eaLnBrk="0" fontAlgn="base" hangingPunct="0">
              <a:spcBef>
                <a:spcPct val="0"/>
              </a:spcBef>
              <a:spcAft>
                <a:spcPct val="0"/>
              </a:spcAft>
            </a:pPr>
            <a:endParaRPr lang="en-US" sz="1108" dirty="0">
              <a:solidFill>
                <a:prstClr val="black"/>
              </a:solidFill>
              <a:latin typeface="Arial" pitchFamily="34" charset="0"/>
              <a:cs typeface="B Nazanin" pitchFamily="2" charset="-78"/>
            </a:endParaRPr>
          </a:p>
          <a:p>
            <a:pPr algn="just" eaLnBrk="0" fontAlgn="base" hangingPunct="0">
              <a:spcBef>
                <a:spcPct val="0"/>
              </a:spcBef>
              <a:spcAft>
                <a:spcPct val="0"/>
              </a:spcAft>
            </a:pPr>
            <a:r>
              <a:rPr lang="ar-SA" sz="1200" b="1" dirty="0">
                <a:solidFill>
                  <a:prstClr val="black"/>
                </a:solidFill>
                <a:latin typeface="Arabic Transparent"/>
                <a:cs typeface="B Nazanin" pitchFamily="2" charset="-78"/>
              </a:rPr>
              <a:t>حال آوردن گل «ورز دادن»</a:t>
            </a:r>
            <a:endParaRPr lang="fa-IR" sz="1200" b="1" dirty="0">
              <a:solidFill>
                <a:prstClr val="black"/>
              </a:solidFill>
              <a:latin typeface="Arabic Transparent"/>
              <a:cs typeface="B Nazanin" pitchFamily="2" charset="-78"/>
            </a:endParaRPr>
          </a:p>
          <a:p>
            <a:pPr algn="just" eaLnBrk="0" fontAlgn="base" hangingPunct="0">
              <a:spcBef>
                <a:spcPct val="0"/>
              </a:spcBef>
              <a:spcAft>
                <a:spcPct val="0"/>
              </a:spcAft>
            </a:pPr>
            <a:endParaRPr lang="fa-IR" sz="369" b="1" dirty="0">
              <a:solidFill>
                <a:prstClr val="black"/>
              </a:solidFill>
              <a:latin typeface="Arabic Transparent"/>
              <a:cs typeface="B Nazanin" pitchFamily="2" charset="-78"/>
            </a:endParaRPr>
          </a:p>
          <a:p>
            <a:pPr algn="just" eaLnBrk="0" fontAlgn="base" hangingPunct="0">
              <a:spcBef>
                <a:spcPct val="0"/>
              </a:spcBef>
              <a:spcAft>
                <a:spcPct val="0"/>
              </a:spcAft>
            </a:pPr>
            <a:r>
              <a:rPr lang="fa-IR" sz="1200" dirty="0">
                <a:solidFill>
                  <a:srgbClr val="000000"/>
                </a:solidFill>
                <a:latin typeface="Roya"/>
                <a:cs typeface="B Nazanin" pitchFamily="2" charset="-78"/>
              </a:rPr>
              <a:t>   </a:t>
            </a:r>
            <a:r>
              <a:rPr lang="ar-SA" sz="1200" dirty="0">
                <a:solidFill>
                  <a:srgbClr val="000000"/>
                </a:solidFill>
                <a:latin typeface="Roya"/>
                <a:cs typeface="B Nazanin" pitchFamily="2" charset="-78"/>
              </a:rPr>
              <a:t>چند پسر خردسال در اطاقي كه گل نيم خشك را در آن گذاشته اند و به ورز دادن تكه هاي آن مي پردازند. و براي حال آوردن آن هشت بار تكه را لگد مال مي كنند هر بار آن را نخست پهن و هموار سپس گرد و گلوله مي نمايند. نشانه حال آمدن گل چسبناك شدن آن است</a:t>
            </a:r>
            <a:endParaRPr lang="ar-SA" sz="1200" dirty="0">
              <a:solidFill>
                <a:prstClr val="black"/>
              </a:solidFill>
              <a:latin typeface="Arial" pitchFamily="34" charset="0"/>
              <a:cs typeface="B Nazanin" pitchFamily="2" charset="-78"/>
            </a:endParaRPr>
          </a:p>
        </p:txBody>
      </p:sp>
      <p:sp>
        <p:nvSpPr>
          <p:cNvPr id="3" name="TextBox 2"/>
          <p:cNvSpPr txBox="1"/>
          <p:nvPr/>
        </p:nvSpPr>
        <p:spPr>
          <a:xfrm>
            <a:off x="4654554" y="903180"/>
            <a:ext cx="3645385" cy="291077"/>
          </a:xfrm>
          <a:prstGeom prst="rect">
            <a:avLst/>
          </a:prstGeom>
        </p:spPr>
        <p:txBody>
          <a:bodyPr wrap="square" lIns="63152" tIns="31577" rIns="63152" bIns="31577">
            <a:spAutoFit/>
          </a:bodyPr>
          <a:lstStyle>
            <a:defPPr>
              <a:defRPr lang="en-US"/>
            </a:defPPr>
            <a:lvl1pPr algn="r" rtl="1">
              <a:defRPr sz="1600" b="1">
                <a:effectLst>
                  <a:outerShdw blurRad="38100" dist="38100" dir="2700000" algn="tl">
                    <a:srgbClr val="000000">
                      <a:alpha val="43137"/>
                    </a:srgbClr>
                  </a:outerShdw>
                </a:effectLst>
                <a:cs typeface="B Nazanin" pitchFamily="2" charset="-78"/>
              </a:defRPr>
            </a:lvl1pPr>
          </a:lstStyle>
          <a:p>
            <a:pPr defTabSz="884160"/>
            <a:r>
              <a:rPr lang="fa-IR" sz="1477" dirty="0">
                <a:solidFill>
                  <a:prstClr val="black"/>
                </a:solidFill>
              </a:rPr>
              <a:t>هنر سفالگری :</a:t>
            </a:r>
          </a:p>
        </p:txBody>
      </p:sp>
      <p:sp>
        <p:nvSpPr>
          <p:cNvPr id="6" name="TextBox 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5" name="TextBox 4"/>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111</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8"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9" name="TextBox 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سفالگری</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95643475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2421652" y="1628477"/>
            <a:ext cx="1428750" cy="993531"/>
          </a:xfrm>
          <a:prstGeom prst="rect">
            <a:avLst/>
          </a:prstGeom>
          <a:ln>
            <a:noFill/>
          </a:ln>
          <a:effectLst>
            <a:outerShdw blurRad="190500" algn="tl" rotWithShape="0">
              <a:srgbClr val="000000">
                <a:alpha val="70000"/>
              </a:srgbClr>
            </a:outerShdw>
          </a:effectLst>
        </p:spPr>
      </p:pic>
      <p:sp>
        <p:nvSpPr>
          <p:cNvPr id="6" name="Rectangle 5"/>
          <p:cNvSpPr/>
          <p:nvPr/>
        </p:nvSpPr>
        <p:spPr>
          <a:xfrm>
            <a:off x="3973780" y="1378496"/>
            <a:ext cx="4326159" cy="1342612"/>
          </a:xfrm>
          <a:prstGeom prst="rect">
            <a:avLst/>
          </a:prstGeom>
        </p:spPr>
        <p:txBody>
          <a:bodyPr wrap="square">
            <a:spAutoFit/>
          </a:bodyPr>
          <a:lstStyle/>
          <a:p>
            <a:pPr algn="justLow" defTabSz="884160" fontAlgn="base">
              <a:spcBef>
                <a:spcPct val="0"/>
              </a:spcBef>
              <a:spcAft>
                <a:spcPct val="0"/>
              </a:spcAft>
            </a:pPr>
            <a:r>
              <a:rPr lang="ar-SA" sz="1108" b="1" dirty="0">
                <a:solidFill>
                  <a:prstClr val="black"/>
                </a:solidFill>
                <a:latin typeface="Roya"/>
                <a:cs typeface="B Nazanin" pitchFamily="2" charset="-78"/>
              </a:rPr>
              <a:t>1</a:t>
            </a:r>
            <a:r>
              <a:rPr lang="fa-IR" sz="1108" b="1" dirty="0">
                <a:solidFill>
                  <a:prstClr val="black"/>
                </a:solidFill>
                <a:latin typeface="Roya"/>
                <a:cs typeface="B Nazanin" pitchFamily="2" charset="-78"/>
              </a:rPr>
              <a:t>. </a:t>
            </a:r>
            <a:r>
              <a:rPr lang="ar-SA" sz="1108" b="1" dirty="0">
                <a:solidFill>
                  <a:prstClr val="black"/>
                </a:solidFill>
                <a:latin typeface="Roya"/>
                <a:cs typeface="B Nazanin" pitchFamily="2" charset="-78"/>
              </a:rPr>
              <a:t>سنگ «گل فشاري»</a:t>
            </a:r>
            <a:r>
              <a:rPr lang="fa-IR" sz="1108" b="1" dirty="0">
                <a:solidFill>
                  <a:prstClr val="black"/>
                </a:solidFill>
                <a:latin typeface="Roya"/>
                <a:cs typeface="B Nazanin" pitchFamily="2" charset="-78"/>
              </a:rPr>
              <a:t> :</a:t>
            </a:r>
            <a:endParaRPr lang="ar-SA" sz="1108" b="1" dirty="0">
              <a:solidFill>
                <a:prstClr val="black"/>
              </a:solidFill>
              <a:latin typeface="Roya"/>
              <a:cs typeface="B Nazanin" pitchFamily="2" charset="-78"/>
            </a:endParaRPr>
          </a:p>
          <a:p>
            <a:pPr algn="justLow" defTabSz="884160"/>
            <a:endParaRPr lang="fa-IR" sz="369" dirty="0">
              <a:solidFill>
                <a:prstClr val="black"/>
              </a:solidFill>
              <a:cs typeface="B Nazanin" pitchFamily="2" charset="-78"/>
            </a:endParaRPr>
          </a:p>
          <a:p>
            <a:pPr algn="justLow" defTabSz="884160"/>
            <a:r>
              <a:rPr lang="fa-IR" sz="1108" dirty="0">
                <a:solidFill>
                  <a:prstClr val="black"/>
                </a:solidFill>
                <a:cs typeface="B Nazanin" pitchFamily="2" charset="-78"/>
              </a:rPr>
              <a:t>   </a:t>
            </a:r>
            <a:r>
              <a:rPr lang="ar-SA" sz="1108" dirty="0">
                <a:solidFill>
                  <a:prstClr val="black"/>
                </a:solidFill>
                <a:cs typeface="B Nazanin" pitchFamily="2" charset="-78"/>
              </a:rPr>
              <a:t>تخته سنگ همواري است به درازاي يك متر و پهناي نيم و آن را به گويش خود «پالچيخْ باسانْ» مي نامند. اين تخته سنگ در دست راست سفالگر گذاشته شده است و پسر بچه اي پشت سر آن ايستاده و از گل ورز داده برمي</a:t>
            </a:r>
            <a:r>
              <a:rPr lang="fa-IR" sz="1108" dirty="0">
                <a:solidFill>
                  <a:prstClr val="black"/>
                </a:solidFill>
                <a:cs typeface="B Nazanin" pitchFamily="2" charset="-78"/>
              </a:rPr>
              <a:t>‏</a:t>
            </a:r>
            <a:r>
              <a:rPr lang="ar-SA" sz="1108" dirty="0">
                <a:solidFill>
                  <a:prstClr val="black"/>
                </a:solidFill>
                <a:cs typeface="B Nazanin" pitchFamily="2" charset="-78"/>
              </a:rPr>
              <a:t>دارد و روي آن گوله هاي كله قندي مي سازد و به سفالگر كه نزديك او پشت دستگاه نشسته است مي دهد. روي سنگ «گل فشاري» را هميشه نمناك نگه مي دارند و چون رفته رفته گل به آن مي چسپد هر چند گاه يك بار با كار تراش (شرح آن در زير داده شده است) </a:t>
            </a:r>
            <a:r>
              <a:rPr lang="fa-IR" sz="1108" dirty="0">
                <a:solidFill>
                  <a:prstClr val="black"/>
                </a:solidFill>
                <a:cs typeface="B Nazanin" pitchFamily="2" charset="-78"/>
              </a:rPr>
              <a:t>، </a:t>
            </a:r>
            <a:r>
              <a:rPr lang="ar-SA" sz="1108" dirty="0">
                <a:solidFill>
                  <a:prstClr val="black"/>
                </a:solidFill>
                <a:cs typeface="B Nazanin" pitchFamily="2" charset="-78"/>
              </a:rPr>
              <a:t>گل هاي آن را مي تراشند و پاك مي كنند.</a:t>
            </a:r>
            <a:endParaRPr lang="en-US" sz="1108" dirty="0">
              <a:solidFill>
                <a:prstClr val="black"/>
              </a:solidFill>
              <a:cs typeface="B Nazanin" pitchFamily="2" charset="-78"/>
            </a:endParaRPr>
          </a:p>
        </p:txBody>
      </p:sp>
      <p:sp>
        <p:nvSpPr>
          <p:cNvPr id="7" name="Rectangle 2"/>
          <p:cNvSpPr>
            <a:spLocks noChangeArrowheads="1"/>
          </p:cNvSpPr>
          <p:nvPr/>
        </p:nvSpPr>
        <p:spPr bwMode="auto">
          <a:xfrm>
            <a:off x="3973780" y="2777342"/>
            <a:ext cx="4326159" cy="1335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Low" fontAlgn="base">
              <a:spcBef>
                <a:spcPct val="0"/>
              </a:spcBef>
              <a:spcAft>
                <a:spcPct val="0"/>
              </a:spcAft>
            </a:pPr>
            <a:r>
              <a:rPr lang="ar-SA" sz="1108" b="1" dirty="0">
                <a:solidFill>
                  <a:prstClr val="black"/>
                </a:solidFill>
                <a:latin typeface="Roya"/>
                <a:cs typeface="B Nazanin" pitchFamily="2" charset="-78"/>
              </a:rPr>
              <a:t>2</a:t>
            </a:r>
            <a:r>
              <a:rPr lang="fa-IR" sz="1108" b="1" dirty="0">
                <a:solidFill>
                  <a:prstClr val="black"/>
                </a:solidFill>
                <a:latin typeface="Roya"/>
                <a:cs typeface="B Nazanin" pitchFamily="2" charset="-78"/>
              </a:rPr>
              <a:t>. </a:t>
            </a:r>
            <a:r>
              <a:rPr lang="ar-SA" sz="1108" b="1" dirty="0">
                <a:solidFill>
                  <a:prstClr val="black"/>
                </a:solidFill>
                <a:latin typeface="Roya"/>
                <a:cs typeface="B Nazanin" pitchFamily="2" charset="-78"/>
              </a:rPr>
              <a:t>كار تراش</a:t>
            </a:r>
            <a:r>
              <a:rPr lang="fa-IR" sz="1108" b="1" dirty="0">
                <a:solidFill>
                  <a:prstClr val="black"/>
                </a:solidFill>
                <a:latin typeface="Roya"/>
                <a:cs typeface="B Nazanin" pitchFamily="2" charset="-78"/>
              </a:rPr>
              <a:t> :</a:t>
            </a:r>
            <a:endParaRPr lang="en-US" sz="1108" b="1" dirty="0">
              <a:solidFill>
                <a:prstClr val="black"/>
              </a:solidFill>
              <a:latin typeface="Roya"/>
              <a:cs typeface="B Nazanin" pitchFamily="2" charset="-78"/>
            </a:endParaRPr>
          </a:p>
          <a:p>
            <a:pPr algn="justLow" fontAlgn="base">
              <a:spcBef>
                <a:spcPct val="0"/>
              </a:spcBef>
              <a:spcAft>
                <a:spcPct val="0"/>
              </a:spcAft>
            </a:pPr>
            <a:endParaRPr lang="en-US" sz="369" dirty="0">
              <a:solidFill>
                <a:prstClr val="black"/>
              </a:solidFill>
              <a:latin typeface="Arial" pitchFamily="34" charset="0"/>
              <a:cs typeface="B Nazanin" pitchFamily="2" charset="-78"/>
            </a:endParaRPr>
          </a:p>
          <a:p>
            <a:pPr algn="justLow" eaLnBrk="0" fontAlgn="base" hangingPunct="0">
              <a:spcBef>
                <a:spcPct val="0"/>
              </a:spcBef>
              <a:spcAft>
                <a:spcPct val="0"/>
              </a:spcAft>
            </a:pPr>
            <a:r>
              <a:rPr lang="fa-IR" sz="1108" dirty="0">
                <a:solidFill>
                  <a:srgbClr val="000000"/>
                </a:solidFill>
                <a:latin typeface="Roya"/>
                <a:cs typeface="B Nazanin" pitchFamily="2" charset="-78"/>
              </a:rPr>
              <a:t>   </a:t>
            </a:r>
            <a:r>
              <a:rPr lang="ar-SA" sz="1108" dirty="0">
                <a:solidFill>
                  <a:srgbClr val="000000"/>
                </a:solidFill>
                <a:latin typeface="Roya"/>
                <a:cs typeface="B Nazanin" pitchFamily="2" charset="-78"/>
              </a:rPr>
              <a:t>كار تراش افزاري است براي تراشيدن و پاك كردن گل از سنگ گل فشاري (در بالا ياد شد). اين افزار دو تكه دارد:</a:t>
            </a:r>
            <a:endParaRPr lang="en-US" sz="1108" dirty="0">
              <a:solidFill>
                <a:prstClr val="black"/>
              </a:solidFill>
              <a:latin typeface="Arial" pitchFamily="34" charset="0"/>
              <a:cs typeface="B Nazanin" pitchFamily="2" charset="-78"/>
            </a:endParaRPr>
          </a:p>
          <a:p>
            <a:pPr algn="justLow" eaLnBrk="0" fontAlgn="base" hangingPunct="0">
              <a:spcBef>
                <a:spcPct val="0"/>
              </a:spcBef>
              <a:spcAft>
                <a:spcPct val="0"/>
              </a:spcAft>
            </a:pPr>
            <a:r>
              <a:rPr lang="ar-SA" sz="1108" dirty="0">
                <a:solidFill>
                  <a:srgbClr val="000000"/>
                </a:solidFill>
                <a:latin typeface="Roya"/>
                <a:cs typeface="B Nazanin" pitchFamily="2" charset="-78"/>
              </a:rPr>
              <a:t> الف ـ تيغه اي پهن و آهني و راست گوشه و تخت به درازاي پانزده سانتي متر و پهناي ده سانتي متر كه از يك درازا در دسته چوبي كار تراش فرو برده شده است.</a:t>
            </a:r>
            <a:endParaRPr lang="en-US" sz="1108" dirty="0">
              <a:solidFill>
                <a:prstClr val="black"/>
              </a:solidFill>
              <a:latin typeface="Arial" pitchFamily="34" charset="0"/>
              <a:cs typeface="B Nazanin" pitchFamily="2" charset="-78"/>
            </a:endParaRPr>
          </a:p>
          <a:p>
            <a:pPr algn="justLow" eaLnBrk="0" fontAlgn="base" hangingPunct="0">
              <a:spcBef>
                <a:spcPct val="0"/>
              </a:spcBef>
              <a:spcAft>
                <a:spcPct val="0"/>
              </a:spcAft>
            </a:pPr>
            <a:r>
              <a:rPr lang="ar-SA" sz="1108" dirty="0">
                <a:solidFill>
                  <a:srgbClr val="000000"/>
                </a:solidFill>
                <a:latin typeface="Roya"/>
                <a:cs typeface="B Nazanin" pitchFamily="2" charset="-78"/>
              </a:rPr>
              <a:t>ب ـ دسته چوبي: چوبي است استوانه اي به بلنداي بيست سانتي متر و از يك سو درازا در ميان شكافي به درازي پانزده سانتيمتر دارد كه تيغه كار تراش در آن جاي گرفته است.</a:t>
            </a:r>
            <a:endParaRPr lang="ar-SA" sz="1108" dirty="0">
              <a:solidFill>
                <a:prstClr val="black"/>
              </a:solidFill>
              <a:latin typeface="Arial" pitchFamily="34" charset="0"/>
              <a:cs typeface="B Nazanin" pitchFamily="2" charset="-78"/>
            </a:endParaRPr>
          </a:p>
        </p:txBody>
      </p:sp>
      <p:pic>
        <p:nvPicPr>
          <p:cNvPr id="8" name="Picture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21651" y="3147417"/>
            <a:ext cx="1428750" cy="965318"/>
          </a:xfrm>
          <a:prstGeom prst="rect">
            <a:avLst/>
          </a:prstGeom>
          <a:ln>
            <a:noFill/>
          </a:ln>
          <a:effectLst>
            <a:outerShdw blurRad="190500" algn="tl" rotWithShape="0">
              <a:srgbClr val="000000">
                <a:alpha val="70000"/>
              </a:srgbClr>
            </a:outerShdw>
          </a:effectLst>
        </p:spPr>
      </p:pic>
      <p:sp>
        <p:nvSpPr>
          <p:cNvPr id="9" name="Rectangle 3"/>
          <p:cNvSpPr>
            <a:spLocks noChangeArrowheads="1"/>
          </p:cNvSpPr>
          <p:nvPr/>
        </p:nvSpPr>
        <p:spPr bwMode="auto">
          <a:xfrm>
            <a:off x="2421651" y="4283684"/>
            <a:ext cx="5878288" cy="65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Low" fontAlgn="base">
              <a:spcBef>
                <a:spcPct val="0"/>
              </a:spcBef>
              <a:spcAft>
                <a:spcPct val="0"/>
              </a:spcAft>
            </a:pPr>
            <a:r>
              <a:rPr lang="ar-SA" sz="1108" b="1" dirty="0">
                <a:solidFill>
                  <a:prstClr val="black"/>
                </a:solidFill>
                <a:latin typeface="Roya"/>
                <a:cs typeface="B Nazanin" pitchFamily="2" charset="-78"/>
              </a:rPr>
              <a:t>3</a:t>
            </a:r>
            <a:r>
              <a:rPr lang="fa-IR" sz="1108" b="1" dirty="0">
                <a:solidFill>
                  <a:prstClr val="black"/>
                </a:solidFill>
                <a:latin typeface="Roya"/>
                <a:cs typeface="B Nazanin" pitchFamily="2" charset="-78"/>
              </a:rPr>
              <a:t>.</a:t>
            </a:r>
            <a:r>
              <a:rPr lang="ar-SA" sz="1108" b="1" dirty="0">
                <a:solidFill>
                  <a:prstClr val="black"/>
                </a:solidFill>
                <a:latin typeface="Roya"/>
                <a:cs typeface="B Nazanin" pitchFamily="2" charset="-78"/>
              </a:rPr>
              <a:t> كاسه لعابي :</a:t>
            </a:r>
            <a:endParaRPr lang="fa-IR" sz="1108" b="1" dirty="0">
              <a:solidFill>
                <a:prstClr val="black"/>
              </a:solidFill>
              <a:latin typeface="Roya"/>
              <a:cs typeface="B Nazanin" pitchFamily="2" charset="-78"/>
            </a:endParaRPr>
          </a:p>
          <a:p>
            <a:pPr algn="justLow" fontAlgn="base">
              <a:spcBef>
                <a:spcPct val="0"/>
              </a:spcBef>
              <a:spcAft>
                <a:spcPct val="0"/>
              </a:spcAft>
            </a:pPr>
            <a:endParaRPr lang="en-US" sz="369" dirty="0">
              <a:solidFill>
                <a:prstClr val="black"/>
              </a:solidFill>
              <a:latin typeface="Roya"/>
              <a:cs typeface="B Nazanin" pitchFamily="2" charset="-78"/>
            </a:endParaRPr>
          </a:p>
          <a:p>
            <a:pPr algn="justLow" eaLnBrk="0" fontAlgn="base" hangingPunct="0">
              <a:spcBef>
                <a:spcPct val="0"/>
              </a:spcBef>
              <a:spcAft>
                <a:spcPct val="0"/>
              </a:spcAft>
            </a:pPr>
            <a:r>
              <a:rPr lang="fa-IR" sz="1108" dirty="0">
                <a:solidFill>
                  <a:srgbClr val="000000"/>
                </a:solidFill>
                <a:latin typeface="Roya"/>
                <a:cs typeface="B Nazanin" pitchFamily="2" charset="-78"/>
              </a:rPr>
              <a:t>   </a:t>
            </a:r>
            <a:r>
              <a:rPr lang="ar-SA" sz="1108" dirty="0">
                <a:solidFill>
                  <a:srgbClr val="000000"/>
                </a:solidFill>
                <a:latin typeface="Roya"/>
                <a:cs typeface="B Nazanin" pitchFamily="2" charset="-78"/>
              </a:rPr>
              <a:t>در دست چپ سفالگر در گودال كوچكي در نزديكي دستگاه يك كاسه لعابي را جاي داده اند و در آن آب ريخته اند. سفالگر هنگام كار، با آب اين كاسه دستهاي خود را تر مي كند تا گل به آن نچسبد</a:t>
            </a:r>
            <a:r>
              <a:rPr lang="fa-IR" sz="1108" dirty="0">
                <a:solidFill>
                  <a:srgbClr val="000000"/>
                </a:solidFill>
                <a:latin typeface="Roya"/>
                <a:cs typeface="B Nazanin" pitchFamily="2" charset="-78"/>
              </a:rPr>
              <a:t>.</a:t>
            </a:r>
            <a:endParaRPr lang="ar-SA" sz="1108" dirty="0">
              <a:solidFill>
                <a:prstClr val="black"/>
              </a:solidFill>
              <a:latin typeface="Arial" pitchFamily="34" charset="0"/>
              <a:cs typeface="B Nazanin" pitchFamily="2" charset="-78"/>
            </a:endParaRPr>
          </a:p>
        </p:txBody>
      </p:sp>
      <p:sp>
        <p:nvSpPr>
          <p:cNvPr id="11" name="Rectangle 5"/>
          <p:cNvSpPr>
            <a:spLocks noChangeArrowheads="1"/>
          </p:cNvSpPr>
          <p:nvPr/>
        </p:nvSpPr>
        <p:spPr bwMode="auto">
          <a:xfrm>
            <a:off x="3973780" y="5197330"/>
            <a:ext cx="4326159" cy="824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Low" fontAlgn="base">
              <a:spcBef>
                <a:spcPct val="0"/>
              </a:spcBef>
              <a:spcAft>
                <a:spcPct val="0"/>
              </a:spcAft>
            </a:pPr>
            <a:r>
              <a:rPr lang="ar-SA" sz="1108" b="1" dirty="0">
                <a:solidFill>
                  <a:prstClr val="black"/>
                </a:solidFill>
                <a:latin typeface="Roya"/>
                <a:cs typeface="B Nazanin" pitchFamily="2" charset="-78"/>
              </a:rPr>
              <a:t>4</a:t>
            </a:r>
            <a:r>
              <a:rPr lang="fa-IR" sz="1108" b="1" dirty="0">
                <a:solidFill>
                  <a:prstClr val="black"/>
                </a:solidFill>
                <a:latin typeface="Roya"/>
                <a:cs typeface="B Nazanin" pitchFamily="2" charset="-78"/>
              </a:rPr>
              <a:t>. </a:t>
            </a:r>
            <a:r>
              <a:rPr lang="ar-SA" sz="1108" b="1" dirty="0">
                <a:solidFill>
                  <a:prstClr val="black"/>
                </a:solidFill>
                <a:latin typeface="Roya"/>
                <a:cs typeface="B Nazanin" pitchFamily="2" charset="-78"/>
              </a:rPr>
              <a:t>سوزن «اينَ » :</a:t>
            </a:r>
            <a:endParaRPr lang="fa-IR" sz="1108" b="1" dirty="0">
              <a:solidFill>
                <a:prstClr val="black"/>
              </a:solidFill>
              <a:latin typeface="Roya"/>
              <a:cs typeface="B Nazanin" pitchFamily="2" charset="-78"/>
            </a:endParaRPr>
          </a:p>
          <a:p>
            <a:pPr algn="justLow" fontAlgn="base">
              <a:spcBef>
                <a:spcPct val="0"/>
              </a:spcBef>
              <a:spcAft>
                <a:spcPct val="0"/>
              </a:spcAft>
            </a:pPr>
            <a:endParaRPr lang="en-US" sz="369" dirty="0">
              <a:solidFill>
                <a:prstClr val="black"/>
              </a:solidFill>
              <a:latin typeface="Roya"/>
              <a:cs typeface="B Nazanin" pitchFamily="2" charset="-78"/>
            </a:endParaRPr>
          </a:p>
          <a:p>
            <a:pPr algn="justLow" eaLnBrk="0" fontAlgn="base" hangingPunct="0">
              <a:spcBef>
                <a:spcPct val="0"/>
              </a:spcBef>
              <a:spcAft>
                <a:spcPct val="0"/>
              </a:spcAft>
            </a:pPr>
            <a:r>
              <a:rPr lang="ar-SA" sz="1108" dirty="0">
                <a:solidFill>
                  <a:srgbClr val="000000"/>
                </a:solidFill>
                <a:latin typeface="Roya"/>
                <a:cs typeface="B Nazanin" pitchFamily="2" charset="-78"/>
              </a:rPr>
              <a:t>سوزني است به درازاي شش سانتي متر با دسته اي كوتاه و چوبي به درازاي چهار سانتي متر كه براي كم كردن و برش دادن و خط انداختن گلي كه بر روي دستگاه است و مي خواهند از آن چيزي بسازند بكار مي رود.</a:t>
            </a:r>
            <a:endParaRPr lang="ar-SA" sz="1108" dirty="0">
              <a:solidFill>
                <a:prstClr val="black"/>
              </a:solidFill>
              <a:latin typeface="Arial" pitchFamily="34" charset="0"/>
              <a:cs typeface="B Nazanin" pitchFamily="2" charset="-78"/>
            </a:endParaRPr>
          </a:p>
        </p:txBody>
      </p:sp>
      <p:pic>
        <p:nvPicPr>
          <p:cNvPr id="12" name="Picture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421652" y="5280764"/>
            <a:ext cx="1428750" cy="703385"/>
          </a:xfrm>
          <a:prstGeom prst="rect">
            <a:avLst/>
          </a:prstGeom>
          <a:ln>
            <a:noFill/>
          </a:ln>
          <a:effectLst>
            <a:outerShdw blurRad="190500" algn="tl" rotWithShape="0">
              <a:srgbClr val="000000">
                <a:alpha val="70000"/>
              </a:srgbClr>
            </a:outerShdw>
          </a:effectLst>
        </p:spPr>
      </p:pic>
      <p:sp>
        <p:nvSpPr>
          <p:cNvPr id="10" name="TextBox 9"/>
          <p:cNvSpPr txBox="1"/>
          <p:nvPr/>
        </p:nvSpPr>
        <p:spPr>
          <a:xfrm>
            <a:off x="4654554" y="903180"/>
            <a:ext cx="3645385" cy="291077"/>
          </a:xfrm>
          <a:prstGeom prst="rect">
            <a:avLst/>
          </a:prstGeom>
        </p:spPr>
        <p:txBody>
          <a:bodyPr wrap="square" lIns="63152" tIns="31577" rIns="63152" bIns="31577">
            <a:spAutoFit/>
          </a:bodyPr>
          <a:lstStyle>
            <a:defPPr>
              <a:defRPr lang="en-US"/>
            </a:defPPr>
            <a:lvl1pPr algn="r" rtl="1">
              <a:defRPr sz="1600" b="1">
                <a:effectLst>
                  <a:outerShdw blurRad="38100" dist="38100" dir="2700000" algn="tl">
                    <a:srgbClr val="000000">
                      <a:alpha val="43137"/>
                    </a:srgbClr>
                  </a:outerShdw>
                </a:effectLst>
                <a:cs typeface="B Nazanin" pitchFamily="2" charset="-78"/>
              </a:defRPr>
            </a:lvl1pPr>
          </a:lstStyle>
          <a:p>
            <a:pPr defTabSz="884160"/>
            <a:r>
              <a:rPr lang="fa-IR" sz="1477" dirty="0">
                <a:solidFill>
                  <a:prstClr val="black"/>
                </a:solidFill>
              </a:rPr>
              <a:t>افزارهای سفال گیری :</a:t>
            </a:r>
          </a:p>
        </p:txBody>
      </p:sp>
      <p:sp>
        <p:nvSpPr>
          <p:cNvPr id="14" name="TextBox 13"/>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13" name="TextBox 12"/>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112</a:t>
            </a:r>
          </a:p>
        </p:txBody>
      </p:sp>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6"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7" name="TextBox 1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سفالگری</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426371290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973780" y="1567789"/>
            <a:ext cx="4326159" cy="994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Low" defTabSz="884160" fontAlgn="base">
              <a:spcBef>
                <a:spcPct val="0"/>
              </a:spcBef>
              <a:spcAft>
                <a:spcPct val="0"/>
              </a:spcAft>
            </a:pPr>
            <a:r>
              <a:rPr lang="ar-SA" sz="1108" b="1" dirty="0">
                <a:solidFill>
                  <a:prstClr val="black"/>
                </a:solidFill>
                <a:latin typeface="Roya"/>
                <a:cs typeface="B Nazanin" pitchFamily="2" charset="-78"/>
              </a:rPr>
              <a:t>5</a:t>
            </a:r>
            <a:r>
              <a:rPr lang="fa-IR" sz="1108" b="1" dirty="0">
                <a:solidFill>
                  <a:prstClr val="black"/>
                </a:solidFill>
                <a:latin typeface="Roya"/>
                <a:cs typeface="B Nazanin" pitchFamily="2" charset="-78"/>
              </a:rPr>
              <a:t>.</a:t>
            </a:r>
            <a:r>
              <a:rPr lang="ar-SA" sz="1108" b="1" dirty="0">
                <a:solidFill>
                  <a:prstClr val="black"/>
                </a:solidFill>
                <a:latin typeface="Roya"/>
                <a:cs typeface="B Nazanin" pitchFamily="2" charset="-78"/>
              </a:rPr>
              <a:t> تيماج</a:t>
            </a:r>
            <a:r>
              <a:rPr lang="fa-IR" sz="1108" b="1" dirty="0">
                <a:solidFill>
                  <a:prstClr val="black"/>
                </a:solidFill>
                <a:latin typeface="Roya"/>
                <a:cs typeface="B Nazanin" pitchFamily="2" charset="-78"/>
              </a:rPr>
              <a:t> </a:t>
            </a:r>
            <a:r>
              <a:rPr lang="ar-SA" sz="1108" b="1" dirty="0">
                <a:solidFill>
                  <a:prstClr val="black"/>
                </a:solidFill>
                <a:latin typeface="Roya"/>
                <a:cs typeface="B Nazanin" pitchFamily="2" charset="-78"/>
              </a:rPr>
              <a:t> :</a:t>
            </a:r>
            <a:endParaRPr lang="fa-IR" sz="1108" b="1" dirty="0">
              <a:solidFill>
                <a:prstClr val="black"/>
              </a:solidFill>
              <a:latin typeface="Roya"/>
              <a:cs typeface="B Nazanin" pitchFamily="2" charset="-78"/>
            </a:endParaRPr>
          </a:p>
          <a:p>
            <a:pPr algn="justLow" defTabSz="884160" fontAlgn="base">
              <a:spcBef>
                <a:spcPct val="0"/>
              </a:spcBef>
              <a:spcAft>
                <a:spcPct val="0"/>
              </a:spcAft>
            </a:pPr>
            <a:endParaRPr lang="en-US" sz="369" dirty="0">
              <a:solidFill>
                <a:prstClr val="black"/>
              </a:solidFill>
              <a:latin typeface="Proxy 3" pitchFamily="2" charset="0"/>
              <a:cs typeface="B Nazanin" pitchFamily="2" charset="-78"/>
            </a:endParaRPr>
          </a:p>
          <a:p>
            <a:pPr algn="justLow" eaLnBrk="0" fontAlgn="base" hangingPunct="0">
              <a:spcBef>
                <a:spcPct val="0"/>
              </a:spcBef>
              <a:spcAft>
                <a:spcPct val="0"/>
              </a:spcAft>
            </a:pPr>
            <a:r>
              <a:rPr lang="fa-IR" sz="1108" dirty="0">
                <a:solidFill>
                  <a:srgbClr val="000000"/>
                </a:solidFill>
                <a:latin typeface="Roya"/>
                <a:cs typeface="B Nazanin" pitchFamily="2" charset="-78"/>
              </a:rPr>
              <a:t>   </a:t>
            </a:r>
            <a:r>
              <a:rPr lang="ar-SA" sz="1108" dirty="0">
                <a:solidFill>
                  <a:srgbClr val="000000"/>
                </a:solidFill>
                <a:latin typeface="Roya"/>
                <a:cs typeface="B Nazanin" pitchFamily="2" charset="-78"/>
              </a:rPr>
              <a:t>پاره چرمي است راست گوشه به درازاي ده سانتي متر و پهناي دو سانتي متر.سفالگر براي هموار كردن لبه سفالين آن را تا مي كند و انگشت هاي شست و نشاني خود بر لبه سفالينه چنان نگاه مي دارد كه يك بخش آن در درون سفالينه و بخش ديگر در بيرون جاي بگيرد. با چرخيدن دستها «تيماج» لبه سفالينه را يكسان هموار مي كند.</a:t>
            </a:r>
            <a:endParaRPr lang="ar-SA" sz="1108" dirty="0">
              <a:solidFill>
                <a:prstClr val="black"/>
              </a:solidFill>
              <a:latin typeface="Arial" pitchFamily="34" charset="0"/>
              <a:cs typeface="B Nazanin" pitchFamily="2" charset="-78"/>
            </a:endParaRPr>
          </a:p>
        </p:txBody>
      </p:sp>
      <p:sp>
        <p:nvSpPr>
          <p:cNvPr id="5" name="Rectangle 2"/>
          <p:cNvSpPr>
            <a:spLocks noChangeArrowheads="1"/>
          </p:cNvSpPr>
          <p:nvPr/>
        </p:nvSpPr>
        <p:spPr bwMode="auto">
          <a:xfrm>
            <a:off x="3973779" y="2870918"/>
            <a:ext cx="4326160" cy="824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Low" defTabSz="884160" fontAlgn="base">
              <a:spcBef>
                <a:spcPct val="0"/>
              </a:spcBef>
              <a:spcAft>
                <a:spcPct val="0"/>
              </a:spcAft>
            </a:pPr>
            <a:r>
              <a:rPr lang="ar-SA" sz="1108" b="1" dirty="0">
                <a:solidFill>
                  <a:prstClr val="black"/>
                </a:solidFill>
                <a:latin typeface="Roya"/>
                <a:cs typeface="B Nazanin" pitchFamily="2" charset="-78"/>
              </a:rPr>
              <a:t>6</a:t>
            </a:r>
            <a:r>
              <a:rPr lang="fa-IR" sz="1108" b="1" dirty="0">
                <a:solidFill>
                  <a:prstClr val="black"/>
                </a:solidFill>
                <a:latin typeface="Roya"/>
                <a:cs typeface="B Nazanin" pitchFamily="2" charset="-78"/>
              </a:rPr>
              <a:t>.</a:t>
            </a:r>
            <a:r>
              <a:rPr lang="ar-SA" sz="1108" b="1" dirty="0">
                <a:solidFill>
                  <a:prstClr val="black"/>
                </a:solidFill>
                <a:latin typeface="Roya"/>
                <a:cs typeface="B Nazanin" pitchFamily="2" charset="-78"/>
              </a:rPr>
              <a:t> مُشْتَ</a:t>
            </a:r>
            <a:r>
              <a:rPr lang="fa-IR" sz="1108" b="1" dirty="0">
                <a:solidFill>
                  <a:prstClr val="black"/>
                </a:solidFill>
                <a:latin typeface="Roya"/>
                <a:cs typeface="B Nazanin" pitchFamily="2" charset="-78"/>
              </a:rPr>
              <a:t> </a:t>
            </a:r>
            <a:r>
              <a:rPr lang="ar-SA" sz="1108" b="1" dirty="0">
                <a:solidFill>
                  <a:prstClr val="black"/>
                </a:solidFill>
                <a:latin typeface="Roya"/>
                <a:cs typeface="B Nazanin" pitchFamily="2" charset="-78"/>
              </a:rPr>
              <a:t>:</a:t>
            </a:r>
            <a:endParaRPr lang="fa-IR" sz="1108" b="1" dirty="0">
              <a:solidFill>
                <a:prstClr val="black"/>
              </a:solidFill>
              <a:latin typeface="Roya"/>
              <a:cs typeface="B Nazanin" pitchFamily="2" charset="-78"/>
            </a:endParaRPr>
          </a:p>
          <a:p>
            <a:pPr algn="justLow" defTabSz="884160" fontAlgn="base">
              <a:spcBef>
                <a:spcPct val="0"/>
              </a:spcBef>
              <a:spcAft>
                <a:spcPct val="0"/>
              </a:spcAft>
            </a:pPr>
            <a:endParaRPr lang="en-US" sz="369" dirty="0">
              <a:solidFill>
                <a:prstClr val="black"/>
              </a:solidFill>
              <a:latin typeface="Roya"/>
              <a:cs typeface="B Nazanin" pitchFamily="2" charset="-78"/>
            </a:endParaRPr>
          </a:p>
          <a:p>
            <a:pPr algn="justLow" eaLnBrk="0" fontAlgn="base" hangingPunct="0">
              <a:spcBef>
                <a:spcPct val="0"/>
              </a:spcBef>
              <a:spcAft>
                <a:spcPct val="0"/>
              </a:spcAft>
            </a:pPr>
            <a:r>
              <a:rPr lang="fa-IR" sz="1108" dirty="0">
                <a:solidFill>
                  <a:srgbClr val="000000"/>
                </a:solidFill>
                <a:latin typeface="Roya"/>
                <a:cs typeface="B Nazanin" pitchFamily="2" charset="-78"/>
              </a:rPr>
              <a:t>   </a:t>
            </a:r>
            <a:r>
              <a:rPr lang="ar-SA" sz="1108" dirty="0">
                <a:solidFill>
                  <a:srgbClr val="000000"/>
                </a:solidFill>
                <a:latin typeface="Roya"/>
                <a:cs typeface="B Nazanin" pitchFamily="2" charset="-78"/>
              </a:rPr>
              <a:t>افزاري است مسي، نازك، تخت، به شكلي كه در تصوير شماره پنج نشان داده شده است درازاي آن هشت سانتي متر و پهناي آن (در پهن ترين بخش) 5 سانتي متر است و آن را هنگام كار و چرخيدن دستگاه براي هموار شدن بيرون سفاليه در جايي كه خميدگي دارد نگاه مي دارند.</a:t>
            </a:r>
            <a:endParaRPr lang="ar-SA" sz="1108" dirty="0">
              <a:solidFill>
                <a:prstClr val="black"/>
              </a:solidFill>
              <a:latin typeface="Arial" pitchFamily="34" charset="0"/>
              <a:cs typeface="B Nazanin" pitchFamily="2" charset="-78"/>
            </a:endParaRPr>
          </a:p>
        </p:txBody>
      </p:sp>
      <p:sp>
        <p:nvSpPr>
          <p:cNvPr id="6" name="Rectangle 3"/>
          <p:cNvSpPr>
            <a:spLocks noChangeArrowheads="1"/>
          </p:cNvSpPr>
          <p:nvPr/>
        </p:nvSpPr>
        <p:spPr bwMode="auto">
          <a:xfrm>
            <a:off x="3973780" y="4226581"/>
            <a:ext cx="4326159" cy="65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Low" fontAlgn="base">
              <a:spcBef>
                <a:spcPct val="0"/>
              </a:spcBef>
              <a:spcAft>
                <a:spcPct val="0"/>
              </a:spcAft>
            </a:pPr>
            <a:r>
              <a:rPr lang="ar-SA" sz="1108" b="1" dirty="0">
                <a:solidFill>
                  <a:prstClr val="black"/>
                </a:solidFill>
                <a:latin typeface="Roya"/>
                <a:cs typeface="B Nazanin" pitchFamily="2" charset="-78"/>
              </a:rPr>
              <a:t>7</a:t>
            </a:r>
            <a:r>
              <a:rPr lang="fa-IR" sz="1108" b="1" dirty="0">
                <a:solidFill>
                  <a:prstClr val="black"/>
                </a:solidFill>
                <a:latin typeface="Roya"/>
                <a:cs typeface="B Nazanin" pitchFamily="2" charset="-78"/>
              </a:rPr>
              <a:t>. </a:t>
            </a:r>
            <a:r>
              <a:rPr lang="ar-SA" sz="1108" b="1" dirty="0">
                <a:solidFill>
                  <a:prstClr val="black"/>
                </a:solidFill>
                <a:latin typeface="Roya"/>
                <a:cs typeface="B Nazanin" pitchFamily="2" charset="-78"/>
              </a:rPr>
              <a:t>تراش :</a:t>
            </a:r>
            <a:endParaRPr lang="fa-IR" sz="1108" b="1" dirty="0">
              <a:solidFill>
                <a:prstClr val="black"/>
              </a:solidFill>
              <a:latin typeface="Roya"/>
              <a:cs typeface="B Nazanin" pitchFamily="2" charset="-78"/>
            </a:endParaRPr>
          </a:p>
          <a:p>
            <a:pPr algn="justLow" fontAlgn="base">
              <a:spcBef>
                <a:spcPct val="0"/>
              </a:spcBef>
              <a:spcAft>
                <a:spcPct val="0"/>
              </a:spcAft>
            </a:pPr>
            <a:endParaRPr lang="en-US" sz="369" dirty="0">
              <a:solidFill>
                <a:prstClr val="black"/>
              </a:solidFill>
              <a:latin typeface="Roya"/>
              <a:cs typeface="B Nazanin" pitchFamily="2" charset="-78"/>
            </a:endParaRPr>
          </a:p>
          <a:p>
            <a:pPr algn="justLow" eaLnBrk="0" fontAlgn="base" hangingPunct="0">
              <a:spcBef>
                <a:spcPct val="0"/>
              </a:spcBef>
              <a:spcAft>
                <a:spcPct val="0"/>
              </a:spcAft>
            </a:pPr>
            <a:r>
              <a:rPr lang="fa-IR" sz="1108" dirty="0">
                <a:solidFill>
                  <a:srgbClr val="000000"/>
                </a:solidFill>
                <a:latin typeface="Roya"/>
                <a:cs typeface="B Nazanin" pitchFamily="2" charset="-78"/>
              </a:rPr>
              <a:t>   </a:t>
            </a:r>
            <a:r>
              <a:rPr lang="ar-SA" sz="1108" dirty="0">
                <a:solidFill>
                  <a:srgbClr val="000000"/>
                </a:solidFill>
                <a:latin typeface="Roya"/>
                <a:cs typeface="B Nazanin" pitchFamily="2" charset="-78"/>
              </a:rPr>
              <a:t>افزاري است آهني و تخت به درازاي 15 سانتي متر و پهناي آن (در پهن ترين بخش) 3 سانتي متر و مانند ميخ سر كج (ميخ طويله) است. اين افزار را در تراش دادن سفالينه به كار مي برند .</a:t>
            </a:r>
            <a:endParaRPr lang="ar-SA" sz="1108" dirty="0">
              <a:solidFill>
                <a:prstClr val="black"/>
              </a:solidFill>
              <a:latin typeface="Arial" pitchFamily="34" charset="0"/>
              <a:cs typeface="B Nazanin"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21652" y="1700808"/>
            <a:ext cx="1428750" cy="589085"/>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21652" y="4226627"/>
            <a:ext cx="1428750" cy="668215"/>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21652" y="2830780"/>
            <a:ext cx="1428750" cy="905608"/>
          </a:xfrm>
          <a:prstGeom prst="rect">
            <a:avLst/>
          </a:prstGeom>
          <a:ln>
            <a:noFill/>
          </a:ln>
          <a:effectLst>
            <a:outerShdw blurRad="190500" algn="tl" rotWithShape="0">
              <a:srgbClr val="000000">
                <a:alpha val="70000"/>
              </a:srgbClr>
            </a:outerShdw>
          </a:effectLst>
        </p:spPr>
      </p:pic>
      <p:sp>
        <p:nvSpPr>
          <p:cNvPr id="20" name="TextBox 1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10" name="TextBox 9"/>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113</a:t>
            </a:r>
          </a:p>
        </p:txBody>
      </p:sp>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2"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3" name="TextBox 12"/>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سفالگری</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54252537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421652" y="2727866"/>
            <a:ext cx="5878287" cy="264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Low" fontAlgn="base">
              <a:spcBef>
                <a:spcPct val="0"/>
              </a:spcBef>
              <a:spcAft>
                <a:spcPct val="0"/>
              </a:spcAft>
            </a:pPr>
            <a:r>
              <a:rPr lang="ar-SA" sz="1108" dirty="0">
                <a:solidFill>
                  <a:srgbClr val="000000"/>
                </a:solidFill>
                <a:latin typeface="Roya"/>
                <a:cs typeface="B Nazanin" pitchFamily="2" charset="-78"/>
              </a:rPr>
              <a:t>ب ـ يك صفحه گرد ديگر از چوب گردو به كلفتي 7 سانتي متر و پيرامون 220 سانتي متر كه از ميان آن يك چوب كلفت استوانه</a:t>
            </a:r>
            <a:r>
              <a:rPr lang="fa-IR" sz="1108" dirty="0">
                <a:solidFill>
                  <a:srgbClr val="000000"/>
                </a:solidFill>
                <a:latin typeface="Roya"/>
                <a:cs typeface="B Nazanin" pitchFamily="2" charset="-78"/>
              </a:rPr>
              <a:t>‏</a:t>
            </a:r>
            <a:r>
              <a:rPr lang="ar-SA" sz="1108" dirty="0">
                <a:solidFill>
                  <a:srgbClr val="000000"/>
                </a:solidFill>
                <a:latin typeface="Roya"/>
                <a:cs typeface="B Nazanin" pitchFamily="2" charset="-78"/>
              </a:rPr>
              <a:t>اي </a:t>
            </a:r>
            <a:r>
              <a:rPr lang="fa-IR" sz="1108" dirty="0">
                <a:solidFill>
                  <a:srgbClr val="000000"/>
                </a:solidFill>
                <a:latin typeface="Roya"/>
                <a:cs typeface="B Nazanin" pitchFamily="2" charset="-78"/>
              </a:rPr>
              <a:t>گذ</a:t>
            </a:r>
            <a:r>
              <a:rPr lang="ar-SA" sz="1108" dirty="0">
                <a:solidFill>
                  <a:srgbClr val="000000"/>
                </a:solidFill>
                <a:latin typeface="Roya"/>
                <a:cs typeface="B Nazanin" pitchFamily="2" charset="-78"/>
              </a:rPr>
              <a:t>شته است اين صفحه به فاصله 75 سانتي متر در زير سر چرخ جاي دارد و سفالگر هنگام كار با يك پا به روي آن مي زند و از اين زدن، چرخ را به گردش در مي آورد</a:t>
            </a:r>
            <a:r>
              <a:rPr lang="fa-IR" sz="1108" dirty="0">
                <a:solidFill>
                  <a:srgbClr val="000000"/>
                </a:solidFill>
                <a:latin typeface="Roya"/>
                <a:cs typeface="B Nazanin" pitchFamily="2" charset="-78"/>
              </a:rPr>
              <a:t>.</a:t>
            </a:r>
            <a:endParaRPr lang="en-US" sz="1108" dirty="0">
              <a:solidFill>
                <a:srgbClr val="000000"/>
              </a:solidFill>
              <a:latin typeface="Roya"/>
              <a:cs typeface="B Nazanin" pitchFamily="2" charset="-78"/>
            </a:endParaRPr>
          </a:p>
          <a:p>
            <a:pPr algn="justLow" eaLnBrk="0" fontAlgn="base" hangingPunct="0">
              <a:spcBef>
                <a:spcPct val="0"/>
              </a:spcBef>
              <a:spcAft>
                <a:spcPct val="0"/>
              </a:spcAft>
            </a:pPr>
            <a:r>
              <a:rPr lang="ar-SA" sz="1108" dirty="0">
                <a:solidFill>
                  <a:srgbClr val="000000"/>
                </a:solidFill>
                <a:latin typeface="Roya"/>
                <a:cs typeface="B Nazanin" pitchFamily="2" charset="-78"/>
              </a:rPr>
              <a:t>ج ـ يك چوب استوانه اي به كلفتي 4 سانتي متر و به درازاي 40 سانتي متر كه از ميان صفحه زيرين (نگاه كنيد به ب)مي گذرد و بخش بزرگي از آن در بالاي اين صفحه و بخش كوچكي از آن در زير اين صفحه جاي دارد.</a:t>
            </a:r>
            <a:endParaRPr lang="en-US" sz="1108" dirty="0">
              <a:solidFill>
                <a:prstClr val="black"/>
              </a:solidFill>
              <a:latin typeface="Arial" pitchFamily="34" charset="0"/>
              <a:cs typeface="B Nazanin" pitchFamily="2" charset="-78"/>
            </a:endParaRPr>
          </a:p>
          <a:p>
            <a:pPr algn="justLow" eaLnBrk="0" fontAlgn="base" hangingPunct="0">
              <a:spcBef>
                <a:spcPct val="0"/>
              </a:spcBef>
              <a:spcAft>
                <a:spcPct val="0"/>
              </a:spcAft>
            </a:pPr>
            <a:r>
              <a:rPr lang="ar-SA" sz="1108" dirty="0">
                <a:solidFill>
                  <a:srgbClr val="000000"/>
                </a:solidFill>
                <a:latin typeface="Roya"/>
                <a:cs typeface="B Nazanin" pitchFamily="2" charset="-78"/>
              </a:rPr>
              <a:t>از ميان اين چوب يك ميله آهني به شرح زير مي گذرد</a:t>
            </a:r>
            <a:r>
              <a:rPr lang="fa-IR" sz="1108" dirty="0">
                <a:solidFill>
                  <a:srgbClr val="000000"/>
                </a:solidFill>
                <a:latin typeface="Roya"/>
                <a:cs typeface="B Nazanin" pitchFamily="2" charset="-78"/>
              </a:rPr>
              <a:t>.</a:t>
            </a:r>
            <a:endParaRPr lang="en-US" sz="1108" dirty="0">
              <a:solidFill>
                <a:srgbClr val="000000"/>
              </a:solidFill>
              <a:latin typeface="Roya"/>
              <a:cs typeface="B Nazanin" pitchFamily="2" charset="-78"/>
            </a:endParaRPr>
          </a:p>
          <a:p>
            <a:pPr algn="justLow" eaLnBrk="0" fontAlgn="base" hangingPunct="0">
              <a:spcBef>
                <a:spcPct val="0"/>
              </a:spcBef>
              <a:spcAft>
                <a:spcPct val="0"/>
              </a:spcAft>
            </a:pPr>
            <a:r>
              <a:rPr lang="ar-SA" sz="1108" dirty="0">
                <a:solidFill>
                  <a:srgbClr val="000000"/>
                </a:solidFill>
                <a:latin typeface="Roya"/>
                <a:cs typeface="B Nazanin" pitchFamily="2" charset="-78"/>
              </a:rPr>
              <a:t>د</a:t>
            </a:r>
            <a:r>
              <a:rPr lang="fa-IR" sz="1108" dirty="0">
                <a:solidFill>
                  <a:srgbClr val="000000"/>
                </a:solidFill>
                <a:latin typeface="Roya"/>
                <a:cs typeface="B Nazanin" pitchFamily="2" charset="-78"/>
              </a:rPr>
              <a:t> </a:t>
            </a:r>
            <a:r>
              <a:rPr lang="ar-SA" sz="1108" dirty="0">
                <a:solidFill>
                  <a:srgbClr val="000000"/>
                </a:solidFill>
                <a:latin typeface="Roya"/>
                <a:cs typeface="B Nazanin" pitchFamily="2" charset="-78"/>
              </a:rPr>
              <a:t>ـ يك ميله آهني استوانه اي به درازاي يك متر كه از ميان چوب استوانه اي كه در بالا ياد شد (نگاه كنيد به ج) و سر بالاي آن در «سرچرخ» فرو رفته و سر ديگر آن در يك بلبرينگ</a:t>
            </a:r>
            <a:r>
              <a:rPr lang="fa-IR" sz="1108" dirty="0">
                <a:solidFill>
                  <a:srgbClr val="000000"/>
                </a:solidFill>
                <a:latin typeface="Roya"/>
                <a:cs typeface="B Nazanin" pitchFamily="2" charset="-78"/>
              </a:rPr>
              <a:t> </a:t>
            </a:r>
            <a:r>
              <a:rPr lang="ar-SA" sz="1108" dirty="0">
                <a:solidFill>
                  <a:srgbClr val="000000"/>
                </a:solidFill>
                <a:latin typeface="Roya"/>
                <a:cs typeface="B Nazanin" pitchFamily="2" charset="-78"/>
              </a:rPr>
              <a:t>در درون زمين جاي دارد</a:t>
            </a:r>
            <a:r>
              <a:rPr lang="fa-IR" sz="1108" dirty="0">
                <a:solidFill>
                  <a:srgbClr val="000000"/>
                </a:solidFill>
                <a:latin typeface="Roya"/>
                <a:cs typeface="B Nazanin" pitchFamily="2" charset="-78"/>
              </a:rPr>
              <a:t>.</a:t>
            </a:r>
            <a:endParaRPr lang="en-US" sz="1108" dirty="0">
              <a:solidFill>
                <a:srgbClr val="000000"/>
              </a:solidFill>
              <a:latin typeface="Roya"/>
              <a:cs typeface="B Nazanin" pitchFamily="2" charset="-78"/>
            </a:endParaRPr>
          </a:p>
          <a:p>
            <a:pPr algn="justLow" eaLnBrk="0" fontAlgn="base" hangingPunct="0">
              <a:spcBef>
                <a:spcPct val="0"/>
              </a:spcBef>
              <a:spcAft>
                <a:spcPct val="0"/>
              </a:spcAft>
            </a:pPr>
            <a:r>
              <a:rPr lang="ar-SA" sz="1108" dirty="0">
                <a:solidFill>
                  <a:srgbClr val="000000"/>
                </a:solidFill>
                <a:latin typeface="Roya"/>
                <a:cs typeface="B Nazanin" pitchFamily="2" charset="-78"/>
              </a:rPr>
              <a:t>ه ـ يك بلبرينگ كه در زمين جاي دارد و سر ميله آهني در آن مي گردد. پيش از اين به جای بلبرينگ يك تكه چوب سخت بكار مي بردند. درون اين چوب را خالي مي كردند و در آن روغن چراغ مي ريختند تا ميله آهني به نرمي و آساني بچرخد </a:t>
            </a:r>
            <a:endParaRPr lang="en-US" sz="1108" dirty="0">
              <a:solidFill>
                <a:srgbClr val="000000"/>
              </a:solidFill>
              <a:latin typeface="Roya"/>
              <a:cs typeface="B Nazanin" pitchFamily="2" charset="-78"/>
            </a:endParaRPr>
          </a:p>
          <a:p>
            <a:pPr algn="justLow" eaLnBrk="0" fontAlgn="base" hangingPunct="0">
              <a:spcBef>
                <a:spcPct val="0"/>
              </a:spcBef>
              <a:spcAft>
                <a:spcPct val="0"/>
              </a:spcAft>
            </a:pPr>
            <a:r>
              <a:rPr lang="ar-SA" sz="1108" dirty="0">
                <a:solidFill>
                  <a:srgbClr val="000000"/>
                </a:solidFill>
                <a:latin typeface="Roya"/>
                <a:cs typeface="B Nazanin" pitchFamily="2" charset="-78"/>
              </a:rPr>
              <a:t>و ـ يك پاره چوب چهار بر و بلند كه دو سر آن به دو ديواره محفطه گلي فرو رفته و از زير سر چرخ مي گذرد و ميله آهني (نگاه كنيد به د )در يك فرو رفتگي هلالي كه در ميان آن است مي گردد. ميان اين چوب و سر چرخ و چوب استوانه اي (ج) اندكي فاصله است.</a:t>
            </a:r>
            <a:endParaRPr lang="en-US" sz="1108" dirty="0">
              <a:solidFill>
                <a:prstClr val="black"/>
              </a:solidFill>
              <a:latin typeface="Arial" pitchFamily="34" charset="0"/>
              <a:cs typeface="B Nazanin" pitchFamily="2" charset="-78"/>
            </a:endParaRPr>
          </a:p>
          <a:p>
            <a:pPr algn="justLow" eaLnBrk="0" fontAlgn="base" hangingPunct="0">
              <a:spcBef>
                <a:spcPct val="0"/>
              </a:spcBef>
              <a:spcAft>
                <a:spcPct val="0"/>
              </a:spcAft>
            </a:pPr>
            <a:r>
              <a:rPr lang="ar-SA" sz="1108" dirty="0">
                <a:solidFill>
                  <a:srgbClr val="000000"/>
                </a:solidFill>
                <a:latin typeface="Roya"/>
                <a:cs typeface="B Nazanin" pitchFamily="2" charset="-78"/>
              </a:rPr>
              <a:t>زـ پاره چوب چهار بر پهن و و كوتاهي كه به ميان چوب (و) در جايي كه آن چوب فرو رفتگي دارد و ميله آهني از آن مي گذرد كوبيده شده است. ميل آهني از ميان چوبهاي (و) و (ز) مي گذرد </a:t>
            </a:r>
            <a:endParaRPr lang="en-US" sz="1108" dirty="0">
              <a:solidFill>
                <a:srgbClr val="000000"/>
              </a:solidFill>
              <a:latin typeface="Roya"/>
              <a:cs typeface="B Nazanin" pitchFamily="2" charset="-78"/>
            </a:endParaRPr>
          </a:p>
          <a:p>
            <a:pPr algn="justLow" eaLnBrk="0" fontAlgn="base" hangingPunct="0">
              <a:spcBef>
                <a:spcPct val="0"/>
              </a:spcBef>
              <a:spcAft>
                <a:spcPct val="0"/>
              </a:spcAft>
            </a:pPr>
            <a:r>
              <a:rPr lang="ar-SA" sz="1108" dirty="0">
                <a:solidFill>
                  <a:srgbClr val="000000"/>
                </a:solidFill>
                <a:latin typeface="Roya"/>
                <a:cs typeface="B Nazanin" pitchFamily="2" charset="-78"/>
              </a:rPr>
              <a:t>پيوند دو صفحه گرد و ميله هاي چوبي و آهني چنان است كه هرگاه يكي از آنها را به جنبش در آورند تمام به چرخش در مي آيد</a:t>
            </a:r>
            <a:r>
              <a:rPr lang="fa-IR" sz="1108" dirty="0">
                <a:solidFill>
                  <a:srgbClr val="000000"/>
                </a:solidFill>
                <a:latin typeface="Roya"/>
                <a:cs typeface="B Nazanin" pitchFamily="2" charset="-78"/>
              </a:rPr>
              <a:t>.</a:t>
            </a:r>
            <a:endParaRPr lang="ar-SA" sz="1108" dirty="0">
              <a:solidFill>
                <a:prstClr val="black"/>
              </a:solidFill>
              <a:latin typeface="Arial" pitchFamily="34" charset="0"/>
              <a:cs typeface="B Nazanin"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21652" y="1083380"/>
            <a:ext cx="1726994" cy="1509127"/>
          </a:xfrm>
          <a:prstGeom prst="rect">
            <a:avLst/>
          </a:prstGeom>
          <a:ln>
            <a:noFill/>
          </a:ln>
          <a:effectLst>
            <a:outerShdw blurRad="190500" algn="tl" rotWithShape="0">
              <a:srgbClr val="000000">
                <a:alpha val="70000"/>
              </a:srgbClr>
            </a:outerShdw>
          </a:effectLst>
        </p:spPr>
      </p:pic>
      <p:sp>
        <p:nvSpPr>
          <p:cNvPr id="6" name="Rectangle 4"/>
          <p:cNvSpPr>
            <a:spLocks noChangeArrowheads="1"/>
          </p:cNvSpPr>
          <p:nvPr/>
        </p:nvSpPr>
        <p:spPr bwMode="auto">
          <a:xfrm>
            <a:off x="4306124" y="903006"/>
            <a:ext cx="3993814" cy="1761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Low" fontAlgn="base">
              <a:spcBef>
                <a:spcPct val="0"/>
              </a:spcBef>
              <a:spcAft>
                <a:spcPct val="0"/>
              </a:spcAft>
            </a:pPr>
            <a:r>
              <a:rPr lang="ar-SA" sz="1108" b="1" dirty="0">
                <a:solidFill>
                  <a:prstClr val="black"/>
                </a:solidFill>
                <a:latin typeface="Roya"/>
                <a:cs typeface="B Nazanin" pitchFamily="2" charset="-78"/>
              </a:rPr>
              <a:t>8</a:t>
            </a:r>
            <a:r>
              <a:rPr lang="fa-IR" sz="1108" b="1" dirty="0">
                <a:solidFill>
                  <a:prstClr val="black"/>
                </a:solidFill>
                <a:latin typeface="Roya"/>
                <a:cs typeface="B Nazanin" pitchFamily="2" charset="-78"/>
              </a:rPr>
              <a:t>.</a:t>
            </a:r>
            <a:r>
              <a:rPr lang="ar-SA" sz="1108" b="1" dirty="0">
                <a:solidFill>
                  <a:prstClr val="black"/>
                </a:solidFill>
                <a:latin typeface="Roya"/>
                <a:cs typeface="B Nazanin" pitchFamily="2" charset="-78"/>
              </a:rPr>
              <a:t> چرخ :</a:t>
            </a:r>
            <a:endParaRPr lang="fa-IR" sz="1108" b="1" dirty="0">
              <a:solidFill>
                <a:prstClr val="black"/>
              </a:solidFill>
              <a:latin typeface="Roya"/>
              <a:cs typeface="B Nazanin" pitchFamily="2" charset="-78"/>
            </a:endParaRPr>
          </a:p>
          <a:p>
            <a:pPr algn="justLow" fontAlgn="base">
              <a:spcBef>
                <a:spcPct val="0"/>
              </a:spcBef>
              <a:spcAft>
                <a:spcPct val="0"/>
              </a:spcAft>
            </a:pPr>
            <a:endParaRPr lang="en-US" sz="369" dirty="0">
              <a:solidFill>
                <a:prstClr val="black"/>
              </a:solidFill>
              <a:latin typeface="Roya"/>
              <a:cs typeface="B Nazanin" pitchFamily="2" charset="-78"/>
            </a:endParaRPr>
          </a:p>
          <a:p>
            <a:pPr algn="justLow" eaLnBrk="0" fontAlgn="base" hangingPunct="0">
              <a:spcBef>
                <a:spcPct val="0"/>
              </a:spcBef>
              <a:spcAft>
                <a:spcPct val="0"/>
              </a:spcAft>
            </a:pPr>
            <a:r>
              <a:rPr lang="fa-IR" sz="1108" dirty="0">
                <a:solidFill>
                  <a:prstClr val="black"/>
                </a:solidFill>
                <a:latin typeface="Roya"/>
                <a:cs typeface="B Nazanin" pitchFamily="2" charset="-78"/>
              </a:rPr>
              <a:t>   </a:t>
            </a:r>
            <a:r>
              <a:rPr lang="ar-SA" sz="1108" dirty="0">
                <a:solidFill>
                  <a:prstClr val="black"/>
                </a:solidFill>
                <a:latin typeface="Roya"/>
                <a:cs typeface="B Nazanin" pitchFamily="2" charset="-78"/>
              </a:rPr>
              <a:t>دستگاهي است </a:t>
            </a:r>
            <a:r>
              <a:rPr lang="ar-SA" sz="1108" dirty="0">
                <a:solidFill>
                  <a:srgbClr val="000000"/>
                </a:solidFill>
                <a:latin typeface="Roya"/>
                <a:cs typeface="B Nazanin" pitchFamily="2" charset="-78"/>
              </a:rPr>
              <a:t>از چند جزء زير كه در يك محفظه گلي آجري (تقريباًبه شكل ميزي كه سه سوي آن بسته باشد</a:t>
            </a:r>
            <a:r>
              <a:rPr lang="fa-IR" sz="1108" dirty="0">
                <a:solidFill>
                  <a:srgbClr val="000000"/>
                </a:solidFill>
                <a:latin typeface="Roya"/>
                <a:cs typeface="B Nazanin" pitchFamily="2" charset="-78"/>
              </a:rPr>
              <a:t>.</a:t>
            </a:r>
            <a:r>
              <a:rPr lang="ar-SA" sz="1108" dirty="0">
                <a:solidFill>
                  <a:srgbClr val="000000"/>
                </a:solidFill>
                <a:latin typeface="Roya"/>
                <a:cs typeface="B Nazanin" pitchFamily="2" charset="-78"/>
              </a:rPr>
              <a:t>) جاي دارد و تنها بخشي از صفحه بالايي آن از سوراخي كه درون اين محفظه است ديده مي شود، سفالگر بر يك سه پاية چوبي يا بر يك نشيمن گلي در پشت اين محفظه مي</a:t>
            </a:r>
            <a:r>
              <a:rPr lang="fa-IR" sz="1108" dirty="0">
                <a:solidFill>
                  <a:srgbClr val="000000"/>
                </a:solidFill>
                <a:latin typeface="Roya"/>
                <a:cs typeface="B Nazanin" pitchFamily="2" charset="-78"/>
              </a:rPr>
              <a:t>‏</a:t>
            </a:r>
            <a:r>
              <a:rPr lang="ar-SA" sz="1108" dirty="0">
                <a:solidFill>
                  <a:srgbClr val="000000"/>
                </a:solidFill>
                <a:latin typeface="Roya"/>
                <a:cs typeface="B Nazanin" pitchFamily="2" charset="-78"/>
              </a:rPr>
              <a:t>نشيند و گلي را كه مي خواهد از آن سفالينه بسازد در جايي از اين محفطه كه سوراخ است بر روي صفحه چرخ مي</a:t>
            </a:r>
            <a:r>
              <a:rPr lang="fa-IR" sz="1108" dirty="0">
                <a:solidFill>
                  <a:srgbClr val="000000"/>
                </a:solidFill>
                <a:latin typeface="Roya"/>
                <a:cs typeface="B Nazanin" pitchFamily="2" charset="-78"/>
              </a:rPr>
              <a:t>‏</a:t>
            </a:r>
            <a:r>
              <a:rPr lang="ar-SA" sz="1108" dirty="0">
                <a:solidFill>
                  <a:srgbClr val="000000"/>
                </a:solidFill>
                <a:latin typeface="Roya"/>
                <a:cs typeface="B Nazanin" pitchFamily="2" charset="-78"/>
              </a:rPr>
              <a:t>گذارد.</a:t>
            </a:r>
            <a:endParaRPr lang="fa-IR" sz="1108" dirty="0">
              <a:solidFill>
                <a:srgbClr val="000000"/>
              </a:solidFill>
              <a:latin typeface="Roya"/>
              <a:cs typeface="B Nazanin" pitchFamily="2" charset="-78"/>
            </a:endParaRPr>
          </a:p>
          <a:p>
            <a:pPr algn="justLow" eaLnBrk="0" fontAlgn="base" hangingPunct="0">
              <a:spcBef>
                <a:spcPct val="0"/>
              </a:spcBef>
              <a:spcAft>
                <a:spcPct val="0"/>
              </a:spcAft>
            </a:pPr>
            <a:endParaRPr lang="en-US" sz="554" dirty="0">
              <a:solidFill>
                <a:prstClr val="black"/>
              </a:solidFill>
              <a:latin typeface="Arial" pitchFamily="34" charset="0"/>
              <a:cs typeface="B Nazanin" pitchFamily="2" charset="-78"/>
            </a:endParaRPr>
          </a:p>
          <a:p>
            <a:pPr algn="justLow" eaLnBrk="0" fontAlgn="base" hangingPunct="0">
              <a:spcBef>
                <a:spcPct val="0"/>
              </a:spcBef>
              <a:spcAft>
                <a:spcPct val="0"/>
              </a:spcAft>
            </a:pPr>
            <a:r>
              <a:rPr lang="ar-SA" sz="1108" dirty="0">
                <a:solidFill>
                  <a:srgbClr val="000000"/>
                </a:solidFill>
                <a:latin typeface="Roya"/>
                <a:cs typeface="B Nazanin" pitchFamily="2" charset="-78"/>
              </a:rPr>
              <a:t>الف ـ يك صفحه گرد از  چوب گردو به كلفتي 5 سانتي متر و پيرامون 94 سانتي متر كه گل را براي ساختن سفالينه روي آن مي</a:t>
            </a:r>
            <a:r>
              <a:rPr lang="fa-IR" sz="1108" dirty="0">
                <a:solidFill>
                  <a:srgbClr val="000000"/>
                </a:solidFill>
                <a:latin typeface="Roya"/>
                <a:cs typeface="B Nazanin" pitchFamily="2" charset="-78"/>
              </a:rPr>
              <a:t>‏</a:t>
            </a:r>
            <a:r>
              <a:rPr lang="ar-SA" sz="1108" dirty="0">
                <a:solidFill>
                  <a:srgbClr val="000000"/>
                </a:solidFill>
                <a:latin typeface="Roya"/>
                <a:cs typeface="B Nazanin" pitchFamily="2" charset="-78"/>
              </a:rPr>
              <a:t>گذارند بخشي از اين صفحه از سوراخ محفظه گلي كه در بالا گفتيم پيداست. اين صفحه را (سر چرخ) «چرخ باشي»</a:t>
            </a:r>
            <a:r>
              <a:rPr lang="fa-IR" sz="1108" dirty="0">
                <a:solidFill>
                  <a:srgbClr val="000000"/>
                </a:solidFill>
                <a:latin typeface="Roya"/>
                <a:cs typeface="B Nazanin" pitchFamily="2" charset="-78"/>
              </a:rPr>
              <a:t> </a:t>
            </a:r>
            <a:r>
              <a:rPr lang="ar-SA" sz="1108" dirty="0">
                <a:solidFill>
                  <a:srgbClr val="000000"/>
                </a:solidFill>
                <a:latin typeface="Roya"/>
                <a:cs typeface="B Nazanin" pitchFamily="2" charset="-78"/>
              </a:rPr>
              <a:t>مي نامند</a:t>
            </a:r>
            <a:r>
              <a:rPr lang="fa-IR" sz="1108" dirty="0">
                <a:solidFill>
                  <a:srgbClr val="000000"/>
                </a:solidFill>
                <a:latin typeface="Roya"/>
                <a:cs typeface="B Nazanin" pitchFamily="2" charset="-78"/>
              </a:rPr>
              <a:t>.</a:t>
            </a:r>
            <a:endParaRPr lang="ar-SA" sz="1108" dirty="0">
              <a:solidFill>
                <a:prstClr val="black"/>
              </a:solidFill>
              <a:latin typeface="Arial" pitchFamily="34" charset="0"/>
              <a:cs typeface="B Nazanin" pitchFamily="2" charset="-78"/>
            </a:endParaRPr>
          </a:p>
        </p:txBody>
      </p:sp>
      <p:sp>
        <p:nvSpPr>
          <p:cNvPr id="7" name="Rectangle 1"/>
          <p:cNvSpPr>
            <a:spLocks noChangeArrowheads="1"/>
          </p:cNvSpPr>
          <p:nvPr/>
        </p:nvSpPr>
        <p:spPr bwMode="auto">
          <a:xfrm>
            <a:off x="2421652" y="5434277"/>
            <a:ext cx="5878287" cy="65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 fontAlgn="base">
              <a:spcBef>
                <a:spcPct val="0"/>
              </a:spcBef>
              <a:spcAft>
                <a:spcPct val="0"/>
              </a:spcAft>
            </a:pPr>
            <a:r>
              <a:rPr lang="ar-SA" sz="1108" b="1" dirty="0">
                <a:solidFill>
                  <a:prstClr val="black"/>
                </a:solidFill>
                <a:latin typeface="Roya"/>
                <a:cs typeface="B Nazanin" pitchFamily="2" charset="-78"/>
              </a:rPr>
              <a:t>9ـ قالب:</a:t>
            </a:r>
            <a:endParaRPr lang="fa-IR" sz="1108" dirty="0">
              <a:solidFill>
                <a:prstClr val="black"/>
              </a:solidFill>
              <a:latin typeface="Roya"/>
              <a:cs typeface="B Nazanin" pitchFamily="2" charset="-78"/>
            </a:endParaRPr>
          </a:p>
          <a:p>
            <a:pPr algn="just" fontAlgn="base">
              <a:spcBef>
                <a:spcPct val="0"/>
              </a:spcBef>
              <a:spcAft>
                <a:spcPct val="0"/>
              </a:spcAft>
            </a:pPr>
            <a:endParaRPr lang="en-US" sz="369" dirty="0">
              <a:solidFill>
                <a:prstClr val="black"/>
              </a:solidFill>
              <a:latin typeface="Roya"/>
              <a:cs typeface="B Nazanin" pitchFamily="2" charset="-78"/>
            </a:endParaRPr>
          </a:p>
          <a:p>
            <a:pPr algn="just" eaLnBrk="0" fontAlgn="base" hangingPunct="0">
              <a:spcBef>
                <a:spcPct val="0"/>
              </a:spcBef>
              <a:spcAft>
                <a:spcPct val="0"/>
              </a:spcAft>
            </a:pPr>
            <a:r>
              <a:rPr lang="fa-IR" sz="1108" dirty="0">
                <a:solidFill>
                  <a:srgbClr val="000000"/>
                </a:solidFill>
                <a:latin typeface="Roya"/>
                <a:cs typeface="B Nazanin" pitchFamily="2" charset="-78"/>
              </a:rPr>
              <a:t>   </a:t>
            </a:r>
            <a:r>
              <a:rPr lang="ar-SA" sz="1108" dirty="0">
                <a:solidFill>
                  <a:srgbClr val="000000"/>
                </a:solidFill>
                <a:latin typeface="Roya"/>
                <a:cs typeface="B Nazanin" pitchFamily="2" charset="-78"/>
              </a:rPr>
              <a:t>سفالي است گرد به اندازه «سر چرخ» ولي كمي نازكتر هنگام كار قالب را روي «سر چرخ» و گل سفالينه ساخته شد آن را با قالب از روي سر چرخ بر مي دارند و كنار مي گذارند. هر سفالگر قالب هاي فراوان دارد زيرا براي ساختن هر سفالينه يك قالب لازم است.</a:t>
            </a:r>
            <a:endParaRPr lang="en-US" sz="1108" dirty="0">
              <a:solidFill>
                <a:srgbClr val="000000"/>
              </a:solidFill>
              <a:latin typeface="Roya"/>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9" name="TextBox 8"/>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114</a:t>
            </a: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1"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2" name="TextBox 1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سفالگری</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84705477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421652" y="857605"/>
            <a:ext cx="5878287" cy="483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 eaLnBrk="0" fontAlgn="base" hangingPunct="0">
              <a:spcBef>
                <a:spcPct val="0"/>
              </a:spcBef>
              <a:spcAft>
                <a:spcPct val="0"/>
              </a:spcAft>
            </a:pPr>
            <a:r>
              <a:rPr lang="ar-SA" sz="1108" b="1" dirty="0">
                <a:solidFill>
                  <a:prstClr val="black"/>
                </a:solidFill>
                <a:latin typeface="Roya"/>
                <a:cs typeface="B Nazanin" pitchFamily="2" charset="-78"/>
              </a:rPr>
              <a:t>10ـ زير قالب </a:t>
            </a:r>
            <a:r>
              <a:rPr lang="fa-IR" sz="1108" b="1" dirty="0">
                <a:solidFill>
                  <a:prstClr val="black"/>
                </a:solidFill>
                <a:latin typeface="Roya"/>
                <a:cs typeface="B Nazanin" pitchFamily="2" charset="-78"/>
              </a:rPr>
              <a:t>:</a:t>
            </a:r>
          </a:p>
          <a:p>
            <a:pPr algn="just" eaLnBrk="0" fontAlgn="base" hangingPunct="0">
              <a:spcBef>
                <a:spcPct val="0"/>
              </a:spcBef>
              <a:spcAft>
                <a:spcPct val="0"/>
              </a:spcAft>
            </a:pPr>
            <a:endParaRPr lang="fa-IR" sz="369" dirty="0">
              <a:solidFill>
                <a:srgbClr val="000000"/>
              </a:solidFill>
              <a:latin typeface="Roya"/>
              <a:cs typeface="B Nazanin" pitchFamily="2" charset="-78"/>
            </a:endParaRPr>
          </a:p>
          <a:p>
            <a:pPr algn="just" eaLnBrk="0" fontAlgn="base" hangingPunct="0">
              <a:spcBef>
                <a:spcPct val="0"/>
              </a:spcBef>
              <a:spcAft>
                <a:spcPct val="0"/>
              </a:spcAft>
            </a:pPr>
            <a:r>
              <a:rPr lang="ar-SA" sz="1108" dirty="0">
                <a:solidFill>
                  <a:srgbClr val="000000"/>
                </a:solidFill>
                <a:latin typeface="Roya"/>
                <a:cs typeface="B Nazanin" pitchFamily="2" charset="-78"/>
              </a:rPr>
              <a:t>براي اينكه قالب روي «سر چرخ» نلغزد يک حلقه گلی بقطر قالب و « سر چرخ » درست مي كنند و ميان آن دو مي گذارند</a:t>
            </a:r>
            <a:endParaRPr lang="ar-SA" sz="1108" dirty="0">
              <a:solidFill>
                <a:prstClr val="black"/>
              </a:solidFill>
              <a:latin typeface="Arial" pitchFamily="34" charset="0"/>
              <a:cs typeface="B Nazanin" pitchFamily="2" charset="-78"/>
            </a:endParaRPr>
          </a:p>
        </p:txBody>
      </p:sp>
      <p:sp>
        <p:nvSpPr>
          <p:cNvPr id="6" name="Rectangle 2"/>
          <p:cNvSpPr>
            <a:spLocks noChangeArrowheads="1"/>
          </p:cNvSpPr>
          <p:nvPr/>
        </p:nvSpPr>
        <p:spPr bwMode="auto">
          <a:xfrm>
            <a:off x="2378526" y="1581815"/>
            <a:ext cx="5921413" cy="3011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algn="justLow" fontAlgn="base">
              <a:spcBef>
                <a:spcPct val="0"/>
              </a:spcBef>
              <a:spcAft>
                <a:spcPct val="0"/>
              </a:spcAft>
            </a:pPr>
            <a:r>
              <a:rPr lang="ar-SA" sz="1292" b="1" dirty="0">
                <a:solidFill>
                  <a:prstClr val="black"/>
                </a:solidFill>
                <a:latin typeface="Arabic Transparent"/>
                <a:cs typeface="B Nazanin" pitchFamily="2" charset="-78"/>
              </a:rPr>
              <a:t>چگونگي كار سفالگري</a:t>
            </a:r>
            <a:r>
              <a:rPr lang="fa-IR" sz="1292" b="1" dirty="0">
                <a:solidFill>
                  <a:prstClr val="black"/>
                </a:solidFill>
                <a:latin typeface="Arabic Transparent"/>
                <a:cs typeface="B Nazanin" pitchFamily="2" charset="-78"/>
              </a:rPr>
              <a:t> :</a:t>
            </a:r>
          </a:p>
          <a:p>
            <a:pPr algn="justLow" fontAlgn="base">
              <a:spcBef>
                <a:spcPct val="0"/>
              </a:spcBef>
              <a:spcAft>
                <a:spcPct val="0"/>
              </a:spcAft>
            </a:pPr>
            <a:endParaRPr lang="en-US" sz="1108" b="1" dirty="0">
              <a:solidFill>
                <a:prstClr val="black"/>
              </a:solidFill>
              <a:latin typeface="Arial" pitchFamily="34" charset="0"/>
              <a:cs typeface="B Nazanin" pitchFamily="2" charset="-78"/>
            </a:endParaRPr>
          </a:p>
          <a:p>
            <a:pPr algn="justLow" eaLnBrk="0" fontAlgn="base" hangingPunct="0">
              <a:spcBef>
                <a:spcPct val="0"/>
              </a:spcBef>
              <a:spcAft>
                <a:spcPct val="0"/>
              </a:spcAft>
            </a:pPr>
            <a:r>
              <a:rPr lang="fa-IR" sz="1108" dirty="0">
                <a:solidFill>
                  <a:srgbClr val="000000"/>
                </a:solidFill>
                <a:latin typeface="Roya"/>
                <a:cs typeface="B Nazanin" pitchFamily="2" charset="-78"/>
              </a:rPr>
              <a:t>   </a:t>
            </a:r>
            <a:r>
              <a:rPr lang="ar-SA" sz="1108" dirty="0">
                <a:solidFill>
                  <a:srgbClr val="000000"/>
                </a:solidFill>
                <a:latin typeface="Roya"/>
                <a:cs typeface="B Nazanin" pitchFamily="2" charset="-78"/>
              </a:rPr>
              <a:t>نخست سفالگر پشت دستگاه روي يك صندلي يا چهار پايه چوبي يا يك سكوي كوچك مي نشيند و پاي راست خود را بر صفحه زيرين چرخ مي گذارد و با جنبشي چرخ را به گردش در مي آورد. سپس يكي از چانه هاي كله قندي گل را بر قالبي كه «روي سر چرخ» گذاشته شده است مي گذرد و ديواره آن را با انگشتان دو دست آهسته آهسته به سوي پايين مي كشد و به روي قالب كه با آب تر كرده است مي چسباند. براي اينكه گل به قالب نچسبد پس از گذشتن آن كمي خاك نرم در ميان رويه قالب مي پاشد ولي بقيه رويه آن را با آب تر مي كند. اين خاك نرم نمي گذارد كه گل به قالب بچسبد و اگر بچسبد پس از خشك شدن شدن ترك بر مي دارد.</a:t>
            </a:r>
            <a:endParaRPr lang="en-US" sz="1108" dirty="0">
              <a:solidFill>
                <a:srgbClr val="000000"/>
              </a:solidFill>
              <a:latin typeface="Roya"/>
              <a:cs typeface="B Nazanin" pitchFamily="2" charset="-78"/>
            </a:endParaRPr>
          </a:p>
          <a:p>
            <a:pPr algn="justLow" defTabSz="884160"/>
            <a:r>
              <a:rPr lang="fa-IR" sz="1108" dirty="0">
                <a:solidFill>
                  <a:prstClr val="black"/>
                </a:solidFill>
                <a:cs typeface="B Nazanin" pitchFamily="2" charset="-78"/>
              </a:rPr>
              <a:t>   </a:t>
            </a:r>
            <a:r>
              <a:rPr lang="ar-SA" sz="1108" dirty="0">
                <a:solidFill>
                  <a:prstClr val="black"/>
                </a:solidFill>
                <a:cs typeface="B Nazanin" pitchFamily="2" charset="-78"/>
              </a:rPr>
              <a:t>پس از آنچه در بالا ياد شد، سفالگر با بالا بردن دو دست خود دركنار ديواره گل، آن را هموار و كم كم گلهاي زيادي را از آن جدا مي كند و رفته رفته به شكلي كه مي خواهد در مي آورد. براي خالي كردن درون گل و نازك كردن ديواره آن، شست دست چپ را در ميان آن مي گذارد و اندك اندك تا آنجا كه مي تواند فرو مي برد. دست راست او همواره به ديواره گل است تا نريزد. پس از اينكه گل به شكل ظرفي كه مي خواهد در آمد آن را با «مُشْتَ» هموار مي كند و گلهاي زيادي را در لبه ظرف گرد آمده است با سوزن مي گيرد و لبه ظرف را با «تيماج» به شرحي كه پيش از اين ياد شد هموار مي كند. دراين هنگام كار ساختمان ظرف، در يك مرحله به پايان رسيده است. آن را با قالب از روي چرخ بر مي دارد  و در جايگاه سر پوشيده اي كه چند هواكش درسقف دارد مي چيند. سفالينه دوازده ساعت در آنجا مي ماند تا اندكي خشك شود و پس از آن و با افزارهايي كه در بالا ياد شد مي تراشد و نقشهايي در آن پديد مي آورد.</a:t>
            </a:r>
          </a:p>
          <a:p>
            <a:pPr algn="justLow" defTabSz="884160"/>
            <a:r>
              <a:rPr lang="fa-IR" sz="1108" dirty="0">
                <a:solidFill>
                  <a:prstClr val="black"/>
                </a:solidFill>
                <a:cs typeface="B Nazanin" pitchFamily="2" charset="-78"/>
              </a:rPr>
              <a:t>   </a:t>
            </a:r>
            <a:r>
              <a:rPr lang="ar-SA" sz="1108" dirty="0">
                <a:solidFill>
                  <a:prstClr val="black"/>
                </a:solidFill>
                <a:cs typeface="B Nazanin" pitchFamily="2" charset="-78"/>
              </a:rPr>
              <a:t>پس از تراش، ظرف را يك شبانه روز در جايي از كارگاه كه آفتاب نمي تابد مي گذارند تا نتركد و سپس آن را براي خشك شدن، يك هفته در آفتاب مي گذارند و پس از آنكه خشك شد به كوره مي برند و براي پختن در كوره مي چينند، پس پختن، سفالينه را لعابكاري مي كنندو دوباره به كوره مي برند تا لعاب آن بپزد.</a:t>
            </a:r>
          </a:p>
        </p:txBody>
      </p:sp>
      <p:sp>
        <p:nvSpPr>
          <p:cNvPr id="7" name="Rectangle 6"/>
          <p:cNvSpPr/>
          <p:nvPr/>
        </p:nvSpPr>
        <p:spPr>
          <a:xfrm>
            <a:off x="2421652" y="4691910"/>
            <a:ext cx="5878287" cy="433324"/>
          </a:xfrm>
          <a:prstGeom prst="rect">
            <a:avLst/>
          </a:prstGeom>
        </p:spPr>
        <p:txBody>
          <a:bodyPr wrap="square">
            <a:spAutoFit/>
          </a:bodyPr>
          <a:lstStyle/>
          <a:p>
            <a:pPr marL="0" lvl="1" algn="justLow" defTabSz="884160"/>
            <a:r>
              <a:rPr lang="ar-SA" sz="1108" b="1" dirty="0">
                <a:solidFill>
                  <a:prstClr val="black"/>
                </a:solidFill>
                <a:latin typeface="Roya"/>
                <a:cs typeface="B Nazanin" pitchFamily="2" charset="-78"/>
              </a:rPr>
              <a:t>كوره</a:t>
            </a:r>
            <a:r>
              <a:rPr lang="fa-IR" sz="1108" b="1" dirty="0">
                <a:solidFill>
                  <a:prstClr val="black"/>
                </a:solidFill>
                <a:latin typeface="Roya"/>
                <a:cs typeface="B Nazanin" pitchFamily="2" charset="-78"/>
              </a:rPr>
              <a:t> </a:t>
            </a:r>
            <a:r>
              <a:rPr lang="ar-SA" sz="1108" b="1" dirty="0">
                <a:solidFill>
                  <a:prstClr val="black"/>
                </a:solidFill>
                <a:cs typeface="B Nazanin" pitchFamily="2" charset="-78"/>
              </a:rPr>
              <a:t>: </a:t>
            </a:r>
            <a:r>
              <a:rPr lang="ar-SA" sz="1108" dirty="0">
                <a:solidFill>
                  <a:prstClr val="black"/>
                </a:solidFill>
                <a:cs typeface="B Nazanin" pitchFamily="2" charset="-78"/>
              </a:rPr>
              <a:t>كوره سفالگري گلي و دو آشكوبه است. آشكوبه پايين آن براي افروختن آتش و پختن رنگ است و آشكوب بالا سوراخهاي فراوان دارد كه از آنها شعله و گرما به ظرفها مي رسد</a:t>
            </a:r>
            <a:r>
              <a:rPr lang="fa-IR" sz="1108" dirty="0">
                <a:solidFill>
                  <a:prstClr val="black"/>
                </a:solidFill>
                <a:cs typeface="B Nazanin" pitchFamily="2" charset="-78"/>
              </a:rPr>
              <a:t>.</a:t>
            </a:r>
            <a:endParaRPr lang="en-US" sz="1108" dirty="0">
              <a:solidFill>
                <a:prstClr val="black"/>
              </a:solidFill>
              <a:cs typeface="B Nazanin" pitchFamily="2" charset="-78"/>
            </a:endParaRPr>
          </a:p>
        </p:txBody>
      </p:sp>
      <p:pic>
        <p:nvPicPr>
          <p:cNvPr id="9" name="Picture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378526" y="5356599"/>
            <a:ext cx="1428750" cy="483577"/>
          </a:xfrm>
          <a:prstGeom prst="rect">
            <a:avLst/>
          </a:prstGeom>
          <a:ln>
            <a:noFill/>
          </a:ln>
          <a:effectLst>
            <a:outerShdw blurRad="190500" algn="tl" rotWithShape="0">
              <a:srgbClr val="000000">
                <a:alpha val="70000"/>
              </a:srgbClr>
            </a:outerShdw>
          </a:effectLst>
        </p:spPr>
      </p:pic>
      <p:sp>
        <p:nvSpPr>
          <p:cNvPr id="10" name="Rectangle 9"/>
          <p:cNvSpPr/>
          <p:nvPr/>
        </p:nvSpPr>
        <p:spPr>
          <a:xfrm>
            <a:off x="4061856" y="5414024"/>
            <a:ext cx="4238082" cy="433324"/>
          </a:xfrm>
          <a:prstGeom prst="rect">
            <a:avLst/>
          </a:prstGeom>
        </p:spPr>
        <p:txBody>
          <a:bodyPr wrap="square">
            <a:spAutoFit/>
          </a:bodyPr>
          <a:lstStyle/>
          <a:p>
            <a:pPr defTabSz="884160"/>
            <a:r>
              <a:rPr lang="ar-SA" sz="1108" dirty="0">
                <a:solidFill>
                  <a:prstClr val="black"/>
                </a:solidFill>
                <a:cs typeface="B Nazanin" pitchFamily="2" charset="-78"/>
              </a:rPr>
              <a:t>« توا» ظرفي است به شكل بيضي با ديواره اي به بلندي پيرامون چهار سانتيمتر كه يكي از دو سر آن به اندازه 10 سانتيمتر ديوار ندارد</a:t>
            </a:r>
            <a:endParaRPr lang="en-US" sz="1108" dirty="0">
              <a:solidFill>
                <a:prstClr val="black"/>
              </a:solidFill>
              <a:cs typeface="B Nazanin" pitchFamily="2" charset="-78"/>
            </a:endParaRPr>
          </a:p>
        </p:txBody>
      </p:sp>
      <p:sp>
        <p:nvSpPr>
          <p:cNvPr id="11" name="TextBox 10"/>
          <p:cNvSpPr txBox="1"/>
          <p:nvPr/>
        </p:nvSpPr>
        <p:spPr>
          <a:xfrm>
            <a:off x="3138500" y="6056427"/>
            <a:ext cx="533400" cy="262829"/>
          </a:xfrm>
          <a:prstGeom prst="rect">
            <a:avLst/>
          </a:prstGeom>
          <a:noFill/>
        </p:spPr>
        <p:txBody>
          <a:bodyPr wrap="square" rtlCol="0">
            <a:spAutoFit/>
          </a:bodyPr>
          <a:lstStyle/>
          <a:p>
            <a:pPr defTabSz="884160"/>
            <a:r>
              <a:rPr lang="fa-IR" sz="1108" dirty="0">
                <a:solidFill>
                  <a:prstClr val="black"/>
                </a:solidFill>
                <a:cs typeface="B Nazanin" pitchFamily="2" charset="-78"/>
              </a:rPr>
              <a:t>توا</a:t>
            </a:r>
            <a:endParaRPr lang="en-US" sz="1108" dirty="0">
              <a:solidFill>
                <a:prstClr val="black"/>
              </a:solidFill>
              <a:cs typeface="B Nazanin" pitchFamily="2" charset="-78"/>
            </a:endParaRPr>
          </a:p>
        </p:txBody>
      </p:sp>
      <p:sp>
        <p:nvSpPr>
          <p:cNvPr id="12" name="TextBox 11"/>
          <p:cNvSpPr txBox="1"/>
          <p:nvPr/>
        </p:nvSpPr>
        <p:spPr>
          <a:xfrm>
            <a:off x="1231075" y="5843351"/>
            <a:ext cx="533400" cy="262829"/>
          </a:xfrm>
          <a:prstGeom prst="rect">
            <a:avLst/>
          </a:prstGeom>
          <a:noFill/>
        </p:spPr>
        <p:txBody>
          <a:bodyPr wrap="square" rtlCol="0">
            <a:spAutoFit/>
          </a:bodyPr>
          <a:lstStyle/>
          <a:p>
            <a:pPr defTabSz="884160"/>
            <a:r>
              <a:rPr lang="fa-IR" sz="1108" dirty="0">
                <a:solidFill>
                  <a:prstClr val="black"/>
                </a:solidFill>
                <a:cs typeface="B Nazanin" pitchFamily="2" charset="-78"/>
              </a:rPr>
              <a:t>سه پایه</a:t>
            </a:r>
            <a:endParaRPr lang="en-US" sz="1108" dirty="0">
              <a:solidFill>
                <a:prstClr val="black"/>
              </a:solidFill>
              <a:cs typeface="B Nazanin" pitchFamily="2" charset="-78"/>
            </a:endParaRPr>
          </a:p>
        </p:txBody>
      </p:sp>
      <p:sp>
        <p:nvSpPr>
          <p:cNvPr id="14" name="TextBox 13"/>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13" name="TextBox 12"/>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115</a:t>
            </a:r>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6"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7" name="TextBox 1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سفالگری</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47540404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6504" r="81704"/>
                    </a14:imgEffect>
                  </a14:imgLayer>
                </a14:imgProps>
              </a:ext>
              <a:ext uri="{28A0092B-C50C-407E-A947-70E740481C1C}">
                <a14:useLocalDpi xmlns:a14="http://schemas.microsoft.com/office/drawing/2010/main"/>
              </a:ext>
            </a:extLst>
          </a:blip>
          <a:srcRect l="7793" r="19320"/>
          <a:stretch/>
        </p:blipFill>
        <p:spPr>
          <a:xfrm>
            <a:off x="2228795" y="2033152"/>
            <a:ext cx="6198402" cy="3855198"/>
          </a:xfrm>
          <a:prstGeom prst="rect">
            <a:avLst/>
          </a:prstGeom>
        </p:spPr>
      </p:pic>
      <p:sp>
        <p:nvSpPr>
          <p:cNvPr id="4" name="TextBox 3"/>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احیاء</a:t>
            </a:r>
            <a:endParaRPr lang="en-US" sz="1292"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6" name="TextBox 5"/>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116</a:t>
            </a: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8"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0" name="TextBox 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6000776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98909"/>
                    </a14:imgEffect>
                  </a14:imgLayer>
                </a14:imgProps>
              </a:ext>
              <a:ext uri="{28A0092B-C50C-407E-A947-70E740481C1C}">
                <a14:useLocalDpi xmlns:a14="http://schemas.microsoft.com/office/drawing/2010/main"/>
              </a:ext>
            </a:extLst>
          </a:blip>
          <a:srcRect l="2362" r="2996"/>
          <a:stretch/>
        </p:blipFill>
        <p:spPr>
          <a:xfrm>
            <a:off x="2228795" y="2319102"/>
            <a:ext cx="6198402" cy="3196375"/>
          </a:xfrm>
          <a:prstGeom prst="rect">
            <a:avLst/>
          </a:prstGeom>
        </p:spPr>
      </p:pic>
      <p:sp>
        <p:nvSpPr>
          <p:cNvPr id="5" name="TextBox 4"/>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a:t>
            </a:r>
            <a:endParaRPr lang="en-US" sz="1292"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TextBox 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7" name="TextBox 6"/>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117</a:t>
            </a:r>
            <a:endParaRPr lang="fa-IR" sz="1108" dirty="0">
              <a:solidFill>
                <a:prstClr val="black">
                  <a:lumMod val="65000"/>
                  <a:lumOff val="35000"/>
                </a:prstClr>
              </a:solidFill>
              <a:cs typeface="B Nazanin" pitchFamily="2" charset="-78"/>
            </a:endParaRP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0" name="TextBox 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229004682"/>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243015" y="2166091"/>
            <a:ext cx="6117714" cy="3719599"/>
          </a:xfrm>
          <a:prstGeom prst="rect">
            <a:avLst/>
          </a:prstGeom>
          <a:ln>
            <a:noFill/>
          </a:ln>
          <a:effectLst>
            <a:outerShdw blurRad="190500" algn="tl" rotWithShape="0">
              <a:srgbClr val="000000">
                <a:alpha val="70000"/>
              </a:srgbClr>
            </a:outerShdw>
          </a:effectLst>
        </p:spPr>
      </p:pic>
      <p:sp>
        <p:nvSpPr>
          <p:cNvPr id="4" name="TextBox 3"/>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a:t>
            </a:r>
            <a:endParaRPr lang="en-US" sz="1292"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TextBox 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5" name="TextBox 4"/>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118</a:t>
            </a:r>
            <a:endParaRPr lang="fa-IR" sz="1108" dirty="0">
              <a:solidFill>
                <a:prstClr val="black">
                  <a:lumMod val="65000"/>
                  <a:lumOff val="35000"/>
                </a:prstClr>
              </a:solidFill>
              <a:cs typeface="B Nazanin" pitchFamily="2" charset="-78"/>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8"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9" name="TextBox 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35007979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237241" y="1771458"/>
            <a:ext cx="6107479" cy="4116893"/>
          </a:xfrm>
          <a:prstGeom prst="rect">
            <a:avLst/>
          </a:prstGeom>
          <a:ln>
            <a:noFill/>
          </a:ln>
          <a:effectLst>
            <a:outerShdw blurRad="190500" algn="tl" rotWithShape="0">
              <a:srgbClr val="000000">
                <a:alpha val="70000"/>
              </a:srgbClr>
            </a:outerShdw>
          </a:effectLst>
        </p:spPr>
      </p:pic>
      <p:sp>
        <p:nvSpPr>
          <p:cNvPr id="4" name="TextBox 3"/>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 داخلی</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5" name="TextBox 4"/>
          <p:cNvSpPr txBox="1"/>
          <p:nvPr/>
        </p:nvSpPr>
        <p:spPr>
          <a:xfrm>
            <a:off x="6898412" y="1355444"/>
            <a:ext cx="1437862"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مدیریت کارگاه</a:t>
            </a:r>
            <a:endParaRPr lang="en-US" sz="1200" b="1" dirty="0">
              <a:solidFill>
                <a:prstClr val="black"/>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6" name="TextBox 5"/>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119</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0" name="TextBox 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7462437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2245588" y="812386"/>
            <a:ext cx="3756976" cy="533771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85000"/>
                    <a:lumOff val="15000"/>
                  </a:prstClr>
                </a:solidFill>
                <a:cs typeface="B Nazanin" pitchFamily="2" charset="-78"/>
              </a:rPr>
              <a:t>اوراق اداری</a:t>
            </a:r>
            <a:endParaRPr lang="en-US" sz="1200" dirty="0">
              <a:solidFill>
                <a:prstClr val="black">
                  <a:lumMod val="85000"/>
                  <a:lumOff val="15000"/>
                </a:prstClr>
              </a:solidFill>
              <a:cs typeface="B Nazanin" pitchFamily="2" charset="-78"/>
            </a:endParaRPr>
          </a:p>
        </p:txBody>
      </p:sp>
      <p:sp>
        <p:nvSpPr>
          <p:cNvPr id="6" name="TextBox 5"/>
          <p:cNvSpPr txBox="1"/>
          <p:nvPr/>
        </p:nvSpPr>
        <p:spPr>
          <a:xfrm>
            <a:off x="6233723" y="969650"/>
            <a:ext cx="1963971" cy="546945"/>
          </a:xfrm>
          <a:prstGeom prst="rect">
            <a:avLst/>
          </a:prstGeom>
          <a:noFill/>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سازمان میراث فرهنگی و گردشگری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5" name="TextBox 4"/>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12</a:t>
            </a:r>
            <a:endParaRPr lang="en-US" sz="1108" dirty="0">
              <a:solidFill>
                <a:prstClr val="black">
                  <a:lumMod val="65000"/>
                  <a:lumOff val="35000"/>
                </a:prstClr>
              </a:solidFill>
              <a:cs typeface="B Nazanin" pitchFamily="2" charset="-78"/>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87810" y="5423068"/>
            <a:ext cx="1260169" cy="34810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lnSpc>
                <a:spcPct val="150000"/>
              </a:lnSpc>
            </a:pPr>
            <a:r>
              <a:rPr lang="fa-IR" sz="1108" dirty="0">
                <a:solidFill>
                  <a:prstClr val="black">
                    <a:lumMod val="75000"/>
                    <a:lumOff val="25000"/>
                  </a:prstClr>
                </a:solidFill>
              </a:rPr>
              <a:t>سازمان میراث فرهنگی</a:t>
            </a:r>
            <a:endParaRPr lang="en-US" sz="923" dirty="0">
              <a:solidFill>
                <a:prstClr val="black">
                  <a:lumMod val="65000"/>
                  <a:lumOff val="35000"/>
                </a:prstClr>
              </a:solidFill>
            </a:endParaRPr>
          </a:p>
        </p:txBody>
      </p:sp>
      <p:sp>
        <p:nvSpPr>
          <p:cNvPr id="10" name="TextBox 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26051082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12058" y="1961732"/>
            <a:ext cx="6115141" cy="3914241"/>
          </a:xfrm>
          <a:prstGeom prst="rect">
            <a:avLst/>
          </a:prstGeom>
          <a:ln>
            <a:noFill/>
          </a:ln>
          <a:effectLst>
            <a:outerShdw blurRad="190500" algn="tl" rotWithShape="0">
              <a:srgbClr val="000000">
                <a:alpha val="70000"/>
              </a:srgbClr>
            </a:outerShdw>
          </a:effectLst>
        </p:spPr>
      </p:pic>
      <p:sp>
        <p:nvSpPr>
          <p:cNvPr id="9" name="TextBox 8"/>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 داخلی</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10" name="TextBox 9"/>
          <p:cNvSpPr txBox="1"/>
          <p:nvPr/>
        </p:nvSpPr>
        <p:spPr>
          <a:xfrm>
            <a:off x="6898412" y="1355444"/>
            <a:ext cx="1437862"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ورود به صحن کارگاه</a:t>
            </a:r>
            <a:endParaRPr lang="en-US" sz="1200" b="1" dirty="0">
              <a:solidFill>
                <a:prstClr val="black"/>
              </a:solidFill>
              <a:cs typeface="B Nazanin" pitchFamily="2" charset="-78"/>
            </a:endParaRPr>
          </a:p>
        </p:txBody>
      </p:sp>
      <p:sp>
        <p:nvSpPr>
          <p:cNvPr id="11" name="TextBox 10"/>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6" name="TextBox 5"/>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120</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2"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3" name="TextBox 12"/>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81340896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12057" y="1961732"/>
            <a:ext cx="4644555" cy="3914241"/>
          </a:xfrm>
          <a:prstGeom prst="rect">
            <a:avLst/>
          </a:prstGeom>
          <a:ln>
            <a:noFill/>
          </a:ln>
          <a:effectLst>
            <a:outerShdw blurRad="190500" algn="tl" rotWithShape="0">
              <a:srgbClr val="000000">
                <a:alpha val="70000"/>
              </a:srgbClr>
            </a:outerShdw>
          </a:effectLst>
        </p:spPr>
      </p:pic>
      <p:sp>
        <p:nvSpPr>
          <p:cNvPr id="5" name="TextBox 4"/>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 داخلی</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6" name="TextBox 5"/>
          <p:cNvSpPr txBox="1"/>
          <p:nvPr/>
        </p:nvSpPr>
        <p:spPr>
          <a:xfrm>
            <a:off x="6898412" y="1355444"/>
            <a:ext cx="1437862" cy="26282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108" b="1" dirty="0">
                <a:solidFill>
                  <a:prstClr val="black"/>
                </a:solidFill>
                <a:latin typeface="IranNastaliq" pitchFamily="18" charset="0"/>
                <a:cs typeface="B Nazanin" pitchFamily="2" charset="-78"/>
              </a:rPr>
              <a:t>راهروی سرویس بهداشتی</a:t>
            </a:r>
            <a:endParaRPr lang="en-US" sz="1108" b="1" dirty="0">
              <a:solidFill>
                <a:prstClr val="black"/>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8" name="TextBox 7"/>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121</a:t>
            </a:r>
            <a:endParaRPr lang="fa-IR" sz="1108" dirty="0">
              <a:solidFill>
                <a:prstClr val="black">
                  <a:lumMod val="65000"/>
                  <a:lumOff val="35000"/>
                </a:prstClr>
              </a:solidFill>
              <a:cs typeface="B Nazanin" pitchFamily="2" charset="-78"/>
            </a:endParaRP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0"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1" name="TextBox 1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46260433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19768" y="2108989"/>
            <a:ext cx="6016506" cy="3779361"/>
          </a:xfrm>
          <a:prstGeom prst="rect">
            <a:avLst/>
          </a:prstGeom>
          <a:ln>
            <a:noFill/>
          </a:ln>
          <a:effectLst>
            <a:outerShdw blurRad="190500" algn="tl" rotWithShape="0">
              <a:srgbClr val="000000">
                <a:alpha val="70000"/>
              </a:srgbClr>
            </a:outerShdw>
          </a:effectLst>
        </p:spPr>
      </p:pic>
      <p:sp>
        <p:nvSpPr>
          <p:cNvPr id="4" name="TextBox 3"/>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 داخلی</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5" name="TextBox 4"/>
          <p:cNvSpPr txBox="1"/>
          <p:nvPr/>
        </p:nvSpPr>
        <p:spPr>
          <a:xfrm>
            <a:off x="6898412" y="1355444"/>
            <a:ext cx="1437862"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صحن اصلی کارگاه</a:t>
            </a:r>
            <a:endParaRPr lang="en-US" sz="1200" b="1" dirty="0">
              <a:solidFill>
                <a:prstClr val="black"/>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6" name="TextBox 5"/>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122</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0" name="TextBox 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74119878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19768" y="2133936"/>
            <a:ext cx="6016506" cy="3754414"/>
          </a:xfrm>
          <a:prstGeom prst="rect">
            <a:avLst/>
          </a:prstGeom>
          <a:ln>
            <a:noFill/>
          </a:ln>
          <a:effectLst>
            <a:outerShdw blurRad="190500" algn="tl" rotWithShape="0">
              <a:srgbClr val="000000">
                <a:alpha val="70000"/>
              </a:srgbClr>
            </a:outerShdw>
          </a:effectLst>
        </p:spPr>
      </p:pic>
      <p:sp>
        <p:nvSpPr>
          <p:cNvPr id="4" name="TextBox 3"/>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 داخلی</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5" name="TextBox 4"/>
          <p:cNvSpPr txBox="1"/>
          <p:nvPr/>
        </p:nvSpPr>
        <p:spPr>
          <a:xfrm>
            <a:off x="6898412" y="1355444"/>
            <a:ext cx="1437862"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اتاق رنگ‏آمیزی</a:t>
            </a:r>
            <a:endParaRPr lang="en-US" sz="1200" b="1" dirty="0">
              <a:solidFill>
                <a:prstClr val="black"/>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6" name="TextBox 5"/>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123</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0" name="TextBox 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85956835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3796" b="100000" l="2056" r="100000"/>
                    </a14:imgEffect>
                    <a14:imgEffect>
                      <a14:brightnessContrast bright="-2000" contrast="20000"/>
                    </a14:imgEffect>
                  </a14:imgLayer>
                </a14:imgProps>
              </a:ext>
              <a:ext uri="{28A0092B-C50C-407E-A947-70E740481C1C}">
                <a14:useLocalDpi xmlns:a14="http://schemas.microsoft.com/office/drawing/2010/main"/>
              </a:ext>
            </a:extLst>
          </a:blip>
          <a:srcRect l="4147" r="27632" b="15033"/>
          <a:stretch/>
        </p:blipFill>
        <p:spPr>
          <a:xfrm>
            <a:off x="2319767" y="2410948"/>
            <a:ext cx="6016506" cy="3477402"/>
          </a:xfrm>
          <a:prstGeom prst="rect">
            <a:avLst/>
          </a:prstGeom>
        </p:spPr>
      </p:pic>
      <p:sp>
        <p:nvSpPr>
          <p:cNvPr id="4" name="TextBox 3"/>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 داخلی</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5" name="TextBox 4"/>
          <p:cNvSpPr txBox="1"/>
          <p:nvPr/>
        </p:nvSpPr>
        <p:spPr>
          <a:xfrm>
            <a:off x="6898412" y="1355444"/>
            <a:ext cx="1437862"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انبار و اتاق تهیه گل</a:t>
            </a:r>
            <a:endParaRPr lang="en-US" sz="1200" b="1" dirty="0">
              <a:solidFill>
                <a:prstClr val="black"/>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6" name="TextBox 5"/>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124</a:t>
            </a: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0" name="TextBox 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03976264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contrast="20000"/>
                    </a14:imgEffect>
                  </a14:imgLayer>
                </a14:imgProps>
              </a:ext>
              <a:ext uri="{28A0092B-C50C-407E-A947-70E740481C1C}">
                <a14:useLocalDpi xmlns:a14="http://schemas.microsoft.com/office/drawing/2010/main"/>
              </a:ext>
            </a:extLst>
          </a:blip>
          <a:srcRect/>
          <a:stretch/>
        </p:blipFill>
        <p:spPr>
          <a:xfrm>
            <a:off x="2319769" y="2176224"/>
            <a:ext cx="6016506" cy="3712127"/>
          </a:xfrm>
          <a:prstGeom prst="rect">
            <a:avLst/>
          </a:prstGeom>
          <a:ln>
            <a:noFill/>
          </a:ln>
          <a:effectLst>
            <a:outerShdw blurRad="190500" algn="tl" rotWithShape="0">
              <a:srgbClr val="000000">
                <a:alpha val="70000"/>
              </a:srgbClr>
            </a:outerShdw>
          </a:effectLst>
        </p:spPr>
      </p:pic>
      <p:sp>
        <p:nvSpPr>
          <p:cNvPr id="5" name="TextBox 4"/>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 داخلی</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6" name="TextBox 5"/>
          <p:cNvSpPr txBox="1"/>
          <p:nvPr/>
        </p:nvSpPr>
        <p:spPr>
          <a:xfrm>
            <a:off x="6898412" y="1355444"/>
            <a:ext cx="1437862"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ورودی حیات خلوت</a:t>
            </a:r>
            <a:endParaRPr lang="en-US" sz="1200" b="1" dirty="0">
              <a:solidFill>
                <a:prstClr val="black"/>
              </a:solidFill>
              <a:cs typeface="B Nazanin" pitchFamily="2" charset="-78"/>
            </a:endParaRP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7" name="TextBox 6"/>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125</a:t>
            </a:r>
            <a:endParaRPr lang="fa-IR" sz="1108" dirty="0">
              <a:solidFill>
                <a:prstClr val="black">
                  <a:lumMod val="65000"/>
                  <a:lumOff val="35000"/>
                </a:prstClr>
              </a:solidFill>
              <a:cs typeface="B Nazanin" pitchFamily="2" charset="-78"/>
            </a:endParaRP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0"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1" name="TextBox 1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35539792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19769" y="1832780"/>
            <a:ext cx="6016505" cy="4055570"/>
          </a:xfrm>
          <a:prstGeom prst="rect">
            <a:avLst/>
          </a:prstGeom>
          <a:ln>
            <a:noFill/>
          </a:ln>
          <a:effectLst>
            <a:outerShdw blurRad="190500" algn="tl" rotWithShape="0">
              <a:srgbClr val="000000">
                <a:alpha val="70000"/>
              </a:srgbClr>
            </a:outerShdw>
          </a:effectLst>
        </p:spPr>
      </p:pic>
      <p:sp>
        <p:nvSpPr>
          <p:cNvPr id="5" name="TextBox 4"/>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 داخلی</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6" name="TextBox 5"/>
          <p:cNvSpPr txBox="1"/>
          <p:nvPr/>
        </p:nvSpPr>
        <p:spPr>
          <a:xfrm>
            <a:off x="6898412" y="1355444"/>
            <a:ext cx="1437862" cy="26282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108" b="1" dirty="0">
                <a:solidFill>
                  <a:prstClr val="black"/>
                </a:solidFill>
                <a:latin typeface="IranNastaliq" pitchFamily="18" charset="0"/>
                <a:cs typeface="B Nazanin" pitchFamily="2" charset="-78"/>
              </a:rPr>
              <a:t>راهروی روشویی و رختکن</a:t>
            </a:r>
            <a:endParaRPr lang="en-US" sz="1108" b="1" dirty="0">
              <a:solidFill>
                <a:prstClr val="black"/>
              </a:solidFill>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7" name="TextBox 6"/>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126</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0"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1" name="TextBox 1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631070149"/>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2500" b="100000" l="0" r="96727"/>
                    </a14:imgEffect>
                  </a14:imgLayer>
                </a14:imgProps>
              </a:ext>
              <a:ext uri="{28A0092B-C50C-407E-A947-70E740481C1C}">
                <a14:useLocalDpi xmlns:a14="http://schemas.microsoft.com/office/drawing/2010/main"/>
              </a:ext>
            </a:extLst>
          </a:blip>
          <a:srcRect l="18033" b="7189"/>
          <a:stretch/>
        </p:blipFill>
        <p:spPr>
          <a:xfrm>
            <a:off x="2676568" y="2542576"/>
            <a:ext cx="6016505" cy="3345774"/>
          </a:xfrm>
          <a:prstGeom prst="rect">
            <a:avLst/>
          </a:prstGeom>
        </p:spPr>
      </p:pic>
      <p:sp>
        <p:nvSpPr>
          <p:cNvPr id="5" name="TextBox 4"/>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 داخلی</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6" name="TextBox 5"/>
          <p:cNvSpPr txBox="1"/>
          <p:nvPr/>
        </p:nvSpPr>
        <p:spPr>
          <a:xfrm>
            <a:off x="6898412" y="1355444"/>
            <a:ext cx="1437862"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حبات خلوت</a:t>
            </a:r>
            <a:endParaRPr lang="en-US" sz="1200" b="1" dirty="0">
              <a:solidFill>
                <a:prstClr val="black"/>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8" name="TextBox 7"/>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127</a:t>
            </a:r>
            <a:endParaRPr lang="fa-IR" sz="1108" dirty="0">
              <a:solidFill>
                <a:prstClr val="black">
                  <a:lumMod val="65000"/>
                  <a:lumOff val="35000"/>
                </a:prstClr>
              </a:solidFill>
              <a:cs typeface="B Nazanin" pitchFamily="2" charset="-78"/>
            </a:endParaRPr>
          </a:p>
        </p:txBody>
      </p: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0"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1" name="TextBox 1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4281582171"/>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319768" y="1965544"/>
            <a:ext cx="6016506" cy="3922806"/>
          </a:xfrm>
          <a:prstGeom prst="rect">
            <a:avLst/>
          </a:prstGeom>
          <a:ln>
            <a:noFill/>
          </a:ln>
          <a:effectLst>
            <a:outerShdw blurRad="190500" algn="tl" rotWithShape="0">
              <a:srgbClr val="000000">
                <a:alpha val="70000"/>
              </a:srgbClr>
            </a:outerShdw>
          </a:effectLst>
        </p:spPr>
      </p:pic>
      <p:sp>
        <p:nvSpPr>
          <p:cNvPr id="5" name="TextBox 4"/>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 داخلی</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6" name="TextBox 5"/>
          <p:cNvSpPr txBox="1"/>
          <p:nvPr/>
        </p:nvSpPr>
        <p:spPr>
          <a:xfrm>
            <a:off x="6898412" y="1355444"/>
            <a:ext cx="1437862"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نورپردازی</a:t>
            </a:r>
            <a:endParaRPr lang="en-US" sz="1200" b="1" dirty="0">
              <a:solidFill>
                <a:prstClr val="black"/>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8" name="TextBox 7"/>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128</a:t>
            </a:r>
            <a:endParaRPr lang="fa-IR" sz="1108" dirty="0">
              <a:solidFill>
                <a:prstClr val="black">
                  <a:lumMod val="65000"/>
                  <a:lumOff val="35000"/>
                </a:prstClr>
              </a:solidFill>
              <a:cs typeface="B Nazanin" pitchFamily="2" charset="-78"/>
            </a:endParaRP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0"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1" name="TextBox 1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716742066"/>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16341" y="1763257"/>
            <a:ext cx="6019934" cy="276999"/>
          </a:xfrm>
          <a:prstGeom prst="rect">
            <a:avLst/>
          </a:prstGeom>
          <a:noFill/>
          <a:ln w="12700">
            <a:noFill/>
            <a:prstDash val="sysDash"/>
          </a:ln>
          <a:effectLst/>
        </p:spPr>
        <p:txBody>
          <a:bodyPr wrap="square" rtlCol="0">
            <a:spAutoFit/>
          </a:bodyPr>
          <a:lstStyle>
            <a:defPPr>
              <a:defRPr lang="en-US"/>
            </a:defPPr>
            <a:lvl1pPr algn="ctr" rtl="1">
              <a:defRPr sz="1300" b="1">
                <a:latin typeface="IranNastaliq" pitchFamily="18" charset="0"/>
                <a:cs typeface="B Nazanin" pitchFamily="2" charset="-78"/>
              </a:defRPr>
            </a:lvl1pPr>
          </a:lstStyle>
          <a:p>
            <a:pPr algn="justLow" defTabSz="884160"/>
            <a:r>
              <a:rPr lang="fa-IR" sz="1200" b="0" dirty="0">
                <a:solidFill>
                  <a:prstClr val="black"/>
                </a:solidFill>
              </a:rPr>
              <a:t>علاوه بر گلجام ها  و نورگیری های سقفی ،  استفاده از چراغ های دیواری را نیز مورد استفاده قرار داده‏ایم.</a:t>
            </a:r>
            <a:endParaRPr lang="en-US" sz="1200" b="0" dirty="0">
              <a:solidFill>
                <a:prstClr val="black"/>
              </a:solidFill>
            </a:endParaRPr>
          </a:p>
        </p:txBody>
      </p:sp>
      <p:sp>
        <p:nvSpPr>
          <p:cNvPr id="6" name="TextBox 5"/>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پرسپکتیو داخلی</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7" name="TextBox 6"/>
          <p:cNvSpPr txBox="1"/>
          <p:nvPr/>
        </p:nvSpPr>
        <p:spPr>
          <a:xfrm>
            <a:off x="6898412" y="1355444"/>
            <a:ext cx="1437862"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نورپردازی</a:t>
            </a:r>
            <a:endParaRPr lang="en-US" sz="1200" b="1" dirty="0">
              <a:solidFill>
                <a:prstClr val="black"/>
              </a:solidFill>
              <a:cs typeface="B Nazanin" pitchFamily="2" charset="-78"/>
            </a:endParaRPr>
          </a:p>
        </p:txBody>
      </p:sp>
      <p:pic>
        <p:nvPicPr>
          <p:cNvPr id="8" name="Picture 7"/>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5556" b="100000" l="252" r="100000"/>
                    </a14:imgEffect>
                  </a14:imgLayer>
                </a14:imgProps>
              </a:ext>
              <a:ext uri="{28A0092B-C50C-407E-A947-70E740481C1C}">
                <a14:useLocalDpi xmlns:a14="http://schemas.microsoft.com/office/drawing/2010/main"/>
              </a:ext>
            </a:extLst>
          </a:blip>
          <a:srcRect l="17103" r="8172"/>
          <a:stretch/>
        </p:blipFill>
        <p:spPr>
          <a:xfrm>
            <a:off x="2316341" y="2247900"/>
            <a:ext cx="6019933" cy="3652129"/>
          </a:xfrm>
          <a:prstGeom prst="rect">
            <a:avLst/>
          </a:prstGeom>
        </p:spPr>
      </p:pic>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sp>
        <p:nvSpPr>
          <p:cNvPr id="10" name="TextBox 9"/>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129</a:t>
            </a:r>
          </a:p>
        </p:txBody>
      </p:sp>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2"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3" name="TextBox 12"/>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0560166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85000"/>
                    <a:lumOff val="15000"/>
                  </a:prstClr>
                </a:solidFill>
                <a:cs typeface="B Nazanin" pitchFamily="2" charset="-78"/>
              </a:rPr>
              <a:t>اوراق اداری</a:t>
            </a:r>
            <a:endParaRPr lang="en-US" sz="1200" dirty="0">
              <a:solidFill>
                <a:prstClr val="black">
                  <a:lumMod val="85000"/>
                  <a:lumOff val="15000"/>
                </a:prstClr>
              </a:solidFill>
              <a:cs typeface="B Nazanin" pitchFamily="2" charset="-78"/>
            </a:endParaRPr>
          </a:p>
        </p:txBody>
      </p:sp>
      <p:sp>
        <p:nvSpPr>
          <p:cNvPr id="6" name="TextBox 5"/>
          <p:cNvSpPr txBox="1"/>
          <p:nvPr/>
        </p:nvSpPr>
        <p:spPr>
          <a:xfrm>
            <a:off x="6233723" y="969650"/>
            <a:ext cx="1963971" cy="546945"/>
          </a:xfrm>
          <a:prstGeom prst="rect">
            <a:avLst/>
          </a:prstGeom>
          <a:noFill/>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سازمان میراث فرهنگی و گردشگری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pic>
        <p:nvPicPr>
          <p:cNvPr id="7"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2245588" y="812386"/>
            <a:ext cx="4002128" cy="533771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13</a:t>
            </a:r>
            <a:endParaRPr lang="en-US" sz="1108" dirty="0">
              <a:solidFill>
                <a:prstClr val="black">
                  <a:lumMod val="65000"/>
                  <a:lumOff val="35000"/>
                </a:prstClr>
              </a:solidFill>
              <a:cs typeface="B Nazanin" pitchFamily="2" charset="-78"/>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87810" y="5423068"/>
            <a:ext cx="1260169" cy="34810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lnSpc>
                <a:spcPct val="150000"/>
              </a:lnSpc>
            </a:pPr>
            <a:r>
              <a:rPr lang="fa-IR" sz="1108" dirty="0">
                <a:solidFill>
                  <a:prstClr val="black">
                    <a:lumMod val="75000"/>
                    <a:lumOff val="25000"/>
                  </a:prstClr>
                </a:solidFill>
              </a:rPr>
              <a:t>سازمان میراث فرهنگی</a:t>
            </a:r>
            <a:endParaRPr lang="en-US" sz="923" dirty="0">
              <a:solidFill>
                <a:prstClr val="black">
                  <a:lumMod val="65000"/>
                  <a:lumOff val="35000"/>
                </a:prstClr>
              </a:solidFill>
            </a:endParaRPr>
          </a:p>
        </p:txBody>
      </p:sp>
      <p:sp>
        <p:nvSpPr>
          <p:cNvPr id="10" name="TextBox 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2954398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16341" y="1763257"/>
            <a:ext cx="6019934" cy="1015663"/>
          </a:xfrm>
          <a:prstGeom prst="rect">
            <a:avLst/>
          </a:prstGeom>
          <a:noFill/>
          <a:ln w="12700">
            <a:noFill/>
            <a:prstDash val="sysDash"/>
          </a:ln>
          <a:effectLst/>
        </p:spPr>
        <p:txBody>
          <a:bodyPr wrap="square" rtlCol="0">
            <a:spAutoFit/>
          </a:bodyPr>
          <a:lstStyle>
            <a:defPPr>
              <a:defRPr lang="en-US"/>
            </a:defPPr>
            <a:lvl1pPr algn="ctr" rtl="1">
              <a:defRPr sz="1300" b="1">
                <a:latin typeface="IranNastaliq" pitchFamily="18" charset="0"/>
                <a:cs typeface="B Nazanin" pitchFamily="2" charset="-78"/>
              </a:defRPr>
            </a:lvl1pPr>
          </a:lstStyle>
          <a:p>
            <a:pPr algn="justLow" defTabSz="884160"/>
            <a:r>
              <a:rPr lang="fa-IR" sz="1200" b="0" dirty="0">
                <a:solidFill>
                  <a:prstClr val="black"/>
                </a:solidFill>
              </a:rPr>
              <a:t>   ورق‏های پی وی سی طرح سفال، گونه‌ای رزین فرآوری‌شده با درجه‌ی پایداری بالا است که با دقت انتخاب و وارد شده است. در اوضاع اقلیمی طبیعی بسیار بادوام است. در فضای بازعلاوه بر دوام در برابر پرتو فرابنفش، رطوبت، گرما،سرما و اوضاع جوی نامناسب همه‌ی ویژگی‌های رنگ خود را نگه می‌دارد.</a:t>
            </a:r>
          </a:p>
          <a:p>
            <a:pPr algn="justLow" defTabSz="884160"/>
            <a:r>
              <a:rPr lang="fa-IR" sz="1200" b="0" dirty="0">
                <a:solidFill>
                  <a:prstClr val="black"/>
                </a:solidFill>
              </a:rPr>
              <a:t>   از ویژگی های آن میتوان به مقاومت مناسب آن در مقابل بار، عایق صوتی با کیفیت بالا، ضربه گیری و مقاومت خوب در برابر سرما و خوردگی مقاومت در برابر آتش، خاصیت عایق حرارتی و نصب سریع آن اشاره کرد.</a:t>
            </a:r>
            <a:endParaRPr lang="en-US" sz="1200" b="0" dirty="0">
              <a:solidFill>
                <a:prstClr val="black"/>
              </a:solidFill>
            </a:endParaRPr>
          </a:p>
        </p:txBody>
      </p:sp>
      <p:sp>
        <p:nvSpPr>
          <p:cNvPr id="6" name="TextBox 5"/>
          <p:cNvSpPr txBox="1"/>
          <p:nvPr/>
        </p:nvSpPr>
        <p:spPr>
          <a:xfrm>
            <a:off x="6898413" y="918967"/>
            <a:ext cx="1437861"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سقف</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7" name="TextBox 6"/>
          <p:cNvSpPr txBox="1"/>
          <p:nvPr/>
        </p:nvSpPr>
        <p:spPr>
          <a:xfrm>
            <a:off x="6898412" y="1355444"/>
            <a:ext cx="1437862"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جزئیات اجرایی</a:t>
            </a:r>
            <a:endParaRPr lang="en-US" sz="1200" b="1" dirty="0">
              <a:solidFill>
                <a:prstClr val="black"/>
              </a:solidFill>
              <a:cs typeface="B Nazanin" pitchFamily="2" charset="-78"/>
            </a:endParaRPr>
          </a:p>
        </p:txBody>
      </p:sp>
      <p:pic>
        <p:nvPicPr>
          <p:cNvPr id="8" name="Picture 7"/>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imgEffect>
                    <a14:imgEffect>
                      <a14:saturation sat="0"/>
                    </a14:imgEffect>
                  </a14:imgLayer>
                </a14:imgProps>
              </a:ext>
              <a:ext uri="{28A0092B-C50C-407E-A947-70E740481C1C}">
                <a14:useLocalDpi xmlns:a14="http://schemas.microsoft.com/office/drawing/2010/main"/>
              </a:ext>
            </a:extLst>
          </a:blip>
          <a:stretch>
            <a:fillRect/>
          </a:stretch>
        </p:blipFill>
        <p:spPr>
          <a:xfrm>
            <a:off x="2312057" y="2697842"/>
            <a:ext cx="2459350" cy="1751058"/>
          </a:xfrm>
          <a:prstGeom prst="rect">
            <a:avLst/>
          </a:prstGeom>
        </p:spPr>
      </p:pic>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a:t>
            </a:r>
            <a:endParaRPr lang="en-US" sz="1108" dirty="0">
              <a:solidFill>
                <a:prstClr val="black">
                  <a:lumMod val="65000"/>
                  <a:lumOff val="35000"/>
                </a:prstClr>
              </a:solidFill>
              <a:cs typeface="B Nazanin" pitchFamily="2" charset="-78"/>
            </a:endParaRPr>
          </a:p>
        </p:txBody>
      </p:sp>
      <p:pic>
        <p:nvPicPr>
          <p:cNvPr id="10" name="Picture 9"/>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2652997" y="4691910"/>
            <a:ext cx="1719597" cy="1238110"/>
          </a:xfrm>
          <a:prstGeom prst="rect">
            <a:avLst/>
          </a:prstGeom>
        </p:spPr>
      </p:pic>
      <p:sp>
        <p:nvSpPr>
          <p:cNvPr id="11" name="TextBox 10"/>
          <p:cNvSpPr txBox="1"/>
          <p:nvPr/>
        </p:nvSpPr>
        <p:spPr>
          <a:xfrm>
            <a:off x="6898412" y="4681883"/>
            <a:ext cx="1437862"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دلایل انتخاب :</a:t>
            </a:r>
            <a:endParaRPr lang="en-US" sz="1200" b="1" dirty="0">
              <a:solidFill>
                <a:prstClr val="black"/>
              </a:solidFill>
              <a:cs typeface="B Nazanin" pitchFamily="2" charset="-78"/>
            </a:endParaRPr>
          </a:p>
        </p:txBody>
      </p:sp>
      <p:sp>
        <p:nvSpPr>
          <p:cNvPr id="12" name="TextBox 11"/>
          <p:cNvSpPr txBox="1"/>
          <p:nvPr/>
        </p:nvSpPr>
        <p:spPr>
          <a:xfrm>
            <a:off x="5309080" y="5084289"/>
            <a:ext cx="3009967" cy="646331"/>
          </a:xfrm>
          <a:prstGeom prst="rect">
            <a:avLst/>
          </a:prstGeom>
          <a:noFill/>
          <a:ln w="12700">
            <a:noFill/>
            <a:prstDash val="sysDash"/>
          </a:ln>
          <a:effectLst/>
        </p:spPr>
        <p:txBody>
          <a:bodyPr wrap="square" rtlCol="0">
            <a:spAutoFit/>
          </a:bodyPr>
          <a:lstStyle>
            <a:defPPr>
              <a:defRPr lang="en-US"/>
            </a:defPPr>
            <a:lvl1pPr algn="ctr" rtl="1">
              <a:defRPr sz="1300" b="1">
                <a:latin typeface="IranNastaliq" pitchFamily="18" charset="0"/>
                <a:cs typeface="B Nazanin" pitchFamily="2" charset="-78"/>
              </a:defRPr>
            </a:lvl1pPr>
          </a:lstStyle>
          <a:p>
            <a:pPr algn="justLow" defTabSz="884160"/>
            <a:r>
              <a:rPr lang="fa-IR" sz="1200" b="0" dirty="0">
                <a:solidFill>
                  <a:prstClr val="black"/>
                </a:solidFill>
              </a:rPr>
              <a:t>1. مشابهت فراوان با سفال‏های قدیمی بنا ؛</a:t>
            </a:r>
          </a:p>
          <a:p>
            <a:pPr algn="justLow" defTabSz="884160"/>
            <a:r>
              <a:rPr lang="fa-IR" sz="1200" b="0" dirty="0">
                <a:solidFill>
                  <a:prstClr val="black"/>
                </a:solidFill>
              </a:rPr>
              <a:t>2. ویژگی‏های برتر آن به نسبت مصالح وزنی که دارد.</a:t>
            </a:r>
          </a:p>
          <a:p>
            <a:pPr algn="justLow" defTabSz="884160"/>
            <a:endParaRPr lang="en-US" sz="1200" b="0" dirty="0">
              <a:solidFill>
                <a:prstClr val="black"/>
              </a:solidFill>
            </a:endParaRPr>
          </a:p>
        </p:txBody>
      </p:sp>
      <p:sp>
        <p:nvSpPr>
          <p:cNvPr id="13" name="TextBox 12"/>
          <p:cNvSpPr txBox="1"/>
          <p:nvPr/>
        </p:nvSpPr>
        <p:spPr>
          <a:xfrm>
            <a:off x="5303158" y="2925844"/>
            <a:ext cx="3009967" cy="774315"/>
          </a:xfrm>
          <a:prstGeom prst="rect">
            <a:avLst/>
          </a:prstGeom>
          <a:noFill/>
          <a:ln w="12700">
            <a:noFill/>
            <a:prstDash val="sysDash"/>
          </a:ln>
          <a:effectLst/>
        </p:spPr>
        <p:txBody>
          <a:bodyPr wrap="square" rtlCol="0">
            <a:spAutoFit/>
          </a:bodyPr>
          <a:lstStyle>
            <a:defPPr>
              <a:defRPr lang="en-US"/>
            </a:defPPr>
            <a:lvl1pPr algn="ctr" rtl="1">
              <a:defRPr sz="1300" b="1">
                <a:latin typeface="IranNastaliq" pitchFamily="18" charset="0"/>
                <a:cs typeface="B Nazanin" pitchFamily="2" charset="-78"/>
              </a:defRPr>
            </a:lvl1pPr>
          </a:lstStyle>
          <a:p>
            <a:pPr algn="justLow" defTabSz="884160"/>
            <a:r>
              <a:rPr lang="fa-IR" sz="1108" dirty="0">
                <a:solidFill>
                  <a:prstClr val="black"/>
                </a:solidFill>
              </a:rPr>
              <a:t>برای مرمت سقف که از اولین مراحل مرمتی می‏باشد، ابتدا به بازسازی سربندی و خرپاهای چوبی آن می‏پردازیم و جزئیات اجرای آن همانند برش طولی ارائه شده در قسمت مدارک بنا می‏باشد.</a:t>
            </a:r>
            <a:endParaRPr lang="en-US" sz="1108" dirty="0">
              <a:solidFill>
                <a:prstClr val="black"/>
              </a:solidFill>
            </a:endParaRPr>
          </a:p>
        </p:txBody>
      </p:sp>
      <p:sp>
        <p:nvSpPr>
          <p:cNvPr id="14" name="TextBox 13"/>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130</a:t>
            </a:r>
          </a:p>
        </p:txBody>
      </p:sp>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6" name="Title 1"/>
          <p:cNvSpPr txBox="1">
            <a:spLocks/>
          </p:cNvSpPr>
          <p:nvPr/>
        </p:nvSpPr>
        <p:spPr>
          <a:xfrm>
            <a:off x="421340" y="5423068"/>
            <a:ext cx="1425434"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بررسی‏های میدانی و کتابخانه‏ای</a:t>
            </a:r>
          </a:p>
        </p:txBody>
      </p:sp>
      <p:sp>
        <p:nvSpPr>
          <p:cNvPr id="17" name="TextBox 1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احیاء</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516219632"/>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2"/>
          <p:cNvSpPr txBox="1">
            <a:spLocks/>
          </p:cNvSpPr>
          <p:nvPr/>
        </p:nvSpPr>
        <p:spPr>
          <a:xfrm>
            <a:off x="916210" y="1690686"/>
            <a:ext cx="2386773" cy="897330"/>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5539" b="1" dirty="0">
                <a:solidFill>
                  <a:prstClr val="black"/>
                </a:solidFill>
                <a:latin typeface="IranNastaliq" pitchFamily="18" charset="0"/>
                <a:cs typeface="IranNastaliq" pitchFamily="18" charset="0"/>
              </a:rPr>
              <a:t>آسیب‏شناسی و</a:t>
            </a:r>
            <a:endParaRPr lang="en-US" sz="5539" b="1" dirty="0">
              <a:solidFill>
                <a:prstClr val="black"/>
              </a:solidFill>
              <a:latin typeface="IranNastaliq" pitchFamily="18" charset="0"/>
              <a:cs typeface="IranNastaliq" pitchFamily="18" charset="0"/>
            </a:endParaRPr>
          </a:p>
        </p:txBody>
      </p:sp>
      <p:sp>
        <p:nvSpPr>
          <p:cNvPr id="3" name="Content Placeholder 2"/>
          <p:cNvSpPr txBox="1">
            <a:spLocks/>
          </p:cNvSpPr>
          <p:nvPr/>
        </p:nvSpPr>
        <p:spPr>
          <a:xfrm>
            <a:off x="2835685" y="2355375"/>
            <a:ext cx="1005157" cy="465282"/>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2954" b="1" dirty="0">
                <a:solidFill>
                  <a:prstClr val="white">
                    <a:lumMod val="65000"/>
                  </a:prstClr>
                </a:solidFill>
                <a:latin typeface="IranNastaliq" pitchFamily="18" charset="0"/>
                <a:cs typeface="IranNastaliq" pitchFamily="18" charset="0"/>
              </a:rPr>
              <a:t>فصل چهارم</a:t>
            </a:r>
            <a:endParaRPr lang="en-US" sz="2954" b="1" dirty="0">
              <a:solidFill>
                <a:prstClr val="white">
                  <a:lumMod val="65000"/>
                </a:prstClr>
              </a:solidFill>
              <a:latin typeface="IranNastaliq" pitchFamily="18" charset="0"/>
              <a:cs typeface="IranNastaliq" pitchFamily="18" charset="0"/>
            </a:endParaRPr>
          </a:p>
        </p:txBody>
      </p:sp>
      <p:sp>
        <p:nvSpPr>
          <p:cNvPr id="5" name="Content Placeholder 2"/>
          <p:cNvSpPr txBox="1">
            <a:spLocks/>
          </p:cNvSpPr>
          <p:nvPr/>
        </p:nvSpPr>
        <p:spPr>
          <a:xfrm>
            <a:off x="586918" y="1301995"/>
            <a:ext cx="1193387" cy="940687"/>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5539" b="1" dirty="0">
                <a:solidFill>
                  <a:prstClr val="black"/>
                </a:solidFill>
                <a:latin typeface="IranNastaliq" pitchFamily="18" charset="0"/>
                <a:cs typeface="IranNastaliq" pitchFamily="18" charset="0"/>
              </a:rPr>
              <a:t>درمان</a:t>
            </a:r>
            <a:endParaRPr lang="en-US" sz="5539" b="1" dirty="0">
              <a:solidFill>
                <a:prstClr val="black"/>
              </a:solidFill>
              <a:latin typeface="IranNastaliq" pitchFamily="18" charset="0"/>
              <a:cs typeface="IranNastaliq" pitchFamily="18" charset="0"/>
            </a:endParaRPr>
          </a:p>
        </p:txBody>
      </p:sp>
    </p:spTree>
    <p:extLst>
      <p:ext uri="{BB962C8B-B14F-4D97-AF65-F5344CB8AC3E}">
        <p14:creationId xmlns:p14="http://schemas.microsoft.com/office/powerpoint/2010/main" val="349797203"/>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5415812" y="1705708"/>
            <a:ext cx="261257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رویش گیاه</a:t>
            </a:r>
          </a:p>
        </p:txBody>
      </p:sp>
      <p:sp>
        <p:nvSpPr>
          <p:cNvPr id="11" name="Subtitle 2"/>
          <p:cNvSpPr txBox="1">
            <a:spLocks/>
          </p:cNvSpPr>
          <p:nvPr/>
        </p:nvSpPr>
        <p:spPr>
          <a:xfrm>
            <a:off x="5635503" y="2613683"/>
            <a:ext cx="2392881"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بارش باران</a:t>
            </a:r>
          </a:p>
          <a:p>
            <a:pPr defTabSz="884160"/>
            <a:r>
              <a:rPr lang="fa-IR" sz="1292" dirty="0">
                <a:solidFill>
                  <a:prstClr val="black"/>
                </a:solidFill>
              </a:rPr>
              <a:t>- رطوبت</a:t>
            </a:r>
          </a:p>
        </p:txBody>
      </p:sp>
      <p:sp>
        <p:nvSpPr>
          <p:cNvPr id="15" name="Subtitle 2"/>
          <p:cNvSpPr txBox="1">
            <a:spLocks/>
          </p:cNvSpPr>
          <p:nvPr/>
        </p:nvSpPr>
        <p:spPr>
          <a:xfrm>
            <a:off x="5418616" y="4056521"/>
            <a:ext cx="2612572" cy="887679"/>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در ابتدا ریشه گیاه را با آب آهک  خشک می‏کنیم، سپس گیاه را با ریشه می کنیم و جای آنرا را ساب می‏زنیم و در نهایت نازک‏کاری می کنیم.</a:t>
            </a:r>
          </a:p>
        </p:txBody>
      </p:sp>
      <p:pic>
        <p:nvPicPr>
          <p:cNvPr id="16" name="Picture 15"/>
          <p:cNvPicPr>
            <a:picLocks noChangeAspect="1"/>
          </p:cNvPicPr>
          <p:nvPr/>
        </p:nvPicPr>
        <p:blipFill rotWithShape="1">
          <a:blip r:embed="rId2" cstate="screen">
            <a:extLst>
              <a:ext uri="{28A0092B-C50C-407E-A947-70E740481C1C}">
                <a14:useLocalDpi xmlns:a14="http://schemas.microsoft.com/office/drawing/2010/main"/>
              </a:ext>
            </a:extLst>
          </a:blip>
          <a:srcRect r="-2"/>
          <a:stretch/>
        </p:blipFill>
        <p:spPr>
          <a:xfrm>
            <a:off x="2487575" y="1556906"/>
            <a:ext cx="2038827" cy="2004646"/>
          </a:xfrm>
          <a:prstGeom prst="rect">
            <a:avLst/>
          </a:prstGeom>
          <a:ln>
            <a:noFill/>
          </a:ln>
          <a:effectLst>
            <a:outerShdw blurRad="190500" algn="tl" rotWithShape="0">
              <a:srgbClr val="000000">
                <a:alpha val="70000"/>
              </a:srgbClr>
            </a:outerShdw>
          </a:effectLst>
        </p:spPr>
      </p:pic>
      <p:pic>
        <p:nvPicPr>
          <p:cNvPr id="9218" name="Picture 2" descr="E:\مرمت\عکــــــــــــــــــس\pic 29 f hamum mardune\DSC0769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87575" y="3956539"/>
            <a:ext cx="2256446" cy="169233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8" name="Oval 17"/>
          <p:cNvSpPr/>
          <p:nvPr/>
        </p:nvSpPr>
        <p:spPr>
          <a:xfrm>
            <a:off x="4597844" y="3894282"/>
            <a:ext cx="292353" cy="143238"/>
          </a:xfrm>
          <a:prstGeom prst="ellipse">
            <a:avLst/>
          </a:prstGeom>
          <a:noFill/>
          <a:ln w="38100">
            <a:solidFill>
              <a:srgbClr val="00B0F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3" name="Oval 22"/>
          <p:cNvSpPr/>
          <p:nvPr/>
        </p:nvSpPr>
        <p:spPr>
          <a:xfrm>
            <a:off x="4380224" y="1472078"/>
            <a:ext cx="292353" cy="143238"/>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9"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0"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2"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9" name="Picture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4" name="Group 23"/>
          <p:cNvGrpSpPr/>
          <p:nvPr/>
        </p:nvGrpSpPr>
        <p:grpSpPr>
          <a:xfrm>
            <a:off x="783272" y="3875161"/>
            <a:ext cx="125371" cy="569994"/>
            <a:chOff x="725488" y="4032614"/>
            <a:chExt cx="118440" cy="538481"/>
          </a:xfrm>
        </p:grpSpPr>
        <p:cxnSp>
          <p:nvCxnSpPr>
            <p:cNvPr id="26" name="Straight Arrow Connector 25"/>
            <p:cNvCxnSpPr/>
            <p:nvPr/>
          </p:nvCxnSpPr>
          <p:spPr>
            <a:xfrm flipH="1" flipV="1">
              <a:off x="725488" y="4418695"/>
              <a:ext cx="76200" cy="152400"/>
            </a:xfrm>
            <a:prstGeom prst="straightConnector1">
              <a:avLst/>
            </a:prstGeom>
            <a:ln w="12700">
              <a:solidFill>
                <a:srgbClr val="C0000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7" name="Straight Arrow Connector 26"/>
            <p:cNvCxnSpPr/>
            <p:nvPr/>
          </p:nvCxnSpPr>
          <p:spPr>
            <a:xfrm rot="13440000" flipH="1" flipV="1">
              <a:off x="767728" y="4032614"/>
              <a:ext cx="76200" cy="152400"/>
            </a:xfrm>
            <a:prstGeom prst="straightConnector1">
              <a:avLst/>
            </a:prstGeom>
            <a:ln w="12700">
              <a:solidFill>
                <a:srgbClr val="00B0F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7" name="TextBox 1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5" name="TextBox 24"/>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132</a:t>
            </a:r>
          </a:p>
        </p:txBody>
      </p:sp>
      <p:sp>
        <p:nvSpPr>
          <p:cNvPr id="28" name="TextBox 2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931593484"/>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481870" y="3947437"/>
            <a:ext cx="2254664" cy="1866814"/>
          </a:xfrm>
          <a:prstGeom prst="rect">
            <a:avLst/>
          </a:prstGeom>
          <a:ln>
            <a:noFill/>
          </a:ln>
          <a:effectLst>
            <a:outerShdw blurRad="190500" algn="tl" rotWithShape="0">
              <a:srgbClr val="000000">
                <a:alpha val="70000"/>
              </a:srgbClr>
            </a:outerShdw>
          </a:effectLst>
        </p:spPr>
      </p:pic>
      <p:sp>
        <p:nvSpPr>
          <p:cNvPr id="11" name="Oval 10"/>
          <p:cNvSpPr/>
          <p:nvPr/>
        </p:nvSpPr>
        <p:spPr>
          <a:xfrm>
            <a:off x="4572000" y="3827814"/>
            <a:ext cx="332345" cy="193238"/>
          </a:xfrm>
          <a:prstGeom prst="ellipse">
            <a:avLst/>
          </a:prstGeom>
          <a:noFill/>
          <a:ln w="38100">
            <a:solidFill>
              <a:srgbClr val="FFC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10243" name="Picture 3" descr="E:\مرمت\عکــــــــــــــــــس\hamame zanane\DSC07853.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481870" y="1726021"/>
            <a:ext cx="2254664" cy="167941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Oval 9"/>
          <p:cNvSpPr/>
          <p:nvPr/>
        </p:nvSpPr>
        <p:spPr>
          <a:xfrm>
            <a:off x="4579078" y="1634339"/>
            <a:ext cx="325266" cy="159363"/>
          </a:xfrm>
          <a:prstGeom prst="ellipse">
            <a:avLst/>
          </a:prstGeom>
          <a:noFill/>
          <a:ln w="38100">
            <a:solidFill>
              <a:schemeClr val="accent5">
                <a:lumMod val="50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0" name="Subtitle 2"/>
          <p:cNvSpPr txBox="1">
            <a:spLocks/>
          </p:cNvSpPr>
          <p:nvPr/>
        </p:nvSpPr>
        <p:spPr>
          <a:xfrm>
            <a:off x="5482281" y="1705708"/>
            <a:ext cx="261257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رویش گیاه</a:t>
            </a:r>
          </a:p>
        </p:txBody>
      </p:sp>
      <p:sp>
        <p:nvSpPr>
          <p:cNvPr id="21" name="Subtitle 2"/>
          <p:cNvSpPr txBox="1">
            <a:spLocks/>
          </p:cNvSpPr>
          <p:nvPr/>
        </p:nvSpPr>
        <p:spPr>
          <a:xfrm>
            <a:off x="5701972" y="2613683"/>
            <a:ext cx="2392881"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بارش باران</a:t>
            </a:r>
          </a:p>
          <a:p>
            <a:pPr defTabSz="884160"/>
            <a:r>
              <a:rPr lang="fa-IR" sz="1292" dirty="0">
                <a:solidFill>
                  <a:prstClr val="black"/>
                </a:solidFill>
              </a:rPr>
              <a:t>-  رطوبت</a:t>
            </a:r>
          </a:p>
        </p:txBody>
      </p:sp>
      <p:sp>
        <p:nvSpPr>
          <p:cNvPr id="22" name="Subtitle 2"/>
          <p:cNvSpPr txBox="1">
            <a:spLocks/>
          </p:cNvSpPr>
          <p:nvPr/>
        </p:nvSpPr>
        <p:spPr>
          <a:xfrm>
            <a:off x="5418616" y="4056521"/>
            <a:ext cx="2612572" cy="887679"/>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در ابتدا ریشه گیاه را با آب آهک  خشک می‏کنیم، سپس گیاه را با ریشه می کنیم و جای آنرا را ساب می‏زنیم و در نهایت نازک‏کاری می کنیم.</a:t>
            </a:r>
          </a:p>
        </p:txBody>
      </p:sp>
      <p:sp>
        <p:nvSpPr>
          <p:cNvPr id="23"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4"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5"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6" name="Picture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812728" y="4203669"/>
            <a:ext cx="322638" cy="280176"/>
            <a:chOff x="714805" y="3621514"/>
            <a:chExt cx="304800" cy="264686"/>
          </a:xfrm>
        </p:grpSpPr>
        <p:cxnSp>
          <p:nvCxnSpPr>
            <p:cNvPr id="13" name="Straight Arrow Connector 12"/>
            <p:cNvCxnSpPr/>
            <p:nvPr/>
          </p:nvCxnSpPr>
          <p:spPr>
            <a:xfrm rot="5400000" flipV="1">
              <a:off x="791005" y="3810000"/>
              <a:ext cx="0" cy="152400"/>
            </a:xfrm>
            <a:prstGeom prst="straightConnector1">
              <a:avLst/>
            </a:prstGeom>
            <a:ln w="12700">
              <a:solidFill>
                <a:schemeClr val="accent5">
                  <a:lumMod val="50000"/>
                </a:schemeClr>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8" name="Straight Arrow Connector 7"/>
            <p:cNvCxnSpPr/>
            <p:nvPr/>
          </p:nvCxnSpPr>
          <p:spPr>
            <a:xfrm flipH="1">
              <a:off x="867205" y="3621514"/>
              <a:ext cx="152400" cy="152400"/>
            </a:xfrm>
            <a:prstGeom prst="straightConnector1">
              <a:avLst/>
            </a:prstGeom>
            <a:ln w="12700">
              <a:solidFill>
                <a:srgbClr val="FFC00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7" name="TextBox 1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8"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9" name="TextBox 18"/>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133</a:t>
            </a:r>
          </a:p>
        </p:txBody>
      </p:sp>
      <p:sp>
        <p:nvSpPr>
          <p:cNvPr id="27" name="TextBox 2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581464969"/>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5490053" y="2620108"/>
            <a:ext cx="261257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آسیب دیدگی سقف و نفوذ باران</a:t>
            </a:r>
          </a:p>
          <a:p>
            <a:pPr defTabSz="884160"/>
            <a:r>
              <a:rPr lang="fa-IR" sz="1292" dirty="0">
                <a:solidFill>
                  <a:prstClr val="black"/>
                </a:solidFill>
              </a:rPr>
              <a:t>-  رطوبت نزولی</a:t>
            </a:r>
          </a:p>
        </p:txBody>
      </p:sp>
      <p:sp>
        <p:nvSpPr>
          <p:cNvPr id="11" name="Subtitle 2"/>
          <p:cNvSpPr txBox="1">
            <a:spLocks/>
          </p:cNvSpPr>
          <p:nvPr/>
        </p:nvSpPr>
        <p:spPr>
          <a:xfrm>
            <a:off x="5503756" y="1705708"/>
            <a:ext cx="261257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طبله کردن نازک کاری دیوار و از بین رفتن آن </a:t>
            </a:r>
          </a:p>
        </p:txBody>
      </p:sp>
      <p:pic>
        <p:nvPicPr>
          <p:cNvPr id="17" name="Picture 1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44995" y="2902642"/>
            <a:ext cx="2326412" cy="3008377"/>
          </a:xfrm>
          <a:prstGeom prst="rect">
            <a:avLst/>
          </a:prstGeom>
          <a:ln>
            <a:noFill/>
          </a:ln>
          <a:effectLst>
            <a:outerShdw blurRad="190500" algn="tl" rotWithShape="0">
              <a:srgbClr val="000000">
                <a:alpha val="70000"/>
              </a:srgbClr>
            </a:outerShdw>
          </a:effectLst>
        </p:spPr>
      </p:pic>
      <p:sp>
        <p:nvSpPr>
          <p:cNvPr id="2" name="TextBox 1"/>
          <p:cNvSpPr txBox="1"/>
          <p:nvPr/>
        </p:nvSpPr>
        <p:spPr>
          <a:xfrm>
            <a:off x="5369627" y="4009531"/>
            <a:ext cx="2658757" cy="490006"/>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ابتدا سقف را ترمیم کرده و نازک کاری طبله شده را کنده و دوباره نازک کاری می کنیم.</a:t>
            </a:r>
          </a:p>
        </p:txBody>
      </p:sp>
      <p:sp>
        <p:nvSpPr>
          <p:cNvPr id="12"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0"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1"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6" name="Picture 2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cxnSp>
        <p:nvCxnSpPr>
          <p:cNvPr id="25" name="Straight Arrow Connector 24"/>
          <p:cNvCxnSpPr/>
          <p:nvPr/>
        </p:nvCxnSpPr>
        <p:spPr>
          <a:xfrm flipV="1">
            <a:off x="1447961" y="4426034"/>
            <a:ext cx="0" cy="243812"/>
          </a:xfrm>
          <a:prstGeom prst="straightConnector1">
            <a:avLst/>
          </a:prstGeom>
          <a:ln w="12700">
            <a:headEnd type="none"/>
            <a:tailEnd type="triangle"/>
          </a:ln>
        </p:spPr>
        <p:style>
          <a:lnRef idx="2">
            <a:schemeClr val="accent2"/>
          </a:lnRef>
          <a:fillRef idx="0">
            <a:schemeClr val="accent2"/>
          </a:fillRef>
          <a:effectRef idx="1">
            <a:schemeClr val="accent2"/>
          </a:effectRef>
          <a:fontRef idx="minor">
            <a:schemeClr val="tx1"/>
          </a:fontRef>
        </p:style>
      </p:cxnSp>
      <p:sp>
        <p:nvSpPr>
          <p:cNvPr id="14" name="TextBox 13"/>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5"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3" name="TextBox 12"/>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134</a:t>
            </a:r>
          </a:p>
        </p:txBody>
      </p:sp>
      <p:sp>
        <p:nvSpPr>
          <p:cNvPr id="16" name="TextBox 15"/>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735203085"/>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23357" y="1169057"/>
            <a:ext cx="1566227" cy="2421395"/>
          </a:xfrm>
          <a:prstGeom prst="rect">
            <a:avLst/>
          </a:prstGeom>
          <a:ln>
            <a:noFill/>
          </a:ln>
          <a:effectLst>
            <a:outerShdw blurRad="190500" algn="tl" rotWithShape="0">
              <a:srgbClr val="000000">
                <a:alpha val="70000"/>
              </a:srgbClr>
            </a:outerShdw>
          </a:effectLst>
        </p:spPr>
      </p:pic>
      <p:sp>
        <p:nvSpPr>
          <p:cNvPr id="12" name="Oval 11"/>
          <p:cNvSpPr/>
          <p:nvPr/>
        </p:nvSpPr>
        <p:spPr>
          <a:xfrm>
            <a:off x="2777113" y="1253619"/>
            <a:ext cx="813810" cy="646596"/>
          </a:xfrm>
          <a:prstGeom prst="ellipse">
            <a:avLst/>
          </a:prstGeom>
          <a:noFill/>
          <a:ln w="38100">
            <a:solidFill>
              <a:schemeClr val="accent2">
                <a:lumMod val="75000"/>
              </a:schemeClr>
            </a:solidFill>
            <a:prstDash val="lgDashDo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17" name="Picture 1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74539" y="3954407"/>
            <a:ext cx="2396868" cy="1930135"/>
          </a:xfrm>
          <a:prstGeom prst="rect">
            <a:avLst/>
          </a:prstGeom>
          <a:ln>
            <a:noFill/>
          </a:ln>
          <a:effectLst>
            <a:outerShdw blurRad="190500" algn="tl" rotWithShape="0">
              <a:srgbClr val="000000">
                <a:alpha val="70000"/>
              </a:srgbClr>
            </a:outerShdw>
          </a:effectLst>
        </p:spPr>
      </p:pic>
      <p:sp>
        <p:nvSpPr>
          <p:cNvPr id="13" name="Oval 12"/>
          <p:cNvSpPr/>
          <p:nvPr/>
        </p:nvSpPr>
        <p:spPr>
          <a:xfrm>
            <a:off x="4621135" y="3845860"/>
            <a:ext cx="349678" cy="181361"/>
          </a:xfrm>
          <a:prstGeom prst="ellipse">
            <a:avLst/>
          </a:prstGeom>
          <a:noFill/>
          <a:ln w="38100">
            <a:solidFill>
              <a:srgbClr val="0070C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9" name="Oval 18"/>
          <p:cNvSpPr/>
          <p:nvPr/>
        </p:nvSpPr>
        <p:spPr>
          <a:xfrm>
            <a:off x="3239462" y="4293096"/>
            <a:ext cx="856833" cy="680778"/>
          </a:xfrm>
          <a:prstGeom prst="ellipse">
            <a:avLst/>
          </a:prstGeom>
          <a:noFill/>
          <a:ln w="38100">
            <a:solidFill>
              <a:schemeClr val="accent2">
                <a:lumMod val="75000"/>
              </a:schemeClr>
            </a:solidFill>
            <a:prstDash val="lgDashDo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0" name="Oval 19"/>
          <p:cNvSpPr/>
          <p:nvPr/>
        </p:nvSpPr>
        <p:spPr>
          <a:xfrm>
            <a:off x="3816016" y="1087639"/>
            <a:ext cx="349678" cy="181361"/>
          </a:xfrm>
          <a:prstGeom prst="ellipse">
            <a:avLst/>
          </a:prstGeom>
          <a:noFill/>
          <a:ln w="38100">
            <a:solidFill>
              <a:srgbClr val="FFC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1" name="Subtitle 2"/>
          <p:cNvSpPr txBox="1">
            <a:spLocks/>
          </p:cNvSpPr>
          <p:nvPr/>
        </p:nvSpPr>
        <p:spPr>
          <a:xfrm>
            <a:off x="5490053" y="2620108"/>
            <a:ext cx="261257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آسیب دیدگی سقف و نفوذ باران</a:t>
            </a:r>
          </a:p>
          <a:p>
            <a:pPr defTabSz="884160"/>
            <a:r>
              <a:rPr lang="fa-IR" sz="1292" dirty="0">
                <a:solidFill>
                  <a:prstClr val="black"/>
                </a:solidFill>
              </a:rPr>
              <a:t>-  رطوبت نزولی</a:t>
            </a:r>
          </a:p>
        </p:txBody>
      </p:sp>
      <p:sp>
        <p:nvSpPr>
          <p:cNvPr id="22" name="Subtitle 2"/>
          <p:cNvSpPr txBox="1">
            <a:spLocks/>
          </p:cNvSpPr>
          <p:nvPr/>
        </p:nvSpPr>
        <p:spPr>
          <a:xfrm>
            <a:off x="5503756" y="1705708"/>
            <a:ext cx="261257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طبله کردن نازک کاری دیوار و از بین رفتن آن </a:t>
            </a:r>
          </a:p>
        </p:txBody>
      </p:sp>
      <p:sp>
        <p:nvSpPr>
          <p:cNvPr id="26" name="TextBox 25"/>
          <p:cNvSpPr txBox="1"/>
          <p:nvPr/>
        </p:nvSpPr>
        <p:spPr>
          <a:xfrm>
            <a:off x="5369627" y="4009531"/>
            <a:ext cx="2658757" cy="490006"/>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ابتدا سقف را ترمیم کرده و نازک کاری طبله شده را کنده و دوباره نازک کاری می کنیم.</a:t>
            </a:r>
          </a:p>
        </p:txBody>
      </p:sp>
      <p:sp>
        <p:nvSpPr>
          <p:cNvPr id="27"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8"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9"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35" name="Picture 3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30" name="Group 29"/>
          <p:cNvGrpSpPr/>
          <p:nvPr/>
        </p:nvGrpSpPr>
        <p:grpSpPr>
          <a:xfrm>
            <a:off x="783272" y="3883669"/>
            <a:ext cx="256210" cy="608834"/>
            <a:chOff x="609600" y="4252577"/>
            <a:chExt cx="248902" cy="591467"/>
          </a:xfrm>
        </p:grpSpPr>
        <p:cxnSp>
          <p:nvCxnSpPr>
            <p:cNvPr id="34" name="Straight Arrow Connector 33"/>
            <p:cNvCxnSpPr/>
            <p:nvPr/>
          </p:nvCxnSpPr>
          <p:spPr>
            <a:xfrm flipH="1" flipV="1">
              <a:off x="609600" y="4807849"/>
              <a:ext cx="248902" cy="36195"/>
            </a:xfrm>
            <a:prstGeom prst="straightConnector1">
              <a:avLst/>
            </a:prstGeom>
            <a:ln w="12700">
              <a:solidFill>
                <a:srgbClr val="FFC00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32" name="Straight Arrow Connector 31"/>
            <p:cNvCxnSpPr/>
            <p:nvPr/>
          </p:nvCxnSpPr>
          <p:spPr>
            <a:xfrm flipV="1">
              <a:off x="776536" y="4252577"/>
              <a:ext cx="0" cy="152400"/>
            </a:xfrm>
            <a:prstGeom prst="straightConnector1">
              <a:avLst/>
            </a:prstGeom>
            <a:ln w="12700">
              <a:solidFill>
                <a:srgbClr val="0070C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23" name="TextBox 22"/>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4"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5" name="TextBox 24"/>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135</a:t>
            </a:r>
            <a:endParaRPr lang="fa-IR" sz="1108" dirty="0">
              <a:solidFill>
                <a:prstClr val="black">
                  <a:lumMod val="65000"/>
                  <a:lumOff val="35000"/>
                </a:prstClr>
              </a:solidFill>
              <a:cs typeface="B Nazanin" pitchFamily="2" charset="-78"/>
            </a:endParaRPr>
          </a:p>
        </p:txBody>
      </p:sp>
      <p:sp>
        <p:nvSpPr>
          <p:cNvPr id="31" name="TextBox 3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67754792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24978" y="993115"/>
            <a:ext cx="1804337" cy="2545263"/>
          </a:xfrm>
          <a:prstGeom prst="rect">
            <a:avLst/>
          </a:prstGeom>
          <a:ln>
            <a:noFill/>
          </a:ln>
          <a:effectLst>
            <a:outerShdw blurRad="190500" algn="tl" rotWithShape="0">
              <a:srgbClr val="000000">
                <a:alpha val="70000"/>
              </a:srgbClr>
            </a:outerShdw>
          </a:effectLst>
        </p:spPr>
      </p:pic>
      <p:sp>
        <p:nvSpPr>
          <p:cNvPr id="8" name="Oval 7"/>
          <p:cNvSpPr/>
          <p:nvPr/>
        </p:nvSpPr>
        <p:spPr>
          <a:xfrm>
            <a:off x="2737311" y="1737945"/>
            <a:ext cx="904124" cy="760491"/>
          </a:xfrm>
          <a:prstGeom prst="ellipse">
            <a:avLst/>
          </a:prstGeom>
          <a:noFill/>
          <a:ln w="38100">
            <a:solidFill>
              <a:schemeClr val="accent2">
                <a:lumMod val="75000"/>
              </a:schemeClr>
            </a:solidFill>
            <a:prstDash val="lgDashDo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9" name="Oval 8"/>
          <p:cNvSpPr/>
          <p:nvPr/>
        </p:nvSpPr>
        <p:spPr>
          <a:xfrm>
            <a:off x="4080240" y="903181"/>
            <a:ext cx="292353" cy="143238"/>
          </a:xfrm>
          <a:prstGeom prst="ellipse">
            <a:avLst/>
          </a:prstGeom>
          <a:noFill/>
          <a:ln w="38100">
            <a:solidFill>
              <a:schemeClr val="accent5">
                <a:lumMod val="50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12" name="Picture 1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24979" y="4007442"/>
            <a:ext cx="1763924" cy="1947377"/>
          </a:xfrm>
          <a:prstGeom prst="rect">
            <a:avLst/>
          </a:prstGeom>
          <a:ln>
            <a:noFill/>
          </a:ln>
          <a:effectLst>
            <a:outerShdw blurRad="190500" algn="tl" rotWithShape="0">
              <a:srgbClr val="000000">
                <a:alpha val="70000"/>
              </a:srgbClr>
            </a:outerShdw>
          </a:effectLst>
        </p:spPr>
      </p:pic>
      <p:sp>
        <p:nvSpPr>
          <p:cNvPr id="13" name="Oval 12"/>
          <p:cNvSpPr/>
          <p:nvPr/>
        </p:nvSpPr>
        <p:spPr>
          <a:xfrm>
            <a:off x="2938224" y="4535603"/>
            <a:ext cx="570273" cy="488651"/>
          </a:xfrm>
          <a:prstGeom prst="ellipse">
            <a:avLst/>
          </a:prstGeom>
          <a:noFill/>
          <a:ln w="38100">
            <a:solidFill>
              <a:schemeClr val="accent2">
                <a:lumMod val="75000"/>
              </a:schemeClr>
            </a:solidFill>
            <a:prstDash val="lgDashDo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7" name="Oval 16"/>
          <p:cNvSpPr/>
          <p:nvPr/>
        </p:nvSpPr>
        <p:spPr>
          <a:xfrm>
            <a:off x="4039724" y="3960751"/>
            <a:ext cx="292353" cy="143238"/>
          </a:xfrm>
          <a:prstGeom prst="ellipse">
            <a:avLst/>
          </a:prstGeom>
          <a:noFill/>
          <a:ln w="38100">
            <a:solidFill>
              <a:srgbClr val="FFC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4" name="Subtitle 2"/>
          <p:cNvSpPr txBox="1">
            <a:spLocks/>
          </p:cNvSpPr>
          <p:nvPr/>
        </p:nvSpPr>
        <p:spPr>
          <a:xfrm>
            <a:off x="5490053" y="2620108"/>
            <a:ext cx="261257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آسیب دیدگی سقف و نفوذ باران</a:t>
            </a:r>
          </a:p>
          <a:p>
            <a:pPr defTabSz="884160"/>
            <a:r>
              <a:rPr lang="fa-IR" sz="1292" dirty="0">
                <a:solidFill>
                  <a:prstClr val="black"/>
                </a:solidFill>
              </a:rPr>
              <a:t>-  رطوبت نزولی</a:t>
            </a:r>
          </a:p>
        </p:txBody>
      </p:sp>
      <p:sp>
        <p:nvSpPr>
          <p:cNvPr id="25" name="Subtitle 2"/>
          <p:cNvSpPr txBox="1">
            <a:spLocks/>
          </p:cNvSpPr>
          <p:nvPr/>
        </p:nvSpPr>
        <p:spPr>
          <a:xfrm>
            <a:off x="5503756" y="1705708"/>
            <a:ext cx="261257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طبله کردن نازک کاری دیوار و از بین رفتن آن </a:t>
            </a:r>
          </a:p>
        </p:txBody>
      </p:sp>
      <p:sp>
        <p:nvSpPr>
          <p:cNvPr id="26" name="TextBox 25"/>
          <p:cNvSpPr txBox="1"/>
          <p:nvPr/>
        </p:nvSpPr>
        <p:spPr>
          <a:xfrm>
            <a:off x="5369627" y="4009531"/>
            <a:ext cx="2658757" cy="490006"/>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ابتدا سقف را ترمیم کرده و نازک کاری طبله شده را کنده و دوباره نازک کاری می کنیم.</a:t>
            </a:r>
          </a:p>
        </p:txBody>
      </p:sp>
      <p:sp>
        <p:nvSpPr>
          <p:cNvPr id="27"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8"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9"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30" name="Picture 2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3" name="Group 2"/>
          <p:cNvGrpSpPr/>
          <p:nvPr/>
        </p:nvGrpSpPr>
        <p:grpSpPr>
          <a:xfrm>
            <a:off x="517396" y="3851031"/>
            <a:ext cx="347063" cy="546441"/>
            <a:chOff x="381000" y="3581400"/>
            <a:chExt cx="340395" cy="535943"/>
          </a:xfrm>
        </p:grpSpPr>
        <p:cxnSp>
          <p:nvCxnSpPr>
            <p:cNvPr id="6" name="Straight Arrow Connector 5"/>
            <p:cNvCxnSpPr/>
            <p:nvPr/>
          </p:nvCxnSpPr>
          <p:spPr>
            <a:xfrm flipH="1" flipV="1">
              <a:off x="645195" y="3964943"/>
              <a:ext cx="76200" cy="152400"/>
            </a:xfrm>
            <a:prstGeom prst="straightConnector1">
              <a:avLst/>
            </a:prstGeom>
            <a:ln w="12700">
              <a:solidFill>
                <a:srgbClr val="0070C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11" name="Straight Arrow Connector 10"/>
            <p:cNvCxnSpPr/>
            <p:nvPr/>
          </p:nvCxnSpPr>
          <p:spPr>
            <a:xfrm flipV="1">
              <a:off x="381000" y="3581400"/>
              <a:ext cx="0" cy="190554"/>
            </a:xfrm>
            <a:prstGeom prst="straightConnector1">
              <a:avLst/>
            </a:prstGeom>
            <a:ln w="12700">
              <a:solidFill>
                <a:srgbClr val="FFC00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8" name="TextBox 1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9"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0" name="TextBox 19"/>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136</a:t>
            </a:r>
          </a:p>
        </p:txBody>
      </p:sp>
      <p:sp>
        <p:nvSpPr>
          <p:cNvPr id="21" name="TextBox 2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19917734"/>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78526" y="2049384"/>
            <a:ext cx="2392881" cy="3843120"/>
          </a:xfrm>
          <a:prstGeom prst="rect">
            <a:avLst/>
          </a:prstGeom>
          <a:ln>
            <a:noFill/>
          </a:ln>
          <a:effectLst>
            <a:outerShdw blurRad="190500" algn="tl" rotWithShape="0">
              <a:srgbClr val="000000">
                <a:alpha val="70000"/>
              </a:srgbClr>
            </a:outerShdw>
          </a:effectLst>
        </p:spPr>
      </p:pic>
      <p:sp>
        <p:nvSpPr>
          <p:cNvPr id="14" name="Subtitle 2"/>
          <p:cNvSpPr txBox="1">
            <a:spLocks/>
          </p:cNvSpPr>
          <p:nvPr/>
        </p:nvSpPr>
        <p:spPr>
          <a:xfrm>
            <a:off x="5490053" y="2620108"/>
            <a:ext cx="261257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آسیب دیدگی سقف و نفوذ باران</a:t>
            </a:r>
          </a:p>
          <a:p>
            <a:pPr defTabSz="884160"/>
            <a:r>
              <a:rPr lang="fa-IR" sz="1292" dirty="0">
                <a:solidFill>
                  <a:prstClr val="black"/>
                </a:solidFill>
              </a:rPr>
              <a:t>-  رطوبت نزولی</a:t>
            </a:r>
          </a:p>
        </p:txBody>
      </p:sp>
      <p:sp>
        <p:nvSpPr>
          <p:cNvPr id="15" name="Subtitle 2"/>
          <p:cNvSpPr txBox="1">
            <a:spLocks/>
          </p:cNvSpPr>
          <p:nvPr/>
        </p:nvSpPr>
        <p:spPr>
          <a:xfrm>
            <a:off x="5503756" y="1705708"/>
            <a:ext cx="261257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طبله کردن نازک کاری دیوار و از بین رفتن آن </a:t>
            </a:r>
          </a:p>
        </p:txBody>
      </p:sp>
      <p:sp>
        <p:nvSpPr>
          <p:cNvPr id="16" name="TextBox 15"/>
          <p:cNvSpPr txBox="1"/>
          <p:nvPr/>
        </p:nvSpPr>
        <p:spPr>
          <a:xfrm>
            <a:off x="5369627" y="4009531"/>
            <a:ext cx="2658757" cy="490006"/>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ابتدا سقف را ترمیم کرده و نازک کاری طبله شده را کنده و دوباره نازک کاری می کنیم.</a:t>
            </a:r>
          </a:p>
        </p:txBody>
      </p:sp>
      <p:sp>
        <p:nvSpPr>
          <p:cNvPr id="21"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2"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3"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4" name="Picture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cxnSp>
        <p:nvCxnSpPr>
          <p:cNvPr id="19" name="Straight Arrow Connector 18"/>
          <p:cNvCxnSpPr/>
          <p:nvPr/>
        </p:nvCxnSpPr>
        <p:spPr>
          <a:xfrm>
            <a:off x="1447961" y="3857333"/>
            <a:ext cx="202223" cy="70338"/>
          </a:xfrm>
          <a:prstGeom prst="straightConnector1">
            <a:avLst/>
          </a:prstGeom>
          <a:ln w="12700">
            <a:headEnd type="none"/>
            <a:tailEnd type="triangle"/>
          </a:ln>
        </p:spPr>
        <p:style>
          <a:lnRef idx="2">
            <a:schemeClr val="accent2"/>
          </a:lnRef>
          <a:fillRef idx="0">
            <a:schemeClr val="accent2"/>
          </a:fillRef>
          <a:effectRef idx="1">
            <a:schemeClr val="accent2"/>
          </a:effectRef>
          <a:fontRef idx="minor">
            <a:schemeClr val="tx1"/>
          </a:fontRef>
        </p:style>
      </p:cxnSp>
      <p:sp>
        <p:nvSpPr>
          <p:cNvPr id="11" name="TextBox 10"/>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2"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3" name="TextBox 12"/>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137</a:t>
            </a:r>
            <a:endParaRPr lang="fa-IR" sz="1108" dirty="0">
              <a:solidFill>
                <a:prstClr val="black">
                  <a:lumMod val="65000"/>
                  <a:lumOff val="35000"/>
                </a:prstClr>
              </a:solidFill>
              <a:cs typeface="B Nazanin" pitchFamily="2" charset="-78"/>
            </a:endParaRPr>
          </a:p>
        </p:txBody>
      </p:sp>
      <p:sp>
        <p:nvSpPr>
          <p:cNvPr id="17" name="TextBox 1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28680852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72071" y="1462228"/>
            <a:ext cx="1547446" cy="2142618"/>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72072" y="3960751"/>
            <a:ext cx="2598893" cy="1599318"/>
          </a:xfrm>
          <a:prstGeom prst="rect">
            <a:avLst/>
          </a:prstGeom>
          <a:ln>
            <a:noFill/>
          </a:ln>
          <a:effectLst>
            <a:outerShdw blurRad="190500" algn="tl" rotWithShape="0">
              <a:srgbClr val="000000">
                <a:alpha val="70000"/>
              </a:srgbClr>
            </a:outerShdw>
          </a:effectLst>
        </p:spPr>
      </p:pic>
      <p:sp>
        <p:nvSpPr>
          <p:cNvPr id="7" name="Subtitle 2"/>
          <p:cNvSpPr txBox="1">
            <a:spLocks/>
          </p:cNvSpPr>
          <p:nvPr/>
        </p:nvSpPr>
        <p:spPr>
          <a:xfrm>
            <a:off x="5482281" y="2620108"/>
            <a:ext cx="261257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آسیب دیدگی سقف و نفوذ باران</a:t>
            </a:r>
          </a:p>
          <a:p>
            <a:pPr defTabSz="884160"/>
            <a:r>
              <a:rPr lang="fa-IR" sz="1292" dirty="0">
                <a:solidFill>
                  <a:prstClr val="black"/>
                </a:solidFill>
              </a:rPr>
              <a:t>-  رطوبت </a:t>
            </a:r>
          </a:p>
        </p:txBody>
      </p:sp>
      <p:sp>
        <p:nvSpPr>
          <p:cNvPr id="12" name="Subtitle 2"/>
          <p:cNvSpPr txBox="1">
            <a:spLocks/>
          </p:cNvSpPr>
          <p:nvPr/>
        </p:nvSpPr>
        <p:spPr>
          <a:xfrm>
            <a:off x="5482281" y="1705708"/>
            <a:ext cx="261257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رویش خزه روی دیوارها</a:t>
            </a:r>
          </a:p>
        </p:txBody>
      </p:sp>
      <p:sp>
        <p:nvSpPr>
          <p:cNvPr id="13" name="Subtitle 2"/>
          <p:cNvSpPr txBox="1">
            <a:spLocks/>
          </p:cNvSpPr>
          <p:nvPr/>
        </p:nvSpPr>
        <p:spPr>
          <a:xfrm>
            <a:off x="5236689" y="4027220"/>
            <a:ext cx="2791695" cy="1285352"/>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پس از  بازسازی سقف برای ترمیم دیوارهای دارای خزه ابتدا از مواد مخصوص برای خشک کردن خزه استفاده کرده سپس خزه ی خشک شده را از دیوارها کنده و محل آسیب دیده را ساب می زنیم و در نهایت روی آنرا با اندود می‏پوشانیم. </a:t>
            </a:r>
          </a:p>
        </p:txBody>
      </p:sp>
      <p:sp>
        <p:nvSpPr>
          <p:cNvPr id="14"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15"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16"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cxnSp>
        <p:nvCxnSpPr>
          <p:cNvPr id="8" name="Straight Arrow Connector 7"/>
          <p:cNvCxnSpPr/>
          <p:nvPr/>
        </p:nvCxnSpPr>
        <p:spPr>
          <a:xfrm>
            <a:off x="1278185" y="4160158"/>
            <a:ext cx="0" cy="202228"/>
          </a:xfrm>
          <a:prstGeom prst="straightConnector1">
            <a:avLst/>
          </a:prstGeom>
          <a:ln w="12700">
            <a:headEnd type="none"/>
            <a:tailEnd type="triangle"/>
          </a:ln>
        </p:spPr>
        <p:style>
          <a:lnRef idx="2">
            <a:schemeClr val="accent2"/>
          </a:lnRef>
          <a:fillRef idx="0">
            <a:schemeClr val="accent2"/>
          </a:fillRef>
          <a:effectRef idx="1">
            <a:schemeClr val="accent2"/>
          </a:effectRef>
          <a:fontRef idx="minor">
            <a:schemeClr val="tx1"/>
          </a:fontRef>
        </p:style>
      </p:cxnSp>
      <p:sp>
        <p:nvSpPr>
          <p:cNvPr id="18" name="TextBox 1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9"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0" name="TextBox 19"/>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138</a:t>
            </a:r>
          </a:p>
        </p:txBody>
      </p:sp>
      <p:sp>
        <p:nvSpPr>
          <p:cNvPr id="21" name="TextBox 2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73869365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50565" y="4027221"/>
            <a:ext cx="2537884" cy="1903413"/>
          </a:xfrm>
          <a:prstGeom prst="rect">
            <a:avLst/>
          </a:prstGeom>
          <a:ln>
            <a:noFill/>
          </a:ln>
          <a:effectLst>
            <a:outerShdw blurRad="190500" algn="tl" rotWithShape="0">
              <a:srgbClr val="000000">
                <a:alpha val="70000"/>
              </a:srgbClr>
            </a:outerShdw>
          </a:effectLst>
        </p:spPr>
      </p:pic>
      <p:sp>
        <p:nvSpPr>
          <p:cNvPr id="22" name="Oval 21"/>
          <p:cNvSpPr/>
          <p:nvPr/>
        </p:nvSpPr>
        <p:spPr>
          <a:xfrm>
            <a:off x="4638469" y="3960751"/>
            <a:ext cx="292353" cy="143238"/>
          </a:xfrm>
          <a:prstGeom prst="ellipse">
            <a:avLst/>
          </a:prstGeom>
          <a:noFill/>
          <a:ln w="38100">
            <a:solidFill>
              <a:srgbClr val="FFC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9" name="Subtitle 2"/>
          <p:cNvSpPr txBox="1">
            <a:spLocks/>
          </p:cNvSpPr>
          <p:nvPr/>
        </p:nvSpPr>
        <p:spPr>
          <a:xfrm>
            <a:off x="5838331" y="2620108"/>
            <a:ext cx="225652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آسیب دیدگی سقف و نفوذ باران</a:t>
            </a:r>
          </a:p>
          <a:p>
            <a:pPr defTabSz="884160"/>
            <a:r>
              <a:rPr lang="fa-IR" sz="1292" dirty="0">
                <a:solidFill>
                  <a:prstClr val="black"/>
                </a:solidFill>
              </a:rPr>
              <a:t>-  رطوبت </a:t>
            </a:r>
          </a:p>
        </p:txBody>
      </p:sp>
      <p:sp>
        <p:nvSpPr>
          <p:cNvPr id="30" name="Subtitle 2"/>
          <p:cNvSpPr txBox="1">
            <a:spLocks/>
          </p:cNvSpPr>
          <p:nvPr/>
        </p:nvSpPr>
        <p:spPr>
          <a:xfrm>
            <a:off x="6366661" y="1705708"/>
            <a:ext cx="172819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رویش خزه روی دیوارها</a:t>
            </a:r>
          </a:p>
        </p:txBody>
      </p:sp>
      <p:sp>
        <p:nvSpPr>
          <p:cNvPr id="31" name="Subtitle 2"/>
          <p:cNvSpPr txBox="1">
            <a:spLocks/>
          </p:cNvSpPr>
          <p:nvPr/>
        </p:nvSpPr>
        <p:spPr>
          <a:xfrm>
            <a:off x="5170220" y="4027220"/>
            <a:ext cx="2858164" cy="1285352"/>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پس از  بازسازی سقف برای ترمیم دیوارهای دارای خزه ابتدا از مواد مخصوص برای خشک کردن خزه استفاده کرده سپس خزه ی خشک شده را از دیوارها کنده و محل آسیب دیده را ساب می زنیم و در نهایت روی آنرا با اندود می‏پوشانیم. </a:t>
            </a:r>
          </a:p>
        </p:txBody>
      </p:sp>
      <p:sp>
        <p:nvSpPr>
          <p:cNvPr id="32"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33"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34"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35" name="Picture 3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39656" y="1036371"/>
            <a:ext cx="1530538" cy="2557270"/>
          </a:xfrm>
          <a:prstGeom prst="rect">
            <a:avLst/>
          </a:prstGeom>
          <a:ln>
            <a:noFill/>
          </a:ln>
          <a:effectLst>
            <a:outerShdw blurRad="190500" algn="tl" rotWithShape="0">
              <a:srgbClr val="000000">
                <a:alpha val="70000"/>
              </a:srgbClr>
            </a:outerShdw>
          </a:effectLst>
        </p:spPr>
      </p:pic>
      <p:sp>
        <p:nvSpPr>
          <p:cNvPr id="36" name="Oval 35"/>
          <p:cNvSpPr/>
          <p:nvPr/>
        </p:nvSpPr>
        <p:spPr>
          <a:xfrm>
            <a:off x="5607356" y="969650"/>
            <a:ext cx="292353" cy="143238"/>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37" name="Picture 3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50565" y="1043868"/>
            <a:ext cx="1699849" cy="2549773"/>
          </a:xfrm>
          <a:prstGeom prst="rect">
            <a:avLst/>
          </a:prstGeom>
          <a:ln>
            <a:noFill/>
          </a:ln>
          <a:effectLst>
            <a:outerShdw blurRad="190500" algn="tl" rotWithShape="0">
              <a:srgbClr val="000000">
                <a:alpha val="70000"/>
              </a:srgbClr>
            </a:outerShdw>
          </a:effectLst>
        </p:spPr>
      </p:pic>
      <p:sp>
        <p:nvSpPr>
          <p:cNvPr id="38" name="Oval 37"/>
          <p:cNvSpPr/>
          <p:nvPr/>
        </p:nvSpPr>
        <p:spPr>
          <a:xfrm>
            <a:off x="3774373" y="969650"/>
            <a:ext cx="292353" cy="143238"/>
          </a:xfrm>
          <a:prstGeom prst="ellipse">
            <a:avLst/>
          </a:prstGeom>
          <a:noFill/>
          <a:ln w="38100">
            <a:solidFill>
              <a:srgbClr val="00B0F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39" name="Picture 3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3" name="Group 2"/>
          <p:cNvGrpSpPr/>
          <p:nvPr/>
        </p:nvGrpSpPr>
        <p:grpSpPr>
          <a:xfrm>
            <a:off x="716803" y="3827814"/>
            <a:ext cx="526362" cy="433248"/>
            <a:chOff x="548639" y="4605277"/>
            <a:chExt cx="515033" cy="423923"/>
          </a:xfrm>
        </p:grpSpPr>
        <p:cxnSp>
          <p:nvCxnSpPr>
            <p:cNvPr id="16" name="Straight Arrow Connector 15"/>
            <p:cNvCxnSpPr/>
            <p:nvPr/>
          </p:nvCxnSpPr>
          <p:spPr>
            <a:xfrm flipV="1">
              <a:off x="548639" y="4605277"/>
              <a:ext cx="0" cy="190554"/>
            </a:xfrm>
            <a:prstGeom prst="straightConnector1">
              <a:avLst/>
            </a:prstGeom>
            <a:ln w="12700">
              <a:solidFill>
                <a:srgbClr val="FF000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0" name="Straight Arrow Connector 19"/>
            <p:cNvCxnSpPr/>
            <p:nvPr/>
          </p:nvCxnSpPr>
          <p:spPr>
            <a:xfrm>
              <a:off x="836636" y="5029200"/>
              <a:ext cx="227036" cy="0"/>
            </a:xfrm>
            <a:prstGeom prst="straightConnector1">
              <a:avLst/>
            </a:prstGeom>
            <a:ln w="12700">
              <a:solidFill>
                <a:schemeClr val="accent6">
                  <a:lumMod val="75000"/>
                </a:schemeClr>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18" name="Straight Arrow Connector 17"/>
            <p:cNvCxnSpPr/>
            <p:nvPr/>
          </p:nvCxnSpPr>
          <p:spPr>
            <a:xfrm flipH="1">
              <a:off x="685800" y="4800600"/>
              <a:ext cx="228600" cy="0"/>
            </a:xfrm>
            <a:prstGeom prst="straightConnector1">
              <a:avLst/>
            </a:prstGeom>
            <a:ln w="12700">
              <a:solidFill>
                <a:srgbClr val="00B0F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9" name="TextBox 1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3"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4" name="TextBox 23"/>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139</a:t>
            </a:r>
          </a:p>
        </p:txBody>
      </p:sp>
      <p:sp>
        <p:nvSpPr>
          <p:cNvPr id="25" name="TextBox 24"/>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9909067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bwMode="auto">
          <a:xfrm>
            <a:off x="2245588" y="754907"/>
            <a:ext cx="4320480" cy="531751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297226" y="969651"/>
            <a:ext cx="900467" cy="319639"/>
          </a:xfrm>
          <a:prstGeom prst="rect">
            <a:avLst/>
          </a:prstGeom>
          <a:noFill/>
        </p:spPr>
        <p:txBody>
          <a:bodyPr wrap="square" rtlCol="0">
            <a:spAutoFit/>
          </a:bodyPr>
          <a:lstStyle/>
          <a:p>
            <a:pPr defTabSz="884160"/>
            <a:r>
              <a:rPr lang="fa-IR" sz="1477" b="1" dirty="0">
                <a:solidFill>
                  <a:prstClr val="black"/>
                </a:solidFill>
                <a:effectLst>
                  <a:outerShdw blurRad="38100" dist="38100" dir="2700000" algn="tl">
                    <a:srgbClr val="000000">
                      <a:alpha val="43137"/>
                    </a:srgbClr>
                  </a:outerShdw>
                </a:effectLst>
                <a:cs typeface="B Nazanin" pitchFamily="2" charset="-78"/>
              </a:rPr>
              <a:t>وقف نامه :</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6" name="Rectangle 5"/>
          <p:cNvSpPr/>
          <p:nvPr/>
        </p:nvSpPr>
        <p:spPr>
          <a:xfrm>
            <a:off x="6699006" y="5454652"/>
            <a:ext cx="1642314" cy="617769"/>
          </a:xfrm>
          <a:prstGeom prst="rect">
            <a:avLst/>
          </a:prstGeom>
        </p:spPr>
        <p:txBody>
          <a:bodyPr wrap="square" lIns="63152" tIns="31577" rIns="63152" bIns="31577">
            <a:spAutoFit/>
          </a:bodyPr>
          <a:lstStyle/>
          <a:p>
            <a:pPr algn="justLow" defTabSz="884160"/>
            <a:r>
              <a:rPr lang="fa-IR" sz="1200" dirty="0">
                <a:solidFill>
                  <a:prstClr val="black"/>
                </a:solidFill>
                <a:cs typeface="B Nazanin" pitchFamily="2" charset="-78"/>
              </a:rPr>
              <a:t>*  با توجه به خط قدیمی نوشته، متأسفانه، موفق به خواندن متن کامل وقف‏نامه نشدیم.</a:t>
            </a:r>
          </a:p>
        </p:txBody>
      </p:sp>
      <p:sp>
        <p:nvSpPr>
          <p:cNvPr id="8" name="TextBox 7"/>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85000"/>
                    <a:lumOff val="15000"/>
                  </a:prstClr>
                </a:solidFill>
                <a:cs typeface="B Nazanin" pitchFamily="2" charset="-78"/>
              </a:rPr>
              <a:t>اوراق اداری</a:t>
            </a:r>
            <a:endParaRPr lang="en-US" sz="1200" dirty="0">
              <a:solidFill>
                <a:prstClr val="black">
                  <a:lumMod val="85000"/>
                  <a:lumOff val="15000"/>
                </a:prstClr>
              </a:solidFill>
              <a:cs typeface="B Nazanin" pitchFamily="2" charset="-78"/>
            </a:endParaRP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87810" y="5423068"/>
            <a:ext cx="1260169" cy="34810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lnSpc>
                <a:spcPct val="150000"/>
              </a:lnSpc>
            </a:pPr>
            <a:r>
              <a:rPr lang="fa-IR" sz="1108" dirty="0">
                <a:solidFill>
                  <a:prstClr val="black">
                    <a:lumMod val="75000"/>
                    <a:lumOff val="25000"/>
                  </a:prstClr>
                </a:solidFill>
              </a:rPr>
              <a:t>سازمان اوقاف</a:t>
            </a:r>
            <a:endParaRPr lang="en-US" sz="923" dirty="0">
              <a:solidFill>
                <a:prstClr val="black">
                  <a:lumMod val="65000"/>
                  <a:lumOff val="35000"/>
                </a:prstClr>
              </a:solidFill>
            </a:endParaRPr>
          </a:p>
        </p:txBody>
      </p:sp>
      <p:sp>
        <p:nvSpPr>
          <p:cNvPr id="10" name="TextBox 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
        <p:nvSpPr>
          <p:cNvPr id="11" name="TextBox 10"/>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14</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28756046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12057" y="1668349"/>
            <a:ext cx="1991226" cy="1760651"/>
          </a:xfrm>
          <a:prstGeom prst="rect">
            <a:avLst/>
          </a:prstGeom>
          <a:ln>
            <a:noFill/>
          </a:ln>
          <a:effectLst>
            <a:outerShdw blurRad="190500" algn="tl" rotWithShape="0">
              <a:srgbClr val="000000">
                <a:alpha val="70000"/>
              </a:srgbClr>
            </a:outerShdw>
          </a:effectLst>
        </p:spPr>
      </p:pic>
      <p:sp>
        <p:nvSpPr>
          <p:cNvPr id="15" name="Oval 14"/>
          <p:cNvSpPr/>
          <p:nvPr/>
        </p:nvSpPr>
        <p:spPr>
          <a:xfrm>
            <a:off x="4137235" y="1577668"/>
            <a:ext cx="349678" cy="181361"/>
          </a:xfrm>
          <a:prstGeom prst="ellipse">
            <a:avLst/>
          </a:prstGeom>
          <a:noFill/>
          <a:ln w="38100">
            <a:solidFill>
              <a:srgbClr val="0070C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18" name="Picture 1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43242" y="3710354"/>
            <a:ext cx="1960040" cy="2062269"/>
          </a:xfrm>
          <a:prstGeom prst="rect">
            <a:avLst/>
          </a:prstGeom>
          <a:ln>
            <a:noFill/>
          </a:ln>
          <a:effectLst>
            <a:outerShdw blurRad="190500" algn="tl" rotWithShape="0">
              <a:srgbClr val="000000">
                <a:alpha val="70000"/>
              </a:srgbClr>
            </a:outerShdw>
          </a:effectLst>
        </p:spPr>
      </p:pic>
      <p:sp>
        <p:nvSpPr>
          <p:cNvPr id="19" name="Oval 18"/>
          <p:cNvSpPr/>
          <p:nvPr/>
        </p:nvSpPr>
        <p:spPr>
          <a:xfrm>
            <a:off x="4128443" y="3619673"/>
            <a:ext cx="349678" cy="181361"/>
          </a:xfrm>
          <a:prstGeom prst="ellipse">
            <a:avLst/>
          </a:prstGeom>
          <a:noFill/>
          <a:ln w="38100">
            <a:solidFill>
              <a:srgbClr val="FFFF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6" name="Subtitle 2"/>
          <p:cNvSpPr txBox="1">
            <a:spLocks/>
          </p:cNvSpPr>
          <p:nvPr/>
        </p:nvSpPr>
        <p:spPr>
          <a:xfrm>
            <a:off x="5838331" y="2620108"/>
            <a:ext cx="225652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آسیب دیدگی سقف و نفوذ باران</a:t>
            </a:r>
          </a:p>
          <a:p>
            <a:pPr defTabSz="884160"/>
            <a:r>
              <a:rPr lang="fa-IR" sz="1292" dirty="0">
                <a:solidFill>
                  <a:prstClr val="black"/>
                </a:solidFill>
              </a:rPr>
              <a:t>-  رطوبت </a:t>
            </a:r>
          </a:p>
        </p:txBody>
      </p:sp>
      <p:sp>
        <p:nvSpPr>
          <p:cNvPr id="20" name="Subtitle 2"/>
          <p:cNvSpPr txBox="1">
            <a:spLocks/>
          </p:cNvSpPr>
          <p:nvPr/>
        </p:nvSpPr>
        <p:spPr>
          <a:xfrm>
            <a:off x="6366661" y="1705708"/>
            <a:ext cx="172819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رویش خزه روی دیوارها</a:t>
            </a:r>
          </a:p>
        </p:txBody>
      </p:sp>
      <p:sp>
        <p:nvSpPr>
          <p:cNvPr id="25" name="Subtitle 2"/>
          <p:cNvSpPr txBox="1">
            <a:spLocks/>
          </p:cNvSpPr>
          <p:nvPr/>
        </p:nvSpPr>
        <p:spPr>
          <a:xfrm>
            <a:off x="5170220" y="4027220"/>
            <a:ext cx="2858164" cy="1285352"/>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پس از  بازسازی سقف برای ترمیم دیوارهای دارای خزه ابتدا از مواد مخصوص برای خشک کردن خزه استفاده کرده سپس خزه ی خشک شده را از دیوارها کنده و محل آسیب دیده را ساب می زنیم و در نهایت روی آنرا با اندود می‏پوشانیم. </a:t>
            </a:r>
          </a:p>
        </p:txBody>
      </p:sp>
      <p:sp>
        <p:nvSpPr>
          <p:cNvPr id="26"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7"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8"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34" name="Picture 3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30" name="Group 29"/>
          <p:cNvGrpSpPr/>
          <p:nvPr/>
        </p:nvGrpSpPr>
        <p:grpSpPr>
          <a:xfrm>
            <a:off x="351594" y="3839704"/>
            <a:ext cx="564616" cy="121048"/>
            <a:chOff x="152400" y="3314645"/>
            <a:chExt cx="533400" cy="114355"/>
          </a:xfrm>
        </p:grpSpPr>
        <p:cxnSp>
          <p:nvCxnSpPr>
            <p:cNvPr id="32" name="Straight Arrow Connector 31"/>
            <p:cNvCxnSpPr/>
            <p:nvPr/>
          </p:nvCxnSpPr>
          <p:spPr>
            <a:xfrm flipV="1">
              <a:off x="152400" y="3314646"/>
              <a:ext cx="228600" cy="57176"/>
            </a:xfrm>
            <a:prstGeom prst="straightConnector1">
              <a:avLst/>
            </a:prstGeom>
            <a:ln w="12700">
              <a:solidFill>
                <a:srgbClr val="0070C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33" name="Straight Arrow Connector 32"/>
            <p:cNvCxnSpPr/>
            <p:nvPr/>
          </p:nvCxnSpPr>
          <p:spPr>
            <a:xfrm flipH="1" flipV="1">
              <a:off x="457200" y="3314645"/>
              <a:ext cx="228600" cy="114355"/>
            </a:xfrm>
            <a:prstGeom prst="straightConnector1">
              <a:avLst/>
            </a:prstGeom>
            <a:ln w="12700">
              <a:solidFill>
                <a:srgbClr val="FFFF0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7" name="TextBox 1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2" name="TextBox 21"/>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140</a:t>
            </a:r>
          </a:p>
        </p:txBody>
      </p:sp>
      <p:sp>
        <p:nvSpPr>
          <p:cNvPr id="23" name="TextBox 22"/>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477638874"/>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23398" y="1097142"/>
            <a:ext cx="1748894" cy="2331858"/>
          </a:xfrm>
          <a:prstGeom prst="rect">
            <a:avLst/>
          </a:prstGeom>
          <a:ln>
            <a:noFill/>
          </a:ln>
          <a:effectLst>
            <a:outerShdw blurRad="190500" algn="tl" rotWithShape="0">
              <a:srgbClr val="000000">
                <a:alpha val="70000"/>
              </a:srgbClr>
            </a:outerShdw>
          </a:effectLst>
        </p:spPr>
      </p:pic>
      <p:pic>
        <p:nvPicPr>
          <p:cNvPr id="25" name="Picture 2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23398" y="3710354"/>
            <a:ext cx="1749789" cy="2333052"/>
          </a:xfrm>
          <a:prstGeom prst="rect">
            <a:avLst/>
          </a:prstGeom>
          <a:ln>
            <a:noFill/>
          </a:ln>
          <a:effectLst>
            <a:outerShdw blurRad="190500" algn="tl" rotWithShape="0">
              <a:srgbClr val="000000">
                <a:alpha val="70000"/>
              </a:srgbClr>
            </a:outerShdw>
          </a:effectLst>
        </p:spPr>
      </p:pic>
      <p:sp>
        <p:nvSpPr>
          <p:cNvPr id="16" name="Subtitle 2"/>
          <p:cNvSpPr txBox="1">
            <a:spLocks/>
          </p:cNvSpPr>
          <p:nvPr/>
        </p:nvSpPr>
        <p:spPr>
          <a:xfrm>
            <a:off x="5838331" y="2620108"/>
            <a:ext cx="225652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آسیب دیدگی سقف و نفوذ باران</a:t>
            </a:r>
          </a:p>
          <a:p>
            <a:pPr defTabSz="884160"/>
            <a:r>
              <a:rPr lang="fa-IR" sz="1292" dirty="0">
                <a:solidFill>
                  <a:prstClr val="black"/>
                </a:solidFill>
              </a:rPr>
              <a:t>-  رطوبت </a:t>
            </a:r>
          </a:p>
        </p:txBody>
      </p:sp>
      <p:sp>
        <p:nvSpPr>
          <p:cNvPr id="17" name="Subtitle 2"/>
          <p:cNvSpPr txBox="1">
            <a:spLocks/>
          </p:cNvSpPr>
          <p:nvPr/>
        </p:nvSpPr>
        <p:spPr>
          <a:xfrm>
            <a:off x="6366661" y="1705708"/>
            <a:ext cx="172819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رویش خزه روی دیوارها</a:t>
            </a:r>
          </a:p>
        </p:txBody>
      </p:sp>
      <p:sp>
        <p:nvSpPr>
          <p:cNvPr id="18" name="Subtitle 2"/>
          <p:cNvSpPr txBox="1">
            <a:spLocks/>
          </p:cNvSpPr>
          <p:nvPr/>
        </p:nvSpPr>
        <p:spPr>
          <a:xfrm>
            <a:off x="5170220" y="4027220"/>
            <a:ext cx="2858164" cy="1285352"/>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پس از  بازسازی سقف برای ترمیم دیوارهای دارای خزه ابتدا از مواد مخصوص برای خشک کردن خزه استفاده کرده سپس خزه ی خشک شده را از دیوارها کنده و محل آسیب دیده را ساب می زنیم و در نهایت روی آنرا با اندود می‏پوشانیم. </a:t>
            </a:r>
          </a:p>
        </p:txBody>
      </p:sp>
      <p:sp>
        <p:nvSpPr>
          <p:cNvPr id="19"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0"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1"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2" name="Picture 2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cxnSp>
        <p:nvCxnSpPr>
          <p:cNvPr id="23" name="Straight Arrow Connector 22"/>
          <p:cNvCxnSpPr/>
          <p:nvPr/>
        </p:nvCxnSpPr>
        <p:spPr>
          <a:xfrm>
            <a:off x="942308" y="4078063"/>
            <a:ext cx="106840" cy="164190"/>
          </a:xfrm>
          <a:prstGeom prst="straightConnector1">
            <a:avLst/>
          </a:prstGeom>
          <a:ln w="12700">
            <a:solidFill>
              <a:srgbClr val="FF0000"/>
            </a:solidFill>
            <a:headEnd type="none"/>
            <a:tailEnd type="triangle"/>
          </a:ln>
        </p:spPr>
        <p:style>
          <a:lnRef idx="2">
            <a:schemeClr val="accent2"/>
          </a:lnRef>
          <a:fillRef idx="0">
            <a:schemeClr val="accent2"/>
          </a:fillRef>
          <a:effectRef idx="1">
            <a:schemeClr val="accent2"/>
          </a:effectRef>
          <a:fontRef idx="minor">
            <a:schemeClr val="tx1"/>
          </a:fontRef>
        </p:style>
      </p:cxnSp>
      <p:sp>
        <p:nvSpPr>
          <p:cNvPr id="12" name="TextBox 11"/>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3"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4" name="TextBox 13"/>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141</a:t>
            </a:r>
            <a:endParaRPr lang="fa-IR" sz="1108" dirty="0">
              <a:solidFill>
                <a:prstClr val="black">
                  <a:lumMod val="65000"/>
                  <a:lumOff val="35000"/>
                </a:prstClr>
              </a:solidFill>
              <a:cs typeface="B Nazanin" pitchFamily="2" charset="-78"/>
            </a:endParaRPr>
          </a:p>
        </p:txBody>
      </p:sp>
      <p:sp>
        <p:nvSpPr>
          <p:cNvPr id="15" name="TextBox 14"/>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817156344"/>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800000" flipV="1">
            <a:off x="2312057" y="1013001"/>
            <a:ext cx="2861346" cy="2146009"/>
          </a:xfrm>
          <a:prstGeom prst="rect">
            <a:avLst/>
          </a:prstGeom>
          <a:ln>
            <a:noFill/>
          </a:ln>
          <a:effectLst>
            <a:outerShdw blurRad="190500" algn="tl" rotWithShape="0">
              <a:srgbClr val="000000">
                <a:alpha val="70000"/>
              </a:srgbClr>
            </a:outerShdw>
          </a:effectLst>
        </p:spPr>
      </p:pic>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12057" y="3486105"/>
            <a:ext cx="1890823" cy="2521098"/>
          </a:xfrm>
          <a:prstGeom prst="rect">
            <a:avLst/>
          </a:prstGeom>
          <a:ln>
            <a:noFill/>
          </a:ln>
          <a:effectLst>
            <a:outerShdw blurRad="190500" algn="tl" rotWithShape="0">
              <a:srgbClr val="000000">
                <a:alpha val="70000"/>
              </a:srgbClr>
            </a:outerShdw>
          </a:effectLst>
        </p:spPr>
      </p:pic>
      <p:sp>
        <p:nvSpPr>
          <p:cNvPr id="16" name="Oval 15"/>
          <p:cNvSpPr/>
          <p:nvPr/>
        </p:nvSpPr>
        <p:spPr>
          <a:xfrm>
            <a:off x="4998563" y="922320"/>
            <a:ext cx="349678" cy="181361"/>
          </a:xfrm>
          <a:prstGeom prst="ellipse">
            <a:avLst/>
          </a:prstGeom>
          <a:noFill/>
          <a:ln w="38100">
            <a:solidFill>
              <a:srgbClr val="0070C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7" name="Oval 16"/>
          <p:cNvSpPr/>
          <p:nvPr/>
        </p:nvSpPr>
        <p:spPr>
          <a:xfrm>
            <a:off x="4050344" y="3395425"/>
            <a:ext cx="349678" cy="181361"/>
          </a:xfrm>
          <a:prstGeom prst="ellipse">
            <a:avLst/>
          </a:prstGeom>
          <a:noFill/>
          <a:ln w="38100">
            <a:solidFill>
              <a:schemeClr val="accent6">
                <a:lumMod val="75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0" name="Subtitle 2"/>
          <p:cNvSpPr txBox="1">
            <a:spLocks/>
          </p:cNvSpPr>
          <p:nvPr/>
        </p:nvSpPr>
        <p:spPr>
          <a:xfrm>
            <a:off x="5838331" y="2620108"/>
            <a:ext cx="225652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آسیب دیدگی سقف و نفوذ باران</a:t>
            </a:r>
          </a:p>
          <a:p>
            <a:pPr defTabSz="884160"/>
            <a:r>
              <a:rPr lang="fa-IR" sz="1292" dirty="0">
                <a:solidFill>
                  <a:prstClr val="black"/>
                </a:solidFill>
              </a:rPr>
              <a:t>-  رطوبت </a:t>
            </a:r>
          </a:p>
        </p:txBody>
      </p:sp>
      <p:sp>
        <p:nvSpPr>
          <p:cNvPr id="23" name="Subtitle 2"/>
          <p:cNvSpPr txBox="1">
            <a:spLocks/>
          </p:cNvSpPr>
          <p:nvPr/>
        </p:nvSpPr>
        <p:spPr>
          <a:xfrm>
            <a:off x="6366661" y="1705708"/>
            <a:ext cx="172819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رویش خزه روی دیوارها</a:t>
            </a:r>
          </a:p>
        </p:txBody>
      </p:sp>
      <p:sp>
        <p:nvSpPr>
          <p:cNvPr id="24" name="Subtitle 2"/>
          <p:cNvSpPr txBox="1">
            <a:spLocks/>
          </p:cNvSpPr>
          <p:nvPr/>
        </p:nvSpPr>
        <p:spPr>
          <a:xfrm>
            <a:off x="5170220" y="4027220"/>
            <a:ext cx="2858164" cy="1285352"/>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پس از  بازسازی سقف برای ترمیم دیوارهای دارای خزه ابتدا از مواد مخصوص برای خشک کردن خزه استفاده کرده سپس خزه ی خشک شده را از دیوارها کنده و محل آسیب دیده را ساب می زنیم و در نهایت روی آنرا با اندود می‏پوشانیم. </a:t>
            </a:r>
          </a:p>
        </p:txBody>
      </p:sp>
      <p:sp>
        <p:nvSpPr>
          <p:cNvPr id="25"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6"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7"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9" name="Picture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783271" y="4293097"/>
            <a:ext cx="140677" cy="205459"/>
            <a:chOff x="685800" y="3587420"/>
            <a:chExt cx="152400" cy="222581"/>
          </a:xfrm>
        </p:grpSpPr>
        <p:cxnSp>
          <p:nvCxnSpPr>
            <p:cNvPr id="11" name="Straight Arrow Connector 10"/>
            <p:cNvCxnSpPr/>
            <p:nvPr/>
          </p:nvCxnSpPr>
          <p:spPr>
            <a:xfrm>
              <a:off x="838200" y="3587420"/>
              <a:ext cx="0" cy="222580"/>
            </a:xfrm>
            <a:prstGeom prst="straightConnector1">
              <a:avLst/>
            </a:prstGeom>
            <a:ln w="12700">
              <a:solidFill>
                <a:schemeClr val="accent6">
                  <a:lumMod val="75000"/>
                </a:schemeClr>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12" name="Straight Arrow Connector 11"/>
            <p:cNvCxnSpPr/>
            <p:nvPr/>
          </p:nvCxnSpPr>
          <p:spPr>
            <a:xfrm>
              <a:off x="685800" y="3587421"/>
              <a:ext cx="0" cy="222580"/>
            </a:xfrm>
            <a:prstGeom prst="straightConnector1">
              <a:avLst/>
            </a:prstGeom>
            <a:ln w="12700">
              <a:solidFill>
                <a:srgbClr val="00B0F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8" name="TextBox 1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9"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1" name="TextBox 20"/>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142</a:t>
            </a:r>
            <a:endParaRPr lang="fa-IR" sz="1108" dirty="0">
              <a:solidFill>
                <a:prstClr val="black">
                  <a:lumMod val="65000"/>
                  <a:lumOff val="35000"/>
                </a:prstClr>
              </a:solidFill>
              <a:cs typeface="B Nazanin" pitchFamily="2" charset="-78"/>
            </a:endParaRPr>
          </a:p>
        </p:txBody>
      </p:sp>
      <p:sp>
        <p:nvSpPr>
          <p:cNvPr id="22" name="TextBox 2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608156589"/>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مرمت\عکــــــــــــــــــس\pic 29 f hamum mardune\DSC07606.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359618" y="927298"/>
            <a:ext cx="2048608" cy="273147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7" name="Oval 16"/>
          <p:cNvSpPr/>
          <p:nvPr/>
        </p:nvSpPr>
        <p:spPr>
          <a:xfrm>
            <a:off x="4237735" y="836618"/>
            <a:ext cx="349678" cy="181361"/>
          </a:xfrm>
          <a:prstGeom prst="ellipse">
            <a:avLst/>
          </a:prstGeom>
          <a:noFill/>
          <a:ln w="38100">
            <a:solidFill>
              <a:schemeClr val="accent6">
                <a:lumMod val="75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18" name="Picture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59618" y="3963797"/>
            <a:ext cx="2752407" cy="1834938"/>
          </a:xfrm>
          <a:prstGeom prst="rect">
            <a:avLst/>
          </a:prstGeom>
          <a:ln>
            <a:noFill/>
          </a:ln>
          <a:effectLst>
            <a:outerShdw blurRad="190500" algn="tl" rotWithShape="0">
              <a:srgbClr val="000000">
                <a:alpha val="70000"/>
              </a:srgbClr>
            </a:outerShdw>
          </a:effectLst>
        </p:spPr>
      </p:pic>
      <p:sp>
        <p:nvSpPr>
          <p:cNvPr id="16" name="Oval 15"/>
          <p:cNvSpPr/>
          <p:nvPr/>
        </p:nvSpPr>
        <p:spPr>
          <a:xfrm>
            <a:off x="4953480" y="3894282"/>
            <a:ext cx="349678" cy="181361"/>
          </a:xfrm>
          <a:prstGeom prst="ellipse">
            <a:avLst/>
          </a:prstGeom>
          <a:noFill/>
          <a:ln w="38100">
            <a:solidFill>
              <a:srgbClr val="0070C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9" name="Subtitle 2"/>
          <p:cNvSpPr txBox="1">
            <a:spLocks/>
          </p:cNvSpPr>
          <p:nvPr/>
        </p:nvSpPr>
        <p:spPr>
          <a:xfrm>
            <a:off x="5838331" y="2620108"/>
            <a:ext cx="2256522"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آسیب دیدگی سقف و نفوذ باران</a:t>
            </a:r>
          </a:p>
          <a:p>
            <a:pPr defTabSz="884160"/>
            <a:r>
              <a:rPr lang="fa-IR" sz="1292" dirty="0">
                <a:solidFill>
                  <a:prstClr val="black"/>
                </a:solidFill>
              </a:rPr>
              <a:t>-  رطوبت </a:t>
            </a:r>
          </a:p>
        </p:txBody>
      </p:sp>
      <p:sp>
        <p:nvSpPr>
          <p:cNvPr id="22" name="Subtitle 2"/>
          <p:cNvSpPr txBox="1">
            <a:spLocks/>
          </p:cNvSpPr>
          <p:nvPr/>
        </p:nvSpPr>
        <p:spPr>
          <a:xfrm>
            <a:off x="6366661" y="1705708"/>
            <a:ext cx="172819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رویش خزه روی دیوارها</a:t>
            </a:r>
          </a:p>
        </p:txBody>
      </p:sp>
      <p:sp>
        <p:nvSpPr>
          <p:cNvPr id="24" name="Subtitle 2"/>
          <p:cNvSpPr txBox="1">
            <a:spLocks/>
          </p:cNvSpPr>
          <p:nvPr/>
        </p:nvSpPr>
        <p:spPr>
          <a:xfrm>
            <a:off x="5369627" y="4027220"/>
            <a:ext cx="2658757" cy="1285352"/>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پس از  بازسازی سقف برای ترمیم دیوارهای دارای خزه ابتدا از مواد مخصوص برای خشک کردن خزه استفاده کرده سپس خزه ی خشک شده را از دیوارها کنده و محل آسیب دیده را ساب می زنیم و در نهایت روی آنرا با اندود می‏پوشانیم. </a:t>
            </a:r>
          </a:p>
        </p:txBody>
      </p:sp>
      <p:sp>
        <p:nvSpPr>
          <p:cNvPr id="25"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6" name="Subtitle 2"/>
          <p:cNvSpPr txBox="1">
            <a:spLocks/>
          </p:cNvSpPr>
          <p:nvPr/>
        </p:nvSpPr>
        <p:spPr>
          <a:xfrm>
            <a:off x="6964881" y="1424354"/>
            <a:ext cx="122178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7" name="Subtitle 2"/>
          <p:cNvSpPr txBox="1">
            <a:spLocks/>
          </p:cNvSpPr>
          <p:nvPr/>
        </p:nvSpPr>
        <p:spPr>
          <a:xfrm>
            <a:off x="6167254" y="3604846"/>
            <a:ext cx="194542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8" name="Picture 2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517396" y="3628407"/>
            <a:ext cx="584456" cy="327687"/>
            <a:chOff x="381000" y="3133314"/>
            <a:chExt cx="527380" cy="295686"/>
          </a:xfrm>
        </p:grpSpPr>
        <p:cxnSp>
          <p:nvCxnSpPr>
            <p:cNvPr id="11" name="Straight Arrow Connector 10"/>
            <p:cNvCxnSpPr/>
            <p:nvPr/>
          </p:nvCxnSpPr>
          <p:spPr>
            <a:xfrm rot="5400000">
              <a:off x="797090" y="3317710"/>
              <a:ext cx="0" cy="222580"/>
            </a:xfrm>
            <a:prstGeom prst="straightConnector1">
              <a:avLst/>
            </a:prstGeom>
            <a:ln w="12700">
              <a:solidFill>
                <a:schemeClr val="accent6">
                  <a:lumMod val="75000"/>
                </a:schemeClr>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3" name="Straight Arrow Connector 22"/>
            <p:cNvCxnSpPr/>
            <p:nvPr/>
          </p:nvCxnSpPr>
          <p:spPr>
            <a:xfrm>
              <a:off x="381000" y="3133314"/>
              <a:ext cx="76200" cy="183875"/>
            </a:xfrm>
            <a:prstGeom prst="straightConnector1">
              <a:avLst/>
            </a:prstGeom>
            <a:ln w="12700">
              <a:solidFill>
                <a:srgbClr val="00B0F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20" name="TextBox 1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9" name="TextBox 28"/>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143</a:t>
            </a:r>
          </a:p>
        </p:txBody>
      </p:sp>
      <p:sp>
        <p:nvSpPr>
          <p:cNvPr id="30" name="TextBox 2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468766383"/>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91771" y="973718"/>
            <a:ext cx="1557329" cy="2335993"/>
          </a:xfrm>
          <a:prstGeom prst="rect">
            <a:avLst/>
          </a:prstGeom>
          <a:ln>
            <a:noFill/>
          </a:ln>
          <a:effectLst>
            <a:outerShdw blurRad="190500" algn="tl" rotWithShape="0">
              <a:srgbClr val="000000">
                <a:alpha val="70000"/>
              </a:srgbClr>
            </a:outerShdw>
          </a:effectLst>
        </p:spPr>
      </p:pic>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71726" y="3684621"/>
            <a:ext cx="1597419" cy="2129892"/>
          </a:xfrm>
          <a:prstGeom prst="rect">
            <a:avLst/>
          </a:prstGeom>
          <a:ln>
            <a:noFill/>
          </a:ln>
          <a:effectLst>
            <a:outerShdw blurRad="190500" algn="tl" rotWithShape="0">
              <a:srgbClr val="000000">
                <a:alpha val="70000"/>
              </a:srgbClr>
            </a:outerShdw>
          </a:effectLst>
        </p:spPr>
      </p:pic>
      <p:sp>
        <p:nvSpPr>
          <p:cNvPr id="12" name="Oval 11"/>
          <p:cNvSpPr/>
          <p:nvPr/>
        </p:nvSpPr>
        <p:spPr>
          <a:xfrm>
            <a:off x="3794651" y="868407"/>
            <a:ext cx="349678" cy="181361"/>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5" name="Oval 14"/>
          <p:cNvSpPr/>
          <p:nvPr/>
        </p:nvSpPr>
        <p:spPr>
          <a:xfrm>
            <a:off x="3794305" y="3593632"/>
            <a:ext cx="349678" cy="181361"/>
          </a:xfrm>
          <a:prstGeom prst="ellipse">
            <a:avLst/>
          </a:prstGeom>
          <a:noFill/>
          <a:ln w="38100">
            <a:solidFill>
              <a:srgbClr val="0070C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3075" name="Picture 3" descr="E:\مرمت\عکــــــــــــــــــس\pic 29 f hamum mardune\DSC0772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05004" y="3693382"/>
            <a:ext cx="1596375" cy="21285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6" name="Oval 15"/>
          <p:cNvSpPr/>
          <p:nvPr/>
        </p:nvSpPr>
        <p:spPr>
          <a:xfrm>
            <a:off x="5769116" y="3593940"/>
            <a:ext cx="349678" cy="181361"/>
          </a:xfrm>
          <a:prstGeom prst="ellipse">
            <a:avLst/>
          </a:prstGeom>
          <a:noFill/>
          <a:ln w="38100">
            <a:solidFill>
              <a:schemeClr val="accent6">
                <a:lumMod val="75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8" name="Subtitle 2"/>
          <p:cNvSpPr txBox="1">
            <a:spLocks/>
          </p:cNvSpPr>
          <p:nvPr/>
        </p:nvSpPr>
        <p:spPr>
          <a:xfrm>
            <a:off x="6499599" y="2564905"/>
            <a:ext cx="1557495" cy="688843"/>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عوامل انسانی</a:t>
            </a:r>
          </a:p>
          <a:p>
            <a:pPr defTabSz="884160"/>
            <a:r>
              <a:rPr lang="fa-IR" sz="1292" dirty="0">
                <a:solidFill>
                  <a:prstClr val="black"/>
                </a:solidFill>
              </a:rPr>
              <a:t>- رطوبت</a:t>
            </a:r>
          </a:p>
          <a:p>
            <a:pPr defTabSz="884160"/>
            <a:r>
              <a:rPr lang="fa-IR" sz="1292" dirty="0">
                <a:solidFill>
                  <a:prstClr val="black"/>
                </a:solidFill>
              </a:rPr>
              <a:t>- فرسودگی بنا</a:t>
            </a:r>
          </a:p>
        </p:txBody>
      </p:sp>
      <p:sp>
        <p:nvSpPr>
          <p:cNvPr id="19" name="Subtitle 2"/>
          <p:cNvSpPr txBox="1">
            <a:spLocks/>
          </p:cNvSpPr>
          <p:nvPr/>
        </p:nvSpPr>
        <p:spPr>
          <a:xfrm>
            <a:off x="5768441" y="1700808"/>
            <a:ext cx="232641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کنده شدن و ریختن مصالح (نازک کاری) </a:t>
            </a:r>
          </a:p>
        </p:txBody>
      </p:sp>
      <p:sp>
        <p:nvSpPr>
          <p:cNvPr id="20" name="Subtitle 2"/>
          <p:cNvSpPr txBox="1">
            <a:spLocks/>
          </p:cNvSpPr>
          <p:nvPr/>
        </p:nvSpPr>
        <p:spPr>
          <a:xfrm>
            <a:off x="6118795" y="4027220"/>
            <a:ext cx="1853202" cy="490006"/>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استحکام بستر و اندود دوباره‏ی آن</a:t>
            </a:r>
          </a:p>
        </p:txBody>
      </p:sp>
      <p:sp>
        <p:nvSpPr>
          <p:cNvPr id="21"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2" name="Subtitle 2"/>
          <p:cNvSpPr txBox="1">
            <a:spLocks/>
          </p:cNvSpPr>
          <p:nvPr/>
        </p:nvSpPr>
        <p:spPr>
          <a:xfrm>
            <a:off x="6629171" y="1424354"/>
            <a:ext cx="155749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3" name="Subtitle 2"/>
          <p:cNvSpPr txBox="1">
            <a:spLocks/>
          </p:cNvSpPr>
          <p:nvPr/>
        </p:nvSpPr>
        <p:spPr>
          <a:xfrm>
            <a:off x="5569034" y="3604846"/>
            <a:ext cx="254364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4" name="Picture 2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517396" y="3806003"/>
            <a:ext cx="825001" cy="462704"/>
            <a:chOff x="457200" y="1974628"/>
            <a:chExt cx="745481" cy="418105"/>
          </a:xfrm>
        </p:grpSpPr>
        <p:cxnSp>
          <p:nvCxnSpPr>
            <p:cNvPr id="9" name="Straight Arrow Connector 8"/>
            <p:cNvCxnSpPr/>
            <p:nvPr/>
          </p:nvCxnSpPr>
          <p:spPr>
            <a:xfrm rot="5400000" flipV="1">
              <a:off x="1107404" y="1879352"/>
              <a:ext cx="0" cy="190554"/>
            </a:xfrm>
            <a:prstGeom prst="straightConnector1">
              <a:avLst/>
            </a:prstGeom>
            <a:ln w="12700">
              <a:solidFill>
                <a:schemeClr val="accent6">
                  <a:lumMod val="75000"/>
                </a:schemeClr>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13" name="Straight Arrow Connector 12"/>
            <p:cNvCxnSpPr/>
            <p:nvPr/>
          </p:nvCxnSpPr>
          <p:spPr>
            <a:xfrm>
              <a:off x="869002" y="2246353"/>
              <a:ext cx="95250" cy="146380"/>
            </a:xfrm>
            <a:prstGeom prst="straightConnector1">
              <a:avLst/>
            </a:prstGeom>
            <a:ln w="12700">
              <a:solidFill>
                <a:srgbClr val="0070C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17" name="Straight Arrow Connector 16"/>
            <p:cNvCxnSpPr/>
            <p:nvPr/>
          </p:nvCxnSpPr>
          <p:spPr>
            <a:xfrm rot="16200000" flipV="1">
              <a:off x="552477" y="1879351"/>
              <a:ext cx="0" cy="190554"/>
            </a:xfrm>
            <a:prstGeom prst="straightConnector1">
              <a:avLst/>
            </a:prstGeom>
            <a:ln w="12700">
              <a:solidFill>
                <a:srgbClr val="FF000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25" name="TextBox 2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6"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7" name="TextBox 26"/>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144</a:t>
            </a:r>
            <a:endParaRPr lang="fa-IR" sz="1108" dirty="0">
              <a:solidFill>
                <a:prstClr val="black">
                  <a:lumMod val="65000"/>
                  <a:lumOff val="35000"/>
                </a:prstClr>
              </a:solidFill>
              <a:cs typeface="B Nazanin" pitchFamily="2" charset="-78"/>
            </a:endParaRPr>
          </a:p>
        </p:txBody>
      </p:sp>
      <p:sp>
        <p:nvSpPr>
          <p:cNvPr id="28" name="TextBox 2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95722245"/>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مرمت\عکــــــــــــــــــس\pic 29 f hamum mardune\DSC07584.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499661" y="3696511"/>
            <a:ext cx="1594028" cy="212537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8" name="Picture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4502" y="1269174"/>
            <a:ext cx="1536568" cy="2048757"/>
          </a:xfrm>
          <a:prstGeom prst="rect">
            <a:avLst/>
          </a:prstGeom>
          <a:ln>
            <a:noFill/>
          </a:ln>
          <a:effectLst>
            <a:outerShdw blurRad="190500" algn="tl" rotWithShape="0">
              <a:srgbClr val="000000">
                <a:alpha val="70000"/>
              </a:srgbClr>
            </a:outerShdw>
          </a:effectLst>
        </p:spPr>
      </p:pic>
      <p:sp>
        <p:nvSpPr>
          <p:cNvPr id="19" name="Oval 18"/>
          <p:cNvSpPr/>
          <p:nvPr/>
        </p:nvSpPr>
        <p:spPr>
          <a:xfrm>
            <a:off x="3924922" y="1197555"/>
            <a:ext cx="292353" cy="143238"/>
          </a:xfrm>
          <a:prstGeom prst="ellipse">
            <a:avLst/>
          </a:prstGeom>
          <a:noFill/>
          <a:ln w="38100">
            <a:solidFill>
              <a:srgbClr val="FFC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4" name="Oval 13"/>
          <p:cNvSpPr/>
          <p:nvPr/>
        </p:nvSpPr>
        <p:spPr>
          <a:xfrm>
            <a:off x="3915699" y="3628407"/>
            <a:ext cx="349678" cy="181361"/>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5" name="Subtitle 2"/>
          <p:cNvSpPr txBox="1">
            <a:spLocks/>
          </p:cNvSpPr>
          <p:nvPr/>
        </p:nvSpPr>
        <p:spPr>
          <a:xfrm>
            <a:off x="6499599" y="2564905"/>
            <a:ext cx="1557495" cy="688843"/>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عوامل انسانی</a:t>
            </a:r>
          </a:p>
          <a:p>
            <a:pPr defTabSz="884160"/>
            <a:r>
              <a:rPr lang="fa-IR" sz="1292" dirty="0">
                <a:solidFill>
                  <a:prstClr val="black"/>
                </a:solidFill>
              </a:rPr>
              <a:t>- رطوبت</a:t>
            </a:r>
          </a:p>
          <a:p>
            <a:pPr defTabSz="884160"/>
            <a:r>
              <a:rPr lang="fa-IR" sz="1292" dirty="0">
                <a:solidFill>
                  <a:prstClr val="black"/>
                </a:solidFill>
              </a:rPr>
              <a:t>- فرسودگی بنا</a:t>
            </a:r>
          </a:p>
        </p:txBody>
      </p:sp>
      <p:sp>
        <p:nvSpPr>
          <p:cNvPr id="16" name="Subtitle 2"/>
          <p:cNvSpPr txBox="1">
            <a:spLocks/>
          </p:cNvSpPr>
          <p:nvPr/>
        </p:nvSpPr>
        <p:spPr>
          <a:xfrm>
            <a:off x="5768441" y="1700808"/>
            <a:ext cx="232641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کنده شدن و ریختن مصالح (نازک کاری) </a:t>
            </a:r>
          </a:p>
        </p:txBody>
      </p:sp>
      <p:sp>
        <p:nvSpPr>
          <p:cNvPr id="20" name="Subtitle 2"/>
          <p:cNvSpPr txBox="1">
            <a:spLocks/>
          </p:cNvSpPr>
          <p:nvPr/>
        </p:nvSpPr>
        <p:spPr>
          <a:xfrm>
            <a:off x="5569034" y="4027220"/>
            <a:ext cx="2402963" cy="291170"/>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استحکام بستر و اندود دوباره ی آن</a:t>
            </a:r>
          </a:p>
        </p:txBody>
      </p:sp>
      <p:sp>
        <p:nvSpPr>
          <p:cNvPr id="21"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2" name="Subtitle 2"/>
          <p:cNvSpPr txBox="1">
            <a:spLocks/>
          </p:cNvSpPr>
          <p:nvPr/>
        </p:nvSpPr>
        <p:spPr>
          <a:xfrm>
            <a:off x="6629171" y="1424354"/>
            <a:ext cx="155749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3" name="Subtitle 2"/>
          <p:cNvSpPr txBox="1">
            <a:spLocks/>
          </p:cNvSpPr>
          <p:nvPr/>
        </p:nvSpPr>
        <p:spPr>
          <a:xfrm>
            <a:off x="5569034" y="3604846"/>
            <a:ext cx="254364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grpSp>
        <p:nvGrpSpPr>
          <p:cNvPr id="24" name="Group 23"/>
          <p:cNvGrpSpPr/>
          <p:nvPr/>
        </p:nvGrpSpPr>
        <p:grpSpPr>
          <a:xfrm>
            <a:off x="950811" y="3757109"/>
            <a:ext cx="630087" cy="225151"/>
            <a:chOff x="912865" y="1896809"/>
            <a:chExt cx="621746" cy="222171"/>
          </a:xfrm>
        </p:grpSpPr>
        <p:cxnSp>
          <p:nvCxnSpPr>
            <p:cNvPr id="26" name="Straight Arrow Connector 25"/>
            <p:cNvCxnSpPr/>
            <p:nvPr/>
          </p:nvCxnSpPr>
          <p:spPr>
            <a:xfrm rot="1260000" flipV="1">
              <a:off x="912865" y="1896809"/>
              <a:ext cx="0" cy="190554"/>
            </a:xfrm>
            <a:prstGeom prst="straightConnector1">
              <a:avLst/>
            </a:prstGeom>
            <a:ln w="12700">
              <a:solidFill>
                <a:srgbClr val="C0000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7" name="Straight Arrow Connector 26"/>
            <p:cNvCxnSpPr/>
            <p:nvPr/>
          </p:nvCxnSpPr>
          <p:spPr>
            <a:xfrm flipV="1">
              <a:off x="1534611" y="1966580"/>
              <a:ext cx="0" cy="152400"/>
            </a:xfrm>
            <a:prstGeom prst="straightConnector1">
              <a:avLst/>
            </a:prstGeom>
            <a:ln w="12700">
              <a:solidFill>
                <a:srgbClr val="FFC000"/>
              </a:solidFill>
              <a:headEnd type="none"/>
              <a:tailEnd type="triangle"/>
            </a:ln>
          </p:spPr>
          <p:style>
            <a:lnRef idx="2">
              <a:schemeClr val="accent2"/>
            </a:lnRef>
            <a:fillRef idx="0">
              <a:schemeClr val="accent2"/>
            </a:fillRef>
            <a:effectRef idx="1">
              <a:schemeClr val="accent2"/>
            </a:effectRef>
            <a:fontRef idx="minor">
              <a:schemeClr val="tx1"/>
            </a:fontRef>
          </p:style>
        </p:cxnSp>
      </p:grpSp>
      <p:pic>
        <p:nvPicPr>
          <p:cNvPr id="28" name="Picture 2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7" name="TextBox 1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5"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9" name="TextBox 28"/>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145</a:t>
            </a:r>
            <a:endParaRPr lang="fa-IR" sz="1108" dirty="0">
              <a:solidFill>
                <a:prstClr val="black">
                  <a:lumMod val="65000"/>
                  <a:lumOff val="35000"/>
                </a:prstClr>
              </a:solidFill>
              <a:cs typeface="B Nazanin" pitchFamily="2" charset="-78"/>
            </a:endParaRPr>
          </a:p>
        </p:txBody>
      </p:sp>
      <p:sp>
        <p:nvSpPr>
          <p:cNvPr id="30" name="TextBox 2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649687736"/>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12057" y="1501401"/>
            <a:ext cx="2625969" cy="1969477"/>
          </a:xfrm>
          <a:prstGeom prst="rect">
            <a:avLst/>
          </a:prstGeom>
          <a:ln>
            <a:noFill/>
          </a:ln>
          <a:effectLst>
            <a:outerShdw blurRad="190500" algn="tl" rotWithShape="0">
              <a:srgbClr val="000000">
                <a:alpha val="70000"/>
              </a:srgbClr>
            </a:outerShdw>
          </a:effectLst>
        </p:spPr>
      </p:pic>
      <p:sp>
        <p:nvSpPr>
          <p:cNvPr id="27" name="Oval 26"/>
          <p:cNvSpPr/>
          <p:nvPr/>
        </p:nvSpPr>
        <p:spPr>
          <a:xfrm>
            <a:off x="4800962" y="1434932"/>
            <a:ext cx="292353" cy="143238"/>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20" name="Picture 1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41003" y="3852404"/>
            <a:ext cx="2625969" cy="1969477"/>
          </a:xfrm>
          <a:prstGeom prst="rect">
            <a:avLst/>
          </a:prstGeom>
          <a:ln>
            <a:noFill/>
          </a:ln>
          <a:effectLst>
            <a:outerShdw blurRad="190500" algn="tl" rotWithShape="0">
              <a:srgbClr val="000000">
                <a:alpha val="70000"/>
              </a:srgbClr>
            </a:outerShdw>
          </a:effectLst>
        </p:spPr>
      </p:pic>
      <p:sp>
        <p:nvSpPr>
          <p:cNvPr id="21" name="Oval 20"/>
          <p:cNvSpPr/>
          <p:nvPr/>
        </p:nvSpPr>
        <p:spPr>
          <a:xfrm>
            <a:off x="4820795" y="3780785"/>
            <a:ext cx="292353" cy="143238"/>
          </a:xfrm>
          <a:prstGeom prst="ellipse">
            <a:avLst/>
          </a:prstGeom>
          <a:noFill/>
          <a:ln w="38100">
            <a:solidFill>
              <a:srgbClr val="00B0F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3" name="TextBox 2"/>
          <p:cNvSpPr txBox="1"/>
          <p:nvPr/>
        </p:nvSpPr>
        <p:spPr>
          <a:xfrm>
            <a:off x="5782177" y="5755412"/>
            <a:ext cx="2592288" cy="248530"/>
          </a:xfrm>
          <a:prstGeom prst="rect">
            <a:avLst/>
          </a:prstGeom>
          <a:noFill/>
        </p:spPr>
        <p:txBody>
          <a:bodyPr wrap="square" rtlCol="0">
            <a:spAutoFit/>
          </a:bodyPr>
          <a:lstStyle/>
          <a:p>
            <a:pPr defTabSz="884160"/>
            <a:r>
              <a:rPr lang="fa-IR" sz="1015" dirty="0">
                <a:solidFill>
                  <a:prstClr val="black"/>
                </a:solidFill>
                <a:cs typeface="B Nazanin" pitchFamily="2" charset="-78"/>
              </a:rPr>
              <a:t>*  عدم وجود فضای کافی برای گرفتن عکس کلوزآپ</a:t>
            </a:r>
            <a:endParaRPr lang="en-US" sz="1015" dirty="0">
              <a:solidFill>
                <a:prstClr val="black"/>
              </a:solidFill>
              <a:cs typeface="B Nazanin" pitchFamily="2" charset="-78"/>
            </a:endParaRPr>
          </a:p>
        </p:txBody>
      </p:sp>
      <p:sp>
        <p:nvSpPr>
          <p:cNvPr id="16" name="Subtitle 2"/>
          <p:cNvSpPr txBox="1">
            <a:spLocks/>
          </p:cNvSpPr>
          <p:nvPr/>
        </p:nvSpPr>
        <p:spPr>
          <a:xfrm>
            <a:off x="6499599" y="2564905"/>
            <a:ext cx="1557495" cy="688843"/>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عوامل انسانی</a:t>
            </a:r>
          </a:p>
          <a:p>
            <a:pPr defTabSz="884160"/>
            <a:r>
              <a:rPr lang="fa-IR" sz="1292" dirty="0">
                <a:solidFill>
                  <a:prstClr val="black"/>
                </a:solidFill>
              </a:rPr>
              <a:t>- رطوبت</a:t>
            </a:r>
          </a:p>
          <a:p>
            <a:pPr defTabSz="884160"/>
            <a:r>
              <a:rPr lang="fa-IR" sz="1292" dirty="0">
                <a:solidFill>
                  <a:prstClr val="black"/>
                </a:solidFill>
              </a:rPr>
              <a:t>- فرسودگی بنا</a:t>
            </a:r>
          </a:p>
        </p:txBody>
      </p:sp>
      <p:sp>
        <p:nvSpPr>
          <p:cNvPr id="23" name="Subtitle 2"/>
          <p:cNvSpPr txBox="1">
            <a:spLocks/>
          </p:cNvSpPr>
          <p:nvPr/>
        </p:nvSpPr>
        <p:spPr>
          <a:xfrm>
            <a:off x="5768441" y="1700808"/>
            <a:ext cx="232641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کنده شدن و ریختن مصالح (نازک کاری) </a:t>
            </a:r>
          </a:p>
        </p:txBody>
      </p:sp>
      <p:sp>
        <p:nvSpPr>
          <p:cNvPr id="24" name="Subtitle 2"/>
          <p:cNvSpPr txBox="1">
            <a:spLocks/>
          </p:cNvSpPr>
          <p:nvPr/>
        </p:nvSpPr>
        <p:spPr>
          <a:xfrm>
            <a:off x="5569034" y="4027220"/>
            <a:ext cx="2402963" cy="291170"/>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استحکام بستر و اندود دوباره ی آن</a:t>
            </a:r>
          </a:p>
        </p:txBody>
      </p:sp>
      <p:sp>
        <p:nvSpPr>
          <p:cNvPr id="25"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6" name="Subtitle 2"/>
          <p:cNvSpPr txBox="1">
            <a:spLocks/>
          </p:cNvSpPr>
          <p:nvPr/>
        </p:nvSpPr>
        <p:spPr>
          <a:xfrm>
            <a:off x="6629171" y="1424354"/>
            <a:ext cx="155749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8" name="Subtitle 2"/>
          <p:cNvSpPr txBox="1">
            <a:spLocks/>
          </p:cNvSpPr>
          <p:nvPr/>
        </p:nvSpPr>
        <p:spPr>
          <a:xfrm>
            <a:off x="5569034" y="3604846"/>
            <a:ext cx="254364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33" name="Picture 3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9" name="Group 28"/>
          <p:cNvGrpSpPr/>
          <p:nvPr/>
        </p:nvGrpSpPr>
        <p:grpSpPr>
          <a:xfrm>
            <a:off x="1182085" y="4293096"/>
            <a:ext cx="234483" cy="359300"/>
            <a:chOff x="1143000" y="4615018"/>
            <a:chExt cx="228600" cy="350286"/>
          </a:xfrm>
        </p:grpSpPr>
        <p:cxnSp>
          <p:nvCxnSpPr>
            <p:cNvPr id="31" name="Straight Arrow Connector 30"/>
            <p:cNvCxnSpPr/>
            <p:nvPr/>
          </p:nvCxnSpPr>
          <p:spPr>
            <a:xfrm flipV="1">
              <a:off x="1280592" y="4725144"/>
              <a:ext cx="0" cy="240160"/>
            </a:xfrm>
            <a:prstGeom prst="straightConnector1">
              <a:avLst/>
            </a:prstGeom>
            <a:ln w="12700">
              <a:headEnd type="none"/>
              <a:tailEnd type="triangle"/>
            </a:ln>
          </p:spPr>
          <p:style>
            <a:lnRef idx="2">
              <a:schemeClr val="accent2"/>
            </a:lnRef>
            <a:fillRef idx="0">
              <a:schemeClr val="accent2"/>
            </a:fillRef>
            <a:effectRef idx="1">
              <a:schemeClr val="accent2"/>
            </a:effectRef>
            <a:fontRef idx="minor">
              <a:schemeClr val="tx1"/>
            </a:fontRef>
          </p:style>
        </p:cxnSp>
        <p:cxnSp>
          <p:nvCxnSpPr>
            <p:cNvPr id="32" name="Straight Arrow Connector 31"/>
            <p:cNvCxnSpPr/>
            <p:nvPr/>
          </p:nvCxnSpPr>
          <p:spPr>
            <a:xfrm flipH="1">
              <a:off x="1143000" y="4615018"/>
              <a:ext cx="228600" cy="64160"/>
            </a:xfrm>
            <a:prstGeom prst="straightConnector1">
              <a:avLst/>
            </a:prstGeom>
            <a:ln w="12700">
              <a:solidFill>
                <a:srgbClr val="00B0F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7" name="TextBox 1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8"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2" name="TextBox 21"/>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146</a:t>
            </a:r>
          </a:p>
        </p:txBody>
      </p:sp>
      <p:sp>
        <p:nvSpPr>
          <p:cNvPr id="30" name="TextBox 2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658451138"/>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398061" y="1573020"/>
            <a:ext cx="2484090" cy="1981191"/>
          </a:xfrm>
          <a:prstGeom prst="rect">
            <a:avLst/>
          </a:prstGeom>
          <a:ln>
            <a:noFill/>
          </a:ln>
          <a:effectLst>
            <a:outerShdw blurRad="190500" algn="tl" rotWithShape="0">
              <a:srgbClr val="000000">
                <a:alpha val="70000"/>
              </a:srgbClr>
            </a:outerShdw>
          </a:effectLst>
        </p:spPr>
      </p:pic>
      <p:sp>
        <p:nvSpPr>
          <p:cNvPr id="13" name="Oval 12"/>
          <p:cNvSpPr/>
          <p:nvPr/>
        </p:nvSpPr>
        <p:spPr>
          <a:xfrm>
            <a:off x="4735975" y="1501401"/>
            <a:ext cx="292353" cy="143238"/>
          </a:xfrm>
          <a:prstGeom prst="ellipse">
            <a:avLst/>
          </a:prstGeom>
          <a:noFill/>
          <a:ln w="38100">
            <a:solidFill>
              <a:schemeClr val="accent5">
                <a:lumMod val="50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21" name="Picture 2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flipV="1">
            <a:off x="2398061" y="3984688"/>
            <a:ext cx="2589762" cy="1726508"/>
          </a:xfrm>
          <a:prstGeom prst="rect">
            <a:avLst/>
          </a:prstGeom>
          <a:ln>
            <a:noFill/>
          </a:ln>
          <a:effectLst>
            <a:outerShdw blurRad="190500" algn="tl" rotWithShape="0">
              <a:srgbClr val="000000">
                <a:alpha val="70000"/>
              </a:srgbClr>
            </a:outerShdw>
          </a:effectLst>
        </p:spPr>
      </p:pic>
      <p:sp>
        <p:nvSpPr>
          <p:cNvPr id="20" name="Oval 19"/>
          <p:cNvSpPr/>
          <p:nvPr/>
        </p:nvSpPr>
        <p:spPr>
          <a:xfrm>
            <a:off x="4877867" y="3911415"/>
            <a:ext cx="292353" cy="143238"/>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5" name="Subtitle 2"/>
          <p:cNvSpPr txBox="1">
            <a:spLocks/>
          </p:cNvSpPr>
          <p:nvPr/>
        </p:nvSpPr>
        <p:spPr>
          <a:xfrm>
            <a:off x="6499599" y="2564905"/>
            <a:ext cx="1557495" cy="688843"/>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عوامل انسانی</a:t>
            </a:r>
          </a:p>
          <a:p>
            <a:pPr defTabSz="884160"/>
            <a:r>
              <a:rPr lang="fa-IR" sz="1292" dirty="0">
                <a:solidFill>
                  <a:prstClr val="black"/>
                </a:solidFill>
              </a:rPr>
              <a:t>- رطوبت</a:t>
            </a:r>
          </a:p>
          <a:p>
            <a:pPr defTabSz="884160"/>
            <a:r>
              <a:rPr lang="fa-IR" sz="1292" dirty="0">
                <a:solidFill>
                  <a:prstClr val="black"/>
                </a:solidFill>
              </a:rPr>
              <a:t>- فرسودگی بنا</a:t>
            </a:r>
          </a:p>
        </p:txBody>
      </p:sp>
      <p:sp>
        <p:nvSpPr>
          <p:cNvPr id="16" name="Subtitle 2"/>
          <p:cNvSpPr txBox="1">
            <a:spLocks/>
          </p:cNvSpPr>
          <p:nvPr/>
        </p:nvSpPr>
        <p:spPr>
          <a:xfrm>
            <a:off x="5768441" y="1700808"/>
            <a:ext cx="232641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کنده شدن و ریختن مصالح (نازک کاری) </a:t>
            </a:r>
          </a:p>
        </p:txBody>
      </p:sp>
      <p:sp>
        <p:nvSpPr>
          <p:cNvPr id="18" name="Subtitle 2"/>
          <p:cNvSpPr txBox="1">
            <a:spLocks/>
          </p:cNvSpPr>
          <p:nvPr/>
        </p:nvSpPr>
        <p:spPr>
          <a:xfrm>
            <a:off x="5569034" y="4027220"/>
            <a:ext cx="2402963" cy="291170"/>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استحکام بستر و اندود دوباره ی آن</a:t>
            </a:r>
          </a:p>
        </p:txBody>
      </p:sp>
      <p:sp>
        <p:nvSpPr>
          <p:cNvPr id="19"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2" name="Subtitle 2"/>
          <p:cNvSpPr txBox="1">
            <a:spLocks/>
          </p:cNvSpPr>
          <p:nvPr/>
        </p:nvSpPr>
        <p:spPr>
          <a:xfrm>
            <a:off x="6629171" y="1424354"/>
            <a:ext cx="155749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3" name="Subtitle 2"/>
          <p:cNvSpPr txBox="1">
            <a:spLocks/>
          </p:cNvSpPr>
          <p:nvPr/>
        </p:nvSpPr>
        <p:spPr>
          <a:xfrm>
            <a:off x="5569034" y="3604846"/>
            <a:ext cx="254364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8" name="Picture 2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4" name="Group 23"/>
          <p:cNvGrpSpPr/>
          <p:nvPr/>
        </p:nvGrpSpPr>
        <p:grpSpPr>
          <a:xfrm>
            <a:off x="517396" y="3776490"/>
            <a:ext cx="748302" cy="317199"/>
            <a:chOff x="381000" y="3352800"/>
            <a:chExt cx="704850" cy="298780"/>
          </a:xfrm>
        </p:grpSpPr>
        <p:cxnSp>
          <p:nvCxnSpPr>
            <p:cNvPr id="26" name="Straight Arrow Connector 25"/>
            <p:cNvCxnSpPr/>
            <p:nvPr/>
          </p:nvCxnSpPr>
          <p:spPr>
            <a:xfrm>
              <a:off x="990600" y="3505200"/>
              <a:ext cx="95250" cy="146380"/>
            </a:xfrm>
            <a:prstGeom prst="straightConnector1">
              <a:avLst/>
            </a:prstGeom>
            <a:ln w="12700">
              <a:solidFill>
                <a:srgbClr val="0070C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7" name="Straight Arrow Connector 26"/>
            <p:cNvCxnSpPr/>
            <p:nvPr/>
          </p:nvCxnSpPr>
          <p:spPr>
            <a:xfrm flipV="1">
              <a:off x="381000" y="3352800"/>
              <a:ext cx="0" cy="190554"/>
            </a:xfrm>
            <a:prstGeom prst="straightConnector1">
              <a:avLst/>
            </a:prstGeom>
            <a:ln w="12700">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7" name="TextBox 1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9"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5" name="TextBox 24"/>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147</a:t>
            </a:r>
            <a:endParaRPr lang="fa-IR" sz="1108" dirty="0">
              <a:solidFill>
                <a:prstClr val="black">
                  <a:lumMod val="65000"/>
                  <a:lumOff val="35000"/>
                </a:prstClr>
              </a:solidFill>
              <a:cs typeface="B Nazanin" pitchFamily="2" charset="-78"/>
            </a:endParaRPr>
          </a:p>
        </p:txBody>
      </p:sp>
      <p:sp>
        <p:nvSpPr>
          <p:cNvPr id="30" name="TextBox 2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969471695"/>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31061" y="3922296"/>
            <a:ext cx="2749674" cy="1833116"/>
          </a:xfrm>
          <a:prstGeom prst="rect">
            <a:avLst/>
          </a:prstGeom>
          <a:ln>
            <a:noFill/>
          </a:ln>
          <a:effectLst>
            <a:outerShdw blurRad="190500" algn="tl" rotWithShape="0">
              <a:srgbClr val="000000">
                <a:alpha val="70000"/>
              </a:srgbClr>
            </a:outerShdw>
          </a:effectLst>
        </p:spPr>
      </p:pic>
      <p:pic>
        <p:nvPicPr>
          <p:cNvPr id="18" name="Picture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12057" y="1706635"/>
            <a:ext cx="2736000" cy="1683692"/>
          </a:xfrm>
          <a:prstGeom prst="rect">
            <a:avLst/>
          </a:prstGeom>
          <a:ln>
            <a:noFill/>
          </a:ln>
          <a:effectLst>
            <a:outerShdw blurRad="190500" algn="tl" rotWithShape="0">
              <a:srgbClr val="000000">
                <a:alpha val="70000"/>
              </a:srgbClr>
            </a:outerShdw>
          </a:effectLst>
        </p:spPr>
      </p:pic>
      <p:sp>
        <p:nvSpPr>
          <p:cNvPr id="24" name="Oval 23"/>
          <p:cNvSpPr/>
          <p:nvPr/>
        </p:nvSpPr>
        <p:spPr>
          <a:xfrm>
            <a:off x="4935176" y="3850677"/>
            <a:ext cx="292353" cy="143238"/>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5" name="Oval 24"/>
          <p:cNvSpPr/>
          <p:nvPr/>
        </p:nvSpPr>
        <p:spPr>
          <a:xfrm>
            <a:off x="4913397" y="1635015"/>
            <a:ext cx="292353" cy="143238"/>
          </a:xfrm>
          <a:prstGeom prst="ellipse">
            <a:avLst/>
          </a:prstGeom>
          <a:noFill/>
          <a:ln w="38100">
            <a:solidFill>
              <a:srgbClr val="00B0F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1" name="Subtitle 2"/>
          <p:cNvSpPr txBox="1">
            <a:spLocks/>
          </p:cNvSpPr>
          <p:nvPr/>
        </p:nvSpPr>
        <p:spPr>
          <a:xfrm>
            <a:off x="6499599" y="2564905"/>
            <a:ext cx="1557495" cy="688843"/>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عوامل انسانی</a:t>
            </a:r>
          </a:p>
          <a:p>
            <a:pPr defTabSz="884160"/>
            <a:r>
              <a:rPr lang="fa-IR" sz="1292" dirty="0">
                <a:solidFill>
                  <a:prstClr val="black"/>
                </a:solidFill>
              </a:rPr>
              <a:t>- رطوبت</a:t>
            </a:r>
          </a:p>
          <a:p>
            <a:pPr defTabSz="884160"/>
            <a:r>
              <a:rPr lang="fa-IR" sz="1292" dirty="0">
                <a:solidFill>
                  <a:prstClr val="black"/>
                </a:solidFill>
              </a:rPr>
              <a:t>- فرسودگی بنا</a:t>
            </a:r>
          </a:p>
        </p:txBody>
      </p:sp>
      <p:sp>
        <p:nvSpPr>
          <p:cNvPr id="12" name="Subtitle 2"/>
          <p:cNvSpPr txBox="1">
            <a:spLocks/>
          </p:cNvSpPr>
          <p:nvPr/>
        </p:nvSpPr>
        <p:spPr>
          <a:xfrm>
            <a:off x="5768441" y="1700808"/>
            <a:ext cx="232641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کنده شدن و ریختن مصالح (نازک کاری) </a:t>
            </a:r>
          </a:p>
        </p:txBody>
      </p:sp>
      <p:sp>
        <p:nvSpPr>
          <p:cNvPr id="13" name="Subtitle 2"/>
          <p:cNvSpPr txBox="1">
            <a:spLocks/>
          </p:cNvSpPr>
          <p:nvPr/>
        </p:nvSpPr>
        <p:spPr>
          <a:xfrm>
            <a:off x="5569034" y="4027220"/>
            <a:ext cx="2402963" cy="291170"/>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استحکام بستر و اندود دوباره ی آن</a:t>
            </a:r>
          </a:p>
        </p:txBody>
      </p:sp>
      <p:sp>
        <p:nvSpPr>
          <p:cNvPr id="14"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17" name="Subtitle 2"/>
          <p:cNvSpPr txBox="1">
            <a:spLocks/>
          </p:cNvSpPr>
          <p:nvPr/>
        </p:nvSpPr>
        <p:spPr>
          <a:xfrm>
            <a:off x="6629171" y="1424354"/>
            <a:ext cx="155749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19" name="Subtitle 2"/>
          <p:cNvSpPr txBox="1">
            <a:spLocks/>
          </p:cNvSpPr>
          <p:nvPr/>
        </p:nvSpPr>
        <p:spPr>
          <a:xfrm>
            <a:off x="5569034" y="3604846"/>
            <a:ext cx="2543640"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7" name="Picture 2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0" name="Group 19"/>
          <p:cNvGrpSpPr/>
          <p:nvPr/>
        </p:nvGrpSpPr>
        <p:grpSpPr>
          <a:xfrm>
            <a:off x="412401" y="3628407"/>
            <a:ext cx="852390" cy="651906"/>
            <a:chOff x="304800" y="4997748"/>
            <a:chExt cx="838200" cy="641052"/>
          </a:xfrm>
        </p:grpSpPr>
        <p:cxnSp>
          <p:nvCxnSpPr>
            <p:cNvPr id="22" name="Straight Arrow Connector 21"/>
            <p:cNvCxnSpPr/>
            <p:nvPr/>
          </p:nvCxnSpPr>
          <p:spPr>
            <a:xfrm>
              <a:off x="1143000" y="5450424"/>
              <a:ext cx="0" cy="188376"/>
            </a:xfrm>
            <a:prstGeom prst="straightConnector1">
              <a:avLst/>
            </a:prstGeom>
            <a:ln w="12700">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6" name="Straight Arrow Connector 25"/>
            <p:cNvCxnSpPr/>
            <p:nvPr/>
          </p:nvCxnSpPr>
          <p:spPr>
            <a:xfrm>
              <a:off x="304800" y="4997748"/>
              <a:ext cx="76200" cy="183875"/>
            </a:xfrm>
            <a:prstGeom prst="straightConnector1">
              <a:avLst/>
            </a:prstGeom>
            <a:ln w="12700">
              <a:solidFill>
                <a:srgbClr val="00B0F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6" name="TextBox 1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3"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1" name="TextBox 20"/>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148</a:t>
            </a:r>
            <a:endParaRPr lang="fa-IR" sz="1108" dirty="0">
              <a:solidFill>
                <a:prstClr val="black">
                  <a:lumMod val="65000"/>
                  <a:lumOff val="35000"/>
                </a:prstClr>
              </a:solidFill>
              <a:cs typeface="B Nazanin" pitchFamily="2" charset="-78"/>
            </a:endParaRPr>
          </a:p>
        </p:txBody>
      </p:sp>
      <p:sp>
        <p:nvSpPr>
          <p:cNvPr id="28" name="TextBox 2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148110963"/>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مرمت\عکــــــــــــــــــس\aasiiiiiiiiib\New folder (3)\SDC1486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79119" y="4142457"/>
            <a:ext cx="2889088" cy="192605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6" name="Oval 15"/>
          <p:cNvSpPr/>
          <p:nvPr/>
        </p:nvSpPr>
        <p:spPr>
          <a:xfrm>
            <a:off x="4898024" y="4083389"/>
            <a:ext cx="292353" cy="143238"/>
          </a:xfrm>
          <a:prstGeom prst="ellipse">
            <a:avLst/>
          </a:prstGeom>
          <a:noFill/>
          <a:ln w="38100">
            <a:solidFill>
              <a:srgbClr val="00B0F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9" name="Subtitle 2"/>
          <p:cNvSpPr txBox="1">
            <a:spLocks/>
          </p:cNvSpPr>
          <p:nvPr/>
        </p:nvSpPr>
        <p:spPr>
          <a:xfrm>
            <a:off x="6149649" y="1700808"/>
            <a:ext cx="1945204"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پوسته شدن و ریختن اندود </a:t>
            </a:r>
          </a:p>
        </p:txBody>
      </p:sp>
      <p:sp>
        <p:nvSpPr>
          <p:cNvPr id="20" name="Subtitle 2"/>
          <p:cNvSpPr txBox="1">
            <a:spLocks/>
          </p:cNvSpPr>
          <p:nvPr/>
        </p:nvSpPr>
        <p:spPr>
          <a:xfrm>
            <a:off x="5369627" y="4066603"/>
            <a:ext cx="2602370" cy="291170"/>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ساب زدن قسمت آسیب دیده و اندود دوباره</a:t>
            </a:r>
          </a:p>
        </p:txBody>
      </p:sp>
      <p:sp>
        <p:nvSpPr>
          <p:cNvPr id="21" name="TextBox 20"/>
          <p:cNvSpPr txBox="1"/>
          <p:nvPr/>
        </p:nvSpPr>
        <p:spPr>
          <a:xfrm>
            <a:off x="6167255" y="2613683"/>
            <a:ext cx="1890003"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بارندگی و رطوبت نزولی</a:t>
            </a:r>
          </a:p>
          <a:p>
            <a:pPr defTabSz="884160"/>
            <a:r>
              <a:rPr lang="fa-IR" sz="1292" dirty="0">
                <a:solidFill>
                  <a:prstClr val="black"/>
                </a:solidFill>
              </a:rPr>
              <a:t>-  فرسودگی مصالح</a:t>
            </a:r>
            <a:endParaRPr lang="en-US" sz="1292" dirty="0">
              <a:solidFill>
                <a:prstClr val="black"/>
              </a:solidFill>
            </a:endParaRPr>
          </a:p>
        </p:txBody>
      </p:sp>
      <p:sp>
        <p:nvSpPr>
          <p:cNvPr id="22"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3" name="Subtitle 2"/>
          <p:cNvSpPr txBox="1">
            <a:spLocks/>
          </p:cNvSpPr>
          <p:nvPr/>
        </p:nvSpPr>
        <p:spPr>
          <a:xfrm>
            <a:off x="6629171" y="1424354"/>
            <a:ext cx="155749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4" name="Subtitle 2"/>
          <p:cNvSpPr txBox="1">
            <a:spLocks/>
          </p:cNvSpPr>
          <p:nvPr/>
        </p:nvSpPr>
        <p:spPr>
          <a:xfrm>
            <a:off x="4572000" y="3604846"/>
            <a:ext cx="3540674"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5" name="Picture 3" descr="E:\مرمت\عکــــــــــــــــــس\aasiiiiiiiiib\New folder (3)\SDC14865.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79120" y="1634340"/>
            <a:ext cx="1444543" cy="216681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6" name="Picture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40842" y="2383941"/>
            <a:ext cx="1824453" cy="1368340"/>
          </a:xfrm>
          <a:prstGeom prst="rect">
            <a:avLst/>
          </a:prstGeom>
          <a:ln>
            <a:noFill/>
          </a:ln>
          <a:effectLst>
            <a:outerShdw blurRad="190500" algn="tl" rotWithShape="0">
              <a:srgbClr val="000000">
                <a:alpha val="70000"/>
              </a:srgbClr>
            </a:outerShdw>
          </a:effectLst>
        </p:spPr>
      </p:pic>
      <p:sp>
        <p:nvSpPr>
          <p:cNvPr id="27" name="Oval 26"/>
          <p:cNvSpPr/>
          <p:nvPr/>
        </p:nvSpPr>
        <p:spPr>
          <a:xfrm>
            <a:off x="5489708" y="2330198"/>
            <a:ext cx="292353" cy="143238"/>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8" name="Oval 27"/>
          <p:cNvSpPr/>
          <p:nvPr/>
        </p:nvSpPr>
        <p:spPr>
          <a:xfrm>
            <a:off x="3482020" y="1567870"/>
            <a:ext cx="292353" cy="143238"/>
          </a:xfrm>
          <a:prstGeom prst="ellipse">
            <a:avLst/>
          </a:prstGeom>
          <a:noFill/>
          <a:ln w="38100">
            <a:solidFill>
              <a:schemeClr val="accent6">
                <a:lumMod val="75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grpSp>
        <p:nvGrpSpPr>
          <p:cNvPr id="29" name="Group 28"/>
          <p:cNvGrpSpPr/>
          <p:nvPr/>
        </p:nvGrpSpPr>
        <p:grpSpPr>
          <a:xfrm>
            <a:off x="869574" y="3761344"/>
            <a:ext cx="246042" cy="569009"/>
            <a:chOff x="772062" y="5044278"/>
            <a:chExt cx="225419" cy="521314"/>
          </a:xfrm>
        </p:grpSpPr>
        <p:cxnSp>
          <p:nvCxnSpPr>
            <p:cNvPr id="31" name="Straight Arrow Connector 30"/>
            <p:cNvCxnSpPr/>
            <p:nvPr/>
          </p:nvCxnSpPr>
          <p:spPr>
            <a:xfrm flipV="1">
              <a:off x="843552" y="5482547"/>
              <a:ext cx="153929" cy="83045"/>
            </a:xfrm>
            <a:prstGeom prst="straightConnector1">
              <a:avLst/>
            </a:prstGeom>
            <a:ln w="12700">
              <a:solidFill>
                <a:srgbClr val="FF000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32" name="Straight Arrow Connector 31"/>
            <p:cNvCxnSpPr/>
            <p:nvPr/>
          </p:nvCxnSpPr>
          <p:spPr>
            <a:xfrm rot="-3240000" flipV="1">
              <a:off x="786469" y="5150550"/>
              <a:ext cx="153929" cy="83045"/>
            </a:xfrm>
            <a:prstGeom prst="straightConnector1">
              <a:avLst/>
            </a:prstGeom>
            <a:ln w="12700">
              <a:solidFill>
                <a:srgbClr val="00B0F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33" name="Straight Arrow Connector 32"/>
            <p:cNvCxnSpPr/>
            <p:nvPr/>
          </p:nvCxnSpPr>
          <p:spPr>
            <a:xfrm rot="-8760000" flipV="1">
              <a:off x="772062" y="5044278"/>
              <a:ext cx="153929" cy="83045"/>
            </a:xfrm>
            <a:prstGeom prst="straightConnector1">
              <a:avLst/>
            </a:prstGeom>
            <a:ln w="12700">
              <a:solidFill>
                <a:schemeClr val="accent6">
                  <a:lumMod val="75000"/>
                </a:schemeClr>
              </a:solidFill>
              <a:headEnd type="none"/>
              <a:tailEnd type="triangle"/>
            </a:ln>
          </p:spPr>
          <p:style>
            <a:lnRef idx="2">
              <a:schemeClr val="accent2"/>
            </a:lnRef>
            <a:fillRef idx="0">
              <a:schemeClr val="accent2"/>
            </a:fillRef>
            <a:effectRef idx="1">
              <a:schemeClr val="accent2"/>
            </a:effectRef>
            <a:fontRef idx="minor">
              <a:schemeClr val="tx1"/>
            </a:fontRef>
          </p:style>
        </p:cxnSp>
      </p:grpSp>
      <p:pic>
        <p:nvPicPr>
          <p:cNvPr id="34" name="Picture 3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30" name="TextBox 2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36"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35" name="TextBox 34"/>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149</a:t>
            </a:r>
          </a:p>
        </p:txBody>
      </p:sp>
      <p:sp>
        <p:nvSpPr>
          <p:cNvPr id="37" name="TextBox 3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6695378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496050" y="735623"/>
            <a:ext cx="2647950" cy="570035"/>
          </a:xfrm>
        </p:spPr>
        <p:txBody>
          <a:bodyPr>
            <a:normAutofit/>
          </a:bodyPr>
          <a:lstStyle/>
          <a:p>
            <a:pPr algn="r" rtl="1"/>
            <a:r>
              <a:rPr lang="fa-IR" sz="1477" b="1" dirty="0">
                <a:effectLst>
                  <a:outerShdw blurRad="38100" dist="38100" dir="2700000" algn="tl">
                    <a:srgbClr val="000000">
                      <a:alpha val="43137"/>
                    </a:srgbClr>
                  </a:outerShdw>
                </a:effectLst>
                <a:cs typeface="B Nazanin" pitchFamily="2" charset="-78"/>
              </a:rPr>
              <a:t>ویژگی معماری دوره‏ی قاجار :</a:t>
            </a:r>
            <a:endParaRPr lang="en-US" sz="1477" b="1" dirty="0">
              <a:effectLst>
                <a:outerShdw blurRad="38100" dist="38100" dir="2700000" algn="tl">
                  <a:srgbClr val="000000">
                    <a:alpha val="43137"/>
                  </a:srgbClr>
                </a:outerShdw>
              </a:effectLst>
              <a:cs typeface="B Nazanin" pitchFamily="2" charset="-78"/>
            </a:endParaRPr>
          </a:p>
        </p:txBody>
      </p:sp>
      <p:sp>
        <p:nvSpPr>
          <p:cNvPr id="4" name="Rectangle 3"/>
          <p:cNvSpPr/>
          <p:nvPr/>
        </p:nvSpPr>
        <p:spPr>
          <a:xfrm>
            <a:off x="2292713" y="1235526"/>
            <a:ext cx="5915669" cy="2195123"/>
          </a:xfrm>
          <a:prstGeom prst="rect">
            <a:avLst/>
          </a:prstGeom>
        </p:spPr>
        <p:txBody>
          <a:bodyPr wrap="square" lIns="63152" tIns="31577" rIns="63152" bIns="31577">
            <a:spAutoFit/>
          </a:bodyPr>
          <a:lstStyle/>
          <a:p>
            <a:pPr algn="justLow" defTabSz="884160"/>
            <a:r>
              <a:rPr lang="fa-IR" sz="1154" dirty="0">
                <a:solidFill>
                  <a:prstClr val="black"/>
                </a:solidFill>
                <a:cs typeface="B Nazanin" pitchFamily="2" charset="-78"/>
              </a:rPr>
              <a:t>   در سال 1250 ه. ش که ناصرالدین شاه به اروپا سفر کرد و اولین پادشاه ایرانی که بدون قصد کشورگشایی پا از وطن بیرون گذاشت، دارالفنون تاسیس شده بود ، امیرکبیر به قتل رسیده بود و حضور هیئت‏های اروپایی در پایتخت آشکار بود. ملکه ویکتوریا بر انگلستان سلطنت می‏کرد و می‏رفت تا عنوان ملکه‏ی هندوستان را نیز  به دست آورد . ناپلئون سوم از سلطنت در مکزیک و سپس فرانسه بر کنار شده بود. اوسمان در کار بازسازی پاریس بود و گارنیه در کار تکمیل ساختمان اپرای پاریس بود.</a:t>
            </a:r>
          </a:p>
          <a:p>
            <a:pPr algn="justLow" defTabSz="884160"/>
            <a:r>
              <a:rPr lang="fa-IR" sz="1154" dirty="0">
                <a:solidFill>
                  <a:prstClr val="black"/>
                </a:solidFill>
                <a:cs typeface="B Nazanin" pitchFamily="2" charset="-78"/>
              </a:rPr>
              <a:t>   در پایان سال‏های سلطنت 50 ساله‏ی ناصرالدین شاه، برج و باروی تهران به سبک رنسانس ساخته شده بود،کمال الملک هنر پرسپکتیو را به کمال رسانده بود و فنون و مهارت‏هایش را به نسل آینده آموزش می‏داد. شاهزاده میرزا ملکم خان، فراموشخانه‏ها را بر پا کرده و مشغول هنر نمایی‏های دیگر بود، اروپایی‏ها دستگاه دولت را اداره می‏کردند، ثروتمندان جلوی پرده‏های نقاشی شده به سبک ویکتوریایی و نمای باغ‏های انگلیسی ژست می‏گرفتند و اشخاصی چون روسی خان و سرگین و حتی خود قبله عالم از آن عکس می‏گرفتند و نفوذ معماری اروپا در انواع گوناگون ساختمان‏ها و در خیابان‏های شهر جا افتاده بود.</a:t>
            </a:r>
            <a:endParaRPr lang="en-US" sz="1154" dirty="0">
              <a:solidFill>
                <a:prstClr val="black"/>
              </a:solidFill>
              <a:cs typeface="B Nazanin" pitchFamily="2" charset="-78"/>
            </a:endParaRPr>
          </a:p>
          <a:p>
            <a:pPr algn="justLow" defTabSz="884160"/>
            <a:r>
              <a:rPr lang="fa-IR" sz="1154" dirty="0">
                <a:solidFill>
                  <a:prstClr val="black"/>
                </a:solidFill>
                <a:cs typeface="B Nazanin" pitchFamily="2" charset="-78"/>
              </a:rPr>
              <a:t>   </a:t>
            </a:r>
            <a:r>
              <a:rPr lang="ar-SA" sz="1154" dirty="0">
                <a:solidFill>
                  <a:prstClr val="black"/>
                </a:solidFill>
                <a:cs typeface="B Nazanin" pitchFamily="2" charset="-78"/>
              </a:rPr>
              <a:t>معماري قاجار اصول، مباني و الگوهاي قديم معماري ايران را ارتقا</a:t>
            </a:r>
            <a:r>
              <a:rPr lang="fa-IR" sz="1154" dirty="0">
                <a:solidFill>
                  <a:prstClr val="black"/>
                </a:solidFill>
                <a:cs typeface="B Nazanin" pitchFamily="2" charset="-78"/>
              </a:rPr>
              <a:t>ء</a:t>
            </a:r>
            <a:r>
              <a:rPr lang="ar-SA" sz="1154" dirty="0">
                <a:solidFill>
                  <a:prstClr val="black"/>
                </a:solidFill>
                <a:cs typeface="B Nazanin" pitchFamily="2" charset="-78"/>
              </a:rPr>
              <a:t> بخشيده و نوآوري</a:t>
            </a:r>
            <a:r>
              <a:rPr lang="fa-IR" sz="1154" dirty="0">
                <a:solidFill>
                  <a:prstClr val="black"/>
                </a:solidFill>
                <a:cs typeface="B Nazanin" pitchFamily="2" charset="-78"/>
              </a:rPr>
              <a:t>‏</a:t>
            </a:r>
            <a:r>
              <a:rPr lang="ar-SA" sz="1154" dirty="0">
                <a:solidFill>
                  <a:prstClr val="black"/>
                </a:solidFill>
                <a:cs typeface="B Nazanin" pitchFamily="2" charset="-78"/>
              </a:rPr>
              <a:t>هايي از نظر فضا به وجود آورد. ليكن، به نظر مي</a:t>
            </a:r>
            <a:r>
              <a:rPr lang="fa-IR" sz="1154" dirty="0">
                <a:solidFill>
                  <a:prstClr val="black"/>
                </a:solidFill>
                <a:cs typeface="B Nazanin" pitchFamily="2" charset="-78"/>
              </a:rPr>
              <a:t>‏</a:t>
            </a:r>
            <a:r>
              <a:rPr lang="ar-SA" sz="1154" dirty="0">
                <a:solidFill>
                  <a:prstClr val="black"/>
                </a:solidFill>
                <a:cs typeface="B Nazanin" pitchFamily="2" charset="-78"/>
              </a:rPr>
              <a:t>رسد، قوت لازم خلق يك معماري نوين را نداشته است.  </a:t>
            </a:r>
            <a:endParaRPr lang="en-US" sz="1154" dirty="0">
              <a:solidFill>
                <a:prstClr val="black"/>
              </a:solidFill>
              <a:cs typeface="B Nazanin" pitchFamily="2" charset="-78"/>
            </a:endParaRPr>
          </a:p>
          <a:p>
            <a:pPr algn="justLow" defTabSz="884160"/>
            <a:r>
              <a:rPr lang="fa-IR" sz="1154" dirty="0">
                <a:solidFill>
                  <a:prstClr val="black"/>
                </a:solidFill>
                <a:cs typeface="B Nazanin" pitchFamily="2" charset="-78"/>
              </a:rPr>
              <a:t>   </a:t>
            </a:r>
            <a:r>
              <a:rPr lang="ar-SA" sz="1154" dirty="0">
                <a:solidFill>
                  <a:prstClr val="black"/>
                </a:solidFill>
                <a:cs typeface="B Nazanin" pitchFamily="2" charset="-78"/>
              </a:rPr>
              <a:t>معماری دوره قاجار ادامه سبک آذری و اصفهانی و آمیختگی اصیل ایرانی با معماری مدرن است</a:t>
            </a:r>
            <a:r>
              <a:rPr lang="fa-IR" sz="1154" dirty="0">
                <a:solidFill>
                  <a:prstClr val="black"/>
                </a:solidFill>
                <a:cs typeface="B Nazanin" pitchFamily="2" charset="-78"/>
              </a:rPr>
              <a:t>.</a:t>
            </a:r>
          </a:p>
        </p:txBody>
      </p:sp>
      <p:sp>
        <p:nvSpPr>
          <p:cNvPr id="5" name="Title 1"/>
          <p:cNvSpPr txBox="1">
            <a:spLocks/>
          </p:cNvSpPr>
          <p:nvPr/>
        </p:nvSpPr>
        <p:spPr>
          <a:xfrm>
            <a:off x="5560431" y="3488328"/>
            <a:ext cx="2647950" cy="265876"/>
          </a:xfrm>
          <a:prstGeom prst="rect">
            <a:avLst/>
          </a:prstGeom>
        </p:spPr>
        <p:txBody>
          <a:bodyPr vert="horz" lIns="84406" tIns="42203" rIns="84406" bIns="42203"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rtl="1"/>
            <a:r>
              <a:rPr lang="fa-IR" sz="1200" b="1" dirty="0">
                <a:solidFill>
                  <a:prstClr val="black"/>
                </a:solidFill>
                <a:cs typeface="B Nazanin" pitchFamily="2" charset="-78"/>
              </a:rPr>
              <a:t>چند نمونه از بناهای دوره قاجار در گیلان :</a:t>
            </a:r>
            <a:endParaRPr lang="en-US" sz="1200" b="1" dirty="0">
              <a:solidFill>
                <a:prstClr val="black"/>
              </a:solidFill>
              <a:cs typeface="B Nazanin" pitchFamily="2" charset="-78"/>
            </a:endParaRP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18059" y="3894283"/>
            <a:ext cx="2428750" cy="1757471"/>
          </a:xfrm>
          <a:prstGeom prst="rect">
            <a:avLst/>
          </a:prstGeom>
          <a:ln>
            <a:noFill/>
          </a:ln>
          <a:effectLst>
            <a:outerShdw blurRad="50800" dist="38100" dir="2700000" algn="tl" rotWithShape="0">
              <a:prstClr val="black">
                <a:alpha val="40000"/>
              </a:prstClr>
            </a:outerShdw>
          </a:effectLst>
        </p:spPr>
      </p:pic>
      <p:sp>
        <p:nvSpPr>
          <p:cNvPr id="7" name="TextBox 6"/>
          <p:cNvSpPr txBox="1"/>
          <p:nvPr/>
        </p:nvSpPr>
        <p:spPr>
          <a:xfrm>
            <a:off x="2950904" y="5755413"/>
            <a:ext cx="1763060" cy="27699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defPPr>
              <a:defRPr lang="en-US"/>
            </a:defPPr>
            <a:lvl1pPr algn="ctr" rtl="1">
              <a:defRPr sz="1300">
                <a:cs typeface="B Nazanin" pitchFamily="2" charset="-78"/>
              </a:defRPr>
            </a:lvl1pPr>
          </a:lstStyle>
          <a:p>
            <a:pPr defTabSz="884160"/>
            <a:r>
              <a:rPr lang="fa-IR" sz="1200" dirty="0">
                <a:solidFill>
                  <a:prstClr val="black"/>
                </a:solidFill>
              </a:rPr>
              <a:t>کاخ میان‏پشته – بندر انزلی</a:t>
            </a:r>
            <a:endParaRPr lang="en-US" sz="1200" dirty="0">
              <a:solidFill>
                <a:prstClr val="black"/>
              </a:solidFill>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18621" y="3894283"/>
            <a:ext cx="2343294" cy="1757471"/>
          </a:xfrm>
          <a:prstGeom prst="rect">
            <a:avLst/>
          </a:prstGeom>
          <a:ln>
            <a:noFill/>
          </a:ln>
          <a:effectLst>
            <a:outerShdw blurRad="50800" dist="38100" dir="2700000" algn="tl" rotWithShape="0">
              <a:prstClr val="black">
                <a:alpha val="40000"/>
              </a:prstClr>
            </a:outerShdw>
          </a:effectLst>
        </p:spPr>
      </p:pic>
      <p:sp>
        <p:nvSpPr>
          <p:cNvPr id="9" name="TextBox 8"/>
          <p:cNvSpPr txBox="1"/>
          <p:nvPr/>
        </p:nvSpPr>
        <p:spPr>
          <a:xfrm>
            <a:off x="5908738" y="5755413"/>
            <a:ext cx="1763060" cy="27699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defPPr>
              <a:defRPr lang="en-US"/>
            </a:defPPr>
            <a:lvl1pPr algn="ctr" rtl="1">
              <a:defRPr sz="1300">
                <a:cs typeface="B Nazanin" pitchFamily="2" charset="-78"/>
              </a:defRPr>
            </a:lvl1pPr>
          </a:lstStyle>
          <a:p>
            <a:pPr defTabSz="884160"/>
            <a:r>
              <a:rPr lang="fa-IR" sz="1200" dirty="0">
                <a:solidFill>
                  <a:prstClr val="black"/>
                </a:solidFill>
              </a:rPr>
              <a:t>مقبره‏ی دانای علی – رشت</a:t>
            </a:r>
            <a:endParaRPr lang="en-US" sz="1200" dirty="0">
              <a:solidFill>
                <a:prstClr val="black"/>
              </a:solidFill>
            </a:endParaRPr>
          </a:p>
        </p:txBody>
      </p:sp>
      <p:sp>
        <p:nvSpPr>
          <p:cNvPr id="10" name="TextBox 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
        <p:nvSpPr>
          <p:cNvPr id="11" name="TextBox 10"/>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معماری دوره قاجار</a:t>
            </a:r>
            <a:endParaRPr lang="en-US" sz="1200" dirty="0">
              <a:solidFill>
                <a:prstClr val="black">
                  <a:lumMod val="75000"/>
                  <a:lumOff val="25000"/>
                </a:prstClr>
              </a:solidFill>
              <a:cs typeface="B Nazanin" pitchFamily="2" charset="-78"/>
            </a:endParaRPr>
          </a:p>
        </p:txBody>
      </p:sp>
      <p:sp>
        <p:nvSpPr>
          <p:cNvPr id="12" name="TextBox 1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15</a:t>
            </a:r>
            <a:endParaRPr lang="en-US" sz="1108" dirty="0">
              <a:solidFill>
                <a:prstClr val="black">
                  <a:lumMod val="65000"/>
                  <a:lumOff val="35000"/>
                </a:prstClr>
              </a:solidFill>
              <a:cs typeface="B Nazanin" pitchFamily="2" charset="-78"/>
            </a:endParaRPr>
          </a:p>
        </p:txBody>
      </p:sp>
      <p:sp>
        <p:nvSpPr>
          <p:cNvPr id="13" name="Title 1"/>
          <p:cNvSpPr txBox="1">
            <a:spLocks/>
          </p:cNvSpPr>
          <p:nvPr/>
        </p:nvSpPr>
        <p:spPr>
          <a:xfrm>
            <a:off x="487810" y="5423068"/>
            <a:ext cx="1260169" cy="40485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r>
              <a:rPr lang="fa-IR" sz="1108" dirty="0">
                <a:solidFill>
                  <a:prstClr val="black">
                    <a:lumMod val="75000"/>
                    <a:lumOff val="25000"/>
                  </a:prstClr>
                </a:solidFill>
              </a:rPr>
              <a:t>کتاب هنر دوره قاجار</a:t>
            </a:r>
          </a:p>
          <a:p>
            <a:pPr defTabSz="884160" rtl="0"/>
            <a:r>
              <a:rPr lang="en-US" sz="923" dirty="0">
                <a:solidFill>
                  <a:prstClr val="black">
                    <a:lumMod val="65000"/>
                    <a:lumOff val="35000"/>
                  </a:prstClr>
                </a:solidFill>
              </a:rPr>
              <a:t>Wikipedia.org</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Tree>
    <p:extLst>
      <p:ext uri="{BB962C8B-B14F-4D97-AF65-F5344CB8AC3E}">
        <p14:creationId xmlns:p14="http://schemas.microsoft.com/office/powerpoint/2010/main" val="160231674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25478" y="1144885"/>
            <a:ext cx="1527942" cy="2453974"/>
          </a:xfrm>
          <a:prstGeom prst="rect">
            <a:avLst/>
          </a:prstGeom>
          <a:ln>
            <a:noFill/>
          </a:ln>
          <a:effectLst>
            <a:outerShdw blurRad="190500" algn="tl" rotWithShape="0">
              <a:srgbClr val="000000">
                <a:alpha val="70000"/>
              </a:srgbClr>
            </a:outerShdw>
          </a:effectLst>
        </p:spPr>
      </p:pic>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25478" y="3940760"/>
            <a:ext cx="2721115" cy="2040836"/>
          </a:xfrm>
          <a:prstGeom prst="rect">
            <a:avLst/>
          </a:prstGeom>
          <a:ln>
            <a:noFill/>
          </a:ln>
          <a:effectLst>
            <a:outerShdw blurRad="190500" algn="tl" rotWithShape="0">
              <a:srgbClr val="000000">
                <a:alpha val="70000"/>
              </a:srgbClr>
            </a:outerShdw>
          </a:effectLst>
        </p:spPr>
      </p:pic>
      <p:sp>
        <p:nvSpPr>
          <p:cNvPr id="13" name="Oval 12"/>
          <p:cNvSpPr/>
          <p:nvPr/>
        </p:nvSpPr>
        <p:spPr>
          <a:xfrm>
            <a:off x="3715804" y="1073266"/>
            <a:ext cx="292353" cy="143238"/>
          </a:xfrm>
          <a:prstGeom prst="ellipse">
            <a:avLst/>
          </a:prstGeom>
          <a:noFill/>
          <a:ln w="38100">
            <a:solidFill>
              <a:schemeClr val="accent6">
                <a:lumMod val="75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4" name="Oval 13"/>
          <p:cNvSpPr/>
          <p:nvPr/>
        </p:nvSpPr>
        <p:spPr>
          <a:xfrm>
            <a:off x="4904345" y="3869141"/>
            <a:ext cx="292353" cy="143238"/>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grpSp>
        <p:nvGrpSpPr>
          <p:cNvPr id="20" name="Group 19"/>
          <p:cNvGrpSpPr/>
          <p:nvPr/>
        </p:nvGrpSpPr>
        <p:grpSpPr>
          <a:xfrm>
            <a:off x="876641" y="3827838"/>
            <a:ext cx="837194" cy="592770"/>
            <a:chOff x="874924" y="4988073"/>
            <a:chExt cx="726843" cy="514634"/>
          </a:xfrm>
        </p:grpSpPr>
        <p:cxnSp>
          <p:nvCxnSpPr>
            <p:cNvPr id="22" name="Straight Arrow Connector 21"/>
            <p:cNvCxnSpPr/>
            <p:nvPr/>
          </p:nvCxnSpPr>
          <p:spPr>
            <a:xfrm>
              <a:off x="1391491" y="4988073"/>
              <a:ext cx="210276" cy="73140"/>
            </a:xfrm>
            <a:prstGeom prst="straightConnector1">
              <a:avLst/>
            </a:prstGeom>
            <a:ln w="12700">
              <a:solidFill>
                <a:schemeClr val="accent6">
                  <a:lumMod val="75000"/>
                </a:schemeClr>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3" name="Straight Arrow Connector 22"/>
            <p:cNvCxnSpPr/>
            <p:nvPr/>
          </p:nvCxnSpPr>
          <p:spPr>
            <a:xfrm rot="4080000">
              <a:off x="806356" y="5361000"/>
              <a:ext cx="210275" cy="73140"/>
            </a:xfrm>
            <a:prstGeom prst="straightConnector1">
              <a:avLst/>
            </a:prstGeom>
            <a:ln w="12700">
              <a:solidFill>
                <a:srgbClr val="FF0000"/>
              </a:solidFill>
              <a:headEnd type="none"/>
              <a:tailEnd type="triangle"/>
            </a:ln>
          </p:spPr>
          <p:style>
            <a:lnRef idx="2">
              <a:schemeClr val="accent2"/>
            </a:lnRef>
            <a:fillRef idx="0">
              <a:schemeClr val="accent2"/>
            </a:fillRef>
            <a:effectRef idx="1">
              <a:schemeClr val="accent2"/>
            </a:effectRef>
            <a:fontRef idx="minor">
              <a:schemeClr val="tx1"/>
            </a:fontRef>
          </p:style>
        </p:cxnSp>
      </p:grpSp>
      <p:pic>
        <p:nvPicPr>
          <p:cNvPr id="24" name="Picture 2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25" name="Subtitle 2"/>
          <p:cNvSpPr txBox="1">
            <a:spLocks/>
          </p:cNvSpPr>
          <p:nvPr/>
        </p:nvSpPr>
        <p:spPr>
          <a:xfrm>
            <a:off x="6149649" y="1700808"/>
            <a:ext cx="1945204"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پوسته شدن و ریختن اندود </a:t>
            </a:r>
          </a:p>
        </p:txBody>
      </p:sp>
      <p:sp>
        <p:nvSpPr>
          <p:cNvPr id="26" name="Subtitle 2"/>
          <p:cNvSpPr txBox="1">
            <a:spLocks/>
          </p:cNvSpPr>
          <p:nvPr/>
        </p:nvSpPr>
        <p:spPr>
          <a:xfrm>
            <a:off x="5369627" y="4066603"/>
            <a:ext cx="2602370" cy="490006"/>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ساب زدن قسمت آسیب دیده و اندود دوباره</a:t>
            </a:r>
          </a:p>
          <a:p>
            <a:pPr defTabSz="884160"/>
            <a:endParaRPr lang="fa-IR" sz="1292" dirty="0">
              <a:solidFill>
                <a:prstClr val="black"/>
              </a:solidFill>
            </a:endParaRPr>
          </a:p>
        </p:txBody>
      </p:sp>
      <p:sp>
        <p:nvSpPr>
          <p:cNvPr id="27" name="TextBox 26"/>
          <p:cNvSpPr txBox="1"/>
          <p:nvPr/>
        </p:nvSpPr>
        <p:spPr>
          <a:xfrm>
            <a:off x="6167255" y="2613683"/>
            <a:ext cx="1890003"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بارندگی و رطوبت نزولی</a:t>
            </a:r>
          </a:p>
          <a:p>
            <a:pPr defTabSz="884160"/>
            <a:r>
              <a:rPr lang="fa-IR" sz="1292" dirty="0">
                <a:solidFill>
                  <a:prstClr val="black"/>
                </a:solidFill>
              </a:rPr>
              <a:t>-  فرسودگی مصالح</a:t>
            </a:r>
            <a:endParaRPr lang="en-US" sz="1292" dirty="0">
              <a:solidFill>
                <a:prstClr val="black"/>
              </a:solidFill>
            </a:endParaRPr>
          </a:p>
        </p:txBody>
      </p:sp>
      <p:sp>
        <p:nvSpPr>
          <p:cNvPr id="28"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9" name="Subtitle 2"/>
          <p:cNvSpPr txBox="1">
            <a:spLocks/>
          </p:cNvSpPr>
          <p:nvPr/>
        </p:nvSpPr>
        <p:spPr>
          <a:xfrm>
            <a:off x="6629171" y="1424354"/>
            <a:ext cx="155749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30" name="Subtitle 2"/>
          <p:cNvSpPr txBox="1">
            <a:spLocks/>
          </p:cNvSpPr>
          <p:nvPr/>
        </p:nvSpPr>
        <p:spPr>
          <a:xfrm>
            <a:off x="5834910" y="3604846"/>
            <a:ext cx="2277764"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16" name="TextBox 1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8"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9" name="TextBox 18"/>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150</a:t>
            </a:r>
          </a:p>
        </p:txBody>
      </p:sp>
      <p:sp>
        <p:nvSpPr>
          <p:cNvPr id="21" name="TextBox 2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68590158"/>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مرمت\عکــــــــــــــــــس\aasiiiiiiiiib\New folder (3)\SDC14968.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312057" y="1713236"/>
            <a:ext cx="2736536" cy="171576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5123" name="Picture 3" descr="E:\مرمت\عکــــــــــــــــــس\aasiiiiiiiiib\New folder (3)\SDC1497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12057" y="3958115"/>
            <a:ext cx="2695946" cy="179729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3" name="Oval 12"/>
          <p:cNvSpPr/>
          <p:nvPr/>
        </p:nvSpPr>
        <p:spPr>
          <a:xfrm>
            <a:off x="4904345" y="1641616"/>
            <a:ext cx="292353" cy="143238"/>
          </a:xfrm>
          <a:prstGeom prst="ellipse">
            <a:avLst/>
          </a:prstGeom>
          <a:noFill/>
          <a:ln w="38100">
            <a:solidFill>
              <a:schemeClr val="accent6">
                <a:lumMod val="75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4" name="Oval 13"/>
          <p:cNvSpPr/>
          <p:nvPr/>
        </p:nvSpPr>
        <p:spPr>
          <a:xfrm>
            <a:off x="4861826" y="3886496"/>
            <a:ext cx="292353" cy="143238"/>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8" name="Subtitle 2"/>
          <p:cNvSpPr txBox="1">
            <a:spLocks/>
          </p:cNvSpPr>
          <p:nvPr/>
        </p:nvSpPr>
        <p:spPr>
          <a:xfrm>
            <a:off x="6149649" y="1700808"/>
            <a:ext cx="1945204"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پوسته شدن و ریختن اندود </a:t>
            </a:r>
          </a:p>
        </p:txBody>
      </p:sp>
      <p:sp>
        <p:nvSpPr>
          <p:cNvPr id="19" name="Subtitle 2"/>
          <p:cNvSpPr txBox="1">
            <a:spLocks/>
          </p:cNvSpPr>
          <p:nvPr/>
        </p:nvSpPr>
        <p:spPr>
          <a:xfrm>
            <a:off x="5369627" y="4066603"/>
            <a:ext cx="2602370" cy="490006"/>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ساب زدن قسمت آسیب دیده و اندود دوباره</a:t>
            </a:r>
          </a:p>
          <a:p>
            <a:pPr defTabSz="884160"/>
            <a:endParaRPr lang="fa-IR" sz="1292" dirty="0">
              <a:solidFill>
                <a:prstClr val="black"/>
              </a:solidFill>
            </a:endParaRPr>
          </a:p>
        </p:txBody>
      </p:sp>
      <p:sp>
        <p:nvSpPr>
          <p:cNvPr id="20" name="TextBox 19"/>
          <p:cNvSpPr txBox="1"/>
          <p:nvPr/>
        </p:nvSpPr>
        <p:spPr>
          <a:xfrm>
            <a:off x="6167255" y="2613683"/>
            <a:ext cx="1890003"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بارندگی و رطوبت نزولی</a:t>
            </a:r>
          </a:p>
          <a:p>
            <a:pPr defTabSz="884160"/>
            <a:r>
              <a:rPr lang="fa-IR" sz="1292" dirty="0">
                <a:solidFill>
                  <a:prstClr val="black"/>
                </a:solidFill>
              </a:rPr>
              <a:t>-  فرسودگی مصالح</a:t>
            </a:r>
            <a:endParaRPr lang="en-US" sz="1292" dirty="0">
              <a:solidFill>
                <a:prstClr val="black"/>
              </a:solidFill>
            </a:endParaRPr>
          </a:p>
        </p:txBody>
      </p:sp>
      <p:sp>
        <p:nvSpPr>
          <p:cNvPr id="24" name="Subtitle 2"/>
          <p:cNvSpPr txBox="1">
            <a:spLocks/>
          </p:cNvSpPr>
          <p:nvPr/>
        </p:nvSpPr>
        <p:spPr>
          <a:xfrm>
            <a:off x="6615469" y="2198077"/>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5" name="Subtitle 2"/>
          <p:cNvSpPr txBox="1">
            <a:spLocks/>
          </p:cNvSpPr>
          <p:nvPr/>
        </p:nvSpPr>
        <p:spPr>
          <a:xfrm>
            <a:off x="6629171" y="1424354"/>
            <a:ext cx="155749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6" name="Subtitle 2"/>
          <p:cNvSpPr txBox="1">
            <a:spLocks/>
          </p:cNvSpPr>
          <p:nvPr/>
        </p:nvSpPr>
        <p:spPr>
          <a:xfrm>
            <a:off x="4572000" y="3604846"/>
            <a:ext cx="3540674"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grpSp>
        <p:nvGrpSpPr>
          <p:cNvPr id="27" name="Group 26"/>
          <p:cNvGrpSpPr/>
          <p:nvPr/>
        </p:nvGrpSpPr>
        <p:grpSpPr>
          <a:xfrm>
            <a:off x="383979" y="3771524"/>
            <a:ext cx="232085" cy="325691"/>
            <a:chOff x="393226" y="4950558"/>
            <a:chExt cx="210276" cy="295086"/>
          </a:xfrm>
        </p:grpSpPr>
        <p:cxnSp>
          <p:nvCxnSpPr>
            <p:cNvPr id="29" name="Straight Arrow Connector 28"/>
            <p:cNvCxnSpPr/>
            <p:nvPr/>
          </p:nvCxnSpPr>
          <p:spPr>
            <a:xfrm rot="-1020000">
              <a:off x="393226" y="4950558"/>
              <a:ext cx="210276" cy="73140"/>
            </a:xfrm>
            <a:prstGeom prst="straightConnector1">
              <a:avLst/>
            </a:prstGeom>
            <a:ln w="12700">
              <a:solidFill>
                <a:srgbClr val="FF000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30" name="Straight Arrow Connector 29"/>
            <p:cNvCxnSpPr/>
            <p:nvPr/>
          </p:nvCxnSpPr>
          <p:spPr>
            <a:xfrm rot="-6600000">
              <a:off x="434138" y="5103936"/>
              <a:ext cx="210276" cy="73140"/>
            </a:xfrm>
            <a:prstGeom prst="straightConnector1">
              <a:avLst/>
            </a:prstGeom>
            <a:ln w="12700">
              <a:solidFill>
                <a:schemeClr val="accent6">
                  <a:lumMod val="75000"/>
                </a:schemeClr>
              </a:solidFill>
              <a:headEnd type="none"/>
              <a:tailEnd type="triangle"/>
            </a:ln>
          </p:spPr>
          <p:style>
            <a:lnRef idx="2">
              <a:schemeClr val="accent2"/>
            </a:lnRef>
            <a:fillRef idx="0">
              <a:schemeClr val="accent2"/>
            </a:fillRef>
            <a:effectRef idx="1">
              <a:schemeClr val="accent2"/>
            </a:effectRef>
            <a:fontRef idx="minor">
              <a:schemeClr val="tx1"/>
            </a:fontRef>
          </p:style>
        </p:cxnSp>
      </p:grpSp>
      <p:pic>
        <p:nvPicPr>
          <p:cNvPr id="31" name="Picture 3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6" name="TextBox 1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2" name="TextBox 21"/>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151</a:t>
            </a:r>
          </a:p>
        </p:txBody>
      </p:sp>
      <p:sp>
        <p:nvSpPr>
          <p:cNvPr id="23" name="TextBox 22"/>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789628674"/>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5349343" y="1567870"/>
            <a:ext cx="261257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تخریب قطعه چوب ها در سقف</a:t>
            </a:r>
          </a:p>
        </p:txBody>
      </p:sp>
      <p:sp>
        <p:nvSpPr>
          <p:cNvPr id="8" name="Subtitle 2"/>
          <p:cNvSpPr txBox="1">
            <a:spLocks/>
          </p:cNvSpPr>
          <p:nvPr/>
        </p:nvSpPr>
        <p:spPr>
          <a:xfrm>
            <a:off x="5610413" y="2431966"/>
            <a:ext cx="2331218"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رطوبت نزولي</a:t>
            </a:r>
          </a:p>
          <a:p>
            <a:pPr defTabSz="884160"/>
            <a:r>
              <a:rPr lang="fa-IR" sz="1292" dirty="0">
                <a:solidFill>
                  <a:prstClr val="black"/>
                </a:solidFill>
              </a:rPr>
              <a:t>- فرسایش سقف اصلی</a:t>
            </a:r>
          </a:p>
        </p:txBody>
      </p:sp>
      <p:sp>
        <p:nvSpPr>
          <p:cNvPr id="9" name="Subtitle 2"/>
          <p:cNvSpPr txBox="1">
            <a:spLocks/>
          </p:cNvSpPr>
          <p:nvPr/>
        </p:nvSpPr>
        <p:spPr>
          <a:xfrm>
            <a:off x="5170221" y="3894283"/>
            <a:ext cx="2706127" cy="887679"/>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از آنجا که سقف در قسمت سربینه به طور کامل فرسوده شده و در حال ریختن است سقف این قسمت را به طور کامل بازسازی می نماییم.</a:t>
            </a:r>
          </a:p>
        </p:txBody>
      </p:sp>
      <p:pic>
        <p:nvPicPr>
          <p:cNvPr id="1026" name="Picture 2" descr="E:\مرمت\عکــــــــــــــــــس\hamame zanane\DSC08125.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343297" y="786323"/>
            <a:ext cx="1408376" cy="187783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27" name="Picture 3" descr="E:\مرمت\عکــــــــــــــــــس\hamame zanane\DSC081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43296" y="2836209"/>
            <a:ext cx="2061327" cy="140071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3" name="Picture 2" descr="E:\مرمت\عکــــــــــــــــــس\سردر\DSC07210.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43296" y="4426034"/>
            <a:ext cx="2213317" cy="16599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1504180" y="4224520"/>
            <a:ext cx="608470" cy="2107"/>
            <a:chOff x="1297530" y="3743325"/>
            <a:chExt cx="566888" cy="1963"/>
          </a:xfrm>
        </p:grpSpPr>
        <p:cxnSp>
          <p:nvCxnSpPr>
            <p:cNvPr id="14" name="Straight Arrow Connector 13"/>
            <p:cNvCxnSpPr/>
            <p:nvPr/>
          </p:nvCxnSpPr>
          <p:spPr>
            <a:xfrm rot="16200000" flipV="1">
              <a:off x="1769141" y="3650011"/>
              <a:ext cx="0" cy="190554"/>
            </a:xfrm>
            <a:prstGeom prst="straightConnector1">
              <a:avLst/>
            </a:prstGeom>
            <a:ln w="12700">
              <a:solidFill>
                <a:srgbClr val="FFC00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11" name="Straight Arrow Connector 10"/>
            <p:cNvCxnSpPr/>
            <p:nvPr/>
          </p:nvCxnSpPr>
          <p:spPr>
            <a:xfrm rot="16200000" flipV="1">
              <a:off x="1392807" y="3648048"/>
              <a:ext cx="0" cy="190554"/>
            </a:xfrm>
            <a:prstGeom prst="straightConnector1">
              <a:avLst/>
            </a:prstGeom>
            <a:ln w="12700">
              <a:solidFill>
                <a:srgbClr val="C0000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5" name="Oval 14"/>
          <p:cNvSpPr/>
          <p:nvPr/>
        </p:nvSpPr>
        <p:spPr>
          <a:xfrm>
            <a:off x="4239656" y="2764311"/>
            <a:ext cx="292353" cy="143238"/>
          </a:xfrm>
          <a:prstGeom prst="ellipse">
            <a:avLst/>
          </a:prstGeom>
          <a:noFill/>
          <a:ln w="38100">
            <a:solidFill>
              <a:srgbClr val="C0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6" name="Oval 15"/>
          <p:cNvSpPr/>
          <p:nvPr/>
        </p:nvSpPr>
        <p:spPr>
          <a:xfrm>
            <a:off x="3614958" y="714704"/>
            <a:ext cx="292353" cy="143238"/>
          </a:xfrm>
          <a:prstGeom prst="ellipse">
            <a:avLst/>
          </a:prstGeom>
          <a:noFill/>
          <a:ln w="38100">
            <a:solidFill>
              <a:srgbClr val="C0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7" name="Oval 16"/>
          <p:cNvSpPr/>
          <p:nvPr/>
        </p:nvSpPr>
        <p:spPr>
          <a:xfrm>
            <a:off x="4424115" y="4354415"/>
            <a:ext cx="292353" cy="143238"/>
          </a:xfrm>
          <a:prstGeom prst="ellipse">
            <a:avLst/>
          </a:prstGeom>
          <a:noFill/>
          <a:ln w="38100">
            <a:solidFill>
              <a:srgbClr val="FFC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8" name="Subtitle 2"/>
          <p:cNvSpPr txBox="1">
            <a:spLocks/>
          </p:cNvSpPr>
          <p:nvPr/>
        </p:nvSpPr>
        <p:spPr>
          <a:xfrm>
            <a:off x="6474792" y="2057400"/>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19" name="Subtitle 2"/>
          <p:cNvSpPr txBox="1">
            <a:spLocks/>
          </p:cNvSpPr>
          <p:nvPr/>
        </p:nvSpPr>
        <p:spPr>
          <a:xfrm>
            <a:off x="6488494" y="1283677"/>
            <a:ext cx="1557495" cy="284193"/>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p>
        </p:txBody>
      </p:sp>
      <p:sp>
        <p:nvSpPr>
          <p:cNvPr id="20" name="Subtitle 2"/>
          <p:cNvSpPr txBox="1">
            <a:spLocks/>
          </p:cNvSpPr>
          <p:nvPr/>
        </p:nvSpPr>
        <p:spPr>
          <a:xfrm>
            <a:off x="4431323" y="3464169"/>
            <a:ext cx="3540674"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22" name="Picture 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21" name="TextBox 20"/>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4"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3" name="TextBox 22"/>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152</a:t>
            </a:r>
          </a:p>
        </p:txBody>
      </p:sp>
      <p:sp>
        <p:nvSpPr>
          <p:cNvPr id="25" name="TextBox 24"/>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022038732"/>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6404420" y="2431967"/>
            <a:ext cx="1557495" cy="688843"/>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کج باران</a:t>
            </a:r>
          </a:p>
          <a:p>
            <a:pPr defTabSz="884160"/>
            <a:r>
              <a:rPr lang="fa-IR" sz="1292" dirty="0">
                <a:solidFill>
                  <a:prstClr val="black"/>
                </a:solidFill>
              </a:rPr>
              <a:t>- عامل انسانی</a:t>
            </a:r>
          </a:p>
          <a:p>
            <a:pPr defTabSz="884160"/>
            <a:r>
              <a:rPr lang="fa-IR" sz="1292" dirty="0">
                <a:solidFill>
                  <a:prstClr val="black"/>
                </a:solidFill>
              </a:rPr>
              <a:t>- فرسایش مصالح </a:t>
            </a:r>
          </a:p>
        </p:txBody>
      </p:sp>
      <p:sp>
        <p:nvSpPr>
          <p:cNvPr id="6" name="Subtitle 2"/>
          <p:cNvSpPr txBox="1">
            <a:spLocks/>
          </p:cNvSpPr>
          <p:nvPr/>
        </p:nvSpPr>
        <p:spPr>
          <a:xfrm>
            <a:off x="6100786" y="3942525"/>
            <a:ext cx="1770337" cy="291170"/>
          </a:xfrm>
          <a:prstGeom prst="rect">
            <a:avLst/>
          </a:prstGeom>
          <a:noFill/>
        </p:spPr>
        <p:txBody>
          <a:bodyPr wrap="square" rtlCol="0">
            <a:spAutoFit/>
          </a:bodyPr>
          <a:lstStyle>
            <a:defPPr>
              <a:defRPr lang="en-US"/>
            </a:defPPr>
            <a:lvl1pPr marL="285750" indent="-285750" algn="justLow" rtl="1">
              <a:buFont typeface="Arial" pitchFamily="34" charset="0"/>
              <a:buChar char="•"/>
              <a:defRPr sz="1400">
                <a:cs typeface="B Nazanin" pitchFamily="2" charset="-78"/>
              </a:defRPr>
            </a:lvl1pPr>
          </a:lstStyle>
          <a:p>
            <a:pPr defTabSz="884160"/>
            <a:r>
              <a:rPr lang="fa-IR" sz="1292" dirty="0">
                <a:solidFill>
                  <a:prstClr val="black"/>
                </a:solidFill>
              </a:rPr>
              <a:t>ساب زدن یا تعویض</a:t>
            </a:r>
          </a:p>
        </p:txBody>
      </p:sp>
      <p:pic>
        <p:nvPicPr>
          <p:cNvPr id="2051" name="Picture 3" descr="E:\مرمت\عکــــــــــــــــــس\سردر\DSC0720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98818" y="1307145"/>
            <a:ext cx="2252090" cy="168906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2" name="Picture 4" descr="E:\مرمت\عکــــــــــــــــــس\SarDar\45.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98818" y="3433557"/>
            <a:ext cx="1677804" cy="251670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Oval 9"/>
          <p:cNvSpPr/>
          <p:nvPr/>
        </p:nvSpPr>
        <p:spPr>
          <a:xfrm>
            <a:off x="4420040" y="1235525"/>
            <a:ext cx="292353" cy="143238"/>
          </a:xfrm>
          <a:prstGeom prst="ellipse">
            <a:avLst/>
          </a:prstGeom>
          <a:noFill/>
          <a:ln w="38100">
            <a:solidFill>
              <a:srgbClr val="FFC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3" name="Oval 12"/>
          <p:cNvSpPr/>
          <p:nvPr/>
        </p:nvSpPr>
        <p:spPr>
          <a:xfrm>
            <a:off x="3830445" y="3361502"/>
            <a:ext cx="292353" cy="143238"/>
          </a:xfrm>
          <a:prstGeom prst="ellipse">
            <a:avLst/>
          </a:prstGeom>
          <a:noFill/>
          <a:ln w="38100">
            <a:solidFill>
              <a:srgbClr val="00B0F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16" name="Picture 2" descr="E:\مرمت\عکــــــــــــــــــس\pic 29 f hamum mardune\DSC07787.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428333" y="3433557"/>
            <a:ext cx="1348782" cy="250132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2" name="Picture 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1571459" y="3812335"/>
            <a:ext cx="474722" cy="281354"/>
            <a:chOff x="6357524" y="2033268"/>
            <a:chExt cx="514282" cy="304800"/>
          </a:xfrm>
        </p:grpSpPr>
        <p:cxnSp>
          <p:nvCxnSpPr>
            <p:cNvPr id="18" name="Straight Arrow Connector 17"/>
            <p:cNvCxnSpPr/>
            <p:nvPr/>
          </p:nvCxnSpPr>
          <p:spPr>
            <a:xfrm rot="16200000" flipV="1">
              <a:off x="6748473" y="2242791"/>
              <a:ext cx="0" cy="190554"/>
            </a:xfrm>
            <a:prstGeom prst="straightConnector1">
              <a:avLst/>
            </a:prstGeom>
            <a:ln w="12700">
              <a:solidFill>
                <a:srgbClr val="00B0F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19" name="Straight Arrow Connector 18"/>
            <p:cNvCxnSpPr/>
            <p:nvPr/>
          </p:nvCxnSpPr>
          <p:spPr>
            <a:xfrm rot="5400000" flipV="1">
              <a:off x="6448964" y="2094228"/>
              <a:ext cx="0" cy="182880"/>
            </a:xfrm>
            <a:prstGeom prst="straightConnector1">
              <a:avLst/>
            </a:prstGeom>
            <a:ln w="12700">
              <a:solidFill>
                <a:srgbClr val="C0000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0" name="Straight Arrow Connector 19"/>
            <p:cNvCxnSpPr/>
            <p:nvPr/>
          </p:nvCxnSpPr>
          <p:spPr>
            <a:xfrm rot="16200000" flipV="1">
              <a:off x="6776529" y="1937991"/>
              <a:ext cx="0" cy="190554"/>
            </a:xfrm>
            <a:prstGeom prst="straightConnector1">
              <a:avLst/>
            </a:prstGeom>
            <a:ln w="12700">
              <a:solidFill>
                <a:srgbClr val="FFC00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4" name="Oval 13"/>
          <p:cNvSpPr/>
          <p:nvPr/>
        </p:nvSpPr>
        <p:spPr>
          <a:xfrm>
            <a:off x="5609025" y="3351307"/>
            <a:ext cx="292353" cy="143238"/>
          </a:xfrm>
          <a:prstGeom prst="ellipse">
            <a:avLst/>
          </a:prstGeom>
          <a:noFill/>
          <a:ln w="38100">
            <a:solidFill>
              <a:srgbClr val="C0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3" name="Subtitle 2"/>
          <p:cNvSpPr txBox="1">
            <a:spLocks/>
          </p:cNvSpPr>
          <p:nvPr/>
        </p:nvSpPr>
        <p:spPr>
          <a:xfrm>
            <a:off x="3574966" y="1567870"/>
            <a:ext cx="4388389"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فرسایش و پوسیدگی درو پنجره ی  چوبی</a:t>
            </a:r>
          </a:p>
        </p:txBody>
      </p:sp>
      <p:sp>
        <p:nvSpPr>
          <p:cNvPr id="27" name="Subtitle 2"/>
          <p:cNvSpPr txBox="1">
            <a:spLocks/>
          </p:cNvSpPr>
          <p:nvPr/>
        </p:nvSpPr>
        <p:spPr>
          <a:xfrm>
            <a:off x="6474792" y="2057400"/>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8"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a:p>
            <a:pPr algn="just" defTabSz="962845" rtl="1">
              <a:defRPr/>
            </a:pPr>
            <a:endParaRPr lang="fa-IR" sz="2585" b="1" dirty="0">
              <a:solidFill>
                <a:prstClr val="black"/>
              </a:solidFill>
              <a:latin typeface="Microsoft Uighur" pitchFamily="2" charset="-78"/>
              <a:cs typeface="Microsoft Uighur" pitchFamily="2" charset="-78"/>
            </a:endParaRPr>
          </a:p>
        </p:txBody>
      </p:sp>
      <p:sp>
        <p:nvSpPr>
          <p:cNvPr id="29" name="Subtitle 2"/>
          <p:cNvSpPr txBox="1">
            <a:spLocks/>
          </p:cNvSpPr>
          <p:nvPr/>
        </p:nvSpPr>
        <p:spPr>
          <a:xfrm>
            <a:off x="4431323" y="3464169"/>
            <a:ext cx="3540674"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21" name="TextBox 20"/>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5"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4" name="TextBox 23"/>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153</a:t>
            </a:r>
            <a:endParaRPr lang="fa-IR" sz="1108" dirty="0">
              <a:solidFill>
                <a:prstClr val="black">
                  <a:lumMod val="65000"/>
                  <a:lumOff val="35000"/>
                </a:prstClr>
              </a:solidFill>
              <a:cs typeface="B Nazanin" pitchFamily="2" charset="-78"/>
            </a:endParaRPr>
          </a:p>
        </p:txBody>
      </p:sp>
      <p:sp>
        <p:nvSpPr>
          <p:cNvPr id="26" name="TextBox 25"/>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674775250"/>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6474792" y="2057400"/>
            <a:ext cx="1557495" cy="370790"/>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5"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a:p>
            <a:pPr algn="just" defTabSz="962845" rtl="1">
              <a:defRPr/>
            </a:pPr>
            <a:endParaRPr lang="fa-IR" sz="2585" b="1" dirty="0">
              <a:solidFill>
                <a:prstClr val="black"/>
              </a:solidFill>
              <a:latin typeface="Microsoft Uighur" pitchFamily="2" charset="-78"/>
              <a:cs typeface="Microsoft Uighur" pitchFamily="2" charset="-78"/>
            </a:endParaRPr>
          </a:p>
        </p:txBody>
      </p:sp>
      <p:sp>
        <p:nvSpPr>
          <p:cNvPr id="6" name="Subtitle 2"/>
          <p:cNvSpPr txBox="1">
            <a:spLocks/>
          </p:cNvSpPr>
          <p:nvPr/>
        </p:nvSpPr>
        <p:spPr>
          <a:xfrm>
            <a:off x="4431323" y="3464169"/>
            <a:ext cx="3540674"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2" name="TextBox 1"/>
          <p:cNvSpPr txBox="1"/>
          <p:nvPr/>
        </p:nvSpPr>
        <p:spPr>
          <a:xfrm>
            <a:off x="5436096" y="1567870"/>
            <a:ext cx="2540549"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a:t>
            </a:r>
            <a:r>
              <a:rPr lang="en-US" sz="1292" dirty="0">
                <a:solidFill>
                  <a:prstClr val="black"/>
                </a:solidFill>
              </a:rPr>
              <a:t> </a:t>
            </a:r>
            <a:r>
              <a:rPr lang="fa-IR" sz="1292" dirty="0">
                <a:solidFill>
                  <a:prstClr val="black"/>
                </a:solidFill>
              </a:rPr>
              <a:t>شکستن شیشه ی گلجام و تخریب تزیینات</a:t>
            </a:r>
            <a:endParaRPr lang="en-US" sz="1292" dirty="0">
              <a:solidFill>
                <a:prstClr val="black"/>
              </a:solidFill>
            </a:endParaRPr>
          </a:p>
        </p:txBody>
      </p:sp>
      <p:pic>
        <p:nvPicPr>
          <p:cNvPr id="3074" name="Picture 2" descr="E:\مرمت\عکــــــــــــــــــس\hamame zanane\DSC0811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312057" y="1403886"/>
            <a:ext cx="2731476" cy="204860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3075" name="Picture 3" descr="E:\مرمت\عکــــــــــــــــــس\pic 29 f hamum mardune\DSC07689.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22806" y="3904022"/>
            <a:ext cx="2734397" cy="205079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1" name="Oval 10"/>
          <p:cNvSpPr/>
          <p:nvPr/>
        </p:nvSpPr>
        <p:spPr>
          <a:xfrm>
            <a:off x="4877867" y="1332267"/>
            <a:ext cx="292353" cy="143238"/>
          </a:xfrm>
          <a:prstGeom prst="ellipse">
            <a:avLst/>
          </a:prstGeom>
          <a:noFill/>
          <a:ln w="38100">
            <a:solidFill>
              <a:srgbClr val="00B0F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2" name="Oval 11"/>
          <p:cNvSpPr/>
          <p:nvPr/>
        </p:nvSpPr>
        <p:spPr>
          <a:xfrm>
            <a:off x="4877867" y="3827813"/>
            <a:ext cx="292353" cy="143238"/>
          </a:xfrm>
          <a:prstGeom prst="ellipse">
            <a:avLst/>
          </a:prstGeom>
          <a:noFill/>
          <a:ln w="38100">
            <a:solidFill>
              <a:srgbClr val="C0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14" name="Group 13"/>
          <p:cNvGrpSpPr/>
          <p:nvPr/>
        </p:nvGrpSpPr>
        <p:grpSpPr>
          <a:xfrm>
            <a:off x="916210" y="3827814"/>
            <a:ext cx="496262" cy="558384"/>
            <a:chOff x="762001" y="4876800"/>
            <a:chExt cx="457199" cy="514431"/>
          </a:xfrm>
        </p:grpSpPr>
        <p:cxnSp>
          <p:nvCxnSpPr>
            <p:cNvPr id="16" name="Straight Arrow Connector 15"/>
            <p:cNvCxnSpPr/>
            <p:nvPr/>
          </p:nvCxnSpPr>
          <p:spPr>
            <a:xfrm rot="10800000" flipV="1">
              <a:off x="1219200" y="5200677"/>
              <a:ext cx="0" cy="190554"/>
            </a:xfrm>
            <a:prstGeom prst="straightConnector1">
              <a:avLst/>
            </a:prstGeom>
            <a:ln w="12700">
              <a:solidFill>
                <a:srgbClr val="00B0F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17" name="Straight Arrow Connector 16"/>
            <p:cNvCxnSpPr/>
            <p:nvPr/>
          </p:nvCxnSpPr>
          <p:spPr>
            <a:xfrm rot="10800000" flipV="1">
              <a:off x="762001" y="4876800"/>
              <a:ext cx="0" cy="190554"/>
            </a:xfrm>
            <a:prstGeom prst="straightConnector1">
              <a:avLst/>
            </a:prstGeom>
            <a:ln w="12700">
              <a:solidFill>
                <a:srgbClr val="C0000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24" name="Subtitle 2"/>
          <p:cNvSpPr txBox="1">
            <a:spLocks/>
          </p:cNvSpPr>
          <p:nvPr/>
        </p:nvSpPr>
        <p:spPr>
          <a:xfrm>
            <a:off x="6366661" y="2431966"/>
            <a:ext cx="1557495" cy="490006"/>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a:t>
            </a:r>
            <a:r>
              <a:rPr lang="en-US" sz="1292" dirty="0">
                <a:solidFill>
                  <a:prstClr val="black"/>
                </a:solidFill>
              </a:rPr>
              <a:t> </a:t>
            </a:r>
            <a:r>
              <a:rPr lang="fa-IR" sz="1292" dirty="0">
                <a:solidFill>
                  <a:prstClr val="black"/>
                </a:solidFill>
              </a:rPr>
              <a:t> فرسایش</a:t>
            </a:r>
          </a:p>
          <a:p>
            <a:pPr defTabSz="884160"/>
            <a:r>
              <a:rPr lang="fa-IR" sz="1292" dirty="0">
                <a:solidFill>
                  <a:prstClr val="black"/>
                </a:solidFill>
              </a:rPr>
              <a:t>- </a:t>
            </a:r>
            <a:r>
              <a:rPr lang="en-US" sz="1292" dirty="0">
                <a:solidFill>
                  <a:prstClr val="black"/>
                </a:solidFill>
              </a:rPr>
              <a:t> </a:t>
            </a:r>
            <a:r>
              <a:rPr lang="fa-IR" sz="1292" dirty="0">
                <a:solidFill>
                  <a:prstClr val="black"/>
                </a:solidFill>
              </a:rPr>
              <a:t>عوامل انسانی</a:t>
            </a:r>
          </a:p>
        </p:txBody>
      </p:sp>
      <p:sp>
        <p:nvSpPr>
          <p:cNvPr id="25" name="Subtitle 2"/>
          <p:cNvSpPr txBox="1">
            <a:spLocks/>
          </p:cNvSpPr>
          <p:nvPr/>
        </p:nvSpPr>
        <p:spPr>
          <a:xfrm>
            <a:off x="5635503" y="3904022"/>
            <a:ext cx="2231838" cy="291170"/>
          </a:xfrm>
          <a:prstGeom prst="rect">
            <a:avLst/>
          </a:prstGeom>
          <a:noFill/>
        </p:spPr>
        <p:txBody>
          <a:bodyPr wrap="square" rtlCol="0">
            <a:spAutoFit/>
          </a:bodyPr>
          <a:lstStyle>
            <a:defPPr>
              <a:defRPr lang="en-US"/>
            </a:defPPr>
            <a:lvl1pPr algn="r" rtl="1">
              <a:defRPr sz="1400">
                <a:cs typeface="B Nazanin" pitchFamily="2" charset="-78"/>
              </a:defRPr>
            </a:lvl1pPr>
          </a:lstStyle>
          <a:p>
            <a:pPr marL="263776" indent="-263776" algn="justLow" defTabSz="884160">
              <a:buFont typeface="Arial" pitchFamily="34" charset="0"/>
              <a:buChar char="•"/>
            </a:pPr>
            <a:r>
              <a:rPr lang="fa-IR" sz="1292" dirty="0">
                <a:solidFill>
                  <a:prstClr val="black"/>
                </a:solidFill>
              </a:rPr>
              <a:t>بازسازی با مصالح همخوان</a:t>
            </a:r>
          </a:p>
        </p:txBody>
      </p:sp>
      <p:sp>
        <p:nvSpPr>
          <p:cNvPr id="18" name="TextBox 1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0" name="TextBox 19"/>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154</a:t>
            </a:r>
          </a:p>
        </p:txBody>
      </p:sp>
      <p:sp>
        <p:nvSpPr>
          <p:cNvPr id="22" name="TextBox 2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925048715"/>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5503756" y="2549769"/>
            <a:ext cx="2612572" cy="1512277"/>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263776" indent="-263776" algn="just" defTabSz="962845" rtl="1">
              <a:buFontTx/>
              <a:buChar char="-"/>
              <a:defRPr/>
            </a:pPr>
            <a:endParaRPr lang="fa-IR" sz="1292" dirty="0">
              <a:solidFill>
                <a:prstClr val="black"/>
              </a:solidFill>
              <a:latin typeface="Microsoft Uighur" pitchFamily="2" charset="-78"/>
              <a:cs typeface="B Nazanin" pitchFamily="2" charset="-78"/>
            </a:endParaRPr>
          </a:p>
        </p:txBody>
      </p:sp>
      <p:sp>
        <p:nvSpPr>
          <p:cNvPr id="11" name="Subtitle 2"/>
          <p:cNvSpPr txBox="1">
            <a:spLocks/>
          </p:cNvSpPr>
          <p:nvPr/>
        </p:nvSpPr>
        <p:spPr>
          <a:xfrm>
            <a:off x="5503756" y="1705708"/>
            <a:ext cx="2612572"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endParaRPr lang="fa-IR" sz="1108" dirty="0">
              <a:solidFill>
                <a:prstClr val="black"/>
              </a:solidFill>
              <a:latin typeface="Microsoft Uighur" pitchFamily="2" charset="-78"/>
              <a:cs typeface="B Nazanin" pitchFamily="2" charset="-78"/>
            </a:endParaRPr>
          </a:p>
        </p:txBody>
      </p:sp>
      <p:sp>
        <p:nvSpPr>
          <p:cNvPr id="13" name="Subtitle 2"/>
          <p:cNvSpPr txBox="1">
            <a:spLocks/>
          </p:cNvSpPr>
          <p:nvPr/>
        </p:nvSpPr>
        <p:spPr>
          <a:xfrm>
            <a:off x="5345723" y="4202723"/>
            <a:ext cx="2680170" cy="1512277"/>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263776" indent="-263776" algn="just" defTabSz="962845" rtl="1">
              <a:buFontTx/>
              <a:buChar char="-"/>
              <a:defRPr/>
            </a:pPr>
            <a:endParaRPr lang="fa-IR" sz="1108" dirty="0">
              <a:solidFill>
                <a:prstClr val="black"/>
              </a:solidFill>
              <a:latin typeface="Microsoft Uighur" pitchFamily="2" charset="-78"/>
              <a:cs typeface="B Nazanin" pitchFamily="2" charset="-78"/>
            </a:endParaRPr>
          </a:p>
        </p:txBody>
      </p:sp>
      <p:pic>
        <p:nvPicPr>
          <p:cNvPr id="18" name="Picture 1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12057" y="1633276"/>
            <a:ext cx="2386890" cy="1591260"/>
          </a:xfrm>
          <a:prstGeom prst="rect">
            <a:avLst/>
          </a:prstGeom>
          <a:ln>
            <a:noFill/>
          </a:ln>
          <a:effectLst>
            <a:outerShdw blurRad="190500" algn="tl" rotWithShape="0">
              <a:srgbClr val="000000">
                <a:alpha val="70000"/>
              </a:srgbClr>
            </a:outerShdw>
          </a:effectLst>
        </p:spPr>
      </p:pic>
      <p:pic>
        <p:nvPicPr>
          <p:cNvPr id="22" name="Picture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12056" y="3695792"/>
            <a:ext cx="2391508" cy="1594338"/>
          </a:xfrm>
          <a:prstGeom prst="rect">
            <a:avLst/>
          </a:prstGeom>
          <a:ln>
            <a:noFill/>
          </a:ln>
          <a:effectLst>
            <a:outerShdw blurRad="190500" algn="tl" rotWithShape="0">
              <a:srgbClr val="000000">
                <a:alpha val="70000"/>
              </a:srgbClr>
            </a:outerShdw>
          </a:effectLst>
        </p:spPr>
      </p:pic>
      <p:sp>
        <p:nvSpPr>
          <p:cNvPr id="27" name="Oval 26"/>
          <p:cNvSpPr/>
          <p:nvPr/>
        </p:nvSpPr>
        <p:spPr>
          <a:xfrm flipV="1">
            <a:off x="4528922" y="1542595"/>
            <a:ext cx="349678" cy="181361"/>
          </a:xfrm>
          <a:prstGeom prst="ellipse">
            <a:avLst/>
          </a:prstGeom>
          <a:noFill/>
          <a:ln w="38100">
            <a:solidFill>
              <a:srgbClr val="0070C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8" name="Oval 27"/>
          <p:cNvSpPr/>
          <p:nvPr/>
        </p:nvSpPr>
        <p:spPr>
          <a:xfrm flipV="1">
            <a:off x="4524108" y="3596785"/>
            <a:ext cx="349678" cy="181361"/>
          </a:xfrm>
          <a:prstGeom prst="ellipse">
            <a:avLst/>
          </a:prstGeom>
          <a:noFill/>
          <a:ln w="38100">
            <a:solidFill>
              <a:srgbClr val="FFC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5" name="Subtitle 2"/>
          <p:cNvSpPr txBox="1">
            <a:spLocks/>
          </p:cNvSpPr>
          <p:nvPr/>
        </p:nvSpPr>
        <p:spPr>
          <a:xfrm>
            <a:off x="6474792" y="20574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6" name="Subtitle 2"/>
          <p:cNvSpPr txBox="1">
            <a:spLocks/>
          </p:cNvSpPr>
          <p:nvPr/>
        </p:nvSpPr>
        <p:spPr>
          <a:xfrm>
            <a:off x="5275385" y="1283677"/>
            <a:ext cx="2770604"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a:t>
            </a:r>
            <a:endParaRPr lang="en-US" sz="1477" b="1" dirty="0">
              <a:solidFill>
                <a:prstClr val="black"/>
              </a:solidFill>
              <a:latin typeface="Microsoft Uighur" pitchFamily="2" charset="-78"/>
              <a:cs typeface="B Nazanin" pitchFamily="2" charset="-78"/>
            </a:endParaRPr>
          </a:p>
        </p:txBody>
      </p:sp>
      <p:sp>
        <p:nvSpPr>
          <p:cNvPr id="29" name="Subtitle 2"/>
          <p:cNvSpPr txBox="1">
            <a:spLocks/>
          </p:cNvSpPr>
          <p:nvPr/>
        </p:nvSpPr>
        <p:spPr>
          <a:xfrm>
            <a:off x="4431323" y="3464169"/>
            <a:ext cx="3540674"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a:p>
            <a:pPr algn="just" defTabSz="962845" rtl="1">
              <a:lnSpc>
                <a:spcPct val="150000"/>
              </a:lnSpc>
              <a:defRPr/>
            </a:pPr>
            <a:endParaRPr lang="fa-IR" sz="2585" b="1" dirty="0">
              <a:solidFill>
                <a:prstClr val="black"/>
              </a:solidFill>
              <a:latin typeface="Microsoft Uighur" pitchFamily="2" charset="-78"/>
              <a:cs typeface="Microsoft Uighur" pitchFamily="2" charset="-78"/>
            </a:endParaRPr>
          </a:p>
        </p:txBody>
      </p:sp>
      <p:sp>
        <p:nvSpPr>
          <p:cNvPr id="23" name="TextBox 22"/>
          <p:cNvSpPr txBox="1"/>
          <p:nvPr/>
        </p:nvSpPr>
        <p:spPr>
          <a:xfrm>
            <a:off x="6330462" y="1549644"/>
            <a:ext cx="1641535" cy="291170"/>
          </a:xfrm>
          <a:prstGeom prst="rect">
            <a:avLst/>
          </a:prstGeom>
          <a:noFill/>
        </p:spPr>
        <p:txBody>
          <a:bodyPr wrap="square" rtlCol="0">
            <a:spAutoFit/>
          </a:bodyPr>
          <a:lstStyle/>
          <a:p>
            <a:pPr defTabSz="884160"/>
            <a:r>
              <a:rPr lang="fa-IR" sz="1292" dirty="0">
                <a:solidFill>
                  <a:prstClr val="black"/>
                </a:solidFill>
                <a:cs typeface="B Nazanin" pitchFamily="2" charset="-78"/>
              </a:rPr>
              <a:t>-</a:t>
            </a:r>
            <a:r>
              <a:rPr lang="en-US" sz="1292" dirty="0">
                <a:solidFill>
                  <a:prstClr val="black"/>
                </a:solidFill>
                <a:cs typeface="B Nazanin" pitchFamily="2" charset="-78"/>
              </a:rPr>
              <a:t> </a:t>
            </a:r>
            <a:r>
              <a:rPr lang="fa-IR" sz="1292" dirty="0">
                <a:solidFill>
                  <a:prstClr val="black"/>
                </a:solidFill>
                <a:cs typeface="B Nazanin" pitchFamily="2" charset="-78"/>
              </a:rPr>
              <a:t> </a:t>
            </a:r>
            <a:r>
              <a:rPr lang="fa-IR" sz="1292" dirty="0">
                <a:solidFill>
                  <a:prstClr val="black"/>
                </a:solidFill>
                <a:latin typeface="Microsoft Uighur" pitchFamily="2" charset="-78"/>
                <a:cs typeface="B Nazanin" pitchFamily="2" charset="-78"/>
              </a:rPr>
              <a:t>ترک</a:t>
            </a:r>
            <a:r>
              <a:rPr lang="fa-IR" sz="1292" dirty="0">
                <a:solidFill>
                  <a:prstClr val="black"/>
                </a:solidFill>
                <a:cs typeface="B Nazanin" pitchFamily="2" charset="-78"/>
              </a:rPr>
              <a:t> نازک کاری</a:t>
            </a:r>
            <a:endParaRPr lang="en-US" sz="1292" dirty="0">
              <a:solidFill>
                <a:prstClr val="black"/>
              </a:solidFill>
              <a:cs typeface="B Nazanin" pitchFamily="2" charset="-78"/>
            </a:endParaRPr>
          </a:p>
        </p:txBody>
      </p:sp>
      <p:sp>
        <p:nvSpPr>
          <p:cNvPr id="24" name="TextBox 23"/>
          <p:cNvSpPr txBox="1"/>
          <p:nvPr/>
        </p:nvSpPr>
        <p:spPr>
          <a:xfrm>
            <a:off x="6561417" y="2498435"/>
            <a:ext cx="138530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a:t>
            </a:r>
            <a:r>
              <a:rPr lang="en-US" sz="1292" dirty="0">
                <a:solidFill>
                  <a:prstClr val="black"/>
                </a:solidFill>
              </a:rPr>
              <a:t> </a:t>
            </a:r>
            <a:r>
              <a:rPr lang="fa-IR" sz="1292" dirty="0">
                <a:solidFill>
                  <a:prstClr val="black"/>
                </a:solidFill>
              </a:rPr>
              <a:t> عامل انسانی</a:t>
            </a:r>
            <a:endParaRPr lang="en-US" sz="1292" dirty="0">
              <a:solidFill>
                <a:prstClr val="black"/>
              </a:solidFill>
            </a:endParaRPr>
          </a:p>
        </p:txBody>
      </p:sp>
      <p:sp>
        <p:nvSpPr>
          <p:cNvPr id="30" name="TextBox 29"/>
          <p:cNvSpPr txBox="1"/>
          <p:nvPr/>
        </p:nvSpPr>
        <p:spPr>
          <a:xfrm>
            <a:off x="5392346" y="3894283"/>
            <a:ext cx="2503100" cy="291170"/>
          </a:xfrm>
          <a:prstGeom prst="rect">
            <a:avLst/>
          </a:prstGeom>
          <a:noFill/>
        </p:spPr>
        <p:txBody>
          <a:bodyPr wrap="square" rtlCol="0">
            <a:spAutoFit/>
          </a:bodyPr>
          <a:lstStyle/>
          <a:p>
            <a:pPr marL="263776" indent="-263776" algn="justLow" defTabSz="884160">
              <a:buFont typeface="Arial" pitchFamily="34" charset="0"/>
              <a:buChar char="•"/>
            </a:pPr>
            <a:r>
              <a:rPr lang="fa-IR" sz="1292" dirty="0">
                <a:solidFill>
                  <a:prstClr val="black"/>
                </a:solidFill>
                <a:cs typeface="B Nazanin" pitchFamily="2" charset="-78"/>
              </a:rPr>
              <a:t>برداشتن نازک کاری و اندود مجدد آن</a:t>
            </a:r>
            <a:endParaRPr lang="en-US" sz="1292" dirty="0">
              <a:solidFill>
                <a:prstClr val="black"/>
              </a:solidFill>
              <a:cs typeface="B Nazanin" pitchFamily="2" charset="-78"/>
            </a:endParaRPr>
          </a:p>
        </p:txBody>
      </p:sp>
      <p:grpSp>
        <p:nvGrpSpPr>
          <p:cNvPr id="31" name="Group 30"/>
          <p:cNvGrpSpPr/>
          <p:nvPr/>
        </p:nvGrpSpPr>
        <p:grpSpPr>
          <a:xfrm>
            <a:off x="700794" y="3756746"/>
            <a:ext cx="281885" cy="199793"/>
            <a:chOff x="649288" y="3884807"/>
            <a:chExt cx="271264" cy="192265"/>
          </a:xfrm>
        </p:grpSpPr>
        <p:cxnSp>
          <p:nvCxnSpPr>
            <p:cNvPr id="32" name="Straight Arrow Connector 31"/>
            <p:cNvCxnSpPr/>
            <p:nvPr/>
          </p:nvCxnSpPr>
          <p:spPr>
            <a:xfrm flipH="1">
              <a:off x="844352" y="3962772"/>
              <a:ext cx="76200" cy="114300"/>
            </a:xfrm>
            <a:prstGeom prst="straightConnector1">
              <a:avLst/>
            </a:prstGeom>
            <a:ln w="12700">
              <a:solidFill>
                <a:srgbClr val="0070C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35" name="Straight Arrow Connector 34"/>
            <p:cNvCxnSpPr/>
            <p:nvPr/>
          </p:nvCxnSpPr>
          <p:spPr>
            <a:xfrm flipH="1">
              <a:off x="649288" y="3884807"/>
              <a:ext cx="152400" cy="120554"/>
            </a:xfrm>
            <a:prstGeom prst="straightConnector1">
              <a:avLst/>
            </a:prstGeom>
            <a:ln w="12700">
              <a:solidFill>
                <a:srgbClr val="FFC000"/>
              </a:solidFill>
              <a:headEnd type="none"/>
              <a:tailEnd type="triangle"/>
            </a:ln>
          </p:spPr>
          <p:style>
            <a:lnRef idx="2">
              <a:schemeClr val="accent2"/>
            </a:lnRef>
            <a:fillRef idx="0">
              <a:schemeClr val="accent2"/>
            </a:fillRef>
            <a:effectRef idx="1">
              <a:schemeClr val="accent2"/>
            </a:effectRef>
            <a:fontRef idx="minor">
              <a:schemeClr val="tx1"/>
            </a:fontRef>
          </p:style>
        </p:cxnSp>
      </p:grpSp>
      <p:pic>
        <p:nvPicPr>
          <p:cNvPr id="36" name="Picture 3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9" name="TextBox 1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33" name="TextBox 32"/>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155</a:t>
            </a:r>
          </a:p>
        </p:txBody>
      </p:sp>
      <p:sp>
        <p:nvSpPr>
          <p:cNvPr id="34" name="TextBox 33"/>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934714589"/>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92808" y="1042801"/>
            <a:ext cx="1691777" cy="2090634"/>
          </a:xfrm>
          <a:prstGeom prst="rect">
            <a:avLst/>
          </a:prstGeom>
          <a:ln>
            <a:noFill/>
          </a:ln>
          <a:effectLst>
            <a:outerShdw blurRad="190500" algn="tl" rotWithShape="0">
              <a:srgbClr val="000000">
                <a:alpha val="70000"/>
              </a:srgbClr>
            </a:outerShdw>
          </a:effectLst>
        </p:spPr>
      </p:pic>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69397" y="3569800"/>
            <a:ext cx="1715188" cy="2286916"/>
          </a:xfrm>
          <a:prstGeom prst="rect">
            <a:avLst/>
          </a:prstGeom>
          <a:ln>
            <a:noFill/>
          </a:ln>
          <a:effectLst>
            <a:outerShdw blurRad="190500" algn="tl" rotWithShape="0">
              <a:srgbClr val="000000">
                <a:alpha val="70000"/>
              </a:srgbClr>
            </a:outerShdw>
          </a:effectLst>
        </p:spPr>
      </p:pic>
      <p:sp>
        <p:nvSpPr>
          <p:cNvPr id="15" name="Oval 14"/>
          <p:cNvSpPr/>
          <p:nvPr/>
        </p:nvSpPr>
        <p:spPr>
          <a:xfrm flipV="1">
            <a:off x="4009911" y="969650"/>
            <a:ext cx="349678" cy="181361"/>
          </a:xfrm>
          <a:prstGeom prst="ellipse">
            <a:avLst/>
          </a:prstGeom>
          <a:noFill/>
          <a:ln w="38100">
            <a:solidFill>
              <a:srgbClr val="FFC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6" name="Oval 15"/>
          <p:cNvSpPr/>
          <p:nvPr/>
        </p:nvSpPr>
        <p:spPr>
          <a:xfrm flipV="1">
            <a:off x="4022915" y="3491355"/>
            <a:ext cx="349678" cy="181361"/>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8" name="TextBox 17"/>
          <p:cNvSpPr txBox="1"/>
          <p:nvPr/>
        </p:nvSpPr>
        <p:spPr>
          <a:xfrm>
            <a:off x="6330462" y="1549644"/>
            <a:ext cx="1641535" cy="291170"/>
          </a:xfrm>
          <a:prstGeom prst="rect">
            <a:avLst/>
          </a:prstGeom>
          <a:noFill/>
        </p:spPr>
        <p:txBody>
          <a:bodyPr wrap="square" rtlCol="0">
            <a:spAutoFit/>
          </a:bodyPr>
          <a:lstStyle/>
          <a:p>
            <a:pPr defTabSz="884160"/>
            <a:r>
              <a:rPr lang="fa-IR" sz="1292" dirty="0">
                <a:solidFill>
                  <a:prstClr val="black"/>
                </a:solidFill>
                <a:cs typeface="B Nazanin" pitchFamily="2" charset="-78"/>
              </a:rPr>
              <a:t>-</a:t>
            </a:r>
            <a:r>
              <a:rPr lang="en-US" sz="1292" dirty="0">
                <a:solidFill>
                  <a:prstClr val="black"/>
                </a:solidFill>
                <a:cs typeface="B Nazanin" pitchFamily="2" charset="-78"/>
              </a:rPr>
              <a:t> </a:t>
            </a:r>
            <a:r>
              <a:rPr lang="fa-IR" sz="1292" dirty="0">
                <a:solidFill>
                  <a:prstClr val="black"/>
                </a:solidFill>
                <a:cs typeface="B Nazanin" pitchFamily="2" charset="-78"/>
              </a:rPr>
              <a:t> </a:t>
            </a:r>
            <a:r>
              <a:rPr lang="fa-IR" sz="1292" dirty="0">
                <a:solidFill>
                  <a:prstClr val="black"/>
                </a:solidFill>
                <a:latin typeface="Microsoft Uighur" pitchFamily="2" charset="-78"/>
                <a:cs typeface="B Nazanin" pitchFamily="2" charset="-78"/>
              </a:rPr>
              <a:t>ترک</a:t>
            </a:r>
            <a:r>
              <a:rPr lang="fa-IR" sz="1292" dirty="0">
                <a:solidFill>
                  <a:prstClr val="black"/>
                </a:solidFill>
                <a:cs typeface="B Nazanin" pitchFamily="2" charset="-78"/>
              </a:rPr>
              <a:t> نازک کاری</a:t>
            </a:r>
            <a:endParaRPr lang="en-US" sz="1292" dirty="0">
              <a:solidFill>
                <a:prstClr val="black"/>
              </a:solidFill>
              <a:cs typeface="B Nazanin" pitchFamily="2" charset="-78"/>
            </a:endParaRPr>
          </a:p>
        </p:txBody>
      </p:sp>
      <p:sp>
        <p:nvSpPr>
          <p:cNvPr id="19" name="TextBox 18"/>
          <p:cNvSpPr txBox="1"/>
          <p:nvPr/>
        </p:nvSpPr>
        <p:spPr>
          <a:xfrm>
            <a:off x="6561417" y="2498435"/>
            <a:ext cx="138530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a:t>
            </a:r>
            <a:r>
              <a:rPr lang="en-US" sz="1292" dirty="0">
                <a:solidFill>
                  <a:prstClr val="black"/>
                </a:solidFill>
              </a:rPr>
              <a:t> </a:t>
            </a:r>
            <a:r>
              <a:rPr lang="fa-IR" sz="1292" dirty="0">
                <a:solidFill>
                  <a:prstClr val="black"/>
                </a:solidFill>
              </a:rPr>
              <a:t> عامل انسانی</a:t>
            </a:r>
            <a:endParaRPr lang="en-US" sz="1292" dirty="0">
              <a:solidFill>
                <a:prstClr val="black"/>
              </a:solidFill>
            </a:endParaRPr>
          </a:p>
        </p:txBody>
      </p:sp>
      <p:sp>
        <p:nvSpPr>
          <p:cNvPr id="20" name="TextBox 19"/>
          <p:cNvSpPr txBox="1"/>
          <p:nvPr/>
        </p:nvSpPr>
        <p:spPr>
          <a:xfrm>
            <a:off x="5392346" y="3894283"/>
            <a:ext cx="2503100" cy="291170"/>
          </a:xfrm>
          <a:prstGeom prst="rect">
            <a:avLst/>
          </a:prstGeom>
          <a:noFill/>
        </p:spPr>
        <p:txBody>
          <a:bodyPr wrap="square" rtlCol="0">
            <a:spAutoFit/>
          </a:bodyPr>
          <a:lstStyle/>
          <a:p>
            <a:pPr marL="263776" indent="-263776" algn="justLow" defTabSz="884160">
              <a:buFont typeface="Arial" pitchFamily="34" charset="0"/>
              <a:buChar char="•"/>
            </a:pPr>
            <a:r>
              <a:rPr lang="fa-IR" sz="1292" dirty="0">
                <a:solidFill>
                  <a:prstClr val="black"/>
                </a:solidFill>
                <a:cs typeface="B Nazanin" pitchFamily="2" charset="-78"/>
              </a:rPr>
              <a:t>برداشتن نازک کاری و اندود مجدد آن</a:t>
            </a:r>
            <a:endParaRPr lang="en-US" sz="1292" dirty="0">
              <a:solidFill>
                <a:prstClr val="black"/>
              </a:solidFill>
              <a:cs typeface="B Nazanin" pitchFamily="2" charset="-78"/>
            </a:endParaRPr>
          </a:p>
        </p:txBody>
      </p:sp>
      <p:grpSp>
        <p:nvGrpSpPr>
          <p:cNvPr id="21" name="Group 20"/>
          <p:cNvGrpSpPr/>
          <p:nvPr/>
        </p:nvGrpSpPr>
        <p:grpSpPr>
          <a:xfrm>
            <a:off x="716803" y="3694876"/>
            <a:ext cx="102723" cy="731261"/>
            <a:chOff x="609600" y="4792615"/>
            <a:chExt cx="89065" cy="634036"/>
          </a:xfrm>
        </p:grpSpPr>
        <p:cxnSp>
          <p:nvCxnSpPr>
            <p:cNvPr id="23" name="Straight Arrow Connector 22"/>
            <p:cNvCxnSpPr/>
            <p:nvPr/>
          </p:nvCxnSpPr>
          <p:spPr>
            <a:xfrm>
              <a:off x="609600" y="4792615"/>
              <a:ext cx="0" cy="160385"/>
            </a:xfrm>
            <a:prstGeom prst="straightConnector1">
              <a:avLst/>
            </a:prstGeom>
            <a:ln w="12700">
              <a:solidFill>
                <a:schemeClr val="accent6">
                  <a:lumMod val="75000"/>
                </a:schemeClr>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4" name="Straight Arrow Connector 23"/>
            <p:cNvCxnSpPr/>
            <p:nvPr/>
          </p:nvCxnSpPr>
          <p:spPr>
            <a:xfrm>
              <a:off x="698665" y="5204071"/>
              <a:ext cx="0" cy="222580"/>
            </a:xfrm>
            <a:prstGeom prst="straightConnector1">
              <a:avLst/>
            </a:prstGeom>
            <a:ln w="12700">
              <a:solidFill>
                <a:srgbClr val="FF0000"/>
              </a:solidFill>
              <a:headEnd type="none"/>
              <a:tailEnd type="triangle"/>
            </a:ln>
          </p:spPr>
          <p:style>
            <a:lnRef idx="2">
              <a:schemeClr val="accent2"/>
            </a:lnRef>
            <a:fillRef idx="0">
              <a:schemeClr val="accent2"/>
            </a:fillRef>
            <a:effectRef idx="1">
              <a:schemeClr val="accent2"/>
            </a:effectRef>
            <a:fontRef idx="minor">
              <a:schemeClr val="tx1"/>
            </a:fontRef>
          </p:style>
        </p:cxnSp>
      </p:grpSp>
      <p:pic>
        <p:nvPicPr>
          <p:cNvPr id="25" name="Picture 2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26" name="Subtitle 2"/>
          <p:cNvSpPr txBox="1">
            <a:spLocks/>
          </p:cNvSpPr>
          <p:nvPr/>
        </p:nvSpPr>
        <p:spPr>
          <a:xfrm>
            <a:off x="6474792" y="20574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7"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28" name="Subtitle 2"/>
          <p:cNvSpPr txBox="1">
            <a:spLocks/>
          </p:cNvSpPr>
          <p:nvPr/>
        </p:nvSpPr>
        <p:spPr>
          <a:xfrm>
            <a:off x="6414502" y="3464169"/>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17" name="TextBox 1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9"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2" name="TextBox 21"/>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156</a:t>
            </a:r>
          </a:p>
        </p:txBody>
      </p:sp>
      <p:sp>
        <p:nvSpPr>
          <p:cNvPr id="30" name="TextBox 2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1123332707"/>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44569" y="2830780"/>
            <a:ext cx="1477336" cy="2741447"/>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79119" y="2841628"/>
            <a:ext cx="2039815" cy="2719752"/>
          </a:xfrm>
          <a:prstGeom prst="rect">
            <a:avLst/>
          </a:prstGeom>
          <a:ln>
            <a:noFill/>
          </a:ln>
          <a:effectLst>
            <a:outerShdw blurRad="190500" algn="tl" rotWithShape="0">
              <a:srgbClr val="000000">
                <a:alpha val="70000"/>
              </a:srgbClr>
            </a:outerShdw>
          </a:effectLst>
        </p:spPr>
      </p:pic>
      <p:sp>
        <p:nvSpPr>
          <p:cNvPr id="15" name="Subtitle 2"/>
          <p:cNvSpPr txBox="1">
            <a:spLocks/>
          </p:cNvSpPr>
          <p:nvPr/>
        </p:nvSpPr>
        <p:spPr>
          <a:xfrm>
            <a:off x="5369627" y="1567870"/>
            <a:ext cx="2612572" cy="422031"/>
          </a:xfrm>
          <a:prstGeom prst="rect">
            <a:avLst/>
          </a:prstGeom>
        </p:spPr>
        <p:txBody>
          <a:bodyPr vert="horz" lIns="84406" tIns="42203" rIns="84406" bIns="42203" rtlCol="0">
            <a:noAutofit/>
          </a:bodyPr>
          <a:lstStyle>
            <a:defPPr>
              <a:defRPr lang="en-US"/>
            </a:defPPr>
            <a:lvl1pPr indent="0" algn="just" defTabSz="1043056" rtl="1" fontAlgn="auto">
              <a:spcBef>
                <a:spcPct val="20000"/>
              </a:spcBef>
              <a:spcAft>
                <a:spcPts val="0"/>
              </a:spcAft>
              <a:buFont typeface="Arial" pitchFamily="34" charset="0"/>
              <a:buNone/>
              <a:defRPr sz="1400">
                <a:latin typeface="Microsoft Uighur" pitchFamily="2" charset="-78"/>
                <a:cs typeface="B Nazanin" pitchFamily="2" charset="-78"/>
              </a:defRPr>
            </a:lvl1pPr>
            <a:lvl2pPr marL="457200" indent="0" algn="ctr" defTabSz="914400">
              <a:spcBef>
                <a:spcPct val="20000"/>
              </a:spcBef>
              <a:buFont typeface="Arial" pitchFamily="34" charset="0"/>
              <a:buNone/>
              <a:defRPr sz="2800">
                <a:solidFill>
                  <a:schemeClr val="tx1">
                    <a:tint val="75000"/>
                  </a:schemeClr>
                </a:solidFill>
              </a:defRPr>
            </a:lvl2pPr>
            <a:lvl3pPr marL="914400" indent="0" algn="ctr" defTabSz="914400">
              <a:spcBef>
                <a:spcPct val="20000"/>
              </a:spcBef>
              <a:buFont typeface="Arial" pitchFamily="34" charset="0"/>
              <a:buNone/>
              <a:defRPr sz="2400">
                <a:solidFill>
                  <a:schemeClr val="tx1">
                    <a:tint val="75000"/>
                  </a:schemeClr>
                </a:solidFill>
              </a:defRPr>
            </a:lvl3pPr>
            <a:lvl4pPr marL="1371600" indent="0" algn="ctr" defTabSz="914400">
              <a:spcBef>
                <a:spcPct val="20000"/>
              </a:spcBef>
              <a:buFont typeface="Arial" pitchFamily="34" charset="0"/>
              <a:buNone/>
              <a:defRPr sz="2000">
                <a:solidFill>
                  <a:schemeClr val="tx1">
                    <a:tint val="75000"/>
                  </a:schemeClr>
                </a:solidFill>
              </a:defRPr>
            </a:lvl4pPr>
            <a:lvl5pPr marL="1828800" indent="0" algn="ctr" defTabSz="914400">
              <a:spcBef>
                <a:spcPct val="20000"/>
              </a:spcBef>
              <a:buFont typeface="Arial" pitchFamily="34" charset="0"/>
              <a:buNone/>
              <a:defRPr sz="2000">
                <a:solidFill>
                  <a:schemeClr val="tx1">
                    <a:tint val="75000"/>
                  </a:schemeClr>
                </a:solidFill>
              </a:defRPr>
            </a:lvl5pPr>
            <a:lvl6pPr marL="2286000" indent="0" algn="ctr" defTabSz="914400">
              <a:spcBef>
                <a:spcPct val="20000"/>
              </a:spcBef>
              <a:buFont typeface="Arial" pitchFamily="34" charset="0"/>
              <a:buNone/>
              <a:defRPr sz="2000">
                <a:solidFill>
                  <a:schemeClr val="tx1">
                    <a:tint val="75000"/>
                  </a:schemeClr>
                </a:solidFill>
              </a:defRPr>
            </a:lvl6pPr>
            <a:lvl7pPr marL="2743200" indent="0" algn="ctr" defTabSz="914400">
              <a:spcBef>
                <a:spcPct val="20000"/>
              </a:spcBef>
              <a:buFont typeface="Arial" pitchFamily="34" charset="0"/>
              <a:buNone/>
              <a:defRPr sz="2000">
                <a:solidFill>
                  <a:schemeClr val="tx1">
                    <a:tint val="75000"/>
                  </a:schemeClr>
                </a:solidFill>
              </a:defRPr>
            </a:lvl7pPr>
            <a:lvl8pPr marL="3200400" indent="0" algn="ctr" defTabSz="914400">
              <a:spcBef>
                <a:spcPct val="20000"/>
              </a:spcBef>
              <a:buFont typeface="Arial" pitchFamily="34" charset="0"/>
              <a:buNone/>
              <a:defRPr sz="2000">
                <a:solidFill>
                  <a:schemeClr val="tx1">
                    <a:tint val="75000"/>
                  </a:schemeClr>
                </a:solidFill>
              </a:defRPr>
            </a:lvl8pPr>
            <a:lvl9pPr marL="3657600" indent="0" algn="ctr" defTabSz="914400">
              <a:spcBef>
                <a:spcPct val="20000"/>
              </a:spcBef>
              <a:buFont typeface="Arial" pitchFamily="34" charset="0"/>
              <a:buNone/>
              <a:defRPr sz="2000">
                <a:solidFill>
                  <a:schemeClr val="tx1">
                    <a:tint val="75000"/>
                  </a:schemeClr>
                </a:solidFill>
              </a:defRPr>
            </a:lvl9pPr>
          </a:lstStyle>
          <a:p>
            <a:r>
              <a:rPr lang="fa-IR" sz="1292" dirty="0">
                <a:solidFill>
                  <a:prstClr val="black"/>
                </a:solidFill>
              </a:rPr>
              <a:t>- ترک دیوار</a:t>
            </a:r>
          </a:p>
        </p:txBody>
      </p:sp>
      <p:sp>
        <p:nvSpPr>
          <p:cNvPr id="2" name="TextBox 1"/>
          <p:cNvSpPr txBox="1"/>
          <p:nvPr/>
        </p:nvSpPr>
        <p:spPr>
          <a:xfrm>
            <a:off x="6433130" y="2431966"/>
            <a:ext cx="1550260" cy="746293"/>
          </a:xfrm>
          <a:prstGeom prst="rect">
            <a:avLst/>
          </a:prstGeom>
        </p:spPr>
        <p:txBody>
          <a:bodyPr vert="horz" lIns="84406" tIns="42203" rIns="84406" bIns="42203" rtlCol="0">
            <a:noAutofit/>
          </a:bodyPr>
          <a:lstStyle>
            <a:defPPr>
              <a:defRPr lang="en-US"/>
            </a:defPPr>
            <a:lvl1pPr indent="0" algn="just" defTabSz="1043056" rtl="1" fontAlgn="auto">
              <a:spcBef>
                <a:spcPct val="20000"/>
              </a:spcBef>
              <a:spcAft>
                <a:spcPts val="0"/>
              </a:spcAft>
              <a:buFont typeface="Arial" pitchFamily="34" charset="0"/>
              <a:buNone/>
              <a:defRPr sz="1400">
                <a:latin typeface="Microsoft Uighur" pitchFamily="2" charset="-78"/>
                <a:cs typeface="B Nazanin" pitchFamily="2" charset="-78"/>
              </a:defRPr>
            </a:lvl1pPr>
            <a:lvl2pPr marL="457200" indent="0" algn="ctr" defTabSz="914400">
              <a:spcBef>
                <a:spcPct val="20000"/>
              </a:spcBef>
              <a:buFont typeface="Arial" pitchFamily="34" charset="0"/>
              <a:buNone/>
              <a:defRPr sz="2800">
                <a:solidFill>
                  <a:schemeClr val="tx1">
                    <a:tint val="75000"/>
                  </a:schemeClr>
                </a:solidFill>
              </a:defRPr>
            </a:lvl2pPr>
            <a:lvl3pPr marL="914400" indent="0" algn="ctr" defTabSz="914400">
              <a:spcBef>
                <a:spcPct val="20000"/>
              </a:spcBef>
              <a:buFont typeface="Arial" pitchFamily="34" charset="0"/>
              <a:buNone/>
              <a:defRPr sz="2400">
                <a:solidFill>
                  <a:schemeClr val="tx1">
                    <a:tint val="75000"/>
                  </a:schemeClr>
                </a:solidFill>
              </a:defRPr>
            </a:lvl3pPr>
            <a:lvl4pPr marL="1371600" indent="0" algn="ctr" defTabSz="914400">
              <a:spcBef>
                <a:spcPct val="20000"/>
              </a:spcBef>
              <a:buFont typeface="Arial" pitchFamily="34" charset="0"/>
              <a:buNone/>
              <a:defRPr sz="2000">
                <a:solidFill>
                  <a:schemeClr val="tx1">
                    <a:tint val="75000"/>
                  </a:schemeClr>
                </a:solidFill>
              </a:defRPr>
            </a:lvl4pPr>
            <a:lvl5pPr marL="1828800" indent="0" algn="ctr" defTabSz="914400">
              <a:spcBef>
                <a:spcPct val="20000"/>
              </a:spcBef>
              <a:buFont typeface="Arial" pitchFamily="34" charset="0"/>
              <a:buNone/>
              <a:defRPr sz="2000">
                <a:solidFill>
                  <a:schemeClr val="tx1">
                    <a:tint val="75000"/>
                  </a:schemeClr>
                </a:solidFill>
              </a:defRPr>
            </a:lvl5pPr>
            <a:lvl6pPr marL="2286000" indent="0" algn="ctr" defTabSz="914400">
              <a:spcBef>
                <a:spcPct val="20000"/>
              </a:spcBef>
              <a:buFont typeface="Arial" pitchFamily="34" charset="0"/>
              <a:buNone/>
              <a:defRPr sz="2000">
                <a:solidFill>
                  <a:schemeClr val="tx1">
                    <a:tint val="75000"/>
                  </a:schemeClr>
                </a:solidFill>
              </a:defRPr>
            </a:lvl6pPr>
            <a:lvl7pPr marL="2743200" indent="0" algn="ctr" defTabSz="914400">
              <a:spcBef>
                <a:spcPct val="20000"/>
              </a:spcBef>
              <a:buFont typeface="Arial" pitchFamily="34" charset="0"/>
              <a:buNone/>
              <a:defRPr sz="2000">
                <a:solidFill>
                  <a:schemeClr val="tx1">
                    <a:tint val="75000"/>
                  </a:schemeClr>
                </a:solidFill>
              </a:defRPr>
            </a:lvl7pPr>
            <a:lvl8pPr marL="3200400" indent="0" algn="ctr" defTabSz="914400">
              <a:spcBef>
                <a:spcPct val="20000"/>
              </a:spcBef>
              <a:buFont typeface="Arial" pitchFamily="34" charset="0"/>
              <a:buNone/>
              <a:defRPr sz="2000">
                <a:solidFill>
                  <a:schemeClr val="tx1">
                    <a:tint val="75000"/>
                  </a:schemeClr>
                </a:solidFill>
              </a:defRPr>
            </a:lvl8pPr>
            <a:lvl9pPr marL="3657600" indent="0" algn="ctr" defTabSz="914400">
              <a:spcBef>
                <a:spcPct val="20000"/>
              </a:spcBef>
              <a:buFont typeface="Arial" pitchFamily="34" charset="0"/>
              <a:buNone/>
              <a:defRPr sz="2000">
                <a:solidFill>
                  <a:schemeClr val="tx1">
                    <a:tint val="75000"/>
                  </a:schemeClr>
                </a:solidFill>
              </a:defRPr>
            </a:lvl9pPr>
          </a:lstStyle>
          <a:p>
            <a:r>
              <a:rPr lang="fa-IR" sz="1292" dirty="0">
                <a:solidFill>
                  <a:prstClr val="black"/>
                </a:solidFill>
              </a:rPr>
              <a:t>- نیروی رانشی وارد شده در محل الحاق بخش جدید به بنای قدیم</a:t>
            </a:r>
            <a:endParaRPr lang="en-US" sz="1292" dirty="0">
              <a:solidFill>
                <a:prstClr val="black"/>
              </a:solidFill>
            </a:endParaRPr>
          </a:p>
        </p:txBody>
      </p:sp>
      <p:sp>
        <p:nvSpPr>
          <p:cNvPr id="3" name="TextBox 2"/>
          <p:cNvSpPr txBox="1"/>
          <p:nvPr/>
        </p:nvSpPr>
        <p:spPr>
          <a:xfrm>
            <a:off x="6016216" y="3952037"/>
            <a:ext cx="1861130" cy="2080698"/>
          </a:xfrm>
          <a:prstGeom prst="rect">
            <a:avLst/>
          </a:prstGeom>
          <a:noFill/>
        </p:spPr>
        <p:txBody>
          <a:bodyPr wrap="square" rtlCol="0">
            <a:spAutoFit/>
          </a:bodyPr>
          <a:lstStyle/>
          <a:p>
            <a:pPr marL="263776" indent="-263776" algn="justLow" defTabSz="884160">
              <a:buFont typeface="Arial" pitchFamily="34" charset="0"/>
              <a:buChar char="•"/>
            </a:pPr>
            <a:r>
              <a:rPr lang="fa-IR" sz="1292" dirty="0">
                <a:solidFill>
                  <a:prstClr val="black"/>
                </a:solidFill>
                <a:cs typeface="B Nazanin" pitchFamily="2" charset="-78"/>
              </a:rPr>
              <a:t> این قسمت در کاربری جدید قرار است حیاط شود بنابراین سقف این قسمت الحاقی را برمیدارم و نازک کاری را برداشته و شاهد روی ترک ها می گذاریم و در صورت اطمینان از توقف ترک به دوخت و دوز ترک پرداخته و مجددا نازک کاری می کنیم.</a:t>
            </a:r>
            <a:endParaRPr lang="en-US" sz="1292" dirty="0">
              <a:solidFill>
                <a:prstClr val="black"/>
              </a:solidFill>
              <a:cs typeface="B Nazanin" pitchFamily="2" charset="-78"/>
            </a:endParaRPr>
          </a:p>
        </p:txBody>
      </p:sp>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cxnSp>
        <p:nvCxnSpPr>
          <p:cNvPr id="20" name="Straight Arrow Connector 19"/>
          <p:cNvCxnSpPr/>
          <p:nvPr/>
        </p:nvCxnSpPr>
        <p:spPr>
          <a:xfrm>
            <a:off x="783272" y="4426034"/>
            <a:ext cx="205672" cy="0"/>
          </a:xfrm>
          <a:prstGeom prst="straightConnector1">
            <a:avLst/>
          </a:prstGeom>
          <a:ln w="12700">
            <a:headEnd type="none"/>
            <a:tailEnd type="triangle"/>
          </a:ln>
        </p:spPr>
        <p:style>
          <a:lnRef idx="2">
            <a:schemeClr val="accent2"/>
          </a:lnRef>
          <a:fillRef idx="0">
            <a:schemeClr val="accent2"/>
          </a:fillRef>
          <a:effectRef idx="1">
            <a:schemeClr val="accent2"/>
          </a:effectRef>
          <a:fontRef idx="minor">
            <a:schemeClr val="tx1"/>
          </a:fontRef>
        </p:style>
      </p:cxnSp>
      <p:sp>
        <p:nvSpPr>
          <p:cNvPr id="22" name="Subtitle 2"/>
          <p:cNvSpPr txBox="1">
            <a:spLocks/>
          </p:cNvSpPr>
          <p:nvPr/>
        </p:nvSpPr>
        <p:spPr>
          <a:xfrm>
            <a:off x="6474792" y="20574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3"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24" name="Subtitle 2"/>
          <p:cNvSpPr txBox="1">
            <a:spLocks/>
          </p:cNvSpPr>
          <p:nvPr/>
        </p:nvSpPr>
        <p:spPr>
          <a:xfrm>
            <a:off x="6414502" y="3464169"/>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12" name="TextBox 11"/>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4"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6" name="TextBox 15"/>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157</a:t>
            </a:r>
            <a:endParaRPr lang="fa-IR" sz="1108" dirty="0">
              <a:solidFill>
                <a:prstClr val="black">
                  <a:lumMod val="65000"/>
                  <a:lumOff val="35000"/>
                </a:prstClr>
              </a:solidFill>
              <a:cs typeface="B Nazanin" pitchFamily="2" charset="-78"/>
            </a:endParaRPr>
          </a:p>
        </p:txBody>
      </p:sp>
      <p:sp>
        <p:nvSpPr>
          <p:cNvPr id="17" name="TextBox 1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4167399092"/>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p:cNvSpPr txBox="1">
            <a:spLocks/>
          </p:cNvSpPr>
          <p:nvPr/>
        </p:nvSpPr>
        <p:spPr>
          <a:xfrm>
            <a:off x="5436096" y="1611122"/>
            <a:ext cx="2612572" cy="422031"/>
          </a:xfrm>
          <a:prstGeom prst="rect">
            <a:avLst/>
          </a:prstGeom>
        </p:spPr>
        <p:txBody>
          <a:bodyPr vert="horz" lIns="84406" tIns="42203" rIns="84406" bIns="42203" rtlCol="0">
            <a:noAutofit/>
          </a:bodyPr>
          <a:lstStyle>
            <a:defPPr>
              <a:defRPr lang="en-US"/>
            </a:defPPr>
            <a:lvl1pPr indent="0" algn="just" defTabSz="1043056" rtl="1" fontAlgn="auto">
              <a:spcBef>
                <a:spcPct val="20000"/>
              </a:spcBef>
              <a:spcAft>
                <a:spcPts val="0"/>
              </a:spcAft>
              <a:buFont typeface="Arial" pitchFamily="34" charset="0"/>
              <a:buNone/>
              <a:defRPr sz="1400">
                <a:latin typeface="Microsoft Uighur" pitchFamily="2" charset="-78"/>
                <a:cs typeface="B Nazanin" pitchFamily="2" charset="-78"/>
              </a:defRPr>
            </a:lvl1pPr>
            <a:lvl2pPr marL="457200" indent="0" algn="ctr" defTabSz="914400">
              <a:spcBef>
                <a:spcPct val="20000"/>
              </a:spcBef>
              <a:buFont typeface="Arial" pitchFamily="34" charset="0"/>
              <a:buNone/>
              <a:defRPr sz="2800">
                <a:solidFill>
                  <a:schemeClr val="tx1">
                    <a:tint val="75000"/>
                  </a:schemeClr>
                </a:solidFill>
              </a:defRPr>
            </a:lvl2pPr>
            <a:lvl3pPr marL="914400" indent="0" algn="ctr" defTabSz="914400">
              <a:spcBef>
                <a:spcPct val="20000"/>
              </a:spcBef>
              <a:buFont typeface="Arial" pitchFamily="34" charset="0"/>
              <a:buNone/>
              <a:defRPr sz="2400">
                <a:solidFill>
                  <a:schemeClr val="tx1">
                    <a:tint val="75000"/>
                  </a:schemeClr>
                </a:solidFill>
              </a:defRPr>
            </a:lvl3pPr>
            <a:lvl4pPr marL="1371600" indent="0" algn="ctr" defTabSz="914400">
              <a:spcBef>
                <a:spcPct val="20000"/>
              </a:spcBef>
              <a:buFont typeface="Arial" pitchFamily="34" charset="0"/>
              <a:buNone/>
              <a:defRPr sz="2000">
                <a:solidFill>
                  <a:schemeClr val="tx1">
                    <a:tint val="75000"/>
                  </a:schemeClr>
                </a:solidFill>
              </a:defRPr>
            </a:lvl4pPr>
            <a:lvl5pPr marL="1828800" indent="0" algn="ctr" defTabSz="914400">
              <a:spcBef>
                <a:spcPct val="20000"/>
              </a:spcBef>
              <a:buFont typeface="Arial" pitchFamily="34" charset="0"/>
              <a:buNone/>
              <a:defRPr sz="2000">
                <a:solidFill>
                  <a:schemeClr val="tx1">
                    <a:tint val="75000"/>
                  </a:schemeClr>
                </a:solidFill>
              </a:defRPr>
            </a:lvl5pPr>
            <a:lvl6pPr marL="2286000" indent="0" algn="ctr" defTabSz="914400">
              <a:spcBef>
                <a:spcPct val="20000"/>
              </a:spcBef>
              <a:buFont typeface="Arial" pitchFamily="34" charset="0"/>
              <a:buNone/>
              <a:defRPr sz="2000">
                <a:solidFill>
                  <a:schemeClr val="tx1">
                    <a:tint val="75000"/>
                  </a:schemeClr>
                </a:solidFill>
              </a:defRPr>
            </a:lvl6pPr>
            <a:lvl7pPr marL="2743200" indent="0" algn="ctr" defTabSz="914400">
              <a:spcBef>
                <a:spcPct val="20000"/>
              </a:spcBef>
              <a:buFont typeface="Arial" pitchFamily="34" charset="0"/>
              <a:buNone/>
              <a:defRPr sz="2000">
                <a:solidFill>
                  <a:schemeClr val="tx1">
                    <a:tint val="75000"/>
                  </a:schemeClr>
                </a:solidFill>
              </a:defRPr>
            </a:lvl7pPr>
            <a:lvl8pPr marL="3200400" indent="0" algn="ctr" defTabSz="914400">
              <a:spcBef>
                <a:spcPct val="20000"/>
              </a:spcBef>
              <a:buFont typeface="Arial" pitchFamily="34" charset="0"/>
              <a:buNone/>
              <a:defRPr sz="2000">
                <a:solidFill>
                  <a:schemeClr val="tx1">
                    <a:tint val="75000"/>
                  </a:schemeClr>
                </a:solidFill>
              </a:defRPr>
            </a:lvl8pPr>
            <a:lvl9pPr marL="3657600" indent="0" algn="ctr" defTabSz="914400">
              <a:spcBef>
                <a:spcPct val="20000"/>
              </a:spcBef>
              <a:buFont typeface="Arial" pitchFamily="34" charset="0"/>
              <a:buNone/>
              <a:defRPr sz="2000">
                <a:solidFill>
                  <a:schemeClr val="tx1">
                    <a:tint val="75000"/>
                  </a:schemeClr>
                </a:solidFill>
              </a:defRPr>
            </a:lvl9pPr>
          </a:lstStyle>
          <a:p>
            <a:r>
              <a:rPr lang="fa-IR" sz="1292" dirty="0">
                <a:solidFill>
                  <a:prstClr val="black"/>
                </a:solidFill>
              </a:rPr>
              <a:t>-  ترک نازک کاری</a:t>
            </a:r>
          </a:p>
        </p:txBody>
      </p:sp>
      <p:pic>
        <p:nvPicPr>
          <p:cNvPr id="5122" name="Picture 2" descr="E:\مرمت\عکــــــــــــــــــس\pic 29 f hamum mardune\DSC07605.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312057" y="3587023"/>
            <a:ext cx="3529712" cy="19792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001082" y="2431966"/>
            <a:ext cx="1994068" cy="761392"/>
          </a:xfrm>
          <a:prstGeom prst="rect">
            <a:avLst/>
          </a:prstGeom>
        </p:spPr>
        <p:txBody>
          <a:bodyPr vert="horz" lIns="84406" tIns="42203" rIns="84406" bIns="42203" rtlCol="0">
            <a:noAutofit/>
          </a:bodyPr>
          <a:lstStyle>
            <a:defPPr>
              <a:defRPr lang="en-US"/>
            </a:defPPr>
            <a:lvl1pPr indent="0" algn="just" defTabSz="1043056" rtl="1" fontAlgn="auto">
              <a:spcBef>
                <a:spcPct val="20000"/>
              </a:spcBef>
              <a:spcAft>
                <a:spcPts val="0"/>
              </a:spcAft>
              <a:buFont typeface="Arial" pitchFamily="34" charset="0"/>
              <a:buNone/>
              <a:defRPr sz="1400">
                <a:latin typeface="Microsoft Uighur" pitchFamily="2" charset="-78"/>
                <a:cs typeface="B Nazanin" pitchFamily="2" charset="-78"/>
              </a:defRPr>
            </a:lvl1pPr>
            <a:lvl2pPr marL="457200" indent="0" algn="ctr" defTabSz="914400">
              <a:spcBef>
                <a:spcPct val="20000"/>
              </a:spcBef>
              <a:buFont typeface="Arial" pitchFamily="34" charset="0"/>
              <a:buNone/>
              <a:defRPr sz="2800">
                <a:solidFill>
                  <a:schemeClr val="tx1">
                    <a:tint val="75000"/>
                  </a:schemeClr>
                </a:solidFill>
              </a:defRPr>
            </a:lvl2pPr>
            <a:lvl3pPr marL="914400" indent="0" algn="ctr" defTabSz="914400">
              <a:spcBef>
                <a:spcPct val="20000"/>
              </a:spcBef>
              <a:buFont typeface="Arial" pitchFamily="34" charset="0"/>
              <a:buNone/>
              <a:defRPr sz="2400">
                <a:solidFill>
                  <a:schemeClr val="tx1">
                    <a:tint val="75000"/>
                  </a:schemeClr>
                </a:solidFill>
              </a:defRPr>
            </a:lvl3pPr>
            <a:lvl4pPr marL="1371600" indent="0" algn="ctr" defTabSz="914400">
              <a:spcBef>
                <a:spcPct val="20000"/>
              </a:spcBef>
              <a:buFont typeface="Arial" pitchFamily="34" charset="0"/>
              <a:buNone/>
              <a:defRPr sz="2000">
                <a:solidFill>
                  <a:schemeClr val="tx1">
                    <a:tint val="75000"/>
                  </a:schemeClr>
                </a:solidFill>
              </a:defRPr>
            </a:lvl4pPr>
            <a:lvl5pPr marL="1828800" indent="0" algn="ctr" defTabSz="914400">
              <a:spcBef>
                <a:spcPct val="20000"/>
              </a:spcBef>
              <a:buFont typeface="Arial" pitchFamily="34" charset="0"/>
              <a:buNone/>
              <a:defRPr sz="2000">
                <a:solidFill>
                  <a:schemeClr val="tx1">
                    <a:tint val="75000"/>
                  </a:schemeClr>
                </a:solidFill>
              </a:defRPr>
            </a:lvl5pPr>
            <a:lvl6pPr marL="2286000" indent="0" algn="ctr" defTabSz="914400">
              <a:spcBef>
                <a:spcPct val="20000"/>
              </a:spcBef>
              <a:buFont typeface="Arial" pitchFamily="34" charset="0"/>
              <a:buNone/>
              <a:defRPr sz="2000">
                <a:solidFill>
                  <a:schemeClr val="tx1">
                    <a:tint val="75000"/>
                  </a:schemeClr>
                </a:solidFill>
              </a:defRPr>
            </a:lvl6pPr>
            <a:lvl7pPr marL="2743200" indent="0" algn="ctr" defTabSz="914400">
              <a:spcBef>
                <a:spcPct val="20000"/>
              </a:spcBef>
              <a:buFont typeface="Arial" pitchFamily="34" charset="0"/>
              <a:buNone/>
              <a:defRPr sz="2000">
                <a:solidFill>
                  <a:schemeClr val="tx1">
                    <a:tint val="75000"/>
                  </a:schemeClr>
                </a:solidFill>
              </a:defRPr>
            </a:lvl7pPr>
            <a:lvl8pPr marL="3200400" indent="0" algn="ctr" defTabSz="914400">
              <a:spcBef>
                <a:spcPct val="20000"/>
              </a:spcBef>
              <a:buFont typeface="Arial" pitchFamily="34" charset="0"/>
              <a:buNone/>
              <a:defRPr sz="2000">
                <a:solidFill>
                  <a:schemeClr val="tx1">
                    <a:tint val="75000"/>
                  </a:schemeClr>
                </a:solidFill>
              </a:defRPr>
            </a:lvl8pPr>
            <a:lvl9pPr marL="3657600" indent="0" algn="ctr" defTabSz="914400">
              <a:spcBef>
                <a:spcPct val="20000"/>
              </a:spcBef>
              <a:buFont typeface="Arial" pitchFamily="34" charset="0"/>
              <a:buNone/>
              <a:defRPr sz="2000">
                <a:solidFill>
                  <a:schemeClr val="tx1">
                    <a:tint val="75000"/>
                  </a:schemeClr>
                </a:solidFill>
              </a:defRPr>
            </a:lvl9pPr>
          </a:lstStyle>
          <a:p>
            <a:r>
              <a:rPr lang="fa-IR" sz="1292" dirty="0">
                <a:solidFill>
                  <a:prstClr val="black"/>
                </a:solidFill>
              </a:rPr>
              <a:t>-  رطوبت </a:t>
            </a:r>
          </a:p>
          <a:p>
            <a:r>
              <a:rPr lang="fa-IR" sz="1292" dirty="0">
                <a:solidFill>
                  <a:prstClr val="black"/>
                </a:solidFill>
              </a:rPr>
              <a:t>-  انبساط و انقباض مصالح</a:t>
            </a:r>
          </a:p>
          <a:p>
            <a:r>
              <a:rPr lang="fa-IR" sz="1292" dirty="0">
                <a:solidFill>
                  <a:prstClr val="black"/>
                </a:solidFill>
              </a:rPr>
              <a:t>-  عامل انسانی</a:t>
            </a:r>
            <a:endParaRPr lang="en-US" sz="1292" dirty="0">
              <a:solidFill>
                <a:prstClr val="black"/>
              </a:solidFill>
            </a:endParaRPr>
          </a:p>
        </p:txBody>
      </p:sp>
      <p:sp>
        <p:nvSpPr>
          <p:cNvPr id="11" name="TextBox 10"/>
          <p:cNvSpPr txBox="1"/>
          <p:nvPr/>
        </p:nvSpPr>
        <p:spPr>
          <a:xfrm>
            <a:off x="6100785" y="3894283"/>
            <a:ext cx="1794661" cy="688843"/>
          </a:xfrm>
          <a:prstGeom prst="rect">
            <a:avLst/>
          </a:prstGeom>
          <a:noFill/>
        </p:spPr>
        <p:txBody>
          <a:bodyPr wrap="square" rtlCol="0">
            <a:spAutoFit/>
          </a:bodyPr>
          <a:lstStyle/>
          <a:p>
            <a:pPr marL="263776" indent="-263776" algn="justLow" defTabSz="884160">
              <a:buFont typeface="Arial" pitchFamily="34" charset="0"/>
              <a:buChar char="•"/>
            </a:pPr>
            <a:r>
              <a:rPr lang="fa-IR" sz="1292" dirty="0">
                <a:solidFill>
                  <a:prstClr val="black"/>
                </a:solidFill>
                <a:cs typeface="B Nazanin" pitchFamily="2" charset="-78"/>
              </a:rPr>
              <a:t>نازک کاری را برداشته و به انجام مجدد آن می پردازیم.</a:t>
            </a:r>
            <a:endParaRPr lang="en-US" sz="1292" dirty="0">
              <a:solidFill>
                <a:prstClr val="black"/>
              </a:solidFill>
              <a:cs typeface="B Nazanin" pitchFamily="2" charset="-78"/>
            </a:endParaRPr>
          </a:p>
        </p:txBody>
      </p:sp>
      <p:pic>
        <p:nvPicPr>
          <p:cNvPr id="17" name="Pictur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cxnSp>
        <p:nvCxnSpPr>
          <p:cNvPr id="16" name="Straight Arrow Connector 15"/>
          <p:cNvCxnSpPr/>
          <p:nvPr/>
        </p:nvCxnSpPr>
        <p:spPr>
          <a:xfrm>
            <a:off x="783271" y="4426034"/>
            <a:ext cx="175846" cy="0"/>
          </a:xfrm>
          <a:prstGeom prst="straightConnector1">
            <a:avLst/>
          </a:prstGeom>
          <a:ln w="12700">
            <a:solidFill>
              <a:srgbClr val="C00000"/>
            </a:solidFill>
            <a:headEnd type="none"/>
            <a:tailEnd type="triangle"/>
          </a:ln>
        </p:spPr>
        <p:style>
          <a:lnRef idx="2">
            <a:schemeClr val="accent2"/>
          </a:lnRef>
          <a:fillRef idx="0">
            <a:schemeClr val="accent2"/>
          </a:fillRef>
          <a:effectRef idx="1">
            <a:schemeClr val="accent2"/>
          </a:effectRef>
          <a:fontRef idx="minor">
            <a:schemeClr val="tx1"/>
          </a:fontRef>
        </p:style>
      </p:cxnSp>
      <p:sp>
        <p:nvSpPr>
          <p:cNvPr id="21" name="Subtitle 2"/>
          <p:cNvSpPr txBox="1">
            <a:spLocks/>
          </p:cNvSpPr>
          <p:nvPr/>
        </p:nvSpPr>
        <p:spPr>
          <a:xfrm>
            <a:off x="6474792" y="20574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2"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23" name="Subtitle 2"/>
          <p:cNvSpPr txBox="1">
            <a:spLocks/>
          </p:cNvSpPr>
          <p:nvPr/>
        </p:nvSpPr>
        <p:spPr>
          <a:xfrm>
            <a:off x="6414502" y="3464169"/>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12" name="TextBox 11"/>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4"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3" name="TextBox 12"/>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158</a:t>
            </a:r>
          </a:p>
        </p:txBody>
      </p:sp>
      <p:sp>
        <p:nvSpPr>
          <p:cNvPr id="18" name="TextBox 1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23057354"/>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p:cNvSpPr txBox="1">
            <a:spLocks/>
          </p:cNvSpPr>
          <p:nvPr/>
        </p:nvSpPr>
        <p:spPr>
          <a:xfrm>
            <a:off x="6474792" y="20574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10"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12" name="Subtitle 2"/>
          <p:cNvSpPr txBox="1">
            <a:spLocks/>
          </p:cNvSpPr>
          <p:nvPr/>
        </p:nvSpPr>
        <p:spPr>
          <a:xfrm>
            <a:off x="6414502" y="3464169"/>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13" name="Subtitle 2"/>
          <p:cNvSpPr txBox="1">
            <a:spLocks/>
          </p:cNvSpPr>
          <p:nvPr/>
        </p:nvSpPr>
        <p:spPr>
          <a:xfrm>
            <a:off x="5349343" y="1544653"/>
            <a:ext cx="2612572" cy="422031"/>
          </a:xfrm>
          <a:prstGeom prst="rect">
            <a:avLst/>
          </a:prstGeom>
        </p:spPr>
        <p:txBody>
          <a:bodyPr vert="horz" lIns="84406" tIns="42203" rIns="84406" bIns="42203" rtlCol="0">
            <a:noAutofit/>
          </a:bodyPr>
          <a:lstStyle>
            <a:defPPr>
              <a:defRPr lang="en-US"/>
            </a:defPPr>
            <a:lvl1pPr indent="0" algn="just" defTabSz="1043056" rtl="1" fontAlgn="auto">
              <a:spcBef>
                <a:spcPct val="20000"/>
              </a:spcBef>
              <a:spcAft>
                <a:spcPts val="0"/>
              </a:spcAft>
              <a:buFont typeface="Arial" pitchFamily="34" charset="0"/>
              <a:buNone/>
              <a:defRPr sz="1400">
                <a:latin typeface="Microsoft Uighur" pitchFamily="2" charset="-78"/>
                <a:cs typeface="B Nazanin" pitchFamily="2" charset="-78"/>
              </a:defRPr>
            </a:lvl1pPr>
            <a:lvl2pPr marL="457200" indent="0" algn="ctr" defTabSz="914400">
              <a:spcBef>
                <a:spcPct val="20000"/>
              </a:spcBef>
              <a:buFont typeface="Arial" pitchFamily="34" charset="0"/>
              <a:buNone/>
              <a:defRPr sz="2800">
                <a:solidFill>
                  <a:schemeClr val="tx1">
                    <a:tint val="75000"/>
                  </a:schemeClr>
                </a:solidFill>
              </a:defRPr>
            </a:lvl2pPr>
            <a:lvl3pPr marL="914400" indent="0" algn="ctr" defTabSz="914400">
              <a:spcBef>
                <a:spcPct val="20000"/>
              </a:spcBef>
              <a:buFont typeface="Arial" pitchFamily="34" charset="0"/>
              <a:buNone/>
              <a:defRPr sz="2400">
                <a:solidFill>
                  <a:schemeClr val="tx1">
                    <a:tint val="75000"/>
                  </a:schemeClr>
                </a:solidFill>
              </a:defRPr>
            </a:lvl3pPr>
            <a:lvl4pPr marL="1371600" indent="0" algn="ctr" defTabSz="914400">
              <a:spcBef>
                <a:spcPct val="20000"/>
              </a:spcBef>
              <a:buFont typeface="Arial" pitchFamily="34" charset="0"/>
              <a:buNone/>
              <a:defRPr sz="2000">
                <a:solidFill>
                  <a:schemeClr val="tx1">
                    <a:tint val="75000"/>
                  </a:schemeClr>
                </a:solidFill>
              </a:defRPr>
            </a:lvl4pPr>
            <a:lvl5pPr marL="1828800" indent="0" algn="ctr" defTabSz="914400">
              <a:spcBef>
                <a:spcPct val="20000"/>
              </a:spcBef>
              <a:buFont typeface="Arial" pitchFamily="34" charset="0"/>
              <a:buNone/>
              <a:defRPr sz="2000">
                <a:solidFill>
                  <a:schemeClr val="tx1">
                    <a:tint val="75000"/>
                  </a:schemeClr>
                </a:solidFill>
              </a:defRPr>
            </a:lvl5pPr>
            <a:lvl6pPr marL="2286000" indent="0" algn="ctr" defTabSz="914400">
              <a:spcBef>
                <a:spcPct val="20000"/>
              </a:spcBef>
              <a:buFont typeface="Arial" pitchFamily="34" charset="0"/>
              <a:buNone/>
              <a:defRPr sz="2000">
                <a:solidFill>
                  <a:schemeClr val="tx1">
                    <a:tint val="75000"/>
                  </a:schemeClr>
                </a:solidFill>
              </a:defRPr>
            </a:lvl6pPr>
            <a:lvl7pPr marL="2743200" indent="0" algn="ctr" defTabSz="914400">
              <a:spcBef>
                <a:spcPct val="20000"/>
              </a:spcBef>
              <a:buFont typeface="Arial" pitchFamily="34" charset="0"/>
              <a:buNone/>
              <a:defRPr sz="2000">
                <a:solidFill>
                  <a:schemeClr val="tx1">
                    <a:tint val="75000"/>
                  </a:schemeClr>
                </a:solidFill>
              </a:defRPr>
            </a:lvl7pPr>
            <a:lvl8pPr marL="3200400" indent="0" algn="ctr" defTabSz="914400">
              <a:spcBef>
                <a:spcPct val="20000"/>
              </a:spcBef>
              <a:buFont typeface="Arial" pitchFamily="34" charset="0"/>
              <a:buNone/>
              <a:defRPr sz="2000">
                <a:solidFill>
                  <a:schemeClr val="tx1">
                    <a:tint val="75000"/>
                  </a:schemeClr>
                </a:solidFill>
              </a:defRPr>
            </a:lvl8pPr>
            <a:lvl9pPr marL="3657600" indent="0" algn="ctr" defTabSz="914400">
              <a:spcBef>
                <a:spcPct val="20000"/>
              </a:spcBef>
              <a:buFont typeface="Arial" pitchFamily="34" charset="0"/>
              <a:buNone/>
              <a:defRPr sz="2000">
                <a:solidFill>
                  <a:schemeClr val="tx1">
                    <a:tint val="75000"/>
                  </a:schemeClr>
                </a:solidFill>
              </a:defRPr>
            </a:lvl9pPr>
          </a:lstStyle>
          <a:p>
            <a:r>
              <a:rPr lang="fa-IR" sz="1292" dirty="0">
                <a:solidFill>
                  <a:prstClr val="black"/>
                </a:solidFill>
              </a:rPr>
              <a:t>- رطوبت صعودی در دیوار</a:t>
            </a:r>
          </a:p>
        </p:txBody>
      </p:sp>
      <p:sp>
        <p:nvSpPr>
          <p:cNvPr id="14" name="Subtitle 2"/>
          <p:cNvSpPr txBox="1">
            <a:spLocks/>
          </p:cNvSpPr>
          <p:nvPr/>
        </p:nvSpPr>
        <p:spPr>
          <a:xfrm>
            <a:off x="5635503" y="2431966"/>
            <a:ext cx="2331218" cy="422031"/>
          </a:xfrm>
          <a:prstGeom prst="rect">
            <a:avLst/>
          </a:prstGeom>
        </p:spPr>
        <p:txBody>
          <a:bodyPr vert="horz" lIns="84406" tIns="42203" rIns="84406" bIns="42203" rtlCol="0">
            <a:noAutofit/>
          </a:bodyPr>
          <a:lstStyle>
            <a:defPPr>
              <a:defRPr lang="en-US"/>
            </a:defPPr>
            <a:lvl1pPr indent="0" algn="just" defTabSz="1043056" rtl="1" fontAlgn="auto">
              <a:spcBef>
                <a:spcPct val="20000"/>
              </a:spcBef>
              <a:spcAft>
                <a:spcPts val="0"/>
              </a:spcAft>
              <a:buFont typeface="Arial" pitchFamily="34" charset="0"/>
              <a:buNone/>
              <a:defRPr sz="1400">
                <a:latin typeface="Microsoft Uighur" pitchFamily="2" charset="-78"/>
                <a:cs typeface="B Nazanin" pitchFamily="2" charset="-78"/>
              </a:defRPr>
            </a:lvl1pPr>
            <a:lvl2pPr marL="457200" indent="0" algn="ctr" defTabSz="914400">
              <a:spcBef>
                <a:spcPct val="20000"/>
              </a:spcBef>
              <a:buFont typeface="Arial" pitchFamily="34" charset="0"/>
              <a:buNone/>
              <a:defRPr sz="2800">
                <a:solidFill>
                  <a:schemeClr val="tx1">
                    <a:tint val="75000"/>
                  </a:schemeClr>
                </a:solidFill>
              </a:defRPr>
            </a:lvl2pPr>
            <a:lvl3pPr marL="914400" indent="0" algn="ctr" defTabSz="914400">
              <a:spcBef>
                <a:spcPct val="20000"/>
              </a:spcBef>
              <a:buFont typeface="Arial" pitchFamily="34" charset="0"/>
              <a:buNone/>
              <a:defRPr sz="2400">
                <a:solidFill>
                  <a:schemeClr val="tx1">
                    <a:tint val="75000"/>
                  </a:schemeClr>
                </a:solidFill>
              </a:defRPr>
            </a:lvl3pPr>
            <a:lvl4pPr marL="1371600" indent="0" algn="ctr" defTabSz="914400">
              <a:spcBef>
                <a:spcPct val="20000"/>
              </a:spcBef>
              <a:buFont typeface="Arial" pitchFamily="34" charset="0"/>
              <a:buNone/>
              <a:defRPr sz="2000">
                <a:solidFill>
                  <a:schemeClr val="tx1">
                    <a:tint val="75000"/>
                  </a:schemeClr>
                </a:solidFill>
              </a:defRPr>
            </a:lvl4pPr>
            <a:lvl5pPr marL="1828800" indent="0" algn="ctr" defTabSz="914400">
              <a:spcBef>
                <a:spcPct val="20000"/>
              </a:spcBef>
              <a:buFont typeface="Arial" pitchFamily="34" charset="0"/>
              <a:buNone/>
              <a:defRPr sz="2000">
                <a:solidFill>
                  <a:schemeClr val="tx1">
                    <a:tint val="75000"/>
                  </a:schemeClr>
                </a:solidFill>
              </a:defRPr>
            </a:lvl5pPr>
            <a:lvl6pPr marL="2286000" indent="0" algn="ctr" defTabSz="914400">
              <a:spcBef>
                <a:spcPct val="20000"/>
              </a:spcBef>
              <a:buFont typeface="Arial" pitchFamily="34" charset="0"/>
              <a:buNone/>
              <a:defRPr sz="2000">
                <a:solidFill>
                  <a:schemeClr val="tx1">
                    <a:tint val="75000"/>
                  </a:schemeClr>
                </a:solidFill>
              </a:defRPr>
            </a:lvl6pPr>
            <a:lvl7pPr marL="2743200" indent="0" algn="ctr" defTabSz="914400">
              <a:spcBef>
                <a:spcPct val="20000"/>
              </a:spcBef>
              <a:buFont typeface="Arial" pitchFamily="34" charset="0"/>
              <a:buNone/>
              <a:defRPr sz="2000">
                <a:solidFill>
                  <a:schemeClr val="tx1">
                    <a:tint val="75000"/>
                  </a:schemeClr>
                </a:solidFill>
              </a:defRPr>
            </a:lvl7pPr>
            <a:lvl8pPr marL="3200400" indent="0" algn="ctr" defTabSz="914400">
              <a:spcBef>
                <a:spcPct val="20000"/>
              </a:spcBef>
              <a:buFont typeface="Arial" pitchFamily="34" charset="0"/>
              <a:buNone/>
              <a:defRPr sz="2000">
                <a:solidFill>
                  <a:schemeClr val="tx1">
                    <a:tint val="75000"/>
                  </a:schemeClr>
                </a:solidFill>
              </a:defRPr>
            </a:lvl8pPr>
            <a:lvl9pPr marL="3657600" indent="0" algn="ctr" defTabSz="914400">
              <a:spcBef>
                <a:spcPct val="20000"/>
              </a:spcBef>
              <a:buFont typeface="Arial" pitchFamily="34" charset="0"/>
              <a:buNone/>
              <a:defRPr sz="2000">
                <a:solidFill>
                  <a:schemeClr val="tx1">
                    <a:tint val="75000"/>
                  </a:schemeClr>
                </a:solidFill>
              </a:defRPr>
            </a:lvl9pPr>
          </a:lstStyle>
          <a:p>
            <a:r>
              <a:rPr lang="fa-IR" sz="1292" dirty="0">
                <a:solidFill>
                  <a:prstClr val="black"/>
                </a:solidFill>
              </a:rPr>
              <a:t>-  بارش</a:t>
            </a:r>
          </a:p>
          <a:p>
            <a:r>
              <a:rPr lang="fa-IR" sz="1292" dirty="0">
                <a:solidFill>
                  <a:prstClr val="black"/>
                </a:solidFill>
              </a:rPr>
              <a:t>- رطوبت</a:t>
            </a:r>
          </a:p>
        </p:txBody>
      </p:sp>
      <p:sp>
        <p:nvSpPr>
          <p:cNvPr id="15" name="Subtitle 2"/>
          <p:cNvSpPr txBox="1">
            <a:spLocks/>
          </p:cNvSpPr>
          <p:nvPr/>
        </p:nvSpPr>
        <p:spPr>
          <a:xfrm>
            <a:off x="5699867" y="4042385"/>
            <a:ext cx="2331218" cy="422031"/>
          </a:xfrm>
          <a:prstGeom prst="rect">
            <a:avLst/>
          </a:prstGeom>
        </p:spPr>
        <p:txBody>
          <a:bodyPr vert="horz" lIns="84406" tIns="42203" rIns="84406" bIns="42203" rtlCol="0">
            <a:noAutofit/>
          </a:bodyPr>
          <a:lstStyle>
            <a:defPPr>
              <a:defRPr lang="en-US"/>
            </a:defPPr>
            <a:lvl1pPr indent="0" algn="just" defTabSz="1043056" rtl="1" fontAlgn="auto">
              <a:spcBef>
                <a:spcPct val="20000"/>
              </a:spcBef>
              <a:spcAft>
                <a:spcPts val="0"/>
              </a:spcAft>
              <a:buFont typeface="Arial" pitchFamily="34" charset="0"/>
              <a:buNone/>
              <a:defRPr sz="1400">
                <a:latin typeface="Microsoft Uighur" pitchFamily="2" charset="-78"/>
                <a:cs typeface="B Nazanin" pitchFamily="2" charset="-78"/>
              </a:defRPr>
            </a:lvl1pPr>
            <a:lvl2pPr marL="457200" indent="0" algn="ctr" defTabSz="914400">
              <a:spcBef>
                <a:spcPct val="20000"/>
              </a:spcBef>
              <a:buFont typeface="Arial" pitchFamily="34" charset="0"/>
              <a:buNone/>
              <a:defRPr sz="2800">
                <a:solidFill>
                  <a:schemeClr val="tx1">
                    <a:tint val="75000"/>
                  </a:schemeClr>
                </a:solidFill>
              </a:defRPr>
            </a:lvl2pPr>
            <a:lvl3pPr marL="914400" indent="0" algn="ctr" defTabSz="914400">
              <a:spcBef>
                <a:spcPct val="20000"/>
              </a:spcBef>
              <a:buFont typeface="Arial" pitchFamily="34" charset="0"/>
              <a:buNone/>
              <a:defRPr sz="2400">
                <a:solidFill>
                  <a:schemeClr val="tx1">
                    <a:tint val="75000"/>
                  </a:schemeClr>
                </a:solidFill>
              </a:defRPr>
            </a:lvl3pPr>
            <a:lvl4pPr marL="1371600" indent="0" algn="ctr" defTabSz="914400">
              <a:spcBef>
                <a:spcPct val="20000"/>
              </a:spcBef>
              <a:buFont typeface="Arial" pitchFamily="34" charset="0"/>
              <a:buNone/>
              <a:defRPr sz="2000">
                <a:solidFill>
                  <a:schemeClr val="tx1">
                    <a:tint val="75000"/>
                  </a:schemeClr>
                </a:solidFill>
              </a:defRPr>
            </a:lvl4pPr>
            <a:lvl5pPr marL="1828800" indent="0" algn="ctr" defTabSz="914400">
              <a:spcBef>
                <a:spcPct val="20000"/>
              </a:spcBef>
              <a:buFont typeface="Arial" pitchFamily="34" charset="0"/>
              <a:buNone/>
              <a:defRPr sz="2000">
                <a:solidFill>
                  <a:schemeClr val="tx1">
                    <a:tint val="75000"/>
                  </a:schemeClr>
                </a:solidFill>
              </a:defRPr>
            </a:lvl5pPr>
            <a:lvl6pPr marL="2286000" indent="0" algn="ctr" defTabSz="914400">
              <a:spcBef>
                <a:spcPct val="20000"/>
              </a:spcBef>
              <a:buFont typeface="Arial" pitchFamily="34" charset="0"/>
              <a:buNone/>
              <a:defRPr sz="2000">
                <a:solidFill>
                  <a:schemeClr val="tx1">
                    <a:tint val="75000"/>
                  </a:schemeClr>
                </a:solidFill>
              </a:defRPr>
            </a:lvl6pPr>
            <a:lvl7pPr marL="2743200" indent="0" algn="ctr" defTabSz="914400">
              <a:spcBef>
                <a:spcPct val="20000"/>
              </a:spcBef>
              <a:buFont typeface="Arial" pitchFamily="34" charset="0"/>
              <a:buNone/>
              <a:defRPr sz="2000">
                <a:solidFill>
                  <a:schemeClr val="tx1">
                    <a:tint val="75000"/>
                  </a:schemeClr>
                </a:solidFill>
              </a:defRPr>
            </a:lvl7pPr>
            <a:lvl8pPr marL="3200400" indent="0" algn="ctr" defTabSz="914400">
              <a:spcBef>
                <a:spcPct val="20000"/>
              </a:spcBef>
              <a:buFont typeface="Arial" pitchFamily="34" charset="0"/>
              <a:buNone/>
              <a:defRPr sz="2000">
                <a:solidFill>
                  <a:schemeClr val="tx1">
                    <a:tint val="75000"/>
                  </a:schemeClr>
                </a:solidFill>
              </a:defRPr>
            </a:lvl8pPr>
            <a:lvl9pPr marL="3657600" indent="0" algn="ctr" defTabSz="914400">
              <a:spcBef>
                <a:spcPct val="20000"/>
              </a:spcBef>
              <a:buFont typeface="Arial" pitchFamily="34" charset="0"/>
              <a:buNone/>
              <a:defRPr sz="2000">
                <a:solidFill>
                  <a:schemeClr val="tx1">
                    <a:tint val="75000"/>
                  </a:schemeClr>
                </a:solidFill>
              </a:defRPr>
            </a:lvl9pPr>
          </a:lstStyle>
          <a:p>
            <a:pPr marL="263776" indent="-263776" algn="justLow">
              <a:buFont typeface="Arial" pitchFamily="34" charset="0"/>
              <a:buChar char="•"/>
            </a:pPr>
            <a:r>
              <a:rPr lang="fa-IR" sz="1292" dirty="0">
                <a:solidFill>
                  <a:prstClr val="black"/>
                </a:solidFill>
              </a:rPr>
              <a:t>اجرای ناکش جهت از بین بردن رطوبت صعودی</a:t>
            </a:r>
          </a:p>
        </p:txBody>
      </p:sp>
      <p:pic>
        <p:nvPicPr>
          <p:cNvPr id="18" name="Picture 1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12056" y="3191886"/>
            <a:ext cx="3240785" cy="2430589"/>
          </a:xfrm>
          <a:prstGeom prst="rect">
            <a:avLst/>
          </a:prstGeom>
          <a:ln>
            <a:noFill/>
          </a:ln>
          <a:effectLst>
            <a:outerShdw blurRad="190500" algn="tl" rotWithShape="0">
              <a:srgbClr val="000000">
                <a:alpha val="70000"/>
              </a:srgbClr>
            </a:outerShdw>
          </a:effectLst>
        </p:spPr>
      </p:pic>
      <p:pic>
        <p:nvPicPr>
          <p:cNvPr id="23" name="Picture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cxnSp>
        <p:nvCxnSpPr>
          <p:cNvPr id="21" name="Straight Arrow Connector 20"/>
          <p:cNvCxnSpPr/>
          <p:nvPr/>
        </p:nvCxnSpPr>
        <p:spPr>
          <a:xfrm>
            <a:off x="1447961" y="4253404"/>
            <a:ext cx="0" cy="147917"/>
          </a:xfrm>
          <a:prstGeom prst="straightConnector1">
            <a:avLst/>
          </a:prstGeom>
          <a:ln w="12700">
            <a:headEnd type="none"/>
            <a:tailEnd type="triangle"/>
          </a:ln>
        </p:spPr>
        <p:style>
          <a:lnRef idx="2">
            <a:schemeClr val="accent2"/>
          </a:lnRef>
          <a:fillRef idx="0">
            <a:schemeClr val="accent2"/>
          </a:fillRef>
          <a:effectRef idx="1">
            <a:schemeClr val="accent2"/>
          </a:effectRef>
          <a:fontRef idx="minor">
            <a:schemeClr val="tx1"/>
          </a:fontRef>
        </p:style>
      </p:cxnSp>
      <p:sp>
        <p:nvSpPr>
          <p:cNvPr id="11" name="TextBox 10"/>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7"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6" name="TextBox 15"/>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159</a:t>
            </a:r>
          </a:p>
        </p:txBody>
      </p:sp>
      <p:sp>
        <p:nvSpPr>
          <p:cNvPr id="19" name="TextBox 1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0772539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2713" y="1301995"/>
            <a:ext cx="5915669" cy="4311087"/>
          </a:xfrm>
          <a:prstGeom prst="rect">
            <a:avLst/>
          </a:prstGeom>
        </p:spPr>
        <p:txBody>
          <a:bodyPr wrap="square" lIns="63152" tIns="31577" rIns="63152" bIns="31577">
            <a:spAutoFit/>
          </a:bodyPr>
          <a:lstStyle/>
          <a:p>
            <a:pPr marL="263776" indent="-263776" defTabSz="884160">
              <a:buFont typeface="Arial" pitchFamily="34" charset="0"/>
              <a:buChar char="•"/>
            </a:pPr>
            <a:r>
              <a:rPr lang="ar-SA" sz="1200" dirty="0">
                <a:solidFill>
                  <a:prstClr val="black"/>
                </a:solidFill>
                <a:cs typeface="B Nazanin" pitchFamily="2" charset="-78"/>
              </a:rPr>
              <a:t>استفاده از پنجره</a:t>
            </a:r>
            <a:r>
              <a:rPr lang="fa-IR" sz="1200" dirty="0">
                <a:solidFill>
                  <a:prstClr val="black"/>
                </a:solidFill>
                <a:cs typeface="B Nazanin" pitchFamily="2" charset="-78"/>
              </a:rPr>
              <a:t>‏</a:t>
            </a:r>
            <a:r>
              <a:rPr lang="ar-SA" sz="1200" dirty="0">
                <a:solidFill>
                  <a:prstClr val="black"/>
                </a:solidFill>
                <a:cs typeface="B Nazanin" pitchFamily="2" charset="-78"/>
              </a:rPr>
              <a:t>های عمودی مشبک رنگی به نام ارسی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استفاده از رنگ قرمز یا ارغوانی در کاشی</a:t>
            </a:r>
            <a:r>
              <a:rPr lang="fa-IR" sz="1200" dirty="0">
                <a:solidFill>
                  <a:prstClr val="black"/>
                </a:solidFill>
                <a:cs typeface="B Nazanin" pitchFamily="2" charset="-78"/>
              </a:rPr>
              <a:t>‏</a:t>
            </a:r>
            <a:r>
              <a:rPr lang="ar-SA" sz="1200" dirty="0">
                <a:solidFill>
                  <a:prstClr val="black"/>
                </a:solidFill>
                <a:cs typeface="B Nazanin" pitchFamily="2" charset="-78"/>
              </a:rPr>
              <a:t>های خشتی هفت رنگ</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استفاده از نقش گل لندنی در کاشی</a:t>
            </a:r>
            <a:r>
              <a:rPr lang="fa-IR" sz="1200" dirty="0">
                <a:solidFill>
                  <a:prstClr val="black"/>
                </a:solidFill>
                <a:cs typeface="B Nazanin" pitchFamily="2" charset="-78"/>
              </a:rPr>
              <a:t>‏</a:t>
            </a:r>
            <a:r>
              <a:rPr lang="ar-SA" sz="1200" dirty="0">
                <a:solidFill>
                  <a:prstClr val="black"/>
                </a:solidFill>
                <a:cs typeface="B Nazanin" pitchFamily="2" charset="-78"/>
              </a:rPr>
              <a:t>کاری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استفاده از کنگره</a:t>
            </a:r>
            <a:r>
              <a:rPr lang="fa-IR" sz="1200" dirty="0">
                <a:solidFill>
                  <a:prstClr val="black"/>
                </a:solidFill>
                <a:cs typeface="B Nazanin" pitchFamily="2" charset="-78"/>
              </a:rPr>
              <a:t>‏</a:t>
            </a:r>
            <a:r>
              <a:rPr lang="ar-SA" sz="1200" dirty="0">
                <a:solidFill>
                  <a:prstClr val="black"/>
                </a:solidFill>
                <a:cs typeface="B Nazanin" pitchFamily="2" charset="-78"/>
              </a:rPr>
              <a:t>های کنار بام کاخ</a:t>
            </a:r>
            <a:r>
              <a:rPr lang="fa-IR" sz="1200" dirty="0">
                <a:solidFill>
                  <a:prstClr val="black"/>
                </a:solidFill>
                <a:cs typeface="B Nazanin" pitchFamily="2" charset="-78"/>
              </a:rPr>
              <a:t>‏</a:t>
            </a:r>
            <a:r>
              <a:rPr lang="ar-SA" sz="1200" dirty="0">
                <a:solidFill>
                  <a:prstClr val="black"/>
                </a:solidFill>
                <a:cs typeface="B Nazanin" pitchFamily="2" charset="-78"/>
              </a:rPr>
              <a:t>ها</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استفاده از نقش و</a:t>
            </a:r>
            <a:r>
              <a:rPr lang="fa-IR" sz="1200" dirty="0">
                <a:solidFill>
                  <a:prstClr val="black"/>
                </a:solidFill>
                <a:cs typeface="B Nazanin" pitchFamily="2" charset="-78"/>
              </a:rPr>
              <a:t> </a:t>
            </a:r>
            <a:r>
              <a:rPr lang="ar-SA" sz="1200" dirty="0">
                <a:solidFill>
                  <a:prstClr val="black"/>
                </a:solidFill>
                <a:cs typeface="B Nazanin" pitchFamily="2" charset="-78"/>
              </a:rPr>
              <a:t>متیف</a:t>
            </a:r>
            <a:r>
              <a:rPr lang="fa-IR" sz="1200" dirty="0">
                <a:solidFill>
                  <a:prstClr val="black"/>
                </a:solidFill>
                <a:cs typeface="B Nazanin" pitchFamily="2" charset="-78"/>
              </a:rPr>
              <a:t>‏</a:t>
            </a:r>
            <a:r>
              <a:rPr lang="ar-SA" sz="1200" dirty="0">
                <a:solidFill>
                  <a:prstClr val="black"/>
                </a:solidFill>
                <a:cs typeface="B Nazanin" pitchFamily="2" charset="-78"/>
              </a:rPr>
              <a:t>های تخت جمشید</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عناصر تزئینی و نماکاری تحت ت</a:t>
            </a:r>
            <a:r>
              <a:rPr lang="fa-IR" sz="1200" dirty="0">
                <a:solidFill>
                  <a:prstClr val="black"/>
                </a:solidFill>
                <a:cs typeface="B Nazanin" pitchFamily="2" charset="-78"/>
              </a:rPr>
              <a:t>أ</a:t>
            </a:r>
            <a:r>
              <a:rPr lang="ar-SA" sz="1200" dirty="0">
                <a:solidFill>
                  <a:prstClr val="black"/>
                </a:solidFill>
                <a:cs typeface="B Nazanin" pitchFamily="2" charset="-78"/>
              </a:rPr>
              <a:t>ثیر عناصر غربی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ایجاد ایوان</a:t>
            </a:r>
            <a:r>
              <a:rPr lang="fa-IR" sz="1200" dirty="0">
                <a:solidFill>
                  <a:prstClr val="black"/>
                </a:solidFill>
                <a:cs typeface="B Nazanin" pitchFamily="2" charset="-78"/>
              </a:rPr>
              <a:t>‏</a:t>
            </a:r>
            <a:r>
              <a:rPr lang="ar-SA" sz="1200" dirty="0">
                <a:solidFill>
                  <a:prstClr val="black"/>
                </a:solidFill>
                <a:cs typeface="B Nazanin" pitchFamily="2" charset="-78"/>
              </a:rPr>
              <a:t>های عظیم و</a:t>
            </a:r>
            <a:r>
              <a:rPr lang="fa-IR" sz="1200" dirty="0">
                <a:solidFill>
                  <a:prstClr val="black"/>
                </a:solidFill>
                <a:cs typeface="B Nazanin" pitchFamily="2" charset="-78"/>
              </a:rPr>
              <a:t> </a:t>
            </a:r>
            <a:r>
              <a:rPr lang="ar-SA" sz="1200" dirty="0">
                <a:solidFill>
                  <a:prstClr val="black"/>
                </a:solidFill>
                <a:cs typeface="B Nazanin" pitchFamily="2" charset="-78"/>
              </a:rPr>
              <a:t>مرتفع در ورودی</a:t>
            </a:r>
            <a:r>
              <a:rPr lang="fa-IR" sz="1200" dirty="0">
                <a:solidFill>
                  <a:prstClr val="black"/>
                </a:solidFill>
                <a:cs typeface="B Nazanin" pitchFamily="2" charset="-78"/>
              </a:rPr>
              <a:t>‏</a:t>
            </a:r>
            <a:r>
              <a:rPr lang="ar-SA" sz="1200" dirty="0">
                <a:solidFill>
                  <a:prstClr val="black"/>
                </a:solidFill>
                <a:cs typeface="B Nazanin" pitchFamily="2" charset="-78"/>
              </a:rPr>
              <a:t>ها</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مرکزیت بنا با ستون و سرستون</a:t>
            </a:r>
            <a:r>
              <a:rPr lang="fa-IR" sz="1200" dirty="0">
                <a:solidFill>
                  <a:prstClr val="black"/>
                </a:solidFill>
                <a:cs typeface="B Nazanin" pitchFamily="2" charset="-78"/>
              </a:rPr>
              <a:t>‏</a:t>
            </a:r>
            <a:r>
              <a:rPr lang="ar-SA" sz="1200" dirty="0">
                <a:solidFill>
                  <a:prstClr val="black"/>
                </a:solidFill>
                <a:cs typeface="B Nazanin" pitchFamily="2" charset="-78"/>
              </a:rPr>
              <a:t>ها</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بناها به شکل مرتفع</a:t>
            </a:r>
            <a:r>
              <a:rPr lang="fa-IR" sz="1200" dirty="0">
                <a:solidFill>
                  <a:prstClr val="black"/>
                </a:solidFill>
                <a:cs typeface="B Nazanin" pitchFamily="2" charset="-78"/>
              </a:rPr>
              <a:t>،</a:t>
            </a:r>
            <a:r>
              <a:rPr lang="ar-SA" sz="1200" dirty="0">
                <a:solidFill>
                  <a:prstClr val="black"/>
                </a:solidFill>
                <a:cs typeface="B Nazanin" pitchFamily="2" charset="-78"/>
              </a:rPr>
              <a:t> حاکی از عظمت و</a:t>
            </a:r>
            <a:r>
              <a:rPr lang="fa-IR" sz="1200" dirty="0">
                <a:solidFill>
                  <a:prstClr val="black"/>
                </a:solidFill>
                <a:cs typeface="B Nazanin" pitchFamily="2" charset="-78"/>
              </a:rPr>
              <a:t> </a:t>
            </a:r>
            <a:r>
              <a:rPr lang="ar-SA" sz="1200" dirty="0">
                <a:solidFill>
                  <a:prstClr val="black"/>
                </a:solidFill>
                <a:cs typeface="B Nazanin" pitchFamily="2" charset="-78"/>
              </a:rPr>
              <a:t>قدرت</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مصالح سنگ و</a:t>
            </a:r>
            <a:r>
              <a:rPr lang="fa-IR" sz="1200" dirty="0">
                <a:solidFill>
                  <a:prstClr val="black"/>
                </a:solidFill>
                <a:cs typeface="B Nazanin" pitchFamily="2" charset="-78"/>
              </a:rPr>
              <a:t> </a:t>
            </a:r>
            <a:r>
              <a:rPr lang="ar-SA" sz="1200" dirty="0">
                <a:solidFill>
                  <a:prstClr val="black"/>
                </a:solidFill>
                <a:cs typeface="B Nazanin" pitchFamily="2" charset="-78"/>
              </a:rPr>
              <a:t>سیمان وآهن</a:t>
            </a:r>
            <a:endParaRPr lang="en-US" sz="1200" dirty="0">
              <a:solidFill>
                <a:prstClr val="black"/>
              </a:solidFill>
              <a:cs typeface="B Nazanin" pitchFamily="2" charset="-78"/>
            </a:endParaRPr>
          </a:p>
          <a:p>
            <a:pPr marL="263776" indent="-263776" defTabSz="884160">
              <a:buFont typeface="Arial" pitchFamily="34" charset="0"/>
              <a:buChar char="•"/>
            </a:pPr>
            <a:r>
              <a:rPr lang="fa-IR" sz="1200" dirty="0">
                <a:solidFill>
                  <a:prstClr val="black"/>
                </a:solidFill>
                <a:cs typeface="B Nazanin" pitchFamily="2" charset="-78"/>
              </a:rPr>
              <a:t>ت</a:t>
            </a:r>
            <a:r>
              <a:rPr lang="ar-SA" sz="1200" dirty="0">
                <a:solidFill>
                  <a:prstClr val="black"/>
                </a:solidFill>
                <a:cs typeface="B Nazanin" pitchFamily="2" charset="-78"/>
              </a:rPr>
              <a:t>شابه به بناهای دوران هیتلری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درون</a:t>
            </a:r>
            <a:r>
              <a:rPr lang="fa-IR" sz="1200" dirty="0">
                <a:solidFill>
                  <a:prstClr val="black"/>
                </a:solidFill>
                <a:cs typeface="B Nazanin" pitchFamily="2" charset="-78"/>
              </a:rPr>
              <a:t>‏</a:t>
            </a:r>
            <a:r>
              <a:rPr lang="ar-SA" sz="1200" dirty="0">
                <a:solidFill>
                  <a:prstClr val="black"/>
                </a:solidFill>
                <a:cs typeface="B Nazanin" pitchFamily="2" charset="-78"/>
              </a:rPr>
              <a:t>گرا</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تزئینات داخل</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معماری کارت پستالی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ایجاد پلکان در محور اصلی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رعایت سلسله مراتب</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تبدیل سه دری</a:t>
            </a:r>
            <a:r>
              <a:rPr lang="fa-IR" sz="1200" dirty="0">
                <a:solidFill>
                  <a:prstClr val="black"/>
                </a:solidFill>
                <a:cs typeface="B Nazanin" pitchFamily="2" charset="-78"/>
              </a:rPr>
              <a:t>‏</a:t>
            </a:r>
            <a:r>
              <a:rPr lang="ar-SA" sz="1200" dirty="0">
                <a:solidFill>
                  <a:prstClr val="black"/>
                </a:solidFill>
                <a:cs typeface="B Nazanin" pitchFamily="2" charset="-78"/>
              </a:rPr>
              <a:t>ها به دو دری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سقف شیروانی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ایجاد میادین</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ارگ</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سبزه میدان</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توپخانه</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میدان مش</a:t>
            </a:r>
            <a:r>
              <a:rPr lang="fa-IR" sz="1200" dirty="0">
                <a:solidFill>
                  <a:prstClr val="black"/>
                </a:solidFill>
                <a:cs typeface="B Nazanin" pitchFamily="2" charset="-78"/>
              </a:rPr>
              <a:t>ق</a:t>
            </a:r>
            <a:endParaRPr lang="en-US" sz="1200" dirty="0">
              <a:solidFill>
                <a:prstClr val="black"/>
              </a:solidFill>
              <a:cs typeface="B Nazanin" pitchFamily="2" charset="-78"/>
            </a:endParaRPr>
          </a:p>
        </p:txBody>
      </p:sp>
      <p:sp>
        <p:nvSpPr>
          <p:cNvPr id="4" name="Rectangle 3"/>
          <p:cNvSpPr/>
          <p:nvPr/>
        </p:nvSpPr>
        <p:spPr>
          <a:xfrm>
            <a:off x="6034316" y="903181"/>
            <a:ext cx="2175044" cy="291077"/>
          </a:xfrm>
          <a:prstGeom prst="rect">
            <a:avLst/>
          </a:prstGeom>
        </p:spPr>
        <p:txBody>
          <a:bodyPr wrap="square" lIns="63152" tIns="31577" rIns="63152" bIns="31577">
            <a:spAutoFit/>
          </a:bodyPr>
          <a:lstStyle/>
          <a:p>
            <a:pPr defTabSz="884160"/>
            <a:r>
              <a:rPr lang="ar-SA" sz="1477" b="1" dirty="0">
                <a:solidFill>
                  <a:prstClr val="black"/>
                </a:solidFill>
                <a:effectLst>
                  <a:outerShdw blurRad="38100" dist="38100" dir="2700000" algn="tl">
                    <a:srgbClr val="000000">
                      <a:alpha val="43137"/>
                    </a:srgbClr>
                  </a:outerShdw>
                </a:effectLst>
                <a:cs typeface="B Nazanin" pitchFamily="2" charset="-78"/>
              </a:rPr>
              <a:t>ویژ</a:t>
            </a:r>
            <a:r>
              <a:rPr lang="fa-IR" sz="1477" b="1" dirty="0">
                <a:solidFill>
                  <a:prstClr val="black"/>
                </a:solidFill>
                <a:effectLst>
                  <a:outerShdw blurRad="38100" dist="38100" dir="2700000" algn="tl">
                    <a:srgbClr val="000000">
                      <a:alpha val="43137"/>
                    </a:srgbClr>
                  </a:outerShdw>
                </a:effectLst>
                <a:cs typeface="B Nazanin" pitchFamily="2" charset="-78"/>
              </a:rPr>
              <a:t>گ</a:t>
            </a:r>
            <a:r>
              <a:rPr lang="ar-SA" sz="1477" b="1" dirty="0">
                <a:solidFill>
                  <a:prstClr val="black"/>
                </a:solidFill>
                <a:effectLst>
                  <a:outerShdw blurRad="38100" dist="38100" dir="2700000" algn="tl">
                    <a:srgbClr val="000000">
                      <a:alpha val="43137"/>
                    </a:srgbClr>
                  </a:outerShdw>
                </a:effectLst>
                <a:cs typeface="B Nazanin" pitchFamily="2" charset="-78"/>
              </a:rPr>
              <a:t>ی معماری قاجار:</a:t>
            </a:r>
            <a:endParaRPr lang="en-US" sz="1200" dirty="0">
              <a:solidFill>
                <a:prstClr val="black"/>
              </a:solidFill>
              <a:cs typeface="B Nazanin" pitchFamily="2" charset="-78"/>
            </a:endParaRP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18059" y="3362531"/>
            <a:ext cx="3215954" cy="2266242"/>
          </a:xfrm>
          <a:prstGeom prst="rect">
            <a:avLst/>
          </a:prstGeom>
          <a:ln>
            <a:noFill/>
          </a:ln>
          <a:effectLst>
            <a:outerShdw blurRad="50800" dist="38100" dir="2700000" algn="tl" rotWithShape="0">
              <a:prstClr val="black">
                <a:alpha val="40000"/>
              </a:prstClr>
            </a:outerShdw>
          </a:effectLst>
        </p:spPr>
      </p:pic>
      <p:sp>
        <p:nvSpPr>
          <p:cNvPr id="6" name="TextBox 5"/>
          <p:cNvSpPr txBox="1"/>
          <p:nvPr/>
        </p:nvSpPr>
        <p:spPr>
          <a:xfrm>
            <a:off x="3344506" y="5755413"/>
            <a:ext cx="1763060" cy="27699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dirty="0">
                <a:solidFill>
                  <a:prstClr val="black"/>
                </a:solidFill>
                <a:cs typeface="B Nazanin" pitchFamily="2" charset="-78"/>
              </a:rPr>
              <a:t>نمونه‏ای از ارسی در دوره قاجار</a:t>
            </a:r>
            <a:endParaRPr lang="en-US" sz="1200" dirty="0">
              <a:solidFill>
                <a:prstClr val="black"/>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
        <p:nvSpPr>
          <p:cNvPr id="8" name="TextBox 7"/>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معماری دوره قاجار</a:t>
            </a:r>
            <a:endParaRPr lang="en-US" sz="1200" dirty="0">
              <a:solidFill>
                <a:prstClr val="black">
                  <a:lumMod val="75000"/>
                  <a:lumOff val="25000"/>
                </a:prstClr>
              </a:solidFill>
              <a:cs typeface="B Nazanin" pitchFamily="2" charset="-78"/>
            </a:endParaRP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0" name="Title 1"/>
          <p:cNvSpPr txBox="1">
            <a:spLocks/>
          </p:cNvSpPr>
          <p:nvPr/>
        </p:nvSpPr>
        <p:spPr>
          <a:xfrm>
            <a:off x="487810" y="5423068"/>
            <a:ext cx="1260169" cy="40485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r>
              <a:rPr lang="fa-IR" sz="1108" dirty="0">
                <a:solidFill>
                  <a:prstClr val="black">
                    <a:lumMod val="75000"/>
                    <a:lumOff val="25000"/>
                  </a:prstClr>
                </a:solidFill>
              </a:rPr>
              <a:t>کتاب هنر دوره قاجار</a:t>
            </a:r>
          </a:p>
          <a:p>
            <a:pPr defTabSz="884160" rtl="0"/>
            <a:r>
              <a:rPr lang="en-US" sz="923" dirty="0">
                <a:solidFill>
                  <a:prstClr val="black">
                    <a:lumMod val="65000"/>
                    <a:lumOff val="35000"/>
                  </a:prstClr>
                </a:solidFill>
              </a:rPr>
              <a:t>Wikipedia.org</a:t>
            </a:r>
          </a:p>
        </p:txBody>
      </p:sp>
      <p:sp>
        <p:nvSpPr>
          <p:cNvPr id="11" name="TextBox 10"/>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16</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3820921284"/>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6443734" y="25146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10"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12" name="Subtitle 2"/>
          <p:cNvSpPr txBox="1">
            <a:spLocks/>
          </p:cNvSpPr>
          <p:nvPr/>
        </p:nvSpPr>
        <p:spPr>
          <a:xfrm>
            <a:off x="6414502" y="3464169"/>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13" name="Subtitle 2"/>
          <p:cNvSpPr txBox="1">
            <a:spLocks/>
          </p:cNvSpPr>
          <p:nvPr/>
        </p:nvSpPr>
        <p:spPr>
          <a:xfrm>
            <a:off x="4937395" y="1634339"/>
            <a:ext cx="3034602"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292" dirty="0">
                <a:solidFill>
                  <a:prstClr val="black"/>
                </a:solidFill>
                <a:latin typeface="Microsoft Uighur" pitchFamily="2" charset="-78"/>
                <a:cs typeface="B Nazanin" pitchFamily="2" charset="-78"/>
              </a:rPr>
              <a:t>-  شسته شدن و شره کردن ملات دیوار روی کاشی ها</a:t>
            </a:r>
          </a:p>
        </p:txBody>
      </p:sp>
      <p:sp>
        <p:nvSpPr>
          <p:cNvPr id="14" name="Subtitle 2"/>
          <p:cNvSpPr txBox="1">
            <a:spLocks/>
          </p:cNvSpPr>
          <p:nvPr/>
        </p:nvSpPr>
        <p:spPr>
          <a:xfrm>
            <a:off x="5640779" y="2963717"/>
            <a:ext cx="2331218" cy="422031"/>
          </a:xfrm>
          <a:prstGeom prst="rect">
            <a:avLst/>
          </a:prstGeom>
        </p:spPr>
        <p:txBody>
          <a:bodyPr vert="horz" lIns="84406" tIns="42203" rIns="84406" bIns="42203" rtlCol="0">
            <a:noAutofit/>
          </a:bodyPr>
          <a:lstStyle>
            <a:defPPr>
              <a:defRPr lang="en-US"/>
            </a:defPPr>
            <a:lvl1pPr indent="0" algn="just" defTabSz="1043056" rtl="1" fontAlgn="auto">
              <a:spcBef>
                <a:spcPct val="20000"/>
              </a:spcBef>
              <a:spcAft>
                <a:spcPts val="0"/>
              </a:spcAft>
              <a:buFont typeface="Arial" pitchFamily="34" charset="0"/>
              <a:buNone/>
              <a:defRPr sz="1400">
                <a:latin typeface="Microsoft Uighur" pitchFamily="2" charset="-78"/>
                <a:cs typeface="B Nazanin" pitchFamily="2" charset="-78"/>
              </a:defRPr>
            </a:lvl1pPr>
            <a:lvl2pPr marL="457200" indent="0" algn="ctr" defTabSz="914400">
              <a:spcBef>
                <a:spcPct val="20000"/>
              </a:spcBef>
              <a:buFont typeface="Arial" pitchFamily="34" charset="0"/>
              <a:buNone/>
              <a:defRPr sz="2800">
                <a:solidFill>
                  <a:schemeClr val="tx1">
                    <a:tint val="75000"/>
                  </a:schemeClr>
                </a:solidFill>
              </a:defRPr>
            </a:lvl2pPr>
            <a:lvl3pPr marL="914400" indent="0" algn="ctr" defTabSz="914400">
              <a:spcBef>
                <a:spcPct val="20000"/>
              </a:spcBef>
              <a:buFont typeface="Arial" pitchFamily="34" charset="0"/>
              <a:buNone/>
              <a:defRPr sz="2400">
                <a:solidFill>
                  <a:schemeClr val="tx1">
                    <a:tint val="75000"/>
                  </a:schemeClr>
                </a:solidFill>
              </a:defRPr>
            </a:lvl3pPr>
            <a:lvl4pPr marL="1371600" indent="0" algn="ctr" defTabSz="914400">
              <a:spcBef>
                <a:spcPct val="20000"/>
              </a:spcBef>
              <a:buFont typeface="Arial" pitchFamily="34" charset="0"/>
              <a:buNone/>
              <a:defRPr sz="2000">
                <a:solidFill>
                  <a:schemeClr val="tx1">
                    <a:tint val="75000"/>
                  </a:schemeClr>
                </a:solidFill>
              </a:defRPr>
            </a:lvl4pPr>
            <a:lvl5pPr marL="1828800" indent="0" algn="ctr" defTabSz="914400">
              <a:spcBef>
                <a:spcPct val="20000"/>
              </a:spcBef>
              <a:buFont typeface="Arial" pitchFamily="34" charset="0"/>
              <a:buNone/>
              <a:defRPr sz="2000">
                <a:solidFill>
                  <a:schemeClr val="tx1">
                    <a:tint val="75000"/>
                  </a:schemeClr>
                </a:solidFill>
              </a:defRPr>
            </a:lvl5pPr>
            <a:lvl6pPr marL="2286000" indent="0" algn="ctr" defTabSz="914400">
              <a:spcBef>
                <a:spcPct val="20000"/>
              </a:spcBef>
              <a:buFont typeface="Arial" pitchFamily="34" charset="0"/>
              <a:buNone/>
              <a:defRPr sz="2000">
                <a:solidFill>
                  <a:schemeClr val="tx1">
                    <a:tint val="75000"/>
                  </a:schemeClr>
                </a:solidFill>
              </a:defRPr>
            </a:lvl6pPr>
            <a:lvl7pPr marL="2743200" indent="0" algn="ctr" defTabSz="914400">
              <a:spcBef>
                <a:spcPct val="20000"/>
              </a:spcBef>
              <a:buFont typeface="Arial" pitchFamily="34" charset="0"/>
              <a:buNone/>
              <a:defRPr sz="2000">
                <a:solidFill>
                  <a:schemeClr val="tx1">
                    <a:tint val="75000"/>
                  </a:schemeClr>
                </a:solidFill>
              </a:defRPr>
            </a:lvl7pPr>
            <a:lvl8pPr marL="3200400" indent="0" algn="ctr" defTabSz="914400">
              <a:spcBef>
                <a:spcPct val="20000"/>
              </a:spcBef>
              <a:buFont typeface="Arial" pitchFamily="34" charset="0"/>
              <a:buNone/>
              <a:defRPr sz="2000">
                <a:solidFill>
                  <a:schemeClr val="tx1">
                    <a:tint val="75000"/>
                  </a:schemeClr>
                </a:solidFill>
              </a:defRPr>
            </a:lvl8pPr>
            <a:lvl9pPr marL="3657600" indent="0" algn="ctr" defTabSz="914400">
              <a:spcBef>
                <a:spcPct val="20000"/>
              </a:spcBef>
              <a:buFont typeface="Arial" pitchFamily="34" charset="0"/>
              <a:buNone/>
              <a:defRPr sz="2000">
                <a:solidFill>
                  <a:schemeClr val="tx1">
                    <a:tint val="75000"/>
                  </a:schemeClr>
                </a:solidFill>
              </a:defRPr>
            </a:lvl9pPr>
          </a:lstStyle>
          <a:p>
            <a:r>
              <a:rPr lang="fa-IR" sz="1292" dirty="0">
                <a:solidFill>
                  <a:prstClr val="black"/>
                </a:solidFill>
              </a:rPr>
              <a:t>- رطوبت نزولی</a:t>
            </a:r>
          </a:p>
        </p:txBody>
      </p:sp>
      <p:sp>
        <p:nvSpPr>
          <p:cNvPr id="15" name="Subtitle 2"/>
          <p:cNvSpPr txBox="1">
            <a:spLocks/>
          </p:cNvSpPr>
          <p:nvPr/>
        </p:nvSpPr>
        <p:spPr>
          <a:xfrm>
            <a:off x="5369627" y="3894282"/>
            <a:ext cx="2602370" cy="653424"/>
          </a:xfrm>
          <a:prstGeom prst="rect">
            <a:avLst/>
          </a:prstGeom>
        </p:spPr>
        <p:txBody>
          <a:bodyPr vert="horz" lIns="84406" tIns="42203" rIns="84406" bIns="42203" rtlCol="0">
            <a:noAutofit/>
          </a:bodyPr>
          <a:lstStyle>
            <a:defPPr>
              <a:defRPr lang="en-US"/>
            </a:defPPr>
            <a:lvl1pPr indent="0" algn="just" defTabSz="1043056" rtl="1" fontAlgn="auto">
              <a:spcBef>
                <a:spcPct val="20000"/>
              </a:spcBef>
              <a:spcAft>
                <a:spcPts val="0"/>
              </a:spcAft>
              <a:buFont typeface="Arial" pitchFamily="34" charset="0"/>
              <a:buNone/>
              <a:defRPr sz="1400">
                <a:latin typeface="Microsoft Uighur" pitchFamily="2" charset="-78"/>
                <a:cs typeface="B Nazanin" pitchFamily="2" charset="-78"/>
              </a:defRPr>
            </a:lvl1pPr>
            <a:lvl2pPr marL="457200" indent="0" algn="ctr" defTabSz="914400">
              <a:spcBef>
                <a:spcPct val="20000"/>
              </a:spcBef>
              <a:buFont typeface="Arial" pitchFamily="34" charset="0"/>
              <a:buNone/>
              <a:defRPr sz="2800">
                <a:solidFill>
                  <a:schemeClr val="tx1">
                    <a:tint val="75000"/>
                  </a:schemeClr>
                </a:solidFill>
              </a:defRPr>
            </a:lvl2pPr>
            <a:lvl3pPr marL="914400" indent="0" algn="ctr" defTabSz="914400">
              <a:spcBef>
                <a:spcPct val="20000"/>
              </a:spcBef>
              <a:buFont typeface="Arial" pitchFamily="34" charset="0"/>
              <a:buNone/>
              <a:defRPr sz="2400">
                <a:solidFill>
                  <a:schemeClr val="tx1">
                    <a:tint val="75000"/>
                  </a:schemeClr>
                </a:solidFill>
              </a:defRPr>
            </a:lvl3pPr>
            <a:lvl4pPr marL="1371600" indent="0" algn="ctr" defTabSz="914400">
              <a:spcBef>
                <a:spcPct val="20000"/>
              </a:spcBef>
              <a:buFont typeface="Arial" pitchFamily="34" charset="0"/>
              <a:buNone/>
              <a:defRPr sz="2000">
                <a:solidFill>
                  <a:schemeClr val="tx1">
                    <a:tint val="75000"/>
                  </a:schemeClr>
                </a:solidFill>
              </a:defRPr>
            </a:lvl4pPr>
            <a:lvl5pPr marL="1828800" indent="0" algn="ctr" defTabSz="914400">
              <a:spcBef>
                <a:spcPct val="20000"/>
              </a:spcBef>
              <a:buFont typeface="Arial" pitchFamily="34" charset="0"/>
              <a:buNone/>
              <a:defRPr sz="2000">
                <a:solidFill>
                  <a:schemeClr val="tx1">
                    <a:tint val="75000"/>
                  </a:schemeClr>
                </a:solidFill>
              </a:defRPr>
            </a:lvl5pPr>
            <a:lvl6pPr marL="2286000" indent="0" algn="ctr" defTabSz="914400">
              <a:spcBef>
                <a:spcPct val="20000"/>
              </a:spcBef>
              <a:buFont typeface="Arial" pitchFamily="34" charset="0"/>
              <a:buNone/>
              <a:defRPr sz="2000">
                <a:solidFill>
                  <a:schemeClr val="tx1">
                    <a:tint val="75000"/>
                  </a:schemeClr>
                </a:solidFill>
              </a:defRPr>
            </a:lvl6pPr>
            <a:lvl7pPr marL="2743200" indent="0" algn="ctr" defTabSz="914400">
              <a:spcBef>
                <a:spcPct val="20000"/>
              </a:spcBef>
              <a:buFont typeface="Arial" pitchFamily="34" charset="0"/>
              <a:buNone/>
              <a:defRPr sz="2000">
                <a:solidFill>
                  <a:schemeClr val="tx1">
                    <a:tint val="75000"/>
                  </a:schemeClr>
                </a:solidFill>
              </a:defRPr>
            </a:lvl7pPr>
            <a:lvl8pPr marL="3200400" indent="0" algn="ctr" defTabSz="914400">
              <a:spcBef>
                <a:spcPct val="20000"/>
              </a:spcBef>
              <a:buFont typeface="Arial" pitchFamily="34" charset="0"/>
              <a:buNone/>
              <a:defRPr sz="2000">
                <a:solidFill>
                  <a:schemeClr val="tx1">
                    <a:tint val="75000"/>
                  </a:schemeClr>
                </a:solidFill>
              </a:defRPr>
            </a:lvl8pPr>
            <a:lvl9pPr marL="3657600" indent="0" algn="ctr" defTabSz="914400">
              <a:spcBef>
                <a:spcPct val="20000"/>
              </a:spcBef>
              <a:buFont typeface="Arial" pitchFamily="34" charset="0"/>
              <a:buNone/>
              <a:defRPr sz="2000">
                <a:solidFill>
                  <a:schemeClr val="tx1">
                    <a:tint val="75000"/>
                  </a:schemeClr>
                </a:solidFill>
              </a:defRPr>
            </a:lvl9pPr>
          </a:lstStyle>
          <a:p>
            <a:pPr marL="263776" indent="-263776" algn="justLow">
              <a:buFont typeface="Arial" pitchFamily="34" charset="0"/>
              <a:buChar char="•"/>
            </a:pPr>
            <a:r>
              <a:rPr lang="fa-IR" sz="1292" dirty="0">
                <a:solidFill>
                  <a:prstClr val="black"/>
                </a:solidFill>
              </a:rPr>
              <a:t>ابتدا</a:t>
            </a:r>
            <a:r>
              <a:rPr lang="en-US" sz="1292" dirty="0">
                <a:solidFill>
                  <a:prstClr val="black"/>
                </a:solidFill>
              </a:rPr>
              <a:t> </a:t>
            </a:r>
            <a:r>
              <a:rPr lang="fa-IR" sz="1292" dirty="0">
                <a:solidFill>
                  <a:prstClr val="black"/>
                </a:solidFill>
              </a:rPr>
              <a:t>سقف را مرمت می کنیم  سپس کاشیها</a:t>
            </a:r>
            <a:r>
              <a:rPr lang="en-US" sz="1292" dirty="0">
                <a:solidFill>
                  <a:prstClr val="black"/>
                </a:solidFill>
              </a:rPr>
              <a:t> </a:t>
            </a:r>
            <a:r>
              <a:rPr lang="fa-IR" sz="1292" dirty="0">
                <a:solidFill>
                  <a:prstClr val="black"/>
                </a:solidFill>
              </a:rPr>
              <a:t> و یا نازک کاری را کنده و مجددا نازک کاری می کنیم.</a:t>
            </a:r>
          </a:p>
        </p:txBody>
      </p:sp>
      <p:pic>
        <p:nvPicPr>
          <p:cNvPr id="19" name="Picture 1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12056" y="2631373"/>
            <a:ext cx="2249824" cy="2999765"/>
          </a:xfrm>
          <a:prstGeom prst="rect">
            <a:avLst/>
          </a:prstGeom>
          <a:ln>
            <a:noFill/>
          </a:ln>
          <a:effectLst>
            <a:outerShdw blurRad="190500" algn="tl" rotWithShape="0">
              <a:srgbClr val="000000">
                <a:alpha val="70000"/>
              </a:srgbClr>
            </a:outerShdw>
          </a:effectLst>
        </p:spPr>
      </p:pic>
      <p:cxnSp>
        <p:nvCxnSpPr>
          <p:cNvPr id="21" name="Straight Arrow Connector 20"/>
          <p:cNvCxnSpPr/>
          <p:nvPr/>
        </p:nvCxnSpPr>
        <p:spPr>
          <a:xfrm flipH="1">
            <a:off x="1172915" y="4355715"/>
            <a:ext cx="245949" cy="69030"/>
          </a:xfrm>
          <a:prstGeom prst="straightConnector1">
            <a:avLst/>
          </a:prstGeom>
          <a:ln w="12700">
            <a:solidFill>
              <a:srgbClr val="FF0000"/>
            </a:solidFill>
            <a:headEnd type="none"/>
            <a:tailEnd type="triangle"/>
          </a:ln>
        </p:spPr>
        <p:style>
          <a:lnRef idx="2">
            <a:schemeClr val="accent2"/>
          </a:lnRef>
          <a:fillRef idx="0">
            <a:schemeClr val="accent2"/>
          </a:fillRef>
          <a:effectRef idx="1">
            <a:schemeClr val="accent2"/>
          </a:effectRef>
          <a:fontRef idx="minor">
            <a:schemeClr val="tx1"/>
          </a:fontRef>
        </p:style>
      </p:cxnSp>
      <p:pic>
        <p:nvPicPr>
          <p:cNvPr id="22" name="Picture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1" name="TextBox 10"/>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7"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6" name="TextBox 15"/>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160</a:t>
            </a:r>
            <a:endParaRPr lang="fa-IR" sz="1108" dirty="0">
              <a:solidFill>
                <a:prstClr val="black">
                  <a:lumMod val="65000"/>
                  <a:lumOff val="35000"/>
                </a:prstClr>
              </a:solidFill>
              <a:cs typeface="B Nazanin" pitchFamily="2" charset="-78"/>
            </a:endParaRPr>
          </a:p>
        </p:txBody>
      </p:sp>
      <p:sp>
        <p:nvSpPr>
          <p:cNvPr id="18" name="TextBox 1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153088854"/>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6443734" y="25146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10"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12" name="Subtitle 2"/>
          <p:cNvSpPr txBox="1">
            <a:spLocks/>
          </p:cNvSpPr>
          <p:nvPr/>
        </p:nvSpPr>
        <p:spPr>
          <a:xfrm>
            <a:off x="6414502" y="3464169"/>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13" name="Subtitle 2"/>
          <p:cNvSpPr txBox="1">
            <a:spLocks/>
          </p:cNvSpPr>
          <p:nvPr/>
        </p:nvSpPr>
        <p:spPr>
          <a:xfrm>
            <a:off x="4937395" y="1634339"/>
            <a:ext cx="3034602"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292" dirty="0">
                <a:solidFill>
                  <a:prstClr val="black"/>
                </a:solidFill>
                <a:latin typeface="Microsoft Uighur" pitchFamily="2" charset="-78"/>
                <a:cs typeface="B Nazanin" pitchFamily="2" charset="-78"/>
              </a:rPr>
              <a:t>-  شوره زدگی </a:t>
            </a:r>
          </a:p>
        </p:txBody>
      </p:sp>
      <p:sp>
        <p:nvSpPr>
          <p:cNvPr id="14" name="Subtitle 2"/>
          <p:cNvSpPr txBox="1">
            <a:spLocks/>
          </p:cNvSpPr>
          <p:nvPr/>
        </p:nvSpPr>
        <p:spPr>
          <a:xfrm>
            <a:off x="5640779" y="2963717"/>
            <a:ext cx="2331218"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292" dirty="0">
                <a:solidFill>
                  <a:prstClr val="black"/>
                </a:solidFill>
                <a:latin typeface="Microsoft Uighur" pitchFamily="2" charset="-78"/>
                <a:cs typeface="B Nazanin" pitchFamily="2" charset="-78"/>
              </a:rPr>
              <a:t>- </a:t>
            </a:r>
            <a:r>
              <a:rPr lang="fa-IR" sz="1292" dirty="0">
                <a:solidFill>
                  <a:prstClr val="black"/>
                </a:solidFill>
                <a:latin typeface="Microsoft Uighur" pitchFamily="2" charset="-78"/>
                <a:cs typeface="Microsoft Uighur" pitchFamily="2" charset="-78"/>
              </a:rPr>
              <a:t> </a:t>
            </a:r>
            <a:r>
              <a:rPr lang="fa-IR" sz="1292" dirty="0">
                <a:solidFill>
                  <a:prstClr val="black"/>
                </a:solidFill>
                <a:latin typeface="Microsoft Uighur" pitchFamily="2" charset="-78"/>
                <a:cs typeface="B Nazanin" pitchFamily="2" charset="-78"/>
              </a:rPr>
              <a:t>رطوبت نزولی</a:t>
            </a:r>
          </a:p>
        </p:txBody>
      </p:sp>
      <p:sp>
        <p:nvSpPr>
          <p:cNvPr id="15" name="Subtitle 2"/>
          <p:cNvSpPr txBox="1">
            <a:spLocks/>
          </p:cNvSpPr>
          <p:nvPr/>
        </p:nvSpPr>
        <p:spPr>
          <a:xfrm>
            <a:off x="5569034" y="3894282"/>
            <a:ext cx="2331218" cy="8528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263776" indent="-263776" algn="justLow" defTabSz="962845" rtl="1">
              <a:buFont typeface="Arial" pitchFamily="34" charset="0"/>
              <a:buChar char="•"/>
              <a:defRPr/>
            </a:pPr>
            <a:r>
              <a:rPr lang="fa-IR" sz="1292" dirty="0">
                <a:solidFill>
                  <a:prstClr val="black"/>
                </a:solidFill>
                <a:latin typeface="Microsoft Uighur" pitchFamily="2" charset="-78"/>
                <a:cs typeface="B Nazanin" pitchFamily="2" charset="-78"/>
              </a:rPr>
              <a:t>ابتدا</a:t>
            </a:r>
            <a:r>
              <a:rPr lang="en-US" sz="1292" dirty="0">
                <a:solidFill>
                  <a:prstClr val="black"/>
                </a:solidFill>
                <a:latin typeface="Microsoft Uighur" pitchFamily="2" charset="-78"/>
                <a:cs typeface="B Nazanin" pitchFamily="2" charset="-78"/>
              </a:rPr>
              <a:t> </a:t>
            </a:r>
            <a:r>
              <a:rPr lang="fa-IR" sz="1292" dirty="0">
                <a:solidFill>
                  <a:prstClr val="black"/>
                </a:solidFill>
                <a:latin typeface="Microsoft Uighur" pitchFamily="2" charset="-78"/>
                <a:cs typeface="B Nazanin" pitchFamily="2" charset="-78"/>
              </a:rPr>
              <a:t>سقف را مرمت می کنیم  سپس کاشیها</a:t>
            </a:r>
            <a:r>
              <a:rPr lang="en-US" sz="1292" dirty="0">
                <a:solidFill>
                  <a:prstClr val="black"/>
                </a:solidFill>
                <a:latin typeface="Microsoft Uighur" pitchFamily="2" charset="-78"/>
                <a:cs typeface="B Nazanin" pitchFamily="2" charset="-78"/>
              </a:rPr>
              <a:t> </a:t>
            </a:r>
            <a:r>
              <a:rPr lang="fa-IR" sz="1292" dirty="0">
                <a:solidFill>
                  <a:prstClr val="black"/>
                </a:solidFill>
                <a:latin typeface="Microsoft Uighur" pitchFamily="2" charset="-78"/>
                <a:cs typeface="B Nazanin" pitchFamily="2" charset="-78"/>
              </a:rPr>
              <a:t> و یا نازک کاری شوره زده را کنده و مجددا نازک کاری می کنیم.</a:t>
            </a:r>
          </a:p>
        </p:txBody>
      </p:sp>
      <p:pic>
        <p:nvPicPr>
          <p:cNvPr id="23" name="Picture 2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79897" y="934335"/>
            <a:ext cx="2325042" cy="2187097"/>
          </a:xfrm>
          <a:prstGeom prst="rect">
            <a:avLst/>
          </a:prstGeom>
          <a:ln>
            <a:noFill/>
          </a:ln>
          <a:effectLst>
            <a:outerShdw blurRad="190500" algn="tl" rotWithShape="0">
              <a:srgbClr val="000000">
                <a:alpha val="70000"/>
              </a:srgbClr>
            </a:outerShdw>
          </a:effectLst>
        </p:spPr>
      </p:pic>
      <p:sp>
        <p:nvSpPr>
          <p:cNvPr id="24" name="Oval 23"/>
          <p:cNvSpPr/>
          <p:nvPr/>
        </p:nvSpPr>
        <p:spPr>
          <a:xfrm flipV="1">
            <a:off x="4505531" y="836712"/>
            <a:ext cx="349678" cy="181361"/>
          </a:xfrm>
          <a:prstGeom prst="ellipse">
            <a:avLst/>
          </a:prstGeom>
          <a:noFill/>
          <a:ln w="38100">
            <a:solidFill>
              <a:srgbClr val="FFC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16" name="Picture 2" descr="E:\مرمت\عکــــــــــــــــــس\pic 29 f hamum mardune\DSC07573.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79896" y="3551848"/>
            <a:ext cx="3030059" cy="227254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0" name="Oval 19"/>
          <p:cNvSpPr/>
          <p:nvPr/>
        </p:nvSpPr>
        <p:spPr>
          <a:xfrm flipV="1">
            <a:off x="5223777" y="3429000"/>
            <a:ext cx="349678" cy="181361"/>
          </a:xfrm>
          <a:prstGeom prst="ellipse">
            <a:avLst/>
          </a:prstGeom>
          <a:noFill/>
          <a:ln w="38100">
            <a:solidFill>
              <a:srgbClr val="C0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grpSp>
        <p:nvGrpSpPr>
          <p:cNvPr id="19" name="Group 18"/>
          <p:cNvGrpSpPr/>
          <p:nvPr/>
        </p:nvGrpSpPr>
        <p:grpSpPr>
          <a:xfrm>
            <a:off x="915587" y="3720705"/>
            <a:ext cx="465905" cy="219092"/>
            <a:chOff x="-838442" y="4755158"/>
            <a:chExt cx="445613" cy="209550"/>
          </a:xfrm>
        </p:grpSpPr>
        <p:cxnSp>
          <p:nvCxnSpPr>
            <p:cNvPr id="26" name="Straight Arrow Connector 25"/>
            <p:cNvCxnSpPr/>
            <p:nvPr/>
          </p:nvCxnSpPr>
          <p:spPr>
            <a:xfrm flipH="1" flipV="1">
              <a:off x="-602379" y="4783733"/>
              <a:ext cx="209550" cy="152400"/>
            </a:xfrm>
            <a:prstGeom prst="straightConnector1">
              <a:avLst/>
            </a:prstGeom>
            <a:ln w="12700">
              <a:solidFill>
                <a:schemeClr val="accent6">
                  <a:lumMod val="75000"/>
                </a:schemeClr>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7" name="Straight Arrow Connector 26"/>
            <p:cNvCxnSpPr/>
            <p:nvPr/>
          </p:nvCxnSpPr>
          <p:spPr>
            <a:xfrm rot="14160000" flipH="1" flipV="1">
              <a:off x="-867017" y="4783733"/>
              <a:ext cx="209550" cy="152400"/>
            </a:xfrm>
            <a:prstGeom prst="straightConnector1">
              <a:avLst/>
            </a:prstGeom>
            <a:ln w="12700">
              <a:solidFill>
                <a:srgbClr val="C00000"/>
              </a:solidFill>
              <a:headEnd type="none"/>
              <a:tailEnd type="triangle"/>
            </a:ln>
          </p:spPr>
          <p:style>
            <a:lnRef idx="2">
              <a:schemeClr val="accent2"/>
            </a:lnRef>
            <a:fillRef idx="0">
              <a:schemeClr val="accent2"/>
            </a:fillRef>
            <a:effectRef idx="1">
              <a:schemeClr val="accent2"/>
            </a:effectRef>
            <a:fontRef idx="minor">
              <a:schemeClr val="tx1"/>
            </a:fontRef>
          </p:style>
        </p:cxnSp>
      </p:grpSp>
      <p:pic>
        <p:nvPicPr>
          <p:cNvPr id="28" name="Picture 2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7" name="TextBox 1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8" name="TextBox 17"/>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161</a:t>
            </a:r>
            <a:endParaRPr lang="fa-IR" sz="1108" dirty="0">
              <a:solidFill>
                <a:prstClr val="black">
                  <a:lumMod val="65000"/>
                  <a:lumOff val="35000"/>
                </a:prstClr>
              </a:solidFill>
              <a:cs typeface="B Nazanin" pitchFamily="2" charset="-78"/>
            </a:endParaRPr>
          </a:p>
        </p:txBody>
      </p:sp>
      <p:sp>
        <p:nvSpPr>
          <p:cNvPr id="22" name="TextBox 2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427675771"/>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45588" y="4602443"/>
            <a:ext cx="1980419" cy="1485315"/>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5414" y="4602443"/>
            <a:ext cx="1980420" cy="1485315"/>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45588" y="1501402"/>
            <a:ext cx="1980419" cy="2640558"/>
          </a:xfrm>
          <a:prstGeom prst="rect">
            <a:avLst/>
          </a:prstGeom>
          <a:ln>
            <a:noFill/>
          </a:ln>
          <a:effectLst>
            <a:outerShdw blurRad="190500" algn="tl" rotWithShape="0">
              <a:srgbClr val="000000">
                <a:alpha val="70000"/>
              </a:srgbClr>
            </a:outerShdw>
          </a:effectLst>
        </p:spPr>
      </p:pic>
      <p:sp>
        <p:nvSpPr>
          <p:cNvPr id="12" name="Subtitle 2"/>
          <p:cNvSpPr txBox="1">
            <a:spLocks/>
          </p:cNvSpPr>
          <p:nvPr/>
        </p:nvSpPr>
        <p:spPr>
          <a:xfrm>
            <a:off x="6414502" y="3464169"/>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3" name="TextBox 2"/>
          <p:cNvSpPr txBox="1"/>
          <p:nvPr/>
        </p:nvSpPr>
        <p:spPr>
          <a:xfrm>
            <a:off x="4704938" y="3960752"/>
            <a:ext cx="3325042" cy="490006"/>
          </a:xfrm>
          <a:prstGeom prst="rect">
            <a:avLst/>
          </a:prstGeom>
          <a:noFill/>
        </p:spPr>
        <p:txBody>
          <a:bodyPr wrap="square" rtlCol="0">
            <a:spAutoFit/>
          </a:bodyPr>
          <a:lstStyle/>
          <a:p>
            <a:pPr marL="263776" indent="-263776" algn="justLow" defTabSz="884160">
              <a:buFont typeface="Arial" pitchFamily="34" charset="0"/>
              <a:buChar char="•"/>
            </a:pPr>
            <a:r>
              <a:rPr lang="fa-IR" sz="1292" dirty="0">
                <a:solidFill>
                  <a:prstClr val="black"/>
                </a:solidFill>
                <a:cs typeface="B Nazanin" pitchFamily="2" charset="-78"/>
              </a:rPr>
              <a:t>ابتدا کاشی ها را کنده و به عایق کاری دیوارها و کف می‏پردازیم و مجددا نازک کاری می کنیم.</a:t>
            </a:r>
            <a:endParaRPr lang="en-US" sz="1292" dirty="0">
              <a:solidFill>
                <a:prstClr val="black"/>
              </a:solidFill>
              <a:cs typeface="B Nazanin" pitchFamily="2" charset="-78"/>
            </a:endParaRPr>
          </a:p>
        </p:txBody>
      </p:sp>
      <p:sp>
        <p:nvSpPr>
          <p:cNvPr id="16" name="Subtitle 2"/>
          <p:cNvSpPr txBox="1">
            <a:spLocks/>
          </p:cNvSpPr>
          <p:nvPr/>
        </p:nvSpPr>
        <p:spPr>
          <a:xfrm>
            <a:off x="6443734" y="25146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17"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18" name="Subtitle 2"/>
          <p:cNvSpPr txBox="1">
            <a:spLocks/>
          </p:cNvSpPr>
          <p:nvPr/>
        </p:nvSpPr>
        <p:spPr>
          <a:xfrm>
            <a:off x="4993782" y="1634339"/>
            <a:ext cx="3034602"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292" dirty="0">
                <a:solidFill>
                  <a:prstClr val="black"/>
                </a:solidFill>
                <a:latin typeface="Microsoft Uighur" pitchFamily="2" charset="-78"/>
                <a:cs typeface="B Nazanin" pitchFamily="2" charset="-78"/>
              </a:rPr>
              <a:t>-  تغییر رنگ مصالح</a:t>
            </a:r>
          </a:p>
        </p:txBody>
      </p:sp>
      <p:sp>
        <p:nvSpPr>
          <p:cNvPr id="19" name="Subtitle 2"/>
          <p:cNvSpPr txBox="1">
            <a:spLocks/>
          </p:cNvSpPr>
          <p:nvPr/>
        </p:nvSpPr>
        <p:spPr>
          <a:xfrm>
            <a:off x="5640779" y="2830780"/>
            <a:ext cx="2331218"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2585" dirty="0">
                <a:solidFill>
                  <a:prstClr val="black"/>
                </a:solidFill>
                <a:latin typeface="Microsoft Uighur" pitchFamily="2" charset="-78"/>
                <a:cs typeface="Microsoft Uighur" pitchFamily="2" charset="-78"/>
              </a:rPr>
              <a:t>- </a:t>
            </a:r>
            <a:r>
              <a:rPr lang="fa-IR" sz="1292" dirty="0">
                <a:solidFill>
                  <a:prstClr val="black"/>
                </a:solidFill>
                <a:latin typeface="Microsoft Uighur" pitchFamily="2" charset="-78"/>
                <a:cs typeface="B Nazanin" pitchFamily="2" charset="-78"/>
              </a:rPr>
              <a:t>رطوبت صعودی</a:t>
            </a:r>
          </a:p>
        </p:txBody>
      </p:sp>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cxnSp>
        <p:nvCxnSpPr>
          <p:cNvPr id="11" name="Straight Arrow Connector 10"/>
          <p:cNvCxnSpPr/>
          <p:nvPr/>
        </p:nvCxnSpPr>
        <p:spPr>
          <a:xfrm>
            <a:off x="888193" y="4293096"/>
            <a:ext cx="227423" cy="0"/>
          </a:xfrm>
          <a:prstGeom prst="straightConnector1">
            <a:avLst/>
          </a:prstGeom>
          <a:ln w="12700">
            <a:solidFill>
              <a:srgbClr val="C00000"/>
            </a:solidFill>
            <a:headEnd type="none"/>
            <a:tailEnd type="triangle"/>
          </a:ln>
        </p:spPr>
        <p:style>
          <a:lnRef idx="2">
            <a:schemeClr val="accent2"/>
          </a:lnRef>
          <a:fillRef idx="0">
            <a:schemeClr val="accent2"/>
          </a:fillRef>
          <a:effectRef idx="1">
            <a:schemeClr val="accent2"/>
          </a:effectRef>
          <a:fontRef idx="minor">
            <a:schemeClr val="tx1"/>
          </a:fontRef>
        </p:style>
      </p:cxnSp>
      <p:sp>
        <p:nvSpPr>
          <p:cNvPr id="13" name="TextBox 12"/>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5"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1" name="TextBox 20"/>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162</a:t>
            </a:r>
          </a:p>
        </p:txBody>
      </p:sp>
      <p:sp>
        <p:nvSpPr>
          <p:cNvPr id="22" name="TextBox 2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835967181"/>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63881" y="917094"/>
            <a:ext cx="1804896" cy="2406528"/>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68290" y="3681229"/>
            <a:ext cx="1804896" cy="2406528"/>
          </a:xfrm>
          <a:prstGeom prst="rect">
            <a:avLst/>
          </a:prstGeom>
          <a:ln>
            <a:noFill/>
          </a:ln>
          <a:effectLst>
            <a:outerShdw blurRad="190500" algn="tl" rotWithShape="0">
              <a:srgbClr val="000000">
                <a:alpha val="70000"/>
              </a:srgbClr>
            </a:outerShdw>
          </a:effectLst>
        </p:spPr>
      </p:pic>
      <p:sp>
        <p:nvSpPr>
          <p:cNvPr id="6" name="Subtitle 2"/>
          <p:cNvSpPr txBox="1">
            <a:spLocks/>
          </p:cNvSpPr>
          <p:nvPr/>
        </p:nvSpPr>
        <p:spPr>
          <a:xfrm>
            <a:off x="6443734" y="25146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7"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10" name="Subtitle 2"/>
          <p:cNvSpPr txBox="1">
            <a:spLocks/>
          </p:cNvSpPr>
          <p:nvPr/>
        </p:nvSpPr>
        <p:spPr>
          <a:xfrm>
            <a:off x="6414502" y="3464169"/>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12" name="Subtitle 2"/>
          <p:cNvSpPr txBox="1">
            <a:spLocks/>
          </p:cNvSpPr>
          <p:nvPr/>
        </p:nvSpPr>
        <p:spPr>
          <a:xfrm>
            <a:off x="4993782" y="1634339"/>
            <a:ext cx="3034602"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292" dirty="0">
                <a:solidFill>
                  <a:prstClr val="black"/>
                </a:solidFill>
                <a:latin typeface="Microsoft Uighur" pitchFamily="2" charset="-78"/>
                <a:cs typeface="B Nazanin" pitchFamily="2" charset="-78"/>
              </a:rPr>
              <a:t>-  تغییر رنگ مصالح</a:t>
            </a:r>
          </a:p>
        </p:txBody>
      </p:sp>
      <p:sp>
        <p:nvSpPr>
          <p:cNvPr id="13" name="Subtitle 2"/>
          <p:cNvSpPr txBox="1">
            <a:spLocks/>
          </p:cNvSpPr>
          <p:nvPr/>
        </p:nvSpPr>
        <p:spPr>
          <a:xfrm>
            <a:off x="5640779" y="2830780"/>
            <a:ext cx="2331218"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2585" dirty="0">
                <a:solidFill>
                  <a:prstClr val="black"/>
                </a:solidFill>
                <a:latin typeface="Microsoft Uighur" pitchFamily="2" charset="-78"/>
                <a:cs typeface="Microsoft Uighur" pitchFamily="2" charset="-78"/>
              </a:rPr>
              <a:t>- </a:t>
            </a:r>
            <a:r>
              <a:rPr lang="fa-IR" sz="1292" dirty="0">
                <a:solidFill>
                  <a:prstClr val="black"/>
                </a:solidFill>
                <a:latin typeface="Microsoft Uighur" pitchFamily="2" charset="-78"/>
                <a:cs typeface="B Nazanin" pitchFamily="2" charset="-78"/>
              </a:rPr>
              <a:t>رطوبت صعودی</a:t>
            </a:r>
          </a:p>
        </p:txBody>
      </p:sp>
      <p:sp>
        <p:nvSpPr>
          <p:cNvPr id="14" name="TextBox 13"/>
          <p:cNvSpPr txBox="1"/>
          <p:nvPr/>
        </p:nvSpPr>
        <p:spPr>
          <a:xfrm>
            <a:off x="5635503" y="3960752"/>
            <a:ext cx="2344017" cy="688843"/>
          </a:xfrm>
          <a:prstGeom prst="rect">
            <a:avLst/>
          </a:prstGeom>
          <a:noFill/>
        </p:spPr>
        <p:txBody>
          <a:bodyPr wrap="square" rtlCol="0">
            <a:spAutoFit/>
          </a:bodyPr>
          <a:lstStyle/>
          <a:p>
            <a:pPr marL="263776" indent="-263776" algn="justLow" defTabSz="884160">
              <a:buFont typeface="Arial" pitchFamily="34" charset="0"/>
              <a:buChar char="•"/>
            </a:pPr>
            <a:r>
              <a:rPr lang="fa-IR" sz="1292" dirty="0">
                <a:solidFill>
                  <a:prstClr val="black"/>
                </a:solidFill>
                <a:cs typeface="B Nazanin" pitchFamily="2" charset="-78"/>
              </a:rPr>
              <a:t>کاشی ها را کنده ودر صورت لزوم به عایق کاری دیوار و کف می پردازیم و مجددا نازک کاری می کنیم.</a:t>
            </a:r>
            <a:endParaRPr lang="en-US" sz="1292" dirty="0">
              <a:solidFill>
                <a:prstClr val="black"/>
              </a:solidFill>
              <a:cs typeface="B Nazanin" pitchFamily="2" charset="-78"/>
            </a:endParaRPr>
          </a:p>
        </p:txBody>
      </p:sp>
      <p:pic>
        <p:nvPicPr>
          <p:cNvPr id="21" name="Picture 2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cxnSp>
        <p:nvCxnSpPr>
          <p:cNvPr id="11" name="Straight Arrow Connector 10"/>
          <p:cNvCxnSpPr/>
          <p:nvPr/>
        </p:nvCxnSpPr>
        <p:spPr>
          <a:xfrm>
            <a:off x="937344" y="4426034"/>
            <a:ext cx="244741" cy="0"/>
          </a:xfrm>
          <a:prstGeom prst="straightConnector1">
            <a:avLst/>
          </a:prstGeom>
          <a:ln w="12700">
            <a:solidFill>
              <a:srgbClr val="C00000"/>
            </a:solidFill>
            <a:headEnd type="none"/>
            <a:tailEnd type="triangle"/>
          </a:ln>
        </p:spPr>
        <p:style>
          <a:lnRef idx="2">
            <a:schemeClr val="accent2"/>
          </a:lnRef>
          <a:fillRef idx="0">
            <a:schemeClr val="accent2"/>
          </a:fillRef>
          <a:effectRef idx="1">
            <a:schemeClr val="accent2"/>
          </a:effectRef>
          <a:fontRef idx="minor">
            <a:schemeClr val="tx1"/>
          </a:fontRef>
        </p:style>
      </p:cxnSp>
      <p:sp>
        <p:nvSpPr>
          <p:cNvPr id="15" name="TextBox 1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7"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6" name="TextBox 15"/>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163</a:t>
            </a:r>
            <a:endParaRPr lang="fa-IR" sz="1108" dirty="0">
              <a:solidFill>
                <a:prstClr val="black">
                  <a:lumMod val="65000"/>
                  <a:lumOff val="35000"/>
                </a:prstClr>
              </a:solidFill>
              <a:cs typeface="B Nazanin" pitchFamily="2" charset="-78"/>
            </a:endParaRPr>
          </a:p>
        </p:txBody>
      </p:sp>
      <p:sp>
        <p:nvSpPr>
          <p:cNvPr id="18" name="TextBox 1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400308280"/>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19426" y="3568396"/>
            <a:ext cx="1723888" cy="2585830"/>
          </a:xfrm>
          <a:prstGeom prst="rect">
            <a:avLst/>
          </a:prstGeom>
          <a:ln>
            <a:noFill/>
          </a:ln>
          <a:effectLst>
            <a:outerShdw blurRad="190500" algn="tl" rotWithShape="0">
              <a:srgbClr val="000000">
                <a:alpha val="70000"/>
              </a:srgbClr>
            </a:outerShdw>
          </a:effectLst>
        </p:spPr>
      </p:pic>
      <p:pic>
        <p:nvPicPr>
          <p:cNvPr id="22" name="Picture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9426" y="931076"/>
            <a:ext cx="1723888" cy="2298517"/>
          </a:xfrm>
          <a:prstGeom prst="rect">
            <a:avLst/>
          </a:prstGeom>
          <a:ln>
            <a:noFill/>
          </a:ln>
          <a:effectLst>
            <a:outerShdw blurRad="190500" algn="tl" rotWithShape="0">
              <a:srgbClr val="000000">
                <a:alpha val="70000"/>
              </a:srgbClr>
            </a:outerShdw>
          </a:effectLst>
        </p:spPr>
      </p:pic>
      <p:sp>
        <p:nvSpPr>
          <p:cNvPr id="24" name="Oval 23"/>
          <p:cNvSpPr/>
          <p:nvPr/>
        </p:nvSpPr>
        <p:spPr>
          <a:xfrm flipV="1">
            <a:off x="3985353" y="847674"/>
            <a:ext cx="320771" cy="166368"/>
          </a:xfrm>
          <a:prstGeom prst="ellipse">
            <a:avLst/>
          </a:prstGeom>
          <a:noFill/>
          <a:ln w="38100">
            <a:solidFill>
              <a:srgbClr val="00B0F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5" name="Subtitle 2"/>
          <p:cNvSpPr txBox="1">
            <a:spLocks/>
          </p:cNvSpPr>
          <p:nvPr/>
        </p:nvSpPr>
        <p:spPr>
          <a:xfrm>
            <a:off x="6443734" y="25146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16"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17" name="Subtitle 2"/>
          <p:cNvSpPr txBox="1">
            <a:spLocks/>
          </p:cNvSpPr>
          <p:nvPr/>
        </p:nvSpPr>
        <p:spPr>
          <a:xfrm>
            <a:off x="6414502" y="3464169"/>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26" name="Subtitle 2"/>
          <p:cNvSpPr txBox="1">
            <a:spLocks/>
          </p:cNvSpPr>
          <p:nvPr/>
        </p:nvSpPr>
        <p:spPr>
          <a:xfrm>
            <a:off x="6454695" y="1616113"/>
            <a:ext cx="1517301"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  تغییر رنگ مصالح</a:t>
            </a:r>
          </a:p>
        </p:txBody>
      </p:sp>
      <p:sp>
        <p:nvSpPr>
          <p:cNvPr id="27" name="Subtitle 2"/>
          <p:cNvSpPr txBox="1">
            <a:spLocks/>
          </p:cNvSpPr>
          <p:nvPr/>
        </p:nvSpPr>
        <p:spPr>
          <a:xfrm>
            <a:off x="6488494" y="2951459"/>
            <a:ext cx="1500894" cy="278135"/>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292" dirty="0">
                <a:solidFill>
                  <a:prstClr val="black"/>
                </a:solidFill>
                <a:latin typeface="Microsoft Uighur" pitchFamily="2" charset="-78"/>
                <a:cs typeface="B Nazanin" pitchFamily="2" charset="-78"/>
              </a:rPr>
              <a:t>-  رطوبت </a:t>
            </a:r>
          </a:p>
        </p:txBody>
      </p:sp>
      <p:sp>
        <p:nvSpPr>
          <p:cNvPr id="28" name="TextBox 27"/>
          <p:cNvSpPr txBox="1"/>
          <p:nvPr/>
        </p:nvSpPr>
        <p:spPr>
          <a:xfrm>
            <a:off x="5502565" y="3894283"/>
            <a:ext cx="2543424" cy="688843"/>
          </a:xfrm>
          <a:prstGeom prst="rect">
            <a:avLst/>
          </a:prstGeom>
          <a:noFill/>
        </p:spPr>
        <p:txBody>
          <a:bodyPr wrap="square" rtlCol="0">
            <a:spAutoFit/>
          </a:bodyPr>
          <a:lstStyle/>
          <a:p>
            <a:pPr marL="263776" indent="-263776" algn="justLow" defTabSz="884160">
              <a:buFont typeface="Arial" pitchFamily="34" charset="0"/>
              <a:buChar char="•"/>
            </a:pPr>
            <a:r>
              <a:rPr lang="fa-IR" sz="1292" dirty="0">
                <a:solidFill>
                  <a:prstClr val="black"/>
                </a:solidFill>
                <a:cs typeface="B Nazanin" pitchFamily="2" charset="-78"/>
              </a:rPr>
              <a:t>ابتدا کاشی ها را کنده ودر صورت لزوم به عایق کاری دیوارها و کف می پردازیم و مجددا نازک کاری می کنیم.</a:t>
            </a:r>
            <a:endParaRPr lang="en-US" sz="1292" dirty="0">
              <a:solidFill>
                <a:prstClr val="black"/>
              </a:solidFill>
              <a:cs typeface="B Nazanin" pitchFamily="2" charset="-78"/>
            </a:endParaRPr>
          </a:p>
        </p:txBody>
      </p:sp>
      <p:sp>
        <p:nvSpPr>
          <p:cNvPr id="4" name="TextBox 3"/>
          <p:cNvSpPr txBox="1"/>
          <p:nvPr/>
        </p:nvSpPr>
        <p:spPr>
          <a:xfrm>
            <a:off x="5502565" y="6011515"/>
            <a:ext cx="2991102" cy="248530"/>
          </a:xfrm>
          <a:prstGeom prst="rect">
            <a:avLst/>
          </a:prstGeom>
          <a:noFill/>
        </p:spPr>
        <p:txBody>
          <a:bodyPr wrap="square" rtlCol="0">
            <a:spAutoFit/>
          </a:bodyPr>
          <a:lstStyle/>
          <a:p>
            <a:pPr defTabSz="884160"/>
            <a:r>
              <a:rPr lang="fa-IR" sz="1015" dirty="0">
                <a:solidFill>
                  <a:prstClr val="black"/>
                </a:solidFill>
                <a:cs typeface="B Nazanin" pitchFamily="2" charset="-78"/>
              </a:rPr>
              <a:t>*  عدم وجود فضای کافی برای گرفتن عکس کلوزآپ</a:t>
            </a:r>
            <a:endParaRPr lang="en-US" sz="1015" dirty="0">
              <a:solidFill>
                <a:prstClr val="black"/>
              </a:solidFill>
              <a:cs typeface="B Nazanin" pitchFamily="2" charset="-78"/>
            </a:endParaRPr>
          </a:p>
        </p:txBody>
      </p:sp>
      <p:pic>
        <p:nvPicPr>
          <p:cNvPr id="34" name="Picture 3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3" name="Group 2"/>
          <p:cNvGrpSpPr/>
          <p:nvPr/>
        </p:nvGrpSpPr>
        <p:grpSpPr>
          <a:xfrm>
            <a:off x="716803" y="4024005"/>
            <a:ext cx="731158" cy="428212"/>
            <a:chOff x="503312" y="4077072"/>
            <a:chExt cx="792088" cy="463896"/>
          </a:xfrm>
        </p:grpSpPr>
        <p:cxnSp>
          <p:nvCxnSpPr>
            <p:cNvPr id="18" name="Straight Arrow Connector 17"/>
            <p:cNvCxnSpPr/>
            <p:nvPr/>
          </p:nvCxnSpPr>
          <p:spPr>
            <a:xfrm flipH="1">
              <a:off x="503312" y="4077072"/>
              <a:ext cx="152400" cy="0"/>
            </a:xfrm>
            <a:prstGeom prst="straightConnector1">
              <a:avLst/>
            </a:prstGeom>
            <a:ln w="12700">
              <a:solidFill>
                <a:srgbClr val="FF000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1" name="Straight Arrow Connector 20"/>
            <p:cNvCxnSpPr/>
            <p:nvPr/>
          </p:nvCxnSpPr>
          <p:spPr>
            <a:xfrm flipV="1">
              <a:off x="1295400" y="4416459"/>
              <a:ext cx="0" cy="124509"/>
            </a:xfrm>
            <a:prstGeom prst="straightConnector1">
              <a:avLst/>
            </a:prstGeom>
            <a:ln w="12700">
              <a:solidFill>
                <a:srgbClr val="00B0F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36" name="Oval 35"/>
          <p:cNvSpPr/>
          <p:nvPr/>
        </p:nvSpPr>
        <p:spPr>
          <a:xfrm flipV="1">
            <a:off x="3973780" y="3495469"/>
            <a:ext cx="320771" cy="166368"/>
          </a:xfrm>
          <a:prstGeom prst="ellipse">
            <a:avLst/>
          </a:prstGeom>
          <a:noFill/>
          <a:ln w="38100">
            <a:solidFill>
              <a:srgbClr val="FF1919"/>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0" name="TextBox 1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5"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3" name="TextBox 22"/>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164</a:t>
            </a:r>
          </a:p>
        </p:txBody>
      </p:sp>
      <p:sp>
        <p:nvSpPr>
          <p:cNvPr id="29" name="TextBox 2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375802040"/>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361192" y="833804"/>
            <a:ext cx="1730130" cy="2595197"/>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46466" y="3657168"/>
            <a:ext cx="3240785" cy="2430589"/>
          </a:xfrm>
          <a:prstGeom prst="rect">
            <a:avLst/>
          </a:prstGeom>
          <a:ln>
            <a:noFill/>
          </a:ln>
          <a:effectLst>
            <a:outerShdw blurRad="190500" algn="tl" rotWithShape="0">
              <a:srgbClr val="000000">
                <a:alpha val="70000"/>
              </a:srgbClr>
            </a:outerShdw>
          </a:effectLst>
        </p:spPr>
      </p:pic>
      <p:sp>
        <p:nvSpPr>
          <p:cNvPr id="2" name="TextBox 1"/>
          <p:cNvSpPr txBox="1"/>
          <p:nvPr/>
        </p:nvSpPr>
        <p:spPr>
          <a:xfrm>
            <a:off x="6499599" y="1567870"/>
            <a:ext cx="1497205" cy="291170"/>
          </a:xfrm>
          <a:prstGeom prst="rect">
            <a:avLst/>
          </a:prstGeom>
          <a:noFill/>
        </p:spPr>
        <p:txBody>
          <a:bodyPr wrap="square" rtlCol="0">
            <a:spAutoFit/>
          </a:bodyPr>
          <a:lstStyle/>
          <a:p>
            <a:pPr defTabSz="884160"/>
            <a:r>
              <a:rPr lang="fa-IR" sz="1292" dirty="0">
                <a:solidFill>
                  <a:prstClr val="black"/>
                </a:solidFill>
                <a:cs typeface="B Nazanin" pitchFamily="2" charset="-78"/>
              </a:rPr>
              <a:t>-  تغییر رنگ نازک کاری</a:t>
            </a:r>
            <a:endParaRPr lang="en-US" sz="1292" dirty="0">
              <a:solidFill>
                <a:prstClr val="black"/>
              </a:solidFill>
              <a:cs typeface="B Nazanin" pitchFamily="2" charset="-78"/>
            </a:endParaRPr>
          </a:p>
        </p:txBody>
      </p:sp>
      <p:sp>
        <p:nvSpPr>
          <p:cNvPr id="3" name="TextBox 2"/>
          <p:cNvSpPr txBox="1"/>
          <p:nvPr/>
        </p:nvSpPr>
        <p:spPr>
          <a:xfrm>
            <a:off x="6522577" y="2946564"/>
            <a:ext cx="1439338" cy="688843"/>
          </a:xfrm>
          <a:prstGeom prst="rect">
            <a:avLst/>
          </a:prstGeom>
          <a:noFill/>
        </p:spPr>
        <p:txBody>
          <a:bodyPr wrap="square" rtlCol="0">
            <a:spAutoFit/>
          </a:bodyPr>
          <a:lstStyle/>
          <a:p>
            <a:pPr algn="justLow" defTabSz="884160"/>
            <a:r>
              <a:rPr lang="fa-IR" sz="1292" dirty="0">
                <a:solidFill>
                  <a:prstClr val="black"/>
                </a:solidFill>
                <a:cs typeface="B Nazanin" pitchFamily="2" charset="-78"/>
              </a:rPr>
              <a:t>-  زنگ زدن لوله کشی ها و ریختن آب و زنگ آهن بر روی نازک کاری</a:t>
            </a:r>
          </a:p>
        </p:txBody>
      </p:sp>
      <p:sp>
        <p:nvSpPr>
          <p:cNvPr id="5" name="TextBox 4"/>
          <p:cNvSpPr txBox="1"/>
          <p:nvPr/>
        </p:nvSpPr>
        <p:spPr>
          <a:xfrm>
            <a:off x="6034316" y="4226628"/>
            <a:ext cx="1927599" cy="887679"/>
          </a:xfrm>
          <a:prstGeom prst="rect">
            <a:avLst/>
          </a:prstGeom>
          <a:noFill/>
        </p:spPr>
        <p:txBody>
          <a:bodyPr wrap="square" rtlCol="0">
            <a:spAutoFit/>
          </a:bodyPr>
          <a:lstStyle/>
          <a:p>
            <a:pPr marL="263776" indent="-263776" algn="justLow" defTabSz="884160">
              <a:buFont typeface="Arial" pitchFamily="34" charset="0"/>
              <a:buChar char="•"/>
            </a:pPr>
            <a:r>
              <a:rPr lang="fa-IR" sz="1292" dirty="0">
                <a:solidFill>
                  <a:prstClr val="black"/>
                </a:solidFill>
                <a:cs typeface="B Nazanin" pitchFamily="2" charset="-78"/>
              </a:rPr>
              <a:t>ابتدا نازک کاری را برمی‏داریم، سپس لوله‏کشی و مصالح فلزی را کور یا حذف می‏کنیم و مجدداً نازک کاری می‏کنیم.</a:t>
            </a:r>
            <a:endParaRPr lang="en-US" sz="1292" dirty="0">
              <a:solidFill>
                <a:prstClr val="black"/>
              </a:solidFill>
              <a:cs typeface="B Nazanin" pitchFamily="2" charset="-78"/>
            </a:endParaRPr>
          </a:p>
        </p:txBody>
      </p:sp>
      <p:sp>
        <p:nvSpPr>
          <p:cNvPr id="14" name="Oval 13"/>
          <p:cNvSpPr/>
          <p:nvPr/>
        </p:nvSpPr>
        <p:spPr>
          <a:xfrm flipV="1">
            <a:off x="5418763" y="3546603"/>
            <a:ext cx="349678" cy="181361"/>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5" name="Oval 14"/>
          <p:cNvSpPr/>
          <p:nvPr/>
        </p:nvSpPr>
        <p:spPr>
          <a:xfrm flipV="1">
            <a:off x="3906088" y="721820"/>
            <a:ext cx="349678" cy="181361"/>
          </a:xfrm>
          <a:prstGeom prst="ellipse">
            <a:avLst/>
          </a:prstGeom>
          <a:noFill/>
          <a:ln w="38100">
            <a:solidFill>
              <a:srgbClr val="00B0F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pic>
        <p:nvPicPr>
          <p:cNvPr id="17" name="Picture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13" name="Group 12"/>
          <p:cNvGrpSpPr/>
          <p:nvPr/>
        </p:nvGrpSpPr>
        <p:grpSpPr>
          <a:xfrm>
            <a:off x="757654" y="4226627"/>
            <a:ext cx="623838" cy="146775"/>
            <a:chOff x="820792" y="4278106"/>
            <a:chExt cx="675824" cy="159006"/>
          </a:xfrm>
        </p:grpSpPr>
        <p:cxnSp>
          <p:nvCxnSpPr>
            <p:cNvPr id="10" name="Straight Arrow Connector 9"/>
            <p:cNvCxnSpPr/>
            <p:nvPr/>
          </p:nvCxnSpPr>
          <p:spPr>
            <a:xfrm>
              <a:off x="1496616" y="4293345"/>
              <a:ext cx="0" cy="143767"/>
            </a:xfrm>
            <a:prstGeom prst="straightConnector1">
              <a:avLst/>
            </a:prstGeom>
            <a:ln w="12700">
              <a:headEnd type="none"/>
              <a:tailEnd type="triangle"/>
            </a:ln>
          </p:spPr>
          <p:style>
            <a:lnRef idx="2">
              <a:schemeClr val="accent2"/>
            </a:lnRef>
            <a:fillRef idx="0">
              <a:schemeClr val="accent2"/>
            </a:fillRef>
            <a:effectRef idx="1">
              <a:schemeClr val="accent2"/>
            </a:effectRef>
            <a:fontRef idx="minor">
              <a:schemeClr val="tx1"/>
            </a:fontRef>
          </p:style>
        </p:cxnSp>
        <p:cxnSp>
          <p:nvCxnSpPr>
            <p:cNvPr id="11" name="Straight Arrow Connector 10"/>
            <p:cNvCxnSpPr/>
            <p:nvPr/>
          </p:nvCxnSpPr>
          <p:spPr>
            <a:xfrm rot="13080000">
              <a:off x="820792" y="4278106"/>
              <a:ext cx="0" cy="143767"/>
            </a:xfrm>
            <a:prstGeom prst="straightConnector1">
              <a:avLst/>
            </a:prstGeom>
            <a:ln w="12700">
              <a:solidFill>
                <a:srgbClr val="00B0F0"/>
              </a:solidFill>
              <a:headEnd type="none"/>
              <a:tailEnd type="triangle"/>
            </a:ln>
          </p:spPr>
          <p:style>
            <a:lnRef idx="2">
              <a:schemeClr val="accent2"/>
            </a:lnRef>
            <a:fillRef idx="0">
              <a:schemeClr val="accent2"/>
            </a:fillRef>
            <a:effectRef idx="1">
              <a:schemeClr val="accent2"/>
            </a:effectRef>
            <a:fontRef idx="minor">
              <a:schemeClr val="tx1"/>
            </a:fontRef>
          </p:style>
        </p:cxnSp>
      </p:grpSp>
      <p:sp>
        <p:nvSpPr>
          <p:cNvPr id="19" name="Subtitle 2"/>
          <p:cNvSpPr txBox="1">
            <a:spLocks/>
          </p:cNvSpPr>
          <p:nvPr/>
        </p:nvSpPr>
        <p:spPr>
          <a:xfrm>
            <a:off x="6462362" y="25146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20" name="Subtitle 2"/>
          <p:cNvSpPr txBox="1">
            <a:spLocks/>
          </p:cNvSpPr>
          <p:nvPr/>
        </p:nvSpPr>
        <p:spPr>
          <a:xfrm>
            <a:off x="6507122"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21" name="Subtitle 2"/>
          <p:cNvSpPr txBox="1">
            <a:spLocks/>
          </p:cNvSpPr>
          <p:nvPr/>
        </p:nvSpPr>
        <p:spPr>
          <a:xfrm>
            <a:off x="6433130" y="3785717"/>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16" name="TextBox 1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22"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8" name="TextBox 17"/>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165</a:t>
            </a:r>
          </a:p>
        </p:txBody>
      </p:sp>
      <p:sp>
        <p:nvSpPr>
          <p:cNvPr id="23" name="TextBox 22"/>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347327118"/>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8" name="Subtitle 2"/>
          <p:cNvSpPr txBox="1">
            <a:spLocks/>
          </p:cNvSpPr>
          <p:nvPr/>
        </p:nvSpPr>
        <p:spPr>
          <a:xfrm>
            <a:off x="6443734" y="25146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9" name="Subtitle 2"/>
          <p:cNvSpPr txBox="1">
            <a:spLocks/>
          </p:cNvSpPr>
          <p:nvPr/>
        </p:nvSpPr>
        <p:spPr>
          <a:xfrm>
            <a:off x="6488494"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12" name="Subtitle 2"/>
          <p:cNvSpPr txBox="1">
            <a:spLocks/>
          </p:cNvSpPr>
          <p:nvPr/>
        </p:nvSpPr>
        <p:spPr>
          <a:xfrm>
            <a:off x="6414502" y="3785717"/>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sp>
        <p:nvSpPr>
          <p:cNvPr id="13" name="Subtitle 2"/>
          <p:cNvSpPr txBox="1">
            <a:spLocks/>
          </p:cNvSpPr>
          <p:nvPr/>
        </p:nvSpPr>
        <p:spPr>
          <a:xfrm>
            <a:off x="4993782" y="1567870"/>
            <a:ext cx="3034602"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292" dirty="0">
                <a:solidFill>
                  <a:prstClr val="black"/>
                </a:solidFill>
                <a:latin typeface="Microsoft Uighur" pitchFamily="2" charset="-78"/>
                <a:cs typeface="B Nazanin" pitchFamily="2" charset="-78"/>
              </a:rPr>
              <a:t>-  تغییر رنگ مصالح</a:t>
            </a:r>
          </a:p>
        </p:txBody>
      </p:sp>
      <p:sp>
        <p:nvSpPr>
          <p:cNvPr id="14" name="Subtitle 2"/>
          <p:cNvSpPr txBox="1">
            <a:spLocks/>
          </p:cNvSpPr>
          <p:nvPr/>
        </p:nvSpPr>
        <p:spPr>
          <a:xfrm>
            <a:off x="5640779" y="2897249"/>
            <a:ext cx="2331218"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292" dirty="0">
                <a:solidFill>
                  <a:prstClr val="black"/>
                </a:solidFill>
                <a:latin typeface="Microsoft Uighur" pitchFamily="2" charset="-78"/>
                <a:cs typeface="B Nazanin" pitchFamily="2" charset="-78"/>
              </a:rPr>
              <a:t>-  رطوبت نزولی</a:t>
            </a:r>
          </a:p>
          <a:p>
            <a:pPr algn="just" defTabSz="962845" rtl="1">
              <a:defRPr/>
            </a:pPr>
            <a:r>
              <a:rPr lang="fa-IR" sz="1292" dirty="0">
                <a:solidFill>
                  <a:prstClr val="black"/>
                </a:solidFill>
                <a:latin typeface="Microsoft Uighur" pitchFamily="2" charset="-78"/>
                <a:cs typeface="B Nazanin" pitchFamily="2" charset="-78"/>
              </a:rPr>
              <a:t>-  زنگ زدن آهن</a:t>
            </a:r>
          </a:p>
        </p:txBody>
      </p:sp>
      <p:pic>
        <p:nvPicPr>
          <p:cNvPr id="22" name="Picture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43175" y="1096182"/>
            <a:ext cx="3092921" cy="2319690"/>
          </a:xfrm>
          <a:prstGeom prst="rect">
            <a:avLst/>
          </a:prstGeom>
          <a:ln>
            <a:noFill/>
          </a:ln>
          <a:effectLst>
            <a:outerShdw blurRad="190500" algn="tl" rotWithShape="0">
              <a:srgbClr val="000000">
                <a:alpha val="70000"/>
              </a:srgbClr>
            </a:outerShdw>
          </a:effectLst>
        </p:spPr>
      </p:pic>
      <p:grpSp>
        <p:nvGrpSpPr>
          <p:cNvPr id="3" name="Group 2"/>
          <p:cNvGrpSpPr/>
          <p:nvPr/>
        </p:nvGrpSpPr>
        <p:grpSpPr>
          <a:xfrm>
            <a:off x="916209" y="4249443"/>
            <a:ext cx="398814" cy="140677"/>
            <a:chOff x="992560" y="4389821"/>
            <a:chExt cx="432048" cy="152400"/>
          </a:xfrm>
        </p:grpSpPr>
        <p:cxnSp>
          <p:nvCxnSpPr>
            <p:cNvPr id="25" name="Straight Arrow Connector 24"/>
            <p:cNvCxnSpPr/>
            <p:nvPr/>
          </p:nvCxnSpPr>
          <p:spPr>
            <a:xfrm flipV="1">
              <a:off x="992560" y="4389821"/>
              <a:ext cx="0" cy="152400"/>
            </a:xfrm>
            <a:prstGeom prst="straightConnector1">
              <a:avLst/>
            </a:prstGeom>
            <a:ln w="12700">
              <a:solidFill>
                <a:srgbClr val="FF0000"/>
              </a:solidFill>
              <a:headEnd type="none"/>
              <a:tailEnd type="triangle"/>
            </a:ln>
          </p:spPr>
          <p:style>
            <a:lnRef idx="2">
              <a:schemeClr val="accent2"/>
            </a:lnRef>
            <a:fillRef idx="0">
              <a:schemeClr val="accent2"/>
            </a:fillRef>
            <a:effectRef idx="1">
              <a:schemeClr val="accent2"/>
            </a:effectRef>
            <a:fontRef idx="minor">
              <a:schemeClr val="tx1"/>
            </a:fontRef>
          </p:style>
        </p:cxnSp>
        <p:cxnSp>
          <p:nvCxnSpPr>
            <p:cNvPr id="21" name="Straight Arrow Connector 20"/>
            <p:cNvCxnSpPr/>
            <p:nvPr/>
          </p:nvCxnSpPr>
          <p:spPr>
            <a:xfrm>
              <a:off x="1424608" y="4389821"/>
              <a:ext cx="0" cy="146380"/>
            </a:xfrm>
            <a:prstGeom prst="straightConnector1">
              <a:avLst/>
            </a:prstGeom>
            <a:ln w="12700">
              <a:solidFill>
                <a:schemeClr val="accent6">
                  <a:lumMod val="75000"/>
                </a:schemeClr>
              </a:solidFill>
              <a:headEnd type="none"/>
              <a:tailEnd type="triangle"/>
            </a:ln>
          </p:spPr>
          <p:style>
            <a:lnRef idx="2">
              <a:schemeClr val="accent2"/>
            </a:lnRef>
            <a:fillRef idx="0">
              <a:schemeClr val="accent2"/>
            </a:fillRef>
            <a:effectRef idx="1">
              <a:schemeClr val="accent2"/>
            </a:effectRef>
            <a:fontRef idx="minor">
              <a:schemeClr val="tx1"/>
            </a:fontRef>
          </p:style>
        </p:cxnSp>
      </p:grpSp>
      <p:pic>
        <p:nvPicPr>
          <p:cNvPr id="26" name="Picture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43175" y="3701597"/>
            <a:ext cx="3092921" cy="2319691"/>
          </a:xfrm>
          <a:prstGeom prst="rect">
            <a:avLst/>
          </a:prstGeom>
          <a:ln>
            <a:noFill/>
          </a:ln>
          <a:effectLst>
            <a:outerShdw blurRad="190500" algn="tl" rotWithShape="0">
              <a:srgbClr val="000000">
                <a:alpha val="70000"/>
              </a:srgbClr>
            </a:outerShdw>
          </a:effectLst>
        </p:spPr>
      </p:pic>
      <p:sp>
        <p:nvSpPr>
          <p:cNvPr id="2" name="TextBox 1"/>
          <p:cNvSpPr txBox="1"/>
          <p:nvPr/>
        </p:nvSpPr>
        <p:spPr>
          <a:xfrm>
            <a:off x="5640779" y="4226628"/>
            <a:ext cx="2360450" cy="688843"/>
          </a:xfrm>
          <a:prstGeom prst="rect">
            <a:avLst/>
          </a:prstGeom>
          <a:noFill/>
        </p:spPr>
        <p:txBody>
          <a:bodyPr wrap="square" rtlCol="0">
            <a:spAutoFit/>
          </a:bodyPr>
          <a:lstStyle/>
          <a:p>
            <a:pPr marL="263776" indent="-263776" algn="justLow" defTabSz="884160">
              <a:buFont typeface="Arial" pitchFamily="34" charset="0"/>
              <a:buChar char="•"/>
            </a:pPr>
            <a:r>
              <a:rPr lang="fa-IR" sz="1292" dirty="0">
                <a:solidFill>
                  <a:prstClr val="black"/>
                </a:solidFill>
                <a:cs typeface="B Nazanin" pitchFamily="2" charset="-78"/>
              </a:rPr>
              <a:t>ابتدا مصالح فلزی را ترمیم یا تعویض می کنیم و سپس مجددا به نازک کاری می پردازیم</a:t>
            </a:r>
            <a:endParaRPr lang="en-US" sz="1292" dirty="0">
              <a:solidFill>
                <a:prstClr val="black"/>
              </a:solidFill>
              <a:cs typeface="B Nazanin" pitchFamily="2" charset="-78"/>
            </a:endParaRPr>
          </a:p>
        </p:txBody>
      </p:sp>
      <p:sp>
        <p:nvSpPr>
          <p:cNvPr id="27" name="Oval 26"/>
          <p:cNvSpPr/>
          <p:nvPr/>
        </p:nvSpPr>
        <p:spPr>
          <a:xfrm flipV="1">
            <a:off x="5236689" y="987696"/>
            <a:ext cx="349678" cy="181361"/>
          </a:xfrm>
          <a:prstGeom prst="ellipse">
            <a:avLst/>
          </a:prstGeom>
          <a:noFill/>
          <a:ln w="38100">
            <a:solidFill>
              <a:srgbClr val="FFC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28" name="Oval 27"/>
          <p:cNvSpPr/>
          <p:nvPr/>
        </p:nvSpPr>
        <p:spPr>
          <a:xfrm flipV="1">
            <a:off x="5219356" y="3579984"/>
            <a:ext cx="349678" cy="181361"/>
          </a:xfrm>
          <a:prstGeom prst="ellipse">
            <a:avLst/>
          </a:prstGeom>
          <a:noFill/>
          <a:ln w="381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84160" rtl="0"/>
            <a:endParaRPr lang="en-US" sz="1754">
              <a:solidFill>
                <a:prstClr val="white"/>
              </a:solidFill>
            </a:endParaRPr>
          </a:p>
        </p:txBody>
      </p:sp>
      <p:sp>
        <p:nvSpPr>
          <p:cNvPr id="16" name="TextBox 1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9"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20" name="TextBox 19"/>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166</a:t>
            </a:r>
            <a:endParaRPr lang="fa-IR" sz="1108" dirty="0">
              <a:solidFill>
                <a:prstClr val="black">
                  <a:lumMod val="65000"/>
                  <a:lumOff val="35000"/>
                </a:prstClr>
              </a:solidFill>
              <a:cs typeface="B Nazanin" pitchFamily="2" charset="-78"/>
            </a:endParaRPr>
          </a:p>
        </p:txBody>
      </p:sp>
      <p:sp>
        <p:nvSpPr>
          <p:cNvPr id="23" name="TextBox 22"/>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238127142"/>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Arrow Connector 7"/>
          <p:cNvCxnSpPr/>
          <p:nvPr/>
        </p:nvCxnSpPr>
        <p:spPr>
          <a:xfrm flipH="1">
            <a:off x="940132" y="4254682"/>
            <a:ext cx="140677" cy="140677"/>
          </a:xfrm>
          <a:prstGeom prst="straightConnector1">
            <a:avLst/>
          </a:prstGeom>
          <a:ln w="12700">
            <a:solidFill>
              <a:srgbClr val="C00000"/>
            </a:solidFill>
            <a:headEnd type="none"/>
            <a:tailEnd type="triangle"/>
          </a:ln>
        </p:spPr>
        <p:style>
          <a:lnRef idx="2">
            <a:schemeClr val="accent2"/>
          </a:lnRef>
          <a:fillRef idx="0">
            <a:schemeClr val="accent2"/>
          </a:fillRef>
          <a:effectRef idx="1">
            <a:schemeClr val="accent2"/>
          </a:effectRef>
          <a:fontRef idx="minor">
            <a:schemeClr val="tx1"/>
          </a:fontRef>
        </p:style>
      </p:cxn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87691" y="1009473"/>
            <a:ext cx="1891452" cy="2618934"/>
          </a:xfrm>
          <a:prstGeom prst="rect">
            <a:avLst/>
          </a:prstGeom>
          <a:ln>
            <a:noFill/>
          </a:ln>
          <a:effectLst>
            <a:outerShdw blurRad="190500" algn="tl" rotWithShape="0">
              <a:srgbClr val="000000">
                <a:alpha val="70000"/>
              </a:srgbClr>
            </a:outerShdw>
          </a:effectLst>
        </p:spPr>
      </p:pic>
      <p:sp>
        <p:nvSpPr>
          <p:cNvPr id="7" name="Subtitle 2"/>
          <p:cNvSpPr txBox="1">
            <a:spLocks/>
          </p:cNvSpPr>
          <p:nvPr/>
        </p:nvSpPr>
        <p:spPr>
          <a:xfrm>
            <a:off x="5436096" y="2620108"/>
            <a:ext cx="2612572"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2215" dirty="0">
                <a:solidFill>
                  <a:prstClr val="black"/>
                </a:solidFill>
                <a:latin typeface="Microsoft Uighur" pitchFamily="2" charset="-78"/>
                <a:cs typeface="Microsoft Uighur" pitchFamily="2" charset="-78"/>
              </a:rPr>
              <a:t>-  </a:t>
            </a:r>
            <a:r>
              <a:rPr lang="fa-IR" sz="1292" dirty="0">
                <a:solidFill>
                  <a:prstClr val="black"/>
                </a:solidFill>
                <a:latin typeface="Microsoft Uighur" pitchFamily="2" charset="-78"/>
                <a:cs typeface="B Nazanin" pitchFamily="2" charset="-78"/>
              </a:rPr>
              <a:t>بارش باران</a:t>
            </a:r>
          </a:p>
          <a:p>
            <a:pPr algn="just" defTabSz="962845" rtl="1">
              <a:defRPr/>
            </a:pPr>
            <a:r>
              <a:rPr lang="fa-IR" sz="1292" dirty="0">
                <a:solidFill>
                  <a:prstClr val="black"/>
                </a:solidFill>
                <a:latin typeface="Microsoft Uighur" pitchFamily="2" charset="-78"/>
                <a:cs typeface="B Nazanin" pitchFamily="2" charset="-78"/>
              </a:rPr>
              <a:t>-  رطوبت</a:t>
            </a:r>
          </a:p>
        </p:txBody>
      </p:sp>
      <p:sp>
        <p:nvSpPr>
          <p:cNvPr id="9" name="Subtitle 2"/>
          <p:cNvSpPr txBox="1">
            <a:spLocks/>
          </p:cNvSpPr>
          <p:nvPr/>
        </p:nvSpPr>
        <p:spPr>
          <a:xfrm>
            <a:off x="5433417" y="3960752"/>
            <a:ext cx="2612572" cy="1125415"/>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263776" indent="-263776" algn="just" defTabSz="962845" rtl="1">
              <a:buFont typeface="Arial" pitchFamily="34" charset="0"/>
              <a:buChar char="•"/>
              <a:defRPr/>
            </a:pPr>
            <a:r>
              <a:rPr lang="fa-IR" sz="1292" dirty="0">
                <a:solidFill>
                  <a:prstClr val="black"/>
                </a:solidFill>
                <a:latin typeface="Microsoft Uighur" pitchFamily="2" charset="-78"/>
                <a:cs typeface="B Nazanin" pitchFamily="2" charset="-78"/>
              </a:rPr>
              <a:t>ابتدا باید حفره‏های سقف و گنبد را با گلجام بپوشانیم و مانع نفوذ بارش به داخل فضا شویم.</a:t>
            </a:r>
          </a:p>
          <a:p>
            <a:pPr marL="263776" indent="-263776" algn="just" defTabSz="962845" rtl="1">
              <a:buFont typeface="Arial" pitchFamily="34" charset="0"/>
              <a:buChar char="•"/>
              <a:defRPr/>
            </a:pPr>
            <a:r>
              <a:rPr lang="fa-IR" sz="1292" dirty="0">
                <a:solidFill>
                  <a:prstClr val="black"/>
                </a:solidFill>
                <a:latin typeface="Microsoft Uighur" pitchFamily="2" charset="-78"/>
                <a:cs typeface="B Nazanin" pitchFamily="2" charset="-78"/>
              </a:rPr>
              <a:t>بازسازی سقف رختکن (سربینه) </a:t>
            </a:r>
          </a:p>
          <a:p>
            <a:pPr marL="263776" indent="-263776" algn="just" defTabSz="962845" rtl="1">
              <a:buFont typeface="Arial" pitchFamily="34" charset="0"/>
              <a:buChar char="•"/>
              <a:defRPr/>
            </a:pPr>
            <a:r>
              <a:rPr lang="fa-IR" sz="1292" dirty="0">
                <a:solidFill>
                  <a:prstClr val="black"/>
                </a:solidFill>
                <a:latin typeface="Microsoft Uighur" pitchFamily="2" charset="-78"/>
                <a:cs typeface="B Nazanin" pitchFamily="2" charset="-78"/>
              </a:rPr>
              <a:t>شیب بندی صحیح کف</a:t>
            </a:r>
          </a:p>
          <a:p>
            <a:pPr algn="just" defTabSz="962845" rtl="1">
              <a:defRPr/>
            </a:pPr>
            <a:endParaRPr lang="fa-IR" sz="1292" dirty="0">
              <a:solidFill>
                <a:srgbClr val="FF0000"/>
              </a:solidFill>
              <a:latin typeface="Microsoft Uighur" pitchFamily="2" charset="-78"/>
              <a:cs typeface="B Nazanin" pitchFamily="2" charset="-78"/>
            </a:endParaRPr>
          </a:p>
        </p:txBody>
      </p:sp>
      <p:sp>
        <p:nvSpPr>
          <p:cNvPr id="10" name="Subtitle 2"/>
          <p:cNvSpPr txBox="1">
            <a:spLocks/>
          </p:cNvSpPr>
          <p:nvPr/>
        </p:nvSpPr>
        <p:spPr>
          <a:xfrm>
            <a:off x="6502196"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11" name="Subtitle 2"/>
          <p:cNvSpPr txBox="1">
            <a:spLocks/>
          </p:cNvSpPr>
          <p:nvPr/>
        </p:nvSpPr>
        <p:spPr>
          <a:xfrm>
            <a:off x="5436096" y="1478184"/>
            <a:ext cx="2612572"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2215" dirty="0">
                <a:solidFill>
                  <a:prstClr val="black"/>
                </a:solidFill>
                <a:latin typeface="Microsoft Uighur" pitchFamily="2" charset="-78"/>
                <a:cs typeface="Microsoft Uighur" pitchFamily="2" charset="-78"/>
              </a:rPr>
              <a:t>-  </a:t>
            </a:r>
            <a:r>
              <a:rPr lang="fa-IR" sz="1292" dirty="0">
                <a:solidFill>
                  <a:prstClr val="black"/>
                </a:solidFill>
                <a:latin typeface="Microsoft Uighur" pitchFamily="2" charset="-78"/>
                <a:cs typeface="B Nazanin" pitchFamily="2" charset="-78"/>
              </a:rPr>
              <a:t>جلبک در کف</a:t>
            </a:r>
          </a:p>
        </p:txBody>
      </p:sp>
      <p:sp>
        <p:nvSpPr>
          <p:cNvPr id="12" name="Subtitle 2"/>
          <p:cNvSpPr txBox="1">
            <a:spLocks/>
          </p:cNvSpPr>
          <p:nvPr/>
        </p:nvSpPr>
        <p:spPr>
          <a:xfrm>
            <a:off x="6502196" y="20574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13" name="Subtitle 2"/>
          <p:cNvSpPr txBox="1">
            <a:spLocks/>
          </p:cNvSpPr>
          <p:nvPr/>
        </p:nvSpPr>
        <p:spPr>
          <a:xfrm>
            <a:off x="6428204" y="3464169"/>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78525" y="3308177"/>
            <a:ext cx="1844978" cy="2767466"/>
          </a:xfrm>
          <a:prstGeom prst="rect">
            <a:avLst/>
          </a:prstGeom>
          <a:ln>
            <a:noFill/>
          </a:ln>
          <a:effectLst>
            <a:outerShdw blurRad="190500" algn="tl" rotWithShape="0">
              <a:srgbClr val="000000">
                <a:alpha val="70000"/>
              </a:srgbClr>
            </a:outerShdw>
          </a:effectLst>
        </p:spPr>
      </p:pic>
      <p:pic>
        <p:nvPicPr>
          <p:cNvPr id="16" name="Picture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5" name="TextBox 1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8"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7" name="TextBox 16"/>
          <p:cNvSpPr txBox="1"/>
          <p:nvPr/>
        </p:nvSpPr>
        <p:spPr>
          <a:xfrm>
            <a:off x="517395"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167</a:t>
            </a:r>
            <a:endParaRPr lang="fa-IR" sz="1108" dirty="0">
              <a:solidFill>
                <a:prstClr val="black">
                  <a:lumMod val="65000"/>
                  <a:lumOff val="35000"/>
                </a:prstClr>
              </a:solidFill>
              <a:cs typeface="B Nazanin" pitchFamily="2" charset="-78"/>
            </a:endParaRPr>
          </a:p>
        </p:txBody>
      </p:sp>
      <p:sp>
        <p:nvSpPr>
          <p:cNvPr id="19" name="TextBox 1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2810452277"/>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p:cNvSpPr txBox="1">
            <a:spLocks/>
          </p:cNvSpPr>
          <p:nvPr/>
        </p:nvSpPr>
        <p:spPr>
          <a:xfrm>
            <a:off x="6502196" y="1283677"/>
            <a:ext cx="1557495" cy="422031"/>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defRPr/>
            </a:pPr>
            <a:r>
              <a:rPr lang="fa-IR" sz="1477" b="1" dirty="0">
                <a:solidFill>
                  <a:prstClr val="black"/>
                </a:solidFill>
                <a:latin typeface="Microsoft Uighur" pitchFamily="2" charset="-78"/>
                <a:cs typeface="B Nazanin" pitchFamily="2" charset="-78"/>
              </a:rPr>
              <a:t>عارضه: </a:t>
            </a:r>
          </a:p>
        </p:txBody>
      </p:sp>
      <p:sp>
        <p:nvSpPr>
          <p:cNvPr id="12" name="Subtitle 2"/>
          <p:cNvSpPr txBox="1">
            <a:spLocks/>
          </p:cNvSpPr>
          <p:nvPr/>
        </p:nvSpPr>
        <p:spPr>
          <a:xfrm>
            <a:off x="6502196" y="2057400"/>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عامل مخل: </a:t>
            </a:r>
          </a:p>
        </p:txBody>
      </p:sp>
      <p:sp>
        <p:nvSpPr>
          <p:cNvPr id="13" name="Subtitle 2"/>
          <p:cNvSpPr txBox="1">
            <a:spLocks/>
          </p:cNvSpPr>
          <p:nvPr/>
        </p:nvSpPr>
        <p:spPr>
          <a:xfrm>
            <a:off x="6428204" y="3464169"/>
            <a:ext cx="1557495" cy="492369"/>
          </a:xfrm>
          <a:prstGeom prst="rect">
            <a:avLst/>
          </a:prstGeom>
        </p:spPr>
        <p:txBody>
          <a:bodyPr vert="horz" lIns="84406" tIns="42203" rIns="84406" bIns="42203"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defTabSz="962845" rtl="1">
              <a:lnSpc>
                <a:spcPct val="150000"/>
              </a:lnSpc>
              <a:defRPr/>
            </a:pPr>
            <a:r>
              <a:rPr lang="fa-IR" sz="1477" b="1" dirty="0">
                <a:solidFill>
                  <a:prstClr val="black"/>
                </a:solidFill>
                <a:latin typeface="Microsoft Uighur" pitchFamily="2" charset="-78"/>
                <a:cs typeface="B Nazanin" pitchFamily="2" charset="-78"/>
              </a:rPr>
              <a:t>درمان:</a:t>
            </a:r>
          </a:p>
        </p:txBody>
      </p:sp>
      <p:pic>
        <p:nvPicPr>
          <p:cNvPr id="7170" name="Picture 2" descr="E:\مرمت\عکــــــــــــــــــس\pic 29 f hamum mardune\DSC0764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80600" y="3336705"/>
            <a:ext cx="3620778" cy="271558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967847" y="1567870"/>
            <a:ext cx="2091844" cy="291170"/>
          </a:xfrm>
          <a:prstGeom prst="rect">
            <a:avLst/>
          </a:prstGeom>
          <a:noFill/>
        </p:spPr>
        <p:txBody>
          <a:bodyPr wrap="square" rtlCol="0">
            <a:spAutoFit/>
          </a:bodyPr>
          <a:lstStyle/>
          <a:p>
            <a:pPr defTabSz="884160"/>
            <a:r>
              <a:rPr lang="fa-IR" sz="1292" dirty="0">
                <a:solidFill>
                  <a:prstClr val="black"/>
                </a:solidFill>
                <a:cs typeface="B Nazanin" pitchFamily="2" charset="-78"/>
              </a:rPr>
              <a:t>-  از بین رفتن نازک‏کاری</a:t>
            </a:r>
            <a:endParaRPr lang="en-US" sz="1292" dirty="0">
              <a:solidFill>
                <a:prstClr val="black"/>
              </a:solidFill>
              <a:cs typeface="B Nazanin" pitchFamily="2" charset="-78"/>
            </a:endParaRPr>
          </a:p>
        </p:txBody>
      </p:sp>
      <p:sp>
        <p:nvSpPr>
          <p:cNvPr id="5" name="TextBox 4"/>
          <p:cNvSpPr txBox="1"/>
          <p:nvPr/>
        </p:nvSpPr>
        <p:spPr>
          <a:xfrm>
            <a:off x="6428204" y="2431966"/>
            <a:ext cx="1631487" cy="490006"/>
          </a:xfrm>
          <a:prstGeom prst="rect">
            <a:avLst/>
          </a:prstGeom>
          <a:noFill/>
        </p:spPr>
        <p:txBody>
          <a:bodyPr wrap="square" rtlCol="0">
            <a:spAutoFit/>
          </a:bodyPr>
          <a:lstStyle/>
          <a:p>
            <a:pPr defTabSz="884160"/>
            <a:r>
              <a:rPr lang="fa-IR" sz="1292" dirty="0">
                <a:solidFill>
                  <a:prstClr val="black"/>
                </a:solidFill>
                <a:cs typeface="B Nazanin" pitchFamily="2" charset="-78"/>
              </a:rPr>
              <a:t>-  فرسودگی لوله کشی و نفوذ رطوبت به مصالح</a:t>
            </a:r>
            <a:endParaRPr lang="en-US" sz="1292" dirty="0">
              <a:solidFill>
                <a:prstClr val="black"/>
              </a:solidFill>
              <a:cs typeface="B Nazanin" pitchFamily="2" charset="-78"/>
            </a:endParaRPr>
          </a:p>
        </p:txBody>
      </p:sp>
      <p:sp>
        <p:nvSpPr>
          <p:cNvPr id="7" name="TextBox 6"/>
          <p:cNvSpPr txBox="1"/>
          <p:nvPr/>
        </p:nvSpPr>
        <p:spPr>
          <a:xfrm>
            <a:off x="6100785" y="3894283"/>
            <a:ext cx="1884914" cy="1086516"/>
          </a:xfrm>
          <a:prstGeom prst="rect">
            <a:avLst/>
          </a:prstGeom>
          <a:noFill/>
        </p:spPr>
        <p:txBody>
          <a:bodyPr wrap="square" rtlCol="0">
            <a:spAutoFit/>
          </a:bodyPr>
          <a:lstStyle/>
          <a:p>
            <a:pPr marL="263776" indent="-263776" algn="justLow" defTabSz="884160">
              <a:buFont typeface="Arial" pitchFamily="34" charset="0"/>
              <a:buChar char="•"/>
            </a:pPr>
            <a:r>
              <a:rPr lang="fa-IR" sz="1292" dirty="0">
                <a:solidFill>
                  <a:prstClr val="black"/>
                </a:solidFill>
                <a:cs typeface="B Nazanin" pitchFamily="2" charset="-78"/>
              </a:rPr>
              <a:t>ابتدا نازک کاری را برداشته و لوله کشی را کلاً حذف می کنیم و  مجددا به ترمیم دیوار و نازک کاری می پردازیم.</a:t>
            </a:r>
            <a:endParaRPr lang="en-US" sz="1292" dirty="0">
              <a:solidFill>
                <a:prstClr val="black"/>
              </a:solidFill>
              <a:cs typeface="B Nazanin" pitchFamily="2" charset="-78"/>
            </a:endParaRPr>
          </a:p>
        </p:txBody>
      </p:sp>
      <p:grpSp>
        <p:nvGrpSpPr>
          <p:cNvPr id="9" name="Group 8"/>
          <p:cNvGrpSpPr/>
          <p:nvPr/>
        </p:nvGrpSpPr>
        <p:grpSpPr>
          <a:xfrm>
            <a:off x="383979" y="3628407"/>
            <a:ext cx="1502775" cy="1063503"/>
            <a:chOff x="415977" y="3898751"/>
            <a:chExt cx="1628006" cy="1152128"/>
          </a:xfrm>
        </p:grpSpPr>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5977" y="3898751"/>
              <a:ext cx="1628006" cy="1152128"/>
            </a:xfrm>
            <a:prstGeom prst="rect">
              <a:avLst/>
            </a:prstGeom>
          </p:spPr>
        </p:pic>
        <p:cxnSp>
          <p:nvCxnSpPr>
            <p:cNvPr id="16" name="Straight Arrow Connector 15"/>
            <p:cNvCxnSpPr/>
            <p:nvPr/>
          </p:nvCxnSpPr>
          <p:spPr>
            <a:xfrm rot="13560000" flipH="1">
              <a:off x="963062" y="4536014"/>
              <a:ext cx="152400" cy="182880"/>
            </a:xfrm>
            <a:prstGeom prst="straightConnector1">
              <a:avLst/>
            </a:prstGeom>
            <a:ln w="12700">
              <a:solidFill>
                <a:srgbClr val="C00000"/>
              </a:solidFill>
              <a:headEnd type="none"/>
              <a:tailEnd type="triangle"/>
            </a:ln>
          </p:spPr>
          <p:style>
            <a:lnRef idx="2">
              <a:schemeClr val="accent2"/>
            </a:lnRef>
            <a:fillRef idx="0">
              <a:schemeClr val="accent2"/>
            </a:fillRef>
            <a:effectRef idx="1">
              <a:schemeClr val="accent2"/>
            </a:effectRef>
            <a:fontRef idx="minor">
              <a:schemeClr val="tx1"/>
            </a:fontRef>
          </p:style>
        </p:cxnSp>
      </p:grpSp>
      <p:pic>
        <p:nvPicPr>
          <p:cNvPr id="19" name="Picture 2" descr="E:\مرمت\عکــــــــــــــــــس\pic 29 f hamum mardune\DSC0764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186562" y="862423"/>
            <a:ext cx="1714817" cy="228642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 name="Picture 3" descr="E:\مرمت\عکــــــــــــــــــس\pic 29 f hamum mardune\DSC0765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280602" y="836713"/>
            <a:ext cx="1734100" cy="231213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17" name="Title 1"/>
          <p:cNvSpPr txBox="1">
            <a:spLocks/>
          </p:cNvSpPr>
          <p:nvPr/>
        </p:nvSpPr>
        <p:spPr>
          <a:xfrm>
            <a:off x="450927" y="5320148"/>
            <a:ext cx="1260169" cy="74584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دوازده درس مرمت،</a:t>
            </a:r>
          </a:p>
          <a:p>
            <a:pPr defTabSz="884160"/>
            <a:r>
              <a:rPr lang="fa-IR" sz="1108" dirty="0">
                <a:solidFill>
                  <a:prstClr val="black">
                    <a:lumMod val="75000"/>
                    <a:lumOff val="25000"/>
                  </a:prstClr>
                </a:solidFill>
              </a:rPr>
              <a:t>وزارت مسکن و شهرسازی</a:t>
            </a:r>
          </a:p>
          <a:p>
            <a:pPr defTabSz="884160"/>
            <a:r>
              <a:rPr lang="fa-IR" sz="923" dirty="0">
                <a:solidFill>
                  <a:prstClr val="black">
                    <a:lumMod val="75000"/>
                    <a:lumOff val="25000"/>
                  </a:prstClr>
                </a:solidFill>
              </a:rPr>
              <a:t>برداشت‏های میدانی</a:t>
            </a:r>
            <a:endParaRPr lang="en-GB" sz="923" dirty="0">
              <a:solidFill>
                <a:prstClr val="black">
                  <a:lumMod val="75000"/>
                  <a:lumOff val="25000"/>
                </a:prstClr>
              </a:solidFill>
            </a:endParaRPr>
          </a:p>
        </p:txBody>
      </p:sp>
      <p:sp>
        <p:nvSpPr>
          <p:cNvPr id="18" name="TextBox 17"/>
          <p:cNvSpPr txBox="1"/>
          <p:nvPr/>
        </p:nvSpPr>
        <p:spPr>
          <a:xfrm>
            <a:off x="517395"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168</a:t>
            </a:r>
          </a:p>
        </p:txBody>
      </p:sp>
      <p:sp>
        <p:nvSpPr>
          <p:cNvPr id="21" name="TextBox 2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آسیب‏شناسی و درمان</a:t>
            </a:r>
            <a:endParaRPr lang="en-US" sz="1200" dirty="0">
              <a:solidFill>
                <a:prstClr val="black">
                  <a:lumMod val="75000"/>
                  <a:lumOff val="25000"/>
                </a:prstClr>
              </a:solidFill>
              <a:cs typeface="B Nazanin" pitchFamily="2" charset="-78"/>
            </a:endParaRPr>
          </a:p>
        </p:txBody>
      </p:sp>
    </p:spTree>
    <p:extLst>
      <p:ext uri="{BB962C8B-B14F-4D97-AF65-F5344CB8AC3E}">
        <p14:creationId xmlns:p14="http://schemas.microsoft.com/office/powerpoint/2010/main" val="33115431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92713" y="1301995"/>
            <a:ext cx="5915669" cy="2095096"/>
          </a:xfrm>
          <a:prstGeom prst="rect">
            <a:avLst/>
          </a:prstGeom>
        </p:spPr>
        <p:txBody>
          <a:bodyPr wrap="square" lIns="63152" tIns="31577" rIns="63152" bIns="31577">
            <a:spAutoFit/>
          </a:bodyPr>
          <a:lstStyle/>
          <a:p>
            <a:pPr marL="263776" indent="-263776" defTabSz="884160">
              <a:buFont typeface="Arial" pitchFamily="34" charset="0"/>
              <a:buChar char="•"/>
            </a:pPr>
            <a:r>
              <a:rPr lang="ar-SA" sz="1200" dirty="0">
                <a:solidFill>
                  <a:prstClr val="black"/>
                </a:solidFill>
                <a:cs typeface="B Nazanin" pitchFamily="2" charset="-78"/>
              </a:rPr>
              <a:t>کاشی</a:t>
            </a:r>
            <a:r>
              <a:rPr lang="fa-IR" sz="1200" dirty="0">
                <a:solidFill>
                  <a:prstClr val="black"/>
                </a:solidFill>
                <a:cs typeface="B Nazanin" pitchFamily="2" charset="-78"/>
              </a:rPr>
              <a:t>‏</a:t>
            </a:r>
            <a:r>
              <a:rPr lang="ar-SA" sz="1200" dirty="0">
                <a:solidFill>
                  <a:prstClr val="black"/>
                </a:solidFill>
                <a:cs typeface="B Nazanin" pitchFamily="2" charset="-78"/>
              </a:rPr>
              <a:t>کاری هفت</a:t>
            </a:r>
            <a:r>
              <a:rPr lang="fa-IR" sz="1200" dirty="0">
                <a:solidFill>
                  <a:prstClr val="black"/>
                </a:solidFill>
                <a:cs typeface="B Nazanin" pitchFamily="2" charset="-78"/>
              </a:rPr>
              <a:t>‏</a:t>
            </a:r>
            <a:r>
              <a:rPr lang="ar-SA" sz="1200" dirty="0">
                <a:solidFill>
                  <a:prstClr val="black"/>
                </a:solidFill>
                <a:cs typeface="B Nazanin" pitchFamily="2" charset="-78"/>
              </a:rPr>
              <a:t>رنگ و لعاب</a:t>
            </a:r>
            <a:r>
              <a:rPr lang="fa-IR" sz="1200" dirty="0">
                <a:solidFill>
                  <a:prstClr val="black"/>
                </a:solidFill>
                <a:cs typeface="B Nazanin" pitchFamily="2" charset="-78"/>
              </a:rPr>
              <a:t>‏</a:t>
            </a:r>
            <a:r>
              <a:rPr lang="ar-SA" sz="1200" dirty="0">
                <a:solidFill>
                  <a:prstClr val="black"/>
                </a:solidFill>
                <a:cs typeface="B Nazanin" pitchFamily="2" charset="-78"/>
              </a:rPr>
              <a:t>های رنگارنگ</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نمای داخلی گچ</a:t>
            </a:r>
            <a:r>
              <a:rPr lang="fa-IR" sz="1200" dirty="0">
                <a:solidFill>
                  <a:prstClr val="black"/>
                </a:solidFill>
                <a:cs typeface="B Nazanin" pitchFamily="2" charset="-78"/>
              </a:rPr>
              <a:t>‏</a:t>
            </a:r>
            <a:r>
              <a:rPr lang="ar-SA" sz="1200" dirty="0">
                <a:solidFill>
                  <a:prstClr val="black"/>
                </a:solidFill>
                <a:cs typeface="B Nazanin" pitchFamily="2" charset="-78"/>
              </a:rPr>
              <a:t>بری و کاشی</a:t>
            </a:r>
            <a:r>
              <a:rPr lang="fa-IR" sz="1200" dirty="0">
                <a:solidFill>
                  <a:prstClr val="black"/>
                </a:solidFill>
                <a:cs typeface="B Nazanin" pitchFamily="2" charset="-78"/>
              </a:rPr>
              <a:t>‏</a:t>
            </a:r>
            <a:r>
              <a:rPr lang="ar-SA" sz="1200" dirty="0">
                <a:solidFill>
                  <a:prstClr val="black"/>
                </a:solidFill>
                <a:cs typeface="B Nazanin" pitchFamily="2" charset="-78"/>
              </a:rPr>
              <a:t>کاری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اره بندی از کاشی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استفاده از آرایه</a:t>
            </a:r>
            <a:r>
              <a:rPr lang="fa-IR" sz="1200" dirty="0">
                <a:solidFill>
                  <a:prstClr val="black"/>
                </a:solidFill>
                <a:cs typeface="B Nazanin" pitchFamily="2" charset="-78"/>
              </a:rPr>
              <a:t>‏</a:t>
            </a:r>
            <a:r>
              <a:rPr lang="ar-SA" sz="1200" dirty="0">
                <a:solidFill>
                  <a:prstClr val="black"/>
                </a:solidFill>
                <a:cs typeface="B Nazanin" pitchFamily="2" charset="-78"/>
              </a:rPr>
              <a:t>های چوبی در تزئینات</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شیشه</a:t>
            </a:r>
            <a:r>
              <a:rPr lang="fa-IR" sz="1200" dirty="0">
                <a:solidFill>
                  <a:prstClr val="black"/>
                </a:solidFill>
                <a:cs typeface="B Nazanin" pitchFamily="2" charset="-78"/>
              </a:rPr>
              <a:t>‏</a:t>
            </a:r>
            <a:r>
              <a:rPr lang="ar-SA" sz="1200" dirty="0">
                <a:solidFill>
                  <a:prstClr val="black"/>
                </a:solidFill>
                <a:cs typeface="B Nazanin" pitchFamily="2" charset="-78"/>
              </a:rPr>
              <a:t>های رنگی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نقاشی</a:t>
            </a:r>
            <a:r>
              <a:rPr lang="fa-IR" sz="1200" dirty="0">
                <a:solidFill>
                  <a:prstClr val="black"/>
                </a:solidFill>
                <a:cs typeface="B Nazanin" pitchFamily="2" charset="-78"/>
              </a:rPr>
              <a:t>‏</a:t>
            </a:r>
            <a:r>
              <a:rPr lang="ar-SA" sz="1200" dirty="0">
                <a:solidFill>
                  <a:prstClr val="black"/>
                </a:solidFill>
                <a:cs typeface="B Nazanin" pitchFamily="2" charset="-78"/>
              </a:rPr>
              <a:t>های لندن</a:t>
            </a:r>
            <a:r>
              <a:rPr lang="fa-IR" sz="1200" dirty="0">
                <a:solidFill>
                  <a:prstClr val="black"/>
                </a:solidFill>
                <a:cs typeface="B Nazanin" pitchFamily="2" charset="-78"/>
              </a:rPr>
              <a:t>‏</a:t>
            </a:r>
            <a:r>
              <a:rPr lang="ar-SA" sz="1200" dirty="0">
                <a:solidFill>
                  <a:prstClr val="black"/>
                </a:solidFill>
                <a:cs typeface="B Nazanin" pitchFamily="2" charset="-78"/>
              </a:rPr>
              <a:t>کاری</a:t>
            </a:r>
            <a:endParaRPr lang="en-US" sz="1200" dirty="0">
              <a:solidFill>
                <a:prstClr val="black"/>
              </a:solidFill>
              <a:cs typeface="B Nazanin" pitchFamily="2" charset="-78"/>
            </a:endParaRPr>
          </a:p>
          <a:p>
            <a:pPr marL="263776" indent="-263776" defTabSz="884160">
              <a:buFont typeface="Arial" pitchFamily="34" charset="0"/>
              <a:buChar char="•"/>
            </a:pPr>
            <a:r>
              <a:rPr lang="fa-IR" sz="1200" dirty="0">
                <a:solidFill>
                  <a:prstClr val="black"/>
                </a:solidFill>
                <a:cs typeface="B Nazanin" pitchFamily="2" charset="-78"/>
              </a:rPr>
              <a:t>ا</a:t>
            </a:r>
            <a:r>
              <a:rPr lang="ar-SA" sz="1200" dirty="0">
                <a:solidFill>
                  <a:prstClr val="black"/>
                </a:solidFill>
                <a:cs typeface="B Nazanin" pitchFamily="2" charset="-78"/>
              </a:rPr>
              <a:t>ستفاده از</a:t>
            </a:r>
            <a:r>
              <a:rPr lang="fa-IR" sz="1200" dirty="0">
                <a:solidFill>
                  <a:prstClr val="black"/>
                </a:solidFill>
                <a:cs typeface="B Nazanin" pitchFamily="2" charset="-78"/>
              </a:rPr>
              <a:t> </a:t>
            </a:r>
            <a:r>
              <a:rPr lang="ar-SA" sz="1200" dirty="0">
                <a:solidFill>
                  <a:prstClr val="black"/>
                </a:solidFill>
                <a:cs typeface="B Nazanin" pitchFamily="2" charset="-78"/>
              </a:rPr>
              <a:t>آجر تزئینی قالبی و تراش مخصوص دوره قاجار</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استفاده از تزئینات آئینه کاری</a:t>
            </a:r>
            <a:endParaRPr lang="en-US" sz="1200" dirty="0">
              <a:solidFill>
                <a:prstClr val="black"/>
              </a:solidFill>
              <a:cs typeface="B Nazanin" pitchFamily="2" charset="-78"/>
            </a:endParaRPr>
          </a:p>
          <a:p>
            <a:pPr marL="263776" indent="-263776" defTabSz="884160">
              <a:buFont typeface="Arial" pitchFamily="34" charset="0"/>
              <a:buChar char="•"/>
            </a:pPr>
            <a:r>
              <a:rPr lang="fa-IR" sz="1200" dirty="0">
                <a:solidFill>
                  <a:prstClr val="black"/>
                </a:solidFill>
                <a:cs typeface="B Nazanin" pitchFamily="2" charset="-78"/>
              </a:rPr>
              <a:t>ا</a:t>
            </a:r>
            <a:r>
              <a:rPr lang="ar-SA" sz="1200" dirty="0">
                <a:solidFill>
                  <a:prstClr val="black"/>
                </a:solidFill>
                <a:cs typeface="B Nazanin" pitchFamily="2" charset="-78"/>
              </a:rPr>
              <a:t>ستفاده از کاشی نقش</a:t>
            </a:r>
            <a:r>
              <a:rPr lang="fa-IR" sz="1200" dirty="0">
                <a:solidFill>
                  <a:prstClr val="black"/>
                </a:solidFill>
                <a:cs typeface="B Nazanin" pitchFamily="2" charset="-78"/>
              </a:rPr>
              <a:t>‏</a:t>
            </a:r>
            <a:r>
              <a:rPr lang="ar-SA" sz="1200" dirty="0">
                <a:solidFill>
                  <a:prstClr val="black"/>
                </a:solidFill>
                <a:cs typeface="B Nazanin" pitchFamily="2" charset="-78"/>
              </a:rPr>
              <a:t>دار (نقوش اساطیری کهن و درباری)</a:t>
            </a:r>
            <a:endParaRPr lang="en-US" sz="1200" dirty="0">
              <a:solidFill>
                <a:prstClr val="black"/>
              </a:solidFill>
              <a:cs typeface="B Nazanin" pitchFamily="2" charset="-78"/>
            </a:endParaRPr>
          </a:p>
          <a:p>
            <a:pPr marL="263776" indent="-263776" defTabSz="884160">
              <a:buFont typeface="Arial" pitchFamily="34" charset="0"/>
              <a:buChar char="•"/>
            </a:pPr>
            <a:r>
              <a:rPr lang="fa-IR" sz="1200" dirty="0">
                <a:solidFill>
                  <a:prstClr val="black"/>
                </a:solidFill>
                <a:cs typeface="B Nazanin" pitchFamily="2" charset="-78"/>
              </a:rPr>
              <a:t>ا</a:t>
            </a:r>
            <a:r>
              <a:rPr lang="ar-SA" sz="1200" dirty="0">
                <a:solidFill>
                  <a:prstClr val="black"/>
                </a:solidFill>
                <a:cs typeface="B Nazanin" pitchFamily="2" charset="-78"/>
              </a:rPr>
              <a:t>ستفاده از قواره</a:t>
            </a:r>
            <a:r>
              <a:rPr lang="fa-IR" sz="1200" dirty="0">
                <a:solidFill>
                  <a:prstClr val="black"/>
                </a:solidFill>
                <a:cs typeface="B Nazanin" pitchFamily="2" charset="-78"/>
              </a:rPr>
              <a:t>‏ی</a:t>
            </a:r>
            <a:r>
              <a:rPr lang="ar-SA" sz="1200" dirty="0">
                <a:solidFill>
                  <a:prstClr val="black"/>
                </a:solidFill>
                <a:cs typeface="B Nazanin" pitchFamily="2" charset="-78"/>
              </a:rPr>
              <a:t> آجرتراش در تزئینات مکان</a:t>
            </a:r>
            <a:r>
              <a:rPr lang="fa-IR" sz="1200" dirty="0">
                <a:solidFill>
                  <a:prstClr val="black"/>
                </a:solidFill>
                <a:cs typeface="B Nazanin" pitchFamily="2" charset="-78"/>
              </a:rPr>
              <a:t>‏</a:t>
            </a:r>
            <a:r>
              <a:rPr lang="ar-SA" sz="1200" dirty="0">
                <a:solidFill>
                  <a:prstClr val="black"/>
                </a:solidFill>
                <a:cs typeface="B Nazanin" pitchFamily="2" charset="-78"/>
              </a:rPr>
              <a:t>های مذهبی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رسمی</a:t>
            </a:r>
            <a:r>
              <a:rPr lang="fa-IR" sz="1200" dirty="0">
                <a:solidFill>
                  <a:prstClr val="black"/>
                </a:solidFill>
                <a:cs typeface="B Nazanin" pitchFamily="2" charset="-78"/>
              </a:rPr>
              <a:t>‏</a:t>
            </a:r>
            <a:r>
              <a:rPr lang="ar-SA" sz="1200" dirty="0">
                <a:solidFill>
                  <a:prstClr val="black"/>
                </a:solidFill>
                <a:cs typeface="B Nazanin" pitchFamily="2" charset="-78"/>
              </a:rPr>
              <a:t>بندی و</a:t>
            </a:r>
            <a:r>
              <a:rPr lang="fa-IR" sz="1200" dirty="0">
                <a:solidFill>
                  <a:prstClr val="black"/>
                </a:solidFill>
                <a:cs typeface="B Nazanin" pitchFamily="2" charset="-78"/>
              </a:rPr>
              <a:t> </a:t>
            </a:r>
            <a:r>
              <a:rPr lang="ar-SA" sz="1200" dirty="0">
                <a:solidFill>
                  <a:prstClr val="black"/>
                </a:solidFill>
                <a:cs typeface="B Nazanin" pitchFamily="2" charset="-78"/>
              </a:rPr>
              <a:t>کاربندی</a:t>
            </a:r>
            <a:endParaRPr lang="en-US" sz="1200" dirty="0">
              <a:solidFill>
                <a:prstClr val="black"/>
              </a:solidFill>
              <a:cs typeface="B Nazanin" pitchFamily="2" charset="-78"/>
            </a:endParaRPr>
          </a:p>
        </p:txBody>
      </p:sp>
      <p:sp>
        <p:nvSpPr>
          <p:cNvPr id="6" name="Rectangle 5"/>
          <p:cNvSpPr/>
          <p:nvPr/>
        </p:nvSpPr>
        <p:spPr>
          <a:xfrm>
            <a:off x="6175973" y="903181"/>
            <a:ext cx="2033388" cy="291077"/>
          </a:xfrm>
          <a:prstGeom prst="rect">
            <a:avLst/>
          </a:prstGeom>
        </p:spPr>
        <p:txBody>
          <a:bodyPr wrap="square" lIns="63152" tIns="31577" rIns="63152" bIns="31577">
            <a:spAutoFit/>
          </a:bodyPr>
          <a:lstStyle/>
          <a:p>
            <a:pPr defTabSz="884160"/>
            <a:r>
              <a:rPr lang="ar-SA" sz="1477" b="1" dirty="0">
                <a:solidFill>
                  <a:prstClr val="black"/>
                </a:solidFill>
                <a:effectLst>
                  <a:outerShdw blurRad="38100" dist="38100" dir="2700000" algn="tl">
                    <a:srgbClr val="000000">
                      <a:alpha val="43137"/>
                    </a:srgbClr>
                  </a:outerShdw>
                </a:effectLst>
                <a:cs typeface="B Nazanin" pitchFamily="2" charset="-78"/>
              </a:rPr>
              <a:t>تزئینات دوره قاجار :</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5" name="Rectangle 4"/>
          <p:cNvSpPr/>
          <p:nvPr/>
        </p:nvSpPr>
        <p:spPr>
          <a:xfrm>
            <a:off x="2292713" y="4027220"/>
            <a:ext cx="5915669" cy="1910430"/>
          </a:xfrm>
          <a:prstGeom prst="rect">
            <a:avLst/>
          </a:prstGeom>
        </p:spPr>
        <p:txBody>
          <a:bodyPr wrap="square" lIns="63152" tIns="31577" rIns="63152" bIns="31577">
            <a:spAutoFit/>
          </a:bodyPr>
          <a:lstStyle/>
          <a:p>
            <a:pPr marL="263776" indent="-263776" defTabSz="884160">
              <a:buFont typeface="Arial" pitchFamily="34" charset="0"/>
              <a:buChar char="•"/>
            </a:pPr>
            <a:r>
              <a:rPr lang="ar-SA" sz="1200" dirty="0">
                <a:solidFill>
                  <a:prstClr val="black"/>
                </a:solidFill>
                <a:cs typeface="B Nazanin" pitchFamily="2" charset="-78"/>
              </a:rPr>
              <a:t>استفاده از رنگ قرمز یا ارغوانی در کاشی</a:t>
            </a:r>
            <a:r>
              <a:rPr lang="fa-IR" sz="1200" dirty="0">
                <a:solidFill>
                  <a:prstClr val="black"/>
                </a:solidFill>
                <a:cs typeface="B Nazanin" pitchFamily="2" charset="-78"/>
              </a:rPr>
              <a:t>‏</a:t>
            </a:r>
            <a:r>
              <a:rPr lang="ar-SA" sz="1200" dirty="0">
                <a:solidFill>
                  <a:prstClr val="black"/>
                </a:solidFill>
                <a:cs typeface="B Nazanin" pitchFamily="2" charset="-78"/>
              </a:rPr>
              <a:t>های خشتی هفت رنگ</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عناصر تزئینی و نماکاری تحت ت</a:t>
            </a:r>
            <a:r>
              <a:rPr lang="fa-IR" sz="1200" dirty="0">
                <a:solidFill>
                  <a:prstClr val="black"/>
                </a:solidFill>
                <a:cs typeface="B Nazanin" pitchFamily="2" charset="-78"/>
              </a:rPr>
              <a:t>أ</a:t>
            </a:r>
            <a:r>
              <a:rPr lang="ar-SA" sz="1200" dirty="0">
                <a:solidFill>
                  <a:prstClr val="black"/>
                </a:solidFill>
                <a:cs typeface="B Nazanin" pitchFamily="2" charset="-78"/>
              </a:rPr>
              <a:t>ثیر عناصر غربی</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مرکزیت بنا با ستون و سرستون</a:t>
            </a:r>
            <a:r>
              <a:rPr lang="fa-IR" sz="1200" dirty="0">
                <a:solidFill>
                  <a:prstClr val="black"/>
                </a:solidFill>
                <a:cs typeface="B Nazanin" pitchFamily="2" charset="-78"/>
              </a:rPr>
              <a:t>‏</a:t>
            </a:r>
            <a:r>
              <a:rPr lang="ar-SA" sz="1200" dirty="0">
                <a:solidFill>
                  <a:prstClr val="black"/>
                </a:solidFill>
                <a:cs typeface="B Nazanin" pitchFamily="2" charset="-78"/>
              </a:rPr>
              <a:t>ها</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مصالح سنگ و</a:t>
            </a:r>
            <a:r>
              <a:rPr lang="fa-IR" sz="1200" dirty="0">
                <a:solidFill>
                  <a:prstClr val="black"/>
                </a:solidFill>
                <a:cs typeface="B Nazanin" pitchFamily="2" charset="-78"/>
              </a:rPr>
              <a:t> </a:t>
            </a:r>
            <a:r>
              <a:rPr lang="ar-SA" sz="1200" dirty="0">
                <a:solidFill>
                  <a:prstClr val="black"/>
                </a:solidFill>
                <a:cs typeface="B Nazanin" pitchFamily="2" charset="-78"/>
              </a:rPr>
              <a:t>سیمان وآهن</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درون</a:t>
            </a:r>
            <a:r>
              <a:rPr lang="fa-IR" sz="1200" dirty="0">
                <a:solidFill>
                  <a:prstClr val="black"/>
                </a:solidFill>
                <a:cs typeface="B Nazanin" pitchFamily="2" charset="-78"/>
              </a:rPr>
              <a:t>‏</a:t>
            </a:r>
            <a:r>
              <a:rPr lang="ar-SA" sz="1200" dirty="0">
                <a:solidFill>
                  <a:prstClr val="black"/>
                </a:solidFill>
                <a:cs typeface="B Nazanin" pitchFamily="2" charset="-78"/>
              </a:rPr>
              <a:t>گرا</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تزئینات داخل</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رعایت سلسله مراتب</a:t>
            </a:r>
            <a:endParaRPr lang="en-US"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سقف شیروانی</a:t>
            </a:r>
            <a:endParaRPr lang="fa-IR" sz="1200" dirty="0">
              <a:solidFill>
                <a:prstClr val="black"/>
              </a:solidFill>
              <a:cs typeface="B Nazanin" pitchFamily="2" charset="-78"/>
            </a:endParaRPr>
          </a:p>
          <a:p>
            <a:pPr marL="263776" indent="-263776" defTabSz="884160">
              <a:buFont typeface="Arial" pitchFamily="34" charset="0"/>
              <a:buChar char="•"/>
            </a:pPr>
            <a:r>
              <a:rPr lang="ar-SA" sz="1200" dirty="0">
                <a:solidFill>
                  <a:prstClr val="black"/>
                </a:solidFill>
                <a:cs typeface="B Nazanin" pitchFamily="2" charset="-78"/>
              </a:rPr>
              <a:t>کاشی</a:t>
            </a:r>
            <a:r>
              <a:rPr lang="fa-IR" sz="1200" dirty="0">
                <a:solidFill>
                  <a:prstClr val="black"/>
                </a:solidFill>
                <a:cs typeface="B Nazanin" pitchFamily="2" charset="-78"/>
              </a:rPr>
              <a:t>‏</a:t>
            </a:r>
            <a:r>
              <a:rPr lang="ar-SA" sz="1200" dirty="0">
                <a:solidFill>
                  <a:prstClr val="black"/>
                </a:solidFill>
                <a:cs typeface="B Nazanin" pitchFamily="2" charset="-78"/>
              </a:rPr>
              <a:t>کاری هفت رنگ و لعاب</a:t>
            </a:r>
            <a:r>
              <a:rPr lang="fa-IR" sz="1200" dirty="0">
                <a:solidFill>
                  <a:prstClr val="black"/>
                </a:solidFill>
                <a:cs typeface="B Nazanin" pitchFamily="2" charset="-78"/>
              </a:rPr>
              <a:t>‏</a:t>
            </a:r>
            <a:r>
              <a:rPr lang="ar-SA" sz="1200" dirty="0">
                <a:solidFill>
                  <a:prstClr val="black"/>
                </a:solidFill>
                <a:cs typeface="B Nazanin" pitchFamily="2" charset="-78"/>
              </a:rPr>
              <a:t>های رنگارنگ</a:t>
            </a:r>
            <a:endParaRPr lang="en-US" sz="1200" dirty="0">
              <a:solidFill>
                <a:prstClr val="black"/>
              </a:solidFill>
              <a:cs typeface="B Nazanin" pitchFamily="2" charset="-78"/>
            </a:endParaRPr>
          </a:p>
          <a:p>
            <a:pPr marL="263776" indent="-263776" defTabSz="884160">
              <a:buFont typeface="Arial" pitchFamily="34" charset="0"/>
              <a:buChar char="•"/>
            </a:pPr>
            <a:r>
              <a:rPr lang="fa-IR" sz="1200" dirty="0">
                <a:solidFill>
                  <a:prstClr val="black"/>
                </a:solidFill>
                <a:cs typeface="B Nazanin" pitchFamily="2" charset="-78"/>
              </a:rPr>
              <a:t>ا</a:t>
            </a:r>
            <a:r>
              <a:rPr lang="ar-SA" sz="1200" dirty="0">
                <a:solidFill>
                  <a:prstClr val="black"/>
                </a:solidFill>
                <a:cs typeface="B Nazanin" pitchFamily="2" charset="-78"/>
              </a:rPr>
              <a:t>ستفاده از کاشی نقش</a:t>
            </a:r>
            <a:r>
              <a:rPr lang="fa-IR" sz="1200" dirty="0">
                <a:solidFill>
                  <a:prstClr val="black"/>
                </a:solidFill>
                <a:cs typeface="B Nazanin" pitchFamily="2" charset="-78"/>
              </a:rPr>
              <a:t>‏</a:t>
            </a:r>
            <a:r>
              <a:rPr lang="ar-SA" sz="1200" dirty="0">
                <a:solidFill>
                  <a:prstClr val="black"/>
                </a:solidFill>
                <a:cs typeface="B Nazanin" pitchFamily="2" charset="-78"/>
              </a:rPr>
              <a:t>دار (نقوش اساطیری کهن و درباری)</a:t>
            </a:r>
            <a:endParaRPr lang="en-US" sz="1200" dirty="0">
              <a:solidFill>
                <a:prstClr val="black"/>
              </a:solidFill>
              <a:cs typeface="B Nazanin" pitchFamily="2" charset="-78"/>
            </a:endParaRPr>
          </a:p>
        </p:txBody>
      </p:sp>
      <p:sp>
        <p:nvSpPr>
          <p:cNvPr id="7" name="Rectangle 6"/>
          <p:cNvSpPr/>
          <p:nvPr/>
        </p:nvSpPr>
        <p:spPr>
          <a:xfrm>
            <a:off x="4372594" y="3628407"/>
            <a:ext cx="3836768" cy="291077"/>
          </a:xfrm>
          <a:prstGeom prst="rect">
            <a:avLst/>
          </a:prstGeom>
        </p:spPr>
        <p:txBody>
          <a:bodyPr wrap="square" lIns="63152" tIns="31577" rIns="63152" bIns="31577">
            <a:spAutoFit/>
          </a:bodyPr>
          <a:lstStyle/>
          <a:p>
            <a:pPr defTabSz="884160"/>
            <a:r>
              <a:rPr lang="fa-IR" sz="1477" b="1" dirty="0">
                <a:solidFill>
                  <a:prstClr val="black"/>
                </a:solidFill>
                <a:effectLst>
                  <a:outerShdw blurRad="38100" dist="38100" dir="2700000" algn="tl">
                    <a:srgbClr val="000000">
                      <a:alpha val="43137"/>
                    </a:srgbClr>
                  </a:outerShdw>
                </a:effectLst>
                <a:cs typeface="B Nazanin" pitchFamily="2" charset="-78"/>
              </a:rPr>
              <a:t>عناصر با ویژگی‏ها و </a:t>
            </a:r>
            <a:r>
              <a:rPr lang="ar-SA" sz="1477" b="1" dirty="0">
                <a:solidFill>
                  <a:prstClr val="black"/>
                </a:solidFill>
                <a:effectLst>
                  <a:outerShdw blurRad="38100" dist="38100" dir="2700000" algn="tl">
                    <a:srgbClr val="000000">
                      <a:alpha val="43137"/>
                    </a:srgbClr>
                  </a:outerShdw>
                </a:effectLst>
                <a:cs typeface="B Nazanin" pitchFamily="2" charset="-78"/>
              </a:rPr>
              <a:t>تزئینات دوره قاجار</a:t>
            </a:r>
            <a:r>
              <a:rPr lang="fa-IR" sz="1477" b="1" dirty="0">
                <a:solidFill>
                  <a:prstClr val="black"/>
                </a:solidFill>
                <a:effectLst>
                  <a:outerShdw blurRad="38100" dist="38100" dir="2700000" algn="tl">
                    <a:srgbClr val="000000">
                      <a:alpha val="43137"/>
                    </a:srgbClr>
                  </a:outerShdw>
                </a:effectLst>
                <a:cs typeface="B Nazanin" pitchFamily="2" charset="-78"/>
              </a:rPr>
              <a:t> در حمام پیرسرا</a:t>
            </a:r>
            <a:r>
              <a:rPr lang="ar-SA" sz="1477" b="1" dirty="0">
                <a:solidFill>
                  <a:prstClr val="black"/>
                </a:solidFill>
                <a:effectLst>
                  <a:outerShdw blurRad="38100" dist="38100" dir="2700000" algn="tl">
                    <a:srgbClr val="000000">
                      <a:alpha val="43137"/>
                    </a:srgbClr>
                  </a:outerShdw>
                </a:effectLst>
                <a:cs typeface="B Nazanin" pitchFamily="2" charset="-78"/>
              </a:rPr>
              <a:t> :</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8" name="TextBox 7"/>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معماری دوره قاجار</a:t>
            </a:r>
            <a:endParaRPr lang="en-US" sz="1200" dirty="0">
              <a:solidFill>
                <a:prstClr val="black">
                  <a:lumMod val="75000"/>
                  <a:lumOff val="25000"/>
                </a:prstClr>
              </a:solidFill>
              <a:cs typeface="B Nazanin" pitchFamily="2" charset="-78"/>
            </a:endParaRP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17</a:t>
            </a:r>
            <a:endParaRPr lang="en-US" sz="1108" dirty="0">
              <a:solidFill>
                <a:prstClr val="black">
                  <a:lumMod val="65000"/>
                  <a:lumOff val="35000"/>
                </a:prstClr>
              </a:solidFill>
              <a:cs typeface="B Nazanin" pitchFamily="2" charset="-78"/>
            </a:endParaRPr>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2" name="Title 1"/>
          <p:cNvSpPr txBox="1">
            <a:spLocks/>
          </p:cNvSpPr>
          <p:nvPr/>
        </p:nvSpPr>
        <p:spPr>
          <a:xfrm>
            <a:off x="487810" y="5423068"/>
            <a:ext cx="1260169" cy="40485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r>
              <a:rPr lang="fa-IR" sz="1108" dirty="0">
                <a:solidFill>
                  <a:prstClr val="black">
                    <a:lumMod val="75000"/>
                    <a:lumOff val="25000"/>
                  </a:prstClr>
                </a:solidFill>
              </a:rPr>
              <a:t>کتاب هنر دوره قاجار</a:t>
            </a:r>
          </a:p>
          <a:p>
            <a:pPr defTabSz="884160" rtl="0"/>
            <a:r>
              <a:rPr lang="en-US" sz="923" dirty="0">
                <a:solidFill>
                  <a:prstClr val="black">
                    <a:lumMod val="65000"/>
                    <a:lumOff val="35000"/>
                  </a:prstClr>
                </a:solidFill>
              </a:rPr>
              <a:t>Wikipedia.org</a:t>
            </a:r>
          </a:p>
        </p:txBody>
      </p:sp>
    </p:spTree>
    <p:extLst>
      <p:ext uri="{BB962C8B-B14F-4D97-AF65-F5344CB8AC3E}">
        <p14:creationId xmlns:p14="http://schemas.microsoft.com/office/powerpoint/2010/main" val="42074629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358305" y="1449114"/>
            <a:ext cx="2785696" cy="262608"/>
          </a:xfrm>
        </p:spPr>
        <p:txBody>
          <a:bodyPr vert="horz" wrap="square" lIns="63152" tIns="31577" rIns="63152" bIns="31577" rtlCol="0" anchor="ctr">
            <a:spAutoFit/>
          </a:bodyPr>
          <a:lstStyle/>
          <a:p>
            <a:pPr algn="r" defTabSz="884160"/>
            <a:r>
              <a:rPr lang="fa-IR" sz="1292" b="1" dirty="0">
                <a:latin typeface="+mn-lt"/>
                <a:ea typeface="+mn-ea"/>
                <a:cs typeface="B Nazanin" pitchFamily="2" charset="-78"/>
              </a:rPr>
              <a:t>معنی برخی لغات کهن (مربوط به حمام)</a:t>
            </a:r>
            <a:endParaRPr lang="en-US" sz="1292" b="1" dirty="0">
              <a:latin typeface="+mn-lt"/>
              <a:ea typeface="+mn-ea"/>
              <a:cs typeface="B Nazanin" pitchFamily="2" charset="-78"/>
            </a:endParaRPr>
          </a:p>
        </p:txBody>
      </p:sp>
      <p:sp>
        <p:nvSpPr>
          <p:cNvPr id="3" name="Rectangle 2"/>
          <p:cNvSpPr/>
          <p:nvPr/>
        </p:nvSpPr>
        <p:spPr>
          <a:xfrm>
            <a:off x="2292711" y="1849574"/>
            <a:ext cx="5916649" cy="3146859"/>
          </a:xfrm>
          <a:prstGeom prst="rect">
            <a:avLst/>
          </a:prstGeom>
        </p:spPr>
        <p:txBody>
          <a:bodyPr wrap="square" lIns="63152" tIns="31577" rIns="63152" bIns="31577">
            <a:spAutoFit/>
          </a:bodyPr>
          <a:lstStyle/>
          <a:p>
            <a:pPr marL="422041" indent="-422041" defTabSz="884160"/>
            <a:r>
              <a:rPr lang="fa-IR" sz="1108" b="1" dirty="0">
                <a:solidFill>
                  <a:prstClr val="black"/>
                </a:solidFill>
                <a:cs typeface="B Nazanin" pitchFamily="2" charset="-78"/>
              </a:rPr>
              <a:t>گرمابه: </a:t>
            </a:r>
            <a:r>
              <a:rPr lang="fa-IR" sz="1108" dirty="0">
                <a:solidFill>
                  <a:prstClr val="black"/>
                </a:solidFill>
                <a:cs typeface="B Nazanin" pitchFamily="2" charset="-78"/>
              </a:rPr>
              <a:t>مرکب از دو کلمه </a:t>
            </a:r>
            <a:r>
              <a:rPr lang="fa-IR" sz="1108" b="1" dirty="0">
                <a:solidFill>
                  <a:prstClr val="black"/>
                </a:solidFill>
                <a:cs typeface="B Nazanin" pitchFamily="2" charset="-78"/>
              </a:rPr>
              <a:t>گرما</a:t>
            </a:r>
            <a:r>
              <a:rPr lang="fa-IR" sz="1108" dirty="0">
                <a:solidFill>
                  <a:prstClr val="black"/>
                </a:solidFill>
                <a:cs typeface="B Nazanin" pitchFamily="2" charset="-78"/>
              </a:rPr>
              <a:t> و </a:t>
            </a:r>
            <a:r>
              <a:rPr lang="fa-IR" sz="1108" b="1" dirty="0">
                <a:solidFill>
                  <a:prstClr val="black"/>
                </a:solidFill>
                <a:cs typeface="B Nazanin" pitchFamily="2" charset="-78"/>
              </a:rPr>
              <a:t>آبه</a:t>
            </a:r>
            <a:r>
              <a:rPr lang="fa-IR" sz="1108" dirty="0">
                <a:solidFill>
                  <a:prstClr val="black"/>
                </a:solidFill>
                <a:cs typeface="B Nazanin" pitchFamily="2" charset="-78"/>
              </a:rPr>
              <a:t> است. آبه اینجا به معنی آب نیست یا عبارت گرمابه به معنی آب گرم نیست؛ بلکه آبه به محل ساختمان گفته می شده، مثل سردآبه (ساختمان سرد)</a:t>
            </a:r>
            <a:endParaRPr lang="en-US" sz="1108" dirty="0">
              <a:solidFill>
                <a:prstClr val="black"/>
              </a:solidFill>
              <a:cs typeface="B Nazanin" pitchFamily="2" charset="-78"/>
            </a:endParaRPr>
          </a:p>
          <a:p>
            <a:pPr defTabSz="884160"/>
            <a:r>
              <a:rPr lang="fa-IR" sz="1108" b="1" dirty="0">
                <a:solidFill>
                  <a:prstClr val="black"/>
                </a:solidFill>
                <a:cs typeface="B Nazanin" pitchFamily="2" charset="-78"/>
              </a:rPr>
              <a:t>پاشویه: </a:t>
            </a:r>
            <a:r>
              <a:rPr lang="fa-IR" sz="1108" dirty="0">
                <a:solidFill>
                  <a:prstClr val="black"/>
                </a:solidFill>
                <a:cs typeface="B Nazanin" pitchFamily="2" charset="-78"/>
              </a:rPr>
              <a:t>مجرای باریکی است که در بیرون کوله حوض قراردارد. پاشویه داخلی حوض به صورت سکویی می‏باشد.</a:t>
            </a:r>
            <a:endParaRPr lang="en-US" sz="1108" dirty="0">
              <a:solidFill>
                <a:prstClr val="black"/>
              </a:solidFill>
              <a:cs typeface="B Nazanin" pitchFamily="2" charset="-78"/>
            </a:endParaRPr>
          </a:p>
          <a:p>
            <a:pPr defTabSz="884160"/>
            <a:r>
              <a:rPr lang="fa-IR" sz="1108" b="1" dirty="0">
                <a:solidFill>
                  <a:prstClr val="black"/>
                </a:solidFill>
                <a:cs typeface="B Nazanin" pitchFamily="2" charset="-78"/>
              </a:rPr>
              <a:t>پاشیر: </a:t>
            </a:r>
            <a:r>
              <a:rPr lang="fa-IR" sz="1108" dirty="0">
                <a:solidFill>
                  <a:prstClr val="black"/>
                </a:solidFill>
                <a:cs typeface="B Nazanin" pitchFamily="2" charset="-78"/>
              </a:rPr>
              <a:t>محل شیرِ آبِ آب‏انبار</a:t>
            </a:r>
            <a:r>
              <a:rPr lang="fa-IR" sz="1200" b="1" dirty="0">
                <a:solidFill>
                  <a:prstClr val="black"/>
                </a:solidFill>
                <a:cs typeface="B Nazanin" pitchFamily="2" charset="-78"/>
              </a:rPr>
              <a:t> </a:t>
            </a:r>
            <a:endParaRPr lang="en-US" sz="1200" b="1" dirty="0">
              <a:solidFill>
                <a:prstClr val="black"/>
              </a:solidFill>
              <a:cs typeface="B Nazanin" pitchFamily="2" charset="-78"/>
            </a:endParaRPr>
          </a:p>
          <a:p>
            <a:pPr defTabSz="884160"/>
            <a:r>
              <a:rPr lang="fa-IR" sz="1108" b="1" dirty="0">
                <a:solidFill>
                  <a:prstClr val="black"/>
                </a:solidFill>
                <a:cs typeface="B Nazanin" pitchFamily="2" charset="-78"/>
              </a:rPr>
              <a:t>آبزن: </a:t>
            </a:r>
            <a:r>
              <a:rPr lang="fa-IR" sz="1108" dirty="0">
                <a:solidFill>
                  <a:prstClr val="black"/>
                </a:solidFill>
                <a:cs typeface="B Nazanin" pitchFamily="2" charset="-78"/>
              </a:rPr>
              <a:t>وانی جهت شست و شو (از جنس سفال یا فلز )</a:t>
            </a:r>
            <a:endParaRPr lang="en-US" sz="1108" dirty="0">
              <a:solidFill>
                <a:prstClr val="black"/>
              </a:solidFill>
              <a:cs typeface="B Nazanin" pitchFamily="2" charset="-78"/>
            </a:endParaRPr>
          </a:p>
          <a:p>
            <a:pPr defTabSz="884160"/>
            <a:r>
              <a:rPr lang="fa-IR" sz="1108" b="1" dirty="0">
                <a:solidFill>
                  <a:prstClr val="black"/>
                </a:solidFill>
                <a:cs typeface="B Nazanin" pitchFamily="2" charset="-78"/>
              </a:rPr>
              <a:t>دهلیز: </a:t>
            </a:r>
            <a:r>
              <a:rPr lang="fa-IR" sz="1108" dirty="0">
                <a:solidFill>
                  <a:prstClr val="black"/>
                </a:solidFill>
                <a:cs typeface="B Nazanin" pitchFamily="2" charset="-78"/>
              </a:rPr>
              <a:t>در حمام محلی کوچک جهت نشستن استاد حمام که راهی به پشت بام نیز داشته باشد</a:t>
            </a:r>
            <a:r>
              <a:rPr lang="en-US" sz="1108" dirty="0">
                <a:solidFill>
                  <a:prstClr val="black"/>
                </a:solidFill>
                <a:cs typeface="B Nazanin" pitchFamily="2" charset="-78"/>
              </a:rPr>
              <a:t>.</a:t>
            </a:r>
            <a:endParaRPr lang="fa-IR" sz="1200" dirty="0">
              <a:solidFill>
                <a:prstClr val="black"/>
              </a:solidFill>
              <a:cs typeface="B Nazanin" pitchFamily="2" charset="-78"/>
            </a:endParaRPr>
          </a:p>
          <a:p>
            <a:pPr defTabSz="884160"/>
            <a:r>
              <a:rPr lang="fa-IR" sz="1108" b="1" dirty="0">
                <a:solidFill>
                  <a:prstClr val="black"/>
                </a:solidFill>
                <a:cs typeface="B Nazanin" pitchFamily="2" charset="-78"/>
              </a:rPr>
              <a:t>بینه: </a:t>
            </a:r>
            <a:r>
              <a:rPr lang="fa-IR" sz="1108" dirty="0">
                <a:solidFill>
                  <a:prstClr val="black"/>
                </a:solidFill>
                <a:cs typeface="B Nazanin" pitchFamily="2" charset="-78"/>
              </a:rPr>
              <a:t>رختکن (در انواع شکل‏ها مثل مربع، هشت ضلعی و کشکولی)</a:t>
            </a:r>
            <a:endParaRPr lang="en-US" sz="1108" dirty="0">
              <a:solidFill>
                <a:prstClr val="black"/>
              </a:solidFill>
              <a:cs typeface="B Nazanin" pitchFamily="2" charset="-78"/>
            </a:endParaRPr>
          </a:p>
          <a:p>
            <a:pPr marL="422041" indent="-422041" defTabSz="884160"/>
            <a:r>
              <a:rPr lang="fa-IR" sz="1108" b="1" dirty="0">
                <a:solidFill>
                  <a:prstClr val="black"/>
                </a:solidFill>
                <a:cs typeface="B Nazanin" pitchFamily="2" charset="-78"/>
              </a:rPr>
              <a:t>سربینه: </a:t>
            </a:r>
            <a:r>
              <a:rPr lang="fa-IR" sz="1108" dirty="0">
                <a:solidFill>
                  <a:prstClr val="black"/>
                </a:solidFill>
                <a:cs typeface="B Nazanin" pitchFamily="2" charset="-78"/>
              </a:rPr>
              <a:t>به اصطلاح امروز رختکن یا جامه کن بود که صفه (= سکو = غلام گردشی) دور تا دورش ساخته شده بود. زیر سکو محفظه‏هایی برای کفش و رویش سطحی برای استقرار مشتری و تعویض لباس بود.</a:t>
            </a:r>
            <a:endParaRPr lang="en-US" sz="1108" dirty="0">
              <a:solidFill>
                <a:prstClr val="black"/>
              </a:solidFill>
              <a:cs typeface="B Nazanin" pitchFamily="2" charset="-78"/>
            </a:endParaRPr>
          </a:p>
          <a:p>
            <a:pPr defTabSz="884160"/>
            <a:r>
              <a:rPr lang="fa-IR" sz="1108" b="1" dirty="0">
                <a:solidFill>
                  <a:prstClr val="black"/>
                </a:solidFill>
                <a:cs typeface="B Nazanin" pitchFamily="2" charset="-78"/>
              </a:rPr>
              <a:t>میان در: </a:t>
            </a:r>
            <a:r>
              <a:rPr lang="fa-IR" sz="1108" dirty="0">
                <a:solidFill>
                  <a:prstClr val="black"/>
                </a:solidFill>
                <a:cs typeface="B Nazanin" pitchFamily="2" charset="-78"/>
              </a:rPr>
              <a:t>در حمام، فضای جداکننده‏ی قسمت گرم و خنک حمام، در داخل هشتی، درهای داخلی کوچک</a:t>
            </a:r>
            <a:endParaRPr lang="en-US" sz="1108" dirty="0">
              <a:solidFill>
                <a:prstClr val="black"/>
              </a:solidFill>
              <a:cs typeface="B Nazanin" pitchFamily="2" charset="-78"/>
            </a:endParaRPr>
          </a:p>
          <a:p>
            <a:pPr defTabSz="884160"/>
            <a:r>
              <a:rPr lang="fa-IR" sz="1108" b="1" dirty="0">
                <a:solidFill>
                  <a:prstClr val="black"/>
                </a:solidFill>
                <a:cs typeface="B Nazanin" pitchFamily="2" charset="-78"/>
              </a:rPr>
              <a:t>گول: </a:t>
            </a:r>
            <a:r>
              <a:rPr lang="fa-IR" sz="1108" dirty="0">
                <a:solidFill>
                  <a:prstClr val="black"/>
                </a:solidFill>
                <a:cs typeface="B Nazanin" pitchFamily="2" charset="-78"/>
              </a:rPr>
              <a:t>گودال یا گودال‏هایی در حمام</a:t>
            </a:r>
            <a:endParaRPr lang="en-US" sz="1200" dirty="0">
              <a:solidFill>
                <a:prstClr val="black"/>
              </a:solidFill>
              <a:cs typeface="B Nazanin" pitchFamily="2" charset="-78"/>
            </a:endParaRPr>
          </a:p>
          <a:p>
            <a:pPr defTabSz="884160"/>
            <a:r>
              <a:rPr lang="fa-IR" sz="1108" b="1" dirty="0">
                <a:solidFill>
                  <a:prstClr val="black"/>
                </a:solidFill>
                <a:cs typeface="B Nazanin" pitchFamily="2" charset="-78"/>
              </a:rPr>
              <a:t>دستک: </a:t>
            </a:r>
            <a:r>
              <a:rPr lang="fa-IR" sz="1108" dirty="0">
                <a:solidFill>
                  <a:prstClr val="black"/>
                </a:solidFill>
                <a:cs typeface="B Nazanin" pitchFamily="2" charset="-78"/>
              </a:rPr>
              <a:t>حوضچه‏های کوچک در بعضی حمام‏ها که به جای خزانه عمل می‏کرده است.</a:t>
            </a:r>
            <a:endParaRPr lang="en-US" sz="1108" dirty="0">
              <a:solidFill>
                <a:prstClr val="black"/>
              </a:solidFill>
              <a:cs typeface="B Nazanin" pitchFamily="2" charset="-78"/>
            </a:endParaRPr>
          </a:p>
          <a:p>
            <a:pPr defTabSz="884160"/>
            <a:r>
              <a:rPr lang="fa-IR" sz="1108" b="1" dirty="0">
                <a:solidFill>
                  <a:prstClr val="black"/>
                </a:solidFill>
                <a:cs typeface="B Nazanin" pitchFamily="2" charset="-78"/>
              </a:rPr>
              <a:t>چاله استخر: </a:t>
            </a:r>
            <a:r>
              <a:rPr lang="fa-IR" sz="1108" dirty="0">
                <a:solidFill>
                  <a:prstClr val="black"/>
                </a:solidFill>
                <a:cs typeface="B Nazanin" pitchFamily="2" charset="-78"/>
              </a:rPr>
              <a:t>استخر سرپوشیده‏ی حمام</a:t>
            </a:r>
          </a:p>
          <a:p>
            <a:pPr marL="422041" indent="-422041" defTabSz="884160"/>
            <a:r>
              <a:rPr lang="fa-IR" sz="1108" b="1" dirty="0">
                <a:solidFill>
                  <a:prstClr val="black"/>
                </a:solidFill>
                <a:cs typeface="B Nazanin" pitchFamily="2" charset="-78"/>
              </a:rPr>
              <a:t>واجبی خانه:</a:t>
            </a:r>
            <a:r>
              <a:rPr lang="fa-IR" sz="1108" dirty="0">
                <a:solidFill>
                  <a:prstClr val="black"/>
                </a:solidFill>
                <a:cs typeface="B Nazanin" pitchFamily="2" charset="-78"/>
              </a:rPr>
              <a:t> در راهرو گرمخانه، راهی جدا می‏شد و به فضایی می‏رفت‏که واجبی خانه می‏گفتند. مردم برای زدودن موهای زائد با پودر واجبی بدانجا می‏رفتند.</a:t>
            </a:r>
            <a:endParaRPr lang="en-US" sz="1108" dirty="0">
              <a:solidFill>
                <a:prstClr val="black"/>
              </a:solidFill>
              <a:cs typeface="B Nazanin" pitchFamily="2" charset="-78"/>
            </a:endParaRPr>
          </a:p>
          <a:p>
            <a:pPr defTabSz="884160"/>
            <a:r>
              <a:rPr lang="fa-IR" sz="1108" b="1" dirty="0">
                <a:solidFill>
                  <a:prstClr val="black"/>
                </a:solidFill>
                <a:cs typeface="B Nazanin" pitchFamily="2" charset="-78"/>
              </a:rPr>
              <a:t>تون: </a:t>
            </a:r>
            <a:r>
              <a:rPr lang="fa-IR" sz="1108" dirty="0">
                <a:solidFill>
                  <a:prstClr val="black"/>
                </a:solidFill>
                <a:cs typeface="B Nazanin" pitchFamily="2" charset="-78"/>
              </a:rPr>
              <a:t>آتشدان (خند یا گل خس یا کانون آتش)</a:t>
            </a:r>
            <a:endParaRPr lang="en-US" sz="1200" dirty="0">
              <a:solidFill>
                <a:prstClr val="black"/>
              </a:solidFill>
              <a:cs typeface="B Nazanin" pitchFamily="2" charset="-78"/>
            </a:endParaRPr>
          </a:p>
          <a:p>
            <a:pPr defTabSz="884160"/>
            <a:r>
              <a:rPr lang="fa-IR" sz="1108" b="1" dirty="0">
                <a:solidFill>
                  <a:prstClr val="black"/>
                </a:solidFill>
                <a:cs typeface="B Nazanin" pitchFamily="2" charset="-78"/>
              </a:rPr>
              <a:t>پیه دارو: </a:t>
            </a:r>
            <a:r>
              <a:rPr lang="fa-IR" sz="1108" dirty="0">
                <a:solidFill>
                  <a:prstClr val="black"/>
                </a:solidFill>
                <a:cs typeface="B Nazanin" pitchFamily="2" charset="-78"/>
              </a:rPr>
              <a:t>موادی جهت عایق‏بندی درزهای دیگ، مخلوطی از پی آب کرده، پنبه، ساروج و چوب</a:t>
            </a:r>
            <a:endParaRPr lang="en-US" sz="1200" dirty="0">
              <a:solidFill>
                <a:prstClr val="black"/>
              </a:solidFill>
              <a:cs typeface="B Nazanin" pitchFamily="2" charset="-78"/>
            </a:endParaRPr>
          </a:p>
          <a:p>
            <a:pPr defTabSz="884160"/>
            <a:r>
              <a:rPr lang="fa-IR" sz="1108" b="1" dirty="0">
                <a:solidFill>
                  <a:prstClr val="black"/>
                </a:solidFill>
                <a:cs typeface="B Nazanin" pitchFamily="2" charset="-78"/>
              </a:rPr>
              <a:t>جام‏خانه: </a:t>
            </a:r>
            <a:r>
              <a:rPr lang="fa-IR" sz="1108" dirty="0">
                <a:solidFill>
                  <a:prstClr val="black"/>
                </a:solidFill>
                <a:cs typeface="B Nazanin" pitchFamily="2" charset="-78"/>
              </a:rPr>
              <a:t>نورگیرهای شیشه‏ای حمام‏ها</a:t>
            </a:r>
            <a:endParaRPr lang="en-US" sz="1200" dirty="0">
              <a:solidFill>
                <a:prstClr val="black"/>
              </a:solidFill>
              <a:cs typeface="B Nazanin" pitchFamily="2" charset="-78"/>
            </a:endParaRPr>
          </a:p>
        </p:txBody>
      </p:sp>
      <p:sp>
        <p:nvSpPr>
          <p:cNvPr id="5" name="Title 1"/>
          <p:cNvSpPr txBox="1">
            <a:spLocks/>
          </p:cNvSpPr>
          <p:nvPr/>
        </p:nvSpPr>
        <p:spPr>
          <a:xfrm>
            <a:off x="6765475" y="887117"/>
            <a:ext cx="1457325" cy="291077"/>
          </a:xfrm>
          <a:prstGeom prst="rect">
            <a:avLst/>
          </a:prstGeom>
        </p:spPr>
        <p:txBody>
          <a:bodyPr vert="horz" wrap="square" lIns="63152" tIns="31577" rIns="63152" bIns="31577"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defTabSz="884160" rtl="1"/>
            <a:r>
              <a:rPr lang="fa-IR" sz="1477" b="1" dirty="0">
                <a:solidFill>
                  <a:prstClr val="black"/>
                </a:solidFill>
                <a:effectLst>
                  <a:outerShdw blurRad="38100" dist="38100" dir="2700000" algn="tl">
                    <a:srgbClr val="000000">
                      <a:alpha val="43137"/>
                    </a:srgbClr>
                  </a:outerShdw>
                </a:effectLst>
                <a:cs typeface="B Nazanin" pitchFamily="2" charset="-78"/>
              </a:rPr>
              <a:t>حمام‏های قدیم :</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حمام‏های قدیم</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87810" y="5423068"/>
            <a:ext cx="1260169" cy="40485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r>
              <a:rPr lang="fa-IR" sz="1108" dirty="0">
                <a:solidFill>
                  <a:prstClr val="black">
                    <a:lumMod val="75000"/>
                    <a:lumOff val="25000"/>
                  </a:prstClr>
                </a:solidFill>
              </a:rPr>
              <a:t>کتاب معماری اسلامی</a:t>
            </a:r>
          </a:p>
          <a:p>
            <a:pPr defTabSz="884160" rtl="0"/>
            <a:r>
              <a:rPr lang="fa-IR" sz="923" dirty="0">
                <a:solidFill>
                  <a:prstClr val="black">
                    <a:lumMod val="65000"/>
                    <a:lumOff val="35000"/>
                  </a:prstClr>
                </a:solidFill>
              </a:rPr>
              <a:t>اینترنت</a:t>
            </a:r>
            <a:endParaRPr lang="en-US" sz="923" dirty="0">
              <a:solidFill>
                <a:prstClr val="black">
                  <a:lumMod val="65000"/>
                  <a:lumOff val="35000"/>
                </a:prstClr>
              </a:solidFill>
            </a:endParaRP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18</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41417124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559670" y="901060"/>
            <a:ext cx="3584331" cy="262608"/>
          </a:xfrm>
          <a:noFill/>
        </p:spPr>
        <p:txBody>
          <a:bodyPr vert="horz" wrap="square" lIns="63152" tIns="31577" rIns="63152" bIns="31577" rtlCol="0" anchor="ctr">
            <a:spAutoFit/>
          </a:bodyPr>
          <a:lstStyle/>
          <a:p>
            <a:pPr algn="justLow" defTabSz="884160"/>
            <a:r>
              <a:rPr lang="fa-IR" sz="1292" b="1" dirty="0">
                <a:cs typeface="B Nazanin" pitchFamily="2" charset="-78"/>
              </a:rPr>
              <a:t>وسایل حمام: </a:t>
            </a:r>
          </a:p>
        </p:txBody>
      </p:sp>
      <p:sp>
        <p:nvSpPr>
          <p:cNvPr id="3" name="Rectangle 2"/>
          <p:cNvSpPr/>
          <p:nvPr/>
        </p:nvSpPr>
        <p:spPr>
          <a:xfrm>
            <a:off x="5103752" y="1301994"/>
            <a:ext cx="3105608" cy="433103"/>
          </a:xfrm>
          <a:prstGeom prst="rect">
            <a:avLst/>
          </a:prstGeom>
        </p:spPr>
        <p:txBody>
          <a:bodyPr wrap="square" lIns="63152" tIns="31577" rIns="63152" bIns="31577">
            <a:spAutoFit/>
          </a:bodyPr>
          <a:lstStyle/>
          <a:p>
            <a:pPr algn="justLow" defTabSz="884160"/>
            <a:r>
              <a:rPr lang="fa-IR" sz="1200" dirty="0">
                <a:solidFill>
                  <a:prstClr val="black"/>
                </a:solidFill>
                <a:latin typeface="Times New Roman" pitchFamily="18" charset="0"/>
                <a:cs typeface="B Nazanin" pitchFamily="2" charset="-78"/>
              </a:rPr>
              <a:t>   در حمام های سنتی ایرانی از وسائل زیادی استفاده می‏شده که در اینجا به اختصار از بعضی نام می بریم.</a:t>
            </a:r>
            <a:endParaRPr lang="en-US" sz="1200" dirty="0">
              <a:solidFill>
                <a:prstClr val="black"/>
              </a:solidFill>
              <a:latin typeface="Times New Roman" pitchFamily="18" charset="0"/>
              <a:cs typeface="B Nazanin" pitchFamily="2" charset="-78"/>
            </a:endParaRPr>
          </a:p>
        </p:txBody>
      </p:sp>
      <p:graphicFrame>
        <p:nvGraphicFramePr>
          <p:cNvPr id="7" name="Table 6"/>
          <p:cNvGraphicFramePr>
            <a:graphicFrameLocks noGrp="1"/>
          </p:cNvGraphicFramePr>
          <p:nvPr>
            <p:extLst/>
          </p:nvPr>
        </p:nvGraphicFramePr>
        <p:xfrm>
          <a:off x="2378526" y="1023388"/>
          <a:ext cx="2326412" cy="5064369"/>
        </p:xfrm>
        <a:graphic>
          <a:graphicData uri="http://schemas.openxmlformats.org/drawingml/2006/table">
            <a:tbl>
              <a:tblPr bandRow="1">
                <a:effectLst>
                  <a:outerShdw blurRad="50800" dist="38100" dir="2700000" algn="tl" rotWithShape="0">
                    <a:prstClr val="black">
                      <a:alpha val="40000"/>
                    </a:prstClr>
                  </a:outerShdw>
                </a:effectLst>
                <a:tableStyleId>{073A0DAA-6AF3-43AB-8588-CEC1D06C72B9}</a:tableStyleId>
              </a:tblPr>
              <a:tblGrid>
                <a:gridCol w="1198455"/>
                <a:gridCol w="1127958"/>
              </a:tblGrid>
              <a:tr h="253218">
                <a:tc>
                  <a:txBody>
                    <a:bodyPr/>
                    <a:lstStyle/>
                    <a:p>
                      <a:pPr algn="ctr"/>
                      <a:r>
                        <a:rPr lang="en-US" sz="1000" baseline="0" dirty="0" err="1" smtClean="0">
                          <a:latin typeface="Times New Roman" pitchFamily="18" charset="0"/>
                          <a:cs typeface="B Nazanin" pitchFamily="2" charset="-78"/>
                        </a:rPr>
                        <a:t>Kise</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کیسه</a:t>
                      </a:r>
                      <a:r>
                        <a:rPr lang="en-US" sz="1100" b="1" baseline="0" dirty="0" smtClean="0">
                          <a:latin typeface="Times New Roman" pitchFamily="18" charset="0"/>
                          <a:cs typeface="B Nazanin" pitchFamily="2" charset="-78"/>
                        </a:rPr>
                        <a:t> </a:t>
                      </a:r>
                      <a:endParaRPr lang="en-US" sz="1100" b="1" baseline="0" dirty="0">
                        <a:latin typeface="Times New Roman" pitchFamily="18" charset="0"/>
                        <a:cs typeface="B Nazanin" pitchFamily="2" charset="-78"/>
                      </a:endParaRPr>
                    </a:p>
                  </a:txBody>
                  <a:tcPr marL="84406" marR="84406" marT="42203" marB="42203"/>
                </a:tc>
              </a:tr>
              <a:tr h="253218">
                <a:tc>
                  <a:txBody>
                    <a:bodyPr/>
                    <a:lstStyle/>
                    <a:p>
                      <a:pPr algn="ctr"/>
                      <a:r>
                        <a:rPr lang="en-US" sz="1000" baseline="0" dirty="0" err="1" smtClean="0">
                          <a:latin typeface="Times New Roman" pitchFamily="18" charset="0"/>
                          <a:cs typeface="B Nazanin" pitchFamily="2" charset="-78"/>
                        </a:rPr>
                        <a:t>Mashrabe</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مشربه</a:t>
                      </a:r>
                      <a:r>
                        <a:rPr lang="en-US" sz="1100" b="1" baseline="0" dirty="0" smtClean="0">
                          <a:latin typeface="Times New Roman" pitchFamily="18" charset="0"/>
                          <a:cs typeface="B Nazanin" pitchFamily="2" charset="-78"/>
                        </a:rPr>
                        <a:t> </a:t>
                      </a:r>
                      <a:endParaRPr lang="en-US" sz="1100" b="1" baseline="0" dirty="0">
                        <a:latin typeface="Times New Roman" pitchFamily="18" charset="0"/>
                        <a:cs typeface="B Nazanin" pitchFamily="2" charset="-78"/>
                      </a:endParaRPr>
                    </a:p>
                  </a:txBody>
                  <a:tcPr marL="84406" marR="84406" marT="42203" marB="42203"/>
                </a:tc>
              </a:tr>
              <a:tr h="253218">
                <a:tc>
                  <a:txBody>
                    <a:bodyPr/>
                    <a:lstStyle/>
                    <a:p>
                      <a:pPr algn="ctr"/>
                      <a:r>
                        <a:rPr lang="en-US" sz="1000" baseline="0" dirty="0" err="1" smtClean="0">
                          <a:latin typeface="Times New Roman" pitchFamily="18" charset="0"/>
                          <a:cs typeface="B Nazanin" pitchFamily="2" charset="-78"/>
                        </a:rPr>
                        <a:t>Lif</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لیف </a:t>
                      </a:r>
                      <a:endParaRPr lang="en-US" sz="1100" b="1" baseline="0" dirty="0">
                        <a:latin typeface="Times New Roman" pitchFamily="18" charset="0"/>
                        <a:cs typeface="B Nazanin" pitchFamily="2" charset="-78"/>
                      </a:endParaRPr>
                    </a:p>
                  </a:txBody>
                  <a:tcPr marL="84406" marR="84406" marT="42203" marB="42203"/>
                </a:tc>
              </a:tr>
              <a:tr h="253218">
                <a:tc>
                  <a:txBody>
                    <a:bodyPr/>
                    <a:lstStyle/>
                    <a:p>
                      <a:pPr algn="ctr"/>
                      <a:r>
                        <a:rPr lang="en-US" sz="1000" baseline="0" dirty="0" err="1" smtClean="0">
                          <a:latin typeface="Times New Roman" pitchFamily="18" charset="0"/>
                          <a:cs typeface="B Nazanin" pitchFamily="2" charset="-78"/>
                        </a:rPr>
                        <a:t>Tas</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تاس </a:t>
                      </a:r>
                      <a:endParaRPr lang="en-US" sz="1100" b="1" baseline="0" dirty="0">
                        <a:latin typeface="Times New Roman" pitchFamily="18" charset="0"/>
                        <a:cs typeface="B Nazanin" pitchFamily="2" charset="-78"/>
                      </a:endParaRPr>
                    </a:p>
                  </a:txBody>
                  <a:tcPr marL="84406" marR="84406" marT="42203" marB="42203"/>
                </a:tc>
              </a:tr>
              <a:tr h="253218">
                <a:tc>
                  <a:txBody>
                    <a:bodyPr/>
                    <a:lstStyle/>
                    <a:p>
                      <a:pPr algn="ctr"/>
                      <a:r>
                        <a:rPr lang="en-US" sz="1000" baseline="0" dirty="0" smtClean="0">
                          <a:latin typeface="Times New Roman" pitchFamily="18" charset="0"/>
                          <a:cs typeface="B Nazanin" pitchFamily="2" charset="-78"/>
                        </a:rPr>
                        <a:t>Shane</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شانه </a:t>
                      </a:r>
                      <a:endParaRPr lang="en-US" sz="1100" b="1" baseline="0" dirty="0">
                        <a:latin typeface="Times New Roman" pitchFamily="18" charset="0"/>
                        <a:cs typeface="B Nazanin" pitchFamily="2" charset="-78"/>
                      </a:endParaRPr>
                    </a:p>
                  </a:txBody>
                  <a:tcPr marL="84406" marR="84406" marT="42203" marB="42203"/>
                </a:tc>
              </a:tr>
              <a:tr h="253218">
                <a:tc>
                  <a:txBody>
                    <a:bodyPr/>
                    <a:lstStyle/>
                    <a:p>
                      <a:pPr algn="ctr"/>
                      <a:r>
                        <a:rPr lang="en-US" sz="1000" baseline="0" dirty="0" err="1" smtClean="0">
                          <a:latin typeface="Times New Roman" pitchFamily="18" charset="0"/>
                          <a:cs typeface="B Nazanin" pitchFamily="2" charset="-78"/>
                        </a:rPr>
                        <a:t>Tasht</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طشت </a:t>
                      </a:r>
                      <a:endParaRPr lang="en-US" sz="1100" b="1" baseline="0" dirty="0">
                        <a:latin typeface="Times New Roman" pitchFamily="18" charset="0"/>
                        <a:cs typeface="B Nazanin" pitchFamily="2" charset="-78"/>
                      </a:endParaRPr>
                    </a:p>
                  </a:txBody>
                  <a:tcPr marL="84406" marR="84406" marT="42203" marB="42203"/>
                </a:tc>
              </a:tr>
              <a:tr h="253218">
                <a:tc>
                  <a:txBody>
                    <a:bodyPr/>
                    <a:lstStyle/>
                    <a:p>
                      <a:pPr algn="ctr"/>
                      <a:r>
                        <a:rPr lang="en-US" sz="1000" baseline="0" dirty="0" err="1" smtClean="0">
                          <a:latin typeface="Times New Roman" pitchFamily="18" charset="0"/>
                          <a:cs typeface="B Nazanin" pitchFamily="2" charset="-78"/>
                        </a:rPr>
                        <a:t>Saaboun</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صابون</a:t>
                      </a:r>
                    </a:p>
                  </a:txBody>
                  <a:tcPr marL="84406" marR="84406" marT="42203" marB="42203"/>
                </a:tc>
              </a:tr>
              <a:tr h="253218">
                <a:tc>
                  <a:txBody>
                    <a:bodyPr/>
                    <a:lstStyle/>
                    <a:p>
                      <a:pPr algn="ctr"/>
                      <a:r>
                        <a:rPr lang="en-US" sz="1000" baseline="0" dirty="0" smtClean="0">
                          <a:latin typeface="Times New Roman" pitchFamily="18" charset="0"/>
                          <a:cs typeface="B Nazanin" pitchFamily="2" charset="-78"/>
                        </a:rPr>
                        <a:t>Lagan</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لگن</a:t>
                      </a:r>
                    </a:p>
                  </a:txBody>
                  <a:tcPr marL="84406" marR="84406" marT="42203" marB="42203"/>
                </a:tc>
              </a:tr>
              <a:tr h="253218">
                <a:tc>
                  <a:txBody>
                    <a:bodyPr/>
                    <a:lstStyle/>
                    <a:p>
                      <a:pPr algn="ctr"/>
                      <a:r>
                        <a:rPr lang="en-US" sz="1000" baseline="0" dirty="0" err="1" smtClean="0">
                          <a:latin typeface="Times New Roman" pitchFamily="18" charset="0"/>
                          <a:cs typeface="B Nazanin" pitchFamily="2" charset="-78"/>
                        </a:rPr>
                        <a:t>SefidAab</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سفیدآب</a:t>
                      </a:r>
                    </a:p>
                  </a:txBody>
                  <a:tcPr marL="84406" marR="84406" marT="42203" marB="42203"/>
                </a:tc>
              </a:tr>
              <a:tr h="253218">
                <a:tc>
                  <a:txBody>
                    <a:bodyPr/>
                    <a:lstStyle/>
                    <a:p>
                      <a:pPr algn="ctr"/>
                      <a:r>
                        <a:rPr lang="en-US" sz="1000" baseline="0" dirty="0" err="1" smtClean="0">
                          <a:latin typeface="Times New Roman" pitchFamily="18" charset="0"/>
                          <a:cs typeface="B Nazanin" pitchFamily="2" charset="-78"/>
                        </a:rPr>
                        <a:t>Katira</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کتیرا</a:t>
                      </a:r>
                    </a:p>
                  </a:txBody>
                  <a:tcPr marL="84406" marR="84406" marT="42203" marB="42203"/>
                </a:tc>
              </a:tr>
              <a:tr h="253218">
                <a:tc>
                  <a:txBody>
                    <a:bodyPr/>
                    <a:lstStyle/>
                    <a:p>
                      <a:pPr algn="ctr"/>
                      <a:r>
                        <a:rPr lang="en-US" sz="1000" baseline="0" dirty="0" smtClean="0">
                          <a:latin typeface="Times New Roman" pitchFamily="18" charset="0"/>
                          <a:cs typeface="B Nazanin" pitchFamily="2" charset="-78"/>
                        </a:rPr>
                        <a:t>Jam e Hana</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جام حنا</a:t>
                      </a:r>
                    </a:p>
                  </a:txBody>
                  <a:tcPr marL="84406" marR="84406" marT="42203" marB="42203"/>
                </a:tc>
              </a:tr>
              <a:tr h="253218">
                <a:tc>
                  <a:txBody>
                    <a:bodyPr/>
                    <a:lstStyle/>
                    <a:p>
                      <a:pPr algn="ctr"/>
                      <a:r>
                        <a:rPr lang="en-US" sz="1000" baseline="0" dirty="0" smtClean="0">
                          <a:latin typeface="Times New Roman" pitchFamily="18" charset="0"/>
                          <a:cs typeface="B Nazanin" pitchFamily="2" charset="-78"/>
                        </a:rPr>
                        <a:t>Sadr</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سدر</a:t>
                      </a:r>
                    </a:p>
                  </a:txBody>
                  <a:tcPr marL="84406" marR="84406" marT="42203" marB="42203"/>
                </a:tc>
              </a:tr>
              <a:tr h="253218">
                <a:tc>
                  <a:txBody>
                    <a:bodyPr/>
                    <a:lstStyle/>
                    <a:p>
                      <a:pPr algn="ctr"/>
                      <a:r>
                        <a:rPr lang="en-US" sz="1000" baseline="0" dirty="0" smtClean="0">
                          <a:latin typeface="Times New Roman" pitchFamily="18" charset="0"/>
                          <a:cs typeface="B Nazanin" pitchFamily="2" charset="-78"/>
                        </a:rPr>
                        <a:t>Jam e </a:t>
                      </a:r>
                      <a:r>
                        <a:rPr lang="en-US" sz="1000" baseline="0" dirty="0" err="1" smtClean="0">
                          <a:latin typeface="Times New Roman" pitchFamily="18" charset="0"/>
                          <a:cs typeface="B Nazanin" pitchFamily="2" charset="-78"/>
                        </a:rPr>
                        <a:t>Vasmeh</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جام وسمه</a:t>
                      </a:r>
                    </a:p>
                  </a:txBody>
                  <a:tcPr marL="84406" marR="84406" marT="42203" marB="42203"/>
                </a:tc>
              </a:tr>
              <a:tr h="253218">
                <a:tc>
                  <a:txBody>
                    <a:bodyPr/>
                    <a:lstStyle/>
                    <a:p>
                      <a:pPr algn="ctr"/>
                      <a:r>
                        <a:rPr lang="en-US" sz="1000" baseline="0" dirty="0" err="1" smtClean="0">
                          <a:latin typeface="Times New Roman" pitchFamily="18" charset="0"/>
                          <a:cs typeface="B Nazanin" pitchFamily="2" charset="-78"/>
                        </a:rPr>
                        <a:t>Mourd</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مورد</a:t>
                      </a:r>
                    </a:p>
                  </a:txBody>
                  <a:tcPr marL="84406" marR="84406" marT="42203" marB="42203"/>
                </a:tc>
              </a:tr>
              <a:tr h="253218">
                <a:tc>
                  <a:txBody>
                    <a:bodyPr/>
                    <a:lstStyle/>
                    <a:p>
                      <a:pPr algn="ctr"/>
                      <a:r>
                        <a:rPr lang="en-US" sz="1000" baseline="0" dirty="0" smtClean="0">
                          <a:latin typeface="Times New Roman" pitchFamily="18" charset="0"/>
                          <a:cs typeface="B Nazanin" pitchFamily="2" charset="-78"/>
                        </a:rPr>
                        <a:t>Long</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لُنگ</a:t>
                      </a:r>
                    </a:p>
                  </a:txBody>
                  <a:tcPr marL="84406" marR="84406" marT="42203" marB="42203"/>
                </a:tc>
              </a:tr>
              <a:tr h="253218">
                <a:tc>
                  <a:txBody>
                    <a:bodyPr/>
                    <a:lstStyle/>
                    <a:p>
                      <a:pPr algn="ctr"/>
                      <a:r>
                        <a:rPr lang="en-US" sz="1000" baseline="0" dirty="0" smtClean="0">
                          <a:latin typeface="Times New Roman" pitchFamily="18" charset="0"/>
                          <a:cs typeface="B Nazanin" pitchFamily="2" charset="-78"/>
                        </a:rPr>
                        <a:t>Hana</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حنا</a:t>
                      </a:r>
                    </a:p>
                  </a:txBody>
                  <a:tcPr marL="84406" marR="84406" marT="42203" marB="42203"/>
                </a:tc>
              </a:tr>
              <a:tr h="253218">
                <a:tc>
                  <a:txBody>
                    <a:bodyPr/>
                    <a:lstStyle/>
                    <a:p>
                      <a:pPr algn="ctr"/>
                      <a:r>
                        <a:rPr lang="en-US" sz="1000" baseline="0" dirty="0" err="1" smtClean="0">
                          <a:latin typeface="Times New Roman" pitchFamily="18" charset="0"/>
                          <a:cs typeface="B Nazanin" pitchFamily="2" charset="-78"/>
                        </a:rPr>
                        <a:t>Cheragh</a:t>
                      </a:r>
                      <a:r>
                        <a:rPr lang="en-US" sz="1000" baseline="0" dirty="0" smtClean="0">
                          <a:latin typeface="Times New Roman" pitchFamily="18" charset="0"/>
                          <a:cs typeface="B Nazanin" pitchFamily="2" charset="-78"/>
                        </a:rPr>
                        <a:t> e </a:t>
                      </a:r>
                      <a:r>
                        <a:rPr lang="en-US" sz="1000" baseline="0" dirty="0" err="1" smtClean="0">
                          <a:latin typeface="Times New Roman" pitchFamily="18" charset="0"/>
                          <a:cs typeface="B Nazanin" pitchFamily="2" charset="-78"/>
                        </a:rPr>
                        <a:t>Pisuz</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چراغ پیه‏سوز</a:t>
                      </a:r>
                    </a:p>
                  </a:txBody>
                  <a:tcPr marL="84406" marR="84406" marT="42203" marB="42203"/>
                </a:tc>
              </a:tr>
              <a:tr h="253218">
                <a:tc>
                  <a:txBody>
                    <a:bodyPr/>
                    <a:lstStyle/>
                    <a:p>
                      <a:pPr algn="ctr"/>
                      <a:r>
                        <a:rPr lang="en-US" sz="1000" baseline="0" dirty="0" err="1" smtClean="0">
                          <a:latin typeface="Times New Roman" pitchFamily="18" charset="0"/>
                          <a:cs typeface="B Nazanin" pitchFamily="2" charset="-78"/>
                        </a:rPr>
                        <a:t>Vasme</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وسمه</a:t>
                      </a:r>
                    </a:p>
                  </a:txBody>
                  <a:tcPr marL="84406" marR="84406" marT="42203" marB="42203"/>
                </a:tc>
              </a:tr>
              <a:tr h="253218">
                <a:tc>
                  <a:txBody>
                    <a:bodyPr/>
                    <a:lstStyle/>
                    <a:p>
                      <a:pPr algn="ctr"/>
                      <a:r>
                        <a:rPr lang="en-US" sz="1000" baseline="0" dirty="0" smtClean="0">
                          <a:latin typeface="Times New Roman" pitchFamily="18" charset="0"/>
                          <a:cs typeface="B Nazanin" pitchFamily="2" charset="-78"/>
                        </a:rPr>
                        <a:t>Sang e Pa</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سنگ پا</a:t>
                      </a:r>
                    </a:p>
                  </a:txBody>
                  <a:tcPr marL="84406" marR="84406" marT="42203" marB="42203"/>
                </a:tc>
              </a:tr>
              <a:tr h="253218">
                <a:tc>
                  <a:txBody>
                    <a:bodyPr/>
                    <a:lstStyle/>
                    <a:p>
                      <a:pPr algn="ctr"/>
                      <a:r>
                        <a:rPr lang="en-US" sz="1000" baseline="0" dirty="0" smtClean="0">
                          <a:latin typeface="Times New Roman" pitchFamily="18" charset="0"/>
                          <a:cs typeface="B Nazanin" pitchFamily="2" charset="-78"/>
                        </a:rPr>
                        <a:t>Gel e </a:t>
                      </a:r>
                      <a:r>
                        <a:rPr lang="en-US" sz="1000" baseline="0" dirty="0" err="1" smtClean="0">
                          <a:latin typeface="Times New Roman" pitchFamily="18" charset="0"/>
                          <a:cs typeface="B Nazanin" pitchFamily="2" charset="-78"/>
                        </a:rPr>
                        <a:t>SarShour</a:t>
                      </a:r>
                      <a:endParaRPr lang="en-US" sz="1000" b="0" baseline="0" dirty="0">
                        <a:latin typeface="Times New Roman" pitchFamily="18" charset="0"/>
                        <a:cs typeface="B Nazanin" pitchFamily="2" charset="-78"/>
                      </a:endParaRPr>
                    </a:p>
                  </a:txBody>
                  <a:tcPr marL="84406" marR="84406" marT="42203" marB="42203"/>
                </a:tc>
                <a:tc>
                  <a:txBody>
                    <a:bodyPr/>
                    <a:lstStyle/>
                    <a:p>
                      <a:pPr algn="ctr"/>
                      <a:r>
                        <a:rPr lang="fa-IR" sz="1100" b="1" baseline="0" dirty="0" smtClean="0">
                          <a:latin typeface="Times New Roman" pitchFamily="18" charset="0"/>
                          <a:cs typeface="B Nazanin" pitchFamily="2" charset="-78"/>
                        </a:rPr>
                        <a:t>گل سرشور</a:t>
                      </a:r>
                    </a:p>
                  </a:txBody>
                  <a:tcPr marL="84406" marR="84406" marT="42203" marB="42203"/>
                </a:tc>
              </a:tr>
            </a:tbl>
          </a:graphicData>
        </a:graphic>
      </p:graphicFrame>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حمام‏های قدیم</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0" name="Title 1"/>
          <p:cNvSpPr txBox="1">
            <a:spLocks/>
          </p:cNvSpPr>
          <p:nvPr/>
        </p:nvSpPr>
        <p:spPr>
          <a:xfrm>
            <a:off x="487810" y="5423068"/>
            <a:ext cx="1260169" cy="37638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r>
              <a:rPr lang="fa-IR" sz="923" dirty="0">
                <a:solidFill>
                  <a:prstClr val="black">
                    <a:lumMod val="65000"/>
                    <a:lumOff val="35000"/>
                  </a:prstClr>
                </a:solidFill>
              </a:rPr>
              <a:t>جستجو از اینترنت</a:t>
            </a:r>
          </a:p>
          <a:p>
            <a:pPr defTabSz="884160" rtl="0"/>
            <a:r>
              <a:rPr lang="fa-IR" sz="923" dirty="0">
                <a:solidFill>
                  <a:prstClr val="black">
                    <a:lumMod val="65000"/>
                    <a:lumOff val="35000"/>
                  </a:prstClr>
                </a:solidFill>
              </a:rPr>
              <a:t>مصاحبه با افراد مسن محله</a:t>
            </a:r>
            <a:endParaRPr lang="en-US" sz="923" dirty="0">
              <a:solidFill>
                <a:prstClr val="black">
                  <a:lumMod val="65000"/>
                  <a:lumOff val="35000"/>
                </a:prstClr>
              </a:solidFill>
            </a:endParaRPr>
          </a:p>
        </p:txBody>
      </p:sp>
      <p:sp>
        <p:nvSpPr>
          <p:cNvPr id="11" name="TextBox 10"/>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19</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3639333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740834" y="888836"/>
            <a:ext cx="1929408" cy="689463"/>
          </a:xfrm>
          <a:prstGeom prst="rect">
            <a:avLst/>
          </a:prstGeom>
        </p:spPr>
        <p:txBody>
          <a:bodyPr vert="horz" lIns="84406" tIns="42203" rIns="84406" bIns="42203"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4431" b="1" dirty="0">
                <a:solidFill>
                  <a:prstClr val="black"/>
                </a:solidFill>
                <a:latin typeface="IranNastaliq" pitchFamily="18" charset="0"/>
                <a:cs typeface="IranNastaliq" pitchFamily="18" charset="0"/>
              </a:rPr>
              <a:t>فهرست مطالب</a:t>
            </a:r>
            <a:endParaRPr lang="en-US" sz="4431" b="1" dirty="0">
              <a:solidFill>
                <a:prstClr val="black"/>
              </a:solidFill>
              <a:latin typeface="IranNastaliq" pitchFamily="18" charset="0"/>
              <a:cs typeface="IranNastaliq" pitchFamily="18" charset="0"/>
            </a:endParaRPr>
          </a:p>
        </p:txBody>
      </p:sp>
      <p:sp>
        <p:nvSpPr>
          <p:cNvPr id="7" name="Rectangle 6"/>
          <p:cNvSpPr/>
          <p:nvPr/>
        </p:nvSpPr>
        <p:spPr>
          <a:xfrm>
            <a:off x="2777340" y="1501401"/>
            <a:ext cx="5212389" cy="6370270"/>
          </a:xfrm>
          <a:prstGeom prst="rect">
            <a:avLst/>
          </a:prstGeom>
        </p:spPr>
        <p:txBody>
          <a:bodyPr wrap="square">
            <a:spAutoFit/>
          </a:bodyPr>
          <a:lstStyle/>
          <a:p>
            <a:pPr marL="316531" indent="-316531" algn="justLow" defTabSz="884160">
              <a:buFont typeface="Wingdings" pitchFamily="2" charset="2"/>
              <a:buChar char="v"/>
            </a:pPr>
            <a:r>
              <a:rPr lang="fa-IR" sz="2215" b="1" dirty="0">
                <a:solidFill>
                  <a:prstClr val="white">
                    <a:lumMod val="65000"/>
                  </a:prstClr>
                </a:solidFill>
                <a:latin typeface="IranNastaliq" pitchFamily="18" charset="0"/>
                <a:cs typeface="IranNastaliq" pitchFamily="18" charset="0"/>
              </a:rPr>
              <a:t>فصل اول      </a:t>
            </a:r>
            <a:r>
              <a:rPr lang="fa-IR" sz="3692" dirty="0">
                <a:solidFill>
                  <a:prstClr val="black">
                    <a:lumMod val="85000"/>
                    <a:lumOff val="15000"/>
                  </a:prstClr>
                </a:solidFill>
                <a:latin typeface="IranNastaliq" pitchFamily="18" charset="0"/>
                <a:cs typeface="IranNastaliq" pitchFamily="18" charset="0"/>
              </a:rPr>
              <a:t>تاریخچه                                                    </a:t>
            </a:r>
            <a:r>
              <a:rPr lang="fa-IR" sz="1662" dirty="0">
                <a:solidFill>
                  <a:prstClr val="black">
                    <a:lumMod val="85000"/>
                    <a:lumOff val="15000"/>
                  </a:prstClr>
                </a:solidFill>
                <a:latin typeface="IranNastaliq" pitchFamily="18" charset="0"/>
                <a:cs typeface="B Nazanin" pitchFamily="2" charset="-78"/>
              </a:rPr>
              <a:t>3  </a:t>
            </a:r>
          </a:p>
          <a:p>
            <a:pPr marL="316531" indent="-316531" algn="justLow" defTabSz="884160">
              <a:buFont typeface="Wingdings" pitchFamily="2" charset="2"/>
              <a:buChar char="v"/>
            </a:pPr>
            <a:endParaRPr lang="fa-IR" sz="2215" b="1" dirty="0">
              <a:solidFill>
                <a:prstClr val="white">
                  <a:lumMod val="65000"/>
                </a:prstClr>
              </a:solidFill>
              <a:latin typeface="IranNastaliq" pitchFamily="18" charset="0"/>
              <a:cs typeface="IranNastaliq" pitchFamily="18" charset="0"/>
            </a:endParaRPr>
          </a:p>
          <a:p>
            <a:pPr marL="316531" indent="-316531" algn="justLow" defTabSz="884160">
              <a:buFont typeface="Wingdings" pitchFamily="2" charset="2"/>
              <a:buChar char="v"/>
            </a:pPr>
            <a:r>
              <a:rPr lang="fa-IR" sz="2215" b="1" dirty="0">
                <a:solidFill>
                  <a:prstClr val="white">
                    <a:lumMod val="65000"/>
                  </a:prstClr>
                </a:solidFill>
                <a:latin typeface="IranNastaliq" pitchFamily="18" charset="0"/>
                <a:cs typeface="IranNastaliq" pitchFamily="18" charset="0"/>
              </a:rPr>
              <a:t>فصل دوم      </a:t>
            </a:r>
            <a:r>
              <a:rPr lang="fa-IR" sz="3692" dirty="0">
                <a:solidFill>
                  <a:prstClr val="black">
                    <a:lumMod val="85000"/>
                    <a:lumOff val="15000"/>
                  </a:prstClr>
                </a:solidFill>
                <a:latin typeface="IranNastaliq" pitchFamily="18" charset="0"/>
                <a:cs typeface="IranNastaliq" pitchFamily="18" charset="0"/>
              </a:rPr>
              <a:t>شناخت                                      </a:t>
            </a:r>
            <a:r>
              <a:rPr lang="fa-IR" sz="1662" dirty="0">
                <a:solidFill>
                  <a:prstClr val="black">
                    <a:lumMod val="85000"/>
                    <a:lumOff val="15000"/>
                  </a:prstClr>
                </a:solidFill>
                <a:latin typeface="IranNastaliq" pitchFamily="18" charset="0"/>
                <a:cs typeface="B Nazanin" pitchFamily="2" charset="-78"/>
              </a:rPr>
              <a:t>71      </a:t>
            </a:r>
          </a:p>
          <a:p>
            <a:pPr marL="316531" indent="-316531" algn="justLow" defTabSz="884160">
              <a:buFont typeface="Wingdings" pitchFamily="2" charset="2"/>
              <a:buChar char="v"/>
            </a:pPr>
            <a:endParaRPr lang="fa-IR" sz="2215" b="1" dirty="0">
              <a:solidFill>
                <a:prstClr val="white">
                  <a:lumMod val="65000"/>
                </a:prstClr>
              </a:solidFill>
              <a:latin typeface="IranNastaliq" pitchFamily="18" charset="0"/>
              <a:cs typeface="IranNastaliq" pitchFamily="18" charset="0"/>
            </a:endParaRPr>
          </a:p>
          <a:p>
            <a:pPr marL="316531" indent="-316531" algn="justLow" defTabSz="884160">
              <a:buFont typeface="Wingdings" pitchFamily="2" charset="2"/>
              <a:buChar char="v"/>
            </a:pPr>
            <a:r>
              <a:rPr lang="fa-IR" sz="2215" b="1" dirty="0">
                <a:solidFill>
                  <a:prstClr val="white">
                    <a:lumMod val="65000"/>
                  </a:prstClr>
                </a:solidFill>
                <a:latin typeface="IranNastaliq" pitchFamily="18" charset="0"/>
                <a:cs typeface="IranNastaliq" pitchFamily="18" charset="0"/>
              </a:rPr>
              <a:t>فصل سوم      </a:t>
            </a:r>
            <a:r>
              <a:rPr lang="fa-IR" sz="3692" dirty="0">
                <a:solidFill>
                  <a:prstClr val="black">
                    <a:lumMod val="85000"/>
                    <a:lumOff val="15000"/>
                  </a:prstClr>
                </a:solidFill>
                <a:latin typeface="IranNastaliq" pitchFamily="18" charset="0"/>
                <a:cs typeface="IranNastaliq" pitchFamily="18" charset="0"/>
              </a:rPr>
              <a:t>احیای بنا                                    </a:t>
            </a:r>
            <a:r>
              <a:rPr lang="fa-IR" sz="1662" dirty="0">
                <a:solidFill>
                  <a:prstClr val="black">
                    <a:lumMod val="85000"/>
                    <a:lumOff val="15000"/>
                  </a:prstClr>
                </a:solidFill>
                <a:latin typeface="IranNastaliq" pitchFamily="18" charset="0"/>
                <a:cs typeface="B Nazanin" pitchFamily="2" charset="-78"/>
              </a:rPr>
              <a:t>103                  </a:t>
            </a:r>
          </a:p>
          <a:p>
            <a:pPr marL="316531" indent="-316531" algn="justLow" defTabSz="884160">
              <a:buFont typeface="Wingdings" pitchFamily="2" charset="2"/>
              <a:buChar char="v"/>
            </a:pPr>
            <a:endParaRPr lang="fa-IR" sz="2215" b="1" dirty="0">
              <a:solidFill>
                <a:prstClr val="white">
                  <a:lumMod val="50000"/>
                </a:prstClr>
              </a:solidFill>
              <a:latin typeface="IranNastaliq" pitchFamily="18" charset="0"/>
              <a:cs typeface="IranNastaliq" pitchFamily="18" charset="0"/>
            </a:endParaRPr>
          </a:p>
          <a:p>
            <a:pPr marL="316531" indent="-316531" algn="justLow" defTabSz="884160">
              <a:buFont typeface="Wingdings" pitchFamily="2" charset="2"/>
              <a:buChar char="v"/>
            </a:pPr>
            <a:r>
              <a:rPr lang="fa-IR" sz="2215" b="1" dirty="0">
                <a:solidFill>
                  <a:prstClr val="white">
                    <a:lumMod val="65000"/>
                  </a:prstClr>
                </a:solidFill>
                <a:latin typeface="IranNastaliq" pitchFamily="18" charset="0"/>
                <a:cs typeface="IranNastaliq" pitchFamily="18" charset="0"/>
              </a:rPr>
              <a:t>فصل چهارم   </a:t>
            </a:r>
            <a:r>
              <a:rPr lang="fa-IR" sz="3692" dirty="0">
                <a:solidFill>
                  <a:prstClr val="black">
                    <a:lumMod val="85000"/>
                    <a:lumOff val="15000"/>
                  </a:prstClr>
                </a:solidFill>
                <a:latin typeface="IranNastaliq" pitchFamily="18" charset="0"/>
                <a:cs typeface="IranNastaliq" pitchFamily="18" charset="0"/>
              </a:rPr>
              <a:t>آسیب و درمان         </a:t>
            </a:r>
            <a:r>
              <a:rPr lang="fa-IR" sz="1662" dirty="0">
                <a:solidFill>
                  <a:prstClr val="black">
                    <a:lumMod val="85000"/>
                    <a:lumOff val="15000"/>
                  </a:prstClr>
                </a:solidFill>
                <a:latin typeface="IranNastaliq" pitchFamily="18" charset="0"/>
                <a:cs typeface="B Nazanin" pitchFamily="2" charset="-78"/>
              </a:rPr>
              <a:t>131   </a:t>
            </a:r>
          </a:p>
          <a:p>
            <a:pPr marL="316531" indent="-316531" algn="justLow" defTabSz="884160">
              <a:buFont typeface="Wingdings" pitchFamily="2" charset="2"/>
              <a:buChar char="v"/>
            </a:pPr>
            <a:endParaRPr lang="fa-IR" sz="2215" b="1" dirty="0">
              <a:solidFill>
                <a:prstClr val="white">
                  <a:lumMod val="65000"/>
                </a:prstClr>
              </a:solidFill>
              <a:latin typeface="IranNastaliq" pitchFamily="18" charset="0"/>
              <a:cs typeface="IranNastaliq" pitchFamily="18" charset="0"/>
            </a:endParaRPr>
          </a:p>
          <a:p>
            <a:pPr marL="316531" indent="-316531" algn="justLow" defTabSz="884160">
              <a:buFont typeface="Wingdings" pitchFamily="2" charset="2"/>
              <a:buChar char="v"/>
            </a:pPr>
            <a:endParaRPr lang="fa-IR" sz="2215" b="1" dirty="0">
              <a:solidFill>
                <a:prstClr val="white">
                  <a:lumMod val="65000"/>
                </a:prstClr>
              </a:solidFill>
              <a:latin typeface="IranNastaliq" pitchFamily="18" charset="0"/>
              <a:cs typeface="IranNastaliq" pitchFamily="18" charset="0"/>
            </a:endParaRPr>
          </a:p>
          <a:p>
            <a:pPr marL="316531" indent="-316531" algn="justLow" defTabSz="884160">
              <a:buFont typeface="Wingdings" pitchFamily="2" charset="2"/>
              <a:buChar char="v"/>
            </a:pPr>
            <a:endParaRPr lang="en-US" sz="2215" b="1" dirty="0">
              <a:solidFill>
                <a:prstClr val="white">
                  <a:lumMod val="65000"/>
                </a:prstClr>
              </a:solidFill>
              <a:latin typeface="IranNastaliq" pitchFamily="18" charset="0"/>
              <a:cs typeface="IranNastaliq" pitchFamily="18" charset="0"/>
            </a:endParaRPr>
          </a:p>
          <a:p>
            <a:pPr marL="316531" indent="-316531" algn="justLow" defTabSz="884160">
              <a:buFont typeface="Wingdings" pitchFamily="2" charset="2"/>
              <a:buChar char="v"/>
            </a:pPr>
            <a:endParaRPr lang="fa-IR" sz="2215" b="1" dirty="0">
              <a:solidFill>
                <a:prstClr val="white">
                  <a:lumMod val="65000"/>
                </a:prstClr>
              </a:solidFill>
              <a:latin typeface="IranNastaliq" pitchFamily="18" charset="0"/>
              <a:cs typeface="IranNastaliq" pitchFamily="18" charset="0"/>
            </a:endParaRPr>
          </a:p>
          <a:p>
            <a:pPr marL="316531" indent="-316531" algn="justLow" defTabSz="884160">
              <a:buFont typeface="Wingdings" pitchFamily="2" charset="2"/>
              <a:buChar char="v"/>
            </a:pPr>
            <a:endParaRPr lang="fa-IR" sz="2215" b="1" dirty="0">
              <a:solidFill>
                <a:prstClr val="white">
                  <a:lumMod val="65000"/>
                </a:prstClr>
              </a:solidFill>
              <a:latin typeface="IranNastaliq" pitchFamily="18" charset="0"/>
              <a:cs typeface="IranNastaliq" pitchFamily="18" charset="0"/>
            </a:endParaRPr>
          </a:p>
          <a:p>
            <a:pPr marL="316531" indent="-316531" algn="justLow" defTabSz="884160">
              <a:buFont typeface="Wingdings" pitchFamily="2" charset="2"/>
              <a:buChar char="v"/>
            </a:pPr>
            <a:endParaRPr lang="en-US" sz="2215" b="1" dirty="0">
              <a:solidFill>
                <a:prstClr val="white">
                  <a:lumMod val="65000"/>
                </a:prstClr>
              </a:solidFill>
              <a:latin typeface="IranNastaliq" pitchFamily="18" charset="0"/>
              <a:cs typeface="IranNastaliq" pitchFamily="18" charset="0"/>
            </a:endParaRPr>
          </a:p>
          <a:p>
            <a:pPr marL="316531" indent="-316531" algn="justLow" defTabSz="884160">
              <a:buFont typeface="Wingdings" pitchFamily="2" charset="2"/>
              <a:buChar char="v"/>
            </a:pPr>
            <a:endParaRPr lang="en-US" sz="2215" b="1" dirty="0">
              <a:solidFill>
                <a:prstClr val="white">
                  <a:lumMod val="65000"/>
                </a:prstClr>
              </a:solidFill>
              <a:latin typeface="IranNastaliq" pitchFamily="18" charset="0"/>
              <a:cs typeface="IranNastaliq" pitchFamily="18" charset="0"/>
            </a:endParaRPr>
          </a:p>
          <a:p>
            <a:pPr marL="316531" indent="-316531" algn="justLow" defTabSz="884160">
              <a:buFont typeface="Wingdings" pitchFamily="2" charset="2"/>
              <a:buChar char="v"/>
            </a:pPr>
            <a:endParaRPr lang="en-US" sz="2215" b="1" dirty="0">
              <a:solidFill>
                <a:prstClr val="white">
                  <a:lumMod val="65000"/>
                </a:prstClr>
              </a:solidFill>
              <a:latin typeface="IranNastaliq" pitchFamily="18" charset="0"/>
              <a:cs typeface="IranNastaliq" pitchFamily="18" charset="0"/>
            </a:endParaRPr>
          </a:p>
        </p:txBody>
      </p:sp>
    </p:spTree>
    <p:extLst>
      <p:ext uri="{BB962C8B-B14F-4D97-AF65-F5344CB8AC3E}">
        <p14:creationId xmlns:p14="http://schemas.microsoft.com/office/powerpoint/2010/main" val="4050582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92713" y="1235526"/>
            <a:ext cx="5915669" cy="4496651"/>
          </a:xfrm>
          <a:prstGeom prst="rect">
            <a:avLst/>
          </a:prstGeom>
          <a:noFill/>
        </p:spPr>
        <p:txBody>
          <a:bodyPr wrap="square" lIns="63152" tIns="31577" rIns="63152" bIns="31577" rtlCol="0">
            <a:spAutoFit/>
          </a:bodyPr>
          <a:lstStyle/>
          <a:p>
            <a:pPr algn="justLow" defTabSz="884160"/>
            <a:r>
              <a:rPr lang="en-US" sz="1108" dirty="0">
                <a:solidFill>
                  <a:prstClr val="black"/>
                </a:solidFill>
                <a:cs typeface="B Nazanin" pitchFamily="2" charset="-78"/>
              </a:rPr>
              <a:t>   </a:t>
            </a:r>
            <a:r>
              <a:rPr lang="fa-IR" sz="1108" dirty="0">
                <a:solidFill>
                  <a:prstClr val="black"/>
                </a:solidFill>
                <a:cs typeface="B Nazanin" pitchFamily="2" charset="-78"/>
              </a:rPr>
              <a:t>در حمام‏های عمومی خزینه دار، که امروزه در ایران کمتر وجود دارد، سنن و آدابی را از قدیم رعایت می‏کردند که بعضاً جنبه ضرب المثل پیدا کرده است.</a:t>
            </a:r>
          </a:p>
          <a:p>
            <a:pPr algn="justLow" defTabSz="884160"/>
            <a:r>
              <a:rPr lang="en-US" sz="1108" dirty="0">
                <a:solidFill>
                  <a:prstClr val="black"/>
                </a:solidFill>
                <a:cs typeface="B Nazanin" pitchFamily="2" charset="-78"/>
              </a:rPr>
              <a:t>   </a:t>
            </a:r>
            <a:r>
              <a:rPr lang="fa-IR" sz="1108" dirty="0">
                <a:solidFill>
                  <a:prstClr val="black"/>
                </a:solidFill>
                <a:cs typeface="B Nazanin" pitchFamily="2" charset="-78"/>
              </a:rPr>
              <a:t>یکی از آن آداب این بود که هرکس وارد حمام می شد، برای اظهار ادب و تواضع نسبت به افراد بزرگتر که در صحن حمام نشسته، مشغول کیسه کشی و صابون زدن بودند، یک سطل یا طاس بزرگ آب گرم از خزینه حمام برمی‏داشت و بر سر آن بزرگتر می ریخت. البته این عمل به تعداد افراد بزرگ و قابل احترام که در صحن حمام نشسته بودند، تکرار می شد و تازه وارد وظیفه‏ی خود می‏دانست که بر سر یکایک آنان با رعایت تقدم و تأخر آب گرم بریزد.  بسا اتفاق می‏افتاد که یک یا چند نفر از آن اشخاص مورد احترام در حال کیسه کشیدن و یا صابون زدن بودند و احتیاجی نبود که آب گرم به سر و بدن آنها ریخته شود، مع ذالک این عوامل مانع از ادای احترام نمی شد و کوچکترها به محض ورود به صحن حمام خود را موظف می‏دانستند که یک طاس آب گرم بر سر و بدن آنها بریزند و بدین وسیله عرض خلوص و ادب کنند.</a:t>
            </a:r>
          </a:p>
          <a:p>
            <a:pPr algn="justLow" defTabSz="884160"/>
            <a:r>
              <a:rPr lang="fa-IR" sz="1108" dirty="0">
                <a:solidFill>
                  <a:prstClr val="black"/>
                </a:solidFill>
                <a:cs typeface="B Nazanin" pitchFamily="2" charset="-78"/>
              </a:rPr>
              <a:t>   از آداب دیگر، این بود که اگر تازه وارد، کسی از آشنایان و بستگان نزدیک و بزرگتر از خود را در صحن حمام می‏دید، فوراً به خدمتش می‏رفت و به منظور اظهار ادب و احترام، او را مشت و مال می‏داد یا این‏که لیف صابون را به زور و اصرار از دستش می‏گرفت و پشتش را صابون می‏زد. </a:t>
            </a:r>
          </a:p>
          <a:p>
            <a:pPr algn="justLow" defTabSz="884160"/>
            <a:r>
              <a:rPr lang="en-US" sz="1108" dirty="0">
                <a:solidFill>
                  <a:prstClr val="black"/>
                </a:solidFill>
                <a:cs typeface="B Nazanin" pitchFamily="2" charset="-78"/>
              </a:rPr>
              <a:t>   </a:t>
            </a:r>
            <a:r>
              <a:rPr lang="fa-IR" sz="1108" dirty="0">
                <a:solidFill>
                  <a:prstClr val="black"/>
                </a:solidFill>
                <a:cs typeface="B Nazanin" pitchFamily="2" charset="-78"/>
              </a:rPr>
              <a:t>در داخل خزینه، </a:t>
            </a:r>
            <a:r>
              <a:rPr lang="ar-SA" sz="1108" dirty="0">
                <a:solidFill>
                  <a:prstClr val="black"/>
                </a:solidFill>
                <a:cs typeface="B Nazanin" pitchFamily="2" charset="-78"/>
              </a:rPr>
              <a:t>مردم بعد از اینکه کیسه می</a:t>
            </a:r>
            <a:r>
              <a:rPr lang="fa-IR" sz="1108" dirty="0">
                <a:solidFill>
                  <a:prstClr val="black"/>
                </a:solidFill>
                <a:cs typeface="B Nazanin" pitchFamily="2" charset="-78"/>
              </a:rPr>
              <a:t>‏</a:t>
            </a:r>
            <a:r>
              <a:rPr lang="ar-SA" sz="1108" dirty="0">
                <a:solidFill>
                  <a:prstClr val="black"/>
                </a:solidFill>
                <a:cs typeface="B Nazanin" pitchFamily="2" charset="-78"/>
              </a:rPr>
              <a:t>کشیدند و لیف می</a:t>
            </a:r>
            <a:r>
              <a:rPr lang="fa-IR" sz="1108" dirty="0">
                <a:solidFill>
                  <a:prstClr val="black"/>
                </a:solidFill>
                <a:cs typeface="B Nazanin" pitchFamily="2" charset="-78"/>
              </a:rPr>
              <a:t>‏</a:t>
            </a:r>
            <a:r>
              <a:rPr lang="ar-SA" sz="1108" dirty="0">
                <a:solidFill>
                  <a:prstClr val="black"/>
                </a:solidFill>
                <a:cs typeface="B Nazanin" pitchFamily="2" charset="-78"/>
              </a:rPr>
              <a:t>زدند</a:t>
            </a:r>
            <a:r>
              <a:rPr lang="fa-IR" sz="1108" dirty="0">
                <a:solidFill>
                  <a:prstClr val="black"/>
                </a:solidFill>
                <a:cs typeface="B Nazanin" pitchFamily="2" charset="-78"/>
              </a:rPr>
              <a:t>،</a:t>
            </a:r>
            <a:r>
              <a:rPr lang="ar-SA" sz="1108" dirty="0">
                <a:solidFill>
                  <a:prstClr val="black"/>
                </a:solidFill>
                <a:cs typeface="B Nazanin" pitchFamily="2" charset="-78"/>
              </a:rPr>
              <a:t> دلاک با لگنی آب روی تن آنها آب می</a:t>
            </a:r>
            <a:r>
              <a:rPr lang="fa-IR" sz="1108" dirty="0">
                <a:solidFill>
                  <a:prstClr val="black"/>
                </a:solidFill>
                <a:cs typeface="B Nazanin" pitchFamily="2" charset="-78"/>
              </a:rPr>
              <a:t>‏</a:t>
            </a:r>
            <a:r>
              <a:rPr lang="ar-SA" sz="1108" dirty="0">
                <a:solidFill>
                  <a:prstClr val="black"/>
                </a:solidFill>
                <a:cs typeface="B Nazanin" pitchFamily="2" charset="-78"/>
              </a:rPr>
              <a:t>ریخت</a:t>
            </a:r>
            <a:r>
              <a:rPr lang="fa-IR" sz="1108" dirty="0">
                <a:solidFill>
                  <a:prstClr val="black"/>
                </a:solidFill>
                <a:cs typeface="B Nazanin" pitchFamily="2" charset="-78"/>
              </a:rPr>
              <a:t> </a:t>
            </a:r>
            <a:r>
              <a:rPr lang="ar-SA" sz="1108" dirty="0">
                <a:solidFill>
                  <a:prstClr val="black"/>
                </a:solidFill>
                <a:cs typeface="B Nazanin" pitchFamily="2" charset="-78"/>
              </a:rPr>
              <a:t>و آن ها داخل خزینه می</a:t>
            </a:r>
            <a:r>
              <a:rPr lang="fa-IR" sz="1108" dirty="0">
                <a:solidFill>
                  <a:prstClr val="black"/>
                </a:solidFill>
                <a:cs typeface="B Nazanin" pitchFamily="2" charset="-78"/>
              </a:rPr>
              <a:t>‏</a:t>
            </a:r>
            <a:r>
              <a:rPr lang="ar-SA" sz="1108" dirty="0">
                <a:solidFill>
                  <a:prstClr val="black"/>
                </a:solidFill>
                <a:cs typeface="B Nazanin" pitchFamily="2" charset="-78"/>
              </a:rPr>
              <a:t>شدند تا خود را بشویند و از حمام خارج شوند.</a:t>
            </a:r>
            <a:r>
              <a:rPr lang="fa-IR" sz="1108" dirty="0">
                <a:solidFill>
                  <a:prstClr val="black"/>
                </a:solidFill>
                <a:cs typeface="B Nazanin" pitchFamily="2" charset="-78"/>
              </a:rPr>
              <a:t> </a:t>
            </a:r>
            <a:r>
              <a:rPr lang="ar-SA" sz="1108" dirty="0">
                <a:solidFill>
                  <a:prstClr val="black"/>
                </a:solidFill>
                <a:cs typeface="B Nazanin" pitchFamily="2" charset="-78"/>
              </a:rPr>
              <a:t>تنظیم گرمای آب خزینه با تون تاب بود تا با کم و زیاد کردن سوخت آن را تنظیم کند.</a:t>
            </a:r>
            <a:r>
              <a:rPr lang="fa-IR" sz="1108" dirty="0">
                <a:solidFill>
                  <a:prstClr val="black"/>
                </a:solidFill>
                <a:cs typeface="B Nazanin" pitchFamily="2" charset="-78"/>
              </a:rPr>
              <a:t> </a:t>
            </a:r>
            <a:r>
              <a:rPr lang="ar-SA" sz="1108" dirty="0">
                <a:solidFill>
                  <a:prstClr val="black"/>
                </a:solidFill>
                <a:cs typeface="B Nazanin" pitchFamily="2" charset="-78"/>
              </a:rPr>
              <a:t>گاهی آب خزینه آنقدر گرم بود که برای کودکان و بسیاری از مردم</a:t>
            </a:r>
            <a:r>
              <a:rPr lang="fa-IR" sz="1108" dirty="0">
                <a:solidFill>
                  <a:prstClr val="black"/>
                </a:solidFill>
                <a:cs typeface="B Nazanin" pitchFamily="2" charset="-78"/>
              </a:rPr>
              <a:t>،</a:t>
            </a:r>
            <a:r>
              <a:rPr lang="ar-SA" sz="1108" dirty="0">
                <a:solidFill>
                  <a:prstClr val="black"/>
                </a:solidFill>
                <a:cs typeface="B Nazanin" pitchFamily="2" charset="-78"/>
              </a:rPr>
              <a:t> گرمای آب آزاردهنده و حتی سوزنده بود.</a:t>
            </a:r>
            <a:r>
              <a:rPr lang="fa-IR" sz="1108" dirty="0">
                <a:solidFill>
                  <a:prstClr val="black"/>
                </a:solidFill>
                <a:cs typeface="B Nazanin" pitchFamily="2" charset="-78"/>
              </a:rPr>
              <a:t> </a:t>
            </a:r>
            <a:r>
              <a:rPr lang="ar-SA" sz="1108" dirty="0">
                <a:solidFill>
                  <a:prstClr val="black"/>
                </a:solidFill>
                <a:cs typeface="B Nazanin" pitchFamily="2" charset="-78"/>
              </a:rPr>
              <a:t>علت این بود که دماسنج و وسیله</a:t>
            </a:r>
            <a:r>
              <a:rPr lang="fa-IR" sz="1108" dirty="0">
                <a:solidFill>
                  <a:prstClr val="black"/>
                </a:solidFill>
                <a:cs typeface="B Nazanin" pitchFamily="2" charset="-78"/>
              </a:rPr>
              <a:t>‏</a:t>
            </a:r>
            <a:r>
              <a:rPr lang="ar-SA" sz="1108" dirty="0">
                <a:solidFill>
                  <a:prstClr val="black"/>
                </a:solidFill>
                <a:cs typeface="B Nazanin" pitchFamily="2" charset="-78"/>
              </a:rPr>
              <a:t>ای برای نظارت گرما</a:t>
            </a:r>
            <a:r>
              <a:rPr lang="fa-IR" sz="1108" dirty="0">
                <a:solidFill>
                  <a:prstClr val="black"/>
                </a:solidFill>
                <a:cs typeface="B Nazanin" pitchFamily="2" charset="-78"/>
              </a:rPr>
              <a:t> </a:t>
            </a:r>
            <a:r>
              <a:rPr lang="ar-SA" sz="1108" dirty="0">
                <a:solidFill>
                  <a:prstClr val="black"/>
                </a:solidFill>
                <a:cs typeface="B Nazanin" pitchFamily="2" charset="-78"/>
              </a:rPr>
              <a:t>نبود. وقتی آتش زیاد می</a:t>
            </a:r>
            <a:r>
              <a:rPr lang="fa-IR" sz="1108" dirty="0">
                <a:solidFill>
                  <a:prstClr val="black"/>
                </a:solidFill>
                <a:cs typeface="B Nazanin" pitchFamily="2" charset="-78"/>
              </a:rPr>
              <a:t>‏</a:t>
            </a:r>
            <a:r>
              <a:rPr lang="ar-SA" sz="1108" dirty="0">
                <a:solidFill>
                  <a:prstClr val="black"/>
                </a:solidFill>
                <a:cs typeface="B Nazanin" pitchFamily="2" charset="-78"/>
              </a:rPr>
              <a:t>شد</a:t>
            </a:r>
            <a:r>
              <a:rPr lang="fa-IR" sz="1108" dirty="0">
                <a:solidFill>
                  <a:prstClr val="black"/>
                </a:solidFill>
                <a:cs typeface="B Nazanin" pitchFamily="2" charset="-78"/>
              </a:rPr>
              <a:t>،</a:t>
            </a:r>
            <a:r>
              <a:rPr lang="ar-SA" sz="1108" dirty="0">
                <a:solidFill>
                  <a:prstClr val="black"/>
                </a:solidFill>
                <a:cs typeface="B Nazanin" pitchFamily="2" charset="-78"/>
              </a:rPr>
              <a:t> آب خزینه تا حوالی جوشیدن گرم بود و زمانی هم که آتش تمام می</a:t>
            </a:r>
            <a:r>
              <a:rPr lang="fa-IR" sz="1108" dirty="0">
                <a:solidFill>
                  <a:prstClr val="black"/>
                </a:solidFill>
                <a:cs typeface="B Nazanin" pitchFamily="2" charset="-78"/>
              </a:rPr>
              <a:t>‏</a:t>
            </a:r>
            <a:r>
              <a:rPr lang="ar-SA" sz="1108" dirty="0">
                <a:solidFill>
                  <a:prstClr val="black"/>
                </a:solidFill>
                <a:cs typeface="B Nazanin" pitchFamily="2" charset="-78"/>
              </a:rPr>
              <a:t>شد دمای آب هم تنزل می</a:t>
            </a:r>
            <a:r>
              <a:rPr lang="fa-IR" sz="1108" dirty="0">
                <a:solidFill>
                  <a:prstClr val="black"/>
                </a:solidFill>
                <a:cs typeface="B Nazanin" pitchFamily="2" charset="-78"/>
              </a:rPr>
              <a:t>‏</a:t>
            </a:r>
            <a:r>
              <a:rPr lang="ar-SA" sz="1108" dirty="0">
                <a:solidFill>
                  <a:prstClr val="black"/>
                </a:solidFill>
                <a:cs typeface="B Nazanin" pitchFamily="2" charset="-78"/>
              </a:rPr>
              <a:t>کرد</a:t>
            </a:r>
            <a:r>
              <a:rPr lang="en-US" sz="1108" dirty="0">
                <a:solidFill>
                  <a:prstClr val="black"/>
                </a:solidFill>
                <a:cs typeface="B Nazanin" pitchFamily="2" charset="-78"/>
              </a:rPr>
              <a:t>.</a:t>
            </a:r>
            <a:endParaRPr lang="fa-IR" sz="1108" dirty="0">
              <a:solidFill>
                <a:prstClr val="black"/>
              </a:solidFill>
              <a:cs typeface="B Nazanin" pitchFamily="2" charset="-78"/>
            </a:endParaRPr>
          </a:p>
          <a:p>
            <a:pPr algn="justLow" defTabSz="884160"/>
            <a:r>
              <a:rPr lang="fa-IR" sz="1108" dirty="0">
                <a:solidFill>
                  <a:prstClr val="black"/>
                </a:solidFill>
                <a:cs typeface="B Nazanin" pitchFamily="2" charset="-78"/>
              </a:rPr>
              <a:t>   </a:t>
            </a:r>
            <a:r>
              <a:rPr lang="ar-SA" sz="1108" dirty="0">
                <a:solidFill>
                  <a:prstClr val="black"/>
                </a:solidFill>
                <a:cs typeface="B Nazanin" pitchFamily="2" charset="-78"/>
              </a:rPr>
              <a:t>مردم اعتقاد داشتند آب خزینه خاصیت</a:t>
            </a:r>
            <a:r>
              <a:rPr lang="fa-IR" sz="1108" dirty="0">
                <a:solidFill>
                  <a:prstClr val="black"/>
                </a:solidFill>
                <a:cs typeface="B Nazanin" pitchFamily="2" charset="-78"/>
              </a:rPr>
              <a:t>‏</a:t>
            </a:r>
            <a:r>
              <a:rPr lang="ar-SA" sz="1108" dirty="0">
                <a:solidFill>
                  <a:prstClr val="black"/>
                </a:solidFill>
                <a:cs typeface="B Nazanin" pitchFamily="2" charset="-78"/>
              </a:rPr>
              <a:t>های زیادی دارد. مثلاً زخم و جراحت را خوب می</a:t>
            </a:r>
            <a:r>
              <a:rPr lang="fa-IR" sz="1108" dirty="0">
                <a:solidFill>
                  <a:prstClr val="black"/>
                </a:solidFill>
                <a:cs typeface="B Nazanin" pitchFamily="2" charset="-78"/>
              </a:rPr>
              <a:t>‏</a:t>
            </a:r>
            <a:r>
              <a:rPr lang="ar-SA" sz="1108" dirty="0">
                <a:solidFill>
                  <a:prstClr val="black"/>
                </a:solidFill>
                <a:cs typeface="B Nazanin" pitchFamily="2" charset="-78"/>
              </a:rPr>
              <a:t>کند و درد و</a:t>
            </a:r>
            <a:r>
              <a:rPr lang="fa-IR" sz="1108" dirty="0">
                <a:solidFill>
                  <a:prstClr val="black"/>
                </a:solidFill>
                <a:cs typeface="B Nazanin" pitchFamily="2" charset="-78"/>
              </a:rPr>
              <a:t> </a:t>
            </a:r>
            <a:r>
              <a:rPr lang="ar-SA" sz="1108" dirty="0">
                <a:solidFill>
                  <a:prstClr val="black"/>
                </a:solidFill>
                <a:cs typeface="B Nazanin" pitchFamily="2" charset="-78"/>
              </a:rPr>
              <a:t>ضرب</a:t>
            </a:r>
            <a:r>
              <a:rPr lang="fa-IR" sz="1108" dirty="0">
                <a:solidFill>
                  <a:prstClr val="black"/>
                </a:solidFill>
                <a:cs typeface="B Nazanin" pitchFamily="2" charset="-78"/>
              </a:rPr>
              <a:t>‏</a:t>
            </a:r>
            <a:r>
              <a:rPr lang="ar-SA" sz="1108" dirty="0">
                <a:solidFill>
                  <a:prstClr val="black"/>
                </a:solidFill>
                <a:cs typeface="B Nazanin" pitchFamily="2" charset="-78"/>
              </a:rPr>
              <a:t>دیدگی را درمان می</a:t>
            </a:r>
            <a:r>
              <a:rPr lang="fa-IR" sz="1108" dirty="0">
                <a:solidFill>
                  <a:prstClr val="black"/>
                </a:solidFill>
                <a:cs typeface="B Nazanin" pitchFamily="2" charset="-78"/>
              </a:rPr>
              <a:t>‏</a:t>
            </a:r>
            <a:r>
              <a:rPr lang="ar-SA" sz="1108" dirty="0">
                <a:solidFill>
                  <a:prstClr val="black"/>
                </a:solidFill>
                <a:cs typeface="B Nazanin" pitchFamily="2" charset="-78"/>
              </a:rPr>
              <a:t>نماید. بنابراین هرکس زخمی بر بدن داشت، نظیر قمه خوردگی و جراحات از چاقو و</a:t>
            </a:r>
            <a:r>
              <a:rPr lang="fa-IR" sz="1108" dirty="0">
                <a:solidFill>
                  <a:prstClr val="black"/>
                </a:solidFill>
                <a:cs typeface="B Nazanin" pitchFamily="2" charset="-78"/>
              </a:rPr>
              <a:t> </a:t>
            </a:r>
            <a:r>
              <a:rPr lang="ar-SA" sz="1108" dirty="0">
                <a:solidFill>
                  <a:prstClr val="black"/>
                </a:solidFill>
                <a:cs typeface="B Nazanin" pitchFamily="2" charset="-78"/>
              </a:rPr>
              <a:t>غیره و هر پارگی به صورت باز یا کوفتگی در بدنش بود، وارد خزینه می</a:t>
            </a:r>
            <a:r>
              <a:rPr lang="fa-IR" sz="1108" dirty="0">
                <a:solidFill>
                  <a:prstClr val="black"/>
                </a:solidFill>
                <a:cs typeface="B Nazanin" pitchFamily="2" charset="-78"/>
              </a:rPr>
              <a:t>‏</a:t>
            </a:r>
            <a:r>
              <a:rPr lang="ar-SA" sz="1108" dirty="0">
                <a:solidFill>
                  <a:prstClr val="black"/>
                </a:solidFill>
                <a:cs typeface="B Nazanin" pitchFamily="2" charset="-78"/>
              </a:rPr>
              <a:t>شد. خزینه</a:t>
            </a:r>
            <a:r>
              <a:rPr lang="fa-IR" sz="1108" dirty="0">
                <a:solidFill>
                  <a:prstClr val="black"/>
                </a:solidFill>
                <a:cs typeface="B Nazanin" pitchFamily="2" charset="-78"/>
              </a:rPr>
              <a:t>‏</a:t>
            </a:r>
            <a:r>
              <a:rPr lang="ar-SA" sz="1108" dirty="0">
                <a:solidFill>
                  <a:prstClr val="black"/>
                </a:solidFill>
                <a:cs typeface="B Nazanin" pitchFamily="2" charset="-78"/>
              </a:rPr>
              <a:t>ای که آب محدودی داشت و همه مردم از آن استفاده می</a:t>
            </a:r>
            <a:r>
              <a:rPr lang="fa-IR" sz="1108" dirty="0">
                <a:solidFill>
                  <a:prstClr val="black"/>
                </a:solidFill>
                <a:cs typeface="B Nazanin" pitchFamily="2" charset="-78"/>
              </a:rPr>
              <a:t>‏</a:t>
            </a:r>
            <a:r>
              <a:rPr lang="ar-SA" sz="1108" dirty="0">
                <a:solidFill>
                  <a:prstClr val="black"/>
                </a:solidFill>
                <a:cs typeface="B Nazanin" pitchFamily="2" charset="-78"/>
              </a:rPr>
              <a:t>کردند. حتی گاهی که پارچه و کهنه</a:t>
            </a:r>
            <a:r>
              <a:rPr lang="fa-IR" sz="1108" dirty="0">
                <a:solidFill>
                  <a:prstClr val="black"/>
                </a:solidFill>
                <a:cs typeface="B Nazanin" pitchFamily="2" charset="-78"/>
              </a:rPr>
              <a:t>‏ی</a:t>
            </a:r>
            <a:r>
              <a:rPr lang="ar-SA" sz="1108" dirty="0">
                <a:solidFill>
                  <a:prstClr val="black"/>
                </a:solidFill>
                <a:cs typeface="B Nazanin" pitchFamily="2" charset="-78"/>
              </a:rPr>
              <a:t> روی زخم را که بر اثر خشک شدن خون و چرک و چسبیدگی</a:t>
            </a:r>
            <a:r>
              <a:rPr lang="fa-IR" sz="1108" dirty="0">
                <a:solidFill>
                  <a:prstClr val="black"/>
                </a:solidFill>
                <a:cs typeface="B Nazanin" pitchFamily="2" charset="-78"/>
              </a:rPr>
              <a:t>،</a:t>
            </a:r>
            <a:r>
              <a:rPr lang="ar-SA" sz="1108" dirty="0">
                <a:solidFill>
                  <a:prstClr val="black"/>
                </a:solidFill>
                <a:cs typeface="B Nazanin" pitchFamily="2" charset="-78"/>
              </a:rPr>
              <a:t> نمی</a:t>
            </a:r>
            <a:r>
              <a:rPr lang="fa-IR" sz="1108" dirty="0">
                <a:solidFill>
                  <a:prstClr val="black"/>
                </a:solidFill>
                <a:cs typeface="B Nazanin" pitchFamily="2" charset="-78"/>
              </a:rPr>
              <a:t>‏</a:t>
            </a:r>
            <a:r>
              <a:rPr lang="ar-SA" sz="1108" dirty="0">
                <a:solidFill>
                  <a:prstClr val="black"/>
                </a:solidFill>
                <a:cs typeface="B Nazanin" pitchFamily="2" charset="-78"/>
              </a:rPr>
              <a:t>توانستند</a:t>
            </a:r>
            <a:r>
              <a:rPr lang="fa-IR" sz="1108" dirty="0">
                <a:solidFill>
                  <a:prstClr val="black"/>
                </a:solidFill>
                <a:cs typeface="B Nazanin" pitchFamily="2" charset="-78"/>
              </a:rPr>
              <a:t> </a:t>
            </a:r>
            <a:r>
              <a:rPr lang="ar-SA" sz="1108" dirty="0">
                <a:solidFill>
                  <a:prstClr val="black"/>
                </a:solidFill>
                <a:cs typeface="B Nazanin" pitchFamily="2" charset="-78"/>
              </a:rPr>
              <a:t>از پوست جداکنند، مجروح را به همان وجه داخل آب می</a:t>
            </a:r>
            <a:r>
              <a:rPr lang="fa-IR" sz="1108" dirty="0">
                <a:solidFill>
                  <a:prstClr val="black"/>
                </a:solidFill>
                <a:cs typeface="B Nazanin" pitchFamily="2" charset="-78"/>
              </a:rPr>
              <a:t>‏</a:t>
            </a:r>
            <a:r>
              <a:rPr lang="ar-SA" sz="1108" dirty="0">
                <a:solidFill>
                  <a:prstClr val="black"/>
                </a:solidFill>
                <a:cs typeface="B Nazanin" pitchFamily="2" charset="-78"/>
              </a:rPr>
              <a:t>کردند تا محل زخم خیس بخورد و بتوانند پارچه را جدا کنند</a:t>
            </a:r>
            <a:r>
              <a:rPr lang="en-US" sz="1108" dirty="0">
                <a:solidFill>
                  <a:prstClr val="black"/>
                </a:solidFill>
                <a:cs typeface="B Nazanin" pitchFamily="2" charset="-78"/>
              </a:rPr>
              <a:t>.</a:t>
            </a:r>
            <a:endParaRPr lang="fa-IR" sz="1108" dirty="0">
              <a:solidFill>
                <a:prstClr val="black"/>
              </a:solidFill>
              <a:cs typeface="B Nazanin" pitchFamily="2" charset="-78"/>
            </a:endParaRPr>
          </a:p>
          <a:p>
            <a:pPr algn="justLow" defTabSz="884160"/>
            <a:r>
              <a:rPr lang="fa-IR" sz="1108" dirty="0">
                <a:solidFill>
                  <a:prstClr val="black"/>
                </a:solidFill>
                <a:cs typeface="B Nazanin" pitchFamily="2" charset="-78"/>
              </a:rPr>
              <a:t>   </a:t>
            </a:r>
            <a:r>
              <a:rPr lang="ar-SA" sz="1108" dirty="0">
                <a:solidFill>
                  <a:prstClr val="black"/>
                </a:solidFill>
                <a:cs typeface="B Nazanin" pitchFamily="2" charset="-78"/>
              </a:rPr>
              <a:t>بیماری هایی نظیر کچلی،</a:t>
            </a:r>
            <a:r>
              <a:rPr lang="fa-IR" sz="1108" dirty="0">
                <a:solidFill>
                  <a:prstClr val="black"/>
                </a:solidFill>
                <a:cs typeface="B Nazanin" pitchFamily="2" charset="-78"/>
              </a:rPr>
              <a:t> </a:t>
            </a:r>
            <a:r>
              <a:rPr lang="ar-SA" sz="1108" dirty="0">
                <a:solidFill>
                  <a:prstClr val="black"/>
                </a:solidFill>
                <a:cs typeface="B Nazanin" pitchFamily="2" charset="-78"/>
              </a:rPr>
              <a:t>دمل،</a:t>
            </a:r>
            <a:r>
              <a:rPr lang="fa-IR" sz="1108" dirty="0">
                <a:solidFill>
                  <a:prstClr val="black"/>
                </a:solidFill>
                <a:cs typeface="B Nazanin" pitchFamily="2" charset="-78"/>
              </a:rPr>
              <a:t> </a:t>
            </a:r>
            <a:r>
              <a:rPr lang="ar-SA" sz="1108" dirty="0">
                <a:solidFill>
                  <a:prstClr val="black"/>
                </a:solidFill>
                <a:cs typeface="B Nazanin" pitchFamily="2" charset="-78"/>
              </a:rPr>
              <a:t>ثبور بدن و جوش نیز در شمار بیماری هایی بود که آب خزینه باید معالجه</a:t>
            </a:r>
            <a:r>
              <a:rPr lang="fa-IR" sz="1108" dirty="0">
                <a:solidFill>
                  <a:prstClr val="black"/>
                </a:solidFill>
                <a:cs typeface="B Nazanin" pitchFamily="2" charset="-78"/>
              </a:rPr>
              <a:t>‏</a:t>
            </a:r>
            <a:r>
              <a:rPr lang="ar-SA" sz="1108" dirty="0">
                <a:solidFill>
                  <a:prstClr val="black"/>
                </a:solidFill>
                <a:cs typeface="B Nazanin" pitchFamily="2" charset="-78"/>
              </a:rPr>
              <a:t>اش می</a:t>
            </a:r>
            <a:r>
              <a:rPr lang="fa-IR" sz="1108" dirty="0">
                <a:solidFill>
                  <a:prstClr val="black"/>
                </a:solidFill>
                <a:cs typeface="B Nazanin" pitchFamily="2" charset="-78"/>
              </a:rPr>
              <a:t>‏</a:t>
            </a:r>
            <a:r>
              <a:rPr lang="ar-SA" sz="1108" dirty="0">
                <a:solidFill>
                  <a:prstClr val="black"/>
                </a:solidFill>
                <a:cs typeface="B Nazanin" pitchFamily="2" charset="-78"/>
              </a:rPr>
              <a:t>کرد</a:t>
            </a:r>
            <a:r>
              <a:rPr lang="en-US" sz="1108" dirty="0">
                <a:solidFill>
                  <a:prstClr val="black"/>
                </a:solidFill>
                <a:cs typeface="B Nazanin" pitchFamily="2" charset="-78"/>
              </a:rPr>
              <a:t>.</a:t>
            </a:r>
            <a:endParaRPr lang="fa-IR" sz="1108" dirty="0">
              <a:solidFill>
                <a:prstClr val="black"/>
              </a:solidFill>
              <a:cs typeface="B Nazanin" pitchFamily="2" charset="-78"/>
            </a:endParaRPr>
          </a:p>
          <a:p>
            <a:pPr algn="justLow" defTabSz="884160"/>
            <a:r>
              <a:rPr lang="fa-IR" sz="1108" dirty="0">
                <a:solidFill>
                  <a:prstClr val="black"/>
                </a:solidFill>
                <a:cs typeface="B Nazanin" pitchFamily="2" charset="-78"/>
              </a:rPr>
              <a:t>   </a:t>
            </a:r>
            <a:r>
              <a:rPr lang="ar-SA" sz="1108" dirty="0">
                <a:solidFill>
                  <a:prstClr val="black"/>
                </a:solidFill>
                <a:cs typeface="B Nazanin" pitchFamily="2" charset="-78"/>
              </a:rPr>
              <a:t>روزهای دهه محرم</a:t>
            </a:r>
            <a:r>
              <a:rPr lang="fa-IR" sz="1108" dirty="0">
                <a:solidFill>
                  <a:prstClr val="black"/>
                </a:solidFill>
                <a:cs typeface="B Nazanin" pitchFamily="2" charset="-78"/>
              </a:rPr>
              <a:t>،</a:t>
            </a:r>
            <a:r>
              <a:rPr lang="ar-SA" sz="1108" dirty="0">
                <a:solidFill>
                  <a:prstClr val="black"/>
                </a:solidFill>
                <a:cs typeface="B Nazanin" pitchFamily="2" charset="-78"/>
              </a:rPr>
              <a:t> قمه</a:t>
            </a:r>
            <a:r>
              <a:rPr lang="fa-IR" sz="1108" dirty="0">
                <a:solidFill>
                  <a:prstClr val="black"/>
                </a:solidFill>
                <a:cs typeface="B Nazanin" pitchFamily="2" charset="-78"/>
              </a:rPr>
              <a:t>‏</a:t>
            </a:r>
            <a:r>
              <a:rPr lang="ar-SA" sz="1108" dirty="0">
                <a:solidFill>
                  <a:prstClr val="black"/>
                </a:solidFill>
                <a:cs typeface="B Nazanin" pitchFamily="2" charset="-78"/>
              </a:rPr>
              <a:t>زنان را نیز خزینه دارالشفا بود. یعنی سرهای شکافته از قمه را در آب خزینه می</a:t>
            </a:r>
            <a:r>
              <a:rPr lang="fa-IR" sz="1108" dirty="0">
                <a:solidFill>
                  <a:prstClr val="black"/>
                </a:solidFill>
                <a:cs typeface="B Nazanin" pitchFamily="2" charset="-78"/>
              </a:rPr>
              <a:t>‏</a:t>
            </a:r>
            <a:r>
              <a:rPr lang="ar-SA" sz="1108" dirty="0">
                <a:solidFill>
                  <a:prstClr val="black"/>
                </a:solidFill>
                <a:cs typeface="B Nazanin" pitchFamily="2" charset="-78"/>
              </a:rPr>
              <a:t>کردند </a:t>
            </a:r>
            <a:r>
              <a:rPr lang="fa-IR" sz="1108" dirty="0">
                <a:solidFill>
                  <a:prstClr val="black"/>
                </a:solidFill>
                <a:cs typeface="B Nazanin" pitchFamily="2" charset="-78"/>
              </a:rPr>
              <a:t>و </a:t>
            </a:r>
            <a:r>
              <a:rPr lang="ar-SA" sz="1108" dirty="0">
                <a:solidFill>
                  <a:prstClr val="black"/>
                </a:solidFill>
                <a:cs typeface="B Nazanin" pitchFamily="2" charset="-78"/>
              </a:rPr>
              <a:t>می</a:t>
            </a:r>
            <a:r>
              <a:rPr lang="fa-IR" sz="1108" dirty="0">
                <a:solidFill>
                  <a:prstClr val="black"/>
                </a:solidFill>
                <a:cs typeface="B Nazanin" pitchFamily="2" charset="-78"/>
              </a:rPr>
              <a:t>‏</a:t>
            </a:r>
            <a:r>
              <a:rPr lang="ar-SA" sz="1108" dirty="0">
                <a:solidFill>
                  <a:prstClr val="black"/>
                </a:solidFill>
                <a:cs typeface="B Nazanin" pitchFamily="2" charset="-78"/>
              </a:rPr>
              <a:t>شستند</a:t>
            </a:r>
            <a:r>
              <a:rPr lang="fa-IR" sz="1108" dirty="0">
                <a:solidFill>
                  <a:prstClr val="black"/>
                </a:solidFill>
                <a:cs typeface="B Nazanin" pitchFamily="2" charset="-78"/>
              </a:rPr>
              <a:t>؛ </a:t>
            </a:r>
            <a:r>
              <a:rPr lang="ar-SA" sz="1108" dirty="0">
                <a:solidFill>
                  <a:prstClr val="black"/>
                </a:solidFill>
                <a:cs typeface="B Nazanin" pitchFamily="2" charset="-78"/>
              </a:rPr>
              <a:t>بنابراین اگر روزهای نخست در خزینه آبی زلال وجود داشت، پس از مدتی تبدیل به خونابه</a:t>
            </a:r>
            <a:r>
              <a:rPr lang="fa-IR" sz="1108" dirty="0">
                <a:solidFill>
                  <a:prstClr val="black"/>
                </a:solidFill>
                <a:cs typeface="B Nazanin" pitchFamily="2" charset="-78"/>
              </a:rPr>
              <a:t>‏</a:t>
            </a:r>
            <a:r>
              <a:rPr lang="ar-SA" sz="1108" dirty="0">
                <a:solidFill>
                  <a:prstClr val="black"/>
                </a:solidFill>
                <a:cs typeface="B Nazanin" pitchFamily="2" charset="-78"/>
              </a:rPr>
              <a:t>ای گلگون می</a:t>
            </a:r>
            <a:r>
              <a:rPr lang="fa-IR" sz="1108" dirty="0">
                <a:solidFill>
                  <a:prstClr val="black"/>
                </a:solidFill>
                <a:cs typeface="B Nazanin" pitchFamily="2" charset="-78"/>
              </a:rPr>
              <a:t>‏</a:t>
            </a:r>
            <a:r>
              <a:rPr lang="ar-SA" sz="1108" dirty="0">
                <a:solidFill>
                  <a:prstClr val="black"/>
                </a:solidFill>
                <a:cs typeface="B Nazanin" pitchFamily="2" charset="-78"/>
              </a:rPr>
              <a:t>شد و تا زمانی که آب خزینه را عوض نمی</a:t>
            </a:r>
            <a:r>
              <a:rPr lang="fa-IR" sz="1108" dirty="0">
                <a:solidFill>
                  <a:prstClr val="black"/>
                </a:solidFill>
                <a:cs typeface="B Nazanin" pitchFamily="2" charset="-78"/>
              </a:rPr>
              <a:t>‏</a:t>
            </a:r>
            <a:r>
              <a:rPr lang="ar-SA" sz="1108" dirty="0">
                <a:solidFill>
                  <a:prstClr val="black"/>
                </a:solidFill>
                <a:cs typeface="B Nazanin" pitchFamily="2" charset="-78"/>
              </a:rPr>
              <a:t>کردند،</a:t>
            </a:r>
            <a:r>
              <a:rPr lang="fa-IR" sz="1108" dirty="0">
                <a:solidFill>
                  <a:prstClr val="black"/>
                </a:solidFill>
                <a:cs typeface="B Nazanin" pitchFamily="2" charset="-78"/>
              </a:rPr>
              <a:t> </a:t>
            </a:r>
            <a:r>
              <a:rPr lang="ar-SA" sz="1108" dirty="0">
                <a:solidFill>
                  <a:prstClr val="black"/>
                </a:solidFill>
                <a:cs typeface="B Nazanin" pitchFamily="2" charset="-78"/>
              </a:rPr>
              <a:t>روزهای متوالی مردم مجبور بودند با آن آب خون آلوده خزینه، استحمام کنند</a:t>
            </a:r>
            <a:r>
              <a:rPr lang="fa-IR" sz="1108" dirty="0">
                <a:solidFill>
                  <a:prstClr val="black"/>
                </a:solidFill>
                <a:cs typeface="B Nazanin" pitchFamily="2" charset="-78"/>
              </a:rPr>
              <a:t>.</a:t>
            </a:r>
          </a:p>
        </p:txBody>
      </p:sp>
      <p:sp>
        <p:nvSpPr>
          <p:cNvPr id="7" name="TextBox 6"/>
          <p:cNvSpPr txBox="1"/>
          <p:nvPr/>
        </p:nvSpPr>
        <p:spPr>
          <a:xfrm>
            <a:off x="5250547" y="874592"/>
            <a:ext cx="2977244" cy="262608"/>
          </a:xfrm>
          <a:prstGeom prst="rect">
            <a:avLst/>
          </a:prstGeom>
          <a:noFill/>
        </p:spPr>
        <p:txBody>
          <a:bodyPr wrap="square" lIns="63152" tIns="31577" rIns="63152" bIns="31577" rtlCol="0">
            <a:spAutoFit/>
          </a:bodyPr>
          <a:lstStyle/>
          <a:p>
            <a:pPr algn="justLow" defTabSz="884160"/>
            <a:r>
              <a:rPr lang="fa-IR" sz="1292" b="1" dirty="0">
                <a:solidFill>
                  <a:prstClr val="black"/>
                </a:solidFill>
                <a:cs typeface="B Nazanin" pitchFamily="2" charset="-78"/>
              </a:rPr>
              <a:t>آداب و رسوم حمام های عمومی در قدیم :</a:t>
            </a:r>
            <a:endParaRPr lang="en-US" sz="1292" dirty="0">
              <a:solidFill>
                <a:prstClr val="black"/>
              </a:solidFill>
            </a:endParaRPr>
          </a:p>
        </p:txBody>
      </p:sp>
      <p:sp>
        <p:nvSpPr>
          <p:cNvPr id="4" name="TextBox 3"/>
          <p:cNvSpPr txBox="1"/>
          <p:nvPr/>
        </p:nvSpPr>
        <p:spPr>
          <a:xfrm>
            <a:off x="2312122" y="5888350"/>
            <a:ext cx="5915669" cy="234267"/>
          </a:xfrm>
          <a:prstGeom prst="rect">
            <a:avLst/>
          </a:prstGeom>
          <a:noFill/>
        </p:spPr>
        <p:txBody>
          <a:bodyPr wrap="square" lIns="63152" tIns="31577" rIns="63152" bIns="31577" rtlCol="0">
            <a:spAutoFit/>
          </a:bodyPr>
          <a:lstStyle/>
          <a:p>
            <a:pPr algn="justLow" defTabSz="884160"/>
            <a:r>
              <a:rPr lang="fa-IR" sz="1108" dirty="0">
                <a:solidFill>
                  <a:prstClr val="black">
                    <a:lumMod val="75000"/>
                    <a:lumOff val="25000"/>
                  </a:prstClr>
                </a:solidFill>
                <a:cs typeface="B Nazanin" pitchFamily="2" charset="-78"/>
              </a:rPr>
              <a:t>* در ادامه و پس از ارائه‏ی بخش شناخت، با ساختار حمام پیرسرا آشنا خواهیم شد.</a:t>
            </a:r>
          </a:p>
        </p:txBody>
      </p:sp>
      <p:sp>
        <p:nvSpPr>
          <p:cNvPr id="5" name="TextBox 4"/>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حمام‏های قدیم</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0" name="Title 1"/>
          <p:cNvSpPr txBox="1">
            <a:spLocks/>
          </p:cNvSpPr>
          <p:nvPr/>
        </p:nvSpPr>
        <p:spPr>
          <a:xfrm>
            <a:off x="487810" y="5423068"/>
            <a:ext cx="1260169" cy="37638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r>
              <a:rPr lang="fa-IR" sz="923" dirty="0">
                <a:solidFill>
                  <a:prstClr val="black">
                    <a:lumMod val="65000"/>
                    <a:lumOff val="35000"/>
                  </a:prstClr>
                </a:solidFill>
              </a:rPr>
              <a:t>جستجو از اینترنت</a:t>
            </a:r>
          </a:p>
          <a:p>
            <a:pPr defTabSz="884160" rtl="0"/>
            <a:r>
              <a:rPr lang="fa-IR" sz="923" dirty="0">
                <a:solidFill>
                  <a:prstClr val="black">
                    <a:lumMod val="65000"/>
                    <a:lumOff val="35000"/>
                  </a:prstClr>
                </a:solidFill>
              </a:rPr>
              <a:t>مصاحبه با افراد مسن محله</a:t>
            </a:r>
            <a:endParaRPr lang="en-US" sz="923" dirty="0">
              <a:solidFill>
                <a:prstClr val="black">
                  <a:lumMod val="65000"/>
                  <a:lumOff val="35000"/>
                </a:prstClr>
              </a:solidFill>
            </a:endParaRPr>
          </a:p>
        </p:txBody>
      </p:sp>
      <p:sp>
        <p:nvSpPr>
          <p:cNvPr id="11" name="TextBox 10"/>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20</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8300590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Content Placeholder 2"/>
          <p:cNvSpPr txBox="1">
            <a:spLocks/>
          </p:cNvSpPr>
          <p:nvPr/>
        </p:nvSpPr>
        <p:spPr>
          <a:xfrm>
            <a:off x="1238416" y="1225403"/>
            <a:ext cx="1264925" cy="1206563"/>
          </a:xfrm>
          <a:prstGeom prst="rect">
            <a:avLst/>
          </a:prstGeom>
        </p:spPr>
        <p:txBody>
          <a:bodyPr vert="horz" lIns="84406" tIns="42203" rIns="84406" bIns="42203"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شناخت</a:t>
            </a:r>
            <a:endParaRPr lang="en-US" sz="6646" b="1" dirty="0">
              <a:solidFill>
                <a:prstClr val="black"/>
              </a:solidFill>
              <a:latin typeface="IranNastaliq" pitchFamily="18" charset="0"/>
              <a:cs typeface="IranNastaliq" pitchFamily="18" charset="0"/>
            </a:endParaRPr>
          </a:p>
        </p:txBody>
      </p:sp>
      <p:sp>
        <p:nvSpPr>
          <p:cNvPr id="6" name="Content Placeholder 2"/>
          <p:cNvSpPr txBox="1">
            <a:spLocks/>
          </p:cNvSpPr>
          <p:nvPr/>
        </p:nvSpPr>
        <p:spPr>
          <a:xfrm>
            <a:off x="1971589" y="1840077"/>
            <a:ext cx="1005157" cy="465282"/>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2954" b="1" dirty="0">
                <a:solidFill>
                  <a:prstClr val="white">
                    <a:lumMod val="65000"/>
                  </a:prstClr>
                </a:solidFill>
                <a:latin typeface="IranNastaliq" pitchFamily="18" charset="0"/>
                <a:cs typeface="IranNastaliq" pitchFamily="18" charset="0"/>
              </a:rPr>
              <a:t>فصل دوم</a:t>
            </a:r>
            <a:endParaRPr lang="en-US" sz="2954" b="1" dirty="0">
              <a:solidFill>
                <a:prstClr val="white">
                  <a:lumMod val="65000"/>
                </a:prstClr>
              </a:solidFill>
              <a:latin typeface="IranNastaliq" pitchFamily="18" charset="0"/>
              <a:cs typeface="IranNastaliq" pitchFamily="18" charset="0"/>
            </a:endParaRPr>
          </a:p>
        </p:txBody>
      </p:sp>
      <p:sp>
        <p:nvSpPr>
          <p:cNvPr id="7" name="Content Placeholder 2"/>
          <p:cNvSpPr txBox="1">
            <a:spLocks/>
          </p:cNvSpPr>
          <p:nvPr/>
        </p:nvSpPr>
        <p:spPr>
          <a:xfrm>
            <a:off x="1248554" y="5678821"/>
            <a:ext cx="1264925" cy="342467"/>
          </a:xfrm>
          <a:prstGeom prst="rect">
            <a:avLst/>
          </a:prstGeom>
          <a:solidFill>
            <a:schemeClr val="bg1">
              <a:lumMod val="85000"/>
            </a:schemeClr>
          </a:solidFill>
          <a:ln>
            <a:solidFill>
              <a:schemeClr val="bg1">
                <a:lumMod val="50000"/>
              </a:schemeClr>
            </a:solidFill>
          </a:ln>
          <a:effectLst>
            <a:outerShdw blurRad="63500" sx="102000" sy="102000" algn="ctr" rotWithShape="0">
              <a:prstClr val="black">
                <a:alpha val="40000"/>
              </a:prstClr>
            </a:outerShdw>
            <a:reflection blurRad="6350" stA="50000" endA="300" endPos="38500" dist="50800" dir="5400000" sy="-100000" algn="bl" rotWithShape="0"/>
          </a:effectLst>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846" dirty="0">
                <a:solidFill>
                  <a:prstClr val="black"/>
                </a:solidFill>
                <a:latin typeface="IranNastaliq" pitchFamily="18" charset="0"/>
                <a:cs typeface="B Mitra" pitchFamily="2" charset="-78"/>
              </a:rPr>
              <a:t>موقعیت بنا</a:t>
            </a:r>
            <a:endParaRPr lang="en-US" sz="1846" dirty="0">
              <a:solidFill>
                <a:prstClr val="black"/>
              </a:solidFill>
              <a:latin typeface="IranNastaliq" pitchFamily="18" charset="0"/>
              <a:cs typeface="B Mitra" pitchFamily="2" charset="-78"/>
            </a:endParaRPr>
          </a:p>
        </p:txBody>
      </p:sp>
      <p:sp>
        <p:nvSpPr>
          <p:cNvPr id="8" name="Content Placeholder 2"/>
          <p:cNvSpPr txBox="1">
            <a:spLocks/>
          </p:cNvSpPr>
          <p:nvPr/>
        </p:nvSpPr>
        <p:spPr>
          <a:xfrm>
            <a:off x="815498" y="1042449"/>
            <a:ext cx="632463" cy="1206563"/>
          </a:xfrm>
          <a:prstGeom prst="rect">
            <a:avLst/>
          </a:prstGeom>
        </p:spPr>
        <p:txBody>
          <a:bodyPr vert="horz" lIns="84406" tIns="42203" rIns="84406" bIns="42203"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بنا</a:t>
            </a:r>
            <a:endParaRPr lang="en-US" sz="6646" b="1" dirty="0">
              <a:solidFill>
                <a:prstClr val="black"/>
              </a:solidFill>
              <a:latin typeface="IranNastaliq" pitchFamily="18" charset="0"/>
              <a:cs typeface="IranNastaliq" pitchFamily="18" charset="0"/>
            </a:endParaRPr>
          </a:p>
        </p:txBody>
      </p:sp>
    </p:spTree>
    <p:extLst>
      <p:ext uri="{BB962C8B-B14F-4D97-AF65-F5344CB8AC3E}">
        <p14:creationId xmlns:p14="http://schemas.microsoft.com/office/powerpoint/2010/main" val="36711038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2248032" y="1900215"/>
            <a:ext cx="6112697" cy="377118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4716016" y="4359565"/>
            <a:ext cx="740119" cy="731158"/>
          </a:xfrm>
          <a:prstGeom prst="rect">
            <a:avLst/>
          </a:prstGeom>
          <a:noFill/>
          <a:ln w="28575">
            <a:solidFill>
              <a:schemeClr val="bg2">
                <a:lumMod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5" name="TextBox 4"/>
          <p:cNvSpPr txBox="1"/>
          <p:nvPr/>
        </p:nvSpPr>
        <p:spPr>
          <a:xfrm>
            <a:off x="6167254" y="918967"/>
            <a:ext cx="2193474"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عکس هوایی سایت</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6" name="TextBox 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7" name="TextBox 6"/>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شناخت سایت</a:t>
            </a:r>
            <a:endParaRPr lang="en-US" sz="1200" dirty="0">
              <a:solidFill>
                <a:prstClr val="black">
                  <a:lumMod val="75000"/>
                  <a:lumOff val="25000"/>
                </a:prstClr>
              </a:solidFill>
              <a:cs typeface="B Nazanin" pitchFamily="2" charset="-78"/>
            </a:endParaRPr>
          </a:p>
        </p:txBody>
      </p:sp>
      <p:sp>
        <p:nvSpPr>
          <p:cNvPr id="9" name="Title 1"/>
          <p:cNvSpPr txBox="1">
            <a:spLocks/>
          </p:cNvSpPr>
          <p:nvPr/>
        </p:nvSpPr>
        <p:spPr>
          <a:xfrm>
            <a:off x="487810" y="5412655"/>
            <a:ext cx="1260169" cy="305405"/>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lnSpc>
                <a:spcPct val="150000"/>
              </a:lnSpc>
            </a:pPr>
            <a:r>
              <a:rPr lang="en-GB" sz="923" dirty="0">
                <a:solidFill>
                  <a:prstClr val="black">
                    <a:lumMod val="75000"/>
                    <a:lumOff val="25000"/>
                  </a:prstClr>
                </a:solidFill>
              </a:rPr>
              <a:t>Earth.google.com</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22</a:t>
            </a:r>
            <a:endParaRPr lang="en-US" sz="1108" dirty="0">
              <a:solidFill>
                <a:prstClr val="black">
                  <a:lumMod val="65000"/>
                  <a:lumOff val="35000"/>
                </a:prstClr>
              </a:solidFill>
              <a:cs typeface="B Nazanin" pitchFamily="2" charset="-78"/>
            </a:endParaRPr>
          </a:p>
        </p:txBody>
      </p:sp>
      <p:pic>
        <p:nvPicPr>
          <p:cNvPr id="11" name="Picture 10"/>
          <p:cNvPicPr>
            <a:picLocks noChangeAspect="1"/>
          </p:cNvPicPr>
          <p:nvPr/>
        </p:nvPicPr>
        <p:blipFill>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tretch>
            <a:fillRect/>
          </a:stretch>
        </p:blipFill>
        <p:spPr>
          <a:xfrm>
            <a:off x="418939" y="3630694"/>
            <a:ext cx="1467119" cy="1061215"/>
          </a:xfrm>
          <a:prstGeom prst="rect">
            <a:avLst/>
          </a:prstGeom>
          <a:noFill/>
          <a:ln>
            <a:noFill/>
          </a:ln>
        </p:spPr>
      </p:pic>
    </p:spTree>
    <p:extLst>
      <p:ext uri="{BB962C8B-B14F-4D97-AF65-F5344CB8AC3E}">
        <p14:creationId xmlns:p14="http://schemas.microsoft.com/office/powerpoint/2010/main" val="2976796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bwMode="auto">
          <a:xfrm>
            <a:off x="2260655" y="1767278"/>
            <a:ext cx="6100074" cy="38707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167254" y="918967"/>
            <a:ext cx="2193474"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موقعیت استقرار حمام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5" name="TextBox 4"/>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شناخت سایت</a:t>
            </a:r>
            <a:endParaRPr lang="en-US" sz="1200" dirty="0">
              <a:solidFill>
                <a:prstClr val="black">
                  <a:lumMod val="75000"/>
                  <a:lumOff val="25000"/>
                </a:prstClr>
              </a:solidFill>
              <a:cs typeface="B Nazanin" pitchFamily="2" charset="-78"/>
            </a:endParaRPr>
          </a:p>
        </p:txBody>
      </p:sp>
      <p:sp>
        <p:nvSpPr>
          <p:cNvPr id="6" name="Title 1"/>
          <p:cNvSpPr txBox="1">
            <a:spLocks/>
          </p:cNvSpPr>
          <p:nvPr/>
        </p:nvSpPr>
        <p:spPr>
          <a:xfrm>
            <a:off x="487810" y="5290130"/>
            <a:ext cx="1260169" cy="56117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lnSpc>
                <a:spcPct val="150000"/>
              </a:lnSpc>
            </a:pPr>
            <a:r>
              <a:rPr lang="fa-IR" sz="1108" dirty="0">
                <a:solidFill>
                  <a:prstClr val="black">
                    <a:lumMod val="75000"/>
                    <a:lumOff val="25000"/>
                  </a:prstClr>
                </a:solidFill>
              </a:rPr>
              <a:t>برداشت میدانی</a:t>
            </a:r>
          </a:p>
          <a:p>
            <a:pPr defTabSz="884160" rtl="0">
              <a:lnSpc>
                <a:spcPct val="150000"/>
              </a:lnSpc>
            </a:pPr>
            <a:r>
              <a:rPr lang="en-GB" sz="923" dirty="0">
                <a:solidFill>
                  <a:prstClr val="black">
                    <a:lumMod val="75000"/>
                    <a:lumOff val="25000"/>
                  </a:prstClr>
                </a:solidFill>
              </a:rPr>
              <a:t>Maps.google.com</a:t>
            </a: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9" name="Picture 8"/>
          <p:cNvPicPr>
            <a:picLocks noChangeAspect="1"/>
          </p:cNvPicPr>
          <p:nvPr/>
        </p:nvPicPr>
        <p:blipFill>
          <a:blip r:embed="rId4" cstate="screen">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tretch>
            <a:fillRect/>
          </a:stretch>
        </p:blipFill>
        <p:spPr>
          <a:xfrm>
            <a:off x="418939" y="3630694"/>
            <a:ext cx="1467119" cy="1061215"/>
          </a:xfrm>
          <a:prstGeom prst="rect">
            <a:avLst/>
          </a:prstGeom>
          <a:noFill/>
          <a:ln>
            <a:noFill/>
          </a:ln>
        </p:spPr>
      </p:pic>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23</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3280211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any\Desktop\Baraye PP\Mogheeiyyat.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48032" y="1767277"/>
            <a:ext cx="6112697" cy="407672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167254" y="918967"/>
            <a:ext cx="2193474"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کروکی بنا در محله پیرسرا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4" name="TextBox 3"/>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شناخت سایت</a:t>
            </a:r>
            <a:endParaRPr lang="en-US" sz="1200" dirty="0">
              <a:solidFill>
                <a:prstClr val="black">
                  <a:lumMod val="75000"/>
                  <a:lumOff val="25000"/>
                </a:prstClr>
              </a:solidFill>
              <a:cs typeface="B Nazanin" pitchFamily="2" charset="-78"/>
            </a:endParaRPr>
          </a:p>
        </p:txBody>
      </p:sp>
      <p:sp>
        <p:nvSpPr>
          <p:cNvPr id="6" name="Title 1"/>
          <p:cNvSpPr txBox="1">
            <a:spLocks/>
          </p:cNvSpPr>
          <p:nvPr/>
        </p:nvSpPr>
        <p:spPr>
          <a:xfrm>
            <a:off x="487810" y="5356599"/>
            <a:ext cx="1260169" cy="57535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سازمان میراث فرهنگی</a:t>
            </a:r>
          </a:p>
          <a:p>
            <a:pPr defTabSz="884160"/>
            <a:r>
              <a:rPr lang="fa-IR" sz="1108" dirty="0">
                <a:solidFill>
                  <a:prstClr val="black">
                    <a:lumMod val="75000"/>
                    <a:lumOff val="25000"/>
                  </a:prstClr>
                </a:solidFill>
              </a:rPr>
              <a:t>برداشت میدانی</a:t>
            </a:r>
          </a:p>
          <a:p>
            <a:pPr defTabSz="884160" rtl="0"/>
            <a:r>
              <a:rPr lang="en-GB" sz="923" dirty="0">
                <a:solidFill>
                  <a:prstClr val="black">
                    <a:lumMod val="75000"/>
                    <a:lumOff val="25000"/>
                  </a:prstClr>
                </a:solidFill>
              </a:rPr>
              <a:t>Maps.google.com</a:t>
            </a: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8" name="Picture 7"/>
          <p:cNvPicPr>
            <a:picLocks noChangeAspect="1"/>
          </p:cNvPicPr>
          <p:nvPr/>
        </p:nvPicPr>
        <p:blipFill>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tretch>
            <a:fillRect/>
          </a:stretch>
        </p:blipFill>
        <p:spPr>
          <a:xfrm>
            <a:off x="418939" y="3630694"/>
            <a:ext cx="1467119" cy="1061215"/>
          </a:xfrm>
          <a:prstGeom prst="rect">
            <a:avLst/>
          </a:prstGeom>
          <a:noFill/>
          <a:ln>
            <a:noFill/>
          </a:ln>
        </p:spPr>
      </p:pic>
      <p:sp>
        <p:nvSpPr>
          <p:cNvPr id="9" name="TextBox 8"/>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24</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28085638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Hany\Desktop\Baraye PP\koocheh.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45588" y="1900215"/>
            <a:ext cx="6112697" cy="124134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6147" name="Picture 3" descr="C:\Users\Hany\Desktop\Baraye PP\khoocheh-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48031" y="3495470"/>
            <a:ext cx="2928325" cy="202730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6148" name="Picture 4" descr="C:\Users\Hany\Desktop\New folder (7)\DSC07174.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32402" y="3495470"/>
            <a:ext cx="2928326" cy="202730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167254" y="918967"/>
            <a:ext cx="2193474"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موقعیت بنا در محل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شناخت سایت</a:t>
            </a:r>
            <a:endParaRPr lang="en-US" sz="1200" dirty="0">
              <a:solidFill>
                <a:prstClr val="black">
                  <a:lumMod val="75000"/>
                  <a:lumOff val="25000"/>
                </a:prstClr>
              </a:solidFill>
              <a:cs typeface="B Nazanin" pitchFamily="2" charset="-78"/>
            </a:endParaRPr>
          </a:p>
        </p:txBody>
      </p:sp>
      <p:sp>
        <p:nvSpPr>
          <p:cNvPr id="7" name="Title 1"/>
          <p:cNvSpPr txBox="1">
            <a:spLocks/>
          </p:cNvSpPr>
          <p:nvPr/>
        </p:nvSpPr>
        <p:spPr>
          <a:xfrm>
            <a:off x="487810" y="5423068"/>
            <a:ext cx="1260169"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سازمان میراث فرهنگی</a:t>
            </a:r>
          </a:p>
          <a:p>
            <a:pPr defTabSz="884160"/>
            <a:r>
              <a:rPr lang="fa-IR" sz="1108" dirty="0">
                <a:solidFill>
                  <a:prstClr val="black">
                    <a:lumMod val="75000"/>
                    <a:lumOff val="25000"/>
                  </a:prstClr>
                </a:solidFill>
              </a:rPr>
              <a:t>برداشت میدانی</a:t>
            </a: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10" name="Picture 9"/>
          <p:cNvPicPr>
            <a:picLocks noChangeAspect="1"/>
          </p:cNvPicPr>
          <p:nvPr/>
        </p:nvPicPr>
        <p:blipFill>
          <a:blip r:embed="rId5" cstate="screen">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a:ext>
            </a:extLst>
          </a:blip>
          <a:stretch>
            <a:fillRect/>
          </a:stretch>
        </p:blipFill>
        <p:spPr>
          <a:xfrm>
            <a:off x="418939" y="3630694"/>
            <a:ext cx="1467119" cy="1061215"/>
          </a:xfrm>
          <a:prstGeom prst="rect">
            <a:avLst/>
          </a:prstGeom>
          <a:noFill/>
          <a:ln>
            <a:noFill/>
          </a:ln>
        </p:spPr>
      </p:pic>
      <p:sp>
        <p:nvSpPr>
          <p:cNvPr id="11" name="TextBox 10"/>
          <p:cNvSpPr txBox="1"/>
          <p:nvPr/>
        </p:nvSpPr>
        <p:spPr>
          <a:xfrm>
            <a:off x="3375559" y="5849221"/>
            <a:ext cx="4982725"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 عکس پانورامای بالای صفحه بیانگر جانمایی بنا و قرار گرفتن در همسایگی تصاویر ارائه شده می‏باشد.</a:t>
            </a:r>
            <a:endParaRPr lang="en-US" sz="1200" dirty="0">
              <a:solidFill>
                <a:prstClr val="black">
                  <a:lumMod val="75000"/>
                  <a:lumOff val="25000"/>
                </a:prstClr>
              </a:solidFill>
              <a:cs typeface="B Nazanin" pitchFamily="2" charset="-78"/>
            </a:endParaRPr>
          </a:p>
        </p:txBody>
      </p:sp>
      <p:sp>
        <p:nvSpPr>
          <p:cNvPr id="12" name="TextBox 1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25</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18407140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2248032" y="1850880"/>
            <a:ext cx="6112697" cy="124311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248031" y="3512603"/>
            <a:ext cx="2951584" cy="204340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6148" name="Picture 4"/>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09144" y="3512603"/>
            <a:ext cx="2951584" cy="204340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566068" y="918967"/>
            <a:ext cx="179466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موقعیت بنا در محل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شناخت سایت</a:t>
            </a:r>
            <a:endParaRPr lang="en-US" sz="1200" dirty="0">
              <a:solidFill>
                <a:prstClr val="black">
                  <a:lumMod val="75000"/>
                  <a:lumOff val="25000"/>
                </a:prstClr>
              </a:solidFill>
              <a:cs typeface="B Nazanin" pitchFamily="2" charset="-78"/>
            </a:endParaRPr>
          </a:p>
        </p:txBody>
      </p:sp>
      <p:sp>
        <p:nvSpPr>
          <p:cNvPr id="7" name="Title 1"/>
          <p:cNvSpPr txBox="1">
            <a:spLocks/>
          </p:cNvSpPr>
          <p:nvPr/>
        </p:nvSpPr>
        <p:spPr>
          <a:xfrm>
            <a:off x="487810" y="5423068"/>
            <a:ext cx="1260169"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سازمان میراث فرهنگی</a:t>
            </a:r>
          </a:p>
          <a:p>
            <a:pPr defTabSz="884160"/>
            <a:r>
              <a:rPr lang="fa-IR" sz="1108" dirty="0">
                <a:solidFill>
                  <a:prstClr val="black">
                    <a:lumMod val="75000"/>
                    <a:lumOff val="25000"/>
                  </a:prstClr>
                </a:solidFill>
              </a:rPr>
              <a:t>برداشت میدانی</a:t>
            </a: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10" name="Picture 9"/>
          <p:cNvPicPr>
            <a:picLocks noChangeAspect="1"/>
          </p:cNvPicPr>
          <p:nvPr/>
        </p:nvPicPr>
        <p:blipFill>
          <a:blip r:embed="rId5" cstate="screen">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a:ext>
            </a:extLst>
          </a:blip>
          <a:stretch>
            <a:fillRect/>
          </a:stretch>
        </p:blipFill>
        <p:spPr>
          <a:xfrm>
            <a:off x="418939" y="3630694"/>
            <a:ext cx="1467119" cy="1061215"/>
          </a:xfrm>
          <a:prstGeom prst="rect">
            <a:avLst/>
          </a:prstGeom>
          <a:noFill/>
          <a:ln>
            <a:noFill/>
          </a:ln>
        </p:spPr>
      </p:pic>
      <p:sp>
        <p:nvSpPr>
          <p:cNvPr id="11" name="TextBox 10"/>
          <p:cNvSpPr txBox="1"/>
          <p:nvPr/>
        </p:nvSpPr>
        <p:spPr>
          <a:xfrm>
            <a:off x="3375559" y="5849221"/>
            <a:ext cx="4982725"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 عکس پانورامای بالای صفحه بیانگر جانمایی بنا و قرار گرفتن در همسایگی تصاویر ارائه شده می‏باشد.</a:t>
            </a:r>
            <a:endParaRPr lang="en-US" sz="1200" dirty="0">
              <a:solidFill>
                <a:prstClr val="black">
                  <a:lumMod val="75000"/>
                  <a:lumOff val="25000"/>
                </a:prstClr>
              </a:solidFill>
              <a:cs typeface="B Nazanin" pitchFamily="2" charset="-78"/>
            </a:endParaRPr>
          </a:p>
        </p:txBody>
      </p:sp>
      <p:sp>
        <p:nvSpPr>
          <p:cNvPr id="12" name="TextBox 1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26</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449201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2"/>
          <p:cNvSpPr txBox="1">
            <a:spLocks/>
          </p:cNvSpPr>
          <p:nvPr/>
        </p:nvSpPr>
        <p:spPr>
          <a:xfrm>
            <a:off x="1238416" y="1225403"/>
            <a:ext cx="1264925" cy="1206563"/>
          </a:xfrm>
          <a:prstGeom prst="rect">
            <a:avLst/>
          </a:prstGeom>
        </p:spPr>
        <p:txBody>
          <a:bodyPr vert="horz" lIns="84406" tIns="42203" rIns="84406" bIns="42203"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شناخت</a:t>
            </a:r>
            <a:endParaRPr lang="en-US" sz="6646" b="1" dirty="0">
              <a:solidFill>
                <a:prstClr val="black"/>
              </a:solidFill>
              <a:latin typeface="IranNastaliq" pitchFamily="18" charset="0"/>
              <a:cs typeface="IranNastaliq" pitchFamily="18" charset="0"/>
            </a:endParaRPr>
          </a:p>
        </p:txBody>
      </p:sp>
      <p:sp>
        <p:nvSpPr>
          <p:cNvPr id="3" name="Content Placeholder 2"/>
          <p:cNvSpPr txBox="1">
            <a:spLocks/>
          </p:cNvSpPr>
          <p:nvPr/>
        </p:nvSpPr>
        <p:spPr>
          <a:xfrm>
            <a:off x="1971589" y="1840077"/>
            <a:ext cx="1005157" cy="465282"/>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2954" b="1" dirty="0">
                <a:solidFill>
                  <a:prstClr val="white">
                    <a:lumMod val="65000"/>
                  </a:prstClr>
                </a:solidFill>
                <a:latin typeface="IranNastaliq" pitchFamily="18" charset="0"/>
                <a:cs typeface="IranNastaliq" pitchFamily="18" charset="0"/>
              </a:rPr>
              <a:t>فصل دوم</a:t>
            </a:r>
            <a:endParaRPr lang="en-US" sz="2954" b="1" dirty="0">
              <a:solidFill>
                <a:prstClr val="white">
                  <a:lumMod val="65000"/>
                </a:prstClr>
              </a:solidFill>
              <a:latin typeface="IranNastaliq" pitchFamily="18" charset="0"/>
              <a:cs typeface="IranNastaliq" pitchFamily="18" charset="0"/>
            </a:endParaRPr>
          </a:p>
        </p:txBody>
      </p:sp>
      <p:sp>
        <p:nvSpPr>
          <p:cNvPr id="4" name="Content Placeholder 2"/>
          <p:cNvSpPr txBox="1">
            <a:spLocks/>
          </p:cNvSpPr>
          <p:nvPr/>
        </p:nvSpPr>
        <p:spPr>
          <a:xfrm>
            <a:off x="1248554" y="5678821"/>
            <a:ext cx="1264925" cy="342467"/>
          </a:xfrm>
          <a:prstGeom prst="rect">
            <a:avLst/>
          </a:prstGeom>
          <a:solidFill>
            <a:schemeClr val="bg1">
              <a:lumMod val="85000"/>
            </a:schemeClr>
          </a:solidFill>
          <a:ln>
            <a:solidFill>
              <a:schemeClr val="bg1">
                <a:lumMod val="50000"/>
              </a:schemeClr>
            </a:solidFill>
          </a:ln>
          <a:effectLst>
            <a:outerShdw blurRad="63500" sx="102000" sy="102000" algn="ctr" rotWithShape="0">
              <a:prstClr val="black">
                <a:alpha val="40000"/>
              </a:prstClr>
            </a:outerShdw>
            <a:reflection blurRad="6350" stA="50000" endA="300" endPos="38500" dist="50800" dir="5400000" sy="-100000" algn="bl" rotWithShape="0"/>
          </a:effectLst>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846" dirty="0">
                <a:solidFill>
                  <a:prstClr val="black"/>
                </a:solidFill>
                <a:latin typeface="IranNastaliq" pitchFamily="18" charset="0"/>
                <a:cs typeface="B Mitra" pitchFamily="2" charset="-78"/>
              </a:rPr>
              <a:t>مدارک و تصاویر</a:t>
            </a:r>
            <a:endParaRPr lang="en-US" sz="1846" dirty="0">
              <a:solidFill>
                <a:prstClr val="black"/>
              </a:solidFill>
              <a:latin typeface="IranNastaliq" pitchFamily="18" charset="0"/>
              <a:cs typeface="B Mitra" pitchFamily="2" charset="-78"/>
            </a:endParaRPr>
          </a:p>
        </p:txBody>
      </p:sp>
      <p:sp>
        <p:nvSpPr>
          <p:cNvPr id="5" name="Content Placeholder 2"/>
          <p:cNvSpPr txBox="1">
            <a:spLocks/>
          </p:cNvSpPr>
          <p:nvPr/>
        </p:nvSpPr>
        <p:spPr>
          <a:xfrm>
            <a:off x="815498" y="1042449"/>
            <a:ext cx="632463" cy="1206563"/>
          </a:xfrm>
          <a:prstGeom prst="rect">
            <a:avLst/>
          </a:prstGeom>
        </p:spPr>
        <p:txBody>
          <a:bodyPr vert="horz" lIns="84406" tIns="42203" rIns="84406" bIns="42203"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بنا</a:t>
            </a:r>
            <a:endParaRPr lang="en-US" sz="6646" b="1" dirty="0">
              <a:solidFill>
                <a:prstClr val="black"/>
              </a:solidFill>
              <a:latin typeface="IranNastaliq" pitchFamily="18" charset="0"/>
              <a:cs typeface="IranNastaliq" pitchFamily="18" charset="0"/>
            </a:endParaRPr>
          </a:p>
        </p:txBody>
      </p:sp>
    </p:spTree>
    <p:extLst>
      <p:ext uri="{BB962C8B-B14F-4D97-AF65-F5344CB8AC3E}">
        <p14:creationId xmlns:p14="http://schemas.microsoft.com/office/powerpoint/2010/main" val="19923069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email">
            <a:biLevel thresh="75000"/>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112650" y="699607"/>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a:t>
            </a:r>
            <a:r>
              <a:rPr lang="fa-IR" sz="1477" b="1" dirty="0">
                <a:solidFill>
                  <a:prstClr val="black"/>
                </a:solidFill>
                <a:effectLst>
                  <a:outerShdw blurRad="38100" dist="38100" dir="2700000" algn="tl">
                    <a:srgbClr val="000000">
                      <a:alpha val="43137"/>
                    </a:srgbClr>
                  </a:outerShdw>
                </a:effectLst>
                <a:cs typeface="B Nazanin" pitchFamily="2" charset="-78"/>
              </a:rPr>
              <a:t>قدیم</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pic>
        <p:nvPicPr>
          <p:cNvPr id="8"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026512" y="1501401"/>
            <a:ext cx="6600092" cy="487242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متریک</a:t>
            </a:r>
            <a:endParaRPr lang="en-US" sz="1200" b="1" dirty="0">
              <a:solidFill>
                <a:prstClr val="black"/>
              </a:solidFill>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پلان قدیم</a:t>
            </a:r>
            <a:endParaRPr lang="en-US" sz="1200" dirty="0">
              <a:solidFill>
                <a:prstClr val="black">
                  <a:lumMod val="75000"/>
                  <a:lumOff val="25000"/>
                </a:prstClr>
              </a:solidFill>
              <a:cs typeface="B Nazanin" pitchFamily="2" charset="-78"/>
            </a:endParaRP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1" name="TextBox 10"/>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28</a:t>
            </a:r>
            <a:endParaRPr lang="en-US" sz="1108" dirty="0">
              <a:solidFill>
                <a:prstClr val="black">
                  <a:lumMod val="65000"/>
                  <a:lumOff val="35000"/>
                </a:prstClr>
              </a:solidFill>
              <a:cs typeface="B Nazanin" pitchFamily="2" charset="-78"/>
            </a:endParaRPr>
          </a:p>
        </p:txBody>
      </p:sp>
      <p:sp>
        <p:nvSpPr>
          <p:cNvPr id="12"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29558294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email">
            <a:biLevel thresh="75000"/>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112650" y="699607"/>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a:t>
            </a:r>
            <a:r>
              <a:rPr lang="fa-IR" sz="1477" b="1" dirty="0">
                <a:solidFill>
                  <a:prstClr val="black"/>
                </a:solidFill>
                <a:effectLst>
                  <a:outerShdw blurRad="38100" dist="38100" dir="2700000" algn="tl">
                    <a:srgbClr val="000000">
                      <a:alpha val="43137"/>
                    </a:srgbClr>
                  </a:outerShdw>
                </a:effectLst>
                <a:cs typeface="B Nazanin" pitchFamily="2" charset="-78"/>
              </a:rPr>
              <a:t>قدیم</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pic>
        <p:nvPicPr>
          <p:cNvPr id="8"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1647367" y="1273704"/>
            <a:ext cx="7225636" cy="541227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گـز و گـره</a:t>
            </a:r>
            <a:endParaRPr lang="en-US" sz="1200" b="1" dirty="0">
              <a:solidFill>
                <a:prstClr val="black"/>
              </a:solidFill>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پلان قدیم</a:t>
            </a:r>
            <a:endParaRPr lang="en-US" sz="1200" dirty="0">
              <a:solidFill>
                <a:prstClr val="black">
                  <a:lumMod val="75000"/>
                  <a:lumOff val="25000"/>
                </a:prstClr>
              </a:solidFill>
              <a:cs typeface="B Nazanin" pitchFamily="2" charset="-78"/>
            </a:endParaRP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3"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4" name="TextBox 13"/>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29</a:t>
            </a:r>
            <a:endParaRPr lang="en-US" sz="1108" dirty="0">
              <a:solidFill>
                <a:prstClr val="black">
                  <a:lumMod val="65000"/>
                  <a:lumOff val="35000"/>
                </a:prstClr>
              </a:solidFill>
              <a:cs typeface="B Nazanin" pitchFamily="2" charset="-78"/>
            </a:endParaRPr>
          </a:p>
        </p:txBody>
      </p:sp>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26796031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952500"/>
            <a:ext cx="1266092" cy="1207477"/>
          </a:xfrm>
        </p:spPr>
        <p:txBody>
          <a:bodyPr>
            <a:normAutofit fontScale="85000" lnSpcReduction="10000"/>
          </a:bodyPr>
          <a:lstStyle/>
          <a:p>
            <a:pPr marL="0" indent="0">
              <a:buNone/>
            </a:pPr>
            <a:r>
              <a:rPr lang="fa-IR" sz="6646" b="1" dirty="0">
                <a:latin typeface="IranNastaliq" pitchFamily="18" charset="0"/>
                <a:cs typeface="IranNastaliq" pitchFamily="18" charset="0"/>
              </a:rPr>
              <a:t>تاریخچه</a:t>
            </a:r>
            <a:endParaRPr lang="en-US" sz="6646" b="1" dirty="0">
              <a:latin typeface="IranNastaliq" pitchFamily="18" charset="0"/>
              <a:cs typeface="IranNastaliq" pitchFamily="18" charset="0"/>
            </a:endParaRPr>
          </a:p>
        </p:txBody>
      </p:sp>
      <p:sp>
        <p:nvSpPr>
          <p:cNvPr id="4" name="Content Placeholder 2"/>
          <p:cNvSpPr txBox="1">
            <a:spLocks/>
          </p:cNvSpPr>
          <p:nvPr/>
        </p:nvSpPr>
        <p:spPr>
          <a:xfrm>
            <a:off x="1639244" y="1700808"/>
            <a:ext cx="1005157" cy="465282"/>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2954" b="1" dirty="0">
                <a:solidFill>
                  <a:prstClr val="white">
                    <a:lumMod val="65000"/>
                  </a:prstClr>
                </a:solidFill>
                <a:latin typeface="IranNastaliq" pitchFamily="18" charset="0"/>
                <a:cs typeface="IranNastaliq" pitchFamily="18" charset="0"/>
              </a:rPr>
              <a:t>فصل اول</a:t>
            </a:r>
            <a:endParaRPr lang="en-US" sz="2954" b="1" dirty="0">
              <a:solidFill>
                <a:prstClr val="white">
                  <a:lumMod val="65000"/>
                </a:prstClr>
              </a:solidFill>
              <a:latin typeface="IranNastaliq" pitchFamily="18" charset="0"/>
              <a:cs typeface="IranNastaliq" pitchFamily="18" charset="0"/>
            </a:endParaRPr>
          </a:p>
        </p:txBody>
      </p:sp>
    </p:spTree>
    <p:extLst>
      <p:ext uri="{BB962C8B-B14F-4D97-AF65-F5344CB8AC3E}">
        <p14:creationId xmlns:p14="http://schemas.microsoft.com/office/powerpoint/2010/main" val="30830124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email">
            <a:biLevel thresh="75000"/>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112650" y="699607"/>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112650" y="1634340"/>
            <a:ext cx="6513954" cy="470362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a:t>
            </a:r>
            <a:r>
              <a:rPr lang="fa-IR" sz="1477" b="1" dirty="0">
                <a:solidFill>
                  <a:prstClr val="black"/>
                </a:solidFill>
                <a:effectLst>
                  <a:outerShdw blurRad="38100" dist="38100" dir="2700000" algn="tl">
                    <a:srgbClr val="000000">
                      <a:alpha val="43137"/>
                    </a:srgbClr>
                  </a:outerShdw>
                </a:effectLst>
                <a:cs typeface="B Nazanin" pitchFamily="2" charset="-78"/>
              </a:rPr>
              <a:t>جدید</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10" name="TextBox 9"/>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متریک</a:t>
            </a:r>
            <a:endParaRPr lang="en-US" sz="1200" b="1" dirty="0">
              <a:solidFill>
                <a:prstClr val="black"/>
              </a:solidFill>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پلان جدید</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1"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2" name="TextBox 1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30</a:t>
            </a:r>
            <a:endParaRPr lang="en-US" sz="1108" dirty="0">
              <a:solidFill>
                <a:prstClr val="black">
                  <a:lumMod val="65000"/>
                  <a:lumOff val="35000"/>
                </a:prstClr>
              </a:solidFill>
              <a:cs typeface="B Nazanin" pitchFamily="2" charset="-78"/>
            </a:endParaRPr>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27328560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email">
            <a:biLevel thresh="75000"/>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112650" y="699607"/>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1916585" y="1494892"/>
            <a:ext cx="6909426" cy="491422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a:t>
            </a:r>
            <a:r>
              <a:rPr lang="fa-IR" sz="1477" b="1" dirty="0">
                <a:solidFill>
                  <a:prstClr val="black"/>
                </a:solidFill>
                <a:effectLst>
                  <a:outerShdw blurRad="38100" dist="38100" dir="2700000" algn="tl">
                    <a:srgbClr val="000000">
                      <a:alpha val="43137"/>
                    </a:srgbClr>
                  </a:outerShdw>
                </a:effectLst>
                <a:cs typeface="B Nazanin" pitchFamily="2" charset="-78"/>
              </a:rPr>
              <a:t>جدید</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10" name="TextBox 9"/>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گـز و گـره</a:t>
            </a:r>
            <a:endParaRPr lang="en-US" sz="1200" b="1" dirty="0">
              <a:solidFill>
                <a:prstClr val="black"/>
              </a:solidFill>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پلان جدید</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1"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2" name="TextBox 1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31</a:t>
            </a:r>
            <a:endParaRPr lang="en-US" sz="1108" dirty="0">
              <a:solidFill>
                <a:prstClr val="black">
                  <a:lumMod val="65000"/>
                  <a:lumOff val="35000"/>
                </a:prstClr>
              </a:solidFill>
              <a:cs typeface="B Nazanin" pitchFamily="2" charset="-78"/>
            </a:endParaRPr>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25525145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email">
            <a:biLevel thresh="75000"/>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112650" y="699607"/>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046181" y="1459154"/>
            <a:ext cx="6595098" cy="493051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363696" y="918967"/>
            <a:ext cx="972578" cy="312521"/>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31"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a:t>
            </a:r>
            <a:r>
              <a:rPr lang="fa-IR" sz="1431" b="1" dirty="0">
                <a:solidFill>
                  <a:prstClr val="black"/>
                </a:solidFill>
                <a:effectLst>
                  <a:outerShdw blurRad="38100" dist="38100" dir="2700000" algn="tl">
                    <a:srgbClr val="000000">
                      <a:alpha val="43137"/>
                    </a:srgbClr>
                  </a:outerShdw>
                </a:effectLst>
                <a:cs typeface="B Nazanin" pitchFamily="2" charset="-78"/>
              </a:rPr>
              <a:t>معکوس</a:t>
            </a:r>
            <a:endParaRPr lang="en-US" sz="1431" b="1" dirty="0">
              <a:solidFill>
                <a:prstClr val="black"/>
              </a:solidFill>
              <a:effectLst>
                <a:outerShdw blurRad="38100" dist="38100" dir="2700000" algn="tl">
                  <a:srgbClr val="000000">
                    <a:alpha val="43137"/>
                  </a:srgbClr>
                </a:outerShdw>
              </a:effectLst>
              <a:cs typeface="B Nazanin" pitchFamily="2" charset="-78"/>
            </a:endParaRPr>
          </a:p>
        </p:txBody>
      </p:sp>
      <p:sp>
        <p:nvSpPr>
          <p:cNvPr id="12" name="TextBox 11"/>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متریک</a:t>
            </a:r>
            <a:endParaRPr lang="en-US" sz="1200" b="1" dirty="0">
              <a:solidFill>
                <a:prstClr val="black"/>
              </a:solidFill>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پلان معکوس</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9"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32</a:t>
            </a:r>
            <a:endParaRPr lang="en-US" sz="1108" dirty="0">
              <a:solidFill>
                <a:prstClr val="black">
                  <a:lumMod val="65000"/>
                  <a:lumOff val="35000"/>
                </a:prstClr>
              </a:solidFill>
              <a:cs typeface="B Nazanin" pitchFamily="2" charset="-78"/>
            </a:endParaRPr>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30098830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email">
            <a:biLevel thresh="75000"/>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112650" y="699607"/>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1913243" y="1519347"/>
            <a:ext cx="6912768" cy="484643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363696" y="918967"/>
            <a:ext cx="972578" cy="312521"/>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31"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a:t>
            </a:r>
            <a:r>
              <a:rPr lang="fa-IR" sz="1431" b="1" dirty="0">
                <a:solidFill>
                  <a:prstClr val="black"/>
                </a:solidFill>
                <a:effectLst>
                  <a:outerShdw blurRad="38100" dist="38100" dir="2700000" algn="tl">
                    <a:srgbClr val="000000">
                      <a:alpha val="43137"/>
                    </a:srgbClr>
                  </a:outerShdw>
                </a:effectLst>
                <a:cs typeface="B Nazanin" pitchFamily="2" charset="-78"/>
              </a:rPr>
              <a:t>معکوس</a:t>
            </a:r>
            <a:endParaRPr lang="en-US" sz="1431" b="1" dirty="0">
              <a:solidFill>
                <a:prstClr val="black"/>
              </a:solidFill>
              <a:effectLst>
                <a:outerShdw blurRad="38100" dist="38100" dir="2700000" algn="tl">
                  <a:srgbClr val="000000">
                    <a:alpha val="43137"/>
                  </a:srgbClr>
                </a:outerShdw>
              </a:effectLst>
              <a:cs typeface="B Nazanin" pitchFamily="2" charset="-78"/>
            </a:endParaRPr>
          </a:p>
        </p:txBody>
      </p:sp>
      <p:sp>
        <p:nvSpPr>
          <p:cNvPr id="12" name="TextBox 11"/>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گـز و گـره</a:t>
            </a:r>
            <a:endParaRPr lang="en-US" sz="1200" b="1" dirty="0">
              <a:solidFill>
                <a:prstClr val="black"/>
              </a:solidFill>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پلان معکوس</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9"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33</a:t>
            </a:r>
            <a:endParaRPr lang="en-US" sz="1108" dirty="0">
              <a:solidFill>
                <a:prstClr val="black">
                  <a:lumMod val="65000"/>
                  <a:lumOff val="35000"/>
                </a:prstClr>
              </a:solidFill>
              <a:cs typeface="B Nazanin" pitchFamily="2" charset="-78"/>
            </a:endParaRPr>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133597940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email">
            <a:biLevel thresh="75000"/>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112650" y="699607"/>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a:t>
            </a:r>
            <a:r>
              <a:rPr lang="fa-IR" sz="1477" b="1" dirty="0">
                <a:solidFill>
                  <a:prstClr val="black"/>
                </a:solidFill>
                <a:effectLst>
                  <a:outerShdw blurRad="38100" dist="38100" dir="2700000" algn="tl">
                    <a:srgbClr val="000000">
                      <a:alpha val="43137"/>
                    </a:srgbClr>
                  </a:outerShdw>
                </a:effectLst>
                <a:cs typeface="B Nazanin" pitchFamily="2" charset="-78"/>
              </a:rPr>
              <a:t>گنبد</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12" name="TextBox 11"/>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متریک</a:t>
            </a:r>
            <a:endParaRPr lang="en-US" sz="1200" b="1" dirty="0">
              <a:solidFill>
                <a:prstClr val="black"/>
              </a:solidFill>
              <a:cs typeface="B Nazanin" pitchFamily="2" charset="-78"/>
            </a:endParaRPr>
          </a:p>
        </p:txBody>
      </p:sp>
      <p:pic>
        <p:nvPicPr>
          <p:cNvPr id="9"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1988446" y="1767277"/>
            <a:ext cx="6771097" cy="426510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پلان گنبد</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8"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34</a:t>
            </a:r>
            <a:endParaRPr lang="en-US" sz="1108" dirty="0">
              <a:solidFill>
                <a:prstClr val="black">
                  <a:lumMod val="65000"/>
                  <a:lumOff val="35000"/>
                </a:prstClr>
              </a:solidFill>
              <a:cs typeface="B Nazanin" pitchFamily="2" charset="-78"/>
            </a:endParaRPr>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32671533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email">
            <a:biLevel thresh="75000"/>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112650" y="699607"/>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979712" y="1483674"/>
            <a:ext cx="6713361" cy="503615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a:t>
            </a:r>
            <a:r>
              <a:rPr lang="fa-IR" sz="1477" b="1" dirty="0">
                <a:solidFill>
                  <a:prstClr val="black"/>
                </a:solidFill>
                <a:effectLst>
                  <a:outerShdw blurRad="38100" dist="38100" dir="2700000" algn="tl">
                    <a:srgbClr val="000000">
                      <a:alpha val="43137"/>
                    </a:srgbClr>
                  </a:outerShdw>
                </a:effectLst>
                <a:cs typeface="B Nazanin" pitchFamily="2" charset="-78"/>
              </a:rPr>
              <a:t>گنبد</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6" name="TextBox 5"/>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گـز و گـره</a:t>
            </a:r>
            <a:endParaRPr lang="en-US" sz="1200" b="1" dirty="0">
              <a:solidFill>
                <a:prstClr val="black"/>
              </a:solidFill>
              <a:cs typeface="B Nazanin" pitchFamily="2" charset="-78"/>
            </a:endParaRPr>
          </a:p>
        </p:txBody>
      </p:sp>
      <p:sp>
        <p:nvSpPr>
          <p:cNvPr id="7" name="TextBox 6"/>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پلان گنبد</a:t>
            </a:r>
            <a:endParaRPr lang="en-US" sz="1200" dirty="0">
              <a:solidFill>
                <a:prstClr val="black">
                  <a:lumMod val="75000"/>
                  <a:lumOff val="25000"/>
                </a:prstClr>
              </a:solidFill>
              <a:cs typeface="B Nazanin" pitchFamily="2" charset="-78"/>
            </a:endParaRP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0"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2" name="TextBox 1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35</a:t>
            </a:r>
            <a:endParaRPr lang="en-US" sz="1108" dirty="0">
              <a:solidFill>
                <a:prstClr val="black">
                  <a:lumMod val="65000"/>
                  <a:lumOff val="35000"/>
                </a:prstClr>
              </a:solidFill>
              <a:cs typeface="B Nazanin" pitchFamily="2" charset="-78"/>
            </a:endParaRPr>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1319247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email">
            <a:biLevel thresh="75000"/>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112650" y="699607"/>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247403" y="1947363"/>
            <a:ext cx="6179795" cy="398616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بام</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12" name="TextBox 11"/>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متریک</a:t>
            </a:r>
            <a:endParaRPr lang="en-US" sz="1200" b="1" dirty="0">
              <a:solidFill>
                <a:prstClr val="black"/>
              </a:solidFill>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پلان بام</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9"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36</a:t>
            </a:r>
            <a:endParaRPr lang="en-US" sz="1108" dirty="0">
              <a:solidFill>
                <a:prstClr val="black">
                  <a:lumMod val="65000"/>
                  <a:lumOff val="35000"/>
                </a:prstClr>
              </a:solidFill>
              <a:cs typeface="B Nazanin" pitchFamily="2" charset="-78"/>
            </a:endParaRPr>
          </a:p>
        </p:txBody>
      </p:sp>
      <p:pic>
        <p:nvPicPr>
          <p:cNvPr id="14" name="Picture 13"/>
          <p:cNvPicPr>
            <a:picLocks noChangeAspect="1"/>
          </p:cNvPicPr>
          <p:nvPr/>
        </p:nvPicPr>
        <p:blipFill>
          <a:blip r:embed="rId5" cstate="screen">
            <a:biLevel thresh="75000"/>
            <a:extLst>
              <a:ext uri="{BEBA8EAE-BF5A-486C-A8C5-ECC9F3942E4B}">
                <a14:imgProps xmlns:a14="http://schemas.microsoft.com/office/drawing/2010/main">
                  <a14:imgLayer r:embed="rId6">
                    <a14:imgEffect>
                      <a14:colorTemperature colorTemp="11200"/>
                    </a14:imgEffect>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383979" y="3676452"/>
            <a:ext cx="1595733" cy="1027253"/>
          </a:xfrm>
          <a:prstGeom prst="rect">
            <a:avLst/>
          </a:prstGeom>
        </p:spPr>
      </p:pic>
    </p:spTree>
    <p:extLst>
      <p:ext uri="{BB962C8B-B14F-4D97-AF65-F5344CB8AC3E}">
        <p14:creationId xmlns:p14="http://schemas.microsoft.com/office/powerpoint/2010/main" val="41196523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email">
            <a:biLevel thresh="75000"/>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112650" y="699607"/>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115891" y="1634340"/>
            <a:ext cx="6213948" cy="465933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پلان سقف</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6" name="TextBox 5"/>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گـز و گـره</a:t>
            </a:r>
            <a:endParaRPr lang="en-US" sz="1200" b="1" dirty="0">
              <a:solidFill>
                <a:prstClr val="black"/>
              </a:solidFill>
              <a:cs typeface="B Nazanin" pitchFamily="2" charset="-78"/>
            </a:endParaRPr>
          </a:p>
        </p:txBody>
      </p:sp>
      <p:sp>
        <p:nvSpPr>
          <p:cNvPr id="7" name="TextBox 6"/>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پلان بام</a:t>
            </a:r>
            <a:endParaRPr lang="en-US" sz="1200" dirty="0">
              <a:solidFill>
                <a:prstClr val="black">
                  <a:lumMod val="75000"/>
                  <a:lumOff val="25000"/>
                </a:prstClr>
              </a:solidFill>
              <a:cs typeface="B Nazanin" pitchFamily="2" charset="-78"/>
            </a:endParaRP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0"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2" name="TextBox 1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37</a:t>
            </a:r>
            <a:endParaRPr lang="en-US" sz="1108" dirty="0">
              <a:solidFill>
                <a:prstClr val="black">
                  <a:lumMod val="65000"/>
                  <a:lumOff val="35000"/>
                </a:prstClr>
              </a:solidFill>
              <a:cs typeface="B Nazanin" pitchFamily="2" charset="-78"/>
            </a:endParaRPr>
          </a:p>
        </p:txBody>
      </p:sp>
      <p:pic>
        <p:nvPicPr>
          <p:cNvPr id="13" name="Picture 12"/>
          <p:cNvPicPr>
            <a:picLocks noChangeAspect="1"/>
          </p:cNvPicPr>
          <p:nvPr/>
        </p:nvPicPr>
        <p:blipFill>
          <a:blip r:embed="rId5" cstate="screen">
            <a:biLevel thresh="75000"/>
            <a:extLst>
              <a:ext uri="{BEBA8EAE-BF5A-486C-A8C5-ECC9F3942E4B}">
                <a14:imgProps xmlns:a14="http://schemas.microsoft.com/office/drawing/2010/main">
                  <a14:imgLayer r:embed="rId6">
                    <a14:imgEffect>
                      <a14:colorTemperature colorTemp="11200"/>
                    </a14:imgEffect>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383979" y="3676452"/>
            <a:ext cx="1595733" cy="1027253"/>
          </a:xfrm>
          <a:prstGeom prst="rect">
            <a:avLst/>
          </a:prstGeom>
        </p:spPr>
      </p:pic>
    </p:spTree>
    <p:extLst>
      <p:ext uri="{BB962C8B-B14F-4D97-AF65-F5344CB8AC3E}">
        <p14:creationId xmlns:p14="http://schemas.microsoft.com/office/powerpoint/2010/main" val="3962598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2188331" y="2099622"/>
            <a:ext cx="6238866" cy="376713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نــــما</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12" name="TextBox 11"/>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متریک</a:t>
            </a:r>
            <a:endParaRPr lang="en-US" sz="1200" b="1" dirty="0">
              <a:solidFill>
                <a:prstClr val="black"/>
              </a:solidFill>
              <a:cs typeface="B Nazanin" pitchFamily="2" charset="-78"/>
            </a:endParaRPr>
          </a:p>
        </p:txBody>
      </p:sp>
      <p:sp>
        <p:nvSpPr>
          <p:cNvPr id="5" name="TextBox 4"/>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نــــمــا</a:t>
            </a:r>
            <a:endParaRPr lang="en-US" sz="1200" dirty="0">
              <a:solidFill>
                <a:prstClr val="black">
                  <a:lumMod val="75000"/>
                  <a:lumOff val="25000"/>
                </a:prstClr>
              </a:solidFill>
              <a:cs typeface="B Nazanin" pitchFamily="2" charset="-78"/>
            </a:endParaRPr>
          </a:p>
        </p:txBody>
      </p:sp>
      <p:sp>
        <p:nvSpPr>
          <p:cNvPr id="6" name="TextBox 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7"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9" name="TextBox 8"/>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38</a:t>
            </a:r>
            <a:endParaRPr lang="en-US" sz="1108" dirty="0">
              <a:solidFill>
                <a:prstClr val="black">
                  <a:lumMod val="65000"/>
                  <a:lumOff val="35000"/>
                </a:prstClr>
              </a:solidFill>
              <a:cs typeface="B Nazanin" pitchFamily="2" charset="-78"/>
            </a:endParaRP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2" name="Down Arrow 1"/>
          <p:cNvSpPr/>
          <p:nvPr/>
        </p:nvSpPr>
        <p:spPr>
          <a:xfrm rot="5400000">
            <a:off x="2090634" y="3983189"/>
            <a:ext cx="132938" cy="176969"/>
          </a:xfrm>
          <a:prstGeom prst="downArrow">
            <a:avLst/>
          </a:prstGeom>
          <a:solidFill>
            <a:schemeClr val="bg1">
              <a:lumMod val="6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spTree>
    <p:extLst>
      <p:ext uri="{BB962C8B-B14F-4D97-AF65-F5344CB8AC3E}">
        <p14:creationId xmlns:p14="http://schemas.microsoft.com/office/powerpoint/2010/main" val="569421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نــــما</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5" name="TextBox 4"/>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گـز و گـره</a:t>
            </a:r>
            <a:endParaRPr lang="en-US" sz="1200" b="1" dirty="0">
              <a:solidFill>
                <a:prstClr val="black"/>
              </a:solidFill>
              <a:cs typeface="B Nazanin" pitchFamily="2" charset="-78"/>
            </a:endParaRPr>
          </a:p>
        </p:txBody>
      </p:sp>
      <p:pic>
        <p:nvPicPr>
          <p:cNvPr id="6" name="Picture 3"/>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2188331" y="2099622"/>
            <a:ext cx="6238866" cy="391641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نــــمــا</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9"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39</a:t>
            </a:r>
            <a:endParaRPr lang="en-US" sz="1108" dirty="0">
              <a:solidFill>
                <a:prstClr val="black">
                  <a:lumMod val="65000"/>
                  <a:lumOff val="35000"/>
                </a:prstClr>
              </a:solidFill>
              <a:cs typeface="B Nazanin" pitchFamily="2" charset="-78"/>
            </a:endParaRPr>
          </a:p>
        </p:txBody>
      </p:sp>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3" name="Down Arrow 12"/>
          <p:cNvSpPr/>
          <p:nvPr/>
        </p:nvSpPr>
        <p:spPr>
          <a:xfrm rot="5400000">
            <a:off x="2090634" y="3983189"/>
            <a:ext cx="132938" cy="176969"/>
          </a:xfrm>
          <a:prstGeom prst="downArrow">
            <a:avLst/>
          </a:prstGeom>
          <a:solidFill>
            <a:schemeClr val="bg1">
              <a:lumMod val="6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spTree>
    <p:extLst>
      <p:ext uri="{BB962C8B-B14F-4D97-AF65-F5344CB8AC3E}">
        <p14:creationId xmlns:p14="http://schemas.microsoft.com/office/powerpoint/2010/main" val="27242334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12123" y="1716735"/>
            <a:ext cx="5915668" cy="1910430"/>
          </a:xfrm>
          <a:prstGeom prst="rect">
            <a:avLst/>
          </a:prstGeom>
          <a:noFill/>
        </p:spPr>
        <p:txBody>
          <a:bodyPr wrap="square" lIns="63152" tIns="31577" rIns="63152" bIns="31577" rtlCol="0">
            <a:spAutoFit/>
          </a:bodyPr>
          <a:lstStyle/>
          <a:p>
            <a:pPr algn="just" defTabSz="884160"/>
            <a:r>
              <a:rPr lang="fa-IR" sz="1200" dirty="0">
                <a:solidFill>
                  <a:prstClr val="black"/>
                </a:solidFill>
                <a:cs typeface="B Nazanin" pitchFamily="2" charset="-78"/>
              </a:rPr>
              <a:t>   روزگاری در اغلب تکیه‏ها و حسینیه‏ها و دیگر بناهای عمومی چونان حمام‏ها و زورخانه‏ها و نیز خانه‏های قدیمی، در شهرهای شمال ایران، نشانه‏های نقاشی روی کاشی فراوان بود؛ نقاشی‏هایی که به نسبت کاربرد هر بنایی روی کاشی</a:t>
            </a:r>
            <a:r>
              <a:rPr lang="en-US" sz="1200" dirty="0">
                <a:solidFill>
                  <a:prstClr val="black"/>
                </a:solidFill>
                <a:cs typeface="B Nazanin" pitchFamily="2" charset="-78"/>
              </a:rPr>
              <a:t> </a:t>
            </a:r>
            <a:r>
              <a:rPr lang="fa-IR" sz="1200" dirty="0">
                <a:solidFill>
                  <a:prstClr val="black"/>
                </a:solidFill>
                <a:cs typeface="B Nazanin" pitchFamily="2" charset="-78"/>
              </a:rPr>
              <a:t>کار شده بود.</a:t>
            </a:r>
            <a:endParaRPr lang="en-US" sz="1200" dirty="0">
              <a:solidFill>
                <a:prstClr val="black"/>
              </a:solidFill>
              <a:cs typeface="B Nazanin" pitchFamily="2" charset="-78"/>
            </a:endParaRPr>
          </a:p>
          <a:p>
            <a:pPr algn="just" defTabSz="884160"/>
            <a:r>
              <a:rPr lang="fa-IR" sz="1200" dirty="0">
                <a:solidFill>
                  <a:prstClr val="black"/>
                </a:solidFill>
                <a:cs typeface="B Nazanin" pitchFamily="2" charset="-78"/>
              </a:rPr>
              <a:t>کاشی نگاران در حسینیه‏ها و تکیه‏ها، اغلب روایات مذهبی را کارکرده بودند. کاشی‏های خانه‏ها نقوش تزیینی گل و مرغ داشت و در حمام و زورخانه‏ها، نقش هایی از حکایات شاهنامه.</a:t>
            </a:r>
          </a:p>
          <a:p>
            <a:pPr algn="just" defTabSz="884160"/>
            <a:r>
              <a:rPr lang="fa-IR" sz="1200" dirty="0">
                <a:solidFill>
                  <a:prstClr val="black"/>
                </a:solidFill>
                <a:cs typeface="B Nazanin" pitchFamily="2" charset="-78"/>
              </a:rPr>
              <a:t>   با تمامی این احوال، حمام ها و زورخانه‏ها از تنوع نقاشی‏های بیشتری برخوردار بود.</a:t>
            </a:r>
            <a:endParaRPr lang="en-US" sz="1200" dirty="0">
              <a:solidFill>
                <a:prstClr val="black"/>
              </a:solidFill>
              <a:cs typeface="B Nazanin" pitchFamily="2" charset="-78"/>
            </a:endParaRPr>
          </a:p>
          <a:p>
            <a:pPr algn="just" defTabSz="884160"/>
            <a:r>
              <a:rPr lang="fa-IR" sz="1200" dirty="0">
                <a:solidFill>
                  <a:prstClr val="black"/>
                </a:solidFill>
                <a:cs typeface="B Nazanin" pitchFamily="2" charset="-78"/>
              </a:rPr>
              <a:t>   به طور مثال حمام‏هایی در رشت بود که از لحظه‏</a:t>
            </a:r>
            <a:r>
              <a:rPr lang="ar-SA" sz="1200" dirty="0">
                <a:solidFill>
                  <a:prstClr val="black"/>
                </a:solidFill>
                <a:cs typeface="B Nazanin" pitchFamily="2" charset="-78"/>
              </a:rPr>
              <a:t>ی ورود می</a:t>
            </a:r>
            <a:r>
              <a:rPr lang="fa-IR" sz="1200" dirty="0">
                <a:solidFill>
                  <a:prstClr val="black"/>
                </a:solidFill>
                <a:cs typeface="B Nazanin" pitchFamily="2" charset="-78"/>
              </a:rPr>
              <a:t>‏توانستی</a:t>
            </a:r>
            <a:r>
              <a:rPr lang="ar-SA" sz="1200" dirty="0">
                <a:solidFill>
                  <a:prstClr val="black"/>
                </a:solidFill>
                <a:cs typeface="B Nazanin" pitchFamily="2" charset="-78"/>
              </a:rPr>
              <a:t> تماشاگر نقاشی</a:t>
            </a:r>
            <a:r>
              <a:rPr lang="fa-IR" sz="1200" dirty="0">
                <a:solidFill>
                  <a:prstClr val="black"/>
                </a:solidFill>
                <a:cs typeface="B Nazanin" pitchFamily="2" charset="-78"/>
              </a:rPr>
              <a:t>‏</a:t>
            </a:r>
            <a:r>
              <a:rPr lang="ar-SA" sz="1200" dirty="0">
                <a:solidFill>
                  <a:prstClr val="black"/>
                </a:solidFill>
                <a:cs typeface="B Nazanin" pitchFamily="2" charset="-78"/>
              </a:rPr>
              <a:t>هایی روی کاشی از مراسم و آداب سنتی حمام گرفتن و دیگر قصه ها و روایات عامیانه</a:t>
            </a:r>
            <a:r>
              <a:rPr lang="fa-IR" sz="1200" dirty="0">
                <a:solidFill>
                  <a:prstClr val="black"/>
                </a:solidFill>
                <a:cs typeface="B Nazanin" pitchFamily="2" charset="-78"/>
              </a:rPr>
              <a:t> باشی</a:t>
            </a:r>
            <a:r>
              <a:rPr lang="ar-SA" sz="1200" dirty="0">
                <a:solidFill>
                  <a:prstClr val="black"/>
                </a:solidFill>
                <a:cs typeface="B Nazanin" pitchFamily="2" charset="-78"/>
              </a:rPr>
              <a:t>.</a:t>
            </a:r>
            <a:endParaRPr lang="en-US" sz="1200" dirty="0">
              <a:solidFill>
                <a:prstClr val="black"/>
              </a:solidFill>
              <a:cs typeface="B Nazanin" pitchFamily="2" charset="-78"/>
            </a:endParaRPr>
          </a:p>
          <a:p>
            <a:pPr algn="just" defTabSz="884160"/>
            <a:r>
              <a:rPr lang="fa-IR" sz="1200" dirty="0">
                <a:solidFill>
                  <a:prstClr val="black"/>
                </a:solidFill>
                <a:cs typeface="B Nazanin" pitchFamily="2" charset="-78"/>
              </a:rPr>
              <a:t>   </a:t>
            </a:r>
            <a:r>
              <a:rPr lang="ar-SA" sz="1200" dirty="0">
                <a:solidFill>
                  <a:prstClr val="black"/>
                </a:solidFill>
                <a:cs typeface="B Nazanin" pitchFamily="2" charset="-78"/>
              </a:rPr>
              <a:t>این همه یادگار، با ت</a:t>
            </a:r>
            <a:r>
              <a:rPr lang="fa-IR" sz="1200" dirty="0">
                <a:solidFill>
                  <a:prstClr val="black"/>
                </a:solidFill>
                <a:cs typeface="B Nazanin" pitchFamily="2" charset="-78"/>
              </a:rPr>
              <a:t>أ</a:t>
            </a:r>
            <a:r>
              <a:rPr lang="ar-SA" sz="1200" dirty="0">
                <a:solidFill>
                  <a:prstClr val="black"/>
                </a:solidFill>
                <a:cs typeface="B Nazanin" pitchFamily="2" charset="-78"/>
              </a:rPr>
              <a:t>سف، در گذر زمان،</a:t>
            </a:r>
            <a:r>
              <a:rPr lang="fa-IR" sz="1200" dirty="0">
                <a:solidFill>
                  <a:prstClr val="black"/>
                </a:solidFill>
                <a:cs typeface="B Nazanin" pitchFamily="2" charset="-78"/>
              </a:rPr>
              <a:t> </a:t>
            </a:r>
            <a:r>
              <a:rPr lang="ar-SA" sz="1200" dirty="0">
                <a:solidFill>
                  <a:prstClr val="black"/>
                </a:solidFill>
                <a:cs typeface="B Nazanin" pitchFamily="2" charset="-78"/>
              </a:rPr>
              <a:t>با ویران شدن حمام های قدیمی، از میان رفت.</a:t>
            </a:r>
            <a:endParaRPr lang="en-US" sz="1200" dirty="0">
              <a:solidFill>
                <a:prstClr val="black"/>
              </a:solidFill>
              <a:cs typeface="B Nazanin" pitchFamily="2" charset="-78"/>
            </a:endParaRPr>
          </a:p>
          <a:p>
            <a:pPr algn="just" defTabSz="884160"/>
            <a:r>
              <a:rPr lang="ar-SA" sz="1200" dirty="0">
                <a:solidFill>
                  <a:prstClr val="black"/>
                </a:solidFill>
                <a:cs typeface="B Nazanin" pitchFamily="2" charset="-78"/>
              </a:rPr>
              <a:t>یادش بخیر حمام حاج آقا</a:t>
            </a:r>
            <a:r>
              <a:rPr lang="fa-IR" sz="1200" dirty="0">
                <a:solidFill>
                  <a:prstClr val="black"/>
                </a:solidFill>
                <a:cs typeface="B Nazanin" pitchFamily="2" charset="-78"/>
              </a:rPr>
              <a:t> </a:t>
            </a:r>
            <a:r>
              <a:rPr lang="ar-SA" sz="1200" dirty="0">
                <a:solidFill>
                  <a:prstClr val="black"/>
                </a:solidFill>
                <a:cs typeface="B Nazanin" pitchFamily="2" charset="-78"/>
              </a:rPr>
              <a:t>بزرگ، واقع در گذر</a:t>
            </a:r>
            <a:r>
              <a:rPr lang="fa-IR" sz="1200" dirty="0">
                <a:solidFill>
                  <a:prstClr val="black"/>
                </a:solidFill>
                <a:cs typeface="B Nazanin" pitchFamily="2" charset="-78"/>
              </a:rPr>
              <a:t> </a:t>
            </a:r>
            <a:r>
              <a:rPr lang="ar-SA" sz="1200" dirty="0">
                <a:solidFill>
                  <a:prstClr val="black"/>
                </a:solidFill>
                <a:cs typeface="B Nazanin" pitchFamily="2" charset="-78"/>
              </a:rPr>
              <a:t>حاج آقا</a:t>
            </a:r>
            <a:r>
              <a:rPr lang="fa-IR" sz="1200" dirty="0">
                <a:solidFill>
                  <a:prstClr val="black"/>
                </a:solidFill>
                <a:cs typeface="B Nazanin" pitchFamily="2" charset="-78"/>
              </a:rPr>
              <a:t> </a:t>
            </a:r>
            <a:r>
              <a:rPr lang="ar-SA" sz="1200" dirty="0">
                <a:solidFill>
                  <a:prstClr val="black"/>
                </a:solidFill>
                <a:cs typeface="B Nazanin" pitchFamily="2" charset="-78"/>
              </a:rPr>
              <a:t>بزرگ رشت، که موزه ای از نقاشی روی کاشی را داشت؛ یا حمام لنکرانی و حمام گلزار در محله ی پیرسرای رشت که امروزه تنها بخشی از نقاشی روی کاشی سردر آن باقی مانده است.</a:t>
            </a:r>
            <a:endParaRPr lang="en-US" sz="1200" dirty="0">
              <a:solidFill>
                <a:prstClr val="black"/>
              </a:solidFill>
              <a:cs typeface="B Nazanin" pitchFamily="2" charset="-78"/>
            </a:endParaRPr>
          </a:p>
        </p:txBody>
      </p:sp>
      <p:sp>
        <p:nvSpPr>
          <p:cNvPr id="4" name="TextBox 3"/>
          <p:cNvSpPr txBox="1"/>
          <p:nvPr/>
        </p:nvSpPr>
        <p:spPr>
          <a:xfrm>
            <a:off x="7563102" y="1301995"/>
            <a:ext cx="634591" cy="291170"/>
          </a:xfrm>
          <a:prstGeom prst="rect">
            <a:avLst/>
          </a:prstGeom>
          <a:noFill/>
        </p:spPr>
        <p:txBody>
          <a:bodyPr wrap="square" rtlCol="0">
            <a:spAutoFit/>
          </a:bodyPr>
          <a:lstStyle/>
          <a:p>
            <a:pPr defTabSz="884160"/>
            <a:r>
              <a:rPr lang="fa-IR" sz="1292" b="1" dirty="0">
                <a:solidFill>
                  <a:prstClr val="black"/>
                </a:solidFill>
                <a:cs typeface="B Nazanin" pitchFamily="2" charset="-78"/>
              </a:rPr>
              <a:t>مقدمه</a:t>
            </a:r>
            <a:endParaRPr lang="en-US" sz="1292" b="1" dirty="0">
              <a:solidFill>
                <a:prstClr val="black"/>
              </a:solidFill>
              <a:cs typeface="B Nazanin" pitchFamily="2" charset="-78"/>
            </a:endParaRPr>
          </a:p>
        </p:txBody>
      </p:sp>
      <p:sp>
        <p:nvSpPr>
          <p:cNvPr id="5" name="Rectangle 4"/>
          <p:cNvSpPr/>
          <p:nvPr/>
        </p:nvSpPr>
        <p:spPr>
          <a:xfrm>
            <a:off x="2292713" y="3561938"/>
            <a:ext cx="5915668" cy="1725764"/>
          </a:xfrm>
          <a:prstGeom prst="rect">
            <a:avLst/>
          </a:prstGeom>
        </p:spPr>
        <p:txBody>
          <a:bodyPr wrap="square" lIns="63152" tIns="31577" rIns="63152" bIns="31577">
            <a:spAutoFit/>
          </a:bodyPr>
          <a:lstStyle/>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میان کاشی</a:t>
            </a:r>
            <a:r>
              <a:rPr lang="fa-IR" sz="1200" dirty="0">
                <a:solidFill>
                  <a:prstClr val="black"/>
                </a:solidFill>
                <a:cs typeface="B Nazanin" pitchFamily="2" charset="-78"/>
              </a:rPr>
              <a:t>‏</a:t>
            </a:r>
            <a:r>
              <a:rPr lang="ar-SA" sz="1200" dirty="0">
                <a:solidFill>
                  <a:prstClr val="black"/>
                </a:solidFill>
                <a:cs typeface="B Nazanin" pitchFamily="2" charset="-78"/>
              </a:rPr>
              <a:t>سازان و کاشی</a:t>
            </a:r>
            <a:r>
              <a:rPr lang="fa-IR" sz="1200" dirty="0">
                <a:solidFill>
                  <a:prstClr val="black"/>
                </a:solidFill>
                <a:cs typeface="B Nazanin" pitchFamily="2" charset="-78"/>
              </a:rPr>
              <a:t>‏</a:t>
            </a:r>
            <a:r>
              <a:rPr lang="ar-SA" sz="1200" dirty="0">
                <a:solidFill>
                  <a:prstClr val="black"/>
                </a:solidFill>
                <a:cs typeface="B Nazanin" pitchFamily="2" charset="-78"/>
              </a:rPr>
              <a:t>نگاران اغلب گمنام دیار شمال، تنها نام کاشی</a:t>
            </a:r>
            <a:r>
              <a:rPr lang="fa-IR" sz="1200" dirty="0">
                <a:solidFill>
                  <a:prstClr val="black"/>
                </a:solidFill>
                <a:cs typeface="B Nazanin" pitchFamily="2" charset="-78"/>
              </a:rPr>
              <a:t>‏</a:t>
            </a:r>
            <a:r>
              <a:rPr lang="ar-SA" sz="1200" dirty="0">
                <a:solidFill>
                  <a:prstClr val="black"/>
                </a:solidFill>
                <a:cs typeface="B Nazanin" pitchFamily="2" charset="-78"/>
              </a:rPr>
              <a:t>ساز و کاشی</a:t>
            </a:r>
            <a:r>
              <a:rPr lang="fa-IR" sz="1200" dirty="0">
                <a:solidFill>
                  <a:prstClr val="black"/>
                </a:solidFill>
                <a:cs typeface="B Nazanin" pitchFamily="2" charset="-78"/>
              </a:rPr>
              <a:t>‏</a:t>
            </a:r>
            <a:r>
              <a:rPr lang="ar-SA" sz="1200" dirty="0">
                <a:solidFill>
                  <a:prstClr val="black"/>
                </a:solidFill>
                <a:cs typeface="B Nazanin" pitchFamily="2" charset="-78"/>
              </a:rPr>
              <a:t>نگاری که هنوز</a:t>
            </a:r>
            <a:r>
              <a:rPr lang="fa-IR" sz="1200" dirty="0">
                <a:solidFill>
                  <a:prstClr val="black"/>
                </a:solidFill>
                <a:cs typeface="B Nazanin" pitchFamily="2" charset="-78"/>
              </a:rPr>
              <a:t> </a:t>
            </a:r>
            <a:r>
              <a:rPr lang="ar-SA" sz="1200" dirty="0">
                <a:solidFill>
                  <a:prstClr val="black"/>
                </a:solidFill>
                <a:cs typeface="B Nazanin" pitchFamily="2" charset="-78"/>
              </a:rPr>
              <a:t>مانده و ردپای نقاشی</a:t>
            </a:r>
            <a:r>
              <a:rPr lang="fa-IR" sz="1200" dirty="0">
                <a:solidFill>
                  <a:prstClr val="black"/>
                </a:solidFill>
                <a:cs typeface="B Nazanin" pitchFamily="2" charset="-78"/>
              </a:rPr>
              <a:t>‏</a:t>
            </a:r>
            <a:r>
              <a:rPr lang="ar-SA" sz="1200" dirty="0">
                <a:solidFill>
                  <a:prstClr val="black"/>
                </a:solidFill>
                <a:cs typeface="B Nazanin" pitchFamily="2" charset="-78"/>
              </a:rPr>
              <a:t>هایش بر</a:t>
            </a:r>
            <a:r>
              <a:rPr lang="fa-IR" sz="1200" dirty="0">
                <a:solidFill>
                  <a:prstClr val="black"/>
                </a:solidFill>
                <a:cs typeface="B Nazanin" pitchFamily="2" charset="-78"/>
              </a:rPr>
              <a:t> </a:t>
            </a:r>
            <a:r>
              <a:rPr lang="ar-SA" sz="1200" dirty="0">
                <a:solidFill>
                  <a:prstClr val="black"/>
                </a:solidFill>
                <a:cs typeface="B Nazanin" pitchFamily="2" charset="-78"/>
              </a:rPr>
              <a:t>کاشی از میان نرفته است، "مشهدی یوسف" کاشی</a:t>
            </a:r>
            <a:r>
              <a:rPr lang="fa-IR" sz="1200" dirty="0">
                <a:solidFill>
                  <a:prstClr val="black"/>
                </a:solidFill>
                <a:cs typeface="B Nazanin" pitchFamily="2" charset="-78"/>
              </a:rPr>
              <a:t>‏</a:t>
            </a:r>
            <a:r>
              <a:rPr lang="ar-SA" sz="1200" dirty="0">
                <a:solidFill>
                  <a:prstClr val="black"/>
                </a:solidFill>
                <a:cs typeface="B Nazanin" pitchFamily="2" charset="-78"/>
              </a:rPr>
              <a:t>پز و کاشی</a:t>
            </a:r>
            <a:r>
              <a:rPr lang="fa-IR" sz="1200" dirty="0">
                <a:solidFill>
                  <a:prstClr val="black"/>
                </a:solidFill>
                <a:cs typeface="B Nazanin" pitchFamily="2" charset="-78"/>
              </a:rPr>
              <a:t>‏</a:t>
            </a:r>
            <a:r>
              <a:rPr lang="ar-SA" sz="1200" dirty="0">
                <a:solidFill>
                  <a:prstClr val="black"/>
                </a:solidFill>
                <a:cs typeface="B Nazanin" pitchFamily="2" charset="-78"/>
              </a:rPr>
              <a:t>نگار اهل رشت است، همو که مجلس به حق هنرمندانه و کم نظیرش در نقاشی حکایت جنگ رستم و دی</a:t>
            </a:r>
            <a:r>
              <a:rPr lang="fa-IR" sz="1200" dirty="0">
                <a:solidFill>
                  <a:prstClr val="black"/>
                </a:solidFill>
                <a:cs typeface="B Nazanin" pitchFamily="2" charset="-78"/>
              </a:rPr>
              <a:t>و</a:t>
            </a:r>
            <a:r>
              <a:rPr lang="ar-SA" sz="1200" dirty="0">
                <a:solidFill>
                  <a:prstClr val="black"/>
                </a:solidFill>
                <a:cs typeface="B Nazanin" pitchFamily="2" charset="-78"/>
              </a:rPr>
              <a:t> سفید</a:t>
            </a:r>
            <a:r>
              <a:rPr lang="fa-IR" sz="1200" dirty="0">
                <a:solidFill>
                  <a:prstClr val="black"/>
                </a:solidFill>
                <a:cs typeface="B Nazanin" pitchFamily="2" charset="-78"/>
              </a:rPr>
              <a:t>،</a:t>
            </a:r>
            <a:r>
              <a:rPr lang="ar-SA" sz="1200" dirty="0">
                <a:solidFill>
                  <a:prstClr val="black"/>
                </a:solidFill>
                <a:cs typeface="B Nazanin" pitchFamily="2" charset="-78"/>
              </a:rPr>
              <a:t> امروزه بر سردر حمام، بی</a:t>
            </a:r>
            <a:r>
              <a:rPr lang="fa-IR" sz="1200" dirty="0">
                <a:solidFill>
                  <a:prstClr val="black"/>
                </a:solidFill>
                <a:cs typeface="B Nazanin" pitchFamily="2" charset="-78"/>
              </a:rPr>
              <a:t>‏</a:t>
            </a:r>
            <a:r>
              <a:rPr lang="ar-SA" sz="1200" dirty="0">
                <a:solidFill>
                  <a:prstClr val="black"/>
                </a:solidFill>
                <a:cs typeface="B Nazanin" pitchFamily="2" charset="-78"/>
              </a:rPr>
              <a:t>گزاف</a:t>
            </a:r>
            <a:r>
              <a:rPr lang="fa-IR" sz="1200" dirty="0">
                <a:solidFill>
                  <a:prstClr val="black"/>
                </a:solidFill>
                <a:cs typeface="B Nazanin" pitchFamily="2" charset="-78"/>
              </a:rPr>
              <a:t> </a:t>
            </a:r>
            <a:r>
              <a:rPr lang="ar-SA" sz="1200" dirty="0">
                <a:solidFill>
                  <a:prstClr val="black"/>
                </a:solidFill>
                <a:cs typeface="B Nazanin" pitchFamily="2" charset="-78"/>
              </a:rPr>
              <a:t>و</a:t>
            </a:r>
            <a:r>
              <a:rPr lang="fa-IR" sz="1200" dirty="0">
                <a:solidFill>
                  <a:prstClr val="black"/>
                </a:solidFill>
                <a:cs typeface="B Nazanin" pitchFamily="2" charset="-78"/>
              </a:rPr>
              <a:t> </a:t>
            </a:r>
            <a:r>
              <a:rPr lang="ar-SA" sz="1200" dirty="0">
                <a:solidFill>
                  <a:prstClr val="black"/>
                </a:solidFill>
                <a:cs typeface="B Nazanin" pitchFamily="2" charset="-78"/>
              </a:rPr>
              <a:t>اغراق، از نادر میراث</a:t>
            </a:r>
            <a:r>
              <a:rPr lang="fa-IR" sz="1200" dirty="0">
                <a:solidFill>
                  <a:prstClr val="black"/>
                </a:solidFill>
                <a:cs typeface="B Nazanin" pitchFamily="2" charset="-78"/>
              </a:rPr>
              <a:t>‏</a:t>
            </a:r>
            <a:r>
              <a:rPr lang="ar-SA" sz="1200" dirty="0">
                <a:solidFill>
                  <a:prstClr val="black"/>
                </a:solidFill>
                <a:cs typeface="B Nazanin" pitchFamily="2" charset="-78"/>
              </a:rPr>
              <a:t>های گرانقدر نقاشی روی کاشی شهر</a:t>
            </a:r>
            <a:r>
              <a:rPr lang="fa-IR" sz="1200" dirty="0">
                <a:solidFill>
                  <a:prstClr val="black"/>
                </a:solidFill>
                <a:cs typeface="B Nazanin" pitchFamily="2" charset="-78"/>
              </a:rPr>
              <a:t> </a:t>
            </a:r>
            <a:r>
              <a:rPr lang="ar-SA" sz="1200" dirty="0">
                <a:solidFill>
                  <a:prstClr val="black"/>
                </a:solidFill>
                <a:cs typeface="B Nazanin" pitchFamily="2" charset="-78"/>
              </a:rPr>
              <a:t>رشت ب</a:t>
            </a:r>
            <a:r>
              <a:rPr lang="fa-IR" sz="1200" dirty="0">
                <a:solidFill>
                  <a:prstClr val="black"/>
                </a:solidFill>
                <a:cs typeface="B Nazanin" pitchFamily="2" charset="-78"/>
              </a:rPr>
              <a:t>ه </a:t>
            </a:r>
            <a:r>
              <a:rPr lang="ar-SA" sz="1200" dirty="0">
                <a:solidFill>
                  <a:prstClr val="black"/>
                </a:solidFill>
                <a:cs typeface="B Nazanin" pitchFamily="2" charset="-78"/>
              </a:rPr>
              <a:t>شمار می</a:t>
            </a:r>
            <a:r>
              <a:rPr lang="fa-IR" sz="1200" dirty="0">
                <a:solidFill>
                  <a:prstClr val="black"/>
                </a:solidFill>
                <a:cs typeface="B Nazanin" pitchFamily="2" charset="-78"/>
              </a:rPr>
              <a:t>‏</a:t>
            </a:r>
            <a:r>
              <a:rPr lang="ar-SA" sz="1200" dirty="0">
                <a:solidFill>
                  <a:prstClr val="black"/>
                </a:solidFill>
                <a:cs typeface="B Nazanin" pitchFamily="2" charset="-78"/>
              </a:rPr>
              <a:t>رود.</a:t>
            </a:r>
            <a:endParaRPr lang="en-US"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سالدیده مردان رشت، هنوز خاطره</a:t>
            </a:r>
            <a:r>
              <a:rPr lang="fa-IR" sz="1200" dirty="0">
                <a:solidFill>
                  <a:prstClr val="black"/>
                </a:solidFill>
                <a:cs typeface="B Nazanin" pitchFamily="2" charset="-78"/>
              </a:rPr>
              <a:t>‏</a:t>
            </a:r>
            <a:r>
              <a:rPr lang="ar-SA" sz="1200" dirty="0">
                <a:solidFill>
                  <a:prstClr val="black"/>
                </a:solidFill>
                <a:cs typeface="B Nazanin" pitchFamily="2" charset="-78"/>
              </a:rPr>
              <a:t>ی کاشی</a:t>
            </a:r>
            <a:r>
              <a:rPr lang="fa-IR" sz="1200" dirty="0">
                <a:solidFill>
                  <a:prstClr val="black"/>
                </a:solidFill>
                <a:cs typeface="B Nazanin" pitchFamily="2" charset="-78"/>
              </a:rPr>
              <a:t>‏</a:t>
            </a:r>
            <a:r>
              <a:rPr lang="ar-SA" sz="1200" dirty="0">
                <a:solidFill>
                  <a:prstClr val="black"/>
                </a:solidFill>
                <a:cs typeface="B Nazanin" pitchFamily="2" charset="-78"/>
              </a:rPr>
              <a:t>پزخانه</a:t>
            </a:r>
            <a:r>
              <a:rPr lang="fa-IR" sz="1200" dirty="0">
                <a:solidFill>
                  <a:prstClr val="black"/>
                </a:solidFill>
                <a:cs typeface="B Nazanin" pitchFamily="2" charset="-78"/>
              </a:rPr>
              <a:t>‏</a:t>
            </a:r>
            <a:r>
              <a:rPr lang="ar-SA" sz="1200" dirty="0">
                <a:solidFill>
                  <a:prstClr val="black"/>
                </a:solidFill>
                <a:cs typeface="B Nazanin" pitchFamily="2" charset="-78"/>
              </a:rPr>
              <a:t>ی پرآوازه</a:t>
            </a:r>
            <a:r>
              <a:rPr lang="fa-IR" sz="1200" dirty="0">
                <a:solidFill>
                  <a:prstClr val="black"/>
                </a:solidFill>
                <a:cs typeface="B Nazanin" pitchFamily="2" charset="-78"/>
              </a:rPr>
              <a:t>‏</a:t>
            </a:r>
            <a:r>
              <a:rPr lang="ar-SA" sz="1200" dirty="0">
                <a:solidFill>
                  <a:prstClr val="black"/>
                </a:solidFill>
                <a:cs typeface="B Nazanin" pitchFamily="2" charset="-78"/>
              </a:rPr>
              <a:t>ی مشهدی یوسف رشتی را در محله ی </a:t>
            </a:r>
            <a:r>
              <a:rPr lang="fa-IR" sz="1200" dirty="0">
                <a:solidFill>
                  <a:prstClr val="black"/>
                </a:solidFill>
                <a:cs typeface="B Nazanin" pitchFamily="2" charset="-78"/>
              </a:rPr>
              <a:t>"  </a:t>
            </a:r>
            <a:r>
              <a:rPr lang="ar-SA" sz="1200" dirty="0">
                <a:solidFill>
                  <a:prstClr val="black"/>
                </a:solidFill>
                <a:cs typeface="B Nazanin" pitchFamily="2" charset="-78"/>
              </a:rPr>
              <a:t>آفخرای</a:t>
            </a:r>
            <a:r>
              <a:rPr lang="fa-IR" sz="1200" dirty="0">
                <a:solidFill>
                  <a:prstClr val="black"/>
                </a:solidFill>
                <a:cs typeface="B Nazanin" pitchFamily="2" charset="-78"/>
              </a:rPr>
              <a:t> </a:t>
            </a:r>
            <a:r>
              <a:rPr lang="ar-SA" sz="1200" dirty="0">
                <a:solidFill>
                  <a:prstClr val="black"/>
                </a:solidFill>
                <a:cs typeface="B Nazanin" pitchFamily="2" charset="-78"/>
              </a:rPr>
              <a:t>" رشت از یاد نبرده</a:t>
            </a:r>
            <a:r>
              <a:rPr lang="fa-IR" sz="1200" dirty="0">
                <a:solidFill>
                  <a:prstClr val="black"/>
                </a:solidFill>
                <a:cs typeface="B Nazanin" pitchFamily="2" charset="-78"/>
              </a:rPr>
              <a:t>‏</a:t>
            </a:r>
            <a:r>
              <a:rPr lang="ar-SA" sz="1200" dirty="0">
                <a:solidFill>
                  <a:prstClr val="black"/>
                </a:solidFill>
                <a:cs typeface="B Nazanin" pitchFamily="2" charset="-78"/>
              </a:rPr>
              <a:t>اند.</a:t>
            </a:r>
            <a:endParaRPr lang="en-US" sz="1200" dirty="0">
              <a:solidFill>
                <a:prstClr val="black"/>
              </a:solidFill>
              <a:cs typeface="B Nazanin" pitchFamily="2" charset="-78"/>
            </a:endParaRPr>
          </a:p>
          <a:p>
            <a:pPr algn="justLow" defTabSz="884160"/>
            <a:r>
              <a:rPr lang="ar-SA" sz="1200" dirty="0">
                <a:solidFill>
                  <a:prstClr val="black"/>
                </a:solidFill>
                <a:cs typeface="B Nazanin" pitchFamily="2" charset="-78"/>
              </a:rPr>
              <a:t>کاشی</a:t>
            </a:r>
            <a:r>
              <a:rPr lang="fa-IR" sz="1200" dirty="0">
                <a:solidFill>
                  <a:prstClr val="black"/>
                </a:solidFill>
                <a:cs typeface="B Nazanin" pitchFamily="2" charset="-78"/>
              </a:rPr>
              <a:t>‏</a:t>
            </a:r>
            <a:r>
              <a:rPr lang="ar-SA" sz="1200" dirty="0">
                <a:solidFill>
                  <a:prstClr val="black"/>
                </a:solidFill>
                <a:cs typeface="B Nazanin" pitchFamily="2" charset="-78"/>
              </a:rPr>
              <a:t>پز</a:t>
            </a:r>
            <a:r>
              <a:rPr lang="fa-IR" sz="1200" dirty="0">
                <a:solidFill>
                  <a:prstClr val="black"/>
                </a:solidFill>
                <a:cs typeface="B Nazanin" pitchFamily="2" charset="-78"/>
              </a:rPr>
              <a:t>خ</a:t>
            </a:r>
            <a:r>
              <a:rPr lang="ar-SA" sz="1200" dirty="0">
                <a:solidFill>
                  <a:prstClr val="black"/>
                </a:solidFill>
                <a:cs typeface="B Nazanin" pitchFamily="2" charset="-78"/>
              </a:rPr>
              <a:t>انه</a:t>
            </a:r>
            <a:r>
              <a:rPr lang="fa-IR" sz="1200" dirty="0">
                <a:solidFill>
                  <a:prstClr val="black"/>
                </a:solidFill>
                <a:cs typeface="B Nazanin" pitchFamily="2" charset="-78"/>
              </a:rPr>
              <a:t>‏</a:t>
            </a:r>
            <a:r>
              <a:rPr lang="ar-SA" sz="1200" dirty="0">
                <a:solidFill>
                  <a:prstClr val="black"/>
                </a:solidFill>
                <a:cs typeface="B Nazanin" pitchFamily="2" charset="-78"/>
              </a:rPr>
              <a:t>ی یوسف رشتی، بعداز مرگش، بوسیله</a:t>
            </a:r>
            <a:r>
              <a:rPr lang="fa-IR" sz="1200" dirty="0">
                <a:solidFill>
                  <a:prstClr val="black"/>
                </a:solidFill>
                <a:cs typeface="B Nazanin" pitchFamily="2" charset="-78"/>
              </a:rPr>
              <a:t>‏</a:t>
            </a:r>
            <a:r>
              <a:rPr lang="ar-SA" sz="1200" dirty="0">
                <a:solidFill>
                  <a:prstClr val="black"/>
                </a:solidFill>
                <a:cs typeface="B Nazanin" pitchFamily="2" charset="-78"/>
              </a:rPr>
              <a:t>ی پسرانش احمد و</a:t>
            </a:r>
            <a:r>
              <a:rPr lang="fa-IR" sz="1200" dirty="0">
                <a:solidFill>
                  <a:prstClr val="black"/>
                </a:solidFill>
                <a:cs typeface="B Nazanin" pitchFamily="2" charset="-78"/>
              </a:rPr>
              <a:t> </a:t>
            </a:r>
            <a:r>
              <a:rPr lang="ar-SA" sz="1200" dirty="0">
                <a:solidFill>
                  <a:prstClr val="black"/>
                </a:solidFill>
                <a:cs typeface="B Nazanin" pitchFamily="2" charset="-78"/>
              </a:rPr>
              <a:t>محمد، که در واقع وارث ذوق پدر بودند، تا اوایل عصر پهلوی دایر بود؛ اما آرام آرام با از اعتبار افتادن کاشی و کاشی</a:t>
            </a:r>
            <a:r>
              <a:rPr lang="fa-IR" sz="1200" dirty="0">
                <a:solidFill>
                  <a:prstClr val="black"/>
                </a:solidFill>
                <a:cs typeface="B Nazanin" pitchFamily="2" charset="-78"/>
              </a:rPr>
              <a:t>‏</a:t>
            </a:r>
            <a:r>
              <a:rPr lang="ar-SA" sz="1200" dirty="0">
                <a:solidFill>
                  <a:prstClr val="black"/>
                </a:solidFill>
                <a:cs typeface="B Nazanin" pitchFamily="2" charset="-78"/>
              </a:rPr>
              <a:t>نگاری، این کوره نیز خاموش گردید.</a:t>
            </a:r>
            <a:endParaRPr lang="en-US" sz="1200" dirty="0">
              <a:solidFill>
                <a:prstClr val="black"/>
              </a:solidFill>
              <a:cs typeface="B Nazanin" pitchFamily="2" charset="-78"/>
            </a:endParaRPr>
          </a:p>
          <a:p>
            <a:pPr algn="justLow" defTabSz="884160"/>
            <a:r>
              <a:rPr lang="ar-SA" sz="1200" dirty="0">
                <a:solidFill>
                  <a:prstClr val="black"/>
                </a:solidFill>
                <a:cs typeface="B Nazanin" pitchFamily="2" charset="-78"/>
              </a:rPr>
              <a:t>ما </a:t>
            </a:r>
            <a:r>
              <a:rPr lang="fa-IR" sz="1200" dirty="0">
                <a:solidFill>
                  <a:prstClr val="black"/>
                </a:solidFill>
                <a:cs typeface="B Nazanin" pitchFamily="2" charset="-78"/>
              </a:rPr>
              <a:t>در اینجا ب</a:t>
            </a:r>
            <a:r>
              <a:rPr lang="ar-SA" sz="1200" dirty="0">
                <a:solidFill>
                  <a:prstClr val="black"/>
                </a:solidFill>
                <a:cs typeface="B Nazanin" pitchFamily="2" charset="-78"/>
              </a:rPr>
              <a:t>ه بررسی و شناخت یکی از گزیده آثار این </a:t>
            </a:r>
            <a:r>
              <a:rPr lang="ar-SA" sz="1200" dirty="0">
                <a:solidFill>
                  <a:prstClr val="black"/>
                </a:solidFill>
                <a:effectLst>
                  <a:outerShdw blurRad="69850" dist="43180" dir="5400000" sx="0" sy="0">
                    <a:srgbClr val="000000">
                      <a:alpha val="65000"/>
                    </a:srgbClr>
                  </a:outerShdw>
                </a:effectLst>
                <a:cs typeface="B Nazanin" pitchFamily="2" charset="-78"/>
              </a:rPr>
              <a:t>هنرمند،</a:t>
            </a:r>
            <a:r>
              <a:rPr lang="fa-IR" sz="1200" dirty="0">
                <a:solidFill>
                  <a:prstClr val="black"/>
                </a:solidFill>
                <a:effectLst>
                  <a:outerShdw blurRad="69850" dist="43180" dir="5400000" sx="0" sy="0">
                    <a:srgbClr val="000000">
                      <a:alpha val="65000"/>
                    </a:srgbClr>
                  </a:outerShdw>
                </a:effectLst>
                <a:cs typeface="B Nazanin" pitchFamily="2" charset="-78"/>
              </a:rPr>
              <a:t> یعنی،</a:t>
            </a:r>
            <a:r>
              <a:rPr lang="ar-SA" sz="1200" dirty="0">
                <a:solidFill>
                  <a:prstClr val="black"/>
                </a:solidFill>
                <a:effectLst>
                  <a:outerShdw blurRad="69850" dist="43180" dir="5400000" sx="0" sy="0">
                    <a:srgbClr val="000000">
                      <a:alpha val="65000"/>
                    </a:srgbClr>
                  </a:outerShdw>
                </a:effectLst>
                <a:cs typeface="B Nazanin" pitchFamily="2" charset="-78"/>
              </a:rPr>
              <a:t> </a:t>
            </a:r>
            <a:r>
              <a:rPr lang="ar-SA" sz="1200" b="1" dirty="0">
                <a:solidFill>
                  <a:prstClr val="black"/>
                </a:solidFill>
                <a:cs typeface="B Nazanin" pitchFamily="2" charset="-78"/>
              </a:rPr>
              <a:t>حمام گلزار</a:t>
            </a:r>
            <a:r>
              <a:rPr lang="fa-IR" sz="1200" dirty="0">
                <a:solidFill>
                  <a:prstClr val="black"/>
                </a:solidFill>
                <a:cs typeface="B Nazanin" pitchFamily="2" charset="-78"/>
              </a:rPr>
              <a:t>،</a:t>
            </a:r>
            <a:r>
              <a:rPr lang="fa-IR" sz="1200" dirty="0">
                <a:solidFill>
                  <a:prstClr val="black"/>
                </a:solidFill>
                <a:effectLst>
                  <a:outerShdw blurRad="69850" dist="43180" dir="5400000" sx="0" sy="0">
                    <a:srgbClr val="000000">
                      <a:alpha val="65000"/>
                    </a:srgbClr>
                  </a:outerShdw>
                </a:effectLst>
                <a:cs typeface="B Nazanin" pitchFamily="2" charset="-78"/>
              </a:rPr>
              <a:t> </a:t>
            </a:r>
            <a:r>
              <a:rPr lang="ar-SA" sz="1200" dirty="0">
                <a:solidFill>
                  <a:prstClr val="black"/>
                </a:solidFill>
                <a:cs typeface="B Nazanin" pitchFamily="2" charset="-78"/>
              </a:rPr>
              <a:t>می</a:t>
            </a:r>
            <a:r>
              <a:rPr lang="fa-IR" sz="1200" dirty="0">
                <a:solidFill>
                  <a:prstClr val="black"/>
                </a:solidFill>
                <a:cs typeface="B Nazanin" pitchFamily="2" charset="-78"/>
              </a:rPr>
              <a:t>‏</a:t>
            </a:r>
            <a:r>
              <a:rPr lang="ar-SA" sz="1200" dirty="0">
                <a:solidFill>
                  <a:prstClr val="black"/>
                </a:solidFill>
                <a:cs typeface="B Nazanin" pitchFamily="2" charset="-78"/>
              </a:rPr>
              <a:t>پردازیم.</a:t>
            </a:r>
            <a:endParaRPr lang="en-US" sz="1200" dirty="0">
              <a:solidFill>
                <a:prstClr val="black"/>
              </a:solidFill>
              <a:cs typeface="B Nazanin" pitchFamily="2" charset="-78"/>
            </a:endParaRPr>
          </a:p>
        </p:txBody>
      </p:sp>
      <p:sp>
        <p:nvSpPr>
          <p:cNvPr id="2" name="TextBox 1"/>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
        <p:nvSpPr>
          <p:cNvPr id="6" name="TextBox 5"/>
          <p:cNvSpPr txBox="1"/>
          <p:nvPr/>
        </p:nvSpPr>
        <p:spPr>
          <a:xfrm>
            <a:off x="849741" y="4886341"/>
            <a:ext cx="552403" cy="461665"/>
          </a:xfrm>
          <a:prstGeom prst="rect">
            <a:avLst/>
          </a:prstGeom>
          <a:noFill/>
        </p:spPr>
        <p:txBody>
          <a:bodyPr wrap="square" rtlCol="0">
            <a:spAutoFit/>
          </a:bodyPr>
          <a:lstStyle/>
          <a:p>
            <a:pPr algn="l" defTabSz="884160" rtl="0"/>
            <a:r>
              <a:rPr lang="fa-IR" sz="1200" dirty="0">
                <a:solidFill>
                  <a:prstClr val="black">
                    <a:lumMod val="75000"/>
                    <a:lumOff val="25000"/>
                  </a:prstClr>
                </a:solidFill>
                <a:cs typeface="B Nazanin" pitchFamily="2" charset="-78"/>
              </a:rPr>
              <a:t>تاریخچه</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58386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a:t>
            </a:r>
            <a:endParaRPr lang="en-US" sz="1108" dirty="0">
              <a:solidFill>
                <a:prstClr val="black">
                  <a:lumMod val="65000"/>
                  <a:lumOff val="35000"/>
                </a:prstClr>
              </a:solidFill>
              <a:cs typeface="B Nazanin" pitchFamily="2" charset="-78"/>
            </a:endParaRPr>
          </a:p>
        </p:txBody>
      </p:sp>
      <p:sp>
        <p:nvSpPr>
          <p:cNvPr id="8" name="Title 1"/>
          <p:cNvSpPr txBox="1">
            <a:spLocks/>
          </p:cNvSpPr>
          <p:nvPr/>
        </p:nvSpPr>
        <p:spPr>
          <a:xfrm>
            <a:off x="487810" y="5356370"/>
            <a:ext cx="1260169" cy="56117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lnSpc>
                <a:spcPct val="150000"/>
              </a:lnSpc>
            </a:pPr>
            <a:r>
              <a:rPr lang="fa-IR" sz="1108" dirty="0">
                <a:solidFill>
                  <a:prstClr val="black">
                    <a:lumMod val="75000"/>
                    <a:lumOff val="25000"/>
                  </a:prstClr>
                </a:solidFill>
              </a:rPr>
              <a:t>از آستارا تا استرآباد</a:t>
            </a:r>
          </a:p>
          <a:p>
            <a:pPr defTabSz="884160" rtl="0">
              <a:lnSpc>
                <a:spcPct val="150000"/>
              </a:lnSpc>
            </a:pPr>
            <a:r>
              <a:rPr lang="en-US" sz="923" dirty="0">
                <a:solidFill>
                  <a:prstClr val="black">
                    <a:lumMod val="65000"/>
                    <a:lumOff val="35000"/>
                  </a:prstClr>
                </a:solidFill>
              </a:rPr>
              <a:t>Wikipedia.org</a:t>
            </a: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2336" y="3519420"/>
            <a:ext cx="1011115" cy="1386452"/>
          </a:xfrm>
          <a:prstGeom prst="rect">
            <a:avLst/>
          </a:prstGeom>
          <a:noFill/>
          <a:ln>
            <a:noFill/>
          </a:ln>
        </p:spPr>
      </p:pic>
    </p:spTree>
    <p:extLst>
      <p:ext uri="{BB962C8B-B14F-4D97-AF65-F5344CB8AC3E}">
        <p14:creationId xmlns:p14="http://schemas.microsoft.com/office/powerpoint/2010/main" val="11198192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برش </a:t>
            </a:r>
            <a:r>
              <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  </a:t>
            </a:r>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 </a:t>
            </a:r>
            <a:r>
              <a:rPr lang="en-US" sz="1292"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A - A</a:t>
            </a:r>
          </a:p>
        </p:txBody>
      </p:sp>
      <p:sp>
        <p:nvSpPr>
          <p:cNvPr id="12" name="TextBox 11"/>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متریک</a:t>
            </a:r>
            <a:endParaRPr lang="en-US" sz="1200" b="1" dirty="0">
              <a:solidFill>
                <a:prstClr val="black"/>
              </a:solidFill>
              <a:cs typeface="B Nazanin" pitchFamily="2" charset="-78"/>
            </a:endParaRPr>
          </a:p>
        </p:txBody>
      </p:sp>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2097975" y="2707600"/>
            <a:ext cx="6595098" cy="260976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بــرش</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8"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9" name="TextBox 8"/>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40</a:t>
            </a:r>
            <a:endParaRPr lang="en-US" sz="1108" dirty="0">
              <a:solidFill>
                <a:prstClr val="black">
                  <a:lumMod val="65000"/>
                  <a:lumOff val="35000"/>
                </a:prstClr>
              </a:solidFill>
              <a:cs typeface="B Nazanin" pitchFamily="2" charset="-78"/>
            </a:endParaRP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9457926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برش </a:t>
            </a:r>
            <a:r>
              <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  </a:t>
            </a:r>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 </a:t>
            </a:r>
            <a:r>
              <a:rPr lang="en-US" sz="1292"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A - A</a:t>
            </a:r>
          </a:p>
        </p:txBody>
      </p:sp>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2046181" y="2872603"/>
            <a:ext cx="6595098" cy="227976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گـز و گـره</a:t>
            </a:r>
            <a:endParaRPr lang="en-US" sz="1200" b="1" dirty="0">
              <a:solidFill>
                <a:prstClr val="black"/>
              </a:solidFill>
              <a:cs typeface="B Nazanin" pitchFamily="2" charset="-78"/>
            </a:endParaRPr>
          </a:p>
        </p:txBody>
      </p:sp>
      <p:sp>
        <p:nvSpPr>
          <p:cNvPr id="7" name="TextBox 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بــرش</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9"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41</a:t>
            </a:r>
            <a:endParaRPr lang="en-US" sz="1108" dirty="0">
              <a:solidFill>
                <a:prstClr val="black">
                  <a:lumMod val="65000"/>
                  <a:lumOff val="35000"/>
                </a:prstClr>
              </a:solidFill>
              <a:cs typeface="B Nazanin" pitchFamily="2" charset="-78"/>
            </a:endParaRPr>
          </a:p>
        </p:txBody>
      </p:sp>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5866357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برش </a:t>
            </a:r>
            <a:r>
              <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  </a:t>
            </a:r>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 </a:t>
            </a:r>
            <a:r>
              <a:rPr lang="en-US" sz="1292"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B - B</a:t>
            </a:r>
          </a:p>
        </p:txBody>
      </p:sp>
      <p:sp>
        <p:nvSpPr>
          <p:cNvPr id="12" name="TextBox 11"/>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متریک</a:t>
            </a:r>
            <a:endParaRPr lang="en-US" sz="1200" b="1" dirty="0">
              <a:solidFill>
                <a:prstClr val="black"/>
              </a:solidFill>
              <a:cs typeface="B Nazanin" pitchFamily="2" charset="-78"/>
            </a:endParaRPr>
          </a:p>
        </p:txBody>
      </p:sp>
      <p:pic>
        <p:nvPicPr>
          <p:cNvPr id="5"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2046181" y="2536267"/>
            <a:ext cx="6595098" cy="288680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بــرش</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8"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9" name="TextBox 8"/>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42</a:t>
            </a:r>
            <a:endParaRPr lang="en-US" sz="1108" dirty="0">
              <a:solidFill>
                <a:prstClr val="black">
                  <a:lumMod val="65000"/>
                  <a:lumOff val="35000"/>
                </a:prstClr>
              </a:solidFill>
              <a:cs typeface="B Nazanin" pitchFamily="2" charset="-78"/>
            </a:endParaRP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32157319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363696" y="918967"/>
            <a:ext cx="972578" cy="319639"/>
          </a:xfrm>
          <a:prstGeom prst="rect">
            <a:avLst/>
          </a:prstGeom>
          <a:solidFill>
            <a:schemeClr val="bg1">
              <a:lumMod val="7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برش </a:t>
            </a:r>
            <a:r>
              <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  </a:t>
            </a:r>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 </a:t>
            </a:r>
            <a:r>
              <a:rPr lang="en-US" sz="1292"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B - B</a:t>
            </a:r>
          </a:p>
        </p:txBody>
      </p:sp>
      <p:pic>
        <p:nvPicPr>
          <p:cNvPr id="5" name="Picture 3"/>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r="2488"/>
          <a:stretch/>
        </p:blipFill>
        <p:spPr bwMode="auto">
          <a:xfrm>
            <a:off x="2129163" y="2498436"/>
            <a:ext cx="6430973" cy="229176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363697" y="1355444"/>
            <a:ext cx="972578" cy="276999"/>
          </a:xfrm>
          <a:prstGeom prst="rect">
            <a:avLst/>
          </a:prstGeom>
          <a:solidFill>
            <a:schemeClr val="bg1">
              <a:lumMod val="85000"/>
            </a:schemeClr>
          </a:solidFill>
          <a:ln w="12700">
            <a:solidFill>
              <a:schemeClr val="tx1">
                <a:lumMod val="50000"/>
                <a:lumOff val="50000"/>
              </a:schemeClr>
            </a:solidFill>
            <a:prstDash val="sysDash"/>
          </a:ln>
          <a:effectLst/>
        </p:spPr>
        <p:txBody>
          <a:bodyPr wrap="square" rtlCol="0">
            <a:spAutoFit/>
          </a:bodyPr>
          <a:lstStyle/>
          <a:p>
            <a:pPr algn="ctr" defTabSz="884160"/>
            <a:r>
              <a:rPr lang="fa-IR" sz="1200" b="1" dirty="0">
                <a:solidFill>
                  <a:prstClr val="black"/>
                </a:solidFill>
                <a:latin typeface="IranNastaliq" pitchFamily="18" charset="0"/>
                <a:cs typeface="B Nazanin" pitchFamily="2" charset="-78"/>
              </a:rPr>
              <a:t>گـز و گـره</a:t>
            </a:r>
            <a:endParaRPr lang="en-US" sz="1200" b="1" dirty="0">
              <a:solidFill>
                <a:prstClr val="black"/>
              </a:solidFill>
              <a:cs typeface="B Nazanin" pitchFamily="2" charset="-78"/>
            </a:endParaRPr>
          </a:p>
        </p:txBody>
      </p:sp>
      <p:sp>
        <p:nvSpPr>
          <p:cNvPr id="7" name="TextBox 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بــرش</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9" name="Title 1"/>
          <p:cNvSpPr txBox="1">
            <a:spLocks/>
          </p:cNvSpPr>
          <p:nvPr/>
        </p:nvSpPr>
        <p:spPr>
          <a:xfrm>
            <a:off x="487810" y="5433253"/>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43</a:t>
            </a:r>
            <a:endParaRPr lang="en-US" sz="1108" dirty="0">
              <a:solidFill>
                <a:prstClr val="black">
                  <a:lumMod val="65000"/>
                  <a:lumOff val="35000"/>
                </a:prstClr>
              </a:solidFill>
              <a:cs typeface="B Nazanin" pitchFamily="2" charset="-78"/>
            </a:endParaRPr>
          </a:p>
        </p:txBody>
      </p:sp>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302260251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2292713" y="1235526"/>
            <a:ext cx="5915669" cy="1541098"/>
          </a:xfrm>
          <a:prstGeom prst="rect">
            <a:avLst/>
          </a:prstGeom>
          <a:noFill/>
        </p:spPr>
        <p:txBody>
          <a:bodyPr wrap="square" lIns="63152" tIns="31577" rIns="63152" bIns="31577" rtlCol="0">
            <a:spAutoFit/>
          </a:bodyPr>
          <a:lstStyle/>
          <a:p>
            <a:pPr algn="justLow" defTabSz="884160"/>
            <a:r>
              <a:rPr lang="fa-IR" sz="1200" dirty="0">
                <a:solidFill>
                  <a:prstClr val="black"/>
                </a:solidFill>
                <a:cs typeface="B Nazanin" pitchFamily="2" charset="-78"/>
              </a:rPr>
              <a:t>   ساختمان خن یا  تون در گرمابه‏ها کاری بسیار دقیق بوده است. اصول ساختمان آن، یک هواکش مستقیم و افقی و دودکش‏های افقی مارپیچ است که در کف حمام به صورت گربه‏رو ساخته شده است.</a:t>
            </a:r>
            <a:endParaRPr lang="en-US" sz="1200" dirty="0">
              <a:solidFill>
                <a:prstClr val="black"/>
              </a:solidFill>
              <a:cs typeface="B Nazanin" pitchFamily="2" charset="-78"/>
            </a:endParaRPr>
          </a:p>
          <a:p>
            <a:pPr algn="justLow" defTabSz="884160"/>
            <a:r>
              <a:rPr lang="fa-IR" sz="1200" dirty="0">
                <a:solidFill>
                  <a:prstClr val="black"/>
                </a:solidFill>
                <a:cs typeface="B Nazanin" pitchFamily="2" charset="-78"/>
              </a:rPr>
              <a:t>   نخست، خن را با هیزم فراوان می‏تابند، در این هنگام دودکش عمودی مستقیم باز است.</a:t>
            </a:r>
            <a:endParaRPr lang="en-US"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p>
          <a:p>
            <a:pPr algn="justLow" defTabSz="884160"/>
            <a:r>
              <a:rPr lang="fa-IR" sz="1200" dirty="0">
                <a:solidFill>
                  <a:prstClr val="black"/>
                </a:solidFill>
                <a:cs typeface="B Nazanin" pitchFamily="2" charset="-78"/>
              </a:rPr>
              <a:t>   پس از این‏که آتش گرفت دودکش عمودی اصلی را می‏بندند تا دود شعله‏ی آتش در گربه‏روها بچرخد و کف گرمابه را گرم کند و دودکش عمودی در گرمابه‏های کوچک منحصر به یک میله‏ی اصلی و یک میله فرعی است ولی در گرمابه‏های بزرگ گاهی چهار تا شش میله دودکش به چشم می‏خورد که جز دوتای اولی بقیه به منظور منتشرکردن گرما در کف صحن و شاهنشین ساخته می‏شود.</a:t>
            </a:r>
            <a:endParaRPr lang="en-US" sz="1200" dirty="0">
              <a:solidFill>
                <a:prstClr val="black"/>
              </a:solidFill>
              <a:cs typeface="B Nazanin" pitchFamily="2" charset="-78"/>
            </a:endParaRPr>
          </a:p>
        </p:txBody>
      </p:sp>
      <p:sp>
        <p:nvSpPr>
          <p:cNvPr id="3" name="TextBox 2"/>
          <p:cNvSpPr txBox="1"/>
          <p:nvPr/>
        </p:nvSpPr>
        <p:spPr>
          <a:xfrm>
            <a:off x="6100785" y="874591"/>
            <a:ext cx="2127006" cy="291077"/>
          </a:xfrm>
          <a:prstGeom prst="rect">
            <a:avLst/>
          </a:prstGeom>
          <a:noFill/>
        </p:spPr>
        <p:txBody>
          <a:bodyPr wrap="square" lIns="63152" tIns="31577" rIns="63152" bIns="31577" rtlCol="0">
            <a:spAutoFit/>
          </a:bodyPr>
          <a:lstStyle/>
          <a:p>
            <a:pPr defTabSz="884160"/>
            <a:r>
              <a:rPr lang="fa-IR" sz="1477" b="1" dirty="0">
                <a:solidFill>
                  <a:prstClr val="black"/>
                </a:solidFill>
                <a:effectLst>
                  <a:outerShdw blurRad="38100" dist="38100" dir="2700000" algn="tl">
                    <a:srgbClr val="000000">
                      <a:alpha val="43137"/>
                    </a:srgbClr>
                  </a:outerShdw>
                </a:effectLst>
                <a:cs typeface="B Nazanin" pitchFamily="2" charset="-78"/>
              </a:rPr>
              <a:t>ساختار حمام  پیرسرا :</a:t>
            </a:r>
          </a:p>
        </p:txBody>
      </p:sp>
      <p:sp>
        <p:nvSpPr>
          <p:cNvPr id="6" name="TextBox 5"/>
          <p:cNvSpPr txBox="1"/>
          <p:nvPr/>
        </p:nvSpPr>
        <p:spPr>
          <a:xfrm>
            <a:off x="2292713" y="2844714"/>
            <a:ext cx="5915669" cy="1654684"/>
          </a:xfrm>
          <a:prstGeom prst="rect">
            <a:avLst/>
          </a:prstGeom>
          <a:noFill/>
        </p:spPr>
        <p:txBody>
          <a:bodyPr wrap="square" rtlCol="0">
            <a:spAutoFit/>
          </a:bodyPr>
          <a:lstStyle/>
          <a:p>
            <a:pPr defTabSz="884160"/>
            <a:r>
              <a:rPr lang="fa-IR" sz="1292" dirty="0">
                <a:solidFill>
                  <a:prstClr val="black"/>
                </a:solidFill>
                <a:cs typeface="B Nazanin" pitchFamily="2" charset="-78"/>
              </a:rPr>
              <a:t>   خزینه این حمام در فضای پشت حمام قرار داشته و چاهی هم در آنجا دارد و آب حمام از آن تآمین می شده که بعدها آنجا را خراب کرده و حمام نمره را ساختند.</a:t>
            </a:r>
          </a:p>
          <a:p>
            <a:pPr defTabSz="884160"/>
            <a:r>
              <a:rPr lang="fa-IR" sz="1292" dirty="0">
                <a:solidFill>
                  <a:prstClr val="black"/>
                </a:solidFill>
                <a:cs typeface="B Nazanin" pitchFamily="2" charset="-78"/>
              </a:rPr>
              <a:t>   دود آتش تون خزینه وارد گربه رو شده و کف حمام را گرم و خشک می کرد. </a:t>
            </a:r>
          </a:p>
          <a:p>
            <a:pPr defTabSz="884160"/>
            <a:endParaRPr lang="fa-IR" sz="1292" dirty="0">
              <a:solidFill>
                <a:prstClr val="black"/>
              </a:solidFill>
              <a:cs typeface="B Nazanin" pitchFamily="2" charset="-78"/>
            </a:endParaRPr>
          </a:p>
          <a:p>
            <a:pPr defTabSz="884160"/>
            <a:r>
              <a:rPr lang="fa-IR" sz="1292" dirty="0">
                <a:solidFill>
                  <a:prstClr val="black"/>
                </a:solidFill>
                <a:cs typeface="B Nazanin" pitchFamily="2" charset="-78"/>
              </a:rPr>
              <a:t>   در قدیم سیستم تخلیه فاضلاب آن کاملا مشخص نیست، براساس حدس صاحب کنونی بنا، چاهی جهت دفن فاضلاب و... داشته است. </a:t>
            </a:r>
          </a:p>
          <a:p>
            <a:pPr defTabSz="884160"/>
            <a:endParaRPr lang="fa-IR" sz="1292" dirty="0">
              <a:solidFill>
                <a:prstClr val="black"/>
              </a:solidFill>
              <a:cs typeface="B Nazanin" pitchFamily="2" charset="-78"/>
            </a:endParaRPr>
          </a:p>
          <a:p>
            <a:pPr defTabSz="884160"/>
            <a:r>
              <a:rPr lang="fa-IR" sz="1108" dirty="0">
                <a:solidFill>
                  <a:prstClr val="black"/>
                </a:solidFill>
                <a:cs typeface="B Nazanin" pitchFamily="2" charset="-78"/>
              </a:rPr>
              <a:t>* اجازه برداشت در قسمت پشتی حمام را نداشتیم .</a:t>
            </a:r>
            <a:endParaRPr lang="en-US" sz="1108" dirty="0">
              <a:solidFill>
                <a:prstClr val="black"/>
              </a:solidFill>
              <a:cs typeface="B Nazanin" pitchFamily="2" charset="-78"/>
            </a:endParaRPr>
          </a:p>
        </p:txBody>
      </p:sp>
      <p:sp>
        <p:nvSpPr>
          <p:cNvPr id="5" name="TextBox 4"/>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ساختار حمام پیرسرا</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a:p>
            <a:pPr defTabSz="884160"/>
            <a:r>
              <a:rPr lang="fa-IR" sz="1108" dirty="0">
                <a:solidFill>
                  <a:prstClr val="black">
                    <a:lumMod val="75000"/>
                    <a:lumOff val="25000"/>
                  </a:prstClr>
                </a:solidFill>
              </a:rPr>
              <a:t>مصاحبه با مالک بنا</a:t>
            </a:r>
          </a:p>
          <a:p>
            <a:pPr defTabSz="884160"/>
            <a:r>
              <a:rPr lang="fa-IR" sz="1108" dirty="0">
                <a:solidFill>
                  <a:prstClr val="black">
                    <a:lumMod val="75000"/>
                    <a:lumOff val="25000"/>
                  </a:prstClr>
                </a:solidFill>
              </a:rPr>
              <a:t>مصاحبه با اهالی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43</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373117515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33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3309090" y="1126394"/>
            <a:ext cx="4918701" cy="2656401"/>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378526" y="4087976"/>
            <a:ext cx="4527924" cy="1982034"/>
          </a:xfrm>
          <a:prstGeom prst="rect">
            <a:avLst/>
          </a:prstGeom>
          <a:ln>
            <a:noFill/>
          </a:ln>
          <a:effectLst>
            <a:outerShdw blurRad="190500" algn="tl" rotWithShape="0">
              <a:srgbClr val="000000">
                <a:alpha val="70000"/>
              </a:srgbClr>
            </a:outerShdw>
          </a:effectLst>
        </p:spPr>
      </p:pic>
      <p:sp>
        <p:nvSpPr>
          <p:cNvPr id="4" name="TextBox 3"/>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ساختار حمام پیرسرا</a:t>
            </a:r>
            <a:endParaRPr lang="en-US" sz="1200" dirty="0">
              <a:solidFill>
                <a:prstClr val="black">
                  <a:lumMod val="75000"/>
                  <a:lumOff val="25000"/>
                </a:prstClr>
              </a:solidFill>
              <a:cs typeface="B Nazanin" pitchFamily="2" charset="-78"/>
            </a:endParaRPr>
          </a:p>
        </p:txBody>
      </p:sp>
      <p:sp>
        <p:nvSpPr>
          <p:cNvPr id="5" name="TextBox 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7"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a:p>
            <a:pPr defTabSz="884160"/>
            <a:r>
              <a:rPr lang="fa-IR" sz="1108" dirty="0">
                <a:solidFill>
                  <a:prstClr val="black">
                    <a:lumMod val="75000"/>
                    <a:lumOff val="25000"/>
                  </a:prstClr>
                </a:solidFill>
              </a:rPr>
              <a:t>مصاحبه با مالک بنا</a:t>
            </a:r>
          </a:p>
          <a:p>
            <a:pPr defTabSz="884160"/>
            <a:r>
              <a:rPr lang="fa-IR" sz="1108" dirty="0">
                <a:solidFill>
                  <a:prstClr val="black">
                    <a:lumMod val="75000"/>
                    <a:lumOff val="25000"/>
                  </a:prstClr>
                </a:solidFill>
              </a:rPr>
              <a:t>مصاحبه با اهالی</a:t>
            </a:r>
          </a:p>
        </p:txBody>
      </p:sp>
      <p:sp>
        <p:nvSpPr>
          <p:cNvPr id="8" name="TextBox 7"/>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45</a:t>
            </a:r>
          </a:p>
        </p:txBody>
      </p:sp>
    </p:spTree>
    <p:extLst>
      <p:ext uri="{BB962C8B-B14F-4D97-AF65-F5344CB8AC3E}">
        <p14:creationId xmlns:p14="http://schemas.microsoft.com/office/powerpoint/2010/main" val="70053627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44995" y="1368464"/>
            <a:ext cx="5716327" cy="1256790"/>
          </a:xfrm>
          <a:prstGeom prst="rect">
            <a:avLst/>
          </a:prstGeom>
          <a:noFill/>
        </p:spPr>
        <p:txBody>
          <a:bodyPr wrap="square" lIns="63152" tIns="31577" rIns="63152" bIns="31577" rtlCol="0">
            <a:spAutoFit/>
          </a:bodyPr>
          <a:lstStyle>
            <a:defPPr>
              <a:defRPr lang="en-US"/>
            </a:defPPr>
            <a:lvl1pPr algn="justLow" rtl="1">
              <a:defRPr sz="1300">
                <a:cs typeface="B Nazanin" pitchFamily="2" charset="-78"/>
              </a:defRPr>
            </a:lvl1pPr>
          </a:lstStyle>
          <a:p>
            <a:pPr defTabSz="884160"/>
            <a:r>
              <a:rPr lang="fa-IR" sz="1292" dirty="0">
                <a:solidFill>
                  <a:prstClr val="black"/>
                </a:solidFill>
              </a:rPr>
              <a:t>پس از عبور از سردرد حمام و</a:t>
            </a:r>
            <a:r>
              <a:rPr lang="en-US" sz="1292" dirty="0">
                <a:solidFill>
                  <a:prstClr val="black"/>
                </a:solidFill>
              </a:rPr>
              <a:t> </a:t>
            </a:r>
            <a:r>
              <a:rPr lang="fa-IR" sz="1292" dirty="0">
                <a:solidFill>
                  <a:prstClr val="black"/>
                </a:solidFill>
              </a:rPr>
              <a:t>پیش‏فضای ورودی در دوطرف ورودی دو مجسمه (دو سرباز) قرار داشت و جداره های سربینه تا نیمه کاشی کاری شده بود. </a:t>
            </a:r>
          </a:p>
          <a:p>
            <a:pPr defTabSz="884160"/>
            <a:r>
              <a:rPr lang="fa-IR" sz="1292" dirty="0">
                <a:solidFill>
                  <a:prstClr val="black"/>
                </a:solidFill>
              </a:rPr>
              <a:t>در دورتا دور رختکن سکوهایی بود برای مراجعین تا وسایل خود را آنجا قرار دهند.</a:t>
            </a:r>
          </a:p>
          <a:p>
            <a:pPr defTabSz="884160"/>
            <a:r>
              <a:rPr lang="fa-IR" sz="1292" dirty="0">
                <a:solidFill>
                  <a:prstClr val="black"/>
                </a:solidFill>
              </a:rPr>
              <a:t>سربینه با فضای میاندر به صحن حمام مرتبط می شد. و در کف این قسمت حوضی قرار داشت که در هنگام خروج پای خود را در آن می شستند.</a:t>
            </a:r>
            <a:endParaRPr lang="en-US" sz="1292" dirty="0">
              <a:solidFill>
                <a:prstClr val="black"/>
              </a:solidFill>
            </a:endParaRPr>
          </a:p>
          <a:p>
            <a:pPr defTabSz="884160"/>
            <a:endParaRPr lang="en-US" sz="1292" dirty="0">
              <a:solidFill>
                <a:prstClr val="black"/>
              </a:solidFill>
            </a:endParaRPr>
          </a:p>
        </p:txBody>
      </p:sp>
      <p:pic>
        <p:nvPicPr>
          <p:cNvPr id="12" name="Picture 11"/>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a:xfrm>
            <a:off x="2378526" y="3362531"/>
            <a:ext cx="5837267" cy="2416028"/>
          </a:xfrm>
          <a:prstGeom prst="rect">
            <a:avLst/>
          </a:prstGeom>
          <a:ln>
            <a:noFill/>
          </a:ln>
          <a:effectLst>
            <a:outerShdw blurRad="190500" algn="tl" rotWithShape="0">
              <a:srgbClr val="000000">
                <a:alpha val="70000"/>
              </a:srgbClr>
            </a:outerShdw>
          </a:effectLst>
        </p:spPr>
      </p:pic>
      <p:sp>
        <p:nvSpPr>
          <p:cNvPr id="4" name="TextBox 3"/>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ساختار حمام پیرسرا</a:t>
            </a:r>
            <a:endParaRPr lang="en-US" sz="1200" dirty="0">
              <a:solidFill>
                <a:prstClr val="black">
                  <a:lumMod val="75000"/>
                  <a:lumOff val="25000"/>
                </a:prstClr>
              </a:solidFill>
              <a:cs typeface="B Nazanin" pitchFamily="2" charset="-78"/>
            </a:endParaRPr>
          </a:p>
        </p:txBody>
      </p:sp>
      <p:sp>
        <p:nvSpPr>
          <p:cNvPr id="5" name="TextBox 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7"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a:p>
            <a:pPr defTabSz="884160"/>
            <a:r>
              <a:rPr lang="fa-IR" sz="1108" dirty="0">
                <a:solidFill>
                  <a:prstClr val="black">
                    <a:lumMod val="75000"/>
                    <a:lumOff val="25000"/>
                  </a:prstClr>
                </a:solidFill>
              </a:rPr>
              <a:t>مصاحبه با مالک بنا</a:t>
            </a:r>
          </a:p>
          <a:p>
            <a:pPr defTabSz="884160"/>
            <a:r>
              <a:rPr lang="fa-IR" sz="1108" dirty="0">
                <a:solidFill>
                  <a:prstClr val="black">
                    <a:lumMod val="75000"/>
                    <a:lumOff val="25000"/>
                  </a:prstClr>
                </a:solidFill>
              </a:rPr>
              <a:t>مصاحبه با اهالی</a:t>
            </a:r>
          </a:p>
        </p:txBody>
      </p:sp>
      <p:sp>
        <p:nvSpPr>
          <p:cNvPr id="8" name="TextBox 7"/>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46</a:t>
            </a:r>
          </a:p>
        </p:txBody>
      </p:sp>
    </p:spTree>
    <p:extLst>
      <p:ext uri="{BB962C8B-B14F-4D97-AF65-F5344CB8AC3E}">
        <p14:creationId xmlns:p14="http://schemas.microsoft.com/office/powerpoint/2010/main" val="32127601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44995" y="1260987"/>
            <a:ext cx="5716327" cy="688843"/>
          </a:xfrm>
          <a:prstGeom prst="rect">
            <a:avLst/>
          </a:prstGeom>
          <a:noFill/>
        </p:spPr>
        <p:txBody>
          <a:bodyPr wrap="square" rtlCol="0">
            <a:spAutoFit/>
          </a:bodyPr>
          <a:lstStyle/>
          <a:p>
            <a:pPr defTabSz="884160"/>
            <a:r>
              <a:rPr lang="fa-IR" sz="1292" dirty="0">
                <a:solidFill>
                  <a:prstClr val="black"/>
                </a:solidFill>
                <a:cs typeface="B Nazanin" pitchFamily="2" charset="-78"/>
              </a:rPr>
              <a:t>از سربینه به فضای دیگری هم راه داشت که شاهنشین نام داشته است.</a:t>
            </a:r>
          </a:p>
          <a:p>
            <a:pPr defTabSz="884160"/>
            <a:r>
              <a:rPr lang="fa-IR" sz="1292" dirty="0">
                <a:solidFill>
                  <a:prstClr val="black"/>
                </a:solidFill>
                <a:cs typeface="B Nazanin" pitchFamily="2" charset="-78"/>
              </a:rPr>
              <a:t>در این فضا به نوشیدن چای و گپ پس از حمام می پرداختند.</a:t>
            </a:r>
            <a:endParaRPr lang="en-US" sz="1292" dirty="0">
              <a:solidFill>
                <a:prstClr val="black"/>
              </a:solidFill>
              <a:cs typeface="B Nazanin" pitchFamily="2" charset="-78"/>
            </a:endParaRPr>
          </a:p>
          <a:p>
            <a:pPr defTabSz="884160"/>
            <a:r>
              <a:rPr lang="fa-IR" sz="1292" dirty="0">
                <a:solidFill>
                  <a:prstClr val="black"/>
                </a:solidFill>
                <a:cs typeface="B Nazanin" pitchFamily="2" charset="-78"/>
              </a:rPr>
              <a:t>از این فضا هم به صحن حمام راه داشت.</a:t>
            </a:r>
            <a:endParaRPr lang="en-US" sz="1292" dirty="0">
              <a:solidFill>
                <a:prstClr val="black"/>
              </a:solidFill>
              <a:cs typeface="B Nazanin" pitchFamily="2" charset="-78"/>
            </a:endParaRPr>
          </a:p>
        </p:txBody>
      </p:sp>
      <p:pic>
        <p:nvPicPr>
          <p:cNvPr id="3" name="Picture 2"/>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a:xfrm>
            <a:off x="2179119" y="2415897"/>
            <a:ext cx="6263210" cy="3362662"/>
          </a:xfrm>
          <a:prstGeom prst="rect">
            <a:avLst/>
          </a:prstGeom>
          <a:ln>
            <a:noFill/>
          </a:ln>
          <a:effectLst>
            <a:outerShdw blurRad="190500" algn="tl" rotWithShape="0">
              <a:srgbClr val="000000">
                <a:alpha val="70000"/>
              </a:srgbClr>
            </a:outerShdw>
          </a:effectLst>
        </p:spPr>
      </p:pic>
      <p:sp>
        <p:nvSpPr>
          <p:cNvPr id="4" name="TextBox 3"/>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ساختار حمام پیرسرا</a:t>
            </a:r>
            <a:endParaRPr lang="en-US" sz="1200" dirty="0">
              <a:solidFill>
                <a:prstClr val="black">
                  <a:lumMod val="75000"/>
                  <a:lumOff val="25000"/>
                </a:prstClr>
              </a:solidFill>
              <a:cs typeface="B Nazanin" pitchFamily="2" charset="-78"/>
            </a:endParaRPr>
          </a:p>
        </p:txBody>
      </p:sp>
      <p:sp>
        <p:nvSpPr>
          <p:cNvPr id="5" name="TextBox 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7"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a:p>
            <a:pPr defTabSz="884160"/>
            <a:r>
              <a:rPr lang="fa-IR" sz="1108" dirty="0">
                <a:solidFill>
                  <a:prstClr val="black">
                    <a:lumMod val="75000"/>
                    <a:lumOff val="25000"/>
                  </a:prstClr>
                </a:solidFill>
              </a:rPr>
              <a:t>مصاحبه با مالک بنا</a:t>
            </a:r>
          </a:p>
          <a:p>
            <a:pPr defTabSz="884160"/>
            <a:r>
              <a:rPr lang="fa-IR" sz="1108" dirty="0">
                <a:solidFill>
                  <a:prstClr val="black">
                    <a:lumMod val="75000"/>
                    <a:lumOff val="25000"/>
                  </a:prstClr>
                </a:solidFill>
              </a:rPr>
              <a:t>مصاحبه با اهالی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47</a:t>
            </a:r>
          </a:p>
        </p:txBody>
      </p:sp>
    </p:spTree>
    <p:extLst>
      <p:ext uri="{BB962C8B-B14F-4D97-AF65-F5344CB8AC3E}">
        <p14:creationId xmlns:p14="http://schemas.microsoft.com/office/powerpoint/2010/main" val="398354072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44995" y="1169057"/>
            <a:ext cx="5716327" cy="490006"/>
          </a:xfrm>
          <a:prstGeom prst="rect">
            <a:avLst/>
          </a:prstGeom>
          <a:noFill/>
        </p:spPr>
        <p:txBody>
          <a:bodyPr wrap="square" rtlCol="0">
            <a:spAutoFit/>
          </a:bodyPr>
          <a:lstStyle/>
          <a:p>
            <a:pPr defTabSz="884160"/>
            <a:r>
              <a:rPr lang="fa-IR" sz="1292" dirty="0">
                <a:solidFill>
                  <a:prstClr val="black"/>
                </a:solidFill>
                <a:cs typeface="B Nazanin" pitchFamily="2" charset="-78"/>
              </a:rPr>
              <a:t>در صحن حمام یک خزانه بزرگ هشت ضلعی قرار داشت.</a:t>
            </a:r>
            <a:endParaRPr lang="en-US" sz="1292" dirty="0">
              <a:solidFill>
                <a:prstClr val="black"/>
              </a:solidFill>
              <a:cs typeface="B Nazanin" pitchFamily="2" charset="-78"/>
            </a:endParaRPr>
          </a:p>
          <a:p>
            <a:pPr defTabSz="884160"/>
            <a:r>
              <a:rPr lang="fa-IR" sz="1292" dirty="0">
                <a:solidFill>
                  <a:prstClr val="black"/>
                </a:solidFill>
                <a:cs typeface="B Nazanin" pitchFamily="2" charset="-78"/>
              </a:rPr>
              <a:t>در سمت راست خزانه، فضایی بود برای دلاکان و دلاکی.</a:t>
            </a:r>
          </a:p>
        </p:txBody>
      </p:sp>
      <p:pic>
        <p:nvPicPr>
          <p:cNvPr id="3" name="Picture 2"/>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a:xfrm>
            <a:off x="2179119" y="2564904"/>
            <a:ext cx="6251233" cy="3198085"/>
          </a:xfrm>
          <a:prstGeom prst="rect">
            <a:avLst/>
          </a:prstGeom>
          <a:ln>
            <a:noFill/>
          </a:ln>
          <a:effectLst>
            <a:outerShdw blurRad="190500" algn="tl" rotWithShape="0">
              <a:srgbClr val="000000">
                <a:alpha val="70000"/>
              </a:srgbClr>
            </a:outerShdw>
          </a:effectLst>
        </p:spPr>
      </p:pic>
      <p:sp>
        <p:nvSpPr>
          <p:cNvPr id="4" name="TextBox 3"/>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ساختار حمام پیرسرا</a:t>
            </a:r>
            <a:endParaRPr lang="en-US" sz="1200" dirty="0">
              <a:solidFill>
                <a:prstClr val="black">
                  <a:lumMod val="75000"/>
                  <a:lumOff val="25000"/>
                </a:prstClr>
              </a:solidFill>
              <a:cs typeface="B Nazanin" pitchFamily="2" charset="-78"/>
            </a:endParaRPr>
          </a:p>
        </p:txBody>
      </p:sp>
      <p:sp>
        <p:nvSpPr>
          <p:cNvPr id="5" name="TextBox 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7"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a:p>
            <a:pPr defTabSz="884160"/>
            <a:r>
              <a:rPr lang="fa-IR" sz="1108" dirty="0">
                <a:solidFill>
                  <a:prstClr val="black">
                    <a:lumMod val="75000"/>
                    <a:lumOff val="25000"/>
                  </a:prstClr>
                </a:solidFill>
              </a:rPr>
              <a:t>مصاحبه با مالک بنا</a:t>
            </a:r>
          </a:p>
          <a:p>
            <a:pPr defTabSz="884160"/>
            <a:r>
              <a:rPr lang="fa-IR" sz="1108" dirty="0">
                <a:solidFill>
                  <a:prstClr val="black">
                    <a:lumMod val="75000"/>
                    <a:lumOff val="25000"/>
                  </a:prstClr>
                </a:solidFill>
              </a:rPr>
              <a:t>مصاحبه با اهالی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48</a:t>
            </a:r>
          </a:p>
        </p:txBody>
      </p:sp>
    </p:spTree>
    <p:extLst>
      <p:ext uri="{BB962C8B-B14F-4D97-AF65-F5344CB8AC3E}">
        <p14:creationId xmlns:p14="http://schemas.microsoft.com/office/powerpoint/2010/main" val="9712283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03751" y="1169057"/>
            <a:ext cx="2991102" cy="291170"/>
          </a:xfrm>
          <a:prstGeom prst="rect">
            <a:avLst/>
          </a:prstGeom>
          <a:noFill/>
        </p:spPr>
        <p:txBody>
          <a:bodyPr wrap="square" rtlCol="0">
            <a:spAutoFit/>
          </a:bodyPr>
          <a:lstStyle>
            <a:defPPr>
              <a:defRPr lang="en-US"/>
            </a:defPPr>
            <a:lvl1pPr algn="r" rtl="1">
              <a:defRPr sz="1400">
                <a:cs typeface="B Nazanin" pitchFamily="2" charset="-78"/>
              </a:defRPr>
            </a:lvl1pPr>
          </a:lstStyle>
          <a:p>
            <a:pPr defTabSz="884160"/>
            <a:r>
              <a:rPr lang="fa-IR" sz="1292" dirty="0">
                <a:solidFill>
                  <a:prstClr val="black"/>
                </a:solidFill>
              </a:rPr>
              <a:t>و فضایی برای حوضچه های آب سرد و آب گرم .</a:t>
            </a:r>
          </a:p>
        </p:txBody>
      </p:sp>
      <p:pic>
        <p:nvPicPr>
          <p:cNvPr id="4" name="Picture 3"/>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a:xfrm>
            <a:off x="2187166" y="2299028"/>
            <a:ext cx="6240032" cy="3426098"/>
          </a:xfrm>
          <a:prstGeom prst="rect">
            <a:avLst/>
          </a:prstGeom>
          <a:ln>
            <a:noFill/>
          </a:ln>
          <a:effectLst>
            <a:outerShdw blurRad="190500" algn="tl" rotWithShape="0">
              <a:srgbClr val="000000">
                <a:alpha val="70000"/>
              </a:srgbClr>
            </a:outerShdw>
          </a:effectLst>
        </p:spPr>
      </p:pic>
      <p:sp>
        <p:nvSpPr>
          <p:cNvPr id="5" name="TextBox 4"/>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ساختار حمام پیرسرا</a:t>
            </a:r>
            <a:endParaRPr lang="en-US" sz="1200" dirty="0">
              <a:solidFill>
                <a:prstClr val="black">
                  <a:lumMod val="75000"/>
                  <a:lumOff val="25000"/>
                </a:prstClr>
              </a:solidFill>
              <a:cs typeface="B Nazanin" pitchFamily="2" charset="-78"/>
            </a:endParaRPr>
          </a:p>
        </p:txBody>
      </p:sp>
      <p:sp>
        <p:nvSpPr>
          <p:cNvPr id="6" name="TextBox 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8"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a:p>
            <a:pPr defTabSz="884160"/>
            <a:r>
              <a:rPr lang="fa-IR" sz="1108" dirty="0">
                <a:solidFill>
                  <a:prstClr val="black">
                    <a:lumMod val="75000"/>
                    <a:lumOff val="25000"/>
                  </a:prstClr>
                </a:solidFill>
              </a:rPr>
              <a:t>مصاحبه با مالک بنا</a:t>
            </a:r>
          </a:p>
          <a:p>
            <a:pPr defTabSz="884160"/>
            <a:r>
              <a:rPr lang="fa-IR" sz="1108" dirty="0">
                <a:solidFill>
                  <a:prstClr val="black">
                    <a:lumMod val="75000"/>
                    <a:lumOff val="25000"/>
                  </a:prstClr>
                </a:solidFill>
              </a:rPr>
              <a:t>مصاحبه با اهالی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49</a:t>
            </a:r>
          </a:p>
        </p:txBody>
      </p:sp>
    </p:spTree>
    <p:extLst>
      <p:ext uri="{BB962C8B-B14F-4D97-AF65-F5344CB8AC3E}">
        <p14:creationId xmlns:p14="http://schemas.microsoft.com/office/powerpoint/2010/main" val="12455145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92713" y="1261632"/>
            <a:ext cx="5915668" cy="2649094"/>
          </a:xfrm>
          <a:prstGeom prst="rect">
            <a:avLst/>
          </a:prstGeom>
        </p:spPr>
        <p:txBody>
          <a:bodyPr wrap="square" lIns="63152" tIns="31577" rIns="63152" bIns="31577">
            <a:spAutoFit/>
          </a:bodyPr>
          <a:lstStyle/>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در</a:t>
            </a:r>
            <a:r>
              <a:rPr lang="fa-IR" sz="1200" dirty="0">
                <a:solidFill>
                  <a:prstClr val="black"/>
                </a:solidFill>
                <a:cs typeface="B Nazanin" pitchFamily="2" charset="-78"/>
              </a:rPr>
              <a:t> </a:t>
            </a:r>
            <a:r>
              <a:rPr lang="ar-SA" sz="1200" dirty="0">
                <a:solidFill>
                  <a:prstClr val="black"/>
                </a:solidFill>
                <a:cs typeface="B Nazanin" pitchFamily="2" charset="-78"/>
              </a:rPr>
              <a:t>شهر رشت و گذشته</a:t>
            </a:r>
            <a:r>
              <a:rPr lang="fa-IR" sz="1200" dirty="0">
                <a:solidFill>
                  <a:prstClr val="black"/>
                </a:solidFill>
                <a:cs typeface="B Nazanin" pitchFamily="2" charset="-78"/>
              </a:rPr>
              <a:t>‏</a:t>
            </a:r>
            <a:r>
              <a:rPr lang="ar-SA" sz="1200" dirty="0">
                <a:solidFill>
                  <a:prstClr val="black"/>
                </a:solidFill>
                <a:cs typeface="B Nazanin" pitchFamily="2" charset="-78"/>
              </a:rPr>
              <a:t>های دور به علت عدم لوله</a:t>
            </a:r>
            <a:r>
              <a:rPr lang="fa-IR" sz="1200" dirty="0">
                <a:solidFill>
                  <a:prstClr val="black"/>
                </a:solidFill>
                <a:cs typeface="B Nazanin" pitchFamily="2" charset="-78"/>
              </a:rPr>
              <a:t>‏</a:t>
            </a:r>
            <a:r>
              <a:rPr lang="ar-SA" sz="1200" dirty="0">
                <a:solidFill>
                  <a:prstClr val="black"/>
                </a:solidFill>
                <a:cs typeface="B Nazanin" pitchFamily="2" charset="-78"/>
              </a:rPr>
              <a:t>کشی وکمبود امکانات،</a:t>
            </a:r>
            <a:r>
              <a:rPr lang="fa-IR" sz="1200" dirty="0">
                <a:solidFill>
                  <a:prstClr val="black"/>
                </a:solidFill>
                <a:cs typeface="B Nazanin" pitchFamily="2" charset="-78"/>
              </a:rPr>
              <a:t> </a:t>
            </a:r>
            <a:r>
              <a:rPr lang="ar-SA" sz="1200" dirty="0">
                <a:solidFill>
                  <a:prstClr val="black"/>
                </a:solidFill>
                <a:cs typeface="B Nazanin" pitchFamily="2" charset="-78"/>
              </a:rPr>
              <a:t>اکثر</a:t>
            </a:r>
            <a:r>
              <a:rPr lang="fa-IR" sz="1200" dirty="0">
                <a:solidFill>
                  <a:prstClr val="black"/>
                </a:solidFill>
                <a:cs typeface="B Nazanin" pitchFamily="2" charset="-78"/>
              </a:rPr>
              <a:t> </a:t>
            </a:r>
            <a:r>
              <a:rPr lang="ar-SA" sz="1200" dirty="0">
                <a:solidFill>
                  <a:prstClr val="black"/>
                </a:solidFill>
                <a:cs typeface="B Nazanin" pitchFamily="2" charset="-78"/>
              </a:rPr>
              <a:t>منازل فاقد</a:t>
            </a:r>
            <a:r>
              <a:rPr lang="fa-IR" sz="1200" dirty="0">
                <a:solidFill>
                  <a:prstClr val="black"/>
                </a:solidFill>
                <a:cs typeface="B Nazanin" pitchFamily="2" charset="-78"/>
              </a:rPr>
              <a:t> </a:t>
            </a:r>
            <a:r>
              <a:rPr lang="ar-SA" sz="1200" dirty="0">
                <a:solidFill>
                  <a:prstClr val="black"/>
                </a:solidFill>
                <a:cs typeface="B Nazanin" pitchFamily="2" charset="-78"/>
              </a:rPr>
              <a:t>حمام بود</a:t>
            </a:r>
            <a:r>
              <a:rPr lang="fa-IR" sz="1200" dirty="0">
                <a:solidFill>
                  <a:prstClr val="black"/>
                </a:solidFill>
                <a:cs typeface="B Nazanin" pitchFamily="2" charset="-78"/>
              </a:rPr>
              <a:t>، </a:t>
            </a:r>
            <a:r>
              <a:rPr lang="ar-SA" sz="1200" dirty="0">
                <a:solidFill>
                  <a:prstClr val="black"/>
                </a:solidFill>
                <a:cs typeface="B Nazanin" pitchFamily="2" charset="-78"/>
              </a:rPr>
              <a:t>به جز خانه های اعیان،</a:t>
            </a:r>
            <a:r>
              <a:rPr lang="fa-IR" sz="1200" dirty="0">
                <a:solidFill>
                  <a:prstClr val="black"/>
                </a:solidFill>
                <a:cs typeface="B Nazanin" pitchFamily="2" charset="-78"/>
              </a:rPr>
              <a:t> </a:t>
            </a:r>
            <a:r>
              <a:rPr lang="ar-SA" sz="1200" dirty="0">
                <a:solidFill>
                  <a:prstClr val="black"/>
                </a:solidFill>
                <a:cs typeface="B Nazanin" pitchFamily="2" charset="-78"/>
              </a:rPr>
              <a:t>اشراف و</a:t>
            </a:r>
            <a:r>
              <a:rPr lang="fa-IR" sz="1200" dirty="0">
                <a:solidFill>
                  <a:prstClr val="black"/>
                </a:solidFill>
                <a:cs typeface="B Nazanin" pitchFamily="2" charset="-78"/>
              </a:rPr>
              <a:t> </a:t>
            </a:r>
            <a:r>
              <a:rPr lang="ar-SA" sz="1200" dirty="0">
                <a:solidFill>
                  <a:prstClr val="black"/>
                </a:solidFill>
                <a:cs typeface="B Nazanin" pitchFamily="2" charset="-78"/>
              </a:rPr>
              <a:t>مالکان بزرگ</a:t>
            </a:r>
            <a:r>
              <a:rPr lang="fa-IR" sz="1200" dirty="0">
                <a:solidFill>
                  <a:prstClr val="black"/>
                </a:solidFill>
                <a:cs typeface="B Nazanin" pitchFamily="2" charset="-78"/>
              </a:rPr>
              <a:t>.</a:t>
            </a:r>
            <a:endParaRPr lang="en-US"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عموم مردم از حمام</a:t>
            </a:r>
            <a:r>
              <a:rPr lang="fa-IR" sz="1200" dirty="0">
                <a:solidFill>
                  <a:prstClr val="black"/>
                </a:solidFill>
                <a:cs typeface="B Nazanin" pitchFamily="2" charset="-78"/>
              </a:rPr>
              <a:t>‏</a:t>
            </a:r>
            <a:r>
              <a:rPr lang="ar-SA" sz="1200" dirty="0">
                <a:solidFill>
                  <a:prstClr val="black"/>
                </a:solidFill>
                <a:cs typeface="B Nazanin" pitchFamily="2" charset="-78"/>
              </a:rPr>
              <a:t>های عمومی که در هر</a:t>
            </a:r>
            <a:r>
              <a:rPr lang="fa-IR" sz="1200" dirty="0">
                <a:solidFill>
                  <a:prstClr val="black"/>
                </a:solidFill>
                <a:cs typeface="B Nazanin" pitchFamily="2" charset="-78"/>
              </a:rPr>
              <a:t> </a:t>
            </a:r>
            <a:r>
              <a:rPr lang="ar-SA" sz="1200" dirty="0">
                <a:solidFill>
                  <a:prstClr val="black"/>
                </a:solidFill>
                <a:cs typeface="B Nazanin" pitchFamily="2" charset="-78"/>
              </a:rPr>
              <a:t>محله</a:t>
            </a:r>
            <a:r>
              <a:rPr lang="fa-IR" sz="1200" dirty="0">
                <a:solidFill>
                  <a:prstClr val="black"/>
                </a:solidFill>
                <a:cs typeface="B Nazanin" pitchFamily="2" charset="-78"/>
              </a:rPr>
              <a:t>‏</a:t>
            </a:r>
            <a:r>
              <a:rPr lang="ar-SA" sz="1200" dirty="0">
                <a:solidFill>
                  <a:prstClr val="black"/>
                </a:solidFill>
                <a:cs typeface="B Nazanin" pitchFamily="2" charset="-78"/>
              </a:rPr>
              <a:t>ای دایر</a:t>
            </a:r>
            <a:r>
              <a:rPr lang="fa-IR" sz="1200" dirty="0">
                <a:solidFill>
                  <a:prstClr val="black"/>
                </a:solidFill>
                <a:cs typeface="B Nazanin" pitchFamily="2" charset="-78"/>
              </a:rPr>
              <a:t> </a:t>
            </a:r>
            <a:r>
              <a:rPr lang="ar-SA" sz="1200" dirty="0">
                <a:solidFill>
                  <a:prstClr val="black"/>
                </a:solidFill>
                <a:cs typeface="B Nazanin" pitchFamily="2" charset="-78"/>
              </a:rPr>
              <a:t>بود،</a:t>
            </a:r>
            <a:r>
              <a:rPr lang="fa-IR" sz="1200" dirty="0">
                <a:solidFill>
                  <a:prstClr val="black"/>
                </a:solidFill>
                <a:cs typeface="B Nazanin" pitchFamily="2" charset="-78"/>
              </a:rPr>
              <a:t> </a:t>
            </a:r>
            <a:r>
              <a:rPr lang="ar-SA" sz="1200" dirty="0">
                <a:solidFill>
                  <a:prstClr val="black"/>
                </a:solidFill>
                <a:cs typeface="B Nazanin" pitchFamily="2" charset="-78"/>
              </a:rPr>
              <a:t>برای استحمام استفاده می کردند.</a:t>
            </a:r>
            <a:r>
              <a:rPr lang="fa-IR" sz="1200" dirty="0">
                <a:solidFill>
                  <a:prstClr val="black"/>
                </a:solidFill>
                <a:cs typeface="B Nazanin" pitchFamily="2" charset="-78"/>
              </a:rPr>
              <a:t> (</a:t>
            </a:r>
            <a:r>
              <a:rPr lang="ar-SA" sz="1200" dirty="0">
                <a:solidFill>
                  <a:prstClr val="black"/>
                </a:solidFill>
                <a:cs typeface="B Nazanin" pitchFamily="2" charset="-78"/>
              </a:rPr>
              <a:t>برخی از مردم به ویژه درفصل تابستان با گرم کردن آب،</a:t>
            </a:r>
            <a:r>
              <a:rPr lang="fa-IR" sz="1200" dirty="0">
                <a:solidFill>
                  <a:prstClr val="black"/>
                </a:solidFill>
                <a:cs typeface="B Nazanin" pitchFamily="2" charset="-78"/>
              </a:rPr>
              <a:t> </a:t>
            </a:r>
            <a:r>
              <a:rPr lang="ar-SA" sz="1200" dirty="0">
                <a:solidFill>
                  <a:prstClr val="black"/>
                </a:solidFill>
                <a:cs typeface="B Nazanin" pitchFamily="2" charset="-78"/>
              </a:rPr>
              <a:t>در حیاط منزل خود به شستن سر</a:t>
            </a:r>
            <a:r>
              <a:rPr lang="fa-IR" sz="1200" dirty="0">
                <a:solidFill>
                  <a:prstClr val="black"/>
                </a:solidFill>
                <a:cs typeface="B Nazanin" pitchFamily="2" charset="-78"/>
              </a:rPr>
              <a:t> </a:t>
            </a:r>
            <a:r>
              <a:rPr lang="ar-SA" sz="1200" dirty="0">
                <a:solidFill>
                  <a:prstClr val="black"/>
                </a:solidFill>
                <a:cs typeface="B Nazanin" pitchFamily="2" charset="-78"/>
              </a:rPr>
              <a:t>و</a:t>
            </a:r>
            <a:r>
              <a:rPr lang="fa-IR" sz="1200" dirty="0">
                <a:solidFill>
                  <a:prstClr val="black"/>
                </a:solidFill>
                <a:cs typeface="B Nazanin" pitchFamily="2" charset="-78"/>
              </a:rPr>
              <a:t> </a:t>
            </a:r>
            <a:r>
              <a:rPr lang="ar-SA" sz="1200" dirty="0">
                <a:solidFill>
                  <a:prstClr val="black"/>
                </a:solidFill>
                <a:cs typeface="B Nazanin" pitchFamily="2" charset="-78"/>
              </a:rPr>
              <a:t>تن می پرداختند.</a:t>
            </a:r>
            <a:r>
              <a:rPr lang="fa-IR" sz="1200" dirty="0">
                <a:solidFill>
                  <a:prstClr val="black"/>
                </a:solidFill>
                <a:cs typeface="B Nazanin" pitchFamily="2" charset="-78"/>
              </a:rPr>
              <a:t>)</a:t>
            </a: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براساس آمارسفرنامه میرزا</a:t>
            </a:r>
            <a:r>
              <a:rPr lang="fa-IR" sz="1200" dirty="0">
                <a:solidFill>
                  <a:prstClr val="black"/>
                </a:solidFill>
                <a:cs typeface="B Nazanin" pitchFamily="2" charset="-78"/>
              </a:rPr>
              <a:t> </a:t>
            </a:r>
            <a:r>
              <a:rPr lang="ar-SA" sz="1200" dirty="0">
                <a:solidFill>
                  <a:prstClr val="black"/>
                </a:solidFill>
                <a:cs typeface="B Nazanin" pitchFamily="2" charset="-78"/>
              </a:rPr>
              <a:t>ابراهیم که درسال 1276هجری قمری ارا</a:t>
            </a:r>
            <a:r>
              <a:rPr lang="fa-IR" sz="1200" dirty="0">
                <a:solidFill>
                  <a:prstClr val="black"/>
                </a:solidFill>
                <a:cs typeface="B Nazanin" pitchFamily="2" charset="-78"/>
              </a:rPr>
              <a:t>ئ</a:t>
            </a:r>
            <a:r>
              <a:rPr lang="ar-SA" sz="1200" dirty="0">
                <a:solidFill>
                  <a:prstClr val="black"/>
                </a:solidFill>
                <a:cs typeface="B Nazanin" pitchFamily="2" charset="-78"/>
              </a:rPr>
              <a:t>ه نمود،</a:t>
            </a:r>
            <a:r>
              <a:rPr lang="fa-IR" sz="1200" dirty="0">
                <a:solidFill>
                  <a:prstClr val="black"/>
                </a:solidFill>
                <a:cs typeface="B Nazanin" pitchFamily="2" charset="-78"/>
              </a:rPr>
              <a:t> </a:t>
            </a:r>
            <a:r>
              <a:rPr lang="ar-SA" sz="1200" dirty="0">
                <a:solidFill>
                  <a:prstClr val="black"/>
                </a:solidFill>
                <a:cs typeface="B Nazanin" pitchFamily="2" charset="-78"/>
              </a:rPr>
              <a:t>رشت در آن زمان دارای 17حمام بوده است.</a:t>
            </a:r>
            <a:r>
              <a:rPr lang="fa-IR" sz="1200" dirty="0">
                <a:solidFill>
                  <a:prstClr val="black"/>
                </a:solidFill>
                <a:cs typeface="B Nazanin" pitchFamily="2" charset="-78"/>
              </a:rPr>
              <a:t> </a:t>
            </a:r>
            <a:r>
              <a:rPr lang="ar-SA" sz="1200" dirty="0">
                <a:solidFill>
                  <a:prstClr val="black"/>
                </a:solidFill>
                <a:cs typeface="B Nazanin" pitchFamily="2" charset="-78"/>
              </a:rPr>
              <a:t>همچنین طبق نقشه شهر</a:t>
            </a:r>
            <a:r>
              <a:rPr lang="fa-IR" sz="1200" dirty="0">
                <a:solidFill>
                  <a:prstClr val="black"/>
                </a:solidFill>
                <a:cs typeface="B Nazanin" pitchFamily="2" charset="-78"/>
              </a:rPr>
              <a:t> </a:t>
            </a:r>
            <a:r>
              <a:rPr lang="ar-SA" sz="1200" dirty="0">
                <a:solidFill>
                  <a:prstClr val="black"/>
                </a:solidFill>
                <a:cs typeface="B Nazanin" pitchFamily="2" charset="-78"/>
              </a:rPr>
              <a:t>رشت که در سال 1287هجری قمری</a:t>
            </a:r>
            <a:r>
              <a:rPr lang="fa-IR" sz="1200" dirty="0">
                <a:solidFill>
                  <a:prstClr val="black"/>
                </a:solidFill>
                <a:cs typeface="B Nazanin" pitchFamily="2" charset="-78"/>
              </a:rPr>
              <a:t> </a:t>
            </a:r>
            <a:r>
              <a:rPr lang="ar-SA" sz="1200" dirty="0">
                <a:solidFill>
                  <a:prstClr val="black"/>
                </a:solidFill>
                <a:cs typeface="B Nazanin" pitchFamily="2" charset="-78"/>
              </a:rPr>
              <a:t>(1249هجری شمسی)</a:t>
            </a:r>
            <a:r>
              <a:rPr lang="fa-IR" sz="1200" dirty="0">
                <a:solidFill>
                  <a:prstClr val="black"/>
                </a:solidFill>
                <a:cs typeface="B Nazanin" pitchFamily="2" charset="-78"/>
              </a:rPr>
              <a:t> </a:t>
            </a:r>
            <a:r>
              <a:rPr lang="ar-SA" sz="1200" dirty="0">
                <a:solidFill>
                  <a:prstClr val="black"/>
                </a:solidFill>
                <a:cs typeface="B Nazanin" pitchFamily="2" charset="-78"/>
              </a:rPr>
              <a:t>ارا</a:t>
            </a:r>
            <a:r>
              <a:rPr lang="fa-IR" sz="1200" dirty="0">
                <a:solidFill>
                  <a:prstClr val="black"/>
                </a:solidFill>
                <a:cs typeface="B Nazanin" pitchFamily="2" charset="-78"/>
              </a:rPr>
              <a:t>ئ</a:t>
            </a:r>
            <a:r>
              <a:rPr lang="ar-SA" sz="1200" dirty="0">
                <a:solidFill>
                  <a:prstClr val="black"/>
                </a:solidFill>
                <a:cs typeface="B Nazanin" pitchFamily="2" charset="-78"/>
              </a:rPr>
              <a:t>ه نموده</a:t>
            </a:r>
            <a:r>
              <a:rPr lang="fa-IR" sz="1200" dirty="0">
                <a:solidFill>
                  <a:prstClr val="black"/>
                </a:solidFill>
                <a:cs typeface="B Nazanin" pitchFamily="2" charset="-78"/>
              </a:rPr>
              <a:t>‏اند</a:t>
            </a:r>
            <a:r>
              <a:rPr lang="ar-SA" sz="1200" dirty="0">
                <a:solidFill>
                  <a:prstClr val="black"/>
                </a:solidFill>
                <a:cs typeface="B Nazanin" pitchFamily="2" charset="-78"/>
              </a:rPr>
              <a:t>،</a:t>
            </a:r>
            <a:r>
              <a:rPr lang="fa-IR" sz="1200" dirty="0">
                <a:solidFill>
                  <a:prstClr val="black"/>
                </a:solidFill>
                <a:cs typeface="B Nazanin" pitchFamily="2" charset="-78"/>
              </a:rPr>
              <a:t> </a:t>
            </a:r>
            <a:r>
              <a:rPr lang="ar-SA" sz="1200" dirty="0">
                <a:solidFill>
                  <a:prstClr val="black"/>
                </a:solidFill>
                <a:cs typeface="B Nazanin" pitchFamily="2" charset="-78"/>
              </a:rPr>
              <a:t>تعداد حمام های رشت،</a:t>
            </a:r>
            <a:r>
              <a:rPr lang="fa-IR" sz="1200" dirty="0">
                <a:solidFill>
                  <a:prstClr val="black"/>
                </a:solidFill>
                <a:cs typeface="B Nazanin" pitchFamily="2" charset="-78"/>
              </a:rPr>
              <a:t> </a:t>
            </a:r>
            <a:r>
              <a:rPr lang="ar-SA" sz="1200" dirty="0">
                <a:solidFill>
                  <a:prstClr val="black"/>
                </a:solidFill>
                <a:cs typeface="B Nazanin" pitchFamily="2" charset="-78"/>
              </a:rPr>
              <a:t>18باب اعلام شده و</a:t>
            </a:r>
            <a:r>
              <a:rPr lang="fa-IR" sz="1200" dirty="0">
                <a:solidFill>
                  <a:prstClr val="black"/>
                </a:solidFill>
                <a:cs typeface="B Nazanin" pitchFamily="2" charset="-78"/>
              </a:rPr>
              <a:t> </a:t>
            </a:r>
            <a:r>
              <a:rPr lang="ar-SA" sz="1200" dirty="0">
                <a:solidFill>
                  <a:prstClr val="black"/>
                </a:solidFill>
                <a:cs typeface="B Nazanin" pitchFamily="2" charset="-78"/>
              </a:rPr>
              <a:t>نیز رابینو درسال 1331هجری قمری بیان نموده که در آن زمان جمعیت شهر رشت سی هزار تن بوده و سی و پنج باب حمام داشته است. </a:t>
            </a:r>
            <a:endParaRPr lang="fa-IR"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باگذشت سالیان طولانی و</a:t>
            </a:r>
            <a:r>
              <a:rPr lang="fa-IR" sz="1200" dirty="0">
                <a:solidFill>
                  <a:prstClr val="black"/>
                </a:solidFill>
                <a:cs typeface="B Nazanin" pitchFamily="2" charset="-78"/>
              </a:rPr>
              <a:t> </a:t>
            </a:r>
            <a:r>
              <a:rPr lang="ar-SA" sz="1200" dirty="0">
                <a:solidFill>
                  <a:prstClr val="black"/>
                </a:solidFill>
                <a:cs typeface="B Nazanin" pitchFamily="2" charset="-78"/>
              </a:rPr>
              <a:t>از</a:t>
            </a:r>
            <a:r>
              <a:rPr lang="fa-IR" sz="1200" dirty="0">
                <a:solidFill>
                  <a:prstClr val="black"/>
                </a:solidFill>
                <a:cs typeface="B Nazanin" pitchFamily="2" charset="-78"/>
              </a:rPr>
              <a:t> </a:t>
            </a:r>
            <a:r>
              <a:rPr lang="ar-SA" sz="1200" dirty="0">
                <a:solidFill>
                  <a:prstClr val="black"/>
                </a:solidFill>
                <a:cs typeface="B Nazanin" pitchFamily="2" charset="-78"/>
              </a:rPr>
              <a:t>میان حمام</a:t>
            </a:r>
            <a:r>
              <a:rPr lang="fa-IR" sz="1200" dirty="0">
                <a:solidFill>
                  <a:prstClr val="black"/>
                </a:solidFill>
                <a:cs typeface="B Nazanin" pitchFamily="2" charset="-78"/>
              </a:rPr>
              <a:t>‏</a:t>
            </a:r>
            <a:r>
              <a:rPr lang="ar-SA" sz="1200" dirty="0">
                <a:solidFill>
                  <a:prstClr val="black"/>
                </a:solidFill>
                <a:cs typeface="B Nazanin" pitchFamily="2" charset="-78"/>
              </a:rPr>
              <a:t>های قدیمی موجود که درحال حاضر تعطیل بوده و</a:t>
            </a:r>
            <a:r>
              <a:rPr lang="fa-IR" sz="1200" dirty="0">
                <a:solidFill>
                  <a:prstClr val="black"/>
                </a:solidFill>
                <a:cs typeface="B Nazanin" pitchFamily="2" charset="-78"/>
              </a:rPr>
              <a:t> </a:t>
            </a:r>
            <a:r>
              <a:rPr lang="ar-SA" sz="1200" dirty="0">
                <a:solidFill>
                  <a:prstClr val="black"/>
                </a:solidFill>
                <a:cs typeface="B Nazanin" pitchFamily="2" charset="-78"/>
              </a:rPr>
              <a:t>از نظر کاشی</a:t>
            </a:r>
            <a:r>
              <a:rPr lang="fa-IR" sz="1200" dirty="0">
                <a:solidFill>
                  <a:prstClr val="black"/>
                </a:solidFill>
                <a:cs typeface="B Nazanin" pitchFamily="2" charset="-78"/>
              </a:rPr>
              <a:t>‏</a:t>
            </a:r>
            <a:r>
              <a:rPr lang="ar-SA" sz="1200" dirty="0">
                <a:solidFill>
                  <a:prstClr val="black"/>
                </a:solidFill>
                <a:cs typeface="B Nazanin" pitchFamily="2" charset="-78"/>
              </a:rPr>
              <a:t>کاری</a:t>
            </a:r>
            <a:r>
              <a:rPr lang="fa-IR" sz="1200" dirty="0">
                <a:solidFill>
                  <a:prstClr val="black"/>
                </a:solidFill>
                <a:cs typeface="B Nazanin" pitchFamily="2" charset="-78"/>
              </a:rPr>
              <a:t>‏</a:t>
            </a:r>
            <a:r>
              <a:rPr lang="ar-SA" sz="1200" dirty="0">
                <a:solidFill>
                  <a:prstClr val="black"/>
                </a:solidFill>
                <a:cs typeface="B Nazanin" pitchFamily="2" charset="-78"/>
              </a:rPr>
              <a:t>های سردری دارای ارزش تاریخی می</a:t>
            </a:r>
            <a:r>
              <a:rPr lang="fa-IR" sz="1200" dirty="0">
                <a:solidFill>
                  <a:prstClr val="black"/>
                </a:solidFill>
                <a:cs typeface="B Nazanin" pitchFamily="2" charset="-78"/>
              </a:rPr>
              <a:t>‏</a:t>
            </a:r>
            <a:r>
              <a:rPr lang="ar-SA" sz="1200" dirty="0">
                <a:solidFill>
                  <a:prstClr val="black"/>
                </a:solidFill>
                <a:cs typeface="B Nazanin" pitchFamily="2" charset="-78"/>
              </a:rPr>
              <a:t>باشند، </a:t>
            </a:r>
            <a:r>
              <a:rPr lang="ar-SA" sz="1108" b="1" dirty="0">
                <a:solidFill>
                  <a:prstClr val="black"/>
                </a:solidFill>
                <a:cs typeface="B Nazanin" pitchFamily="2" charset="-78"/>
              </a:rPr>
              <a:t>حمام گلزار</a:t>
            </a:r>
            <a:r>
              <a:rPr lang="fa-IR" sz="1108" b="1" dirty="0">
                <a:solidFill>
                  <a:prstClr val="black"/>
                </a:solidFill>
                <a:cs typeface="B Nazanin" pitchFamily="2" charset="-78"/>
              </a:rPr>
              <a:t>(</a:t>
            </a:r>
            <a:r>
              <a:rPr lang="ar-SA" sz="1108" b="1" dirty="0">
                <a:solidFill>
                  <a:prstClr val="black"/>
                </a:solidFill>
                <a:cs typeface="B Nazanin" pitchFamily="2" charset="-78"/>
              </a:rPr>
              <a:t>پیرسرا</a:t>
            </a:r>
            <a:r>
              <a:rPr lang="fa-IR" sz="1108" b="1" dirty="0">
                <a:solidFill>
                  <a:prstClr val="black"/>
                </a:solidFill>
                <a:cs typeface="B Nazanin" pitchFamily="2" charset="-78"/>
              </a:rPr>
              <a:t>)</a:t>
            </a:r>
            <a:r>
              <a:rPr lang="ar-SA" sz="1108" b="1" dirty="0">
                <a:solidFill>
                  <a:prstClr val="black"/>
                </a:solidFill>
                <a:cs typeface="B Nazanin" pitchFamily="2" charset="-78"/>
              </a:rPr>
              <a:t> </a:t>
            </a:r>
            <a:r>
              <a:rPr lang="ar-SA" sz="1200" dirty="0">
                <a:solidFill>
                  <a:prstClr val="black"/>
                </a:solidFill>
                <a:cs typeface="B Nazanin" pitchFamily="2" charset="-78"/>
              </a:rPr>
              <a:t>است. </a:t>
            </a:r>
            <a:endParaRPr lang="fa-IR"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این اثر تاریخی در طول جغرافیایی 49/35/6</a:t>
            </a:r>
            <a:r>
              <a:rPr lang="fa-IR" sz="1200" dirty="0">
                <a:solidFill>
                  <a:prstClr val="black"/>
                </a:solidFill>
                <a:cs typeface="B Nazanin" pitchFamily="2" charset="-78"/>
              </a:rPr>
              <a:t> </a:t>
            </a:r>
            <a:r>
              <a:rPr lang="ar-SA" sz="1200" dirty="0">
                <a:solidFill>
                  <a:prstClr val="black"/>
                </a:solidFill>
                <a:cs typeface="B Nazanin" pitchFamily="2" charset="-78"/>
              </a:rPr>
              <a:t>وعرض جغرافیایی 37/15/59 به ارتفاع 9</a:t>
            </a:r>
            <a:r>
              <a:rPr lang="fa-IR" sz="1200" dirty="0">
                <a:solidFill>
                  <a:prstClr val="black"/>
                </a:solidFill>
                <a:cs typeface="B Nazanin" pitchFamily="2" charset="-78"/>
              </a:rPr>
              <a:t> </a:t>
            </a:r>
            <a:r>
              <a:rPr lang="ar-SA" sz="1200" dirty="0">
                <a:solidFill>
                  <a:prstClr val="black"/>
                </a:solidFill>
                <a:cs typeface="B Nazanin" pitchFamily="2" charset="-78"/>
              </a:rPr>
              <a:t>متراز سطح دریا قرار دارد. همچنین این اثر در قسمت جلگه</a:t>
            </a:r>
            <a:r>
              <a:rPr lang="fa-IR" sz="1200" dirty="0">
                <a:solidFill>
                  <a:prstClr val="black"/>
                </a:solidFill>
                <a:cs typeface="B Nazanin" pitchFamily="2" charset="-78"/>
              </a:rPr>
              <a:t>‏</a:t>
            </a:r>
            <a:r>
              <a:rPr lang="ar-SA" sz="1200" dirty="0">
                <a:solidFill>
                  <a:prstClr val="black"/>
                </a:solidFill>
                <a:cs typeface="B Nazanin" pitchFamily="2" charset="-78"/>
              </a:rPr>
              <a:t>ای استان گیلان در بخش مرکزی شهرستان رشت قراردارد.</a:t>
            </a:r>
            <a:endParaRPr lang="fa-IR"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این بنا در امتداد خیابان پیرسرا که از یک سو به خیابان سردار جنگل و</a:t>
            </a:r>
            <a:r>
              <a:rPr lang="fa-IR" sz="1200" dirty="0">
                <a:solidFill>
                  <a:prstClr val="black"/>
                </a:solidFill>
                <a:cs typeface="B Nazanin" pitchFamily="2" charset="-78"/>
              </a:rPr>
              <a:t> </a:t>
            </a:r>
            <a:r>
              <a:rPr lang="ar-SA" sz="1200" dirty="0">
                <a:solidFill>
                  <a:prstClr val="black"/>
                </a:solidFill>
                <a:cs typeface="B Nazanin" pitchFamily="2" charset="-78"/>
              </a:rPr>
              <a:t>از سوی دیگر به سبزه میدان منتهی می</a:t>
            </a:r>
            <a:r>
              <a:rPr lang="fa-IR" sz="1200" dirty="0">
                <a:solidFill>
                  <a:prstClr val="black"/>
                </a:solidFill>
                <a:cs typeface="B Nazanin" pitchFamily="2" charset="-78"/>
              </a:rPr>
              <a:t>‏</a:t>
            </a:r>
            <a:r>
              <a:rPr lang="ar-SA" sz="1200" dirty="0">
                <a:solidFill>
                  <a:prstClr val="black"/>
                </a:solidFill>
                <a:cs typeface="B Nazanin" pitchFamily="2" charset="-78"/>
              </a:rPr>
              <a:t>شود،</a:t>
            </a:r>
            <a:r>
              <a:rPr lang="fa-IR" sz="1200" dirty="0">
                <a:solidFill>
                  <a:prstClr val="black"/>
                </a:solidFill>
                <a:cs typeface="B Nazanin" pitchFamily="2" charset="-78"/>
              </a:rPr>
              <a:t> </a:t>
            </a:r>
            <a:r>
              <a:rPr lang="ar-SA" sz="1200" dirty="0">
                <a:solidFill>
                  <a:prstClr val="black"/>
                </a:solidFill>
                <a:cs typeface="B Nazanin" pitchFamily="2" charset="-78"/>
              </a:rPr>
              <a:t>قرار دارد.</a:t>
            </a:r>
            <a:endParaRPr lang="en-US" sz="1200" dirty="0">
              <a:solidFill>
                <a:prstClr val="black"/>
              </a:solidFill>
              <a:cs typeface="B Nazanin" pitchFamily="2" charset="-78"/>
            </a:endParaRPr>
          </a:p>
        </p:txBody>
      </p:sp>
      <p:sp>
        <p:nvSpPr>
          <p:cNvPr id="3" name="TextBox 2"/>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
        <p:nvSpPr>
          <p:cNvPr id="5" name="TextBox 4"/>
          <p:cNvSpPr txBox="1"/>
          <p:nvPr/>
        </p:nvSpPr>
        <p:spPr>
          <a:xfrm>
            <a:off x="849741" y="4886341"/>
            <a:ext cx="552403" cy="461665"/>
          </a:xfrm>
          <a:prstGeom prst="rect">
            <a:avLst/>
          </a:prstGeom>
          <a:noFill/>
        </p:spPr>
        <p:txBody>
          <a:bodyPr wrap="square" rtlCol="0">
            <a:spAutoFit/>
          </a:bodyPr>
          <a:lstStyle/>
          <a:p>
            <a:pPr algn="l" defTabSz="884160" rtl="0"/>
            <a:r>
              <a:rPr lang="fa-IR" sz="1200" dirty="0">
                <a:solidFill>
                  <a:prstClr val="black">
                    <a:lumMod val="75000"/>
                    <a:lumOff val="25000"/>
                  </a:prstClr>
                </a:solidFill>
                <a:cs typeface="B Nazanin" pitchFamily="2" charset="-78"/>
              </a:rPr>
              <a:t>تاریخچه</a:t>
            </a:r>
            <a:endParaRPr lang="en-US" sz="1200" dirty="0">
              <a:solidFill>
                <a:prstClr val="black">
                  <a:lumMod val="75000"/>
                  <a:lumOff val="25000"/>
                </a:prstClr>
              </a:solidFill>
              <a:cs typeface="B Nazanin" pitchFamily="2" charset="-78"/>
            </a:endParaRPr>
          </a:p>
        </p:txBody>
      </p:sp>
      <p:sp>
        <p:nvSpPr>
          <p:cNvPr id="6" name="Title 1"/>
          <p:cNvSpPr txBox="1">
            <a:spLocks/>
          </p:cNvSpPr>
          <p:nvPr/>
        </p:nvSpPr>
        <p:spPr>
          <a:xfrm>
            <a:off x="487810" y="5356370"/>
            <a:ext cx="1260169" cy="56117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lnSpc>
                <a:spcPct val="150000"/>
              </a:lnSpc>
            </a:pPr>
            <a:r>
              <a:rPr lang="fa-IR" sz="1108" dirty="0">
                <a:solidFill>
                  <a:prstClr val="black">
                    <a:lumMod val="75000"/>
                    <a:lumOff val="25000"/>
                  </a:prstClr>
                </a:solidFill>
              </a:rPr>
              <a:t>از آستارا تا استرآباد</a:t>
            </a:r>
          </a:p>
          <a:p>
            <a:pPr defTabSz="884160" rtl="0">
              <a:lnSpc>
                <a:spcPct val="150000"/>
              </a:lnSpc>
            </a:pPr>
            <a:r>
              <a:rPr lang="en-US" sz="923" dirty="0">
                <a:solidFill>
                  <a:prstClr val="black">
                    <a:lumMod val="65000"/>
                    <a:lumOff val="35000"/>
                  </a:prstClr>
                </a:solidFill>
              </a:rPr>
              <a:t>Wikipedia.org</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8" name="TextBox 7"/>
          <p:cNvSpPr txBox="1"/>
          <p:nvPr/>
        </p:nvSpPr>
        <p:spPr>
          <a:xfrm>
            <a:off x="58386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5</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95098198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60585" y="1484247"/>
            <a:ext cx="2634268" cy="688843"/>
          </a:xfrm>
          <a:prstGeom prst="rect">
            <a:avLst/>
          </a:prstGeom>
          <a:noFill/>
        </p:spPr>
        <p:txBody>
          <a:bodyPr wrap="square" rtlCol="0">
            <a:spAutoFit/>
          </a:bodyPr>
          <a:lstStyle/>
          <a:p>
            <a:pPr algn="justLow" defTabSz="884160"/>
            <a:r>
              <a:rPr lang="fa-IR" sz="1292" dirty="0">
                <a:solidFill>
                  <a:prstClr val="black"/>
                </a:solidFill>
                <a:cs typeface="B Nazanin" pitchFamily="2" charset="-78"/>
              </a:rPr>
              <a:t>از میاندر راهروی نسیتا تنگی به فضای تعویض لباس داشت و شاید سرویس بهداشتی هم در آنجا قرار داشت.</a:t>
            </a:r>
          </a:p>
        </p:txBody>
      </p:sp>
      <p:pic>
        <p:nvPicPr>
          <p:cNvPr id="3" name="Picture 2"/>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a:xfrm>
            <a:off x="2187166" y="907966"/>
            <a:ext cx="2717179" cy="2587503"/>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52651" y="3761345"/>
            <a:ext cx="3874546" cy="2193474"/>
          </a:xfrm>
          <a:prstGeom prst="rect">
            <a:avLst/>
          </a:prstGeom>
          <a:ln>
            <a:noFill/>
          </a:ln>
          <a:effectLst>
            <a:outerShdw blurRad="190500" algn="tl" rotWithShape="0">
              <a:srgbClr val="000000">
                <a:alpha val="70000"/>
              </a:srgbClr>
            </a:outerShdw>
          </a:effectLst>
        </p:spPr>
      </p:pic>
      <p:sp>
        <p:nvSpPr>
          <p:cNvPr id="6" name="TextBox 5"/>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ساختار حمام پیرسرا</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9"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a:p>
            <a:pPr defTabSz="884160"/>
            <a:r>
              <a:rPr lang="fa-IR" sz="1108" dirty="0">
                <a:solidFill>
                  <a:prstClr val="black">
                    <a:lumMod val="75000"/>
                    <a:lumOff val="25000"/>
                  </a:prstClr>
                </a:solidFill>
              </a:rPr>
              <a:t>مصاحبه با مالک بنا</a:t>
            </a:r>
          </a:p>
          <a:p>
            <a:pPr defTabSz="884160"/>
            <a:r>
              <a:rPr lang="fa-IR" sz="1108" dirty="0">
                <a:solidFill>
                  <a:prstClr val="black">
                    <a:lumMod val="75000"/>
                    <a:lumOff val="25000"/>
                  </a:prstClr>
                </a:solidFill>
              </a:rPr>
              <a:t>مصاحبه با اهالی</a:t>
            </a: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50</a:t>
            </a:r>
          </a:p>
        </p:txBody>
      </p:sp>
    </p:spTree>
    <p:extLst>
      <p:ext uri="{BB962C8B-B14F-4D97-AF65-F5344CB8AC3E}">
        <p14:creationId xmlns:p14="http://schemas.microsoft.com/office/powerpoint/2010/main" val="10297520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78526" y="945975"/>
            <a:ext cx="5716327" cy="688843"/>
          </a:xfrm>
          <a:prstGeom prst="rect">
            <a:avLst/>
          </a:prstGeom>
          <a:noFill/>
        </p:spPr>
        <p:txBody>
          <a:bodyPr wrap="square" rtlCol="0">
            <a:spAutoFit/>
          </a:bodyPr>
          <a:lstStyle/>
          <a:p>
            <a:pPr algn="justLow" defTabSz="884160"/>
            <a:r>
              <a:rPr lang="fa-IR" sz="1292" dirty="0">
                <a:solidFill>
                  <a:prstClr val="black"/>
                </a:solidFill>
                <a:cs typeface="B Nazanin" pitchFamily="2" charset="-78"/>
              </a:rPr>
              <a:t>در سمت چپ صحن حمام، در یک طرف حوض کوچکی قرار داشت که بیشتر جنبه دورهم نشینی و تعامل داشت تا حوض شستشوی. (زیرا در قدیم، حمام به نوعی مکان معاشرت و دور هم‏نشینی بود و زمان زیادی را در آن به سر می‏بردند، این‏گونه فضاها در حمام های بزرگ شکل می‏گرفت.)</a:t>
            </a:r>
          </a:p>
        </p:txBody>
      </p:sp>
      <p:pic>
        <p:nvPicPr>
          <p:cNvPr id="3" name="Picture 2"/>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a:xfrm>
            <a:off x="2179119" y="1897525"/>
            <a:ext cx="6248079" cy="4057295"/>
          </a:xfrm>
          <a:prstGeom prst="rect">
            <a:avLst/>
          </a:prstGeom>
          <a:ln>
            <a:noFill/>
          </a:ln>
          <a:effectLst>
            <a:outerShdw blurRad="190500" algn="tl" rotWithShape="0">
              <a:srgbClr val="000000">
                <a:alpha val="70000"/>
              </a:srgbClr>
            </a:outerShdw>
          </a:effectLst>
        </p:spPr>
      </p:pic>
      <p:sp>
        <p:nvSpPr>
          <p:cNvPr id="4" name="TextBox 3"/>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ساختار حمام پیرسرا</a:t>
            </a:r>
            <a:endParaRPr lang="en-US" sz="1200" dirty="0">
              <a:solidFill>
                <a:prstClr val="black">
                  <a:lumMod val="75000"/>
                  <a:lumOff val="25000"/>
                </a:prstClr>
              </a:solidFill>
              <a:cs typeface="B Nazanin" pitchFamily="2" charset="-78"/>
            </a:endParaRPr>
          </a:p>
        </p:txBody>
      </p:sp>
      <p:sp>
        <p:nvSpPr>
          <p:cNvPr id="5" name="TextBox 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7"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a:p>
            <a:pPr defTabSz="884160"/>
            <a:r>
              <a:rPr lang="fa-IR" sz="1108" dirty="0">
                <a:solidFill>
                  <a:prstClr val="black">
                    <a:lumMod val="75000"/>
                    <a:lumOff val="25000"/>
                  </a:prstClr>
                </a:solidFill>
              </a:rPr>
              <a:t>مصاحبه با مالک بنا</a:t>
            </a:r>
          </a:p>
          <a:p>
            <a:pPr defTabSz="884160"/>
            <a:r>
              <a:rPr lang="fa-IR" sz="1108" dirty="0">
                <a:solidFill>
                  <a:prstClr val="black">
                    <a:lumMod val="75000"/>
                    <a:lumOff val="25000"/>
                  </a:prstClr>
                </a:solidFill>
              </a:rPr>
              <a:t>مصاحبه با اهالی</a:t>
            </a:r>
          </a:p>
        </p:txBody>
      </p:sp>
      <p:sp>
        <p:nvSpPr>
          <p:cNvPr id="8" name="TextBox 7"/>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51</a:t>
            </a:r>
          </a:p>
        </p:txBody>
      </p:sp>
    </p:spTree>
    <p:extLst>
      <p:ext uri="{BB962C8B-B14F-4D97-AF65-F5344CB8AC3E}">
        <p14:creationId xmlns:p14="http://schemas.microsoft.com/office/powerpoint/2010/main" val="245748602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72593" y="1358314"/>
            <a:ext cx="3722260" cy="291170"/>
          </a:xfrm>
          <a:prstGeom prst="rect">
            <a:avLst/>
          </a:prstGeom>
          <a:noFill/>
        </p:spPr>
        <p:txBody>
          <a:bodyPr wrap="square" rtlCol="0">
            <a:spAutoFit/>
          </a:bodyPr>
          <a:lstStyle/>
          <a:p>
            <a:pPr defTabSz="884160"/>
            <a:r>
              <a:rPr lang="fa-IR" sz="1292" dirty="0">
                <a:solidFill>
                  <a:prstClr val="black"/>
                </a:solidFill>
                <a:cs typeface="B Nazanin" pitchFamily="2" charset="-78"/>
              </a:rPr>
              <a:t>در سمت چپ صحن حمام در طرفی دیگر تنبیرخانه قرارداشت.</a:t>
            </a:r>
          </a:p>
        </p:txBody>
      </p:sp>
      <p:pic>
        <p:nvPicPr>
          <p:cNvPr id="3" name="Picture 2"/>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100000"/>
                    </a14:imgEffect>
                    <a14:imgEffect>
                      <a14:saturation sat="33000"/>
                    </a14:imgEffect>
                  </a14:imgLayer>
                </a14:imgProps>
              </a:ext>
              <a:ext uri="{28A0092B-C50C-407E-A947-70E740481C1C}">
                <a14:useLocalDpi xmlns:a14="http://schemas.microsoft.com/office/drawing/2010/main"/>
              </a:ext>
            </a:extLst>
          </a:blip>
          <a:srcRect/>
          <a:stretch/>
        </p:blipFill>
        <p:spPr>
          <a:xfrm>
            <a:off x="2179120" y="2550401"/>
            <a:ext cx="6248079" cy="3404418"/>
          </a:xfrm>
          <a:prstGeom prst="rect">
            <a:avLst/>
          </a:prstGeom>
          <a:ln>
            <a:noFill/>
          </a:ln>
          <a:effectLst>
            <a:outerShdw blurRad="190500" algn="tl" rotWithShape="0">
              <a:srgbClr val="000000">
                <a:alpha val="70000"/>
              </a:srgbClr>
            </a:outerShdw>
          </a:effectLst>
        </p:spPr>
      </p:pic>
      <p:sp>
        <p:nvSpPr>
          <p:cNvPr id="4" name="TextBox 3"/>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ساختار حمام پیرسرا</a:t>
            </a:r>
            <a:endParaRPr lang="en-US" sz="1200" dirty="0">
              <a:solidFill>
                <a:prstClr val="black">
                  <a:lumMod val="75000"/>
                  <a:lumOff val="25000"/>
                </a:prstClr>
              </a:solidFill>
              <a:cs typeface="B Nazanin" pitchFamily="2" charset="-78"/>
            </a:endParaRPr>
          </a:p>
        </p:txBody>
      </p:sp>
      <p:sp>
        <p:nvSpPr>
          <p:cNvPr id="5" name="TextBox 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7"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a:p>
            <a:pPr defTabSz="884160"/>
            <a:r>
              <a:rPr lang="fa-IR" sz="1108" dirty="0">
                <a:solidFill>
                  <a:prstClr val="black">
                    <a:lumMod val="75000"/>
                    <a:lumOff val="25000"/>
                  </a:prstClr>
                </a:solidFill>
              </a:rPr>
              <a:t>مصاحبه با مالک بنا</a:t>
            </a:r>
          </a:p>
          <a:p>
            <a:pPr defTabSz="884160"/>
            <a:r>
              <a:rPr lang="fa-IR" sz="1108" dirty="0">
                <a:solidFill>
                  <a:prstClr val="black">
                    <a:lumMod val="75000"/>
                    <a:lumOff val="25000"/>
                  </a:prstClr>
                </a:solidFill>
              </a:rPr>
              <a:t>مصاحبه با اهالی</a:t>
            </a:r>
          </a:p>
        </p:txBody>
      </p:sp>
      <p:sp>
        <p:nvSpPr>
          <p:cNvPr id="8" name="TextBox 7"/>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52</a:t>
            </a:r>
          </a:p>
        </p:txBody>
      </p:sp>
    </p:spTree>
    <p:extLst>
      <p:ext uri="{BB962C8B-B14F-4D97-AF65-F5344CB8AC3E}">
        <p14:creationId xmlns:p14="http://schemas.microsoft.com/office/powerpoint/2010/main" val="93452127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865330" y="1370268"/>
            <a:ext cx="2418583" cy="972994"/>
          </a:xfrm>
          <a:prstGeom prst="rect">
            <a:avLst/>
          </a:prstGeom>
          <a:noFill/>
        </p:spPr>
        <p:txBody>
          <a:bodyPr wrap="square" lIns="63152" tIns="31577" rIns="63152" bIns="31577" rtlCol="0">
            <a:spAutoFit/>
          </a:bodyPr>
          <a:lstStyle/>
          <a:p>
            <a:pPr algn="justLow" defTabSz="884160"/>
            <a:r>
              <a:rPr lang="fa-IR" sz="1477" dirty="0">
                <a:solidFill>
                  <a:prstClr val="black"/>
                </a:solidFill>
                <a:cs typeface="B Nazanin" pitchFamily="2" charset="-78"/>
              </a:rPr>
              <a:t>1. سرویس بهداشتی</a:t>
            </a:r>
          </a:p>
          <a:p>
            <a:pPr algn="justLow" defTabSz="884160"/>
            <a:r>
              <a:rPr lang="fa-IR" sz="1477" dirty="0">
                <a:solidFill>
                  <a:prstClr val="black"/>
                </a:solidFill>
                <a:cs typeface="B Nazanin" pitchFamily="2" charset="-78"/>
              </a:rPr>
              <a:t>2.  دوش در بخش زنانه</a:t>
            </a:r>
          </a:p>
          <a:p>
            <a:pPr algn="justLow" defTabSz="884160"/>
            <a:r>
              <a:rPr lang="fa-IR" sz="1477" dirty="0">
                <a:solidFill>
                  <a:prstClr val="black"/>
                </a:solidFill>
                <a:cs typeface="B Nazanin" pitchFamily="2" charset="-78"/>
              </a:rPr>
              <a:t>3.  صحن حمام</a:t>
            </a:r>
          </a:p>
          <a:p>
            <a:pPr algn="justLow" defTabSz="884160"/>
            <a:r>
              <a:rPr lang="fa-IR" sz="1477" dirty="0">
                <a:solidFill>
                  <a:prstClr val="black"/>
                </a:solidFill>
                <a:cs typeface="B Nazanin" pitchFamily="2" charset="-78"/>
              </a:rPr>
              <a:t>4.  ورودی مردانه</a:t>
            </a:r>
            <a:endParaRPr lang="en-US" sz="1477" dirty="0">
              <a:solidFill>
                <a:prstClr val="black"/>
              </a:solidFill>
              <a:cs typeface="B Nazanin" pitchFamily="2" charset="-78"/>
            </a:endParaRPr>
          </a:p>
        </p:txBody>
      </p:sp>
      <p:sp>
        <p:nvSpPr>
          <p:cNvPr id="22" name="TextBox 21"/>
          <p:cNvSpPr txBox="1"/>
          <p:nvPr/>
        </p:nvSpPr>
        <p:spPr>
          <a:xfrm>
            <a:off x="6566068" y="918967"/>
            <a:ext cx="179466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نفشه الحاقات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grpSp>
        <p:nvGrpSpPr>
          <p:cNvPr id="2" name="Group 1"/>
          <p:cNvGrpSpPr/>
          <p:nvPr/>
        </p:nvGrpSpPr>
        <p:grpSpPr>
          <a:xfrm>
            <a:off x="2312057" y="2564904"/>
            <a:ext cx="4993803" cy="3456384"/>
            <a:chOff x="2670370" y="2420888"/>
            <a:chExt cx="4309441" cy="304491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70370" y="2420888"/>
              <a:ext cx="4302593" cy="3044910"/>
            </a:xfrm>
            <a:prstGeom prst="rect">
              <a:avLst/>
            </a:prstGeom>
          </p:spPr>
        </p:pic>
        <p:sp>
          <p:nvSpPr>
            <p:cNvPr id="7" name="Rectangle 6"/>
            <p:cNvSpPr/>
            <p:nvPr/>
          </p:nvSpPr>
          <p:spPr>
            <a:xfrm rot="5400000">
              <a:off x="4798145" y="3547557"/>
              <a:ext cx="273406" cy="32432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11" name="Rectangle 10"/>
            <p:cNvSpPr/>
            <p:nvPr/>
          </p:nvSpPr>
          <p:spPr>
            <a:xfrm rot="5400000">
              <a:off x="5384324" y="4477865"/>
              <a:ext cx="299108" cy="505636"/>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18" name="Rectangle 17"/>
            <p:cNvSpPr/>
            <p:nvPr/>
          </p:nvSpPr>
          <p:spPr>
            <a:xfrm rot="5400000">
              <a:off x="6628302" y="3080005"/>
              <a:ext cx="366732" cy="315112"/>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6" name="Rectangle 5"/>
            <p:cNvSpPr/>
            <p:nvPr/>
          </p:nvSpPr>
          <p:spPr>
            <a:xfrm rot="5400000">
              <a:off x="3748528" y="4315903"/>
              <a:ext cx="507195" cy="1037651"/>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152" tIns="31577" rIns="63152" bIns="31577" rtlCol="0" anchor="ctr"/>
            <a:lstStyle/>
            <a:p>
              <a:pPr algn="ctr" defTabSz="884160" rtl="0"/>
              <a:endParaRPr lang="en-US" sz="1754">
                <a:solidFill>
                  <a:prstClr val="white"/>
                </a:solidFill>
              </a:endParaRPr>
            </a:p>
          </p:txBody>
        </p:sp>
        <p:sp>
          <p:nvSpPr>
            <p:cNvPr id="14" name="TextBox 13"/>
            <p:cNvSpPr txBox="1"/>
            <p:nvPr/>
          </p:nvSpPr>
          <p:spPr>
            <a:xfrm>
              <a:off x="3900898" y="4738157"/>
              <a:ext cx="298618" cy="293988"/>
            </a:xfrm>
            <a:prstGeom prst="rect">
              <a:avLst/>
            </a:prstGeom>
            <a:noFill/>
          </p:spPr>
          <p:txBody>
            <a:bodyPr wrap="square" lIns="63152" tIns="31577" rIns="63152" bIns="31577" rtlCol="0">
              <a:spAutoFit/>
            </a:bodyPr>
            <a:lstStyle/>
            <a:p>
              <a:pPr algn="l" defTabSz="884160" rtl="0"/>
              <a:r>
                <a:rPr lang="fa-IR" sz="1754" b="1" dirty="0">
                  <a:solidFill>
                    <a:prstClr val="black"/>
                  </a:solidFill>
                  <a:cs typeface="B Nazanin" pitchFamily="2" charset="-78"/>
                </a:rPr>
                <a:t>3</a:t>
              </a:r>
              <a:endParaRPr lang="en-US" sz="1754" b="1" dirty="0">
                <a:solidFill>
                  <a:prstClr val="black"/>
                </a:solidFill>
                <a:cs typeface="B Nazanin" pitchFamily="2" charset="-78"/>
              </a:endParaRPr>
            </a:p>
          </p:txBody>
        </p:sp>
        <p:sp>
          <p:nvSpPr>
            <p:cNvPr id="46" name="TextBox 45"/>
            <p:cNvSpPr txBox="1"/>
            <p:nvPr/>
          </p:nvSpPr>
          <p:spPr>
            <a:xfrm>
              <a:off x="5446470" y="4581128"/>
              <a:ext cx="298618" cy="293988"/>
            </a:xfrm>
            <a:prstGeom prst="rect">
              <a:avLst/>
            </a:prstGeom>
            <a:noFill/>
          </p:spPr>
          <p:txBody>
            <a:bodyPr wrap="square" lIns="63152" tIns="31577" rIns="63152" bIns="31577" rtlCol="0">
              <a:spAutoFit/>
            </a:bodyPr>
            <a:lstStyle/>
            <a:p>
              <a:pPr algn="l" defTabSz="884160" rtl="0"/>
              <a:r>
                <a:rPr lang="fa-IR" sz="1754" b="1" dirty="0">
                  <a:solidFill>
                    <a:prstClr val="black"/>
                  </a:solidFill>
                  <a:cs typeface="B Nazanin" pitchFamily="2" charset="-78"/>
                </a:rPr>
                <a:t>2</a:t>
              </a:r>
              <a:endParaRPr lang="en-US" sz="1754" b="1" dirty="0">
                <a:solidFill>
                  <a:prstClr val="black"/>
                </a:solidFill>
                <a:cs typeface="B Nazanin" pitchFamily="2" charset="-78"/>
              </a:endParaRPr>
            </a:p>
          </p:txBody>
        </p:sp>
        <p:sp>
          <p:nvSpPr>
            <p:cNvPr id="49" name="TextBox 48"/>
            <p:cNvSpPr txBox="1"/>
            <p:nvPr/>
          </p:nvSpPr>
          <p:spPr>
            <a:xfrm>
              <a:off x="4808984" y="3571584"/>
              <a:ext cx="269321" cy="293988"/>
            </a:xfrm>
            <a:prstGeom prst="rect">
              <a:avLst/>
            </a:prstGeom>
            <a:noFill/>
          </p:spPr>
          <p:txBody>
            <a:bodyPr wrap="square" lIns="63152" tIns="31577" rIns="63152" bIns="31577" rtlCol="0">
              <a:spAutoFit/>
            </a:bodyPr>
            <a:lstStyle/>
            <a:p>
              <a:pPr algn="l" defTabSz="884160" rtl="0"/>
              <a:r>
                <a:rPr lang="fa-IR" sz="1754" b="1" dirty="0">
                  <a:solidFill>
                    <a:prstClr val="black"/>
                  </a:solidFill>
                  <a:cs typeface="B Nazanin" pitchFamily="2" charset="-78"/>
                </a:rPr>
                <a:t>1</a:t>
              </a:r>
              <a:endParaRPr lang="en-US" sz="1754" b="1" dirty="0">
                <a:solidFill>
                  <a:prstClr val="black"/>
                </a:solidFill>
                <a:cs typeface="B Nazanin" pitchFamily="2" charset="-78"/>
              </a:endParaRPr>
            </a:p>
          </p:txBody>
        </p:sp>
        <p:sp>
          <p:nvSpPr>
            <p:cNvPr id="50" name="TextBox 49"/>
            <p:cNvSpPr txBox="1"/>
            <p:nvPr/>
          </p:nvSpPr>
          <p:spPr>
            <a:xfrm>
              <a:off x="6681192" y="3096777"/>
              <a:ext cx="298619" cy="293988"/>
            </a:xfrm>
            <a:prstGeom prst="rect">
              <a:avLst/>
            </a:prstGeom>
            <a:noFill/>
          </p:spPr>
          <p:txBody>
            <a:bodyPr wrap="square" lIns="63152" tIns="31577" rIns="63152" bIns="31577" rtlCol="0">
              <a:spAutoFit/>
            </a:bodyPr>
            <a:lstStyle/>
            <a:p>
              <a:pPr algn="l" defTabSz="884160" rtl="0"/>
              <a:r>
                <a:rPr lang="fa-IR" sz="1754" b="1" dirty="0">
                  <a:solidFill>
                    <a:prstClr val="black"/>
                  </a:solidFill>
                  <a:cs typeface="B Nazanin" pitchFamily="2" charset="-78"/>
                </a:rPr>
                <a:t>4</a:t>
              </a:r>
              <a:endParaRPr lang="en-US" sz="1754" b="1" dirty="0">
                <a:solidFill>
                  <a:prstClr val="black"/>
                </a:solidFill>
                <a:cs typeface="B Nazanin" pitchFamily="2" charset="-78"/>
              </a:endParaRPr>
            </a:p>
          </p:txBody>
        </p:sp>
      </p:grpSp>
      <p:pic>
        <p:nvPicPr>
          <p:cNvPr id="51" name="Picture 50"/>
          <p:cNvPicPr>
            <a:picLocks noChangeAspect="1" noChangeArrowheads="1"/>
          </p:cNvPicPr>
          <p:nvPr/>
        </p:nvPicPr>
        <p:blipFill>
          <a:blip r:embed="rId3" cstate="email">
            <a:biLevel thresh="75000"/>
            <a:extLst>
              <a:ext uri="{BEBA8EAE-BF5A-486C-A8C5-ECC9F3942E4B}">
                <a14:imgProps xmlns:a14="http://schemas.microsoft.com/office/drawing/2010/main">
                  <a14:imgLayer r:embed="rId4">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354980" y="1235526"/>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الحاقات بنا</a:t>
            </a:r>
            <a:endParaRPr lang="en-US" sz="1200" dirty="0">
              <a:solidFill>
                <a:prstClr val="black">
                  <a:lumMod val="75000"/>
                  <a:lumOff val="25000"/>
                </a:prstClr>
              </a:solidFill>
              <a:cs typeface="B Nazanin" pitchFamily="2" charset="-78"/>
            </a:endParaRPr>
          </a:p>
        </p:txBody>
      </p:sp>
      <p:sp>
        <p:nvSpPr>
          <p:cNvPr id="17" name="TextBox 1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20"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a:p>
            <a:pPr defTabSz="884160"/>
            <a:r>
              <a:rPr lang="fa-IR" sz="1108" dirty="0">
                <a:solidFill>
                  <a:prstClr val="black">
                    <a:lumMod val="75000"/>
                    <a:lumOff val="25000"/>
                  </a:prstClr>
                </a:solidFill>
              </a:rPr>
              <a:t>مصاحبه با مالک بنا</a:t>
            </a:r>
          </a:p>
          <a:p>
            <a:pPr defTabSz="884160"/>
            <a:r>
              <a:rPr lang="fa-IR" sz="1108" dirty="0">
                <a:solidFill>
                  <a:prstClr val="black">
                    <a:lumMod val="75000"/>
                    <a:lumOff val="25000"/>
                  </a:prstClr>
                </a:solidFill>
              </a:rPr>
              <a:t>مصاحبه با اهالی</a:t>
            </a:r>
          </a:p>
        </p:txBody>
      </p:sp>
      <p:sp>
        <p:nvSpPr>
          <p:cNvPr id="21" name="TextBox 20"/>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53</a:t>
            </a:r>
          </a:p>
        </p:txBody>
      </p:sp>
    </p:spTree>
    <p:extLst>
      <p:ext uri="{BB962C8B-B14F-4D97-AF65-F5344CB8AC3E}">
        <p14:creationId xmlns:p14="http://schemas.microsoft.com/office/powerpoint/2010/main" val="313357617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312057" y="2266179"/>
            <a:ext cx="5853856" cy="3755109"/>
            <a:chOff x="2619817" y="2626252"/>
            <a:chExt cx="5348013" cy="3430623"/>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19817" y="2626252"/>
              <a:ext cx="5348013" cy="3430623"/>
            </a:xfrm>
            <a:prstGeom prst="rect">
              <a:avLst/>
            </a:prstGeom>
          </p:spPr>
        </p:pic>
        <p:pic>
          <p:nvPicPr>
            <p:cNvPr id="10" name="Picture 9"/>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0" b="89706" l="971" r="100000"/>
                      </a14:imgEffect>
                    </a14:imgLayer>
                  </a14:imgProps>
                </a:ext>
                <a:ext uri="{28A0092B-C50C-407E-A947-70E740481C1C}">
                  <a14:useLocalDpi xmlns:a14="http://schemas.microsoft.com/office/drawing/2010/main"/>
                </a:ext>
              </a:extLst>
            </a:blip>
            <a:srcRect/>
            <a:stretch/>
          </p:blipFill>
          <p:spPr>
            <a:xfrm>
              <a:off x="5480904" y="3571651"/>
              <a:ext cx="426924" cy="903574"/>
            </a:xfrm>
            <a:prstGeom prst="rect">
              <a:avLst/>
            </a:prstGeom>
          </p:spPr>
        </p:pic>
        <p:pic>
          <p:nvPicPr>
            <p:cNvPr id="9" name="Picture 8"/>
            <p:cNvPicPr>
              <a:picLocks noChangeAspect="1"/>
            </p:cNvPicPr>
            <p:nvPr/>
          </p:nvPicPr>
          <p:blipFill rotWithShape="1">
            <a:blip r:embed="rId5" cstate="screen">
              <a:extLst>
                <a:ext uri="{BEBA8EAE-BF5A-486C-A8C5-ECC9F3942E4B}">
                  <a14:imgProps xmlns:a14="http://schemas.microsoft.com/office/drawing/2010/main">
                    <a14:imgLayer r:embed="rId6">
                      <a14:imgEffect>
                        <a14:backgroundRemoval t="0" b="95089" l="0" r="100000"/>
                      </a14:imgEffect>
                    </a14:imgLayer>
                  </a14:imgProps>
                </a:ext>
                <a:ext uri="{28A0092B-C50C-407E-A947-70E740481C1C}">
                  <a14:useLocalDpi xmlns:a14="http://schemas.microsoft.com/office/drawing/2010/main"/>
                </a:ext>
              </a:extLst>
            </a:blip>
            <a:srcRect/>
            <a:stretch/>
          </p:blipFill>
          <p:spPr>
            <a:xfrm>
              <a:off x="3361749" y="3717295"/>
              <a:ext cx="2461587" cy="994002"/>
            </a:xfrm>
            <a:prstGeom prst="rect">
              <a:avLst/>
            </a:prstGeom>
          </p:spPr>
        </p:pic>
        <p:pic>
          <p:nvPicPr>
            <p:cNvPr id="13" name="Picture 12"/>
            <p:cNvPicPr>
              <a:picLocks noChangeAspect="1"/>
            </p:cNvPicPr>
            <p:nvPr/>
          </p:nvPicPr>
          <p:blipFill rotWithShape="1">
            <a:blip r:embed="rId7" cstate="screen">
              <a:extLst>
                <a:ext uri="{BEBA8EAE-BF5A-486C-A8C5-ECC9F3942E4B}">
                  <a14:imgProps xmlns:a14="http://schemas.microsoft.com/office/drawing/2010/main">
                    <a14:imgLayer r:embed="rId8">
                      <a14:imgEffect>
                        <a14:backgroundRemoval t="0" b="89302" l="0" r="100000"/>
                      </a14:imgEffect>
                    </a14:imgLayer>
                  </a14:imgProps>
                </a:ext>
                <a:ext uri="{28A0092B-C50C-407E-A947-70E740481C1C}">
                  <a14:useLocalDpi xmlns:a14="http://schemas.microsoft.com/office/drawing/2010/main"/>
                </a:ext>
              </a:extLst>
            </a:blip>
            <a:srcRect l="4330" r="6634" b="18515"/>
            <a:stretch/>
          </p:blipFill>
          <p:spPr>
            <a:xfrm>
              <a:off x="3361748" y="5013176"/>
              <a:ext cx="1724125" cy="910477"/>
            </a:xfrm>
            <a:prstGeom prst="rect">
              <a:avLst/>
            </a:prstGeom>
          </p:spPr>
        </p:pic>
        <p:pic>
          <p:nvPicPr>
            <p:cNvPr id="11" name="Picture 10"/>
            <p:cNvPicPr>
              <a:picLocks noChangeAspect="1"/>
            </p:cNvPicPr>
            <p:nvPr/>
          </p:nvPicPr>
          <p:blipFill rotWithShape="1">
            <a:blip r:embed="rId9" cstate="screen">
              <a:extLst>
                <a:ext uri="{BEBA8EAE-BF5A-486C-A8C5-ECC9F3942E4B}">
                  <a14:imgProps xmlns:a14="http://schemas.microsoft.com/office/drawing/2010/main">
                    <a14:imgLayer r:embed="rId10">
                      <a14:imgEffect>
                        <a14:backgroundRemoval t="0" b="70909" l="0" r="90076"/>
                      </a14:imgEffect>
                    </a14:imgLayer>
                  </a14:imgProps>
                </a:ext>
                <a:ext uri="{28A0092B-C50C-407E-A947-70E740481C1C}">
                  <a14:useLocalDpi xmlns:a14="http://schemas.microsoft.com/office/drawing/2010/main"/>
                </a:ext>
              </a:extLst>
            </a:blip>
            <a:srcRect/>
            <a:stretch/>
          </p:blipFill>
          <p:spPr>
            <a:xfrm>
              <a:off x="6505828" y="4020355"/>
              <a:ext cx="538419" cy="486745"/>
            </a:xfrm>
            <a:prstGeom prst="rect">
              <a:avLst/>
            </a:prstGeom>
          </p:spPr>
        </p:pic>
      </p:grpSp>
      <p:pic>
        <p:nvPicPr>
          <p:cNvPr id="45" name="Picture 44"/>
          <p:cNvPicPr>
            <a:picLocks noChangeAspect="1" noChangeArrowheads="1"/>
          </p:cNvPicPr>
          <p:nvPr/>
        </p:nvPicPr>
        <p:blipFill>
          <a:blip r:embed="rId11" cstate="email">
            <a:biLevel thresh="75000"/>
            <a:extLst>
              <a:ext uri="{BEBA8EAE-BF5A-486C-A8C5-ECC9F3942E4B}">
                <a14:imgProps xmlns:a14="http://schemas.microsoft.com/office/drawing/2010/main">
                  <a14:imgLayer r:embed="rId12">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bwMode="auto">
          <a:xfrm>
            <a:off x="2354980" y="1235526"/>
            <a:ext cx="688235" cy="8682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Rectangle 4"/>
          <p:cNvSpPr/>
          <p:nvPr/>
        </p:nvSpPr>
        <p:spPr>
          <a:xfrm>
            <a:off x="7828978" y="1036119"/>
            <a:ext cx="336935" cy="166172"/>
          </a:xfrm>
          <a:prstGeom prst="rect">
            <a:avLst/>
          </a:prstGeom>
          <a:solidFill>
            <a:srgbClr val="008080"/>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sp>
        <p:nvSpPr>
          <p:cNvPr id="46" name="Rectangle 45"/>
          <p:cNvSpPr/>
          <p:nvPr/>
        </p:nvSpPr>
        <p:spPr>
          <a:xfrm>
            <a:off x="7828978" y="1335229"/>
            <a:ext cx="336935" cy="166172"/>
          </a:xfrm>
          <a:prstGeom prst="rect">
            <a:avLst/>
          </a:prstGeom>
          <a:solidFill>
            <a:srgbClr val="FFCCCC"/>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sp>
        <p:nvSpPr>
          <p:cNvPr id="47" name="Rectangle 46"/>
          <p:cNvSpPr/>
          <p:nvPr/>
        </p:nvSpPr>
        <p:spPr>
          <a:xfrm>
            <a:off x="7828978" y="1667574"/>
            <a:ext cx="336935" cy="166172"/>
          </a:xfrm>
          <a:prstGeom prst="rect">
            <a:avLst/>
          </a:prstGeom>
          <a:solidFill>
            <a:schemeClr val="accent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sp>
        <p:nvSpPr>
          <p:cNvPr id="49" name="TextBox 48"/>
          <p:cNvSpPr txBox="1"/>
          <p:nvPr/>
        </p:nvSpPr>
        <p:spPr>
          <a:xfrm>
            <a:off x="6765475" y="973679"/>
            <a:ext cx="969179" cy="262608"/>
          </a:xfrm>
          <a:prstGeom prst="rect">
            <a:avLst/>
          </a:prstGeom>
          <a:noFill/>
        </p:spPr>
        <p:txBody>
          <a:bodyPr wrap="square" lIns="63152" tIns="31577" rIns="63152" bIns="31577" rtlCol="0">
            <a:spAutoFit/>
          </a:bodyPr>
          <a:lstStyle/>
          <a:p>
            <a:pPr algn="justLow" defTabSz="884160"/>
            <a:r>
              <a:rPr lang="fa-IR" sz="1292" dirty="0">
                <a:solidFill>
                  <a:prstClr val="black"/>
                </a:solidFill>
                <a:cs typeface="B Nazanin" pitchFamily="2" charset="-78"/>
              </a:rPr>
              <a:t>دیوارهای الحاقی</a:t>
            </a:r>
          </a:p>
        </p:txBody>
      </p:sp>
      <p:sp>
        <p:nvSpPr>
          <p:cNvPr id="50" name="TextBox 49"/>
          <p:cNvSpPr txBox="1"/>
          <p:nvPr/>
        </p:nvSpPr>
        <p:spPr>
          <a:xfrm>
            <a:off x="6565627" y="1286995"/>
            <a:ext cx="1165720" cy="262608"/>
          </a:xfrm>
          <a:prstGeom prst="rect">
            <a:avLst/>
          </a:prstGeom>
          <a:noFill/>
        </p:spPr>
        <p:txBody>
          <a:bodyPr wrap="square" lIns="63152" tIns="31577" rIns="63152" bIns="31577" rtlCol="0">
            <a:spAutoFit/>
          </a:bodyPr>
          <a:lstStyle/>
          <a:p>
            <a:pPr algn="justLow" defTabSz="884160"/>
            <a:r>
              <a:rPr lang="fa-IR" sz="1292" dirty="0">
                <a:solidFill>
                  <a:prstClr val="black"/>
                </a:solidFill>
                <a:cs typeface="B Nazanin" pitchFamily="2" charset="-78"/>
              </a:rPr>
              <a:t>عناصر حذف شده</a:t>
            </a:r>
          </a:p>
        </p:txBody>
      </p:sp>
      <p:sp>
        <p:nvSpPr>
          <p:cNvPr id="51" name="TextBox 50"/>
          <p:cNvSpPr txBox="1"/>
          <p:nvPr/>
        </p:nvSpPr>
        <p:spPr>
          <a:xfrm>
            <a:off x="6572112" y="1619339"/>
            <a:ext cx="1165720" cy="262608"/>
          </a:xfrm>
          <a:prstGeom prst="rect">
            <a:avLst/>
          </a:prstGeom>
          <a:noFill/>
        </p:spPr>
        <p:txBody>
          <a:bodyPr wrap="square" lIns="63152" tIns="31577" rIns="63152" bIns="31577" rtlCol="0">
            <a:spAutoFit/>
          </a:bodyPr>
          <a:lstStyle/>
          <a:p>
            <a:pPr algn="justLow" defTabSz="884160"/>
            <a:r>
              <a:rPr lang="fa-IR" sz="1292" dirty="0">
                <a:solidFill>
                  <a:prstClr val="black"/>
                </a:solidFill>
                <a:cs typeface="B Nazanin" pitchFamily="2" charset="-78"/>
              </a:rPr>
              <a:t>عناصر الحــــاقی</a:t>
            </a:r>
          </a:p>
        </p:txBody>
      </p:sp>
      <p:pic>
        <p:nvPicPr>
          <p:cNvPr id="52" name="Picture 51"/>
          <p:cNvPicPr>
            <a:picLocks noChangeAspect="1"/>
          </p:cNvPicPr>
          <p:nvPr/>
        </p:nvPicPr>
        <p:blipFill>
          <a:blip r:embed="rId13" cstate="screen">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6765474" y="2963718"/>
            <a:ext cx="2015714" cy="930565"/>
          </a:xfrm>
          <a:prstGeom prst="rect">
            <a:avLst/>
          </a:prstGeom>
        </p:spPr>
      </p:pic>
      <p:sp>
        <p:nvSpPr>
          <p:cNvPr id="16" name="TextBox 15"/>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الحاقات بنا</a:t>
            </a:r>
            <a:endParaRPr lang="en-US" sz="1200" dirty="0">
              <a:solidFill>
                <a:prstClr val="black">
                  <a:lumMod val="75000"/>
                  <a:lumOff val="25000"/>
                </a:prstClr>
              </a:solidFill>
              <a:cs typeface="B Nazanin" pitchFamily="2" charset="-78"/>
            </a:endParaRPr>
          </a:p>
        </p:txBody>
      </p:sp>
      <p:sp>
        <p:nvSpPr>
          <p:cNvPr id="17" name="TextBox 1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pic>
        <p:nvPicPr>
          <p:cNvPr id="18" name="Picture 1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9"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a:p>
            <a:pPr defTabSz="884160"/>
            <a:r>
              <a:rPr lang="fa-IR" sz="1108" dirty="0">
                <a:solidFill>
                  <a:prstClr val="black">
                    <a:lumMod val="75000"/>
                    <a:lumOff val="25000"/>
                  </a:prstClr>
                </a:solidFill>
              </a:rPr>
              <a:t>مصاحبه با مالک بنا</a:t>
            </a:r>
          </a:p>
          <a:p>
            <a:pPr defTabSz="884160"/>
            <a:r>
              <a:rPr lang="fa-IR" sz="1108" dirty="0">
                <a:solidFill>
                  <a:prstClr val="black">
                    <a:lumMod val="75000"/>
                    <a:lumOff val="25000"/>
                  </a:prstClr>
                </a:solidFill>
              </a:rPr>
              <a:t>مصاحبه با اهالی</a:t>
            </a:r>
          </a:p>
        </p:txBody>
      </p:sp>
      <p:sp>
        <p:nvSpPr>
          <p:cNvPr id="20" name="TextBox 1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54</a:t>
            </a:r>
          </a:p>
        </p:txBody>
      </p:sp>
    </p:spTree>
    <p:extLst>
      <p:ext uri="{BB962C8B-B14F-4D97-AF65-F5344CB8AC3E}">
        <p14:creationId xmlns:p14="http://schemas.microsoft.com/office/powerpoint/2010/main" val="254433350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2"/>
          <p:cNvSpPr txBox="1">
            <a:spLocks/>
          </p:cNvSpPr>
          <p:nvPr/>
        </p:nvSpPr>
        <p:spPr>
          <a:xfrm>
            <a:off x="1238416" y="1225403"/>
            <a:ext cx="1264925" cy="1206563"/>
          </a:xfrm>
          <a:prstGeom prst="rect">
            <a:avLst/>
          </a:prstGeom>
        </p:spPr>
        <p:txBody>
          <a:bodyPr vert="horz" lIns="84406" tIns="42203" rIns="84406" bIns="42203"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شناخت</a:t>
            </a:r>
            <a:endParaRPr lang="en-US" sz="6646" b="1" dirty="0">
              <a:solidFill>
                <a:prstClr val="black"/>
              </a:solidFill>
              <a:latin typeface="IranNastaliq" pitchFamily="18" charset="0"/>
              <a:cs typeface="IranNastaliq" pitchFamily="18" charset="0"/>
            </a:endParaRPr>
          </a:p>
        </p:txBody>
      </p:sp>
      <p:sp>
        <p:nvSpPr>
          <p:cNvPr id="3" name="Content Placeholder 2"/>
          <p:cNvSpPr txBox="1">
            <a:spLocks/>
          </p:cNvSpPr>
          <p:nvPr/>
        </p:nvSpPr>
        <p:spPr>
          <a:xfrm>
            <a:off x="1971589" y="1840077"/>
            <a:ext cx="1005157" cy="465282"/>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2954" b="1" dirty="0">
                <a:solidFill>
                  <a:prstClr val="white">
                    <a:lumMod val="65000"/>
                  </a:prstClr>
                </a:solidFill>
                <a:latin typeface="IranNastaliq" pitchFamily="18" charset="0"/>
                <a:cs typeface="IranNastaliq" pitchFamily="18" charset="0"/>
              </a:rPr>
              <a:t>فصل دوم</a:t>
            </a:r>
            <a:endParaRPr lang="en-US" sz="2954" b="1" dirty="0">
              <a:solidFill>
                <a:prstClr val="white">
                  <a:lumMod val="65000"/>
                </a:prstClr>
              </a:solidFill>
              <a:latin typeface="IranNastaliq" pitchFamily="18" charset="0"/>
              <a:cs typeface="IranNastaliq" pitchFamily="18" charset="0"/>
            </a:endParaRPr>
          </a:p>
        </p:txBody>
      </p:sp>
      <p:sp>
        <p:nvSpPr>
          <p:cNvPr id="4" name="Content Placeholder 2"/>
          <p:cNvSpPr txBox="1">
            <a:spLocks/>
          </p:cNvSpPr>
          <p:nvPr/>
        </p:nvSpPr>
        <p:spPr>
          <a:xfrm>
            <a:off x="783271" y="5678821"/>
            <a:ext cx="2161248" cy="342467"/>
          </a:xfrm>
          <a:prstGeom prst="rect">
            <a:avLst/>
          </a:prstGeom>
          <a:solidFill>
            <a:schemeClr val="bg1">
              <a:lumMod val="85000"/>
            </a:schemeClr>
          </a:solidFill>
          <a:ln>
            <a:solidFill>
              <a:schemeClr val="bg1">
                <a:lumMod val="50000"/>
              </a:schemeClr>
            </a:solidFill>
          </a:ln>
          <a:effectLst>
            <a:outerShdw blurRad="63500" sx="102000" sy="102000" algn="ctr" rotWithShape="0">
              <a:prstClr val="black">
                <a:alpha val="40000"/>
              </a:prstClr>
            </a:outerShdw>
            <a:reflection blurRad="6350" stA="50000" endA="300" endPos="38500" dist="50800" dir="5400000" sy="-100000" algn="bl" rotWithShape="0"/>
          </a:effectLst>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846" dirty="0">
                <a:solidFill>
                  <a:prstClr val="black"/>
                </a:solidFill>
                <a:latin typeface="IranNastaliq" pitchFamily="18" charset="0"/>
                <a:cs typeface="B Mitra" pitchFamily="2" charset="-78"/>
              </a:rPr>
              <a:t>معرفی فضاها به کمک تصاویر</a:t>
            </a:r>
            <a:endParaRPr lang="en-US" sz="1846" dirty="0">
              <a:solidFill>
                <a:prstClr val="black"/>
              </a:solidFill>
              <a:latin typeface="IranNastaliq" pitchFamily="18" charset="0"/>
              <a:cs typeface="B Mitra" pitchFamily="2" charset="-78"/>
            </a:endParaRPr>
          </a:p>
        </p:txBody>
      </p:sp>
      <p:sp>
        <p:nvSpPr>
          <p:cNvPr id="5" name="Content Placeholder 2"/>
          <p:cNvSpPr txBox="1">
            <a:spLocks/>
          </p:cNvSpPr>
          <p:nvPr/>
        </p:nvSpPr>
        <p:spPr>
          <a:xfrm>
            <a:off x="815498" y="1042449"/>
            <a:ext cx="632463" cy="1206563"/>
          </a:xfrm>
          <a:prstGeom prst="rect">
            <a:avLst/>
          </a:prstGeom>
        </p:spPr>
        <p:txBody>
          <a:bodyPr vert="horz" lIns="84406" tIns="42203" rIns="84406" bIns="42203"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بنا</a:t>
            </a:r>
            <a:endParaRPr lang="en-US" sz="6646" b="1" dirty="0">
              <a:solidFill>
                <a:prstClr val="black"/>
              </a:solidFill>
              <a:latin typeface="IranNastaliq" pitchFamily="18" charset="0"/>
              <a:cs typeface="IranNastaliq" pitchFamily="18" charset="0"/>
            </a:endParaRPr>
          </a:p>
        </p:txBody>
      </p:sp>
      <p:sp>
        <p:nvSpPr>
          <p:cNvPr id="6" name="TextBox 5"/>
          <p:cNvSpPr txBox="1"/>
          <p:nvPr/>
        </p:nvSpPr>
        <p:spPr>
          <a:xfrm>
            <a:off x="735607" y="4696751"/>
            <a:ext cx="2241139" cy="859117"/>
          </a:xfrm>
          <a:prstGeom prst="rect">
            <a:avLst/>
          </a:prstGeom>
          <a:noFill/>
        </p:spPr>
        <p:txBody>
          <a:bodyPr wrap="square" lIns="63152" tIns="31577" rIns="63152" bIns="31577" rtlCol="0">
            <a:spAutoFit/>
          </a:bodyPr>
          <a:lstStyle/>
          <a:p>
            <a:pPr algn="justLow" defTabSz="884160"/>
            <a:r>
              <a:rPr lang="fa-IR" sz="1292" dirty="0">
                <a:solidFill>
                  <a:prstClr val="black"/>
                </a:solidFill>
                <a:cs typeface="B Nazanin" pitchFamily="2" charset="-78"/>
              </a:rPr>
              <a:t>   پس از ارائه مدارک بنا و نیز تصاویری از ساختار حمام پیرسرا در گذشته، حال به معرفی فضاهای این حمام به تفکیک قسمت‏های مردانه و زنانه می‏پردازیم :</a:t>
            </a:r>
          </a:p>
        </p:txBody>
      </p:sp>
    </p:spTree>
    <p:extLst>
      <p:ext uri="{BB962C8B-B14F-4D97-AF65-F5344CB8AC3E}">
        <p14:creationId xmlns:p14="http://schemas.microsoft.com/office/powerpoint/2010/main" val="33896849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10935" y="875751"/>
            <a:ext cx="2251573" cy="2273190"/>
          </a:xfrm>
          <a:prstGeom prst="rect">
            <a:avLst/>
          </a:prstGeom>
          <a:ln>
            <a:noFill/>
          </a:ln>
          <a:effectLst>
            <a:outerShdw blurRad="190500" algn="tl" rotWithShape="0">
              <a:srgbClr val="000000">
                <a:alpha val="70000"/>
              </a:srgbClr>
            </a:outerShdw>
          </a:effectLst>
        </p:spPr>
      </p:pic>
      <p:pic>
        <p:nvPicPr>
          <p:cNvPr id="22" name="Picture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97076" y="3390224"/>
            <a:ext cx="2044558" cy="2689029"/>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rightnessContrast contrast="10000"/>
                    </a14:imgEffect>
                  </a14:imgLayer>
                </a14:imgProps>
              </a:ext>
              <a:ext uri="{28A0092B-C50C-407E-A947-70E740481C1C}">
                <a14:useLocalDpi xmlns:a14="http://schemas.microsoft.com/office/drawing/2010/main"/>
              </a:ext>
            </a:extLst>
          </a:blip>
          <a:stretch>
            <a:fillRect/>
          </a:stretch>
        </p:blipFill>
        <p:spPr>
          <a:xfrm>
            <a:off x="5562485" y="3371534"/>
            <a:ext cx="2200023" cy="2707720"/>
          </a:xfrm>
          <a:prstGeom prst="rect">
            <a:avLst/>
          </a:prstGeom>
          <a:ln>
            <a:noFill/>
          </a:ln>
          <a:effectLst>
            <a:outerShdw blurRad="190500" algn="tl" rotWithShape="0">
              <a:srgbClr val="000000">
                <a:alpha val="70000"/>
              </a:srgbClr>
            </a:outerShdw>
          </a:effectLst>
        </p:spPr>
      </p:pic>
      <p:sp>
        <p:nvSpPr>
          <p:cNvPr id="13" name="Oval 12"/>
          <p:cNvSpPr/>
          <p:nvPr/>
        </p:nvSpPr>
        <p:spPr>
          <a:xfrm>
            <a:off x="5405428" y="3266186"/>
            <a:ext cx="211015" cy="211015"/>
          </a:xfrm>
          <a:prstGeom prst="ellipse">
            <a:avLst/>
          </a:prstGeom>
          <a:noFill/>
          <a:ln>
            <a:solidFill>
              <a:srgbClr val="FF6600">
                <a:alpha val="97000"/>
              </a:srgbClr>
            </a:solidFill>
            <a:prstDash val="sysDash"/>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defTabSz="884160" rtl="0"/>
            <a:endParaRPr lang="en-US" sz="1754">
              <a:solidFill>
                <a:prstClr val="black"/>
              </a:solidFill>
            </a:endParaRPr>
          </a:p>
        </p:txBody>
      </p:sp>
      <p:sp>
        <p:nvSpPr>
          <p:cNvPr id="14" name="Oval 13"/>
          <p:cNvSpPr/>
          <p:nvPr/>
        </p:nvSpPr>
        <p:spPr>
          <a:xfrm>
            <a:off x="5369627" y="770243"/>
            <a:ext cx="211015" cy="211015"/>
          </a:xfrm>
          <a:prstGeom prst="ellipse">
            <a:avLst/>
          </a:prstGeom>
          <a:noFill/>
          <a:ln>
            <a:solidFill>
              <a:srgbClr val="00B0F0"/>
            </a:solidFill>
            <a:prstDash val="sysDash"/>
          </a:ln>
          <a:effectLst>
            <a:outerShdw blurRad="50800" dist="38100" dir="2700000" algn="tl" rotWithShape="0">
              <a:prstClr val="black">
                <a:alpha val="40000"/>
              </a:prstClr>
            </a:outerShdw>
          </a:effectLst>
        </p:spPr>
        <p:style>
          <a:lnRef idx="2">
            <a:schemeClr val="accent5"/>
          </a:lnRef>
          <a:fillRef idx="1">
            <a:schemeClr val="lt1"/>
          </a:fillRef>
          <a:effectRef idx="0">
            <a:schemeClr val="accent5"/>
          </a:effectRef>
          <a:fontRef idx="minor">
            <a:schemeClr val="dk1"/>
          </a:fontRef>
        </p:style>
        <p:txBody>
          <a:bodyPr rtlCol="0" anchor="ctr"/>
          <a:lstStyle/>
          <a:p>
            <a:pPr algn="ctr" defTabSz="884160" rtl="0"/>
            <a:endParaRPr lang="en-US" sz="1754">
              <a:solidFill>
                <a:prstClr val="black"/>
              </a:solidFill>
            </a:endParaRPr>
          </a:p>
        </p:txBody>
      </p:sp>
      <p:sp>
        <p:nvSpPr>
          <p:cNvPr id="17" name="Oval 16"/>
          <p:cNvSpPr/>
          <p:nvPr/>
        </p:nvSpPr>
        <p:spPr>
          <a:xfrm>
            <a:off x="2644401" y="3315809"/>
            <a:ext cx="211015" cy="210698"/>
          </a:xfrm>
          <a:prstGeom prst="ellipse">
            <a:avLst/>
          </a:prstGeom>
          <a:noFill/>
          <a:ln>
            <a:solidFill>
              <a:srgbClr val="C00000"/>
            </a:solidFill>
            <a:prstDash val="sysDash"/>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defTabSz="884160" rtl="0"/>
            <a:endParaRPr lang="en-US" sz="1754">
              <a:solidFill>
                <a:prstClr val="black"/>
              </a:solidFill>
            </a:endParaRPr>
          </a:p>
        </p:txBody>
      </p:sp>
      <p:grpSp>
        <p:nvGrpSpPr>
          <p:cNvPr id="2" name="Group 1"/>
          <p:cNvGrpSpPr/>
          <p:nvPr/>
        </p:nvGrpSpPr>
        <p:grpSpPr>
          <a:xfrm>
            <a:off x="1373099" y="3694874"/>
            <a:ext cx="629422" cy="375998"/>
            <a:chOff x="4010884" y="1253673"/>
            <a:chExt cx="636767" cy="380386"/>
          </a:xfrm>
        </p:grpSpPr>
        <p:sp>
          <p:nvSpPr>
            <p:cNvPr id="5" name="Rectangle 4"/>
            <p:cNvSpPr/>
            <p:nvPr/>
          </p:nvSpPr>
          <p:spPr>
            <a:xfrm>
              <a:off x="4010884" y="1253673"/>
              <a:ext cx="456124" cy="365352"/>
            </a:xfrm>
            <a:prstGeom prst="rect">
              <a:avLst/>
            </a:prstGeom>
            <a:solidFill>
              <a:schemeClr val="tx2">
                <a:lumMod val="40000"/>
                <a:lumOff val="6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1028" name="Picture 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0620161">
              <a:off x="4194421" y="1444006"/>
              <a:ext cx="224092"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7" cstate="email">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15983401">
              <a:off x="4443571" y="1429979"/>
              <a:ext cx="18908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16200000">
              <a:off x="4027764" y="1371059"/>
              <a:ext cx="235010" cy="260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 name="Picture 1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21" name="TextBox 20"/>
          <p:cNvSpPr txBox="1"/>
          <p:nvPr/>
        </p:nvSpPr>
        <p:spPr>
          <a:xfrm>
            <a:off x="2817122" y="1058824"/>
            <a:ext cx="14890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ورودی و سربینه</a:t>
            </a:r>
            <a:endParaRPr lang="en-US" sz="1477" b="1" dirty="0">
              <a:solidFill>
                <a:prstClr val="black"/>
              </a:solidFill>
              <a:cs typeface="B Nazanin" pitchFamily="2" charset="-78"/>
            </a:endParaRPr>
          </a:p>
        </p:txBody>
      </p:sp>
      <p:pic>
        <p:nvPicPr>
          <p:cNvPr id="15" name="Picture 14"/>
          <p:cNvPicPr>
            <a:picLocks noChangeAspect="1"/>
          </p:cNvPicPr>
          <p:nvPr/>
        </p:nvPicPr>
        <p:blipFill rotWithShape="1">
          <a:blip r:embed="rId11" cstate="screen">
            <a:grayscl/>
            <a:extLst>
              <a:ext uri="{BEBA8EAE-BF5A-486C-A8C5-ECC9F3942E4B}">
                <a14:imgProps xmlns:a14="http://schemas.microsoft.com/office/drawing/2010/main">
                  <a14:imgLayer r:embed="rId12">
                    <a14:imgEffect>
                      <a14:artisticTexturizer/>
                    </a14:imgEffect>
                  </a14:imgLayer>
                </a14:imgProps>
              </a:ext>
              <a:ext uri="{28A0092B-C50C-407E-A947-70E740481C1C}">
                <a14:useLocalDpi xmlns:a14="http://schemas.microsoft.com/office/drawing/2010/main"/>
              </a:ext>
            </a:extLst>
          </a:blip>
          <a:srcRect/>
          <a:stretch/>
        </p:blipFill>
        <p:spPr>
          <a:xfrm>
            <a:off x="1979712" y="770242"/>
            <a:ext cx="6447486" cy="5383984"/>
          </a:xfrm>
          <a:prstGeom prst="rect">
            <a:avLst/>
          </a:prstGeom>
          <a:ln>
            <a:noFill/>
          </a:ln>
          <a:effectLst>
            <a:outerShdw blurRad="190500" algn="tl" rotWithShape="0">
              <a:srgbClr val="000000">
                <a:alpha val="70000"/>
              </a:srgbClr>
            </a:outerShdw>
          </a:effectLst>
        </p:spPr>
      </p:pic>
      <p:pic>
        <p:nvPicPr>
          <p:cNvPr id="3" name="Picture 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177266" y="1486797"/>
            <a:ext cx="6052377" cy="4283220"/>
          </a:xfrm>
          <a:prstGeom prst="rect">
            <a:avLst/>
          </a:prstGeom>
          <a:ln>
            <a:noFill/>
          </a:ln>
          <a:effectLst>
            <a:outerShdw blurRad="190500" algn="tl" rotWithShape="0">
              <a:srgbClr val="000000">
                <a:alpha val="70000"/>
              </a:srgbClr>
            </a:outerShdw>
          </a:effectLst>
        </p:spPr>
      </p:pic>
      <p:sp>
        <p:nvSpPr>
          <p:cNvPr id="19" name="TextBox 1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مردانه</a:t>
            </a:r>
            <a:endParaRPr lang="en-US" sz="1200" dirty="0">
              <a:solidFill>
                <a:prstClr val="black">
                  <a:lumMod val="75000"/>
                  <a:lumOff val="25000"/>
                </a:prstClr>
              </a:solidFill>
              <a:cs typeface="B Nazanin" pitchFamily="2" charset="-78"/>
            </a:endParaRPr>
          </a:p>
        </p:txBody>
      </p:sp>
      <p:sp>
        <p:nvSpPr>
          <p:cNvPr id="23" name="TextBox 22"/>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24"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5" name="TextBox 24"/>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56</a:t>
            </a:r>
          </a:p>
        </p:txBody>
      </p:sp>
    </p:spTree>
    <p:extLst>
      <p:ext uri="{BB962C8B-B14F-4D97-AF65-F5344CB8AC3E}">
        <p14:creationId xmlns:p14="http://schemas.microsoft.com/office/powerpoint/2010/main" val="3608841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5"/>
                                        </p:tgtEl>
                                        <p:attrNameLst>
                                          <p:attrName>ppt_x</p:attrName>
                                        </p:attrNameLst>
                                      </p:cBhvr>
                                      <p:tavLst>
                                        <p:tav tm="0">
                                          <p:val>
                                            <p:strVal val="ppt_x"/>
                                          </p:val>
                                        </p:tav>
                                        <p:tav tm="100000">
                                          <p:val>
                                            <p:strVal val="1+ppt_w/2"/>
                                          </p:val>
                                        </p:tav>
                                      </p:tavLst>
                                    </p:anim>
                                    <p:anim calcmode="lin" valueType="num">
                                      <p:cBhvr additive="base">
                                        <p:cTn id="19" dur="1600"/>
                                        <p:tgtEl>
                                          <p:spTgt spid="15"/>
                                        </p:tgtEl>
                                        <p:attrNameLst>
                                          <p:attrName>ppt_y</p:attrName>
                                        </p:attrNameLst>
                                      </p:cBhvr>
                                      <p:tavLst>
                                        <p:tav tm="0">
                                          <p:val>
                                            <p:strVal val="ppt_y"/>
                                          </p:val>
                                        </p:tav>
                                        <p:tav tm="100000">
                                          <p:val>
                                            <p:strVal val="ppt_y"/>
                                          </p:val>
                                        </p:tav>
                                      </p:tavLst>
                                    </p:anim>
                                    <p:set>
                                      <p:cBhvr>
                                        <p:cTn id="20" dur="1" fill="hold">
                                          <p:stCondLst>
                                            <p:cond delay="1599"/>
                                          </p:stCondLst>
                                        </p:cTn>
                                        <p:tgtEl>
                                          <p:spTgt spid="15"/>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3"/>
                                        </p:tgtEl>
                                        <p:attrNameLst>
                                          <p:attrName>ppt_x</p:attrName>
                                        </p:attrNameLst>
                                      </p:cBhvr>
                                      <p:tavLst>
                                        <p:tav tm="0">
                                          <p:val>
                                            <p:strVal val="ppt_x"/>
                                          </p:val>
                                        </p:tav>
                                        <p:tav tm="100000">
                                          <p:val>
                                            <p:strVal val="1+ppt_w/2"/>
                                          </p:val>
                                        </p:tav>
                                      </p:tavLst>
                                    </p:anim>
                                    <p:anim calcmode="lin" valueType="num">
                                      <p:cBhvr additive="base">
                                        <p:cTn id="23" dur="1600"/>
                                        <p:tgtEl>
                                          <p:spTgt spid="3"/>
                                        </p:tgtEl>
                                        <p:attrNameLst>
                                          <p:attrName>ppt_y</p:attrName>
                                        </p:attrNameLst>
                                      </p:cBhvr>
                                      <p:tavLst>
                                        <p:tav tm="0">
                                          <p:val>
                                            <p:strVal val="ppt_y"/>
                                          </p:val>
                                        </p:tav>
                                        <p:tav tm="100000">
                                          <p:val>
                                            <p:strVal val="ppt_y"/>
                                          </p:val>
                                        </p:tav>
                                      </p:tavLst>
                                    </p:anim>
                                    <p:set>
                                      <p:cBhvr>
                                        <p:cTn id="24" dur="1" fill="hold">
                                          <p:stCondLst>
                                            <p:cond delay="15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10000" contrast="6000"/>
                    </a14:imgEffect>
                  </a14:imgLayer>
                </a14:imgProps>
              </a:ext>
              <a:ext uri="{28A0092B-C50C-407E-A947-70E740481C1C}">
                <a14:useLocalDpi xmlns:a14="http://schemas.microsoft.com/office/drawing/2010/main"/>
              </a:ext>
            </a:extLst>
          </a:blip>
          <a:stretch>
            <a:fillRect/>
          </a:stretch>
        </p:blipFill>
        <p:spPr>
          <a:xfrm>
            <a:off x="2365344" y="1202203"/>
            <a:ext cx="4267193" cy="2208755"/>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65345" y="3985028"/>
            <a:ext cx="4267192" cy="2036260"/>
          </a:xfrm>
          <a:prstGeom prst="rect">
            <a:avLst/>
          </a:prstGeom>
          <a:ln>
            <a:noFill/>
          </a:ln>
          <a:effectLst>
            <a:outerShdw blurRad="190500" algn="tl" rotWithShape="0">
              <a:srgbClr val="000000">
                <a:alpha val="70000"/>
              </a:srgbClr>
            </a:outerShdw>
          </a:effectLst>
        </p:spPr>
      </p:pic>
      <p:pic>
        <p:nvPicPr>
          <p:cNvPr id="2061" name="Picture 1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55103" y="1065960"/>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2" name="Picture 1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245588" y="3851793"/>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1373102" y="3694874"/>
            <a:ext cx="450863" cy="361137"/>
          </a:xfrm>
          <a:prstGeom prst="rect">
            <a:avLst/>
          </a:prstGeom>
          <a:solidFill>
            <a:schemeClr val="tx2">
              <a:lumMod val="40000"/>
              <a:lumOff val="6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11" name="Picture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pic>
        <p:nvPicPr>
          <p:cNvPr id="2051" name="Picture 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3840062">
            <a:off x="1424965" y="3738133"/>
            <a:ext cx="227980" cy="174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13194357">
            <a:off x="1541707" y="3789423"/>
            <a:ext cx="241788" cy="213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7399038" y="1020248"/>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سربینه</a:t>
            </a:r>
            <a:endParaRPr lang="en-US" sz="1477" b="1" dirty="0">
              <a:solidFill>
                <a:prstClr val="black"/>
              </a:solidFill>
              <a:cs typeface="B Nazanin" pitchFamily="2" charset="-78"/>
            </a:endParaRPr>
          </a:p>
        </p:txBody>
      </p:sp>
      <p:pic>
        <p:nvPicPr>
          <p:cNvPr id="12" name="Picture 11"/>
          <p:cNvPicPr>
            <a:picLocks noChangeAspect="1"/>
          </p:cNvPicPr>
          <p:nvPr/>
        </p:nvPicPr>
        <p:blipFill rotWithShape="1">
          <a:blip r:embed="rId10" cstate="screen">
            <a:grayscl/>
            <a:extLst>
              <a:ext uri="{BEBA8EAE-BF5A-486C-A8C5-ECC9F3942E4B}">
                <a14:imgProps xmlns:a14="http://schemas.microsoft.com/office/drawing/2010/main">
                  <a14:imgLayer r:embed="rId11">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4" name="Picture 1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177266" y="1486797"/>
            <a:ext cx="6052377" cy="4283220"/>
          </a:xfrm>
          <a:prstGeom prst="rect">
            <a:avLst/>
          </a:prstGeom>
          <a:ln>
            <a:noFill/>
          </a:ln>
          <a:effectLst>
            <a:outerShdw blurRad="190500" algn="tl" rotWithShape="0">
              <a:srgbClr val="000000">
                <a:alpha val="70000"/>
              </a:srgbClr>
            </a:outerShdw>
          </a:effectLst>
        </p:spPr>
      </p:pic>
      <p:sp>
        <p:nvSpPr>
          <p:cNvPr id="15" name="TextBox 14"/>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مردانه</a:t>
            </a:r>
            <a:endParaRPr lang="en-US" sz="1200" dirty="0">
              <a:solidFill>
                <a:prstClr val="black">
                  <a:lumMod val="75000"/>
                  <a:lumOff val="25000"/>
                </a:prstClr>
              </a:solidFill>
              <a:cs typeface="B Nazanin" pitchFamily="2" charset="-78"/>
            </a:endParaRPr>
          </a:p>
        </p:txBody>
      </p:sp>
      <p:sp>
        <p:nvSpPr>
          <p:cNvPr id="16" name="TextBox 1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8"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9" name="TextBox 18"/>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57</a:t>
            </a:r>
          </a:p>
        </p:txBody>
      </p:sp>
    </p:spTree>
    <p:extLst>
      <p:ext uri="{BB962C8B-B14F-4D97-AF65-F5344CB8AC3E}">
        <p14:creationId xmlns:p14="http://schemas.microsoft.com/office/powerpoint/2010/main" val="12724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ppt_w</p:attrName>
                                        </p:attrNameLst>
                                      </p:cBhvr>
                                      <p:tavLst>
                                        <p:tav tm="0">
                                          <p:val>
                                            <p:fltVal val="0"/>
                                          </p:val>
                                        </p:tav>
                                        <p:tav tm="100000">
                                          <p:val>
                                            <p:strVal val="#ppt_w"/>
                                          </p:val>
                                        </p:tav>
                                      </p:tavLst>
                                    </p:anim>
                                    <p:anim calcmode="lin" valueType="num">
                                      <p:cBhvr>
                                        <p:cTn id="13" dur="1000" fill="hold"/>
                                        <p:tgtEl>
                                          <p:spTgt spid="14"/>
                                        </p:tgtEl>
                                        <p:attrNameLst>
                                          <p:attrName>ppt_h</p:attrName>
                                        </p:attrNameLst>
                                      </p:cBhvr>
                                      <p:tavLst>
                                        <p:tav tm="0">
                                          <p:val>
                                            <p:fltVal val="0"/>
                                          </p:val>
                                        </p:tav>
                                        <p:tav tm="100000">
                                          <p:val>
                                            <p:strVal val="#ppt_h"/>
                                          </p:val>
                                        </p:tav>
                                      </p:tavLst>
                                    </p:anim>
                                    <p:animEffect transition="in" filter="fade">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2"/>
                                        </p:tgtEl>
                                        <p:attrNameLst>
                                          <p:attrName>ppt_x</p:attrName>
                                        </p:attrNameLst>
                                      </p:cBhvr>
                                      <p:tavLst>
                                        <p:tav tm="0">
                                          <p:val>
                                            <p:strVal val="ppt_x"/>
                                          </p:val>
                                        </p:tav>
                                        <p:tav tm="100000">
                                          <p:val>
                                            <p:strVal val="1+ppt_w/2"/>
                                          </p:val>
                                        </p:tav>
                                      </p:tavLst>
                                    </p:anim>
                                    <p:anim calcmode="lin" valueType="num">
                                      <p:cBhvr additive="base">
                                        <p:cTn id="19" dur="1600"/>
                                        <p:tgtEl>
                                          <p:spTgt spid="12"/>
                                        </p:tgtEl>
                                        <p:attrNameLst>
                                          <p:attrName>ppt_y</p:attrName>
                                        </p:attrNameLst>
                                      </p:cBhvr>
                                      <p:tavLst>
                                        <p:tav tm="0">
                                          <p:val>
                                            <p:strVal val="ppt_y"/>
                                          </p:val>
                                        </p:tav>
                                        <p:tav tm="100000">
                                          <p:val>
                                            <p:strVal val="ppt_y"/>
                                          </p:val>
                                        </p:tav>
                                      </p:tavLst>
                                    </p:anim>
                                    <p:set>
                                      <p:cBhvr>
                                        <p:cTn id="20" dur="1" fill="hold">
                                          <p:stCondLst>
                                            <p:cond delay="1599"/>
                                          </p:stCondLst>
                                        </p:cTn>
                                        <p:tgtEl>
                                          <p:spTgt spid="12"/>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4"/>
                                        </p:tgtEl>
                                        <p:attrNameLst>
                                          <p:attrName>ppt_x</p:attrName>
                                        </p:attrNameLst>
                                      </p:cBhvr>
                                      <p:tavLst>
                                        <p:tav tm="0">
                                          <p:val>
                                            <p:strVal val="ppt_x"/>
                                          </p:val>
                                        </p:tav>
                                        <p:tav tm="100000">
                                          <p:val>
                                            <p:strVal val="1+ppt_w/2"/>
                                          </p:val>
                                        </p:tav>
                                      </p:tavLst>
                                    </p:anim>
                                    <p:anim calcmode="lin" valueType="num">
                                      <p:cBhvr additive="base">
                                        <p:cTn id="23" dur="1600"/>
                                        <p:tgtEl>
                                          <p:spTgt spid="14"/>
                                        </p:tgtEl>
                                        <p:attrNameLst>
                                          <p:attrName>ppt_y</p:attrName>
                                        </p:attrNameLst>
                                      </p:cBhvr>
                                      <p:tavLst>
                                        <p:tav tm="0">
                                          <p:val>
                                            <p:strVal val="ppt_y"/>
                                          </p:val>
                                        </p:tav>
                                        <p:tav tm="100000">
                                          <p:val>
                                            <p:strVal val="ppt_y"/>
                                          </p:val>
                                        </p:tav>
                                      </p:tavLst>
                                    </p:anim>
                                    <p:set>
                                      <p:cBhvr>
                                        <p:cTn id="24" dur="1" fill="hold">
                                          <p:stCondLst>
                                            <p:cond delay="15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571703" y="3726913"/>
            <a:ext cx="3890837" cy="2367428"/>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tretch>
            <a:fillRect/>
          </a:stretch>
        </p:blipFill>
        <p:spPr>
          <a:xfrm>
            <a:off x="2245588" y="3726913"/>
            <a:ext cx="1923535" cy="2367428"/>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45588" y="1020248"/>
            <a:ext cx="1923535" cy="2367429"/>
          </a:xfrm>
          <a:prstGeom prst="rect">
            <a:avLst/>
          </a:prstGeom>
          <a:ln>
            <a:noFill/>
          </a:ln>
          <a:effectLst>
            <a:outerShdw blurRad="190500" algn="tl" rotWithShape="0">
              <a:srgbClr val="000000">
                <a:alpha val="70000"/>
              </a:srgbClr>
            </a:outerShdw>
          </a:effectLst>
        </p:spPr>
      </p:pic>
      <p:pic>
        <p:nvPicPr>
          <p:cNvPr id="3080" name="Picture 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973780" y="902884"/>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439062" y="3633971"/>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973780" y="3628109"/>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7" name="Rectangle 16"/>
          <p:cNvSpPr/>
          <p:nvPr/>
        </p:nvSpPr>
        <p:spPr>
          <a:xfrm>
            <a:off x="1373102" y="3694874"/>
            <a:ext cx="450863" cy="361137"/>
          </a:xfrm>
          <a:prstGeom prst="rect">
            <a:avLst/>
          </a:prstGeom>
          <a:solidFill>
            <a:schemeClr val="tx2">
              <a:lumMod val="40000"/>
              <a:lumOff val="6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grpSp>
        <p:nvGrpSpPr>
          <p:cNvPr id="3" name="Group 2"/>
          <p:cNvGrpSpPr/>
          <p:nvPr/>
        </p:nvGrpSpPr>
        <p:grpSpPr>
          <a:xfrm>
            <a:off x="1324571" y="3805144"/>
            <a:ext cx="522203" cy="288546"/>
            <a:chOff x="3641105" y="1548625"/>
            <a:chExt cx="565720" cy="312591"/>
          </a:xfrm>
        </p:grpSpPr>
        <p:pic>
          <p:nvPicPr>
            <p:cNvPr id="3074" name="Picture 2"/>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rot="3955070">
              <a:off x="3777899" y="1610377"/>
              <a:ext cx="239203"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10800000">
              <a:off x="3944888" y="1548625"/>
              <a:ext cx="261937"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12" cstate="screen">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a:off x="3641105" y="1648491"/>
              <a:ext cx="2317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3" name="TextBox 22"/>
          <p:cNvSpPr txBox="1"/>
          <p:nvPr/>
        </p:nvSpPr>
        <p:spPr>
          <a:xfrm>
            <a:off x="7399038" y="1020248"/>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سربینه</a:t>
            </a:r>
            <a:endParaRPr lang="en-US" sz="1477" b="1" dirty="0">
              <a:solidFill>
                <a:prstClr val="black"/>
              </a:solidFill>
              <a:cs typeface="B Nazanin" pitchFamily="2" charset="-78"/>
            </a:endParaRPr>
          </a:p>
        </p:txBody>
      </p:sp>
      <p:pic>
        <p:nvPicPr>
          <p:cNvPr id="15" name="Picture 14"/>
          <p:cNvPicPr>
            <a:picLocks noChangeAspect="1"/>
          </p:cNvPicPr>
          <p:nvPr/>
        </p:nvPicPr>
        <p:blipFill rotWithShape="1">
          <a:blip r:embed="rId14" cstate="screen">
            <a:grayscl/>
            <a:extLst>
              <a:ext uri="{BEBA8EAE-BF5A-486C-A8C5-ECC9F3942E4B}">
                <a14:imgProps xmlns:a14="http://schemas.microsoft.com/office/drawing/2010/main">
                  <a14:imgLayer r:embed="rId15">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8" name="Picture 17"/>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177266" y="1486797"/>
            <a:ext cx="6052377" cy="4283220"/>
          </a:xfrm>
          <a:prstGeom prst="rect">
            <a:avLst/>
          </a:prstGeom>
          <a:ln>
            <a:noFill/>
          </a:ln>
          <a:effectLst>
            <a:outerShdw blurRad="190500" algn="tl" rotWithShape="0">
              <a:srgbClr val="000000">
                <a:alpha val="70000"/>
              </a:srgbClr>
            </a:outerShdw>
          </a:effectLst>
        </p:spPr>
      </p:pic>
      <p:sp>
        <p:nvSpPr>
          <p:cNvPr id="19" name="TextBox 1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مردانه</a:t>
            </a:r>
            <a:endParaRPr lang="en-US" sz="1200" dirty="0">
              <a:solidFill>
                <a:prstClr val="black">
                  <a:lumMod val="75000"/>
                  <a:lumOff val="25000"/>
                </a:prstClr>
              </a:solidFill>
              <a:cs typeface="B Nazanin" pitchFamily="2" charset="-78"/>
            </a:endParaRPr>
          </a:p>
        </p:txBody>
      </p:sp>
      <p:sp>
        <p:nvSpPr>
          <p:cNvPr id="20" name="TextBox 1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2" name="TextBox 2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58</a:t>
            </a:r>
          </a:p>
        </p:txBody>
      </p:sp>
    </p:spTree>
    <p:extLst>
      <p:ext uri="{BB962C8B-B14F-4D97-AF65-F5344CB8AC3E}">
        <p14:creationId xmlns:p14="http://schemas.microsoft.com/office/powerpoint/2010/main" val="177680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Effect transition="in" filter="fade">
                                      <p:cBhvr>
                                        <p:cTn id="14" dur="1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5"/>
                                        </p:tgtEl>
                                        <p:attrNameLst>
                                          <p:attrName>ppt_x</p:attrName>
                                        </p:attrNameLst>
                                      </p:cBhvr>
                                      <p:tavLst>
                                        <p:tav tm="0">
                                          <p:val>
                                            <p:strVal val="ppt_x"/>
                                          </p:val>
                                        </p:tav>
                                        <p:tav tm="100000">
                                          <p:val>
                                            <p:strVal val="1+ppt_w/2"/>
                                          </p:val>
                                        </p:tav>
                                      </p:tavLst>
                                    </p:anim>
                                    <p:anim calcmode="lin" valueType="num">
                                      <p:cBhvr additive="base">
                                        <p:cTn id="19" dur="1600"/>
                                        <p:tgtEl>
                                          <p:spTgt spid="15"/>
                                        </p:tgtEl>
                                        <p:attrNameLst>
                                          <p:attrName>ppt_y</p:attrName>
                                        </p:attrNameLst>
                                      </p:cBhvr>
                                      <p:tavLst>
                                        <p:tav tm="0">
                                          <p:val>
                                            <p:strVal val="ppt_y"/>
                                          </p:val>
                                        </p:tav>
                                        <p:tav tm="100000">
                                          <p:val>
                                            <p:strVal val="ppt_y"/>
                                          </p:val>
                                        </p:tav>
                                      </p:tavLst>
                                    </p:anim>
                                    <p:set>
                                      <p:cBhvr>
                                        <p:cTn id="20" dur="1" fill="hold">
                                          <p:stCondLst>
                                            <p:cond delay="1599"/>
                                          </p:stCondLst>
                                        </p:cTn>
                                        <p:tgtEl>
                                          <p:spTgt spid="15"/>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8"/>
                                        </p:tgtEl>
                                        <p:attrNameLst>
                                          <p:attrName>ppt_x</p:attrName>
                                        </p:attrNameLst>
                                      </p:cBhvr>
                                      <p:tavLst>
                                        <p:tav tm="0">
                                          <p:val>
                                            <p:strVal val="ppt_x"/>
                                          </p:val>
                                        </p:tav>
                                        <p:tav tm="100000">
                                          <p:val>
                                            <p:strVal val="1+ppt_w/2"/>
                                          </p:val>
                                        </p:tav>
                                      </p:tavLst>
                                    </p:anim>
                                    <p:anim calcmode="lin" valueType="num">
                                      <p:cBhvr additive="base">
                                        <p:cTn id="23" dur="1600"/>
                                        <p:tgtEl>
                                          <p:spTgt spid="18"/>
                                        </p:tgtEl>
                                        <p:attrNameLst>
                                          <p:attrName>ppt_y</p:attrName>
                                        </p:attrNameLst>
                                      </p:cBhvr>
                                      <p:tavLst>
                                        <p:tav tm="0">
                                          <p:val>
                                            <p:strVal val="ppt_y"/>
                                          </p:val>
                                        </p:tav>
                                        <p:tav tm="100000">
                                          <p:val>
                                            <p:strVal val="ppt_y"/>
                                          </p:val>
                                        </p:tav>
                                      </p:tavLst>
                                    </p:anim>
                                    <p:set>
                                      <p:cBhvr>
                                        <p:cTn id="24" dur="1" fill="hold">
                                          <p:stCondLst>
                                            <p:cond delay="15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227424" y="1429000"/>
            <a:ext cx="3352844" cy="2066469"/>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27424" y="4034673"/>
            <a:ext cx="2933324" cy="2030763"/>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47331" y="4034673"/>
            <a:ext cx="2965566" cy="2053084"/>
          </a:xfrm>
          <a:prstGeom prst="rect">
            <a:avLst/>
          </a:prstGeom>
          <a:ln>
            <a:noFill/>
          </a:ln>
          <a:effectLst>
            <a:outerShdw blurRad="190500" algn="tl" rotWithShape="0">
              <a:srgbClr val="000000">
                <a:alpha val="70000"/>
              </a:srgbClr>
            </a:outerShdw>
          </a:effectLst>
        </p:spPr>
      </p:pic>
      <p:pic>
        <p:nvPicPr>
          <p:cNvPr id="4104"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35799" y="1296063"/>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303158" y="3887314"/>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7" name="Picture 11"/>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036985" y="3887314"/>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1015186" y="3628407"/>
            <a:ext cx="366306" cy="324724"/>
            <a:chOff x="4399103" y="928003"/>
            <a:chExt cx="396831" cy="351784"/>
          </a:xfrm>
        </p:grpSpPr>
        <p:pic>
          <p:nvPicPr>
            <p:cNvPr id="4098"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567313" y="1059887"/>
              <a:ext cx="228621"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15729910">
              <a:off x="4384022" y="1032931"/>
              <a:ext cx="261937"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11" cstate="email">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10800000">
              <a:off x="4448944" y="928003"/>
              <a:ext cx="289705" cy="26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4" name="TextBox 13"/>
          <p:cNvSpPr txBox="1"/>
          <p:nvPr/>
        </p:nvSpPr>
        <p:spPr>
          <a:xfrm>
            <a:off x="7399038" y="1020248"/>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شاهنشین</a:t>
            </a:r>
            <a:endParaRPr lang="en-US" sz="1477" b="1" dirty="0">
              <a:solidFill>
                <a:prstClr val="black"/>
              </a:solidFill>
              <a:cs typeface="B Nazanin" pitchFamily="2" charset="-78"/>
            </a:endParaRPr>
          </a:p>
        </p:txBody>
      </p:sp>
      <p:pic>
        <p:nvPicPr>
          <p:cNvPr id="15" name="Picture 14"/>
          <p:cNvPicPr>
            <a:picLocks noChangeAspect="1"/>
          </p:cNvPicPr>
          <p:nvPr/>
        </p:nvPicPr>
        <p:blipFill rotWithShape="1">
          <a:blip r:embed="rId13" cstate="screen">
            <a:grayscl/>
            <a:extLst>
              <a:ext uri="{BEBA8EAE-BF5A-486C-A8C5-ECC9F3942E4B}">
                <a14:imgProps xmlns:a14="http://schemas.microsoft.com/office/drawing/2010/main">
                  <a14:imgLayer r:embed="rId14">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6" name="Picture 1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177267" y="1486797"/>
            <a:ext cx="6052376" cy="4283220"/>
          </a:xfrm>
          <a:prstGeom prst="rect">
            <a:avLst/>
          </a:prstGeom>
          <a:ln>
            <a:noFill/>
          </a:ln>
          <a:effectLst>
            <a:outerShdw blurRad="190500" algn="tl" rotWithShape="0">
              <a:srgbClr val="000000">
                <a:alpha val="70000"/>
              </a:srgbClr>
            </a:outerShdw>
          </a:effectLst>
        </p:spPr>
      </p:pic>
      <p:sp>
        <p:nvSpPr>
          <p:cNvPr id="17" name="TextBox 1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مردانه</a:t>
            </a:r>
            <a:endParaRPr lang="en-US" sz="1200" dirty="0">
              <a:solidFill>
                <a:prstClr val="black">
                  <a:lumMod val="75000"/>
                  <a:lumOff val="25000"/>
                </a:prstClr>
              </a:solidFill>
              <a:cs typeface="B Nazanin" pitchFamily="2" charset="-78"/>
            </a:endParaRPr>
          </a:p>
        </p:txBody>
      </p:sp>
      <p:sp>
        <p:nvSpPr>
          <p:cNvPr id="18" name="TextBox 1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9"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0" name="TextBox 1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59</a:t>
            </a:r>
          </a:p>
        </p:txBody>
      </p:sp>
    </p:spTree>
    <p:extLst>
      <p:ext uri="{BB962C8B-B14F-4D97-AF65-F5344CB8AC3E}">
        <p14:creationId xmlns:p14="http://schemas.microsoft.com/office/powerpoint/2010/main" val="2648781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Effect transition="in" filter="fade">
                                      <p:cBhvr>
                                        <p:cTn id="14" dur="1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5"/>
                                        </p:tgtEl>
                                        <p:attrNameLst>
                                          <p:attrName>ppt_x</p:attrName>
                                        </p:attrNameLst>
                                      </p:cBhvr>
                                      <p:tavLst>
                                        <p:tav tm="0">
                                          <p:val>
                                            <p:strVal val="ppt_x"/>
                                          </p:val>
                                        </p:tav>
                                        <p:tav tm="100000">
                                          <p:val>
                                            <p:strVal val="1+ppt_w/2"/>
                                          </p:val>
                                        </p:tav>
                                      </p:tavLst>
                                    </p:anim>
                                    <p:anim calcmode="lin" valueType="num">
                                      <p:cBhvr additive="base">
                                        <p:cTn id="19" dur="1600"/>
                                        <p:tgtEl>
                                          <p:spTgt spid="15"/>
                                        </p:tgtEl>
                                        <p:attrNameLst>
                                          <p:attrName>ppt_y</p:attrName>
                                        </p:attrNameLst>
                                      </p:cBhvr>
                                      <p:tavLst>
                                        <p:tav tm="0">
                                          <p:val>
                                            <p:strVal val="ppt_y"/>
                                          </p:val>
                                        </p:tav>
                                        <p:tav tm="100000">
                                          <p:val>
                                            <p:strVal val="ppt_y"/>
                                          </p:val>
                                        </p:tav>
                                      </p:tavLst>
                                    </p:anim>
                                    <p:set>
                                      <p:cBhvr>
                                        <p:cTn id="20" dur="1" fill="hold">
                                          <p:stCondLst>
                                            <p:cond delay="1599"/>
                                          </p:stCondLst>
                                        </p:cTn>
                                        <p:tgtEl>
                                          <p:spTgt spid="15"/>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6"/>
                                        </p:tgtEl>
                                        <p:attrNameLst>
                                          <p:attrName>ppt_x</p:attrName>
                                        </p:attrNameLst>
                                      </p:cBhvr>
                                      <p:tavLst>
                                        <p:tav tm="0">
                                          <p:val>
                                            <p:strVal val="ppt_x"/>
                                          </p:val>
                                        </p:tav>
                                        <p:tav tm="100000">
                                          <p:val>
                                            <p:strVal val="1+ppt_w/2"/>
                                          </p:val>
                                        </p:tav>
                                      </p:tavLst>
                                    </p:anim>
                                    <p:anim calcmode="lin" valueType="num">
                                      <p:cBhvr additive="base">
                                        <p:cTn id="23" dur="1600"/>
                                        <p:tgtEl>
                                          <p:spTgt spid="16"/>
                                        </p:tgtEl>
                                        <p:attrNameLst>
                                          <p:attrName>ppt_y</p:attrName>
                                        </p:attrNameLst>
                                      </p:cBhvr>
                                      <p:tavLst>
                                        <p:tav tm="0">
                                          <p:val>
                                            <p:strVal val="ppt_y"/>
                                          </p:val>
                                        </p:tav>
                                        <p:tav tm="100000">
                                          <p:val>
                                            <p:strVal val="ppt_y"/>
                                          </p:val>
                                        </p:tav>
                                      </p:tavLst>
                                    </p:anim>
                                    <p:set>
                                      <p:cBhvr>
                                        <p:cTn id="24" dur="1" fill="hold">
                                          <p:stCondLst>
                                            <p:cond delay="15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92713" y="1292499"/>
            <a:ext cx="5915668" cy="2649094"/>
          </a:xfrm>
          <a:prstGeom prst="rect">
            <a:avLst/>
          </a:prstGeom>
        </p:spPr>
        <p:txBody>
          <a:bodyPr wrap="square" lIns="63152" tIns="31577" rIns="63152" bIns="31577">
            <a:spAutoFit/>
          </a:bodyPr>
          <a:lstStyle/>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این حمام در ابتدا توسط سه تن از افراد خیر به نام</a:t>
            </a:r>
            <a:r>
              <a:rPr lang="fa-IR" sz="1200" dirty="0">
                <a:solidFill>
                  <a:prstClr val="black"/>
                </a:solidFill>
                <a:cs typeface="B Nazanin" pitchFamily="2" charset="-78"/>
              </a:rPr>
              <a:t>‏</a:t>
            </a:r>
            <a:r>
              <a:rPr lang="ar-SA" sz="1200" dirty="0">
                <a:solidFill>
                  <a:prstClr val="black"/>
                </a:solidFill>
                <a:cs typeface="B Nazanin" pitchFamily="2" charset="-78"/>
              </a:rPr>
              <a:t>های باقر، حاج حسن و حاج عبدالله و به معماری</a:t>
            </a:r>
            <a:r>
              <a:rPr lang="fa-IR" sz="1200" dirty="0">
                <a:solidFill>
                  <a:prstClr val="black"/>
                </a:solidFill>
                <a:cs typeface="B Nazanin" pitchFamily="2" charset="-78"/>
              </a:rPr>
              <a:t> شخصی به نام</a:t>
            </a:r>
            <a:r>
              <a:rPr lang="ar-SA" sz="1200" dirty="0">
                <a:solidFill>
                  <a:prstClr val="black"/>
                </a:solidFill>
                <a:cs typeface="B Nazanin" pitchFamily="2" charset="-78"/>
              </a:rPr>
              <a:t> </a:t>
            </a:r>
            <a:r>
              <a:rPr lang="en-US" sz="1200" dirty="0">
                <a:solidFill>
                  <a:prstClr val="black"/>
                </a:solidFill>
                <a:cs typeface="B Nazanin" pitchFamily="2" charset="-78"/>
              </a:rPr>
              <a:t>"</a:t>
            </a:r>
            <a:r>
              <a:rPr lang="ar-SA" sz="1200" dirty="0">
                <a:solidFill>
                  <a:prstClr val="black"/>
                </a:solidFill>
                <a:cs typeface="B Nazanin" pitchFamily="2" charset="-78"/>
              </a:rPr>
              <a:t>تقی" ساخته شده است. </a:t>
            </a:r>
            <a:endParaRPr lang="fa-IR"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این بنا</a:t>
            </a:r>
            <a:r>
              <a:rPr lang="fa-IR" sz="1200" dirty="0">
                <a:solidFill>
                  <a:prstClr val="black"/>
                </a:solidFill>
                <a:cs typeface="B Nazanin" pitchFamily="2" charset="-78"/>
              </a:rPr>
              <a:t>ی</a:t>
            </a:r>
            <a:r>
              <a:rPr lang="ar-SA" sz="1200" dirty="0">
                <a:solidFill>
                  <a:prstClr val="black"/>
                </a:solidFill>
                <a:cs typeface="B Nazanin" pitchFamily="2" charset="-78"/>
              </a:rPr>
              <a:t> ارزشمند در اواخر دوره</a:t>
            </a:r>
            <a:r>
              <a:rPr lang="fa-IR" sz="1200" dirty="0">
                <a:solidFill>
                  <a:prstClr val="black"/>
                </a:solidFill>
                <a:cs typeface="B Nazanin" pitchFamily="2" charset="-78"/>
              </a:rPr>
              <a:t>‏ی</a:t>
            </a:r>
            <a:r>
              <a:rPr lang="ar-SA" sz="1200" dirty="0">
                <a:solidFill>
                  <a:prstClr val="black"/>
                </a:solidFill>
                <a:cs typeface="B Nazanin" pitchFamily="2" charset="-78"/>
              </a:rPr>
              <a:t> قاجاریه و در زمان احمد شاه قاجار ساخته شده است و</a:t>
            </a:r>
            <a:r>
              <a:rPr lang="fa-IR" sz="1200" dirty="0">
                <a:solidFill>
                  <a:prstClr val="black"/>
                </a:solidFill>
                <a:cs typeface="B Nazanin" pitchFamily="2" charset="-78"/>
              </a:rPr>
              <a:t> </a:t>
            </a:r>
            <a:r>
              <a:rPr lang="ar-SA" sz="1200" dirty="0">
                <a:solidFill>
                  <a:prstClr val="black"/>
                </a:solidFill>
                <a:cs typeface="B Nazanin" pitchFamily="2" charset="-78"/>
              </a:rPr>
              <a:t>تاریخ اختتام این بنا سال 1334هجری قمری ذکرشده است.</a:t>
            </a:r>
            <a:r>
              <a:rPr lang="fa-IR" sz="1200" dirty="0">
                <a:solidFill>
                  <a:prstClr val="black"/>
                </a:solidFill>
                <a:cs typeface="B Nazanin" pitchFamily="2" charset="-78"/>
              </a:rPr>
              <a:t> در دوران احمد شاه قاجار این حمام به </a:t>
            </a:r>
            <a:r>
              <a:rPr lang="fa-IR" sz="1108" b="1" dirty="0">
                <a:solidFill>
                  <a:prstClr val="black"/>
                </a:solidFill>
                <a:cs typeface="B Nazanin" pitchFamily="2" charset="-78"/>
              </a:rPr>
              <a:t>حمام شیخ </a:t>
            </a:r>
            <a:r>
              <a:rPr lang="fa-IR" sz="1200" dirty="0">
                <a:solidFill>
                  <a:prstClr val="black"/>
                </a:solidFill>
                <a:cs typeface="B Nazanin" pitchFamily="2" charset="-78"/>
              </a:rPr>
              <a:t>معروف بود.</a:t>
            </a: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سر در حمام،</a:t>
            </a:r>
            <a:r>
              <a:rPr lang="fa-IR" sz="1200" dirty="0">
                <a:solidFill>
                  <a:prstClr val="black"/>
                </a:solidFill>
                <a:cs typeface="B Nazanin" pitchFamily="2" charset="-78"/>
              </a:rPr>
              <a:t> </a:t>
            </a:r>
            <a:r>
              <a:rPr lang="ar-SA" sz="1200" dirty="0">
                <a:solidFill>
                  <a:prstClr val="black"/>
                </a:solidFill>
                <a:cs typeface="B Nazanin" pitchFamily="2" charset="-78"/>
              </a:rPr>
              <a:t>کاشی</a:t>
            </a:r>
            <a:r>
              <a:rPr lang="fa-IR" sz="1200" dirty="0">
                <a:solidFill>
                  <a:prstClr val="black"/>
                </a:solidFill>
                <a:cs typeface="B Nazanin" pitchFamily="2" charset="-78"/>
              </a:rPr>
              <a:t>‏</a:t>
            </a:r>
            <a:r>
              <a:rPr lang="ar-SA" sz="1200" dirty="0">
                <a:solidFill>
                  <a:prstClr val="black"/>
                </a:solidFill>
                <a:cs typeface="B Nazanin" pitchFamily="2" charset="-78"/>
              </a:rPr>
              <a:t>کاری</a:t>
            </a:r>
            <a:r>
              <a:rPr lang="fa-IR" sz="1200" dirty="0">
                <a:solidFill>
                  <a:prstClr val="black"/>
                </a:solidFill>
                <a:cs typeface="B Nazanin" pitchFamily="2" charset="-78"/>
              </a:rPr>
              <a:t>‏</a:t>
            </a:r>
            <a:r>
              <a:rPr lang="ar-SA" sz="1200" dirty="0">
                <a:solidFill>
                  <a:prstClr val="black"/>
                </a:solidFill>
                <a:cs typeface="B Nazanin" pitchFamily="2" charset="-78"/>
              </a:rPr>
              <a:t>های نسبتآ ظریفی دارد.</a:t>
            </a:r>
            <a:r>
              <a:rPr lang="fa-IR" sz="1200" dirty="0">
                <a:solidFill>
                  <a:prstClr val="black"/>
                </a:solidFill>
                <a:cs typeface="B Nazanin" pitchFamily="2" charset="-78"/>
              </a:rPr>
              <a:t> </a:t>
            </a:r>
            <a:r>
              <a:rPr lang="ar-SA" sz="1200" dirty="0">
                <a:solidFill>
                  <a:prstClr val="black"/>
                </a:solidFill>
                <a:cs typeface="B Nazanin" pitchFamily="2" charset="-78"/>
              </a:rPr>
              <a:t>در</a:t>
            </a:r>
            <a:r>
              <a:rPr lang="fa-IR" sz="1200" dirty="0">
                <a:solidFill>
                  <a:prstClr val="black"/>
                </a:solidFill>
                <a:cs typeface="B Nazanin" pitchFamily="2" charset="-78"/>
              </a:rPr>
              <a:t> </a:t>
            </a:r>
            <a:r>
              <a:rPr lang="ar-SA" sz="1200" dirty="0">
                <a:solidFill>
                  <a:prstClr val="black"/>
                </a:solidFill>
                <a:cs typeface="B Nazanin" pitchFamily="2" charset="-78"/>
              </a:rPr>
              <a:t>هلال کوچک بالای سردر،</a:t>
            </a:r>
            <a:r>
              <a:rPr lang="fa-IR" sz="1200" dirty="0">
                <a:solidFill>
                  <a:prstClr val="black"/>
                </a:solidFill>
                <a:cs typeface="B Nazanin" pitchFamily="2" charset="-78"/>
              </a:rPr>
              <a:t> </a:t>
            </a:r>
            <a:r>
              <a:rPr lang="ar-SA" sz="1108" b="1" dirty="0">
                <a:solidFill>
                  <a:prstClr val="black"/>
                </a:solidFill>
                <a:cs typeface="B Nazanin" pitchFamily="2" charset="-78"/>
              </a:rPr>
              <a:t>بسم الله و</a:t>
            </a:r>
            <a:r>
              <a:rPr lang="fa-IR" sz="1108" b="1" dirty="0">
                <a:solidFill>
                  <a:prstClr val="black"/>
                </a:solidFill>
                <a:cs typeface="B Nazanin" pitchFamily="2" charset="-78"/>
              </a:rPr>
              <a:t> إ</a:t>
            </a:r>
            <a:r>
              <a:rPr lang="ar-SA" sz="1108" b="1" dirty="0">
                <a:solidFill>
                  <a:prstClr val="black"/>
                </a:solidFill>
                <a:cs typeface="B Nazanin" pitchFamily="2" charset="-78"/>
              </a:rPr>
              <a:t>ن یکاد </a:t>
            </a:r>
            <a:r>
              <a:rPr lang="ar-SA" sz="1200" dirty="0">
                <a:solidFill>
                  <a:prstClr val="black"/>
                </a:solidFill>
                <a:cs typeface="B Nazanin" pitchFamily="2" charset="-78"/>
              </a:rPr>
              <a:t>بر روی کاشی</a:t>
            </a:r>
            <a:r>
              <a:rPr lang="fa-IR" sz="1200" dirty="0">
                <a:solidFill>
                  <a:prstClr val="black"/>
                </a:solidFill>
                <a:cs typeface="B Nazanin" pitchFamily="2" charset="-78"/>
              </a:rPr>
              <a:t>‏</a:t>
            </a:r>
            <a:r>
              <a:rPr lang="ar-SA" sz="1200" dirty="0">
                <a:solidFill>
                  <a:prstClr val="black"/>
                </a:solidFill>
                <a:cs typeface="B Nazanin" pitchFamily="2" charset="-78"/>
              </a:rPr>
              <a:t>های آبی رنگ نوشته شده است و در دو طرف آن تصویر دو فرشته مشاهده می</a:t>
            </a:r>
            <a:r>
              <a:rPr lang="fa-IR" sz="1200" dirty="0">
                <a:solidFill>
                  <a:prstClr val="black"/>
                </a:solidFill>
                <a:cs typeface="B Nazanin" pitchFamily="2" charset="-78"/>
              </a:rPr>
              <a:t>‏</a:t>
            </a:r>
            <a:r>
              <a:rPr lang="ar-SA" sz="1200" dirty="0">
                <a:solidFill>
                  <a:prstClr val="black"/>
                </a:solidFill>
                <a:cs typeface="B Nazanin" pitchFamily="2" charset="-78"/>
              </a:rPr>
              <a:t>شود که گویی آیه به وسیله</a:t>
            </a:r>
            <a:r>
              <a:rPr lang="fa-IR" sz="1200" dirty="0">
                <a:solidFill>
                  <a:prstClr val="black"/>
                </a:solidFill>
                <a:cs typeface="B Nazanin" pitchFamily="2" charset="-78"/>
              </a:rPr>
              <a:t>‏</a:t>
            </a:r>
            <a:r>
              <a:rPr lang="ar-SA" sz="1200" dirty="0">
                <a:solidFill>
                  <a:prstClr val="black"/>
                </a:solidFill>
                <a:cs typeface="B Nazanin" pitchFamily="2" charset="-78"/>
              </a:rPr>
              <a:t>ی فرشتگان حمایت و نگهداری می</a:t>
            </a:r>
            <a:r>
              <a:rPr lang="fa-IR" sz="1200" dirty="0">
                <a:solidFill>
                  <a:prstClr val="black"/>
                </a:solidFill>
                <a:cs typeface="B Nazanin" pitchFamily="2" charset="-78"/>
              </a:rPr>
              <a:t>‏</a:t>
            </a:r>
            <a:r>
              <a:rPr lang="ar-SA" sz="1200" dirty="0">
                <a:solidFill>
                  <a:prstClr val="black"/>
                </a:solidFill>
                <a:cs typeface="B Nazanin" pitchFamily="2" charset="-78"/>
              </a:rPr>
              <a:t>شود</a:t>
            </a:r>
            <a:r>
              <a:rPr lang="fa-IR" sz="1200" dirty="0">
                <a:solidFill>
                  <a:prstClr val="black"/>
                </a:solidFill>
                <a:cs typeface="B Nazanin" pitchFamily="2" charset="-78"/>
              </a:rPr>
              <a:t>.</a:t>
            </a: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در</a:t>
            </a:r>
            <a:r>
              <a:rPr lang="fa-IR" sz="1200" dirty="0">
                <a:solidFill>
                  <a:prstClr val="black"/>
                </a:solidFill>
                <a:cs typeface="B Nazanin" pitchFamily="2" charset="-78"/>
              </a:rPr>
              <a:t> </a:t>
            </a:r>
            <a:r>
              <a:rPr lang="ar-SA" sz="1200" dirty="0">
                <a:solidFill>
                  <a:prstClr val="black"/>
                </a:solidFill>
                <a:cs typeface="B Nazanin" pitchFamily="2" charset="-78"/>
              </a:rPr>
              <a:t>هلال پایین، تمثال احمد شاه قاجار</a:t>
            </a:r>
            <a:r>
              <a:rPr lang="fa-IR" sz="1200" dirty="0">
                <a:solidFill>
                  <a:prstClr val="black"/>
                </a:solidFill>
                <a:cs typeface="B Nazanin" pitchFamily="2" charset="-78"/>
              </a:rPr>
              <a:t> </a:t>
            </a:r>
            <a:r>
              <a:rPr lang="ar-SA" sz="1200" dirty="0">
                <a:solidFill>
                  <a:prstClr val="black"/>
                </a:solidFill>
                <a:cs typeface="B Nazanin" pitchFamily="2" charset="-78"/>
              </a:rPr>
              <a:t>قرار دارد و طاق با حاشیه</a:t>
            </a:r>
            <a:r>
              <a:rPr lang="fa-IR" sz="1200" dirty="0">
                <a:solidFill>
                  <a:prstClr val="black"/>
                </a:solidFill>
                <a:cs typeface="B Nazanin" pitchFamily="2" charset="-78"/>
              </a:rPr>
              <a:t>‏</a:t>
            </a:r>
            <a:r>
              <a:rPr lang="ar-SA" sz="1200" dirty="0">
                <a:solidFill>
                  <a:prstClr val="black"/>
                </a:solidFill>
                <a:cs typeface="B Nazanin" pitchFamily="2" charset="-78"/>
              </a:rPr>
              <a:t>ی آبی آراسته شده است.</a:t>
            </a:r>
            <a:endParaRPr lang="fa-IR"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درحاشیه ی سه طرف سردر، تمثال سلاطین نام</a:t>
            </a:r>
            <a:r>
              <a:rPr lang="fa-IR" sz="1200" dirty="0">
                <a:solidFill>
                  <a:prstClr val="black"/>
                </a:solidFill>
                <a:cs typeface="B Nazanin" pitchFamily="2" charset="-78"/>
              </a:rPr>
              <a:t> </a:t>
            </a:r>
            <a:r>
              <a:rPr lang="ar-SA" sz="1200" dirty="0">
                <a:solidFill>
                  <a:prstClr val="black"/>
                </a:solidFill>
                <a:cs typeface="B Nazanin" pitchFamily="2" charset="-78"/>
              </a:rPr>
              <a:t>برده در شاهنامه</a:t>
            </a:r>
            <a:r>
              <a:rPr lang="fa-IR" sz="1200" dirty="0">
                <a:solidFill>
                  <a:prstClr val="black"/>
                </a:solidFill>
                <a:cs typeface="B Nazanin" pitchFamily="2" charset="-78"/>
              </a:rPr>
              <a:t>‏</a:t>
            </a:r>
            <a:r>
              <a:rPr lang="ar-SA" sz="1200" dirty="0">
                <a:solidFill>
                  <a:prstClr val="black"/>
                </a:solidFill>
                <a:cs typeface="B Nazanin" pitchFamily="2" charset="-78"/>
              </a:rPr>
              <a:t>ی فردوسی دیده م</a:t>
            </a:r>
            <a:r>
              <a:rPr lang="fa-IR" sz="1200" dirty="0">
                <a:solidFill>
                  <a:prstClr val="black"/>
                </a:solidFill>
                <a:cs typeface="B Nazanin" pitchFamily="2" charset="-78"/>
              </a:rPr>
              <a:t>ی‏</a:t>
            </a:r>
            <a:r>
              <a:rPr lang="ar-SA" sz="1200" dirty="0">
                <a:solidFill>
                  <a:prstClr val="black"/>
                </a:solidFill>
                <a:cs typeface="B Nazanin" pitchFamily="2" charset="-78"/>
              </a:rPr>
              <a:t>شود.</a:t>
            </a:r>
            <a:endParaRPr lang="fa-IR" sz="1200" dirty="0">
              <a:solidFill>
                <a:prstClr val="black"/>
              </a:solidFill>
              <a:cs typeface="B Nazanin" pitchFamily="2" charset="-78"/>
            </a:endParaRP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سازند</a:t>
            </a:r>
            <a:r>
              <a:rPr lang="fa-IR" sz="1200" dirty="0">
                <a:solidFill>
                  <a:prstClr val="black"/>
                </a:solidFill>
                <a:cs typeface="B Nazanin" pitchFamily="2" charset="-78"/>
              </a:rPr>
              <a:t>ه‏ی </a:t>
            </a:r>
            <a:r>
              <a:rPr lang="ar-SA" sz="1200" dirty="0">
                <a:solidFill>
                  <a:prstClr val="black"/>
                </a:solidFill>
                <a:cs typeface="B Nazanin" pitchFamily="2" charset="-78"/>
              </a:rPr>
              <a:t>کاشی</a:t>
            </a:r>
            <a:r>
              <a:rPr lang="fa-IR" sz="1200" dirty="0">
                <a:solidFill>
                  <a:prstClr val="black"/>
                </a:solidFill>
                <a:cs typeface="B Nazanin" pitchFamily="2" charset="-78"/>
              </a:rPr>
              <a:t>‏</a:t>
            </a:r>
            <a:r>
              <a:rPr lang="ar-SA" sz="1200" dirty="0">
                <a:solidFill>
                  <a:prstClr val="black"/>
                </a:solidFill>
                <a:cs typeface="B Nazanin" pitchFamily="2" charset="-78"/>
              </a:rPr>
              <a:t>های حمام، محمد فرزند حاج یوسف کاشی</a:t>
            </a:r>
            <a:r>
              <a:rPr lang="fa-IR" sz="1200" dirty="0">
                <a:solidFill>
                  <a:prstClr val="black"/>
                </a:solidFill>
                <a:cs typeface="B Nazanin" pitchFamily="2" charset="-78"/>
              </a:rPr>
              <a:t>‏</a:t>
            </a:r>
            <a:r>
              <a:rPr lang="ar-SA" sz="1200" dirty="0">
                <a:solidFill>
                  <a:prstClr val="black"/>
                </a:solidFill>
                <a:cs typeface="B Nazanin" pitchFamily="2" charset="-78"/>
              </a:rPr>
              <a:t>ساز </a:t>
            </a:r>
            <a:r>
              <a:rPr lang="fa-IR" sz="1200" dirty="0">
                <a:solidFill>
                  <a:prstClr val="black"/>
                </a:solidFill>
                <a:cs typeface="B Nazanin" pitchFamily="2" charset="-78"/>
              </a:rPr>
              <a:t>–</a:t>
            </a:r>
            <a:r>
              <a:rPr lang="ar-SA" sz="1200" dirty="0">
                <a:solidFill>
                  <a:prstClr val="black"/>
                </a:solidFill>
                <a:cs typeface="B Nazanin" pitchFamily="2" charset="-78"/>
              </a:rPr>
              <a:t> سازنده</a:t>
            </a:r>
            <a:r>
              <a:rPr lang="fa-IR" sz="1200" dirty="0">
                <a:solidFill>
                  <a:prstClr val="black"/>
                </a:solidFill>
                <a:cs typeface="B Nazanin" pitchFamily="2" charset="-78"/>
              </a:rPr>
              <a:t>‏ی</a:t>
            </a:r>
            <a:r>
              <a:rPr lang="ar-SA" sz="1200" dirty="0">
                <a:solidFill>
                  <a:prstClr val="black"/>
                </a:solidFill>
                <a:cs typeface="B Nazanin" pitchFamily="2" charset="-78"/>
              </a:rPr>
              <a:t> کاشی</a:t>
            </a:r>
            <a:r>
              <a:rPr lang="fa-IR" sz="1200" dirty="0">
                <a:solidFill>
                  <a:prstClr val="black"/>
                </a:solidFill>
                <a:cs typeface="B Nazanin" pitchFamily="2" charset="-78"/>
              </a:rPr>
              <a:t>‏</a:t>
            </a:r>
            <a:r>
              <a:rPr lang="ar-SA" sz="1200" dirty="0">
                <a:solidFill>
                  <a:prstClr val="black"/>
                </a:solidFill>
                <a:cs typeface="B Nazanin" pitchFamily="2" charset="-78"/>
              </a:rPr>
              <a:t>های حمام حاجی محمد جعفر رشت</a:t>
            </a:r>
            <a:r>
              <a:rPr lang="fa-IR" sz="1200" dirty="0">
                <a:solidFill>
                  <a:prstClr val="black"/>
                </a:solidFill>
                <a:cs typeface="B Nazanin" pitchFamily="2" charset="-78"/>
              </a:rPr>
              <a:t> –</a:t>
            </a:r>
            <a:r>
              <a:rPr lang="ar-SA" sz="1200" dirty="0">
                <a:solidFill>
                  <a:prstClr val="black"/>
                </a:solidFill>
                <a:cs typeface="B Nazanin" pitchFamily="2" charset="-78"/>
              </a:rPr>
              <a:t> می</a:t>
            </a:r>
            <a:r>
              <a:rPr lang="fa-IR" sz="1200" dirty="0">
                <a:solidFill>
                  <a:prstClr val="black"/>
                </a:solidFill>
                <a:cs typeface="B Nazanin" pitchFamily="2" charset="-78"/>
              </a:rPr>
              <a:t>‏</a:t>
            </a:r>
            <a:r>
              <a:rPr lang="ar-SA" sz="1200" dirty="0">
                <a:solidFill>
                  <a:prstClr val="black"/>
                </a:solidFill>
                <a:cs typeface="B Nazanin" pitchFamily="2" charset="-78"/>
              </a:rPr>
              <a:t>باشد</a:t>
            </a:r>
            <a:r>
              <a:rPr lang="fa-IR" sz="1200" dirty="0">
                <a:solidFill>
                  <a:prstClr val="black"/>
                </a:solidFill>
                <a:cs typeface="B Nazanin" pitchFamily="2" charset="-78"/>
              </a:rPr>
              <a:t>.</a:t>
            </a:r>
          </a:p>
          <a:p>
            <a:pPr algn="justLow" defTabSz="884160"/>
            <a:r>
              <a:rPr lang="fa-IR" sz="1200" dirty="0">
                <a:solidFill>
                  <a:prstClr val="black"/>
                </a:solidFill>
                <a:cs typeface="B Nazanin" pitchFamily="2" charset="-78"/>
              </a:rPr>
              <a:t>   </a:t>
            </a:r>
            <a:r>
              <a:rPr lang="ar-SA" sz="1200" dirty="0">
                <a:solidFill>
                  <a:prstClr val="black"/>
                </a:solidFill>
                <a:cs typeface="B Nazanin" pitchFamily="2" charset="-78"/>
              </a:rPr>
              <a:t>اولین </a:t>
            </a:r>
            <a:r>
              <a:rPr lang="fa-IR" sz="1200" dirty="0">
                <a:solidFill>
                  <a:prstClr val="black"/>
                </a:solidFill>
                <a:cs typeface="B Nazanin" pitchFamily="2" charset="-78"/>
              </a:rPr>
              <a:t>کارگاه</a:t>
            </a:r>
            <a:r>
              <a:rPr lang="ar-SA" sz="1200" dirty="0">
                <a:solidFill>
                  <a:prstClr val="black"/>
                </a:solidFill>
                <a:cs typeface="B Nazanin" pitchFamily="2" charset="-78"/>
              </a:rPr>
              <a:t> کاشی</a:t>
            </a:r>
            <a:r>
              <a:rPr lang="fa-IR" sz="1200" dirty="0">
                <a:solidFill>
                  <a:prstClr val="black"/>
                </a:solidFill>
                <a:cs typeface="B Nazanin" pitchFamily="2" charset="-78"/>
              </a:rPr>
              <a:t>‏</a:t>
            </a:r>
            <a:r>
              <a:rPr lang="ar-SA" sz="1200" dirty="0">
                <a:solidFill>
                  <a:prstClr val="black"/>
                </a:solidFill>
                <a:cs typeface="B Nazanin" pitchFamily="2" charset="-78"/>
              </a:rPr>
              <a:t>پزی را در رشت، یوسف کاشی</a:t>
            </a:r>
            <a:r>
              <a:rPr lang="fa-IR" sz="1200" dirty="0">
                <a:solidFill>
                  <a:prstClr val="black"/>
                </a:solidFill>
                <a:cs typeface="B Nazanin" pitchFamily="2" charset="-78"/>
              </a:rPr>
              <a:t>‏</a:t>
            </a:r>
            <a:r>
              <a:rPr lang="ar-SA" sz="1200" dirty="0">
                <a:solidFill>
                  <a:prstClr val="black"/>
                </a:solidFill>
                <a:cs typeface="B Nazanin" pitchFamily="2" charset="-78"/>
              </a:rPr>
              <a:t>ساز راه اندازی کرده است که کاشی</a:t>
            </a:r>
            <a:r>
              <a:rPr lang="fa-IR" sz="1200" dirty="0">
                <a:solidFill>
                  <a:prstClr val="black"/>
                </a:solidFill>
                <a:cs typeface="B Nazanin" pitchFamily="2" charset="-78"/>
              </a:rPr>
              <a:t>‏</a:t>
            </a:r>
            <a:r>
              <a:rPr lang="ar-SA" sz="1200" dirty="0">
                <a:solidFill>
                  <a:prstClr val="black"/>
                </a:solidFill>
                <a:cs typeface="B Nazanin" pitchFamily="2" charset="-78"/>
              </a:rPr>
              <a:t>های سردر حمام گلزار و حمام حاجی محمد جعفر در رشت نیز در همین کار</a:t>
            </a:r>
            <a:r>
              <a:rPr lang="fa-IR" sz="1200" dirty="0">
                <a:solidFill>
                  <a:prstClr val="black"/>
                </a:solidFill>
                <a:cs typeface="B Nazanin" pitchFamily="2" charset="-78"/>
              </a:rPr>
              <a:t>گاه</a:t>
            </a:r>
            <a:r>
              <a:rPr lang="ar-SA" sz="1200" dirty="0">
                <a:solidFill>
                  <a:prstClr val="black"/>
                </a:solidFill>
                <a:cs typeface="B Nazanin" pitchFamily="2" charset="-78"/>
              </a:rPr>
              <a:t> ساخته شده</a:t>
            </a:r>
            <a:r>
              <a:rPr lang="fa-IR" sz="1200" dirty="0">
                <a:solidFill>
                  <a:prstClr val="black"/>
                </a:solidFill>
                <a:cs typeface="B Nazanin" pitchFamily="2" charset="-78"/>
              </a:rPr>
              <a:t>‏</a:t>
            </a:r>
            <a:r>
              <a:rPr lang="ar-SA" sz="1200" dirty="0">
                <a:solidFill>
                  <a:prstClr val="black"/>
                </a:solidFill>
                <a:cs typeface="B Nazanin" pitchFamily="2" charset="-78"/>
              </a:rPr>
              <a:t>اند</a:t>
            </a:r>
            <a:r>
              <a:rPr lang="fa-IR" sz="1200" dirty="0">
                <a:solidFill>
                  <a:prstClr val="black"/>
                </a:solidFill>
                <a:cs typeface="B Nazanin" pitchFamily="2" charset="-78"/>
              </a:rPr>
              <a:t>.</a:t>
            </a:r>
            <a:r>
              <a:rPr lang="en-US" sz="1200" dirty="0">
                <a:solidFill>
                  <a:prstClr val="black"/>
                </a:solidFill>
                <a:cs typeface="B Nazanin" pitchFamily="2" charset="-78"/>
              </a:rPr>
              <a:t> </a:t>
            </a:r>
            <a:r>
              <a:rPr lang="ar-SA" sz="1200" dirty="0">
                <a:solidFill>
                  <a:prstClr val="black"/>
                </a:solidFill>
                <a:cs typeface="B Nazanin" pitchFamily="2" charset="-78"/>
              </a:rPr>
              <a:t>محمد پسر حاج یوسف، کاشی</a:t>
            </a:r>
            <a:r>
              <a:rPr lang="fa-IR" sz="1200" dirty="0">
                <a:solidFill>
                  <a:prstClr val="black"/>
                </a:solidFill>
                <a:cs typeface="B Nazanin" pitchFamily="2" charset="-78"/>
              </a:rPr>
              <a:t>‏</a:t>
            </a:r>
            <a:r>
              <a:rPr lang="ar-SA" sz="1200" dirty="0">
                <a:solidFill>
                  <a:prstClr val="black"/>
                </a:solidFill>
                <a:cs typeface="B Nazanin" pitchFamily="2" charset="-78"/>
              </a:rPr>
              <a:t>های سردر حمام گلزار رشت را در سال 1334 تهیه کرده است</a:t>
            </a:r>
            <a:r>
              <a:rPr lang="fa-IR" sz="1200" dirty="0">
                <a:solidFill>
                  <a:prstClr val="black"/>
                </a:solidFill>
                <a:cs typeface="B Nazanin" pitchFamily="2" charset="-78"/>
              </a:rPr>
              <a:t>.</a:t>
            </a:r>
            <a:endParaRPr lang="en-US" sz="1200" dirty="0">
              <a:solidFill>
                <a:prstClr val="black"/>
              </a:solidFill>
              <a:cs typeface="B Nazanin" pitchFamily="2" charset="-78"/>
            </a:endParaRPr>
          </a:p>
        </p:txBody>
      </p:sp>
      <p:sp>
        <p:nvSpPr>
          <p:cNvPr id="3" name="TextBox 2"/>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
        <p:nvSpPr>
          <p:cNvPr id="4" name="TextBox 3"/>
          <p:cNvSpPr txBox="1"/>
          <p:nvPr/>
        </p:nvSpPr>
        <p:spPr>
          <a:xfrm>
            <a:off x="849741" y="4886341"/>
            <a:ext cx="552403" cy="461665"/>
          </a:xfrm>
          <a:prstGeom prst="rect">
            <a:avLst/>
          </a:prstGeom>
          <a:noFill/>
        </p:spPr>
        <p:txBody>
          <a:bodyPr wrap="square" rtlCol="0">
            <a:spAutoFit/>
          </a:bodyPr>
          <a:lstStyle/>
          <a:p>
            <a:pPr algn="l" defTabSz="884160" rtl="0"/>
            <a:r>
              <a:rPr lang="fa-IR" sz="1200" dirty="0">
                <a:solidFill>
                  <a:prstClr val="black">
                    <a:lumMod val="75000"/>
                    <a:lumOff val="25000"/>
                  </a:prstClr>
                </a:solidFill>
                <a:cs typeface="B Nazanin" pitchFamily="2" charset="-78"/>
              </a:rPr>
              <a:t>تاریخچه</a:t>
            </a:r>
            <a:endParaRPr lang="en-US" sz="1200" dirty="0">
              <a:solidFill>
                <a:prstClr val="black">
                  <a:lumMod val="75000"/>
                  <a:lumOff val="25000"/>
                </a:prstClr>
              </a:solidFill>
              <a:cs typeface="B Nazanin" pitchFamily="2" charset="-78"/>
            </a:endParaRPr>
          </a:p>
        </p:txBody>
      </p:sp>
      <p:sp>
        <p:nvSpPr>
          <p:cNvPr id="6" name="Title 1"/>
          <p:cNvSpPr txBox="1">
            <a:spLocks/>
          </p:cNvSpPr>
          <p:nvPr/>
        </p:nvSpPr>
        <p:spPr>
          <a:xfrm>
            <a:off x="487810" y="5356370"/>
            <a:ext cx="1260169" cy="56117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lnSpc>
                <a:spcPct val="150000"/>
              </a:lnSpc>
            </a:pPr>
            <a:r>
              <a:rPr lang="fa-IR" sz="1108" dirty="0">
                <a:solidFill>
                  <a:prstClr val="black">
                    <a:lumMod val="75000"/>
                    <a:lumOff val="25000"/>
                  </a:prstClr>
                </a:solidFill>
              </a:rPr>
              <a:t>از آستارا تا استرآباد</a:t>
            </a:r>
          </a:p>
          <a:p>
            <a:pPr defTabSz="884160" rtl="0">
              <a:lnSpc>
                <a:spcPct val="150000"/>
              </a:lnSpc>
            </a:pPr>
            <a:r>
              <a:rPr lang="en-US" sz="923" dirty="0">
                <a:solidFill>
                  <a:prstClr val="black">
                    <a:lumMod val="65000"/>
                    <a:lumOff val="35000"/>
                  </a:prstClr>
                </a:solidFill>
              </a:rPr>
              <a:t>Wikipedia.org</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8" name="TextBox 7"/>
          <p:cNvSpPr txBox="1"/>
          <p:nvPr/>
        </p:nvSpPr>
        <p:spPr>
          <a:xfrm>
            <a:off x="58386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6</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41934411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45588" y="4162501"/>
            <a:ext cx="3719490" cy="1925256"/>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45588" y="1983830"/>
            <a:ext cx="2715731" cy="1880121"/>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77078" y="3572164"/>
            <a:ext cx="2043919" cy="2515593"/>
          </a:xfrm>
          <a:prstGeom prst="rect">
            <a:avLst/>
          </a:prstGeom>
          <a:ln>
            <a:noFill/>
          </a:ln>
          <a:effectLst>
            <a:outerShdw blurRad="190500" algn="tl" rotWithShape="0">
              <a:srgbClr val="000000">
                <a:alpha val="70000"/>
              </a:srgbClr>
            </a:outerShdw>
          </a:effectLst>
        </p:spPr>
      </p:pic>
      <p:pic>
        <p:nvPicPr>
          <p:cNvPr id="5128" name="Picture 8"/>
          <p:cNvPicPr>
            <a:picLocks noChangeAspect="1" noChangeArrowheads="1"/>
          </p:cNvPicPr>
          <p:nvPr/>
        </p:nvPicPr>
        <p:blipFill>
          <a:blip r:embed="rId5" cstate="screen">
            <a:duotone>
              <a:schemeClr val="accent3">
                <a:shade val="45000"/>
                <a:satMod val="135000"/>
              </a:schemeClr>
              <a:prstClr val="white"/>
            </a:duotone>
            <a:extLst>
              <a:ext uri="{BEBA8EAE-BF5A-486C-A8C5-ECC9F3942E4B}">
                <a14:imgProps xmlns:a14="http://schemas.microsoft.com/office/drawing/2010/main">
                  <a14:imgLayer r:embed="rId6">
                    <a14:imgEffect>
                      <a14:saturation sat="310000"/>
                    </a14:imgEffect>
                  </a14:imgLayer>
                </a14:imgProps>
              </a:ext>
              <a:ext uri="{28A0092B-C50C-407E-A947-70E740481C1C}">
                <a14:useLocalDpi xmlns:a14="http://schemas.microsoft.com/office/drawing/2010/main"/>
              </a:ext>
            </a:extLst>
          </a:blip>
          <a:srcRect/>
          <a:stretch>
            <a:fillRect/>
          </a:stretch>
        </p:blipFill>
        <p:spPr bwMode="auto">
          <a:xfrm>
            <a:off x="4804493" y="1833449"/>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9" name="Picture 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233426" y="3434564"/>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30" name="Picture 10"/>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831842" y="4026923"/>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7" name="TextBox 16"/>
          <p:cNvSpPr txBox="1"/>
          <p:nvPr/>
        </p:nvSpPr>
        <p:spPr>
          <a:xfrm>
            <a:off x="7399038" y="1020248"/>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شاهنشین</a:t>
            </a:r>
            <a:endParaRPr lang="en-US" sz="1477" b="1" dirty="0">
              <a:solidFill>
                <a:prstClr val="black"/>
              </a:solidFill>
              <a:cs typeface="B Nazanin" pitchFamily="2" charset="-78"/>
            </a:endParaRPr>
          </a:p>
        </p:txBody>
      </p:sp>
      <p:grpSp>
        <p:nvGrpSpPr>
          <p:cNvPr id="2" name="Group 1"/>
          <p:cNvGrpSpPr/>
          <p:nvPr/>
        </p:nvGrpSpPr>
        <p:grpSpPr>
          <a:xfrm>
            <a:off x="1046009" y="3694876"/>
            <a:ext cx="335483" cy="261270"/>
            <a:chOff x="4344522" y="882602"/>
            <a:chExt cx="363440" cy="283043"/>
          </a:xfrm>
        </p:grpSpPr>
        <p:pic>
          <p:nvPicPr>
            <p:cNvPr id="5122" name="Picture 2"/>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8498009">
              <a:off x="4422446" y="983369"/>
              <a:ext cx="194531" cy="182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4344522" y="893362"/>
              <a:ext cx="261937"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12" cstate="screen">
              <a:duotone>
                <a:schemeClr val="accent3">
                  <a:shade val="45000"/>
                  <a:satMod val="135000"/>
                </a:schemeClr>
                <a:prstClr val="white"/>
              </a:duotone>
              <a:extLst>
                <a:ext uri="{BEBA8EAE-BF5A-486C-A8C5-ECC9F3942E4B}">
                  <a14:imgProps xmlns:a14="http://schemas.microsoft.com/office/drawing/2010/main">
                    <a14:imgLayer r:embed="rId13">
                      <a14:imgEffect>
                        <a14:sharpenSoften amount="25000"/>
                      </a14:imgEffect>
                      <a14:imgEffect>
                        <a14:colorTemperature colorTemp="9125"/>
                      </a14:imgEffect>
                      <a14:imgEffect>
                        <a14:saturation sat="210000"/>
                      </a14:imgEffect>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rot="5743198">
              <a:off x="4485712" y="892127"/>
              <a:ext cx="2317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 name="Picture 13"/>
          <p:cNvPicPr>
            <a:picLocks noChangeAspect="1"/>
          </p:cNvPicPr>
          <p:nvPr/>
        </p:nvPicPr>
        <p:blipFill rotWithShape="1">
          <a:blip r:embed="rId14" cstate="screen">
            <a:grayscl/>
            <a:extLst>
              <a:ext uri="{BEBA8EAE-BF5A-486C-A8C5-ECC9F3942E4B}">
                <a14:imgProps xmlns:a14="http://schemas.microsoft.com/office/drawing/2010/main">
                  <a14:imgLayer r:embed="rId15">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6" name="Picture 15"/>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177267" y="1486797"/>
            <a:ext cx="6052376" cy="4283220"/>
          </a:xfrm>
          <a:prstGeom prst="rect">
            <a:avLst/>
          </a:prstGeom>
          <a:ln>
            <a:noFill/>
          </a:ln>
          <a:effectLst>
            <a:outerShdw blurRad="190500" algn="tl" rotWithShape="0">
              <a:srgbClr val="000000">
                <a:alpha val="70000"/>
              </a:srgbClr>
            </a:outerShdw>
          </a:effectLst>
        </p:spPr>
      </p:pic>
      <p:sp>
        <p:nvSpPr>
          <p:cNvPr id="18" name="TextBox 1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مردانه</a:t>
            </a:r>
            <a:endParaRPr lang="en-US" sz="1200" dirty="0">
              <a:solidFill>
                <a:prstClr val="black">
                  <a:lumMod val="75000"/>
                  <a:lumOff val="25000"/>
                </a:prstClr>
              </a:solidFill>
              <a:cs typeface="B Nazanin" pitchFamily="2" charset="-78"/>
            </a:endParaRPr>
          </a:p>
        </p:txBody>
      </p:sp>
      <p:sp>
        <p:nvSpPr>
          <p:cNvPr id="19" name="TextBox 1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20"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1" name="TextBox 20"/>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60</a:t>
            </a:r>
          </a:p>
        </p:txBody>
      </p:sp>
    </p:spTree>
    <p:extLst>
      <p:ext uri="{BB962C8B-B14F-4D97-AF65-F5344CB8AC3E}">
        <p14:creationId xmlns:p14="http://schemas.microsoft.com/office/powerpoint/2010/main" val="2465322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Effect transition="in" filter="fade">
                                      <p:cBhvr>
                                        <p:cTn id="14" dur="1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4"/>
                                        </p:tgtEl>
                                        <p:attrNameLst>
                                          <p:attrName>ppt_x</p:attrName>
                                        </p:attrNameLst>
                                      </p:cBhvr>
                                      <p:tavLst>
                                        <p:tav tm="0">
                                          <p:val>
                                            <p:strVal val="ppt_x"/>
                                          </p:val>
                                        </p:tav>
                                        <p:tav tm="100000">
                                          <p:val>
                                            <p:strVal val="1+ppt_w/2"/>
                                          </p:val>
                                        </p:tav>
                                      </p:tavLst>
                                    </p:anim>
                                    <p:anim calcmode="lin" valueType="num">
                                      <p:cBhvr additive="base">
                                        <p:cTn id="19" dur="1600"/>
                                        <p:tgtEl>
                                          <p:spTgt spid="14"/>
                                        </p:tgtEl>
                                        <p:attrNameLst>
                                          <p:attrName>ppt_y</p:attrName>
                                        </p:attrNameLst>
                                      </p:cBhvr>
                                      <p:tavLst>
                                        <p:tav tm="0">
                                          <p:val>
                                            <p:strVal val="ppt_y"/>
                                          </p:val>
                                        </p:tav>
                                        <p:tav tm="100000">
                                          <p:val>
                                            <p:strVal val="ppt_y"/>
                                          </p:val>
                                        </p:tav>
                                      </p:tavLst>
                                    </p:anim>
                                    <p:set>
                                      <p:cBhvr>
                                        <p:cTn id="20" dur="1" fill="hold">
                                          <p:stCondLst>
                                            <p:cond delay="1599"/>
                                          </p:stCondLst>
                                        </p:cTn>
                                        <p:tgtEl>
                                          <p:spTgt spid="14"/>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6"/>
                                        </p:tgtEl>
                                        <p:attrNameLst>
                                          <p:attrName>ppt_x</p:attrName>
                                        </p:attrNameLst>
                                      </p:cBhvr>
                                      <p:tavLst>
                                        <p:tav tm="0">
                                          <p:val>
                                            <p:strVal val="ppt_x"/>
                                          </p:val>
                                        </p:tav>
                                        <p:tav tm="100000">
                                          <p:val>
                                            <p:strVal val="1+ppt_w/2"/>
                                          </p:val>
                                        </p:tav>
                                      </p:tavLst>
                                    </p:anim>
                                    <p:anim calcmode="lin" valueType="num">
                                      <p:cBhvr additive="base">
                                        <p:cTn id="23" dur="1600"/>
                                        <p:tgtEl>
                                          <p:spTgt spid="16"/>
                                        </p:tgtEl>
                                        <p:attrNameLst>
                                          <p:attrName>ppt_y</p:attrName>
                                        </p:attrNameLst>
                                      </p:cBhvr>
                                      <p:tavLst>
                                        <p:tav tm="0">
                                          <p:val>
                                            <p:strVal val="ppt_y"/>
                                          </p:val>
                                        </p:tav>
                                        <p:tav tm="100000">
                                          <p:val>
                                            <p:strVal val="ppt_y"/>
                                          </p:val>
                                        </p:tav>
                                      </p:tavLst>
                                    </p:anim>
                                    <p:set>
                                      <p:cBhvr>
                                        <p:cTn id="24" dur="1" fill="hold">
                                          <p:stCondLst>
                                            <p:cond delay="15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08378" y="3953128"/>
            <a:ext cx="140176" cy="207030"/>
          </a:xfrm>
          <a:prstGeom prst="rect">
            <a:avLst/>
          </a:prstGeom>
          <a:solidFill>
            <a:schemeClr val="accent1">
              <a:lumMod val="60000"/>
              <a:lumOff val="4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68132" y="1020249"/>
            <a:ext cx="1903105" cy="2342283"/>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68132" y="3745475"/>
            <a:ext cx="1903105" cy="2342283"/>
          </a:xfrm>
          <a:prstGeom prst="rect">
            <a:avLst/>
          </a:prstGeom>
          <a:ln>
            <a:noFill/>
          </a:ln>
          <a:effectLst>
            <a:outerShdw blurRad="190500" algn="tl" rotWithShape="0">
              <a:srgbClr val="000000">
                <a:alpha val="70000"/>
              </a:srgbClr>
            </a:outerShdw>
          </a:effectLst>
        </p:spPr>
      </p:pic>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34910" y="3720148"/>
            <a:ext cx="1923684" cy="2367609"/>
          </a:xfrm>
          <a:prstGeom prst="rect">
            <a:avLst/>
          </a:prstGeom>
          <a:ln>
            <a:noFill/>
          </a:ln>
          <a:effectLst>
            <a:outerShdw blurRad="190500" algn="tl" rotWithShape="0">
              <a:srgbClr val="000000">
                <a:alpha val="70000"/>
              </a:srgbClr>
            </a:outerShdw>
          </a:effectLst>
        </p:spPr>
      </p:pic>
      <p:pic>
        <p:nvPicPr>
          <p:cNvPr id="6152"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710573" y="846652"/>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710870" y="3633971"/>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4" name="Picture 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701674" y="3561938"/>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7399038" y="1020248"/>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میاندر</a:t>
            </a:r>
            <a:endParaRPr lang="en-US" sz="1477" b="1" dirty="0">
              <a:solidFill>
                <a:prstClr val="black"/>
              </a:solidFill>
              <a:cs typeface="B Nazanin" pitchFamily="2" charset="-78"/>
            </a:endParaRPr>
          </a:p>
        </p:txBody>
      </p:sp>
      <p:pic>
        <p:nvPicPr>
          <p:cNvPr id="17" name="Picture 1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916209" y="3894580"/>
            <a:ext cx="493458" cy="223047"/>
            <a:chOff x="6150413" y="1967555"/>
            <a:chExt cx="534580" cy="241634"/>
          </a:xfrm>
        </p:grpSpPr>
        <p:pic>
          <p:nvPicPr>
            <p:cNvPr id="6146"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5585524">
              <a:off x="6301282" y="1993799"/>
              <a:ext cx="2414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10800000">
              <a:off x="6423055" y="1977414"/>
              <a:ext cx="261938"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11" cstate="screen">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10800000">
              <a:off x="6150413" y="1973240"/>
              <a:ext cx="2317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6" name="Picture 15"/>
          <p:cNvPicPr>
            <a:picLocks noChangeAspect="1"/>
          </p:cNvPicPr>
          <p:nvPr/>
        </p:nvPicPr>
        <p:blipFill rotWithShape="1">
          <a:blip r:embed="rId13" cstate="screen">
            <a:grayscl/>
            <a:extLst>
              <a:ext uri="{BEBA8EAE-BF5A-486C-A8C5-ECC9F3942E4B}">
                <a14:imgProps xmlns:a14="http://schemas.microsoft.com/office/drawing/2010/main">
                  <a14:imgLayer r:embed="rId14">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8" name="Picture 1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177267" y="1486796"/>
            <a:ext cx="6052376" cy="4283219"/>
          </a:xfrm>
          <a:prstGeom prst="rect">
            <a:avLst/>
          </a:prstGeom>
          <a:ln>
            <a:noFill/>
          </a:ln>
          <a:effectLst>
            <a:outerShdw blurRad="190500" algn="tl" rotWithShape="0">
              <a:srgbClr val="000000">
                <a:alpha val="70000"/>
              </a:srgbClr>
            </a:outerShdw>
          </a:effectLst>
        </p:spPr>
      </p:pic>
      <p:sp>
        <p:nvSpPr>
          <p:cNvPr id="20" name="TextBox 1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مردانه</a:t>
            </a:r>
            <a:endParaRPr lang="en-US" sz="1200" dirty="0">
              <a:solidFill>
                <a:prstClr val="black">
                  <a:lumMod val="75000"/>
                  <a:lumOff val="25000"/>
                </a:prstClr>
              </a:solidFill>
              <a:cs typeface="B Nazanin" pitchFamily="2" charset="-78"/>
            </a:endParaRPr>
          </a:p>
        </p:txBody>
      </p:sp>
      <p:sp>
        <p:nvSpPr>
          <p:cNvPr id="21" name="TextBox 20"/>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9"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2" name="TextBox 2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61</a:t>
            </a:r>
          </a:p>
        </p:txBody>
      </p:sp>
    </p:spTree>
    <p:extLst>
      <p:ext uri="{BB962C8B-B14F-4D97-AF65-F5344CB8AC3E}">
        <p14:creationId xmlns:p14="http://schemas.microsoft.com/office/powerpoint/2010/main" val="3328961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Effect transition="in" filter="fade">
                                      <p:cBhvr>
                                        <p:cTn id="9" dur="1000"/>
                                        <p:tgtEl>
                                          <p:spTgt spid="16"/>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Effect transition="in" filter="fade">
                                      <p:cBhvr>
                                        <p:cTn id="14" dur="1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6"/>
                                        </p:tgtEl>
                                        <p:attrNameLst>
                                          <p:attrName>ppt_x</p:attrName>
                                        </p:attrNameLst>
                                      </p:cBhvr>
                                      <p:tavLst>
                                        <p:tav tm="0">
                                          <p:val>
                                            <p:strVal val="ppt_x"/>
                                          </p:val>
                                        </p:tav>
                                        <p:tav tm="100000">
                                          <p:val>
                                            <p:strVal val="1+ppt_w/2"/>
                                          </p:val>
                                        </p:tav>
                                      </p:tavLst>
                                    </p:anim>
                                    <p:anim calcmode="lin" valueType="num">
                                      <p:cBhvr additive="base">
                                        <p:cTn id="19" dur="1600"/>
                                        <p:tgtEl>
                                          <p:spTgt spid="16"/>
                                        </p:tgtEl>
                                        <p:attrNameLst>
                                          <p:attrName>ppt_y</p:attrName>
                                        </p:attrNameLst>
                                      </p:cBhvr>
                                      <p:tavLst>
                                        <p:tav tm="0">
                                          <p:val>
                                            <p:strVal val="ppt_y"/>
                                          </p:val>
                                        </p:tav>
                                        <p:tav tm="100000">
                                          <p:val>
                                            <p:strVal val="ppt_y"/>
                                          </p:val>
                                        </p:tav>
                                      </p:tavLst>
                                    </p:anim>
                                    <p:set>
                                      <p:cBhvr>
                                        <p:cTn id="20" dur="1" fill="hold">
                                          <p:stCondLst>
                                            <p:cond delay="1599"/>
                                          </p:stCondLst>
                                        </p:cTn>
                                        <p:tgtEl>
                                          <p:spTgt spid="16"/>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8"/>
                                        </p:tgtEl>
                                        <p:attrNameLst>
                                          <p:attrName>ppt_x</p:attrName>
                                        </p:attrNameLst>
                                      </p:cBhvr>
                                      <p:tavLst>
                                        <p:tav tm="0">
                                          <p:val>
                                            <p:strVal val="ppt_x"/>
                                          </p:val>
                                        </p:tav>
                                        <p:tav tm="100000">
                                          <p:val>
                                            <p:strVal val="1+ppt_w/2"/>
                                          </p:val>
                                        </p:tav>
                                      </p:tavLst>
                                    </p:anim>
                                    <p:anim calcmode="lin" valueType="num">
                                      <p:cBhvr additive="base">
                                        <p:cTn id="23" dur="1600"/>
                                        <p:tgtEl>
                                          <p:spTgt spid="18"/>
                                        </p:tgtEl>
                                        <p:attrNameLst>
                                          <p:attrName>ppt_y</p:attrName>
                                        </p:attrNameLst>
                                      </p:cBhvr>
                                      <p:tavLst>
                                        <p:tav tm="0">
                                          <p:val>
                                            <p:strVal val="ppt_y"/>
                                          </p:val>
                                        </p:tav>
                                        <p:tav tm="100000">
                                          <p:val>
                                            <p:strVal val="ppt_y"/>
                                          </p:val>
                                        </p:tav>
                                      </p:tavLst>
                                    </p:anim>
                                    <p:set>
                                      <p:cBhvr>
                                        <p:cTn id="24" dur="1" fill="hold">
                                          <p:stCondLst>
                                            <p:cond delay="15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11464" y="3794728"/>
            <a:ext cx="3113207" cy="2155297"/>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84404" y="3794728"/>
            <a:ext cx="1751179" cy="2155297"/>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11464" y="1224611"/>
            <a:ext cx="3905852" cy="2021721"/>
          </a:xfrm>
          <a:prstGeom prst="rect">
            <a:avLst/>
          </a:prstGeom>
          <a:ln>
            <a:noFill/>
          </a:ln>
          <a:effectLst>
            <a:outerShdw blurRad="190500" algn="tl" rotWithShape="0">
              <a:srgbClr val="000000">
                <a:alpha val="70000"/>
              </a:srgbClr>
            </a:outerShdw>
          </a:effectLst>
        </p:spPr>
      </p:pic>
      <p:pic>
        <p:nvPicPr>
          <p:cNvPr id="7176"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78228" y="1036119"/>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7" name="Picture 9"/>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345142" y="3659660"/>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8" name="Picture 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967550" y="3628407"/>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7399038" y="1020248"/>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خزانه</a:t>
            </a:r>
            <a:endParaRPr lang="en-US" sz="1477" b="1" dirty="0">
              <a:solidFill>
                <a:prstClr val="black"/>
              </a:solidFill>
              <a:cs typeface="B Nazanin" pitchFamily="2" charset="-78"/>
            </a:endParaRPr>
          </a:p>
        </p:txBody>
      </p:sp>
      <p:sp>
        <p:nvSpPr>
          <p:cNvPr id="6" name="Rectangle 5"/>
          <p:cNvSpPr/>
          <p:nvPr/>
        </p:nvSpPr>
        <p:spPr>
          <a:xfrm>
            <a:off x="837244" y="3694876"/>
            <a:ext cx="213727" cy="465282"/>
          </a:xfrm>
          <a:prstGeom prst="rect">
            <a:avLst/>
          </a:prstGeom>
          <a:solidFill>
            <a:schemeClr val="accent1">
              <a:lumMod val="60000"/>
              <a:lumOff val="4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17" name="Picture 1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783272" y="3761345"/>
            <a:ext cx="333188" cy="402699"/>
            <a:chOff x="668668" y="4789491"/>
            <a:chExt cx="360954" cy="436257"/>
          </a:xfrm>
        </p:grpSpPr>
        <p:pic>
          <p:nvPicPr>
            <p:cNvPr id="7170"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90568" y="4998389"/>
              <a:ext cx="239054"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rot="5400000">
              <a:off x="695178" y="4821450"/>
              <a:ext cx="295693"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11" cstate="email">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3215192">
              <a:off x="657745" y="4970865"/>
              <a:ext cx="265806" cy="243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6" name="Picture 15"/>
          <p:cNvPicPr>
            <a:picLocks noChangeAspect="1"/>
          </p:cNvPicPr>
          <p:nvPr/>
        </p:nvPicPr>
        <p:blipFill rotWithShape="1">
          <a:blip r:embed="rId13" cstate="screen">
            <a:grayscl/>
            <a:extLst>
              <a:ext uri="{BEBA8EAE-BF5A-486C-A8C5-ECC9F3942E4B}">
                <a14:imgProps xmlns:a14="http://schemas.microsoft.com/office/drawing/2010/main">
                  <a14:imgLayer r:embed="rId14">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8" name="Picture 1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177268" y="1486796"/>
            <a:ext cx="6052374" cy="4283219"/>
          </a:xfrm>
          <a:prstGeom prst="rect">
            <a:avLst/>
          </a:prstGeom>
          <a:ln>
            <a:noFill/>
          </a:ln>
          <a:effectLst>
            <a:outerShdw blurRad="190500" algn="tl" rotWithShape="0">
              <a:srgbClr val="000000">
                <a:alpha val="70000"/>
              </a:srgbClr>
            </a:outerShdw>
          </a:effectLst>
        </p:spPr>
      </p:pic>
      <p:sp>
        <p:nvSpPr>
          <p:cNvPr id="19" name="TextBox 1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مردانه</a:t>
            </a:r>
            <a:endParaRPr lang="en-US" sz="1200" dirty="0">
              <a:solidFill>
                <a:prstClr val="black">
                  <a:lumMod val="75000"/>
                  <a:lumOff val="25000"/>
                </a:prstClr>
              </a:solidFill>
              <a:cs typeface="B Nazanin" pitchFamily="2" charset="-78"/>
            </a:endParaRPr>
          </a:p>
        </p:txBody>
      </p:sp>
      <p:sp>
        <p:nvSpPr>
          <p:cNvPr id="20" name="TextBox 1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2" name="TextBox 2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62</a:t>
            </a:r>
          </a:p>
        </p:txBody>
      </p:sp>
    </p:spTree>
    <p:extLst>
      <p:ext uri="{BB962C8B-B14F-4D97-AF65-F5344CB8AC3E}">
        <p14:creationId xmlns:p14="http://schemas.microsoft.com/office/powerpoint/2010/main" val="624550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Effect transition="in" filter="fade">
                                      <p:cBhvr>
                                        <p:cTn id="9" dur="1000"/>
                                        <p:tgtEl>
                                          <p:spTgt spid="16"/>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Effect transition="in" filter="fade">
                                      <p:cBhvr>
                                        <p:cTn id="14" dur="1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6"/>
                                        </p:tgtEl>
                                        <p:attrNameLst>
                                          <p:attrName>ppt_x</p:attrName>
                                        </p:attrNameLst>
                                      </p:cBhvr>
                                      <p:tavLst>
                                        <p:tav tm="0">
                                          <p:val>
                                            <p:strVal val="ppt_x"/>
                                          </p:val>
                                        </p:tav>
                                        <p:tav tm="100000">
                                          <p:val>
                                            <p:strVal val="1+ppt_w/2"/>
                                          </p:val>
                                        </p:tav>
                                      </p:tavLst>
                                    </p:anim>
                                    <p:anim calcmode="lin" valueType="num">
                                      <p:cBhvr additive="base">
                                        <p:cTn id="19" dur="1600"/>
                                        <p:tgtEl>
                                          <p:spTgt spid="16"/>
                                        </p:tgtEl>
                                        <p:attrNameLst>
                                          <p:attrName>ppt_y</p:attrName>
                                        </p:attrNameLst>
                                      </p:cBhvr>
                                      <p:tavLst>
                                        <p:tav tm="0">
                                          <p:val>
                                            <p:strVal val="ppt_y"/>
                                          </p:val>
                                        </p:tav>
                                        <p:tav tm="100000">
                                          <p:val>
                                            <p:strVal val="ppt_y"/>
                                          </p:val>
                                        </p:tav>
                                      </p:tavLst>
                                    </p:anim>
                                    <p:set>
                                      <p:cBhvr>
                                        <p:cTn id="20" dur="1" fill="hold">
                                          <p:stCondLst>
                                            <p:cond delay="1599"/>
                                          </p:stCondLst>
                                        </p:cTn>
                                        <p:tgtEl>
                                          <p:spTgt spid="16"/>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8"/>
                                        </p:tgtEl>
                                        <p:attrNameLst>
                                          <p:attrName>ppt_x</p:attrName>
                                        </p:attrNameLst>
                                      </p:cBhvr>
                                      <p:tavLst>
                                        <p:tav tm="0">
                                          <p:val>
                                            <p:strVal val="ppt_x"/>
                                          </p:val>
                                        </p:tav>
                                        <p:tav tm="100000">
                                          <p:val>
                                            <p:strVal val="1+ppt_w/2"/>
                                          </p:val>
                                        </p:tav>
                                      </p:tavLst>
                                    </p:anim>
                                    <p:anim calcmode="lin" valueType="num">
                                      <p:cBhvr additive="base">
                                        <p:cTn id="23" dur="1600"/>
                                        <p:tgtEl>
                                          <p:spTgt spid="18"/>
                                        </p:tgtEl>
                                        <p:attrNameLst>
                                          <p:attrName>ppt_y</p:attrName>
                                        </p:attrNameLst>
                                      </p:cBhvr>
                                      <p:tavLst>
                                        <p:tav tm="0">
                                          <p:val>
                                            <p:strVal val="ppt_y"/>
                                          </p:val>
                                        </p:tav>
                                        <p:tav tm="100000">
                                          <p:val>
                                            <p:strVal val="ppt_y"/>
                                          </p:val>
                                        </p:tav>
                                      </p:tavLst>
                                    </p:anim>
                                    <p:set>
                                      <p:cBhvr>
                                        <p:cTn id="24" dur="1" fill="hold">
                                          <p:stCondLst>
                                            <p:cond delay="15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212503" y="4515425"/>
            <a:ext cx="6172195" cy="1433830"/>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12205" y="1900215"/>
            <a:ext cx="3002983" cy="2078989"/>
          </a:xfrm>
          <a:prstGeom prst="rect">
            <a:avLst/>
          </a:prstGeom>
          <a:ln>
            <a:noFill/>
          </a:ln>
          <a:effectLst>
            <a:outerShdw blurRad="190500" algn="tl" rotWithShape="0">
              <a:srgbClr val="000000">
                <a:alpha val="70000"/>
              </a:srgbClr>
            </a:outerShdw>
          </a:effectLst>
        </p:spPr>
      </p:pic>
      <p:pic>
        <p:nvPicPr>
          <p:cNvPr id="8201" name="Picture 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45884" y="4359565"/>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2" name="Picture 1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103454" y="1766980"/>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7399038" y="1020248"/>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خزانه</a:t>
            </a:r>
            <a:endParaRPr lang="en-US" sz="1477" b="1" dirty="0">
              <a:solidFill>
                <a:prstClr val="black"/>
              </a:solidFill>
              <a:cs typeface="B Nazanin" pitchFamily="2" charset="-78"/>
            </a:endParaRPr>
          </a:p>
        </p:txBody>
      </p:sp>
      <p:sp>
        <p:nvSpPr>
          <p:cNvPr id="14" name="Rectangle 13"/>
          <p:cNvSpPr/>
          <p:nvPr/>
        </p:nvSpPr>
        <p:spPr>
          <a:xfrm>
            <a:off x="837244" y="3694876"/>
            <a:ext cx="213727" cy="465282"/>
          </a:xfrm>
          <a:prstGeom prst="rect">
            <a:avLst/>
          </a:prstGeom>
          <a:solidFill>
            <a:schemeClr val="accent1">
              <a:lumMod val="60000"/>
              <a:lumOff val="4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13" name="Picture 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784724" y="3827814"/>
            <a:ext cx="330892" cy="270199"/>
            <a:chOff x="614257" y="4950361"/>
            <a:chExt cx="358466" cy="292716"/>
          </a:xfrm>
        </p:grpSpPr>
        <p:pic>
          <p:nvPicPr>
            <p:cNvPr id="8194"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18995615">
              <a:off x="614257" y="5054165"/>
              <a:ext cx="224867"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6024065">
              <a:off x="717087" y="4974222"/>
              <a:ext cx="279497"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6" name="Picture 15"/>
          <p:cNvPicPr>
            <a:picLocks noChangeAspect="1"/>
          </p:cNvPicPr>
          <p:nvPr/>
        </p:nvPicPr>
        <p:blipFill rotWithShape="1">
          <a:blip r:embed="rId9" cstate="screen">
            <a:grayscl/>
            <a:extLst>
              <a:ext uri="{BEBA8EAE-BF5A-486C-A8C5-ECC9F3942E4B}">
                <a14:imgProps xmlns:a14="http://schemas.microsoft.com/office/drawing/2010/main">
                  <a14:imgLayer r:embed="rId10">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7" name="Picture 1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177268" y="1486796"/>
            <a:ext cx="6052374" cy="4283219"/>
          </a:xfrm>
          <a:prstGeom prst="rect">
            <a:avLst/>
          </a:prstGeom>
          <a:ln>
            <a:noFill/>
          </a:ln>
          <a:effectLst>
            <a:outerShdw blurRad="190500" algn="tl" rotWithShape="0">
              <a:srgbClr val="000000">
                <a:alpha val="70000"/>
              </a:srgbClr>
            </a:outerShdw>
          </a:effectLst>
        </p:spPr>
      </p:pic>
      <p:sp>
        <p:nvSpPr>
          <p:cNvPr id="18" name="TextBox 1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مردانه</a:t>
            </a:r>
            <a:endParaRPr lang="en-US" sz="1200" dirty="0">
              <a:solidFill>
                <a:prstClr val="black">
                  <a:lumMod val="75000"/>
                  <a:lumOff val="25000"/>
                </a:prstClr>
              </a:solidFill>
              <a:cs typeface="B Nazanin" pitchFamily="2" charset="-78"/>
            </a:endParaRPr>
          </a:p>
        </p:txBody>
      </p:sp>
      <p:sp>
        <p:nvSpPr>
          <p:cNvPr id="19" name="TextBox 1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20"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1" name="TextBox 20"/>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63</a:t>
            </a:r>
          </a:p>
        </p:txBody>
      </p:sp>
    </p:spTree>
    <p:extLst>
      <p:ext uri="{BB962C8B-B14F-4D97-AF65-F5344CB8AC3E}">
        <p14:creationId xmlns:p14="http://schemas.microsoft.com/office/powerpoint/2010/main" val="1888449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Effect transition="in" filter="fade">
                                      <p:cBhvr>
                                        <p:cTn id="9" dur="1000"/>
                                        <p:tgtEl>
                                          <p:spTgt spid="16"/>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fltVal val="0"/>
                                          </p:val>
                                        </p:tav>
                                        <p:tav tm="100000">
                                          <p:val>
                                            <p:strVal val="#ppt_w"/>
                                          </p:val>
                                        </p:tav>
                                      </p:tavLst>
                                    </p:anim>
                                    <p:anim calcmode="lin" valueType="num">
                                      <p:cBhvr>
                                        <p:cTn id="13" dur="1000" fill="hold"/>
                                        <p:tgtEl>
                                          <p:spTgt spid="17"/>
                                        </p:tgtEl>
                                        <p:attrNameLst>
                                          <p:attrName>ppt_h</p:attrName>
                                        </p:attrNameLst>
                                      </p:cBhvr>
                                      <p:tavLst>
                                        <p:tav tm="0">
                                          <p:val>
                                            <p:fltVal val="0"/>
                                          </p:val>
                                        </p:tav>
                                        <p:tav tm="100000">
                                          <p:val>
                                            <p:strVal val="#ppt_h"/>
                                          </p:val>
                                        </p:tav>
                                      </p:tavLst>
                                    </p:anim>
                                    <p:animEffect transition="in" filter="fade">
                                      <p:cBhvr>
                                        <p:cTn id="14" dur="1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6"/>
                                        </p:tgtEl>
                                        <p:attrNameLst>
                                          <p:attrName>ppt_x</p:attrName>
                                        </p:attrNameLst>
                                      </p:cBhvr>
                                      <p:tavLst>
                                        <p:tav tm="0">
                                          <p:val>
                                            <p:strVal val="ppt_x"/>
                                          </p:val>
                                        </p:tav>
                                        <p:tav tm="100000">
                                          <p:val>
                                            <p:strVal val="1+ppt_w/2"/>
                                          </p:val>
                                        </p:tav>
                                      </p:tavLst>
                                    </p:anim>
                                    <p:anim calcmode="lin" valueType="num">
                                      <p:cBhvr additive="base">
                                        <p:cTn id="19" dur="1600"/>
                                        <p:tgtEl>
                                          <p:spTgt spid="16"/>
                                        </p:tgtEl>
                                        <p:attrNameLst>
                                          <p:attrName>ppt_y</p:attrName>
                                        </p:attrNameLst>
                                      </p:cBhvr>
                                      <p:tavLst>
                                        <p:tav tm="0">
                                          <p:val>
                                            <p:strVal val="ppt_y"/>
                                          </p:val>
                                        </p:tav>
                                        <p:tav tm="100000">
                                          <p:val>
                                            <p:strVal val="ppt_y"/>
                                          </p:val>
                                        </p:tav>
                                      </p:tavLst>
                                    </p:anim>
                                    <p:set>
                                      <p:cBhvr>
                                        <p:cTn id="20" dur="1" fill="hold">
                                          <p:stCondLst>
                                            <p:cond delay="1599"/>
                                          </p:stCondLst>
                                        </p:cTn>
                                        <p:tgtEl>
                                          <p:spTgt spid="16"/>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7"/>
                                        </p:tgtEl>
                                        <p:attrNameLst>
                                          <p:attrName>ppt_x</p:attrName>
                                        </p:attrNameLst>
                                      </p:cBhvr>
                                      <p:tavLst>
                                        <p:tav tm="0">
                                          <p:val>
                                            <p:strVal val="ppt_x"/>
                                          </p:val>
                                        </p:tav>
                                        <p:tav tm="100000">
                                          <p:val>
                                            <p:strVal val="1+ppt_w/2"/>
                                          </p:val>
                                        </p:tav>
                                      </p:tavLst>
                                    </p:anim>
                                    <p:anim calcmode="lin" valueType="num">
                                      <p:cBhvr additive="base">
                                        <p:cTn id="23" dur="1600"/>
                                        <p:tgtEl>
                                          <p:spTgt spid="17"/>
                                        </p:tgtEl>
                                        <p:attrNameLst>
                                          <p:attrName>ppt_y</p:attrName>
                                        </p:attrNameLst>
                                      </p:cBhvr>
                                      <p:tavLst>
                                        <p:tav tm="0">
                                          <p:val>
                                            <p:strVal val="ppt_y"/>
                                          </p:val>
                                        </p:tav>
                                        <p:tav tm="100000">
                                          <p:val>
                                            <p:strVal val="ppt_y"/>
                                          </p:val>
                                        </p:tav>
                                      </p:tavLst>
                                    </p:anim>
                                    <p:set>
                                      <p:cBhvr>
                                        <p:cTn id="24" dur="1" fill="hold">
                                          <p:stCondLst>
                                            <p:cond delay="15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82736" y="3694876"/>
            <a:ext cx="367004" cy="269226"/>
          </a:xfrm>
          <a:prstGeom prst="rect">
            <a:avLst/>
          </a:prstGeom>
          <a:solidFill>
            <a:schemeClr val="accent1">
              <a:lumMod val="60000"/>
              <a:lumOff val="4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74787" y="4231560"/>
            <a:ext cx="3318491" cy="1717695"/>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51033" y="4231560"/>
            <a:ext cx="2742634" cy="1717695"/>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76207" y="1405878"/>
            <a:ext cx="2128536" cy="2619738"/>
          </a:xfrm>
          <a:prstGeom prst="rect">
            <a:avLst/>
          </a:prstGeom>
          <a:ln>
            <a:noFill/>
          </a:ln>
          <a:effectLst>
            <a:outerShdw blurRad="190500" algn="tl" rotWithShape="0">
              <a:srgbClr val="000000">
                <a:alpha val="70000"/>
              </a:srgbClr>
            </a:outerShdw>
          </a:effectLst>
        </p:spPr>
      </p:pic>
      <p:pic>
        <p:nvPicPr>
          <p:cNvPr id="9224" name="Picture 8"/>
          <p:cNvPicPr>
            <a:picLocks noChangeAspect="1" noChangeArrowheads="1"/>
          </p:cNvPicPr>
          <p:nvPr/>
        </p:nvPicPr>
        <p:blipFill>
          <a:blip r:embed="rId5"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369330" y="4093392"/>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5" name="Picture 9"/>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72889" y="1235526"/>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6" name="Picture 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635503" y="4093392"/>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7399038" y="1020248"/>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دوش</a:t>
            </a:r>
            <a:endParaRPr lang="en-US" sz="1477" b="1" dirty="0">
              <a:solidFill>
                <a:prstClr val="black"/>
              </a:solidFill>
              <a:cs typeface="B Nazanin" pitchFamily="2" charset="-78"/>
            </a:endParaRPr>
          </a:p>
        </p:txBody>
      </p:sp>
      <p:pic>
        <p:nvPicPr>
          <p:cNvPr id="17" name="Picture 1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470878" y="3694876"/>
            <a:ext cx="378863" cy="269977"/>
            <a:chOff x="464735" y="4845014"/>
            <a:chExt cx="410435" cy="292475"/>
          </a:xfrm>
        </p:grpSpPr>
        <p:pic>
          <p:nvPicPr>
            <p:cNvPr id="9218"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2462767">
              <a:off x="649129" y="4948577"/>
              <a:ext cx="226041"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64735" y="4884148"/>
              <a:ext cx="261937"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11" cstate="screen">
              <a:duotone>
                <a:schemeClr val="accent3">
                  <a:shade val="45000"/>
                  <a:satMod val="135000"/>
                </a:schemeClr>
                <a:prstClr val="white"/>
              </a:duotone>
              <a:extLst>
                <a:ext uri="{BEBA8EAE-BF5A-486C-A8C5-ECC9F3942E4B}">
                  <a14:imgProps xmlns:a14="http://schemas.microsoft.com/office/drawing/2010/main">
                    <a14:imgLayer r:embed="rId12">
                      <a14:imgEffect>
                        <a14:sharpenSoften amount="47000"/>
                      </a14:imgEffect>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rot="2453874">
              <a:off x="551938" y="4845014"/>
              <a:ext cx="2317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5" name="Picture 14"/>
          <p:cNvPicPr>
            <a:picLocks noChangeAspect="1"/>
          </p:cNvPicPr>
          <p:nvPr/>
        </p:nvPicPr>
        <p:blipFill rotWithShape="1">
          <a:blip r:embed="rId13" cstate="screen">
            <a:grayscl/>
            <a:extLst>
              <a:ext uri="{BEBA8EAE-BF5A-486C-A8C5-ECC9F3942E4B}">
                <a14:imgProps xmlns:a14="http://schemas.microsoft.com/office/drawing/2010/main">
                  <a14:imgLayer r:embed="rId14">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8" name="Picture 1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177268" y="1486797"/>
            <a:ext cx="6052374" cy="4283218"/>
          </a:xfrm>
          <a:prstGeom prst="rect">
            <a:avLst/>
          </a:prstGeom>
          <a:ln>
            <a:noFill/>
          </a:ln>
          <a:effectLst>
            <a:outerShdw blurRad="190500" algn="tl" rotWithShape="0">
              <a:srgbClr val="000000">
                <a:alpha val="70000"/>
              </a:srgbClr>
            </a:outerShdw>
          </a:effectLst>
        </p:spPr>
      </p:pic>
      <p:sp>
        <p:nvSpPr>
          <p:cNvPr id="19" name="TextBox 1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مردانه</a:t>
            </a:r>
            <a:endParaRPr lang="en-US" sz="1200" dirty="0">
              <a:solidFill>
                <a:prstClr val="black">
                  <a:lumMod val="75000"/>
                  <a:lumOff val="25000"/>
                </a:prstClr>
              </a:solidFill>
              <a:cs typeface="B Nazanin" pitchFamily="2" charset="-78"/>
            </a:endParaRPr>
          </a:p>
        </p:txBody>
      </p:sp>
      <p:sp>
        <p:nvSpPr>
          <p:cNvPr id="20" name="TextBox 1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2" name="TextBox 2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64</a:t>
            </a:r>
          </a:p>
        </p:txBody>
      </p:sp>
    </p:spTree>
    <p:extLst>
      <p:ext uri="{BB962C8B-B14F-4D97-AF65-F5344CB8AC3E}">
        <p14:creationId xmlns:p14="http://schemas.microsoft.com/office/powerpoint/2010/main" val="256008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Effect transition="in" filter="fade">
                                      <p:cBhvr>
                                        <p:cTn id="14" dur="1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5"/>
                                        </p:tgtEl>
                                        <p:attrNameLst>
                                          <p:attrName>ppt_x</p:attrName>
                                        </p:attrNameLst>
                                      </p:cBhvr>
                                      <p:tavLst>
                                        <p:tav tm="0">
                                          <p:val>
                                            <p:strVal val="ppt_x"/>
                                          </p:val>
                                        </p:tav>
                                        <p:tav tm="100000">
                                          <p:val>
                                            <p:strVal val="1+ppt_w/2"/>
                                          </p:val>
                                        </p:tav>
                                      </p:tavLst>
                                    </p:anim>
                                    <p:anim calcmode="lin" valueType="num">
                                      <p:cBhvr additive="base">
                                        <p:cTn id="19" dur="1600"/>
                                        <p:tgtEl>
                                          <p:spTgt spid="15"/>
                                        </p:tgtEl>
                                        <p:attrNameLst>
                                          <p:attrName>ppt_y</p:attrName>
                                        </p:attrNameLst>
                                      </p:cBhvr>
                                      <p:tavLst>
                                        <p:tav tm="0">
                                          <p:val>
                                            <p:strVal val="ppt_y"/>
                                          </p:val>
                                        </p:tav>
                                        <p:tav tm="100000">
                                          <p:val>
                                            <p:strVal val="ppt_y"/>
                                          </p:val>
                                        </p:tav>
                                      </p:tavLst>
                                    </p:anim>
                                    <p:set>
                                      <p:cBhvr>
                                        <p:cTn id="20" dur="1" fill="hold">
                                          <p:stCondLst>
                                            <p:cond delay="1599"/>
                                          </p:stCondLst>
                                        </p:cTn>
                                        <p:tgtEl>
                                          <p:spTgt spid="15"/>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8"/>
                                        </p:tgtEl>
                                        <p:attrNameLst>
                                          <p:attrName>ppt_x</p:attrName>
                                        </p:attrNameLst>
                                      </p:cBhvr>
                                      <p:tavLst>
                                        <p:tav tm="0">
                                          <p:val>
                                            <p:strVal val="ppt_x"/>
                                          </p:val>
                                        </p:tav>
                                        <p:tav tm="100000">
                                          <p:val>
                                            <p:strVal val="1+ppt_w/2"/>
                                          </p:val>
                                        </p:tav>
                                      </p:tavLst>
                                    </p:anim>
                                    <p:anim calcmode="lin" valueType="num">
                                      <p:cBhvr additive="base">
                                        <p:cTn id="23" dur="1600"/>
                                        <p:tgtEl>
                                          <p:spTgt spid="18"/>
                                        </p:tgtEl>
                                        <p:attrNameLst>
                                          <p:attrName>ppt_y</p:attrName>
                                        </p:attrNameLst>
                                      </p:cBhvr>
                                      <p:tavLst>
                                        <p:tav tm="0">
                                          <p:val>
                                            <p:strVal val="ppt_y"/>
                                          </p:val>
                                        </p:tav>
                                        <p:tav tm="100000">
                                          <p:val>
                                            <p:strVal val="ppt_y"/>
                                          </p:val>
                                        </p:tav>
                                      </p:tavLst>
                                    </p:anim>
                                    <p:set>
                                      <p:cBhvr>
                                        <p:cTn id="24" dur="1" fill="hold">
                                          <p:stCondLst>
                                            <p:cond delay="15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87017" y="1173086"/>
            <a:ext cx="3226664" cy="1985639"/>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55819" y="3556712"/>
            <a:ext cx="2106097" cy="2392543"/>
          </a:xfrm>
          <a:prstGeom prst="rect">
            <a:avLst/>
          </a:prstGeom>
          <a:ln>
            <a:noFill/>
          </a:ln>
          <a:effectLst>
            <a:outerShdw blurRad="190500" algn="tl" rotWithShape="0">
              <a:srgbClr val="000000">
                <a:alpha val="70000"/>
              </a:srgbClr>
            </a:outerShdw>
          </a:effectLst>
        </p:spPr>
      </p:pic>
      <p:pic>
        <p:nvPicPr>
          <p:cNvPr id="11" name="Picture 1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587017" y="3580603"/>
            <a:ext cx="2293057" cy="2368652"/>
          </a:xfrm>
          <a:prstGeom prst="rect">
            <a:avLst/>
          </a:prstGeom>
          <a:ln>
            <a:noFill/>
          </a:ln>
          <a:effectLst>
            <a:outerShdw blurRad="190500" algn="tl" rotWithShape="0">
              <a:srgbClr val="000000">
                <a:alpha val="70000"/>
              </a:srgbClr>
            </a:outerShdw>
          </a:effectLst>
        </p:spPr>
      </p:pic>
      <p:pic>
        <p:nvPicPr>
          <p:cNvPr id="10248"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01674" y="1036119"/>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9" name="Picture 9"/>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689570" y="3434564"/>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0" name="Picture 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714022" y="3429000"/>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7399038" y="1020248"/>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سربینه</a:t>
            </a:r>
            <a:endParaRPr lang="en-US" sz="1477" b="1" dirty="0">
              <a:solidFill>
                <a:prstClr val="black"/>
              </a:solidFill>
              <a:cs typeface="B Nazanin" pitchFamily="2" charset="-78"/>
            </a:endParaRPr>
          </a:p>
        </p:txBody>
      </p:sp>
      <p:sp>
        <p:nvSpPr>
          <p:cNvPr id="6" name="Rectangle 5"/>
          <p:cNvSpPr/>
          <p:nvPr/>
        </p:nvSpPr>
        <p:spPr>
          <a:xfrm>
            <a:off x="1315023" y="4027220"/>
            <a:ext cx="505262" cy="332345"/>
          </a:xfrm>
          <a:prstGeom prst="rect">
            <a:avLst/>
          </a:prstGeom>
          <a:solidFill>
            <a:schemeClr val="accent1">
              <a:lumMod val="60000"/>
              <a:lumOff val="4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18" name="Picture 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1359749" y="4093689"/>
            <a:ext cx="420557" cy="235532"/>
            <a:chOff x="1169726" y="5146274"/>
            <a:chExt cx="455603" cy="255160"/>
          </a:xfrm>
        </p:grpSpPr>
        <p:pic>
          <p:nvPicPr>
            <p:cNvPr id="10242"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16489454">
              <a:off x="1266113" y="5170276"/>
              <a:ext cx="243886" cy="195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169726" y="5169659"/>
              <a:ext cx="261937"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11" cstate="screen">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10983106">
              <a:off x="1393554" y="5161854"/>
              <a:ext cx="2317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5" name="Picture 14"/>
          <p:cNvPicPr>
            <a:picLocks noChangeAspect="1"/>
          </p:cNvPicPr>
          <p:nvPr/>
        </p:nvPicPr>
        <p:blipFill rotWithShape="1">
          <a:blip r:embed="rId13" cstate="screen">
            <a:grayscl/>
            <a:extLst>
              <a:ext uri="{BEBA8EAE-BF5A-486C-A8C5-ECC9F3942E4B}">
                <a14:imgProps xmlns:a14="http://schemas.microsoft.com/office/drawing/2010/main">
                  <a14:imgLayer r:embed="rId14">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6" name="Picture 1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177267" y="1486797"/>
            <a:ext cx="6052374" cy="4283218"/>
          </a:xfrm>
          <a:prstGeom prst="rect">
            <a:avLst/>
          </a:prstGeom>
          <a:ln>
            <a:noFill/>
          </a:ln>
          <a:effectLst>
            <a:outerShdw blurRad="190500" algn="tl" rotWithShape="0">
              <a:srgbClr val="000000">
                <a:alpha val="70000"/>
              </a:srgbClr>
            </a:outerShdw>
          </a:effectLst>
        </p:spPr>
      </p:pic>
      <p:sp>
        <p:nvSpPr>
          <p:cNvPr id="19" name="TextBox 1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زنانه</a:t>
            </a:r>
            <a:endParaRPr lang="en-US" sz="1200" dirty="0">
              <a:solidFill>
                <a:prstClr val="black">
                  <a:lumMod val="75000"/>
                  <a:lumOff val="25000"/>
                </a:prstClr>
              </a:solidFill>
              <a:cs typeface="B Nazanin" pitchFamily="2" charset="-78"/>
            </a:endParaRPr>
          </a:p>
        </p:txBody>
      </p:sp>
      <p:sp>
        <p:nvSpPr>
          <p:cNvPr id="20" name="TextBox 1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2" name="TextBox 2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65</a:t>
            </a:r>
          </a:p>
        </p:txBody>
      </p:sp>
    </p:spTree>
    <p:extLst>
      <p:ext uri="{BB962C8B-B14F-4D97-AF65-F5344CB8AC3E}">
        <p14:creationId xmlns:p14="http://schemas.microsoft.com/office/powerpoint/2010/main" val="120060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Effect transition="in" filter="fade">
                                      <p:cBhvr>
                                        <p:cTn id="14" dur="1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5"/>
                                        </p:tgtEl>
                                        <p:attrNameLst>
                                          <p:attrName>ppt_x</p:attrName>
                                        </p:attrNameLst>
                                      </p:cBhvr>
                                      <p:tavLst>
                                        <p:tav tm="0">
                                          <p:val>
                                            <p:strVal val="ppt_x"/>
                                          </p:val>
                                        </p:tav>
                                        <p:tav tm="100000">
                                          <p:val>
                                            <p:strVal val="1+ppt_w/2"/>
                                          </p:val>
                                        </p:tav>
                                      </p:tavLst>
                                    </p:anim>
                                    <p:anim calcmode="lin" valueType="num">
                                      <p:cBhvr additive="base">
                                        <p:cTn id="19" dur="1600"/>
                                        <p:tgtEl>
                                          <p:spTgt spid="15"/>
                                        </p:tgtEl>
                                        <p:attrNameLst>
                                          <p:attrName>ppt_y</p:attrName>
                                        </p:attrNameLst>
                                      </p:cBhvr>
                                      <p:tavLst>
                                        <p:tav tm="0">
                                          <p:val>
                                            <p:strVal val="ppt_y"/>
                                          </p:val>
                                        </p:tav>
                                        <p:tav tm="100000">
                                          <p:val>
                                            <p:strVal val="ppt_y"/>
                                          </p:val>
                                        </p:tav>
                                      </p:tavLst>
                                    </p:anim>
                                    <p:set>
                                      <p:cBhvr>
                                        <p:cTn id="20" dur="1" fill="hold">
                                          <p:stCondLst>
                                            <p:cond delay="1599"/>
                                          </p:stCondLst>
                                        </p:cTn>
                                        <p:tgtEl>
                                          <p:spTgt spid="15"/>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6"/>
                                        </p:tgtEl>
                                        <p:attrNameLst>
                                          <p:attrName>ppt_x</p:attrName>
                                        </p:attrNameLst>
                                      </p:cBhvr>
                                      <p:tavLst>
                                        <p:tav tm="0">
                                          <p:val>
                                            <p:strVal val="ppt_x"/>
                                          </p:val>
                                        </p:tav>
                                        <p:tav tm="100000">
                                          <p:val>
                                            <p:strVal val="1+ppt_w/2"/>
                                          </p:val>
                                        </p:tav>
                                      </p:tavLst>
                                    </p:anim>
                                    <p:anim calcmode="lin" valueType="num">
                                      <p:cBhvr additive="base">
                                        <p:cTn id="23" dur="1600"/>
                                        <p:tgtEl>
                                          <p:spTgt spid="16"/>
                                        </p:tgtEl>
                                        <p:attrNameLst>
                                          <p:attrName>ppt_y</p:attrName>
                                        </p:attrNameLst>
                                      </p:cBhvr>
                                      <p:tavLst>
                                        <p:tav tm="0">
                                          <p:val>
                                            <p:strVal val="ppt_y"/>
                                          </p:val>
                                        </p:tav>
                                        <p:tav tm="100000">
                                          <p:val>
                                            <p:strVal val="ppt_y"/>
                                          </p:val>
                                        </p:tav>
                                      </p:tavLst>
                                    </p:anim>
                                    <p:set>
                                      <p:cBhvr>
                                        <p:cTn id="24" dur="1" fill="hold">
                                          <p:stCondLst>
                                            <p:cond delay="15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33293" y="908216"/>
            <a:ext cx="1831588" cy="2536044"/>
          </a:xfrm>
          <a:prstGeom prst="rect">
            <a:avLst/>
          </a:prstGeom>
          <a:ln>
            <a:noFill/>
          </a:ln>
          <a:effectLst>
            <a:outerShdw blurRad="190500" algn="tl" rotWithShape="0">
              <a:srgbClr val="000000">
                <a:alpha val="70000"/>
              </a:srgbClr>
            </a:outerShdw>
          </a:effectLst>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2340178" y="1145968"/>
            <a:ext cx="2536045" cy="2060537"/>
          </a:xfrm>
          <a:prstGeom prst="rect">
            <a:avLst/>
          </a:prstGeom>
          <a:ln>
            <a:noFill/>
          </a:ln>
          <a:effectLst>
            <a:outerShdw blurRad="190500" algn="tl" rotWithShape="0">
              <a:srgbClr val="000000">
                <a:alpha val="70000"/>
              </a:srgbClr>
            </a:outerShdw>
          </a:effectLst>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69484" y="3674139"/>
            <a:ext cx="4395397" cy="2275117"/>
          </a:xfrm>
          <a:prstGeom prst="rect">
            <a:avLst/>
          </a:prstGeom>
          <a:ln>
            <a:noFill/>
          </a:ln>
          <a:effectLst>
            <a:outerShdw blurRad="190500" algn="tl" rotWithShape="0">
              <a:srgbClr val="000000">
                <a:alpha val="70000"/>
              </a:srgbClr>
            </a:outerShdw>
          </a:effectLst>
        </p:spPr>
      </p:pic>
      <p:pic>
        <p:nvPicPr>
          <p:cNvPr id="11272"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831646" y="3495469"/>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3" name="Picture 9"/>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970516" y="775770"/>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4" name="Picture 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505234" y="769908"/>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7399038" y="1020248"/>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سربینه</a:t>
            </a:r>
            <a:endParaRPr lang="en-US" sz="1477" b="1" dirty="0">
              <a:solidFill>
                <a:prstClr val="black"/>
              </a:solidFill>
              <a:cs typeface="B Nazanin" pitchFamily="2" charset="-78"/>
            </a:endParaRPr>
          </a:p>
        </p:txBody>
      </p:sp>
      <p:sp>
        <p:nvSpPr>
          <p:cNvPr id="28" name="Rectangle 27"/>
          <p:cNvSpPr/>
          <p:nvPr/>
        </p:nvSpPr>
        <p:spPr>
          <a:xfrm>
            <a:off x="1315023" y="4027220"/>
            <a:ext cx="505262" cy="332345"/>
          </a:xfrm>
          <a:prstGeom prst="rect">
            <a:avLst/>
          </a:prstGeom>
          <a:solidFill>
            <a:schemeClr val="accent1">
              <a:lumMod val="60000"/>
              <a:lumOff val="4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17" name="Picture 1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9" name="Group 8"/>
          <p:cNvGrpSpPr/>
          <p:nvPr/>
        </p:nvGrpSpPr>
        <p:grpSpPr>
          <a:xfrm>
            <a:off x="1289374" y="4093689"/>
            <a:ext cx="490932" cy="278946"/>
            <a:chOff x="1190975" y="5317466"/>
            <a:chExt cx="531843" cy="302192"/>
          </a:xfrm>
        </p:grpSpPr>
        <p:pic>
          <p:nvPicPr>
            <p:cNvPr id="11266"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510273">
              <a:off x="1509594" y="5430746"/>
              <a:ext cx="213224"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19168309">
              <a:off x="1190975" y="5382631"/>
              <a:ext cx="261937"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11" cstate="screen">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9417991">
              <a:off x="1380910" y="5317466"/>
              <a:ext cx="2317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5" name="Picture 14"/>
          <p:cNvPicPr>
            <a:picLocks noChangeAspect="1"/>
          </p:cNvPicPr>
          <p:nvPr/>
        </p:nvPicPr>
        <p:blipFill rotWithShape="1">
          <a:blip r:embed="rId13" cstate="screen">
            <a:grayscl/>
            <a:extLst>
              <a:ext uri="{BEBA8EAE-BF5A-486C-A8C5-ECC9F3942E4B}">
                <a14:imgProps xmlns:a14="http://schemas.microsoft.com/office/drawing/2010/main">
                  <a14:imgLayer r:embed="rId14">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8" name="Picture 1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177267" y="1486797"/>
            <a:ext cx="6052374" cy="4283218"/>
          </a:xfrm>
          <a:prstGeom prst="rect">
            <a:avLst/>
          </a:prstGeom>
          <a:ln>
            <a:noFill/>
          </a:ln>
          <a:effectLst>
            <a:outerShdw blurRad="190500" algn="tl" rotWithShape="0">
              <a:srgbClr val="000000">
                <a:alpha val="70000"/>
              </a:srgbClr>
            </a:outerShdw>
          </a:effectLst>
        </p:spPr>
      </p:pic>
      <p:sp>
        <p:nvSpPr>
          <p:cNvPr id="19" name="TextBox 1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زنانه</a:t>
            </a:r>
            <a:endParaRPr lang="en-US" sz="1200" dirty="0">
              <a:solidFill>
                <a:prstClr val="black">
                  <a:lumMod val="75000"/>
                  <a:lumOff val="25000"/>
                </a:prstClr>
              </a:solidFill>
              <a:cs typeface="B Nazanin" pitchFamily="2" charset="-78"/>
            </a:endParaRPr>
          </a:p>
        </p:txBody>
      </p:sp>
      <p:sp>
        <p:nvSpPr>
          <p:cNvPr id="20" name="TextBox 1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2" name="TextBox 2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66</a:t>
            </a:r>
          </a:p>
        </p:txBody>
      </p:sp>
    </p:spTree>
    <p:extLst>
      <p:ext uri="{BB962C8B-B14F-4D97-AF65-F5344CB8AC3E}">
        <p14:creationId xmlns:p14="http://schemas.microsoft.com/office/powerpoint/2010/main" val="2708007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Effect transition="in" filter="fade">
                                      <p:cBhvr>
                                        <p:cTn id="14" dur="1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5"/>
                                        </p:tgtEl>
                                        <p:attrNameLst>
                                          <p:attrName>ppt_x</p:attrName>
                                        </p:attrNameLst>
                                      </p:cBhvr>
                                      <p:tavLst>
                                        <p:tav tm="0">
                                          <p:val>
                                            <p:strVal val="ppt_x"/>
                                          </p:val>
                                        </p:tav>
                                        <p:tav tm="100000">
                                          <p:val>
                                            <p:strVal val="1+ppt_w/2"/>
                                          </p:val>
                                        </p:tav>
                                      </p:tavLst>
                                    </p:anim>
                                    <p:anim calcmode="lin" valueType="num">
                                      <p:cBhvr additive="base">
                                        <p:cTn id="19" dur="1600"/>
                                        <p:tgtEl>
                                          <p:spTgt spid="15"/>
                                        </p:tgtEl>
                                        <p:attrNameLst>
                                          <p:attrName>ppt_y</p:attrName>
                                        </p:attrNameLst>
                                      </p:cBhvr>
                                      <p:tavLst>
                                        <p:tav tm="0">
                                          <p:val>
                                            <p:strVal val="ppt_y"/>
                                          </p:val>
                                        </p:tav>
                                        <p:tav tm="100000">
                                          <p:val>
                                            <p:strVal val="ppt_y"/>
                                          </p:val>
                                        </p:tav>
                                      </p:tavLst>
                                    </p:anim>
                                    <p:set>
                                      <p:cBhvr>
                                        <p:cTn id="20" dur="1" fill="hold">
                                          <p:stCondLst>
                                            <p:cond delay="1599"/>
                                          </p:stCondLst>
                                        </p:cTn>
                                        <p:tgtEl>
                                          <p:spTgt spid="15"/>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8"/>
                                        </p:tgtEl>
                                        <p:attrNameLst>
                                          <p:attrName>ppt_x</p:attrName>
                                        </p:attrNameLst>
                                      </p:cBhvr>
                                      <p:tavLst>
                                        <p:tav tm="0">
                                          <p:val>
                                            <p:strVal val="ppt_x"/>
                                          </p:val>
                                        </p:tav>
                                        <p:tav tm="100000">
                                          <p:val>
                                            <p:strVal val="1+ppt_w/2"/>
                                          </p:val>
                                        </p:tav>
                                      </p:tavLst>
                                    </p:anim>
                                    <p:anim calcmode="lin" valueType="num">
                                      <p:cBhvr additive="base">
                                        <p:cTn id="23" dur="1600"/>
                                        <p:tgtEl>
                                          <p:spTgt spid="18"/>
                                        </p:tgtEl>
                                        <p:attrNameLst>
                                          <p:attrName>ppt_y</p:attrName>
                                        </p:attrNameLst>
                                      </p:cBhvr>
                                      <p:tavLst>
                                        <p:tav tm="0">
                                          <p:val>
                                            <p:strVal val="ppt_y"/>
                                          </p:val>
                                        </p:tav>
                                        <p:tav tm="100000">
                                          <p:val>
                                            <p:strVal val="ppt_y"/>
                                          </p:val>
                                        </p:tav>
                                      </p:tavLst>
                                    </p:anim>
                                    <p:set>
                                      <p:cBhvr>
                                        <p:cTn id="24" dur="1" fill="hold">
                                          <p:stCondLst>
                                            <p:cond delay="15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rot="5400000">
            <a:off x="965475" y="4127166"/>
            <a:ext cx="465283" cy="265394"/>
          </a:xfrm>
          <a:prstGeom prst="rect">
            <a:avLst/>
          </a:prstGeom>
          <a:solidFill>
            <a:schemeClr val="accent1">
              <a:lumMod val="60000"/>
              <a:lumOff val="4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79919" y="3603790"/>
            <a:ext cx="1912839" cy="2354262"/>
          </a:xfrm>
          <a:prstGeom prst="rect">
            <a:avLst/>
          </a:prstGeom>
          <a:ln>
            <a:noFill/>
          </a:ln>
          <a:effectLst>
            <a:outerShdw blurRad="190500" algn="tl" rotWithShape="0">
              <a:srgbClr val="000000">
                <a:alpha val="70000"/>
              </a:srgbClr>
            </a:outerShdw>
          </a:effectLst>
        </p:spPr>
      </p:pic>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79919" y="1002736"/>
            <a:ext cx="1912839" cy="2354262"/>
          </a:xfrm>
          <a:prstGeom prst="rect">
            <a:avLst/>
          </a:prstGeom>
          <a:ln>
            <a:noFill/>
          </a:ln>
          <a:effectLst>
            <a:outerShdw blurRad="190500" algn="tl" rotWithShape="0">
              <a:srgbClr val="000000">
                <a:alpha val="70000"/>
              </a:srgbClr>
            </a:outerShdw>
          </a:effectLst>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2235354" y="2646471"/>
            <a:ext cx="3654159" cy="2969003"/>
          </a:xfrm>
          <a:prstGeom prst="rect">
            <a:avLst/>
          </a:prstGeom>
          <a:ln>
            <a:noFill/>
          </a:ln>
          <a:effectLst>
            <a:outerShdw blurRad="190500" algn="tl" rotWithShape="0">
              <a:srgbClr val="000000">
                <a:alpha val="70000"/>
              </a:srgbClr>
            </a:outerShdw>
          </a:effectLst>
        </p:spPr>
      </p:pic>
      <p:pic>
        <p:nvPicPr>
          <p:cNvPr id="12296"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67254" y="836712"/>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7" name="Picture 9"/>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167254" y="3495469"/>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8" name="Picture 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398904" y="2137572"/>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2600119" y="1055953"/>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راهرو</a:t>
            </a:r>
            <a:endParaRPr lang="en-US" sz="1477" b="1" dirty="0">
              <a:solidFill>
                <a:prstClr val="black"/>
              </a:solidFill>
              <a:cs typeface="B Nazanin" pitchFamily="2" charset="-78"/>
            </a:endParaRPr>
          </a:p>
        </p:txBody>
      </p:sp>
      <p:pic>
        <p:nvPicPr>
          <p:cNvPr id="17" name="Picture 1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pic>
        <p:nvPicPr>
          <p:cNvPr id="12290"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5400000">
            <a:off x="1143918" y="4239141"/>
            <a:ext cx="199409" cy="174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051882" y="4111168"/>
            <a:ext cx="241788" cy="213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11" cstate="email">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a:off x="1277209" y="4027221"/>
            <a:ext cx="213946" cy="199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p:nvPicPr>
        <p:blipFill rotWithShape="1">
          <a:blip r:embed="rId13" cstate="screen">
            <a:grayscl/>
            <a:extLst>
              <a:ext uri="{BEBA8EAE-BF5A-486C-A8C5-ECC9F3942E4B}">
                <a14:imgProps xmlns:a14="http://schemas.microsoft.com/office/drawing/2010/main">
                  <a14:imgLayer r:embed="rId14">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5" name="Picture 1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177267" y="1486796"/>
            <a:ext cx="6052374" cy="4283217"/>
          </a:xfrm>
          <a:prstGeom prst="rect">
            <a:avLst/>
          </a:prstGeom>
          <a:ln>
            <a:noFill/>
          </a:ln>
          <a:effectLst>
            <a:outerShdw blurRad="190500" algn="tl" rotWithShape="0">
              <a:srgbClr val="000000">
                <a:alpha val="70000"/>
              </a:srgbClr>
            </a:outerShdw>
          </a:effectLst>
        </p:spPr>
      </p:pic>
      <p:sp>
        <p:nvSpPr>
          <p:cNvPr id="18" name="TextBox 1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زنانه</a:t>
            </a:r>
            <a:endParaRPr lang="en-US" sz="1200" dirty="0">
              <a:solidFill>
                <a:prstClr val="black">
                  <a:lumMod val="75000"/>
                  <a:lumOff val="25000"/>
                </a:prstClr>
              </a:solidFill>
              <a:cs typeface="B Nazanin" pitchFamily="2" charset="-78"/>
            </a:endParaRPr>
          </a:p>
        </p:txBody>
      </p:sp>
      <p:sp>
        <p:nvSpPr>
          <p:cNvPr id="19" name="TextBox 1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20"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1" name="TextBox 20"/>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67</a:t>
            </a:r>
          </a:p>
        </p:txBody>
      </p:sp>
    </p:spTree>
    <p:extLst>
      <p:ext uri="{BB962C8B-B14F-4D97-AF65-F5344CB8AC3E}">
        <p14:creationId xmlns:p14="http://schemas.microsoft.com/office/powerpoint/2010/main" val="1795243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4"/>
                                        </p:tgtEl>
                                        <p:attrNameLst>
                                          <p:attrName>ppt_x</p:attrName>
                                        </p:attrNameLst>
                                      </p:cBhvr>
                                      <p:tavLst>
                                        <p:tav tm="0">
                                          <p:val>
                                            <p:strVal val="ppt_x"/>
                                          </p:val>
                                        </p:tav>
                                        <p:tav tm="100000">
                                          <p:val>
                                            <p:strVal val="1+ppt_w/2"/>
                                          </p:val>
                                        </p:tav>
                                      </p:tavLst>
                                    </p:anim>
                                    <p:anim calcmode="lin" valueType="num">
                                      <p:cBhvr additive="base">
                                        <p:cTn id="19" dur="1600"/>
                                        <p:tgtEl>
                                          <p:spTgt spid="14"/>
                                        </p:tgtEl>
                                        <p:attrNameLst>
                                          <p:attrName>ppt_y</p:attrName>
                                        </p:attrNameLst>
                                      </p:cBhvr>
                                      <p:tavLst>
                                        <p:tav tm="0">
                                          <p:val>
                                            <p:strVal val="ppt_y"/>
                                          </p:val>
                                        </p:tav>
                                        <p:tav tm="100000">
                                          <p:val>
                                            <p:strVal val="ppt_y"/>
                                          </p:val>
                                        </p:tav>
                                      </p:tavLst>
                                    </p:anim>
                                    <p:set>
                                      <p:cBhvr>
                                        <p:cTn id="20" dur="1" fill="hold">
                                          <p:stCondLst>
                                            <p:cond delay="1599"/>
                                          </p:stCondLst>
                                        </p:cTn>
                                        <p:tgtEl>
                                          <p:spTgt spid="14"/>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5"/>
                                        </p:tgtEl>
                                        <p:attrNameLst>
                                          <p:attrName>ppt_x</p:attrName>
                                        </p:attrNameLst>
                                      </p:cBhvr>
                                      <p:tavLst>
                                        <p:tav tm="0">
                                          <p:val>
                                            <p:strVal val="ppt_x"/>
                                          </p:val>
                                        </p:tav>
                                        <p:tav tm="100000">
                                          <p:val>
                                            <p:strVal val="1+ppt_w/2"/>
                                          </p:val>
                                        </p:tav>
                                      </p:tavLst>
                                    </p:anim>
                                    <p:anim calcmode="lin" valueType="num">
                                      <p:cBhvr additive="base">
                                        <p:cTn id="23" dur="1600"/>
                                        <p:tgtEl>
                                          <p:spTgt spid="15"/>
                                        </p:tgtEl>
                                        <p:attrNameLst>
                                          <p:attrName>ppt_y</p:attrName>
                                        </p:attrNameLst>
                                      </p:cBhvr>
                                      <p:tavLst>
                                        <p:tav tm="0">
                                          <p:val>
                                            <p:strVal val="ppt_y"/>
                                          </p:val>
                                        </p:tav>
                                        <p:tav tm="100000">
                                          <p:val>
                                            <p:strVal val="ppt_y"/>
                                          </p:val>
                                        </p:tav>
                                      </p:tavLst>
                                    </p:anim>
                                    <p:set>
                                      <p:cBhvr>
                                        <p:cTn id="24" dur="1" fill="hold">
                                          <p:stCondLst>
                                            <p:cond delay="15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11464" y="3867642"/>
            <a:ext cx="3019483" cy="2090411"/>
          </a:xfrm>
          <a:prstGeom prst="rect">
            <a:avLst/>
          </a:prstGeom>
          <a:ln>
            <a:noFill/>
          </a:ln>
          <a:effectLst>
            <a:outerShdw blurRad="190500" algn="tl" rotWithShape="0">
              <a:srgbClr val="000000">
                <a:alpha val="70000"/>
              </a:srgbClr>
            </a:outerShdw>
          </a:effectLst>
        </p:spPr>
      </p:pic>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a:off x="5702263" y="3362243"/>
            <a:ext cx="2821420" cy="2290251"/>
          </a:xfrm>
          <a:prstGeom prst="rect">
            <a:avLst/>
          </a:prstGeom>
          <a:ln>
            <a:noFill/>
          </a:ln>
          <a:effectLst>
            <a:outerShdw blurRad="190500" algn="tl" rotWithShape="0">
              <a:srgbClr val="000000">
                <a:alpha val="70000"/>
              </a:srgbClr>
            </a:outerShdw>
          </a:effectLst>
        </p:spPr>
      </p:pic>
      <p:pic>
        <p:nvPicPr>
          <p:cNvPr id="13320" name="Picture 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34612" y="2897249"/>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1" name="Picture 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78228" y="3694876"/>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2600119" y="1055953"/>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ورودی خزانه</a:t>
            </a:r>
            <a:endParaRPr lang="en-US" sz="1477" b="1" dirty="0">
              <a:solidFill>
                <a:prstClr val="black"/>
              </a:solidFill>
              <a:cs typeface="B Nazanin" pitchFamily="2" charset="-78"/>
            </a:endParaRPr>
          </a:p>
        </p:txBody>
      </p:sp>
      <p:sp>
        <p:nvSpPr>
          <p:cNvPr id="18" name="Rectangle 17"/>
          <p:cNvSpPr/>
          <p:nvPr/>
        </p:nvSpPr>
        <p:spPr>
          <a:xfrm rot="5400000">
            <a:off x="1031943" y="4193636"/>
            <a:ext cx="332346" cy="265395"/>
          </a:xfrm>
          <a:prstGeom prst="rect">
            <a:avLst/>
          </a:prstGeom>
          <a:solidFill>
            <a:schemeClr val="accent1">
              <a:lumMod val="60000"/>
              <a:lumOff val="4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17" name="Picture 1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pic>
        <p:nvPicPr>
          <p:cNvPr id="13314"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89566" y="4226627"/>
            <a:ext cx="226050" cy="189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8" cstate="screen">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10950783">
            <a:off x="755089" y="4231224"/>
            <a:ext cx="213946" cy="196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rotWithShape="1">
          <a:blip r:embed="rId10" cstate="screen">
            <a:grayscl/>
            <a:extLst>
              <a:ext uri="{BEBA8EAE-BF5A-486C-A8C5-ECC9F3942E4B}">
                <a14:imgProps xmlns:a14="http://schemas.microsoft.com/office/drawing/2010/main">
                  <a14:imgLayer r:embed="rId11">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2" name="Picture 1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177267" y="1486796"/>
            <a:ext cx="6052374" cy="4283217"/>
          </a:xfrm>
          <a:prstGeom prst="rect">
            <a:avLst/>
          </a:prstGeom>
          <a:ln>
            <a:noFill/>
          </a:ln>
          <a:effectLst>
            <a:outerShdw blurRad="190500" algn="tl" rotWithShape="0">
              <a:srgbClr val="000000">
                <a:alpha val="70000"/>
              </a:srgbClr>
            </a:outerShdw>
          </a:effectLst>
        </p:spPr>
      </p:pic>
      <p:sp>
        <p:nvSpPr>
          <p:cNvPr id="14" name="TextBox 13"/>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زنانه</a:t>
            </a:r>
            <a:endParaRPr lang="en-US" sz="1200" dirty="0">
              <a:solidFill>
                <a:prstClr val="black">
                  <a:lumMod val="75000"/>
                  <a:lumOff val="25000"/>
                </a:prstClr>
              </a:solidFill>
              <a:cs typeface="B Nazanin" pitchFamily="2" charset="-78"/>
            </a:endParaRPr>
          </a:p>
        </p:txBody>
      </p:sp>
      <p:sp>
        <p:nvSpPr>
          <p:cNvPr id="15" name="TextBox 1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9"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0" name="TextBox 1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68</a:t>
            </a:r>
          </a:p>
        </p:txBody>
      </p:sp>
    </p:spTree>
    <p:extLst>
      <p:ext uri="{BB962C8B-B14F-4D97-AF65-F5344CB8AC3E}">
        <p14:creationId xmlns:p14="http://schemas.microsoft.com/office/powerpoint/2010/main" val="156964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Effect transition="in" filter="fade">
                                      <p:cBhvr>
                                        <p:cTn id="9" dur="1000"/>
                                        <p:tgtEl>
                                          <p:spTgt spid="11"/>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fltVal val="0"/>
                                          </p:val>
                                        </p:tav>
                                        <p:tav tm="100000">
                                          <p:val>
                                            <p:strVal val="#ppt_w"/>
                                          </p:val>
                                        </p:tav>
                                      </p:tavLst>
                                    </p:anim>
                                    <p:anim calcmode="lin" valueType="num">
                                      <p:cBhvr>
                                        <p:cTn id="13" dur="1000" fill="hold"/>
                                        <p:tgtEl>
                                          <p:spTgt spid="12"/>
                                        </p:tgtEl>
                                        <p:attrNameLst>
                                          <p:attrName>ppt_h</p:attrName>
                                        </p:attrNameLst>
                                      </p:cBhvr>
                                      <p:tavLst>
                                        <p:tav tm="0">
                                          <p:val>
                                            <p:fltVal val="0"/>
                                          </p:val>
                                        </p:tav>
                                        <p:tav tm="100000">
                                          <p:val>
                                            <p:strVal val="#ppt_h"/>
                                          </p:val>
                                        </p:tav>
                                      </p:tavLst>
                                    </p:anim>
                                    <p:animEffect transition="in" filter="fade">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1"/>
                                        </p:tgtEl>
                                        <p:attrNameLst>
                                          <p:attrName>ppt_x</p:attrName>
                                        </p:attrNameLst>
                                      </p:cBhvr>
                                      <p:tavLst>
                                        <p:tav tm="0">
                                          <p:val>
                                            <p:strVal val="ppt_x"/>
                                          </p:val>
                                        </p:tav>
                                        <p:tav tm="100000">
                                          <p:val>
                                            <p:strVal val="1+ppt_w/2"/>
                                          </p:val>
                                        </p:tav>
                                      </p:tavLst>
                                    </p:anim>
                                    <p:anim calcmode="lin" valueType="num">
                                      <p:cBhvr additive="base">
                                        <p:cTn id="19" dur="1600"/>
                                        <p:tgtEl>
                                          <p:spTgt spid="11"/>
                                        </p:tgtEl>
                                        <p:attrNameLst>
                                          <p:attrName>ppt_y</p:attrName>
                                        </p:attrNameLst>
                                      </p:cBhvr>
                                      <p:tavLst>
                                        <p:tav tm="0">
                                          <p:val>
                                            <p:strVal val="ppt_y"/>
                                          </p:val>
                                        </p:tav>
                                        <p:tav tm="100000">
                                          <p:val>
                                            <p:strVal val="ppt_y"/>
                                          </p:val>
                                        </p:tav>
                                      </p:tavLst>
                                    </p:anim>
                                    <p:set>
                                      <p:cBhvr>
                                        <p:cTn id="20" dur="1" fill="hold">
                                          <p:stCondLst>
                                            <p:cond delay="1599"/>
                                          </p:stCondLst>
                                        </p:cTn>
                                        <p:tgtEl>
                                          <p:spTgt spid="11"/>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2"/>
                                        </p:tgtEl>
                                        <p:attrNameLst>
                                          <p:attrName>ppt_x</p:attrName>
                                        </p:attrNameLst>
                                      </p:cBhvr>
                                      <p:tavLst>
                                        <p:tav tm="0">
                                          <p:val>
                                            <p:strVal val="ppt_x"/>
                                          </p:val>
                                        </p:tav>
                                        <p:tav tm="100000">
                                          <p:val>
                                            <p:strVal val="1+ppt_w/2"/>
                                          </p:val>
                                        </p:tav>
                                      </p:tavLst>
                                    </p:anim>
                                    <p:anim calcmode="lin" valueType="num">
                                      <p:cBhvr additive="base">
                                        <p:cTn id="23" dur="1600"/>
                                        <p:tgtEl>
                                          <p:spTgt spid="12"/>
                                        </p:tgtEl>
                                        <p:attrNameLst>
                                          <p:attrName>ppt_y</p:attrName>
                                        </p:attrNameLst>
                                      </p:cBhvr>
                                      <p:tavLst>
                                        <p:tav tm="0">
                                          <p:val>
                                            <p:strVal val="ppt_y"/>
                                          </p:val>
                                        </p:tav>
                                        <p:tav tm="100000">
                                          <p:val>
                                            <p:strVal val="ppt_y"/>
                                          </p:val>
                                        </p:tav>
                                      </p:tavLst>
                                    </p:anim>
                                    <p:set>
                                      <p:cBhvr>
                                        <p:cTn id="24" dur="1" fill="hold">
                                          <p:stCondLst>
                                            <p:cond delay="15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rot="5400000">
            <a:off x="667284" y="4143209"/>
            <a:ext cx="398813" cy="432714"/>
          </a:xfrm>
          <a:prstGeom prst="rect">
            <a:avLst/>
          </a:prstGeom>
          <a:solidFill>
            <a:schemeClr val="accent1">
              <a:lumMod val="60000"/>
              <a:lumOff val="4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2484595" y="4022170"/>
            <a:ext cx="2003494" cy="1816818"/>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5518889" y="1216080"/>
            <a:ext cx="2661879" cy="2162777"/>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37282" y="3919337"/>
            <a:ext cx="2893935" cy="2003493"/>
          </a:xfrm>
          <a:prstGeom prst="rect">
            <a:avLst/>
          </a:prstGeom>
          <a:ln>
            <a:noFill/>
          </a:ln>
          <a:effectLst>
            <a:outerShdw blurRad="190500" algn="tl" rotWithShape="0">
              <a:srgbClr val="000000">
                <a:alpha val="70000"/>
              </a:srgbClr>
            </a:outerShdw>
          </a:effectLst>
        </p:spPr>
      </p:pic>
      <p:pic>
        <p:nvPicPr>
          <p:cNvPr id="14344"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635503" y="803329"/>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5" name="Picture 9"/>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82085" y="3766909"/>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6" name="Picture 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39358" y="3761345"/>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2600119" y="1055953"/>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خـزانـه</a:t>
            </a:r>
            <a:endParaRPr lang="en-US" sz="1477" b="1" dirty="0">
              <a:solidFill>
                <a:prstClr val="black"/>
              </a:solidFill>
              <a:cs typeface="B Nazanin" pitchFamily="2" charset="-78"/>
            </a:endParaRPr>
          </a:p>
        </p:txBody>
      </p:sp>
      <p:pic>
        <p:nvPicPr>
          <p:cNvPr id="18" name="Picture 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grpSp>
        <p:nvGrpSpPr>
          <p:cNvPr id="2" name="Group 1"/>
          <p:cNvGrpSpPr/>
          <p:nvPr/>
        </p:nvGrpSpPr>
        <p:grpSpPr>
          <a:xfrm>
            <a:off x="662415" y="4226628"/>
            <a:ext cx="386732" cy="320421"/>
            <a:chOff x="503907" y="5226516"/>
            <a:chExt cx="418960" cy="347123"/>
          </a:xfrm>
        </p:grpSpPr>
        <p:pic>
          <p:nvPicPr>
            <p:cNvPr id="14338"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18788789">
              <a:off x="482322" y="5259089"/>
              <a:ext cx="232081"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10800000">
              <a:off x="587943" y="5226516"/>
              <a:ext cx="261937" cy="218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11" cstate="screen">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5400000">
              <a:off x="700617" y="5351389"/>
              <a:ext cx="2317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5" name="Picture 14"/>
          <p:cNvPicPr>
            <a:picLocks noChangeAspect="1"/>
          </p:cNvPicPr>
          <p:nvPr/>
        </p:nvPicPr>
        <p:blipFill rotWithShape="1">
          <a:blip r:embed="rId13" cstate="screen">
            <a:grayscl/>
            <a:extLst>
              <a:ext uri="{BEBA8EAE-BF5A-486C-A8C5-ECC9F3942E4B}">
                <a14:imgProps xmlns:a14="http://schemas.microsoft.com/office/drawing/2010/main">
                  <a14:imgLayer r:embed="rId14">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6" name="Picture 1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177268" y="1486796"/>
            <a:ext cx="6052372" cy="4283217"/>
          </a:xfrm>
          <a:prstGeom prst="rect">
            <a:avLst/>
          </a:prstGeom>
          <a:ln>
            <a:noFill/>
          </a:ln>
          <a:effectLst>
            <a:outerShdw blurRad="190500" algn="tl" rotWithShape="0">
              <a:srgbClr val="000000">
                <a:alpha val="70000"/>
              </a:srgbClr>
            </a:outerShdw>
          </a:effectLst>
        </p:spPr>
      </p:pic>
      <p:sp>
        <p:nvSpPr>
          <p:cNvPr id="19" name="TextBox 1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زنانه</a:t>
            </a:r>
            <a:endParaRPr lang="en-US" sz="1200" dirty="0">
              <a:solidFill>
                <a:prstClr val="black">
                  <a:lumMod val="75000"/>
                  <a:lumOff val="25000"/>
                </a:prstClr>
              </a:solidFill>
              <a:cs typeface="B Nazanin" pitchFamily="2" charset="-78"/>
            </a:endParaRPr>
          </a:p>
        </p:txBody>
      </p:sp>
      <p:sp>
        <p:nvSpPr>
          <p:cNvPr id="20" name="TextBox 1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21"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2" name="TextBox 2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69</a:t>
            </a:r>
          </a:p>
        </p:txBody>
      </p:sp>
    </p:spTree>
    <p:extLst>
      <p:ext uri="{BB962C8B-B14F-4D97-AF65-F5344CB8AC3E}">
        <p14:creationId xmlns:p14="http://schemas.microsoft.com/office/powerpoint/2010/main" val="3294021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Effect transition="in" filter="fade">
                                      <p:cBhvr>
                                        <p:cTn id="14" dur="1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5"/>
                                        </p:tgtEl>
                                        <p:attrNameLst>
                                          <p:attrName>ppt_x</p:attrName>
                                        </p:attrNameLst>
                                      </p:cBhvr>
                                      <p:tavLst>
                                        <p:tav tm="0">
                                          <p:val>
                                            <p:strVal val="ppt_x"/>
                                          </p:val>
                                        </p:tav>
                                        <p:tav tm="100000">
                                          <p:val>
                                            <p:strVal val="1+ppt_w/2"/>
                                          </p:val>
                                        </p:tav>
                                      </p:tavLst>
                                    </p:anim>
                                    <p:anim calcmode="lin" valueType="num">
                                      <p:cBhvr additive="base">
                                        <p:cTn id="19" dur="1600"/>
                                        <p:tgtEl>
                                          <p:spTgt spid="15"/>
                                        </p:tgtEl>
                                        <p:attrNameLst>
                                          <p:attrName>ppt_y</p:attrName>
                                        </p:attrNameLst>
                                      </p:cBhvr>
                                      <p:tavLst>
                                        <p:tav tm="0">
                                          <p:val>
                                            <p:strVal val="ppt_y"/>
                                          </p:val>
                                        </p:tav>
                                        <p:tav tm="100000">
                                          <p:val>
                                            <p:strVal val="ppt_y"/>
                                          </p:val>
                                        </p:tav>
                                      </p:tavLst>
                                    </p:anim>
                                    <p:set>
                                      <p:cBhvr>
                                        <p:cTn id="20" dur="1" fill="hold">
                                          <p:stCondLst>
                                            <p:cond delay="1599"/>
                                          </p:stCondLst>
                                        </p:cTn>
                                        <p:tgtEl>
                                          <p:spTgt spid="15"/>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6"/>
                                        </p:tgtEl>
                                        <p:attrNameLst>
                                          <p:attrName>ppt_x</p:attrName>
                                        </p:attrNameLst>
                                      </p:cBhvr>
                                      <p:tavLst>
                                        <p:tav tm="0">
                                          <p:val>
                                            <p:strVal val="ppt_x"/>
                                          </p:val>
                                        </p:tav>
                                        <p:tav tm="100000">
                                          <p:val>
                                            <p:strVal val="1+ppt_w/2"/>
                                          </p:val>
                                        </p:tav>
                                      </p:tavLst>
                                    </p:anim>
                                    <p:anim calcmode="lin" valueType="num">
                                      <p:cBhvr additive="base">
                                        <p:cTn id="23" dur="1600"/>
                                        <p:tgtEl>
                                          <p:spTgt spid="16"/>
                                        </p:tgtEl>
                                        <p:attrNameLst>
                                          <p:attrName>ppt_y</p:attrName>
                                        </p:attrNameLst>
                                      </p:cBhvr>
                                      <p:tavLst>
                                        <p:tav tm="0">
                                          <p:val>
                                            <p:strVal val="ppt_y"/>
                                          </p:val>
                                        </p:tav>
                                        <p:tav tm="100000">
                                          <p:val>
                                            <p:strVal val="ppt_y"/>
                                          </p:val>
                                        </p:tav>
                                      </p:tavLst>
                                    </p:anim>
                                    <p:set>
                                      <p:cBhvr>
                                        <p:cTn id="24" dur="1" fill="hold">
                                          <p:stCondLst>
                                            <p:cond delay="15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92713" y="1150066"/>
            <a:ext cx="5915669" cy="3018810"/>
          </a:xfrm>
          <a:prstGeom prst="rect">
            <a:avLst/>
          </a:prstGeom>
        </p:spPr>
        <p:txBody>
          <a:bodyPr wrap="square" lIns="63152" tIns="31577" rIns="63152" bIns="31577">
            <a:spAutoFit/>
          </a:bodyPr>
          <a:lstStyle/>
          <a:p>
            <a:pPr defTabSz="884160"/>
            <a:r>
              <a:rPr lang="fa-IR" sz="1108" dirty="0">
                <a:solidFill>
                  <a:prstClr val="black"/>
                </a:solidFill>
                <a:cs typeface="B Nazanin" pitchFamily="2" charset="-78"/>
              </a:rPr>
              <a:t>   </a:t>
            </a:r>
            <a:r>
              <a:rPr lang="ar-SA" sz="1108" dirty="0">
                <a:solidFill>
                  <a:prstClr val="black"/>
                </a:solidFill>
                <a:cs typeface="B Nazanin" pitchFamily="2" charset="-78"/>
              </a:rPr>
              <a:t>در ردیف دیگری چگونگی ساخت حمام و سازنده</a:t>
            </a:r>
            <a:r>
              <a:rPr lang="fa-IR" sz="1108" dirty="0">
                <a:solidFill>
                  <a:prstClr val="black"/>
                </a:solidFill>
                <a:cs typeface="B Nazanin" pitchFamily="2" charset="-78"/>
              </a:rPr>
              <a:t>‏</a:t>
            </a:r>
            <a:r>
              <a:rPr lang="ar-SA" sz="1108" dirty="0">
                <a:solidFill>
                  <a:prstClr val="black"/>
                </a:solidFill>
                <a:cs typeface="B Nazanin" pitchFamily="2" charset="-78"/>
              </a:rPr>
              <a:t>های آن به صورت شعرگونه بیان شده است و این ابیات نیز دربالای سردر، به چشم می</a:t>
            </a:r>
            <a:r>
              <a:rPr lang="fa-IR" sz="1108" dirty="0">
                <a:solidFill>
                  <a:prstClr val="black"/>
                </a:solidFill>
                <a:cs typeface="B Nazanin" pitchFamily="2" charset="-78"/>
              </a:rPr>
              <a:t>‏</a:t>
            </a:r>
            <a:r>
              <a:rPr lang="ar-SA" sz="1108" dirty="0">
                <a:solidFill>
                  <a:prstClr val="black"/>
                </a:solidFill>
                <a:cs typeface="B Nazanin" pitchFamily="2" charset="-78"/>
              </a:rPr>
              <a:t>خورد:</a:t>
            </a:r>
            <a:endParaRPr lang="en-US" sz="1108" dirty="0">
              <a:solidFill>
                <a:prstClr val="black"/>
              </a:solidFill>
              <a:cs typeface="B Nazanin" pitchFamily="2" charset="-78"/>
            </a:endParaRPr>
          </a:p>
          <a:p>
            <a:pPr defTabSz="884160"/>
            <a:endParaRPr lang="en-US" sz="738" dirty="0">
              <a:solidFill>
                <a:prstClr val="black"/>
              </a:solidFill>
              <a:cs typeface="B Nazanin" pitchFamily="2" charset="-78"/>
            </a:endParaRPr>
          </a:p>
          <a:p>
            <a:pPr algn="ctr" defTabSz="884160"/>
            <a:r>
              <a:rPr lang="ar-SA" sz="1108" b="1" dirty="0">
                <a:solidFill>
                  <a:prstClr val="black"/>
                </a:solidFill>
                <a:cs typeface="B Nazanin" pitchFamily="2" charset="-78"/>
              </a:rPr>
              <a:t>هزار و</a:t>
            </a:r>
            <a:r>
              <a:rPr lang="fa-IR" sz="1108" b="1" dirty="0">
                <a:solidFill>
                  <a:prstClr val="black"/>
                </a:solidFill>
                <a:cs typeface="B Nazanin" pitchFamily="2" charset="-78"/>
              </a:rPr>
              <a:t> </a:t>
            </a:r>
            <a:r>
              <a:rPr lang="ar-SA" sz="1108" b="1" dirty="0">
                <a:solidFill>
                  <a:prstClr val="black"/>
                </a:solidFill>
                <a:cs typeface="B Nazanin" pitchFamily="2" charset="-78"/>
              </a:rPr>
              <a:t>سیصد و</a:t>
            </a:r>
            <a:r>
              <a:rPr lang="fa-IR" sz="1108" b="1" dirty="0">
                <a:solidFill>
                  <a:prstClr val="black"/>
                </a:solidFill>
                <a:cs typeface="B Nazanin" pitchFamily="2" charset="-78"/>
              </a:rPr>
              <a:t> </a:t>
            </a:r>
            <a:r>
              <a:rPr lang="ar-SA" sz="1108" b="1" dirty="0">
                <a:solidFill>
                  <a:prstClr val="black"/>
                </a:solidFill>
                <a:cs typeface="B Nazanin" pitchFamily="2" charset="-78"/>
              </a:rPr>
              <a:t>سی و</a:t>
            </a:r>
            <a:r>
              <a:rPr lang="fa-IR" sz="1108" b="1" dirty="0">
                <a:solidFill>
                  <a:prstClr val="black"/>
                </a:solidFill>
                <a:cs typeface="B Nazanin" pitchFamily="2" charset="-78"/>
              </a:rPr>
              <a:t> </a:t>
            </a:r>
            <a:r>
              <a:rPr lang="ar-SA" sz="1108" b="1" dirty="0">
                <a:solidFill>
                  <a:prstClr val="black"/>
                </a:solidFill>
                <a:cs typeface="B Nazanin" pitchFamily="2" charset="-78"/>
              </a:rPr>
              <a:t>چهار</a:t>
            </a:r>
            <a:r>
              <a:rPr lang="fa-IR" sz="1108" b="1" dirty="0">
                <a:solidFill>
                  <a:prstClr val="black"/>
                </a:solidFill>
                <a:cs typeface="B Nazanin" pitchFamily="2" charset="-78"/>
              </a:rPr>
              <a:t> </a:t>
            </a:r>
            <a:r>
              <a:rPr lang="ar-SA" sz="1108" b="1" dirty="0">
                <a:solidFill>
                  <a:prstClr val="black"/>
                </a:solidFill>
                <a:cs typeface="B Nazanin" pitchFamily="2" charset="-78"/>
              </a:rPr>
              <a:t>از</a:t>
            </a:r>
            <a:r>
              <a:rPr lang="fa-IR" sz="1108" b="1" dirty="0">
                <a:solidFill>
                  <a:prstClr val="black"/>
                </a:solidFill>
                <a:cs typeface="B Nazanin" pitchFamily="2" charset="-78"/>
              </a:rPr>
              <a:t> </a:t>
            </a:r>
            <a:r>
              <a:rPr lang="ar-SA" sz="1108" b="1" dirty="0">
                <a:solidFill>
                  <a:prstClr val="black"/>
                </a:solidFill>
                <a:cs typeface="B Nazanin" pitchFamily="2" charset="-78"/>
              </a:rPr>
              <a:t>هجرت </a:t>
            </a:r>
            <a:br>
              <a:rPr lang="ar-SA" sz="1108" b="1" dirty="0">
                <a:solidFill>
                  <a:prstClr val="black"/>
                </a:solidFill>
                <a:cs typeface="B Nazanin" pitchFamily="2" charset="-78"/>
              </a:rPr>
            </a:br>
            <a:r>
              <a:rPr lang="ar-SA" sz="1108" b="1" dirty="0">
                <a:solidFill>
                  <a:prstClr val="black"/>
                </a:solidFill>
                <a:cs typeface="B Nazanin" pitchFamily="2" charset="-78"/>
              </a:rPr>
              <a:t>گذشته بود که شد اختتام این حمام </a:t>
            </a:r>
            <a:br>
              <a:rPr lang="ar-SA" sz="1108" b="1" dirty="0">
                <a:solidFill>
                  <a:prstClr val="black"/>
                </a:solidFill>
                <a:cs typeface="B Nazanin" pitchFamily="2" charset="-78"/>
              </a:rPr>
            </a:br>
            <a:r>
              <a:rPr lang="ar-SA" sz="1108" b="1" dirty="0">
                <a:solidFill>
                  <a:prstClr val="black"/>
                </a:solidFill>
                <a:cs typeface="B Nazanin" pitchFamily="2" charset="-78"/>
              </a:rPr>
              <a:t>باشتراک سه بحر</a:t>
            </a:r>
            <a:r>
              <a:rPr lang="fa-IR" sz="1108" b="1" dirty="0">
                <a:solidFill>
                  <a:prstClr val="black"/>
                </a:solidFill>
                <a:cs typeface="B Nazanin" pitchFamily="2" charset="-78"/>
              </a:rPr>
              <a:t> </a:t>
            </a:r>
            <a:r>
              <a:rPr lang="ar-SA" sz="1108" b="1" dirty="0">
                <a:solidFill>
                  <a:prstClr val="black"/>
                </a:solidFill>
                <a:cs typeface="B Nazanin" pitchFamily="2" charset="-78"/>
              </a:rPr>
              <a:t>سخا سه صاحب فضل </a:t>
            </a:r>
            <a:br>
              <a:rPr lang="ar-SA" sz="1108" b="1" dirty="0">
                <a:solidFill>
                  <a:prstClr val="black"/>
                </a:solidFill>
                <a:cs typeface="B Nazanin" pitchFamily="2" charset="-78"/>
              </a:rPr>
            </a:br>
            <a:r>
              <a:rPr lang="ar-SA" sz="1108" b="1" dirty="0">
                <a:solidFill>
                  <a:prstClr val="black"/>
                </a:solidFill>
                <a:cs typeface="B Nazanin" pitchFamily="2" charset="-78"/>
              </a:rPr>
              <a:t>سه کنز</a:t>
            </a:r>
            <a:r>
              <a:rPr lang="fa-IR" sz="1108" b="1" dirty="0">
                <a:solidFill>
                  <a:prstClr val="black"/>
                </a:solidFill>
                <a:cs typeface="B Nazanin" pitchFamily="2" charset="-78"/>
              </a:rPr>
              <a:t> </a:t>
            </a:r>
            <a:r>
              <a:rPr lang="ar-SA" sz="1108" b="1" dirty="0">
                <a:solidFill>
                  <a:prstClr val="black"/>
                </a:solidFill>
                <a:cs typeface="B Nazanin" pitchFamily="2" charset="-78"/>
              </a:rPr>
              <a:t>وجود</a:t>
            </a:r>
            <a:r>
              <a:rPr lang="fa-IR" sz="1108" b="1" dirty="0">
                <a:solidFill>
                  <a:prstClr val="black"/>
                </a:solidFill>
                <a:cs typeface="B Nazanin" pitchFamily="2" charset="-78"/>
              </a:rPr>
              <a:t> </a:t>
            </a:r>
            <a:r>
              <a:rPr lang="ar-SA" sz="1108" b="1" dirty="0">
                <a:solidFill>
                  <a:prstClr val="black"/>
                </a:solidFill>
                <a:cs typeface="B Nazanin" pitchFamily="2" charset="-78"/>
              </a:rPr>
              <a:t>سه کان هنر</a:t>
            </a:r>
            <a:r>
              <a:rPr lang="fa-IR" sz="1108" b="1" dirty="0">
                <a:solidFill>
                  <a:prstClr val="black"/>
                </a:solidFill>
                <a:cs typeface="B Nazanin" pitchFamily="2" charset="-78"/>
              </a:rPr>
              <a:t> </a:t>
            </a:r>
            <a:r>
              <a:rPr lang="ar-SA" sz="1108" b="1" dirty="0">
                <a:solidFill>
                  <a:prstClr val="black"/>
                </a:solidFill>
                <a:cs typeface="B Nazanin" pitchFamily="2" charset="-78"/>
              </a:rPr>
              <a:t>سه نیکونام </a:t>
            </a:r>
            <a:br>
              <a:rPr lang="ar-SA" sz="1108" b="1" dirty="0">
                <a:solidFill>
                  <a:prstClr val="black"/>
                </a:solidFill>
                <a:cs typeface="B Nazanin" pitchFamily="2" charset="-78"/>
              </a:rPr>
            </a:br>
            <a:r>
              <a:rPr lang="ar-SA" sz="1108" b="1" dirty="0">
                <a:solidFill>
                  <a:prstClr val="black"/>
                </a:solidFill>
                <a:cs typeface="B Nazanin" pitchFamily="2" charset="-78"/>
              </a:rPr>
              <a:t>یکی زدوده</a:t>
            </a:r>
            <a:r>
              <a:rPr lang="fa-IR" sz="1108" b="1" dirty="0">
                <a:solidFill>
                  <a:prstClr val="black"/>
                </a:solidFill>
                <a:cs typeface="B Nazanin" pitchFamily="2" charset="-78"/>
              </a:rPr>
              <a:t>‏</a:t>
            </a:r>
            <a:r>
              <a:rPr lang="ar-SA" sz="1108" b="1" dirty="0">
                <a:solidFill>
                  <a:prstClr val="black"/>
                </a:solidFill>
                <a:cs typeface="B Nazanin" pitchFamily="2" charset="-78"/>
              </a:rPr>
              <a:t>ی احمد ز</a:t>
            </a:r>
            <a:r>
              <a:rPr lang="fa-IR" sz="1108" b="1" dirty="0">
                <a:solidFill>
                  <a:prstClr val="black"/>
                </a:solidFill>
                <a:cs typeface="B Nazanin" pitchFamily="2" charset="-78"/>
              </a:rPr>
              <a:t>ذ</a:t>
            </a:r>
            <a:r>
              <a:rPr lang="ar-SA" sz="1108" b="1" dirty="0">
                <a:solidFill>
                  <a:prstClr val="black"/>
                </a:solidFill>
                <a:cs typeface="B Nazanin" pitchFamily="2" charset="-78"/>
              </a:rPr>
              <a:t>و</a:t>
            </a:r>
            <a:r>
              <a:rPr lang="fa-IR" sz="1108" b="1" dirty="0">
                <a:solidFill>
                  <a:prstClr val="black"/>
                </a:solidFill>
                <a:cs typeface="B Nazanin" pitchFamily="2" charset="-78"/>
              </a:rPr>
              <a:t>ج</a:t>
            </a:r>
            <a:r>
              <a:rPr lang="ar-SA" sz="1108" b="1" dirty="0">
                <a:solidFill>
                  <a:prstClr val="black"/>
                </a:solidFill>
                <a:cs typeface="B Nazanin" pitchFamily="2" charset="-78"/>
              </a:rPr>
              <a:t>ه</a:t>
            </a:r>
            <a:r>
              <a:rPr lang="fa-IR" sz="1108" b="1" dirty="0">
                <a:solidFill>
                  <a:prstClr val="black"/>
                </a:solidFill>
                <a:cs typeface="B Nazanin" pitchFamily="2" charset="-78"/>
              </a:rPr>
              <a:t>‏</a:t>
            </a:r>
            <a:r>
              <a:rPr lang="ar-SA" sz="1108" b="1" dirty="0">
                <a:solidFill>
                  <a:prstClr val="black"/>
                </a:solidFill>
                <a:cs typeface="B Nazanin" pitchFamily="2" charset="-78"/>
              </a:rPr>
              <a:t>ی حیدر </a:t>
            </a:r>
            <a:br>
              <a:rPr lang="ar-SA" sz="1108" b="1" dirty="0">
                <a:solidFill>
                  <a:prstClr val="black"/>
                </a:solidFill>
                <a:cs typeface="B Nazanin" pitchFamily="2" charset="-78"/>
              </a:rPr>
            </a:br>
            <a:r>
              <a:rPr lang="ar-SA" sz="1108" b="1" dirty="0">
                <a:solidFill>
                  <a:prstClr val="black"/>
                </a:solidFill>
                <a:cs typeface="B Nazanin" pitchFamily="2" charset="-78"/>
              </a:rPr>
              <a:t>که باقر</a:t>
            </a:r>
            <a:r>
              <a:rPr lang="fa-IR" sz="1108" b="1" dirty="0">
                <a:solidFill>
                  <a:prstClr val="black"/>
                </a:solidFill>
                <a:cs typeface="B Nazanin" pitchFamily="2" charset="-78"/>
              </a:rPr>
              <a:t> </a:t>
            </a:r>
            <a:r>
              <a:rPr lang="ar-SA" sz="1108" b="1" dirty="0">
                <a:solidFill>
                  <a:prstClr val="black"/>
                </a:solidFill>
                <a:cs typeface="B Nazanin" pitchFamily="2" charset="-78"/>
              </a:rPr>
              <a:t>است ورا نام باقری فرجام </a:t>
            </a:r>
            <a:br>
              <a:rPr lang="ar-SA" sz="1108" b="1" dirty="0">
                <a:solidFill>
                  <a:prstClr val="black"/>
                </a:solidFill>
                <a:cs typeface="B Nazanin" pitchFamily="2" charset="-78"/>
              </a:rPr>
            </a:br>
            <a:r>
              <a:rPr lang="ar-SA" sz="1108" b="1" dirty="0">
                <a:solidFill>
                  <a:prstClr val="black"/>
                </a:solidFill>
                <a:cs typeface="B Nazanin" pitchFamily="2" charset="-78"/>
              </a:rPr>
              <a:t>دو</a:t>
            </a:r>
            <a:r>
              <a:rPr lang="fa-IR" sz="1108" b="1" dirty="0">
                <a:solidFill>
                  <a:prstClr val="black"/>
                </a:solidFill>
                <a:cs typeface="B Nazanin" pitchFamily="2" charset="-78"/>
              </a:rPr>
              <a:t> </a:t>
            </a:r>
            <a:r>
              <a:rPr lang="ar-SA" sz="1108" b="1" dirty="0">
                <a:solidFill>
                  <a:prstClr val="black"/>
                </a:solidFill>
                <a:cs typeface="B Nazanin" pitchFamily="2" charset="-78"/>
              </a:rPr>
              <a:t>فخر</a:t>
            </a:r>
            <a:r>
              <a:rPr lang="fa-IR" sz="1108" b="1" dirty="0">
                <a:solidFill>
                  <a:prstClr val="black"/>
                </a:solidFill>
                <a:cs typeface="B Nazanin" pitchFamily="2" charset="-78"/>
              </a:rPr>
              <a:t> </a:t>
            </a:r>
            <a:r>
              <a:rPr lang="ar-SA" sz="1108" b="1" dirty="0">
                <a:solidFill>
                  <a:prstClr val="black"/>
                </a:solidFill>
                <a:cs typeface="B Nazanin" pitchFamily="2" charset="-78"/>
              </a:rPr>
              <a:t>حاجی یکی بد حسن یک عبدالله </a:t>
            </a:r>
            <a:br>
              <a:rPr lang="ar-SA" sz="1108" b="1" dirty="0">
                <a:solidFill>
                  <a:prstClr val="black"/>
                </a:solidFill>
                <a:cs typeface="B Nazanin" pitchFamily="2" charset="-78"/>
              </a:rPr>
            </a:br>
            <a:r>
              <a:rPr lang="ar-SA" sz="1108" b="1" dirty="0">
                <a:solidFill>
                  <a:prstClr val="black"/>
                </a:solidFill>
                <a:cs typeface="B Nazanin" pitchFamily="2" charset="-78"/>
              </a:rPr>
              <a:t>که هردو زبده</a:t>
            </a:r>
            <a:r>
              <a:rPr lang="fa-IR" sz="1108" b="1" dirty="0">
                <a:solidFill>
                  <a:prstClr val="black"/>
                </a:solidFill>
                <a:cs typeface="B Nazanin" pitchFamily="2" charset="-78"/>
              </a:rPr>
              <a:t>‏</a:t>
            </a:r>
            <a:r>
              <a:rPr lang="ar-SA" sz="1108" b="1" dirty="0">
                <a:solidFill>
                  <a:prstClr val="black"/>
                </a:solidFill>
                <a:cs typeface="B Nazanin" pitchFamily="2" charset="-78"/>
              </a:rPr>
              <a:t>ی عصرند و</a:t>
            </a:r>
            <a:r>
              <a:rPr lang="fa-IR" sz="1108" b="1" dirty="0">
                <a:solidFill>
                  <a:prstClr val="black"/>
                </a:solidFill>
                <a:cs typeface="B Nazanin" pitchFamily="2" charset="-78"/>
              </a:rPr>
              <a:t> </a:t>
            </a:r>
            <a:r>
              <a:rPr lang="ar-SA" sz="1108" b="1" dirty="0">
                <a:solidFill>
                  <a:prstClr val="black"/>
                </a:solidFill>
                <a:cs typeface="B Nazanin" pitchFamily="2" charset="-78"/>
              </a:rPr>
              <a:t>شهره</a:t>
            </a:r>
            <a:r>
              <a:rPr lang="fa-IR" sz="1108" b="1" dirty="0">
                <a:solidFill>
                  <a:prstClr val="black"/>
                </a:solidFill>
                <a:cs typeface="B Nazanin" pitchFamily="2" charset="-78"/>
              </a:rPr>
              <a:t>‏</a:t>
            </a:r>
            <a:r>
              <a:rPr lang="ar-SA" sz="1108" b="1" dirty="0">
                <a:solidFill>
                  <a:prstClr val="black"/>
                </a:solidFill>
                <a:cs typeface="B Nazanin" pitchFamily="2" charset="-78"/>
              </a:rPr>
              <a:t>ی ایام </a:t>
            </a:r>
            <a:br>
              <a:rPr lang="ar-SA" sz="1108" b="1" dirty="0">
                <a:solidFill>
                  <a:prstClr val="black"/>
                </a:solidFill>
                <a:cs typeface="B Nazanin" pitchFamily="2" charset="-78"/>
              </a:rPr>
            </a:br>
            <a:r>
              <a:rPr lang="ar-SA" sz="1108" b="1" dirty="0">
                <a:solidFill>
                  <a:prstClr val="black"/>
                </a:solidFill>
                <a:cs typeface="B Nazanin" pitchFamily="2" charset="-78"/>
              </a:rPr>
              <a:t>اگر</a:t>
            </a:r>
            <a:r>
              <a:rPr lang="fa-IR" sz="1108" b="1" dirty="0">
                <a:solidFill>
                  <a:prstClr val="black"/>
                </a:solidFill>
                <a:cs typeface="B Nazanin" pitchFamily="2" charset="-78"/>
              </a:rPr>
              <a:t> </a:t>
            </a:r>
            <a:r>
              <a:rPr lang="ar-SA" sz="1108" b="1" dirty="0">
                <a:solidFill>
                  <a:prstClr val="black"/>
                </a:solidFill>
                <a:cs typeface="B Nazanin" pitchFamily="2" charset="-78"/>
              </a:rPr>
              <a:t>سوال نمایی ز</a:t>
            </a:r>
            <a:r>
              <a:rPr lang="en-US" sz="1108" b="1" dirty="0">
                <a:solidFill>
                  <a:prstClr val="black"/>
                </a:solidFill>
                <a:cs typeface="B Nazanin" pitchFamily="2" charset="-78"/>
              </a:rPr>
              <a:t> </a:t>
            </a:r>
            <a:r>
              <a:rPr lang="ar-SA" sz="1108" b="1" dirty="0">
                <a:solidFill>
                  <a:prstClr val="black"/>
                </a:solidFill>
                <a:cs typeface="B Nazanin" pitchFamily="2" charset="-78"/>
              </a:rPr>
              <a:t>نام معمارش </a:t>
            </a:r>
            <a:br>
              <a:rPr lang="ar-SA" sz="1108" b="1" dirty="0">
                <a:solidFill>
                  <a:prstClr val="black"/>
                </a:solidFill>
                <a:cs typeface="B Nazanin" pitchFamily="2" charset="-78"/>
              </a:rPr>
            </a:br>
            <a:r>
              <a:rPr lang="ar-SA" sz="1108" b="1" dirty="0">
                <a:solidFill>
                  <a:prstClr val="black"/>
                </a:solidFill>
                <a:cs typeface="B Nazanin" pitchFamily="2" charset="-78"/>
              </a:rPr>
              <a:t>شدی به دست تقی ختم این خجسته مقام </a:t>
            </a:r>
            <a:br>
              <a:rPr lang="ar-SA" sz="1108" b="1" dirty="0">
                <a:solidFill>
                  <a:prstClr val="black"/>
                </a:solidFill>
                <a:cs typeface="B Nazanin" pitchFamily="2" charset="-78"/>
              </a:rPr>
            </a:br>
            <a:r>
              <a:rPr lang="ar-SA" sz="1108" b="1" dirty="0">
                <a:solidFill>
                  <a:prstClr val="black"/>
                </a:solidFill>
                <a:cs typeface="B Nazanin" pitchFamily="2" charset="-78"/>
              </a:rPr>
              <a:t>ز وضع کاشی حمام اگر ز</a:t>
            </a:r>
            <a:r>
              <a:rPr lang="en-US" sz="1108" b="1" dirty="0">
                <a:solidFill>
                  <a:prstClr val="black"/>
                </a:solidFill>
                <a:cs typeface="B Nazanin" pitchFamily="2" charset="-78"/>
              </a:rPr>
              <a:t> </a:t>
            </a:r>
            <a:r>
              <a:rPr lang="ar-SA" sz="1108" b="1" dirty="0">
                <a:solidFill>
                  <a:prstClr val="black"/>
                </a:solidFill>
                <a:cs typeface="B Nazanin" pitchFamily="2" charset="-78"/>
              </a:rPr>
              <a:t>من خواهی </a:t>
            </a:r>
            <a:br>
              <a:rPr lang="ar-SA" sz="1108" b="1" dirty="0">
                <a:solidFill>
                  <a:prstClr val="black"/>
                </a:solidFill>
                <a:cs typeface="B Nazanin" pitchFamily="2" charset="-78"/>
              </a:rPr>
            </a:br>
            <a:r>
              <a:rPr lang="ar-SA" sz="1108" b="1" dirty="0">
                <a:solidFill>
                  <a:prstClr val="black"/>
                </a:solidFill>
                <a:cs typeface="B Nazanin" pitchFamily="2" charset="-78"/>
              </a:rPr>
              <a:t>تمام کرد محمد</a:t>
            </a:r>
            <a:r>
              <a:rPr lang="fa-IR" sz="1108" b="1" dirty="0">
                <a:solidFill>
                  <a:prstClr val="black"/>
                </a:solidFill>
                <a:cs typeface="B Nazanin" pitchFamily="2" charset="-78"/>
              </a:rPr>
              <a:t> </a:t>
            </a:r>
            <a:r>
              <a:rPr lang="ar-SA" sz="1108" b="1" dirty="0">
                <a:solidFill>
                  <a:prstClr val="black"/>
                </a:solidFill>
                <a:cs typeface="B Nazanin" pitchFamily="2" charset="-78"/>
              </a:rPr>
              <a:t>پوریوسف نام </a:t>
            </a:r>
            <a:endParaRPr lang="fa-IR" sz="1108" b="1" dirty="0">
              <a:solidFill>
                <a:prstClr val="black"/>
              </a:solidFill>
              <a:cs typeface="B Nazanin" pitchFamily="2" charset="-78"/>
            </a:endParaRPr>
          </a:p>
          <a:p>
            <a:pPr defTabSz="884160"/>
            <a:r>
              <a:rPr lang="ar-SA" sz="738" dirty="0">
                <a:solidFill>
                  <a:prstClr val="black"/>
                </a:solidFill>
                <a:cs typeface="B Nazanin" pitchFamily="2" charset="-78"/>
              </a:rPr>
              <a:t/>
            </a:r>
            <a:br>
              <a:rPr lang="ar-SA" sz="738" dirty="0">
                <a:solidFill>
                  <a:prstClr val="black"/>
                </a:solidFill>
                <a:cs typeface="B Nazanin" pitchFamily="2" charset="-78"/>
              </a:rPr>
            </a:br>
            <a:r>
              <a:rPr lang="ar-SA" sz="1108" dirty="0">
                <a:solidFill>
                  <a:prstClr val="black"/>
                </a:solidFill>
                <a:cs typeface="B Nazanin" pitchFamily="2" charset="-78"/>
              </a:rPr>
              <a:t>«</a:t>
            </a:r>
            <a:r>
              <a:rPr lang="en-US" sz="1108" dirty="0">
                <a:solidFill>
                  <a:prstClr val="black"/>
                </a:solidFill>
                <a:cs typeface="B Nazanin" pitchFamily="2" charset="-78"/>
              </a:rPr>
              <a:t> </a:t>
            </a:r>
            <a:r>
              <a:rPr lang="ar-SA" sz="1108" dirty="0">
                <a:solidFill>
                  <a:prstClr val="black"/>
                </a:solidFill>
                <a:cs typeface="B Nazanin" pitchFamily="2" charset="-78"/>
              </a:rPr>
              <a:t>عمل مشهدی محمد ولد مرحوم حاج یوسف کاشی ساز،</a:t>
            </a:r>
            <a:r>
              <a:rPr lang="en-US" sz="1108" dirty="0">
                <a:solidFill>
                  <a:prstClr val="black"/>
                </a:solidFill>
                <a:cs typeface="B Nazanin" pitchFamily="2" charset="-78"/>
              </a:rPr>
              <a:t> </a:t>
            </a:r>
            <a:r>
              <a:rPr lang="ar-SA" sz="1108" dirty="0">
                <a:solidFill>
                  <a:prstClr val="black"/>
                </a:solidFill>
                <a:cs typeface="B Nazanin" pitchFamily="2" charset="-78"/>
              </a:rPr>
              <a:t>سنه 1334هجری قمری</a:t>
            </a:r>
            <a:r>
              <a:rPr lang="en-US" sz="1108" dirty="0">
                <a:solidFill>
                  <a:prstClr val="black"/>
                </a:solidFill>
                <a:cs typeface="B Nazanin" pitchFamily="2" charset="-78"/>
              </a:rPr>
              <a:t> </a:t>
            </a:r>
            <a:r>
              <a:rPr lang="ar-SA" sz="1108" dirty="0">
                <a:solidFill>
                  <a:prstClr val="black"/>
                </a:solidFill>
                <a:cs typeface="B Nazanin" pitchFamily="2" charset="-78"/>
              </a:rPr>
              <a:t>»</a:t>
            </a:r>
            <a:endParaRPr lang="en-US" sz="1108" dirty="0">
              <a:solidFill>
                <a:prstClr val="black"/>
              </a:solidFill>
              <a:cs typeface="B Nazanin" pitchFamily="2" charset="-78"/>
            </a:endParaRPr>
          </a:p>
          <a:p>
            <a:pPr defTabSz="884160"/>
            <a:r>
              <a:rPr lang="ar-SA" sz="1108" dirty="0">
                <a:solidFill>
                  <a:prstClr val="black"/>
                </a:solidFill>
                <a:cs typeface="B Nazanin" pitchFamily="2" charset="-78"/>
              </a:rPr>
              <a:t>دو طرف نوشته</a:t>
            </a:r>
            <a:r>
              <a:rPr lang="fa-IR" sz="1108" dirty="0">
                <a:solidFill>
                  <a:prstClr val="black"/>
                </a:solidFill>
                <a:cs typeface="B Nazanin" pitchFamily="2" charset="-78"/>
              </a:rPr>
              <a:t>،</a:t>
            </a:r>
            <a:r>
              <a:rPr lang="ar-SA" sz="1108" dirty="0">
                <a:solidFill>
                  <a:prstClr val="black"/>
                </a:solidFill>
                <a:cs typeface="B Nazanin" pitchFamily="2" charset="-78"/>
              </a:rPr>
              <a:t> با تصویری از شیر، شمشیرو خورشید آراسته شده است.</a:t>
            </a:r>
            <a:endParaRPr lang="en-US" sz="1108" dirty="0">
              <a:solidFill>
                <a:prstClr val="black"/>
              </a:solidFill>
              <a:cs typeface="B Nazanin" pitchFamily="2" charset="-78"/>
            </a:endParaRPr>
          </a:p>
        </p:txBody>
      </p:sp>
      <p:sp>
        <p:nvSpPr>
          <p:cNvPr id="3" name="TextBox 2"/>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
        <p:nvSpPr>
          <p:cNvPr id="4" name="TextBox 3"/>
          <p:cNvSpPr txBox="1"/>
          <p:nvPr/>
        </p:nvSpPr>
        <p:spPr>
          <a:xfrm>
            <a:off x="849741" y="4886341"/>
            <a:ext cx="552403" cy="461665"/>
          </a:xfrm>
          <a:prstGeom prst="rect">
            <a:avLst/>
          </a:prstGeom>
          <a:noFill/>
        </p:spPr>
        <p:txBody>
          <a:bodyPr wrap="square" rtlCol="0">
            <a:spAutoFit/>
          </a:bodyPr>
          <a:lstStyle/>
          <a:p>
            <a:pPr algn="l" defTabSz="884160" rtl="0"/>
            <a:r>
              <a:rPr lang="fa-IR" sz="1200" dirty="0">
                <a:solidFill>
                  <a:prstClr val="black">
                    <a:lumMod val="75000"/>
                    <a:lumOff val="25000"/>
                  </a:prstClr>
                </a:solidFill>
                <a:cs typeface="B Nazanin" pitchFamily="2" charset="-78"/>
              </a:rPr>
              <a:t>تاریخچه</a:t>
            </a:r>
            <a:endParaRPr lang="en-US" sz="1200" dirty="0">
              <a:solidFill>
                <a:prstClr val="black">
                  <a:lumMod val="75000"/>
                  <a:lumOff val="25000"/>
                </a:prstClr>
              </a:solidFill>
              <a:cs typeface="B Nazanin" pitchFamily="2" charset="-78"/>
            </a:endParaRPr>
          </a:p>
        </p:txBody>
      </p:sp>
      <p:sp>
        <p:nvSpPr>
          <p:cNvPr id="6" name="Title 1"/>
          <p:cNvSpPr txBox="1">
            <a:spLocks/>
          </p:cNvSpPr>
          <p:nvPr/>
        </p:nvSpPr>
        <p:spPr>
          <a:xfrm>
            <a:off x="487810" y="5423068"/>
            <a:ext cx="1260169" cy="34810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lnSpc>
                <a:spcPct val="150000"/>
              </a:lnSpc>
            </a:pPr>
            <a:r>
              <a:rPr lang="fa-IR" sz="1108" dirty="0">
                <a:solidFill>
                  <a:prstClr val="black">
                    <a:lumMod val="75000"/>
                    <a:lumOff val="25000"/>
                  </a:prstClr>
                </a:solidFill>
              </a:rPr>
              <a:t>از آستارا تا استرآباد</a:t>
            </a:r>
            <a:endParaRPr lang="en-US" sz="923" dirty="0">
              <a:solidFill>
                <a:prstClr val="black">
                  <a:lumMod val="65000"/>
                  <a:lumOff val="35000"/>
                </a:prstClr>
              </a:solidFill>
            </a:endParaRP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8" name="TextBox 7"/>
          <p:cNvSpPr txBox="1"/>
          <p:nvPr/>
        </p:nvSpPr>
        <p:spPr>
          <a:xfrm>
            <a:off x="58386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7</a:t>
            </a:r>
            <a:endParaRPr lang="en-US" sz="1108" dirty="0">
              <a:solidFill>
                <a:prstClr val="black">
                  <a:lumMod val="65000"/>
                  <a:lumOff val="35000"/>
                </a:prstClr>
              </a:solidFill>
              <a:cs typeface="B Nazanin" pitchFamily="2" charset="-78"/>
            </a:endParaRPr>
          </a:p>
        </p:txBody>
      </p:sp>
    </p:spTree>
    <p:extLst>
      <p:ext uri="{BB962C8B-B14F-4D97-AF65-F5344CB8AC3E}">
        <p14:creationId xmlns:p14="http://schemas.microsoft.com/office/powerpoint/2010/main" val="108559641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45588" y="3170985"/>
            <a:ext cx="2224964" cy="2738418"/>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18488" y="1096911"/>
            <a:ext cx="3409303" cy="1764700"/>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18487" y="3701422"/>
            <a:ext cx="3409303" cy="2207981"/>
          </a:xfrm>
          <a:prstGeom prst="rect">
            <a:avLst/>
          </a:prstGeom>
          <a:ln>
            <a:noFill/>
          </a:ln>
          <a:effectLst>
            <a:outerShdw blurRad="190500" algn="tl" rotWithShape="0">
              <a:srgbClr val="000000">
                <a:alpha val="70000"/>
              </a:srgbClr>
            </a:outerShdw>
          </a:effectLst>
        </p:spPr>
      </p:pic>
      <p:pic>
        <p:nvPicPr>
          <p:cNvPr id="15368"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304231" y="3004664"/>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9" name="Picture 9"/>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659191" y="934995"/>
            <a:ext cx="332642" cy="32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0" name="Picture 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659191" y="3561641"/>
            <a:ext cx="332642" cy="33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rot="5400000">
            <a:off x="667284" y="4143209"/>
            <a:ext cx="398813" cy="432714"/>
          </a:xfrm>
          <a:prstGeom prst="rect">
            <a:avLst/>
          </a:prstGeom>
          <a:solidFill>
            <a:schemeClr val="accent1">
              <a:lumMod val="60000"/>
              <a:lumOff val="40000"/>
              <a:alpha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4160" rtl="0"/>
            <a:endParaRPr lang="en-US" sz="1754">
              <a:solidFill>
                <a:prstClr val="white"/>
              </a:solidFill>
            </a:endParaRPr>
          </a:p>
        </p:txBody>
      </p:sp>
      <p:pic>
        <p:nvPicPr>
          <p:cNvPr id="17" name="Picture 1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9" name="TextBox 18"/>
          <p:cNvSpPr txBox="1"/>
          <p:nvPr/>
        </p:nvSpPr>
        <p:spPr>
          <a:xfrm>
            <a:off x="2600119" y="1055953"/>
            <a:ext cx="1063502" cy="319639"/>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477" b="1" dirty="0">
                <a:solidFill>
                  <a:prstClr val="black"/>
                </a:solidFill>
                <a:cs typeface="B Nazanin" pitchFamily="2" charset="-78"/>
              </a:rPr>
              <a:t>خـزانـه</a:t>
            </a:r>
            <a:endParaRPr lang="en-US" sz="1477" b="1" dirty="0">
              <a:solidFill>
                <a:prstClr val="black"/>
              </a:solidFill>
              <a:cs typeface="B Nazanin" pitchFamily="2" charset="-78"/>
            </a:endParaRPr>
          </a:p>
        </p:txBody>
      </p:sp>
      <p:grpSp>
        <p:nvGrpSpPr>
          <p:cNvPr id="2" name="Group 1"/>
          <p:cNvGrpSpPr/>
          <p:nvPr/>
        </p:nvGrpSpPr>
        <p:grpSpPr>
          <a:xfrm>
            <a:off x="583865" y="4279688"/>
            <a:ext cx="463196" cy="279284"/>
            <a:chOff x="496793" y="5274405"/>
            <a:chExt cx="501796" cy="302558"/>
          </a:xfrm>
        </p:grpSpPr>
        <p:pic>
          <p:nvPicPr>
            <p:cNvPr id="15362"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10800000">
              <a:off x="706806" y="5278195"/>
              <a:ext cx="22124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rot="10236189">
              <a:off x="496793" y="5274405"/>
              <a:ext cx="285261"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p:cNvPicPr>
              <a:picLocks noChangeAspect="1" noChangeArrowheads="1"/>
            </p:cNvPicPr>
            <p:nvPr/>
          </p:nvPicPr>
          <p:blipFill>
            <a:blip r:embed="rId11" cstate="screen">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16200000">
              <a:off x="776339" y="5354713"/>
              <a:ext cx="231775" cy="212725"/>
            </a:xfrm>
            <a:prstGeom prst="rect">
              <a:avLst/>
            </a:prstGeom>
            <a:noFill/>
            <a:ln>
              <a:noFill/>
            </a:ln>
            <a:effectLst>
              <a:glow>
                <a:schemeClr val="accent2">
                  <a:satMod val="175000"/>
                  <a:alpha val="21000"/>
                </a:schemeClr>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5" name="Picture 14"/>
          <p:cNvPicPr>
            <a:picLocks noChangeAspect="1"/>
          </p:cNvPicPr>
          <p:nvPr/>
        </p:nvPicPr>
        <p:blipFill rotWithShape="1">
          <a:blip r:embed="rId13" cstate="screen">
            <a:grayscl/>
            <a:extLst>
              <a:ext uri="{BEBA8EAE-BF5A-486C-A8C5-ECC9F3942E4B}">
                <a14:imgProps xmlns:a14="http://schemas.microsoft.com/office/drawing/2010/main">
                  <a14:imgLayer r:embed="rId14">
                    <a14:imgEffect>
                      <a14:artisticTexturizer/>
                    </a14:imgEffect>
                  </a14:imgLayer>
                </a14:imgProps>
              </a:ext>
              <a:ext uri="{28A0092B-C50C-407E-A947-70E740481C1C}">
                <a14:useLocalDpi xmlns:a14="http://schemas.microsoft.com/office/drawing/2010/main"/>
              </a:ext>
            </a:extLst>
          </a:blip>
          <a:srcRect/>
          <a:stretch/>
        </p:blipFill>
        <p:spPr>
          <a:xfrm>
            <a:off x="1979711" y="770242"/>
            <a:ext cx="6482828" cy="5383984"/>
          </a:xfrm>
          <a:prstGeom prst="rect">
            <a:avLst/>
          </a:prstGeom>
          <a:ln>
            <a:noFill/>
          </a:ln>
          <a:effectLst>
            <a:outerShdw blurRad="190500" algn="tl" rotWithShape="0">
              <a:srgbClr val="000000">
                <a:alpha val="70000"/>
              </a:srgbClr>
            </a:outerShdw>
          </a:effectLst>
        </p:spPr>
      </p:pic>
      <p:pic>
        <p:nvPicPr>
          <p:cNvPr id="16" name="Picture 1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177268" y="1486796"/>
            <a:ext cx="6052372" cy="4283217"/>
          </a:xfrm>
          <a:prstGeom prst="rect">
            <a:avLst/>
          </a:prstGeom>
          <a:ln>
            <a:noFill/>
          </a:ln>
          <a:effectLst>
            <a:outerShdw blurRad="190500" algn="tl" rotWithShape="0">
              <a:srgbClr val="000000">
                <a:alpha val="70000"/>
              </a:srgbClr>
            </a:outerShdw>
          </a:effectLst>
        </p:spPr>
      </p:pic>
      <p:sp>
        <p:nvSpPr>
          <p:cNvPr id="20" name="TextBox 1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بخش زنانه</a:t>
            </a:r>
            <a:endParaRPr lang="en-US" sz="1200" dirty="0">
              <a:solidFill>
                <a:prstClr val="black">
                  <a:lumMod val="75000"/>
                  <a:lumOff val="25000"/>
                </a:prstClr>
              </a:solidFill>
              <a:cs typeface="B Nazanin" pitchFamily="2" charset="-78"/>
            </a:endParaRPr>
          </a:p>
        </p:txBody>
      </p:sp>
      <p:sp>
        <p:nvSpPr>
          <p:cNvPr id="21" name="TextBox 20"/>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22"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23" name="TextBox 22"/>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70</a:t>
            </a:r>
          </a:p>
        </p:txBody>
      </p:sp>
    </p:spTree>
    <p:extLst>
      <p:ext uri="{BB962C8B-B14F-4D97-AF65-F5344CB8AC3E}">
        <p14:creationId xmlns:p14="http://schemas.microsoft.com/office/powerpoint/2010/main" val="400024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par>
                                <p:cTn id="10" presetID="53" presetClass="entr" presetSubtype="16"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Effect transition="in" filter="fade">
                                      <p:cBhvr>
                                        <p:cTn id="14" dur="1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1600"/>
                                        <p:tgtEl>
                                          <p:spTgt spid="15"/>
                                        </p:tgtEl>
                                        <p:attrNameLst>
                                          <p:attrName>ppt_x</p:attrName>
                                        </p:attrNameLst>
                                      </p:cBhvr>
                                      <p:tavLst>
                                        <p:tav tm="0">
                                          <p:val>
                                            <p:strVal val="ppt_x"/>
                                          </p:val>
                                        </p:tav>
                                        <p:tav tm="100000">
                                          <p:val>
                                            <p:strVal val="1+ppt_w/2"/>
                                          </p:val>
                                        </p:tav>
                                      </p:tavLst>
                                    </p:anim>
                                    <p:anim calcmode="lin" valueType="num">
                                      <p:cBhvr additive="base">
                                        <p:cTn id="19" dur="1600"/>
                                        <p:tgtEl>
                                          <p:spTgt spid="15"/>
                                        </p:tgtEl>
                                        <p:attrNameLst>
                                          <p:attrName>ppt_y</p:attrName>
                                        </p:attrNameLst>
                                      </p:cBhvr>
                                      <p:tavLst>
                                        <p:tav tm="0">
                                          <p:val>
                                            <p:strVal val="ppt_y"/>
                                          </p:val>
                                        </p:tav>
                                        <p:tav tm="100000">
                                          <p:val>
                                            <p:strVal val="ppt_y"/>
                                          </p:val>
                                        </p:tav>
                                      </p:tavLst>
                                    </p:anim>
                                    <p:set>
                                      <p:cBhvr>
                                        <p:cTn id="20" dur="1" fill="hold">
                                          <p:stCondLst>
                                            <p:cond delay="1599"/>
                                          </p:stCondLst>
                                        </p:cTn>
                                        <p:tgtEl>
                                          <p:spTgt spid="15"/>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1600"/>
                                        <p:tgtEl>
                                          <p:spTgt spid="16"/>
                                        </p:tgtEl>
                                        <p:attrNameLst>
                                          <p:attrName>ppt_x</p:attrName>
                                        </p:attrNameLst>
                                      </p:cBhvr>
                                      <p:tavLst>
                                        <p:tav tm="0">
                                          <p:val>
                                            <p:strVal val="ppt_x"/>
                                          </p:val>
                                        </p:tav>
                                        <p:tav tm="100000">
                                          <p:val>
                                            <p:strVal val="1+ppt_w/2"/>
                                          </p:val>
                                        </p:tav>
                                      </p:tavLst>
                                    </p:anim>
                                    <p:anim calcmode="lin" valueType="num">
                                      <p:cBhvr additive="base">
                                        <p:cTn id="23" dur="1600"/>
                                        <p:tgtEl>
                                          <p:spTgt spid="16"/>
                                        </p:tgtEl>
                                        <p:attrNameLst>
                                          <p:attrName>ppt_y</p:attrName>
                                        </p:attrNameLst>
                                      </p:cBhvr>
                                      <p:tavLst>
                                        <p:tav tm="0">
                                          <p:val>
                                            <p:strVal val="ppt_y"/>
                                          </p:val>
                                        </p:tav>
                                        <p:tav tm="100000">
                                          <p:val>
                                            <p:strVal val="ppt_y"/>
                                          </p:val>
                                        </p:tav>
                                      </p:tavLst>
                                    </p:anim>
                                    <p:set>
                                      <p:cBhvr>
                                        <p:cTn id="24" dur="1" fill="hold">
                                          <p:stCondLst>
                                            <p:cond delay="15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2"/>
          <p:cNvSpPr txBox="1">
            <a:spLocks/>
          </p:cNvSpPr>
          <p:nvPr/>
        </p:nvSpPr>
        <p:spPr>
          <a:xfrm>
            <a:off x="1238416" y="1225403"/>
            <a:ext cx="1264925" cy="1206563"/>
          </a:xfrm>
          <a:prstGeom prst="rect">
            <a:avLst/>
          </a:prstGeom>
        </p:spPr>
        <p:txBody>
          <a:bodyPr vert="horz" lIns="84406" tIns="42203" rIns="84406" bIns="42203"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شناخت</a:t>
            </a:r>
            <a:endParaRPr lang="en-US" sz="6646" b="1" dirty="0">
              <a:solidFill>
                <a:prstClr val="black"/>
              </a:solidFill>
              <a:latin typeface="IranNastaliq" pitchFamily="18" charset="0"/>
              <a:cs typeface="IranNastaliq" pitchFamily="18" charset="0"/>
            </a:endParaRPr>
          </a:p>
        </p:txBody>
      </p:sp>
      <p:sp>
        <p:nvSpPr>
          <p:cNvPr id="3" name="Content Placeholder 2"/>
          <p:cNvSpPr txBox="1">
            <a:spLocks/>
          </p:cNvSpPr>
          <p:nvPr/>
        </p:nvSpPr>
        <p:spPr>
          <a:xfrm>
            <a:off x="1971589" y="1840077"/>
            <a:ext cx="1005157" cy="465282"/>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2954" b="1" dirty="0">
                <a:solidFill>
                  <a:prstClr val="white">
                    <a:lumMod val="65000"/>
                  </a:prstClr>
                </a:solidFill>
                <a:latin typeface="IranNastaliq" pitchFamily="18" charset="0"/>
                <a:cs typeface="IranNastaliq" pitchFamily="18" charset="0"/>
              </a:rPr>
              <a:t>فصل دوم</a:t>
            </a:r>
            <a:endParaRPr lang="en-US" sz="2954" b="1" dirty="0">
              <a:solidFill>
                <a:prstClr val="white">
                  <a:lumMod val="65000"/>
                </a:prstClr>
              </a:solidFill>
              <a:latin typeface="IranNastaliq" pitchFamily="18" charset="0"/>
              <a:cs typeface="IranNastaliq" pitchFamily="18" charset="0"/>
            </a:endParaRPr>
          </a:p>
        </p:txBody>
      </p:sp>
      <p:sp>
        <p:nvSpPr>
          <p:cNvPr id="4" name="Content Placeholder 2"/>
          <p:cNvSpPr txBox="1">
            <a:spLocks/>
          </p:cNvSpPr>
          <p:nvPr/>
        </p:nvSpPr>
        <p:spPr>
          <a:xfrm>
            <a:off x="1196184" y="5678821"/>
            <a:ext cx="1381749" cy="342467"/>
          </a:xfrm>
          <a:prstGeom prst="rect">
            <a:avLst/>
          </a:prstGeom>
          <a:solidFill>
            <a:schemeClr val="bg1">
              <a:lumMod val="85000"/>
            </a:schemeClr>
          </a:solidFill>
          <a:ln>
            <a:solidFill>
              <a:schemeClr val="bg1">
                <a:lumMod val="50000"/>
              </a:schemeClr>
            </a:solidFill>
          </a:ln>
          <a:effectLst>
            <a:outerShdw blurRad="63500" sx="102000" sy="102000" algn="ctr" rotWithShape="0">
              <a:prstClr val="black">
                <a:alpha val="40000"/>
              </a:prstClr>
            </a:outerShdw>
            <a:reflection blurRad="6350" stA="50000" endA="300" endPos="38500" dist="50800" dir="5400000" sy="-100000" algn="bl" rotWithShape="0"/>
          </a:effectLst>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846" dirty="0">
                <a:solidFill>
                  <a:prstClr val="black"/>
                </a:solidFill>
                <a:latin typeface="IranNastaliq" pitchFamily="18" charset="0"/>
                <a:cs typeface="B Mitra" pitchFamily="2" charset="-78"/>
              </a:rPr>
              <a:t>تزئینات و جزئیات</a:t>
            </a:r>
            <a:endParaRPr lang="en-US" sz="1846" dirty="0">
              <a:solidFill>
                <a:prstClr val="black"/>
              </a:solidFill>
              <a:latin typeface="IranNastaliq" pitchFamily="18" charset="0"/>
              <a:cs typeface="B Mitra" pitchFamily="2" charset="-78"/>
            </a:endParaRPr>
          </a:p>
        </p:txBody>
      </p:sp>
      <p:sp>
        <p:nvSpPr>
          <p:cNvPr id="5" name="Content Placeholder 2"/>
          <p:cNvSpPr txBox="1">
            <a:spLocks/>
          </p:cNvSpPr>
          <p:nvPr/>
        </p:nvSpPr>
        <p:spPr>
          <a:xfrm>
            <a:off x="815498" y="1042449"/>
            <a:ext cx="632463" cy="1206563"/>
          </a:xfrm>
          <a:prstGeom prst="rect">
            <a:avLst/>
          </a:prstGeom>
        </p:spPr>
        <p:txBody>
          <a:bodyPr vert="horz" lIns="84406" tIns="42203" rIns="84406" bIns="42203"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بنا</a:t>
            </a:r>
            <a:endParaRPr lang="en-US" sz="6646" b="1" dirty="0">
              <a:solidFill>
                <a:prstClr val="black"/>
              </a:solidFill>
              <a:latin typeface="IranNastaliq" pitchFamily="18" charset="0"/>
              <a:cs typeface="IranNastaliq" pitchFamily="18" charset="0"/>
            </a:endParaRPr>
          </a:p>
        </p:txBody>
      </p:sp>
    </p:spTree>
    <p:extLst>
      <p:ext uri="{BB962C8B-B14F-4D97-AF65-F5344CB8AC3E}">
        <p14:creationId xmlns:p14="http://schemas.microsoft.com/office/powerpoint/2010/main" val="94987137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12057" y="783903"/>
            <a:ext cx="4254011" cy="5370323"/>
          </a:xfrm>
          <a:prstGeom prst="rect">
            <a:avLst/>
          </a:prstGeom>
          <a:ln>
            <a:noFill/>
          </a:ln>
          <a:effectLst>
            <a:outerShdw blurRad="190500" algn="tl" rotWithShape="0">
              <a:srgbClr val="000000">
                <a:alpha val="70000"/>
              </a:srgbClr>
            </a:outerShdw>
          </a:effectLst>
        </p:spPr>
      </p:pic>
      <p:sp>
        <p:nvSpPr>
          <p:cNvPr id="7" name="TextBox 6"/>
          <p:cNvSpPr txBox="1"/>
          <p:nvPr/>
        </p:nvSpPr>
        <p:spPr>
          <a:xfrm>
            <a:off x="6566068" y="918967"/>
            <a:ext cx="179466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سردر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grpSp>
        <p:nvGrpSpPr>
          <p:cNvPr id="2" name="Group 1"/>
          <p:cNvGrpSpPr/>
          <p:nvPr/>
        </p:nvGrpSpPr>
        <p:grpSpPr>
          <a:xfrm>
            <a:off x="383979" y="3628407"/>
            <a:ext cx="1509878" cy="1063503"/>
            <a:chOff x="415977" y="3645024"/>
            <a:chExt cx="1635701" cy="1152128"/>
          </a:xfrm>
        </p:grpSpPr>
        <p:sp>
          <p:nvSpPr>
            <p:cNvPr id="6" name="Rectangle 5"/>
            <p:cNvSpPr/>
            <p:nvPr/>
          </p:nvSpPr>
          <p:spPr>
            <a:xfrm>
              <a:off x="1856656" y="4005064"/>
              <a:ext cx="195022" cy="324037"/>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977" y="3645024"/>
              <a:ext cx="1628006" cy="1152128"/>
            </a:xfrm>
            <a:prstGeom prst="rect">
              <a:avLst/>
            </a:prstGeom>
          </p:spPr>
        </p:pic>
      </p:grpSp>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98413" y="2201406"/>
            <a:ext cx="1577178" cy="3952820"/>
          </a:xfrm>
          <a:prstGeom prst="rect">
            <a:avLst/>
          </a:prstGeom>
          <a:noFill/>
          <a:ln>
            <a:noFill/>
          </a:ln>
        </p:spPr>
      </p:pic>
      <p:sp>
        <p:nvSpPr>
          <p:cNvPr id="9" name="TextBox 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سـردر</a:t>
            </a:r>
            <a:endParaRPr lang="en-US" sz="1200" dirty="0">
              <a:solidFill>
                <a:prstClr val="black">
                  <a:lumMod val="75000"/>
                  <a:lumOff val="25000"/>
                </a:prstClr>
              </a:solidFill>
              <a:cs typeface="B Nazanin" pitchFamily="2" charset="-78"/>
            </a:endParaRPr>
          </a:p>
        </p:txBody>
      </p:sp>
      <p:sp>
        <p:nvSpPr>
          <p:cNvPr id="10" name="TextBox 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1" name="TextBox 10"/>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72</a:t>
            </a:r>
          </a:p>
        </p:txBody>
      </p:sp>
      <p:sp>
        <p:nvSpPr>
          <p:cNvPr id="13"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380897222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4730" y="289047"/>
            <a:ext cx="8954540" cy="6330462"/>
          </a:xfrm>
          <a:prstGeom prst="rect">
            <a:avLst/>
          </a:prstGeom>
        </p:spPr>
      </p:pic>
      <p:grpSp>
        <p:nvGrpSpPr>
          <p:cNvPr id="2" name="Group 1"/>
          <p:cNvGrpSpPr/>
          <p:nvPr/>
        </p:nvGrpSpPr>
        <p:grpSpPr>
          <a:xfrm>
            <a:off x="383979" y="3628407"/>
            <a:ext cx="1509878" cy="1063503"/>
            <a:chOff x="415977" y="3645024"/>
            <a:chExt cx="1635701" cy="1152128"/>
          </a:xfrm>
        </p:grpSpPr>
        <p:sp>
          <p:nvSpPr>
            <p:cNvPr id="6" name="Rectangle 5"/>
            <p:cNvSpPr/>
            <p:nvPr/>
          </p:nvSpPr>
          <p:spPr>
            <a:xfrm>
              <a:off x="1856656" y="4005064"/>
              <a:ext cx="195022" cy="324037"/>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977" y="3645024"/>
              <a:ext cx="1628006" cy="1152128"/>
            </a:xfrm>
            <a:prstGeom prst="rect">
              <a:avLst/>
            </a:prstGeom>
          </p:spPr>
        </p:pic>
      </p:grpSp>
      <p:sp>
        <p:nvSpPr>
          <p:cNvPr id="11" name="TextBox 10"/>
          <p:cNvSpPr txBox="1"/>
          <p:nvPr/>
        </p:nvSpPr>
        <p:spPr>
          <a:xfrm>
            <a:off x="3442027" y="3011960"/>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فریدون</a:t>
            </a:r>
            <a:endParaRPr lang="en-US" sz="1292" dirty="0">
              <a:solidFill>
                <a:prstClr val="black"/>
              </a:solidFill>
              <a:cs typeface="B Nazanin" pitchFamily="2" charset="-78"/>
            </a:endParaRPr>
          </a:p>
        </p:txBody>
      </p:sp>
      <p:sp>
        <p:nvSpPr>
          <p:cNvPr id="12" name="TextBox 11"/>
          <p:cNvSpPr txBox="1"/>
          <p:nvPr/>
        </p:nvSpPr>
        <p:spPr>
          <a:xfrm>
            <a:off x="4771406" y="3011960"/>
            <a:ext cx="105488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defPPr>
              <a:defRPr lang="en-US"/>
            </a:defPPr>
            <a:lvl1pPr algn="ctr" rtl="1">
              <a:defRPr sz="1400">
                <a:cs typeface="B Nazanin" pitchFamily="2" charset="-78"/>
              </a:defRPr>
            </a:lvl1pPr>
          </a:lstStyle>
          <a:p>
            <a:pPr defTabSz="884160"/>
            <a:r>
              <a:rPr lang="fa-IR" sz="1292" dirty="0">
                <a:solidFill>
                  <a:prstClr val="black"/>
                </a:solidFill>
              </a:rPr>
              <a:t>ضحاک</a:t>
            </a:r>
            <a:endParaRPr lang="en-US" sz="1292" dirty="0">
              <a:solidFill>
                <a:prstClr val="black"/>
              </a:solidFill>
            </a:endParaRPr>
          </a:p>
        </p:txBody>
      </p:sp>
      <p:sp>
        <p:nvSpPr>
          <p:cNvPr id="14" name="TextBox 13"/>
          <p:cNvSpPr txBox="1"/>
          <p:nvPr/>
        </p:nvSpPr>
        <p:spPr>
          <a:xfrm>
            <a:off x="3442029" y="5223661"/>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طهمورث</a:t>
            </a:r>
            <a:endParaRPr lang="en-US" sz="1292" dirty="0">
              <a:solidFill>
                <a:prstClr val="black"/>
              </a:solidFill>
              <a:cs typeface="B Nazanin" pitchFamily="2" charset="-78"/>
            </a:endParaRPr>
          </a:p>
        </p:txBody>
      </p:sp>
      <p:sp>
        <p:nvSpPr>
          <p:cNvPr id="16" name="TextBox 15"/>
          <p:cNvSpPr txBox="1"/>
          <p:nvPr/>
        </p:nvSpPr>
        <p:spPr>
          <a:xfrm>
            <a:off x="6100785" y="3011960"/>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جمشید</a:t>
            </a:r>
            <a:endParaRPr lang="en-US" sz="1292" dirty="0">
              <a:solidFill>
                <a:prstClr val="black"/>
              </a:solidFill>
              <a:cs typeface="B Nazanin" pitchFamily="2" charset="-78"/>
            </a:endParaRPr>
          </a:p>
        </p:txBody>
      </p:sp>
      <p:sp>
        <p:nvSpPr>
          <p:cNvPr id="18" name="TextBox 17"/>
          <p:cNvSpPr txBox="1"/>
          <p:nvPr/>
        </p:nvSpPr>
        <p:spPr>
          <a:xfrm>
            <a:off x="6100786" y="5223661"/>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ایرج</a:t>
            </a:r>
            <a:endParaRPr lang="en-US" sz="1292" dirty="0">
              <a:solidFill>
                <a:prstClr val="black"/>
              </a:solidFill>
              <a:cs typeface="B Nazanin" pitchFamily="2" charset="-78"/>
            </a:endParaRPr>
          </a:p>
        </p:txBody>
      </p:sp>
      <p:sp>
        <p:nvSpPr>
          <p:cNvPr id="20" name="TextBox 19"/>
          <p:cNvSpPr txBox="1"/>
          <p:nvPr/>
        </p:nvSpPr>
        <p:spPr>
          <a:xfrm>
            <a:off x="4771407" y="5223661"/>
            <a:ext cx="105488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defPPr>
              <a:defRPr lang="en-US"/>
            </a:defPPr>
            <a:lvl1pPr algn="ctr" rtl="1">
              <a:defRPr sz="1400">
                <a:cs typeface="B Nazanin" pitchFamily="2" charset="-78"/>
              </a:defRPr>
            </a:lvl1pPr>
          </a:lstStyle>
          <a:p>
            <a:pPr defTabSz="884160"/>
            <a:r>
              <a:rPr lang="fa-IR" sz="1292" dirty="0">
                <a:solidFill>
                  <a:prstClr val="black"/>
                </a:solidFill>
              </a:rPr>
              <a:t>ناشناس</a:t>
            </a:r>
            <a:endParaRPr lang="en-US" sz="1292" dirty="0">
              <a:solidFill>
                <a:prstClr val="black"/>
              </a:solidFill>
            </a:endParaRPr>
          </a:p>
        </p:txBody>
      </p:sp>
      <p:sp>
        <p:nvSpPr>
          <p:cNvPr id="13" name="TextBox 12"/>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سـردر</a:t>
            </a:r>
            <a:endParaRPr lang="en-US" sz="1200" dirty="0">
              <a:solidFill>
                <a:prstClr val="black">
                  <a:lumMod val="75000"/>
                  <a:lumOff val="25000"/>
                </a:prstClr>
              </a:solidFill>
              <a:cs typeface="B Nazanin" pitchFamily="2" charset="-78"/>
            </a:endParaRPr>
          </a:p>
        </p:txBody>
      </p:sp>
      <p:sp>
        <p:nvSpPr>
          <p:cNvPr id="15" name="TextBox 14"/>
          <p:cNvSpPr txBox="1"/>
          <p:nvPr/>
        </p:nvSpPr>
        <p:spPr>
          <a:xfrm>
            <a:off x="7031350" y="918967"/>
            <a:ext cx="1329378" cy="288114"/>
          </a:xfrm>
          <a:prstGeom prst="rect">
            <a:avLst/>
          </a:prstGeom>
          <a:noFill/>
        </p:spPr>
        <p:txBody>
          <a:bodyPr wrap="square" lIns="88414" tIns="44207" rIns="88414" bIns="44207" rtlCol="0">
            <a:spAutoFit/>
          </a:bodyPr>
          <a:lstStyle/>
          <a:p>
            <a:pPr algn="justLow" defTabSz="884160"/>
            <a:r>
              <a:rPr lang="fa-IR" sz="1292" b="1" dirty="0">
                <a:solidFill>
                  <a:prstClr val="black"/>
                </a:solidFill>
                <a:latin typeface="IranNastaliq" pitchFamily="18" charset="0"/>
                <a:cs typeface="B Nazanin" pitchFamily="2" charset="-78"/>
              </a:rPr>
              <a:t>شخصیت‏های سردر :</a:t>
            </a:r>
            <a:endParaRPr lang="en-US" sz="1292" b="1" dirty="0">
              <a:solidFill>
                <a:prstClr val="black"/>
              </a:solidFill>
              <a:latin typeface="IranNastaliq" pitchFamily="18" charset="0"/>
              <a:cs typeface="B Nazanin" pitchFamily="2" charset="-78"/>
            </a:endParaRPr>
          </a:p>
        </p:txBody>
      </p:sp>
      <p:sp>
        <p:nvSpPr>
          <p:cNvPr id="17" name="TextBox 1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9" name="TextBox 18"/>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73</a:t>
            </a:r>
          </a:p>
        </p:txBody>
      </p:sp>
      <p:sp>
        <p:nvSpPr>
          <p:cNvPr id="21"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293242464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4730" y="263769"/>
            <a:ext cx="8954540" cy="6330462"/>
          </a:xfrm>
          <a:prstGeom prst="rect">
            <a:avLst/>
          </a:prstGeom>
        </p:spPr>
      </p:pic>
      <p:grpSp>
        <p:nvGrpSpPr>
          <p:cNvPr id="3" name="Group 2"/>
          <p:cNvGrpSpPr/>
          <p:nvPr/>
        </p:nvGrpSpPr>
        <p:grpSpPr>
          <a:xfrm>
            <a:off x="383979" y="3628407"/>
            <a:ext cx="1509878" cy="1063503"/>
            <a:chOff x="415977" y="3645024"/>
            <a:chExt cx="1635701" cy="1152128"/>
          </a:xfrm>
        </p:grpSpPr>
        <p:sp>
          <p:nvSpPr>
            <p:cNvPr id="4" name="Rectangle 3"/>
            <p:cNvSpPr/>
            <p:nvPr/>
          </p:nvSpPr>
          <p:spPr>
            <a:xfrm>
              <a:off x="1856656" y="4005064"/>
              <a:ext cx="195022" cy="324037"/>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977" y="3645024"/>
              <a:ext cx="1628006" cy="1152128"/>
            </a:xfrm>
            <a:prstGeom prst="rect">
              <a:avLst/>
            </a:prstGeom>
          </p:spPr>
        </p:pic>
      </p:grpSp>
      <p:sp>
        <p:nvSpPr>
          <p:cNvPr id="6" name="TextBox 5"/>
          <p:cNvSpPr txBox="1"/>
          <p:nvPr/>
        </p:nvSpPr>
        <p:spPr>
          <a:xfrm>
            <a:off x="3375560" y="2963718"/>
            <a:ext cx="1063502"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همای</a:t>
            </a:r>
            <a:endParaRPr lang="en-US" sz="1292" dirty="0">
              <a:solidFill>
                <a:prstClr val="black"/>
              </a:solidFill>
              <a:cs typeface="B Nazanin" pitchFamily="2" charset="-78"/>
            </a:endParaRPr>
          </a:p>
        </p:txBody>
      </p:sp>
      <p:sp>
        <p:nvSpPr>
          <p:cNvPr id="7" name="TextBox 6"/>
          <p:cNvSpPr txBox="1"/>
          <p:nvPr/>
        </p:nvSpPr>
        <p:spPr>
          <a:xfrm>
            <a:off x="4771406" y="2963718"/>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هوشنگ</a:t>
            </a:r>
            <a:endParaRPr lang="en-US" sz="1292" dirty="0">
              <a:solidFill>
                <a:prstClr val="black"/>
              </a:solidFill>
              <a:cs typeface="B Nazanin" pitchFamily="2" charset="-78"/>
            </a:endParaRPr>
          </a:p>
        </p:txBody>
      </p:sp>
      <p:sp>
        <p:nvSpPr>
          <p:cNvPr id="8" name="TextBox 7"/>
          <p:cNvSpPr txBox="1"/>
          <p:nvPr/>
        </p:nvSpPr>
        <p:spPr>
          <a:xfrm>
            <a:off x="6034316" y="2963718"/>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سیامک</a:t>
            </a:r>
            <a:endParaRPr lang="en-US" sz="1292" dirty="0">
              <a:solidFill>
                <a:prstClr val="black"/>
              </a:solidFill>
              <a:cs typeface="B Nazanin" pitchFamily="2" charset="-78"/>
            </a:endParaRPr>
          </a:p>
        </p:txBody>
      </p:sp>
      <p:sp>
        <p:nvSpPr>
          <p:cNvPr id="9" name="TextBox 8"/>
          <p:cNvSpPr txBox="1"/>
          <p:nvPr/>
        </p:nvSpPr>
        <p:spPr>
          <a:xfrm>
            <a:off x="6034317" y="5205435"/>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ناشناس</a:t>
            </a:r>
            <a:endParaRPr lang="en-US" sz="1292" dirty="0">
              <a:solidFill>
                <a:prstClr val="black"/>
              </a:solidFill>
              <a:cs typeface="B Nazanin" pitchFamily="2" charset="-78"/>
            </a:endParaRPr>
          </a:p>
        </p:txBody>
      </p:sp>
      <p:sp>
        <p:nvSpPr>
          <p:cNvPr id="10" name="TextBox 9"/>
          <p:cNvSpPr txBox="1"/>
          <p:nvPr/>
        </p:nvSpPr>
        <p:spPr>
          <a:xfrm>
            <a:off x="4771407" y="5205435"/>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گشتاسب</a:t>
            </a:r>
            <a:endParaRPr lang="en-US" sz="1292" dirty="0">
              <a:solidFill>
                <a:prstClr val="black"/>
              </a:solidFill>
              <a:cs typeface="B Nazanin" pitchFamily="2" charset="-78"/>
            </a:endParaRPr>
          </a:p>
        </p:txBody>
      </p:sp>
      <p:sp>
        <p:nvSpPr>
          <p:cNvPr id="11" name="TextBox 10"/>
          <p:cNvSpPr txBox="1"/>
          <p:nvPr/>
        </p:nvSpPr>
        <p:spPr>
          <a:xfrm>
            <a:off x="3375560" y="5205435"/>
            <a:ext cx="1063503"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کیومرث</a:t>
            </a:r>
            <a:endParaRPr lang="en-US" sz="1292" dirty="0">
              <a:solidFill>
                <a:prstClr val="black"/>
              </a:solidFill>
              <a:cs typeface="B Nazanin" pitchFamily="2" charset="-78"/>
            </a:endParaRPr>
          </a:p>
        </p:txBody>
      </p:sp>
      <p:sp>
        <p:nvSpPr>
          <p:cNvPr id="12" name="TextBox 1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سـردر</a:t>
            </a:r>
            <a:endParaRPr lang="en-US" sz="1200" dirty="0">
              <a:solidFill>
                <a:prstClr val="black">
                  <a:lumMod val="75000"/>
                  <a:lumOff val="25000"/>
                </a:prstClr>
              </a:solidFill>
              <a:cs typeface="B Nazanin" pitchFamily="2" charset="-78"/>
            </a:endParaRPr>
          </a:p>
        </p:txBody>
      </p:sp>
      <p:sp>
        <p:nvSpPr>
          <p:cNvPr id="13" name="TextBox 12"/>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4" name="TextBox 13"/>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74</a:t>
            </a:r>
          </a:p>
        </p:txBody>
      </p:sp>
      <p:sp>
        <p:nvSpPr>
          <p:cNvPr id="15" name="Title 1"/>
          <p:cNvSpPr txBox="1">
            <a:spLocks/>
          </p:cNvSpPr>
          <p:nvPr/>
        </p:nvSpPr>
        <p:spPr>
          <a:xfrm>
            <a:off x="487810" y="5489537"/>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272511804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3979" y="3628407"/>
            <a:ext cx="1509878" cy="1063503"/>
            <a:chOff x="415977" y="3645024"/>
            <a:chExt cx="1635701" cy="1152128"/>
          </a:xfrm>
        </p:grpSpPr>
        <p:sp>
          <p:nvSpPr>
            <p:cNvPr id="3" name="Rectangle 2"/>
            <p:cNvSpPr/>
            <p:nvPr/>
          </p:nvSpPr>
          <p:spPr>
            <a:xfrm>
              <a:off x="1856656" y="4005064"/>
              <a:ext cx="195022" cy="324037"/>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5977" y="3645024"/>
              <a:ext cx="1628006" cy="1152128"/>
            </a:xfrm>
            <a:prstGeom prst="rect">
              <a:avLst/>
            </a:prstGeom>
          </p:spPr>
        </p:pic>
      </p:gr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730" y="263769"/>
            <a:ext cx="8954540" cy="6330462"/>
          </a:xfrm>
          <a:prstGeom prst="rect">
            <a:avLst/>
          </a:prstGeom>
        </p:spPr>
      </p:pic>
      <p:sp>
        <p:nvSpPr>
          <p:cNvPr id="6" name="TextBox 5"/>
          <p:cNvSpPr txBox="1"/>
          <p:nvPr/>
        </p:nvSpPr>
        <p:spPr>
          <a:xfrm>
            <a:off x="3375560" y="2945492"/>
            <a:ext cx="1063502"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منوچهر</a:t>
            </a:r>
            <a:endParaRPr lang="en-US" sz="1292" dirty="0">
              <a:solidFill>
                <a:prstClr val="black"/>
              </a:solidFill>
              <a:cs typeface="B Nazanin" pitchFamily="2" charset="-78"/>
            </a:endParaRPr>
          </a:p>
        </p:txBody>
      </p:sp>
      <p:sp>
        <p:nvSpPr>
          <p:cNvPr id="7" name="TextBox 6"/>
          <p:cNvSpPr txBox="1"/>
          <p:nvPr/>
        </p:nvSpPr>
        <p:spPr>
          <a:xfrm>
            <a:off x="3375560" y="5138966"/>
            <a:ext cx="1063503"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اسکندر کبیر</a:t>
            </a:r>
            <a:endParaRPr lang="en-US" sz="1292" dirty="0">
              <a:solidFill>
                <a:prstClr val="black"/>
              </a:solidFill>
              <a:cs typeface="B Nazanin" pitchFamily="2" charset="-78"/>
            </a:endParaRPr>
          </a:p>
        </p:txBody>
      </p:sp>
      <p:sp>
        <p:nvSpPr>
          <p:cNvPr id="8" name="TextBox 7"/>
          <p:cNvSpPr txBox="1"/>
          <p:nvPr/>
        </p:nvSpPr>
        <p:spPr>
          <a:xfrm>
            <a:off x="4771406" y="2945491"/>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لهراسب</a:t>
            </a:r>
            <a:endParaRPr lang="en-US" sz="1292" dirty="0">
              <a:solidFill>
                <a:prstClr val="black"/>
              </a:solidFill>
              <a:cs typeface="B Nazanin" pitchFamily="2" charset="-78"/>
            </a:endParaRPr>
          </a:p>
        </p:txBody>
      </p:sp>
      <p:sp>
        <p:nvSpPr>
          <p:cNvPr id="9" name="TextBox 8"/>
          <p:cNvSpPr txBox="1"/>
          <p:nvPr/>
        </p:nvSpPr>
        <p:spPr>
          <a:xfrm>
            <a:off x="4771407" y="5138966"/>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احمدشاه</a:t>
            </a:r>
            <a:endParaRPr lang="en-US" sz="1292" dirty="0">
              <a:solidFill>
                <a:prstClr val="black"/>
              </a:solidFill>
              <a:cs typeface="B Nazanin" pitchFamily="2" charset="-78"/>
            </a:endParaRPr>
          </a:p>
        </p:txBody>
      </p:sp>
      <p:sp>
        <p:nvSpPr>
          <p:cNvPr id="10" name="TextBox 9"/>
          <p:cNvSpPr txBox="1"/>
          <p:nvPr/>
        </p:nvSpPr>
        <p:spPr>
          <a:xfrm>
            <a:off x="6034317" y="2945491"/>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بهمن</a:t>
            </a:r>
            <a:endParaRPr lang="en-US" sz="1292" dirty="0">
              <a:solidFill>
                <a:prstClr val="black"/>
              </a:solidFill>
              <a:cs typeface="B Nazanin" pitchFamily="2" charset="-78"/>
            </a:endParaRPr>
          </a:p>
        </p:txBody>
      </p:sp>
      <p:sp>
        <p:nvSpPr>
          <p:cNvPr id="11" name="TextBox 10"/>
          <p:cNvSpPr txBox="1"/>
          <p:nvPr/>
        </p:nvSpPr>
        <p:spPr>
          <a:xfrm>
            <a:off x="6034318" y="5138966"/>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دارا سیم</a:t>
            </a:r>
            <a:endParaRPr lang="en-US" sz="1292" dirty="0">
              <a:solidFill>
                <a:prstClr val="black"/>
              </a:solidFill>
              <a:cs typeface="B Nazanin" pitchFamily="2" charset="-78"/>
            </a:endParaRPr>
          </a:p>
        </p:txBody>
      </p:sp>
      <p:sp>
        <p:nvSpPr>
          <p:cNvPr id="12" name="TextBox 1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سـردر</a:t>
            </a:r>
            <a:endParaRPr lang="en-US" sz="1200" dirty="0">
              <a:solidFill>
                <a:prstClr val="black">
                  <a:lumMod val="75000"/>
                  <a:lumOff val="25000"/>
                </a:prstClr>
              </a:solidFill>
              <a:cs typeface="B Nazanin" pitchFamily="2" charset="-78"/>
            </a:endParaRPr>
          </a:p>
        </p:txBody>
      </p:sp>
      <p:sp>
        <p:nvSpPr>
          <p:cNvPr id="13" name="TextBox 12"/>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4" name="TextBox 13"/>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75</a:t>
            </a:r>
          </a:p>
        </p:txBody>
      </p:sp>
      <p:sp>
        <p:nvSpPr>
          <p:cNvPr id="15"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314175389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4730" y="263769"/>
            <a:ext cx="8954540" cy="6330462"/>
          </a:xfrm>
          <a:prstGeom prst="rect">
            <a:avLst/>
          </a:prstGeom>
        </p:spPr>
      </p:pic>
      <p:grpSp>
        <p:nvGrpSpPr>
          <p:cNvPr id="2" name="Group 1"/>
          <p:cNvGrpSpPr/>
          <p:nvPr/>
        </p:nvGrpSpPr>
        <p:grpSpPr>
          <a:xfrm>
            <a:off x="383979" y="3628407"/>
            <a:ext cx="1509878" cy="1063503"/>
            <a:chOff x="415977" y="3645024"/>
            <a:chExt cx="1635701" cy="1152128"/>
          </a:xfrm>
        </p:grpSpPr>
        <p:sp>
          <p:nvSpPr>
            <p:cNvPr id="3" name="Rectangle 2"/>
            <p:cNvSpPr/>
            <p:nvPr/>
          </p:nvSpPr>
          <p:spPr>
            <a:xfrm>
              <a:off x="1856656" y="4005064"/>
              <a:ext cx="195022" cy="324037"/>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977" y="3645024"/>
              <a:ext cx="1628006" cy="1152128"/>
            </a:xfrm>
            <a:prstGeom prst="rect">
              <a:avLst/>
            </a:prstGeom>
          </p:spPr>
        </p:pic>
      </p:grpSp>
      <p:sp>
        <p:nvSpPr>
          <p:cNvPr id="8" name="TextBox 7"/>
          <p:cNvSpPr txBox="1"/>
          <p:nvPr/>
        </p:nvSpPr>
        <p:spPr>
          <a:xfrm>
            <a:off x="3375560" y="2897249"/>
            <a:ext cx="1063502"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اردشیر</a:t>
            </a:r>
            <a:endParaRPr lang="en-US" sz="1292" dirty="0">
              <a:solidFill>
                <a:prstClr val="black"/>
              </a:solidFill>
              <a:cs typeface="B Nazanin" pitchFamily="2" charset="-78"/>
            </a:endParaRPr>
          </a:p>
        </p:txBody>
      </p:sp>
      <p:sp>
        <p:nvSpPr>
          <p:cNvPr id="9" name="TextBox 8"/>
          <p:cNvSpPr txBox="1"/>
          <p:nvPr/>
        </p:nvSpPr>
        <p:spPr>
          <a:xfrm>
            <a:off x="3375560" y="5138966"/>
            <a:ext cx="1063503"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ناشناس</a:t>
            </a:r>
            <a:endParaRPr lang="en-US" sz="1292" dirty="0">
              <a:solidFill>
                <a:prstClr val="black"/>
              </a:solidFill>
              <a:cs typeface="B Nazanin" pitchFamily="2" charset="-78"/>
            </a:endParaRPr>
          </a:p>
        </p:txBody>
      </p:sp>
      <p:sp>
        <p:nvSpPr>
          <p:cNvPr id="10" name="TextBox 9"/>
          <p:cNvSpPr txBox="1"/>
          <p:nvPr/>
        </p:nvSpPr>
        <p:spPr>
          <a:xfrm>
            <a:off x="4771407" y="2897249"/>
            <a:ext cx="997035"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ناشناس</a:t>
            </a:r>
            <a:endParaRPr lang="en-US" sz="1292" dirty="0">
              <a:solidFill>
                <a:prstClr val="black"/>
              </a:solidFill>
              <a:cs typeface="B Nazanin" pitchFamily="2" charset="-78"/>
            </a:endParaRPr>
          </a:p>
        </p:txBody>
      </p:sp>
      <p:sp>
        <p:nvSpPr>
          <p:cNvPr id="11" name="TextBox 10"/>
          <p:cNvSpPr txBox="1"/>
          <p:nvPr/>
        </p:nvSpPr>
        <p:spPr>
          <a:xfrm>
            <a:off x="4771407" y="5138966"/>
            <a:ext cx="997034"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نوذر</a:t>
            </a:r>
            <a:endParaRPr lang="en-US" sz="1292" dirty="0">
              <a:solidFill>
                <a:prstClr val="black"/>
              </a:solidFill>
              <a:cs typeface="B Nazanin" pitchFamily="2" charset="-78"/>
            </a:endParaRPr>
          </a:p>
        </p:txBody>
      </p:sp>
      <p:sp>
        <p:nvSpPr>
          <p:cNvPr id="12" name="TextBox 11"/>
          <p:cNvSpPr txBox="1"/>
          <p:nvPr/>
        </p:nvSpPr>
        <p:spPr>
          <a:xfrm>
            <a:off x="6100785" y="2897249"/>
            <a:ext cx="997032"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تور</a:t>
            </a:r>
            <a:endParaRPr lang="en-US" sz="1292" dirty="0">
              <a:solidFill>
                <a:prstClr val="black"/>
              </a:solidFill>
              <a:cs typeface="B Nazanin" pitchFamily="2" charset="-78"/>
            </a:endParaRPr>
          </a:p>
        </p:txBody>
      </p:sp>
      <p:sp>
        <p:nvSpPr>
          <p:cNvPr id="13" name="TextBox 12"/>
          <p:cNvSpPr txBox="1"/>
          <p:nvPr/>
        </p:nvSpPr>
        <p:spPr>
          <a:xfrm>
            <a:off x="6100785" y="5138966"/>
            <a:ext cx="997034"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افراسیاب</a:t>
            </a:r>
            <a:endParaRPr lang="en-US" sz="1292" dirty="0">
              <a:solidFill>
                <a:prstClr val="black"/>
              </a:solidFill>
              <a:cs typeface="B Nazanin" pitchFamily="2" charset="-78"/>
            </a:endParaRPr>
          </a:p>
        </p:txBody>
      </p:sp>
      <p:sp>
        <p:nvSpPr>
          <p:cNvPr id="14" name="TextBox 13"/>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سـردر</a:t>
            </a:r>
            <a:endParaRPr lang="en-US" sz="1200" dirty="0">
              <a:solidFill>
                <a:prstClr val="black">
                  <a:lumMod val="75000"/>
                  <a:lumOff val="25000"/>
                </a:prstClr>
              </a:solidFill>
              <a:cs typeface="B Nazanin" pitchFamily="2" charset="-78"/>
            </a:endParaRPr>
          </a:p>
        </p:txBody>
      </p:sp>
      <p:sp>
        <p:nvSpPr>
          <p:cNvPr id="15" name="TextBox 14"/>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6" name="TextBox 15"/>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76</a:t>
            </a:r>
          </a:p>
        </p:txBody>
      </p:sp>
      <p:sp>
        <p:nvSpPr>
          <p:cNvPr id="17"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10472942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730" y="263769"/>
            <a:ext cx="8954540" cy="6330462"/>
          </a:xfrm>
          <a:prstGeom prst="rect">
            <a:avLst/>
          </a:prstGeom>
        </p:spPr>
      </p:pic>
      <p:grpSp>
        <p:nvGrpSpPr>
          <p:cNvPr id="2" name="Group 1"/>
          <p:cNvGrpSpPr/>
          <p:nvPr/>
        </p:nvGrpSpPr>
        <p:grpSpPr>
          <a:xfrm>
            <a:off x="383979" y="3628407"/>
            <a:ext cx="1509878" cy="1063503"/>
            <a:chOff x="415977" y="3645024"/>
            <a:chExt cx="1635701" cy="1152128"/>
          </a:xfrm>
        </p:grpSpPr>
        <p:sp>
          <p:nvSpPr>
            <p:cNvPr id="3" name="Rectangle 2"/>
            <p:cNvSpPr/>
            <p:nvPr/>
          </p:nvSpPr>
          <p:spPr>
            <a:xfrm>
              <a:off x="1856656" y="4005064"/>
              <a:ext cx="195022" cy="324037"/>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977" y="3645024"/>
              <a:ext cx="1628006" cy="1152128"/>
            </a:xfrm>
            <a:prstGeom prst="rect">
              <a:avLst/>
            </a:prstGeom>
          </p:spPr>
        </p:pic>
      </p:grpSp>
      <p:sp>
        <p:nvSpPr>
          <p:cNvPr id="8" name="TextBox 7"/>
          <p:cNvSpPr txBox="1"/>
          <p:nvPr/>
        </p:nvSpPr>
        <p:spPr>
          <a:xfrm>
            <a:off x="3442030" y="2897249"/>
            <a:ext cx="997033"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زاب</a:t>
            </a:r>
            <a:endParaRPr lang="en-US" sz="1292" dirty="0">
              <a:solidFill>
                <a:prstClr val="black"/>
              </a:solidFill>
              <a:cs typeface="B Nazanin" pitchFamily="2" charset="-78"/>
            </a:endParaRPr>
          </a:p>
        </p:txBody>
      </p:sp>
      <p:sp>
        <p:nvSpPr>
          <p:cNvPr id="9" name="TextBox 8"/>
          <p:cNvSpPr txBox="1"/>
          <p:nvPr/>
        </p:nvSpPr>
        <p:spPr>
          <a:xfrm>
            <a:off x="3442029" y="5138966"/>
            <a:ext cx="997034"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ناشناس</a:t>
            </a:r>
            <a:endParaRPr lang="en-US" sz="1292" dirty="0">
              <a:solidFill>
                <a:prstClr val="black"/>
              </a:solidFill>
              <a:cs typeface="B Nazanin" pitchFamily="2" charset="-78"/>
            </a:endParaRPr>
          </a:p>
        </p:txBody>
      </p:sp>
      <p:sp>
        <p:nvSpPr>
          <p:cNvPr id="10" name="TextBox 9"/>
          <p:cNvSpPr txBox="1"/>
          <p:nvPr/>
        </p:nvSpPr>
        <p:spPr>
          <a:xfrm>
            <a:off x="4771407" y="2897249"/>
            <a:ext cx="997033"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گرشاسب</a:t>
            </a:r>
            <a:endParaRPr lang="en-US" sz="1292" dirty="0">
              <a:solidFill>
                <a:prstClr val="black"/>
              </a:solidFill>
              <a:cs typeface="B Nazanin" pitchFamily="2" charset="-78"/>
            </a:endParaRPr>
          </a:p>
        </p:txBody>
      </p:sp>
      <p:sp>
        <p:nvSpPr>
          <p:cNvPr id="11" name="TextBox 10"/>
          <p:cNvSpPr txBox="1"/>
          <p:nvPr/>
        </p:nvSpPr>
        <p:spPr>
          <a:xfrm>
            <a:off x="4771407" y="5138966"/>
            <a:ext cx="997034"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ناشناس</a:t>
            </a:r>
            <a:endParaRPr lang="en-US" sz="1292" dirty="0">
              <a:solidFill>
                <a:prstClr val="black"/>
              </a:solidFill>
              <a:cs typeface="B Nazanin" pitchFamily="2" charset="-78"/>
            </a:endParaRPr>
          </a:p>
        </p:txBody>
      </p:sp>
      <p:sp>
        <p:nvSpPr>
          <p:cNvPr id="15" name="TextBox 14"/>
          <p:cNvSpPr txBox="1"/>
          <p:nvPr/>
        </p:nvSpPr>
        <p:spPr>
          <a:xfrm>
            <a:off x="6100787" y="2897249"/>
            <a:ext cx="997033"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کیقباد</a:t>
            </a:r>
            <a:endParaRPr lang="en-US" sz="1292" dirty="0">
              <a:solidFill>
                <a:prstClr val="black"/>
              </a:solidFill>
              <a:cs typeface="B Nazanin" pitchFamily="2" charset="-78"/>
            </a:endParaRPr>
          </a:p>
        </p:txBody>
      </p:sp>
      <p:sp>
        <p:nvSpPr>
          <p:cNvPr id="12" name="TextBox 1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سـردر</a:t>
            </a:r>
            <a:endParaRPr lang="en-US" sz="1200" dirty="0">
              <a:solidFill>
                <a:prstClr val="black">
                  <a:lumMod val="75000"/>
                  <a:lumOff val="25000"/>
                </a:prstClr>
              </a:solidFill>
              <a:cs typeface="B Nazanin" pitchFamily="2" charset="-78"/>
            </a:endParaRPr>
          </a:p>
        </p:txBody>
      </p:sp>
      <p:sp>
        <p:nvSpPr>
          <p:cNvPr id="13" name="TextBox 12"/>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4" name="TextBox 13"/>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77</a:t>
            </a:r>
          </a:p>
        </p:txBody>
      </p:sp>
      <p:sp>
        <p:nvSpPr>
          <p:cNvPr id="16"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134603167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l="5447"/>
          <a:stretch/>
        </p:blipFill>
        <p:spPr>
          <a:xfrm>
            <a:off x="4449520" y="2580911"/>
            <a:ext cx="1680551" cy="2919555"/>
          </a:xfrm>
          <a:prstGeom prst="rect">
            <a:avLst/>
          </a:prstGeom>
          <a:ln>
            <a:noFill/>
          </a:ln>
          <a:effectLst>
            <a:outerShdw blurRad="190500" algn="tl" rotWithShape="0">
              <a:srgbClr val="000000">
                <a:alpha val="70000"/>
              </a:srgbClr>
            </a:outerShdw>
          </a:effectLst>
        </p:spPr>
      </p:pic>
      <p:sp>
        <p:nvSpPr>
          <p:cNvPr id="5" name="TextBox 4"/>
          <p:cNvSpPr txBox="1"/>
          <p:nvPr/>
        </p:nvSpPr>
        <p:spPr>
          <a:xfrm>
            <a:off x="6167254" y="918967"/>
            <a:ext cx="2193474"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cs typeface="B Nazanin" pitchFamily="2" charset="-78"/>
              </a:rPr>
              <a:t>تیپولوژی در و پنجره</a:t>
            </a:r>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 :</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298447" y="2564904"/>
            <a:ext cx="2173549" cy="2919555"/>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45588" y="2564904"/>
            <a:ext cx="1691053" cy="2919555"/>
          </a:xfrm>
          <a:prstGeom prst="rect">
            <a:avLst/>
          </a:prstGeom>
          <a:ln>
            <a:noFill/>
          </a:ln>
          <a:effectLst>
            <a:outerShdw blurRad="190500" algn="tl" rotWithShape="0">
              <a:srgbClr val="000000">
                <a:alpha val="70000"/>
              </a:srgbClr>
            </a:outerShdw>
          </a:effectLst>
        </p:spPr>
      </p:pic>
      <p:sp>
        <p:nvSpPr>
          <p:cNvPr id="10" name="TextBox 9"/>
          <p:cNvSpPr txBox="1"/>
          <p:nvPr/>
        </p:nvSpPr>
        <p:spPr>
          <a:xfrm>
            <a:off x="2592597" y="5604248"/>
            <a:ext cx="997034"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نمای از بیرون</a:t>
            </a:r>
            <a:endParaRPr lang="en-US" sz="1292" dirty="0">
              <a:solidFill>
                <a:prstClr val="black"/>
              </a:solidFill>
              <a:cs typeface="B Nazanin" pitchFamily="2" charset="-78"/>
            </a:endParaRPr>
          </a:p>
        </p:txBody>
      </p:sp>
      <p:sp>
        <p:nvSpPr>
          <p:cNvPr id="11" name="TextBox 10"/>
          <p:cNvSpPr txBox="1"/>
          <p:nvPr/>
        </p:nvSpPr>
        <p:spPr>
          <a:xfrm>
            <a:off x="5701972" y="5622475"/>
            <a:ext cx="997034"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نمای از درون</a:t>
            </a:r>
            <a:endParaRPr lang="en-US" sz="1292" dirty="0">
              <a:solidFill>
                <a:prstClr val="black"/>
              </a:solidFill>
              <a:cs typeface="B Nazanin" pitchFamily="2" charset="-78"/>
            </a:endParaRPr>
          </a:p>
        </p:txBody>
      </p:sp>
      <p:sp>
        <p:nvSpPr>
          <p:cNvPr id="12" name="TextBox 11"/>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تیپولوژی در و پنجره</a:t>
            </a:r>
            <a:endParaRPr lang="en-US" sz="1200" dirty="0">
              <a:solidFill>
                <a:prstClr val="black">
                  <a:lumMod val="75000"/>
                  <a:lumOff val="25000"/>
                </a:prstClr>
              </a:solidFill>
              <a:cs typeface="B Nazanin" pitchFamily="2" charset="-78"/>
            </a:endParaRPr>
          </a:p>
        </p:txBody>
      </p:sp>
      <p:sp>
        <p:nvSpPr>
          <p:cNvPr id="13" name="TextBox 12"/>
          <p:cNvSpPr txBox="1"/>
          <p:nvPr/>
        </p:nvSpPr>
        <p:spPr>
          <a:xfrm>
            <a:off x="6167254" y="1567870"/>
            <a:ext cx="2193474" cy="288114"/>
          </a:xfrm>
          <a:prstGeom prst="rect">
            <a:avLst/>
          </a:prstGeom>
          <a:noFill/>
        </p:spPr>
        <p:txBody>
          <a:bodyPr wrap="square" lIns="88414" tIns="44207" rIns="88414" bIns="44207" rtlCol="0">
            <a:spAutoFit/>
          </a:bodyPr>
          <a:lstStyle/>
          <a:p>
            <a:pPr algn="justLow" defTabSz="884160"/>
            <a:r>
              <a:rPr lang="fa-IR" sz="1292" b="1" dirty="0">
                <a:solidFill>
                  <a:prstClr val="black"/>
                </a:solidFill>
                <a:cs typeface="B Nazanin" pitchFamily="2" charset="-78"/>
              </a:rPr>
              <a:t>در دوم ورودی سردر بنا :</a:t>
            </a:r>
            <a:endParaRPr lang="en-US" sz="1292" b="1" dirty="0">
              <a:solidFill>
                <a:prstClr val="black"/>
              </a:solidFill>
              <a:cs typeface="B Nazanin" pitchFamily="2" charset="-78"/>
            </a:endParaRPr>
          </a:p>
        </p:txBody>
      </p:sp>
      <p:sp>
        <p:nvSpPr>
          <p:cNvPr id="14" name="TextBox 13"/>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5" name="TextBox 14"/>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78</a:t>
            </a:r>
          </a:p>
        </p:txBody>
      </p:sp>
      <p:sp>
        <p:nvSpPr>
          <p:cNvPr id="16"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grpSp>
        <p:nvGrpSpPr>
          <p:cNvPr id="17" name="Group 16"/>
          <p:cNvGrpSpPr/>
          <p:nvPr/>
        </p:nvGrpSpPr>
        <p:grpSpPr>
          <a:xfrm>
            <a:off x="383979" y="3628407"/>
            <a:ext cx="1509878" cy="1063503"/>
            <a:chOff x="415977" y="3645024"/>
            <a:chExt cx="1635701" cy="1152128"/>
          </a:xfrm>
        </p:grpSpPr>
        <p:sp>
          <p:nvSpPr>
            <p:cNvPr id="18" name="Rectangle 17"/>
            <p:cNvSpPr/>
            <p:nvPr/>
          </p:nvSpPr>
          <p:spPr>
            <a:xfrm>
              <a:off x="1856656" y="4005064"/>
              <a:ext cx="195022" cy="324037"/>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5977" y="3645024"/>
              <a:ext cx="1628006" cy="1152128"/>
            </a:xfrm>
            <a:prstGeom prst="rect">
              <a:avLst/>
            </a:prstGeom>
          </p:spPr>
        </p:pic>
      </p:grpSp>
    </p:spTree>
    <p:extLst>
      <p:ext uri="{BB962C8B-B14F-4D97-AF65-F5344CB8AC3E}">
        <p14:creationId xmlns:p14="http://schemas.microsoft.com/office/powerpoint/2010/main" val="234690091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screen">
            <a:extLst>
              <a:ext uri="{BEBA8EAE-BF5A-486C-A8C5-ECC9F3942E4B}">
                <a14:imgProps xmlns:a14="http://schemas.microsoft.com/office/drawing/2010/main">
                  <a14:imgLayer r:embed="rId3">
                    <a14:imgEffect>
                      <a14:sharpenSoften amount="50000"/>
                    </a14:imgEffect>
                    <a14:imgEffect>
                      <a14:saturation sat="400000"/>
                    </a14:imgEffect>
                    <a14:imgEffect>
                      <a14:brightnessContrast bright="-20000" contrast="20000"/>
                    </a14:imgEffect>
                  </a14:imgLayer>
                </a14:imgProps>
              </a:ext>
              <a:ext uri="{28A0092B-C50C-407E-A947-70E740481C1C}">
                <a14:useLocalDpi xmlns:a14="http://schemas.microsoft.com/office/drawing/2010/main"/>
              </a:ext>
            </a:extLst>
          </a:blip>
          <a:stretch>
            <a:fillRect/>
          </a:stretch>
        </p:blipFill>
        <p:spPr bwMode="auto">
          <a:xfrm>
            <a:off x="4139537" y="3126434"/>
            <a:ext cx="1158098" cy="229663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cstate="screen">
            <a:extLst>
              <a:ext uri="{BEBA8EAE-BF5A-486C-A8C5-ECC9F3942E4B}">
                <a14:imgProps xmlns:a14="http://schemas.microsoft.com/office/drawing/2010/main">
                  <a14:imgLayer r:embed="rId5">
                    <a14:imgEffect>
                      <a14:sharpenSoften amount="50000"/>
                    </a14:imgEffect>
                    <a14:imgEffect>
                      <a14:saturation sat="400000"/>
                    </a14:imgEffect>
                    <a14:imgEffect>
                      <a14:brightnessContrast bright="-20000" contrast="-20000"/>
                    </a14:imgEffect>
                  </a14:imgLayer>
                </a14:imgProps>
              </a:ext>
              <a:ext uri="{28A0092B-C50C-407E-A947-70E740481C1C}">
                <a14:useLocalDpi xmlns:a14="http://schemas.microsoft.com/office/drawing/2010/main"/>
              </a:ext>
            </a:extLst>
          </a:blip>
          <a:stretch>
            <a:fillRect/>
          </a:stretch>
        </p:blipFill>
        <p:spPr bwMode="auto">
          <a:xfrm>
            <a:off x="6046938" y="1945034"/>
            <a:ext cx="2247322" cy="155043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2312057" y="3096655"/>
            <a:ext cx="1619420" cy="229663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a:off x="6046937" y="3824278"/>
            <a:ext cx="2247322" cy="159879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3408380" y="5604248"/>
            <a:ext cx="1395847"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در ورودی بخش مردانه</a:t>
            </a:r>
            <a:endParaRPr lang="en-US" sz="1292" dirty="0">
              <a:solidFill>
                <a:prstClr val="black"/>
              </a:solidFill>
              <a:cs typeface="B Nazanin" pitchFamily="2" charset="-78"/>
            </a:endParaRPr>
          </a:p>
        </p:txBody>
      </p:sp>
      <p:sp>
        <p:nvSpPr>
          <p:cNvPr id="10" name="TextBox 9"/>
          <p:cNvSpPr txBox="1"/>
          <p:nvPr/>
        </p:nvSpPr>
        <p:spPr>
          <a:xfrm>
            <a:off x="6285892" y="5622475"/>
            <a:ext cx="1821583"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پنجره بالای ورودی بخش مردانه</a:t>
            </a:r>
            <a:endParaRPr lang="en-US" sz="1292" dirty="0">
              <a:solidFill>
                <a:prstClr val="black"/>
              </a:solidFill>
              <a:cs typeface="B Nazanin" pitchFamily="2" charset="-78"/>
            </a:endParaRPr>
          </a:p>
        </p:txBody>
      </p:sp>
      <p:sp>
        <p:nvSpPr>
          <p:cNvPr id="11" name="TextBox 1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تیپولوژی در و پنجره</a:t>
            </a:r>
            <a:endParaRPr lang="en-US" sz="1200" dirty="0">
              <a:solidFill>
                <a:prstClr val="black">
                  <a:lumMod val="75000"/>
                  <a:lumOff val="25000"/>
                </a:prstClr>
              </a:solidFill>
              <a:cs typeface="B Nazanin" pitchFamily="2" charset="-78"/>
            </a:endParaRPr>
          </a:p>
        </p:txBody>
      </p:sp>
      <p:sp>
        <p:nvSpPr>
          <p:cNvPr id="12" name="TextBox 11"/>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3" name="TextBox 12"/>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79</a:t>
            </a:r>
          </a:p>
        </p:txBody>
      </p:sp>
      <p:sp>
        <p:nvSpPr>
          <p:cNvPr id="14"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grpSp>
        <p:nvGrpSpPr>
          <p:cNvPr id="15" name="Group 14"/>
          <p:cNvGrpSpPr/>
          <p:nvPr/>
        </p:nvGrpSpPr>
        <p:grpSpPr>
          <a:xfrm>
            <a:off x="383979" y="3628407"/>
            <a:ext cx="1509878" cy="1063503"/>
            <a:chOff x="415977" y="3645024"/>
            <a:chExt cx="1635701" cy="1152128"/>
          </a:xfrm>
        </p:grpSpPr>
        <p:sp>
          <p:nvSpPr>
            <p:cNvPr id="16" name="Rectangle 15"/>
            <p:cNvSpPr/>
            <p:nvPr/>
          </p:nvSpPr>
          <p:spPr>
            <a:xfrm>
              <a:off x="1856656" y="4005064"/>
              <a:ext cx="195022" cy="324037"/>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pic>
          <p:nvPicPr>
            <p:cNvPr id="17" name="Picture 1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15977" y="3645024"/>
              <a:ext cx="1628006" cy="1152128"/>
            </a:xfrm>
            <a:prstGeom prst="rect">
              <a:avLst/>
            </a:prstGeom>
          </p:spPr>
        </p:pic>
      </p:grpSp>
    </p:spTree>
    <p:extLst>
      <p:ext uri="{BB962C8B-B14F-4D97-AF65-F5344CB8AC3E}">
        <p14:creationId xmlns:p14="http://schemas.microsoft.com/office/powerpoint/2010/main" val="42444094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2713" y="1434933"/>
            <a:ext cx="5915668" cy="1356432"/>
          </a:xfrm>
          <a:prstGeom prst="rect">
            <a:avLst/>
          </a:prstGeom>
        </p:spPr>
        <p:txBody>
          <a:bodyPr wrap="square" lIns="63152" tIns="31577" rIns="63152" bIns="31577">
            <a:spAutoFit/>
          </a:bodyPr>
          <a:lstStyle/>
          <a:p>
            <a:pPr algn="justLow" defTabSz="884160"/>
            <a:r>
              <a:rPr lang="fa-IR" sz="1200" dirty="0">
                <a:solidFill>
                  <a:prstClr val="black"/>
                </a:solidFill>
                <a:cs typeface="B Nazanin" pitchFamily="2" charset="-78"/>
              </a:rPr>
              <a:t>   شهر رشت در گذشته مرکز رقابت تجاری آسیا و اروپا بوده و رونق زیادی داشته است و رشت مرکز تجاری بوده است. </a:t>
            </a:r>
          </a:p>
          <a:p>
            <a:pPr algn="justLow" defTabSz="884160"/>
            <a:r>
              <a:rPr lang="fa-IR" sz="1200" dirty="0">
                <a:solidFill>
                  <a:prstClr val="black"/>
                </a:solidFill>
                <a:cs typeface="B Nazanin" pitchFamily="2" charset="-78"/>
              </a:rPr>
              <a:t>   بازارها قسمت اعظم مرکز شهر را اشغال کرده بودند و معمولاً مکان‏های عمومی مانند حمام‏ها و مساجد در میان بازار قرار می‏گرفتند، همانند محله‏ی پیرسرا که دارای مغازه‏های کوچک و به هم چسبیده بود.</a:t>
            </a:r>
          </a:p>
          <a:p>
            <a:pPr algn="justLow" defTabSz="884160"/>
            <a:r>
              <a:rPr lang="fa-IR" sz="1200" dirty="0">
                <a:solidFill>
                  <a:prstClr val="black"/>
                </a:solidFill>
                <a:cs typeface="B Nazanin" pitchFamily="2" charset="-78"/>
              </a:rPr>
              <a:t>   در میان این بازار و ابتدای کوچه‏ای باریک حمام گلزار (پیرسرا) قرار گرفته و با فاصله‏ی یک کوچه از آن مسجد پیرسرا قرار گرفته بود.</a:t>
            </a:r>
          </a:p>
          <a:p>
            <a:pPr algn="justLow" defTabSz="884160"/>
            <a:r>
              <a:rPr lang="en-US" sz="1200" dirty="0">
                <a:solidFill>
                  <a:prstClr val="black"/>
                </a:solidFill>
                <a:cs typeface="B Nazanin" pitchFamily="2" charset="-78"/>
              </a:rPr>
              <a:t>   </a:t>
            </a:r>
            <a:r>
              <a:rPr lang="fa-IR" sz="1200" dirty="0">
                <a:solidFill>
                  <a:prstClr val="black"/>
                </a:solidFill>
                <a:cs typeface="B Nazanin" pitchFamily="2" charset="-78"/>
              </a:rPr>
              <a:t>در آن زمان با وجود تعداد زیاد حمام‏های عمومی، در آمد شهر رشت با مالیات‏هایی که به دکان‏ها و اصناف و مخصوصاً حمام‏های عمومی و کاروانسراها تعلق می‏گرفت تأمین می شد.</a:t>
            </a:r>
            <a:endParaRPr lang="en-US" sz="1200" dirty="0">
              <a:solidFill>
                <a:prstClr val="black"/>
              </a:solidFill>
              <a:cs typeface="B Nazanin" pitchFamily="2"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r="-1"/>
          <a:stretch/>
        </p:blipFill>
        <p:spPr>
          <a:xfrm>
            <a:off x="2292713" y="3636702"/>
            <a:ext cx="2972742" cy="1903580"/>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6096" y="3628407"/>
            <a:ext cx="2761597" cy="1911875"/>
          </a:xfrm>
          <a:prstGeom prst="rect">
            <a:avLst/>
          </a:prstGeom>
          <a:ln>
            <a:noFill/>
          </a:ln>
          <a:effectLst>
            <a:outerShdw blurRad="190500" algn="tl" rotWithShape="0">
              <a:srgbClr val="000000">
                <a:alpha val="70000"/>
              </a:srgbClr>
            </a:outerShdw>
          </a:effectLst>
        </p:spPr>
      </p:pic>
      <p:sp>
        <p:nvSpPr>
          <p:cNvPr id="6" name="TextBox 5"/>
          <p:cNvSpPr txBox="1"/>
          <p:nvPr/>
        </p:nvSpPr>
        <p:spPr>
          <a:xfrm>
            <a:off x="6004219" y="969651"/>
            <a:ext cx="2193474" cy="319639"/>
          </a:xfrm>
          <a:prstGeom prst="rect">
            <a:avLst/>
          </a:prstGeom>
          <a:noFill/>
        </p:spPr>
        <p:txBody>
          <a:bodyPr wrap="square" rtlCol="0">
            <a:spAutoFit/>
          </a:bodyPr>
          <a:lstStyle/>
          <a:p>
            <a:pPr defTabSz="884160"/>
            <a:r>
              <a:rPr lang="fa-IR" sz="1477" b="1" dirty="0">
                <a:solidFill>
                  <a:prstClr val="black"/>
                </a:solidFill>
                <a:effectLst>
                  <a:outerShdw blurRad="38100" dist="38100" dir="2700000" algn="tl">
                    <a:srgbClr val="000000">
                      <a:alpha val="43137"/>
                    </a:srgbClr>
                  </a:outerShdw>
                </a:effectLst>
                <a:cs typeface="B Nazanin" pitchFamily="2" charset="-78"/>
              </a:rPr>
              <a:t>بررسی محله ی پیرسرا:</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
        <p:nvSpPr>
          <p:cNvPr id="8" name="TextBox 7"/>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معرفی محله پیرسرا</a:t>
            </a:r>
            <a:endParaRPr lang="en-US" sz="1200" dirty="0">
              <a:solidFill>
                <a:prstClr val="black">
                  <a:lumMod val="75000"/>
                  <a:lumOff val="25000"/>
                </a:prstClr>
              </a:solidFill>
              <a:cs typeface="B Nazanin" pitchFamily="2" charset="-78"/>
            </a:endParaRPr>
          </a:p>
        </p:txBody>
      </p:sp>
      <p:sp>
        <p:nvSpPr>
          <p:cNvPr id="9" name="TextBox 8"/>
          <p:cNvSpPr txBox="1"/>
          <p:nvPr/>
        </p:nvSpPr>
        <p:spPr>
          <a:xfrm>
            <a:off x="58386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8</a:t>
            </a:r>
            <a:endParaRPr lang="en-US" sz="1108" dirty="0">
              <a:solidFill>
                <a:prstClr val="black">
                  <a:lumMod val="65000"/>
                  <a:lumOff val="35000"/>
                </a:prstClr>
              </a:solidFill>
              <a:cs typeface="B Nazanin" pitchFamily="2" charset="-78"/>
            </a:endParaRPr>
          </a:p>
        </p:txBody>
      </p:sp>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tretch>
            <a:fillRect/>
          </a:stretch>
        </p:blipFill>
        <p:spPr>
          <a:xfrm>
            <a:off x="418939" y="3630694"/>
            <a:ext cx="1467119" cy="1061215"/>
          </a:xfrm>
          <a:prstGeom prst="rect">
            <a:avLst/>
          </a:prstGeom>
          <a:noFill/>
          <a:ln>
            <a:noFill/>
          </a:ln>
        </p:spPr>
      </p:pic>
      <p:sp>
        <p:nvSpPr>
          <p:cNvPr id="11" name="Title 1"/>
          <p:cNvSpPr txBox="1">
            <a:spLocks/>
          </p:cNvSpPr>
          <p:nvPr/>
        </p:nvSpPr>
        <p:spPr>
          <a:xfrm>
            <a:off x="487810" y="5356599"/>
            <a:ext cx="1260169"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r>
              <a:rPr lang="fa-IR" sz="1108" dirty="0">
                <a:solidFill>
                  <a:prstClr val="black">
                    <a:lumMod val="75000"/>
                    <a:lumOff val="25000"/>
                  </a:prstClr>
                </a:solidFill>
              </a:rPr>
              <a:t>بررسی‏های میدانی</a:t>
            </a:r>
          </a:p>
          <a:p>
            <a:pPr defTabSz="884160"/>
            <a:r>
              <a:rPr lang="fa-IR" sz="1108" dirty="0">
                <a:solidFill>
                  <a:prstClr val="black">
                    <a:lumMod val="65000"/>
                    <a:lumOff val="35000"/>
                  </a:prstClr>
                </a:solidFill>
              </a:rPr>
              <a:t>اینترنت</a:t>
            </a:r>
          </a:p>
        </p:txBody>
      </p:sp>
    </p:spTree>
    <p:extLst>
      <p:ext uri="{BB962C8B-B14F-4D97-AF65-F5344CB8AC3E}">
        <p14:creationId xmlns:p14="http://schemas.microsoft.com/office/powerpoint/2010/main" val="382761993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2" cstate="print">
            <a:clrChange>
              <a:clrFrom>
                <a:srgbClr val="FCFCFC"/>
              </a:clrFrom>
              <a:clrTo>
                <a:srgbClr val="FCFCFC">
                  <a:alpha val="0"/>
                </a:srgbClr>
              </a:clrTo>
            </a:clrChange>
            <a:extLst>
              <a:ext uri="{BEBA8EAE-BF5A-486C-A8C5-ECC9F3942E4B}">
                <a14:imgProps xmlns:a14="http://schemas.microsoft.com/office/drawing/2010/main">
                  <a14:imgLayer r:embed="rId3">
                    <a14:imgEffect>
                      <a14:artisticPhotocopy/>
                    </a14:imgEffect>
                    <a14:imgEffect>
                      <a14:sharpenSoften amount="50000"/>
                    </a14:imgEffect>
                    <a14:imgEffect>
                      <a14:brightnessContrast contrast="-40000"/>
                    </a14:imgEffect>
                  </a14:imgLayer>
                </a14:imgProps>
              </a:ext>
              <a:ext uri="{28A0092B-C50C-407E-A947-70E740481C1C}">
                <a14:useLocalDpi xmlns:a14="http://schemas.microsoft.com/office/drawing/2010/main"/>
              </a:ext>
            </a:extLst>
          </a:blip>
          <a:srcRect/>
          <a:stretch>
            <a:fillRect/>
          </a:stretch>
        </p:blipFill>
        <p:spPr bwMode="auto">
          <a:xfrm rot="16200000">
            <a:off x="2663196" y="1552519"/>
            <a:ext cx="1985686" cy="1566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rotWithShape="1">
          <a:blip r:embed="rId4" cstate="screen">
            <a:clrChange>
              <a:clrFrom>
                <a:srgbClr val="FCFCFC"/>
              </a:clrFrom>
              <a:clrTo>
                <a:srgbClr val="FCFCFC">
                  <a:alpha val="0"/>
                </a:srgbClr>
              </a:clrTo>
            </a:clrChange>
            <a:extLst>
              <a:ext uri="{BEBA8EAE-BF5A-486C-A8C5-ECC9F3942E4B}">
                <a14:imgProps xmlns:a14="http://schemas.microsoft.com/office/drawing/2010/main">
                  <a14:imgLayer r:embed="rId5">
                    <a14:imgEffect>
                      <a14:artisticPhotocopy/>
                    </a14:imgEffect>
                    <a14:imgEffect>
                      <a14:sharpenSoften amount="50000"/>
                    </a14:imgEffect>
                    <a14:imgEffect>
                      <a14:brightnessContrast contrast="-40000"/>
                    </a14:imgEffect>
                  </a14:imgLayer>
                </a14:imgProps>
              </a:ext>
              <a:ext uri="{28A0092B-C50C-407E-A947-70E740481C1C}">
                <a14:useLocalDpi xmlns:a14="http://schemas.microsoft.com/office/drawing/2010/main"/>
              </a:ext>
            </a:extLst>
          </a:blip>
          <a:srcRect/>
          <a:stretch/>
        </p:blipFill>
        <p:spPr bwMode="auto">
          <a:xfrm rot="16200000" flipH="1">
            <a:off x="6040413" y="944919"/>
            <a:ext cx="1593511" cy="2781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873016" y="3405210"/>
            <a:ext cx="1566045" cy="2017858"/>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54546" y="3405533"/>
            <a:ext cx="2773244" cy="2017535"/>
          </a:xfrm>
          <a:prstGeom prst="rect">
            <a:avLst/>
          </a:prstGeom>
          <a:ln>
            <a:noFill/>
          </a:ln>
          <a:effectLst>
            <a:outerShdw blurRad="190500" algn="tl" rotWithShape="0">
              <a:srgbClr val="000000">
                <a:alpha val="70000"/>
              </a:srgbClr>
            </a:outerShdw>
          </a:effectLst>
        </p:spPr>
      </p:pic>
      <p:sp>
        <p:nvSpPr>
          <p:cNvPr id="7" name="TextBox 6"/>
          <p:cNvSpPr txBox="1"/>
          <p:nvPr/>
        </p:nvSpPr>
        <p:spPr>
          <a:xfrm>
            <a:off x="6034317" y="5622475"/>
            <a:ext cx="1821583"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پنجره داخل سربینه بخش مردانه</a:t>
            </a:r>
            <a:endParaRPr lang="en-US" sz="1292" dirty="0">
              <a:solidFill>
                <a:prstClr val="black"/>
              </a:solidFill>
              <a:cs typeface="B Nazanin" pitchFamily="2" charset="-78"/>
            </a:endParaRPr>
          </a:p>
        </p:txBody>
      </p:sp>
      <p:sp>
        <p:nvSpPr>
          <p:cNvPr id="8" name="TextBox 7"/>
          <p:cNvSpPr txBox="1"/>
          <p:nvPr/>
        </p:nvSpPr>
        <p:spPr>
          <a:xfrm>
            <a:off x="2745248" y="5632185"/>
            <a:ext cx="1821583"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پنجره داخل سربینه بخش زنانه</a:t>
            </a:r>
            <a:endParaRPr lang="en-US" sz="1292" dirty="0">
              <a:solidFill>
                <a:prstClr val="black"/>
              </a:solidFill>
              <a:cs typeface="B Nazanin" pitchFamily="2" charset="-78"/>
            </a:endParaRPr>
          </a:p>
        </p:txBody>
      </p:sp>
      <p:sp>
        <p:nvSpPr>
          <p:cNvPr id="10" name="TextBox 9"/>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تیپولوژی در و پنجره</a:t>
            </a:r>
            <a:endParaRPr lang="en-US" sz="1200" dirty="0">
              <a:solidFill>
                <a:prstClr val="black">
                  <a:lumMod val="75000"/>
                  <a:lumOff val="25000"/>
                </a:prstClr>
              </a:solidFill>
              <a:cs typeface="B Nazanin" pitchFamily="2" charset="-78"/>
            </a:endParaRPr>
          </a:p>
        </p:txBody>
      </p:sp>
      <p:sp>
        <p:nvSpPr>
          <p:cNvPr id="11" name="TextBox 10"/>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2" name="TextBox 11"/>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80</a:t>
            </a:r>
          </a:p>
        </p:txBody>
      </p:sp>
      <p:sp>
        <p:nvSpPr>
          <p:cNvPr id="13"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
        <p:nvSpPr>
          <p:cNvPr id="15" name="Rectangle 14"/>
          <p:cNvSpPr/>
          <p:nvPr/>
        </p:nvSpPr>
        <p:spPr>
          <a:xfrm>
            <a:off x="1272095" y="3728110"/>
            <a:ext cx="90010" cy="299111"/>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pic>
        <p:nvPicPr>
          <p:cNvPr id="16" name="Picture 1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7" name="Rectangle 16"/>
          <p:cNvSpPr/>
          <p:nvPr/>
        </p:nvSpPr>
        <p:spPr>
          <a:xfrm rot="5400000">
            <a:off x="1350680" y="4262285"/>
            <a:ext cx="97281" cy="97279"/>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spTree>
    <p:extLst>
      <p:ext uri="{BB962C8B-B14F-4D97-AF65-F5344CB8AC3E}">
        <p14:creationId xmlns:p14="http://schemas.microsoft.com/office/powerpoint/2010/main" val="368124469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any\Desktop\Baraye PP\Cad Nama.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rot="16200000">
            <a:off x="1914900" y="1699151"/>
            <a:ext cx="4453416" cy="39249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28" name="Picture 4" descr="C:\Users\Hany\Desktop\Sardar---Tarikhi.jp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6361488" y="3482590"/>
            <a:ext cx="2065710" cy="240575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167254" y="918967"/>
            <a:ext cx="2193474"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cs typeface="B Nazanin" pitchFamily="2" charset="-78"/>
              </a:rPr>
              <a:t>تزئینات </a:t>
            </a:r>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8" name="TextBox 7"/>
          <p:cNvSpPr txBox="1"/>
          <p:nvPr/>
        </p:nvSpPr>
        <p:spPr>
          <a:xfrm>
            <a:off x="6483550" y="2897249"/>
            <a:ext cx="1821583"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سردر تاریخی حمام پیرسرا</a:t>
            </a:r>
            <a:endParaRPr lang="en-US" sz="1292" dirty="0">
              <a:solidFill>
                <a:prstClr val="black"/>
              </a:solidFill>
              <a:cs typeface="B Nazanin" pitchFamily="2" charset="-78"/>
            </a:endParaRPr>
          </a:p>
        </p:txBody>
      </p:sp>
      <p:sp>
        <p:nvSpPr>
          <p:cNvPr id="9" name="TextBox 8"/>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تـزئـیـنـات</a:t>
            </a:r>
            <a:endParaRPr lang="en-US" sz="1200" dirty="0">
              <a:solidFill>
                <a:prstClr val="black">
                  <a:lumMod val="75000"/>
                  <a:lumOff val="25000"/>
                </a:prstClr>
              </a:solidFill>
              <a:cs typeface="B Nazanin" pitchFamily="2" charset="-78"/>
            </a:endParaRPr>
          </a:p>
        </p:txBody>
      </p:sp>
      <p:sp>
        <p:nvSpPr>
          <p:cNvPr id="10" name="TextBox 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1" name="TextBox 10"/>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81</a:t>
            </a:r>
          </a:p>
        </p:txBody>
      </p:sp>
      <p:sp>
        <p:nvSpPr>
          <p:cNvPr id="12"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grpSp>
        <p:nvGrpSpPr>
          <p:cNvPr id="13" name="Group 12"/>
          <p:cNvGrpSpPr/>
          <p:nvPr/>
        </p:nvGrpSpPr>
        <p:grpSpPr>
          <a:xfrm>
            <a:off x="383979" y="3628407"/>
            <a:ext cx="1509878" cy="1063503"/>
            <a:chOff x="415977" y="3645024"/>
            <a:chExt cx="1635701" cy="1152128"/>
          </a:xfrm>
        </p:grpSpPr>
        <p:sp>
          <p:nvSpPr>
            <p:cNvPr id="14" name="Rectangle 13"/>
            <p:cNvSpPr/>
            <p:nvPr/>
          </p:nvSpPr>
          <p:spPr>
            <a:xfrm>
              <a:off x="1856656" y="4005064"/>
              <a:ext cx="195022" cy="324037"/>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5977" y="3645024"/>
              <a:ext cx="1628006" cy="1152128"/>
            </a:xfrm>
            <a:prstGeom prst="rect">
              <a:avLst/>
            </a:prstGeom>
          </p:spPr>
        </p:pic>
      </p:grpSp>
    </p:spTree>
    <p:extLst>
      <p:ext uri="{BB962C8B-B14F-4D97-AF65-F5344CB8AC3E}">
        <p14:creationId xmlns:p14="http://schemas.microsoft.com/office/powerpoint/2010/main" val="91681555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Hany\Desktop\Baraye PP\Tazeinate Dakhel - Kashikari.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a:ext>
            </a:extLst>
          </a:blip>
          <a:srcRect/>
          <a:stretch/>
        </p:blipFill>
        <p:spPr bwMode="auto">
          <a:xfrm>
            <a:off x="2976746" y="1368463"/>
            <a:ext cx="2790774" cy="179657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30" name="Picture 6" descr="C:\Users\Hany\Desktop\Baraye PP\Tazeinate-Dakhel---Kashikari-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976746" y="3405210"/>
            <a:ext cx="2789999" cy="202167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338649" y="5604248"/>
            <a:ext cx="1821583"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ctr" defTabSz="884160"/>
            <a:r>
              <a:rPr lang="fa-IR" sz="1292" dirty="0">
                <a:solidFill>
                  <a:prstClr val="black"/>
                </a:solidFill>
                <a:cs typeface="B Nazanin" pitchFamily="2" charset="-78"/>
              </a:rPr>
              <a:t>کاشی‏کاری‏های داخل سربینه</a:t>
            </a:r>
            <a:endParaRPr lang="en-US" sz="1292" dirty="0">
              <a:solidFill>
                <a:prstClr val="black"/>
              </a:solidFill>
              <a:cs typeface="B Nazanin" pitchFamily="2" charset="-78"/>
            </a:endParaRPr>
          </a:p>
        </p:txBody>
      </p:sp>
      <p:sp>
        <p:nvSpPr>
          <p:cNvPr id="10" name="TextBox 9"/>
          <p:cNvSpPr txBox="1"/>
          <p:nvPr/>
        </p:nvSpPr>
        <p:spPr>
          <a:xfrm>
            <a:off x="6146730" y="4939866"/>
            <a:ext cx="2193474" cy="486950"/>
          </a:xfrm>
          <a:prstGeom prst="rect">
            <a:avLst/>
          </a:prstGeom>
          <a:noFill/>
        </p:spPr>
        <p:txBody>
          <a:bodyPr wrap="square" lIns="88414" tIns="44207" rIns="88414" bIns="44207" rtlCol="0">
            <a:spAutoFit/>
          </a:bodyPr>
          <a:lstStyle/>
          <a:p>
            <a:pPr algn="justLow" defTabSz="884160"/>
            <a:r>
              <a:rPr lang="fa-IR" sz="1292" b="1" dirty="0">
                <a:solidFill>
                  <a:prstClr val="black"/>
                </a:solidFill>
                <a:cs typeface="B Nazanin" pitchFamily="2" charset="-78"/>
              </a:rPr>
              <a:t>بسیاری از کاشی‏های داخل کنده شده و یا تخریب گشته‏اند.</a:t>
            </a:r>
            <a:endParaRPr lang="en-US" sz="1292" b="1" dirty="0">
              <a:solidFill>
                <a:prstClr val="black"/>
              </a:solidFill>
              <a:cs typeface="B Nazanin" pitchFamily="2" charset="-78"/>
            </a:endParaRPr>
          </a:p>
        </p:txBody>
      </p:sp>
      <p:sp>
        <p:nvSpPr>
          <p:cNvPr id="11" name="TextBox 1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تـزئـیـنـات</a:t>
            </a:r>
            <a:endParaRPr lang="en-US" sz="1200" dirty="0">
              <a:solidFill>
                <a:prstClr val="black">
                  <a:lumMod val="75000"/>
                  <a:lumOff val="25000"/>
                </a:prstClr>
              </a:solidFill>
              <a:cs typeface="B Nazanin" pitchFamily="2" charset="-78"/>
            </a:endParaRPr>
          </a:p>
        </p:txBody>
      </p:sp>
      <p:sp>
        <p:nvSpPr>
          <p:cNvPr id="12" name="TextBox 11"/>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8" name="TextBox 7"/>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82</a:t>
            </a:r>
          </a:p>
        </p:txBody>
      </p:sp>
      <p:sp>
        <p:nvSpPr>
          <p:cNvPr id="16" name="Rectangle 15"/>
          <p:cNvSpPr/>
          <p:nvPr/>
        </p:nvSpPr>
        <p:spPr>
          <a:xfrm rot="16200000">
            <a:off x="1547444" y="3495689"/>
            <a:ext cx="70557" cy="468931"/>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sp>
        <p:nvSpPr>
          <p:cNvPr id="20" name="Rectangle 19"/>
          <p:cNvSpPr/>
          <p:nvPr/>
        </p:nvSpPr>
        <p:spPr>
          <a:xfrm rot="16200000">
            <a:off x="1547444" y="4089821"/>
            <a:ext cx="70557" cy="468931"/>
          </a:xfrm>
          <a:prstGeom prst="rect">
            <a:avLst/>
          </a:prstGeom>
          <a:solidFill>
            <a:srgbClr val="9E2522">
              <a:alpha val="69804"/>
            </a:srgb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8414" tIns="44207" rIns="88414" bIns="44207" spcCol="0" rtlCol="0" anchor="ctr"/>
          <a:lstStyle/>
          <a:p>
            <a:pPr algn="ctr" defTabSz="884160" rtl="0"/>
            <a:endParaRPr lang="en-US" sz="1754">
              <a:solidFill>
                <a:prstClr val="white"/>
              </a:solidFill>
            </a:endParaRPr>
          </a:p>
        </p:txBody>
      </p:sp>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21"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427574367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97645" y="2299028"/>
            <a:ext cx="2484276" cy="2592288"/>
          </a:xfrm>
          <a:prstGeom prst="rect">
            <a:avLst/>
          </a:prstGeom>
          <a:ln>
            <a:noFill/>
          </a:ln>
          <a:effectLst>
            <a:outerShdw blurRad="190500" algn="tl" rotWithShape="0">
              <a:srgbClr val="000000">
                <a:alpha val="70000"/>
              </a:srgbClr>
            </a:outerShdw>
          </a:effectLst>
        </p:spPr>
      </p:pic>
      <p:sp>
        <p:nvSpPr>
          <p:cNvPr id="3" name="TextBox 2"/>
          <p:cNvSpPr txBox="1"/>
          <p:nvPr/>
        </p:nvSpPr>
        <p:spPr>
          <a:xfrm>
            <a:off x="5103752" y="2099621"/>
            <a:ext cx="3256977" cy="2407710"/>
          </a:xfrm>
          <a:prstGeom prst="rect">
            <a:avLst/>
          </a:prstGeom>
          <a:noFill/>
        </p:spPr>
        <p:txBody>
          <a:bodyPr wrap="square" rtlCol="0">
            <a:spAutoFit/>
          </a:bodyPr>
          <a:lstStyle/>
          <a:p>
            <a:pPr algn="justLow" defTabSz="884160"/>
            <a:r>
              <a:rPr lang="fa-IR" sz="1200" b="1" dirty="0">
                <a:solidFill>
                  <a:prstClr val="black"/>
                </a:solidFill>
                <a:latin typeface="Times New Roman" pitchFamily="18" charset="0"/>
                <a:cs typeface="B Nazanin" pitchFamily="2" charset="-78"/>
              </a:rPr>
              <a:t>قوس پنج . هفت و تند</a:t>
            </a:r>
            <a:endParaRPr lang="en-US" sz="1200" b="1" dirty="0">
              <a:solidFill>
                <a:prstClr val="black"/>
              </a:solidFill>
              <a:latin typeface="Times New Roman" pitchFamily="18" charset="0"/>
              <a:cs typeface="B Nazanin" pitchFamily="2" charset="-78"/>
            </a:endParaRPr>
          </a:p>
          <a:p>
            <a:pPr algn="justLow" defTabSz="884160"/>
            <a:endParaRPr lang="fa-IR" sz="646" b="1" dirty="0">
              <a:solidFill>
                <a:prstClr val="black"/>
              </a:solidFill>
              <a:latin typeface="Times New Roman" pitchFamily="18" charset="0"/>
              <a:cs typeface="B Nazanin" pitchFamily="2" charset="-78"/>
            </a:endParaRPr>
          </a:p>
          <a:p>
            <a:pPr algn="justLow" defTabSz="884160"/>
            <a:r>
              <a:rPr lang="fa-IR" sz="1200" dirty="0">
                <a:solidFill>
                  <a:prstClr val="black"/>
                </a:solidFill>
                <a:latin typeface="Times New Roman" pitchFamily="18" charset="0"/>
                <a:cs typeface="B Nazanin" pitchFamily="2" charset="-78"/>
              </a:rPr>
              <a:t>1- محور عمودی و افقی و امتداد دو ستون رسم می‏شود.</a:t>
            </a:r>
          </a:p>
          <a:p>
            <a:pPr algn="justLow" defTabSz="884160"/>
            <a:r>
              <a:rPr lang="fa-IR" sz="1200" dirty="0">
                <a:solidFill>
                  <a:prstClr val="black"/>
                </a:solidFill>
                <a:latin typeface="Times New Roman" pitchFamily="18" charset="0"/>
                <a:cs typeface="B Nazanin" pitchFamily="2" charset="-78"/>
              </a:rPr>
              <a:t>2- نقاط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2</a:t>
            </a:r>
            <a:r>
              <a:rPr lang="fa-IR" sz="1200" dirty="0">
                <a:solidFill>
                  <a:prstClr val="black"/>
                </a:solidFill>
                <a:latin typeface="Times New Roman" pitchFamily="18" charset="0"/>
                <a:cs typeface="B Nazanin" pitchFamily="2" charset="-78"/>
              </a:rPr>
              <a:t> و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3</a:t>
            </a:r>
            <a:r>
              <a:rPr lang="fa-IR" sz="1200" dirty="0">
                <a:solidFill>
                  <a:prstClr val="black"/>
                </a:solidFill>
                <a:latin typeface="Times New Roman" pitchFamily="18" charset="0"/>
                <a:cs typeface="B Nazanin" pitchFamily="2" charset="-78"/>
              </a:rPr>
              <a:t> روی محور افقی به فاصله </a:t>
            </a:r>
            <a:r>
              <a:rPr lang="en-US" sz="1200" dirty="0">
                <a:solidFill>
                  <a:prstClr val="black"/>
                </a:solidFill>
                <a:latin typeface="Times New Roman" pitchFamily="18" charset="0"/>
                <a:cs typeface="B Nazanin" pitchFamily="2" charset="-78"/>
              </a:rPr>
              <a:t>1/5</a:t>
            </a:r>
            <a:r>
              <a:rPr lang="fa-IR" sz="1200" dirty="0">
                <a:solidFill>
                  <a:prstClr val="black"/>
                </a:solidFill>
                <a:latin typeface="Times New Roman" pitchFamily="18" charset="0"/>
                <a:cs typeface="B Nazanin" pitchFamily="2" charset="-78"/>
              </a:rPr>
              <a:t> از محور عمودی جدا می‏شود.</a:t>
            </a:r>
          </a:p>
          <a:p>
            <a:pPr algn="justLow" defTabSz="884160"/>
            <a:r>
              <a:rPr lang="fa-IR" sz="1200" dirty="0">
                <a:solidFill>
                  <a:prstClr val="black"/>
                </a:solidFill>
                <a:latin typeface="Times New Roman" pitchFamily="18" charset="0"/>
                <a:cs typeface="B Nazanin" pitchFamily="2" charset="-78"/>
              </a:rPr>
              <a:t>3- خطوطی با زاویه ◦ 45 از این دو نقطه رسم می‏شود تا امتداد ستونها را در نقاط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1</a:t>
            </a:r>
            <a:r>
              <a:rPr lang="fa-IR" sz="1200" dirty="0">
                <a:solidFill>
                  <a:prstClr val="black"/>
                </a:solidFill>
                <a:latin typeface="Times New Roman" pitchFamily="18" charset="0"/>
                <a:cs typeface="B Nazanin" pitchFamily="2" charset="-78"/>
              </a:rPr>
              <a:t> و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4</a:t>
            </a:r>
            <a:r>
              <a:rPr lang="fa-IR" sz="1200" dirty="0">
                <a:solidFill>
                  <a:prstClr val="black"/>
                </a:solidFill>
                <a:latin typeface="Times New Roman" pitchFamily="18" charset="0"/>
                <a:cs typeface="B Nazanin" pitchFamily="2" charset="-78"/>
              </a:rPr>
              <a:t> قطع کند. </a:t>
            </a:r>
          </a:p>
          <a:p>
            <a:pPr algn="justLow" defTabSz="884160"/>
            <a:r>
              <a:rPr lang="fa-IR" sz="1200" dirty="0">
                <a:solidFill>
                  <a:prstClr val="black"/>
                </a:solidFill>
                <a:latin typeface="Times New Roman" pitchFamily="18" charset="0"/>
                <a:cs typeface="B Nazanin" pitchFamily="2" charset="-78"/>
              </a:rPr>
              <a:t>4- به شعاع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2</a:t>
            </a:r>
            <a:r>
              <a:rPr lang="en-US" sz="1200" dirty="0">
                <a:solidFill>
                  <a:prstClr val="black"/>
                </a:solidFill>
                <a:latin typeface="Times New Roman" pitchFamily="18" charset="0"/>
                <a:cs typeface="B Nazanin" pitchFamily="2" charset="-78"/>
              </a:rPr>
              <a:t>A</a:t>
            </a:r>
            <a:r>
              <a:rPr lang="fa-IR" sz="1200" dirty="0">
                <a:solidFill>
                  <a:prstClr val="black"/>
                </a:solidFill>
                <a:latin typeface="Times New Roman" pitchFamily="18" charset="0"/>
                <a:cs typeface="B Nazanin" pitchFamily="2" charset="-78"/>
              </a:rPr>
              <a:t> و مرکز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2</a:t>
            </a:r>
            <a:r>
              <a:rPr lang="fa-IR" sz="1200" dirty="0">
                <a:solidFill>
                  <a:prstClr val="black"/>
                </a:solidFill>
                <a:latin typeface="Times New Roman" pitchFamily="18" charset="0"/>
                <a:cs typeface="B Nazanin" pitchFamily="2" charset="-78"/>
              </a:rPr>
              <a:t> و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3</a:t>
            </a:r>
            <a:r>
              <a:rPr lang="fa-IR" sz="1200" dirty="0">
                <a:solidFill>
                  <a:prstClr val="black"/>
                </a:solidFill>
                <a:latin typeface="Times New Roman" pitchFamily="18" charset="0"/>
                <a:cs typeface="B Nazanin" pitchFamily="2" charset="-78"/>
              </a:rPr>
              <a:t> قسمتی از کمان قوس رسم می‏شود تا خظوظ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2</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4</a:t>
            </a:r>
            <a:r>
              <a:rPr lang="fa-IR" sz="1200" dirty="0">
                <a:solidFill>
                  <a:prstClr val="black"/>
                </a:solidFill>
                <a:latin typeface="Times New Roman" pitchFamily="18" charset="0"/>
                <a:cs typeface="B Nazanin" pitchFamily="2" charset="-78"/>
              </a:rPr>
              <a:t> و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1</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3</a:t>
            </a:r>
            <a:r>
              <a:rPr lang="fa-IR" sz="1200" dirty="0">
                <a:solidFill>
                  <a:prstClr val="black"/>
                </a:solidFill>
                <a:latin typeface="Times New Roman" pitchFamily="18" charset="0"/>
                <a:cs typeface="B Nazanin" pitchFamily="2" charset="-78"/>
              </a:rPr>
              <a:t> را به ترتیب در نقاط </a:t>
            </a:r>
            <a:r>
              <a:rPr lang="en-US" sz="1200" dirty="0">
                <a:solidFill>
                  <a:prstClr val="black"/>
                </a:solidFill>
                <a:latin typeface="Times New Roman" pitchFamily="18" charset="0"/>
                <a:cs typeface="B Nazanin" pitchFamily="2" charset="-78"/>
              </a:rPr>
              <a:t>K</a:t>
            </a:r>
            <a:r>
              <a:rPr lang="fa-IR" sz="1200" dirty="0">
                <a:solidFill>
                  <a:prstClr val="black"/>
                </a:solidFill>
                <a:latin typeface="Times New Roman" pitchFamily="18" charset="0"/>
                <a:cs typeface="B Nazanin" pitchFamily="2" charset="-78"/>
              </a:rPr>
              <a:t> و </a:t>
            </a:r>
            <a:r>
              <a:rPr lang="en-US" sz="1200" dirty="0">
                <a:solidFill>
                  <a:prstClr val="black"/>
                </a:solidFill>
                <a:latin typeface="Times New Roman" pitchFamily="18" charset="0"/>
                <a:cs typeface="B Nazanin" pitchFamily="2" charset="-78"/>
              </a:rPr>
              <a:t>K’</a:t>
            </a:r>
            <a:r>
              <a:rPr lang="fa-IR" sz="1200" dirty="0">
                <a:solidFill>
                  <a:prstClr val="black"/>
                </a:solidFill>
                <a:latin typeface="Times New Roman" pitchFamily="18" charset="0"/>
                <a:cs typeface="B Nazanin" pitchFamily="2" charset="-78"/>
              </a:rPr>
              <a:t> قطع کند.</a:t>
            </a:r>
          </a:p>
          <a:p>
            <a:pPr algn="justLow" defTabSz="884160"/>
            <a:r>
              <a:rPr lang="fa-IR" sz="1200" dirty="0">
                <a:solidFill>
                  <a:prstClr val="black"/>
                </a:solidFill>
                <a:latin typeface="Times New Roman" pitchFamily="18" charset="0"/>
                <a:cs typeface="B Nazanin" pitchFamily="2" charset="-78"/>
              </a:rPr>
              <a:t>5- ادامه کمان قوس به مراکز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1</a:t>
            </a:r>
            <a:r>
              <a:rPr lang="fa-IR" sz="1200" dirty="0">
                <a:solidFill>
                  <a:prstClr val="black"/>
                </a:solidFill>
                <a:latin typeface="Times New Roman" pitchFamily="18" charset="0"/>
                <a:cs typeface="B Nazanin" pitchFamily="2" charset="-78"/>
              </a:rPr>
              <a:t> و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4</a:t>
            </a:r>
            <a:r>
              <a:rPr lang="fa-IR" sz="1200" dirty="0">
                <a:solidFill>
                  <a:prstClr val="black"/>
                </a:solidFill>
                <a:latin typeface="Times New Roman" pitchFamily="18" charset="0"/>
                <a:cs typeface="B Nazanin" pitchFamily="2" charset="-78"/>
              </a:rPr>
              <a:t> و شعاع </a:t>
            </a:r>
            <a:r>
              <a:rPr lang="en-US" sz="1200" dirty="0">
                <a:solidFill>
                  <a:prstClr val="black"/>
                </a:solidFill>
                <a:latin typeface="Times New Roman" pitchFamily="18" charset="0"/>
                <a:cs typeface="B Nazanin" pitchFamily="2" charset="-78"/>
              </a:rPr>
              <a:t>O</a:t>
            </a:r>
            <a:r>
              <a:rPr lang="en-US" sz="1200" baseline="-25000" dirty="0">
                <a:solidFill>
                  <a:prstClr val="black"/>
                </a:solidFill>
                <a:latin typeface="Times New Roman" pitchFamily="18" charset="0"/>
                <a:cs typeface="B Nazanin" pitchFamily="2" charset="-78"/>
              </a:rPr>
              <a:t>1</a:t>
            </a:r>
            <a:r>
              <a:rPr lang="en-US" sz="1200" dirty="0">
                <a:solidFill>
                  <a:prstClr val="black"/>
                </a:solidFill>
                <a:latin typeface="Times New Roman" pitchFamily="18" charset="0"/>
                <a:cs typeface="B Nazanin" pitchFamily="2" charset="-78"/>
              </a:rPr>
              <a:t>K’</a:t>
            </a:r>
            <a:r>
              <a:rPr lang="fa-IR" sz="1200" dirty="0">
                <a:solidFill>
                  <a:prstClr val="black"/>
                </a:solidFill>
                <a:latin typeface="Times New Roman" pitchFamily="18" charset="0"/>
                <a:cs typeface="B Nazanin" pitchFamily="2" charset="-78"/>
              </a:rPr>
              <a:t> تا نقطه </a:t>
            </a:r>
            <a:r>
              <a:rPr lang="en-US" sz="1200" dirty="0">
                <a:solidFill>
                  <a:prstClr val="black"/>
                </a:solidFill>
                <a:latin typeface="Times New Roman" pitchFamily="18" charset="0"/>
                <a:cs typeface="B Nazanin" pitchFamily="2" charset="-78"/>
              </a:rPr>
              <a:t>H</a:t>
            </a:r>
            <a:r>
              <a:rPr lang="fa-IR" sz="1200" dirty="0">
                <a:solidFill>
                  <a:prstClr val="black"/>
                </a:solidFill>
                <a:latin typeface="Times New Roman" pitchFamily="18" charset="0"/>
                <a:cs typeface="B Nazanin" pitchFamily="2" charset="-78"/>
              </a:rPr>
              <a:t> محل تلاقی کمان و محور عمودی رسم می‏شود.</a:t>
            </a:r>
          </a:p>
          <a:p>
            <a:pPr algn="justLow" defTabSz="884160"/>
            <a:r>
              <a:rPr lang="fa-IR" sz="1200" dirty="0">
                <a:solidFill>
                  <a:prstClr val="black"/>
                </a:solidFill>
                <a:latin typeface="Times New Roman" pitchFamily="18" charset="0"/>
                <a:cs typeface="B Nazanin" pitchFamily="2" charset="-78"/>
              </a:rPr>
              <a:t>7- برابر اصول ذکر شده، شانه دیگر قوس نیز رسم می‏شود.</a:t>
            </a:r>
            <a:endParaRPr lang="en-US" sz="1200" dirty="0">
              <a:solidFill>
                <a:prstClr val="black"/>
              </a:solidFill>
              <a:latin typeface="Times New Roman" pitchFamily="18" charset="0"/>
              <a:cs typeface="B Nazanin" pitchFamily="2" charset="-78"/>
            </a:endParaRPr>
          </a:p>
        </p:txBody>
      </p:sp>
      <p:sp>
        <p:nvSpPr>
          <p:cNvPr id="5" name="TextBox 4"/>
          <p:cNvSpPr txBox="1"/>
          <p:nvPr/>
        </p:nvSpPr>
        <p:spPr>
          <a:xfrm>
            <a:off x="6167254" y="918967"/>
            <a:ext cx="2193474"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cs typeface="B Nazanin" pitchFamily="2" charset="-78"/>
              </a:rPr>
              <a:t>تاق و قوس :</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تاق و قوس</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8" name="TextBox 7"/>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83</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0"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تاق و قوس زمر شیدی</a:t>
            </a:r>
          </a:p>
          <a:p>
            <a:pPr defTabSz="884160"/>
            <a:r>
              <a:rPr lang="fa-IR" sz="1108" dirty="0">
                <a:solidFill>
                  <a:prstClr val="black">
                    <a:lumMod val="75000"/>
                    <a:lumOff val="25000"/>
                  </a:prstClr>
                </a:solidFill>
              </a:rPr>
              <a:t>رساله تاق و عزج</a:t>
            </a:r>
          </a:p>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37771633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585992" y="1644161"/>
            <a:ext cx="5508861" cy="4194231"/>
          </a:xfrm>
          <a:prstGeom prst="rect">
            <a:avLst/>
          </a:prstGeom>
          <a:ln>
            <a:noFill/>
          </a:ln>
          <a:effectLst>
            <a:outerShdw blurRad="190500" algn="tl" rotWithShape="0">
              <a:srgbClr val="000000">
                <a:alpha val="70000"/>
              </a:srgbClr>
            </a:outerShdw>
          </a:effectLst>
        </p:spPr>
      </p:pic>
      <p:sp>
        <p:nvSpPr>
          <p:cNvPr id="6" name="TextBox 5"/>
          <p:cNvSpPr txBox="1"/>
          <p:nvPr/>
        </p:nvSpPr>
        <p:spPr>
          <a:xfrm>
            <a:off x="4428827" y="1046304"/>
            <a:ext cx="3655791" cy="276999"/>
          </a:xfrm>
          <a:prstGeom prst="rect">
            <a:avLst/>
          </a:prstGeom>
          <a:noFill/>
        </p:spPr>
        <p:txBody>
          <a:bodyPr wrap="square" rtlCol="0">
            <a:spAutoFit/>
          </a:bodyPr>
          <a:lstStyle/>
          <a:p>
            <a:pPr algn="justLow" defTabSz="884160"/>
            <a:r>
              <a:rPr lang="fa-IR" sz="1200" b="1" dirty="0">
                <a:solidFill>
                  <a:prstClr val="black"/>
                </a:solidFill>
                <a:latin typeface="Times New Roman" pitchFamily="18" charset="0"/>
                <a:cs typeface="B Nazanin" pitchFamily="2" charset="-78"/>
              </a:rPr>
              <a:t>مطابقت چند نمونه قوس پنج . هفت و تند با تاق های داخل حمام</a:t>
            </a:r>
            <a:endParaRPr lang="en-US" sz="1200" b="1" dirty="0">
              <a:solidFill>
                <a:prstClr val="black"/>
              </a:solidFill>
              <a:latin typeface="Times New Roman" pitchFamily="18" charset="0"/>
              <a:cs typeface="B Nazanin" pitchFamily="2" charset="-78"/>
            </a:endParaRPr>
          </a:p>
        </p:txBody>
      </p:sp>
      <p:sp>
        <p:nvSpPr>
          <p:cNvPr id="7" name="TextBox 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تاق و قوس</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9" name="TextBox 8"/>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84</a:t>
            </a:r>
          </a:p>
        </p:txBody>
      </p:sp>
      <p:sp>
        <p:nvSpPr>
          <p:cNvPr id="10"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تاق و قوس زمر شیدی</a:t>
            </a:r>
          </a:p>
          <a:p>
            <a:pPr defTabSz="884160"/>
            <a:r>
              <a:rPr lang="fa-IR" sz="1108" dirty="0">
                <a:solidFill>
                  <a:prstClr val="black">
                    <a:lumMod val="75000"/>
                    <a:lumOff val="25000"/>
                  </a:prstClr>
                </a:solidFill>
              </a:rPr>
              <a:t>رساله تاق و عزج</a:t>
            </a:r>
          </a:p>
          <a:p>
            <a:pPr defTabSz="884160"/>
            <a:r>
              <a:rPr lang="fa-IR" sz="1108" dirty="0">
                <a:solidFill>
                  <a:prstClr val="black">
                    <a:lumMod val="75000"/>
                    <a:lumOff val="25000"/>
                  </a:prstClr>
                </a:solidFill>
              </a:rPr>
              <a:t>برداشت میدانی</a:t>
            </a: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Tree>
    <p:extLst>
      <p:ext uri="{BB962C8B-B14F-4D97-AF65-F5344CB8AC3E}">
        <p14:creationId xmlns:p14="http://schemas.microsoft.com/office/powerpoint/2010/main" val="138538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59529" y="3207751"/>
            <a:ext cx="2968262" cy="2747069"/>
          </a:xfrm>
          <a:prstGeom prst="rect">
            <a:avLst/>
          </a:prstGeom>
          <a:ln>
            <a:noFill/>
          </a:ln>
          <a:effectLst>
            <a:outerShdw blurRad="190500" algn="tl" rotWithShape="0">
              <a:srgbClr val="000000">
                <a:alpha val="70000"/>
              </a:srgbClr>
            </a:outerShdw>
          </a:effectLst>
        </p:spPr>
      </p:pic>
      <p:sp>
        <p:nvSpPr>
          <p:cNvPr id="3" name="TextBox 2"/>
          <p:cNvSpPr txBox="1"/>
          <p:nvPr/>
        </p:nvSpPr>
        <p:spPr>
          <a:xfrm>
            <a:off x="2404174" y="930785"/>
            <a:ext cx="5890086" cy="1569853"/>
          </a:xfrm>
          <a:prstGeom prst="rect">
            <a:avLst/>
          </a:prstGeom>
          <a:noFill/>
        </p:spPr>
        <p:txBody>
          <a:bodyPr wrap="square" rtlCol="0">
            <a:spAutoFit/>
          </a:bodyPr>
          <a:lstStyle/>
          <a:p>
            <a:pPr algn="justLow" defTabSz="884160"/>
            <a:r>
              <a:rPr lang="fa-IR" sz="1200" b="1" dirty="0">
                <a:solidFill>
                  <a:prstClr val="black"/>
                </a:solidFill>
                <a:latin typeface="Times New Roman" pitchFamily="18" charset="0"/>
                <a:cs typeface="B Nazanin" pitchFamily="2" charset="-78"/>
              </a:rPr>
              <a:t>قوس کمانی</a:t>
            </a:r>
            <a:endParaRPr lang="en-US" sz="1200" b="1" dirty="0">
              <a:solidFill>
                <a:prstClr val="black"/>
              </a:solidFill>
              <a:latin typeface="Times New Roman" pitchFamily="18" charset="0"/>
              <a:cs typeface="B Nazanin" pitchFamily="2" charset="-78"/>
            </a:endParaRPr>
          </a:p>
          <a:p>
            <a:pPr algn="justLow" defTabSz="884160"/>
            <a:endParaRPr lang="fa-IR" sz="646" b="1" dirty="0">
              <a:solidFill>
                <a:prstClr val="black"/>
              </a:solidFill>
              <a:latin typeface="Times New Roman" pitchFamily="18" charset="0"/>
              <a:cs typeface="B Nazanin" pitchFamily="2" charset="-78"/>
            </a:endParaRPr>
          </a:p>
          <a:p>
            <a:pPr algn="justLow" defTabSz="884160"/>
            <a:r>
              <a:rPr lang="fa-IR" sz="1108" dirty="0">
                <a:solidFill>
                  <a:prstClr val="black"/>
                </a:solidFill>
                <a:latin typeface="Times New Roman" pitchFamily="18" charset="0"/>
                <a:cs typeface="B Nazanin" pitchFamily="2" charset="-78"/>
              </a:rPr>
              <a:t>3- برای یافتن نقطه پرگار، پای ریسمان را روی خط وسط حرکت می‏دهیم تا پرگار که به وسیله ریسمان کار ترسیم می‏شود از دو نبش و همچنین از سر تیزه بگذرد. در محل به دست آمده روی خط وسط میخ می‏کوبیم، ریسمان کار را حلقوی می‏کنیم و به میخ می‏اندازیم و با خط پرگار به دست آمده، خط بالای قالب قوس را رسم می‏کنیم.</a:t>
            </a:r>
          </a:p>
          <a:p>
            <a:pPr algn="justLow" defTabSz="884160"/>
            <a:r>
              <a:rPr lang="fa-IR" sz="1108" dirty="0">
                <a:solidFill>
                  <a:prstClr val="black"/>
                </a:solidFill>
                <a:latin typeface="Times New Roman" pitchFamily="18" charset="0"/>
                <a:cs typeface="B Nazanin" pitchFamily="2" charset="-78"/>
              </a:rPr>
              <a:t>4- یک میخ را به اندازه ضخامت قالب گچی پائین‏تر می‏کوبیم و خط زیر قالب را ترسیم می‏کنیم، بدین صورت قالب قوس کمانی خط می‏شود. خط کردن قالب را از روی شکل دنبال می‏کنیم.</a:t>
            </a:r>
          </a:p>
          <a:p>
            <a:pPr algn="justLow" defTabSz="884160"/>
            <a:r>
              <a:rPr lang="fa-IR" sz="1108" dirty="0">
                <a:solidFill>
                  <a:prstClr val="black"/>
                </a:solidFill>
                <a:latin typeface="Times New Roman" pitchFamily="18" charset="0"/>
                <a:cs typeface="B Nazanin" pitchFamily="2" charset="-78"/>
              </a:rPr>
              <a:t>5- برای ساختن قالب گچی به شرحی که برای قوس هلالی گفته شد، ابتدا کلوک چینی می‏شود. پس از دوغاب‏ریزی در ½ قالب میلگرد گذاری می‏شود سپس دوغاب‏ریزی ادامه می‏یابد.</a:t>
            </a:r>
            <a:r>
              <a:rPr lang="en-US" sz="1108" dirty="0">
                <a:solidFill>
                  <a:prstClr val="black"/>
                </a:solidFill>
                <a:latin typeface="Times New Roman" pitchFamily="18" charset="0"/>
                <a:cs typeface="B Nazanin" pitchFamily="2" charset="-78"/>
              </a:rPr>
              <a:t> </a:t>
            </a:r>
            <a:r>
              <a:rPr lang="fa-IR" sz="1108" dirty="0">
                <a:solidFill>
                  <a:prstClr val="black"/>
                </a:solidFill>
                <a:latin typeface="Times New Roman" pitchFamily="18" charset="0"/>
                <a:cs typeface="B Nazanin" pitchFamily="2" charset="-78"/>
              </a:rPr>
              <a:t>س از جداسازی کلوک‏ها، قالب پرداخت و آماده می‏شود.</a:t>
            </a:r>
            <a:endParaRPr lang="en-US" sz="1108" dirty="0">
              <a:solidFill>
                <a:prstClr val="black"/>
              </a:solidFill>
              <a:latin typeface="Times New Roman" pitchFamily="18" charset="0"/>
              <a:cs typeface="B Nazanin" pitchFamily="2" charset="-78"/>
            </a:endParaRPr>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04174" y="2631373"/>
            <a:ext cx="2429746" cy="3323446"/>
          </a:xfrm>
          <a:prstGeom prst="rect">
            <a:avLst/>
          </a:prstGeom>
          <a:ln>
            <a:noFill/>
          </a:ln>
          <a:effectLst>
            <a:outerShdw blurRad="190500" algn="tl" rotWithShape="0">
              <a:srgbClr val="000000">
                <a:alpha val="70000"/>
              </a:srgbClr>
            </a:outerShdw>
          </a:effectLst>
        </p:spPr>
      </p:pic>
      <p:sp>
        <p:nvSpPr>
          <p:cNvPr id="8" name="TextBox 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تاق و قوس</a:t>
            </a:r>
            <a:endParaRPr lang="en-US" sz="1200" dirty="0">
              <a:solidFill>
                <a:prstClr val="black">
                  <a:lumMod val="75000"/>
                  <a:lumOff val="25000"/>
                </a:prstClr>
              </a:solidFill>
              <a:cs typeface="B Nazanin" pitchFamily="2" charset="-78"/>
            </a:endParaRP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85</a:t>
            </a:r>
          </a:p>
        </p:txBody>
      </p:sp>
      <p:sp>
        <p:nvSpPr>
          <p:cNvPr id="11"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تاق و قوس زمر شیدی</a:t>
            </a:r>
          </a:p>
          <a:p>
            <a:pPr defTabSz="884160"/>
            <a:r>
              <a:rPr lang="fa-IR" sz="1108" dirty="0">
                <a:solidFill>
                  <a:prstClr val="black">
                    <a:lumMod val="75000"/>
                    <a:lumOff val="25000"/>
                  </a:prstClr>
                </a:solidFill>
              </a:rPr>
              <a:t>رساله تاق و عزج</a:t>
            </a:r>
          </a:p>
          <a:p>
            <a:pPr defTabSz="884160"/>
            <a:r>
              <a:rPr lang="fa-IR" sz="1108" dirty="0">
                <a:solidFill>
                  <a:prstClr val="black">
                    <a:lumMod val="75000"/>
                    <a:lumOff val="25000"/>
                  </a:prstClr>
                </a:solidFill>
              </a:rPr>
              <a:t>برداشت میدانی</a:t>
            </a:r>
          </a:p>
        </p:txBody>
      </p:sp>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Tree>
    <p:extLst>
      <p:ext uri="{BB962C8B-B14F-4D97-AF65-F5344CB8AC3E}">
        <p14:creationId xmlns:p14="http://schemas.microsoft.com/office/powerpoint/2010/main" val="38215854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00563" y="2764311"/>
            <a:ext cx="3168471" cy="3140531"/>
          </a:xfrm>
          <a:prstGeom prst="rect">
            <a:avLst/>
          </a:prstGeom>
          <a:ln>
            <a:noFill/>
          </a:ln>
          <a:effectLst>
            <a:outerShdw blurRad="190500" algn="tl" rotWithShape="0">
              <a:srgbClr val="000000">
                <a:alpha val="70000"/>
              </a:srgbClr>
            </a:outerShdw>
          </a:effectLst>
        </p:spPr>
      </p:pic>
      <p:sp>
        <p:nvSpPr>
          <p:cNvPr id="3" name="TextBox 2"/>
          <p:cNvSpPr txBox="1"/>
          <p:nvPr/>
        </p:nvSpPr>
        <p:spPr>
          <a:xfrm>
            <a:off x="2404173" y="864316"/>
            <a:ext cx="5890086" cy="1640962"/>
          </a:xfrm>
          <a:prstGeom prst="rect">
            <a:avLst/>
          </a:prstGeom>
          <a:noFill/>
        </p:spPr>
        <p:txBody>
          <a:bodyPr wrap="square" rtlCol="0">
            <a:spAutoFit/>
          </a:bodyPr>
          <a:lstStyle/>
          <a:p>
            <a:pPr algn="justLow" defTabSz="884160"/>
            <a:r>
              <a:rPr lang="fa-IR" sz="1200" b="1" dirty="0">
                <a:solidFill>
                  <a:prstClr val="black"/>
                </a:solidFill>
                <a:latin typeface="Times New Roman" pitchFamily="18" charset="0"/>
                <a:cs typeface="B Nazanin" pitchFamily="2" charset="-78"/>
              </a:rPr>
              <a:t>قوس مربع (سه و دو قسمت)</a:t>
            </a:r>
            <a:endParaRPr lang="en-US" sz="1200" b="1" dirty="0">
              <a:solidFill>
                <a:prstClr val="black"/>
              </a:solidFill>
              <a:latin typeface="Times New Roman" pitchFamily="18" charset="0"/>
              <a:cs typeface="B Nazanin" pitchFamily="2" charset="-78"/>
            </a:endParaRPr>
          </a:p>
          <a:p>
            <a:pPr algn="justLow" defTabSz="884160"/>
            <a:endParaRPr lang="fa-IR" sz="1108" b="1" dirty="0">
              <a:solidFill>
                <a:prstClr val="black"/>
              </a:solidFill>
              <a:latin typeface="Times New Roman" pitchFamily="18" charset="0"/>
              <a:cs typeface="B Nazanin" pitchFamily="2" charset="-78"/>
            </a:endParaRPr>
          </a:p>
          <a:p>
            <a:pPr algn="justLow" defTabSz="884160"/>
            <a:r>
              <a:rPr lang="fa-IR" sz="1108" dirty="0">
                <a:solidFill>
                  <a:prstClr val="black"/>
                </a:solidFill>
                <a:latin typeface="Times New Roman" pitchFamily="18" charset="0"/>
                <a:cs typeface="B Nazanin" pitchFamily="2" charset="-78"/>
              </a:rPr>
              <a:t>1- امتداد دو ستون و محورهای عمودی و افقی رسم می‏شود.</a:t>
            </a:r>
          </a:p>
          <a:p>
            <a:pPr algn="justLow" defTabSz="884160"/>
            <a:r>
              <a:rPr lang="fa-IR" sz="1108" dirty="0">
                <a:solidFill>
                  <a:prstClr val="black"/>
                </a:solidFill>
                <a:latin typeface="Times New Roman" pitchFamily="18" charset="0"/>
                <a:cs typeface="B Nazanin" pitchFamily="2" charset="-78"/>
              </a:rPr>
              <a:t>2- روی ستونها به فاصله ½ از محور افقی دو نقطه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1</a:t>
            </a:r>
            <a:r>
              <a:rPr lang="fa-IR" sz="1108" dirty="0">
                <a:solidFill>
                  <a:prstClr val="black"/>
                </a:solidFill>
                <a:latin typeface="Times New Roman" pitchFamily="18" charset="0"/>
                <a:cs typeface="B Nazanin" pitchFamily="2" charset="-78"/>
              </a:rPr>
              <a:t>و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2</a:t>
            </a:r>
            <a:r>
              <a:rPr lang="fa-IR" sz="1108" dirty="0">
                <a:solidFill>
                  <a:prstClr val="black"/>
                </a:solidFill>
                <a:latin typeface="Times New Roman" pitchFamily="18" charset="0"/>
                <a:cs typeface="B Nazanin" pitchFamily="2" charset="-78"/>
              </a:rPr>
              <a:t> تعیین می‏شود.</a:t>
            </a:r>
          </a:p>
          <a:p>
            <a:pPr algn="justLow" defTabSz="884160"/>
            <a:r>
              <a:rPr lang="fa-IR" sz="1108" dirty="0">
                <a:solidFill>
                  <a:prstClr val="black"/>
                </a:solidFill>
                <a:latin typeface="Times New Roman" pitchFamily="18" charset="0"/>
                <a:cs typeface="B Nazanin" pitchFamily="2" charset="-78"/>
              </a:rPr>
              <a:t>3- روی محور افقی دو مرکز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2</a:t>
            </a:r>
            <a:r>
              <a:rPr lang="fa-IR" sz="1108" dirty="0">
                <a:solidFill>
                  <a:prstClr val="black"/>
                </a:solidFill>
                <a:latin typeface="Times New Roman" pitchFamily="18" charset="0"/>
                <a:cs typeface="B Nazanin" pitchFamily="2" charset="-78"/>
              </a:rPr>
              <a:t> و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3</a:t>
            </a:r>
            <a:r>
              <a:rPr lang="fa-IR" sz="1108" dirty="0">
                <a:solidFill>
                  <a:prstClr val="black"/>
                </a:solidFill>
                <a:latin typeface="Times New Roman" pitchFamily="18" charset="0"/>
                <a:cs typeface="B Nazanin" pitchFamily="2" charset="-78"/>
              </a:rPr>
              <a:t> به فاصله </a:t>
            </a:r>
            <a:r>
              <a:rPr lang="en-US" sz="1108" dirty="0">
                <a:solidFill>
                  <a:prstClr val="black"/>
                </a:solidFill>
                <a:latin typeface="Times New Roman" pitchFamily="18" charset="0"/>
                <a:cs typeface="B Nazanin" pitchFamily="2" charset="-78"/>
              </a:rPr>
              <a:t>L/6</a:t>
            </a:r>
            <a:r>
              <a:rPr lang="fa-IR" sz="1108" dirty="0">
                <a:solidFill>
                  <a:prstClr val="black"/>
                </a:solidFill>
                <a:latin typeface="Times New Roman" pitchFamily="18" charset="0"/>
                <a:cs typeface="B Nazanin" pitchFamily="2" charset="-78"/>
              </a:rPr>
              <a:t> از محور عمودی در طرفین آن مشخص می‏شود.</a:t>
            </a:r>
          </a:p>
          <a:p>
            <a:pPr algn="justLow" defTabSz="884160"/>
            <a:r>
              <a:rPr lang="fa-IR" sz="1108" dirty="0">
                <a:solidFill>
                  <a:prstClr val="black"/>
                </a:solidFill>
                <a:latin typeface="Times New Roman" pitchFamily="18" charset="0"/>
                <a:cs typeface="B Nazanin" pitchFamily="2" charset="-78"/>
              </a:rPr>
              <a:t>4- از نقطه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1</a:t>
            </a:r>
            <a:r>
              <a:rPr lang="fa-IR" sz="1108" dirty="0">
                <a:solidFill>
                  <a:prstClr val="black"/>
                </a:solidFill>
                <a:latin typeface="Times New Roman" pitchFamily="18" charset="0"/>
                <a:cs typeface="B Nazanin" pitchFamily="2" charset="-78"/>
              </a:rPr>
              <a:t> به نقطه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3</a:t>
            </a:r>
            <a:r>
              <a:rPr lang="fa-IR" sz="1108" dirty="0">
                <a:solidFill>
                  <a:prstClr val="black"/>
                </a:solidFill>
                <a:latin typeface="Times New Roman" pitchFamily="18" charset="0"/>
                <a:cs typeface="B Nazanin" pitchFamily="2" charset="-78"/>
              </a:rPr>
              <a:t> وضل کرده، ادامه می‏دهیم تا محور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1</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3</a:t>
            </a:r>
            <a:r>
              <a:rPr lang="fa-IR" sz="1108" dirty="0">
                <a:solidFill>
                  <a:prstClr val="black"/>
                </a:solidFill>
                <a:latin typeface="Times New Roman" pitchFamily="18" charset="0"/>
                <a:cs typeface="B Nazanin" pitchFamily="2" charset="-78"/>
              </a:rPr>
              <a:t> به دست آید. به همین طریق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4</a:t>
            </a:r>
            <a:r>
              <a:rPr lang="fa-IR" sz="1108" dirty="0">
                <a:solidFill>
                  <a:prstClr val="black"/>
                </a:solidFill>
                <a:latin typeface="Times New Roman" pitchFamily="18" charset="0"/>
                <a:cs typeface="B Nazanin" pitchFamily="2" charset="-78"/>
              </a:rPr>
              <a:t> نیز به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2</a:t>
            </a:r>
            <a:r>
              <a:rPr lang="fa-IR" sz="1108" dirty="0">
                <a:solidFill>
                  <a:prstClr val="black"/>
                </a:solidFill>
                <a:latin typeface="Times New Roman" pitchFamily="18" charset="0"/>
                <a:cs typeface="B Nazanin" pitchFamily="2" charset="-78"/>
              </a:rPr>
              <a:t> متصل می‏شود.</a:t>
            </a:r>
          </a:p>
          <a:p>
            <a:pPr algn="justLow" defTabSz="884160"/>
            <a:r>
              <a:rPr lang="fa-IR" sz="1108" dirty="0">
                <a:solidFill>
                  <a:prstClr val="black"/>
                </a:solidFill>
                <a:latin typeface="Times New Roman" pitchFamily="18" charset="0"/>
                <a:cs typeface="B Nazanin" pitchFamily="2" charset="-78"/>
              </a:rPr>
              <a:t>5- به شعاع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3</a:t>
            </a:r>
            <a:r>
              <a:rPr lang="en-US" sz="1108" dirty="0">
                <a:solidFill>
                  <a:prstClr val="black"/>
                </a:solidFill>
                <a:latin typeface="Times New Roman" pitchFamily="18" charset="0"/>
                <a:cs typeface="B Nazanin" pitchFamily="2" charset="-78"/>
              </a:rPr>
              <a:t>B</a:t>
            </a:r>
            <a:r>
              <a:rPr lang="fa-IR" sz="1108" dirty="0">
                <a:solidFill>
                  <a:prstClr val="black"/>
                </a:solidFill>
                <a:latin typeface="Times New Roman" pitchFamily="18" charset="0"/>
                <a:cs typeface="B Nazanin" pitchFamily="2" charset="-78"/>
              </a:rPr>
              <a:t> و مرکز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3</a:t>
            </a:r>
            <a:r>
              <a:rPr lang="fa-IR" sz="1108" dirty="0">
                <a:solidFill>
                  <a:prstClr val="black"/>
                </a:solidFill>
                <a:latin typeface="Times New Roman" pitchFamily="18" charset="0"/>
                <a:cs typeface="B Nazanin" pitchFamily="2" charset="-78"/>
              </a:rPr>
              <a:t> کمان اولیه قوس تا نقطه </a:t>
            </a:r>
            <a:r>
              <a:rPr lang="en-US" sz="1108" dirty="0">
                <a:solidFill>
                  <a:prstClr val="black"/>
                </a:solidFill>
                <a:latin typeface="Times New Roman" pitchFamily="18" charset="0"/>
                <a:cs typeface="B Nazanin" pitchFamily="2" charset="-78"/>
              </a:rPr>
              <a:t>K’</a:t>
            </a:r>
            <a:r>
              <a:rPr lang="fa-IR" sz="1108" dirty="0">
                <a:solidFill>
                  <a:prstClr val="black"/>
                </a:solidFill>
                <a:latin typeface="Times New Roman" pitchFamily="18" charset="0"/>
                <a:cs typeface="B Nazanin" pitchFamily="2" charset="-78"/>
              </a:rPr>
              <a:t> محل تقاطع کمان و محور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1</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3</a:t>
            </a:r>
            <a:r>
              <a:rPr lang="fa-IR" sz="1108" dirty="0">
                <a:solidFill>
                  <a:prstClr val="black"/>
                </a:solidFill>
                <a:latin typeface="Times New Roman" pitchFamily="18" charset="0"/>
                <a:cs typeface="B Nazanin" pitchFamily="2" charset="-78"/>
              </a:rPr>
              <a:t> رسم می‏شود.</a:t>
            </a:r>
          </a:p>
          <a:p>
            <a:pPr algn="justLow" defTabSz="884160"/>
            <a:r>
              <a:rPr lang="fa-IR" sz="1108" dirty="0">
                <a:solidFill>
                  <a:prstClr val="black"/>
                </a:solidFill>
                <a:latin typeface="Times New Roman" pitchFamily="18" charset="0"/>
                <a:cs typeface="B Nazanin" pitchFamily="2" charset="-78"/>
              </a:rPr>
              <a:t>6- به شعاع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1</a:t>
            </a:r>
            <a:r>
              <a:rPr lang="en-US" sz="1108" dirty="0">
                <a:solidFill>
                  <a:prstClr val="black"/>
                </a:solidFill>
                <a:latin typeface="Times New Roman" pitchFamily="18" charset="0"/>
                <a:cs typeface="B Nazanin" pitchFamily="2" charset="-78"/>
              </a:rPr>
              <a:t>K’</a:t>
            </a:r>
            <a:r>
              <a:rPr lang="fa-IR" sz="1108" dirty="0">
                <a:solidFill>
                  <a:prstClr val="black"/>
                </a:solidFill>
                <a:latin typeface="Times New Roman" pitchFamily="18" charset="0"/>
                <a:cs typeface="B Nazanin" pitchFamily="2" charset="-78"/>
              </a:rPr>
              <a:t> و مرکز </a:t>
            </a:r>
            <a:r>
              <a:rPr lang="en-US" sz="1108" dirty="0">
                <a:solidFill>
                  <a:prstClr val="black"/>
                </a:solidFill>
                <a:latin typeface="Times New Roman" pitchFamily="18" charset="0"/>
                <a:cs typeface="B Nazanin" pitchFamily="2" charset="-78"/>
              </a:rPr>
              <a:t>O</a:t>
            </a:r>
            <a:r>
              <a:rPr lang="en-US" sz="1108" baseline="-25000" dirty="0">
                <a:solidFill>
                  <a:prstClr val="black"/>
                </a:solidFill>
                <a:latin typeface="Times New Roman" pitchFamily="18" charset="0"/>
                <a:cs typeface="B Nazanin" pitchFamily="2" charset="-78"/>
              </a:rPr>
              <a:t>1</a:t>
            </a:r>
            <a:r>
              <a:rPr lang="fa-IR" sz="1108" baseline="-25000" dirty="0">
                <a:solidFill>
                  <a:prstClr val="black"/>
                </a:solidFill>
                <a:latin typeface="Times New Roman" pitchFamily="18" charset="0"/>
                <a:cs typeface="B Nazanin" pitchFamily="2" charset="-78"/>
              </a:rPr>
              <a:t> </a:t>
            </a:r>
            <a:r>
              <a:rPr lang="fa-IR" sz="1108" dirty="0">
                <a:solidFill>
                  <a:prstClr val="black"/>
                </a:solidFill>
                <a:latin typeface="Times New Roman" pitchFamily="18" charset="0"/>
                <a:cs typeface="B Nazanin" pitchFamily="2" charset="-78"/>
              </a:rPr>
              <a:t>ادامه کمان قوس از نقطه </a:t>
            </a:r>
            <a:r>
              <a:rPr lang="en-US" sz="1108" dirty="0">
                <a:solidFill>
                  <a:prstClr val="black"/>
                </a:solidFill>
                <a:latin typeface="Times New Roman" pitchFamily="18" charset="0"/>
                <a:cs typeface="B Nazanin" pitchFamily="2" charset="-78"/>
              </a:rPr>
              <a:t>K’</a:t>
            </a:r>
            <a:r>
              <a:rPr lang="fa-IR" sz="1108" dirty="0">
                <a:solidFill>
                  <a:prstClr val="black"/>
                </a:solidFill>
                <a:latin typeface="Times New Roman" pitchFamily="18" charset="0"/>
                <a:cs typeface="B Nazanin" pitchFamily="2" charset="-78"/>
              </a:rPr>
              <a:t> تا نقطه </a:t>
            </a:r>
            <a:r>
              <a:rPr lang="en-US" sz="1108" dirty="0">
                <a:solidFill>
                  <a:prstClr val="black"/>
                </a:solidFill>
                <a:latin typeface="Times New Roman" pitchFamily="18" charset="0"/>
                <a:cs typeface="B Nazanin" pitchFamily="2" charset="-78"/>
              </a:rPr>
              <a:t>H</a:t>
            </a:r>
            <a:r>
              <a:rPr lang="fa-IR" sz="1108" dirty="0">
                <a:solidFill>
                  <a:prstClr val="black"/>
                </a:solidFill>
                <a:latin typeface="Times New Roman" pitchFamily="18" charset="0"/>
                <a:cs typeface="B Nazanin" pitchFamily="2" charset="-78"/>
              </a:rPr>
              <a:t> محل تقاطع کمان و محور عمودی رسم می‏شود.</a:t>
            </a:r>
          </a:p>
          <a:p>
            <a:pPr algn="justLow" defTabSz="884160"/>
            <a:r>
              <a:rPr lang="fa-IR" sz="1108" dirty="0">
                <a:solidFill>
                  <a:prstClr val="black"/>
                </a:solidFill>
                <a:latin typeface="Times New Roman" pitchFamily="18" charset="0"/>
                <a:cs typeface="B Nazanin" pitchFamily="2" charset="-78"/>
              </a:rPr>
              <a:t>7- برابر اصول ذکر شده، شانه دیگر قوس نیز رسم می‏شود.</a:t>
            </a:r>
            <a:endParaRPr lang="en-US" sz="1108" dirty="0">
              <a:solidFill>
                <a:prstClr val="black"/>
              </a:solidFill>
              <a:latin typeface="Times New Roman" pitchFamily="18" charset="0"/>
              <a:cs typeface="B Nazanin" pitchFamily="2" charset="-78"/>
            </a:endParaRPr>
          </a:p>
        </p:txBody>
      </p:sp>
      <p:sp>
        <p:nvSpPr>
          <p:cNvPr id="5" name="TextBox 4"/>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تاق و قوس</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8" name="TextBox 7"/>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86</a:t>
            </a:r>
          </a:p>
        </p:txBody>
      </p:sp>
      <p:sp>
        <p:nvSpPr>
          <p:cNvPr id="10"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تاق و قوس زمر شیدی</a:t>
            </a:r>
          </a:p>
          <a:p>
            <a:pPr defTabSz="884160"/>
            <a:r>
              <a:rPr lang="fa-IR" sz="1108" dirty="0">
                <a:solidFill>
                  <a:prstClr val="black">
                    <a:lumMod val="75000"/>
                    <a:lumOff val="25000"/>
                  </a:prstClr>
                </a:solidFill>
              </a:rPr>
              <a:t>رساله تاق و عزج</a:t>
            </a:r>
          </a:p>
          <a:p>
            <a:pPr defTabSz="884160"/>
            <a:r>
              <a:rPr lang="fa-IR" sz="1108" dirty="0">
                <a:solidFill>
                  <a:prstClr val="black">
                    <a:lumMod val="75000"/>
                    <a:lumOff val="25000"/>
                  </a:prstClr>
                </a:solidFill>
              </a:rPr>
              <a:t>برداشت میدانی</a:t>
            </a: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Tree>
    <p:extLst>
      <p:ext uri="{BB962C8B-B14F-4D97-AF65-F5344CB8AC3E}">
        <p14:creationId xmlns:p14="http://schemas.microsoft.com/office/powerpoint/2010/main" val="34186582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07311" y="861102"/>
            <a:ext cx="4121073" cy="262829"/>
          </a:xfrm>
          <a:prstGeom prst="rect">
            <a:avLst/>
          </a:prstGeom>
          <a:noFill/>
        </p:spPr>
        <p:txBody>
          <a:bodyPr wrap="square" rtlCol="0">
            <a:spAutoFit/>
          </a:bodyPr>
          <a:lstStyle/>
          <a:p>
            <a:pPr algn="justLow" defTabSz="884160"/>
            <a:r>
              <a:rPr lang="fa-IR" sz="1108" b="1" dirty="0">
                <a:solidFill>
                  <a:prstClr val="black"/>
                </a:solidFill>
                <a:latin typeface="Times New Roman" pitchFamily="18" charset="0"/>
                <a:cs typeface="B Nazanin" pitchFamily="2" charset="-78"/>
              </a:rPr>
              <a:t>مطابقت چند نمونه قوس مربع (سه و دو قسمت) با تاق های داخل حمام</a:t>
            </a:r>
            <a:endParaRPr lang="en-US" sz="1108" b="1" dirty="0">
              <a:solidFill>
                <a:prstClr val="black"/>
              </a:solidFill>
              <a:latin typeface="Times New Roman" pitchFamily="18" charset="0"/>
              <a:cs typeface="B Nazanin" pitchFamily="2" charset="-78"/>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632122" y="1368464"/>
            <a:ext cx="5396262" cy="4614297"/>
          </a:xfrm>
          <a:prstGeom prst="rect">
            <a:avLst/>
          </a:prstGeom>
          <a:ln>
            <a:noFill/>
          </a:ln>
          <a:effectLst>
            <a:outerShdw blurRad="190500" algn="tl" rotWithShape="0">
              <a:srgbClr val="000000">
                <a:alpha val="70000"/>
              </a:srgbClr>
            </a:outerShdw>
          </a:effectLst>
        </p:spPr>
      </p:pic>
      <p:sp>
        <p:nvSpPr>
          <p:cNvPr id="6" name="TextBox 5"/>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تاق و قوس</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8" name="TextBox 7"/>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87</a:t>
            </a:r>
          </a:p>
        </p:txBody>
      </p:sp>
      <p:sp>
        <p:nvSpPr>
          <p:cNvPr id="10"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تاق و قوس زمر شیدی</a:t>
            </a:r>
          </a:p>
          <a:p>
            <a:pPr defTabSz="884160"/>
            <a:r>
              <a:rPr lang="fa-IR" sz="1108" dirty="0">
                <a:solidFill>
                  <a:prstClr val="black">
                    <a:lumMod val="75000"/>
                    <a:lumOff val="25000"/>
                  </a:prstClr>
                </a:solidFill>
              </a:rPr>
              <a:t>رساله تاق و عزج</a:t>
            </a:r>
          </a:p>
          <a:p>
            <a:pPr defTabSz="884160"/>
            <a:r>
              <a:rPr lang="fa-IR" sz="1108" dirty="0">
                <a:solidFill>
                  <a:prstClr val="black">
                    <a:lumMod val="75000"/>
                    <a:lumOff val="25000"/>
                  </a:prstClr>
                </a:solidFill>
              </a:rPr>
              <a:t>برداشت میدانی</a:t>
            </a: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Tree>
    <p:extLst>
      <p:ext uri="{BB962C8B-B14F-4D97-AF65-F5344CB8AC3E}">
        <p14:creationId xmlns:p14="http://schemas.microsoft.com/office/powerpoint/2010/main" val="42444249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2"/>
          <p:cNvSpPr txBox="1">
            <a:spLocks/>
          </p:cNvSpPr>
          <p:nvPr/>
        </p:nvSpPr>
        <p:spPr>
          <a:xfrm>
            <a:off x="1238416" y="1225403"/>
            <a:ext cx="1264925" cy="1206563"/>
          </a:xfrm>
          <a:prstGeom prst="rect">
            <a:avLst/>
          </a:prstGeom>
        </p:spPr>
        <p:txBody>
          <a:bodyPr vert="horz" lIns="84406" tIns="42203" rIns="84406" bIns="42203"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شناخت</a:t>
            </a:r>
            <a:endParaRPr lang="en-US" sz="6646" b="1" dirty="0">
              <a:solidFill>
                <a:prstClr val="black"/>
              </a:solidFill>
              <a:latin typeface="IranNastaliq" pitchFamily="18" charset="0"/>
              <a:cs typeface="IranNastaliq" pitchFamily="18" charset="0"/>
            </a:endParaRPr>
          </a:p>
        </p:txBody>
      </p:sp>
      <p:sp>
        <p:nvSpPr>
          <p:cNvPr id="3" name="Content Placeholder 2"/>
          <p:cNvSpPr txBox="1">
            <a:spLocks/>
          </p:cNvSpPr>
          <p:nvPr/>
        </p:nvSpPr>
        <p:spPr>
          <a:xfrm>
            <a:off x="1971589" y="1840077"/>
            <a:ext cx="1005157" cy="465282"/>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2954" b="1" dirty="0">
                <a:solidFill>
                  <a:prstClr val="white">
                    <a:lumMod val="65000"/>
                  </a:prstClr>
                </a:solidFill>
                <a:latin typeface="IranNastaliq" pitchFamily="18" charset="0"/>
                <a:cs typeface="IranNastaliq" pitchFamily="18" charset="0"/>
              </a:rPr>
              <a:t>فصل دوم</a:t>
            </a:r>
            <a:endParaRPr lang="en-US" sz="2954" b="1" dirty="0">
              <a:solidFill>
                <a:prstClr val="white">
                  <a:lumMod val="65000"/>
                </a:prstClr>
              </a:solidFill>
              <a:latin typeface="IranNastaliq" pitchFamily="18" charset="0"/>
              <a:cs typeface="IranNastaliq" pitchFamily="18" charset="0"/>
            </a:endParaRPr>
          </a:p>
        </p:txBody>
      </p:sp>
      <p:sp>
        <p:nvSpPr>
          <p:cNvPr id="4" name="Content Placeholder 2"/>
          <p:cNvSpPr txBox="1">
            <a:spLocks/>
          </p:cNvSpPr>
          <p:nvPr/>
        </p:nvSpPr>
        <p:spPr>
          <a:xfrm>
            <a:off x="1196184" y="5678821"/>
            <a:ext cx="1381749" cy="342467"/>
          </a:xfrm>
          <a:prstGeom prst="rect">
            <a:avLst/>
          </a:prstGeom>
          <a:solidFill>
            <a:schemeClr val="bg1">
              <a:lumMod val="85000"/>
            </a:schemeClr>
          </a:solidFill>
          <a:ln>
            <a:solidFill>
              <a:schemeClr val="bg1">
                <a:lumMod val="50000"/>
              </a:schemeClr>
            </a:solidFill>
          </a:ln>
          <a:effectLst>
            <a:outerShdw blurRad="63500" sx="102000" sy="102000" algn="ctr" rotWithShape="0">
              <a:prstClr val="black">
                <a:alpha val="40000"/>
              </a:prstClr>
            </a:outerShdw>
            <a:reflection blurRad="6350" stA="50000" endA="300" endPos="38500" dist="50800" dir="5400000" sy="-100000" algn="bl" rotWithShape="0"/>
          </a:effectLst>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846" dirty="0">
                <a:solidFill>
                  <a:prstClr val="black"/>
                </a:solidFill>
                <a:latin typeface="IranNastaliq" pitchFamily="18" charset="0"/>
                <a:cs typeface="B Mitra" pitchFamily="2" charset="-78"/>
              </a:rPr>
              <a:t>جزئیات اجرایی</a:t>
            </a:r>
            <a:endParaRPr lang="en-US" sz="1846" dirty="0">
              <a:solidFill>
                <a:prstClr val="black"/>
              </a:solidFill>
              <a:latin typeface="IranNastaliq" pitchFamily="18" charset="0"/>
              <a:cs typeface="B Mitra" pitchFamily="2" charset="-78"/>
            </a:endParaRPr>
          </a:p>
        </p:txBody>
      </p:sp>
      <p:sp>
        <p:nvSpPr>
          <p:cNvPr id="5" name="Content Placeholder 2"/>
          <p:cNvSpPr txBox="1">
            <a:spLocks/>
          </p:cNvSpPr>
          <p:nvPr/>
        </p:nvSpPr>
        <p:spPr>
          <a:xfrm>
            <a:off x="815498" y="1042449"/>
            <a:ext cx="632463" cy="1206563"/>
          </a:xfrm>
          <a:prstGeom prst="rect">
            <a:avLst/>
          </a:prstGeom>
        </p:spPr>
        <p:txBody>
          <a:bodyPr vert="horz" lIns="84406" tIns="42203" rIns="84406" bIns="42203"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6646" b="1" dirty="0">
                <a:solidFill>
                  <a:prstClr val="black"/>
                </a:solidFill>
                <a:latin typeface="IranNastaliq" pitchFamily="18" charset="0"/>
                <a:cs typeface="IranNastaliq" pitchFamily="18" charset="0"/>
              </a:rPr>
              <a:t>بنا</a:t>
            </a:r>
            <a:endParaRPr lang="en-US" sz="6646" b="1" dirty="0">
              <a:solidFill>
                <a:prstClr val="black"/>
              </a:solidFill>
              <a:latin typeface="IranNastaliq" pitchFamily="18" charset="0"/>
              <a:cs typeface="IranNastaliq" pitchFamily="18" charset="0"/>
            </a:endParaRPr>
          </a:p>
        </p:txBody>
      </p:sp>
    </p:spTree>
    <p:extLst>
      <p:ext uri="{BB962C8B-B14F-4D97-AF65-F5344CB8AC3E}">
        <p14:creationId xmlns:p14="http://schemas.microsoft.com/office/powerpoint/2010/main" val="224638407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20677" y="3960751"/>
            <a:ext cx="3239454" cy="1993510"/>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33723" y="3275323"/>
            <a:ext cx="1934789" cy="2678939"/>
          </a:xfrm>
          <a:prstGeom prst="rect">
            <a:avLst/>
          </a:prstGeom>
          <a:ln>
            <a:noFill/>
          </a:ln>
          <a:effectLst>
            <a:outerShdw blurRad="190500" algn="tl" rotWithShape="0">
              <a:srgbClr val="000000">
                <a:alpha val="70000"/>
              </a:srgbClr>
            </a:outerShdw>
          </a:effectLst>
        </p:spPr>
      </p:pic>
      <p:sp>
        <p:nvSpPr>
          <p:cNvPr id="2" name="TextBox 1"/>
          <p:cNvSpPr txBox="1"/>
          <p:nvPr/>
        </p:nvSpPr>
        <p:spPr>
          <a:xfrm>
            <a:off x="2179119" y="1301995"/>
            <a:ext cx="6220383" cy="1683125"/>
          </a:xfrm>
          <a:prstGeom prst="rect">
            <a:avLst/>
          </a:prstGeom>
          <a:noFill/>
        </p:spPr>
        <p:txBody>
          <a:bodyPr wrap="square" lIns="63152" tIns="31577" rIns="63152" bIns="31577" rtlCol="0">
            <a:spAutoFit/>
          </a:bodyPr>
          <a:lstStyle/>
          <a:p>
            <a:pPr algn="justLow" defTabSz="884160"/>
            <a:r>
              <a:rPr lang="fa-IR" sz="1200" dirty="0">
                <a:solidFill>
                  <a:prstClr val="black"/>
                </a:solidFill>
                <a:latin typeface="Microsoft Uighur" pitchFamily="2" charset="-78"/>
                <a:cs typeface="B Nazanin" pitchFamily="2" charset="-78"/>
              </a:rPr>
              <a:t>   به طور كلي مي توان گفت آجر نوعي سنگ مصنوعي است كه از تركيب خاك و آب به روش سنتي و تحت ضوابط زير به دست مي‏آيد. خاك رس مرغوب و عاري از هر گونه خاك‏هاي آوار - نباتي - لجني، آب گرفته مي‏شود. پس از باد كردن دانه هاي خاك و باز شدن مولكول‏هاي آن به وسيله بيل، زير و رو شده و با لگد كوبي كاملاً ورز داده مي شود تا به صورت خميره اي سفت در آمده و آماده قالب گيري گردد. سپس قالب زده و پخته مي شود.</a:t>
            </a:r>
            <a:endParaRPr lang="en-US" sz="1200" dirty="0">
              <a:solidFill>
                <a:prstClr val="black"/>
              </a:solidFill>
              <a:latin typeface="Microsoft Uighur" pitchFamily="2" charset="-78"/>
              <a:cs typeface="B Nazanin" pitchFamily="2" charset="-78"/>
            </a:endParaRPr>
          </a:p>
          <a:p>
            <a:pPr algn="justLow" defTabSz="884160"/>
            <a:endParaRPr lang="fa-IR" sz="923" dirty="0">
              <a:solidFill>
                <a:prstClr val="black"/>
              </a:solidFill>
              <a:latin typeface="Microsoft Uighur" pitchFamily="2" charset="-78"/>
              <a:cs typeface="B Nazanin" pitchFamily="2" charset="-78"/>
            </a:endParaRPr>
          </a:p>
          <a:p>
            <a:pPr algn="justLow" defTabSz="884160"/>
            <a:r>
              <a:rPr lang="fa-IR" sz="1200" b="1" dirty="0">
                <a:solidFill>
                  <a:prstClr val="black"/>
                </a:solidFill>
                <a:latin typeface="Microsoft Uighur" pitchFamily="2" charset="-78"/>
                <a:cs typeface="B Nazanin" pitchFamily="2" charset="-78"/>
              </a:rPr>
              <a:t>1. آجر: </a:t>
            </a:r>
            <a:r>
              <a:rPr lang="fa-IR" sz="1200" dirty="0">
                <a:solidFill>
                  <a:prstClr val="black"/>
                </a:solidFill>
                <a:latin typeface="Microsoft Uighur" pitchFamily="2" charset="-78"/>
                <a:cs typeface="B Nazanin" pitchFamily="2" charset="-78"/>
              </a:rPr>
              <a:t>آجر رسی از قدیمی‏ترین مصالح ساختمانی است که به وسیله بشر تولید شده است. گل حاصل از خاک رس که منشا تهیه آجر است به راحتی شکل دلخواه را به خود می گیرد و محصولی همگن بدست می دهد؛ از این رو می توان با قالب زدن گل و حرارت دادن آن، مصالحی سخت، دارای مشخصات فیزیکی، مکانیکی و شیمیایی یکسان متناسب با کاربرد، منطبق با فیزیک بدن انسان، با فرآیند تولید ساده، سریع و حمل و نقل آسان تولید نمود.</a:t>
            </a:r>
          </a:p>
        </p:txBody>
      </p:sp>
      <p:sp>
        <p:nvSpPr>
          <p:cNvPr id="8" name="TextBox 7"/>
          <p:cNvSpPr txBox="1"/>
          <p:nvPr/>
        </p:nvSpPr>
        <p:spPr>
          <a:xfrm>
            <a:off x="6295048" y="918967"/>
            <a:ext cx="206568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مواد و مصالح سازنده دیوار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6" name="TextBox 5"/>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مصالح دیوار</a:t>
            </a:r>
            <a:endParaRPr lang="en-US" sz="1200" dirty="0">
              <a:solidFill>
                <a:prstClr val="black">
                  <a:lumMod val="75000"/>
                  <a:lumOff val="25000"/>
                </a:prstClr>
              </a:solidFill>
              <a:cs typeface="B Nazanin" pitchFamily="2" charset="-78"/>
            </a:endParaRP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89</a:t>
            </a:r>
          </a:p>
        </p:txBody>
      </p:sp>
      <p:sp>
        <p:nvSpPr>
          <p:cNvPr id="11"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تاق و قوس زمر شیدی</a:t>
            </a:r>
          </a:p>
          <a:p>
            <a:pPr defTabSz="884160"/>
            <a:r>
              <a:rPr lang="fa-IR" sz="1108" dirty="0">
                <a:solidFill>
                  <a:prstClr val="black">
                    <a:lumMod val="75000"/>
                    <a:lumOff val="25000"/>
                  </a:prstClr>
                </a:solidFill>
              </a:rPr>
              <a:t>رساله تاق و عزج</a:t>
            </a:r>
          </a:p>
          <a:p>
            <a:pPr defTabSz="884160"/>
            <a:r>
              <a:rPr lang="fa-IR" sz="1108" dirty="0">
                <a:solidFill>
                  <a:prstClr val="black">
                    <a:lumMod val="75000"/>
                    <a:lumOff val="25000"/>
                  </a:prstClr>
                </a:solidFill>
              </a:rPr>
              <a:t>برداشت میدانی</a:t>
            </a:r>
          </a:p>
        </p:txBody>
      </p:sp>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Tree>
    <p:extLst>
      <p:ext uri="{BB962C8B-B14F-4D97-AF65-F5344CB8AC3E}">
        <p14:creationId xmlns:p14="http://schemas.microsoft.com/office/powerpoint/2010/main" val="28295412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78526" y="1416359"/>
            <a:ext cx="5829856" cy="987100"/>
          </a:xfrm>
          <a:prstGeom prst="rect">
            <a:avLst/>
          </a:prstGeom>
        </p:spPr>
        <p:txBody>
          <a:bodyPr wrap="square" lIns="63152" tIns="31577" rIns="63152" bIns="31577">
            <a:spAutoFit/>
          </a:bodyPr>
          <a:lstStyle/>
          <a:p>
            <a:pPr algn="justLow" defTabSz="884160"/>
            <a:r>
              <a:rPr lang="fa-IR" sz="1200" dirty="0">
                <a:solidFill>
                  <a:prstClr val="black"/>
                </a:solidFill>
                <a:cs typeface="B Nazanin" pitchFamily="2" charset="-78"/>
              </a:rPr>
              <a:t>   این حمام در محله قدیمی پیرسرای رشت قرار گرفته است. علاوه بر کاشی‏کاری سردر که هنوز باقیست، داخل حمام هم کاشی‏کاری هایی داشته  که هنوز هم در خاطر اهالی محل می‏باشد.</a:t>
            </a:r>
            <a:endParaRPr lang="en-US" sz="1200" dirty="0">
              <a:solidFill>
                <a:prstClr val="black"/>
              </a:solidFill>
              <a:cs typeface="B Nazanin" pitchFamily="2" charset="-78"/>
            </a:endParaRPr>
          </a:p>
          <a:p>
            <a:pPr algn="justLow" defTabSz="884160"/>
            <a:r>
              <a:rPr lang="fa-IR" sz="1200" dirty="0">
                <a:solidFill>
                  <a:prstClr val="black"/>
                </a:solidFill>
                <a:cs typeface="B Nazanin" pitchFamily="2" charset="-78"/>
              </a:rPr>
              <a:t>   چهارداتگ این بنا دارای مالکیت شخصی و دو دانگ آن وقفی، می‏باشد.</a:t>
            </a:r>
          </a:p>
          <a:p>
            <a:pPr algn="justLow" defTabSz="884160"/>
            <a:r>
              <a:rPr lang="fa-IR" sz="1200" dirty="0">
                <a:solidFill>
                  <a:prstClr val="black"/>
                </a:solidFill>
                <a:cs typeface="B Nazanin" pitchFamily="2" charset="-78"/>
              </a:rPr>
              <a:t>   در سال 1352 با تغییرات در پلان و تخریب تزیینات، بازسازی شد و به دو بخش زنانه و مردانه تقسیم گردید.</a:t>
            </a:r>
          </a:p>
          <a:p>
            <a:pPr algn="justLow" defTabSz="884160"/>
            <a:r>
              <a:rPr lang="fa-IR" sz="1200" dirty="0">
                <a:solidFill>
                  <a:prstClr val="black"/>
                </a:solidFill>
                <a:cs typeface="B Nazanin" pitchFamily="2" charset="-78"/>
              </a:rPr>
              <a:t>   از سال 1381 به طور کامل بسته شد و تا امروز بی‏مصرف باقیمانده و در حال نابودی می‏باشد.</a:t>
            </a:r>
            <a:endParaRPr lang="en-US" sz="1200" dirty="0">
              <a:solidFill>
                <a:prstClr val="black"/>
              </a:solidFill>
              <a:cs typeface="B Nazanin" pitchFamily="2"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78526" y="2635833"/>
            <a:ext cx="2608713" cy="3318987"/>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93949" y="3798674"/>
            <a:ext cx="3114432" cy="2156145"/>
          </a:xfrm>
          <a:prstGeom prst="rect">
            <a:avLst/>
          </a:prstGeom>
          <a:ln>
            <a:noFill/>
          </a:ln>
          <a:effectLst>
            <a:outerShdw blurRad="190500" algn="tl" rotWithShape="0">
              <a:srgbClr val="000000">
                <a:alpha val="70000"/>
              </a:srgbClr>
            </a:outerShdw>
          </a:effectLst>
        </p:spPr>
      </p:pic>
      <p:sp>
        <p:nvSpPr>
          <p:cNvPr id="6" name="TextBox 5"/>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1</a:t>
            </a:r>
            <a:endParaRPr lang="en-US" sz="1108" dirty="0">
              <a:solidFill>
                <a:prstClr val="black">
                  <a:lumMod val="65000"/>
                  <a:lumOff val="35000"/>
                </a:prstClr>
              </a:solidFill>
              <a:cs typeface="B Nazanin" pitchFamily="2" charset="-78"/>
            </a:endParaRPr>
          </a:p>
        </p:txBody>
      </p:sp>
      <p:sp>
        <p:nvSpPr>
          <p:cNvPr id="7" name="TextBox 6"/>
          <p:cNvSpPr txBox="1"/>
          <p:nvPr/>
        </p:nvSpPr>
        <p:spPr>
          <a:xfrm>
            <a:off x="487809" y="4886341"/>
            <a:ext cx="1329378" cy="276999"/>
          </a:xfrm>
          <a:prstGeom prst="rect">
            <a:avLst/>
          </a:prstGeom>
          <a:noFill/>
        </p:spPr>
        <p:txBody>
          <a:bodyPr wrap="square" rtlCol="0">
            <a:spAutoFit/>
          </a:bodyPr>
          <a:lstStyle/>
          <a:p>
            <a:pPr algn="ctr" defTabSz="884160" rtl="0"/>
            <a:r>
              <a:rPr lang="fa-IR" sz="1200" dirty="0">
                <a:solidFill>
                  <a:prstClr val="black">
                    <a:lumMod val="75000"/>
                    <a:lumOff val="25000"/>
                  </a:prstClr>
                </a:solidFill>
                <a:cs typeface="B Nazanin" pitchFamily="2" charset="-78"/>
              </a:rPr>
              <a:t>معرفی بنا</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6004219" y="969651"/>
            <a:ext cx="2193474" cy="319639"/>
          </a:xfrm>
          <a:prstGeom prst="rect">
            <a:avLst/>
          </a:prstGeom>
          <a:noFill/>
        </p:spPr>
        <p:txBody>
          <a:bodyPr wrap="square" rtlCol="0">
            <a:spAutoFit/>
          </a:bodyPr>
          <a:lstStyle/>
          <a:p>
            <a:pPr defTabSz="884160"/>
            <a:r>
              <a:rPr lang="fa-IR" sz="1477" b="1" dirty="0">
                <a:solidFill>
                  <a:prstClr val="black"/>
                </a:solidFill>
                <a:effectLst>
                  <a:outerShdw blurRad="38100" dist="38100" dir="2700000" algn="tl">
                    <a:srgbClr val="000000">
                      <a:alpha val="43137"/>
                    </a:srgbClr>
                  </a:outerShdw>
                </a:effectLst>
                <a:cs typeface="B Nazanin" pitchFamily="2" charset="-78"/>
              </a:rPr>
              <a:t>معرفی بنا :</a:t>
            </a:r>
            <a:endParaRPr lang="en-US" sz="1477" b="1" dirty="0">
              <a:solidFill>
                <a:prstClr val="black"/>
              </a:solidFill>
              <a:effectLst>
                <a:outerShdw blurRad="38100" dist="38100" dir="2700000" algn="tl">
                  <a:srgbClr val="000000">
                    <a:alpha val="43137"/>
                  </a:srgbClr>
                </a:outerShdw>
              </a:effectLst>
              <a:cs typeface="B Nazanin" pitchFamily="2" charset="-78"/>
            </a:endParaRPr>
          </a:p>
        </p:txBody>
      </p:sp>
      <p:sp>
        <p:nvSpPr>
          <p:cNvPr id="9" name="TextBox 8"/>
          <p:cNvSpPr txBox="1"/>
          <p:nvPr/>
        </p:nvSpPr>
        <p:spPr>
          <a:xfrm>
            <a:off x="58386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9</a:t>
            </a:r>
            <a:endParaRPr lang="en-US" sz="1108" dirty="0">
              <a:solidFill>
                <a:prstClr val="black">
                  <a:lumMod val="65000"/>
                  <a:lumOff val="35000"/>
                </a:prstClr>
              </a:solidFill>
              <a:cs typeface="B Nazanin" pitchFamily="2" charset="-78"/>
            </a:endParaRP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1"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rtl="0"/>
            <a:r>
              <a:rPr lang="fa-IR" sz="1108" dirty="0">
                <a:solidFill>
                  <a:prstClr val="black">
                    <a:lumMod val="75000"/>
                    <a:lumOff val="25000"/>
                  </a:prstClr>
                </a:solidFill>
              </a:rPr>
              <a:t>بررسی‏های میدانی</a:t>
            </a:r>
          </a:p>
          <a:p>
            <a:pPr defTabSz="884160"/>
            <a:r>
              <a:rPr lang="fa-IR" sz="1108" dirty="0">
                <a:solidFill>
                  <a:prstClr val="black">
                    <a:lumMod val="65000"/>
                    <a:lumOff val="35000"/>
                  </a:prstClr>
                </a:solidFill>
              </a:rPr>
              <a:t>مصاحبه با صاحب بنا</a:t>
            </a:r>
          </a:p>
          <a:p>
            <a:pPr defTabSz="884160"/>
            <a:r>
              <a:rPr lang="fa-IR" sz="1108" dirty="0">
                <a:solidFill>
                  <a:prstClr val="black">
                    <a:lumMod val="65000"/>
                    <a:lumOff val="35000"/>
                  </a:prstClr>
                </a:solidFill>
              </a:rPr>
              <a:t>سازمان اوقاف</a:t>
            </a:r>
            <a:endParaRPr lang="en-US" sz="923" dirty="0">
              <a:solidFill>
                <a:prstClr val="black">
                  <a:lumMod val="65000"/>
                  <a:lumOff val="35000"/>
                </a:prstClr>
              </a:solidFill>
            </a:endParaRPr>
          </a:p>
        </p:txBody>
      </p:sp>
    </p:spTree>
    <p:extLst>
      <p:ext uri="{BB962C8B-B14F-4D97-AF65-F5344CB8AC3E}">
        <p14:creationId xmlns:p14="http://schemas.microsoft.com/office/powerpoint/2010/main" val="115795560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79119" y="1235526"/>
            <a:ext cx="6220383" cy="1356432"/>
          </a:xfrm>
          <a:prstGeom prst="rect">
            <a:avLst/>
          </a:prstGeom>
        </p:spPr>
        <p:txBody>
          <a:bodyPr wrap="square" lIns="63152" tIns="31577" rIns="63152" bIns="31577">
            <a:spAutoFit/>
          </a:bodyPr>
          <a:lstStyle/>
          <a:p>
            <a:pPr algn="justLow" defTabSz="884160"/>
            <a:r>
              <a:rPr lang="fa-IR" sz="1200" b="1" dirty="0">
                <a:solidFill>
                  <a:prstClr val="black"/>
                </a:solidFill>
                <a:latin typeface="Microsoft Uighur" pitchFamily="2" charset="-78"/>
                <a:cs typeface="B Nazanin" pitchFamily="2" charset="-78"/>
              </a:rPr>
              <a:t>2. ملات ساروج</a:t>
            </a:r>
            <a:r>
              <a:rPr lang="fa-IR" sz="1200" dirty="0">
                <a:solidFill>
                  <a:prstClr val="black"/>
                </a:solidFill>
                <a:latin typeface="Microsoft Uighur" pitchFamily="2" charset="-78"/>
                <a:cs typeface="B Nazanin" pitchFamily="2" charset="-78"/>
              </a:rPr>
              <a:t> </a:t>
            </a:r>
            <a:r>
              <a:rPr lang="fa-IR" sz="1200" b="1" dirty="0">
                <a:solidFill>
                  <a:prstClr val="black"/>
                </a:solidFill>
                <a:latin typeface="Microsoft Uighur" pitchFamily="2" charset="-78"/>
                <a:cs typeface="B Nazanin" pitchFamily="2" charset="-78"/>
              </a:rPr>
              <a:t>:</a:t>
            </a:r>
            <a:r>
              <a:rPr lang="fa-IR" sz="1200" dirty="0">
                <a:solidFill>
                  <a:prstClr val="black"/>
                </a:solidFill>
                <a:latin typeface="Microsoft Uighur" pitchFamily="2" charset="-78"/>
                <a:cs typeface="B Nazanin" pitchFamily="2" charset="-78"/>
              </a:rPr>
              <a:t> پیش از اختراع سیمان، ملات ساروج را برای اندود و آب بندی کردن مصرف می کردند. ماده چسباننده‏ی این ملات از اختلاط آهک، خاکستر و آب حاصل می‏شود و برای قوام و چسبندگی به آن خاک رس می‏افزایند و ماسه بادی نیز در آن نقش پر کننده و استخوان بندی دارد. برای جلوگیری از ترک خوردگی به ساروج، لویی(پنبه جگن) یا موی بز می‏زدند. خاکستر، دارای مقدار زیادی سیلیس غیربلوری است که به هنگام اختلاط با دوغاب آهک با آن ترکیب می‏شود و سیلیکات کلسیم به وجود می‏آید ولی این عمل به کندی پیش می‏رود و از این جهت این نوع ملات کندگیر است.</a:t>
            </a:r>
          </a:p>
          <a:p>
            <a:pPr algn="justLow" defTabSz="884160"/>
            <a:r>
              <a:rPr lang="fa-IR" sz="1200" dirty="0">
                <a:solidFill>
                  <a:prstClr val="black"/>
                </a:solidFill>
                <a:latin typeface="Microsoft Uighur" pitchFamily="2" charset="-78"/>
                <a:cs typeface="B Nazanin" pitchFamily="2" charset="-78"/>
              </a:rPr>
              <a:t>   ملات ساروج از اختلاط 10 پیمانه گرد آهک شکفته، 7 پیمانه خاکستر الک شده، یک پیمانه خاک رس، یک پیمانه ماسه بادی، 30 تا 50 کیلوگرم لویی (برای هر متر مکعب ملات) آب به میزان کافی و ورز دادن آن ها به دست می‏آید.</a:t>
            </a:r>
            <a:endParaRPr lang="en-US" sz="1200" dirty="0">
              <a:solidFill>
                <a:prstClr val="black"/>
              </a:solidFill>
              <a:cs typeface="B Nazanin" pitchFamily="2" charset="-78"/>
            </a:endParaRPr>
          </a:p>
        </p:txBody>
      </p:sp>
      <p:sp>
        <p:nvSpPr>
          <p:cNvPr id="5" name="Rectangle 4"/>
          <p:cNvSpPr/>
          <p:nvPr/>
        </p:nvSpPr>
        <p:spPr>
          <a:xfrm>
            <a:off x="2179119" y="2663283"/>
            <a:ext cx="6220383" cy="2095096"/>
          </a:xfrm>
          <a:prstGeom prst="rect">
            <a:avLst/>
          </a:prstGeom>
        </p:spPr>
        <p:txBody>
          <a:bodyPr wrap="square" lIns="63152" tIns="31577" rIns="63152" bIns="31577">
            <a:spAutoFit/>
          </a:bodyPr>
          <a:lstStyle/>
          <a:p>
            <a:pPr algn="justLow" defTabSz="884160"/>
            <a:r>
              <a:rPr lang="fa-IR" sz="1200" b="1" dirty="0">
                <a:solidFill>
                  <a:prstClr val="black"/>
                </a:solidFill>
                <a:latin typeface="Microsoft Uighur" pitchFamily="2" charset="-78"/>
                <a:cs typeface="B Nazanin" pitchFamily="2" charset="-78"/>
              </a:rPr>
              <a:t>3. ملات کاهگل : </a:t>
            </a:r>
            <a:r>
              <a:rPr lang="fa-IR" sz="1200" dirty="0">
                <a:solidFill>
                  <a:prstClr val="black"/>
                </a:solidFill>
                <a:latin typeface="Microsoft Uighur" pitchFamily="2" charset="-78"/>
                <a:cs typeface="B Nazanin" pitchFamily="2" charset="-78"/>
              </a:rPr>
              <a:t>ماده چسباننده ملات گل و کاه گل خاک رس است. پولک‏های خاک رس پس از مکیدن آب به صورت خمیری در می‏آیند و دانه های ماسه داخل خاک را به یکدیگر می چسبانند.این ملات ها از قدیمی ترین ملات ها هستند و در نخستین ساختمان هایی که بشر بنا کرده، بکار رفته اند.برای ساختن ملات گل حوضچه ای از خاک می سازند و در آن آب می اندازند و صبر می کنند تا پولک های خاک رس آب بمکند، پس از آن ملات را خوب ورز می دهند و به مصرف می رسانند.چون ملات گل پس از خشک شدن جمع می شود و ترک می خورد، به آن کاه می زنند تا آن را مسلح کرده و از ترک خوردن آن جلوگیری کنند. برای ساختن این ملات نیز حوضچه ای از کاه و گل می سازند و در آن آب می اندازند تا خاک گل شود و کاه خیس بخورد و نرم شود.پس از آن ملات را خوب ورز می دهند و به مصرف می رسانند.از ویژگی های این ملات سبکی وزن و عایق حرارتی بودن آن است.</a:t>
            </a:r>
          </a:p>
          <a:p>
            <a:pPr algn="justLow" defTabSz="884160"/>
            <a:r>
              <a:rPr lang="fa-IR" sz="1200" dirty="0">
                <a:solidFill>
                  <a:prstClr val="black"/>
                </a:solidFill>
                <a:latin typeface="Microsoft Uighur" pitchFamily="2" charset="-78"/>
                <a:cs typeface="B Nazanin" pitchFamily="2" charset="-78"/>
              </a:rPr>
              <a:t>   چنانچه در آب ملات کاه گل کمی نمک طعام اضافه کنند به علت خاصیت جذب و نگهداری رطوبت که در نمک وجود دارد، مدت بیشتری ملات خمیری می ماند و بهتر جلوی عبور آب را می گیرد، افزون بر آن از آنجا که نمک درجه انجماد آب را پایین می آورد، ملات در فصول سرد دیرتر یخ میزند.</a:t>
            </a:r>
            <a:endParaRPr lang="en-US" sz="1200" dirty="0">
              <a:solidFill>
                <a:prstClr val="black"/>
              </a:solidFill>
              <a:latin typeface="Microsoft Uighur" pitchFamily="2" charset="-78"/>
              <a:cs typeface="B Nazanin" pitchFamily="2" charset="-78"/>
            </a:endParaRPr>
          </a:p>
          <a:p>
            <a:pPr algn="justLow" defTabSz="884160"/>
            <a:endParaRPr lang="en-US" sz="1200" dirty="0">
              <a:solidFill>
                <a:prstClr val="black"/>
              </a:solidFill>
              <a:latin typeface="Microsoft Uighur" pitchFamily="2" charset="-78"/>
              <a:cs typeface="B Nazanin" pitchFamily="2" charset="-78"/>
            </a:endParaRPr>
          </a:p>
        </p:txBody>
      </p:sp>
      <p:sp>
        <p:nvSpPr>
          <p:cNvPr id="6" name="TextBox 5"/>
          <p:cNvSpPr txBox="1"/>
          <p:nvPr/>
        </p:nvSpPr>
        <p:spPr>
          <a:xfrm>
            <a:off x="2179119" y="4687103"/>
            <a:ext cx="6220383" cy="802434"/>
          </a:xfrm>
          <a:prstGeom prst="rect">
            <a:avLst/>
          </a:prstGeom>
          <a:noFill/>
        </p:spPr>
        <p:txBody>
          <a:bodyPr wrap="square" lIns="63152" tIns="31577" rIns="63152" bIns="31577" rtlCol="0">
            <a:spAutoFit/>
          </a:bodyPr>
          <a:lstStyle/>
          <a:p>
            <a:pPr algn="justLow" defTabSz="884160"/>
            <a:r>
              <a:rPr lang="fa-IR" sz="1200" b="1" dirty="0">
                <a:solidFill>
                  <a:prstClr val="black"/>
                </a:solidFill>
                <a:latin typeface="Microsoft Uighur" pitchFamily="2" charset="-78"/>
                <a:cs typeface="B Nazanin" pitchFamily="2" charset="-78"/>
              </a:rPr>
              <a:t>4. ملات گچ و خاک :</a:t>
            </a:r>
            <a:r>
              <a:rPr lang="fa-IR" sz="1200" dirty="0">
                <a:solidFill>
                  <a:prstClr val="black"/>
                </a:solidFill>
                <a:cs typeface="B Nazanin" pitchFamily="2" charset="-78"/>
              </a:rPr>
              <a:t> افزودن خاک رس به گچ به مقادیر زیاد آن را کند گیر و ارزان می کند. معمولاً نسبت خاک رس به گچ از یک به دو تا یک به یک تغییر می کند که ملات اخیر به ملات گچ نیم و نیم معروف و متداول تر است. ملات گچ و خاک در قشر آستر اندودکاری‏های داخل ساختمان مصرف می شود. برای ساختن آن مخلوط گچ و خاک را به آهستگی در آب پاشیده و سپس بهم می‏زنند.</a:t>
            </a:r>
            <a:endParaRPr lang="en-US" sz="1200" dirty="0">
              <a:solidFill>
                <a:prstClr val="black"/>
              </a:solidFill>
              <a:cs typeface="B Nazanin" pitchFamily="2" charset="-78"/>
            </a:endParaRPr>
          </a:p>
        </p:txBody>
      </p:sp>
      <p:sp>
        <p:nvSpPr>
          <p:cNvPr id="7" name="TextBox 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مصالح دیوار</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9" name="TextBox 8"/>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90</a:t>
            </a:r>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1"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مطالعات کتابخانه‏ای</a:t>
            </a:r>
          </a:p>
        </p:txBody>
      </p:sp>
    </p:spTree>
    <p:extLst>
      <p:ext uri="{BB962C8B-B14F-4D97-AF65-F5344CB8AC3E}">
        <p14:creationId xmlns:p14="http://schemas.microsoft.com/office/powerpoint/2010/main" val="105137238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Hany\Desktop\Baraye PP\ajor-3.jpg"/>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rcRect r="13405"/>
          <a:stretch/>
        </p:blipFill>
        <p:spPr bwMode="auto">
          <a:xfrm>
            <a:off x="2312057" y="3694876"/>
            <a:ext cx="2999136" cy="212998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 name="Picture 3"/>
          <p:cNvPicPr>
            <a:picLocks noChangeAspect="1" noChangeArrowheads="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2444995" y="1486135"/>
            <a:ext cx="1223844" cy="1171422"/>
          </a:xfrm>
          <a:prstGeom prst="rect">
            <a:avLst/>
          </a:prstGeom>
          <a:noFill/>
          <a:ln>
            <a:noFill/>
          </a:ln>
        </p:spPr>
      </p:pic>
      <p:sp>
        <p:nvSpPr>
          <p:cNvPr id="6" name="TextBox 5"/>
          <p:cNvSpPr txBox="1"/>
          <p:nvPr/>
        </p:nvSpPr>
        <p:spPr>
          <a:xfrm>
            <a:off x="6295048" y="918967"/>
            <a:ext cx="206568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آجرچینی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7" name="TextBox 6"/>
          <p:cNvSpPr txBox="1"/>
          <p:nvPr/>
        </p:nvSpPr>
        <p:spPr>
          <a:xfrm>
            <a:off x="5510599" y="1501402"/>
            <a:ext cx="2775626" cy="461444"/>
          </a:xfrm>
          <a:prstGeom prst="rect">
            <a:avLst/>
          </a:prstGeom>
          <a:noFill/>
        </p:spPr>
        <p:txBody>
          <a:bodyPr wrap="square" lIns="63152" tIns="31577" rIns="63152" bIns="31577" rtlCol="0">
            <a:spAutoFit/>
          </a:bodyPr>
          <a:lstStyle/>
          <a:p>
            <a:pPr algn="justLow" defTabSz="884160"/>
            <a:r>
              <a:rPr lang="fa-IR" sz="1292" b="1" dirty="0">
                <a:solidFill>
                  <a:prstClr val="black"/>
                </a:solidFill>
                <a:cs typeface="B Nazanin" pitchFamily="2" charset="-78"/>
              </a:rPr>
              <a:t>تیپ غالب آجرچینی در حمام پیرسرا، مطابق شکل زیر، از آجرهای 20 * 20 می‏باشد.</a:t>
            </a:r>
            <a:endParaRPr lang="en-US" sz="1292" b="1" dirty="0">
              <a:solidFill>
                <a:prstClr val="black"/>
              </a:solidFill>
              <a:cs typeface="B Nazanin" pitchFamily="2" charset="-78"/>
            </a:endParaRPr>
          </a:p>
        </p:txBody>
      </p:sp>
      <p:cxnSp>
        <p:nvCxnSpPr>
          <p:cNvPr id="9" name="Straight Connector 8"/>
          <p:cNvCxnSpPr/>
          <p:nvPr/>
        </p:nvCxnSpPr>
        <p:spPr>
          <a:xfrm flipH="1">
            <a:off x="2312056" y="3163124"/>
            <a:ext cx="5974169" cy="0"/>
          </a:xfrm>
          <a:prstGeom prst="line">
            <a:avLst/>
          </a:prstGeom>
          <a:ln>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pic>
        <p:nvPicPr>
          <p:cNvPr id="10" name="Picture 3"/>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5449208" y="3694876"/>
            <a:ext cx="2839974" cy="212998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آجرچینی</a:t>
            </a:r>
            <a:endParaRPr lang="en-US" sz="1200" dirty="0">
              <a:solidFill>
                <a:prstClr val="black">
                  <a:lumMod val="75000"/>
                  <a:lumOff val="25000"/>
                </a:prstClr>
              </a:solidFill>
              <a:cs typeface="B Nazanin" pitchFamily="2" charset="-78"/>
            </a:endParaRPr>
          </a:p>
        </p:txBody>
      </p:sp>
      <p:sp>
        <p:nvSpPr>
          <p:cNvPr id="12" name="TextBox 11"/>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3" name="TextBox 12"/>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91</a:t>
            </a:r>
          </a:p>
        </p:txBody>
      </p:sp>
      <p:sp>
        <p:nvSpPr>
          <p:cNvPr id="14" name="Title 1"/>
          <p:cNvSpPr txBox="1">
            <a:spLocks/>
          </p:cNvSpPr>
          <p:nvPr/>
        </p:nvSpPr>
        <p:spPr>
          <a:xfrm>
            <a:off x="487810" y="5356599"/>
            <a:ext cx="1260169" cy="603820"/>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تاق و قوس زمر شیدی</a:t>
            </a:r>
          </a:p>
          <a:p>
            <a:pPr defTabSz="884160"/>
            <a:r>
              <a:rPr lang="fa-IR" sz="1108" dirty="0">
                <a:solidFill>
                  <a:prstClr val="black">
                    <a:lumMod val="75000"/>
                    <a:lumOff val="25000"/>
                  </a:prstClr>
                </a:solidFill>
              </a:rPr>
              <a:t>رساله تاق و عزج</a:t>
            </a:r>
          </a:p>
          <a:p>
            <a:pPr defTabSz="884160"/>
            <a:r>
              <a:rPr lang="fa-IR" sz="1108" dirty="0">
                <a:solidFill>
                  <a:prstClr val="black">
                    <a:lumMod val="75000"/>
                    <a:lumOff val="25000"/>
                  </a:prstClr>
                </a:solidFill>
              </a:rPr>
              <a:t>برداشت میدانی</a:t>
            </a:r>
          </a:p>
        </p:txBody>
      </p:sp>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Tree>
    <p:extLst>
      <p:ext uri="{BB962C8B-B14F-4D97-AF65-F5344CB8AC3E}">
        <p14:creationId xmlns:p14="http://schemas.microsoft.com/office/powerpoint/2010/main" val="376245538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rot="16200000">
            <a:off x="2461224" y="3545708"/>
            <a:ext cx="2259943" cy="26912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6" name="Picture 5"/>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rot="16200000">
            <a:off x="5529885" y="3541595"/>
            <a:ext cx="2259943" cy="27112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405054" y="4957785"/>
            <a:ext cx="531750"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justLow" defTabSz="884160"/>
            <a:r>
              <a:rPr lang="fa-IR" sz="1292" dirty="0">
                <a:solidFill>
                  <a:prstClr val="black"/>
                </a:solidFill>
                <a:cs typeface="B Nazanin" pitchFamily="2" charset="-78"/>
              </a:rPr>
              <a:t>رج اول</a:t>
            </a:r>
            <a:endParaRPr lang="en-US" sz="1292" dirty="0">
              <a:solidFill>
                <a:prstClr val="black"/>
              </a:solidFill>
              <a:cs typeface="B Nazanin" pitchFamily="2" charset="-78"/>
            </a:endParaRPr>
          </a:p>
        </p:txBody>
      </p:sp>
      <p:sp>
        <p:nvSpPr>
          <p:cNvPr id="9" name="TextBox 8"/>
          <p:cNvSpPr txBox="1"/>
          <p:nvPr/>
        </p:nvSpPr>
        <p:spPr>
          <a:xfrm>
            <a:off x="7417262" y="4963690"/>
            <a:ext cx="531750" cy="490006"/>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justLow" defTabSz="884160"/>
            <a:r>
              <a:rPr lang="fa-IR" sz="1292" dirty="0">
                <a:solidFill>
                  <a:prstClr val="black"/>
                </a:solidFill>
                <a:cs typeface="B Nazanin" pitchFamily="2" charset="-78"/>
              </a:rPr>
              <a:t>رج دوم</a:t>
            </a:r>
            <a:endParaRPr lang="en-US" sz="1292" dirty="0">
              <a:solidFill>
                <a:prstClr val="black"/>
              </a:solidFill>
              <a:cs typeface="B Nazanin" pitchFamily="2" charset="-78"/>
            </a:endParaRPr>
          </a:p>
        </p:txBody>
      </p:sp>
      <p:sp>
        <p:nvSpPr>
          <p:cNvPr id="11" name="TextBox 1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آجرچینی</a:t>
            </a:r>
            <a:endParaRPr lang="en-US" sz="1200" dirty="0">
              <a:solidFill>
                <a:prstClr val="black">
                  <a:lumMod val="75000"/>
                  <a:lumOff val="25000"/>
                </a:prstClr>
              </a:solidFill>
              <a:cs typeface="B Nazanin" pitchFamily="2" charset="-78"/>
            </a:endParaRPr>
          </a:p>
        </p:txBody>
      </p:sp>
      <p:pic>
        <p:nvPicPr>
          <p:cNvPr id="12"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309090" y="1427679"/>
            <a:ext cx="3618615" cy="206377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031350" y="1102588"/>
            <a:ext cx="1121937" cy="262608"/>
          </a:xfrm>
          <a:prstGeom prst="rect">
            <a:avLst/>
          </a:prstGeom>
          <a:noFill/>
        </p:spPr>
        <p:txBody>
          <a:bodyPr wrap="square" lIns="63152" tIns="31577" rIns="63152" bIns="31577" rtlCol="0">
            <a:spAutoFit/>
          </a:bodyPr>
          <a:lstStyle/>
          <a:p>
            <a:pPr algn="ctr" defTabSz="884160"/>
            <a:r>
              <a:rPr lang="fa-IR" sz="1292" b="1" dirty="0">
                <a:solidFill>
                  <a:prstClr val="black"/>
                </a:solidFill>
                <a:cs typeface="B Nazanin" pitchFamily="2" charset="-78"/>
              </a:rPr>
              <a:t>88 سانتی‏متری</a:t>
            </a:r>
            <a:endParaRPr lang="en-US" sz="1292" b="1" dirty="0">
              <a:solidFill>
                <a:prstClr val="black"/>
              </a:solidFill>
              <a:cs typeface="B Nazanin" pitchFamily="2" charset="-78"/>
            </a:endParaRPr>
          </a:p>
        </p:txBody>
      </p:sp>
      <p:sp>
        <p:nvSpPr>
          <p:cNvPr id="14" name="TextBox 13"/>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0" name="TextBox 9"/>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92</a:t>
            </a:r>
          </a:p>
        </p:txBody>
      </p:sp>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sp>
        <p:nvSpPr>
          <p:cNvPr id="16" name="Title 1"/>
          <p:cNvSpPr txBox="1">
            <a:spLocks/>
          </p:cNvSpPr>
          <p:nvPr/>
        </p:nvSpPr>
        <p:spPr>
          <a:xfrm>
            <a:off x="487810" y="5395729"/>
            <a:ext cx="1260169"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کتاب آجرچینی</a:t>
            </a:r>
          </a:p>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337213979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rot="5400000" flipH="1">
            <a:off x="2461224" y="3712298"/>
            <a:ext cx="2259943" cy="195922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6" name="Picture 5"/>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rot="5400000" flipH="1">
            <a:off x="5701048" y="3627483"/>
            <a:ext cx="2259943" cy="212885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973780" y="4758379"/>
            <a:ext cx="531750" cy="291170"/>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justLow" defTabSz="884160"/>
            <a:r>
              <a:rPr lang="fa-IR" sz="1292" dirty="0">
                <a:solidFill>
                  <a:prstClr val="black"/>
                </a:solidFill>
                <a:cs typeface="B Nazanin" pitchFamily="2" charset="-78"/>
              </a:rPr>
              <a:t>رج اول</a:t>
            </a:r>
            <a:endParaRPr lang="en-US" sz="1292" dirty="0">
              <a:solidFill>
                <a:prstClr val="black"/>
              </a:solidFill>
              <a:cs typeface="B Nazanin" pitchFamily="2" charset="-78"/>
            </a:endParaRPr>
          </a:p>
        </p:txBody>
      </p:sp>
      <p:sp>
        <p:nvSpPr>
          <p:cNvPr id="9" name="TextBox 8"/>
          <p:cNvSpPr txBox="1"/>
          <p:nvPr/>
        </p:nvSpPr>
        <p:spPr>
          <a:xfrm>
            <a:off x="7363696" y="4758379"/>
            <a:ext cx="531750" cy="490006"/>
          </a:xfrm>
          <a:prstGeom prst="rect">
            <a:avLst/>
          </a:prstGeom>
          <a:solidFill>
            <a:schemeClr val="bg1">
              <a:lumMod val="75000"/>
            </a:schemeClr>
          </a:solidFill>
          <a:ln w="12700">
            <a:solidFill>
              <a:schemeClr val="tx1">
                <a:lumMod val="50000"/>
                <a:lumOff val="50000"/>
              </a:schemeClr>
            </a:solidFill>
            <a:prstDash val="dash"/>
          </a:ln>
        </p:spPr>
        <p:txBody>
          <a:bodyPr wrap="square" rtlCol="0">
            <a:spAutoFit/>
          </a:bodyPr>
          <a:lstStyle/>
          <a:p>
            <a:pPr algn="justLow" defTabSz="884160"/>
            <a:r>
              <a:rPr lang="fa-IR" sz="1292" dirty="0">
                <a:solidFill>
                  <a:prstClr val="black"/>
                </a:solidFill>
                <a:cs typeface="B Nazanin" pitchFamily="2" charset="-78"/>
              </a:rPr>
              <a:t>رج دوم</a:t>
            </a:r>
            <a:endParaRPr lang="en-US" sz="1292" dirty="0">
              <a:solidFill>
                <a:prstClr val="black"/>
              </a:solidFill>
              <a:cs typeface="B Nazanin" pitchFamily="2" charset="-78"/>
            </a:endParaRPr>
          </a:p>
        </p:txBody>
      </p:sp>
      <p:sp>
        <p:nvSpPr>
          <p:cNvPr id="11" name="TextBox 10"/>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آجرچینی</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7031350" y="1238760"/>
            <a:ext cx="1121937" cy="262608"/>
          </a:xfrm>
          <a:prstGeom prst="rect">
            <a:avLst/>
          </a:prstGeom>
          <a:noFill/>
        </p:spPr>
        <p:txBody>
          <a:bodyPr wrap="square" lIns="63152" tIns="31577" rIns="63152" bIns="31577" rtlCol="0">
            <a:spAutoFit/>
          </a:bodyPr>
          <a:lstStyle/>
          <a:p>
            <a:pPr algn="ctr" defTabSz="884160"/>
            <a:r>
              <a:rPr lang="fa-IR" sz="1292" b="1" dirty="0">
                <a:solidFill>
                  <a:prstClr val="black"/>
                </a:solidFill>
                <a:cs typeface="B Nazanin" pitchFamily="2" charset="-78"/>
              </a:rPr>
              <a:t>92سانتی‏متری</a:t>
            </a:r>
            <a:endParaRPr lang="en-US" sz="1292" b="1" dirty="0">
              <a:solidFill>
                <a:prstClr val="black"/>
              </a:solidFill>
              <a:cs typeface="B Nazanin" pitchFamily="2" charset="-78"/>
            </a:endParaRPr>
          </a:p>
        </p:txBody>
      </p:sp>
      <p:sp>
        <p:nvSpPr>
          <p:cNvPr id="10" name="TextBox 9"/>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2" name="TextBox 11"/>
          <p:cNvSpPr txBox="1"/>
          <p:nvPr/>
        </p:nvSpPr>
        <p:spPr>
          <a:xfrm>
            <a:off x="583864"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93</a:t>
            </a:r>
            <a:endParaRPr lang="fa-IR" sz="1108" dirty="0">
              <a:solidFill>
                <a:prstClr val="black">
                  <a:lumMod val="65000"/>
                  <a:lumOff val="35000"/>
                </a:prstClr>
              </a:solidFill>
              <a:cs typeface="B Nazanin" pitchFamily="2" charset="-78"/>
            </a:endParaRPr>
          </a:p>
        </p:txBody>
      </p:sp>
      <p:sp>
        <p:nvSpPr>
          <p:cNvPr id="13" name="Title 1"/>
          <p:cNvSpPr txBox="1">
            <a:spLocks/>
          </p:cNvSpPr>
          <p:nvPr/>
        </p:nvSpPr>
        <p:spPr>
          <a:xfrm>
            <a:off x="487810" y="5395729"/>
            <a:ext cx="1260169"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کتاب آجرچینی</a:t>
            </a:r>
          </a:p>
          <a:p>
            <a:pPr defTabSz="884160"/>
            <a:r>
              <a:rPr lang="fa-IR" sz="1108" dirty="0">
                <a:solidFill>
                  <a:prstClr val="black">
                    <a:lumMod val="75000"/>
                    <a:lumOff val="25000"/>
                  </a:prstClr>
                </a:solidFill>
              </a:rPr>
              <a:t>برداشت میدانی</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253" y="3438395"/>
            <a:ext cx="1011115" cy="1386452"/>
          </a:xfrm>
          <a:prstGeom prst="rect">
            <a:avLst/>
          </a:prstGeom>
          <a:noFill/>
          <a:ln>
            <a:noFill/>
          </a:ln>
        </p:spPr>
      </p:pic>
      <p:pic>
        <p:nvPicPr>
          <p:cNvPr id="15" name="Picture 14"/>
          <p:cNvPicPr>
            <a:picLocks noChangeAspect="1"/>
          </p:cNvPicPr>
          <p:nvPr/>
        </p:nvPicPr>
        <p:blipFill rotWithShape="1">
          <a:blip r:embed="rId5" cstate="screen">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a:ext>
            </a:extLst>
          </a:blip>
          <a:srcRect l="14492" t="19150" r="20371" b="8556"/>
          <a:stretch/>
        </p:blipFill>
        <p:spPr>
          <a:xfrm>
            <a:off x="2611583" y="1321179"/>
            <a:ext cx="4605759" cy="2214469"/>
          </a:xfrm>
          <a:prstGeom prst="rect">
            <a:avLst/>
          </a:prstGeom>
        </p:spPr>
      </p:pic>
    </p:spTree>
    <p:extLst>
      <p:ext uri="{BB962C8B-B14F-4D97-AF65-F5344CB8AC3E}">
        <p14:creationId xmlns:p14="http://schemas.microsoft.com/office/powerpoint/2010/main" val="229913298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274367" y="1817701"/>
            <a:ext cx="1832350" cy="1278955"/>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56775" y="4160158"/>
            <a:ext cx="3578134" cy="1938260"/>
          </a:xfrm>
          <a:prstGeom prst="rect">
            <a:avLst/>
          </a:prstGeom>
          <a:ln>
            <a:noFill/>
          </a:ln>
          <a:effectLst>
            <a:outerShdw blurRad="190500" algn="tl" rotWithShape="0">
              <a:srgbClr val="000000">
                <a:alpha val="70000"/>
              </a:srgbClr>
            </a:outerShdw>
          </a:effectLst>
        </p:spPr>
      </p:pic>
      <p:sp>
        <p:nvSpPr>
          <p:cNvPr id="10" name="Subtitle 2"/>
          <p:cNvSpPr txBox="1">
            <a:spLocks/>
          </p:cNvSpPr>
          <p:nvPr/>
        </p:nvSpPr>
        <p:spPr>
          <a:xfrm>
            <a:off x="6280022" y="865199"/>
            <a:ext cx="2293776" cy="251208"/>
          </a:xfrm>
          <a:prstGeom prst="rect">
            <a:avLst/>
          </a:prstGeom>
        </p:spPr>
        <p:txBody>
          <a:bodyPr vert="horz" lIns="63152" tIns="31577" rIns="63152" bIns="31577"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a-IR" sz="1939" b="1" dirty="0">
                <a:solidFill>
                  <a:prstClr val="black"/>
                </a:solidFill>
                <a:latin typeface="Microsoft Uighur" pitchFamily="2" charset="-78"/>
                <a:cs typeface="Microsoft Uighur" pitchFamily="2" charset="-78"/>
              </a:rPr>
              <a:t>مواد و مصالح ساخت سقف:</a:t>
            </a:r>
            <a:endParaRPr lang="en-US" sz="1939" b="1" dirty="0">
              <a:solidFill>
                <a:prstClr val="black"/>
              </a:solidFill>
              <a:latin typeface="Microsoft Uighur" pitchFamily="2" charset="-78"/>
              <a:cs typeface="Microsoft Uighur" pitchFamily="2" charset="-78"/>
            </a:endParaRPr>
          </a:p>
        </p:txBody>
      </p:sp>
      <p:sp>
        <p:nvSpPr>
          <p:cNvPr id="11" name="Subtitle 2"/>
          <p:cNvSpPr txBox="1">
            <a:spLocks/>
          </p:cNvSpPr>
          <p:nvPr/>
        </p:nvSpPr>
        <p:spPr>
          <a:xfrm>
            <a:off x="4417698" y="1510897"/>
            <a:ext cx="4117729" cy="2415566"/>
          </a:xfrm>
          <a:prstGeom prst="rect">
            <a:avLst/>
          </a:prstGeom>
        </p:spPr>
        <p:txBody>
          <a:bodyPr vert="horz" lIns="63152" tIns="31577" rIns="63152" bIns="31577"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Low" rtl="1"/>
            <a:r>
              <a:rPr lang="fa-IR" sz="1292" b="1" dirty="0">
                <a:solidFill>
                  <a:prstClr val="black"/>
                </a:solidFill>
                <a:latin typeface="Microsoft Uighur" pitchFamily="2" charset="-78"/>
                <a:cs typeface="B Nazanin" pitchFamily="2" charset="-78"/>
              </a:rPr>
              <a:t>در گذشته :</a:t>
            </a:r>
          </a:p>
          <a:p>
            <a:pPr algn="justLow" rtl="1"/>
            <a:r>
              <a:rPr lang="fa-IR" sz="1108" b="1" dirty="0">
                <a:solidFill>
                  <a:prstClr val="black"/>
                </a:solidFill>
                <a:latin typeface="Microsoft Uighur" pitchFamily="2" charset="-78"/>
                <a:cs typeface="B Nazanin" pitchFamily="2" charset="-78"/>
              </a:rPr>
              <a:t>1. چوب : </a:t>
            </a:r>
            <a:r>
              <a:rPr lang="fa-IR" sz="1108" dirty="0">
                <a:solidFill>
                  <a:prstClr val="black"/>
                </a:solidFill>
                <a:latin typeface="Microsoft Uighur" pitchFamily="2" charset="-78"/>
                <a:cs typeface="B Nazanin" pitchFamily="2" charset="-78"/>
              </a:rPr>
              <a:t>استفاده از چوب که یکی از مصالح پرکاربرد در ساختمان می باشد،که نقش سازه ای هم ایفا میکند.این مصالح به علت برخورداری از تاب مناسب فشاری و کششی در ساخت خرپا ها استفاده می شود.چوب های بکار برده در سقف این بنا از نوع تیر و چهار تراش می باشد. این مصالح قابلیت فرم پذیری و شکل پذیری بالایی دارد و به راحتی می توان شکل آن را تغییر داد و از آن استفاده دیگری کرد.قطعات چوبی به راحتی به هم چفت می شوند و توسط میخ و پیچ،چسب یا با اتصالات ساده چوبی مانند کام و زبانه و غیره به همدیگر متصل می شود.</a:t>
            </a:r>
          </a:p>
          <a:p>
            <a:pPr algn="justLow" rtl="1"/>
            <a:endParaRPr lang="en-US" sz="1108" b="1" dirty="0">
              <a:solidFill>
                <a:prstClr val="black"/>
              </a:solidFill>
              <a:latin typeface="Microsoft Uighur" pitchFamily="2" charset="-78"/>
              <a:cs typeface="B Nazanin" pitchFamily="2" charset="-78"/>
            </a:endParaRPr>
          </a:p>
          <a:p>
            <a:pPr algn="justLow" rtl="1"/>
            <a:r>
              <a:rPr lang="fa-IR" sz="1108" b="1" dirty="0">
                <a:solidFill>
                  <a:prstClr val="black"/>
                </a:solidFill>
                <a:latin typeface="Microsoft Uighur" pitchFamily="2" charset="-78"/>
                <a:cs typeface="B Nazanin" pitchFamily="2" charset="-78"/>
              </a:rPr>
              <a:t>2. سفال : </a:t>
            </a:r>
            <a:r>
              <a:rPr lang="fa-IR" sz="1108" dirty="0">
                <a:solidFill>
                  <a:prstClr val="black"/>
                </a:solidFill>
                <a:latin typeface="Microsoft Uighur" pitchFamily="2" charset="-78"/>
                <a:cs typeface="B Nazanin" pitchFamily="2" charset="-78"/>
              </a:rPr>
              <a:t>استفاده از سفال برای پوشش سقف که بیشتر مخصوص مناطق معتدل و مرطوب میباشد.سفال پوش ها در شكل هاي مختلف انجام مي شود كه در مجموع قطعات آن از سفالهاي استوانهاي مخروطي كه نيم دايره نيز گفته مي شود-تاجي-موجدار-شيب دار و تخت تشگيل مي گردد.سفال ها به صورت درگير و كلاف در يكديگر در پوشش ها و دو بندي هاي دو سطح همجوار يعني در خط شيب ها و در پوشش دو بند خط الراس استفاده مي شود.اين سفال به نامهاي رشتي و گيلاني معروف است.</a:t>
            </a:r>
            <a:endParaRPr lang="en-US" sz="1108" dirty="0">
              <a:solidFill>
                <a:prstClr val="black"/>
              </a:solidFill>
              <a:latin typeface="Microsoft Uighur" pitchFamily="2" charset="-78"/>
              <a:cs typeface="B Nazanin" pitchFamily="2" charset="-78"/>
            </a:endParaRPr>
          </a:p>
        </p:txBody>
      </p:sp>
      <p:sp>
        <p:nvSpPr>
          <p:cNvPr id="6" name="Rectangle 5"/>
          <p:cNvSpPr/>
          <p:nvPr/>
        </p:nvSpPr>
        <p:spPr>
          <a:xfrm>
            <a:off x="5901378" y="4207080"/>
            <a:ext cx="2633628" cy="617769"/>
          </a:xfrm>
          <a:prstGeom prst="rect">
            <a:avLst/>
          </a:prstGeom>
        </p:spPr>
        <p:txBody>
          <a:bodyPr wrap="square" lIns="63152" tIns="31577" rIns="63152" bIns="31577">
            <a:spAutoFit/>
          </a:bodyPr>
          <a:lstStyle/>
          <a:p>
            <a:pPr defTabSz="884160"/>
            <a:r>
              <a:rPr lang="fa-IR" sz="1200" b="1" dirty="0">
                <a:solidFill>
                  <a:prstClr val="black"/>
                </a:solidFill>
                <a:latin typeface="Microsoft Uighur" pitchFamily="2" charset="-78"/>
                <a:cs typeface="B Nazanin" pitchFamily="2" charset="-78"/>
              </a:rPr>
              <a:t>3. </a:t>
            </a:r>
            <a:r>
              <a:rPr lang="fa-IR" sz="1108" b="1" dirty="0">
                <a:solidFill>
                  <a:prstClr val="black"/>
                </a:solidFill>
                <a:latin typeface="Microsoft Uighur" pitchFamily="2" charset="-78"/>
                <a:cs typeface="B Nazanin" pitchFamily="2" charset="-78"/>
              </a:rPr>
              <a:t>مصالح گنبد </a:t>
            </a:r>
            <a:r>
              <a:rPr lang="fa-IR" sz="1200" b="1" dirty="0">
                <a:solidFill>
                  <a:prstClr val="black"/>
                </a:solidFill>
                <a:latin typeface="Microsoft Uighur" pitchFamily="2" charset="-78"/>
                <a:cs typeface="B Nazanin" pitchFamily="2" charset="-78"/>
              </a:rPr>
              <a:t>:</a:t>
            </a:r>
            <a:r>
              <a:rPr lang="fa-IR" sz="1200" dirty="0">
                <a:solidFill>
                  <a:prstClr val="black"/>
                </a:solidFill>
                <a:latin typeface="Microsoft Uighur" pitchFamily="2" charset="-78"/>
                <a:cs typeface="B Nazanin" pitchFamily="2" charset="-78"/>
              </a:rPr>
              <a:t> مصالح سازنده‏ی گنبد نیز در گذشته آجر روسی بوده است. و روی آن را با ملات گچ و خاک پوشانده بودند. </a:t>
            </a:r>
            <a:endParaRPr lang="en-US" sz="1200" dirty="0">
              <a:solidFill>
                <a:prstClr val="black"/>
              </a:solidFill>
              <a:latin typeface="Microsoft Uighur" pitchFamily="2" charset="-78"/>
              <a:cs typeface="B Nazanin" pitchFamily="2" charset="-78"/>
            </a:endParaRPr>
          </a:p>
        </p:txBody>
      </p:sp>
      <p:sp>
        <p:nvSpPr>
          <p:cNvPr id="8" name="TextBox 7"/>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مصالح سقف</a:t>
            </a:r>
            <a:endParaRPr lang="en-US" sz="1200" dirty="0">
              <a:solidFill>
                <a:prstClr val="black">
                  <a:lumMod val="75000"/>
                  <a:lumOff val="25000"/>
                </a:prstClr>
              </a:solidFill>
              <a:cs typeface="B Nazanin" pitchFamily="2" charset="-78"/>
            </a:endParaRP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12" name="TextBox 11"/>
          <p:cNvSpPr txBox="1"/>
          <p:nvPr/>
        </p:nvSpPr>
        <p:spPr>
          <a:xfrm>
            <a:off x="583864" y="5965004"/>
            <a:ext cx="398814" cy="262829"/>
          </a:xfrm>
          <a:prstGeom prst="rect">
            <a:avLst/>
          </a:prstGeom>
          <a:noFill/>
        </p:spPr>
        <p:txBody>
          <a:bodyPr wrap="square" rtlCol="0">
            <a:spAutoFit/>
          </a:bodyPr>
          <a:lstStyle/>
          <a:p>
            <a:pPr algn="l" defTabSz="884160" rtl="0"/>
            <a:r>
              <a:rPr lang="fa-IR" sz="1108">
                <a:solidFill>
                  <a:prstClr val="black">
                    <a:lumMod val="65000"/>
                    <a:lumOff val="35000"/>
                  </a:prstClr>
                </a:solidFill>
                <a:cs typeface="B Nazanin" pitchFamily="2" charset="-78"/>
              </a:rPr>
              <a:t>94</a:t>
            </a:r>
            <a:endParaRPr lang="fa-IR" sz="1108" dirty="0">
              <a:solidFill>
                <a:prstClr val="black">
                  <a:lumMod val="65000"/>
                  <a:lumOff val="35000"/>
                </a:prstClr>
              </a:solidFill>
              <a:cs typeface="B Nazanin" pitchFamily="2" charset="-78"/>
            </a:endParaRPr>
          </a:p>
        </p:txBody>
      </p:sp>
      <p:pic>
        <p:nvPicPr>
          <p:cNvPr id="13" name="Picture 12"/>
          <p:cNvPicPr>
            <a:picLocks noChangeAspect="1"/>
          </p:cNvPicPr>
          <p:nvPr/>
        </p:nvPicPr>
        <p:blipFill>
          <a:blip r:embed="rId4" cstate="screen">
            <a:biLevel thresh="75000"/>
            <a:extLst>
              <a:ext uri="{BEBA8EAE-BF5A-486C-A8C5-ECC9F3942E4B}">
                <a14:imgProps xmlns:a14="http://schemas.microsoft.com/office/drawing/2010/main">
                  <a14:imgLayer r:embed="rId5">
                    <a14:imgEffect>
                      <a14:colorTemperature colorTemp="11200"/>
                    </a14:imgEffect>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383979" y="3676452"/>
            <a:ext cx="1595733" cy="1027253"/>
          </a:xfrm>
          <a:prstGeom prst="rect">
            <a:avLst/>
          </a:prstGeom>
        </p:spPr>
      </p:pic>
      <p:sp>
        <p:nvSpPr>
          <p:cNvPr id="14" name="Title 1"/>
          <p:cNvSpPr txBox="1">
            <a:spLocks/>
          </p:cNvSpPr>
          <p:nvPr/>
        </p:nvSpPr>
        <p:spPr>
          <a:xfrm>
            <a:off x="487810" y="5395729"/>
            <a:ext cx="1260169"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مصاحبه با صاحب ملک</a:t>
            </a:r>
          </a:p>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110873078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10417" y="3249910"/>
            <a:ext cx="3989775" cy="2762152"/>
          </a:xfrm>
          <a:prstGeom prst="rect">
            <a:avLst/>
          </a:prstGeom>
          <a:ln>
            <a:noFill/>
          </a:ln>
          <a:effectLst>
            <a:outerShdw blurRad="190500" algn="tl" rotWithShape="0">
              <a:srgbClr val="000000">
                <a:alpha val="70000"/>
              </a:srgbClr>
            </a:outerShdw>
          </a:effectLst>
        </p:spPr>
      </p:pic>
      <p:sp>
        <p:nvSpPr>
          <p:cNvPr id="6" name="Subtitle 2"/>
          <p:cNvSpPr txBox="1">
            <a:spLocks/>
          </p:cNvSpPr>
          <p:nvPr/>
        </p:nvSpPr>
        <p:spPr>
          <a:xfrm>
            <a:off x="5236690" y="1102588"/>
            <a:ext cx="3037609" cy="1395847"/>
          </a:xfrm>
          <a:prstGeom prst="rect">
            <a:avLst/>
          </a:prstGeom>
        </p:spPr>
        <p:txBody>
          <a:bodyPr vert="horz" lIns="63152" tIns="31577" rIns="63152" bIns="31577"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rtl="1"/>
            <a:r>
              <a:rPr lang="fa-IR" sz="1200" b="1" dirty="0">
                <a:solidFill>
                  <a:prstClr val="black"/>
                </a:solidFill>
                <a:latin typeface="Microsoft Uighur" pitchFamily="2" charset="-78"/>
                <a:cs typeface="B Nazanin" pitchFamily="2" charset="-78"/>
              </a:rPr>
              <a:t>مصالح کنونی :</a:t>
            </a:r>
          </a:p>
          <a:p>
            <a:pPr algn="r" rtl="1"/>
            <a:endParaRPr lang="fa-IR" sz="1200" b="1" dirty="0">
              <a:solidFill>
                <a:prstClr val="black"/>
              </a:solidFill>
              <a:latin typeface="Microsoft Uighur" pitchFamily="2" charset="-78"/>
              <a:cs typeface="B Nazanin" pitchFamily="2" charset="-78"/>
            </a:endParaRPr>
          </a:p>
          <a:p>
            <a:pPr algn="r" rtl="1"/>
            <a:r>
              <a:rPr lang="fa-IR" sz="1108" b="1" dirty="0">
                <a:solidFill>
                  <a:prstClr val="black"/>
                </a:solidFill>
                <a:latin typeface="Microsoft Uighur" pitchFamily="2" charset="-78"/>
                <a:cs typeface="B Nazanin" pitchFamily="2" charset="-78"/>
              </a:rPr>
              <a:t>1. ایرانیت  : </a:t>
            </a:r>
            <a:r>
              <a:rPr lang="fa-IR" sz="1108" dirty="0">
                <a:solidFill>
                  <a:prstClr val="black"/>
                </a:solidFill>
                <a:latin typeface="Microsoft Uighur" pitchFamily="2" charset="-78"/>
                <a:cs typeface="B Nazanin" pitchFamily="2" charset="-78"/>
              </a:rPr>
              <a:t>ایرانیت را جایگزین سفال در پوشش سقف کرده اند. (اجرای آن ساده تر از سفال می باشد)</a:t>
            </a:r>
          </a:p>
          <a:p>
            <a:pPr algn="r" rtl="1"/>
            <a:endParaRPr lang="en-US" sz="1015" dirty="0">
              <a:solidFill>
                <a:prstClr val="black"/>
              </a:solidFill>
              <a:latin typeface="Microsoft Uighur" pitchFamily="2" charset="-78"/>
              <a:cs typeface="B Nazanin" pitchFamily="2" charset="-78"/>
            </a:endParaRPr>
          </a:p>
          <a:p>
            <a:pPr algn="justLow" rtl="1"/>
            <a:r>
              <a:rPr lang="fa-IR" sz="1108" b="1" dirty="0">
                <a:solidFill>
                  <a:prstClr val="black"/>
                </a:solidFill>
                <a:latin typeface="Microsoft Uighur" pitchFamily="2" charset="-78"/>
                <a:cs typeface="B Nazanin" pitchFamily="2" charset="-78"/>
              </a:rPr>
              <a:t>2. سیمان :</a:t>
            </a:r>
            <a:r>
              <a:rPr lang="fa-IR" sz="1108" dirty="0">
                <a:solidFill>
                  <a:prstClr val="black"/>
                </a:solidFill>
                <a:latin typeface="Microsoft Uighur" pitchFamily="2" charset="-78"/>
                <a:cs typeface="B Nazanin" pitchFamily="2" charset="-78"/>
              </a:rPr>
              <a:t> با ملات سیمانی  روی گنبد‏ها اندودکردند</a:t>
            </a:r>
            <a:r>
              <a:rPr lang="fa-IR" sz="923" dirty="0">
                <a:solidFill>
                  <a:prstClr val="black"/>
                </a:solidFill>
                <a:latin typeface="Microsoft Uighur" pitchFamily="2" charset="-78"/>
                <a:cs typeface="B Nazanin" pitchFamily="2" charset="-78"/>
              </a:rPr>
              <a:t>.</a:t>
            </a:r>
            <a:endParaRPr lang="en-US" sz="923" dirty="0">
              <a:solidFill>
                <a:prstClr val="black"/>
              </a:solidFill>
              <a:latin typeface="Microsoft Uighur" pitchFamily="2" charset="-78"/>
              <a:cs typeface="B Nazanin" pitchFamily="2" charset="-78"/>
            </a:endParaRPr>
          </a:p>
        </p:txBody>
      </p:sp>
      <p:sp>
        <p:nvSpPr>
          <p:cNvPr id="7" name="TextBox 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مصالح سقف</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9" name="TextBox 8"/>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95</a:t>
            </a:r>
          </a:p>
        </p:txBody>
      </p:sp>
      <p:sp>
        <p:nvSpPr>
          <p:cNvPr id="10" name="Title 1"/>
          <p:cNvSpPr txBox="1">
            <a:spLocks/>
          </p:cNvSpPr>
          <p:nvPr/>
        </p:nvSpPr>
        <p:spPr>
          <a:xfrm>
            <a:off x="487810" y="5395729"/>
            <a:ext cx="1260169" cy="433324"/>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مصاحبه با صاحب ملک</a:t>
            </a:r>
          </a:p>
          <a:p>
            <a:pPr defTabSz="884160"/>
            <a:r>
              <a:rPr lang="fa-IR" sz="1108" dirty="0">
                <a:solidFill>
                  <a:prstClr val="black">
                    <a:lumMod val="75000"/>
                    <a:lumOff val="25000"/>
                  </a:prstClr>
                </a:solidFill>
              </a:rPr>
              <a:t>برداشت میدانی</a:t>
            </a:r>
          </a:p>
        </p:txBody>
      </p:sp>
      <p:pic>
        <p:nvPicPr>
          <p:cNvPr id="11" name="Picture 10"/>
          <p:cNvPicPr>
            <a:picLocks noChangeAspect="1"/>
          </p:cNvPicPr>
          <p:nvPr/>
        </p:nvPicPr>
        <p:blipFill>
          <a:blip r:embed="rId3" cstate="screen">
            <a:biLevel thresh="75000"/>
            <a:extLst>
              <a:ext uri="{BEBA8EAE-BF5A-486C-A8C5-ECC9F3942E4B}">
                <a14:imgProps xmlns:a14="http://schemas.microsoft.com/office/drawing/2010/main">
                  <a14:imgLayer r:embed="rId4">
                    <a14:imgEffect>
                      <a14:colorTemperature colorTemp="11200"/>
                    </a14:imgEffect>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383979" y="3676452"/>
            <a:ext cx="1595733" cy="1027253"/>
          </a:xfrm>
          <a:prstGeom prst="rect">
            <a:avLst/>
          </a:prstGeom>
        </p:spPr>
      </p:pic>
    </p:spTree>
    <p:extLst>
      <p:ext uri="{BB962C8B-B14F-4D97-AF65-F5344CB8AC3E}">
        <p14:creationId xmlns:p14="http://schemas.microsoft.com/office/powerpoint/2010/main" val="54463102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100000"/>
                    </a14:imgEffect>
                    <a14:imgEffect>
                      <a14:brightnessContrast bright="20000" contrast="40000"/>
                    </a14:imgEffect>
                  </a14:imgLayer>
                </a14:imgProps>
              </a:ext>
              <a:ext uri="{28A0092B-C50C-407E-A947-70E740481C1C}">
                <a14:useLocalDpi xmlns:a14="http://schemas.microsoft.com/office/drawing/2010/main"/>
              </a:ext>
            </a:extLst>
          </a:blip>
          <a:srcRect/>
          <a:stretch/>
        </p:blipFill>
        <p:spPr>
          <a:xfrm>
            <a:off x="2312058" y="2353687"/>
            <a:ext cx="5915733" cy="3534664"/>
          </a:xfrm>
          <a:prstGeom prst="rect">
            <a:avLst/>
          </a:prstGeom>
        </p:spPr>
      </p:pic>
      <p:sp>
        <p:nvSpPr>
          <p:cNvPr id="9" name="TextBox 8"/>
          <p:cNvSpPr txBox="1"/>
          <p:nvPr/>
        </p:nvSpPr>
        <p:spPr>
          <a:xfrm>
            <a:off x="2245588" y="1368463"/>
            <a:ext cx="6048672" cy="433090"/>
          </a:xfrm>
          <a:prstGeom prst="rect">
            <a:avLst/>
          </a:prstGeom>
          <a:noFill/>
        </p:spPr>
        <p:txBody>
          <a:bodyPr wrap="square" lIns="63141" tIns="31571" rIns="63141" bIns="31571" rtlCol="1">
            <a:spAutoFit/>
          </a:bodyPr>
          <a:lstStyle/>
          <a:p>
            <a:pPr algn="justLow" defTabSz="884160"/>
            <a:r>
              <a:rPr lang="fa-IR" sz="1200" dirty="0">
                <a:solidFill>
                  <a:prstClr val="black"/>
                </a:solidFill>
                <a:cs typeface="B Nazanin" pitchFamily="2" charset="-78"/>
              </a:rPr>
              <a:t>در مرحله اول اجرای پی ، زمین را گود برداری میکرده اند و با توجه به نزدیک بودن منطقه کار به دربا و رطوبت زیر زمینی حاصل از آن ..  ارتفاع این گود برداری ها را تنظیم میکرده اند . </a:t>
            </a:r>
          </a:p>
        </p:txBody>
      </p:sp>
      <p:sp>
        <p:nvSpPr>
          <p:cNvPr id="5" name="TextBox 4"/>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مراحل اجرای پی</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6295048" y="918967"/>
            <a:ext cx="206568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cs typeface="B Nazanin" pitchFamily="2" charset="-78"/>
              </a:rPr>
              <a:t>مراحل اجرای پی</a:t>
            </a:r>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 :</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11" name="TextBox 10"/>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7" name="TextBox 6"/>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96</a:t>
            </a:r>
          </a:p>
        </p:txBody>
      </p:sp>
      <p:sp>
        <p:nvSpPr>
          <p:cNvPr id="10"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52903866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79119" y="1296127"/>
            <a:ext cx="6048672" cy="433090"/>
          </a:xfrm>
          <a:prstGeom prst="rect">
            <a:avLst/>
          </a:prstGeom>
          <a:noFill/>
        </p:spPr>
        <p:txBody>
          <a:bodyPr wrap="square" lIns="63141" tIns="31571" rIns="63141" bIns="31571" rtlCol="1">
            <a:spAutoFit/>
          </a:bodyPr>
          <a:lstStyle/>
          <a:p>
            <a:pPr algn="justLow" defTabSz="884160"/>
            <a:r>
              <a:rPr lang="fa-IR" sz="1200" dirty="0">
                <a:solidFill>
                  <a:prstClr val="black"/>
                </a:solidFill>
                <a:cs typeface="B Nazanin" pitchFamily="2" charset="-78"/>
              </a:rPr>
              <a:t>در مرحله دوم اجرای پی ، زمبن گود برداری  شده را با پی از جنس سنگ و ملات شفته آهک پر میکرده اند. و در آن آهک فراوان استفاده میکردند تا علاوه بر استحکام بالا ، در برابر آب های زیر زمینی نیز مقاوم باشد . </a:t>
            </a:r>
          </a:p>
        </p:txBody>
      </p:sp>
      <p:pic>
        <p:nvPicPr>
          <p:cNvPr id="10" name="Picture 9"/>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1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2046181" y="2365497"/>
            <a:ext cx="6321782" cy="3522853"/>
          </a:xfrm>
          <a:prstGeom prst="rect">
            <a:avLst/>
          </a:prstGeom>
        </p:spPr>
      </p:pic>
      <p:sp>
        <p:nvSpPr>
          <p:cNvPr id="6" name="TextBox 5"/>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مراحل اجرای پی</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2112651" y="1767277"/>
            <a:ext cx="6048672" cy="433090"/>
          </a:xfrm>
          <a:prstGeom prst="rect">
            <a:avLst/>
          </a:prstGeom>
          <a:noFill/>
        </p:spPr>
        <p:txBody>
          <a:bodyPr wrap="square" lIns="63141" tIns="31571" rIns="63141" bIns="31571" rtlCol="1">
            <a:spAutoFit/>
          </a:bodyPr>
          <a:lstStyle/>
          <a:p>
            <a:pPr algn="justLow" defTabSz="884160"/>
            <a:r>
              <a:rPr lang="fa-IR" sz="1200" dirty="0">
                <a:solidFill>
                  <a:prstClr val="black"/>
                </a:solidFill>
                <a:cs typeface="B Nazanin" pitchFamily="2" charset="-78"/>
              </a:rPr>
              <a:t>در مرحله سوم اجرای پی ، بر روی پی ساخته شده از سنگ و ملات شفته آهک کرسی چینی صورت می‏گرفت. به این ترتیب بستری مناسب برای پیدن دیوار به وجود میآمد. جنس کرسی چینی همانند دیوار از آجر بوده است . </a:t>
            </a:r>
          </a:p>
        </p:txBody>
      </p:sp>
      <p:sp>
        <p:nvSpPr>
          <p:cNvPr id="9" name="TextBox 8"/>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8" name="TextBox 7"/>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97</a:t>
            </a:r>
          </a:p>
        </p:txBody>
      </p:sp>
      <p:sp>
        <p:nvSpPr>
          <p:cNvPr id="11"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421432089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511464" y="2102811"/>
            <a:ext cx="5484186" cy="3386726"/>
          </a:xfrm>
          <a:prstGeom prst="rect">
            <a:avLst/>
          </a:prstGeom>
          <a:ln>
            <a:noFill/>
          </a:ln>
          <a:effectLst>
            <a:outerShdw blurRad="190500" algn="tl" rotWithShape="0">
              <a:srgbClr val="000000">
                <a:alpha val="70000"/>
              </a:srgbClr>
            </a:outerShdw>
          </a:effectLst>
        </p:spPr>
      </p:pic>
      <p:sp>
        <p:nvSpPr>
          <p:cNvPr id="6" name="TextBox 5"/>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کرسی</a:t>
            </a:r>
            <a:endParaRPr lang="en-US" sz="1200" dirty="0">
              <a:solidFill>
                <a:prstClr val="black">
                  <a:lumMod val="75000"/>
                  <a:lumOff val="25000"/>
                </a:prstClr>
              </a:solidFill>
              <a:cs typeface="B Nazanin" pitchFamily="2" charset="-78"/>
            </a:endParaRPr>
          </a:p>
        </p:txBody>
      </p:sp>
      <p:sp>
        <p:nvSpPr>
          <p:cNvPr id="7" name="TextBox 6"/>
          <p:cNvSpPr txBox="1"/>
          <p:nvPr/>
        </p:nvSpPr>
        <p:spPr>
          <a:xfrm>
            <a:off x="6295048" y="918967"/>
            <a:ext cx="206568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cs typeface="B Nazanin" pitchFamily="2" charset="-78"/>
              </a:rPr>
              <a:t>کرسی </a:t>
            </a:r>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9" name="TextBox 8"/>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98</a:t>
            </a:r>
          </a:p>
        </p:txBody>
      </p:sp>
      <p:sp>
        <p:nvSpPr>
          <p:cNvPr id="10"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Tree>
    <p:extLst>
      <p:ext uri="{BB962C8B-B14F-4D97-AF65-F5344CB8AC3E}">
        <p14:creationId xmlns:p14="http://schemas.microsoft.com/office/powerpoint/2010/main" val="127991566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92203" y="1567870"/>
            <a:ext cx="5702650" cy="4531765"/>
          </a:xfrm>
          <a:prstGeom prst="rect">
            <a:avLst/>
          </a:prstGeom>
          <a:ln>
            <a:noFill/>
          </a:ln>
          <a:effectLst>
            <a:outerShdw blurRad="190500" algn="tl" rotWithShape="0">
              <a:srgbClr val="000000">
                <a:alpha val="70000"/>
              </a:srgbClr>
            </a:outerShdw>
          </a:effectLst>
        </p:spPr>
      </p:pic>
      <p:sp>
        <p:nvSpPr>
          <p:cNvPr id="6" name="TextBox 5"/>
          <p:cNvSpPr txBox="1"/>
          <p:nvPr/>
        </p:nvSpPr>
        <p:spPr>
          <a:xfrm>
            <a:off x="6295048" y="918967"/>
            <a:ext cx="2065681" cy="316584"/>
          </a:xfrm>
          <a:prstGeom prst="rect">
            <a:avLst/>
          </a:prstGeom>
          <a:noFill/>
        </p:spPr>
        <p:txBody>
          <a:bodyPr wrap="square" lIns="88414" tIns="44207" rIns="88414" bIns="44207" rtlCol="0">
            <a:spAutoFit/>
          </a:bodyPr>
          <a:lstStyle/>
          <a:p>
            <a:pPr algn="justLow" defTabSz="884160"/>
            <a:r>
              <a:rPr lang="fa-IR" sz="1477" b="1" dirty="0">
                <a:solidFill>
                  <a:prstClr val="black"/>
                </a:solidFill>
                <a:effectLst>
                  <a:outerShdw blurRad="38100" dist="38100" dir="2700000" algn="tl">
                    <a:srgbClr val="000000">
                      <a:alpha val="43137"/>
                    </a:srgbClr>
                  </a:outerShdw>
                </a:effectLst>
                <a:cs typeface="B Nazanin" pitchFamily="2" charset="-78"/>
              </a:rPr>
              <a:t>پلان گربه رو </a:t>
            </a:r>
            <a:r>
              <a:rPr lang="fa-IR"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rPr>
              <a:t>:</a:t>
            </a:r>
            <a:endParaRPr lang="en-US" sz="1477" b="1" dirty="0">
              <a:solidFill>
                <a:prstClr val="black"/>
              </a:solidFill>
              <a:effectLst>
                <a:outerShdw blurRad="38100" dist="38100" dir="2700000" algn="tl">
                  <a:srgbClr val="000000">
                    <a:alpha val="43137"/>
                  </a:srgbClr>
                </a:outerShdw>
              </a:effectLst>
              <a:latin typeface="IranNastaliq" pitchFamily="18" charset="0"/>
              <a:cs typeface="B Nazanin" pitchFamily="2" charset="-78"/>
            </a:endParaRPr>
          </a:p>
        </p:txBody>
      </p:sp>
      <p:sp>
        <p:nvSpPr>
          <p:cNvPr id="7" name="TextBox 6"/>
          <p:cNvSpPr txBox="1"/>
          <p:nvPr/>
        </p:nvSpPr>
        <p:spPr>
          <a:xfrm>
            <a:off x="487809" y="4886341"/>
            <a:ext cx="1329378" cy="276999"/>
          </a:xfrm>
          <a:prstGeom prst="rect">
            <a:avLst/>
          </a:prstGeom>
          <a:noFill/>
        </p:spPr>
        <p:txBody>
          <a:bodyPr wrap="square" rtlCol="0">
            <a:spAutoFit/>
          </a:bodyPr>
          <a:lstStyle/>
          <a:p>
            <a:pPr algn="ctr" defTabSz="884160"/>
            <a:r>
              <a:rPr lang="fa-IR" sz="1200" dirty="0">
                <a:solidFill>
                  <a:prstClr val="black">
                    <a:lumMod val="75000"/>
                    <a:lumOff val="25000"/>
                  </a:prstClr>
                </a:solidFill>
                <a:cs typeface="B Nazanin" pitchFamily="2" charset="-78"/>
              </a:rPr>
              <a:t>گربه رو</a:t>
            </a:r>
            <a:endParaRPr lang="en-US" sz="1200" dirty="0">
              <a:solidFill>
                <a:prstClr val="black">
                  <a:lumMod val="75000"/>
                  <a:lumOff val="25000"/>
                </a:prstClr>
              </a:solidFill>
              <a:cs typeface="B Nazanin" pitchFamily="2" charset="-78"/>
            </a:endParaRPr>
          </a:p>
        </p:txBody>
      </p:sp>
      <p:sp>
        <p:nvSpPr>
          <p:cNvPr id="8" name="TextBox 7"/>
          <p:cNvSpPr txBox="1"/>
          <p:nvPr/>
        </p:nvSpPr>
        <p:spPr>
          <a:xfrm>
            <a:off x="1182085" y="5965004"/>
            <a:ext cx="199407"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2</a:t>
            </a:r>
            <a:endParaRPr lang="en-US" sz="1108" dirty="0">
              <a:solidFill>
                <a:prstClr val="black">
                  <a:lumMod val="65000"/>
                  <a:lumOff val="35000"/>
                </a:prstClr>
              </a:solidFill>
              <a:cs typeface="B Nazanin" pitchFamily="2" charset="-78"/>
            </a:endParaRPr>
          </a:p>
        </p:txBody>
      </p:sp>
      <p:sp>
        <p:nvSpPr>
          <p:cNvPr id="9" name="TextBox 8"/>
          <p:cNvSpPr txBox="1"/>
          <p:nvPr/>
        </p:nvSpPr>
        <p:spPr>
          <a:xfrm>
            <a:off x="583864" y="5965004"/>
            <a:ext cx="398814" cy="262829"/>
          </a:xfrm>
          <a:prstGeom prst="rect">
            <a:avLst/>
          </a:prstGeom>
          <a:noFill/>
        </p:spPr>
        <p:txBody>
          <a:bodyPr wrap="square" rtlCol="0">
            <a:spAutoFit/>
          </a:bodyPr>
          <a:lstStyle/>
          <a:p>
            <a:pPr algn="l" defTabSz="884160" rtl="0"/>
            <a:r>
              <a:rPr lang="fa-IR" sz="1108" dirty="0">
                <a:solidFill>
                  <a:prstClr val="black">
                    <a:lumMod val="65000"/>
                    <a:lumOff val="35000"/>
                  </a:prstClr>
                </a:solidFill>
                <a:cs typeface="B Nazanin" pitchFamily="2" charset="-78"/>
              </a:rPr>
              <a:t>99</a:t>
            </a: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979" y="3628407"/>
            <a:ext cx="1502775" cy="1063503"/>
          </a:xfrm>
          <a:prstGeom prst="rect">
            <a:avLst/>
          </a:prstGeom>
        </p:spPr>
      </p:pic>
      <p:sp>
        <p:nvSpPr>
          <p:cNvPr id="11" name="Title 1"/>
          <p:cNvSpPr txBox="1">
            <a:spLocks/>
          </p:cNvSpPr>
          <p:nvPr/>
        </p:nvSpPr>
        <p:spPr>
          <a:xfrm>
            <a:off x="487810" y="5499722"/>
            <a:ext cx="1260169" cy="262829"/>
          </a:xfrm>
          <a:prstGeom prst="rect">
            <a:avLst/>
          </a:prstGeom>
          <a:noFill/>
        </p:spPr>
        <p:txBody>
          <a:bodyPr wrap="square" rtlCol="0">
            <a:spAutoFit/>
          </a:bodyPr>
          <a:lstStyle>
            <a:defPPr>
              <a:defRPr lang="en-US"/>
            </a:defPPr>
            <a:lvl1pPr algn="ctr">
              <a:defRPr sz="1300">
                <a:solidFill>
                  <a:schemeClr val="tx1">
                    <a:lumMod val="75000"/>
                    <a:lumOff val="25000"/>
                  </a:schemeClr>
                </a:solidFill>
                <a:cs typeface="B Nazanin" pitchFamily="2" charset="-78"/>
              </a:defRPr>
            </a:lvl1pPr>
          </a:lstStyle>
          <a:p>
            <a:pPr defTabSz="884160"/>
            <a:r>
              <a:rPr lang="fa-IR" sz="1108" dirty="0">
                <a:solidFill>
                  <a:prstClr val="black">
                    <a:lumMod val="75000"/>
                    <a:lumOff val="25000"/>
                  </a:prstClr>
                </a:solidFill>
              </a:rPr>
              <a:t>برداشت میدانی</a:t>
            </a:r>
          </a:p>
        </p:txBody>
      </p:sp>
    </p:spTree>
    <p:extLst>
      <p:ext uri="{BB962C8B-B14F-4D97-AF65-F5344CB8AC3E}">
        <p14:creationId xmlns:p14="http://schemas.microsoft.com/office/powerpoint/2010/main" val="3009160513"/>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otalTime>0</TotalTime>
  <Words>12637</Words>
  <Application>Microsoft Office PowerPoint</Application>
  <PresentationFormat>On-screen Show (4:3)</PresentationFormat>
  <Paragraphs>1649</Paragraphs>
  <Slides>168</Slides>
  <Notes>0</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168</vt:i4>
      </vt:variant>
    </vt:vector>
  </HeadingPairs>
  <TitlesOfParts>
    <vt:vector size="183" baseType="lpstr">
      <vt:lpstr>Arabic Transparent</vt:lpstr>
      <vt:lpstr>Arial</vt:lpstr>
      <vt:lpstr>B Mitra</vt:lpstr>
      <vt:lpstr>B Nazanin</vt:lpstr>
      <vt:lpstr>Calibri</vt:lpstr>
      <vt:lpstr>Calibri Light</vt:lpstr>
      <vt:lpstr>Garamond</vt:lpstr>
      <vt:lpstr>IranNastaliq</vt:lpstr>
      <vt:lpstr>Microsoft Uighur</vt:lpstr>
      <vt:lpstr>Proxy 3</vt:lpstr>
      <vt:lpstr>Roya</vt:lpstr>
      <vt:lpstr>Times New Roman</vt:lpstr>
      <vt:lpstr>Wingdings</vt:lpstr>
      <vt:lpstr>Office Theme</vt:lpstr>
      <vt:lpstr>Organic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ویژگی معماری دوره‏ی قاجار :</vt:lpstr>
      <vt:lpstr>PowerPoint Presentation</vt:lpstr>
      <vt:lpstr>PowerPoint Presentation</vt:lpstr>
      <vt:lpstr>معنی برخی لغات کهن (مربوط به حمام)</vt:lpstr>
      <vt:lpstr>وسایل حمام: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2</cp:revision>
  <dcterms:created xsi:type="dcterms:W3CDTF">2021-03-05T22:19:35Z</dcterms:created>
  <dcterms:modified xsi:type="dcterms:W3CDTF">2021-03-05T22:20:50Z</dcterms:modified>
</cp:coreProperties>
</file>