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73" r:id="rId2"/>
  </p:sldMasterIdLst>
  <p:notesMasterIdLst>
    <p:notesMasterId r:id="rId40"/>
  </p:notesMasterIdLst>
  <p:sldIdLst>
    <p:sldId id="257" r:id="rId3"/>
    <p:sldId id="293"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FFF17D-8E63-447B-857C-8963BD7742D8}"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pPr rtl="1"/>
          <a:endParaRPr lang="fa-IR"/>
        </a:p>
      </dgm:t>
    </dgm:pt>
    <dgm:pt modelId="{8F2A89A2-8248-4A23-BD03-0EB2FEE2E5A2}">
      <dgm:prSet phldrT="[Text]"/>
      <dgm:spPr/>
      <dgm:t>
        <a:bodyPr/>
        <a:lstStyle/>
        <a:p>
          <a:pPr algn="r" rtl="1"/>
          <a:r>
            <a:rPr lang="fa-IR" dirty="0" smtClean="0">
              <a:solidFill>
                <a:schemeClr val="tx1"/>
              </a:solidFill>
              <a:cs typeface="B Mitra" panose="00000400000000000000" pitchFamily="2" charset="-78"/>
            </a:rPr>
            <a:t>         مدرن</a:t>
          </a:r>
          <a:endParaRPr lang="fa-IR" dirty="0">
            <a:solidFill>
              <a:schemeClr val="tx1"/>
            </a:solidFill>
            <a:cs typeface="B Mitra" panose="00000400000000000000" pitchFamily="2" charset="-78"/>
          </a:endParaRPr>
        </a:p>
      </dgm:t>
    </dgm:pt>
    <dgm:pt modelId="{68F14937-C0F8-48E3-A27C-AFA9BBA29351}" type="parTrans" cxnId="{6398F400-E9F9-463F-9EEB-C1A866327186}">
      <dgm:prSet/>
      <dgm:spPr/>
      <dgm:t>
        <a:bodyPr/>
        <a:lstStyle/>
        <a:p>
          <a:pPr rtl="1"/>
          <a:endParaRPr lang="fa-IR"/>
        </a:p>
      </dgm:t>
    </dgm:pt>
    <dgm:pt modelId="{1A73CD6C-9F10-49BD-BEB3-1852F9012783}" type="sibTrans" cxnId="{6398F400-E9F9-463F-9EEB-C1A866327186}">
      <dgm:prSet/>
      <dgm:spPr/>
      <dgm:t>
        <a:bodyPr/>
        <a:lstStyle/>
        <a:p>
          <a:pPr rtl="1"/>
          <a:endParaRPr lang="fa-IR"/>
        </a:p>
      </dgm:t>
    </dgm:pt>
    <dgm:pt modelId="{1D56DA2B-315F-4C2D-BAAF-CDCD37396D6B}">
      <dgm:prSet phldrT="[Text]"/>
      <dgm:spPr/>
      <dgm:t>
        <a:bodyPr/>
        <a:lstStyle/>
        <a:p>
          <a:pPr algn="r" rtl="1"/>
          <a:r>
            <a:rPr lang="fa-IR" dirty="0" smtClean="0">
              <a:solidFill>
                <a:schemeClr val="tx1"/>
              </a:solidFill>
              <a:cs typeface="B Mitra" panose="00000400000000000000" pitchFamily="2" charset="-78"/>
            </a:rPr>
            <a:t>      مدرنیته</a:t>
          </a:r>
          <a:endParaRPr lang="fa-IR" dirty="0">
            <a:solidFill>
              <a:schemeClr val="tx1"/>
            </a:solidFill>
            <a:cs typeface="B Mitra" panose="00000400000000000000" pitchFamily="2" charset="-78"/>
          </a:endParaRPr>
        </a:p>
      </dgm:t>
    </dgm:pt>
    <dgm:pt modelId="{44EFC0C7-6E05-4BB0-A0C3-2A8BD0237609}" type="parTrans" cxnId="{66BC3926-4467-4E3C-8226-D91396331254}">
      <dgm:prSet/>
      <dgm:spPr/>
      <dgm:t>
        <a:bodyPr/>
        <a:lstStyle/>
        <a:p>
          <a:pPr rtl="1"/>
          <a:endParaRPr lang="fa-IR"/>
        </a:p>
      </dgm:t>
    </dgm:pt>
    <dgm:pt modelId="{8D42514E-B465-40CD-BA49-0DB07AA0E991}" type="sibTrans" cxnId="{66BC3926-4467-4E3C-8226-D91396331254}">
      <dgm:prSet/>
      <dgm:spPr/>
      <dgm:t>
        <a:bodyPr/>
        <a:lstStyle/>
        <a:p>
          <a:pPr rtl="1"/>
          <a:endParaRPr lang="fa-IR"/>
        </a:p>
      </dgm:t>
    </dgm:pt>
    <dgm:pt modelId="{6E496975-CC3C-48A3-97B1-A8E106E4AD43}">
      <dgm:prSet phldrT="[Text]"/>
      <dgm:spPr/>
      <dgm:t>
        <a:bodyPr/>
        <a:lstStyle/>
        <a:p>
          <a:pPr algn="r" rtl="1"/>
          <a:r>
            <a:rPr lang="fa-IR" dirty="0" smtClean="0">
              <a:solidFill>
                <a:schemeClr val="tx1"/>
              </a:solidFill>
              <a:cs typeface="B Mitra" panose="00000400000000000000" pitchFamily="2" charset="-78"/>
            </a:rPr>
            <a:t>   مدرنیسم</a:t>
          </a:r>
          <a:endParaRPr lang="fa-IR" dirty="0">
            <a:solidFill>
              <a:schemeClr val="tx1"/>
            </a:solidFill>
            <a:cs typeface="B Mitra" panose="00000400000000000000" pitchFamily="2" charset="-78"/>
          </a:endParaRPr>
        </a:p>
      </dgm:t>
    </dgm:pt>
    <dgm:pt modelId="{FA954FBF-B265-4A29-A335-46FEF4C4F997}" type="parTrans" cxnId="{33392E92-E161-4670-97AA-DF8E39B8FF14}">
      <dgm:prSet/>
      <dgm:spPr/>
      <dgm:t>
        <a:bodyPr/>
        <a:lstStyle/>
        <a:p>
          <a:pPr rtl="1"/>
          <a:endParaRPr lang="fa-IR"/>
        </a:p>
      </dgm:t>
    </dgm:pt>
    <dgm:pt modelId="{D53AB123-0F03-4FC7-AD66-B8AB3C148316}" type="sibTrans" cxnId="{33392E92-E161-4670-97AA-DF8E39B8FF14}">
      <dgm:prSet/>
      <dgm:spPr/>
      <dgm:t>
        <a:bodyPr/>
        <a:lstStyle/>
        <a:p>
          <a:pPr rtl="1"/>
          <a:endParaRPr lang="fa-IR"/>
        </a:p>
      </dgm:t>
    </dgm:pt>
    <dgm:pt modelId="{9771A872-091A-4156-9B4D-EC70A1E7EAFE}" type="pres">
      <dgm:prSet presAssocID="{FCFFF17D-8E63-447B-857C-8963BD7742D8}" presName="outerComposite" presStyleCnt="0">
        <dgm:presLayoutVars>
          <dgm:chMax val="5"/>
          <dgm:dir/>
          <dgm:resizeHandles val="exact"/>
        </dgm:presLayoutVars>
      </dgm:prSet>
      <dgm:spPr/>
      <dgm:t>
        <a:bodyPr/>
        <a:lstStyle/>
        <a:p>
          <a:pPr rtl="1"/>
          <a:endParaRPr lang="fa-IR"/>
        </a:p>
      </dgm:t>
    </dgm:pt>
    <dgm:pt modelId="{D811E6F1-CD7E-4595-8974-7AEAEC701219}" type="pres">
      <dgm:prSet presAssocID="{FCFFF17D-8E63-447B-857C-8963BD7742D8}" presName="dummyMaxCanvas" presStyleCnt="0">
        <dgm:presLayoutVars/>
      </dgm:prSet>
      <dgm:spPr/>
    </dgm:pt>
    <dgm:pt modelId="{2383DE34-DBB2-4D5E-9DF4-1ECD2A6A10C3}" type="pres">
      <dgm:prSet presAssocID="{FCFFF17D-8E63-447B-857C-8963BD7742D8}" presName="ThreeNodes_1" presStyleLbl="node1" presStyleIdx="0" presStyleCnt="3" custLinFactNeighborX="-26896" custLinFactNeighborY="-66211">
        <dgm:presLayoutVars>
          <dgm:bulletEnabled val="1"/>
        </dgm:presLayoutVars>
      </dgm:prSet>
      <dgm:spPr/>
      <dgm:t>
        <a:bodyPr/>
        <a:lstStyle/>
        <a:p>
          <a:pPr rtl="1"/>
          <a:endParaRPr lang="fa-IR"/>
        </a:p>
      </dgm:t>
    </dgm:pt>
    <dgm:pt modelId="{9D22F10C-2350-4049-835B-32D5B63E5989}" type="pres">
      <dgm:prSet presAssocID="{FCFFF17D-8E63-447B-857C-8963BD7742D8}" presName="ThreeNodes_2" presStyleLbl="node1" presStyleIdx="1" presStyleCnt="3">
        <dgm:presLayoutVars>
          <dgm:bulletEnabled val="1"/>
        </dgm:presLayoutVars>
      </dgm:prSet>
      <dgm:spPr/>
      <dgm:t>
        <a:bodyPr/>
        <a:lstStyle/>
        <a:p>
          <a:pPr rtl="1"/>
          <a:endParaRPr lang="fa-IR"/>
        </a:p>
      </dgm:t>
    </dgm:pt>
    <dgm:pt modelId="{E29EBC60-DA3D-4403-99D2-EB32CD8A8AC7}" type="pres">
      <dgm:prSet presAssocID="{FCFFF17D-8E63-447B-857C-8963BD7742D8}" presName="ThreeNodes_3" presStyleLbl="node1" presStyleIdx="2" presStyleCnt="3">
        <dgm:presLayoutVars>
          <dgm:bulletEnabled val="1"/>
        </dgm:presLayoutVars>
      </dgm:prSet>
      <dgm:spPr/>
      <dgm:t>
        <a:bodyPr/>
        <a:lstStyle/>
        <a:p>
          <a:pPr rtl="1"/>
          <a:endParaRPr lang="fa-IR"/>
        </a:p>
      </dgm:t>
    </dgm:pt>
    <dgm:pt modelId="{AE3FAE00-DEBB-475E-A45B-03B2A13A5F08}" type="pres">
      <dgm:prSet presAssocID="{FCFFF17D-8E63-447B-857C-8963BD7742D8}" presName="ThreeConn_1-2" presStyleLbl="fgAccFollowNode1" presStyleIdx="0" presStyleCnt="2">
        <dgm:presLayoutVars>
          <dgm:bulletEnabled val="1"/>
        </dgm:presLayoutVars>
      </dgm:prSet>
      <dgm:spPr/>
      <dgm:t>
        <a:bodyPr/>
        <a:lstStyle/>
        <a:p>
          <a:pPr rtl="1"/>
          <a:endParaRPr lang="fa-IR"/>
        </a:p>
      </dgm:t>
    </dgm:pt>
    <dgm:pt modelId="{A8573129-0DD7-47EA-9926-432B9267AF7E}" type="pres">
      <dgm:prSet presAssocID="{FCFFF17D-8E63-447B-857C-8963BD7742D8}" presName="ThreeConn_2-3" presStyleLbl="fgAccFollowNode1" presStyleIdx="1" presStyleCnt="2">
        <dgm:presLayoutVars>
          <dgm:bulletEnabled val="1"/>
        </dgm:presLayoutVars>
      </dgm:prSet>
      <dgm:spPr/>
      <dgm:t>
        <a:bodyPr/>
        <a:lstStyle/>
        <a:p>
          <a:pPr rtl="1"/>
          <a:endParaRPr lang="fa-IR"/>
        </a:p>
      </dgm:t>
    </dgm:pt>
    <dgm:pt modelId="{107BC7BE-D806-4670-BA1D-A4206FAAFE5D}" type="pres">
      <dgm:prSet presAssocID="{FCFFF17D-8E63-447B-857C-8963BD7742D8}" presName="ThreeNodes_1_text" presStyleLbl="node1" presStyleIdx="2" presStyleCnt="3">
        <dgm:presLayoutVars>
          <dgm:bulletEnabled val="1"/>
        </dgm:presLayoutVars>
      </dgm:prSet>
      <dgm:spPr/>
      <dgm:t>
        <a:bodyPr/>
        <a:lstStyle/>
        <a:p>
          <a:pPr rtl="1"/>
          <a:endParaRPr lang="fa-IR"/>
        </a:p>
      </dgm:t>
    </dgm:pt>
    <dgm:pt modelId="{2F6A0BCF-3460-4999-8741-FA13C4A693BD}" type="pres">
      <dgm:prSet presAssocID="{FCFFF17D-8E63-447B-857C-8963BD7742D8}" presName="ThreeNodes_2_text" presStyleLbl="node1" presStyleIdx="2" presStyleCnt="3">
        <dgm:presLayoutVars>
          <dgm:bulletEnabled val="1"/>
        </dgm:presLayoutVars>
      </dgm:prSet>
      <dgm:spPr/>
      <dgm:t>
        <a:bodyPr/>
        <a:lstStyle/>
        <a:p>
          <a:pPr rtl="1"/>
          <a:endParaRPr lang="fa-IR"/>
        </a:p>
      </dgm:t>
    </dgm:pt>
    <dgm:pt modelId="{79708EB7-9DE6-4A8E-9DF8-2EFC4513F372}" type="pres">
      <dgm:prSet presAssocID="{FCFFF17D-8E63-447B-857C-8963BD7742D8}" presName="ThreeNodes_3_text" presStyleLbl="node1" presStyleIdx="2" presStyleCnt="3">
        <dgm:presLayoutVars>
          <dgm:bulletEnabled val="1"/>
        </dgm:presLayoutVars>
      </dgm:prSet>
      <dgm:spPr/>
      <dgm:t>
        <a:bodyPr/>
        <a:lstStyle/>
        <a:p>
          <a:pPr rtl="1"/>
          <a:endParaRPr lang="fa-IR"/>
        </a:p>
      </dgm:t>
    </dgm:pt>
  </dgm:ptLst>
  <dgm:cxnLst>
    <dgm:cxn modelId="{D0401779-F9D7-4076-9BFA-84BC18DAA1B0}" type="presOf" srcId="{1A73CD6C-9F10-49BD-BEB3-1852F9012783}" destId="{AE3FAE00-DEBB-475E-A45B-03B2A13A5F08}" srcOrd="0" destOrd="0" presId="urn:microsoft.com/office/officeart/2005/8/layout/vProcess5"/>
    <dgm:cxn modelId="{33392E92-E161-4670-97AA-DF8E39B8FF14}" srcId="{FCFFF17D-8E63-447B-857C-8963BD7742D8}" destId="{6E496975-CC3C-48A3-97B1-A8E106E4AD43}" srcOrd="2" destOrd="0" parTransId="{FA954FBF-B265-4A29-A335-46FEF4C4F997}" sibTransId="{D53AB123-0F03-4FC7-AD66-B8AB3C148316}"/>
    <dgm:cxn modelId="{D69614A9-2ACA-4B9B-9476-C083484EB92D}" type="presOf" srcId="{8D42514E-B465-40CD-BA49-0DB07AA0E991}" destId="{A8573129-0DD7-47EA-9926-432B9267AF7E}" srcOrd="0" destOrd="0" presId="urn:microsoft.com/office/officeart/2005/8/layout/vProcess5"/>
    <dgm:cxn modelId="{B0F4D386-DB01-4E8D-B623-DA489560BE62}" type="presOf" srcId="{6E496975-CC3C-48A3-97B1-A8E106E4AD43}" destId="{79708EB7-9DE6-4A8E-9DF8-2EFC4513F372}" srcOrd="1" destOrd="0" presId="urn:microsoft.com/office/officeart/2005/8/layout/vProcess5"/>
    <dgm:cxn modelId="{6398F400-E9F9-463F-9EEB-C1A866327186}" srcId="{FCFFF17D-8E63-447B-857C-8963BD7742D8}" destId="{8F2A89A2-8248-4A23-BD03-0EB2FEE2E5A2}" srcOrd="0" destOrd="0" parTransId="{68F14937-C0F8-48E3-A27C-AFA9BBA29351}" sibTransId="{1A73CD6C-9F10-49BD-BEB3-1852F9012783}"/>
    <dgm:cxn modelId="{1FD7D531-8597-4426-AC29-E4B824F79FAF}" type="presOf" srcId="{1D56DA2B-315F-4C2D-BAAF-CDCD37396D6B}" destId="{2F6A0BCF-3460-4999-8741-FA13C4A693BD}" srcOrd="1" destOrd="0" presId="urn:microsoft.com/office/officeart/2005/8/layout/vProcess5"/>
    <dgm:cxn modelId="{4803171D-1C7E-4214-8EEA-04E2C9B8A84B}" type="presOf" srcId="{8F2A89A2-8248-4A23-BD03-0EB2FEE2E5A2}" destId="{2383DE34-DBB2-4D5E-9DF4-1ECD2A6A10C3}" srcOrd="0" destOrd="0" presId="urn:microsoft.com/office/officeart/2005/8/layout/vProcess5"/>
    <dgm:cxn modelId="{3CE336DD-DCDA-45BD-B7F4-5CDB1D5DFFA3}" type="presOf" srcId="{8F2A89A2-8248-4A23-BD03-0EB2FEE2E5A2}" destId="{107BC7BE-D806-4670-BA1D-A4206FAAFE5D}" srcOrd="1" destOrd="0" presId="urn:microsoft.com/office/officeart/2005/8/layout/vProcess5"/>
    <dgm:cxn modelId="{4FA44638-C1C7-4AEB-A3F6-5D1FA48EA633}" type="presOf" srcId="{1D56DA2B-315F-4C2D-BAAF-CDCD37396D6B}" destId="{9D22F10C-2350-4049-835B-32D5B63E5989}" srcOrd="0" destOrd="0" presId="urn:microsoft.com/office/officeart/2005/8/layout/vProcess5"/>
    <dgm:cxn modelId="{66BC3926-4467-4E3C-8226-D91396331254}" srcId="{FCFFF17D-8E63-447B-857C-8963BD7742D8}" destId="{1D56DA2B-315F-4C2D-BAAF-CDCD37396D6B}" srcOrd="1" destOrd="0" parTransId="{44EFC0C7-6E05-4BB0-A0C3-2A8BD0237609}" sibTransId="{8D42514E-B465-40CD-BA49-0DB07AA0E991}"/>
    <dgm:cxn modelId="{743EF051-78E7-49BE-B3FE-3607DEBE7B37}" type="presOf" srcId="{FCFFF17D-8E63-447B-857C-8963BD7742D8}" destId="{9771A872-091A-4156-9B4D-EC70A1E7EAFE}" srcOrd="0" destOrd="0" presId="urn:microsoft.com/office/officeart/2005/8/layout/vProcess5"/>
    <dgm:cxn modelId="{1DF652B9-F760-487D-88BF-BE36467959D7}" type="presOf" srcId="{6E496975-CC3C-48A3-97B1-A8E106E4AD43}" destId="{E29EBC60-DA3D-4403-99D2-EB32CD8A8AC7}" srcOrd="0" destOrd="0" presId="urn:microsoft.com/office/officeart/2005/8/layout/vProcess5"/>
    <dgm:cxn modelId="{F4C7BA90-B531-4D20-819A-88391ADABF69}" type="presParOf" srcId="{9771A872-091A-4156-9B4D-EC70A1E7EAFE}" destId="{D811E6F1-CD7E-4595-8974-7AEAEC701219}" srcOrd="0" destOrd="0" presId="urn:microsoft.com/office/officeart/2005/8/layout/vProcess5"/>
    <dgm:cxn modelId="{64904899-A454-47FF-9178-F4B08A2B4913}" type="presParOf" srcId="{9771A872-091A-4156-9B4D-EC70A1E7EAFE}" destId="{2383DE34-DBB2-4D5E-9DF4-1ECD2A6A10C3}" srcOrd="1" destOrd="0" presId="urn:microsoft.com/office/officeart/2005/8/layout/vProcess5"/>
    <dgm:cxn modelId="{B2CC7EF4-BDEC-46BB-999E-27B65601E2CD}" type="presParOf" srcId="{9771A872-091A-4156-9B4D-EC70A1E7EAFE}" destId="{9D22F10C-2350-4049-835B-32D5B63E5989}" srcOrd="2" destOrd="0" presId="urn:microsoft.com/office/officeart/2005/8/layout/vProcess5"/>
    <dgm:cxn modelId="{D4B196FB-8CA2-4BD5-92B5-E35D2719D588}" type="presParOf" srcId="{9771A872-091A-4156-9B4D-EC70A1E7EAFE}" destId="{E29EBC60-DA3D-4403-99D2-EB32CD8A8AC7}" srcOrd="3" destOrd="0" presId="urn:microsoft.com/office/officeart/2005/8/layout/vProcess5"/>
    <dgm:cxn modelId="{04C85E9D-DF30-4C1A-9E1E-A4F029132ECB}" type="presParOf" srcId="{9771A872-091A-4156-9B4D-EC70A1E7EAFE}" destId="{AE3FAE00-DEBB-475E-A45B-03B2A13A5F08}" srcOrd="4" destOrd="0" presId="urn:microsoft.com/office/officeart/2005/8/layout/vProcess5"/>
    <dgm:cxn modelId="{16F604D8-C006-4D6F-9F12-096D626F9990}" type="presParOf" srcId="{9771A872-091A-4156-9B4D-EC70A1E7EAFE}" destId="{A8573129-0DD7-47EA-9926-432B9267AF7E}" srcOrd="5" destOrd="0" presId="urn:microsoft.com/office/officeart/2005/8/layout/vProcess5"/>
    <dgm:cxn modelId="{C8B0525D-DB26-4451-A493-022EF066C4E7}" type="presParOf" srcId="{9771A872-091A-4156-9B4D-EC70A1E7EAFE}" destId="{107BC7BE-D806-4670-BA1D-A4206FAAFE5D}" srcOrd="6" destOrd="0" presId="urn:microsoft.com/office/officeart/2005/8/layout/vProcess5"/>
    <dgm:cxn modelId="{125430FE-300A-4AAF-BC80-F919C4077925}" type="presParOf" srcId="{9771A872-091A-4156-9B4D-EC70A1E7EAFE}" destId="{2F6A0BCF-3460-4999-8741-FA13C4A693BD}" srcOrd="7" destOrd="0" presId="urn:microsoft.com/office/officeart/2005/8/layout/vProcess5"/>
    <dgm:cxn modelId="{6917D344-CA69-4CD7-BB72-0191AFE0E72E}" type="presParOf" srcId="{9771A872-091A-4156-9B4D-EC70A1E7EAFE}" destId="{79708EB7-9DE6-4A8E-9DF8-2EFC4513F372}"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83DE34-DBB2-4D5E-9DF4-1ECD2A6A10C3}">
      <dsp:nvSpPr>
        <dsp:cNvPr id="0" name=""/>
        <dsp:cNvSpPr/>
      </dsp:nvSpPr>
      <dsp:spPr>
        <a:xfrm>
          <a:off x="0" y="0"/>
          <a:ext cx="4131993" cy="82862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fa-IR" sz="3200" kern="1200" dirty="0" smtClean="0">
              <a:solidFill>
                <a:schemeClr val="tx1"/>
              </a:solidFill>
              <a:cs typeface="B Mitra" panose="00000400000000000000" pitchFamily="2" charset="-78"/>
            </a:rPr>
            <a:t>         مدرن</a:t>
          </a:r>
          <a:endParaRPr lang="fa-IR" sz="3200" kern="1200" dirty="0">
            <a:solidFill>
              <a:schemeClr val="tx1"/>
            </a:solidFill>
            <a:cs typeface="B Mitra" panose="00000400000000000000" pitchFamily="2" charset="-78"/>
          </a:endParaRPr>
        </a:p>
      </dsp:txBody>
      <dsp:txXfrm>
        <a:off x="24270" y="24270"/>
        <a:ext cx="3237840" cy="780086"/>
      </dsp:txXfrm>
    </dsp:sp>
    <dsp:sp modelId="{9D22F10C-2350-4049-835B-32D5B63E5989}">
      <dsp:nvSpPr>
        <dsp:cNvPr id="0" name=""/>
        <dsp:cNvSpPr/>
      </dsp:nvSpPr>
      <dsp:spPr>
        <a:xfrm>
          <a:off x="364587" y="966730"/>
          <a:ext cx="4131993" cy="82862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fa-IR" sz="3200" kern="1200" dirty="0" smtClean="0">
              <a:solidFill>
                <a:schemeClr val="tx1"/>
              </a:solidFill>
              <a:cs typeface="B Mitra" panose="00000400000000000000" pitchFamily="2" charset="-78"/>
            </a:rPr>
            <a:t>      مدرنیته</a:t>
          </a:r>
          <a:endParaRPr lang="fa-IR" sz="3200" kern="1200" dirty="0">
            <a:solidFill>
              <a:schemeClr val="tx1"/>
            </a:solidFill>
            <a:cs typeface="B Mitra" panose="00000400000000000000" pitchFamily="2" charset="-78"/>
          </a:endParaRPr>
        </a:p>
      </dsp:txBody>
      <dsp:txXfrm>
        <a:off x="388857" y="991000"/>
        <a:ext cx="3180259" cy="780086"/>
      </dsp:txXfrm>
    </dsp:sp>
    <dsp:sp modelId="{E29EBC60-DA3D-4403-99D2-EB32CD8A8AC7}">
      <dsp:nvSpPr>
        <dsp:cNvPr id="0" name=""/>
        <dsp:cNvSpPr/>
      </dsp:nvSpPr>
      <dsp:spPr>
        <a:xfrm>
          <a:off x="729175" y="1933460"/>
          <a:ext cx="4131993" cy="82862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fa-IR" sz="3200" kern="1200" dirty="0" smtClean="0">
              <a:solidFill>
                <a:schemeClr val="tx1"/>
              </a:solidFill>
              <a:cs typeface="B Mitra" panose="00000400000000000000" pitchFamily="2" charset="-78"/>
            </a:rPr>
            <a:t>   مدرنیسم</a:t>
          </a:r>
          <a:endParaRPr lang="fa-IR" sz="3200" kern="1200" dirty="0">
            <a:solidFill>
              <a:schemeClr val="tx1"/>
            </a:solidFill>
            <a:cs typeface="B Mitra" panose="00000400000000000000" pitchFamily="2" charset="-78"/>
          </a:endParaRPr>
        </a:p>
      </dsp:txBody>
      <dsp:txXfrm>
        <a:off x="753445" y="1957730"/>
        <a:ext cx="3180259" cy="780086"/>
      </dsp:txXfrm>
    </dsp:sp>
    <dsp:sp modelId="{AE3FAE00-DEBB-475E-A45B-03B2A13A5F08}">
      <dsp:nvSpPr>
        <dsp:cNvPr id="0" name=""/>
        <dsp:cNvSpPr/>
      </dsp:nvSpPr>
      <dsp:spPr>
        <a:xfrm>
          <a:off x="3593386" y="628374"/>
          <a:ext cx="538606" cy="538606"/>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endParaRPr lang="fa-IR" sz="2500" kern="1200"/>
        </a:p>
      </dsp:txBody>
      <dsp:txXfrm>
        <a:off x="3714572" y="628374"/>
        <a:ext cx="296234" cy="405301"/>
      </dsp:txXfrm>
    </dsp:sp>
    <dsp:sp modelId="{A8573129-0DD7-47EA-9926-432B9267AF7E}">
      <dsp:nvSpPr>
        <dsp:cNvPr id="0" name=""/>
        <dsp:cNvSpPr/>
      </dsp:nvSpPr>
      <dsp:spPr>
        <a:xfrm>
          <a:off x="3957974" y="1589581"/>
          <a:ext cx="538606" cy="538606"/>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endParaRPr lang="fa-IR" sz="2500" kern="1200"/>
        </a:p>
      </dsp:txBody>
      <dsp:txXfrm>
        <a:off x="4079160" y="1589581"/>
        <a:ext cx="296234" cy="40530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391BE07-6125-4852-AE6E-27B341B8EF7D}" type="datetimeFigureOut">
              <a:rPr lang="fa-IR" smtClean="0"/>
              <a:t>25/03/1442</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437ECEE-82B1-4630-9199-90C748CAF04E}" type="slidenum">
              <a:rPr lang="fa-IR" smtClean="0"/>
              <a:t>‹#›</a:t>
            </a:fld>
            <a:endParaRPr lang="fa-IR"/>
          </a:p>
        </p:txBody>
      </p:sp>
    </p:spTree>
    <p:extLst>
      <p:ext uri="{BB962C8B-B14F-4D97-AF65-F5344CB8AC3E}">
        <p14:creationId xmlns:p14="http://schemas.microsoft.com/office/powerpoint/2010/main" val="165775071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1A1F7F52-FD2F-4C47-A221-050963C1226C}" type="slidenum">
              <a:rPr lang="fa-IR" smtClean="0">
                <a:solidFill>
                  <a:prstClr val="black"/>
                </a:solidFill>
              </a:rPr>
              <a:pPr/>
              <a:t>25</a:t>
            </a:fld>
            <a:endParaRPr lang="fa-IR">
              <a:solidFill>
                <a:prstClr val="black"/>
              </a:solidFill>
            </a:endParaRPr>
          </a:p>
        </p:txBody>
      </p:sp>
    </p:spTree>
    <p:extLst>
      <p:ext uri="{BB962C8B-B14F-4D97-AF65-F5344CB8AC3E}">
        <p14:creationId xmlns:p14="http://schemas.microsoft.com/office/powerpoint/2010/main" val="2743126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1A1F7F52-FD2F-4C47-A221-050963C1226C}" type="slidenum">
              <a:rPr lang="fa-IR" smtClean="0">
                <a:solidFill>
                  <a:prstClr val="black"/>
                </a:solidFill>
              </a:rPr>
              <a:pPr/>
              <a:t>26</a:t>
            </a:fld>
            <a:endParaRPr lang="fa-IR">
              <a:solidFill>
                <a:prstClr val="black"/>
              </a:solidFill>
            </a:endParaRPr>
          </a:p>
        </p:txBody>
      </p:sp>
    </p:spTree>
    <p:extLst>
      <p:ext uri="{BB962C8B-B14F-4D97-AF65-F5344CB8AC3E}">
        <p14:creationId xmlns:p14="http://schemas.microsoft.com/office/powerpoint/2010/main" val="465033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1A1F7F52-FD2F-4C47-A221-050963C1226C}" type="slidenum">
              <a:rPr lang="fa-IR" smtClean="0">
                <a:solidFill>
                  <a:prstClr val="black"/>
                </a:solidFill>
              </a:rPr>
              <a:pPr/>
              <a:t>27</a:t>
            </a:fld>
            <a:endParaRPr lang="fa-IR">
              <a:solidFill>
                <a:prstClr val="black"/>
              </a:solidFill>
            </a:endParaRPr>
          </a:p>
        </p:txBody>
      </p:sp>
    </p:spTree>
    <p:extLst>
      <p:ext uri="{BB962C8B-B14F-4D97-AF65-F5344CB8AC3E}">
        <p14:creationId xmlns:p14="http://schemas.microsoft.com/office/powerpoint/2010/main" val="462037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1A1F7F52-FD2F-4C47-A221-050963C1226C}" type="slidenum">
              <a:rPr lang="fa-IR" smtClean="0">
                <a:solidFill>
                  <a:prstClr val="black"/>
                </a:solidFill>
              </a:rPr>
              <a:pPr/>
              <a:t>28</a:t>
            </a:fld>
            <a:endParaRPr lang="fa-IR">
              <a:solidFill>
                <a:prstClr val="black"/>
              </a:solidFill>
            </a:endParaRPr>
          </a:p>
        </p:txBody>
      </p:sp>
    </p:spTree>
    <p:extLst>
      <p:ext uri="{BB962C8B-B14F-4D97-AF65-F5344CB8AC3E}">
        <p14:creationId xmlns:p14="http://schemas.microsoft.com/office/powerpoint/2010/main" val="2026160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1A1F7F52-FD2F-4C47-A221-050963C1226C}" type="slidenum">
              <a:rPr lang="fa-IR" smtClean="0">
                <a:solidFill>
                  <a:prstClr val="black"/>
                </a:solidFill>
              </a:rPr>
              <a:pPr/>
              <a:t>29</a:t>
            </a:fld>
            <a:endParaRPr lang="fa-IR">
              <a:solidFill>
                <a:prstClr val="black"/>
              </a:solidFill>
            </a:endParaRPr>
          </a:p>
        </p:txBody>
      </p:sp>
    </p:spTree>
    <p:extLst>
      <p:ext uri="{BB962C8B-B14F-4D97-AF65-F5344CB8AC3E}">
        <p14:creationId xmlns:p14="http://schemas.microsoft.com/office/powerpoint/2010/main" val="1269961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1A1F7F52-FD2F-4C47-A221-050963C1226C}" type="slidenum">
              <a:rPr lang="fa-IR" smtClean="0">
                <a:solidFill>
                  <a:prstClr val="black"/>
                </a:solidFill>
              </a:rPr>
              <a:pPr/>
              <a:t>30</a:t>
            </a:fld>
            <a:endParaRPr lang="fa-IR">
              <a:solidFill>
                <a:prstClr val="black"/>
              </a:solidFill>
            </a:endParaRPr>
          </a:p>
        </p:txBody>
      </p:sp>
    </p:spTree>
    <p:extLst>
      <p:ext uri="{BB962C8B-B14F-4D97-AF65-F5344CB8AC3E}">
        <p14:creationId xmlns:p14="http://schemas.microsoft.com/office/powerpoint/2010/main" val="3155462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1A1F7F52-FD2F-4C47-A221-050963C1226C}" type="slidenum">
              <a:rPr lang="fa-IR" smtClean="0">
                <a:solidFill>
                  <a:prstClr val="black"/>
                </a:solidFill>
              </a:rPr>
              <a:pPr/>
              <a:t>31</a:t>
            </a:fld>
            <a:endParaRPr lang="fa-IR">
              <a:solidFill>
                <a:prstClr val="black"/>
              </a:solidFill>
            </a:endParaRPr>
          </a:p>
        </p:txBody>
      </p:sp>
    </p:spTree>
    <p:extLst>
      <p:ext uri="{BB962C8B-B14F-4D97-AF65-F5344CB8AC3E}">
        <p14:creationId xmlns:p14="http://schemas.microsoft.com/office/powerpoint/2010/main" val="4123044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6292EA71-CC9E-4F2A-ABEE-6D3D4AC76213}"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669518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6292EA71-CC9E-4F2A-ABEE-6D3D4AC76213}"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244961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6292EA71-CC9E-4F2A-ABEE-6D3D4AC76213}"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991664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06692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4518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55004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61801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13717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38508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43989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8531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6292EA71-CC9E-4F2A-ABEE-6D3D4AC76213}"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32427235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254394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rtl="0"/>
            <a:fld id="{53074F12-AA26-4AC8-9962-C36BB8F32554}" type="datetimeFigureOut">
              <a:rPr lang="en-US" smtClean="0">
                <a:solidFill>
                  <a:prstClr val="black">
                    <a:tint val="75000"/>
                  </a:prstClr>
                </a:solidFill>
              </a:rPr>
              <a:pPr rtl="0"/>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rtl="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rtl="0"/>
            <a:fld id="{B82CCC60-E8CD-4174-8B1A-7DF615B22EEF}" type="slidenum">
              <a:rPr lang="en-US" smtClean="0">
                <a:solidFill>
                  <a:prstClr val="black">
                    <a:tint val="75000"/>
                  </a:prstClr>
                </a:solidFill>
              </a:rPr>
              <a:pPr rtl="0"/>
              <a:t>‹#›</a:t>
            </a:fld>
            <a:endParaRPr lang="en-US">
              <a:solidFill>
                <a:prstClr val="black">
                  <a:tint val="75000"/>
                </a:prstClr>
              </a:solidFill>
            </a:endParaRPr>
          </a:p>
        </p:txBody>
      </p:sp>
    </p:spTree>
    <p:extLst>
      <p:ext uri="{BB962C8B-B14F-4D97-AF65-F5344CB8AC3E}">
        <p14:creationId xmlns:p14="http://schemas.microsoft.com/office/powerpoint/2010/main" val="2457060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rtl="0"/>
            <a:fld id="{53074F12-AA26-4AC8-9962-C36BB8F32554}" type="datetimeFigureOut">
              <a:rPr lang="en-US" smtClean="0">
                <a:solidFill>
                  <a:prstClr val="black">
                    <a:tint val="75000"/>
                  </a:prstClr>
                </a:solidFill>
              </a:rPr>
              <a:pPr rtl="0"/>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rtl="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rtl="0"/>
            <a:fld id="{B82CCC60-E8CD-4174-8B1A-7DF615B22EEF}" type="slidenum">
              <a:rPr lang="en-US" smtClean="0">
                <a:solidFill>
                  <a:prstClr val="black">
                    <a:tint val="75000"/>
                  </a:prstClr>
                </a:solidFill>
              </a:rPr>
              <a:pPr rtl="0"/>
              <a:t>‹#›</a:t>
            </a:fld>
            <a:endParaRPr lang="en-US">
              <a:solidFill>
                <a:prstClr val="black">
                  <a:tint val="75000"/>
                </a:prstClr>
              </a:solidFill>
            </a:endParaRPr>
          </a:p>
        </p:txBody>
      </p:sp>
    </p:spTree>
    <p:extLst>
      <p:ext uri="{BB962C8B-B14F-4D97-AF65-F5344CB8AC3E}">
        <p14:creationId xmlns:p14="http://schemas.microsoft.com/office/powerpoint/2010/main" val="921658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rtl="0"/>
            <a:fld id="{53074F12-AA26-4AC8-9962-C36BB8F32554}" type="datetimeFigureOut">
              <a:rPr lang="en-US" smtClean="0">
                <a:solidFill>
                  <a:prstClr val="black">
                    <a:tint val="75000"/>
                  </a:prstClr>
                </a:solidFill>
              </a:rPr>
              <a:pPr rtl="0"/>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rtl="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rtl="0"/>
            <a:fld id="{B82CCC60-E8CD-4174-8B1A-7DF615B22EEF}" type="slidenum">
              <a:rPr lang="en-US" smtClean="0">
                <a:solidFill>
                  <a:prstClr val="black">
                    <a:tint val="75000"/>
                  </a:prstClr>
                </a:solidFill>
              </a:rPr>
              <a:pPr rtl="0"/>
              <a:t>‹#›</a:t>
            </a:fld>
            <a:endParaRPr lang="en-US">
              <a:solidFill>
                <a:prstClr val="black">
                  <a:tint val="75000"/>
                </a:prstClr>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504298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rtl="0"/>
            <a:fld id="{53074F12-AA26-4AC8-9962-C36BB8F32554}" type="datetimeFigureOut">
              <a:rPr lang="en-US" smtClean="0">
                <a:solidFill>
                  <a:prstClr val="black">
                    <a:tint val="75000"/>
                  </a:prstClr>
                </a:solidFill>
              </a:rPr>
              <a:pPr rtl="0"/>
              <a:t>11/10/2020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rtl="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rtl="0"/>
            <a:fld id="{B82CCC60-E8CD-4174-8B1A-7DF615B22EEF}" type="slidenum">
              <a:rPr lang="en-US" smtClean="0">
                <a:solidFill>
                  <a:prstClr val="black">
                    <a:tint val="75000"/>
                  </a:prstClr>
                </a:solidFill>
              </a:rPr>
              <a:pPr rtl="0"/>
              <a:t>‹#›</a:t>
            </a:fld>
            <a:endParaRPr lang="en-US">
              <a:solidFill>
                <a:prstClr val="black">
                  <a:tint val="75000"/>
                </a:prstClr>
              </a:solidFill>
            </a:endParaRPr>
          </a:p>
        </p:txBody>
      </p:sp>
    </p:spTree>
    <p:extLst>
      <p:ext uri="{BB962C8B-B14F-4D97-AF65-F5344CB8AC3E}">
        <p14:creationId xmlns:p14="http://schemas.microsoft.com/office/powerpoint/2010/main" val="29824454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pPr rtl="0"/>
            <a:fld id="{53074F12-AA26-4AC8-9962-C36BB8F32554}" type="datetimeFigureOut">
              <a:rPr lang="en-US" smtClean="0">
                <a:solidFill>
                  <a:prstClr val="black">
                    <a:tint val="75000"/>
                  </a:prstClr>
                </a:solidFill>
              </a:rPr>
              <a:pPr rtl="0"/>
              <a:t>11/10/2020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rtl="0"/>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rtl="0"/>
            <a:fld id="{B82CCC60-E8CD-4174-8B1A-7DF615B22EEF}" type="slidenum">
              <a:rPr lang="en-US" smtClean="0">
                <a:solidFill>
                  <a:prstClr val="black">
                    <a:tint val="75000"/>
                  </a:prstClr>
                </a:solidFill>
              </a:rPr>
              <a:pPr rtl="0"/>
              <a:t>‹#›</a:t>
            </a:fld>
            <a:endParaRPr lang="en-US">
              <a:solidFill>
                <a:prstClr val="black">
                  <a:tint val="75000"/>
                </a:prstClr>
              </a:solidFill>
            </a:endParaRPr>
          </a:p>
        </p:txBody>
      </p:sp>
    </p:spTree>
    <p:extLst>
      <p:ext uri="{BB962C8B-B14F-4D97-AF65-F5344CB8AC3E}">
        <p14:creationId xmlns:p14="http://schemas.microsoft.com/office/powerpoint/2010/main" val="16686975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pPr rtl="0"/>
            <a:fld id="{53074F12-AA26-4AC8-9962-C36BB8F32554}" type="datetimeFigureOut">
              <a:rPr lang="en-US" smtClean="0">
                <a:solidFill>
                  <a:prstClr val="black">
                    <a:tint val="75000"/>
                  </a:prstClr>
                </a:solidFill>
              </a:rPr>
              <a:pPr rtl="0"/>
              <a:t>11/10/2020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rtl="0"/>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rtl="0"/>
            <a:fld id="{B82CCC60-E8CD-4174-8B1A-7DF615B22EEF}" type="slidenum">
              <a:rPr lang="en-US" smtClean="0">
                <a:solidFill>
                  <a:prstClr val="black">
                    <a:tint val="75000"/>
                  </a:prstClr>
                </a:solidFill>
              </a:rPr>
              <a:pPr rtl="0"/>
              <a:t>‹#›</a:t>
            </a:fld>
            <a:endParaRPr lang="en-US">
              <a:solidFill>
                <a:prstClr val="black">
                  <a:tint val="75000"/>
                </a:prstClr>
              </a:solidFill>
            </a:endParaRPr>
          </a:p>
        </p:txBody>
      </p:sp>
    </p:spTree>
    <p:extLst>
      <p:ext uri="{BB962C8B-B14F-4D97-AF65-F5344CB8AC3E}">
        <p14:creationId xmlns:p14="http://schemas.microsoft.com/office/powerpoint/2010/main" val="10182036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86955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11/10/2020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2208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92EA71-CC9E-4F2A-ABEE-6D3D4AC76213}"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154548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6292EA71-CC9E-4F2A-ABEE-6D3D4AC76213}"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3349806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6292EA71-CC9E-4F2A-ABEE-6D3D4AC76213}"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133700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6292EA71-CC9E-4F2A-ABEE-6D3D4AC76213}"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2137686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92EA71-CC9E-4F2A-ABEE-6D3D4AC76213}"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4026905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92EA71-CC9E-4F2A-ABEE-6D3D4AC76213}"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1774195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92EA71-CC9E-4F2A-ABEE-6D3D4AC76213}"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1F4803A-903F-4BD3-ACFE-ABFCF9E740D3}" type="slidenum">
              <a:rPr lang="fa-IR" smtClean="0"/>
              <a:t>‹#›</a:t>
            </a:fld>
            <a:endParaRPr lang="fa-IR"/>
          </a:p>
        </p:txBody>
      </p:sp>
    </p:spTree>
    <p:extLst>
      <p:ext uri="{BB962C8B-B14F-4D97-AF65-F5344CB8AC3E}">
        <p14:creationId xmlns:p14="http://schemas.microsoft.com/office/powerpoint/2010/main" val="350219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292EA71-CC9E-4F2A-ABEE-6D3D4AC76213}" type="datetimeFigureOut">
              <a:rPr lang="fa-IR" smtClean="0"/>
              <a:t>25/03/1442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1F4803A-903F-4BD3-ACFE-ABFCF9E740D3}" type="slidenum">
              <a:rPr lang="fa-IR" smtClean="0"/>
              <a:t>‹#›</a:t>
            </a:fld>
            <a:endParaRPr lang="fa-IR"/>
          </a:p>
        </p:txBody>
      </p:sp>
    </p:spTree>
    <p:extLst>
      <p:ext uri="{BB962C8B-B14F-4D97-AF65-F5344CB8AC3E}">
        <p14:creationId xmlns:p14="http://schemas.microsoft.com/office/powerpoint/2010/main" val="4053508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6292EA71-CC9E-4F2A-ABEE-6D3D4AC76213}" type="datetimeFigureOut">
              <a:rPr lang="fa-IR" smtClean="0"/>
              <a:t>25/03/1442</a:t>
            </a:fld>
            <a:endParaRPr lang="fa-IR"/>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fa-IR"/>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B1F4803A-903F-4BD3-ACFE-ABFCF9E740D3}" type="slidenum">
              <a:rPr lang="fa-IR" smtClean="0"/>
              <a:t>‹#›</a:t>
            </a:fld>
            <a:endParaRPr lang="fa-IR"/>
          </a:p>
        </p:txBody>
      </p:sp>
    </p:spTree>
    <p:extLst>
      <p:ext uri="{BB962C8B-B14F-4D97-AF65-F5344CB8AC3E}">
        <p14:creationId xmlns:p14="http://schemas.microsoft.com/office/powerpoint/2010/main" val="379383387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48764" y="2876034"/>
            <a:ext cx="5203669" cy="1015663"/>
          </a:xfrm>
          <a:prstGeom prst="rect">
            <a:avLst/>
          </a:prstGeom>
        </p:spPr>
        <p:txBody>
          <a:bodyPr wrap="none">
            <a:spAutoFit/>
          </a:bodyPr>
          <a:lstStyle/>
          <a:p>
            <a:pPr algn="l" rtl="0"/>
            <a:r>
              <a:rPr lang="fa-IR" sz="6000" b="1" dirty="0" smtClean="0">
                <a:solidFill>
                  <a:prstClr val="black">
                    <a:lumMod val="95000"/>
                    <a:lumOff val="5000"/>
                  </a:prstClr>
                </a:solidFill>
                <a:effectLst>
                  <a:outerShdw blurRad="38100" dist="38100" dir="2700000" algn="tl">
                    <a:srgbClr val="000000">
                      <a:alpha val="43137"/>
                    </a:srgbClr>
                  </a:outerShdw>
                </a:effectLst>
                <a:cs typeface="B Homa" panose="00000400000000000000" pitchFamily="2" charset="-78"/>
              </a:rPr>
              <a:t>شهرسازی مدرنیسم</a:t>
            </a:r>
            <a:endParaRPr lang="en-US" sz="6000" b="1" dirty="0">
              <a:solidFill>
                <a:prstClr val="black">
                  <a:lumMod val="95000"/>
                  <a:lumOff val="5000"/>
                </a:prstClr>
              </a:solidFill>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25302684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033207" y="2366963"/>
            <a:ext cx="4125586" cy="3424237"/>
          </a:xfrm>
          <a:prstGeom prst="rect">
            <a:avLst/>
          </a:prstGeom>
          <a:ln>
            <a:noFill/>
          </a:ln>
          <a:effectLst>
            <a:softEdge rad="112500"/>
          </a:effectLst>
        </p:spPr>
      </p:pic>
      <p:sp>
        <p:nvSpPr>
          <p:cNvPr id="7" name="Content Placeholder 2"/>
          <p:cNvSpPr txBox="1">
            <a:spLocks/>
          </p:cNvSpPr>
          <p:nvPr/>
        </p:nvSpPr>
        <p:spPr>
          <a:xfrm>
            <a:off x="103271" y="1506438"/>
            <a:ext cx="5542672" cy="49307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rtl="1">
              <a:buFont typeface="Arial" pitchFamily="34" charset="0"/>
              <a:buNone/>
            </a:pPr>
            <a:endParaRPr lang="fa-IR" dirty="0" smtClean="0">
              <a:solidFill>
                <a:prstClr val="black"/>
              </a:solidFill>
              <a:cs typeface="B Mitra" panose="00000400000000000000" pitchFamily="2" charset="-78"/>
            </a:endParaRPr>
          </a:p>
          <a:p>
            <a:pPr marL="0" indent="0" algn="ctr" rtl="1">
              <a:buFont typeface="Arial" pitchFamily="34" charset="0"/>
              <a:buNone/>
            </a:pPr>
            <a:endParaRPr lang="fa-IR" dirty="0">
              <a:solidFill>
                <a:prstClr val="black"/>
              </a:solidFill>
              <a:cs typeface="B Mitra" panose="00000400000000000000" pitchFamily="2" charset="-78"/>
            </a:endParaRPr>
          </a:p>
          <a:p>
            <a:pPr marL="0" indent="0" algn="ctr" rtl="1">
              <a:buFont typeface="Arial" pitchFamily="34" charset="0"/>
              <a:buNone/>
            </a:pPr>
            <a:endParaRPr lang="fa-IR" dirty="0" smtClean="0">
              <a:solidFill>
                <a:prstClr val="black"/>
              </a:solidFill>
              <a:cs typeface="B Mitra" panose="00000400000000000000" pitchFamily="2" charset="-78"/>
            </a:endParaRPr>
          </a:p>
          <a:p>
            <a:pPr marL="0" indent="0" algn="ctr" rtl="1">
              <a:buFont typeface="Arial" pitchFamily="34" charset="0"/>
              <a:buNone/>
            </a:pPr>
            <a:endParaRPr lang="fa-IR" dirty="0">
              <a:solidFill>
                <a:prstClr val="black"/>
              </a:solidFill>
              <a:cs typeface="B Mitra" panose="00000400000000000000" pitchFamily="2" charset="-78"/>
            </a:endParaRPr>
          </a:p>
          <a:p>
            <a:pPr marL="0" indent="0" algn="ctr" rtl="1">
              <a:buFont typeface="Arial" pitchFamily="34" charset="0"/>
              <a:buNone/>
            </a:pPr>
            <a:r>
              <a:rPr lang="fa-IR" dirty="0" smtClean="0">
                <a:solidFill>
                  <a:prstClr val="black"/>
                </a:solidFill>
                <a:cs typeface="B Mitra" panose="00000400000000000000" pitchFamily="2" charset="-78"/>
              </a:rPr>
              <a:t>جزئیات یک بخش از نمودار باغ شهر</a:t>
            </a:r>
          </a:p>
        </p:txBody>
      </p:sp>
      <p:sp>
        <p:nvSpPr>
          <p:cNvPr id="8" name="TextBox 7"/>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188653564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3"/>
          </p:nvPr>
        </p:nvSpPr>
        <p:spPr>
          <a:xfrm>
            <a:off x="323557" y="1631852"/>
            <a:ext cx="11507371" cy="4994031"/>
          </a:xfrm>
        </p:spPr>
        <p:txBody>
          <a:bodyPr>
            <a:normAutofit/>
          </a:bodyPr>
          <a:lstStyle/>
          <a:p>
            <a:pPr marL="0" indent="0" algn="just" rtl="1">
              <a:buNone/>
            </a:pPr>
            <a:r>
              <a:rPr lang="fa-IR" b="1" i="1" dirty="0" smtClean="0">
                <a:solidFill>
                  <a:schemeClr val="tx1"/>
                </a:solidFill>
                <a:cs typeface="B Mitra" panose="00000400000000000000" pitchFamily="2" charset="-78"/>
              </a:rPr>
              <a:t>3. تونی گارنیه و شهر صنعتی</a:t>
            </a:r>
          </a:p>
          <a:p>
            <a:pPr marL="0" indent="0" algn="just" rtl="1">
              <a:buNone/>
            </a:pPr>
            <a:r>
              <a:rPr lang="fa-IR" dirty="0" smtClean="0">
                <a:solidFill>
                  <a:schemeClr val="tx1"/>
                </a:solidFill>
                <a:cs typeface="B Mitra" panose="00000400000000000000" pitchFamily="2" charset="-78"/>
              </a:rPr>
              <a:t>(1869-1948</a:t>
            </a:r>
            <a:r>
              <a:rPr lang="fa-IR" dirty="0">
                <a:solidFill>
                  <a:schemeClr val="tx1"/>
                </a:solidFill>
                <a:cs typeface="B Mitra" panose="00000400000000000000" pitchFamily="2" charset="-78"/>
              </a:rPr>
              <a:t>). وی</a:t>
            </a:r>
            <a:r>
              <a:rPr lang="fa-IR" b="1" i="1" u="sng" dirty="0">
                <a:solidFill>
                  <a:schemeClr val="tx1"/>
                </a:solidFill>
                <a:cs typeface="B Mitra" panose="00000400000000000000" pitchFamily="2" charset="-78"/>
              </a:rPr>
              <a:t> نظریه شهر صنعتی تونی گارنیه</a:t>
            </a:r>
            <a:r>
              <a:rPr lang="fa-IR" b="1" i="1" dirty="0">
                <a:solidFill>
                  <a:schemeClr val="tx1"/>
                </a:solidFill>
                <a:cs typeface="B Mitra" panose="00000400000000000000" pitchFamily="2" charset="-78"/>
              </a:rPr>
              <a:t> </a:t>
            </a:r>
            <a:r>
              <a:rPr lang="fa-IR" dirty="0">
                <a:solidFill>
                  <a:schemeClr val="tx1"/>
                </a:solidFill>
                <a:cs typeface="B Mitra" panose="00000400000000000000" pitchFamily="2" charset="-78"/>
              </a:rPr>
              <a:t>را در سال 1901 عنوان میدارد. در این دوره بخش اعظم اقتصاد شهرها صنایع سنگین هستند/ منطقه بندی عملکردی را در شهرها شاهدیم/ معتقد به این هستند که مساله شهرها با ارتباطات حل خواهد شد/ شهرسازی ترقی گرا / مصالح ساخت و بنا بتن مصلح/ خیابان ها دالانی نباشند/ بین واحدهای مسکونی با فضای سبز پر شود/ استفاده از رویکردهای مدرن/ پیلوت/ صنایع آلوده دور از مرکز شهر باشند.</a:t>
            </a:r>
          </a:p>
          <a:p>
            <a:pPr marL="0" indent="0" algn="just" rtl="1">
              <a:buNone/>
            </a:pPr>
            <a:endParaRPr lang="fa-IR" dirty="0" smtClean="0">
              <a:solidFill>
                <a:schemeClr val="tx1"/>
              </a:solidFill>
              <a:cs typeface="B Mitra" panose="00000400000000000000" pitchFamily="2" charset="-78"/>
            </a:endParaRPr>
          </a:p>
        </p:txBody>
      </p:sp>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328723791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75052" y="36879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21645" y="1135008"/>
            <a:ext cx="4255184" cy="5673579"/>
          </a:xfrm>
          <a:prstGeom prst="rect">
            <a:avLst/>
          </a:prstGeom>
          <a:ln>
            <a:noFill/>
          </a:ln>
          <a:effectLst>
            <a:softEdge rad="112500"/>
          </a:effectLst>
        </p:spPr>
      </p:pic>
      <p:sp>
        <p:nvSpPr>
          <p:cNvPr id="6" name="Content Placeholder 2"/>
          <p:cNvSpPr txBox="1">
            <a:spLocks/>
          </p:cNvSpPr>
          <p:nvPr/>
        </p:nvSpPr>
        <p:spPr>
          <a:xfrm>
            <a:off x="975468" y="1506436"/>
            <a:ext cx="5542672" cy="49307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rtl="1">
              <a:buFont typeface="Arial" pitchFamily="34" charset="0"/>
              <a:buNone/>
            </a:pPr>
            <a:endParaRPr lang="fa-IR" dirty="0" smtClean="0">
              <a:solidFill>
                <a:prstClr val="black"/>
              </a:solidFill>
              <a:cs typeface="B Mitra" panose="00000400000000000000" pitchFamily="2" charset="-78"/>
            </a:endParaRPr>
          </a:p>
          <a:p>
            <a:pPr marL="0" indent="0" algn="ctr" rtl="1">
              <a:buFont typeface="Arial" pitchFamily="34" charset="0"/>
              <a:buNone/>
            </a:pPr>
            <a:endParaRPr lang="fa-IR" dirty="0">
              <a:solidFill>
                <a:prstClr val="black"/>
              </a:solidFill>
              <a:cs typeface="B Mitra" panose="00000400000000000000" pitchFamily="2" charset="-78"/>
            </a:endParaRPr>
          </a:p>
          <a:p>
            <a:pPr marL="0" indent="0" algn="ctr" rtl="1">
              <a:buFont typeface="Arial" pitchFamily="34" charset="0"/>
              <a:buNone/>
            </a:pPr>
            <a:endParaRPr lang="fa-IR" dirty="0" smtClean="0">
              <a:solidFill>
                <a:prstClr val="black"/>
              </a:solidFill>
              <a:cs typeface="B Mitra" panose="00000400000000000000" pitchFamily="2" charset="-78"/>
            </a:endParaRPr>
          </a:p>
          <a:p>
            <a:pPr marL="0" indent="0" algn="ctr" rtl="1">
              <a:buFont typeface="Arial" pitchFamily="34" charset="0"/>
              <a:buNone/>
            </a:pPr>
            <a:endParaRPr lang="fa-IR" dirty="0">
              <a:solidFill>
                <a:prstClr val="black"/>
              </a:solidFill>
              <a:cs typeface="B Mitra" panose="00000400000000000000" pitchFamily="2" charset="-78"/>
            </a:endParaRPr>
          </a:p>
          <a:p>
            <a:pPr marL="0" indent="0" algn="ctr" rtl="1">
              <a:buFont typeface="Arial" pitchFamily="34" charset="0"/>
              <a:buNone/>
            </a:pPr>
            <a:r>
              <a:rPr lang="fa-IR" dirty="0" smtClean="0">
                <a:solidFill>
                  <a:prstClr val="black"/>
                </a:solidFill>
                <a:cs typeface="B Mitra" panose="00000400000000000000" pitchFamily="2" charset="-78"/>
              </a:rPr>
              <a:t>نمودار شهر صنعتی</a:t>
            </a:r>
          </a:p>
        </p:txBody>
      </p:sp>
    </p:spTree>
    <p:extLst>
      <p:ext uri="{BB962C8B-B14F-4D97-AF65-F5344CB8AC3E}">
        <p14:creationId xmlns:p14="http://schemas.microsoft.com/office/powerpoint/2010/main" val="185128629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rot="16200000">
            <a:off x="772374" y="1492351"/>
            <a:ext cx="3745706" cy="4994275"/>
          </a:xfrm>
          <a:prstGeom prst="rect">
            <a:avLst/>
          </a:prstGeom>
          <a:ln>
            <a:noFill/>
          </a:ln>
          <a:effectLst>
            <a:softEdge rad="112500"/>
          </a:effectLst>
        </p:spPr>
      </p:pic>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2365" y="2116635"/>
            <a:ext cx="6970347" cy="3745707"/>
          </a:xfrm>
          <a:prstGeom prst="rect">
            <a:avLst/>
          </a:prstGeom>
          <a:ln>
            <a:noFill/>
          </a:ln>
          <a:effectLst>
            <a:softEdge rad="112500"/>
          </a:effectLst>
        </p:spPr>
      </p:pic>
    </p:spTree>
    <p:extLst>
      <p:ext uri="{BB962C8B-B14F-4D97-AF65-F5344CB8AC3E}">
        <p14:creationId xmlns:p14="http://schemas.microsoft.com/office/powerpoint/2010/main" val="138679730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024269" y="1336020"/>
            <a:ext cx="4076313" cy="5319026"/>
          </a:xfrm>
          <a:prstGeom prst="rect">
            <a:avLst/>
          </a:prstGeom>
          <a:ln>
            <a:noFill/>
          </a:ln>
          <a:effectLst>
            <a:softEdge rad="112500"/>
          </a:effec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7088113" y="1336024"/>
            <a:ext cx="4076309" cy="5319022"/>
          </a:xfrm>
          <a:prstGeom prst="rect">
            <a:avLst/>
          </a:prstGeom>
          <a:ln>
            <a:noFill/>
          </a:ln>
          <a:effectLst>
            <a:softEdge rad="112500"/>
          </a:effectLst>
        </p:spPr>
      </p:pic>
    </p:spTree>
    <p:extLst>
      <p:ext uri="{BB962C8B-B14F-4D97-AF65-F5344CB8AC3E}">
        <p14:creationId xmlns:p14="http://schemas.microsoft.com/office/powerpoint/2010/main" val="346463478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3"/>
          </p:nvPr>
        </p:nvSpPr>
        <p:spPr>
          <a:xfrm>
            <a:off x="323557" y="1532238"/>
            <a:ext cx="11507371" cy="5093645"/>
          </a:xfrm>
        </p:spPr>
        <p:txBody>
          <a:bodyPr>
            <a:normAutofit/>
          </a:bodyPr>
          <a:lstStyle/>
          <a:p>
            <a:pPr marL="0" indent="0" algn="just" rtl="1">
              <a:buNone/>
            </a:pPr>
            <a:r>
              <a:rPr lang="fa-IR" b="1" i="1" dirty="0" smtClean="0">
                <a:solidFill>
                  <a:schemeClr val="tx1"/>
                </a:solidFill>
                <a:cs typeface="B Mitra" panose="00000400000000000000" pitchFamily="2" charset="-78"/>
              </a:rPr>
              <a:t>4. اوژن هنارد و دگرگونی شهرهای بزرگ</a:t>
            </a:r>
          </a:p>
          <a:p>
            <a:pPr marL="0" indent="0" algn="just" rtl="1">
              <a:buNone/>
            </a:pPr>
            <a:r>
              <a:rPr lang="fa-IR" dirty="0" smtClean="0">
                <a:solidFill>
                  <a:schemeClr val="tx1"/>
                </a:solidFill>
                <a:cs typeface="B Mitra" panose="00000400000000000000" pitchFamily="2" charset="-78"/>
              </a:rPr>
              <a:t>اوژن </a:t>
            </a:r>
            <a:r>
              <a:rPr lang="fa-IR" dirty="0">
                <a:solidFill>
                  <a:schemeClr val="tx1"/>
                </a:solidFill>
                <a:cs typeface="B Mitra" panose="00000400000000000000" pitchFamily="2" charset="-78"/>
              </a:rPr>
              <a:t>هنارد (۱۹۲۳-۱۸۴۹) معمار و شهرساز فرانسوی است. هنارد بی شک بزرگترین « شهرساز پیشگو » بوده است و پیشنهادهای وی (بدون آنکه تقریباً هیچ نامی از آنها برده شود) تأثیر عملی و نظری قابل ملاحظه ای بر دیگران داشته است.شهر ماشینی هنارد هم دوره با شهر صنعتی گارنیه و شهر خطی سوریا ای ماتاست </a:t>
            </a:r>
            <a:r>
              <a:rPr lang="fa-IR" dirty="0" smtClean="0">
                <a:solidFill>
                  <a:schemeClr val="tx1"/>
                </a:solidFill>
                <a:cs typeface="B Mitra" panose="00000400000000000000" pitchFamily="2" charset="-78"/>
              </a:rPr>
              <a:t>.</a:t>
            </a:r>
          </a:p>
          <a:p>
            <a:pPr marL="0" indent="0" algn="just" rtl="1">
              <a:buNone/>
            </a:pPr>
            <a:r>
              <a:rPr lang="fa-IR" dirty="0">
                <a:solidFill>
                  <a:schemeClr val="tx1"/>
                </a:solidFill>
                <a:cs typeface="B Mitra" panose="00000400000000000000" pitchFamily="2" charset="-78"/>
              </a:rPr>
              <a:t>زندگی هنارد با دگرگونی های بزرگ در ساخت خودرو و کاربری آن هم هنگام بود.او با پیش بینی آینده ای که صنعت خودروسازی برای فرانسه آن روزگار ترسیم مینمود-تأمین اتومبیل های ارزان قیمت برای همه ، ایجاد وسایل حمل و نقل همگانی موتوری به جای واگن اسبی و …- می کوشید تا برنامه ای چند مرحله ای برای حل ترافیک پایتخت بیابد</a:t>
            </a:r>
            <a:r>
              <a:rPr lang="fa-IR" dirty="0" smtClean="0">
                <a:solidFill>
                  <a:schemeClr val="tx1"/>
                </a:solidFill>
                <a:cs typeface="B Mitra" panose="00000400000000000000" pitchFamily="2" charset="-78"/>
              </a:rPr>
              <a:t>.</a:t>
            </a:r>
          </a:p>
          <a:p>
            <a:pPr marL="0" indent="0" algn="just" rtl="1">
              <a:buNone/>
            </a:pPr>
            <a:r>
              <a:rPr lang="fa-IR" dirty="0" smtClean="0">
                <a:solidFill>
                  <a:schemeClr val="tx1"/>
                </a:solidFill>
                <a:cs typeface="B Mitra" panose="00000400000000000000" pitchFamily="2" charset="-78"/>
              </a:rPr>
              <a:t>دل مشغولی </a:t>
            </a:r>
            <a:r>
              <a:rPr lang="fa-IR" dirty="0">
                <a:solidFill>
                  <a:schemeClr val="tx1"/>
                </a:solidFill>
                <a:cs typeface="B Mitra" panose="00000400000000000000" pitchFamily="2" charset="-78"/>
              </a:rPr>
              <a:t>و دغدغه ی ذهنی اصلی هنارد در رویارویی با شهر،حل مسائل فنی بود نه مسائل اجتماعی آن. وی ضمن تشریح راهکارهایی که خود بنیانگذار آن بود ، تحلیلی کامل از مسائل گوناگون درباره ی گسترش شهرهای بزرگ به همراه روش تهیه نقشه ی شهری ارائه داد.آمیزه ای از نظریات او در پروژه ی «نقشه ی گسترش و دگرگونی پاریس» که آن را همراه با آلفرد آگاشه و هنری پروست در ۱۹۱۲ تهیه کرده بود ، دیده می شود. این نخستین نقشه ی گسترش پاریس بود که از مرزهای اداری پایتخت فرانسه پا فراتر نهاد.</a:t>
            </a:r>
          </a:p>
          <a:p>
            <a:pPr marL="0" indent="0" algn="just" rtl="1">
              <a:buNone/>
            </a:pPr>
            <a:r>
              <a:rPr lang="fa-IR" dirty="0">
                <a:solidFill>
                  <a:schemeClr val="tx1"/>
                </a:solidFill>
                <a:cs typeface="B Mitra" panose="00000400000000000000" pitchFamily="2" charset="-78"/>
              </a:rPr>
              <a:t>• وی با جانبداری از بازسازی کامل شبکه خیابانهای پاریس ، بر نقش بزرگ مترو در حمل و نقل شهری پای می فشرد. هنارد بر این باور بود که چشم اندازی از آینده ی پاریس ، ضرورتی محتوم است و باید برنامه ای چند مرحله ای ارائه نمود تا پاسخگوی نیازهای امروزی باشد و هم آینده</a:t>
            </a:r>
            <a:r>
              <a:rPr lang="fa-IR" dirty="0" smtClean="0">
                <a:solidFill>
                  <a:schemeClr val="tx1"/>
                </a:solidFill>
                <a:cs typeface="B Mitra" panose="00000400000000000000" pitchFamily="2" charset="-78"/>
              </a:rPr>
              <a:t>.</a:t>
            </a:r>
            <a:endParaRPr lang="fa-IR" dirty="0">
              <a:solidFill>
                <a:schemeClr val="tx1"/>
              </a:solidFill>
              <a:cs typeface="B Mitra" panose="00000400000000000000" pitchFamily="2" charset="-78"/>
            </a:endParaRPr>
          </a:p>
        </p:txBody>
      </p:sp>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391636405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3"/>
          </p:nvPr>
        </p:nvSpPr>
        <p:spPr>
          <a:xfrm>
            <a:off x="323557" y="1532238"/>
            <a:ext cx="11507371" cy="5093645"/>
          </a:xfrm>
        </p:spPr>
        <p:txBody>
          <a:bodyPr>
            <a:normAutofit/>
          </a:bodyPr>
          <a:lstStyle/>
          <a:p>
            <a:pPr marL="0" indent="0" algn="just" rtl="1">
              <a:buNone/>
            </a:pPr>
            <a:r>
              <a:rPr lang="fa-IR" dirty="0">
                <a:solidFill>
                  <a:schemeClr val="tx1"/>
                </a:solidFill>
                <a:cs typeface="B Mitra" panose="00000400000000000000" pitchFamily="2" charset="-78"/>
              </a:rPr>
              <a:t>از ابعاد تازه ی نظریات وی می توان به چارچوب یک نظریه عام و کلی یا مبانی بررسی علمی نیازهای ترافیکی اشاره کرد</a:t>
            </a:r>
            <a:r>
              <a:rPr lang="fa-IR" dirty="0" smtClean="0">
                <a:solidFill>
                  <a:schemeClr val="tx1"/>
                </a:solidFill>
                <a:cs typeface="B Mitra" panose="00000400000000000000" pitchFamily="2" charset="-78"/>
              </a:rPr>
              <a:t>.</a:t>
            </a:r>
          </a:p>
          <a:p>
            <a:pPr marL="0" indent="0" algn="just" rtl="1">
              <a:buNone/>
            </a:pPr>
            <a:r>
              <a:rPr lang="fa-IR" dirty="0" smtClean="0">
                <a:solidFill>
                  <a:schemeClr val="tx1"/>
                </a:solidFill>
                <a:cs typeface="B Mitra" panose="00000400000000000000" pitchFamily="2" charset="-78"/>
              </a:rPr>
              <a:t>انواع </a:t>
            </a:r>
            <a:r>
              <a:rPr lang="fa-IR" dirty="0">
                <a:solidFill>
                  <a:schemeClr val="tx1"/>
                </a:solidFill>
                <a:cs typeface="B Mitra" panose="00000400000000000000" pitchFamily="2" charset="-78"/>
              </a:rPr>
              <a:t>ترافیک از نظر هنارد </a:t>
            </a:r>
            <a:r>
              <a:rPr lang="fa-IR" dirty="0" smtClean="0">
                <a:solidFill>
                  <a:schemeClr val="tx1"/>
                </a:solidFill>
                <a:cs typeface="B Mitra" panose="00000400000000000000" pitchFamily="2" charset="-78"/>
              </a:rPr>
              <a:t>:</a:t>
            </a:r>
            <a:endParaRPr lang="fa-IR" dirty="0">
              <a:solidFill>
                <a:schemeClr val="tx1"/>
              </a:solidFill>
              <a:cs typeface="B Mitra" panose="00000400000000000000" pitchFamily="2" charset="-78"/>
            </a:endParaRPr>
          </a:p>
          <a:p>
            <a:pPr marL="0" indent="0" algn="just" rtl="1">
              <a:buNone/>
            </a:pPr>
            <a:r>
              <a:rPr lang="fa-IR" dirty="0">
                <a:solidFill>
                  <a:schemeClr val="tx1"/>
                </a:solidFill>
                <a:cs typeface="B Mitra" panose="00000400000000000000" pitchFamily="2" charset="-78"/>
              </a:rPr>
              <a:t>– </a:t>
            </a:r>
            <a:r>
              <a:rPr lang="fa-IR" dirty="0" smtClean="0">
                <a:solidFill>
                  <a:schemeClr val="tx1"/>
                </a:solidFill>
                <a:cs typeface="B Mitra" panose="00000400000000000000" pitchFamily="2" charset="-78"/>
              </a:rPr>
              <a:t>ترافک </a:t>
            </a:r>
            <a:r>
              <a:rPr lang="fa-IR" dirty="0">
                <a:solidFill>
                  <a:schemeClr val="tx1"/>
                </a:solidFill>
                <a:cs typeface="B Mitra" panose="00000400000000000000" pitchFamily="2" charset="-78"/>
              </a:rPr>
              <a:t>مربوط به سکونت – امور حرفه ای – امور اقتصادی یا تجاری</a:t>
            </a:r>
          </a:p>
          <a:p>
            <a:pPr marL="0" indent="0" algn="just" rtl="1">
              <a:buNone/>
            </a:pPr>
            <a:r>
              <a:rPr lang="fa-IR" dirty="0">
                <a:solidFill>
                  <a:schemeClr val="tx1"/>
                </a:solidFill>
                <a:cs typeface="B Mitra" panose="00000400000000000000" pitchFamily="2" charset="-78"/>
              </a:rPr>
              <a:t>– امور اجتماعی یا تفریحی – امور جشنها و اعیاد – رفت و آمدهای استثنایی</a:t>
            </a:r>
          </a:p>
          <a:p>
            <a:pPr marL="0" indent="0" algn="just" rtl="1">
              <a:buNone/>
            </a:pPr>
            <a:r>
              <a:rPr lang="fa-IR" dirty="0">
                <a:solidFill>
                  <a:schemeClr val="tx1"/>
                </a:solidFill>
                <a:cs typeface="B Mitra" panose="00000400000000000000" pitchFamily="2" charset="-78"/>
              </a:rPr>
              <a:t>او همچنین بر پایه کیفیت یا ویژگی هر یک از این رفت و آمدها، آنها را به دسته هایی تقسیم نمود ؛ رفت و آمدهای موقتی یا همیشگی ، رفت وامدهایی که یکنواخت پخش می شوند رفت و آمد های همگرا یا واگرا</a:t>
            </a:r>
          </a:p>
          <a:p>
            <a:pPr marL="0" indent="0" algn="just" rtl="1">
              <a:buNone/>
            </a:pPr>
            <a:r>
              <a:rPr lang="fa-IR" dirty="0">
                <a:solidFill>
                  <a:schemeClr val="tx1"/>
                </a:solidFill>
                <a:cs typeface="B Mitra" panose="00000400000000000000" pitchFamily="2" charset="-78"/>
              </a:rPr>
              <a:t>• او با بهره گیری از دانسته ها و آمار گردآوری شده «نقشه ی فشردگی ترافیک در مسیر و تقاطعهای عمومی پاریس سال ۱۹۰۴» را به همراه نمودار شبکه ی خیابان ها کشید . پس از انجام این مقدمات بود که او نمودار نظری تصیح شده و نقشه ی شبکه ی پیشنهادی برای خیابانها را پیش نهاد . در این روش ، خیابان ها همچون یک کل که دارای بخشهای تفکیک شده ای بر پایه کارکردهایشان هستند، بررسی شدند . این روش از همه روشهایی که در آغاز قرن بیستم پذیرفته شده بود پیشی گرفت .</a:t>
            </a:r>
          </a:p>
          <a:p>
            <a:pPr marL="0" indent="0" algn="just" rtl="1">
              <a:buNone/>
            </a:pPr>
            <a:r>
              <a:rPr lang="fa-IR" dirty="0">
                <a:solidFill>
                  <a:schemeClr val="tx1"/>
                </a:solidFill>
                <a:cs typeface="B Mitra" panose="00000400000000000000" pitchFamily="2" charset="-78"/>
              </a:rPr>
              <a:t>• او تنها به طراحی شبکه خیابانها بسنده نکرد ، زیرا به خوبی آگاه بود که کارایی شبکه پیشنهادی وی متأثر از چگونگی طراحی تقاطعهاست .</a:t>
            </a:r>
            <a:endParaRPr lang="fa-IR" dirty="0" smtClean="0">
              <a:solidFill>
                <a:schemeClr val="tx1"/>
              </a:solidFill>
              <a:cs typeface="B Mitra" panose="00000400000000000000" pitchFamily="2" charset="-78"/>
            </a:endParaRPr>
          </a:p>
        </p:txBody>
      </p:sp>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397415758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3"/>
          </p:nvPr>
        </p:nvSpPr>
        <p:spPr>
          <a:xfrm>
            <a:off x="323557" y="1532238"/>
            <a:ext cx="11507371" cy="5093645"/>
          </a:xfrm>
        </p:spPr>
        <p:txBody>
          <a:bodyPr>
            <a:normAutofit/>
          </a:bodyPr>
          <a:lstStyle/>
          <a:p>
            <a:pPr marL="0" indent="0" algn="just" rtl="1">
              <a:buNone/>
            </a:pPr>
            <a:r>
              <a:rPr lang="fa-IR" b="1" i="1" dirty="0" smtClean="0">
                <a:solidFill>
                  <a:schemeClr val="tx1"/>
                </a:solidFill>
                <a:cs typeface="B Mitra" panose="00000400000000000000" pitchFamily="2" charset="-78"/>
              </a:rPr>
              <a:t>5. لوکوربوزیه و شهر درخشان (شهر شعاعی)</a:t>
            </a:r>
          </a:p>
          <a:p>
            <a:pPr marL="0" indent="0" algn="just" rtl="1">
              <a:buNone/>
            </a:pPr>
            <a:r>
              <a:rPr lang="fa-IR" dirty="0" smtClean="0">
                <a:solidFill>
                  <a:schemeClr val="tx1"/>
                </a:solidFill>
                <a:cs typeface="B Mitra" panose="00000400000000000000" pitchFamily="2" charset="-78"/>
              </a:rPr>
              <a:t>از میان چهره های درخشان معماری معاصر، لوکوربوزیه (1887-1965) بیش از همه مورد تمجید و تحسین قرار گرفته است.</a:t>
            </a:r>
          </a:p>
          <a:p>
            <a:pPr marL="0" indent="0" algn="just" rtl="1">
              <a:buNone/>
            </a:pPr>
            <a:r>
              <a:rPr lang="fa-IR" dirty="0">
                <a:solidFill>
                  <a:schemeClr val="tx1"/>
                </a:solidFill>
                <a:cs typeface="B Mitra" panose="00000400000000000000" pitchFamily="2" charset="-78"/>
              </a:rPr>
              <a:t>لوکوربوزیه مهمترین فضیلت معماری مدرن را درسادگی و کاربردی شدن آن می دانست، و این امر را از واحد مسکونی به شهر تعمیم می داد. مسأله  لوکوربوزیه در واقع آن بود که میان زندگی فردی و زندگی جمعی سازشی بوجود آورد که آن را در طراحی شهرک های مسکونی خود متبلور ساخت. جائیکه یک واحد مسکونی در واقع جزئی از یک کل بزرگ و هماهنگ </a:t>
            </a:r>
            <a:r>
              <a:rPr lang="fa-IR" dirty="0" smtClean="0">
                <a:solidFill>
                  <a:schemeClr val="tx1"/>
                </a:solidFill>
                <a:cs typeface="B Mitra" panose="00000400000000000000" pitchFamily="2" charset="-78"/>
              </a:rPr>
              <a:t>بود. او </a:t>
            </a:r>
            <a:r>
              <a:rPr lang="fa-IR" dirty="0">
                <a:solidFill>
                  <a:schemeClr val="tx1"/>
                </a:solidFill>
                <a:cs typeface="B Mitra" panose="00000400000000000000" pitchFamily="2" charset="-78"/>
              </a:rPr>
              <a:t>چهار کارکرد اساسی حاکم بر سازمان شهری را شامل سکونت، کار، تفریح و حمل و </a:t>
            </a:r>
            <a:r>
              <a:rPr lang="fa-IR" dirty="0" smtClean="0">
                <a:solidFill>
                  <a:schemeClr val="tx1"/>
                </a:solidFill>
                <a:cs typeface="B Mitra" panose="00000400000000000000" pitchFamily="2" charset="-78"/>
              </a:rPr>
              <a:t>نقل </a:t>
            </a:r>
            <a:r>
              <a:rPr lang="fa-IR" dirty="0">
                <a:solidFill>
                  <a:schemeClr val="tx1"/>
                </a:solidFill>
                <a:cs typeface="B Mitra" panose="00000400000000000000" pitchFamily="2" charset="-78"/>
              </a:rPr>
              <a:t>می دانست</a:t>
            </a:r>
            <a:r>
              <a:rPr lang="fa-IR" dirty="0" smtClean="0">
                <a:solidFill>
                  <a:schemeClr val="tx1"/>
                </a:solidFill>
                <a:cs typeface="B Mitra" panose="00000400000000000000" pitchFamily="2" charset="-78"/>
              </a:rPr>
              <a:t>.</a:t>
            </a:r>
          </a:p>
          <a:p>
            <a:pPr marL="0" indent="0" algn="just" rtl="1">
              <a:buNone/>
            </a:pPr>
            <a:r>
              <a:rPr lang="fa-IR" dirty="0" smtClean="0">
                <a:solidFill>
                  <a:schemeClr val="tx1"/>
                </a:solidFill>
                <a:cs typeface="B Mitra" panose="00000400000000000000" pitchFamily="2" charset="-78"/>
              </a:rPr>
              <a:t>طرح شهر درخشان او ثمره تحقیقات قبلی او بود. این طرح به گونه ای دارای عناصر یک شهر خطی نیز بود: اماکن مناسب برای صنایع سبک و سنگین و فضاهایی برای انبارها به موازات مناطق مسکونی امتداد یافته بودند. محوری که عمود به این نوارها موازی، از بخش صنایع به بخش اداری شهر متصل میشد، به عنوان مرکز زندگی شهر عمل میکرد. یک شهر سبز با بناهای مرتفع.</a:t>
            </a:r>
          </a:p>
        </p:txBody>
      </p:sp>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226005290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02214" y="492366"/>
            <a:ext cx="6119446"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a:t>
            </a:r>
            <a:endParaRPr lang="fa-IR" sz="3600" b="1" dirty="0">
              <a:solidFill>
                <a:prstClr val="black"/>
              </a:solidFill>
              <a:cs typeface="B Titr" panose="00000700000000000000" pitchFamily="2" charset="-78"/>
            </a:endParaRPr>
          </a:p>
        </p:txBody>
      </p:sp>
      <p:sp>
        <p:nvSpPr>
          <p:cNvPr id="5" name="Content Placeholder 2"/>
          <p:cNvSpPr>
            <a:spLocks noGrp="1"/>
          </p:cNvSpPr>
          <p:nvPr>
            <p:ph sz="quarter" idx="13"/>
          </p:nvPr>
        </p:nvSpPr>
        <p:spPr>
          <a:xfrm>
            <a:off x="323557" y="1631852"/>
            <a:ext cx="11507371" cy="4994031"/>
          </a:xfrm>
        </p:spPr>
        <p:txBody>
          <a:bodyPr>
            <a:normAutofit/>
          </a:bodyPr>
          <a:lstStyle/>
          <a:p>
            <a:pPr marL="0" indent="0" algn="just" rtl="1">
              <a:buNone/>
            </a:pPr>
            <a:r>
              <a:rPr lang="fa-IR" dirty="0" smtClean="0">
                <a:solidFill>
                  <a:schemeClr val="tx1"/>
                </a:solidFill>
                <a:cs typeface="B Mitra" panose="00000400000000000000" pitchFamily="2" charset="-78"/>
              </a:rPr>
              <a:t>اقداماتی </a:t>
            </a:r>
            <a:r>
              <a:rPr lang="fa-IR" dirty="0">
                <a:solidFill>
                  <a:schemeClr val="tx1"/>
                </a:solidFill>
                <a:cs typeface="B Mitra" panose="00000400000000000000" pitchFamily="2" charset="-78"/>
              </a:rPr>
              <a:t>از این دست یعنی طرح ریزی کلی یک شهر و سپس اجرای آن در در این مقطع از تولد حرفه شهرسازی مدرن خبر داد.</a:t>
            </a:r>
          </a:p>
          <a:p>
            <a:pPr marL="0" indent="0" algn="just" rtl="1">
              <a:buNone/>
            </a:pPr>
            <a:r>
              <a:rPr lang="fa-IR" dirty="0">
                <a:solidFill>
                  <a:schemeClr val="tx1"/>
                </a:solidFill>
                <a:cs typeface="B Mitra" panose="00000400000000000000" pitchFamily="2" charset="-78"/>
              </a:rPr>
              <a:t>استدلال اصلی این نظریات بر تمرکززدایی برنامه ریزی شده در مورد شهر صنعتی و نیز حل معضل مسکن و دستیابی به بهداشت مناسب بوده است.</a:t>
            </a:r>
          </a:p>
          <a:p>
            <a:pPr marL="0" indent="0" algn="just" rtl="1">
              <a:buNone/>
            </a:pPr>
            <a:endParaRPr lang="fa-IR" dirty="0" smtClean="0">
              <a:solidFill>
                <a:schemeClr val="tx1"/>
              </a:solidFill>
              <a:cs typeface="B Mitra" panose="00000400000000000000" pitchFamily="2" charset="-78"/>
            </a:endParaRPr>
          </a:p>
        </p:txBody>
      </p:sp>
    </p:spTree>
    <p:extLst>
      <p:ext uri="{BB962C8B-B14F-4D97-AF65-F5344CB8AC3E}">
        <p14:creationId xmlns:p14="http://schemas.microsoft.com/office/powerpoint/2010/main" val="67760736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02214" y="492366"/>
            <a:ext cx="6119446"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a:t>
            </a:r>
            <a:endParaRPr lang="fa-IR" sz="3600" b="1" dirty="0">
              <a:solidFill>
                <a:prstClr val="black"/>
              </a:solidFill>
              <a:cs typeface="B Titr" panose="00000700000000000000" pitchFamily="2" charset="-78"/>
            </a:endParaRPr>
          </a:p>
        </p:txBody>
      </p:sp>
      <p:sp>
        <p:nvSpPr>
          <p:cNvPr id="5" name="Content Placeholder 2"/>
          <p:cNvSpPr>
            <a:spLocks noGrp="1"/>
          </p:cNvSpPr>
          <p:nvPr>
            <p:ph sz="quarter" idx="13"/>
          </p:nvPr>
        </p:nvSpPr>
        <p:spPr>
          <a:xfrm>
            <a:off x="332936" y="1463040"/>
            <a:ext cx="11507371" cy="5226148"/>
          </a:xfrm>
        </p:spPr>
        <p:txBody>
          <a:bodyPr>
            <a:normAutofit/>
          </a:bodyPr>
          <a:lstStyle/>
          <a:p>
            <a:pPr marL="0" indent="0" algn="just" rtl="1">
              <a:buNone/>
            </a:pPr>
            <a:r>
              <a:rPr lang="fa-IR" dirty="0" smtClean="0">
                <a:solidFill>
                  <a:schemeClr val="tx1"/>
                </a:solidFill>
                <a:cs typeface="B Mitra" panose="00000400000000000000" pitchFamily="2" charset="-78"/>
              </a:rPr>
              <a:t>در همین زمان پاتریک گدس (1854-1932) نظریات خود را مبنی بر گذر از شهر حاصل از فناوری انسان عصر قدیم به شهر حاصل از فناوری جدید ارائه کرد. اصلی ترین کار گدس پایه گذاری روش عقلانی در مطالعات شهرسازی بود که تا زمان های طولانی پس از وی مبنای کار قرار گرفت.</a:t>
            </a:r>
          </a:p>
          <a:p>
            <a:pPr marL="0" indent="0" algn="just" rtl="1">
              <a:buNone/>
            </a:pPr>
            <a:r>
              <a:rPr lang="fa-IR" dirty="0" smtClean="0">
                <a:solidFill>
                  <a:schemeClr val="tx1"/>
                </a:solidFill>
                <a:cs typeface="B Mitra" panose="00000400000000000000" pitchFamily="2" charset="-78"/>
              </a:rPr>
              <a:t>آرام آرام نگرش به شهر از کل به مفاهیم جزئی منتقل میشود. و سعی بر آن است که به معماری و فضا و نظم فضاهای شهری پرداخته شود.</a:t>
            </a:r>
          </a:p>
          <a:p>
            <a:pPr marL="0" indent="0" algn="just" rtl="1">
              <a:buNone/>
            </a:pPr>
            <a:r>
              <a:rPr lang="fa-IR" dirty="0" smtClean="0">
                <a:solidFill>
                  <a:schemeClr val="tx1"/>
                </a:solidFill>
                <a:cs typeface="B Mitra" panose="00000400000000000000" pitchFamily="2" charset="-78"/>
              </a:rPr>
              <a:t>انگیزه ایجاد باغ شهر: احیای مراکز شهری و ایجاد بافتی با تراکم کم تر که موجب سختی دسترسی میشد با حمل و نقل مدرن این مشکل هم حل شد در نتیجه این حرکت رشد سریع و چشمگیر تولید مسکن را داشتیم که در همان مقطع توانست پاسخگوی نیاز مسکن باشد.</a:t>
            </a:r>
          </a:p>
          <a:p>
            <a:pPr marL="0" indent="0" algn="just" rtl="1">
              <a:buNone/>
            </a:pPr>
            <a:r>
              <a:rPr lang="fa-IR" dirty="0" smtClean="0">
                <a:solidFill>
                  <a:schemeClr val="tx1"/>
                </a:solidFill>
                <a:cs typeface="B Mitra" panose="00000400000000000000" pitchFamily="2" charset="-78"/>
              </a:rPr>
              <a:t>در </a:t>
            </a:r>
            <a:r>
              <a:rPr lang="fa-IR" dirty="0">
                <a:solidFill>
                  <a:schemeClr val="tx1"/>
                </a:solidFill>
                <a:cs typeface="B Mitra" panose="00000400000000000000" pitchFamily="2" charset="-78"/>
              </a:rPr>
              <a:t>سال </a:t>
            </a:r>
            <a:r>
              <a:rPr lang="fa-IR" b="1" dirty="0">
                <a:solidFill>
                  <a:schemeClr val="tx1"/>
                </a:solidFill>
                <a:cs typeface="B Mitra" panose="00000400000000000000" pitchFamily="2" charset="-78"/>
              </a:rPr>
              <a:t>1902</a:t>
            </a:r>
            <a:r>
              <a:rPr lang="fa-IR" dirty="0">
                <a:solidFill>
                  <a:schemeClr val="tx1"/>
                </a:solidFill>
                <a:cs typeface="B Mitra" panose="00000400000000000000" pitchFamily="2" charset="-78"/>
              </a:rPr>
              <a:t> هنریک برلاگه مسکن با کیفیت برای اقشار کم درآمد طراحی میکند.</a:t>
            </a:r>
          </a:p>
          <a:p>
            <a:pPr marL="0" indent="0" algn="just" rtl="1">
              <a:buNone/>
            </a:pPr>
            <a:r>
              <a:rPr lang="fa-IR" b="1" dirty="0">
                <a:solidFill>
                  <a:schemeClr val="tx1"/>
                </a:solidFill>
                <a:cs typeface="B Mitra" panose="00000400000000000000" pitchFamily="2" charset="-78"/>
              </a:rPr>
              <a:t>1914-1919</a:t>
            </a:r>
            <a:r>
              <a:rPr lang="fa-IR" dirty="0">
                <a:solidFill>
                  <a:schemeClr val="tx1"/>
                </a:solidFill>
                <a:cs typeface="B Mitra" panose="00000400000000000000" pitchFamily="2" charset="-78"/>
              </a:rPr>
              <a:t> جنگ جهانی اول و مسکوت ماندن نظریه های شهرسازی</a:t>
            </a:r>
          </a:p>
          <a:p>
            <a:pPr marL="0" indent="0" algn="just" rtl="1">
              <a:buNone/>
            </a:pPr>
            <a:r>
              <a:rPr lang="fa-IR" b="1" dirty="0">
                <a:solidFill>
                  <a:schemeClr val="tx1"/>
                </a:solidFill>
                <a:cs typeface="B Mitra" panose="00000400000000000000" pitchFamily="2" charset="-78"/>
              </a:rPr>
              <a:t>1917</a:t>
            </a:r>
            <a:r>
              <a:rPr lang="fa-IR" dirty="0">
                <a:solidFill>
                  <a:schemeClr val="tx1"/>
                </a:solidFill>
                <a:cs typeface="B Mitra" panose="00000400000000000000" pitchFamily="2" charset="-78"/>
              </a:rPr>
              <a:t> جنبش سبک: بیانیه ای میدهند که هنرمندان را گرد هم جمع میکنند و اعلام میدارند هنر فردی جایگاهی در شهرسازی ندارد و بحث هنر جمعی را داریم و صنعت به هنر نزدیک میشود.</a:t>
            </a:r>
          </a:p>
          <a:p>
            <a:pPr marL="0" indent="0" algn="just" rtl="1">
              <a:buNone/>
            </a:pPr>
            <a:endParaRPr lang="fa-IR" dirty="0">
              <a:solidFill>
                <a:schemeClr val="tx1"/>
              </a:solidFill>
              <a:cs typeface="B Mitra" panose="00000400000000000000" pitchFamily="2" charset="-78"/>
            </a:endParaRPr>
          </a:p>
        </p:txBody>
      </p:sp>
    </p:spTree>
    <p:extLst>
      <p:ext uri="{BB962C8B-B14F-4D97-AF65-F5344CB8AC3E}">
        <p14:creationId xmlns:p14="http://schemas.microsoft.com/office/powerpoint/2010/main" val="107935211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02214" y="492366"/>
            <a:ext cx="6119446"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فهرست مطالب</a:t>
            </a:r>
            <a:endParaRPr lang="fa-IR" sz="3600" b="1" dirty="0">
              <a:solidFill>
                <a:prstClr val="black"/>
              </a:solidFill>
              <a:cs typeface="B Titr" panose="00000700000000000000" pitchFamily="2" charset="-78"/>
            </a:endParaRPr>
          </a:p>
        </p:txBody>
      </p:sp>
      <p:sp>
        <p:nvSpPr>
          <p:cNvPr id="5" name="Content Placeholder 2"/>
          <p:cNvSpPr>
            <a:spLocks noGrp="1"/>
          </p:cNvSpPr>
          <p:nvPr>
            <p:ph sz="quarter" idx="13"/>
          </p:nvPr>
        </p:nvSpPr>
        <p:spPr>
          <a:xfrm>
            <a:off x="323557" y="1631852"/>
            <a:ext cx="11507371" cy="4853353"/>
          </a:xfrm>
        </p:spPr>
        <p:txBody>
          <a:bodyPr/>
          <a:lstStyle/>
          <a:p>
            <a:pPr marL="514350" indent="-514350" algn="just" rtl="1">
              <a:buAutoNum type="arabicPeriod"/>
            </a:pPr>
            <a:r>
              <a:rPr lang="fa-IR" b="1" dirty="0" smtClean="0">
                <a:solidFill>
                  <a:schemeClr val="tx1"/>
                </a:solidFill>
                <a:cs typeface="B Nazanin" panose="00000400000000000000" pitchFamily="2" charset="-78"/>
              </a:rPr>
              <a:t>مدرن</a:t>
            </a:r>
            <a:r>
              <a:rPr lang="fa-IR" b="1" dirty="0">
                <a:solidFill>
                  <a:schemeClr val="tx1"/>
                </a:solidFill>
                <a:cs typeface="B Nazanin" panose="00000400000000000000" pitchFamily="2" charset="-78"/>
              </a:rPr>
              <a:t>، مدرنیته، مدرنیسم، </a:t>
            </a:r>
            <a:r>
              <a:rPr lang="fa-IR" b="1" dirty="0" smtClean="0">
                <a:solidFill>
                  <a:schemeClr val="tx1"/>
                </a:solidFill>
                <a:cs typeface="B Nazanin" panose="00000400000000000000" pitchFamily="2" charset="-78"/>
              </a:rPr>
              <a:t>مدرنیزاسیون</a:t>
            </a:r>
          </a:p>
          <a:p>
            <a:pPr marL="514350" indent="-514350" algn="just" rtl="1">
              <a:buAutoNum type="arabicPeriod"/>
            </a:pPr>
            <a:r>
              <a:rPr lang="fa-IR" b="1" dirty="0" smtClean="0">
                <a:solidFill>
                  <a:schemeClr val="tx1"/>
                </a:solidFill>
                <a:cs typeface="B Nazanin" panose="00000400000000000000" pitchFamily="2" charset="-78"/>
              </a:rPr>
              <a:t>مقدمات پیش از مدرنیسم ( عصر روشنگری)</a:t>
            </a:r>
          </a:p>
          <a:p>
            <a:pPr marL="514350" indent="-514350" algn="just" rtl="1">
              <a:buAutoNum type="arabicPeriod"/>
            </a:pPr>
            <a:r>
              <a:rPr lang="fa-IR" b="1" dirty="0" smtClean="0">
                <a:solidFill>
                  <a:schemeClr val="tx1"/>
                </a:solidFill>
                <a:cs typeface="B Nazanin" panose="00000400000000000000" pitchFamily="2" charset="-78"/>
              </a:rPr>
              <a:t>معماری </a:t>
            </a:r>
            <a:r>
              <a:rPr lang="fa-IR" b="1" dirty="0">
                <a:solidFill>
                  <a:schemeClr val="tx1"/>
                </a:solidFill>
                <a:cs typeface="B Nazanin" panose="00000400000000000000" pitchFamily="2" charset="-78"/>
              </a:rPr>
              <a:t>و شهرسازی </a:t>
            </a:r>
            <a:r>
              <a:rPr lang="fa-IR" b="1" dirty="0" smtClean="0">
                <a:solidFill>
                  <a:schemeClr val="tx1"/>
                </a:solidFill>
                <a:cs typeface="B Nazanin" panose="00000400000000000000" pitchFamily="2" charset="-78"/>
              </a:rPr>
              <a:t>مدرن</a:t>
            </a:r>
          </a:p>
          <a:p>
            <a:pPr marL="514350" indent="-514350" algn="just" rtl="1">
              <a:buFont typeface="+mj-lt"/>
              <a:buAutoNum type="arabicPeriod"/>
            </a:pPr>
            <a:r>
              <a:rPr lang="fa-IR" b="1" dirty="0" smtClean="0">
                <a:solidFill>
                  <a:schemeClr val="tx1"/>
                </a:solidFill>
                <a:cs typeface="B Nazanin" panose="00000400000000000000" pitchFamily="2" charset="-78"/>
              </a:rPr>
              <a:t>ویژگی های مدرنیته و اثرات آن بر شهرسازی</a:t>
            </a:r>
          </a:p>
          <a:p>
            <a:pPr marL="514350" indent="-514350" algn="just" rtl="1">
              <a:buFont typeface="+mj-lt"/>
              <a:buAutoNum type="arabicPeriod"/>
            </a:pPr>
            <a:r>
              <a:rPr lang="fa-IR" b="1" dirty="0" smtClean="0">
                <a:solidFill>
                  <a:schemeClr val="tx1"/>
                </a:solidFill>
                <a:cs typeface="B Nazanin" panose="00000400000000000000" pitchFamily="2" charset="-78"/>
              </a:rPr>
              <a:t>پیامد های مدرنیته در مقایسه با پیش از مدرنیته</a:t>
            </a:r>
            <a:endParaRPr lang="fa-IR" b="1" dirty="0">
              <a:solidFill>
                <a:schemeClr val="tx1"/>
              </a:solidFill>
              <a:cs typeface="B Nazanin" panose="00000400000000000000" pitchFamily="2" charset="-78"/>
            </a:endParaRPr>
          </a:p>
          <a:p>
            <a:pPr marL="514350" indent="-514350" algn="just" rtl="1">
              <a:buFont typeface="+mj-lt"/>
              <a:buAutoNum type="arabicPeriod"/>
            </a:pPr>
            <a:endParaRPr lang="fa-IR" dirty="0" smtClean="0">
              <a:solidFill>
                <a:schemeClr val="tx1"/>
              </a:solidFill>
              <a:cs typeface="B Nazanin" panose="00000400000000000000" pitchFamily="2" charset="-78"/>
            </a:endParaRPr>
          </a:p>
        </p:txBody>
      </p:sp>
    </p:spTree>
    <p:extLst>
      <p:ext uri="{BB962C8B-B14F-4D97-AF65-F5344CB8AC3E}">
        <p14:creationId xmlns:p14="http://schemas.microsoft.com/office/powerpoint/2010/main" val="126790474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02214" y="492366"/>
            <a:ext cx="6119446"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a:t>
            </a:r>
            <a:endParaRPr lang="fa-IR" sz="3600" b="1" dirty="0">
              <a:solidFill>
                <a:prstClr val="black"/>
              </a:solidFill>
              <a:cs typeface="B Titr" panose="00000700000000000000" pitchFamily="2" charset="-78"/>
            </a:endParaRPr>
          </a:p>
        </p:txBody>
      </p:sp>
      <p:sp>
        <p:nvSpPr>
          <p:cNvPr id="5" name="Content Placeholder 2"/>
          <p:cNvSpPr>
            <a:spLocks noGrp="1"/>
          </p:cNvSpPr>
          <p:nvPr>
            <p:ph sz="quarter" idx="13"/>
          </p:nvPr>
        </p:nvSpPr>
        <p:spPr>
          <a:xfrm>
            <a:off x="332936" y="1463040"/>
            <a:ext cx="11507371" cy="5226148"/>
          </a:xfrm>
        </p:spPr>
        <p:txBody>
          <a:bodyPr>
            <a:normAutofit/>
          </a:bodyPr>
          <a:lstStyle/>
          <a:p>
            <a:pPr marL="0" indent="0" algn="just" rtl="1">
              <a:buNone/>
            </a:pPr>
            <a:r>
              <a:rPr lang="fa-IR" dirty="0" smtClean="0">
                <a:solidFill>
                  <a:schemeClr val="tx1"/>
                </a:solidFill>
                <a:cs typeface="B Mitra" panose="00000400000000000000" pitchFamily="2" charset="-78"/>
              </a:rPr>
              <a:t>در این زمان حومه های شهری طراحی میشوند که منطبق با اندیشه ها و ویژگی های مدرن هستند: سودمندی در راه حل ها/ انطباق شهر با هنرهای تجسمی/ استفاده از تکنولوژی و از بین رفتن نقش دیوار در ابنیه/ استفاده از مصالح جدید به خصوص شیشه و راه یابی نور به همه ی فضاها/ تغییر معنای بیرون و درون/ سهم نیروی برق در تغییر معنای شب و ایجاد حیات شهری در شب ها</a:t>
            </a:r>
          </a:p>
          <a:p>
            <a:pPr marL="0" indent="0" algn="just" rtl="1">
              <a:buNone/>
            </a:pPr>
            <a:r>
              <a:rPr lang="fa-IR" dirty="0" smtClean="0">
                <a:solidFill>
                  <a:schemeClr val="tx1"/>
                </a:solidFill>
                <a:cs typeface="B Mitra" panose="00000400000000000000" pitchFamily="2" charset="-78"/>
              </a:rPr>
              <a:t>اولین کنفرانس های برنامه ریزی شهری در این دوران بود و تولد برنامه ریزی شهری و منطقه ای را داشته ایم.</a:t>
            </a:r>
          </a:p>
          <a:p>
            <a:pPr marL="0" indent="0" algn="just" rtl="1">
              <a:buNone/>
            </a:pPr>
            <a:r>
              <a:rPr lang="fa-IR" dirty="0" smtClean="0">
                <a:solidFill>
                  <a:schemeClr val="tx1"/>
                </a:solidFill>
                <a:cs typeface="B Mitra" panose="00000400000000000000" pitchFamily="2" charset="-78"/>
              </a:rPr>
              <a:t>با تمام این گفته ها در اروپا اما اقدامات دیگری در حال شکل گیری بود، اقداماتی که بعدها باعث شد بسیاری از صاحبنظران، توفیق نیافتن آن را مساوی خاتمه کار مدرنیته بدانند. از جمله این اقدامات، به اقدامات والتر گروپیوس (1833-1950) در مدرسه معماری باوهاوس آلمانی و اقدامات لوکوربوزیه میتوان اشاره کرد که دستاورد آن منشور اتن بود که در سال 1928 به عنوان دستورالعمل معماری و شهرسازی مدرن پا به عرصه وجود نهاد. انگاره اصلی این منشور نوگرایی بود. عصر بزرگی آغاز شده بود، عصری که به طور کامل از گذشته جدا بود.</a:t>
            </a:r>
          </a:p>
          <a:p>
            <a:pPr marL="0" indent="0" algn="just" rtl="1">
              <a:buNone/>
            </a:pPr>
            <a:r>
              <a:rPr lang="fa-IR" dirty="0" smtClean="0">
                <a:solidFill>
                  <a:schemeClr val="tx1"/>
                </a:solidFill>
                <a:cs typeface="B Mitra" panose="00000400000000000000" pitchFamily="2" charset="-78"/>
              </a:rPr>
              <a:t>شاگردان مدرسه باهاوس، تکنیک های جدید در طراحی ابنیه را با استفاده از مصالح جدید و فناوری های نو در ابتدای این دوره در نمایشگاهی به نمایش گذاشتند.</a:t>
            </a:r>
            <a:endParaRPr lang="fa-IR" dirty="0">
              <a:solidFill>
                <a:schemeClr val="tx1"/>
              </a:solidFill>
              <a:cs typeface="B Mitra" panose="00000400000000000000" pitchFamily="2" charset="-78"/>
            </a:endParaRPr>
          </a:p>
        </p:txBody>
      </p:sp>
    </p:spTree>
    <p:extLst>
      <p:ext uri="{BB962C8B-B14F-4D97-AF65-F5344CB8AC3E}">
        <p14:creationId xmlns:p14="http://schemas.microsoft.com/office/powerpoint/2010/main" val="386164429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02214" y="492366"/>
            <a:ext cx="6119446"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a:t>
            </a:r>
            <a:endParaRPr lang="fa-IR" sz="3600" b="1" dirty="0">
              <a:solidFill>
                <a:prstClr val="black"/>
              </a:solidFill>
              <a:cs typeface="B Titr" panose="00000700000000000000" pitchFamily="2" charset="-78"/>
            </a:endParaRPr>
          </a:p>
        </p:txBody>
      </p:sp>
      <p:sp>
        <p:nvSpPr>
          <p:cNvPr id="5" name="Content Placeholder 2"/>
          <p:cNvSpPr>
            <a:spLocks noGrp="1"/>
          </p:cNvSpPr>
          <p:nvPr>
            <p:ph sz="quarter" idx="13"/>
          </p:nvPr>
        </p:nvSpPr>
        <p:spPr>
          <a:xfrm>
            <a:off x="332936" y="1463040"/>
            <a:ext cx="11507371" cy="5226148"/>
          </a:xfrm>
        </p:spPr>
        <p:txBody>
          <a:bodyPr>
            <a:normAutofit/>
          </a:bodyPr>
          <a:lstStyle/>
          <a:p>
            <a:pPr marL="0" indent="0" algn="just" rtl="1">
              <a:buNone/>
            </a:pPr>
            <a:r>
              <a:rPr lang="fa-IR" dirty="0" smtClean="0">
                <a:solidFill>
                  <a:schemeClr val="tx1"/>
                </a:solidFill>
                <a:cs typeface="B Mitra" panose="00000400000000000000" pitchFamily="2" charset="-78"/>
              </a:rPr>
              <a:t>در هر صورت باور بر این بود که معماری باید نوپردازی گردد، به این ترتیب شهر قرن بیستم نمیتوانست تاریخی باشد، چون شهر قدیم با اتومبیل همخوانی نداشت. پلان ازاد و مصالح جدید اجازه میداد که الگوسازی صورت پذیرد.البته این الگو لزوما باید عقلایی و قابل ساخت میبود، چرا که اصل بازدهی و سوددهی بود. یک سبک بین المللی به وجود امد، در این سبک شهر به مکان خاصی تعلق نداشت و میتوانست هر جایی باشد از این رو به سنت و فرهنگ پایبند نیست. این شهر ویژه انسانی است که در هر جایی از این کره خاکی است. او 4 عملکرد بیشتر نداشت: سکنی گزیدن/ استراحت/ پرورش جسم و روح/ آمد و شد. این جاست که معماری و شهرسازی بر مبنای استفاده حداکثر از بولدوزر فراگیر میشود. کار معماری و شهرسازی ساده شد و صرفا فرم های اصلی مانند مکعب و مخروط و استوانه مورد توجه قرار گرفت. به تعبیر این گروه، بافت های قدیمی به کلی میبایست ویران میشد. هرگونه آثار باقی مانده از گذشته، مانع پیشرفت است و باید به کلی از بین برود، دود شود و به هوا برود.</a:t>
            </a:r>
          </a:p>
          <a:p>
            <a:pPr marL="0" indent="0" algn="just" rtl="1">
              <a:buNone/>
            </a:pPr>
            <a:r>
              <a:rPr lang="fa-IR" dirty="0" smtClean="0">
                <a:solidFill>
                  <a:schemeClr val="tx1"/>
                </a:solidFill>
                <a:cs typeface="B Mitra" panose="00000400000000000000" pitchFamily="2" charset="-78"/>
              </a:rPr>
              <a:t>سبک بین الملل به وجود آمد و فاصله روستا و شهر کم شد. </a:t>
            </a:r>
            <a:r>
              <a:rPr lang="fa-IR" smtClean="0">
                <a:solidFill>
                  <a:schemeClr val="tx1"/>
                </a:solidFill>
                <a:cs typeface="B Mitra" panose="00000400000000000000" pitchFamily="2" charset="-78"/>
              </a:rPr>
              <a:t>طرز نگرش اصحاب این جریان به مردم: مردم، آنچه برایشان سودمند است؛ خوب بشمارندش یا بد، باید همان را به جای آورند.</a:t>
            </a:r>
            <a:endParaRPr lang="fa-IR" dirty="0" smtClean="0">
              <a:solidFill>
                <a:schemeClr val="tx1"/>
              </a:solidFill>
              <a:cs typeface="B Mitra" panose="00000400000000000000" pitchFamily="2" charset="-78"/>
            </a:endParaRPr>
          </a:p>
        </p:txBody>
      </p:sp>
    </p:spTree>
    <p:extLst>
      <p:ext uri="{BB962C8B-B14F-4D97-AF65-F5344CB8AC3E}">
        <p14:creationId xmlns:p14="http://schemas.microsoft.com/office/powerpoint/2010/main" val="333254105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3"/>
          </p:nvPr>
        </p:nvSpPr>
        <p:spPr>
          <a:xfrm>
            <a:off x="323557" y="1532238"/>
            <a:ext cx="11507371" cy="5093645"/>
          </a:xfrm>
        </p:spPr>
        <p:txBody>
          <a:bodyPr>
            <a:normAutofit/>
          </a:bodyPr>
          <a:lstStyle/>
          <a:p>
            <a:pPr marL="0" indent="0" algn="just" rtl="1">
              <a:buNone/>
            </a:pPr>
            <a:r>
              <a:rPr lang="fa-IR" b="1" i="1" dirty="0" smtClean="0">
                <a:solidFill>
                  <a:schemeClr val="tx1"/>
                </a:solidFill>
                <a:cs typeface="B Mitra" panose="00000400000000000000" pitchFamily="2" charset="-78"/>
              </a:rPr>
              <a:t>سیام و منشور آتن:</a:t>
            </a:r>
          </a:p>
          <a:p>
            <a:pPr marL="0" indent="0" algn="just" rtl="1">
              <a:buNone/>
            </a:pPr>
            <a:r>
              <a:rPr lang="fa-IR" dirty="0">
                <a:solidFill>
                  <a:schemeClr val="tx1"/>
                </a:solidFill>
                <a:cs typeface="B Mitra" panose="00000400000000000000" pitchFamily="2" charset="-78"/>
              </a:rPr>
              <a:t>سال های 1928 تا 1959، سیام پایگاه مهمی برای مباحث معماری و شهرسازی</a:t>
            </a:r>
          </a:p>
          <a:p>
            <a:pPr marL="0" indent="0" algn="just" rtl="1">
              <a:buNone/>
            </a:pPr>
            <a:endParaRPr lang="fa-IR" dirty="0" smtClean="0">
              <a:solidFill>
                <a:schemeClr val="tx1"/>
              </a:solidFill>
              <a:cs typeface="B Mitra" panose="00000400000000000000" pitchFamily="2" charset="-78"/>
            </a:endParaRPr>
          </a:p>
        </p:txBody>
      </p:sp>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pic>
        <p:nvPicPr>
          <p:cNvPr id="2" name="Picture 1"/>
          <p:cNvPicPr>
            <a:picLocks noChangeAspect="1"/>
          </p:cNvPicPr>
          <p:nvPr/>
        </p:nvPicPr>
        <p:blipFill>
          <a:blip r:embed="rId2"/>
          <a:stretch>
            <a:fillRect/>
          </a:stretch>
        </p:blipFill>
        <p:spPr>
          <a:xfrm>
            <a:off x="323557" y="3166610"/>
            <a:ext cx="4889416" cy="3554276"/>
          </a:xfrm>
          <a:prstGeom prst="rect">
            <a:avLst/>
          </a:prstGeom>
        </p:spPr>
      </p:pic>
      <p:sp>
        <p:nvSpPr>
          <p:cNvPr id="6" name="Rounded Rectangular Callout 5"/>
          <p:cNvSpPr/>
          <p:nvPr/>
        </p:nvSpPr>
        <p:spPr>
          <a:xfrm>
            <a:off x="4571998" y="2610888"/>
            <a:ext cx="2290575" cy="548780"/>
          </a:xfrm>
          <a:prstGeom prst="wedgeRoundRectCallout">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fa-IR" sz="2000" b="1" dirty="0">
                <a:solidFill>
                  <a:prstClr val="black"/>
                </a:solidFill>
                <a:cs typeface="B Mitra" panose="00000400000000000000" pitchFamily="2" charset="-78"/>
              </a:rPr>
              <a:t>اعضای کنگره سیام</a:t>
            </a:r>
            <a:endParaRPr lang="en-US" sz="2000" b="1" dirty="0">
              <a:solidFill>
                <a:prstClr val="black"/>
              </a:solidFill>
              <a:cs typeface="B Mitra" panose="00000400000000000000" pitchFamily="2" charset="-78"/>
            </a:endParaRPr>
          </a:p>
        </p:txBody>
      </p:sp>
    </p:spTree>
    <p:extLst>
      <p:ext uri="{BB962C8B-B14F-4D97-AF65-F5344CB8AC3E}">
        <p14:creationId xmlns:p14="http://schemas.microsoft.com/office/powerpoint/2010/main" val="41633292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3"/>
          </p:nvPr>
        </p:nvSpPr>
        <p:spPr>
          <a:xfrm>
            <a:off x="323557" y="1532238"/>
            <a:ext cx="11507371" cy="5093645"/>
          </a:xfrm>
        </p:spPr>
        <p:txBody>
          <a:bodyPr>
            <a:normAutofit/>
          </a:bodyPr>
          <a:lstStyle/>
          <a:p>
            <a:pPr marL="0" indent="0" algn="just" rtl="1">
              <a:buNone/>
            </a:pPr>
            <a:r>
              <a:rPr lang="fa-IR" dirty="0">
                <a:solidFill>
                  <a:schemeClr val="tx1"/>
                </a:solidFill>
                <a:cs typeface="B Mitra" panose="00000400000000000000" pitchFamily="2" charset="-78"/>
              </a:rPr>
              <a:t>در سال 1928 گروهی از معماران مدرن، در قصر لاساراز واقع در سوئیس به میهمانی سخاوتمندانه خانم هلن دوماندرو گرد هم آمدند. آنان مبانی برنامه ای را که در پاریس درباره ی مسائل مربوط به هنر ساختمان تنظیم شده بود، بررسی کردند. سپس موقعیت خود را نسبت به آن دقیقا تعیین کرده و بر آن شدند تا برای رو در رو قرار دادن معماری با وظایف واقعی آن ، در گروهی متشکل گردند. بدین شکل کنگره های جهانی معماری مدرن – </a:t>
            </a:r>
            <a:r>
              <a:rPr lang="en-US" dirty="0">
                <a:solidFill>
                  <a:schemeClr val="tx1"/>
                </a:solidFill>
                <a:cs typeface="B Mitra" panose="00000400000000000000" pitchFamily="2" charset="-78"/>
              </a:rPr>
              <a:t>CIAM – </a:t>
            </a:r>
            <a:r>
              <a:rPr lang="fa-IR" dirty="0">
                <a:solidFill>
                  <a:schemeClr val="tx1"/>
                </a:solidFill>
                <a:cs typeface="B Mitra" panose="00000400000000000000" pitchFamily="2" charset="-78"/>
              </a:rPr>
              <a:t>پایه گذاری شد.</a:t>
            </a:r>
          </a:p>
          <a:p>
            <a:pPr marL="0" indent="0" algn="just" rtl="1">
              <a:buNone/>
            </a:pPr>
            <a:r>
              <a:rPr lang="fa-IR" dirty="0">
                <a:solidFill>
                  <a:schemeClr val="tx1"/>
                </a:solidFill>
                <a:cs typeface="B Mitra" panose="00000400000000000000" pitchFamily="2" charset="-78"/>
              </a:rPr>
              <a:t>معماران مدرن برای پاسخگویی و برآوردن نیازهای مادی و معنوی زندگی نیاز به اندیشه ای نو را مورد تایید قرار میدهند.</a:t>
            </a:r>
          </a:p>
          <a:p>
            <a:pPr marL="0" indent="0" algn="just" rtl="1">
              <a:buNone/>
            </a:pPr>
            <a:r>
              <a:rPr lang="fa-IR" dirty="0">
                <a:solidFill>
                  <a:schemeClr val="tx1"/>
                </a:solidFill>
                <a:cs typeface="B Mitra" panose="00000400000000000000" pitchFamily="2" charset="-78"/>
              </a:rPr>
              <a:t>۳عامل تأسیس این کنگره :</a:t>
            </a:r>
          </a:p>
          <a:p>
            <a:pPr marL="0" indent="0" algn="just" rtl="1">
              <a:buNone/>
            </a:pPr>
            <a:r>
              <a:rPr lang="fa-IR" dirty="0">
                <a:solidFill>
                  <a:schemeClr val="tx1"/>
                </a:solidFill>
                <a:cs typeface="B Mitra" panose="00000400000000000000" pitchFamily="2" charset="-78"/>
              </a:rPr>
              <a:t>- یکی کوشش و ابتکار </a:t>
            </a:r>
            <a:r>
              <a:rPr lang="en-US" dirty="0">
                <a:solidFill>
                  <a:schemeClr val="tx1"/>
                </a:solidFill>
                <a:cs typeface="B Mitra" panose="00000400000000000000" pitchFamily="2" charset="-78"/>
              </a:rPr>
              <a:t>I</a:t>
            </a:r>
            <a:r>
              <a:rPr lang="fa-IR" dirty="0">
                <a:solidFill>
                  <a:schemeClr val="tx1"/>
                </a:solidFill>
                <a:cs typeface="B Mitra" panose="00000400000000000000" pitchFamily="2" charset="-78"/>
              </a:rPr>
              <a:t>لن دوماندرو (قبلا خانه هنرمندان را تأسیس کرد)</a:t>
            </a:r>
          </a:p>
          <a:p>
            <a:pPr marL="0" indent="0" algn="just" rtl="1">
              <a:buNone/>
            </a:pPr>
            <a:r>
              <a:rPr lang="fa-IR" dirty="0">
                <a:solidFill>
                  <a:schemeClr val="tx1"/>
                </a:solidFill>
                <a:cs typeface="B Mitra" panose="00000400000000000000" pitchFamily="2" charset="-78"/>
              </a:rPr>
              <a:t>- دوم رسوایی حاصل از مسابقات انتخاب بهترین طرح برای ساختمان مجمع ملل در ژنو بود.</a:t>
            </a:r>
          </a:p>
          <a:p>
            <a:pPr marL="0" indent="0" algn="just" rtl="1">
              <a:buNone/>
            </a:pPr>
            <a:r>
              <a:rPr lang="fa-IR" dirty="0">
                <a:solidFill>
                  <a:schemeClr val="tx1"/>
                </a:solidFill>
                <a:cs typeface="B Mitra" panose="00000400000000000000" pitchFamily="2" charset="-78"/>
              </a:rPr>
              <a:t>- سوم برای تعریف کمال مطلوب حرفه معماری با هدف اینکه معماران در کشورهای دیگر نیز بتوانند با کمک هم از کار خود دفاع کنند.</a:t>
            </a:r>
          </a:p>
          <a:p>
            <a:pPr marL="0" indent="0" algn="just" rtl="1">
              <a:buNone/>
            </a:pPr>
            <a:endParaRPr lang="fa-IR" dirty="0" smtClean="0">
              <a:solidFill>
                <a:schemeClr val="tx1"/>
              </a:solidFill>
              <a:cs typeface="B Mitra" panose="00000400000000000000" pitchFamily="2" charset="-78"/>
            </a:endParaRPr>
          </a:p>
        </p:txBody>
      </p:sp>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48806623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sz="quarter" idx="13"/>
          </p:nvPr>
        </p:nvPicPr>
        <p:blipFill>
          <a:blip r:embed="rId2"/>
          <a:stretch>
            <a:fillRect/>
          </a:stretch>
        </p:blipFill>
        <p:spPr>
          <a:xfrm>
            <a:off x="3681474" y="2366963"/>
            <a:ext cx="4829052" cy="3424237"/>
          </a:xfrm>
          <a:prstGeom prst="rect">
            <a:avLst/>
          </a:prstGeom>
        </p:spPr>
      </p:pic>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238625791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0571" y="492366"/>
            <a:ext cx="9001089"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4. ویژگی های مدرنیته و اثرات آن بر شهرسازی</a:t>
            </a:r>
            <a:endParaRPr lang="fa-IR" sz="3600" b="1" dirty="0">
              <a:solidFill>
                <a:prstClr val="black"/>
              </a:solidFill>
              <a:cs typeface="B Titr" panose="00000700000000000000" pitchFamily="2" charset="-78"/>
            </a:endParaRPr>
          </a:p>
        </p:txBody>
      </p:sp>
      <p:graphicFrame>
        <p:nvGraphicFramePr>
          <p:cNvPr id="7" name="Table 6"/>
          <p:cNvGraphicFramePr>
            <a:graphicFrameLocks noGrp="1"/>
          </p:cNvGraphicFramePr>
          <p:nvPr>
            <p:extLst/>
          </p:nvPr>
        </p:nvGraphicFramePr>
        <p:xfrm>
          <a:off x="253218" y="1954335"/>
          <a:ext cx="11521439" cy="4024433"/>
        </p:xfrm>
        <a:graphic>
          <a:graphicData uri="http://schemas.openxmlformats.org/drawingml/2006/table">
            <a:tbl>
              <a:tblPr rtl="1" firstRow="1" firstCol="1">
                <a:tableStyleId>{68D230F3-CF80-4859-8CE7-A43EE81993B5}</a:tableStyleId>
              </a:tblPr>
              <a:tblGrid>
                <a:gridCol w="1320680"/>
                <a:gridCol w="10200759"/>
              </a:tblGrid>
              <a:tr h="574919">
                <a:tc>
                  <a:txBody>
                    <a:bodyPr/>
                    <a:lstStyle/>
                    <a:p>
                      <a:pPr algn="ctr" rtl="1" fontAlgn="ctr"/>
                      <a:r>
                        <a:rPr lang="fa-IR" sz="2800" u="none" strike="noStrike" dirty="0">
                          <a:effectLst/>
                          <a:cs typeface="B Nazanin" panose="00000400000000000000" pitchFamily="2" charset="-78"/>
                        </a:rPr>
                        <a:t>ویژگی</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2800" u="none" strike="noStrike" dirty="0">
                          <a:effectLst/>
                          <a:cs typeface="B Nazanin" panose="00000400000000000000" pitchFamily="2" charset="-78"/>
                        </a:rPr>
                        <a:t>اثرات آن بر شهر</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574919">
                <a:tc rowSpan="5">
                  <a:txBody>
                    <a:bodyPr/>
                    <a:lstStyle/>
                    <a:p>
                      <a:pPr algn="ctr" rtl="1" fontAlgn="ctr"/>
                      <a:r>
                        <a:rPr lang="fa-IR" sz="2800" u="none" strike="noStrike" dirty="0">
                          <a:effectLst/>
                          <a:cs typeface="B Nazanin" panose="00000400000000000000" pitchFamily="2" charset="-78"/>
                        </a:rPr>
                        <a:t>علم</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r" rtl="1" fontAlgn="ctr"/>
                      <a:r>
                        <a:rPr lang="fa-IR" sz="2800" u="none" strike="noStrike" dirty="0" smtClean="0">
                          <a:effectLst/>
                          <a:cs typeface="B Nazanin" panose="00000400000000000000" pitchFamily="2" charset="-78"/>
                        </a:rPr>
                        <a:t>  تولد </a:t>
                      </a:r>
                      <a:r>
                        <a:rPr lang="fa-IR" sz="2800" u="none" strike="noStrike" dirty="0">
                          <a:effectLst/>
                          <a:cs typeface="B Nazanin" panose="00000400000000000000" pitchFamily="2" charset="-78"/>
                        </a:rPr>
                        <a:t>رشته شهرسازی به عنوان یک گرایش علمی </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574919">
                <a:tc vMerge="1">
                  <a:txBody>
                    <a:bodyPr/>
                    <a:lstStyle/>
                    <a:p>
                      <a:pPr rtl="1"/>
                      <a:endParaRPr lang="fa-IR"/>
                    </a:p>
                  </a:txBody>
                  <a:tcPr/>
                </a:tc>
                <a:tc>
                  <a:txBody>
                    <a:bodyPr/>
                    <a:lstStyle/>
                    <a:p>
                      <a:pPr algn="r" rtl="1" fontAlgn="ctr"/>
                      <a:r>
                        <a:rPr lang="fa-IR" sz="2800" u="none" strike="noStrike" dirty="0" smtClean="0">
                          <a:effectLst/>
                          <a:cs typeface="B Nazanin" panose="00000400000000000000" pitchFamily="2" charset="-78"/>
                        </a:rPr>
                        <a:t>  باز </a:t>
                      </a:r>
                      <a:r>
                        <a:rPr lang="fa-IR" sz="2800" u="none" strike="noStrike" dirty="0">
                          <a:effectLst/>
                          <a:cs typeface="B Nazanin" panose="00000400000000000000" pitchFamily="2" charset="-78"/>
                        </a:rPr>
                        <a:t>شدن زمینه مطالعات شهری</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574919">
                <a:tc vMerge="1">
                  <a:txBody>
                    <a:bodyPr/>
                    <a:lstStyle/>
                    <a:p>
                      <a:pPr rtl="1"/>
                      <a:endParaRPr lang="fa-IR"/>
                    </a:p>
                  </a:txBody>
                  <a:tcPr/>
                </a:tc>
                <a:tc>
                  <a:txBody>
                    <a:bodyPr/>
                    <a:lstStyle/>
                    <a:p>
                      <a:pPr algn="r" rtl="1" fontAlgn="ctr"/>
                      <a:r>
                        <a:rPr lang="fa-IR" sz="2800" u="none" strike="noStrike" dirty="0" smtClean="0">
                          <a:effectLst/>
                          <a:cs typeface="B Nazanin" panose="00000400000000000000" pitchFamily="2" charset="-78"/>
                        </a:rPr>
                        <a:t>  موضوعیت </a:t>
                      </a:r>
                      <a:r>
                        <a:rPr lang="fa-IR" sz="2800" u="none" strike="noStrike" dirty="0">
                          <a:effectLst/>
                          <a:cs typeface="B Nazanin" panose="00000400000000000000" pitchFamily="2" charset="-78"/>
                        </a:rPr>
                        <a:t>یافتن شهر به عنوان مسئله علم</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574919">
                <a:tc vMerge="1">
                  <a:txBody>
                    <a:bodyPr/>
                    <a:lstStyle/>
                    <a:p>
                      <a:pPr rtl="1"/>
                      <a:endParaRPr lang="fa-IR"/>
                    </a:p>
                  </a:txBody>
                  <a:tcPr/>
                </a:tc>
                <a:tc>
                  <a:txBody>
                    <a:bodyPr/>
                    <a:lstStyle/>
                    <a:p>
                      <a:pPr algn="r" rtl="1" fontAlgn="ctr"/>
                      <a:r>
                        <a:rPr lang="fa-IR" sz="2800" u="none" strike="noStrike" dirty="0" smtClean="0">
                          <a:effectLst/>
                          <a:cs typeface="B Nazanin" panose="00000400000000000000" pitchFamily="2" charset="-78"/>
                        </a:rPr>
                        <a:t>  نگرش </a:t>
                      </a:r>
                      <a:r>
                        <a:rPr lang="fa-IR" sz="2800" u="none" strike="noStrike" dirty="0">
                          <a:effectLst/>
                          <a:cs typeface="B Nazanin" panose="00000400000000000000" pitchFamily="2" charset="-78"/>
                        </a:rPr>
                        <a:t>تجربی و حاکمیت روش های علمی در بحث شهر</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1149838">
                <a:tc vMerge="1">
                  <a:txBody>
                    <a:bodyPr/>
                    <a:lstStyle/>
                    <a:p>
                      <a:pPr rtl="1"/>
                      <a:endParaRPr lang="fa-IR"/>
                    </a:p>
                  </a:txBody>
                  <a:tcPr/>
                </a:tc>
                <a:tc>
                  <a:txBody>
                    <a:bodyPr/>
                    <a:lstStyle/>
                    <a:p>
                      <a:pPr algn="r" rtl="1" fontAlgn="ctr"/>
                      <a:r>
                        <a:rPr lang="fa-IR" sz="2800" u="none" strike="noStrike" dirty="0" smtClean="0">
                          <a:effectLst/>
                          <a:cs typeface="B Nazanin" panose="00000400000000000000" pitchFamily="2" charset="-78"/>
                        </a:rPr>
                        <a:t>  دستیابی </a:t>
                      </a:r>
                      <a:r>
                        <a:rPr lang="fa-IR" sz="2800" u="none" strike="noStrike" dirty="0">
                          <a:effectLst/>
                          <a:cs typeface="B Nazanin" panose="00000400000000000000" pitchFamily="2" charset="-78"/>
                        </a:rPr>
                        <a:t>به شناخت کامل از انسان و عملکرد های او و طراحی شهر ها برای </a:t>
                      </a:r>
                      <a:r>
                        <a:rPr lang="fa-IR" sz="2800" u="none" strike="noStrike" dirty="0" smtClean="0">
                          <a:effectLst/>
                          <a:cs typeface="B Nazanin" panose="00000400000000000000" pitchFamily="2" charset="-78"/>
                        </a:rPr>
                        <a:t>پاسخگویی به     نیاز </a:t>
                      </a:r>
                      <a:r>
                        <a:rPr lang="fa-IR" sz="2800" u="none" strike="noStrike" dirty="0">
                          <a:effectLst/>
                          <a:cs typeface="B Nazanin" panose="00000400000000000000" pitchFamily="2" charset="-78"/>
                        </a:rPr>
                        <a:t>های انسان شناخته شده واحد در سراسر گیتی</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bl>
          </a:graphicData>
        </a:graphic>
      </p:graphicFrame>
    </p:spTree>
    <p:extLst>
      <p:ext uri="{BB962C8B-B14F-4D97-AF65-F5344CB8AC3E}">
        <p14:creationId xmlns:p14="http://schemas.microsoft.com/office/powerpoint/2010/main" val="167910266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0571" y="492366"/>
            <a:ext cx="9001089"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4. ویژگی های مدرنیته و اثرات آن بر شهرسازی</a:t>
            </a:r>
            <a:endParaRPr lang="fa-IR" sz="3600" b="1" dirty="0">
              <a:solidFill>
                <a:prstClr val="black"/>
              </a:solidFill>
              <a:cs typeface="B Titr" panose="00000700000000000000" pitchFamily="2" charset="-78"/>
            </a:endParaRPr>
          </a:p>
        </p:txBody>
      </p:sp>
      <p:graphicFrame>
        <p:nvGraphicFramePr>
          <p:cNvPr id="7" name="Table 6"/>
          <p:cNvGraphicFramePr>
            <a:graphicFrameLocks noGrp="1"/>
          </p:cNvGraphicFramePr>
          <p:nvPr>
            <p:extLst/>
          </p:nvPr>
        </p:nvGraphicFramePr>
        <p:xfrm>
          <a:off x="253218" y="1954335"/>
          <a:ext cx="11521439" cy="4312479"/>
        </p:xfrm>
        <a:graphic>
          <a:graphicData uri="http://schemas.openxmlformats.org/drawingml/2006/table">
            <a:tbl>
              <a:tblPr rtl="1" firstRow="1" firstCol="1">
                <a:tableStyleId>{68D230F3-CF80-4859-8CE7-A43EE81993B5}</a:tableStyleId>
              </a:tblPr>
              <a:tblGrid>
                <a:gridCol w="1320680"/>
                <a:gridCol w="10200759"/>
              </a:tblGrid>
              <a:tr h="574919">
                <a:tc>
                  <a:txBody>
                    <a:bodyPr/>
                    <a:lstStyle/>
                    <a:p>
                      <a:pPr algn="ctr" rtl="1" fontAlgn="ctr"/>
                      <a:r>
                        <a:rPr lang="fa-IR" sz="2800" u="none" strike="noStrike" dirty="0">
                          <a:effectLst/>
                          <a:cs typeface="B Nazanin" panose="00000400000000000000" pitchFamily="2" charset="-78"/>
                        </a:rPr>
                        <a:t>ویژگی</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2800" u="none" strike="noStrike" dirty="0">
                          <a:effectLst/>
                          <a:cs typeface="B Nazanin" panose="00000400000000000000" pitchFamily="2" charset="-78"/>
                        </a:rPr>
                        <a:t>اثرات آن بر شهر</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574919">
                <a:tc rowSpan="5">
                  <a:txBody>
                    <a:bodyPr/>
                    <a:lstStyle/>
                    <a:p>
                      <a:pPr algn="ct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تکنولوژی و تحولات شگرف صنعتی</a:t>
                      </a:r>
                    </a:p>
                  </a:txBody>
                  <a:tcPr marL="9525" marR="9525" marT="9525" marB="0" anchor="ct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تغییر شکل کالبدی شهر که با تکنولوژی هم نوایی داشته باشند ، به صورت تغییرات شدید در بافت های کهن و بافت های جدید شهری</a:t>
                      </a:r>
                    </a:p>
                  </a:txBody>
                  <a:tcPr marL="9525" marR="9525" marT="9525" marB="0" anchor="ctr"/>
                </a:tc>
              </a:tr>
              <a:tr h="574919">
                <a:tc vMerge="1">
                  <a:txBody>
                    <a:bodyPr/>
                    <a:lstStyle/>
                    <a:p>
                      <a:pPr rtl="1"/>
                      <a:endParaRPr lang="fa-IR"/>
                    </a:p>
                  </a:txBody>
                  <a:tcP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یکسان سازی شهر در سراسر جهان به صورت نسخه قابل تولید </a:t>
                      </a:r>
                    </a:p>
                  </a:txBody>
                  <a:tcPr marL="9525" marR="9525" marT="9525" marB="0" anchor="ctr"/>
                </a:tc>
              </a:tr>
              <a:tr h="574919">
                <a:tc vMerge="1">
                  <a:txBody>
                    <a:bodyPr/>
                    <a:lstStyle/>
                    <a:p>
                      <a:pPr rtl="1"/>
                      <a:endParaRPr lang="fa-IR"/>
                    </a:p>
                  </a:txBody>
                  <a:tcP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سرعت در ساخت و ساز شهری</a:t>
                      </a:r>
                    </a:p>
                  </a:txBody>
                  <a:tcPr marL="9525" marR="9525" marT="9525" marB="0" anchor="ctr"/>
                </a:tc>
              </a:tr>
              <a:tr h="574919">
                <a:tc vMerge="1">
                  <a:txBody>
                    <a:bodyPr/>
                    <a:lstStyle/>
                    <a:p>
                      <a:pPr rtl="1"/>
                      <a:endParaRPr lang="fa-IR"/>
                    </a:p>
                  </a:txBody>
                  <a:tcPr/>
                </a:tc>
                <a:tc>
                  <a:txBody>
                    <a:bodyPr/>
                    <a:lstStyle/>
                    <a:p>
                      <a:pPr algn="r" rtl="1" fontAlgn="ctr"/>
                      <a:r>
                        <a:rPr lang="fa-IR" sz="2800" b="0" i="0" u="none" strike="noStrike">
                          <a:solidFill>
                            <a:srgbClr val="000000"/>
                          </a:solidFill>
                          <a:effectLst/>
                          <a:latin typeface="B Nazanin" panose="00000400000000000000" pitchFamily="2" charset="-78"/>
                          <a:cs typeface="B Nazanin" panose="00000400000000000000" pitchFamily="2" charset="-78"/>
                        </a:rPr>
                        <a:t>تعرریف کاربری های جدید ( از قبیل صنایع ، ایستگاه های راه آهن ، مترو و .... ) و منطقه بندی </a:t>
                      </a:r>
                    </a:p>
                  </a:txBody>
                  <a:tcPr marL="9525" marR="9525" marT="9525" marB="0" anchor="ctr"/>
                </a:tc>
              </a:tr>
              <a:tr h="1149838">
                <a:tc vMerge="1">
                  <a:txBody>
                    <a:bodyPr/>
                    <a:lstStyle/>
                    <a:p>
                      <a:pPr rtl="1"/>
                      <a:endParaRPr lang="fa-IR"/>
                    </a:p>
                  </a:txBody>
                  <a:tcP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تغییر در تعاریف از فضا ها و کاربری های مختلف شهری و حتی تولد فضا های جدید ( فضا های غیر مملوس و مجازی ) با پیشرفت تکنولوژی</a:t>
                      </a:r>
                    </a:p>
                  </a:txBody>
                  <a:tcPr marL="9525" marR="9525" marT="9525" marB="0" anchor="ctr"/>
                </a:tc>
              </a:tr>
            </a:tbl>
          </a:graphicData>
        </a:graphic>
      </p:graphicFrame>
    </p:spTree>
    <p:extLst>
      <p:ext uri="{BB962C8B-B14F-4D97-AF65-F5344CB8AC3E}">
        <p14:creationId xmlns:p14="http://schemas.microsoft.com/office/powerpoint/2010/main" val="242160890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0571" y="492366"/>
            <a:ext cx="9001089"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4. ویژگی های مدرنیته و اثرات آن بر شهرسازی</a:t>
            </a:r>
            <a:endParaRPr lang="fa-IR" sz="3600" b="1" dirty="0">
              <a:solidFill>
                <a:prstClr val="black"/>
              </a:solidFill>
              <a:cs typeface="B Titr" panose="00000700000000000000" pitchFamily="2" charset="-78"/>
            </a:endParaRPr>
          </a:p>
        </p:txBody>
      </p:sp>
      <p:graphicFrame>
        <p:nvGraphicFramePr>
          <p:cNvPr id="7" name="Table 6"/>
          <p:cNvGraphicFramePr>
            <a:graphicFrameLocks noGrp="1"/>
          </p:cNvGraphicFramePr>
          <p:nvPr>
            <p:extLst/>
          </p:nvPr>
        </p:nvGraphicFramePr>
        <p:xfrm>
          <a:off x="253218" y="1954335"/>
          <a:ext cx="11521439" cy="4312479"/>
        </p:xfrm>
        <a:graphic>
          <a:graphicData uri="http://schemas.openxmlformats.org/drawingml/2006/table">
            <a:tbl>
              <a:tblPr rtl="1" firstRow="1" firstCol="1">
                <a:tableStyleId>{68D230F3-CF80-4859-8CE7-A43EE81993B5}</a:tableStyleId>
              </a:tblPr>
              <a:tblGrid>
                <a:gridCol w="1320680"/>
                <a:gridCol w="10200759"/>
              </a:tblGrid>
              <a:tr h="574919">
                <a:tc>
                  <a:txBody>
                    <a:bodyPr/>
                    <a:lstStyle/>
                    <a:p>
                      <a:pPr algn="ctr" rtl="1" fontAlgn="ctr"/>
                      <a:r>
                        <a:rPr lang="fa-IR" sz="2800" u="none" strike="noStrike" dirty="0">
                          <a:effectLst/>
                          <a:cs typeface="B Nazanin" panose="00000400000000000000" pitchFamily="2" charset="-78"/>
                        </a:rPr>
                        <a:t>ویژگی</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2800" u="none" strike="noStrike" dirty="0">
                          <a:effectLst/>
                          <a:cs typeface="B Nazanin" panose="00000400000000000000" pitchFamily="2" charset="-78"/>
                        </a:rPr>
                        <a:t>اثرات آن بر شهر</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574919">
                <a:tc rowSpan="5">
                  <a:txBody>
                    <a:bodyPr/>
                    <a:lstStyle/>
                    <a:p>
                      <a:pPr algn="ct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تکنولوژی و تحولات شگرف صنعتی</a:t>
                      </a:r>
                    </a:p>
                  </a:txBody>
                  <a:tcPr marL="9525" marR="9525" marT="9525" marB="0" anchor="ct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تغییر شکل کالبدی شهر که با تکنولوژی هم نوایی داشته باشند ، به صورت تغییرات شدید در بافت های کهن و بافت های جدید شهری</a:t>
                      </a:r>
                    </a:p>
                  </a:txBody>
                  <a:tcPr marL="9525" marR="9525" marT="9525" marB="0" anchor="ctr"/>
                </a:tc>
              </a:tr>
              <a:tr h="574919">
                <a:tc vMerge="1">
                  <a:txBody>
                    <a:bodyPr/>
                    <a:lstStyle/>
                    <a:p>
                      <a:pPr rtl="1"/>
                      <a:endParaRPr lang="fa-IR"/>
                    </a:p>
                  </a:txBody>
                  <a:tcP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یکسان سازی شهر در سراسر جهان به صورت نسخه قابل تولید </a:t>
                      </a:r>
                    </a:p>
                  </a:txBody>
                  <a:tcPr marL="9525" marR="9525" marT="9525" marB="0" anchor="ctr"/>
                </a:tc>
              </a:tr>
              <a:tr h="574919">
                <a:tc vMerge="1">
                  <a:txBody>
                    <a:bodyPr/>
                    <a:lstStyle/>
                    <a:p>
                      <a:pPr rtl="1"/>
                      <a:endParaRPr lang="fa-IR"/>
                    </a:p>
                  </a:txBody>
                  <a:tcP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سرعت در ساخت و ساز شهری</a:t>
                      </a:r>
                    </a:p>
                  </a:txBody>
                  <a:tcPr marL="9525" marR="9525" marT="9525" marB="0" anchor="ctr"/>
                </a:tc>
              </a:tr>
              <a:tr h="574919">
                <a:tc vMerge="1">
                  <a:txBody>
                    <a:bodyPr/>
                    <a:lstStyle/>
                    <a:p>
                      <a:pPr rtl="1"/>
                      <a:endParaRPr lang="fa-IR"/>
                    </a:p>
                  </a:txBody>
                  <a:tcPr/>
                </a:tc>
                <a:tc>
                  <a:txBody>
                    <a:bodyPr/>
                    <a:lstStyle/>
                    <a:p>
                      <a:pPr algn="r" rtl="1" fontAlgn="ctr"/>
                      <a:r>
                        <a:rPr lang="fa-IR" sz="2800" b="0" i="0" u="none" strike="noStrike">
                          <a:solidFill>
                            <a:srgbClr val="000000"/>
                          </a:solidFill>
                          <a:effectLst/>
                          <a:latin typeface="B Nazanin" panose="00000400000000000000" pitchFamily="2" charset="-78"/>
                          <a:cs typeface="B Nazanin" panose="00000400000000000000" pitchFamily="2" charset="-78"/>
                        </a:rPr>
                        <a:t>تعرریف کاربری های جدید ( از قبیل صنایع ، ایستگاه های راه آهن ، مترو و .... ) و منطقه بندی </a:t>
                      </a:r>
                    </a:p>
                  </a:txBody>
                  <a:tcPr marL="9525" marR="9525" marT="9525" marB="0" anchor="ctr"/>
                </a:tc>
              </a:tr>
              <a:tr h="1149838">
                <a:tc vMerge="1">
                  <a:txBody>
                    <a:bodyPr/>
                    <a:lstStyle/>
                    <a:p>
                      <a:pPr rtl="1"/>
                      <a:endParaRPr lang="fa-IR"/>
                    </a:p>
                  </a:txBody>
                  <a:tcP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تغییر در تعاریف از فضا ها و کاربری های مختلف شهری و حتی تولد فضا های جدید ( فضا های غیر مملوس و مجازی ) با پیشرفت تکنولوژی</a:t>
                      </a:r>
                    </a:p>
                  </a:txBody>
                  <a:tcPr marL="9525" marR="9525" marT="9525" marB="0" anchor="ctr"/>
                </a:tc>
              </a:tr>
            </a:tbl>
          </a:graphicData>
        </a:graphic>
      </p:graphicFrame>
    </p:spTree>
    <p:extLst>
      <p:ext uri="{BB962C8B-B14F-4D97-AF65-F5344CB8AC3E}">
        <p14:creationId xmlns:p14="http://schemas.microsoft.com/office/powerpoint/2010/main" val="225581149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0571" y="492366"/>
            <a:ext cx="9001089"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4. ویژگی های مدرنیته و اثرات آن بر شهرسازی</a:t>
            </a:r>
            <a:endParaRPr lang="fa-IR" sz="3600" b="1" dirty="0">
              <a:solidFill>
                <a:prstClr val="black"/>
              </a:solidFill>
              <a:cs typeface="B Titr" panose="00000700000000000000" pitchFamily="2" charset="-78"/>
            </a:endParaRPr>
          </a:p>
        </p:txBody>
      </p:sp>
      <p:graphicFrame>
        <p:nvGraphicFramePr>
          <p:cNvPr id="7" name="Table 6"/>
          <p:cNvGraphicFramePr>
            <a:graphicFrameLocks noGrp="1"/>
          </p:cNvGraphicFramePr>
          <p:nvPr>
            <p:extLst/>
          </p:nvPr>
        </p:nvGraphicFramePr>
        <p:xfrm>
          <a:off x="253218" y="1306287"/>
          <a:ext cx="11521439" cy="5535007"/>
        </p:xfrm>
        <a:graphic>
          <a:graphicData uri="http://schemas.openxmlformats.org/drawingml/2006/table">
            <a:tbl>
              <a:tblPr rtl="1" firstRow="1" firstCol="1">
                <a:tableStyleId>{68D230F3-CF80-4859-8CE7-A43EE81993B5}</a:tableStyleId>
              </a:tblPr>
              <a:tblGrid>
                <a:gridCol w="1320680"/>
                <a:gridCol w="10200759"/>
              </a:tblGrid>
              <a:tr h="523168">
                <a:tc>
                  <a:txBody>
                    <a:bodyPr/>
                    <a:lstStyle/>
                    <a:p>
                      <a:pPr algn="ctr" rtl="1" fontAlgn="ctr"/>
                      <a:r>
                        <a:rPr lang="fa-IR" sz="2800" u="none" strike="noStrike" dirty="0">
                          <a:effectLst/>
                          <a:cs typeface="B Nazanin" panose="00000400000000000000" pitchFamily="2" charset="-78"/>
                        </a:rPr>
                        <a:t>ویژگی</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2800" u="none" strike="noStrike" dirty="0">
                          <a:effectLst/>
                          <a:cs typeface="B Nazanin" panose="00000400000000000000" pitchFamily="2" charset="-78"/>
                        </a:rPr>
                        <a:t>اثرات آن بر شهر</a:t>
                      </a:r>
                      <a:endParaRPr lang="fa-IR" sz="28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785285">
                <a:tc rowSpan="2">
                  <a:txBody>
                    <a:bodyPr/>
                    <a:lstStyle/>
                    <a:p>
                      <a:pPr algn="ctr" rtl="1" fontAlgn="ctr"/>
                      <a:r>
                        <a:rPr lang="fa-IR" sz="2800" b="0" i="0" u="none" strike="noStrike">
                          <a:solidFill>
                            <a:srgbClr val="000000"/>
                          </a:solidFill>
                          <a:effectLst/>
                          <a:latin typeface="B Nazanin" panose="00000400000000000000" pitchFamily="2" charset="-78"/>
                          <a:cs typeface="B Nazanin" panose="00000400000000000000" pitchFamily="2" charset="-78"/>
                        </a:rPr>
                        <a:t>انتقال هنر به محدوده زیبایی شناسی</a:t>
                      </a:r>
                    </a:p>
                  </a:txBody>
                  <a:tcPr marL="9525" marR="9525" marT="9525" marB="0" anchor="ctr"/>
                </a:tc>
                <a:tc>
                  <a:txBody>
                    <a:bodyPr/>
                    <a:lstStyle/>
                    <a:p>
                      <a:pPr algn="r" rtl="1" fontAlgn="ctr"/>
                      <a:r>
                        <a:rPr lang="fa-IR" sz="2800" b="0" i="0" u="none" strike="noStrike">
                          <a:solidFill>
                            <a:srgbClr val="000000"/>
                          </a:solidFill>
                          <a:effectLst/>
                          <a:latin typeface="B Nazanin" panose="00000400000000000000" pitchFamily="2" charset="-78"/>
                          <a:cs typeface="B Nazanin" panose="00000400000000000000" pitchFamily="2" charset="-78"/>
                        </a:rPr>
                        <a:t>وضع معیار های جدید زیبایی شناسی و مفاهیم مربوط به آن شامل : خلاقیت نبوغ سلیقه و طبع زیبایی شناسی صنعتی</a:t>
                      </a:r>
                    </a:p>
                  </a:txBody>
                  <a:tcPr marL="9525" marR="9525" marT="9525" marB="0" anchor="ctr"/>
                </a:tc>
              </a:tr>
              <a:tr h="776617">
                <a:tc vMerge="1">
                  <a:txBody>
                    <a:bodyPr/>
                    <a:lstStyle/>
                    <a:p>
                      <a:pPr rtl="1"/>
                      <a:endParaRPr lang="fa-IR"/>
                    </a:p>
                  </a:txBody>
                  <a:tcP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شهر به مثابه ی یک تابلوی </a:t>
                      </a:r>
                      <a:r>
                        <a:rPr lang="fa-IR" sz="2800" b="0" i="0" u="none" strike="noStrike" dirty="0" smtClean="0">
                          <a:solidFill>
                            <a:srgbClr val="000000"/>
                          </a:solidFill>
                          <a:effectLst/>
                          <a:latin typeface="B Nazanin" panose="00000400000000000000" pitchFamily="2" charset="-78"/>
                          <a:cs typeface="B Nazanin" panose="00000400000000000000" pitchFamily="2" charset="-78"/>
                        </a:rPr>
                        <a:t>نقاشی</a:t>
                      </a:r>
                    </a:p>
                  </a:txBody>
                  <a:tcPr marL="9525" marR="9525" marT="9525" marB="0" anchor="ctr"/>
                </a:tc>
              </a:tr>
              <a:tr h="523168">
                <a:tc rowSpan="5">
                  <a:txBody>
                    <a:bodyPr/>
                    <a:lstStyle/>
                    <a:p>
                      <a:pPr algn="ct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خدازدایی</a:t>
                      </a:r>
                    </a:p>
                  </a:txBody>
                  <a:tcPr marL="9525" marR="9525" marT="9525" marB="0" anchor="ctr"/>
                </a:tc>
                <a:tc>
                  <a:txBody>
                    <a:bodyPr/>
                    <a:lstStyle/>
                    <a:p>
                      <a:pPr algn="r" rtl="1" fontAlgn="ctr"/>
                      <a:r>
                        <a:rPr lang="fa-IR" sz="2800" b="0" i="0" u="none" strike="noStrike">
                          <a:solidFill>
                            <a:srgbClr val="000000"/>
                          </a:solidFill>
                          <a:effectLst/>
                          <a:latin typeface="B Nazanin" panose="00000400000000000000" pitchFamily="2" charset="-78"/>
                          <a:cs typeface="B Nazanin" panose="00000400000000000000" pitchFamily="2" charset="-78"/>
                        </a:rPr>
                        <a:t>شهر، تصویر آسمان بر زمین نخواهد بود</a:t>
                      </a:r>
                    </a:p>
                  </a:txBody>
                  <a:tcPr marL="9525" marR="9525" marT="9525" marB="0" anchor="ctr"/>
                </a:tc>
              </a:tr>
              <a:tr h="785285">
                <a:tc vMerge="1">
                  <a:txBody>
                    <a:bodyPr/>
                    <a:lstStyle/>
                    <a:p>
                      <a:pPr rtl="1"/>
                      <a:endParaRPr lang="fa-IR"/>
                    </a:p>
                  </a:txBody>
                  <a:tcPr/>
                </a:tc>
                <a:tc>
                  <a:txBody>
                    <a:bodyPr/>
                    <a:lstStyle/>
                    <a:p>
                      <a:pPr algn="r" rtl="1" fontAlgn="ctr"/>
                      <a:r>
                        <a:rPr lang="fa-IR" sz="2800" b="0" i="0" u="none" strike="noStrike">
                          <a:solidFill>
                            <a:srgbClr val="000000"/>
                          </a:solidFill>
                          <a:effectLst/>
                          <a:latin typeface="B Nazanin" panose="00000400000000000000" pitchFamily="2" charset="-78"/>
                          <a:cs typeface="B Nazanin" panose="00000400000000000000" pitchFamily="2" charset="-78"/>
                        </a:rPr>
                        <a:t>تغییر مرکزیت شهر از کلیسا در مرحله ی اول به مراکز اقتصادی - مالی و بازرگانی و تجاری و در مرحله ی دوم به سایر فضا های شهری مانند میادین و خیابان ها و گذر ها</a:t>
                      </a:r>
                    </a:p>
                  </a:txBody>
                  <a:tcPr marL="9525" marR="9525" marT="9525" marB="0" anchor="ctr"/>
                </a:tc>
              </a:tr>
              <a:tr h="523168">
                <a:tc vMerge="1">
                  <a:txBody>
                    <a:bodyPr/>
                    <a:lstStyle/>
                    <a:p>
                      <a:pPr rtl="1"/>
                      <a:endParaRPr lang="fa-IR"/>
                    </a:p>
                  </a:txBody>
                  <a:tcP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رعایت مقیاس انسانیدر فضا ها</a:t>
                      </a:r>
                    </a:p>
                  </a:txBody>
                  <a:tcPr marL="9525" marR="9525" marT="9525" marB="0" anchor="ctr"/>
                </a:tc>
              </a:tr>
              <a:tr h="785285">
                <a:tc vMerge="1">
                  <a:txBody>
                    <a:bodyPr/>
                    <a:lstStyle/>
                    <a:p>
                      <a:pPr rtl="1"/>
                      <a:endParaRPr lang="fa-IR"/>
                    </a:p>
                  </a:txBody>
                  <a:tcPr/>
                </a:tc>
                <a:tc>
                  <a:txBody>
                    <a:bodyPr/>
                    <a:lstStyle/>
                    <a:p>
                      <a:pPr algn="r" rtl="1" fontAlgn="ctr"/>
                      <a:r>
                        <a:rPr lang="fa-IR" sz="2800" b="0" i="0" u="none" strike="noStrike">
                          <a:solidFill>
                            <a:srgbClr val="000000"/>
                          </a:solidFill>
                          <a:effectLst/>
                          <a:latin typeface="B Nazanin" panose="00000400000000000000" pitchFamily="2" charset="-78"/>
                          <a:cs typeface="B Nazanin" panose="00000400000000000000" pitchFamily="2" charset="-78"/>
                        </a:rPr>
                        <a:t>تغییر مبانی و معیار های رفتارهای شخصی و آداب اجتماعی در شهر از قواعد مذهبی به قوانین عرفی و حقوق شهری</a:t>
                      </a:r>
                    </a:p>
                  </a:txBody>
                  <a:tcPr marL="9525" marR="9525" marT="9525" marB="0" anchor="ctr"/>
                </a:tc>
              </a:tr>
              <a:tr h="523168">
                <a:tc vMerge="1">
                  <a:txBody>
                    <a:bodyPr/>
                    <a:lstStyle/>
                    <a:p>
                      <a:pPr rtl="1"/>
                      <a:endParaRPr lang="fa-IR"/>
                    </a:p>
                  </a:txBody>
                  <a:tcPr/>
                </a:tc>
                <a:tc>
                  <a:txBody>
                    <a:bodyPr/>
                    <a:lstStyle/>
                    <a:p>
                      <a:pPr algn="r" rtl="1" fontAlgn="ctr"/>
                      <a:r>
                        <a:rPr lang="fa-IR" sz="2800" b="0" i="0" u="none" strike="noStrike" dirty="0">
                          <a:solidFill>
                            <a:srgbClr val="000000"/>
                          </a:solidFill>
                          <a:effectLst/>
                          <a:latin typeface="B Nazanin" panose="00000400000000000000" pitchFamily="2" charset="-78"/>
                          <a:cs typeface="B Nazanin" panose="00000400000000000000" pitchFamily="2" charset="-78"/>
                        </a:rPr>
                        <a:t>تبدیل شدن شهر های مقدس به ایزه و تغییر مفهوم زیارت به گردشگری</a:t>
                      </a:r>
                    </a:p>
                  </a:txBody>
                  <a:tcPr marL="9525" marR="9525" marT="9525" marB="0" anchor="ctr"/>
                </a:tc>
              </a:tr>
            </a:tbl>
          </a:graphicData>
        </a:graphic>
      </p:graphicFrame>
    </p:spTree>
    <p:extLst>
      <p:ext uri="{BB962C8B-B14F-4D97-AF65-F5344CB8AC3E}">
        <p14:creationId xmlns:p14="http://schemas.microsoft.com/office/powerpoint/2010/main" val="64923640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0571" y="492366"/>
            <a:ext cx="9001089"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4. ویژگی های مدرنیته و اثرات آن بر شهرسازی</a:t>
            </a:r>
            <a:endParaRPr lang="fa-IR" sz="3600" b="1" dirty="0">
              <a:solidFill>
                <a:prstClr val="black"/>
              </a:solidFill>
              <a:cs typeface="B Titr" panose="00000700000000000000" pitchFamily="2" charset="-78"/>
            </a:endParaRPr>
          </a:p>
        </p:txBody>
      </p:sp>
      <p:graphicFrame>
        <p:nvGraphicFramePr>
          <p:cNvPr id="7" name="Table 6"/>
          <p:cNvGraphicFramePr>
            <a:graphicFrameLocks noGrp="1"/>
          </p:cNvGraphicFramePr>
          <p:nvPr>
            <p:extLst/>
          </p:nvPr>
        </p:nvGraphicFramePr>
        <p:xfrm>
          <a:off x="253218" y="1306287"/>
          <a:ext cx="11521439" cy="5191538"/>
        </p:xfrm>
        <a:graphic>
          <a:graphicData uri="http://schemas.openxmlformats.org/drawingml/2006/table">
            <a:tbl>
              <a:tblPr rtl="1" firstRow="1" firstCol="1">
                <a:tableStyleId>{68D230F3-CF80-4859-8CE7-A43EE81993B5}</a:tableStyleId>
              </a:tblPr>
              <a:tblGrid>
                <a:gridCol w="1320680"/>
                <a:gridCol w="10200759"/>
              </a:tblGrid>
              <a:tr h="523168">
                <a:tc>
                  <a:txBody>
                    <a:bodyPr/>
                    <a:lstStyle/>
                    <a:p>
                      <a:pPr algn="ctr" rtl="1" fontAlgn="ctr"/>
                      <a:r>
                        <a:rPr lang="fa-IR" sz="2500" u="none" strike="noStrike" dirty="0" smtClean="0">
                          <a:effectLst/>
                          <a:cs typeface="B Nazanin" panose="00000400000000000000" pitchFamily="2" charset="-78"/>
                        </a:rPr>
                        <a:t>ویژگی</a:t>
                      </a:r>
                      <a:endParaRPr lang="fa-IR" sz="25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2500" u="none" strike="noStrike" dirty="0">
                          <a:effectLst/>
                          <a:cs typeface="B Nazanin" panose="00000400000000000000" pitchFamily="2" charset="-78"/>
                        </a:rPr>
                        <a:t>اثرات آن بر شهر</a:t>
                      </a:r>
                      <a:endParaRPr lang="fa-IR" sz="25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785285">
                <a:tc rowSpan="2">
                  <a:txBody>
                    <a:bodyPr/>
                    <a:lstStyle/>
                    <a:p>
                      <a:pPr algn="ctr" rtl="1" fontAlgn="ctr"/>
                      <a:r>
                        <a:rPr lang="fa-IR" sz="2500" b="0" i="0" u="none" strike="noStrike">
                          <a:solidFill>
                            <a:srgbClr val="000000"/>
                          </a:solidFill>
                          <a:effectLst/>
                          <a:latin typeface="B Nazanin" panose="00000400000000000000" pitchFamily="2" charset="-78"/>
                          <a:cs typeface="B Nazanin" panose="00000400000000000000" pitchFamily="2" charset="-78"/>
                        </a:rPr>
                        <a:t>نقد و باز اندیشی</a:t>
                      </a:r>
                    </a:p>
                  </a:txBody>
                  <a:tcPr marL="9525" marR="9525" marT="9525" marB="0" anchor="ctr"/>
                </a:tc>
                <a:tc>
                  <a:txBody>
                    <a:bodyPr/>
                    <a:lstStyle/>
                    <a:p>
                      <a:pPr algn="r" rtl="1" fontAlgn="ctr"/>
                      <a:r>
                        <a:rPr lang="fa-IR" sz="2500" b="0" i="0" u="none" strike="noStrike">
                          <a:solidFill>
                            <a:srgbClr val="000000"/>
                          </a:solidFill>
                          <a:effectLst/>
                          <a:latin typeface="B Nazanin" panose="00000400000000000000" pitchFamily="2" charset="-78"/>
                          <a:cs typeface="B Nazanin" panose="00000400000000000000" pitchFamily="2" charset="-78"/>
                        </a:rPr>
                        <a:t>بازبینی و بازگشت در کلیه ی طرح های شهری</a:t>
                      </a:r>
                    </a:p>
                  </a:txBody>
                  <a:tcPr marL="9525" marR="9525" marT="9525" marB="0" anchor="ctr"/>
                </a:tc>
              </a:tr>
              <a:tr h="776617">
                <a:tc vMerge="1">
                  <a:txBody>
                    <a:bodyPr/>
                    <a:lstStyle/>
                    <a:p>
                      <a:pPr rtl="1"/>
                      <a:endParaRPr lang="fa-IR"/>
                    </a:p>
                  </a:txBody>
                  <a:tcPr/>
                </a:tc>
                <a:tc>
                  <a:txBody>
                    <a:bodyPr/>
                    <a:lstStyle/>
                    <a:p>
                      <a:pPr algn="r" rtl="1" fontAlgn="ctr"/>
                      <a:r>
                        <a:rPr lang="fa-IR" sz="2500" b="0" i="0" u="none" strike="noStrike" dirty="0">
                          <a:solidFill>
                            <a:srgbClr val="000000"/>
                          </a:solidFill>
                          <a:effectLst/>
                          <a:latin typeface="B Nazanin" panose="00000400000000000000" pitchFamily="2" charset="-78"/>
                          <a:cs typeface="B Nazanin" panose="00000400000000000000" pitchFamily="2" charset="-78"/>
                        </a:rPr>
                        <a:t>تولید نحله های جدید حرفه ای و اندیشه ای در رابطه با شهر و شهرسازی که در نقد جریانات قبلی متولد شده و میشوند</a:t>
                      </a:r>
                    </a:p>
                  </a:txBody>
                  <a:tcPr marL="9525" marR="9525" marT="9525" marB="0" anchor="ctr"/>
                </a:tc>
              </a:tr>
              <a:tr h="776617">
                <a:tc rowSpan="2">
                  <a:txBody>
                    <a:bodyPr/>
                    <a:lstStyle/>
                    <a:p>
                      <a:pPr algn="ctr" rtl="1" fontAlgn="ctr"/>
                      <a:r>
                        <a:rPr lang="fa-IR" sz="2500" b="0" i="0" u="none" strike="noStrike">
                          <a:solidFill>
                            <a:srgbClr val="000000"/>
                          </a:solidFill>
                          <a:effectLst/>
                          <a:latin typeface="B Nazanin" panose="00000400000000000000" pitchFamily="2" charset="-78"/>
                          <a:cs typeface="B Nazanin" panose="00000400000000000000" pitchFamily="2" charset="-78"/>
                        </a:rPr>
                        <a:t>تصور فعالیت بشری به عنوان فرهنگ</a:t>
                      </a:r>
                    </a:p>
                  </a:txBody>
                  <a:tcPr marL="9525" marR="9525" marT="9525" marB="0" anchor="ctr"/>
                </a:tc>
                <a:tc>
                  <a:txBody>
                    <a:bodyPr/>
                    <a:lstStyle/>
                    <a:p>
                      <a:pPr algn="r" rtl="1" fontAlgn="ctr"/>
                      <a:r>
                        <a:rPr lang="fa-IR" sz="2500" b="0" i="0" u="none" strike="noStrike" dirty="0">
                          <a:solidFill>
                            <a:srgbClr val="000000"/>
                          </a:solidFill>
                          <a:effectLst/>
                          <a:latin typeface="B Nazanin" panose="00000400000000000000" pitchFamily="2" charset="-78"/>
                          <a:cs typeface="B Nazanin" panose="00000400000000000000" pitchFamily="2" charset="-78"/>
                        </a:rPr>
                        <a:t>تولید فرهنگ های شهری در تقابل با یکدیگر و در تعامل با فرهگ های روستایی و عشیره ای</a:t>
                      </a:r>
                    </a:p>
                  </a:txBody>
                  <a:tcPr marL="9525" marR="9525" marT="9525" marB="0" anchor="ctr"/>
                </a:tc>
              </a:tr>
              <a:tr h="776617">
                <a:tc vMerge="1">
                  <a:txBody>
                    <a:bodyPr/>
                    <a:lstStyle/>
                    <a:p>
                      <a:pPr rtl="1"/>
                      <a:endParaRPr lang="fa-IR"/>
                    </a:p>
                  </a:txBody>
                  <a:tcPr/>
                </a:tc>
                <a:tc>
                  <a:txBody>
                    <a:bodyPr/>
                    <a:lstStyle/>
                    <a:p>
                      <a:pPr algn="r" rtl="1" fontAlgn="ctr"/>
                      <a:r>
                        <a:rPr lang="fa-IR" sz="2500" b="0" i="0" u="none" strike="noStrike" dirty="0">
                          <a:solidFill>
                            <a:srgbClr val="000000"/>
                          </a:solidFill>
                          <a:effectLst/>
                          <a:latin typeface="B Nazanin" panose="00000400000000000000" pitchFamily="2" charset="-78"/>
                          <a:cs typeface="B Nazanin" panose="00000400000000000000" pitchFamily="2" charset="-78"/>
                        </a:rPr>
                        <a:t>تولید خرده فرهنگ هی شهری (بالا شهر ، پایین شهر و ... )</a:t>
                      </a:r>
                    </a:p>
                  </a:txBody>
                  <a:tcPr marL="9525" marR="9525" marT="9525" marB="0" anchor="ctr"/>
                </a:tc>
              </a:tr>
              <a:tr h="776617">
                <a:tc rowSpan="2">
                  <a:txBody>
                    <a:bodyPr/>
                    <a:lstStyle/>
                    <a:p>
                      <a:pPr algn="ctr" rtl="1" fontAlgn="ctr"/>
                      <a:r>
                        <a:rPr lang="fa-IR" sz="2500" b="0" i="0" u="none" strike="noStrike" dirty="0">
                          <a:solidFill>
                            <a:srgbClr val="000000"/>
                          </a:solidFill>
                          <a:effectLst/>
                          <a:latin typeface="B Nazanin" panose="00000400000000000000" pitchFamily="2" charset="-78"/>
                          <a:cs typeface="B Nazanin" panose="00000400000000000000" pitchFamily="2" charset="-78"/>
                        </a:rPr>
                        <a:t>شتاب ، تحولات و دگرگونی ها</a:t>
                      </a:r>
                    </a:p>
                  </a:txBody>
                  <a:tcPr marL="9525" marR="9525" marT="9525" marB="0" anchor="ctr"/>
                </a:tc>
                <a:tc>
                  <a:txBody>
                    <a:bodyPr/>
                    <a:lstStyle/>
                    <a:p>
                      <a:pPr algn="r" rtl="1" fontAlgn="ctr"/>
                      <a:r>
                        <a:rPr lang="fa-IR" sz="2500" b="0" i="0" u="none" strike="noStrike">
                          <a:solidFill>
                            <a:srgbClr val="000000"/>
                          </a:solidFill>
                          <a:effectLst/>
                          <a:latin typeface="B Nazanin" panose="00000400000000000000" pitchFamily="2" charset="-78"/>
                          <a:cs typeface="B Nazanin" panose="00000400000000000000" pitchFamily="2" charset="-78"/>
                        </a:rPr>
                        <a:t>ظهور و افول سریع و کوتاه مدت نحله های گوناگون شهرسازی</a:t>
                      </a:r>
                    </a:p>
                  </a:txBody>
                  <a:tcPr marL="9525" marR="9525" marT="9525" marB="0" anchor="ctr"/>
                </a:tc>
              </a:tr>
              <a:tr h="776617">
                <a:tc vMerge="1">
                  <a:txBody>
                    <a:bodyPr/>
                    <a:lstStyle/>
                    <a:p>
                      <a:pPr rtl="1"/>
                      <a:endParaRPr lang="fa-IR"/>
                    </a:p>
                  </a:txBody>
                  <a:tcPr/>
                </a:tc>
                <a:tc>
                  <a:txBody>
                    <a:bodyPr/>
                    <a:lstStyle/>
                    <a:p>
                      <a:pPr algn="r" rtl="1" fontAlgn="ctr"/>
                      <a:r>
                        <a:rPr lang="fa-IR" sz="2500" b="0" i="0" u="none" strike="noStrike" dirty="0">
                          <a:solidFill>
                            <a:srgbClr val="000000"/>
                          </a:solidFill>
                          <a:effectLst/>
                          <a:latin typeface="B Nazanin" panose="00000400000000000000" pitchFamily="2" charset="-78"/>
                          <a:cs typeface="B Nazanin" panose="00000400000000000000" pitchFamily="2" charset="-78"/>
                        </a:rPr>
                        <a:t>عدم دوام و بقای شکل و محتوای شهر ها برا مدت قابل توجه از زمان</a:t>
                      </a:r>
                    </a:p>
                  </a:txBody>
                  <a:tcPr marL="9525" marR="9525" marT="9525" marB="0" anchor="ctr"/>
                </a:tc>
              </a:tr>
            </a:tbl>
          </a:graphicData>
        </a:graphic>
      </p:graphicFrame>
    </p:spTree>
    <p:extLst>
      <p:ext uri="{BB962C8B-B14F-4D97-AF65-F5344CB8AC3E}">
        <p14:creationId xmlns:p14="http://schemas.microsoft.com/office/powerpoint/2010/main" val="283464622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sz="quarter" idx="13"/>
          </p:nvPr>
        </p:nvSpPr>
        <p:spPr>
          <a:xfrm>
            <a:off x="323557" y="1631852"/>
            <a:ext cx="11507371" cy="4853353"/>
          </a:xfrm>
        </p:spPr>
        <p:txBody>
          <a:bodyPr/>
          <a:lstStyle/>
          <a:p>
            <a:pPr marL="0" indent="0" algn="just" rtl="1">
              <a:buNone/>
            </a:pPr>
            <a:r>
              <a:rPr lang="fa-IR" dirty="0" smtClean="0">
                <a:solidFill>
                  <a:schemeClr val="bg2"/>
                </a:solidFill>
                <a:cs typeface="B Mitra" panose="00000400000000000000" pitchFamily="2" charset="-78"/>
              </a:rPr>
              <a:t>آنجا که مفهمومی در کار نیست،</a:t>
            </a:r>
          </a:p>
          <a:p>
            <a:pPr marL="0" indent="0" algn="just" rtl="1">
              <a:buNone/>
            </a:pPr>
            <a:r>
              <a:rPr lang="fa-IR" dirty="0" smtClean="0">
                <a:solidFill>
                  <a:schemeClr val="bg2"/>
                </a:solidFill>
                <a:cs typeface="B Mitra" panose="00000400000000000000" pitchFamily="2" charset="-78"/>
              </a:rPr>
              <a:t>میتوان به موقع واژه ای را جایگزین واژه ای کرد.</a:t>
            </a:r>
          </a:p>
          <a:p>
            <a:pPr marL="0" indent="0" algn="just" rtl="1">
              <a:buNone/>
            </a:pPr>
            <a:r>
              <a:rPr lang="fa-IR" dirty="0" smtClean="0">
                <a:solidFill>
                  <a:schemeClr val="bg2"/>
                </a:solidFill>
                <a:cs typeface="B Mitra" panose="00000400000000000000" pitchFamily="2" charset="-78"/>
              </a:rPr>
              <a:t>با واژه ها بسیار به شایستگی میتوان به بحث پرداخت.</a:t>
            </a:r>
          </a:p>
          <a:p>
            <a:pPr marL="0" indent="0" algn="just" rtl="1">
              <a:buNone/>
            </a:pPr>
            <a:r>
              <a:rPr lang="fa-IR" dirty="0" smtClean="0">
                <a:solidFill>
                  <a:schemeClr val="bg2"/>
                </a:solidFill>
                <a:cs typeface="B Mitra" panose="00000400000000000000" pitchFamily="2" charset="-78"/>
              </a:rPr>
              <a:t>میتوان یک دستگاه عقیدتی برپا داشت.</a:t>
            </a:r>
          </a:p>
          <a:p>
            <a:pPr marL="0" indent="0" algn="just" rtl="1">
              <a:buNone/>
            </a:pPr>
            <a:r>
              <a:rPr lang="fa-IR" dirty="0" smtClean="0">
                <a:solidFill>
                  <a:schemeClr val="bg2"/>
                </a:solidFill>
                <a:cs typeface="B Mitra" panose="00000400000000000000" pitchFamily="2" charset="-78"/>
              </a:rPr>
              <a:t>واژه ها به آسانی باور داشته میشوند؛</a:t>
            </a:r>
          </a:p>
          <a:p>
            <a:pPr marL="0" indent="0" algn="just" rtl="1">
              <a:buNone/>
            </a:pPr>
            <a:r>
              <a:rPr lang="fa-IR" dirty="0" smtClean="0">
                <a:solidFill>
                  <a:schemeClr val="bg2"/>
                </a:solidFill>
                <a:cs typeface="B Mitra" panose="00000400000000000000" pitchFamily="2" charset="-78"/>
              </a:rPr>
              <a:t>چنان که یک حرف از آن را نمیتوان پس و پیش کرد.</a:t>
            </a:r>
          </a:p>
          <a:p>
            <a:pPr marL="0" indent="0" algn="just" rtl="1">
              <a:buNone/>
            </a:pPr>
            <a:r>
              <a:rPr lang="fa-IR" dirty="0">
                <a:solidFill>
                  <a:schemeClr val="bg2"/>
                </a:solidFill>
                <a:cs typeface="B Mitra" panose="00000400000000000000" pitchFamily="2" charset="-78"/>
              </a:rPr>
              <a:t> </a:t>
            </a:r>
            <a:r>
              <a:rPr lang="fa-IR" dirty="0" smtClean="0">
                <a:solidFill>
                  <a:schemeClr val="bg2"/>
                </a:solidFill>
                <a:cs typeface="B Mitra" panose="00000400000000000000" pitchFamily="2" charset="-78"/>
              </a:rPr>
              <a:t>                                                                  «گوته»</a:t>
            </a:r>
            <a:endParaRPr lang="fa-IR" dirty="0">
              <a:solidFill>
                <a:schemeClr val="bg2"/>
              </a:solidFill>
              <a:cs typeface="B Mitra" panose="00000400000000000000" pitchFamily="2" charset="-78"/>
            </a:endParaRPr>
          </a:p>
        </p:txBody>
      </p:sp>
      <p:sp>
        <p:nvSpPr>
          <p:cNvPr id="9" name="TextBox 8"/>
          <p:cNvSpPr txBox="1"/>
          <p:nvPr/>
        </p:nvSpPr>
        <p:spPr>
          <a:xfrm>
            <a:off x="4644571" y="633046"/>
            <a:ext cx="7547429"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1. مدرن، مدرنیته، مدرنیسم، مدرنیزاسیون</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73107073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0571" y="492366"/>
            <a:ext cx="9001089"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4. ویژگی های مدرنیته و اثرات آن بر شهرسازی</a:t>
            </a:r>
            <a:endParaRPr lang="fa-IR" sz="3600" b="1" dirty="0">
              <a:solidFill>
                <a:prstClr val="black"/>
              </a:solidFill>
              <a:cs typeface="B Titr" panose="00000700000000000000" pitchFamily="2" charset="-78"/>
            </a:endParaRPr>
          </a:p>
        </p:txBody>
      </p:sp>
      <p:graphicFrame>
        <p:nvGraphicFramePr>
          <p:cNvPr id="7" name="Table 6"/>
          <p:cNvGraphicFramePr>
            <a:graphicFrameLocks noGrp="1"/>
          </p:cNvGraphicFramePr>
          <p:nvPr>
            <p:extLst/>
          </p:nvPr>
        </p:nvGraphicFramePr>
        <p:xfrm>
          <a:off x="253218" y="1306287"/>
          <a:ext cx="11521439" cy="4414921"/>
        </p:xfrm>
        <a:graphic>
          <a:graphicData uri="http://schemas.openxmlformats.org/drawingml/2006/table">
            <a:tbl>
              <a:tblPr rtl="1" firstRow="1" firstCol="1">
                <a:tableStyleId>{68D230F3-CF80-4859-8CE7-A43EE81993B5}</a:tableStyleId>
              </a:tblPr>
              <a:tblGrid>
                <a:gridCol w="1320680"/>
                <a:gridCol w="10200759"/>
              </a:tblGrid>
              <a:tr h="523168">
                <a:tc>
                  <a:txBody>
                    <a:bodyPr/>
                    <a:lstStyle/>
                    <a:p>
                      <a:pPr algn="ctr" rtl="1" fontAlgn="ctr"/>
                      <a:r>
                        <a:rPr lang="fa-IR" sz="2500" u="none" strike="noStrike" dirty="0" smtClean="0">
                          <a:effectLst/>
                          <a:cs typeface="B Nazanin" panose="00000400000000000000" pitchFamily="2" charset="-78"/>
                        </a:rPr>
                        <a:t>ویژگی</a:t>
                      </a:r>
                      <a:endParaRPr lang="fa-IR" sz="25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2500" u="none" strike="noStrike" dirty="0">
                          <a:effectLst/>
                          <a:cs typeface="B Nazanin" panose="00000400000000000000" pitchFamily="2" charset="-78"/>
                        </a:rPr>
                        <a:t>اثرات آن بر شهر</a:t>
                      </a:r>
                      <a:endParaRPr lang="fa-IR" sz="25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785285">
                <a:tc>
                  <a:txBody>
                    <a:bodyPr/>
                    <a:lstStyle/>
                    <a:p>
                      <a:pPr algn="ctr" rtl="1" fontAlgn="ctr"/>
                      <a:r>
                        <a:rPr lang="fa-IR" sz="2500" b="0" i="0" u="none" strike="noStrike">
                          <a:solidFill>
                            <a:srgbClr val="000000"/>
                          </a:solidFill>
                          <a:effectLst/>
                          <a:latin typeface="B Nazanin" panose="00000400000000000000" pitchFamily="2" charset="-78"/>
                          <a:cs typeface="B Nazanin" panose="00000400000000000000" pitchFamily="2" charset="-78"/>
                        </a:rPr>
                        <a:t>پهنه دگرگونی</a:t>
                      </a:r>
                    </a:p>
                  </a:txBody>
                  <a:tcPr marL="9525" marR="9525" marT="9525" marB="0" anchor="ctr"/>
                </a:tc>
                <a:tc>
                  <a:txBody>
                    <a:bodyPr/>
                    <a:lstStyle/>
                    <a:p>
                      <a:pPr algn="r" rtl="1" fontAlgn="ctr"/>
                      <a:r>
                        <a:rPr lang="fa-IR" sz="2500" b="0" i="0" u="none" strike="noStrike">
                          <a:solidFill>
                            <a:srgbClr val="000000"/>
                          </a:solidFill>
                          <a:effectLst/>
                          <a:latin typeface="B Nazanin" panose="00000400000000000000" pitchFamily="2" charset="-78"/>
                          <a:cs typeface="B Nazanin" panose="00000400000000000000" pitchFamily="2" charset="-78"/>
                        </a:rPr>
                        <a:t>جهانی شدن تمامی مسائل مربوط به شهر</a:t>
                      </a:r>
                    </a:p>
                  </a:txBody>
                  <a:tcPr marL="9525" marR="9525" marT="9525" marB="0" anchor="ctr"/>
                </a:tc>
              </a:tr>
              <a:tr h="776617">
                <a:tc rowSpan="2">
                  <a:txBody>
                    <a:bodyPr/>
                    <a:lstStyle/>
                    <a:p>
                      <a:pPr algn="ctr" rtl="1" fontAlgn="ctr"/>
                      <a:r>
                        <a:rPr lang="fa-IR" sz="2500" b="0" i="0" u="none" strike="noStrike">
                          <a:solidFill>
                            <a:srgbClr val="000000"/>
                          </a:solidFill>
                          <a:effectLst/>
                          <a:latin typeface="B Nazanin" panose="00000400000000000000" pitchFamily="2" charset="-78"/>
                          <a:cs typeface="B Nazanin" panose="00000400000000000000" pitchFamily="2" charset="-78"/>
                        </a:rPr>
                        <a:t>ماهیت ذاتی نهاد های مدرن</a:t>
                      </a:r>
                    </a:p>
                  </a:txBody>
                  <a:tcPr marL="9525" marR="9525" marT="9525" marB="0" anchor="ctr"/>
                </a:tc>
                <a:tc>
                  <a:txBody>
                    <a:bodyPr/>
                    <a:lstStyle/>
                    <a:p>
                      <a:pPr algn="r" rtl="1" fontAlgn="ctr"/>
                      <a:r>
                        <a:rPr lang="fa-IR" sz="2500" b="0" i="0" u="none" strike="noStrike" dirty="0">
                          <a:solidFill>
                            <a:srgbClr val="000000"/>
                          </a:solidFill>
                          <a:effectLst/>
                          <a:latin typeface="B Nazanin" panose="00000400000000000000" pitchFamily="2" charset="-78"/>
                          <a:cs typeface="B Nazanin" panose="00000400000000000000" pitchFamily="2" charset="-78"/>
                        </a:rPr>
                        <a:t>به فراموشی سپردن هر آنچه مربوط به گذشته است و حتی تخریب وسیع آنها</a:t>
                      </a:r>
                    </a:p>
                  </a:txBody>
                  <a:tcPr marL="9525" marR="9525" marT="9525" marB="0" anchor="ctr"/>
                </a:tc>
              </a:tr>
              <a:tr h="776617">
                <a:tc vMerge="1">
                  <a:txBody>
                    <a:bodyPr/>
                    <a:lstStyle/>
                    <a:p>
                      <a:pPr rtl="1"/>
                      <a:endParaRPr lang="fa-IR"/>
                    </a:p>
                  </a:txBody>
                  <a:tcPr/>
                </a:tc>
                <a:tc>
                  <a:txBody>
                    <a:bodyPr/>
                    <a:lstStyle/>
                    <a:p>
                      <a:pPr algn="r" rtl="1" fontAlgn="b"/>
                      <a:r>
                        <a:rPr lang="fa-IR" sz="2500" b="0" i="0" u="none" strike="noStrike" dirty="0">
                          <a:solidFill>
                            <a:srgbClr val="000000"/>
                          </a:solidFill>
                          <a:effectLst/>
                          <a:latin typeface="B Nazanin" panose="00000400000000000000" pitchFamily="2" charset="-78"/>
                          <a:cs typeface="B Nazanin" panose="00000400000000000000" pitchFamily="2" charset="-78"/>
                        </a:rPr>
                        <a:t>بروز و ظهور شکل جدید از شهر که تا پیش از این امکان وجود نداشته و شهرنشینی مدرن که اصولی و کاملا متفاوت با دوران پیش از مدرن دارد</a:t>
                      </a:r>
                    </a:p>
                  </a:txBody>
                  <a:tcPr marL="9525" marR="9525" marT="9525" marB="0" anchor="b"/>
                </a:tc>
              </a:tr>
              <a:tr h="776617">
                <a:tc rowSpan="2">
                  <a:txBody>
                    <a:bodyPr/>
                    <a:lstStyle/>
                    <a:p>
                      <a:pPr algn="ctr" rtl="1" fontAlgn="b"/>
                      <a:r>
                        <a:rPr lang="fa-IR" sz="2500" b="0" i="0" u="none" strike="noStrike">
                          <a:solidFill>
                            <a:srgbClr val="000000"/>
                          </a:solidFill>
                          <a:effectLst/>
                          <a:latin typeface="B Nazanin" panose="00000400000000000000" pitchFamily="2" charset="-78"/>
                          <a:cs typeface="B Nazanin" panose="00000400000000000000" pitchFamily="2" charset="-78"/>
                        </a:rPr>
                        <a:t>مدرنیته ، پدیده ای دوله است</a:t>
                      </a:r>
                    </a:p>
                  </a:txBody>
                  <a:tcPr marL="9525" marR="9525" marT="9525" marB="0" anchor="ctr"/>
                </a:tc>
                <a:tc>
                  <a:txBody>
                    <a:bodyPr/>
                    <a:lstStyle/>
                    <a:p>
                      <a:pPr algn="r" rtl="1" fontAlgn="b"/>
                      <a:r>
                        <a:rPr lang="fa-IR" sz="2500" b="0" i="0" u="none" strike="noStrike">
                          <a:solidFill>
                            <a:srgbClr val="000000"/>
                          </a:solidFill>
                          <a:effectLst/>
                          <a:latin typeface="B Nazanin" panose="00000400000000000000" pitchFamily="2" charset="-78"/>
                          <a:cs typeface="B Nazanin" panose="00000400000000000000" pitchFamily="2" charset="-78"/>
                        </a:rPr>
                        <a:t>فضا های شهری به دو دسته فضای قابل اعتماد و مخاتره آمیز تقسیم میشود</a:t>
                      </a:r>
                    </a:p>
                  </a:txBody>
                  <a:tcPr marL="9525" marR="9525" marT="9525" marB="0" anchor="ctr"/>
                </a:tc>
              </a:tr>
              <a:tr h="776617">
                <a:tc vMerge="1">
                  <a:txBody>
                    <a:bodyPr/>
                    <a:lstStyle/>
                    <a:p>
                      <a:pPr rtl="1"/>
                      <a:endParaRPr lang="fa-IR"/>
                    </a:p>
                  </a:txBody>
                  <a:tcPr/>
                </a:tc>
                <a:tc>
                  <a:txBody>
                    <a:bodyPr/>
                    <a:lstStyle/>
                    <a:p>
                      <a:pPr algn="r" rtl="1" fontAlgn="b"/>
                      <a:r>
                        <a:rPr lang="fa-IR" sz="2500" b="0" i="0" u="none" strike="noStrike" dirty="0">
                          <a:solidFill>
                            <a:srgbClr val="000000"/>
                          </a:solidFill>
                          <a:effectLst/>
                          <a:latin typeface="B Nazanin" panose="00000400000000000000" pitchFamily="2" charset="-78"/>
                          <a:cs typeface="B Nazanin" panose="00000400000000000000" pitchFamily="2" charset="-78"/>
                        </a:rPr>
                        <a:t>هر آنچه سخت و استوار است دود میشود و به هوا میرود</a:t>
                      </a:r>
                    </a:p>
                  </a:txBody>
                  <a:tcPr marL="9525" marR="9525" marT="9525" marB="0" anchor="ctr"/>
                </a:tc>
              </a:tr>
            </a:tbl>
          </a:graphicData>
        </a:graphic>
      </p:graphicFrame>
    </p:spTree>
    <p:extLst>
      <p:ext uri="{BB962C8B-B14F-4D97-AF65-F5344CB8AC3E}">
        <p14:creationId xmlns:p14="http://schemas.microsoft.com/office/powerpoint/2010/main" val="68171373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0571" y="492366"/>
            <a:ext cx="9001089"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4. ویژگی های مدرنیته و اثرات آن بر شهرسازی</a:t>
            </a:r>
            <a:endParaRPr lang="fa-IR" sz="3600" b="1" dirty="0">
              <a:solidFill>
                <a:prstClr val="black"/>
              </a:solidFill>
              <a:cs typeface="B Titr" panose="00000700000000000000" pitchFamily="2" charset="-78"/>
            </a:endParaRPr>
          </a:p>
        </p:txBody>
      </p:sp>
      <p:graphicFrame>
        <p:nvGraphicFramePr>
          <p:cNvPr id="7" name="Table 6"/>
          <p:cNvGraphicFramePr>
            <a:graphicFrameLocks noGrp="1"/>
          </p:cNvGraphicFramePr>
          <p:nvPr>
            <p:extLst/>
          </p:nvPr>
        </p:nvGraphicFramePr>
        <p:xfrm>
          <a:off x="253218" y="2133601"/>
          <a:ext cx="11521439" cy="3112554"/>
        </p:xfrm>
        <a:graphic>
          <a:graphicData uri="http://schemas.openxmlformats.org/drawingml/2006/table">
            <a:tbl>
              <a:tblPr rtl="1" firstRow="1" firstCol="1">
                <a:tableStyleId>{68D230F3-CF80-4859-8CE7-A43EE81993B5}</a:tableStyleId>
              </a:tblPr>
              <a:tblGrid>
                <a:gridCol w="1320680"/>
                <a:gridCol w="10200759"/>
              </a:tblGrid>
              <a:tr h="523168">
                <a:tc>
                  <a:txBody>
                    <a:bodyPr/>
                    <a:lstStyle/>
                    <a:p>
                      <a:pPr algn="ctr" rtl="1" fontAlgn="ctr"/>
                      <a:r>
                        <a:rPr lang="fa-IR" sz="2500" u="none" strike="noStrike" dirty="0" smtClean="0">
                          <a:effectLst/>
                          <a:cs typeface="B Nazanin" panose="00000400000000000000" pitchFamily="2" charset="-78"/>
                        </a:rPr>
                        <a:t>ویژگی</a:t>
                      </a:r>
                      <a:endParaRPr lang="fa-IR" sz="25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ctr" rtl="1" fontAlgn="ctr"/>
                      <a:r>
                        <a:rPr lang="fa-IR" sz="2500" u="none" strike="noStrike" dirty="0">
                          <a:effectLst/>
                          <a:cs typeface="B Nazanin" panose="00000400000000000000" pitchFamily="2" charset="-78"/>
                        </a:rPr>
                        <a:t>اثرات آن بر شهر</a:t>
                      </a:r>
                      <a:endParaRPr lang="fa-IR" sz="25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r>
              <a:tr h="523168">
                <a:tc rowSpan="4">
                  <a:txBody>
                    <a:bodyPr/>
                    <a:lstStyle/>
                    <a:p>
                      <a:pPr algn="ctr" rtl="1" fontAlgn="b"/>
                      <a:r>
                        <a:rPr lang="fa-IR" sz="2500" b="0" i="0" u="none" strike="noStrike" dirty="0">
                          <a:solidFill>
                            <a:srgbClr val="000000"/>
                          </a:solidFill>
                          <a:effectLst/>
                          <a:latin typeface="B Nazanin" panose="00000400000000000000" pitchFamily="2" charset="-78"/>
                          <a:cs typeface="B Nazanin" panose="00000400000000000000" pitchFamily="2" charset="-78"/>
                        </a:rPr>
                        <a:t>سرمایه داری و چرخه ی بی آرام آن</a:t>
                      </a:r>
                    </a:p>
                  </a:txBody>
                  <a:tcPr marL="9525" marR="9525" marT="9525" marB="0" anchor="ctr"/>
                </a:tc>
                <a:tc>
                  <a:txBody>
                    <a:bodyPr/>
                    <a:lstStyle/>
                    <a:p>
                      <a:pPr algn="r" rtl="1" fontAlgn="b"/>
                      <a:r>
                        <a:rPr lang="fa-IR" sz="2500" b="0" i="0" u="none" strike="noStrike">
                          <a:solidFill>
                            <a:srgbClr val="000000"/>
                          </a:solidFill>
                          <a:effectLst/>
                          <a:latin typeface="B Nazanin" panose="00000400000000000000" pitchFamily="2" charset="-78"/>
                          <a:cs typeface="B Nazanin" panose="00000400000000000000" pitchFamily="2" charset="-78"/>
                        </a:rPr>
                        <a:t>آنچه به شهر وابستگی دارد در ای ن چرخه وارد میشود . زمین ، مسکن و تراکم و .... عامل سرمایه گذاری ، تجارت و دریافت سود بیشتر میشود</a:t>
                      </a:r>
                    </a:p>
                  </a:txBody>
                  <a:tcPr marL="9525" marR="9525" marT="9525" marB="0" anchor="ctr"/>
                </a:tc>
              </a:tr>
              <a:tr h="523168">
                <a:tc vMerge="1">
                  <a:txBody>
                    <a:bodyPr/>
                    <a:lstStyle/>
                    <a:p>
                      <a:pPr rtl="1"/>
                      <a:endParaRPr lang="fa-IR"/>
                    </a:p>
                  </a:txBody>
                  <a:tcPr/>
                </a:tc>
                <a:tc>
                  <a:txBody>
                    <a:bodyPr/>
                    <a:lstStyle/>
                    <a:p>
                      <a:pPr algn="r" rtl="1" fontAlgn="b"/>
                      <a:r>
                        <a:rPr lang="fa-IR" sz="2500" b="0" i="0" u="none" strike="noStrike">
                          <a:solidFill>
                            <a:srgbClr val="000000"/>
                          </a:solidFill>
                          <a:effectLst/>
                          <a:latin typeface="B Nazanin" panose="00000400000000000000" pitchFamily="2" charset="-78"/>
                          <a:cs typeface="B Nazanin" panose="00000400000000000000" pitchFamily="2" charset="-78"/>
                        </a:rPr>
                        <a:t>اقتصاد شهری به صورت شاخه ای موثر وارد بحث های شهری میگردد</a:t>
                      </a:r>
                    </a:p>
                  </a:txBody>
                  <a:tcPr marL="9525" marR="9525" marT="9525" marB="0" anchor="ctr"/>
                </a:tc>
              </a:tr>
              <a:tr h="523168">
                <a:tc vMerge="1">
                  <a:txBody>
                    <a:bodyPr/>
                    <a:lstStyle/>
                    <a:p>
                      <a:pPr rtl="1"/>
                      <a:endParaRPr lang="fa-IR"/>
                    </a:p>
                  </a:txBody>
                  <a:tcPr/>
                </a:tc>
                <a:tc>
                  <a:txBody>
                    <a:bodyPr/>
                    <a:lstStyle/>
                    <a:p>
                      <a:pPr algn="r" rtl="1" fontAlgn="b"/>
                      <a:r>
                        <a:rPr lang="fa-IR" sz="2500" b="0" i="0" u="none" strike="noStrike">
                          <a:solidFill>
                            <a:srgbClr val="000000"/>
                          </a:solidFill>
                          <a:effectLst/>
                          <a:latin typeface="B Nazanin" panose="00000400000000000000" pitchFamily="2" charset="-78"/>
                          <a:cs typeface="B Nazanin" panose="00000400000000000000" pitchFamily="2" charset="-78"/>
                        </a:rPr>
                        <a:t>در بیشتر موارد ، سرمایه داری به انحا مختلف در سیر تحول شهر مدرن وارد عرصه شده و مهر خود را به پیشانی آن زده است</a:t>
                      </a:r>
                    </a:p>
                  </a:txBody>
                  <a:tcPr marL="9525" marR="9525" marT="9525" marB="0" anchor="ctr"/>
                </a:tc>
              </a:tr>
              <a:tr h="523168">
                <a:tc vMerge="1">
                  <a:txBody>
                    <a:bodyPr/>
                    <a:lstStyle/>
                    <a:p>
                      <a:pPr rtl="1"/>
                      <a:endParaRPr lang="fa-IR"/>
                    </a:p>
                  </a:txBody>
                  <a:tcPr/>
                </a:tc>
                <a:tc>
                  <a:txBody>
                    <a:bodyPr/>
                    <a:lstStyle/>
                    <a:p>
                      <a:pPr algn="r" rtl="1" fontAlgn="b"/>
                      <a:r>
                        <a:rPr lang="fa-IR" sz="2500" b="0" i="0" u="none" strike="noStrike" dirty="0">
                          <a:solidFill>
                            <a:srgbClr val="000000"/>
                          </a:solidFill>
                          <a:effectLst/>
                          <a:latin typeface="B Nazanin" panose="00000400000000000000" pitchFamily="2" charset="-78"/>
                          <a:cs typeface="B Nazanin" panose="00000400000000000000" pitchFamily="2" charset="-78"/>
                        </a:rPr>
                        <a:t>تبدیل شدن شهر به " شهر - سرمایه " "شهر-ابزار" "شهری - شی " " شهر نمایش " و " شهر - تصنع "</a:t>
                      </a:r>
                    </a:p>
                  </a:txBody>
                  <a:tcPr marL="9525" marR="9525" marT="9525" marB="0" anchor="ctr"/>
                </a:tc>
              </a:tr>
            </a:tbl>
          </a:graphicData>
        </a:graphic>
      </p:graphicFrame>
    </p:spTree>
    <p:extLst>
      <p:ext uri="{BB962C8B-B14F-4D97-AF65-F5344CB8AC3E}">
        <p14:creationId xmlns:p14="http://schemas.microsoft.com/office/powerpoint/2010/main" val="279951568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sz="quarter" idx="13"/>
            <p:extLst/>
          </p:nvPr>
        </p:nvGraphicFramePr>
        <p:xfrm>
          <a:off x="3297969" y="1617435"/>
          <a:ext cx="6169151" cy="4852987"/>
        </p:xfrm>
        <a:graphic>
          <a:graphicData uri="http://schemas.openxmlformats.org/drawingml/2006/table">
            <a:tbl>
              <a:tblPr rtl="1" firstRow="1">
                <a:tableStyleId>{5FD0F851-EC5A-4D38-B0AD-8093EC10F338}</a:tableStyleId>
              </a:tblPr>
              <a:tblGrid>
                <a:gridCol w="3038191"/>
                <a:gridCol w="3130960"/>
              </a:tblGrid>
              <a:tr h="469644">
                <a:tc>
                  <a:txBody>
                    <a:bodyPr/>
                    <a:lstStyle/>
                    <a:p>
                      <a:pPr algn="ctr" rtl="1" fontAlgn="ctr"/>
                      <a:r>
                        <a:rPr lang="fa-IR" sz="2000" u="none" strike="noStrike">
                          <a:effectLst/>
                          <a:cs typeface="B Nazanin" panose="00000400000000000000" pitchFamily="2" charset="-78"/>
                        </a:rPr>
                        <a:t>دوران مدرن</a:t>
                      </a:r>
                      <a:endParaRPr lang="fa-IR" sz="2000" b="0" i="0" u="none" strike="noStrike">
                        <a:solidFill>
                          <a:srgbClr val="000000"/>
                        </a:solidFill>
                        <a:effectLst/>
                        <a:latin typeface="B Titr" panose="00000700000000000000" pitchFamily="2" charset="-78"/>
                        <a:cs typeface="B Nazanin" panose="00000400000000000000" pitchFamily="2" charset="-78"/>
                      </a:endParaRPr>
                    </a:p>
                  </a:txBody>
                  <a:tcPr marL="8697" marR="8697" marT="8697" marB="0" anchor="ctr"/>
                </a:tc>
                <a:tc>
                  <a:txBody>
                    <a:bodyPr/>
                    <a:lstStyle/>
                    <a:p>
                      <a:pPr algn="ctr" rtl="1" fontAlgn="ctr"/>
                      <a:r>
                        <a:rPr lang="fa-IR" sz="2000" u="none" strike="noStrike" dirty="0">
                          <a:effectLst/>
                          <a:cs typeface="B Nazanin" panose="00000400000000000000" pitchFamily="2" charset="-78"/>
                        </a:rPr>
                        <a:t>عهد پیش از مدرن</a:t>
                      </a:r>
                      <a:endParaRPr lang="fa-IR" sz="2000" b="0" i="0" u="none" strike="noStrike" dirty="0">
                        <a:solidFill>
                          <a:srgbClr val="000000"/>
                        </a:solidFill>
                        <a:effectLst/>
                        <a:latin typeface="B Titr" panose="00000700000000000000" pitchFamily="2" charset="-78"/>
                        <a:cs typeface="B Nazanin" panose="00000400000000000000" pitchFamily="2" charset="-78"/>
                      </a:endParaRPr>
                    </a:p>
                  </a:txBody>
                  <a:tcPr marL="8697" marR="8697" marT="8697" marB="0" anchor="ctr"/>
                </a:tc>
              </a:tr>
              <a:tr h="1826393">
                <a:tc>
                  <a:txBody>
                    <a:bodyPr/>
                    <a:lstStyle/>
                    <a:p>
                      <a:pPr algn="r" rtl="1" fontAlgn="ctr"/>
                      <a:r>
                        <a:rPr lang="fa-IR" sz="2000" u="none" strike="noStrike">
                          <a:effectLst/>
                          <a:cs typeface="B Nazanin" panose="00000400000000000000" pitchFamily="2" charset="-78"/>
                        </a:rPr>
                        <a:t>دستیابی به نوع جدیدی از وفاق اجتماعی که از بیخ و بن با دولت های پیش از مدرن تفاوت دارد . نماد های اصلی این شکل جدید ، مفاهیم ملت و دولت ملی هستند</a:t>
                      </a:r>
                      <a:endParaRPr lang="fa-IR" sz="2000" b="0" i="0" u="none" strike="noStrike">
                        <a:solidFill>
                          <a:srgbClr val="000000"/>
                        </a:solidFill>
                        <a:effectLst/>
                        <a:latin typeface="B Nazanin" panose="00000400000000000000" pitchFamily="2" charset="-78"/>
                        <a:cs typeface="B Nazanin" panose="00000400000000000000" pitchFamily="2" charset="-78"/>
                      </a:endParaRPr>
                    </a:p>
                  </a:txBody>
                  <a:tcPr marL="8697" marR="8697" marT="8697" marB="0" anchor="ctr"/>
                </a:tc>
                <a:tc>
                  <a:txBody>
                    <a:bodyPr/>
                    <a:lstStyle/>
                    <a:p>
                      <a:pPr algn="r" rtl="1" fontAlgn="ctr"/>
                      <a:r>
                        <a:rPr lang="fa-IR" sz="2000" u="none" strike="noStrike" dirty="0">
                          <a:effectLst/>
                          <a:cs typeface="B Nazanin" panose="00000400000000000000" pitchFamily="2" charset="-78"/>
                        </a:rPr>
                        <a:t>*حاکمیت دستگاه سلطنت یا ارباب مذهب *حاکمیت فرایند ارباب و رعیت خداوندگان و بندگان در روابط اجتماعی     *اجتماعات به صورت خانواده ، ایل ، قبیله و عشیره و امت</a:t>
                      </a:r>
                      <a:endParaRPr lang="fa-IR" sz="2000" b="0" i="0" u="none" strike="noStrike" dirty="0">
                        <a:solidFill>
                          <a:srgbClr val="000000"/>
                        </a:solidFill>
                        <a:effectLst/>
                        <a:latin typeface="B Nazanin" panose="00000400000000000000" pitchFamily="2" charset="-78"/>
                        <a:cs typeface="B Nazanin" panose="00000400000000000000" pitchFamily="2" charset="-78"/>
                      </a:endParaRPr>
                    </a:p>
                  </a:txBody>
                  <a:tcPr marL="8697" marR="8697" marT="8697" marB="0" anchor="ctr"/>
                </a:tc>
              </a:tr>
              <a:tr h="2556950">
                <a:tc>
                  <a:txBody>
                    <a:bodyPr/>
                    <a:lstStyle/>
                    <a:p>
                      <a:pPr algn="r" rtl="1" fontAlgn="ctr"/>
                      <a:r>
                        <a:rPr lang="fa-IR" sz="2000" u="none" strike="noStrike">
                          <a:effectLst/>
                          <a:cs typeface="B Nazanin" panose="00000400000000000000" pitchFamily="2" charset="-78"/>
                        </a:rPr>
                        <a:t>پویایی مدرنیته : این پیامد که خود عامل تغییرات بسیار دیگری بوده و هسته ناشی از جدایی زمان و مکان از یکدیگر است و دلیل آن اختراع ساعت مکانیکی و شیوه  واحد سنجش زمان دنیا بوده است</a:t>
                      </a:r>
                      <a:endParaRPr lang="fa-IR" sz="2000" b="0" i="0" u="none" strike="noStrike">
                        <a:solidFill>
                          <a:srgbClr val="000000"/>
                        </a:solidFill>
                        <a:effectLst/>
                        <a:latin typeface="B Nazanin" panose="00000400000000000000" pitchFamily="2" charset="-78"/>
                        <a:cs typeface="B Nazanin" panose="00000400000000000000" pitchFamily="2" charset="-78"/>
                      </a:endParaRPr>
                    </a:p>
                  </a:txBody>
                  <a:tcPr marL="8697" marR="8697" marT="8697" marB="0" anchor="ctr"/>
                </a:tc>
                <a:tc>
                  <a:txBody>
                    <a:bodyPr/>
                    <a:lstStyle/>
                    <a:p>
                      <a:pPr algn="r" rtl="1" fontAlgn="ctr"/>
                      <a:r>
                        <a:rPr lang="fa-IR" sz="2000" u="none" strike="noStrike" dirty="0">
                          <a:effectLst/>
                          <a:cs typeface="B Nazanin" panose="00000400000000000000" pitchFamily="2" charset="-78"/>
                        </a:rPr>
                        <a:t>هر فرهنگی در هر جای از دنیا شیوه ی جداگانه ای برای محاسبه ی زمان داشت و در عین حال زمان و مکان با یکدیگر پیوستگی کامل داشت         </a:t>
                      </a:r>
                      <a:r>
                        <a:rPr lang="fa-IR" sz="2000" u="none" strike="noStrike" dirty="0" smtClean="0">
                          <a:effectLst/>
                          <a:cs typeface="B Nazanin" panose="00000400000000000000" pitchFamily="2" charset="-78"/>
                        </a:rPr>
                        <a:t>          </a:t>
                      </a:r>
                      <a:r>
                        <a:rPr lang="fa-IR" sz="2000" u="none" strike="noStrike" dirty="0">
                          <a:effectLst/>
                          <a:cs typeface="B Nazanin" panose="00000400000000000000" pitchFamily="2" charset="-78"/>
                        </a:rPr>
                        <a:t>"ایستایی                                "حضور مکان خاص                           " وقوع زمان خاص</a:t>
                      </a:r>
                      <a:endParaRPr lang="fa-IR" sz="2000" b="0" i="0" u="none" strike="noStrike" dirty="0">
                        <a:solidFill>
                          <a:srgbClr val="000000"/>
                        </a:solidFill>
                        <a:effectLst/>
                        <a:latin typeface="B Nazanin" panose="00000400000000000000" pitchFamily="2" charset="-78"/>
                        <a:cs typeface="B Nazanin" panose="00000400000000000000" pitchFamily="2" charset="-78"/>
                      </a:endParaRPr>
                    </a:p>
                  </a:txBody>
                  <a:tcPr marL="8697" marR="8697" marT="8697" marB="0" anchor="ctr"/>
                </a:tc>
              </a:tr>
            </a:tbl>
          </a:graphicData>
        </a:graphic>
      </p:graphicFrame>
      <p:sp>
        <p:nvSpPr>
          <p:cNvPr id="5" name="TextBox 4"/>
          <p:cNvSpPr txBox="1"/>
          <p:nvPr/>
        </p:nvSpPr>
        <p:spPr>
          <a:xfrm>
            <a:off x="3981157" y="492366"/>
            <a:ext cx="8140503" cy="584775"/>
          </a:xfrm>
          <a:prstGeom prst="rect">
            <a:avLst/>
          </a:prstGeom>
          <a:noFill/>
        </p:spPr>
        <p:txBody>
          <a:bodyPr wrap="square" rtlCol="1">
            <a:spAutoFit/>
          </a:bodyPr>
          <a:lstStyle/>
          <a:p>
            <a:r>
              <a:rPr lang="fa-IR" sz="3200" b="1" dirty="0">
                <a:solidFill>
                  <a:prstClr val="black"/>
                </a:solidFill>
                <a:cs typeface="B Titr" panose="00000700000000000000" pitchFamily="2" charset="-78"/>
              </a:rPr>
              <a:t>5. پیامد های مدرنیته در مقایسه با دوران پیش از مدرن</a:t>
            </a:r>
            <a:endParaRPr lang="fa-IR" sz="3200" b="1" dirty="0">
              <a:solidFill>
                <a:prstClr val="black"/>
              </a:solidFill>
              <a:cs typeface="B Titr" panose="00000700000000000000" pitchFamily="2" charset="-78"/>
            </a:endParaRPr>
          </a:p>
        </p:txBody>
      </p:sp>
    </p:spTree>
    <p:extLst>
      <p:ext uri="{BB962C8B-B14F-4D97-AF65-F5344CB8AC3E}">
        <p14:creationId xmlns:p14="http://schemas.microsoft.com/office/powerpoint/2010/main" val="302053194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sz="quarter" idx="13"/>
            <p:extLst/>
          </p:nvPr>
        </p:nvGraphicFramePr>
        <p:xfrm>
          <a:off x="3297969" y="1617435"/>
          <a:ext cx="6169151" cy="4852987"/>
        </p:xfrm>
        <a:graphic>
          <a:graphicData uri="http://schemas.openxmlformats.org/drawingml/2006/table">
            <a:tbl>
              <a:tblPr rtl="1" firstRow="1">
                <a:tableStyleId>{5FD0F851-EC5A-4D38-B0AD-8093EC10F338}</a:tableStyleId>
              </a:tblPr>
              <a:tblGrid>
                <a:gridCol w="3038191"/>
                <a:gridCol w="3130960"/>
              </a:tblGrid>
              <a:tr h="469644">
                <a:tc>
                  <a:txBody>
                    <a:bodyPr/>
                    <a:lstStyle/>
                    <a:p>
                      <a:pPr algn="ctr" rtl="1" fontAlgn="ctr"/>
                      <a:r>
                        <a:rPr lang="fa-IR" sz="2000" u="none" strike="noStrike" dirty="0">
                          <a:effectLst/>
                          <a:cs typeface="B Nazanin" panose="00000400000000000000" pitchFamily="2" charset="-78"/>
                        </a:rPr>
                        <a:t>دوران مدرن</a:t>
                      </a:r>
                      <a:endParaRPr lang="fa-IR" sz="2000" b="0" i="0" u="none" strike="noStrike" dirty="0">
                        <a:solidFill>
                          <a:srgbClr val="000000"/>
                        </a:solidFill>
                        <a:effectLst/>
                        <a:latin typeface="B Titr" panose="00000700000000000000" pitchFamily="2" charset="-78"/>
                        <a:cs typeface="B Nazanin" panose="00000400000000000000" pitchFamily="2" charset="-78"/>
                      </a:endParaRPr>
                    </a:p>
                  </a:txBody>
                  <a:tcPr marL="8697" marR="8697" marT="8697" marB="0" anchor="ctr"/>
                </a:tc>
                <a:tc>
                  <a:txBody>
                    <a:bodyPr/>
                    <a:lstStyle/>
                    <a:p>
                      <a:pPr algn="ctr" rtl="1" fontAlgn="ctr"/>
                      <a:r>
                        <a:rPr lang="fa-IR" sz="2000" u="none" strike="noStrike" dirty="0">
                          <a:effectLst/>
                          <a:cs typeface="B Nazanin" panose="00000400000000000000" pitchFamily="2" charset="-78"/>
                        </a:rPr>
                        <a:t>عهد پیش از مدرن</a:t>
                      </a:r>
                      <a:endParaRPr lang="fa-IR" sz="2000" b="0" i="0" u="none" strike="noStrike" dirty="0">
                        <a:solidFill>
                          <a:srgbClr val="000000"/>
                        </a:solidFill>
                        <a:effectLst/>
                        <a:latin typeface="B Titr" panose="00000700000000000000" pitchFamily="2" charset="-78"/>
                        <a:cs typeface="B Nazanin" panose="00000400000000000000" pitchFamily="2" charset="-78"/>
                      </a:endParaRPr>
                    </a:p>
                  </a:txBody>
                  <a:tcPr marL="8697" marR="8697" marT="8697" marB="0" anchor="ctr"/>
                </a:tc>
              </a:tr>
              <a:tr h="1826393">
                <a:tc>
                  <a:txBody>
                    <a:bodyPr/>
                    <a:lstStyle/>
                    <a:p>
                      <a:pPr algn="r" rtl="1" fontAlgn="ctr"/>
                      <a:r>
                        <a:rPr lang="fa-IR" sz="2000" b="0" i="0" u="none" strike="noStrike" dirty="0" smtClean="0">
                          <a:solidFill>
                            <a:srgbClr val="000000"/>
                          </a:solidFill>
                          <a:effectLst/>
                          <a:latin typeface="B Nazanin" panose="00000400000000000000" pitchFamily="2" charset="-78"/>
                          <a:cs typeface="B Nazanin" panose="00000400000000000000" pitchFamily="2" charset="-78"/>
                        </a:rPr>
                        <a:t>تهی شدم زمان و تهی شدن مکان</a:t>
                      </a:r>
                      <a:endParaRPr lang="fa-IR" sz="2000" b="0" i="0" u="none" strike="noStrike" dirty="0">
                        <a:solidFill>
                          <a:srgbClr val="000000"/>
                        </a:solidFill>
                        <a:effectLst/>
                        <a:latin typeface="B Nazanin" panose="00000400000000000000" pitchFamily="2" charset="-78"/>
                        <a:cs typeface="B Nazanin" panose="00000400000000000000" pitchFamily="2" charset="-78"/>
                      </a:endParaRPr>
                    </a:p>
                  </a:txBody>
                  <a:tcPr marL="9525" marR="9525" marT="9525" marB="0" anchor="ctr"/>
                </a:tc>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زمان و مکان کاملا بر هم منطبق بودند . ابعاد مکانی زندگی اجتماعی برای همه انسان ها و از همه جهت تحت تسلط " حضور " یا تحت تسلط فعالیت های محلی بود</a:t>
                      </a:r>
                    </a:p>
                  </a:txBody>
                  <a:tcPr marL="9525" marR="9525" marT="9525" marB="0" anchor="ctr"/>
                </a:tc>
              </a:tr>
              <a:tr h="2556950">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تقویت روابط میان " دیگران غایب " که از جهت محلی از هرگونه موقعیت تعامل و کنش رو در رو فاصله دارند</a:t>
                      </a:r>
                    </a:p>
                  </a:txBody>
                  <a:tcPr marL="9525" marR="9525" marT="9525" marB="0" anchor="ctr"/>
                </a:tc>
                <a:tc>
                  <a:txBody>
                    <a:bodyPr/>
                    <a:lstStyle/>
                    <a:p>
                      <a:pPr algn="r" rtl="1" fontAlgn="ctr"/>
                      <a:r>
                        <a:rPr lang="fa-IR" sz="2000" b="0" i="0" u="none" strike="noStrike" dirty="0">
                          <a:solidFill>
                            <a:srgbClr val="000000"/>
                          </a:solidFill>
                          <a:effectLst/>
                          <a:latin typeface="B Nazanin" panose="00000400000000000000" pitchFamily="2" charset="-78"/>
                          <a:cs typeface="B Nazanin" panose="00000400000000000000" pitchFamily="2" charset="-78"/>
                        </a:rPr>
                        <a:t>روابط میان افراد فقط با تعامل  و کنش مستقیم و رو در رو حاصل میشود</a:t>
                      </a:r>
                    </a:p>
                  </a:txBody>
                  <a:tcPr marL="9525" marR="9525" marT="9525" marB="0" anchor="ctr"/>
                </a:tc>
              </a:tr>
            </a:tbl>
          </a:graphicData>
        </a:graphic>
      </p:graphicFrame>
      <p:sp>
        <p:nvSpPr>
          <p:cNvPr id="4" name="TextBox 3"/>
          <p:cNvSpPr txBox="1"/>
          <p:nvPr/>
        </p:nvSpPr>
        <p:spPr>
          <a:xfrm>
            <a:off x="3981157" y="492366"/>
            <a:ext cx="8140503" cy="584775"/>
          </a:xfrm>
          <a:prstGeom prst="rect">
            <a:avLst/>
          </a:prstGeom>
          <a:noFill/>
        </p:spPr>
        <p:txBody>
          <a:bodyPr wrap="square" rtlCol="1">
            <a:spAutoFit/>
          </a:bodyPr>
          <a:lstStyle/>
          <a:p>
            <a:r>
              <a:rPr lang="fa-IR" sz="3200" b="1" dirty="0">
                <a:solidFill>
                  <a:prstClr val="black"/>
                </a:solidFill>
                <a:cs typeface="B Titr" panose="00000700000000000000" pitchFamily="2" charset="-78"/>
              </a:rPr>
              <a:t>5. پیامد های مدرنیته در مقایسه با دوران پیش از مدرن</a:t>
            </a:r>
            <a:endParaRPr lang="fa-IR" sz="3200" b="1" dirty="0">
              <a:solidFill>
                <a:prstClr val="black"/>
              </a:solidFill>
              <a:cs typeface="B Titr" panose="00000700000000000000" pitchFamily="2" charset="-78"/>
            </a:endParaRPr>
          </a:p>
        </p:txBody>
      </p:sp>
    </p:spTree>
    <p:extLst>
      <p:ext uri="{BB962C8B-B14F-4D97-AF65-F5344CB8AC3E}">
        <p14:creationId xmlns:p14="http://schemas.microsoft.com/office/powerpoint/2010/main" val="120486861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sz="quarter" idx="13"/>
            <p:extLst/>
          </p:nvPr>
        </p:nvGraphicFramePr>
        <p:xfrm>
          <a:off x="3297969" y="1617435"/>
          <a:ext cx="6169151" cy="4852987"/>
        </p:xfrm>
        <a:graphic>
          <a:graphicData uri="http://schemas.openxmlformats.org/drawingml/2006/table">
            <a:tbl>
              <a:tblPr rtl="1" firstRow="1">
                <a:tableStyleId>{5FD0F851-EC5A-4D38-B0AD-8093EC10F338}</a:tableStyleId>
              </a:tblPr>
              <a:tblGrid>
                <a:gridCol w="3038191"/>
                <a:gridCol w="3130960"/>
              </a:tblGrid>
              <a:tr h="469644">
                <a:tc>
                  <a:txBody>
                    <a:bodyPr/>
                    <a:lstStyle/>
                    <a:p>
                      <a:pPr algn="ctr" rtl="1" fontAlgn="ctr"/>
                      <a:r>
                        <a:rPr lang="fa-IR" sz="2000" u="none" strike="noStrike" dirty="0">
                          <a:effectLst/>
                          <a:cs typeface="B Nazanin" panose="00000400000000000000" pitchFamily="2" charset="-78"/>
                        </a:rPr>
                        <a:t>دوران مدرن</a:t>
                      </a:r>
                      <a:endParaRPr lang="fa-IR" sz="2000" b="0" i="0" u="none" strike="noStrike" dirty="0">
                        <a:solidFill>
                          <a:srgbClr val="000000"/>
                        </a:solidFill>
                        <a:effectLst/>
                        <a:latin typeface="B Titr" panose="00000700000000000000" pitchFamily="2" charset="-78"/>
                        <a:cs typeface="B Nazanin" panose="00000400000000000000" pitchFamily="2" charset="-78"/>
                      </a:endParaRPr>
                    </a:p>
                  </a:txBody>
                  <a:tcPr marL="8697" marR="8697" marT="8697" marB="0" anchor="ctr"/>
                </a:tc>
                <a:tc>
                  <a:txBody>
                    <a:bodyPr/>
                    <a:lstStyle/>
                    <a:p>
                      <a:pPr algn="ctr" rtl="1" fontAlgn="ctr"/>
                      <a:r>
                        <a:rPr lang="fa-IR" sz="2000" u="none" strike="noStrike" dirty="0">
                          <a:effectLst/>
                          <a:cs typeface="B Nazanin" panose="00000400000000000000" pitchFamily="2" charset="-78"/>
                        </a:rPr>
                        <a:t>عهد پیش از مدرن</a:t>
                      </a:r>
                      <a:endParaRPr lang="fa-IR" sz="2000" b="0" i="0" u="none" strike="noStrike" dirty="0">
                        <a:solidFill>
                          <a:srgbClr val="000000"/>
                        </a:solidFill>
                        <a:effectLst/>
                        <a:latin typeface="B Titr" panose="00000700000000000000" pitchFamily="2" charset="-78"/>
                        <a:cs typeface="B Nazanin" panose="00000400000000000000" pitchFamily="2" charset="-78"/>
                      </a:endParaRPr>
                    </a:p>
                  </a:txBody>
                  <a:tcPr marL="8697" marR="8697" marT="8697" marB="0" anchor="ctr"/>
                </a:tc>
              </a:tr>
              <a:tr h="1826393">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آنچه که یک موقعیت محلی را تعیین میکند ، لزوما همان چیزی نیست که در همان حضور دارند</a:t>
                      </a:r>
                    </a:p>
                  </a:txBody>
                  <a:tcPr marL="9525" marR="9525" marT="9525" marB="0" anchor="ctr"/>
                </a:tc>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ساختار هر موقعیت محلی فقط و فقط با حضور کالبدی اشیا و افراد شکل میگرفت و تعریف میشد</a:t>
                      </a:r>
                    </a:p>
                  </a:txBody>
                  <a:tcPr marL="9525" marR="9525" marT="9525" marB="0" anchor="ctr"/>
                </a:tc>
              </a:tr>
              <a:tr h="2556950">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تاریخ گرایی بنیادی با ترسیم نقشه سراسری از کره ی زمین و در نتیجه پدیده ی تهی شدن زمان و مکان شکل گیری تاریخی واحد از گذشته جهان میسر میگردد این به معنای تفسیر واحد از تاریخ نیست ، بلکه باز ترکیبی از زمان و مکان برای شکل گیری یک چهارچوب اصیل تاریخی - جهانی است</a:t>
                      </a:r>
                    </a:p>
                  </a:txBody>
                  <a:tcPr marL="9525" marR="9525" marT="9525" marB="0" anchor="ctr"/>
                </a:tc>
                <a:tc>
                  <a:txBody>
                    <a:bodyPr/>
                    <a:lstStyle/>
                    <a:p>
                      <a:pPr algn="r" rtl="1" fontAlgn="ctr"/>
                      <a:r>
                        <a:rPr lang="fa-IR" sz="2000" b="0" i="0" u="none" strike="noStrike" dirty="0">
                          <a:solidFill>
                            <a:srgbClr val="000000"/>
                          </a:solidFill>
                          <a:effectLst/>
                          <a:latin typeface="B Nazanin" panose="00000400000000000000" pitchFamily="2" charset="-78"/>
                          <a:cs typeface="B Nazanin" panose="00000400000000000000" pitchFamily="2" charset="-78"/>
                        </a:rPr>
                        <a:t>دستیابی به تاریخ واحد و مشترک به دلیل انطباق زمان و مکان امکان پذیر نبوده است</a:t>
                      </a:r>
                    </a:p>
                  </a:txBody>
                  <a:tcPr marL="9525" marR="9525" marT="9525" marB="0" anchor="ctr"/>
                </a:tc>
              </a:tr>
            </a:tbl>
          </a:graphicData>
        </a:graphic>
      </p:graphicFrame>
      <p:sp>
        <p:nvSpPr>
          <p:cNvPr id="4" name="TextBox 3"/>
          <p:cNvSpPr txBox="1"/>
          <p:nvPr/>
        </p:nvSpPr>
        <p:spPr>
          <a:xfrm>
            <a:off x="3981157" y="492366"/>
            <a:ext cx="8140503" cy="584775"/>
          </a:xfrm>
          <a:prstGeom prst="rect">
            <a:avLst/>
          </a:prstGeom>
          <a:noFill/>
        </p:spPr>
        <p:txBody>
          <a:bodyPr wrap="square" rtlCol="1">
            <a:spAutoFit/>
          </a:bodyPr>
          <a:lstStyle/>
          <a:p>
            <a:r>
              <a:rPr lang="fa-IR" sz="3200" b="1" dirty="0">
                <a:solidFill>
                  <a:prstClr val="black"/>
                </a:solidFill>
                <a:cs typeface="B Titr" panose="00000700000000000000" pitchFamily="2" charset="-78"/>
              </a:rPr>
              <a:t>5. پیامد های مدرنیته در مقایسه با دوران پیش از مدرن</a:t>
            </a:r>
            <a:endParaRPr lang="fa-IR" sz="3200" b="1" dirty="0">
              <a:solidFill>
                <a:prstClr val="black"/>
              </a:solidFill>
              <a:cs typeface="B Titr" panose="00000700000000000000" pitchFamily="2" charset="-78"/>
            </a:endParaRPr>
          </a:p>
        </p:txBody>
      </p:sp>
    </p:spTree>
    <p:extLst>
      <p:ext uri="{BB962C8B-B14F-4D97-AF65-F5344CB8AC3E}">
        <p14:creationId xmlns:p14="http://schemas.microsoft.com/office/powerpoint/2010/main" val="122218939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sz="quarter" idx="13"/>
            <p:extLst/>
          </p:nvPr>
        </p:nvGraphicFramePr>
        <p:xfrm>
          <a:off x="3297969" y="1617435"/>
          <a:ext cx="6169151" cy="4852987"/>
        </p:xfrm>
        <a:graphic>
          <a:graphicData uri="http://schemas.openxmlformats.org/drawingml/2006/table">
            <a:tbl>
              <a:tblPr rtl="1" firstRow="1">
                <a:tableStyleId>{5FD0F851-EC5A-4D38-B0AD-8093EC10F338}</a:tableStyleId>
              </a:tblPr>
              <a:tblGrid>
                <a:gridCol w="3038191"/>
                <a:gridCol w="3130960"/>
              </a:tblGrid>
              <a:tr h="469644">
                <a:tc>
                  <a:txBody>
                    <a:bodyPr/>
                    <a:lstStyle/>
                    <a:p>
                      <a:pPr algn="ctr" rtl="1" fontAlgn="ctr"/>
                      <a:r>
                        <a:rPr lang="fa-IR" sz="2000" u="none" strike="noStrike" dirty="0">
                          <a:effectLst/>
                          <a:cs typeface="B Nazanin" panose="00000400000000000000" pitchFamily="2" charset="-78"/>
                        </a:rPr>
                        <a:t>دوران مدرن</a:t>
                      </a:r>
                      <a:endParaRPr lang="fa-IR" sz="2000" b="0" i="0" u="none" strike="noStrike" dirty="0">
                        <a:solidFill>
                          <a:srgbClr val="000000"/>
                        </a:solidFill>
                        <a:effectLst/>
                        <a:latin typeface="B Titr" panose="00000700000000000000" pitchFamily="2" charset="-78"/>
                        <a:cs typeface="B Nazanin" panose="00000400000000000000" pitchFamily="2" charset="-78"/>
                      </a:endParaRPr>
                    </a:p>
                  </a:txBody>
                  <a:tcPr marL="8697" marR="8697" marT="8697" marB="0" anchor="ctr"/>
                </a:tc>
                <a:tc>
                  <a:txBody>
                    <a:bodyPr/>
                    <a:lstStyle/>
                    <a:p>
                      <a:pPr algn="ctr" rtl="1" fontAlgn="ctr"/>
                      <a:r>
                        <a:rPr lang="fa-IR" sz="2000" u="none" strike="noStrike" dirty="0">
                          <a:effectLst/>
                          <a:cs typeface="B Nazanin" panose="00000400000000000000" pitchFamily="2" charset="-78"/>
                        </a:rPr>
                        <a:t>عهد پیش از مدرن</a:t>
                      </a:r>
                      <a:endParaRPr lang="fa-IR" sz="2000" b="0" i="0" u="none" strike="noStrike" dirty="0">
                        <a:solidFill>
                          <a:srgbClr val="000000"/>
                        </a:solidFill>
                        <a:effectLst/>
                        <a:latin typeface="B Titr" panose="00000700000000000000" pitchFamily="2" charset="-78"/>
                        <a:cs typeface="B Nazanin" panose="00000400000000000000" pitchFamily="2" charset="-78"/>
                      </a:endParaRPr>
                    </a:p>
                  </a:txBody>
                  <a:tcPr marL="8697" marR="8697" marT="8697" marB="0" anchor="ctr"/>
                </a:tc>
              </a:tr>
              <a:tr h="1826393">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تشکیل مفهوم جامعه ی مدنی به عنوان یکی از کشف های دنیای مدرن</a:t>
                      </a:r>
                    </a:p>
                  </a:txBody>
                  <a:tcPr marL="9525" marR="9525" marT="9525" marB="0" anchor="ctr"/>
                </a:tc>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مغهوم نداشتن آیین شهروندی براساس الگوی جامعه مدنی</a:t>
                      </a:r>
                    </a:p>
                  </a:txBody>
                  <a:tcPr marL="9525" marR="9525" marT="9525" marB="0" anchor="ctr"/>
                </a:tc>
              </a:tr>
              <a:tr h="2556950">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 کنده شدن روابط اجتماعی از محیط های محلی هم کنش و تجدید ساختار این محیط ها در راستای پهنه های نامحدود زمانی و مکانی                      "جهانی شدن</a:t>
                      </a:r>
                    </a:p>
                  </a:txBody>
                  <a:tcPr marL="9525" marR="9525" marT="9525" marB="0" anchor="ctr"/>
                </a:tc>
                <a:tc>
                  <a:txBody>
                    <a:bodyPr/>
                    <a:lstStyle/>
                    <a:p>
                      <a:pPr algn="r" rtl="1" fontAlgn="ctr"/>
                      <a:r>
                        <a:rPr lang="fa-IR" sz="2000" b="0" i="0" u="none" strike="noStrike" dirty="0">
                          <a:solidFill>
                            <a:srgbClr val="000000"/>
                          </a:solidFill>
                          <a:effectLst/>
                          <a:latin typeface="B Nazanin" panose="00000400000000000000" pitchFamily="2" charset="-78"/>
                          <a:cs typeface="B Nazanin" panose="00000400000000000000" pitchFamily="2" charset="-78"/>
                        </a:rPr>
                        <a:t>نظام های تنگ دامنه با مرز های مشخص</a:t>
                      </a:r>
                    </a:p>
                  </a:txBody>
                  <a:tcPr marL="9525" marR="9525" marT="9525" marB="0" anchor="ctr"/>
                </a:tc>
              </a:tr>
            </a:tbl>
          </a:graphicData>
        </a:graphic>
      </p:graphicFrame>
      <p:sp>
        <p:nvSpPr>
          <p:cNvPr id="4" name="TextBox 3"/>
          <p:cNvSpPr txBox="1"/>
          <p:nvPr/>
        </p:nvSpPr>
        <p:spPr>
          <a:xfrm>
            <a:off x="3981157" y="492366"/>
            <a:ext cx="8140503" cy="584775"/>
          </a:xfrm>
          <a:prstGeom prst="rect">
            <a:avLst/>
          </a:prstGeom>
          <a:noFill/>
        </p:spPr>
        <p:txBody>
          <a:bodyPr wrap="square" rtlCol="1">
            <a:spAutoFit/>
          </a:bodyPr>
          <a:lstStyle/>
          <a:p>
            <a:r>
              <a:rPr lang="fa-IR" sz="3200" b="1" dirty="0">
                <a:solidFill>
                  <a:prstClr val="black"/>
                </a:solidFill>
                <a:cs typeface="B Titr" panose="00000700000000000000" pitchFamily="2" charset="-78"/>
              </a:rPr>
              <a:t>5. پیامد های مدرنیته در مقایسه با دوران پیش از مدرن</a:t>
            </a:r>
            <a:endParaRPr lang="fa-IR" sz="3200" b="1" dirty="0">
              <a:solidFill>
                <a:prstClr val="black"/>
              </a:solidFill>
              <a:cs typeface="B Titr" panose="00000700000000000000" pitchFamily="2" charset="-78"/>
            </a:endParaRPr>
          </a:p>
        </p:txBody>
      </p:sp>
    </p:spTree>
    <p:extLst>
      <p:ext uri="{BB962C8B-B14F-4D97-AF65-F5344CB8AC3E}">
        <p14:creationId xmlns:p14="http://schemas.microsoft.com/office/powerpoint/2010/main" val="405173349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sz="quarter" idx="13"/>
            <p:extLst/>
          </p:nvPr>
        </p:nvGraphicFramePr>
        <p:xfrm>
          <a:off x="2166423" y="1617435"/>
          <a:ext cx="8426548" cy="4852987"/>
        </p:xfrm>
        <a:graphic>
          <a:graphicData uri="http://schemas.openxmlformats.org/drawingml/2006/table">
            <a:tbl>
              <a:tblPr rtl="1" firstRow="1">
                <a:tableStyleId>{5FD0F851-EC5A-4D38-B0AD-8093EC10F338}</a:tableStyleId>
              </a:tblPr>
              <a:tblGrid>
                <a:gridCol w="4368787"/>
                <a:gridCol w="4057761"/>
              </a:tblGrid>
              <a:tr h="469644">
                <a:tc>
                  <a:txBody>
                    <a:bodyPr/>
                    <a:lstStyle/>
                    <a:p>
                      <a:pPr algn="ctr" rtl="1" fontAlgn="ctr"/>
                      <a:r>
                        <a:rPr lang="fa-IR" sz="2000" u="none" strike="noStrike" dirty="0">
                          <a:effectLst/>
                          <a:cs typeface="B Nazanin" panose="00000400000000000000" pitchFamily="2" charset="-78"/>
                        </a:rPr>
                        <a:t>دوران مدرن</a:t>
                      </a:r>
                      <a:endParaRPr lang="fa-IR" sz="2000" b="0" i="0" u="none" strike="noStrike" dirty="0">
                        <a:solidFill>
                          <a:srgbClr val="000000"/>
                        </a:solidFill>
                        <a:effectLst/>
                        <a:latin typeface="B Titr" panose="00000700000000000000" pitchFamily="2" charset="-78"/>
                        <a:cs typeface="B Nazanin" panose="00000400000000000000" pitchFamily="2" charset="-78"/>
                      </a:endParaRPr>
                    </a:p>
                  </a:txBody>
                  <a:tcPr marL="8697" marR="8697" marT="8697" marB="0" anchor="ctr"/>
                </a:tc>
                <a:tc>
                  <a:txBody>
                    <a:bodyPr/>
                    <a:lstStyle/>
                    <a:p>
                      <a:pPr algn="ctr" rtl="1" fontAlgn="ctr"/>
                      <a:r>
                        <a:rPr lang="fa-IR" sz="2000" u="none" strike="noStrike" dirty="0">
                          <a:effectLst/>
                          <a:cs typeface="B Nazanin" panose="00000400000000000000" pitchFamily="2" charset="-78"/>
                        </a:rPr>
                        <a:t>عهد پیش از مدرن</a:t>
                      </a:r>
                      <a:endParaRPr lang="fa-IR" sz="2000" b="0" i="0" u="none" strike="noStrike" dirty="0">
                        <a:solidFill>
                          <a:srgbClr val="000000"/>
                        </a:solidFill>
                        <a:effectLst/>
                        <a:latin typeface="B Titr" panose="00000700000000000000" pitchFamily="2" charset="-78"/>
                        <a:cs typeface="B Nazanin" panose="00000400000000000000" pitchFamily="2" charset="-78"/>
                      </a:endParaRPr>
                    </a:p>
                  </a:txBody>
                  <a:tcPr marL="8697" marR="8697" marT="8697" marB="0" anchor="ctr"/>
                </a:tc>
              </a:tr>
              <a:tr h="1826393">
                <a:tc>
                  <a:txBody>
                    <a:bodyPr/>
                    <a:lstStyle/>
                    <a:p>
                      <a:pPr algn="r" rtl="1" fontAlgn="ctr"/>
                      <a:r>
                        <a:rPr lang="fa-IR" sz="2000" b="0" i="0" u="none" strike="noStrike" dirty="0">
                          <a:solidFill>
                            <a:srgbClr val="000000"/>
                          </a:solidFill>
                          <a:effectLst/>
                          <a:latin typeface="B Nazanin" panose="00000400000000000000" pitchFamily="2" charset="-78"/>
                          <a:cs typeface="B Nazanin" panose="00000400000000000000" pitchFamily="2" charset="-78"/>
                        </a:rPr>
                        <a:t>خلق نشانه های نمادین یه منزله قابلیت های انتزاعی ( از قبیل پول ، مشروعیت سیاسی ، استقرار نطام های تخصصی و .... ) برای تثبیت روابط</a:t>
                      </a:r>
                    </a:p>
                  </a:txBody>
                  <a:tcPr marL="9525" marR="9525" marT="9525" marB="0" anchor="ctr"/>
                </a:tc>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به دلیل محدودیت دامنه و گستره تمام فعالیت ها ، امور غالبا با قرارداد ها و روابط سلیقه ای و غیر نمادین به سر انجام میرسد ، از قبیل داد و ستد پایاپای و....</a:t>
                      </a:r>
                    </a:p>
                  </a:txBody>
                  <a:tcPr marL="9525" marR="9525" marT="9525" marB="0" anchor="ctr"/>
                </a:tc>
              </a:tr>
              <a:tr h="2556950">
                <a:tc>
                  <a:txBody>
                    <a:bodyPr/>
                    <a:lstStyle/>
                    <a:p>
                      <a:pPr algn="r" rtl="1" fontAlgn="ctr"/>
                      <a:r>
                        <a:rPr lang="fa-IR" sz="2000" b="0" i="0" u="none" strike="noStrike">
                          <a:solidFill>
                            <a:srgbClr val="000000"/>
                          </a:solidFill>
                          <a:effectLst/>
                          <a:latin typeface="B Nazanin" panose="00000400000000000000" pitchFamily="2" charset="-78"/>
                          <a:cs typeface="B Nazanin" panose="00000400000000000000" pitchFamily="2" charset="-78"/>
                        </a:rPr>
                        <a:t>اهمیت اساسی به مفاهیم مخاطره و اعتماد ناشی از توجه به این واقعیت در راستای مدرنیته است که بیشتر احتمالاتی بر فعالیت بشری تاثیر میگذارند ، زاییده ی انسان اند و نه خدا و طبیعت</a:t>
                      </a:r>
                    </a:p>
                  </a:txBody>
                  <a:tcPr marL="9525" marR="9525" marT="9525" marB="0" anchor="ctr"/>
                </a:tc>
                <a:tc>
                  <a:txBody>
                    <a:bodyPr/>
                    <a:lstStyle/>
                    <a:p>
                      <a:pPr algn="r" rtl="1" fontAlgn="ctr"/>
                      <a:r>
                        <a:rPr lang="fa-IR" sz="2000" b="0" i="0" u="none" strike="noStrike" dirty="0">
                          <a:solidFill>
                            <a:srgbClr val="000000"/>
                          </a:solidFill>
                          <a:effectLst/>
                          <a:latin typeface="B Nazanin" panose="00000400000000000000" pitchFamily="2" charset="-78"/>
                          <a:cs typeface="B Nazanin" panose="00000400000000000000" pitchFamily="2" charset="-78"/>
                        </a:rPr>
                        <a:t>اساسی بودن مفاهیم خطر و اطمینان ، ناشی از کیهان شناسی دینی به عنوان شیوه های اعتقاد و عملکرد انسان عا بود که تفسیر مثبتی از زندگی انسان در پرتو خدا و طبیعت به دست میداد</a:t>
                      </a:r>
                    </a:p>
                  </a:txBody>
                  <a:tcPr marL="9525" marR="9525" marT="9525" marB="0" anchor="ctr"/>
                </a:tc>
              </a:tr>
            </a:tbl>
          </a:graphicData>
        </a:graphic>
      </p:graphicFrame>
      <p:sp>
        <p:nvSpPr>
          <p:cNvPr id="4" name="TextBox 3"/>
          <p:cNvSpPr txBox="1"/>
          <p:nvPr/>
        </p:nvSpPr>
        <p:spPr>
          <a:xfrm>
            <a:off x="3981157" y="492366"/>
            <a:ext cx="8140503" cy="584775"/>
          </a:xfrm>
          <a:prstGeom prst="rect">
            <a:avLst/>
          </a:prstGeom>
          <a:noFill/>
        </p:spPr>
        <p:txBody>
          <a:bodyPr wrap="square" rtlCol="1">
            <a:spAutoFit/>
          </a:bodyPr>
          <a:lstStyle/>
          <a:p>
            <a:r>
              <a:rPr lang="fa-IR" sz="3200" b="1" dirty="0">
                <a:solidFill>
                  <a:prstClr val="black"/>
                </a:solidFill>
                <a:cs typeface="B Titr" panose="00000700000000000000" pitchFamily="2" charset="-78"/>
              </a:rPr>
              <a:t>5. پیامد های مدرنیته در مقایسه با دوران پیش از مدرن</a:t>
            </a:r>
            <a:endParaRPr lang="fa-IR" sz="3200" b="1" dirty="0">
              <a:solidFill>
                <a:prstClr val="black"/>
              </a:solidFill>
              <a:cs typeface="B Titr" panose="00000700000000000000" pitchFamily="2" charset="-78"/>
            </a:endParaRPr>
          </a:p>
        </p:txBody>
      </p:sp>
    </p:spTree>
    <p:extLst>
      <p:ext uri="{BB962C8B-B14F-4D97-AF65-F5344CB8AC3E}">
        <p14:creationId xmlns:p14="http://schemas.microsoft.com/office/powerpoint/2010/main" val="150546058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81157" y="492366"/>
            <a:ext cx="8140503"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8. منابع</a:t>
            </a:r>
          </a:p>
        </p:txBody>
      </p:sp>
      <p:sp>
        <p:nvSpPr>
          <p:cNvPr id="2" name="Content Placeholder 1"/>
          <p:cNvSpPr>
            <a:spLocks noGrp="1"/>
          </p:cNvSpPr>
          <p:nvPr>
            <p:ph sz="quarter" idx="13"/>
          </p:nvPr>
        </p:nvSpPr>
        <p:spPr>
          <a:xfrm>
            <a:off x="646121" y="1769889"/>
            <a:ext cx="9418837" cy="4255770"/>
          </a:xfrm>
        </p:spPr>
        <p:txBody>
          <a:bodyPr>
            <a:normAutofit/>
          </a:bodyPr>
          <a:lstStyle/>
          <a:p>
            <a:pPr algn="r" rtl="1"/>
            <a:r>
              <a:rPr lang="fa-IR" dirty="0" smtClean="0">
                <a:cs typeface="B Nazanin" panose="00000400000000000000" pitchFamily="2" charset="-78"/>
              </a:rPr>
              <a:t>شهر و مدرنیته / نویسنده : مرتضی هادی جابری مقدم</a:t>
            </a:r>
            <a:r>
              <a:rPr lang="en-US" dirty="0" smtClean="0">
                <a:cs typeface="B Nazanin" panose="00000400000000000000" pitchFamily="2" charset="-78"/>
              </a:rPr>
              <a:t>;</a:t>
            </a:r>
            <a:r>
              <a:rPr lang="fa-IR" dirty="0" smtClean="0">
                <a:cs typeface="B Nazanin" panose="00000400000000000000" pitchFamily="2" charset="-78"/>
              </a:rPr>
              <a:t>با مقدمه ای از سید محسن حبیبی ، شهرام پازوکی </a:t>
            </a:r>
          </a:p>
          <a:p>
            <a:pPr algn="r" rtl="1"/>
            <a:endParaRPr lang="fa-IR" dirty="0">
              <a:cs typeface="B Nazanin" panose="00000400000000000000" pitchFamily="2" charset="-78"/>
            </a:endParaRPr>
          </a:p>
          <a:p>
            <a:pPr marL="0" indent="0" algn="r" rtl="1">
              <a:buNone/>
            </a:pPr>
            <a:endParaRPr lang="fa-IR" dirty="0" smtClean="0">
              <a:cs typeface="B Nazanin" panose="00000400000000000000" pitchFamily="2" charset="-78"/>
            </a:endParaRPr>
          </a:p>
          <a:p>
            <a:pPr algn="r" rtl="1"/>
            <a:r>
              <a:rPr lang="fa-IR" dirty="0" smtClean="0">
                <a:cs typeface="B Nazanin" panose="00000400000000000000" pitchFamily="2" charset="-78"/>
              </a:rPr>
              <a:t>شهرسازی معاصر : از نخستین سرچشمه ها تا منشور آتن /واتسلاف اوستروفسکی، ترجمه لادن اعتضادی</a:t>
            </a:r>
          </a:p>
          <a:p>
            <a:pPr algn="r" rtl="1"/>
            <a:endParaRPr lang="fa-IR" dirty="0">
              <a:cs typeface="B Nazanin" panose="00000400000000000000" pitchFamily="2" charset="-78"/>
            </a:endParaRPr>
          </a:p>
          <a:p>
            <a:pPr algn="r" rtl="1"/>
            <a:endParaRPr lang="fa-IR" dirty="0" smtClean="0">
              <a:cs typeface="B Nazanin" panose="00000400000000000000" pitchFamily="2" charset="-78"/>
            </a:endParaRPr>
          </a:p>
          <a:p>
            <a:pPr algn="r" rtl="1"/>
            <a:r>
              <a:rPr lang="fa-IR" dirty="0">
                <a:cs typeface="B Nazanin" panose="00000400000000000000" pitchFamily="2" charset="-78"/>
              </a:rPr>
              <a:t>پاکزاد، جهانشاه، (1386)، سیراندیشه ها در شهر سازی (1) _تهران : شرکت عمران شهرهای جدید.</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71875" y="3286227"/>
            <a:ext cx="1008858" cy="141240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71875" y="1769889"/>
            <a:ext cx="990499" cy="1295679"/>
          </a:xfrm>
          <a:prstGeom prst="rect">
            <a:avLst/>
          </a:prstGeom>
        </p:spPr>
      </p:pic>
    </p:spTree>
    <p:extLst>
      <p:ext uri="{BB962C8B-B14F-4D97-AF65-F5344CB8AC3E}">
        <p14:creationId xmlns:p14="http://schemas.microsoft.com/office/powerpoint/2010/main" val="1134540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0349" y="492366"/>
            <a:ext cx="7451311"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1. مدرن، مدرنیته، مدرنیسم، مدرنیزاسیون</a:t>
            </a:r>
            <a:endParaRPr lang="fa-IR" sz="3600" b="1" dirty="0">
              <a:solidFill>
                <a:prstClr val="black"/>
              </a:solidFill>
              <a:cs typeface="B Titr" panose="00000700000000000000" pitchFamily="2" charset="-78"/>
            </a:endParaRPr>
          </a:p>
        </p:txBody>
      </p:sp>
      <p:sp>
        <p:nvSpPr>
          <p:cNvPr id="7" name="Content Placeholder 2"/>
          <p:cNvSpPr>
            <a:spLocks noGrp="1"/>
          </p:cNvSpPr>
          <p:nvPr>
            <p:ph sz="quarter" idx="13"/>
          </p:nvPr>
        </p:nvSpPr>
        <p:spPr>
          <a:xfrm>
            <a:off x="5736933" y="1349717"/>
            <a:ext cx="6248739" cy="5578623"/>
          </a:xfrm>
        </p:spPr>
        <p:txBody>
          <a:bodyPr>
            <a:normAutofit/>
          </a:bodyPr>
          <a:lstStyle/>
          <a:p>
            <a:pPr marL="0" indent="0" algn="just" rtl="1">
              <a:buNone/>
            </a:pPr>
            <a:r>
              <a:rPr lang="fa-IR" b="1" dirty="0" smtClean="0">
                <a:solidFill>
                  <a:schemeClr val="tx1"/>
                </a:solidFill>
                <a:cs typeface="B Mitra" panose="00000400000000000000" pitchFamily="2" charset="-78"/>
              </a:rPr>
              <a:t>مدرن:</a:t>
            </a:r>
            <a:r>
              <a:rPr lang="fa-IR" dirty="0" smtClean="0">
                <a:solidFill>
                  <a:schemeClr val="tx1"/>
                </a:solidFill>
                <a:cs typeface="B Mitra" panose="00000400000000000000" pitchFamily="2" charset="-78"/>
              </a:rPr>
              <a:t> در مقابل کهنه و سنت قرار میگیرد.یک دوتایی متقابل</a:t>
            </a:r>
          </a:p>
          <a:p>
            <a:pPr marL="0" indent="0" algn="just" rtl="1">
              <a:buNone/>
            </a:pPr>
            <a:endParaRPr lang="fa-IR" b="1" dirty="0" smtClean="0">
              <a:solidFill>
                <a:schemeClr val="tx1"/>
              </a:solidFill>
              <a:cs typeface="B Mitra" panose="00000400000000000000" pitchFamily="2" charset="-78"/>
            </a:endParaRPr>
          </a:p>
          <a:p>
            <a:pPr marL="0" indent="0" algn="just" rtl="1">
              <a:buNone/>
            </a:pPr>
            <a:r>
              <a:rPr lang="fa-IR" b="1" dirty="0" smtClean="0">
                <a:solidFill>
                  <a:schemeClr val="tx1"/>
                </a:solidFill>
                <a:cs typeface="B Mitra" panose="00000400000000000000" pitchFamily="2" charset="-78"/>
              </a:rPr>
              <a:t>مدرنیته: </a:t>
            </a:r>
            <a:r>
              <a:rPr lang="fa-IR" dirty="0" smtClean="0">
                <a:solidFill>
                  <a:schemeClr val="tx1"/>
                </a:solidFill>
                <a:cs typeface="B Mitra" panose="00000400000000000000" pitchFamily="2" charset="-78"/>
              </a:rPr>
              <a:t>یک رویکرد عقلانی است (رویکرد مفهوم همه جانبه دارد)/ مدرنیته یعنی مدرن بودن/ یعنی منش و شیوه زندگی امروزی و جدید که به جای شیوه کهن نشسته و آن را نفی میکند/ یعنی تخریب مداوم سنت ها و باورهای کهن.</a:t>
            </a:r>
          </a:p>
          <a:p>
            <a:pPr marL="0" indent="0" algn="just" rtl="1">
              <a:buNone/>
            </a:pPr>
            <a:endParaRPr lang="fa-IR" b="1" dirty="0" smtClean="0">
              <a:solidFill>
                <a:schemeClr val="tx1"/>
              </a:solidFill>
              <a:cs typeface="B Mitra" panose="00000400000000000000" pitchFamily="2" charset="-78"/>
            </a:endParaRPr>
          </a:p>
          <a:p>
            <a:pPr marL="0" indent="0" algn="just" rtl="1">
              <a:buNone/>
            </a:pPr>
            <a:r>
              <a:rPr lang="fa-IR" b="1" dirty="0" smtClean="0">
                <a:solidFill>
                  <a:schemeClr val="tx1"/>
                </a:solidFill>
                <a:cs typeface="B Mitra" panose="00000400000000000000" pitchFamily="2" charset="-78"/>
              </a:rPr>
              <a:t>مدرنیسم: </a:t>
            </a:r>
            <a:r>
              <a:rPr lang="fa-IR" dirty="0" smtClean="0">
                <a:solidFill>
                  <a:schemeClr val="tx1"/>
                </a:solidFill>
                <a:cs typeface="B Mitra" panose="00000400000000000000" pitchFamily="2" charset="-78"/>
              </a:rPr>
              <a:t>نوعی ایدئولوژی است/ بایدها و نبایدهای مدرنیته است/ چه باید باشد و چه نباید باشد/ راه رسیدن به مدرنیته/ منظور از آن نوسازی، پیشرفت و توسعه است.</a:t>
            </a:r>
          </a:p>
          <a:p>
            <a:pPr marL="0" indent="0" algn="just" rtl="1">
              <a:buNone/>
            </a:pPr>
            <a:endParaRPr lang="fa-IR" b="1" dirty="0" smtClean="0">
              <a:solidFill>
                <a:schemeClr val="tx1"/>
              </a:solidFill>
              <a:cs typeface="B Mitra" panose="00000400000000000000" pitchFamily="2" charset="-78"/>
            </a:endParaRPr>
          </a:p>
          <a:p>
            <a:pPr marL="0" indent="0" algn="just" rtl="1">
              <a:buNone/>
            </a:pPr>
            <a:r>
              <a:rPr lang="fa-IR" b="1" dirty="0" smtClean="0">
                <a:solidFill>
                  <a:schemeClr val="tx1"/>
                </a:solidFill>
                <a:cs typeface="B Mitra" panose="00000400000000000000" pitchFamily="2" charset="-78"/>
              </a:rPr>
              <a:t>مدرنیزاسیون: </a:t>
            </a:r>
            <a:r>
              <a:rPr lang="fa-IR" dirty="0" smtClean="0">
                <a:solidFill>
                  <a:schemeClr val="tx1"/>
                </a:solidFill>
                <a:cs typeface="B Mitra" panose="00000400000000000000" pitchFamily="2" charset="-78"/>
              </a:rPr>
              <a:t>نتایج </a:t>
            </a:r>
            <a:r>
              <a:rPr lang="fa-IR" dirty="0">
                <a:solidFill>
                  <a:schemeClr val="tx1"/>
                </a:solidFill>
                <a:cs typeface="B Mitra" panose="00000400000000000000" pitchFamily="2" charset="-78"/>
              </a:rPr>
              <a:t>قابل لمس و </a:t>
            </a:r>
            <a:r>
              <a:rPr lang="fa-IR" dirty="0" smtClean="0">
                <a:solidFill>
                  <a:schemeClr val="tx1"/>
                </a:solidFill>
                <a:cs typeface="B Mitra" panose="00000400000000000000" pitchFamily="2" charset="-78"/>
              </a:rPr>
              <a:t>مشاهده</a:t>
            </a:r>
            <a:r>
              <a:rPr lang="fa-IR" b="1" dirty="0" smtClean="0">
                <a:solidFill>
                  <a:schemeClr val="tx1"/>
                </a:solidFill>
                <a:cs typeface="B Mitra" panose="00000400000000000000" pitchFamily="2" charset="-78"/>
              </a:rPr>
              <a:t> </a:t>
            </a:r>
            <a:r>
              <a:rPr lang="fa-IR" dirty="0" smtClean="0">
                <a:solidFill>
                  <a:schemeClr val="tx1"/>
                </a:solidFill>
                <a:cs typeface="B Mitra" panose="00000400000000000000" pitchFamily="2" charset="-78"/>
              </a:rPr>
              <a:t>مدرنیسم است، مثل رشد بهداشت، رشد فناوری و ...</a:t>
            </a:r>
            <a:endParaRPr lang="fa-IR" b="1" dirty="0">
              <a:solidFill>
                <a:schemeClr val="tx1"/>
              </a:solidFill>
              <a:cs typeface="B Mitra" panose="00000400000000000000" pitchFamily="2" charset="-78"/>
            </a:endParaRPr>
          </a:p>
        </p:txBody>
      </p:sp>
      <p:graphicFrame>
        <p:nvGraphicFramePr>
          <p:cNvPr id="12" name="Diagram 11"/>
          <p:cNvGraphicFramePr/>
          <p:nvPr>
            <p:extLst/>
          </p:nvPr>
        </p:nvGraphicFramePr>
        <p:xfrm>
          <a:off x="315743" y="2067956"/>
          <a:ext cx="4861169" cy="27620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3" name="Group 12"/>
          <p:cNvGrpSpPr/>
          <p:nvPr/>
        </p:nvGrpSpPr>
        <p:grpSpPr>
          <a:xfrm>
            <a:off x="1441550" y="4931025"/>
            <a:ext cx="4131993" cy="828626"/>
            <a:chOff x="729175" y="1933460"/>
            <a:chExt cx="4131993" cy="828626"/>
          </a:xfrm>
        </p:grpSpPr>
        <p:sp>
          <p:nvSpPr>
            <p:cNvPr id="17" name="Rounded Rectangle 16"/>
            <p:cNvSpPr/>
            <p:nvPr/>
          </p:nvSpPr>
          <p:spPr>
            <a:xfrm>
              <a:off x="729175" y="1933460"/>
              <a:ext cx="4131993" cy="828626"/>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fa-IR" sz="3200" dirty="0">
                  <a:solidFill>
                    <a:prstClr val="black"/>
                  </a:solidFill>
                  <a:cs typeface="B Mitra" panose="00000400000000000000" pitchFamily="2" charset="-78"/>
                </a:rPr>
                <a:t>         مدرنیزاسیون</a:t>
              </a:r>
              <a:endParaRPr lang="fa-IR" sz="3200" dirty="0">
                <a:solidFill>
                  <a:prstClr val="black"/>
                </a:solidFill>
                <a:cs typeface="B Mitra" panose="00000400000000000000" pitchFamily="2" charset="-78"/>
              </a:endParaRPr>
            </a:p>
          </p:txBody>
        </p:sp>
        <p:sp>
          <p:nvSpPr>
            <p:cNvPr id="18" name="Rounded Rectangle 4"/>
            <p:cNvSpPr/>
            <p:nvPr/>
          </p:nvSpPr>
          <p:spPr>
            <a:xfrm>
              <a:off x="753445" y="1957730"/>
              <a:ext cx="3180259" cy="78008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algn="ctr" defTabSz="1600200">
                <a:lnSpc>
                  <a:spcPct val="90000"/>
                </a:lnSpc>
                <a:spcBef>
                  <a:spcPct val="0"/>
                </a:spcBef>
                <a:spcAft>
                  <a:spcPct val="35000"/>
                </a:spcAft>
              </a:pPr>
              <a:endParaRPr lang="fa-IR" sz="3600">
                <a:solidFill>
                  <a:prstClr val="white"/>
                </a:solidFill>
              </a:endParaRPr>
            </a:p>
          </p:txBody>
        </p:sp>
      </p:grpSp>
      <p:grpSp>
        <p:nvGrpSpPr>
          <p:cNvPr id="19" name="Group 18"/>
          <p:cNvGrpSpPr/>
          <p:nvPr/>
        </p:nvGrpSpPr>
        <p:grpSpPr>
          <a:xfrm>
            <a:off x="4670349" y="4587146"/>
            <a:ext cx="538606" cy="538606"/>
            <a:chOff x="3957974" y="1589581"/>
            <a:chExt cx="538606" cy="538606"/>
          </a:xfrm>
        </p:grpSpPr>
        <p:sp>
          <p:nvSpPr>
            <p:cNvPr id="20" name="Down Arrow 19"/>
            <p:cNvSpPr/>
            <p:nvPr/>
          </p:nvSpPr>
          <p:spPr>
            <a:xfrm>
              <a:off x="3957974" y="1589581"/>
              <a:ext cx="538606" cy="538606"/>
            </a:xfrm>
            <a:prstGeom prst="downArrow">
              <a:avLst>
                <a:gd name="adj1" fmla="val 55000"/>
                <a:gd name="adj2" fmla="val 45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1" name="Down Arrow 6"/>
            <p:cNvSpPr/>
            <p:nvPr/>
          </p:nvSpPr>
          <p:spPr>
            <a:xfrm>
              <a:off x="4079160" y="1589581"/>
              <a:ext cx="296234" cy="40530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1750" tIns="31750" rIns="31750" bIns="31750" numCol="1" spcCol="1270" anchor="ctr" anchorCtr="0">
              <a:noAutofit/>
            </a:bodyPr>
            <a:lstStyle/>
            <a:p>
              <a:pPr algn="ctr" defTabSz="1111250">
                <a:lnSpc>
                  <a:spcPct val="90000"/>
                </a:lnSpc>
                <a:spcBef>
                  <a:spcPct val="0"/>
                </a:spcBef>
                <a:spcAft>
                  <a:spcPct val="35000"/>
                </a:spcAft>
              </a:pPr>
              <a:endParaRPr lang="fa-IR" sz="2500">
                <a:solidFill>
                  <a:prstClr val="black">
                    <a:hueOff val="0"/>
                    <a:satOff val="0"/>
                    <a:lumOff val="0"/>
                    <a:alphaOff val="0"/>
                  </a:prstClr>
                </a:solidFill>
              </a:endParaRPr>
            </a:p>
          </p:txBody>
        </p:sp>
      </p:grpSp>
    </p:spTree>
    <p:extLst>
      <p:ext uri="{BB962C8B-B14F-4D97-AF65-F5344CB8AC3E}">
        <p14:creationId xmlns:p14="http://schemas.microsoft.com/office/powerpoint/2010/main" val="223683988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99296" y="492366"/>
            <a:ext cx="7522364" cy="1200329"/>
          </a:xfrm>
          <a:prstGeom prst="rect">
            <a:avLst/>
          </a:prstGeom>
          <a:noFill/>
        </p:spPr>
        <p:txBody>
          <a:bodyPr wrap="square" rtlCol="1">
            <a:spAutoFit/>
          </a:bodyPr>
          <a:lstStyle/>
          <a:p>
            <a:r>
              <a:rPr lang="fa-IR" sz="3600" b="1" dirty="0">
                <a:solidFill>
                  <a:prstClr val="black"/>
                </a:solidFill>
                <a:cs typeface="B Titr" panose="00000700000000000000" pitchFamily="2" charset="-78"/>
              </a:rPr>
              <a:t>2.</a:t>
            </a:r>
            <a:r>
              <a:rPr lang="fa-IR" sz="3600" b="1" dirty="0">
                <a:solidFill>
                  <a:prstClr val="black"/>
                </a:solidFill>
                <a:cs typeface="B Titr" panose="00000700000000000000" pitchFamily="2" charset="-78"/>
              </a:rPr>
              <a:t> مقدمات پیش از </a:t>
            </a:r>
            <a:r>
              <a:rPr lang="fa-IR" sz="3600" b="1" dirty="0">
                <a:solidFill>
                  <a:prstClr val="black"/>
                </a:solidFill>
                <a:cs typeface="B Titr" panose="00000700000000000000" pitchFamily="2" charset="-78"/>
              </a:rPr>
              <a:t>مدرنیسم (عصر روشنگری)</a:t>
            </a:r>
            <a:endParaRPr lang="fa-IR" sz="3600" b="1" dirty="0">
              <a:solidFill>
                <a:prstClr val="black"/>
              </a:solidFill>
              <a:cs typeface="B Titr" panose="00000700000000000000" pitchFamily="2" charset="-78"/>
            </a:endParaRPr>
          </a:p>
          <a:p>
            <a:r>
              <a:rPr lang="fa-IR" sz="3600" b="1" dirty="0">
                <a:solidFill>
                  <a:prstClr val="black"/>
                </a:solidFill>
                <a:cs typeface="B Titr" panose="00000700000000000000" pitchFamily="2" charset="-78"/>
              </a:rPr>
              <a:t> </a:t>
            </a:r>
            <a:endParaRPr lang="fa-IR" sz="3600" b="1" dirty="0">
              <a:solidFill>
                <a:prstClr val="black"/>
              </a:solidFill>
              <a:cs typeface="B Titr" panose="00000700000000000000" pitchFamily="2" charset="-78"/>
            </a:endParaRPr>
          </a:p>
        </p:txBody>
      </p:sp>
      <p:sp>
        <p:nvSpPr>
          <p:cNvPr id="5" name="Content Placeholder 2"/>
          <p:cNvSpPr>
            <a:spLocks noGrp="1"/>
          </p:cNvSpPr>
          <p:nvPr>
            <p:ph sz="quarter" idx="13"/>
          </p:nvPr>
        </p:nvSpPr>
        <p:spPr>
          <a:xfrm>
            <a:off x="323557" y="1631852"/>
            <a:ext cx="11507371" cy="4853353"/>
          </a:xfrm>
        </p:spPr>
        <p:txBody>
          <a:bodyPr/>
          <a:lstStyle/>
          <a:p>
            <a:pPr marL="0" indent="0" algn="just" rtl="1">
              <a:buNone/>
            </a:pPr>
            <a:r>
              <a:rPr lang="fa-IR" dirty="0" smtClean="0">
                <a:solidFill>
                  <a:schemeClr val="tx1"/>
                </a:solidFill>
                <a:cs typeface="B Mitra" panose="00000400000000000000" pitchFamily="2" charset="-78"/>
              </a:rPr>
              <a:t>از قرن 17 و 18 و 19 میلادی.</a:t>
            </a:r>
          </a:p>
          <a:p>
            <a:pPr marL="0" indent="0" algn="just" rtl="1">
              <a:buNone/>
            </a:pPr>
            <a:r>
              <a:rPr lang="fa-IR" dirty="0" smtClean="0">
                <a:solidFill>
                  <a:schemeClr val="tx1"/>
                </a:solidFill>
                <a:cs typeface="B Mitra" panose="00000400000000000000" pitchFamily="2" charset="-78"/>
              </a:rPr>
              <a:t>پایه نطفه های مدرنیته در فلورانس ایتالیا، در چنین شرایطی کشیش المانی مارتین لوتر پایه گذار پروتستانیزم مبانی مسیحیت کاتولیک را به چالش میکشد، </a:t>
            </a:r>
            <a:r>
              <a:rPr lang="fa-IR" b="1" dirty="0" smtClean="0">
                <a:solidFill>
                  <a:schemeClr val="tx1"/>
                </a:solidFill>
                <a:cs typeface="B Mitra" panose="00000400000000000000" pitchFamily="2" charset="-78"/>
              </a:rPr>
              <a:t>اولین چیزی که در مدرنیته اتفاق می افتد دین پیرایی است</a:t>
            </a:r>
            <a:r>
              <a:rPr lang="fa-IR" dirty="0" smtClean="0">
                <a:solidFill>
                  <a:schemeClr val="tx1"/>
                </a:solidFill>
                <a:cs typeface="B Mitra" panose="00000400000000000000" pitchFamily="2" charset="-78"/>
              </a:rPr>
              <a:t>.</a:t>
            </a:r>
          </a:p>
          <a:p>
            <a:pPr marL="0" indent="0" algn="just" rtl="1">
              <a:buNone/>
            </a:pPr>
            <a:r>
              <a:rPr lang="fa-IR" dirty="0" smtClean="0">
                <a:solidFill>
                  <a:schemeClr val="tx1"/>
                </a:solidFill>
                <a:cs typeface="B Mitra" panose="00000400000000000000" pitchFamily="2" charset="-78"/>
              </a:rPr>
              <a:t>وقتی دین پیرایی رخ میدهد فقط در زمینه مذهب نیست، بلکه حاکمیت مطلق را مورد </a:t>
            </a:r>
            <a:r>
              <a:rPr lang="fa-IR" u="sng" dirty="0" smtClean="0">
                <a:solidFill>
                  <a:schemeClr val="tx1"/>
                </a:solidFill>
                <a:cs typeface="B Mitra" panose="00000400000000000000" pitchFamily="2" charset="-78"/>
              </a:rPr>
              <a:t>نقد</a:t>
            </a:r>
            <a:r>
              <a:rPr lang="fa-IR" dirty="0" smtClean="0">
                <a:solidFill>
                  <a:schemeClr val="tx1"/>
                </a:solidFill>
                <a:cs typeface="B Mitra" panose="00000400000000000000" pitchFamily="2" charset="-78"/>
              </a:rPr>
              <a:t> قرار میدهد و علم گرایی رخ میدهد (گالیله، نیوتون).</a:t>
            </a:r>
          </a:p>
          <a:p>
            <a:pPr marL="0" indent="0" algn="just" rtl="1">
              <a:buNone/>
            </a:pPr>
            <a:r>
              <a:rPr lang="fa-IR" dirty="0" smtClean="0">
                <a:solidFill>
                  <a:schemeClr val="tx1"/>
                </a:solidFill>
                <a:cs typeface="B Mitra" panose="00000400000000000000" pitchFamily="2" charset="-78"/>
              </a:rPr>
              <a:t>روشنگری فلسفه: - فرانسیس بیکن: تجربه</a:t>
            </a:r>
          </a:p>
          <a:p>
            <a:pPr marL="0" indent="0" algn="just" rtl="1">
              <a:buNone/>
            </a:pPr>
            <a:r>
              <a:rPr lang="fa-IR" dirty="0">
                <a:solidFill>
                  <a:schemeClr val="tx1"/>
                </a:solidFill>
                <a:cs typeface="B Mitra" panose="00000400000000000000" pitchFamily="2" charset="-78"/>
              </a:rPr>
              <a:t> </a:t>
            </a:r>
            <a:r>
              <a:rPr lang="fa-IR" dirty="0" smtClean="0">
                <a:solidFill>
                  <a:schemeClr val="tx1"/>
                </a:solidFill>
                <a:cs typeface="B Mitra" panose="00000400000000000000" pitchFamily="2" charset="-78"/>
              </a:rPr>
              <a:t>                     - رنه دکارت: پایه گذار اندیشه شک گرایی (خرد)</a:t>
            </a:r>
          </a:p>
          <a:p>
            <a:pPr marL="0" indent="0" algn="just" rtl="1">
              <a:buNone/>
            </a:pPr>
            <a:r>
              <a:rPr lang="fa-IR" dirty="0">
                <a:solidFill>
                  <a:schemeClr val="tx1"/>
                </a:solidFill>
                <a:cs typeface="B Mitra" panose="00000400000000000000" pitchFamily="2" charset="-78"/>
              </a:rPr>
              <a:t> </a:t>
            </a:r>
            <a:r>
              <a:rPr lang="fa-IR" dirty="0" smtClean="0">
                <a:solidFill>
                  <a:schemeClr val="tx1"/>
                </a:solidFill>
                <a:cs typeface="B Mitra" panose="00000400000000000000" pitchFamily="2" charset="-78"/>
              </a:rPr>
              <a:t>                     - کانت: نقد</a:t>
            </a:r>
            <a:r>
              <a:rPr lang="fa-IR" dirty="0">
                <a:solidFill>
                  <a:schemeClr val="tx1"/>
                </a:solidFill>
                <a:cs typeface="B Mitra" panose="00000400000000000000" pitchFamily="2" charset="-78"/>
              </a:rPr>
              <a:t> </a:t>
            </a:r>
            <a:r>
              <a:rPr lang="fa-IR" dirty="0" smtClean="0">
                <a:solidFill>
                  <a:schemeClr val="tx1"/>
                </a:solidFill>
                <a:cs typeface="B Mitra" panose="00000400000000000000" pitchFamily="2" charset="-78"/>
              </a:rPr>
              <a:t>گرایی (باید هرآنچه هست را مورد نقد قرار دهید).</a:t>
            </a:r>
          </a:p>
        </p:txBody>
      </p:sp>
    </p:spTree>
    <p:extLst>
      <p:ext uri="{BB962C8B-B14F-4D97-AF65-F5344CB8AC3E}">
        <p14:creationId xmlns:p14="http://schemas.microsoft.com/office/powerpoint/2010/main" val="308750102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3"/>
          </p:nvPr>
        </p:nvSpPr>
        <p:spPr>
          <a:xfrm>
            <a:off x="323557" y="1603718"/>
            <a:ext cx="11507371" cy="4881488"/>
          </a:xfrm>
        </p:spPr>
        <p:txBody>
          <a:bodyPr>
            <a:normAutofit/>
          </a:bodyPr>
          <a:lstStyle/>
          <a:p>
            <a:pPr marL="0" indent="0" algn="just" rtl="1">
              <a:buNone/>
            </a:pPr>
            <a:r>
              <a:rPr lang="fa-IR" b="1" dirty="0" smtClean="0">
                <a:solidFill>
                  <a:schemeClr val="tx1"/>
                </a:solidFill>
                <a:cs typeface="B Mitra" panose="00000400000000000000" pitchFamily="2" charset="-78"/>
              </a:rPr>
              <a:t>انقلاب کبیر فرانسه: </a:t>
            </a:r>
            <a:r>
              <a:rPr lang="fa-IR" dirty="0" smtClean="0">
                <a:solidFill>
                  <a:schemeClr val="tx1"/>
                </a:solidFill>
                <a:cs typeface="B Mitra" panose="00000400000000000000" pitchFamily="2" charset="-78"/>
              </a:rPr>
              <a:t>قرن 18/ سال 1789/ کتاب قرار داد اجتماعی ژان ژاک روسو که از منافع عمومی صحبت میکند/ اولین انقلاب مردمی / حکومت دیکتاتوری را زیر سوال میبرد و قانون اساسی تدوین میشود.</a:t>
            </a:r>
          </a:p>
          <a:p>
            <a:pPr marL="0" indent="0" algn="just" rtl="1">
              <a:buNone/>
            </a:pPr>
            <a:r>
              <a:rPr lang="fa-IR" b="1" dirty="0" smtClean="0">
                <a:solidFill>
                  <a:schemeClr val="tx1"/>
                </a:solidFill>
                <a:cs typeface="B Mitra" panose="00000400000000000000" pitchFamily="2" charset="-78"/>
              </a:rPr>
              <a:t>انقلاب صنعتی: </a:t>
            </a:r>
            <a:r>
              <a:rPr lang="fa-IR" dirty="0" smtClean="0">
                <a:solidFill>
                  <a:schemeClr val="tx1"/>
                </a:solidFill>
                <a:cs typeface="B Mitra" panose="00000400000000000000" pitchFamily="2" charset="-78"/>
              </a:rPr>
              <a:t>یک تحول تدریجی (قرن 18) / در انگلستان/ آبراهام داربی آهن را به شمش آهن تبذیل میکند و به تولید صنعتی میرساند که جنبش هایی را در شهرسازی و معماری موجب میشود  (</a:t>
            </a:r>
            <a:r>
              <a:rPr lang="fa-IR" u="sng" dirty="0" smtClean="0">
                <a:solidFill>
                  <a:schemeClr val="tx1"/>
                </a:solidFill>
                <a:cs typeface="B Mitra" panose="00000400000000000000" pitchFamily="2" charset="-78"/>
              </a:rPr>
              <a:t>آهن اسکلت بناها</a:t>
            </a:r>
            <a:r>
              <a:rPr lang="fa-IR" dirty="0" smtClean="0">
                <a:solidFill>
                  <a:schemeClr val="tx1"/>
                </a:solidFill>
                <a:cs typeface="B Mitra" panose="00000400000000000000" pitchFamily="2" charset="-78"/>
              </a:rPr>
              <a:t> میشود!) / معماری با اسکلت فلزی اولین بار در کارخانجات دیده میشود و کارگران وارد کارخانه ها میشوند و </a:t>
            </a:r>
            <a:r>
              <a:rPr lang="fa-IR" u="sng" dirty="0" smtClean="0">
                <a:solidFill>
                  <a:schemeClr val="tx1"/>
                </a:solidFill>
                <a:cs typeface="B Mitra" panose="00000400000000000000" pitchFamily="2" charset="-78"/>
              </a:rPr>
              <a:t>نیاز به مسکن انبوه </a:t>
            </a:r>
            <a:r>
              <a:rPr lang="fa-IR" dirty="0" smtClean="0">
                <a:solidFill>
                  <a:schemeClr val="tx1"/>
                </a:solidFill>
                <a:cs typeface="B Mitra" panose="00000400000000000000" pitchFamily="2" charset="-78"/>
              </a:rPr>
              <a:t>برای اسکان آنان حس میشود.</a:t>
            </a:r>
          </a:p>
          <a:p>
            <a:pPr marL="0" indent="0" algn="just" rtl="1">
              <a:buNone/>
            </a:pPr>
            <a:r>
              <a:rPr lang="fa-IR" b="1" dirty="0" smtClean="0">
                <a:solidFill>
                  <a:schemeClr val="tx1"/>
                </a:solidFill>
                <a:cs typeface="B Mitra" panose="00000400000000000000" pitchFamily="2" charset="-78"/>
              </a:rPr>
              <a:t>1825: </a:t>
            </a:r>
            <a:r>
              <a:rPr lang="fa-IR" dirty="0" smtClean="0">
                <a:solidFill>
                  <a:schemeClr val="tx1"/>
                </a:solidFill>
                <a:cs typeface="B Mitra" panose="00000400000000000000" pitchFamily="2" charset="-78"/>
              </a:rPr>
              <a:t>قطار راه می افتد.</a:t>
            </a:r>
          </a:p>
          <a:p>
            <a:pPr marL="0" indent="0" algn="just" rtl="1">
              <a:buNone/>
            </a:pPr>
            <a:r>
              <a:rPr lang="fa-IR" b="1" dirty="0" smtClean="0">
                <a:solidFill>
                  <a:schemeClr val="tx1"/>
                </a:solidFill>
                <a:cs typeface="B Mitra" panose="00000400000000000000" pitchFamily="2" charset="-78"/>
              </a:rPr>
              <a:t>1851: </a:t>
            </a:r>
            <a:r>
              <a:rPr lang="fa-IR" dirty="0" smtClean="0">
                <a:solidFill>
                  <a:schemeClr val="tx1"/>
                </a:solidFill>
                <a:cs typeface="B Mitra" panose="00000400000000000000" pitchFamily="2" charset="-78"/>
              </a:rPr>
              <a:t>درهم تنیدگی معماری و مهندسی (نمایشگاه کریستال پالاس)</a:t>
            </a:r>
          </a:p>
          <a:p>
            <a:pPr marL="0" indent="0" algn="just" rtl="1">
              <a:buNone/>
            </a:pPr>
            <a:r>
              <a:rPr lang="fa-IR" b="1" dirty="0" smtClean="0">
                <a:solidFill>
                  <a:schemeClr val="tx1"/>
                </a:solidFill>
                <a:cs typeface="B Mitra" panose="00000400000000000000" pitchFamily="2" charset="-78"/>
              </a:rPr>
              <a:t>1853: </a:t>
            </a:r>
            <a:r>
              <a:rPr lang="fa-IR" dirty="0" smtClean="0">
                <a:solidFill>
                  <a:schemeClr val="tx1"/>
                </a:solidFill>
                <a:cs typeface="B Mitra" panose="00000400000000000000" pitchFamily="2" charset="-78"/>
              </a:rPr>
              <a:t>هوسمان (هوسمان پاریس را زنده کرد)</a:t>
            </a:r>
          </a:p>
          <a:p>
            <a:pPr marL="0" indent="0" algn="just" rtl="1">
              <a:buNone/>
            </a:pPr>
            <a:r>
              <a:rPr lang="fa-IR" b="1" dirty="0" smtClean="0">
                <a:solidFill>
                  <a:schemeClr val="tx1"/>
                </a:solidFill>
                <a:cs typeface="B Mitra" panose="00000400000000000000" pitchFamily="2" charset="-78"/>
              </a:rPr>
              <a:t>1889: </a:t>
            </a:r>
            <a:r>
              <a:rPr lang="fa-IR" dirty="0" smtClean="0">
                <a:solidFill>
                  <a:schemeClr val="tx1"/>
                </a:solidFill>
                <a:cs typeface="B Mitra" panose="00000400000000000000" pitchFamily="2" charset="-78"/>
              </a:rPr>
              <a:t>نماد 100 سالگی انقلاب کبیر فرانسه / نمایشگاه پاریس/ ساخت برج ایفل/ جنبش شیکاگو در آمریکا (سردمدار بلند مرتبه سازی).</a:t>
            </a:r>
          </a:p>
        </p:txBody>
      </p:sp>
      <p:sp>
        <p:nvSpPr>
          <p:cNvPr id="4" name="TextBox 3"/>
          <p:cNvSpPr txBox="1"/>
          <p:nvPr/>
        </p:nvSpPr>
        <p:spPr>
          <a:xfrm>
            <a:off x="4599296" y="492366"/>
            <a:ext cx="7522364" cy="1200329"/>
          </a:xfrm>
          <a:prstGeom prst="rect">
            <a:avLst/>
          </a:prstGeom>
          <a:noFill/>
        </p:spPr>
        <p:txBody>
          <a:bodyPr wrap="square" rtlCol="1">
            <a:spAutoFit/>
          </a:bodyPr>
          <a:lstStyle/>
          <a:p>
            <a:r>
              <a:rPr lang="fa-IR" sz="3600" b="1" dirty="0">
                <a:solidFill>
                  <a:prstClr val="black"/>
                </a:solidFill>
                <a:cs typeface="B Titr" panose="00000700000000000000" pitchFamily="2" charset="-78"/>
              </a:rPr>
              <a:t>2.</a:t>
            </a:r>
            <a:r>
              <a:rPr lang="fa-IR" sz="3600" b="1" dirty="0">
                <a:solidFill>
                  <a:prstClr val="black"/>
                </a:solidFill>
                <a:cs typeface="B Titr" panose="00000700000000000000" pitchFamily="2" charset="-78"/>
              </a:rPr>
              <a:t> مقدمات پیش از </a:t>
            </a:r>
            <a:r>
              <a:rPr lang="fa-IR" sz="3600" b="1" dirty="0">
                <a:solidFill>
                  <a:prstClr val="black"/>
                </a:solidFill>
                <a:cs typeface="B Titr" panose="00000700000000000000" pitchFamily="2" charset="-78"/>
              </a:rPr>
              <a:t>مدرنیسم (عصر روشنگری)</a:t>
            </a:r>
            <a:endParaRPr lang="fa-IR" sz="3600" b="1" dirty="0">
              <a:solidFill>
                <a:prstClr val="black"/>
              </a:solidFill>
              <a:cs typeface="B Titr" panose="00000700000000000000" pitchFamily="2" charset="-78"/>
            </a:endParaRPr>
          </a:p>
          <a:p>
            <a:r>
              <a:rPr lang="fa-IR" sz="3600" b="1" dirty="0">
                <a:solidFill>
                  <a:prstClr val="black"/>
                </a:solidFill>
                <a:cs typeface="B Titr" panose="00000700000000000000" pitchFamily="2" charset="-78"/>
              </a:rPr>
              <a:t> </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39538641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
        <p:nvSpPr>
          <p:cNvPr id="5" name="Content Placeholder 2"/>
          <p:cNvSpPr>
            <a:spLocks noGrp="1"/>
          </p:cNvSpPr>
          <p:nvPr>
            <p:ph sz="quarter" idx="13"/>
          </p:nvPr>
        </p:nvSpPr>
        <p:spPr>
          <a:xfrm>
            <a:off x="126609" y="1378634"/>
            <a:ext cx="11952848" cy="5359791"/>
          </a:xfrm>
        </p:spPr>
        <p:txBody>
          <a:bodyPr>
            <a:normAutofit fontScale="92500" lnSpcReduction="20000"/>
          </a:bodyPr>
          <a:lstStyle/>
          <a:p>
            <a:pPr marL="0" indent="0" algn="just" rtl="1">
              <a:buNone/>
            </a:pPr>
            <a:r>
              <a:rPr lang="fa-IR" dirty="0" smtClean="0">
                <a:solidFill>
                  <a:schemeClr val="tx1"/>
                </a:solidFill>
                <a:cs typeface="B Mitra" panose="00000400000000000000" pitchFamily="2" charset="-78"/>
              </a:rPr>
              <a:t>ابتدای این مقطع زمانی در عرصه شهرسازی به طور جدی متاثر از اندیشه باغ شهر هاوارد است (1850-1928).</a:t>
            </a:r>
          </a:p>
          <a:p>
            <a:pPr marL="0" indent="0" algn="just" rtl="1">
              <a:buNone/>
            </a:pPr>
            <a:r>
              <a:rPr lang="fa-IR" dirty="0" smtClean="0">
                <a:solidFill>
                  <a:schemeClr val="tx1"/>
                </a:solidFill>
                <a:cs typeface="B Mitra" panose="00000400000000000000" pitchFamily="2" charset="-78"/>
              </a:rPr>
              <a:t>در ادامه به نظریه پردازان مختلف در شهرسازی مدرن خواهیم پرداخت:</a:t>
            </a:r>
          </a:p>
          <a:p>
            <a:pPr marL="514350" indent="-514350" algn="just" rtl="1">
              <a:buAutoNum type="arabicPeriod"/>
            </a:pPr>
            <a:r>
              <a:rPr lang="fa-IR" b="1" i="1" dirty="0" smtClean="0">
                <a:solidFill>
                  <a:schemeClr val="tx1"/>
                </a:solidFill>
                <a:cs typeface="B Mitra" panose="00000400000000000000" pitchFamily="2" charset="-78"/>
              </a:rPr>
              <a:t>آرتور و سوریا و شهر خطی</a:t>
            </a:r>
          </a:p>
          <a:p>
            <a:pPr marL="0" indent="0" algn="just" rtl="1">
              <a:buNone/>
            </a:pPr>
            <a:r>
              <a:rPr lang="fa-IR" dirty="0" smtClean="0">
                <a:solidFill>
                  <a:schemeClr val="tx1"/>
                </a:solidFill>
                <a:cs typeface="B Mitra" panose="00000400000000000000" pitchFamily="2" charset="-78"/>
              </a:rPr>
              <a:t>اهل اسپانیا/  (1844-1920)/  در سال 1882 نظریه شهر خطی را در روزنامه ال پروگرسو در مادرید به چاپ </a:t>
            </a:r>
            <a:r>
              <a:rPr lang="fa-IR" dirty="0">
                <a:solidFill>
                  <a:schemeClr val="tx1"/>
                </a:solidFill>
                <a:cs typeface="B Mitra" panose="00000400000000000000" pitchFamily="2" charset="-78"/>
              </a:rPr>
              <a:t>رساند. سوریا سلسله مقالاتی تحت عنوان مسائل شهری مادرید، در یک ستون از روزنامه ی ال پروگرسو مادرید می نوشت و این کار موجب توجه وی به بسیاری از مشکلات پایتخت اسپانیا گردید</a:t>
            </a:r>
            <a:r>
              <a:rPr lang="fa-IR" dirty="0" smtClean="0">
                <a:solidFill>
                  <a:schemeClr val="tx1"/>
                </a:solidFill>
                <a:cs typeface="B Mitra" panose="00000400000000000000" pitchFamily="2" charset="-78"/>
              </a:rPr>
              <a:t>. عمده توجه او بر ترافیک شهری بود.</a:t>
            </a:r>
          </a:p>
          <a:p>
            <a:pPr marL="0" indent="0" algn="just" rtl="1">
              <a:buNone/>
            </a:pPr>
            <a:r>
              <a:rPr lang="fa-IR" dirty="0">
                <a:solidFill>
                  <a:schemeClr val="tx1"/>
                </a:solidFill>
                <a:cs typeface="B Mitra" panose="00000400000000000000" pitchFamily="2" charset="-78"/>
              </a:rPr>
              <a:t> اصول بنیادی شهر خطی :</a:t>
            </a:r>
          </a:p>
          <a:p>
            <a:pPr marL="0" indent="0" algn="just" rtl="1">
              <a:buNone/>
            </a:pPr>
            <a:r>
              <a:rPr lang="fa-IR" dirty="0" smtClean="0">
                <a:solidFill>
                  <a:schemeClr val="tx1"/>
                </a:solidFill>
                <a:cs typeface="B Mitra" panose="00000400000000000000" pitchFamily="2" charset="-78"/>
              </a:rPr>
              <a:t>1. </a:t>
            </a:r>
            <a:r>
              <a:rPr lang="fa-IR" dirty="0">
                <a:solidFill>
                  <a:schemeClr val="tx1"/>
                </a:solidFill>
                <a:cs typeface="B Mitra" panose="00000400000000000000" pitchFamily="2" charset="-78"/>
              </a:rPr>
              <a:t>نخستین و مهم ترین اصل این است که همه مشکلات شهرسازی از مشکلات ترافیک سرچشمه می گیرد. بهترین و مطلوب ترین شکل برای یک شهر آن است که رفت وآمد ساکنانش میان  نقاط مختلف، در کمترین زمان امکان پذیرباشد.</a:t>
            </a:r>
          </a:p>
          <a:p>
            <a:pPr marL="0" indent="0" algn="just" rtl="1">
              <a:buNone/>
            </a:pPr>
            <a:r>
              <a:rPr lang="fa-IR" dirty="0">
                <a:solidFill>
                  <a:schemeClr val="tx1"/>
                </a:solidFill>
                <a:cs typeface="B Mitra" panose="00000400000000000000" pitchFamily="2" charset="-78"/>
              </a:rPr>
              <a:t>2</a:t>
            </a:r>
            <a:r>
              <a:rPr lang="fa-IR" dirty="0" smtClean="0">
                <a:solidFill>
                  <a:schemeClr val="tx1"/>
                </a:solidFill>
                <a:cs typeface="B Mitra" panose="00000400000000000000" pitchFamily="2" charset="-78"/>
              </a:rPr>
              <a:t>. سوریا </a:t>
            </a:r>
            <a:r>
              <a:rPr lang="fa-IR" dirty="0">
                <a:solidFill>
                  <a:schemeClr val="tx1"/>
                </a:solidFill>
                <a:cs typeface="B Mitra" panose="00000400000000000000" pitchFamily="2" charset="-78"/>
              </a:rPr>
              <a:t>از نظم هندسی طرح ها بسیار حمایت کرده است. به عقیده ی وی ستون فقرات شهر باید یک خیابان با عرض 40 متر باشد که در مرکز آن مسیرهای رفت و برگشت راه آهن احداث گردد.</a:t>
            </a:r>
          </a:p>
          <a:p>
            <a:pPr marL="0" indent="0" algn="just" rtl="1">
              <a:buNone/>
            </a:pPr>
            <a:r>
              <a:rPr lang="fa-IR" dirty="0">
                <a:solidFill>
                  <a:schemeClr val="tx1"/>
                </a:solidFill>
                <a:cs typeface="B Mitra" panose="00000400000000000000" pitchFamily="2" charset="-78"/>
              </a:rPr>
              <a:t>3</a:t>
            </a:r>
            <a:r>
              <a:rPr lang="fa-IR" dirty="0" smtClean="0">
                <a:solidFill>
                  <a:schemeClr val="tx1"/>
                </a:solidFill>
                <a:cs typeface="B Mitra" panose="00000400000000000000" pitchFamily="2" charset="-78"/>
              </a:rPr>
              <a:t>. </a:t>
            </a:r>
            <a:r>
              <a:rPr lang="fa-IR" dirty="0">
                <a:solidFill>
                  <a:schemeClr val="tx1"/>
                </a:solidFill>
                <a:cs typeface="B Mitra" panose="00000400000000000000" pitchFamily="2" charset="-78"/>
              </a:rPr>
              <a:t>سوریا ضمن تاکید بر نقش بسیار مهم راه ها در ساخت شهرها، بر تامین توسعه ی پویا و رشد طبیعی شهرها تاکید داشته است.</a:t>
            </a:r>
          </a:p>
          <a:p>
            <a:pPr marL="0" indent="0" algn="just" rtl="1">
              <a:buNone/>
            </a:pPr>
            <a:r>
              <a:rPr lang="fa-IR" dirty="0" smtClean="0">
                <a:solidFill>
                  <a:schemeClr val="tx1"/>
                </a:solidFill>
                <a:cs typeface="B Mitra" panose="00000400000000000000" pitchFamily="2" charset="-78"/>
              </a:rPr>
              <a:t>4. شهر </a:t>
            </a:r>
            <a:r>
              <a:rPr lang="fa-IR" dirty="0">
                <a:solidFill>
                  <a:schemeClr val="tx1"/>
                </a:solidFill>
                <a:cs typeface="B Mitra" panose="00000400000000000000" pitchFamily="2" charset="-78"/>
              </a:rPr>
              <a:t>خطی موجب تغییر یافتن جهت مهاجرت های خطرناک و بی نظم جمعیت روستایی به شهرها خواهد بود.</a:t>
            </a:r>
          </a:p>
          <a:p>
            <a:pPr marL="0" indent="0" algn="just" rtl="1">
              <a:buNone/>
            </a:pPr>
            <a:r>
              <a:rPr lang="fa-IR" dirty="0" smtClean="0">
                <a:solidFill>
                  <a:schemeClr val="tx1"/>
                </a:solidFill>
                <a:cs typeface="B Mitra" panose="00000400000000000000" pitchFamily="2" charset="-78"/>
              </a:rPr>
              <a:t>5. آخرین </a:t>
            </a:r>
            <a:r>
              <a:rPr lang="fa-IR" dirty="0">
                <a:solidFill>
                  <a:schemeClr val="tx1"/>
                </a:solidFill>
                <a:cs typeface="B Mitra" panose="00000400000000000000" pitchFamily="2" charset="-78"/>
              </a:rPr>
              <a:t>اصل تصریح شده در طرح سوریا "طرح تقسیم عادلانه زمین" است. </a:t>
            </a:r>
            <a:endParaRPr lang="fa-IR" dirty="0" smtClean="0">
              <a:solidFill>
                <a:schemeClr val="tx1"/>
              </a:solidFill>
              <a:cs typeface="B Mitra" panose="00000400000000000000" pitchFamily="2" charset="-78"/>
            </a:endParaRPr>
          </a:p>
        </p:txBody>
      </p:sp>
    </p:spTree>
    <p:extLst>
      <p:ext uri="{BB962C8B-B14F-4D97-AF65-F5344CB8AC3E}">
        <p14:creationId xmlns:p14="http://schemas.microsoft.com/office/powerpoint/2010/main" val="57652251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3"/>
          </p:nvPr>
        </p:nvSpPr>
        <p:spPr>
          <a:xfrm>
            <a:off x="5134707" y="1505242"/>
            <a:ext cx="6836897" cy="5352757"/>
          </a:xfrm>
        </p:spPr>
        <p:txBody>
          <a:bodyPr>
            <a:normAutofit/>
          </a:bodyPr>
          <a:lstStyle/>
          <a:p>
            <a:pPr marL="0" indent="0" algn="just" rtl="1">
              <a:buNone/>
            </a:pPr>
            <a:r>
              <a:rPr lang="fa-IR" dirty="0">
                <a:solidFill>
                  <a:schemeClr val="tx1"/>
                </a:solidFill>
                <a:cs typeface="B Mitra" panose="00000400000000000000" pitchFamily="2" charset="-78"/>
              </a:rPr>
              <a:t>در عمل فقط 5.2 کیلومتر از مسیر فوق ساخته شد که آن هم بیشتر به ساختمان های مختلف عمومی از جمله یک تئاتر، اختصاص داشت (تصویر </a:t>
            </a:r>
            <a:r>
              <a:rPr lang="fa-IR" dirty="0" smtClean="0">
                <a:solidFill>
                  <a:schemeClr val="tx1"/>
                </a:solidFill>
                <a:cs typeface="B Mitra" panose="00000400000000000000" pitchFamily="2" charset="-78"/>
              </a:rPr>
              <a:t>نوار </a:t>
            </a:r>
            <a:r>
              <a:rPr lang="fa-IR" dirty="0">
                <a:solidFill>
                  <a:schemeClr val="tx1"/>
                </a:solidFill>
                <a:cs typeface="B Mitra" panose="00000400000000000000" pitchFamily="2" charset="-78"/>
              </a:rPr>
              <a:t>ساختمانی به عرض 450 متر، قرار بود که از طرفین با نوارهای جنگلی به عرض 100 متر محصور شود. شبکه خیابان ها درجه بندی شده است : خیابان اصلی 40 متر عرض دارد و خیابان های کناری 20 متر و خیابان های عقبی به عرض 10 متر هستند. خیابان اصلی به 7 نوار عبوری مختلف براساس نوع رفت و آمدی که در آن صورت می گیرد تقسیم شده </a:t>
            </a:r>
            <a:r>
              <a:rPr lang="fa-IR" dirty="0" smtClean="0">
                <a:solidFill>
                  <a:schemeClr val="tx1"/>
                </a:solidFill>
                <a:cs typeface="B Mitra" panose="00000400000000000000" pitchFamily="2" charset="-78"/>
              </a:rPr>
              <a:t>است. به </a:t>
            </a:r>
            <a:r>
              <a:rPr lang="fa-IR" dirty="0">
                <a:solidFill>
                  <a:schemeClr val="tx1"/>
                </a:solidFill>
                <a:cs typeface="B Mitra" panose="00000400000000000000" pitchFamily="2" charset="-78"/>
              </a:rPr>
              <a:t>این ترتیب : جاده مرکزی، پیاده روها، مسیر عبوری گاری و کالسکه، مسیر تراموا، جاده های ویژه خدماتی. </a:t>
            </a:r>
            <a:endParaRPr lang="fa-IR" dirty="0" smtClean="0">
              <a:solidFill>
                <a:schemeClr val="tx1"/>
              </a:solidFill>
              <a:cs typeface="B Mitra" panose="00000400000000000000" pitchFamily="2" charset="-78"/>
            </a:endParaRPr>
          </a:p>
          <a:p>
            <a:pPr marL="0" indent="0" algn="just" rtl="1">
              <a:buNone/>
            </a:pPr>
            <a:endParaRPr lang="fa-IR" dirty="0">
              <a:solidFill>
                <a:schemeClr val="tx1"/>
              </a:solidFill>
              <a:cs typeface="B Mitra" panose="00000400000000000000" pitchFamily="2" charset="-78"/>
            </a:endParaRPr>
          </a:p>
          <a:p>
            <a:pPr marL="0" indent="0" algn="just" rtl="1">
              <a:buNone/>
            </a:pPr>
            <a:endParaRPr lang="fa-IR" dirty="0" smtClean="0">
              <a:solidFill>
                <a:schemeClr val="tx1"/>
              </a:solidFill>
              <a:cs typeface="B Mitra" panose="00000400000000000000" pitchFamily="2" charset="-78"/>
            </a:endParaRPr>
          </a:p>
          <a:p>
            <a:pPr marL="0" indent="0" algn="just" rtl="1">
              <a:buNone/>
            </a:pPr>
            <a:endParaRPr lang="fa-IR" dirty="0">
              <a:solidFill>
                <a:schemeClr val="tx1"/>
              </a:solidFill>
              <a:cs typeface="B Mitra" panose="00000400000000000000" pitchFamily="2" charset="-78"/>
            </a:endParaRPr>
          </a:p>
          <a:p>
            <a:pPr marL="0" indent="0" algn="just" rtl="1">
              <a:buNone/>
            </a:pPr>
            <a:endParaRPr lang="fa-IR" dirty="0" smtClean="0">
              <a:solidFill>
                <a:schemeClr val="tx1"/>
              </a:solidFill>
              <a:cs typeface="B Mitra" panose="00000400000000000000" pitchFamily="2" charset="-78"/>
            </a:endParaRPr>
          </a:p>
          <a:p>
            <a:pPr marL="0" indent="0" algn="just" rtl="1">
              <a:buNone/>
            </a:pPr>
            <a:endParaRPr lang="fa-IR" dirty="0">
              <a:solidFill>
                <a:schemeClr val="tx1"/>
              </a:solidFill>
              <a:cs typeface="B Mitra" panose="00000400000000000000" pitchFamily="2" charset="-78"/>
            </a:endParaRPr>
          </a:p>
          <a:p>
            <a:pPr marL="0" indent="0" algn="just" rtl="1">
              <a:buNone/>
            </a:pPr>
            <a:endParaRPr lang="fa-IR" dirty="0" smtClean="0">
              <a:solidFill>
                <a:schemeClr val="tx1"/>
              </a:solidFill>
              <a:cs typeface="B Mitra" panose="00000400000000000000" pitchFamily="2" charset="-78"/>
            </a:endParaRPr>
          </a:p>
          <a:p>
            <a:pPr marL="0" indent="0" algn="just" rtl="1">
              <a:buNone/>
            </a:pPr>
            <a:endParaRPr lang="fa-IR" dirty="0">
              <a:solidFill>
                <a:schemeClr val="tx1"/>
              </a:solidFill>
              <a:cs typeface="B Mitra" panose="00000400000000000000" pitchFamily="2" charset="-78"/>
            </a:endParaRPr>
          </a:p>
          <a:p>
            <a:pPr marL="0" indent="0" algn="just" rtl="1">
              <a:buNone/>
            </a:pPr>
            <a:endParaRPr lang="fa-IR" dirty="0" smtClean="0">
              <a:solidFill>
                <a:schemeClr val="tx1"/>
              </a:solidFill>
              <a:cs typeface="B Mitra" panose="00000400000000000000" pitchFamily="2" charset="-78"/>
            </a:endParaRPr>
          </a:p>
          <a:p>
            <a:pPr marL="0" indent="0" algn="ctr" rtl="1">
              <a:buNone/>
            </a:pPr>
            <a:endParaRPr lang="fa-IR" dirty="0" smtClean="0">
              <a:solidFill>
                <a:schemeClr val="tx1"/>
              </a:solidFill>
              <a:cs typeface="B Mitra"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811" y="1642401"/>
            <a:ext cx="4825589" cy="4167555"/>
          </a:xfrm>
          <a:prstGeom prst="rect">
            <a:avLst/>
          </a:prstGeom>
        </p:spPr>
      </p:pic>
      <p:sp>
        <p:nvSpPr>
          <p:cNvPr id="6" name="TextBox 5"/>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24470439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3"/>
          </p:nvPr>
        </p:nvSpPr>
        <p:spPr>
          <a:xfrm>
            <a:off x="323557" y="1336432"/>
            <a:ext cx="11507371" cy="5521568"/>
          </a:xfrm>
        </p:spPr>
        <p:txBody>
          <a:bodyPr>
            <a:normAutofit/>
          </a:bodyPr>
          <a:lstStyle/>
          <a:p>
            <a:pPr marL="0" indent="0" algn="just" rtl="1">
              <a:buNone/>
            </a:pPr>
            <a:r>
              <a:rPr lang="fa-IR" b="1" i="1" dirty="0" smtClean="0">
                <a:solidFill>
                  <a:schemeClr val="tx1"/>
                </a:solidFill>
                <a:cs typeface="B Mitra" panose="00000400000000000000" pitchFamily="2" charset="-78"/>
              </a:rPr>
              <a:t>2. هاوارد و باغ شهر</a:t>
            </a:r>
          </a:p>
          <a:p>
            <a:pPr marL="0" indent="0" algn="just" rtl="1">
              <a:buNone/>
            </a:pPr>
            <a:r>
              <a:rPr lang="fa-IR" dirty="0">
                <a:solidFill>
                  <a:schemeClr val="tx1"/>
                </a:solidFill>
                <a:cs typeface="B Mitra" panose="00000400000000000000" pitchFamily="2" charset="-78"/>
              </a:rPr>
              <a:t>هاوارد در طرح شهرهای باغ مانند خود، شهر را به صورت چنددایره متحد المرکز تصویرکرد . باغشهر های که در داخل حلقه عریضی از زمین های کشاورزی محصور خواهند بود و در </a:t>
            </a:r>
            <a:r>
              <a:rPr lang="fa-IR" dirty="0" smtClean="0">
                <a:solidFill>
                  <a:schemeClr val="tx1"/>
                </a:solidFill>
                <a:cs typeface="B Mitra" panose="00000400000000000000" pitchFamily="2" charset="-78"/>
              </a:rPr>
              <a:t>حدود </a:t>
            </a:r>
            <a:r>
              <a:rPr lang="fa-IR" dirty="0">
                <a:solidFill>
                  <a:schemeClr val="tx1"/>
                </a:solidFill>
                <a:cs typeface="B Mitra" panose="00000400000000000000" pitchFamily="2" charset="-78"/>
              </a:rPr>
              <a:t>سی هزار نفر جمعیت داشته اند . </a:t>
            </a:r>
            <a:r>
              <a:rPr lang="fa-IR" dirty="0" smtClean="0">
                <a:solidFill>
                  <a:schemeClr val="tx1"/>
                </a:solidFill>
                <a:cs typeface="B Mitra" panose="00000400000000000000" pitchFamily="2" charset="-78"/>
              </a:rPr>
              <a:t>بناهای عمومی </a:t>
            </a:r>
            <a:r>
              <a:rPr lang="fa-IR" dirty="0">
                <a:solidFill>
                  <a:schemeClr val="tx1"/>
                </a:solidFill>
                <a:cs typeface="B Mitra" panose="00000400000000000000" pitchFamily="2" charset="-78"/>
              </a:rPr>
              <a:t>شهر درمرکز این دوایر در دور میدانی قرار می گرفتند. بین دایره میانی ودایره بیرونی ،خیابان اصلی شهر به عرض 135 متر </a:t>
            </a:r>
            <a:r>
              <a:rPr lang="fa-IR" dirty="0" smtClean="0">
                <a:solidFill>
                  <a:schemeClr val="tx1"/>
                </a:solidFill>
                <a:cs typeface="B Mitra" panose="00000400000000000000" pitchFamily="2" charset="-78"/>
              </a:rPr>
              <a:t>قرار می </a:t>
            </a:r>
            <a:r>
              <a:rPr lang="fa-IR" dirty="0">
                <a:solidFill>
                  <a:schemeClr val="tx1"/>
                </a:solidFill>
                <a:cs typeface="B Mitra" panose="00000400000000000000" pitchFamily="2" charset="-78"/>
              </a:rPr>
              <a:t>گرفت که واجد چمن </a:t>
            </a:r>
            <a:r>
              <a:rPr lang="fa-IR" dirty="0" smtClean="0">
                <a:solidFill>
                  <a:schemeClr val="tx1"/>
                </a:solidFill>
                <a:cs typeface="B Mitra" panose="00000400000000000000" pitchFamily="2" charset="-78"/>
              </a:rPr>
              <a:t>و درختانی </a:t>
            </a:r>
            <a:r>
              <a:rPr lang="fa-IR" dirty="0">
                <a:solidFill>
                  <a:schemeClr val="tx1"/>
                </a:solidFill>
                <a:cs typeface="B Mitra" panose="00000400000000000000" pitchFamily="2" charset="-78"/>
              </a:rPr>
              <a:t>به عنوان سایه بان بود .خود دایره بیرونی ، نواحی زراعی شهر را به وجود می آورد ، وقسمتی نیز برای کارگاهها وکارخانه ها پیش بینی شده بود. </a:t>
            </a:r>
            <a:r>
              <a:rPr lang="fa-IR" dirty="0" smtClean="0">
                <a:solidFill>
                  <a:schemeClr val="tx1"/>
                </a:solidFill>
                <a:cs typeface="B Mitra" panose="00000400000000000000" pitchFamily="2" charset="-78"/>
              </a:rPr>
              <a:t>در پارکی </a:t>
            </a:r>
            <a:r>
              <a:rPr lang="fa-IR" dirty="0">
                <a:solidFill>
                  <a:schemeClr val="tx1"/>
                </a:solidFill>
                <a:cs typeface="B Mitra" panose="00000400000000000000" pitchFamily="2" charset="-78"/>
              </a:rPr>
              <a:t>مدور </a:t>
            </a:r>
            <a:r>
              <a:rPr lang="fa-IR" dirty="0" smtClean="0">
                <a:solidFill>
                  <a:schemeClr val="tx1"/>
                </a:solidFill>
                <a:cs typeface="B Mitra" panose="00000400000000000000" pitchFamily="2" charset="-78"/>
              </a:rPr>
              <a:t>در میان </a:t>
            </a:r>
            <a:r>
              <a:rPr lang="fa-IR" dirty="0">
                <a:solidFill>
                  <a:schemeClr val="tx1"/>
                </a:solidFill>
                <a:cs typeface="B Mitra" panose="00000400000000000000" pitchFamily="2" charset="-78"/>
              </a:rPr>
              <a:t>شهر، بناهای عمومی بزرگ ساخته می شدند </a:t>
            </a:r>
            <a:r>
              <a:rPr lang="fa-IR" dirty="0" smtClean="0">
                <a:solidFill>
                  <a:schemeClr val="tx1"/>
                </a:solidFill>
                <a:cs typeface="B Mitra" panose="00000400000000000000" pitchFamily="2" charset="-78"/>
              </a:rPr>
              <a:t>و تالاری نیز برای </a:t>
            </a:r>
            <a:r>
              <a:rPr lang="fa-IR" dirty="0">
                <a:solidFill>
                  <a:schemeClr val="tx1"/>
                </a:solidFill>
                <a:cs typeface="B Mitra" panose="00000400000000000000" pitchFamily="2" charset="-78"/>
              </a:rPr>
              <a:t>کنسرت ، سخنرانی، تأتر ، کتابخانه وغیره که برای هریک محوطه ای نسبتاً بزرگ تعلق می گرفت ، اختصاص یافته بود</a:t>
            </a:r>
            <a:r>
              <a:rPr lang="fa-IR" dirty="0" smtClean="0">
                <a:solidFill>
                  <a:schemeClr val="tx1"/>
                </a:solidFill>
                <a:cs typeface="B Mitra" panose="00000400000000000000" pitchFamily="2" charset="-78"/>
              </a:rPr>
              <a:t>.</a:t>
            </a:r>
            <a:endParaRPr lang="fa-IR" dirty="0">
              <a:solidFill>
                <a:schemeClr val="tx1"/>
              </a:solidFill>
              <a:cs typeface="B Mitra" panose="00000400000000000000" pitchFamily="2" charset="-78"/>
            </a:endParaRPr>
          </a:p>
          <a:p>
            <a:pPr marL="0" indent="0" algn="just" rtl="1">
              <a:buNone/>
            </a:pPr>
            <a:r>
              <a:rPr lang="fa-IR" dirty="0" smtClean="0">
                <a:solidFill>
                  <a:schemeClr val="tx1"/>
                </a:solidFill>
                <a:cs typeface="B Mitra" panose="00000400000000000000" pitchFamily="2" charset="-78"/>
              </a:rPr>
              <a:t>دور این </a:t>
            </a:r>
            <a:r>
              <a:rPr lang="fa-IR" dirty="0">
                <a:solidFill>
                  <a:schemeClr val="tx1"/>
                </a:solidFill>
                <a:cs typeface="B Mitra" panose="00000400000000000000" pitchFamily="2" charset="-78"/>
              </a:rPr>
              <a:t>پارک را ایوانی احاطه می کرد که </a:t>
            </a:r>
            <a:r>
              <a:rPr lang="fa-IR" dirty="0" smtClean="0">
                <a:solidFill>
                  <a:schemeClr val="tx1"/>
                </a:solidFill>
                <a:cs typeface="B Mitra" panose="00000400000000000000" pitchFamily="2" charset="-78"/>
              </a:rPr>
              <a:t>در دو </a:t>
            </a:r>
            <a:r>
              <a:rPr lang="fa-IR" dirty="0">
                <a:solidFill>
                  <a:schemeClr val="tx1"/>
                </a:solidFill>
                <a:cs typeface="B Mitra" panose="00000400000000000000" pitchFamily="2" charset="-78"/>
              </a:rPr>
              <a:t>جانب آن طاقهایی ساخته می شدند . طاقها به پنجره های بزرگ شیشه ای مسدود شده وپنجره ها روبه گلخانه ای باز می شد ویا پناهگاهی بود که مردم را ازبدی هوا مصون دارد. به نظر هاوارد، این طرح خلاصه وکلی ازشهر را بدست می داد ونقشه دقیق تری برای هر شهر باغ مانند، می بایستی بادرنظرگرفتن موقع ومحل شهر رسم می شد.غالباً گفته شده است که شهرهای باغ مانندی که هاوارد پیشنهاد کرد، ازواقعیات بدوراست واگر هم ساخته شود چون کوچک است مسائل شهرنشینان امروزی را حل نمی کند. اما، هاوارد به خوبی به این موضوع پی برده بود که شهرهای پرجمعیت امروز عمر خود را کرده اند وشهرهای بزرگ آینده باید براساس جدید بنا شوند</a:t>
            </a:r>
            <a:r>
              <a:rPr lang="fa-IR" dirty="0" smtClean="0">
                <a:solidFill>
                  <a:schemeClr val="tx1"/>
                </a:solidFill>
                <a:cs typeface="B Mitra" panose="00000400000000000000" pitchFamily="2" charset="-78"/>
              </a:rPr>
              <a:t>. از باغ شهرهای اجرا شده میتوان به لچ ورث و ولوین اشاره کرد</a:t>
            </a:r>
          </a:p>
        </p:txBody>
      </p:sp>
      <p:sp>
        <p:nvSpPr>
          <p:cNvPr id="4" name="TextBox 3"/>
          <p:cNvSpPr txBox="1"/>
          <p:nvPr/>
        </p:nvSpPr>
        <p:spPr>
          <a:xfrm>
            <a:off x="4375052" y="492366"/>
            <a:ext cx="7746608" cy="646331"/>
          </a:xfrm>
          <a:prstGeom prst="rect">
            <a:avLst/>
          </a:prstGeom>
          <a:noFill/>
        </p:spPr>
        <p:txBody>
          <a:bodyPr wrap="square" rtlCol="1">
            <a:spAutoFit/>
          </a:bodyPr>
          <a:lstStyle/>
          <a:p>
            <a:r>
              <a:rPr lang="fa-IR" sz="3600" b="1" dirty="0">
                <a:solidFill>
                  <a:prstClr val="black"/>
                </a:solidFill>
                <a:cs typeface="B Titr" panose="00000700000000000000" pitchFamily="2" charset="-78"/>
              </a:rPr>
              <a:t>3. معماری و شهرسازی مدرن (اندیشه های نو)</a:t>
            </a:r>
            <a:endParaRPr lang="fa-IR" sz="3600" b="1" dirty="0">
              <a:solidFill>
                <a:prstClr val="black"/>
              </a:solidFill>
              <a:cs typeface="B Titr" panose="00000700000000000000" pitchFamily="2" charset="-78"/>
            </a:endParaRPr>
          </a:p>
        </p:txBody>
      </p:sp>
    </p:spTree>
    <p:extLst>
      <p:ext uri="{BB962C8B-B14F-4D97-AF65-F5344CB8AC3E}">
        <p14:creationId xmlns:p14="http://schemas.microsoft.com/office/powerpoint/2010/main" val="97227390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4609</Words>
  <Application>Microsoft Office PowerPoint</Application>
  <PresentationFormat>Widescreen</PresentationFormat>
  <Paragraphs>253</Paragraphs>
  <Slides>37</Slides>
  <Notes>7</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37</vt:i4>
      </vt:variant>
    </vt:vector>
  </HeadingPairs>
  <TitlesOfParts>
    <vt:vector size="48" baseType="lpstr">
      <vt:lpstr>Arial</vt:lpstr>
      <vt:lpstr>B Homa</vt:lpstr>
      <vt:lpstr>B Mitra</vt:lpstr>
      <vt:lpstr>B Nazanin</vt:lpstr>
      <vt:lpstr>B Titr</vt:lpstr>
      <vt:lpstr>Calibri</vt:lpstr>
      <vt:lpstr>Calibri Light</vt:lpstr>
      <vt:lpstr>Times New Roman</vt:lpstr>
      <vt:lpstr>Tw Cen MT</vt:lpstr>
      <vt:lpstr>Office Theme</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2020-11-10T15:56:53Z</dcterms:created>
  <dcterms:modified xsi:type="dcterms:W3CDTF">2020-11-10T16:00:22Z</dcterms:modified>
</cp:coreProperties>
</file>