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C440B1-1F01-4E5A-B59E-98A53ED50D2C}" type="doc">
      <dgm:prSet loTypeId="urn:microsoft.com/office/officeart/2005/8/layout/chart3" loCatId="cycle" qsTypeId="urn:microsoft.com/office/officeart/2005/8/quickstyle/3d3" qsCatId="3D" csTypeId="urn:microsoft.com/office/officeart/2005/8/colors/colorful1" csCatId="colorful" phldr="1"/>
      <dgm:spPr/>
    </dgm:pt>
    <dgm:pt modelId="{A630BD13-85A7-4121-8375-077EE4B72CF9}">
      <dgm:prSet phldrT="[Text]" custT="1"/>
      <dgm:spPr/>
      <dgm:t>
        <a:bodyPr/>
        <a:lstStyle/>
        <a:p>
          <a:r>
            <a:rPr lang="en-US" sz="4400" dirty="0" smtClean="0">
              <a:cs typeface="B Nazanin" panose="00000400000000000000" pitchFamily="2" charset="-78"/>
            </a:rPr>
            <a:t>EIA</a:t>
          </a:r>
          <a:endParaRPr lang="en-US" sz="4400" dirty="0">
            <a:cs typeface="B Nazanin" panose="00000400000000000000" pitchFamily="2" charset="-78"/>
          </a:endParaRPr>
        </a:p>
      </dgm:t>
    </dgm:pt>
    <dgm:pt modelId="{A840C2E6-94EE-496F-AA1C-CBA5FF68C77E}" type="parTrans" cxnId="{0B547145-5854-4D8C-8042-55E3FF340084}">
      <dgm:prSet/>
      <dgm:spPr/>
      <dgm:t>
        <a:bodyPr/>
        <a:lstStyle/>
        <a:p>
          <a:endParaRPr lang="en-US">
            <a:cs typeface="B Nazanin" panose="00000400000000000000" pitchFamily="2" charset="-78"/>
          </a:endParaRPr>
        </a:p>
      </dgm:t>
    </dgm:pt>
    <dgm:pt modelId="{96EE0403-1370-4CC5-8434-4CC26B515294}" type="sibTrans" cxnId="{0B547145-5854-4D8C-8042-55E3FF340084}">
      <dgm:prSet/>
      <dgm:spPr/>
      <dgm:t>
        <a:bodyPr/>
        <a:lstStyle/>
        <a:p>
          <a:endParaRPr lang="en-US">
            <a:cs typeface="B Nazanin" panose="00000400000000000000" pitchFamily="2" charset="-78"/>
          </a:endParaRPr>
        </a:p>
      </dgm:t>
    </dgm:pt>
    <dgm:pt modelId="{3EA34B22-C52A-45F5-ADE1-9E64E164ECCB}">
      <dgm:prSet phldrT="[Text]"/>
      <dgm:spPr/>
      <dgm:t>
        <a:bodyPr/>
        <a:lstStyle/>
        <a:p>
          <a:r>
            <a:rPr lang="fa-IR" dirty="0" smtClean="0">
              <a:cs typeface="B Nazanin" panose="00000400000000000000" pitchFamily="2" charset="-78"/>
            </a:rPr>
            <a:t>شهرک صنعتی 2 اردبیل</a:t>
          </a:r>
          <a:endParaRPr lang="en-US" dirty="0">
            <a:cs typeface="B Nazanin" panose="00000400000000000000" pitchFamily="2" charset="-78"/>
          </a:endParaRPr>
        </a:p>
      </dgm:t>
    </dgm:pt>
    <dgm:pt modelId="{29B6E186-DB64-4D60-9AC1-473DD46C3E05}" type="parTrans" cxnId="{FA6105F2-C8A4-4C89-84E4-1E173646085E}">
      <dgm:prSet/>
      <dgm:spPr/>
      <dgm:t>
        <a:bodyPr/>
        <a:lstStyle/>
        <a:p>
          <a:endParaRPr lang="en-US">
            <a:cs typeface="B Nazanin" panose="00000400000000000000" pitchFamily="2" charset="-78"/>
          </a:endParaRPr>
        </a:p>
      </dgm:t>
    </dgm:pt>
    <dgm:pt modelId="{0130044D-57B5-4E2F-B77B-6FEAB841906B}" type="sibTrans" cxnId="{FA6105F2-C8A4-4C89-84E4-1E173646085E}">
      <dgm:prSet/>
      <dgm:spPr/>
      <dgm:t>
        <a:bodyPr/>
        <a:lstStyle/>
        <a:p>
          <a:endParaRPr lang="en-US">
            <a:cs typeface="B Nazanin" panose="00000400000000000000" pitchFamily="2" charset="-78"/>
          </a:endParaRPr>
        </a:p>
      </dgm:t>
    </dgm:pt>
    <dgm:pt modelId="{100199F1-985B-4EB6-912B-0FF61BEDA4AF}">
      <dgm:prSet phldrT="[Text]"/>
      <dgm:spPr/>
      <dgm:t>
        <a:bodyPr/>
        <a:lstStyle/>
        <a:p>
          <a:r>
            <a:rPr lang="fa-IR" dirty="0" smtClean="0">
              <a:cs typeface="B Nazanin" panose="00000400000000000000" pitchFamily="2" charset="-78"/>
            </a:rPr>
            <a:t>شهر جدید پردیس</a:t>
          </a:r>
          <a:endParaRPr lang="en-US" dirty="0">
            <a:cs typeface="B Nazanin" panose="00000400000000000000" pitchFamily="2" charset="-78"/>
          </a:endParaRPr>
        </a:p>
      </dgm:t>
    </dgm:pt>
    <dgm:pt modelId="{57A37F4B-26FD-4E88-BBBF-4B508640B0A3}" type="parTrans" cxnId="{36D10E90-7C1B-4D94-B32F-EA9547EA7EDB}">
      <dgm:prSet/>
      <dgm:spPr/>
      <dgm:t>
        <a:bodyPr/>
        <a:lstStyle/>
        <a:p>
          <a:endParaRPr lang="en-US">
            <a:cs typeface="B Nazanin" panose="00000400000000000000" pitchFamily="2" charset="-78"/>
          </a:endParaRPr>
        </a:p>
      </dgm:t>
    </dgm:pt>
    <dgm:pt modelId="{61E29860-5DAD-4635-9FFD-27486E6CB385}" type="sibTrans" cxnId="{36D10E90-7C1B-4D94-B32F-EA9547EA7EDB}">
      <dgm:prSet/>
      <dgm:spPr/>
      <dgm:t>
        <a:bodyPr/>
        <a:lstStyle/>
        <a:p>
          <a:endParaRPr lang="en-US">
            <a:cs typeface="B Nazanin" panose="00000400000000000000" pitchFamily="2" charset="-78"/>
          </a:endParaRPr>
        </a:p>
      </dgm:t>
    </dgm:pt>
    <dgm:pt modelId="{3CCD016D-5249-4DE0-844B-C30E51E26453}" type="pres">
      <dgm:prSet presAssocID="{F8C440B1-1F01-4E5A-B59E-98A53ED50D2C}" presName="compositeShape" presStyleCnt="0">
        <dgm:presLayoutVars>
          <dgm:chMax val="7"/>
          <dgm:dir/>
          <dgm:resizeHandles val="exact"/>
        </dgm:presLayoutVars>
      </dgm:prSet>
      <dgm:spPr/>
    </dgm:pt>
    <dgm:pt modelId="{CE8B5A10-DBC5-4DCC-93FB-E8CFF9CB4BF2}" type="pres">
      <dgm:prSet presAssocID="{F8C440B1-1F01-4E5A-B59E-98A53ED50D2C}" presName="wedge1" presStyleLbl="node1" presStyleIdx="0" presStyleCnt="3"/>
      <dgm:spPr/>
      <dgm:t>
        <a:bodyPr/>
        <a:lstStyle/>
        <a:p>
          <a:endParaRPr lang="en-US"/>
        </a:p>
      </dgm:t>
    </dgm:pt>
    <dgm:pt modelId="{728F6F64-736F-489C-825F-53E580FBFD21}" type="pres">
      <dgm:prSet presAssocID="{F8C440B1-1F01-4E5A-B59E-98A53ED50D2C}" presName="wedge1Tx" presStyleLbl="node1" presStyleIdx="0" presStyleCnt="3">
        <dgm:presLayoutVars>
          <dgm:chMax val="0"/>
          <dgm:chPref val="0"/>
          <dgm:bulletEnabled val="1"/>
        </dgm:presLayoutVars>
      </dgm:prSet>
      <dgm:spPr/>
      <dgm:t>
        <a:bodyPr/>
        <a:lstStyle/>
        <a:p>
          <a:endParaRPr lang="en-US"/>
        </a:p>
      </dgm:t>
    </dgm:pt>
    <dgm:pt modelId="{4024408A-CF9B-4A10-9BD9-F0A7D3A351DD}" type="pres">
      <dgm:prSet presAssocID="{F8C440B1-1F01-4E5A-B59E-98A53ED50D2C}" presName="wedge2" presStyleLbl="node1" presStyleIdx="1" presStyleCnt="3"/>
      <dgm:spPr/>
      <dgm:t>
        <a:bodyPr/>
        <a:lstStyle/>
        <a:p>
          <a:endParaRPr lang="en-US"/>
        </a:p>
      </dgm:t>
    </dgm:pt>
    <dgm:pt modelId="{FC432467-B3B6-4B69-8712-B4605F34982B}" type="pres">
      <dgm:prSet presAssocID="{F8C440B1-1F01-4E5A-B59E-98A53ED50D2C}" presName="wedge2Tx" presStyleLbl="node1" presStyleIdx="1" presStyleCnt="3">
        <dgm:presLayoutVars>
          <dgm:chMax val="0"/>
          <dgm:chPref val="0"/>
          <dgm:bulletEnabled val="1"/>
        </dgm:presLayoutVars>
      </dgm:prSet>
      <dgm:spPr/>
      <dgm:t>
        <a:bodyPr/>
        <a:lstStyle/>
        <a:p>
          <a:endParaRPr lang="en-US"/>
        </a:p>
      </dgm:t>
    </dgm:pt>
    <dgm:pt modelId="{44AF9744-79B4-410F-9242-8A320E60C98B}" type="pres">
      <dgm:prSet presAssocID="{F8C440B1-1F01-4E5A-B59E-98A53ED50D2C}" presName="wedge3" presStyleLbl="node1" presStyleIdx="2" presStyleCnt="3"/>
      <dgm:spPr/>
      <dgm:t>
        <a:bodyPr/>
        <a:lstStyle/>
        <a:p>
          <a:endParaRPr lang="en-US"/>
        </a:p>
      </dgm:t>
    </dgm:pt>
    <dgm:pt modelId="{652F715E-8C15-43EB-BC76-624DBB17FFC4}" type="pres">
      <dgm:prSet presAssocID="{F8C440B1-1F01-4E5A-B59E-98A53ED50D2C}" presName="wedge3Tx" presStyleLbl="node1" presStyleIdx="2" presStyleCnt="3">
        <dgm:presLayoutVars>
          <dgm:chMax val="0"/>
          <dgm:chPref val="0"/>
          <dgm:bulletEnabled val="1"/>
        </dgm:presLayoutVars>
      </dgm:prSet>
      <dgm:spPr/>
      <dgm:t>
        <a:bodyPr/>
        <a:lstStyle/>
        <a:p>
          <a:endParaRPr lang="en-US"/>
        </a:p>
      </dgm:t>
    </dgm:pt>
  </dgm:ptLst>
  <dgm:cxnLst>
    <dgm:cxn modelId="{E6CBA076-2905-4D13-8B13-1FDF742BB184}" type="presOf" srcId="{F8C440B1-1F01-4E5A-B59E-98A53ED50D2C}" destId="{3CCD016D-5249-4DE0-844B-C30E51E26453}" srcOrd="0" destOrd="0" presId="urn:microsoft.com/office/officeart/2005/8/layout/chart3"/>
    <dgm:cxn modelId="{94BD683D-395B-4990-89B5-4F4A0A57170C}" type="presOf" srcId="{3EA34B22-C52A-45F5-ADE1-9E64E164ECCB}" destId="{FC432467-B3B6-4B69-8712-B4605F34982B}" srcOrd="1" destOrd="0" presId="urn:microsoft.com/office/officeart/2005/8/layout/chart3"/>
    <dgm:cxn modelId="{BB03696D-CF36-49CE-9ED4-5B4B12A981D4}" type="presOf" srcId="{100199F1-985B-4EB6-912B-0FF61BEDA4AF}" destId="{652F715E-8C15-43EB-BC76-624DBB17FFC4}" srcOrd="1" destOrd="0" presId="urn:microsoft.com/office/officeart/2005/8/layout/chart3"/>
    <dgm:cxn modelId="{773F7B20-2BA1-4D4A-9A2B-7B289813F560}" type="presOf" srcId="{100199F1-985B-4EB6-912B-0FF61BEDA4AF}" destId="{44AF9744-79B4-410F-9242-8A320E60C98B}" srcOrd="0" destOrd="0" presId="urn:microsoft.com/office/officeart/2005/8/layout/chart3"/>
    <dgm:cxn modelId="{FA6105F2-C8A4-4C89-84E4-1E173646085E}" srcId="{F8C440B1-1F01-4E5A-B59E-98A53ED50D2C}" destId="{3EA34B22-C52A-45F5-ADE1-9E64E164ECCB}" srcOrd="1" destOrd="0" parTransId="{29B6E186-DB64-4D60-9AC1-473DD46C3E05}" sibTransId="{0130044D-57B5-4E2F-B77B-6FEAB841906B}"/>
    <dgm:cxn modelId="{119B6E22-3C41-457B-BBF3-A5796D1F9A3D}" type="presOf" srcId="{3EA34B22-C52A-45F5-ADE1-9E64E164ECCB}" destId="{4024408A-CF9B-4A10-9BD9-F0A7D3A351DD}" srcOrd="0" destOrd="0" presId="urn:microsoft.com/office/officeart/2005/8/layout/chart3"/>
    <dgm:cxn modelId="{97C75A0C-C08D-4D98-AE6B-6419ABE3FAAC}" type="presOf" srcId="{A630BD13-85A7-4121-8375-077EE4B72CF9}" destId="{728F6F64-736F-489C-825F-53E580FBFD21}" srcOrd="1" destOrd="0" presId="urn:microsoft.com/office/officeart/2005/8/layout/chart3"/>
    <dgm:cxn modelId="{ECC62176-887D-48D5-891A-2467B6D0683A}" type="presOf" srcId="{A630BD13-85A7-4121-8375-077EE4B72CF9}" destId="{CE8B5A10-DBC5-4DCC-93FB-E8CFF9CB4BF2}" srcOrd="0" destOrd="0" presId="urn:microsoft.com/office/officeart/2005/8/layout/chart3"/>
    <dgm:cxn modelId="{0B547145-5854-4D8C-8042-55E3FF340084}" srcId="{F8C440B1-1F01-4E5A-B59E-98A53ED50D2C}" destId="{A630BD13-85A7-4121-8375-077EE4B72CF9}" srcOrd="0" destOrd="0" parTransId="{A840C2E6-94EE-496F-AA1C-CBA5FF68C77E}" sibTransId="{96EE0403-1370-4CC5-8434-4CC26B515294}"/>
    <dgm:cxn modelId="{36D10E90-7C1B-4D94-B32F-EA9547EA7EDB}" srcId="{F8C440B1-1F01-4E5A-B59E-98A53ED50D2C}" destId="{100199F1-985B-4EB6-912B-0FF61BEDA4AF}" srcOrd="2" destOrd="0" parTransId="{57A37F4B-26FD-4E88-BBBF-4B508640B0A3}" sibTransId="{61E29860-5DAD-4635-9FFD-27486E6CB385}"/>
    <dgm:cxn modelId="{A3E42E90-6AFF-451C-99D3-880B3B88F196}" type="presParOf" srcId="{3CCD016D-5249-4DE0-844B-C30E51E26453}" destId="{CE8B5A10-DBC5-4DCC-93FB-E8CFF9CB4BF2}" srcOrd="0" destOrd="0" presId="urn:microsoft.com/office/officeart/2005/8/layout/chart3"/>
    <dgm:cxn modelId="{3D0B9488-DC8D-4A78-8C87-F10B9DA65E46}" type="presParOf" srcId="{3CCD016D-5249-4DE0-844B-C30E51E26453}" destId="{728F6F64-736F-489C-825F-53E580FBFD21}" srcOrd="1" destOrd="0" presId="urn:microsoft.com/office/officeart/2005/8/layout/chart3"/>
    <dgm:cxn modelId="{8DA4152A-B1B9-4006-A026-07EC070A74EB}" type="presParOf" srcId="{3CCD016D-5249-4DE0-844B-C30E51E26453}" destId="{4024408A-CF9B-4A10-9BD9-F0A7D3A351DD}" srcOrd="2" destOrd="0" presId="urn:microsoft.com/office/officeart/2005/8/layout/chart3"/>
    <dgm:cxn modelId="{7CAF8AF1-6401-4141-9A08-72862D06F812}" type="presParOf" srcId="{3CCD016D-5249-4DE0-844B-C30E51E26453}" destId="{FC432467-B3B6-4B69-8712-B4605F34982B}" srcOrd="3" destOrd="0" presId="urn:microsoft.com/office/officeart/2005/8/layout/chart3"/>
    <dgm:cxn modelId="{A13D4CA1-487A-4267-AA79-8D03908555EF}" type="presParOf" srcId="{3CCD016D-5249-4DE0-844B-C30E51E26453}" destId="{44AF9744-79B4-410F-9242-8A320E60C98B}" srcOrd="4" destOrd="0" presId="urn:microsoft.com/office/officeart/2005/8/layout/chart3"/>
    <dgm:cxn modelId="{330B52C3-90BD-4D20-8ADF-AA95551AC5CC}" type="presParOf" srcId="{3CCD016D-5249-4DE0-844B-C30E51E26453}" destId="{652F715E-8C15-43EB-BC76-624DBB17FFC4}" srcOrd="5" destOrd="0" presId="urn:microsoft.com/office/officeart/2005/8/layout/chart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9E689-4A14-4A39-9135-F8E46A6D9FA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2D85DC3-AB7D-4A16-9336-9474973F9C61}">
      <dgm:prSet phldrT="[Text]"/>
      <dgm:spPr>
        <a:solidFill>
          <a:schemeClr val="accent2">
            <a:lumMod val="75000"/>
          </a:schemeClr>
        </a:solidFill>
      </dgm:spPr>
      <dgm:t>
        <a:bodyPr/>
        <a:lstStyle/>
        <a:p>
          <a:r>
            <a:rPr lang="fa-IR" b="1" dirty="0" smtClean="0">
              <a:cs typeface="B Nazanin" panose="00000400000000000000" pitchFamily="2" charset="-78"/>
            </a:rPr>
            <a:t>مولفه‌های محیط زیست فیزیک-شیمیایی:کیفیت هوا، تراز صوتی، کیفیت آب‌های سطحی و زیرزمینی، زهکشی و...</a:t>
          </a:r>
          <a:endParaRPr lang="en-US" b="1" dirty="0">
            <a:cs typeface="B Nazanin" panose="00000400000000000000" pitchFamily="2" charset="-78"/>
          </a:endParaRPr>
        </a:p>
      </dgm:t>
    </dgm:pt>
    <dgm:pt modelId="{2C7879E5-44D0-4570-96EC-5D833E93E9FE}" type="parTrans" cxnId="{3D9D6ECB-90FC-41A7-A61C-AE516D223936}">
      <dgm:prSet/>
      <dgm:spPr/>
      <dgm:t>
        <a:bodyPr/>
        <a:lstStyle/>
        <a:p>
          <a:endParaRPr lang="en-US"/>
        </a:p>
      </dgm:t>
    </dgm:pt>
    <dgm:pt modelId="{DCA84250-E49C-4A49-86CF-03E1E03A55F3}" type="sibTrans" cxnId="{3D9D6ECB-90FC-41A7-A61C-AE516D223936}">
      <dgm:prSet/>
      <dgm:spPr/>
      <dgm:t>
        <a:bodyPr/>
        <a:lstStyle/>
        <a:p>
          <a:endParaRPr lang="en-US"/>
        </a:p>
      </dgm:t>
    </dgm:pt>
    <dgm:pt modelId="{50C45833-6362-4C56-9AB1-8B1A1F92F6D1}">
      <dgm:prSet phldrT="[Text]"/>
      <dgm:spPr>
        <a:solidFill>
          <a:schemeClr val="accent2">
            <a:lumMod val="75000"/>
          </a:schemeClr>
        </a:solidFill>
      </dgm:spPr>
      <dgm:t>
        <a:bodyPr/>
        <a:lstStyle/>
        <a:p>
          <a:r>
            <a:rPr lang="fa-IR" b="1" dirty="0" smtClean="0">
              <a:cs typeface="B Nazanin" panose="00000400000000000000" pitchFamily="2" charset="-78"/>
            </a:rPr>
            <a:t>مولفه‌های محیط اقتصادی-اجتماعی: جمعیت و مهاجرت، مسکن، کاربری و..</a:t>
          </a:r>
          <a:endParaRPr lang="en-US" b="1" dirty="0">
            <a:cs typeface="B Nazanin" panose="00000400000000000000" pitchFamily="2" charset="-78"/>
          </a:endParaRPr>
        </a:p>
      </dgm:t>
    </dgm:pt>
    <dgm:pt modelId="{5B0F67AB-BEC4-4BC0-9F43-3EDF845B77B1}" type="parTrans" cxnId="{29DB35FC-7EE4-4D27-9D74-74254C8ED34C}">
      <dgm:prSet/>
      <dgm:spPr/>
      <dgm:t>
        <a:bodyPr/>
        <a:lstStyle/>
        <a:p>
          <a:endParaRPr lang="en-US"/>
        </a:p>
      </dgm:t>
    </dgm:pt>
    <dgm:pt modelId="{47A1B261-2747-4210-A12D-4757DCA7B946}" type="sibTrans" cxnId="{29DB35FC-7EE4-4D27-9D74-74254C8ED34C}">
      <dgm:prSet/>
      <dgm:spPr/>
      <dgm:t>
        <a:bodyPr/>
        <a:lstStyle/>
        <a:p>
          <a:endParaRPr lang="en-US"/>
        </a:p>
      </dgm:t>
    </dgm:pt>
    <dgm:pt modelId="{BDF5527D-8C51-49FD-BF4D-F9F92EEA9A5E}">
      <dgm:prSet phldrT="[Text]"/>
      <dgm:spPr>
        <a:solidFill>
          <a:schemeClr val="accent2">
            <a:lumMod val="75000"/>
          </a:schemeClr>
        </a:solidFill>
      </dgm:spPr>
      <dgm:t>
        <a:bodyPr/>
        <a:lstStyle/>
        <a:p>
          <a:r>
            <a:rPr lang="fa-IR" b="1" dirty="0" smtClean="0">
              <a:cs typeface="B Nazanin" panose="00000400000000000000" pitchFamily="2" charset="-78"/>
            </a:rPr>
            <a:t>مولفه‌های محیط فرهنگی: میراث‌های باستانی و فرهنگی، گردشگری و...</a:t>
          </a:r>
          <a:endParaRPr lang="en-US" b="1" dirty="0">
            <a:cs typeface="B Nazanin" panose="00000400000000000000" pitchFamily="2" charset="-78"/>
          </a:endParaRPr>
        </a:p>
      </dgm:t>
    </dgm:pt>
    <dgm:pt modelId="{DD75911E-02F0-43CF-A69E-4EA70BB9B14D}" type="parTrans" cxnId="{E076940E-04CE-468D-8470-265BFBB71795}">
      <dgm:prSet/>
      <dgm:spPr/>
      <dgm:t>
        <a:bodyPr/>
        <a:lstStyle/>
        <a:p>
          <a:endParaRPr lang="en-US"/>
        </a:p>
      </dgm:t>
    </dgm:pt>
    <dgm:pt modelId="{D5686CA9-1106-442E-BB85-D9521979E1A6}" type="sibTrans" cxnId="{E076940E-04CE-468D-8470-265BFBB71795}">
      <dgm:prSet/>
      <dgm:spPr/>
      <dgm:t>
        <a:bodyPr/>
        <a:lstStyle/>
        <a:p>
          <a:endParaRPr lang="en-US"/>
        </a:p>
      </dgm:t>
    </dgm:pt>
    <dgm:pt modelId="{4A257FD8-7B9A-4510-BFFE-78CC3125CCB3}">
      <dgm:prSet/>
      <dgm:spPr>
        <a:solidFill>
          <a:schemeClr val="accent2">
            <a:lumMod val="75000"/>
          </a:schemeClr>
        </a:solidFill>
        <a:ln>
          <a:noFill/>
        </a:ln>
      </dgm:spPr>
      <dgm:t>
        <a:bodyPr/>
        <a:lstStyle/>
        <a:p>
          <a:r>
            <a:rPr lang="fa-IR" b="1" dirty="0" smtClean="0">
              <a:cs typeface="B Nazanin" panose="00000400000000000000" pitchFamily="2" charset="-78"/>
            </a:rPr>
            <a:t>مولفه‌های محیط بیولوژیکی: پوشش‌های گیاهی، زیستگاه‌ها(تالابی، دشتی و رودخانه‌ای)، گونه‌های نادر و...</a:t>
          </a:r>
          <a:endParaRPr lang="en-US" b="1" dirty="0">
            <a:cs typeface="B Nazanin" panose="00000400000000000000" pitchFamily="2" charset="-78"/>
          </a:endParaRPr>
        </a:p>
      </dgm:t>
    </dgm:pt>
    <dgm:pt modelId="{8713557F-C8C4-415A-A158-5D37B6C3ACB8}" type="parTrans" cxnId="{288C2240-06A6-4A32-A527-FB9961CC81D3}">
      <dgm:prSet/>
      <dgm:spPr/>
      <dgm:t>
        <a:bodyPr/>
        <a:lstStyle/>
        <a:p>
          <a:endParaRPr lang="en-US"/>
        </a:p>
      </dgm:t>
    </dgm:pt>
    <dgm:pt modelId="{AF3C8E4C-75ED-417C-93C5-42852908B148}" type="sibTrans" cxnId="{288C2240-06A6-4A32-A527-FB9961CC81D3}">
      <dgm:prSet/>
      <dgm:spPr/>
      <dgm:t>
        <a:bodyPr/>
        <a:lstStyle/>
        <a:p>
          <a:endParaRPr lang="en-US"/>
        </a:p>
      </dgm:t>
    </dgm:pt>
    <dgm:pt modelId="{5247D9B0-B953-4705-ACC0-8B45789AB0FB}" type="pres">
      <dgm:prSet presAssocID="{1799E689-4A14-4A39-9135-F8E46A6D9FA6}" presName="Name0" presStyleCnt="0">
        <dgm:presLayoutVars>
          <dgm:chMax val="7"/>
          <dgm:chPref val="7"/>
          <dgm:dir val="rev"/>
        </dgm:presLayoutVars>
      </dgm:prSet>
      <dgm:spPr/>
      <dgm:t>
        <a:bodyPr/>
        <a:lstStyle/>
        <a:p>
          <a:endParaRPr lang="en-US"/>
        </a:p>
      </dgm:t>
    </dgm:pt>
    <dgm:pt modelId="{F04DDBBD-2F05-488B-B359-6DFE79567328}" type="pres">
      <dgm:prSet presAssocID="{1799E689-4A14-4A39-9135-F8E46A6D9FA6}" presName="Name1" presStyleCnt="0"/>
      <dgm:spPr/>
    </dgm:pt>
    <dgm:pt modelId="{5B3FE3FD-F8CE-4A02-ACD2-441444C1BDCF}" type="pres">
      <dgm:prSet presAssocID="{1799E689-4A14-4A39-9135-F8E46A6D9FA6}" presName="cycle" presStyleCnt="0"/>
      <dgm:spPr/>
    </dgm:pt>
    <dgm:pt modelId="{81224E6D-6580-4619-A28F-CC4BF408CA73}" type="pres">
      <dgm:prSet presAssocID="{1799E689-4A14-4A39-9135-F8E46A6D9FA6}" presName="srcNode" presStyleLbl="node1" presStyleIdx="0" presStyleCnt="4"/>
      <dgm:spPr/>
    </dgm:pt>
    <dgm:pt modelId="{FA684D45-2B09-4D86-8508-AF0EAF9E2401}" type="pres">
      <dgm:prSet presAssocID="{1799E689-4A14-4A39-9135-F8E46A6D9FA6}" presName="conn" presStyleLbl="parChTrans1D2" presStyleIdx="0" presStyleCnt="1"/>
      <dgm:spPr/>
      <dgm:t>
        <a:bodyPr/>
        <a:lstStyle/>
        <a:p>
          <a:endParaRPr lang="en-US"/>
        </a:p>
      </dgm:t>
    </dgm:pt>
    <dgm:pt modelId="{200CA820-95DE-4ABE-BE66-A1518DF5428E}" type="pres">
      <dgm:prSet presAssocID="{1799E689-4A14-4A39-9135-F8E46A6D9FA6}" presName="extraNode" presStyleLbl="node1" presStyleIdx="0" presStyleCnt="4"/>
      <dgm:spPr/>
    </dgm:pt>
    <dgm:pt modelId="{FEE94A37-A0C8-4D53-A8D2-093565B4B4BB}" type="pres">
      <dgm:prSet presAssocID="{1799E689-4A14-4A39-9135-F8E46A6D9FA6}" presName="dstNode" presStyleLbl="node1" presStyleIdx="0" presStyleCnt="4"/>
      <dgm:spPr/>
    </dgm:pt>
    <dgm:pt modelId="{7DFEDC8E-B5B1-467B-85CC-E955ED798295}" type="pres">
      <dgm:prSet presAssocID="{22D85DC3-AB7D-4A16-9336-9474973F9C61}" presName="text_1" presStyleLbl="node1" presStyleIdx="0" presStyleCnt="4">
        <dgm:presLayoutVars>
          <dgm:bulletEnabled val="1"/>
        </dgm:presLayoutVars>
      </dgm:prSet>
      <dgm:spPr/>
      <dgm:t>
        <a:bodyPr/>
        <a:lstStyle/>
        <a:p>
          <a:endParaRPr lang="en-US"/>
        </a:p>
      </dgm:t>
    </dgm:pt>
    <dgm:pt modelId="{1F53425D-2E0F-4311-830B-B1CC139724C1}" type="pres">
      <dgm:prSet presAssocID="{22D85DC3-AB7D-4A16-9336-9474973F9C61}" presName="accent_1" presStyleCnt="0"/>
      <dgm:spPr/>
    </dgm:pt>
    <dgm:pt modelId="{2C8FC0AE-7636-4E1F-BAD7-BB7E17B4A6A5}" type="pres">
      <dgm:prSet presAssocID="{22D85DC3-AB7D-4A16-9336-9474973F9C61}" presName="accentRepeatNode" presStyleLbl="solidFgAcc1" presStyleIdx="0" presStyleCnt="4"/>
      <dgm:spPr>
        <a:ln>
          <a:solidFill>
            <a:schemeClr val="tx1"/>
          </a:solidFill>
        </a:ln>
      </dgm:spPr>
    </dgm:pt>
    <dgm:pt modelId="{31293C9D-E244-4ED3-9DA1-1D0F6CA945CC}" type="pres">
      <dgm:prSet presAssocID="{4A257FD8-7B9A-4510-BFFE-78CC3125CCB3}" presName="text_2" presStyleLbl="node1" presStyleIdx="1" presStyleCnt="4">
        <dgm:presLayoutVars>
          <dgm:bulletEnabled val="1"/>
        </dgm:presLayoutVars>
      </dgm:prSet>
      <dgm:spPr/>
      <dgm:t>
        <a:bodyPr/>
        <a:lstStyle/>
        <a:p>
          <a:endParaRPr lang="en-US"/>
        </a:p>
      </dgm:t>
    </dgm:pt>
    <dgm:pt modelId="{4E650601-D200-41B2-836B-E70FC3A0A63F}" type="pres">
      <dgm:prSet presAssocID="{4A257FD8-7B9A-4510-BFFE-78CC3125CCB3}" presName="accent_2" presStyleCnt="0"/>
      <dgm:spPr/>
    </dgm:pt>
    <dgm:pt modelId="{B7FAB37A-7268-4C7F-AC40-56F60AD44E56}" type="pres">
      <dgm:prSet presAssocID="{4A257FD8-7B9A-4510-BFFE-78CC3125CCB3}" presName="accentRepeatNode" presStyleLbl="solidFgAcc1" presStyleIdx="1" presStyleCnt="4"/>
      <dgm:spPr>
        <a:ln>
          <a:solidFill>
            <a:schemeClr val="tx1"/>
          </a:solidFill>
        </a:ln>
      </dgm:spPr>
    </dgm:pt>
    <dgm:pt modelId="{B2C079ED-896D-44C4-B3A8-D55AEF7D0B08}" type="pres">
      <dgm:prSet presAssocID="{50C45833-6362-4C56-9AB1-8B1A1F92F6D1}" presName="text_3" presStyleLbl="node1" presStyleIdx="2" presStyleCnt="4">
        <dgm:presLayoutVars>
          <dgm:bulletEnabled val="1"/>
        </dgm:presLayoutVars>
      </dgm:prSet>
      <dgm:spPr/>
      <dgm:t>
        <a:bodyPr/>
        <a:lstStyle/>
        <a:p>
          <a:endParaRPr lang="en-US"/>
        </a:p>
      </dgm:t>
    </dgm:pt>
    <dgm:pt modelId="{991220AD-8376-45B7-9AE2-2A4CAFCB02E5}" type="pres">
      <dgm:prSet presAssocID="{50C45833-6362-4C56-9AB1-8B1A1F92F6D1}" presName="accent_3" presStyleCnt="0"/>
      <dgm:spPr/>
    </dgm:pt>
    <dgm:pt modelId="{E19E755E-E61D-4823-ACC6-63164C85C236}" type="pres">
      <dgm:prSet presAssocID="{50C45833-6362-4C56-9AB1-8B1A1F92F6D1}" presName="accentRepeatNode" presStyleLbl="solidFgAcc1" presStyleIdx="2" presStyleCnt="4"/>
      <dgm:spPr>
        <a:ln>
          <a:solidFill>
            <a:schemeClr val="tx1"/>
          </a:solidFill>
        </a:ln>
      </dgm:spPr>
    </dgm:pt>
    <dgm:pt modelId="{ABD57A00-E754-4430-9F89-B4C8348C0566}" type="pres">
      <dgm:prSet presAssocID="{BDF5527D-8C51-49FD-BF4D-F9F92EEA9A5E}" presName="text_4" presStyleLbl="node1" presStyleIdx="3" presStyleCnt="4">
        <dgm:presLayoutVars>
          <dgm:bulletEnabled val="1"/>
        </dgm:presLayoutVars>
      </dgm:prSet>
      <dgm:spPr/>
      <dgm:t>
        <a:bodyPr/>
        <a:lstStyle/>
        <a:p>
          <a:endParaRPr lang="en-US"/>
        </a:p>
      </dgm:t>
    </dgm:pt>
    <dgm:pt modelId="{F585BE36-F210-4D52-8B62-13BF20A4C575}" type="pres">
      <dgm:prSet presAssocID="{BDF5527D-8C51-49FD-BF4D-F9F92EEA9A5E}" presName="accent_4" presStyleCnt="0"/>
      <dgm:spPr/>
    </dgm:pt>
    <dgm:pt modelId="{6E493D0B-7984-4DEE-A1E5-4EEA4018424C}" type="pres">
      <dgm:prSet presAssocID="{BDF5527D-8C51-49FD-BF4D-F9F92EEA9A5E}" presName="accentRepeatNode" presStyleLbl="solidFgAcc1" presStyleIdx="3" presStyleCnt="4"/>
      <dgm:spPr>
        <a:ln>
          <a:solidFill>
            <a:schemeClr val="tx1"/>
          </a:solidFill>
        </a:ln>
      </dgm:spPr>
    </dgm:pt>
  </dgm:ptLst>
  <dgm:cxnLst>
    <dgm:cxn modelId="{0DC092BE-17C8-4D7C-B385-F6F92D7FF126}" type="presOf" srcId="{4A257FD8-7B9A-4510-BFFE-78CC3125CCB3}" destId="{31293C9D-E244-4ED3-9DA1-1D0F6CA945CC}" srcOrd="0" destOrd="0" presId="urn:microsoft.com/office/officeart/2008/layout/VerticalCurvedList"/>
    <dgm:cxn modelId="{29DB35FC-7EE4-4D27-9D74-74254C8ED34C}" srcId="{1799E689-4A14-4A39-9135-F8E46A6D9FA6}" destId="{50C45833-6362-4C56-9AB1-8B1A1F92F6D1}" srcOrd="2" destOrd="0" parTransId="{5B0F67AB-BEC4-4BC0-9F43-3EDF845B77B1}" sibTransId="{47A1B261-2747-4210-A12D-4757DCA7B946}"/>
    <dgm:cxn modelId="{7BC700ED-D624-4F5D-A04A-36B1D603E6EB}" type="presOf" srcId="{BDF5527D-8C51-49FD-BF4D-F9F92EEA9A5E}" destId="{ABD57A00-E754-4430-9F89-B4C8348C0566}" srcOrd="0" destOrd="0" presId="urn:microsoft.com/office/officeart/2008/layout/VerticalCurvedList"/>
    <dgm:cxn modelId="{333DDADC-2C21-4F90-93A6-2999EC006743}" type="presOf" srcId="{DCA84250-E49C-4A49-86CF-03E1E03A55F3}" destId="{FA684D45-2B09-4D86-8508-AF0EAF9E2401}" srcOrd="0" destOrd="0" presId="urn:microsoft.com/office/officeart/2008/layout/VerticalCurvedList"/>
    <dgm:cxn modelId="{9AD81BE2-E2CC-4588-9C87-93BFF1B57466}" type="presOf" srcId="{50C45833-6362-4C56-9AB1-8B1A1F92F6D1}" destId="{B2C079ED-896D-44C4-B3A8-D55AEF7D0B08}" srcOrd="0" destOrd="0" presId="urn:microsoft.com/office/officeart/2008/layout/VerticalCurvedList"/>
    <dgm:cxn modelId="{288C2240-06A6-4A32-A527-FB9961CC81D3}" srcId="{1799E689-4A14-4A39-9135-F8E46A6D9FA6}" destId="{4A257FD8-7B9A-4510-BFFE-78CC3125CCB3}" srcOrd="1" destOrd="0" parTransId="{8713557F-C8C4-415A-A158-5D37B6C3ACB8}" sibTransId="{AF3C8E4C-75ED-417C-93C5-42852908B148}"/>
    <dgm:cxn modelId="{205325F0-0E5B-4A36-996D-4FB1B5195E45}" type="presOf" srcId="{22D85DC3-AB7D-4A16-9336-9474973F9C61}" destId="{7DFEDC8E-B5B1-467B-85CC-E955ED798295}" srcOrd="0" destOrd="0" presId="urn:microsoft.com/office/officeart/2008/layout/VerticalCurvedList"/>
    <dgm:cxn modelId="{E076940E-04CE-468D-8470-265BFBB71795}" srcId="{1799E689-4A14-4A39-9135-F8E46A6D9FA6}" destId="{BDF5527D-8C51-49FD-BF4D-F9F92EEA9A5E}" srcOrd="3" destOrd="0" parTransId="{DD75911E-02F0-43CF-A69E-4EA70BB9B14D}" sibTransId="{D5686CA9-1106-442E-BB85-D9521979E1A6}"/>
    <dgm:cxn modelId="{B08398E7-5DD3-4E53-BD4E-8CECBB5A575C}" type="presOf" srcId="{1799E689-4A14-4A39-9135-F8E46A6D9FA6}" destId="{5247D9B0-B953-4705-ACC0-8B45789AB0FB}" srcOrd="0" destOrd="0" presId="urn:microsoft.com/office/officeart/2008/layout/VerticalCurvedList"/>
    <dgm:cxn modelId="{3D9D6ECB-90FC-41A7-A61C-AE516D223936}" srcId="{1799E689-4A14-4A39-9135-F8E46A6D9FA6}" destId="{22D85DC3-AB7D-4A16-9336-9474973F9C61}" srcOrd="0" destOrd="0" parTransId="{2C7879E5-44D0-4570-96EC-5D833E93E9FE}" sibTransId="{DCA84250-E49C-4A49-86CF-03E1E03A55F3}"/>
    <dgm:cxn modelId="{F84D3EB2-2BD8-42CA-9126-AD19F50069C8}" type="presParOf" srcId="{5247D9B0-B953-4705-ACC0-8B45789AB0FB}" destId="{F04DDBBD-2F05-488B-B359-6DFE79567328}" srcOrd="0" destOrd="0" presId="urn:microsoft.com/office/officeart/2008/layout/VerticalCurvedList"/>
    <dgm:cxn modelId="{6265CCC1-6D03-45D8-BA86-7AB20B363BA9}" type="presParOf" srcId="{F04DDBBD-2F05-488B-B359-6DFE79567328}" destId="{5B3FE3FD-F8CE-4A02-ACD2-441444C1BDCF}" srcOrd="0" destOrd="0" presId="urn:microsoft.com/office/officeart/2008/layout/VerticalCurvedList"/>
    <dgm:cxn modelId="{BAA3B4A3-6735-441F-B7CD-D77A893FE119}" type="presParOf" srcId="{5B3FE3FD-F8CE-4A02-ACD2-441444C1BDCF}" destId="{81224E6D-6580-4619-A28F-CC4BF408CA73}" srcOrd="0" destOrd="0" presId="urn:microsoft.com/office/officeart/2008/layout/VerticalCurvedList"/>
    <dgm:cxn modelId="{BB43D35F-9600-4E0E-A734-D5AA3394B9CD}" type="presParOf" srcId="{5B3FE3FD-F8CE-4A02-ACD2-441444C1BDCF}" destId="{FA684D45-2B09-4D86-8508-AF0EAF9E2401}" srcOrd="1" destOrd="0" presId="urn:microsoft.com/office/officeart/2008/layout/VerticalCurvedList"/>
    <dgm:cxn modelId="{A614E06E-592C-4252-809C-0C50535D27FE}" type="presParOf" srcId="{5B3FE3FD-F8CE-4A02-ACD2-441444C1BDCF}" destId="{200CA820-95DE-4ABE-BE66-A1518DF5428E}" srcOrd="2" destOrd="0" presId="urn:microsoft.com/office/officeart/2008/layout/VerticalCurvedList"/>
    <dgm:cxn modelId="{DAFDDB55-5F79-4B2D-9D5A-1A15B150CBD2}" type="presParOf" srcId="{5B3FE3FD-F8CE-4A02-ACD2-441444C1BDCF}" destId="{FEE94A37-A0C8-4D53-A8D2-093565B4B4BB}" srcOrd="3" destOrd="0" presId="urn:microsoft.com/office/officeart/2008/layout/VerticalCurvedList"/>
    <dgm:cxn modelId="{8DA0195C-6834-43D8-9C44-FF423C5E186F}" type="presParOf" srcId="{F04DDBBD-2F05-488B-B359-6DFE79567328}" destId="{7DFEDC8E-B5B1-467B-85CC-E955ED798295}" srcOrd="1" destOrd="0" presId="urn:microsoft.com/office/officeart/2008/layout/VerticalCurvedList"/>
    <dgm:cxn modelId="{26801CAB-F820-4C21-8918-FA7F2BF89FB2}" type="presParOf" srcId="{F04DDBBD-2F05-488B-B359-6DFE79567328}" destId="{1F53425D-2E0F-4311-830B-B1CC139724C1}" srcOrd="2" destOrd="0" presId="urn:microsoft.com/office/officeart/2008/layout/VerticalCurvedList"/>
    <dgm:cxn modelId="{185FA4C8-F7DD-401F-B8A7-1573D42F0849}" type="presParOf" srcId="{1F53425D-2E0F-4311-830B-B1CC139724C1}" destId="{2C8FC0AE-7636-4E1F-BAD7-BB7E17B4A6A5}" srcOrd="0" destOrd="0" presId="urn:microsoft.com/office/officeart/2008/layout/VerticalCurvedList"/>
    <dgm:cxn modelId="{0AAEA70F-64CB-4476-A3A8-B984ADF8004C}" type="presParOf" srcId="{F04DDBBD-2F05-488B-B359-6DFE79567328}" destId="{31293C9D-E244-4ED3-9DA1-1D0F6CA945CC}" srcOrd="3" destOrd="0" presId="urn:microsoft.com/office/officeart/2008/layout/VerticalCurvedList"/>
    <dgm:cxn modelId="{FF1FC9E6-4173-4880-9CF5-D95ED9A450A8}" type="presParOf" srcId="{F04DDBBD-2F05-488B-B359-6DFE79567328}" destId="{4E650601-D200-41B2-836B-E70FC3A0A63F}" srcOrd="4" destOrd="0" presId="urn:microsoft.com/office/officeart/2008/layout/VerticalCurvedList"/>
    <dgm:cxn modelId="{2CB08E30-4B51-41B9-8507-CEB0F4FEFD3A}" type="presParOf" srcId="{4E650601-D200-41B2-836B-E70FC3A0A63F}" destId="{B7FAB37A-7268-4C7F-AC40-56F60AD44E56}" srcOrd="0" destOrd="0" presId="urn:microsoft.com/office/officeart/2008/layout/VerticalCurvedList"/>
    <dgm:cxn modelId="{27E39B38-6919-4C03-BC1D-DB22BA996A74}" type="presParOf" srcId="{F04DDBBD-2F05-488B-B359-6DFE79567328}" destId="{B2C079ED-896D-44C4-B3A8-D55AEF7D0B08}" srcOrd="5" destOrd="0" presId="urn:microsoft.com/office/officeart/2008/layout/VerticalCurvedList"/>
    <dgm:cxn modelId="{DE0923B7-FB66-4B1C-BD31-F7EE621D9CE5}" type="presParOf" srcId="{F04DDBBD-2F05-488B-B359-6DFE79567328}" destId="{991220AD-8376-45B7-9AE2-2A4CAFCB02E5}" srcOrd="6" destOrd="0" presId="urn:microsoft.com/office/officeart/2008/layout/VerticalCurvedList"/>
    <dgm:cxn modelId="{1DB68744-6D4B-4E0B-A1A0-335049FFFEA2}" type="presParOf" srcId="{991220AD-8376-45B7-9AE2-2A4CAFCB02E5}" destId="{E19E755E-E61D-4823-ACC6-63164C85C236}" srcOrd="0" destOrd="0" presId="urn:microsoft.com/office/officeart/2008/layout/VerticalCurvedList"/>
    <dgm:cxn modelId="{3AA51EDA-FDA3-4295-9CCC-0F191F43EE79}" type="presParOf" srcId="{F04DDBBD-2F05-488B-B359-6DFE79567328}" destId="{ABD57A00-E754-4430-9F89-B4C8348C0566}" srcOrd="7" destOrd="0" presId="urn:microsoft.com/office/officeart/2008/layout/VerticalCurvedList"/>
    <dgm:cxn modelId="{B570ED1C-A037-466A-A49B-E7040DAFEED9}" type="presParOf" srcId="{F04DDBBD-2F05-488B-B359-6DFE79567328}" destId="{F585BE36-F210-4D52-8B62-13BF20A4C575}" srcOrd="8" destOrd="0" presId="urn:microsoft.com/office/officeart/2008/layout/VerticalCurvedList"/>
    <dgm:cxn modelId="{1B79C8E8-CC32-436E-93D5-2E1087370567}" type="presParOf" srcId="{F585BE36-F210-4D52-8B62-13BF20A4C575}" destId="{6E493D0B-7984-4DEE-A1E5-4EEA4018424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159E948F-A0B5-42D2-93A7-918021C20BFD}"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2138101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9E948F-A0B5-42D2-93A7-918021C20BFD}"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3592048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9E948F-A0B5-42D2-93A7-918021C20BFD}"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562355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258642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4155853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826772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805965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015108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363905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972802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151338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59E948F-A0B5-42D2-93A7-918021C20BFD}"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39750268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368473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42940308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endParaRPr lang="en-US" dirty="0">
              <a:solidFill>
                <a:srgbClr val="90C226">
                  <a:lumMod val="60000"/>
                  <a:lumOff val="40000"/>
                </a:srgbClr>
              </a:solidFill>
              <a:latin typeface="Arial"/>
            </a:endParaRPr>
          </a:p>
        </p:txBody>
      </p:sp>
    </p:spTree>
    <p:extLst>
      <p:ext uri="{BB962C8B-B14F-4D97-AF65-F5344CB8AC3E}">
        <p14:creationId xmlns:p14="http://schemas.microsoft.com/office/powerpoint/2010/main" val="2022864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1170343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2172456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474918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3149275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85D42A-1613-40CC-9B67-DCBCB85082DC}"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6F7AC4-024F-4974-B55B-26B67243AC04}"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5757466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226232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45398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9E948F-A0B5-42D2-93A7-918021C20BFD}"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10930496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86393626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418785045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96608573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32057614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26039426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55176023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23755982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272772709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69507669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87194244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159E948F-A0B5-42D2-93A7-918021C20BFD}"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1291256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22370111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82528497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75043326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51104431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64341394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904226697"/>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87269142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256675092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89279928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7396188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159E948F-A0B5-42D2-93A7-918021C20BFD}" type="datetimeFigureOut">
              <a:rPr lang="fa-IR" smtClean="0"/>
              <a:t>29/03/1442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30541591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669479427"/>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2859483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5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35527505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2223773135"/>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349535363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8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408436850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
        <p:nvSpPr>
          <p:cNvPr id="7" name="Rectangle 6"/>
          <p:cNvSpPr/>
          <p:nvPr userDrawn="1"/>
        </p:nvSpPr>
        <p:spPr>
          <a:xfrm>
            <a:off x="0" y="0"/>
            <a:ext cx="12192000" cy="1418897"/>
          </a:xfrm>
          <a:prstGeom prst="rect">
            <a:avLst/>
          </a:prstGeom>
          <a:solidFill>
            <a:srgbClr val="F5E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pic>
        <p:nvPicPr>
          <p:cNvPr id="10" name="Picture 9"/>
          <p:cNvPicPr>
            <a:picLocks noChangeAspect="1"/>
          </p:cNvPicPr>
          <p:nvPr userDrawn="1"/>
        </p:nvPicPr>
        <p:blipFill>
          <a:blip r:embed="rId2">
            <a:extLst>
              <a:ext uri="{BEBA8EAE-BF5A-486C-A8C5-ECC9F3942E4B}">
                <a14:imgProps xmlns:a14="http://schemas.microsoft.com/office/drawing/2010/main">
                  <a14:imgLayer r:embed="rId3">
                    <a14:imgEffect>
                      <a14:backgroundRemoval t="0" b="94309" l="6154" r="100000"/>
                    </a14:imgEffect>
                  </a14:imgLayer>
                </a14:imgProps>
              </a:ext>
              <a:ext uri="{28A0092B-C50C-407E-A947-70E740481C1C}">
                <a14:useLocalDpi xmlns:a14="http://schemas.microsoft.com/office/drawing/2010/main" val="0"/>
              </a:ext>
            </a:extLst>
          </a:blip>
          <a:stretch>
            <a:fillRect/>
          </a:stretch>
        </p:blipFill>
        <p:spPr>
          <a:xfrm>
            <a:off x="9282301" y="94593"/>
            <a:ext cx="2799340" cy="2648607"/>
          </a:xfrm>
          <a:prstGeom prst="rect">
            <a:avLst/>
          </a:prstGeom>
        </p:spPr>
      </p:pic>
    </p:spTree>
    <p:extLst>
      <p:ext uri="{BB962C8B-B14F-4D97-AF65-F5344CB8AC3E}">
        <p14:creationId xmlns:p14="http://schemas.microsoft.com/office/powerpoint/2010/main" val="17842353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159E948F-A0B5-42D2-93A7-918021C20BFD}" type="datetimeFigureOut">
              <a:rPr lang="fa-IR" smtClean="0"/>
              <a:t>29/03/1442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3436358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9E948F-A0B5-42D2-93A7-918021C20BFD}" type="datetimeFigureOut">
              <a:rPr lang="fa-IR" smtClean="0"/>
              <a:t>29/03/1442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381682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9E948F-A0B5-42D2-93A7-918021C20BFD}"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1971067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9E948F-A0B5-42D2-93A7-918021C20BFD}"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00E292-0338-47FA-8450-0141A4752F7A}" type="slidenum">
              <a:rPr lang="fa-IR" smtClean="0"/>
              <a:t>‹#›</a:t>
            </a:fld>
            <a:endParaRPr lang="fa-IR"/>
          </a:p>
        </p:txBody>
      </p:sp>
    </p:spTree>
    <p:extLst>
      <p:ext uri="{BB962C8B-B14F-4D97-AF65-F5344CB8AC3E}">
        <p14:creationId xmlns:p14="http://schemas.microsoft.com/office/powerpoint/2010/main" val="2321776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theme" Target="../theme/theme2.xml"/><Relationship Id="rId20" Type="http://schemas.openxmlformats.org/officeDocument/2006/relationships/slideLayout" Target="../slideLayouts/slideLayout31.xml"/><Relationship Id="rId4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59E948F-A0B5-42D2-93A7-918021C20BFD}" type="datetimeFigureOut">
              <a:rPr lang="fa-IR" smtClean="0"/>
              <a:t>29/03/1442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00E292-0338-47FA-8450-0141A4752F7A}" type="slidenum">
              <a:rPr lang="fa-IR" smtClean="0"/>
              <a:t>‹#›</a:t>
            </a:fld>
            <a:endParaRPr lang="fa-IR"/>
          </a:p>
        </p:txBody>
      </p:sp>
    </p:spTree>
    <p:extLst>
      <p:ext uri="{BB962C8B-B14F-4D97-AF65-F5344CB8AC3E}">
        <p14:creationId xmlns:p14="http://schemas.microsoft.com/office/powerpoint/2010/main" val="486848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A485D42A-1613-40CC-9B67-DCBCB85082DC}" type="datetimeFigureOut">
              <a:rPr lang="en-US" smtClean="0">
                <a:solidFill>
                  <a:prstClr val="black">
                    <a:tint val="75000"/>
                  </a:prstClr>
                </a:solidFill>
              </a:rPr>
              <a:pPr rtl="0"/>
              <a:t>11/14/2020</a:t>
            </a:fld>
            <a:endParaRPr lang="en-US">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rtl="0"/>
            <a:fld id="{EC6F7AC4-024F-4974-B55B-26B67243AC04}" type="slidenum">
              <a:rPr lang="en-US" smtClean="0">
                <a:solidFill>
                  <a:srgbClr val="90C226"/>
                </a:solidFill>
              </a:rPr>
              <a:pPr rtl="0"/>
              <a:t>‹#›</a:t>
            </a:fld>
            <a:endParaRPr lang="en-US">
              <a:solidFill>
                <a:srgbClr val="90C226"/>
              </a:solidFill>
            </a:endParaRPr>
          </a:p>
        </p:txBody>
      </p:sp>
    </p:spTree>
    <p:extLst>
      <p:ext uri="{BB962C8B-B14F-4D97-AF65-F5344CB8AC3E}">
        <p14:creationId xmlns:p14="http://schemas.microsoft.com/office/powerpoint/2010/main" val="2740118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image" Target="../media/image2.jpg"/><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3.xml.rels><?xml version="1.0" encoding="UTF-8" standalone="yes"?>
<Relationships xmlns="http://schemas.openxmlformats.org/package/2006/relationships"><Relationship Id="rId2" Type="http://schemas.openxmlformats.org/officeDocument/2006/relationships/hyperlink" Target="http://www.urbanity.ir/" TargetMode="Externa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1204" y="2438078"/>
            <a:ext cx="7585655" cy="1015663"/>
          </a:xfrm>
          <a:prstGeom prst="rect">
            <a:avLst/>
          </a:prstGeom>
          <a:noFill/>
        </p:spPr>
        <p:txBody>
          <a:bodyPr wrap="square" rtlCol="0">
            <a:spAutoFit/>
          </a:bodyPr>
          <a:lstStyle/>
          <a:p>
            <a:pPr algn="ctr"/>
            <a:r>
              <a:rPr lang="fa-IR" sz="3600" b="1" dirty="0">
                <a:solidFill>
                  <a:srgbClr val="918655">
                    <a:lumMod val="50000"/>
                  </a:srgbClr>
                </a:solidFill>
                <a:cs typeface="B Zar" panose="00000400000000000000" pitchFamily="2" charset="-78"/>
              </a:rPr>
              <a:t>ارزیابی اثرات توسعه بر محیط زیست</a:t>
            </a:r>
          </a:p>
          <a:p>
            <a:pPr algn="ctr"/>
            <a:r>
              <a:rPr lang="fa-IR" sz="2400" b="1" dirty="0">
                <a:solidFill>
                  <a:srgbClr val="918655">
                    <a:lumMod val="50000"/>
                  </a:srgbClr>
                </a:solidFill>
                <a:cs typeface="B Zar" panose="00000400000000000000" pitchFamily="2" charset="-78"/>
              </a:rPr>
              <a:t>(مطالعه موردی: شهرک صنعتی 2 اردبیل و شهر جدید پردیس تهران)</a:t>
            </a:r>
            <a:endParaRPr lang="en-US" sz="2400" b="1" dirty="0">
              <a:solidFill>
                <a:srgbClr val="918655">
                  <a:lumMod val="50000"/>
                </a:srgbClr>
              </a:solidFill>
              <a:cs typeface="B Zar" panose="00000400000000000000" pitchFamily="2" charset="-78"/>
            </a:endParaRPr>
          </a:p>
        </p:txBody>
      </p:sp>
    </p:spTree>
    <p:extLst>
      <p:ext uri="{BB962C8B-B14F-4D97-AF65-F5344CB8AC3E}">
        <p14:creationId xmlns:p14="http://schemas.microsoft.com/office/powerpoint/2010/main" val="3910844070"/>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91696" y="386367"/>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موقعیت شهرک</a:t>
            </a:r>
            <a:endParaRPr lang="en-US" sz="4000" b="1" dirty="0">
              <a:solidFill>
                <a:srgbClr val="918655">
                  <a:lumMod val="50000"/>
                </a:srgbClr>
              </a:solidFill>
              <a:cs typeface="B Homa" panose="00000400000000000000" pitchFamily="2" charset="-78"/>
            </a:endParaRPr>
          </a:p>
        </p:txBody>
      </p:sp>
      <p:sp>
        <p:nvSpPr>
          <p:cNvPr id="17" name="TextBox 16"/>
          <p:cNvSpPr txBox="1"/>
          <p:nvPr/>
        </p:nvSpPr>
        <p:spPr>
          <a:xfrm>
            <a:off x="7389059" y="2546142"/>
            <a:ext cx="4304958" cy="3785652"/>
          </a:xfrm>
          <a:prstGeom prst="rect">
            <a:avLst/>
          </a:prstGeom>
          <a:noFill/>
          <a:ln w="38100">
            <a:solidFill>
              <a:srgbClr val="C00000"/>
            </a:solidFill>
            <a:prstDash val="sysDash"/>
          </a:ln>
        </p:spPr>
        <p:txBody>
          <a:bodyPr wrap="square" rtlCol="0">
            <a:spAutoFit/>
          </a:bodyPr>
          <a:lstStyle/>
          <a:p>
            <a:pPr algn="justLow"/>
            <a:r>
              <a:rPr lang="fa-IR" sz="2400" dirty="0">
                <a:solidFill>
                  <a:prstClr val="black"/>
                </a:solidFill>
                <a:cs typeface="B Nazanin" panose="00000400000000000000" pitchFamily="2" charset="-78"/>
              </a:rPr>
              <a:t>شهرك صنعتی </a:t>
            </a:r>
            <a:r>
              <a:rPr lang="fa-IR" sz="2400" dirty="0">
                <a:solidFill>
                  <a:prstClr val="black"/>
                </a:solidFill>
                <a:cs typeface="B Nazanin" panose="00000400000000000000" pitchFamily="2" charset="-78"/>
              </a:rPr>
              <a:t>(۲) </a:t>
            </a:r>
            <a:r>
              <a:rPr lang="fa-IR" sz="2400" dirty="0">
                <a:solidFill>
                  <a:prstClr val="black"/>
                </a:solidFill>
                <a:cs typeface="B Nazanin" panose="00000400000000000000" pitchFamily="2" charset="-78"/>
              </a:rPr>
              <a:t>اردبیل به مساحت ۶۰۰ هکتار </a:t>
            </a:r>
            <a:r>
              <a:rPr lang="fa-IR" sz="2400" dirty="0">
                <a:solidFill>
                  <a:prstClr val="black"/>
                </a:solidFill>
                <a:cs typeface="B Nazanin" panose="00000400000000000000" pitchFamily="2" charset="-78"/>
              </a:rPr>
              <a:t>در محدوده </a:t>
            </a:r>
            <a:r>
              <a:rPr lang="fa-IR" sz="2400" dirty="0">
                <a:solidFill>
                  <a:prstClr val="black"/>
                </a:solidFill>
                <a:cs typeface="B Nazanin" panose="00000400000000000000" pitchFamily="2" charset="-78"/>
              </a:rPr>
              <a:t>اراضی حوزه روستایی قره لر است. </a:t>
            </a:r>
            <a:r>
              <a:rPr lang="fa-IR" sz="2400" dirty="0">
                <a:solidFill>
                  <a:prstClr val="black"/>
                </a:solidFill>
                <a:cs typeface="B Nazanin" panose="00000400000000000000" pitchFamily="2" charset="-78"/>
              </a:rPr>
              <a:t>نزدیکترین کاربری </a:t>
            </a:r>
            <a:r>
              <a:rPr lang="fa-IR" sz="2400" dirty="0">
                <a:solidFill>
                  <a:prstClr val="black"/>
                </a:solidFill>
                <a:cs typeface="B Nazanin" panose="00000400000000000000" pitchFamily="2" charset="-78"/>
              </a:rPr>
              <a:t>موجود به شهرك با فاصله ۵۶۵ متر حریم </a:t>
            </a:r>
            <a:r>
              <a:rPr lang="fa-IR" sz="2400" dirty="0">
                <a:solidFill>
                  <a:prstClr val="black"/>
                </a:solidFill>
                <a:cs typeface="B Nazanin" panose="00000400000000000000" pitchFamily="2" charset="-78"/>
              </a:rPr>
              <a:t>فرودگاه اردبیل </a:t>
            </a:r>
            <a:r>
              <a:rPr lang="fa-IR" sz="2400" dirty="0">
                <a:solidFill>
                  <a:prstClr val="black"/>
                </a:solidFill>
                <a:cs typeface="B Nazanin" panose="00000400000000000000" pitchFamily="2" charset="-78"/>
              </a:rPr>
              <a:t>و نزدیکترین مرکز سکونتی روستای اولاغان با </a:t>
            </a:r>
            <a:r>
              <a:rPr lang="fa-IR" sz="2400" dirty="0">
                <a:solidFill>
                  <a:prstClr val="black"/>
                </a:solidFill>
                <a:cs typeface="B Nazanin" panose="00000400000000000000" pitchFamily="2" charset="-78"/>
              </a:rPr>
              <a:t>۱۶۶ نفر جمعیت می‌باشد </a:t>
            </a:r>
            <a:r>
              <a:rPr lang="fa-IR" sz="2400" dirty="0">
                <a:solidFill>
                  <a:prstClr val="black"/>
                </a:solidFill>
                <a:cs typeface="B Nazanin" panose="00000400000000000000" pitchFamily="2" charset="-78"/>
              </a:rPr>
              <a:t>که در فاصله یک کیلومتری شرق </a:t>
            </a:r>
            <a:r>
              <a:rPr lang="fa-IR" sz="2400" dirty="0">
                <a:solidFill>
                  <a:prstClr val="black"/>
                </a:solidFill>
                <a:cs typeface="B Nazanin" panose="00000400000000000000" pitchFamily="2" charset="-78"/>
              </a:rPr>
              <a:t>آن واقع </a:t>
            </a:r>
            <a:r>
              <a:rPr lang="fa-IR" sz="2400" dirty="0">
                <a:solidFill>
                  <a:prstClr val="black"/>
                </a:solidFill>
                <a:cs typeface="B Nazanin" panose="00000400000000000000" pitchFamily="2" charset="-78"/>
              </a:rPr>
              <a:t>است. نزدیکترین شهر به شهرك، شهر اردبیل </a:t>
            </a:r>
            <a:r>
              <a:rPr lang="fa-IR" sz="2400" dirty="0">
                <a:solidFill>
                  <a:prstClr val="black"/>
                </a:solidFill>
                <a:cs typeface="B Nazanin" panose="00000400000000000000" pitchFamily="2" charset="-78"/>
              </a:rPr>
              <a:t>می‌باشد که </a:t>
            </a:r>
            <a:r>
              <a:rPr lang="fa-IR" sz="2400" dirty="0">
                <a:solidFill>
                  <a:prstClr val="black"/>
                </a:solidFill>
                <a:cs typeface="B Nazanin" panose="00000400000000000000" pitchFamily="2" charset="-78"/>
              </a:rPr>
              <a:t>در فاصله ۱۳/۵ کیلومتری جنوب غربی آن قرار </a:t>
            </a:r>
            <a:r>
              <a:rPr lang="fa-IR" sz="2400" dirty="0">
                <a:solidFill>
                  <a:prstClr val="black"/>
                </a:solidFill>
                <a:cs typeface="B Nazanin" panose="00000400000000000000" pitchFamily="2" charset="-78"/>
              </a:rPr>
              <a:t>گرفته است</a:t>
            </a:r>
            <a:r>
              <a:rPr lang="fa-IR" sz="2400" dirty="0">
                <a:solidFill>
                  <a:prstClr val="black"/>
                </a:solidFill>
                <a:cs typeface="B Nazanin" panose="00000400000000000000" pitchFamily="2" charset="-78"/>
              </a:rPr>
              <a:t>.</a:t>
            </a:r>
            <a:endParaRPr lang="en-US" sz="1600" dirty="0">
              <a:solidFill>
                <a:prstClr val="black"/>
              </a:solidFill>
              <a:cs typeface="B Nazanin" panose="00000400000000000000" pitchFamily="2" charset="-78"/>
            </a:endParaRPr>
          </a:p>
        </p:txBody>
      </p:sp>
      <p:sp>
        <p:nvSpPr>
          <p:cNvPr id="4" name="Striped Right Arrow 3"/>
          <p:cNvSpPr/>
          <p:nvPr/>
        </p:nvSpPr>
        <p:spPr>
          <a:xfrm flipH="1">
            <a:off x="5254172" y="3778568"/>
            <a:ext cx="181428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endParaRPr lang="en-US">
              <a:solidFill>
                <a:prstClr val="white"/>
              </a:solidFill>
            </a:endParaRPr>
          </a:p>
        </p:txBody>
      </p:sp>
      <p:pic>
        <p:nvPicPr>
          <p:cNvPr id="5" name="Picture 4"/>
          <p:cNvPicPr>
            <a:picLocks noChangeAspect="1"/>
          </p:cNvPicPr>
          <p:nvPr/>
        </p:nvPicPr>
        <p:blipFill rotWithShape="1">
          <a:blip r:embed="rId2"/>
          <a:srcRect l="22809" t="11959" r="33019" b="10416"/>
          <a:stretch/>
        </p:blipFill>
        <p:spPr>
          <a:xfrm>
            <a:off x="614150" y="1733797"/>
            <a:ext cx="4572000" cy="4517084"/>
          </a:xfrm>
          <a:prstGeom prst="rect">
            <a:avLst/>
          </a:prstGeom>
        </p:spPr>
      </p:pic>
    </p:spTree>
    <p:extLst>
      <p:ext uri="{BB962C8B-B14F-4D97-AF65-F5344CB8AC3E}">
        <p14:creationId xmlns:p14="http://schemas.microsoft.com/office/powerpoint/2010/main" val="26337613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6603" y="400015"/>
            <a:ext cx="9116704"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وضعیت محیط زیست موجود منطقه</a:t>
            </a:r>
            <a:r>
              <a:rPr lang="fa-IR" sz="2400" b="1" dirty="0">
                <a:solidFill>
                  <a:srgbClr val="918655">
                    <a:lumMod val="50000"/>
                  </a:srgbClr>
                </a:solidFill>
                <a:latin typeface="Times New Roman" panose="02020603050405020304" pitchFamily="18" charset="0"/>
                <a:cs typeface="B Homa" panose="00000400000000000000" pitchFamily="2" charset="-78"/>
              </a:rPr>
              <a:t>(جدول ویژگی‌های‌سایت)</a:t>
            </a:r>
            <a:endParaRPr lang="en-US" sz="2400" b="1" dirty="0">
              <a:solidFill>
                <a:srgbClr val="918655">
                  <a:lumMod val="50000"/>
                </a:srgbClr>
              </a:solidFill>
              <a:cs typeface="B Homa" panose="00000400000000000000" pitchFamily="2" charset="-78"/>
            </a:endParaRPr>
          </a:p>
        </p:txBody>
      </p:sp>
      <p:graphicFrame>
        <p:nvGraphicFramePr>
          <p:cNvPr id="5" name="Table 4"/>
          <p:cNvGraphicFramePr>
            <a:graphicFrameLocks noGrp="1"/>
          </p:cNvGraphicFramePr>
          <p:nvPr>
            <p:extLst/>
          </p:nvPr>
        </p:nvGraphicFramePr>
        <p:xfrm>
          <a:off x="725212" y="1797267"/>
          <a:ext cx="9096704" cy="4430110"/>
        </p:xfrm>
        <a:graphic>
          <a:graphicData uri="http://schemas.openxmlformats.org/drawingml/2006/table">
            <a:tbl>
              <a:tblPr firstRow="1" bandRow="1">
                <a:tableStyleId>{93296810-A885-4BE3-A3E7-6D5BEEA58F35}</a:tableStyleId>
              </a:tblPr>
              <a:tblGrid>
                <a:gridCol w="4548352">
                  <a:extLst>
                    <a:ext uri="{9D8B030D-6E8A-4147-A177-3AD203B41FA5}">
                      <a16:colId xmlns:a16="http://schemas.microsoft.com/office/drawing/2014/main" xmlns="" val="813073770"/>
                    </a:ext>
                  </a:extLst>
                </a:gridCol>
                <a:gridCol w="4548352">
                  <a:extLst>
                    <a:ext uri="{9D8B030D-6E8A-4147-A177-3AD203B41FA5}">
                      <a16:colId xmlns:a16="http://schemas.microsoft.com/office/drawing/2014/main" xmlns="" val="350825427"/>
                    </a:ext>
                  </a:extLst>
                </a:gridCol>
              </a:tblGrid>
              <a:tr h="571925">
                <a:tc gridSpan="2">
                  <a:txBody>
                    <a:bodyPr/>
                    <a:lstStyle/>
                    <a:p>
                      <a:pPr algn="ctr" rtl="1"/>
                      <a:r>
                        <a:rPr lang="fa-IR" sz="2000" dirty="0" smtClean="0">
                          <a:cs typeface="B Homa" panose="00000400000000000000" pitchFamily="2" charset="-78"/>
                        </a:rPr>
                        <a:t>جدول ویژگی اراضی سایت پروژه شهرک صنعتی (2) اردبیل</a:t>
                      </a:r>
                      <a:endParaRPr lang="en-US" sz="2000" dirty="0">
                        <a:cs typeface="B Homa" panose="00000400000000000000" pitchFamily="2" charset="-78"/>
                      </a:endParaRPr>
                    </a:p>
                  </a:txBody>
                  <a:tcPr marL="100249" marR="100249" marT="50124" marB="50124"/>
                </a:tc>
                <a:tc hMerge="1">
                  <a:txBody>
                    <a:bodyPr/>
                    <a:lstStyle/>
                    <a:p>
                      <a:endParaRPr lang="en-US" dirty="0"/>
                    </a:p>
                  </a:txBody>
                  <a:tcPr/>
                </a:tc>
                <a:extLst>
                  <a:ext uri="{0D108BD9-81ED-4DB2-BD59-A6C34878D82A}">
                    <a16:rowId xmlns:a16="http://schemas.microsoft.com/office/drawing/2014/main" xmlns="" val="467392478"/>
                  </a:ext>
                </a:extLst>
              </a:tr>
              <a:tr h="571925">
                <a:tc>
                  <a:txBody>
                    <a:bodyPr/>
                    <a:lstStyle/>
                    <a:p>
                      <a:pPr algn="ctr" rtl="1"/>
                      <a:r>
                        <a:rPr lang="fa-IR" sz="2000" dirty="0" smtClean="0">
                          <a:solidFill>
                            <a:schemeClr val="tx1"/>
                          </a:solidFill>
                          <a:cs typeface="B Nazanin" panose="00000400000000000000" pitchFamily="2" charset="-78"/>
                        </a:rPr>
                        <a:t>شرق</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جهت باد غالب</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440317637"/>
                  </a:ext>
                </a:extLst>
              </a:tr>
              <a:tr h="571925">
                <a:tc>
                  <a:txBody>
                    <a:bodyPr/>
                    <a:lstStyle/>
                    <a:p>
                      <a:pPr algn="ctr" rtl="1"/>
                      <a:r>
                        <a:rPr lang="fa-IR" sz="2000" dirty="0" smtClean="0">
                          <a:solidFill>
                            <a:schemeClr val="tx1"/>
                          </a:solidFill>
                          <a:cs typeface="B Nazanin" panose="00000400000000000000" pitchFamily="2" charset="-78"/>
                        </a:rPr>
                        <a:t>پوشش علف شور</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وضعیت پوشش گیاهی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636857515"/>
                  </a:ext>
                </a:extLst>
              </a:tr>
              <a:tr h="571925">
                <a:tc>
                  <a:txBody>
                    <a:bodyPr/>
                    <a:lstStyle/>
                    <a:p>
                      <a:pPr algn="ctr" rtl="1"/>
                      <a:r>
                        <a:rPr lang="fa-IR" sz="2000" dirty="0" smtClean="0">
                          <a:solidFill>
                            <a:schemeClr val="tx1"/>
                          </a:solidFill>
                          <a:cs typeface="B Nazanin" panose="00000400000000000000" pitchFamily="2" charset="-78"/>
                        </a:rPr>
                        <a:t>جنگل قندقلو در شرق</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نزدیک‌ترین</a:t>
                      </a:r>
                      <a:r>
                        <a:rPr lang="fa-IR" sz="2000" baseline="0" dirty="0" smtClean="0">
                          <a:solidFill>
                            <a:schemeClr val="tx1"/>
                          </a:solidFill>
                          <a:cs typeface="B Nazanin" panose="00000400000000000000" pitchFamily="2" charset="-78"/>
                        </a:rPr>
                        <a:t> منطقه بارز و حساس اکولوژیکی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12330865"/>
                  </a:ext>
                </a:extLst>
              </a:tr>
              <a:tr h="571925">
                <a:tc>
                  <a:txBody>
                    <a:bodyPr/>
                    <a:lstStyle/>
                    <a:p>
                      <a:pPr algn="ctr" rtl="1"/>
                      <a:r>
                        <a:rPr lang="fa-IR" sz="2000" dirty="0" smtClean="0">
                          <a:solidFill>
                            <a:schemeClr val="tx1"/>
                          </a:solidFill>
                          <a:cs typeface="B Nazanin" panose="00000400000000000000" pitchFamily="2" charset="-78"/>
                        </a:rPr>
                        <a:t>ایجاد گردوغبار</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چگونگی کیفیت آلودگی هوا</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219857"/>
                  </a:ext>
                </a:extLst>
              </a:tr>
              <a:tr h="571925">
                <a:tc>
                  <a:txBody>
                    <a:bodyPr/>
                    <a:lstStyle/>
                    <a:p>
                      <a:pPr algn="ctr" rtl="1"/>
                      <a:r>
                        <a:rPr lang="fa-IR" sz="2000" dirty="0" smtClean="0">
                          <a:solidFill>
                            <a:schemeClr val="tx1"/>
                          </a:solidFill>
                          <a:cs typeface="B Nazanin" panose="00000400000000000000" pitchFamily="2" charset="-78"/>
                        </a:rPr>
                        <a:t>رودخانه‌های قره‌سو و بالیخلو چای</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حوضه آبریز</a:t>
                      </a:r>
                      <a:r>
                        <a:rPr lang="fa-IR" sz="2000" baseline="0" dirty="0" smtClean="0">
                          <a:solidFill>
                            <a:schemeClr val="tx1"/>
                          </a:solidFill>
                          <a:cs typeface="B Nazanin" panose="00000400000000000000" pitchFamily="2" charset="-78"/>
                        </a:rPr>
                        <a:t> اصلی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139869560"/>
                  </a:ext>
                </a:extLst>
              </a:tr>
              <a:tr h="998560">
                <a:tc>
                  <a:txBody>
                    <a:bodyPr/>
                    <a:lstStyle/>
                    <a:p>
                      <a:pPr algn="ctr" rtl="1"/>
                      <a:r>
                        <a:rPr lang="fa-IR" sz="2000" dirty="0" smtClean="0">
                          <a:solidFill>
                            <a:schemeClr val="tx1"/>
                          </a:solidFill>
                          <a:cs typeface="B Nazanin" panose="00000400000000000000" pitchFamily="2" charset="-78"/>
                        </a:rPr>
                        <a:t>شیب منطقه در محدوده</a:t>
                      </a:r>
                      <a:r>
                        <a:rPr lang="fa-IR" sz="2000" baseline="0" dirty="0" smtClean="0">
                          <a:solidFill>
                            <a:schemeClr val="tx1"/>
                          </a:solidFill>
                          <a:cs typeface="B Nazanin" panose="00000400000000000000" pitchFamily="2" charset="-78"/>
                        </a:rPr>
                        <a:t> اثرات مستقیم در حد صفر و جهت آن با 1.7 درجه</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فیزیوگرافی</a:t>
                      </a:r>
                      <a:endParaRPr lang="en-US" sz="2000" dirty="0">
                        <a:solidFill>
                          <a:schemeClr val="tx1"/>
                        </a:solidFill>
                        <a:cs typeface="B Nazanin" panose="00000400000000000000" pitchFamily="2" charset="-78"/>
                      </a:endParaRPr>
                    </a:p>
                  </a:txBody>
                  <a:tcPr marL="100249" marR="100249" marT="50124" marB="50124" anchor="ctr"/>
                </a:tc>
                <a:extLst>
                  <a:ext uri="{0D108BD9-81ED-4DB2-BD59-A6C34878D82A}">
                    <a16:rowId xmlns:a16="http://schemas.microsoft.com/office/drawing/2014/main" xmlns="" val="454729270"/>
                  </a:ext>
                </a:extLst>
              </a:tr>
            </a:tbl>
          </a:graphicData>
        </a:graphic>
      </p:graphicFrame>
    </p:spTree>
    <p:extLst>
      <p:ext uri="{BB962C8B-B14F-4D97-AF65-F5344CB8AC3E}">
        <p14:creationId xmlns:p14="http://schemas.microsoft.com/office/powerpoint/2010/main" val="2253404248"/>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مهم‌ترین امکانات زیربنایی منطقه</a:t>
            </a:r>
            <a:endParaRPr lang="en-US" sz="4000" b="1" dirty="0">
              <a:solidFill>
                <a:srgbClr val="918655">
                  <a:lumMod val="50000"/>
                </a:srgbClr>
              </a:solidFill>
              <a:cs typeface="B Homa" panose="00000400000000000000" pitchFamily="2" charset="-78"/>
            </a:endParaRPr>
          </a:p>
        </p:txBody>
      </p:sp>
      <p:graphicFrame>
        <p:nvGraphicFramePr>
          <p:cNvPr id="4" name="Table 3"/>
          <p:cNvGraphicFramePr>
            <a:graphicFrameLocks noGrp="1"/>
          </p:cNvGraphicFramePr>
          <p:nvPr>
            <p:extLst/>
          </p:nvPr>
        </p:nvGraphicFramePr>
        <p:xfrm>
          <a:off x="9114972" y="2505242"/>
          <a:ext cx="2394856" cy="4155570"/>
        </p:xfrm>
        <a:graphic>
          <a:graphicData uri="http://schemas.openxmlformats.org/drawingml/2006/table">
            <a:tbl>
              <a:tblPr firstRow="1" bandRow="1">
                <a:tableStyleId>{93296810-A885-4BE3-A3E7-6D5BEEA58F35}</a:tableStyleId>
              </a:tblPr>
              <a:tblGrid>
                <a:gridCol w="2394856">
                  <a:extLst>
                    <a:ext uri="{9D8B030D-6E8A-4147-A177-3AD203B41FA5}">
                      <a16:colId xmlns:a16="http://schemas.microsoft.com/office/drawing/2014/main" xmlns="" val="813073770"/>
                    </a:ext>
                  </a:extLst>
                </a:gridCol>
              </a:tblGrid>
              <a:tr h="415557">
                <a:tc>
                  <a:txBody>
                    <a:bodyPr/>
                    <a:lstStyle/>
                    <a:p>
                      <a:pPr algn="ctr" rtl="1"/>
                      <a:r>
                        <a:rPr lang="fa-IR" sz="2000" dirty="0" smtClean="0">
                          <a:cs typeface="B Homa" panose="00000400000000000000" pitchFamily="2" charset="-78"/>
                        </a:rPr>
                        <a:t>امکانات زیربنایی</a:t>
                      </a:r>
                      <a:endParaRPr lang="en-US" sz="2000" dirty="0">
                        <a:cs typeface="B Homa" panose="00000400000000000000" pitchFamily="2" charset="-78"/>
                      </a:endParaRPr>
                    </a:p>
                  </a:txBody>
                  <a:tcPr marL="100249" marR="100249" marT="50124" marB="50124"/>
                </a:tc>
                <a:extLst>
                  <a:ext uri="{0D108BD9-81ED-4DB2-BD59-A6C34878D82A}">
                    <a16:rowId xmlns:a16="http://schemas.microsoft.com/office/drawing/2014/main" xmlns="" val="467392478"/>
                  </a:ext>
                </a:extLst>
              </a:tr>
              <a:tr h="415557">
                <a:tc>
                  <a:txBody>
                    <a:bodyPr/>
                    <a:lstStyle/>
                    <a:p>
                      <a:pPr algn="ctr" rtl="1"/>
                      <a:r>
                        <a:rPr lang="fa-IR" sz="2000" dirty="0" smtClean="0">
                          <a:solidFill>
                            <a:schemeClr val="tx1"/>
                          </a:solidFill>
                          <a:cs typeface="B Nazanin" panose="00000400000000000000" pitchFamily="2" charset="-78"/>
                        </a:rPr>
                        <a:t>صنایع غذایی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440317637"/>
                  </a:ext>
                </a:extLst>
              </a:tr>
              <a:tr h="415557">
                <a:tc>
                  <a:txBody>
                    <a:bodyPr/>
                    <a:lstStyle/>
                    <a:p>
                      <a:pPr algn="ctr" rtl="1"/>
                      <a:r>
                        <a:rPr lang="fa-IR" sz="2000" dirty="0" smtClean="0">
                          <a:solidFill>
                            <a:schemeClr val="tx1"/>
                          </a:solidFill>
                          <a:cs typeface="B Nazanin" panose="00000400000000000000" pitchFamily="2" charset="-78"/>
                        </a:rPr>
                        <a:t>صنایع نساجی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636857515"/>
                  </a:ext>
                </a:extLst>
              </a:tr>
              <a:tr h="415557">
                <a:tc>
                  <a:txBody>
                    <a:bodyPr/>
                    <a:lstStyle/>
                    <a:p>
                      <a:pPr algn="ctr" rtl="1"/>
                      <a:r>
                        <a:rPr lang="fa-IR" sz="2000" dirty="0" smtClean="0">
                          <a:solidFill>
                            <a:schemeClr val="tx1"/>
                          </a:solidFill>
                          <a:cs typeface="B Nazanin" panose="00000400000000000000" pitchFamily="2" charset="-78"/>
                        </a:rPr>
                        <a:t>صنایع</a:t>
                      </a:r>
                      <a:r>
                        <a:rPr lang="fa-IR" sz="2000" baseline="0" dirty="0" smtClean="0">
                          <a:solidFill>
                            <a:schemeClr val="tx1"/>
                          </a:solidFill>
                          <a:cs typeface="B Nazanin" panose="00000400000000000000" pitchFamily="2" charset="-78"/>
                        </a:rPr>
                        <a:t> چرم</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12330865"/>
                  </a:ext>
                </a:extLst>
              </a:tr>
              <a:tr h="415557">
                <a:tc>
                  <a:txBody>
                    <a:bodyPr/>
                    <a:lstStyle/>
                    <a:p>
                      <a:pPr algn="ctr" rtl="1"/>
                      <a:r>
                        <a:rPr lang="fa-IR" sz="2000" dirty="0" smtClean="0">
                          <a:solidFill>
                            <a:schemeClr val="tx1"/>
                          </a:solidFill>
                          <a:cs typeface="B Nazanin" panose="00000400000000000000" pitchFamily="2" charset="-78"/>
                        </a:rPr>
                        <a:t>صنایع سلولوزی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219857"/>
                  </a:ext>
                </a:extLst>
              </a:tr>
              <a:tr h="415557">
                <a:tc>
                  <a:txBody>
                    <a:bodyPr/>
                    <a:lstStyle/>
                    <a:p>
                      <a:pPr algn="ctr" rtl="1"/>
                      <a:r>
                        <a:rPr lang="fa-IR" sz="2000" dirty="0" smtClean="0">
                          <a:solidFill>
                            <a:schemeClr val="tx1"/>
                          </a:solidFill>
                          <a:cs typeface="B Nazanin" panose="00000400000000000000" pitchFamily="2" charset="-78"/>
                        </a:rPr>
                        <a:t>صنایع فلزی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139869560"/>
                  </a:ext>
                </a:extLst>
              </a:tr>
              <a:tr h="415557">
                <a:tc>
                  <a:txBody>
                    <a:bodyPr/>
                    <a:lstStyle/>
                    <a:p>
                      <a:pPr algn="ctr" rtl="1"/>
                      <a:r>
                        <a:rPr lang="fa-IR" sz="2000" dirty="0" smtClean="0">
                          <a:solidFill>
                            <a:schemeClr val="tx1"/>
                          </a:solidFill>
                          <a:cs typeface="B Nazanin" panose="00000400000000000000" pitchFamily="2" charset="-78"/>
                        </a:rPr>
                        <a:t>صنایع کانی، غیرفلزی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454729270"/>
                  </a:ext>
                </a:extLst>
              </a:tr>
              <a:tr h="415557">
                <a:tc>
                  <a:txBody>
                    <a:bodyPr/>
                    <a:lstStyle/>
                    <a:p>
                      <a:pPr algn="ctr" rtl="1"/>
                      <a:r>
                        <a:rPr lang="fa-IR" sz="2000" dirty="0" smtClean="0">
                          <a:solidFill>
                            <a:schemeClr val="tx1"/>
                          </a:solidFill>
                          <a:cs typeface="B Nazanin" panose="00000400000000000000" pitchFamily="2" charset="-78"/>
                        </a:rPr>
                        <a:t>صنایع شیمیایی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770594285"/>
                  </a:ext>
                </a:extLst>
              </a:tr>
              <a:tr h="415557">
                <a:tc>
                  <a:txBody>
                    <a:bodyPr/>
                    <a:lstStyle/>
                    <a:p>
                      <a:pPr algn="ctr" rtl="1"/>
                      <a:r>
                        <a:rPr lang="fa-IR" sz="2000" dirty="0" smtClean="0">
                          <a:solidFill>
                            <a:schemeClr val="tx1"/>
                          </a:solidFill>
                          <a:cs typeface="B Nazanin" panose="00000400000000000000" pitchFamily="2" charset="-78"/>
                        </a:rPr>
                        <a:t>صنایع دارویی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031785987"/>
                  </a:ext>
                </a:extLst>
              </a:tr>
              <a:tr h="415557">
                <a:tc>
                  <a:txBody>
                    <a:bodyPr/>
                    <a:lstStyle/>
                    <a:p>
                      <a:pPr algn="ctr" rtl="1"/>
                      <a:r>
                        <a:rPr lang="fa-IR" sz="2000" dirty="0" smtClean="0">
                          <a:solidFill>
                            <a:schemeClr val="tx1"/>
                          </a:solidFill>
                          <a:cs typeface="B Nazanin" panose="00000400000000000000" pitchFamily="2" charset="-78"/>
                        </a:rPr>
                        <a:t>صنایع برق و الکترونیک</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584268903"/>
                  </a:ext>
                </a:extLst>
              </a:tr>
            </a:tbl>
          </a:graphicData>
        </a:graphic>
      </p:graphicFrame>
      <p:pic>
        <p:nvPicPr>
          <p:cNvPr id="3" name="Picture 2"/>
          <p:cNvPicPr>
            <a:picLocks noChangeAspect="1"/>
          </p:cNvPicPr>
          <p:nvPr/>
        </p:nvPicPr>
        <p:blipFill>
          <a:blip r:embed="rId2"/>
          <a:stretch>
            <a:fillRect/>
          </a:stretch>
        </p:blipFill>
        <p:spPr>
          <a:xfrm>
            <a:off x="1253974" y="3680615"/>
            <a:ext cx="6926337" cy="2922141"/>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1253975" y="1689634"/>
            <a:ext cx="6926336" cy="1631216"/>
          </a:xfrm>
          <a:prstGeom prst="rect">
            <a:avLst/>
          </a:prstGeom>
          <a:noFill/>
          <a:ln w="38100">
            <a:solidFill>
              <a:srgbClr val="C00000"/>
            </a:solidFill>
            <a:prstDash val="sysDash"/>
          </a:ln>
        </p:spPr>
        <p:txBody>
          <a:bodyPr wrap="square" rtlCol="0">
            <a:spAutoFit/>
          </a:bodyPr>
          <a:lstStyle/>
          <a:p>
            <a:pPr algn="justLow"/>
            <a:r>
              <a:rPr lang="fa-IR" sz="2000" b="1" dirty="0">
                <a:solidFill>
                  <a:prstClr val="black"/>
                </a:solidFill>
                <a:cs typeface="B Homa" panose="00000400000000000000" pitchFamily="2" charset="-78"/>
              </a:rPr>
              <a:t>نوع و ویژگیهای عمومی پروژه</a:t>
            </a:r>
          </a:p>
          <a:p>
            <a:pPr algn="justLow"/>
            <a:r>
              <a:rPr lang="fa-IR" sz="2000" dirty="0">
                <a:solidFill>
                  <a:prstClr val="black"/>
                </a:solidFill>
                <a:cs typeface="B Nazanin" panose="00000400000000000000" pitchFamily="2" charset="-78"/>
              </a:rPr>
              <a:t>در این مطالعه جهت تعیین نسبی ظرفیت تولید </a:t>
            </a:r>
            <a:r>
              <a:rPr lang="fa-IR" sz="2000" dirty="0">
                <a:solidFill>
                  <a:prstClr val="black"/>
                </a:solidFill>
                <a:cs typeface="B Nazanin" panose="00000400000000000000" pitchFamily="2" charset="-78"/>
              </a:rPr>
              <a:t>واحدهای صنعتی </a:t>
            </a:r>
            <a:r>
              <a:rPr lang="fa-IR" sz="2000" dirty="0">
                <a:solidFill>
                  <a:prstClr val="black"/>
                </a:solidFill>
                <a:cs typeface="B Nazanin" panose="00000400000000000000" pitchFamily="2" charset="-78"/>
              </a:rPr>
              <a:t>پیش بینی شده </a:t>
            </a:r>
            <a:r>
              <a:rPr lang="fa-IR" sz="2000" dirty="0">
                <a:solidFill>
                  <a:prstClr val="black"/>
                </a:solidFill>
                <a:cs typeface="B Nazanin" panose="00000400000000000000" pitchFamily="2" charset="-78"/>
              </a:rPr>
              <a:t>در شهرك </a:t>
            </a:r>
            <a:r>
              <a:rPr lang="fa-IR" sz="2000" dirty="0">
                <a:solidFill>
                  <a:prstClr val="black"/>
                </a:solidFill>
                <a:cs typeface="B Nazanin" panose="00000400000000000000" pitchFamily="2" charset="-78"/>
              </a:rPr>
              <a:t>صنعتی </a:t>
            </a:r>
            <a:r>
              <a:rPr lang="fa-IR" sz="2000" dirty="0">
                <a:solidFill>
                  <a:prstClr val="black"/>
                </a:solidFill>
                <a:cs typeface="B Nazanin" panose="00000400000000000000" pitchFamily="2" charset="-78"/>
              </a:rPr>
              <a:t>(۲) اردبیل از طبقه </a:t>
            </a:r>
            <a:r>
              <a:rPr lang="fa-IR" sz="2000" dirty="0">
                <a:solidFill>
                  <a:prstClr val="black"/>
                </a:solidFill>
                <a:cs typeface="B Nazanin" panose="00000400000000000000" pitchFamily="2" charset="-78"/>
              </a:rPr>
              <a:t>بندی صنایع براساس فرآیند تولید </a:t>
            </a:r>
            <a:r>
              <a:rPr lang="fa-IR" sz="2000" dirty="0">
                <a:solidFill>
                  <a:prstClr val="black"/>
                </a:solidFill>
                <a:cs typeface="B Nazanin" panose="00000400000000000000" pitchFamily="2" charset="-78"/>
              </a:rPr>
              <a:t>(سازمان حفاظت محیط </a:t>
            </a:r>
            <a:r>
              <a:rPr lang="fa-IR" sz="2000" dirty="0">
                <a:solidFill>
                  <a:prstClr val="black"/>
                </a:solidFill>
                <a:cs typeface="B Nazanin" panose="00000400000000000000" pitchFamily="2" charset="-78"/>
              </a:rPr>
              <a:t>زیست، </a:t>
            </a:r>
            <a:r>
              <a:rPr lang="fa-IR" sz="2000" dirty="0">
                <a:solidFill>
                  <a:prstClr val="black"/>
                </a:solidFill>
                <a:cs typeface="B Nazanin" panose="00000400000000000000" pitchFamily="2" charset="-78"/>
              </a:rPr>
              <a:t>۱۳8۳) </a:t>
            </a:r>
            <a:r>
              <a:rPr lang="fa-IR" sz="2000" dirty="0">
                <a:solidFill>
                  <a:prstClr val="black"/>
                </a:solidFill>
                <a:cs typeface="B Nazanin" panose="00000400000000000000" pitchFamily="2" charset="-78"/>
              </a:rPr>
              <a:t>استفاده شده و گروهبندی </a:t>
            </a:r>
            <a:r>
              <a:rPr lang="fa-IR" sz="2000" dirty="0">
                <a:solidFill>
                  <a:prstClr val="black"/>
                </a:solidFill>
                <a:cs typeface="B Nazanin" panose="00000400000000000000" pitchFamily="2" charset="-78"/>
              </a:rPr>
              <a:t>استقرار صنایع </a:t>
            </a:r>
            <a:r>
              <a:rPr lang="fa-IR" sz="2000" dirty="0">
                <a:solidFill>
                  <a:prstClr val="black"/>
                </a:solidFill>
                <a:cs typeface="B Nazanin" panose="00000400000000000000" pitchFamily="2" charset="-78"/>
              </a:rPr>
              <a:t>به عنوان </a:t>
            </a:r>
            <a:r>
              <a:rPr lang="fa-IR" sz="2000" dirty="0">
                <a:solidFill>
                  <a:prstClr val="black"/>
                </a:solidFill>
                <a:cs typeface="B Nazanin" panose="00000400000000000000" pitchFamily="2" charset="-78"/>
              </a:rPr>
              <a:t>شاخص تعیین </a:t>
            </a:r>
            <a:r>
              <a:rPr lang="fa-IR" sz="2000" dirty="0">
                <a:solidFill>
                  <a:prstClr val="black"/>
                </a:solidFill>
                <a:cs typeface="B Nazanin" panose="00000400000000000000" pitchFamily="2" charset="-78"/>
              </a:rPr>
              <a:t>نسبی </a:t>
            </a:r>
            <a:r>
              <a:rPr lang="fa-IR" sz="2000" dirty="0">
                <a:solidFill>
                  <a:prstClr val="black"/>
                </a:solidFill>
                <a:cs typeface="B Nazanin" panose="00000400000000000000" pitchFamily="2" charset="-78"/>
              </a:rPr>
              <a:t>ظرفیت تولید</a:t>
            </a:r>
            <a:r>
              <a:rPr lang="fa-IR" sz="2000" dirty="0">
                <a:solidFill>
                  <a:prstClr val="black"/>
                </a:solidFill>
                <a:cs typeface="B Nazanin" panose="00000400000000000000" pitchFamily="2" charset="-78"/>
              </a:rPr>
              <a:t>، ملاك </a:t>
            </a:r>
            <a:r>
              <a:rPr lang="fa-IR" sz="2000" dirty="0">
                <a:solidFill>
                  <a:prstClr val="black"/>
                </a:solidFill>
                <a:cs typeface="B Nazanin" panose="00000400000000000000" pitchFamily="2" charset="-78"/>
              </a:rPr>
              <a:t>قرار گرفته است.</a:t>
            </a:r>
            <a:endParaRPr lang="en-US" sz="1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40637439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22" presetClass="entr" presetSubtype="1"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ویژگی‌های اقلیمی</a:t>
            </a:r>
            <a:endParaRPr lang="en-US" sz="4000" b="1" dirty="0">
              <a:solidFill>
                <a:srgbClr val="918655">
                  <a:lumMod val="50000"/>
                </a:srgbClr>
              </a:solidFill>
              <a:cs typeface="B Homa" panose="00000400000000000000" pitchFamily="2" charset="-78"/>
            </a:endParaRPr>
          </a:p>
        </p:txBody>
      </p:sp>
      <p:sp>
        <p:nvSpPr>
          <p:cNvPr id="10" name="Striped Right Arrow 9"/>
          <p:cNvSpPr/>
          <p:nvPr/>
        </p:nvSpPr>
        <p:spPr>
          <a:xfrm flipH="1">
            <a:off x="9695543" y="2762568"/>
            <a:ext cx="181428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متوسط بارش</a:t>
            </a:r>
            <a:endParaRPr lang="en-US" dirty="0">
              <a:solidFill>
                <a:prstClr val="black"/>
              </a:solidFill>
              <a:cs typeface="B Homa" panose="00000400000000000000" pitchFamily="2" charset="-78"/>
            </a:endParaRPr>
          </a:p>
        </p:txBody>
      </p:sp>
      <p:sp>
        <p:nvSpPr>
          <p:cNvPr id="11" name="Striped Right Arrow 10"/>
          <p:cNvSpPr/>
          <p:nvPr/>
        </p:nvSpPr>
        <p:spPr>
          <a:xfrm flipH="1">
            <a:off x="9695543" y="4823597"/>
            <a:ext cx="181428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وزش باد</a:t>
            </a:r>
            <a:endParaRPr lang="en-US" dirty="0">
              <a:solidFill>
                <a:prstClr val="black"/>
              </a:solidFill>
              <a:cs typeface="B Homa" panose="00000400000000000000" pitchFamily="2" charset="-78"/>
            </a:endParaRPr>
          </a:p>
        </p:txBody>
      </p:sp>
      <p:sp>
        <p:nvSpPr>
          <p:cNvPr id="12" name="TextBox 11"/>
          <p:cNvSpPr txBox="1"/>
          <p:nvPr/>
        </p:nvSpPr>
        <p:spPr>
          <a:xfrm>
            <a:off x="6270172" y="2915136"/>
            <a:ext cx="3071282" cy="1015663"/>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سالانه 287.5 میلیمتر</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بیشترین میزان بارش: ماه مارس</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کمترین میزان بارش: ماه آگوست</a:t>
            </a:r>
            <a:endParaRPr lang="en-US" sz="1400" dirty="0">
              <a:solidFill>
                <a:prstClr val="black"/>
              </a:solidFill>
              <a:cs typeface="B Nazanin" panose="00000400000000000000" pitchFamily="2" charset="-78"/>
            </a:endParaRPr>
          </a:p>
        </p:txBody>
      </p:sp>
      <p:sp>
        <p:nvSpPr>
          <p:cNvPr id="13" name="TextBox 12"/>
          <p:cNvSpPr txBox="1"/>
          <p:nvPr/>
        </p:nvSpPr>
        <p:spPr>
          <a:xfrm>
            <a:off x="6270172" y="4823597"/>
            <a:ext cx="3071282" cy="1323439"/>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بیشترین درصد وزش: جهت شرقی (23.94 درصد)</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کمترین درصد وزش: جهت شمالی (1.63 درصد)</a:t>
            </a:r>
          </a:p>
        </p:txBody>
      </p:sp>
      <p:sp>
        <p:nvSpPr>
          <p:cNvPr id="14" name="Striped Right Arrow 13"/>
          <p:cNvSpPr/>
          <p:nvPr/>
        </p:nvSpPr>
        <p:spPr>
          <a:xfrm rot="16200000" flipH="1">
            <a:off x="1981199" y="2254736"/>
            <a:ext cx="181428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وضعیت خاک</a:t>
            </a:r>
            <a:endParaRPr lang="en-US" dirty="0">
              <a:solidFill>
                <a:prstClr val="black"/>
              </a:solidFill>
              <a:cs typeface="B Homa" panose="00000400000000000000" pitchFamily="2" charset="-78"/>
            </a:endParaRPr>
          </a:p>
        </p:txBody>
      </p:sp>
      <p:sp>
        <p:nvSpPr>
          <p:cNvPr id="15" name="TextBox 14"/>
          <p:cNvSpPr txBox="1"/>
          <p:nvPr/>
        </p:nvSpPr>
        <p:spPr>
          <a:xfrm>
            <a:off x="762000" y="4083368"/>
            <a:ext cx="4252684" cy="1631216"/>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نوع خاک: خاک‌های قهوه‌ای</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بخش اعظم خاك های محدوده اثرات غیرمستقیم </a:t>
            </a:r>
            <a:r>
              <a:rPr lang="fa-IR" sz="2000" dirty="0">
                <a:solidFill>
                  <a:prstClr val="black"/>
                </a:solidFill>
                <a:cs typeface="B Nazanin" panose="00000400000000000000" pitchFamily="2" charset="-78"/>
              </a:rPr>
              <a:t>پروژه جز </a:t>
            </a:r>
            <a:r>
              <a:rPr lang="fa-IR" sz="2000" dirty="0">
                <a:solidFill>
                  <a:prstClr val="black"/>
                </a:solidFill>
                <a:cs typeface="B Nazanin" panose="00000400000000000000" pitchFamily="2" charset="-78"/>
              </a:rPr>
              <a:t>خاك های سبز و محدوده اثرات مستقیم پروژه </a:t>
            </a:r>
            <a:r>
              <a:rPr lang="fa-IR" sz="2000" dirty="0">
                <a:solidFill>
                  <a:prstClr val="black"/>
                </a:solidFill>
                <a:cs typeface="B Nazanin" panose="00000400000000000000" pitchFamily="2" charset="-78"/>
              </a:rPr>
              <a:t>جز خاك </a:t>
            </a:r>
            <a:r>
              <a:rPr lang="fa-IR" sz="2000" dirty="0">
                <a:solidFill>
                  <a:prstClr val="black"/>
                </a:solidFill>
                <a:cs typeface="B Nazanin" panose="00000400000000000000" pitchFamily="2" charset="-78"/>
              </a:rPr>
              <a:t>های </a:t>
            </a:r>
            <a:r>
              <a:rPr lang="fa-IR" sz="2000" dirty="0">
                <a:solidFill>
                  <a:prstClr val="black"/>
                </a:solidFill>
                <a:cs typeface="B Nazanin" panose="00000400000000000000" pitchFamily="2" charset="-78"/>
              </a:rPr>
              <a:t>قهوه‌ای </a:t>
            </a:r>
            <a:r>
              <a:rPr lang="fa-IR" sz="2000" dirty="0">
                <a:solidFill>
                  <a:prstClr val="black"/>
                </a:solidFill>
                <a:cs typeface="B Nazanin" panose="00000400000000000000" pitchFamily="2" charset="-78"/>
              </a:rPr>
              <a:t>تیره طبقه بندی </a:t>
            </a:r>
            <a:r>
              <a:rPr lang="fa-IR" sz="2000" dirty="0">
                <a:solidFill>
                  <a:prstClr val="black"/>
                </a:solidFill>
                <a:cs typeface="B Nazanin" panose="00000400000000000000" pitchFamily="2" charset="-78"/>
              </a:rPr>
              <a:t>می‌شوند</a:t>
            </a:r>
            <a:r>
              <a:rPr lang="fa-IR" sz="2000" dirty="0">
                <a:solidFill>
                  <a:prstClr val="black"/>
                </a:solidFill>
                <a:cs typeface="B Nazanin" panose="00000400000000000000" pitchFamily="2" charset="-78"/>
              </a:rPr>
              <a:t>.</a:t>
            </a:r>
            <a:endParaRPr lang="en-US" sz="2000" dirty="0">
              <a:solidFill>
                <a:prstClr val="black"/>
              </a:solidFill>
              <a:cs typeface="B Nazanin" panose="00000400000000000000" pitchFamily="2" charset="-78"/>
            </a:endParaRPr>
          </a:p>
        </p:txBody>
      </p:sp>
    </p:spTree>
    <p:extLst>
      <p:ext uri="{BB962C8B-B14F-4D97-AF65-F5344CB8AC3E}">
        <p14:creationId xmlns:p14="http://schemas.microsoft.com/office/powerpoint/2010/main" val="21467639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آلاینده‌های محیط</a:t>
            </a:r>
            <a:endParaRPr lang="en-US" sz="4000" b="1" dirty="0">
              <a:solidFill>
                <a:srgbClr val="918655">
                  <a:lumMod val="50000"/>
                </a:srgbClr>
              </a:solidFill>
              <a:cs typeface="B Homa" panose="00000400000000000000" pitchFamily="2" charset="-78"/>
            </a:endParaRPr>
          </a:p>
        </p:txBody>
      </p:sp>
      <p:pic>
        <p:nvPicPr>
          <p:cNvPr id="16" name="Picture 15"/>
          <p:cNvPicPr>
            <a:picLocks noChangeAspect="1"/>
          </p:cNvPicPr>
          <p:nvPr/>
        </p:nvPicPr>
        <p:blipFill>
          <a:blip r:embed="rId2"/>
          <a:stretch>
            <a:fillRect/>
          </a:stretch>
        </p:blipFill>
        <p:spPr>
          <a:xfrm>
            <a:off x="1631345" y="3303243"/>
            <a:ext cx="6926337" cy="2922141"/>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sp>
        <p:nvSpPr>
          <p:cNvPr id="17" name="TextBox 16"/>
          <p:cNvSpPr txBox="1"/>
          <p:nvPr/>
        </p:nvSpPr>
        <p:spPr>
          <a:xfrm>
            <a:off x="6357258" y="2612536"/>
            <a:ext cx="2200424" cy="400110"/>
          </a:xfrm>
          <a:prstGeom prst="rect">
            <a:avLst/>
          </a:prstGeom>
          <a:solidFill>
            <a:srgbClr val="F5ED8B"/>
          </a:solidFill>
          <a:ln w="38100">
            <a:solidFill>
              <a:srgbClr val="C00000"/>
            </a:solidFill>
            <a:prstDash val="sysDash"/>
          </a:ln>
        </p:spPr>
        <p:txBody>
          <a:bodyPr wrap="square" rtlCol="0" anchor="ctr">
            <a:spAutoFit/>
          </a:bodyPr>
          <a:lstStyle/>
          <a:p>
            <a:pPr algn="ctr"/>
            <a:r>
              <a:rPr lang="fa-IR" sz="2000" dirty="0">
                <a:solidFill>
                  <a:prstClr val="black"/>
                </a:solidFill>
                <a:cs typeface="B Nazanin" panose="00000400000000000000" pitchFamily="2" charset="-78"/>
              </a:rPr>
              <a:t>آلودگی آب و فاضلاب</a:t>
            </a:r>
            <a:endParaRPr lang="en-US" sz="1400" dirty="0">
              <a:solidFill>
                <a:prstClr val="black"/>
              </a:solidFill>
              <a:cs typeface="B Nazanin" panose="00000400000000000000" pitchFamily="2" charset="-78"/>
            </a:endParaRPr>
          </a:p>
        </p:txBody>
      </p:sp>
      <p:sp>
        <p:nvSpPr>
          <p:cNvPr id="21" name="TextBox 20"/>
          <p:cNvSpPr txBox="1"/>
          <p:nvPr/>
        </p:nvSpPr>
        <p:spPr>
          <a:xfrm>
            <a:off x="3994301" y="2612536"/>
            <a:ext cx="2200424" cy="400110"/>
          </a:xfrm>
          <a:prstGeom prst="rect">
            <a:avLst/>
          </a:prstGeom>
          <a:solidFill>
            <a:srgbClr val="F5ED8B"/>
          </a:solidFill>
          <a:ln w="38100">
            <a:solidFill>
              <a:srgbClr val="C00000"/>
            </a:solidFill>
            <a:prstDash val="sysDash"/>
          </a:ln>
        </p:spPr>
        <p:txBody>
          <a:bodyPr wrap="square" rtlCol="0" anchor="ctr">
            <a:spAutoFit/>
          </a:bodyPr>
          <a:lstStyle/>
          <a:p>
            <a:pPr algn="ctr"/>
            <a:r>
              <a:rPr lang="fa-IR" sz="2000" dirty="0">
                <a:solidFill>
                  <a:prstClr val="black"/>
                </a:solidFill>
                <a:cs typeface="B Nazanin" panose="00000400000000000000" pitchFamily="2" charset="-78"/>
              </a:rPr>
              <a:t>آلودگی هوا</a:t>
            </a:r>
            <a:endParaRPr lang="en-US" sz="1400" dirty="0">
              <a:solidFill>
                <a:prstClr val="black"/>
              </a:solidFill>
              <a:cs typeface="B Nazanin" panose="00000400000000000000" pitchFamily="2" charset="-78"/>
            </a:endParaRPr>
          </a:p>
        </p:txBody>
      </p:sp>
      <p:sp>
        <p:nvSpPr>
          <p:cNvPr id="22" name="TextBox 21"/>
          <p:cNvSpPr txBox="1"/>
          <p:nvPr/>
        </p:nvSpPr>
        <p:spPr>
          <a:xfrm>
            <a:off x="1631344" y="2612536"/>
            <a:ext cx="2200424" cy="400110"/>
          </a:xfrm>
          <a:prstGeom prst="rect">
            <a:avLst/>
          </a:prstGeom>
          <a:solidFill>
            <a:srgbClr val="F5ED8B"/>
          </a:solidFill>
          <a:ln w="38100">
            <a:solidFill>
              <a:srgbClr val="C00000"/>
            </a:solidFill>
            <a:prstDash val="sysDash"/>
          </a:ln>
        </p:spPr>
        <p:txBody>
          <a:bodyPr wrap="square" rtlCol="0" anchor="ctr">
            <a:spAutoFit/>
          </a:bodyPr>
          <a:lstStyle/>
          <a:p>
            <a:pPr algn="ctr" rtl="0"/>
            <a:r>
              <a:rPr lang="fa-IR" sz="2000" dirty="0">
                <a:solidFill>
                  <a:prstClr val="black"/>
                </a:solidFill>
                <a:cs typeface="B Nazanin" panose="00000400000000000000" pitchFamily="2" charset="-78"/>
              </a:rPr>
              <a:t>آلودگی خاک</a:t>
            </a:r>
            <a:endParaRPr lang="en-US" sz="1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34971315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righ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righ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سوانح و خطرات پروژه</a:t>
            </a:r>
            <a:endParaRPr lang="en-US" sz="4000" b="1" dirty="0">
              <a:solidFill>
                <a:srgbClr val="918655">
                  <a:lumMod val="50000"/>
                </a:srgbClr>
              </a:solidFill>
              <a:cs typeface="B Homa" panose="00000400000000000000" pitchFamily="2" charset="-78"/>
            </a:endParaRPr>
          </a:p>
        </p:txBody>
      </p:sp>
      <p:graphicFrame>
        <p:nvGraphicFramePr>
          <p:cNvPr id="7" name="Table 6"/>
          <p:cNvGraphicFramePr>
            <a:graphicFrameLocks noGrp="1"/>
          </p:cNvGraphicFramePr>
          <p:nvPr>
            <p:extLst/>
          </p:nvPr>
        </p:nvGraphicFramePr>
        <p:xfrm>
          <a:off x="1970468" y="1449175"/>
          <a:ext cx="6478073" cy="2077785"/>
        </p:xfrm>
        <a:graphic>
          <a:graphicData uri="http://schemas.openxmlformats.org/drawingml/2006/table">
            <a:tbl>
              <a:tblPr firstRow="1" bandRow="1">
                <a:tableStyleId>{93296810-A885-4BE3-A3E7-6D5BEEA58F35}</a:tableStyleId>
              </a:tblPr>
              <a:tblGrid>
                <a:gridCol w="6478073">
                  <a:extLst>
                    <a:ext uri="{9D8B030D-6E8A-4147-A177-3AD203B41FA5}">
                      <a16:colId xmlns:a16="http://schemas.microsoft.com/office/drawing/2014/main" xmlns="" val="813073770"/>
                    </a:ext>
                  </a:extLst>
                </a:gridCol>
              </a:tblGrid>
              <a:tr h="415557">
                <a:tc>
                  <a:txBody>
                    <a:bodyPr/>
                    <a:lstStyle/>
                    <a:p>
                      <a:pPr algn="ctr" rtl="1"/>
                      <a:r>
                        <a:rPr lang="fa-IR" sz="2000" dirty="0" smtClean="0">
                          <a:cs typeface="B Homa" panose="00000400000000000000" pitchFamily="2" charset="-78"/>
                        </a:rPr>
                        <a:t>سوانح پروژه</a:t>
                      </a:r>
                      <a:endParaRPr lang="en-US" sz="2000" dirty="0">
                        <a:cs typeface="B Homa" panose="00000400000000000000" pitchFamily="2" charset="-78"/>
                      </a:endParaRPr>
                    </a:p>
                  </a:txBody>
                  <a:tcPr marL="100249" marR="100249" marT="50124" marB="50124"/>
                </a:tc>
                <a:extLst>
                  <a:ext uri="{0D108BD9-81ED-4DB2-BD59-A6C34878D82A}">
                    <a16:rowId xmlns:a16="http://schemas.microsoft.com/office/drawing/2014/main" xmlns="" val="467392478"/>
                  </a:ext>
                </a:extLst>
              </a:tr>
              <a:tr h="415557">
                <a:tc>
                  <a:txBody>
                    <a:bodyPr/>
                    <a:lstStyle/>
                    <a:p>
                      <a:pPr algn="ctr" rtl="1"/>
                      <a:r>
                        <a:rPr lang="fa-IR" sz="2000" dirty="0" smtClean="0">
                          <a:solidFill>
                            <a:schemeClr val="tx1"/>
                          </a:solidFill>
                          <a:cs typeface="B Nazanin" panose="00000400000000000000" pitchFamily="2" charset="-78"/>
                        </a:rPr>
                        <a:t>تغییر در اکوسیستم و پوشش گیاهی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440317637"/>
                  </a:ext>
                </a:extLst>
              </a:tr>
              <a:tr h="415557">
                <a:tc>
                  <a:txBody>
                    <a:bodyPr/>
                    <a:lstStyle/>
                    <a:p>
                      <a:pPr algn="ctr" rtl="1"/>
                      <a:r>
                        <a:rPr lang="fa-IR" sz="2000" dirty="0" smtClean="0">
                          <a:solidFill>
                            <a:schemeClr val="tx1"/>
                          </a:solidFill>
                          <a:cs typeface="B Nazanin" panose="00000400000000000000" pitchFamily="2" charset="-78"/>
                        </a:rPr>
                        <a:t>نفوذ فاضلاب و نخاله‌های صنعتی در خاک</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636857515"/>
                  </a:ext>
                </a:extLst>
              </a:tr>
              <a:tr h="415557">
                <a:tc>
                  <a:txBody>
                    <a:bodyPr/>
                    <a:lstStyle/>
                    <a:p>
                      <a:pPr algn="ctr" rtl="1"/>
                      <a:r>
                        <a:rPr lang="fa-IR" sz="2000" dirty="0" smtClean="0">
                          <a:solidFill>
                            <a:schemeClr val="tx1"/>
                          </a:solidFill>
                          <a:cs typeface="B Nazanin" panose="00000400000000000000" pitchFamily="2" charset="-78"/>
                        </a:rPr>
                        <a:t>پسآب‌های سطحی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12330865"/>
                  </a:ext>
                </a:extLst>
              </a:tr>
              <a:tr h="415557">
                <a:tc>
                  <a:txBody>
                    <a:bodyPr/>
                    <a:lstStyle/>
                    <a:p>
                      <a:pPr algn="ctr" rtl="1"/>
                      <a:r>
                        <a:rPr lang="fa-IR" sz="2000" dirty="0" smtClean="0">
                          <a:solidFill>
                            <a:schemeClr val="tx1"/>
                          </a:solidFill>
                          <a:cs typeface="B Nazanin" panose="00000400000000000000" pitchFamily="2" charset="-78"/>
                        </a:rPr>
                        <a:t>آلودگی هوا، ذرات معلق در هوا</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219857"/>
                  </a:ext>
                </a:extLst>
              </a:tr>
            </a:tbl>
          </a:graphicData>
        </a:graphic>
      </p:graphicFrame>
      <p:pic>
        <p:nvPicPr>
          <p:cNvPr id="3" name="Picture 2"/>
          <p:cNvPicPr>
            <a:picLocks noChangeAspect="1"/>
          </p:cNvPicPr>
          <p:nvPr/>
        </p:nvPicPr>
        <p:blipFill>
          <a:blip r:embed="rId2"/>
          <a:stretch>
            <a:fillRect/>
          </a:stretch>
        </p:blipFill>
        <p:spPr>
          <a:xfrm>
            <a:off x="5318975" y="3641935"/>
            <a:ext cx="4435243" cy="2952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3"/>
          <a:stretch>
            <a:fillRect/>
          </a:stretch>
        </p:blipFill>
        <p:spPr>
          <a:xfrm>
            <a:off x="887551" y="3641935"/>
            <a:ext cx="4226912" cy="2952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893642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par>
                                <p:cTn id="13" presetID="2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نقاط قوت و ضعف پروژه</a:t>
            </a:r>
            <a:endParaRPr lang="en-US" sz="4000" b="1" dirty="0">
              <a:solidFill>
                <a:srgbClr val="918655">
                  <a:lumMod val="50000"/>
                </a:srgbClr>
              </a:solidFill>
              <a:cs typeface="B Homa" panose="00000400000000000000" pitchFamily="2" charset="-78"/>
            </a:endParaRPr>
          </a:p>
        </p:txBody>
      </p:sp>
      <p:graphicFrame>
        <p:nvGraphicFramePr>
          <p:cNvPr id="6" name="Table 5"/>
          <p:cNvGraphicFramePr>
            <a:graphicFrameLocks noGrp="1"/>
          </p:cNvGraphicFramePr>
          <p:nvPr>
            <p:extLst/>
          </p:nvPr>
        </p:nvGraphicFramePr>
        <p:xfrm>
          <a:off x="595160" y="1749974"/>
          <a:ext cx="8864150" cy="4430110"/>
        </p:xfrm>
        <a:graphic>
          <a:graphicData uri="http://schemas.openxmlformats.org/drawingml/2006/table">
            <a:tbl>
              <a:tblPr firstRow="1" bandRow="1">
                <a:tableStyleId>{93296810-A885-4BE3-A3E7-6D5BEEA58F35}</a:tableStyleId>
              </a:tblPr>
              <a:tblGrid>
                <a:gridCol w="4432075">
                  <a:extLst>
                    <a:ext uri="{9D8B030D-6E8A-4147-A177-3AD203B41FA5}">
                      <a16:colId xmlns:a16="http://schemas.microsoft.com/office/drawing/2014/main" xmlns="" val="813073770"/>
                    </a:ext>
                  </a:extLst>
                </a:gridCol>
                <a:gridCol w="4432075">
                  <a:extLst>
                    <a:ext uri="{9D8B030D-6E8A-4147-A177-3AD203B41FA5}">
                      <a16:colId xmlns:a16="http://schemas.microsoft.com/office/drawing/2014/main" xmlns="" val="350825427"/>
                    </a:ext>
                  </a:extLst>
                </a:gridCol>
              </a:tblGrid>
              <a:tr h="629228">
                <a:tc>
                  <a:txBody>
                    <a:bodyPr/>
                    <a:lstStyle/>
                    <a:p>
                      <a:pPr algn="ctr" rtl="1"/>
                      <a:r>
                        <a:rPr lang="fa-IR" sz="2000" dirty="0" smtClean="0">
                          <a:cs typeface="B Homa" panose="00000400000000000000" pitchFamily="2" charset="-78"/>
                        </a:rPr>
                        <a:t>نقاط ضعف</a:t>
                      </a:r>
                      <a:endParaRPr lang="en-US" sz="2000" dirty="0">
                        <a:cs typeface="B Homa" panose="00000400000000000000" pitchFamily="2" charset="-78"/>
                      </a:endParaRPr>
                    </a:p>
                  </a:txBody>
                  <a:tcPr marL="100249" marR="100249" marT="50124" marB="50124"/>
                </a:tc>
                <a:tc>
                  <a:txBody>
                    <a:bodyPr/>
                    <a:lstStyle/>
                    <a:p>
                      <a:pPr algn="ctr" rtl="1"/>
                      <a:r>
                        <a:rPr lang="fa-IR" sz="2000" dirty="0" smtClean="0">
                          <a:cs typeface="B Homa" panose="00000400000000000000" pitchFamily="2" charset="-78"/>
                        </a:rPr>
                        <a:t>نقاط قوت</a:t>
                      </a:r>
                      <a:endParaRPr lang="en-US" sz="2000" dirty="0">
                        <a:cs typeface="B Homa" panose="00000400000000000000" pitchFamily="2" charset="-78"/>
                      </a:endParaRPr>
                    </a:p>
                  </a:txBody>
                  <a:tcPr marL="100249" marR="100249" marT="50124" marB="50124"/>
                </a:tc>
                <a:extLst>
                  <a:ext uri="{0D108BD9-81ED-4DB2-BD59-A6C34878D82A}">
                    <a16:rowId xmlns:a16="http://schemas.microsoft.com/office/drawing/2014/main" xmlns="" val="467392478"/>
                  </a:ext>
                </a:extLst>
              </a:tr>
              <a:tr h="629228">
                <a:tc>
                  <a:txBody>
                    <a:bodyPr/>
                    <a:lstStyle/>
                    <a:p>
                      <a:pPr algn="ctr" rtl="1"/>
                      <a:r>
                        <a:rPr lang="fa-IR" sz="2000" dirty="0" smtClean="0">
                          <a:solidFill>
                            <a:schemeClr val="tx1"/>
                          </a:solidFill>
                          <a:cs typeface="B Nazanin" panose="00000400000000000000" pitchFamily="2" charset="-78"/>
                        </a:rPr>
                        <a:t>وجود فاضلاب و پسماندها</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اشتغال‌زایی</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440317637"/>
                  </a:ext>
                </a:extLst>
              </a:tr>
              <a:tr h="629228">
                <a:tc>
                  <a:txBody>
                    <a:bodyPr/>
                    <a:lstStyle/>
                    <a:p>
                      <a:pPr algn="ctr" rtl="1"/>
                      <a:r>
                        <a:rPr lang="fa-IR" sz="2000" dirty="0" smtClean="0">
                          <a:solidFill>
                            <a:schemeClr val="tx1"/>
                          </a:solidFill>
                          <a:cs typeface="B Nazanin" panose="00000400000000000000" pitchFamily="2" charset="-78"/>
                        </a:rPr>
                        <a:t>وجود زباله‌های</a:t>
                      </a:r>
                      <a:r>
                        <a:rPr lang="fa-IR" sz="2000" baseline="0" dirty="0" smtClean="0">
                          <a:solidFill>
                            <a:schemeClr val="tx1"/>
                          </a:solidFill>
                          <a:cs typeface="B Nazanin" panose="00000400000000000000" pitchFamily="2" charset="-78"/>
                        </a:rPr>
                        <a:t> صنعتی</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وجود راه دسترسی مناسب</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636857515"/>
                  </a:ext>
                </a:extLst>
              </a:tr>
              <a:tr h="629228">
                <a:tc>
                  <a:txBody>
                    <a:bodyPr/>
                    <a:lstStyle/>
                    <a:p>
                      <a:pPr algn="ctr" rtl="1"/>
                      <a:r>
                        <a:rPr lang="fa-IR" sz="2000" dirty="0" smtClean="0">
                          <a:solidFill>
                            <a:schemeClr val="tx1"/>
                          </a:solidFill>
                          <a:cs typeface="B Nazanin" panose="00000400000000000000" pitchFamily="2" charset="-78"/>
                        </a:rPr>
                        <a:t>ایجاد آلودگی هوا</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فقدان اراضی مزروعی در محدوده</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12330865"/>
                  </a:ext>
                </a:extLst>
              </a:tr>
              <a:tr h="629228">
                <a:tc>
                  <a:txBody>
                    <a:bodyPr/>
                    <a:lstStyle/>
                    <a:p>
                      <a:pPr algn="ctr" rtl="1"/>
                      <a:r>
                        <a:rPr lang="fa-IR" sz="2000" dirty="0" smtClean="0">
                          <a:solidFill>
                            <a:schemeClr val="tx1"/>
                          </a:solidFill>
                          <a:cs typeface="B Nazanin" panose="00000400000000000000" pitchFamily="2" charset="-78"/>
                        </a:rPr>
                        <a:t>بروز گرد و غبار و آلودگی</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قرار داشتن در حد فاصل دو شهر اردبیل-نمین</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219857"/>
                  </a:ext>
                </a:extLst>
              </a:tr>
              <a:tr h="629228">
                <a:tc>
                  <a:txBody>
                    <a:bodyPr/>
                    <a:lstStyle/>
                    <a:p>
                      <a:pPr algn="ctr" rtl="1"/>
                      <a:r>
                        <a:rPr lang="fa-IR" sz="2000" dirty="0" smtClean="0">
                          <a:solidFill>
                            <a:schemeClr val="tx1"/>
                          </a:solidFill>
                          <a:cs typeface="B Nazanin" panose="00000400000000000000" pitchFamily="2" charset="-78"/>
                        </a:rPr>
                        <a:t>نداشتن تصفیه‌خانه</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نزدیکی به فرودگاه</a:t>
                      </a:r>
                      <a:endParaRPr lang="en-US" sz="20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2139869560"/>
                  </a:ext>
                </a:extLst>
              </a:tr>
              <a:tr h="654742">
                <a:tc>
                  <a:txBody>
                    <a:bodyPr/>
                    <a:lstStyle/>
                    <a:p>
                      <a:pPr algn="ctr" rtl="1"/>
                      <a:r>
                        <a:rPr lang="fa-IR" sz="2000" dirty="0" smtClean="0">
                          <a:solidFill>
                            <a:schemeClr val="tx1"/>
                          </a:solidFill>
                          <a:cs typeface="B Nazanin" panose="00000400000000000000" pitchFamily="2" charset="-78"/>
                        </a:rPr>
                        <a:t>وجود</a:t>
                      </a:r>
                      <a:r>
                        <a:rPr lang="fa-IR" sz="2000" baseline="0" dirty="0" smtClean="0">
                          <a:solidFill>
                            <a:schemeClr val="tx1"/>
                          </a:solidFill>
                          <a:cs typeface="B Nazanin" panose="00000400000000000000" pitchFamily="2" charset="-78"/>
                        </a:rPr>
                        <a:t> پساب‌های سطحی</a:t>
                      </a:r>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2000" dirty="0" smtClean="0">
                          <a:solidFill>
                            <a:schemeClr val="tx1"/>
                          </a:solidFill>
                          <a:cs typeface="B Nazanin" panose="00000400000000000000" pitchFamily="2" charset="-78"/>
                        </a:rPr>
                        <a:t>نبود مراکز مسکونی در محدوده</a:t>
                      </a:r>
                      <a:endParaRPr lang="en-US" sz="2000" dirty="0">
                        <a:solidFill>
                          <a:schemeClr val="tx1"/>
                        </a:solidFill>
                        <a:cs typeface="B Nazanin" panose="00000400000000000000" pitchFamily="2" charset="-78"/>
                      </a:endParaRPr>
                    </a:p>
                  </a:txBody>
                  <a:tcPr marL="100249" marR="100249" marT="50124" marB="50124" anchor="ctr"/>
                </a:tc>
                <a:extLst>
                  <a:ext uri="{0D108BD9-81ED-4DB2-BD59-A6C34878D82A}">
                    <a16:rowId xmlns:a16="http://schemas.microsoft.com/office/drawing/2014/main" xmlns="" val="454729270"/>
                  </a:ext>
                </a:extLst>
              </a:tr>
            </a:tbl>
          </a:graphicData>
        </a:graphic>
      </p:graphicFrame>
    </p:spTree>
    <p:extLst>
      <p:ext uri="{BB962C8B-B14F-4D97-AF65-F5344CB8AC3E}">
        <p14:creationId xmlns:p14="http://schemas.microsoft.com/office/powerpoint/2010/main" val="6601652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8" y="218943"/>
            <a:ext cx="8127388" cy="1077218"/>
          </a:xfrm>
          <a:prstGeom prst="rect">
            <a:avLst/>
          </a:prstGeom>
          <a:noFill/>
        </p:spPr>
        <p:txBody>
          <a:bodyPr wrap="square" rtlCol="0">
            <a:spAutoFit/>
          </a:bodyPr>
          <a:lstStyle/>
          <a:p>
            <a:r>
              <a:rPr lang="fa-IR" sz="3200" b="1" dirty="0">
                <a:solidFill>
                  <a:srgbClr val="918655">
                    <a:lumMod val="50000"/>
                  </a:srgbClr>
                </a:solidFill>
                <a:latin typeface="Times New Roman" panose="02020603050405020304" pitchFamily="18" charset="0"/>
                <a:cs typeface="B Homa" panose="00000400000000000000" pitchFamily="2" charset="-78"/>
              </a:rPr>
              <a:t>فهرست مهمترین اثرات وارده به تفکیک فازهای اجرایی و عناوین مثبت و منفی آن‌ها</a:t>
            </a:r>
            <a:endParaRPr lang="en-US" sz="3200" b="1" dirty="0">
              <a:solidFill>
                <a:srgbClr val="918655">
                  <a:lumMod val="50000"/>
                </a:srgbClr>
              </a:solidFill>
              <a:cs typeface="B Homa" panose="00000400000000000000" pitchFamily="2" charset="-78"/>
            </a:endParaRPr>
          </a:p>
        </p:txBody>
      </p:sp>
      <p:graphicFrame>
        <p:nvGraphicFramePr>
          <p:cNvPr id="6" name="Table 5"/>
          <p:cNvGraphicFramePr>
            <a:graphicFrameLocks noGrp="1"/>
          </p:cNvGraphicFramePr>
          <p:nvPr>
            <p:extLst/>
          </p:nvPr>
        </p:nvGraphicFramePr>
        <p:xfrm>
          <a:off x="1274190" y="1447137"/>
          <a:ext cx="7921326" cy="5380542"/>
        </p:xfrm>
        <a:graphic>
          <a:graphicData uri="http://schemas.openxmlformats.org/drawingml/2006/table">
            <a:tbl>
              <a:tblPr firstRow="1" bandRow="1">
                <a:tableStyleId>{93296810-A885-4BE3-A3E7-6D5BEEA58F35}</a:tableStyleId>
              </a:tblPr>
              <a:tblGrid>
                <a:gridCol w="2640442">
                  <a:extLst>
                    <a:ext uri="{9D8B030D-6E8A-4147-A177-3AD203B41FA5}">
                      <a16:colId xmlns:a16="http://schemas.microsoft.com/office/drawing/2014/main" xmlns="" val="3241426089"/>
                    </a:ext>
                  </a:extLst>
                </a:gridCol>
                <a:gridCol w="2640442">
                  <a:extLst>
                    <a:ext uri="{9D8B030D-6E8A-4147-A177-3AD203B41FA5}">
                      <a16:colId xmlns:a16="http://schemas.microsoft.com/office/drawing/2014/main" xmlns="" val="813073770"/>
                    </a:ext>
                  </a:extLst>
                </a:gridCol>
                <a:gridCol w="2640442">
                  <a:extLst>
                    <a:ext uri="{9D8B030D-6E8A-4147-A177-3AD203B41FA5}">
                      <a16:colId xmlns:a16="http://schemas.microsoft.com/office/drawing/2014/main" xmlns="" val="350825427"/>
                    </a:ext>
                  </a:extLst>
                </a:gridCol>
              </a:tblGrid>
              <a:tr h="413106">
                <a:tc gridSpan="2">
                  <a:txBody>
                    <a:bodyPr/>
                    <a:lstStyle/>
                    <a:p>
                      <a:pPr algn="ctr" rtl="1"/>
                      <a:r>
                        <a:rPr lang="fa-IR" sz="1800" dirty="0" smtClean="0">
                          <a:cs typeface="B Homa" panose="00000400000000000000" pitchFamily="2" charset="-78"/>
                        </a:rPr>
                        <a:t>اثرات مستقیم</a:t>
                      </a:r>
                      <a:endParaRPr lang="en-US" sz="1800" dirty="0">
                        <a:cs typeface="B Homa" panose="00000400000000000000" pitchFamily="2" charset="-78"/>
                      </a:endParaRPr>
                    </a:p>
                  </a:txBody>
                  <a:tcPr marL="100249" marR="100249" marT="50124" marB="50124">
                    <a:solidFill>
                      <a:schemeClr val="accent6">
                        <a:lumMod val="50000"/>
                      </a:schemeClr>
                    </a:solidFill>
                  </a:tcPr>
                </a:tc>
                <a:tc hMerge="1">
                  <a:txBody>
                    <a:bodyPr/>
                    <a:lstStyle/>
                    <a:p>
                      <a:pPr algn="ctr" rtl="1"/>
                      <a:endParaRPr lang="en-US" sz="2000" dirty="0">
                        <a:cs typeface="B Homa" panose="00000400000000000000" pitchFamily="2" charset="-78"/>
                      </a:endParaRPr>
                    </a:p>
                  </a:txBody>
                  <a:tcPr marL="100249" marR="100249" marT="50124" marB="50124"/>
                </a:tc>
                <a:tc>
                  <a:txBody>
                    <a:bodyPr/>
                    <a:lstStyle/>
                    <a:p>
                      <a:pPr algn="ctr" rtl="1"/>
                      <a:r>
                        <a:rPr lang="fa-IR" sz="1800" dirty="0" smtClean="0">
                          <a:cs typeface="B Homa" panose="00000400000000000000" pitchFamily="2" charset="-78"/>
                        </a:rPr>
                        <a:t>نوع اثرات وارده</a:t>
                      </a:r>
                      <a:endParaRPr lang="en-US" sz="1800" dirty="0">
                        <a:cs typeface="B Homa" panose="00000400000000000000" pitchFamily="2" charset="-78"/>
                      </a:endParaRPr>
                    </a:p>
                  </a:txBody>
                  <a:tcPr marL="100249" marR="100249" marT="50124" marB="50124">
                    <a:solidFill>
                      <a:schemeClr val="accent6">
                        <a:lumMod val="50000"/>
                      </a:schemeClr>
                    </a:solidFill>
                  </a:tcPr>
                </a:tc>
                <a:extLst>
                  <a:ext uri="{0D108BD9-81ED-4DB2-BD59-A6C34878D82A}">
                    <a16:rowId xmlns:a16="http://schemas.microsoft.com/office/drawing/2014/main" xmlns="" val="467392478"/>
                  </a:ext>
                </a:extLst>
              </a:tr>
              <a:tr h="385612">
                <a:tc gridSpan="2">
                  <a:txBody>
                    <a:bodyPr/>
                    <a:lstStyle/>
                    <a:p>
                      <a:pPr algn="ctr" rtl="1"/>
                      <a:r>
                        <a:rPr lang="fa-IR" sz="1600" dirty="0" smtClean="0">
                          <a:solidFill>
                            <a:schemeClr val="bg1"/>
                          </a:solidFill>
                          <a:cs typeface="B Nazanin" panose="00000400000000000000" pitchFamily="2" charset="-78"/>
                        </a:rPr>
                        <a:t>محیط فیزیکی و شیمیایی</a:t>
                      </a:r>
                      <a:endParaRPr lang="en-US" sz="1600" dirty="0">
                        <a:solidFill>
                          <a:schemeClr val="bg1"/>
                        </a:solidFill>
                        <a:cs typeface="B Nazanin" panose="00000400000000000000" pitchFamily="2" charset="-78"/>
                      </a:endParaRPr>
                    </a:p>
                  </a:txBody>
                  <a:tcPr marL="100249" marR="100249" marT="50124" marB="50124">
                    <a:solidFill>
                      <a:schemeClr val="accent6"/>
                    </a:solidFill>
                  </a:tcPr>
                </a:tc>
                <a:tc hMerge="1">
                  <a:txBody>
                    <a:bodyPr/>
                    <a:lstStyle/>
                    <a:p>
                      <a:pPr algn="ctr" rtl="1"/>
                      <a:endParaRPr lang="en-US" sz="2000" dirty="0">
                        <a:solidFill>
                          <a:schemeClr val="tx1"/>
                        </a:solidFill>
                        <a:cs typeface="B Nazanin" panose="00000400000000000000" pitchFamily="2" charset="-78"/>
                      </a:endParaRPr>
                    </a:p>
                  </a:txBody>
                  <a:tcPr marL="100249" marR="100249" marT="50124" marB="50124"/>
                </a:tc>
                <a:tc>
                  <a:txBody>
                    <a:bodyPr/>
                    <a:lstStyle/>
                    <a:p>
                      <a:pPr algn="ctr" rtl="1"/>
                      <a:r>
                        <a:rPr lang="fa-IR" sz="1600" dirty="0" smtClean="0">
                          <a:solidFill>
                            <a:schemeClr val="bg1"/>
                          </a:solidFill>
                          <a:cs typeface="B Nazanin" panose="00000400000000000000" pitchFamily="2" charset="-78"/>
                        </a:rPr>
                        <a:t>محیط متاثر</a:t>
                      </a:r>
                      <a:endParaRPr lang="en-US" sz="1600" dirty="0">
                        <a:solidFill>
                          <a:schemeClr val="bg1"/>
                        </a:solidFill>
                        <a:cs typeface="B Nazanin" panose="00000400000000000000" pitchFamily="2" charset="-78"/>
                      </a:endParaRPr>
                    </a:p>
                  </a:txBody>
                  <a:tcPr marL="100249" marR="100249" marT="50124" marB="50124">
                    <a:solidFill>
                      <a:schemeClr val="accent6"/>
                    </a:solidFill>
                  </a:tcPr>
                </a:tc>
                <a:extLst>
                  <a:ext uri="{0D108BD9-81ED-4DB2-BD59-A6C34878D82A}">
                    <a16:rowId xmlns:a16="http://schemas.microsoft.com/office/drawing/2014/main" xmlns="" val="2440317637"/>
                  </a:ext>
                </a:extLst>
              </a:tr>
              <a:tr h="385612">
                <a:tc>
                  <a:txBody>
                    <a:bodyPr/>
                    <a:lstStyle/>
                    <a:p>
                      <a:pPr algn="ctr" rtl="1"/>
                      <a:r>
                        <a:rPr lang="fa-IR" sz="1600" dirty="0" smtClean="0">
                          <a:solidFill>
                            <a:schemeClr val="tx1"/>
                          </a:solidFill>
                          <a:cs typeface="B Nazanin" panose="00000400000000000000" pitchFamily="2" charset="-78"/>
                        </a:rPr>
                        <a:t>بهره‌برداری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ساختمان‌سازی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فاز عملیاتی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extLst>
                  <a:ext uri="{0D108BD9-81ED-4DB2-BD59-A6C34878D82A}">
                    <a16:rowId xmlns:a16="http://schemas.microsoft.com/office/drawing/2014/main" xmlns="" val="1636857515"/>
                  </a:ext>
                </a:extLst>
              </a:tr>
              <a:tr h="385612">
                <a:tc>
                  <a:txBody>
                    <a:bodyPr/>
                    <a:lstStyle/>
                    <a:p>
                      <a:pPr algn="ctr" rtl="1"/>
                      <a:endParaRPr lang="en-US" sz="12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قابلیت خاک جهت احداث</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مثبت</a:t>
                      </a:r>
                      <a:endParaRPr lang="en-US" sz="1600" dirty="0">
                        <a:solidFill>
                          <a:schemeClr val="tx1"/>
                        </a:solidFill>
                        <a:cs typeface="B Nazanin" panose="00000400000000000000" pitchFamily="2" charset="-78"/>
                      </a:endParaRPr>
                    </a:p>
                  </a:txBody>
                  <a:tcPr marL="100249" marR="100249" marT="50124" marB="50124">
                    <a:solidFill>
                      <a:schemeClr val="accent4">
                        <a:lumMod val="60000"/>
                        <a:lumOff val="40000"/>
                      </a:schemeClr>
                    </a:solidFill>
                  </a:tcPr>
                </a:tc>
                <a:extLst>
                  <a:ext uri="{0D108BD9-81ED-4DB2-BD59-A6C34878D82A}">
                    <a16:rowId xmlns:a16="http://schemas.microsoft.com/office/drawing/2014/main" xmlns="" val="3512330865"/>
                  </a:ext>
                </a:extLst>
              </a:tr>
              <a:tr h="385612">
                <a:tc>
                  <a:txBody>
                    <a:bodyPr/>
                    <a:lstStyle/>
                    <a:p>
                      <a:pPr algn="ctr" rtl="1"/>
                      <a:r>
                        <a:rPr lang="fa-IR" sz="1200" dirty="0" smtClean="0">
                          <a:solidFill>
                            <a:schemeClr val="tx1"/>
                          </a:solidFill>
                          <a:cs typeface="B Nazanin" panose="00000400000000000000" pitchFamily="2" charset="-78"/>
                        </a:rPr>
                        <a:t>فاضلاب و زباله‌های صنعتی، پسآب‌های سطحی</a:t>
                      </a:r>
                      <a:endParaRPr lang="en-US" sz="12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200" dirty="0" smtClean="0">
                          <a:solidFill>
                            <a:schemeClr val="tx1"/>
                          </a:solidFill>
                          <a:cs typeface="B Nazanin" panose="00000400000000000000" pitchFamily="2" charset="-78"/>
                        </a:rPr>
                        <a:t>تولید نخاله (آلودگی هوا)</a:t>
                      </a:r>
                    </a:p>
                    <a:p>
                      <a:pPr algn="ctr" rtl="1"/>
                      <a:r>
                        <a:rPr lang="fa-IR" sz="1200" dirty="0" smtClean="0">
                          <a:solidFill>
                            <a:schemeClr val="tx1"/>
                          </a:solidFill>
                          <a:cs typeface="B Nazanin" panose="00000400000000000000" pitchFamily="2" charset="-78"/>
                        </a:rPr>
                        <a:t>تولید و انتشار گرد و غبار</a:t>
                      </a:r>
                      <a:endParaRPr lang="en-US" sz="12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منفی</a:t>
                      </a:r>
                      <a:endParaRPr lang="en-US" sz="1600" dirty="0">
                        <a:solidFill>
                          <a:schemeClr val="tx1"/>
                        </a:solidFill>
                        <a:cs typeface="B Nazanin" panose="00000400000000000000" pitchFamily="2" charset="-78"/>
                      </a:endParaRPr>
                    </a:p>
                  </a:txBody>
                  <a:tcPr marL="100249" marR="100249" marT="50124" marB="50124">
                    <a:solidFill>
                      <a:schemeClr val="accent4">
                        <a:lumMod val="60000"/>
                        <a:lumOff val="40000"/>
                      </a:schemeClr>
                    </a:solidFill>
                  </a:tcPr>
                </a:tc>
                <a:extLst>
                  <a:ext uri="{0D108BD9-81ED-4DB2-BD59-A6C34878D82A}">
                    <a16:rowId xmlns:a16="http://schemas.microsoft.com/office/drawing/2014/main" xmlns="" val="35219857"/>
                  </a:ext>
                </a:extLst>
              </a:tr>
              <a:tr h="385612">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dirty="0" smtClean="0">
                          <a:solidFill>
                            <a:schemeClr val="bg1"/>
                          </a:solidFill>
                          <a:cs typeface="B Nazanin" panose="00000400000000000000" pitchFamily="2" charset="-78"/>
                        </a:rPr>
                        <a:t>محیط بیولوژیکی</a:t>
                      </a:r>
                      <a:endParaRPr lang="en-US" sz="1600" dirty="0" smtClean="0">
                        <a:solidFill>
                          <a:schemeClr val="bg1"/>
                        </a:solidFill>
                        <a:cs typeface="B Nazanin" panose="00000400000000000000" pitchFamily="2" charset="-78"/>
                      </a:endParaRPr>
                    </a:p>
                  </a:txBody>
                  <a:tcPr marL="100249" marR="100249" marT="50124" marB="50124">
                    <a:solidFill>
                      <a:schemeClr val="accent6"/>
                    </a:solidFill>
                  </a:tcPr>
                </a:tc>
                <a:tc hMerge="1">
                  <a:txBody>
                    <a:bodyPr/>
                    <a:lstStyle/>
                    <a:p>
                      <a:pPr algn="ctr" rtl="1"/>
                      <a:endParaRPr lang="en-US" sz="2000" dirty="0">
                        <a:solidFill>
                          <a:schemeClr val="tx1"/>
                        </a:solidFill>
                        <a:cs typeface="B Nazanin" panose="00000400000000000000" pitchFamily="2" charset="-78"/>
                      </a:endParaRPr>
                    </a:p>
                  </a:txBody>
                  <a:tcPr marL="100249" marR="100249" marT="50124" marB="50124">
                    <a:solidFill>
                      <a:schemeClr val="accent6"/>
                    </a:solidFill>
                  </a:tcPr>
                </a:tc>
                <a:tc>
                  <a:txBody>
                    <a:bodyPr/>
                    <a:lstStyle/>
                    <a:p>
                      <a:pPr algn="ctr" rtl="1"/>
                      <a:r>
                        <a:rPr lang="fa-IR" sz="1600" dirty="0" smtClean="0">
                          <a:solidFill>
                            <a:schemeClr val="bg1"/>
                          </a:solidFill>
                          <a:cs typeface="B Nazanin" panose="00000400000000000000" pitchFamily="2" charset="-78"/>
                        </a:rPr>
                        <a:t>محیط متاثر</a:t>
                      </a:r>
                      <a:endParaRPr lang="en-US" sz="1600" dirty="0">
                        <a:solidFill>
                          <a:schemeClr val="bg1"/>
                        </a:solidFill>
                        <a:cs typeface="B Nazanin" panose="00000400000000000000" pitchFamily="2" charset="-78"/>
                      </a:endParaRPr>
                    </a:p>
                  </a:txBody>
                  <a:tcPr marL="100249" marR="100249" marT="50124" marB="50124">
                    <a:solidFill>
                      <a:schemeClr val="accent6"/>
                    </a:solidFill>
                  </a:tcPr>
                </a:tc>
                <a:extLst>
                  <a:ext uri="{0D108BD9-81ED-4DB2-BD59-A6C34878D82A}">
                    <a16:rowId xmlns:a16="http://schemas.microsoft.com/office/drawing/2014/main" xmlns="" val="2139869560"/>
                  </a:ext>
                </a:extLst>
              </a:tr>
              <a:tr h="385612">
                <a:tc>
                  <a:txBody>
                    <a:bodyPr/>
                    <a:lstStyle/>
                    <a:p>
                      <a:pPr algn="ctr" rtl="1"/>
                      <a:r>
                        <a:rPr lang="fa-IR" sz="1600" dirty="0" smtClean="0">
                          <a:solidFill>
                            <a:schemeClr val="tx1"/>
                          </a:solidFill>
                          <a:cs typeface="B Nazanin" panose="00000400000000000000" pitchFamily="2" charset="-78"/>
                        </a:rPr>
                        <a:t>بهره‌برداری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ساختمان‌سازی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فاز عملیاتی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extLst>
                  <a:ext uri="{0D108BD9-81ED-4DB2-BD59-A6C34878D82A}">
                    <a16:rowId xmlns:a16="http://schemas.microsoft.com/office/drawing/2014/main" xmlns="" val="170801678"/>
                  </a:ext>
                </a:extLst>
              </a:tr>
              <a:tr h="421472">
                <a:tc>
                  <a:txBody>
                    <a:bodyPr/>
                    <a:lstStyle/>
                    <a:p>
                      <a:pPr algn="ctr" rtl="1"/>
                      <a:r>
                        <a:rPr lang="fa-IR" sz="1600" dirty="0" smtClean="0">
                          <a:solidFill>
                            <a:schemeClr val="tx1"/>
                          </a:solidFill>
                          <a:cs typeface="B Nazanin" panose="00000400000000000000" pitchFamily="2" charset="-78"/>
                        </a:rPr>
                        <a:t>تغییر در اکوسیستم</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مثبت</a:t>
                      </a:r>
                      <a:endParaRPr lang="en-US" sz="1600" dirty="0">
                        <a:solidFill>
                          <a:schemeClr val="tx1"/>
                        </a:solidFill>
                        <a:cs typeface="B Nazanin" panose="00000400000000000000" pitchFamily="2" charset="-78"/>
                      </a:endParaRPr>
                    </a:p>
                  </a:txBody>
                  <a:tcPr marL="100249" marR="100249" marT="50124" marB="50124" anchor="ctr">
                    <a:solidFill>
                      <a:schemeClr val="accent4">
                        <a:lumMod val="60000"/>
                        <a:lumOff val="40000"/>
                      </a:schemeClr>
                    </a:solidFill>
                  </a:tcPr>
                </a:tc>
                <a:extLst>
                  <a:ext uri="{0D108BD9-81ED-4DB2-BD59-A6C34878D82A}">
                    <a16:rowId xmlns:a16="http://schemas.microsoft.com/office/drawing/2014/main" xmlns="" val="454729270"/>
                  </a:ext>
                </a:extLst>
              </a:tr>
              <a:tr h="421472">
                <a:tc>
                  <a:txBody>
                    <a:bodyPr/>
                    <a:lstStyle/>
                    <a:p>
                      <a:pPr algn="ctr" rtl="1"/>
                      <a:r>
                        <a:rPr lang="fa-IR" sz="1600" dirty="0" smtClean="0">
                          <a:solidFill>
                            <a:schemeClr val="tx1"/>
                          </a:solidFill>
                          <a:cs typeface="B Nazanin" panose="00000400000000000000" pitchFamily="2" charset="-78"/>
                        </a:rPr>
                        <a:t>از بین رفتن پوشش گیاهی</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نفوذ آلودگی‌های نفتی</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منفی</a:t>
                      </a:r>
                      <a:endParaRPr lang="en-US" sz="1600" dirty="0">
                        <a:solidFill>
                          <a:schemeClr val="tx1"/>
                        </a:solidFill>
                        <a:cs typeface="B Nazanin" panose="00000400000000000000" pitchFamily="2" charset="-78"/>
                      </a:endParaRPr>
                    </a:p>
                  </a:txBody>
                  <a:tcPr marL="100249" marR="100249" marT="50124" marB="50124" anchor="ctr">
                    <a:solidFill>
                      <a:schemeClr val="accent4">
                        <a:lumMod val="60000"/>
                        <a:lumOff val="40000"/>
                      </a:schemeClr>
                    </a:solidFill>
                  </a:tcPr>
                </a:tc>
                <a:extLst>
                  <a:ext uri="{0D108BD9-81ED-4DB2-BD59-A6C34878D82A}">
                    <a16:rowId xmlns:a16="http://schemas.microsoft.com/office/drawing/2014/main" xmlns="" val="204034522"/>
                  </a:ext>
                </a:extLst>
              </a:tr>
              <a:tr h="421472">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dirty="0" smtClean="0">
                          <a:solidFill>
                            <a:schemeClr val="bg1"/>
                          </a:solidFill>
                          <a:cs typeface="B Nazanin" panose="00000400000000000000" pitchFamily="2" charset="-78"/>
                        </a:rPr>
                        <a:t>محیط اقتصادی و اجتماعی</a:t>
                      </a:r>
                      <a:endParaRPr lang="en-US" sz="1600" dirty="0" smtClean="0">
                        <a:solidFill>
                          <a:schemeClr val="bg1"/>
                        </a:solidFill>
                        <a:cs typeface="B Nazanin" panose="00000400000000000000" pitchFamily="2" charset="-78"/>
                      </a:endParaRPr>
                    </a:p>
                  </a:txBody>
                  <a:tcPr marL="100249" marR="100249" marT="50124" marB="50124">
                    <a:solidFill>
                      <a:schemeClr val="accent6"/>
                    </a:solidFill>
                  </a:tcPr>
                </a:tc>
                <a:tc hMerge="1">
                  <a:txBody>
                    <a:bodyPr/>
                    <a:lstStyle/>
                    <a:p>
                      <a:pPr algn="ctr" rtl="1"/>
                      <a:endParaRPr lang="en-US" sz="2000" dirty="0">
                        <a:solidFill>
                          <a:schemeClr val="tx1"/>
                        </a:solidFill>
                        <a:cs typeface="B Nazanin" panose="00000400000000000000" pitchFamily="2" charset="-78"/>
                      </a:endParaRPr>
                    </a:p>
                  </a:txBody>
                  <a:tcPr marL="100249" marR="100249" marT="50124" marB="50124">
                    <a:solidFill>
                      <a:schemeClr val="accent6"/>
                    </a:solidFill>
                  </a:tcPr>
                </a:tc>
                <a:tc>
                  <a:txBody>
                    <a:bodyPr/>
                    <a:lstStyle/>
                    <a:p>
                      <a:pPr algn="ctr" rtl="1"/>
                      <a:r>
                        <a:rPr lang="fa-IR" sz="1600" dirty="0" smtClean="0">
                          <a:solidFill>
                            <a:schemeClr val="bg1"/>
                          </a:solidFill>
                          <a:cs typeface="B Nazanin" panose="00000400000000000000" pitchFamily="2" charset="-78"/>
                        </a:rPr>
                        <a:t>محیط متاثر</a:t>
                      </a:r>
                      <a:endParaRPr lang="en-US" sz="1600" dirty="0">
                        <a:solidFill>
                          <a:schemeClr val="bg1"/>
                        </a:solidFill>
                        <a:cs typeface="B Nazanin" panose="00000400000000000000" pitchFamily="2" charset="-78"/>
                      </a:endParaRPr>
                    </a:p>
                  </a:txBody>
                  <a:tcPr marL="100249" marR="100249" marT="50124" marB="50124" anchor="ctr">
                    <a:solidFill>
                      <a:schemeClr val="accent6"/>
                    </a:solidFill>
                  </a:tcPr>
                </a:tc>
                <a:extLst>
                  <a:ext uri="{0D108BD9-81ED-4DB2-BD59-A6C34878D82A}">
                    <a16:rowId xmlns:a16="http://schemas.microsoft.com/office/drawing/2014/main" xmlns="" val="2201522950"/>
                  </a:ext>
                </a:extLst>
              </a:tr>
              <a:tr h="421472">
                <a:tc>
                  <a:txBody>
                    <a:bodyPr/>
                    <a:lstStyle/>
                    <a:p>
                      <a:pPr algn="ctr" rtl="1"/>
                      <a:r>
                        <a:rPr lang="fa-IR" sz="1600" dirty="0" smtClean="0">
                          <a:solidFill>
                            <a:schemeClr val="tx1"/>
                          </a:solidFill>
                          <a:cs typeface="B Nazanin" panose="00000400000000000000" pitchFamily="2" charset="-78"/>
                        </a:rPr>
                        <a:t>بهره‌برداری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ساختمان‌سازی</a:t>
                      </a:r>
                      <a:endParaRPr lang="en-US" sz="1600" dirty="0">
                        <a:solidFill>
                          <a:schemeClr val="tx1"/>
                        </a:solidFill>
                        <a:cs typeface="B Nazanin" panose="00000400000000000000" pitchFamily="2" charset="-78"/>
                      </a:endParaRPr>
                    </a:p>
                  </a:txBody>
                  <a:tcPr marL="100249" marR="100249" marT="50124" marB="50124">
                    <a:solidFill>
                      <a:schemeClr val="accent4"/>
                    </a:solidFill>
                  </a:tcPr>
                </a:tc>
                <a:tc>
                  <a:txBody>
                    <a:bodyPr/>
                    <a:lstStyle/>
                    <a:p>
                      <a:pPr algn="ctr" rtl="1"/>
                      <a:r>
                        <a:rPr lang="fa-IR" sz="1600" dirty="0" smtClean="0">
                          <a:solidFill>
                            <a:schemeClr val="tx1"/>
                          </a:solidFill>
                          <a:cs typeface="B Nazanin" panose="00000400000000000000" pitchFamily="2" charset="-78"/>
                        </a:rPr>
                        <a:t>فاز عملیاتی</a:t>
                      </a:r>
                      <a:endParaRPr lang="en-US" sz="1600" dirty="0">
                        <a:solidFill>
                          <a:schemeClr val="tx1"/>
                        </a:solidFill>
                        <a:cs typeface="B Nazanin" panose="00000400000000000000" pitchFamily="2" charset="-78"/>
                      </a:endParaRPr>
                    </a:p>
                  </a:txBody>
                  <a:tcPr marL="100249" marR="100249" marT="50124" marB="50124" anchor="ctr">
                    <a:solidFill>
                      <a:schemeClr val="accent4"/>
                    </a:solidFill>
                  </a:tcPr>
                </a:tc>
                <a:extLst>
                  <a:ext uri="{0D108BD9-81ED-4DB2-BD59-A6C34878D82A}">
                    <a16:rowId xmlns:a16="http://schemas.microsoft.com/office/drawing/2014/main" xmlns="" val="3878833388"/>
                  </a:ext>
                </a:extLst>
              </a:tr>
              <a:tr h="421472">
                <a:tc>
                  <a:txBody>
                    <a:bodyPr/>
                    <a:lstStyle/>
                    <a:p>
                      <a:pPr algn="ctr" rtl="1"/>
                      <a:r>
                        <a:rPr lang="fa-IR" sz="1200" dirty="0" smtClean="0">
                          <a:solidFill>
                            <a:schemeClr val="tx1"/>
                          </a:solidFill>
                          <a:cs typeface="B Nazanin" panose="00000400000000000000" pitchFamily="2" charset="-78"/>
                        </a:rPr>
                        <a:t>اشتغال‌زایی</a:t>
                      </a:r>
                    </a:p>
                    <a:p>
                      <a:pPr algn="ctr" rtl="1"/>
                      <a:r>
                        <a:rPr lang="fa-IR" sz="1200" dirty="0" smtClean="0">
                          <a:solidFill>
                            <a:schemeClr val="tx1"/>
                          </a:solidFill>
                          <a:cs typeface="B Nazanin" panose="00000400000000000000" pitchFamily="2" charset="-78"/>
                        </a:rPr>
                        <a:t>کاهش مفاسد اجتماعی</a:t>
                      </a:r>
                      <a:endParaRPr lang="en-US" sz="12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افزایش رشد اقتصادی</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مثبت</a:t>
                      </a:r>
                      <a:endParaRPr lang="en-US" sz="1600" dirty="0">
                        <a:solidFill>
                          <a:schemeClr val="tx1"/>
                        </a:solidFill>
                        <a:cs typeface="B Nazanin" panose="00000400000000000000" pitchFamily="2" charset="-78"/>
                      </a:endParaRPr>
                    </a:p>
                  </a:txBody>
                  <a:tcPr marL="100249" marR="100249" marT="50124" marB="50124" anchor="ctr">
                    <a:solidFill>
                      <a:schemeClr val="accent4">
                        <a:lumMod val="60000"/>
                        <a:lumOff val="40000"/>
                      </a:schemeClr>
                    </a:solidFill>
                  </a:tcPr>
                </a:tc>
                <a:extLst>
                  <a:ext uri="{0D108BD9-81ED-4DB2-BD59-A6C34878D82A}">
                    <a16:rowId xmlns:a16="http://schemas.microsoft.com/office/drawing/2014/main" xmlns="" val="3361790072"/>
                  </a:ext>
                </a:extLst>
              </a:tr>
              <a:tr h="421472">
                <a:tc>
                  <a:txBody>
                    <a:bodyPr/>
                    <a:lstStyle/>
                    <a:p>
                      <a:pPr algn="ctr" rtl="1"/>
                      <a:r>
                        <a:rPr lang="fa-IR" sz="1600" dirty="0" smtClean="0">
                          <a:solidFill>
                            <a:schemeClr val="tx1"/>
                          </a:solidFill>
                          <a:cs typeface="B Nazanin" panose="00000400000000000000" pitchFamily="2" charset="-78"/>
                        </a:rPr>
                        <a:t>افزایش قیمت زمین</a:t>
                      </a:r>
                      <a:endParaRPr lang="en-US" sz="16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endParaRPr lang="en-US" sz="1200" dirty="0">
                        <a:solidFill>
                          <a:schemeClr val="tx1"/>
                        </a:solidFill>
                        <a:cs typeface="B Nazanin" panose="00000400000000000000" pitchFamily="2" charset="-78"/>
                      </a:endParaRPr>
                    </a:p>
                  </a:txBody>
                  <a:tcPr marL="100249" marR="100249" marT="50124" marB="50124" anchor="ctr">
                    <a:solidFill>
                      <a:schemeClr val="accent4">
                        <a:lumMod val="40000"/>
                        <a:lumOff val="60000"/>
                      </a:schemeClr>
                    </a:solidFill>
                  </a:tcPr>
                </a:tc>
                <a:tc>
                  <a:txBody>
                    <a:bodyPr/>
                    <a:lstStyle/>
                    <a:p>
                      <a:pPr algn="ctr" rtl="1"/>
                      <a:r>
                        <a:rPr lang="fa-IR" sz="1600" dirty="0" smtClean="0">
                          <a:solidFill>
                            <a:schemeClr val="tx1"/>
                          </a:solidFill>
                          <a:cs typeface="B Nazanin" panose="00000400000000000000" pitchFamily="2" charset="-78"/>
                        </a:rPr>
                        <a:t>اثرات منفی</a:t>
                      </a:r>
                      <a:endParaRPr lang="en-US" sz="1600" dirty="0">
                        <a:solidFill>
                          <a:schemeClr val="tx1"/>
                        </a:solidFill>
                        <a:cs typeface="B Nazanin" panose="00000400000000000000" pitchFamily="2" charset="-78"/>
                      </a:endParaRPr>
                    </a:p>
                  </a:txBody>
                  <a:tcPr marL="100249" marR="100249" marT="50124" marB="50124" anchor="ctr">
                    <a:solidFill>
                      <a:schemeClr val="accent4">
                        <a:lumMod val="60000"/>
                        <a:lumOff val="40000"/>
                      </a:schemeClr>
                    </a:solidFill>
                  </a:tcPr>
                </a:tc>
                <a:extLst>
                  <a:ext uri="{0D108BD9-81ED-4DB2-BD59-A6C34878D82A}">
                    <a16:rowId xmlns:a16="http://schemas.microsoft.com/office/drawing/2014/main" xmlns="" val="2340689291"/>
                  </a:ext>
                </a:extLst>
              </a:tr>
            </a:tbl>
          </a:graphicData>
        </a:graphic>
      </p:graphicFrame>
    </p:spTree>
    <p:extLst>
      <p:ext uri="{BB962C8B-B14F-4D97-AF65-F5344CB8AC3E}">
        <p14:creationId xmlns:p14="http://schemas.microsoft.com/office/powerpoint/2010/main" val="283794295"/>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91696" y="386367"/>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روش مطالعه</a:t>
            </a:r>
            <a:endParaRPr lang="en-US" sz="4000" b="1" dirty="0">
              <a:solidFill>
                <a:srgbClr val="918655">
                  <a:lumMod val="50000"/>
                </a:srgbClr>
              </a:solidFill>
              <a:cs typeface="B Homa" panose="00000400000000000000" pitchFamily="2" charset="-78"/>
            </a:endParaRPr>
          </a:p>
        </p:txBody>
      </p:sp>
      <p:sp>
        <p:nvSpPr>
          <p:cNvPr id="17" name="TextBox 16"/>
          <p:cNvSpPr txBox="1"/>
          <p:nvPr/>
        </p:nvSpPr>
        <p:spPr>
          <a:xfrm>
            <a:off x="773882" y="1466432"/>
            <a:ext cx="8341297" cy="1015663"/>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به منظور پیش‌بینی آثار زیست‌محیطی پروژه از روش چک لیست ساده-پرسش‌نامه‌ای به همراه تعیین انواع اثرات مثبت، منفی، کوتاه‌مدت و بلند مدت، برجسته و غیرقابل برگشت، مستقیم و غیرمستقیم، منطقه‌ای  و محلی پروژه و سپس از صورت ریزتصویری و ماتریس تلفیقی بهره گرفته شده است.</a:t>
            </a:r>
            <a:endParaRPr lang="en-US" sz="2000" dirty="0">
              <a:solidFill>
                <a:prstClr val="black"/>
              </a:solidFill>
              <a:cs typeface="B Nazanin" panose="00000400000000000000" pitchFamily="2" charset="-78"/>
            </a:endParaRPr>
          </a:p>
        </p:txBody>
      </p:sp>
      <p:graphicFrame>
        <p:nvGraphicFramePr>
          <p:cNvPr id="6" name="Diagram 5"/>
          <p:cNvGraphicFramePr/>
          <p:nvPr>
            <p:extLst/>
          </p:nvPr>
        </p:nvGraphicFramePr>
        <p:xfrm>
          <a:off x="5640565" y="2614052"/>
          <a:ext cx="6161206" cy="41074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Striped Right Arrow 11"/>
          <p:cNvSpPr/>
          <p:nvPr/>
        </p:nvSpPr>
        <p:spPr>
          <a:xfrm flipH="1">
            <a:off x="4064358" y="4026090"/>
            <a:ext cx="1372217" cy="998974"/>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دیدگاه‌ها</a:t>
            </a:r>
            <a:endParaRPr lang="en-US" dirty="0">
              <a:solidFill>
                <a:prstClr val="black"/>
              </a:solidFill>
              <a:cs typeface="B Homa" panose="00000400000000000000" pitchFamily="2" charset="-78"/>
            </a:endParaRPr>
          </a:p>
        </p:txBody>
      </p:sp>
      <p:sp>
        <p:nvSpPr>
          <p:cNvPr id="13" name="TextBox 12"/>
          <p:cNvSpPr txBox="1"/>
          <p:nvPr/>
        </p:nvSpPr>
        <p:spPr>
          <a:xfrm>
            <a:off x="436728" y="3605695"/>
            <a:ext cx="3532095" cy="2554545"/>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دیدگاه اول: تساوی ارزش فاکتورهای محیط‌زیست</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دیدگاه دوم: اولویت محیط فیزیکی-شیمیایی</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دیدگاه سوم: اولویت محیط بیولوژیک-اکولوژیک</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دیدگاه چهارم: اولویت محیط اقتصادی-اجتماعی-فرهنگی</a:t>
            </a:r>
            <a:endParaRPr lang="en-US" sz="20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2691528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6" grpId="0">
        <p:bldAsOne/>
      </p:bldGraphic>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مقایسه اثرات پروژه</a:t>
            </a:r>
            <a:endParaRPr lang="en-US" sz="4000" b="1" dirty="0">
              <a:solidFill>
                <a:srgbClr val="918655">
                  <a:lumMod val="50000"/>
                </a:srgbClr>
              </a:solidFill>
              <a:cs typeface="B Homa" panose="00000400000000000000" pitchFamily="2" charset="-78"/>
            </a:endParaRPr>
          </a:p>
        </p:txBody>
      </p:sp>
      <p:sp>
        <p:nvSpPr>
          <p:cNvPr id="5" name="TextBox 4"/>
          <p:cNvSpPr txBox="1"/>
          <p:nvPr/>
        </p:nvSpPr>
        <p:spPr>
          <a:xfrm>
            <a:off x="236483" y="1434662"/>
            <a:ext cx="9297777" cy="1631216"/>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ارزیابی اثرات و انتخاب گزینه برتر دو ویژگی مهم و موثر در تحقق توسعه پایدار که موررد توجه قرار گرفته است </a:t>
            </a:r>
            <a:r>
              <a:rPr lang="fa-IR" sz="2000" dirty="0">
                <a:solidFill>
                  <a:srgbClr val="918655">
                    <a:lumMod val="75000"/>
                  </a:srgbClr>
                </a:solidFill>
                <a:cs typeface="B Nazanin" panose="00000400000000000000" pitchFamily="2" charset="-78"/>
              </a:rPr>
              <a:t>«شناخت» </a:t>
            </a:r>
            <a:r>
              <a:rPr lang="fa-IR" sz="2000" dirty="0">
                <a:solidFill>
                  <a:prstClr val="black"/>
                </a:solidFill>
                <a:cs typeface="B Nazanin" panose="00000400000000000000" pitchFamily="2" charset="-78"/>
              </a:rPr>
              <a:t>و </a:t>
            </a:r>
            <a:r>
              <a:rPr lang="fa-IR" sz="2000" dirty="0">
                <a:solidFill>
                  <a:srgbClr val="918655">
                    <a:lumMod val="75000"/>
                  </a:srgbClr>
                </a:solidFill>
                <a:cs typeface="B Nazanin" panose="00000400000000000000" pitchFamily="2" charset="-78"/>
              </a:rPr>
              <a:t>«پیشگیری» </a:t>
            </a:r>
            <a:r>
              <a:rPr lang="fa-IR" sz="2000" dirty="0">
                <a:solidFill>
                  <a:prstClr val="black"/>
                </a:solidFill>
                <a:cs typeface="B Nazanin" panose="00000400000000000000" pitchFamily="2" charset="-78"/>
              </a:rPr>
              <a:t>می‌باشد که اولی از نقش و اهمیت فزاینده‌ای برخوردار بوده و به منزله یک ساز‌وکار مطمئن برای مطالعات ارزیابی است و دومی بدین معناست که به جای ‌آنکه با نتایج نامطلوب فعالیت‌ها مواجه شویم، فعالیت‌ها را به نحوی تنظیم نماییم که عوارض ناخواسته اگر کاملا از بین نرود به حداقل ممکن کاهش یابند.</a:t>
            </a:r>
          </a:p>
          <a:p>
            <a:pPr algn="justLow"/>
            <a:r>
              <a:rPr lang="fa-IR" sz="2000" dirty="0">
                <a:solidFill>
                  <a:prstClr val="black"/>
                </a:solidFill>
                <a:cs typeface="B Nazanin" panose="00000400000000000000" pitchFamily="2" charset="-78"/>
              </a:rPr>
              <a:t>در جداول زیر نمرات مثبت و منفی در هر دیدگاه محاسبه و ارائه شده است.</a:t>
            </a:r>
            <a:endParaRPr lang="en-US" sz="1400" dirty="0">
              <a:solidFill>
                <a:prstClr val="black"/>
              </a:solidFill>
              <a:cs typeface="B Nazanin" panose="00000400000000000000" pitchFamily="2" charset="-78"/>
            </a:endParaRPr>
          </a:p>
        </p:txBody>
      </p:sp>
      <p:sp>
        <p:nvSpPr>
          <p:cNvPr id="7" name="TextBox 6"/>
          <p:cNvSpPr txBox="1"/>
          <p:nvPr/>
        </p:nvSpPr>
        <p:spPr>
          <a:xfrm>
            <a:off x="7740870" y="3221621"/>
            <a:ext cx="2727434"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دیدگاه اول: تساوی محیط‌ها</a:t>
            </a:r>
            <a:endParaRPr lang="en-US" b="1" dirty="0">
              <a:solidFill>
                <a:prstClr val="black"/>
              </a:solidFill>
              <a:cs typeface="B Nazanin" panose="00000400000000000000" pitchFamily="2" charset="-78"/>
            </a:endParaRPr>
          </a:p>
        </p:txBody>
      </p:sp>
      <p:sp>
        <p:nvSpPr>
          <p:cNvPr id="8" name="TextBox 7"/>
          <p:cNvSpPr txBox="1"/>
          <p:nvPr/>
        </p:nvSpPr>
        <p:spPr>
          <a:xfrm>
            <a:off x="693684" y="3221621"/>
            <a:ext cx="4440746"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دیدگاه دوم: اولویت دادن به محیط فیزیکی-شیمیایی</a:t>
            </a:r>
            <a:endParaRPr lang="en-US" b="1" dirty="0">
              <a:solidFill>
                <a:prstClr val="black"/>
              </a:solidFill>
              <a:cs typeface="B Nazanin" panose="00000400000000000000" pitchFamily="2" charset="-78"/>
            </a:endParaRPr>
          </a:p>
        </p:txBody>
      </p:sp>
      <p:graphicFrame>
        <p:nvGraphicFramePr>
          <p:cNvPr id="9" name="Table 8"/>
          <p:cNvGraphicFramePr>
            <a:graphicFrameLocks noGrp="1"/>
          </p:cNvGraphicFramePr>
          <p:nvPr>
            <p:extLst/>
          </p:nvPr>
        </p:nvGraphicFramePr>
        <p:xfrm>
          <a:off x="6364376" y="3626065"/>
          <a:ext cx="5659821" cy="2916624"/>
        </p:xfrm>
        <a:graphic>
          <a:graphicData uri="http://schemas.openxmlformats.org/drawingml/2006/table">
            <a:tbl>
              <a:tblPr firstRow="1" bandRow="1">
                <a:tableStyleId>{93296810-A885-4BE3-A3E7-6D5BEEA58F35}</a:tableStyleId>
              </a:tblPr>
              <a:tblGrid>
                <a:gridCol w="913261"/>
                <a:gridCol w="950792"/>
                <a:gridCol w="1038364"/>
                <a:gridCol w="931151"/>
                <a:gridCol w="673081"/>
                <a:gridCol w="1153172"/>
              </a:tblGrid>
              <a:tr h="364578">
                <a:tc gridSpan="2">
                  <a:txBody>
                    <a:bodyPr/>
                    <a:lstStyle/>
                    <a:p>
                      <a:pPr algn="ctr"/>
                      <a:r>
                        <a:rPr lang="fa-IR" sz="1500" dirty="0" smtClean="0">
                          <a:cs typeface="B Nazanin" panose="00000400000000000000" pitchFamily="2" charset="-78"/>
                        </a:rPr>
                        <a:t>بهره‌برداری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ساختمانی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فازها</a:t>
                      </a:r>
                      <a:endParaRPr lang="en-US" sz="1500" dirty="0">
                        <a:cs typeface="B Nazanin" panose="00000400000000000000" pitchFamily="2" charset="-78"/>
                      </a:endParaRPr>
                    </a:p>
                  </a:txBody>
                  <a:tcPr marL="76878" marR="76878" marT="38439" marB="38439"/>
                </a:tc>
                <a:tc hMerge="1">
                  <a:txBody>
                    <a:bodyPr/>
                    <a:lstStyle/>
                    <a:p>
                      <a:endParaRPr lang="en-US"/>
                    </a:p>
                  </a:txBody>
                  <a:tcPr/>
                </a:tc>
              </a:tr>
              <a:tr h="364578">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محیط‌ها-نوع اثر</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30</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28</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14</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فیزیکی-شیمیایی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27</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37</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4</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بیولوژیکی-اکولوژیکی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29</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329</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183</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اقتصادی-اجتماعی-فرهنگی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86</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359</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80</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201</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جمع</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gridSpan="4">
                  <a:txBody>
                    <a:bodyPr/>
                    <a:lstStyle/>
                    <a:p>
                      <a:pPr algn="ctr"/>
                      <a:r>
                        <a:rPr lang="fa-IR" sz="1500" dirty="0" smtClean="0">
                          <a:cs typeface="B Nazanin" panose="00000400000000000000" pitchFamily="2" charset="-78"/>
                        </a:rPr>
                        <a:t>560</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rowSpan="2">
                  <a:txBody>
                    <a:bodyPr/>
                    <a:lstStyle/>
                    <a:p>
                      <a:pPr algn="ctr"/>
                      <a:r>
                        <a:rPr lang="fa-IR" sz="1500" dirty="0" smtClean="0">
                          <a:cs typeface="B Nazanin" panose="00000400000000000000" pitchFamily="2" charset="-78"/>
                        </a:rPr>
                        <a:t>جمع کل</a:t>
                      </a:r>
                      <a:endParaRPr lang="en-US" sz="1500" dirty="0">
                        <a:cs typeface="B Nazanin" panose="00000400000000000000" pitchFamily="2" charset="-78"/>
                      </a:endParaRPr>
                    </a:p>
                  </a:txBody>
                  <a:tcPr marL="76878" marR="76878" marT="38439" marB="38439" anchor="ctr">
                    <a:lnL w="12700" cap="flat" cmpd="sng" algn="ctr">
                      <a:solidFill>
                        <a:schemeClr val="tx1"/>
                      </a:solidFill>
                      <a:prstDash val="solid"/>
                      <a:round/>
                      <a:headEnd type="none" w="med" len="med"/>
                      <a:tailEnd type="none" w="med" len="med"/>
                    </a:lnL>
                  </a:tcPr>
                </a:tc>
              </a:tr>
              <a:tr h="364578">
                <a:tc gridSpan="4">
                  <a:txBody>
                    <a:bodyPr/>
                    <a:lstStyle/>
                    <a:p>
                      <a:pPr algn="ctr"/>
                      <a:r>
                        <a:rPr lang="fa-IR" sz="1500" dirty="0" smtClean="0">
                          <a:cs typeface="B Nazanin" panose="00000400000000000000" pitchFamily="2" charset="-78"/>
                        </a:rPr>
                        <a:t>166</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vMerge="1">
                  <a:txBody>
                    <a:bodyPr/>
                    <a:lstStyle/>
                    <a:p>
                      <a:pPr algn="ctr"/>
                      <a:endParaRPr lang="en-US" dirty="0">
                        <a:cs typeface="B Nazanin" panose="00000400000000000000" pitchFamily="2" charset="-78"/>
                      </a:endParaRPr>
                    </a:p>
                  </a:txBody>
                  <a:tcPr anchor="ctr">
                    <a:lnL w="12700" cap="flat" cmpd="sng" algn="ctr">
                      <a:solidFill>
                        <a:schemeClr val="tx1"/>
                      </a:solidFill>
                      <a:prstDash val="solid"/>
                      <a:round/>
                      <a:headEnd type="none" w="med" len="med"/>
                      <a:tailEnd type="none" w="med" len="med"/>
                    </a:lnL>
                  </a:tcPr>
                </a:tc>
              </a:tr>
            </a:tbl>
          </a:graphicData>
        </a:graphic>
      </p:graphicFrame>
      <p:graphicFrame>
        <p:nvGraphicFramePr>
          <p:cNvPr id="12" name="Table 11"/>
          <p:cNvGraphicFramePr>
            <a:graphicFrameLocks noGrp="1"/>
          </p:cNvGraphicFramePr>
          <p:nvPr>
            <p:extLst/>
          </p:nvPr>
        </p:nvGraphicFramePr>
        <p:xfrm>
          <a:off x="236483" y="3626065"/>
          <a:ext cx="5659821" cy="2916624"/>
        </p:xfrm>
        <a:graphic>
          <a:graphicData uri="http://schemas.openxmlformats.org/drawingml/2006/table">
            <a:tbl>
              <a:tblPr firstRow="1" bandRow="1">
                <a:tableStyleId>{93296810-A885-4BE3-A3E7-6D5BEEA58F35}</a:tableStyleId>
              </a:tblPr>
              <a:tblGrid>
                <a:gridCol w="913261"/>
                <a:gridCol w="950792"/>
                <a:gridCol w="1038364"/>
                <a:gridCol w="931151"/>
                <a:gridCol w="673081"/>
                <a:gridCol w="1153172"/>
              </a:tblGrid>
              <a:tr h="364578">
                <a:tc gridSpan="2">
                  <a:txBody>
                    <a:bodyPr/>
                    <a:lstStyle/>
                    <a:p>
                      <a:pPr algn="ctr"/>
                      <a:r>
                        <a:rPr lang="fa-IR" sz="1500" dirty="0" smtClean="0">
                          <a:cs typeface="B Nazanin" panose="00000400000000000000" pitchFamily="2" charset="-78"/>
                        </a:rPr>
                        <a:t>بهره‌برداری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ساختمانی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فازها</a:t>
                      </a:r>
                      <a:endParaRPr lang="en-US" sz="1500" dirty="0">
                        <a:cs typeface="B Nazanin" panose="00000400000000000000" pitchFamily="2" charset="-78"/>
                      </a:endParaRPr>
                    </a:p>
                  </a:txBody>
                  <a:tcPr marL="76878" marR="76878" marT="38439" marB="38439"/>
                </a:tc>
                <a:tc hMerge="1">
                  <a:txBody>
                    <a:bodyPr/>
                    <a:lstStyle/>
                    <a:p>
                      <a:endParaRPr lang="en-US"/>
                    </a:p>
                  </a:txBody>
                  <a:tcPr/>
                </a:tc>
              </a:tr>
              <a:tr h="364578">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محیط‌ها-نوع اثر</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13.5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11.25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12.6</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6.3</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فیزیکی-شیمیایی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5.4</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7.4</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0.8</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بیولوژیکی-اکولوژیکی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10.15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115.15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5.25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64.05</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اقتصادی-اجتماعی-فرهنگی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a:txBody>
                    <a:bodyPr/>
                    <a:lstStyle/>
                    <a:p>
                      <a:pPr algn="ctr"/>
                      <a:r>
                        <a:rPr lang="fa-IR" sz="1500" dirty="0" smtClean="0">
                          <a:cs typeface="B Nazanin" panose="00000400000000000000" pitchFamily="2" charset="-78"/>
                        </a:rPr>
                        <a:t>29.05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127.4</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25.25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71.15</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جمع</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64578">
                <a:tc gridSpan="4">
                  <a:txBody>
                    <a:bodyPr/>
                    <a:lstStyle/>
                    <a:p>
                      <a:pPr algn="ctr"/>
                      <a:r>
                        <a:rPr lang="fa-IR" sz="1500" dirty="0" smtClean="0">
                          <a:cs typeface="B Nazanin" panose="00000400000000000000" pitchFamily="2" charset="-78"/>
                        </a:rPr>
                        <a:t>198.55</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rowSpan="2">
                  <a:txBody>
                    <a:bodyPr/>
                    <a:lstStyle/>
                    <a:p>
                      <a:pPr algn="ctr"/>
                      <a:r>
                        <a:rPr lang="fa-IR" sz="1500" dirty="0" smtClean="0">
                          <a:cs typeface="B Nazanin" panose="00000400000000000000" pitchFamily="2" charset="-78"/>
                        </a:rPr>
                        <a:t>جمع کل</a:t>
                      </a:r>
                      <a:endParaRPr lang="en-US" sz="1500" dirty="0">
                        <a:cs typeface="B Nazanin" panose="00000400000000000000" pitchFamily="2" charset="-78"/>
                      </a:endParaRPr>
                    </a:p>
                  </a:txBody>
                  <a:tcPr marL="76878" marR="76878" marT="38439" marB="38439" anchor="ctr">
                    <a:lnL w="12700" cap="flat" cmpd="sng" algn="ctr">
                      <a:solidFill>
                        <a:schemeClr val="tx1"/>
                      </a:solidFill>
                      <a:prstDash val="solid"/>
                      <a:round/>
                      <a:headEnd type="none" w="med" len="med"/>
                      <a:tailEnd type="none" w="med" len="med"/>
                    </a:lnL>
                  </a:tcPr>
                </a:tc>
              </a:tr>
              <a:tr h="364578">
                <a:tc gridSpan="4">
                  <a:txBody>
                    <a:bodyPr/>
                    <a:lstStyle/>
                    <a:p>
                      <a:pPr algn="ctr"/>
                      <a:r>
                        <a:rPr lang="fa-IR" sz="1500" dirty="0" smtClean="0">
                          <a:cs typeface="B Nazanin" panose="00000400000000000000" pitchFamily="2" charset="-78"/>
                        </a:rPr>
                        <a:t>54.3</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vMerge="1">
                  <a:txBody>
                    <a:bodyPr/>
                    <a:lstStyle/>
                    <a:p>
                      <a:pPr algn="ctr"/>
                      <a:endParaRPr lang="en-US" dirty="0">
                        <a:cs typeface="B Nazanin" panose="00000400000000000000" pitchFamily="2" charset="-78"/>
                      </a:endParaRPr>
                    </a:p>
                  </a:txBody>
                  <a:tcPr anchor="ctr">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7707595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84603" y="132414"/>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Nazanin" panose="00000400000000000000" pitchFamily="2" charset="-78"/>
              </a:rPr>
              <a:t>روند مطالعات</a:t>
            </a:r>
            <a:endParaRPr lang="en-US" sz="4000" b="1" dirty="0">
              <a:solidFill>
                <a:srgbClr val="918655">
                  <a:lumMod val="50000"/>
                </a:srgbClr>
              </a:solidFill>
              <a:cs typeface="B Nazanin" panose="00000400000000000000" pitchFamily="2" charset="-78"/>
            </a:endParaRPr>
          </a:p>
        </p:txBody>
      </p:sp>
      <p:graphicFrame>
        <p:nvGraphicFramePr>
          <p:cNvPr id="5" name="Diagram 4"/>
          <p:cNvGraphicFramePr/>
          <p:nvPr>
            <p:extLst/>
          </p:nvPr>
        </p:nvGraphicFramePr>
        <p:xfrm>
          <a:off x="-150368" y="84030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94368" y="2689412"/>
            <a:ext cx="2902126" cy="4061012"/>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082361" y="231820"/>
            <a:ext cx="1014133" cy="608480"/>
          </a:xfrm>
          <a:prstGeom prst="rect">
            <a:avLst/>
          </a:prstGeom>
        </p:spPr>
      </p:pic>
    </p:spTree>
    <p:extLst>
      <p:ext uri="{BB962C8B-B14F-4D97-AF65-F5344CB8AC3E}">
        <p14:creationId xmlns:p14="http://schemas.microsoft.com/office/powerpoint/2010/main" val="2847216467"/>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714" y="386367"/>
            <a:ext cx="6231740"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مقایسه اثرات پروژه</a:t>
            </a:r>
            <a:endParaRPr lang="en-US" sz="4000" b="1" dirty="0">
              <a:solidFill>
                <a:srgbClr val="918655">
                  <a:lumMod val="50000"/>
                </a:srgbClr>
              </a:solidFill>
              <a:cs typeface="B Homa" panose="00000400000000000000" pitchFamily="2" charset="-78"/>
            </a:endParaRPr>
          </a:p>
        </p:txBody>
      </p:sp>
      <p:sp>
        <p:nvSpPr>
          <p:cNvPr id="9" name="TextBox 8"/>
          <p:cNvSpPr txBox="1"/>
          <p:nvPr/>
        </p:nvSpPr>
        <p:spPr>
          <a:xfrm>
            <a:off x="6779171" y="1364873"/>
            <a:ext cx="4824249"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دیدگاه سوم: اولویت دادن به محیط فیزیکی-اکولوژیکی</a:t>
            </a:r>
            <a:endParaRPr lang="en-US" b="1" dirty="0">
              <a:solidFill>
                <a:prstClr val="black"/>
              </a:solidFill>
              <a:cs typeface="B Nazanin" panose="00000400000000000000" pitchFamily="2" charset="-78"/>
            </a:endParaRPr>
          </a:p>
        </p:txBody>
      </p:sp>
      <p:sp>
        <p:nvSpPr>
          <p:cNvPr id="10" name="TextBox 9"/>
          <p:cNvSpPr txBox="1"/>
          <p:nvPr/>
        </p:nvSpPr>
        <p:spPr>
          <a:xfrm>
            <a:off x="3226229" y="4391852"/>
            <a:ext cx="5579742"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مقایسه مجموع آثار مثبت و منفی پروژه از دیدگاه‌های مختلف</a:t>
            </a:r>
            <a:endParaRPr lang="en-US" b="1" dirty="0">
              <a:solidFill>
                <a:prstClr val="black"/>
              </a:solidFill>
              <a:cs typeface="B Nazanin" panose="00000400000000000000" pitchFamily="2" charset="-78"/>
            </a:endParaRPr>
          </a:p>
        </p:txBody>
      </p:sp>
      <p:graphicFrame>
        <p:nvGraphicFramePr>
          <p:cNvPr id="12" name="Table 11"/>
          <p:cNvGraphicFramePr>
            <a:graphicFrameLocks noGrp="1"/>
          </p:cNvGraphicFramePr>
          <p:nvPr>
            <p:extLst/>
          </p:nvPr>
        </p:nvGraphicFramePr>
        <p:xfrm>
          <a:off x="6337737" y="1736803"/>
          <a:ext cx="5659821" cy="2494264"/>
        </p:xfrm>
        <a:graphic>
          <a:graphicData uri="http://schemas.openxmlformats.org/drawingml/2006/table">
            <a:tbl>
              <a:tblPr firstRow="1" bandRow="1">
                <a:tableStyleId>{93296810-A885-4BE3-A3E7-6D5BEEA58F35}</a:tableStyleId>
              </a:tblPr>
              <a:tblGrid>
                <a:gridCol w="913261"/>
                <a:gridCol w="950792"/>
                <a:gridCol w="1038364"/>
                <a:gridCol w="931151"/>
                <a:gridCol w="673081"/>
                <a:gridCol w="1153172"/>
              </a:tblGrid>
              <a:tr h="311783">
                <a:tc gridSpan="2">
                  <a:txBody>
                    <a:bodyPr/>
                    <a:lstStyle/>
                    <a:p>
                      <a:pPr algn="ctr"/>
                      <a:r>
                        <a:rPr lang="fa-IR" sz="1500" dirty="0" smtClean="0">
                          <a:cs typeface="B Nazanin" panose="00000400000000000000" pitchFamily="2" charset="-78"/>
                        </a:rPr>
                        <a:t>بهره‌برداری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ساختمانی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فازها</a:t>
                      </a:r>
                      <a:endParaRPr lang="en-US" sz="1500" dirty="0">
                        <a:cs typeface="B Nazanin" panose="00000400000000000000" pitchFamily="2" charset="-78"/>
                      </a:endParaRPr>
                    </a:p>
                  </a:txBody>
                  <a:tcPr marL="76878" marR="76878" marT="38439" marB="38439"/>
                </a:tc>
                <a:tc hMerge="1">
                  <a:txBody>
                    <a:bodyPr/>
                    <a:lstStyle/>
                    <a:p>
                      <a:endParaRPr lang="en-US"/>
                    </a:p>
                  </a:txBody>
                  <a:tcPr/>
                </a:tc>
              </a:tr>
              <a:tr h="311783">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محیط‌ها-نوع اثر</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10.5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8.75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9.8</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4.9</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فیزیکی-شیمیایی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12.15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2.25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16/65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1.8</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بیولوژیکی-اکولوژیکی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13.05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65.8</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3</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12.81</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اقتصادی-اجتماعی-فرهنگی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35.7</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76.8</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29.45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19.51</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جمع</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gridSpan="4">
                  <a:txBody>
                    <a:bodyPr/>
                    <a:lstStyle/>
                    <a:p>
                      <a:pPr algn="ctr"/>
                      <a:r>
                        <a:rPr lang="fa-IR" sz="1500" dirty="0" smtClean="0">
                          <a:cs typeface="B Nazanin" panose="00000400000000000000" pitchFamily="2" charset="-78"/>
                        </a:rPr>
                        <a:t>96.31</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rowSpan="2">
                  <a:txBody>
                    <a:bodyPr/>
                    <a:lstStyle/>
                    <a:p>
                      <a:pPr algn="ctr"/>
                      <a:r>
                        <a:rPr lang="fa-IR" sz="1500" dirty="0" smtClean="0">
                          <a:cs typeface="B Nazanin" panose="00000400000000000000" pitchFamily="2" charset="-78"/>
                        </a:rPr>
                        <a:t>جمع کل</a:t>
                      </a:r>
                      <a:endParaRPr lang="en-US" sz="1500" dirty="0">
                        <a:cs typeface="B Nazanin" panose="00000400000000000000" pitchFamily="2" charset="-78"/>
                      </a:endParaRPr>
                    </a:p>
                  </a:txBody>
                  <a:tcPr marL="76878" marR="76878" marT="38439" marB="38439" anchor="ctr">
                    <a:lnL w="12700" cap="flat" cmpd="sng" algn="ctr">
                      <a:solidFill>
                        <a:schemeClr val="tx1"/>
                      </a:solidFill>
                      <a:prstDash val="solid"/>
                      <a:round/>
                      <a:headEnd type="none" w="med" len="med"/>
                      <a:tailEnd type="none" w="med" len="med"/>
                    </a:lnL>
                  </a:tcPr>
                </a:tc>
              </a:tr>
              <a:tr h="311783">
                <a:tc gridSpan="4">
                  <a:txBody>
                    <a:bodyPr/>
                    <a:lstStyle/>
                    <a:p>
                      <a:pPr algn="ctr"/>
                      <a:r>
                        <a:rPr lang="fa-IR" sz="1500" dirty="0" smtClean="0">
                          <a:cs typeface="B Nazanin" panose="00000400000000000000" pitchFamily="2" charset="-78"/>
                        </a:rPr>
                        <a:t>65.15</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vMerge="1">
                  <a:txBody>
                    <a:bodyPr/>
                    <a:lstStyle/>
                    <a:p>
                      <a:pPr algn="ctr"/>
                      <a:endParaRPr lang="en-US" dirty="0">
                        <a:cs typeface="B Nazanin" panose="00000400000000000000" pitchFamily="2" charset="-78"/>
                      </a:endParaRPr>
                    </a:p>
                  </a:txBody>
                  <a:tcPr anchor="ctr">
                    <a:lnL w="12700" cap="flat" cmpd="sng" algn="ctr">
                      <a:solidFill>
                        <a:schemeClr val="tx1"/>
                      </a:solidFill>
                      <a:prstDash val="solid"/>
                      <a:round/>
                      <a:headEnd type="none" w="med" len="med"/>
                      <a:tailEnd type="none" w="med" len="med"/>
                    </a:lnL>
                  </a:tcPr>
                </a:tc>
              </a:tr>
            </a:tbl>
          </a:graphicData>
        </a:graphic>
      </p:graphicFrame>
      <p:graphicFrame>
        <p:nvGraphicFramePr>
          <p:cNvPr id="13" name="Table 12"/>
          <p:cNvGraphicFramePr>
            <a:graphicFrameLocks noGrp="1"/>
          </p:cNvGraphicFramePr>
          <p:nvPr>
            <p:extLst/>
          </p:nvPr>
        </p:nvGraphicFramePr>
        <p:xfrm>
          <a:off x="213763" y="1752573"/>
          <a:ext cx="5659821" cy="2494264"/>
        </p:xfrm>
        <a:graphic>
          <a:graphicData uri="http://schemas.openxmlformats.org/drawingml/2006/table">
            <a:tbl>
              <a:tblPr firstRow="1" bandRow="1">
                <a:tableStyleId>{93296810-A885-4BE3-A3E7-6D5BEEA58F35}</a:tableStyleId>
              </a:tblPr>
              <a:tblGrid>
                <a:gridCol w="913261"/>
                <a:gridCol w="950792"/>
                <a:gridCol w="1038364"/>
                <a:gridCol w="931151"/>
                <a:gridCol w="673081"/>
                <a:gridCol w="1153172"/>
              </a:tblGrid>
              <a:tr h="311783">
                <a:tc gridSpan="2">
                  <a:txBody>
                    <a:bodyPr/>
                    <a:lstStyle/>
                    <a:p>
                      <a:pPr algn="ctr"/>
                      <a:r>
                        <a:rPr lang="fa-IR" sz="1500" dirty="0" smtClean="0">
                          <a:cs typeface="B Nazanin" panose="00000400000000000000" pitchFamily="2" charset="-78"/>
                        </a:rPr>
                        <a:t>بهره‌برداری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ساختمانی</a:t>
                      </a:r>
                      <a:endParaRPr lang="en-US" sz="1500" dirty="0">
                        <a:cs typeface="B Nazanin" panose="00000400000000000000" pitchFamily="2" charset="-78"/>
                      </a:endParaRPr>
                    </a:p>
                  </a:txBody>
                  <a:tcPr marL="76878" marR="76878" marT="38439" marB="38439"/>
                </a:tc>
                <a:tc hMerge="1">
                  <a:txBody>
                    <a:bodyPr/>
                    <a:lstStyle/>
                    <a:p>
                      <a:endParaRPr lang="en-US" dirty="0"/>
                    </a:p>
                  </a:txBody>
                  <a:tcPr/>
                </a:tc>
                <a:tc gridSpan="2">
                  <a:txBody>
                    <a:bodyPr/>
                    <a:lstStyle/>
                    <a:p>
                      <a:pPr algn="ctr"/>
                      <a:r>
                        <a:rPr lang="fa-IR" sz="1500" dirty="0" smtClean="0">
                          <a:cs typeface="B Nazanin" panose="00000400000000000000" pitchFamily="2" charset="-78"/>
                        </a:rPr>
                        <a:t>فازها</a:t>
                      </a:r>
                      <a:endParaRPr lang="en-US" sz="1500" dirty="0">
                        <a:cs typeface="B Nazanin" panose="00000400000000000000" pitchFamily="2" charset="-78"/>
                      </a:endParaRPr>
                    </a:p>
                  </a:txBody>
                  <a:tcPr marL="76878" marR="76878" marT="38439" marB="38439"/>
                </a:tc>
                <a:tc hMerge="1">
                  <a:txBody>
                    <a:bodyPr/>
                    <a:lstStyle/>
                    <a:p>
                      <a:endParaRPr lang="en-US"/>
                    </a:p>
                  </a:txBody>
                  <a:tcPr/>
                </a:tc>
              </a:tr>
              <a:tr h="311783">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محیط‌ها-نوع اثر</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6</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5.6</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2.8</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فیزیکی-شیمیایی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9.45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1.75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12.95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1.4</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بیولوژیکی-اکولوژیکی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13.05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148.05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6.75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82.35</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اقتصادی-اجتماعی-فرهنگی</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a:txBody>
                    <a:bodyPr/>
                    <a:lstStyle/>
                    <a:p>
                      <a:pPr algn="ctr"/>
                      <a:r>
                        <a:rPr lang="fa-IR" sz="1500" dirty="0" smtClean="0">
                          <a:cs typeface="B Nazanin" panose="00000400000000000000" pitchFamily="2" charset="-78"/>
                        </a:rPr>
                        <a:t>28.5</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154.8</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25.3</a:t>
                      </a: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86.55</a:t>
                      </a:r>
                      <a:endParaRPr lang="en-US" sz="1500" dirty="0">
                        <a:cs typeface="B Nazanin" panose="00000400000000000000" pitchFamily="2" charset="-78"/>
                      </a:endParaRPr>
                    </a:p>
                  </a:txBody>
                  <a:tcPr marL="76878" marR="76878" marT="38439" marB="38439" anchor="ctr"/>
                </a:tc>
                <a:tc gridSpan="2">
                  <a:txBody>
                    <a:bodyPr/>
                    <a:lstStyle/>
                    <a:p>
                      <a:pPr algn="ctr"/>
                      <a:r>
                        <a:rPr lang="fa-IR" sz="1500" dirty="0" smtClean="0">
                          <a:cs typeface="B Nazanin" panose="00000400000000000000" pitchFamily="2" charset="-78"/>
                        </a:rPr>
                        <a:t>جمع</a:t>
                      </a:r>
                      <a:endParaRPr lang="en-US" sz="1500" dirty="0">
                        <a:cs typeface="B Nazanin" panose="00000400000000000000" pitchFamily="2" charset="-78"/>
                      </a:endParaRPr>
                    </a:p>
                  </a:txBody>
                  <a:tcPr marL="76878" marR="76878" marT="38439" marB="38439" anchor="ctr"/>
                </a:tc>
                <a:tc hMerge="1">
                  <a:txBody>
                    <a:bodyPr/>
                    <a:lstStyle/>
                    <a:p>
                      <a:endParaRPr lang="en-US"/>
                    </a:p>
                  </a:txBody>
                  <a:tcPr/>
                </a:tc>
              </a:tr>
              <a:tr h="311783">
                <a:tc gridSpan="4">
                  <a:txBody>
                    <a:bodyPr/>
                    <a:lstStyle/>
                    <a:p>
                      <a:pPr algn="ctr"/>
                      <a:r>
                        <a:rPr lang="fa-IR" sz="1500" dirty="0" smtClean="0">
                          <a:cs typeface="B Nazanin" panose="00000400000000000000" pitchFamily="2" charset="-78"/>
                        </a:rPr>
                        <a:t>241.35</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rowSpan="2">
                  <a:txBody>
                    <a:bodyPr/>
                    <a:lstStyle/>
                    <a:p>
                      <a:pPr algn="ctr"/>
                      <a:r>
                        <a:rPr lang="fa-IR" sz="1500" dirty="0" smtClean="0">
                          <a:cs typeface="B Nazanin" panose="00000400000000000000" pitchFamily="2" charset="-78"/>
                        </a:rPr>
                        <a:t>جمع کل</a:t>
                      </a:r>
                      <a:endParaRPr lang="en-US" sz="1500" dirty="0">
                        <a:cs typeface="B Nazanin" panose="00000400000000000000" pitchFamily="2" charset="-78"/>
                      </a:endParaRPr>
                    </a:p>
                  </a:txBody>
                  <a:tcPr marL="76878" marR="76878" marT="38439" marB="38439" anchor="ctr">
                    <a:lnL w="12700" cap="flat" cmpd="sng" algn="ctr">
                      <a:solidFill>
                        <a:schemeClr val="tx1"/>
                      </a:solidFill>
                      <a:prstDash val="solid"/>
                      <a:round/>
                      <a:headEnd type="none" w="med" len="med"/>
                      <a:tailEnd type="none" w="med" len="med"/>
                    </a:lnL>
                  </a:tcPr>
                </a:tc>
              </a:tr>
              <a:tr h="311783">
                <a:tc gridSpan="4">
                  <a:txBody>
                    <a:bodyPr/>
                    <a:lstStyle/>
                    <a:p>
                      <a:pPr algn="ctr"/>
                      <a:r>
                        <a:rPr lang="fa-IR" sz="1500" dirty="0" smtClean="0">
                          <a:cs typeface="B Nazanin" panose="00000400000000000000" pitchFamily="2" charset="-78"/>
                        </a:rPr>
                        <a:t>53.8</a:t>
                      </a: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hMerge="1">
                  <a:txBody>
                    <a:bodyPr/>
                    <a:lstStyle/>
                    <a:p>
                      <a:pPr algn="ctr"/>
                      <a:endParaRPr lang="en-US" sz="1500" dirty="0">
                        <a:cs typeface="B Nazanin" panose="00000400000000000000" pitchFamily="2" charset="-78"/>
                      </a:endParaRPr>
                    </a:p>
                  </a:txBody>
                  <a:tcPr marL="76878" marR="76878" marT="38439" marB="38439" anchor="ctr"/>
                </a:tc>
                <a:tc>
                  <a:txBody>
                    <a:bodyPr/>
                    <a:lstStyle/>
                    <a:p>
                      <a:pPr algn="ctr"/>
                      <a:r>
                        <a:rPr lang="fa-IR" sz="1500" dirty="0" smtClean="0">
                          <a:cs typeface="B Nazanin" panose="00000400000000000000" pitchFamily="2" charset="-78"/>
                        </a:rPr>
                        <a:t>-</a:t>
                      </a:r>
                      <a:endParaRPr lang="en-US" sz="1500" dirty="0">
                        <a:cs typeface="B Nazanin" panose="00000400000000000000" pitchFamily="2" charset="-78"/>
                      </a:endParaRPr>
                    </a:p>
                  </a:txBody>
                  <a:tcPr marL="76878" marR="76878" marT="38439" marB="38439" anchor="ctr">
                    <a:lnR w="12700" cap="flat" cmpd="sng" algn="ctr">
                      <a:solidFill>
                        <a:schemeClr val="tx1"/>
                      </a:solidFill>
                      <a:prstDash val="solid"/>
                      <a:round/>
                      <a:headEnd type="none" w="med" len="med"/>
                      <a:tailEnd type="none" w="med" len="med"/>
                    </a:lnR>
                  </a:tcPr>
                </a:tc>
                <a:tc vMerge="1">
                  <a:txBody>
                    <a:bodyPr/>
                    <a:lstStyle/>
                    <a:p>
                      <a:pPr algn="ctr"/>
                      <a:endParaRPr lang="en-US" dirty="0">
                        <a:cs typeface="B Nazanin" panose="00000400000000000000" pitchFamily="2" charset="-78"/>
                      </a:endParaRPr>
                    </a:p>
                  </a:txBody>
                  <a:tcPr anchor="ct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nvPr>
        </p:nvGraphicFramePr>
        <p:xfrm>
          <a:off x="1385641" y="4787169"/>
          <a:ext cx="8975885" cy="1854200"/>
        </p:xfrm>
        <a:graphic>
          <a:graphicData uri="http://schemas.openxmlformats.org/drawingml/2006/table">
            <a:tbl>
              <a:tblPr firstRow="1" bandRow="1">
                <a:tableStyleId>{93296810-A885-4BE3-A3E7-6D5BEEA58F35}</a:tableStyleId>
              </a:tblPr>
              <a:tblGrid>
                <a:gridCol w="1795177"/>
                <a:gridCol w="1795177"/>
                <a:gridCol w="1795177"/>
                <a:gridCol w="1795177"/>
                <a:gridCol w="1795177"/>
              </a:tblGrid>
              <a:tr h="370840">
                <a:tc>
                  <a:txBody>
                    <a:bodyPr/>
                    <a:lstStyle/>
                    <a:p>
                      <a:pPr algn="ctr"/>
                      <a:r>
                        <a:rPr lang="fa-IR" dirty="0" smtClean="0">
                          <a:cs typeface="B Nazanin" panose="00000400000000000000" pitchFamily="2" charset="-78"/>
                        </a:rPr>
                        <a:t>نسبت مثبت به منفی</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جمع جبری</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منفی</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مثبت</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دیدگاه-نوع</a:t>
                      </a:r>
                      <a:r>
                        <a:rPr lang="fa-IR" baseline="0" dirty="0" smtClean="0">
                          <a:cs typeface="B Nazanin" panose="00000400000000000000" pitchFamily="2" charset="-78"/>
                        </a:rPr>
                        <a:t> اثر</a:t>
                      </a:r>
                      <a:endParaRPr lang="en-US" dirty="0">
                        <a:cs typeface="B Nazanin" panose="00000400000000000000" pitchFamily="2" charset="-78"/>
                      </a:endParaRPr>
                    </a:p>
                  </a:txBody>
                  <a:tcPr/>
                </a:tc>
              </a:tr>
              <a:tr h="370840">
                <a:tc>
                  <a:txBody>
                    <a:bodyPr/>
                    <a:lstStyle/>
                    <a:p>
                      <a:pPr algn="ctr"/>
                      <a:r>
                        <a:rPr lang="fa-IR" dirty="0" smtClean="0">
                          <a:cs typeface="B Nazanin" panose="00000400000000000000" pitchFamily="2" charset="-78"/>
                        </a:rPr>
                        <a:t>3.37</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+394</a:t>
                      </a:r>
                    </a:p>
                  </a:txBody>
                  <a:tcPr/>
                </a:tc>
                <a:tc>
                  <a:txBody>
                    <a:bodyPr/>
                    <a:lstStyle/>
                    <a:p>
                      <a:pPr algn="ctr"/>
                      <a:r>
                        <a:rPr lang="fa-IR" dirty="0" smtClean="0">
                          <a:cs typeface="B Nazanin" panose="00000400000000000000" pitchFamily="2" charset="-78"/>
                        </a:rPr>
                        <a:t>166</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560</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اول</a:t>
                      </a:r>
                      <a:endParaRPr lang="en-US" dirty="0">
                        <a:cs typeface="B Nazanin" panose="00000400000000000000" pitchFamily="2" charset="-78"/>
                      </a:endParaRPr>
                    </a:p>
                  </a:txBody>
                  <a:tcPr/>
                </a:tc>
              </a:tr>
              <a:tr h="370840">
                <a:tc>
                  <a:txBody>
                    <a:bodyPr/>
                    <a:lstStyle/>
                    <a:p>
                      <a:pPr algn="ctr"/>
                      <a:r>
                        <a:rPr lang="fa-IR" dirty="0" smtClean="0">
                          <a:cs typeface="B Nazanin" panose="00000400000000000000" pitchFamily="2" charset="-78"/>
                        </a:rPr>
                        <a:t>3.66</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+144.25</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54.3</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198.55</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دوم</a:t>
                      </a:r>
                      <a:endParaRPr lang="en-US" dirty="0">
                        <a:cs typeface="B Nazanin" panose="00000400000000000000" pitchFamily="2" charset="-78"/>
                      </a:endParaRPr>
                    </a:p>
                  </a:txBody>
                  <a:tcPr/>
                </a:tc>
              </a:tr>
              <a:tr h="370840">
                <a:tc>
                  <a:txBody>
                    <a:bodyPr/>
                    <a:lstStyle/>
                    <a:p>
                      <a:pPr algn="ctr"/>
                      <a:r>
                        <a:rPr lang="fa-IR" dirty="0" smtClean="0">
                          <a:cs typeface="B Nazanin" panose="00000400000000000000" pitchFamily="2" charset="-78"/>
                        </a:rPr>
                        <a:t>3.66</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+31.16</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65.15</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96.31</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سوم</a:t>
                      </a:r>
                      <a:endParaRPr lang="en-US" dirty="0">
                        <a:cs typeface="B Nazanin" panose="00000400000000000000" pitchFamily="2" charset="-78"/>
                      </a:endParaRPr>
                    </a:p>
                  </a:txBody>
                  <a:tcPr/>
                </a:tc>
              </a:tr>
              <a:tr h="370840">
                <a:tc>
                  <a:txBody>
                    <a:bodyPr/>
                    <a:lstStyle/>
                    <a:p>
                      <a:pPr algn="ctr"/>
                      <a:r>
                        <a:rPr lang="fa-IR" dirty="0" smtClean="0">
                          <a:cs typeface="B Nazanin" panose="00000400000000000000" pitchFamily="2" charset="-78"/>
                        </a:rPr>
                        <a:t>4.49</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+187.55</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53.8</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241.35</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چهارم</a:t>
                      </a:r>
                      <a:endParaRPr lang="en-US" dirty="0">
                        <a:cs typeface="B Nazanin" panose="00000400000000000000" pitchFamily="2" charset="-78"/>
                      </a:endParaRPr>
                    </a:p>
                  </a:txBody>
                  <a:tcPr/>
                </a:tc>
              </a:tr>
            </a:tbl>
          </a:graphicData>
        </a:graphic>
      </p:graphicFrame>
      <p:sp>
        <p:nvSpPr>
          <p:cNvPr id="14" name="TextBox 13"/>
          <p:cNvSpPr txBox="1"/>
          <p:nvPr/>
        </p:nvSpPr>
        <p:spPr>
          <a:xfrm>
            <a:off x="556601" y="1438443"/>
            <a:ext cx="5579742"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دیدگاه چهارم: اولویت دادن به محیط اقتصادی-اجتماعی-فرهنگی</a:t>
            </a:r>
            <a:endParaRPr lang="en-US"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26223368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8" y="498779"/>
            <a:ext cx="8127388" cy="584775"/>
          </a:xfrm>
          <a:prstGeom prst="rect">
            <a:avLst/>
          </a:prstGeom>
          <a:noFill/>
        </p:spPr>
        <p:txBody>
          <a:bodyPr wrap="square" rtlCol="0">
            <a:spAutoFit/>
          </a:bodyPr>
          <a:lstStyle/>
          <a:p>
            <a:r>
              <a:rPr lang="fa-IR" sz="3200" b="1" dirty="0">
                <a:solidFill>
                  <a:srgbClr val="918655">
                    <a:lumMod val="50000"/>
                  </a:srgbClr>
                </a:solidFill>
                <a:latin typeface="Times New Roman" panose="02020603050405020304" pitchFamily="18" charset="0"/>
                <a:cs typeface="B Homa" panose="00000400000000000000" pitchFamily="2" charset="-78"/>
              </a:rPr>
              <a:t>نتیجه‌گیری</a:t>
            </a:r>
            <a:endParaRPr lang="en-US" sz="3200" b="1" dirty="0">
              <a:solidFill>
                <a:srgbClr val="918655">
                  <a:lumMod val="50000"/>
                </a:srgbClr>
              </a:solidFill>
              <a:cs typeface="B Homa" panose="00000400000000000000" pitchFamily="2" charset="-78"/>
            </a:endParaRPr>
          </a:p>
        </p:txBody>
      </p:sp>
      <p:sp>
        <p:nvSpPr>
          <p:cNvPr id="4" name="TextBox 3"/>
          <p:cNvSpPr txBox="1"/>
          <p:nvPr/>
        </p:nvSpPr>
        <p:spPr>
          <a:xfrm>
            <a:off x="299545" y="1482300"/>
            <a:ext cx="9262831" cy="2308324"/>
          </a:xfrm>
          <a:prstGeom prst="rect">
            <a:avLst/>
          </a:prstGeom>
          <a:noFill/>
          <a:ln w="38100">
            <a:solidFill>
              <a:srgbClr val="C00000"/>
            </a:solidFill>
            <a:prstDash val="sysDash"/>
          </a:ln>
        </p:spPr>
        <p:txBody>
          <a:bodyPr wrap="square" rtlCol="0">
            <a:spAutoFit/>
          </a:bodyPr>
          <a:lstStyle/>
          <a:p>
            <a:pPr algn="justLow"/>
            <a:r>
              <a:rPr lang="fa-IR" sz="2400" dirty="0">
                <a:solidFill>
                  <a:prstClr val="black"/>
                </a:solidFill>
                <a:cs typeface="B Nazanin" panose="00000400000000000000" pitchFamily="2" charset="-78"/>
              </a:rPr>
              <a:t>بدین ترتیب نتایج کمی حاصل از ارزیابی </a:t>
            </a:r>
            <a:r>
              <a:rPr lang="fa-IR" sz="2400" dirty="0">
                <a:solidFill>
                  <a:prstClr val="black"/>
                </a:solidFill>
                <a:cs typeface="B Nazanin" panose="00000400000000000000" pitchFamily="2" charset="-78"/>
              </a:rPr>
              <a:t>بیانگر </a:t>
            </a:r>
            <a:r>
              <a:rPr lang="fa-IR" sz="2400" dirty="0">
                <a:solidFill>
                  <a:prstClr val="black"/>
                </a:solidFill>
                <a:cs typeface="B Nazanin" panose="00000400000000000000" pitchFamily="2" charset="-78"/>
              </a:rPr>
              <a:t>این واقعیت است که در اثر اجرای </a:t>
            </a:r>
            <a:r>
              <a:rPr lang="fa-IR" sz="2400" dirty="0">
                <a:solidFill>
                  <a:prstClr val="black"/>
                </a:solidFill>
                <a:cs typeface="B Nazanin" panose="00000400000000000000" pitchFamily="2" charset="-78"/>
              </a:rPr>
              <a:t>پروژه احداث </a:t>
            </a:r>
            <a:r>
              <a:rPr lang="fa-IR" sz="2400" dirty="0">
                <a:solidFill>
                  <a:prstClr val="black"/>
                </a:solidFill>
                <a:cs typeface="B Nazanin" panose="00000400000000000000" pitchFamily="2" charset="-78"/>
              </a:rPr>
              <a:t>شهرك صنعتی ۲ اردبیل همراه با اعمال دستورات مدیریت زیست محیطی موجب رونق </a:t>
            </a:r>
            <a:r>
              <a:rPr lang="fa-IR" sz="2400" dirty="0">
                <a:solidFill>
                  <a:prstClr val="black"/>
                </a:solidFill>
                <a:cs typeface="B Nazanin" panose="00000400000000000000" pitchFamily="2" charset="-78"/>
              </a:rPr>
              <a:t>منطقه از </a:t>
            </a:r>
            <a:r>
              <a:rPr lang="fa-IR" sz="2400" dirty="0">
                <a:solidFill>
                  <a:prstClr val="black"/>
                </a:solidFill>
                <a:cs typeface="B Nazanin" panose="00000400000000000000" pitchFamily="2" charset="-78"/>
              </a:rPr>
              <a:t>لحاظ اقتصادی، اجتماعی و توسعه صنعتی منطقه اردبیل خواهد گردید. ضمن اینکه </a:t>
            </a:r>
            <a:r>
              <a:rPr lang="fa-IR" sz="2400" dirty="0">
                <a:solidFill>
                  <a:prstClr val="black"/>
                </a:solidFill>
                <a:cs typeface="B Nazanin" panose="00000400000000000000" pitchFamily="2" charset="-78"/>
              </a:rPr>
              <a:t>آلاینده‌های خروجی </a:t>
            </a:r>
            <a:r>
              <a:rPr lang="fa-IR" sz="2400" dirty="0">
                <a:solidFill>
                  <a:prstClr val="black"/>
                </a:solidFill>
                <a:cs typeface="B Nazanin" panose="00000400000000000000" pitchFamily="2" charset="-78"/>
              </a:rPr>
              <a:t>قابل بحث از شهرك صنعتی از قبیل </a:t>
            </a:r>
            <a:r>
              <a:rPr lang="fa-IR" sz="2400" dirty="0">
                <a:solidFill>
                  <a:prstClr val="black"/>
                </a:solidFill>
                <a:cs typeface="B Nazanin" panose="00000400000000000000" pitchFamily="2" charset="-78"/>
              </a:rPr>
              <a:t>فاضلاب‌های </a:t>
            </a:r>
            <a:r>
              <a:rPr lang="fa-IR" sz="2400" dirty="0">
                <a:solidFill>
                  <a:prstClr val="black"/>
                </a:solidFill>
                <a:cs typeface="B Nazanin" panose="00000400000000000000" pitchFamily="2" charset="-78"/>
              </a:rPr>
              <a:t>صنعتی از طریق احداث شبکه و </a:t>
            </a:r>
            <a:r>
              <a:rPr lang="fa-IR" sz="2400" dirty="0">
                <a:solidFill>
                  <a:prstClr val="black"/>
                </a:solidFill>
                <a:cs typeface="B Nazanin" panose="00000400000000000000" pitchFamily="2" charset="-78"/>
              </a:rPr>
              <a:t>تصفیه‌خانه </a:t>
            </a:r>
            <a:r>
              <a:rPr lang="fa-IR" sz="2400" dirty="0">
                <a:solidFill>
                  <a:prstClr val="black"/>
                </a:solidFill>
                <a:cs typeface="B Nazanin" panose="00000400000000000000" pitchFamily="2" charset="-78"/>
              </a:rPr>
              <a:t>فاضلاب صنعتی و سایر آثار محتمل در </a:t>
            </a:r>
            <a:r>
              <a:rPr lang="fa-IR" sz="2400" dirty="0">
                <a:solidFill>
                  <a:prstClr val="black"/>
                </a:solidFill>
                <a:cs typeface="B Nazanin" panose="00000400000000000000" pitchFamily="2" charset="-78"/>
              </a:rPr>
              <a:t>بخش‌های </a:t>
            </a:r>
            <a:r>
              <a:rPr lang="fa-IR" sz="2400" dirty="0">
                <a:solidFill>
                  <a:prstClr val="black"/>
                </a:solidFill>
                <a:cs typeface="B Nazanin" panose="00000400000000000000" pitchFamily="2" charset="-78"/>
              </a:rPr>
              <a:t>آب، هوا و خاك براساس </a:t>
            </a:r>
            <a:r>
              <a:rPr lang="fa-IR" sz="2400" dirty="0">
                <a:solidFill>
                  <a:prstClr val="black"/>
                </a:solidFill>
                <a:cs typeface="B Nazanin" panose="00000400000000000000" pitchFamily="2" charset="-78"/>
              </a:rPr>
              <a:t>دستورالعمل‌های ارائه شده </a:t>
            </a:r>
            <a:r>
              <a:rPr lang="fa-IR" sz="2400" dirty="0">
                <a:solidFill>
                  <a:prstClr val="black"/>
                </a:solidFill>
                <a:cs typeface="B Nazanin" panose="00000400000000000000" pitchFamily="2" charset="-78"/>
              </a:rPr>
              <a:t>به سهولت قابل پیشگیری </a:t>
            </a:r>
            <a:r>
              <a:rPr lang="fa-IR" sz="2400" dirty="0">
                <a:solidFill>
                  <a:prstClr val="black"/>
                </a:solidFill>
                <a:cs typeface="B Nazanin" panose="00000400000000000000" pitchFamily="2" charset="-78"/>
              </a:rPr>
              <a:t>می‌باشد</a:t>
            </a:r>
            <a:r>
              <a:rPr lang="fa-IR" sz="2400" dirty="0">
                <a:solidFill>
                  <a:prstClr val="black"/>
                </a:solidFill>
                <a:cs typeface="B Nazanin" panose="00000400000000000000" pitchFamily="2" charset="-78"/>
              </a:rPr>
              <a:t>.</a:t>
            </a:r>
            <a:endParaRPr lang="en-US" sz="1600" dirty="0">
              <a:solidFill>
                <a:prstClr val="black"/>
              </a:solidFill>
              <a:cs typeface="B Nazanin" panose="00000400000000000000" pitchFamily="2" charset="-78"/>
            </a:endParaRPr>
          </a:p>
        </p:txBody>
      </p:sp>
      <p:sp>
        <p:nvSpPr>
          <p:cNvPr id="5" name="Striped Right Arrow 4"/>
          <p:cNvSpPr/>
          <p:nvPr/>
        </p:nvSpPr>
        <p:spPr>
          <a:xfrm flipH="1">
            <a:off x="9704266" y="3367466"/>
            <a:ext cx="2269881" cy="1445423"/>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برنامه کاهش اثرات سو</a:t>
            </a:r>
            <a:endParaRPr lang="en-US" dirty="0">
              <a:solidFill>
                <a:prstClr val="black"/>
              </a:solidFill>
              <a:cs typeface="B Homa" panose="00000400000000000000" pitchFamily="2" charset="-78"/>
            </a:endParaRPr>
          </a:p>
        </p:txBody>
      </p:sp>
      <p:sp>
        <p:nvSpPr>
          <p:cNvPr id="6" name="TextBox 5"/>
          <p:cNvSpPr txBox="1"/>
          <p:nvPr/>
        </p:nvSpPr>
        <p:spPr>
          <a:xfrm>
            <a:off x="299545" y="4588116"/>
            <a:ext cx="9262831" cy="1938992"/>
          </a:xfrm>
          <a:prstGeom prst="rect">
            <a:avLst/>
          </a:prstGeom>
          <a:noFill/>
          <a:ln w="38100">
            <a:solidFill>
              <a:srgbClr val="C00000"/>
            </a:solidFill>
            <a:prstDash val="sysDash"/>
          </a:ln>
        </p:spPr>
        <p:txBody>
          <a:bodyPr wrap="square" rtlCol="0">
            <a:spAutoFit/>
          </a:bodyPr>
          <a:lstStyle/>
          <a:p>
            <a:pPr algn="justLow"/>
            <a:r>
              <a:rPr lang="fa-IR" sz="2400" dirty="0">
                <a:solidFill>
                  <a:prstClr val="black"/>
                </a:solidFill>
                <a:cs typeface="B Nazanin" panose="00000400000000000000" pitchFamily="2" charset="-78"/>
              </a:rPr>
              <a:t>حذف کامل اثرات و پیامدهای منفی پروژه امری غیرممکن است. در این بررسی رویکرد به </a:t>
            </a:r>
            <a:r>
              <a:rPr lang="fa-IR" sz="2400" dirty="0">
                <a:solidFill>
                  <a:prstClr val="black"/>
                </a:solidFill>
                <a:cs typeface="B Nazanin" panose="00000400000000000000" pitchFamily="2" charset="-78"/>
              </a:rPr>
              <a:t>ملاحظات زیست </a:t>
            </a:r>
            <a:r>
              <a:rPr lang="fa-IR" sz="2400" dirty="0">
                <a:solidFill>
                  <a:prstClr val="black"/>
                </a:solidFill>
                <a:cs typeface="B Nazanin" panose="00000400000000000000" pitchFamily="2" charset="-78"/>
              </a:rPr>
              <a:t>محیطی از طریق استفاده از سازه ها </a:t>
            </a:r>
            <a:r>
              <a:rPr lang="fa-IR" sz="2400" dirty="0">
                <a:solidFill>
                  <a:prstClr val="black"/>
                </a:solidFill>
                <a:cs typeface="B Nazanin" panose="00000400000000000000" pitchFamily="2" charset="-78"/>
              </a:rPr>
              <a:t>(تجهیزات </a:t>
            </a:r>
            <a:r>
              <a:rPr lang="fa-IR" sz="2400" dirty="0">
                <a:solidFill>
                  <a:prstClr val="black"/>
                </a:solidFill>
                <a:cs typeface="B Nazanin" panose="00000400000000000000" pitchFamily="2" charset="-78"/>
              </a:rPr>
              <a:t>و فناوری مشخص جهت احتراز یا </a:t>
            </a:r>
            <a:r>
              <a:rPr lang="fa-IR" sz="2400" dirty="0">
                <a:solidFill>
                  <a:prstClr val="black"/>
                </a:solidFill>
                <a:cs typeface="B Nazanin" panose="00000400000000000000" pitchFamily="2" charset="-78"/>
              </a:rPr>
              <a:t>حذف اثرات سوء)، </a:t>
            </a:r>
            <a:r>
              <a:rPr lang="fa-IR" sz="2400" dirty="0">
                <a:solidFill>
                  <a:prstClr val="black"/>
                </a:solidFill>
                <a:cs typeface="B Nazanin" panose="00000400000000000000" pitchFamily="2" charset="-78"/>
              </a:rPr>
              <a:t>اقدامات اصلاحی </a:t>
            </a:r>
            <a:r>
              <a:rPr lang="fa-IR" sz="2400" dirty="0">
                <a:solidFill>
                  <a:prstClr val="black"/>
                </a:solidFill>
                <a:cs typeface="B Nazanin" panose="00000400000000000000" pitchFamily="2" charset="-78"/>
              </a:rPr>
              <a:t>(بازیافت</a:t>
            </a:r>
            <a:r>
              <a:rPr lang="fa-IR" sz="2400" dirty="0">
                <a:solidFill>
                  <a:prstClr val="black"/>
                </a:solidFill>
                <a:cs typeface="B Nazanin" panose="00000400000000000000" pitchFamily="2" charset="-78"/>
              </a:rPr>
              <a:t>، تعدیل، کنترل و کاهش شدت </a:t>
            </a:r>
            <a:r>
              <a:rPr lang="fa-IR" sz="2400" dirty="0">
                <a:solidFill>
                  <a:prstClr val="black"/>
                </a:solidFill>
                <a:cs typeface="B Nazanin" panose="00000400000000000000" pitchFamily="2" charset="-78"/>
              </a:rPr>
              <a:t>اثر) </a:t>
            </a:r>
            <a:r>
              <a:rPr lang="fa-IR" sz="2400" dirty="0">
                <a:solidFill>
                  <a:prstClr val="black"/>
                </a:solidFill>
                <a:cs typeface="B Nazanin" panose="00000400000000000000" pitchFamily="2" charset="-78"/>
              </a:rPr>
              <a:t>و </a:t>
            </a:r>
            <a:r>
              <a:rPr lang="fa-IR" sz="2400" dirty="0">
                <a:solidFill>
                  <a:prstClr val="black"/>
                </a:solidFill>
                <a:cs typeface="B Nazanin" panose="00000400000000000000" pitchFamily="2" charset="-78"/>
              </a:rPr>
              <a:t>روش‌های غیرسازه‌ای در قالب </a:t>
            </a:r>
            <a:r>
              <a:rPr lang="fa-IR" sz="2400" dirty="0">
                <a:solidFill>
                  <a:prstClr val="black"/>
                </a:solidFill>
                <a:cs typeface="B Nazanin" panose="00000400000000000000" pitchFamily="2" charset="-78"/>
              </a:rPr>
              <a:t>برنامه مدیریت زیست محیطی مورد توجه قرار گرفته و سعی شده است </a:t>
            </a:r>
            <a:r>
              <a:rPr lang="fa-IR" sz="2400" dirty="0">
                <a:solidFill>
                  <a:prstClr val="black"/>
                </a:solidFill>
                <a:cs typeface="B Nazanin" panose="00000400000000000000" pitchFamily="2" charset="-78"/>
              </a:rPr>
              <a:t>به نشانه‌های منفی عمده </a:t>
            </a:r>
            <a:r>
              <a:rPr lang="fa-IR" sz="2400" dirty="0">
                <a:solidFill>
                  <a:prstClr val="black"/>
                </a:solidFill>
                <a:cs typeface="B Nazanin" panose="00000400000000000000" pitchFamily="2" charset="-78"/>
              </a:rPr>
              <a:t>تأکید بیشتری شود.</a:t>
            </a:r>
            <a:endParaRPr lang="en-US" sz="1600" dirty="0">
              <a:solidFill>
                <a:prstClr val="black"/>
              </a:solidFill>
              <a:cs typeface="B Nazanin" panose="00000400000000000000" pitchFamily="2" charset="-78"/>
            </a:endParaRPr>
          </a:p>
        </p:txBody>
      </p:sp>
    </p:spTree>
    <p:extLst>
      <p:ext uri="{BB962C8B-B14F-4D97-AF65-F5344CB8AC3E}">
        <p14:creationId xmlns:p14="http://schemas.microsoft.com/office/powerpoint/2010/main" val="28885444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9869" t="14116" r="18092" b="5280"/>
          <a:stretch/>
        </p:blipFill>
        <p:spPr>
          <a:xfrm>
            <a:off x="0" y="32454"/>
            <a:ext cx="12192000" cy="6748504"/>
          </a:xfrm>
          <a:prstGeom prst="rect">
            <a:avLst/>
          </a:prstGeom>
        </p:spPr>
      </p:pic>
    </p:spTree>
    <p:extLst>
      <p:ext uri="{BB962C8B-B14F-4D97-AF65-F5344CB8AC3E}">
        <p14:creationId xmlns:p14="http://schemas.microsoft.com/office/powerpoint/2010/main" val="3761061322"/>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6956" y="439660"/>
            <a:ext cx="8127388" cy="584775"/>
          </a:xfrm>
          <a:prstGeom prst="rect">
            <a:avLst/>
          </a:prstGeom>
          <a:noFill/>
        </p:spPr>
        <p:txBody>
          <a:bodyPr wrap="square" rtlCol="0">
            <a:spAutoFit/>
          </a:bodyPr>
          <a:lstStyle/>
          <a:p>
            <a:r>
              <a:rPr lang="fa-IR" sz="3200" b="1" dirty="0">
                <a:solidFill>
                  <a:srgbClr val="918655">
                    <a:lumMod val="50000"/>
                  </a:srgbClr>
                </a:solidFill>
                <a:latin typeface="Times New Roman" panose="02020603050405020304" pitchFamily="18" charset="0"/>
                <a:cs typeface="B Homa" panose="00000400000000000000" pitchFamily="2" charset="-78"/>
              </a:rPr>
              <a:t>مشکلات ارزیابی اثرات زیست‌محیطی</a:t>
            </a:r>
            <a:endParaRPr lang="en-US" sz="3200" b="1" dirty="0">
              <a:solidFill>
                <a:srgbClr val="918655">
                  <a:lumMod val="50000"/>
                </a:srgbClr>
              </a:solidFill>
              <a:cs typeface="B Homa" panose="00000400000000000000" pitchFamily="2" charset="-78"/>
            </a:endParaRPr>
          </a:p>
        </p:txBody>
      </p:sp>
      <p:sp>
        <p:nvSpPr>
          <p:cNvPr id="5" name="TextBox 4"/>
          <p:cNvSpPr txBox="1"/>
          <p:nvPr/>
        </p:nvSpPr>
        <p:spPr>
          <a:xfrm>
            <a:off x="286603" y="1596599"/>
            <a:ext cx="9326421" cy="4154984"/>
          </a:xfrm>
          <a:prstGeom prst="rect">
            <a:avLst/>
          </a:prstGeom>
          <a:noFill/>
          <a:ln w="38100">
            <a:solidFill>
              <a:srgbClr val="C00000"/>
            </a:solidFill>
            <a:prstDash val="sysDash"/>
          </a:ln>
        </p:spPr>
        <p:txBody>
          <a:bodyPr wrap="square" rtlCol="0">
            <a:spAutoFit/>
          </a:bodyPr>
          <a:lstStyle/>
          <a:p>
            <a:pPr algn="justLow">
              <a:buClr>
                <a:srgbClr val="918655">
                  <a:lumMod val="50000"/>
                </a:srgbClr>
              </a:buClr>
              <a:buSzPct val="116000"/>
            </a:pPr>
            <a:r>
              <a:rPr lang="fa-IR" sz="2400" dirty="0">
                <a:solidFill>
                  <a:prstClr val="black"/>
                </a:solidFill>
                <a:cs typeface="B Nazanin" panose="00000400000000000000" pitchFamily="2" charset="-78"/>
              </a:rPr>
              <a:t>به طور کلی این نوع ارزیابی مشکلاتی نیز در پی دارد:</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بودجه مالی کم و محدود</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فرآیندهای غیر رسمی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نبود قوای اجرایی در زمینه سیاست‌ها و قوانین زیست‌محیطی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فقدان سیاست‌های روشن و صریح زیست‌محیطی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ضعف مدیریت اداری و نهادی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نبود ساختار مناسب جهت هماهنگی بین بخشی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عدم هماهنگی ادارات و سازمان‌های دولتی با بخش خصوصی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اولویت ندادن به ملاحظات زیست‌محیطی در برنامه‌ریزی‌های ملی</a:t>
            </a:r>
          </a:p>
          <a:p>
            <a:pPr marL="342900" indent="-342900" algn="justLow">
              <a:buClr>
                <a:srgbClr val="918655">
                  <a:lumMod val="50000"/>
                </a:srgbClr>
              </a:buClr>
              <a:buSzPct val="116000"/>
              <a:buFont typeface="Arial" panose="020B0604020202020204" pitchFamily="34" charset="0"/>
              <a:buChar char="•"/>
            </a:pPr>
            <a:r>
              <a:rPr lang="fa-IR" sz="2400" dirty="0">
                <a:solidFill>
                  <a:prstClr val="black"/>
                </a:solidFill>
                <a:cs typeface="B Nazanin" panose="00000400000000000000" pitchFamily="2" charset="-78"/>
              </a:rPr>
              <a:t>نبود دانش و اطلاعات کافی و پرسنل متخصص در زمینه مسائل زیست‌محیطی و خصوصا ارزیابی اثرات زیست‌محیطی</a:t>
            </a:r>
            <a:endParaRPr lang="en-US" sz="16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8599381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2604" y="2824158"/>
            <a:ext cx="7585655" cy="646331"/>
          </a:xfrm>
          <a:prstGeom prst="rect">
            <a:avLst/>
          </a:prstGeom>
          <a:noFill/>
        </p:spPr>
        <p:txBody>
          <a:bodyPr wrap="square" rtlCol="0">
            <a:spAutoFit/>
          </a:bodyPr>
          <a:lstStyle/>
          <a:p>
            <a:pPr algn="ctr"/>
            <a:r>
              <a:rPr lang="fa-IR" sz="3600" b="1" dirty="0">
                <a:solidFill>
                  <a:srgbClr val="918655">
                    <a:lumMod val="50000"/>
                  </a:srgbClr>
                </a:solidFill>
                <a:cs typeface="B Zar" panose="00000400000000000000" pitchFamily="2" charset="-78"/>
              </a:rPr>
              <a:t>شهر جدید پردیس تهران</a:t>
            </a:r>
            <a:endParaRPr lang="en-US" sz="2400" b="1" dirty="0">
              <a:solidFill>
                <a:srgbClr val="918655">
                  <a:lumMod val="50000"/>
                </a:srgbClr>
              </a:solidFill>
              <a:cs typeface="B Zar" panose="00000400000000000000" pitchFamily="2" charset="-78"/>
            </a:endParaRPr>
          </a:p>
        </p:txBody>
      </p:sp>
    </p:spTree>
    <p:extLst>
      <p:ext uri="{BB962C8B-B14F-4D97-AF65-F5344CB8AC3E}">
        <p14:creationId xmlns:p14="http://schemas.microsoft.com/office/powerpoint/2010/main" val="3474096280"/>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مقدمه</a:t>
            </a:r>
            <a:endParaRPr lang="en-US" sz="4000" b="1" dirty="0">
              <a:solidFill>
                <a:srgbClr val="918655">
                  <a:lumMod val="50000"/>
                </a:srgbClr>
              </a:solidFill>
              <a:cs typeface="B Homa" panose="00000400000000000000" pitchFamily="2" charset="-78"/>
            </a:endParaRPr>
          </a:p>
        </p:txBody>
      </p:sp>
      <p:sp>
        <p:nvSpPr>
          <p:cNvPr id="5" name="Striped Right Arrow 4"/>
          <p:cNvSpPr/>
          <p:nvPr/>
        </p:nvSpPr>
        <p:spPr>
          <a:xfrm flipH="1">
            <a:off x="6881201" y="1631205"/>
            <a:ext cx="2314314"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علت برنامه‌ریزی و اجرای شهرهای جدید</a:t>
            </a:r>
            <a:endParaRPr lang="en-US" dirty="0">
              <a:solidFill>
                <a:prstClr val="black"/>
              </a:solidFill>
              <a:cs typeface="B Homa" panose="00000400000000000000" pitchFamily="2" charset="-78"/>
            </a:endParaRPr>
          </a:p>
        </p:txBody>
      </p:sp>
      <p:sp>
        <p:nvSpPr>
          <p:cNvPr id="6" name="TextBox 5"/>
          <p:cNvSpPr txBox="1"/>
          <p:nvPr/>
        </p:nvSpPr>
        <p:spPr>
          <a:xfrm>
            <a:off x="734096" y="1937662"/>
            <a:ext cx="5709612" cy="707886"/>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پاسخ به کاهش ظرفیت شهرهای بزرگ برای جذب جمعیت بیشتر</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کاهش آلودگی و تخریب محیط‌زیست</a:t>
            </a:r>
            <a:endParaRPr lang="en-US" sz="1400" dirty="0">
              <a:solidFill>
                <a:prstClr val="black"/>
              </a:solidFill>
              <a:cs typeface="B Nazanin" panose="00000400000000000000" pitchFamily="2" charset="-78"/>
            </a:endParaRPr>
          </a:p>
        </p:txBody>
      </p:sp>
      <p:sp>
        <p:nvSpPr>
          <p:cNvPr id="7" name="Curved Right Arrow 6"/>
          <p:cNvSpPr/>
          <p:nvPr/>
        </p:nvSpPr>
        <p:spPr>
          <a:xfrm>
            <a:off x="1203355" y="2741981"/>
            <a:ext cx="837127" cy="1057286"/>
          </a:xfrm>
          <a:prstGeom prst="curvedRightArrow">
            <a:avLst>
              <a:gd name="adj1" fmla="val 18735"/>
              <a:gd name="adj2" fmla="val 50000"/>
              <a:gd name="adj3" fmla="val 25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endParaRPr lang="en-US">
              <a:solidFill>
                <a:prstClr val="black"/>
              </a:solidFill>
            </a:endParaRPr>
          </a:p>
        </p:txBody>
      </p:sp>
      <p:sp>
        <p:nvSpPr>
          <p:cNvPr id="8" name="TextBox 7"/>
          <p:cNvSpPr txBox="1"/>
          <p:nvPr/>
        </p:nvSpPr>
        <p:spPr>
          <a:xfrm>
            <a:off x="2343950" y="3284320"/>
            <a:ext cx="1210615" cy="461665"/>
          </a:xfrm>
          <a:prstGeom prst="rect">
            <a:avLst/>
          </a:prstGeom>
          <a:solidFill>
            <a:schemeClr val="accent4"/>
          </a:solidFill>
          <a:ln w="38100">
            <a:solidFill>
              <a:schemeClr val="accent3"/>
            </a:solidFill>
            <a:prstDash val="sysDash"/>
          </a:ln>
        </p:spPr>
        <p:txBody>
          <a:bodyPr wrap="square" rtlCol="0">
            <a:spAutoFit/>
          </a:bodyPr>
          <a:lstStyle/>
          <a:p>
            <a:pPr algn="ctr"/>
            <a:r>
              <a:rPr lang="fa-IR" sz="2400" dirty="0">
                <a:solidFill>
                  <a:prstClr val="black"/>
                </a:solidFill>
                <a:cs typeface="B Nazanin" panose="00000400000000000000" pitchFamily="2" charset="-78"/>
              </a:rPr>
              <a:t>تاریخچه</a:t>
            </a:r>
            <a:endParaRPr lang="en-US" sz="1600" dirty="0">
              <a:solidFill>
                <a:prstClr val="black"/>
              </a:solidFill>
              <a:cs typeface="B Nazanin" panose="00000400000000000000" pitchFamily="2" charset="-78"/>
            </a:endParaRPr>
          </a:p>
        </p:txBody>
      </p:sp>
      <p:sp>
        <p:nvSpPr>
          <p:cNvPr id="9" name="TextBox 8"/>
          <p:cNvSpPr txBox="1"/>
          <p:nvPr/>
        </p:nvSpPr>
        <p:spPr>
          <a:xfrm>
            <a:off x="3880423" y="3161209"/>
            <a:ext cx="7109139" cy="707886"/>
          </a:xfrm>
          <a:prstGeom prst="rect">
            <a:avLst/>
          </a:prstGeom>
          <a:solidFill>
            <a:srgbClr val="F5ED8B"/>
          </a:solid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نیمه دوم قرن نوزدهم </a:t>
            </a:r>
            <a:r>
              <a:rPr lang="fa-IR" sz="2000" dirty="0">
                <a:solidFill>
                  <a:prstClr val="black"/>
                </a:solidFill>
                <a:cs typeface="B Nazanin" panose="00000400000000000000" pitchFamily="2" charset="-78"/>
              </a:rPr>
              <a:t>در کشورهای </a:t>
            </a:r>
            <a:r>
              <a:rPr lang="fa-IR" sz="2000" dirty="0">
                <a:solidFill>
                  <a:prstClr val="black"/>
                </a:solidFill>
                <a:cs typeface="B Nazanin" panose="00000400000000000000" pitchFamily="2" charset="-78"/>
              </a:rPr>
              <a:t>اروپایی بوِیژه انگلستان شروع و در نیمه اول </a:t>
            </a:r>
            <a:r>
              <a:rPr lang="fa-IR" sz="2000" dirty="0">
                <a:solidFill>
                  <a:prstClr val="black"/>
                </a:solidFill>
                <a:cs typeface="B Nazanin" panose="00000400000000000000" pitchFamily="2" charset="-78"/>
              </a:rPr>
              <a:t>قرن بیستم </a:t>
            </a:r>
            <a:r>
              <a:rPr lang="fa-IR" sz="2000" dirty="0">
                <a:solidFill>
                  <a:prstClr val="black"/>
                </a:solidFill>
                <a:cs typeface="B Nazanin" panose="00000400000000000000" pitchFamily="2" charset="-78"/>
              </a:rPr>
              <a:t>به دلیل عدم </a:t>
            </a:r>
            <a:r>
              <a:rPr lang="fa-IR" sz="2000" dirty="0">
                <a:solidFill>
                  <a:prstClr val="black"/>
                </a:solidFill>
                <a:cs typeface="B Nazanin" panose="00000400000000000000" pitchFamily="2" charset="-78"/>
              </a:rPr>
              <a:t>موفقیت‌های </a:t>
            </a:r>
            <a:r>
              <a:rPr lang="fa-IR" sz="2000" dirty="0">
                <a:solidFill>
                  <a:prstClr val="black"/>
                </a:solidFill>
                <a:cs typeface="B Nazanin" panose="00000400000000000000" pitchFamily="2" charset="-78"/>
              </a:rPr>
              <a:t>تجربه شده خاتمه </a:t>
            </a:r>
            <a:r>
              <a:rPr lang="fa-IR" sz="2000" dirty="0">
                <a:solidFill>
                  <a:prstClr val="black"/>
                </a:solidFill>
                <a:cs typeface="B Nazanin" panose="00000400000000000000" pitchFamily="2" charset="-78"/>
              </a:rPr>
              <a:t>یافت.</a:t>
            </a:r>
            <a:endParaRPr lang="en-US" sz="1400" dirty="0">
              <a:solidFill>
                <a:prstClr val="black"/>
              </a:solidFill>
              <a:cs typeface="B Nazanin" panose="00000400000000000000" pitchFamily="2" charset="-78"/>
            </a:endParaRPr>
          </a:p>
        </p:txBody>
      </p:sp>
      <p:sp>
        <p:nvSpPr>
          <p:cNvPr id="10" name="TextBox 9"/>
          <p:cNvSpPr txBox="1"/>
          <p:nvPr/>
        </p:nvSpPr>
        <p:spPr>
          <a:xfrm>
            <a:off x="1712885" y="4204671"/>
            <a:ext cx="7765966" cy="1015663"/>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برنامه‌ریزی و توسعه شهرهای جدید اگرچه در دنیا به دلیل ناکامی در دستیابی به اهداف مورد نظر کنار گذاشته شده و جای خود را به ایده‌های جدیدتر برای تلفیق اصول اکولوژی و حفاظت محیط زیست داده است، اما در ایران همچنان دنبال می‌شود.</a:t>
            </a:r>
            <a:endParaRPr lang="en-US" sz="1400" dirty="0">
              <a:solidFill>
                <a:prstClr val="black"/>
              </a:solidFill>
              <a:cs typeface="B Nazanin" panose="00000400000000000000" pitchFamily="2" charset="-78"/>
            </a:endParaRPr>
          </a:p>
        </p:txBody>
      </p:sp>
      <p:sp>
        <p:nvSpPr>
          <p:cNvPr id="11" name="Striped Right Arrow 10"/>
          <p:cNvSpPr/>
          <p:nvPr/>
        </p:nvSpPr>
        <p:spPr>
          <a:xfrm flipH="1">
            <a:off x="8113689" y="5428218"/>
            <a:ext cx="2522318"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شهرهای جدید بعد از انقلاب</a:t>
            </a:r>
            <a:endParaRPr lang="en-US" dirty="0">
              <a:solidFill>
                <a:prstClr val="black"/>
              </a:solidFill>
              <a:cs typeface="B Homa" panose="00000400000000000000" pitchFamily="2" charset="-78"/>
            </a:endParaRPr>
          </a:p>
        </p:txBody>
      </p:sp>
      <p:sp>
        <p:nvSpPr>
          <p:cNvPr id="12" name="TextBox 11"/>
          <p:cNvSpPr txBox="1"/>
          <p:nvPr/>
        </p:nvSpPr>
        <p:spPr>
          <a:xfrm>
            <a:off x="5131821" y="5673119"/>
            <a:ext cx="2811867" cy="830997"/>
          </a:xfrm>
          <a:prstGeom prst="rect">
            <a:avLst/>
          </a:prstGeom>
          <a:solidFill>
            <a:srgbClr val="F5ED8B"/>
          </a:solidFill>
          <a:ln w="38100">
            <a:solidFill>
              <a:schemeClr val="accent3"/>
            </a:solidFill>
            <a:prstDash val="sysDash"/>
          </a:ln>
        </p:spPr>
        <p:txBody>
          <a:bodyPr wrap="square" rtlCol="0">
            <a:spAutoFit/>
          </a:bodyPr>
          <a:lstStyle/>
          <a:p>
            <a:pPr algn="ctr"/>
            <a:r>
              <a:rPr lang="fa-IR" sz="2400" dirty="0">
                <a:solidFill>
                  <a:prstClr val="black"/>
                </a:solidFill>
                <a:cs typeface="B Nazanin" panose="00000400000000000000" pitchFamily="2" charset="-78"/>
              </a:rPr>
              <a:t>با هدف سرریز جمعیت شهرهای بزرگ</a:t>
            </a:r>
            <a:endParaRPr lang="en-US" sz="1600" dirty="0">
              <a:solidFill>
                <a:prstClr val="black"/>
              </a:solidFill>
              <a:cs typeface="B Nazanin" panose="00000400000000000000" pitchFamily="2" charset="-78"/>
            </a:endParaRPr>
          </a:p>
        </p:txBody>
      </p:sp>
      <p:sp>
        <p:nvSpPr>
          <p:cNvPr id="13" name="Striped Right Arrow 12"/>
          <p:cNvSpPr/>
          <p:nvPr/>
        </p:nvSpPr>
        <p:spPr>
          <a:xfrm flipH="1">
            <a:off x="3374260" y="5428218"/>
            <a:ext cx="149225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مثال</a:t>
            </a:r>
            <a:endParaRPr lang="en-US" dirty="0">
              <a:solidFill>
                <a:prstClr val="black"/>
              </a:solidFill>
              <a:cs typeface="B Homa" panose="00000400000000000000" pitchFamily="2" charset="-78"/>
            </a:endParaRPr>
          </a:p>
        </p:txBody>
      </p:sp>
      <p:sp>
        <p:nvSpPr>
          <p:cNvPr id="14" name="TextBox 13"/>
          <p:cNvSpPr txBox="1"/>
          <p:nvPr/>
        </p:nvSpPr>
        <p:spPr>
          <a:xfrm>
            <a:off x="403129" y="5857784"/>
            <a:ext cx="2811867" cy="461665"/>
          </a:xfrm>
          <a:prstGeom prst="rect">
            <a:avLst/>
          </a:prstGeom>
          <a:solidFill>
            <a:srgbClr val="F5ED8B"/>
          </a:solidFill>
          <a:ln w="38100">
            <a:solidFill>
              <a:schemeClr val="accent3"/>
            </a:solidFill>
            <a:prstDash val="sysDash"/>
          </a:ln>
        </p:spPr>
        <p:txBody>
          <a:bodyPr wrap="square" rtlCol="0">
            <a:spAutoFit/>
          </a:bodyPr>
          <a:lstStyle/>
          <a:p>
            <a:pPr algn="ctr"/>
            <a:r>
              <a:rPr lang="fa-IR" sz="2400" dirty="0">
                <a:solidFill>
                  <a:prstClr val="black"/>
                </a:solidFill>
                <a:cs typeface="B Nazanin" panose="00000400000000000000" pitchFamily="2" charset="-78"/>
              </a:rPr>
              <a:t>پرند و </a:t>
            </a:r>
            <a:r>
              <a:rPr lang="fa-IR" sz="2400" dirty="0">
                <a:solidFill>
                  <a:srgbClr val="C00000"/>
                </a:solidFill>
                <a:cs typeface="B Nazanin" panose="00000400000000000000" pitchFamily="2" charset="-78"/>
              </a:rPr>
              <a:t>پردیس</a:t>
            </a:r>
            <a:r>
              <a:rPr lang="fa-IR" sz="2400" dirty="0">
                <a:solidFill>
                  <a:prstClr val="black"/>
                </a:solidFill>
                <a:cs typeface="B Nazanin" panose="00000400000000000000" pitchFamily="2" charset="-78"/>
              </a:rPr>
              <a:t> تهران</a:t>
            </a:r>
            <a:endParaRPr lang="en-US" sz="16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8412485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right)">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right)">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مقدمه</a:t>
            </a:r>
            <a:endParaRPr lang="en-US" sz="4000" b="1" dirty="0">
              <a:solidFill>
                <a:srgbClr val="918655">
                  <a:lumMod val="50000"/>
                </a:srgbClr>
              </a:solidFill>
              <a:cs typeface="B Homa" panose="00000400000000000000" pitchFamily="2" charset="-78"/>
            </a:endParaRPr>
          </a:p>
        </p:txBody>
      </p:sp>
      <p:sp>
        <p:nvSpPr>
          <p:cNvPr id="14" name="TextBox 13"/>
          <p:cNvSpPr txBox="1"/>
          <p:nvPr/>
        </p:nvSpPr>
        <p:spPr>
          <a:xfrm>
            <a:off x="6542468" y="2544157"/>
            <a:ext cx="2313475" cy="461665"/>
          </a:xfrm>
          <a:prstGeom prst="rect">
            <a:avLst/>
          </a:prstGeom>
          <a:solidFill>
            <a:srgbClr val="F5ED8B"/>
          </a:solidFill>
          <a:ln w="38100">
            <a:solidFill>
              <a:srgbClr val="C00000"/>
            </a:solidFill>
            <a:prstDash val="sysDash"/>
          </a:ln>
        </p:spPr>
        <p:txBody>
          <a:bodyPr wrap="square" rtlCol="0">
            <a:spAutoFit/>
          </a:bodyPr>
          <a:lstStyle/>
          <a:p>
            <a:pPr algn="ctr"/>
            <a:r>
              <a:rPr lang="fa-IR" sz="2400" dirty="0">
                <a:solidFill>
                  <a:prstClr val="black"/>
                </a:solidFill>
                <a:cs typeface="B Nazanin" panose="00000400000000000000" pitchFamily="2" charset="-78"/>
              </a:rPr>
              <a:t>اقتصادی</a:t>
            </a:r>
            <a:endParaRPr lang="en-US" sz="1600" dirty="0">
              <a:solidFill>
                <a:prstClr val="black"/>
              </a:solidFill>
              <a:cs typeface="B Nazanin" panose="00000400000000000000" pitchFamily="2" charset="-78"/>
            </a:endParaRPr>
          </a:p>
        </p:txBody>
      </p:sp>
      <p:sp>
        <p:nvSpPr>
          <p:cNvPr id="3" name="TextBox 2"/>
          <p:cNvSpPr txBox="1"/>
          <p:nvPr/>
        </p:nvSpPr>
        <p:spPr>
          <a:xfrm>
            <a:off x="875763" y="1899764"/>
            <a:ext cx="8126569" cy="461665"/>
          </a:xfrm>
          <a:prstGeom prst="rect">
            <a:avLst/>
          </a:prstGeom>
          <a:noFill/>
        </p:spPr>
        <p:txBody>
          <a:bodyPr wrap="square" rtlCol="0">
            <a:spAutoFit/>
          </a:bodyPr>
          <a:lstStyle/>
          <a:p>
            <a:pPr marL="285750" indent="-285750" algn="justLow">
              <a:buFont typeface="Wingdings" panose="05000000000000000000" pitchFamily="2" charset="2"/>
              <a:buChar char="Ø"/>
            </a:pPr>
            <a:r>
              <a:rPr lang="fa-IR" sz="2400" dirty="0">
                <a:solidFill>
                  <a:prstClr val="black"/>
                </a:solidFill>
                <a:cs typeface="B Nazanin" panose="00000400000000000000" pitchFamily="2" charset="-78"/>
              </a:rPr>
              <a:t>تمرکز برنامه‌ریزان شهری و منطقه‌ای در مورد شهر جدید پردیس بر جنبه‌های زیر:</a:t>
            </a:r>
            <a:endParaRPr lang="en-US" sz="2400" dirty="0">
              <a:solidFill>
                <a:prstClr val="black"/>
              </a:solidFill>
              <a:cs typeface="B Nazanin" panose="00000400000000000000" pitchFamily="2" charset="-78"/>
            </a:endParaRPr>
          </a:p>
        </p:txBody>
      </p:sp>
      <p:sp>
        <p:nvSpPr>
          <p:cNvPr id="15" name="TextBox 14"/>
          <p:cNvSpPr txBox="1"/>
          <p:nvPr/>
        </p:nvSpPr>
        <p:spPr>
          <a:xfrm>
            <a:off x="3846704" y="2544156"/>
            <a:ext cx="2313475" cy="461665"/>
          </a:xfrm>
          <a:prstGeom prst="rect">
            <a:avLst/>
          </a:prstGeom>
          <a:solidFill>
            <a:srgbClr val="F5ED8B"/>
          </a:solidFill>
          <a:ln w="38100">
            <a:solidFill>
              <a:srgbClr val="C00000"/>
            </a:solidFill>
            <a:prstDash val="sysDash"/>
          </a:ln>
        </p:spPr>
        <p:txBody>
          <a:bodyPr wrap="square" rtlCol="0">
            <a:spAutoFit/>
          </a:bodyPr>
          <a:lstStyle/>
          <a:p>
            <a:pPr algn="ctr"/>
            <a:r>
              <a:rPr lang="fa-IR" sz="2400" dirty="0">
                <a:solidFill>
                  <a:prstClr val="black"/>
                </a:solidFill>
                <a:cs typeface="B Nazanin" panose="00000400000000000000" pitchFamily="2" charset="-78"/>
              </a:rPr>
              <a:t>اجتماعی</a:t>
            </a:r>
            <a:endParaRPr lang="en-US" sz="1600" dirty="0">
              <a:solidFill>
                <a:prstClr val="black"/>
              </a:solidFill>
              <a:cs typeface="B Nazanin" panose="00000400000000000000" pitchFamily="2" charset="-78"/>
            </a:endParaRPr>
          </a:p>
        </p:txBody>
      </p:sp>
      <p:sp>
        <p:nvSpPr>
          <p:cNvPr id="16" name="TextBox 15"/>
          <p:cNvSpPr txBox="1"/>
          <p:nvPr/>
        </p:nvSpPr>
        <p:spPr>
          <a:xfrm>
            <a:off x="1150940" y="2544157"/>
            <a:ext cx="2313475" cy="461665"/>
          </a:xfrm>
          <a:prstGeom prst="rect">
            <a:avLst/>
          </a:prstGeom>
          <a:solidFill>
            <a:srgbClr val="F5ED8B"/>
          </a:solidFill>
          <a:ln w="38100">
            <a:solidFill>
              <a:srgbClr val="C00000"/>
            </a:solidFill>
            <a:prstDash val="sysDash"/>
          </a:ln>
        </p:spPr>
        <p:txBody>
          <a:bodyPr wrap="square" rtlCol="0">
            <a:spAutoFit/>
          </a:bodyPr>
          <a:lstStyle/>
          <a:p>
            <a:pPr algn="ctr"/>
            <a:r>
              <a:rPr lang="fa-IR" sz="2400" dirty="0">
                <a:solidFill>
                  <a:prstClr val="black"/>
                </a:solidFill>
                <a:cs typeface="B Nazanin" panose="00000400000000000000" pitchFamily="2" charset="-78"/>
              </a:rPr>
              <a:t>فرهنگی</a:t>
            </a:r>
            <a:endParaRPr lang="en-US" sz="1600" dirty="0">
              <a:solidFill>
                <a:prstClr val="black"/>
              </a:solidFill>
              <a:cs typeface="B Nazanin" panose="00000400000000000000" pitchFamily="2" charset="-78"/>
            </a:endParaRPr>
          </a:p>
        </p:txBody>
      </p:sp>
      <p:sp>
        <p:nvSpPr>
          <p:cNvPr id="17" name="TextBox 16"/>
          <p:cNvSpPr txBox="1"/>
          <p:nvPr/>
        </p:nvSpPr>
        <p:spPr>
          <a:xfrm>
            <a:off x="3532889" y="3857357"/>
            <a:ext cx="8126569" cy="461665"/>
          </a:xfrm>
          <a:prstGeom prst="rect">
            <a:avLst/>
          </a:prstGeom>
          <a:noFill/>
        </p:spPr>
        <p:txBody>
          <a:bodyPr wrap="square" rtlCol="0">
            <a:spAutoFit/>
          </a:bodyPr>
          <a:lstStyle/>
          <a:p>
            <a:pPr marL="285750" indent="-285750" algn="justLow">
              <a:buFont typeface="Wingdings" panose="05000000000000000000" pitchFamily="2" charset="2"/>
              <a:buChar char="Ø"/>
            </a:pPr>
            <a:r>
              <a:rPr lang="fa-IR" sz="2400" dirty="0">
                <a:solidFill>
                  <a:prstClr val="black"/>
                </a:solidFill>
                <a:cs typeface="B Nazanin" panose="00000400000000000000" pitchFamily="2" charset="-78"/>
              </a:rPr>
              <a:t>داده‌های زیست‌محیطی جمع‌آوری شده در بخش مطالعات پایه در زمینه:</a:t>
            </a:r>
            <a:endParaRPr lang="en-US" sz="2400" dirty="0">
              <a:solidFill>
                <a:prstClr val="black"/>
              </a:solidFill>
              <a:cs typeface="B Nazanin" panose="00000400000000000000" pitchFamily="2" charset="-78"/>
            </a:endParaRPr>
          </a:p>
        </p:txBody>
      </p:sp>
      <p:sp>
        <p:nvSpPr>
          <p:cNvPr id="18" name="TextBox 17"/>
          <p:cNvSpPr txBox="1"/>
          <p:nvPr/>
        </p:nvSpPr>
        <p:spPr>
          <a:xfrm>
            <a:off x="875763" y="3857357"/>
            <a:ext cx="3485453" cy="461665"/>
          </a:xfrm>
          <a:prstGeom prst="rect">
            <a:avLst/>
          </a:prstGeom>
          <a:solidFill>
            <a:srgbClr val="F5ED8B"/>
          </a:solidFill>
          <a:ln w="38100">
            <a:solidFill>
              <a:srgbClr val="C00000"/>
            </a:solidFill>
            <a:prstDash val="sysDash"/>
          </a:ln>
        </p:spPr>
        <p:txBody>
          <a:bodyPr wrap="square" rtlCol="0">
            <a:spAutoFit/>
          </a:bodyPr>
          <a:lstStyle/>
          <a:p>
            <a:pPr algn="ctr"/>
            <a:r>
              <a:rPr lang="fa-IR" sz="2400" dirty="0">
                <a:solidFill>
                  <a:prstClr val="black"/>
                </a:solidFill>
                <a:cs typeface="B Nazanin" panose="00000400000000000000" pitchFamily="2" charset="-78"/>
              </a:rPr>
              <a:t>طراحی اقلیمی و معماری</a:t>
            </a:r>
            <a:endParaRPr lang="en-US" sz="1600" dirty="0">
              <a:solidFill>
                <a:prstClr val="black"/>
              </a:solidFill>
              <a:cs typeface="B Nazanin" panose="00000400000000000000" pitchFamily="2" charset="-78"/>
            </a:endParaRPr>
          </a:p>
        </p:txBody>
      </p:sp>
      <p:sp>
        <p:nvSpPr>
          <p:cNvPr id="19" name="TextBox 18"/>
          <p:cNvSpPr txBox="1"/>
          <p:nvPr/>
        </p:nvSpPr>
        <p:spPr>
          <a:xfrm>
            <a:off x="1583779" y="5170557"/>
            <a:ext cx="8946737" cy="830997"/>
          </a:xfrm>
          <a:prstGeom prst="rect">
            <a:avLst/>
          </a:prstGeom>
          <a:solidFill>
            <a:srgbClr val="F5ED8B"/>
          </a:solidFill>
          <a:ln w="38100">
            <a:solidFill>
              <a:schemeClr val="accent3"/>
            </a:solidFill>
            <a:prstDash val="sysDash"/>
          </a:ln>
        </p:spPr>
        <p:txBody>
          <a:bodyPr wrap="square" rtlCol="0">
            <a:spAutoFit/>
          </a:bodyPr>
          <a:lstStyle/>
          <a:p>
            <a:pPr marL="342900" indent="-342900" algn="justLow">
              <a:buFont typeface="Wingdings" panose="05000000000000000000" pitchFamily="2" charset="2"/>
              <a:buChar char="Ø"/>
            </a:pPr>
            <a:r>
              <a:rPr lang="fa-IR" sz="2400" dirty="0">
                <a:solidFill>
                  <a:prstClr val="black"/>
                </a:solidFill>
                <a:cs typeface="B Nazanin" panose="00000400000000000000" pitchFamily="2" charset="-78"/>
              </a:rPr>
              <a:t>عدم وجود تحلیل‌های اکوسیستمی با تاکید بر نقش و تاثیر شهر و فعالیت‌های آن بر ساختار و عملکرد این اکوسیستم‌ها</a:t>
            </a:r>
            <a:endParaRPr lang="en-US" sz="16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2079146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5" grpId="0" animBg="1"/>
      <p:bldP spid="16" grpId="0" animBg="1"/>
      <p:bldP spid="17" grpId="0"/>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موقعیت قرارگیری شهر پردیس </a:t>
            </a:r>
            <a:endParaRPr lang="en-US" sz="4000" b="1" dirty="0">
              <a:solidFill>
                <a:srgbClr val="918655">
                  <a:lumMod val="50000"/>
                </a:srgbClr>
              </a:solidFill>
              <a:cs typeface="B Homa" panose="00000400000000000000" pitchFamily="2" charset="-78"/>
            </a:endParaRPr>
          </a:p>
        </p:txBody>
      </p:sp>
      <p:pic>
        <p:nvPicPr>
          <p:cNvPr id="3" name="Picture 2"/>
          <p:cNvPicPr>
            <a:picLocks noChangeAspect="1"/>
          </p:cNvPicPr>
          <p:nvPr/>
        </p:nvPicPr>
        <p:blipFill rotWithShape="1">
          <a:blip r:embed="rId2"/>
          <a:srcRect l="4930" t="23547" r="32513" b="18706"/>
          <a:stretch/>
        </p:blipFill>
        <p:spPr>
          <a:xfrm>
            <a:off x="7111750" y="2893325"/>
            <a:ext cx="4588994" cy="3159553"/>
          </a:xfrm>
          <a:prstGeom prst="rect">
            <a:avLst/>
          </a:prstGeom>
        </p:spPr>
      </p:pic>
      <p:sp>
        <p:nvSpPr>
          <p:cNvPr id="4" name="TextBox 3"/>
          <p:cNvSpPr txBox="1"/>
          <p:nvPr/>
        </p:nvSpPr>
        <p:spPr>
          <a:xfrm>
            <a:off x="289397" y="1828800"/>
            <a:ext cx="6623909" cy="4093428"/>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شهر جدید پردیس در شرق تهران، در کیلومتر 35 جاده تهران-شمال، بین شهرهای جاجرود و بومهن، بر سر راه تهران-آمل واقع شده است.</a:t>
            </a:r>
          </a:p>
          <a:p>
            <a:pPr algn="justLow"/>
            <a:endParaRPr lang="fa-IR" sz="2000" dirty="0">
              <a:solidFill>
                <a:prstClr val="black"/>
              </a:solidFill>
              <a:cs typeface="B Nazanin" panose="00000400000000000000" pitchFamily="2" charset="-78"/>
            </a:endParaRP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جاده مذکور از وسط محدوده شهر پردیس عبور کرده و آن را به دو قسمت شمالی و جنوبی تقسیم می‌کند.</a:t>
            </a:r>
          </a:p>
          <a:p>
            <a:pPr algn="justLow"/>
            <a:endParaRPr lang="fa-IR" sz="2000" dirty="0">
              <a:solidFill>
                <a:prstClr val="black"/>
              </a:solidFill>
              <a:cs typeface="B Nazanin" panose="00000400000000000000" pitchFamily="2" charset="-78"/>
            </a:endParaRP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قسمت جنوبی این شهر عمدتا ساخت‌وسازهای گوناگون صنعتی و خدماتی اشغال شده و قسمت شمالی آن به ساخت‌وسازهای مسکونی و اداری اختصاص یافته است.</a:t>
            </a:r>
          </a:p>
          <a:p>
            <a:pPr algn="justLow"/>
            <a:endParaRPr lang="fa-IR" sz="2000" dirty="0">
              <a:solidFill>
                <a:prstClr val="black"/>
              </a:solidFill>
              <a:cs typeface="B Nazanin" panose="00000400000000000000" pitchFamily="2" charset="-78"/>
            </a:endParaRP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محیط فیزیکی شهر با توجه به قرار گرفتن ر فاصله بین کوه و دشت از تنوع بالای میکروکلیمایی، توپوگرافی و سیستم هیدرولوژی برخوردار و در نتیجه باعث غنای محیط بیولوژیکی (فون و فلور) شده است.</a:t>
            </a:r>
          </a:p>
        </p:txBody>
      </p:sp>
    </p:spTree>
    <p:extLst>
      <p:ext uri="{BB962C8B-B14F-4D97-AF65-F5344CB8AC3E}">
        <p14:creationId xmlns:p14="http://schemas.microsoft.com/office/powerpoint/2010/main" val="14952433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up)">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up)">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up)">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214" y="2792211"/>
            <a:ext cx="5370490" cy="35803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612" r="4806"/>
          <a:stretch/>
        </p:blipFill>
        <p:spPr>
          <a:xfrm>
            <a:off x="5791198" y="2792211"/>
            <a:ext cx="6048803" cy="35803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22747416"/>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روش کار</a:t>
            </a:r>
            <a:endParaRPr lang="en-US" sz="4000" b="1" dirty="0">
              <a:solidFill>
                <a:srgbClr val="918655">
                  <a:lumMod val="50000"/>
                </a:srgbClr>
              </a:solidFill>
              <a:cs typeface="B Homa" panose="00000400000000000000" pitchFamily="2" charset="-78"/>
            </a:endParaRPr>
          </a:p>
        </p:txBody>
      </p:sp>
      <p:sp>
        <p:nvSpPr>
          <p:cNvPr id="5" name="TextBox 4"/>
          <p:cNvSpPr txBox="1"/>
          <p:nvPr/>
        </p:nvSpPr>
        <p:spPr>
          <a:xfrm>
            <a:off x="378372" y="1615966"/>
            <a:ext cx="9199307" cy="2554545"/>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برای تهیه گزارش ارزیابی اثرات زیست‌محیطی یک طرح یا پروژه، روش‌های مختلفی مانند چکلیست، ماتریس، روی هم‌اندازی نقشه‌ها و روش‌های تجزیه و تحلیل سیستمی  و... وجود دارند. </a:t>
            </a:r>
            <a:r>
              <a:rPr lang="fa-IR" sz="2000" dirty="0">
                <a:solidFill>
                  <a:srgbClr val="918655">
                    <a:lumMod val="75000"/>
                  </a:srgbClr>
                </a:solidFill>
                <a:cs typeface="B Nazanin" panose="00000400000000000000" pitchFamily="2" charset="-78"/>
              </a:rPr>
              <a:t>تقریبا همه این روش‌ها در 4 مرحله اساسی مشترک هستند:</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شناخت پروژه و فعالیت‌های اصلی آن در مراحل اجرا و بهره‌برداری</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شناخت محیط زیست اجرای پروژه(محیطی فیزیکی، بیولوژیکی و اقتصادی-اجتماعی)</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ارزیابی و پیش‌بینی اثرات پروژه برحسب فعالیت‌ها و ویژگی‌های محیط زیست</a:t>
            </a:r>
          </a:p>
          <a:p>
            <a:pPr marL="342900" indent="-342900" algn="justLow">
              <a:buFont typeface="Arial" panose="020B0604020202020204" pitchFamily="34" charset="0"/>
              <a:buChar char="•"/>
            </a:pPr>
            <a:r>
              <a:rPr lang="fa-IR" sz="2000" dirty="0">
                <a:solidFill>
                  <a:prstClr val="black"/>
                </a:solidFill>
                <a:cs typeface="B Nazanin" panose="00000400000000000000" pitchFamily="2" charset="-78"/>
              </a:rPr>
              <a:t>ارائه اقدامات برای کاهش اثرات منفی قابل توجه پیش‌بینی شده و درنهایت ارائه برنامه پایش و مدیریت اقدامات ارائه شده برای کاهش اثرات منفی </a:t>
            </a:r>
          </a:p>
        </p:txBody>
      </p:sp>
      <p:sp>
        <p:nvSpPr>
          <p:cNvPr id="6" name="Striped Right Arrow 5"/>
          <p:cNvSpPr/>
          <p:nvPr/>
        </p:nvSpPr>
        <p:spPr>
          <a:xfrm rot="16200000" flipH="1">
            <a:off x="9484732" y="4006724"/>
            <a:ext cx="1814286" cy="1320800"/>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r>
              <a:rPr lang="fa-IR" dirty="0">
                <a:solidFill>
                  <a:prstClr val="black"/>
                </a:solidFill>
                <a:cs typeface="B Homa" panose="00000400000000000000" pitchFamily="2" charset="-78"/>
              </a:rPr>
              <a:t>روش ارزیابی پروژه موردنظر</a:t>
            </a:r>
            <a:endParaRPr lang="en-US" dirty="0">
              <a:solidFill>
                <a:prstClr val="black"/>
              </a:solidFill>
              <a:cs typeface="B Homa" panose="00000400000000000000" pitchFamily="2" charset="-78"/>
            </a:endParaRPr>
          </a:p>
        </p:txBody>
      </p:sp>
      <p:sp>
        <p:nvSpPr>
          <p:cNvPr id="7" name="TextBox 6"/>
          <p:cNvSpPr txBox="1"/>
          <p:nvPr/>
        </p:nvSpPr>
        <p:spPr>
          <a:xfrm>
            <a:off x="378372" y="4928650"/>
            <a:ext cx="9199307" cy="1323439"/>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این پروژه از </a:t>
            </a:r>
            <a:r>
              <a:rPr lang="fa-IR" sz="2000" dirty="0">
                <a:solidFill>
                  <a:srgbClr val="918655">
                    <a:lumMod val="75000"/>
                  </a:srgbClr>
                </a:solidFill>
                <a:cs typeface="B Nazanin" panose="00000400000000000000" pitchFamily="2" charset="-78"/>
              </a:rPr>
              <a:t>روش ماتریس ارزیابی اثرات متقابل لئوپولد </a:t>
            </a:r>
            <a:r>
              <a:rPr lang="fa-IR" sz="2000" dirty="0">
                <a:solidFill>
                  <a:prstClr val="black"/>
                </a:solidFill>
                <a:cs typeface="B Nazanin" panose="00000400000000000000" pitchFamily="2" charset="-78"/>
              </a:rPr>
              <a:t>که توسط مخدوم تغییراتی در نحوه امتیاز دهی و دامنه امتیازات آن داده شده استفاده گردیده است.</a:t>
            </a:r>
          </a:p>
          <a:p>
            <a:pPr algn="justLow"/>
            <a:endParaRPr lang="fa-IR" sz="2000" dirty="0">
              <a:solidFill>
                <a:prstClr val="black"/>
              </a:solidFill>
              <a:cs typeface="B Nazanin" panose="00000400000000000000" pitchFamily="2" charset="-78"/>
            </a:endParaRPr>
          </a:p>
          <a:p>
            <a:pPr algn="justLow"/>
            <a:r>
              <a:rPr lang="fa-IR" sz="2000" dirty="0">
                <a:solidFill>
                  <a:srgbClr val="918655">
                    <a:lumMod val="75000"/>
                  </a:srgbClr>
                </a:solidFill>
                <a:cs typeface="B Nazanin" panose="00000400000000000000" pitchFamily="2" charset="-78"/>
              </a:rPr>
              <a:t>مزیت: </a:t>
            </a:r>
            <a:r>
              <a:rPr lang="fa-IR" sz="2000" dirty="0">
                <a:solidFill>
                  <a:prstClr val="black"/>
                </a:solidFill>
                <a:cs typeface="B Nazanin" panose="00000400000000000000" pitchFamily="2" charset="-78"/>
              </a:rPr>
              <a:t>این روش کمی است و به خاطر میانگین‌گیری از تمام پارامترها، اشتباهات تا حد زیادی تعدیل می‌شود. </a:t>
            </a:r>
            <a:endParaRPr lang="en-US" sz="1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37907244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up)">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up)">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up)">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up)">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up)">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wipe(up)">
                                      <p:cBhvr>
                                        <p:cTn id="32" dur="5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heel(1)">
                                      <p:cBhvr>
                                        <p:cTn id="4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91696" y="386367"/>
            <a:ext cx="4597758" cy="707886"/>
          </a:xfrm>
          <a:prstGeom prst="rect">
            <a:avLst/>
          </a:prstGeom>
          <a:noFill/>
        </p:spPr>
        <p:txBody>
          <a:bodyPr wrap="square" rtlCol="0">
            <a:spAutoFit/>
          </a:bodyPr>
          <a:lstStyle/>
          <a:p>
            <a:r>
              <a:rPr lang="en-US" sz="4000" b="1" dirty="0">
                <a:solidFill>
                  <a:srgbClr val="918655">
                    <a:lumMod val="50000"/>
                  </a:srgbClr>
                </a:solidFill>
                <a:latin typeface="Times New Roman" panose="02020603050405020304" pitchFamily="18" charset="0"/>
                <a:cs typeface="Times New Roman" panose="02020603050405020304" pitchFamily="18" charset="0"/>
              </a:rPr>
              <a:t>EIA</a:t>
            </a:r>
            <a:r>
              <a:rPr lang="fa-IR" sz="4000" b="1" dirty="0">
                <a:solidFill>
                  <a:srgbClr val="918655">
                    <a:lumMod val="50000"/>
                  </a:srgbClr>
                </a:solidFill>
                <a:cs typeface="B Homa" panose="00000400000000000000" pitchFamily="2" charset="-78"/>
              </a:rPr>
              <a:t> چیست؟</a:t>
            </a:r>
            <a:endParaRPr lang="en-US" sz="4000" b="1" dirty="0">
              <a:solidFill>
                <a:srgbClr val="918655">
                  <a:lumMod val="50000"/>
                </a:srgbClr>
              </a:solidFill>
              <a:cs typeface="B Homa" panose="00000400000000000000" pitchFamily="2" charset="-78"/>
            </a:endParaRPr>
          </a:p>
        </p:txBody>
      </p:sp>
      <p:sp>
        <p:nvSpPr>
          <p:cNvPr id="5" name="TextBox 4"/>
          <p:cNvSpPr txBox="1"/>
          <p:nvPr/>
        </p:nvSpPr>
        <p:spPr>
          <a:xfrm>
            <a:off x="540913" y="1455313"/>
            <a:ext cx="7791718" cy="646331"/>
          </a:xfrm>
          <a:prstGeom prst="rect">
            <a:avLst/>
          </a:prstGeom>
          <a:noFill/>
        </p:spPr>
        <p:txBody>
          <a:bodyPr wrap="square" rtlCol="0">
            <a:spAutoFit/>
          </a:bodyPr>
          <a:lstStyle/>
          <a:p>
            <a:pPr algn="l" rtl="0"/>
            <a:r>
              <a:rPr lang="en-US" sz="3600" dirty="0">
                <a:solidFill>
                  <a:srgbClr val="918655">
                    <a:lumMod val="50000"/>
                  </a:srgbClr>
                </a:solidFill>
                <a:latin typeface="Times New Roman" panose="02020603050405020304" pitchFamily="18" charset="0"/>
                <a:cs typeface="Times New Roman" panose="02020603050405020304" pitchFamily="18" charset="0"/>
              </a:rPr>
              <a:t>EIA = </a:t>
            </a:r>
            <a:r>
              <a:rPr lang="en-US" sz="3600" dirty="0">
                <a:solidFill>
                  <a:srgbClr val="C00000"/>
                </a:solidFill>
                <a:latin typeface="Times New Roman" panose="02020603050405020304" pitchFamily="18" charset="0"/>
                <a:cs typeface="Times New Roman" panose="02020603050405020304" pitchFamily="18" charset="0"/>
              </a:rPr>
              <a:t>E</a:t>
            </a:r>
            <a:r>
              <a:rPr lang="en-US" sz="3600" dirty="0">
                <a:solidFill>
                  <a:srgbClr val="918655">
                    <a:lumMod val="50000"/>
                  </a:srgbClr>
                </a:solidFill>
                <a:latin typeface="Times New Roman" panose="02020603050405020304" pitchFamily="18" charset="0"/>
                <a:cs typeface="Times New Roman" panose="02020603050405020304" pitchFamily="18" charset="0"/>
              </a:rPr>
              <a:t>nvironmental </a:t>
            </a:r>
            <a:r>
              <a:rPr lang="en-US" sz="3600" dirty="0">
                <a:solidFill>
                  <a:srgbClr val="C00000"/>
                </a:solidFill>
                <a:latin typeface="Times New Roman" panose="02020603050405020304" pitchFamily="18" charset="0"/>
                <a:cs typeface="Times New Roman" panose="02020603050405020304" pitchFamily="18" charset="0"/>
              </a:rPr>
              <a:t>I</a:t>
            </a:r>
            <a:r>
              <a:rPr lang="en-US" sz="3600" dirty="0">
                <a:solidFill>
                  <a:srgbClr val="918655">
                    <a:lumMod val="50000"/>
                  </a:srgbClr>
                </a:solidFill>
                <a:latin typeface="Times New Roman" panose="02020603050405020304" pitchFamily="18" charset="0"/>
                <a:cs typeface="Times New Roman" panose="02020603050405020304" pitchFamily="18" charset="0"/>
              </a:rPr>
              <a:t>mpact </a:t>
            </a:r>
            <a:r>
              <a:rPr lang="en-US" sz="3600" dirty="0">
                <a:solidFill>
                  <a:srgbClr val="C00000"/>
                </a:solidFill>
                <a:latin typeface="Times New Roman" panose="02020603050405020304" pitchFamily="18" charset="0"/>
                <a:cs typeface="Times New Roman" panose="02020603050405020304" pitchFamily="18" charset="0"/>
              </a:rPr>
              <a:t>A</a:t>
            </a:r>
            <a:r>
              <a:rPr lang="en-US" sz="3600" dirty="0">
                <a:solidFill>
                  <a:srgbClr val="918655">
                    <a:lumMod val="50000"/>
                  </a:srgbClr>
                </a:solidFill>
                <a:latin typeface="Times New Roman" panose="02020603050405020304" pitchFamily="18" charset="0"/>
                <a:cs typeface="Times New Roman" panose="02020603050405020304" pitchFamily="18" charset="0"/>
              </a:rPr>
              <a:t>ssessment</a:t>
            </a:r>
            <a:endParaRPr lang="en-US" sz="3600" dirty="0">
              <a:solidFill>
                <a:srgbClr val="918655">
                  <a:lumMod val="50000"/>
                </a:srgb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953037" y="2249770"/>
            <a:ext cx="8341297" cy="1938992"/>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حال حاضر به منظور دستیابی به توسعه پایدار در کشور و به منظور پیشگیری از آلودگی و تخریب محیط زیست کلیه فعالیتهای </a:t>
            </a:r>
            <a:r>
              <a:rPr lang="fa-IR" sz="2000" dirty="0">
                <a:solidFill>
                  <a:prstClr val="black"/>
                </a:solidFill>
                <a:cs typeface="B Nazanin" panose="00000400000000000000" pitchFamily="2" charset="-78"/>
              </a:rPr>
              <a:t>عمرانی </a:t>
            </a:r>
            <a:r>
              <a:rPr lang="fa-IR" sz="2000" dirty="0">
                <a:solidFill>
                  <a:prstClr val="black"/>
                </a:solidFill>
                <a:cs typeface="B Nazanin" panose="00000400000000000000" pitchFamily="2" charset="-78"/>
              </a:rPr>
              <a:t>وتوسعه ای در کشور با در نظر گرفتن ملاحظات زیست محیطی </a:t>
            </a:r>
            <a:r>
              <a:rPr lang="fa-IR" sz="2000" dirty="0">
                <a:solidFill>
                  <a:prstClr val="black"/>
                </a:solidFill>
                <a:cs typeface="B Nazanin" panose="00000400000000000000" pitchFamily="2" charset="-78"/>
              </a:rPr>
              <a:t>صورت </a:t>
            </a:r>
            <a:r>
              <a:rPr lang="fa-IR" sz="2000" dirty="0">
                <a:solidFill>
                  <a:prstClr val="black"/>
                </a:solidFill>
                <a:cs typeface="B Nazanin" panose="00000400000000000000" pitchFamily="2" charset="-78"/>
              </a:rPr>
              <a:t>می گیرد . برهمین اساس پیش از اجرای بسیاری از پروژه </a:t>
            </a:r>
            <a:r>
              <a:rPr lang="fa-IR" sz="2000" dirty="0">
                <a:solidFill>
                  <a:prstClr val="black"/>
                </a:solidFill>
                <a:cs typeface="B Nazanin" panose="00000400000000000000" pitchFamily="2" charset="-78"/>
              </a:rPr>
              <a:t>های </a:t>
            </a:r>
            <a:r>
              <a:rPr lang="fa-IR" sz="2000" dirty="0">
                <a:solidFill>
                  <a:prstClr val="black"/>
                </a:solidFill>
                <a:cs typeface="B Nazanin" panose="00000400000000000000" pitchFamily="2" charset="-78"/>
              </a:rPr>
              <a:t>عمرانی و توسعه ای پیامدها و اثرات اینگونه طرح ها بر محیط زیست منطقه شناسایی و پیش بینی گردیده و اقدامات لازم به </a:t>
            </a:r>
            <a:r>
              <a:rPr lang="fa-IR" sz="2000" dirty="0">
                <a:solidFill>
                  <a:prstClr val="black"/>
                </a:solidFill>
                <a:cs typeface="B Nazanin" panose="00000400000000000000" pitchFamily="2" charset="-78"/>
              </a:rPr>
              <a:t>منظورکنترل </a:t>
            </a:r>
            <a:r>
              <a:rPr lang="fa-IR" sz="2000" dirty="0">
                <a:solidFill>
                  <a:prstClr val="black"/>
                </a:solidFill>
                <a:cs typeface="B Nazanin" panose="00000400000000000000" pitchFamily="2" charset="-78"/>
              </a:rPr>
              <a:t>و کاهش آن ها بکار بسته می شود و این کار عموماً از طریق انجام ارزیابی اثرات زیست محیطی طرح های توسعه بر </a:t>
            </a:r>
            <a:r>
              <a:rPr lang="fa-IR" sz="2000" dirty="0">
                <a:solidFill>
                  <a:prstClr val="black"/>
                </a:solidFill>
                <a:cs typeface="B Nazanin" panose="00000400000000000000" pitchFamily="2" charset="-78"/>
              </a:rPr>
              <a:t>اساسقوانین </a:t>
            </a:r>
            <a:r>
              <a:rPr lang="fa-IR" sz="2000" dirty="0">
                <a:solidFill>
                  <a:prstClr val="black"/>
                </a:solidFill>
                <a:cs typeface="B Nazanin" panose="00000400000000000000" pitchFamily="2" charset="-78"/>
              </a:rPr>
              <a:t>موجود در انجام می شود.</a:t>
            </a:r>
            <a:endParaRPr lang="en-US" sz="1400" dirty="0">
              <a:solidFill>
                <a:prstClr val="black"/>
              </a:solidFill>
              <a:cs typeface="B Nazanin" panose="00000400000000000000" pitchFamily="2" charset="-78"/>
            </a:endParaRPr>
          </a:p>
        </p:txBody>
      </p:sp>
      <p:pic>
        <p:nvPicPr>
          <p:cNvPr id="7" name="Picture 6"/>
          <p:cNvPicPr>
            <a:picLocks noChangeAspect="1"/>
          </p:cNvPicPr>
          <p:nvPr/>
        </p:nvPicPr>
        <p:blipFill>
          <a:blip r:embed="rId2"/>
          <a:stretch>
            <a:fillRect/>
          </a:stretch>
        </p:blipFill>
        <p:spPr>
          <a:xfrm>
            <a:off x="8332631" y="4542950"/>
            <a:ext cx="3389386" cy="18707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945488" y="4514765"/>
            <a:ext cx="3054459" cy="400110"/>
          </a:xfrm>
          <a:prstGeom prst="rect">
            <a:avLst/>
          </a:prstGeom>
          <a:solidFill>
            <a:schemeClr val="accent4"/>
          </a:solidFill>
          <a:ln w="38100">
            <a:solidFill>
              <a:schemeClr val="accent3"/>
            </a:solidFill>
            <a:prstDash val="sysDash"/>
          </a:ln>
        </p:spPr>
        <p:txBody>
          <a:bodyPr wrap="square" rtlCol="0">
            <a:spAutoFit/>
          </a:bodyPr>
          <a:lstStyle/>
          <a:p>
            <a:pPr algn="ctr"/>
            <a:r>
              <a:rPr lang="fa-IR" sz="2000" dirty="0">
                <a:solidFill>
                  <a:prstClr val="black"/>
                </a:solidFill>
                <a:cs typeface="B Nazanin" panose="00000400000000000000" pitchFamily="2" charset="-78"/>
              </a:rPr>
              <a:t>ارزیابی اثرات </a:t>
            </a:r>
            <a:r>
              <a:rPr lang="fa-IR" sz="2000" dirty="0">
                <a:solidFill>
                  <a:prstClr val="black"/>
                </a:solidFill>
                <a:cs typeface="B Nazanin" panose="00000400000000000000" pitchFamily="2" charset="-78"/>
              </a:rPr>
              <a:t>زیست‌محیطی</a:t>
            </a:r>
            <a:endParaRPr lang="en-US" sz="1400" dirty="0">
              <a:solidFill>
                <a:prstClr val="black"/>
              </a:solidFill>
              <a:cs typeface="B Nazanin" panose="00000400000000000000" pitchFamily="2" charset="-78"/>
            </a:endParaRPr>
          </a:p>
        </p:txBody>
      </p:sp>
      <p:sp>
        <p:nvSpPr>
          <p:cNvPr id="9" name="TextBox 8"/>
          <p:cNvSpPr txBox="1"/>
          <p:nvPr/>
        </p:nvSpPr>
        <p:spPr>
          <a:xfrm>
            <a:off x="437882" y="5344279"/>
            <a:ext cx="5331853" cy="1015663"/>
          </a:xfrm>
          <a:prstGeom prst="rect">
            <a:avLst/>
          </a:prstGeom>
          <a:solidFill>
            <a:srgbClr val="F5ED8B"/>
          </a:solid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یک ارزیابی سیستماتیک از </a:t>
            </a:r>
            <a:r>
              <a:rPr lang="fa-IR" sz="2000" dirty="0">
                <a:solidFill>
                  <a:prstClr val="black"/>
                </a:solidFill>
                <a:cs typeface="B Nazanin" panose="00000400000000000000" pitchFamily="2" charset="-78"/>
              </a:rPr>
              <a:t>شاخص‌های زیست‌محیطی </a:t>
            </a:r>
            <a:r>
              <a:rPr lang="fa-IR" sz="2000" dirty="0">
                <a:solidFill>
                  <a:prstClr val="black"/>
                </a:solidFill>
                <a:cs typeface="B Nazanin" panose="00000400000000000000" pitchFamily="2" charset="-78"/>
              </a:rPr>
              <a:t>است </a:t>
            </a:r>
            <a:r>
              <a:rPr lang="fa-IR" sz="2000" dirty="0">
                <a:solidFill>
                  <a:prstClr val="black"/>
                </a:solidFill>
                <a:cs typeface="B Nazanin" panose="00000400000000000000" pitchFamily="2" charset="-78"/>
              </a:rPr>
              <a:t>که عملکردهای آن‌ها می‌تواند </a:t>
            </a:r>
            <a:r>
              <a:rPr lang="fa-IR" sz="2000" dirty="0">
                <a:solidFill>
                  <a:prstClr val="black"/>
                </a:solidFill>
                <a:cs typeface="B Nazanin" panose="00000400000000000000" pitchFamily="2" charset="-78"/>
              </a:rPr>
              <a:t>بر محیط زیست تأثیر داشته باشد </a:t>
            </a:r>
            <a:r>
              <a:rPr lang="fa-IR" sz="2000" dirty="0">
                <a:solidFill>
                  <a:prstClr val="black"/>
                </a:solidFill>
                <a:cs typeface="B Nazanin" panose="00000400000000000000" pitchFamily="2" charset="-78"/>
              </a:rPr>
              <a:t>و شامل </a:t>
            </a:r>
            <a:r>
              <a:rPr lang="fa-IR" sz="2000" dirty="0">
                <a:solidFill>
                  <a:prstClr val="black"/>
                </a:solidFill>
                <a:cs typeface="B Nazanin" panose="00000400000000000000" pitchFamily="2" charset="-78"/>
              </a:rPr>
              <a:t>پیامدهای اقتصادی– اجتماعی هم </a:t>
            </a:r>
            <a:r>
              <a:rPr lang="fa-IR" sz="2000" dirty="0">
                <a:solidFill>
                  <a:prstClr val="black"/>
                </a:solidFill>
                <a:cs typeface="B Nazanin" panose="00000400000000000000" pitchFamily="2" charset="-78"/>
              </a:rPr>
              <a:t>می‌شود</a:t>
            </a:r>
            <a:r>
              <a:rPr lang="fa-IR" sz="2000" dirty="0">
                <a:solidFill>
                  <a:prstClr val="black"/>
                </a:solidFill>
                <a:cs typeface="B Nazanin" panose="00000400000000000000" pitchFamily="2" charset="-78"/>
              </a:rPr>
              <a:t>.</a:t>
            </a:r>
            <a:endParaRPr lang="en-US" sz="1400" dirty="0">
              <a:solidFill>
                <a:prstClr val="black"/>
              </a:solidFill>
              <a:cs typeface="B Nazanin" panose="00000400000000000000" pitchFamily="2" charset="-78"/>
            </a:endParaRPr>
          </a:p>
        </p:txBody>
      </p:sp>
      <p:cxnSp>
        <p:nvCxnSpPr>
          <p:cNvPr id="11" name="Elbow Connector 10"/>
          <p:cNvCxnSpPr/>
          <p:nvPr/>
        </p:nvCxnSpPr>
        <p:spPr>
          <a:xfrm rot="10800000" flipV="1">
            <a:off x="6111024" y="5169530"/>
            <a:ext cx="1159100" cy="682580"/>
          </a:xfrm>
          <a:prstGeom prst="bentConnector3">
            <a:avLst>
              <a:gd name="adj1" fmla="val 111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73851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روش کار</a:t>
            </a:r>
            <a:endParaRPr lang="en-US" sz="4000" b="1" dirty="0">
              <a:solidFill>
                <a:srgbClr val="918655">
                  <a:lumMod val="50000"/>
                </a:srgbClr>
              </a:solidFill>
              <a:cs typeface="B Homa" panose="00000400000000000000" pitchFamily="2" charset="-78"/>
            </a:endParaRPr>
          </a:p>
        </p:txBody>
      </p:sp>
      <p:graphicFrame>
        <p:nvGraphicFramePr>
          <p:cNvPr id="4" name="Table 3"/>
          <p:cNvGraphicFramePr>
            <a:graphicFrameLocks noGrp="1"/>
          </p:cNvGraphicFramePr>
          <p:nvPr>
            <p:extLst/>
          </p:nvPr>
        </p:nvGraphicFramePr>
        <p:xfrm>
          <a:off x="395772" y="1165440"/>
          <a:ext cx="9362366" cy="5678912"/>
        </p:xfrm>
        <a:graphic>
          <a:graphicData uri="http://schemas.openxmlformats.org/drawingml/2006/table">
            <a:tbl>
              <a:tblPr firstRow="1" bandRow="1">
                <a:tableStyleId>{93296810-A885-4BE3-A3E7-6D5BEEA58F35}</a:tableStyleId>
              </a:tblPr>
              <a:tblGrid>
                <a:gridCol w="797039"/>
                <a:gridCol w="711734"/>
                <a:gridCol w="882345"/>
                <a:gridCol w="797039"/>
                <a:gridCol w="797039"/>
                <a:gridCol w="797039"/>
                <a:gridCol w="797039"/>
                <a:gridCol w="797039"/>
                <a:gridCol w="797039"/>
                <a:gridCol w="1348802"/>
                <a:gridCol w="840212"/>
              </a:tblGrid>
              <a:tr h="283621">
                <a:tc gridSpan="2">
                  <a:txBody>
                    <a:bodyPr/>
                    <a:lstStyle/>
                    <a:p>
                      <a:pPr algn="ctr"/>
                      <a:r>
                        <a:rPr lang="fa-IR" sz="1500" dirty="0" smtClean="0">
                          <a:cs typeface="B Nazanin" panose="00000400000000000000" pitchFamily="2" charset="-78"/>
                        </a:rPr>
                        <a:t>جمع‌بندی</a:t>
                      </a:r>
                      <a:endParaRPr lang="en-US" sz="1500" dirty="0">
                        <a:cs typeface="B Nazanin" panose="00000400000000000000" pitchFamily="2" charset="-78"/>
                      </a:endParaRPr>
                    </a:p>
                  </a:txBody>
                  <a:tcPr marL="76937" marR="76937" marT="38468" marB="38468"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gridSpan="7">
                  <a:txBody>
                    <a:bodyPr/>
                    <a:lstStyle/>
                    <a:p>
                      <a:pPr algn="ctr"/>
                      <a:r>
                        <a:rPr lang="fa-IR" sz="1500" dirty="0" smtClean="0">
                          <a:cs typeface="B Nazanin" panose="00000400000000000000" pitchFamily="2" charset="-78"/>
                        </a:rPr>
                        <a:t>مرحله ساخت</a:t>
                      </a:r>
                      <a:endParaRPr lang="en-US" sz="1500" dirty="0">
                        <a:cs typeface="B Nazanin" panose="00000400000000000000" pitchFamily="2" charset="-78"/>
                      </a:endParaRPr>
                    </a:p>
                  </a:txBody>
                  <a:tcPr marL="76937" marR="76937" marT="38468" marB="38468"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n-US"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rowSpan="2" gridSpan="2">
                  <a:txBody>
                    <a:bodyPr/>
                    <a:lstStyle/>
                    <a:p>
                      <a:pPr algn="ctr"/>
                      <a:r>
                        <a:rPr lang="fa-IR" sz="1500" dirty="0" smtClean="0">
                          <a:cs typeface="B Nazanin" panose="00000400000000000000" pitchFamily="2" charset="-78"/>
                        </a:rPr>
                        <a:t>فاکتورهای</a:t>
                      </a:r>
                      <a:r>
                        <a:rPr lang="fa-IR" sz="1500" baseline="0" dirty="0" smtClean="0">
                          <a:cs typeface="B Nazanin" panose="00000400000000000000" pitchFamily="2" charset="-78"/>
                        </a:rPr>
                        <a:t> محیط زیست-فعالیت‌های پروژه</a:t>
                      </a:r>
                      <a:endParaRPr lang="en-US" sz="1500" dirty="0">
                        <a:cs typeface="B Nazanin" panose="00000400000000000000" pitchFamily="2" charset="-78"/>
                      </a:endParaRPr>
                    </a:p>
                  </a:txBody>
                  <a:tcPr marL="76937" marR="76937" marT="38468" marB="38468" anchor="ctr"/>
                </a:tc>
                <a:tc rowSpan="2" hMerge="1">
                  <a:txBody>
                    <a:bodyPr/>
                    <a:lstStyle/>
                    <a:p>
                      <a:endParaRPr lang="en-US" dirty="0"/>
                    </a:p>
                  </a:txBody>
                  <a:tcPr/>
                </a:tc>
              </a:tr>
              <a:tr h="710350">
                <a:tc>
                  <a:txBody>
                    <a:bodyPr/>
                    <a:lstStyle/>
                    <a:p>
                      <a:pPr algn="ctr"/>
                      <a:r>
                        <a:rPr lang="fa-IR" sz="1400" dirty="0" smtClean="0">
                          <a:cs typeface="B Nazanin" panose="00000400000000000000" pitchFamily="2" charset="-78"/>
                        </a:rPr>
                        <a:t>میانگین ارزش‌های </a:t>
                      </a:r>
                      <a:endParaRPr lang="en-US" sz="1400" dirty="0" smtClean="0">
                        <a:cs typeface="B Nazanin" panose="00000400000000000000" pitchFamily="2" charset="-78"/>
                      </a:endParaRPr>
                    </a:p>
                    <a:p>
                      <a:pPr algn="ctr"/>
                      <a:r>
                        <a:rPr lang="en-US" sz="1400" dirty="0" smtClean="0">
                          <a:cs typeface="B Nazanin" panose="00000400000000000000" pitchFamily="2" charset="-78"/>
                        </a:rPr>
                        <a:t>T</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میانگین ارزش‌های </a:t>
                      </a:r>
                      <a:r>
                        <a:rPr lang="en-US" sz="1400" dirty="0" smtClean="0">
                          <a:cs typeface="B Nazanin" panose="00000400000000000000" pitchFamily="2" charset="-78"/>
                        </a:rPr>
                        <a:t>p</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ساخت‌وساز</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تأمین منابع قرضه</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ایجاد</a:t>
                      </a:r>
                      <a:r>
                        <a:rPr lang="fa-IR" sz="1400" baseline="0" dirty="0" smtClean="0">
                          <a:cs typeface="B Nazanin" panose="00000400000000000000" pitchFamily="2" charset="-78"/>
                        </a:rPr>
                        <a:t> پل برروی مسیل‌ها</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بدنه‌سازی مسیل‌ها</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احداث راه و دسترسی</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خاکبرداری و خاکریزی</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a:txBody>
                    <a:bodyPr/>
                    <a:lstStyle/>
                    <a:p>
                      <a:pPr algn="ctr"/>
                      <a:r>
                        <a:rPr lang="fa-IR" sz="1400" dirty="0" smtClean="0">
                          <a:cs typeface="B Nazanin" panose="00000400000000000000" pitchFamily="2" charset="-78"/>
                        </a:rPr>
                        <a:t>پاکتراشی اراضی</a:t>
                      </a:r>
                      <a:endParaRPr lang="en-US" sz="1400" dirty="0">
                        <a:cs typeface="B Nazanin" panose="00000400000000000000" pitchFamily="2" charset="-78"/>
                      </a:endParaRPr>
                    </a:p>
                  </a:txBody>
                  <a:tcPr marL="76937" marR="76937" marT="38468" marB="38468" anchor="ctr">
                    <a:lnT w="12700" cap="flat" cmpd="sng" algn="ctr">
                      <a:solidFill>
                        <a:schemeClr val="tx1"/>
                      </a:solidFill>
                      <a:prstDash val="solid"/>
                      <a:round/>
                      <a:headEnd type="none" w="med" len="med"/>
                      <a:tailEnd type="none" w="med" len="med"/>
                    </a:lnT>
                  </a:tcPr>
                </a:tc>
                <a:tc gridSpan="2" vMerge="1">
                  <a:txBody>
                    <a:bodyPr/>
                    <a:lstStyle/>
                    <a:p>
                      <a:endParaRPr lang="en-US"/>
                    </a:p>
                  </a:txBody>
                  <a:tcPr/>
                </a:tc>
                <a:tc hMerge="1" vMerge="1">
                  <a:txBody>
                    <a:bodyPr/>
                    <a:lstStyle/>
                    <a:p>
                      <a:endParaRPr lang="en-US"/>
                    </a:p>
                  </a:txBody>
                  <a:tcPr/>
                </a:tc>
              </a:tr>
              <a:tr h="538560">
                <a:tc>
                  <a:txBody>
                    <a:bodyPr/>
                    <a:lstStyle/>
                    <a:p>
                      <a:pPr algn="ctr"/>
                      <a:r>
                        <a:rPr lang="fa-IR" sz="1500" dirty="0" smtClean="0">
                          <a:cs typeface="B Nazanin" panose="00000400000000000000" pitchFamily="2" charset="-78"/>
                        </a:rPr>
                        <a:t>3.5-</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ه</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3-T</a:t>
                      </a: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endParaRPr lang="en-US" sz="150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کیفیت</a:t>
                      </a:r>
                      <a:r>
                        <a:rPr lang="fa-IR" sz="1500" baseline="0" dirty="0" smtClean="0">
                          <a:cs typeface="B Nazanin" panose="00000400000000000000" pitchFamily="2" charset="-78"/>
                        </a:rPr>
                        <a:t> صدای زمینه</a:t>
                      </a:r>
                      <a:endParaRPr lang="en-US" sz="1500" dirty="0">
                        <a:cs typeface="B Nazanin" panose="00000400000000000000" pitchFamily="2" charset="-78"/>
                      </a:endParaRPr>
                    </a:p>
                  </a:txBody>
                  <a:tcPr marL="76937" marR="76937" marT="38468" marB="38468" anchor="ctr"/>
                </a:tc>
                <a:tc rowSpan="6">
                  <a:txBody>
                    <a:bodyPr/>
                    <a:lstStyle/>
                    <a:p>
                      <a:pPr algn="ctr"/>
                      <a:r>
                        <a:rPr lang="fa-IR" sz="1500" dirty="0" smtClean="0">
                          <a:cs typeface="B Nazanin" panose="00000400000000000000" pitchFamily="2" charset="-78"/>
                        </a:rPr>
                        <a:t>محیط فیزیکی</a:t>
                      </a:r>
                      <a:endParaRPr lang="en-US" sz="1500" dirty="0">
                        <a:cs typeface="B Nazanin" panose="00000400000000000000" pitchFamily="2" charset="-78"/>
                      </a:endParaRPr>
                    </a:p>
                  </a:txBody>
                  <a:tcPr marL="76937" marR="76937" marT="38468" marB="38468" anchor="ctr"/>
                </a:tc>
              </a:tr>
              <a:tr h="540536">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3.7-</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رژیم آب‌های سطحی</a:t>
                      </a:r>
                      <a:endParaRPr lang="en-US" sz="1500" dirty="0">
                        <a:cs typeface="B Nazanin" panose="00000400000000000000" pitchFamily="2" charset="-78"/>
                      </a:endParaRPr>
                    </a:p>
                  </a:txBody>
                  <a:tcPr marL="76937" marR="76937" marT="38468" marB="38468" anchor="ctr"/>
                </a:tc>
                <a:tc vMerge="1">
                  <a:txBody>
                    <a:bodyPr/>
                    <a:lstStyle/>
                    <a:p>
                      <a:pPr algn="ctr"/>
                      <a:endParaRPr lang="en-US" dirty="0">
                        <a:cs typeface="B Nazanin" panose="00000400000000000000" pitchFamily="2" charset="-78"/>
                      </a:endParaRPr>
                    </a:p>
                  </a:txBody>
                  <a:tcPr anchor="ctr"/>
                </a:tc>
              </a:tr>
              <a:tr h="540536">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4.5-</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مورفولوژی</a:t>
                      </a:r>
                      <a:r>
                        <a:rPr lang="fa-IR" sz="1500" baseline="0" dirty="0" smtClean="0">
                          <a:cs typeface="B Nazanin" panose="00000400000000000000" pitchFamily="2" charset="-78"/>
                        </a:rPr>
                        <a:t> شبکه دره‌ها</a:t>
                      </a:r>
                    </a:p>
                  </a:txBody>
                  <a:tcPr marL="76937" marR="76937" marT="38468" marB="38468" anchor="ctr"/>
                </a:tc>
                <a:tc vMerge="1">
                  <a:txBody>
                    <a:bodyPr/>
                    <a:lstStyle/>
                    <a:p>
                      <a:pPr algn="ctr"/>
                      <a:endParaRPr lang="en-US" dirty="0">
                        <a:cs typeface="B Nazanin" panose="00000400000000000000" pitchFamily="2" charset="-78"/>
                      </a:endParaRPr>
                    </a:p>
                  </a:txBody>
                  <a:tcPr anchor="ctr"/>
                </a:tc>
              </a:tr>
              <a:tr h="312024">
                <a:tc>
                  <a:txBody>
                    <a:bodyPr/>
                    <a:lstStyle/>
                    <a:p>
                      <a:pPr algn="ctr"/>
                      <a:r>
                        <a:rPr lang="fa-IR" sz="1500" dirty="0" smtClean="0">
                          <a:cs typeface="B Nazanin" panose="00000400000000000000" pitchFamily="2" charset="-78"/>
                        </a:rPr>
                        <a:t>3.2-</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4.6-</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فرسایش خاک</a:t>
                      </a:r>
                      <a:endParaRPr lang="en-US" sz="1500" dirty="0">
                        <a:cs typeface="B Nazanin" panose="00000400000000000000" pitchFamily="2" charset="-78"/>
                      </a:endParaRPr>
                    </a:p>
                  </a:txBody>
                  <a:tcPr marL="76937" marR="76937" marT="38468" marB="38468" anchor="ctr"/>
                </a:tc>
                <a:tc vMerge="1">
                  <a:txBody>
                    <a:bodyPr/>
                    <a:lstStyle/>
                    <a:p>
                      <a:pPr algn="ctr"/>
                      <a:endParaRPr lang="en-US" dirty="0">
                        <a:cs typeface="B Nazanin" panose="00000400000000000000" pitchFamily="2" charset="-78"/>
                      </a:endParaRPr>
                    </a:p>
                  </a:txBody>
                  <a:tcPr anchor="ctr"/>
                </a:tc>
              </a:tr>
              <a:tr h="312024">
                <a:tc>
                  <a:txBody>
                    <a:bodyPr/>
                    <a:lstStyle/>
                    <a:p>
                      <a:pPr algn="ctr"/>
                      <a:r>
                        <a:rPr lang="fa-IR" sz="1500" dirty="0" smtClean="0">
                          <a:cs typeface="B Nazanin" panose="00000400000000000000" pitchFamily="2" charset="-78"/>
                        </a:rPr>
                        <a:t>4-</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4-T</a:t>
                      </a: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رسوب‌گذاری</a:t>
                      </a:r>
                      <a:endParaRPr lang="en-US" sz="1500" dirty="0">
                        <a:cs typeface="B Nazanin" panose="00000400000000000000" pitchFamily="2" charset="-78"/>
                      </a:endParaRPr>
                    </a:p>
                  </a:txBody>
                  <a:tcPr marL="76937" marR="76937" marT="38468" marB="38468" anchor="ctr"/>
                </a:tc>
                <a:tc vMerge="1">
                  <a:txBody>
                    <a:bodyPr/>
                    <a:lstStyle/>
                    <a:p>
                      <a:pPr algn="ctr"/>
                      <a:endParaRPr lang="en-US" dirty="0">
                        <a:cs typeface="B Nazanin" panose="00000400000000000000" pitchFamily="2" charset="-78"/>
                      </a:endParaRPr>
                    </a:p>
                  </a:txBody>
                  <a:tcPr anchor="ctr"/>
                </a:tc>
              </a:tr>
              <a:tr h="312024">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4.1-</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شکل زمین</a:t>
                      </a:r>
                      <a:endParaRPr lang="en-US" sz="1500" dirty="0">
                        <a:cs typeface="B Nazanin" panose="00000400000000000000" pitchFamily="2" charset="-78"/>
                      </a:endParaRPr>
                    </a:p>
                  </a:txBody>
                  <a:tcPr marL="76937" marR="76937" marT="38468" marB="38468" anchor="ctr"/>
                </a:tc>
                <a:tc vMerge="1">
                  <a:txBody>
                    <a:bodyPr/>
                    <a:lstStyle/>
                    <a:p>
                      <a:pPr algn="ctr"/>
                      <a:endParaRPr lang="en-US" dirty="0">
                        <a:cs typeface="B Nazanin" panose="00000400000000000000" pitchFamily="2" charset="-78"/>
                      </a:endParaRPr>
                    </a:p>
                  </a:txBody>
                  <a:tcPr anchor="ctr"/>
                </a:tc>
              </a:tr>
              <a:tr h="312024">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تراکم</a:t>
                      </a:r>
                      <a:r>
                        <a:rPr lang="fa-IR" sz="1500" baseline="0" dirty="0" smtClean="0">
                          <a:cs typeface="B Nazanin" panose="00000400000000000000" pitchFamily="2" charset="-78"/>
                        </a:rPr>
                        <a:t> پوشش‌گیاهی</a:t>
                      </a:r>
                      <a:endParaRPr lang="en-US" sz="1500" dirty="0">
                        <a:cs typeface="B Nazanin" panose="00000400000000000000" pitchFamily="2" charset="-78"/>
                      </a:endParaRPr>
                    </a:p>
                  </a:txBody>
                  <a:tcPr marL="76937" marR="76937" marT="38468" marB="38468" anchor="ctr"/>
                </a:tc>
                <a:tc rowSpan="4">
                  <a:txBody>
                    <a:bodyPr/>
                    <a:lstStyle/>
                    <a:p>
                      <a:pPr algn="ctr"/>
                      <a:r>
                        <a:rPr lang="fa-IR" sz="1500" dirty="0" smtClean="0">
                          <a:cs typeface="B Nazanin" panose="00000400000000000000" pitchFamily="2" charset="-78"/>
                        </a:rPr>
                        <a:t>محیط بیولوژیک </a:t>
                      </a:r>
                      <a:endParaRPr lang="en-US" sz="1500" dirty="0">
                        <a:cs typeface="B Nazanin" panose="00000400000000000000" pitchFamily="2" charset="-78"/>
                      </a:endParaRPr>
                    </a:p>
                  </a:txBody>
                  <a:tcPr marL="76937" marR="76937" marT="38468" marB="38468" anchor="ctr"/>
                </a:tc>
              </a:tr>
              <a:tr h="312024">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3.9-</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زیستگاه‌های جانوری</a:t>
                      </a:r>
                      <a:endParaRPr lang="en-US" sz="1500" dirty="0">
                        <a:cs typeface="B Nazanin" panose="00000400000000000000" pitchFamily="2" charset="-78"/>
                      </a:endParaRPr>
                    </a:p>
                  </a:txBody>
                  <a:tcPr marL="76937" marR="76937" marT="38468" marB="38468" anchor="ctr"/>
                </a:tc>
                <a:tc vMerge="1">
                  <a:txBody>
                    <a:bodyPr/>
                    <a:lstStyle/>
                    <a:p>
                      <a:pPr algn="ctr"/>
                      <a:endParaRPr lang="en-US" sz="1700" dirty="0">
                        <a:cs typeface="B Nazanin" panose="00000400000000000000" pitchFamily="2" charset="-78"/>
                      </a:endParaRPr>
                    </a:p>
                  </a:txBody>
                  <a:tcPr marL="87480" marR="87480" marT="43740" marB="43740" anchor="ctr"/>
                </a:tc>
              </a:tr>
              <a:tr h="540536">
                <a:tc>
                  <a:txBody>
                    <a:bodyPr/>
                    <a:lstStyle/>
                    <a:p>
                      <a:pPr algn="ctr"/>
                      <a:r>
                        <a:rPr lang="fa-IR" sz="1500" dirty="0" smtClean="0">
                          <a:cs typeface="B Nazanin" panose="00000400000000000000" pitchFamily="2" charset="-78"/>
                        </a:rPr>
                        <a:t>3.1-</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4.3-</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3-T</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5-</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الگوهای رفتاری جانوران</a:t>
                      </a:r>
                      <a:endParaRPr lang="en-US" sz="1500" dirty="0">
                        <a:cs typeface="B Nazanin" panose="00000400000000000000" pitchFamily="2" charset="-78"/>
                      </a:endParaRPr>
                    </a:p>
                  </a:txBody>
                  <a:tcPr marL="76937" marR="76937" marT="38468" marB="38468" anchor="ctr"/>
                </a:tc>
                <a:tc vMerge="1">
                  <a:txBody>
                    <a:bodyPr/>
                    <a:lstStyle/>
                    <a:p>
                      <a:pPr algn="ctr"/>
                      <a:endParaRPr lang="en-US" sz="1700" dirty="0">
                        <a:cs typeface="B Nazanin" panose="00000400000000000000" pitchFamily="2" charset="-78"/>
                      </a:endParaRPr>
                    </a:p>
                  </a:txBody>
                  <a:tcPr marL="87480" marR="87480" marT="43740" marB="43740" anchor="ctr"/>
                </a:tc>
              </a:tr>
              <a:tr h="312024">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3.9-</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مهاجرت جانوران</a:t>
                      </a:r>
                      <a:endParaRPr lang="en-US" sz="1500" dirty="0">
                        <a:cs typeface="B Nazanin" panose="00000400000000000000" pitchFamily="2" charset="-78"/>
                      </a:endParaRPr>
                    </a:p>
                  </a:txBody>
                  <a:tcPr marL="76937" marR="76937" marT="38468" marB="38468" anchor="ctr"/>
                </a:tc>
                <a:tc vMerge="1">
                  <a:txBody>
                    <a:bodyPr/>
                    <a:lstStyle/>
                    <a:p>
                      <a:pPr algn="ctr"/>
                      <a:endParaRPr lang="en-US" sz="1700" dirty="0">
                        <a:cs typeface="B Nazanin" panose="00000400000000000000" pitchFamily="2" charset="-78"/>
                      </a:endParaRPr>
                    </a:p>
                  </a:txBody>
                  <a:tcPr marL="87480" marR="87480" marT="43740" marB="43740" anchor="ctr"/>
                </a:tc>
              </a:tr>
              <a:tr h="312024">
                <a:tc>
                  <a:txBody>
                    <a:bodyPr/>
                    <a:lstStyle/>
                    <a:p>
                      <a:pPr algn="ctr"/>
                      <a:endParaRPr lang="en-US" sz="1500">
                        <a:cs typeface="B Nazanin" panose="00000400000000000000" pitchFamily="2" charset="-78"/>
                      </a:endParaRPr>
                    </a:p>
                  </a:txBody>
                  <a:tcPr marL="76937" marR="76937" marT="38468" marB="38468" anchor="ctr"/>
                </a:tc>
                <a:tc>
                  <a:txBody>
                    <a:bodyPr/>
                    <a:lstStyle/>
                    <a:p>
                      <a:pPr algn="ctr"/>
                      <a:endParaRPr lang="en-US" sz="150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4.3-</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3.1-</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3.8-</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4.2-</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3.9-</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4.5-</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4.25-</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میانگین</a:t>
                      </a:r>
                      <a:r>
                        <a:rPr lang="en-US" sz="1500" dirty="0" smtClean="0">
                          <a:cs typeface="B Nazanin" panose="00000400000000000000" pitchFamily="2" charset="-78"/>
                        </a:rPr>
                        <a:t>P</a:t>
                      </a:r>
                      <a:endParaRPr lang="en-US" sz="1500" dirty="0">
                        <a:cs typeface="B Nazanin" panose="00000400000000000000" pitchFamily="2" charset="-78"/>
                      </a:endParaRPr>
                    </a:p>
                  </a:txBody>
                  <a:tcPr marL="76937" marR="76937" marT="38468" marB="38468" anchor="ctr"/>
                </a:tc>
                <a:tc rowSpan="2">
                  <a:txBody>
                    <a:bodyPr/>
                    <a:lstStyle/>
                    <a:p>
                      <a:pPr algn="ctr"/>
                      <a:r>
                        <a:rPr lang="fa-IR" sz="1500" dirty="0" smtClean="0">
                          <a:cs typeface="B Nazanin" panose="00000400000000000000" pitchFamily="2" charset="-78"/>
                        </a:rPr>
                        <a:t>جمع‌یندی</a:t>
                      </a:r>
                      <a:endParaRPr lang="en-US" sz="1500" dirty="0">
                        <a:cs typeface="B Nazanin" panose="00000400000000000000" pitchFamily="2" charset="-78"/>
                      </a:endParaRPr>
                    </a:p>
                  </a:txBody>
                  <a:tcPr marL="76937" marR="76937" marT="38468" marB="38468" anchor="ctr"/>
                </a:tc>
              </a:tr>
              <a:tr h="312024">
                <a:tc>
                  <a:txBody>
                    <a:bodyPr/>
                    <a:lstStyle/>
                    <a:p>
                      <a:pPr algn="ctr"/>
                      <a:endParaRPr lang="en-US" sz="1500">
                        <a:cs typeface="B Nazanin" panose="00000400000000000000" pitchFamily="2" charset="-78"/>
                      </a:endParaRPr>
                    </a:p>
                  </a:txBody>
                  <a:tcPr marL="76937" marR="76937" marT="38468" marB="38468" anchor="ctr"/>
                </a:tc>
                <a:tc>
                  <a:txBody>
                    <a:bodyPr/>
                    <a:lstStyle/>
                    <a:p>
                      <a:pPr algn="ctr"/>
                      <a:endParaRPr lang="en-US" sz="150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3.3-</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3.6-</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4.5-</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0</a:t>
                      </a:r>
                      <a:endParaRPr lang="en-US" sz="1500" dirty="0">
                        <a:cs typeface="B Nazanin" panose="00000400000000000000" pitchFamily="2" charset="-78"/>
                      </a:endParaRPr>
                    </a:p>
                  </a:txBody>
                  <a:tcPr marL="76937" marR="76937" marT="38468" marB="38468" anchor="ctr"/>
                </a:tc>
                <a:tc>
                  <a:txBody>
                    <a:bodyPr/>
                    <a:lstStyle/>
                    <a:p>
                      <a:pPr algn="ctr"/>
                      <a:r>
                        <a:rPr lang="fa-IR" sz="1500" dirty="0" smtClean="0">
                          <a:cs typeface="B Nazanin" panose="00000400000000000000" pitchFamily="2" charset="-78"/>
                        </a:rPr>
                        <a:t>میانگین</a:t>
                      </a:r>
                      <a:r>
                        <a:rPr lang="en-US" sz="1500" dirty="0" smtClean="0">
                          <a:cs typeface="B Nazanin" panose="00000400000000000000" pitchFamily="2" charset="-78"/>
                        </a:rPr>
                        <a:t>T</a:t>
                      </a:r>
                      <a:endParaRPr lang="en-US" sz="1500" dirty="0">
                        <a:cs typeface="B Nazanin" panose="00000400000000000000" pitchFamily="2" charset="-78"/>
                      </a:endParaRPr>
                    </a:p>
                  </a:txBody>
                  <a:tcPr marL="76937" marR="76937" marT="38468" marB="38468" anchor="ctr"/>
                </a:tc>
                <a:tc vMerge="1">
                  <a:txBody>
                    <a:bodyPr/>
                    <a:lstStyle/>
                    <a:p>
                      <a:pPr algn="ctr"/>
                      <a:endParaRPr lang="en-US" sz="1600" dirty="0">
                        <a:cs typeface="B Nazanin" panose="00000400000000000000" pitchFamily="2" charset="-78"/>
                      </a:endParaRPr>
                    </a:p>
                  </a:txBody>
                  <a:tcPr marL="83300" marR="83300" marT="41650" marB="41650" anchor="ctr"/>
                </a:tc>
              </a:tr>
            </a:tbl>
          </a:graphicData>
        </a:graphic>
      </p:graphicFrame>
      <p:sp>
        <p:nvSpPr>
          <p:cNvPr id="5" name="TextBox 4"/>
          <p:cNvSpPr txBox="1"/>
          <p:nvPr/>
        </p:nvSpPr>
        <p:spPr>
          <a:xfrm>
            <a:off x="2156373" y="740311"/>
            <a:ext cx="5950895"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ماتریس ارزیابی اثرات و پیامدهای زیست محیطی در مرحله ساخت</a:t>
            </a:r>
            <a:endParaRPr lang="en-US"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1292098480"/>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8127"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نتایج</a:t>
            </a:r>
            <a:endParaRPr lang="en-US" sz="4000" b="1" dirty="0">
              <a:solidFill>
                <a:srgbClr val="918655">
                  <a:lumMod val="50000"/>
                </a:srgbClr>
              </a:solidFill>
              <a:cs typeface="B Homa" panose="00000400000000000000" pitchFamily="2" charset="-78"/>
            </a:endParaRPr>
          </a:p>
        </p:txBody>
      </p:sp>
      <p:graphicFrame>
        <p:nvGraphicFramePr>
          <p:cNvPr id="4" name="Table 3"/>
          <p:cNvGraphicFramePr>
            <a:graphicFrameLocks noGrp="1"/>
          </p:cNvGraphicFramePr>
          <p:nvPr>
            <p:extLst/>
          </p:nvPr>
        </p:nvGraphicFramePr>
        <p:xfrm>
          <a:off x="180411" y="1456645"/>
          <a:ext cx="7544220" cy="2409435"/>
        </p:xfrm>
        <a:graphic>
          <a:graphicData uri="http://schemas.openxmlformats.org/drawingml/2006/table">
            <a:tbl>
              <a:tblPr firstRow="1" bandRow="1">
                <a:tableStyleId>{93296810-A885-4BE3-A3E7-6D5BEEA58F35}</a:tableStyleId>
              </a:tblPr>
              <a:tblGrid>
                <a:gridCol w="1508844"/>
                <a:gridCol w="1508844"/>
                <a:gridCol w="1508844"/>
                <a:gridCol w="1508844"/>
                <a:gridCol w="1508844"/>
              </a:tblGrid>
              <a:tr h="344205">
                <a:tc gridSpan="2">
                  <a:txBody>
                    <a:bodyPr/>
                    <a:lstStyle/>
                    <a:p>
                      <a:pPr algn="ctr" rtl="1"/>
                      <a:r>
                        <a:rPr lang="fa-IR" sz="1700" dirty="0" smtClean="0">
                          <a:cs typeface="B Nazanin" panose="00000400000000000000" pitchFamily="2" charset="-78"/>
                        </a:rPr>
                        <a:t>تعداد اثرات دائمیP</a:t>
                      </a:r>
                      <a:endParaRPr lang="en-US" sz="1700" dirty="0">
                        <a:cs typeface="B Nazanin" panose="00000400000000000000" pitchFamily="2" charset="-78"/>
                      </a:endParaRPr>
                    </a:p>
                  </a:txBody>
                  <a:tcPr marL="84872" marR="84872" marT="42436" marB="42436" anchor="ctr"/>
                </a:tc>
                <a:tc hMerge="1">
                  <a:txBody>
                    <a:bodyPr/>
                    <a:lstStyle/>
                    <a:p>
                      <a:pPr algn="ctr" rtl="1"/>
                      <a:endParaRPr lang="en-US" dirty="0">
                        <a:cs typeface="B Nazanin" panose="00000400000000000000" pitchFamily="2" charset="-78"/>
                      </a:endParaRPr>
                    </a:p>
                  </a:txBody>
                  <a:tcPr anchor="ctr"/>
                </a:tc>
                <a:tc gridSpan="2">
                  <a:txBody>
                    <a:bodyPr/>
                    <a:lstStyle/>
                    <a:p>
                      <a:pPr algn="ctr" rtl="1"/>
                      <a:r>
                        <a:rPr lang="fa-IR" sz="1700" dirty="0" smtClean="0">
                          <a:cs typeface="B Nazanin" panose="00000400000000000000" pitchFamily="2" charset="-78"/>
                        </a:rPr>
                        <a:t>تعداد اثرات موقت</a:t>
                      </a:r>
                      <a:r>
                        <a:rPr lang="en-US" sz="1700" dirty="0" smtClean="0">
                          <a:cs typeface="B Nazanin" panose="00000400000000000000" pitchFamily="2" charset="-78"/>
                        </a:rPr>
                        <a:t>T</a:t>
                      </a:r>
                      <a:endParaRPr lang="en-US" sz="1700" dirty="0">
                        <a:cs typeface="B Nazanin" panose="00000400000000000000" pitchFamily="2" charset="-78"/>
                      </a:endParaRPr>
                    </a:p>
                  </a:txBody>
                  <a:tcPr marL="84872" marR="84872" marT="42436" marB="42436" anchor="ctr"/>
                </a:tc>
                <a:tc hMerge="1">
                  <a:txBody>
                    <a:bodyPr/>
                    <a:lstStyle/>
                    <a:p>
                      <a:pPr algn="ctr" rtl="1"/>
                      <a:endParaRPr lang="en-US" dirty="0">
                        <a:cs typeface="B Nazanin" panose="00000400000000000000" pitchFamily="2" charset="-78"/>
                      </a:endParaRPr>
                    </a:p>
                  </a:txBody>
                  <a:tcPr anchor="ctr"/>
                </a:tc>
                <a:tc rowSpan="2">
                  <a:txBody>
                    <a:bodyPr/>
                    <a:lstStyle/>
                    <a:p>
                      <a:pPr algn="ctr" rtl="1"/>
                      <a:r>
                        <a:rPr lang="fa-IR" sz="1700" dirty="0" smtClean="0">
                          <a:cs typeface="B Nazanin" panose="00000400000000000000" pitchFamily="2" charset="-78"/>
                        </a:rPr>
                        <a:t>شدت</a:t>
                      </a:r>
                      <a:r>
                        <a:rPr lang="fa-IR" sz="1700" baseline="0" dirty="0" smtClean="0">
                          <a:cs typeface="B Nazanin" panose="00000400000000000000" pitchFamily="2" charset="-78"/>
                        </a:rPr>
                        <a:t> اثرات</a:t>
                      </a:r>
                      <a:endParaRPr lang="en-US" sz="1700" dirty="0">
                        <a:cs typeface="B Nazanin" panose="00000400000000000000" pitchFamily="2" charset="-78"/>
                      </a:endParaRPr>
                    </a:p>
                  </a:txBody>
                  <a:tcPr marL="84872" marR="84872" marT="42436" marB="42436" anchor="ctr"/>
                </a:tc>
              </a:tr>
              <a:tr h="34420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700" dirty="0" smtClean="0">
                          <a:cs typeface="B Nazanin" panose="00000400000000000000" pitchFamily="2" charset="-78"/>
                        </a:rPr>
                        <a:t>مرحله ساخت</a:t>
                      </a:r>
                      <a:endParaRPr lang="en-US" sz="1700" dirty="0" smtClean="0">
                        <a:cs typeface="B Nazanin" panose="00000400000000000000" pitchFamily="2" charset="-78"/>
                      </a:endParaRPr>
                    </a:p>
                  </a:txBody>
                  <a:tcPr marL="84872" marR="84872" marT="42436" marB="42436"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700" dirty="0" smtClean="0">
                          <a:cs typeface="B Nazanin" panose="00000400000000000000" pitchFamily="2" charset="-78"/>
                        </a:rPr>
                        <a:t>مرحله</a:t>
                      </a:r>
                      <a:r>
                        <a:rPr lang="fa-IR" sz="1700" baseline="0" dirty="0" smtClean="0">
                          <a:cs typeface="B Nazanin" panose="00000400000000000000" pitchFamily="2" charset="-78"/>
                        </a:rPr>
                        <a:t> بهره‌برداری</a:t>
                      </a:r>
                      <a:endParaRPr lang="en-US" sz="1700" dirty="0" smtClean="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مرحله ساخت</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مرحله</a:t>
                      </a:r>
                      <a:r>
                        <a:rPr lang="fa-IR" sz="1700" baseline="0" dirty="0" smtClean="0">
                          <a:cs typeface="B Nazanin" panose="00000400000000000000" pitchFamily="2" charset="-78"/>
                        </a:rPr>
                        <a:t> بهره‌برداری</a:t>
                      </a:r>
                      <a:endParaRPr lang="en-US" sz="1700" dirty="0">
                        <a:cs typeface="B Nazanin" panose="00000400000000000000" pitchFamily="2" charset="-78"/>
                      </a:endParaRPr>
                    </a:p>
                  </a:txBody>
                  <a:tcPr marL="84872" marR="84872" marT="42436" marB="42436" anchor="ctr"/>
                </a:tc>
                <a:tc vMerge="1">
                  <a:txBody>
                    <a:bodyPr/>
                    <a:lstStyle/>
                    <a:p>
                      <a:pPr algn="ctr" rtl="1"/>
                      <a:endParaRPr lang="en-US" dirty="0">
                        <a:cs typeface="B Nazanin" panose="00000400000000000000" pitchFamily="2" charset="-78"/>
                      </a:endParaRPr>
                    </a:p>
                  </a:txBody>
                  <a:tcPr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1-0</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2-1.1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3-2.1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4-3.1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5-4.1</a:t>
                      </a:r>
                      <a:endParaRPr lang="en-US" sz="1700" dirty="0">
                        <a:cs typeface="B Nazanin" panose="00000400000000000000" pitchFamily="2" charset="-78"/>
                      </a:endParaRPr>
                    </a:p>
                  </a:txBody>
                  <a:tcPr marL="84872" marR="84872" marT="42436" marB="42436" anchor="ctr"/>
                </a:tc>
              </a:tr>
            </a:tbl>
          </a:graphicData>
        </a:graphic>
      </p:graphicFrame>
      <p:graphicFrame>
        <p:nvGraphicFramePr>
          <p:cNvPr id="5" name="Table 4"/>
          <p:cNvGraphicFramePr>
            <a:graphicFrameLocks noGrp="1"/>
          </p:cNvGraphicFramePr>
          <p:nvPr>
            <p:extLst/>
          </p:nvPr>
        </p:nvGraphicFramePr>
        <p:xfrm>
          <a:off x="4495381" y="4256709"/>
          <a:ext cx="7544220" cy="2409435"/>
        </p:xfrm>
        <a:graphic>
          <a:graphicData uri="http://schemas.openxmlformats.org/drawingml/2006/table">
            <a:tbl>
              <a:tblPr firstRow="1" bandRow="1">
                <a:tableStyleId>{93296810-A885-4BE3-A3E7-6D5BEEA58F35}</a:tableStyleId>
              </a:tblPr>
              <a:tblGrid>
                <a:gridCol w="1508844"/>
                <a:gridCol w="1508844"/>
                <a:gridCol w="1508844"/>
                <a:gridCol w="1508844"/>
                <a:gridCol w="1508844"/>
              </a:tblGrid>
              <a:tr h="344205">
                <a:tc gridSpan="2">
                  <a:txBody>
                    <a:bodyPr/>
                    <a:lstStyle/>
                    <a:p>
                      <a:pPr algn="ctr" rtl="1"/>
                      <a:r>
                        <a:rPr lang="fa-IR" sz="1700" dirty="0" smtClean="0">
                          <a:cs typeface="B Nazanin" panose="00000400000000000000" pitchFamily="2" charset="-78"/>
                        </a:rPr>
                        <a:t>تعداد اثرات دائمی</a:t>
                      </a:r>
                      <a:r>
                        <a:rPr lang="en-US" sz="1700" dirty="0" smtClean="0">
                          <a:cs typeface="B Nazanin" panose="00000400000000000000" pitchFamily="2" charset="-78"/>
                        </a:rPr>
                        <a:t>P</a:t>
                      </a:r>
                      <a:endParaRPr lang="en-US" sz="1700" dirty="0">
                        <a:cs typeface="B Nazanin" panose="00000400000000000000" pitchFamily="2" charset="-78"/>
                      </a:endParaRPr>
                    </a:p>
                  </a:txBody>
                  <a:tcPr marL="84872" marR="84872" marT="42436" marB="42436" anchor="ctr"/>
                </a:tc>
                <a:tc hMerge="1">
                  <a:txBody>
                    <a:bodyPr/>
                    <a:lstStyle/>
                    <a:p>
                      <a:pPr algn="ctr" rtl="1"/>
                      <a:endParaRPr lang="en-US" dirty="0">
                        <a:cs typeface="B Nazanin" panose="00000400000000000000" pitchFamily="2" charset="-78"/>
                      </a:endParaRPr>
                    </a:p>
                  </a:txBody>
                  <a:tcPr anchor="ctr"/>
                </a:tc>
                <a:tc gridSpan="2">
                  <a:txBody>
                    <a:bodyPr/>
                    <a:lstStyle/>
                    <a:p>
                      <a:pPr algn="ctr" rtl="1"/>
                      <a:r>
                        <a:rPr lang="fa-IR" sz="1700" dirty="0" smtClean="0">
                          <a:cs typeface="B Nazanin" panose="00000400000000000000" pitchFamily="2" charset="-78"/>
                        </a:rPr>
                        <a:t>تعداد اثرات موقت</a:t>
                      </a:r>
                      <a:r>
                        <a:rPr lang="en-US" sz="1700" dirty="0" smtClean="0">
                          <a:cs typeface="B Nazanin" panose="00000400000000000000" pitchFamily="2" charset="-78"/>
                        </a:rPr>
                        <a:t>T</a:t>
                      </a:r>
                      <a:endParaRPr lang="en-US" sz="1700" dirty="0">
                        <a:cs typeface="B Nazanin" panose="00000400000000000000" pitchFamily="2" charset="-78"/>
                      </a:endParaRPr>
                    </a:p>
                  </a:txBody>
                  <a:tcPr marL="84872" marR="84872" marT="42436" marB="42436" anchor="ctr"/>
                </a:tc>
                <a:tc hMerge="1">
                  <a:txBody>
                    <a:bodyPr/>
                    <a:lstStyle/>
                    <a:p>
                      <a:pPr algn="ctr" rtl="1"/>
                      <a:endParaRPr lang="en-US" dirty="0">
                        <a:cs typeface="B Nazanin" panose="00000400000000000000" pitchFamily="2" charset="-78"/>
                      </a:endParaRPr>
                    </a:p>
                  </a:txBody>
                  <a:tcPr anchor="ctr"/>
                </a:tc>
                <a:tc rowSpan="2">
                  <a:txBody>
                    <a:bodyPr/>
                    <a:lstStyle/>
                    <a:p>
                      <a:pPr algn="ctr" rtl="1"/>
                      <a:r>
                        <a:rPr lang="fa-IR" sz="1700" dirty="0" smtClean="0">
                          <a:cs typeface="B Nazanin" panose="00000400000000000000" pitchFamily="2" charset="-78"/>
                        </a:rPr>
                        <a:t>شدت</a:t>
                      </a:r>
                      <a:r>
                        <a:rPr lang="fa-IR" sz="1700" baseline="0" dirty="0" smtClean="0">
                          <a:cs typeface="B Nazanin" panose="00000400000000000000" pitchFamily="2" charset="-78"/>
                        </a:rPr>
                        <a:t> اثرات</a:t>
                      </a:r>
                      <a:endParaRPr lang="en-US" sz="1700" dirty="0">
                        <a:cs typeface="B Nazanin" panose="00000400000000000000" pitchFamily="2" charset="-78"/>
                      </a:endParaRPr>
                    </a:p>
                  </a:txBody>
                  <a:tcPr marL="84872" marR="84872" marT="42436" marB="42436" anchor="ctr"/>
                </a:tc>
              </a:tr>
              <a:tr h="34420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700" dirty="0" smtClean="0">
                          <a:cs typeface="B Nazanin" panose="00000400000000000000" pitchFamily="2" charset="-78"/>
                        </a:rPr>
                        <a:t>مرحله ساخت</a:t>
                      </a:r>
                      <a:endParaRPr lang="en-US" sz="1700" dirty="0" smtClean="0">
                        <a:cs typeface="B Nazanin" panose="00000400000000000000" pitchFamily="2" charset="-78"/>
                      </a:endParaRPr>
                    </a:p>
                  </a:txBody>
                  <a:tcPr marL="84872" marR="84872" marT="42436" marB="42436"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700" dirty="0" smtClean="0">
                          <a:cs typeface="B Nazanin" panose="00000400000000000000" pitchFamily="2" charset="-78"/>
                        </a:rPr>
                        <a:t>مرحله</a:t>
                      </a:r>
                      <a:r>
                        <a:rPr lang="fa-IR" sz="1700" baseline="0" dirty="0" smtClean="0">
                          <a:cs typeface="B Nazanin" panose="00000400000000000000" pitchFamily="2" charset="-78"/>
                        </a:rPr>
                        <a:t> بهره‌برداری</a:t>
                      </a:r>
                      <a:endParaRPr lang="en-US" sz="1700" dirty="0" smtClean="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مرحله ساخت</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مرحله</a:t>
                      </a:r>
                      <a:r>
                        <a:rPr lang="fa-IR" sz="1700" baseline="0" dirty="0" smtClean="0">
                          <a:cs typeface="B Nazanin" panose="00000400000000000000" pitchFamily="2" charset="-78"/>
                        </a:rPr>
                        <a:t> بهره‌برداری</a:t>
                      </a:r>
                      <a:endParaRPr lang="en-US" sz="1700" dirty="0">
                        <a:cs typeface="B Nazanin" panose="00000400000000000000" pitchFamily="2" charset="-78"/>
                      </a:endParaRPr>
                    </a:p>
                  </a:txBody>
                  <a:tcPr marL="84872" marR="84872" marT="42436" marB="42436" anchor="ctr"/>
                </a:tc>
                <a:tc vMerge="1">
                  <a:txBody>
                    <a:bodyPr/>
                    <a:lstStyle/>
                    <a:p>
                      <a:pPr algn="ctr" rtl="1"/>
                      <a:endParaRPr lang="en-US" dirty="0">
                        <a:cs typeface="B Nazanin" panose="00000400000000000000" pitchFamily="2" charset="-78"/>
                      </a:endParaRPr>
                    </a:p>
                  </a:txBody>
                  <a:tcPr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1-0</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2-1.1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1</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3-2.1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5</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4-3.1</a:t>
                      </a:r>
                      <a:endParaRPr lang="en-US" sz="1700" dirty="0">
                        <a:cs typeface="B Nazanin" panose="00000400000000000000" pitchFamily="2" charset="-78"/>
                      </a:endParaRPr>
                    </a:p>
                  </a:txBody>
                  <a:tcPr marL="84872" marR="84872" marT="42436" marB="42436" anchor="ctr"/>
                </a:tc>
              </a:tr>
              <a:tr h="344205">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3</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0</a:t>
                      </a:r>
                      <a:endParaRPr lang="en-US" sz="1700" dirty="0">
                        <a:cs typeface="B Nazanin" panose="00000400000000000000" pitchFamily="2" charset="-78"/>
                      </a:endParaRPr>
                    </a:p>
                  </a:txBody>
                  <a:tcPr marL="84872" marR="84872" marT="42436" marB="42436" anchor="ctr"/>
                </a:tc>
                <a:tc>
                  <a:txBody>
                    <a:bodyPr/>
                    <a:lstStyle/>
                    <a:p>
                      <a:pPr algn="ctr" rtl="1"/>
                      <a:r>
                        <a:rPr lang="fa-IR" sz="1700" dirty="0" smtClean="0">
                          <a:cs typeface="B Nazanin" panose="00000400000000000000" pitchFamily="2" charset="-78"/>
                        </a:rPr>
                        <a:t>5-4.1</a:t>
                      </a:r>
                      <a:endParaRPr lang="en-US" sz="1700" dirty="0">
                        <a:cs typeface="B Nazanin" panose="00000400000000000000" pitchFamily="2" charset="-78"/>
                      </a:endParaRPr>
                    </a:p>
                  </a:txBody>
                  <a:tcPr marL="84872" marR="84872" marT="42436" marB="42436" anchor="ctr"/>
                </a:tc>
              </a:tr>
            </a:tbl>
          </a:graphicData>
        </a:graphic>
      </p:graphicFrame>
      <p:sp>
        <p:nvSpPr>
          <p:cNvPr id="6" name="TextBox 5"/>
          <p:cNvSpPr txBox="1"/>
          <p:nvPr/>
        </p:nvSpPr>
        <p:spPr>
          <a:xfrm>
            <a:off x="163773" y="1053310"/>
            <a:ext cx="7465326"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نتیجه جمع‌بندی پیامدهای زیست‌محیطی در مراحل ساخت و بهره‌برداری(ستون‌های ماتریس)</a:t>
            </a:r>
            <a:endParaRPr lang="en-US" b="1" dirty="0">
              <a:solidFill>
                <a:prstClr val="black"/>
              </a:solidFill>
              <a:cs typeface="B Nazanin" panose="00000400000000000000" pitchFamily="2" charset="-78"/>
            </a:endParaRPr>
          </a:p>
        </p:txBody>
      </p:sp>
      <p:sp>
        <p:nvSpPr>
          <p:cNvPr id="7" name="TextBox 6"/>
          <p:cNvSpPr txBox="1"/>
          <p:nvPr/>
        </p:nvSpPr>
        <p:spPr>
          <a:xfrm>
            <a:off x="4560629" y="3894320"/>
            <a:ext cx="7465326" cy="369332"/>
          </a:xfrm>
          <a:prstGeom prst="rect">
            <a:avLst/>
          </a:prstGeom>
          <a:noFill/>
        </p:spPr>
        <p:txBody>
          <a:bodyPr wrap="square" rtlCol="0">
            <a:spAutoFit/>
          </a:bodyPr>
          <a:lstStyle/>
          <a:p>
            <a:pPr algn="l" rtl="0"/>
            <a:r>
              <a:rPr lang="fa-IR" b="1" dirty="0">
                <a:solidFill>
                  <a:prstClr val="black"/>
                </a:solidFill>
                <a:cs typeface="B Nazanin" panose="00000400000000000000" pitchFamily="2" charset="-78"/>
              </a:rPr>
              <a:t>نتیجه جمع‌بندی پیامدهای زیست‌محیطی در مراحل ساخت و بهره‌برداری(سطرهای ماتریس)</a:t>
            </a:r>
            <a:endParaRPr lang="en-US" b="1" dirty="0">
              <a:solidFill>
                <a:prstClr val="black"/>
              </a:solidFill>
              <a:cs typeface="B Nazanin" panose="00000400000000000000" pitchFamily="2" charset="-78"/>
            </a:endParaRPr>
          </a:p>
        </p:txBody>
      </p:sp>
      <p:sp>
        <p:nvSpPr>
          <p:cNvPr id="8" name="TextBox 7"/>
          <p:cNvSpPr txBox="1"/>
          <p:nvPr/>
        </p:nvSpPr>
        <p:spPr>
          <a:xfrm>
            <a:off x="163772" y="4435523"/>
            <a:ext cx="4153561" cy="1938992"/>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فعالیت‌های دارای اثرات منفی با شدت5- تا 4.1- در مرحله ساخت:</a:t>
            </a:r>
          </a:p>
          <a:p>
            <a:pPr algn="justLow"/>
            <a:r>
              <a:rPr lang="fa-IR" sz="2000" dirty="0">
                <a:solidFill>
                  <a:prstClr val="black"/>
                </a:solidFill>
                <a:cs typeface="B Nazanin" panose="00000400000000000000" pitchFamily="2" charset="-78"/>
              </a:rPr>
              <a:t>دائمی: پاکتراشی اراضی، خاکبرداری و خاکریزی، بدنه‌سازی مسیل‌ها و ساخت‌وساز</a:t>
            </a:r>
          </a:p>
          <a:p>
            <a:pPr algn="justLow"/>
            <a:r>
              <a:rPr lang="fa-IR" sz="2000" dirty="0">
                <a:solidFill>
                  <a:prstClr val="black"/>
                </a:solidFill>
                <a:cs typeface="B Nazanin" panose="00000400000000000000" pitchFamily="2" charset="-78"/>
              </a:rPr>
              <a:t>موقت: خاکبرداری و خاکریزی</a:t>
            </a:r>
          </a:p>
          <a:p>
            <a:pPr algn="justLow"/>
            <a:r>
              <a:rPr lang="fa-IR" sz="2000" dirty="0">
                <a:solidFill>
                  <a:prstClr val="black"/>
                </a:solidFill>
                <a:cs typeface="B Nazanin" panose="00000400000000000000" pitchFamily="2" charset="-78"/>
              </a:rPr>
              <a:t>در مرحله بهره‌برداری ندارد.</a:t>
            </a:r>
          </a:p>
        </p:txBody>
      </p:sp>
    </p:spTree>
    <p:extLst>
      <p:ext uri="{BB962C8B-B14F-4D97-AF65-F5344CB8AC3E}">
        <p14:creationId xmlns:p14="http://schemas.microsoft.com/office/powerpoint/2010/main" val="13162366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up)">
                                      <p:cBhvr>
                                        <p:cTn id="7" dur="500"/>
                                        <p:tgtEl>
                                          <p:spTgt spid="8">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up)">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wipe(up)">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wipe(up)">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wipe(up)">
                                      <p:cBhvr>
                                        <p:cTn id="2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9034"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بحث‌ها و پیشنهادات</a:t>
            </a:r>
            <a:endParaRPr lang="en-US" sz="4000" b="1" dirty="0">
              <a:solidFill>
                <a:srgbClr val="918655">
                  <a:lumMod val="50000"/>
                </a:srgbClr>
              </a:solidFill>
              <a:cs typeface="B Homa" panose="00000400000000000000" pitchFamily="2" charset="-78"/>
            </a:endParaRPr>
          </a:p>
        </p:txBody>
      </p:sp>
      <p:graphicFrame>
        <p:nvGraphicFramePr>
          <p:cNvPr id="5" name="Table 4"/>
          <p:cNvGraphicFramePr>
            <a:graphicFrameLocks noGrp="1"/>
          </p:cNvGraphicFramePr>
          <p:nvPr>
            <p:extLst/>
          </p:nvPr>
        </p:nvGraphicFramePr>
        <p:xfrm>
          <a:off x="643125" y="2278267"/>
          <a:ext cx="10020584" cy="4433160"/>
        </p:xfrm>
        <a:graphic>
          <a:graphicData uri="http://schemas.openxmlformats.org/drawingml/2006/table">
            <a:tbl>
              <a:tblPr firstRow="1" bandRow="1">
                <a:tableStyleId>{93296810-A885-4BE3-A3E7-6D5BEEA58F35}</a:tableStyleId>
              </a:tblPr>
              <a:tblGrid>
                <a:gridCol w="6517529">
                  <a:extLst>
                    <a:ext uri="{9D8B030D-6E8A-4147-A177-3AD203B41FA5}">
                      <a16:colId xmlns:a16="http://schemas.microsoft.com/office/drawing/2014/main" xmlns="" val="3241426089"/>
                    </a:ext>
                  </a:extLst>
                </a:gridCol>
                <a:gridCol w="1545464">
                  <a:extLst>
                    <a:ext uri="{9D8B030D-6E8A-4147-A177-3AD203B41FA5}">
                      <a16:colId xmlns:a16="http://schemas.microsoft.com/office/drawing/2014/main" xmlns="" val="813073770"/>
                    </a:ext>
                  </a:extLst>
                </a:gridCol>
                <a:gridCol w="1107583">
                  <a:extLst>
                    <a:ext uri="{9D8B030D-6E8A-4147-A177-3AD203B41FA5}">
                      <a16:colId xmlns:a16="http://schemas.microsoft.com/office/drawing/2014/main" xmlns="" val="350825427"/>
                    </a:ext>
                  </a:extLst>
                </a:gridCol>
                <a:gridCol w="850008">
                  <a:extLst>
                    <a:ext uri="{9D8B030D-6E8A-4147-A177-3AD203B41FA5}">
                      <a16:colId xmlns:a16="http://schemas.microsoft.com/office/drawing/2014/main" xmlns="" val="319378618"/>
                    </a:ext>
                  </a:extLst>
                </a:gridCol>
              </a:tblGrid>
              <a:tr h="271078">
                <a:tc>
                  <a:txBody>
                    <a:bodyPr/>
                    <a:lstStyle/>
                    <a:p>
                      <a:pPr algn="ctr" rtl="1"/>
                      <a:r>
                        <a:rPr lang="fa-IR" sz="1800" dirty="0" smtClean="0">
                          <a:cs typeface="B Homa" panose="00000400000000000000" pitchFamily="2" charset="-78"/>
                        </a:rPr>
                        <a:t>طرح‌های بهسازی پیشنهادی</a:t>
                      </a:r>
                      <a:endParaRPr lang="en-US" sz="1800" dirty="0">
                        <a:cs typeface="B Homa" panose="00000400000000000000" pitchFamily="2" charset="-78"/>
                      </a:endParaRPr>
                    </a:p>
                  </a:txBody>
                  <a:tcPr marL="100249" marR="100249" marT="50124" marB="50124"/>
                </a:tc>
                <a:tc>
                  <a:txBody>
                    <a:bodyPr/>
                    <a:lstStyle/>
                    <a:p>
                      <a:pPr algn="ctr" rtl="1"/>
                      <a:r>
                        <a:rPr lang="fa-IR" sz="1800" dirty="0" smtClean="0">
                          <a:cs typeface="B Homa" panose="00000400000000000000" pitchFamily="2" charset="-78"/>
                        </a:rPr>
                        <a:t>پارامتر مورد تاثیر</a:t>
                      </a:r>
                      <a:endParaRPr lang="en-US" sz="1800" dirty="0">
                        <a:cs typeface="B Homa" panose="00000400000000000000" pitchFamily="2" charset="-78"/>
                      </a:endParaRPr>
                    </a:p>
                  </a:txBody>
                  <a:tcPr marL="100249" marR="100249" marT="50124" marB="50124"/>
                </a:tc>
                <a:tc>
                  <a:txBody>
                    <a:bodyPr/>
                    <a:lstStyle/>
                    <a:p>
                      <a:pPr algn="ctr" rtl="1"/>
                      <a:r>
                        <a:rPr lang="fa-IR" sz="1800" dirty="0" smtClean="0">
                          <a:cs typeface="B Homa" panose="00000400000000000000" pitchFamily="2" charset="-78"/>
                        </a:rPr>
                        <a:t>نوع محیط</a:t>
                      </a:r>
                      <a:endParaRPr lang="en-US" sz="1800" dirty="0">
                        <a:cs typeface="B Homa" panose="00000400000000000000" pitchFamily="2" charset="-78"/>
                      </a:endParaRPr>
                    </a:p>
                  </a:txBody>
                  <a:tcPr marL="100249" marR="100249" marT="50124" marB="50124"/>
                </a:tc>
                <a:tc>
                  <a:txBody>
                    <a:bodyPr/>
                    <a:lstStyle/>
                    <a:p>
                      <a:pPr algn="ctr" rtl="1"/>
                      <a:r>
                        <a:rPr lang="fa-IR" sz="1800" dirty="0" smtClean="0">
                          <a:cs typeface="B Homa" panose="00000400000000000000" pitchFamily="2" charset="-78"/>
                        </a:rPr>
                        <a:t>نوع</a:t>
                      </a:r>
                      <a:r>
                        <a:rPr lang="fa-IR" sz="1800" baseline="0" dirty="0" smtClean="0">
                          <a:cs typeface="B Homa" panose="00000400000000000000" pitchFamily="2" charset="-78"/>
                        </a:rPr>
                        <a:t> اثر</a:t>
                      </a:r>
                      <a:endParaRPr lang="en-US" sz="1800" dirty="0">
                        <a:cs typeface="B Homa" panose="00000400000000000000" pitchFamily="2" charset="-78"/>
                      </a:endParaRPr>
                    </a:p>
                  </a:txBody>
                  <a:tcPr marL="100249" marR="100249" marT="50124" marB="50124"/>
                </a:tc>
                <a:extLst>
                  <a:ext uri="{0D108BD9-81ED-4DB2-BD59-A6C34878D82A}">
                    <a16:rowId xmlns:a16="http://schemas.microsoft.com/office/drawing/2014/main" xmlns="" val="467392478"/>
                  </a:ext>
                </a:extLst>
              </a:tr>
              <a:tr h="253037">
                <a:tc>
                  <a:txBody>
                    <a:bodyPr/>
                    <a:lstStyle/>
                    <a:p>
                      <a:pPr marL="285750" indent="-285750" algn="justLow" rtl="1">
                        <a:buFont typeface="Arial" panose="020B0604020202020204" pitchFamily="34" charset="0"/>
                        <a:buChar char="•"/>
                      </a:pPr>
                      <a:r>
                        <a:rPr lang="fa-IR" sz="1600" dirty="0" smtClean="0">
                          <a:solidFill>
                            <a:schemeClr val="tx1"/>
                          </a:solidFill>
                          <a:cs typeface="B Nazanin" panose="00000400000000000000" pitchFamily="2" charset="-78"/>
                        </a:rPr>
                        <a:t>جلوگیری از ایجاد سد و بند بر روی در ههای اصلی به منظور برداشت آب</a:t>
                      </a:r>
                    </a:p>
                    <a:p>
                      <a:pPr marL="285750" indent="-285750" algn="justLow" rtl="1">
                        <a:buFont typeface="Arial" panose="020B0604020202020204" pitchFamily="34" charset="0"/>
                        <a:buChar char="•"/>
                      </a:pPr>
                      <a:r>
                        <a:rPr lang="fa-IR" sz="1600" dirty="0" smtClean="0">
                          <a:solidFill>
                            <a:schemeClr val="tx1"/>
                          </a:solidFill>
                          <a:cs typeface="B Nazanin" panose="00000400000000000000" pitchFamily="2" charset="-78"/>
                        </a:rPr>
                        <a:t>جلوگیری از حذف و کورکردن آبراه هها حتی آبراه ههای فرعی</a:t>
                      </a:r>
                      <a:endParaRPr lang="en-US" sz="1600" dirty="0">
                        <a:solidFill>
                          <a:schemeClr val="tx1"/>
                        </a:solidFill>
                        <a:cs typeface="B Nazanin" panose="00000400000000000000" pitchFamily="2" charset="-78"/>
                      </a:endParaRPr>
                    </a:p>
                  </a:txBody>
                  <a:tcPr marL="100249" marR="100249" marT="50124" marB="50124" anchor="ctr"/>
                </a:tc>
                <a:tc>
                  <a:txBody>
                    <a:bodyPr/>
                    <a:lstStyle/>
                    <a:p>
                      <a:pPr algn="ctr" rtl="1"/>
                      <a:r>
                        <a:rPr lang="fa-IR" sz="1600" dirty="0" smtClean="0">
                          <a:solidFill>
                            <a:schemeClr val="tx1"/>
                          </a:solidFill>
                          <a:cs typeface="B Nazanin" panose="00000400000000000000" pitchFamily="2" charset="-78"/>
                        </a:rPr>
                        <a:t>رژیم</a:t>
                      </a:r>
                      <a:r>
                        <a:rPr lang="fa-IR" sz="1600" baseline="0" dirty="0" smtClean="0">
                          <a:solidFill>
                            <a:schemeClr val="tx1"/>
                          </a:solidFill>
                          <a:cs typeface="B Nazanin" panose="00000400000000000000" pitchFamily="2" charset="-78"/>
                        </a:rPr>
                        <a:t> آب‌های سطحی</a:t>
                      </a:r>
                      <a:endParaRPr lang="en-US" sz="1600" dirty="0">
                        <a:solidFill>
                          <a:schemeClr val="tx1"/>
                        </a:solidFill>
                        <a:cs typeface="B Nazanin" panose="00000400000000000000" pitchFamily="2" charset="-78"/>
                      </a:endParaRPr>
                    </a:p>
                  </a:txBody>
                  <a:tcPr marL="100249" marR="100249" marT="50124" marB="50124" anchor="ctr"/>
                </a:tc>
                <a:tc rowSpan="3">
                  <a:txBody>
                    <a:bodyPr/>
                    <a:lstStyle/>
                    <a:p>
                      <a:pPr algn="ctr" rtl="1"/>
                      <a:r>
                        <a:rPr lang="fa-IR" sz="1600" dirty="0" smtClean="0">
                          <a:solidFill>
                            <a:schemeClr val="tx1"/>
                          </a:solidFill>
                          <a:cs typeface="B Nazanin" panose="00000400000000000000" pitchFamily="2" charset="-78"/>
                        </a:rPr>
                        <a:t>فیزیکی</a:t>
                      </a:r>
                      <a:endParaRPr lang="en-US" sz="1600" dirty="0">
                        <a:solidFill>
                          <a:schemeClr val="tx1"/>
                        </a:solidFill>
                        <a:cs typeface="B Nazanin" panose="00000400000000000000" pitchFamily="2" charset="-78"/>
                      </a:endParaRPr>
                    </a:p>
                  </a:txBody>
                  <a:tcPr marL="100249" marR="100249" marT="50124" marB="50124" anchor="ctr"/>
                </a:tc>
                <a:tc rowSpan="4">
                  <a:txBody>
                    <a:bodyPr/>
                    <a:lstStyle/>
                    <a:p>
                      <a:pPr marL="0" indent="0" algn="ctr" rtl="1">
                        <a:buFont typeface="Arial" panose="020B0604020202020204" pitchFamily="34" charset="0"/>
                        <a:buNone/>
                      </a:pPr>
                      <a:r>
                        <a:rPr lang="fa-IR" sz="2000" dirty="0" smtClean="0">
                          <a:solidFill>
                            <a:schemeClr val="tx1"/>
                          </a:solidFill>
                          <a:cs typeface="B Nazanin" panose="00000400000000000000" pitchFamily="2" charset="-78"/>
                        </a:rPr>
                        <a:t>موقت (مرحله ساخت)</a:t>
                      </a:r>
                      <a:endParaRPr lang="en-US" sz="2000" dirty="0">
                        <a:solidFill>
                          <a:schemeClr val="tx1"/>
                        </a:solidFill>
                        <a:cs typeface="B Nazanin" panose="00000400000000000000" pitchFamily="2" charset="-78"/>
                      </a:endParaRPr>
                    </a:p>
                  </a:txBody>
                  <a:tcPr marL="100249" marR="100249" marT="50124" marB="50124" vert="vert270" anchor="ctr"/>
                </a:tc>
                <a:extLst>
                  <a:ext uri="{0D108BD9-81ED-4DB2-BD59-A6C34878D82A}">
                    <a16:rowId xmlns:a16="http://schemas.microsoft.com/office/drawing/2014/main" xmlns="" val="2440317637"/>
                  </a:ext>
                </a:extLst>
              </a:tr>
              <a:tr h="253037">
                <a:tc>
                  <a:txBody>
                    <a:bodyPr/>
                    <a:lstStyle/>
                    <a:p>
                      <a:pPr marL="285750" indent="-285750" algn="justLow" rtl="1">
                        <a:buFont typeface="Arial" panose="020B0604020202020204" pitchFamily="34" charset="0"/>
                        <a:buChar char="•"/>
                      </a:pPr>
                      <a:r>
                        <a:rPr lang="fa-IR" sz="1600" dirty="0" smtClean="0">
                          <a:solidFill>
                            <a:schemeClr val="tx1"/>
                          </a:solidFill>
                          <a:cs typeface="B Nazanin" panose="00000400000000000000" pitchFamily="2" charset="-78"/>
                        </a:rPr>
                        <a:t>محدود کردن عملیات خاکبرداری و خاکریزی به زمان‌هایی که احتمال فرسایش آبی (به دلیل بارندگی) و فرسایش بادی (به دلیل ناآرام</a:t>
                      </a:r>
                      <a:r>
                        <a:rPr lang="fa-IR" sz="1600" baseline="0" dirty="0" smtClean="0">
                          <a:solidFill>
                            <a:schemeClr val="tx1"/>
                          </a:solidFill>
                          <a:cs typeface="B Nazanin" panose="00000400000000000000" pitchFamily="2" charset="-78"/>
                        </a:rPr>
                        <a:t> بودن هوا) در کمترین حد خود باشد.</a:t>
                      </a:r>
                    </a:p>
                    <a:p>
                      <a:pPr marL="285750" indent="-285750" algn="justLow" rtl="1">
                        <a:buFont typeface="Arial" panose="020B0604020202020204" pitchFamily="34" charset="0"/>
                        <a:buChar char="•"/>
                      </a:pPr>
                      <a:r>
                        <a:rPr lang="fa-IR" sz="1600" dirty="0" smtClean="0">
                          <a:solidFill>
                            <a:schemeClr val="tx1"/>
                          </a:solidFill>
                          <a:cs typeface="B Nazanin" panose="00000400000000000000" pitchFamily="2" charset="-78"/>
                        </a:rPr>
                        <a:t>اجتناب از طولانی شدن عملیات خاکبرداری و خاکریزی که باعث فرسایش بادی و آبی در طول سال خواهد شد.</a:t>
                      </a:r>
                    </a:p>
                    <a:p>
                      <a:pPr marL="285750" indent="-285750" algn="justLow" rtl="1">
                        <a:buFont typeface="Arial" panose="020B0604020202020204" pitchFamily="34" charset="0"/>
                        <a:buChar char="•"/>
                      </a:pPr>
                      <a:r>
                        <a:rPr lang="fa-IR" sz="1600" dirty="0" smtClean="0">
                          <a:solidFill>
                            <a:schemeClr val="tx1"/>
                          </a:solidFill>
                          <a:cs typeface="B Nazanin" panose="00000400000000000000" pitchFamily="2" charset="-78"/>
                        </a:rPr>
                        <a:t>جلوگیری از حذف پوشش گیاهی در موارد غیرضروری که باعث تشدید عمل فرسایش می‌شود.</a:t>
                      </a:r>
                      <a:endParaRPr lang="en-US" sz="1600" dirty="0">
                        <a:solidFill>
                          <a:schemeClr val="tx1"/>
                        </a:solidFill>
                        <a:cs typeface="B Nazanin" panose="00000400000000000000" pitchFamily="2" charset="-78"/>
                      </a:endParaRPr>
                    </a:p>
                  </a:txBody>
                  <a:tcPr marL="100249" marR="100249" marT="50124" marB="50124" anchor="ctr"/>
                </a:tc>
                <a:tc>
                  <a:txBody>
                    <a:bodyPr/>
                    <a:lstStyle/>
                    <a:p>
                      <a:pPr algn="ctr" rtl="1"/>
                      <a:r>
                        <a:rPr lang="fa-IR" sz="1600" dirty="0" smtClean="0">
                          <a:solidFill>
                            <a:schemeClr val="tx1"/>
                          </a:solidFill>
                          <a:cs typeface="B Nazanin" panose="00000400000000000000" pitchFamily="2" charset="-78"/>
                        </a:rPr>
                        <a:t>فرسایش خاک</a:t>
                      </a:r>
                      <a:endParaRPr lang="en-US" sz="1600" dirty="0">
                        <a:solidFill>
                          <a:schemeClr val="tx1"/>
                        </a:solidFill>
                        <a:cs typeface="B Nazanin" panose="00000400000000000000" pitchFamily="2" charset="-78"/>
                      </a:endParaRPr>
                    </a:p>
                  </a:txBody>
                  <a:tcPr marL="100249" marR="100249" marT="50124" marB="50124" anchor="ctr"/>
                </a:tc>
                <a:tc vMerge="1">
                  <a:txBody>
                    <a:bodyPr/>
                    <a:lstStyle/>
                    <a:p>
                      <a:pPr algn="ctr" rtl="1"/>
                      <a:endParaRPr lang="en-US" sz="1600" dirty="0">
                        <a:solidFill>
                          <a:schemeClr val="tx1"/>
                        </a:solidFill>
                        <a:cs typeface="B Nazanin" panose="00000400000000000000" pitchFamily="2" charset="-78"/>
                      </a:endParaRPr>
                    </a:p>
                  </a:txBody>
                  <a:tcPr marL="100249" marR="100249" marT="50124" marB="50124"/>
                </a:tc>
                <a:tc vMerge="1">
                  <a:txBody>
                    <a:bodyPr/>
                    <a:lstStyle/>
                    <a:p>
                      <a:pPr algn="ctr" rtl="1"/>
                      <a:endParaRPr lang="en-US" sz="16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1636857515"/>
                  </a:ext>
                </a:extLst>
              </a:tr>
              <a:tr h="253037">
                <a:tc>
                  <a:txBody>
                    <a:bodyPr/>
                    <a:lstStyle/>
                    <a:p>
                      <a:pPr marL="171450" indent="-171450" algn="justLow" rtl="1">
                        <a:buFont typeface="Arial" panose="020B0604020202020204" pitchFamily="34" charset="0"/>
                        <a:buChar char="•"/>
                      </a:pPr>
                      <a:r>
                        <a:rPr lang="fa-IR" sz="1600" dirty="0" smtClean="0">
                          <a:solidFill>
                            <a:schemeClr val="tx1"/>
                          </a:solidFill>
                          <a:cs typeface="B Nazanin" panose="00000400000000000000" pitchFamily="2" charset="-78"/>
                        </a:rPr>
                        <a:t>جلوگیری از تغییر شکل طبیعی قطعات تفکیک شده زمین، شیب مسیرها و شکل دره‌ها و مسیل‌های درون شهر توسط صاحبان املاک خارج از ضوابط شهری تعیین</a:t>
                      </a:r>
                      <a:r>
                        <a:rPr lang="fa-IR" sz="1600" baseline="0" dirty="0" smtClean="0">
                          <a:solidFill>
                            <a:schemeClr val="tx1"/>
                          </a:solidFill>
                          <a:cs typeface="B Nazanin" panose="00000400000000000000" pitchFamily="2" charset="-78"/>
                        </a:rPr>
                        <a:t> </a:t>
                      </a:r>
                      <a:r>
                        <a:rPr lang="fa-IR" sz="1600" dirty="0" smtClean="0">
                          <a:solidFill>
                            <a:schemeClr val="tx1"/>
                          </a:solidFill>
                          <a:cs typeface="B Nazanin" panose="00000400000000000000" pitchFamily="2" charset="-78"/>
                        </a:rPr>
                        <a:t>شده به منظور کاهش هزینه‌های ساخت و ساز</a:t>
                      </a:r>
                      <a:endParaRPr lang="en-US" sz="1600" dirty="0">
                        <a:solidFill>
                          <a:schemeClr val="tx1"/>
                        </a:solidFill>
                        <a:cs typeface="B Nazanin" panose="00000400000000000000" pitchFamily="2" charset="-78"/>
                      </a:endParaRPr>
                    </a:p>
                  </a:txBody>
                  <a:tcPr marL="100249" marR="100249" marT="50124" marB="50124" anchor="ctr"/>
                </a:tc>
                <a:tc>
                  <a:txBody>
                    <a:bodyPr/>
                    <a:lstStyle/>
                    <a:p>
                      <a:pPr algn="ctr" rtl="1"/>
                      <a:r>
                        <a:rPr lang="fa-IR" sz="1600" dirty="0" smtClean="0">
                          <a:solidFill>
                            <a:schemeClr val="tx1"/>
                          </a:solidFill>
                          <a:cs typeface="B Nazanin" panose="00000400000000000000" pitchFamily="2" charset="-78"/>
                        </a:rPr>
                        <a:t>شکل زمین</a:t>
                      </a:r>
                      <a:endParaRPr lang="en-US" sz="1600" dirty="0">
                        <a:solidFill>
                          <a:schemeClr val="tx1"/>
                        </a:solidFill>
                        <a:cs typeface="B Nazanin" panose="00000400000000000000" pitchFamily="2" charset="-78"/>
                      </a:endParaRPr>
                    </a:p>
                  </a:txBody>
                  <a:tcPr marL="100249" marR="100249" marT="50124" marB="50124" anchor="ctr"/>
                </a:tc>
                <a:tc vMerge="1">
                  <a:txBody>
                    <a:bodyPr/>
                    <a:lstStyle/>
                    <a:p>
                      <a:pPr algn="ctr" rtl="1"/>
                      <a:endParaRPr lang="en-US" sz="1600" dirty="0">
                        <a:solidFill>
                          <a:schemeClr val="tx1"/>
                        </a:solidFill>
                        <a:cs typeface="B Nazanin" panose="00000400000000000000" pitchFamily="2" charset="-78"/>
                      </a:endParaRPr>
                    </a:p>
                  </a:txBody>
                  <a:tcPr marL="100249" marR="100249" marT="50124" marB="50124"/>
                </a:tc>
                <a:tc vMerge="1">
                  <a:txBody>
                    <a:bodyPr/>
                    <a:lstStyle/>
                    <a:p>
                      <a:pPr algn="ctr" rtl="1"/>
                      <a:endParaRPr lang="en-US" sz="16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12330865"/>
                  </a:ext>
                </a:extLst>
              </a:tr>
              <a:tr h="305792">
                <a:tc>
                  <a:txBody>
                    <a:bodyPr/>
                    <a:lstStyle/>
                    <a:p>
                      <a:pPr marL="171450" indent="-171450" algn="justLow" rtl="1">
                        <a:buFont typeface="Arial" panose="020B0604020202020204" pitchFamily="34" charset="0"/>
                        <a:buChar char="•"/>
                      </a:pPr>
                      <a:r>
                        <a:rPr lang="fa-IR" sz="1600" dirty="0" smtClean="0">
                          <a:solidFill>
                            <a:schemeClr val="tx1"/>
                          </a:solidFill>
                          <a:cs typeface="B Nazanin" panose="00000400000000000000" pitchFamily="2" charset="-78"/>
                        </a:rPr>
                        <a:t>مکانیابی شهر و تأسیسات جنبی آن مانند محل دفن و تصفیه خانه فاضلاب با فاصله و موقعیت مناسب خارج از مناطق چهارگانه</a:t>
                      </a:r>
                    </a:p>
                    <a:p>
                      <a:pPr marL="171450" indent="-171450" algn="justLow" rtl="1">
                        <a:buFont typeface="Arial" panose="020B0604020202020204" pitchFamily="34" charset="0"/>
                        <a:buChar char="•"/>
                      </a:pPr>
                      <a:r>
                        <a:rPr lang="fa-IR" sz="1600" dirty="0" smtClean="0">
                          <a:solidFill>
                            <a:schemeClr val="tx1"/>
                          </a:solidFill>
                          <a:cs typeface="B Nazanin" panose="00000400000000000000" pitchFamily="2" charset="-78"/>
                        </a:rPr>
                        <a:t>جلوگیری از تخریب زیستگاه‌های کوچک احتمالی که در محدوده طرح قرار می‌گیرند به ویژه زیستگاه گونه‌های جانوری و گیاهی نادر و در معرض خطر انقراض و حفاظت این گونه زیستگاه‌ها در قالب پارک‌های شهری</a:t>
                      </a:r>
                      <a:endParaRPr lang="en-US" sz="1600" dirty="0">
                        <a:solidFill>
                          <a:schemeClr val="tx1"/>
                        </a:solidFill>
                        <a:cs typeface="B Nazanin" panose="00000400000000000000" pitchFamily="2" charset="-78"/>
                      </a:endParaRPr>
                    </a:p>
                  </a:txBody>
                  <a:tcPr marL="100249" marR="100249" marT="50124" marB="50124" anchor="ctr"/>
                </a:tc>
                <a:tc>
                  <a:txBody>
                    <a:bodyPr/>
                    <a:lstStyle/>
                    <a:p>
                      <a:pPr algn="ctr" rtl="1"/>
                      <a:r>
                        <a:rPr lang="fa-IR" sz="1200" dirty="0" smtClean="0">
                          <a:solidFill>
                            <a:schemeClr val="tx1"/>
                          </a:solidFill>
                          <a:cs typeface="B Nazanin" panose="00000400000000000000" pitchFamily="2" charset="-78"/>
                        </a:rPr>
                        <a:t>زیستگاه‌های جانوران</a:t>
                      </a:r>
                      <a:endParaRPr lang="en-US" sz="1200" dirty="0">
                        <a:solidFill>
                          <a:schemeClr val="tx1"/>
                        </a:solidFill>
                        <a:cs typeface="B Nazanin" panose="00000400000000000000" pitchFamily="2" charset="-78"/>
                      </a:endParaRPr>
                    </a:p>
                  </a:txBody>
                  <a:tcPr marL="100249" marR="100249" marT="50124" marB="50124" anchor="ctr"/>
                </a:tc>
                <a:tc>
                  <a:txBody>
                    <a:bodyPr/>
                    <a:lstStyle/>
                    <a:p>
                      <a:pPr algn="ctr" rtl="1"/>
                      <a:r>
                        <a:rPr lang="fa-IR" sz="1600" dirty="0" smtClean="0">
                          <a:solidFill>
                            <a:schemeClr val="tx1"/>
                          </a:solidFill>
                          <a:cs typeface="B Nazanin" panose="00000400000000000000" pitchFamily="2" charset="-78"/>
                        </a:rPr>
                        <a:t>بیولوژیکی</a:t>
                      </a:r>
                      <a:endParaRPr lang="en-US" sz="1600" dirty="0">
                        <a:solidFill>
                          <a:schemeClr val="tx1"/>
                        </a:solidFill>
                        <a:cs typeface="B Nazanin" panose="00000400000000000000" pitchFamily="2" charset="-78"/>
                      </a:endParaRPr>
                    </a:p>
                  </a:txBody>
                  <a:tcPr marL="100249" marR="100249" marT="50124" marB="50124" anchor="ctr"/>
                </a:tc>
                <a:tc vMerge="1">
                  <a:txBody>
                    <a:bodyPr/>
                    <a:lstStyle/>
                    <a:p>
                      <a:pPr algn="ctr" rtl="1"/>
                      <a:endParaRPr lang="en-US" sz="1600" dirty="0">
                        <a:solidFill>
                          <a:schemeClr val="tx1"/>
                        </a:solidFill>
                        <a:cs typeface="B Nazanin" panose="00000400000000000000" pitchFamily="2" charset="-78"/>
                      </a:endParaRPr>
                    </a:p>
                  </a:txBody>
                  <a:tcPr marL="100249" marR="100249" marT="50124" marB="50124"/>
                </a:tc>
                <a:extLst>
                  <a:ext uri="{0D108BD9-81ED-4DB2-BD59-A6C34878D82A}">
                    <a16:rowId xmlns:a16="http://schemas.microsoft.com/office/drawing/2014/main" xmlns="" val="35219857"/>
                  </a:ext>
                </a:extLst>
              </a:tr>
            </a:tbl>
          </a:graphicData>
        </a:graphic>
      </p:graphicFrame>
      <p:sp>
        <p:nvSpPr>
          <p:cNvPr id="6" name="TextBox 5"/>
          <p:cNvSpPr txBox="1"/>
          <p:nvPr/>
        </p:nvSpPr>
        <p:spPr>
          <a:xfrm>
            <a:off x="1287068" y="1493669"/>
            <a:ext cx="7765966" cy="707886"/>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جدول زیر اقدامات اصلاحی لازم برای کاهش اثرات و پیامدهای منفی طرح، به تفکیک مرحله اجرا (ساخت) و بهره‌برداری ارائه شده است.</a:t>
            </a:r>
            <a:endParaRPr lang="en-US" sz="1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200977639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9034" y="386368"/>
            <a:ext cx="812738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منابع و مآخذ</a:t>
            </a:r>
            <a:endParaRPr lang="en-US" sz="4000" b="1" dirty="0">
              <a:solidFill>
                <a:srgbClr val="918655">
                  <a:lumMod val="50000"/>
                </a:srgbClr>
              </a:solidFill>
              <a:cs typeface="B Homa" panose="00000400000000000000" pitchFamily="2" charset="-78"/>
            </a:endParaRPr>
          </a:p>
        </p:txBody>
      </p:sp>
      <p:sp>
        <p:nvSpPr>
          <p:cNvPr id="7" name="TextBox 6"/>
          <p:cNvSpPr txBox="1"/>
          <p:nvPr/>
        </p:nvSpPr>
        <p:spPr>
          <a:xfrm>
            <a:off x="1601335" y="2086585"/>
            <a:ext cx="7881871" cy="707886"/>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en-US" sz="2000" dirty="0">
                <a:solidFill>
                  <a:srgbClr val="90C226">
                    <a:lumMod val="75000"/>
                  </a:srgbClr>
                </a:solidFill>
                <a:cs typeface="B Nazanin" panose="00000400000000000000" pitchFamily="2" charset="-78"/>
                <a:hlinkClick r:id="rId2"/>
              </a:rPr>
              <a:t>www.</a:t>
            </a:r>
            <a:r>
              <a:rPr lang="en-US" sz="2000" dirty="0">
                <a:solidFill>
                  <a:srgbClr val="90C226">
                    <a:lumMod val="75000"/>
                  </a:srgbClr>
                </a:solidFill>
                <a:cs typeface="B Nazanin" panose="00000400000000000000" pitchFamily="2" charset="-78"/>
              </a:rPr>
              <a:t>sid.ir</a:t>
            </a:r>
            <a:r>
              <a:rPr lang="fa-IR" sz="2000" dirty="0">
                <a:solidFill>
                  <a:srgbClr val="90C226">
                    <a:lumMod val="75000"/>
                  </a:srgbClr>
                </a:solidFill>
                <a:cs typeface="B Nazanin" panose="00000400000000000000" pitchFamily="2" charset="-78"/>
              </a:rPr>
              <a:t>، </a:t>
            </a:r>
            <a:r>
              <a:rPr lang="fa-IR" sz="2000" dirty="0">
                <a:solidFill>
                  <a:prstClr val="black"/>
                </a:solidFill>
                <a:cs typeface="B Nazanin" panose="00000400000000000000" pitchFamily="2" charset="-78"/>
              </a:rPr>
              <a:t>مقاله ارزیابی </a:t>
            </a:r>
            <a:r>
              <a:rPr lang="fa-IR" sz="2000" dirty="0">
                <a:solidFill>
                  <a:prstClr val="black"/>
                </a:solidFill>
                <a:cs typeface="B Nazanin" panose="00000400000000000000" pitchFamily="2" charset="-78"/>
              </a:rPr>
              <a:t>اثرات توسعه شهرهای جدید بر محیط </a:t>
            </a:r>
            <a:r>
              <a:rPr lang="fa-IR" sz="2000" dirty="0">
                <a:solidFill>
                  <a:prstClr val="black"/>
                </a:solidFill>
                <a:cs typeface="B Nazanin" panose="00000400000000000000" pitchFamily="2" charset="-78"/>
              </a:rPr>
              <a:t>زیست (مطالعه </a:t>
            </a:r>
            <a:r>
              <a:rPr lang="fa-IR" sz="2000" dirty="0">
                <a:solidFill>
                  <a:prstClr val="black"/>
                </a:solidFill>
                <a:cs typeface="B Nazanin" panose="00000400000000000000" pitchFamily="2" charset="-78"/>
              </a:rPr>
              <a:t>موردی: شهر جدید پردیس </a:t>
            </a:r>
            <a:r>
              <a:rPr lang="fa-IR" sz="2000" dirty="0">
                <a:solidFill>
                  <a:prstClr val="black"/>
                </a:solidFill>
                <a:cs typeface="B Nazanin" panose="00000400000000000000" pitchFamily="2" charset="-78"/>
              </a:rPr>
              <a:t>تهران)، علی جعفری، علی‌اصغر حبیب‌پور، سال 1387</a:t>
            </a:r>
          </a:p>
        </p:txBody>
      </p:sp>
      <p:sp>
        <p:nvSpPr>
          <p:cNvPr id="8" name="TextBox 7"/>
          <p:cNvSpPr txBox="1"/>
          <p:nvPr/>
        </p:nvSpPr>
        <p:spPr>
          <a:xfrm>
            <a:off x="1601335" y="3278200"/>
            <a:ext cx="7881871" cy="707886"/>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en-US" sz="2000" dirty="0">
                <a:solidFill>
                  <a:srgbClr val="90C226">
                    <a:lumMod val="75000"/>
                  </a:srgbClr>
                </a:solidFill>
                <a:cs typeface="B Nazanin" panose="00000400000000000000" pitchFamily="2" charset="-78"/>
                <a:hlinkClick r:id="rId2"/>
              </a:rPr>
              <a:t>www.</a:t>
            </a:r>
            <a:r>
              <a:rPr lang="en-US" sz="2000" dirty="0">
                <a:solidFill>
                  <a:srgbClr val="90C226">
                    <a:lumMod val="75000"/>
                  </a:srgbClr>
                </a:solidFill>
                <a:cs typeface="B Nazanin" panose="00000400000000000000" pitchFamily="2" charset="-78"/>
              </a:rPr>
              <a:t>civilica.com</a:t>
            </a:r>
            <a:r>
              <a:rPr lang="fa-IR" sz="2000" dirty="0">
                <a:solidFill>
                  <a:srgbClr val="90C226">
                    <a:lumMod val="75000"/>
                  </a:srgbClr>
                </a:solidFill>
                <a:cs typeface="B Nazanin" panose="00000400000000000000" pitchFamily="2" charset="-78"/>
              </a:rPr>
              <a:t>، </a:t>
            </a:r>
            <a:r>
              <a:rPr lang="fa-IR" sz="2000" dirty="0">
                <a:solidFill>
                  <a:prstClr val="black"/>
                </a:solidFill>
                <a:cs typeface="B Nazanin" panose="00000400000000000000" pitchFamily="2" charset="-78"/>
              </a:rPr>
              <a:t>فتایی، ابراهیم و شیخ جباری، الهام، مطالعه ارزیابی اثرات زیست محیطی شهرک صنعتی (2) اردبیل، بهار 1383</a:t>
            </a:r>
          </a:p>
        </p:txBody>
      </p:sp>
      <p:sp>
        <p:nvSpPr>
          <p:cNvPr id="5" name="TextBox 4"/>
          <p:cNvSpPr txBox="1"/>
          <p:nvPr/>
        </p:nvSpPr>
        <p:spPr>
          <a:xfrm>
            <a:off x="6756738" y="4469815"/>
            <a:ext cx="2726468" cy="400110"/>
          </a:xfrm>
          <a:prstGeom prst="rect">
            <a:avLst/>
          </a:prstGeom>
          <a:noFill/>
          <a:ln w="38100">
            <a:solidFill>
              <a:srgbClr val="C00000"/>
            </a:solidFill>
            <a:prstDash val="sysDash"/>
          </a:ln>
        </p:spPr>
        <p:txBody>
          <a:bodyPr wrap="square" rtlCol="0">
            <a:spAutoFit/>
          </a:bodyPr>
          <a:lstStyle/>
          <a:p>
            <a:pPr marL="342900" indent="-342900" algn="justLow">
              <a:buFont typeface="Arial" panose="020B0604020202020204" pitchFamily="34" charset="0"/>
              <a:buChar char="•"/>
            </a:pPr>
            <a:r>
              <a:rPr lang="en-US" sz="2000" dirty="0">
                <a:solidFill>
                  <a:srgbClr val="90C226">
                    <a:lumMod val="75000"/>
                  </a:srgbClr>
                </a:solidFill>
                <a:cs typeface="B Nazanin" panose="00000400000000000000" pitchFamily="2" charset="-78"/>
                <a:hlinkClick r:id="rId2"/>
              </a:rPr>
              <a:t>www.</a:t>
            </a:r>
            <a:r>
              <a:rPr lang="en-US" sz="2000" dirty="0">
                <a:solidFill>
                  <a:srgbClr val="90C226">
                    <a:lumMod val="75000"/>
                  </a:srgbClr>
                </a:solidFill>
                <a:cs typeface="B Nazanin" panose="00000400000000000000" pitchFamily="2" charset="-78"/>
              </a:rPr>
              <a:t>wikipedia.com</a:t>
            </a:r>
            <a:endParaRPr lang="fa-IR" sz="2000" dirty="0">
              <a:solidFill>
                <a:prstClr val="black"/>
              </a:solidFill>
              <a:cs typeface="B Nazanin" panose="00000400000000000000" pitchFamily="2" charset="-78"/>
            </a:endParaRPr>
          </a:p>
        </p:txBody>
      </p:sp>
    </p:spTree>
    <p:extLst>
      <p:ext uri="{BB962C8B-B14F-4D97-AF65-F5344CB8AC3E}">
        <p14:creationId xmlns:p14="http://schemas.microsoft.com/office/powerpoint/2010/main" val="22810457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up)">
                                      <p:cBhvr>
                                        <p:cTn id="7" dur="500"/>
                                        <p:tgtEl>
                                          <p:spTgt spid="7">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up)">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Effect transition="in" filter="wipe(up)">
                                      <p:cBhvr>
                                        <p:cTn id="17" dur="500"/>
                                        <p:tgtEl>
                                          <p:spTgt spid="8">
                                            <p:bg/>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up)">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wipe(up)">
                                      <p:cBhvr>
                                        <p:cTn id="27" dur="500"/>
                                        <p:tgtEl>
                                          <p:spTgt spid="5">
                                            <p:bg/>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wipe(up)">
                                      <p:cBhvr>
                                        <p:cTn id="3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57623" y="185348"/>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Nazanin" panose="00000400000000000000" pitchFamily="2" charset="-78"/>
              </a:rPr>
              <a:t>تاریخچه </a:t>
            </a:r>
            <a:r>
              <a:rPr lang="en-US" sz="4000" b="1" dirty="0">
                <a:solidFill>
                  <a:srgbClr val="918655">
                    <a:lumMod val="50000"/>
                  </a:srgbClr>
                </a:solidFill>
                <a:latin typeface="Times New Roman" panose="02020603050405020304" pitchFamily="18" charset="0"/>
                <a:cs typeface="B Nazanin" panose="00000400000000000000" pitchFamily="2" charset="-78"/>
              </a:rPr>
              <a:t>EIA</a:t>
            </a:r>
            <a:endParaRPr lang="en-US" sz="4000" b="1" dirty="0">
              <a:solidFill>
                <a:srgbClr val="918655">
                  <a:lumMod val="50000"/>
                </a:srgbClr>
              </a:solidFill>
              <a:cs typeface="B Nazanin" panose="00000400000000000000" pitchFamily="2" charset="-78"/>
            </a:endParaRPr>
          </a:p>
        </p:txBody>
      </p:sp>
      <p:sp>
        <p:nvSpPr>
          <p:cNvPr id="3" name="TextBox 2"/>
          <p:cNvSpPr txBox="1"/>
          <p:nvPr/>
        </p:nvSpPr>
        <p:spPr>
          <a:xfrm>
            <a:off x="8201093" y="1296421"/>
            <a:ext cx="1210615" cy="400110"/>
          </a:xfrm>
          <a:prstGeom prst="rect">
            <a:avLst/>
          </a:prstGeom>
          <a:solidFill>
            <a:schemeClr val="accent4"/>
          </a:solidFill>
          <a:ln w="38100">
            <a:solidFill>
              <a:schemeClr val="accent3"/>
            </a:solidFill>
            <a:prstDash val="sysDash"/>
          </a:ln>
        </p:spPr>
        <p:txBody>
          <a:bodyPr wrap="square" rtlCol="0">
            <a:spAutoFit/>
          </a:bodyPr>
          <a:lstStyle/>
          <a:p>
            <a:pPr algn="ctr"/>
            <a:r>
              <a:rPr lang="fa-IR" sz="2000" dirty="0">
                <a:solidFill>
                  <a:prstClr val="black"/>
                </a:solidFill>
                <a:cs typeface="B Nazanin" panose="00000400000000000000" pitchFamily="2" charset="-78"/>
              </a:rPr>
              <a:t>دهه 1960</a:t>
            </a:r>
            <a:endParaRPr lang="en-US" sz="1400" dirty="0">
              <a:solidFill>
                <a:prstClr val="black"/>
              </a:solidFill>
              <a:cs typeface="B Nazanin" panose="00000400000000000000" pitchFamily="2" charset="-78"/>
            </a:endParaRPr>
          </a:p>
        </p:txBody>
      </p:sp>
      <p:sp>
        <p:nvSpPr>
          <p:cNvPr id="4" name="TextBox 3"/>
          <p:cNvSpPr txBox="1"/>
          <p:nvPr/>
        </p:nvSpPr>
        <p:spPr>
          <a:xfrm>
            <a:off x="885895" y="1296421"/>
            <a:ext cx="7109139" cy="400110"/>
          </a:xfrm>
          <a:prstGeom prst="rect">
            <a:avLst/>
          </a:prstGeom>
          <a:solidFill>
            <a:srgbClr val="F5ED8B"/>
          </a:solid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آغاز ارزیابی‌های </a:t>
            </a:r>
            <a:r>
              <a:rPr lang="fa-IR" sz="2000" dirty="0">
                <a:solidFill>
                  <a:prstClr val="black"/>
                </a:solidFill>
                <a:cs typeface="B Nazanin" panose="00000400000000000000" pitchFamily="2" charset="-78"/>
              </a:rPr>
              <a:t>تأثیرات زیست محیطی به عنوان بخشی از افزایش آگاهی از محیط زیست</a:t>
            </a:r>
            <a:endParaRPr lang="en-US" sz="1400" dirty="0">
              <a:solidFill>
                <a:prstClr val="black"/>
              </a:solidFill>
              <a:cs typeface="B Nazanin" panose="00000400000000000000" pitchFamily="2" charset="-78"/>
            </a:endParaRPr>
          </a:p>
        </p:txBody>
      </p:sp>
      <p:sp>
        <p:nvSpPr>
          <p:cNvPr id="6" name="TextBox 5"/>
          <p:cNvSpPr txBox="1"/>
          <p:nvPr/>
        </p:nvSpPr>
        <p:spPr>
          <a:xfrm>
            <a:off x="6616993" y="2328417"/>
            <a:ext cx="2794715" cy="3785652"/>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این </a:t>
            </a:r>
            <a:r>
              <a:rPr lang="fa-IR" sz="2000" dirty="0">
                <a:solidFill>
                  <a:prstClr val="black"/>
                </a:solidFill>
                <a:cs typeface="B Nazanin" panose="00000400000000000000" pitchFamily="2" charset="-78"/>
              </a:rPr>
              <a:t>سال‌ها</a:t>
            </a:r>
            <a:r>
              <a:rPr lang="fa-IR" sz="2000" dirty="0">
                <a:solidFill>
                  <a:prstClr val="black"/>
                </a:solidFill>
                <a:cs typeface="B Nazanin" panose="00000400000000000000" pitchFamily="2" charset="-78"/>
              </a:rPr>
              <a:t>, دولت ایالت متحده آمریکا, ارزیابی را به عنوان مجوز اجرای پروژه های عمرانی پذیرفت و </a:t>
            </a:r>
            <a:r>
              <a:rPr lang="fa-IR" sz="2000" dirty="0">
                <a:solidFill>
                  <a:prstClr val="black"/>
                </a:solidFill>
                <a:cs typeface="B Nazanin" panose="00000400000000000000" pitchFamily="2" charset="-78"/>
              </a:rPr>
              <a:t>سازمان‌ها و </a:t>
            </a:r>
            <a:r>
              <a:rPr lang="fa-IR" sz="2000" dirty="0">
                <a:solidFill>
                  <a:prstClr val="black"/>
                </a:solidFill>
                <a:cs typeface="B Nazanin" panose="00000400000000000000" pitchFamily="2" charset="-78"/>
              </a:rPr>
              <a:t>موسسات موظف گردیدند که قبل از اجرای هر پروژه اثرات زیست محیطی آن را مورد بررسی قرار </a:t>
            </a:r>
            <a:r>
              <a:rPr lang="fa-IR" sz="2000" dirty="0">
                <a:solidFill>
                  <a:prstClr val="black"/>
                </a:solidFill>
                <a:cs typeface="B Nazanin" panose="00000400000000000000" pitchFamily="2" charset="-78"/>
              </a:rPr>
              <a:t>دهند. بر </a:t>
            </a:r>
            <a:r>
              <a:rPr lang="fa-IR" sz="2000" dirty="0">
                <a:solidFill>
                  <a:prstClr val="black"/>
                </a:solidFill>
                <a:cs typeface="B Nazanin" panose="00000400000000000000" pitchFamily="2" charset="-78"/>
              </a:rPr>
              <a:t>این اساس چنانچه </a:t>
            </a:r>
            <a:r>
              <a:rPr lang="fa-IR" sz="2000" dirty="0">
                <a:solidFill>
                  <a:prstClr val="black"/>
                </a:solidFill>
                <a:cs typeface="B Nazanin" panose="00000400000000000000" pitchFamily="2" charset="-78"/>
              </a:rPr>
              <a:t>پروژه‌ای </a:t>
            </a:r>
            <a:r>
              <a:rPr lang="fa-IR" sz="2000" dirty="0">
                <a:solidFill>
                  <a:prstClr val="black"/>
                </a:solidFill>
                <a:cs typeface="B Nazanin" panose="00000400000000000000" pitchFamily="2" charset="-78"/>
              </a:rPr>
              <a:t>دارای احتمال پدید آوردن اثرات سوء بر محیط زیست باشد ناگزیر به تهیه </a:t>
            </a:r>
            <a:r>
              <a:rPr lang="fa-IR" sz="2000" dirty="0">
                <a:solidFill>
                  <a:prstClr val="black"/>
                </a:solidFill>
                <a:cs typeface="B Nazanin" panose="00000400000000000000" pitchFamily="2" charset="-78"/>
              </a:rPr>
              <a:t>گزارش اثرات </a:t>
            </a:r>
            <a:r>
              <a:rPr lang="fa-IR" sz="2000" dirty="0">
                <a:solidFill>
                  <a:prstClr val="black"/>
                </a:solidFill>
                <a:cs typeface="B Nazanin" panose="00000400000000000000" pitchFamily="2" charset="-78"/>
              </a:rPr>
              <a:t>زیست محیطی </a:t>
            </a:r>
            <a:r>
              <a:rPr lang="fa-IR" sz="2000" dirty="0">
                <a:solidFill>
                  <a:prstClr val="black"/>
                </a:solidFill>
                <a:cs typeface="B Nazanin" panose="00000400000000000000" pitchFamily="2" charset="-78"/>
              </a:rPr>
              <a:t>می‌باشد</a:t>
            </a:r>
            <a:r>
              <a:rPr lang="fa-IR" sz="2000" dirty="0">
                <a:solidFill>
                  <a:prstClr val="black"/>
                </a:solidFill>
                <a:cs typeface="B Nazanin" panose="00000400000000000000" pitchFamily="2" charset="-78"/>
              </a:rPr>
              <a:t>.</a:t>
            </a:r>
            <a:endParaRPr lang="en-US" sz="1400" dirty="0">
              <a:solidFill>
                <a:prstClr val="black"/>
              </a:solidFill>
              <a:cs typeface="B Nazanin" panose="00000400000000000000" pitchFamily="2" charset="-78"/>
            </a:endParaRPr>
          </a:p>
        </p:txBody>
      </p:sp>
      <p:pic>
        <p:nvPicPr>
          <p:cNvPr id="7" name="Picture 6"/>
          <p:cNvPicPr>
            <a:picLocks noChangeAspect="1"/>
          </p:cNvPicPr>
          <p:nvPr/>
        </p:nvPicPr>
        <p:blipFill>
          <a:blip r:embed="rId2"/>
          <a:stretch>
            <a:fillRect/>
          </a:stretch>
        </p:blipFill>
        <p:spPr>
          <a:xfrm>
            <a:off x="1803277" y="2051872"/>
            <a:ext cx="3474314" cy="2086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1803277" y="4247000"/>
            <a:ext cx="3474314" cy="21729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ight Arrow 8"/>
          <p:cNvSpPr/>
          <p:nvPr/>
        </p:nvSpPr>
        <p:spPr>
          <a:xfrm flipH="1">
            <a:off x="5470773" y="3848994"/>
            <a:ext cx="953037" cy="74449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rtl="0"/>
            <a:endParaRPr lang="en-US">
              <a:solidFill>
                <a:prstClr val="white"/>
              </a:solidFill>
            </a:endParaRPr>
          </a:p>
        </p:txBody>
      </p:sp>
    </p:spTree>
    <p:extLst>
      <p:ext uri="{BB962C8B-B14F-4D97-AF65-F5344CB8AC3E}">
        <p14:creationId xmlns:p14="http://schemas.microsoft.com/office/powerpoint/2010/main" val="13076295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16" presetClass="entr" presetSubtype="37"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outVertical)">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91696" y="386367"/>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هدف از ارزیابی</a:t>
            </a:r>
            <a:endParaRPr lang="en-US" sz="4000" b="1" dirty="0">
              <a:solidFill>
                <a:srgbClr val="918655">
                  <a:lumMod val="50000"/>
                </a:srgbClr>
              </a:solidFill>
              <a:cs typeface="B Homa" panose="00000400000000000000" pitchFamily="2" charset="-78"/>
            </a:endParaRPr>
          </a:p>
        </p:txBody>
      </p:sp>
      <p:sp>
        <p:nvSpPr>
          <p:cNvPr id="6" name="TextBox 5"/>
          <p:cNvSpPr txBox="1"/>
          <p:nvPr/>
        </p:nvSpPr>
        <p:spPr>
          <a:xfrm>
            <a:off x="6198950" y="3112655"/>
            <a:ext cx="4748092" cy="3077766"/>
          </a:xfrm>
          <a:prstGeom prst="rect">
            <a:avLst/>
          </a:prstGeom>
          <a:noFill/>
          <a:ln w="38100">
            <a:solidFill>
              <a:srgbClr val="C00000"/>
            </a:solidFill>
            <a:prstDash val="sysDash"/>
          </a:ln>
        </p:spPr>
        <p:txBody>
          <a:bodyPr wrap="square" rtlCol="0">
            <a:spAutoFit/>
          </a:bodyPr>
          <a:lstStyle/>
          <a:p>
            <a:pPr algn="justLow"/>
            <a:endParaRPr lang="fa-IR" sz="2000" dirty="0">
              <a:solidFill>
                <a:prstClr val="black"/>
              </a:solidFill>
              <a:cs typeface="B Nazanin" panose="00000400000000000000" pitchFamily="2" charset="-78"/>
            </a:endParaRPr>
          </a:p>
          <a:p>
            <a:pPr algn="justLow"/>
            <a:endParaRPr lang="fa-IR" sz="2000" dirty="0">
              <a:solidFill>
                <a:prstClr val="black"/>
              </a:solidFill>
              <a:cs typeface="B Nazanin" panose="00000400000000000000" pitchFamily="2" charset="-78"/>
            </a:endParaRPr>
          </a:p>
          <a:p>
            <a:pPr algn="justLow"/>
            <a:endParaRPr lang="fa-IR" sz="2000" dirty="0">
              <a:solidFill>
                <a:prstClr val="black"/>
              </a:solidFill>
              <a:cs typeface="B Nazanin" panose="00000400000000000000" pitchFamily="2" charset="-78"/>
            </a:endParaRPr>
          </a:p>
          <a:p>
            <a:pPr algn="justLow"/>
            <a:r>
              <a:rPr lang="fa-IR" sz="2000" dirty="0">
                <a:solidFill>
                  <a:prstClr val="black"/>
                </a:solidFill>
                <a:cs typeface="B Nazanin" panose="00000400000000000000" pitchFamily="2" charset="-78"/>
              </a:rPr>
              <a:t>هدف از </a:t>
            </a:r>
            <a:r>
              <a:rPr lang="fa-IR" sz="2000" dirty="0">
                <a:solidFill>
                  <a:prstClr val="black"/>
                </a:solidFill>
                <a:cs typeface="B Nazanin" panose="00000400000000000000" pitchFamily="2" charset="-78"/>
              </a:rPr>
              <a:t>ارزیابی مطمئن ساختن تفکر </a:t>
            </a:r>
            <a:r>
              <a:rPr lang="fa-IR" sz="2000" dirty="0">
                <a:solidFill>
                  <a:prstClr val="black"/>
                </a:solidFill>
                <a:cs typeface="B Nazanin" panose="00000400000000000000" pitchFamily="2" charset="-78"/>
              </a:rPr>
              <a:t>تصمیم‌گیرندگان </a:t>
            </a:r>
            <a:r>
              <a:rPr lang="fa-IR" sz="2000" dirty="0">
                <a:solidFill>
                  <a:prstClr val="black"/>
                </a:solidFill>
                <a:cs typeface="B Nazanin" panose="00000400000000000000" pitchFamily="2" charset="-78"/>
              </a:rPr>
              <a:t>جهت فکر کردن به اثرات </a:t>
            </a:r>
            <a:r>
              <a:rPr lang="fa-IR" sz="2000" dirty="0">
                <a:solidFill>
                  <a:prstClr val="black"/>
                </a:solidFill>
                <a:cs typeface="B Nazanin" panose="00000400000000000000" pitchFamily="2" charset="-78"/>
              </a:rPr>
              <a:t>زیست‌محیطی </a:t>
            </a:r>
            <a:r>
              <a:rPr lang="fa-IR" sz="2000" dirty="0">
                <a:solidFill>
                  <a:prstClr val="black"/>
                </a:solidFill>
                <a:cs typeface="B Nazanin" panose="00000400000000000000" pitchFamily="2" charset="-78"/>
              </a:rPr>
              <a:t>در زمان </a:t>
            </a:r>
            <a:r>
              <a:rPr lang="fa-IR" sz="2000" dirty="0">
                <a:solidFill>
                  <a:prstClr val="black"/>
                </a:solidFill>
                <a:cs typeface="B Nazanin" panose="00000400000000000000" pitchFamily="2" charset="-78"/>
              </a:rPr>
              <a:t>تصمیم‌گیری </a:t>
            </a:r>
            <a:r>
              <a:rPr lang="fa-IR" sz="2000" dirty="0">
                <a:solidFill>
                  <a:prstClr val="black"/>
                </a:solidFill>
                <a:cs typeface="B Nazanin" panose="00000400000000000000" pitchFamily="2" charset="-78"/>
              </a:rPr>
              <a:t>در هر صورت، در زمان پیشرفت با پروژه است</a:t>
            </a:r>
            <a:r>
              <a:rPr lang="fa-IR" sz="2000" dirty="0">
                <a:solidFill>
                  <a:prstClr val="black"/>
                </a:solidFill>
                <a:cs typeface="B Nazanin" panose="00000400000000000000" pitchFamily="2" charset="-78"/>
              </a:rPr>
              <a:t>.</a:t>
            </a:r>
          </a:p>
          <a:p>
            <a:pPr algn="justLow"/>
            <a:endParaRPr lang="fa-IR" sz="2000" dirty="0">
              <a:solidFill>
                <a:prstClr val="black"/>
              </a:solidFill>
              <a:cs typeface="B Nazanin" panose="00000400000000000000" pitchFamily="2" charset="-78"/>
            </a:endParaRPr>
          </a:p>
          <a:p>
            <a:pPr algn="justLow"/>
            <a:endParaRPr lang="fa-IR" sz="2000" dirty="0">
              <a:solidFill>
                <a:prstClr val="black"/>
              </a:solidFill>
              <a:cs typeface="B Nazanin" panose="00000400000000000000" pitchFamily="2" charset="-78"/>
            </a:endParaRPr>
          </a:p>
          <a:p>
            <a:pPr algn="justLow"/>
            <a:endParaRPr lang="fa-IR" sz="2000" dirty="0">
              <a:solidFill>
                <a:prstClr val="black"/>
              </a:solidFill>
              <a:cs typeface="B Nazanin" panose="00000400000000000000" pitchFamily="2" charset="-78"/>
            </a:endParaRPr>
          </a:p>
          <a:p>
            <a:pPr algn="justLow"/>
            <a:endParaRPr lang="en-US" sz="1400" dirty="0">
              <a:solidFill>
                <a:prstClr val="black"/>
              </a:solidFill>
              <a:cs typeface="B Nazanin" panose="00000400000000000000" pitchFamily="2" charset="-78"/>
            </a:endParaRPr>
          </a:p>
        </p:txBody>
      </p:sp>
      <p:pic>
        <p:nvPicPr>
          <p:cNvPr id="3" name="Picture 2"/>
          <p:cNvPicPr>
            <a:picLocks noChangeAspect="1"/>
          </p:cNvPicPr>
          <p:nvPr/>
        </p:nvPicPr>
        <p:blipFill>
          <a:blip r:embed="rId2"/>
          <a:stretch>
            <a:fillRect/>
          </a:stretch>
        </p:blipFill>
        <p:spPr>
          <a:xfrm>
            <a:off x="-1" y="1420476"/>
            <a:ext cx="5478403" cy="5437523"/>
          </a:xfrm>
          <a:prstGeom prst="rect">
            <a:avLst/>
          </a:prstGeom>
        </p:spPr>
      </p:pic>
    </p:spTree>
    <p:extLst>
      <p:ext uri="{BB962C8B-B14F-4D97-AF65-F5344CB8AC3E}">
        <p14:creationId xmlns:p14="http://schemas.microsoft.com/office/powerpoint/2010/main" val="41674252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91696" y="386367"/>
            <a:ext cx="4597758"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ارزیابی </a:t>
            </a:r>
            <a:r>
              <a:rPr lang="en-US" sz="4000" b="1" dirty="0">
                <a:solidFill>
                  <a:srgbClr val="918655">
                    <a:lumMod val="50000"/>
                  </a:srgbClr>
                </a:solidFill>
                <a:latin typeface="Times New Roman" panose="02020603050405020304" pitchFamily="18" charset="0"/>
                <a:cs typeface="B Homa" panose="00000400000000000000" pitchFamily="2" charset="-78"/>
              </a:rPr>
              <a:t>EIA</a:t>
            </a:r>
            <a:r>
              <a:rPr lang="fa-IR" sz="4000" b="1" dirty="0">
                <a:solidFill>
                  <a:srgbClr val="918655">
                    <a:lumMod val="50000"/>
                  </a:srgbClr>
                </a:solidFill>
                <a:latin typeface="Times New Roman" panose="02020603050405020304" pitchFamily="18" charset="0"/>
                <a:cs typeface="B Homa" panose="00000400000000000000" pitchFamily="2" charset="-78"/>
              </a:rPr>
              <a:t> در ایران</a:t>
            </a:r>
            <a:endParaRPr lang="en-US" sz="4000" b="1" dirty="0">
              <a:solidFill>
                <a:srgbClr val="918655">
                  <a:lumMod val="50000"/>
                </a:srgbClr>
              </a:solidFill>
              <a:cs typeface="B Homa" panose="00000400000000000000" pitchFamily="2" charset="-78"/>
            </a:endParaRPr>
          </a:p>
        </p:txBody>
      </p:sp>
      <p:sp>
        <p:nvSpPr>
          <p:cNvPr id="5" name="TextBox 4"/>
          <p:cNvSpPr txBox="1"/>
          <p:nvPr/>
        </p:nvSpPr>
        <p:spPr>
          <a:xfrm>
            <a:off x="7933385" y="1946520"/>
            <a:ext cx="1210615" cy="923330"/>
          </a:xfrm>
          <a:prstGeom prst="rect">
            <a:avLst/>
          </a:prstGeom>
          <a:solidFill>
            <a:schemeClr val="accent4"/>
          </a:solidFill>
          <a:ln w="38100">
            <a:solidFill>
              <a:schemeClr val="accent3"/>
            </a:solidFill>
            <a:prstDash val="sysDash"/>
          </a:ln>
        </p:spPr>
        <p:txBody>
          <a:bodyPr wrap="square" rtlCol="0">
            <a:spAutoFit/>
          </a:bodyPr>
          <a:lstStyle/>
          <a:p>
            <a:pPr algn="ctr"/>
            <a:endParaRPr lang="fa-IR" sz="2000" dirty="0">
              <a:solidFill>
                <a:prstClr val="black"/>
              </a:solidFill>
              <a:cs typeface="B Nazanin" panose="00000400000000000000" pitchFamily="2" charset="-78"/>
            </a:endParaRPr>
          </a:p>
          <a:p>
            <a:pPr algn="ctr"/>
            <a:r>
              <a:rPr lang="fa-IR" sz="2000" dirty="0">
                <a:solidFill>
                  <a:prstClr val="black"/>
                </a:solidFill>
                <a:cs typeface="B Nazanin" panose="00000400000000000000" pitchFamily="2" charset="-78"/>
              </a:rPr>
              <a:t>1354</a:t>
            </a:r>
            <a:endParaRPr lang="fa-IR" sz="2000" dirty="0">
              <a:solidFill>
                <a:prstClr val="black"/>
              </a:solidFill>
              <a:cs typeface="B Nazanin" panose="00000400000000000000" pitchFamily="2" charset="-78"/>
            </a:endParaRPr>
          </a:p>
          <a:p>
            <a:pPr algn="ctr"/>
            <a:endParaRPr lang="en-US" sz="1400" dirty="0">
              <a:solidFill>
                <a:prstClr val="black"/>
              </a:solidFill>
              <a:cs typeface="B Nazanin" panose="00000400000000000000" pitchFamily="2" charset="-78"/>
            </a:endParaRPr>
          </a:p>
        </p:txBody>
      </p:sp>
      <p:sp>
        <p:nvSpPr>
          <p:cNvPr id="7" name="TextBox 6"/>
          <p:cNvSpPr txBox="1"/>
          <p:nvPr/>
        </p:nvSpPr>
        <p:spPr>
          <a:xfrm>
            <a:off x="618187" y="1900354"/>
            <a:ext cx="7109139" cy="1015663"/>
          </a:xfrm>
          <a:prstGeom prst="rect">
            <a:avLst/>
          </a:prstGeom>
          <a:solidFill>
            <a:srgbClr val="F5ED8B"/>
          </a:solid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در </a:t>
            </a:r>
            <a:r>
              <a:rPr lang="fa-IR" sz="2000" dirty="0">
                <a:solidFill>
                  <a:prstClr val="black"/>
                </a:solidFill>
                <a:cs typeface="B Nazanin" panose="00000400000000000000" pitchFamily="2" charset="-78"/>
              </a:rPr>
              <a:t>آیین‌نامه </a:t>
            </a:r>
            <a:r>
              <a:rPr lang="fa-IR" sz="2000" dirty="0">
                <a:solidFill>
                  <a:prstClr val="black"/>
                </a:solidFill>
                <a:cs typeface="B Nazanin" panose="00000400000000000000" pitchFamily="2" charset="-78"/>
              </a:rPr>
              <a:t>جلوگیری از </a:t>
            </a:r>
            <a:r>
              <a:rPr lang="fa-IR" sz="2000" dirty="0">
                <a:solidFill>
                  <a:prstClr val="black"/>
                </a:solidFill>
                <a:cs typeface="B Nazanin" panose="00000400000000000000" pitchFamily="2" charset="-78"/>
              </a:rPr>
              <a:t>آلودگی هوا </a:t>
            </a:r>
            <a:r>
              <a:rPr lang="fa-IR" sz="2000" dirty="0">
                <a:solidFill>
                  <a:prstClr val="black"/>
                </a:solidFill>
                <a:cs typeface="B Nazanin" panose="00000400000000000000" pitchFamily="2" charset="-78"/>
              </a:rPr>
              <a:t>مصوب ۵۴/۴/۲۹ </a:t>
            </a:r>
            <a:r>
              <a:rPr lang="fa-IR" sz="2000" dirty="0">
                <a:solidFill>
                  <a:prstClr val="black"/>
                </a:solidFill>
                <a:cs typeface="B Nazanin" panose="00000400000000000000" pitchFamily="2" charset="-78"/>
              </a:rPr>
              <a:t>کمیسیون‌های </a:t>
            </a:r>
            <a:r>
              <a:rPr lang="fa-IR" sz="2000" dirty="0">
                <a:solidFill>
                  <a:prstClr val="black"/>
                </a:solidFill>
                <a:cs typeface="B Nazanin" panose="00000400000000000000" pitchFamily="2" charset="-78"/>
              </a:rPr>
              <a:t>مجلسین وقت، صدور پروانه تأسیس هر نوع کارخانه و کارگاه جدید و توسعه و </a:t>
            </a:r>
            <a:r>
              <a:rPr lang="fa-IR" sz="2000" dirty="0">
                <a:solidFill>
                  <a:prstClr val="black"/>
                </a:solidFill>
                <a:cs typeface="B Nazanin" panose="00000400000000000000" pitchFamily="2" charset="-78"/>
              </a:rPr>
              <a:t>تغییر کارخانجات و کارگاه‌های </a:t>
            </a:r>
            <a:r>
              <a:rPr lang="fa-IR" sz="2000" dirty="0">
                <a:solidFill>
                  <a:prstClr val="black"/>
                </a:solidFill>
                <a:cs typeface="B Nazanin" panose="00000400000000000000" pitchFamily="2" charset="-78"/>
              </a:rPr>
              <a:t>موجود موکول به رعایت مقررات و ضوابط حفاظت و بهسازی محیط زیست </a:t>
            </a:r>
            <a:r>
              <a:rPr lang="fa-IR" sz="2000" dirty="0">
                <a:solidFill>
                  <a:prstClr val="black"/>
                </a:solidFill>
                <a:cs typeface="B Nazanin" panose="00000400000000000000" pitchFamily="2" charset="-78"/>
              </a:rPr>
              <a:t>شد.</a:t>
            </a:r>
            <a:endParaRPr lang="en-US" sz="1400" dirty="0">
              <a:solidFill>
                <a:prstClr val="black"/>
              </a:solidFill>
              <a:cs typeface="B Nazanin" panose="00000400000000000000" pitchFamily="2" charset="-78"/>
            </a:endParaRPr>
          </a:p>
        </p:txBody>
      </p:sp>
      <p:sp>
        <p:nvSpPr>
          <p:cNvPr id="8" name="TextBox 7"/>
          <p:cNvSpPr txBox="1"/>
          <p:nvPr/>
        </p:nvSpPr>
        <p:spPr>
          <a:xfrm>
            <a:off x="3515932" y="3470648"/>
            <a:ext cx="4095481" cy="400110"/>
          </a:xfrm>
          <a:prstGeom prst="rect">
            <a:avLst/>
          </a:prstGeom>
          <a:solidFill>
            <a:schemeClr val="accent4"/>
          </a:solidFill>
          <a:ln w="38100">
            <a:solidFill>
              <a:schemeClr val="accent3"/>
            </a:solidFill>
            <a:prstDash val="sysDash"/>
          </a:ln>
        </p:spPr>
        <p:txBody>
          <a:bodyPr wrap="square" rtlCol="0">
            <a:spAutoFit/>
          </a:bodyPr>
          <a:lstStyle/>
          <a:p>
            <a:pPr algn="ctr"/>
            <a:r>
              <a:rPr lang="fa-IR" sz="2000" dirty="0">
                <a:solidFill>
                  <a:prstClr val="black"/>
                </a:solidFill>
                <a:cs typeface="B Nazanin" panose="00000400000000000000" pitchFamily="2" charset="-78"/>
              </a:rPr>
              <a:t>انواع روش‌های ارزیابی اثرات محیط‌زیست</a:t>
            </a:r>
            <a:endParaRPr lang="en-US" sz="1400" dirty="0">
              <a:solidFill>
                <a:prstClr val="black"/>
              </a:solidFill>
              <a:cs typeface="B Nazanin" panose="00000400000000000000" pitchFamily="2" charset="-78"/>
            </a:endParaRPr>
          </a:p>
        </p:txBody>
      </p:sp>
      <p:sp>
        <p:nvSpPr>
          <p:cNvPr id="9" name="TextBox 8"/>
          <p:cNvSpPr txBox="1"/>
          <p:nvPr/>
        </p:nvSpPr>
        <p:spPr>
          <a:xfrm>
            <a:off x="6214058" y="4258419"/>
            <a:ext cx="302653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فهرست‌ها</a:t>
            </a:r>
            <a:endParaRPr lang="en-US" sz="1400" dirty="0">
              <a:solidFill>
                <a:prstClr val="black"/>
              </a:solidFill>
              <a:cs typeface="B Nazanin" panose="00000400000000000000" pitchFamily="2" charset="-78"/>
            </a:endParaRPr>
          </a:p>
        </p:txBody>
      </p:sp>
      <p:sp>
        <p:nvSpPr>
          <p:cNvPr id="10" name="TextBox 9"/>
          <p:cNvSpPr txBox="1"/>
          <p:nvPr/>
        </p:nvSpPr>
        <p:spPr>
          <a:xfrm>
            <a:off x="6214058" y="4781639"/>
            <a:ext cx="302653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ماتریس</a:t>
            </a:r>
            <a:endParaRPr lang="en-US" sz="1400" dirty="0">
              <a:solidFill>
                <a:prstClr val="black"/>
              </a:solidFill>
              <a:cs typeface="B Nazanin" panose="00000400000000000000" pitchFamily="2" charset="-78"/>
            </a:endParaRPr>
          </a:p>
        </p:txBody>
      </p:sp>
      <p:sp>
        <p:nvSpPr>
          <p:cNvPr id="11" name="TextBox 10"/>
          <p:cNvSpPr txBox="1"/>
          <p:nvPr/>
        </p:nvSpPr>
        <p:spPr>
          <a:xfrm>
            <a:off x="6214058" y="5304859"/>
            <a:ext cx="302653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تحلیل شبکه</a:t>
            </a:r>
            <a:endParaRPr lang="en-US" sz="1400" dirty="0">
              <a:solidFill>
                <a:prstClr val="black"/>
              </a:solidFill>
              <a:cs typeface="B Nazanin" panose="00000400000000000000" pitchFamily="2" charset="-78"/>
            </a:endParaRPr>
          </a:p>
        </p:txBody>
      </p:sp>
      <p:sp>
        <p:nvSpPr>
          <p:cNvPr id="12" name="TextBox 11"/>
          <p:cNvSpPr txBox="1"/>
          <p:nvPr/>
        </p:nvSpPr>
        <p:spPr>
          <a:xfrm>
            <a:off x="6214058" y="5833961"/>
            <a:ext cx="3026535" cy="400110"/>
          </a:xfrm>
          <a:prstGeom prst="rect">
            <a:avLst/>
          </a:prstGeom>
          <a:solidFill>
            <a:srgbClr val="F5ED8B"/>
          </a:solidFill>
          <a:ln w="38100">
            <a:solidFill>
              <a:srgbClr val="C00000"/>
            </a:solidFill>
            <a:prstDash val="sysDash"/>
          </a:ln>
        </p:spPr>
        <p:txBody>
          <a:bodyPr wrap="square" rtlCol="0">
            <a:spAutoFit/>
          </a:bodyPr>
          <a:lstStyle/>
          <a:p>
            <a:pPr algn="ctr" rtl="0"/>
            <a:r>
              <a:rPr lang="fa-IR" sz="2000" dirty="0">
                <a:solidFill>
                  <a:prstClr val="black"/>
                </a:solidFill>
                <a:cs typeface="B Nazanin" panose="00000400000000000000" pitchFamily="2" charset="-78"/>
              </a:rPr>
              <a:t>شاخص پیامد زیست‌محیطی</a:t>
            </a:r>
            <a:endParaRPr lang="en-US" sz="1400" dirty="0">
              <a:solidFill>
                <a:prstClr val="black"/>
              </a:solidFill>
              <a:cs typeface="B Nazanin" panose="00000400000000000000" pitchFamily="2" charset="-78"/>
            </a:endParaRPr>
          </a:p>
        </p:txBody>
      </p:sp>
      <p:sp>
        <p:nvSpPr>
          <p:cNvPr id="13" name="TextBox 12"/>
          <p:cNvSpPr txBox="1"/>
          <p:nvPr/>
        </p:nvSpPr>
        <p:spPr>
          <a:xfrm>
            <a:off x="2292440" y="4258419"/>
            <a:ext cx="301365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روش سود و زیان</a:t>
            </a:r>
            <a:endParaRPr lang="en-US" sz="1400" dirty="0">
              <a:solidFill>
                <a:prstClr val="black"/>
              </a:solidFill>
              <a:cs typeface="B Nazanin" panose="00000400000000000000" pitchFamily="2" charset="-78"/>
            </a:endParaRPr>
          </a:p>
        </p:txBody>
      </p:sp>
      <p:sp>
        <p:nvSpPr>
          <p:cNvPr id="14" name="TextBox 13"/>
          <p:cNvSpPr txBox="1"/>
          <p:nvPr/>
        </p:nvSpPr>
        <p:spPr>
          <a:xfrm>
            <a:off x="2292440" y="4781639"/>
            <a:ext cx="301365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همپوشانی نقشه‌ها</a:t>
            </a:r>
            <a:endParaRPr lang="en-US" sz="1400" dirty="0">
              <a:solidFill>
                <a:prstClr val="black"/>
              </a:solidFill>
              <a:cs typeface="B Nazanin" panose="00000400000000000000" pitchFamily="2" charset="-78"/>
            </a:endParaRPr>
          </a:p>
        </p:txBody>
      </p:sp>
      <p:sp>
        <p:nvSpPr>
          <p:cNvPr id="15" name="TextBox 14"/>
          <p:cNvSpPr txBox="1"/>
          <p:nvPr/>
        </p:nvSpPr>
        <p:spPr>
          <a:xfrm>
            <a:off x="2292440" y="5304859"/>
            <a:ext cx="3013655" cy="400110"/>
          </a:xfrm>
          <a:prstGeom prst="rect">
            <a:avLst/>
          </a:prstGeom>
          <a:solidFill>
            <a:srgbClr val="F5ED8B"/>
          </a:solidFill>
          <a:ln w="38100">
            <a:solidFill>
              <a:srgbClr val="C00000"/>
            </a:solidFill>
            <a:prstDash val="sysDash"/>
          </a:ln>
        </p:spPr>
        <p:txBody>
          <a:bodyPr wrap="square" rtlCol="0">
            <a:spAutoFit/>
          </a:bodyPr>
          <a:lstStyle/>
          <a:p>
            <a:pPr algn="ctr"/>
            <a:r>
              <a:rPr lang="fa-IR" sz="2000" dirty="0">
                <a:solidFill>
                  <a:prstClr val="black"/>
                </a:solidFill>
                <a:cs typeface="B Nazanin" panose="00000400000000000000" pitchFamily="2" charset="-78"/>
              </a:rPr>
              <a:t>چک لیست</a:t>
            </a:r>
            <a:endParaRPr lang="en-US" sz="1400" dirty="0">
              <a:solidFill>
                <a:prstClr val="black"/>
              </a:solidFill>
              <a:cs typeface="B Nazanin" panose="00000400000000000000" pitchFamily="2" charset="-78"/>
            </a:endParaRPr>
          </a:p>
        </p:txBody>
      </p:sp>
      <p:sp>
        <p:nvSpPr>
          <p:cNvPr id="16" name="TextBox 15"/>
          <p:cNvSpPr txBox="1"/>
          <p:nvPr/>
        </p:nvSpPr>
        <p:spPr>
          <a:xfrm>
            <a:off x="2292440" y="5833961"/>
            <a:ext cx="3013656" cy="400110"/>
          </a:xfrm>
          <a:prstGeom prst="rect">
            <a:avLst/>
          </a:prstGeom>
          <a:solidFill>
            <a:srgbClr val="F5ED8B"/>
          </a:solidFill>
          <a:ln w="38100">
            <a:solidFill>
              <a:srgbClr val="C00000"/>
            </a:solidFill>
            <a:prstDash val="sysDash"/>
          </a:ln>
        </p:spPr>
        <p:txBody>
          <a:bodyPr wrap="square" rtlCol="0">
            <a:spAutoFit/>
          </a:bodyPr>
          <a:lstStyle/>
          <a:p>
            <a:pPr algn="ctr" rtl="0"/>
            <a:r>
              <a:rPr lang="fa-IR" sz="2000" dirty="0">
                <a:solidFill>
                  <a:prstClr val="black"/>
                </a:solidFill>
                <a:cs typeface="B Nazanin" panose="00000400000000000000" pitchFamily="2" charset="-78"/>
              </a:rPr>
              <a:t>روش‌های کمی (تاکسونومی عددی)</a:t>
            </a:r>
            <a:endParaRPr lang="en-US" sz="1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23937973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right)">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right)">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right)">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right)">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74264" y="206062"/>
            <a:ext cx="8409905" cy="584775"/>
          </a:xfrm>
          <a:prstGeom prst="rect">
            <a:avLst/>
          </a:prstGeom>
          <a:noFill/>
        </p:spPr>
        <p:txBody>
          <a:bodyPr wrap="square" rtlCol="0">
            <a:spAutoFit/>
          </a:bodyPr>
          <a:lstStyle/>
          <a:p>
            <a:r>
              <a:rPr lang="fa-IR" sz="3200" b="1" dirty="0">
                <a:solidFill>
                  <a:srgbClr val="918655">
                    <a:lumMod val="50000"/>
                  </a:srgbClr>
                </a:solidFill>
                <a:latin typeface="Times New Roman" panose="02020603050405020304" pitchFamily="18" charset="0"/>
                <a:cs typeface="B Nazanin" panose="00000400000000000000" pitchFamily="2" charset="-78"/>
              </a:rPr>
              <a:t>فرایند ارزیابی اثرات طرح‌های توسعه بر محیط زیست</a:t>
            </a:r>
            <a:endParaRPr lang="en-US" sz="3200" b="1" dirty="0">
              <a:solidFill>
                <a:srgbClr val="918655">
                  <a:lumMod val="50000"/>
                </a:srgbClr>
              </a:solidFill>
              <a:cs typeface="B Nazanin" panose="00000400000000000000" pitchFamily="2" charset="-78"/>
            </a:endParaRPr>
          </a:p>
        </p:txBody>
      </p:sp>
      <p:sp>
        <p:nvSpPr>
          <p:cNvPr id="10" name="TextBox 9"/>
          <p:cNvSpPr txBox="1"/>
          <p:nvPr/>
        </p:nvSpPr>
        <p:spPr>
          <a:xfrm>
            <a:off x="7302321" y="933509"/>
            <a:ext cx="1287886" cy="400110"/>
          </a:xfrm>
          <a:prstGeom prst="rect">
            <a:avLst/>
          </a:prstGeom>
          <a:solidFill>
            <a:schemeClr val="accent4"/>
          </a:solidFill>
          <a:ln w="38100">
            <a:solidFill>
              <a:schemeClr val="accent3"/>
            </a:solidFill>
            <a:prstDash val="sysDash"/>
          </a:ln>
        </p:spPr>
        <p:txBody>
          <a:bodyPr wrap="square" rtlCol="0">
            <a:spAutoFit/>
          </a:bodyPr>
          <a:lstStyle/>
          <a:p>
            <a:pPr algn="ctr"/>
            <a:r>
              <a:rPr lang="fa-IR" sz="2000" dirty="0">
                <a:solidFill>
                  <a:prstClr val="black"/>
                </a:solidFill>
                <a:cs typeface="B Nazanin" panose="00000400000000000000" pitchFamily="2" charset="-78"/>
              </a:rPr>
              <a:t>پیشنهاد پروژه</a:t>
            </a:r>
            <a:endParaRPr lang="en-US" sz="1400" dirty="0">
              <a:solidFill>
                <a:prstClr val="black"/>
              </a:solidFill>
              <a:cs typeface="B Nazanin" panose="00000400000000000000" pitchFamily="2" charset="-78"/>
            </a:endParaRPr>
          </a:p>
        </p:txBody>
      </p:sp>
      <p:sp>
        <p:nvSpPr>
          <p:cNvPr id="11" name="TextBox 10"/>
          <p:cNvSpPr txBox="1"/>
          <p:nvPr/>
        </p:nvSpPr>
        <p:spPr>
          <a:xfrm>
            <a:off x="7302321" y="151589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غربالگری</a:t>
            </a:r>
            <a:endParaRPr lang="en-US" sz="1050" b="1" dirty="0">
              <a:solidFill>
                <a:prstClr val="black"/>
              </a:solidFill>
              <a:cs typeface="B Nazanin" panose="00000400000000000000" pitchFamily="2" charset="-78"/>
            </a:endParaRPr>
          </a:p>
        </p:txBody>
      </p:sp>
      <p:sp>
        <p:nvSpPr>
          <p:cNvPr id="12" name="TextBox 11"/>
          <p:cNvSpPr txBox="1"/>
          <p:nvPr/>
        </p:nvSpPr>
        <p:spPr>
          <a:xfrm>
            <a:off x="7302321" y="2005952"/>
            <a:ext cx="1287886" cy="523220"/>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بررسی اولیه محیط زیستی</a:t>
            </a:r>
            <a:endParaRPr lang="en-US" sz="1050" b="1" dirty="0">
              <a:solidFill>
                <a:prstClr val="black"/>
              </a:solidFill>
              <a:cs typeface="B Nazanin" panose="00000400000000000000" pitchFamily="2" charset="-78"/>
            </a:endParaRPr>
          </a:p>
        </p:txBody>
      </p:sp>
      <p:sp>
        <p:nvSpPr>
          <p:cNvPr id="13" name="TextBox 12"/>
          <p:cNvSpPr txBox="1"/>
          <p:nvPr/>
        </p:nvSpPr>
        <p:spPr>
          <a:xfrm>
            <a:off x="5679583" y="151589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نیاز به </a:t>
            </a:r>
            <a:r>
              <a:rPr lang="en-US" sz="1400" b="1" dirty="0">
                <a:solidFill>
                  <a:prstClr val="black"/>
                </a:solidFill>
                <a:cs typeface="B Nazanin" panose="00000400000000000000" pitchFamily="2" charset="-78"/>
              </a:rPr>
              <a:t>EIA</a:t>
            </a:r>
            <a:endParaRPr lang="en-US" sz="1050" b="1" dirty="0">
              <a:solidFill>
                <a:prstClr val="black"/>
              </a:solidFill>
              <a:cs typeface="B Nazanin" panose="00000400000000000000" pitchFamily="2" charset="-78"/>
            </a:endParaRPr>
          </a:p>
        </p:txBody>
      </p:sp>
      <p:sp>
        <p:nvSpPr>
          <p:cNvPr id="14" name="TextBox 13"/>
          <p:cNvSpPr txBox="1"/>
          <p:nvPr/>
        </p:nvSpPr>
        <p:spPr>
          <a:xfrm>
            <a:off x="5679583" y="2005952"/>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حیطه‌یابی</a:t>
            </a:r>
            <a:endParaRPr lang="en-US" sz="1050" b="1" dirty="0">
              <a:solidFill>
                <a:prstClr val="black"/>
              </a:solidFill>
              <a:cs typeface="B Nazanin" panose="00000400000000000000" pitchFamily="2" charset="-78"/>
            </a:endParaRPr>
          </a:p>
        </p:txBody>
      </p:sp>
      <p:sp>
        <p:nvSpPr>
          <p:cNvPr id="15" name="TextBox 14"/>
          <p:cNvSpPr txBox="1"/>
          <p:nvPr/>
        </p:nvSpPr>
        <p:spPr>
          <a:xfrm>
            <a:off x="5679583" y="2496007"/>
            <a:ext cx="1287886" cy="523220"/>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تجزیه و تحلیل اثرات</a:t>
            </a:r>
            <a:endParaRPr lang="en-US" sz="1050" b="1" dirty="0">
              <a:solidFill>
                <a:prstClr val="black"/>
              </a:solidFill>
              <a:cs typeface="B Nazanin" panose="00000400000000000000" pitchFamily="2" charset="-78"/>
            </a:endParaRPr>
          </a:p>
        </p:txBody>
      </p:sp>
      <p:sp>
        <p:nvSpPr>
          <p:cNvPr id="16" name="TextBox 15"/>
          <p:cNvSpPr txBox="1"/>
          <p:nvPr/>
        </p:nvSpPr>
        <p:spPr>
          <a:xfrm>
            <a:off x="5679583" y="3201505"/>
            <a:ext cx="1287886" cy="738664"/>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برنامه‌های مدیریت و کاهش اثرات</a:t>
            </a:r>
            <a:endParaRPr lang="en-US" sz="1050" b="1" dirty="0">
              <a:solidFill>
                <a:prstClr val="black"/>
              </a:solidFill>
              <a:cs typeface="B Nazanin" panose="00000400000000000000" pitchFamily="2" charset="-78"/>
            </a:endParaRPr>
          </a:p>
        </p:txBody>
      </p:sp>
      <p:sp>
        <p:nvSpPr>
          <p:cNvPr id="17" name="TextBox 16"/>
          <p:cNvSpPr txBox="1"/>
          <p:nvPr/>
        </p:nvSpPr>
        <p:spPr>
          <a:xfrm>
            <a:off x="5679583" y="412244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گزارش </a:t>
            </a:r>
            <a:r>
              <a:rPr lang="en-US" sz="1400" b="1" dirty="0">
                <a:solidFill>
                  <a:prstClr val="black"/>
                </a:solidFill>
                <a:cs typeface="B Nazanin" panose="00000400000000000000" pitchFamily="2" charset="-78"/>
              </a:rPr>
              <a:t>EIA</a:t>
            </a:r>
            <a:endParaRPr lang="en-US" sz="1050" b="1" dirty="0">
              <a:solidFill>
                <a:prstClr val="black"/>
              </a:solidFill>
              <a:cs typeface="B Nazanin" panose="00000400000000000000" pitchFamily="2" charset="-78"/>
            </a:endParaRPr>
          </a:p>
        </p:txBody>
      </p:sp>
      <p:sp>
        <p:nvSpPr>
          <p:cNvPr id="18" name="TextBox 17"/>
          <p:cNvSpPr txBox="1"/>
          <p:nvPr/>
        </p:nvSpPr>
        <p:spPr>
          <a:xfrm>
            <a:off x="5679583" y="4612502"/>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مرور گزارش</a:t>
            </a:r>
            <a:endParaRPr lang="en-US" sz="1050" b="1" dirty="0">
              <a:solidFill>
                <a:prstClr val="black"/>
              </a:solidFill>
              <a:cs typeface="B Nazanin" panose="00000400000000000000" pitchFamily="2" charset="-78"/>
            </a:endParaRPr>
          </a:p>
        </p:txBody>
      </p:sp>
      <p:sp>
        <p:nvSpPr>
          <p:cNvPr id="19" name="TextBox 18"/>
          <p:cNvSpPr txBox="1"/>
          <p:nvPr/>
        </p:nvSpPr>
        <p:spPr>
          <a:xfrm>
            <a:off x="5679583" y="510255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تصمیم‌گیری</a:t>
            </a:r>
            <a:endParaRPr lang="en-US" sz="1050" b="1" dirty="0">
              <a:solidFill>
                <a:prstClr val="black"/>
              </a:solidFill>
              <a:cs typeface="B Nazanin" panose="00000400000000000000" pitchFamily="2" charset="-78"/>
            </a:endParaRPr>
          </a:p>
        </p:txBody>
      </p:sp>
      <p:sp>
        <p:nvSpPr>
          <p:cNvPr id="20" name="TextBox 19"/>
          <p:cNvSpPr txBox="1"/>
          <p:nvPr/>
        </p:nvSpPr>
        <p:spPr>
          <a:xfrm>
            <a:off x="5679583" y="5592612"/>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تایید</a:t>
            </a:r>
            <a:endParaRPr lang="en-US" sz="1050" b="1" dirty="0">
              <a:solidFill>
                <a:prstClr val="black"/>
              </a:solidFill>
              <a:cs typeface="B Nazanin" panose="00000400000000000000" pitchFamily="2" charset="-78"/>
            </a:endParaRPr>
          </a:p>
        </p:txBody>
      </p:sp>
      <p:sp>
        <p:nvSpPr>
          <p:cNvPr id="21" name="TextBox 20"/>
          <p:cNvSpPr txBox="1"/>
          <p:nvPr/>
        </p:nvSpPr>
        <p:spPr>
          <a:xfrm>
            <a:off x="5679583" y="6082667"/>
            <a:ext cx="1287886" cy="523220"/>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اجرای برنامه‌ها و پایش مدیریت</a:t>
            </a:r>
            <a:endParaRPr lang="en-US" sz="1050" b="1" dirty="0">
              <a:solidFill>
                <a:prstClr val="black"/>
              </a:solidFill>
              <a:cs typeface="B Nazanin" panose="00000400000000000000" pitchFamily="2" charset="-78"/>
            </a:endParaRPr>
          </a:p>
        </p:txBody>
      </p:sp>
      <p:sp>
        <p:nvSpPr>
          <p:cNvPr id="22" name="TextBox 21"/>
          <p:cNvSpPr txBox="1"/>
          <p:nvPr/>
        </p:nvSpPr>
        <p:spPr>
          <a:xfrm>
            <a:off x="4056845" y="510255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عدم تایید</a:t>
            </a:r>
            <a:endParaRPr lang="en-US" sz="1050" b="1" dirty="0">
              <a:solidFill>
                <a:prstClr val="black"/>
              </a:solidFill>
              <a:cs typeface="B Nazanin" panose="00000400000000000000" pitchFamily="2" charset="-78"/>
            </a:endParaRPr>
          </a:p>
        </p:txBody>
      </p:sp>
      <p:sp>
        <p:nvSpPr>
          <p:cNvPr id="23" name="TextBox 22"/>
          <p:cNvSpPr txBox="1"/>
          <p:nvPr/>
        </p:nvSpPr>
        <p:spPr>
          <a:xfrm>
            <a:off x="4056845" y="4612501"/>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اصلاح</a:t>
            </a:r>
            <a:endParaRPr lang="en-US" sz="1050" b="1" dirty="0">
              <a:solidFill>
                <a:prstClr val="black"/>
              </a:solidFill>
              <a:cs typeface="B Nazanin" panose="00000400000000000000" pitchFamily="2" charset="-78"/>
            </a:endParaRPr>
          </a:p>
        </p:txBody>
      </p:sp>
      <p:sp>
        <p:nvSpPr>
          <p:cNvPr id="24" name="TextBox 23"/>
          <p:cNvSpPr txBox="1"/>
          <p:nvPr/>
        </p:nvSpPr>
        <p:spPr>
          <a:xfrm>
            <a:off x="4056845" y="412244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تحویل دوباره</a:t>
            </a:r>
            <a:endParaRPr lang="en-US" sz="1050" b="1" dirty="0">
              <a:solidFill>
                <a:prstClr val="black"/>
              </a:solidFill>
              <a:cs typeface="B Nazanin" panose="00000400000000000000" pitchFamily="2" charset="-78"/>
            </a:endParaRPr>
          </a:p>
        </p:txBody>
      </p:sp>
      <p:sp>
        <p:nvSpPr>
          <p:cNvPr id="25" name="TextBox 24"/>
          <p:cNvSpPr txBox="1"/>
          <p:nvPr/>
        </p:nvSpPr>
        <p:spPr>
          <a:xfrm>
            <a:off x="9105363" y="1815777"/>
            <a:ext cx="1287886" cy="307777"/>
          </a:xfrm>
          <a:prstGeom prst="rect">
            <a:avLst/>
          </a:prstGeom>
          <a:solidFill>
            <a:srgbClr val="F5ED8B"/>
          </a:solidFill>
          <a:ln w="38100">
            <a:solidFill>
              <a:schemeClr val="accent3"/>
            </a:solidFill>
            <a:prstDash val="sysDash"/>
          </a:ln>
        </p:spPr>
        <p:txBody>
          <a:bodyPr wrap="square" rtlCol="0">
            <a:spAutoFit/>
          </a:bodyPr>
          <a:lstStyle/>
          <a:p>
            <a:pPr algn="ctr"/>
            <a:r>
              <a:rPr lang="fa-IR" sz="1400" b="1" dirty="0">
                <a:solidFill>
                  <a:prstClr val="black"/>
                </a:solidFill>
                <a:cs typeface="B Nazanin" panose="00000400000000000000" pitchFamily="2" charset="-78"/>
              </a:rPr>
              <a:t>عدم نیاز به </a:t>
            </a:r>
            <a:r>
              <a:rPr lang="en-US" sz="1400" b="1" dirty="0">
                <a:solidFill>
                  <a:prstClr val="black"/>
                </a:solidFill>
                <a:cs typeface="B Nazanin" panose="00000400000000000000" pitchFamily="2" charset="-78"/>
              </a:rPr>
              <a:t>EIA</a:t>
            </a:r>
            <a:endParaRPr lang="en-US" sz="1050" b="1" dirty="0">
              <a:solidFill>
                <a:prstClr val="black"/>
              </a:solidFill>
              <a:cs typeface="B Nazanin" panose="00000400000000000000" pitchFamily="2" charset="-78"/>
            </a:endParaRPr>
          </a:p>
        </p:txBody>
      </p:sp>
      <p:cxnSp>
        <p:nvCxnSpPr>
          <p:cNvPr id="26" name="Straight Arrow Connector 25"/>
          <p:cNvCxnSpPr>
            <a:stCxn id="10" idx="2"/>
            <a:endCxn id="11" idx="0"/>
          </p:cNvCxnSpPr>
          <p:nvPr/>
        </p:nvCxnSpPr>
        <p:spPr>
          <a:xfrm>
            <a:off x="7946264" y="1333619"/>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946264" y="1823674"/>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325940" y="1823674"/>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325940" y="2313729"/>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325940" y="3019227"/>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325940" y="3940169"/>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325940" y="4430223"/>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325940" y="4920278"/>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325940" y="5410334"/>
            <a:ext cx="0"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0"/>
          </p:cNvCxnSpPr>
          <p:nvPr/>
        </p:nvCxnSpPr>
        <p:spPr>
          <a:xfrm flipH="1">
            <a:off x="6323526" y="5900389"/>
            <a:ext cx="2414" cy="1822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23" idx="2"/>
          </p:cNvCxnSpPr>
          <p:nvPr/>
        </p:nvCxnSpPr>
        <p:spPr>
          <a:xfrm flipV="1">
            <a:off x="4700788" y="4920278"/>
            <a:ext cx="0" cy="1822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700788" y="4412440"/>
            <a:ext cx="0" cy="1822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22" idx="3"/>
          </p:cNvCxnSpPr>
          <p:nvPr/>
        </p:nvCxnSpPr>
        <p:spPr>
          <a:xfrm flipH="1">
            <a:off x="5344731" y="5256445"/>
            <a:ext cx="334852"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967469" y="1669785"/>
            <a:ext cx="334852"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13" idx="3"/>
          </p:cNvCxnSpPr>
          <p:nvPr/>
        </p:nvCxnSpPr>
        <p:spPr>
          <a:xfrm flipH="1" flipV="1">
            <a:off x="6967469" y="1669786"/>
            <a:ext cx="334852" cy="59531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1" idx="3"/>
            <a:endCxn id="25" idx="1"/>
          </p:cNvCxnSpPr>
          <p:nvPr/>
        </p:nvCxnSpPr>
        <p:spPr>
          <a:xfrm>
            <a:off x="8590207" y="1669786"/>
            <a:ext cx="515156" cy="2998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2" idx="3"/>
            <a:endCxn id="25" idx="1"/>
          </p:cNvCxnSpPr>
          <p:nvPr/>
        </p:nvCxnSpPr>
        <p:spPr>
          <a:xfrm flipV="1">
            <a:off x="8590207" y="1969666"/>
            <a:ext cx="515156" cy="2978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8847785" y="3410857"/>
            <a:ext cx="2081472" cy="529312"/>
          </a:xfrm>
          <a:prstGeom prst="roundRect">
            <a:avLst/>
          </a:prstGeom>
          <a:solidFill>
            <a:srgbClr val="F5ED8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sysClr val="windowText" lastClr="000000"/>
                </a:solidFill>
                <a:cs typeface="B Nazanin" panose="00000400000000000000" pitchFamily="2" charset="-78"/>
              </a:rPr>
              <a:t>مشارکت مردمی</a:t>
            </a:r>
            <a:endParaRPr lang="en-US" b="1" dirty="0">
              <a:solidFill>
                <a:sysClr val="windowText" lastClr="000000"/>
              </a:solidFill>
              <a:cs typeface="B Nazanin" panose="00000400000000000000" pitchFamily="2" charset="-78"/>
            </a:endParaRPr>
          </a:p>
        </p:txBody>
      </p:sp>
      <p:sp>
        <p:nvSpPr>
          <p:cNvPr id="54" name="Rounded Rectangle 53"/>
          <p:cNvSpPr/>
          <p:nvPr/>
        </p:nvSpPr>
        <p:spPr>
          <a:xfrm>
            <a:off x="8291540" y="4085352"/>
            <a:ext cx="3193962" cy="1142120"/>
          </a:xfrm>
          <a:prstGeom prst="roundRect">
            <a:avLst/>
          </a:prstGeom>
          <a:solidFill>
            <a:schemeClr val="bg1"/>
          </a:solidFill>
          <a:ln w="28575">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dirty="0">
                <a:solidFill>
                  <a:sysClr val="windowText" lastClr="000000"/>
                </a:solidFill>
                <a:cs typeface="B Nazanin" panose="00000400000000000000" pitchFamily="2" charset="-78"/>
              </a:rPr>
              <a:t>مشارکت مردمی اغلب در این دو </a:t>
            </a:r>
            <a:r>
              <a:rPr lang="fa-IR" dirty="0">
                <a:solidFill>
                  <a:sysClr val="windowText" lastClr="000000"/>
                </a:solidFill>
                <a:cs typeface="B Nazanin" panose="00000400000000000000" pitchFamily="2" charset="-78"/>
              </a:rPr>
              <a:t>بخش مورد </a:t>
            </a:r>
            <a:r>
              <a:rPr lang="fa-IR" dirty="0">
                <a:solidFill>
                  <a:sysClr val="windowText" lastClr="000000"/>
                </a:solidFill>
                <a:cs typeface="B Nazanin" panose="00000400000000000000" pitchFamily="2" charset="-78"/>
              </a:rPr>
              <a:t>توجه است ولی ممکن است </a:t>
            </a:r>
            <a:r>
              <a:rPr lang="fa-IR" dirty="0">
                <a:solidFill>
                  <a:sysClr val="windowText" lastClr="000000"/>
                </a:solidFill>
                <a:cs typeface="B Nazanin" panose="00000400000000000000" pitchFamily="2" charset="-78"/>
              </a:rPr>
              <a:t>در هر مرحله </a:t>
            </a:r>
            <a:r>
              <a:rPr lang="fa-IR" dirty="0">
                <a:solidFill>
                  <a:sysClr val="windowText" lastClr="000000"/>
                </a:solidFill>
                <a:cs typeface="B Nazanin" panose="00000400000000000000" pitchFamily="2" charset="-78"/>
              </a:rPr>
              <a:t>دیگر نیز مورد توجه قرار </a:t>
            </a:r>
            <a:r>
              <a:rPr lang="fa-IR" dirty="0">
                <a:solidFill>
                  <a:sysClr val="windowText" lastClr="000000"/>
                </a:solidFill>
                <a:cs typeface="B Nazanin" panose="00000400000000000000" pitchFamily="2" charset="-78"/>
              </a:rPr>
              <a:t>گیرد.</a:t>
            </a:r>
            <a:endParaRPr lang="en-US" dirty="0">
              <a:solidFill>
                <a:sysClr val="windowText" lastClr="000000"/>
              </a:solidFill>
              <a:cs typeface="B Nazanin" panose="00000400000000000000" pitchFamily="2" charset="-78"/>
            </a:endParaRPr>
          </a:p>
        </p:txBody>
      </p:sp>
      <p:cxnSp>
        <p:nvCxnSpPr>
          <p:cNvPr id="55" name="Straight Arrow Connector 54"/>
          <p:cNvCxnSpPr>
            <a:endCxn id="18" idx="3"/>
          </p:cNvCxnSpPr>
          <p:nvPr/>
        </p:nvCxnSpPr>
        <p:spPr>
          <a:xfrm flipH="1">
            <a:off x="6967469" y="3704208"/>
            <a:ext cx="1874610" cy="10621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6970762" y="2319108"/>
            <a:ext cx="1873730" cy="133109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152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left)">
                                      <p:cBhvr>
                                        <p:cTn id="28" dur="500"/>
                                        <p:tgtEl>
                                          <p:spTgt spid="50"/>
                                        </p:tgtEl>
                                      </p:cBhvr>
                                    </p:animEffect>
                                  </p:childTnLst>
                                </p:cTn>
                              </p:par>
                              <p:par>
                                <p:cTn id="29" presetID="22" presetClass="entr" presetSubtype="8"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right)">
                                      <p:cBhvr>
                                        <p:cTn id="39" dur="500"/>
                                        <p:tgtEl>
                                          <p:spTgt spid="45"/>
                                        </p:tgtEl>
                                      </p:cBhvr>
                                    </p:animEffect>
                                  </p:childTnLst>
                                </p:cTn>
                              </p:par>
                              <p:par>
                                <p:cTn id="40" presetID="22" presetClass="entr" presetSubtype="2"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wipe(right)">
                                      <p:cBhvr>
                                        <p:cTn id="42" dur="500"/>
                                        <p:tgtEl>
                                          <p:spTgt spid="44"/>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right)">
                                      <p:cBhvr>
                                        <p:cTn id="45" dur="500"/>
                                        <p:tgtEl>
                                          <p:spTgt spid="13"/>
                                        </p:tgtEl>
                                      </p:cBhvr>
                                    </p:animEffect>
                                  </p:childTnLst>
                                </p:cTn>
                              </p:par>
                              <p:par>
                                <p:cTn id="46" presetID="22" presetClass="entr" presetSubtype="2"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up)">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up)">
                                      <p:cBhvr>
                                        <p:cTn id="64" dur="5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up)">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up)">
                                      <p:cBhvr>
                                        <p:cTn id="80" dur="500"/>
                                        <p:tgtEl>
                                          <p:spTgt spid="17"/>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up)">
                                      <p:cBhvr>
                                        <p:cTn id="85" dur="500"/>
                                        <p:tgtEl>
                                          <p:spTgt spid="33"/>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up)">
                                      <p:cBhvr>
                                        <p:cTn id="88" dur="500"/>
                                        <p:tgtEl>
                                          <p:spTgt spid="18"/>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1" fill="hold" nodeType="click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up)">
                                      <p:cBhvr>
                                        <p:cTn id="93" dur="500"/>
                                        <p:tgtEl>
                                          <p:spTgt spid="34"/>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up)">
                                      <p:cBhvr>
                                        <p:cTn id="96" dur="500"/>
                                        <p:tgtEl>
                                          <p:spTgt spid="19"/>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grpId="0" nodeType="click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ipe(up)">
                                      <p:cBhvr>
                                        <p:cTn id="101" dur="500"/>
                                        <p:tgtEl>
                                          <p:spTgt spid="20"/>
                                        </p:tgtEl>
                                      </p:cBhvr>
                                    </p:animEffect>
                                  </p:childTnLst>
                                </p:cTn>
                              </p:par>
                              <p:par>
                                <p:cTn id="102" presetID="22" presetClass="entr" presetSubtype="1" fill="hold" nodeType="with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wipe(up)">
                                      <p:cBhvr>
                                        <p:cTn id="104" dur="500"/>
                                        <p:tgtEl>
                                          <p:spTgt spid="35"/>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1" fill="hold" grpId="0" nodeType="clickEffect">
                                  <p:stCondLst>
                                    <p:cond delay="0"/>
                                  </p:stCondLst>
                                  <p:childTnLst>
                                    <p:set>
                                      <p:cBhvr>
                                        <p:cTn id="108" dur="1" fill="hold">
                                          <p:stCondLst>
                                            <p:cond delay="0"/>
                                          </p:stCondLst>
                                        </p:cTn>
                                        <p:tgtEl>
                                          <p:spTgt spid="21"/>
                                        </p:tgtEl>
                                        <p:attrNameLst>
                                          <p:attrName>style.visibility</p:attrName>
                                        </p:attrNameLst>
                                      </p:cBhvr>
                                      <p:to>
                                        <p:strVal val="visible"/>
                                      </p:to>
                                    </p:set>
                                    <p:animEffect transition="in" filter="wipe(up)">
                                      <p:cBhvr>
                                        <p:cTn id="109" dur="500"/>
                                        <p:tgtEl>
                                          <p:spTgt spid="21"/>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2" fill="hold" nodeType="click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wipe(right)">
                                      <p:cBhvr>
                                        <p:cTn id="114" dur="500"/>
                                        <p:tgtEl>
                                          <p:spTgt spid="41"/>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wipe(right)">
                                      <p:cBhvr>
                                        <p:cTn id="117" dur="500"/>
                                        <p:tgtEl>
                                          <p:spTgt spid="22"/>
                                        </p:tgtEl>
                                      </p:cBhvr>
                                    </p:animEffect>
                                  </p:childTnLst>
                                </p:cTn>
                              </p:par>
                              <p:par>
                                <p:cTn id="118" presetID="22" presetClass="entr" presetSubtype="2" fill="hold" nodeType="withEffect">
                                  <p:stCondLst>
                                    <p:cond delay="0"/>
                                  </p:stCondLst>
                                  <p:childTnLst>
                                    <p:set>
                                      <p:cBhvr>
                                        <p:cTn id="119" dur="1" fill="hold">
                                          <p:stCondLst>
                                            <p:cond delay="0"/>
                                          </p:stCondLst>
                                        </p:cTn>
                                        <p:tgtEl>
                                          <p:spTgt spid="37"/>
                                        </p:tgtEl>
                                        <p:attrNameLst>
                                          <p:attrName>style.visibility</p:attrName>
                                        </p:attrNameLst>
                                      </p:cBhvr>
                                      <p:to>
                                        <p:strVal val="visible"/>
                                      </p:to>
                                    </p:set>
                                    <p:animEffect transition="in" filter="wipe(right)">
                                      <p:cBhvr>
                                        <p:cTn id="120" dur="500"/>
                                        <p:tgtEl>
                                          <p:spTgt spid="37"/>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4" fill="hold" grpId="0" nodeType="clickEffect">
                                  <p:stCondLst>
                                    <p:cond delay="0"/>
                                  </p:stCondLst>
                                  <p:childTnLst>
                                    <p:set>
                                      <p:cBhvr>
                                        <p:cTn id="124" dur="1" fill="hold">
                                          <p:stCondLst>
                                            <p:cond delay="0"/>
                                          </p:stCondLst>
                                        </p:cTn>
                                        <p:tgtEl>
                                          <p:spTgt spid="23"/>
                                        </p:tgtEl>
                                        <p:attrNameLst>
                                          <p:attrName>style.visibility</p:attrName>
                                        </p:attrNameLst>
                                      </p:cBhvr>
                                      <p:to>
                                        <p:strVal val="visible"/>
                                      </p:to>
                                    </p:set>
                                    <p:animEffect transition="in" filter="wipe(down)">
                                      <p:cBhvr>
                                        <p:cTn id="125" dur="500"/>
                                        <p:tgtEl>
                                          <p:spTgt spid="23"/>
                                        </p:tgtEl>
                                      </p:cBhvr>
                                    </p:animEffect>
                                  </p:childTnLst>
                                </p:cTn>
                              </p:par>
                              <p:par>
                                <p:cTn id="126" presetID="22" presetClass="entr" presetSubtype="4" fill="hold" nodeType="with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down)">
                                      <p:cBhvr>
                                        <p:cTn id="128" dur="500"/>
                                        <p:tgtEl>
                                          <p:spTgt spid="40"/>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grpId="0" nodeType="clickEffect">
                                  <p:stCondLst>
                                    <p:cond delay="0"/>
                                  </p:stCondLst>
                                  <p:childTnLst>
                                    <p:set>
                                      <p:cBhvr>
                                        <p:cTn id="132" dur="1" fill="hold">
                                          <p:stCondLst>
                                            <p:cond delay="0"/>
                                          </p:stCondLst>
                                        </p:cTn>
                                        <p:tgtEl>
                                          <p:spTgt spid="24"/>
                                        </p:tgtEl>
                                        <p:attrNameLst>
                                          <p:attrName>style.visibility</p:attrName>
                                        </p:attrNameLst>
                                      </p:cBhvr>
                                      <p:to>
                                        <p:strVal val="visible"/>
                                      </p:to>
                                    </p:set>
                                    <p:animEffect transition="in" filter="wipe(down)">
                                      <p:cBhvr>
                                        <p:cTn id="133" dur="500"/>
                                        <p:tgtEl>
                                          <p:spTgt spid="24"/>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2" fill="hold" grpId="0" nodeType="click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wipe(right)">
                                      <p:cBhvr>
                                        <p:cTn id="138" dur="500"/>
                                        <p:tgtEl>
                                          <p:spTgt spid="53"/>
                                        </p:tgtEl>
                                      </p:cBhvr>
                                    </p:animEffect>
                                  </p:childTnLst>
                                </p:cTn>
                              </p:par>
                              <p:par>
                                <p:cTn id="139" presetID="22" presetClass="entr" presetSubtype="2" fill="hold" nodeType="withEffect">
                                  <p:stCondLst>
                                    <p:cond delay="0"/>
                                  </p:stCondLst>
                                  <p:childTnLst>
                                    <p:set>
                                      <p:cBhvr>
                                        <p:cTn id="140" dur="1" fill="hold">
                                          <p:stCondLst>
                                            <p:cond delay="0"/>
                                          </p:stCondLst>
                                        </p:cTn>
                                        <p:tgtEl>
                                          <p:spTgt spid="59"/>
                                        </p:tgtEl>
                                        <p:attrNameLst>
                                          <p:attrName>style.visibility</p:attrName>
                                        </p:attrNameLst>
                                      </p:cBhvr>
                                      <p:to>
                                        <p:strVal val="visible"/>
                                      </p:to>
                                    </p:set>
                                    <p:animEffect transition="in" filter="wipe(right)">
                                      <p:cBhvr>
                                        <p:cTn id="141" dur="500"/>
                                        <p:tgtEl>
                                          <p:spTgt spid="59"/>
                                        </p:tgtEl>
                                      </p:cBhvr>
                                    </p:animEffect>
                                  </p:childTnLst>
                                </p:cTn>
                              </p:par>
                              <p:par>
                                <p:cTn id="142" presetID="22" presetClass="entr" presetSubtype="2" fill="hold" nodeType="withEffect">
                                  <p:stCondLst>
                                    <p:cond delay="0"/>
                                  </p:stCondLst>
                                  <p:childTnLst>
                                    <p:set>
                                      <p:cBhvr>
                                        <p:cTn id="143" dur="1" fill="hold">
                                          <p:stCondLst>
                                            <p:cond delay="0"/>
                                          </p:stCondLst>
                                        </p:cTn>
                                        <p:tgtEl>
                                          <p:spTgt spid="55"/>
                                        </p:tgtEl>
                                        <p:attrNameLst>
                                          <p:attrName>style.visibility</p:attrName>
                                        </p:attrNameLst>
                                      </p:cBhvr>
                                      <p:to>
                                        <p:strVal val="visible"/>
                                      </p:to>
                                    </p:set>
                                    <p:animEffect transition="in" filter="wipe(right)">
                                      <p:cBhvr>
                                        <p:cTn id="144" dur="500"/>
                                        <p:tgtEl>
                                          <p:spTgt spid="55"/>
                                        </p:tgtEl>
                                      </p:cBhvr>
                                    </p:animEffect>
                                  </p:childTnLst>
                                </p:cTn>
                              </p:par>
                              <p:par>
                                <p:cTn id="145" presetID="22" presetClass="entr" presetSubtype="2" fill="hold" grpId="0" nodeType="with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wipe(right)">
                                      <p:cBhvr>
                                        <p:cTn id="14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53" grpId="0" animBg="1"/>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7532" y="3080190"/>
            <a:ext cx="7585655" cy="646331"/>
          </a:xfrm>
          <a:prstGeom prst="rect">
            <a:avLst/>
          </a:prstGeom>
          <a:noFill/>
        </p:spPr>
        <p:txBody>
          <a:bodyPr wrap="square" rtlCol="0">
            <a:spAutoFit/>
          </a:bodyPr>
          <a:lstStyle/>
          <a:p>
            <a:pPr algn="ctr"/>
            <a:r>
              <a:rPr lang="fa-IR" sz="3600" b="1" dirty="0">
                <a:solidFill>
                  <a:srgbClr val="918655">
                    <a:lumMod val="50000"/>
                  </a:srgbClr>
                </a:solidFill>
                <a:cs typeface="B Zar" panose="00000400000000000000" pitchFamily="2" charset="-78"/>
              </a:rPr>
              <a:t>شهرک صنعتی اردبیل (2)</a:t>
            </a:r>
            <a:endParaRPr lang="en-US" sz="2400" b="1" dirty="0">
              <a:solidFill>
                <a:srgbClr val="918655">
                  <a:lumMod val="50000"/>
                </a:srgbClr>
              </a:solidFill>
              <a:cs typeface="B Zar" panose="00000400000000000000" pitchFamily="2" charset="-78"/>
            </a:endParaRPr>
          </a:p>
        </p:txBody>
      </p:sp>
    </p:spTree>
    <p:extLst>
      <p:ext uri="{BB962C8B-B14F-4D97-AF65-F5344CB8AC3E}">
        <p14:creationId xmlns:p14="http://schemas.microsoft.com/office/powerpoint/2010/main" val="80744834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01003" y="386367"/>
            <a:ext cx="7788451" cy="707886"/>
          </a:xfrm>
          <a:prstGeom prst="rect">
            <a:avLst/>
          </a:prstGeom>
          <a:noFill/>
        </p:spPr>
        <p:txBody>
          <a:bodyPr wrap="square" rtlCol="0">
            <a:spAutoFit/>
          </a:bodyPr>
          <a:lstStyle/>
          <a:p>
            <a:r>
              <a:rPr lang="fa-IR" sz="4000" b="1" dirty="0">
                <a:solidFill>
                  <a:srgbClr val="918655">
                    <a:lumMod val="50000"/>
                  </a:srgbClr>
                </a:solidFill>
                <a:latin typeface="Times New Roman" panose="02020603050405020304" pitchFamily="18" charset="0"/>
                <a:cs typeface="B Homa" panose="00000400000000000000" pitchFamily="2" charset="-78"/>
              </a:rPr>
              <a:t>قوانین مرتبط با حفظ محیط زیست</a:t>
            </a:r>
            <a:r>
              <a:rPr lang="fa-IR" sz="2400" b="1" dirty="0">
                <a:solidFill>
                  <a:srgbClr val="918655">
                    <a:lumMod val="50000"/>
                  </a:srgbClr>
                </a:solidFill>
                <a:latin typeface="Times New Roman" panose="02020603050405020304" pitchFamily="18" charset="0"/>
                <a:cs typeface="B Homa" panose="00000400000000000000" pitchFamily="2" charset="-78"/>
              </a:rPr>
              <a:t>(طرح مسئله)</a:t>
            </a:r>
            <a:endParaRPr lang="en-US" sz="2400" b="1" dirty="0">
              <a:solidFill>
                <a:srgbClr val="918655">
                  <a:lumMod val="50000"/>
                </a:srgbClr>
              </a:solidFill>
              <a:cs typeface="B Homa" panose="00000400000000000000" pitchFamily="2" charset="-78"/>
            </a:endParaRPr>
          </a:p>
        </p:txBody>
      </p:sp>
      <p:sp>
        <p:nvSpPr>
          <p:cNvPr id="17" name="TextBox 16"/>
          <p:cNvSpPr txBox="1"/>
          <p:nvPr/>
        </p:nvSpPr>
        <p:spPr>
          <a:xfrm>
            <a:off x="924008" y="1930455"/>
            <a:ext cx="8341297" cy="1323439"/>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از جمله اقدامات اساسی در داخل کشور در راستای توسعه اقتصادی و ایجاد اشتغال، احداث </a:t>
            </a:r>
            <a:r>
              <a:rPr lang="fa-IR" sz="2000" dirty="0">
                <a:solidFill>
                  <a:prstClr val="black"/>
                </a:solidFill>
                <a:cs typeface="B Nazanin" panose="00000400000000000000" pitchFamily="2" charset="-78"/>
              </a:rPr>
              <a:t>شهرک‌های صنعتی می‌باشد </a:t>
            </a:r>
            <a:r>
              <a:rPr lang="fa-IR" sz="2000" dirty="0">
                <a:solidFill>
                  <a:prstClr val="black"/>
                </a:solidFill>
                <a:cs typeface="B Nazanin" panose="00000400000000000000" pitchFamily="2" charset="-78"/>
              </a:rPr>
              <a:t>که در کنار این موضوع، </a:t>
            </a:r>
            <a:r>
              <a:rPr lang="fa-IR" sz="2000" dirty="0">
                <a:solidFill>
                  <a:prstClr val="black"/>
                </a:solidFill>
                <a:cs typeface="B Nazanin" panose="00000400000000000000" pitchFamily="2" charset="-78"/>
              </a:rPr>
              <a:t>حفظ </a:t>
            </a:r>
            <a:r>
              <a:rPr lang="fa-IR" sz="2000" dirty="0">
                <a:solidFill>
                  <a:prstClr val="black"/>
                </a:solidFill>
                <a:cs typeface="B Nazanin" panose="00000400000000000000" pitchFamily="2" charset="-78"/>
              </a:rPr>
              <a:t>محیط زیست در فاز ساخت و ساز و فاز </a:t>
            </a:r>
            <a:r>
              <a:rPr lang="fa-IR" sz="2000" dirty="0">
                <a:solidFill>
                  <a:prstClr val="black"/>
                </a:solidFill>
                <a:cs typeface="B Nazanin" panose="00000400000000000000" pitchFamily="2" charset="-78"/>
              </a:rPr>
              <a:t>بهره‌برداری </a:t>
            </a:r>
            <a:r>
              <a:rPr lang="fa-IR" sz="2000" dirty="0">
                <a:solidFill>
                  <a:prstClr val="black"/>
                </a:solidFill>
                <a:cs typeface="B Nazanin" panose="00000400000000000000" pitchFamily="2" charset="-78"/>
              </a:rPr>
              <a:t>این </a:t>
            </a:r>
            <a:r>
              <a:rPr lang="fa-IR" sz="2000" dirty="0">
                <a:solidFill>
                  <a:prstClr val="black"/>
                </a:solidFill>
                <a:cs typeface="B Nazanin" panose="00000400000000000000" pitchFamily="2" charset="-78"/>
              </a:rPr>
              <a:t>شهرک‌ها </a:t>
            </a:r>
            <a:r>
              <a:rPr lang="fa-IR" sz="2000" dirty="0">
                <a:solidFill>
                  <a:prstClr val="black"/>
                </a:solidFill>
                <a:cs typeface="B Nazanin" panose="00000400000000000000" pitchFamily="2" charset="-78"/>
              </a:rPr>
              <a:t>نیز </a:t>
            </a:r>
            <a:r>
              <a:rPr lang="fa-IR" sz="2000" dirty="0">
                <a:solidFill>
                  <a:prstClr val="black"/>
                </a:solidFill>
                <a:cs typeface="B Nazanin" panose="00000400000000000000" pitchFamily="2" charset="-78"/>
              </a:rPr>
              <a:t>تحت نظارت </a:t>
            </a:r>
            <a:r>
              <a:rPr lang="fa-IR" sz="2000" dirty="0">
                <a:solidFill>
                  <a:prstClr val="black"/>
                </a:solidFill>
                <a:cs typeface="B Nazanin" panose="00000400000000000000" pitchFamily="2" charset="-78"/>
              </a:rPr>
              <a:t>سازمان حفاظت محیط زیست و </a:t>
            </a:r>
            <a:r>
              <a:rPr lang="fa-IR" sz="2000" dirty="0">
                <a:solidFill>
                  <a:prstClr val="black"/>
                </a:solidFill>
                <a:cs typeface="B Nazanin" panose="00000400000000000000" pitchFamily="2" charset="-78"/>
              </a:rPr>
              <a:t>شهرک‌های </a:t>
            </a:r>
            <a:r>
              <a:rPr lang="fa-IR" sz="2000" dirty="0">
                <a:solidFill>
                  <a:prstClr val="black"/>
                </a:solidFill>
                <a:cs typeface="B Nazanin" panose="00000400000000000000" pitchFamily="2" charset="-78"/>
              </a:rPr>
              <a:t>صنعتی کشور مورد توجه و عنایت واقع گردیده است.</a:t>
            </a:r>
            <a:endParaRPr lang="en-US" sz="1400" dirty="0">
              <a:solidFill>
                <a:prstClr val="black"/>
              </a:solidFill>
              <a:cs typeface="B Nazanin" panose="00000400000000000000" pitchFamily="2" charset="-78"/>
            </a:endParaRPr>
          </a:p>
        </p:txBody>
      </p:sp>
      <p:sp>
        <p:nvSpPr>
          <p:cNvPr id="18" name="TextBox 17"/>
          <p:cNvSpPr txBox="1"/>
          <p:nvPr/>
        </p:nvSpPr>
        <p:spPr>
          <a:xfrm>
            <a:off x="10241156" y="3628430"/>
            <a:ext cx="1210615" cy="400110"/>
          </a:xfrm>
          <a:prstGeom prst="rect">
            <a:avLst/>
          </a:prstGeom>
          <a:solidFill>
            <a:schemeClr val="accent4"/>
          </a:solidFill>
          <a:ln w="38100">
            <a:solidFill>
              <a:schemeClr val="accent3"/>
            </a:solidFill>
            <a:prstDash val="sysDash"/>
          </a:ln>
        </p:spPr>
        <p:txBody>
          <a:bodyPr wrap="square" rtlCol="0">
            <a:spAutoFit/>
          </a:bodyPr>
          <a:lstStyle/>
          <a:p>
            <a:pPr algn="ctr"/>
            <a:r>
              <a:rPr lang="fa-IR" sz="2000" dirty="0">
                <a:solidFill>
                  <a:prstClr val="black"/>
                </a:solidFill>
                <a:cs typeface="B Nazanin" panose="00000400000000000000" pitchFamily="2" charset="-78"/>
              </a:rPr>
              <a:t>1379</a:t>
            </a:r>
            <a:endParaRPr lang="en-US" sz="1400" dirty="0">
              <a:solidFill>
                <a:prstClr val="black"/>
              </a:solidFill>
              <a:cs typeface="B Nazanin" panose="00000400000000000000" pitchFamily="2" charset="-78"/>
            </a:endParaRPr>
          </a:p>
        </p:txBody>
      </p:sp>
      <p:sp>
        <p:nvSpPr>
          <p:cNvPr id="19" name="TextBox 18"/>
          <p:cNvSpPr txBox="1"/>
          <p:nvPr/>
        </p:nvSpPr>
        <p:spPr>
          <a:xfrm>
            <a:off x="7170057" y="3628430"/>
            <a:ext cx="2821497" cy="400110"/>
          </a:xfrm>
          <a:prstGeom prst="rect">
            <a:avLst/>
          </a:prstGeom>
          <a:solidFill>
            <a:srgbClr val="F5ED8B"/>
          </a:solid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ماده ۱۰۵ قانون برنامه سوم توسعه</a:t>
            </a:r>
            <a:endParaRPr lang="en-US" sz="1400" dirty="0">
              <a:solidFill>
                <a:prstClr val="black"/>
              </a:solidFill>
              <a:cs typeface="B Nazanin" panose="00000400000000000000" pitchFamily="2" charset="-78"/>
            </a:endParaRPr>
          </a:p>
        </p:txBody>
      </p:sp>
      <p:sp>
        <p:nvSpPr>
          <p:cNvPr id="20" name="TextBox 19"/>
          <p:cNvSpPr txBox="1"/>
          <p:nvPr/>
        </p:nvSpPr>
        <p:spPr>
          <a:xfrm>
            <a:off x="1330408" y="4434798"/>
            <a:ext cx="8341297" cy="1323439"/>
          </a:xfrm>
          <a:prstGeom prst="rect">
            <a:avLst/>
          </a:prstGeom>
          <a:noFill/>
          <a:ln w="38100">
            <a:solidFill>
              <a:srgbClr val="C00000"/>
            </a:solidFill>
            <a:prstDash val="sysDash"/>
          </a:ln>
        </p:spPr>
        <p:txBody>
          <a:bodyPr wrap="square" rtlCol="0">
            <a:spAutoFit/>
          </a:bodyPr>
          <a:lstStyle/>
          <a:p>
            <a:pPr algn="justLow"/>
            <a:r>
              <a:rPr lang="fa-IR" sz="2000" dirty="0">
                <a:solidFill>
                  <a:prstClr val="black"/>
                </a:solidFill>
                <a:cs typeface="B Nazanin" panose="00000400000000000000" pitchFamily="2" charset="-78"/>
              </a:rPr>
              <a:t>کلیه </a:t>
            </a:r>
            <a:r>
              <a:rPr lang="fa-IR" sz="2000" dirty="0">
                <a:solidFill>
                  <a:prstClr val="black"/>
                </a:solidFill>
                <a:cs typeface="B Nazanin" panose="00000400000000000000" pitchFamily="2" charset="-78"/>
              </a:rPr>
              <a:t>طرح‌ها </a:t>
            </a:r>
            <a:r>
              <a:rPr lang="fa-IR" sz="2000" dirty="0">
                <a:solidFill>
                  <a:prstClr val="black"/>
                </a:solidFill>
                <a:cs typeface="B Nazanin" panose="00000400000000000000" pitchFamily="2" charset="-78"/>
              </a:rPr>
              <a:t>و </a:t>
            </a:r>
            <a:r>
              <a:rPr lang="fa-IR" sz="2000" dirty="0">
                <a:solidFill>
                  <a:prstClr val="black"/>
                </a:solidFill>
                <a:cs typeface="B Nazanin" panose="00000400000000000000" pitchFamily="2" charset="-78"/>
              </a:rPr>
              <a:t>پروژه‌های </a:t>
            </a:r>
            <a:r>
              <a:rPr lang="fa-IR" sz="2000" dirty="0">
                <a:solidFill>
                  <a:prstClr val="black"/>
                </a:solidFill>
                <a:cs typeface="B Nazanin" panose="00000400000000000000" pitchFamily="2" charset="-78"/>
              </a:rPr>
              <a:t>بزرگ </a:t>
            </a:r>
            <a:r>
              <a:rPr lang="fa-IR" sz="2000" dirty="0">
                <a:solidFill>
                  <a:prstClr val="black"/>
                </a:solidFill>
                <a:cs typeface="B Nazanin" panose="00000400000000000000" pitchFamily="2" charset="-78"/>
              </a:rPr>
              <a:t>تولیدی و </a:t>
            </a:r>
            <a:r>
              <a:rPr lang="fa-IR" sz="2000" dirty="0">
                <a:solidFill>
                  <a:prstClr val="black"/>
                </a:solidFill>
                <a:cs typeface="B Nazanin" panose="00000400000000000000" pitchFamily="2" charset="-78"/>
              </a:rPr>
              <a:t>خدماتی از جمله </a:t>
            </a:r>
            <a:r>
              <a:rPr lang="fa-IR" sz="2000" dirty="0">
                <a:solidFill>
                  <a:prstClr val="black"/>
                </a:solidFill>
                <a:cs typeface="B Nazanin" panose="00000400000000000000" pitchFamily="2" charset="-78"/>
              </a:rPr>
              <a:t>شهرک‌های </a:t>
            </a:r>
            <a:r>
              <a:rPr lang="fa-IR" sz="2000" dirty="0">
                <a:solidFill>
                  <a:prstClr val="black"/>
                </a:solidFill>
                <a:cs typeface="B Nazanin" panose="00000400000000000000" pitchFamily="2" charset="-78"/>
              </a:rPr>
              <a:t>صنعتی با وسعت بیش از ۱۰۰ هکتار، باید پیش از اجرا و در مرحله انجام مطالعات </a:t>
            </a:r>
            <a:r>
              <a:rPr lang="fa-IR" sz="2000" dirty="0">
                <a:solidFill>
                  <a:prstClr val="black"/>
                </a:solidFill>
                <a:cs typeface="B Nazanin" panose="00000400000000000000" pitchFamily="2" charset="-78"/>
              </a:rPr>
              <a:t>امکان‌سنجی </a:t>
            </a:r>
            <a:r>
              <a:rPr lang="fa-IR" sz="2000" dirty="0">
                <a:solidFill>
                  <a:prstClr val="black"/>
                </a:solidFill>
                <a:cs typeface="B Nazanin" panose="00000400000000000000" pitchFamily="2" charset="-78"/>
              </a:rPr>
              <a:t>و </a:t>
            </a:r>
            <a:r>
              <a:rPr lang="fa-IR" sz="2000" dirty="0">
                <a:solidFill>
                  <a:prstClr val="black"/>
                </a:solidFill>
                <a:cs typeface="B Nazanin" panose="00000400000000000000" pitchFamily="2" charset="-78"/>
              </a:rPr>
              <a:t>مکان‌یابی </a:t>
            </a:r>
            <a:r>
              <a:rPr lang="fa-IR" sz="2000" dirty="0">
                <a:solidFill>
                  <a:prstClr val="black"/>
                </a:solidFill>
                <a:cs typeface="B Nazanin" panose="00000400000000000000" pitchFamily="2" charset="-78"/>
              </a:rPr>
              <a:t>بر اساس ضوابط پیشنهادی شورای عالی حفاظت محیط زیست و مصوب هیئت وزیران مورد </a:t>
            </a:r>
            <a:r>
              <a:rPr lang="fa-IR" sz="2000" dirty="0">
                <a:solidFill>
                  <a:prstClr val="black"/>
                </a:solidFill>
                <a:cs typeface="B Nazanin" panose="00000400000000000000" pitchFamily="2" charset="-78"/>
              </a:rPr>
              <a:t>ارزیابی زیست </a:t>
            </a:r>
            <a:r>
              <a:rPr lang="fa-IR" sz="2000" dirty="0">
                <a:solidFill>
                  <a:prstClr val="black"/>
                </a:solidFill>
                <a:cs typeface="B Nazanin" panose="00000400000000000000" pitchFamily="2" charset="-78"/>
              </a:rPr>
              <a:t>محیطی قرار گیرند که رعایت نتایج ارزیابی توسط مجریان </a:t>
            </a:r>
            <a:r>
              <a:rPr lang="fa-IR" sz="2000" dirty="0">
                <a:solidFill>
                  <a:prstClr val="black"/>
                </a:solidFill>
                <a:cs typeface="B Nazanin" panose="00000400000000000000" pitchFamily="2" charset="-78"/>
              </a:rPr>
              <a:t>طرح‌ها </a:t>
            </a:r>
            <a:r>
              <a:rPr lang="fa-IR" sz="2000" dirty="0">
                <a:solidFill>
                  <a:prstClr val="black"/>
                </a:solidFill>
                <a:cs typeface="B Nazanin" panose="00000400000000000000" pitchFamily="2" charset="-78"/>
              </a:rPr>
              <a:t>و </a:t>
            </a:r>
            <a:r>
              <a:rPr lang="fa-IR" sz="2000" dirty="0">
                <a:solidFill>
                  <a:prstClr val="black"/>
                </a:solidFill>
                <a:cs typeface="B Nazanin" panose="00000400000000000000" pitchFamily="2" charset="-78"/>
              </a:rPr>
              <a:t>پروژه‌های </a:t>
            </a:r>
            <a:r>
              <a:rPr lang="fa-IR" sz="2000" dirty="0">
                <a:solidFill>
                  <a:prstClr val="black"/>
                </a:solidFill>
                <a:cs typeface="B Nazanin" panose="00000400000000000000" pitchFamily="2" charset="-78"/>
              </a:rPr>
              <a:t>مذکور الزامی است .</a:t>
            </a:r>
            <a:endParaRPr lang="en-US" sz="1400" dirty="0">
              <a:solidFill>
                <a:prstClr val="black"/>
              </a:solidFill>
              <a:cs typeface="B Nazanin" panose="00000400000000000000" pitchFamily="2" charset="-78"/>
            </a:endParaRPr>
          </a:p>
        </p:txBody>
      </p:sp>
      <p:cxnSp>
        <p:nvCxnSpPr>
          <p:cNvPr id="21" name="Elbow Connector 20"/>
          <p:cNvCxnSpPr/>
          <p:nvPr/>
        </p:nvCxnSpPr>
        <p:spPr>
          <a:xfrm rot="10800000" flipV="1">
            <a:off x="9870224" y="4434798"/>
            <a:ext cx="1159100" cy="682580"/>
          </a:xfrm>
          <a:prstGeom prst="bentConnector3">
            <a:avLst>
              <a:gd name="adj1" fmla="val 111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5771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right)">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heel(1)">
                                      <p:cBhvr>
                                        <p:cTn id="27"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0</TotalTime>
  <Words>2867</Words>
  <Application>Microsoft Office PowerPoint</Application>
  <PresentationFormat>Widescreen</PresentationFormat>
  <Paragraphs>612</Paragraphs>
  <Slides>33</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33</vt:i4>
      </vt:variant>
    </vt:vector>
  </HeadingPairs>
  <TitlesOfParts>
    <vt:vector size="45" baseType="lpstr">
      <vt:lpstr>Arial</vt:lpstr>
      <vt:lpstr>B Homa</vt:lpstr>
      <vt:lpstr>B Nazanin</vt:lpstr>
      <vt:lpstr>B Zar</vt:lpstr>
      <vt:lpstr>Calibri</vt:lpstr>
      <vt:lpstr>Calibri Light</vt:lpstr>
      <vt:lpstr>Times New Roman</vt:lpstr>
      <vt:lpstr>Trebuchet MS</vt:lpstr>
      <vt:lpstr>Wingdings</vt:lpstr>
      <vt:lpstr>Wingdings 3</vt:lpstr>
      <vt:lpstr>Office Theme</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2020-11-14T07:17:06Z</dcterms:created>
  <dcterms:modified xsi:type="dcterms:W3CDTF">2020-11-14T07:17:17Z</dcterms:modified>
</cp:coreProperties>
</file>