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EE05D105-D6E2-45A4-970C-42F446779165}" type="datetimeFigureOut">
              <a:rPr lang="fa-IR" smtClean="0"/>
              <a:t>22/04/1442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A58D9AA-FBDF-49A7-A240-B69652241C2E}" type="slidenum">
              <a:rPr lang="fa-IR" smtClean="0"/>
              <a:t>‹#›</a:t>
            </a:fld>
            <a:endParaRPr lang="fa-IR"/>
          </a:p>
        </p:txBody>
      </p:sp>
    </p:spTree>
    <p:extLst>
      <p:ext uri="{BB962C8B-B14F-4D97-AF65-F5344CB8AC3E}">
        <p14:creationId xmlns:p14="http://schemas.microsoft.com/office/powerpoint/2010/main" val="1729555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E05D105-D6E2-45A4-970C-42F446779165}" type="datetimeFigureOut">
              <a:rPr lang="fa-IR" smtClean="0"/>
              <a:t>22/04/1442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A58D9AA-FBDF-49A7-A240-B69652241C2E}" type="slidenum">
              <a:rPr lang="fa-IR" smtClean="0"/>
              <a:t>‹#›</a:t>
            </a:fld>
            <a:endParaRPr lang="fa-IR"/>
          </a:p>
        </p:txBody>
      </p:sp>
    </p:spTree>
    <p:extLst>
      <p:ext uri="{BB962C8B-B14F-4D97-AF65-F5344CB8AC3E}">
        <p14:creationId xmlns:p14="http://schemas.microsoft.com/office/powerpoint/2010/main" val="109946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E05D105-D6E2-45A4-970C-42F446779165}" type="datetimeFigureOut">
              <a:rPr lang="fa-IR" smtClean="0"/>
              <a:t>22/04/1442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A58D9AA-FBDF-49A7-A240-B69652241C2E}" type="slidenum">
              <a:rPr lang="fa-IR" smtClean="0"/>
              <a:t>‹#›</a:t>
            </a:fld>
            <a:endParaRPr lang="fa-IR"/>
          </a:p>
        </p:txBody>
      </p:sp>
    </p:spTree>
    <p:extLst>
      <p:ext uri="{BB962C8B-B14F-4D97-AF65-F5344CB8AC3E}">
        <p14:creationId xmlns:p14="http://schemas.microsoft.com/office/powerpoint/2010/main" val="2555467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A2BD4A0F-4083-4CBA-9F0A-91BB9E255F51}"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fa-IR">
              <a:solidFill>
                <a:prstClr val="black">
                  <a:tint val="75000"/>
                </a:prstClr>
              </a:solidFill>
            </a:endParaRPr>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744EE68D-2D25-4D75-9973-411ABA5F5808}" type="slidenum">
              <a:rPr lang="fa-IR" altLang="fa-IR" smtClean="0"/>
              <a:pPr/>
              <a:t>‹#›</a:t>
            </a:fld>
            <a:endParaRPr lang="fa-IR" altLang="fa-IR"/>
          </a:p>
        </p:txBody>
      </p:sp>
    </p:spTree>
    <p:extLst>
      <p:ext uri="{BB962C8B-B14F-4D97-AF65-F5344CB8AC3E}">
        <p14:creationId xmlns:p14="http://schemas.microsoft.com/office/powerpoint/2010/main" val="38002414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3E8A6FF3-8569-47AC-AD80-60A9637D642E}"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fa-IR">
              <a:solidFill>
                <a:prstClr val="black">
                  <a:tint val="75000"/>
                </a:prstClr>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93BD13F-F6F1-4E76-831F-30B4B8CAB100}" type="slidenum">
              <a:rPr lang="fa-IR" altLang="fa-IR" smtClean="0"/>
              <a:pPr/>
              <a:t>‹#›</a:t>
            </a:fld>
            <a:endParaRPr lang="fa-IR" altLang="fa-IR"/>
          </a:p>
        </p:txBody>
      </p:sp>
    </p:spTree>
    <p:extLst>
      <p:ext uri="{BB962C8B-B14F-4D97-AF65-F5344CB8AC3E}">
        <p14:creationId xmlns:p14="http://schemas.microsoft.com/office/powerpoint/2010/main" val="32782303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538ABB13-DAFB-477E-904F-127DB7BF1FDE}"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fa-IR">
              <a:solidFill>
                <a:prstClr val="black">
                  <a:tint val="75000"/>
                </a:prstClr>
              </a:solidFill>
            </a:endParaRPr>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D0404AA-7456-4B17-8EAB-A03E028C0DDB}" type="slidenum">
              <a:rPr lang="fa-IR" altLang="fa-IR" smtClean="0"/>
              <a:pPr/>
              <a:t>‹#›</a:t>
            </a:fld>
            <a:endParaRPr lang="fa-IR" altLang="fa-IR"/>
          </a:p>
        </p:txBody>
      </p:sp>
    </p:spTree>
    <p:extLst>
      <p:ext uri="{BB962C8B-B14F-4D97-AF65-F5344CB8AC3E}">
        <p14:creationId xmlns:p14="http://schemas.microsoft.com/office/powerpoint/2010/main" val="844726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FBA94D22-D6EF-40BA-A018-9AF43E70908B}"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fa-IR">
              <a:solidFill>
                <a:prstClr val="black">
                  <a:tint val="75000"/>
                </a:prstClr>
              </a:solidFill>
            </a:endParaRPr>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CE1DE7DB-B763-4263-BCA1-59D5899E0574}" type="slidenum">
              <a:rPr lang="fa-IR" altLang="fa-IR" smtClean="0"/>
              <a:pPr/>
              <a:t>‹#›</a:t>
            </a:fld>
            <a:endParaRPr lang="fa-IR" altLang="fa-IR"/>
          </a:p>
        </p:txBody>
      </p:sp>
    </p:spTree>
    <p:extLst>
      <p:ext uri="{BB962C8B-B14F-4D97-AF65-F5344CB8AC3E}">
        <p14:creationId xmlns:p14="http://schemas.microsoft.com/office/powerpoint/2010/main" val="25202031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63AA9DD1-1B23-4B2D-81C6-F3A7AEC47260}"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fa-IR">
              <a:solidFill>
                <a:prstClr val="black">
                  <a:tint val="75000"/>
                </a:prstClr>
              </a:solidFill>
            </a:endParaRPr>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050A63F0-E400-4748-9D72-CABC849B36C8}" type="slidenum">
              <a:rPr lang="fa-IR" altLang="fa-IR" smtClean="0"/>
              <a:pPr/>
              <a:t>‹#›</a:t>
            </a:fld>
            <a:endParaRPr lang="fa-IR" altLang="fa-IR"/>
          </a:p>
        </p:txBody>
      </p:sp>
    </p:spTree>
    <p:extLst>
      <p:ext uri="{BB962C8B-B14F-4D97-AF65-F5344CB8AC3E}">
        <p14:creationId xmlns:p14="http://schemas.microsoft.com/office/powerpoint/2010/main" val="20440400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E02E3825-91D3-47B7-9E7A-5190987437EA}"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fa-IR">
              <a:solidFill>
                <a:prstClr val="black">
                  <a:tint val="75000"/>
                </a:prstClr>
              </a:solidFill>
            </a:endParaRPr>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C95152BA-34D4-4785-B102-B38830C05DBE}" type="slidenum">
              <a:rPr lang="fa-IR" altLang="fa-IR" smtClean="0"/>
              <a:pPr/>
              <a:t>‹#›</a:t>
            </a:fld>
            <a:endParaRPr lang="fa-IR" altLang="fa-IR"/>
          </a:p>
        </p:txBody>
      </p:sp>
    </p:spTree>
    <p:extLst>
      <p:ext uri="{BB962C8B-B14F-4D97-AF65-F5344CB8AC3E}">
        <p14:creationId xmlns:p14="http://schemas.microsoft.com/office/powerpoint/2010/main" val="32661043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1EE3892F-09A0-443F-95AE-B630A193609E}"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fa-IR">
              <a:solidFill>
                <a:prstClr val="black">
                  <a:tint val="75000"/>
                </a:prstClr>
              </a:solidFill>
            </a:endParaRPr>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00DD492F-6099-4988-AA38-1E60A69CDFD6}" type="slidenum">
              <a:rPr lang="fa-IR" altLang="fa-IR" smtClean="0"/>
              <a:pPr/>
              <a:t>‹#›</a:t>
            </a:fld>
            <a:endParaRPr lang="fa-IR" altLang="fa-IR"/>
          </a:p>
        </p:txBody>
      </p:sp>
    </p:spTree>
    <p:extLst>
      <p:ext uri="{BB962C8B-B14F-4D97-AF65-F5344CB8AC3E}">
        <p14:creationId xmlns:p14="http://schemas.microsoft.com/office/powerpoint/2010/main" val="29586572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05B623E6-B769-433E-8CBB-73C630EAD827}"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fa-IR">
              <a:solidFill>
                <a:prstClr val="black">
                  <a:tint val="75000"/>
                </a:prstClr>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2A67D62-5DA1-4182-835A-7577DBE79A37}" type="slidenum">
              <a:rPr lang="fa-IR" altLang="fa-IR" smtClean="0"/>
              <a:pPr/>
              <a:t>‹#›</a:t>
            </a:fld>
            <a:endParaRPr lang="fa-IR" altLang="fa-IR"/>
          </a:p>
        </p:txBody>
      </p:sp>
    </p:spTree>
    <p:extLst>
      <p:ext uri="{BB962C8B-B14F-4D97-AF65-F5344CB8AC3E}">
        <p14:creationId xmlns:p14="http://schemas.microsoft.com/office/powerpoint/2010/main" val="844034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E05D105-D6E2-45A4-970C-42F446779165}" type="datetimeFigureOut">
              <a:rPr lang="fa-IR" smtClean="0"/>
              <a:t>22/04/1442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A58D9AA-FBDF-49A7-A240-B69652241C2E}" type="slidenum">
              <a:rPr lang="fa-IR" smtClean="0"/>
              <a:t>‹#›</a:t>
            </a:fld>
            <a:endParaRPr lang="fa-IR"/>
          </a:p>
        </p:txBody>
      </p:sp>
    </p:spTree>
    <p:extLst>
      <p:ext uri="{BB962C8B-B14F-4D97-AF65-F5344CB8AC3E}">
        <p14:creationId xmlns:p14="http://schemas.microsoft.com/office/powerpoint/2010/main" val="27468612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309BABA5-E227-4015-B8B3-207A554C9F8A}"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fa-IR">
              <a:solidFill>
                <a:prstClr val="black">
                  <a:tint val="75000"/>
                </a:prstClr>
              </a:solidFill>
            </a:endParaRP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90C3A924-98FD-4B87-A3D1-D21D2DA883CD}" type="slidenum">
              <a:rPr lang="fa-IR" altLang="fa-IR" smtClean="0"/>
              <a:pPr/>
              <a:t>‹#›</a:t>
            </a:fld>
            <a:endParaRPr lang="fa-IR" altLang="fa-IR"/>
          </a:p>
        </p:txBody>
      </p:sp>
    </p:spTree>
    <p:extLst>
      <p:ext uri="{BB962C8B-B14F-4D97-AF65-F5344CB8AC3E}">
        <p14:creationId xmlns:p14="http://schemas.microsoft.com/office/powerpoint/2010/main" val="17614596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5AC1AF3-B416-4734-A09F-46EF0EA66817}"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fa-IR">
              <a:solidFill>
                <a:prstClr val="black">
                  <a:tint val="75000"/>
                </a:prstClr>
              </a:solidFill>
            </a:endParaRPr>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DC33F25B-03F9-4C10-85C1-BC0C5FF6E304}" type="slidenum">
              <a:rPr lang="fa-IR" altLang="fa-IR" smtClean="0"/>
              <a:pPr/>
              <a:t>‹#›</a:t>
            </a:fld>
            <a:endParaRPr lang="fa-IR" altLang="fa-IR"/>
          </a:p>
        </p:txBody>
      </p:sp>
    </p:spTree>
    <p:extLst>
      <p:ext uri="{BB962C8B-B14F-4D97-AF65-F5344CB8AC3E}">
        <p14:creationId xmlns:p14="http://schemas.microsoft.com/office/powerpoint/2010/main" val="11152342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5AC1AF3-B416-4734-A09F-46EF0EA66817}"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fa-IR">
              <a:solidFill>
                <a:prstClr val="black">
                  <a:tint val="75000"/>
                </a:prstClr>
              </a:solidFill>
            </a:endParaRPr>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DC33F25B-03F9-4C10-85C1-BC0C5FF6E304}" type="slidenum">
              <a:rPr lang="fa-IR" altLang="fa-IR" smtClean="0"/>
              <a:pPr/>
              <a:t>‹#›</a:t>
            </a:fld>
            <a:endParaRPr lang="fa-IR" altLang="fa-IR"/>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algn="l" rtl="0" fontAlgn="base">
              <a:spcBef>
                <a:spcPct val="0"/>
              </a:spcBef>
              <a:spcAft>
                <a:spcPct val="0"/>
              </a:spcAft>
            </a:pPr>
            <a:r>
              <a:rPr lang="en-US" sz="8000" dirty="0">
                <a:ln w="3175" cmpd="sng">
                  <a:noFill/>
                </a:ln>
                <a:solidFill>
                  <a:srgbClr val="A53010"/>
                </a:solidFill>
                <a:latin typeface="Arial"/>
                <a:cs typeface="Arial" panose="020B0604020202020204" pitchFamily="34" charset="0"/>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algn="l" rtl="0" fontAlgn="base">
              <a:spcBef>
                <a:spcPct val="0"/>
              </a:spcBef>
              <a:spcAft>
                <a:spcPct val="0"/>
              </a:spcAft>
            </a:pPr>
            <a:r>
              <a:rPr lang="en-US" sz="8000" dirty="0">
                <a:ln w="3175" cmpd="sng">
                  <a:noFill/>
                </a:ln>
                <a:solidFill>
                  <a:srgbClr val="A53010"/>
                </a:solidFill>
                <a:latin typeface="Arial"/>
                <a:cs typeface="Arial" panose="020B0604020202020204" pitchFamily="34" charset="0"/>
              </a:rPr>
              <a:t>”</a:t>
            </a:r>
          </a:p>
        </p:txBody>
      </p:sp>
    </p:spTree>
    <p:extLst>
      <p:ext uri="{BB962C8B-B14F-4D97-AF65-F5344CB8AC3E}">
        <p14:creationId xmlns:p14="http://schemas.microsoft.com/office/powerpoint/2010/main" val="12053556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a:defRPr/>
            </a:pPr>
            <a:fld id="{B5AC1AF3-B416-4734-A09F-46EF0EA66817}"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fa-IR">
              <a:solidFill>
                <a:prstClr val="black">
                  <a:tint val="75000"/>
                </a:prstClr>
              </a:solidFill>
            </a:endParaRPr>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C33F25B-03F9-4C10-85C1-BC0C5FF6E304}" type="slidenum">
              <a:rPr lang="fa-IR" altLang="fa-IR" smtClean="0"/>
              <a:pPr/>
              <a:t>‹#›</a:t>
            </a:fld>
            <a:endParaRPr lang="fa-IR" altLang="fa-IR"/>
          </a:p>
        </p:txBody>
      </p:sp>
    </p:spTree>
    <p:extLst>
      <p:ext uri="{BB962C8B-B14F-4D97-AF65-F5344CB8AC3E}">
        <p14:creationId xmlns:p14="http://schemas.microsoft.com/office/powerpoint/2010/main" val="20493673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a:defRPr/>
            </a:pPr>
            <a:fld id="{B5AC1AF3-B416-4734-A09F-46EF0EA66817}"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fa-IR">
              <a:solidFill>
                <a:prstClr val="black">
                  <a:tint val="75000"/>
                </a:prstClr>
              </a:solidFill>
            </a:endParaRPr>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C33F25B-03F9-4C10-85C1-BC0C5FF6E304}" type="slidenum">
              <a:rPr lang="fa-IR" altLang="fa-IR" smtClean="0"/>
              <a:pPr/>
              <a:t>‹#›</a:t>
            </a:fld>
            <a:endParaRPr lang="fa-IR" altLang="fa-IR"/>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algn="l" rtl="0" fontAlgn="base">
              <a:spcBef>
                <a:spcPct val="0"/>
              </a:spcBef>
              <a:spcAft>
                <a:spcPct val="0"/>
              </a:spcAft>
            </a:pPr>
            <a:r>
              <a:rPr lang="en-US" sz="8000" dirty="0">
                <a:ln w="3175" cmpd="sng">
                  <a:noFill/>
                </a:ln>
                <a:solidFill>
                  <a:srgbClr val="A53010"/>
                </a:solidFill>
                <a:latin typeface="Arial"/>
                <a:cs typeface="Arial" panose="020B0604020202020204" pitchFamily="34" charset="0"/>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algn="l" rtl="0" fontAlgn="base">
              <a:spcBef>
                <a:spcPct val="0"/>
              </a:spcBef>
              <a:spcAft>
                <a:spcPct val="0"/>
              </a:spcAft>
            </a:pPr>
            <a:r>
              <a:rPr lang="en-US" sz="8000" dirty="0">
                <a:ln w="3175" cmpd="sng">
                  <a:noFill/>
                </a:ln>
                <a:solidFill>
                  <a:srgbClr val="A53010"/>
                </a:solidFill>
                <a:latin typeface="Arial"/>
                <a:cs typeface="Arial" panose="020B0604020202020204" pitchFamily="34" charset="0"/>
              </a:rPr>
              <a:t>”</a:t>
            </a:r>
          </a:p>
        </p:txBody>
      </p:sp>
    </p:spTree>
    <p:extLst>
      <p:ext uri="{BB962C8B-B14F-4D97-AF65-F5344CB8AC3E}">
        <p14:creationId xmlns:p14="http://schemas.microsoft.com/office/powerpoint/2010/main" val="35202248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a:defRPr/>
            </a:pPr>
            <a:fld id="{B5AC1AF3-B416-4734-A09F-46EF0EA66817}"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fa-IR">
              <a:solidFill>
                <a:prstClr val="black">
                  <a:tint val="75000"/>
                </a:prstClr>
              </a:solidFill>
            </a:endParaRP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C33F25B-03F9-4C10-85C1-BC0C5FF6E304}" type="slidenum">
              <a:rPr lang="fa-IR" altLang="fa-IR" smtClean="0"/>
              <a:pPr/>
              <a:t>‹#›</a:t>
            </a:fld>
            <a:endParaRPr lang="fa-IR" altLang="fa-IR"/>
          </a:p>
        </p:txBody>
      </p:sp>
    </p:spTree>
    <p:extLst>
      <p:ext uri="{BB962C8B-B14F-4D97-AF65-F5344CB8AC3E}">
        <p14:creationId xmlns:p14="http://schemas.microsoft.com/office/powerpoint/2010/main" val="10332097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6E351FAA-EA17-4AF3-85EC-E758AEE8F51E}"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fa-IR">
              <a:solidFill>
                <a:prstClr val="black">
                  <a:tint val="75000"/>
                </a:prstClr>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08BBE17-3AC7-4BAB-9C40-5CF04EA0C785}" type="slidenum">
              <a:rPr lang="fa-IR" altLang="fa-IR" smtClean="0"/>
              <a:pPr/>
              <a:t>‹#›</a:t>
            </a:fld>
            <a:endParaRPr lang="fa-IR" altLang="fa-IR"/>
          </a:p>
        </p:txBody>
      </p:sp>
    </p:spTree>
    <p:extLst>
      <p:ext uri="{BB962C8B-B14F-4D97-AF65-F5344CB8AC3E}">
        <p14:creationId xmlns:p14="http://schemas.microsoft.com/office/powerpoint/2010/main" val="5117032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523D8929-7AD7-41B4-BD94-C7C5CA30C98B}" type="datetimeFigureOut">
              <a:rPr lang="fa-IR" smtClean="0">
                <a:solidFill>
                  <a:prstClr val="black">
                    <a:tint val="75000"/>
                  </a:prstClr>
                </a:solidFill>
              </a:rPr>
              <a:pPr>
                <a:defRPr/>
              </a:pPr>
              <a:t>22/04/1442</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fa-IR">
              <a:solidFill>
                <a:prstClr val="black">
                  <a:tint val="75000"/>
                </a:prstClr>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1AE6DF5-46F4-43ED-865A-39C4923452ED}" type="slidenum">
              <a:rPr lang="fa-IR" altLang="fa-IR" smtClean="0"/>
              <a:pPr/>
              <a:t>‹#›</a:t>
            </a:fld>
            <a:endParaRPr lang="fa-IR" altLang="fa-IR"/>
          </a:p>
        </p:txBody>
      </p:sp>
    </p:spTree>
    <p:extLst>
      <p:ext uri="{BB962C8B-B14F-4D97-AF65-F5344CB8AC3E}">
        <p14:creationId xmlns:p14="http://schemas.microsoft.com/office/powerpoint/2010/main" val="3497522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05D105-D6E2-45A4-970C-42F446779165}" type="datetimeFigureOut">
              <a:rPr lang="fa-IR" smtClean="0"/>
              <a:t>22/04/1442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A58D9AA-FBDF-49A7-A240-B69652241C2E}" type="slidenum">
              <a:rPr lang="fa-IR" smtClean="0"/>
              <a:t>‹#›</a:t>
            </a:fld>
            <a:endParaRPr lang="fa-IR"/>
          </a:p>
        </p:txBody>
      </p:sp>
    </p:spTree>
    <p:extLst>
      <p:ext uri="{BB962C8B-B14F-4D97-AF65-F5344CB8AC3E}">
        <p14:creationId xmlns:p14="http://schemas.microsoft.com/office/powerpoint/2010/main" val="331947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EE05D105-D6E2-45A4-970C-42F446779165}" type="datetimeFigureOut">
              <a:rPr lang="fa-IR" smtClean="0"/>
              <a:t>22/04/1442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A58D9AA-FBDF-49A7-A240-B69652241C2E}" type="slidenum">
              <a:rPr lang="fa-IR" smtClean="0"/>
              <a:t>‹#›</a:t>
            </a:fld>
            <a:endParaRPr lang="fa-IR"/>
          </a:p>
        </p:txBody>
      </p:sp>
    </p:spTree>
    <p:extLst>
      <p:ext uri="{BB962C8B-B14F-4D97-AF65-F5344CB8AC3E}">
        <p14:creationId xmlns:p14="http://schemas.microsoft.com/office/powerpoint/2010/main" val="208194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EE05D105-D6E2-45A4-970C-42F446779165}" type="datetimeFigureOut">
              <a:rPr lang="fa-IR" smtClean="0"/>
              <a:t>22/04/1442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7A58D9AA-FBDF-49A7-A240-B69652241C2E}" type="slidenum">
              <a:rPr lang="fa-IR" smtClean="0"/>
              <a:t>‹#›</a:t>
            </a:fld>
            <a:endParaRPr lang="fa-IR"/>
          </a:p>
        </p:txBody>
      </p:sp>
    </p:spTree>
    <p:extLst>
      <p:ext uri="{BB962C8B-B14F-4D97-AF65-F5344CB8AC3E}">
        <p14:creationId xmlns:p14="http://schemas.microsoft.com/office/powerpoint/2010/main" val="2773498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EE05D105-D6E2-45A4-970C-42F446779165}" type="datetimeFigureOut">
              <a:rPr lang="fa-IR" smtClean="0"/>
              <a:t>22/04/1442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7A58D9AA-FBDF-49A7-A240-B69652241C2E}" type="slidenum">
              <a:rPr lang="fa-IR" smtClean="0"/>
              <a:t>‹#›</a:t>
            </a:fld>
            <a:endParaRPr lang="fa-IR"/>
          </a:p>
        </p:txBody>
      </p:sp>
    </p:spTree>
    <p:extLst>
      <p:ext uri="{BB962C8B-B14F-4D97-AF65-F5344CB8AC3E}">
        <p14:creationId xmlns:p14="http://schemas.microsoft.com/office/powerpoint/2010/main" val="22282891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05D105-D6E2-45A4-970C-42F446779165}" type="datetimeFigureOut">
              <a:rPr lang="fa-IR" smtClean="0"/>
              <a:t>22/04/1442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7A58D9AA-FBDF-49A7-A240-B69652241C2E}" type="slidenum">
              <a:rPr lang="fa-IR" smtClean="0"/>
              <a:t>‹#›</a:t>
            </a:fld>
            <a:endParaRPr lang="fa-IR"/>
          </a:p>
        </p:txBody>
      </p:sp>
    </p:spTree>
    <p:extLst>
      <p:ext uri="{BB962C8B-B14F-4D97-AF65-F5344CB8AC3E}">
        <p14:creationId xmlns:p14="http://schemas.microsoft.com/office/powerpoint/2010/main" val="1348467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05D105-D6E2-45A4-970C-42F446779165}" type="datetimeFigureOut">
              <a:rPr lang="fa-IR" smtClean="0"/>
              <a:t>22/04/1442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A58D9AA-FBDF-49A7-A240-B69652241C2E}" type="slidenum">
              <a:rPr lang="fa-IR" smtClean="0"/>
              <a:t>‹#›</a:t>
            </a:fld>
            <a:endParaRPr lang="fa-IR"/>
          </a:p>
        </p:txBody>
      </p:sp>
    </p:spTree>
    <p:extLst>
      <p:ext uri="{BB962C8B-B14F-4D97-AF65-F5344CB8AC3E}">
        <p14:creationId xmlns:p14="http://schemas.microsoft.com/office/powerpoint/2010/main" val="3284708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05D105-D6E2-45A4-970C-42F446779165}" type="datetimeFigureOut">
              <a:rPr lang="fa-IR" smtClean="0"/>
              <a:t>22/04/1442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A58D9AA-FBDF-49A7-A240-B69652241C2E}" type="slidenum">
              <a:rPr lang="fa-IR" smtClean="0"/>
              <a:t>‹#›</a:t>
            </a:fld>
            <a:endParaRPr lang="fa-IR"/>
          </a:p>
        </p:txBody>
      </p:sp>
    </p:spTree>
    <p:extLst>
      <p:ext uri="{BB962C8B-B14F-4D97-AF65-F5344CB8AC3E}">
        <p14:creationId xmlns:p14="http://schemas.microsoft.com/office/powerpoint/2010/main" val="1264305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E05D105-D6E2-45A4-970C-42F446779165}" type="datetimeFigureOut">
              <a:rPr lang="fa-IR" smtClean="0"/>
              <a:t>22/04/1442</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7A58D9AA-FBDF-49A7-A240-B69652241C2E}" type="slidenum">
              <a:rPr lang="fa-IR" smtClean="0"/>
              <a:t>‹#›</a:t>
            </a:fld>
            <a:endParaRPr lang="fa-IR"/>
          </a:p>
        </p:txBody>
      </p:sp>
    </p:spTree>
    <p:extLst>
      <p:ext uri="{BB962C8B-B14F-4D97-AF65-F5344CB8AC3E}">
        <p14:creationId xmlns:p14="http://schemas.microsoft.com/office/powerpoint/2010/main" val="17741861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pPr rtl="0" fontAlgn="base">
              <a:spcBef>
                <a:spcPct val="0"/>
              </a:spcBef>
              <a:spcAft>
                <a:spcPct val="0"/>
              </a:spcAft>
              <a:defRPr/>
            </a:pPr>
            <a:fld id="{B5AC1AF3-B416-4734-A09F-46EF0EA66817}" type="datetimeFigureOut">
              <a:rPr lang="fa-IR" smtClean="0">
                <a:solidFill>
                  <a:prstClr val="black">
                    <a:tint val="75000"/>
                  </a:prstClr>
                </a:solidFill>
                <a:cs typeface="Arial" panose="020B0604020202020204" pitchFamily="34" charset="0"/>
              </a:rPr>
              <a:pPr rtl="0" fontAlgn="base">
                <a:spcBef>
                  <a:spcPct val="0"/>
                </a:spcBef>
                <a:spcAft>
                  <a:spcPct val="0"/>
                </a:spcAft>
                <a:defRPr/>
              </a:pPr>
              <a:t>22/04/1442</a:t>
            </a:fld>
            <a:endParaRPr lang="fa-IR">
              <a:solidFill>
                <a:prstClr val="black">
                  <a:tint val="75000"/>
                </a:prstClr>
              </a:solidFill>
              <a:cs typeface="Arial" panose="020B0604020202020204" pitchFamily="34" charset="0"/>
            </a:endParaRPr>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fontAlgn="base">
              <a:spcBef>
                <a:spcPct val="0"/>
              </a:spcBef>
              <a:spcAft>
                <a:spcPct val="0"/>
              </a:spcAft>
              <a:defRPr/>
            </a:pPr>
            <a:endParaRPr lang="fa-IR">
              <a:solidFill>
                <a:prstClr val="black">
                  <a:tint val="75000"/>
                </a:prstClr>
              </a:solidFill>
              <a:cs typeface="Arial" panose="020B0604020202020204" pitchFamily="34" charset="0"/>
            </a:endParaRPr>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pPr rtl="0" fontAlgn="base">
              <a:spcBef>
                <a:spcPct val="0"/>
              </a:spcBef>
              <a:spcAft>
                <a:spcPct val="0"/>
              </a:spcAft>
            </a:pPr>
            <a:fld id="{DC33F25B-03F9-4C10-85C1-BC0C5FF6E304}" type="slidenum">
              <a:rPr lang="fa-IR" altLang="fa-IR" smtClean="0">
                <a:cs typeface="Arial" panose="020B0604020202020204" pitchFamily="34" charset="0"/>
              </a:rPr>
              <a:pPr rtl="0" fontAlgn="base">
                <a:spcBef>
                  <a:spcPct val="0"/>
                </a:spcBef>
                <a:spcAft>
                  <a:spcPct val="0"/>
                </a:spcAft>
              </a:pPr>
              <a:t>‹#›</a:t>
            </a:fld>
            <a:endParaRPr lang="fa-IR" altLang="fa-IR">
              <a:cs typeface="Arial" panose="020B0604020202020204" pitchFamily="34" charset="0"/>
            </a:endParaRPr>
          </a:p>
        </p:txBody>
      </p:sp>
    </p:spTree>
    <p:extLst>
      <p:ext uri="{BB962C8B-B14F-4D97-AF65-F5344CB8AC3E}">
        <p14:creationId xmlns:p14="http://schemas.microsoft.com/office/powerpoint/2010/main" val="37323803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3.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3.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www.prlog.org/10708899-some-22000-kg-of-lanxess-pigments-are-used-to-color-soccer-city-stadium-facade.jpg" TargetMode="External"/><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3.xml"/><Relationship Id="rId5" Type="http://schemas.openxmlformats.org/officeDocument/2006/relationships/image" Target="../media/image43.jpeg"/><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3.xml"/><Relationship Id="rId5" Type="http://schemas.openxmlformats.org/officeDocument/2006/relationships/image" Target="../media/image49.jpeg"/><Relationship Id="rId4" Type="http://schemas.openxmlformats.org/officeDocument/2006/relationships/image" Target="../media/image4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blog-imgs-11-origin.fc2.com/a/r/e/area678/DSCF1473_s.jpg" TargetMode="External"/><Relationship Id="rId1" Type="http://schemas.openxmlformats.org/officeDocument/2006/relationships/slideLayout" Target="../slideLayouts/slideLayout12.xml"/><Relationship Id="rId4" Type="http://schemas.openxmlformats.org/officeDocument/2006/relationships/image" Target="../media/image51.jpeg"/></Relationships>
</file>

<file path=ppt/slides/_rels/slide2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hyperlink" Target="http://blog-imgs-11-origin.fc2.com/a/r/e/area678/DSCF1474_s.jpg" TargetMode="External"/><Relationship Id="rId2" Type="http://schemas.openxmlformats.org/officeDocument/2006/relationships/image" Target="../media/image53.png"/><Relationship Id="rId1" Type="http://schemas.openxmlformats.org/officeDocument/2006/relationships/slideLayout" Target="../slideLayouts/slideLayout12.xml"/><Relationship Id="rId4" Type="http://schemas.openxmlformats.org/officeDocument/2006/relationships/image" Target="../media/image54.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3.xml"/><Relationship Id="rId4" Type="http://schemas.openxmlformats.org/officeDocument/2006/relationships/image" Target="../media/image63.jpeg"/></Relationships>
</file>

<file path=ppt/slides/_rels/slide3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454150" y="2959100"/>
            <a:ext cx="6940550" cy="762000"/>
          </a:xfrm>
        </p:spPr>
        <p:txBody>
          <a:bodyPr>
            <a:normAutofit/>
          </a:bodyPr>
          <a:lstStyle/>
          <a:p>
            <a:pPr algn="ctr" eaLnBrk="1" fontAlgn="auto" hangingPunct="1">
              <a:spcAft>
                <a:spcPts val="0"/>
              </a:spcAft>
              <a:buFont typeface="Wingdings 2"/>
              <a:buNone/>
              <a:defRPr/>
            </a:pPr>
            <a:r>
              <a:rPr lang="fa-IR" sz="4000" b="1" dirty="0" smtClean="0">
                <a:solidFill>
                  <a:schemeClr val="accent1">
                    <a:lumMod val="75000"/>
                  </a:schemeClr>
                </a:solidFill>
                <a:effectLst>
                  <a:outerShdw blurRad="38100" dist="38100" dir="2700000" algn="tl">
                    <a:srgbClr val="000000">
                      <a:alpha val="43137"/>
                    </a:srgbClr>
                  </a:outerShdw>
                </a:effectLst>
                <a:cs typeface="B Homa" panose="00000400000000000000" pitchFamily="2" charset="-78"/>
              </a:rPr>
              <a:t>تأثیر </a:t>
            </a:r>
            <a:r>
              <a:rPr lang="fa-IR" sz="4000" b="1" dirty="0" smtClean="0">
                <a:solidFill>
                  <a:schemeClr val="accent1">
                    <a:lumMod val="75000"/>
                  </a:schemeClr>
                </a:solidFill>
                <a:effectLst>
                  <a:outerShdw blurRad="38100" dist="38100" dir="2700000" algn="tl">
                    <a:srgbClr val="000000">
                      <a:alpha val="43137"/>
                    </a:srgbClr>
                  </a:outerShdw>
                </a:effectLst>
                <a:cs typeface="B Homa" panose="00000400000000000000" pitchFamily="2" charset="-78"/>
              </a:rPr>
              <a:t>روانی رنگ در منظر </a:t>
            </a:r>
            <a:r>
              <a:rPr lang="fa-IR" sz="4000" b="1" dirty="0" smtClean="0">
                <a:solidFill>
                  <a:schemeClr val="accent1">
                    <a:lumMod val="75000"/>
                  </a:schemeClr>
                </a:solidFill>
                <a:effectLst>
                  <a:outerShdw blurRad="38100" dist="38100" dir="2700000" algn="tl">
                    <a:srgbClr val="000000">
                      <a:alpha val="43137"/>
                    </a:srgbClr>
                  </a:outerShdw>
                </a:effectLst>
                <a:cs typeface="B Homa" panose="00000400000000000000" pitchFamily="2" charset="-78"/>
              </a:rPr>
              <a:t>شهری</a:t>
            </a:r>
            <a:endParaRPr lang="fa-IR" sz="4000" b="1" dirty="0" smtClean="0">
              <a:solidFill>
                <a:schemeClr val="accent1">
                  <a:lumMod val="75000"/>
                </a:schemeClr>
              </a:solidFill>
              <a:effectLst>
                <a:outerShdw blurRad="38100" dist="38100" dir="2700000" algn="tl">
                  <a:srgbClr val="000000">
                    <a:alpha val="43137"/>
                  </a:srgbClr>
                </a:outerShdw>
              </a:effectLst>
              <a:cs typeface="B Homa" panose="00000400000000000000" pitchFamily="2" charset="-78"/>
            </a:endParaRPr>
          </a:p>
        </p:txBody>
      </p:sp>
    </p:spTree>
    <p:extLst>
      <p:ext uri="{BB962C8B-B14F-4D97-AF65-F5344CB8AC3E}">
        <p14:creationId xmlns:p14="http://schemas.microsoft.com/office/powerpoint/2010/main" val="40544166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16744" y="-107528"/>
            <a:ext cx="8062912" cy="5400600"/>
          </a:xfrm>
          <a:extLst/>
        </p:spPr>
        <p:txBody>
          <a:bodyPr>
            <a:normAutofit/>
          </a:bodyPr>
          <a:lstStyle/>
          <a:p>
            <a:pPr marL="457200" indent="-457200" eaLnBrk="1" fontAlgn="auto" hangingPunct="1">
              <a:spcAft>
                <a:spcPts val="0"/>
              </a:spcAft>
              <a:buFont typeface="Wingdings" pitchFamily="2" charset="2"/>
              <a:buChar char="v"/>
              <a:defRPr/>
            </a:pPr>
            <a:endParaRPr lang="fa-IR" sz="2800" b="1" dirty="0" smtClean="0">
              <a:solidFill>
                <a:schemeClr val="accent1">
                  <a:lumMod val="40000"/>
                  <a:lumOff val="60000"/>
                </a:schemeClr>
              </a:solidFill>
              <a:cs typeface="B Homa" panose="00000400000000000000" pitchFamily="2" charset="-78"/>
            </a:endParaRPr>
          </a:p>
          <a:p>
            <a:pPr algn="ctr" eaLnBrk="1" fontAlgn="auto" hangingPunct="1">
              <a:spcAft>
                <a:spcPts val="0"/>
              </a:spcAft>
              <a:buFont typeface="Wingdings 2"/>
              <a:buNone/>
              <a:defRPr/>
            </a:pPr>
            <a:endParaRPr lang="fa-IR" sz="4000" b="1" dirty="0" smtClean="0">
              <a:solidFill>
                <a:schemeClr val="accent1"/>
              </a:solidFill>
              <a:cs typeface="B Homa" panose="00000400000000000000" pitchFamily="2" charset="-78"/>
            </a:endParaRPr>
          </a:p>
          <a:p>
            <a:pPr algn="ctr"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نظریات مختلف راجع به رنگ:</a:t>
            </a:r>
          </a:p>
          <a:p>
            <a:pPr algn="ctr" eaLnBrk="1" fontAlgn="auto" hangingPunct="1">
              <a:spcAft>
                <a:spcPts val="0"/>
              </a:spcAft>
              <a:buFont typeface="Wingdings 2"/>
              <a:buNone/>
              <a:defRPr/>
            </a:pPr>
            <a:endParaRPr lang="fa-IR" sz="4000" b="1" dirty="0" smtClean="0">
              <a:solidFill>
                <a:schemeClr val="accent1"/>
              </a:solidFill>
              <a:cs typeface="B Homa" panose="00000400000000000000" pitchFamily="2" charset="-78"/>
            </a:endParaRPr>
          </a:p>
          <a:p>
            <a:pPr algn="ctr" eaLnBrk="1" fontAlgn="auto" hangingPunct="1">
              <a:spcAft>
                <a:spcPts val="0"/>
              </a:spcAft>
              <a:buFont typeface="Wingdings 2"/>
              <a:buNone/>
              <a:defRPr/>
            </a:pPr>
            <a:endParaRPr lang="fa-IR" sz="4000" b="1" dirty="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smtClean="0">
              <a:solidFill>
                <a:schemeClr val="accent1">
                  <a:lumMod val="40000"/>
                  <a:lumOff val="60000"/>
                </a:schemeClr>
              </a:solidFill>
              <a:cs typeface="B Homa" panose="00000400000000000000" pitchFamily="2" charset="-78"/>
            </a:endParaRPr>
          </a:p>
          <a:p>
            <a:pPr algn="just" eaLnBrk="1" fontAlgn="auto" hangingPunct="1">
              <a:spcAft>
                <a:spcPts val="0"/>
              </a:spcAft>
              <a:buFont typeface="Wingdings 2"/>
              <a:buNone/>
              <a:defRPr/>
            </a:pPr>
            <a:r>
              <a:rPr lang="fa-IR" sz="2800" b="1" dirty="0" smtClean="0">
                <a:solidFill>
                  <a:schemeClr val="accent1">
                    <a:lumMod val="40000"/>
                    <a:lumOff val="60000"/>
                  </a:schemeClr>
                </a:solidFill>
                <a:cs typeface="B Homa" panose="00000400000000000000" pitchFamily="2" charset="-78"/>
              </a:rPr>
              <a:t>1- </a:t>
            </a:r>
            <a:r>
              <a:rPr lang="fa-IR" sz="2800" b="1" dirty="0">
                <a:solidFill>
                  <a:schemeClr val="accent1">
                    <a:lumMod val="40000"/>
                    <a:lumOff val="60000"/>
                  </a:schemeClr>
                </a:solidFill>
                <a:cs typeface="B Homa" panose="00000400000000000000" pitchFamily="2" charset="-78"/>
              </a:rPr>
              <a:t>رنگ از لحاظ فیزیولوژی               2-رنگ از لحاظ روانشناسی</a:t>
            </a:r>
          </a:p>
        </p:txBody>
      </p:sp>
      <p:pic>
        <p:nvPicPr>
          <p:cNvPr id="174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4675" y="2420938"/>
            <a:ext cx="639763"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7633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circle(in)">
                                      <p:cBhvr>
                                        <p:cTn id="7" dur="2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circle(in)">
                                      <p:cBhvr>
                                        <p:cTn id="1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40544" y="161963"/>
            <a:ext cx="8062912" cy="5400600"/>
          </a:xfrm>
          <a:extLst/>
        </p:spPr>
        <p:txBody>
          <a:bodyPr>
            <a:normAutofit/>
          </a:bodyPr>
          <a:lstStyle/>
          <a:p>
            <a:pPr algn="r"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دامنه </a:t>
            </a:r>
            <a:r>
              <a:rPr lang="fa-IR" sz="4000" b="1" dirty="0">
                <a:solidFill>
                  <a:schemeClr val="accent1">
                    <a:lumMod val="75000"/>
                  </a:schemeClr>
                </a:solidFill>
                <a:cs typeface="B Homa" panose="00000400000000000000" pitchFamily="2" charset="-78"/>
              </a:rPr>
              <a:t>رنگ</a:t>
            </a:r>
            <a:r>
              <a:rPr lang="fa-IR" sz="4000" b="1" dirty="0" smtClean="0">
                <a:solidFill>
                  <a:schemeClr val="accent1">
                    <a:lumMod val="75000"/>
                  </a:schemeClr>
                </a:solidFill>
                <a:cs typeface="B Homa" panose="00000400000000000000" pitchFamily="2" charset="-78"/>
              </a:rPr>
              <a:t>:</a:t>
            </a:r>
          </a:p>
          <a:p>
            <a:pPr algn="r" eaLnBrk="1" fontAlgn="auto" hangingPunct="1">
              <a:spcAft>
                <a:spcPts val="0"/>
              </a:spcAft>
              <a:buFont typeface="Wingdings 2"/>
              <a:buNone/>
              <a:defRPr/>
            </a:pPr>
            <a:r>
              <a:rPr lang="fa-IR" sz="2800" b="1" dirty="0" smtClean="0">
                <a:solidFill>
                  <a:schemeClr val="accent1"/>
                </a:solidFill>
                <a:cs typeface="B Homa" panose="00000400000000000000" pitchFamily="2" charset="-78"/>
              </a:rPr>
              <a:t>به </a:t>
            </a:r>
            <a:r>
              <a:rPr lang="fa-IR" sz="2800" b="1" dirty="0">
                <a:solidFill>
                  <a:schemeClr val="accent1"/>
                </a:solidFill>
                <a:cs typeface="B Homa" panose="00000400000000000000" pitchFamily="2" charset="-78"/>
              </a:rPr>
              <a:t>طرز قرار گرفتن رنگ ها پالت یا دامنه رنگ می گویند. در فضای شهری به طور کلی با دو دامنه رنگ بر خورد می کنیم               </a:t>
            </a: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a:solidFill>
                <a:schemeClr val="accent1">
                  <a:lumMod val="40000"/>
                  <a:lumOff val="60000"/>
                </a:schemeClr>
              </a:solidFill>
              <a:cs typeface="B Homa" panose="00000400000000000000" pitchFamily="2" charset="-78"/>
            </a:endParaRPr>
          </a:p>
          <a:p>
            <a:pPr algn="just" eaLnBrk="1" fontAlgn="auto" hangingPunct="1">
              <a:spcAft>
                <a:spcPts val="0"/>
              </a:spcAft>
              <a:buFont typeface="Wingdings 2"/>
              <a:buNone/>
              <a:defRPr/>
            </a:pPr>
            <a:endParaRPr lang="fa-IR" sz="2800" b="1" dirty="0" smtClean="0">
              <a:solidFill>
                <a:schemeClr val="accent1">
                  <a:lumMod val="40000"/>
                  <a:lumOff val="60000"/>
                </a:schemeClr>
              </a:solidFill>
              <a:cs typeface="B Homa" panose="00000400000000000000" pitchFamily="2" charset="-78"/>
            </a:endParaRPr>
          </a:p>
          <a:p>
            <a:pPr algn="just" eaLnBrk="1" fontAlgn="auto" hangingPunct="1">
              <a:spcAft>
                <a:spcPts val="0"/>
              </a:spcAft>
              <a:buFont typeface="Wingdings 2"/>
              <a:buNone/>
              <a:defRPr/>
            </a:pPr>
            <a:r>
              <a:rPr lang="fa-IR" b="1" dirty="0" smtClean="0">
                <a:solidFill>
                  <a:schemeClr val="accent1">
                    <a:lumMod val="40000"/>
                    <a:lumOff val="60000"/>
                  </a:schemeClr>
                </a:solidFill>
                <a:cs typeface="B Homa" panose="00000400000000000000" pitchFamily="2" charset="-78"/>
              </a:rPr>
              <a:t>         دامنه </a:t>
            </a:r>
            <a:r>
              <a:rPr lang="fa-IR" b="1" dirty="0">
                <a:solidFill>
                  <a:schemeClr val="accent1">
                    <a:lumMod val="40000"/>
                    <a:lumOff val="60000"/>
                  </a:schemeClr>
                </a:solidFill>
                <a:cs typeface="B Homa" panose="00000400000000000000" pitchFamily="2" charset="-78"/>
              </a:rPr>
              <a:t>رنگهای کلی و دامنه رنگهای جزئی.</a:t>
            </a:r>
          </a:p>
          <a:p>
            <a:pPr algn="just" eaLnBrk="1" fontAlgn="auto" hangingPunct="1">
              <a:spcAft>
                <a:spcPts val="0"/>
              </a:spcAft>
              <a:buFont typeface="Wingdings 2"/>
              <a:buNone/>
              <a:defRPr/>
            </a:pPr>
            <a:endParaRPr lang="fa-IR" sz="2800" b="1" dirty="0" smtClean="0">
              <a:solidFill>
                <a:schemeClr val="accent1">
                  <a:lumMod val="40000"/>
                  <a:lumOff val="60000"/>
                </a:schemeClr>
              </a:solidFill>
              <a:cs typeface="B Homa" panose="00000400000000000000" pitchFamily="2" charset="-78"/>
            </a:endParaRPr>
          </a:p>
        </p:txBody>
      </p:sp>
      <p:pic>
        <p:nvPicPr>
          <p:cNvPr id="184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2838" y="2112963"/>
            <a:ext cx="64135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descr="http://www.inhabitat.com/wp-content/uploads/2010/02/taipei-music-center-6.jpg"/>
          <p:cNvPicPr/>
          <p:nvPr/>
        </p:nvPicPr>
        <p:blipFill>
          <a:blip r:embed="rId3"/>
          <a:srcRect/>
          <a:stretch>
            <a:fillRect/>
          </a:stretch>
        </p:blipFill>
        <p:spPr bwMode="auto">
          <a:xfrm>
            <a:off x="2124075" y="3429000"/>
            <a:ext cx="5118100" cy="3238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652993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08844" y="794172"/>
            <a:ext cx="8062912" cy="5400600"/>
          </a:xfrm>
          <a:extLst/>
        </p:spPr>
        <p:txBody>
          <a:bodyPr>
            <a:normAutofit lnSpcReduction="10000"/>
          </a:bodyPr>
          <a:lstStyle/>
          <a:p>
            <a:pPr algn="r" eaLnBrk="1" fontAlgn="auto" hangingPunct="1">
              <a:spcAft>
                <a:spcPts val="0"/>
              </a:spcAft>
              <a:buFont typeface="Wingdings 2"/>
              <a:buNone/>
              <a:defRPr/>
            </a:pPr>
            <a:r>
              <a:rPr lang="fa-IR" sz="4000" b="1" dirty="0" smtClean="0">
                <a:solidFill>
                  <a:schemeClr val="tx1"/>
                </a:solidFill>
                <a:cs typeface="B Homa" panose="00000400000000000000" pitchFamily="2" charset="-78"/>
              </a:rPr>
              <a:t>تأثیر روانی رنگ بر روی انسان:</a:t>
            </a:r>
          </a:p>
          <a:p>
            <a:pPr marL="571500" indent="-571500" algn="just" eaLnBrk="1" fontAlgn="auto" hangingPunct="1">
              <a:spcAft>
                <a:spcPts val="0"/>
              </a:spcAft>
              <a:buFont typeface="Wingdings" pitchFamily="2" charset="2"/>
              <a:buChar char="v"/>
              <a:defRPr/>
            </a:pPr>
            <a:r>
              <a:rPr lang="fa-IR" sz="2800" b="1" dirty="0">
                <a:solidFill>
                  <a:schemeClr val="tx1"/>
                </a:solidFill>
                <a:cs typeface="B Homa" panose="00000400000000000000" pitchFamily="2" charset="-78"/>
              </a:rPr>
              <a:t>رنگ یکی از جنبه های مهم زندگی است که در کنار سایر خصوصیات جسم مانند شکل، بافت، ابعاد و جنس در ادراک ما از فضا موثراست. </a:t>
            </a:r>
            <a:endParaRPr lang="fa-IR" sz="2800" b="1" dirty="0" smtClean="0">
              <a:solidFill>
                <a:schemeClr val="tx1"/>
              </a:solidFill>
              <a:cs typeface="B Homa" panose="00000400000000000000" pitchFamily="2" charset="-78"/>
            </a:endParaRPr>
          </a:p>
          <a:p>
            <a:pPr algn="just" eaLnBrk="1" fontAlgn="auto" hangingPunct="1">
              <a:spcAft>
                <a:spcPts val="0"/>
              </a:spcAft>
              <a:buFont typeface="Wingdings 2"/>
              <a:buNone/>
              <a:defRPr/>
            </a:pPr>
            <a:endParaRPr lang="fa-IR" sz="2800" b="1" dirty="0" smtClean="0">
              <a:solidFill>
                <a:schemeClr val="tx1"/>
              </a:solidFill>
              <a:cs typeface="B Homa" panose="00000400000000000000" pitchFamily="2" charset="-78"/>
            </a:endParaRPr>
          </a:p>
          <a:p>
            <a:pPr marL="571500" indent="-571500" algn="just" eaLnBrk="1" fontAlgn="auto" hangingPunct="1">
              <a:spcAft>
                <a:spcPts val="0"/>
              </a:spcAft>
              <a:buFont typeface="Wingdings" pitchFamily="2" charset="2"/>
              <a:buChar char="v"/>
              <a:defRPr/>
            </a:pPr>
            <a:r>
              <a:rPr lang="fa-IR" sz="2800" b="1" dirty="0">
                <a:solidFill>
                  <a:schemeClr val="tx1"/>
                </a:solidFill>
                <a:cs typeface="B Homa" panose="00000400000000000000" pitchFamily="2" charset="-78"/>
              </a:rPr>
              <a:t>در محیط شهری رنگ را همه جا می توان دید، در بدنه و نمای ساختمان ها، پوشش بام، کف سازی ها، مبلمان شهری، فضای سبز، خودروها و حتی آسمان شهر و نیز رنگ آمیزی لباس افراد که همگی نقش مهمی در تعیین چهره رنگی شهر دارند. برای مثال در جامعه ما رنگ های تیره و کدر، رنگ های غالب هستند و شهرهای ما را متفاوت از شهرهایی  می کنند که مردم آن تمایل به رنگ های تند و شاد دارند. </a:t>
            </a:r>
          </a:p>
          <a:p>
            <a:pPr algn="just" eaLnBrk="1" fontAlgn="auto" hangingPunct="1">
              <a:spcAft>
                <a:spcPts val="0"/>
              </a:spcAft>
              <a:buFont typeface="Wingdings 2"/>
              <a:buNone/>
              <a:defRPr/>
            </a:pPr>
            <a:endParaRPr lang="fa-IR" sz="2800" b="1" dirty="0" smtClean="0">
              <a:solidFill>
                <a:schemeClr val="accent1">
                  <a:lumMod val="40000"/>
                  <a:lumOff val="60000"/>
                </a:schemeClr>
              </a:solidFill>
              <a:cs typeface="B Homa" panose="00000400000000000000" pitchFamily="2" charset="-78"/>
            </a:endParaRPr>
          </a:p>
        </p:txBody>
      </p:sp>
    </p:spTree>
    <p:extLst>
      <p:ext uri="{BB962C8B-B14F-4D97-AF65-F5344CB8AC3E}">
        <p14:creationId xmlns:p14="http://schemas.microsoft.com/office/powerpoint/2010/main" val="1562321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http://www.tabnak.ir/files/fa/news/1389/9/6/75529_641.jpg"/>
          <p:cNvPicPr/>
          <p:nvPr/>
        </p:nvPicPr>
        <p:blipFill>
          <a:blip r:embed="rId2"/>
          <a:srcRect/>
          <a:stretch>
            <a:fillRect/>
          </a:stretch>
        </p:blipFill>
        <p:spPr bwMode="auto">
          <a:xfrm>
            <a:off x="107950" y="115888"/>
            <a:ext cx="4762500" cy="3181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http://s3-ec.buzzfed.com/static/imagebuzz/web05/2010/11/23/14/santa-anna-hill-guayaquil-ecuador-beautiful-7831-1290540173-20.jpg"/>
          <p:cNvPicPr/>
          <p:nvPr/>
        </p:nvPicPr>
        <p:blipFill>
          <a:blip r:embed="rId3"/>
          <a:srcRect/>
          <a:stretch>
            <a:fillRect/>
          </a:stretch>
        </p:blipFill>
        <p:spPr bwMode="auto">
          <a:xfrm>
            <a:off x="5180013" y="598488"/>
            <a:ext cx="3810000" cy="2857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descr="Seattle City Lights"/>
          <p:cNvPicPr/>
          <p:nvPr/>
        </p:nvPicPr>
        <p:blipFill>
          <a:blip r:embed="rId4"/>
          <a:srcRect/>
          <a:stretch>
            <a:fillRect/>
          </a:stretch>
        </p:blipFill>
        <p:spPr bwMode="auto">
          <a:xfrm>
            <a:off x="4859338" y="3776663"/>
            <a:ext cx="4167187" cy="27336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488"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569" y="3513137"/>
            <a:ext cx="4648200" cy="326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79564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20488"/>
                                        </p:tgtEl>
                                        <p:attrNameLst>
                                          <p:attrName>style.visibility</p:attrName>
                                        </p:attrNameLst>
                                      </p:cBhvr>
                                      <p:to>
                                        <p:strVal val="visible"/>
                                      </p:to>
                                    </p:set>
                                    <p:animEffect transition="in" filter="fade">
                                      <p:cBhvr>
                                        <p:cTn id="21" dur="1000"/>
                                        <p:tgtEl>
                                          <p:spTgt spid="20488"/>
                                        </p:tgtEl>
                                      </p:cBhvr>
                                    </p:animEffect>
                                    <p:anim calcmode="lin" valueType="num">
                                      <p:cBhvr>
                                        <p:cTn id="22" dur="1000" fill="hold"/>
                                        <p:tgtEl>
                                          <p:spTgt spid="20488"/>
                                        </p:tgtEl>
                                        <p:attrNameLst>
                                          <p:attrName>ppt_x</p:attrName>
                                        </p:attrNameLst>
                                      </p:cBhvr>
                                      <p:tavLst>
                                        <p:tav tm="0">
                                          <p:val>
                                            <p:strVal val="#ppt_x"/>
                                          </p:val>
                                        </p:tav>
                                        <p:tav tm="100000">
                                          <p:val>
                                            <p:strVal val="#ppt_x"/>
                                          </p:val>
                                        </p:tav>
                                      </p:tavLst>
                                    </p:anim>
                                    <p:anim calcmode="lin" valueType="num">
                                      <p:cBhvr>
                                        <p:cTn id="23" dur="1000" fill="hold"/>
                                        <p:tgtEl>
                                          <p:spTgt spid="20488"/>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40544" y="476672"/>
            <a:ext cx="8062912" cy="5400600"/>
          </a:xfrm>
          <a:extLst/>
        </p:spPr>
        <p:txBody>
          <a:bodyPr>
            <a:normAutofit/>
          </a:bodyPr>
          <a:lstStyle/>
          <a:p>
            <a:pPr algn="just" eaLnBrk="1" fontAlgn="auto" hangingPunct="1">
              <a:spcAft>
                <a:spcPts val="0"/>
              </a:spcAft>
              <a:defRPr/>
            </a:pPr>
            <a:r>
              <a:rPr lang="fa-IR" sz="2800" b="1" dirty="0" smtClean="0">
                <a:solidFill>
                  <a:schemeClr val="accent1"/>
                </a:solidFill>
                <a:cs typeface="B Homa" panose="00000400000000000000" pitchFamily="2" charset="-78"/>
              </a:rPr>
              <a:t>رنگ </a:t>
            </a:r>
            <a:r>
              <a:rPr lang="fa-IR" sz="2800" b="1" dirty="0">
                <a:solidFill>
                  <a:schemeClr val="accent1"/>
                </a:solidFill>
                <a:cs typeface="B Homa" panose="00000400000000000000" pitchFamily="2" charset="-78"/>
              </a:rPr>
              <a:t>ابزار مهمی در جهت و القای حالات روحی خاص به افراد و جوامع است. فضاهای تیره و ناهمگون، افراد را دچار افسردگی و فشارهای روحی نا خواسته می کند، در حالی که خود افراد نیز از دلایل واقعی آن باخبر نیستند</a:t>
            </a:r>
            <a:r>
              <a:rPr lang="fa-IR" sz="2800" b="1" dirty="0" smtClean="0">
                <a:solidFill>
                  <a:schemeClr val="accent1"/>
                </a:solidFill>
                <a:cs typeface="B Homa" panose="00000400000000000000" pitchFamily="2" charset="-78"/>
              </a:rPr>
              <a:t>.</a:t>
            </a:r>
          </a:p>
          <a:p>
            <a:pPr marL="457200" indent="-457200" algn="just" eaLnBrk="1" fontAlgn="auto" hangingPunct="1">
              <a:spcAft>
                <a:spcPts val="0"/>
              </a:spcAft>
              <a:buFont typeface="Wingdings" pitchFamily="2" charset="2"/>
              <a:buChar char="v"/>
              <a:defRPr/>
            </a:pP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smtClean="0">
              <a:solidFill>
                <a:schemeClr val="accent1">
                  <a:lumMod val="40000"/>
                  <a:lumOff val="60000"/>
                </a:schemeClr>
              </a:solidFill>
              <a:cs typeface="B Homa" panose="00000400000000000000" pitchFamily="2" charset="-78"/>
            </a:endParaRPr>
          </a:p>
          <a:p>
            <a:pPr marL="457200" indent="-457200" algn="just" eaLnBrk="1" fontAlgn="auto" hangingPunct="1">
              <a:spcAft>
                <a:spcPts val="0"/>
              </a:spcAft>
              <a:buFont typeface="Wingdings" pitchFamily="2" charset="2"/>
              <a:buChar char="v"/>
              <a:defRPr/>
            </a:pPr>
            <a:endParaRPr lang="fa-IR" sz="2800" b="1" dirty="0" smtClean="0">
              <a:solidFill>
                <a:schemeClr val="accent1">
                  <a:lumMod val="40000"/>
                  <a:lumOff val="60000"/>
                </a:schemeClr>
              </a:solidFill>
              <a:cs typeface="B Homa" panose="00000400000000000000" pitchFamily="2" charset="-78"/>
            </a:endParaRPr>
          </a:p>
        </p:txBody>
      </p:sp>
      <p:pic>
        <p:nvPicPr>
          <p:cNvPr id="8" name="Picture 7" descr="http://images.travelpod.com/tripwow/photos/ta-00ae-1e76-db1d/the-colorful-city-on-the-great-canal-venice-italy+1152_12882180278-tpfil02aw-17640.jpg"/>
          <p:cNvPicPr/>
          <p:nvPr/>
        </p:nvPicPr>
        <p:blipFill>
          <a:blip r:embed="rId2"/>
          <a:srcRect/>
          <a:stretch>
            <a:fillRect/>
          </a:stretch>
        </p:blipFill>
        <p:spPr bwMode="auto">
          <a:xfrm>
            <a:off x="3813175" y="2878138"/>
            <a:ext cx="5151438" cy="38639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7416" name="Picture 8" descr="http://media.brajeshwar.com/i/photography/colorful-people-delhi.jpg"/>
          <p:cNvPicPr>
            <a:picLocks noChangeAspect="1" noChangeArrowheads="1"/>
          </p:cNvPicPr>
          <p:nvPr/>
        </p:nvPicPr>
        <p:blipFill>
          <a:blip r:embed="rId3"/>
          <a:srcRect/>
          <a:stretch>
            <a:fillRect/>
          </a:stretch>
        </p:blipFill>
        <p:spPr bwMode="auto">
          <a:xfrm>
            <a:off x="179388" y="1989138"/>
            <a:ext cx="4664075" cy="26241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52743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416"/>
                                        </p:tgtEl>
                                        <p:attrNameLst>
                                          <p:attrName>style.visibility</p:attrName>
                                        </p:attrNameLst>
                                      </p:cBhvr>
                                      <p:to>
                                        <p:strVal val="visible"/>
                                      </p:to>
                                    </p:set>
                                    <p:animEffect transition="in" filter="fade">
                                      <p:cBhvr>
                                        <p:cTn id="7" dur="1000"/>
                                        <p:tgtEl>
                                          <p:spTgt spid="17416"/>
                                        </p:tgtEl>
                                      </p:cBhvr>
                                    </p:animEffect>
                                    <p:anim calcmode="lin" valueType="num">
                                      <p:cBhvr>
                                        <p:cTn id="8" dur="1000" fill="hold"/>
                                        <p:tgtEl>
                                          <p:spTgt spid="17416"/>
                                        </p:tgtEl>
                                        <p:attrNameLst>
                                          <p:attrName>ppt_x</p:attrName>
                                        </p:attrNameLst>
                                      </p:cBhvr>
                                      <p:tavLst>
                                        <p:tav tm="0">
                                          <p:val>
                                            <p:strVal val="#ppt_x"/>
                                          </p:val>
                                        </p:tav>
                                        <p:tav tm="100000">
                                          <p:val>
                                            <p:strVal val="#ppt_x"/>
                                          </p:val>
                                        </p:tav>
                                      </p:tavLst>
                                    </p:anim>
                                    <p:anim calcmode="lin" valueType="num">
                                      <p:cBhvr>
                                        <p:cTn id="9" dur="1000" fill="hold"/>
                                        <p:tgtEl>
                                          <p:spTgt spid="1741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1088" y="717972"/>
            <a:ext cx="8062912" cy="5400600"/>
          </a:xfrm>
          <a:extLst/>
        </p:spPr>
        <p:txBody>
          <a:bodyPr>
            <a:normAutofit fontScale="92500" lnSpcReduction="20000"/>
          </a:bodyPr>
          <a:lstStyle/>
          <a:p>
            <a:pPr marL="457200" indent="-457200" algn="just" eaLnBrk="1" fontAlgn="auto" hangingPunct="1">
              <a:spcAft>
                <a:spcPts val="0"/>
              </a:spcAft>
              <a:buFont typeface="Wingdings" pitchFamily="2" charset="2"/>
              <a:buChar char="v"/>
              <a:defRPr/>
            </a:pPr>
            <a:endParaRPr lang="fa-IR" sz="2800" b="1" dirty="0" smtClean="0">
              <a:solidFill>
                <a:schemeClr val="accent1">
                  <a:lumMod val="40000"/>
                  <a:lumOff val="60000"/>
                </a:schemeClr>
              </a:solidFill>
              <a:cs typeface="B Homa" panose="00000400000000000000" pitchFamily="2" charset="-78"/>
            </a:endParaRPr>
          </a:p>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روان شناسی محیط</a:t>
            </a:r>
            <a:r>
              <a:rPr lang="fa-IR" sz="4000" b="1" dirty="0" smtClean="0">
                <a:solidFill>
                  <a:schemeClr val="accent1">
                    <a:lumMod val="75000"/>
                  </a:schemeClr>
                </a:solidFill>
                <a:cs typeface="B Homa" panose="00000400000000000000" pitchFamily="2" charset="-78"/>
              </a:rPr>
              <a:t>:</a:t>
            </a:r>
          </a:p>
          <a:p>
            <a:pPr marL="571500" indent="-571500" algn="just" eaLnBrk="1" fontAlgn="auto" hangingPunct="1">
              <a:spcAft>
                <a:spcPts val="0"/>
              </a:spcAft>
              <a:buFont typeface="Wingdings" pitchFamily="2" charset="2"/>
              <a:buChar char="v"/>
              <a:defRPr/>
            </a:pPr>
            <a:r>
              <a:rPr lang="fa-IR" sz="4000" b="1" dirty="0">
                <a:solidFill>
                  <a:schemeClr val="accent1">
                    <a:lumMod val="60000"/>
                    <a:lumOff val="40000"/>
                  </a:schemeClr>
                </a:solidFill>
                <a:cs typeface="B Homa" panose="00000400000000000000" pitchFamily="2" charset="-78"/>
              </a:rPr>
              <a:t> </a:t>
            </a:r>
            <a:r>
              <a:rPr lang="fa-IR" sz="2800" b="1" dirty="0">
                <a:solidFill>
                  <a:schemeClr val="accent1"/>
                </a:solidFill>
                <a:cs typeface="B Homa" panose="00000400000000000000" pitchFamily="2" charset="-78"/>
              </a:rPr>
              <a:t>پژوهش هایی که به بررسی تأثیر متقابل محیط و انسان اختصاص داده می شود  به رشته های روان شناسی محیط، روان شناسی اکولوژیک یا علوم اکورفتاری مربوط می باشند</a:t>
            </a:r>
            <a:r>
              <a:rPr lang="fa-IR" sz="2800" b="1" dirty="0" smtClean="0">
                <a:solidFill>
                  <a:schemeClr val="accent1"/>
                </a:solidFill>
                <a:cs typeface="B Homa" panose="00000400000000000000" pitchFamily="2" charset="-78"/>
              </a:rPr>
              <a:t>.</a:t>
            </a:r>
          </a:p>
          <a:p>
            <a:pPr marL="571500" indent="-571500" algn="just" eaLnBrk="1" fontAlgn="auto" hangingPunct="1">
              <a:spcAft>
                <a:spcPts val="0"/>
              </a:spcAft>
              <a:buFont typeface="Wingdings" pitchFamily="2" charset="2"/>
              <a:buChar char="v"/>
              <a:defRPr/>
            </a:pPr>
            <a:endParaRPr lang="fa-IR" sz="2800" b="1" dirty="0">
              <a:solidFill>
                <a:schemeClr val="accent1"/>
              </a:solidFill>
              <a:cs typeface="B Homa" panose="00000400000000000000" pitchFamily="2" charset="-78"/>
            </a:endParaRPr>
          </a:p>
          <a:p>
            <a:pPr marL="571500" indent="-571500" algn="just" eaLnBrk="1" fontAlgn="auto" hangingPunct="1">
              <a:spcAft>
                <a:spcPts val="0"/>
              </a:spcAft>
              <a:buFont typeface="Wingdings" pitchFamily="2" charset="2"/>
              <a:buChar char="v"/>
              <a:defRPr/>
            </a:pPr>
            <a:r>
              <a:rPr lang="fa-IR" sz="2800" b="1" dirty="0">
                <a:solidFill>
                  <a:schemeClr val="accent1"/>
                </a:solidFill>
                <a:cs typeface="B Homa" panose="00000400000000000000" pitchFamily="2" charset="-78"/>
              </a:rPr>
              <a:t>امروزه معماران و طراحان شهری توجه ویژه ای به شناخت روان شناسانه رفتار های انسانی دارند. زیرا این گونه رفتار ها با محیط کالبدی ارتباط تنگاتنگی دارند آنچه روان شناسی محیطی را از سایر شاخه های روان شناسی مجزا می سازد، همانا بررسی ارتباط رفتار های متکی بر روان انسان و محیط کالبدی است. لذا توجه طراحان به بررسی روان شناختی فضا های طراحی شده پیوندی ناگسستنی بین روان شناسان محیطی و آن ها ایجاد کرده است. </a:t>
            </a:r>
            <a:endParaRPr lang="fa-IR" sz="2800" b="1" dirty="0" smtClean="0">
              <a:solidFill>
                <a:schemeClr val="accent1"/>
              </a:solidFill>
              <a:cs typeface="B Homa" panose="00000400000000000000" pitchFamily="2" charset="-78"/>
            </a:endParaRPr>
          </a:p>
        </p:txBody>
      </p:sp>
    </p:spTree>
    <p:extLst>
      <p:ext uri="{BB962C8B-B14F-4D97-AF65-F5344CB8AC3E}">
        <p14:creationId xmlns:p14="http://schemas.microsoft.com/office/powerpoint/2010/main" val="17066292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memarinews.com/Image/News/LastColumnDetail%2002.jpg"/>
          <p:cNvPicPr/>
          <p:nvPr/>
        </p:nvPicPr>
        <p:blipFill>
          <a:blip r:embed="rId2"/>
          <a:srcRect/>
          <a:stretch>
            <a:fillRect/>
          </a:stretch>
        </p:blipFill>
        <p:spPr bwMode="auto">
          <a:xfrm>
            <a:off x="319088" y="796925"/>
            <a:ext cx="4252912" cy="5511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http://memarinews.com/Image/News/LastColumnDetail%2001.jpg"/>
          <p:cNvPicPr/>
          <p:nvPr/>
        </p:nvPicPr>
        <p:blipFill>
          <a:blip r:embed="rId3"/>
          <a:srcRect/>
          <a:stretch>
            <a:fillRect/>
          </a:stretch>
        </p:blipFill>
        <p:spPr bwMode="auto">
          <a:xfrm>
            <a:off x="4211638" y="3933825"/>
            <a:ext cx="4762500" cy="264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http://memarinews.com/Image/News/LastColumnDetail%2004.jpg"/>
          <p:cNvPicPr/>
          <p:nvPr/>
        </p:nvPicPr>
        <p:blipFill>
          <a:blip r:embed="rId4"/>
          <a:srcRect/>
          <a:stretch>
            <a:fillRect/>
          </a:stretch>
        </p:blipFill>
        <p:spPr bwMode="auto">
          <a:xfrm>
            <a:off x="4202113" y="312738"/>
            <a:ext cx="4762500" cy="264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3557" name="Rectangle 6"/>
          <p:cNvSpPr>
            <a:spLocks noChangeArrowheads="1"/>
          </p:cNvSpPr>
          <p:nvPr/>
        </p:nvSpPr>
        <p:spPr bwMode="auto">
          <a:xfrm>
            <a:off x="857250" y="309563"/>
            <a:ext cx="2490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fa-IR" altLang="fa-IR">
                <a:solidFill>
                  <a:prstClr val="black"/>
                </a:solidFill>
              </a:rPr>
              <a:t>بنای</a:t>
            </a:r>
            <a:r>
              <a:rPr lang="ar-SA" altLang="fa-IR">
                <a:solidFill>
                  <a:prstClr val="black"/>
                </a:solidFill>
              </a:rPr>
              <a:t> یادبود </a:t>
            </a:r>
            <a:r>
              <a:rPr lang="fa-IR" altLang="fa-IR">
                <a:solidFill>
                  <a:prstClr val="black"/>
                </a:solidFill>
              </a:rPr>
              <a:t>حملات 11 سپتامبر</a:t>
            </a:r>
            <a:endParaRPr lang="en-US" altLang="fa-IR">
              <a:solidFill>
                <a:prstClr val="black"/>
              </a:solidFill>
            </a:endParaRPr>
          </a:p>
        </p:txBody>
      </p:sp>
    </p:spTree>
    <p:extLst>
      <p:ext uri="{BB962C8B-B14F-4D97-AF65-F5344CB8AC3E}">
        <p14:creationId xmlns:p14="http://schemas.microsoft.com/office/powerpoint/2010/main" val="2760734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ttp://memarinews.com/Image/News/LastColumnDetail%20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638" y="269875"/>
            <a:ext cx="4762500" cy="635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http://memarinews.com/Image/News/LastColumnDetail%20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571500"/>
            <a:ext cx="4762500"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http://memarinews.com/Image/News/LastColumnDetail%200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0" y="3660775"/>
            <a:ext cx="47625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Rectangle 6"/>
          <p:cNvSpPr>
            <a:spLocks noChangeArrowheads="1"/>
          </p:cNvSpPr>
          <p:nvPr/>
        </p:nvSpPr>
        <p:spPr bwMode="auto">
          <a:xfrm>
            <a:off x="830263" y="84138"/>
            <a:ext cx="24939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fa-IR" altLang="fa-IR">
                <a:solidFill>
                  <a:prstClr val="black"/>
                </a:solidFill>
              </a:rPr>
              <a:t>بنای</a:t>
            </a:r>
            <a:r>
              <a:rPr lang="ar-SA" altLang="fa-IR">
                <a:solidFill>
                  <a:prstClr val="black"/>
                </a:solidFill>
              </a:rPr>
              <a:t> یادبود </a:t>
            </a:r>
            <a:r>
              <a:rPr lang="fa-IR" altLang="fa-IR">
                <a:solidFill>
                  <a:prstClr val="black"/>
                </a:solidFill>
              </a:rPr>
              <a:t>حملات 11 سپتامبر</a:t>
            </a:r>
            <a:endParaRPr lang="en-US" altLang="fa-IR">
              <a:solidFill>
                <a:prstClr val="black"/>
              </a:solidFill>
            </a:endParaRPr>
          </a:p>
        </p:txBody>
      </p:sp>
    </p:spTree>
    <p:extLst>
      <p:ext uri="{BB962C8B-B14F-4D97-AF65-F5344CB8AC3E}">
        <p14:creationId xmlns:p14="http://schemas.microsoft.com/office/powerpoint/2010/main" val="14244890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20552" y="-285328"/>
            <a:ext cx="8062912" cy="5890964"/>
          </a:xfrm>
          <a:extLst/>
        </p:spPr>
        <p:txBody>
          <a:bodyPr>
            <a:normAutofit/>
          </a:bodyPr>
          <a:lstStyle/>
          <a:p>
            <a:pPr marL="457200" indent="-457200" algn="just" eaLnBrk="1" fontAlgn="auto" hangingPunct="1">
              <a:spcAft>
                <a:spcPts val="0"/>
              </a:spcAft>
              <a:buFont typeface="Wingdings" pitchFamily="2" charset="2"/>
              <a:buChar char="v"/>
              <a:defRPr/>
            </a:pPr>
            <a:endParaRPr lang="fa-IR" sz="2800" b="1" dirty="0" smtClean="0">
              <a:solidFill>
                <a:schemeClr val="accent1">
                  <a:lumMod val="40000"/>
                  <a:lumOff val="60000"/>
                </a:schemeClr>
              </a:solidFill>
              <a:cs typeface="B Homa" panose="00000400000000000000" pitchFamily="2" charset="-78"/>
            </a:endParaRPr>
          </a:p>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جغرافیای رنگ</a:t>
            </a:r>
            <a:r>
              <a:rPr lang="fa-IR" sz="4000" b="1" dirty="0" smtClean="0">
                <a:solidFill>
                  <a:schemeClr val="accent1">
                    <a:lumMod val="75000"/>
                  </a:schemeClr>
                </a:solidFill>
                <a:cs typeface="B Homa" panose="00000400000000000000" pitchFamily="2" charset="-78"/>
              </a:rPr>
              <a:t>:</a:t>
            </a: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کانسپت جغرافیای رنگ که در دهه 70 مطرح شد شامل دو پارامتر می </a:t>
            </a:r>
            <a:r>
              <a:rPr lang="fa-IR" sz="2800" b="1" dirty="0" smtClean="0">
                <a:solidFill>
                  <a:schemeClr val="accent1"/>
                </a:solidFill>
                <a:cs typeface="B Homa" panose="00000400000000000000" pitchFamily="2" charset="-78"/>
              </a:rPr>
              <a:t>باشد:</a:t>
            </a: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1- اقلیم       </a:t>
            </a:r>
            <a:r>
              <a:rPr lang="en-US" sz="2800" b="1" dirty="0" smtClean="0">
                <a:solidFill>
                  <a:schemeClr val="accent1"/>
                </a:solidFill>
                <a:cs typeface="B Homa" panose="00000400000000000000" pitchFamily="2" charset="-78"/>
              </a:rPr>
              <a:t> </a:t>
            </a:r>
            <a:r>
              <a:rPr lang="fa-IR" sz="2800" b="1" dirty="0" smtClean="0">
                <a:solidFill>
                  <a:schemeClr val="accent1">
                    <a:lumMod val="40000"/>
                    <a:lumOff val="60000"/>
                  </a:schemeClr>
                </a:solidFill>
                <a:cs typeface="B Homa" panose="00000400000000000000" pitchFamily="2" charset="-78"/>
              </a:rPr>
              <a:t>در </a:t>
            </a:r>
            <a:r>
              <a:rPr lang="fa-IR" sz="2800" b="1" dirty="0">
                <a:solidFill>
                  <a:schemeClr val="accent1">
                    <a:lumMod val="40000"/>
                    <a:lumOff val="60000"/>
                  </a:schemeClr>
                </a:solidFill>
                <a:cs typeface="B Homa" panose="00000400000000000000" pitchFamily="2" charset="-78"/>
              </a:rPr>
              <a:t>هر شهر، بسته به اقلیم، مصالح بومی و فناوری عناصر شهری به رنگ های خاصی محدود می شود که </a:t>
            </a:r>
            <a:r>
              <a:rPr lang="fa-IR" sz="2800" b="1" dirty="0" smtClean="0">
                <a:solidFill>
                  <a:schemeClr val="accent1">
                    <a:lumMod val="40000"/>
                    <a:lumOff val="60000"/>
                  </a:schemeClr>
                </a:solidFill>
                <a:cs typeface="B Homa" panose="00000400000000000000" pitchFamily="2" charset="-78"/>
              </a:rPr>
              <a:t>نوعی </a:t>
            </a:r>
            <a:r>
              <a:rPr lang="fa-IR" sz="2800" b="1" dirty="0">
                <a:solidFill>
                  <a:schemeClr val="accent1">
                    <a:lumMod val="40000"/>
                    <a:lumOff val="60000"/>
                  </a:schemeClr>
                </a:solidFill>
                <a:cs typeface="B Homa" panose="00000400000000000000" pitchFamily="2" charset="-78"/>
              </a:rPr>
              <a:t>شناسنامه رنگی آن شهر به شمار می آید. </a:t>
            </a:r>
            <a:endParaRPr lang="fa-IR" sz="2800" b="1" dirty="0" smtClean="0">
              <a:solidFill>
                <a:schemeClr val="accent1">
                  <a:lumMod val="40000"/>
                  <a:lumOff val="60000"/>
                </a:schemeClr>
              </a:solidFill>
              <a:cs typeface="B Homa" panose="00000400000000000000" pitchFamily="2" charset="-78"/>
            </a:endParaRPr>
          </a:p>
          <a:p>
            <a:pPr algn="just" eaLnBrk="1" fontAlgn="auto" hangingPunct="1">
              <a:spcAft>
                <a:spcPts val="0"/>
              </a:spcAft>
              <a:buFont typeface="Wingdings 2"/>
              <a:buNone/>
              <a:defRPr/>
            </a:pPr>
            <a:endParaRPr lang="fa-IR" sz="2800" b="1" dirty="0" smtClean="0">
              <a:solidFill>
                <a:schemeClr val="accent1">
                  <a:lumMod val="40000"/>
                  <a:lumOff val="60000"/>
                </a:schemeClr>
              </a:solidFill>
              <a:cs typeface="B Homa" panose="00000400000000000000" pitchFamily="2" charset="-78"/>
            </a:endParaRPr>
          </a:p>
        </p:txBody>
      </p:sp>
      <p:pic>
        <p:nvPicPr>
          <p:cNvPr id="2560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8850" y="2133600"/>
            <a:ext cx="53022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descr="http://farm1.staticflickr.com/130/413366301_3b1e10f893_o.jpg"/>
          <p:cNvPicPr/>
          <p:nvPr/>
        </p:nvPicPr>
        <p:blipFill>
          <a:blip r:embed="rId3"/>
          <a:srcRect/>
          <a:stretch>
            <a:fillRect/>
          </a:stretch>
        </p:blipFill>
        <p:spPr bwMode="auto">
          <a:xfrm>
            <a:off x="2679502" y="3854450"/>
            <a:ext cx="4545012" cy="27036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351431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11560" y="-603448"/>
            <a:ext cx="8062912" cy="5890964"/>
          </a:xfrm>
          <a:extLst/>
        </p:spPr>
        <p:txBody>
          <a:bodyPr>
            <a:normAutofit/>
          </a:bodyPr>
          <a:lstStyle/>
          <a:p>
            <a:pPr marL="457200" indent="-457200" algn="just" eaLnBrk="1" fontAlgn="auto" hangingPunct="1">
              <a:spcAft>
                <a:spcPts val="0"/>
              </a:spcAft>
              <a:buFont typeface="Wingdings" pitchFamily="2" charset="2"/>
              <a:buChar char="v"/>
              <a:defRPr/>
            </a:pPr>
            <a:endParaRPr lang="fa-IR" sz="2800" b="1" dirty="0" smtClean="0">
              <a:solidFill>
                <a:schemeClr val="accent1">
                  <a:lumMod val="40000"/>
                  <a:lumOff val="60000"/>
                </a:schemeClr>
              </a:solidFill>
              <a:cs typeface="B Homa" panose="00000400000000000000" pitchFamily="2" charset="-78"/>
            </a:endParaRPr>
          </a:p>
          <a:p>
            <a:pPr algn="just" eaLnBrk="1" fontAlgn="auto" hangingPunct="1">
              <a:spcAft>
                <a:spcPts val="0"/>
              </a:spcAft>
              <a:buFont typeface="Wingdings 2"/>
              <a:buNone/>
              <a:defRPr/>
            </a:pPr>
            <a:endParaRPr lang="fa-IR" sz="2800" b="1" dirty="0">
              <a:solidFill>
                <a:schemeClr val="accent1">
                  <a:lumMod val="60000"/>
                  <a:lumOff val="40000"/>
                </a:schemeClr>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2- فرهنگ        </a:t>
            </a:r>
            <a:r>
              <a:rPr lang="en-US" sz="2800" b="1" dirty="0" smtClean="0">
                <a:solidFill>
                  <a:schemeClr val="accent1"/>
                </a:solidFill>
                <a:cs typeface="B Homa" panose="00000400000000000000" pitchFamily="2" charset="-78"/>
              </a:rPr>
              <a:t> </a:t>
            </a:r>
            <a:r>
              <a:rPr lang="fa-IR" sz="2800" b="1" dirty="0" smtClean="0">
                <a:solidFill>
                  <a:schemeClr val="accent1">
                    <a:lumMod val="40000"/>
                    <a:lumOff val="60000"/>
                  </a:schemeClr>
                </a:solidFill>
                <a:cs typeface="B Homa" panose="00000400000000000000" pitchFamily="2" charset="-78"/>
              </a:rPr>
              <a:t>در </a:t>
            </a:r>
            <a:r>
              <a:rPr lang="fa-IR" sz="2800" b="1" dirty="0">
                <a:solidFill>
                  <a:schemeClr val="accent1">
                    <a:lumMod val="40000"/>
                    <a:lumOff val="60000"/>
                  </a:schemeClr>
                </a:solidFill>
                <a:cs typeface="B Homa" panose="00000400000000000000" pitchFamily="2" charset="-78"/>
              </a:rPr>
              <a:t>کشورهای مختلف به دلیل فرهنگ و دین های مختلف رنگ به صورت های مختلفی بیان می شود به عنوان مثال ارزشی که ما به رنگ مشکی و تیره و غالب می دهیم شهرهای ما را متفاوت از شهرهایی می کند که مردم آن تمایل به رنگ آمیزی های تند و شاد دارند. </a:t>
            </a:r>
          </a:p>
          <a:p>
            <a:pPr algn="just" eaLnBrk="1" fontAlgn="auto" hangingPunct="1">
              <a:spcAft>
                <a:spcPts val="0"/>
              </a:spcAft>
              <a:buFont typeface="Wingdings 2"/>
              <a:buNone/>
              <a:defRPr/>
            </a:pPr>
            <a:endParaRPr lang="fa-IR" sz="2800" b="1" dirty="0" smtClean="0">
              <a:solidFill>
                <a:schemeClr val="accent1">
                  <a:lumMod val="40000"/>
                  <a:lumOff val="60000"/>
                </a:schemeClr>
              </a:solidFill>
              <a:cs typeface="B Homa" panose="00000400000000000000" pitchFamily="2" charset="-78"/>
            </a:endParaRPr>
          </a:p>
        </p:txBody>
      </p:sp>
      <p:pic>
        <p:nvPicPr>
          <p:cNvPr id="2663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4388" y="454025"/>
            <a:ext cx="53022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90" name="Picture 10" descr="http://designyoutrust.com/wp-content/uploads/2009/02/zaminonlinephoto05206.jpg"/>
          <p:cNvPicPr>
            <a:picLocks noChangeAspect="1" noChangeArrowheads="1"/>
          </p:cNvPicPr>
          <p:nvPr/>
        </p:nvPicPr>
        <p:blipFill>
          <a:blip r:embed="rId3"/>
          <a:srcRect/>
          <a:stretch>
            <a:fillRect/>
          </a:stretch>
        </p:blipFill>
        <p:spPr bwMode="auto">
          <a:xfrm>
            <a:off x="2124075" y="2465388"/>
            <a:ext cx="5524500" cy="34956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17639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0490"/>
                                        </p:tgtEl>
                                        <p:attrNameLst>
                                          <p:attrName>style.visibility</p:attrName>
                                        </p:attrNameLst>
                                      </p:cBhvr>
                                      <p:to>
                                        <p:strVal val="visible"/>
                                      </p:to>
                                    </p:set>
                                    <p:animEffect transition="in" filter="fade">
                                      <p:cBhvr>
                                        <p:cTn id="7" dur="1000"/>
                                        <p:tgtEl>
                                          <p:spTgt spid="20490"/>
                                        </p:tgtEl>
                                      </p:cBhvr>
                                    </p:animEffect>
                                    <p:anim calcmode="lin" valueType="num">
                                      <p:cBhvr>
                                        <p:cTn id="8" dur="1000" fill="hold"/>
                                        <p:tgtEl>
                                          <p:spTgt spid="20490"/>
                                        </p:tgtEl>
                                        <p:attrNameLst>
                                          <p:attrName>ppt_x</p:attrName>
                                        </p:attrNameLst>
                                      </p:cBhvr>
                                      <p:tavLst>
                                        <p:tav tm="0">
                                          <p:val>
                                            <p:strVal val="#ppt_x"/>
                                          </p:val>
                                        </p:tav>
                                        <p:tav tm="100000">
                                          <p:val>
                                            <p:strVal val="#ppt_x"/>
                                          </p:val>
                                        </p:tav>
                                      </p:tavLst>
                                    </p:anim>
                                    <p:anim calcmode="lin" valueType="num">
                                      <p:cBhvr>
                                        <p:cTn id="9" dur="1000" fill="hold"/>
                                        <p:tgtEl>
                                          <p:spTgt spid="204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40544" y="476672"/>
            <a:ext cx="8062912" cy="5400600"/>
          </a:xfrm>
          <a:extLst/>
        </p:spPr>
        <p:txBody>
          <a:bodyPr>
            <a:normAutofit/>
          </a:bodyPr>
          <a:lstStyle/>
          <a:p>
            <a:pPr algn="r" eaLnBrk="1" fontAlgn="auto" hangingPunct="1">
              <a:spcAft>
                <a:spcPts val="0"/>
              </a:spcAft>
              <a:buFont typeface="Wingdings 2"/>
              <a:buNone/>
              <a:defRPr/>
            </a:pPr>
            <a:r>
              <a:rPr lang="fa-IR" sz="5200" b="1" dirty="0">
                <a:solidFill>
                  <a:schemeClr val="accent1">
                    <a:lumMod val="75000"/>
                  </a:schemeClr>
                </a:solidFill>
                <a:cs typeface="B Homa" panose="00000400000000000000" pitchFamily="2" charset="-78"/>
              </a:rPr>
              <a:t>مقدمه:</a:t>
            </a:r>
          </a:p>
          <a:p>
            <a:pPr marL="571500" indent="-571500" eaLnBrk="1" fontAlgn="auto" hangingPunct="1">
              <a:spcAft>
                <a:spcPts val="0"/>
              </a:spcAft>
              <a:buFont typeface="Wingdings" pitchFamily="2" charset="2"/>
              <a:buChar char="v"/>
              <a:defRPr/>
            </a:pPr>
            <a:r>
              <a:rPr lang="fa-IR" sz="3200" b="1" dirty="0">
                <a:solidFill>
                  <a:schemeClr val="accent1">
                    <a:lumMod val="75000"/>
                  </a:schemeClr>
                </a:solidFill>
                <a:cs typeface="B Homa" panose="00000400000000000000" pitchFamily="2" charset="-78"/>
              </a:rPr>
              <a:t> </a:t>
            </a:r>
            <a:r>
              <a:rPr lang="fa-IR" sz="3200" b="1" dirty="0">
                <a:solidFill>
                  <a:schemeClr val="accent1"/>
                </a:solidFill>
                <a:cs typeface="B Homa" panose="00000400000000000000" pitchFamily="2" charset="-78"/>
              </a:rPr>
              <a:t>دنیایی که ما در آن زندگی می کنیم از دو عنصر مهم تشکیل شده است که عبارتند از: فرم و رنگ</a:t>
            </a:r>
            <a:r>
              <a:rPr lang="fa-IR" sz="3200" b="1" dirty="0" smtClean="0">
                <a:solidFill>
                  <a:schemeClr val="accent1"/>
                </a:solidFill>
                <a:cs typeface="B Homa" panose="00000400000000000000" pitchFamily="2" charset="-78"/>
              </a:rPr>
              <a:t>.</a:t>
            </a:r>
            <a:endParaRPr lang="fa-IR" sz="4000" b="1" dirty="0">
              <a:solidFill>
                <a:schemeClr val="accent1"/>
              </a:solidFill>
              <a:cs typeface="B Homa" panose="00000400000000000000" pitchFamily="2" charset="-78"/>
            </a:endParaRPr>
          </a:p>
          <a:p>
            <a:pPr marL="571500" indent="-571500" eaLnBrk="1" fontAlgn="auto" hangingPunct="1">
              <a:spcAft>
                <a:spcPts val="0"/>
              </a:spcAft>
              <a:buFont typeface="Wingdings" pitchFamily="2" charset="2"/>
              <a:buChar char="v"/>
              <a:defRPr/>
            </a:pPr>
            <a:endParaRPr lang="fa-IR" sz="4000" b="1" dirty="0">
              <a:solidFill>
                <a:schemeClr val="accent1"/>
              </a:solidFill>
              <a:cs typeface="B Homa" panose="00000400000000000000" pitchFamily="2" charset="-78"/>
            </a:endParaRPr>
          </a:p>
          <a:p>
            <a:pPr eaLnBrk="1" fontAlgn="auto" hangingPunct="1">
              <a:spcAft>
                <a:spcPts val="0"/>
              </a:spcAft>
              <a:defRPr/>
            </a:pPr>
            <a:endParaRPr lang="fa-IR" sz="4000" b="1" dirty="0">
              <a:solidFill>
                <a:schemeClr val="accent1">
                  <a:lumMod val="75000"/>
                </a:schemeClr>
              </a:solidFill>
              <a:cs typeface="B Homa" panose="00000400000000000000" pitchFamily="2" charset="-78"/>
            </a:endParaRPr>
          </a:p>
        </p:txBody>
      </p:sp>
      <p:pic>
        <p:nvPicPr>
          <p:cNvPr id="8" name="Picture 7" descr="http://ultimate-wallpaper.com/media/wallpapers/photos/cache/color-the-city_preview.jpg"/>
          <p:cNvPicPr/>
          <p:nvPr/>
        </p:nvPicPr>
        <p:blipFill>
          <a:blip r:embed="rId2"/>
          <a:srcRect/>
          <a:stretch>
            <a:fillRect/>
          </a:stretch>
        </p:blipFill>
        <p:spPr bwMode="auto">
          <a:xfrm>
            <a:off x="4356100" y="3500438"/>
            <a:ext cx="4551363" cy="28463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Some 22,000 kg of LANXESS pigments are used to color Soccer City Stadium facade.">
            <a:hlinkClick r:id="rId3" tgtFrame="_blank"/>
          </p:cNvPr>
          <p:cNvPicPr/>
          <p:nvPr/>
        </p:nvPicPr>
        <p:blipFill>
          <a:blip r:embed="rId4"/>
          <a:srcRect/>
          <a:stretch>
            <a:fillRect/>
          </a:stretch>
        </p:blipFill>
        <p:spPr bwMode="auto">
          <a:xfrm>
            <a:off x="395288" y="2706688"/>
            <a:ext cx="3849687" cy="25717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910445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7384"/>
            <a:ext cx="8062912" cy="5890964"/>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شهر:</a:t>
            </a:r>
            <a:endParaRPr lang="fa-IR" sz="4000" b="1" dirty="0" smtClean="0">
              <a:solidFill>
                <a:schemeClr val="accent1"/>
              </a:solidFill>
              <a:cs typeface="B Homa" panose="00000400000000000000" pitchFamily="2" charset="-78"/>
            </a:endParaRPr>
          </a:p>
          <a:p>
            <a:pPr marL="571500" indent="-571500" algn="just" eaLnBrk="1" fontAlgn="auto" hangingPunct="1">
              <a:spcAft>
                <a:spcPts val="0"/>
              </a:spcAft>
              <a:buFont typeface="Wingdings" pitchFamily="2" charset="2"/>
              <a:buChar char="v"/>
              <a:defRPr/>
            </a:pPr>
            <a:r>
              <a:rPr lang="fa-IR" sz="2800" b="1" dirty="0">
                <a:solidFill>
                  <a:schemeClr val="accent1"/>
                </a:solidFill>
                <a:cs typeface="B Homa" panose="00000400000000000000" pitchFamily="2" charset="-78"/>
              </a:rPr>
              <a:t>شهر، ریشه ای بس عمیق در تاریخ این مرز و بوم دارد. مهم ترین نکته مستتر در این امر این است که شهر در ایران همواره یک امر و پدیده قدسی و آسمانی تلقی می شده است. </a:t>
            </a:r>
            <a:endParaRPr lang="fa-IR" sz="2800" b="1" dirty="0" smtClean="0">
              <a:solidFill>
                <a:schemeClr val="accent1"/>
              </a:solidFill>
              <a:cs typeface="B Homa" panose="00000400000000000000" pitchFamily="2" charset="-78"/>
            </a:endParaRPr>
          </a:p>
          <a:p>
            <a:pPr marL="571500" indent="-571500" algn="just" eaLnBrk="1" fontAlgn="auto" hangingPunct="1">
              <a:spcAft>
                <a:spcPts val="0"/>
              </a:spcAft>
              <a:buFont typeface="Wingdings" pitchFamily="2" charset="2"/>
              <a:buChar char="v"/>
              <a:defRPr/>
            </a:pPr>
            <a:r>
              <a:rPr lang="fa-IR" sz="2800" b="1" dirty="0">
                <a:solidFill>
                  <a:schemeClr val="accent1"/>
                </a:solidFill>
                <a:cs typeface="B Homa" panose="00000400000000000000" pitchFamily="2" charset="-78"/>
              </a:rPr>
              <a:t>از دیگر نکات مهم و  قابل اعتنا جنبه کمال گرایی فرهنگ ایرانی، چه قبل از اسلام و چه بعد از اسلام، در مورد شهر است. </a:t>
            </a:r>
            <a:endParaRPr lang="fa-IR" sz="2800" b="1" dirty="0" smtClean="0">
              <a:solidFill>
                <a:schemeClr val="accent1"/>
              </a:solidFill>
              <a:cs typeface="B Homa" panose="00000400000000000000" pitchFamily="2" charset="-78"/>
            </a:endParaRPr>
          </a:p>
        </p:txBody>
      </p:sp>
      <p:pic>
        <p:nvPicPr>
          <p:cNvPr id="21512" name="Picture 8" descr="http://images.persianblog.ir/266927_Dvwl85Fd.jpg"/>
          <p:cNvPicPr>
            <a:picLocks noChangeAspect="1" noChangeArrowheads="1"/>
          </p:cNvPicPr>
          <p:nvPr/>
        </p:nvPicPr>
        <p:blipFill>
          <a:blip r:embed="rId2"/>
          <a:srcRect/>
          <a:stretch>
            <a:fillRect/>
          </a:stretch>
        </p:blipFill>
        <p:spPr bwMode="auto">
          <a:xfrm>
            <a:off x="539552" y="3553098"/>
            <a:ext cx="4048125" cy="30384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1514" name="Picture 10" descr="http://vista.ir/include/photos/photos/YAD99031.jpg"/>
          <p:cNvPicPr>
            <a:picLocks noChangeAspect="1" noChangeArrowheads="1"/>
          </p:cNvPicPr>
          <p:nvPr/>
        </p:nvPicPr>
        <p:blipFill>
          <a:blip r:embed="rId3"/>
          <a:srcRect/>
          <a:stretch>
            <a:fillRect/>
          </a:stretch>
        </p:blipFill>
        <p:spPr bwMode="auto">
          <a:xfrm>
            <a:off x="5419725" y="3553098"/>
            <a:ext cx="3076575" cy="30534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00089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1514"/>
                                        </p:tgtEl>
                                        <p:attrNameLst>
                                          <p:attrName>style.visibility</p:attrName>
                                        </p:attrNameLst>
                                      </p:cBhvr>
                                      <p:to>
                                        <p:strVal val="visible"/>
                                      </p:to>
                                    </p:set>
                                    <p:animEffect transition="in" filter="fade">
                                      <p:cBhvr>
                                        <p:cTn id="7" dur="1000"/>
                                        <p:tgtEl>
                                          <p:spTgt spid="21514"/>
                                        </p:tgtEl>
                                      </p:cBhvr>
                                    </p:animEffect>
                                    <p:anim calcmode="lin" valueType="num">
                                      <p:cBhvr>
                                        <p:cTn id="8" dur="1000" fill="hold"/>
                                        <p:tgtEl>
                                          <p:spTgt spid="21514"/>
                                        </p:tgtEl>
                                        <p:attrNameLst>
                                          <p:attrName>ppt_x</p:attrName>
                                        </p:attrNameLst>
                                      </p:cBhvr>
                                      <p:tavLst>
                                        <p:tav tm="0">
                                          <p:val>
                                            <p:strVal val="#ppt_x"/>
                                          </p:val>
                                        </p:tav>
                                        <p:tav tm="100000">
                                          <p:val>
                                            <p:strVal val="#ppt_x"/>
                                          </p:val>
                                        </p:tav>
                                      </p:tavLst>
                                    </p:anim>
                                    <p:anim calcmode="lin" valueType="num">
                                      <p:cBhvr>
                                        <p:cTn id="9" dur="1000" fill="hold"/>
                                        <p:tgtEl>
                                          <p:spTgt spid="215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1512"/>
                                        </p:tgtEl>
                                        <p:attrNameLst>
                                          <p:attrName>style.visibility</p:attrName>
                                        </p:attrNameLst>
                                      </p:cBhvr>
                                      <p:to>
                                        <p:strVal val="visible"/>
                                      </p:to>
                                    </p:set>
                                    <p:animEffect transition="in" filter="fade">
                                      <p:cBhvr>
                                        <p:cTn id="12" dur="1000"/>
                                        <p:tgtEl>
                                          <p:spTgt spid="21512"/>
                                        </p:tgtEl>
                                      </p:cBhvr>
                                    </p:animEffect>
                                    <p:anim calcmode="lin" valueType="num">
                                      <p:cBhvr>
                                        <p:cTn id="13" dur="1000" fill="hold"/>
                                        <p:tgtEl>
                                          <p:spTgt spid="21512"/>
                                        </p:tgtEl>
                                        <p:attrNameLst>
                                          <p:attrName>ppt_x</p:attrName>
                                        </p:attrNameLst>
                                      </p:cBhvr>
                                      <p:tavLst>
                                        <p:tav tm="0">
                                          <p:val>
                                            <p:strVal val="#ppt_x"/>
                                          </p:val>
                                        </p:tav>
                                        <p:tav tm="100000">
                                          <p:val>
                                            <p:strVal val="#ppt_x"/>
                                          </p:val>
                                        </p:tav>
                                      </p:tavLst>
                                    </p:anim>
                                    <p:anim calcmode="lin" valueType="num">
                                      <p:cBhvr>
                                        <p:cTn id="14" dur="1000" fill="hold"/>
                                        <p:tgtEl>
                                          <p:spTgt spid="215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مقاصد شهر:</a:t>
            </a:r>
          </a:p>
          <a:p>
            <a:pPr marL="571500" indent="-571500" algn="just" eaLnBrk="1" fontAlgn="auto" hangingPunct="1">
              <a:spcAft>
                <a:spcPts val="0"/>
              </a:spcAft>
              <a:buFont typeface="Wingdings" pitchFamily="2" charset="2"/>
              <a:buChar char="v"/>
              <a:defRPr/>
            </a:pPr>
            <a:r>
              <a:rPr lang="fa-IR" sz="2800" b="1" dirty="0">
                <a:solidFill>
                  <a:schemeClr val="accent1"/>
                </a:solidFill>
                <a:cs typeface="B Homa" panose="00000400000000000000" pitchFamily="2" charset="-78"/>
              </a:rPr>
              <a:t>برای سکونت و زندگی شهر خانه ای است بزرگ که باید مانند خانه دارای کیفیت ها و ویژگی های لازم برای تأمین آسایش و راحتی باشد و محیطی گرم و صمیمی داشته باشد که زندگی را مطلوب سازد. </a:t>
            </a:r>
            <a:endParaRPr lang="fa-IR" sz="2800" b="1" dirty="0" smtClean="0">
              <a:solidFill>
                <a:schemeClr val="accent1"/>
              </a:solidFill>
              <a:cs typeface="B Homa" panose="00000400000000000000" pitchFamily="2" charset="-78"/>
            </a:endParaRPr>
          </a:p>
          <a:p>
            <a:pPr marL="571500" indent="-571500" algn="just" eaLnBrk="1" fontAlgn="auto" hangingPunct="1">
              <a:spcAft>
                <a:spcPts val="0"/>
              </a:spcAft>
              <a:buFont typeface="Wingdings" pitchFamily="2" charset="2"/>
              <a:buChar char="v"/>
              <a:defRPr/>
            </a:pPr>
            <a:r>
              <a:rPr lang="fa-IR" sz="2800" b="1" dirty="0">
                <a:solidFill>
                  <a:schemeClr val="accent1"/>
                </a:solidFill>
                <a:cs typeface="B Homa" panose="00000400000000000000" pitchFamily="2" charset="-78"/>
              </a:rPr>
              <a:t>. مسئله توجه به سیمای شهر، فقدان آن و کوشش برای شناسایی و بوجود آوردن آن یکی از مهمترین مشکلات شهر است </a:t>
            </a:r>
            <a:r>
              <a:rPr lang="fa-IR" sz="2800" b="1" dirty="0" smtClean="0">
                <a:solidFill>
                  <a:schemeClr val="accent1"/>
                </a:solidFill>
                <a:cs typeface="B Homa" panose="00000400000000000000" pitchFamily="2" charset="-78"/>
              </a:rPr>
              <a:t>.</a:t>
            </a:r>
          </a:p>
        </p:txBody>
      </p:sp>
      <p:pic>
        <p:nvPicPr>
          <p:cNvPr id="10" name="Picture 9" descr="http://bp3.blogger.com/_Jc16CmI_C0o/RyCZanZHcDI/AAAAAAAAAJw/YKiGcMd87ZA/s1600/Photo+of+park+from+20+City+Square+713x470.jpg"/>
          <p:cNvPicPr/>
          <p:nvPr/>
        </p:nvPicPr>
        <p:blipFill>
          <a:blip r:embed="rId2"/>
          <a:srcRect/>
          <a:stretch>
            <a:fillRect/>
          </a:stretch>
        </p:blipFill>
        <p:spPr bwMode="auto">
          <a:xfrm>
            <a:off x="107950" y="3181350"/>
            <a:ext cx="5067300" cy="33432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http://flikie.s3.amazonaws.com/ImageStorage/cb/cbdd71de663f4676a2d238031b2eea98.jpg"/>
          <p:cNvPicPr/>
          <p:nvPr/>
        </p:nvPicPr>
        <p:blipFill>
          <a:blip r:embed="rId3"/>
          <a:srcRect/>
          <a:stretch>
            <a:fillRect/>
          </a:stretch>
        </p:blipFill>
        <p:spPr bwMode="auto">
          <a:xfrm>
            <a:off x="4859338" y="3065463"/>
            <a:ext cx="4086225" cy="36385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245991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a:bodyPr>
          <a:lstStyle/>
          <a:p>
            <a:pPr marL="571500" indent="-571500" algn="just" eaLnBrk="1" fontAlgn="auto" hangingPunct="1">
              <a:spcAft>
                <a:spcPts val="0"/>
              </a:spcAft>
              <a:buFont typeface="Wingdings" pitchFamily="2" charset="2"/>
              <a:buChar char="v"/>
              <a:defRPr/>
            </a:pPr>
            <a:r>
              <a:rPr lang="fa-IR" sz="2800" b="1" dirty="0" smtClean="0">
                <a:solidFill>
                  <a:schemeClr val="accent1"/>
                </a:solidFill>
                <a:cs typeface="B Homa" panose="00000400000000000000" pitchFamily="2" charset="-78"/>
              </a:rPr>
              <a:t>عوامل </a:t>
            </a:r>
            <a:r>
              <a:rPr lang="fa-IR" sz="2800" b="1" dirty="0">
                <a:solidFill>
                  <a:schemeClr val="accent1"/>
                </a:solidFill>
                <a:cs typeface="B Homa" panose="00000400000000000000" pitchFamily="2" charset="-78"/>
              </a:rPr>
              <a:t>تشکیل دهنده سیمای شهر که کوین لینچ بیان می کند و برمبنای عوامل جسمی شهر هستند شامل راه، نشانه، لبه، گره و محله می باشند. علاوه بر آن دکتر مزینی نیز عوامل زیر را به عنوان روحیه یا مشخصه هر شهر بیان کرده اند: سیمای ساختمان ها – نوع فعالیت و نوع مردم شهر – صدا و بو – نور و رنگ. </a:t>
            </a:r>
          </a:p>
        </p:txBody>
      </p:sp>
      <p:pic>
        <p:nvPicPr>
          <p:cNvPr id="8" name="Picture 7" descr="http://www.memarinews.com/Image/News/san%20%20diego%2001.jpg"/>
          <p:cNvPicPr/>
          <p:nvPr/>
        </p:nvPicPr>
        <p:blipFill>
          <a:blip r:embed="rId2"/>
          <a:srcRect/>
          <a:stretch>
            <a:fillRect/>
          </a:stretch>
        </p:blipFill>
        <p:spPr bwMode="auto">
          <a:xfrm>
            <a:off x="107950" y="2811463"/>
            <a:ext cx="5592763" cy="37131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descr="http://www.memarinews.com/Image/News/san%20%20diego%2004.jpg"/>
          <p:cNvPicPr/>
          <p:nvPr/>
        </p:nvPicPr>
        <p:blipFill>
          <a:blip r:embed="rId3"/>
          <a:srcRect/>
          <a:stretch>
            <a:fillRect/>
          </a:stretch>
        </p:blipFill>
        <p:spPr bwMode="auto">
          <a:xfrm>
            <a:off x="4273550" y="3429000"/>
            <a:ext cx="4762500" cy="26765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535596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memarinews.com/Image/News/san%20%20diego%2003.jpg"/>
          <p:cNvPicPr/>
          <p:nvPr/>
        </p:nvPicPr>
        <p:blipFill>
          <a:blip r:embed="rId2"/>
          <a:srcRect/>
          <a:stretch>
            <a:fillRect/>
          </a:stretch>
        </p:blipFill>
        <p:spPr bwMode="auto">
          <a:xfrm>
            <a:off x="179388" y="115888"/>
            <a:ext cx="4762500" cy="26765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http://www.memarinews.com/Image/News/san%20%20diego%2002.jpg"/>
          <p:cNvPicPr/>
          <p:nvPr/>
        </p:nvPicPr>
        <p:blipFill>
          <a:blip r:embed="rId3"/>
          <a:srcRect/>
          <a:stretch>
            <a:fillRect/>
          </a:stretch>
        </p:blipFill>
        <p:spPr bwMode="auto">
          <a:xfrm>
            <a:off x="4140200" y="549275"/>
            <a:ext cx="4762500" cy="26765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http://www.memarinews.com/Image/News/san%20%20diego%2005.jpg"/>
          <p:cNvPicPr/>
          <p:nvPr/>
        </p:nvPicPr>
        <p:blipFill>
          <a:blip r:embed="rId4"/>
          <a:srcRect/>
          <a:stretch>
            <a:fillRect/>
          </a:stretch>
        </p:blipFill>
        <p:spPr bwMode="auto">
          <a:xfrm>
            <a:off x="179388" y="3213100"/>
            <a:ext cx="4762500" cy="26765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http://www.memarinews.com/Image/News/san%20%20diego%2006.jpg"/>
          <p:cNvPicPr/>
          <p:nvPr/>
        </p:nvPicPr>
        <p:blipFill>
          <a:blip r:embed="rId5"/>
          <a:srcRect/>
          <a:stretch>
            <a:fillRect/>
          </a:stretch>
        </p:blipFill>
        <p:spPr bwMode="auto">
          <a:xfrm>
            <a:off x="4140200" y="4065588"/>
            <a:ext cx="4762500" cy="26765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429652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a:bodyPr>
          <a:lstStyle/>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عناصراصلی تشکیل دهنده رنگ در شهر</a:t>
            </a:r>
            <a:r>
              <a:rPr lang="fa-IR" sz="4000" b="1" dirty="0" smtClean="0">
                <a:solidFill>
                  <a:schemeClr val="accent1">
                    <a:lumMod val="75000"/>
                  </a:schemeClr>
                </a:solidFill>
                <a:cs typeface="B Homa" panose="00000400000000000000" pitchFamily="2" charset="-78"/>
              </a:rPr>
              <a:t>:</a:t>
            </a: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زمانی که به یک شهر نگاه می کنیم صرف نظر از فرم، شکل و بافت احجام، شهر را به صورت تعداد لکه های رنگی می بینیم که این لکه ها دامنه اصلی رنگ شهر را تشکیل می دهند، که شامل موارد زیر است: </a:t>
            </a:r>
            <a:r>
              <a:rPr lang="fa-IR" sz="2000" b="1" dirty="0">
                <a:solidFill>
                  <a:schemeClr val="tx1"/>
                </a:solidFill>
                <a:cs typeface="B Homa" panose="00000400000000000000" pitchFamily="2" charset="-78"/>
              </a:rPr>
              <a:t>(حسینیون</a:t>
            </a:r>
            <a:r>
              <a:rPr lang="fa-IR" sz="2000" b="1" dirty="0" smtClean="0">
                <a:solidFill>
                  <a:schemeClr val="tx1"/>
                </a:solidFill>
                <a:cs typeface="B Homa" panose="00000400000000000000" pitchFamily="2" charset="-78"/>
              </a:rPr>
              <a:t>، </a:t>
            </a:r>
            <a:r>
              <a:rPr lang="fa-IR" sz="2000" b="1" dirty="0">
                <a:solidFill>
                  <a:schemeClr val="tx1"/>
                </a:solidFill>
                <a:cs typeface="B Homa" panose="00000400000000000000" pitchFamily="2" charset="-78"/>
              </a:rPr>
              <a:t>1380</a:t>
            </a:r>
            <a:r>
              <a:rPr lang="fa-IR" sz="2000" b="1" dirty="0" smtClean="0">
                <a:solidFill>
                  <a:schemeClr val="tx1"/>
                </a:solidFill>
                <a:cs typeface="B Homa" panose="00000400000000000000" pitchFamily="2" charset="-78"/>
              </a:rPr>
              <a:t>)</a:t>
            </a:r>
            <a:endParaRPr lang="fa-IR" sz="2800" b="1" dirty="0">
              <a:solidFill>
                <a:schemeClr val="accent1">
                  <a:lumMod val="60000"/>
                  <a:lumOff val="40000"/>
                </a:schemeClr>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lumMod val="60000"/>
                    <a:lumOff val="40000"/>
                  </a:schemeClr>
                </a:solidFill>
                <a:cs typeface="B Homa" panose="00000400000000000000" pitchFamily="2" charset="-78"/>
              </a:rPr>
              <a:t>عناصر کالبدی:          1)عناصر طبیعی      2)عناصر مصنوعی</a:t>
            </a:r>
          </a:p>
          <a:p>
            <a:pPr algn="just" eaLnBrk="1" fontAlgn="auto" hangingPunct="1">
              <a:spcAft>
                <a:spcPts val="0"/>
              </a:spcAft>
              <a:buFont typeface="Wingdings 2"/>
              <a:buNone/>
              <a:defRPr/>
            </a:pPr>
            <a:r>
              <a:rPr lang="fa-IR" sz="2800" b="1" dirty="0">
                <a:solidFill>
                  <a:schemeClr val="accent1">
                    <a:lumMod val="60000"/>
                    <a:lumOff val="40000"/>
                  </a:schemeClr>
                </a:solidFill>
                <a:cs typeface="B Homa" panose="00000400000000000000" pitchFamily="2" charset="-78"/>
              </a:rPr>
              <a:t>عناصر غیر کالبدی:     1)سایه روشن        2)شفافیت و کدری</a:t>
            </a:r>
          </a:p>
          <a:p>
            <a:pPr algn="just" eaLnBrk="1" fontAlgn="auto" hangingPunct="1">
              <a:spcAft>
                <a:spcPts val="0"/>
              </a:spcAft>
              <a:buFont typeface="Wingdings 2"/>
              <a:buNone/>
              <a:defRPr/>
            </a:pPr>
            <a:endParaRPr lang="fa-IR" sz="2000" b="1" dirty="0">
              <a:solidFill>
                <a:schemeClr val="tx1"/>
              </a:solidFill>
              <a:cs typeface="B Homa" panose="00000400000000000000" pitchFamily="2" charset="-78"/>
            </a:endParaRPr>
          </a:p>
        </p:txBody>
      </p:sp>
      <p:pic>
        <p:nvPicPr>
          <p:cNvPr id="8" name="Picture 7" descr="فضای سبز شهری"/>
          <p:cNvPicPr/>
          <p:nvPr/>
        </p:nvPicPr>
        <p:blipFill>
          <a:blip r:embed="rId2"/>
          <a:srcRect/>
          <a:stretch>
            <a:fillRect/>
          </a:stretch>
        </p:blipFill>
        <p:spPr bwMode="auto">
          <a:xfrm>
            <a:off x="366713" y="3429000"/>
            <a:ext cx="4308475" cy="32305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http://dj0uca.bay.livefilestore.com/y1p3Zlf8nqtbME_LzZpU3muhIPcB_h5poe0CMhlKiUJ9_LeiKs4g3F5MYK9t1_Ifn0xi7FUqxpPXlE/02.jpg"/>
          <p:cNvPicPr/>
          <p:nvPr/>
        </p:nvPicPr>
        <p:blipFill>
          <a:blip r:embed="rId3"/>
          <a:srcRect/>
          <a:stretch>
            <a:fillRect/>
          </a:stretch>
        </p:blipFill>
        <p:spPr bwMode="auto">
          <a:xfrm>
            <a:off x="6127750" y="3500438"/>
            <a:ext cx="2495550" cy="3092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220193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t1.gstatic.com/images?q=tbn:ANd9GcSeO9ZkIUpwR2UZlsxLRTqnFdEeBSZs1ij6Uu6mLApXJZ8ttUEvbA&amp;t=1"/>
          <p:cNvPicPr/>
          <p:nvPr/>
        </p:nvPicPr>
        <p:blipFill>
          <a:blip r:embed="rId2"/>
          <a:srcRect/>
          <a:stretch>
            <a:fillRect/>
          </a:stretch>
        </p:blipFill>
        <p:spPr bwMode="auto">
          <a:xfrm>
            <a:off x="4992688" y="4221163"/>
            <a:ext cx="4043362" cy="2520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http://buzzer.translink.ca/wp-content/uploads/2009/06/streetfurniture.jpg"/>
          <p:cNvPicPr/>
          <p:nvPr/>
        </p:nvPicPr>
        <p:blipFill>
          <a:blip r:embed="rId3"/>
          <a:srcRect/>
          <a:stretch>
            <a:fillRect/>
          </a:stretch>
        </p:blipFill>
        <p:spPr bwMode="auto">
          <a:xfrm>
            <a:off x="250825" y="180975"/>
            <a:ext cx="5943600" cy="4298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descr="http://www.memarinews.com/Image/News/griund%20plan%2002.jpg"/>
          <p:cNvPicPr/>
          <p:nvPr/>
        </p:nvPicPr>
        <p:blipFill>
          <a:blip r:embed="rId4"/>
          <a:srcRect/>
          <a:stretch>
            <a:fillRect/>
          </a:stretch>
        </p:blipFill>
        <p:spPr bwMode="auto">
          <a:xfrm>
            <a:off x="4370388" y="266700"/>
            <a:ext cx="4762500" cy="31623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http://www.modernfurniturestores.co.uk/wp-content/uploads/2012/02/Street-Furniture.jpg"/>
          <p:cNvPicPr/>
          <p:nvPr/>
        </p:nvPicPr>
        <p:blipFill>
          <a:blip r:embed="rId5"/>
          <a:srcRect/>
          <a:stretch>
            <a:fillRect/>
          </a:stretch>
        </p:blipFill>
        <p:spPr bwMode="auto">
          <a:xfrm>
            <a:off x="250825" y="3521075"/>
            <a:ext cx="4457700" cy="33432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387638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fontScale="92500"/>
          </a:bodyPr>
          <a:lstStyle/>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توانایی و قدرت رنگ</a:t>
            </a:r>
            <a:r>
              <a:rPr lang="fa-IR" sz="4000" b="1" dirty="0" smtClean="0">
                <a:solidFill>
                  <a:schemeClr val="accent1">
                    <a:lumMod val="75000"/>
                  </a:schemeClr>
                </a:solidFill>
                <a:cs typeface="B Homa" panose="00000400000000000000" pitchFamily="2" charset="-78"/>
              </a:rPr>
              <a:t>:</a:t>
            </a:r>
          </a:p>
          <a:p>
            <a:pPr marL="457200" indent="-457200" algn="just" eaLnBrk="1" fontAlgn="auto" hangingPunct="1">
              <a:spcAft>
                <a:spcPts val="0"/>
              </a:spcAft>
              <a:buFont typeface="Wingdings" pitchFamily="2" charset="2"/>
              <a:buChar char="v"/>
              <a:defRPr/>
            </a:pPr>
            <a:r>
              <a:rPr lang="fa-IR" sz="3300" b="1" dirty="0">
                <a:solidFill>
                  <a:schemeClr val="accent1"/>
                </a:solidFill>
                <a:cs typeface="B Homa" panose="00000400000000000000" pitchFamily="2" charset="-78"/>
              </a:rPr>
              <a:t>رنگ ابزاری است که به سادگی و با صرف کمترین هزینه در تعریف فضا، حس وحدت و حس مکان موثر است. </a:t>
            </a:r>
            <a:endParaRPr lang="fa-IR" sz="3300" b="1" dirty="0" smtClean="0">
              <a:solidFill>
                <a:schemeClr val="accent1"/>
              </a:solidFill>
              <a:cs typeface="B Homa" panose="00000400000000000000" pitchFamily="2" charset="-78"/>
            </a:endParaRPr>
          </a:p>
          <a:p>
            <a:pPr marL="457200" indent="-457200" algn="just" eaLnBrk="1" fontAlgn="auto" hangingPunct="1">
              <a:spcAft>
                <a:spcPts val="0"/>
              </a:spcAft>
              <a:buFont typeface="Wingdings" pitchFamily="2" charset="2"/>
              <a:buChar char="v"/>
              <a:defRPr/>
            </a:pPr>
            <a:r>
              <a:rPr lang="fa-IR" sz="3300" b="1" dirty="0" smtClean="0">
                <a:solidFill>
                  <a:schemeClr val="accent1"/>
                </a:solidFill>
                <a:cs typeface="B Homa" panose="00000400000000000000" pitchFamily="2" charset="-78"/>
              </a:rPr>
              <a:t>هرگاه </a:t>
            </a:r>
            <a:r>
              <a:rPr lang="fa-IR" sz="3300" b="1" dirty="0">
                <a:solidFill>
                  <a:schemeClr val="accent1"/>
                </a:solidFill>
                <a:cs typeface="B Homa" panose="00000400000000000000" pitchFamily="2" charset="-78"/>
              </a:rPr>
              <a:t>در محیطی که انسان ها زندگی می کنند، تنوع رنگی بیشتر باشد، در سرزندگی و شاد بودن فرد تأثیر بسزایی دارد و فرد احساس انرژی، نیرو و توان بیشتری می کند و بر عکس عدم وجود تنوع رنگی و وجود رنگ های محدود به ویژه رنگ های بی فام(سیاه و خاکستری) موجب می شود تا افراد در محیط زندگی و کار احساس بی حوصلگی و بی انگیزه گی و افسردگی کنند. بنابراین باید از رنگ به صورت قانونمند استفاده شود. </a:t>
            </a:r>
            <a:r>
              <a:rPr lang="fa-IR" sz="2200" b="1" dirty="0">
                <a:solidFill>
                  <a:schemeClr val="tx1"/>
                </a:solidFill>
                <a:cs typeface="B Homa" panose="00000400000000000000" pitchFamily="2" charset="-78"/>
              </a:rPr>
              <a:t>(غفاری،1382) </a:t>
            </a:r>
          </a:p>
        </p:txBody>
      </p:sp>
    </p:spTree>
    <p:extLst>
      <p:ext uri="{BB962C8B-B14F-4D97-AF65-F5344CB8AC3E}">
        <p14:creationId xmlns:p14="http://schemas.microsoft.com/office/powerpoint/2010/main" val="14622547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a:bodyPr>
          <a:lstStyle/>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توانایی و قدرت رنگ</a:t>
            </a:r>
            <a:r>
              <a:rPr lang="fa-IR" sz="4000" b="1" dirty="0" smtClean="0">
                <a:solidFill>
                  <a:schemeClr val="accent1">
                    <a:lumMod val="75000"/>
                  </a:schemeClr>
                </a:solidFill>
                <a:cs typeface="B Homa" panose="00000400000000000000" pitchFamily="2" charset="-78"/>
              </a:rPr>
              <a:t>:</a:t>
            </a:r>
          </a:p>
          <a:p>
            <a:pPr algn="just" eaLnBrk="1" fontAlgn="auto" hangingPunct="1">
              <a:spcAft>
                <a:spcPts val="0"/>
              </a:spcAft>
              <a:defRPr/>
            </a:pPr>
            <a:r>
              <a:rPr lang="fa-IR" sz="2800" b="1" dirty="0" smtClean="0">
                <a:solidFill>
                  <a:schemeClr val="accent1">
                    <a:lumMod val="60000"/>
                    <a:lumOff val="40000"/>
                  </a:schemeClr>
                </a:solidFill>
                <a:cs typeface="B Homa" panose="00000400000000000000" pitchFamily="2" charset="-78"/>
              </a:rPr>
              <a:t>علاوه </a:t>
            </a:r>
            <a:r>
              <a:rPr lang="fa-IR" sz="2800" b="1" dirty="0">
                <a:solidFill>
                  <a:schemeClr val="accent1">
                    <a:lumMod val="60000"/>
                    <a:lumOff val="40000"/>
                  </a:schemeClr>
                </a:solidFill>
                <a:cs typeface="B Homa" panose="00000400000000000000" pitchFamily="2" charset="-78"/>
              </a:rPr>
              <a:t>بر عناصرثابت شهری (بنا، نما، کف) استفاده از رنگ آمیزی تابلوها اعم از تابلوی مغازه و تابلوی علائم شهری و انتخاب هدفمند رنگ وسایل نقلیه مانند اتوبوس ها و تاکسی ها در ایجاد تنوع رنگی در فضاهای شهری موثرند</a:t>
            </a:r>
            <a:r>
              <a:rPr lang="fa-IR" sz="2000" b="1" dirty="0">
                <a:solidFill>
                  <a:schemeClr val="accent1">
                    <a:lumMod val="60000"/>
                    <a:lumOff val="40000"/>
                  </a:schemeClr>
                </a:solidFill>
                <a:cs typeface="B Homa" panose="00000400000000000000" pitchFamily="2" charset="-78"/>
              </a:rPr>
              <a:t>.</a:t>
            </a:r>
            <a:r>
              <a:rPr lang="fa-IR" sz="2000" b="1" dirty="0">
                <a:solidFill>
                  <a:schemeClr val="tx1"/>
                </a:solidFill>
                <a:cs typeface="B Homa" panose="00000400000000000000" pitchFamily="2" charset="-78"/>
              </a:rPr>
              <a:t>(حسینیون،1380)</a:t>
            </a:r>
          </a:p>
          <a:p>
            <a:pPr marL="571500" indent="-571500" algn="just" eaLnBrk="1" fontAlgn="auto" hangingPunct="1">
              <a:spcAft>
                <a:spcPts val="0"/>
              </a:spcAft>
              <a:buFont typeface="Wingdings" pitchFamily="2" charset="2"/>
              <a:buChar char="v"/>
              <a:defRPr/>
            </a:pPr>
            <a:endParaRPr lang="fa-IR" sz="4000" b="1" dirty="0">
              <a:solidFill>
                <a:schemeClr val="accent1"/>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4000" b="1" dirty="0" smtClean="0">
              <a:solidFill>
                <a:schemeClr val="accent1"/>
              </a:solidFill>
              <a:cs typeface="B Homa" panose="00000400000000000000" pitchFamily="2" charset="-78"/>
            </a:endParaRPr>
          </a:p>
        </p:txBody>
      </p:sp>
      <p:pic>
        <p:nvPicPr>
          <p:cNvPr id="8" name="Picture 7" descr="DSCF1473_s.jpg">
            <a:hlinkClick r:id="rId2" tgtFrame="_blank"/>
          </p:cNvPr>
          <p:cNvPicPr/>
          <p:nvPr/>
        </p:nvPicPr>
        <p:blipFill>
          <a:blip r:embed="rId3"/>
          <a:srcRect/>
          <a:stretch>
            <a:fillRect/>
          </a:stretch>
        </p:blipFill>
        <p:spPr bwMode="auto">
          <a:xfrm>
            <a:off x="250825" y="2565400"/>
            <a:ext cx="4926013" cy="3689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http://memarinews.com/Image/News/-water-diagram%2001.jpg"/>
          <p:cNvPicPr/>
          <p:nvPr/>
        </p:nvPicPr>
        <p:blipFill>
          <a:blip r:embed="rId4"/>
          <a:srcRect/>
          <a:stretch>
            <a:fillRect/>
          </a:stretch>
        </p:blipFill>
        <p:spPr bwMode="auto">
          <a:xfrm>
            <a:off x="4757738" y="3357563"/>
            <a:ext cx="4206875" cy="33639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823178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a:bodyPr>
          <a:lstStyle/>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تراکم رنگ</a:t>
            </a:r>
            <a:r>
              <a:rPr lang="fa-IR" sz="4000" b="1" dirty="0" smtClean="0">
                <a:solidFill>
                  <a:schemeClr val="accent1">
                    <a:lumMod val="75000"/>
                  </a:schemeClr>
                </a:solidFill>
                <a:cs typeface="B Homa" panose="00000400000000000000" pitchFamily="2" charset="-78"/>
              </a:rPr>
              <a:t>:</a:t>
            </a:r>
          </a:p>
          <a:p>
            <a:pPr algn="just" eaLnBrk="1" fontAlgn="auto" hangingPunct="1">
              <a:spcAft>
                <a:spcPts val="0"/>
              </a:spcAft>
              <a:buFont typeface="Wingdings 2"/>
              <a:buNone/>
              <a:defRPr/>
            </a:pPr>
            <a:r>
              <a:rPr lang="fa-IR" sz="3300" b="1" dirty="0" smtClean="0">
                <a:solidFill>
                  <a:schemeClr val="accent1"/>
                </a:solidFill>
                <a:cs typeface="B Homa" panose="00000400000000000000" pitchFamily="2" charset="-78"/>
              </a:rPr>
              <a:t>تراکم </a:t>
            </a:r>
            <a:r>
              <a:rPr lang="fa-IR" sz="3300" b="1" dirty="0">
                <a:solidFill>
                  <a:schemeClr val="accent1"/>
                </a:solidFill>
                <a:cs typeface="B Homa" panose="00000400000000000000" pitchFamily="2" charset="-78"/>
              </a:rPr>
              <a:t>رنگ ها در گره های فعالیتی، تقاطع و میدان ها به دلیل افزایش فعالیت موجب می شود که فرد پیاده به هنگام نزدیک شدن به فضاها متوجه شود که حوزه فعالیتی متفاوت شده است. البته همیشه تراکم رنگ و تنوع رنگ مناسب نیست چون مردم از فضاهای شهری توقعات متفاوتی دارند، </a:t>
            </a:r>
            <a:r>
              <a:rPr lang="fa-IR" sz="2000" b="1" dirty="0" smtClean="0">
                <a:solidFill>
                  <a:schemeClr val="tx1"/>
                </a:solidFill>
                <a:cs typeface="B Homa" panose="00000400000000000000" pitchFamily="2" charset="-78"/>
              </a:rPr>
              <a:t>(</a:t>
            </a:r>
            <a:r>
              <a:rPr lang="fa-IR" sz="2000" b="1" dirty="0">
                <a:solidFill>
                  <a:schemeClr val="tx1"/>
                </a:solidFill>
                <a:cs typeface="B Homa" panose="00000400000000000000" pitchFamily="2" charset="-78"/>
              </a:rPr>
              <a:t>حسینیون،1380)</a:t>
            </a:r>
          </a:p>
          <a:p>
            <a:pPr algn="just" eaLnBrk="1" fontAlgn="auto" hangingPunct="1">
              <a:spcAft>
                <a:spcPts val="0"/>
              </a:spcAft>
              <a:buFont typeface="Wingdings 2"/>
              <a:buNone/>
              <a:defRPr/>
            </a:pPr>
            <a:endParaRPr lang="fa-IR" sz="4000" b="1" dirty="0">
              <a:solidFill>
                <a:schemeClr val="accent1">
                  <a:lumMod val="75000"/>
                </a:schemeClr>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4000" b="1" dirty="0" smtClean="0">
              <a:solidFill>
                <a:schemeClr val="accent1"/>
              </a:solidFill>
              <a:cs typeface="B Homa" panose="00000400000000000000" pitchFamily="2" charset="-78"/>
            </a:endParaRPr>
          </a:p>
        </p:txBody>
      </p:sp>
      <p:pic>
        <p:nvPicPr>
          <p:cNvPr id="8" name="Picture 7" descr="http://www.bitrebels.com/wp-content/uploads/2010/05/paint1.jpg"/>
          <p:cNvPicPr/>
          <p:nvPr/>
        </p:nvPicPr>
        <p:blipFill>
          <a:blip r:embed="rId2"/>
          <a:srcRect/>
          <a:stretch>
            <a:fillRect/>
          </a:stretch>
        </p:blipFill>
        <p:spPr bwMode="auto">
          <a:xfrm>
            <a:off x="347663" y="2916238"/>
            <a:ext cx="3432175" cy="38973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9520130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استفاده </a:t>
            </a:r>
            <a:r>
              <a:rPr lang="fa-IR" sz="4000" b="1" dirty="0">
                <a:solidFill>
                  <a:schemeClr val="accent1">
                    <a:lumMod val="75000"/>
                  </a:schemeClr>
                </a:solidFill>
                <a:cs typeface="B Homa" panose="00000400000000000000" pitchFamily="2" charset="-78"/>
              </a:rPr>
              <a:t>از رنگهای متنوع در تابلوهای شهری برای جذب مشتری</a:t>
            </a:r>
            <a:r>
              <a:rPr lang="fa-IR" sz="4000" b="1" dirty="0" smtClean="0">
                <a:solidFill>
                  <a:schemeClr val="accent1">
                    <a:lumMod val="75000"/>
                  </a:schemeClr>
                </a:solidFill>
                <a:cs typeface="B Homa" panose="00000400000000000000" pitchFamily="2" charset="-78"/>
              </a:rPr>
              <a:t>:</a:t>
            </a:r>
          </a:p>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 </a:t>
            </a:r>
            <a:r>
              <a:rPr lang="fa-IR" sz="3300" b="1" dirty="0">
                <a:solidFill>
                  <a:schemeClr val="accent1"/>
                </a:solidFill>
                <a:cs typeface="B Homa" panose="00000400000000000000" pitchFamily="2" charset="-78"/>
              </a:rPr>
              <a:t>امروزه مراکز خرید و فروشگاه ها با بکار گیری رنگ های گوناگون و تاباندن نور به آنها سعی می کنند تا از رهگذران و تماشاگران مشتری بسازند، زیرا در آن محیط فرد احساس خوب و هیجان مثبت پیدا می کند و میل به خرید در او تقویت می شود</a:t>
            </a:r>
            <a:r>
              <a:rPr lang="fa-IR" sz="2200" b="1" dirty="0">
                <a:solidFill>
                  <a:schemeClr val="accent1"/>
                </a:solidFill>
                <a:cs typeface="B Homa" panose="00000400000000000000" pitchFamily="2" charset="-78"/>
              </a:rPr>
              <a:t>.</a:t>
            </a:r>
            <a:r>
              <a:rPr lang="fa-IR" sz="2200" b="1" dirty="0">
                <a:solidFill>
                  <a:schemeClr val="tx1"/>
                </a:solidFill>
                <a:cs typeface="B Homa" panose="00000400000000000000" pitchFamily="2" charset="-78"/>
              </a:rPr>
              <a:t>(غفاری،1382)</a:t>
            </a:r>
          </a:p>
          <a:p>
            <a:pPr algn="just" eaLnBrk="1" fontAlgn="auto" hangingPunct="1">
              <a:spcAft>
                <a:spcPts val="0"/>
              </a:spcAft>
              <a:buFont typeface="Wingdings 2"/>
              <a:buNone/>
              <a:defRPr/>
            </a:pPr>
            <a:endParaRPr lang="fa-IR" sz="4000" b="1" dirty="0" smtClean="0">
              <a:solidFill>
                <a:schemeClr val="accent1">
                  <a:lumMod val="75000"/>
                </a:schemeClr>
              </a:solidFill>
              <a:cs typeface="B Homa" panose="00000400000000000000" pitchFamily="2" charset="-78"/>
            </a:endParaRPr>
          </a:p>
        </p:txBody>
      </p:sp>
      <p:pic>
        <p:nvPicPr>
          <p:cNvPr id="2765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2673350"/>
            <a:ext cx="4191000" cy="319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DSCF1474_s.jpg">
            <a:hlinkClick r:id="rId3" tgtFrame="_self"/>
          </p:cNvPr>
          <p:cNvPicPr/>
          <p:nvPr/>
        </p:nvPicPr>
        <p:blipFill>
          <a:blip r:embed="rId4"/>
          <a:srcRect/>
          <a:stretch>
            <a:fillRect/>
          </a:stretch>
        </p:blipFill>
        <p:spPr bwMode="auto">
          <a:xfrm>
            <a:off x="4514850" y="3284538"/>
            <a:ext cx="4518025" cy="33845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834494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7655"/>
                                        </p:tgtEl>
                                        <p:attrNameLst>
                                          <p:attrName>style.visibility</p:attrName>
                                        </p:attrNameLst>
                                      </p:cBhvr>
                                      <p:to>
                                        <p:strVal val="visible"/>
                                      </p:to>
                                    </p:set>
                                    <p:animEffect transition="in" filter="fade">
                                      <p:cBhvr>
                                        <p:cTn id="7" dur="1000"/>
                                        <p:tgtEl>
                                          <p:spTgt spid="27655"/>
                                        </p:tgtEl>
                                      </p:cBhvr>
                                    </p:animEffect>
                                    <p:anim calcmode="lin" valueType="num">
                                      <p:cBhvr>
                                        <p:cTn id="8" dur="1000" fill="hold"/>
                                        <p:tgtEl>
                                          <p:spTgt spid="27655"/>
                                        </p:tgtEl>
                                        <p:attrNameLst>
                                          <p:attrName>ppt_x</p:attrName>
                                        </p:attrNameLst>
                                      </p:cBhvr>
                                      <p:tavLst>
                                        <p:tav tm="0">
                                          <p:val>
                                            <p:strVal val="#ppt_x"/>
                                          </p:val>
                                        </p:tav>
                                        <p:tav tm="100000">
                                          <p:val>
                                            <p:strVal val="#ppt_x"/>
                                          </p:val>
                                        </p:tav>
                                      </p:tavLst>
                                    </p:anim>
                                    <p:anim calcmode="lin" valueType="num">
                                      <p:cBhvr>
                                        <p:cTn id="9" dur="1000" fill="hold"/>
                                        <p:tgtEl>
                                          <p:spTgt spid="2765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01576" y="-387424"/>
            <a:ext cx="8062912" cy="5400600"/>
          </a:xfrm>
          <a:extLst/>
        </p:spPr>
        <p:txBody>
          <a:bodyPr>
            <a:normAutofit/>
          </a:bodyPr>
          <a:lstStyle/>
          <a:p>
            <a:pPr eaLnBrk="1" fontAlgn="auto" hangingPunct="1">
              <a:spcAft>
                <a:spcPts val="0"/>
              </a:spcAft>
              <a:defRPr/>
            </a:pPr>
            <a:endParaRPr lang="fa-IR" sz="4000" b="1" dirty="0">
              <a:solidFill>
                <a:schemeClr val="accent1"/>
              </a:solidFill>
              <a:cs typeface="B Homa" panose="00000400000000000000" pitchFamily="2" charset="-78"/>
            </a:endParaRPr>
          </a:p>
          <a:p>
            <a:pPr marL="571500" indent="-571500" algn="r" eaLnBrk="1" fontAlgn="auto" hangingPunct="1">
              <a:spcAft>
                <a:spcPts val="0"/>
              </a:spcAft>
              <a:buFont typeface="Wingdings" pitchFamily="2" charset="2"/>
              <a:buChar char="v"/>
              <a:defRPr/>
            </a:pPr>
            <a:r>
              <a:rPr lang="fa-IR" sz="2800" b="1" dirty="0">
                <a:solidFill>
                  <a:schemeClr val="accent1"/>
                </a:solidFill>
                <a:cs typeface="B Homa" panose="00000400000000000000" pitchFamily="2" charset="-78"/>
              </a:rPr>
              <a:t>نبودن تنوع رنگی موجب افسردگی مردم و عدم حضور و مشارکت آنها در فضای شهری و زندگی مدنی است. رنگ به عنوان یکی از مهمترین عناصر بصری می تواند نمودی فعال و تاثیر گذار در منظر عمومی یک شهر داشته باشد. </a:t>
            </a:r>
          </a:p>
          <a:p>
            <a:pPr marL="571500" indent="-571500" eaLnBrk="1" fontAlgn="auto" hangingPunct="1">
              <a:spcAft>
                <a:spcPts val="0"/>
              </a:spcAft>
              <a:buFont typeface="Wingdings" pitchFamily="2" charset="2"/>
              <a:buChar char="v"/>
              <a:defRPr/>
            </a:pPr>
            <a:endParaRPr lang="fa-IR" sz="4000" b="1" dirty="0">
              <a:solidFill>
                <a:schemeClr val="accent1">
                  <a:lumMod val="75000"/>
                </a:schemeClr>
              </a:solidFill>
              <a:cs typeface="B Homa" panose="00000400000000000000" pitchFamily="2" charset="-78"/>
            </a:endParaRPr>
          </a:p>
        </p:txBody>
      </p:sp>
      <p:cxnSp>
        <p:nvCxnSpPr>
          <p:cNvPr id="9" name="Straight Connector 8"/>
          <p:cNvCxnSpPr/>
          <p:nvPr/>
        </p:nvCxnSpPr>
        <p:spPr>
          <a:xfrm flipH="1">
            <a:off x="6300788" y="5876925"/>
            <a:ext cx="1568450" cy="981075"/>
          </a:xfrm>
          <a:prstGeom prst="line">
            <a:avLst/>
          </a:prstGeom>
          <a:ln w="107950">
            <a:solidFill>
              <a:srgbClr val="003300"/>
            </a:solidFill>
          </a:ln>
          <a:effectLst>
            <a:outerShdw blurRad="152400" dist="38100" dir="14700000" algn="t" rotWithShape="0">
              <a:srgbClr val="000000">
                <a:alpha val="60000"/>
              </a:srgbClr>
            </a:outerShdw>
          </a:effectLst>
        </p:spPr>
        <p:style>
          <a:lnRef idx="3">
            <a:schemeClr val="accent6"/>
          </a:lnRef>
          <a:fillRef idx="0">
            <a:schemeClr val="accent6"/>
          </a:fillRef>
          <a:effectRef idx="2">
            <a:schemeClr val="accent6"/>
          </a:effectRef>
          <a:fontRef idx="minor">
            <a:schemeClr val="tx1"/>
          </a:fontRef>
        </p:style>
      </p:cxnSp>
      <p:cxnSp>
        <p:nvCxnSpPr>
          <p:cNvPr id="11" name="Straight Connector 10"/>
          <p:cNvCxnSpPr/>
          <p:nvPr/>
        </p:nvCxnSpPr>
        <p:spPr>
          <a:xfrm>
            <a:off x="0" y="0"/>
            <a:ext cx="0" cy="6911975"/>
          </a:xfrm>
          <a:prstGeom prst="line">
            <a:avLst/>
          </a:prstGeom>
          <a:ln w="66675">
            <a:solidFill>
              <a:srgbClr val="003300"/>
            </a:solidFill>
          </a:ln>
          <a:effectLst>
            <a:outerShdw blurRad="317500" dist="88900" dir="14700000" algn="t" rotWithShape="0">
              <a:srgbClr val="000000">
                <a:alpha val="56000"/>
              </a:srgbClr>
            </a:outerShdw>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0" y="6858000"/>
            <a:ext cx="6300788" cy="0"/>
          </a:xfrm>
          <a:prstGeom prst="line">
            <a:avLst/>
          </a:prstGeom>
          <a:ln w="104775" cmpd="sng">
            <a:solidFill>
              <a:srgbClr val="003300"/>
            </a:solidFill>
          </a:ln>
          <a:effectLst>
            <a:outerShdw blurRad="406400" dir="21540000" sx="98000" sy="98000" algn="t" rotWithShape="0">
              <a:srgbClr val="003300"/>
            </a:outerShdw>
          </a:effectLst>
        </p:spPr>
        <p:style>
          <a:lnRef idx="3">
            <a:schemeClr val="accent1"/>
          </a:lnRef>
          <a:fillRef idx="0">
            <a:schemeClr val="accent1"/>
          </a:fillRef>
          <a:effectRef idx="2">
            <a:schemeClr val="accent1"/>
          </a:effectRef>
          <a:fontRef idx="minor">
            <a:schemeClr val="tx1"/>
          </a:fontRef>
        </p:style>
      </p:cxnSp>
      <p:pic>
        <p:nvPicPr>
          <p:cNvPr id="8" name="Picture 7" descr="Colors Of The City"/>
          <p:cNvPicPr/>
          <p:nvPr/>
        </p:nvPicPr>
        <p:blipFill>
          <a:blip r:embed="rId2"/>
          <a:srcRect/>
          <a:stretch>
            <a:fillRect/>
          </a:stretch>
        </p:blipFill>
        <p:spPr bwMode="auto">
          <a:xfrm>
            <a:off x="4389438" y="3252788"/>
            <a:ext cx="4359275" cy="32718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http://mw2.google.com/mw-panoramio/photos/medium/147365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63" y="2571750"/>
            <a:ext cx="4176713" cy="333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23284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a:bodyPr>
          <a:lstStyle/>
          <a:p>
            <a:pPr algn="just" eaLnBrk="1" fontAlgn="auto" hangingPunct="1">
              <a:spcAft>
                <a:spcPts val="0"/>
              </a:spcAft>
              <a:buFont typeface="Wingdings 2"/>
              <a:buNone/>
              <a:defRPr/>
            </a:pPr>
            <a:endParaRPr lang="fa-IR" sz="4000" b="1" dirty="0" smtClean="0">
              <a:solidFill>
                <a:schemeClr val="accent1">
                  <a:lumMod val="75000"/>
                </a:schemeClr>
              </a:solidFill>
              <a:cs typeface="B Homa" panose="00000400000000000000" pitchFamily="2" charset="-78"/>
            </a:endParaRPr>
          </a:p>
          <a:p>
            <a:pPr algn="just" eaLnBrk="1" fontAlgn="auto" hangingPunct="1">
              <a:spcAft>
                <a:spcPts val="0"/>
              </a:spcAft>
              <a:buFont typeface="Wingdings 2"/>
              <a:buNone/>
              <a:defRPr/>
            </a:pPr>
            <a:r>
              <a:rPr lang="fa-IR" sz="3300" b="1" dirty="0" smtClean="0">
                <a:solidFill>
                  <a:schemeClr val="accent1"/>
                </a:solidFill>
                <a:cs typeface="B Homa" panose="00000400000000000000" pitchFamily="2" charset="-78"/>
              </a:rPr>
              <a:t>حضور </a:t>
            </a:r>
            <a:r>
              <a:rPr lang="fa-IR" sz="3300" b="1" dirty="0">
                <a:solidFill>
                  <a:schemeClr val="accent1"/>
                </a:solidFill>
                <a:cs typeface="B Homa" panose="00000400000000000000" pitchFamily="2" charset="-78"/>
              </a:rPr>
              <a:t>خرده فروشان از جمله گلفروشان در سرزندگی و شاد بودن محیط تاثیر بسیار دارد. البته در شرایطی که به خوبی کنترل شده و برای آن ها مکانی خاص در نظر گرفته شده باشد. </a:t>
            </a:r>
            <a:r>
              <a:rPr lang="fa-IR" sz="2200" b="1" dirty="0">
                <a:solidFill>
                  <a:schemeClr val="tx1"/>
                </a:solidFill>
                <a:cs typeface="B Homa" panose="00000400000000000000" pitchFamily="2" charset="-78"/>
              </a:rPr>
              <a:t>(نوایی، 1383)</a:t>
            </a:r>
          </a:p>
          <a:p>
            <a:pPr algn="just" eaLnBrk="1" fontAlgn="auto" hangingPunct="1">
              <a:spcAft>
                <a:spcPts val="0"/>
              </a:spcAft>
              <a:buFont typeface="Wingdings 2"/>
              <a:buNone/>
              <a:defRPr/>
            </a:pPr>
            <a:endParaRPr lang="fa-IR" sz="4000" b="1" dirty="0" smtClean="0">
              <a:solidFill>
                <a:schemeClr val="accent1">
                  <a:lumMod val="75000"/>
                </a:schemeClr>
              </a:solidFill>
              <a:cs typeface="B Homa" panose="00000400000000000000" pitchFamily="2" charset="-78"/>
            </a:endParaRPr>
          </a:p>
        </p:txBody>
      </p:sp>
      <p:pic>
        <p:nvPicPr>
          <p:cNvPr id="8" name="Picture 7" descr="http://www.topiranian.com/news/archives/golha1.jpg"/>
          <p:cNvPicPr/>
          <p:nvPr/>
        </p:nvPicPr>
        <p:blipFill>
          <a:blip r:embed="rId2"/>
          <a:srcRect/>
          <a:stretch>
            <a:fillRect/>
          </a:stretch>
        </p:blipFill>
        <p:spPr bwMode="auto">
          <a:xfrm>
            <a:off x="250825" y="2625725"/>
            <a:ext cx="5476875" cy="41052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http://www.akkasee.com/files/blogSystem/blogs/shahbazi/Koln/koln16.jpg"/>
          <p:cNvPicPr/>
          <p:nvPr/>
        </p:nvPicPr>
        <p:blipFill>
          <a:blip r:embed="rId3"/>
          <a:srcRect/>
          <a:stretch>
            <a:fillRect/>
          </a:stretch>
        </p:blipFill>
        <p:spPr bwMode="auto">
          <a:xfrm>
            <a:off x="4678363" y="3068638"/>
            <a:ext cx="4286250" cy="3219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096125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a:bodyPr>
          <a:lstStyle/>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 کنترل و پیش بینی رفتار شهروندان</a:t>
            </a:r>
            <a:r>
              <a:rPr lang="fa-IR" sz="4000" b="1" dirty="0" smtClean="0">
                <a:solidFill>
                  <a:schemeClr val="accent1">
                    <a:lumMod val="75000"/>
                  </a:schemeClr>
                </a:solidFill>
                <a:cs typeface="B Homa" panose="00000400000000000000" pitchFamily="2" charset="-78"/>
              </a:rPr>
              <a:t>:</a:t>
            </a:r>
          </a:p>
          <a:p>
            <a:pPr algn="just" eaLnBrk="1" fontAlgn="auto" hangingPunct="1">
              <a:spcAft>
                <a:spcPts val="0"/>
              </a:spcAft>
              <a:buFont typeface="Wingdings 2"/>
              <a:buNone/>
              <a:defRPr/>
            </a:pPr>
            <a:r>
              <a:rPr lang="fa-IR" sz="2800" b="1" dirty="0" smtClean="0">
                <a:solidFill>
                  <a:schemeClr val="accent1"/>
                </a:solidFill>
                <a:cs typeface="B Homa" panose="00000400000000000000" pitchFamily="2" charset="-78"/>
              </a:rPr>
              <a:t>در </a:t>
            </a:r>
            <a:r>
              <a:rPr lang="fa-IR" sz="2800" b="1" dirty="0">
                <a:solidFill>
                  <a:schemeClr val="accent1"/>
                </a:solidFill>
                <a:cs typeface="B Homa" panose="00000400000000000000" pitchFamily="2" charset="-78"/>
              </a:rPr>
              <a:t>یک بزرگراه یا خیابان درجه یک، به دلیل بالا بودن سرعت از لکه های رنگی بزرگ و هدایت گر استفاده می شود. چون لکه های ریز با جزئیات توجه راننده را به خود جلب می کند و هدف از ایجاد چنین فضایی را از بین می برد. برعکس در پیاده رو که هدف آن حضور هر چه بیشتر پیاده و مقیاس کوچک است، توجه به جزئیات ریز و رنگ آمیزی متنوع مورد نظر است</a:t>
            </a:r>
            <a:r>
              <a:rPr lang="fa-IR" sz="2800" b="1" dirty="0" smtClean="0">
                <a:solidFill>
                  <a:schemeClr val="tx1"/>
                </a:solidFill>
                <a:cs typeface="B Homa" panose="00000400000000000000" pitchFamily="2" charset="-78"/>
              </a:rPr>
              <a:t>. </a:t>
            </a:r>
            <a:r>
              <a:rPr lang="fa-IR" sz="2000" b="1" dirty="0" smtClean="0">
                <a:solidFill>
                  <a:schemeClr val="tx1"/>
                </a:solidFill>
                <a:cs typeface="B Homa" panose="00000400000000000000" pitchFamily="2" charset="-78"/>
              </a:rPr>
              <a:t>(</a:t>
            </a:r>
            <a:r>
              <a:rPr lang="fa-IR" sz="2000" b="1" dirty="0">
                <a:solidFill>
                  <a:schemeClr val="tx1"/>
                </a:solidFill>
                <a:cs typeface="B Homa" panose="00000400000000000000" pitchFamily="2" charset="-78"/>
              </a:rPr>
              <a:t>قدوسی،1380)</a:t>
            </a:r>
            <a:endParaRPr lang="fa-IR" sz="2000" b="1" dirty="0" smtClean="0">
              <a:solidFill>
                <a:schemeClr val="tx1"/>
              </a:solidFill>
              <a:cs typeface="B Homa" panose="00000400000000000000" pitchFamily="2" charset="-78"/>
            </a:endParaRPr>
          </a:p>
        </p:txBody>
      </p:sp>
      <p:pic>
        <p:nvPicPr>
          <p:cNvPr id="10" name="Picture 9" descr="http://farm4.static.flickr.com/3266/2608082693_15cb6476b8.jpg"/>
          <p:cNvPicPr/>
          <p:nvPr/>
        </p:nvPicPr>
        <p:blipFill>
          <a:blip r:embed="rId2"/>
          <a:srcRect/>
          <a:stretch>
            <a:fillRect/>
          </a:stretch>
        </p:blipFill>
        <p:spPr bwMode="auto">
          <a:xfrm>
            <a:off x="179388" y="3165475"/>
            <a:ext cx="4475162" cy="35163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http://www.cityphoto.info/albums/No_Name/city_no_name_068.jpg"/>
          <p:cNvPicPr/>
          <p:nvPr/>
        </p:nvPicPr>
        <p:blipFill>
          <a:blip r:embed="rId3"/>
          <a:srcRect/>
          <a:stretch>
            <a:fillRect/>
          </a:stretch>
        </p:blipFill>
        <p:spPr bwMode="auto">
          <a:xfrm>
            <a:off x="3586163" y="3500438"/>
            <a:ext cx="5449887" cy="3067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506337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a:bodyPr>
          <a:lstStyle/>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 نوع فعالیت و نوع مردم شهر</a:t>
            </a:r>
            <a:r>
              <a:rPr lang="fa-IR" sz="4000" b="1" dirty="0" smtClean="0">
                <a:solidFill>
                  <a:schemeClr val="accent1">
                    <a:lumMod val="75000"/>
                  </a:schemeClr>
                </a:solidFill>
                <a:cs typeface="B Homa" panose="00000400000000000000" pitchFamily="2" charset="-78"/>
              </a:rPr>
              <a:t>:</a:t>
            </a:r>
          </a:p>
          <a:p>
            <a:pPr algn="just" eaLnBrk="1" fontAlgn="auto" hangingPunct="1">
              <a:spcAft>
                <a:spcPts val="0"/>
              </a:spcAft>
              <a:buFont typeface="Wingdings 2"/>
              <a:buNone/>
              <a:defRPr/>
            </a:pPr>
            <a:endParaRPr lang="fa-IR" sz="4000" b="1" dirty="0">
              <a:solidFill>
                <a:schemeClr val="accent1">
                  <a:lumMod val="75000"/>
                </a:schemeClr>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نوع فعالیت شهر نیز در سیمای شهر مؤثر است، به عنوان مثال سیمای یک شهر صنعتی و یک شهر دانشگاهی با هم متفاوت هستند. مردم و به طور کلی عناصر متحرک شهر نیز در سیمای آن مؤثر هستند. حرکت انسان ها و اتومبیلها در رابطهء با ناظر سیمای متحرک شهر را تشکیل می دهند و از عوامل شناسایی شهر هستند. به همین دلیل منظره خیابان های خلوت در روزهای تعطیل نامأنوس است.</a:t>
            </a:r>
            <a:endParaRPr lang="fa-IR" sz="2800" b="1" dirty="0" smtClean="0">
              <a:solidFill>
                <a:schemeClr val="accent1"/>
              </a:solidFill>
              <a:cs typeface="B Homa" panose="00000400000000000000" pitchFamily="2" charset="-78"/>
            </a:endParaRPr>
          </a:p>
        </p:txBody>
      </p:sp>
      <p:pic>
        <p:nvPicPr>
          <p:cNvPr id="8" name="Picture 7" descr="http://image.shutterstock.com/display_pic_with_logo/505039/505039,1316537604,1/stock-photo-modern-urban-landscape-and-the-bustling-streets-in-the-evening-85120825.jpg"/>
          <p:cNvPicPr/>
          <p:nvPr/>
        </p:nvPicPr>
        <p:blipFill>
          <a:blip r:embed="rId2"/>
          <a:srcRect/>
          <a:stretch>
            <a:fillRect/>
          </a:stretch>
        </p:blipFill>
        <p:spPr bwMode="auto">
          <a:xfrm>
            <a:off x="5940425" y="3625850"/>
            <a:ext cx="2932113" cy="30622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http://us.123rf.com/400wm/400/400/rabbit75123/rabbit751231006/rabbit75123100600028/7110868-aerial-view-of-new-york-city-at-dusk-with-warm-sunset-color-and-cloud.jpg"/>
          <p:cNvPicPr/>
          <p:nvPr/>
        </p:nvPicPr>
        <p:blipFill>
          <a:blip r:embed="rId3"/>
          <a:srcRect/>
          <a:stretch>
            <a:fillRect/>
          </a:stretch>
        </p:blipFill>
        <p:spPr bwMode="auto">
          <a:xfrm>
            <a:off x="539750" y="3284538"/>
            <a:ext cx="4968875" cy="33242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9982729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a:bodyPr>
          <a:lstStyle/>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سیمای ساختمان ها </a:t>
            </a:r>
            <a:r>
              <a:rPr lang="fa-IR" sz="4000" b="1" dirty="0" smtClean="0">
                <a:solidFill>
                  <a:schemeClr val="accent1">
                    <a:lumMod val="75000"/>
                  </a:schemeClr>
                </a:solidFill>
                <a:cs typeface="B Homa" panose="00000400000000000000" pitchFamily="2" charset="-78"/>
              </a:rPr>
              <a:t>:</a:t>
            </a:r>
          </a:p>
          <a:p>
            <a:pPr algn="just" eaLnBrk="1" fontAlgn="auto" hangingPunct="1">
              <a:spcAft>
                <a:spcPts val="0"/>
              </a:spcAft>
              <a:buFont typeface="Wingdings 2"/>
              <a:buNone/>
              <a:defRPr/>
            </a:pPr>
            <a:endParaRPr lang="fa-IR" sz="4000" b="1" dirty="0">
              <a:solidFill>
                <a:schemeClr val="accent1">
                  <a:lumMod val="75000"/>
                </a:schemeClr>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از آنجا که نمای ساختمان ها جزئی از محیط شهری است بنابراین تناسبات، مصالح، عناصر تزئینی، سبک و خط افق آن ها ویژگی هایی هستند که بوجود آورنده وحدت و یا عدم و حدت و همچنین یکپارچگی و هماهنگی یک خیابان، محله و یا شهر می باشند. یک ساختمان برای تناسب با زمینه و تقویت وحدت بصری منطقه نیازی به تقلید دقیق شکل و فرم ساختمان های مجاور خود ندارد، بلکه باید ویژگی های مشترک و اساس معینی با آن ها داشته باشد.</a:t>
            </a:r>
            <a:endParaRPr lang="fa-IR" sz="2800" b="1" dirty="0" smtClean="0">
              <a:solidFill>
                <a:schemeClr val="accent1"/>
              </a:solidFill>
              <a:cs typeface="B Homa" panose="00000400000000000000" pitchFamily="2" charset="-78"/>
            </a:endParaRPr>
          </a:p>
        </p:txBody>
      </p:sp>
    </p:spTree>
    <p:extLst>
      <p:ext uri="{BB962C8B-B14F-4D97-AF65-F5344CB8AC3E}">
        <p14:creationId xmlns:p14="http://schemas.microsoft.com/office/powerpoint/2010/main" val="9281890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infoniac.com/uimg/vertical-park-mexico-city.jpg"/>
          <p:cNvPicPr/>
          <p:nvPr/>
        </p:nvPicPr>
        <p:blipFill>
          <a:blip r:embed="rId2"/>
          <a:srcRect/>
          <a:stretch>
            <a:fillRect/>
          </a:stretch>
        </p:blipFill>
        <p:spPr bwMode="auto">
          <a:xfrm>
            <a:off x="179388" y="188913"/>
            <a:ext cx="4914900" cy="4114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http://www.memarinews.com/Image/News/biomass-power%2003.jpg"/>
          <p:cNvPicPr/>
          <p:nvPr/>
        </p:nvPicPr>
        <p:blipFill>
          <a:blip r:embed="rId3"/>
          <a:srcRect/>
          <a:stretch>
            <a:fillRect/>
          </a:stretch>
        </p:blipFill>
        <p:spPr bwMode="auto">
          <a:xfrm>
            <a:off x="3995738" y="577850"/>
            <a:ext cx="4762500" cy="35718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http://memarinews.com/Image/News/b-p-csg-%2003.jpg"/>
          <p:cNvPicPr/>
          <p:nvPr/>
        </p:nvPicPr>
        <p:blipFill>
          <a:blip r:embed="rId4"/>
          <a:srcRect/>
          <a:stretch>
            <a:fillRect/>
          </a:stretch>
        </p:blipFill>
        <p:spPr bwMode="auto">
          <a:xfrm>
            <a:off x="1658938" y="3429000"/>
            <a:ext cx="4762500" cy="3381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38430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a:bodyPr>
          <a:lstStyle/>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نور</a:t>
            </a:r>
            <a:r>
              <a:rPr lang="fa-IR" sz="4000" b="1" dirty="0" smtClean="0">
                <a:solidFill>
                  <a:schemeClr val="accent1">
                    <a:lumMod val="75000"/>
                  </a:schemeClr>
                </a:solidFill>
                <a:cs typeface="B Homa" panose="00000400000000000000" pitchFamily="2" charset="-78"/>
              </a:rPr>
              <a:t>:</a:t>
            </a:r>
          </a:p>
          <a:p>
            <a:pPr algn="just" eaLnBrk="1" fontAlgn="auto" hangingPunct="1">
              <a:spcAft>
                <a:spcPts val="0"/>
              </a:spcAft>
              <a:buFont typeface="Wingdings 2"/>
              <a:buNone/>
              <a:defRPr/>
            </a:pPr>
            <a:r>
              <a:rPr lang="fa-IR" b="1" dirty="0" smtClean="0">
                <a:solidFill>
                  <a:schemeClr val="accent1"/>
                </a:solidFill>
                <a:cs typeface="B Homa" panose="00000400000000000000" pitchFamily="2" charset="-78"/>
              </a:rPr>
              <a:t>نور </a:t>
            </a:r>
            <a:r>
              <a:rPr lang="fa-IR" b="1" dirty="0">
                <a:solidFill>
                  <a:schemeClr val="accent1"/>
                </a:solidFill>
                <a:cs typeface="B Homa" panose="00000400000000000000" pitchFamily="2" charset="-78"/>
              </a:rPr>
              <a:t>عاملی است که باعث دیدن رنگ می شود علاوه بر تأثیراتی که نور در ساعات مختلف روز و با کیفیت متفاوت خود روی رنگ ها می گذارد، می توان از خاصیت ترکیب نور با رنگ استفاده کرد. استفاده از شیشه های رنگی و یا صفحات شفاف رنگی باعث می شود که ضمن عبور نور از آن ها، فضای متنوع و شادی ایجاد شود. اصولاً بدون نور، مفهوم رنگ از دست می رود</a:t>
            </a:r>
            <a:r>
              <a:rPr lang="fa-IR" sz="2000" b="1" dirty="0">
                <a:solidFill>
                  <a:schemeClr val="accent1"/>
                </a:solidFill>
                <a:cs typeface="B Homa" panose="00000400000000000000" pitchFamily="2" charset="-78"/>
              </a:rPr>
              <a:t>.</a:t>
            </a:r>
            <a:r>
              <a:rPr lang="fa-IR" sz="2000" b="1" dirty="0">
                <a:solidFill>
                  <a:schemeClr val="tx1"/>
                </a:solidFill>
                <a:cs typeface="B Homa" panose="00000400000000000000" pitchFamily="2" charset="-78"/>
              </a:rPr>
              <a:t>(قدوسی،1380)</a:t>
            </a:r>
            <a:endParaRPr lang="fa-IR" sz="2000" b="1" dirty="0" smtClean="0">
              <a:solidFill>
                <a:schemeClr val="tx1"/>
              </a:solidFill>
              <a:cs typeface="B Homa" panose="00000400000000000000" pitchFamily="2" charset="-78"/>
            </a:endParaRPr>
          </a:p>
        </p:txBody>
      </p:sp>
      <p:cxnSp>
        <p:nvCxnSpPr>
          <p:cNvPr id="9" name="Straight Connector 8"/>
          <p:cNvCxnSpPr/>
          <p:nvPr/>
        </p:nvCxnSpPr>
        <p:spPr>
          <a:xfrm flipH="1">
            <a:off x="6300788" y="5876925"/>
            <a:ext cx="1568450" cy="981075"/>
          </a:xfrm>
          <a:prstGeom prst="line">
            <a:avLst/>
          </a:prstGeom>
          <a:ln w="107950">
            <a:solidFill>
              <a:srgbClr val="003300"/>
            </a:solidFill>
          </a:ln>
          <a:effectLst>
            <a:outerShdw blurRad="152400" dist="38100" dir="14700000" algn="t" rotWithShape="0">
              <a:srgbClr val="000000">
                <a:alpha val="60000"/>
              </a:srgbClr>
            </a:outerShdw>
          </a:effectLst>
        </p:spPr>
        <p:style>
          <a:lnRef idx="3">
            <a:schemeClr val="accent6"/>
          </a:lnRef>
          <a:fillRef idx="0">
            <a:schemeClr val="accent6"/>
          </a:fillRef>
          <a:effectRef idx="2">
            <a:schemeClr val="accent6"/>
          </a:effectRef>
          <a:fontRef idx="minor">
            <a:schemeClr val="tx1"/>
          </a:fontRef>
        </p:style>
      </p:cxnSp>
      <p:pic>
        <p:nvPicPr>
          <p:cNvPr id="8" name="Picture 7" descr="http://www.eoearth.org/files/195001_195100/195039/nz-001-large.jpg"/>
          <p:cNvPicPr/>
          <p:nvPr/>
        </p:nvPicPr>
        <p:blipFill>
          <a:blip r:embed="rId2"/>
          <a:srcRect/>
          <a:stretch>
            <a:fillRect/>
          </a:stretch>
        </p:blipFill>
        <p:spPr bwMode="auto">
          <a:xfrm>
            <a:off x="107950" y="3255963"/>
            <a:ext cx="4683125" cy="3111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http://www.wallpaper1080hd.com/Picture/allimg/c100909/12T032240342P-92V5.jpg"/>
          <p:cNvPicPr/>
          <p:nvPr/>
        </p:nvPicPr>
        <p:blipFill>
          <a:blip r:embed="rId3"/>
          <a:srcRect/>
          <a:stretch>
            <a:fillRect/>
          </a:stretch>
        </p:blipFill>
        <p:spPr bwMode="auto">
          <a:xfrm>
            <a:off x="4367213" y="3860800"/>
            <a:ext cx="4632325" cy="28940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9523374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a:bodyPr>
          <a:lstStyle/>
          <a:p>
            <a:pPr algn="just" eaLnBrk="1" fontAlgn="auto" hangingPunct="1">
              <a:spcAft>
                <a:spcPts val="0"/>
              </a:spcAft>
              <a:buFont typeface="Wingdings 2"/>
              <a:buNone/>
              <a:defRPr/>
            </a:pPr>
            <a:r>
              <a:rPr lang="fa-IR" sz="4400" b="1" dirty="0">
                <a:solidFill>
                  <a:schemeClr val="accent1">
                    <a:lumMod val="75000"/>
                  </a:schemeClr>
                </a:solidFill>
                <a:cs typeface="B Homa" panose="00000400000000000000" pitchFamily="2" charset="-78"/>
              </a:rPr>
              <a:t>بررسی نمونه موردی</a:t>
            </a:r>
            <a:r>
              <a:rPr lang="fa-IR" sz="4400" b="1" dirty="0" smtClean="0">
                <a:solidFill>
                  <a:schemeClr val="accent1">
                    <a:lumMod val="75000"/>
                  </a:schemeClr>
                </a:solidFill>
                <a:cs typeface="B Homa" panose="00000400000000000000" pitchFamily="2" charset="-78"/>
              </a:rPr>
              <a:t>:</a:t>
            </a:r>
          </a:p>
          <a:p>
            <a:pPr algn="just" eaLnBrk="1" fontAlgn="auto" hangingPunct="1">
              <a:spcAft>
                <a:spcPts val="0"/>
              </a:spcAft>
              <a:buFont typeface="Wingdings 2"/>
              <a:buNone/>
              <a:defRPr/>
            </a:pPr>
            <a:endParaRPr lang="fa-IR" sz="4400" b="1" dirty="0">
              <a:solidFill>
                <a:schemeClr val="accent1">
                  <a:lumMod val="75000"/>
                </a:schemeClr>
              </a:solidFill>
              <a:cs typeface="B Homa" panose="00000400000000000000" pitchFamily="2" charset="-78"/>
            </a:endParaRPr>
          </a:p>
          <a:p>
            <a:pPr algn="just" eaLnBrk="1" fontAlgn="auto" hangingPunct="1">
              <a:spcAft>
                <a:spcPts val="0"/>
              </a:spcAft>
              <a:buFont typeface="Wingdings 2"/>
              <a:buNone/>
              <a:defRPr/>
            </a:pPr>
            <a:r>
              <a:rPr lang="fa-IR" sz="4400" b="1" dirty="0">
                <a:solidFill>
                  <a:schemeClr val="accent1">
                    <a:lumMod val="75000"/>
                  </a:schemeClr>
                </a:solidFill>
                <a:cs typeface="B Homa" panose="00000400000000000000" pitchFamily="2" charset="-78"/>
              </a:rPr>
              <a:t> </a:t>
            </a:r>
            <a:r>
              <a:rPr lang="fa-IR" b="1" dirty="0">
                <a:solidFill>
                  <a:schemeClr val="accent1"/>
                </a:solidFill>
                <a:cs typeface="B Homa" panose="00000400000000000000" pitchFamily="2" charset="-78"/>
              </a:rPr>
              <a:t>با توجه به مطالب و مفاهیم مطرح شده در مبانی نظری این گفتار، کیفیت و نحوه کاربرد رنگ در دو محله از شهر </a:t>
            </a:r>
            <a:r>
              <a:rPr lang="en-US" b="1" dirty="0" err="1" smtClean="0">
                <a:solidFill>
                  <a:schemeClr val="accent1"/>
                </a:solidFill>
                <a:cs typeface="B Homa" panose="00000400000000000000" pitchFamily="2" charset="-78"/>
              </a:rPr>
              <a:t>رشت</a:t>
            </a:r>
            <a:r>
              <a:rPr lang="fa-IR" b="1" dirty="0" smtClean="0">
                <a:solidFill>
                  <a:schemeClr val="accent1"/>
                </a:solidFill>
                <a:cs typeface="B Homa" panose="00000400000000000000" pitchFamily="2" charset="-78"/>
              </a:rPr>
              <a:t>، </a:t>
            </a:r>
            <a:r>
              <a:rPr lang="fa-IR" b="1" dirty="0">
                <a:solidFill>
                  <a:schemeClr val="accent1"/>
                </a:solidFill>
                <a:cs typeface="B Homa" panose="00000400000000000000" pitchFamily="2" charset="-78"/>
              </a:rPr>
              <a:t>یکی محله </a:t>
            </a:r>
            <a:r>
              <a:rPr lang="en-US" b="1" dirty="0" err="1" smtClean="0">
                <a:solidFill>
                  <a:schemeClr val="accent1"/>
                </a:solidFill>
                <a:cs typeface="B Homa" panose="00000400000000000000" pitchFamily="2" charset="-78"/>
              </a:rPr>
              <a:t>گلساز</a:t>
            </a:r>
            <a:r>
              <a:rPr lang="fa-IR" b="1" dirty="0" smtClean="0">
                <a:solidFill>
                  <a:schemeClr val="accent1"/>
                </a:solidFill>
                <a:cs typeface="B Homa" panose="00000400000000000000" pitchFamily="2" charset="-78"/>
              </a:rPr>
              <a:t> </a:t>
            </a:r>
            <a:r>
              <a:rPr lang="fa-IR" b="1" dirty="0">
                <a:solidFill>
                  <a:schemeClr val="accent1"/>
                </a:solidFill>
                <a:cs typeface="B Homa" panose="00000400000000000000" pitchFamily="2" charset="-78"/>
              </a:rPr>
              <a:t>در شمال شهر و دیگری محله </a:t>
            </a:r>
            <a:r>
              <a:rPr lang="en-US" b="1" dirty="0" err="1" smtClean="0">
                <a:solidFill>
                  <a:schemeClr val="accent1"/>
                </a:solidFill>
                <a:cs typeface="B Homa" panose="00000400000000000000" pitchFamily="2" charset="-78"/>
              </a:rPr>
              <a:t>چمارسرا</a:t>
            </a:r>
            <a:r>
              <a:rPr lang="en-US" b="1" dirty="0" smtClean="0">
                <a:solidFill>
                  <a:schemeClr val="accent1"/>
                </a:solidFill>
                <a:cs typeface="B Homa" panose="00000400000000000000" pitchFamily="2" charset="-78"/>
              </a:rPr>
              <a:t> </a:t>
            </a:r>
            <a:r>
              <a:rPr lang="fa-IR" b="1" dirty="0" smtClean="0">
                <a:solidFill>
                  <a:schemeClr val="accent1"/>
                </a:solidFill>
                <a:cs typeface="B Homa" panose="00000400000000000000" pitchFamily="2" charset="-78"/>
              </a:rPr>
              <a:t>در </a:t>
            </a:r>
            <a:r>
              <a:rPr lang="fa-IR" b="1" dirty="0">
                <a:solidFill>
                  <a:schemeClr val="accent1"/>
                </a:solidFill>
                <a:cs typeface="B Homa" panose="00000400000000000000" pitchFamily="2" charset="-78"/>
              </a:rPr>
              <a:t>جنوب شهر (بعنوان نقطه مقابل فرهنگی) به صورت موردی، تجزیه و تحلیل شده و نظرات شهروندان از این طریق جمع آوری می گردد. سؤالات این پرسشنامه به صورت زیر تنظیم شده است:</a:t>
            </a:r>
            <a:endParaRPr lang="fa-IR" b="1" dirty="0" smtClean="0">
              <a:solidFill>
                <a:schemeClr val="accent1"/>
              </a:solidFill>
              <a:cs typeface="B Homa" panose="00000400000000000000" pitchFamily="2" charset="-78"/>
            </a:endParaRPr>
          </a:p>
        </p:txBody>
      </p:sp>
    </p:spTree>
    <p:extLst>
      <p:ext uri="{BB962C8B-B14F-4D97-AF65-F5344CB8AC3E}">
        <p14:creationId xmlns:p14="http://schemas.microsoft.com/office/powerpoint/2010/main" val="125057955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fontScale="40000" lnSpcReduction="20000"/>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پرسشنامه</a:t>
            </a:r>
          </a:p>
          <a:p>
            <a:pPr algn="just" eaLnBrk="1" fontAlgn="auto" hangingPunct="1">
              <a:spcAft>
                <a:spcPts val="0"/>
              </a:spcAft>
              <a:buFont typeface="Wingdings 2"/>
              <a:buNone/>
              <a:defRPr/>
            </a:pPr>
            <a:endParaRPr lang="fa-IR" sz="4000" b="1" dirty="0">
              <a:solidFill>
                <a:schemeClr val="accent1">
                  <a:lumMod val="75000"/>
                </a:schemeClr>
              </a:solidFill>
              <a:cs typeface="B Homa" panose="00000400000000000000" pitchFamily="2" charset="-78"/>
            </a:endParaRPr>
          </a:p>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این یک تحقیق دانشجویی است خواهشمند است همکاری نموده و آن را تکمیل نمایید و در صورت تمایل مشخصات خود را در ذیل ذکر نمایید:</a:t>
            </a:r>
          </a:p>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1.در محله شما چه میزان فضای سبز وجود دارد؟</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خیلی کم                                          کم</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متوسط                                            زیاد</a:t>
            </a:r>
          </a:p>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2.اعتقادات و باورهای مردم محله خود را تا چه میزان در ایجاد رنگ محیط محله موثر می دانید؟</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خیلی کم                                          کم</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متوسط                                            زیاد</a:t>
            </a:r>
          </a:p>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3.ایجاد تغییر در رنگ عناصر شهری محله خود را تا چه حد مناسب می دانید؟</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خیلی کم                                          کم</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متوسط                                            زیاد</a:t>
            </a:r>
          </a:p>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4.رنگ آمیزی نمای ساختمان های محله خود را تا چه حد سلیقه ای می دانید؟</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خیلی کم                                          کم</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متوسط                                            زیاد</a:t>
            </a:r>
          </a:p>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5.میزان استفاده از رنگ خاکستری را در عناصر شهری محله خود چگونه ارزیابی می کنید؟</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خیلی کم                                          کم</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متوسط                                            زیاد</a:t>
            </a:r>
          </a:p>
          <a:p>
            <a:pPr algn="just" eaLnBrk="1" fontAlgn="auto" hangingPunct="1">
              <a:spcAft>
                <a:spcPts val="0"/>
              </a:spcAft>
              <a:buFont typeface="Wingdings 2"/>
              <a:buNone/>
              <a:defRPr/>
            </a:pPr>
            <a:endParaRPr lang="fa-IR" sz="4000" b="1" dirty="0" smtClean="0">
              <a:solidFill>
                <a:schemeClr val="accent1">
                  <a:lumMod val="75000"/>
                </a:schemeClr>
              </a:solidFill>
              <a:cs typeface="B Homa" panose="00000400000000000000" pitchFamily="2" charset="-78"/>
            </a:endParaRPr>
          </a:p>
        </p:txBody>
      </p:sp>
    </p:spTree>
    <p:extLst>
      <p:ext uri="{BB962C8B-B14F-4D97-AF65-F5344CB8AC3E}">
        <p14:creationId xmlns:p14="http://schemas.microsoft.com/office/powerpoint/2010/main" val="32734276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fontScale="47500" lnSpcReduction="20000"/>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6</a:t>
            </a:r>
            <a:r>
              <a:rPr lang="fa-IR" sz="4000" b="1" dirty="0">
                <a:solidFill>
                  <a:schemeClr val="accent1">
                    <a:lumMod val="75000"/>
                  </a:schemeClr>
                </a:solidFill>
                <a:cs typeface="B Homa" panose="00000400000000000000" pitchFamily="2" charset="-78"/>
              </a:rPr>
              <a:t>. میزان استفاده از </a:t>
            </a:r>
            <a:r>
              <a:rPr lang="en-US" sz="4000" b="1" dirty="0" err="1" smtClean="0">
                <a:solidFill>
                  <a:schemeClr val="accent1">
                    <a:lumMod val="75000"/>
                  </a:schemeClr>
                </a:solidFill>
                <a:cs typeface="B Homa" panose="00000400000000000000" pitchFamily="2" charset="-78"/>
              </a:rPr>
              <a:t>رنگ</a:t>
            </a:r>
            <a:r>
              <a:rPr lang="en-US" sz="4000" b="1" dirty="0" smtClean="0">
                <a:solidFill>
                  <a:schemeClr val="accent1">
                    <a:lumMod val="75000"/>
                  </a:schemeClr>
                </a:solidFill>
                <a:cs typeface="B Homa" panose="00000400000000000000" pitchFamily="2" charset="-78"/>
              </a:rPr>
              <a:t> </a:t>
            </a:r>
            <a:r>
              <a:rPr lang="en-US" sz="4000" b="1" dirty="0" err="1" smtClean="0">
                <a:solidFill>
                  <a:schemeClr val="accent1">
                    <a:lumMod val="75000"/>
                  </a:schemeClr>
                </a:solidFill>
                <a:cs typeface="B Homa" panose="00000400000000000000" pitchFamily="2" charset="-78"/>
              </a:rPr>
              <a:t>های</a:t>
            </a:r>
            <a:r>
              <a:rPr lang="en-US" sz="4000" b="1" dirty="0" smtClean="0">
                <a:solidFill>
                  <a:schemeClr val="accent1">
                    <a:lumMod val="75000"/>
                  </a:schemeClr>
                </a:solidFill>
                <a:cs typeface="B Homa" panose="00000400000000000000" pitchFamily="2" charset="-78"/>
              </a:rPr>
              <a:t> </a:t>
            </a:r>
            <a:r>
              <a:rPr lang="en-US" sz="4000" b="1" dirty="0" err="1" smtClean="0">
                <a:solidFill>
                  <a:schemeClr val="accent1">
                    <a:lumMod val="75000"/>
                  </a:schemeClr>
                </a:solidFill>
                <a:cs typeface="B Homa" panose="00000400000000000000" pitchFamily="2" charset="-78"/>
              </a:rPr>
              <a:t>سرد</a:t>
            </a:r>
            <a:r>
              <a:rPr lang="en-US" sz="4000" b="1" dirty="0" smtClean="0">
                <a:solidFill>
                  <a:schemeClr val="accent1">
                    <a:lumMod val="75000"/>
                  </a:schemeClr>
                </a:solidFill>
                <a:cs typeface="B Homa" panose="00000400000000000000" pitchFamily="2" charset="-78"/>
              </a:rPr>
              <a:t> </a:t>
            </a:r>
            <a:r>
              <a:rPr lang="fa-IR" sz="4000" b="1" dirty="0" smtClean="0">
                <a:solidFill>
                  <a:schemeClr val="accent1">
                    <a:lumMod val="75000"/>
                  </a:schemeClr>
                </a:solidFill>
                <a:cs typeface="B Homa" panose="00000400000000000000" pitchFamily="2" charset="-78"/>
              </a:rPr>
              <a:t>را </a:t>
            </a:r>
            <a:r>
              <a:rPr lang="fa-IR" sz="4000" b="1" dirty="0">
                <a:solidFill>
                  <a:schemeClr val="accent1">
                    <a:lumMod val="75000"/>
                  </a:schemeClr>
                </a:solidFill>
                <a:cs typeface="B Homa" panose="00000400000000000000" pitchFamily="2" charset="-78"/>
              </a:rPr>
              <a:t>در عناصر شهری محله خود چگونه ارزیابی می کنید؟</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خیلی کم                                          کم</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متوسط                                            زیاد</a:t>
            </a:r>
          </a:p>
          <a:p>
            <a:pPr algn="just" eaLnBrk="1" fontAlgn="auto" hangingPunct="1">
              <a:spcAft>
                <a:spcPts val="0"/>
              </a:spcAft>
              <a:buFont typeface="Wingdings 2"/>
              <a:buNone/>
              <a:defRPr/>
            </a:pPr>
            <a:endParaRPr lang="fa-IR" sz="4000" b="1" dirty="0">
              <a:solidFill>
                <a:schemeClr val="accent1">
                  <a:lumMod val="75000"/>
                </a:schemeClr>
              </a:solidFill>
              <a:cs typeface="B Homa" panose="00000400000000000000" pitchFamily="2" charset="-78"/>
            </a:endParaRPr>
          </a:p>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7.رنگ مبلمان شهری را در محله خود تا چه حد مناسب با رنگ نمای ساختمان ها و سایر عناصر محله می دانید؟</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خیلی کم                                          کم</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متوسط                                            زیاد</a:t>
            </a:r>
          </a:p>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8.کاربرد مصالح بومی و محلی را در رنگ عناصر شهری محله خود تا چه میزان مناسب می دانید؟</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خیلی کم                                          کم</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متوسط                                            زیاد</a:t>
            </a:r>
          </a:p>
          <a:p>
            <a:pPr algn="just" eaLnBrk="1" fontAlgn="auto" hangingPunct="1">
              <a:spcAft>
                <a:spcPts val="0"/>
              </a:spcAft>
              <a:buFont typeface="Wingdings 2"/>
              <a:buNone/>
              <a:defRPr/>
            </a:pPr>
            <a:endParaRPr lang="fa-IR" sz="4000" b="1" dirty="0">
              <a:solidFill>
                <a:schemeClr val="accent1">
                  <a:lumMod val="75000"/>
                </a:schemeClr>
              </a:solidFill>
              <a:cs typeface="B Homa" panose="00000400000000000000" pitchFamily="2" charset="-78"/>
            </a:endParaRPr>
          </a:p>
          <a:p>
            <a:pPr algn="just" eaLnBrk="1" fontAlgn="auto" hangingPunct="1">
              <a:spcAft>
                <a:spcPts val="0"/>
              </a:spcAft>
              <a:buFont typeface="Wingdings 2"/>
              <a:buNone/>
              <a:defRPr/>
            </a:pPr>
            <a:r>
              <a:rPr lang="fa-IR" sz="4000" b="1" dirty="0">
                <a:solidFill>
                  <a:schemeClr val="accent1">
                    <a:lumMod val="75000"/>
                  </a:schemeClr>
                </a:solidFill>
                <a:cs typeface="B Homa" panose="00000400000000000000" pitchFamily="2" charset="-78"/>
              </a:rPr>
              <a:t>9. رنگ کفسازی خیابانهای محله خود را تا چه حد با نمای ساختمانها متناسب می دانید؟</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خیلی کم                                          کم</a:t>
            </a:r>
          </a:p>
          <a:p>
            <a:pPr algn="just" eaLnBrk="1" fontAlgn="auto" hangingPunct="1">
              <a:spcAft>
                <a:spcPts val="0"/>
              </a:spcAft>
              <a:buFont typeface="Wingdings 2"/>
              <a:buNone/>
              <a:defRPr/>
            </a:pPr>
            <a:r>
              <a:rPr lang="fa-IR" sz="4000" b="1" dirty="0">
                <a:solidFill>
                  <a:schemeClr val="accent1">
                    <a:lumMod val="60000"/>
                    <a:lumOff val="40000"/>
                  </a:schemeClr>
                </a:solidFill>
                <a:cs typeface="B Homa" panose="00000400000000000000" pitchFamily="2" charset="-78"/>
              </a:rPr>
              <a:t>متوسط                                            زیاد</a:t>
            </a:r>
          </a:p>
          <a:p>
            <a:pPr algn="just" eaLnBrk="1" fontAlgn="auto" hangingPunct="1">
              <a:spcAft>
                <a:spcPts val="0"/>
              </a:spcAft>
              <a:buFont typeface="Wingdings 2"/>
              <a:buNone/>
              <a:defRPr/>
            </a:pPr>
            <a:endParaRPr lang="fa-IR" sz="4000" b="1" dirty="0">
              <a:solidFill>
                <a:schemeClr val="accent1">
                  <a:lumMod val="75000"/>
                </a:schemeClr>
              </a:solidFill>
              <a:cs typeface="B Homa" panose="00000400000000000000" pitchFamily="2" charset="-78"/>
            </a:endParaRPr>
          </a:p>
          <a:p>
            <a:pPr algn="just" eaLnBrk="1" fontAlgn="auto" hangingPunct="1">
              <a:spcAft>
                <a:spcPts val="0"/>
              </a:spcAft>
              <a:buFont typeface="Wingdings 2"/>
              <a:buNone/>
              <a:defRPr/>
            </a:pPr>
            <a:endParaRPr lang="fa-IR" sz="4000" b="1" dirty="0" smtClean="0">
              <a:solidFill>
                <a:schemeClr val="accent1">
                  <a:lumMod val="75000"/>
                </a:schemeClr>
              </a:solidFill>
              <a:cs typeface="B Homa" panose="00000400000000000000" pitchFamily="2" charset="-78"/>
            </a:endParaRPr>
          </a:p>
        </p:txBody>
      </p:sp>
    </p:spTree>
    <p:extLst>
      <p:ext uri="{BB962C8B-B14F-4D97-AF65-F5344CB8AC3E}">
        <p14:creationId xmlns:p14="http://schemas.microsoft.com/office/powerpoint/2010/main" val="10716466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60648"/>
            <a:ext cx="8062912" cy="6106988"/>
          </a:xfrm>
          <a:extLst/>
        </p:spPr>
        <p:txBody>
          <a:bodyPr>
            <a:normAutofit fontScale="70000" lnSpcReduction="20000"/>
          </a:bodyPr>
          <a:lstStyle/>
          <a:p>
            <a:pPr algn="just" eaLnBrk="1" fontAlgn="auto" hangingPunct="1">
              <a:spcAft>
                <a:spcPts val="0"/>
              </a:spcAft>
              <a:defRPr/>
            </a:pPr>
            <a:r>
              <a:rPr lang="fa-IR" b="1" dirty="0">
                <a:solidFill>
                  <a:schemeClr val="accent1">
                    <a:lumMod val="75000"/>
                  </a:schemeClr>
                </a:solidFill>
                <a:cs typeface="B Homa" panose="00000400000000000000" pitchFamily="2" charset="-78"/>
              </a:rPr>
              <a:t>10.کاربرد رنگ در کدام یک از تصاویر زیر را بیشتر می پسندید؟</a:t>
            </a:r>
          </a:p>
          <a:p>
            <a:pPr algn="just" eaLnBrk="1" fontAlgn="auto" hangingPunct="1">
              <a:spcAft>
                <a:spcPts val="0"/>
              </a:spcAft>
              <a:buFont typeface="Wingdings 2"/>
              <a:buNone/>
              <a:defRPr/>
            </a:pPr>
            <a:endParaRPr lang="fa-IR" sz="4000" b="1" dirty="0" smtClean="0">
              <a:solidFill>
                <a:schemeClr val="accent1">
                  <a:lumMod val="75000"/>
                </a:schemeClr>
              </a:solidFill>
              <a:cs typeface="B Homa" panose="00000400000000000000" pitchFamily="2" charset="-78"/>
            </a:endParaRPr>
          </a:p>
          <a:p>
            <a:pPr algn="just" eaLnBrk="1" fontAlgn="auto" hangingPunct="1">
              <a:spcAft>
                <a:spcPts val="0"/>
              </a:spcAft>
              <a:buFont typeface="Wingdings 2"/>
              <a:buNone/>
              <a:defRPr/>
            </a:pPr>
            <a:endParaRPr lang="fa-IR" sz="4000" b="1" dirty="0">
              <a:solidFill>
                <a:schemeClr val="accent1">
                  <a:lumMod val="75000"/>
                </a:schemeClr>
              </a:solidFill>
              <a:cs typeface="B Homa" panose="00000400000000000000" pitchFamily="2" charset="-78"/>
            </a:endParaRPr>
          </a:p>
          <a:p>
            <a:pPr algn="just" eaLnBrk="1" fontAlgn="auto" hangingPunct="1">
              <a:spcAft>
                <a:spcPts val="0"/>
              </a:spcAft>
              <a:buFont typeface="Wingdings 2"/>
              <a:buNone/>
              <a:defRPr/>
            </a:pPr>
            <a:endParaRPr lang="fa-IR" sz="4000" b="1" dirty="0" smtClean="0">
              <a:solidFill>
                <a:schemeClr val="accent1">
                  <a:lumMod val="75000"/>
                </a:schemeClr>
              </a:solidFill>
              <a:cs typeface="B Homa" panose="00000400000000000000" pitchFamily="2" charset="-78"/>
            </a:endParaRPr>
          </a:p>
          <a:p>
            <a:pPr algn="ctr" eaLnBrk="1" fontAlgn="auto" hangingPunct="1">
              <a:spcAft>
                <a:spcPts val="0"/>
              </a:spcAft>
              <a:buFont typeface="Wingdings 2"/>
              <a:buNone/>
              <a:defRPr/>
            </a:pPr>
            <a:endParaRPr lang="fa-IR" sz="2200" b="1" dirty="0">
              <a:solidFill>
                <a:schemeClr val="accent1">
                  <a:lumMod val="75000"/>
                </a:schemeClr>
              </a:solidFill>
              <a:cs typeface="B Homa" panose="00000400000000000000" pitchFamily="2" charset="-78"/>
            </a:endParaRPr>
          </a:p>
          <a:p>
            <a:pPr algn="ctr" eaLnBrk="1" fontAlgn="auto" hangingPunct="1">
              <a:spcAft>
                <a:spcPts val="0"/>
              </a:spcAft>
              <a:buFont typeface="Wingdings 2"/>
              <a:buNone/>
              <a:defRPr/>
            </a:pPr>
            <a:endParaRPr lang="en-US" sz="2200" b="1" dirty="0" smtClean="0">
              <a:solidFill>
                <a:schemeClr val="accent1">
                  <a:lumMod val="60000"/>
                  <a:lumOff val="40000"/>
                </a:schemeClr>
              </a:solidFill>
              <a:cs typeface="B Homa" panose="00000400000000000000" pitchFamily="2" charset="-78"/>
            </a:endParaRPr>
          </a:p>
          <a:p>
            <a:pPr algn="ctr" eaLnBrk="1" fontAlgn="auto" hangingPunct="1">
              <a:spcAft>
                <a:spcPts val="0"/>
              </a:spcAft>
              <a:buFont typeface="Wingdings 2"/>
              <a:buNone/>
              <a:defRPr/>
            </a:pPr>
            <a:r>
              <a:rPr lang="fa-IR" sz="2200" b="1" dirty="0" smtClean="0">
                <a:solidFill>
                  <a:schemeClr val="accent1">
                    <a:lumMod val="60000"/>
                    <a:lumOff val="40000"/>
                  </a:schemeClr>
                </a:solidFill>
                <a:cs typeface="B Homa" panose="00000400000000000000" pitchFamily="2" charset="-78"/>
              </a:rPr>
              <a:t>تصویر </a:t>
            </a:r>
            <a:r>
              <a:rPr lang="fa-IR" sz="2200" b="1" dirty="0">
                <a:solidFill>
                  <a:schemeClr val="accent1">
                    <a:lumMod val="60000"/>
                    <a:lumOff val="40000"/>
                  </a:schemeClr>
                </a:solidFill>
                <a:cs typeface="B Homa" panose="00000400000000000000" pitchFamily="2" charset="-78"/>
              </a:rPr>
              <a:t>شماره 1                      </a:t>
            </a:r>
            <a:r>
              <a:rPr lang="en-US" sz="2200" b="1" dirty="0" smtClean="0">
                <a:solidFill>
                  <a:schemeClr val="accent1">
                    <a:lumMod val="60000"/>
                    <a:lumOff val="40000"/>
                  </a:schemeClr>
                </a:solidFill>
                <a:cs typeface="B Homa" panose="00000400000000000000" pitchFamily="2" charset="-78"/>
              </a:rPr>
              <a:t>                            </a:t>
            </a:r>
            <a:r>
              <a:rPr lang="fa-IR" sz="2200" b="1" dirty="0" smtClean="0">
                <a:solidFill>
                  <a:schemeClr val="accent1">
                    <a:lumMod val="60000"/>
                    <a:lumOff val="40000"/>
                  </a:schemeClr>
                </a:solidFill>
                <a:cs typeface="B Homa" panose="00000400000000000000" pitchFamily="2" charset="-78"/>
              </a:rPr>
              <a:t>تصویر شماره2</a:t>
            </a:r>
          </a:p>
          <a:p>
            <a:pPr algn="just" eaLnBrk="1" fontAlgn="auto" hangingPunct="1">
              <a:spcAft>
                <a:spcPts val="0"/>
              </a:spcAft>
              <a:buFont typeface="Wingdings 2"/>
              <a:buNone/>
              <a:defRPr/>
            </a:pPr>
            <a:endParaRPr lang="fa-IR" sz="2200" b="1" dirty="0">
              <a:solidFill>
                <a:schemeClr val="accent1">
                  <a:lumMod val="60000"/>
                  <a:lumOff val="40000"/>
                </a:schemeClr>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lumMod val="75000"/>
                  </a:schemeClr>
                </a:solidFill>
                <a:cs typeface="B Homa" panose="00000400000000000000" pitchFamily="2" charset="-78"/>
              </a:rPr>
              <a:t>مشخصات تکمیل کننده فرم:</a:t>
            </a:r>
          </a:p>
          <a:p>
            <a:pPr algn="just" eaLnBrk="1" fontAlgn="auto" hangingPunct="1">
              <a:spcAft>
                <a:spcPts val="0"/>
              </a:spcAft>
              <a:buFont typeface="Wingdings 2"/>
              <a:buNone/>
              <a:defRPr/>
            </a:pPr>
            <a:r>
              <a:rPr lang="fa-IR" sz="2800" b="1" dirty="0">
                <a:solidFill>
                  <a:schemeClr val="accent1">
                    <a:lumMod val="75000"/>
                  </a:schemeClr>
                </a:solidFill>
                <a:cs typeface="B Homa" panose="00000400000000000000" pitchFamily="2" charset="-78"/>
              </a:rPr>
              <a:t>جنس:           </a:t>
            </a:r>
            <a:r>
              <a:rPr lang="fa-IR" sz="2800" b="1" dirty="0">
                <a:solidFill>
                  <a:schemeClr val="accent1"/>
                </a:solidFill>
                <a:cs typeface="B Homa" panose="00000400000000000000" pitchFamily="2" charset="-78"/>
              </a:rPr>
              <a:t>زن              مرد </a:t>
            </a:r>
          </a:p>
          <a:p>
            <a:pPr algn="just" eaLnBrk="1" fontAlgn="auto" hangingPunct="1">
              <a:spcAft>
                <a:spcPts val="0"/>
              </a:spcAft>
              <a:buFont typeface="Wingdings 2"/>
              <a:buNone/>
              <a:defRPr/>
            </a:pPr>
            <a:r>
              <a:rPr lang="fa-IR" sz="2800" b="1" dirty="0">
                <a:solidFill>
                  <a:schemeClr val="accent1">
                    <a:lumMod val="75000"/>
                  </a:schemeClr>
                </a:solidFill>
                <a:cs typeface="B Homa" panose="00000400000000000000" pitchFamily="2" charset="-78"/>
              </a:rPr>
              <a:t>سن:      </a:t>
            </a:r>
            <a:r>
              <a:rPr lang="fa-IR" sz="2800" b="1" dirty="0">
                <a:solidFill>
                  <a:schemeClr val="accent1"/>
                </a:solidFill>
                <a:cs typeface="B Homa" panose="00000400000000000000" pitchFamily="2" charset="-78"/>
              </a:rPr>
              <a:t>زیر 20 سال           بین 20 و 30 سال          30 الی 50 سال                 50 به بالا </a:t>
            </a:r>
          </a:p>
          <a:p>
            <a:pPr algn="just" eaLnBrk="1" fontAlgn="auto" hangingPunct="1">
              <a:spcAft>
                <a:spcPts val="0"/>
              </a:spcAft>
              <a:buFont typeface="Wingdings 2"/>
              <a:buNone/>
              <a:defRPr/>
            </a:pPr>
            <a:r>
              <a:rPr lang="fa-IR" sz="2800" b="1" dirty="0">
                <a:solidFill>
                  <a:schemeClr val="accent1">
                    <a:lumMod val="75000"/>
                  </a:schemeClr>
                </a:solidFill>
                <a:cs typeface="B Homa" panose="00000400000000000000" pitchFamily="2" charset="-78"/>
              </a:rPr>
              <a:t>تحصیلات:  </a:t>
            </a:r>
            <a:r>
              <a:rPr lang="fa-IR" sz="2800" b="1" dirty="0" smtClean="0">
                <a:solidFill>
                  <a:schemeClr val="accent1"/>
                </a:solidFill>
                <a:cs typeface="B Homa" panose="00000400000000000000" pitchFamily="2" charset="-78"/>
              </a:rPr>
              <a:t>زیر </a:t>
            </a:r>
            <a:r>
              <a:rPr lang="fa-IR" sz="2800" b="1" dirty="0">
                <a:solidFill>
                  <a:schemeClr val="accent1"/>
                </a:solidFill>
                <a:cs typeface="B Homa" panose="00000400000000000000" pitchFamily="2" charset="-78"/>
              </a:rPr>
              <a:t>دیپلم          </a:t>
            </a: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smtClean="0">
                <a:solidFill>
                  <a:schemeClr val="accent1"/>
                </a:solidFill>
                <a:cs typeface="B Homa" panose="00000400000000000000" pitchFamily="2" charset="-78"/>
              </a:rPr>
              <a:t>دیپلم </a:t>
            </a:r>
            <a:r>
              <a:rPr lang="fa-IR" sz="2800" b="1" dirty="0">
                <a:solidFill>
                  <a:schemeClr val="accent1"/>
                </a:solidFill>
                <a:cs typeface="B Homa" panose="00000400000000000000" pitchFamily="2" charset="-78"/>
              </a:rPr>
              <a:t>و فوق دیپلم           لیسانس و فوق لیسانس         دکترا </a:t>
            </a:r>
          </a:p>
          <a:p>
            <a:pPr algn="just" eaLnBrk="1" fontAlgn="auto" hangingPunct="1">
              <a:spcAft>
                <a:spcPts val="0"/>
              </a:spcAft>
              <a:buFont typeface="Wingdings 2"/>
              <a:buNone/>
              <a:defRPr/>
            </a:pPr>
            <a:r>
              <a:rPr lang="fa-IR" sz="2800" b="1" dirty="0">
                <a:solidFill>
                  <a:schemeClr val="accent1">
                    <a:lumMod val="75000"/>
                  </a:schemeClr>
                </a:solidFill>
                <a:cs typeface="B Homa" panose="00000400000000000000" pitchFamily="2" charset="-78"/>
              </a:rPr>
              <a:t>شفل:           </a:t>
            </a:r>
            <a:endParaRPr lang="fa-IR" sz="2800" b="1" dirty="0" smtClean="0">
              <a:solidFill>
                <a:schemeClr val="accent1">
                  <a:lumMod val="75000"/>
                </a:schemeClr>
              </a:solidFill>
              <a:cs typeface="B Homa" panose="00000400000000000000" pitchFamily="2" charset="-78"/>
            </a:endParaRPr>
          </a:p>
          <a:p>
            <a:pPr algn="just" eaLnBrk="1" fontAlgn="auto" hangingPunct="1">
              <a:spcAft>
                <a:spcPts val="0"/>
              </a:spcAft>
              <a:buFont typeface="Wingdings 2"/>
              <a:buNone/>
              <a:defRPr/>
            </a:pPr>
            <a:r>
              <a:rPr lang="fa-IR" sz="2800" b="1" dirty="0" smtClean="0">
                <a:solidFill>
                  <a:schemeClr val="accent1"/>
                </a:solidFill>
                <a:cs typeface="B Homa" panose="00000400000000000000" pitchFamily="2" charset="-78"/>
              </a:rPr>
              <a:t>آزاد            </a:t>
            </a:r>
            <a:r>
              <a:rPr lang="fa-IR" sz="2800" b="1" dirty="0">
                <a:solidFill>
                  <a:schemeClr val="accent1"/>
                </a:solidFill>
                <a:cs typeface="B Homa" panose="00000400000000000000" pitchFamily="2" charset="-78"/>
              </a:rPr>
              <a:t>کارمند       </a:t>
            </a:r>
            <a:r>
              <a:rPr lang="fa-IR" sz="2800" b="1" dirty="0" smtClean="0">
                <a:solidFill>
                  <a:schemeClr val="accent1"/>
                </a:solidFill>
                <a:cs typeface="B Homa" panose="00000400000000000000" pitchFamily="2" charset="-78"/>
              </a:rPr>
              <a:t>            </a:t>
            </a:r>
            <a:r>
              <a:rPr lang="fa-IR" sz="2800" b="1" dirty="0">
                <a:solidFill>
                  <a:schemeClr val="accent1"/>
                </a:solidFill>
                <a:cs typeface="B Homa" panose="00000400000000000000" pitchFamily="2" charset="-78"/>
              </a:rPr>
              <a:t>بیکار            </a:t>
            </a:r>
            <a:r>
              <a:rPr lang="fa-IR" sz="2800" b="1" dirty="0" smtClean="0">
                <a:solidFill>
                  <a:schemeClr val="accent1"/>
                </a:solidFill>
                <a:cs typeface="B Homa" panose="00000400000000000000" pitchFamily="2" charset="-78"/>
              </a:rPr>
              <a:t>             </a:t>
            </a:r>
            <a:r>
              <a:rPr lang="fa-IR" sz="2800" b="1" dirty="0">
                <a:solidFill>
                  <a:schemeClr val="accent1"/>
                </a:solidFill>
                <a:cs typeface="B Homa" panose="00000400000000000000" pitchFamily="2" charset="-78"/>
              </a:rPr>
              <a:t>دانشجو </a:t>
            </a:r>
          </a:p>
          <a:p>
            <a:pPr algn="just" eaLnBrk="1" fontAlgn="auto" hangingPunct="1">
              <a:spcAft>
                <a:spcPts val="0"/>
              </a:spcAft>
              <a:buFont typeface="Wingdings 2"/>
              <a:buNone/>
              <a:defRPr/>
            </a:pPr>
            <a:r>
              <a:rPr lang="fa-IR" sz="2200" b="1" dirty="0">
                <a:solidFill>
                  <a:schemeClr val="accent1">
                    <a:lumMod val="60000"/>
                    <a:lumOff val="40000"/>
                  </a:schemeClr>
                </a:solidFill>
                <a:cs typeface="B Homa" panose="00000400000000000000" pitchFamily="2" charset="-78"/>
              </a:rPr>
              <a:t> </a:t>
            </a:r>
            <a:endParaRPr lang="fa-IR" sz="2200" b="1" dirty="0" smtClean="0">
              <a:solidFill>
                <a:schemeClr val="accent1">
                  <a:lumMod val="60000"/>
                  <a:lumOff val="40000"/>
                </a:schemeClr>
              </a:solidFill>
              <a:cs typeface="B Homa" panose="00000400000000000000" pitchFamily="2" charset="-78"/>
            </a:endParaRPr>
          </a:p>
        </p:txBody>
      </p:sp>
      <p:cxnSp>
        <p:nvCxnSpPr>
          <p:cNvPr id="11" name="Straight Connector 10"/>
          <p:cNvCxnSpPr/>
          <p:nvPr/>
        </p:nvCxnSpPr>
        <p:spPr>
          <a:xfrm>
            <a:off x="0" y="0"/>
            <a:ext cx="0" cy="6911975"/>
          </a:xfrm>
          <a:prstGeom prst="line">
            <a:avLst/>
          </a:prstGeom>
          <a:ln w="66675">
            <a:solidFill>
              <a:srgbClr val="003300"/>
            </a:solidFill>
          </a:ln>
          <a:effectLst>
            <a:outerShdw blurRad="317500" dist="88900" dir="14700000" algn="t" rotWithShape="0">
              <a:srgbClr val="000000">
                <a:alpha val="56000"/>
              </a:srgbClr>
            </a:outerShdw>
          </a:effectLst>
        </p:spPr>
        <p:style>
          <a:lnRef idx="3">
            <a:schemeClr val="accent1"/>
          </a:lnRef>
          <a:fillRef idx="0">
            <a:schemeClr val="accent1"/>
          </a:fillRef>
          <a:effectRef idx="2">
            <a:schemeClr val="accent1"/>
          </a:effectRef>
          <a:fontRef idx="minor">
            <a:schemeClr val="tx1"/>
          </a:fontRef>
        </p:style>
      </p:cxnSp>
      <p:pic>
        <p:nvPicPr>
          <p:cNvPr id="471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263" y="836613"/>
            <a:ext cx="2686050" cy="187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7938" y="836613"/>
            <a:ext cx="3067050" cy="187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7583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0244" y="0"/>
            <a:ext cx="8063904" cy="5544616"/>
          </a:xfrm>
          <a:extLst/>
        </p:spPr>
        <p:txBody>
          <a:bodyPr>
            <a:normAutofit/>
          </a:bodyPr>
          <a:lstStyle/>
          <a:p>
            <a:pPr algn="r" eaLnBrk="1" fontAlgn="auto" hangingPunct="1">
              <a:spcAft>
                <a:spcPts val="0"/>
              </a:spcAft>
              <a:buFont typeface="Wingdings 2"/>
              <a:buNone/>
              <a:defRPr/>
            </a:pPr>
            <a:r>
              <a:rPr lang="fa-IR" sz="4000" b="1" dirty="0" smtClean="0">
                <a:solidFill>
                  <a:schemeClr val="tx1"/>
                </a:solidFill>
                <a:cs typeface="B Homa" panose="00000400000000000000" pitchFamily="2" charset="-78"/>
              </a:rPr>
              <a:t>رنگ:</a:t>
            </a:r>
          </a:p>
          <a:p>
            <a:pPr marL="571500" indent="-571500" algn="r" eaLnBrk="1" fontAlgn="auto" hangingPunct="1">
              <a:spcAft>
                <a:spcPts val="0"/>
              </a:spcAft>
              <a:buFont typeface="Wingdings" pitchFamily="2" charset="2"/>
              <a:buChar char="v"/>
              <a:defRPr/>
            </a:pPr>
            <a:r>
              <a:rPr lang="fa-IR" sz="2800" b="1" dirty="0">
                <a:solidFill>
                  <a:schemeClr val="tx1"/>
                </a:solidFill>
                <a:cs typeface="B Homa" panose="00000400000000000000" pitchFamily="2" charset="-78"/>
              </a:rPr>
              <a:t>پدیده رنگ همیشه برای بشر یک پدیده مسحور کننده و توجیه ناپذیر بوده است. رنگ به دلیل ویژگی ها ی خاص خود و به دلیل مرموز بودن درک و بیان چگونگی آن، تا مرز جادویی بودن، ذهن بشر را مشغول کرده است</a:t>
            </a:r>
            <a:r>
              <a:rPr lang="fa-IR" sz="2800" b="1" dirty="0" smtClean="0">
                <a:solidFill>
                  <a:schemeClr val="tx1"/>
                </a:solidFill>
                <a:cs typeface="B Homa" panose="00000400000000000000" pitchFamily="2" charset="-78"/>
              </a:rPr>
              <a:t>.</a:t>
            </a:r>
          </a:p>
        </p:txBody>
      </p:sp>
      <p:cxnSp>
        <p:nvCxnSpPr>
          <p:cNvPr id="9" name="Straight Connector 8"/>
          <p:cNvCxnSpPr/>
          <p:nvPr/>
        </p:nvCxnSpPr>
        <p:spPr>
          <a:xfrm flipH="1">
            <a:off x="6300788" y="5876925"/>
            <a:ext cx="1568450" cy="981075"/>
          </a:xfrm>
          <a:prstGeom prst="line">
            <a:avLst/>
          </a:prstGeom>
          <a:ln w="107950">
            <a:solidFill>
              <a:srgbClr val="003300"/>
            </a:solidFill>
          </a:ln>
          <a:effectLst>
            <a:outerShdw blurRad="152400" dist="38100" dir="14700000" algn="t" rotWithShape="0">
              <a:srgbClr val="000000">
                <a:alpha val="60000"/>
              </a:srgbClr>
            </a:outerShdw>
          </a:effectLst>
        </p:spPr>
        <p:style>
          <a:lnRef idx="3">
            <a:schemeClr val="accent6"/>
          </a:lnRef>
          <a:fillRef idx="0">
            <a:schemeClr val="accent6"/>
          </a:fillRef>
          <a:effectRef idx="2">
            <a:schemeClr val="accent6"/>
          </a:effectRef>
          <a:fontRef idx="minor">
            <a:schemeClr val="tx1"/>
          </a:fontRef>
        </p:style>
      </p:cxnSp>
      <p:cxnSp>
        <p:nvCxnSpPr>
          <p:cNvPr id="11" name="Straight Connector 10"/>
          <p:cNvCxnSpPr/>
          <p:nvPr/>
        </p:nvCxnSpPr>
        <p:spPr>
          <a:xfrm>
            <a:off x="0" y="0"/>
            <a:ext cx="0" cy="6911975"/>
          </a:xfrm>
          <a:prstGeom prst="line">
            <a:avLst/>
          </a:prstGeom>
          <a:ln w="66675">
            <a:solidFill>
              <a:srgbClr val="003300"/>
            </a:solidFill>
          </a:ln>
          <a:effectLst>
            <a:outerShdw blurRad="317500" dist="88900" dir="14700000" algn="t" rotWithShape="0">
              <a:srgbClr val="000000">
                <a:alpha val="56000"/>
              </a:srgbClr>
            </a:outerShdw>
          </a:effectLst>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0" y="6858000"/>
            <a:ext cx="6300788" cy="0"/>
          </a:xfrm>
          <a:prstGeom prst="line">
            <a:avLst/>
          </a:prstGeom>
          <a:ln w="104775" cmpd="sng">
            <a:solidFill>
              <a:srgbClr val="003300"/>
            </a:solidFill>
          </a:ln>
          <a:effectLst>
            <a:outerShdw blurRad="406400" dir="21540000" sx="98000" sy="98000" algn="t" rotWithShape="0">
              <a:srgbClr val="003300"/>
            </a:outerShdw>
          </a:effectLst>
        </p:spPr>
        <p:style>
          <a:lnRef idx="3">
            <a:schemeClr val="accent1"/>
          </a:lnRef>
          <a:fillRef idx="0">
            <a:schemeClr val="accent1"/>
          </a:fillRef>
          <a:effectRef idx="2">
            <a:schemeClr val="accent1"/>
          </a:effectRef>
          <a:fontRef idx="minor">
            <a:schemeClr val="tx1"/>
          </a:fontRef>
        </p:style>
      </p:cxnSp>
      <p:pic>
        <p:nvPicPr>
          <p:cNvPr id="8" name="Picture 7" descr="C:\Documents and Settings\shagha\Desktop\untitled.bmp"/>
          <p:cNvPicPr/>
          <p:nvPr/>
        </p:nvPicPr>
        <p:blipFill>
          <a:blip r:embed="rId2"/>
          <a:srcRect/>
          <a:stretch>
            <a:fillRect/>
          </a:stretch>
        </p:blipFill>
        <p:spPr bwMode="auto">
          <a:xfrm>
            <a:off x="4222750" y="3716338"/>
            <a:ext cx="4813300" cy="30083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http://media.treehugger.com/assets/images/2011/10/gulhane-park-istanbul-small.jpg"/>
          <p:cNvPicPr/>
          <p:nvPr/>
        </p:nvPicPr>
        <p:blipFill>
          <a:blip r:embed="rId3"/>
          <a:srcRect/>
          <a:stretch>
            <a:fillRect/>
          </a:stretch>
        </p:blipFill>
        <p:spPr bwMode="auto">
          <a:xfrm>
            <a:off x="34925" y="2492375"/>
            <a:ext cx="4170363" cy="3127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565175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260648"/>
            <a:ext cx="8328560" cy="691276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تحلیل داده ها با استفاده از نمودار:</a:t>
            </a:r>
          </a:p>
          <a:p>
            <a:pPr algn="just" eaLnBrk="1" fontAlgn="auto" hangingPunct="1">
              <a:spcAft>
                <a:spcPts val="0"/>
              </a:spcAft>
              <a:buFont typeface="Wingdings 2"/>
              <a:buNone/>
              <a:defRPr/>
            </a:pPr>
            <a:r>
              <a:rPr lang="fa-IR" sz="2800" b="1" dirty="0" smtClean="0">
                <a:solidFill>
                  <a:schemeClr val="accent1"/>
                </a:solidFill>
                <a:cs typeface="B Homa" panose="00000400000000000000" pitchFamily="2" charset="-78"/>
              </a:rPr>
              <a:t>1-نارضایتی مردم از فضای سبز محله </a:t>
            </a:r>
            <a:r>
              <a:rPr lang="en-US" sz="2800" b="1" dirty="0" err="1" smtClean="0">
                <a:solidFill>
                  <a:schemeClr val="accent1"/>
                </a:solidFill>
                <a:cs typeface="B Homa" panose="00000400000000000000" pitchFamily="2" charset="-78"/>
              </a:rPr>
              <a:t>حمیدیان</a:t>
            </a: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endParaRPr lang="en-US"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endParaRPr lang="en-US" sz="2800" b="1" dirty="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smtClean="0">
                <a:solidFill>
                  <a:schemeClr val="accent1"/>
                </a:solidFill>
                <a:cs typeface="B Homa" panose="00000400000000000000" pitchFamily="2" charset="-78"/>
              </a:rPr>
              <a:t>2- </a:t>
            </a:r>
            <a:r>
              <a:rPr lang="fa-IR" sz="2800" b="1" dirty="0">
                <a:solidFill>
                  <a:schemeClr val="accent1"/>
                </a:solidFill>
                <a:cs typeface="B Homa" panose="00000400000000000000" pitchFamily="2" charset="-78"/>
              </a:rPr>
              <a:t>نشان دهنده بالا بودن تأثیر اعتقادات، باورها و فرهنگ از دید شهروندان در کاربرد رنگ عناصر شهری می باشد</a:t>
            </a:r>
          </a:p>
        </p:txBody>
      </p:sp>
      <p:pic>
        <p:nvPicPr>
          <p:cNvPr id="4813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6238" y="1412875"/>
            <a:ext cx="4319587" cy="173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368675" y="3144838"/>
            <a:ext cx="2740025" cy="369887"/>
          </a:xfrm>
          <a:prstGeom prst="rect">
            <a:avLst/>
          </a:prstGeom>
          <a:noFill/>
        </p:spPr>
        <p:txBody>
          <a:bodyPr wrap="none">
            <a:spAutoFit/>
          </a:bodyPr>
          <a:lstStyle/>
          <a:p>
            <a:pPr algn="ctr">
              <a:defRPr/>
            </a:pPr>
            <a:r>
              <a:rPr lang="fa-IR" dirty="0">
                <a:solidFill>
                  <a:srgbClr val="A53010">
                    <a:lumMod val="60000"/>
                    <a:lumOff val="40000"/>
                  </a:srgbClr>
                </a:solidFill>
                <a:cs typeface="B Homa" panose="00000400000000000000" pitchFamily="2" charset="-78"/>
              </a:rPr>
              <a:t>نمودار سؤال 1: میزان فضای سبز</a:t>
            </a:r>
          </a:p>
        </p:txBody>
      </p:sp>
      <p:pic>
        <p:nvPicPr>
          <p:cNvPr id="4813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4330700"/>
            <a:ext cx="4319587"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433674" y="5997575"/>
            <a:ext cx="3259226" cy="369332"/>
          </a:xfrm>
          <a:prstGeom prst="rect">
            <a:avLst/>
          </a:prstGeom>
        </p:spPr>
        <p:txBody>
          <a:bodyPr wrap="none">
            <a:spAutoFit/>
          </a:bodyPr>
          <a:lstStyle/>
          <a:p>
            <a:pPr>
              <a:defRPr/>
            </a:pPr>
            <a:r>
              <a:rPr lang="fa-IR" dirty="0">
                <a:solidFill>
                  <a:srgbClr val="A53010">
                    <a:lumMod val="60000"/>
                    <a:lumOff val="40000"/>
                  </a:srgbClr>
                </a:solidFill>
                <a:cs typeface="B Homa" panose="00000400000000000000" pitchFamily="2" charset="-78"/>
              </a:rPr>
              <a:t>نمودار سؤال2: تأثیر اعتقادات و فرهنگ</a:t>
            </a:r>
          </a:p>
        </p:txBody>
      </p:sp>
      <p:sp>
        <p:nvSpPr>
          <p:cNvPr id="5" name="Rectangle 4"/>
          <p:cNvSpPr/>
          <p:nvPr/>
        </p:nvSpPr>
        <p:spPr>
          <a:xfrm>
            <a:off x="6443663" y="1916113"/>
            <a:ext cx="1017587" cy="649287"/>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ar-AE" dirty="0">
              <a:solidFill>
                <a:prstClr val="white"/>
              </a:solidFill>
            </a:endParaRPr>
          </a:p>
        </p:txBody>
      </p:sp>
      <p:sp>
        <p:nvSpPr>
          <p:cNvPr id="6" name="Rectangle 5"/>
          <p:cNvSpPr/>
          <p:nvPr/>
        </p:nvSpPr>
        <p:spPr>
          <a:xfrm>
            <a:off x="6502400" y="2022475"/>
            <a:ext cx="215900" cy="142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
        <p:nvSpPr>
          <p:cNvPr id="48141" name="Rectangle 7"/>
          <p:cNvSpPr>
            <a:spLocks noChangeArrowheads="1"/>
          </p:cNvSpPr>
          <p:nvPr/>
        </p:nvSpPr>
        <p:spPr bwMode="auto">
          <a:xfrm>
            <a:off x="6780213" y="1908175"/>
            <a:ext cx="617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ar-AE" altLang="fa-IR" b="1">
                <a:solidFill>
                  <a:prstClr val="white"/>
                </a:solidFill>
              </a:rPr>
              <a:t>گلسار</a:t>
            </a:r>
          </a:p>
        </p:txBody>
      </p:sp>
      <p:sp>
        <p:nvSpPr>
          <p:cNvPr id="48142" name="Rectangle 9"/>
          <p:cNvSpPr>
            <a:spLocks noChangeArrowheads="1"/>
          </p:cNvSpPr>
          <p:nvPr/>
        </p:nvSpPr>
        <p:spPr bwMode="auto">
          <a:xfrm>
            <a:off x="6602413" y="2165350"/>
            <a:ext cx="8493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63500"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en-US" altLang="fa-IR" b="1">
                <a:solidFill>
                  <a:prstClr val="white"/>
                </a:solidFill>
              </a:rPr>
              <a:t>حمیدیان</a:t>
            </a:r>
          </a:p>
        </p:txBody>
      </p:sp>
      <p:sp>
        <p:nvSpPr>
          <p:cNvPr id="16" name="Rectangle 15"/>
          <p:cNvSpPr/>
          <p:nvPr/>
        </p:nvSpPr>
        <p:spPr>
          <a:xfrm>
            <a:off x="6434138" y="4797425"/>
            <a:ext cx="1017587" cy="6477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ar-AE" dirty="0">
              <a:solidFill>
                <a:prstClr val="white"/>
              </a:solidFill>
            </a:endParaRPr>
          </a:p>
        </p:txBody>
      </p:sp>
      <p:sp>
        <p:nvSpPr>
          <p:cNvPr id="17" name="Rectangle 16"/>
          <p:cNvSpPr/>
          <p:nvPr/>
        </p:nvSpPr>
        <p:spPr>
          <a:xfrm>
            <a:off x="6492875" y="4903788"/>
            <a:ext cx="215900" cy="141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
        <p:nvSpPr>
          <p:cNvPr id="48145" name="Rectangle 18"/>
          <p:cNvSpPr>
            <a:spLocks noChangeArrowheads="1"/>
          </p:cNvSpPr>
          <p:nvPr/>
        </p:nvSpPr>
        <p:spPr bwMode="auto">
          <a:xfrm>
            <a:off x="6769100" y="4787900"/>
            <a:ext cx="6175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ar-AE" altLang="fa-IR" b="1">
                <a:solidFill>
                  <a:prstClr val="white"/>
                </a:solidFill>
              </a:rPr>
              <a:t>گلسار</a:t>
            </a:r>
          </a:p>
        </p:txBody>
      </p:sp>
      <p:sp>
        <p:nvSpPr>
          <p:cNvPr id="48146" name="Rectangle 19"/>
          <p:cNvSpPr>
            <a:spLocks noChangeArrowheads="1"/>
          </p:cNvSpPr>
          <p:nvPr/>
        </p:nvSpPr>
        <p:spPr bwMode="auto">
          <a:xfrm>
            <a:off x="6592888" y="5045075"/>
            <a:ext cx="8493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63500"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en-US" altLang="fa-IR" b="1">
                <a:solidFill>
                  <a:prstClr val="white"/>
                </a:solidFill>
              </a:rPr>
              <a:t>حمیدیان</a:t>
            </a:r>
          </a:p>
        </p:txBody>
      </p:sp>
      <p:sp>
        <p:nvSpPr>
          <p:cNvPr id="12" name="Rectangle 11"/>
          <p:cNvSpPr/>
          <p:nvPr/>
        </p:nvSpPr>
        <p:spPr>
          <a:xfrm>
            <a:off x="6516688" y="2276475"/>
            <a:ext cx="171450" cy="139700"/>
          </a:xfrm>
          <a:prstGeom prst="rect">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
        <p:nvSpPr>
          <p:cNvPr id="22" name="Rectangle 21"/>
          <p:cNvSpPr/>
          <p:nvPr/>
        </p:nvSpPr>
        <p:spPr>
          <a:xfrm>
            <a:off x="6507163" y="5172075"/>
            <a:ext cx="171450" cy="139700"/>
          </a:xfrm>
          <a:prstGeom prst="rect">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323402857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260648"/>
            <a:ext cx="8328560" cy="6912768"/>
          </a:xfrm>
          <a:extLst/>
        </p:spPr>
        <p:txBody>
          <a:bodyPr>
            <a:normAutofit fontScale="92500" lnSpcReduction="10000"/>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تحلیل داده ها با استفاده از نمودار:</a:t>
            </a:r>
          </a:p>
          <a:p>
            <a:pPr algn="just" eaLnBrk="1" fontAlgn="auto" hangingPunct="1">
              <a:spcAft>
                <a:spcPts val="0"/>
              </a:spcAft>
              <a:buFont typeface="Wingdings 2"/>
              <a:buNone/>
              <a:defRPr/>
            </a:pPr>
            <a:r>
              <a:rPr lang="fa-IR" sz="2600" b="1" dirty="0" smtClean="0">
                <a:solidFill>
                  <a:schemeClr val="accent1"/>
                </a:solidFill>
                <a:cs typeface="B Homa" panose="00000400000000000000" pitchFamily="2" charset="-78"/>
              </a:rPr>
              <a:t>3-اکثریت </a:t>
            </a:r>
            <a:r>
              <a:rPr lang="fa-IR" sz="2600" b="1" dirty="0">
                <a:solidFill>
                  <a:schemeClr val="accent1"/>
                </a:solidFill>
                <a:cs typeface="B Homa" panose="00000400000000000000" pitchFamily="2" charset="-78"/>
              </a:rPr>
              <a:t>شهروندان تغییر در رنگ عناصر شهری محله خود را مناسب می دانند که گویای نارضایتی آنها از وضع موجود و لزوم نگرشی جامع نسبت به مسئله رنگ می باشد.</a:t>
            </a:r>
            <a:endParaRPr lang="fa-IR" sz="26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endParaRPr lang="en-US"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endParaRPr lang="en-US" sz="2800" b="1" dirty="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 </a:t>
            </a:r>
            <a:r>
              <a:rPr lang="fa-IR" sz="2800" b="1" dirty="0" smtClean="0">
                <a:solidFill>
                  <a:schemeClr val="accent1"/>
                </a:solidFill>
                <a:cs typeface="B Homa" panose="00000400000000000000" pitchFamily="2" charset="-78"/>
              </a:rPr>
              <a:t>4-اکثر </a:t>
            </a:r>
            <a:r>
              <a:rPr lang="fa-IR" sz="2800" b="1" dirty="0">
                <a:solidFill>
                  <a:schemeClr val="accent1"/>
                </a:solidFill>
                <a:cs typeface="B Homa" panose="00000400000000000000" pitchFamily="2" charset="-78"/>
              </a:rPr>
              <a:t>ساکنان این محله ها کاربرد رنگ در محله خود را تابع ضوابط و قوانین مشخصی نمی دانند و این گویای این مطلب است که امروزه کاربرد رنگ به امری سلیقه ای و وسیله ای برای خود نمایی تبدیل شده، که طراحان و مردم عادی را به استفاده کورکورانه از رنگ کشانده است و در معماری تک بناها افراد تنها برای خودنمایی و متمایز کردن </a:t>
            </a:r>
            <a:r>
              <a:rPr lang="fa-IR" sz="2800" b="1" dirty="0" smtClean="0">
                <a:solidFill>
                  <a:schemeClr val="accent1"/>
                </a:solidFill>
                <a:cs typeface="B Homa" panose="00000400000000000000" pitchFamily="2" charset="-78"/>
              </a:rPr>
              <a:t>بنا</a:t>
            </a:r>
            <a:endParaRPr lang="fa-IR" sz="2800" b="1" dirty="0">
              <a:solidFill>
                <a:schemeClr val="accent1"/>
              </a:solidFill>
              <a:cs typeface="B Homa" panose="00000400000000000000" pitchFamily="2" charset="-78"/>
            </a:endParaRP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
        <p:nvSpPr>
          <p:cNvPr id="4" name="Rectangle 3"/>
          <p:cNvSpPr/>
          <p:nvPr/>
        </p:nvSpPr>
        <p:spPr>
          <a:xfrm>
            <a:off x="3187700" y="3560763"/>
            <a:ext cx="3505200" cy="369887"/>
          </a:xfrm>
          <a:prstGeom prst="rect">
            <a:avLst/>
          </a:prstGeom>
        </p:spPr>
        <p:txBody>
          <a:bodyPr wrap="none">
            <a:spAutoFit/>
          </a:bodyPr>
          <a:lstStyle/>
          <a:p>
            <a:pPr>
              <a:defRPr/>
            </a:pPr>
            <a:r>
              <a:rPr lang="fa-IR" dirty="0">
                <a:solidFill>
                  <a:srgbClr val="A53010">
                    <a:lumMod val="60000"/>
                    <a:lumOff val="40000"/>
                  </a:srgbClr>
                </a:solidFill>
                <a:cs typeface="B Homa" panose="00000400000000000000" pitchFamily="2" charset="-78"/>
              </a:rPr>
              <a:t>نمودار سؤال3: لزوم ایجاد تغییرات در رنگ</a:t>
            </a:r>
          </a:p>
        </p:txBody>
      </p:sp>
      <p:pic>
        <p:nvPicPr>
          <p:cNvPr id="4916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38" y="1916113"/>
            <a:ext cx="4384675"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6227763" y="2357438"/>
            <a:ext cx="1017587" cy="649287"/>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ar-AE" dirty="0">
              <a:solidFill>
                <a:prstClr val="white"/>
              </a:solidFill>
            </a:endParaRPr>
          </a:p>
        </p:txBody>
      </p:sp>
      <p:sp>
        <p:nvSpPr>
          <p:cNvPr id="12" name="Rectangle 11"/>
          <p:cNvSpPr/>
          <p:nvPr/>
        </p:nvSpPr>
        <p:spPr>
          <a:xfrm>
            <a:off x="6286500" y="2463800"/>
            <a:ext cx="215900" cy="142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
        <p:nvSpPr>
          <p:cNvPr id="49164" name="Rectangle 13"/>
          <p:cNvSpPr>
            <a:spLocks noChangeArrowheads="1"/>
          </p:cNvSpPr>
          <p:nvPr/>
        </p:nvSpPr>
        <p:spPr bwMode="auto">
          <a:xfrm>
            <a:off x="6562725" y="2349500"/>
            <a:ext cx="6175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ar-AE" altLang="fa-IR" b="1">
                <a:solidFill>
                  <a:prstClr val="white"/>
                </a:solidFill>
              </a:rPr>
              <a:t>گلسار</a:t>
            </a:r>
          </a:p>
        </p:txBody>
      </p:sp>
      <p:sp>
        <p:nvSpPr>
          <p:cNvPr id="49165" name="Rectangle 14"/>
          <p:cNvSpPr>
            <a:spLocks noChangeArrowheads="1"/>
          </p:cNvSpPr>
          <p:nvPr/>
        </p:nvSpPr>
        <p:spPr bwMode="auto">
          <a:xfrm>
            <a:off x="6386513" y="2606675"/>
            <a:ext cx="8493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63500"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en-US" altLang="fa-IR" b="1">
                <a:solidFill>
                  <a:prstClr val="white"/>
                </a:solidFill>
              </a:rPr>
              <a:t>حمیدیان</a:t>
            </a:r>
          </a:p>
        </p:txBody>
      </p:sp>
      <p:sp>
        <p:nvSpPr>
          <p:cNvPr id="16" name="Rectangle 15"/>
          <p:cNvSpPr/>
          <p:nvPr/>
        </p:nvSpPr>
        <p:spPr>
          <a:xfrm>
            <a:off x="6300788" y="2733675"/>
            <a:ext cx="173037" cy="139700"/>
          </a:xfrm>
          <a:prstGeom prst="rect">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14762329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260648"/>
            <a:ext cx="8328560" cy="691276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تحلیل داده ها با استفاده از نمودار:</a:t>
            </a: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از سایر بناهای مجاور از رنگ های ناهمگون و نامتجانس با زمینه، عملکرد و شخصیت بنا و محیط اطراف استفاده می کنند و این مسئله باعث شده امروزه در شهر ها با مسئله آلودگی رنگ مواجه شویم و شاهد تأثیرات روانی منفی آن بر شهروندان باشیم.</a:t>
            </a:r>
          </a:p>
          <a:p>
            <a:pPr algn="just" eaLnBrk="1" fontAlgn="auto" hangingPunct="1">
              <a:spcAft>
                <a:spcPts val="0"/>
              </a:spcAft>
              <a:buFont typeface="Wingdings 2"/>
              <a:buNone/>
              <a:defRPr/>
            </a:pP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 </a:t>
            </a: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
        <p:nvSpPr>
          <p:cNvPr id="4" name="Rectangle 3"/>
          <p:cNvSpPr/>
          <p:nvPr/>
        </p:nvSpPr>
        <p:spPr>
          <a:xfrm>
            <a:off x="3100388" y="4424363"/>
            <a:ext cx="3584575" cy="369887"/>
          </a:xfrm>
          <a:prstGeom prst="rect">
            <a:avLst/>
          </a:prstGeom>
        </p:spPr>
        <p:txBody>
          <a:bodyPr wrap="none">
            <a:spAutoFit/>
          </a:bodyPr>
          <a:lstStyle/>
          <a:p>
            <a:pPr>
              <a:defRPr/>
            </a:pPr>
            <a:r>
              <a:rPr lang="fa-IR" dirty="0">
                <a:solidFill>
                  <a:srgbClr val="A53010">
                    <a:lumMod val="60000"/>
                    <a:lumOff val="40000"/>
                  </a:srgbClr>
                </a:solidFill>
                <a:cs typeface="B Homa" panose="00000400000000000000" pitchFamily="2" charset="-78"/>
              </a:rPr>
              <a:t>نمودار سؤال4: میزان کاربرد سلیقه ای رنگ</a:t>
            </a:r>
          </a:p>
        </p:txBody>
      </p:sp>
      <p:pic>
        <p:nvPicPr>
          <p:cNvPr id="5018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38" y="2478088"/>
            <a:ext cx="4384675" cy="194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6291263" y="3068638"/>
            <a:ext cx="1017587" cy="6477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ar-AE" dirty="0">
              <a:solidFill>
                <a:prstClr val="white"/>
              </a:solidFill>
            </a:endParaRPr>
          </a:p>
        </p:txBody>
      </p:sp>
      <p:sp>
        <p:nvSpPr>
          <p:cNvPr id="12" name="Rectangle 11"/>
          <p:cNvSpPr/>
          <p:nvPr/>
        </p:nvSpPr>
        <p:spPr>
          <a:xfrm>
            <a:off x="6348413" y="3175000"/>
            <a:ext cx="215900" cy="142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
        <p:nvSpPr>
          <p:cNvPr id="50188" name="Rectangle 13"/>
          <p:cNvSpPr>
            <a:spLocks noChangeArrowheads="1"/>
          </p:cNvSpPr>
          <p:nvPr/>
        </p:nvSpPr>
        <p:spPr bwMode="auto">
          <a:xfrm>
            <a:off x="6626225" y="3059113"/>
            <a:ext cx="617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ar-AE" altLang="fa-IR" b="1">
                <a:solidFill>
                  <a:prstClr val="white"/>
                </a:solidFill>
              </a:rPr>
              <a:t>گلسار</a:t>
            </a:r>
          </a:p>
        </p:txBody>
      </p:sp>
      <p:sp>
        <p:nvSpPr>
          <p:cNvPr id="50189" name="Rectangle 14"/>
          <p:cNvSpPr>
            <a:spLocks noChangeArrowheads="1"/>
          </p:cNvSpPr>
          <p:nvPr/>
        </p:nvSpPr>
        <p:spPr bwMode="auto">
          <a:xfrm>
            <a:off x="6448425" y="3317875"/>
            <a:ext cx="850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63500"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en-US" altLang="fa-IR" b="1">
                <a:solidFill>
                  <a:prstClr val="white"/>
                </a:solidFill>
              </a:rPr>
              <a:t>حمیدیان</a:t>
            </a:r>
          </a:p>
        </p:txBody>
      </p:sp>
      <p:sp>
        <p:nvSpPr>
          <p:cNvPr id="16" name="Rectangle 15"/>
          <p:cNvSpPr/>
          <p:nvPr/>
        </p:nvSpPr>
        <p:spPr>
          <a:xfrm>
            <a:off x="6362700" y="3443288"/>
            <a:ext cx="173038" cy="139700"/>
          </a:xfrm>
          <a:prstGeom prst="rect">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28240402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260648"/>
            <a:ext cx="8328560" cy="691276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تحلیل داده ها با استفاده از نمودار:</a:t>
            </a: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5- این نمودار نشان دهنده میزان استفاده از رنگ خاکستری در عناصر شهری </a:t>
            </a:r>
            <a:r>
              <a:rPr lang="fa-IR" sz="2800" b="1" dirty="0" smtClean="0">
                <a:solidFill>
                  <a:schemeClr val="accent1"/>
                </a:solidFill>
                <a:cs typeface="B Homa" panose="00000400000000000000" pitchFamily="2" charset="-78"/>
              </a:rPr>
              <a:t>است. کاربرد </a:t>
            </a:r>
            <a:r>
              <a:rPr lang="fa-IR" sz="2800" b="1" dirty="0">
                <a:solidFill>
                  <a:schemeClr val="accent1"/>
                </a:solidFill>
                <a:cs typeface="B Homa" panose="00000400000000000000" pitchFamily="2" charset="-78"/>
              </a:rPr>
              <a:t>زیاد آن در عناصر شهری یا منظره دیوارهای شهر و حومه آن که زیر پرده ای از دوده چرکین، خاکستری و زشت شده اند و تیرگی بر آن ها چیره شده،  باعث ایجاد تأثیرات روانی منفی روی شهروندان شده است.</a:t>
            </a: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 </a:t>
            </a: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
        <p:nvSpPr>
          <p:cNvPr id="4" name="Rectangle 3"/>
          <p:cNvSpPr/>
          <p:nvPr/>
        </p:nvSpPr>
        <p:spPr>
          <a:xfrm>
            <a:off x="3121025" y="4859338"/>
            <a:ext cx="3865563" cy="368300"/>
          </a:xfrm>
          <a:prstGeom prst="rect">
            <a:avLst/>
          </a:prstGeom>
        </p:spPr>
        <p:txBody>
          <a:bodyPr wrap="none">
            <a:spAutoFit/>
          </a:bodyPr>
          <a:lstStyle/>
          <a:p>
            <a:pPr algn="ctr">
              <a:defRPr/>
            </a:pPr>
            <a:r>
              <a:rPr lang="fa-IR" dirty="0">
                <a:solidFill>
                  <a:srgbClr val="A53010">
                    <a:lumMod val="60000"/>
                    <a:lumOff val="40000"/>
                  </a:srgbClr>
                </a:solidFill>
                <a:cs typeface="B Homa" panose="00000400000000000000" pitchFamily="2" charset="-78"/>
              </a:rPr>
              <a:t>نمودار سؤال5: میزان استفاده از رنگ خاکستری</a:t>
            </a:r>
          </a:p>
        </p:txBody>
      </p:sp>
      <p:pic>
        <p:nvPicPr>
          <p:cNvPr id="5120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38" y="3132138"/>
            <a:ext cx="4535487"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6372225" y="3644900"/>
            <a:ext cx="1017588" cy="6477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ar-AE" dirty="0">
              <a:solidFill>
                <a:prstClr val="white"/>
              </a:solidFill>
            </a:endParaRPr>
          </a:p>
        </p:txBody>
      </p:sp>
      <p:sp>
        <p:nvSpPr>
          <p:cNvPr id="12" name="Rectangle 11"/>
          <p:cNvSpPr/>
          <p:nvPr/>
        </p:nvSpPr>
        <p:spPr>
          <a:xfrm>
            <a:off x="6430963" y="3751263"/>
            <a:ext cx="215900" cy="142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
        <p:nvSpPr>
          <p:cNvPr id="51212" name="Rectangle 13"/>
          <p:cNvSpPr>
            <a:spLocks noChangeArrowheads="1"/>
          </p:cNvSpPr>
          <p:nvPr/>
        </p:nvSpPr>
        <p:spPr bwMode="auto">
          <a:xfrm>
            <a:off x="6707188" y="3635375"/>
            <a:ext cx="617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ar-AE" altLang="fa-IR" b="1">
                <a:solidFill>
                  <a:prstClr val="white"/>
                </a:solidFill>
              </a:rPr>
              <a:t>گلسار</a:t>
            </a:r>
          </a:p>
        </p:txBody>
      </p:sp>
      <p:sp>
        <p:nvSpPr>
          <p:cNvPr id="51213" name="Rectangle 14"/>
          <p:cNvSpPr>
            <a:spLocks noChangeArrowheads="1"/>
          </p:cNvSpPr>
          <p:nvPr/>
        </p:nvSpPr>
        <p:spPr bwMode="auto">
          <a:xfrm>
            <a:off x="6530975" y="3894138"/>
            <a:ext cx="849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63500"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en-US" altLang="fa-IR" b="1">
                <a:solidFill>
                  <a:prstClr val="white"/>
                </a:solidFill>
              </a:rPr>
              <a:t>حمیدیان</a:t>
            </a:r>
          </a:p>
        </p:txBody>
      </p:sp>
      <p:sp>
        <p:nvSpPr>
          <p:cNvPr id="16" name="Rectangle 15"/>
          <p:cNvSpPr/>
          <p:nvPr/>
        </p:nvSpPr>
        <p:spPr>
          <a:xfrm>
            <a:off x="6443663" y="4019550"/>
            <a:ext cx="173037" cy="139700"/>
          </a:xfrm>
          <a:prstGeom prst="rect">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140621585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260648"/>
            <a:ext cx="8328560" cy="691276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تحلیل داده ها با استفاده از نمودار:</a:t>
            </a: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smtClean="0">
                <a:solidFill>
                  <a:schemeClr val="accent1"/>
                </a:solidFill>
                <a:cs typeface="B Homa" panose="00000400000000000000" pitchFamily="2" charset="-78"/>
              </a:rPr>
              <a:t>6- </a:t>
            </a:r>
            <a:r>
              <a:rPr lang="fa-IR" sz="2800" b="1" dirty="0">
                <a:solidFill>
                  <a:schemeClr val="accent1"/>
                </a:solidFill>
                <a:cs typeface="B Homa" panose="00000400000000000000" pitchFamily="2" charset="-78"/>
              </a:rPr>
              <a:t>این نمودار نشان دهنده میزان استفاده از رنگ آبی در عناصر شهری است که </a:t>
            </a:r>
            <a:r>
              <a:rPr lang="fa-IR" sz="2800" b="1" dirty="0" smtClean="0">
                <a:solidFill>
                  <a:schemeClr val="accent1"/>
                </a:solidFill>
                <a:cs typeface="B Homa" panose="00000400000000000000" pitchFamily="2" charset="-78"/>
              </a:rPr>
              <a:t>اين </a:t>
            </a:r>
            <a:r>
              <a:rPr lang="fa-IR" sz="2800" b="1" dirty="0">
                <a:solidFill>
                  <a:schemeClr val="accent1"/>
                </a:solidFill>
                <a:cs typeface="B Homa" panose="00000400000000000000" pitchFamily="2" charset="-78"/>
              </a:rPr>
              <a:t>رنگ نشان دهنده‌ي آرامش کامل است و اين تأثير را بر روي اعصاب انسان نيز منتقل مي‌کند و از نظر روانشناسي به معناي خشنودي از وضعيت آرامش و رضايت از آنست. بنابراین کاربرد اندک آن در عناصر شهری باعث ایجاد تأثیرات روانی منفی روی شهروندان شده است.</a:t>
            </a:r>
          </a:p>
          <a:p>
            <a:pPr algn="just" eaLnBrk="1" fontAlgn="auto" hangingPunct="1">
              <a:spcAft>
                <a:spcPts val="0"/>
              </a:spcAft>
              <a:buFont typeface="Wingdings 2"/>
              <a:buNone/>
              <a:defRPr/>
            </a:pP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 </a:t>
            </a: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
        <p:nvSpPr>
          <p:cNvPr id="4" name="Rectangle 3"/>
          <p:cNvSpPr/>
          <p:nvPr/>
        </p:nvSpPr>
        <p:spPr>
          <a:xfrm>
            <a:off x="3430588" y="5222875"/>
            <a:ext cx="3443287" cy="369888"/>
          </a:xfrm>
          <a:prstGeom prst="rect">
            <a:avLst/>
          </a:prstGeom>
        </p:spPr>
        <p:txBody>
          <a:bodyPr wrap="none">
            <a:spAutoFit/>
          </a:bodyPr>
          <a:lstStyle/>
          <a:p>
            <a:pPr algn="ctr">
              <a:defRPr/>
            </a:pPr>
            <a:r>
              <a:rPr lang="fa-IR" dirty="0">
                <a:solidFill>
                  <a:srgbClr val="A53010">
                    <a:lumMod val="60000"/>
                    <a:lumOff val="40000"/>
                  </a:srgbClr>
                </a:solidFill>
                <a:cs typeface="B Homa" panose="00000400000000000000" pitchFamily="2" charset="-78"/>
              </a:rPr>
              <a:t>نمودار سؤال6: میزان استفاده از رنگ آبی</a:t>
            </a:r>
          </a:p>
        </p:txBody>
      </p:sp>
      <p:pic>
        <p:nvPicPr>
          <p:cNvPr id="5223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213" y="3455988"/>
            <a:ext cx="4752975" cy="177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6723063" y="3933825"/>
            <a:ext cx="1017587" cy="6477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ar-AE" dirty="0">
              <a:solidFill>
                <a:prstClr val="white"/>
              </a:solidFill>
            </a:endParaRPr>
          </a:p>
        </p:txBody>
      </p:sp>
      <p:sp>
        <p:nvSpPr>
          <p:cNvPr id="12" name="Rectangle 11"/>
          <p:cNvSpPr/>
          <p:nvPr/>
        </p:nvSpPr>
        <p:spPr>
          <a:xfrm>
            <a:off x="6781800" y="4040188"/>
            <a:ext cx="214313" cy="141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
        <p:nvSpPr>
          <p:cNvPr id="52236" name="Rectangle 13"/>
          <p:cNvSpPr>
            <a:spLocks noChangeArrowheads="1"/>
          </p:cNvSpPr>
          <p:nvPr/>
        </p:nvSpPr>
        <p:spPr bwMode="auto">
          <a:xfrm>
            <a:off x="7058025" y="3924300"/>
            <a:ext cx="6175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ar-AE" altLang="fa-IR" b="1">
                <a:solidFill>
                  <a:prstClr val="white"/>
                </a:solidFill>
              </a:rPr>
              <a:t>گلسار</a:t>
            </a:r>
          </a:p>
        </p:txBody>
      </p:sp>
      <p:sp>
        <p:nvSpPr>
          <p:cNvPr id="52237" name="Rectangle 14"/>
          <p:cNvSpPr>
            <a:spLocks noChangeArrowheads="1"/>
          </p:cNvSpPr>
          <p:nvPr/>
        </p:nvSpPr>
        <p:spPr bwMode="auto">
          <a:xfrm>
            <a:off x="6881813" y="4181475"/>
            <a:ext cx="8493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63500"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en-US" altLang="fa-IR" b="1">
                <a:solidFill>
                  <a:prstClr val="white"/>
                </a:solidFill>
              </a:rPr>
              <a:t>حمیدیان</a:t>
            </a:r>
          </a:p>
        </p:txBody>
      </p:sp>
      <p:sp>
        <p:nvSpPr>
          <p:cNvPr id="16" name="Rectangle 15"/>
          <p:cNvSpPr/>
          <p:nvPr/>
        </p:nvSpPr>
        <p:spPr>
          <a:xfrm>
            <a:off x="6794500" y="4308475"/>
            <a:ext cx="173038" cy="139700"/>
          </a:xfrm>
          <a:prstGeom prst="rect">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7391151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404664"/>
            <a:ext cx="8328560" cy="691276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تحلیل داده ها با استفاده از نمودار:</a:t>
            </a: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smtClean="0">
                <a:solidFill>
                  <a:schemeClr val="accent1"/>
                </a:solidFill>
                <a:cs typeface="B Homa" panose="00000400000000000000" pitchFamily="2" charset="-78"/>
              </a:rPr>
              <a:t>7- </a:t>
            </a:r>
            <a:r>
              <a:rPr lang="fa-IR" sz="2800" b="1" dirty="0">
                <a:solidFill>
                  <a:schemeClr val="accent1"/>
                </a:solidFill>
                <a:cs typeface="B Homa" panose="00000400000000000000" pitchFamily="2" charset="-78"/>
              </a:rPr>
              <a:t>نتایج حاصله از این نمودار گویای نظر شهروندان در مورد ناهماهنگی رنگ مبلمان شهری با سایر عناصر شهر می باشد و عدم تبعیت رنگ مبلمان شهری را ازاصول ترکیب و هما هنگی رنگ ها نشان می دهد که باعث ایجاد بحران و تأثیرات روانی منفی بر شهروندان شده است.</a:t>
            </a: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 </a:t>
            </a: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
        <p:nvSpPr>
          <p:cNvPr id="4" name="Rectangle 3"/>
          <p:cNvSpPr/>
          <p:nvPr/>
        </p:nvSpPr>
        <p:spPr>
          <a:xfrm>
            <a:off x="3294993" y="5222875"/>
            <a:ext cx="3714478" cy="369332"/>
          </a:xfrm>
          <a:prstGeom prst="rect">
            <a:avLst/>
          </a:prstGeom>
        </p:spPr>
        <p:txBody>
          <a:bodyPr wrap="none">
            <a:spAutoFit/>
          </a:bodyPr>
          <a:lstStyle/>
          <a:p>
            <a:pPr algn="ctr">
              <a:defRPr/>
            </a:pPr>
            <a:r>
              <a:rPr lang="fa-IR" dirty="0">
                <a:solidFill>
                  <a:srgbClr val="A53010">
                    <a:lumMod val="60000"/>
                    <a:lumOff val="40000"/>
                  </a:srgbClr>
                </a:solidFill>
                <a:cs typeface="B Homa" panose="00000400000000000000" pitchFamily="2" charset="-78"/>
              </a:rPr>
              <a:t>نمودار سؤال7: میزان هماهنگی رنگ مبلمان</a:t>
            </a:r>
          </a:p>
        </p:txBody>
      </p:sp>
      <p:pic>
        <p:nvPicPr>
          <p:cNvPr id="5325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113" y="3508375"/>
            <a:ext cx="4465637" cy="17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6723063" y="4014788"/>
            <a:ext cx="1017587" cy="6477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ar-AE" dirty="0">
              <a:solidFill>
                <a:prstClr val="white"/>
              </a:solidFill>
            </a:endParaRPr>
          </a:p>
        </p:txBody>
      </p:sp>
      <p:sp>
        <p:nvSpPr>
          <p:cNvPr id="12" name="Rectangle 11"/>
          <p:cNvSpPr/>
          <p:nvPr/>
        </p:nvSpPr>
        <p:spPr>
          <a:xfrm>
            <a:off x="6781800" y="4121150"/>
            <a:ext cx="214313" cy="1412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
        <p:nvSpPr>
          <p:cNvPr id="53260" name="Rectangle 13"/>
          <p:cNvSpPr>
            <a:spLocks noChangeArrowheads="1"/>
          </p:cNvSpPr>
          <p:nvPr/>
        </p:nvSpPr>
        <p:spPr bwMode="auto">
          <a:xfrm>
            <a:off x="7058025" y="4005263"/>
            <a:ext cx="617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ar-AE" altLang="fa-IR" b="1">
                <a:solidFill>
                  <a:prstClr val="white"/>
                </a:solidFill>
              </a:rPr>
              <a:t>گلسار</a:t>
            </a:r>
          </a:p>
        </p:txBody>
      </p:sp>
      <p:sp>
        <p:nvSpPr>
          <p:cNvPr id="53261" name="Rectangle 14"/>
          <p:cNvSpPr>
            <a:spLocks noChangeArrowheads="1"/>
          </p:cNvSpPr>
          <p:nvPr/>
        </p:nvSpPr>
        <p:spPr bwMode="auto">
          <a:xfrm>
            <a:off x="6881813" y="4262438"/>
            <a:ext cx="8493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63500"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en-US" altLang="fa-IR" b="1">
                <a:solidFill>
                  <a:prstClr val="white"/>
                </a:solidFill>
              </a:rPr>
              <a:t>حمیدیان</a:t>
            </a:r>
          </a:p>
        </p:txBody>
      </p:sp>
      <p:sp>
        <p:nvSpPr>
          <p:cNvPr id="16" name="Rectangle 15"/>
          <p:cNvSpPr/>
          <p:nvPr/>
        </p:nvSpPr>
        <p:spPr>
          <a:xfrm>
            <a:off x="6794500" y="4389438"/>
            <a:ext cx="173038" cy="139700"/>
          </a:xfrm>
          <a:prstGeom prst="rect">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366158598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260648"/>
            <a:ext cx="8328560" cy="691276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تحلیل داده ها با استفاده از نمودار:</a:t>
            </a: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smtClean="0">
                <a:solidFill>
                  <a:schemeClr val="accent1"/>
                </a:solidFill>
                <a:cs typeface="B Homa" panose="00000400000000000000" pitchFamily="2" charset="-78"/>
              </a:rPr>
              <a:t>8- </a:t>
            </a:r>
            <a:r>
              <a:rPr lang="fa-IR" sz="2800" b="1" dirty="0">
                <a:solidFill>
                  <a:schemeClr val="accent1"/>
                </a:solidFill>
                <a:cs typeface="B Homa" panose="00000400000000000000" pitchFamily="2" charset="-78"/>
              </a:rPr>
              <a:t>این نمودار نشان دهنده این مطلب است که اکثریت شهروندان کاربرد مصالح بومی و محلی را در عناصر شهری مناسب می دانند، و این در حالی است که با توجه به مبانی نظری امروزه بر خلاف گذشته این مطلب مورد بی توجهی قرار گرفته و مصالح بومی و محلی چندان مورد استفاده قرار نمی گیرند و این مسئله یکی دیگر از عوامل ایجاد بحران در کاربرد رنگ در شهر می باشد.</a:t>
            </a:r>
          </a:p>
          <a:p>
            <a:pPr algn="just" eaLnBrk="1" fontAlgn="auto" hangingPunct="1">
              <a:spcAft>
                <a:spcPts val="0"/>
              </a:spcAft>
              <a:buFont typeface="Wingdings 2"/>
              <a:buNone/>
              <a:defRPr/>
            </a:pP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smtClean="0">
                <a:solidFill>
                  <a:schemeClr val="accent1"/>
                </a:solidFill>
                <a:cs typeface="B Homa" panose="00000400000000000000" pitchFamily="2" charset="-78"/>
              </a:rPr>
              <a:t> </a:t>
            </a:r>
            <a:endParaRPr lang="fa-IR" sz="2800" b="1" dirty="0">
              <a:solidFill>
                <a:schemeClr val="accent1"/>
              </a:solidFill>
              <a:cs typeface="B Homa" panose="00000400000000000000" pitchFamily="2" charset="-78"/>
            </a:endParaRP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
        <p:nvSpPr>
          <p:cNvPr id="4" name="Rectangle 3"/>
          <p:cNvSpPr/>
          <p:nvPr/>
        </p:nvSpPr>
        <p:spPr>
          <a:xfrm>
            <a:off x="2984500" y="5222875"/>
            <a:ext cx="4016375" cy="646113"/>
          </a:xfrm>
          <a:prstGeom prst="rect">
            <a:avLst/>
          </a:prstGeom>
        </p:spPr>
        <p:txBody>
          <a:bodyPr wrap="none">
            <a:spAutoFit/>
          </a:bodyPr>
          <a:lstStyle/>
          <a:p>
            <a:pPr algn="ctr">
              <a:defRPr/>
            </a:pPr>
            <a:r>
              <a:rPr lang="fa-IR" dirty="0">
                <a:solidFill>
                  <a:srgbClr val="A53010">
                    <a:lumMod val="60000"/>
                    <a:lumOff val="40000"/>
                  </a:srgbClr>
                </a:solidFill>
                <a:cs typeface="B Homa" panose="00000400000000000000" pitchFamily="2" charset="-78"/>
              </a:rPr>
              <a:t>نمودار سؤال8: لزوم کاربرد مصالح بومی ومحلی</a:t>
            </a:r>
          </a:p>
          <a:p>
            <a:pPr algn="ctr">
              <a:defRPr/>
            </a:pPr>
            <a:endParaRPr lang="fa-IR" dirty="0">
              <a:solidFill>
                <a:srgbClr val="A53010">
                  <a:lumMod val="60000"/>
                  <a:lumOff val="40000"/>
                </a:srgbClr>
              </a:solidFill>
              <a:cs typeface="B Homa" panose="00000400000000000000" pitchFamily="2" charset="-78"/>
            </a:endParaRPr>
          </a:p>
        </p:txBody>
      </p:sp>
      <p:pic>
        <p:nvPicPr>
          <p:cNvPr id="5428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875" y="3432175"/>
            <a:ext cx="4895850"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6507163" y="3870325"/>
            <a:ext cx="1017587" cy="6477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ar-AE" dirty="0">
              <a:solidFill>
                <a:prstClr val="white"/>
              </a:solidFill>
            </a:endParaRPr>
          </a:p>
        </p:txBody>
      </p:sp>
      <p:sp>
        <p:nvSpPr>
          <p:cNvPr id="12" name="Rectangle 11"/>
          <p:cNvSpPr/>
          <p:nvPr/>
        </p:nvSpPr>
        <p:spPr>
          <a:xfrm>
            <a:off x="6565900" y="3976688"/>
            <a:ext cx="214313" cy="141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
        <p:nvSpPr>
          <p:cNvPr id="54284" name="Rectangle 13"/>
          <p:cNvSpPr>
            <a:spLocks noChangeArrowheads="1"/>
          </p:cNvSpPr>
          <p:nvPr/>
        </p:nvSpPr>
        <p:spPr bwMode="auto">
          <a:xfrm>
            <a:off x="6842125" y="3860800"/>
            <a:ext cx="6175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ar-AE" altLang="fa-IR" b="1">
                <a:solidFill>
                  <a:prstClr val="white"/>
                </a:solidFill>
              </a:rPr>
              <a:t>گلسار</a:t>
            </a:r>
          </a:p>
        </p:txBody>
      </p:sp>
      <p:sp>
        <p:nvSpPr>
          <p:cNvPr id="54285" name="Rectangle 14"/>
          <p:cNvSpPr>
            <a:spLocks noChangeArrowheads="1"/>
          </p:cNvSpPr>
          <p:nvPr/>
        </p:nvSpPr>
        <p:spPr bwMode="auto">
          <a:xfrm>
            <a:off x="6664325" y="4119563"/>
            <a:ext cx="850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63500"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en-US" altLang="fa-IR" b="1">
                <a:solidFill>
                  <a:prstClr val="white"/>
                </a:solidFill>
              </a:rPr>
              <a:t>حمیدیان</a:t>
            </a:r>
          </a:p>
        </p:txBody>
      </p:sp>
      <p:sp>
        <p:nvSpPr>
          <p:cNvPr id="16" name="Rectangle 15"/>
          <p:cNvSpPr/>
          <p:nvPr/>
        </p:nvSpPr>
        <p:spPr>
          <a:xfrm>
            <a:off x="6578600" y="4244975"/>
            <a:ext cx="173038" cy="139700"/>
          </a:xfrm>
          <a:prstGeom prst="rect">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38245764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260648"/>
            <a:ext cx="8328560" cy="691276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تحلیل داده ها با استفاده از نمودار:</a:t>
            </a: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smtClean="0">
                <a:solidFill>
                  <a:schemeClr val="accent1"/>
                </a:solidFill>
                <a:cs typeface="B Homa" panose="00000400000000000000" pitchFamily="2" charset="-78"/>
              </a:rPr>
              <a:t>9- </a:t>
            </a:r>
            <a:r>
              <a:rPr lang="fa-IR" sz="2800" b="1" dirty="0">
                <a:solidFill>
                  <a:schemeClr val="accent1"/>
                </a:solidFill>
                <a:cs typeface="B Homa" panose="00000400000000000000" pitchFamily="2" charset="-78"/>
              </a:rPr>
              <a:t>نتایج حاصله از این نمودار گویای نظر شهروندان در مورد ناهماهنگی رنگ کفسازی خیابان ها با سایر عناصر شهر می باشد و عدم تبعیت رنگ آن ها را ازاصول ترکیب و هما هنگی رنگ ها نشان می دهد که باعث ایجاد بحران و تأثیرات روانی منفی بر شهروندان شده است.</a:t>
            </a:r>
          </a:p>
          <a:p>
            <a:pPr algn="just" eaLnBrk="1" fontAlgn="auto" hangingPunct="1">
              <a:spcAft>
                <a:spcPts val="0"/>
              </a:spcAft>
              <a:buFont typeface="Wingdings 2"/>
              <a:buNone/>
              <a:defRPr/>
            </a:pPr>
            <a:r>
              <a:rPr lang="fa-IR" sz="2800" b="1" dirty="0" smtClean="0">
                <a:solidFill>
                  <a:schemeClr val="accent1"/>
                </a:solidFill>
                <a:cs typeface="B Homa" panose="00000400000000000000" pitchFamily="2" charset="-78"/>
              </a:rPr>
              <a:t> </a:t>
            </a:r>
            <a:endParaRPr lang="fa-IR" sz="2800" b="1" dirty="0">
              <a:solidFill>
                <a:schemeClr val="accent1"/>
              </a:solidFill>
              <a:cs typeface="B Homa" panose="00000400000000000000" pitchFamily="2" charset="-78"/>
            </a:endParaRP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
        <p:nvSpPr>
          <p:cNvPr id="4" name="Rectangle 3"/>
          <p:cNvSpPr/>
          <p:nvPr/>
        </p:nvSpPr>
        <p:spPr>
          <a:xfrm>
            <a:off x="3122613" y="5222875"/>
            <a:ext cx="3740150" cy="369888"/>
          </a:xfrm>
          <a:prstGeom prst="rect">
            <a:avLst/>
          </a:prstGeom>
        </p:spPr>
        <p:txBody>
          <a:bodyPr wrap="none">
            <a:spAutoFit/>
          </a:bodyPr>
          <a:lstStyle/>
          <a:p>
            <a:pPr algn="ctr">
              <a:defRPr/>
            </a:pPr>
            <a:r>
              <a:rPr lang="fa-IR" dirty="0">
                <a:solidFill>
                  <a:srgbClr val="A53010">
                    <a:lumMod val="60000"/>
                    <a:lumOff val="40000"/>
                  </a:srgbClr>
                </a:solidFill>
                <a:cs typeface="B Homa" panose="00000400000000000000" pitchFamily="2" charset="-78"/>
              </a:rPr>
              <a:t>نمودار سؤال9: میزان هماهنگی رنگ کفسازی</a:t>
            </a:r>
          </a:p>
        </p:txBody>
      </p:sp>
      <p:pic>
        <p:nvPicPr>
          <p:cNvPr id="5530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3141663"/>
            <a:ext cx="4457700" cy="187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6227763" y="3654425"/>
            <a:ext cx="1017587" cy="6477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ar-AE" dirty="0">
              <a:solidFill>
                <a:prstClr val="white"/>
              </a:solidFill>
            </a:endParaRPr>
          </a:p>
        </p:txBody>
      </p:sp>
      <p:sp>
        <p:nvSpPr>
          <p:cNvPr id="12" name="Rectangle 11"/>
          <p:cNvSpPr/>
          <p:nvPr/>
        </p:nvSpPr>
        <p:spPr>
          <a:xfrm>
            <a:off x="6286500" y="3760788"/>
            <a:ext cx="215900" cy="141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
        <p:nvSpPr>
          <p:cNvPr id="55308" name="Rectangle 13"/>
          <p:cNvSpPr>
            <a:spLocks noChangeArrowheads="1"/>
          </p:cNvSpPr>
          <p:nvPr/>
        </p:nvSpPr>
        <p:spPr bwMode="auto">
          <a:xfrm>
            <a:off x="6562725" y="3644900"/>
            <a:ext cx="6175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ar-AE" altLang="fa-IR" b="1">
                <a:solidFill>
                  <a:prstClr val="white"/>
                </a:solidFill>
              </a:rPr>
              <a:t>گلسار</a:t>
            </a:r>
          </a:p>
        </p:txBody>
      </p:sp>
      <p:sp>
        <p:nvSpPr>
          <p:cNvPr id="55309" name="Rectangle 14"/>
          <p:cNvSpPr>
            <a:spLocks noChangeArrowheads="1"/>
          </p:cNvSpPr>
          <p:nvPr/>
        </p:nvSpPr>
        <p:spPr bwMode="auto">
          <a:xfrm>
            <a:off x="6386513" y="3902075"/>
            <a:ext cx="8493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63500"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en-US" altLang="fa-IR" b="1">
                <a:solidFill>
                  <a:prstClr val="white"/>
                </a:solidFill>
              </a:rPr>
              <a:t>حمیدیان</a:t>
            </a:r>
          </a:p>
        </p:txBody>
      </p:sp>
      <p:sp>
        <p:nvSpPr>
          <p:cNvPr id="16" name="Rectangle 15"/>
          <p:cNvSpPr/>
          <p:nvPr/>
        </p:nvSpPr>
        <p:spPr>
          <a:xfrm>
            <a:off x="6300788" y="4029075"/>
            <a:ext cx="173037" cy="139700"/>
          </a:xfrm>
          <a:prstGeom prst="rect">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377579110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260648"/>
            <a:ext cx="8328560" cy="691276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تحلیل داده ها با استفاده از نمودار:</a:t>
            </a:r>
            <a:endParaRPr lang="fa-IR" sz="2800" b="1" dirty="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10-  پرسش آخر نیز مقایسه کاربرد رنگ در عناصر شهری بین گذشته و حال می باشد.همان طور که در مبانی نظری عنوان شد درشهرهای گذشته رنگ های طبیعی بناها که از مصالح طبیعی ساخته می شدند باعث می شد که شهر چهره ای هماهنگ داشته باشد و باروحیه اقلیم و فرهنگ مردم نیز بیشتر مطابقت کند. از آن جا که اکثر شهروندان گزینه 1 را انتخاب کرده اند. بنابراین کاربرد رنگ در گذشته را مناسب تر می دانند و توجه به این مسئله در طراحی محیط های شهری باید مد نظر قرار گیرد.</a:t>
            </a: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Tree>
    <p:extLst>
      <p:ext uri="{BB962C8B-B14F-4D97-AF65-F5344CB8AC3E}">
        <p14:creationId xmlns:p14="http://schemas.microsoft.com/office/powerpoint/2010/main" val="91675862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260648"/>
            <a:ext cx="8328560" cy="691276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نتیجه گیری:</a:t>
            </a:r>
          </a:p>
          <a:p>
            <a:pPr marL="457200" indent="-457200" algn="just" eaLnBrk="1" fontAlgn="auto" hangingPunct="1">
              <a:spcAft>
                <a:spcPts val="0"/>
              </a:spcAft>
              <a:buFont typeface="Wingdings" pitchFamily="2" charset="2"/>
              <a:buChar char="v"/>
              <a:defRPr/>
            </a:pPr>
            <a:r>
              <a:rPr lang="fa-IR" sz="2800" b="1" dirty="0">
                <a:solidFill>
                  <a:schemeClr val="accent1"/>
                </a:solidFill>
                <a:cs typeface="B Homa" panose="00000400000000000000" pitchFamily="2" charset="-78"/>
              </a:rPr>
              <a:t>يکي از عواملي که مي تواند نقش بسزايي در درک هرچه بهتر فضاهاي شهري داشته باشد " رنگ " است. رنگ را مي توان در نماي ساختمان ها، مبلمان شهري، کف سازي خيابانها، فضاهاي سبز، اتومبيل ها، رنگ لباسهاي شهروندان و بسياري چيزهاي ديگر مشاهده نمود. </a:t>
            </a:r>
            <a:endParaRPr lang="fa-IR" sz="2800" b="1" dirty="0" smtClean="0">
              <a:solidFill>
                <a:schemeClr val="accent1"/>
              </a:solidFill>
              <a:cs typeface="B Homa" panose="00000400000000000000" pitchFamily="2" charset="-78"/>
            </a:endParaRPr>
          </a:p>
          <a:p>
            <a:pPr marL="457200" indent="-457200" algn="just" eaLnBrk="1" fontAlgn="auto" hangingPunct="1">
              <a:spcAft>
                <a:spcPts val="0"/>
              </a:spcAft>
              <a:buFont typeface="Wingdings" pitchFamily="2" charset="2"/>
              <a:buChar char="v"/>
              <a:defRPr/>
            </a:pPr>
            <a:endParaRPr lang="fa-IR" sz="2800" b="1" dirty="0" smtClean="0">
              <a:solidFill>
                <a:schemeClr val="accent1"/>
              </a:solidFill>
              <a:cs typeface="B Homa" panose="00000400000000000000" pitchFamily="2" charset="-78"/>
            </a:endParaRPr>
          </a:p>
          <a:p>
            <a:pPr marL="457200" indent="-457200" algn="just" eaLnBrk="1" fontAlgn="auto" hangingPunct="1">
              <a:spcAft>
                <a:spcPts val="0"/>
              </a:spcAft>
              <a:buFont typeface="Wingdings" pitchFamily="2" charset="2"/>
              <a:buChar char="v"/>
              <a:defRPr/>
            </a:pPr>
            <a:r>
              <a:rPr lang="fa-IR" sz="2800" b="1" dirty="0" smtClean="0">
                <a:solidFill>
                  <a:schemeClr val="accent1"/>
                </a:solidFill>
                <a:cs typeface="B Homa" panose="00000400000000000000" pitchFamily="2" charset="-78"/>
              </a:rPr>
              <a:t>رنگ </a:t>
            </a:r>
            <a:r>
              <a:rPr lang="fa-IR" sz="2800" b="1" dirty="0">
                <a:solidFill>
                  <a:schemeClr val="accent1"/>
                </a:solidFill>
                <a:cs typeface="B Homa" panose="00000400000000000000" pitchFamily="2" charset="-78"/>
              </a:rPr>
              <a:t>ها قادرند فضاهايي بي معني را تبديل به فضاهاي معنادار کرده و سبب خوانايي شهرها و حتي محلات شهري گردند و احساس خوشايند و مطلوبي از شهر را در شهروندان ايجاد نمايند که اين امر سبب احساس تعلق به شهر و تقويت هويت شهري و حتي محلي در شهروندان مي گردد. </a:t>
            </a: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Tree>
    <p:extLst>
      <p:ext uri="{BB962C8B-B14F-4D97-AF65-F5344CB8AC3E}">
        <p14:creationId xmlns:p14="http://schemas.microsoft.com/office/powerpoint/2010/main" val="10688673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5621" y="143397"/>
            <a:ext cx="8063904" cy="5544616"/>
          </a:xfrm>
          <a:extLst/>
        </p:spPr>
        <p:txBody>
          <a:bodyPr>
            <a:normAutofit/>
          </a:bodyPr>
          <a:lstStyle/>
          <a:p>
            <a:pPr marL="571500" indent="-571500" algn="r" eaLnBrk="1" fontAlgn="auto" hangingPunct="1">
              <a:spcAft>
                <a:spcPts val="0"/>
              </a:spcAft>
              <a:buFont typeface="Wingdings" pitchFamily="2" charset="2"/>
              <a:buChar char="v"/>
              <a:defRPr/>
            </a:pPr>
            <a:r>
              <a:rPr lang="fa-IR" sz="2800" b="1" dirty="0" smtClean="0">
                <a:solidFill>
                  <a:schemeClr val="tx1"/>
                </a:solidFill>
                <a:cs typeface="B Homa" panose="00000400000000000000" pitchFamily="2" charset="-78"/>
              </a:rPr>
              <a:t>هنوز </a:t>
            </a:r>
            <a:r>
              <a:rPr lang="fa-IR" sz="2800" b="1" dirty="0">
                <a:solidFill>
                  <a:schemeClr val="tx1"/>
                </a:solidFill>
                <a:cs typeface="B Homa" panose="00000400000000000000" pitchFamily="2" charset="-78"/>
              </a:rPr>
              <a:t>هم کوشش می شود به کمک رنگ ها حالت های روانی افراد تشخیص داده شود یا بسیاری از بیماری ها، به وسیله آن ها درمان شود. </a:t>
            </a:r>
            <a:endParaRPr lang="fa-IR" sz="2800" b="1" dirty="0" smtClean="0">
              <a:solidFill>
                <a:schemeClr val="tx1"/>
              </a:solidFill>
              <a:cs typeface="B Homa" panose="00000400000000000000" pitchFamily="2" charset="-78"/>
            </a:endParaRPr>
          </a:p>
          <a:p>
            <a:pPr marL="571500" indent="-571500" algn="r" eaLnBrk="1" fontAlgn="auto" hangingPunct="1">
              <a:spcAft>
                <a:spcPts val="0"/>
              </a:spcAft>
              <a:buFont typeface="Wingdings" pitchFamily="2" charset="2"/>
              <a:buChar char="v"/>
              <a:defRPr/>
            </a:pPr>
            <a:r>
              <a:rPr lang="fa-IR" sz="2800" b="1" dirty="0">
                <a:solidFill>
                  <a:schemeClr val="tx1"/>
                </a:solidFill>
                <a:cs typeface="B Homa" panose="00000400000000000000" pitchFamily="2" charset="-78"/>
              </a:rPr>
              <a:t>رنگ ها می توانند  فضا را خلق کنند و به آن عمق دهند. رنگ ها  بناها را قابل فهم و خوانا می نمایند و حتی عملکرد آن ها را نشان می دهند. رنگ ها می توانند برای ایجاد حس وحدت، هویت، تداوم و نظم به طراح کمک کنند. </a:t>
            </a:r>
            <a:endParaRPr lang="fa-IR" sz="4000" b="1" dirty="0">
              <a:solidFill>
                <a:schemeClr val="tx1"/>
              </a:solidFill>
              <a:cs typeface="B Homa" panose="00000400000000000000" pitchFamily="2" charset="-78"/>
            </a:endParaRPr>
          </a:p>
        </p:txBody>
      </p:sp>
      <p:pic>
        <p:nvPicPr>
          <p:cNvPr id="8" name="Picture 7" descr="http://cybermichael.com/wp-content/uploads/2007/12/dsc_0048.jpg"/>
          <p:cNvPicPr/>
          <p:nvPr/>
        </p:nvPicPr>
        <p:blipFill>
          <a:blip r:embed="rId2"/>
          <a:srcRect/>
          <a:stretch>
            <a:fillRect/>
          </a:stretch>
        </p:blipFill>
        <p:spPr bwMode="auto">
          <a:xfrm>
            <a:off x="4356100" y="3641725"/>
            <a:ext cx="4546600" cy="30273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296" name="Rectangle 1"/>
          <p:cNvSpPr>
            <a:spLocks noChangeArrowheads="1"/>
          </p:cNvSpPr>
          <p:nvPr/>
        </p:nvSpPr>
        <p:spPr bwMode="auto">
          <a:xfrm>
            <a:off x="631825" y="6299200"/>
            <a:ext cx="2709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eaLnBrk="1" fontAlgn="base" hangingPunct="1">
              <a:spcBef>
                <a:spcPct val="0"/>
              </a:spcBef>
              <a:spcAft>
                <a:spcPct val="0"/>
              </a:spcAft>
            </a:pPr>
            <a:r>
              <a:rPr lang="ar-SA" altLang="fa-IR" b="1">
                <a:solidFill>
                  <a:prstClr val="black"/>
                </a:solidFill>
              </a:rPr>
              <a:t>مسکن اقشار کم درآمد در اسپانیا </a:t>
            </a:r>
            <a:endParaRPr lang="en-US" altLang="fa-IR">
              <a:solidFill>
                <a:prstClr val="black"/>
              </a:solidFill>
            </a:endParaRPr>
          </a:p>
        </p:txBody>
      </p:sp>
      <p:pic>
        <p:nvPicPr>
          <p:cNvPr id="10" name="Picture 9" descr="http://www.memarinews.com/../Image/News/-mainimage--acm%2001.jpg"/>
          <p:cNvPicPr/>
          <p:nvPr/>
        </p:nvPicPr>
        <p:blipFill>
          <a:blip r:embed="rId3"/>
          <a:srcRect/>
          <a:stretch>
            <a:fillRect/>
          </a:stretch>
        </p:blipFill>
        <p:spPr bwMode="auto">
          <a:xfrm>
            <a:off x="179388" y="3162300"/>
            <a:ext cx="3911600" cy="30210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695027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260648"/>
            <a:ext cx="8328560" cy="691276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نتیجه گیری:</a:t>
            </a:r>
          </a:p>
          <a:p>
            <a:pPr marL="571500" indent="-571500" algn="just" eaLnBrk="1" fontAlgn="auto" hangingPunct="1">
              <a:spcAft>
                <a:spcPts val="0"/>
              </a:spcAft>
              <a:buFont typeface="Wingdings" pitchFamily="2" charset="2"/>
              <a:buChar char="v"/>
              <a:defRPr/>
            </a:pPr>
            <a:r>
              <a:rPr lang="fa-IR" sz="2800" b="1" dirty="0">
                <a:solidFill>
                  <a:schemeClr val="accent1"/>
                </a:solidFill>
                <a:cs typeface="B Homa" panose="00000400000000000000" pitchFamily="2" charset="-78"/>
              </a:rPr>
              <a:t>رنگ عنصری هویتی و عاملی برای تقویت و خوانایی شهر است. در هر شهر عناصر شهری به رنگهای خاصی محدود می شوند که به نوعی شناسنامه رنگی شهر به شمار می آیند. </a:t>
            </a:r>
            <a:endParaRPr lang="fa-IR" sz="2800" b="1" dirty="0" smtClean="0">
              <a:solidFill>
                <a:schemeClr val="accent1"/>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2800" b="1" dirty="0">
              <a:solidFill>
                <a:schemeClr val="accent1"/>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2800" b="1" dirty="0" smtClean="0">
              <a:solidFill>
                <a:schemeClr val="accent1"/>
              </a:solidFill>
              <a:cs typeface="B Homa" panose="00000400000000000000" pitchFamily="2" charset="-78"/>
            </a:endParaRPr>
          </a:p>
          <a:p>
            <a:pPr marL="571500" indent="-571500" algn="just" eaLnBrk="1" fontAlgn="auto" hangingPunct="1">
              <a:spcAft>
                <a:spcPts val="0"/>
              </a:spcAft>
              <a:buFont typeface="Wingdings" pitchFamily="2" charset="2"/>
              <a:buChar char="v"/>
              <a:defRPr/>
            </a:pPr>
            <a:r>
              <a:rPr lang="fa-IR" sz="2800" b="1" dirty="0">
                <a:solidFill>
                  <a:schemeClr val="accent1"/>
                </a:solidFill>
                <a:cs typeface="B Homa" panose="00000400000000000000" pitchFamily="2" charset="-78"/>
              </a:rPr>
              <a:t>بر پایه آنچه گفته شد، رنگ ها در رفتار، کنش و واکنش های ما اثر داشته و در کنترل حالات ما نیز موثر هستند. هر چه تنوع رنگ ها علمی تر و منطقی تر باشد افراد دارای روحیه بهتر و مطلوبتری خواهند بود و از فعالیت های بهینه برخوردار خواهند شد. </a:t>
            </a: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Tree>
    <p:extLst>
      <p:ext uri="{BB962C8B-B14F-4D97-AF65-F5344CB8AC3E}">
        <p14:creationId xmlns:p14="http://schemas.microsoft.com/office/powerpoint/2010/main" val="144204126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260648"/>
            <a:ext cx="8328560" cy="691276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نتیجه گیری:</a:t>
            </a:r>
          </a:p>
          <a:p>
            <a:pPr marL="571500" indent="-571500" algn="just" eaLnBrk="1" fontAlgn="auto" hangingPunct="1">
              <a:spcAft>
                <a:spcPts val="0"/>
              </a:spcAft>
              <a:buFont typeface="Wingdings" pitchFamily="2" charset="2"/>
              <a:buChar char="v"/>
              <a:defRPr/>
            </a:pPr>
            <a:r>
              <a:rPr lang="fa-IR" sz="2800" b="1" dirty="0">
                <a:solidFill>
                  <a:schemeClr val="accent1"/>
                </a:solidFill>
                <a:cs typeface="B Homa" panose="00000400000000000000" pitchFamily="2" charset="-78"/>
              </a:rPr>
              <a:t>رنگ ها می توانند فضاها را قابل فهم و خوانا نمایند و حتی عملکرد آن ها را نشان دهند و تاثیرات بسیاری در هویت بخشی و خوانایی شهر داشته باشند. شرایط فرهنگی و بافتی هر منطقه نیز در تعیین نوع و جنس رنگ تعیین کننده است. همچنین با توجه به اینکه مبلمان شهری از عناصر مهم در خوانایی محیط هستند، رنگ این عناصر هم می تواند جزیی از هویت و خوانایی محیط محسوب شود</a:t>
            </a:r>
            <a:r>
              <a:rPr lang="fa-IR" sz="2800" b="1" dirty="0" smtClean="0">
                <a:solidFill>
                  <a:schemeClr val="accent1"/>
                </a:solidFill>
                <a:cs typeface="B Homa" panose="00000400000000000000" pitchFamily="2" charset="-78"/>
              </a:rPr>
              <a:t>.</a:t>
            </a:r>
          </a:p>
          <a:p>
            <a:pPr marL="571500" indent="-571500" algn="just" eaLnBrk="1" fontAlgn="auto" hangingPunct="1">
              <a:spcAft>
                <a:spcPts val="0"/>
              </a:spcAft>
              <a:buFont typeface="Wingdings" pitchFamily="2" charset="2"/>
              <a:buChar char="v"/>
              <a:defRPr/>
            </a:pPr>
            <a:endParaRPr lang="fa-IR" sz="2800" b="1" dirty="0">
              <a:solidFill>
                <a:schemeClr val="accent1"/>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4000" b="1" dirty="0">
              <a:solidFill>
                <a:schemeClr val="accent1">
                  <a:lumMod val="75000"/>
                </a:schemeClr>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4000" b="1" dirty="0" smtClean="0">
              <a:solidFill>
                <a:schemeClr val="accent1">
                  <a:lumMod val="75000"/>
                </a:schemeClr>
              </a:solidFill>
              <a:cs typeface="B Homa" panose="00000400000000000000" pitchFamily="2" charset="-78"/>
            </a:endParaRP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Tree>
    <p:extLst>
      <p:ext uri="{BB962C8B-B14F-4D97-AF65-F5344CB8AC3E}">
        <p14:creationId xmlns:p14="http://schemas.microsoft.com/office/powerpoint/2010/main" val="22711494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260648"/>
            <a:ext cx="8328560" cy="6912768"/>
          </a:xfrm>
          <a:extLst/>
        </p:spPr>
        <p:txBody>
          <a:bodyPr>
            <a:normAutofit/>
          </a:bodyPr>
          <a:lstStyle/>
          <a:p>
            <a:pPr algn="just" eaLnBrk="1" fontAlgn="auto" hangingPunct="1">
              <a:spcAft>
                <a:spcPts val="0"/>
              </a:spcAft>
              <a:buFont typeface="Wingdings 2"/>
              <a:buNone/>
              <a:defRPr/>
            </a:pPr>
            <a:r>
              <a:rPr lang="fa-IR" sz="4000" b="1" dirty="0" smtClean="0">
                <a:solidFill>
                  <a:schemeClr val="accent1">
                    <a:lumMod val="75000"/>
                  </a:schemeClr>
                </a:solidFill>
                <a:cs typeface="B Homa" panose="00000400000000000000" pitchFamily="2" charset="-78"/>
              </a:rPr>
              <a:t>نتیجه گیری:</a:t>
            </a:r>
          </a:p>
          <a:p>
            <a:pPr marL="571500" indent="-571500" algn="just" eaLnBrk="1" fontAlgn="auto" hangingPunct="1">
              <a:spcAft>
                <a:spcPts val="0"/>
              </a:spcAft>
              <a:buFont typeface="Wingdings" pitchFamily="2" charset="2"/>
              <a:buChar char="v"/>
              <a:defRPr/>
            </a:pP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r>
              <a:rPr lang="fa-IR" sz="2800" b="1" dirty="0">
                <a:solidFill>
                  <a:schemeClr val="accent1"/>
                </a:solidFill>
                <a:cs typeface="B Homa" panose="00000400000000000000" pitchFamily="2" charset="-78"/>
              </a:rPr>
              <a:t>بدین ترتیب در نظر گرفتن موارد زیر در کاربرد رنگ در شهر ضروری است:</a:t>
            </a:r>
          </a:p>
          <a:p>
            <a:pPr algn="just" eaLnBrk="1" fontAlgn="auto" hangingPunct="1">
              <a:spcAft>
                <a:spcPts val="0"/>
              </a:spcAft>
              <a:buFont typeface="Wingdings 2"/>
              <a:buNone/>
              <a:defRPr/>
            </a:pPr>
            <a:r>
              <a:rPr lang="fa-IR" sz="2800" b="1" dirty="0">
                <a:solidFill>
                  <a:schemeClr val="accent1">
                    <a:lumMod val="60000"/>
                    <a:lumOff val="40000"/>
                  </a:schemeClr>
                </a:solidFill>
                <a:cs typeface="B Homa" panose="00000400000000000000" pitchFamily="2" charset="-78"/>
              </a:rPr>
              <a:t>1 – برای منطقه یا شهر خود نقشه رنگی تهیه کنیم.</a:t>
            </a:r>
          </a:p>
          <a:p>
            <a:pPr algn="just" eaLnBrk="1" fontAlgn="auto" hangingPunct="1">
              <a:spcAft>
                <a:spcPts val="0"/>
              </a:spcAft>
              <a:buFont typeface="Wingdings 2"/>
              <a:buNone/>
              <a:defRPr/>
            </a:pPr>
            <a:r>
              <a:rPr lang="fa-IR" sz="2800" b="1" dirty="0">
                <a:solidFill>
                  <a:schemeClr val="accent1">
                    <a:lumMod val="60000"/>
                    <a:lumOff val="40000"/>
                  </a:schemeClr>
                </a:solidFill>
                <a:cs typeface="B Homa" panose="00000400000000000000" pitchFamily="2" charset="-78"/>
              </a:rPr>
              <a:t>2 – در تهیه نقشه رنگی هر شهر یا منطقه باید به هویت، اقلیم و فرهنگ مردم وهمچنین نوع فضای شهری، توجه شود .</a:t>
            </a:r>
          </a:p>
          <a:p>
            <a:pPr algn="just" eaLnBrk="1" fontAlgn="auto" hangingPunct="1">
              <a:spcAft>
                <a:spcPts val="0"/>
              </a:spcAft>
              <a:buFont typeface="Wingdings 2"/>
              <a:buNone/>
              <a:defRPr/>
            </a:pPr>
            <a:r>
              <a:rPr lang="fa-IR" sz="2800" b="1" dirty="0">
                <a:solidFill>
                  <a:schemeClr val="accent1">
                    <a:lumMod val="60000"/>
                    <a:lumOff val="40000"/>
                  </a:schemeClr>
                </a:solidFill>
                <a:cs typeface="B Homa" panose="00000400000000000000" pitchFamily="2" charset="-78"/>
              </a:rPr>
              <a:t>3 – در انتخاب رنگ باید به تأثیررنگ ها وهمنشینی وهماهنگی آنهادرترکیب با یکدیگر ویاکنتراست وسایه روشن رنگ توجه شود.</a:t>
            </a:r>
          </a:p>
          <a:p>
            <a:pPr algn="just" eaLnBrk="1" fontAlgn="auto" hangingPunct="1">
              <a:spcAft>
                <a:spcPts val="0"/>
              </a:spcAft>
              <a:buFont typeface="Wingdings 2"/>
              <a:buNone/>
              <a:defRPr/>
            </a:pPr>
            <a:r>
              <a:rPr lang="fa-IR" sz="2800" b="1" dirty="0">
                <a:solidFill>
                  <a:schemeClr val="accent1">
                    <a:lumMod val="60000"/>
                    <a:lumOff val="40000"/>
                  </a:schemeClr>
                </a:solidFill>
                <a:cs typeface="B Homa" panose="00000400000000000000" pitchFamily="2" charset="-78"/>
              </a:rPr>
              <a:t>4 – استفاده از رنگهای طبیعت و استفاده از مصالح محلی طبیعی در ایجاد فضای آرامش بخش در شهر بسیار مفید خواهد بود.</a:t>
            </a:r>
          </a:p>
          <a:p>
            <a:pPr marL="571500" indent="-571500" algn="just" eaLnBrk="1" fontAlgn="auto" hangingPunct="1">
              <a:spcAft>
                <a:spcPts val="0"/>
              </a:spcAft>
              <a:buFont typeface="Wingdings" pitchFamily="2" charset="2"/>
              <a:buChar char="v"/>
              <a:defRPr/>
            </a:pPr>
            <a:endParaRPr lang="fa-IR" sz="2800" b="1" dirty="0">
              <a:solidFill>
                <a:schemeClr val="accent1"/>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4000" b="1" dirty="0">
              <a:solidFill>
                <a:schemeClr val="accent1">
                  <a:lumMod val="75000"/>
                </a:schemeClr>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4000" b="1" dirty="0" smtClean="0">
              <a:solidFill>
                <a:schemeClr val="accent1">
                  <a:lumMod val="75000"/>
                </a:schemeClr>
              </a:solidFill>
              <a:cs typeface="B Homa" panose="00000400000000000000" pitchFamily="2" charset="-78"/>
            </a:endParaRP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Tree>
    <p:extLst>
      <p:ext uri="{BB962C8B-B14F-4D97-AF65-F5344CB8AC3E}">
        <p14:creationId xmlns:p14="http://schemas.microsoft.com/office/powerpoint/2010/main" val="38810280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75111" y="260648"/>
            <a:ext cx="8328560" cy="6912768"/>
          </a:xfrm>
          <a:extLst/>
        </p:spPr>
        <p:txBody>
          <a:bodyPr>
            <a:normAutofit fontScale="77500" lnSpcReduction="20000"/>
          </a:bodyPr>
          <a:lstStyle/>
          <a:p>
            <a:pPr algn="just" eaLnBrk="1" fontAlgn="auto" hangingPunct="1">
              <a:spcAft>
                <a:spcPts val="0"/>
              </a:spcAft>
              <a:buFont typeface="Wingdings 2"/>
              <a:buNone/>
              <a:defRPr/>
            </a:pPr>
            <a:r>
              <a:rPr lang="fa-IR" sz="4700" b="1" dirty="0" smtClean="0">
                <a:solidFill>
                  <a:schemeClr val="accent1">
                    <a:lumMod val="75000"/>
                  </a:schemeClr>
                </a:solidFill>
                <a:cs typeface="B Homa" panose="00000400000000000000" pitchFamily="2" charset="-78"/>
              </a:rPr>
              <a:t>منابع:</a:t>
            </a:r>
          </a:p>
          <a:p>
            <a:pPr algn="just" eaLnBrk="1" fontAlgn="auto" hangingPunct="1">
              <a:spcAft>
                <a:spcPts val="0"/>
              </a:spcAft>
              <a:buFont typeface="Wingdings 2"/>
              <a:buNone/>
              <a:defRPr/>
            </a:pPr>
            <a:r>
              <a:rPr lang="fa-IR" sz="3600" b="1" dirty="0">
                <a:solidFill>
                  <a:schemeClr val="accent1"/>
                </a:solidFill>
                <a:cs typeface="B Homa" panose="00000400000000000000" pitchFamily="2" charset="-78"/>
              </a:rPr>
              <a:t>1-	ایتن، هانس، عناصر رنگ ایتن، دکتر حسن ملجائی، انتشارات دانش تایپ ،تهران، 1367.</a:t>
            </a:r>
          </a:p>
          <a:p>
            <a:pPr algn="just" eaLnBrk="1" fontAlgn="auto" hangingPunct="1">
              <a:spcAft>
                <a:spcPts val="0"/>
              </a:spcAft>
              <a:buFont typeface="Wingdings 2"/>
              <a:buNone/>
              <a:defRPr/>
            </a:pPr>
            <a:r>
              <a:rPr lang="fa-IR" sz="3600" b="1" dirty="0">
                <a:solidFill>
                  <a:schemeClr val="accent1"/>
                </a:solidFill>
                <a:cs typeface="B Homa" panose="00000400000000000000" pitchFamily="2" charset="-78"/>
              </a:rPr>
              <a:t>2-	ايتن، هانس، کتاب رنگ، محمد حسين حليمي، سازمان چاپ و انتشارات وزارت فرهنگ وارشاد اسلامی، تهران، ۱۳۷۰.</a:t>
            </a:r>
          </a:p>
          <a:p>
            <a:pPr algn="just" eaLnBrk="1" fontAlgn="auto" hangingPunct="1">
              <a:spcAft>
                <a:spcPts val="0"/>
              </a:spcAft>
              <a:buFont typeface="Wingdings 2"/>
              <a:buNone/>
              <a:defRPr/>
            </a:pPr>
            <a:r>
              <a:rPr lang="fa-IR" sz="3600" b="1" dirty="0">
                <a:solidFill>
                  <a:schemeClr val="accent1"/>
                </a:solidFill>
                <a:cs typeface="B Homa" panose="00000400000000000000" pitchFamily="2" charset="-78"/>
              </a:rPr>
              <a:t>3-	براتی، ناصر، «نگاهی نو به مفهوم شهر از نظرگاه زبان و فرهنگ فارسی»، هنرهای زیبا، بهار 1382، شماره 13، صص29-3.</a:t>
            </a:r>
          </a:p>
          <a:p>
            <a:pPr algn="just" eaLnBrk="1" fontAlgn="auto" hangingPunct="1">
              <a:spcAft>
                <a:spcPts val="0"/>
              </a:spcAft>
              <a:buFont typeface="Wingdings 2"/>
              <a:buNone/>
              <a:defRPr/>
            </a:pPr>
            <a:r>
              <a:rPr lang="fa-IR" sz="3600" b="1" dirty="0">
                <a:solidFill>
                  <a:schemeClr val="accent1"/>
                </a:solidFill>
                <a:cs typeface="B Homa" panose="00000400000000000000" pitchFamily="2" charset="-78"/>
              </a:rPr>
              <a:t>4-	پاکزاد، م. «کلیاتی در باب رنگ»، گرافیک، 1370، شماره 8، صص 22- 23.</a:t>
            </a:r>
          </a:p>
          <a:p>
            <a:pPr algn="just" eaLnBrk="1" fontAlgn="auto" hangingPunct="1">
              <a:spcAft>
                <a:spcPts val="0"/>
              </a:spcAft>
              <a:buFont typeface="Wingdings 2"/>
              <a:buNone/>
              <a:defRPr/>
            </a:pPr>
            <a:r>
              <a:rPr lang="fa-IR" sz="3600" b="1" dirty="0">
                <a:solidFill>
                  <a:schemeClr val="accent1"/>
                </a:solidFill>
                <a:cs typeface="B Homa" panose="00000400000000000000" pitchFamily="2" charset="-78"/>
              </a:rPr>
              <a:t>5-	حسینیون، سولماز، «رنگ درشهر» ، شهرداری ها، 1380، شماره 24، صص 23-27.</a:t>
            </a:r>
          </a:p>
          <a:p>
            <a:pPr algn="just" eaLnBrk="1" fontAlgn="auto" hangingPunct="1">
              <a:spcAft>
                <a:spcPts val="0"/>
              </a:spcAft>
              <a:buFont typeface="Wingdings 2"/>
              <a:buNone/>
              <a:defRPr/>
            </a:pPr>
            <a:r>
              <a:rPr lang="fa-IR" sz="3600" b="1" dirty="0">
                <a:solidFill>
                  <a:schemeClr val="accent1"/>
                </a:solidFill>
                <a:cs typeface="B Homa" panose="00000400000000000000" pitchFamily="2" charset="-78"/>
              </a:rPr>
              <a:t>6-	سید صدر، سید ابو القاسم، معماری،رنگ و انسان، آثار اندیشه، تهران، 1380. </a:t>
            </a:r>
          </a:p>
          <a:p>
            <a:pPr algn="just" eaLnBrk="1" fontAlgn="auto" hangingPunct="1">
              <a:spcAft>
                <a:spcPts val="0"/>
              </a:spcAft>
              <a:buFont typeface="Wingdings 2"/>
              <a:buNone/>
              <a:defRPr/>
            </a:pPr>
            <a:r>
              <a:rPr lang="fa-IR" sz="3600" b="1" dirty="0">
                <a:solidFill>
                  <a:schemeClr val="accent1"/>
                </a:solidFill>
                <a:cs typeface="B Homa" panose="00000400000000000000" pitchFamily="2" charset="-78"/>
              </a:rPr>
              <a:t>7-	صفا منش، کامران و بهروز منادی زاده،«ضوابط ساختمانی برای ایجاد هویت وهماهنگی درسیمای شهرها»، آبادی، 1378، شماره22 ، صص 22- 25.</a:t>
            </a:r>
          </a:p>
          <a:p>
            <a:pPr algn="just" eaLnBrk="1" fontAlgn="auto" hangingPunct="1">
              <a:spcAft>
                <a:spcPts val="0"/>
              </a:spcAft>
              <a:buFont typeface="Wingdings 2"/>
              <a:buNone/>
              <a:defRPr/>
            </a:pPr>
            <a:endParaRPr lang="fa-IR" sz="4000" b="1" dirty="0" smtClean="0">
              <a:solidFill>
                <a:schemeClr val="accent1">
                  <a:lumMod val="75000"/>
                </a:schemeClr>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a:solidFill>
                <a:schemeClr val="accent1"/>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4000" b="1" dirty="0">
              <a:solidFill>
                <a:schemeClr val="accent1">
                  <a:lumMod val="75000"/>
                </a:schemeClr>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4000" b="1" dirty="0" smtClean="0">
              <a:solidFill>
                <a:schemeClr val="accent1">
                  <a:lumMod val="75000"/>
                </a:schemeClr>
              </a:solidFill>
              <a:cs typeface="B Homa" panose="00000400000000000000" pitchFamily="2" charset="-78"/>
            </a:endParaRP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Tree>
    <p:extLst>
      <p:ext uri="{BB962C8B-B14F-4D97-AF65-F5344CB8AC3E}">
        <p14:creationId xmlns:p14="http://schemas.microsoft.com/office/powerpoint/2010/main" val="49485885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63920" y="260648"/>
            <a:ext cx="8328560" cy="6912768"/>
          </a:xfrm>
          <a:extLst/>
        </p:spPr>
        <p:txBody>
          <a:bodyPr>
            <a:normAutofit fontScale="62500" lnSpcReduction="20000"/>
          </a:bodyPr>
          <a:lstStyle/>
          <a:p>
            <a:pPr algn="just" eaLnBrk="1" fontAlgn="auto" hangingPunct="1">
              <a:spcAft>
                <a:spcPts val="0"/>
              </a:spcAft>
              <a:buFont typeface="Wingdings 2"/>
              <a:buNone/>
              <a:defRPr/>
            </a:pPr>
            <a:r>
              <a:rPr lang="fa-IR" sz="5700" b="1" dirty="0" smtClean="0">
                <a:solidFill>
                  <a:schemeClr val="accent1">
                    <a:lumMod val="75000"/>
                  </a:schemeClr>
                </a:solidFill>
                <a:cs typeface="B Homa" panose="00000400000000000000" pitchFamily="2" charset="-78"/>
              </a:rPr>
              <a:t>منابع:</a:t>
            </a:r>
          </a:p>
          <a:p>
            <a:pPr algn="just" eaLnBrk="1" fontAlgn="auto" hangingPunct="1">
              <a:spcAft>
                <a:spcPts val="0"/>
              </a:spcAft>
              <a:buFont typeface="Wingdings 2"/>
              <a:buNone/>
              <a:defRPr/>
            </a:pPr>
            <a:endParaRPr lang="fa-IR" sz="4000" b="1" dirty="0" smtClean="0">
              <a:solidFill>
                <a:schemeClr val="accent1">
                  <a:lumMod val="75000"/>
                </a:schemeClr>
              </a:solidFill>
              <a:cs typeface="B Homa" panose="00000400000000000000" pitchFamily="2" charset="-78"/>
            </a:endParaRPr>
          </a:p>
          <a:p>
            <a:pPr algn="just" eaLnBrk="1" fontAlgn="auto" hangingPunct="1">
              <a:spcAft>
                <a:spcPts val="0"/>
              </a:spcAft>
              <a:buFont typeface="Wingdings 2"/>
              <a:buNone/>
              <a:defRPr/>
            </a:pPr>
            <a:r>
              <a:rPr lang="fa-IR" sz="4000" b="1" dirty="0" smtClean="0">
                <a:solidFill>
                  <a:schemeClr val="accent1"/>
                </a:solidFill>
                <a:cs typeface="B Homa" panose="00000400000000000000" pitchFamily="2" charset="-78"/>
              </a:rPr>
              <a:t>8-</a:t>
            </a:r>
            <a:r>
              <a:rPr lang="fa-IR" sz="4000" b="1" dirty="0">
                <a:solidFill>
                  <a:schemeClr val="accent1"/>
                </a:solidFill>
                <a:cs typeface="B Homa" panose="00000400000000000000" pitchFamily="2" charset="-78"/>
              </a:rPr>
              <a:t>	غفاری، مسعود، «روح و رنگ-تاثیر روانی رنگ در انسان»، طراحی، 1382، شماره صفر. </a:t>
            </a:r>
          </a:p>
          <a:p>
            <a:pPr algn="just" eaLnBrk="1" fontAlgn="auto" hangingPunct="1">
              <a:spcAft>
                <a:spcPts val="0"/>
              </a:spcAft>
              <a:buFont typeface="Wingdings 2"/>
              <a:buNone/>
              <a:defRPr/>
            </a:pPr>
            <a:r>
              <a:rPr lang="fa-IR" sz="4000" b="1" dirty="0">
                <a:solidFill>
                  <a:schemeClr val="accent1"/>
                </a:solidFill>
                <a:cs typeface="B Homa" panose="00000400000000000000" pitchFamily="2" charset="-78"/>
              </a:rPr>
              <a:t>9-	قدوسی، مهران، «کاربرد رنگ های طبیعت درمنظر سازی شهری» ، شهرداری ها، 1380، شماره 24، صص 23-27.</a:t>
            </a:r>
          </a:p>
          <a:p>
            <a:pPr algn="just" eaLnBrk="1" fontAlgn="auto" hangingPunct="1">
              <a:spcAft>
                <a:spcPts val="0"/>
              </a:spcAft>
              <a:buFont typeface="Wingdings 2"/>
              <a:buNone/>
              <a:defRPr/>
            </a:pPr>
            <a:r>
              <a:rPr lang="fa-IR" sz="4000" b="1" dirty="0">
                <a:solidFill>
                  <a:schemeClr val="accent1"/>
                </a:solidFill>
                <a:cs typeface="B Homa" panose="00000400000000000000" pitchFamily="2" charset="-78"/>
              </a:rPr>
              <a:t>10-	 لوشر، ماکس، روانشناسي رنگها، ويدا ابي‌زاده، انتشارات درسا، تهران،۱۳۷۲.</a:t>
            </a:r>
          </a:p>
          <a:p>
            <a:pPr algn="just" eaLnBrk="1" fontAlgn="auto" hangingPunct="1">
              <a:spcAft>
                <a:spcPts val="0"/>
              </a:spcAft>
              <a:buFont typeface="Wingdings 2"/>
              <a:buNone/>
              <a:defRPr/>
            </a:pPr>
            <a:r>
              <a:rPr lang="fa-IR" sz="4000" b="1" dirty="0">
                <a:solidFill>
                  <a:schemeClr val="accent1"/>
                </a:solidFill>
                <a:cs typeface="B Homa" panose="00000400000000000000" pitchFamily="2" charset="-78"/>
              </a:rPr>
              <a:t>11-	محمودي ده ده بيگلو، کوروش و امير شکيبامنش، اصول ومباني رنگ شناسي در معماري وشهرسازي: ويژه    دانشجويان معماري وشهرسازي، هله: طحان، تهران، 1384.</a:t>
            </a:r>
          </a:p>
          <a:p>
            <a:pPr algn="just" eaLnBrk="1" fontAlgn="auto" hangingPunct="1">
              <a:spcAft>
                <a:spcPts val="0"/>
              </a:spcAft>
              <a:buFont typeface="Wingdings 2"/>
              <a:buNone/>
              <a:defRPr/>
            </a:pPr>
            <a:r>
              <a:rPr lang="fa-IR" sz="4000" b="1" dirty="0">
                <a:solidFill>
                  <a:schemeClr val="accent1"/>
                </a:solidFill>
                <a:cs typeface="B Homa" panose="00000400000000000000" pitchFamily="2" charset="-78"/>
              </a:rPr>
              <a:t>12-	مطلبی، قاسم، «روان شناسی محیطی دانشی نو در خدمت معماری و طراحی شهری»، هنرهای زبیا، زمستان 1380، شماره 10، صص52-64.</a:t>
            </a:r>
          </a:p>
          <a:p>
            <a:pPr algn="just" eaLnBrk="1" fontAlgn="auto" hangingPunct="1">
              <a:spcAft>
                <a:spcPts val="0"/>
              </a:spcAft>
              <a:buFont typeface="Wingdings 2"/>
              <a:buNone/>
              <a:defRPr/>
            </a:pPr>
            <a:r>
              <a:rPr lang="fa-IR" sz="4000" b="1" dirty="0">
                <a:solidFill>
                  <a:schemeClr val="accent1"/>
                </a:solidFill>
                <a:cs typeface="B Homa" panose="00000400000000000000" pitchFamily="2" charset="-78"/>
              </a:rPr>
              <a:t>13-	موسوی،بهروز، «رنگ در شهر و تاثیر آن در روان آدمی»، نشریه همشهری،1372.</a:t>
            </a:r>
          </a:p>
          <a:p>
            <a:pPr algn="just" eaLnBrk="1" fontAlgn="auto" hangingPunct="1">
              <a:spcAft>
                <a:spcPts val="0"/>
              </a:spcAft>
              <a:buFont typeface="Wingdings 2"/>
              <a:buNone/>
              <a:defRPr/>
            </a:pPr>
            <a:r>
              <a:rPr lang="fa-IR" sz="4000" b="1" dirty="0">
                <a:solidFill>
                  <a:schemeClr val="accent1"/>
                </a:solidFill>
                <a:cs typeface="B Homa" panose="00000400000000000000" pitchFamily="2" charset="-78"/>
              </a:rPr>
              <a:t>14-	نوایی، سخنرانی با موضوع رنگ درشهر، دانشگاه خوراسگان، 1383.</a:t>
            </a:r>
          </a:p>
          <a:p>
            <a:pPr algn="just" eaLnBrk="1" fontAlgn="auto" hangingPunct="1">
              <a:spcAft>
                <a:spcPts val="0"/>
              </a:spcAft>
              <a:buFont typeface="Wingdings 2"/>
              <a:buNone/>
              <a:defRPr/>
            </a:pPr>
            <a:endParaRPr lang="fa-IR" sz="4000" b="1" dirty="0" smtClean="0">
              <a:solidFill>
                <a:schemeClr val="accent1">
                  <a:lumMod val="75000"/>
                </a:schemeClr>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2800" b="1" dirty="0" smtClean="0">
              <a:solidFill>
                <a:schemeClr val="accent1"/>
              </a:solidFill>
              <a:cs typeface="B Homa" panose="00000400000000000000" pitchFamily="2" charset="-78"/>
            </a:endParaRPr>
          </a:p>
          <a:p>
            <a:pPr algn="just" eaLnBrk="1" fontAlgn="auto" hangingPunct="1">
              <a:spcAft>
                <a:spcPts val="0"/>
              </a:spcAft>
              <a:buFont typeface="Wingdings 2"/>
              <a:buNone/>
              <a:defRPr/>
            </a:pPr>
            <a:endParaRPr lang="fa-IR" sz="2800" b="1" dirty="0">
              <a:solidFill>
                <a:schemeClr val="accent1"/>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4000" b="1" dirty="0">
              <a:solidFill>
                <a:schemeClr val="accent1">
                  <a:lumMod val="75000"/>
                </a:schemeClr>
              </a:solidFill>
              <a:cs typeface="B Homa" panose="00000400000000000000" pitchFamily="2" charset="-78"/>
            </a:endParaRPr>
          </a:p>
          <a:p>
            <a:pPr marL="571500" indent="-571500" algn="just" eaLnBrk="1" fontAlgn="auto" hangingPunct="1">
              <a:spcAft>
                <a:spcPts val="0"/>
              </a:spcAft>
              <a:buFont typeface="Wingdings" pitchFamily="2" charset="2"/>
              <a:buChar char="v"/>
              <a:defRPr/>
            </a:pPr>
            <a:endParaRPr lang="fa-IR" sz="4000" b="1" dirty="0" smtClean="0">
              <a:solidFill>
                <a:schemeClr val="accent1">
                  <a:lumMod val="75000"/>
                </a:schemeClr>
              </a:solidFill>
              <a:cs typeface="B Homa" panose="00000400000000000000" pitchFamily="2" charset="-78"/>
            </a:endParaRPr>
          </a:p>
        </p:txBody>
      </p:sp>
      <p:sp>
        <p:nvSpPr>
          <p:cNvPr id="2" name="Rectangle 1"/>
          <p:cNvSpPr/>
          <p:nvPr/>
        </p:nvSpPr>
        <p:spPr>
          <a:xfrm>
            <a:off x="4646613" y="3144838"/>
            <a:ext cx="185737" cy="831850"/>
          </a:xfrm>
          <a:prstGeom prst="rect">
            <a:avLst/>
          </a:prstGeom>
          <a:noFill/>
        </p:spPr>
        <p:txBody>
          <a:bodyPr wrap="none">
            <a:spAutoFit/>
          </a:bodyPr>
          <a:lstStyle/>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a:p>
            <a:pPr algn="ctr">
              <a:defRPr/>
            </a:pPr>
            <a:endParaRPr lang="fa-IR" sz="1600" dirty="0">
              <a:solidFill>
                <a:srgbClr val="A53010">
                  <a:lumMod val="60000"/>
                  <a:lumOff val="40000"/>
                </a:srgbClr>
              </a:solidFill>
            </a:endParaRPr>
          </a:p>
        </p:txBody>
      </p:sp>
    </p:spTree>
    <p:extLst>
      <p:ext uri="{BB962C8B-B14F-4D97-AF65-F5344CB8AC3E}">
        <p14:creationId xmlns:p14="http://schemas.microsoft.com/office/powerpoint/2010/main" val="7062632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504743"/>
            <a:ext cx="8062912" cy="5400600"/>
          </a:xfrm>
          <a:extLst/>
        </p:spPr>
        <p:txBody>
          <a:bodyPr>
            <a:normAutofit/>
          </a:bodyPr>
          <a:lstStyle/>
          <a:p>
            <a:pPr marL="571500" indent="-571500" eaLnBrk="1" fontAlgn="auto" hangingPunct="1">
              <a:spcAft>
                <a:spcPts val="0"/>
              </a:spcAft>
              <a:buFont typeface="Wingdings" pitchFamily="2" charset="2"/>
              <a:buChar char="v"/>
              <a:defRPr/>
            </a:pPr>
            <a:r>
              <a:rPr lang="fa-IR" sz="2800" b="1" dirty="0">
                <a:solidFill>
                  <a:schemeClr val="tx1"/>
                </a:solidFill>
                <a:cs typeface="B Homa" panose="00000400000000000000" pitchFamily="2" charset="-78"/>
              </a:rPr>
              <a:t>از رنگ می توان برای مشخص نمودن بناهای مهم و نشانه های شهری استفاده کرد. می توان مسیرها، میادین و میدانگاه های معروف و خیابان های مهم را با کدهای رنگی، خوانا کرد. </a:t>
            </a:r>
            <a:endParaRPr lang="fa-IR" sz="2800" b="1" dirty="0" smtClean="0">
              <a:solidFill>
                <a:schemeClr val="tx1"/>
              </a:solidFill>
              <a:cs typeface="B Homa" panose="00000400000000000000" pitchFamily="2" charset="-78"/>
            </a:endParaRPr>
          </a:p>
        </p:txBody>
      </p:sp>
      <p:sp>
        <p:nvSpPr>
          <p:cNvPr id="13319" name="Rectangle 1"/>
          <p:cNvSpPr>
            <a:spLocks noChangeArrowheads="1"/>
          </p:cNvSpPr>
          <p:nvPr/>
        </p:nvSpPr>
        <p:spPr bwMode="auto">
          <a:xfrm>
            <a:off x="827088" y="5522913"/>
            <a:ext cx="2895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ar-SA" altLang="fa-IR" b="1">
                <a:solidFill>
                  <a:prstClr val="black"/>
                </a:solidFill>
              </a:rPr>
              <a:t>طراحی میدان شهری در هنگ کنگ </a:t>
            </a:r>
            <a:endParaRPr lang="en-US" altLang="fa-IR">
              <a:solidFill>
                <a:prstClr val="black"/>
              </a:solidFill>
            </a:endParaRPr>
          </a:p>
        </p:txBody>
      </p:sp>
      <p:pic>
        <p:nvPicPr>
          <p:cNvPr id="12" name="Picture 11" descr="http://www.memarinews.com/../Image/News/oie-built-%2004.jpg"/>
          <p:cNvPicPr/>
          <p:nvPr/>
        </p:nvPicPr>
        <p:blipFill>
          <a:blip r:embed="rId2"/>
          <a:srcRect/>
          <a:stretch>
            <a:fillRect/>
          </a:stretch>
        </p:blipFill>
        <p:spPr bwMode="auto">
          <a:xfrm>
            <a:off x="173038" y="1916113"/>
            <a:ext cx="4762500" cy="31623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http://www.memarinews.com/../Image/News/oie-built-%2002.jpg"/>
          <p:cNvPicPr/>
          <p:nvPr/>
        </p:nvPicPr>
        <p:blipFill>
          <a:blip r:embed="rId3"/>
          <a:srcRect/>
          <a:stretch>
            <a:fillRect/>
          </a:stretch>
        </p:blipFill>
        <p:spPr bwMode="auto">
          <a:xfrm>
            <a:off x="4137025" y="3165475"/>
            <a:ext cx="4762500" cy="31718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068874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http://www.memarinews.com/../Image/News/oie-built-%2005.jpg"/>
          <p:cNvPicPr/>
          <p:nvPr/>
        </p:nvPicPr>
        <p:blipFill>
          <a:blip r:embed="rId2"/>
          <a:srcRect/>
          <a:stretch>
            <a:fillRect/>
          </a:stretch>
        </p:blipFill>
        <p:spPr bwMode="auto">
          <a:xfrm>
            <a:off x="169863" y="307975"/>
            <a:ext cx="4762500" cy="31718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http://www.memarinews.com/../Image/News/oie-built-%2008.jpg"/>
          <p:cNvPicPr/>
          <p:nvPr/>
        </p:nvPicPr>
        <p:blipFill>
          <a:blip r:embed="rId3"/>
          <a:srcRect/>
          <a:stretch>
            <a:fillRect/>
          </a:stretch>
        </p:blipFill>
        <p:spPr bwMode="auto">
          <a:xfrm>
            <a:off x="5076825" y="333375"/>
            <a:ext cx="3868738" cy="58261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descr="http://www.memarinews.com/../Image/News/oie-built-%2009.jpg"/>
          <p:cNvPicPr/>
          <p:nvPr/>
        </p:nvPicPr>
        <p:blipFill>
          <a:blip r:embed="rId4"/>
          <a:srcRect/>
          <a:stretch>
            <a:fillRect/>
          </a:stretch>
        </p:blipFill>
        <p:spPr bwMode="auto">
          <a:xfrm>
            <a:off x="169863" y="3644900"/>
            <a:ext cx="4762500" cy="3086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345" name="Rectangle 1"/>
          <p:cNvSpPr>
            <a:spLocks noChangeArrowheads="1"/>
          </p:cNvSpPr>
          <p:nvPr/>
        </p:nvSpPr>
        <p:spPr bwMode="auto">
          <a:xfrm>
            <a:off x="5637213" y="6308725"/>
            <a:ext cx="2895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gn="l" rtl="0" eaLnBrk="1" fontAlgn="base" hangingPunct="1">
              <a:spcBef>
                <a:spcPct val="0"/>
              </a:spcBef>
              <a:spcAft>
                <a:spcPct val="0"/>
              </a:spcAft>
            </a:pPr>
            <a:r>
              <a:rPr lang="ar-SA" altLang="fa-IR" b="1">
                <a:solidFill>
                  <a:prstClr val="black"/>
                </a:solidFill>
              </a:rPr>
              <a:t>طراحی میدان شهری در هنگ کنگ </a:t>
            </a:r>
            <a:endParaRPr lang="en-US" altLang="fa-IR">
              <a:solidFill>
                <a:prstClr val="black"/>
              </a:solidFill>
            </a:endParaRPr>
          </a:p>
        </p:txBody>
      </p:sp>
    </p:spTree>
    <p:extLst>
      <p:ext uri="{BB962C8B-B14F-4D97-AF65-F5344CB8AC3E}">
        <p14:creationId xmlns:p14="http://schemas.microsoft.com/office/powerpoint/2010/main" val="37077317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171400"/>
            <a:ext cx="8062912" cy="5400600"/>
          </a:xfrm>
          <a:extLst/>
        </p:spPr>
        <p:txBody>
          <a:bodyPr>
            <a:normAutofit/>
          </a:bodyPr>
          <a:lstStyle/>
          <a:p>
            <a:pPr eaLnBrk="1" fontAlgn="auto" hangingPunct="1">
              <a:spcAft>
                <a:spcPts val="0"/>
              </a:spcAft>
              <a:defRPr/>
            </a:pPr>
            <a:endParaRPr lang="fa-IR" sz="2800" b="1" dirty="0">
              <a:solidFill>
                <a:schemeClr val="tx1"/>
              </a:solidFill>
              <a:cs typeface="B Homa" panose="00000400000000000000" pitchFamily="2" charset="-78"/>
            </a:endParaRPr>
          </a:p>
          <a:p>
            <a:pPr algn="r" eaLnBrk="1" fontAlgn="auto" hangingPunct="1">
              <a:spcAft>
                <a:spcPts val="0"/>
              </a:spcAft>
              <a:buFont typeface="Wingdings 2"/>
              <a:buNone/>
              <a:defRPr/>
            </a:pPr>
            <a:r>
              <a:rPr lang="fa-IR" sz="4000" b="1" dirty="0" smtClean="0">
                <a:solidFill>
                  <a:schemeClr val="tx1"/>
                </a:solidFill>
                <a:cs typeface="B Homa" panose="00000400000000000000" pitchFamily="2" charset="-78"/>
              </a:rPr>
              <a:t>تاریخچه رنگ:</a:t>
            </a:r>
          </a:p>
          <a:p>
            <a:pPr marL="571500" indent="-571500" algn="r" eaLnBrk="1" fontAlgn="auto" hangingPunct="1">
              <a:spcAft>
                <a:spcPts val="0"/>
              </a:spcAft>
              <a:buFont typeface="Wingdings" pitchFamily="2" charset="2"/>
              <a:buChar char="v"/>
              <a:defRPr/>
            </a:pPr>
            <a:r>
              <a:rPr lang="fa-IR" sz="2400" b="1" dirty="0">
                <a:solidFill>
                  <a:schemeClr val="tx1"/>
                </a:solidFill>
                <a:cs typeface="B Homa" panose="00000400000000000000" pitchFamily="2" charset="-78"/>
              </a:rPr>
              <a:t>از روز نخستین خلقت جهان، رنگ ها نیز وجود داشتند. هنگامی که بشر چشم بر جهان گشود، محیطی رنگارنگ را در اطراف خود دید و به تدریج آموخت که هیچ کدام از رنگ ها بی دلیل بوجود نیامده اند. </a:t>
            </a:r>
          </a:p>
          <a:p>
            <a:pPr marL="571500" indent="-571500" eaLnBrk="1" fontAlgn="auto" hangingPunct="1">
              <a:spcAft>
                <a:spcPts val="0"/>
              </a:spcAft>
              <a:buFont typeface="Wingdings" pitchFamily="2" charset="2"/>
              <a:buChar char="v"/>
              <a:defRPr/>
            </a:pPr>
            <a:endParaRPr lang="fa-IR" sz="4000" b="1" dirty="0">
              <a:solidFill>
                <a:schemeClr val="tx1"/>
              </a:solidFill>
              <a:cs typeface="B Homa" panose="00000400000000000000" pitchFamily="2" charset="-78"/>
            </a:endParaRPr>
          </a:p>
        </p:txBody>
      </p:sp>
      <p:pic>
        <p:nvPicPr>
          <p:cNvPr id="8" name="Picture 7" descr="http://images.persianblog.ir/238880_eVaVZ8GW.jpg"/>
          <p:cNvPicPr/>
          <p:nvPr/>
        </p:nvPicPr>
        <p:blipFill>
          <a:blip r:embed="rId2"/>
          <a:srcRect/>
          <a:stretch>
            <a:fillRect/>
          </a:stretch>
        </p:blipFill>
        <p:spPr bwMode="auto">
          <a:xfrm>
            <a:off x="107950" y="2349500"/>
            <a:ext cx="3170238" cy="42370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descr="http://www.landscapephoto.info/albums/Europe/FGHJ_50006.jpg"/>
          <p:cNvPicPr/>
          <p:nvPr/>
        </p:nvPicPr>
        <p:blipFill>
          <a:blip r:embed="rId3"/>
          <a:srcRect/>
          <a:stretch>
            <a:fillRect/>
          </a:stretch>
        </p:blipFill>
        <p:spPr bwMode="auto">
          <a:xfrm>
            <a:off x="3348038" y="2938463"/>
            <a:ext cx="5707062" cy="3567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002605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66750" y="476324"/>
            <a:ext cx="8062912" cy="5400600"/>
          </a:xfrm>
          <a:extLst/>
        </p:spPr>
        <p:txBody>
          <a:bodyPr>
            <a:normAutofit/>
          </a:bodyPr>
          <a:lstStyle/>
          <a:p>
            <a:pPr marL="571500" indent="-571500" algn="r" eaLnBrk="1" fontAlgn="auto" hangingPunct="1">
              <a:spcAft>
                <a:spcPts val="0"/>
              </a:spcAft>
              <a:buFont typeface="Wingdings" pitchFamily="2" charset="2"/>
              <a:buChar char="v"/>
              <a:defRPr/>
            </a:pPr>
            <a:r>
              <a:rPr lang="fa-IR" sz="2400" b="1" dirty="0">
                <a:solidFill>
                  <a:schemeClr val="tx1"/>
                </a:solidFill>
                <a:cs typeface="B Homa" panose="00000400000000000000" pitchFamily="2" charset="-78"/>
              </a:rPr>
              <a:t>چون بین انسان و محیط اطرافش زبان مشترکی وجود نداشت، آدمی کم کم دریافت که رنگ های موجود در طبیعت همانند علامت رمز هستند و هر کدام رازی نهفته در خود دارند</a:t>
            </a:r>
            <a:r>
              <a:rPr lang="fa-IR" sz="2400" b="1" dirty="0" smtClean="0">
                <a:solidFill>
                  <a:schemeClr val="tx1"/>
                </a:solidFill>
                <a:cs typeface="B Homa" panose="00000400000000000000" pitchFamily="2" charset="-78"/>
              </a:rPr>
              <a:t>.</a:t>
            </a:r>
            <a:endParaRPr lang="en-US" sz="2400" b="1" dirty="0" smtClean="0">
              <a:solidFill>
                <a:schemeClr val="tx1"/>
              </a:solidFill>
              <a:cs typeface="B Homa" panose="00000400000000000000" pitchFamily="2" charset="-78"/>
            </a:endParaRPr>
          </a:p>
          <a:p>
            <a:pPr marL="571500" indent="-571500" algn="r" eaLnBrk="1" fontAlgn="auto" hangingPunct="1">
              <a:spcAft>
                <a:spcPts val="0"/>
              </a:spcAft>
              <a:buFont typeface="Wingdings" pitchFamily="2" charset="2"/>
              <a:buChar char="v"/>
              <a:defRPr/>
            </a:pPr>
            <a:r>
              <a:rPr lang="fa-IR" sz="2400" b="1" dirty="0" smtClean="0">
                <a:solidFill>
                  <a:schemeClr val="tx1"/>
                </a:solidFill>
                <a:cs typeface="B Homa" panose="00000400000000000000" pitchFamily="2" charset="-78"/>
              </a:rPr>
              <a:t> </a:t>
            </a:r>
            <a:r>
              <a:rPr lang="fa-IR" sz="2400" b="1" dirty="0">
                <a:solidFill>
                  <a:schemeClr val="tx1"/>
                </a:solidFill>
                <a:cs typeface="B Homa" panose="00000400000000000000" pitchFamily="2" charset="-78"/>
              </a:rPr>
              <a:t>بديهي است که انسان از روزگاران بسيار دور تاکنون تحت نفوذ و تأثير رنگ‌هاي پيرامون خود بوده است، ولی در دوران معاصر تأثير مزبور دو چندان شده و در همه ارکان زندگي روحي ما رخنه کرده است. </a:t>
            </a:r>
            <a:r>
              <a:rPr lang="fa-IR" sz="2400" b="1" dirty="0">
                <a:solidFill>
                  <a:schemeClr val="tx1"/>
                </a:solidFill>
                <a:cs typeface="B Homa" panose="00000400000000000000" pitchFamily="2" charset="-78"/>
              </a:rPr>
              <a:t>امروزه هر چيز که بشر مي‌سازد داراي رنگ است و اثر رنگها بر روي روح و روان انسان چيزي غير قابل انکار شده است.(لوشر،۱۳۷۲)</a:t>
            </a:r>
          </a:p>
          <a:p>
            <a:pPr marL="571500" indent="-571500" algn="r" eaLnBrk="1" fontAlgn="auto" hangingPunct="1">
              <a:spcAft>
                <a:spcPts val="0"/>
              </a:spcAft>
              <a:buFont typeface="Wingdings" pitchFamily="2" charset="2"/>
              <a:buChar char="v"/>
              <a:defRPr/>
            </a:pPr>
            <a:endParaRPr lang="fa-IR" sz="2400" b="1" dirty="0" smtClean="0">
              <a:solidFill>
                <a:schemeClr val="tx1"/>
              </a:solidFill>
              <a:cs typeface="B Homa" panose="00000400000000000000" pitchFamily="2" charset="-78"/>
            </a:endParaRPr>
          </a:p>
        </p:txBody>
      </p:sp>
      <p:pic>
        <p:nvPicPr>
          <p:cNvPr id="8" name="Picture 7" descr="Colors Of The City"/>
          <p:cNvPicPr/>
          <p:nvPr/>
        </p:nvPicPr>
        <p:blipFill>
          <a:blip r:embed="rId2"/>
          <a:srcRect/>
          <a:stretch>
            <a:fillRect/>
          </a:stretch>
        </p:blipFill>
        <p:spPr bwMode="auto">
          <a:xfrm>
            <a:off x="881856" y="3898900"/>
            <a:ext cx="7632700" cy="24685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232399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otalTime>17</TotalTime>
  <Words>3333</Words>
  <Application>Microsoft Office PowerPoint</Application>
  <PresentationFormat>On-screen Show (4:3)</PresentationFormat>
  <Paragraphs>262</Paragraphs>
  <Slides>54</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54</vt:i4>
      </vt:variant>
    </vt:vector>
  </HeadingPairs>
  <TitlesOfParts>
    <vt:vector size="66" baseType="lpstr">
      <vt:lpstr>Arial</vt:lpstr>
      <vt:lpstr>B Homa</vt:lpstr>
      <vt:lpstr>Calibri</vt:lpstr>
      <vt:lpstr>Calibri Light</vt:lpstr>
      <vt:lpstr>Century Gothic</vt:lpstr>
      <vt:lpstr>Tahoma</vt:lpstr>
      <vt:lpstr>Times New Roman</vt:lpstr>
      <vt:lpstr>Wingdings</vt:lpstr>
      <vt:lpstr>Wingdings 2</vt:lpstr>
      <vt:lpstr>Wingdings 3</vt:lpstr>
      <vt:lpstr>Office Theme</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7</cp:revision>
  <dcterms:created xsi:type="dcterms:W3CDTF">2020-12-07T00:36:30Z</dcterms:created>
  <dcterms:modified xsi:type="dcterms:W3CDTF">2020-12-07T00:53:31Z</dcterms:modified>
</cp:coreProperties>
</file>