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snapToGrid="0">
      <p:cViewPr varScale="1">
        <p:scale>
          <a:sx n="75" d="100"/>
          <a:sy n="75" d="100"/>
        </p:scale>
        <p:origin x="107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8" name="Group 17"/>
          <p:cNvGrpSpPr/>
          <p:nvPr/>
        </p:nvGrpSpPr>
        <p:grpSpPr>
          <a:xfrm>
            <a:off x="0" y="0"/>
            <a:ext cx="9144677" cy="6858000"/>
            <a:chOff x="0" y="0"/>
            <a:chExt cx="9144677" cy="6858000"/>
          </a:xfrm>
        </p:grpSpPr>
        <p:pic>
          <p:nvPicPr>
            <p:cNvPr id="8" name="Picture 7" descr="S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2" name="Picture 11"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0" y="3128434"/>
              <a:ext cx="1664208" cy="612648"/>
            </a:xfrm>
            <a:prstGeom prst="rect">
              <a:avLst/>
            </a:prstGeom>
          </p:spPr>
        </p:pic>
        <p:pic>
          <p:nvPicPr>
            <p:cNvPr id="13" name="Picture 12"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7480469" y="3128434"/>
              <a:ext cx="1664208" cy="612648"/>
            </a:xfrm>
            <a:prstGeom prst="rect">
              <a:avLst/>
            </a:prstGeom>
          </p:spPr>
        </p:pic>
      </p:grpSp>
      <p:sp>
        <p:nvSpPr>
          <p:cNvPr id="2" name="Title 1"/>
          <p:cNvSpPr>
            <a:spLocks noGrp="1"/>
          </p:cNvSpPr>
          <p:nvPr>
            <p:ph type="ctrTitle"/>
          </p:nvPr>
        </p:nvSpPr>
        <p:spPr>
          <a:xfrm>
            <a:off x="1921934" y="1811863"/>
            <a:ext cx="5308866" cy="1515533"/>
          </a:xfrm>
        </p:spPr>
        <p:txBody>
          <a:bodyPr anchor="b">
            <a:noAutofit/>
          </a:bodyPr>
          <a:lstStyle>
            <a:lvl1pPr algn="ct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921934" y="3598327"/>
            <a:ext cx="5308866" cy="1377651"/>
          </a:xfrm>
        </p:spPr>
        <p:txBody>
          <a:bodyPr anchor="t">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065417" y="5054602"/>
            <a:ext cx="673276" cy="279400"/>
          </a:xfrm>
        </p:spPr>
        <p:txBody>
          <a:bodyPr/>
          <a:lstStyle/>
          <a:p>
            <a:fld id="{1D8BD707-D9CF-40AE-B4C6-C98DA3205C09}" type="datetimeFigureOut">
              <a:rPr lang="en-US" smtClean="0">
                <a:solidFill>
                  <a:prstClr val="black"/>
                </a:solidFill>
              </a:rPr>
              <a:pPr/>
              <a:t>11/27/2020</a:t>
            </a:fld>
            <a:endParaRPr lang="en-US">
              <a:solidFill>
                <a:prstClr val="black"/>
              </a:solidFill>
            </a:endParaRPr>
          </a:p>
        </p:txBody>
      </p:sp>
      <p:sp>
        <p:nvSpPr>
          <p:cNvPr id="5" name="Footer Placeholder 4"/>
          <p:cNvSpPr>
            <a:spLocks noGrp="1"/>
          </p:cNvSpPr>
          <p:nvPr>
            <p:ph type="ftr" sz="quarter" idx="11"/>
          </p:nvPr>
        </p:nvSpPr>
        <p:spPr>
          <a:xfrm>
            <a:off x="1921934" y="5054602"/>
            <a:ext cx="4064860" cy="279400"/>
          </a:xfr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6817317" y="5054602"/>
            <a:ext cx="413483" cy="279400"/>
          </a:xfrm>
        </p:spPr>
        <p:txBody>
          <a:bodyPr/>
          <a:lstStyle/>
          <a:p>
            <a:fld id="{B6F15528-21DE-4FAA-801E-634DDDAF4B2B}" type="slidenum">
              <a:rPr lang="en-US" smtClean="0">
                <a:solidFill>
                  <a:prstClr val="black"/>
                </a:solidFill>
              </a:rPr>
              <a:pPr/>
              <a:t>‹#›</a:t>
            </a:fld>
            <a:endParaRPr lang="en-US">
              <a:solidFill>
                <a:prstClr val="black"/>
              </a:solidFill>
            </a:endParaRPr>
          </a:p>
        </p:txBody>
      </p:sp>
      <p:cxnSp>
        <p:nvCxnSpPr>
          <p:cNvPr id="15" name="Straight Connector 14"/>
          <p:cNvCxnSpPr/>
          <p:nvPr/>
        </p:nvCxnSpPr>
        <p:spPr>
          <a:xfrm>
            <a:off x="2019825" y="3471329"/>
            <a:ext cx="511308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490931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76866" y="5382153"/>
            <a:ext cx="6798734" cy="493712"/>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11/27/2020</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629696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906873"/>
            <a:ext cx="6798734" cy="309786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11/27/2020</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cxnSp>
        <p:nvCxnSpPr>
          <p:cNvPr id="15" name="Straight Connector 14"/>
          <p:cNvCxnSpPr/>
          <p:nvPr/>
        </p:nvCxnSpPr>
        <p:spPr>
          <a:xfrm>
            <a:off x="1278465" y="4140199"/>
            <a:ext cx="660642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516213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34333" y="982132"/>
            <a:ext cx="6400250"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11/27/2020</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
        <p:nvSpPr>
          <p:cNvPr id="14" name="TextBox 13"/>
          <p:cNvSpPr txBox="1"/>
          <p:nvPr/>
        </p:nvSpPr>
        <p:spPr>
          <a:xfrm>
            <a:off x="849969" y="905362"/>
            <a:ext cx="457319" cy="584776"/>
          </a:xfrm>
          <a:prstGeom prst="rect">
            <a:avLst/>
          </a:prstGeom>
        </p:spPr>
        <p:txBody>
          <a:bodyPr vert="horz" lIns="91440" tIns="45720" rIns="91440" bIns="45720" rtlCol="0" anchor="ctr">
            <a:noAutofit/>
          </a:bodyPr>
          <a:lstStyle/>
          <a:p>
            <a:pPr algn="l" rtl="0"/>
            <a:r>
              <a:rPr lang="en-US" sz="7200" dirty="0">
                <a:solidFill>
                  <a:prstClr val="black"/>
                </a:solidFill>
              </a:rPr>
              <a:t>“</a:t>
            </a:r>
          </a:p>
        </p:txBody>
      </p:sp>
      <p:sp>
        <p:nvSpPr>
          <p:cNvPr id="15" name="TextBox 14"/>
          <p:cNvSpPr txBox="1"/>
          <p:nvPr/>
        </p:nvSpPr>
        <p:spPr>
          <a:xfrm>
            <a:off x="7633503" y="2827870"/>
            <a:ext cx="457319" cy="584776"/>
          </a:xfrm>
          <a:prstGeom prst="rect">
            <a:avLst/>
          </a:prstGeom>
        </p:spPr>
        <p:txBody>
          <a:bodyPr vert="horz" lIns="91440" tIns="45720" rIns="91440" bIns="45720" rtlCol="0" anchor="ctr">
            <a:noAutofit/>
          </a:bodyPr>
          <a:lstStyle/>
          <a:p>
            <a:pPr rtl="0"/>
            <a:r>
              <a:rPr lang="en-US" sz="7200" dirty="0">
                <a:solidFill>
                  <a:prstClr val="black"/>
                </a:solidFill>
              </a:rPr>
              <a:t>”</a:t>
            </a:r>
          </a:p>
        </p:txBody>
      </p:sp>
      <p:cxnSp>
        <p:nvCxnSpPr>
          <p:cNvPr id="19" name="Straight Connector 18"/>
          <p:cNvCxnSpPr/>
          <p:nvPr/>
        </p:nvCxnSpPr>
        <p:spPr>
          <a:xfrm>
            <a:off x="1278466" y="4140199"/>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526081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76868" y="4777381"/>
            <a:ext cx="6798730"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11/27/2020</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4548338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09416" y="982132"/>
            <a:ext cx="632516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8"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176865" y="4529667"/>
            <a:ext cx="6798736" cy="13462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11/27/2020</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
        <p:nvSpPr>
          <p:cNvPr id="12" name="TextBox 11"/>
          <p:cNvSpPr txBox="1"/>
          <p:nvPr/>
        </p:nvSpPr>
        <p:spPr>
          <a:xfrm>
            <a:off x="878060" y="896895"/>
            <a:ext cx="457319" cy="584776"/>
          </a:xfrm>
          <a:prstGeom prst="rect">
            <a:avLst/>
          </a:prstGeom>
        </p:spPr>
        <p:txBody>
          <a:bodyPr vert="horz" lIns="91440" tIns="45720" rIns="91440" bIns="45720" rtlCol="0" anchor="ctr">
            <a:noAutofit/>
          </a:bodyPr>
          <a:lstStyle/>
          <a:p>
            <a:pPr algn="l" rtl="0"/>
            <a:r>
              <a:rPr lang="en-US" sz="8000" dirty="0">
                <a:solidFill>
                  <a:prstClr val="black"/>
                </a:solidFill>
              </a:rPr>
              <a:t>“</a:t>
            </a:r>
          </a:p>
        </p:txBody>
      </p:sp>
      <p:sp>
        <p:nvSpPr>
          <p:cNvPr id="13" name="TextBox 12"/>
          <p:cNvSpPr txBox="1"/>
          <p:nvPr/>
        </p:nvSpPr>
        <p:spPr>
          <a:xfrm>
            <a:off x="7649796" y="2607728"/>
            <a:ext cx="457319" cy="584776"/>
          </a:xfrm>
          <a:prstGeom prst="rect">
            <a:avLst/>
          </a:prstGeom>
        </p:spPr>
        <p:txBody>
          <a:bodyPr vert="horz" lIns="91440" tIns="45720" rIns="91440" bIns="45720" rtlCol="0" anchor="ctr">
            <a:noAutofit/>
          </a:bodyPr>
          <a:lstStyle/>
          <a:p>
            <a:pPr rtl="0"/>
            <a:r>
              <a:rPr lang="en-US" sz="8000" dirty="0">
                <a:solidFill>
                  <a:prstClr val="black"/>
                </a:solidFill>
              </a:rPr>
              <a:t>”</a:t>
            </a:r>
          </a:p>
        </p:txBody>
      </p:sp>
      <p:cxnSp>
        <p:nvCxnSpPr>
          <p:cNvPr id="26" name="Straight Connector 25"/>
          <p:cNvCxnSpPr/>
          <p:nvPr/>
        </p:nvCxnSpPr>
        <p:spPr>
          <a:xfrm>
            <a:off x="1278466" y="342900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709618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76865" y="982131"/>
            <a:ext cx="6798734" cy="2294467"/>
          </a:xfrm>
        </p:spPr>
        <p:txBody>
          <a:bodyPr vert="horz" lIns="91440" tIns="45720" rIns="91440" bIns="45720" rtlCol="0" anchor="ctr">
            <a:normAutofit/>
          </a:bodyPr>
          <a:lstStyle>
            <a:lvl1pPr>
              <a:defRPr lang="en-US" sz="3200" b="0" dirty="0"/>
            </a:lvl1pPr>
          </a:lstStyle>
          <a:p>
            <a:pPr marL="0" lvl="0"/>
            <a:r>
              <a:rPr lang="en-US" smtClean="0"/>
              <a:t>Click to edit Master title style</a:t>
            </a:r>
            <a:endParaRPr lang="en-US" dirty="0"/>
          </a:p>
        </p:txBody>
      </p:sp>
      <p:sp>
        <p:nvSpPr>
          <p:cNvPr id="14"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176866" y="4470400"/>
            <a:ext cx="6798734" cy="1405467"/>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11/27/2020</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cxnSp>
        <p:nvCxnSpPr>
          <p:cNvPr id="15" name="Straight Connector 14"/>
          <p:cNvCxnSpPr/>
          <p:nvPr/>
        </p:nvCxnSpPr>
        <p:spPr>
          <a:xfrm>
            <a:off x="1278469" y="3429000"/>
            <a:ext cx="6606421"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164762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11/27/2020</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cxnSp>
        <p:nvCxnSpPr>
          <p:cNvPr id="14" name="Straight Connector 13"/>
          <p:cNvCxnSpPr/>
          <p:nvPr/>
        </p:nvCxnSpPr>
        <p:spPr>
          <a:xfrm>
            <a:off x="1278466" y="2354670"/>
            <a:ext cx="660642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671929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56667" y="906873"/>
            <a:ext cx="1618930" cy="496899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11/27/2020</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cxnSp>
        <p:nvCxnSpPr>
          <p:cNvPr id="14" name="Straight Connector 13"/>
          <p:cNvCxnSpPr/>
          <p:nvPr/>
        </p:nvCxnSpPr>
        <p:spPr>
          <a:xfrm>
            <a:off x="6245512" y="906873"/>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884225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11/27/2020</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2642997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78465" y="1641413"/>
            <a:ext cx="6595534" cy="1822514"/>
          </a:xfrm>
        </p:spPr>
        <p:txBody>
          <a:bodyPr anchor="b">
            <a:normAutofit/>
          </a:bodyPr>
          <a:lstStyle>
            <a:lvl1pPr algn="ct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78465" y="3734859"/>
            <a:ext cx="6595534" cy="1090015"/>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11/27/2020</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cxnSp>
        <p:nvCxnSpPr>
          <p:cNvPr id="31" name="Straight Connector 30"/>
          <p:cNvCxnSpPr/>
          <p:nvPr/>
        </p:nvCxnSpPr>
        <p:spPr>
          <a:xfrm>
            <a:off x="1278466" y="3599392"/>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508623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130386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76866" y="2487168"/>
            <a:ext cx="3337560" cy="344728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5152" y="2487168"/>
            <a:ext cx="3337560" cy="344728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11/27/2020</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2545392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76868" y="3243263"/>
            <a:ext cx="3337560" cy="270662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1832" y="3243263"/>
            <a:ext cx="3337560" cy="270662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solidFill>
              </a:rPr>
              <a:pPr/>
              <a:t>11/27/2020</a:t>
            </a:fld>
            <a:endParaRPr lang="en-US">
              <a:solidFill>
                <a:prstClr val="black"/>
              </a:solidFill>
            </a:endParaRPr>
          </a:p>
        </p:txBody>
      </p:sp>
      <p:sp>
        <p:nvSpPr>
          <p:cNvPr id="8" name="Footer Placeholder 7"/>
          <p:cNvSpPr>
            <a:spLocks noGrp="1"/>
          </p:cNvSpPr>
          <p:nvPr>
            <p:ph type="ftr" sz="quarter" idx="11"/>
          </p:nvPr>
        </p:nvSpPr>
        <p:spPr/>
        <p:txBody>
          <a:bodyPr/>
          <a:lstStyle/>
          <a:p>
            <a:endParaRPr lang="en-US">
              <a:solidFill>
                <a:prstClr val="black"/>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cxnSp>
        <p:nvCxnSpPr>
          <p:cNvPr id="41" name="Straight Connector 40"/>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85951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76865" y="915337"/>
            <a:ext cx="6798735" cy="1303867"/>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solidFill>
              </a:rPr>
              <a:pPr/>
              <a:t>11/27/2020</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cxnSp>
        <p:nvCxnSpPr>
          <p:cNvPr id="14" name="Straight Connector 13"/>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599769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prstClr val="black"/>
                </a:solidFill>
              </a:rPr>
              <a:pPr/>
              <a:t>11/27/2020</a:t>
            </a:fld>
            <a:endParaRPr lang="en-US">
              <a:solidFill>
                <a:prstClr val="black"/>
              </a:solidFill>
            </a:endParaRPr>
          </a:p>
        </p:txBody>
      </p:sp>
      <p:sp>
        <p:nvSpPr>
          <p:cNvPr id="3" name="Footer Placeholder 2"/>
          <p:cNvSpPr>
            <a:spLocks noGrp="1"/>
          </p:cNvSpPr>
          <p:nvPr>
            <p:ph type="ftr" sz="quarter" idx="11"/>
          </p:nvPr>
        </p:nvSpPr>
        <p:spPr/>
        <p:txBody>
          <a:bodyPr/>
          <a:lstStyle/>
          <a:p>
            <a:endParaRPr lang="en-US">
              <a:solidFill>
                <a:prstClr val="black"/>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99260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76865" y="3031065"/>
            <a:ext cx="2536798"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11/27/2020</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cxnSp>
        <p:nvCxnSpPr>
          <p:cNvPr id="16" name="Straight Connector 15"/>
          <p:cNvCxnSpPr/>
          <p:nvPr/>
        </p:nvCxnSpPr>
        <p:spPr>
          <a:xfrm>
            <a:off x="1278466" y="2912533"/>
            <a:ext cx="233359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59569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5183069"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76865" y="3255432"/>
            <a:ext cx="3632201" cy="182880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11/27/2020</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5012332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9152467" cy="6858000"/>
            <a:chOff x="0" y="0"/>
            <a:chExt cx="9152467" cy="6858000"/>
          </a:xfrm>
        </p:grpSpPr>
        <p:pic>
          <p:nvPicPr>
            <p:cNvPr id="8" name="Picture 7" descr="S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0" y="3128434"/>
              <a:ext cx="68580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8466667" y="3128434"/>
              <a:ext cx="685800" cy="606425"/>
            </a:xfrm>
            <a:prstGeom prst="rect">
              <a:avLst/>
            </a:prstGeom>
          </p:spPr>
        </p:pic>
      </p:grpSp>
      <p:sp>
        <p:nvSpPr>
          <p:cNvPr id="2" name="Title Placeholder 1"/>
          <p:cNvSpPr>
            <a:spLocks noGrp="1"/>
          </p:cNvSpPr>
          <p:nvPr>
            <p:ph type="title"/>
          </p:nvPr>
        </p:nvSpPr>
        <p:spPr>
          <a:xfrm>
            <a:off x="1176866" y="915337"/>
            <a:ext cx="6798734"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76865" y="2490135"/>
            <a:ext cx="6798736" cy="3444997"/>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356670" y="5960533"/>
            <a:ext cx="1148283"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rtl="0"/>
            <a:fld id="{1D8BD707-D9CF-40AE-B4C6-C98DA3205C09}" type="datetimeFigureOut">
              <a:rPr lang="en-US" smtClean="0">
                <a:solidFill>
                  <a:prstClr val="black"/>
                </a:solidFill>
              </a:rPr>
              <a:pPr rtl="0"/>
              <a:t>11/27/2020</a:t>
            </a:fld>
            <a:endParaRPr lang="en-US">
              <a:solidFill>
                <a:prstClr val="black"/>
              </a:solidFill>
            </a:endParaRPr>
          </a:p>
        </p:txBody>
      </p:sp>
      <p:sp>
        <p:nvSpPr>
          <p:cNvPr id="5" name="Footer Placeholder 4"/>
          <p:cNvSpPr>
            <a:spLocks noGrp="1"/>
          </p:cNvSpPr>
          <p:nvPr>
            <p:ph type="ftr" sz="quarter" idx="3"/>
          </p:nvPr>
        </p:nvSpPr>
        <p:spPr>
          <a:xfrm>
            <a:off x="1176865" y="5960533"/>
            <a:ext cx="5104667"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pPr rtl="0"/>
            <a:endParaRPr lang="en-US">
              <a:solidFill>
                <a:prstClr val="black"/>
              </a:solidFill>
            </a:endParaRPr>
          </a:p>
        </p:txBody>
      </p:sp>
      <p:sp>
        <p:nvSpPr>
          <p:cNvPr id="6" name="Slide Number Placeholder 5"/>
          <p:cNvSpPr>
            <a:spLocks noGrp="1"/>
          </p:cNvSpPr>
          <p:nvPr>
            <p:ph type="sldNum" sz="quarter" idx="4"/>
          </p:nvPr>
        </p:nvSpPr>
        <p:spPr>
          <a:xfrm>
            <a:off x="7580091" y="5960533"/>
            <a:ext cx="39551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rtl="0"/>
            <a:fld id="{B6F15528-21DE-4FAA-801E-634DDDAF4B2B}" type="slidenum">
              <a:rPr lang="en-US" smtClean="0">
                <a:solidFill>
                  <a:prstClr val="black"/>
                </a:solidFill>
              </a:rPr>
              <a:pPr rtl="0"/>
              <a:t>‹#›</a:t>
            </a:fld>
            <a:endParaRPr lang="en-US">
              <a:solidFill>
                <a:prstClr val="black"/>
              </a:solidFill>
            </a:endParaRPr>
          </a:p>
        </p:txBody>
      </p:sp>
    </p:spTree>
    <p:extLst>
      <p:ext uri="{BB962C8B-B14F-4D97-AF65-F5344CB8AC3E}">
        <p14:creationId xmlns:p14="http://schemas.microsoft.com/office/powerpoint/2010/main" val="325090186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1"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r" defTabSz="457200" rtl="1"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r" defTabSz="457200" rtl="1"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r" defTabSz="457200" rtl="1"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1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0" y="2743200"/>
            <a:ext cx="4953000" cy="1905000"/>
          </a:xfrm>
        </p:spPr>
        <p:txBody>
          <a:bodyPr>
            <a:normAutofit/>
          </a:bodyPr>
          <a:lstStyle/>
          <a:p>
            <a:pPr algn="ctr"/>
            <a:r>
              <a:rPr lang="fa-IR" sz="4000" dirty="0" smtClean="0">
                <a:cs typeface="B Nazanin" pitchFamily="2" charset="-78"/>
              </a:rPr>
              <a:t>بررسی پیاده </a:t>
            </a:r>
            <a:r>
              <a:rPr lang="fa-IR" sz="4000" dirty="0" smtClean="0">
                <a:cs typeface="B Nazanin" pitchFamily="2" charset="-78"/>
              </a:rPr>
              <a:t>راه فرهنگی خیابان علم الهدی رشت </a:t>
            </a:r>
            <a:endParaRPr lang="fa-IR" sz="4000" dirty="0">
              <a:cs typeface="B Nazanin" pitchFamily="2" charset="-78"/>
            </a:endParaRPr>
          </a:p>
        </p:txBody>
      </p:sp>
    </p:spTree>
    <p:extLst>
      <p:ext uri="{BB962C8B-B14F-4D97-AF65-F5344CB8AC3E}">
        <p14:creationId xmlns:p14="http://schemas.microsoft.com/office/powerpoint/2010/main" val="4190814299"/>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5800" y="274638"/>
            <a:ext cx="4038600" cy="715962"/>
          </a:xfrm>
        </p:spPr>
        <p:txBody>
          <a:bodyPr>
            <a:normAutofit/>
          </a:bodyPr>
          <a:lstStyle/>
          <a:p>
            <a:pPr algn="r"/>
            <a:r>
              <a:rPr lang="fa-IR" sz="2400" b="1" dirty="0" smtClean="0">
                <a:cs typeface="B Nazanin" pitchFamily="2" charset="-78"/>
              </a:rPr>
              <a:t>اهداف </a:t>
            </a:r>
            <a:r>
              <a:rPr lang="fa-IR" sz="2400" b="1" dirty="0">
                <a:cs typeface="B Nazanin" pitchFamily="2" charset="-78"/>
              </a:rPr>
              <a:t>طراحی پیاده راه علم </a:t>
            </a:r>
            <a:r>
              <a:rPr lang="fa-IR" sz="2400" b="1" dirty="0" smtClean="0">
                <a:cs typeface="B Nazanin" pitchFamily="2" charset="-78"/>
              </a:rPr>
              <a:t>الهدی:</a:t>
            </a:r>
            <a:endParaRPr lang="fa-IR" sz="2400" dirty="0">
              <a:cs typeface="B Nazanin" pitchFamily="2" charset="-78"/>
            </a:endParaRPr>
          </a:p>
        </p:txBody>
      </p:sp>
      <p:sp>
        <p:nvSpPr>
          <p:cNvPr id="4" name="Rectangle 3"/>
          <p:cNvSpPr/>
          <p:nvPr/>
        </p:nvSpPr>
        <p:spPr>
          <a:xfrm>
            <a:off x="4495800" y="1371600"/>
            <a:ext cx="3810001" cy="923330"/>
          </a:xfrm>
          <a:prstGeom prst="rect">
            <a:avLst/>
          </a:prstGeom>
        </p:spPr>
        <p:txBody>
          <a:bodyPr wrap="square">
            <a:spAutoFit/>
          </a:bodyPr>
          <a:lstStyle/>
          <a:p>
            <a:r>
              <a:rPr lang="fa-IR" cap="small" dirty="0">
                <a:solidFill>
                  <a:srgbClr val="212121"/>
                </a:solidFill>
                <a:cs typeface="B Nazanin" pitchFamily="2" charset="-78"/>
              </a:rPr>
              <a:t>ناحیه پیاده روی ، ناحیه ای مستقل است که ترافیک ماشینی از آن حذف شده است </a:t>
            </a:r>
            <a:r>
              <a:rPr lang="fa-IR" cap="small" dirty="0">
                <a:solidFill>
                  <a:srgbClr val="212121"/>
                </a:solidFill>
                <a:cs typeface="B Nazanin" pitchFamily="2" charset="-78"/>
              </a:rPr>
              <a:t>(</a:t>
            </a:r>
            <a:r>
              <a:rPr lang="fa-IR" cap="small" dirty="0">
                <a:solidFill>
                  <a:srgbClr val="212121"/>
                </a:solidFill>
                <a:cs typeface="B Nazanin" pitchFamily="2" charset="-78"/>
              </a:rPr>
              <a:t>به استثنای ماشین های باربری و اورژانس</a:t>
            </a:r>
            <a:r>
              <a:rPr lang="fa-IR" dirty="0">
                <a:solidFill>
                  <a:prstClr val="black"/>
                </a:solidFill>
                <a:cs typeface="B Nazanin" pitchFamily="2" charset="-78"/>
              </a:rPr>
              <a:t>)</a:t>
            </a:r>
            <a:endParaRPr lang="en-US" dirty="0">
              <a:solidFill>
                <a:prstClr val="black"/>
              </a:solidFill>
              <a:cs typeface="B Nazanin" pitchFamily="2" charset="-78"/>
            </a:endParaRPr>
          </a:p>
        </p:txBody>
      </p:sp>
      <p:sp>
        <p:nvSpPr>
          <p:cNvPr id="6" name="Rectangle 5"/>
          <p:cNvSpPr/>
          <p:nvPr/>
        </p:nvSpPr>
        <p:spPr>
          <a:xfrm>
            <a:off x="1492249" y="5029200"/>
            <a:ext cx="3155951" cy="646331"/>
          </a:xfrm>
          <a:prstGeom prst="rect">
            <a:avLst/>
          </a:prstGeom>
        </p:spPr>
        <p:txBody>
          <a:bodyPr wrap="square">
            <a:spAutoFit/>
          </a:bodyPr>
          <a:lstStyle/>
          <a:p>
            <a:r>
              <a:rPr lang="fa-IR" cap="small" dirty="0">
                <a:solidFill>
                  <a:srgbClr val="212121"/>
                </a:solidFill>
                <a:cs typeface="B Nazanin" pitchFamily="2" charset="-78"/>
              </a:rPr>
              <a:t>نیمکت </a:t>
            </a:r>
            <a:r>
              <a:rPr lang="fa-IR" cap="small" dirty="0">
                <a:solidFill>
                  <a:srgbClr val="212121"/>
                </a:solidFill>
                <a:cs typeface="B Nazanin" pitchFamily="2" charset="-78"/>
              </a:rPr>
              <a:t>ها و مبلمان شهری  روابط اجتماعی </a:t>
            </a:r>
            <a:r>
              <a:rPr lang="fa-IR" cap="small" dirty="0">
                <a:solidFill>
                  <a:srgbClr val="212121"/>
                </a:solidFill>
                <a:cs typeface="B Nazanin" pitchFamily="2" charset="-78"/>
              </a:rPr>
              <a:t>بین مردم را ممکن می سازد.</a:t>
            </a:r>
            <a:endParaRPr lang="en-US" cap="small" dirty="0">
              <a:solidFill>
                <a:srgbClr val="212121"/>
              </a:solidFill>
              <a:cs typeface="B Nazanin" pitchFamily="2" charset="-78"/>
            </a:endParaRPr>
          </a:p>
        </p:txBody>
      </p:sp>
      <p:pic>
        <p:nvPicPr>
          <p:cNvPr id="7172" name="Picture 4" descr="C:\Users\parsa\Desktop\aks\e (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914400"/>
            <a:ext cx="3810000" cy="289369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7173" name="Picture 5" descr="C:\Users\parsa\Desktop\aks\33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3886201"/>
            <a:ext cx="4038600" cy="269718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143376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7172"/>
                                        </p:tgtEl>
                                        <p:attrNameLst>
                                          <p:attrName>style.visibility</p:attrName>
                                        </p:attrNameLst>
                                      </p:cBhvr>
                                      <p:to>
                                        <p:strVal val="visible"/>
                                      </p:to>
                                    </p:set>
                                    <p:animEffect transition="in" filter="fade">
                                      <p:cBhvr>
                                        <p:cTn id="12" dur="1000"/>
                                        <p:tgtEl>
                                          <p:spTgt spid="7172"/>
                                        </p:tgtEl>
                                      </p:cBhvr>
                                    </p:animEffect>
                                    <p:anim calcmode="lin" valueType="num">
                                      <p:cBhvr>
                                        <p:cTn id="13" dur="1000" fill="hold"/>
                                        <p:tgtEl>
                                          <p:spTgt spid="7172"/>
                                        </p:tgtEl>
                                        <p:attrNameLst>
                                          <p:attrName>ppt_x</p:attrName>
                                        </p:attrNameLst>
                                      </p:cBhvr>
                                      <p:tavLst>
                                        <p:tav tm="0">
                                          <p:val>
                                            <p:strVal val="#ppt_x"/>
                                          </p:val>
                                        </p:tav>
                                        <p:tav tm="100000">
                                          <p:val>
                                            <p:strVal val="#ppt_x"/>
                                          </p:val>
                                        </p:tav>
                                      </p:tavLst>
                                    </p:anim>
                                    <p:anim calcmode="lin" valueType="num">
                                      <p:cBhvr>
                                        <p:cTn id="14" dur="1000" fill="hold"/>
                                        <p:tgtEl>
                                          <p:spTgt spid="717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ircle(in)">
                                      <p:cBhvr>
                                        <p:cTn id="19" dur="20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7173"/>
                                        </p:tgtEl>
                                        <p:attrNameLst>
                                          <p:attrName>style.visibility</p:attrName>
                                        </p:attrNameLst>
                                      </p:cBhvr>
                                      <p:to>
                                        <p:strVal val="visible"/>
                                      </p:to>
                                    </p:set>
                                    <p:animEffect transition="in" filter="fade">
                                      <p:cBhvr>
                                        <p:cTn id="24" dur="1000"/>
                                        <p:tgtEl>
                                          <p:spTgt spid="7173"/>
                                        </p:tgtEl>
                                      </p:cBhvr>
                                    </p:animEffect>
                                    <p:anim calcmode="lin" valueType="num">
                                      <p:cBhvr>
                                        <p:cTn id="25" dur="1000" fill="hold"/>
                                        <p:tgtEl>
                                          <p:spTgt spid="7173"/>
                                        </p:tgtEl>
                                        <p:attrNameLst>
                                          <p:attrName>ppt_x</p:attrName>
                                        </p:attrNameLst>
                                      </p:cBhvr>
                                      <p:tavLst>
                                        <p:tav tm="0">
                                          <p:val>
                                            <p:strVal val="#ppt_x"/>
                                          </p:val>
                                        </p:tav>
                                        <p:tav tm="100000">
                                          <p:val>
                                            <p:strVal val="#ppt_x"/>
                                          </p:val>
                                        </p:tav>
                                      </p:tavLst>
                                    </p:anim>
                                    <p:anim calcmode="lin" valueType="num">
                                      <p:cBhvr>
                                        <p:cTn id="26" dur="1000" fill="hold"/>
                                        <p:tgtEl>
                                          <p:spTgt spid="71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50794" y="1143000"/>
            <a:ext cx="4152900" cy="457200"/>
          </a:xfrm>
        </p:spPr>
        <p:txBody>
          <a:bodyPr>
            <a:noAutofit/>
          </a:bodyPr>
          <a:lstStyle/>
          <a:p>
            <a:pPr algn="r"/>
            <a:r>
              <a:rPr lang="fa-IR" sz="1800" b="1" dirty="0" smtClean="0">
                <a:cs typeface="B Nazanin" pitchFamily="2" charset="-78"/>
              </a:rPr>
              <a:t>نمادهای شهری  بمنظور زیبایی و جذابیت بیشتر:</a:t>
            </a:r>
            <a:endParaRPr lang="fa-IR" sz="2800" dirty="0"/>
          </a:p>
        </p:txBody>
      </p:sp>
      <p:pic>
        <p:nvPicPr>
          <p:cNvPr id="6148" name="Picture 4" descr="C:\Users\parsa\Desktop\aks\اعلم-الهدی.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1" y="304800"/>
            <a:ext cx="3854824" cy="3048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7" name="Title 1"/>
          <p:cNvSpPr txBox="1">
            <a:spLocks/>
          </p:cNvSpPr>
          <p:nvPr/>
        </p:nvSpPr>
        <p:spPr>
          <a:xfrm>
            <a:off x="4541293" y="4682319"/>
            <a:ext cx="3962400" cy="457200"/>
          </a:xfrm>
          <a:prstGeom prst="rect">
            <a:avLst/>
          </a:prstGeom>
        </p:spPr>
        <p:txBody>
          <a:bodyPr vert="horz" anchor="b">
            <a:noAutofit/>
          </a:bodyPr>
          <a:lstStyle>
            <a:lvl1pPr algn="l" rtl="1" eaLnBrk="1" latinLnBrk="0" hangingPunct="1">
              <a:spcBef>
                <a:spcPct val="0"/>
              </a:spcBef>
              <a:buNone/>
              <a:defRPr kumimoji="0" sz="3000" b="0" kern="1200" cap="small" baseline="0">
                <a:solidFill>
                  <a:schemeClr val="tx2"/>
                </a:solidFill>
                <a:latin typeface="+mj-lt"/>
                <a:ea typeface="+mj-ea"/>
                <a:cs typeface="+mj-cs"/>
              </a:defRPr>
            </a:lvl1pPr>
          </a:lstStyle>
          <a:p>
            <a:pPr algn="r"/>
            <a:r>
              <a:rPr lang="fa-IR" sz="1800" b="1" dirty="0" smtClean="0">
                <a:solidFill>
                  <a:srgbClr val="212121"/>
                </a:solidFill>
                <a:cs typeface="B Nazanin" pitchFamily="2" charset="-78"/>
              </a:rPr>
              <a:t>استفاده از پوشش گیاهی و فضای سبز مناسب در پیاده راه</a:t>
            </a:r>
            <a:endParaRPr lang="fa-IR" sz="2800" dirty="0">
              <a:solidFill>
                <a:srgbClr val="212121"/>
              </a:solidFill>
            </a:endParaRPr>
          </a:p>
        </p:txBody>
      </p:sp>
      <p:pic>
        <p:nvPicPr>
          <p:cNvPr id="6149" name="Picture 5" descr="C:\Users\parsa\Desktop\aks\e (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1" y="3617470"/>
            <a:ext cx="3872782" cy="304409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1773707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6148"/>
                                        </p:tgtEl>
                                        <p:attrNameLst>
                                          <p:attrName>style.visibility</p:attrName>
                                        </p:attrNameLst>
                                      </p:cBhvr>
                                      <p:to>
                                        <p:strVal val="visible"/>
                                      </p:to>
                                    </p:set>
                                    <p:animEffect transition="in" filter="circle(in)">
                                      <p:cBhvr>
                                        <p:cTn id="12" dur="2000"/>
                                        <p:tgtEl>
                                          <p:spTgt spid="6148"/>
                                        </p:tgtEl>
                                      </p:cBhvr>
                                    </p:animEffect>
                                  </p:childTnLst>
                                </p:cTn>
                              </p:par>
                            </p:childTnLst>
                          </p:cTn>
                        </p:par>
                      </p:childTnLst>
                    </p:cTn>
                  </p:par>
                  <p:par>
                    <p:cTn id="13" fill="hold">
                      <p:stCondLst>
                        <p:cond delay="indefinite"/>
                      </p:stCondLst>
                      <p:childTnLst>
                        <p:par>
                          <p:cTn id="14" fill="hold">
                            <p:stCondLst>
                              <p:cond delay="0"/>
                            </p:stCondLst>
                            <p:childTnLst>
                              <p:par>
                                <p:cTn id="15" presetID="45"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000"/>
                                        <p:tgtEl>
                                          <p:spTgt spid="7"/>
                                        </p:tgtEl>
                                      </p:cBhvr>
                                    </p:animEffect>
                                    <p:anim calcmode="lin" valueType="num">
                                      <p:cBhvr>
                                        <p:cTn id="18" dur="2000" fill="hold"/>
                                        <p:tgtEl>
                                          <p:spTgt spid="7"/>
                                        </p:tgtEl>
                                        <p:attrNameLst>
                                          <p:attrName>ppt_w</p:attrName>
                                        </p:attrNameLst>
                                      </p:cBhvr>
                                      <p:tavLst>
                                        <p:tav tm="0" fmla="#ppt_w*sin(2.5*pi*$)">
                                          <p:val>
                                            <p:fltVal val="0"/>
                                          </p:val>
                                        </p:tav>
                                        <p:tav tm="100000">
                                          <p:val>
                                            <p:fltVal val="1"/>
                                          </p:val>
                                        </p:tav>
                                      </p:tavLst>
                                    </p:anim>
                                    <p:anim calcmode="lin" valueType="num">
                                      <p:cBhvr>
                                        <p:cTn id="19" dur="20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6149"/>
                                        </p:tgtEl>
                                        <p:attrNameLst>
                                          <p:attrName>style.visibility</p:attrName>
                                        </p:attrNameLst>
                                      </p:cBhvr>
                                      <p:to>
                                        <p:strVal val="visible"/>
                                      </p:to>
                                    </p:set>
                                    <p:anim calcmode="lin" valueType="num">
                                      <p:cBhvr additive="base">
                                        <p:cTn id="24" dur="500" fill="hold"/>
                                        <p:tgtEl>
                                          <p:spTgt spid="6149"/>
                                        </p:tgtEl>
                                        <p:attrNameLst>
                                          <p:attrName>ppt_x</p:attrName>
                                        </p:attrNameLst>
                                      </p:cBhvr>
                                      <p:tavLst>
                                        <p:tav tm="0">
                                          <p:val>
                                            <p:strVal val="#ppt_x"/>
                                          </p:val>
                                        </p:tav>
                                        <p:tav tm="100000">
                                          <p:val>
                                            <p:strVal val="#ppt_x"/>
                                          </p:val>
                                        </p:tav>
                                      </p:tavLst>
                                    </p:anim>
                                    <p:anim calcmode="lin" valueType="num">
                                      <p:cBhvr additive="base">
                                        <p:cTn id="25" dur="500" fill="hold"/>
                                        <p:tgtEl>
                                          <p:spTgt spid="61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3613" y="304800"/>
            <a:ext cx="7467600" cy="914400"/>
          </a:xfrm>
        </p:spPr>
        <p:txBody>
          <a:bodyPr>
            <a:normAutofit/>
          </a:bodyPr>
          <a:lstStyle/>
          <a:p>
            <a:pPr lvl="0" algn="r"/>
            <a:r>
              <a:rPr lang="en-US" sz="1800" dirty="0">
                <a:cs typeface="B Nazanin" pitchFamily="2" charset="-78"/>
              </a:rPr>
              <a:t/>
            </a:r>
            <a:br>
              <a:rPr lang="en-US" sz="1800" dirty="0">
                <a:cs typeface="B Nazanin" pitchFamily="2" charset="-78"/>
              </a:rPr>
            </a:br>
            <a:r>
              <a:rPr lang="fa-IR" sz="1800" b="1" dirty="0">
                <a:cs typeface="B Nazanin" pitchFamily="2" charset="-78"/>
              </a:rPr>
              <a:t>چراغانی </a:t>
            </a:r>
            <a:r>
              <a:rPr lang="fa-IR" sz="1800" b="1" dirty="0" smtClean="0">
                <a:cs typeface="B Nazanin" pitchFamily="2" charset="-78"/>
              </a:rPr>
              <a:t>و نور پردازی مناسب </a:t>
            </a:r>
            <a:r>
              <a:rPr lang="fa-IR" sz="1800" b="1" dirty="0">
                <a:cs typeface="B Nazanin" pitchFamily="2" charset="-78"/>
              </a:rPr>
              <a:t>ناحیه ی موردنظر و دسترسی آن </a:t>
            </a:r>
            <a:r>
              <a:rPr lang="fa-IR" sz="1800" b="1" dirty="0" smtClean="0">
                <a:cs typeface="B Nazanin" pitchFamily="2" charset="-78"/>
              </a:rPr>
              <a:t>باعث می شود تا </a:t>
            </a:r>
            <a:r>
              <a:rPr lang="fa-IR" sz="1800" b="1" dirty="0">
                <a:cs typeface="B Nazanin" pitchFamily="2" charset="-78"/>
              </a:rPr>
              <a:t>احساس آرامش </a:t>
            </a:r>
            <a:r>
              <a:rPr lang="fa-IR" sz="1800" b="1" dirty="0" smtClean="0">
                <a:cs typeface="B Nazanin" pitchFamily="2" charset="-78"/>
              </a:rPr>
              <a:t>و جذابیت بیشتری  برای شهروندان در شب بوجود آورند:</a:t>
            </a:r>
            <a:endParaRPr lang="fa-IR" sz="1800" dirty="0">
              <a:cs typeface="B Nazanin" pitchFamily="2" charset="-78"/>
            </a:endParaRPr>
          </a:p>
        </p:txBody>
      </p:sp>
      <p:pic>
        <p:nvPicPr>
          <p:cNvPr id="8195" name="Picture 3" descr="C:\Users\parsa\Desktop\aks\h.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1" y="1295400"/>
            <a:ext cx="4422852" cy="495299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6" name="Picture 3" descr="C:\Users\parsa\Desktop\aks\IMG_586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46842" y="1295400"/>
            <a:ext cx="3089111" cy="228935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7" name="Picture 2" descr="C:\Users\parsa\Desktop\aks\IMG_586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21442" y="3730442"/>
            <a:ext cx="3114511" cy="213695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491709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8195"/>
                                        </p:tgtEl>
                                        <p:attrNameLst>
                                          <p:attrName>style.visibility</p:attrName>
                                        </p:attrNameLst>
                                      </p:cBhvr>
                                      <p:to>
                                        <p:strVal val="visible"/>
                                      </p:to>
                                    </p:set>
                                    <p:animEffect transition="in" filter="circle(in)">
                                      <p:cBhvr>
                                        <p:cTn id="19" dur="2000"/>
                                        <p:tgtEl>
                                          <p:spTgt spid="81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19600" y="600501"/>
            <a:ext cx="4191000" cy="762000"/>
          </a:xfrm>
        </p:spPr>
        <p:txBody>
          <a:bodyPr>
            <a:normAutofit fontScale="90000"/>
          </a:bodyPr>
          <a:lstStyle/>
          <a:p>
            <a:pPr lvl="0" algn="r"/>
            <a:r>
              <a:rPr lang="fa-IR" sz="2000" b="1" dirty="0">
                <a:cs typeface="B Nazanin" pitchFamily="2" charset="-78"/>
              </a:rPr>
              <a:t>برگزاری جشنواره ها </a:t>
            </a:r>
            <a:r>
              <a:rPr lang="fa-IR" sz="2000" b="1" dirty="0" smtClean="0">
                <a:cs typeface="B Nazanin" pitchFamily="2" charset="-78"/>
              </a:rPr>
              <a:t>و نقش اجتماعی پیاده راه ها:</a:t>
            </a:r>
            <a:r>
              <a:rPr lang="en-US" dirty="0"/>
              <a:t/>
            </a:r>
            <a:br>
              <a:rPr lang="en-US" dirty="0"/>
            </a:br>
            <a:endParaRPr lang="fa-IR" dirty="0"/>
          </a:p>
        </p:txBody>
      </p:sp>
      <p:pic>
        <p:nvPicPr>
          <p:cNvPr id="9219" name="Picture 3" descr="C:\Users\parsa\Desktop\aks\e (1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33900" y="2133600"/>
            <a:ext cx="4000500" cy="3429000"/>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p:cNvSpPr txBox="1">
            <a:spLocks/>
          </p:cNvSpPr>
          <p:nvPr/>
        </p:nvSpPr>
        <p:spPr>
          <a:xfrm>
            <a:off x="5334000" y="1219200"/>
            <a:ext cx="2667000" cy="457200"/>
          </a:xfrm>
          <a:prstGeom prst="rect">
            <a:avLst/>
          </a:prstGeom>
        </p:spPr>
        <p:txBody>
          <a:bodyPr vert="horz" anchor="b">
            <a:noAutofit/>
          </a:bodyPr>
          <a:lstStyle>
            <a:lvl1pPr algn="l" rtl="1" eaLnBrk="1" latinLnBrk="0" hangingPunct="1">
              <a:spcBef>
                <a:spcPct val="0"/>
              </a:spcBef>
              <a:buNone/>
              <a:defRPr kumimoji="0" sz="3000" b="0" kern="1200" cap="small" baseline="0">
                <a:solidFill>
                  <a:schemeClr val="tx2"/>
                </a:solidFill>
                <a:latin typeface="+mj-lt"/>
                <a:ea typeface="+mj-ea"/>
                <a:cs typeface="+mj-cs"/>
              </a:defRPr>
            </a:lvl1pPr>
          </a:lstStyle>
          <a:p>
            <a:pPr algn="r"/>
            <a:r>
              <a:rPr lang="fa-IR" sz="1800" b="1" dirty="0" smtClean="0">
                <a:solidFill>
                  <a:srgbClr val="212121"/>
                </a:solidFill>
                <a:cs typeface="B Nazanin" pitchFamily="2" charset="-78"/>
              </a:rPr>
              <a:t>برگزاری نمایش های خیابانی</a:t>
            </a:r>
            <a:endParaRPr lang="fa-IR" sz="1800" b="1" dirty="0">
              <a:solidFill>
                <a:srgbClr val="212121"/>
              </a:solidFill>
              <a:cs typeface="B Nazanin" pitchFamily="2" charset="-78"/>
            </a:endParaRPr>
          </a:p>
        </p:txBody>
      </p:sp>
      <p:pic>
        <p:nvPicPr>
          <p:cNvPr id="8" name="Picture 4" descr="C:\Users\parsa\Desktop\aks\e (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1" y="2133600"/>
            <a:ext cx="3905251" cy="3429000"/>
          </a:xfrm>
          <a:prstGeom prst="rect">
            <a:avLst/>
          </a:prstGeom>
          <a:noFill/>
          <a:extLst>
            <a:ext uri="{909E8E84-426E-40DD-AFC4-6F175D3DCCD1}">
              <a14:hiddenFill xmlns:a14="http://schemas.microsoft.com/office/drawing/2010/main">
                <a:solidFill>
                  <a:srgbClr val="FFFFFF"/>
                </a:solidFill>
              </a14:hiddenFill>
            </a:ext>
          </a:extLst>
        </p:spPr>
      </p:pic>
      <p:sp>
        <p:nvSpPr>
          <p:cNvPr id="9" name="Title 1"/>
          <p:cNvSpPr txBox="1">
            <a:spLocks/>
          </p:cNvSpPr>
          <p:nvPr/>
        </p:nvSpPr>
        <p:spPr>
          <a:xfrm>
            <a:off x="914400" y="1219200"/>
            <a:ext cx="2667000" cy="457200"/>
          </a:xfrm>
          <a:prstGeom prst="rect">
            <a:avLst/>
          </a:prstGeom>
        </p:spPr>
        <p:txBody>
          <a:bodyPr vert="horz" anchor="b">
            <a:noAutofit/>
          </a:bodyPr>
          <a:lstStyle>
            <a:lvl1pPr algn="l" rtl="1" eaLnBrk="1" latinLnBrk="0" hangingPunct="1">
              <a:spcBef>
                <a:spcPct val="0"/>
              </a:spcBef>
              <a:buNone/>
              <a:defRPr kumimoji="0" sz="3000" b="0" kern="1200" cap="small" baseline="0">
                <a:solidFill>
                  <a:schemeClr val="tx2"/>
                </a:solidFill>
                <a:latin typeface="+mj-lt"/>
                <a:ea typeface="+mj-ea"/>
                <a:cs typeface="+mj-cs"/>
              </a:defRPr>
            </a:lvl1pPr>
          </a:lstStyle>
          <a:p>
            <a:pPr algn="r"/>
            <a:r>
              <a:rPr lang="fa-IR" sz="1800" b="1" dirty="0" smtClean="0">
                <a:solidFill>
                  <a:srgbClr val="212121"/>
                </a:solidFill>
                <a:cs typeface="B Nazanin" pitchFamily="2" charset="-78"/>
              </a:rPr>
              <a:t>برگزاری راهپیمایی</a:t>
            </a:r>
            <a:endParaRPr lang="fa-IR" sz="1800" b="1" dirty="0">
              <a:solidFill>
                <a:srgbClr val="212121"/>
              </a:solidFill>
              <a:cs typeface="B Nazanin" pitchFamily="2" charset="-78"/>
            </a:endParaRPr>
          </a:p>
        </p:txBody>
      </p:sp>
    </p:spTree>
    <p:extLst>
      <p:ext uri="{BB962C8B-B14F-4D97-AF65-F5344CB8AC3E}">
        <p14:creationId xmlns:p14="http://schemas.microsoft.com/office/powerpoint/2010/main" val="4028783133"/>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9219"/>
                                        </p:tgtEl>
                                        <p:attrNameLst>
                                          <p:attrName>style.visibility</p:attrName>
                                        </p:attrNameLst>
                                      </p:cBhvr>
                                      <p:to>
                                        <p:strVal val="visible"/>
                                      </p:to>
                                    </p:set>
                                    <p:animEffect transition="in" filter="barn(inVertical)">
                                      <p:cBhvr>
                                        <p:cTn id="14" dur="500"/>
                                        <p:tgtEl>
                                          <p:spTgt spid="9219"/>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heel(1)">
                                      <p:cBhvr>
                                        <p:cTn id="19" dur="20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circle(in)">
                                      <p:cBhvr>
                                        <p:cTn id="24"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560696" y="1100352"/>
            <a:ext cx="3249304" cy="499849"/>
          </a:xfrm>
          <a:prstGeom prst="rect">
            <a:avLst/>
          </a:prstGeom>
        </p:spPr>
        <p:txBody>
          <a:bodyPr vert="horz" anchor="b">
            <a:noAutofit/>
          </a:bodyPr>
          <a:lstStyle>
            <a:lvl1pPr algn="l" rtl="1" eaLnBrk="1" latinLnBrk="0" hangingPunct="1">
              <a:spcBef>
                <a:spcPct val="0"/>
              </a:spcBef>
              <a:buNone/>
              <a:defRPr kumimoji="0" sz="3000" b="0" kern="1200" cap="small" baseline="0">
                <a:solidFill>
                  <a:schemeClr val="tx2"/>
                </a:solidFill>
                <a:latin typeface="+mj-lt"/>
                <a:ea typeface="+mj-ea"/>
                <a:cs typeface="+mj-cs"/>
              </a:defRPr>
            </a:lvl1pPr>
          </a:lstStyle>
          <a:p>
            <a:pPr algn="r"/>
            <a:r>
              <a:rPr lang="fa-IR" sz="1800" b="1" dirty="0" smtClean="0">
                <a:solidFill>
                  <a:srgbClr val="212121"/>
                </a:solidFill>
                <a:cs typeface="B Nazanin" pitchFamily="2" charset="-78"/>
              </a:rPr>
              <a:t>محلی برای انجام فعالیت های خیریه و مشارکت های اجتماعی</a:t>
            </a:r>
            <a:endParaRPr lang="fa-IR" sz="1800" b="1" dirty="0">
              <a:solidFill>
                <a:srgbClr val="212121"/>
              </a:solidFill>
              <a:cs typeface="B Nazanin" pitchFamily="2" charset="-78"/>
            </a:endParaRPr>
          </a:p>
        </p:txBody>
      </p:sp>
      <p:pic>
        <p:nvPicPr>
          <p:cNvPr id="10243" name="Picture 3" descr="C:\Users\parsa\Desktop\aks\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3352800"/>
            <a:ext cx="4114800" cy="29718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parsa\Desktop\aks\e (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1379844"/>
            <a:ext cx="3886200" cy="3039755"/>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Straight Arrow Connector 9"/>
          <p:cNvCxnSpPr/>
          <p:nvPr/>
        </p:nvCxnSpPr>
        <p:spPr>
          <a:xfrm>
            <a:off x="3352800" y="1981200"/>
            <a:ext cx="609600" cy="73510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2057400" y="1981200"/>
            <a:ext cx="0" cy="1066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294583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0243"/>
                                        </p:tgtEl>
                                        <p:attrNameLst>
                                          <p:attrName>style.visibility</p:attrName>
                                        </p:attrNameLst>
                                      </p:cBhvr>
                                      <p:to>
                                        <p:strVal val="visible"/>
                                      </p:to>
                                    </p:set>
                                    <p:anim calcmode="lin" valueType="num">
                                      <p:cBhvr additive="base">
                                        <p:cTn id="12" dur="500" fill="hold"/>
                                        <p:tgtEl>
                                          <p:spTgt spid="10243"/>
                                        </p:tgtEl>
                                        <p:attrNameLst>
                                          <p:attrName>ppt_x</p:attrName>
                                        </p:attrNameLst>
                                      </p:cBhvr>
                                      <p:tavLst>
                                        <p:tav tm="0">
                                          <p:val>
                                            <p:strVal val="#ppt_x"/>
                                          </p:val>
                                        </p:tav>
                                        <p:tav tm="100000">
                                          <p:val>
                                            <p:strVal val="#ppt_x"/>
                                          </p:val>
                                        </p:tav>
                                      </p:tavLst>
                                    </p:anim>
                                    <p:anim calcmode="lin" valueType="num">
                                      <p:cBhvr additive="base">
                                        <p:cTn id="13" dur="500" fill="hold"/>
                                        <p:tgtEl>
                                          <p:spTgt spid="10243"/>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1000"/>
                                        <p:tgtEl>
                                          <p:spTgt spid="10"/>
                                        </p:tgtEl>
                                      </p:cBhvr>
                                    </p:animEffect>
                                    <p:anim calcmode="lin" valueType="num">
                                      <p:cBhvr>
                                        <p:cTn id="19" dur="1000" fill="hold"/>
                                        <p:tgtEl>
                                          <p:spTgt spid="10"/>
                                        </p:tgtEl>
                                        <p:attrNameLst>
                                          <p:attrName>ppt_x</p:attrName>
                                        </p:attrNameLst>
                                      </p:cBhvr>
                                      <p:tavLst>
                                        <p:tav tm="0">
                                          <p:val>
                                            <p:strVal val="#ppt_x"/>
                                          </p:val>
                                        </p:tav>
                                        <p:tav tm="100000">
                                          <p:val>
                                            <p:strVal val="#ppt_x"/>
                                          </p:val>
                                        </p:tav>
                                      </p:tavLst>
                                    </p:anim>
                                    <p:anim calcmode="lin" valueType="num">
                                      <p:cBhvr>
                                        <p:cTn id="2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6" presetClass="entr" presetSubtype="16"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circle(in)">
                                      <p:cBhvr>
                                        <p:cTn id="25"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274638"/>
            <a:ext cx="6781800" cy="487362"/>
          </a:xfrm>
        </p:spPr>
        <p:txBody>
          <a:bodyPr>
            <a:normAutofit/>
          </a:bodyPr>
          <a:lstStyle/>
          <a:p>
            <a:pPr algn="r"/>
            <a:r>
              <a:rPr lang="fa-IR" sz="1800" dirty="0" smtClean="0">
                <a:cs typeface="B Nazanin" pitchFamily="2" charset="-78"/>
              </a:rPr>
              <a:t>بطور کلی فضاهای طراحی شده برای پیاده راه علم الهدی به تفکیک نوع استفاده و کاربری  آنها:</a:t>
            </a:r>
            <a:endParaRPr lang="en-US" sz="1800" dirty="0">
              <a:cs typeface="B Nazanin" pitchFamily="2" charset="-78"/>
            </a:endParaRPr>
          </a:p>
        </p:txBody>
      </p:sp>
      <p:sp>
        <p:nvSpPr>
          <p:cNvPr id="7" name="Title 1"/>
          <p:cNvSpPr txBox="1">
            <a:spLocks/>
          </p:cNvSpPr>
          <p:nvPr/>
        </p:nvSpPr>
        <p:spPr>
          <a:xfrm>
            <a:off x="6553200" y="2057400"/>
            <a:ext cx="1295400" cy="411162"/>
          </a:xfrm>
          <a:prstGeom prst="rect">
            <a:avLst/>
          </a:prstGeom>
        </p:spPr>
        <p:txBody>
          <a:bodyPr vert="horz" anchor="b">
            <a:normAutofit/>
          </a:bodyPr>
          <a:lstStyle/>
          <a:p>
            <a:pPr>
              <a:spcBef>
                <a:spcPct val="0"/>
              </a:spcBef>
              <a:defRPr/>
            </a:pPr>
            <a:r>
              <a:rPr lang="fa-IR" b="1" cap="small" dirty="0">
                <a:solidFill>
                  <a:srgbClr val="212121"/>
                </a:solidFill>
                <a:cs typeface="B Nazanin" pitchFamily="2" charset="-78"/>
              </a:rPr>
              <a:t>فضای حرکت:</a:t>
            </a:r>
            <a:endParaRPr lang="en-US" b="1" cap="small" dirty="0">
              <a:solidFill>
                <a:srgbClr val="212121"/>
              </a:solidFill>
              <a:cs typeface="B Nazanin" pitchFamily="2" charset="-78"/>
            </a:endParaRPr>
          </a:p>
        </p:txBody>
      </p:sp>
      <p:sp>
        <p:nvSpPr>
          <p:cNvPr id="16" name="Title 1"/>
          <p:cNvSpPr txBox="1">
            <a:spLocks/>
          </p:cNvSpPr>
          <p:nvPr/>
        </p:nvSpPr>
        <p:spPr>
          <a:xfrm>
            <a:off x="6553200" y="4800600"/>
            <a:ext cx="1295400" cy="411162"/>
          </a:xfrm>
          <a:prstGeom prst="rect">
            <a:avLst/>
          </a:prstGeom>
        </p:spPr>
        <p:txBody>
          <a:bodyPr vert="horz" anchor="b">
            <a:normAutofit/>
          </a:bodyPr>
          <a:lstStyle/>
          <a:p>
            <a:pPr>
              <a:spcBef>
                <a:spcPct val="0"/>
              </a:spcBef>
              <a:defRPr/>
            </a:pPr>
            <a:r>
              <a:rPr lang="fa-IR" b="1" cap="small" dirty="0">
                <a:solidFill>
                  <a:srgbClr val="212121"/>
                </a:solidFill>
                <a:cs typeface="B Nazanin" pitchFamily="2" charset="-78"/>
              </a:rPr>
              <a:t>فضای مکث :</a:t>
            </a:r>
            <a:endParaRPr lang="en-US" b="1" cap="small" dirty="0">
              <a:solidFill>
                <a:srgbClr val="212121"/>
              </a:solidFill>
              <a:cs typeface="B Nazanin" pitchFamily="2" charset="-78"/>
            </a:endParaRPr>
          </a:p>
        </p:txBody>
      </p:sp>
      <p:sp>
        <p:nvSpPr>
          <p:cNvPr id="23" name="Rounded Rectangle 22"/>
          <p:cNvSpPr/>
          <p:nvPr/>
        </p:nvSpPr>
        <p:spPr>
          <a:xfrm>
            <a:off x="381000" y="1447800"/>
            <a:ext cx="5715000" cy="18288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rtl="0"/>
            <a:endParaRPr lang="en-US" dirty="0">
              <a:solidFill>
                <a:prstClr val="black"/>
              </a:solidFill>
            </a:endParaRPr>
          </a:p>
        </p:txBody>
      </p:sp>
      <p:grpSp>
        <p:nvGrpSpPr>
          <p:cNvPr id="3" name="Group 2"/>
          <p:cNvGrpSpPr/>
          <p:nvPr/>
        </p:nvGrpSpPr>
        <p:grpSpPr>
          <a:xfrm>
            <a:off x="609600" y="1600200"/>
            <a:ext cx="4953000" cy="1371600"/>
            <a:chOff x="609600" y="1600200"/>
            <a:chExt cx="4953000" cy="1371600"/>
          </a:xfrm>
        </p:grpSpPr>
        <p:sp>
          <p:nvSpPr>
            <p:cNvPr id="24" name="Rounded Rectangle 23"/>
            <p:cNvSpPr/>
            <p:nvPr/>
          </p:nvSpPr>
          <p:spPr>
            <a:xfrm>
              <a:off x="609600" y="1600200"/>
              <a:ext cx="1295400" cy="6096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rtl="0"/>
              <a:r>
                <a:rPr lang="fa-IR" sz="1600" dirty="0">
                  <a:solidFill>
                    <a:prstClr val="black"/>
                  </a:solidFill>
                  <a:cs typeface="B Nazanin" pitchFamily="2" charset="-78"/>
                </a:rPr>
                <a:t>حرکت سواره</a:t>
              </a:r>
              <a:endParaRPr lang="en-US" sz="1600" dirty="0">
                <a:solidFill>
                  <a:prstClr val="black"/>
                </a:solidFill>
                <a:cs typeface="B Nazanin" pitchFamily="2" charset="-78"/>
              </a:endParaRPr>
            </a:p>
          </p:txBody>
        </p:sp>
        <p:sp>
          <p:nvSpPr>
            <p:cNvPr id="25" name="Rounded Rectangle 24"/>
            <p:cNvSpPr/>
            <p:nvPr/>
          </p:nvSpPr>
          <p:spPr>
            <a:xfrm>
              <a:off x="2057400" y="1752600"/>
              <a:ext cx="1676400" cy="3810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rtl="0"/>
              <a:r>
                <a:rPr lang="fa-IR" sz="1600" dirty="0">
                  <a:solidFill>
                    <a:prstClr val="black"/>
                  </a:solidFill>
                  <a:cs typeface="B Nazanin" pitchFamily="2" charset="-78"/>
                </a:rPr>
                <a:t>ماشین آتش نشانی</a:t>
              </a:r>
              <a:endParaRPr lang="en-US" sz="1600" dirty="0">
                <a:solidFill>
                  <a:prstClr val="black"/>
                </a:solidFill>
                <a:cs typeface="B Nazanin" pitchFamily="2" charset="-78"/>
              </a:endParaRPr>
            </a:p>
          </p:txBody>
        </p:sp>
        <p:sp>
          <p:nvSpPr>
            <p:cNvPr id="26" name="Rounded Rectangle 25"/>
            <p:cNvSpPr/>
            <p:nvPr/>
          </p:nvSpPr>
          <p:spPr>
            <a:xfrm>
              <a:off x="3886200" y="1752600"/>
              <a:ext cx="1676400" cy="3810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rtl="0"/>
              <a:r>
                <a:rPr lang="fa-IR" sz="1600" dirty="0">
                  <a:solidFill>
                    <a:prstClr val="black"/>
                  </a:solidFill>
                  <a:cs typeface="B Nazanin" pitchFamily="2" charset="-78"/>
                </a:rPr>
                <a:t>اورژانس</a:t>
              </a:r>
              <a:endParaRPr lang="en-US" sz="1600" dirty="0">
                <a:solidFill>
                  <a:prstClr val="black"/>
                </a:solidFill>
                <a:cs typeface="B Nazanin" pitchFamily="2" charset="-78"/>
              </a:endParaRPr>
            </a:p>
          </p:txBody>
        </p:sp>
        <p:sp>
          <p:nvSpPr>
            <p:cNvPr id="27" name="Rounded Rectangle 26"/>
            <p:cNvSpPr/>
            <p:nvPr/>
          </p:nvSpPr>
          <p:spPr>
            <a:xfrm>
              <a:off x="609600" y="2362200"/>
              <a:ext cx="1295400" cy="6096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rtl="0"/>
              <a:r>
                <a:rPr lang="fa-IR" sz="1600" dirty="0">
                  <a:solidFill>
                    <a:prstClr val="black"/>
                  </a:solidFill>
                  <a:cs typeface="B Nazanin" pitchFamily="2" charset="-78"/>
                </a:rPr>
                <a:t>حرکت پیاده</a:t>
              </a:r>
              <a:endParaRPr lang="en-US" sz="1600" dirty="0">
                <a:solidFill>
                  <a:prstClr val="black"/>
                </a:solidFill>
                <a:cs typeface="B Nazanin" pitchFamily="2" charset="-78"/>
              </a:endParaRPr>
            </a:p>
          </p:txBody>
        </p:sp>
        <p:sp>
          <p:nvSpPr>
            <p:cNvPr id="28" name="Rounded Rectangle 27"/>
            <p:cNvSpPr/>
            <p:nvPr/>
          </p:nvSpPr>
          <p:spPr>
            <a:xfrm>
              <a:off x="2057400" y="2514600"/>
              <a:ext cx="1676400" cy="3810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rtl="0"/>
              <a:r>
                <a:rPr lang="fa-IR" sz="1600" dirty="0">
                  <a:solidFill>
                    <a:prstClr val="black"/>
                  </a:solidFill>
                  <a:cs typeface="B Nazanin" pitchFamily="2" charset="-78"/>
                </a:rPr>
                <a:t>حرکت سریع(ارتباطی)</a:t>
              </a:r>
              <a:endParaRPr lang="en-US" sz="1600" dirty="0">
                <a:solidFill>
                  <a:prstClr val="black"/>
                </a:solidFill>
                <a:cs typeface="B Nazanin" pitchFamily="2" charset="-78"/>
              </a:endParaRPr>
            </a:p>
          </p:txBody>
        </p:sp>
        <p:sp>
          <p:nvSpPr>
            <p:cNvPr id="29" name="Rounded Rectangle 28"/>
            <p:cNvSpPr/>
            <p:nvPr/>
          </p:nvSpPr>
          <p:spPr>
            <a:xfrm>
              <a:off x="3886200" y="2514600"/>
              <a:ext cx="1676400" cy="3810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rtl="0"/>
              <a:r>
                <a:rPr lang="fa-IR" sz="1600" dirty="0">
                  <a:solidFill>
                    <a:prstClr val="black"/>
                  </a:solidFill>
                  <a:cs typeface="B Nazanin" pitchFamily="2" charset="-78"/>
                </a:rPr>
                <a:t>حرکت آرام(تفریحی)</a:t>
              </a:r>
              <a:endParaRPr lang="en-US" sz="1600" dirty="0">
                <a:solidFill>
                  <a:prstClr val="black"/>
                </a:solidFill>
                <a:cs typeface="B Nazanin" pitchFamily="2" charset="-78"/>
              </a:endParaRPr>
            </a:p>
          </p:txBody>
        </p:sp>
      </p:grpSp>
      <p:sp>
        <p:nvSpPr>
          <p:cNvPr id="30" name="Rounded Rectangle 29"/>
          <p:cNvSpPr/>
          <p:nvPr/>
        </p:nvSpPr>
        <p:spPr>
          <a:xfrm>
            <a:off x="381000" y="4038600"/>
            <a:ext cx="5715000" cy="18288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rtl="0"/>
            <a:endParaRPr lang="en-US" dirty="0">
              <a:solidFill>
                <a:prstClr val="black"/>
              </a:solidFill>
            </a:endParaRPr>
          </a:p>
        </p:txBody>
      </p:sp>
      <p:grpSp>
        <p:nvGrpSpPr>
          <p:cNvPr id="4" name="Group 3"/>
          <p:cNvGrpSpPr/>
          <p:nvPr/>
        </p:nvGrpSpPr>
        <p:grpSpPr>
          <a:xfrm>
            <a:off x="914400" y="4419600"/>
            <a:ext cx="4648200" cy="914400"/>
            <a:chOff x="1981200" y="4419600"/>
            <a:chExt cx="3581400" cy="381000"/>
          </a:xfrm>
        </p:grpSpPr>
        <p:sp>
          <p:nvSpPr>
            <p:cNvPr id="33" name="Rounded Rectangle 32"/>
            <p:cNvSpPr/>
            <p:nvPr/>
          </p:nvSpPr>
          <p:spPr>
            <a:xfrm>
              <a:off x="1981200" y="4419600"/>
              <a:ext cx="1676400" cy="3810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rtl="0"/>
              <a:r>
                <a:rPr lang="fa-IR" sz="1600" dirty="0">
                  <a:solidFill>
                    <a:prstClr val="black"/>
                  </a:solidFill>
                  <a:cs typeface="B Nazanin" pitchFamily="2" charset="-78"/>
                </a:rPr>
                <a:t>تفریحی</a:t>
              </a:r>
              <a:endParaRPr lang="en-US" sz="1600" dirty="0">
                <a:solidFill>
                  <a:prstClr val="black"/>
                </a:solidFill>
                <a:cs typeface="B Nazanin" pitchFamily="2" charset="-78"/>
              </a:endParaRPr>
            </a:p>
          </p:txBody>
        </p:sp>
        <p:sp>
          <p:nvSpPr>
            <p:cNvPr id="34" name="Rounded Rectangle 33"/>
            <p:cNvSpPr/>
            <p:nvPr/>
          </p:nvSpPr>
          <p:spPr>
            <a:xfrm>
              <a:off x="3886200" y="4419600"/>
              <a:ext cx="1676400" cy="3810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rtl="0"/>
              <a:r>
                <a:rPr lang="fa-IR" sz="1600" dirty="0">
                  <a:solidFill>
                    <a:prstClr val="black"/>
                  </a:solidFill>
                  <a:cs typeface="B Nazanin" pitchFamily="2" charset="-78"/>
                </a:rPr>
                <a:t>عملکردی</a:t>
              </a:r>
              <a:endParaRPr lang="en-US" sz="1600" dirty="0">
                <a:solidFill>
                  <a:prstClr val="black"/>
                </a:solidFill>
                <a:cs typeface="B Nazanin" pitchFamily="2" charset="-78"/>
              </a:endParaRPr>
            </a:p>
          </p:txBody>
        </p:sp>
      </p:grpSp>
    </p:spTree>
    <p:extLst>
      <p:ext uri="{BB962C8B-B14F-4D97-AF65-F5344CB8AC3E}">
        <p14:creationId xmlns:p14="http://schemas.microsoft.com/office/powerpoint/2010/main" val="1226705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21" presetClass="entr" presetSubtype="1" fill="hold" grpId="0" nodeType="click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wheel(1)">
                                      <p:cBhvr>
                                        <p:cTn id="18" dur="2000"/>
                                        <p:tgtEl>
                                          <p:spTgt spid="23"/>
                                        </p:tgtEl>
                                      </p:cBhvr>
                                    </p:animEffec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nodeType="click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barn(inVertical)">
                                      <p:cBhvr>
                                        <p:cTn id="30" dur="500"/>
                                        <p:tgtEl>
                                          <p:spTgt spid="4"/>
                                        </p:tgtEl>
                                      </p:cBhvr>
                                    </p:animEffect>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grpId="0" nodeType="click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barn(inVertical)">
                                      <p:cBhvr>
                                        <p:cTn id="3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6" grpId="0"/>
      <p:bldP spid="23" grpId="0" animBg="1"/>
      <p:bldP spid="3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4343400" y="914400"/>
            <a:ext cx="1524000" cy="685800"/>
          </a:xfrm>
          <a:prstGeom prst="rect">
            <a:avLst/>
          </a:prstGeom>
        </p:spPr>
        <p:txBody>
          <a:bodyPr vert="horz" anchor="b">
            <a:noAutofit/>
          </a:bodyPr>
          <a:lstStyle/>
          <a:p>
            <a:pPr>
              <a:spcBef>
                <a:spcPct val="0"/>
              </a:spcBef>
              <a:defRPr/>
            </a:pPr>
            <a:r>
              <a:rPr lang="fa-IR" b="1" cap="small" dirty="0">
                <a:solidFill>
                  <a:srgbClr val="212121"/>
                </a:solidFill>
                <a:cs typeface="B Nazanin" pitchFamily="2" charset="-78"/>
              </a:rPr>
              <a:t>تجهیزات شهری</a:t>
            </a:r>
            <a:endParaRPr lang="en-US" b="1" cap="small" dirty="0">
              <a:solidFill>
                <a:srgbClr val="212121"/>
              </a:solidFill>
              <a:cs typeface="B Nazanin" pitchFamily="2" charset="-78"/>
            </a:endParaRPr>
          </a:p>
        </p:txBody>
      </p:sp>
      <p:sp>
        <p:nvSpPr>
          <p:cNvPr id="16" name="Title 1"/>
          <p:cNvSpPr txBox="1">
            <a:spLocks/>
          </p:cNvSpPr>
          <p:nvPr/>
        </p:nvSpPr>
        <p:spPr>
          <a:xfrm>
            <a:off x="1295400" y="4800600"/>
            <a:ext cx="2895600" cy="762000"/>
          </a:xfrm>
          <a:prstGeom prst="rect">
            <a:avLst/>
          </a:prstGeom>
        </p:spPr>
        <p:txBody>
          <a:bodyPr vert="horz" anchor="b">
            <a:normAutofit/>
          </a:bodyPr>
          <a:lstStyle/>
          <a:p>
            <a:pPr>
              <a:spcBef>
                <a:spcPct val="0"/>
              </a:spcBef>
              <a:defRPr/>
            </a:pPr>
            <a:r>
              <a:rPr lang="fa-IR" b="1" cap="small" dirty="0">
                <a:solidFill>
                  <a:srgbClr val="212121"/>
                </a:solidFill>
                <a:cs typeface="B Nazanin" pitchFamily="2" charset="-78"/>
              </a:rPr>
              <a:t>تسهیلات شهری(مبلمان شهری)</a:t>
            </a:r>
            <a:endParaRPr lang="en-US" b="1" cap="small" dirty="0">
              <a:solidFill>
                <a:srgbClr val="212121"/>
              </a:solidFill>
              <a:cs typeface="B Nazanin" pitchFamily="2" charset="-78"/>
            </a:endParaRPr>
          </a:p>
        </p:txBody>
      </p:sp>
      <p:sp>
        <p:nvSpPr>
          <p:cNvPr id="23" name="Rounded Rectangle 22"/>
          <p:cNvSpPr/>
          <p:nvPr/>
        </p:nvSpPr>
        <p:spPr>
          <a:xfrm>
            <a:off x="457200" y="457200"/>
            <a:ext cx="3733800" cy="32004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rtl="0"/>
            <a:endParaRPr lang="en-US" dirty="0">
              <a:solidFill>
                <a:prstClr val="black"/>
              </a:solidFill>
            </a:endParaRPr>
          </a:p>
        </p:txBody>
      </p:sp>
      <p:grpSp>
        <p:nvGrpSpPr>
          <p:cNvPr id="2" name="Group 1"/>
          <p:cNvGrpSpPr/>
          <p:nvPr/>
        </p:nvGrpSpPr>
        <p:grpSpPr>
          <a:xfrm>
            <a:off x="914400" y="609600"/>
            <a:ext cx="2743200" cy="2895600"/>
            <a:chOff x="914400" y="609600"/>
            <a:chExt cx="2743200" cy="2895600"/>
          </a:xfrm>
        </p:grpSpPr>
        <p:sp>
          <p:nvSpPr>
            <p:cNvPr id="24" name="Rounded Rectangle 23"/>
            <p:cNvSpPr/>
            <p:nvPr/>
          </p:nvSpPr>
          <p:spPr>
            <a:xfrm>
              <a:off x="914400" y="609600"/>
              <a:ext cx="609600" cy="6096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rtl="0"/>
              <a:r>
                <a:rPr lang="fa-IR" sz="1600" b="1" dirty="0">
                  <a:solidFill>
                    <a:prstClr val="black"/>
                  </a:solidFill>
                  <a:cs typeface="B Nazanin" pitchFamily="2" charset="-78"/>
                </a:rPr>
                <a:t>1</a:t>
              </a:r>
              <a:endParaRPr lang="en-US" sz="1600" b="1" dirty="0">
                <a:solidFill>
                  <a:prstClr val="black"/>
                </a:solidFill>
                <a:cs typeface="B Nazanin" pitchFamily="2" charset="-78"/>
              </a:endParaRPr>
            </a:p>
          </p:txBody>
        </p:sp>
        <p:sp>
          <p:nvSpPr>
            <p:cNvPr id="25" name="Rounded Rectangle 24"/>
            <p:cNvSpPr/>
            <p:nvPr/>
          </p:nvSpPr>
          <p:spPr>
            <a:xfrm>
              <a:off x="1752600" y="685800"/>
              <a:ext cx="1905000" cy="5334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rtl="0"/>
              <a:r>
                <a:rPr lang="fa-IR" sz="1600" dirty="0">
                  <a:solidFill>
                    <a:prstClr val="black"/>
                  </a:solidFill>
                  <a:cs typeface="B Nazanin" pitchFamily="2" charset="-78"/>
                </a:rPr>
                <a:t>کیوسک تلفن</a:t>
              </a:r>
              <a:endParaRPr lang="en-US" sz="1600" dirty="0">
                <a:solidFill>
                  <a:prstClr val="black"/>
                </a:solidFill>
                <a:cs typeface="B Nazanin" pitchFamily="2" charset="-78"/>
              </a:endParaRPr>
            </a:p>
          </p:txBody>
        </p:sp>
        <p:sp>
          <p:nvSpPr>
            <p:cNvPr id="20" name="Rounded Rectangle 19"/>
            <p:cNvSpPr/>
            <p:nvPr/>
          </p:nvSpPr>
          <p:spPr>
            <a:xfrm>
              <a:off x="914400" y="1371600"/>
              <a:ext cx="609600" cy="6096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rtl="0"/>
              <a:r>
                <a:rPr lang="fa-IR" sz="1600" b="1" dirty="0">
                  <a:solidFill>
                    <a:prstClr val="black"/>
                  </a:solidFill>
                  <a:cs typeface="B Nazanin" pitchFamily="2" charset="-78"/>
                </a:rPr>
                <a:t>2</a:t>
              </a:r>
              <a:endParaRPr lang="en-US" sz="1600" b="1" dirty="0">
                <a:solidFill>
                  <a:prstClr val="black"/>
                </a:solidFill>
                <a:cs typeface="B Nazanin" pitchFamily="2" charset="-78"/>
              </a:endParaRPr>
            </a:p>
          </p:txBody>
        </p:sp>
        <p:sp>
          <p:nvSpPr>
            <p:cNvPr id="21" name="Rounded Rectangle 20"/>
            <p:cNvSpPr/>
            <p:nvPr/>
          </p:nvSpPr>
          <p:spPr>
            <a:xfrm>
              <a:off x="914400" y="2895600"/>
              <a:ext cx="609600" cy="6096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rtl="0"/>
              <a:r>
                <a:rPr lang="fa-IR" sz="1600" b="1" dirty="0">
                  <a:solidFill>
                    <a:prstClr val="black"/>
                  </a:solidFill>
                  <a:cs typeface="B Nazanin" pitchFamily="2" charset="-78"/>
                </a:rPr>
                <a:t>4</a:t>
              </a:r>
              <a:endParaRPr lang="en-US" sz="1600" b="1" dirty="0">
                <a:solidFill>
                  <a:prstClr val="black"/>
                </a:solidFill>
                <a:cs typeface="B Nazanin" pitchFamily="2" charset="-78"/>
              </a:endParaRPr>
            </a:p>
          </p:txBody>
        </p:sp>
        <p:sp>
          <p:nvSpPr>
            <p:cNvPr id="22" name="Rounded Rectangle 21"/>
            <p:cNvSpPr/>
            <p:nvPr/>
          </p:nvSpPr>
          <p:spPr>
            <a:xfrm>
              <a:off x="914400" y="2133600"/>
              <a:ext cx="609600" cy="6096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rtl="0"/>
              <a:r>
                <a:rPr lang="fa-IR" sz="1600" b="1" dirty="0">
                  <a:solidFill>
                    <a:prstClr val="black"/>
                  </a:solidFill>
                  <a:cs typeface="B Nazanin" pitchFamily="2" charset="-78"/>
                </a:rPr>
                <a:t>3</a:t>
              </a:r>
              <a:endParaRPr lang="en-US" sz="1600" b="1" dirty="0">
                <a:solidFill>
                  <a:prstClr val="black"/>
                </a:solidFill>
                <a:cs typeface="B Nazanin" pitchFamily="2" charset="-78"/>
              </a:endParaRPr>
            </a:p>
          </p:txBody>
        </p:sp>
        <p:sp>
          <p:nvSpPr>
            <p:cNvPr id="31" name="Rounded Rectangle 30"/>
            <p:cNvSpPr/>
            <p:nvPr/>
          </p:nvSpPr>
          <p:spPr>
            <a:xfrm>
              <a:off x="1752600" y="2895600"/>
              <a:ext cx="1905000" cy="5334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rtl="0"/>
              <a:r>
                <a:rPr lang="fa-IR" sz="1600" dirty="0">
                  <a:solidFill>
                    <a:prstClr val="black"/>
                  </a:solidFill>
                  <a:cs typeface="B Nazanin" pitchFamily="2" charset="-78"/>
                </a:rPr>
                <a:t>سطل زباله</a:t>
              </a:r>
              <a:endParaRPr lang="en-US" sz="1600" dirty="0">
                <a:solidFill>
                  <a:prstClr val="black"/>
                </a:solidFill>
                <a:cs typeface="B Nazanin" pitchFamily="2" charset="-78"/>
              </a:endParaRPr>
            </a:p>
          </p:txBody>
        </p:sp>
        <p:sp>
          <p:nvSpPr>
            <p:cNvPr id="38" name="Rounded Rectangle 37"/>
            <p:cNvSpPr/>
            <p:nvPr/>
          </p:nvSpPr>
          <p:spPr>
            <a:xfrm>
              <a:off x="1752600" y="2133600"/>
              <a:ext cx="1905000" cy="5334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rtl="0"/>
              <a:r>
                <a:rPr lang="fa-IR" sz="1600" dirty="0">
                  <a:solidFill>
                    <a:prstClr val="black"/>
                  </a:solidFill>
                  <a:cs typeface="B Nazanin" pitchFamily="2" charset="-78"/>
                </a:rPr>
                <a:t>روشنایی</a:t>
              </a:r>
              <a:endParaRPr lang="en-US" sz="1600" dirty="0">
                <a:solidFill>
                  <a:prstClr val="black"/>
                </a:solidFill>
                <a:cs typeface="B Nazanin" pitchFamily="2" charset="-78"/>
              </a:endParaRPr>
            </a:p>
          </p:txBody>
        </p:sp>
        <p:sp>
          <p:nvSpPr>
            <p:cNvPr id="39" name="Rounded Rectangle 38"/>
            <p:cNvSpPr/>
            <p:nvPr/>
          </p:nvSpPr>
          <p:spPr>
            <a:xfrm>
              <a:off x="1752600" y="1447800"/>
              <a:ext cx="1905000" cy="5334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rtl="0"/>
              <a:r>
                <a:rPr lang="fa-IR" sz="1600" dirty="0">
                  <a:solidFill>
                    <a:prstClr val="black"/>
                  </a:solidFill>
                  <a:cs typeface="B Nazanin" pitchFamily="2" charset="-78"/>
                </a:rPr>
                <a:t>شیر آتش نشانی</a:t>
              </a:r>
              <a:endParaRPr lang="en-US" sz="1600" dirty="0">
                <a:solidFill>
                  <a:prstClr val="black"/>
                </a:solidFill>
                <a:cs typeface="B Nazanin" pitchFamily="2" charset="-78"/>
              </a:endParaRPr>
            </a:p>
          </p:txBody>
        </p:sp>
      </p:grpSp>
      <p:sp>
        <p:nvSpPr>
          <p:cNvPr id="41" name="Rounded Rectangle 40"/>
          <p:cNvSpPr/>
          <p:nvPr/>
        </p:nvSpPr>
        <p:spPr>
          <a:xfrm>
            <a:off x="4343400" y="3505200"/>
            <a:ext cx="3733800" cy="32004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rtl="0"/>
            <a:endParaRPr lang="en-US" dirty="0">
              <a:solidFill>
                <a:prstClr val="black"/>
              </a:solidFill>
            </a:endParaRPr>
          </a:p>
        </p:txBody>
      </p:sp>
      <p:grpSp>
        <p:nvGrpSpPr>
          <p:cNvPr id="3" name="Group 2"/>
          <p:cNvGrpSpPr/>
          <p:nvPr/>
        </p:nvGrpSpPr>
        <p:grpSpPr>
          <a:xfrm>
            <a:off x="4800600" y="3657600"/>
            <a:ext cx="2971800" cy="2895600"/>
            <a:chOff x="4800600" y="3657600"/>
            <a:chExt cx="2971800" cy="2895600"/>
          </a:xfrm>
        </p:grpSpPr>
        <p:sp>
          <p:nvSpPr>
            <p:cNvPr id="42" name="Rounded Rectangle 41"/>
            <p:cNvSpPr/>
            <p:nvPr/>
          </p:nvSpPr>
          <p:spPr>
            <a:xfrm>
              <a:off x="4800600" y="3657600"/>
              <a:ext cx="609600" cy="6096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rtl="0"/>
              <a:r>
                <a:rPr lang="fa-IR" sz="1600" b="1" dirty="0">
                  <a:solidFill>
                    <a:prstClr val="black"/>
                  </a:solidFill>
                  <a:cs typeface="B Nazanin" pitchFamily="2" charset="-78"/>
                </a:rPr>
                <a:t>1</a:t>
              </a:r>
              <a:endParaRPr lang="en-US" sz="1600" b="1" dirty="0">
                <a:solidFill>
                  <a:prstClr val="black"/>
                </a:solidFill>
                <a:cs typeface="B Nazanin" pitchFamily="2" charset="-78"/>
              </a:endParaRPr>
            </a:p>
          </p:txBody>
        </p:sp>
        <p:sp>
          <p:nvSpPr>
            <p:cNvPr id="43" name="Rounded Rectangle 42"/>
            <p:cNvSpPr/>
            <p:nvPr/>
          </p:nvSpPr>
          <p:spPr>
            <a:xfrm>
              <a:off x="5638800" y="3733800"/>
              <a:ext cx="2133600" cy="5334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rtl="0"/>
              <a:r>
                <a:rPr lang="fa-IR" sz="1600" dirty="0">
                  <a:solidFill>
                    <a:prstClr val="black"/>
                  </a:solidFill>
                  <a:cs typeface="B Nazanin" pitchFamily="2" charset="-78"/>
                </a:rPr>
                <a:t>آبنما (مجسمه یا المان شهری)</a:t>
              </a:r>
              <a:endParaRPr lang="en-US" sz="1600" dirty="0">
                <a:solidFill>
                  <a:prstClr val="black"/>
                </a:solidFill>
                <a:cs typeface="B Nazanin" pitchFamily="2" charset="-78"/>
              </a:endParaRPr>
            </a:p>
          </p:txBody>
        </p:sp>
        <p:sp>
          <p:nvSpPr>
            <p:cNvPr id="44" name="Rounded Rectangle 43"/>
            <p:cNvSpPr/>
            <p:nvPr/>
          </p:nvSpPr>
          <p:spPr>
            <a:xfrm>
              <a:off x="4800600" y="4419600"/>
              <a:ext cx="609600" cy="6096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rtl="0"/>
              <a:r>
                <a:rPr lang="fa-IR" sz="1600" b="1" dirty="0">
                  <a:solidFill>
                    <a:prstClr val="black"/>
                  </a:solidFill>
                  <a:cs typeface="B Nazanin" pitchFamily="2" charset="-78"/>
                </a:rPr>
                <a:t>2</a:t>
              </a:r>
              <a:endParaRPr lang="en-US" sz="1600" b="1" dirty="0">
                <a:solidFill>
                  <a:prstClr val="black"/>
                </a:solidFill>
                <a:cs typeface="B Nazanin" pitchFamily="2" charset="-78"/>
              </a:endParaRPr>
            </a:p>
          </p:txBody>
        </p:sp>
        <p:sp>
          <p:nvSpPr>
            <p:cNvPr id="45" name="Rounded Rectangle 44"/>
            <p:cNvSpPr/>
            <p:nvPr/>
          </p:nvSpPr>
          <p:spPr>
            <a:xfrm>
              <a:off x="4800600" y="5943600"/>
              <a:ext cx="609600" cy="6096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rtl="0"/>
              <a:r>
                <a:rPr lang="fa-IR" sz="1600" b="1" dirty="0">
                  <a:solidFill>
                    <a:prstClr val="black"/>
                  </a:solidFill>
                  <a:cs typeface="B Nazanin" pitchFamily="2" charset="-78"/>
                </a:rPr>
                <a:t>4</a:t>
              </a:r>
              <a:endParaRPr lang="en-US" sz="1600" b="1" dirty="0">
                <a:solidFill>
                  <a:prstClr val="black"/>
                </a:solidFill>
                <a:cs typeface="B Nazanin" pitchFamily="2" charset="-78"/>
              </a:endParaRPr>
            </a:p>
          </p:txBody>
        </p:sp>
        <p:sp>
          <p:nvSpPr>
            <p:cNvPr id="46" name="Rounded Rectangle 45"/>
            <p:cNvSpPr/>
            <p:nvPr/>
          </p:nvSpPr>
          <p:spPr>
            <a:xfrm>
              <a:off x="4800600" y="5181600"/>
              <a:ext cx="609600" cy="6096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rtl="0"/>
              <a:r>
                <a:rPr lang="fa-IR" sz="1600" b="1" dirty="0">
                  <a:solidFill>
                    <a:prstClr val="black"/>
                  </a:solidFill>
                  <a:cs typeface="B Nazanin" pitchFamily="2" charset="-78"/>
                </a:rPr>
                <a:t>3</a:t>
              </a:r>
              <a:endParaRPr lang="en-US" sz="1600" b="1" dirty="0">
                <a:solidFill>
                  <a:prstClr val="black"/>
                </a:solidFill>
                <a:cs typeface="B Nazanin" pitchFamily="2" charset="-78"/>
              </a:endParaRPr>
            </a:p>
          </p:txBody>
        </p:sp>
        <p:sp>
          <p:nvSpPr>
            <p:cNvPr id="47" name="Rounded Rectangle 46"/>
            <p:cNvSpPr/>
            <p:nvPr/>
          </p:nvSpPr>
          <p:spPr>
            <a:xfrm>
              <a:off x="5638800" y="5943600"/>
              <a:ext cx="2133600" cy="5334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rtl="0"/>
              <a:r>
                <a:rPr lang="fa-IR" sz="1600" dirty="0">
                  <a:solidFill>
                    <a:prstClr val="black"/>
                  </a:solidFill>
                  <a:cs typeface="B Nazanin" pitchFamily="2" charset="-78"/>
                </a:rPr>
                <a:t>فضای سبز</a:t>
              </a:r>
              <a:endParaRPr lang="en-US" sz="1600" dirty="0">
                <a:solidFill>
                  <a:prstClr val="black"/>
                </a:solidFill>
                <a:cs typeface="B Nazanin" pitchFamily="2" charset="-78"/>
              </a:endParaRPr>
            </a:p>
          </p:txBody>
        </p:sp>
        <p:sp>
          <p:nvSpPr>
            <p:cNvPr id="48" name="Rounded Rectangle 47"/>
            <p:cNvSpPr/>
            <p:nvPr/>
          </p:nvSpPr>
          <p:spPr>
            <a:xfrm>
              <a:off x="5638800" y="5181600"/>
              <a:ext cx="2133600" cy="5334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rtl="0"/>
              <a:r>
                <a:rPr lang="fa-IR" sz="1600" dirty="0">
                  <a:solidFill>
                    <a:prstClr val="black"/>
                  </a:solidFill>
                  <a:cs typeface="B Nazanin" pitchFamily="2" charset="-78"/>
                </a:rPr>
                <a:t>گلدان</a:t>
              </a:r>
              <a:endParaRPr lang="en-US" sz="1600" dirty="0">
                <a:solidFill>
                  <a:prstClr val="black"/>
                </a:solidFill>
                <a:cs typeface="B Nazanin" pitchFamily="2" charset="-78"/>
              </a:endParaRPr>
            </a:p>
          </p:txBody>
        </p:sp>
        <p:sp>
          <p:nvSpPr>
            <p:cNvPr id="49" name="Rounded Rectangle 48"/>
            <p:cNvSpPr/>
            <p:nvPr/>
          </p:nvSpPr>
          <p:spPr>
            <a:xfrm>
              <a:off x="5638800" y="4495800"/>
              <a:ext cx="2133600" cy="5334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rtl="0"/>
              <a:r>
                <a:rPr lang="fa-IR" sz="1600" dirty="0">
                  <a:solidFill>
                    <a:prstClr val="black"/>
                  </a:solidFill>
                  <a:cs typeface="B Nazanin" pitchFamily="2" charset="-78"/>
                </a:rPr>
                <a:t>نیمکت</a:t>
              </a:r>
              <a:endParaRPr lang="en-US" sz="1600" dirty="0">
                <a:solidFill>
                  <a:prstClr val="black"/>
                </a:solidFill>
                <a:cs typeface="B Nazanin" pitchFamily="2" charset="-78"/>
              </a:endParaRPr>
            </a:p>
          </p:txBody>
        </p:sp>
      </p:grpSp>
    </p:spTree>
    <p:extLst>
      <p:ext uri="{BB962C8B-B14F-4D97-AF65-F5344CB8AC3E}">
        <p14:creationId xmlns:p14="http://schemas.microsoft.com/office/powerpoint/2010/main" val="86484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down)">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down)">
                                      <p:cBhvr>
                                        <p:cTn id="27" dur="500"/>
                                        <p:tgtEl>
                                          <p:spTgt spid="3"/>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wheel(1)">
                                      <p:cBhvr>
                                        <p:cTn id="32" dur="20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6" grpId="0"/>
      <p:bldP spid="23" grpId="0" animBg="1"/>
      <p:bldP spid="4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5105400" y="609600"/>
            <a:ext cx="3505200" cy="1066800"/>
          </a:xfrm>
        </p:spPr>
        <p:txBody>
          <a:bodyPr>
            <a:normAutofit/>
          </a:bodyPr>
          <a:lstStyle/>
          <a:p>
            <a:pPr lvl="0" algn="r">
              <a:lnSpc>
                <a:spcPct val="150000"/>
              </a:lnSpc>
            </a:pPr>
            <a:r>
              <a:rPr lang="fa-IR" sz="2000" b="1" dirty="0" smtClean="0">
                <a:cs typeface="B Nazanin" pitchFamily="2" charset="-78"/>
              </a:rPr>
              <a:t>کفپوش: </a:t>
            </a:r>
            <a:br>
              <a:rPr lang="fa-IR" sz="2000" b="1" dirty="0" smtClean="0">
                <a:cs typeface="B Nazanin" pitchFamily="2" charset="-78"/>
              </a:rPr>
            </a:br>
            <a:r>
              <a:rPr lang="fa-IR" sz="1800" dirty="0" smtClean="0">
                <a:cs typeface="B Nazanin" pitchFamily="2" charset="-78"/>
              </a:rPr>
              <a:t>سنگفرش با سنگ های کیوبیک</a:t>
            </a:r>
            <a:endParaRPr lang="en-US" sz="2000" b="1" dirty="0">
              <a:cs typeface="B Nazanin" pitchFamily="2" charset="-78"/>
            </a:endParaRPr>
          </a:p>
        </p:txBody>
      </p:sp>
      <p:pic>
        <p:nvPicPr>
          <p:cNvPr id="1026" name="Picture 2" descr="I:\New folder (3)\aks\IMG_5796.JPG"/>
          <p:cNvPicPr>
            <a:picLocks noChangeAspect="1" noChangeArrowheads="1"/>
          </p:cNvPicPr>
          <p:nvPr/>
        </p:nvPicPr>
        <p:blipFill>
          <a:blip r:embed="rId2" cstate="print"/>
          <a:srcRect/>
          <a:stretch>
            <a:fillRect/>
          </a:stretch>
        </p:blipFill>
        <p:spPr bwMode="auto">
          <a:xfrm>
            <a:off x="381000" y="381000"/>
            <a:ext cx="3886200" cy="3429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Title 1"/>
          <p:cNvSpPr txBox="1">
            <a:spLocks/>
          </p:cNvSpPr>
          <p:nvPr/>
        </p:nvSpPr>
        <p:spPr>
          <a:xfrm>
            <a:off x="3962400" y="2895600"/>
            <a:ext cx="4648200" cy="2971800"/>
          </a:xfrm>
          <a:prstGeom prst="rect">
            <a:avLst/>
          </a:prstGeom>
        </p:spPr>
        <p:txBody>
          <a:bodyPr vert="horz" anchor="b">
            <a:normAutofit fontScale="92500"/>
          </a:bodyPr>
          <a:lstStyle/>
          <a:p>
            <a:pPr>
              <a:lnSpc>
                <a:spcPct val="150000"/>
              </a:lnSpc>
              <a:spcBef>
                <a:spcPct val="0"/>
              </a:spcBef>
              <a:defRPr/>
            </a:pPr>
            <a:r>
              <a:rPr lang="fa-IR" sz="2000" b="1" cap="small" dirty="0">
                <a:solidFill>
                  <a:srgbClr val="212121"/>
                </a:solidFill>
                <a:cs typeface="B Nazanin" pitchFamily="2" charset="-78"/>
              </a:rPr>
              <a:t>مزایای این نوع سنگفرش:</a:t>
            </a:r>
          </a:p>
          <a:p>
            <a:pPr>
              <a:lnSpc>
                <a:spcPct val="150000"/>
              </a:lnSpc>
              <a:spcBef>
                <a:spcPct val="0"/>
              </a:spcBef>
              <a:buFont typeface="Arial" pitchFamily="34" charset="0"/>
              <a:buChar char="•"/>
              <a:defRPr/>
            </a:pPr>
            <a:r>
              <a:rPr lang="fa-IR" cap="small" dirty="0">
                <a:solidFill>
                  <a:srgbClr val="212121"/>
                </a:solidFill>
                <a:cs typeface="B Nazanin" pitchFamily="2" charset="-78"/>
              </a:rPr>
              <a:t>کمک به زیباسازی سطح معبر </a:t>
            </a:r>
          </a:p>
          <a:p>
            <a:pPr>
              <a:lnSpc>
                <a:spcPct val="150000"/>
              </a:lnSpc>
              <a:spcBef>
                <a:spcPct val="0"/>
              </a:spcBef>
              <a:buFont typeface="Arial" pitchFamily="34" charset="0"/>
              <a:buChar char="•"/>
              <a:defRPr/>
            </a:pPr>
            <a:r>
              <a:rPr lang="fa-IR" cap="small" dirty="0">
                <a:solidFill>
                  <a:srgbClr val="212121"/>
                </a:solidFill>
                <a:cs typeface="B Nazanin" pitchFamily="2" charset="-78"/>
              </a:rPr>
              <a:t>امکان طراحی با رنگ آمیزی طبیعی</a:t>
            </a:r>
          </a:p>
          <a:p>
            <a:pPr>
              <a:lnSpc>
                <a:spcPct val="150000"/>
              </a:lnSpc>
              <a:spcBef>
                <a:spcPct val="0"/>
              </a:spcBef>
              <a:buFont typeface="Arial" pitchFamily="34" charset="0"/>
              <a:buChar char="•"/>
            </a:pPr>
            <a:r>
              <a:rPr lang="fa-IR" cap="small" dirty="0">
                <a:solidFill>
                  <a:srgbClr val="212121"/>
                </a:solidFill>
                <a:cs typeface="B Nazanin" pitchFamily="2" charset="-78"/>
              </a:rPr>
              <a:t>دوام و استقامت بسیار زیاد قطعات سنگی</a:t>
            </a:r>
          </a:p>
          <a:p>
            <a:pPr>
              <a:lnSpc>
                <a:spcPct val="150000"/>
              </a:lnSpc>
              <a:spcBef>
                <a:spcPct val="0"/>
              </a:spcBef>
              <a:buFont typeface="Arial" pitchFamily="34" charset="0"/>
              <a:buChar char="•"/>
            </a:pPr>
            <a:r>
              <a:rPr lang="fa-IR" cap="small" dirty="0">
                <a:solidFill>
                  <a:srgbClr val="212121"/>
                </a:solidFill>
                <a:cs typeface="B Nazanin" pitchFamily="2" charset="-78"/>
              </a:rPr>
              <a:t>ازدیاد اصطکاک و جلوگیری از لغزش پا در فصول بارندگی</a:t>
            </a:r>
          </a:p>
          <a:p>
            <a:pPr>
              <a:lnSpc>
                <a:spcPct val="150000"/>
              </a:lnSpc>
              <a:spcBef>
                <a:spcPct val="0"/>
              </a:spcBef>
              <a:buFont typeface="Arial" pitchFamily="34" charset="0"/>
              <a:buChar char="•"/>
            </a:pPr>
            <a:r>
              <a:rPr lang="fa-IR" cap="small" dirty="0">
                <a:solidFill>
                  <a:srgbClr val="212121"/>
                </a:solidFill>
                <a:cs typeface="B Nazanin" pitchFamily="2" charset="-78"/>
              </a:rPr>
              <a:t>امکان نفوذ آب به زمین و جلوگیری از جاری شدن آب سطحی</a:t>
            </a:r>
          </a:p>
          <a:p>
            <a:pPr>
              <a:lnSpc>
                <a:spcPct val="150000"/>
              </a:lnSpc>
              <a:spcBef>
                <a:spcPct val="0"/>
              </a:spcBef>
              <a:buFont typeface="Arial" pitchFamily="34" charset="0"/>
              <a:buChar char="•"/>
              <a:defRPr/>
            </a:pPr>
            <a:r>
              <a:rPr lang="fa-IR" cap="small" dirty="0">
                <a:solidFill>
                  <a:srgbClr val="212121"/>
                </a:solidFill>
                <a:cs typeface="B Nazanin" pitchFamily="2" charset="-78"/>
              </a:rPr>
              <a:t>امکان طراحی غیر هندسی و اعمال سلیقه ابتکاری در نقش بندی</a:t>
            </a:r>
          </a:p>
          <a:p>
            <a:pPr>
              <a:spcBef>
                <a:spcPct val="0"/>
              </a:spcBef>
              <a:defRPr/>
            </a:pPr>
            <a:endParaRPr lang="fa-IR" cap="small" dirty="0">
              <a:solidFill>
                <a:srgbClr val="212121"/>
              </a:solidFill>
              <a:cs typeface="B Nazanin" pitchFamily="2" charset="-78"/>
            </a:endParaRPr>
          </a:p>
        </p:txBody>
      </p:sp>
    </p:spTree>
    <p:extLst>
      <p:ext uri="{BB962C8B-B14F-4D97-AF65-F5344CB8AC3E}">
        <p14:creationId xmlns:p14="http://schemas.microsoft.com/office/powerpoint/2010/main" val="3176111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circle(in)">
                                      <p:cBhvr>
                                        <p:cTn id="7" dur="20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heel(1)">
                                      <p:cBhvr>
                                        <p:cTn id="1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590800" y="609600"/>
            <a:ext cx="6019800" cy="1066800"/>
          </a:xfrm>
        </p:spPr>
        <p:txBody>
          <a:bodyPr>
            <a:normAutofit fontScale="90000"/>
          </a:bodyPr>
          <a:lstStyle/>
          <a:p>
            <a:pPr lvl="0" algn="r">
              <a:lnSpc>
                <a:spcPct val="150000"/>
              </a:lnSpc>
            </a:pPr>
            <a:r>
              <a:rPr lang="fa-IR" sz="2000" b="1" dirty="0" smtClean="0">
                <a:cs typeface="B Nazanin" pitchFamily="2" charset="-78"/>
              </a:rPr>
              <a:t>بودجه و تامین مالی:</a:t>
            </a:r>
            <a:br>
              <a:rPr lang="fa-IR" sz="2000" b="1" dirty="0" smtClean="0">
                <a:cs typeface="B Nazanin" pitchFamily="2" charset="-78"/>
              </a:rPr>
            </a:br>
            <a:r>
              <a:rPr lang="fa-IR" sz="2000" dirty="0" smtClean="0">
                <a:cs typeface="B Nazanin" pitchFamily="2" charset="-78"/>
              </a:rPr>
              <a:t>بودجه اجرایی این پروژه از اعتبارات داخلی شهرداری بالغ بر چهل میلیارد ریال معادل چهار میلیارد تومان هزینه گردید</a:t>
            </a:r>
            <a:endParaRPr lang="en-US" sz="2000" b="1" dirty="0">
              <a:cs typeface="B Nazanin" pitchFamily="2" charset="-78"/>
            </a:endParaRPr>
          </a:p>
        </p:txBody>
      </p:sp>
      <p:pic>
        <p:nvPicPr>
          <p:cNvPr id="2050" name="Picture 2" descr="I:\New folder (3)\aks\alamc.jpg"/>
          <p:cNvPicPr>
            <a:picLocks noChangeAspect="1" noChangeArrowheads="1"/>
          </p:cNvPicPr>
          <p:nvPr/>
        </p:nvPicPr>
        <p:blipFill>
          <a:blip r:embed="rId2"/>
          <a:srcRect/>
          <a:stretch>
            <a:fillRect/>
          </a:stretch>
        </p:blipFill>
        <p:spPr bwMode="auto">
          <a:xfrm>
            <a:off x="685800" y="1981200"/>
            <a:ext cx="7743825" cy="3143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620646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7924800" cy="2209800"/>
          </a:xfrm>
        </p:spPr>
        <p:txBody>
          <a:bodyPr>
            <a:normAutofit/>
          </a:bodyPr>
          <a:lstStyle/>
          <a:p>
            <a:pPr algn="ctr"/>
            <a:r>
              <a:rPr lang="fa-IR" sz="2700" b="1" dirty="0">
                <a:cs typeface="B Nazanin" pitchFamily="2" charset="-78"/>
              </a:rPr>
              <a:t>تعریف موضوع </a:t>
            </a:r>
            <a:r>
              <a:rPr lang="fa-IR" sz="2700" b="1" dirty="0" smtClean="0">
                <a:cs typeface="B Nazanin" pitchFamily="2" charset="-78"/>
              </a:rPr>
              <a:t>طرح:</a:t>
            </a:r>
            <a:r>
              <a:rPr lang="fa-IR" sz="2400" b="1" dirty="0" smtClean="0"/>
              <a:t/>
            </a:r>
            <a:br>
              <a:rPr lang="fa-IR" sz="2400" b="1" dirty="0" smtClean="0"/>
            </a:br>
            <a:r>
              <a:rPr lang="fa-IR" sz="2400" b="1" dirty="0" smtClean="0"/>
              <a:t/>
            </a:r>
            <a:br>
              <a:rPr lang="fa-IR" sz="2400" b="1" dirty="0" smtClean="0"/>
            </a:br>
            <a:r>
              <a:rPr lang="fa-IR" sz="1900" dirty="0" smtClean="0">
                <a:cs typeface="B Nazanin" pitchFamily="2" charset="-78"/>
              </a:rPr>
              <a:t>محدوده‌هاي </a:t>
            </a:r>
            <a:r>
              <a:rPr lang="fa-IR" sz="1900" dirty="0">
                <a:cs typeface="B Nazanin" pitchFamily="2" charset="-78"/>
              </a:rPr>
              <a:t>پياده قسمتي از فضاهاي شهري هستند كه به دلايل ويژه عمدتا به خاطر دارا بودن برخي پتانسيل‌هاي خاص، در تمام يا بخشي از ساعات شبانه روز كاملا بر روي حركت سواره بسته شده و بطور كامل به حركت عابران‌پياده اختصاص مي‌يابند</a:t>
            </a:r>
            <a:r>
              <a:rPr lang="fa-IR" sz="1900" dirty="0" smtClean="0">
                <a:cs typeface="B Nazanin" pitchFamily="2" charset="-78"/>
              </a:rPr>
              <a:t>.</a:t>
            </a:r>
            <a:r>
              <a:rPr lang="fa-IR" sz="2400" dirty="0" smtClean="0">
                <a:cs typeface="B Nazanin" pitchFamily="2" charset="-78"/>
              </a:rPr>
              <a:t/>
            </a:r>
            <a:br>
              <a:rPr lang="fa-IR" sz="2400" dirty="0" smtClean="0">
                <a:cs typeface="B Nazanin" pitchFamily="2" charset="-78"/>
              </a:rPr>
            </a:br>
            <a:endParaRPr lang="fa-IR" sz="2400" dirty="0">
              <a:cs typeface="B Nazanin" pitchFamily="2" charset="-78"/>
            </a:endParaRPr>
          </a:p>
        </p:txBody>
      </p:sp>
      <p:sp>
        <p:nvSpPr>
          <p:cNvPr id="4" name="Title 1"/>
          <p:cNvSpPr txBox="1">
            <a:spLocks/>
          </p:cNvSpPr>
          <p:nvPr/>
        </p:nvSpPr>
        <p:spPr>
          <a:xfrm>
            <a:off x="381000" y="4038600"/>
            <a:ext cx="8077200" cy="2286000"/>
          </a:xfrm>
          <a:prstGeom prst="rect">
            <a:avLst/>
          </a:prstGeom>
        </p:spPr>
        <p:txBody>
          <a:bodyPr vert="horz" anchor="b">
            <a:normAutofit/>
          </a:bodyPr>
          <a:lstStyle/>
          <a:p>
            <a:pPr algn="ctr">
              <a:spcBef>
                <a:spcPct val="0"/>
              </a:spcBef>
              <a:defRPr/>
            </a:pPr>
            <a:r>
              <a:rPr lang="fa-IR" sz="1900" b="1" cap="small" dirty="0">
                <a:solidFill>
                  <a:srgbClr val="212121"/>
                </a:solidFill>
                <a:cs typeface="B Nazanin" pitchFamily="2" charset="-78"/>
              </a:rPr>
              <a:t>اهداف عالی طرح:</a:t>
            </a:r>
            <a:br>
              <a:rPr lang="fa-IR" sz="1900" b="1" cap="small" dirty="0">
                <a:solidFill>
                  <a:srgbClr val="212121"/>
                </a:solidFill>
                <a:cs typeface="B Nazanin" pitchFamily="2" charset="-78"/>
              </a:rPr>
            </a:br>
            <a:r>
              <a:rPr lang="fa-IR" sz="1900" cap="small" dirty="0">
                <a:solidFill>
                  <a:srgbClr val="212121"/>
                </a:solidFill>
                <a:cs typeface="B Nazanin" pitchFamily="2" charset="-78"/>
              </a:rPr>
              <a:t>امنیت ، حفاظت ، تامین نیاز روزمره ، دسترسی ، راحتی ، سادگی ، جذابیت.</a:t>
            </a:r>
            <a:br>
              <a:rPr lang="fa-IR" sz="1900" cap="small" dirty="0">
                <a:solidFill>
                  <a:srgbClr val="212121"/>
                </a:solidFill>
                <a:cs typeface="B Nazanin" pitchFamily="2" charset="-78"/>
              </a:rPr>
            </a:br>
            <a:endParaRPr lang="en-US" sz="1900" cap="small" dirty="0">
              <a:solidFill>
                <a:srgbClr val="212121"/>
              </a:solidFill>
              <a:cs typeface="B Nazanin" pitchFamily="2" charset="-78"/>
            </a:endParaRPr>
          </a:p>
          <a:p>
            <a:pPr algn="ctr">
              <a:spcBef>
                <a:spcPct val="0"/>
              </a:spcBef>
              <a:defRPr/>
            </a:pPr>
            <a:r>
              <a:rPr lang="en-US" sz="2800" cap="small" dirty="0">
                <a:solidFill>
                  <a:srgbClr val="212121"/>
                </a:solidFill>
                <a:cs typeface="B Nazanin" pitchFamily="2" charset="-78"/>
              </a:rPr>
              <a:t/>
            </a:r>
            <a:br>
              <a:rPr lang="en-US" sz="2800" cap="small" dirty="0">
                <a:solidFill>
                  <a:srgbClr val="212121"/>
                </a:solidFill>
                <a:cs typeface="B Nazanin" pitchFamily="2" charset="-78"/>
              </a:rPr>
            </a:br>
            <a:endParaRPr lang="fa-IR" sz="2800" cap="small" dirty="0">
              <a:solidFill>
                <a:srgbClr val="212121"/>
              </a:solidFill>
              <a:cs typeface="B Nazanin" pitchFamily="2" charset="-78"/>
            </a:endParaRPr>
          </a:p>
        </p:txBody>
      </p:sp>
    </p:spTree>
    <p:extLst>
      <p:ext uri="{BB962C8B-B14F-4D97-AF65-F5344CB8AC3E}">
        <p14:creationId xmlns:p14="http://schemas.microsoft.com/office/powerpoint/2010/main" val="94088687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81000"/>
            <a:ext cx="7467600" cy="1020762"/>
          </a:xfrm>
        </p:spPr>
        <p:txBody>
          <a:bodyPr>
            <a:normAutofit/>
          </a:bodyPr>
          <a:lstStyle/>
          <a:p>
            <a:pPr algn="just"/>
            <a:r>
              <a:rPr lang="fa-IR" sz="1800" dirty="0" smtClean="0">
                <a:cs typeface="B Nazanin" pitchFamily="2" charset="-78"/>
              </a:rPr>
              <a:t>امروزه یکی از راه های کاهش حجم ترافیک در سطح معابر ایجاد حمل و نقل غیر موتوری ( پیاده راه و مسیر دوچرخه سواری) می باشد که بدین ترتیب نقش حمل و نقل انسان محور در آن باید پر رنگ تر  شود. </a:t>
            </a:r>
            <a:endParaRPr lang="fa-IR" sz="1800" dirty="0">
              <a:cs typeface="B Nazanin" pitchFamily="2" charset="-78"/>
            </a:endParaRPr>
          </a:p>
        </p:txBody>
      </p:sp>
      <p:sp>
        <p:nvSpPr>
          <p:cNvPr id="4" name="Title 1"/>
          <p:cNvSpPr txBox="1">
            <a:spLocks/>
          </p:cNvSpPr>
          <p:nvPr/>
        </p:nvSpPr>
        <p:spPr>
          <a:xfrm>
            <a:off x="4724400" y="1592659"/>
            <a:ext cx="3886200" cy="929481"/>
          </a:xfrm>
          <a:prstGeom prst="rect">
            <a:avLst/>
          </a:prstGeom>
        </p:spPr>
        <p:txBody>
          <a:bodyPr vert="horz" anchor="b">
            <a:normAutofit/>
          </a:bodyPr>
          <a:lstStyle>
            <a:lvl1pPr algn="l" rtl="1" eaLnBrk="1" latinLnBrk="0" hangingPunct="1">
              <a:spcBef>
                <a:spcPct val="0"/>
              </a:spcBef>
              <a:buNone/>
              <a:defRPr kumimoji="0" sz="3000" b="0" kern="1200" cap="small" baseline="0">
                <a:solidFill>
                  <a:schemeClr val="tx2"/>
                </a:solidFill>
                <a:latin typeface="+mj-lt"/>
                <a:ea typeface="+mj-ea"/>
                <a:cs typeface="+mj-cs"/>
              </a:defRPr>
            </a:lvl1pPr>
          </a:lstStyle>
          <a:p>
            <a:pPr algn="just"/>
            <a:r>
              <a:rPr lang="fa-IR" sz="1800" dirty="0" smtClean="0">
                <a:solidFill>
                  <a:srgbClr val="212121"/>
                </a:solidFill>
                <a:cs typeface="B Nazanin" pitchFamily="2" charset="-78"/>
              </a:rPr>
              <a:t>این ترفند از دیر باز در بسیاری از کشورهای جهان مورد استفاده قرار گرفته و نتایج قابل توجهی از جمله موارد زیر را در بر دارد:</a:t>
            </a:r>
          </a:p>
        </p:txBody>
      </p:sp>
      <p:sp>
        <p:nvSpPr>
          <p:cNvPr id="5" name="Title 1"/>
          <p:cNvSpPr txBox="1">
            <a:spLocks/>
          </p:cNvSpPr>
          <p:nvPr/>
        </p:nvSpPr>
        <p:spPr>
          <a:xfrm>
            <a:off x="4114800" y="2986881"/>
            <a:ext cx="4572000" cy="3032919"/>
          </a:xfrm>
          <a:prstGeom prst="rect">
            <a:avLst/>
          </a:prstGeom>
        </p:spPr>
        <p:txBody>
          <a:bodyPr vert="horz" anchor="b">
            <a:normAutofit/>
          </a:bodyPr>
          <a:lstStyle>
            <a:lvl1pPr algn="l" rtl="1" eaLnBrk="1" latinLnBrk="0" hangingPunct="1">
              <a:spcBef>
                <a:spcPct val="0"/>
              </a:spcBef>
              <a:buNone/>
              <a:defRPr kumimoji="0" sz="3000" b="0" kern="1200" cap="small" baseline="0">
                <a:solidFill>
                  <a:schemeClr val="tx2"/>
                </a:solidFill>
                <a:latin typeface="+mj-lt"/>
                <a:ea typeface="+mj-ea"/>
                <a:cs typeface="+mj-cs"/>
              </a:defRPr>
            </a:lvl1pPr>
          </a:lstStyle>
          <a:p>
            <a:pPr marL="285750" indent="-285750" algn="just">
              <a:lnSpc>
                <a:spcPct val="150000"/>
              </a:lnSpc>
              <a:buFontTx/>
              <a:buChar char="-"/>
            </a:pPr>
            <a:r>
              <a:rPr lang="fa-IR" sz="1800" dirty="0" smtClean="0">
                <a:solidFill>
                  <a:srgbClr val="212121"/>
                </a:solidFill>
                <a:cs typeface="B Nazanin" pitchFamily="2" charset="-78"/>
              </a:rPr>
              <a:t>کاهش حوادث ترافیکی</a:t>
            </a:r>
          </a:p>
          <a:p>
            <a:pPr marL="285750" indent="-285750" algn="just">
              <a:lnSpc>
                <a:spcPct val="150000"/>
              </a:lnSpc>
              <a:buFontTx/>
              <a:buChar char="-"/>
            </a:pPr>
            <a:r>
              <a:rPr lang="fa-IR" sz="1800" dirty="0" smtClean="0">
                <a:solidFill>
                  <a:srgbClr val="212121"/>
                </a:solidFill>
                <a:cs typeface="B Nazanin" pitchFamily="2" charset="-78"/>
              </a:rPr>
              <a:t>صرفه جویی در هزینه سفر</a:t>
            </a:r>
          </a:p>
          <a:p>
            <a:pPr marL="285750" indent="-285750" algn="just">
              <a:lnSpc>
                <a:spcPct val="150000"/>
              </a:lnSpc>
              <a:buFontTx/>
              <a:buChar char="-"/>
            </a:pPr>
            <a:r>
              <a:rPr lang="fa-IR" sz="1800" dirty="0" smtClean="0">
                <a:solidFill>
                  <a:srgbClr val="212121"/>
                </a:solidFill>
                <a:cs typeface="B Nazanin" pitchFamily="2" charset="-78"/>
              </a:rPr>
              <a:t>کاهش انتشار گازهای آلاینده</a:t>
            </a:r>
          </a:p>
          <a:p>
            <a:pPr marL="285750" indent="-285750" algn="just">
              <a:lnSpc>
                <a:spcPct val="150000"/>
              </a:lnSpc>
              <a:buFontTx/>
              <a:buChar char="-"/>
            </a:pPr>
            <a:r>
              <a:rPr lang="fa-IR" sz="1800" dirty="0" smtClean="0">
                <a:solidFill>
                  <a:srgbClr val="212121"/>
                </a:solidFill>
                <a:cs typeface="B Nazanin" pitchFamily="2" charset="-78"/>
              </a:rPr>
              <a:t>کاهش مصرف انرژی</a:t>
            </a:r>
          </a:p>
          <a:p>
            <a:pPr marL="285750" indent="-285750" algn="just">
              <a:lnSpc>
                <a:spcPct val="150000"/>
              </a:lnSpc>
              <a:buFontTx/>
              <a:buChar char="-"/>
            </a:pPr>
            <a:r>
              <a:rPr lang="fa-IR" sz="1800" dirty="0" smtClean="0">
                <a:solidFill>
                  <a:srgbClr val="212121"/>
                </a:solidFill>
                <a:cs typeface="B Nazanin" pitchFamily="2" charset="-78"/>
              </a:rPr>
              <a:t>افزایش سطح نشاط و سلامتی</a:t>
            </a:r>
          </a:p>
          <a:p>
            <a:pPr marL="285750" indent="-285750" algn="just">
              <a:lnSpc>
                <a:spcPct val="150000"/>
              </a:lnSpc>
              <a:buFontTx/>
              <a:buChar char="-"/>
            </a:pPr>
            <a:r>
              <a:rPr lang="fa-IR" sz="1800" dirty="0" smtClean="0">
                <a:solidFill>
                  <a:srgbClr val="212121"/>
                </a:solidFill>
                <a:cs typeface="B Nazanin" pitchFamily="2" charset="-78"/>
              </a:rPr>
              <a:t>ترویج فرهنگ پیاده روی</a:t>
            </a:r>
          </a:p>
          <a:p>
            <a:pPr marL="285750" indent="-285750" algn="just">
              <a:lnSpc>
                <a:spcPct val="150000"/>
              </a:lnSpc>
              <a:buFontTx/>
              <a:buChar char="-"/>
            </a:pPr>
            <a:r>
              <a:rPr lang="fa-IR" sz="1800" dirty="0" smtClean="0">
                <a:solidFill>
                  <a:srgbClr val="212121"/>
                </a:solidFill>
                <a:cs typeface="B Nazanin" pitchFamily="2" charset="-78"/>
              </a:rPr>
              <a:t>بهسازی منظر شهری</a:t>
            </a:r>
          </a:p>
          <a:p>
            <a:pPr marL="285750" indent="-285750" algn="just">
              <a:buFontTx/>
              <a:buChar char="-"/>
            </a:pPr>
            <a:endParaRPr lang="fa-IR" sz="1800" dirty="0" smtClean="0">
              <a:solidFill>
                <a:srgbClr val="212121"/>
              </a:solidFill>
              <a:cs typeface="B Nazanin" pitchFamily="2" charset="-78"/>
            </a:endParaRPr>
          </a:p>
        </p:txBody>
      </p:sp>
      <p:pic>
        <p:nvPicPr>
          <p:cNvPr id="2050" name="Picture 2" descr="C:\Users\parsa\Desktop\New folder (3)\aks\1hf5qd5szhuu6dks5lq.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7675" y="2057400"/>
            <a:ext cx="4048125" cy="429101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0617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barn(inVertical)">
                                      <p:cBhvr>
                                        <p:cTn id="7" dur="5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2722" y="122238"/>
            <a:ext cx="7467600" cy="1020762"/>
          </a:xfrm>
        </p:spPr>
        <p:txBody>
          <a:bodyPr>
            <a:normAutofit/>
          </a:bodyPr>
          <a:lstStyle/>
          <a:p>
            <a:pPr algn="r">
              <a:lnSpc>
                <a:spcPct val="150000"/>
              </a:lnSpc>
            </a:pPr>
            <a:r>
              <a:rPr lang="fa-IR" sz="1800" b="1" dirty="0" smtClean="0">
                <a:cs typeface="B Nazanin" pitchFamily="2" charset="-78"/>
              </a:rPr>
              <a:t>محدوده های پیشنهادی پیاده راه در طرح جامع حمل و نقل و ترافیک شهرداری رشت توسط شرکت مهندسین مشاور اندیشکار در دو فاز مطرح شد:</a:t>
            </a:r>
            <a:endParaRPr lang="fa-IR" sz="1800" dirty="0">
              <a:cs typeface="B Nazanin" pitchFamily="2" charset="-78"/>
            </a:endParaRPr>
          </a:p>
        </p:txBody>
      </p:sp>
      <p:pic>
        <p:nvPicPr>
          <p:cNvPr id="1026" name="Picture 2" descr="C:\Users\parsa\Desktop\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2133600"/>
            <a:ext cx="7010400" cy="4419600"/>
          </a:xfrm>
          <a:prstGeom prst="rect">
            <a:avLst/>
          </a:prstGeom>
          <a:noFill/>
          <a:extLst>
            <a:ext uri="{909E8E84-426E-40DD-AFC4-6F175D3DCCD1}">
              <a14:hiddenFill xmlns:a14="http://schemas.microsoft.com/office/drawing/2010/main">
                <a:solidFill>
                  <a:srgbClr val="FFFFFF"/>
                </a:solidFill>
              </a14:hiddenFill>
            </a:ext>
          </a:extLst>
        </p:spPr>
      </p:pic>
      <p:sp>
        <p:nvSpPr>
          <p:cNvPr id="3" name="Oval 2"/>
          <p:cNvSpPr/>
          <p:nvPr/>
        </p:nvSpPr>
        <p:spPr>
          <a:xfrm>
            <a:off x="1447800" y="2819400"/>
            <a:ext cx="1219200" cy="381000"/>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rtl="0"/>
            <a:r>
              <a:rPr lang="fa-IR" dirty="0">
                <a:solidFill>
                  <a:prstClr val="black"/>
                </a:solidFill>
              </a:rPr>
              <a:t>فاز اول</a:t>
            </a:r>
            <a:endParaRPr lang="fa-IR" dirty="0">
              <a:solidFill>
                <a:prstClr val="black"/>
              </a:solidFill>
            </a:endParaRPr>
          </a:p>
        </p:txBody>
      </p:sp>
      <p:cxnSp>
        <p:nvCxnSpPr>
          <p:cNvPr id="5" name="Straight Arrow Connector 4"/>
          <p:cNvCxnSpPr/>
          <p:nvPr/>
        </p:nvCxnSpPr>
        <p:spPr>
          <a:xfrm>
            <a:off x="2438400" y="3200400"/>
            <a:ext cx="1143000" cy="10668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8" name="Oval 7"/>
          <p:cNvSpPr/>
          <p:nvPr/>
        </p:nvSpPr>
        <p:spPr>
          <a:xfrm>
            <a:off x="4800600" y="2438400"/>
            <a:ext cx="1219200" cy="381000"/>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rtl="0"/>
            <a:r>
              <a:rPr lang="fa-IR" dirty="0">
                <a:solidFill>
                  <a:prstClr val="black"/>
                </a:solidFill>
              </a:rPr>
              <a:t>فاز دوم</a:t>
            </a:r>
            <a:endParaRPr lang="fa-IR" dirty="0">
              <a:solidFill>
                <a:prstClr val="black"/>
              </a:solidFill>
            </a:endParaRPr>
          </a:p>
        </p:txBody>
      </p:sp>
      <p:cxnSp>
        <p:nvCxnSpPr>
          <p:cNvPr id="9" name="Straight Arrow Connector 8"/>
          <p:cNvCxnSpPr/>
          <p:nvPr/>
        </p:nvCxnSpPr>
        <p:spPr>
          <a:xfrm flipH="1">
            <a:off x="4800600" y="2895600"/>
            <a:ext cx="533400" cy="14478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1" name="Title 1"/>
          <p:cNvSpPr txBox="1">
            <a:spLocks/>
          </p:cNvSpPr>
          <p:nvPr/>
        </p:nvSpPr>
        <p:spPr>
          <a:xfrm>
            <a:off x="1098645" y="1041187"/>
            <a:ext cx="7467600" cy="940013"/>
          </a:xfrm>
          <a:prstGeom prst="rect">
            <a:avLst/>
          </a:prstGeom>
        </p:spPr>
        <p:txBody>
          <a:bodyPr vert="horz" anchor="b">
            <a:normAutofit fontScale="75000" lnSpcReduction="20000"/>
          </a:bodyPr>
          <a:lstStyle>
            <a:lvl1pPr algn="l" rtl="1" eaLnBrk="1" latinLnBrk="0" hangingPunct="1">
              <a:spcBef>
                <a:spcPct val="0"/>
              </a:spcBef>
              <a:buNone/>
              <a:defRPr kumimoji="0" sz="3000" b="0" kern="1200" cap="small" baseline="0">
                <a:solidFill>
                  <a:schemeClr val="tx2"/>
                </a:solidFill>
                <a:latin typeface="+mj-lt"/>
                <a:ea typeface="+mj-ea"/>
                <a:cs typeface="+mj-cs"/>
              </a:defRPr>
            </a:lvl1pPr>
          </a:lstStyle>
          <a:p>
            <a:pPr algn="r">
              <a:lnSpc>
                <a:spcPct val="150000"/>
              </a:lnSpc>
            </a:pPr>
            <a:r>
              <a:rPr lang="fa-IR" sz="1800" dirty="0" smtClean="0">
                <a:solidFill>
                  <a:srgbClr val="212121"/>
                </a:solidFill>
                <a:cs typeface="B Nazanin" pitchFamily="2" charset="-78"/>
              </a:rPr>
              <a:t>در فاز اول خیابان علم الهدی</a:t>
            </a:r>
            <a:br>
              <a:rPr lang="fa-IR" sz="1800" dirty="0" smtClean="0">
                <a:solidFill>
                  <a:srgbClr val="212121"/>
                </a:solidFill>
                <a:cs typeface="B Nazanin" pitchFamily="2" charset="-78"/>
              </a:rPr>
            </a:br>
            <a:r>
              <a:rPr lang="fa-IR" sz="1800" dirty="0" smtClean="0">
                <a:solidFill>
                  <a:srgbClr val="212121"/>
                </a:solidFill>
                <a:cs typeface="B Nazanin" pitchFamily="2" charset="-78"/>
              </a:rPr>
              <a:t>در فاز دوم خیابان امام خمینی حد فاصل میدان شهرداری تا خیابان حاجی آباد و  دورتادور میدان شهرداری و بخشی از خیابان های شریعتی و سعدی</a:t>
            </a:r>
            <a:endParaRPr lang="fa-IR" sz="1800" dirty="0">
              <a:solidFill>
                <a:srgbClr val="212121"/>
              </a:solidFill>
              <a:cs typeface="B Nazanin" pitchFamily="2" charset="-78"/>
            </a:endParaRPr>
          </a:p>
        </p:txBody>
      </p:sp>
    </p:spTree>
    <p:extLst>
      <p:ext uri="{BB962C8B-B14F-4D97-AF65-F5344CB8AC3E}">
        <p14:creationId xmlns:p14="http://schemas.microsoft.com/office/powerpoint/2010/main" val="3477690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1026"/>
                                        </p:tgtEl>
                                        <p:attrNameLst>
                                          <p:attrName>style.visibility</p:attrName>
                                        </p:attrNameLst>
                                      </p:cBhvr>
                                      <p:to>
                                        <p:strVal val="visible"/>
                                      </p:to>
                                    </p:set>
                                    <p:anim calcmode="lin" valueType="num">
                                      <p:cBhvr>
                                        <p:cTn id="14" dur="1000" fill="hold"/>
                                        <p:tgtEl>
                                          <p:spTgt spid="1026"/>
                                        </p:tgtEl>
                                        <p:attrNameLst>
                                          <p:attrName>ppt_w</p:attrName>
                                        </p:attrNameLst>
                                      </p:cBhvr>
                                      <p:tavLst>
                                        <p:tav tm="0">
                                          <p:val>
                                            <p:fltVal val="0"/>
                                          </p:val>
                                        </p:tav>
                                        <p:tav tm="100000">
                                          <p:val>
                                            <p:strVal val="#ppt_w"/>
                                          </p:val>
                                        </p:tav>
                                      </p:tavLst>
                                    </p:anim>
                                    <p:anim calcmode="lin" valueType="num">
                                      <p:cBhvr>
                                        <p:cTn id="15" dur="1000" fill="hold"/>
                                        <p:tgtEl>
                                          <p:spTgt spid="1026"/>
                                        </p:tgtEl>
                                        <p:attrNameLst>
                                          <p:attrName>ppt_h</p:attrName>
                                        </p:attrNameLst>
                                      </p:cBhvr>
                                      <p:tavLst>
                                        <p:tav tm="0">
                                          <p:val>
                                            <p:fltVal val="0"/>
                                          </p:val>
                                        </p:tav>
                                        <p:tav tm="100000">
                                          <p:val>
                                            <p:strVal val="#ppt_h"/>
                                          </p:val>
                                        </p:tav>
                                      </p:tavLst>
                                    </p:anim>
                                    <p:anim calcmode="lin" valueType="num">
                                      <p:cBhvr>
                                        <p:cTn id="16" dur="1000" fill="hold"/>
                                        <p:tgtEl>
                                          <p:spTgt spid="1026"/>
                                        </p:tgtEl>
                                        <p:attrNameLst>
                                          <p:attrName>style.rotation</p:attrName>
                                        </p:attrNameLst>
                                      </p:cBhvr>
                                      <p:tavLst>
                                        <p:tav tm="0">
                                          <p:val>
                                            <p:fltVal val="90"/>
                                          </p:val>
                                        </p:tav>
                                        <p:tav tm="100000">
                                          <p:val>
                                            <p:fltVal val="0"/>
                                          </p:val>
                                        </p:tav>
                                      </p:tavLst>
                                    </p:anim>
                                    <p:animEffect transition="in" filter="fade">
                                      <p:cBhvr>
                                        <p:cTn id="17" dur="1000"/>
                                        <p:tgtEl>
                                          <p:spTgt spid="1026"/>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grpId="0" nodeType="click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circle(in)">
                                      <p:cBhvr>
                                        <p:cTn id="29" dur="2000"/>
                                        <p:tgtEl>
                                          <p:spTgt spid="3"/>
                                        </p:tgtEl>
                                      </p:cBhvr>
                                    </p:animEffect>
                                  </p:childTnLst>
                                </p:cTn>
                              </p:par>
                            </p:childTnLst>
                          </p:cTn>
                        </p:par>
                      </p:childTnLst>
                    </p:cTn>
                  </p:par>
                  <p:par>
                    <p:cTn id="30" fill="hold">
                      <p:stCondLst>
                        <p:cond delay="indefinite"/>
                      </p:stCondLst>
                      <p:childTnLst>
                        <p:par>
                          <p:cTn id="31" fill="hold">
                            <p:stCondLst>
                              <p:cond delay="0"/>
                            </p:stCondLst>
                            <p:childTnLst>
                              <p:par>
                                <p:cTn id="32" presetID="21" presetClass="entr" presetSubtype="1" fill="hold"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heel(1)">
                                      <p:cBhvr>
                                        <p:cTn id="34" dur="2000"/>
                                        <p:tgtEl>
                                          <p:spTgt spid="9"/>
                                        </p:tgtEl>
                                      </p:cBhvr>
                                    </p:animEffect>
                                  </p:childTnLst>
                                </p:cTn>
                              </p:par>
                            </p:childTnLst>
                          </p:cTn>
                        </p:par>
                      </p:childTnLst>
                    </p:cTn>
                  </p:par>
                  <p:par>
                    <p:cTn id="35" fill="hold">
                      <p:stCondLst>
                        <p:cond delay="indefinite"/>
                      </p:stCondLst>
                      <p:childTnLst>
                        <p:par>
                          <p:cTn id="36" fill="hold">
                            <p:stCondLst>
                              <p:cond delay="0"/>
                            </p:stCondLst>
                            <p:childTnLst>
                              <p:par>
                                <p:cTn id="37" presetID="6" presetClass="entr" presetSubtype="16"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circle(in)">
                                      <p:cBhvr>
                                        <p:cTn id="39"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parsa\Desktop\aks\ddd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514600"/>
            <a:ext cx="2971800" cy="1752600"/>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C:\Users\parsa\Desktop\aks\q (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 y="304800"/>
            <a:ext cx="3048000" cy="2030730"/>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p:cNvSpPr txBox="1">
            <a:spLocks/>
          </p:cNvSpPr>
          <p:nvPr/>
        </p:nvSpPr>
        <p:spPr>
          <a:xfrm>
            <a:off x="3810001" y="457200"/>
            <a:ext cx="4791404" cy="457200"/>
          </a:xfrm>
          <a:prstGeom prst="rect">
            <a:avLst/>
          </a:prstGeom>
        </p:spPr>
        <p:txBody>
          <a:bodyPr vert="horz" anchor="b">
            <a:normAutofit fontScale="97500"/>
          </a:bodyPr>
          <a:lstStyle>
            <a:lvl1pPr algn="l" rtl="1" eaLnBrk="1" latinLnBrk="0" hangingPunct="1">
              <a:spcBef>
                <a:spcPct val="0"/>
              </a:spcBef>
              <a:buNone/>
              <a:defRPr kumimoji="0" sz="3000" b="0" kern="1200" cap="small" baseline="0">
                <a:solidFill>
                  <a:schemeClr val="tx2"/>
                </a:solidFill>
                <a:latin typeface="+mj-lt"/>
                <a:ea typeface="+mj-ea"/>
                <a:cs typeface="+mj-cs"/>
              </a:defRPr>
            </a:lvl1pPr>
          </a:lstStyle>
          <a:p>
            <a:pPr algn="r"/>
            <a:r>
              <a:rPr lang="fa-IR" sz="2000" b="1" dirty="0" smtClean="0">
                <a:solidFill>
                  <a:srgbClr val="212121"/>
                </a:solidFill>
                <a:cs typeface="B Nazanin" pitchFamily="2" charset="-78"/>
              </a:rPr>
              <a:t>نمونه هایی از پیاده راه ها در نقاط مختلف دنیا</a:t>
            </a:r>
            <a:r>
              <a:rPr lang="en-US" sz="2000" b="1" dirty="0" smtClean="0">
                <a:solidFill>
                  <a:srgbClr val="212121"/>
                </a:solidFill>
                <a:cs typeface="B Nazanin" pitchFamily="2" charset="-78"/>
              </a:rPr>
              <a:t>:</a:t>
            </a:r>
            <a:endParaRPr lang="fa-IR" sz="2000" b="1" dirty="0">
              <a:solidFill>
                <a:srgbClr val="212121"/>
              </a:solidFill>
              <a:cs typeface="B Nazanin" pitchFamily="2" charset="-78"/>
            </a:endParaRPr>
          </a:p>
        </p:txBody>
      </p:sp>
      <p:sp>
        <p:nvSpPr>
          <p:cNvPr id="5" name="Right Arrow 4"/>
          <p:cNvSpPr/>
          <p:nvPr/>
        </p:nvSpPr>
        <p:spPr>
          <a:xfrm rot="10800000">
            <a:off x="4419600" y="2590801"/>
            <a:ext cx="914400" cy="507301"/>
          </a:xfrm>
          <a:prstGeom prst="rightArrow">
            <a:avLst/>
          </a:prstGeom>
        </p:spPr>
        <p:style>
          <a:lnRef idx="2">
            <a:schemeClr val="accent6"/>
          </a:lnRef>
          <a:fillRef idx="1">
            <a:schemeClr val="lt1"/>
          </a:fillRef>
          <a:effectRef idx="0">
            <a:schemeClr val="accent6"/>
          </a:effectRef>
          <a:fontRef idx="minor">
            <a:schemeClr val="dk1"/>
          </a:fontRef>
        </p:style>
        <p:txBody>
          <a:bodyPr rtlCol="1" anchor="ctr"/>
          <a:lstStyle/>
          <a:p>
            <a:pPr algn="ctr" rtl="0"/>
            <a:endParaRPr lang="fa-IR" dirty="0">
              <a:solidFill>
                <a:prstClr val="black"/>
              </a:solidFill>
            </a:endParaRPr>
          </a:p>
        </p:txBody>
      </p:sp>
      <p:pic>
        <p:nvPicPr>
          <p:cNvPr id="4099" name="Picture 3" descr="C:\Users\parsa\Desktop\aks\q (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4800" y="4495801"/>
            <a:ext cx="3810000" cy="2143125"/>
          </a:xfrm>
          <a:prstGeom prst="rect">
            <a:avLst/>
          </a:prstGeom>
          <a:noFill/>
          <a:extLst>
            <a:ext uri="{909E8E84-426E-40DD-AFC4-6F175D3DCCD1}">
              <a14:hiddenFill xmlns:a14="http://schemas.microsoft.com/office/drawing/2010/main">
                <a:solidFill>
                  <a:srgbClr val="FFFFFF"/>
                </a:solidFill>
              </a14:hiddenFill>
            </a:ext>
          </a:extLst>
        </p:spPr>
      </p:pic>
      <p:sp>
        <p:nvSpPr>
          <p:cNvPr id="9" name="Title 1"/>
          <p:cNvSpPr txBox="1">
            <a:spLocks/>
          </p:cNvSpPr>
          <p:nvPr/>
        </p:nvSpPr>
        <p:spPr>
          <a:xfrm>
            <a:off x="3886201" y="1143000"/>
            <a:ext cx="4791404" cy="1447800"/>
          </a:xfrm>
          <a:prstGeom prst="rect">
            <a:avLst/>
          </a:prstGeom>
        </p:spPr>
        <p:txBody>
          <a:bodyPr vert="horz" anchor="b">
            <a:normAutofit fontScale="97500"/>
          </a:bodyPr>
          <a:lstStyle>
            <a:lvl1pPr algn="l" rtl="1" eaLnBrk="1" latinLnBrk="0" hangingPunct="1">
              <a:spcBef>
                <a:spcPct val="0"/>
              </a:spcBef>
              <a:buNone/>
              <a:defRPr kumimoji="0" sz="3000" b="0" kern="1200" cap="small" baseline="0">
                <a:solidFill>
                  <a:schemeClr val="tx2"/>
                </a:solidFill>
                <a:latin typeface="+mj-lt"/>
                <a:ea typeface="+mj-ea"/>
                <a:cs typeface="+mj-cs"/>
              </a:defRPr>
            </a:lvl1pPr>
          </a:lstStyle>
          <a:p>
            <a:pPr algn="r"/>
            <a:r>
              <a:rPr lang="fa-IR" sz="2000" b="1" dirty="0" smtClean="0">
                <a:solidFill>
                  <a:srgbClr val="212121"/>
                </a:solidFill>
                <a:cs typeface="B Nazanin" pitchFamily="2" charset="-78"/>
              </a:rPr>
              <a:t>نمونه های داخلی:</a:t>
            </a:r>
          </a:p>
          <a:p>
            <a:pPr algn="r"/>
            <a:r>
              <a:rPr lang="fa-IR" sz="2000" dirty="0" smtClean="0">
                <a:solidFill>
                  <a:srgbClr val="212121"/>
                </a:solidFill>
                <a:cs typeface="B Nazanin" pitchFamily="2" charset="-78"/>
              </a:rPr>
              <a:t>خیابان سپهسالار در تهران</a:t>
            </a:r>
          </a:p>
          <a:p>
            <a:pPr algn="r"/>
            <a:r>
              <a:rPr lang="fa-IR" sz="2000" dirty="0" smtClean="0">
                <a:solidFill>
                  <a:srgbClr val="212121"/>
                </a:solidFill>
                <a:cs typeface="B Nazanin" pitchFamily="2" charset="-78"/>
              </a:rPr>
              <a:t>خیابان تربیت در تبریز</a:t>
            </a:r>
          </a:p>
          <a:p>
            <a:pPr algn="r"/>
            <a:r>
              <a:rPr lang="fa-IR" sz="2000" dirty="0" smtClean="0">
                <a:solidFill>
                  <a:srgbClr val="212121"/>
                </a:solidFill>
                <a:cs typeface="B Nazanin" pitchFamily="2" charset="-78"/>
              </a:rPr>
              <a:t>خیابان جنب در مشهد</a:t>
            </a:r>
          </a:p>
        </p:txBody>
      </p:sp>
      <p:sp>
        <p:nvSpPr>
          <p:cNvPr id="10" name="Title 1"/>
          <p:cNvSpPr txBox="1">
            <a:spLocks/>
          </p:cNvSpPr>
          <p:nvPr/>
        </p:nvSpPr>
        <p:spPr>
          <a:xfrm>
            <a:off x="3733801" y="2971800"/>
            <a:ext cx="4943804" cy="2590800"/>
          </a:xfrm>
          <a:prstGeom prst="rect">
            <a:avLst/>
          </a:prstGeom>
        </p:spPr>
        <p:txBody>
          <a:bodyPr vert="horz" anchor="b">
            <a:normAutofit fontScale="97500"/>
          </a:bodyPr>
          <a:lstStyle>
            <a:lvl1pPr algn="l" rtl="1" eaLnBrk="1" latinLnBrk="0" hangingPunct="1">
              <a:spcBef>
                <a:spcPct val="0"/>
              </a:spcBef>
              <a:buNone/>
              <a:defRPr kumimoji="0" sz="3000" b="0" kern="1200" cap="small" baseline="0">
                <a:solidFill>
                  <a:schemeClr val="tx2"/>
                </a:solidFill>
                <a:latin typeface="+mj-lt"/>
                <a:ea typeface="+mj-ea"/>
                <a:cs typeface="+mj-cs"/>
              </a:defRPr>
            </a:lvl1pPr>
          </a:lstStyle>
          <a:p>
            <a:pPr algn="r"/>
            <a:r>
              <a:rPr lang="fa-IR" sz="2000" b="1" dirty="0" smtClean="0">
                <a:solidFill>
                  <a:srgbClr val="212121"/>
                </a:solidFill>
                <a:cs typeface="B Nazanin" pitchFamily="2" charset="-78"/>
              </a:rPr>
              <a:t>نمونه های خارجی:</a:t>
            </a:r>
          </a:p>
          <a:p>
            <a:pPr algn="r"/>
            <a:r>
              <a:rPr lang="fa-IR" sz="2000" dirty="0" smtClean="0">
                <a:solidFill>
                  <a:srgbClr val="212121"/>
                </a:solidFill>
                <a:cs typeface="B Nazanin" pitchFamily="2" charset="-78"/>
              </a:rPr>
              <a:t>پیاده راه خیابان استروگت در شهر کپنهاگن در کشور دانمارک</a:t>
            </a:r>
          </a:p>
          <a:p>
            <a:pPr algn="r"/>
            <a:r>
              <a:rPr lang="fa-IR" sz="2000" dirty="0" smtClean="0">
                <a:solidFill>
                  <a:srgbClr val="212121"/>
                </a:solidFill>
                <a:cs typeface="B Nazanin" pitchFamily="2" charset="-78"/>
              </a:rPr>
              <a:t>پیاده راه خیابان رمبولا در شهر بارسلون کشور اسپانیا</a:t>
            </a:r>
          </a:p>
          <a:p>
            <a:pPr algn="r"/>
            <a:r>
              <a:rPr lang="fa-IR" sz="2000" dirty="0" smtClean="0">
                <a:solidFill>
                  <a:srgbClr val="212121"/>
                </a:solidFill>
                <a:cs typeface="B Nazanin" pitchFamily="2" charset="-78"/>
              </a:rPr>
              <a:t>پیاده راه محور استقلال در شهر استانبول کشور ترکیه</a:t>
            </a:r>
          </a:p>
          <a:p>
            <a:pPr algn="r"/>
            <a:r>
              <a:rPr lang="fa-IR" sz="2000" dirty="0" smtClean="0">
                <a:solidFill>
                  <a:srgbClr val="212121"/>
                </a:solidFill>
                <a:cs typeface="B Nazanin" pitchFamily="2" charset="-78"/>
              </a:rPr>
              <a:t>پیاده راه های شهر مونیخ در کشور آلمان</a:t>
            </a:r>
          </a:p>
          <a:p>
            <a:pPr algn="r"/>
            <a:r>
              <a:rPr lang="fa-IR" sz="2000" dirty="0" smtClean="0">
                <a:solidFill>
                  <a:srgbClr val="212121"/>
                </a:solidFill>
                <a:cs typeface="B Nazanin" pitchFamily="2" charset="-78"/>
              </a:rPr>
              <a:t>پیاده راه های شهر وین در کشور اتریش</a:t>
            </a:r>
          </a:p>
          <a:p>
            <a:pPr algn="r"/>
            <a:endParaRPr lang="fa-IR" sz="2000" dirty="0" smtClean="0">
              <a:solidFill>
                <a:srgbClr val="212121"/>
              </a:solidFill>
              <a:cs typeface="B Nazanin" pitchFamily="2" charset="-78"/>
            </a:endParaRPr>
          </a:p>
        </p:txBody>
      </p:sp>
    </p:spTree>
    <p:extLst>
      <p:ext uri="{BB962C8B-B14F-4D97-AF65-F5344CB8AC3E}">
        <p14:creationId xmlns:p14="http://schemas.microsoft.com/office/powerpoint/2010/main" val="4818276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p:cTn id="15" dur="1000" fill="hold"/>
                                        <p:tgtEl>
                                          <p:spTgt spid="10"/>
                                        </p:tgtEl>
                                        <p:attrNameLst>
                                          <p:attrName>ppt_w</p:attrName>
                                        </p:attrNameLst>
                                      </p:cBhvr>
                                      <p:tavLst>
                                        <p:tav tm="0">
                                          <p:val>
                                            <p:fltVal val="0"/>
                                          </p:val>
                                        </p:tav>
                                        <p:tav tm="100000">
                                          <p:val>
                                            <p:strVal val="#ppt_w"/>
                                          </p:val>
                                        </p:tav>
                                      </p:tavLst>
                                    </p:anim>
                                    <p:anim calcmode="lin" valueType="num">
                                      <p:cBhvr>
                                        <p:cTn id="16" dur="1000" fill="hold"/>
                                        <p:tgtEl>
                                          <p:spTgt spid="10"/>
                                        </p:tgtEl>
                                        <p:attrNameLst>
                                          <p:attrName>ppt_h</p:attrName>
                                        </p:attrNameLst>
                                      </p:cBhvr>
                                      <p:tavLst>
                                        <p:tav tm="0">
                                          <p:val>
                                            <p:fltVal val="0"/>
                                          </p:val>
                                        </p:tav>
                                        <p:tav tm="100000">
                                          <p:val>
                                            <p:strVal val="#ppt_h"/>
                                          </p:val>
                                        </p:tav>
                                      </p:tavLst>
                                    </p:anim>
                                    <p:anim calcmode="lin" valueType="num">
                                      <p:cBhvr>
                                        <p:cTn id="17" dur="1000" fill="hold"/>
                                        <p:tgtEl>
                                          <p:spTgt spid="10"/>
                                        </p:tgtEl>
                                        <p:attrNameLst>
                                          <p:attrName>style.rotation</p:attrName>
                                        </p:attrNameLst>
                                      </p:cBhvr>
                                      <p:tavLst>
                                        <p:tav tm="0">
                                          <p:val>
                                            <p:fltVal val="90"/>
                                          </p:val>
                                        </p:tav>
                                        <p:tav tm="100000">
                                          <p:val>
                                            <p:fltVal val="0"/>
                                          </p:val>
                                        </p:tav>
                                      </p:tavLst>
                                    </p:anim>
                                    <p:animEffect transition="in" filter="fade">
                                      <p:cBhvr>
                                        <p:cTn id="18" dur="10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nodeType="clickEffect">
                                  <p:stCondLst>
                                    <p:cond delay="0"/>
                                  </p:stCondLst>
                                  <p:childTnLst>
                                    <p:set>
                                      <p:cBhvr>
                                        <p:cTn id="26" dur="1" fill="hold">
                                          <p:stCondLst>
                                            <p:cond delay="0"/>
                                          </p:stCondLst>
                                        </p:cTn>
                                        <p:tgtEl>
                                          <p:spTgt spid="4099"/>
                                        </p:tgtEl>
                                        <p:attrNameLst>
                                          <p:attrName>style.visibility</p:attrName>
                                        </p:attrNameLst>
                                      </p:cBhvr>
                                      <p:to>
                                        <p:strVal val="visible"/>
                                      </p:to>
                                    </p:set>
                                    <p:animEffect transition="in" filter="wheel(1)">
                                      <p:cBhvr>
                                        <p:cTn id="27" dur="2000"/>
                                        <p:tgtEl>
                                          <p:spTgt spid="4099"/>
                                        </p:tgtEl>
                                      </p:cBhvr>
                                    </p:animEffect>
                                  </p:childTnLst>
                                </p:cTn>
                              </p:par>
                            </p:childTnLst>
                          </p:cTn>
                        </p:par>
                      </p:childTnLst>
                    </p:cTn>
                  </p:par>
                  <p:par>
                    <p:cTn id="28" fill="hold">
                      <p:stCondLst>
                        <p:cond delay="indefinite"/>
                      </p:stCondLst>
                      <p:childTnLst>
                        <p:par>
                          <p:cTn id="29" fill="hold">
                            <p:stCondLst>
                              <p:cond delay="0"/>
                            </p:stCondLst>
                            <p:childTnLst>
                              <p:par>
                                <p:cTn id="30" presetID="31" presetClass="entr" presetSubtype="0" fill="hold" nodeType="clickEffect">
                                  <p:stCondLst>
                                    <p:cond delay="0"/>
                                  </p:stCondLst>
                                  <p:childTnLst>
                                    <p:set>
                                      <p:cBhvr>
                                        <p:cTn id="31" dur="1" fill="hold">
                                          <p:stCondLst>
                                            <p:cond delay="0"/>
                                          </p:stCondLst>
                                        </p:cTn>
                                        <p:tgtEl>
                                          <p:spTgt spid="4098"/>
                                        </p:tgtEl>
                                        <p:attrNameLst>
                                          <p:attrName>style.visibility</p:attrName>
                                        </p:attrNameLst>
                                      </p:cBhvr>
                                      <p:to>
                                        <p:strVal val="visible"/>
                                      </p:to>
                                    </p:set>
                                    <p:anim calcmode="lin" valueType="num">
                                      <p:cBhvr>
                                        <p:cTn id="32" dur="1000" fill="hold"/>
                                        <p:tgtEl>
                                          <p:spTgt spid="4098"/>
                                        </p:tgtEl>
                                        <p:attrNameLst>
                                          <p:attrName>ppt_w</p:attrName>
                                        </p:attrNameLst>
                                      </p:cBhvr>
                                      <p:tavLst>
                                        <p:tav tm="0">
                                          <p:val>
                                            <p:fltVal val="0"/>
                                          </p:val>
                                        </p:tav>
                                        <p:tav tm="100000">
                                          <p:val>
                                            <p:strVal val="#ppt_w"/>
                                          </p:val>
                                        </p:tav>
                                      </p:tavLst>
                                    </p:anim>
                                    <p:anim calcmode="lin" valueType="num">
                                      <p:cBhvr>
                                        <p:cTn id="33" dur="1000" fill="hold"/>
                                        <p:tgtEl>
                                          <p:spTgt spid="4098"/>
                                        </p:tgtEl>
                                        <p:attrNameLst>
                                          <p:attrName>ppt_h</p:attrName>
                                        </p:attrNameLst>
                                      </p:cBhvr>
                                      <p:tavLst>
                                        <p:tav tm="0">
                                          <p:val>
                                            <p:fltVal val="0"/>
                                          </p:val>
                                        </p:tav>
                                        <p:tav tm="100000">
                                          <p:val>
                                            <p:strVal val="#ppt_h"/>
                                          </p:val>
                                        </p:tav>
                                      </p:tavLst>
                                    </p:anim>
                                    <p:anim calcmode="lin" valueType="num">
                                      <p:cBhvr>
                                        <p:cTn id="34" dur="1000" fill="hold"/>
                                        <p:tgtEl>
                                          <p:spTgt spid="4098"/>
                                        </p:tgtEl>
                                        <p:attrNameLst>
                                          <p:attrName>style.rotation</p:attrName>
                                        </p:attrNameLst>
                                      </p:cBhvr>
                                      <p:tavLst>
                                        <p:tav tm="0">
                                          <p:val>
                                            <p:fltVal val="90"/>
                                          </p:val>
                                        </p:tav>
                                        <p:tav tm="100000">
                                          <p:val>
                                            <p:fltVal val="0"/>
                                          </p:val>
                                        </p:tav>
                                      </p:tavLst>
                                    </p:anim>
                                    <p:animEffect transition="in" filter="fade">
                                      <p:cBhvr>
                                        <p:cTn id="35" dur="1000"/>
                                        <p:tgtEl>
                                          <p:spTgt spid="4098"/>
                                        </p:tgtEl>
                                      </p:cBhvr>
                                    </p:animEffect>
                                  </p:childTnLst>
                                </p:cTn>
                              </p:par>
                            </p:childTnLst>
                          </p:cTn>
                        </p:par>
                      </p:childTnLst>
                    </p:cTn>
                  </p:par>
                  <p:par>
                    <p:cTn id="36" fill="hold">
                      <p:stCondLst>
                        <p:cond delay="indefinite"/>
                      </p:stCondLst>
                      <p:childTnLst>
                        <p:par>
                          <p:cTn id="37" fill="hold">
                            <p:stCondLst>
                              <p:cond delay="0"/>
                            </p:stCondLst>
                            <p:childTnLst>
                              <p:par>
                                <p:cTn id="38" presetID="6" presetClass="entr" presetSubtype="16" fill="hold" nodeType="click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circle(in)">
                                      <p:cBhvr>
                                        <p:cTn id="4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0" y="762000"/>
            <a:ext cx="5181600" cy="671512"/>
          </a:xfrm>
        </p:spPr>
        <p:txBody>
          <a:bodyPr>
            <a:normAutofit fontScale="90000"/>
          </a:bodyPr>
          <a:lstStyle/>
          <a:p>
            <a:pPr algn="r"/>
            <a:r>
              <a:rPr lang="fa-IR" sz="2200" dirty="0" smtClean="0">
                <a:cs typeface="B Nazanin" pitchFamily="2" charset="-78"/>
              </a:rPr>
              <a:t>حد </a:t>
            </a:r>
            <a:r>
              <a:rPr lang="fa-IR" sz="2200" dirty="0">
                <a:cs typeface="B Nazanin" pitchFamily="2" charset="-78"/>
              </a:rPr>
              <a:t>فاصل میدان </a:t>
            </a:r>
            <a:r>
              <a:rPr lang="fa-IR" sz="2200" dirty="0" smtClean="0">
                <a:cs typeface="B Nazanin" pitchFamily="2" charset="-78"/>
              </a:rPr>
              <a:t>شهدای سرپل ذهاب </a:t>
            </a:r>
            <a:r>
              <a:rPr lang="fa-IR" sz="2200" dirty="0">
                <a:cs typeface="B Nazanin" pitchFamily="2" charset="-78"/>
              </a:rPr>
              <a:t>و </a:t>
            </a:r>
            <a:r>
              <a:rPr lang="fa-IR" sz="2200" dirty="0" smtClean="0">
                <a:cs typeface="B Nazanin" pitchFamily="2" charset="-78"/>
              </a:rPr>
              <a:t>سبزه میدان</a:t>
            </a:r>
            <a:r>
              <a:rPr lang="en-US" dirty="0"/>
              <a:t/>
            </a:r>
            <a:br>
              <a:rPr lang="en-US" dirty="0"/>
            </a:br>
            <a:endParaRPr lang="fa-IR" dirty="0"/>
          </a:p>
        </p:txBody>
      </p:sp>
      <p:sp>
        <p:nvSpPr>
          <p:cNvPr id="4" name="Content Placeholder 3"/>
          <p:cNvSpPr>
            <a:spLocks noGrp="1"/>
          </p:cNvSpPr>
          <p:nvPr>
            <p:ph idx="1"/>
          </p:nvPr>
        </p:nvSpPr>
        <p:spPr/>
        <p:txBody>
          <a:bodyPr/>
          <a:lstStyle/>
          <a:p>
            <a:endParaRPr lang="fa-IR" dirty="0"/>
          </a:p>
        </p:txBody>
      </p:sp>
      <p:pic>
        <p:nvPicPr>
          <p:cNvPr id="5" name="Picture 2" descr="C:\Users\parsa\Desktop\aks\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662114"/>
            <a:ext cx="6934200" cy="481488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6" name="Title 1"/>
          <p:cNvSpPr txBox="1">
            <a:spLocks/>
          </p:cNvSpPr>
          <p:nvPr/>
        </p:nvSpPr>
        <p:spPr>
          <a:xfrm>
            <a:off x="3200400" y="304800"/>
            <a:ext cx="5029200" cy="671512"/>
          </a:xfrm>
          <a:prstGeom prst="rect">
            <a:avLst/>
          </a:prstGeom>
        </p:spPr>
        <p:txBody>
          <a:bodyPr vert="horz" anchor="b">
            <a:normAutofit fontScale="75000" lnSpcReduction="20000"/>
          </a:bodyPr>
          <a:lstStyle>
            <a:lvl1pPr algn="l" rtl="1" eaLnBrk="1" latinLnBrk="0" hangingPunct="1">
              <a:spcBef>
                <a:spcPct val="0"/>
              </a:spcBef>
              <a:buNone/>
              <a:defRPr kumimoji="0" sz="3000" b="0" kern="1200" cap="small" baseline="0">
                <a:solidFill>
                  <a:schemeClr val="tx2"/>
                </a:solidFill>
                <a:latin typeface="+mj-lt"/>
                <a:ea typeface="+mj-ea"/>
                <a:cs typeface="+mj-cs"/>
              </a:defRPr>
            </a:lvl1pPr>
          </a:lstStyle>
          <a:p>
            <a:pPr algn="r"/>
            <a:r>
              <a:rPr lang="fa-IR" sz="3200" b="1" dirty="0" smtClean="0">
                <a:solidFill>
                  <a:srgbClr val="212121"/>
                </a:solidFill>
                <a:cs typeface="B Nazanin" pitchFamily="2" charset="-78"/>
              </a:rPr>
              <a:t>محدوده طرح</a:t>
            </a:r>
            <a:r>
              <a:rPr lang="en-US" sz="3200" b="1" dirty="0" smtClean="0">
                <a:solidFill>
                  <a:srgbClr val="212121"/>
                </a:solidFill>
                <a:cs typeface="B Nazanin" pitchFamily="2" charset="-78"/>
              </a:rPr>
              <a:t>:</a:t>
            </a:r>
            <a:r>
              <a:rPr lang="en-US" dirty="0" smtClean="0">
                <a:solidFill>
                  <a:srgbClr val="212121"/>
                </a:solidFill>
              </a:rPr>
              <a:t/>
            </a:r>
            <a:br>
              <a:rPr lang="en-US" dirty="0" smtClean="0">
                <a:solidFill>
                  <a:srgbClr val="212121"/>
                </a:solidFill>
              </a:rPr>
            </a:br>
            <a:endParaRPr lang="fa-IR" dirty="0">
              <a:solidFill>
                <a:srgbClr val="212121"/>
              </a:solidFill>
            </a:endParaRPr>
          </a:p>
        </p:txBody>
      </p:sp>
    </p:spTree>
    <p:extLst>
      <p:ext uri="{BB962C8B-B14F-4D97-AF65-F5344CB8AC3E}">
        <p14:creationId xmlns:p14="http://schemas.microsoft.com/office/powerpoint/2010/main" val="20263796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3657600" y="914400"/>
            <a:ext cx="5105400" cy="4559490"/>
          </a:xfrm>
        </p:spPr>
        <p:txBody>
          <a:bodyPr>
            <a:noAutofit/>
          </a:bodyPr>
          <a:lstStyle/>
          <a:p>
            <a:pPr lvl="0">
              <a:lnSpc>
                <a:spcPct val="150000"/>
              </a:lnSpc>
            </a:pPr>
            <a:r>
              <a:rPr lang="fa-IR" sz="1600" cap="small" dirty="0" smtClean="0">
                <a:solidFill>
                  <a:schemeClr val="tx2"/>
                </a:solidFill>
                <a:cs typeface="B Nazanin" pitchFamily="2" charset="-78"/>
              </a:rPr>
              <a:t>طول </a:t>
            </a:r>
            <a:r>
              <a:rPr lang="fa-IR" sz="1600" cap="small" dirty="0">
                <a:solidFill>
                  <a:schemeClr val="tx2"/>
                </a:solidFill>
                <a:cs typeface="B Nazanin" pitchFamily="2" charset="-78"/>
              </a:rPr>
              <a:t>مسیر </a:t>
            </a:r>
            <a:r>
              <a:rPr lang="fa-IR" sz="1600" cap="small" dirty="0" smtClean="0">
                <a:solidFill>
                  <a:schemeClr val="tx2"/>
                </a:solidFill>
                <a:cs typeface="B Nazanin" pitchFamily="2" charset="-78"/>
              </a:rPr>
              <a:t>285 </a:t>
            </a:r>
            <a:r>
              <a:rPr lang="fa-IR" sz="1600" cap="small" dirty="0">
                <a:solidFill>
                  <a:schemeClr val="tx2"/>
                </a:solidFill>
                <a:cs typeface="B Nazanin" pitchFamily="2" charset="-78"/>
              </a:rPr>
              <a:t>متر و عرض مسیر </a:t>
            </a:r>
            <a:r>
              <a:rPr lang="fa-IR" sz="1600" cap="small" dirty="0" smtClean="0">
                <a:solidFill>
                  <a:schemeClr val="tx2"/>
                </a:solidFill>
                <a:cs typeface="B Nazanin" pitchFamily="2" charset="-78"/>
              </a:rPr>
              <a:t>24 متر است.</a:t>
            </a:r>
            <a:endParaRPr lang="en-US" sz="1600" cap="small" dirty="0">
              <a:solidFill>
                <a:schemeClr val="tx2"/>
              </a:solidFill>
              <a:cs typeface="B Nazanin" pitchFamily="2" charset="-78"/>
            </a:endParaRPr>
          </a:p>
          <a:p>
            <a:pPr lvl="0">
              <a:lnSpc>
                <a:spcPct val="150000"/>
              </a:lnSpc>
            </a:pPr>
            <a:r>
              <a:rPr lang="fa-IR" sz="1600" cap="small" dirty="0">
                <a:solidFill>
                  <a:schemeClr val="tx2"/>
                </a:solidFill>
                <a:cs typeface="B Nazanin" pitchFamily="2" charset="-78"/>
              </a:rPr>
              <a:t>میدان شهدا(شهرداری) در ابتدای مسیر موردنظر کانون </a:t>
            </a:r>
            <a:r>
              <a:rPr lang="fa-IR" sz="1600" cap="small" dirty="0" smtClean="0">
                <a:solidFill>
                  <a:schemeClr val="tx2"/>
                </a:solidFill>
                <a:cs typeface="B Nazanin" pitchFamily="2" charset="-78"/>
              </a:rPr>
              <a:t>اداری شهر </a:t>
            </a:r>
            <a:r>
              <a:rPr lang="fa-IR" sz="1600" cap="small" dirty="0">
                <a:solidFill>
                  <a:schemeClr val="tx2"/>
                </a:solidFill>
                <a:cs typeface="B Nazanin" pitchFamily="2" charset="-78"/>
              </a:rPr>
              <a:t>بوده و بارزترین عنصر کالبدی آن ساختمان شهرداری است</a:t>
            </a:r>
            <a:r>
              <a:rPr lang="fa-IR" sz="1600" cap="small" dirty="0" smtClean="0">
                <a:solidFill>
                  <a:schemeClr val="tx2"/>
                </a:solidFill>
                <a:cs typeface="B Nazanin" pitchFamily="2" charset="-78"/>
              </a:rPr>
              <a:t>.</a:t>
            </a:r>
            <a:endParaRPr lang="en-US" sz="1600" cap="small" dirty="0">
              <a:solidFill>
                <a:schemeClr val="tx2"/>
              </a:solidFill>
              <a:cs typeface="B Nazanin" pitchFamily="2" charset="-78"/>
            </a:endParaRPr>
          </a:p>
          <a:p>
            <a:pPr lvl="0">
              <a:lnSpc>
                <a:spcPct val="150000"/>
              </a:lnSpc>
            </a:pPr>
            <a:r>
              <a:rPr lang="fa-IR" sz="1600" cap="small" dirty="0">
                <a:solidFill>
                  <a:schemeClr val="tx2"/>
                </a:solidFill>
                <a:cs typeface="B Nazanin" pitchFamily="2" charset="-78"/>
              </a:rPr>
              <a:t>کتابخانه ملی شهر رشت از عناصر با ارزش </a:t>
            </a:r>
            <a:r>
              <a:rPr lang="fa-IR" sz="1600" cap="small" dirty="0" smtClean="0">
                <a:solidFill>
                  <a:schemeClr val="tx2"/>
                </a:solidFill>
                <a:cs typeface="B Nazanin" pitchFamily="2" charset="-78"/>
              </a:rPr>
              <a:t>و تاریخی خیابان </a:t>
            </a:r>
            <a:r>
              <a:rPr lang="fa-IR" sz="1600" cap="small" dirty="0">
                <a:solidFill>
                  <a:schemeClr val="tx2"/>
                </a:solidFill>
                <a:cs typeface="B Nazanin" pitchFamily="2" charset="-78"/>
              </a:rPr>
              <a:t>علم الهدی محسوب شده و فرم معماری جداره آن از ارزش معماری برخوردار است</a:t>
            </a:r>
            <a:r>
              <a:rPr lang="fa-IR" sz="1600" cap="small" dirty="0" smtClean="0">
                <a:solidFill>
                  <a:schemeClr val="tx2"/>
                </a:solidFill>
                <a:cs typeface="B Nazanin" pitchFamily="2" charset="-78"/>
              </a:rPr>
              <a:t>.</a:t>
            </a:r>
            <a:endParaRPr lang="en-US" sz="1600" cap="small" dirty="0">
              <a:solidFill>
                <a:schemeClr val="tx2"/>
              </a:solidFill>
              <a:cs typeface="B Nazanin" pitchFamily="2" charset="-78"/>
            </a:endParaRPr>
          </a:p>
          <a:p>
            <a:pPr lvl="0">
              <a:lnSpc>
                <a:spcPct val="150000"/>
              </a:lnSpc>
            </a:pPr>
            <a:r>
              <a:rPr lang="fa-IR" sz="1600" cap="small" dirty="0">
                <a:solidFill>
                  <a:schemeClr val="tx2"/>
                </a:solidFill>
                <a:cs typeface="B Nazanin" pitchFamily="2" charset="-78"/>
              </a:rPr>
              <a:t>میدان </a:t>
            </a:r>
            <a:r>
              <a:rPr lang="fa-IR" sz="1600" cap="small" dirty="0" smtClean="0">
                <a:solidFill>
                  <a:schemeClr val="tx2"/>
                </a:solidFill>
                <a:cs typeface="B Nazanin" pitchFamily="2" charset="-78"/>
              </a:rPr>
              <a:t>شهرداری و </a:t>
            </a:r>
            <a:r>
              <a:rPr lang="fa-IR" sz="1600" cap="small" dirty="0">
                <a:solidFill>
                  <a:schemeClr val="tx2"/>
                </a:solidFill>
                <a:cs typeface="B Nazanin" pitchFamily="2" charset="-78"/>
              </a:rPr>
              <a:t>سبزه میدان به عنوان دو گره </a:t>
            </a:r>
            <a:r>
              <a:rPr lang="fa-IR" sz="1600" cap="small" dirty="0" smtClean="0">
                <a:solidFill>
                  <a:schemeClr val="tx2"/>
                </a:solidFill>
                <a:cs typeface="B Nazanin" pitchFamily="2" charset="-78"/>
              </a:rPr>
              <a:t>اصلی </a:t>
            </a:r>
            <a:r>
              <a:rPr lang="fa-IR" sz="1600" cap="small" dirty="0">
                <a:solidFill>
                  <a:schemeClr val="tx2"/>
                </a:solidFill>
                <a:cs typeface="B Nazanin" pitchFamily="2" charset="-78"/>
              </a:rPr>
              <a:t>شهر می باشند ، ضمناً این دو میدان عملکردی </a:t>
            </a:r>
            <a:r>
              <a:rPr lang="fa-IR" sz="1600" cap="small" dirty="0" smtClean="0">
                <a:solidFill>
                  <a:schemeClr val="tx2"/>
                </a:solidFill>
                <a:cs typeface="B Nazanin" pitchFamily="2" charset="-78"/>
              </a:rPr>
              <a:t>همگرایانه </a:t>
            </a:r>
            <a:r>
              <a:rPr lang="fa-IR" sz="1600" cap="small" dirty="0">
                <a:solidFill>
                  <a:schemeClr val="tx2"/>
                </a:solidFill>
                <a:cs typeface="B Nazanin" pitchFamily="2" charset="-78"/>
              </a:rPr>
              <a:t>داشته </a:t>
            </a:r>
            <a:r>
              <a:rPr lang="fa-IR" sz="1600" cap="small" dirty="0" smtClean="0">
                <a:solidFill>
                  <a:schemeClr val="tx2"/>
                </a:solidFill>
                <a:cs typeface="B Nazanin" pitchFamily="2" charset="-78"/>
              </a:rPr>
              <a:t>و نقش </a:t>
            </a:r>
            <a:r>
              <a:rPr lang="fa-IR" sz="1600" cap="small" dirty="0">
                <a:solidFill>
                  <a:schemeClr val="tx2"/>
                </a:solidFill>
                <a:cs typeface="B Nazanin" pitchFamily="2" charset="-78"/>
              </a:rPr>
              <a:t>خود را تاکنون حفظ کرده </a:t>
            </a:r>
            <a:r>
              <a:rPr lang="fa-IR" sz="1600" cap="small" dirty="0" smtClean="0">
                <a:solidFill>
                  <a:schemeClr val="tx2"/>
                </a:solidFill>
                <a:cs typeface="B Nazanin" pitchFamily="2" charset="-78"/>
              </a:rPr>
              <a:t>اند.</a:t>
            </a:r>
            <a:endParaRPr lang="en-US" sz="1600" cap="small" dirty="0">
              <a:solidFill>
                <a:schemeClr val="tx2"/>
              </a:solidFill>
              <a:cs typeface="B Nazanin" pitchFamily="2" charset="-78"/>
            </a:endParaRPr>
          </a:p>
          <a:p>
            <a:pPr lvl="0">
              <a:lnSpc>
                <a:spcPct val="150000"/>
              </a:lnSpc>
            </a:pPr>
            <a:r>
              <a:rPr lang="fa-IR" sz="1600" cap="small" dirty="0">
                <a:solidFill>
                  <a:schemeClr val="tx2"/>
                </a:solidFill>
                <a:cs typeface="B Nazanin" pitchFamily="2" charset="-78"/>
              </a:rPr>
              <a:t>خیابان های منتهی به میدان شهرداری و سبزه میدان </a:t>
            </a:r>
            <a:r>
              <a:rPr lang="fa-IR" sz="1600" cap="small" dirty="0" smtClean="0">
                <a:solidFill>
                  <a:schemeClr val="tx2"/>
                </a:solidFill>
                <a:cs typeface="B Nazanin" pitchFamily="2" charset="-78"/>
              </a:rPr>
              <a:t>علی الخصوص </a:t>
            </a:r>
            <a:r>
              <a:rPr lang="fa-IR" sz="1600" cap="small" dirty="0">
                <a:solidFill>
                  <a:schemeClr val="tx2"/>
                </a:solidFill>
                <a:cs typeface="B Nazanin" pitchFamily="2" charset="-78"/>
              </a:rPr>
              <a:t>علم الهدی کریدور شهری محسوب می شوند و از تحرک اجتماعی خاصی برخوردارند</a:t>
            </a:r>
            <a:r>
              <a:rPr lang="fa-IR" sz="1600" cap="small" dirty="0" smtClean="0">
                <a:solidFill>
                  <a:schemeClr val="tx2"/>
                </a:solidFill>
                <a:cs typeface="B Nazanin" pitchFamily="2" charset="-78"/>
              </a:rPr>
              <a:t>.</a:t>
            </a:r>
          </a:p>
          <a:p>
            <a:pPr lvl="0">
              <a:lnSpc>
                <a:spcPct val="150000"/>
              </a:lnSpc>
            </a:pPr>
            <a:r>
              <a:rPr lang="fa-IR" sz="1600" cap="small" dirty="0" smtClean="0">
                <a:solidFill>
                  <a:schemeClr val="tx2"/>
                </a:solidFill>
                <a:cs typeface="B Nazanin" pitchFamily="2" charset="-78"/>
              </a:rPr>
              <a:t>این پروژه برای اولین بار در شمال کشور  به اجرا در آمده است</a:t>
            </a:r>
            <a:endParaRPr lang="fa-IR" sz="1200" dirty="0">
              <a:cs typeface="B Nazanin" pitchFamily="2" charset="-78"/>
            </a:endParaRPr>
          </a:p>
        </p:txBody>
      </p:sp>
      <p:sp>
        <p:nvSpPr>
          <p:cNvPr id="5" name="Content Placeholder 2"/>
          <p:cNvSpPr txBox="1">
            <a:spLocks/>
          </p:cNvSpPr>
          <p:nvPr/>
        </p:nvSpPr>
        <p:spPr>
          <a:xfrm>
            <a:off x="2451479" y="381000"/>
            <a:ext cx="4191000" cy="609600"/>
          </a:xfrm>
          <a:prstGeom prst="rect">
            <a:avLst/>
          </a:prstGeom>
        </p:spPr>
        <p:txBody>
          <a:bodyPr vert="horz">
            <a:normAutofit/>
          </a:bodyPr>
          <a:lst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a:buClr>
                <a:srgbClr val="83992A"/>
              </a:buClr>
            </a:pPr>
            <a:r>
              <a:rPr lang="fa-IR" b="1" dirty="0">
                <a:solidFill>
                  <a:prstClr val="black"/>
                </a:solidFill>
                <a:cs typeface="B Nazanin" pitchFamily="2" charset="-78"/>
              </a:rPr>
              <a:t>ابعاد طرح و خصوصیات آن:</a:t>
            </a:r>
            <a:endParaRPr lang="en-US" dirty="0">
              <a:solidFill>
                <a:prstClr val="black"/>
              </a:solidFill>
              <a:cs typeface="B Nazanin" pitchFamily="2" charset="-78"/>
            </a:endParaRPr>
          </a:p>
          <a:p>
            <a:pPr>
              <a:buClr>
                <a:srgbClr val="83992A"/>
              </a:buClr>
            </a:pPr>
            <a:endParaRPr lang="fa-IR" dirty="0">
              <a:solidFill>
                <a:prstClr val="black"/>
              </a:solidFill>
            </a:endParaRPr>
          </a:p>
        </p:txBody>
      </p:sp>
      <p:pic>
        <p:nvPicPr>
          <p:cNvPr id="5122" name="Picture 2" descr="C:\Users\parsa\Desktop\aks\9792294390240921121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066800"/>
            <a:ext cx="3352800" cy="43434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2061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1000"/>
                                        <p:tgtEl>
                                          <p:spTgt spid="5122"/>
                                        </p:tgtEl>
                                      </p:cBhvr>
                                    </p:animEffect>
                                    <p:anim calcmode="lin" valueType="num">
                                      <p:cBhvr>
                                        <p:cTn id="8" dur="1000" fill="hold"/>
                                        <p:tgtEl>
                                          <p:spTgt spid="5122"/>
                                        </p:tgtEl>
                                        <p:attrNameLst>
                                          <p:attrName>ppt_x</p:attrName>
                                        </p:attrNameLst>
                                      </p:cBhvr>
                                      <p:tavLst>
                                        <p:tav tm="0">
                                          <p:val>
                                            <p:strVal val="#ppt_x"/>
                                          </p:val>
                                        </p:tav>
                                        <p:tav tm="100000">
                                          <p:val>
                                            <p:strVal val="#ppt_x"/>
                                          </p:val>
                                        </p:tav>
                                      </p:tavLst>
                                    </p:anim>
                                    <p:anim calcmode="lin" valueType="num">
                                      <p:cBhvr>
                                        <p:cTn id="9" dur="1000" fill="hold"/>
                                        <p:tgtEl>
                                          <p:spTgt spid="512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500"/>
                                        <p:tgtEl>
                                          <p:spTgt spid="4">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Effect transition="in" filter="fade">
                                      <p:cBhvr>
                                        <p:cTn id="19" dur="500"/>
                                        <p:tgtEl>
                                          <p:spTgt spid="4">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4">
                                            <p:txEl>
                                              <p:pRg st="3" end="3"/>
                                            </p:txEl>
                                          </p:spTgt>
                                        </p:tgtEl>
                                        <p:attrNameLst>
                                          <p:attrName>style.visibility</p:attrName>
                                        </p:attrNameLst>
                                      </p:cBhvr>
                                      <p:to>
                                        <p:strVal val="visible"/>
                                      </p:to>
                                    </p:set>
                                    <p:animEffect transition="in" filter="fade">
                                      <p:cBhvr>
                                        <p:cTn id="29" dur="500"/>
                                        <p:tgtEl>
                                          <p:spTgt spid="4">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4">
                                            <p:txEl>
                                              <p:pRg st="4" end="4"/>
                                            </p:txEl>
                                          </p:spTgt>
                                        </p:tgtEl>
                                        <p:attrNameLst>
                                          <p:attrName>style.visibility</p:attrName>
                                        </p:attrNameLst>
                                      </p:cBhvr>
                                      <p:to>
                                        <p:strVal val="visible"/>
                                      </p:to>
                                    </p:set>
                                    <p:animEffect transition="in" filter="fade">
                                      <p:cBhvr>
                                        <p:cTn id="34" dur="500"/>
                                        <p:tgtEl>
                                          <p:spTgt spid="4">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4">
                                            <p:txEl>
                                              <p:pRg st="5" end="5"/>
                                            </p:txEl>
                                          </p:spTgt>
                                        </p:tgtEl>
                                        <p:attrNameLst>
                                          <p:attrName>style.visibility</p:attrName>
                                        </p:attrNameLst>
                                      </p:cBhvr>
                                      <p:to>
                                        <p:strVal val="visible"/>
                                      </p:to>
                                    </p:set>
                                    <p:animEffect transition="in" filter="fade">
                                      <p:cBhvr>
                                        <p:cTn id="39"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8627" y="1397393"/>
            <a:ext cx="2492991" cy="435957"/>
          </a:xfrm>
        </p:spPr>
        <p:txBody>
          <a:bodyPr>
            <a:normAutofit/>
          </a:bodyPr>
          <a:lstStyle/>
          <a:p>
            <a:pPr algn="r"/>
            <a:r>
              <a:rPr lang="fa-IR" sz="2000" dirty="0">
                <a:cs typeface="B Nazanin" pitchFamily="2" charset="-78"/>
              </a:rPr>
              <a:t>به </a:t>
            </a:r>
            <a:r>
              <a:rPr lang="fa-IR" sz="2000" dirty="0" smtClean="0">
                <a:cs typeface="B Nazanin" pitchFamily="2" charset="-78"/>
              </a:rPr>
              <a:t>عنوان </a:t>
            </a:r>
            <a:r>
              <a:rPr lang="fa-IR" sz="2000" dirty="0">
                <a:cs typeface="B Nazanin" pitchFamily="2" charset="-78"/>
              </a:rPr>
              <a:t>کانون اقتصادی</a:t>
            </a:r>
          </a:p>
        </p:txBody>
      </p:sp>
      <p:sp>
        <p:nvSpPr>
          <p:cNvPr id="5" name="Title 1"/>
          <p:cNvSpPr txBox="1">
            <a:spLocks/>
          </p:cNvSpPr>
          <p:nvPr/>
        </p:nvSpPr>
        <p:spPr>
          <a:xfrm>
            <a:off x="1939688" y="216339"/>
            <a:ext cx="6400800" cy="487362"/>
          </a:xfrm>
          <a:prstGeom prst="rect">
            <a:avLst/>
          </a:prstGeom>
        </p:spPr>
        <p:txBody>
          <a:bodyPr vert="horz" anchor="b">
            <a:normAutofit/>
          </a:bodyPr>
          <a:lstStyle>
            <a:lvl1pPr algn="l" rtl="1" eaLnBrk="1" latinLnBrk="0" hangingPunct="1">
              <a:spcBef>
                <a:spcPct val="0"/>
              </a:spcBef>
              <a:buNone/>
              <a:defRPr kumimoji="0" sz="3000" b="0" kern="1200" cap="small" baseline="0">
                <a:solidFill>
                  <a:schemeClr val="tx2"/>
                </a:solidFill>
                <a:latin typeface="+mj-lt"/>
                <a:ea typeface="+mj-ea"/>
                <a:cs typeface="+mj-cs"/>
              </a:defRPr>
            </a:lvl1pPr>
          </a:lstStyle>
          <a:p>
            <a:pPr algn="r"/>
            <a:r>
              <a:rPr lang="fa-IR" sz="2000" b="1" dirty="0" smtClean="0">
                <a:solidFill>
                  <a:srgbClr val="212121"/>
                </a:solidFill>
                <a:cs typeface="B Nazanin" pitchFamily="2" charset="-78"/>
              </a:rPr>
              <a:t>بررسی خیابان علم الهدی از دیدگاه های تئوری شکل گیری شهری:</a:t>
            </a:r>
            <a:endParaRPr lang="fa-IR" sz="2000" dirty="0">
              <a:solidFill>
                <a:srgbClr val="212121"/>
              </a:solidFill>
              <a:cs typeface="B Nazanin" pitchFamily="2" charset="-78"/>
            </a:endParaRPr>
          </a:p>
        </p:txBody>
      </p:sp>
      <p:sp>
        <p:nvSpPr>
          <p:cNvPr id="7" name="Title 1"/>
          <p:cNvSpPr txBox="1">
            <a:spLocks/>
          </p:cNvSpPr>
          <p:nvPr/>
        </p:nvSpPr>
        <p:spPr>
          <a:xfrm>
            <a:off x="762000" y="1257300"/>
            <a:ext cx="3581400" cy="533400"/>
          </a:xfrm>
          <a:prstGeom prst="rect">
            <a:avLst/>
          </a:prstGeom>
        </p:spPr>
        <p:txBody>
          <a:bodyPr vert="horz" anchor="b">
            <a:normAutofit/>
          </a:bodyPr>
          <a:lstStyle>
            <a:lvl1pPr algn="l" rtl="1" eaLnBrk="1" latinLnBrk="0" hangingPunct="1">
              <a:spcBef>
                <a:spcPct val="0"/>
              </a:spcBef>
              <a:buNone/>
              <a:defRPr kumimoji="0" sz="3000" b="0" kern="1200" cap="small" baseline="0">
                <a:solidFill>
                  <a:schemeClr val="tx2"/>
                </a:solidFill>
                <a:latin typeface="+mj-lt"/>
                <a:ea typeface="+mj-ea"/>
                <a:cs typeface="+mj-cs"/>
              </a:defRPr>
            </a:lvl1pPr>
          </a:lstStyle>
          <a:p>
            <a:pPr algn="r"/>
            <a:r>
              <a:rPr lang="fa-IR" sz="2000" dirty="0">
                <a:solidFill>
                  <a:srgbClr val="212121"/>
                </a:solidFill>
                <a:cs typeface="B Nazanin" pitchFamily="2" charset="-78"/>
              </a:rPr>
              <a:t>به عنوان کانون </a:t>
            </a:r>
            <a:r>
              <a:rPr lang="fa-IR" sz="2000" dirty="0" smtClean="0">
                <a:solidFill>
                  <a:srgbClr val="212121"/>
                </a:solidFill>
                <a:cs typeface="B Nazanin" pitchFamily="2" charset="-78"/>
              </a:rPr>
              <a:t>تاریخی و فرهنگی</a:t>
            </a:r>
            <a:endParaRPr lang="fa-IR" sz="2000" dirty="0">
              <a:solidFill>
                <a:srgbClr val="212121"/>
              </a:solidFill>
              <a:cs typeface="B Nazanin" pitchFamily="2" charset="-78"/>
            </a:endParaRPr>
          </a:p>
        </p:txBody>
      </p:sp>
      <p:pic>
        <p:nvPicPr>
          <p:cNvPr id="2052" name="Picture 4" descr="C:\Users\parsa\Desktop\aks\11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0" y="2026835"/>
            <a:ext cx="3733800" cy="345956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8" name="Picture 2" descr="C:\Users\parsa\Desktop\aks\p.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33884" y="1954028"/>
            <a:ext cx="3200400" cy="36051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138964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2052"/>
                                        </p:tgtEl>
                                        <p:attrNameLst>
                                          <p:attrName>style.visibility</p:attrName>
                                        </p:attrNameLst>
                                      </p:cBhvr>
                                      <p:to>
                                        <p:strVal val="visible"/>
                                      </p:to>
                                    </p:set>
                                    <p:animEffect transition="in" filter="fade">
                                      <p:cBhvr>
                                        <p:cTn id="26" dur="1000"/>
                                        <p:tgtEl>
                                          <p:spTgt spid="2052"/>
                                        </p:tgtEl>
                                      </p:cBhvr>
                                    </p:animEffect>
                                    <p:anim calcmode="lin" valueType="num">
                                      <p:cBhvr>
                                        <p:cTn id="27" dur="1000" fill="hold"/>
                                        <p:tgtEl>
                                          <p:spTgt spid="2052"/>
                                        </p:tgtEl>
                                        <p:attrNameLst>
                                          <p:attrName>ppt_x</p:attrName>
                                        </p:attrNameLst>
                                      </p:cBhvr>
                                      <p:tavLst>
                                        <p:tav tm="0">
                                          <p:val>
                                            <p:strVal val="#ppt_x"/>
                                          </p:val>
                                        </p:tav>
                                        <p:tav tm="100000">
                                          <p:val>
                                            <p:strVal val="#ppt_x"/>
                                          </p:val>
                                        </p:tav>
                                      </p:tavLst>
                                    </p:anim>
                                    <p:anim calcmode="lin" valueType="num">
                                      <p:cBhvr>
                                        <p:cTn id="28" dur="1000" fill="hold"/>
                                        <p:tgtEl>
                                          <p:spTgt spid="20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781800" y="4603876"/>
            <a:ext cx="1828800" cy="662654"/>
          </a:xfrm>
          <a:prstGeom prst="rect">
            <a:avLst/>
          </a:prstGeom>
        </p:spPr>
        <p:txBody>
          <a:bodyPr vert="horz" anchor="b">
            <a:normAutofit fontScale="92500" lnSpcReduction="10000"/>
          </a:bodyPr>
          <a:lstStyle>
            <a:lvl1pPr algn="l" rtl="1" eaLnBrk="1" latinLnBrk="0" hangingPunct="1">
              <a:spcBef>
                <a:spcPct val="0"/>
              </a:spcBef>
              <a:buNone/>
              <a:defRPr kumimoji="0" sz="3000" b="0" kern="1200" cap="small" baseline="0">
                <a:solidFill>
                  <a:schemeClr val="tx2"/>
                </a:solidFill>
                <a:latin typeface="+mj-lt"/>
                <a:ea typeface="+mj-ea"/>
                <a:cs typeface="+mj-cs"/>
              </a:defRPr>
            </a:lvl1pPr>
          </a:lstStyle>
          <a:p>
            <a:pPr algn="r"/>
            <a:r>
              <a:rPr lang="fa-IR" sz="2000" dirty="0">
                <a:solidFill>
                  <a:srgbClr val="212121"/>
                </a:solidFill>
                <a:cs typeface="B Nazanin" pitchFamily="2" charset="-78"/>
              </a:rPr>
              <a:t>به عنوان کانون حکومتی و اداری</a:t>
            </a:r>
          </a:p>
        </p:txBody>
      </p:sp>
      <p:pic>
        <p:nvPicPr>
          <p:cNvPr id="5" name="Picture 5" descr="C:\Users\parsa\Desktop\aks\d.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01" y="4214147"/>
            <a:ext cx="6587889" cy="223970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6" name="Title 1"/>
          <p:cNvSpPr txBox="1">
            <a:spLocks/>
          </p:cNvSpPr>
          <p:nvPr/>
        </p:nvSpPr>
        <p:spPr>
          <a:xfrm>
            <a:off x="4495800" y="609600"/>
            <a:ext cx="2590800" cy="662654"/>
          </a:xfrm>
          <a:prstGeom prst="rect">
            <a:avLst/>
          </a:prstGeom>
        </p:spPr>
        <p:txBody>
          <a:bodyPr vert="horz" anchor="b">
            <a:noAutofit/>
          </a:bodyPr>
          <a:lstStyle>
            <a:lvl1pPr algn="l" rtl="1" eaLnBrk="1" latinLnBrk="0" hangingPunct="1">
              <a:spcBef>
                <a:spcPct val="0"/>
              </a:spcBef>
              <a:buNone/>
              <a:defRPr kumimoji="0" sz="3000" b="0" kern="1200" cap="small" baseline="0">
                <a:solidFill>
                  <a:schemeClr val="tx2"/>
                </a:solidFill>
                <a:latin typeface="+mj-lt"/>
                <a:ea typeface="+mj-ea"/>
                <a:cs typeface="+mj-cs"/>
              </a:defRPr>
            </a:lvl1pPr>
          </a:lstStyle>
          <a:p>
            <a:pPr algn="r"/>
            <a:r>
              <a:rPr lang="fa-IR" sz="1800" dirty="0">
                <a:solidFill>
                  <a:srgbClr val="212121"/>
                </a:solidFill>
                <a:cs typeface="B Nazanin" pitchFamily="2" charset="-78"/>
              </a:rPr>
              <a:t>به عنوان </a:t>
            </a:r>
            <a:r>
              <a:rPr lang="fa-IR" sz="1800" dirty="0" smtClean="0">
                <a:solidFill>
                  <a:srgbClr val="212121"/>
                </a:solidFill>
                <a:cs typeface="B Nazanin" pitchFamily="2" charset="-78"/>
              </a:rPr>
              <a:t>کانون تعاملات اجتماعی:</a:t>
            </a:r>
            <a:endParaRPr lang="fa-IR" sz="1800" dirty="0">
              <a:solidFill>
                <a:srgbClr val="212121"/>
              </a:solidFill>
              <a:cs typeface="B Nazanin" pitchFamily="2" charset="-78"/>
            </a:endParaRPr>
          </a:p>
        </p:txBody>
      </p:sp>
      <p:pic>
        <p:nvPicPr>
          <p:cNvPr id="7" name="Picture 3" descr="C:\Users\parsa\Desktop\aks\alaa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609600"/>
            <a:ext cx="3200400" cy="330716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4992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ircle(in)">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otalTime>0</TotalTime>
  <Words>629</Words>
  <Application>Microsoft Office PowerPoint</Application>
  <PresentationFormat>On-screen Show (4:3)</PresentationFormat>
  <Paragraphs>90</Paragraphs>
  <Slides>18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B Nazanin</vt:lpstr>
      <vt:lpstr>Garamond</vt:lpstr>
      <vt:lpstr>Times New Roman</vt:lpstr>
      <vt:lpstr>Wingdings</vt:lpstr>
      <vt:lpstr>Organic</vt:lpstr>
      <vt:lpstr>PowerPoint Presentation</vt:lpstr>
      <vt:lpstr>تعریف موضوع طرح:  محدوده‌هاي پياده قسمتي از فضاهاي شهري هستند كه به دلايل ويژه عمدتا به خاطر دارا بودن برخي پتانسيل‌هاي خاص، در تمام يا بخشي از ساعات شبانه روز كاملا بر روي حركت سواره بسته شده و بطور كامل به حركت عابران‌پياده اختصاص مي‌يابند. </vt:lpstr>
      <vt:lpstr>امروزه یکی از راه های کاهش حجم ترافیک در سطح معابر ایجاد حمل و نقل غیر موتوری ( پیاده راه و مسیر دوچرخه سواری) می باشد که بدین ترتیب نقش حمل و نقل انسان محور در آن باید پر رنگ تر  شود. </vt:lpstr>
      <vt:lpstr>محدوده های پیشنهادی پیاده راه در طرح جامع حمل و نقل و ترافیک شهرداری رشت توسط شرکت مهندسین مشاور اندیشکار در دو فاز مطرح شد:</vt:lpstr>
      <vt:lpstr>PowerPoint Presentation</vt:lpstr>
      <vt:lpstr>حد فاصل میدان شهدای سرپل ذهاب و سبزه میدان </vt:lpstr>
      <vt:lpstr>PowerPoint Presentation</vt:lpstr>
      <vt:lpstr>به عنوان کانون اقتصادی</vt:lpstr>
      <vt:lpstr>PowerPoint Presentation</vt:lpstr>
      <vt:lpstr>اهداف طراحی پیاده راه علم الهدی:</vt:lpstr>
      <vt:lpstr>نمادهای شهری  بمنظور زیبایی و جذابیت بیشتر:</vt:lpstr>
      <vt:lpstr> چراغانی و نور پردازی مناسب ناحیه ی موردنظر و دسترسی آن باعث می شود تا احساس آرامش و جذابیت بیشتری  برای شهروندان در شب بوجود آورند:</vt:lpstr>
      <vt:lpstr>برگزاری جشنواره ها و نقش اجتماعی پیاده راه ها: </vt:lpstr>
      <vt:lpstr>PowerPoint Presentation</vt:lpstr>
      <vt:lpstr>بطور کلی فضاهای طراحی شده برای پیاده راه علم الهدی به تفکیک نوع استفاده و کاربری  آنها:</vt:lpstr>
      <vt:lpstr>PowerPoint Presentation</vt:lpstr>
      <vt:lpstr>کفپوش:  سنگفرش با سنگ های کیوبیک</vt:lpstr>
      <vt:lpstr>بودجه و تامین مالی: بودجه اجرایی این پروژه از اعتبارات داخلی شهرداری بالغ بر چهل میلیارد ریال معادل چهار میلیارد تومان هزینه گردید</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1</cp:revision>
  <dcterms:created xsi:type="dcterms:W3CDTF">2020-11-27T07:54:42Z</dcterms:created>
  <dcterms:modified xsi:type="dcterms:W3CDTF">2020-11-27T07:54:55Z</dcterms:modified>
</cp:coreProperties>
</file>