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2.jp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341" r:id="rId3"/>
    <p:sldId id="369" r:id="rId4"/>
    <p:sldId id="370" r:id="rId5"/>
    <p:sldId id="371" r:id="rId6"/>
    <p:sldId id="372" r:id="rId7"/>
    <p:sldId id="373" r:id="rId8"/>
    <p:sldId id="376" r:id="rId9"/>
    <p:sldId id="347" r:id="rId10"/>
    <p:sldId id="375" r:id="rId11"/>
    <p:sldId id="345" r:id="rId12"/>
    <p:sldId id="346" r:id="rId13"/>
    <p:sldId id="374" r:id="rId14"/>
    <p:sldId id="344" r:id="rId15"/>
    <p:sldId id="348" r:id="rId16"/>
    <p:sldId id="349" r:id="rId17"/>
    <p:sldId id="350" r:id="rId18"/>
    <p:sldId id="378" r:id="rId19"/>
    <p:sldId id="379" r:id="rId20"/>
    <p:sldId id="380" r:id="rId21"/>
    <p:sldId id="381" r:id="rId22"/>
    <p:sldId id="382" r:id="rId23"/>
    <p:sldId id="383" r:id="rId24"/>
    <p:sldId id="384" r:id="rId25"/>
    <p:sldId id="304" r:id="rId26"/>
    <p:sldId id="385" r:id="rId27"/>
    <p:sldId id="37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99" autoAdjust="0"/>
    <p:restoredTop sz="90743" autoAdjust="0"/>
  </p:normalViewPr>
  <p:slideViewPr>
    <p:cSldViewPr snapToGrid="0">
      <p:cViewPr varScale="1">
        <p:scale>
          <a:sx n="72" d="100"/>
          <a:sy n="72" d="100"/>
        </p:scale>
        <p:origin x="534" y="72"/>
      </p:cViewPr>
      <p:guideLst>
        <p:guide orient="horz" pos="2136"/>
        <p:guide pos="3840"/>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10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CB1401C-B2D6-4DAE-9552-BE9C822EBA35}" type="doc">
      <dgm:prSet loTypeId="urn:microsoft.com/office/officeart/2005/8/layout/hChevron3" loCatId="process" qsTypeId="urn:microsoft.com/office/officeart/2005/8/quickstyle/simple1" qsCatId="simple" csTypeId="urn:microsoft.com/office/officeart/2005/8/colors/accent1_2" csCatId="accent1" phldr="1"/>
      <dgm:spPr/>
    </dgm:pt>
    <dgm:pt modelId="{4F5028E6-9CA3-4D90-9783-D8A06F177973}">
      <dgm:prSet phldrT="[Text]" custT="1"/>
      <dgm:spPr>
        <a:solidFill>
          <a:schemeClr val="tx2">
            <a:lumMod val="40000"/>
            <a:lumOff val="60000"/>
          </a:schemeClr>
        </a:solidFill>
        <a:ln w="28575">
          <a:solidFill>
            <a:srgbClr val="C00000"/>
          </a:solidFill>
        </a:ln>
      </dgm:spPr>
      <dgm:t>
        <a:bodyPr/>
        <a:lstStyle/>
        <a:p>
          <a:r>
            <a:rPr lang="fa-IR" sz="1800" dirty="0" smtClean="0">
              <a:solidFill>
                <a:srgbClr val="C00000"/>
              </a:solidFill>
              <a:cs typeface="B Homa" panose="00000400000000000000" pitchFamily="2" charset="-78"/>
            </a:rPr>
            <a:t>آموزش پبشرفته</a:t>
          </a:r>
          <a:endParaRPr lang="en-US" sz="1800" dirty="0">
            <a:solidFill>
              <a:srgbClr val="C00000"/>
            </a:solidFill>
            <a:cs typeface="B Homa" panose="00000400000000000000" pitchFamily="2" charset="-78"/>
          </a:endParaRPr>
        </a:p>
      </dgm:t>
    </dgm:pt>
    <dgm:pt modelId="{C255750B-45AE-48E5-B7AA-71D208C7C05C}" type="parTrans" cxnId="{80E589EE-FAA3-4F3D-8AD7-ED0BF84B7940}">
      <dgm:prSet/>
      <dgm:spPr/>
      <dgm:t>
        <a:bodyPr/>
        <a:lstStyle/>
        <a:p>
          <a:endParaRPr lang="en-US"/>
        </a:p>
      </dgm:t>
    </dgm:pt>
    <dgm:pt modelId="{444B7D82-38B8-4BB5-81A9-D21ED8EAACC6}" type="sibTrans" cxnId="{80E589EE-FAA3-4F3D-8AD7-ED0BF84B7940}">
      <dgm:prSet/>
      <dgm:spPr/>
      <dgm:t>
        <a:bodyPr/>
        <a:lstStyle/>
        <a:p>
          <a:endParaRPr lang="en-US"/>
        </a:p>
      </dgm:t>
    </dgm:pt>
    <dgm:pt modelId="{0827856B-88B6-4983-87FA-702FF6BF2D4D}">
      <dgm:prSet phldrT="[Text]" custT="1"/>
      <dgm:spPr>
        <a:solidFill>
          <a:schemeClr val="tx2">
            <a:lumMod val="40000"/>
            <a:lumOff val="60000"/>
          </a:schemeClr>
        </a:solidFill>
        <a:ln w="28575">
          <a:solidFill>
            <a:srgbClr val="C00000"/>
          </a:solidFill>
        </a:ln>
      </dgm:spPr>
      <dgm:t>
        <a:bodyPr/>
        <a:lstStyle/>
        <a:p>
          <a:r>
            <a:rPr lang="fa-IR" sz="1800" dirty="0" smtClean="0">
              <a:solidFill>
                <a:srgbClr val="C00000"/>
              </a:solidFill>
              <a:cs typeface="B Homa" panose="00000400000000000000" pitchFamily="2" charset="-78"/>
            </a:rPr>
            <a:t>تکنولوژی نوآورانه</a:t>
          </a:r>
          <a:endParaRPr lang="en-US" sz="1800" dirty="0">
            <a:solidFill>
              <a:srgbClr val="C00000"/>
            </a:solidFill>
            <a:cs typeface="B Homa" panose="00000400000000000000" pitchFamily="2" charset="-78"/>
          </a:endParaRPr>
        </a:p>
      </dgm:t>
    </dgm:pt>
    <dgm:pt modelId="{7D8C6AA0-83FC-4510-8A0B-C4BA3BF2ED3A}" type="parTrans" cxnId="{6C26E1A2-1403-47FF-AD68-37D84DDE8CF9}">
      <dgm:prSet/>
      <dgm:spPr/>
      <dgm:t>
        <a:bodyPr/>
        <a:lstStyle/>
        <a:p>
          <a:endParaRPr lang="en-US"/>
        </a:p>
      </dgm:t>
    </dgm:pt>
    <dgm:pt modelId="{8DCF2FDF-5112-4AFE-8440-F67A66A79002}" type="sibTrans" cxnId="{6C26E1A2-1403-47FF-AD68-37D84DDE8CF9}">
      <dgm:prSet/>
      <dgm:spPr/>
      <dgm:t>
        <a:bodyPr/>
        <a:lstStyle/>
        <a:p>
          <a:endParaRPr lang="en-US"/>
        </a:p>
      </dgm:t>
    </dgm:pt>
    <dgm:pt modelId="{E2DE79AF-8787-48FD-94C2-4FEA50EBD213}">
      <dgm:prSet phldrT="[Text]" custT="1"/>
      <dgm:spPr>
        <a:solidFill>
          <a:schemeClr val="tx2">
            <a:lumMod val="40000"/>
            <a:lumOff val="60000"/>
          </a:schemeClr>
        </a:solidFill>
        <a:ln w="28575">
          <a:solidFill>
            <a:srgbClr val="C00000"/>
          </a:solidFill>
        </a:ln>
      </dgm:spPr>
      <dgm:t>
        <a:bodyPr/>
        <a:lstStyle/>
        <a:p>
          <a:r>
            <a:rPr lang="fa-IR" sz="1800" dirty="0" smtClean="0">
              <a:solidFill>
                <a:srgbClr val="C00000"/>
              </a:solidFill>
              <a:cs typeface="B Homa" panose="00000400000000000000" pitchFamily="2" charset="-78"/>
            </a:rPr>
            <a:t>ارتباط سریع و ارزان</a:t>
          </a:r>
          <a:endParaRPr lang="en-US" sz="1800" dirty="0">
            <a:solidFill>
              <a:srgbClr val="C00000"/>
            </a:solidFill>
            <a:cs typeface="B Homa" panose="00000400000000000000" pitchFamily="2" charset="-78"/>
          </a:endParaRPr>
        </a:p>
      </dgm:t>
    </dgm:pt>
    <dgm:pt modelId="{E636D9D8-7DA2-49D2-ABB0-36B132302153}" type="parTrans" cxnId="{9159C75B-852A-4785-A8EB-8601AE809C8C}">
      <dgm:prSet/>
      <dgm:spPr/>
      <dgm:t>
        <a:bodyPr/>
        <a:lstStyle/>
        <a:p>
          <a:endParaRPr lang="en-US"/>
        </a:p>
      </dgm:t>
    </dgm:pt>
    <dgm:pt modelId="{15979D81-01E4-4F3A-9D74-C0FBF4302D9C}" type="sibTrans" cxnId="{9159C75B-852A-4785-A8EB-8601AE809C8C}">
      <dgm:prSet/>
      <dgm:spPr/>
      <dgm:t>
        <a:bodyPr/>
        <a:lstStyle/>
        <a:p>
          <a:endParaRPr lang="en-US"/>
        </a:p>
      </dgm:t>
    </dgm:pt>
    <dgm:pt modelId="{E8A9FDB5-7FED-46F6-A8B3-FA3857376729}" type="pres">
      <dgm:prSet presAssocID="{1CB1401C-B2D6-4DAE-9552-BE9C822EBA35}" presName="Name0" presStyleCnt="0">
        <dgm:presLayoutVars>
          <dgm:dir/>
          <dgm:resizeHandles val="exact"/>
        </dgm:presLayoutVars>
      </dgm:prSet>
      <dgm:spPr/>
    </dgm:pt>
    <dgm:pt modelId="{FB1D3540-4AAE-46FC-AE06-72DD8E45A37D}" type="pres">
      <dgm:prSet presAssocID="{4F5028E6-9CA3-4D90-9783-D8A06F177973}" presName="parTxOnly" presStyleLbl="node1" presStyleIdx="0" presStyleCnt="3">
        <dgm:presLayoutVars>
          <dgm:bulletEnabled val="1"/>
        </dgm:presLayoutVars>
      </dgm:prSet>
      <dgm:spPr/>
      <dgm:t>
        <a:bodyPr/>
        <a:lstStyle/>
        <a:p>
          <a:endParaRPr lang="en-US"/>
        </a:p>
      </dgm:t>
    </dgm:pt>
    <dgm:pt modelId="{F8343E0C-4BCA-4AF4-BFBB-6391DE6C6282}" type="pres">
      <dgm:prSet presAssocID="{444B7D82-38B8-4BB5-81A9-D21ED8EAACC6}" presName="parSpace" presStyleCnt="0"/>
      <dgm:spPr/>
    </dgm:pt>
    <dgm:pt modelId="{10DF2C8E-359E-431F-BF2C-30FD1566D0B7}" type="pres">
      <dgm:prSet presAssocID="{0827856B-88B6-4983-87FA-702FF6BF2D4D}" presName="parTxOnly" presStyleLbl="node1" presStyleIdx="1" presStyleCnt="3">
        <dgm:presLayoutVars>
          <dgm:bulletEnabled val="1"/>
        </dgm:presLayoutVars>
      </dgm:prSet>
      <dgm:spPr/>
      <dgm:t>
        <a:bodyPr/>
        <a:lstStyle/>
        <a:p>
          <a:endParaRPr lang="en-US"/>
        </a:p>
      </dgm:t>
    </dgm:pt>
    <dgm:pt modelId="{62257466-5562-4C2C-B0E5-63C3B894BDF8}" type="pres">
      <dgm:prSet presAssocID="{8DCF2FDF-5112-4AFE-8440-F67A66A79002}" presName="parSpace" presStyleCnt="0"/>
      <dgm:spPr/>
    </dgm:pt>
    <dgm:pt modelId="{57C083E6-271C-4FF6-9758-52765E118DB1}" type="pres">
      <dgm:prSet presAssocID="{E2DE79AF-8787-48FD-94C2-4FEA50EBD213}" presName="parTxOnly" presStyleLbl="node1" presStyleIdx="2" presStyleCnt="3">
        <dgm:presLayoutVars>
          <dgm:bulletEnabled val="1"/>
        </dgm:presLayoutVars>
      </dgm:prSet>
      <dgm:spPr/>
      <dgm:t>
        <a:bodyPr/>
        <a:lstStyle/>
        <a:p>
          <a:endParaRPr lang="en-US"/>
        </a:p>
      </dgm:t>
    </dgm:pt>
  </dgm:ptLst>
  <dgm:cxnLst>
    <dgm:cxn modelId="{6C26E1A2-1403-47FF-AD68-37D84DDE8CF9}" srcId="{1CB1401C-B2D6-4DAE-9552-BE9C822EBA35}" destId="{0827856B-88B6-4983-87FA-702FF6BF2D4D}" srcOrd="1" destOrd="0" parTransId="{7D8C6AA0-83FC-4510-8A0B-C4BA3BF2ED3A}" sibTransId="{8DCF2FDF-5112-4AFE-8440-F67A66A79002}"/>
    <dgm:cxn modelId="{80E589EE-FAA3-4F3D-8AD7-ED0BF84B7940}" srcId="{1CB1401C-B2D6-4DAE-9552-BE9C822EBA35}" destId="{4F5028E6-9CA3-4D90-9783-D8A06F177973}" srcOrd="0" destOrd="0" parTransId="{C255750B-45AE-48E5-B7AA-71D208C7C05C}" sibTransId="{444B7D82-38B8-4BB5-81A9-D21ED8EAACC6}"/>
    <dgm:cxn modelId="{0B7EE771-9C67-4BF7-A46D-ADD3D94F6266}" type="presOf" srcId="{0827856B-88B6-4983-87FA-702FF6BF2D4D}" destId="{10DF2C8E-359E-431F-BF2C-30FD1566D0B7}" srcOrd="0" destOrd="0" presId="urn:microsoft.com/office/officeart/2005/8/layout/hChevron3"/>
    <dgm:cxn modelId="{9159C75B-852A-4785-A8EB-8601AE809C8C}" srcId="{1CB1401C-B2D6-4DAE-9552-BE9C822EBA35}" destId="{E2DE79AF-8787-48FD-94C2-4FEA50EBD213}" srcOrd="2" destOrd="0" parTransId="{E636D9D8-7DA2-49D2-ABB0-36B132302153}" sibTransId="{15979D81-01E4-4F3A-9D74-C0FBF4302D9C}"/>
    <dgm:cxn modelId="{4C1AC363-B52B-4F9E-8480-DCD176829706}" type="presOf" srcId="{1CB1401C-B2D6-4DAE-9552-BE9C822EBA35}" destId="{E8A9FDB5-7FED-46F6-A8B3-FA3857376729}" srcOrd="0" destOrd="0" presId="urn:microsoft.com/office/officeart/2005/8/layout/hChevron3"/>
    <dgm:cxn modelId="{67D221B9-8BB8-4BC5-90A1-ECC9F8383E4C}" type="presOf" srcId="{4F5028E6-9CA3-4D90-9783-D8A06F177973}" destId="{FB1D3540-4AAE-46FC-AE06-72DD8E45A37D}" srcOrd="0" destOrd="0" presId="urn:microsoft.com/office/officeart/2005/8/layout/hChevron3"/>
    <dgm:cxn modelId="{3FE2A72B-6963-483B-8BBE-E6AB7D7A3C00}" type="presOf" srcId="{E2DE79AF-8787-48FD-94C2-4FEA50EBD213}" destId="{57C083E6-271C-4FF6-9758-52765E118DB1}" srcOrd="0" destOrd="0" presId="urn:microsoft.com/office/officeart/2005/8/layout/hChevron3"/>
    <dgm:cxn modelId="{ABE2B812-CE56-4C3B-8BED-A1A903635F22}" type="presParOf" srcId="{E8A9FDB5-7FED-46F6-A8B3-FA3857376729}" destId="{FB1D3540-4AAE-46FC-AE06-72DD8E45A37D}" srcOrd="0" destOrd="0" presId="urn:microsoft.com/office/officeart/2005/8/layout/hChevron3"/>
    <dgm:cxn modelId="{51CEB684-F8BB-42C7-9C7C-7C5590AA8751}" type="presParOf" srcId="{E8A9FDB5-7FED-46F6-A8B3-FA3857376729}" destId="{F8343E0C-4BCA-4AF4-BFBB-6391DE6C6282}" srcOrd="1" destOrd="0" presId="urn:microsoft.com/office/officeart/2005/8/layout/hChevron3"/>
    <dgm:cxn modelId="{9AECF703-41E7-49C1-B7AC-9D023DA09CE5}" type="presParOf" srcId="{E8A9FDB5-7FED-46F6-A8B3-FA3857376729}" destId="{10DF2C8E-359E-431F-BF2C-30FD1566D0B7}" srcOrd="2" destOrd="0" presId="urn:microsoft.com/office/officeart/2005/8/layout/hChevron3"/>
    <dgm:cxn modelId="{B81C551F-5A25-444E-AA9C-79FB5C03060E}" type="presParOf" srcId="{E8A9FDB5-7FED-46F6-A8B3-FA3857376729}" destId="{62257466-5562-4C2C-B0E5-63C3B894BDF8}" srcOrd="3" destOrd="0" presId="urn:microsoft.com/office/officeart/2005/8/layout/hChevron3"/>
    <dgm:cxn modelId="{5B27BD71-87B7-47EE-BE73-809BD58F1645}" type="presParOf" srcId="{E8A9FDB5-7FED-46F6-A8B3-FA3857376729}" destId="{57C083E6-271C-4FF6-9758-52765E118DB1}" srcOrd="4" destOrd="0" presId="urn:microsoft.com/office/officeart/2005/8/layout/hChevron3"/>
  </dgm:cxnLst>
  <dgm:bg/>
  <dgm:whole>
    <a:ln w="28575"/>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1D3540-4AAE-46FC-AE06-72DD8E45A37D}">
      <dsp:nvSpPr>
        <dsp:cNvPr id="0" name=""/>
        <dsp:cNvSpPr/>
      </dsp:nvSpPr>
      <dsp:spPr>
        <a:xfrm>
          <a:off x="2945" y="589781"/>
          <a:ext cx="2575590" cy="1030236"/>
        </a:xfrm>
        <a:prstGeom prst="homePlate">
          <a:avLst/>
        </a:prstGeom>
        <a:solidFill>
          <a:schemeClr val="tx2">
            <a:lumMod val="40000"/>
            <a:lumOff val="60000"/>
          </a:schemeClr>
        </a:solidFill>
        <a:ln w="28575"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48006" rIns="24003" bIns="48006" numCol="1" spcCol="1270" anchor="ctr" anchorCtr="0">
          <a:noAutofit/>
        </a:bodyPr>
        <a:lstStyle/>
        <a:p>
          <a:pPr lvl="0" algn="ctr" defTabSz="800100">
            <a:lnSpc>
              <a:spcPct val="90000"/>
            </a:lnSpc>
            <a:spcBef>
              <a:spcPct val="0"/>
            </a:spcBef>
            <a:spcAft>
              <a:spcPct val="35000"/>
            </a:spcAft>
          </a:pPr>
          <a:r>
            <a:rPr lang="fa-IR" sz="1800" kern="1200" dirty="0" smtClean="0">
              <a:solidFill>
                <a:srgbClr val="C00000"/>
              </a:solidFill>
              <a:cs typeface="B Homa" panose="00000400000000000000" pitchFamily="2" charset="-78"/>
            </a:rPr>
            <a:t>آموزش پبشرفته</a:t>
          </a:r>
          <a:endParaRPr lang="en-US" sz="1800" kern="1200" dirty="0">
            <a:solidFill>
              <a:srgbClr val="C00000"/>
            </a:solidFill>
            <a:cs typeface="B Homa" panose="00000400000000000000" pitchFamily="2" charset="-78"/>
          </a:endParaRPr>
        </a:p>
      </dsp:txBody>
      <dsp:txXfrm>
        <a:off x="2945" y="589781"/>
        <a:ext cx="2318031" cy="1030236"/>
      </dsp:txXfrm>
    </dsp:sp>
    <dsp:sp modelId="{10DF2C8E-359E-431F-BF2C-30FD1566D0B7}">
      <dsp:nvSpPr>
        <dsp:cNvPr id="0" name=""/>
        <dsp:cNvSpPr/>
      </dsp:nvSpPr>
      <dsp:spPr>
        <a:xfrm>
          <a:off x="2063417" y="589781"/>
          <a:ext cx="2575590" cy="1030236"/>
        </a:xfrm>
        <a:prstGeom prst="chevron">
          <a:avLst/>
        </a:prstGeom>
        <a:solidFill>
          <a:schemeClr val="tx2">
            <a:lumMod val="40000"/>
            <a:lumOff val="60000"/>
          </a:schemeClr>
        </a:solidFill>
        <a:ln w="28575"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a:lnSpc>
              <a:spcPct val="90000"/>
            </a:lnSpc>
            <a:spcBef>
              <a:spcPct val="0"/>
            </a:spcBef>
            <a:spcAft>
              <a:spcPct val="35000"/>
            </a:spcAft>
          </a:pPr>
          <a:r>
            <a:rPr lang="fa-IR" sz="1800" kern="1200" dirty="0" smtClean="0">
              <a:solidFill>
                <a:srgbClr val="C00000"/>
              </a:solidFill>
              <a:cs typeface="B Homa" panose="00000400000000000000" pitchFamily="2" charset="-78"/>
            </a:rPr>
            <a:t>تکنولوژی نوآورانه</a:t>
          </a:r>
          <a:endParaRPr lang="en-US" sz="1800" kern="1200" dirty="0">
            <a:solidFill>
              <a:srgbClr val="C00000"/>
            </a:solidFill>
            <a:cs typeface="B Homa" panose="00000400000000000000" pitchFamily="2" charset="-78"/>
          </a:endParaRPr>
        </a:p>
      </dsp:txBody>
      <dsp:txXfrm>
        <a:off x="2578535" y="589781"/>
        <a:ext cx="1545354" cy="1030236"/>
      </dsp:txXfrm>
    </dsp:sp>
    <dsp:sp modelId="{57C083E6-271C-4FF6-9758-52765E118DB1}">
      <dsp:nvSpPr>
        <dsp:cNvPr id="0" name=""/>
        <dsp:cNvSpPr/>
      </dsp:nvSpPr>
      <dsp:spPr>
        <a:xfrm>
          <a:off x="4123889" y="589781"/>
          <a:ext cx="2575590" cy="1030236"/>
        </a:xfrm>
        <a:prstGeom prst="chevron">
          <a:avLst/>
        </a:prstGeom>
        <a:solidFill>
          <a:schemeClr val="tx2">
            <a:lumMod val="40000"/>
            <a:lumOff val="60000"/>
          </a:schemeClr>
        </a:solidFill>
        <a:ln w="28575"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a:lnSpc>
              <a:spcPct val="90000"/>
            </a:lnSpc>
            <a:spcBef>
              <a:spcPct val="0"/>
            </a:spcBef>
            <a:spcAft>
              <a:spcPct val="35000"/>
            </a:spcAft>
          </a:pPr>
          <a:r>
            <a:rPr lang="fa-IR" sz="1800" kern="1200" dirty="0" smtClean="0">
              <a:solidFill>
                <a:srgbClr val="C00000"/>
              </a:solidFill>
              <a:cs typeface="B Homa" panose="00000400000000000000" pitchFamily="2" charset="-78"/>
            </a:rPr>
            <a:t>ارتباط سریع و ارزان</a:t>
          </a:r>
          <a:endParaRPr lang="en-US" sz="1800" kern="1200" dirty="0">
            <a:solidFill>
              <a:srgbClr val="C00000"/>
            </a:solidFill>
            <a:cs typeface="B Homa" panose="00000400000000000000" pitchFamily="2" charset="-78"/>
          </a:endParaRPr>
        </a:p>
      </dsp:txBody>
      <dsp:txXfrm>
        <a:off x="4639007" y="589781"/>
        <a:ext cx="1545354" cy="1030236"/>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423402-E215-48AB-9E11-38E02DFD7F55}" type="datetimeFigureOut">
              <a:rPr lang="en-US" smtClean="0"/>
              <a:t>10/26/2020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762A66-D23F-4CE6-A0DE-6313D9DF9F9C}" type="slidenum">
              <a:rPr lang="en-US" smtClean="0"/>
              <a:t>‹#›</a:t>
            </a:fld>
            <a:endParaRPr lang="en-US"/>
          </a:p>
        </p:txBody>
      </p:sp>
    </p:spTree>
    <p:extLst>
      <p:ext uri="{BB962C8B-B14F-4D97-AF65-F5344CB8AC3E}">
        <p14:creationId xmlns:p14="http://schemas.microsoft.com/office/powerpoint/2010/main" val="145154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2</a:t>
            </a:fld>
            <a:endParaRPr lang="en-US"/>
          </a:p>
        </p:txBody>
      </p:sp>
    </p:spTree>
    <p:extLst>
      <p:ext uri="{BB962C8B-B14F-4D97-AF65-F5344CB8AC3E}">
        <p14:creationId xmlns:p14="http://schemas.microsoft.com/office/powerpoint/2010/main" val="2592946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5C7F9F17-B953-4466-A3A6-7259B0D57DCB}" type="slidenum">
              <a:rPr lang="fa-IR" smtClean="0"/>
              <a:t>12</a:t>
            </a:fld>
            <a:endParaRPr lang="fa-IR"/>
          </a:p>
        </p:txBody>
      </p:sp>
    </p:spTree>
    <p:extLst>
      <p:ext uri="{BB962C8B-B14F-4D97-AF65-F5344CB8AC3E}">
        <p14:creationId xmlns:p14="http://schemas.microsoft.com/office/powerpoint/2010/main" val="1025322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baseline="0" dirty="0" smtClean="0"/>
          </a:p>
        </p:txBody>
      </p:sp>
      <p:sp>
        <p:nvSpPr>
          <p:cNvPr id="4" name="Slide Number Placeholder 3"/>
          <p:cNvSpPr>
            <a:spLocks noGrp="1"/>
          </p:cNvSpPr>
          <p:nvPr>
            <p:ph type="sldNum" sz="quarter" idx="10"/>
          </p:nvPr>
        </p:nvSpPr>
        <p:spPr/>
        <p:txBody>
          <a:bodyPr/>
          <a:lstStyle/>
          <a:p>
            <a:fld id="{5C7F9F17-B953-4466-A3A6-7259B0D57DCB}" type="slidenum">
              <a:rPr lang="fa-IR" smtClean="0"/>
              <a:t>14</a:t>
            </a:fld>
            <a:endParaRPr lang="fa-IR"/>
          </a:p>
        </p:txBody>
      </p:sp>
    </p:spTree>
    <p:extLst>
      <p:ext uri="{BB962C8B-B14F-4D97-AF65-F5344CB8AC3E}">
        <p14:creationId xmlns:p14="http://schemas.microsoft.com/office/powerpoint/2010/main" val="1510917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6630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EF533899-3DAC-488B-848D-4BB2D3CAF03D}"/>
              </a:ext>
            </a:extLst>
          </p:cNvPr>
          <p:cNvSpPr>
            <a:spLocks noGrp="1"/>
          </p:cNvSpPr>
          <p:nvPr>
            <p:ph type="pic" sz="quarter" idx="10"/>
          </p:nvPr>
        </p:nvSpPr>
        <p:spPr>
          <a:xfrm>
            <a:off x="3223626" y="1969269"/>
            <a:ext cx="5484945" cy="3411263"/>
          </a:xfrm>
          <a:custGeom>
            <a:avLst/>
            <a:gdLst>
              <a:gd name="connsiteX0" fmla="*/ 0 w 5484945"/>
              <a:gd name="connsiteY0" fmla="*/ 0 h 3411263"/>
              <a:gd name="connsiteX1" fmla="*/ 5484945 w 5484945"/>
              <a:gd name="connsiteY1" fmla="*/ 0 h 3411263"/>
              <a:gd name="connsiteX2" fmla="*/ 5484945 w 5484945"/>
              <a:gd name="connsiteY2" fmla="*/ 3411263 h 3411263"/>
              <a:gd name="connsiteX3" fmla="*/ 0 w 5484945"/>
              <a:gd name="connsiteY3" fmla="*/ 3411263 h 3411263"/>
            </a:gdLst>
            <a:ahLst/>
            <a:cxnLst>
              <a:cxn ang="0">
                <a:pos x="connsiteX0" y="connsiteY0"/>
              </a:cxn>
              <a:cxn ang="0">
                <a:pos x="connsiteX1" y="connsiteY1"/>
              </a:cxn>
              <a:cxn ang="0">
                <a:pos x="connsiteX2" y="connsiteY2"/>
              </a:cxn>
              <a:cxn ang="0">
                <a:pos x="connsiteX3" y="connsiteY3"/>
              </a:cxn>
            </a:cxnLst>
            <a:rect l="l" t="t" r="r" b="b"/>
            <a:pathLst>
              <a:path w="5484945" h="3411263">
                <a:moveTo>
                  <a:pt x="0" y="0"/>
                </a:moveTo>
                <a:lnTo>
                  <a:pt x="5484945" y="0"/>
                </a:lnTo>
                <a:lnTo>
                  <a:pt x="5484945" y="3411263"/>
                </a:lnTo>
                <a:lnTo>
                  <a:pt x="0" y="3411263"/>
                </a:lnTo>
                <a:close/>
              </a:path>
            </a:pathLst>
          </a:custGeom>
        </p:spPr>
        <p:txBody>
          <a:bodyPr wrap="square">
            <a:noAutofit/>
          </a:bodyPr>
          <a:lstStyle/>
          <a:p>
            <a:endParaRPr lang="en-US"/>
          </a:p>
        </p:txBody>
      </p:sp>
      <p:pic>
        <p:nvPicPr>
          <p:cNvPr id="3" name="Picture 2">
            <a:extLst>
              <a:ext uri="{FF2B5EF4-FFF2-40B4-BE49-F238E27FC236}">
                <a16:creationId xmlns:a16="http://schemas.microsoft.com/office/drawing/2014/main" xmlns="" id="{52DA4364-B9C8-429C-B70E-7953469E120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1098" y="1730187"/>
            <a:ext cx="8739445" cy="4889497"/>
          </a:xfrm>
          <a:prstGeom prst="rect">
            <a:avLst/>
          </a:prstGeom>
        </p:spPr>
      </p:pic>
    </p:spTree>
    <p:extLst>
      <p:ext uri="{BB962C8B-B14F-4D97-AF65-F5344CB8AC3E}">
        <p14:creationId xmlns:p14="http://schemas.microsoft.com/office/powerpoint/2010/main" val="2415818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A38EC32E-1DD5-4544-A403-18F44384D0ED}"/>
              </a:ext>
            </a:extLst>
          </p:cNvPr>
          <p:cNvSpPr>
            <a:spLocks noGrp="1"/>
          </p:cNvSpPr>
          <p:nvPr>
            <p:ph type="pic" sz="quarter" idx="10"/>
          </p:nvPr>
        </p:nvSpPr>
        <p:spPr>
          <a:xfrm>
            <a:off x="3048000" y="2072641"/>
            <a:ext cx="1975304" cy="3196046"/>
          </a:xfrm>
          <a:custGeom>
            <a:avLst/>
            <a:gdLst>
              <a:gd name="connsiteX0" fmla="*/ 0 w 1975304"/>
              <a:gd name="connsiteY0" fmla="*/ 0 h 3196046"/>
              <a:gd name="connsiteX1" fmla="*/ 1975304 w 1975304"/>
              <a:gd name="connsiteY1" fmla="*/ 0 h 3196046"/>
              <a:gd name="connsiteX2" fmla="*/ 1975304 w 1975304"/>
              <a:gd name="connsiteY2" fmla="*/ 3196046 h 3196046"/>
              <a:gd name="connsiteX3" fmla="*/ 0 w 1975304"/>
              <a:gd name="connsiteY3" fmla="*/ 3196046 h 3196046"/>
            </a:gdLst>
            <a:ahLst/>
            <a:cxnLst>
              <a:cxn ang="0">
                <a:pos x="connsiteX0" y="connsiteY0"/>
              </a:cxn>
              <a:cxn ang="0">
                <a:pos x="connsiteX1" y="connsiteY1"/>
              </a:cxn>
              <a:cxn ang="0">
                <a:pos x="connsiteX2" y="connsiteY2"/>
              </a:cxn>
              <a:cxn ang="0">
                <a:pos x="connsiteX3" y="connsiteY3"/>
              </a:cxn>
            </a:cxnLst>
            <a:rect l="l" t="t" r="r" b="b"/>
            <a:pathLst>
              <a:path w="1975304" h="3196046">
                <a:moveTo>
                  <a:pt x="0" y="0"/>
                </a:moveTo>
                <a:lnTo>
                  <a:pt x="1975304" y="0"/>
                </a:lnTo>
                <a:lnTo>
                  <a:pt x="1975304" y="3196046"/>
                </a:lnTo>
                <a:lnTo>
                  <a:pt x="0" y="3196046"/>
                </a:lnTo>
                <a:close/>
              </a:path>
            </a:pathLst>
          </a:custGeom>
        </p:spPr>
        <p:txBody>
          <a:bodyPr wrap="square">
            <a:noAutofit/>
          </a:bodyPr>
          <a:lstStyle/>
          <a:p>
            <a:endParaRPr lang="en-US" dirty="0"/>
          </a:p>
        </p:txBody>
      </p:sp>
      <p:sp>
        <p:nvSpPr>
          <p:cNvPr id="10" name="Picture Placeholder 9">
            <a:extLst>
              <a:ext uri="{FF2B5EF4-FFF2-40B4-BE49-F238E27FC236}">
                <a16:creationId xmlns:a16="http://schemas.microsoft.com/office/drawing/2014/main" xmlns="" id="{9695FE13-DCC5-4CE8-B658-31D58EF3C3A5}"/>
              </a:ext>
            </a:extLst>
          </p:cNvPr>
          <p:cNvSpPr>
            <a:spLocks noGrp="1"/>
          </p:cNvSpPr>
          <p:nvPr>
            <p:ph type="pic" sz="quarter" idx="11"/>
          </p:nvPr>
        </p:nvSpPr>
        <p:spPr>
          <a:xfrm>
            <a:off x="1028701" y="1438275"/>
            <a:ext cx="2238375" cy="3971925"/>
          </a:xfrm>
          <a:custGeom>
            <a:avLst/>
            <a:gdLst>
              <a:gd name="connsiteX0" fmla="*/ 0 w 2238375"/>
              <a:gd name="connsiteY0" fmla="*/ 0 h 3971925"/>
              <a:gd name="connsiteX1" fmla="*/ 2238375 w 2238375"/>
              <a:gd name="connsiteY1" fmla="*/ 0 h 3971925"/>
              <a:gd name="connsiteX2" fmla="*/ 2238375 w 2238375"/>
              <a:gd name="connsiteY2" fmla="*/ 3971925 h 3971925"/>
              <a:gd name="connsiteX3" fmla="*/ 0 w 2238375"/>
              <a:gd name="connsiteY3" fmla="*/ 3971925 h 3971925"/>
            </a:gdLst>
            <a:ahLst/>
            <a:cxnLst>
              <a:cxn ang="0">
                <a:pos x="connsiteX0" y="connsiteY0"/>
              </a:cxn>
              <a:cxn ang="0">
                <a:pos x="connsiteX1" y="connsiteY1"/>
              </a:cxn>
              <a:cxn ang="0">
                <a:pos x="connsiteX2" y="connsiteY2"/>
              </a:cxn>
              <a:cxn ang="0">
                <a:pos x="connsiteX3" y="connsiteY3"/>
              </a:cxn>
            </a:cxnLst>
            <a:rect l="l" t="t" r="r" b="b"/>
            <a:pathLst>
              <a:path w="2238375" h="3971925">
                <a:moveTo>
                  <a:pt x="0" y="0"/>
                </a:moveTo>
                <a:lnTo>
                  <a:pt x="2238375" y="0"/>
                </a:lnTo>
                <a:lnTo>
                  <a:pt x="2238375" y="3971925"/>
                </a:lnTo>
                <a:lnTo>
                  <a:pt x="0" y="3971925"/>
                </a:lnTo>
                <a:close/>
              </a:path>
            </a:pathLst>
          </a:custGeom>
        </p:spPr>
        <p:txBody>
          <a:bodyPr wrap="square">
            <a:noAutofit/>
          </a:bodyPr>
          <a:lstStyle/>
          <a:p>
            <a:endParaRPr lang="en-US"/>
          </a:p>
        </p:txBody>
      </p:sp>
    </p:spTree>
    <p:extLst>
      <p:ext uri="{BB962C8B-B14F-4D97-AF65-F5344CB8AC3E}">
        <p14:creationId xmlns:p14="http://schemas.microsoft.com/office/powerpoint/2010/main" val="527117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866B1910-C282-49B5-BC6C-D695E6FCE1E5}"/>
              </a:ext>
            </a:extLst>
          </p:cNvPr>
          <p:cNvSpPr>
            <a:spLocks noGrp="1"/>
          </p:cNvSpPr>
          <p:nvPr>
            <p:ph type="pic" sz="quarter" idx="10"/>
          </p:nvPr>
        </p:nvSpPr>
        <p:spPr>
          <a:xfrm>
            <a:off x="4210050" y="0"/>
            <a:ext cx="3771900" cy="6858000"/>
          </a:xfrm>
          <a:custGeom>
            <a:avLst/>
            <a:gdLst>
              <a:gd name="connsiteX0" fmla="*/ 0 w 5093110"/>
              <a:gd name="connsiteY0" fmla="*/ 0 h 6858000"/>
              <a:gd name="connsiteX1" fmla="*/ 5093110 w 5093110"/>
              <a:gd name="connsiteY1" fmla="*/ 0 h 6858000"/>
              <a:gd name="connsiteX2" fmla="*/ 5093110 w 5093110"/>
              <a:gd name="connsiteY2" fmla="*/ 6858000 h 6858000"/>
              <a:gd name="connsiteX3" fmla="*/ 0 w 50931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93110" h="6858000">
                <a:moveTo>
                  <a:pt x="0" y="0"/>
                </a:moveTo>
                <a:lnTo>
                  <a:pt x="5093110" y="0"/>
                </a:lnTo>
                <a:lnTo>
                  <a:pt x="509311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789197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6BAA4C1B-AA06-4C22-95F0-23827323FCEC}"/>
              </a:ext>
            </a:extLst>
          </p:cNvPr>
          <p:cNvSpPr>
            <a:spLocks noGrp="1"/>
          </p:cNvSpPr>
          <p:nvPr>
            <p:ph type="pic" sz="quarter" idx="10"/>
          </p:nvPr>
        </p:nvSpPr>
        <p:spPr>
          <a:xfrm>
            <a:off x="1121050" y="1777661"/>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4" name="Picture Placeholder 13">
            <a:extLst>
              <a:ext uri="{FF2B5EF4-FFF2-40B4-BE49-F238E27FC236}">
                <a16:creationId xmlns:a16="http://schemas.microsoft.com/office/drawing/2014/main" xmlns="" id="{D87EC717-D4FE-4EE1-8D72-F1A9730971CD}"/>
              </a:ext>
            </a:extLst>
          </p:cNvPr>
          <p:cNvSpPr>
            <a:spLocks noGrp="1"/>
          </p:cNvSpPr>
          <p:nvPr>
            <p:ph type="pic" sz="quarter" idx="11"/>
          </p:nvPr>
        </p:nvSpPr>
        <p:spPr>
          <a:xfrm>
            <a:off x="3608525" y="3756363"/>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5" name="Picture Placeholder 14">
            <a:extLst>
              <a:ext uri="{FF2B5EF4-FFF2-40B4-BE49-F238E27FC236}">
                <a16:creationId xmlns:a16="http://schemas.microsoft.com/office/drawing/2014/main" xmlns="" id="{FD02ADA7-48ED-4100-9193-A3F7562F349D}"/>
              </a:ext>
            </a:extLst>
          </p:cNvPr>
          <p:cNvSpPr>
            <a:spLocks noGrp="1"/>
          </p:cNvSpPr>
          <p:nvPr>
            <p:ph type="pic" sz="quarter" idx="12"/>
          </p:nvPr>
        </p:nvSpPr>
        <p:spPr>
          <a:xfrm>
            <a:off x="6096000" y="1777661"/>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6" name="Picture Placeholder 15">
            <a:extLst>
              <a:ext uri="{FF2B5EF4-FFF2-40B4-BE49-F238E27FC236}">
                <a16:creationId xmlns:a16="http://schemas.microsoft.com/office/drawing/2014/main" xmlns="" id="{57B97D45-593D-4610-8AFB-7AB087AE1017}"/>
              </a:ext>
            </a:extLst>
          </p:cNvPr>
          <p:cNvSpPr>
            <a:spLocks noGrp="1"/>
          </p:cNvSpPr>
          <p:nvPr>
            <p:ph type="pic" sz="quarter" idx="13"/>
          </p:nvPr>
        </p:nvSpPr>
        <p:spPr>
          <a:xfrm>
            <a:off x="8583475" y="3756363"/>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Tree>
    <p:extLst>
      <p:ext uri="{BB962C8B-B14F-4D97-AF65-F5344CB8AC3E}">
        <p14:creationId xmlns:p14="http://schemas.microsoft.com/office/powerpoint/2010/main" val="241924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7A3B9DA4-60C5-4B3A-A91E-BCE814DE8050}"/>
              </a:ext>
            </a:extLst>
          </p:cNvPr>
          <p:cNvSpPr>
            <a:spLocks noGrp="1"/>
          </p:cNvSpPr>
          <p:nvPr>
            <p:ph type="pic" sz="quarter" idx="10"/>
          </p:nvPr>
        </p:nvSpPr>
        <p:spPr>
          <a:xfrm>
            <a:off x="2566259" y="1842360"/>
            <a:ext cx="2163631" cy="2163630"/>
          </a:xfrm>
          <a:custGeom>
            <a:avLst/>
            <a:gdLst>
              <a:gd name="connsiteX0" fmla="*/ 1081816 w 2163631"/>
              <a:gd name="connsiteY0" fmla="*/ 0 h 2163630"/>
              <a:gd name="connsiteX1" fmla="*/ 1281631 w 2163631"/>
              <a:gd name="connsiteY1" fmla="*/ 82766 h 2163630"/>
              <a:gd name="connsiteX2" fmla="*/ 2080866 w 2163631"/>
              <a:gd name="connsiteY2" fmla="*/ 882000 h 2163630"/>
              <a:gd name="connsiteX3" fmla="*/ 2080866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6" y="882000"/>
                </a:lnTo>
                <a:cubicBezTo>
                  <a:pt x="2191220" y="992355"/>
                  <a:pt x="2191220" y="1171275"/>
                  <a:pt x="2080866" y="1281630"/>
                </a:cubicBezTo>
                <a:lnTo>
                  <a:pt x="1281631" y="2080864"/>
                </a:lnTo>
                <a:cubicBezTo>
                  <a:pt x="1171276"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
        <p:nvSpPr>
          <p:cNvPr id="10" name="Picture Placeholder 9">
            <a:extLst>
              <a:ext uri="{FF2B5EF4-FFF2-40B4-BE49-F238E27FC236}">
                <a16:creationId xmlns:a16="http://schemas.microsoft.com/office/drawing/2014/main" xmlns="" id="{E701E216-DAB3-4E96-B2C7-67754558BDA7}"/>
              </a:ext>
            </a:extLst>
          </p:cNvPr>
          <p:cNvSpPr>
            <a:spLocks noGrp="1"/>
          </p:cNvSpPr>
          <p:nvPr>
            <p:ph type="pic" sz="quarter" idx="11"/>
          </p:nvPr>
        </p:nvSpPr>
        <p:spPr>
          <a:xfrm>
            <a:off x="5099909" y="1842360"/>
            <a:ext cx="2163631" cy="2163630"/>
          </a:xfrm>
          <a:custGeom>
            <a:avLst/>
            <a:gdLst>
              <a:gd name="connsiteX0" fmla="*/ 1081816 w 2163631"/>
              <a:gd name="connsiteY0" fmla="*/ 0 h 2163630"/>
              <a:gd name="connsiteX1" fmla="*/ 1281631 w 2163631"/>
              <a:gd name="connsiteY1" fmla="*/ 82766 h 2163630"/>
              <a:gd name="connsiteX2" fmla="*/ 2080866 w 2163631"/>
              <a:gd name="connsiteY2" fmla="*/ 882000 h 2163630"/>
              <a:gd name="connsiteX3" fmla="*/ 2080866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6" y="882000"/>
                </a:lnTo>
                <a:cubicBezTo>
                  <a:pt x="2191220" y="992355"/>
                  <a:pt x="2191220" y="1171275"/>
                  <a:pt x="2080866" y="1281630"/>
                </a:cubicBezTo>
                <a:lnTo>
                  <a:pt x="1281631" y="2080864"/>
                </a:lnTo>
                <a:cubicBezTo>
                  <a:pt x="1171277"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
        <p:nvSpPr>
          <p:cNvPr id="11" name="Picture Placeholder 10">
            <a:extLst>
              <a:ext uri="{FF2B5EF4-FFF2-40B4-BE49-F238E27FC236}">
                <a16:creationId xmlns:a16="http://schemas.microsoft.com/office/drawing/2014/main" xmlns="" id="{C39DCD88-25A6-4944-9F7E-9C16FE44F3EF}"/>
              </a:ext>
            </a:extLst>
          </p:cNvPr>
          <p:cNvSpPr>
            <a:spLocks noGrp="1"/>
          </p:cNvSpPr>
          <p:nvPr>
            <p:ph type="pic" sz="quarter" idx="12"/>
          </p:nvPr>
        </p:nvSpPr>
        <p:spPr>
          <a:xfrm>
            <a:off x="7633559" y="1842360"/>
            <a:ext cx="2163631" cy="2163630"/>
          </a:xfrm>
          <a:custGeom>
            <a:avLst/>
            <a:gdLst>
              <a:gd name="connsiteX0" fmla="*/ 1081816 w 2163631"/>
              <a:gd name="connsiteY0" fmla="*/ 0 h 2163630"/>
              <a:gd name="connsiteX1" fmla="*/ 1281631 w 2163631"/>
              <a:gd name="connsiteY1" fmla="*/ 82766 h 2163630"/>
              <a:gd name="connsiteX2" fmla="*/ 2080865 w 2163631"/>
              <a:gd name="connsiteY2" fmla="*/ 882000 h 2163630"/>
              <a:gd name="connsiteX3" fmla="*/ 2080865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5" y="882000"/>
                </a:lnTo>
                <a:cubicBezTo>
                  <a:pt x="2191220" y="992355"/>
                  <a:pt x="2191220" y="1171275"/>
                  <a:pt x="2080865" y="1281630"/>
                </a:cubicBezTo>
                <a:lnTo>
                  <a:pt x="1281631" y="2080864"/>
                </a:lnTo>
                <a:cubicBezTo>
                  <a:pt x="1171276"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769109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3390900"/>
          </a:xfrm>
          <a:custGeom>
            <a:avLst/>
            <a:gdLst>
              <a:gd name="connsiteX0" fmla="*/ 0 w 12192000"/>
              <a:gd name="connsiteY0" fmla="*/ 0 h 3390900"/>
              <a:gd name="connsiteX1" fmla="*/ 12192000 w 12192000"/>
              <a:gd name="connsiteY1" fmla="*/ 0 h 3390900"/>
              <a:gd name="connsiteX2" fmla="*/ 12192000 w 12192000"/>
              <a:gd name="connsiteY2" fmla="*/ 3390900 h 3390900"/>
              <a:gd name="connsiteX3" fmla="*/ 0 w 12192000"/>
              <a:gd name="connsiteY3" fmla="*/ 3390900 h 3390900"/>
            </a:gdLst>
            <a:ahLst/>
            <a:cxnLst>
              <a:cxn ang="0">
                <a:pos x="connsiteX0" y="connsiteY0"/>
              </a:cxn>
              <a:cxn ang="0">
                <a:pos x="connsiteX1" y="connsiteY1"/>
              </a:cxn>
              <a:cxn ang="0">
                <a:pos x="connsiteX2" y="connsiteY2"/>
              </a:cxn>
              <a:cxn ang="0">
                <a:pos x="connsiteX3" y="connsiteY3"/>
              </a:cxn>
            </a:cxnLst>
            <a:rect l="l" t="t" r="r" b="b"/>
            <a:pathLst>
              <a:path w="12192000" h="3390900">
                <a:moveTo>
                  <a:pt x="0" y="0"/>
                </a:moveTo>
                <a:lnTo>
                  <a:pt x="12192000" y="0"/>
                </a:lnTo>
                <a:lnTo>
                  <a:pt x="12192000" y="3390900"/>
                </a:lnTo>
                <a:lnTo>
                  <a:pt x="0" y="3390900"/>
                </a:lnTo>
                <a:close/>
              </a:path>
            </a:pathLst>
          </a:custGeom>
        </p:spPr>
        <p:txBody>
          <a:bodyPr wrap="square">
            <a:noAutofit/>
          </a:bodyPr>
          <a:lstStyle/>
          <a:p>
            <a:endParaRPr lang="en-US"/>
          </a:p>
        </p:txBody>
      </p:sp>
    </p:spTree>
    <p:extLst>
      <p:ext uri="{BB962C8B-B14F-4D97-AF65-F5344CB8AC3E}">
        <p14:creationId xmlns:p14="http://schemas.microsoft.com/office/powerpoint/2010/main" val="425655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3467100"/>
            <a:ext cx="12192000" cy="3390900"/>
          </a:xfrm>
          <a:custGeom>
            <a:avLst/>
            <a:gdLst>
              <a:gd name="connsiteX0" fmla="*/ 0 w 12192000"/>
              <a:gd name="connsiteY0" fmla="*/ 0 h 3390900"/>
              <a:gd name="connsiteX1" fmla="*/ 12192000 w 12192000"/>
              <a:gd name="connsiteY1" fmla="*/ 0 h 3390900"/>
              <a:gd name="connsiteX2" fmla="*/ 12192000 w 12192000"/>
              <a:gd name="connsiteY2" fmla="*/ 3390900 h 3390900"/>
              <a:gd name="connsiteX3" fmla="*/ 0 w 12192000"/>
              <a:gd name="connsiteY3" fmla="*/ 3390900 h 3390900"/>
            </a:gdLst>
            <a:ahLst/>
            <a:cxnLst>
              <a:cxn ang="0">
                <a:pos x="connsiteX0" y="connsiteY0"/>
              </a:cxn>
              <a:cxn ang="0">
                <a:pos x="connsiteX1" y="connsiteY1"/>
              </a:cxn>
              <a:cxn ang="0">
                <a:pos x="connsiteX2" y="connsiteY2"/>
              </a:cxn>
              <a:cxn ang="0">
                <a:pos x="connsiteX3" y="connsiteY3"/>
              </a:cxn>
            </a:cxnLst>
            <a:rect l="l" t="t" r="r" b="b"/>
            <a:pathLst>
              <a:path w="12192000" h="3390900">
                <a:moveTo>
                  <a:pt x="0" y="0"/>
                </a:moveTo>
                <a:lnTo>
                  <a:pt x="12192000" y="0"/>
                </a:lnTo>
                <a:lnTo>
                  <a:pt x="12192000" y="3390900"/>
                </a:lnTo>
                <a:lnTo>
                  <a:pt x="0" y="3390900"/>
                </a:lnTo>
                <a:close/>
              </a:path>
            </a:pathLst>
          </a:custGeom>
        </p:spPr>
        <p:txBody>
          <a:bodyPr wrap="square">
            <a:noAutofit/>
          </a:bodyPr>
          <a:lstStyle/>
          <a:p>
            <a:endParaRPr lang="en-US"/>
          </a:p>
        </p:txBody>
      </p:sp>
    </p:spTree>
    <p:extLst>
      <p:ext uri="{BB962C8B-B14F-4D97-AF65-F5344CB8AC3E}">
        <p14:creationId xmlns:p14="http://schemas.microsoft.com/office/powerpoint/2010/main" val="1717807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 y="5534"/>
            <a:ext cx="8667750" cy="6852466"/>
          </a:xfrm>
          <a:custGeom>
            <a:avLst/>
            <a:gdLst>
              <a:gd name="connsiteX0" fmla="*/ 0 w 8667750"/>
              <a:gd name="connsiteY0" fmla="*/ 0 h 6852466"/>
              <a:gd name="connsiteX1" fmla="*/ 8667750 w 8667750"/>
              <a:gd name="connsiteY1" fmla="*/ 6852466 h 6852466"/>
              <a:gd name="connsiteX2" fmla="*/ 0 w 8667750"/>
              <a:gd name="connsiteY2" fmla="*/ 6852466 h 6852466"/>
            </a:gdLst>
            <a:ahLst/>
            <a:cxnLst>
              <a:cxn ang="0">
                <a:pos x="connsiteX0" y="connsiteY0"/>
              </a:cxn>
              <a:cxn ang="0">
                <a:pos x="connsiteX1" y="connsiteY1"/>
              </a:cxn>
              <a:cxn ang="0">
                <a:pos x="connsiteX2" y="connsiteY2"/>
              </a:cxn>
            </a:cxnLst>
            <a:rect l="l" t="t" r="r" b="b"/>
            <a:pathLst>
              <a:path w="8667750" h="6852466">
                <a:moveTo>
                  <a:pt x="0" y="0"/>
                </a:moveTo>
                <a:lnTo>
                  <a:pt x="8667750" y="6852466"/>
                </a:lnTo>
                <a:lnTo>
                  <a:pt x="0" y="6852466"/>
                </a:lnTo>
                <a:close/>
              </a:path>
            </a:pathLst>
          </a:custGeom>
        </p:spPr>
        <p:txBody>
          <a:bodyPr wrap="square">
            <a:noAutofit/>
          </a:bodyPr>
          <a:lstStyle/>
          <a:p>
            <a:endParaRPr lang="en-US"/>
          </a:p>
        </p:txBody>
      </p:sp>
    </p:spTree>
    <p:extLst>
      <p:ext uri="{BB962C8B-B14F-4D97-AF65-F5344CB8AC3E}">
        <p14:creationId xmlns:p14="http://schemas.microsoft.com/office/powerpoint/2010/main" val="263536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6689446" y="0"/>
            <a:ext cx="2805258" cy="3214842"/>
          </a:xfrm>
          <a:custGeom>
            <a:avLst/>
            <a:gdLst>
              <a:gd name="connsiteX0" fmla="*/ 0 w 2805258"/>
              <a:gd name="connsiteY0" fmla="*/ 0 h 3214842"/>
              <a:gd name="connsiteX1" fmla="*/ 2191840 w 2805258"/>
              <a:gd name="connsiteY1" fmla="*/ 0 h 3214842"/>
              <a:gd name="connsiteX2" fmla="*/ 2805258 w 2805258"/>
              <a:gd name="connsiteY2" fmla="*/ 3214842 h 3214842"/>
              <a:gd name="connsiteX3" fmla="*/ 613417 w 2805258"/>
              <a:gd name="connsiteY3" fmla="*/ 3214842 h 3214842"/>
            </a:gdLst>
            <a:ahLst/>
            <a:cxnLst>
              <a:cxn ang="0">
                <a:pos x="connsiteX0" y="connsiteY0"/>
              </a:cxn>
              <a:cxn ang="0">
                <a:pos x="connsiteX1" y="connsiteY1"/>
              </a:cxn>
              <a:cxn ang="0">
                <a:pos x="connsiteX2" y="connsiteY2"/>
              </a:cxn>
              <a:cxn ang="0">
                <a:pos x="connsiteX3" y="connsiteY3"/>
              </a:cxn>
            </a:cxnLst>
            <a:rect l="l" t="t" r="r" b="b"/>
            <a:pathLst>
              <a:path w="2805258" h="3214842">
                <a:moveTo>
                  <a:pt x="0" y="0"/>
                </a:moveTo>
                <a:lnTo>
                  <a:pt x="2191840" y="0"/>
                </a:lnTo>
                <a:lnTo>
                  <a:pt x="2805258" y="3214842"/>
                </a:lnTo>
                <a:lnTo>
                  <a:pt x="613417" y="3214842"/>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9297960" y="1300317"/>
            <a:ext cx="2922454" cy="3829050"/>
          </a:xfrm>
          <a:custGeom>
            <a:avLst/>
            <a:gdLst>
              <a:gd name="connsiteX0" fmla="*/ 0 w 2922454"/>
              <a:gd name="connsiteY0" fmla="*/ 0 h 3829050"/>
              <a:gd name="connsiteX1" fmla="*/ 2191840 w 2922454"/>
              <a:gd name="connsiteY1" fmla="*/ 0 h 3829050"/>
              <a:gd name="connsiteX2" fmla="*/ 2922454 w 2922454"/>
              <a:gd name="connsiteY2" fmla="*/ 3829050 h 3829050"/>
              <a:gd name="connsiteX3" fmla="*/ 730613 w 2922454"/>
              <a:gd name="connsiteY3" fmla="*/ 3829050 h 3829050"/>
            </a:gdLst>
            <a:ahLst/>
            <a:cxnLst>
              <a:cxn ang="0">
                <a:pos x="connsiteX0" y="connsiteY0"/>
              </a:cxn>
              <a:cxn ang="0">
                <a:pos x="connsiteX1" y="connsiteY1"/>
              </a:cxn>
              <a:cxn ang="0">
                <a:pos x="connsiteX2" y="connsiteY2"/>
              </a:cxn>
              <a:cxn ang="0">
                <a:pos x="connsiteX3" y="connsiteY3"/>
              </a:cxn>
            </a:cxnLst>
            <a:rect l="l" t="t" r="r" b="b"/>
            <a:pathLst>
              <a:path w="2922454" h="3829050">
                <a:moveTo>
                  <a:pt x="0" y="0"/>
                </a:moveTo>
                <a:lnTo>
                  <a:pt x="2191840" y="0"/>
                </a:lnTo>
                <a:lnTo>
                  <a:pt x="2922454" y="3829050"/>
                </a:lnTo>
                <a:lnTo>
                  <a:pt x="730613" y="3829050"/>
                </a:lnTo>
                <a:close/>
              </a:path>
            </a:pathLst>
          </a:custGeom>
        </p:spPr>
        <p:txBody>
          <a:bodyPr wrap="square">
            <a:noAutofit/>
          </a:bodyPr>
          <a:lstStyle/>
          <a:p>
            <a:endParaRPr lang="en-US"/>
          </a:p>
        </p:txBody>
      </p:sp>
      <p:sp>
        <p:nvSpPr>
          <p:cNvPr id="23" name="Picture Placeholder 22"/>
          <p:cNvSpPr>
            <a:spLocks noGrp="1"/>
          </p:cNvSpPr>
          <p:nvPr>
            <p:ph type="pic" sz="quarter" idx="12"/>
          </p:nvPr>
        </p:nvSpPr>
        <p:spPr>
          <a:xfrm>
            <a:off x="7349727" y="3375314"/>
            <a:ext cx="2856365" cy="3482686"/>
          </a:xfrm>
          <a:custGeom>
            <a:avLst/>
            <a:gdLst>
              <a:gd name="connsiteX0" fmla="*/ 0 w 2856365"/>
              <a:gd name="connsiteY0" fmla="*/ 0 h 3482686"/>
              <a:gd name="connsiteX1" fmla="*/ 2191840 w 2856365"/>
              <a:gd name="connsiteY1" fmla="*/ 0 h 3482686"/>
              <a:gd name="connsiteX2" fmla="*/ 2856365 w 2856365"/>
              <a:gd name="connsiteY2" fmla="*/ 3482686 h 3482686"/>
              <a:gd name="connsiteX3" fmla="*/ 664524 w 2856365"/>
              <a:gd name="connsiteY3" fmla="*/ 3482686 h 3482686"/>
            </a:gdLst>
            <a:ahLst/>
            <a:cxnLst>
              <a:cxn ang="0">
                <a:pos x="connsiteX0" y="connsiteY0"/>
              </a:cxn>
              <a:cxn ang="0">
                <a:pos x="connsiteX1" y="connsiteY1"/>
              </a:cxn>
              <a:cxn ang="0">
                <a:pos x="connsiteX2" y="connsiteY2"/>
              </a:cxn>
              <a:cxn ang="0">
                <a:pos x="connsiteX3" y="connsiteY3"/>
              </a:cxn>
            </a:cxnLst>
            <a:rect l="l" t="t" r="r" b="b"/>
            <a:pathLst>
              <a:path w="2856365" h="3482686">
                <a:moveTo>
                  <a:pt x="0" y="0"/>
                </a:moveTo>
                <a:lnTo>
                  <a:pt x="2191840" y="0"/>
                </a:lnTo>
                <a:lnTo>
                  <a:pt x="2856365" y="3482686"/>
                </a:lnTo>
                <a:lnTo>
                  <a:pt x="664524" y="3482686"/>
                </a:lnTo>
                <a:close/>
              </a:path>
            </a:pathLst>
          </a:custGeom>
        </p:spPr>
        <p:txBody>
          <a:bodyPr wrap="square">
            <a:noAutofit/>
          </a:bodyPr>
          <a:lstStyle/>
          <a:p>
            <a:endParaRPr lang="en-US"/>
          </a:p>
        </p:txBody>
      </p:sp>
    </p:spTree>
    <p:extLst>
      <p:ext uri="{BB962C8B-B14F-4D97-AF65-F5344CB8AC3E}">
        <p14:creationId xmlns:p14="http://schemas.microsoft.com/office/powerpoint/2010/main" val="3693449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3"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923415" y="1553029"/>
            <a:ext cx="3871368" cy="3871368"/>
          </a:xfrm>
          <a:custGeom>
            <a:avLst/>
            <a:gdLst>
              <a:gd name="connsiteX0" fmla="*/ 2356648 w 4713296"/>
              <a:gd name="connsiteY0" fmla="*/ 0 h 4713296"/>
              <a:gd name="connsiteX1" fmla="*/ 4713296 w 4713296"/>
              <a:gd name="connsiteY1" fmla="*/ 2356648 h 4713296"/>
              <a:gd name="connsiteX2" fmla="*/ 2356648 w 4713296"/>
              <a:gd name="connsiteY2" fmla="*/ 4713296 h 4713296"/>
              <a:gd name="connsiteX3" fmla="*/ 0 w 4713296"/>
              <a:gd name="connsiteY3" fmla="*/ 2356648 h 4713296"/>
              <a:gd name="connsiteX4" fmla="*/ 2356648 w 4713296"/>
              <a:gd name="connsiteY4" fmla="*/ 0 h 47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3296" h="4713296">
                <a:moveTo>
                  <a:pt x="2356648" y="0"/>
                </a:moveTo>
                <a:cubicBezTo>
                  <a:pt x="3658189" y="0"/>
                  <a:pt x="4713296" y="1055107"/>
                  <a:pt x="4713296" y="2356648"/>
                </a:cubicBezTo>
                <a:cubicBezTo>
                  <a:pt x="4713296" y="3658189"/>
                  <a:pt x="3658189" y="4713296"/>
                  <a:pt x="2356648" y="4713296"/>
                </a:cubicBezTo>
                <a:cubicBezTo>
                  <a:pt x="1055107" y="4713296"/>
                  <a:pt x="0" y="3658189"/>
                  <a:pt x="0" y="2356648"/>
                </a:cubicBezTo>
                <a:cubicBezTo>
                  <a:pt x="0" y="1055107"/>
                  <a:pt x="1055107" y="0"/>
                  <a:pt x="235664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120310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7AE41236-F328-4BAC-A044-6F6677873CDB}"/>
              </a:ext>
            </a:extLst>
          </p:cNvPr>
          <p:cNvSpPr/>
          <p:nvPr userDrawn="1"/>
        </p:nvSpPr>
        <p:spPr>
          <a:xfrm>
            <a:off x="0" y="2792360"/>
            <a:ext cx="6921500" cy="2636890"/>
          </a:xfrm>
          <a:prstGeom prst="rect">
            <a:avLst/>
          </a:pr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xmlns="" id="{B753D1A8-FAFD-4C28-A074-0F7B5952E914}"/>
              </a:ext>
            </a:extLst>
          </p:cNvPr>
          <p:cNvSpPr>
            <a:spLocks noGrp="1"/>
          </p:cNvSpPr>
          <p:nvPr>
            <p:ph type="pic" sz="quarter" idx="10"/>
          </p:nvPr>
        </p:nvSpPr>
        <p:spPr>
          <a:xfrm>
            <a:off x="7048500" y="1697295"/>
            <a:ext cx="5143500" cy="3473589"/>
          </a:xfrm>
          <a:custGeom>
            <a:avLst/>
            <a:gdLst>
              <a:gd name="connsiteX0" fmla="*/ 0 w 5143500"/>
              <a:gd name="connsiteY0" fmla="*/ 0 h 3473589"/>
              <a:gd name="connsiteX1" fmla="*/ 5143500 w 5143500"/>
              <a:gd name="connsiteY1" fmla="*/ 0 h 3473589"/>
              <a:gd name="connsiteX2" fmla="*/ 5143500 w 5143500"/>
              <a:gd name="connsiteY2" fmla="*/ 3473589 h 3473589"/>
              <a:gd name="connsiteX3" fmla="*/ 0 w 5143500"/>
              <a:gd name="connsiteY3" fmla="*/ 3473589 h 3473589"/>
            </a:gdLst>
            <a:ahLst/>
            <a:cxnLst>
              <a:cxn ang="0">
                <a:pos x="connsiteX0" y="connsiteY0"/>
              </a:cxn>
              <a:cxn ang="0">
                <a:pos x="connsiteX1" y="connsiteY1"/>
              </a:cxn>
              <a:cxn ang="0">
                <a:pos x="connsiteX2" y="connsiteY2"/>
              </a:cxn>
              <a:cxn ang="0">
                <a:pos x="connsiteX3" y="connsiteY3"/>
              </a:cxn>
            </a:cxnLst>
            <a:rect l="l" t="t" r="r" b="b"/>
            <a:pathLst>
              <a:path w="5143500" h="3473589">
                <a:moveTo>
                  <a:pt x="0" y="0"/>
                </a:moveTo>
                <a:lnTo>
                  <a:pt x="5143500" y="0"/>
                </a:lnTo>
                <a:lnTo>
                  <a:pt x="5143500" y="3473589"/>
                </a:lnTo>
                <a:lnTo>
                  <a:pt x="0" y="3473589"/>
                </a:lnTo>
                <a:close/>
              </a:path>
            </a:pathLst>
          </a:custGeom>
        </p:spPr>
        <p:txBody>
          <a:bodyPr wrap="square">
            <a:noAutofit/>
          </a:bodyPr>
          <a:lstStyle/>
          <a:p>
            <a:endParaRPr lang="en-US"/>
          </a:p>
        </p:txBody>
      </p:sp>
      <p:pic>
        <p:nvPicPr>
          <p:cNvPr id="7" name="Picture 6">
            <a:extLst>
              <a:ext uri="{FF2B5EF4-FFF2-40B4-BE49-F238E27FC236}">
                <a16:creationId xmlns:a16="http://schemas.microsoft.com/office/drawing/2014/main" xmlns="" id="{19A6767A-D2B0-41D9-B8DD-50980E10FD2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18248" y="1463487"/>
            <a:ext cx="8739445" cy="4889497"/>
          </a:xfrm>
          <a:prstGeom prst="rect">
            <a:avLst/>
          </a:prstGeom>
        </p:spPr>
      </p:pic>
    </p:spTree>
    <p:extLst>
      <p:ext uri="{BB962C8B-B14F-4D97-AF65-F5344CB8AC3E}">
        <p14:creationId xmlns:p14="http://schemas.microsoft.com/office/powerpoint/2010/main" val="320503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123815" y="1553029"/>
            <a:ext cx="3871368" cy="3871368"/>
          </a:xfrm>
          <a:custGeom>
            <a:avLst/>
            <a:gdLst>
              <a:gd name="connsiteX0" fmla="*/ 2356648 w 4713296"/>
              <a:gd name="connsiteY0" fmla="*/ 0 h 4713296"/>
              <a:gd name="connsiteX1" fmla="*/ 4713296 w 4713296"/>
              <a:gd name="connsiteY1" fmla="*/ 2356648 h 4713296"/>
              <a:gd name="connsiteX2" fmla="*/ 2356648 w 4713296"/>
              <a:gd name="connsiteY2" fmla="*/ 4713296 h 4713296"/>
              <a:gd name="connsiteX3" fmla="*/ 0 w 4713296"/>
              <a:gd name="connsiteY3" fmla="*/ 2356648 h 4713296"/>
              <a:gd name="connsiteX4" fmla="*/ 2356648 w 4713296"/>
              <a:gd name="connsiteY4" fmla="*/ 0 h 47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3296" h="4713296">
                <a:moveTo>
                  <a:pt x="2356648" y="0"/>
                </a:moveTo>
                <a:cubicBezTo>
                  <a:pt x="3658189" y="0"/>
                  <a:pt x="4713296" y="1055107"/>
                  <a:pt x="4713296" y="2356648"/>
                </a:cubicBezTo>
                <a:cubicBezTo>
                  <a:pt x="4713296" y="3658189"/>
                  <a:pt x="3658189" y="4713296"/>
                  <a:pt x="2356648" y="4713296"/>
                </a:cubicBezTo>
                <a:cubicBezTo>
                  <a:pt x="1055107" y="4713296"/>
                  <a:pt x="0" y="3658189"/>
                  <a:pt x="0" y="2356648"/>
                </a:cubicBezTo>
                <a:cubicBezTo>
                  <a:pt x="0" y="1055107"/>
                  <a:pt x="1055107" y="0"/>
                  <a:pt x="235664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156369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78869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D3B9C7E7-259E-4570-925E-FFB6B8979FC4}"/>
              </a:ext>
            </a:extLst>
          </p:cNvPr>
          <p:cNvSpPr>
            <a:spLocks noGrp="1"/>
          </p:cNvSpPr>
          <p:nvPr>
            <p:ph type="pic" sz="quarter" idx="10"/>
          </p:nvPr>
        </p:nvSpPr>
        <p:spPr>
          <a:xfrm>
            <a:off x="0" y="0"/>
            <a:ext cx="4762500" cy="6858000"/>
          </a:xfrm>
          <a:custGeom>
            <a:avLst/>
            <a:gdLst>
              <a:gd name="connsiteX0" fmla="*/ 0 w 2990850"/>
              <a:gd name="connsiteY0" fmla="*/ 0 h 6858000"/>
              <a:gd name="connsiteX1" fmla="*/ 2990850 w 2990850"/>
              <a:gd name="connsiteY1" fmla="*/ 0 h 6858000"/>
              <a:gd name="connsiteX2" fmla="*/ 2990850 w 2990850"/>
              <a:gd name="connsiteY2" fmla="*/ 6858000 h 6858000"/>
              <a:gd name="connsiteX3" fmla="*/ 0 w 29908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90850" h="6858000">
                <a:moveTo>
                  <a:pt x="0" y="0"/>
                </a:moveTo>
                <a:lnTo>
                  <a:pt x="2990850" y="0"/>
                </a:lnTo>
                <a:lnTo>
                  <a:pt x="299085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17316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0FBE53E5-6BEF-44F1-88F2-17A3E039EB90}"/>
              </a:ext>
            </a:extLst>
          </p:cNvPr>
          <p:cNvSpPr>
            <a:spLocks noGrp="1"/>
          </p:cNvSpPr>
          <p:nvPr>
            <p:ph type="pic" sz="quarter" idx="10"/>
          </p:nvPr>
        </p:nvSpPr>
        <p:spPr>
          <a:xfrm>
            <a:off x="0" y="0"/>
            <a:ext cx="12192000" cy="3219450"/>
          </a:xfrm>
          <a:custGeom>
            <a:avLst/>
            <a:gdLst>
              <a:gd name="connsiteX0" fmla="*/ 0 w 12192000"/>
              <a:gd name="connsiteY0" fmla="*/ 0 h 3219450"/>
              <a:gd name="connsiteX1" fmla="*/ 12192000 w 12192000"/>
              <a:gd name="connsiteY1" fmla="*/ 0 h 3219450"/>
              <a:gd name="connsiteX2" fmla="*/ 12192000 w 12192000"/>
              <a:gd name="connsiteY2" fmla="*/ 3219450 h 3219450"/>
              <a:gd name="connsiteX3" fmla="*/ 0 w 12192000"/>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12192000" h="3219450">
                <a:moveTo>
                  <a:pt x="0" y="0"/>
                </a:moveTo>
                <a:lnTo>
                  <a:pt x="12192000" y="0"/>
                </a:lnTo>
                <a:lnTo>
                  <a:pt x="12192000" y="3219450"/>
                </a:lnTo>
                <a:lnTo>
                  <a:pt x="0" y="3219450"/>
                </a:lnTo>
                <a:close/>
              </a:path>
            </a:pathLst>
          </a:custGeom>
        </p:spPr>
        <p:txBody>
          <a:bodyPr wrap="square">
            <a:noAutofit/>
          </a:bodyPr>
          <a:lstStyle/>
          <a:p>
            <a:endParaRPr lang="en-US"/>
          </a:p>
        </p:txBody>
      </p:sp>
    </p:spTree>
    <p:extLst>
      <p:ext uri="{BB962C8B-B14F-4D97-AF65-F5344CB8AC3E}">
        <p14:creationId xmlns:p14="http://schemas.microsoft.com/office/powerpoint/2010/main" val="338602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B0D39179-7834-4D39-B2B6-04025EC484E1}"/>
              </a:ext>
            </a:extLst>
          </p:cNvPr>
          <p:cNvSpPr>
            <a:spLocks noGrp="1"/>
          </p:cNvSpPr>
          <p:nvPr>
            <p:ph type="pic" sz="quarter" idx="10"/>
          </p:nvPr>
        </p:nvSpPr>
        <p:spPr>
          <a:xfrm>
            <a:off x="552450" y="1990725"/>
            <a:ext cx="3314700" cy="2133600"/>
          </a:xfrm>
          <a:custGeom>
            <a:avLst/>
            <a:gdLst>
              <a:gd name="connsiteX0" fmla="*/ 0 w 3314700"/>
              <a:gd name="connsiteY0" fmla="*/ 0 h 2133600"/>
              <a:gd name="connsiteX1" fmla="*/ 3314700 w 3314700"/>
              <a:gd name="connsiteY1" fmla="*/ 0 h 2133600"/>
              <a:gd name="connsiteX2" fmla="*/ 3314700 w 3314700"/>
              <a:gd name="connsiteY2" fmla="*/ 2133600 h 2133600"/>
              <a:gd name="connsiteX3" fmla="*/ 0 w 331470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3314700" h="2133600">
                <a:moveTo>
                  <a:pt x="0" y="0"/>
                </a:moveTo>
                <a:lnTo>
                  <a:pt x="3314700" y="0"/>
                </a:lnTo>
                <a:lnTo>
                  <a:pt x="3314700" y="2133600"/>
                </a:lnTo>
                <a:lnTo>
                  <a:pt x="0" y="2133600"/>
                </a:lnTo>
                <a:close/>
              </a:path>
            </a:pathLst>
          </a:custGeom>
        </p:spPr>
        <p:txBody>
          <a:bodyPr wrap="square">
            <a:noAutofit/>
          </a:bodyPr>
          <a:lstStyle/>
          <a:p>
            <a:endParaRPr lang="en-US" dirty="0"/>
          </a:p>
        </p:txBody>
      </p:sp>
      <p:sp>
        <p:nvSpPr>
          <p:cNvPr id="9" name="Picture Placeholder 8">
            <a:extLst>
              <a:ext uri="{FF2B5EF4-FFF2-40B4-BE49-F238E27FC236}">
                <a16:creationId xmlns:a16="http://schemas.microsoft.com/office/drawing/2014/main" xmlns="" id="{10EFDB57-17DC-417C-8371-38ED8BFBA711}"/>
              </a:ext>
            </a:extLst>
          </p:cNvPr>
          <p:cNvSpPr>
            <a:spLocks noGrp="1"/>
          </p:cNvSpPr>
          <p:nvPr>
            <p:ph type="pic" sz="quarter" idx="11"/>
          </p:nvPr>
        </p:nvSpPr>
        <p:spPr>
          <a:xfrm>
            <a:off x="8294295" y="1990725"/>
            <a:ext cx="3314700" cy="2133600"/>
          </a:xfrm>
          <a:custGeom>
            <a:avLst/>
            <a:gdLst>
              <a:gd name="connsiteX0" fmla="*/ 0 w 3314700"/>
              <a:gd name="connsiteY0" fmla="*/ 0 h 2133600"/>
              <a:gd name="connsiteX1" fmla="*/ 3314700 w 3314700"/>
              <a:gd name="connsiteY1" fmla="*/ 0 h 2133600"/>
              <a:gd name="connsiteX2" fmla="*/ 3314700 w 3314700"/>
              <a:gd name="connsiteY2" fmla="*/ 2133600 h 2133600"/>
              <a:gd name="connsiteX3" fmla="*/ 0 w 331470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3314700" h="2133600">
                <a:moveTo>
                  <a:pt x="0" y="0"/>
                </a:moveTo>
                <a:lnTo>
                  <a:pt x="3314700" y="0"/>
                </a:lnTo>
                <a:lnTo>
                  <a:pt x="3314700" y="2133600"/>
                </a:lnTo>
                <a:lnTo>
                  <a:pt x="0" y="2133600"/>
                </a:lnTo>
                <a:close/>
              </a:path>
            </a:pathLst>
          </a:custGeom>
        </p:spPr>
        <p:txBody>
          <a:bodyPr wrap="square">
            <a:noAutofit/>
          </a:bodyPr>
          <a:lstStyle/>
          <a:p>
            <a:endParaRPr lang="en-US"/>
          </a:p>
        </p:txBody>
      </p:sp>
      <p:sp>
        <p:nvSpPr>
          <p:cNvPr id="17" name="Picture Placeholder 16">
            <a:extLst>
              <a:ext uri="{FF2B5EF4-FFF2-40B4-BE49-F238E27FC236}">
                <a16:creationId xmlns:a16="http://schemas.microsoft.com/office/drawing/2014/main" xmlns="" id="{48FDC46A-2B58-444D-8B3C-ED36B8EDD68F}"/>
              </a:ext>
            </a:extLst>
          </p:cNvPr>
          <p:cNvSpPr>
            <a:spLocks noGrp="1"/>
          </p:cNvSpPr>
          <p:nvPr>
            <p:ph type="pic" sz="quarter" idx="12"/>
          </p:nvPr>
        </p:nvSpPr>
        <p:spPr>
          <a:xfrm>
            <a:off x="4105835" y="1924050"/>
            <a:ext cx="3980330" cy="2225675"/>
          </a:xfrm>
          <a:custGeom>
            <a:avLst/>
            <a:gdLst>
              <a:gd name="connsiteX0" fmla="*/ 0 w 3980330"/>
              <a:gd name="connsiteY0" fmla="*/ 0 h 2225675"/>
              <a:gd name="connsiteX1" fmla="*/ 3980330 w 3980330"/>
              <a:gd name="connsiteY1" fmla="*/ 0 h 2225675"/>
              <a:gd name="connsiteX2" fmla="*/ 3980330 w 3980330"/>
              <a:gd name="connsiteY2" fmla="*/ 2225675 h 2225675"/>
              <a:gd name="connsiteX3" fmla="*/ 0 w 3980330"/>
              <a:gd name="connsiteY3" fmla="*/ 2225675 h 2225675"/>
            </a:gdLst>
            <a:ahLst/>
            <a:cxnLst>
              <a:cxn ang="0">
                <a:pos x="connsiteX0" y="connsiteY0"/>
              </a:cxn>
              <a:cxn ang="0">
                <a:pos x="connsiteX1" y="connsiteY1"/>
              </a:cxn>
              <a:cxn ang="0">
                <a:pos x="connsiteX2" y="connsiteY2"/>
              </a:cxn>
              <a:cxn ang="0">
                <a:pos x="connsiteX3" y="connsiteY3"/>
              </a:cxn>
            </a:cxnLst>
            <a:rect l="l" t="t" r="r" b="b"/>
            <a:pathLst>
              <a:path w="3980330" h="2225675">
                <a:moveTo>
                  <a:pt x="0" y="0"/>
                </a:moveTo>
                <a:lnTo>
                  <a:pt x="3980330" y="0"/>
                </a:lnTo>
                <a:lnTo>
                  <a:pt x="3980330" y="2225675"/>
                </a:lnTo>
                <a:lnTo>
                  <a:pt x="0" y="2225675"/>
                </a:lnTo>
                <a:close/>
              </a:path>
            </a:pathLst>
          </a:custGeom>
        </p:spPr>
        <p:txBody>
          <a:bodyPr wrap="square">
            <a:noAutofit/>
          </a:bodyPr>
          <a:lstStyle/>
          <a:p>
            <a:endParaRPr lang="en-US"/>
          </a:p>
        </p:txBody>
      </p:sp>
    </p:spTree>
    <p:extLst>
      <p:ext uri="{BB962C8B-B14F-4D97-AF65-F5344CB8AC3E}">
        <p14:creationId xmlns:p14="http://schemas.microsoft.com/office/powerpoint/2010/main" val="265985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2" fill="hold" grpId="0" nodeType="afterEffect" nodePh="1">
                                  <p:stCondLst>
                                    <p:cond delay="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7"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AF7C31A7-A950-4DBB-86A2-4011CDA34E54}"/>
              </a:ext>
            </a:extLst>
          </p:cNvPr>
          <p:cNvSpPr>
            <a:spLocks noGrp="1"/>
          </p:cNvSpPr>
          <p:nvPr>
            <p:ph type="pic" sz="quarter" idx="10"/>
          </p:nvPr>
        </p:nvSpPr>
        <p:spPr>
          <a:xfrm>
            <a:off x="5410200" y="0"/>
            <a:ext cx="6153150" cy="3733800"/>
          </a:xfrm>
          <a:custGeom>
            <a:avLst/>
            <a:gdLst>
              <a:gd name="connsiteX0" fmla="*/ 0 w 6153150"/>
              <a:gd name="connsiteY0" fmla="*/ 0 h 3733800"/>
              <a:gd name="connsiteX1" fmla="*/ 6153150 w 6153150"/>
              <a:gd name="connsiteY1" fmla="*/ 0 h 3733800"/>
              <a:gd name="connsiteX2" fmla="*/ 6153150 w 6153150"/>
              <a:gd name="connsiteY2" fmla="*/ 3733800 h 3733800"/>
              <a:gd name="connsiteX3" fmla="*/ 0 w 6153150"/>
              <a:gd name="connsiteY3" fmla="*/ 3733800 h 3733800"/>
            </a:gdLst>
            <a:ahLst/>
            <a:cxnLst>
              <a:cxn ang="0">
                <a:pos x="connsiteX0" y="connsiteY0"/>
              </a:cxn>
              <a:cxn ang="0">
                <a:pos x="connsiteX1" y="connsiteY1"/>
              </a:cxn>
              <a:cxn ang="0">
                <a:pos x="connsiteX2" y="connsiteY2"/>
              </a:cxn>
              <a:cxn ang="0">
                <a:pos x="connsiteX3" y="connsiteY3"/>
              </a:cxn>
            </a:cxnLst>
            <a:rect l="l" t="t" r="r" b="b"/>
            <a:pathLst>
              <a:path w="6153150" h="3733800">
                <a:moveTo>
                  <a:pt x="0" y="0"/>
                </a:moveTo>
                <a:lnTo>
                  <a:pt x="6153150" y="0"/>
                </a:lnTo>
                <a:lnTo>
                  <a:pt x="6153150" y="3733800"/>
                </a:lnTo>
                <a:lnTo>
                  <a:pt x="0" y="3733800"/>
                </a:lnTo>
                <a:close/>
              </a:path>
            </a:pathLst>
          </a:custGeom>
        </p:spPr>
        <p:txBody>
          <a:bodyPr wrap="square">
            <a:noAutofit/>
          </a:bodyPr>
          <a:lstStyle/>
          <a:p>
            <a:endParaRPr lang="en-US"/>
          </a:p>
        </p:txBody>
      </p:sp>
    </p:spTree>
    <p:extLst>
      <p:ext uri="{BB962C8B-B14F-4D97-AF65-F5344CB8AC3E}">
        <p14:creationId xmlns:p14="http://schemas.microsoft.com/office/powerpoint/2010/main" val="4033565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868730" y="1045623"/>
            <a:ext cx="5177557" cy="2478627"/>
          </a:xfrm>
          <a:custGeom>
            <a:avLst/>
            <a:gdLst>
              <a:gd name="connsiteX0" fmla="*/ 0 w 5177557"/>
              <a:gd name="connsiteY0" fmla="*/ 0 h 2478627"/>
              <a:gd name="connsiteX1" fmla="*/ 5177557 w 5177557"/>
              <a:gd name="connsiteY1" fmla="*/ 0 h 2478627"/>
              <a:gd name="connsiteX2" fmla="*/ 5177557 w 5177557"/>
              <a:gd name="connsiteY2" fmla="*/ 2478627 h 2478627"/>
              <a:gd name="connsiteX3" fmla="*/ 0 w 5177557"/>
              <a:gd name="connsiteY3" fmla="*/ 2478627 h 2478627"/>
            </a:gdLst>
            <a:ahLst/>
            <a:cxnLst>
              <a:cxn ang="0">
                <a:pos x="connsiteX0" y="connsiteY0"/>
              </a:cxn>
              <a:cxn ang="0">
                <a:pos x="connsiteX1" y="connsiteY1"/>
              </a:cxn>
              <a:cxn ang="0">
                <a:pos x="connsiteX2" y="connsiteY2"/>
              </a:cxn>
              <a:cxn ang="0">
                <a:pos x="connsiteX3" y="connsiteY3"/>
              </a:cxn>
            </a:cxnLst>
            <a:rect l="l" t="t" r="r" b="b"/>
            <a:pathLst>
              <a:path w="5177557" h="2478627">
                <a:moveTo>
                  <a:pt x="0" y="0"/>
                </a:moveTo>
                <a:lnTo>
                  <a:pt x="5177557" y="0"/>
                </a:lnTo>
                <a:lnTo>
                  <a:pt x="5177557" y="2478627"/>
                </a:lnTo>
                <a:lnTo>
                  <a:pt x="0" y="2478627"/>
                </a:lnTo>
                <a:close/>
              </a:path>
            </a:pathLst>
          </a:custGeom>
        </p:spPr>
        <p:txBody>
          <a:bodyPr wrap="square">
            <a:noAutofit/>
          </a:bodyPr>
          <a:lstStyle/>
          <a:p>
            <a:endParaRPr lang="en-US"/>
          </a:p>
        </p:txBody>
      </p:sp>
      <p:sp>
        <p:nvSpPr>
          <p:cNvPr id="9" name="Picture Placeholder 8"/>
          <p:cNvSpPr>
            <a:spLocks noGrp="1"/>
          </p:cNvSpPr>
          <p:nvPr>
            <p:ph type="pic" sz="quarter" idx="11"/>
          </p:nvPr>
        </p:nvSpPr>
        <p:spPr>
          <a:xfrm>
            <a:off x="6252443" y="1045623"/>
            <a:ext cx="5177557" cy="2478627"/>
          </a:xfrm>
          <a:custGeom>
            <a:avLst/>
            <a:gdLst>
              <a:gd name="connsiteX0" fmla="*/ 0 w 5177557"/>
              <a:gd name="connsiteY0" fmla="*/ 0 h 2478627"/>
              <a:gd name="connsiteX1" fmla="*/ 5177557 w 5177557"/>
              <a:gd name="connsiteY1" fmla="*/ 0 h 2478627"/>
              <a:gd name="connsiteX2" fmla="*/ 5177557 w 5177557"/>
              <a:gd name="connsiteY2" fmla="*/ 2478627 h 2478627"/>
              <a:gd name="connsiteX3" fmla="*/ 0 w 5177557"/>
              <a:gd name="connsiteY3" fmla="*/ 2478627 h 2478627"/>
            </a:gdLst>
            <a:ahLst/>
            <a:cxnLst>
              <a:cxn ang="0">
                <a:pos x="connsiteX0" y="connsiteY0"/>
              </a:cxn>
              <a:cxn ang="0">
                <a:pos x="connsiteX1" y="connsiteY1"/>
              </a:cxn>
              <a:cxn ang="0">
                <a:pos x="connsiteX2" y="connsiteY2"/>
              </a:cxn>
              <a:cxn ang="0">
                <a:pos x="connsiteX3" y="connsiteY3"/>
              </a:cxn>
            </a:cxnLst>
            <a:rect l="l" t="t" r="r" b="b"/>
            <a:pathLst>
              <a:path w="5177557" h="2478627">
                <a:moveTo>
                  <a:pt x="0" y="0"/>
                </a:moveTo>
                <a:lnTo>
                  <a:pt x="5177557" y="0"/>
                </a:lnTo>
                <a:lnTo>
                  <a:pt x="5177557" y="2478627"/>
                </a:lnTo>
                <a:lnTo>
                  <a:pt x="0" y="2478627"/>
                </a:lnTo>
                <a:close/>
              </a:path>
            </a:pathLst>
          </a:custGeom>
        </p:spPr>
        <p:txBody>
          <a:bodyPr wrap="square">
            <a:noAutofit/>
          </a:bodyPr>
          <a:lstStyle/>
          <a:p>
            <a:endParaRPr lang="en-US"/>
          </a:p>
        </p:txBody>
      </p:sp>
    </p:spTree>
    <p:extLst>
      <p:ext uri="{BB962C8B-B14F-4D97-AF65-F5344CB8AC3E}">
        <p14:creationId xmlns:p14="http://schemas.microsoft.com/office/powerpoint/2010/main" val="4004843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905454" y="941746"/>
            <a:ext cx="3126658" cy="3126658"/>
          </a:xfrm>
          <a:custGeom>
            <a:avLst/>
            <a:gdLst>
              <a:gd name="connsiteX0" fmla="*/ 1563329 w 3126658"/>
              <a:gd name="connsiteY0" fmla="*/ 0 h 3126658"/>
              <a:gd name="connsiteX1" fmla="*/ 3126658 w 3126658"/>
              <a:gd name="connsiteY1" fmla="*/ 1563329 h 3126658"/>
              <a:gd name="connsiteX2" fmla="*/ 1563329 w 3126658"/>
              <a:gd name="connsiteY2" fmla="*/ 3126658 h 3126658"/>
              <a:gd name="connsiteX3" fmla="*/ 0 w 3126658"/>
              <a:gd name="connsiteY3" fmla="*/ 1563329 h 3126658"/>
            </a:gdLst>
            <a:ahLst/>
            <a:cxnLst>
              <a:cxn ang="0">
                <a:pos x="connsiteX0" y="connsiteY0"/>
              </a:cxn>
              <a:cxn ang="0">
                <a:pos x="connsiteX1" y="connsiteY1"/>
              </a:cxn>
              <a:cxn ang="0">
                <a:pos x="connsiteX2" y="connsiteY2"/>
              </a:cxn>
              <a:cxn ang="0">
                <a:pos x="connsiteX3" y="connsiteY3"/>
              </a:cxn>
            </a:cxnLst>
            <a:rect l="l" t="t" r="r" b="b"/>
            <a:pathLst>
              <a:path w="3126658" h="3126658">
                <a:moveTo>
                  <a:pt x="1563329" y="0"/>
                </a:moveTo>
                <a:lnTo>
                  <a:pt x="3126658" y="1563329"/>
                </a:lnTo>
                <a:lnTo>
                  <a:pt x="1563329" y="3126658"/>
                </a:lnTo>
                <a:lnTo>
                  <a:pt x="0" y="1563329"/>
                </a:lnTo>
                <a:close/>
              </a:path>
            </a:pathLst>
          </a:custGeom>
        </p:spPr>
        <p:txBody>
          <a:bodyPr wrap="square">
            <a:noAutofit/>
          </a:bodyPr>
          <a:lstStyle>
            <a:lvl1pPr>
              <a:defRPr lang="en-US"/>
            </a:lvl1pPr>
          </a:lstStyle>
          <a:p>
            <a:endParaRPr lang="en-US"/>
          </a:p>
        </p:txBody>
      </p:sp>
      <p:sp>
        <p:nvSpPr>
          <p:cNvPr id="11" name="Picture Placeholder 10"/>
          <p:cNvSpPr>
            <a:spLocks noGrp="1"/>
          </p:cNvSpPr>
          <p:nvPr>
            <p:ph type="pic" sz="quarter" idx="11"/>
          </p:nvPr>
        </p:nvSpPr>
        <p:spPr>
          <a:xfrm>
            <a:off x="4233562" y="542471"/>
            <a:ext cx="3925208" cy="3925208"/>
          </a:xfrm>
          <a:custGeom>
            <a:avLst/>
            <a:gdLst>
              <a:gd name="connsiteX0" fmla="*/ 1962604 w 3925208"/>
              <a:gd name="connsiteY0" fmla="*/ 0 h 3925208"/>
              <a:gd name="connsiteX1" fmla="*/ 3925208 w 3925208"/>
              <a:gd name="connsiteY1" fmla="*/ 1962604 h 3925208"/>
              <a:gd name="connsiteX2" fmla="*/ 1962604 w 3925208"/>
              <a:gd name="connsiteY2" fmla="*/ 3925208 h 3925208"/>
              <a:gd name="connsiteX3" fmla="*/ 0 w 3925208"/>
              <a:gd name="connsiteY3" fmla="*/ 1962604 h 3925208"/>
            </a:gdLst>
            <a:ahLst/>
            <a:cxnLst>
              <a:cxn ang="0">
                <a:pos x="connsiteX0" y="connsiteY0"/>
              </a:cxn>
              <a:cxn ang="0">
                <a:pos x="connsiteX1" y="connsiteY1"/>
              </a:cxn>
              <a:cxn ang="0">
                <a:pos x="connsiteX2" y="connsiteY2"/>
              </a:cxn>
              <a:cxn ang="0">
                <a:pos x="connsiteX3" y="connsiteY3"/>
              </a:cxn>
            </a:cxnLst>
            <a:rect l="l" t="t" r="r" b="b"/>
            <a:pathLst>
              <a:path w="3925208" h="3925208">
                <a:moveTo>
                  <a:pt x="1962604" y="0"/>
                </a:moveTo>
                <a:lnTo>
                  <a:pt x="3925208" y="1962604"/>
                </a:lnTo>
                <a:lnTo>
                  <a:pt x="1962604" y="3925208"/>
                </a:lnTo>
                <a:lnTo>
                  <a:pt x="0" y="1962604"/>
                </a:lnTo>
                <a:close/>
              </a:path>
            </a:pathLst>
          </a:custGeom>
        </p:spPr>
        <p:txBody>
          <a:bodyPr wrap="square">
            <a:noAutofit/>
          </a:bodyPr>
          <a:lstStyle/>
          <a:p>
            <a:endParaRPr lang="en-US"/>
          </a:p>
        </p:txBody>
      </p:sp>
      <p:sp>
        <p:nvSpPr>
          <p:cNvPr id="14" name="Picture Placeholder 13"/>
          <p:cNvSpPr>
            <a:spLocks noGrp="1"/>
          </p:cNvSpPr>
          <p:nvPr>
            <p:ph type="pic" sz="quarter" idx="12"/>
          </p:nvPr>
        </p:nvSpPr>
        <p:spPr>
          <a:xfrm>
            <a:off x="7360220" y="941746"/>
            <a:ext cx="3126658" cy="3126658"/>
          </a:xfrm>
          <a:custGeom>
            <a:avLst/>
            <a:gdLst>
              <a:gd name="connsiteX0" fmla="*/ 1563329 w 3126658"/>
              <a:gd name="connsiteY0" fmla="*/ 0 h 3126658"/>
              <a:gd name="connsiteX1" fmla="*/ 3126658 w 3126658"/>
              <a:gd name="connsiteY1" fmla="*/ 1563329 h 3126658"/>
              <a:gd name="connsiteX2" fmla="*/ 1563329 w 3126658"/>
              <a:gd name="connsiteY2" fmla="*/ 3126658 h 3126658"/>
              <a:gd name="connsiteX3" fmla="*/ 0 w 3126658"/>
              <a:gd name="connsiteY3" fmla="*/ 1563329 h 3126658"/>
            </a:gdLst>
            <a:ahLst/>
            <a:cxnLst>
              <a:cxn ang="0">
                <a:pos x="connsiteX0" y="connsiteY0"/>
              </a:cxn>
              <a:cxn ang="0">
                <a:pos x="connsiteX1" y="connsiteY1"/>
              </a:cxn>
              <a:cxn ang="0">
                <a:pos x="connsiteX2" y="connsiteY2"/>
              </a:cxn>
              <a:cxn ang="0">
                <a:pos x="connsiteX3" y="connsiteY3"/>
              </a:cxn>
            </a:cxnLst>
            <a:rect l="l" t="t" r="r" b="b"/>
            <a:pathLst>
              <a:path w="3126658" h="3126658">
                <a:moveTo>
                  <a:pt x="1563329" y="0"/>
                </a:moveTo>
                <a:lnTo>
                  <a:pt x="3126658" y="1563329"/>
                </a:lnTo>
                <a:lnTo>
                  <a:pt x="1563329" y="3126658"/>
                </a:lnTo>
                <a:lnTo>
                  <a:pt x="0" y="1563329"/>
                </a:lnTo>
                <a:close/>
              </a:path>
            </a:pathLst>
          </a:custGeom>
        </p:spPr>
        <p:txBody>
          <a:bodyPr wrap="square">
            <a:noAutofit/>
          </a:bodyPr>
          <a:lstStyle/>
          <a:p>
            <a:endParaRPr lang="en-US"/>
          </a:p>
        </p:txBody>
      </p:sp>
    </p:spTree>
    <p:extLst>
      <p:ext uri="{BB962C8B-B14F-4D97-AF65-F5344CB8AC3E}">
        <p14:creationId xmlns:p14="http://schemas.microsoft.com/office/powerpoint/2010/main" val="1874860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nodePh="1">
                                  <p:stCondLst>
                                    <p:cond delay="0"/>
                                  </p:stCondLst>
                                  <p:endCondLst>
                                    <p:cond evt="begin" delay="0">
                                      <p:tn val="11"/>
                                    </p:cond>
                                  </p:end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nodePh="1">
                                  <p:stCondLst>
                                    <p:cond delay="0"/>
                                  </p:stCondLst>
                                  <p:endCondLst>
                                    <p:cond evt="begin" delay="0">
                                      <p:tn val="16"/>
                                    </p:cond>
                                  </p:end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247094" y="183677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7372724" y="139065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9340900" y="183677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Tree>
    <p:extLst>
      <p:ext uri="{BB962C8B-B14F-4D97-AF65-F5344CB8AC3E}">
        <p14:creationId xmlns:p14="http://schemas.microsoft.com/office/powerpoint/2010/main" val="83612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5959566" y="2675265"/>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7" name="Picture Placeholder 16"/>
          <p:cNvSpPr>
            <a:spLocks noGrp="1"/>
          </p:cNvSpPr>
          <p:nvPr>
            <p:ph type="pic" sz="quarter" idx="11"/>
          </p:nvPr>
        </p:nvSpPr>
        <p:spPr>
          <a:xfrm>
            <a:off x="7688229" y="1542620"/>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7688229" y="3876770"/>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9" name="Picture Placeholder 18"/>
          <p:cNvSpPr>
            <a:spLocks noGrp="1"/>
          </p:cNvSpPr>
          <p:nvPr>
            <p:ph type="pic" sz="quarter" idx="13"/>
          </p:nvPr>
        </p:nvSpPr>
        <p:spPr>
          <a:xfrm>
            <a:off x="9416892" y="715939"/>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20" name="Picture Placeholder 19"/>
          <p:cNvSpPr>
            <a:spLocks noGrp="1"/>
          </p:cNvSpPr>
          <p:nvPr>
            <p:ph type="pic" sz="quarter" idx="14"/>
          </p:nvPr>
        </p:nvSpPr>
        <p:spPr>
          <a:xfrm>
            <a:off x="9416892" y="3050089"/>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Tree>
    <p:extLst>
      <p:ext uri="{BB962C8B-B14F-4D97-AF65-F5344CB8AC3E}">
        <p14:creationId xmlns:p14="http://schemas.microsoft.com/office/powerpoint/2010/main" val="260867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5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nodePh="1">
                                  <p:stCondLst>
                                    <p:cond delay="0"/>
                                  </p:stCondLst>
                                  <p:endCondLst>
                                    <p:cond evt="begin" delay="0">
                                      <p:tn val="29"/>
                                    </p:cond>
                                  </p:end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xmlns="" id="{F86A58F0-F59C-4AF9-8E2A-5F3A6CD521F6}"/>
              </a:ext>
            </a:extLst>
          </p:cNvPr>
          <p:cNvSpPr>
            <a:spLocks noGrp="1"/>
          </p:cNvSpPr>
          <p:nvPr>
            <p:ph type="pic" sz="quarter" idx="10"/>
          </p:nvPr>
        </p:nvSpPr>
        <p:spPr>
          <a:xfrm>
            <a:off x="873367" y="939334"/>
            <a:ext cx="5190791" cy="5330685"/>
          </a:xfrm>
          <a:custGeom>
            <a:avLst/>
            <a:gdLst/>
            <a:ahLst/>
            <a:cxnLst/>
            <a:rect l="l" t="t" r="r" b="b"/>
            <a:pathLst>
              <a:path w="5190791" h="5330685">
                <a:moveTo>
                  <a:pt x="3077661" y="0"/>
                </a:moveTo>
                <a:cubicBezTo>
                  <a:pt x="3534156" y="0"/>
                  <a:pt x="3937885" y="68719"/>
                  <a:pt x="4288846" y="206159"/>
                </a:cubicBezTo>
                <a:cubicBezTo>
                  <a:pt x="4639807" y="343598"/>
                  <a:pt x="4940456" y="530123"/>
                  <a:pt x="5190791" y="765734"/>
                </a:cubicBezTo>
                <a:lnTo>
                  <a:pt x="4307253" y="1752352"/>
                </a:lnTo>
                <a:cubicBezTo>
                  <a:pt x="4110911" y="1580553"/>
                  <a:pt x="3901070" y="1443113"/>
                  <a:pt x="3677731" y="1340034"/>
                </a:cubicBezTo>
                <a:cubicBezTo>
                  <a:pt x="3454392" y="1236955"/>
                  <a:pt x="3210192" y="1185415"/>
                  <a:pt x="2945130" y="1185415"/>
                </a:cubicBezTo>
                <a:cubicBezTo>
                  <a:pt x="2773331" y="1185415"/>
                  <a:pt x="2637119" y="1221001"/>
                  <a:pt x="2536493" y="1292176"/>
                </a:cubicBezTo>
                <a:cubicBezTo>
                  <a:pt x="2435868" y="1363349"/>
                  <a:pt x="2385556" y="1450476"/>
                  <a:pt x="2385556" y="1553556"/>
                </a:cubicBezTo>
                <a:cubicBezTo>
                  <a:pt x="2385556" y="1607550"/>
                  <a:pt x="2397827" y="1652954"/>
                  <a:pt x="2422370" y="1689768"/>
                </a:cubicBezTo>
                <a:cubicBezTo>
                  <a:pt x="2446913" y="1726582"/>
                  <a:pt x="2489863" y="1764623"/>
                  <a:pt x="2551219" y="1803892"/>
                </a:cubicBezTo>
                <a:cubicBezTo>
                  <a:pt x="2612576" y="1843160"/>
                  <a:pt x="2699703" y="1887337"/>
                  <a:pt x="2812599" y="1936423"/>
                </a:cubicBezTo>
                <a:cubicBezTo>
                  <a:pt x="2925496" y="1985508"/>
                  <a:pt x="3070299" y="2044411"/>
                  <a:pt x="3247006" y="2113131"/>
                </a:cubicBezTo>
                <a:cubicBezTo>
                  <a:pt x="3443348" y="2186759"/>
                  <a:pt x="3623737" y="2267750"/>
                  <a:pt x="3788174" y="2356104"/>
                </a:cubicBezTo>
                <a:cubicBezTo>
                  <a:pt x="3952610" y="2444458"/>
                  <a:pt x="4093731" y="2543856"/>
                  <a:pt x="4211536" y="2654298"/>
                </a:cubicBezTo>
                <a:cubicBezTo>
                  <a:pt x="4329341" y="2764741"/>
                  <a:pt x="4421377" y="2893590"/>
                  <a:pt x="4487642" y="3040846"/>
                </a:cubicBezTo>
                <a:cubicBezTo>
                  <a:pt x="4553908" y="3188103"/>
                  <a:pt x="4587040" y="3357448"/>
                  <a:pt x="4587040" y="3548882"/>
                </a:cubicBezTo>
                <a:cubicBezTo>
                  <a:pt x="4587040" y="3813943"/>
                  <a:pt x="4533046" y="4055689"/>
                  <a:pt x="4425058" y="4274120"/>
                </a:cubicBezTo>
                <a:cubicBezTo>
                  <a:pt x="4317070" y="4492550"/>
                  <a:pt x="4166132" y="4680302"/>
                  <a:pt x="3972244" y="4837376"/>
                </a:cubicBezTo>
                <a:cubicBezTo>
                  <a:pt x="3778357" y="4994450"/>
                  <a:pt x="3546427" y="5115936"/>
                  <a:pt x="3276458" y="5201836"/>
                </a:cubicBezTo>
                <a:cubicBezTo>
                  <a:pt x="3006487" y="5287735"/>
                  <a:pt x="2711975" y="5330685"/>
                  <a:pt x="2392919" y="5330685"/>
                </a:cubicBezTo>
                <a:cubicBezTo>
                  <a:pt x="1887338" y="5330685"/>
                  <a:pt x="1432070" y="5248467"/>
                  <a:pt x="1027114" y="5084030"/>
                </a:cubicBezTo>
                <a:cubicBezTo>
                  <a:pt x="622159" y="4919594"/>
                  <a:pt x="279788" y="4687665"/>
                  <a:pt x="0" y="4388244"/>
                </a:cubicBezTo>
                <a:lnTo>
                  <a:pt x="920353" y="3438439"/>
                </a:lnTo>
                <a:cubicBezTo>
                  <a:pt x="1425934" y="3904751"/>
                  <a:pt x="1956058" y="4137907"/>
                  <a:pt x="2510724" y="4137907"/>
                </a:cubicBezTo>
                <a:cubicBezTo>
                  <a:pt x="2682523" y="4137907"/>
                  <a:pt x="2822417" y="4103548"/>
                  <a:pt x="2930405" y="4034828"/>
                </a:cubicBezTo>
                <a:cubicBezTo>
                  <a:pt x="3038392" y="3966108"/>
                  <a:pt x="3092387" y="3872846"/>
                  <a:pt x="3092387" y="3755041"/>
                </a:cubicBezTo>
                <a:cubicBezTo>
                  <a:pt x="3092387" y="3705955"/>
                  <a:pt x="3081342" y="3660551"/>
                  <a:pt x="3059254" y="3618828"/>
                </a:cubicBezTo>
                <a:cubicBezTo>
                  <a:pt x="3037166" y="3577105"/>
                  <a:pt x="2994216" y="3535383"/>
                  <a:pt x="2930405" y="3493661"/>
                </a:cubicBezTo>
                <a:cubicBezTo>
                  <a:pt x="2866594" y="3451938"/>
                  <a:pt x="2779467" y="3405307"/>
                  <a:pt x="2669025" y="3353767"/>
                </a:cubicBezTo>
                <a:cubicBezTo>
                  <a:pt x="2558582" y="3302227"/>
                  <a:pt x="2412553" y="3242097"/>
                  <a:pt x="2230936" y="3173377"/>
                </a:cubicBezTo>
                <a:cubicBezTo>
                  <a:pt x="2024777" y="3094841"/>
                  <a:pt x="1839480" y="3012622"/>
                  <a:pt x="1675043" y="2926722"/>
                </a:cubicBezTo>
                <a:cubicBezTo>
                  <a:pt x="1510607" y="2840823"/>
                  <a:pt x="1370713" y="2742652"/>
                  <a:pt x="1255362" y="2632210"/>
                </a:cubicBezTo>
                <a:cubicBezTo>
                  <a:pt x="1140011" y="2521767"/>
                  <a:pt x="1050430" y="2395372"/>
                  <a:pt x="986619" y="2253024"/>
                </a:cubicBezTo>
                <a:cubicBezTo>
                  <a:pt x="922808" y="2110676"/>
                  <a:pt x="890902" y="1943786"/>
                  <a:pt x="890902" y="1752352"/>
                </a:cubicBezTo>
                <a:cubicBezTo>
                  <a:pt x="890902" y="1497108"/>
                  <a:pt x="946123" y="1261497"/>
                  <a:pt x="1056566" y="1045521"/>
                </a:cubicBezTo>
                <a:cubicBezTo>
                  <a:pt x="1167008" y="829545"/>
                  <a:pt x="1319173" y="644247"/>
                  <a:pt x="1513061" y="489628"/>
                </a:cubicBezTo>
                <a:cubicBezTo>
                  <a:pt x="1706949" y="335008"/>
                  <a:pt x="1937651" y="214749"/>
                  <a:pt x="2205167" y="128849"/>
                </a:cubicBezTo>
                <a:cubicBezTo>
                  <a:pt x="2472682" y="42950"/>
                  <a:pt x="2763514" y="0"/>
                  <a:pt x="3077661" y="0"/>
                </a:cubicBezTo>
                <a:close/>
              </a:path>
            </a:pathLst>
          </a:custGeom>
        </p:spPr>
        <p:txBody>
          <a:bodyPr wrap="square">
            <a:noAutofit/>
          </a:bodyPr>
          <a:lstStyle/>
          <a:p>
            <a:endParaRPr lang="en-US" dirty="0"/>
          </a:p>
        </p:txBody>
      </p:sp>
    </p:spTree>
    <p:extLst>
      <p:ext uri="{BB962C8B-B14F-4D97-AF65-F5344CB8AC3E}">
        <p14:creationId xmlns:p14="http://schemas.microsoft.com/office/powerpoint/2010/main" val="3509076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62267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p:nvPr>
        </p:nvSpPr>
        <p:spPr>
          <a:xfrm>
            <a:off x="6162760" y="1008115"/>
            <a:ext cx="2351032" cy="3042099"/>
          </a:xfrm>
          <a:custGeom>
            <a:avLst/>
            <a:gdLst>
              <a:gd name="connsiteX0" fmla="*/ 0 w 2351032"/>
              <a:gd name="connsiteY0" fmla="*/ 0 h 3042099"/>
              <a:gd name="connsiteX1" fmla="*/ 2351032 w 2351032"/>
              <a:gd name="connsiteY1" fmla="*/ 0 h 3042099"/>
              <a:gd name="connsiteX2" fmla="*/ 2351032 w 2351032"/>
              <a:gd name="connsiteY2" fmla="*/ 3042099 h 3042099"/>
              <a:gd name="connsiteX3" fmla="*/ 0 w 2351032"/>
              <a:gd name="connsiteY3" fmla="*/ 3042099 h 3042099"/>
            </a:gdLst>
            <a:ahLst/>
            <a:cxnLst>
              <a:cxn ang="0">
                <a:pos x="connsiteX0" y="connsiteY0"/>
              </a:cxn>
              <a:cxn ang="0">
                <a:pos x="connsiteX1" y="connsiteY1"/>
              </a:cxn>
              <a:cxn ang="0">
                <a:pos x="connsiteX2" y="connsiteY2"/>
              </a:cxn>
              <a:cxn ang="0">
                <a:pos x="connsiteX3" y="connsiteY3"/>
              </a:cxn>
            </a:cxnLst>
            <a:rect l="l" t="t" r="r" b="b"/>
            <a:pathLst>
              <a:path w="2351032" h="3042099">
                <a:moveTo>
                  <a:pt x="0" y="0"/>
                </a:moveTo>
                <a:lnTo>
                  <a:pt x="2351032" y="0"/>
                </a:lnTo>
                <a:lnTo>
                  <a:pt x="2351032" y="3042099"/>
                </a:lnTo>
                <a:lnTo>
                  <a:pt x="0" y="3042099"/>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8726879" y="1008115"/>
            <a:ext cx="2196938" cy="2354517"/>
          </a:xfrm>
          <a:custGeom>
            <a:avLst/>
            <a:gdLst>
              <a:gd name="connsiteX0" fmla="*/ 0 w 2196938"/>
              <a:gd name="connsiteY0" fmla="*/ 0 h 2411825"/>
              <a:gd name="connsiteX1" fmla="*/ 2196938 w 2196938"/>
              <a:gd name="connsiteY1" fmla="*/ 0 h 2411825"/>
              <a:gd name="connsiteX2" fmla="*/ 2196938 w 2196938"/>
              <a:gd name="connsiteY2" fmla="*/ 2411825 h 2411825"/>
              <a:gd name="connsiteX3" fmla="*/ 0 w 2196938"/>
              <a:gd name="connsiteY3" fmla="*/ 2411825 h 2411825"/>
            </a:gdLst>
            <a:ahLst/>
            <a:cxnLst>
              <a:cxn ang="0">
                <a:pos x="connsiteX0" y="connsiteY0"/>
              </a:cxn>
              <a:cxn ang="0">
                <a:pos x="connsiteX1" y="connsiteY1"/>
              </a:cxn>
              <a:cxn ang="0">
                <a:pos x="connsiteX2" y="connsiteY2"/>
              </a:cxn>
              <a:cxn ang="0">
                <a:pos x="connsiteX3" y="connsiteY3"/>
              </a:cxn>
            </a:cxnLst>
            <a:rect l="l" t="t" r="r" b="b"/>
            <a:pathLst>
              <a:path w="2196938" h="2411825">
                <a:moveTo>
                  <a:pt x="0" y="0"/>
                </a:moveTo>
                <a:lnTo>
                  <a:pt x="2196938" y="0"/>
                </a:lnTo>
                <a:lnTo>
                  <a:pt x="2196938" y="2411825"/>
                </a:lnTo>
                <a:lnTo>
                  <a:pt x="0" y="2411825"/>
                </a:lnTo>
                <a:close/>
              </a:path>
            </a:pathLst>
          </a:custGeom>
        </p:spPr>
        <p:txBody>
          <a:bodyPr wrap="square">
            <a:noAutofit/>
          </a:bodyPr>
          <a:lstStyle/>
          <a:p>
            <a:endParaRPr lang="en-US"/>
          </a:p>
        </p:txBody>
      </p:sp>
      <p:sp>
        <p:nvSpPr>
          <p:cNvPr id="20" name="Picture Placeholder 19"/>
          <p:cNvSpPr>
            <a:spLocks noGrp="1"/>
          </p:cNvSpPr>
          <p:nvPr>
            <p:ph type="pic" sz="quarter" idx="13"/>
          </p:nvPr>
        </p:nvSpPr>
        <p:spPr>
          <a:xfrm>
            <a:off x="1688409" y="4277727"/>
            <a:ext cx="2226614" cy="1702438"/>
          </a:xfrm>
          <a:custGeom>
            <a:avLst/>
            <a:gdLst>
              <a:gd name="connsiteX0" fmla="*/ 0 w 2226614"/>
              <a:gd name="connsiteY0" fmla="*/ 0 h 1702438"/>
              <a:gd name="connsiteX1" fmla="*/ 2226614 w 2226614"/>
              <a:gd name="connsiteY1" fmla="*/ 0 h 1702438"/>
              <a:gd name="connsiteX2" fmla="*/ 2226614 w 2226614"/>
              <a:gd name="connsiteY2" fmla="*/ 1702438 h 1702438"/>
              <a:gd name="connsiteX3" fmla="*/ 0 w 2226614"/>
              <a:gd name="connsiteY3" fmla="*/ 1702438 h 1702438"/>
            </a:gdLst>
            <a:ahLst/>
            <a:cxnLst>
              <a:cxn ang="0">
                <a:pos x="connsiteX0" y="connsiteY0"/>
              </a:cxn>
              <a:cxn ang="0">
                <a:pos x="connsiteX1" y="connsiteY1"/>
              </a:cxn>
              <a:cxn ang="0">
                <a:pos x="connsiteX2" y="connsiteY2"/>
              </a:cxn>
              <a:cxn ang="0">
                <a:pos x="connsiteX3" y="connsiteY3"/>
              </a:cxn>
            </a:cxnLst>
            <a:rect l="l" t="t" r="r" b="b"/>
            <a:pathLst>
              <a:path w="2226614" h="1702438">
                <a:moveTo>
                  <a:pt x="0" y="0"/>
                </a:moveTo>
                <a:lnTo>
                  <a:pt x="2226614" y="0"/>
                </a:lnTo>
                <a:lnTo>
                  <a:pt x="2226614" y="1702438"/>
                </a:lnTo>
                <a:lnTo>
                  <a:pt x="0" y="1702438"/>
                </a:lnTo>
                <a:close/>
              </a:path>
            </a:pathLst>
          </a:custGeom>
        </p:spPr>
        <p:txBody>
          <a:bodyPr wrap="square">
            <a:noAutofit/>
          </a:bodyPr>
          <a:lstStyle/>
          <a:p>
            <a:endParaRPr lang="en-US"/>
          </a:p>
        </p:txBody>
      </p:sp>
      <p:sp>
        <p:nvSpPr>
          <p:cNvPr id="23" name="Picture Placeholder 22"/>
          <p:cNvSpPr>
            <a:spLocks noGrp="1"/>
          </p:cNvSpPr>
          <p:nvPr>
            <p:ph type="pic" sz="quarter" idx="14"/>
          </p:nvPr>
        </p:nvSpPr>
        <p:spPr>
          <a:xfrm>
            <a:off x="4119914" y="4277727"/>
            <a:ext cx="4393879" cy="1702438"/>
          </a:xfrm>
          <a:custGeom>
            <a:avLst/>
            <a:gdLst>
              <a:gd name="connsiteX0" fmla="*/ 0 w 4393879"/>
              <a:gd name="connsiteY0" fmla="*/ 0 h 1702438"/>
              <a:gd name="connsiteX1" fmla="*/ 4393879 w 4393879"/>
              <a:gd name="connsiteY1" fmla="*/ 0 h 1702438"/>
              <a:gd name="connsiteX2" fmla="*/ 4393879 w 4393879"/>
              <a:gd name="connsiteY2" fmla="*/ 1702438 h 1702438"/>
              <a:gd name="connsiteX3" fmla="*/ 0 w 4393879"/>
              <a:gd name="connsiteY3" fmla="*/ 1702438 h 1702438"/>
            </a:gdLst>
            <a:ahLst/>
            <a:cxnLst>
              <a:cxn ang="0">
                <a:pos x="connsiteX0" y="connsiteY0"/>
              </a:cxn>
              <a:cxn ang="0">
                <a:pos x="connsiteX1" y="connsiteY1"/>
              </a:cxn>
              <a:cxn ang="0">
                <a:pos x="connsiteX2" y="connsiteY2"/>
              </a:cxn>
              <a:cxn ang="0">
                <a:pos x="connsiteX3" y="connsiteY3"/>
              </a:cxn>
            </a:cxnLst>
            <a:rect l="l" t="t" r="r" b="b"/>
            <a:pathLst>
              <a:path w="4393879" h="1702438">
                <a:moveTo>
                  <a:pt x="0" y="0"/>
                </a:moveTo>
                <a:lnTo>
                  <a:pt x="4393879" y="0"/>
                </a:lnTo>
                <a:lnTo>
                  <a:pt x="4393879" y="1702438"/>
                </a:lnTo>
                <a:lnTo>
                  <a:pt x="0" y="1702438"/>
                </a:lnTo>
                <a:close/>
              </a:path>
            </a:pathLst>
          </a:custGeom>
        </p:spPr>
        <p:txBody>
          <a:bodyPr wrap="square">
            <a:noAutofit/>
          </a:bodyPr>
          <a:lstStyle/>
          <a:p>
            <a:endParaRPr lang="en-US"/>
          </a:p>
        </p:txBody>
      </p:sp>
      <p:sp>
        <p:nvSpPr>
          <p:cNvPr id="26" name="Picture Placeholder 25"/>
          <p:cNvSpPr>
            <a:spLocks noGrp="1"/>
          </p:cNvSpPr>
          <p:nvPr>
            <p:ph type="pic" sz="quarter" idx="15"/>
          </p:nvPr>
        </p:nvSpPr>
        <p:spPr>
          <a:xfrm>
            <a:off x="8726879" y="3598606"/>
            <a:ext cx="2196938" cy="2381559"/>
          </a:xfrm>
          <a:custGeom>
            <a:avLst/>
            <a:gdLst>
              <a:gd name="connsiteX0" fmla="*/ 0 w 2196938"/>
              <a:gd name="connsiteY0" fmla="*/ 0 h 2411825"/>
              <a:gd name="connsiteX1" fmla="*/ 2196938 w 2196938"/>
              <a:gd name="connsiteY1" fmla="*/ 0 h 2411825"/>
              <a:gd name="connsiteX2" fmla="*/ 2196938 w 2196938"/>
              <a:gd name="connsiteY2" fmla="*/ 2411825 h 2411825"/>
              <a:gd name="connsiteX3" fmla="*/ 0 w 2196938"/>
              <a:gd name="connsiteY3" fmla="*/ 2411825 h 2411825"/>
            </a:gdLst>
            <a:ahLst/>
            <a:cxnLst>
              <a:cxn ang="0">
                <a:pos x="connsiteX0" y="connsiteY0"/>
              </a:cxn>
              <a:cxn ang="0">
                <a:pos x="connsiteX1" y="connsiteY1"/>
              </a:cxn>
              <a:cxn ang="0">
                <a:pos x="connsiteX2" y="connsiteY2"/>
              </a:cxn>
              <a:cxn ang="0">
                <a:pos x="connsiteX3" y="connsiteY3"/>
              </a:cxn>
            </a:cxnLst>
            <a:rect l="l" t="t" r="r" b="b"/>
            <a:pathLst>
              <a:path w="2196938" h="2411825">
                <a:moveTo>
                  <a:pt x="0" y="0"/>
                </a:moveTo>
                <a:lnTo>
                  <a:pt x="2196938" y="0"/>
                </a:lnTo>
                <a:lnTo>
                  <a:pt x="2196938" y="2411825"/>
                </a:lnTo>
                <a:lnTo>
                  <a:pt x="0" y="2411825"/>
                </a:lnTo>
                <a:close/>
              </a:path>
            </a:pathLst>
          </a:custGeom>
        </p:spPr>
        <p:txBody>
          <a:bodyPr wrap="square">
            <a:noAutofit/>
          </a:bodyPr>
          <a:lstStyle/>
          <a:p>
            <a:endParaRPr lang="en-US"/>
          </a:p>
        </p:txBody>
      </p:sp>
      <p:sp>
        <p:nvSpPr>
          <p:cNvPr id="29" name="Freeform: Shape 28"/>
          <p:cNvSpPr/>
          <p:nvPr userDrawn="1"/>
        </p:nvSpPr>
        <p:spPr>
          <a:xfrm>
            <a:off x="1718082" y="1008116"/>
            <a:ext cx="4233540" cy="3042099"/>
          </a:xfrm>
          <a:custGeom>
            <a:avLst/>
            <a:gdLst>
              <a:gd name="connsiteX0" fmla="*/ 0 w 4233540"/>
              <a:gd name="connsiteY0" fmla="*/ 0 h 3042099"/>
              <a:gd name="connsiteX1" fmla="*/ 4233540 w 4233540"/>
              <a:gd name="connsiteY1" fmla="*/ 0 h 3042099"/>
              <a:gd name="connsiteX2" fmla="*/ 4233540 w 4233540"/>
              <a:gd name="connsiteY2" fmla="*/ 3042099 h 3042099"/>
              <a:gd name="connsiteX3" fmla="*/ 0 w 4233540"/>
              <a:gd name="connsiteY3" fmla="*/ 3042099 h 3042099"/>
              <a:gd name="connsiteX4" fmla="*/ 0 w 4233540"/>
              <a:gd name="connsiteY4" fmla="*/ 0 h 3042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540" h="3042099">
                <a:moveTo>
                  <a:pt x="0" y="0"/>
                </a:moveTo>
                <a:lnTo>
                  <a:pt x="4233540" y="0"/>
                </a:lnTo>
                <a:lnTo>
                  <a:pt x="4233540" y="3042099"/>
                </a:lnTo>
                <a:lnTo>
                  <a:pt x="0" y="3042099"/>
                </a:lnTo>
                <a:lnTo>
                  <a:pt x="0" y="0"/>
                </a:lnTo>
                <a:close/>
              </a:path>
            </a:pathLst>
          </a:custGeom>
          <a:gradFill>
            <a:gsLst>
              <a:gs pos="100000">
                <a:schemeClr val="accent2"/>
              </a:gs>
              <a:gs pos="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351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0" grpId="0"/>
      <p:bldP spid="23" grpId="0"/>
      <p:bldP spid="26"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11"/>
          <p:cNvSpPr>
            <a:spLocks noGrp="1"/>
          </p:cNvSpPr>
          <p:nvPr>
            <p:ph type="pic" sz="quarter" idx="10"/>
          </p:nvPr>
        </p:nvSpPr>
        <p:spPr>
          <a:xfrm>
            <a:off x="2442234" y="2"/>
            <a:ext cx="10034901" cy="6857999"/>
          </a:xfrm>
          <a:custGeom>
            <a:avLst/>
            <a:gdLst>
              <a:gd name="connsiteX0" fmla="*/ 0 w 10034901"/>
              <a:gd name="connsiteY0" fmla="*/ 0 h 6857999"/>
              <a:gd name="connsiteX1" fmla="*/ 10034901 w 10034901"/>
              <a:gd name="connsiteY1" fmla="*/ 0 h 6857999"/>
              <a:gd name="connsiteX2" fmla="*/ 10034901 w 10034901"/>
              <a:gd name="connsiteY2" fmla="*/ 6857999 h 6857999"/>
              <a:gd name="connsiteX3" fmla="*/ 6857999 w 10034901"/>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034901" h="6857999">
                <a:moveTo>
                  <a:pt x="0" y="0"/>
                </a:moveTo>
                <a:lnTo>
                  <a:pt x="10034901" y="0"/>
                </a:lnTo>
                <a:lnTo>
                  <a:pt x="10034901" y="6857999"/>
                </a:lnTo>
                <a:lnTo>
                  <a:pt x="6857999" y="6857999"/>
                </a:lnTo>
                <a:close/>
              </a:path>
            </a:pathLst>
          </a:custGeom>
        </p:spPr>
        <p:txBody>
          <a:bodyPr wrap="square">
            <a:noAutofit/>
          </a:bodyPr>
          <a:lstStyle/>
          <a:p>
            <a:endParaRPr lang="en-US"/>
          </a:p>
        </p:txBody>
      </p:sp>
    </p:spTree>
    <p:extLst>
      <p:ext uri="{BB962C8B-B14F-4D97-AF65-F5344CB8AC3E}">
        <p14:creationId xmlns:p14="http://schemas.microsoft.com/office/powerpoint/2010/main" val="360970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922547"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7350991"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9802157"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dirty="0"/>
          </a:p>
        </p:txBody>
      </p:sp>
      <p:sp>
        <p:nvSpPr>
          <p:cNvPr id="5" name="Oval 4">
            <a:extLst>
              <a:ext uri="{FF2B5EF4-FFF2-40B4-BE49-F238E27FC236}">
                <a16:creationId xmlns:a16="http://schemas.microsoft.com/office/drawing/2014/main" xmlns="" id="{ADDC0C55-8930-4CC4-8AEC-291E38D1E0ED}"/>
              </a:ext>
            </a:extLst>
          </p:cNvPr>
          <p:cNvSpPr/>
          <p:nvPr userDrawn="1"/>
        </p:nvSpPr>
        <p:spPr>
          <a:xfrm>
            <a:off x="4738487" y="1603700"/>
            <a:ext cx="2244384" cy="224438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xmlns="" id="{BBC748EB-84C0-482D-8C1A-EC50FE207243}"/>
              </a:ext>
            </a:extLst>
          </p:cNvPr>
          <p:cNvSpPr/>
          <p:nvPr userDrawn="1"/>
        </p:nvSpPr>
        <p:spPr>
          <a:xfrm>
            <a:off x="7166931" y="1603700"/>
            <a:ext cx="2244384" cy="2244384"/>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xmlns="" id="{CA6C56DE-5494-4869-9D9F-99AA8440B212}"/>
              </a:ext>
            </a:extLst>
          </p:cNvPr>
          <p:cNvSpPr/>
          <p:nvPr userDrawn="1"/>
        </p:nvSpPr>
        <p:spPr>
          <a:xfrm>
            <a:off x="9618097" y="1603700"/>
            <a:ext cx="2244384" cy="224438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9650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nodePh="1">
                                  <p:stCondLst>
                                    <p:cond delay="0"/>
                                  </p:stCondLst>
                                  <p:endCondLst>
                                    <p:cond evt="begin" delay="0">
                                      <p:tn val="14"/>
                                    </p:cond>
                                  </p:end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nodePh="1">
                                  <p:stCondLst>
                                    <p:cond delay="0"/>
                                  </p:stCondLst>
                                  <p:endCondLst>
                                    <p:cond evt="begin" delay="0">
                                      <p:tn val="23"/>
                                    </p:cond>
                                  </p:end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5" grpId="0" animBg="1"/>
      <p:bldP spid="6" grpId="0" animBg="1"/>
      <p:bldP spid="7"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013405" y="0"/>
            <a:ext cx="2979174" cy="3192652"/>
          </a:xfrm>
          <a:custGeom>
            <a:avLst/>
            <a:gdLst>
              <a:gd name="connsiteX0" fmla="*/ 0 w 2979174"/>
              <a:gd name="connsiteY0" fmla="*/ 0 h 3192652"/>
              <a:gd name="connsiteX1" fmla="*/ 2979174 w 2979174"/>
              <a:gd name="connsiteY1" fmla="*/ 0 h 3192652"/>
              <a:gd name="connsiteX2" fmla="*/ 2979174 w 2979174"/>
              <a:gd name="connsiteY2" fmla="*/ 3192652 h 3192652"/>
              <a:gd name="connsiteX3" fmla="*/ 0 w 2979174"/>
              <a:gd name="connsiteY3" fmla="*/ 3192652 h 3192652"/>
            </a:gdLst>
            <a:ahLst/>
            <a:cxnLst>
              <a:cxn ang="0">
                <a:pos x="connsiteX0" y="connsiteY0"/>
              </a:cxn>
              <a:cxn ang="0">
                <a:pos x="connsiteX1" y="connsiteY1"/>
              </a:cxn>
              <a:cxn ang="0">
                <a:pos x="connsiteX2" y="connsiteY2"/>
              </a:cxn>
              <a:cxn ang="0">
                <a:pos x="connsiteX3" y="connsiteY3"/>
              </a:cxn>
            </a:cxnLst>
            <a:rect l="l" t="t" r="r" b="b"/>
            <a:pathLst>
              <a:path w="2979174" h="3192652">
                <a:moveTo>
                  <a:pt x="0" y="0"/>
                </a:moveTo>
                <a:lnTo>
                  <a:pt x="2979174" y="0"/>
                </a:lnTo>
                <a:lnTo>
                  <a:pt x="2979174" y="3192652"/>
                </a:lnTo>
                <a:lnTo>
                  <a:pt x="0" y="3192652"/>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4013405" y="3505200"/>
            <a:ext cx="2979174" cy="3352800"/>
          </a:xfrm>
          <a:custGeom>
            <a:avLst/>
            <a:gdLst>
              <a:gd name="connsiteX0" fmla="*/ 0 w 2979174"/>
              <a:gd name="connsiteY0" fmla="*/ 0 h 3352800"/>
              <a:gd name="connsiteX1" fmla="*/ 2979174 w 2979174"/>
              <a:gd name="connsiteY1" fmla="*/ 0 h 3352800"/>
              <a:gd name="connsiteX2" fmla="*/ 2979174 w 2979174"/>
              <a:gd name="connsiteY2" fmla="*/ 3352800 h 3352800"/>
              <a:gd name="connsiteX3" fmla="*/ 0 w 2979174"/>
              <a:gd name="connsiteY3" fmla="*/ 3352800 h 3352800"/>
            </a:gdLst>
            <a:ahLst/>
            <a:cxnLst>
              <a:cxn ang="0">
                <a:pos x="connsiteX0" y="connsiteY0"/>
              </a:cxn>
              <a:cxn ang="0">
                <a:pos x="connsiteX1" y="connsiteY1"/>
              </a:cxn>
              <a:cxn ang="0">
                <a:pos x="connsiteX2" y="connsiteY2"/>
              </a:cxn>
              <a:cxn ang="0">
                <a:pos x="connsiteX3" y="connsiteY3"/>
              </a:cxn>
            </a:cxnLst>
            <a:rect l="l" t="t" r="r" b="b"/>
            <a:pathLst>
              <a:path w="2979174" h="3352800">
                <a:moveTo>
                  <a:pt x="0" y="0"/>
                </a:moveTo>
                <a:lnTo>
                  <a:pt x="2979174" y="0"/>
                </a:lnTo>
                <a:lnTo>
                  <a:pt x="2979174" y="3352800"/>
                </a:lnTo>
                <a:lnTo>
                  <a:pt x="0" y="3352800"/>
                </a:ln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776757" y="1"/>
            <a:ext cx="2979174" cy="6858000"/>
          </a:xfrm>
          <a:custGeom>
            <a:avLst/>
            <a:gdLst>
              <a:gd name="connsiteX0" fmla="*/ 0 w 2979174"/>
              <a:gd name="connsiteY0" fmla="*/ 0 h 6858000"/>
              <a:gd name="connsiteX1" fmla="*/ 2979174 w 2979174"/>
              <a:gd name="connsiteY1" fmla="*/ 0 h 6858000"/>
              <a:gd name="connsiteX2" fmla="*/ 2979174 w 2979174"/>
              <a:gd name="connsiteY2" fmla="*/ 6858000 h 6858000"/>
              <a:gd name="connsiteX3" fmla="*/ 0 w 29791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79174" h="6858000">
                <a:moveTo>
                  <a:pt x="0" y="0"/>
                </a:moveTo>
                <a:lnTo>
                  <a:pt x="2979174" y="0"/>
                </a:lnTo>
                <a:lnTo>
                  <a:pt x="2979174"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7967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391406" y="0"/>
            <a:ext cx="7800594" cy="6724650"/>
          </a:xfrm>
          <a:custGeom>
            <a:avLst/>
            <a:gdLst>
              <a:gd name="connsiteX0" fmla="*/ 0 w 7800594"/>
              <a:gd name="connsiteY0" fmla="*/ 0 h 6724650"/>
              <a:gd name="connsiteX1" fmla="*/ 7800594 w 7800594"/>
              <a:gd name="connsiteY1" fmla="*/ 0 h 6724650"/>
              <a:gd name="connsiteX2" fmla="*/ 3900297 w 7800594"/>
              <a:gd name="connsiteY2" fmla="*/ 6724650 h 6724650"/>
            </a:gdLst>
            <a:ahLst/>
            <a:cxnLst>
              <a:cxn ang="0">
                <a:pos x="connsiteX0" y="connsiteY0"/>
              </a:cxn>
              <a:cxn ang="0">
                <a:pos x="connsiteX1" y="connsiteY1"/>
              </a:cxn>
              <a:cxn ang="0">
                <a:pos x="connsiteX2" y="connsiteY2"/>
              </a:cxn>
            </a:cxnLst>
            <a:rect l="l" t="t" r="r" b="b"/>
            <a:pathLst>
              <a:path w="7800594" h="6724650">
                <a:moveTo>
                  <a:pt x="0" y="0"/>
                </a:moveTo>
                <a:lnTo>
                  <a:pt x="7800594" y="0"/>
                </a:lnTo>
                <a:lnTo>
                  <a:pt x="3900297" y="6724650"/>
                </a:lnTo>
                <a:close/>
              </a:path>
            </a:pathLst>
          </a:custGeom>
        </p:spPr>
        <p:txBody>
          <a:bodyPr wrap="square">
            <a:noAutofit/>
          </a:bodyPr>
          <a:lstStyle/>
          <a:p>
            <a:endParaRPr lang="en-US"/>
          </a:p>
        </p:txBody>
      </p:sp>
    </p:spTree>
    <p:extLst>
      <p:ext uri="{BB962C8B-B14F-4D97-AF65-F5344CB8AC3E}">
        <p14:creationId xmlns:p14="http://schemas.microsoft.com/office/powerpoint/2010/main" val="4047004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2"/>
            <a:ext cx="5636667" cy="6887498"/>
          </a:xfrm>
          <a:custGeom>
            <a:avLst/>
            <a:gdLst>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0 w 5576342"/>
              <a:gd name="connsiteY7" fmla="*/ 6858000 h 6858001"/>
              <a:gd name="connsiteX8" fmla="*/ 1562100 w 5576342"/>
              <a:gd name="connsiteY8" fmla="*/ 6858000 h 6858001"/>
              <a:gd name="connsiteX9" fmla="*/ 0 w 5576342"/>
              <a:gd name="connsiteY9" fmla="*/ 4000500 h 685800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0 w 5576342"/>
              <a:gd name="connsiteY7" fmla="*/ 6858000 h 6858001"/>
              <a:gd name="connsiteX8" fmla="*/ 1562100 w 5576342"/>
              <a:gd name="connsiteY8" fmla="*/ 6858000 h 6858001"/>
              <a:gd name="connsiteX9" fmla="*/ 14749 w 5576342"/>
              <a:gd name="connsiteY9" fmla="*/ 5283610 h 6858001"/>
              <a:gd name="connsiteX10" fmla="*/ 0 w 5576342"/>
              <a:gd name="connsiteY10" fmla="*/ 0 h 6858001"/>
              <a:gd name="connsiteX0" fmla="*/ 0 w 5576342"/>
              <a:gd name="connsiteY0" fmla="*/ 0 h 6946491"/>
              <a:gd name="connsiteX1" fmla="*/ 5576342 w 5576342"/>
              <a:gd name="connsiteY1" fmla="*/ 0 h 6946491"/>
              <a:gd name="connsiteX2" fmla="*/ 5576342 w 5576342"/>
              <a:gd name="connsiteY2" fmla="*/ 1 h 6946491"/>
              <a:gd name="connsiteX3" fmla="*/ 4014242 w 5576342"/>
              <a:gd name="connsiteY3" fmla="*/ 1 h 6946491"/>
              <a:gd name="connsiteX4" fmla="*/ 5576342 w 5576342"/>
              <a:gd name="connsiteY4" fmla="*/ 2857501 h 6946491"/>
              <a:gd name="connsiteX5" fmla="*/ 5576342 w 5576342"/>
              <a:gd name="connsiteY5" fmla="*/ 6858001 h 6946491"/>
              <a:gd name="connsiteX6" fmla="*/ 0 w 5576342"/>
              <a:gd name="connsiteY6" fmla="*/ 6858001 h 6946491"/>
              <a:gd name="connsiteX7" fmla="*/ 0 w 5576342"/>
              <a:gd name="connsiteY7" fmla="*/ 6858000 h 6946491"/>
              <a:gd name="connsiteX8" fmla="*/ 1606345 w 5576342"/>
              <a:gd name="connsiteY8" fmla="*/ 6946491 h 6946491"/>
              <a:gd name="connsiteX9" fmla="*/ 14749 w 5576342"/>
              <a:gd name="connsiteY9" fmla="*/ 5283610 h 6946491"/>
              <a:gd name="connsiteX10" fmla="*/ 0 w 5576342"/>
              <a:gd name="connsiteY10" fmla="*/ 0 h 694649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0 w 5576342"/>
              <a:gd name="connsiteY7" fmla="*/ 6858000 h 6858001"/>
              <a:gd name="connsiteX8" fmla="*/ 14749 w 5576342"/>
              <a:gd name="connsiteY8" fmla="*/ 5283610 h 6858001"/>
              <a:gd name="connsiteX9" fmla="*/ 0 w 5576342"/>
              <a:gd name="connsiteY9" fmla="*/ 0 h 685800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752168 w 5576342"/>
              <a:gd name="connsiteY7" fmla="*/ 6504039 h 6858001"/>
              <a:gd name="connsiteX8" fmla="*/ 14749 w 5576342"/>
              <a:gd name="connsiteY8" fmla="*/ 5283610 h 6858001"/>
              <a:gd name="connsiteX9" fmla="*/ 0 w 5576342"/>
              <a:gd name="connsiteY9" fmla="*/ 0 h 685800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14749 w 5576342"/>
              <a:gd name="connsiteY7" fmla="*/ 5283610 h 6858001"/>
              <a:gd name="connsiteX8" fmla="*/ 0 w 5576342"/>
              <a:gd name="connsiteY8" fmla="*/ 0 h 6858001"/>
              <a:gd name="connsiteX0" fmla="*/ 0 w 5576342"/>
              <a:gd name="connsiteY0" fmla="*/ 0 h 6887498"/>
              <a:gd name="connsiteX1" fmla="*/ 5576342 w 5576342"/>
              <a:gd name="connsiteY1" fmla="*/ 0 h 6887498"/>
              <a:gd name="connsiteX2" fmla="*/ 5576342 w 5576342"/>
              <a:gd name="connsiteY2" fmla="*/ 1 h 6887498"/>
              <a:gd name="connsiteX3" fmla="*/ 4014242 w 5576342"/>
              <a:gd name="connsiteY3" fmla="*/ 1 h 6887498"/>
              <a:gd name="connsiteX4" fmla="*/ 5576342 w 5576342"/>
              <a:gd name="connsiteY4" fmla="*/ 2857501 h 6887498"/>
              <a:gd name="connsiteX5" fmla="*/ 5576342 w 5576342"/>
              <a:gd name="connsiteY5" fmla="*/ 6858001 h 6887498"/>
              <a:gd name="connsiteX6" fmla="*/ 1637071 w 5576342"/>
              <a:gd name="connsiteY6" fmla="*/ 6887498 h 6887498"/>
              <a:gd name="connsiteX7" fmla="*/ 14749 w 5576342"/>
              <a:gd name="connsiteY7" fmla="*/ 5283610 h 6887498"/>
              <a:gd name="connsiteX8" fmla="*/ 0 w 5576342"/>
              <a:gd name="connsiteY8" fmla="*/ 0 h 6887498"/>
              <a:gd name="connsiteX0" fmla="*/ 14748 w 5591090"/>
              <a:gd name="connsiteY0" fmla="*/ 0 h 6887498"/>
              <a:gd name="connsiteX1" fmla="*/ 5591090 w 5591090"/>
              <a:gd name="connsiteY1" fmla="*/ 0 h 6887498"/>
              <a:gd name="connsiteX2" fmla="*/ 5591090 w 5591090"/>
              <a:gd name="connsiteY2" fmla="*/ 1 h 6887498"/>
              <a:gd name="connsiteX3" fmla="*/ 4028990 w 5591090"/>
              <a:gd name="connsiteY3" fmla="*/ 1 h 6887498"/>
              <a:gd name="connsiteX4" fmla="*/ 5591090 w 5591090"/>
              <a:gd name="connsiteY4" fmla="*/ 2857501 h 6887498"/>
              <a:gd name="connsiteX5" fmla="*/ 5591090 w 5591090"/>
              <a:gd name="connsiteY5" fmla="*/ 6858001 h 6887498"/>
              <a:gd name="connsiteX6" fmla="*/ 1651819 w 5591090"/>
              <a:gd name="connsiteY6" fmla="*/ 6887498 h 6887498"/>
              <a:gd name="connsiteX7" fmla="*/ 0 w 5591090"/>
              <a:gd name="connsiteY7" fmla="*/ 5283610 h 6887498"/>
              <a:gd name="connsiteX8" fmla="*/ 14748 w 5591090"/>
              <a:gd name="connsiteY8" fmla="*/ 0 h 6887498"/>
              <a:gd name="connsiteX0" fmla="*/ 0 w 5576342"/>
              <a:gd name="connsiteY0" fmla="*/ 0 h 6887498"/>
              <a:gd name="connsiteX1" fmla="*/ 5576342 w 5576342"/>
              <a:gd name="connsiteY1" fmla="*/ 0 h 6887498"/>
              <a:gd name="connsiteX2" fmla="*/ 5576342 w 5576342"/>
              <a:gd name="connsiteY2" fmla="*/ 1 h 6887498"/>
              <a:gd name="connsiteX3" fmla="*/ 4014242 w 5576342"/>
              <a:gd name="connsiteY3" fmla="*/ 1 h 6887498"/>
              <a:gd name="connsiteX4" fmla="*/ 5576342 w 5576342"/>
              <a:gd name="connsiteY4" fmla="*/ 2857501 h 6887498"/>
              <a:gd name="connsiteX5" fmla="*/ 5576342 w 5576342"/>
              <a:gd name="connsiteY5" fmla="*/ 6858001 h 6887498"/>
              <a:gd name="connsiteX6" fmla="*/ 1637071 w 5576342"/>
              <a:gd name="connsiteY6" fmla="*/ 6887498 h 6887498"/>
              <a:gd name="connsiteX7" fmla="*/ 0 w 5576342"/>
              <a:gd name="connsiteY7" fmla="*/ 5165623 h 6887498"/>
              <a:gd name="connsiteX8" fmla="*/ 0 w 5576342"/>
              <a:gd name="connsiteY8" fmla="*/ 0 h 6887498"/>
              <a:gd name="connsiteX0" fmla="*/ 0 w 5576342"/>
              <a:gd name="connsiteY0" fmla="*/ 0 h 6887498"/>
              <a:gd name="connsiteX1" fmla="*/ 5576342 w 5576342"/>
              <a:gd name="connsiteY1" fmla="*/ 0 h 6887498"/>
              <a:gd name="connsiteX2" fmla="*/ 4014242 w 5576342"/>
              <a:gd name="connsiteY2" fmla="*/ 1 h 6887498"/>
              <a:gd name="connsiteX3" fmla="*/ 5576342 w 5576342"/>
              <a:gd name="connsiteY3" fmla="*/ 2857501 h 6887498"/>
              <a:gd name="connsiteX4" fmla="*/ 5576342 w 5576342"/>
              <a:gd name="connsiteY4" fmla="*/ 6858001 h 6887498"/>
              <a:gd name="connsiteX5" fmla="*/ 1637071 w 5576342"/>
              <a:gd name="connsiteY5" fmla="*/ 6887498 h 6887498"/>
              <a:gd name="connsiteX6" fmla="*/ 0 w 5576342"/>
              <a:gd name="connsiteY6" fmla="*/ 5165623 h 6887498"/>
              <a:gd name="connsiteX7" fmla="*/ 0 w 5576342"/>
              <a:gd name="connsiteY7" fmla="*/ 0 h 6887498"/>
              <a:gd name="connsiteX0" fmla="*/ 0 w 5576342"/>
              <a:gd name="connsiteY0" fmla="*/ 0 h 6887498"/>
              <a:gd name="connsiteX1" fmla="*/ 4014242 w 5576342"/>
              <a:gd name="connsiteY1" fmla="*/ 1 h 6887498"/>
              <a:gd name="connsiteX2" fmla="*/ 5576342 w 5576342"/>
              <a:gd name="connsiteY2" fmla="*/ 2857501 h 6887498"/>
              <a:gd name="connsiteX3" fmla="*/ 5576342 w 5576342"/>
              <a:gd name="connsiteY3" fmla="*/ 6858001 h 6887498"/>
              <a:gd name="connsiteX4" fmla="*/ 1637071 w 5576342"/>
              <a:gd name="connsiteY4" fmla="*/ 6887498 h 6887498"/>
              <a:gd name="connsiteX5" fmla="*/ 0 w 5576342"/>
              <a:gd name="connsiteY5" fmla="*/ 5165623 h 6887498"/>
              <a:gd name="connsiteX6" fmla="*/ 0 w 5576342"/>
              <a:gd name="connsiteY6" fmla="*/ 0 h 6887498"/>
              <a:gd name="connsiteX0" fmla="*/ 0 w 5595392"/>
              <a:gd name="connsiteY0" fmla="*/ 0 h 6887498"/>
              <a:gd name="connsiteX1" fmla="*/ 4014242 w 5595392"/>
              <a:gd name="connsiteY1" fmla="*/ 1 h 6887498"/>
              <a:gd name="connsiteX2" fmla="*/ 5595392 w 5595392"/>
              <a:gd name="connsiteY2" fmla="*/ 2305051 h 6887498"/>
              <a:gd name="connsiteX3" fmla="*/ 5576342 w 5595392"/>
              <a:gd name="connsiteY3" fmla="*/ 6858001 h 6887498"/>
              <a:gd name="connsiteX4" fmla="*/ 1637071 w 5595392"/>
              <a:gd name="connsiteY4" fmla="*/ 6887498 h 6887498"/>
              <a:gd name="connsiteX5" fmla="*/ 0 w 5595392"/>
              <a:gd name="connsiteY5" fmla="*/ 5165623 h 6887498"/>
              <a:gd name="connsiteX6" fmla="*/ 0 w 5595392"/>
              <a:gd name="connsiteY6" fmla="*/ 0 h 6887498"/>
              <a:gd name="connsiteX0" fmla="*/ 0 w 5614442"/>
              <a:gd name="connsiteY0" fmla="*/ 0 h 6887498"/>
              <a:gd name="connsiteX1" fmla="*/ 4014242 w 5614442"/>
              <a:gd name="connsiteY1" fmla="*/ 1 h 6887498"/>
              <a:gd name="connsiteX2" fmla="*/ 5614442 w 5614442"/>
              <a:gd name="connsiteY2" fmla="*/ 1638301 h 6887498"/>
              <a:gd name="connsiteX3" fmla="*/ 5576342 w 5614442"/>
              <a:gd name="connsiteY3" fmla="*/ 6858001 h 6887498"/>
              <a:gd name="connsiteX4" fmla="*/ 1637071 w 5614442"/>
              <a:gd name="connsiteY4" fmla="*/ 6887498 h 6887498"/>
              <a:gd name="connsiteX5" fmla="*/ 0 w 5614442"/>
              <a:gd name="connsiteY5" fmla="*/ 5165623 h 6887498"/>
              <a:gd name="connsiteX6" fmla="*/ 0 w 5614442"/>
              <a:gd name="connsiteY6" fmla="*/ 0 h 6887498"/>
              <a:gd name="connsiteX0" fmla="*/ 0 w 5614442"/>
              <a:gd name="connsiteY0" fmla="*/ 0 h 6887498"/>
              <a:gd name="connsiteX1" fmla="*/ 4014242 w 5614442"/>
              <a:gd name="connsiteY1" fmla="*/ 1 h 6887498"/>
              <a:gd name="connsiteX2" fmla="*/ 5614442 w 5614442"/>
              <a:gd name="connsiteY2" fmla="*/ 1657351 h 6887498"/>
              <a:gd name="connsiteX3" fmla="*/ 5576342 w 5614442"/>
              <a:gd name="connsiteY3" fmla="*/ 6858001 h 6887498"/>
              <a:gd name="connsiteX4" fmla="*/ 1637071 w 5614442"/>
              <a:gd name="connsiteY4" fmla="*/ 6887498 h 6887498"/>
              <a:gd name="connsiteX5" fmla="*/ 0 w 5614442"/>
              <a:gd name="connsiteY5" fmla="*/ 5165623 h 6887498"/>
              <a:gd name="connsiteX6" fmla="*/ 0 w 5614442"/>
              <a:gd name="connsiteY6" fmla="*/ 0 h 6887498"/>
              <a:gd name="connsiteX0" fmla="*/ 0 w 5614442"/>
              <a:gd name="connsiteY0" fmla="*/ 0 h 6887498"/>
              <a:gd name="connsiteX1" fmla="*/ 4039642 w 5614442"/>
              <a:gd name="connsiteY1" fmla="*/ 1 h 6887498"/>
              <a:gd name="connsiteX2" fmla="*/ 5614442 w 5614442"/>
              <a:gd name="connsiteY2" fmla="*/ 1657351 h 6887498"/>
              <a:gd name="connsiteX3" fmla="*/ 5576342 w 5614442"/>
              <a:gd name="connsiteY3" fmla="*/ 6858001 h 6887498"/>
              <a:gd name="connsiteX4" fmla="*/ 1637071 w 5614442"/>
              <a:gd name="connsiteY4" fmla="*/ 6887498 h 6887498"/>
              <a:gd name="connsiteX5" fmla="*/ 0 w 5614442"/>
              <a:gd name="connsiteY5" fmla="*/ 5165623 h 6887498"/>
              <a:gd name="connsiteX6" fmla="*/ 0 w 5614442"/>
              <a:gd name="connsiteY6" fmla="*/ 0 h 6887498"/>
              <a:gd name="connsiteX0" fmla="*/ 0 w 5617617"/>
              <a:gd name="connsiteY0" fmla="*/ 0 h 6887498"/>
              <a:gd name="connsiteX1" fmla="*/ 4039642 w 5617617"/>
              <a:gd name="connsiteY1" fmla="*/ 1 h 6887498"/>
              <a:gd name="connsiteX2" fmla="*/ 5617617 w 5617617"/>
              <a:gd name="connsiteY2" fmla="*/ 1584326 h 6887498"/>
              <a:gd name="connsiteX3" fmla="*/ 5576342 w 5617617"/>
              <a:gd name="connsiteY3" fmla="*/ 6858001 h 6887498"/>
              <a:gd name="connsiteX4" fmla="*/ 1637071 w 5617617"/>
              <a:gd name="connsiteY4" fmla="*/ 6887498 h 6887498"/>
              <a:gd name="connsiteX5" fmla="*/ 0 w 5617617"/>
              <a:gd name="connsiteY5" fmla="*/ 5165623 h 6887498"/>
              <a:gd name="connsiteX6" fmla="*/ 0 w 5617617"/>
              <a:gd name="connsiteY6" fmla="*/ 0 h 6887498"/>
              <a:gd name="connsiteX0" fmla="*/ 0 w 5636667"/>
              <a:gd name="connsiteY0" fmla="*/ 0 h 6887498"/>
              <a:gd name="connsiteX1" fmla="*/ 4039642 w 5636667"/>
              <a:gd name="connsiteY1" fmla="*/ 1 h 6887498"/>
              <a:gd name="connsiteX2" fmla="*/ 5636667 w 5636667"/>
              <a:gd name="connsiteY2" fmla="*/ 1698626 h 6887498"/>
              <a:gd name="connsiteX3" fmla="*/ 5576342 w 5636667"/>
              <a:gd name="connsiteY3" fmla="*/ 6858001 h 6887498"/>
              <a:gd name="connsiteX4" fmla="*/ 1637071 w 5636667"/>
              <a:gd name="connsiteY4" fmla="*/ 6887498 h 6887498"/>
              <a:gd name="connsiteX5" fmla="*/ 0 w 5636667"/>
              <a:gd name="connsiteY5" fmla="*/ 5165623 h 6887498"/>
              <a:gd name="connsiteX6" fmla="*/ 0 w 5636667"/>
              <a:gd name="connsiteY6" fmla="*/ 0 h 6887498"/>
              <a:gd name="connsiteX0" fmla="*/ 0 w 5636667"/>
              <a:gd name="connsiteY0" fmla="*/ 0 h 6887498"/>
              <a:gd name="connsiteX1" fmla="*/ 4039642 w 5636667"/>
              <a:gd name="connsiteY1" fmla="*/ 1 h 6887498"/>
              <a:gd name="connsiteX2" fmla="*/ 5636667 w 5636667"/>
              <a:gd name="connsiteY2" fmla="*/ 1698626 h 6887498"/>
              <a:gd name="connsiteX3" fmla="*/ 5576342 w 5636667"/>
              <a:gd name="connsiteY3" fmla="*/ 6858001 h 6887498"/>
              <a:gd name="connsiteX4" fmla="*/ 1637071 w 5636667"/>
              <a:gd name="connsiteY4" fmla="*/ 6887498 h 6887498"/>
              <a:gd name="connsiteX5" fmla="*/ 0 w 5636667"/>
              <a:gd name="connsiteY5" fmla="*/ 5165623 h 6887498"/>
              <a:gd name="connsiteX6" fmla="*/ 0 w 5636667"/>
              <a:gd name="connsiteY6" fmla="*/ 0 h 6887498"/>
              <a:gd name="connsiteX0" fmla="*/ 0 w 5636667"/>
              <a:gd name="connsiteY0" fmla="*/ 0 h 6887498"/>
              <a:gd name="connsiteX1" fmla="*/ 4039642 w 5636667"/>
              <a:gd name="connsiteY1" fmla="*/ 1 h 6887498"/>
              <a:gd name="connsiteX2" fmla="*/ 5636667 w 5636667"/>
              <a:gd name="connsiteY2" fmla="*/ 1703389 h 6887498"/>
              <a:gd name="connsiteX3" fmla="*/ 5576342 w 5636667"/>
              <a:gd name="connsiteY3" fmla="*/ 6858001 h 6887498"/>
              <a:gd name="connsiteX4" fmla="*/ 1637071 w 5636667"/>
              <a:gd name="connsiteY4" fmla="*/ 6887498 h 6887498"/>
              <a:gd name="connsiteX5" fmla="*/ 0 w 5636667"/>
              <a:gd name="connsiteY5" fmla="*/ 5165623 h 6887498"/>
              <a:gd name="connsiteX6" fmla="*/ 0 w 5636667"/>
              <a:gd name="connsiteY6" fmla="*/ 0 h 688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36667" h="6887498">
                <a:moveTo>
                  <a:pt x="0" y="0"/>
                </a:moveTo>
                <a:lnTo>
                  <a:pt x="4039642" y="1"/>
                </a:lnTo>
                <a:lnTo>
                  <a:pt x="5636667" y="1703389"/>
                </a:lnTo>
                <a:lnTo>
                  <a:pt x="5576342" y="6858001"/>
                </a:lnTo>
                <a:lnTo>
                  <a:pt x="1637071" y="6887498"/>
                </a:lnTo>
                <a:lnTo>
                  <a:pt x="0" y="5165623"/>
                </a:lnTo>
                <a:lnTo>
                  <a:pt x="0" y="0"/>
                </a:lnTo>
                <a:close/>
              </a:path>
            </a:pathLst>
          </a:custGeom>
        </p:spPr>
        <p:txBody>
          <a:bodyPr wrap="square">
            <a:noAutofit/>
          </a:bodyPr>
          <a:lstStyle/>
          <a:p>
            <a:endParaRPr lang="en-US" dirty="0"/>
          </a:p>
        </p:txBody>
      </p:sp>
    </p:spTree>
    <p:extLst>
      <p:ext uri="{BB962C8B-B14F-4D97-AF65-F5344CB8AC3E}">
        <p14:creationId xmlns:p14="http://schemas.microsoft.com/office/powerpoint/2010/main" val="2437675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1751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07838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787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098B9659-7F76-47AC-B22A-2AB41FA07C5D}"/>
              </a:ext>
            </a:extLst>
          </p:cNvPr>
          <p:cNvSpPr>
            <a:spLocks noGrp="1"/>
          </p:cNvSpPr>
          <p:nvPr>
            <p:ph type="pic" sz="quarter" idx="10"/>
          </p:nvPr>
        </p:nvSpPr>
        <p:spPr>
          <a:xfrm>
            <a:off x="809131" y="1244646"/>
            <a:ext cx="6698437" cy="4336809"/>
          </a:xfrm>
          <a:custGeom>
            <a:avLst/>
            <a:gdLst/>
            <a:ahLst/>
            <a:cxnLst/>
            <a:rect l="l" t="t" r="r" b="b"/>
            <a:pathLst>
              <a:path w="6698437" h="4336809">
                <a:moveTo>
                  <a:pt x="2797149" y="0"/>
                </a:moveTo>
                <a:lnTo>
                  <a:pt x="3827679" y="0"/>
                </a:lnTo>
                <a:lnTo>
                  <a:pt x="3993299" y="2496579"/>
                </a:lnTo>
                <a:lnTo>
                  <a:pt x="5404142" y="12268"/>
                </a:lnTo>
                <a:lnTo>
                  <a:pt x="6698437" y="12268"/>
                </a:lnTo>
                <a:lnTo>
                  <a:pt x="4103713" y="4336809"/>
                </a:lnTo>
                <a:lnTo>
                  <a:pt x="3036379" y="4336809"/>
                </a:lnTo>
                <a:lnTo>
                  <a:pt x="2840088" y="1895437"/>
                </a:lnTo>
                <a:lnTo>
                  <a:pt x="1337234" y="4336809"/>
                </a:lnTo>
                <a:lnTo>
                  <a:pt x="276035" y="4336809"/>
                </a:lnTo>
                <a:lnTo>
                  <a:pt x="0" y="12268"/>
                </a:lnTo>
                <a:lnTo>
                  <a:pt x="1232954" y="12268"/>
                </a:lnTo>
                <a:lnTo>
                  <a:pt x="1312697" y="2496579"/>
                </a:lnTo>
                <a:close/>
              </a:path>
            </a:pathLst>
          </a:custGeom>
        </p:spPr>
        <p:txBody>
          <a:bodyPr wrap="square">
            <a:noAutofit/>
          </a:bodyPr>
          <a:lstStyle/>
          <a:p>
            <a:endParaRPr lang="en-US"/>
          </a:p>
        </p:txBody>
      </p:sp>
    </p:spTree>
    <p:extLst>
      <p:ext uri="{BB962C8B-B14F-4D97-AF65-F5344CB8AC3E}">
        <p14:creationId xmlns:p14="http://schemas.microsoft.com/office/powerpoint/2010/main" val="200180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9946119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10/26/2020</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12560522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10/26/2020</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34521969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10/26/2020</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11826657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10/26/2020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18556399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10/26/2020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38951498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38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5948F522-B17D-4843-A63A-2E199DCC82AD}"/>
              </a:ext>
            </a:extLst>
          </p:cNvPr>
          <p:cNvSpPr>
            <a:spLocks noGrp="1"/>
          </p:cNvSpPr>
          <p:nvPr>
            <p:ph type="pic" sz="quarter" idx="10"/>
          </p:nvPr>
        </p:nvSpPr>
        <p:spPr>
          <a:xfrm>
            <a:off x="5963322" y="0"/>
            <a:ext cx="6228678" cy="6234309"/>
          </a:xfrm>
          <a:custGeom>
            <a:avLst/>
            <a:gdLst>
              <a:gd name="connsiteX0" fmla="*/ 0 w 6228678"/>
              <a:gd name="connsiteY0" fmla="*/ 0 h 6234309"/>
              <a:gd name="connsiteX1" fmla="*/ 2843479 w 6228678"/>
              <a:gd name="connsiteY1" fmla="*/ 0 h 6234309"/>
              <a:gd name="connsiteX2" fmla="*/ 6228678 w 6228678"/>
              <a:gd name="connsiteY2" fmla="*/ 3388259 h 6234309"/>
              <a:gd name="connsiteX3" fmla="*/ 6228678 w 6228678"/>
              <a:gd name="connsiteY3" fmla="*/ 6234309 h 6234309"/>
              <a:gd name="connsiteX4" fmla="*/ 0 w 6228678"/>
              <a:gd name="connsiteY4" fmla="*/ 0 h 623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8678" h="6234309">
                <a:moveTo>
                  <a:pt x="0" y="0"/>
                </a:moveTo>
                <a:lnTo>
                  <a:pt x="2843479" y="0"/>
                </a:lnTo>
                <a:cubicBezTo>
                  <a:pt x="2843479" y="1871390"/>
                  <a:pt x="4358978" y="3388259"/>
                  <a:pt x="6228678" y="3388259"/>
                </a:cubicBezTo>
                <a:lnTo>
                  <a:pt x="6228678" y="6234309"/>
                </a:lnTo>
                <a:cubicBezTo>
                  <a:pt x="2788649" y="6234309"/>
                  <a:pt x="0" y="3443138"/>
                  <a:pt x="0"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55455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39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746DE456-BA5B-40C6-A9DB-006499EFD951}"/>
              </a:ext>
            </a:extLst>
          </p:cNvPr>
          <p:cNvSpPr>
            <a:spLocks noGrp="1"/>
          </p:cNvSpPr>
          <p:nvPr>
            <p:ph type="pic" sz="quarter" idx="10"/>
          </p:nvPr>
        </p:nvSpPr>
        <p:spPr>
          <a:xfrm>
            <a:off x="0" y="1"/>
            <a:ext cx="6228678" cy="6234309"/>
          </a:xfrm>
          <a:custGeom>
            <a:avLst/>
            <a:gdLst>
              <a:gd name="connsiteX0" fmla="*/ 3385199 w 6228678"/>
              <a:gd name="connsiteY0" fmla="*/ 0 h 6234309"/>
              <a:gd name="connsiteX1" fmla="*/ 6228678 w 6228678"/>
              <a:gd name="connsiteY1" fmla="*/ 0 h 6234309"/>
              <a:gd name="connsiteX2" fmla="*/ 0 w 6228678"/>
              <a:gd name="connsiteY2" fmla="*/ 6234309 h 6234309"/>
              <a:gd name="connsiteX3" fmla="*/ 0 w 6228678"/>
              <a:gd name="connsiteY3" fmla="*/ 3388259 h 6234309"/>
              <a:gd name="connsiteX4" fmla="*/ 3385199 w 6228678"/>
              <a:gd name="connsiteY4" fmla="*/ 0 h 623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8678" h="6234309">
                <a:moveTo>
                  <a:pt x="3385199" y="0"/>
                </a:moveTo>
                <a:lnTo>
                  <a:pt x="6228678" y="0"/>
                </a:lnTo>
                <a:cubicBezTo>
                  <a:pt x="6228678" y="3443138"/>
                  <a:pt x="3440029" y="6234309"/>
                  <a:pt x="0" y="6234309"/>
                </a:cubicBezTo>
                <a:lnTo>
                  <a:pt x="0" y="3388259"/>
                </a:lnTo>
                <a:cubicBezTo>
                  <a:pt x="1869700" y="3388259"/>
                  <a:pt x="3385199" y="1871390"/>
                  <a:pt x="3385199"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80684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55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p:spPr>
        <p:txBody>
          <a:bodyPr/>
          <a:lstStyle>
            <a:lvl1pPr marL="0" indent="0">
              <a:buNone/>
              <a:defRPr/>
            </a:lvl1pPr>
          </a:lstStyle>
          <a:p>
            <a:endParaRPr lang="id-ID" dirty="0"/>
          </a:p>
        </p:txBody>
      </p:sp>
      <p:sp>
        <p:nvSpPr>
          <p:cNvPr id="4" name="Text Placeholder 2"/>
          <p:cNvSpPr>
            <a:spLocks noGrp="1"/>
          </p:cNvSpPr>
          <p:nvPr>
            <p:ph type="body" sz="quarter" idx="11"/>
          </p:nvPr>
        </p:nvSpPr>
        <p:spPr>
          <a:xfrm>
            <a:off x="1114425" y="444190"/>
            <a:ext cx="9963150" cy="800100"/>
          </a:xfrm>
          <a:prstGeom prst="rect">
            <a:avLst/>
          </a:prstGeom>
        </p:spPr>
        <p:txBody>
          <a:bodyPr/>
          <a:lstStyle>
            <a:lvl1pPr marL="0" indent="0" algn="ctr">
              <a:buNone/>
              <a:defRPr sz="4800">
                <a:solidFill>
                  <a:schemeClr val="bg1"/>
                </a:solidFill>
                <a:latin typeface="Bebas Neue" panose="020B0606020202050201" pitchFamily="34" charset="0"/>
              </a:defRPr>
            </a:lvl1pPr>
          </a:lstStyle>
          <a:p>
            <a:pPr lvl="0"/>
            <a:endParaRPr lang="id-ID" dirty="0"/>
          </a:p>
        </p:txBody>
      </p:sp>
    </p:spTree>
    <p:extLst>
      <p:ext uri="{BB962C8B-B14F-4D97-AF65-F5344CB8AC3E}">
        <p14:creationId xmlns:p14="http://schemas.microsoft.com/office/powerpoint/2010/main" val="3293200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1" decel="100000" fill="hold" nodeType="withEffect" nodePh="1">
                  <p:stCondLst>
                    <p:cond delay="250"/>
                  </p:stCondLst>
                  <p:endCondLst>
                    <p:cond delay="0"/>
                  </p:end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2773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54274C6D-03BF-436E-AF34-EE1150FD58C2}"/>
              </a:ext>
            </a:extLst>
          </p:cNvPr>
          <p:cNvSpPr>
            <a:spLocks noGrp="1"/>
          </p:cNvSpPr>
          <p:nvPr>
            <p:ph type="pic" sz="quarter" idx="10"/>
          </p:nvPr>
        </p:nvSpPr>
        <p:spPr>
          <a:xfrm>
            <a:off x="1120779" y="689853"/>
            <a:ext cx="5529481" cy="5345411"/>
          </a:xfrm>
          <a:custGeom>
            <a:avLst/>
            <a:gdLst/>
            <a:ahLst/>
            <a:cxnLst/>
            <a:rect l="l" t="t" r="r" b="b"/>
            <a:pathLst>
              <a:path w="5529481" h="5345411">
                <a:moveTo>
                  <a:pt x="2944095" y="1281131"/>
                </a:moveTo>
                <a:cubicBezTo>
                  <a:pt x="2719605" y="1281131"/>
                  <a:pt x="2517051" y="1330217"/>
                  <a:pt x="2336432" y="1428388"/>
                </a:cubicBezTo>
                <a:cubicBezTo>
                  <a:pt x="2155812" y="1526559"/>
                  <a:pt x="2000848" y="1655409"/>
                  <a:pt x="1871538" y="1814936"/>
                </a:cubicBezTo>
                <a:cubicBezTo>
                  <a:pt x="1742229" y="1974464"/>
                  <a:pt x="1642179" y="2151172"/>
                  <a:pt x="1571388" y="2345060"/>
                </a:cubicBezTo>
                <a:cubicBezTo>
                  <a:pt x="1500598" y="2538947"/>
                  <a:pt x="1465203" y="2731608"/>
                  <a:pt x="1465203" y="2923041"/>
                </a:cubicBezTo>
                <a:cubicBezTo>
                  <a:pt x="1465203" y="3085024"/>
                  <a:pt x="1489611" y="3235962"/>
                  <a:pt x="1538428" y="3375855"/>
                </a:cubicBezTo>
                <a:cubicBezTo>
                  <a:pt x="1587245" y="3515749"/>
                  <a:pt x="1659244" y="3637236"/>
                  <a:pt x="1754423" y="3740315"/>
                </a:cubicBezTo>
                <a:cubicBezTo>
                  <a:pt x="1849604" y="3843395"/>
                  <a:pt x="1966737" y="3923158"/>
                  <a:pt x="2105826" y="3979607"/>
                </a:cubicBezTo>
                <a:cubicBezTo>
                  <a:pt x="2244914" y="4036055"/>
                  <a:pt x="2404768" y="4064279"/>
                  <a:pt x="2585387" y="4064279"/>
                </a:cubicBezTo>
                <a:cubicBezTo>
                  <a:pt x="2809877" y="4064279"/>
                  <a:pt x="3013639" y="4015194"/>
                  <a:pt x="3196674" y="3917023"/>
                </a:cubicBezTo>
                <a:cubicBezTo>
                  <a:pt x="3379709" y="3818852"/>
                  <a:pt x="3534674" y="3690003"/>
                  <a:pt x="3661567" y="3530475"/>
                </a:cubicBezTo>
                <a:cubicBezTo>
                  <a:pt x="3788461" y="3370947"/>
                  <a:pt x="3887303" y="3194239"/>
                  <a:pt x="3958094" y="3000351"/>
                </a:cubicBezTo>
                <a:cubicBezTo>
                  <a:pt x="4028884" y="2806464"/>
                  <a:pt x="4064280" y="2613803"/>
                  <a:pt x="4064280" y="2422369"/>
                </a:cubicBezTo>
                <a:cubicBezTo>
                  <a:pt x="4064280" y="2260387"/>
                  <a:pt x="4039871" y="2109449"/>
                  <a:pt x="3991054" y="1969556"/>
                </a:cubicBezTo>
                <a:cubicBezTo>
                  <a:pt x="3942237" y="1829662"/>
                  <a:pt x="3870238" y="1708176"/>
                  <a:pt x="3775059" y="1605096"/>
                </a:cubicBezTo>
                <a:cubicBezTo>
                  <a:pt x="3679879" y="1502016"/>
                  <a:pt x="3562745" y="1422252"/>
                  <a:pt x="3423656" y="1365804"/>
                </a:cubicBezTo>
                <a:cubicBezTo>
                  <a:pt x="3284568" y="1309355"/>
                  <a:pt x="3124714" y="1281131"/>
                  <a:pt x="2944095" y="1281131"/>
                </a:cubicBezTo>
                <a:close/>
                <a:moveTo>
                  <a:pt x="3070298" y="0"/>
                </a:moveTo>
                <a:cubicBezTo>
                  <a:pt x="3438439" y="0"/>
                  <a:pt x="3773448" y="58902"/>
                  <a:pt x="4075324" y="176708"/>
                </a:cubicBezTo>
                <a:cubicBezTo>
                  <a:pt x="4377200" y="294513"/>
                  <a:pt x="4636126" y="456495"/>
                  <a:pt x="4852102" y="662654"/>
                </a:cubicBezTo>
                <a:cubicBezTo>
                  <a:pt x="5068078" y="868813"/>
                  <a:pt x="5234969" y="1113014"/>
                  <a:pt x="5352774" y="1395255"/>
                </a:cubicBezTo>
                <a:cubicBezTo>
                  <a:pt x="5470579" y="1677497"/>
                  <a:pt x="5529481" y="1983054"/>
                  <a:pt x="5529481" y="2311927"/>
                </a:cubicBezTo>
                <a:cubicBezTo>
                  <a:pt x="5529481" y="2704611"/>
                  <a:pt x="5453399" y="3083797"/>
                  <a:pt x="5301234" y="3449484"/>
                </a:cubicBezTo>
                <a:cubicBezTo>
                  <a:pt x="5149069" y="3815171"/>
                  <a:pt x="4936774" y="4137907"/>
                  <a:pt x="4664349" y="4417695"/>
                </a:cubicBezTo>
                <a:cubicBezTo>
                  <a:pt x="4391925" y="4697482"/>
                  <a:pt x="4067961" y="4922048"/>
                  <a:pt x="3692457" y="5091393"/>
                </a:cubicBezTo>
                <a:cubicBezTo>
                  <a:pt x="3316953" y="5260738"/>
                  <a:pt x="2905862" y="5345411"/>
                  <a:pt x="2459184" y="5345411"/>
                </a:cubicBezTo>
                <a:cubicBezTo>
                  <a:pt x="2091042" y="5345411"/>
                  <a:pt x="1756034" y="5286508"/>
                  <a:pt x="1454158" y="5168703"/>
                </a:cubicBezTo>
                <a:cubicBezTo>
                  <a:pt x="1152282" y="5050898"/>
                  <a:pt x="893356" y="4888916"/>
                  <a:pt x="677380" y="4682757"/>
                </a:cubicBezTo>
                <a:cubicBezTo>
                  <a:pt x="461404" y="4476598"/>
                  <a:pt x="294513" y="4232398"/>
                  <a:pt x="176708" y="3950155"/>
                </a:cubicBezTo>
                <a:cubicBezTo>
                  <a:pt x="58903" y="3667914"/>
                  <a:pt x="0" y="3362356"/>
                  <a:pt x="0" y="3033484"/>
                </a:cubicBezTo>
                <a:cubicBezTo>
                  <a:pt x="0" y="2640800"/>
                  <a:pt x="76083" y="2261614"/>
                  <a:pt x="228248" y="1895927"/>
                </a:cubicBezTo>
                <a:cubicBezTo>
                  <a:pt x="380413" y="1530240"/>
                  <a:pt x="592708" y="1207503"/>
                  <a:pt x="865132" y="927716"/>
                </a:cubicBezTo>
                <a:cubicBezTo>
                  <a:pt x="1137557" y="647928"/>
                  <a:pt x="1461521" y="423362"/>
                  <a:pt x="1837025" y="254017"/>
                </a:cubicBezTo>
                <a:cubicBezTo>
                  <a:pt x="2212529" y="84672"/>
                  <a:pt x="2623620" y="0"/>
                  <a:pt x="307029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411661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JM"/>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JM"/>
          </a:p>
        </p:txBody>
      </p:sp>
      <p:sp>
        <p:nvSpPr>
          <p:cNvPr id="4" name="Date Placeholder 3"/>
          <p:cNvSpPr>
            <a:spLocks noGrp="1"/>
          </p:cNvSpPr>
          <p:nvPr>
            <p:ph type="dt" sz="half" idx="10"/>
          </p:nvPr>
        </p:nvSpPr>
        <p:spPr/>
        <p:txBody>
          <a:bodyPr/>
          <a:lstStyle/>
          <a:p>
            <a:fld id="{D47BB8AF-C16A-4836-A92D-61834B5F0BA5}" type="datetime4">
              <a:rPr lang="en-US" smtClean="0"/>
              <a:pPr/>
              <a:t>October 26, 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3057663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JM"/>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JM"/>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JM"/>
          </a:p>
        </p:txBody>
      </p:sp>
      <p:sp>
        <p:nvSpPr>
          <p:cNvPr id="5" name="Date Placeholder 4"/>
          <p:cNvSpPr>
            <a:spLocks noGrp="1"/>
          </p:cNvSpPr>
          <p:nvPr>
            <p:ph type="dt" sz="half" idx="10"/>
          </p:nvPr>
        </p:nvSpPr>
        <p:spPr/>
        <p:txBody>
          <a:bodyPr/>
          <a:lstStyle/>
          <a:p>
            <a:fld id="{113A18F4-33C3-445B-924C-31108C51719C}" type="datetime4">
              <a:rPr lang="en-US" smtClean="0"/>
              <a:pPr/>
              <a:t>October 26, 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32057253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97F2F31D-1826-47D5-9E60-0819324AB1A7}"/>
              </a:ext>
            </a:extLst>
          </p:cNvPr>
          <p:cNvSpPr>
            <a:spLocks noGrp="1"/>
          </p:cNvSpPr>
          <p:nvPr>
            <p:ph type="pic" sz="quarter" idx="10"/>
          </p:nvPr>
        </p:nvSpPr>
        <p:spPr>
          <a:xfrm>
            <a:off x="1625641" y="1114191"/>
            <a:ext cx="4852101" cy="5153977"/>
          </a:xfrm>
          <a:custGeom>
            <a:avLst/>
            <a:gdLst/>
            <a:ahLst/>
            <a:cxnLst/>
            <a:rect l="l" t="t" r="r" b="b"/>
            <a:pathLst>
              <a:path w="4852101" h="5153977">
                <a:moveTo>
                  <a:pt x="338689" y="0"/>
                </a:moveTo>
                <a:lnTo>
                  <a:pt x="4852101" y="0"/>
                </a:lnTo>
                <a:lnTo>
                  <a:pt x="4520774" y="1251680"/>
                </a:lnTo>
                <a:lnTo>
                  <a:pt x="2974581" y="1251680"/>
                </a:lnTo>
                <a:lnTo>
                  <a:pt x="1929060" y="5153977"/>
                </a:lnTo>
                <a:lnTo>
                  <a:pt x="493309" y="5153977"/>
                </a:lnTo>
                <a:lnTo>
                  <a:pt x="1546193" y="1251680"/>
                </a:lnTo>
                <a:lnTo>
                  <a:pt x="0" y="1251680"/>
                </a:lnTo>
                <a:close/>
              </a:path>
            </a:pathLst>
          </a:custGeom>
        </p:spPr>
        <p:txBody>
          <a:bodyPr wrap="square">
            <a:noAutofit/>
          </a:bodyPr>
          <a:lstStyle/>
          <a:p>
            <a:endParaRPr lang="en-US"/>
          </a:p>
        </p:txBody>
      </p:sp>
    </p:spTree>
    <p:extLst>
      <p:ext uri="{BB962C8B-B14F-4D97-AF65-F5344CB8AC3E}">
        <p14:creationId xmlns:p14="http://schemas.microsoft.com/office/powerpoint/2010/main" val="3292019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55490D02-9839-40F7-BDEE-FFD10432386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8770" y="353962"/>
            <a:ext cx="3691292" cy="6175476"/>
          </a:xfrm>
          <a:prstGeom prst="rect">
            <a:avLst/>
          </a:prstGeom>
        </p:spPr>
      </p:pic>
      <p:sp>
        <p:nvSpPr>
          <p:cNvPr id="4" name="Picture Placeholder 2">
            <a:extLst>
              <a:ext uri="{FF2B5EF4-FFF2-40B4-BE49-F238E27FC236}">
                <a16:creationId xmlns:a16="http://schemas.microsoft.com/office/drawing/2014/main" xmlns="" id="{07DA2CF6-B957-4BEE-AA5D-D44059288AF7}"/>
              </a:ext>
            </a:extLst>
          </p:cNvPr>
          <p:cNvSpPr>
            <a:spLocks noGrp="1"/>
          </p:cNvSpPr>
          <p:nvPr>
            <p:ph type="pic" sz="quarter" idx="10"/>
          </p:nvPr>
        </p:nvSpPr>
        <p:spPr>
          <a:xfrm>
            <a:off x="1911746" y="1925219"/>
            <a:ext cx="2447486" cy="3007562"/>
          </a:xfrm>
          <a:prstGeom prst="roundRect">
            <a:avLst>
              <a:gd name="adj" fmla="val 15274"/>
            </a:avLst>
          </a:prstGeom>
          <a:solidFill>
            <a:schemeClr val="bg1">
              <a:lumMod val="85000"/>
            </a:schemeClr>
          </a:solidFill>
        </p:spPr>
        <p:txBody>
          <a:bodyPr/>
          <a:lstStyle/>
          <a:p>
            <a:endParaRPr lang="id-ID" dirty="0"/>
          </a:p>
        </p:txBody>
      </p:sp>
    </p:spTree>
    <p:extLst>
      <p:ext uri="{BB962C8B-B14F-4D97-AF65-F5344CB8AC3E}">
        <p14:creationId xmlns:p14="http://schemas.microsoft.com/office/powerpoint/2010/main" val="114562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FCDE087F-7232-4EED-9D38-7001BE8E294D}"/>
              </a:ext>
            </a:extLst>
          </p:cNvPr>
          <p:cNvSpPr>
            <a:spLocks noGrp="1"/>
          </p:cNvSpPr>
          <p:nvPr>
            <p:ph type="pic" sz="quarter" idx="10"/>
          </p:nvPr>
        </p:nvSpPr>
        <p:spPr>
          <a:xfrm>
            <a:off x="0" y="0"/>
            <a:ext cx="12192000" cy="6858000"/>
          </a:xfrm>
          <a:prstGeom prst="rect">
            <a:avLst/>
          </a:prstGeom>
        </p:spPr>
        <p:txBody>
          <a:bodyPr/>
          <a:lstStyle/>
          <a:p>
            <a:endParaRPr lang="en-US"/>
          </a:p>
        </p:txBody>
      </p:sp>
    </p:spTree>
    <p:extLst>
      <p:ext uri="{BB962C8B-B14F-4D97-AF65-F5344CB8AC3E}">
        <p14:creationId xmlns:p14="http://schemas.microsoft.com/office/powerpoint/2010/main" val="124658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320187EB-9E9C-461F-A93F-91BBE40D2CB5}"/>
              </a:ext>
            </a:extLst>
          </p:cNvPr>
          <p:cNvSpPr>
            <a:spLocks noGrp="1"/>
          </p:cNvSpPr>
          <p:nvPr>
            <p:ph type="pic" sz="quarter" idx="10"/>
          </p:nvPr>
        </p:nvSpPr>
        <p:spPr>
          <a:xfrm>
            <a:off x="6229350" y="1104900"/>
            <a:ext cx="5962650" cy="4686300"/>
          </a:xfrm>
          <a:custGeom>
            <a:avLst/>
            <a:gdLst>
              <a:gd name="connsiteX0" fmla="*/ 0 w 5962650"/>
              <a:gd name="connsiteY0" fmla="*/ 0 h 4229100"/>
              <a:gd name="connsiteX1" fmla="*/ 5962650 w 5962650"/>
              <a:gd name="connsiteY1" fmla="*/ 0 h 4229100"/>
              <a:gd name="connsiteX2" fmla="*/ 5962650 w 5962650"/>
              <a:gd name="connsiteY2" fmla="*/ 4229100 h 4229100"/>
              <a:gd name="connsiteX3" fmla="*/ 0 w 5962650"/>
              <a:gd name="connsiteY3" fmla="*/ 4229100 h 4229100"/>
            </a:gdLst>
            <a:ahLst/>
            <a:cxnLst>
              <a:cxn ang="0">
                <a:pos x="connsiteX0" y="connsiteY0"/>
              </a:cxn>
              <a:cxn ang="0">
                <a:pos x="connsiteX1" y="connsiteY1"/>
              </a:cxn>
              <a:cxn ang="0">
                <a:pos x="connsiteX2" y="connsiteY2"/>
              </a:cxn>
              <a:cxn ang="0">
                <a:pos x="connsiteX3" y="connsiteY3"/>
              </a:cxn>
            </a:cxnLst>
            <a:rect l="l" t="t" r="r" b="b"/>
            <a:pathLst>
              <a:path w="5962650" h="4229100">
                <a:moveTo>
                  <a:pt x="0" y="0"/>
                </a:moveTo>
                <a:lnTo>
                  <a:pt x="5962650" y="0"/>
                </a:lnTo>
                <a:lnTo>
                  <a:pt x="5962650" y="4229100"/>
                </a:lnTo>
                <a:lnTo>
                  <a:pt x="0" y="4229100"/>
                </a:lnTo>
                <a:close/>
              </a:path>
            </a:pathLst>
          </a:custGeom>
        </p:spPr>
        <p:txBody>
          <a:bodyPr wrap="square">
            <a:noAutofit/>
          </a:bodyPr>
          <a:lstStyle/>
          <a:p>
            <a:endParaRPr lang="en-US"/>
          </a:p>
        </p:txBody>
      </p:sp>
    </p:spTree>
    <p:extLst>
      <p:ext uri="{BB962C8B-B14F-4D97-AF65-F5344CB8AC3E}">
        <p14:creationId xmlns:p14="http://schemas.microsoft.com/office/powerpoint/2010/main" val="72433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3">
            <a:alphaModFix amt="20000"/>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userDrawn="1"/>
        </p:nvSpPr>
        <p:spPr>
          <a:xfrm>
            <a:off x="257558" y="1954248"/>
            <a:ext cx="369332" cy="2842132"/>
          </a:xfrm>
          <a:prstGeom prst="rect">
            <a:avLst/>
          </a:prstGeom>
          <a:noFill/>
        </p:spPr>
        <p:txBody>
          <a:bodyPr vert="vert270" wrap="square" rtlCol="0">
            <a:spAutoFit/>
          </a:bodyPr>
          <a:lstStyle/>
          <a:p>
            <a:pPr algn="ctr"/>
            <a:r>
              <a:rPr lang="en-US" sz="1200" spc="300" dirty="0">
                <a:solidFill>
                  <a:schemeClr val="bg1">
                    <a:lumMod val="75000"/>
                    <a:alpha val="58000"/>
                  </a:schemeClr>
                </a:solidFill>
                <a:latin typeface="+mj-lt"/>
              </a:rPr>
              <a:t>www.yourcompany.com</a:t>
            </a:r>
          </a:p>
        </p:txBody>
      </p:sp>
      <p:sp>
        <p:nvSpPr>
          <p:cNvPr id="12" name="Freeform: Shape 11">
            <a:extLst>
              <a:ext uri="{FF2B5EF4-FFF2-40B4-BE49-F238E27FC236}">
                <a16:creationId xmlns:a16="http://schemas.microsoft.com/office/drawing/2014/main" xmlns="" id="{0FFED1ED-7B1E-4988-968E-3D1E30ABA35E}"/>
              </a:ext>
            </a:extLst>
          </p:cNvPr>
          <p:cNvSpPr/>
          <p:nvPr userDrawn="1"/>
        </p:nvSpPr>
        <p:spPr>
          <a:xfrm>
            <a:off x="11385551" y="6051860"/>
            <a:ext cx="806450" cy="806136"/>
          </a:xfrm>
          <a:custGeom>
            <a:avLst/>
            <a:gdLst>
              <a:gd name="connsiteX0" fmla="*/ 739775 w 739775"/>
              <a:gd name="connsiteY0" fmla="*/ 0 h 806136"/>
              <a:gd name="connsiteX1" fmla="*/ 739775 w 739775"/>
              <a:gd name="connsiteY1" fmla="*/ 442545 h 806136"/>
              <a:gd name="connsiteX2" fmla="*/ 406115 w 739775"/>
              <a:gd name="connsiteY2" fmla="*/ 806136 h 806136"/>
              <a:gd name="connsiteX3" fmla="*/ 0 w 739775"/>
              <a:gd name="connsiteY3" fmla="*/ 806136 h 806136"/>
              <a:gd name="connsiteX4" fmla="*/ 739775 w 739775"/>
              <a:gd name="connsiteY4" fmla="*/ 0 h 806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775" h="806136">
                <a:moveTo>
                  <a:pt x="739775" y="0"/>
                </a:moveTo>
                <a:lnTo>
                  <a:pt x="739775" y="442545"/>
                </a:lnTo>
                <a:lnTo>
                  <a:pt x="406115" y="806136"/>
                </a:lnTo>
                <a:lnTo>
                  <a:pt x="0" y="806136"/>
                </a:lnTo>
                <a:lnTo>
                  <a:pt x="73977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xmlns="" id="{3683637E-E293-4614-98C9-7339A28F1A23}"/>
              </a:ext>
            </a:extLst>
          </p:cNvPr>
          <p:cNvSpPr txBox="1"/>
          <p:nvPr userDrawn="1"/>
        </p:nvSpPr>
        <p:spPr>
          <a:xfrm>
            <a:off x="11570021" y="6447356"/>
            <a:ext cx="621979" cy="261610"/>
          </a:xfrm>
          <a:prstGeom prst="rect">
            <a:avLst/>
          </a:prstGeom>
          <a:noFill/>
        </p:spPr>
        <p:txBody>
          <a:bodyPr wrap="square" rtlCol="0">
            <a:spAutoFit/>
          </a:bodyPr>
          <a:lstStyle/>
          <a:p>
            <a:pPr algn="ctr"/>
            <a:fld id="{260E2A6B-A809-4840-BF14-8648BC0BDF87}" type="slidenum">
              <a:rPr lang="id-ID" sz="1100" b="0" i="0" smtClean="0">
                <a:solidFill>
                  <a:schemeClr val="bg1"/>
                </a:solidFill>
                <a:latin typeface="Lato Light" panose="020F0502020204030203" pitchFamily="34" charset="0"/>
                <a:ea typeface="Lato Light" panose="020F0502020204030203" pitchFamily="34" charset="0"/>
                <a:cs typeface="Lato Light" panose="020F0502020204030203" pitchFamily="34" charset="0"/>
              </a:rPr>
              <a:pPr algn="ctr"/>
              <a:t>‹#›</a:t>
            </a:fld>
            <a:endParaRPr lang="id-ID" sz="1100" b="0" i="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p:txBody>
      </p:sp>
      <p:grpSp>
        <p:nvGrpSpPr>
          <p:cNvPr id="14" name="Group 13">
            <a:extLst>
              <a:ext uri="{FF2B5EF4-FFF2-40B4-BE49-F238E27FC236}">
                <a16:creationId xmlns:a16="http://schemas.microsoft.com/office/drawing/2014/main" xmlns="" id="{0A58F79C-F890-4EE8-BA88-6DA0E7558F2F}"/>
              </a:ext>
            </a:extLst>
          </p:cNvPr>
          <p:cNvGrpSpPr/>
          <p:nvPr userDrawn="1"/>
        </p:nvGrpSpPr>
        <p:grpSpPr>
          <a:xfrm>
            <a:off x="0" y="5892315"/>
            <a:ext cx="1635873" cy="970446"/>
            <a:chOff x="-9527" y="5892315"/>
            <a:chExt cx="1635873" cy="970446"/>
          </a:xfrm>
        </p:grpSpPr>
        <p:sp>
          <p:nvSpPr>
            <p:cNvPr id="15" name="Freeform: Shape 14">
              <a:extLst>
                <a:ext uri="{FF2B5EF4-FFF2-40B4-BE49-F238E27FC236}">
                  <a16:creationId xmlns:a16="http://schemas.microsoft.com/office/drawing/2014/main" xmlns="" id="{F74FF2FA-291D-43D6-B6A6-9414D0D216BE}"/>
                </a:ext>
              </a:extLst>
            </p:cNvPr>
            <p:cNvSpPr/>
            <p:nvPr/>
          </p:nvSpPr>
          <p:spPr>
            <a:xfrm>
              <a:off x="-9527" y="5892315"/>
              <a:ext cx="826851" cy="834995"/>
            </a:xfrm>
            <a:custGeom>
              <a:avLst/>
              <a:gdLst>
                <a:gd name="connsiteX0" fmla="*/ 0 w 614126"/>
                <a:gd name="connsiteY0" fmla="*/ 0 h 1192183"/>
                <a:gd name="connsiteX1" fmla="*/ 614126 w 614126"/>
                <a:gd name="connsiteY1" fmla="*/ 1192183 h 1192183"/>
                <a:gd name="connsiteX2" fmla="*/ 447640 w 614126"/>
                <a:gd name="connsiteY2" fmla="*/ 1192183 h 1192183"/>
                <a:gd name="connsiteX3" fmla="*/ 0 w 614126"/>
                <a:gd name="connsiteY3" fmla="*/ 323194 h 1192183"/>
                <a:gd name="connsiteX4" fmla="*/ 0 w 614126"/>
                <a:gd name="connsiteY4" fmla="*/ 0 h 1192183"/>
                <a:gd name="connsiteX0" fmla="*/ 0 w 817326"/>
                <a:gd name="connsiteY0" fmla="*/ 0 h 1192183"/>
                <a:gd name="connsiteX1" fmla="*/ 817326 w 817326"/>
                <a:gd name="connsiteY1" fmla="*/ 1192183 h 1192183"/>
                <a:gd name="connsiteX2" fmla="*/ 447640 w 817326"/>
                <a:gd name="connsiteY2" fmla="*/ 1192183 h 1192183"/>
                <a:gd name="connsiteX3" fmla="*/ 0 w 817326"/>
                <a:gd name="connsiteY3" fmla="*/ 323194 h 1192183"/>
                <a:gd name="connsiteX4" fmla="*/ 0 w 817326"/>
                <a:gd name="connsiteY4" fmla="*/ 0 h 1192183"/>
                <a:gd name="connsiteX0" fmla="*/ 0 w 817326"/>
                <a:gd name="connsiteY0" fmla="*/ 0 h 1192183"/>
                <a:gd name="connsiteX1" fmla="*/ 817326 w 817326"/>
                <a:gd name="connsiteY1" fmla="*/ 1192183 h 1192183"/>
                <a:gd name="connsiteX2" fmla="*/ 447640 w 817326"/>
                <a:gd name="connsiteY2" fmla="*/ 1192183 h 1192183"/>
                <a:gd name="connsiteX3" fmla="*/ 4763 w 817326"/>
                <a:gd name="connsiteY3" fmla="*/ 499407 h 1192183"/>
                <a:gd name="connsiteX4" fmla="*/ 0 w 817326"/>
                <a:gd name="connsiteY4" fmla="*/ 0 h 1192183"/>
                <a:gd name="connsiteX0" fmla="*/ 0 w 826851"/>
                <a:gd name="connsiteY0" fmla="*/ 0 h 834995"/>
                <a:gd name="connsiteX1" fmla="*/ 826851 w 826851"/>
                <a:gd name="connsiteY1" fmla="*/ 834995 h 834995"/>
                <a:gd name="connsiteX2" fmla="*/ 457165 w 826851"/>
                <a:gd name="connsiteY2" fmla="*/ 834995 h 834995"/>
                <a:gd name="connsiteX3" fmla="*/ 14288 w 826851"/>
                <a:gd name="connsiteY3" fmla="*/ 142219 h 834995"/>
                <a:gd name="connsiteX4" fmla="*/ 0 w 826851"/>
                <a:gd name="connsiteY4" fmla="*/ 0 h 834995"/>
                <a:gd name="connsiteX0" fmla="*/ 0 w 826851"/>
                <a:gd name="connsiteY0" fmla="*/ 0 h 834995"/>
                <a:gd name="connsiteX1" fmla="*/ 826851 w 826851"/>
                <a:gd name="connsiteY1" fmla="*/ 834995 h 834995"/>
                <a:gd name="connsiteX2" fmla="*/ 457165 w 826851"/>
                <a:gd name="connsiteY2" fmla="*/ 834995 h 834995"/>
                <a:gd name="connsiteX3" fmla="*/ 9525 w 826851"/>
                <a:gd name="connsiteY3" fmla="*/ 447019 h 834995"/>
                <a:gd name="connsiteX4" fmla="*/ 0 w 826851"/>
                <a:gd name="connsiteY4" fmla="*/ 0 h 834995"/>
                <a:gd name="connsiteX0" fmla="*/ 0 w 826851"/>
                <a:gd name="connsiteY0" fmla="*/ 0 h 834995"/>
                <a:gd name="connsiteX1" fmla="*/ 826851 w 826851"/>
                <a:gd name="connsiteY1" fmla="*/ 834995 h 834995"/>
                <a:gd name="connsiteX2" fmla="*/ 457165 w 826851"/>
                <a:gd name="connsiteY2" fmla="*/ 834995 h 834995"/>
                <a:gd name="connsiteX3" fmla="*/ 9525 w 826851"/>
                <a:gd name="connsiteY3" fmla="*/ 423206 h 834995"/>
                <a:gd name="connsiteX4" fmla="*/ 0 w 826851"/>
                <a:gd name="connsiteY4" fmla="*/ 0 h 834995"/>
                <a:gd name="connsiteX0" fmla="*/ 0 w 826851"/>
                <a:gd name="connsiteY0" fmla="*/ 0 h 834995"/>
                <a:gd name="connsiteX1" fmla="*/ 826851 w 826851"/>
                <a:gd name="connsiteY1" fmla="*/ 834995 h 834995"/>
                <a:gd name="connsiteX2" fmla="*/ 457165 w 826851"/>
                <a:gd name="connsiteY2" fmla="*/ 834995 h 834995"/>
                <a:gd name="connsiteX3" fmla="*/ 4763 w 826851"/>
                <a:gd name="connsiteY3" fmla="*/ 389869 h 834995"/>
                <a:gd name="connsiteX4" fmla="*/ 0 w 826851"/>
                <a:gd name="connsiteY4" fmla="*/ 0 h 834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851" h="834995">
                  <a:moveTo>
                    <a:pt x="0" y="0"/>
                  </a:moveTo>
                  <a:lnTo>
                    <a:pt x="826851" y="834995"/>
                  </a:lnTo>
                  <a:lnTo>
                    <a:pt x="457165" y="834995"/>
                  </a:lnTo>
                  <a:lnTo>
                    <a:pt x="4763" y="389869"/>
                  </a:lnTo>
                  <a:cubicBezTo>
                    <a:pt x="3175" y="223400"/>
                    <a:pt x="1588" y="166469"/>
                    <a:pt x="0" y="0"/>
                  </a:cubicBez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xmlns="" id="{7BDF4B46-5F03-48CA-85B4-D19CE024052F}"/>
                </a:ext>
              </a:extLst>
            </p:cNvPr>
            <p:cNvSpPr/>
            <p:nvPr/>
          </p:nvSpPr>
          <p:spPr>
            <a:xfrm>
              <a:off x="457614" y="6250424"/>
              <a:ext cx="1168732" cy="612337"/>
            </a:xfrm>
            <a:custGeom>
              <a:avLst/>
              <a:gdLst>
                <a:gd name="connsiteX0" fmla="*/ 0 w 878219"/>
                <a:gd name="connsiteY0" fmla="*/ 0 h 607575"/>
                <a:gd name="connsiteX1" fmla="*/ 554426 w 878219"/>
                <a:gd name="connsiteY1" fmla="*/ 0 h 607575"/>
                <a:gd name="connsiteX2" fmla="*/ 878219 w 878219"/>
                <a:gd name="connsiteY2" fmla="*/ 607575 h 607575"/>
                <a:gd name="connsiteX3" fmla="*/ 323793 w 878219"/>
                <a:gd name="connsiteY3" fmla="*/ 607575 h 607575"/>
                <a:gd name="connsiteX4" fmla="*/ 0 w 878219"/>
                <a:gd name="connsiteY4" fmla="*/ 0 h 607575"/>
                <a:gd name="connsiteX0" fmla="*/ 0 w 1168732"/>
                <a:gd name="connsiteY0" fmla="*/ 0 h 612337"/>
                <a:gd name="connsiteX1" fmla="*/ 554426 w 1168732"/>
                <a:gd name="connsiteY1" fmla="*/ 0 h 612337"/>
                <a:gd name="connsiteX2" fmla="*/ 1168732 w 1168732"/>
                <a:gd name="connsiteY2" fmla="*/ 612337 h 612337"/>
                <a:gd name="connsiteX3" fmla="*/ 323793 w 1168732"/>
                <a:gd name="connsiteY3" fmla="*/ 607575 h 612337"/>
                <a:gd name="connsiteX4" fmla="*/ 0 w 1168732"/>
                <a:gd name="connsiteY4" fmla="*/ 0 h 612337"/>
                <a:gd name="connsiteX0" fmla="*/ 0 w 1168732"/>
                <a:gd name="connsiteY0" fmla="*/ 0 h 612337"/>
                <a:gd name="connsiteX1" fmla="*/ 554426 w 1168732"/>
                <a:gd name="connsiteY1" fmla="*/ 0 h 612337"/>
                <a:gd name="connsiteX2" fmla="*/ 1168732 w 1168732"/>
                <a:gd name="connsiteY2" fmla="*/ 612337 h 612337"/>
                <a:gd name="connsiteX3" fmla="*/ 547630 w 1168732"/>
                <a:gd name="connsiteY3" fmla="*/ 593287 h 612337"/>
                <a:gd name="connsiteX4" fmla="*/ 0 w 1168732"/>
                <a:gd name="connsiteY4" fmla="*/ 0 h 612337"/>
                <a:gd name="connsiteX0" fmla="*/ 0 w 1168732"/>
                <a:gd name="connsiteY0" fmla="*/ 0 h 612337"/>
                <a:gd name="connsiteX1" fmla="*/ 554426 w 1168732"/>
                <a:gd name="connsiteY1" fmla="*/ 0 h 612337"/>
                <a:gd name="connsiteX2" fmla="*/ 1168732 w 1168732"/>
                <a:gd name="connsiteY2" fmla="*/ 612337 h 612337"/>
                <a:gd name="connsiteX3" fmla="*/ 557155 w 1168732"/>
                <a:gd name="connsiteY3" fmla="*/ 607575 h 612337"/>
                <a:gd name="connsiteX4" fmla="*/ 0 w 1168732"/>
                <a:gd name="connsiteY4" fmla="*/ 0 h 612337"/>
                <a:gd name="connsiteX0" fmla="*/ 0 w 1168732"/>
                <a:gd name="connsiteY0" fmla="*/ 0 h 612337"/>
                <a:gd name="connsiteX1" fmla="*/ 554426 w 1168732"/>
                <a:gd name="connsiteY1" fmla="*/ 0 h 612337"/>
                <a:gd name="connsiteX2" fmla="*/ 1168732 w 1168732"/>
                <a:gd name="connsiteY2" fmla="*/ 612337 h 612337"/>
                <a:gd name="connsiteX3" fmla="*/ 614305 w 1168732"/>
                <a:gd name="connsiteY3" fmla="*/ 607575 h 612337"/>
                <a:gd name="connsiteX4" fmla="*/ 0 w 1168732"/>
                <a:gd name="connsiteY4" fmla="*/ 0 h 612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8732" h="612337">
                  <a:moveTo>
                    <a:pt x="0" y="0"/>
                  </a:moveTo>
                  <a:lnTo>
                    <a:pt x="554426" y="0"/>
                  </a:lnTo>
                  <a:lnTo>
                    <a:pt x="1168732" y="612337"/>
                  </a:lnTo>
                  <a:lnTo>
                    <a:pt x="614305" y="607575"/>
                  </a:lnTo>
                  <a:lnTo>
                    <a:pt x="0" y="0"/>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08696332"/>
      </p:ext>
    </p:extLst>
  </p:cSld>
  <p:clrMap bg1="lt1" tx1="dk1" bg2="lt2" tx2="dk2" accent1="accent1" accent2="accent2" accent3="accent3" accent4="accent4" accent5="accent5" accent6="accent6" hlink="hlink" folHlink="folHlink"/>
  <p:sldLayoutIdLst>
    <p:sldLayoutId id="2147483649" r:id="rId1"/>
    <p:sldLayoutId id="2147483700" r:id="rId2"/>
    <p:sldLayoutId id="2147483696" r:id="rId3"/>
    <p:sldLayoutId id="2147483697" r:id="rId4"/>
    <p:sldLayoutId id="2147483698" r:id="rId5"/>
    <p:sldLayoutId id="2147483699" r:id="rId6"/>
    <p:sldLayoutId id="2147483695" r:id="rId7"/>
    <p:sldLayoutId id="2147483693" r:id="rId8"/>
    <p:sldLayoutId id="2147483692" r:id="rId9"/>
    <p:sldLayoutId id="2147483690" r:id="rId10"/>
    <p:sldLayoutId id="2147483689" r:id="rId11"/>
    <p:sldLayoutId id="2147483686" r:id="rId12"/>
    <p:sldLayoutId id="2147483678" r:id="rId13"/>
    <p:sldLayoutId id="2147483677" r:id="rId14"/>
    <p:sldLayoutId id="2147483671" r:id="rId15"/>
    <p:sldLayoutId id="2147483672" r:id="rId16"/>
    <p:sldLayoutId id="2147483670" r:id="rId17"/>
    <p:sldLayoutId id="2147483660" r:id="rId18"/>
    <p:sldLayoutId id="2147483661" r:id="rId19"/>
    <p:sldLayoutId id="2147483669" r:id="rId20"/>
    <p:sldLayoutId id="2147483650" r:id="rId21"/>
    <p:sldLayoutId id="2147483694" r:id="rId22"/>
    <p:sldLayoutId id="2147483691" r:id="rId23"/>
    <p:sldLayoutId id="2147483687" r:id="rId24"/>
    <p:sldLayoutId id="2147483679" r:id="rId25"/>
    <p:sldLayoutId id="2147483676" r:id="rId26"/>
    <p:sldLayoutId id="2147483675" r:id="rId27"/>
    <p:sldLayoutId id="2147483674" r:id="rId28"/>
    <p:sldLayoutId id="2147483673" r:id="rId29"/>
    <p:sldLayoutId id="2147483667" r:id="rId30"/>
    <p:sldLayoutId id="2147483668" r:id="rId31"/>
    <p:sldLayoutId id="2147483666" r:id="rId32"/>
    <p:sldLayoutId id="2147483665" r:id="rId33"/>
    <p:sldLayoutId id="2147483664" r:id="rId34"/>
    <p:sldLayoutId id="2147483663" r:id="rId35"/>
    <p:sldLayoutId id="2147483662" r:id="rId36"/>
    <p:sldLayoutId id="2147483651" r:id="rId37"/>
    <p:sldLayoutId id="2147483652" r:id="rId38"/>
    <p:sldLayoutId id="2147483653" r:id="rId39"/>
    <p:sldLayoutId id="2147483654" r:id="rId40"/>
    <p:sldLayoutId id="2147483655" r:id="rId41"/>
    <p:sldLayoutId id="2147483656" r:id="rId42"/>
    <p:sldLayoutId id="2147483657" r:id="rId43"/>
    <p:sldLayoutId id="2147483658" r:id="rId44"/>
    <p:sldLayoutId id="2147483659" r:id="rId45"/>
    <p:sldLayoutId id="2147483682" r:id="rId46"/>
    <p:sldLayoutId id="2147483683" r:id="rId47"/>
    <p:sldLayoutId id="2147483685" r:id="rId48"/>
    <p:sldLayoutId id="2147483702" r:id="rId49"/>
    <p:sldLayoutId id="2147483703" r:id="rId50"/>
    <p:sldLayoutId id="2147483704" r:id="rId5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xml"/><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24.jpg"/><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diagramLayout" Target="../diagrams/layout1.xml"/><Relationship Id="rId7" Type="http://schemas.openxmlformats.org/officeDocument/2006/relationships/image" Target="../media/image28.jpg"/><Relationship Id="rId2" Type="http://schemas.openxmlformats.org/officeDocument/2006/relationships/diagramData" Target="../diagrams/data1.xml"/><Relationship Id="rId1" Type="http://schemas.openxmlformats.org/officeDocument/2006/relationships/slideLayout" Target="../slideLayouts/slideLayout5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49.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9.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12192000" cy="6857999"/>
          </a:xfrm>
          <a:prstGeom prst="rect">
            <a:avLst/>
          </a:prstGeom>
          <a:gradFill>
            <a:gsLst>
              <a:gs pos="100000">
                <a:schemeClr val="bg1">
                  <a:lumMod val="85000"/>
                  <a:alpha val="90000"/>
                </a:schemeClr>
              </a:gs>
              <a:gs pos="0">
                <a:schemeClr val="bg1">
                  <a:alpha val="8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498" t="4599" r="18133" b="14468"/>
          <a:stretch/>
        </p:blipFill>
        <p:spPr>
          <a:xfrm>
            <a:off x="112776" y="52249"/>
            <a:ext cx="6076962" cy="6805750"/>
          </a:xfrm>
          <a:prstGeom prst="rect">
            <a:avLst/>
          </a:prstGeom>
        </p:spPr>
      </p:pic>
      <p:sp>
        <p:nvSpPr>
          <p:cNvPr id="4" name="TextBox 3"/>
          <p:cNvSpPr txBox="1"/>
          <p:nvPr/>
        </p:nvSpPr>
        <p:spPr>
          <a:xfrm>
            <a:off x="2253432" y="4596678"/>
            <a:ext cx="4568282" cy="1015663"/>
          </a:xfrm>
          <a:prstGeom prst="rect">
            <a:avLst/>
          </a:prstGeom>
          <a:noFill/>
        </p:spPr>
        <p:txBody>
          <a:bodyPr wrap="square" rtlCol="0">
            <a:spAutoFit/>
          </a:bodyPr>
          <a:lstStyle/>
          <a:p>
            <a:pPr algn="ctr"/>
            <a:r>
              <a:rPr lang="en-US" sz="6000" b="1" dirty="0" smtClean="0">
                <a:gradFill flip="none" rotWithShape="1">
                  <a:gsLst>
                    <a:gs pos="0">
                      <a:schemeClr val="tx2"/>
                    </a:gs>
                    <a:gs pos="74000">
                      <a:schemeClr val="accent6"/>
                    </a:gs>
                    <a:gs pos="100000">
                      <a:schemeClr val="accent1"/>
                    </a:gs>
                  </a:gsLst>
                  <a:path path="circle">
                    <a:fillToRect l="100000" t="100000"/>
                  </a:path>
                  <a:tileRect r="-100000" b="-100000"/>
                </a:gradFill>
                <a:latin typeface="Lato" panose="020F0502020204030203" pitchFamily="34" charset="0"/>
                <a:ea typeface="Lato" panose="020F0502020204030203" pitchFamily="34" charset="0"/>
                <a:cs typeface="Lato" panose="020F0502020204030203" pitchFamily="34" charset="0"/>
              </a:rPr>
              <a:t>India</a:t>
            </a:r>
            <a:endParaRPr lang="en-US" sz="6000" dirty="0">
              <a:gradFill flip="none" rotWithShape="1">
                <a:gsLst>
                  <a:gs pos="0">
                    <a:schemeClr val="tx2"/>
                  </a:gs>
                  <a:gs pos="74000">
                    <a:schemeClr val="accent6"/>
                  </a:gs>
                  <a:gs pos="100000">
                    <a:schemeClr val="accent1"/>
                  </a:gs>
                </a:gsLst>
                <a:path path="circle">
                  <a:fillToRect l="100000" t="100000"/>
                </a:path>
                <a:tileRect r="-100000" b="-100000"/>
              </a:gradFill>
              <a:latin typeface="Lato" panose="020F0502020204030203" pitchFamily="34" charset="0"/>
              <a:ea typeface="Lato" panose="020F0502020204030203" pitchFamily="34" charset="0"/>
              <a:cs typeface="Lato" panose="020F0502020204030203" pitchFamily="34" charset="0"/>
            </a:endParaRPr>
          </a:p>
        </p:txBody>
      </p:sp>
      <p:sp>
        <p:nvSpPr>
          <p:cNvPr id="14" name="TextBox 13"/>
          <p:cNvSpPr txBox="1"/>
          <p:nvPr/>
        </p:nvSpPr>
        <p:spPr>
          <a:xfrm>
            <a:off x="2190608" y="5664590"/>
            <a:ext cx="10317380" cy="769441"/>
          </a:xfrm>
          <a:prstGeom prst="rect">
            <a:avLst/>
          </a:prstGeom>
          <a:noFill/>
        </p:spPr>
        <p:txBody>
          <a:bodyPr wrap="square" rtlCol="0">
            <a:spAutoFit/>
          </a:bodyPr>
          <a:lstStyle/>
          <a:p>
            <a:pPr algn="ctr"/>
            <a:r>
              <a:rPr lang="fa-IR" sz="4400" b="1" dirty="0" smtClean="0">
                <a:gradFill flip="none" rotWithShape="1">
                  <a:gsLst>
                    <a:gs pos="0">
                      <a:schemeClr val="tx2"/>
                    </a:gs>
                    <a:gs pos="74000">
                      <a:schemeClr val="accent6"/>
                    </a:gs>
                    <a:gs pos="100000">
                      <a:schemeClr val="accent1"/>
                    </a:gs>
                  </a:gsLst>
                  <a:path path="circle">
                    <a:fillToRect l="100000" t="100000"/>
                  </a:path>
                  <a:tileRect r="-100000" b="-100000"/>
                </a:gradFill>
                <a:latin typeface="Lato" panose="020F0502020204030203" pitchFamily="34" charset="0"/>
                <a:ea typeface="Lato" panose="020F0502020204030203" pitchFamily="34" charset="0"/>
                <a:cs typeface="B Homa" panose="00000400000000000000" pitchFamily="2" charset="-78"/>
              </a:rPr>
              <a:t>برنامه ریزی ملی منطقه ای در کشور هندوستان</a:t>
            </a:r>
            <a:endParaRPr lang="en-US" sz="4400" dirty="0">
              <a:gradFill flip="none" rotWithShape="1">
                <a:gsLst>
                  <a:gs pos="0">
                    <a:schemeClr val="tx2"/>
                  </a:gs>
                  <a:gs pos="74000">
                    <a:schemeClr val="accent6"/>
                  </a:gs>
                  <a:gs pos="100000">
                    <a:schemeClr val="accent1"/>
                  </a:gs>
                </a:gsLst>
                <a:path path="circle">
                  <a:fillToRect l="100000" t="100000"/>
                </a:path>
                <a:tileRect r="-100000" b="-100000"/>
              </a:gradFill>
              <a:latin typeface="Lato" panose="020F0502020204030203" pitchFamily="34" charset="0"/>
              <a:ea typeface="Lato" panose="020F0502020204030203" pitchFamily="34" charset="0"/>
              <a:cs typeface="B Homa" panose="00000400000000000000" pitchFamily="2" charset="-78"/>
            </a:endParaRPr>
          </a:p>
        </p:txBody>
      </p:sp>
      <p:sp>
        <p:nvSpPr>
          <p:cNvPr id="16" name="TextBox 15"/>
          <p:cNvSpPr txBox="1"/>
          <p:nvPr/>
        </p:nvSpPr>
        <p:spPr>
          <a:xfrm>
            <a:off x="6189738" y="399083"/>
            <a:ext cx="5737168" cy="954107"/>
          </a:xfrm>
          <a:prstGeom prst="rect">
            <a:avLst/>
          </a:prstGeom>
          <a:noFill/>
        </p:spPr>
        <p:txBody>
          <a:bodyPr wrap="square" rtlCol="0">
            <a:spAutoFit/>
          </a:bodyPr>
          <a:lstStyle/>
          <a:p>
            <a:pPr algn="ctr"/>
            <a:r>
              <a:rPr lang="fa-IR" sz="2800" dirty="0" smtClean="0">
                <a:latin typeface="IranNastaliq" panose="02020505000000020003" pitchFamily="18" charset="0"/>
                <a:ea typeface="Lato" panose="020F0502020204030203" pitchFamily="34" charset="0"/>
                <a:cs typeface="B Nazanin" panose="00000400000000000000" pitchFamily="2" charset="-78"/>
              </a:rPr>
              <a:t>برنامه </a:t>
            </a:r>
            <a:r>
              <a:rPr lang="fa-IR" sz="2800" dirty="0" smtClean="0">
                <a:latin typeface="IranNastaliq" panose="02020505000000020003" pitchFamily="18" charset="0"/>
                <a:ea typeface="Lato" panose="020F0502020204030203" pitchFamily="34" charset="0"/>
                <a:cs typeface="B Nazanin" panose="00000400000000000000" pitchFamily="2" charset="-78"/>
              </a:rPr>
              <a:t>ریزی ملی و منطقه ای ایران وجهان</a:t>
            </a:r>
          </a:p>
          <a:p>
            <a:pPr algn="ctr"/>
            <a:endParaRPr lang="fa-IR" sz="2800" dirty="0" smtClean="0">
              <a:latin typeface="IranNastaliq" panose="02020505000000020003" pitchFamily="18" charset="0"/>
              <a:ea typeface="Lato" panose="020F0502020204030203" pitchFamily="34" charset="0"/>
              <a:cs typeface="IranNastaliq" panose="02020505000000020003" pitchFamily="18" charset="0"/>
            </a:endParaRPr>
          </a:p>
        </p:txBody>
      </p:sp>
    </p:spTree>
    <p:extLst>
      <p:ext uri="{BB962C8B-B14F-4D97-AF65-F5344CB8AC3E}">
        <p14:creationId xmlns:p14="http://schemas.microsoft.com/office/powerpoint/2010/main" val="374361431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p:bldP spid="14"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02048" y="99145"/>
            <a:ext cx="3520516" cy="52322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a:spAutoFit/>
          </a:bodyPr>
          <a:lstStyle/>
          <a:p>
            <a:r>
              <a:rPr lang="fa-IR" sz="2800" b="1" dirty="0">
                <a:cs typeface="B Homa" panose="00000400000000000000" pitchFamily="2" charset="-78"/>
              </a:rPr>
              <a:t>نظام برنامه ریزی کشور هند</a:t>
            </a:r>
          </a:p>
        </p:txBody>
      </p:sp>
      <p:sp>
        <p:nvSpPr>
          <p:cNvPr id="3" name="Rectangle 2"/>
          <p:cNvSpPr/>
          <p:nvPr/>
        </p:nvSpPr>
        <p:spPr>
          <a:xfrm>
            <a:off x="292608" y="717888"/>
            <a:ext cx="11772008" cy="341632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algn="just" rtl="1"/>
            <a:r>
              <a:rPr lang="fa-IR" sz="1600" dirty="0" smtClean="0">
                <a:cs typeface="B Homa" panose="00000400000000000000" pitchFamily="2" charset="-78"/>
              </a:rPr>
              <a:t>سیاستهای اقتصادی هند</a:t>
            </a:r>
          </a:p>
          <a:p>
            <a:pPr algn="just" rtl="1"/>
            <a:r>
              <a:rPr lang="ar-SA" sz="1400" dirty="0">
                <a:cs typeface="B Homa" panose="00000400000000000000" pitchFamily="2" charset="-78"/>
              </a:rPr>
              <a:t>اقتصاد هندوستان در چارچوب </a:t>
            </a:r>
            <a:r>
              <a:rPr lang="ar-SA" sz="1400" dirty="0">
                <a:solidFill>
                  <a:srgbClr val="FF0000"/>
                </a:solidFill>
                <a:cs typeface="B Homa" panose="00000400000000000000" pitchFamily="2" charset="-78"/>
              </a:rPr>
              <a:t>اقتصاد مختلط (ترکیبی) </a:t>
            </a:r>
            <a:r>
              <a:rPr lang="ar-SA" sz="1400" dirty="0">
                <a:cs typeface="B Homa" panose="00000400000000000000" pitchFamily="2" charset="-78"/>
              </a:rPr>
              <a:t>شکل گرفته است. در واقع اقتصاد این کشور </a:t>
            </a:r>
            <a:r>
              <a:rPr lang="ar-SA" sz="1400" dirty="0">
                <a:solidFill>
                  <a:srgbClr val="FF0000"/>
                </a:solidFill>
                <a:cs typeface="B Homa" panose="00000400000000000000" pitchFamily="2" charset="-78"/>
              </a:rPr>
              <a:t>ترکیبی است از بخش خصوصی و بخش دولتی </a:t>
            </a:r>
            <a:r>
              <a:rPr lang="fa-IR" sz="1400" dirty="0" smtClean="0">
                <a:solidFill>
                  <a:srgbClr val="FF0000"/>
                </a:solidFill>
                <a:cs typeface="B Homa" panose="00000400000000000000" pitchFamily="2" charset="-78"/>
              </a:rPr>
              <a:t>.</a:t>
            </a:r>
          </a:p>
          <a:p>
            <a:pPr algn="just" rtl="1"/>
            <a:r>
              <a:rPr lang="ar-SA" sz="1600" dirty="0" smtClean="0">
                <a:solidFill>
                  <a:srgbClr val="C00000"/>
                </a:solidFill>
                <a:cs typeface="B Homa" panose="00000400000000000000" pitchFamily="2" charset="-78"/>
              </a:rPr>
              <a:t>بخش خصوصی</a:t>
            </a:r>
            <a:r>
              <a:rPr lang="en-JM" sz="1600" dirty="0" smtClean="0">
                <a:solidFill>
                  <a:srgbClr val="C00000"/>
                </a:solidFill>
                <a:cs typeface="B Homa" panose="00000400000000000000" pitchFamily="2" charset="-78"/>
              </a:rPr>
              <a:t>:</a:t>
            </a:r>
            <a:r>
              <a:rPr lang="fa-IR" sz="1600" dirty="0" smtClean="0">
                <a:solidFill>
                  <a:srgbClr val="C00000"/>
                </a:solidFill>
                <a:cs typeface="B Homa" panose="00000400000000000000" pitchFamily="2" charset="-78"/>
              </a:rPr>
              <a:t> </a:t>
            </a:r>
            <a:endParaRPr lang="en-JM" sz="1600" dirty="0">
              <a:solidFill>
                <a:srgbClr val="C00000"/>
              </a:solidFill>
              <a:cs typeface="B Homa" panose="00000400000000000000" pitchFamily="2" charset="-78"/>
            </a:endParaRPr>
          </a:p>
          <a:p>
            <a:pPr lvl="0" algn="just" rtl="1"/>
            <a:r>
              <a:rPr lang="fa-IR" sz="1400" dirty="0" smtClean="0">
                <a:cs typeface="B Homa" panose="00000400000000000000" pitchFamily="2" charset="-78"/>
              </a:rPr>
              <a:t>1- </a:t>
            </a:r>
            <a:r>
              <a:rPr lang="ar-SA" sz="1400" dirty="0" smtClean="0">
                <a:cs typeface="B Homa" panose="00000400000000000000" pitchFamily="2" charset="-78"/>
              </a:rPr>
              <a:t>کشاورزی </a:t>
            </a:r>
            <a:r>
              <a:rPr lang="ar-SA" sz="1400" dirty="0">
                <a:cs typeface="B Homa" panose="00000400000000000000" pitchFamily="2" charset="-78"/>
              </a:rPr>
              <a:t>معیشتی و صنایع دستی</a:t>
            </a:r>
            <a:endParaRPr lang="en-JM" sz="1400" dirty="0">
              <a:cs typeface="B Homa" panose="00000400000000000000" pitchFamily="2" charset="-78"/>
            </a:endParaRPr>
          </a:p>
          <a:p>
            <a:pPr lvl="0" algn="just" rtl="1"/>
            <a:r>
              <a:rPr lang="fa-IR" sz="1400" dirty="0" smtClean="0">
                <a:cs typeface="B Homa" panose="00000400000000000000" pitchFamily="2" charset="-78"/>
              </a:rPr>
              <a:t>2- </a:t>
            </a:r>
            <a:r>
              <a:rPr lang="ar-SA" sz="1400" dirty="0" smtClean="0">
                <a:cs typeface="B Homa" panose="00000400000000000000" pitchFamily="2" charset="-78"/>
              </a:rPr>
              <a:t>صنایع </a:t>
            </a:r>
            <a:r>
              <a:rPr lang="ar-SA" sz="1400" dirty="0">
                <a:cs typeface="B Homa" panose="00000400000000000000" pitchFamily="2" charset="-78"/>
              </a:rPr>
              <a:t>کسب و کار کوچک مقیاس با مالکیت فامیلی</a:t>
            </a:r>
            <a:endParaRPr lang="en-JM" sz="1400" dirty="0">
              <a:cs typeface="B Homa" panose="00000400000000000000" pitchFamily="2" charset="-78"/>
            </a:endParaRPr>
          </a:p>
          <a:p>
            <a:pPr lvl="0" algn="just" rtl="1"/>
            <a:r>
              <a:rPr lang="fa-IR" sz="1400" dirty="0" smtClean="0">
                <a:cs typeface="B Homa" panose="00000400000000000000" pitchFamily="2" charset="-78"/>
              </a:rPr>
              <a:t>3- </a:t>
            </a:r>
            <a:r>
              <a:rPr lang="ar-SA" sz="1400" dirty="0" smtClean="0">
                <a:cs typeface="B Homa" panose="00000400000000000000" pitchFamily="2" charset="-78"/>
              </a:rPr>
              <a:t>بنگاه‌های </a:t>
            </a:r>
            <a:r>
              <a:rPr lang="ar-SA" sz="1400" dirty="0">
                <a:cs typeface="B Homa" panose="00000400000000000000" pitchFamily="2" charset="-78"/>
              </a:rPr>
              <a:t>با اندازه‌های متوسط در صنعت، تجارت، حمل و نقل و کشاورزی</a:t>
            </a:r>
            <a:endParaRPr lang="en-JM" sz="1400" dirty="0">
              <a:cs typeface="B Homa" panose="00000400000000000000" pitchFamily="2" charset="-78"/>
            </a:endParaRPr>
          </a:p>
          <a:p>
            <a:pPr lvl="0" algn="just" rtl="1"/>
            <a:r>
              <a:rPr lang="fa-IR" sz="1400" dirty="0" smtClean="0">
                <a:cs typeface="B Homa" panose="00000400000000000000" pitchFamily="2" charset="-78"/>
              </a:rPr>
              <a:t>4- </a:t>
            </a:r>
            <a:r>
              <a:rPr lang="ar-SA" sz="1400" dirty="0" smtClean="0">
                <a:cs typeface="B Homa" panose="00000400000000000000" pitchFamily="2" charset="-78"/>
              </a:rPr>
              <a:t>کارخانه‌ها </a:t>
            </a:r>
            <a:r>
              <a:rPr lang="ar-SA" sz="1400" dirty="0">
                <a:cs typeface="B Homa" panose="00000400000000000000" pitchFamily="2" charset="-78"/>
              </a:rPr>
              <a:t>و صنایع بزرگ </a:t>
            </a:r>
            <a:endParaRPr lang="fa-IR" sz="1400" dirty="0" smtClean="0">
              <a:cs typeface="B Homa" panose="00000400000000000000" pitchFamily="2" charset="-78"/>
            </a:endParaRPr>
          </a:p>
          <a:p>
            <a:pPr lvl="0" algn="just" rtl="1"/>
            <a:r>
              <a:rPr lang="ar-SA" sz="1600" dirty="0" smtClean="0">
                <a:solidFill>
                  <a:srgbClr val="C00000"/>
                </a:solidFill>
                <a:cs typeface="B Homa" panose="00000400000000000000" pitchFamily="2" charset="-78"/>
              </a:rPr>
              <a:t>بخش دولتی</a:t>
            </a:r>
            <a:r>
              <a:rPr lang="fa-IR" sz="1600" dirty="0" smtClean="0">
                <a:solidFill>
                  <a:srgbClr val="C00000"/>
                </a:solidFill>
                <a:cs typeface="B Homa" panose="00000400000000000000" pitchFamily="2" charset="-78"/>
              </a:rPr>
              <a:t>:</a:t>
            </a:r>
          </a:p>
          <a:p>
            <a:pPr lvl="0" algn="just" rtl="1"/>
            <a:r>
              <a:rPr lang="ar-SA" sz="1400" dirty="0" smtClean="0">
                <a:cs typeface="B Homa" panose="00000400000000000000" pitchFamily="2" charset="-78"/>
              </a:rPr>
              <a:t>در </a:t>
            </a:r>
            <a:r>
              <a:rPr lang="ar-SA" sz="1400" dirty="0">
                <a:cs typeface="B Homa" panose="00000400000000000000" pitchFamily="2" charset="-78"/>
              </a:rPr>
              <a:t>قسمت‌های زیربنایی و صنایع سنگین و بزرگ </a:t>
            </a:r>
            <a:endParaRPr lang="fa-IR" sz="1400" dirty="0" smtClean="0">
              <a:cs typeface="B Homa" panose="00000400000000000000" pitchFamily="2" charset="-78"/>
            </a:endParaRPr>
          </a:p>
          <a:p>
            <a:pPr lvl="0" algn="just" rtl="1"/>
            <a:endParaRPr lang="fa-IR" sz="1400" dirty="0">
              <a:cs typeface="B Homa" panose="00000400000000000000" pitchFamily="2" charset="-78"/>
            </a:endParaRPr>
          </a:p>
          <a:p>
            <a:pPr lvl="0" algn="just" rtl="1"/>
            <a:r>
              <a:rPr lang="ar-SA" sz="1400" dirty="0" smtClean="0">
                <a:cs typeface="B Homa" panose="00000400000000000000" pitchFamily="2" charset="-78"/>
              </a:rPr>
              <a:t>در </a:t>
            </a:r>
            <a:r>
              <a:rPr lang="ar-SA" sz="1400" dirty="0">
                <a:cs typeface="B Homa" panose="00000400000000000000" pitchFamily="2" charset="-78"/>
              </a:rPr>
              <a:t>این چارچوب رابطه بخش دولتی و خصوصی بر اساس دو اصل مهم تنظیم می‌شود</a:t>
            </a:r>
            <a:r>
              <a:rPr lang="en-JM" sz="1400" dirty="0">
                <a:cs typeface="B Homa" panose="00000400000000000000" pitchFamily="2" charset="-78"/>
              </a:rPr>
              <a:t>:</a:t>
            </a:r>
          </a:p>
          <a:p>
            <a:pPr algn="just" rtl="1"/>
            <a:r>
              <a:rPr lang="en-JM" sz="1400" dirty="0">
                <a:cs typeface="B Homa" panose="00000400000000000000" pitchFamily="2" charset="-78"/>
              </a:rPr>
              <a:t>– </a:t>
            </a:r>
            <a:r>
              <a:rPr lang="ar-SA" sz="1400" dirty="0">
                <a:cs typeface="B Homa" panose="00000400000000000000" pitchFamily="2" charset="-78"/>
              </a:rPr>
              <a:t>دولت </a:t>
            </a:r>
            <a:r>
              <a:rPr lang="ar-SA" sz="1400" dirty="0">
                <a:solidFill>
                  <a:srgbClr val="FF0000"/>
                </a:solidFill>
                <a:cs typeface="B Homa" panose="00000400000000000000" pitchFamily="2" charset="-78"/>
              </a:rPr>
              <a:t>منابع داخلی را تجهیز </a:t>
            </a:r>
            <a:r>
              <a:rPr lang="ar-SA" sz="1400" dirty="0">
                <a:cs typeface="B Homa" panose="00000400000000000000" pitchFamily="2" charset="-78"/>
              </a:rPr>
              <a:t>و همچنین </a:t>
            </a:r>
            <a:r>
              <a:rPr lang="ar-SA" sz="1400" dirty="0">
                <a:solidFill>
                  <a:srgbClr val="FF0000"/>
                </a:solidFill>
                <a:cs typeface="B Homa" panose="00000400000000000000" pitchFamily="2" charset="-78"/>
              </a:rPr>
              <a:t>تأمین مالی خارجی </a:t>
            </a:r>
            <a:r>
              <a:rPr lang="ar-SA" sz="1400" dirty="0">
                <a:cs typeface="B Homa" panose="00000400000000000000" pitchFamily="2" charset="-78"/>
              </a:rPr>
              <a:t>را افزایش می‌دهد که انتظار می‌رود این اقدامات </a:t>
            </a:r>
            <a:r>
              <a:rPr lang="ar-SA" sz="1400" dirty="0">
                <a:solidFill>
                  <a:srgbClr val="FF0000"/>
                </a:solidFill>
                <a:cs typeface="B Homa" panose="00000400000000000000" pitchFamily="2" charset="-78"/>
              </a:rPr>
              <a:t>بخش خصوصی </a:t>
            </a:r>
            <a:r>
              <a:rPr lang="ar-SA" sz="1400" dirty="0">
                <a:cs typeface="B Homa" panose="00000400000000000000" pitchFamily="2" charset="-78"/>
              </a:rPr>
              <a:t>را به </a:t>
            </a:r>
            <a:r>
              <a:rPr lang="ar-SA" sz="1400" dirty="0">
                <a:solidFill>
                  <a:srgbClr val="FF0000"/>
                </a:solidFill>
                <a:cs typeface="B Homa" panose="00000400000000000000" pitchFamily="2" charset="-78"/>
              </a:rPr>
              <a:t>فعالیت‌های تولیدی </a:t>
            </a:r>
            <a:r>
              <a:rPr lang="ar-SA" sz="1400" dirty="0">
                <a:cs typeface="B Homa" panose="00000400000000000000" pitchFamily="2" charset="-78"/>
              </a:rPr>
              <a:t>تشویق کند. مانند فراهم کردن منابع برای راه‌آهن، پروژه‌های تولید برق، سیستم آبیاری</a:t>
            </a:r>
            <a:r>
              <a:rPr lang="en-JM" sz="1400" dirty="0">
                <a:cs typeface="B Homa" panose="00000400000000000000" pitchFamily="2" charset="-78"/>
              </a:rPr>
              <a:t>.</a:t>
            </a:r>
          </a:p>
          <a:p>
            <a:pPr algn="just" rtl="1"/>
            <a:r>
              <a:rPr lang="en-JM" sz="1400" dirty="0">
                <a:cs typeface="B Homa" panose="00000400000000000000" pitchFamily="2" charset="-78"/>
              </a:rPr>
              <a:t>– </a:t>
            </a:r>
            <a:r>
              <a:rPr lang="ar-SA" sz="1400" dirty="0">
                <a:cs typeface="B Homa" panose="00000400000000000000" pitchFamily="2" charset="-78"/>
              </a:rPr>
              <a:t>دولت سیاست‌های خاصی مثل </a:t>
            </a:r>
            <a:r>
              <a:rPr lang="ar-SA" sz="1400" dirty="0">
                <a:solidFill>
                  <a:srgbClr val="FF0000"/>
                </a:solidFill>
                <a:cs typeface="B Homa" panose="00000400000000000000" pitchFamily="2" charset="-78"/>
              </a:rPr>
              <a:t>سیستم مالیاتی</a:t>
            </a:r>
            <a:r>
              <a:rPr lang="ar-SA" sz="1400" dirty="0">
                <a:cs typeface="B Homa" panose="00000400000000000000" pitchFamily="2" charset="-78"/>
              </a:rPr>
              <a:t>، </a:t>
            </a:r>
            <a:r>
              <a:rPr lang="ar-SA" sz="1400" dirty="0">
                <a:solidFill>
                  <a:srgbClr val="FF0000"/>
                </a:solidFill>
                <a:cs typeface="B Homa" panose="00000400000000000000" pitchFamily="2" charset="-78"/>
              </a:rPr>
              <a:t>گواهینامه‌های صنعتی، تعرفه‌ها، دستمزدها وقیمت‌ها </a:t>
            </a:r>
            <a:r>
              <a:rPr lang="ar-SA" sz="1400" dirty="0">
                <a:cs typeface="B Homa" panose="00000400000000000000" pitchFamily="2" charset="-78"/>
              </a:rPr>
              <a:t>و نرخ بهره را اعمال می‌کند که باعث </a:t>
            </a:r>
            <a:r>
              <a:rPr lang="ar-SA" sz="1400" dirty="0">
                <a:solidFill>
                  <a:srgbClr val="FF0000"/>
                </a:solidFill>
                <a:cs typeface="B Homa" panose="00000400000000000000" pitchFamily="2" charset="-78"/>
              </a:rPr>
              <a:t>تحریک</a:t>
            </a:r>
            <a:r>
              <a:rPr lang="ar-SA" sz="1400" dirty="0">
                <a:cs typeface="B Homa" panose="00000400000000000000" pitchFamily="2" charset="-78"/>
              </a:rPr>
              <a:t> فعالیت‌های اقتصادی </a:t>
            </a:r>
            <a:r>
              <a:rPr lang="ar-SA" sz="1400" dirty="0">
                <a:solidFill>
                  <a:srgbClr val="FF0000"/>
                </a:solidFill>
                <a:cs typeface="B Homa" panose="00000400000000000000" pitchFamily="2" charset="-78"/>
              </a:rPr>
              <a:t>بخش خصوصی </a:t>
            </a:r>
            <a:r>
              <a:rPr lang="ar-SA" sz="1400" dirty="0">
                <a:cs typeface="B Homa" panose="00000400000000000000" pitchFamily="2" charset="-78"/>
              </a:rPr>
              <a:t>می‌شود و خود نیز باعث هماهنگی بین دو بخش خصوصی و دولتی می‌شود </a:t>
            </a:r>
            <a:endParaRPr lang="fa-IR" sz="1400" dirty="0">
              <a:cs typeface="B Homa" panose="00000400000000000000" pitchFamily="2" charset="-78"/>
            </a:endParaRPr>
          </a:p>
        </p:txBody>
      </p:sp>
      <p:sp>
        <p:nvSpPr>
          <p:cNvPr id="4" name="TextBox 3"/>
          <p:cNvSpPr txBox="1"/>
          <p:nvPr/>
        </p:nvSpPr>
        <p:spPr>
          <a:xfrm>
            <a:off x="3767328" y="1362456"/>
            <a:ext cx="870531" cy="369332"/>
          </a:xfrm>
          <a:prstGeom prst="rect">
            <a:avLst/>
          </a:prstGeom>
          <a:solidFill>
            <a:schemeClr val="accent4">
              <a:lumMod val="40000"/>
              <a:lumOff val="60000"/>
            </a:schemeClr>
          </a:solidFill>
          <a:ln>
            <a:solidFill>
              <a:schemeClr val="tx2"/>
            </a:solidFill>
          </a:ln>
        </p:spPr>
        <p:txBody>
          <a:bodyPr wrap="square" rtlCol="0">
            <a:spAutoFit/>
          </a:bodyPr>
          <a:lstStyle/>
          <a:p>
            <a:pPr algn="ctr" rtl="1"/>
            <a:r>
              <a:rPr lang="fa-IR" dirty="0" smtClean="0">
                <a:cs typeface="B Homa" panose="00000400000000000000" pitchFamily="2" charset="-78"/>
              </a:rPr>
              <a:t>دولتی</a:t>
            </a:r>
            <a:endParaRPr lang="en-JM" dirty="0">
              <a:cs typeface="B Homa" panose="00000400000000000000" pitchFamily="2" charset="-78"/>
            </a:endParaRPr>
          </a:p>
        </p:txBody>
      </p:sp>
      <p:sp>
        <p:nvSpPr>
          <p:cNvPr id="5" name="TextBox 4"/>
          <p:cNvSpPr txBox="1"/>
          <p:nvPr/>
        </p:nvSpPr>
        <p:spPr>
          <a:xfrm>
            <a:off x="2011680" y="1362456"/>
            <a:ext cx="922347" cy="369332"/>
          </a:xfrm>
          <a:prstGeom prst="rect">
            <a:avLst/>
          </a:prstGeom>
          <a:solidFill>
            <a:schemeClr val="accent4">
              <a:lumMod val="40000"/>
              <a:lumOff val="60000"/>
            </a:schemeClr>
          </a:solidFill>
          <a:ln>
            <a:solidFill>
              <a:schemeClr val="tx2"/>
            </a:solidFill>
          </a:ln>
        </p:spPr>
        <p:txBody>
          <a:bodyPr wrap="square" rtlCol="0">
            <a:spAutoFit/>
          </a:bodyPr>
          <a:lstStyle/>
          <a:p>
            <a:pPr algn="r" rtl="1"/>
            <a:r>
              <a:rPr lang="fa-IR" dirty="0" smtClean="0">
                <a:cs typeface="B Homa" panose="00000400000000000000" pitchFamily="2" charset="-78"/>
              </a:rPr>
              <a:t>خصوصی</a:t>
            </a:r>
            <a:endParaRPr lang="en-JM" dirty="0">
              <a:cs typeface="B Homa" panose="00000400000000000000" pitchFamily="2" charset="-78"/>
            </a:endParaRPr>
          </a:p>
        </p:txBody>
      </p:sp>
      <p:sp>
        <p:nvSpPr>
          <p:cNvPr id="6" name="Right Arrow 5"/>
          <p:cNvSpPr/>
          <p:nvPr/>
        </p:nvSpPr>
        <p:spPr>
          <a:xfrm>
            <a:off x="3090672" y="1362456"/>
            <a:ext cx="246888" cy="369332"/>
          </a:xfrm>
          <a:prstGeom prst="rightArrow">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a:p>
        </p:txBody>
      </p:sp>
      <p:sp>
        <p:nvSpPr>
          <p:cNvPr id="7" name="Right Arrow 6"/>
          <p:cNvSpPr/>
          <p:nvPr/>
        </p:nvSpPr>
        <p:spPr>
          <a:xfrm rot="10800000">
            <a:off x="3364992" y="1362456"/>
            <a:ext cx="246888" cy="369332"/>
          </a:xfrm>
          <a:prstGeom prst="rightArrow">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518" y="4138291"/>
            <a:ext cx="6204803" cy="2629296"/>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000" y="4132936"/>
            <a:ext cx="3399550" cy="2634651"/>
          </a:xfrm>
          <a:prstGeom prst="rect">
            <a:avLst/>
          </a:prstGeom>
        </p:spPr>
      </p:pic>
    </p:spTree>
    <p:extLst>
      <p:ext uri="{BB962C8B-B14F-4D97-AF65-F5344CB8AC3E}">
        <p14:creationId xmlns:p14="http://schemas.microsoft.com/office/powerpoint/2010/main" val="37272378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9536" y="980729"/>
            <a:ext cx="7948364" cy="4642831"/>
          </a:xfrm>
        </p:spPr>
        <p:style>
          <a:lnRef idx="2">
            <a:schemeClr val="accent2"/>
          </a:lnRef>
          <a:fillRef idx="1">
            <a:schemeClr val="lt1"/>
          </a:fillRef>
          <a:effectRef idx="0">
            <a:schemeClr val="accent2"/>
          </a:effectRef>
          <a:fontRef idx="minor">
            <a:schemeClr val="dk1"/>
          </a:fontRef>
        </p:style>
        <p:txBody>
          <a:bodyPr>
            <a:noAutofit/>
          </a:bodyPr>
          <a:lstStyle/>
          <a:p>
            <a:pPr algn="just" rtl="1"/>
            <a:r>
              <a:rPr lang="fa-IR" sz="1800" dirty="0" smtClean="0">
                <a:cs typeface="B Homa" panose="00000400000000000000" pitchFamily="2" charset="-78"/>
              </a:rPr>
              <a:t>    برنامه‌ریزی کشور هندوستان</a:t>
            </a:r>
          </a:p>
          <a:p>
            <a:pPr algn="just" rtl="1"/>
            <a:endParaRPr lang="fa-IR" sz="1800" dirty="0" smtClean="0">
              <a:cs typeface="B Homa" panose="00000400000000000000" pitchFamily="2" charset="-78"/>
            </a:endParaRPr>
          </a:p>
          <a:p>
            <a:pPr algn="just" rtl="1"/>
            <a:endParaRPr lang="fa-IR" sz="1800" dirty="0" smtClean="0">
              <a:cs typeface="B Homa" panose="00000400000000000000" pitchFamily="2" charset="-78"/>
            </a:endParaRPr>
          </a:p>
          <a:p>
            <a:pPr algn="just" rtl="1"/>
            <a:endParaRPr lang="fa-IR" sz="1800" dirty="0" smtClean="0">
              <a:cs typeface="B Homa" panose="00000400000000000000" pitchFamily="2" charset="-78"/>
            </a:endParaRPr>
          </a:p>
          <a:p>
            <a:pPr algn="just" rtl="1"/>
            <a:r>
              <a:rPr lang="fa-IR" sz="1800" dirty="0" smtClean="0">
                <a:cs typeface="B Homa" panose="00000400000000000000" pitchFamily="2" charset="-78"/>
              </a:rPr>
              <a:t>                                                                                                    </a:t>
            </a:r>
            <a:endParaRPr lang="fa-IR" sz="1800" dirty="0">
              <a:cs typeface="B Homa" panose="00000400000000000000" pitchFamily="2" charset="-78"/>
            </a:endParaRPr>
          </a:p>
          <a:p>
            <a:pPr algn="just" rtl="1"/>
            <a:endParaRPr lang="fa-IR" sz="1800" dirty="0" smtClean="0">
              <a:cs typeface="B Homa" panose="00000400000000000000" pitchFamily="2" charset="-78"/>
            </a:endParaRPr>
          </a:p>
          <a:p>
            <a:pPr algn="just" rtl="1"/>
            <a:r>
              <a:rPr lang="fa-IR" sz="1800" dirty="0" smtClean="0">
                <a:cs typeface="B Homa" panose="00000400000000000000" pitchFamily="2" charset="-78"/>
              </a:rPr>
              <a:t>هند </a:t>
            </a:r>
            <a:r>
              <a:rPr lang="fa-IR" sz="1800" dirty="0">
                <a:cs typeface="B Homa" panose="00000400000000000000" pitchFamily="2" charset="-78"/>
              </a:rPr>
              <a:t>یک </a:t>
            </a:r>
            <a:r>
              <a:rPr lang="fa-IR" sz="1800" dirty="0">
                <a:solidFill>
                  <a:srgbClr val="FF0000"/>
                </a:solidFill>
                <a:cs typeface="B Homa" panose="00000400000000000000" pitchFamily="2" charset="-78"/>
              </a:rPr>
              <a:t>جمهوری فدرال </a:t>
            </a:r>
            <a:r>
              <a:rPr lang="fa-IR" sz="1800" dirty="0">
                <a:cs typeface="B Homa" panose="00000400000000000000" pitchFamily="2" charset="-78"/>
              </a:rPr>
              <a:t>است که از زمان استقلال، دولتی مردم‌سالار داشته‌است.</a:t>
            </a:r>
          </a:p>
          <a:p>
            <a:pPr marL="0" indent="0" algn="just" rtl="1">
              <a:buNone/>
            </a:pPr>
            <a:r>
              <a:rPr lang="fa-IR" sz="1800" dirty="0" smtClean="0">
                <a:cs typeface="B Homa" panose="00000400000000000000" pitchFamily="2" charset="-78"/>
              </a:rPr>
              <a:t>گرایش‌های </a:t>
            </a:r>
            <a:r>
              <a:rPr lang="fa-IR" sz="1800" dirty="0">
                <a:cs typeface="B Homa" panose="00000400000000000000" pitchFamily="2" charset="-78"/>
              </a:rPr>
              <a:t>کلی برنامه‌های هند نیز مانند </a:t>
            </a:r>
            <a:r>
              <a:rPr lang="fa-IR" sz="1800" dirty="0" smtClean="0">
                <a:cs typeface="B Homa" panose="00000400000000000000" pitchFamily="2" charset="-78"/>
              </a:rPr>
              <a:t>شوروی سابق , صنایع </a:t>
            </a:r>
            <a:r>
              <a:rPr lang="fa-IR" sz="1800" dirty="0">
                <a:cs typeface="B Homa" panose="00000400000000000000" pitchFamily="2" charset="-78"/>
              </a:rPr>
              <a:t>سنگین و تولید کالا‌های سرمایه‌ای</a:t>
            </a:r>
            <a:endParaRPr lang="en-US" sz="1800" dirty="0">
              <a:cs typeface="B Homa" panose="00000400000000000000" pitchFamily="2" charset="-78"/>
            </a:endParaRPr>
          </a:p>
          <a:p>
            <a:pPr marL="0" indent="0" algn="just" rtl="1">
              <a:buNone/>
            </a:pPr>
            <a:r>
              <a:rPr lang="fa-IR" sz="1800" dirty="0" smtClean="0">
                <a:cs typeface="B Homa" panose="00000400000000000000" pitchFamily="2" charset="-78"/>
              </a:rPr>
              <a:t>تاکنون </a:t>
            </a:r>
            <a:r>
              <a:rPr lang="fa-IR" sz="1800" dirty="0">
                <a:cs typeface="B Homa" panose="00000400000000000000" pitchFamily="2" charset="-78"/>
              </a:rPr>
              <a:t>در هندوستان از سال ۱۹۵۱ تا </a:t>
            </a:r>
            <a:r>
              <a:rPr lang="fa-IR" sz="1800" dirty="0" smtClean="0">
                <a:cs typeface="B Homa" panose="00000400000000000000" pitchFamily="2" charset="-78"/>
              </a:rPr>
              <a:t>سال</a:t>
            </a:r>
            <a:r>
              <a:rPr lang="en-JM" sz="1800" dirty="0" smtClean="0">
                <a:cs typeface="B Homa" panose="00000400000000000000" pitchFamily="2" charset="-78"/>
              </a:rPr>
              <a:t> </a:t>
            </a:r>
            <a:r>
              <a:rPr lang="fa-IR" sz="1800" dirty="0" smtClean="0">
                <a:cs typeface="B Homa" panose="00000400000000000000" pitchFamily="2" charset="-78"/>
              </a:rPr>
              <a:t> 2017، 12</a:t>
            </a:r>
            <a:r>
              <a:rPr lang="fa-IR" sz="1800" dirty="0" smtClean="0">
                <a:solidFill>
                  <a:srgbClr val="FF0000"/>
                </a:solidFill>
                <a:cs typeface="B Homa" panose="00000400000000000000" pitchFamily="2" charset="-78"/>
              </a:rPr>
              <a:t> برنامه </a:t>
            </a:r>
            <a:r>
              <a:rPr lang="fa-IR" sz="1800" dirty="0">
                <a:solidFill>
                  <a:srgbClr val="FF0000"/>
                </a:solidFill>
                <a:cs typeface="B Homa" panose="00000400000000000000" pitchFamily="2" charset="-78"/>
              </a:rPr>
              <a:t>توسعه </a:t>
            </a:r>
            <a:r>
              <a:rPr lang="fa-IR" sz="1800" dirty="0">
                <a:cs typeface="B Homa" panose="00000400000000000000" pitchFamily="2" charset="-78"/>
              </a:rPr>
              <a:t>تهیه و به مورد اجرا گذاشته شده است.</a:t>
            </a:r>
            <a:endParaRPr lang="fa-IR" sz="1800" dirty="0" smtClean="0">
              <a:cs typeface="B Homa" panose="00000400000000000000" pitchFamily="2" charset="-78"/>
            </a:endParaRPr>
          </a:p>
          <a:p>
            <a:pPr algn="just" rtl="1"/>
            <a:endParaRPr lang="fa-IR" sz="1800" dirty="0" smtClean="0">
              <a:cs typeface="B Homa" panose="00000400000000000000" pitchFamily="2" charset="-78"/>
            </a:endParaRPr>
          </a:p>
        </p:txBody>
      </p:sp>
      <p:sp>
        <p:nvSpPr>
          <p:cNvPr id="5" name="Left-Right-Up Arrow 4"/>
          <p:cNvSpPr/>
          <p:nvPr/>
        </p:nvSpPr>
        <p:spPr>
          <a:xfrm>
            <a:off x="7602696" y="1680923"/>
            <a:ext cx="1332148" cy="1440160"/>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7749236" y="1311591"/>
            <a:ext cx="926857" cy="369332"/>
          </a:xfrm>
          <a:prstGeom prst="rect">
            <a:avLst/>
          </a:prstGeom>
        </p:spPr>
        <p:txBody>
          <a:bodyPr wrap="none">
            <a:spAutoFit/>
          </a:bodyPr>
          <a:lstStyle/>
          <a:p>
            <a:r>
              <a:rPr lang="fa-IR" dirty="0">
                <a:cs typeface="B Homa" panose="00000400000000000000" pitchFamily="2" charset="-78"/>
              </a:rPr>
              <a:t>چشم‌انداز</a:t>
            </a:r>
          </a:p>
        </p:txBody>
      </p:sp>
      <p:sp>
        <p:nvSpPr>
          <p:cNvPr id="7" name="Rectangle 6"/>
          <p:cNvSpPr/>
          <p:nvPr/>
        </p:nvSpPr>
        <p:spPr>
          <a:xfrm>
            <a:off x="6690267" y="2593053"/>
            <a:ext cx="873957" cy="369332"/>
          </a:xfrm>
          <a:prstGeom prst="rect">
            <a:avLst/>
          </a:prstGeom>
        </p:spPr>
        <p:txBody>
          <a:bodyPr wrap="none">
            <a:spAutoFit/>
          </a:bodyPr>
          <a:lstStyle/>
          <a:p>
            <a:r>
              <a:rPr lang="fa-IR" dirty="0">
                <a:cs typeface="B Homa" panose="00000400000000000000" pitchFamily="2" charset="-78"/>
              </a:rPr>
              <a:t>پنجساله </a:t>
            </a:r>
          </a:p>
        </p:txBody>
      </p:sp>
      <p:sp>
        <p:nvSpPr>
          <p:cNvPr id="8" name="Rectangle 7"/>
          <p:cNvSpPr/>
          <p:nvPr/>
        </p:nvSpPr>
        <p:spPr>
          <a:xfrm>
            <a:off x="8976321" y="2578572"/>
            <a:ext cx="657552" cy="369332"/>
          </a:xfrm>
          <a:prstGeom prst="rect">
            <a:avLst/>
          </a:prstGeom>
        </p:spPr>
        <p:txBody>
          <a:bodyPr wrap="none">
            <a:spAutoFit/>
          </a:bodyPr>
          <a:lstStyle/>
          <a:p>
            <a:r>
              <a:rPr lang="fa-IR" dirty="0">
                <a:cs typeface="B Homa" panose="00000400000000000000" pitchFamily="2" charset="-78"/>
              </a:rPr>
              <a:t>سالا‌نه</a:t>
            </a:r>
          </a:p>
        </p:txBody>
      </p:sp>
      <p:sp>
        <p:nvSpPr>
          <p:cNvPr id="10" name="Rectangular Callout 9"/>
          <p:cNvSpPr/>
          <p:nvPr/>
        </p:nvSpPr>
        <p:spPr>
          <a:xfrm>
            <a:off x="2168828" y="1043884"/>
            <a:ext cx="2592288" cy="904745"/>
          </a:xfrm>
          <a:prstGeom prst="wedgeRectCallout">
            <a:avLst>
              <a:gd name="adj1" fmla="val -20833"/>
              <a:gd name="adj2" fmla="val 65871"/>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cs typeface="B Homa" panose="00000400000000000000" pitchFamily="2" charset="-78"/>
              </a:rPr>
              <a:t> جهت‌گیری برنامه‌ها </a:t>
            </a:r>
          </a:p>
        </p:txBody>
      </p:sp>
      <p:sp>
        <p:nvSpPr>
          <p:cNvPr id="9" name="TextBox 8"/>
          <p:cNvSpPr txBox="1"/>
          <p:nvPr/>
        </p:nvSpPr>
        <p:spPr>
          <a:xfrm>
            <a:off x="2498103" y="2130458"/>
            <a:ext cx="1348033" cy="369332"/>
          </a:xfrm>
          <a:prstGeom prst="rect">
            <a:avLst/>
          </a:prstGeom>
          <a:noFill/>
        </p:spPr>
        <p:txBody>
          <a:bodyPr wrap="square" rtlCol="0">
            <a:spAutoFit/>
          </a:bodyPr>
          <a:lstStyle/>
          <a:p>
            <a:pPr algn="r" rtl="1"/>
            <a:r>
              <a:rPr lang="fa-IR" dirty="0" smtClean="0">
                <a:cs typeface="B Homa" panose="00000400000000000000" pitchFamily="2" charset="-78"/>
              </a:rPr>
              <a:t>سوسیالیستی</a:t>
            </a:r>
            <a:endParaRPr lang="en-JM" dirty="0">
              <a:cs typeface="B Homa" panose="00000400000000000000" pitchFamily="2" charset="-78"/>
            </a:endParaRPr>
          </a:p>
        </p:txBody>
      </p:sp>
    </p:spTree>
    <p:extLst>
      <p:ext uri="{BB962C8B-B14F-4D97-AF65-F5344CB8AC3E}">
        <p14:creationId xmlns:p14="http://schemas.microsoft.com/office/powerpoint/2010/main" val="8705307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7933" y="261079"/>
            <a:ext cx="3156204" cy="360000"/>
          </a:xfrm>
        </p:spPr>
        <p:txBody>
          <a:bodyPr/>
          <a:lstStyle/>
          <a:p>
            <a:pPr algn="r" rtl="1"/>
            <a:r>
              <a:rPr lang="fa-IR" sz="2000" dirty="0" smtClean="0">
                <a:cs typeface="B Homa" panose="00000400000000000000" pitchFamily="2" charset="-78"/>
              </a:rPr>
              <a:t>انواع برنامه ریزی در کشور هند</a:t>
            </a:r>
            <a:endParaRPr lang="fa-IR" sz="2000" dirty="0">
              <a:cs typeface="B Homa" panose="00000400000000000000" pitchFamily="2" charset="-78"/>
            </a:endParaRPr>
          </a:p>
        </p:txBody>
      </p:sp>
      <p:sp>
        <p:nvSpPr>
          <p:cNvPr id="13" name="Right Brace 12"/>
          <p:cNvSpPr/>
          <p:nvPr/>
        </p:nvSpPr>
        <p:spPr>
          <a:xfrm>
            <a:off x="6921630" y="1814474"/>
            <a:ext cx="216024" cy="864096"/>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14" name="Rectangle 13"/>
          <p:cNvSpPr/>
          <p:nvPr/>
        </p:nvSpPr>
        <p:spPr>
          <a:xfrm>
            <a:off x="2248780" y="1755240"/>
            <a:ext cx="4572000" cy="923330"/>
          </a:xfrm>
          <a:prstGeom prst="rect">
            <a:avLst/>
          </a:prstGeom>
        </p:spPr>
        <p:txBody>
          <a:bodyPr>
            <a:spAutoFit/>
          </a:bodyPr>
          <a:lstStyle/>
          <a:p>
            <a:pPr algn="r"/>
            <a:r>
              <a:rPr lang="fa-IR" dirty="0">
                <a:cs typeface="B Homa" panose="00000400000000000000" pitchFamily="2" charset="-78"/>
              </a:rPr>
              <a:t>برنامه بلند مدت و چشم انداز</a:t>
            </a:r>
          </a:p>
          <a:p>
            <a:pPr algn="r"/>
            <a:r>
              <a:rPr lang="fa-IR" dirty="0">
                <a:cs typeface="B Homa" panose="00000400000000000000" pitchFamily="2" charset="-78"/>
              </a:rPr>
              <a:t>برنامه میان مدت</a:t>
            </a:r>
          </a:p>
          <a:p>
            <a:pPr algn="r"/>
            <a:r>
              <a:rPr lang="fa-IR" dirty="0">
                <a:cs typeface="B Homa" panose="00000400000000000000" pitchFamily="2" charset="-78"/>
              </a:rPr>
              <a:t>برنامه کوتاه مدت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6011" y="3857121"/>
            <a:ext cx="6354805" cy="3000879"/>
          </a:xfrm>
          <a:prstGeom prst="rect">
            <a:avLst/>
          </a:prstGeom>
        </p:spPr>
      </p:pic>
      <p:sp>
        <p:nvSpPr>
          <p:cNvPr id="7" name="TextBox 6"/>
          <p:cNvSpPr txBox="1"/>
          <p:nvPr/>
        </p:nvSpPr>
        <p:spPr>
          <a:xfrm>
            <a:off x="8936610" y="1394058"/>
            <a:ext cx="1148374" cy="369332"/>
          </a:xfrm>
          <a:prstGeom prst="rect">
            <a:avLst/>
          </a:prstGeom>
          <a:noFill/>
          <a:ln>
            <a:solidFill>
              <a:schemeClr val="accent1">
                <a:lumMod val="50000"/>
              </a:schemeClr>
            </a:solidFill>
          </a:ln>
        </p:spPr>
        <p:txBody>
          <a:bodyPr wrap="square" rtlCol="0">
            <a:spAutoFit/>
          </a:bodyPr>
          <a:lstStyle/>
          <a:p>
            <a:pPr algn="r" rtl="1"/>
            <a:r>
              <a:rPr lang="fa-IR" dirty="0" smtClean="0">
                <a:cs typeface="B Homa" panose="00000400000000000000" pitchFamily="2" charset="-78"/>
              </a:rPr>
              <a:t>برنامه ریزی</a:t>
            </a:r>
            <a:endParaRPr lang="en-JM" dirty="0">
              <a:cs typeface="B Homa" panose="00000400000000000000" pitchFamily="2" charset="-78"/>
            </a:endParaRPr>
          </a:p>
        </p:txBody>
      </p:sp>
      <p:sp>
        <p:nvSpPr>
          <p:cNvPr id="16" name="TextBox 15"/>
          <p:cNvSpPr txBox="1"/>
          <p:nvPr/>
        </p:nvSpPr>
        <p:spPr>
          <a:xfrm>
            <a:off x="2036190" y="1028640"/>
            <a:ext cx="6474407" cy="307777"/>
          </a:xfrm>
          <a:prstGeom prst="rect">
            <a:avLst/>
          </a:prstGeom>
          <a:noFill/>
        </p:spPr>
        <p:txBody>
          <a:bodyPr wrap="square" rtlCol="0">
            <a:spAutoFit/>
          </a:bodyPr>
          <a:lstStyle/>
          <a:p>
            <a:pPr algn="just" rtl="1"/>
            <a:r>
              <a:rPr lang="fa-IR" sz="1400" dirty="0">
                <a:cs typeface="B Homa" panose="00000400000000000000" pitchFamily="2" charset="-78"/>
              </a:rPr>
              <a:t>فرآیند تکامل مجموعه ای از عملکردها که در راستای حل مشکلات فعلی و آتی</a:t>
            </a:r>
          </a:p>
        </p:txBody>
      </p:sp>
      <p:sp>
        <p:nvSpPr>
          <p:cNvPr id="17" name="TextBox 16"/>
          <p:cNvSpPr txBox="1"/>
          <p:nvPr/>
        </p:nvSpPr>
        <p:spPr>
          <a:xfrm>
            <a:off x="2036189" y="1455613"/>
            <a:ext cx="6474407" cy="307777"/>
          </a:xfrm>
          <a:prstGeom prst="rect">
            <a:avLst/>
          </a:prstGeom>
          <a:noFill/>
        </p:spPr>
        <p:txBody>
          <a:bodyPr wrap="square" rtlCol="0">
            <a:spAutoFit/>
          </a:bodyPr>
          <a:lstStyle/>
          <a:p>
            <a:pPr algn="just" rtl="1"/>
            <a:r>
              <a:rPr lang="fa-IR" sz="1400" dirty="0">
                <a:cs typeface="B Homa" panose="00000400000000000000" pitchFamily="2" charset="-78"/>
              </a:rPr>
              <a:t>نوع برنامه ریزی : برنامه ریزی متمرکز </a:t>
            </a:r>
          </a:p>
        </p:txBody>
      </p:sp>
      <p:sp>
        <p:nvSpPr>
          <p:cNvPr id="18" name="TextBox 17"/>
          <p:cNvSpPr txBox="1"/>
          <p:nvPr/>
        </p:nvSpPr>
        <p:spPr>
          <a:xfrm>
            <a:off x="7029642" y="2063016"/>
            <a:ext cx="1480954" cy="307777"/>
          </a:xfrm>
          <a:prstGeom prst="rect">
            <a:avLst/>
          </a:prstGeom>
          <a:noFill/>
        </p:spPr>
        <p:txBody>
          <a:bodyPr wrap="square" rtlCol="0">
            <a:spAutoFit/>
          </a:bodyPr>
          <a:lstStyle/>
          <a:p>
            <a:pPr algn="just" rtl="1"/>
            <a:r>
              <a:rPr lang="fa-IR" sz="1400" dirty="0" smtClean="0">
                <a:cs typeface="B Homa" panose="00000400000000000000" pitchFamily="2" charset="-78"/>
              </a:rPr>
              <a:t>مدت برنامه ریزی</a:t>
            </a:r>
            <a:endParaRPr lang="fa-IR" sz="1400" dirty="0">
              <a:cs typeface="B Homa" panose="00000400000000000000" pitchFamily="2" charset="-78"/>
            </a:endParaRPr>
          </a:p>
        </p:txBody>
      </p:sp>
      <p:sp>
        <p:nvSpPr>
          <p:cNvPr id="19" name="Right Arrow 18"/>
          <p:cNvSpPr/>
          <p:nvPr/>
        </p:nvSpPr>
        <p:spPr>
          <a:xfrm rot="10800000">
            <a:off x="8508335" y="997862"/>
            <a:ext cx="246888" cy="369332"/>
          </a:xfrm>
          <a:prstGeom prst="rightArrow">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a:p>
        </p:txBody>
      </p:sp>
      <p:sp>
        <p:nvSpPr>
          <p:cNvPr id="20" name="Right Arrow 19"/>
          <p:cNvSpPr/>
          <p:nvPr/>
        </p:nvSpPr>
        <p:spPr>
          <a:xfrm rot="10800000">
            <a:off x="8510596" y="1422076"/>
            <a:ext cx="246888" cy="369332"/>
          </a:xfrm>
          <a:prstGeom prst="rightArrow">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a:p>
        </p:txBody>
      </p:sp>
      <p:sp>
        <p:nvSpPr>
          <p:cNvPr id="21" name="Right Arrow 20"/>
          <p:cNvSpPr/>
          <p:nvPr/>
        </p:nvSpPr>
        <p:spPr>
          <a:xfrm rot="10800000">
            <a:off x="8510596" y="2032238"/>
            <a:ext cx="246888" cy="369332"/>
          </a:xfrm>
          <a:prstGeom prst="rightArrow">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a:p>
        </p:txBody>
      </p:sp>
      <p:sp>
        <p:nvSpPr>
          <p:cNvPr id="22" name="Rectangle 21"/>
          <p:cNvSpPr/>
          <p:nvPr/>
        </p:nvSpPr>
        <p:spPr>
          <a:xfrm>
            <a:off x="2248780" y="2729654"/>
            <a:ext cx="8078351" cy="1096690"/>
          </a:xfrm>
          <a:prstGeom prst="rect">
            <a:avLst/>
          </a:prstGeom>
          <a:noFill/>
          <a:ln w="28575">
            <a:solidFill>
              <a:srgbClr val="C00000"/>
            </a:solidFill>
          </a:ln>
        </p:spPr>
        <p:style>
          <a:lnRef idx="1">
            <a:schemeClr val="accent1"/>
          </a:lnRef>
          <a:fillRef idx="2">
            <a:schemeClr val="accent1"/>
          </a:fillRef>
          <a:effectRef idx="1">
            <a:schemeClr val="accent1"/>
          </a:effectRef>
          <a:fontRef idx="minor">
            <a:schemeClr val="dk1"/>
          </a:fontRef>
        </p:style>
        <p:txBody>
          <a:bodyPr rtlCol="1" anchor="ctr"/>
          <a:lstStyle/>
          <a:p>
            <a:pPr algn="just" rtl="1"/>
            <a:r>
              <a:rPr lang="fa-IR" sz="1400" dirty="0">
                <a:cs typeface="B Homa" panose="00000400000000000000" pitchFamily="2" charset="-78"/>
              </a:rPr>
              <a:t>برنامه چشم انداز: (15 تا 25 سال) – بررسی حصول برخی از اهدف بلند مدت(2 برابر شدن درآمد سرانه )</a:t>
            </a:r>
          </a:p>
          <a:p>
            <a:pPr algn="just" rtl="1"/>
            <a:r>
              <a:rPr lang="fa-IR" sz="1400" dirty="0">
                <a:cs typeface="B Homa" panose="00000400000000000000" pitchFamily="2" charset="-78"/>
              </a:rPr>
              <a:t>برنامه میان مدت: (5ساله ) – اقدامات لازم برای دستیابی به اهداف بلند مدت و محاسبه هزینه مالی. </a:t>
            </a:r>
          </a:p>
          <a:p>
            <a:pPr algn="just" rtl="1"/>
            <a:r>
              <a:rPr lang="fa-IR" sz="1400" dirty="0">
                <a:cs typeface="B Homa" panose="00000400000000000000" pitchFamily="2" charset="-78"/>
              </a:rPr>
              <a:t>برنامه کوتاه مدت: (برنامه سالانه) – با توجه به آخرین تحولات روز و برنامه تفصیلی سال آتی همراه با بودجه تهیه می </a:t>
            </a:r>
            <a:r>
              <a:rPr lang="fa-IR" sz="1400" dirty="0" smtClean="0">
                <a:cs typeface="B Homa" panose="00000400000000000000" pitchFamily="2" charset="-78"/>
              </a:rPr>
              <a:t>شود.</a:t>
            </a:r>
            <a:endParaRPr lang="fa-IR" sz="1400" dirty="0">
              <a:cs typeface="B Homa" panose="00000400000000000000" pitchFamily="2" charset="-78"/>
            </a:endParaRPr>
          </a:p>
          <a:p>
            <a:pPr algn="just" rtl="1"/>
            <a:endParaRPr lang="fa-IR" sz="1400" dirty="0">
              <a:cs typeface="B Homa" panose="00000400000000000000" pitchFamily="2" charset="-78"/>
            </a:endParaRPr>
          </a:p>
        </p:txBody>
      </p:sp>
    </p:spTree>
    <p:extLst>
      <p:ext uri="{BB962C8B-B14F-4D97-AF65-F5344CB8AC3E}">
        <p14:creationId xmlns:p14="http://schemas.microsoft.com/office/powerpoint/2010/main" val="24780142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58631" y="735310"/>
            <a:ext cx="7648944" cy="2450592"/>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rtl="1">
              <a:lnSpc>
                <a:spcPct val="150000"/>
              </a:lnSpc>
            </a:pPr>
            <a:r>
              <a:rPr lang="fa-IR" sz="1600" dirty="0">
                <a:cs typeface="B Homa" panose="00000400000000000000" pitchFamily="2" charset="-78"/>
              </a:rPr>
              <a:t>مرحله اول : </a:t>
            </a:r>
          </a:p>
          <a:p>
            <a:pPr algn="r" rtl="1">
              <a:lnSpc>
                <a:spcPct val="150000"/>
              </a:lnSpc>
            </a:pPr>
            <a:r>
              <a:rPr lang="fa-IR" sz="1600" dirty="0">
                <a:cs typeface="B Homa" panose="00000400000000000000" pitchFamily="2" charset="-78"/>
              </a:rPr>
              <a:t>- شروع سه سال قبل از اجرای هر برنامه </a:t>
            </a:r>
          </a:p>
          <a:p>
            <a:pPr algn="r" rtl="1">
              <a:lnSpc>
                <a:spcPct val="150000"/>
              </a:lnSpc>
            </a:pPr>
            <a:r>
              <a:rPr lang="fa-IR" sz="1600" dirty="0">
                <a:cs typeface="B Homa" panose="00000400000000000000" pitchFamily="2" charset="-78"/>
              </a:rPr>
              <a:t>- مطالعات به منظور ارزیابی </a:t>
            </a:r>
            <a:r>
              <a:rPr lang="fa-IR" sz="1600" dirty="0">
                <a:solidFill>
                  <a:srgbClr val="FF0000"/>
                </a:solidFill>
                <a:cs typeface="B Homa" panose="00000400000000000000" pitchFamily="2" charset="-78"/>
              </a:rPr>
              <a:t>وضعیت اقتصادی</a:t>
            </a:r>
            <a:r>
              <a:rPr lang="fa-IR" sz="1600" dirty="0">
                <a:cs typeface="B Homa" panose="00000400000000000000" pitchFamily="2" charset="-78"/>
              </a:rPr>
              <a:t> و تعیین تنگناهای اجتماعی – اقتصادی – نهادی</a:t>
            </a:r>
          </a:p>
          <a:p>
            <a:pPr algn="r" rtl="1">
              <a:lnSpc>
                <a:spcPct val="150000"/>
              </a:lnSpc>
            </a:pPr>
            <a:r>
              <a:rPr lang="fa-IR" sz="1600" dirty="0">
                <a:cs typeface="B Homa" panose="00000400000000000000" pitchFamily="2" charset="-78"/>
              </a:rPr>
              <a:t>- نتایج حاصل از این مطالعه به منظور </a:t>
            </a:r>
            <a:r>
              <a:rPr lang="fa-IR" sz="1600" dirty="0">
                <a:solidFill>
                  <a:srgbClr val="FF0000"/>
                </a:solidFill>
                <a:cs typeface="B Homa" panose="00000400000000000000" pitchFamily="2" charset="-78"/>
              </a:rPr>
              <a:t>جهت گیری برنامه پنج ساله </a:t>
            </a:r>
            <a:r>
              <a:rPr lang="fa-IR" sz="1600" dirty="0">
                <a:cs typeface="B Homa" panose="00000400000000000000" pitchFamily="2" charset="-78"/>
              </a:rPr>
              <a:t>(</a:t>
            </a:r>
            <a:r>
              <a:rPr lang="fa-IR" sz="1600" dirty="0">
                <a:solidFill>
                  <a:srgbClr val="FF0000"/>
                </a:solidFill>
                <a:cs typeface="B Homa" panose="00000400000000000000" pitchFamily="2" charset="-78"/>
              </a:rPr>
              <a:t>توسط کمیسیون برنامه ریزی</a:t>
            </a:r>
            <a:r>
              <a:rPr lang="fa-IR" sz="1600" dirty="0">
                <a:cs typeface="B Homa" panose="00000400000000000000" pitchFamily="2" charset="-78"/>
              </a:rPr>
              <a:t>)</a:t>
            </a:r>
          </a:p>
          <a:p>
            <a:pPr algn="r" rtl="1">
              <a:lnSpc>
                <a:spcPct val="150000"/>
              </a:lnSpc>
            </a:pPr>
            <a:r>
              <a:rPr lang="fa-IR" sz="1600" dirty="0">
                <a:cs typeface="B Homa" panose="00000400000000000000" pitchFamily="2" charset="-78"/>
              </a:rPr>
              <a:t>- </a:t>
            </a:r>
            <a:r>
              <a:rPr lang="fa-IR" sz="1600" dirty="0">
                <a:solidFill>
                  <a:srgbClr val="FF0000"/>
                </a:solidFill>
                <a:cs typeface="B Homa" panose="00000400000000000000" pitchFamily="2" charset="-78"/>
              </a:rPr>
              <a:t>بررسی توسط شورای توسعه ملی </a:t>
            </a:r>
            <a:r>
              <a:rPr lang="fa-IR" sz="1600" dirty="0">
                <a:cs typeface="B Homa" panose="00000400000000000000" pitchFamily="2" charset="-78"/>
              </a:rPr>
              <a:t>و تهیه و تنظیم نرخ رشد و اولویت های کلی</a:t>
            </a:r>
          </a:p>
          <a:p>
            <a:pPr algn="r" rtl="1">
              <a:lnSpc>
                <a:spcPct val="150000"/>
              </a:lnSpc>
            </a:pPr>
            <a:endParaRPr lang="fa-IR" sz="1600" dirty="0">
              <a:cs typeface="B Homa" panose="00000400000000000000" pitchFamily="2" charset="-78"/>
            </a:endParaRPr>
          </a:p>
        </p:txBody>
      </p:sp>
      <p:sp>
        <p:nvSpPr>
          <p:cNvPr id="3" name="Rectangle 2"/>
          <p:cNvSpPr/>
          <p:nvPr/>
        </p:nvSpPr>
        <p:spPr>
          <a:xfrm>
            <a:off x="8302048" y="99145"/>
            <a:ext cx="3764261" cy="40011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algn="r" rtl="1"/>
            <a:r>
              <a:rPr lang="fa-IR" sz="2000" b="1" dirty="0" smtClean="0">
                <a:cs typeface="B Homa" panose="00000400000000000000" pitchFamily="2" charset="-78"/>
              </a:rPr>
              <a:t>برنامه ریزی 5 ساله کشور </a:t>
            </a:r>
            <a:r>
              <a:rPr lang="fa-IR" sz="2000" b="1" dirty="0">
                <a:cs typeface="B Homa" panose="00000400000000000000" pitchFamily="2" charset="-78"/>
              </a:rPr>
              <a:t>هند</a:t>
            </a:r>
          </a:p>
        </p:txBody>
      </p:sp>
      <p:sp>
        <p:nvSpPr>
          <p:cNvPr id="4" name="Rectangle 3"/>
          <p:cNvSpPr/>
          <p:nvPr/>
        </p:nvSpPr>
        <p:spPr>
          <a:xfrm>
            <a:off x="2158631" y="3185902"/>
            <a:ext cx="7648944" cy="2450592"/>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rtl="1"/>
            <a:r>
              <a:rPr lang="fa-IR" sz="1600" dirty="0">
                <a:cs typeface="B Homa" panose="00000400000000000000" pitchFamily="2" charset="-78"/>
              </a:rPr>
              <a:t>مرحله دوم :</a:t>
            </a:r>
          </a:p>
          <a:p>
            <a:pPr algn="just" rtl="1"/>
            <a:r>
              <a:rPr lang="fa-IR" sz="1600" dirty="0">
                <a:cs typeface="B Homa" panose="00000400000000000000" pitchFamily="2" charset="-78"/>
              </a:rPr>
              <a:t> با توجه به نرخ رشد مقدماتی ابعاد عمومی و کلی برنامه مشخص می شود (تهیه و تنظیم : توسط شورای توسعه ملی) </a:t>
            </a:r>
          </a:p>
          <a:p>
            <a:pPr algn="just" rtl="1"/>
            <a:r>
              <a:rPr lang="fa-IR" sz="1600" dirty="0">
                <a:cs typeface="B Homa" panose="00000400000000000000" pitchFamily="2" charset="-78"/>
              </a:rPr>
              <a:t>تشکیل همزمان تعدادی گروه های کاری متشکل از </a:t>
            </a:r>
            <a:r>
              <a:rPr lang="fa-IR" sz="1600" dirty="0">
                <a:solidFill>
                  <a:srgbClr val="FF0000"/>
                </a:solidFill>
                <a:cs typeface="B Homa" panose="00000400000000000000" pitchFamily="2" charset="-78"/>
              </a:rPr>
              <a:t>کمیسیون برنامه ریزی و وزارت خانه های مرکزی </a:t>
            </a:r>
          </a:p>
          <a:p>
            <a:pPr algn="just" rtl="1"/>
            <a:r>
              <a:rPr lang="fa-IR" sz="1600" dirty="0">
                <a:cs typeface="B Homa" panose="00000400000000000000" pitchFamily="2" charset="-78"/>
              </a:rPr>
              <a:t>تشکیل گروه های کاری با الزام دولت های ایالتی</a:t>
            </a:r>
          </a:p>
          <a:p>
            <a:pPr algn="just" rtl="1"/>
            <a:r>
              <a:rPr lang="fa-IR" sz="1600" dirty="0">
                <a:cs typeface="B Homa" panose="00000400000000000000" pitchFamily="2" charset="-78"/>
              </a:rPr>
              <a:t>قرارگیری گروه های کاری ایالتی در ارتباط غیر رسمی با گروه های کاری مرکزی </a:t>
            </a:r>
          </a:p>
          <a:p>
            <a:pPr algn="just" rtl="1"/>
            <a:r>
              <a:rPr lang="fa-IR" sz="1600" dirty="0">
                <a:cs typeface="B Homa" panose="00000400000000000000" pitchFamily="2" charset="-78"/>
              </a:rPr>
              <a:t>استفاده کمیسیون برنامه ریزی از </a:t>
            </a:r>
            <a:r>
              <a:rPr lang="fa-IR" sz="1600" dirty="0">
                <a:solidFill>
                  <a:srgbClr val="FF0000"/>
                </a:solidFill>
                <a:cs typeface="B Homa" panose="00000400000000000000" pitchFamily="2" charset="-78"/>
              </a:rPr>
              <a:t>نظرات کارشناسان غیر رسمی </a:t>
            </a:r>
            <a:r>
              <a:rPr lang="fa-IR" sz="1600" dirty="0">
                <a:cs typeface="B Homa" panose="00000400000000000000" pitchFamily="2" charset="-78"/>
              </a:rPr>
              <a:t>از طریق </a:t>
            </a:r>
            <a:r>
              <a:rPr lang="fa-IR" sz="1600" dirty="0" smtClean="0">
                <a:cs typeface="B Homa" panose="00000400000000000000" pitchFamily="2" charset="-78"/>
              </a:rPr>
              <a:t>هیئت </a:t>
            </a:r>
            <a:r>
              <a:rPr lang="fa-IR" sz="1600" dirty="0">
                <a:cs typeface="B Homa" panose="00000400000000000000" pitchFamily="2" charset="-78"/>
              </a:rPr>
              <a:t>های مشورتی و کمیته های بررسی جنبه های وسیع تر و کلان تر از سیاست ها و تهیه و تنظیم جهت گیری های برنامه</a:t>
            </a:r>
          </a:p>
        </p:txBody>
      </p:sp>
    </p:spTree>
    <p:extLst>
      <p:ext uri="{BB962C8B-B14F-4D97-AF65-F5344CB8AC3E}">
        <p14:creationId xmlns:p14="http://schemas.microsoft.com/office/powerpoint/2010/main" val="756624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274617" y="1593130"/>
            <a:ext cx="7648944" cy="1588073"/>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rtl="1">
              <a:lnSpc>
                <a:spcPct val="150000"/>
              </a:lnSpc>
            </a:pPr>
            <a:r>
              <a:rPr lang="fa-IR" sz="1600" dirty="0">
                <a:cs typeface="B Homa" panose="00000400000000000000" pitchFamily="2" charset="-78"/>
              </a:rPr>
              <a:t>مرحله سوم :</a:t>
            </a:r>
          </a:p>
          <a:p>
            <a:pPr algn="just" rtl="1">
              <a:lnSpc>
                <a:spcPct val="150000"/>
              </a:lnSpc>
            </a:pPr>
            <a:r>
              <a:rPr lang="fa-IR" sz="1600" dirty="0">
                <a:cs typeface="B Homa" panose="00000400000000000000" pitchFamily="2" charset="-78"/>
              </a:rPr>
              <a:t>با نظارت شورای توسعه ملی پیش نویس برنامه به دولت های ایالتی و وزرا تقدیم می شود سپس نظرات شورای توسعه ملی در گزارش لحاظ گردیده و </a:t>
            </a:r>
            <a:r>
              <a:rPr lang="fa-IR" sz="1600" dirty="0">
                <a:solidFill>
                  <a:srgbClr val="FF0000"/>
                </a:solidFill>
                <a:cs typeface="B Homa" panose="00000400000000000000" pitchFamily="2" charset="-78"/>
              </a:rPr>
              <a:t>پس از تصویب برای اظهار نظر عموم مردم منتشر می شود </a:t>
            </a:r>
            <a:r>
              <a:rPr lang="fa-IR" sz="1600" dirty="0">
                <a:cs typeface="B Homa" panose="00000400000000000000" pitchFamily="2" charset="-78"/>
              </a:rPr>
              <a:t>. در نهایت توسط یک کمیته  که مرکب از </a:t>
            </a:r>
            <a:r>
              <a:rPr lang="fa-IR" sz="1600" dirty="0">
                <a:solidFill>
                  <a:srgbClr val="FF0000"/>
                </a:solidFill>
                <a:cs typeface="B Homa" panose="00000400000000000000" pitchFamily="2" charset="-78"/>
              </a:rPr>
              <a:t>اعضای </a:t>
            </a:r>
            <a:r>
              <a:rPr lang="fa-IR" sz="1600" dirty="0" smtClean="0">
                <a:solidFill>
                  <a:srgbClr val="FF0000"/>
                </a:solidFill>
                <a:cs typeface="B Homa" panose="00000400000000000000" pitchFamily="2" charset="-78"/>
              </a:rPr>
              <a:t>پارلمان </a:t>
            </a:r>
            <a:r>
              <a:rPr lang="fa-IR" sz="1600" dirty="0" smtClean="0">
                <a:cs typeface="B Homa" panose="00000400000000000000" pitchFamily="2" charset="-78"/>
              </a:rPr>
              <a:t>است </a:t>
            </a:r>
            <a:r>
              <a:rPr lang="fa-IR" sz="1600" dirty="0">
                <a:cs typeface="B Homa" panose="00000400000000000000" pitchFamily="2" charset="-78"/>
              </a:rPr>
              <a:t>به طوره کلی بررسی می </a:t>
            </a:r>
            <a:r>
              <a:rPr lang="fa-IR" sz="1600" dirty="0" smtClean="0">
                <a:cs typeface="B Homa" panose="00000400000000000000" pitchFamily="2" charset="-78"/>
              </a:rPr>
              <a:t>شود. </a:t>
            </a:r>
            <a:endParaRPr lang="fa-IR" sz="1600" dirty="0">
              <a:cs typeface="B Homa" panose="00000400000000000000" pitchFamily="2" charset="-78"/>
            </a:endParaRPr>
          </a:p>
        </p:txBody>
      </p:sp>
      <p:sp>
        <p:nvSpPr>
          <p:cNvPr id="8" name="Rectangle 7"/>
          <p:cNvSpPr/>
          <p:nvPr/>
        </p:nvSpPr>
        <p:spPr>
          <a:xfrm>
            <a:off x="2274617" y="3181203"/>
            <a:ext cx="7648944" cy="1937553"/>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rtl="1">
              <a:lnSpc>
                <a:spcPct val="150000"/>
              </a:lnSpc>
            </a:pPr>
            <a:r>
              <a:rPr lang="fa-IR" sz="1600" dirty="0">
                <a:cs typeface="B Homa" panose="00000400000000000000" pitchFamily="2" charset="-78"/>
              </a:rPr>
              <a:t>مرحله چهارم : </a:t>
            </a:r>
          </a:p>
          <a:p>
            <a:pPr algn="just" rtl="1">
              <a:lnSpc>
                <a:spcPct val="150000"/>
              </a:lnSpc>
            </a:pPr>
            <a:r>
              <a:rPr lang="fa-IR" sz="1600" dirty="0">
                <a:cs typeface="B Homa" panose="00000400000000000000" pitchFamily="2" charset="-78"/>
              </a:rPr>
              <a:t>تهیه گزارش نهایی در مورد برنامه پنج ساله </a:t>
            </a:r>
          </a:p>
          <a:p>
            <a:pPr algn="just" rtl="1">
              <a:lnSpc>
                <a:spcPct val="150000"/>
              </a:lnSpc>
            </a:pPr>
            <a:r>
              <a:rPr lang="fa-IR" sz="1600" dirty="0">
                <a:solidFill>
                  <a:srgbClr val="FF0000"/>
                </a:solidFill>
                <a:cs typeface="B Homa" panose="00000400000000000000" pitchFamily="2" charset="-78"/>
              </a:rPr>
              <a:t>مذاکرات تفصیلی با دولت های ایالتی</a:t>
            </a:r>
            <a:r>
              <a:rPr lang="fa-IR" sz="1600" dirty="0">
                <a:cs typeface="B Homa" panose="00000400000000000000" pitchFamily="2" charset="-78"/>
              </a:rPr>
              <a:t> در خصوص برنامه های مربوط توسط کمیسیون برنامه ریزی و وزارتخانه های ذیربط</a:t>
            </a:r>
          </a:p>
          <a:p>
            <a:pPr algn="just" rtl="1">
              <a:lnSpc>
                <a:spcPct val="150000"/>
              </a:lnSpc>
            </a:pPr>
            <a:r>
              <a:rPr lang="fa-IR" sz="1600" dirty="0">
                <a:cs typeface="B Homa" panose="00000400000000000000" pitchFamily="2" charset="-78"/>
              </a:rPr>
              <a:t>- </a:t>
            </a:r>
            <a:r>
              <a:rPr lang="fa-IR" sz="1600" dirty="0">
                <a:solidFill>
                  <a:srgbClr val="FF0000"/>
                </a:solidFill>
                <a:cs typeface="B Homa" panose="00000400000000000000" pitchFamily="2" charset="-78"/>
              </a:rPr>
              <a:t>برآورد منابع</a:t>
            </a:r>
            <a:r>
              <a:rPr lang="fa-IR" sz="1600" dirty="0">
                <a:cs typeface="B Homa" panose="00000400000000000000" pitchFamily="2" charset="-78"/>
              </a:rPr>
              <a:t> قابل دسترس و سیاست های لازم </a:t>
            </a:r>
          </a:p>
        </p:txBody>
      </p:sp>
    </p:spTree>
    <p:extLst>
      <p:ext uri="{BB962C8B-B14F-4D97-AF65-F5344CB8AC3E}">
        <p14:creationId xmlns:p14="http://schemas.microsoft.com/office/powerpoint/2010/main" val="20437227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351584" y="188640"/>
            <a:ext cx="7520940" cy="414864"/>
          </a:xfrm>
        </p:spPr>
        <p:txBody>
          <a:bodyPr/>
          <a:lstStyle/>
          <a:p>
            <a:pPr algn="ctr"/>
            <a:r>
              <a:rPr lang="fa-IR" sz="2400" dirty="0" smtClean="0">
                <a:cs typeface="B Homa" panose="00000400000000000000" pitchFamily="2" charset="-78"/>
              </a:rPr>
              <a:t>گام شماری برنامه های هند (2017-1951)</a:t>
            </a:r>
            <a:endParaRPr lang="fa-IR" sz="2400" dirty="0">
              <a:cs typeface="B Homa" panose="00000400000000000000" pitchFamily="2" charset="-78"/>
            </a:endParaRPr>
          </a:p>
        </p:txBody>
      </p:sp>
      <p:graphicFrame>
        <p:nvGraphicFramePr>
          <p:cNvPr id="6" name="Content Placeholder 5"/>
          <p:cNvGraphicFramePr>
            <a:graphicFrameLocks noGrp="1"/>
          </p:cNvGraphicFramePr>
          <p:nvPr>
            <p:ph sz="half" idx="1"/>
            <p:extLst>
              <p:ext uri="{D42A27DB-BD31-4B8C-83A1-F6EECF244321}">
                <p14:modId xmlns:p14="http://schemas.microsoft.com/office/powerpoint/2010/main" val="44408555"/>
              </p:ext>
            </p:extLst>
          </p:nvPr>
        </p:nvGraphicFramePr>
        <p:xfrm>
          <a:off x="3858769" y="640080"/>
          <a:ext cx="6584689" cy="5052696"/>
        </p:xfrm>
        <a:graphic>
          <a:graphicData uri="http://schemas.openxmlformats.org/drawingml/2006/table">
            <a:tbl>
              <a:tblPr rtl="1" firstRow="1" bandRow="1">
                <a:tableStyleId>{21E4AEA4-8DFA-4A89-87EB-49C32662AFE0}</a:tableStyleId>
              </a:tblPr>
              <a:tblGrid>
                <a:gridCol w="1300501">
                  <a:extLst>
                    <a:ext uri="{9D8B030D-6E8A-4147-A177-3AD203B41FA5}">
                      <a16:colId xmlns:a16="http://schemas.microsoft.com/office/drawing/2014/main" xmlns="" val="20000"/>
                    </a:ext>
                  </a:extLst>
                </a:gridCol>
                <a:gridCol w="1431793">
                  <a:extLst>
                    <a:ext uri="{9D8B030D-6E8A-4147-A177-3AD203B41FA5}">
                      <a16:colId xmlns:a16="http://schemas.microsoft.com/office/drawing/2014/main" xmlns="" val="20001"/>
                    </a:ext>
                  </a:extLst>
                </a:gridCol>
                <a:gridCol w="3852395">
                  <a:extLst>
                    <a:ext uri="{9D8B030D-6E8A-4147-A177-3AD203B41FA5}">
                      <a16:colId xmlns:a16="http://schemas.microsoft.com/office/drawing/2014/main" xmlns="" val="20002"/>
                    </a:ext>
                  </a:extLst>
                </a:gridCol>
              </a:tblGrid>
              <a:tr h="294096">
                <a:tc>
                  <a:txBody>
                    <a:bodyPr/>
                    <a:lstStyle/>
                    <a:p>
                      <a:pPr algn="ctr" rtl="1">
                        <a:lnSpc>
                          <a:spcPct val="150000"/>
                        </a:lnSpc>
                      </a:pPr>
                      <a:r>
                        <a:rPr lang="fa-IR" sz="1600" dirty="0" smtClean="0">
                          <a:cs typeface="B Homa" panose="00000400000000000000" pitchFamily="2" charset="-78"/>
                        </a:rPr>
                        <a:t>برنامه</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دوره</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توضیحات</a:t>
                      </a:r>
                      <a:endParaRPr lang="fa-IR" sz="1600" dirty="0">
                        <a:cs typeface="B Homa" panose="00000400000000000000" pitchFamily="2" charset="-78"/>
                      </a:endParaRPr>
                    </a:p>
                  </a:txBody>
                  <a:tcPr/>
                </a:tc>
                <a:extLst>
                  <a:ext uri="{0D108BD9-81ED-4DB2-BD59-A6C34878D82A}">
                    <a16:rowId xmlns:a16="http://schemas.microsoft.com/office/drawing/2014/main" xmlns="" val="10000"/>
                  </a:ext>
                </a:extLst>
              </a:tr>
              <a:tr h="514668">
                <a:tc>
                  <a:txBody>
                    <a:bodyPr/>
                    <a:lstStyle/>
                    <a:p>
                      <a:pPr algn="ctr" rtl="1">
                        <a:lnSpc>
                          <a:spcPct val="150000"/>
                        </a:lnSpc>
                      </a:pPr>
                      <a:r>
                        <a:rPr lang="fa-IR" sz="1600" dirty="0" smtClean="0">
                          <a:cs typeface="B Homa" panose="00000400000000000000" pitchFamily="2" charset="-78"/>
                        </a:rPr>
                        <a:t> برنامه اول</a:t>
                      </a:r>
                    </a:p>
                  </a:txBody>
                  <a:tcPr/>
                </a:tc>
                <a:tc>
                  <a:txBody>
                    <a:bodyPr/>
                    <a:lstStyle/>
                    <a:p>
                      <a:pPr algn="ctr" rtl="1">
                        <a:lnSpc>
                          <a:spcPct val="150000"/>
                        </a:lnSpc>
                      </a:pPr>
                      <a:r>
                        <a:rPr lang="fa-IR" sz="1600" dirty="0" smtClean="0">
                          <a:cs typeface="B Homa" panose="00000400000000000000" pitchFamily="2" charset="-78"/>
                        </a:rPr>
                        <a:t>1956-1951</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از آوریل سال 1951 تا</a:t>
                      </a:r>
                      <a:r>
                        <a:rPr lang="fa-IR" sz="1600" baseline="0" dirty="0" smtClean="0">
                          <a:cs typeface="B Homa" panose="00000400000000000000" pitchFamily="2" charset="-78"/>
                        </a:rPr>
                        <a:t> 21 مارس 1956</a:t>
                      </a:r>
                      <a:r>
                        <a:rPr lang="fa-IR" sz="1600" dirty="0" smtClean="0">
                          <a:cs typeface="B Homa" panose="00000400000000000000" pitchFamily="2" charset="-78"/>
                        </a:rPr>
                        <a:t> </a:t>
                      </a:r>
                      <a:endParaRPr lang="fa-IR" sz="1600" dirty="0">
                        <a:cs typeface="B Homa" panose="00000400000000000000" pitchFamily="2" charset="-78"/>
                      </a:endParaRPr>
                    </a:p>
                  </a:txBody>
                  <a:tcPr/>
                </a:tc>
                <a:extLst>
                  <a:ext uri="{0D108BD9-81ED-4DB2-BD59-A6C34878D82A}">
                    <a16:rowId xmlns:a16="http://schemas.microsoft.com/office/drawing/2014/main" xmlns="" val="10001"/>
                  </a:ext>
                </a:extLst>
              </a:tr>
              <a:tr h="514668">
                <a:tc>
                  <a:txBody>
                    <a:bodyPr/>
                    <a:lstStyle/>
                    <a:p>
                      <a:pPr algn="ctr" rtl="1">
                        <a:lnSpc>
                          <a:spcPct val="150000"/>
                        </a:lnSpc>
                      </a:pPr>
                      <a:r>
                        <a:rPr lang="fa-IR" sz="1600" dirty="0" smtClean="0">
                          <a:cs typeface="B Homa" panose="00000400000000000000" pitchFamily="2" charset="-78"/>
                        </a:rPr>
                        <a:t>برنامه دوم</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1961-1956</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از آوریل سال 1956 تا 21 مارس1961</a:t>
                      </a:r>
                      <a:endParaRPr lang="fa-IR" sz="1600" dirty="0">
                        <a:cs typeface="B Homa" panose="00000400000000000000" pitchFamily="2" charset="-78"/>
                      </a:endParaRPr>
                    </a:p>
                  </a:txBody>
                  <a:tcPr/>
                </a:tc>
                <a:extLst>
                  <a:ext uri="{0D108BD9-81ED-4DB2-BD59-A6C34878D82A}">
                    <a16:rowId xmlns:a16="http://schemas.microsoft.com/office/drawing/2014/main" xmlns="" val="10002"/>
                  </a:ext>
                </a:extLst>
              </a:tr>
              <a:tr h="294096">
                <a:tc>
                  <a:txBody>
                    <a:bodyPr/>
                    <a:lstStyle/>
                    <a:p>
                      <a:pPr algn="ctr" rtl="1">
                        <a:lnSpc>
                          <a:spcPct val="150000"/>
                        </a:lnSpc>
                      </a:pPr>
                      <a:r>
                        <a:rPr lang="fa-IR" sz="1600" dirty="0" smtClean="0">
                          <a:cs typeface="B Homa" panose="00000400000000000000" pitchFamily="2" charset="-78"/>
                        </a:rPr>
                        <a:t>برنامه سوم</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1966-1961</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از آوریل 1961 تا 21 مارس1966</a:t>
                      </a:r>
                      <a:endParaRPr lang="fa-IR" sz="1600" dirty="0">
                        <a:cs typeface="B Homa" panose="00000400000000000000" pitchFamily="2" charset="-78"/>
                      </a:endParaRPr>
                    </a:p>
                  </a:txBody>
                  <a:tcPr/>
                </a:tc>
                <a:extLst>
                  <a:ext uri="{0D108BD9-81ED-4DB2-BD59-A6C34878D82A}">
                    <a16:rowId xmlns:a16="http://schemas.microsoft.com/office/drawing/2014/main" xmlns="" val="10003"/>
                  </a:ext>
                </a:extLst>
              </a:tr>
              <a:tr h="735240">
                <a:tc>
                  <a:txBody>
                    <a:bodyPr/>
                    <a:lstStyle/>
                    <a:p>
                      <a:pPr algn="ctr" rtl="1">
                        <a:lnSpc>
                          <a:spcPct val="150000"/>
                        </a:lnSpc>
                      </a:pPr>
                      <a:endParaRPr lang="fa-IR" sz="1600" dirty="0" smtClean="0">
                        <a:cs typeface="B Homa" panose="00000400000000000000" pitchFamily="2" charset="-78"/>
                      </a:endParaRPr>
                    </a:p>
                    <a:p>
                      <a:pPr algn="ctr" rtl="1">
                        <a:lnSpc>
                          <a:spcPct val="150000"/>
                        </a:lnSpc>
                      </a:pPr>
                      <a:r>
                        <a:rPr lang="fa-IR" sz="1600" dirty="0" smtClean="0">
                          <a:cs typeface="B Homa" panose="00000400000000000000" pitchFamily="2" charset="-78"/>
                        </a:rPr>
                        <a:t>برنامه های سالانه</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1967-1966</a:t>
                      </a:r>
                    </a:p>
                    <a:p>
                      <a:pPr algn="ctr" rtl="1">
                        <a:lnSpc>
                          <a:spcPct val="150000"/>
                        </a:lnSpc>
                      </a:pPr>
                      <a:r>
                        <a:rPr lang="fa-IR" sz="1600" dirty="0" smtClean="0">
                          <a:cs typeface="B Homa" panose="00000400000000000000" pitchFamily="2" charset="-78"/>
                        </a:rPr>
                        <a:t>1968-1967</a:t>
                      </a:r>
                    </a:p>
                    <a:p>
                      <a:pPr algn="ctr" rtl="1">
                        <a:lnSpc>
                          <a:spcPct val="150000"/>
                        </a:lnSpc>
                      </a:pPr>
                      <a:r>
                        <a:rPr lang="fa-IR" sz="1600" dirty="0" smtClean="0">
                          <a:cs typeface="B Homa" panose="00000400000000000000" pitchFamily="2" charset="-78"/>
                        </a:rPr>
                        <a:t>1960-1968</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تعطیلی برنامه به دلیل</a:t>
                      </a:r>
                      <a:r>
                        <a:rPr lang="fa-IR" sz="1600" baseline="0" dirty="0" smtClean="0">
                          <a:cs typeface="B Homa" panose="00000400000000000000" pitchFamily="2" charset="-78"/>
                        </a:rPr>
                        <a:t> جنگ با چین در سال 1962 و پاکستان در سال</a:t>
                      </a:r>
                    </a:p>
                  </a:txBody>
                  <a:tcPr/>
                </a:tc>
                <a:extLst>
                  <a:ext uri="{0D108BD9-81ED-4DB2-BD59-A6C34878D82A}">
                    <a16:rowId xmlns:a16="http://schemas.microsoft.com/office/drawing/2014/main" xmlns="" val="10004"/>
                  </a:ext>
                </a:extLst>
              </a:tr>
              <a:tr h="294096">
                <a:tc>
                  <a:txBody>
                    <a:bodyPr/>
                    <a:lstStyle/>
                    <a:p>
                      <a:pPr algn="ctr" rtl="1">
                        <a:lnSpc>
                          <a:spcPct val="150000"/>
                        </a:lnSpc>
                      </a:pPr>
                      <a:r>
                        <a:rPr lang="fa-IR" sz="1600" dirty="0" smtClean="0">
                          <a:cs typeface="B Homa" panose="00000400000000000000" pitchFamily="2" charset="-78"/>
                        </a:rPr>
                        <a:t>برنامه چهارم</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1974-1969</a:t>
                      </a:r>
                      <a:endParaRPr lang="fa-IR" sz="1600" dirty="0">
                        <a:cs typeface="B Homa" panose="00000400000000000000" pitchFamily="2" charset="-78"/>
                      </a:endParaRPr>
                    </a:p>
                  </a:txBody>
                  <a:tcP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fa-IR" sz="1600" baseline="0" dirty="0" smtClean="0">
                          <a:cs typeface="B Homa" panose="00000400000000000000" pitchFamily="2" charset="-78"/>
                        </a:rPr>
                        <a:t>1966- برنامه چهارم به موقع شروع نشد</a:t>
                      </a:r>
                    </a:p>
                  </a:txBody>
                  <a:tcPr/>
                </a:tc>
                <a:extLst>
                  <a:ext uri="{0D108BD9-81ED-4DB2-BD59-A6C34878D82A}">
                    <a16:rowId xmlns:a16="http://schemas.microsoft.com/office/drawing/2014/main" xmlns="" val="10005"/>
                  </a:ext>
                </a:extLst>
              </a:tr>
              <a:tr h="514668">
                <a:tc>
                  <a:txBody>
                    <a:bodyPr/>
                    <a:lstStyle/>
                    <a:p>
                      <a:pPr algn="ctr" rtl="1">
                        <a:lnSpc>
                          <a:spcPct val="150000"/>
                        </a:lnSpc>
                      </a:pPr>
                      <a:r>
                        <a:rPr lang="fa-IR" sz="1600" dirty="0" smtClean="0">
                          <a:cs typeface="B Homa" panose="00000400000000000000" pitchFamily="2" charset="-78"/>
                        </a:rPr>
                        <a:t>برنامه پنجم</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1978-1974</a:t>
                      </a:r>
                    </a:p>
                  </a:txBody>
                  <a:tcPr/>
                </a:tc>
                <a:tc>
                  <a:txBody>
                    <a:bodyPr/>
                    <a:lstStyle/>
                    <a:p>
                      <a:pPr algn="ctr" rtl="1">
                        <a:lnSpc>
                          <a:spcPct val="150000"/>
                        </a:lnSpc>
                      </a:pPr>
                      <a:r>
                        <a:rPr lang="fa-IR" sz="1600" dirty="0" smtClean="0">
                          <a:cs typeface="B Homa" panose="00000400000000000000" pitchFamily="2" charset="-78"/>
                        </a:rPr>
                        <a:t>با روی کار آمدن حزب</a:t>
                      </a:r>
                      <a:r>
                        <a:rPr lang="fa-IR" sz="1600" baseline="0" dirty="0" smtClean="0">
                          <a:cs typeface="B Homa" panose="00000400000000000000" pitchFamily="2" charset="-78"/>
                        </a:rPr>
                        <a:t> جاناتا سال آخر برنامه چهارم حذف شد.</a:t>
                      </a:r>
                      <a:endParaRPr lang="fa-IR" sz="1600" dirty="0">
                        <a:cs typeface="B Homa" panose="00000400000000000000" pitchFamily="2" charset="-78"/>
                      </a:endParaRPr>
                    </a:p>
                  </a:txBody>
                  <a:tcPr/>
                </a:tc>
                <a:extLst>
                  <a:ext uri="{0D108BD9-81ED-4DB2-BD59-A6C34878D82A}">
                    <a16:rowId xmlns:a16="http://schemas.microsoft.com/office/drawing/2014/main" xmlns="" val="10006"/>
                  </a:ext>
                </a:extLst>
              </a:tr>
              <a:tr h="514668">
                <a:tc>
                  <a:txBody>
                    <a:bodyPr/>
                    <a:lstStyle/>
                    <a:p>
                      <a:pPr algn="ctr" rtl="1">
                        <a:lnSpc>
                          <a:spcPct val="150000"/>
                        </a:lnSpc>
                      </a:pPr>
                      <a:r>
                        <a:rPr lang="fa-IR" sz="1600" dirty="0" smtClean="0">
                          <a:cs typeface="B Homa" panose="00000400000000000000" pitchFamily="2" charset="-78"/>
                        </a:rPr>
                        <a:t>برنامه های سالانه</a:t>
                      </a:r>
                    </a:p>
                  </a:txBody>
                  <a:tcPr/>
                </a:tc>
                <a:tc>
                  <a:txBody>
                    <a:bodyPr/>
                    <a:lstStyle/>
                    <a:p>
                      <a:pPr algn="ctr" rtl="1">
                        <a:lnSpc>
                          <a:spcPct val="150000"/>
                        </a:lnSpc>
                      </a:pPr>
                      <a:r>
                        <a:rPr lang="fa-IR" sz="1600" dirty="0" smtClean="0">
                          <a:cs typeface="B Homa" panose="00000400000000000000" pitchFamily="2" charset="-78"/>
                        </a:rPr>
                        <a:t>1979-1978</a:t>
                      </a:r>
                    </a:p>
                    <a:p>
                      <a:pPr algn="ctr" rtl="1">
                        <a:lnSpc>
                          <a:spcPct val="150000"/>
                        </a:lnSpc>
                      </a:pPr>
                      <a:r>
                        <a:rPr lang="fa-IR" sz="1600" dirty="0" smtClean="0">
                          <a:cs typeface="B Homa" panose="00000400000000000000" pitchFamily="2" charset="-78"/>
                        </a:rPr>
                        <a:t>1980-1979</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تعطیلی برنامه </a:t>
                      </a:r>
                      <a:endParaRPr lang="fa-IR" sz="1600" dirty="0">
                        <a:cs typeface="B Homa" panose="00000400000000000000" pitchFamily="2" charset="-78"/>
                      </a:endParaRPr>
                    </a:p>
                  </a:txBody>
                  <a:tcPr/>
                </a:tc>
                <a:extLst>
                  <a:ext uri="{0D108BD9-81ED-4DB2-BD59-A6C34878D82A}">
                    <a16:rowId xmlns:a16="http://schemas.microsoft.com/office/drawing/2014/main" xmlns="" val="3447941102"/>
                  </a:ext>
                </a:extLst>
              </a:tr>
            </a:tbl>
          </a:graphicData>
        </a:graphic>
      </p:graphicFrame>
    </p:spTree>
    <p:extLst>
      <p:ext uri="{BB962C8B-B14F-4D97-AF65-F5344CB8AC3E}">
        <p14:creationId xmlns:p14="http://schemas.microsoft.com/office/powerpoint/2010/main" val="30990135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half" idx="2"/>
            <p:extLst>
              <p:ext uri="{D42A27DB-BD31-4B8C-83A1-F6EECF244321}">
                <p14:modId xmlns:p14="http://schemas.microsoft.com/office/powerpoint/2010/main" val="2730595096"/>
              </p:ext>
            </p:extLst>
          </p:nvPr>
        </p:nvGraphicFramePr>
        <p:xfrm>
          <a:off x="2359152" y="188641"/>
          <a:ext cx="7256925" cy="5994500"/>
        </p:xfrm>
        <a:graphic>
          <a:graphicData uri="http://schemas.openxmlformats.org/drawingml/2006/table">
            <a:tbl>
              <a:tblPr rtl="1" firstRow="1" bandRow="1">
                <a:tableStyleId>{5C22544A-7EE6-4342-B048-85BDC9FD1C3A}</a:tableStyleId>
              </a:tblPr>
              <a:tblGrid>
                <a:gridCol w="1203597">
                  <a:extLst>
                    <a:ext uri="{9D8B030D-6E8A-4147-A177-3AD203B41FA5}">
                      <a16:colId xmlns:a16="http://schemas.microsoft.com/office/drawing/2014/main" xmlns="" val="20000"/>
                    </a:ext>
                  </a:extLst>
                </a:gridCol>
                <a:gridCol w="1314601">
                  <a:extLst>
                    <a:ext uri="{9D8B030D-6E8A-4147-A177-3AD203B41FA5}">
                      <a16:colId xmlns:a16="http://schemas.microsoft.com/office/drawing/2014/main" xmlns="" val="20001"/>
                    </a:ext>
                  </a:extLst>
                </a:gridCol>
                <a:gridCol w="4738727">
                  <a:extLst>
                    <a:ext uri="{9D8B030D-6E8A-4147-A177-3AD203B41FA5}">
                      <a16:colId xmlns:a16="http://schemas.microsoft.com/office/drawing/2014/main" xmlns="" val="20002"/>
                    </a:ext>
                  </a:extLst>
                </a:gridCol>
              </a:tblGrid>
              <a:tr h="508025">
                <a:tc>
                  <a:txBody>
                    <a:bodyPr/>
                    <a:lstStyle/>
                    <a:p>
                      <a:pPr algn="ctr" rtl="1">
                        <a:lnSpc>
                          <a:spcPct val="150000"/>
                        </a:lnSpc>
                      </a:pPr>
                      <a:r>
                        <a:rPr lang="fa-IR" sz="1600" dirty="0" smtClean="0">
                          <a:cs typeface="B Homa" panose="00000400000000000000" pitchFamily="2" charset="-78"/>
                        </a:rPr>
                        <a:t>برنامه </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دوره</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توضیحات</a:t>
                      </a:r>
                      <a:endParaRPr lang="fa-IR" sz="1600" dirty="0">
                        <a:cs typeface="B Homa" panose="00000400000000000000" pitchFamily="2" charset="-78"/>
                      </a:endParaRPr>
                    </a:p>
                  </a:txBody>
                  <a:tcPr/>
                </a:tc>
                <a:extLst>
                  <a:ext uri="{0D108BD9-81ED-4DB2-BD59-A6C34878D82A}">
                    <a16:rowId xmlns:a16="http://schemas.microsoft.com/office/drawing/2014/main" xmlns="" val="10000"/>
                  </a:ext>
                </a:extLst>
              </a:tr>
              <a:tr h="508025">
                <a:tc>
                  <a:txBody>
                    <a:bodyPr/>
                    <a:lstStyle/>
                    <a:p>
                      <a:pPr algn="ctr" rtl="1">
                        <a:lnSpc>
                          <a:spcPct val="150000"/>
                        </a:lnSpc>
                      </a:pPr>
                      <a:r>
                        <a:rPr lang="fa-IR" sz="1600" dirty="0" smtClean="0">
                          <a:cs typeface="B Homa" panose="00000400000000000000" pitchFamily="2" charset="-78"/>
                        </a:rPr>
                        <a:t>برنامه ششم</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1985-1980</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برنامه</a:t>
                      </a:r>
                      <a:r>
                        <a:rPr lang="fa-IR" sz="1600" baseline="0" dirty="0" smtClean="0">
                          <a:cs typeface="B Homa" panose="00000400000000000000" pitchFamily="2" charset="-78"/>
                        </a:rPr>
                        <a:t> ششم(1983-1978) حزب </a:t>
                      </a:r>
                      <a:r>
                        <a:rPr lang="fa-IR" sz="1600" dirty="0" smtClean="0">
                          <a:cs typeface="B Homa" panose="00000400000000000000" pitchFamily="2" charset="-78"/>
                        </a:rPr>
                        <a:t>جاناتا با روی کار آمدن</a:t>
                      </a:r>
                      <a:r>
                        <a:rPr lang="fa-IR" sz="1600" baseline="0" dirty="0" smtClean="0">
                          <a:cs typeface="B Homa" panose="00000400000000000000" pitchFamily="2" charset="-78"/>
                        </a:rPr>
                        <a:t> حزب کنگره در اوایل سال 1980 بهم خورد</a:t>
                      </a:r>
                      <a:endParaRPr lang="fa-IR" sz="1600" dirty="0">
                        <a:cs typeface="B Homa" panose="00000400000000000000" pitchFamily="2" charset="-78"/>
                      </a:endParaRPr>
                    </a:p>
                  </a:txBody>
                  <a:tcPr/>
                </a:tc>
                <a:extLst>
                  <a:ext uri="{0D108BD9-81ED-4DB2-BD59-A6C34878D82A}">
                    <a16:rowId xmlns:a16="http://schemas.microsoft.com/office/drawing/2014/main" xmlns="" val="10002"/>
                  </a:ext>
                </a:extLst>
              </a:tr>
              <a:tr h="508025">
                <a:tc>
                  <a:txBody>
                    <a:bodyPr/>
                    <a:lstStyle/>
                    <a:p>
                      <a:pPr algn="ctr" rtl="1">
                        <a:lnSpc>
                          <a:spcPct val="150000"/>
                        </a:lnSpc>
                      </a:pPr>
                      <a:r>
                        <a:rPr lang="fa-IR" sz="1600" dirty="0" smtClean="0">
                          <a:cs typeface="B Homa" panose="00000400000000000000" pitchFamily="2" charset="-78"/>
                        </a:rPr>
                        <a:t>برنامه هفتم</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1990-1985</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از آوریل</a:t>
                      </a:r>
                      <a:r>
                        <a:rPr lang="fa-IR" sz="1600" baseline="0" dirty="0" smtClean="0">
                          <a:cs typeface="B Homa" panose="00000400000000000000" pitchFamily="2" charset="-78"/>
                        </a:rPr>
                        <a:t> سال 1985 تا 21 مارس 1990</a:t>
                      </a:r>
                      <a:endParaRPr lang="fa-IR" sz="1600" dirty="0">
                        <a:cs typeface="B Homa" panose="00000400000000000000" pitchFamily="2" charset="-78"/>
                      </a:endParaRPr>
                    </a:p>
                  </a:txBody>
                  <a:tcPr/>
                </a:tc>
                <a:extLst>
                  <a:ext uri="{0D108BD9-81ED-4DB2-BD59-A6C34878D82A}">
                    <a16:rowId xmlns:a16="http://schemas.microsoft.com/office/drawing/2014/main" xmlns="" val="10003"/>
                  </a:ext>
                </a:extLst>
              </a:tr>
              <a:tr h="508025">
                <a:tc>
                  <a:txBody>
                    <a:bodyPr/>
                    <a:lstStyle/>
                    <a:p>
                      <a:pPr algn="ctr" rtl="1">
                        <a:lnSpc>
                          <a:spcPct val="150000"/>
                        </a:lnSpc>
                      </a:pPr>
                      <a:r>
                        <a:rPr lang="fa-IR" sz="1600" dirty="0" smtClean="0">
                          <a:cs typeface="B Homa" panose="00000400000000000000" pitchFamily="2" charset="-78"/>
                        </a:rPr>
                        <a:t>برنامه های سالانه</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1991-1990</a:t>
                      </a:r>
                    </a:p>
                    <a:p>
                      <a:pPr algn="ctr" rtl="1">
                        <a:lnSpc>
                          <a:spcPct val="150000"/>
                        </a:lnSpc>
                      </a:pPr>
                      <a:r>
                        <a:rPr lang="fa-IR" sz="1600" dirty="0" smtClean="0">
                          <a:cs typeface="B Homa" panose="00000400000000000000" pitchFamily="2" charset="-78"/>
                        </a:rPr>
                        <a:t>1992-1991</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تعطیلی</a:t>
                      </a:r>
                      <a:r>
                        <a:rPr lang="fa-IR" sz="1600" baseline="0" dirty="0" smtClean="0">
                          <a:cs typeface="B Homa" panose="00000400000000000000" pitchFamily="2" charset="-78"/>
                        </a:rPr>
                        <a:t> برنامه</a:t>
                      </a:r>
                      <a:endParaRPr lang="fa-IR" sz="1600" dirty="0">
                        <a:cs typeface="B Homa" panose="00000400000000000000" pitchFamily="2" charset="-78"/>
                      </a:endParaRPr>
                    </a:p>
                  </a:txBody>
                  <a:tcPr/>
                </a:tc>
                <a:extLst>
                  <a:ext uri="{0D108BD9-81ED-4DB2-BD59-A6C34878D82A}">
                    <a16:rowId xmlns:a16="http://schemas.microsoft.com/office/drawing/2014/main" xmlns="" val="10004"/>
                  </a:ext>
                </a:extLst>
              </a:tr>
              <a:tr h="508025">
                <a:tc>
                  <a:txBody>
                    <a:bodyPr/>
                    <a:lstStyle/>
                    <a:p>
                      <a:pPr algn="ctr" rtl="1">
                        <a:lnSpc>
                          <a:spcPct val="150000"/>
                        </a:lnSpc>
                      </a:pPr>
                      <a:r>
                        <a:rPr lang="fa-IR" sz="1600" dirty="0" smtClean="0">
                          <a:cs typeface="B Homa" panose="00000400000000000000" pitchFamily="2" charset="-78"/>
                        </a:rPr>
                        <a:t>برنامه هشتم</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1997-1992</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از آوریل سال 1992 تا 21 مارس 1997</a:t>
                      </a:r>
                      <a:r>
                        <a:rPr lang="fa-IR" sz="1600" baseline="0" dirty="0" smtClean="0">
                          <a:cs typeface="B Homa" panose="00000400000000000000" pitchFamily="2" charset="-78"/>
                        </a:rPr>
                        <a:t> , برنامه هشتم به دلیل بی ثباتی سیاسی در مرکز به موقع شروع نشد </a:t>
                      </a:r>
                      <a:endParaRPr lang="fa-IR" sz="1600" dirty="0">
                        <a:cs typeface="B Homa" panose="00000400000000000000" pitchFamily="2" charset="-78"/>
                      </a:endParaRPr>
                    </a:p>
                  </a:txBody>
                  <a:tcPr/>
                </a:tc>
                <a:extLst>
                  <a:ext uri="{0D108BD9-81ED-4DB2-BD59-A6C34878D82A}">
                    <a16:rowId xmlns:a16="http://schemas.microsoft.com/office/drawing/2014/main" xmlns="" val="10005"/>
                  </a:ext>
                </a:extLst>
              </a:tr>
              <a:tr h="508025">
                <a:tc>
                  <a:txBody>
                    <a:bodyPr/>
                    <a:lstStyle/>
                    <a:p>
                      <a:pPr algn="ctr" rtl="1">
                        <a:lnSpc>
                          <a:spcPct val="150000"/>
                        </a:lnSpc>
                      </a:pPr>
                      <a:r>
                        <a:rPr lang="fa-IR" sz="1600" dirty="0" smtClean="0">
                          <a:cs typeface="B Homa" panose="00000400000000000000" pitchFamily="2" charset="-78"/>
                        </a:rPr>
                        <a:t>برنامه نهم</a:t>
                      </a:r>
                      <a:r>
                        <a:rPr lang="fa-IR" sz="1600" baseline="0" dirty="0" smtClean="0">
                          <a:cs typeface="B Homa" panose="00000400000000000000" pitchFamily="2" charset="-78"/>
                        </a:rPr>
                        <a:t> </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2002-1997</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از اوایل سال 1997 تا 21 مارس 2002</a:t>
                      </a:r>
                      <a:endParaRPr lang="fa-IR" sz="1600" dirty="0">
                        <a:cs typeface="B Homa" panose="00000400000000000000" pitchFamily="2" charset="-78"/>
                      </a:endParaRPr>
                    </a:p>
                  </a:txBody>
                  <a:tcPr/>
                </a:tc>
                <a:extLst>
                  <a:ext uri="{0D108BD9-81ED-4DB2-BD59-A6C34878D82A}">
                    <a16:rowId xmlns:a16="http://schemas.microsoft.com/office/drawing/2014/main" xmlns="" val="10006"/>
                  </a:ext>
                </a:extLst>
              </a:tr>
              <a:tr h="508025">
                <a:tc>
                  <a:txBody>
                    <a:bodyPr/>
                    <a:lstStyle/>
                    <a:p>
                      <a:pPr algn="ctr" rtl="1">
                        <a:lnSpc>
                          <a:spcPct val="150000"/>
                        </a:lnSpc>
                      </a:pPr>
                      <a:r>
                        <a:rPr lang="fa-IR" sz="1600" dirty="0" smtClean="0">
                          <a:cs typeface="B Homa" panose="00000400000000000000" pitchFamily="2" charset="-78"/>
                        </a:rPr>
                        <a:t>برنامه دهم </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2007-2002</a:t>
                      </a: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2002به تصویب شورای ملی توسعه رسید</a:t>
                      </a:r>
                      <a:r>
                        <a:rPr lang="fa-IR" sz="1600" baseline="0" dirty="0" smtClean="0">
                          <a:cs typeface="B Homa" panose="00000400000000000000" pitchFamily="2" charset="-78"/>
                        </a:rPr>
                        <a:t> است.</a:t>
                      </a:r>
                      <a:endParaRPr lang="fa-IR" sz="1600" dirty="0">
                        <a:cs typeface="B Homa" panose="00000400000000000000" pitchFamily="2" charset="-78"/>
                      </a:endParaRPr>
                    </a:p>
                  </a:txBody>
                  <a:tcPr/>
                </a:tc>
                <a:extLst>
                  <a:ext uri="{0D108BD9-81ED-4DB2-BD59-A6C34878D82A}">
                    <a16:rowId xmlns:a16="http://schemas.microsoft.com/office/drawing/2014/main" xmlns="" val="10007"/>
                  </a:ext>
                </a:extLst>
              </a:tr>
              <a:tr h="508025">
                <a:tc>
                  <a:txBody>
                    <a:bodyPr/>
                    <a:lstStyle/>
                    <a:p>
                      <a:pPr algn="ctr" rtl="1">
                        <a:lnSpc>
                          <a:spcPct val="150000"/>
                        </a:lnSpc>
                      </a:pPr>
                      <a:r>
                        <a:rPr lang="fa-IR" sz="1600" dirty="0" smtClean="0">
                          <a:cs typeface="B Homa" panose="00000400000000000000" pitchFamily="2" charset="-78"/>
                        </a:rPr>
                        <a:t>برنامه یازدهم</a:t>
                      </a:r>
                      <a:endParaRPr lang="fa-IR" sz="1600" dirty="0">
                        <a:cs typeface="B Homa" panose="00000400000000000000" pitchFamily="2" charset="-78"/>
                      </a:endParaRPr>
                    </a:p>
                  </a:txBody>
                  <a:tcP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fa-IR" sz="1600" dirty="0" smtClean="0">
                          <a:cs typeface="B Homa" panose="00000400000000000000" pitchFamily="2" charset="-78"/>
                        </a:rPr>
                        <a:t>2012-2007</a:t>
                      </a:r>
                    </a:p>
                    <a:p>
                      <a:pPr algn="ctr" rtl="1">
                        <a:lnSpc>
                          <a:spcPct val="150000"/>
                        </a:lnSpc>
                      </a:pPr>
                      <a:endParaRPr lang="fa-IR" sz="1600" dirty="0">
                        <a:cs typeface="B Homa" panose="00000400000000000000" pitchFamily="2" charset="-78"/>
                      </a:endParaRPr>
                    </a:p>
                  </a:txBody>
                  <a:tcP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fa-IR" sz="1600" dirty="0" smtClean="0">
                          <a:cs typeface="B Homa" panose="00000400000000000000" pitchFamily="2" charset="-78"/>
                        </a:rPr>
                        <a:t>2007به تصویب شورای ملی توسعه رسید</a:t>
                      </a:r>
                      <a:r>
                        <a:rPr lang="fa-IR" sz="1600" baseline="0" dirty="0" smtClean="0">
                          <a:cs typeface="B Homa" panose="00000400000000000000" pitchFamily="2" charset="-78"/>
                        </a:rPr>
                        <a:t> است.</a:t>
                      </a:r>
                      <a:endParaRPr lang="fa-IR" sz="1600" dirty="0" smtClean="0">
                        <a:cs typeface="B Homa" panose="00000400000000000000" pitchFamily="2" charset="-78"/>
                      </a:endParaRPr>
                    </a:p>
                    <a:p>
                      <a:pPr algn="ctr" rtl="1">
                        <a:lnSpc>
                          <a:spcPct val="150000"/>
                        </a:lnSpc>
                      </a:pPr>
                      <a:endParaRPr lang="fa-IR" sz="1600" dirty="0">
                        <a:cs typeface="B Homa" panose="00000400000000000000" pitchFamily="2" charset="-78"/>
                      </a:endParaRPr>
                    </a:p>
                  </a:txBody>
                  <a:tcPr/>
                </a:tc>
                <a:extLst>
                  <a:ext uri="{0D108BD9-81ED-4DB2-BD59-A6C34878D82A}">
                    <a16:rowId xmlns:a16="http://schemas.microsoft.com/office/drawing/2014/main" xmlns="" val="3226036668"/>
                  </a:ext>
                </a:extLst>
              </a:tr>
              <a:tr h="508025">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fa-IR" sz="1600" dirty="0" smtClean="0">
                          <a:cs typeface="B Homa" panose="00000400000000000000" pitchFamily="2" charset="-78"/>
                        </a:rPr>
                        <a:t>برنامه دوازدهم</a:t>
                      </a:r>
                    </a:p>
                  </a:txBody>
                  <a:tcPr/>
                </a:tc>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fa-IR" sz="1600" dirty="0" smtClean="0">
                          <a:cs typeface="B Homa" panose="00000400000000000000" pitchFamily="2" charset="-78"/>
                        </a:rPr>
                        <a:t>2017-2012</a:t>
                      </a:r>
                    </a:p>
                    <a:p>
                      <a:pPr algn="ctr" rtl="1">
                        <a:lnSpc>
                          <a:spcPct val="150000"/>
                        </a:lnSpc>
                      </a:pPr>
                      <a:endParaRPr lang="fa-IR" sz="1600" dirty="0">
                        <a:cs typeface="B Homa" panose="00000400000000000000" pitchFamily="2" charset="-78"/>
                      </a:endParaRPr>
                    </a:p>
                  </a:txBody>
                  <a:tcPr/>
                </a:tc>
                <a:tc>
                  <a:txBody>
                    <a:bodyPr/>
                    <a:lstStyle/>
                    <a:p>
                      <a:pPr algn="ctr" rtl="1">
                        <a:lnSpc>
                          <a:spcPct val="150000"/>
                        </a:lnSpc>
                      </a:pPr>
                      <a:r>
                        <a:rPr lang="fa-IR" sz="1600" dirty="0" smtClean="0">
                          <a:cs typeface="B Homa" panose="00000400000000000000" pitchFamily="2" charset="-78"/>
                        </a:rPr>
                        <a:t>با توجه به رکود اقتصادی 2008،</a:t>
                      </a:r>
                      <a:r>
                        <a:rPr lang="fa-IR" sz="1600" baseline="0" dirty="0" smtClean="0">
                          <a:cs typeface="B Homa" panose="00000400000000000000" pitchFamily="2" charset="-78"/>
                        </a:rPr>
                        <a:t> برنامه دوازدهم با 3 سناریو</a:t>
                      </a:r>
                    </a:p>
                    <a:p>
                      <a:pPr algn="ctr" rtl="1">
                        <a:lnSpc>
                          <a:spcPct val="150000"/>
                        </a:lnSpc>
                      </a:pPr>
                      <a:r>
                        <a:rPr lang="fa-IR" sz="1600" baseline="0" dirty="0" smtClean="0">
                          <a:cs typeface="B Homa" panose="00000400000000000000" pitchFamily="2" charset="-78"/>
                        </a:rPr>
                        <a:t>انجام میشود. </a:t>
                      </a:r>
                      <a:endParaRPr lang="fa-IR" sz="1600" dirty="0">
                        <a:cs typeface="B Homa" panose="00000400000000000000" pitchFamily="2" charset="-78"/>
                      </a:endParaRPr>
                    </a:p>
                  </a:txBody>
                  <a:tcPr/>
                </a:tc>
                <a:extLst>
                  <a:ext uri="{0D108BD9-81ED-4DB2-BD59-A6C34878D82A}">
                    <a16:rowId xmlns:a16="http://schemas.microsoft.com/office/drawing/2014/main" xmlns="" val="4208795437"/>
                  </a:ext>
                </a:extLst>
              </a:tr>
            </a:tbl>
          </a:graphicData>
        </a:graphic>
      </p:graphicFrame>
    </p:spTree>
    <p:extLst>
      <p:ext uri="{BB962C8B-B14F-4D97-AF65-F5344CB8AC3E}">
        <p14:creationId xmlns:p14="http://schemas.microsoft.com/office/powerpoint/2010/main" val="22378478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76472" y="146356"/>
            <a:ext cx="4291228" cy="411428"/>
          </a:xfrm>
        </p:spPr>
        <p:style>
          <a:lnRef idx="2">
            <a:schemeClr val="accent4">
              <a:shade val="50000"/>
            </a:schemeClr>
          </a:lnRef>
          <a:fillRef idx="1">
            <a:schemeClr val="accent4"/>
          </a:fillRef>
          <a:effectRef idx="0">
            <a:schemeClr val="accent4"/>
          </a:effectRef>
          <a:fontRef idx="minor">
            <a:schemeClr val="lt1"/>
          </a:fontRef>
        </p:style>
        <p:txBody>
          <a:bodyPr/>
          <a:lstStyle/>
          <a:p>
            <a:pPr algn="ctr"/>
            <a:r>
              <a:rPr lang="fa-IR" sz="1800" dirty="0">
                <a:solidFill>
                  <a:schemeClr val="tx1"/>
                </a:solidFill>
                <a:cs typeface="B Homa" panose="00000400000000000000" pitchFamily="2" charset="-78"/>
              </a:rPr>
              <a:t>اولین برنامه پنج ساله </a:t>
            </a:r>
            <a:r>
              <a:rPr lang="fa-IR" sz="1800" dirty="0" smtClean="0">
                <a:solidFill>
                  <a:schemeClr val="tx1"/>
                </a:solidFill>
                <a:cs typeface="B Homa" panose="00000400000000000000" pitchFamily="2" charset="-78"/>
              </a:rPr>
              <a:t>(1956-1951)</a:t>
            </a:r>
            <a:endParaRPr lang="fa-IR" sz="1800" dirty="0">
              <a:solidFill>
                <a:schemeClr val="tx1"/>
              </a:solidFill>
              <a:cs typeface="B Homa" panose="00000400000000000000" pitchFamily="2" charset="-78"/>
            </a:endParaRPr>
          </a:p>
        </p:txBody>
      </p:sp>
      <p:sp>
        <p:nvSpPr>
          <p:cNvPr id="3" name="Content Placeholder 2"/>
          <p:cNvSpPr>
            <a:spLocks noGrp="1"/>
          </p:cNvSpPr>
          <p:nvPr>
            <p:ph sz="half" idx="2"/>
          </p:nvPr>
        </p:nvSpPr>
        <p:spPr>
          <a:xfrm>
            <a:off x="4246656" y="557784"/>
            <a:ext cx="6624736" cy="4019896"/>
          </a:xfrm>
        </p:spPr>
        <p:txBody>
          <a:bodyPr numCol="1">
            <a:noAutofit/>
          </a:bodyPr>
          <a:lstStyle/>
          <a:p>
            <a:pPr algn="r" rtl="1">
              <a:lnSpc>
                <a:spcPct val="150000"/>
              </a:lnSpc>
            </a:pPr>
            <a:r>
              <a:rPr lang="fa-IR" sz="1400" dirty="0" smtClean="0">
                <a:cs typeface="B Homa" panose="00000400000000000000" pitchFamily="2" charset="-78"/>
              </a:rPr>
              <a:t>توسعه </a:t>
            </a:r>
            <a:r>
              <a:rPr lang="fa-IR" sz="1400" dirty="0">
                <a:cs typeface="B Homa" panose="00000400000000000000" pitchFamily="2" charset="-78"/>
              </a:rPr>
              <a:t>در کل اقتصاد بویژه در مناطق روستایی </a:t>
            </a:r>
            <a:endParaRPr lang="en-JM" sz="1400" dirty="0" smtClean="0">
              <a:cs typeface="B Homa" panose="00000400000000000000" pitchFamily="2" charset="-78"/>
            </a:endParaRPr>
          </a:p>
          <a:p>
            <a:pPr algn="r" rtl="1">
              <a:lnSpc>
                <a:spcPct val="150000"/>
              </a:lnSpc>
            </a:pPr>
            <a:r>
              <a:rPr lang="fa-IR" sz="1400" dirty="0" smtClean="0">
                <a:cs typeface="B Homa" panose="00000400000000000000" pitchFamily="2" charset="-78"/>
              </a:rPr>
              <a:t>بر </a:t>
            </a:r>
            <a:r>
              <a:rPr lang="fa-IR" sz="1400" dirty="0">
                <a:cs typeface="B Homa" panose="00000400000000000000" pitchFamily="2" charset="-78"/>
              </a:rPr>
              <a:t>اساس مدل </a:t>
            </a:r>
            <a:r>
              <a:rPr lang="fa-IR" sz="1400" dirty="0">
                <a:solidFill>
                  <a:srgbClr val="00B0F0"/>
                </a:solidFill>
                <a:cs typeface="B Homa" panose="00000400000000000000" pitchFamily="2" charset="-78"/>
              </a:rPr>
              <a:t>دو بخشی </a:t>
            </a:r>
            <a:r>
              <a:rPr lang="fa-IR" sz="1400" dirty="0">
                <a:solidFill>
                  <a:srgbClr val="FF0000"/>
                </a:solidFill>
                <a:cs typeface="B Homa" panose="00000400000000000000" pitchFamily="2" charset="-78"/>
              </a:rPr>
              <a:t>هارود دومار </a:t>
            </a:r>
            <a:r>
              <a:rPr lang="fa-IR" sz="1400" dirty="0">
                <a:cs typeface="B Homa" panose="00000400000000000000" pitchFamily="2" charset="-78"/>
              </a:rPr>
              <a:t>طراحی شد </a:t>
            </a:r>
          </a:p>
          <a:p>
            <a:pPr algn="r" rtl="1">
              <a:lnSpc>
                <a:spcPct val="150000"/>
              </a:lnSpc>
            </a:pPr>
            <a:r>
              <a:rPr lang="fa-IR" sz="1400" dirty="0" smtClean="0">
                <a:cs typeface="B Homa" panose="00000400000000000000" pitchFamily="2" charset="-78"/>
              </a:rPr>
              <a:t>برنامه </a:t>
            </a:r>
            <a:r>
              <a:rPr lang="fa-IR" sz="1400" dirty="0">
                <a:cs typeface="B Homa" panose="00000400000000000000" pitchFamily="2" charset="-78"/>
              </a:rPr>
              <a:t>شامل </a:t>
            </a:r>
            <a:r>
              <a:rPr lang="fa-IR" sz="1400" dirty="0">
                <a:solidFill>
                  <a:srgbClr val="FF0000"/>
                </a:solidFill>
                <a:cs typeface="B Homa" panose="00000400000000000000" pitchFamily="2" charset="-78"/>
              </a:rPr>
              <a:t>سه بخش و 39 فصل </a:t>
            </a:r>
            <a:r>
              <a:rPr lang="fa-IR" sz="1400" dirty="0">
                <a:cs typeface="B Homa" panose="00000400000000000000" pitchFamily="2" charset="-78"/>
              </a:rPr>
              <a:t>:</a:t>
            </a:r>
          </a:p>
          <a:p>
            <a:pPr algn="r" rtl="1">
              <a:lnSpc>
                <a:spcPct val="150000"/>
              </a:lnSpc>
            </a:pPr>
            <a:r>
              <a:rPr lang="fa-IR" sz="1400" dirty="0">
                <a:cs typeface="B Homa" panose="00000400000000000000" pitchFamily="2" charset="-78"/>
              </a:rPr>
              <a:t>بخش اول : </a:t>
            </a:r>
            <a:r>
              <a:rPr lang="fa-IR" sz="1400" dirty="0">
                <a:solidFill>
                  <a:srgbClr val="FF0000"/>
                </a:solidFill>
                <a:cs typeface="B Homa" panose="00000400000000000000" pitchFamily="2" charset="-78"/>
              </a:rPr>
              <a:t>موضوع توسعه  </a:t>
            </a:r>
            <a:r>
              <a:rPr lang="fa-IR" sz="1400" dirty="0">
                <a:cs typeface="B Homa" panose="00000400000000000000" pitchFamily="2" charset="-78"/>
              </a:rPr>
              <a:t>در یک کشور کمتر توسعه یافته و هدف های بلند مدتی که باید به سمت آنها حرکت شود</a:t>
            </a:r>
          </a:p>
          <a:p>
            <a:pPr algn="r" rtl="1">
              <a:lnSpc>
                <a:spcPct val="150000"/>
              </a:lnSpc>
            </a:pPr>
            <a:r>
              <a:rPr lang="fa-IR" sz="1400" dirty="0">
                <a:cs typeface="B Homa" panose="00000400000000000000" pitchFamily="2" charset="-78"/>
              </a:rPr>
              <a:t>بخش دوم : بحث </a:t>
            </a:r>
            <a:r>
              <a:rPr lang="fa-IR" sz="1400" dirty="0">
                <a:solidFill>
                  <a:srgbClr val="FF0000"/>
                </a:solidFill>
                <a:cs typeface="B Homa" panose="00000400000000000000" pitchFamily="2" charset="-78"/>
              </a:rPr>
              <a:t>مدیریت دولتی و مشارکت عمومی </a:t>
            </a:r>
            <a:r>
              <a:rPr lang="fa-IR" sz="1400" dirty="0">
                <a:cs typeface="B Homa" panose="00000400000000000000" pitchFamily="2" charset="-78"/>
              </a:rPr>
              <a:t>در امر توسعه</a:t>
            </a:r>
          </a:p>
          <a:p>
            <a:pPr algn="r" rtl="1">
              <a:lnSpc>
                <a:spcPct val="150000"/>
              </a:lnSpc>
            </a:pPr>
            <a:r>
              <a:rPr lang="fa-IR" sz="1400" dirty="0">
                <a:cs typeface="B Homa" panose="00000400000000000000" pitchFamily="2" charset="-78"/>
              </a:rPr>
              <a:t>بخش سوم : </a:t>
            </a:r>
            <a:r>
              <a:rPr lang="fa-IR" sz="1400" dirty="0">
                <a:solidFill>
                  <a:srgbClr val="FF0000"/>
                </a:solidFill>
                <a:cs typeface="B Homa" panose="00000400000000000000" pitchFamily="2" charset="-78"/>
              </a:rPr>
              <a:t>طرح های گوناگون توسعه </a:t>
            </a:r>
            <a:r>
              <a:rPr lang="fa-IR" sz="1400" dirty="0">
                <a:cs typeface="B Homa" panose="00000400000000000000" pitchFamily="2" charset="-78"/>
              </a:rPr>
              <a:t>مانند کشاورزی , آبیاری , توسعه محلی , صنعت , مخابرات, خدمات اجتماعی و ..... اشاره شده </a:t>
            </a:r>
            <a:r>
              <a:rPr lang="fa-IR" sz="1400" dirty="0" smtClean="0">
                <a:cs typeface="B Homa" panose="00000400000000000000" pitchFamily="2" charset="-78"/>
              </a:rPr>
              <a:t>بود.</a:t>
            </a:r>
            <a:endParaRPr lang="fa-IR" sz="1400" dirty="0">
              <a:cs typeface="B Homa" panose="00000400000000000000" pitchFamily="2" charset="-78"/>
            </a:endParaRPr>
          </a:p>
          <a:p>
            <a:pPr marL="0" indent="0" algn="ctr" rtl="1">
              <a:buNone/>
            </a:pPr>
            <a:r>
              <a:rPr lang="fa-IR" sz="1400" dirty="0">
                <a:solidFill>
                  <a:srgbClr val="000000"/>
                </a:solidFill>
                <a:cs typeface="B Homa" panose="00000400000000000000" pitchFamily="2" charset="-78"/>
              </a:rPr>
              <a:t> </a:t>
            </a:r>
            <a:r>
              <a:rPr lang="fa-IR" sz="1400" dirty="0">
                <a:cs typeface="B Homa" panose="00000400000000000000" pitchFamily="2" charset="-78"/>
              </a:rPr>
              <a:t>مبلغ سرمایه گذاری شده :</a:t>
            </a:r>
          </a:p>
          <a:p>
            <a:pPr marL="0" indent="0" algn="r" rtl="1">
              <a:buNone/>
            </a:pPr>
            <a:r>
              <a:rPr lang="fa-IR" sz="1400" dirty="0">
                <a:cs typeface="B Homa" panose="00000400000000000000" pitchFamily="2" charset="-78"/>
              </a:rPr>
              <a:t>1- بخش </a:t>
            </a:r>
            <a:r>
              <a:rPr lang="fa-IR" sz="1400" dirty="0" smtClean="0">
                <a:cs typeface="B Homa" panose="00000400000000000000" pitchFamily="2" charset="-78"/>
              </a:rPr>
              <a:t>صنعت2-آبیاری </a:t>
            </a:r>
            <a:r>
              <a:rPr lang="fa-IR" sz="1400" dirty="0">
                <a:cs typeface="B Homa" panose="00000400000000000000" pitchFamily="2" charset="-78"/>
              </a:rPr>
              <a:t>و </a:t>
            </a:r>
            <a:r>
              <a:rPr lang="fa-IR" sz="1400" dirty="0" smtClean="0">
                <a:cs typeface="B Homa" panose="00000400000000000000" pitchFamily="2" charset="-78"/>
              </a:rPr>
              <a:t>انرژی3- </a:t>
            </a:r>
            <a:r>
              <a:rPr lang="fa-IR" sz="1400" dirty="0">
                <a:cs typeface="B Homa" panose="00000400000000000000" pitchFamily="2" charset="-78"/>
              </a:rPr>
              <a:t>حمل و نقل و </a:t>
            </a:r>
            <a:r>
              <a:rPr lang="fa-IR" sz="1400" dirty="0" smtClean="0">
                <a:cs typeface="B Homa" panose="00000400000000000000" pitchFamily="2" charset="-78"/>
              </a:rPr>
              <a:t>ارتباطات4- </a:t>
            </a:r>
            <a:r>
              <a:rPr lang="fa-IR" sz="1400" dirty="0">
                <a:cs typeface="B Homa" panose="00000400000000000000" pitchFamily="2" charset="-78"/>
              </a:rPr>
              <a:t>توانبخشی </a:t>
            </a:r>
            <a:r>
              <a:rPr lang="fa-IR" sz="1400" dirty="0" smtClean="0">
                <a:cs typeface="B Homa" panose="00000400000000000000" pitchFamily="2" charset="-78"/>
              </a:rPr>
              <a:t>زمین5- </a:t>
            </a:r>
            <a:r>
              <a:rPr lang="fa-IR" sz="1400" dirty="0">
                <a:cs typeface="B Homa" panose="00000400000000000000" pitchFamily="2" charset="-78"/>
              </a:rPr>
              <a:t>توسعه کشاورزی و جامعه</a:t>
            </a:r>
          </a:p>
          <a:p>
            <a:pPr algn="r" rtl="1">
              <a:lnSpc>
                <a:spcPct val="150000"/>
              </a:lnSpc>
            </a:pPr>
            <a:endParaRPr lang="fa-IR" sz="1400" dirty="0">
              <a:cs typeface="B Homa" panose="00000400000000000000" pitchFamily="2" charset="-78"/>
            </a:endParaRPr>
          </a:p>
        </p:txBody>
      </p:sp>
      <p:sp>
        <p:nvSpPr>
          <p:cNvPr id="8" name="Rectangle 7"/>
          <p:cNvSpPr/>
          <p:nvPr/>
        </p:nvSpPr>
        <p:spPr>
          <a:xfrm>
            <a:off x="710580" y="557784"/>
            <a:ext cx="2738443" cy="4019896"/>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just" rtl="1">
              <a:lnSpc>
                <a:spcPct val="100000"/>
              </a:lnSpc>
            </a:pPr>
            <a:r>
              <a:rPr lang="fa-IR" sz="1400" dirty="0" smtClean="0">
                <a:cs typeface="B Homa" panose="00000400000000000000" pitchFamily="2" charset="-78"/>
              </a:rPr>
              <a:t>اهداف </a:t>
            </a:r>
            <a:r>
              <a:rPr lang="fa-IR" sz="1400" dirty="0">
                <a:cs typeface="B Homa" panose="00000400000000000000" pitchFamily="2" charset="-78"/>
              </a:rPr>
              <a:t>برنامه </a:t>
            </a:r>
            <a:r>
              <a:rPr lang="fa-IR" sz="1400" dirty="0" smtClean="0">
                <a:cs typeface="B Homa" panose="00000400000000000000" pitchFamily="2" charset="-78"/>
              </a:rPr>
              <a:t>: </a:t>
            </a:r>
            <a:endParaRPr lang="fa-IR" sz="1400" dirty="0">
              <a:cs typeface="B Homa" panose="00000400000000000000" pitchFamily="2" charset="-78"/>
            </a:endParaRPr>
          </a:p>
          <a:p>
            <a:pPr marL="742950" lvl="1" indent="-285750" algn="just" rtl="1">
              <a:lnSpc>
                <a:spcPct val="100000"/>
              </a:lnSpc>
              <a:buFont typeface="Arial" panose="020B0604020202020204" pitchFamily="34" charset="0"/>
              <a:buChar char="•"/>
            </a:pPr>
            <a:r>
              <a:rPr lang="fa-IR" sz="1400" dirty="0">
                <a:cs typeface="B Homa" panose="00000400000000000000" pitchFamily="2" charset="-78"/>
              </a:rPr>
              <a:t>تکمیل  برنامه های در دست اجرا از جمله اسکان افراد مهاجر </a:t>
            </a:r>
          </a:p>
          <a:p>
            <a:pPr marL="742950" lvl="1" indent="-285750" algn="just" rtl="1">
              <a:lnSpc>
                <a:spcPct val="100000"/>
              </a:lnSpc>
              <a:buFont typeface="Arial" panose="020B0604020202020204" pitchFamily="34" charset="0"/>
              <a:buChar char="•"/>
            </a:pPr>
            <a:r>
              <a:rPr lang="fa-IR" sz="1400" dirty="0">
                <a:cs typeface="B Homa" panose="00000400000000000000" pitchFamily="2" charset="-78"/>
              </a:rPr>
              <a:t>افزایش تولیدات غذایی و مواد اولیه </a:t>
            </a:r>
          </a:p>
          <a:p>
            <a:pPr marL="742950" lvl="1" indent="-285750" algn="just" rtl="1">
              <a:lnSpc>
                <a:spcPct val="100000"/>
              </a:lnSpc>
              <a:buFont typeface="Arial" panose="020B0604020202020204" pitchFamily="34" charset="0"/>
              <a:buChar char="•"/>
            </a:pPr>
            <a:r>
              <a:rPr lang="fa-IR" sz="1400" dirty="0">
                <a:cs typeface="B Homa" panose="00000400000000000000" pitchFamily="2" charset="-78"/>
              </a:rPr>
              <a:t>اجرای طرح های لازم برای توسعه منابع مادی و فنی و گسترش فرصت های شغلی</a:t>
            </a:r>
          </a:p>
          <a:p>
            <a:pPr marL="742950" lvl="1" indent="-285750" algn="just" rtl="1">
              <a:lnSpc>
                <a:spcPct val="100000"/>
              </a:lnSpc>
              <a:buFont typeface="Arial" panose="020B0604020202020204" pitchFamily="34" charset="0"/>
              <a:buChar char="•"/>
            </a:pPr>
            <a:r>
              <a:rPr lang="fa-IR" sz="1400" dirty="0">
                <a:cs typeface="B Homa" panose="00000400000000000000" pitchFamily="2" charset="-78"/>
              </a:rPr>
              <a:t>توسعه پیشرفت هایی که قبلا در زمینه ارایه خدمات اجتماعی کسب شده بود </a:t>
            </a:r>
          </a:p>
          <a:p>
            <a:pPr marL="742950" lvl="1" indent="-285750" algn="just" rtl="1">
              <a:lnSpc>
                <a:spcPct val="100000"/>
              </a:lnSpc>
              <a:buFont typeface="Arial" panose="020B0604020202020204" pitchFamily="34" charset="0"/>
              <a:buChar char="•"/>
            </a:pPr>
            <a:r>
              <a:rPr lang="fa-IR" sz="1400" dirty="0">
                <a:cs typeface="B Homa" panose="00000400000000000000" pitchFamily="2" charset="-78"/>
              </a:rPr>
              <a:t>تامین خدمات اداری و اجتماعی بیشتر و توسعه سریع تر ایالت های کمتر توسعه یافته به منظور رشد  متوازن ناحیه ای</a:t>
            </a:r>
            <a:endParaRPr lang="en-US" sz="1400" dirty="0">
              <a:cs typeface="B Homa"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1047" y="4691078"/>
            <a:ext cx="3461385" cy="2166922"/>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1576" y="4691770"/>
            <a:ext cx="3255264" cy="2166230"/>
          </a:xfrm>
          <a:prstGeom prst="rect">
            <a:avLst/>
          </a:prstGeom>
        </p:spPr>
      </p:pic>
    </p:spTree>
    <p:extLst>
      <p:ext uri="{BB962C8B-B14F-4D97-AF65-F5344CB8AC3E}">
        <p14:creationId xmlns:p14="http://schemas.microsoft.com/office/powerpoint/2010/main" val="18702048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76472" y="146356"/>
            <a:ext cx="4291228" cy="411428"/>
          </a:xfrm>
        </p:spPr>
        <p:style>
          <a:lnRef idx="2">
            <a:schemeClr val="accent4">
              <a:shade val="50000"/>
            </a:schemeClr>
          </a:lnRef>
          <a:fillRef idx="1">
            <a:schemeClr val="accent4"/>
          </a:fillRef>
          <a:effectRef idx="0">
            <a:schemeClr val="accent4"/>
          </a:effectRef>
          <a:fontRef idx="minor">
            <a:schemeClr val="lt1"/>
          </a:fontRef>
        </p:style>
        <p:txBody>
          <a:bodyPr/>
          <a:lstStyle/>
          <a:p>
            <a:pPr algn="ctr"/>
            <a:r>
              <a:rPr lang="fa-IR" sz="1800" dirty="0" smtClean="0">
                <a:solidFill>
                  <a:schemeClr val="tx1"/>
                </a:solidFill>
                <a:cs typeface="B Homa" panose="00000400000000000000" pitchFamily="2" charset="-78"/>
              </a:rPr>
              <a:t>دومین </a:t>
            </a:r>
            <a:r>
              <a:rPr lang="fa-IR" sz="1800" dirty="0">
                <a:solidFill>
                  <a:schemeClr val="tx1"/>
                </a:solidFill>
                <a:cs typeface="B Homa" panose="00000400000000000000" pitchFamily="2" charset="-78"/>
              </a:rPr>
              <a:t>برنامه پنج ساله </a:t>
            </a:r>
            <a:r>
              <a:rPr lang="fa-IR" sz="1800" dirty="0" smtClean="0">
                <a:solidFill>
                  <a:schemeClr val="tx1"/>
                </a:solidFill>
                <a:cs typeface="B Homa" panose="00000400000000000000" pitchFamily="2" charset="-78"/>
              </a:rPr>
              <a:t>(1961-1956)</a:t>
            </a:r>
            <a:endParaRPr lang="fa-IR" sz="1800" dirty="0">
              <a:solidFill>
                <a:schemeClr val="tx1"/>
              </a:solidFill>
              <a:cs typeface="B Homa" panose="00000400000000000000" pitchFamily="2" charset="-78"/>
            </a:endParaRPr>
          </a:p>
        </p:txBody>
      </p:sp>
      <p:sp>
        <p:nvSpPr>
          <p:cNvPr id="3" name="Content Placeholder 2"/>
          <p:cNvSpPr>
            <a:spLocks noGrp="1"/>
          </p:cNvSpPr>
          <p:nvPr>
            <p:ph sz="half" idx="2"/>
          </p:nvPr>
        </p:nvSpPr>
        <p:spPr>
          <a:xfrm>
            <a:off x="4246656" y="557784"/>
            <a:ext cx="6369528" cy="4019896"/>
          </a:xfrm>
        </p:spPr>
        <p:txBody>
          <a:bodyPr numCol="1">
            <a:noAutofit/>
          </a:bodyPr>
          <a:lstStyle/>
          <a:p>
            <a:pPr marL="0" lvl="1" indent="-169164" algn="r" rtl="1">
              <a:lnSpc>
                <a:spcPct val="160000"/>
              </a:lnSpc>
            </a:pPr>
            <a:r>
              <a:rPr lang="fa-IR" sz="1400" dirty="0" smtClean="0">
                <a:cs typeface="B Homa" panose="00000400000000000000" pitchFamily="2" charset="-78"/>
              </a:rPr>
              <a:t>بر </a:t>
            </a:r>
            <a:r>
              <a:rPr lang="fa-IR" sz="1400" dirty="0">
                <a:cs typeface="B Homa" panose="00000400000000000000" pitchFamily="2" charset="-78"/>
              </a:rPr>
              <a:t>اساس الگوی </a:t>
            </a:r>
            <a:r>
              <a:rPr lang="fa-IR" sz="1400" dirty="0">
                <a:solidFill>
                  <a:srgbClr val="00B0F0"/>
                </a:solidFill>
                <a:cs typeface="B Homa" panose="00000400000000000000" pitchFamily="2" charset="-78"/>
              </a:rPr>
              <a:t>چهار بخشی </a:t>
            </a:r>
          </a:p>
          <a:p>
            <a:pPr marL="0" lvl="1" indent="-169164" algn="r" rtl="1">
              <a:lnSpc>
                <a:spcPct val="160000"/>
              </a:lnSpc>
            </a:pPr>
            <a:r>
              <a:rPr lang="fa-IR" sz="1400" dirty="0">
                <a:cs typeface="B Homa" panose="00000400000000000000" pitchFamily="2" charset="-78"/>
              </a:rPr>
              <a:t>شباهت فصول برنامه اول و دوم </a:t>
            </a:r>
          </a:p>
          <a:p>
            <a:pPr marL="0" lvl="1" indent="-169164" algn="r" rtl="1">
              <a:lnSpc>
                <a:spcPct val="160000"/>
              </a:lnSpc>
            </a:pPr>
            <a:r>
              <a:rPr lang="fa-IR" sz="1400" dirty="0" smtClean="0">
                <a:solidFill>
                  <a:srgbClr val="FF0000"/>
                </a:solidFill>
                <a:cs typeface="B Homa" panose="00000400000000000000" pitchFamily="2" charset="-78"/>
              </a:rPr>
              <a:t>افزایش اعتبارات در بخش صنایع</a:t>
            </a:r>
            <a:endParaRPr lang="fa-IR" sz="1400" dirty="0">
              <a:solidFill>
                <a:srgbClr val="FF0000"/>
              </a:solidFill>
              <a:cs typeface="B Homa" panose="00000400000000000000" pitchFamily="2" charset="-78"/>
            </a:endParaRPr>
          </a:p>
          <a:p>
            <a:pPr marL="0" lvl="1" indent="-169164" algn="r" rtl="1">
              <a:lnSpc>
                <a:spcPct val="160000"/>
              </a:lnSpc>
            </a:pPr>
            <a:r>
              <a:rPr lang="fa-IR" sz="1400" dirty="0">
                <a:solidFill>
                  <a:srgbClr val="FF0000"/>
                </a:solidFill>
                <a:cs typeface="B Homa" panose="00000400000000000000" pitchFamily="2" charset="-78"/>
              </a:rPr>
              <a:t>سیاست جانشینی واردات </a:t>
            </a:r>
            <a:r>
              <a:rPr lang="fa-IR" sz="1400" dirty="0">
                <a:cs typeface="B Homa" panose="00000400000000000000" pitchFamily="2" charset="-78"/>
              </a:rPr>
              <a:t>به مرحله اجرا گذاشته شد .</a:t>
            </a:r>
          </a:p>
          <a:p>
            <a:pPr marL="0" indent="0" algn="r" rtl="1">
              <a:lnSpc>
                <a:spcPct val="160000"/>
              </a:lnSpc>
            </a:pPr>
            <a:r>
              <a:rPr lang="fa-IR" sz="1400" dirty="0" smtClean="0">
                <a:cs typeface="B Homa" panose="00000400000000000000" pitchFamily="2" charset="-78"/>
              </a:rPr>
              <a:t>   دولت </a:t>
            </a:r>
            <a:r>
              <a:rPr lang="fa-IR" sz="1400" dirty="0">
                <a:cs typeface="B Homa" panose="00000400000000000000" pitchFamily="2" charset="-78"/>
              </a:rPr>
              <a:t>سعی کرد تا از طریق یک الگوی سوسیالیستی به توسعه سریع صنعتی دست </a:t>
            </a:r>
            <a:r>
              <a:rPr lang="fa-IR" sz="1400" dirty="0" smtClean="0">
                <a:cs typeface="B Homa" panose="00000400000000000000" pitchFamily="2" charset="-78"/>
              </a:rPr>
              <a:t>یابد.</a:t>
            </a:r>
          </a:p>
          <a:p>
            <a:pPr lvl="1" algn="just" rtl="1">
              <a:lnSpc>
                <a:spcPct val="150000"/>
              </a:lnSpc>
            </a:pPr>
            <a:r>
              <a:rPr lang="fa-IR" sz="1400" dirty="0">
                <a:cs typeface="B Homa" panose="00000400000000000000" pitchFamily="2" charset="-78"/>
              </a:rPr>
              <a:t>در این مرحله نیز پیروی از </a:t>
            </a:r>
            <a:r>
              <a:rPr lang="fa-IR" sz="1400" dirty="0">
                <a:solidFill>
                  <a:srgbClr val="FF0000"/>
                </a:solidFill>
                <a:cs typeface="B Homa" panose="00000400000000000000" pitchFamily="2" charset="-78"/>
              </a:rPr>
              <a:t>برنامه ریزی متمرکز </a:t>
            </a:r>
            <a:r>
              <a:rPr lang="fa-IR" sz="1400" dirty="0">
                <a:cs typeface="B Homa" panose="00000400000000000000" pitchFamily="2" charset="-78"/>
              </a:rPr>
              <a:t>همچنان ادامه داشت , ولی با اتخاذ سیاست ایجاد و گسترش صنایع کوچک و تقویت و حمایت آن ها همچنین توسعه شبکه های تعاونی در بخش های صنعت و کشاورزی هند توانست </a:t>
            </a:r>
            <a:r>
              <a:rPr lang="fa-IR" sz="1400" dirty="0">
                <a:solidFill>
                  <a:srgbClr val="FF0000"/>
                </a:solidFill>
                <a:cs typeface="B Homa" panose="00000400000000000000" pitchFamily="2" charset="-78"/>
              </a:rPr>
              <a:t>نیروی انسانی شاغل به دو برابر برساند .</a:t>
            </a:r>
          </a:p>
          <a:p>
            <a:pPr lvl="1" algn="just" rtl="1"/>
            <a:r>
              <a:rPr lang="fa-IR" sz="1400" dirty="0">
                <a:cs typeface="B Homa" panose="00000400000000000000" pitchFamily="2" charset="-78"/>
              </a:rPr>
              <a:t>سهم صنایع کوچک از 5/7% به 14/6% رسید</a:t>
            </a:r>
            <a:r>
              <a:rPr lang="fa-IR" sz="1400" dirty="0" smtClean="0">
                <a:cs typeface="B Homa" panose="00000400000000000000" pitchFamily="2" charset="-78"/>
              </a:rPr>
              <a:t>.   </a:t>
            </a:r>
            <a:endParaRPr lang="fa-IR" sz="1400" dirty="0">
              <a:cs typeface="B Homa" panose="00000400000000000000" pitchFamily="2" charset="-78"/>
            </a:endParaRPr>
          </a:p>
          <a:p>
            <a:pPr marL="457200" lvl="1" indent="0" algn="just" rtl="1">
              <a:buNone/>
            </a:pPr>
            <a:endParaRPr lang="fa-IR" sz="1400" dirty="0">
              <a:cs typeface="B Homa" panose="00000400000000000000" pitchFamily="2" charset="-78"/>
            </a:endParaRPr>
          </a:p>
        </p:txBody>
      </p:sp>
      <p:sp>
        <p:nvSpPr>
          <p:cNvPr id="8" name="Rectangle 7"/>
          <p:cNvSpPr/>
          <p:nvPr/>
        </p:nvSpPr>
        <p:spPr>
          <a:xfrm>
            <a:off x="710580" y="557784"/>
            <a:ext cx="2738443" cy="3712464"/>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just" rtl="1">
              <a:lnSpc>
                <a:spcPct val="100000"/>
              </a:lnSpc>
            </a:pPr>
            <a:r>
              <a:rPr lang="fa-IR" sz="1400" dirty="0" smtClean="0">
                <a:cs typeface="B Homa" panose="00000400000000000000" pitchFamily="2" charset="-78"/>
              </a:rPr>
              <a:t>اهداف </a:t>
            </a:r>
            <a:r>
              <a:rPr lang="fa-IR" sz="1400" dirty="0">
                <a:cs typeface="B Homa" panose="00000400000000000000" pitchFamily="2" charset="-78"/>
              </a:rPr>
              <a:t>برنامه </a:t>
            </a:r>
            <a:r>
              <a:rPr lang="fa-IR" sz="1400" dirty="0" smtClean="0">
                <a:cs typeface="B Homa" panose="00000400000000000000" pitchFamily="2" charset="-78"/>
              </a:rPr>
              <a:t>: </a:t>
            </a:r>
            <a:endParaRPr lang="fa-IR" sz="1400" dirty="0">
              <a:cs typeface="B Homa" panose="00000400000000000000" pitchFamily="2" charset="-78"/>
            </a:endParaRPr>
          </a:p>
          <a:p>
            <a:pPr marL="171450" indent="-171450" algn="r" rtl="1">
              <a:lnSpc>
                <a:spcPct val="160000"/>
              </a:lnSpc>
              <a:buFont typeface="Wingdings" pitchFamily="2" charset="2"/>
              <a:buChar char="ü"/>
            </a:pPr>
            <a:r>
              <a:rPr lang="fa-IR" sz="1400" dirty="0">
                <a:cs typeface="B Homa" panose="00000400000000000000" pitchFamily="2" charset="-78"/>
              </a:rPr>
              <a:t>افزایش قابل ملاحظه سطح زندگی(افزایش درآمد ملی به میزان 25 % ظرف مدت 5 سال)</a:t>
            </a:r>
          </a:p>
          <a:p>
            <a:pPr marL="171450" indent="-171450" algn="r" rtl="1">
              <a:lnSpc>
                <a:spcPct val="160000"/>
              </a:lnSpc>
              <a:buFont typeface="Wingdings" pitchFamily="2" charset="2"/>
              <a:buChar char="ü"/>
            </a:pPr>
            <a:r>
              <a:rPr lang="fa-IR" sz="1400" dirty="0">
                <a:cs typeface="B Homa" panose="00000400000000000000" pitchFamily="2" charset="-78"/>
              </a:rPr>
              <a:t> ﺗﺴﺮﻳﻊ در ﺻﻨﻌﺘﻲ ﺷﺪن ﺑﺎ ﺗﺎﻛﻴﺪ وﻳﮋه ﺑﺮ ﺗﻮﺳﻌﻪ ﺻﻨﺎﻳﻊ اﺳﺎﺳﻲ و ﺳﻨﮕﻴﻦ و زﻣﻴﻨﻪ ﺳﺎزي  ﺑﺮاي ﮔﺎم ﻫﺎي ﺑﺰرﮔﺘﺮ در ﺑﺮﻧﺎﻣﻪ ﻫﺎي آﺗﻲ؛ </a:t>
            </a:r>
          </a:p>
          <a:p>
            <a:pPr marL="171450" indent="-171450" algn="r" rtl="1">
              <a:lnSpc>
                <a:spcPct val="160000"/>
              </a:lnSpc>
              <a:buFont typeface="Wingdings" pitchFamily="2" charset="2"/>
              <a:buChar char="ü"/>
            </a:pPr>
            <a:r>
              <a:rPr lang="fa-IR" sz="1400" dirty="0">
                <a:cs typeface="B Homa" panose="00000400000000000000" pitchFamily="2" charset="-78"/>
              </a:rPr>
              <a:t>ایجاد اشتغال , دست کم به میزان لازم برای جذب افزایش نیروی کار</a:t>
            </a:r>
          </a:p>
          <a:p>
            <a:pPr marL="171450" indent="-171450" algn="r" rtl="1">
              <a:lnSpc>
                <a:spcPct val="160000"/>
              </a:lnSpc>
              <a:buFont typeface="Wingdings" pitchFamily="2" charset="2"/>
              <a:buChar char="ü"/>
            </a:pPr>
            <a:r>
              <a:rPr lang="fa-IR" sz="1400" dirty="0">
                <a:cs typeface="B Homa" panose="00000400000000000000" pitchFamily="2" charset="-78"/>
              </a:rPr>
              <a:t>کاهش اختلاف درآمد ها و ثروت ها</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4590" y="4418762"/>
            <a:ext cx="4355782" cy="2439238"/>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0372" y="4418762"/>
            <a:ext cx="3147404" cy="2439238"/>
          </a:xfrm>
          <a:prstGeom prst="rect">
            <a:avLst/>
          </a:prstGeom>
        </p:spPr>
      </p:pic>
    </p:spTree>
    <p:extLst>
      <p:ext uri="{BB962C8B-B14F-4D97-AF65-F5344CB8AC3E}">
        <p14:creationId xmlns:p14="http://schemas.microsoft.com/office/powerpoint/2010/main" val="34297469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787384" y="1261872"/>
            <a:ext cx="2424895" cy="4809744"/>
          </a:xfrm>
          <a:prstGeom prst="rect">
            <a:avLst/>
          </a:prstGeom>
          <a:gradFill>
            <a:gsLst>
              <a:gs pos="17000">
                <a:srgbClr val="EAC72B"/>
              </a:gs>
              <a:gs pos="37000">
                <a:srgbClr val="C8D36F"/>
              </a:gs>
              <a:gs pos="0">
                <a:srgbClr val="FFC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algn="just" rtl="1">
              <a:lnSpc>
                <a:spcPct val="100000"/>
              </a:lnSpc>
            </a:pPr>
            <a:endParaRPr lang="fa-IR" sz="1200" dirty="0" smtClean="0">
              <a:cs typeface="B Homa" panose="00000400000000000000" pitchFamily="2" charset="-78"/>
            </a:endParaRPr>
          </a:p>
          <a:p>
            <a:pPr marL="171450" lvl="1" indent="-171450" algn="just" rtl="1">
              <a:lnSpc>
                <a:spcPct val="160000"/>
              </a:lnSpc>
              <a:buFont typeface="Wingdings" pitchFamily="2" charset="2"/>
              <a:buChar char="ü"/>
            </a:pPr>
            <a:r>
              <a:rPr lang="fa-IR" sz="1200" dirty="0" smtClean="0">
                <a:cs typeface="B Homa" panose="00000400000000000000" pitchFamily="2" charset="-78"/>
              </a:rPr>
              <a:t> شرکت های حمل و نقل جاده ای تشکیل شدند.</a:t>
            </a:r>
          </a:p>
          <a:p>
            <a:pPr marL="171450" lvl="1" indent="-171450" algn="just" rtl="1">
              <a:lnSpc>
                <a:spcPct val="160000"/>
              </a:lnSpc>
              <a:buFont typeface="Wingdings" pitchFamily="2" charset="2"/>
              <a:buChar char="ü"/>
            </a:pPr>
            <a:r>
              <a:rPr lang="fa-IR" sz="1200" dirty="0" smtClean="0">
                <a:cs typeface="B Homa" panose="00000400000000000000" pitchFamily="2" charset="-78"/>
              </a:rPr>
              <a:t>بسیاری </a:t>
            </a:r>
            <a:r>
              <a:rPr lang="fa-IR" sz="1200" dirty="0">
                <a:cs typeface="B Homa" panose="00000400000000000000" pitchFamily="2" charset="-78"/>
              </a:rPr>
              <a:t>از کارخانجات سیمان و کود مورد بهره برداری قرار گرفتند</a:t>
            </a:r>
            <a:r>
              <a:rPr lang="fa-IR" sz="1200" dirty="0" smtClean="0">
                <a:cs typeface="B Homa" panose="00000400000000000000" pitchFamily="2" charset="-78"/>
              </a:rPr>
              <a:t>.</a:t>
            </a:r>
          </a:p>
          <a:p>
            <a:pPr marL="171450" lvl="1" indent="-171450" algn="just" rtl="1">
              <a:lnSpc>
                <a:spcPct val="160000"/>
              </a:lnSpc>
              <a:buFont typeface="Wingdings" pitchFamily="2" charset="2"/>
              <a:buChar char="ü"/>
            </a:pPr>
            <a:r>
              <a:rPr lang="fa-IR" sz="1200" dirty="0">
                <a:cs typeface="B Homa" panose="00000400000000000000" pitchFamily="2" charset="-78"/>
              </a:rPr>
              <a:t>رسیدن به خود کفایی در مورد دانه های غذایی و تامین نیازهای صنعتی و صادراتی</a:t>
            </a:r>
          </a:p>
          <a:p>
            <a:pPr marL="171450" indent="-171450" algn="just" rtl="1">
              <a:lnSpc>
                <a:spcPct val="160000"/>
              </a:lnSpc>
              <a:buFont typeface="Wingdings" pitchFamily="2" charset="2"/>
              <a:buChar char="ü"/>
            </a:pPr>
            <a:r>
              <a:rPr lang="fa-IR" sz="1200" dirty="0" smtClean="0">
                <a:cs typeface="B Homa" panose="00000400000000000000" pitchFamily="2" charset="-78"/>
              </a:rPr>
              <a:t>حد اکثر استفاده از نیروی انسانی و افزایش اشتغال</a:t>
            </a:r>
          </a:p>
          <a:p>
            <a:pPr marL="171450" indent="-171450" algn="just" rtl="1">
              <a:lnSpc>
                <a:spcPct val="160000"/>
              </a:lnSpc>
              <a:buFont typeface="Wingdings" pitchFamily="2" charset="2"/>
              <a:buChar char="ü"/>
            </a:pPr>
            <a:r>
              <a:rPr lang="fa-IR" sz="1200" dirty="0" smtClean="0">
                <a:cs typeface="B Homa" panose="00000400000000000000" pitchFamily="2" charset="-78"/>
              </a:rPr>
              <a:t>ایجاد </a:t>
            </a:r>
            <a:r>
              <a:rPr lang="fa-IR" sz="1200" dirty="0">
                <a:cs typeface="B Homa" panose="00000400000000000000" pitchFamily="2" charset="-78"/>
              </a:rPr>
              <a:t>برابری و مساوات بیشتر در مورد استفاده از فرصت ها و کاهش اختلاف درآمد و </a:t>
            </a:r>
            <a:r>
              <a:rPr lang="fa-IR" sz="1200" dirty="0" smtClean="0">
                <a:cs typeface="B Homa" panose="00000400000000000000" pitchFamily="2" charset="-78"/>
              </a:rPr>
              <a:t>ثروت</a:t>
            </a:r>
          </a:p>
          <a:p>
            <a:pPr marL="171450" indent="-171450" algn="just" rtl="1">
              <a:lnSpc>
                <a:spcPct val="160000"/>
              </a:lnSpc>
              <a:buFont typeface="Wingdings" pitchFamily="2" charset="2"/>
              <a:buChar char="ü"/>
            </a:pPr>
            <a:r>
              <a:rPr lang="fa-IR" sz="1200" dirty="0" smtClean="0">
                <a:cs typeface="B Homa" panose="00000400000000000000" pitchFamily="2" charset="-78"/>
              </a:rPr>
              <a:t>توسعه راه‌آهن در مرکز کشور</a:t>
            </a:r>
          </a:p>
          <a:p>
            <a:pPr marL="171450" indent="-171450" algn="just" rtl="1">
              <a:lnSpc>
                <a:spcPct val="160000"/>
              </a:lnSpc>
              <a:buFont typeface="Wingdings" pitchFamily="2" charset="2"/>
              <a:buChar char="ü"/>
            </a:pPr>
            <a:r>
              <a:rPr lang="fa-IR" sz="1200" dirty="0" smtClean="0">
                <a:cs typeface="B Homa" panose="00000400000000000000" pitchFamily="2" charset="-78"/>
              </a:rPr>
              <a:t>ایجاد مدارس در اکثر روستهای کشور</a:t>
            </a:r>
          </a:p>
          <a:p>
            <a:pPr marL="171450" indent="-171450" algn="just" rtl="1">
              <a:lnSpc>
                <a:spcPct val="160000"/>
              </a:lnSpc>
              <a:buFont typeface="Wingdings" pitchFamily="2" charset="2"/>
              <a:buChar char="ü"/>
            </a:pPr>
            <a:r>
              <a:rPr lang="fa-IR" sz="1200" dirty="0" smtClean="0">
                <a:cs typeface="B Homa" panose="00000400000000000000" pitchFamily="2" charset="-78"/>
              </a:rPr>
              <a:t>وخامت اقتصادی در پایان دوره به دلیل خشکسالی و درگیری با پاکستان</a:t>
            </a:r>
          </a:p>
          <a:p>
            <a:pPr marL="171450" indent="-171450" algn="just" rtl="1">
              <a:lnSpc>
                <a:spcPct val="160000"/>
              </a:lnSpc>
              <a:buFont typeface="Wingdings" pitchFamily="2" charset="2"/>
              <a:buChar char="ü"/>
            </a:pPr>
            <a:endParaRPr lang="fa-IR" sz="1200" dirty="0">
              <a:cs typeface="B Homa" panose="00000400000000000000" pitchFamily="2" charset="-78"/>
            </a:endParaRPr>
          </a:p>
        </p:txBody>
      </p:sp>
      <p:sp>
        <p:nvSpPr>
          <p:cNvPr id="6" name="Title 4"/>
          <p:cNvSpPr>
            <a:spLocks noGrp="1"/>
          </p:cNvSpPr>
          <p:nvPr>
            <p:ph type="title"/>
          </p:nvPr>
        </p:nvSpPr>
        <p:spPr>
          <a:xfrm>
            <a:off x="8695944" y="786436"/>
            <a:ext cx="2516335" cy="411428"/>
          </a:xfrm>
        </p:spPr>
        <p:style>
          <a:lnRef idx="2">
            <a:schemeClr val="accent4">
              <a:shade val="50000"/>
            </a:schemeClr>
          </a:lnRef>
          <a:fillRef idx="1">
            <a:schemeClr val="accent4"/>
          </a:fillRef>
          <a:effectRef idx="0">
            <a:schemeClr val="accent4"/>
          </a:effectRef>
          <a:fontRef idx="minor">
            <a:schemeClr val="lt1"/>
          </a:fontRef>
        </p:style>
        <p:txBody>
          <a:bodyPr/>
          <a:lstStyle/>
          <a:p>
            <a:pPr algn="ctr"/>
            <a:r>
              <a:rPr lang="fa-IR" sz="1800" dirty="0" smtClean="0">
                <a:solidFill>
                  <a:schemeClr val="tx1"/>
                </a:solidFill>
                <a:cs typeface="B Homa" panose="00000400000000000000" pitchFamily="2" charset="-78"/>
              </a:rPr>
              <a:t>برنامه سوم 1966-1961 </a:t>
            </a:r>
            <a:endParaRPr lang="fa-IR" sz="1800" dirty="0">
              <a:solidFill>
                <a:schemeClr val="tx1"/>
              </a:solidFill>
              <a:cs typeface="B Homa" panose="00000400000000000000" pitchFamily="2" charset="-78"/>
            </a:endParaRPr>
          </a:p>
        </p:txBody>
      </p:sp>
      <p:sp>
        <p:nvSpPr>
          <p:cNvPr id="7" name="Rectangle 6"/>
          <p:cNvSpPr/>
          <p:nvPr/>
        </p:nvSpPr>
        <p:spPr>
          <a:xfrm>
            <a:off x="6196940" y="1261872"/>
            <a:ext cx="2424895" cy="4809744"/>
          </a:xfrm>
          <a:prstGeom prst="rect">
            <a:avLst/>
          </a:prstGeom>
          <a:gradFill>
            <a:gsLst>
              <a:gs pos="17000">
                <a:srgbClr val="EAC72B"/>
              </a:gs>
              <a:gs pos="37000">
                <a:srgbClr val="C8D36F"/>
              </a:gs>
              <a:gs pos="0">
                <a:srgbClr val="FFC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marL="171450" indent="-171450" algn="just" rtl="1">
              <a:lnSpc>
                <a:spcPct val="160000"/>
              </a:lnSpc>
              <a:buFont typeface="Wingdings" pitchFamily="2" charset="2"/>
              <a:buChar char="ü"/>
            </a:pPr>
            <a:endParaRPr lang="fa-IR" sz="1200" dirty="0" smtClean="0">
              <a:cs typeface="B Homa" panose="00000400000000000000" pitchFamily="2" charset="-78"/>
            </a:endParaRPr>
          </a:p>
          <a:p>
            <a:pPr marL="171450" indent="-171450" algn="just" rtl="1">
              <a:lnSpc>
                <a:spcPct val="160000"/>
              </a:lnSpc>
              <a:buFont typeface="Wingdings" pitchFamily="2" charset="2"/>
              <a:buChar char="ü"/>
            </a:pPr>
            <a:r>
              <a:rPr lang="fa-IR" sz="1200" dirty="0" smtClean="0">
                <a:cs typeface="B Homa" panose="00000400000000000000" pitchFamily="2" charset="-78"/>
              </a:rPr>
              <a:t>کاهش نوسانات در رشد بخش کشاورزی</a:t>
            </a:r>
          </a:p>
          <a:p>
            <a:pPr marL="171450" lvl="1" indent="-171450" algn="just" rtl="1">
              <a:lnSpc>
                <a:spcPct val="160000"/>
              </a:lnSpc>
              <a:buFont typeface="Wingdings" pitchFamily="2" charset="2"/>
              <a:buChar char="ü"/>
            </a:pPr>
            <a:r>
              <a:rPr lang="fa-IR" sz="1200" dirty="0">
                <a:cs typeface="B Homa" panose="00000400000000000000" pitchFamily="2" charset="-78"/>
              </a:rPr>
              <a:t>تسریع روند توسعه با حفظ ثبات و کاهش عدم اطمینان ها</a:t>
            </a:r>
          </a:p>
          <a:p>
            <a:pPr marL="171450" lvl="1" indent="-171450" algn="just" rtl="1">
              <a:lnSpc>
                <a:spcPct val="160000"/>
              </a:lnSpc>
              <a:buFont typeface="Wingdings" pitchFamily="2" charset="2"/>
              <a:buChar char="ü"/>
            </a:pPr>
            <a:r>
              <a:rPr lang="fa-IR" sz="1200" dirty="0">
                <a:cs typeface="B Homa" panose="00000400000000000000" pitchFamily="2" charset="-78"/>
              </a:rPr>
              <a:t>در این برنامه تلاش شد تا شدت پراکندگی صنایع در نواحی ضعیف تر و یا کمتر توسعه یافته افزایش </a:t>
            </a:r>
            <a:r>
              <a:rPr lang="fa-IR" sz="1200" dirty="0" smtClean="0">
                <a:cs typeface="B Homa" panose="00000400000000000000" pitchFamily="2" charset="-78"/>
              </a:rPr>
              <a:t>یابد.</a:t>
            </a:r>
          </a:p>
          <a:p>
            <a:pPr marL="171450" indent="-171450" algn="just" rtl="1">
              <a:lnSpc>
                <a:spcPct val="160000"/>
              </a:lnSpc>
              <a:buFont typeface="Wingdings" pitchFamily="2" charset="2"/>
              <a:buChar char="ü"/>
            </a:pPr>
            <a:r>
              <a:rPr lang="fa-IR" sz="1200" dirty="0" smtClean="0">
                <a:cs typeface="B Homa" panose="00000400000000000000" pitchFamily="2" charset="-78"/>
              </a:rPr>
              <a:t>ایجاد </a:t>
            </a:r>
            <a:r>
              <a:rPr lang="fa-IR" sz="1200" dirty="0">
                <a:cs typeface="B Homa" panose="00000400000000000000" pitchFamily="2" charset="-78"/>
              </a:rPr>
              <a:t>اشتغال , دست کم به میزان لازم برای جذب افزایش نیروی </a:t>
            </a:r>
            <a:r>
              <a:rPr lang="fa-IR" sz="1200" dirty="0" smtClean="0">
                <a:cs typeface="B Homa" panose="00000400000000000000" pitchFamily="2" charset="-78"/>
              </a:rPr>
              <a:t>کار</a:t>
            </a:r>
          </a:p>
          <a:p>
            <a:pPr marL="171450" indent="-171450" algn="just" rtl="1">
              <a:lnSpc>
                <a:spcPct val="160000"/>
              </a:lnSpc>
              <a:buFont typeface="Wingdings" pitchFamily="2" charset="2"/>
              <a:buChar char="ü"/>
            </a:pPr>
            <a:r>
              <a:rPr lang="fa-IR" sz="1200" dirty="0" smtClean="0">
                <a:cs typeface="B Homa" panose="00000400000000000000" pitchFamily="2" charset="-78"/>
              </a:rPr>
              <a:t>تبدیل </a:t>
            </a:r>
            <a:r>
              <a:rPr lang="fa-IR" sz="1200" dirty="0">
                <a:cs typeface="B Homa" panose="00000400000000000000" pitchFamily="2" charset="-78"/>
              </a:rPr>
              <a:t>هند به عنوان یکی از قدرت های در حال </a:t>
            </a:r>
            <a:r>
              <a:rPr lang="fa-IR" sz="1200" dirty="0" smtClean="0">
                <a:cs typeface="B Homa" panose="00000400000000000000" pitchFamily="2" charset="-78"/>
              </a:rPr>
              <a:t>ظهور و خودکفایی </a:t>
            </a:r>
            <a:r>
              <a:rPr lang="fa-IR" sz="1200" dirty="0">
                <a:cs typeface="B Homa" panose="00000400000000000000" pitchFamily="2" charset="-78"/>
              </a:rPr>
              <a:t>در تولید دانه های مواد </a:t>
            </a:r>
            <a:r>
              <a:rPr lang="fa-IR" sz="1200" dirty="0" smtClean="0">
                <a:cs typeface="B Homa" panose="00000400000000000000" pitchFamily="2" charset="-78"/>
              </a:rPr>
              <a:t>غذایی</a:t>
            </a:r>
            <a:endParaRPr lang="fa-IR" sz="1200" dirty="0">
              <a:cs typeface="B Homa" panose="00000400000000000000" pitchFamily="2" charset="-78"/>
            </a:endParaRPr>
          </a:p>
          <a:p>
            <a:pPr marL="171450" lvl="1" indent="-171450" algn="just" rtl="1">
              <a:lnSpc>
                <a:spcPct val="160000"/>
              </a:lnSpc>
              <a:buFont typeface="Wingdings" pitchFamily="2" charset="2"/>
              <a:buChar char="ü"/>
            </a:pPr>
            <a:r>
              <a:rPr lang="fa-IR" sz="1200" dirty="0" smtClean="0">
                <a:cs typeface="B Homa" panose="00000400000000000000" pitchFamily="2" charset="-78"/>
              </a:rPr>
              <a:t>در </a:t>
            </a:r>
            <a:r>
              <a:rPr lang="fa-IR" sz="1200" dirty="0">
                <a:cs typeface="B Homa" panose="00000400000000000000" pitchFamily="2" charset="-78"/>
              </a:rPr>
              <a:t>پایان این برنامه کشور هند به جمع کشورهای صادرکننده تولیدات کشاورزی </a:t>
            </a:r>
            <a:r>
              <a:rPr lang="fa-IR" sz="1200" dirty="0" smtClean="0">
                <a:cs typeface="B Homa" panose="00000400000000000000" pitchFamily="2" charset="-78"/>
              </a:rPr>
              <a:t>پیوست.</a:t>
            </a:r>
            <a:endParaRPr lang="fa-IR" sz="1200" dirty="0">
              <a:cs typeface="B Homa" panose="00000400000000000000" pitchFamily="2" charset="-78"/>
            </a:endParaRPr>
          </a:p>
          <a:p>
            <a:pPr marL="171450" indent="-171450" algn="just" rtl="1">
              <a:lnSpc>
                <a:spcPct val="160000"/>
              </a:lnSpc>
              <a:buFont typeface="Wingdings" pitchFamily="2" charset="2"/>
              <a:buChar char="ü"/>
            </a:pPr>
            <a:endParaRPr lang="fa-IR" sz="1200" dirty="0">
              <a:cs typeface="B Homa" panose="00000400000000000000" pitchFamily="2" charset="-78"/>
            </a:endParaRPr>
          </a:p>
        </p:txBody>
      </p:sp>
      <p:sp>
        <p:nvSpPr>
          <p:cNvPr id="9" name="Rectangle 8"/>
          <p:cNvSpPr/>
          <p:nvPr/>
        </p:nvSpPr>
        <p:spPr>
          <a:xfrm>
            <a:off x="1016052" y="1261872"/>
            <a:ext cx="2424895" cy="4809744"/>
          </a:xfrm>
          <a:prstGeom prst="rect">
            <a:avLst/>
          </a:prstGeom>
          <a:gradFill>
            <a:gsLst>
              <a:gs pos="17000">
                <a:srgbClr val="EAC72B"/>
              </a:gs>
              <a:gs pos="37000">
                <a:srgbClr val="C8D36F"/>
              </a:gs>
              <a:gs pos="0">
                <a:srgbClr val="FFC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marL="171450" indent="-171450" algn="just" rtl="1">
              <a:lnSpc>
                <a:spcPct val="160000"/>
              </a:lnSpc>
              <a:buFont typeface="Wingdings" pitchFamily="2" charset="2"/>
              <a:buChar char="ü"/>
            </a:pPr>
            <a:r>
              <a:rPr lang="fa-IR" sz="1200" dirty="0" smtClean="0">
                <a:cs typeface="B Homa" panose="00000400000000000000" pitchFamily="2" charset="-78"/>
              </a:rPr>
              <a:t>شناخته شده به عنوان برنامه حزب جاناتا</a:t>
            </a:r>
          </a:p>
          <a:p>
            <a:pPr marL="171450" indent="-171450" algn="just" rtl="1">
              <a:lnSpc>
                <a:spcPct val="160000"/>
              </a:lnSpc>
              <a:buFont typeface="Wingdings" pitchFamily="2" charset="2"/>
              <a:buChar char="ü"/>
            </a:pPr>
            <a:r>
              <a:rPr lang="fa-IR" sz="1200" dirty="0">
                <a:cs typeface="B Homa" panose="00000400000000000000" pitchFamily="2" charset="-78"/>
              </a:rPr>
              <a:t>برنامه ریزی در صنعت گردشگری، بخش فناوری اطلاعات توسعه </a:t>
            </a:r>
            <a:r>
              <a:rPr lang="fa-IR" sz="1200" dirty="0" smtClean="0">
                <a:cs typeface="B Homa" panose="00000400000000000000" pitchFamily="2" charset="-78"/>
              </a:rPr>
              <a:t>یافته</a:t>
            </a:r>
          </a:p>
          <a:p>
            <a:pPr marL="171450" indent="-171450" algn="just" rtl="1">
              <a:lnSpc>
                <a:spcPct val="160000"/>
              </a:lnSpc>
              <a:buFont typeface="Wingdings" pitchFamily="2" charset="2"/>
              <a:buChar char="ü"/>
            </a:pPr>
            <a:r>
              <a:rPr lang="fa-IR" sz="1200" dirty="0" smtClean="0">
                <a:cs typeface="B Homa" panose="00000400000000000000" pitchFamily="2" charset="-78"/>
              </a:rPr>
              <a:t>بهبود حمل و نقل و سیستم ارتباطی</a:t>
            </a:r>
          </a:p>
          <a:p>
            <a:pPr marL="171450" lvl="1" indent="-171450" algn="just" rtl="1">
              <a:lnSpc>
                <a:spcPct val="160000"/>
              </a:lnSpc>
              <a:buFont typeface="Wingdings" pitchFamily="2" charset="2"/>
              <a:buChar char="ü"/>
            </a:pPr>
            <a:r>
              <a:rPr lang="fa-IR" sz="1200" dirty="0">
                <a:cs typeface="B Homa" panose="00000400000000000000" pitchFamily="2" charset="-78"/>
              </a:rPr>
              <a:t>سرمایه گذاری دولت در بخش بهداشت و </a:t>
            </a:r>
            <a:r>
              <a:rPr lang="fa-IR" sz="1200" dirty="0" smtClean="0">
                <a:cs typeface="B Homa" panose="00000400000000000000" pitchFamily="2" charset="-78"/>
              </a:rPr>
              <a:t>درمان</a:t>
            </a:r>
          </a:p>
          <a:p>
            <a:pPr marL="171450" lvl="1" indent="-171450" algn="just" rtl="1">
              <a:lnSpc>
                <a:spcPct val="160000"/>
              </a:lnSpc>
              <a:buFont typeface="Wingdings" pitchFamily="2" charset="2"/>
              <a:buChar char="ü"/>
            </a:pPr>
            <a:r>
              <a:rPr lang="fa-IR" sz="1200" dirty="0">
                <a:cs typeface="B Homa" panose="00000400000000000000" pitchFamily="2" charset="-78"/>
              </a:rPr>
              <a:t>از بین بردن بیکاری و ایجاد اشتغال طی ده </a:t>
            </a:r>
            <a:r>
              <a:rPr lang="fa-IR" sz="1200" dirty="0" smtClean="0">
                <a:cs typeface="B Homa" panose="00000400000000000000" pitchFamily="2" charset="-78"/>
              </a:rPr>
              <a:t>سال</a:t>
            </a:r>
          </a:p>
          <a:p>
            <a:pPr marL="171450" lvl="1" indent="-171450" algn="just" rtl="1">
              <a:lnSpc>
                <a:spcPct val="160000"/>
              </a:lnSpc>
              <a:buFont typeface="Wingdings" pitchFamily="2" charset="2"/>
              <a:buChar char="ü"/>
            </a:pPr>
            <a:r>
              <a:rPr lang="fa-IR" sz="1200" dirty="0">
                <a:cs typeface="B Homa" panose="00000400000000000000" pitchFamily="2" charset="-78"/>
              </a:rPr>
              <a:t>ارتقای قابل ملاحظه سطح زندگی فقیر ترین بخش </a:t>
            </a:r>
            <a:r>
              <a:rPr lang="fa-IR" sz="1200" dirty="0" smtClean="0">
                <a:cs typeface="B Homa" panose="00000400000000000000" pitchFamily="2" charset="-78"/>
              </a:rPr>
              <a:t>جمعیت</a:t>
            </a:r>
          </a:p>
          <a:p>
            <a:pPr marL="171450" lvl="1" indent="-171450" algn="just" rtl="1">
              <a:lnSpc>
                <a:spcPct val="160000"/>
              </a:lnSpc>
              <a:buFont typeface="Wingdings" pitchFamily="2" charset="2"/>
              <a:buChar char="ü"/>
            </a:pPr>
            <a:r>
              <a:rPr lang="fa-IR" sz="1200" dirty="0">
                <a:cs typeface="B Homa" panose="00000400000000000000" pitchFamily="2" charset="-78"/>
              </a:rPr>
              <a:t>تاکید برنامه بر کشاورزی , صنایع کوچک و روستایی , برنامه ریزی منطقه ای به منظور توسعه مناطق روستایی و برآوردن حداقل نیاز ها متمرکز بود</a:t>
            </a:r>
            <a:r>
              <a:rPr lang="fa-IR" sz="1200" dirty="0" smtClean="0">
                <a:cs typeface="B Homa" panose="00000400000000000000" pitchFamily="2" charset="-78"/>
              </a:rPr>
              <a:t>.</a:t>
            </a:r>
            <a:endParaRPr lang="fa-IR" sz="1200" dirty="0">
              <a:cs typeface="B Homa" panose="00000400000000000000" pitchFamily="2" charset="-78"/>
            </a:endParaRPr>
          </a:p>
        </p:txBody>
      </p:sp>
      <p:sp>
        <p:nvSpPr>
          <p:cNvPr id="10" name="Title 4"/>
          <p:cNvSpPr txBox="1">
            <a:spLocks/>
          </p:cNvSpPr>
          <p:nvPr/>
        </p:nvSpPr>
        <p:spPr>
          <a:xfrm>
            <a:off x="6007608" y="786436"/>
            <a:ext cx="2614227" cy="411428"/>
          </a:xfrm>
        </p:spPr>
        <p:style>
          <a:lnRef idx="2">
            <a:schemeClr val="accent4">
              <a:shade val="50000"/>
            </a:schemeClr>
          </a:lnRef>
          <a:fillRef idx="1">
            <a:schemeClr val="accent4"/>
          </a:fillRef>
          <a:effectRef idx="0">
            <a:schemeClr val="accent4"/>
          </a:effectRef>
          <a:fontRef idx="minor">
            <a:schemeClr val="lt1"/>
          </a:fontRef>
        </p:style>
        <p:txBody>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fa-IR" sz="1800" dirty="0" smtClean="0">
                <a:solidFill>
                  <a:schemeClr val="tx1"/>
                </a:solidFill>
                <a:cs typeface="B Homa" panose="00000400000000000000" pitchFamily="2" charset="-78"/>
              </a:rPr>
              <a:t>برنامه چهارم 1974-1969 </a:t>
            </a:r>
            <a:endParaRPr lang="fa-IR" sz="1800" dirty="0">
              <a:solidFill>
                <a:schemeClr val="tx1"/>
              </a:solidFill>
              <a:cs typeface="B Homa" panose="00000400000000000000" pitchFamily="2" charset="-78"/>
            </a:endParaRPr>
          </a:p>
        </p:txBody>
      </p:sp>
      <p:sp>
        <p:nvSpPr>
          <p:cNvPr id="11" name="Title 4"/>
          <p:cNvSpPr txBox="1">
            <a:spLocks/>
          </p:cNvSpPr>
          <p:nvPr/>
        </p:nvSpPr>
        <p:spPr>
          <a:xfrm>
            <a:off x="3515056" y="786436"/>
            <a:ext cx="2516335" cy="411428"/>
          </a:xfrm>
        </p:spPr>
        <p:style>
          <a:lnRef idx="2">
            <a:schemeClr val="accent4">
              <a:shade val="50000"/>
            </a:schemeClr>
          </a:lnRef>
          <a:fillRef idx="1">
            <a:schemeClr val="accent4"/>
          </a:fillRef>
          <a:effectRef idx="0">
            <a:schemeClr val="accent4"/>
          </a:effectRef>
          <a:fontRef idx="minor">
            <a:schemeClr val="lt1"/>
          </a:fontRef>
        </p:style>
        <p:txBody>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fa-IR" sz="1800" dirty="0" smtClean="0">
                <a:solidFill>
                  <a:schemeClr val="tx1"/>
                </a:solidFill>
                <a:cs typeface="B Homa" panose="00000400000000000000" pitchFamily="2" charset="-78"/>
              </a:rPr>
              <a:t>برنامه پنجم 1978-1974 </a:t>
            </a:r>
            <a:endParaRPr lang="fa-IR" sz="1800" dirty="0">
              <a:solidFill>
                <a:schemeClr val="tx1"/>
              </a:solidFill>
              <a:cs typeface="B Homa" panose="00000400000000000000" pitchFamily="2" charset="-78"/>
            </a:endParaRPr>
          </a:p>
        </p:txBody>
      </p:sp>
      <p:sp>
        <p:nvSpPr>
          <p:cNvPr id="12" name="Title 4"/>
          <p:cNvSpPr txBox="1">
            <a:spLocks/>
          </p:cNvSpPr>
          <p:nvPr/>
        </p:nvSpPr>
        <p:spPr>
          <a:xfrm>
            <a:off x="970331" y="786436"/>
            <a:ext cx="2516335" cy="411428"/>
          </a:xfrm>
        </p:spPr>
        <p:style>
          <a:lnRef idx="2">
            <a:schemeClr val="accent4">
              <a:shade val="50000"/>
            </a:schemeClr>
          </a:lnRef>
          <a:fillRef idx="1">
            <a:schemeClr val="accent4"/>
          </a:fillRef>
          <a:effectRef idx="0">
            <a:schemeClr val="accent4"/>
          </a:effectRef>
          <a:fontRef idx="minor">
            <a:schemeClr val="lt1"/>
          </a:fontRef>
        </p:style>
        <p:txBody>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fa-IR" sz="1800" dirty="0" smtClean="0">
                <a:solidFill>
                  <a:schemeClr val="tx1"/>
                </a:solidFill>
                <a:cs typeface="B Homa" panose="00000400000000000000" pitchFamily="2" charset="-78"/>
              </a:rPr>
              <a:t>برنامه ششم 1985-1980 </a:t>
            </a:r>
            <a:endParaRPr lang="fa-IR" sz="1800" dirty="0">
              <a:solidFill>
                <a:schemeClr val="tx1"/>
              </a:solidFill>
              <a:cs typeface="B Homa" panose="00000400000000000000" pitchFamily="2" charset="-78"/>
            </a:endParaRPr>
          </a:p>
        </p:txBody>
      </p:sp>
      <p:sp>
        <p:nvSpPr>
          <p:cNvPr id="13" name="Rectangle 12"/>
          <p:cNvSpPr/>
          <p:nvPr/>
        </p:nvSpPr>
        <p:spPr>
          <a:xfrm>
            <a:off x="3606496" y="1261872"/>
            <a:ext cx="2424895" cy="4809744"/>
          </a:xfrm>
          <a:prstGeom prst="rect">
            <a:avLst/>
          </a:prstGeom>
          <a:gradFill>
            <a:gsLst>
              <a:gs pos="17000">
                <a:srgbClr val="EAC72B"/>
              </a:gs>
              <a:gs pos="37000">
                <a:srgbClr val="C8D36F"/>
              </a:gs>
              <a:gs pos="0">
                <a:srgbClr val="FFC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marL="171450" indent="-171450" algn="just" rtl="1">
              <a:lnSpc>
                <a:spcPct val="160000"/>
              </a:lnSpc>
              <a:buFont typeface="Wingdings" pitchFamily="2" charset="2"/>
              <a:buChar char="ü"/>
            </a:pPr>
            <a:endParaRPr lang="fa-IR" sz="1200" dirty="0" smtClean="0">
              <a:cs typeface="B Homa" panose="00000400000000000000" pitchFamily="2" charset="-78"/>
            </a:endParaRPr>
          </a:p>
          <a:p>
            <a:pPr marL="171450" indent="-171450" algn="just" rtl="1">
              <a:lnSpc>
                <a:spcPct val="160000"/>
              </a:lnSpc>
              <a:buFont typeface="Wingdings" pitchFamily="2" charset="2"/>
              <a:buChar char="ü"/>
            </a:pPr>
            <a:r>
              <a:rPr lang="fa-IR" sz="1200" dirty="0" smtClean="0">
                <a:cs typeface="B Homa" panose="00000400000000000000" pitchFamily="2" charset="-78"/>
              </a:rPr>
              <a:t>تلاش برای فقر زدایی و خودکفایی اقتصادی </a:t>
            </a:r>
          </a:p>
          <a:p>
            <a:pPr marL="171450" lvl="1" indent="-171450" algn="just" rtl="1">
              <a:lnSpc>
                <a:spcPct val="160000"/>
              </a:lnSpc>
              <a:buFont typeface="Wingdings" pitchFamily="2" charset="2"/>
              <a:buChar char="ü"/>
            </a:pPr>
            <a:r>
              <a:rPr lang="fa-IR" sz="1200" dirty="0" smtClean="0">
                <a:cs typeface="B Homa" panose="00000400000000000000" pitchFamily="2" charset="-78"/>
              </a:rPr>
              <a:t>دستیابی به نرخ رشد بالاتر و توزیع بهتر درآمد</a:t>
            </a:r>
          </a:p>
          <a:p>
            <a:pPr marL="171450" lvl="1" indent="-171450" algn="just" rtl="1">
              <a:lnSpc>
                <a:spcPct val="160000"/>
              </a:lnSpc>
              <a:buFont typeface="Wingdings" pitchFamily="2" charset="2"/>
              <a:buChar char="ü"/>
            </a:pPr>
            <a:r>
              <a:rPr lang="fa-IR" sz="1200" dirty="0">
                <a:cs typeface="B Homa" panose="00000400000000000000" pitchFamily="2" charset="-78"/>
              </a:rPr>
              <a:t>افزایش نرخ پس انداز </a:t>
            </a:r>
            <a:r>
              <a:rPr lang="fa-IR" sz="1200" dirty="0" smtClean="0">
                <a:cs typeface="B Homa" panose="00000400000000000000" pitchFamily="2" charset="-78"/>
              </a:rPr>
              <a:t>داخلی</a:t>
            </a:r>
            <a:endParaRPr lang="fa-IR" sz="1200" dirty="0">
              <a:cs typeface="B Homa" panose="00000400000000000000" pitchFamily="2" charset="-78"/>
            </a:endParaRPr>
          </a:p>
          <a:p>
            <a:pPr marL="171450" lvl="1" indent="-171450" algn="just" rtl="1">
              <a:lnSpc>
                <a:spcPct val="160000"/>
              </a:lnSpc>
              <a:buFont typeface="Wingdings" pitchFamily="2" charset="2"/>
              <a:buChar char="ü"/>
            </a:pPr>
            <a:r>
              <a:rPr lang="fa-IR" sz="1200" dirty="0">
                <a:cs typeface="B Homa" panose="00000400000000000000" pitchFamily="2" charset="-78"/>
              </a:rPr>
              <a:t>حذف کمک های خارجی و افزایش فرصت های داخلی </a:t>
            </a:r>
          </a:p>
          <a:p>
            <a:pPr marL="171450" lvl="1" indent="-171450" algn="just" rtl="1">
              <a:lnSpc>
                <a:spcPct val="160000"/>
              </a:lnSpc>
              <a:buFont typeface="Wingdings" pitchFamily="2" charset="2"/>
              <a:buChar char="ü"/>
            </a:pPr>
            <a:r>
              <a:rPr lang="fa-IR" sz="1200" dirty="0">
                <a:cs typeface="B Homa" panose="00000400000000000000" pitchFamily="2" charset="-78"/>
              </a:rPr>
              <a:t>تولید دانه های مواد غذایی بیش از 118 میلیون تن با توجه به بهبود امکانات زیربنایی بود .</a:t>
            </a:r>
          </a:p>
          <a:p>
            <a:pPr marL="171450" lvl="1" indent="-171450" algn="just" rtl="1">
              <a:lnSpc>
                <a:spcPct val="160000"/>
              </a:lnSpc>
              <a:buFont typeface="Wingdings" pitchFamily="2" charset="2"/>
              <a:buChar char="ü"/>
            </a:pPr>
            <a:r>
              <a:rPr lang="fa-IR" sz="1200" dirty="0">
                <a:cs typeface="B Homa" panose="00000400000000000000" pitchFamily="2" charset="-78"/>
              </a:rPr>
              <a:t>بمبمی به یکی از شهرهای تجاری تولید نفت تبدیل شد.</a:t>
            </a:r>
          </a:p>
          <a:p>
            <a:pPr marL="171450" indent="-171450" algn="just" rtl="1">
              <a:lnSpc>
                <a:spcPct val="160000"/>
              </a:lnSpc>
              <a:buFont typeface="Wingdings" pitchFamily="2" charset="2"/>
              <a:buChar char="ü"/>
            </a:pPr>
            <a:endParaRPr lang="fa-IR" sz="1200" dirty="0" smtClean="0">
              <a:cs typeface="B Homa" panose="00000400000000000000" pitchFamily="2" charset="-78"/>
            </a:endParaRPr>
          </a:p>
          <a:p>
            <a:pPr marL="171450" indent="-171450" algn="just" rtl="1">
              <a:lnSpc>
                <a:spcPct val="160000"/>
              </a:lnSpc>
              <a:buFont typeface="Wingdings" pitchFamily="2" charset="2"/>
              <a:buChar char="ü"/>
            </a:pPr>
            <a:endParaRPr lang="fa-IR" sz="1200" dirty="0">
              <a:cs typeface="B Homa" panose="00000400000000000000" pitchFamily="2" charset="-78"/>
            </a:endParaRPr>
          </a:p>
        </p:txBody>
      </p:sp>
    </p:spTree>
    <p:extLst>
      <p:ext uri="{BB962C8B-B14F-4D97-AF65-F5344CB8AC3E}">
        <p14:creationId xmlns:p14="http://schemas.microsoft.com/office/powerpoint/2010/main" val="24114328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8">
            <a:extLst>
              <a:ext uri="{FF2B5EF4-FFF2-40B4-BE49-F238E27FC236}">
                <a16:creationId xmlns:a16="http://schemas.microsoft.com/office/drawing/2014/main" xmlns="" id="{7DB08536-E874-45A1-90AF-A0E5B7D17DEC}"/>
              </a:ext>
            </a:extLst>
          </p:cNvPr>
          <p:cNvSpPr>
            <a:spLocks/>
          </p:cNvSpPr>
          <p:nvPr/>
        </p:nvSpPr>
        <p:spPr bwMode="auto">
          <a:xfrm>
            <a:off x="7519289" y="2323684"/>
            <a:ext cx="1910747" cy="1913550"/>
          </a:xfrm>
          <a:custGeom>
            <a:avLst/>
            <a:gdLst>
              <a:gd name="T0" fmla="*/ 929 w 1364"/>
              <a:gd name="T1" fmla="*/ 1118 h 1366"/>
              <a:gd name="T2" fmla="*/ 1170 w 1364"/>
              <a:gd name="T3" fmla="*/ 1151 h 1366"/>
              <a:gd name="T4" fmla="*/ 1139 w 1364"/>
              <a:gd name="T5" fmla="*/ 910 h 1366"/>
              <a:gd name="T6" fmla="*/ 1364 w 1364"/>
              <a:gd name="T7" fmla="*/ 683 h 1366"/>
              <a:gd name="T8" fmla="*/ 683 w 1364"/>
              <a:gd name="T9" fmla="*/ 0 h 1366"/>
              <a:gd name="T10" fmla="*/ 0 w 1364"/>
              <a:gd name="T11" fmla="*/ 683 h 1366"/>
              <a:gd name="T12" fmla="*/ 218 w 1364"/>
              <a:gd name="T13" fmla="*/ 901 h 1366"/>
              <a:gd name="T14" fmla="*/ 480 w 1364"/>
              <a:gd name="T15" fmla="*/ 865 h 1366"/>
              <a:gd name="T16" fmla="*/ 445 w 1364"/>
              <a:gd name="T17" fmla="*/ 1130 h 1366"/>
              <a:gd name="T18" fmla="*/ 683 w 1364"/>
              <a:gd name="T19" fmla="*/ 1366 h 1366"/>
              <a:gd name="T20" fmla="*/ 929 w 1364"/>
              <a:gd name="T21" fmla="*/ 1118 h 1366"/>
              <a:gd name="connsiteX0" fmla="*/ 6811 w 10000"/>
              <a:gd name="connsiteY0" fmla="*/ 8184 h 10000"/>
              <a:gd name="connsiteX1" fmla="*/ 8350 w 10000"/>
              <a:gd name="connsiteY1" fmla="*/ 6662 h 10000"/>
              <a:gd name="connsiteX2" fmla="*/ 10000 w 10000"/>
              <a:gd name="connsiteY2" fmla="*/ 5000 h 10000"/>
              <a:gd name="connsiteX3" fmla="*/ 5007 w 10000"/>
              <a:gd name="connsiteY3" fmla="*/ 0 h 10000"/>
              <a:gd name="connsiteX4" fmla="*/ 0 w 10000"/>
              <a:gd name="connsiteY4" fmla="*/ 5000 h 10000"/>
              <a:gd name="connsiteX5" fmla="*/ 1598 w 10000"/>
              <a:gd name="connsiteY5" fmla="*/ 6596 h 10000"/>
              <a:gd name="connsiteX6" fmla="*/ 3519 w 10000"/>
              <a:gd name="connsiteY6" fmla="*/ 6332 h 10000"/>
              <a:gd name="connsiteX7" fmla="*/ 3262 w 10000"/>
              <a:gd name="connsiteY7" fmla="*/ 8272 h 10000"/>
              <a:gd name="connsiteX8" fmla="*/ 5007 w 10000"/>
              <a:gd name="connsiteY8" fmla="*/ 10000 h 10000"/>
              <a:gd name="connsiteX9" fmla="*/ 6811 w 10000"/>
              <a:gd name="connsiteY9" fmla="*/ 818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6811" y="8184"/>
                </a:moveTo>
                <a:lnTo>
                  <a:pt x="8350" y="6662"/>
                </a:lnTo>
                <a:lnTo>
                  <a:pt x="10000" y="5000"/>
                </a:lnTo>
                <a:lnTo>
                  <a:pt x="5007" y="0"/>
                </a:lnTo>
                <a:lnTo>
                  <a:pt x="0" y="5000"/>
                </a:lnTo>
                <a:lnTo>
                  <a:pt x="1598" y="6596"/>
                </a:lnTo>
                <a:lnTo>
                  <a:pt x="3519" y="6332"/>
                </a:lnTo>
                <a:cubicBezTo>
                  <a:pt x="3433" y="6979"/>
                  <a:pt x="3348" y="7625"/>
                  <a:pt x="3262" y="8272"/>
                </a:cubicBezTo>
                <a:lnTo>
                  <a:pt x="5007" y="10000"/>
                </a:lnTo>
                <a:lnTo>
                  <a:pt x="6811" y="8184"/>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7" name="Freeform 16"/>
          <p:cNvSpPr>
            <a:spLocks/>
          </p:cNvSpPr>
          <p:nvPr/>
        </p:nvSpPr>
        <p:spPr bwMode="auto">
          <a:xfrm>
            <a:off x="6548297" y="3309876"/>
            <a:ext cx="1913550" cy="1910748"/>
          </a:xfrm>
          <a:custGeom>
            <a:avLst/>
            <a:gdLst>
              <a:gd name="T0" fmla="*/ 683 w 1366"/>
              <a:gd name="T1" fmla="*/ 1364 h 1364"/>
              <a:gd name="T2" fmla="*/ 1366 w 1366"/>
              <a:gd name="T3" fmla="*/ 681 h 1364"/>
              <a:gd name="T4" fmla="*/ 1118 w 1366"/>
              <a:gd name="T5" fmla="*/ 435 h 1364"/>
              <a:gd name="T6" fmla="*/ 1151 w 1366"/>
              <a:gd name="T7" fmla="*/ 194 h 1364"/>
              <a:gd name="T8" fmla="*/ 910 w 1366"/>
              <a:gd name="T9" fmla="*/ 225 h 1364"/>
              <a:gd name="T10" fmla="*/ 683 w 1366"/>
              <a:gd name="T11" fmla="*/ 0 h 1364"/>
              <a:gd name="T12" fmla="*/ 466 w 1366"/>
              <a:gd name="T13" fmla="*/ 215 h 1364"/>
              <a:gd name="T14" fmla="*/ 501 w 1366"/>
              <a:gd name="T15" fmla="*/ 480 h 1364"/>
              <a:gd name="T16" fmla="*/ 237 w 1366"/>
              <a:gd name="T17" fmla="*/ 445 h 1364"/>
              <a:gd name="T18" fmla="*/ 0 w 1366"/>
              <a:gd name="T19" fmla="*/ 681 h 1364"/>
              <a:gd name="T20" fmla="*/ 683 w 1366"/>
              <a:gd name="T21" fmla="*/ 1364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6" h="1364">
                <a:moveTo>
                  <a:pt x="683" y="1364"/>
                </a:moveTo>
                <a:lnTo>
                  <a:pt x="1366" y="681"/>
                </a:lnTo>
                <a:lnTo>
                  <a:pt x="1118" y="435"/>
                </a:lnTo>
                <a:lnTo>
                  <a:pt x="1151" y="194"/>
                </a:lnTo>
                <a:lnTo>
                  <a:pt x="910" y="225"/>
                </a:lnTo>
                <a:lnTo>
                  <a:pt x="683" y="0"/>
                </a:lnTo>
                <a:lnTo>
                  <a:pt x="466" y="215"/>
                </a:lnTo>
                <a:lnTo>
                  <a:pt x="501" y="480"/>
                </a:lnTo>
                <a:lnTo>
                  <a:pt x="237" y="445"/>
                </a:lnTo>
                <a:lnTo>
                  <a:pt x="0" y="681"/>
                </a:lnTo>
                <a:lnTo>
                  <a:pt x="683" y="1364"/>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10" name="Freeform 18"/>
          <p:cNvSpPr>
            <a:spLocks/>
          </p:cNvSpPr>
          <p:nvPr/>
        </p:nvSpPr>
        <p:spPr bwMode="auto">
          <a:xfrm>
            <a:off x="5564909" y="2323684"/>
            <a:ext cx="1910747" cy="1913550"/>
          </a:xfrm>
          <a:custGeom>
            <a:avLst/>
            <a:gdLst>
              <a:gd name="T0" fmla="*/ 929 w 1364"/>
              <a:gd name="T1" fmla="*/ 1118 h 1366"/>
              <a:gd name="T2" fmla="*/ 1170 w 1364"/>
              <a:gd name="T3" fmla="*/ 1151 h 1366"/>
              <a:gd name="T4" fmla="*/ 1139 w 1364"/>
              <a:gd name="T5" fmla="*/ 910 h 1366"/>
              <a:gd name="T6" fmla="*/ 1364 w 1364"/>
              <a:gd name="T7" fmla="*/ 683 h 1366"/>
              <a:gd name="T8" fmla="*/ 683 w 1364"/>
              <a:gd name="T9" fmla="*/ 0 h 1366"/>
              <a:gd name="T10" fmla="*/ 0 w 1364"/>
              <a:gd name="T11" fmla="*/ 683 h 1366"/>
              <a:gd name="T12" fmla="*/ 218 w 1364"/>
              <a:gd name="T13" fmla="*/ 901 h 1366"/>
              <a:gd name="T14" fmla="*/ 480 w 1364"/>
              <a:gd name="T15" fmla="*/ 865 h 1366"/>
              <a:gd name="T16" fmla="*/ 445 w 1364"/>
              <a:gd name="T17" fmla="*/ 1130 h 1366"/>
              <a:gd name="T18" fmla="*/ 683 w 1364"/>
              <a:gd name="T19" fmla="*/ 1366 h 1366"/>
              <a:gd name="T20" fmla="*/ 929 w 1364"/>
              <a:gd name="T21" fmla="*/ 1118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4" h="1366">
                <a:moveTo>
                  <a:pt x="929" y="1118"/>
                </a:moveTo>
                <a:lnTo>
                  <a:pt x="1170" y="1151"/>
                </a:lnTo>
                <a:lnTo>
                  <a:pt x="1139" y="910"/>
                </a:lnTo>
                <a:lnTo>
                  <a:pt x="1364" y="683"/>
                </a:lnTo>
                <a:lnTo>
                  <a:pt x="683" y="0"/>
                </a:lnTo>
                <a:lnTo>
                  <a:pt x="0" y="683"/>
                </a:lnTo>
                <a:lnTo>
                  <a:pt x="218" y="901"/>
                </a:lnTo>
                <a:lnTo>
                  <a:pt x="480" y="865"/>
                </a:lnTo>
                <a:lnTo>
                  <a:pt x="445" y="1130"/>
                </a:lnTo>
                <a:lnTo>
                  <a:pt x="683" y="1366"/>
                </a:lnTo>
                <a:lnTo>
                  <a:pt x="929" y="111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13" name="Freeform 15"/>
          <p:cNvSpPr>
            <a:spLocks/>
          </p:cNvSpPr>
          <p:nvPr/>
        </p:nvSpPr>
        <p:spPr bwMode="auto">
          <a:xfrm>
            <a:off x="4581518" y="3309876"/>
            <a:ext cx="1910747" cy="1910748"/>
          </a:xfrm>
          <a:custGeom>
            <a:avLst/>
            <a:gdLst>
              <a:gd name="T0" fmla="*/ 681 w 1364"/>
              <a:gd name="T1" fmla="*/ 1364 h 1364"/>
              <a:gd name="T2" fmla="*/ 1364 w 1364"/>
              <a:gd name="T3" fmla="*/ 681 h 1364"/>
              <a:gd name="T4" fmla="*/ 1118 w 1364"/>
              <a:gd name="T5" fmla="*/ 435 h 1364"/>
              <a:gd name="T6" fmla="*/ 1149 w 1364"/>
              <a:gd name="T7" fmla="*/ 194 h 1364"/>
              <a:gd name="T8" fmla="*/ 908 w 1364"/>
              <a:gd name="T9" fmla="*/ 225 h 1364"/>
              <a:gd name="T10" fmla="*/ 681 w 1364"/>
              <a:gd name="T11" fmla="*/ 0 h 1364"/>
              <a:gd name="T12" fmla="*/ 466 w 1364"/>
              <a:gd name="T13" fmla="*/ 215 h 1364"/>
              <a:gd name="T14" fmla="*/ 499 w 1364"/>
              <a:gd name="T15" fmla="*/ 480 h 1364"/>
              <a:gd name="T16" fmla="*/ 236 w 1364"/>
              <a:gd name="T17" fmla="*/ 445 h 1364"/>
              <a:gd name="T18" fmla="*/ 0 w 1364"/>
              <a:gd name="T19" fmla="*/ 681 h 1364"/>
              <a:gd name="T20" fmla="*/ 681 w 1364"/>
              <a:gd name="T21" fmla="*/ 1364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4" h="1364">
                <a:moveTo>
                  <a:pt x="681" y="1364"/>
                </a:moveTo>
                <a:lnTo>
                  <a:pt x="1364" y="681"/>
                </a:lnTo>
                <a:lnTo>
                  <a:pt x="1118" y="435"/>
                </a:lnTo>
                <a:lnTo>
                  <a:pt x="1149" y="194"/>
                </a:lnTo>
                <a:lnTo>
                  <a:pt x="908" y="225"/>
                </a:lnTo>
                <a:lnTo>
                  <a:pt x="681" y="0"/>
                </a:lnTo>
                <a:lnTo>
                  <a:pt x="466" y="215"/>
                </a:lnTo>
                <a:lnTo>
                  <a:pt x="499" y="480"/>
                </a:lnTo>
                <a:lnTo>
                  <a:pt x="236" y="445"/>
                </a:lnTo>
                <a:lnTo>
                  <a:pt x="0" y="681"/>
                </a:lnTo>
                <a:lnTo>
                  <a:pt x="681" y="1364"/>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16" name="Freeform 15"/>
          <p:cNvSpPr>
            <a:spLocks/>
          </p:cNvSpPr>
          <p:nvPr/>
        </p:nvSpPr>
        <p:spPr bwMode="auto">
          <a:xfrm>
            <a:off x="3595324" y="2323684"/>
            <a:ext cx="1913550" cy="1913550"/>
          </a:xfrm>
          <a:custGeom>
            <a:avLst/>
            <a:gdLst>
              <a:gd name="T0" fmla="*/ 931 w 1366"/>
              <a:gd name="T1" fmla="*/ 1118 h 1366"/>
              <a:gd name="T2" fmla="*/ 1170 w 1366"/>
              <a:gd name="T3" fmla="*/ 1151 h 1366"/>
              <a:gd name="T4" fmla="*/ 1139 w 1366"/>
              <a:gd name="T5" fmla="*/ 910 h 1366"/>
              <a:gd name="T6" fmla="*/ 1366 w 1366"/>
              <a:gd name="T7" fmla="*/ 683 h 1366"/>
              <a:gd name="T8" fmla="*/ 683 w 1366"/>
              <a:gd name="T9" fmla="*/ 0 h 1366"/>
              <a:gd name="T10" fmla="*/ 0 w 1366"/>
              <a:gd name="T11" fmla="*/ 683 h 1366"/>
              <a:gd name="T12" fmla="*/ 217 w 1366"/>
              <a:gd name="T13" fmla="*/ 901 h 1366"/>
              <a:gd name="T14" fmla="*/ 480 w 1366"/>
              <a:gd name="T15" fmla="*/ 865 h 1366"/>
              <a:gd name="T16" fmla="*/ 446 w 1366"/>
              <a:gd name="T17" fmla="*/ 1130 h 1366"/>
              <a:gd name="T18" fmla="*/ 683 w 1366"/>
              <a:gd name="T19" fmla="*/ 1366 h 1366"/>
              <a:gd name="T20" fmla="*/ 931 w 1366"/>
              <a:gd name="T21" fmla="*/ 1118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6" h="1366">
                <a:moveTo>
                  <a:pt x="931" y="1118"/>
                </a:moveTo>
                <a:lnTo>
                  <a:pt x="1170" y="1151"/>
                </a:lnTo>
                <a:lnTo>
                  <a:pt x="1139" y="910"/>
                </a:lnTo>
                <a:lnTo>
                  <a:pt x="1366" y="683"/>
                </a:lnTo>
                <a:lnTo>
                  <a:pt x="683" y="0"/>
                </a:lnTo>
                <a:lnTo>
                  <a:pt x="0" y="683"/>
                </a:lnTo>
                <a:lnTo>
                  <a:pt x="217" y="901"/>
                </a:lnTo>
                <a:lnTo>
                  <a:pt x="480" y="865"/>
                </a:lnTo>
                <a:lnTo>
                  <a:pt x="446" y="1130"/>
                </a:lnTo>
                <a:lnTo>
                  <a:pt x="683" y="1366"/>
                </a:lnTo>
                <a:lnTo>
                  <a:pt x="931" y="1118"/>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18" name="Freeform 13"/>
          <p:cNvSpPr>
            <a:spLocks/>
          </p:cNvSpPr>
          <p:nvPr/>
        </p:nvSpPr>
        <p:spPr bwMode="auto">
          <a:xfrm>
            <a:off x="2611934" y="3309876"/>
            <a:ext cx="1913550" cy="1910748"/>
          </a:xfrm>
          <a:custGeom>
            <a:avLst/>
            <a:gdLst>
              <a:gd name="T0" fmla="*/ 1151 w 1366"/>
              <a:gd name="T1" fmla="*/ 194 h 1364"/>
              <a:gd name="T2" fmla="*/ 910 w 1366"/>
              <a:gd name="T3" fmla="*/ 225 h 1364"/>
              <a:gd name="T4" fmla="*/ 683 w 1366"/>
              <a:gd name="T5" fmla="*/ 0 h 1364"/>
              <a:gd name="T6" fmla="*/ 0 w 1366"/>
              <a:gd name="T7" fmla="*/ 681 h 1364"/>
              <a:gd name="T8" fmla="*/ 683 w 1366"/>
              <a:gd name="T9" fmla="*/ 1364 h 1364"/>
              <a:gd name="T10" fmla="*/ 1366 w 1366"/>
              <a:gd name="T11" fmla="*/ 681 h 1364"/>
              <a:gd name="T12" fmla="*/ 1118 w 1366"/>
              <a:gd name="T13" fmla="*/ 435 h 1364"/>
              <a:gd name="T14" fmla="*/ 1151 w 1366"/>
              <a:gd name="T15" fmla="*/ 194 h 13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6" h="1364">
                <a:moveTo>
                  <a:pt x="1151" y="194"/>
                </a:moveTo>
                <a:lnTo>
                  <a:pt x="910" y="225"/>
                </a:lnTo>
                <a:lnTo>
                  <a:pt x="683" y="0"/>
                </a:lnTo>
                <a:lnTo>
                  <a:pt x="0" y="681"/>
                </a:lnTo>
                <a:lnTo>
                  <a:pt x="683" y="1364"/>
                </a:lnTo>
                <a:lnTo>
                  <a:pt x="1366" y="681"/>
                </a:lnTo>
                <a:lnTo>
                  <a:pt x="1118" y="435"/>
                </a:lnTo>
                <a:lnTo>
                  <a:pt x="1151" y="194"/>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40" name="TextBox 39">
            <a:extLst>
              <a:ext uri="{FF2B5EF4-FFF2-40B4-BE49-F238E27FC236}">
                <a16:creationId xmlns:a16="http://schemas.microsoft.com/office/drawing/2014/main" xmlns="" id="{6628D9FA-9082-464D-A2CE-B6E75F05F32C}"/>
              </a:ext>
            </a:extLst>
          </p:cNvPr>
          <p:cNvSpPr txBox="1"/>
          <p:nvPr/>
        </p:nvSpPr>
        <p:spPr>
          <a:xfrm>
            <a:off x="4354136" y="1109371"/>
            <a:ext cx="3483728" cy="646331"/>
          </a:xfrm>
          <a:prstGeom prst="rect">
            <a:avLst/>
          </a:prstGeom>
          <a:noFill/>
        </p:spPr>
        <p:txBody>
          <a:bodyPr wrap="square" rtlCol="0">
            <a:spAutoFit/>
          </a:bodyPr>
          <a:lstStyle/>
          <a:p>
            <a:pPr algn="ctr"/>
            <a:r>
              <a:rPr lang="fa-IR" sz="3600" dirty="0" smtClean="0">
                <a:solidFill>
                  <a:schemeClr val="tx1">
                    <a:lumMod val="75000"/>
                    <a:lumOff val="25000"/>
                  </a:schemeClr>
                </a:solidFill>
                <a:latin typeface="Lato Light" panose="020F0502020204030203" pitchFamily="34" charset="0"/>
                <a:ea typeface="Lato Light" panose="020F0502020204030203" pitchFamily="34" charset="0"/>
                <a:cs typeface="A Hamase" panose="00000400000000000000" pitchFamily="2" charset="-78"/>
              </a:rPr>
              <a:t>فهرست</a:t>
            </a:r>
            <a:endParaRPr lang="en-US" sz="3600" dirty="0">
              <a:solidFill>
                <a:schemeClr val="tx1">
                  <a:lumMod val="75000"/>
                  <a:lumOff val="25000"/>
                </a:schemeClr>
              </a:solidFill>
              <a:latin typeface="Lato Light" panose="020F0502020204030203" pitchFamily="34" charset="0"/>
              <a:ea typeface="Lato Light" panose="020F0502020204030203" pitchFamily="34" charset="0"/>
              <a:cs typeface="A Hamase" panose="00000400000000000000" pitchFamily="2" charset="-78"/>
            </a:endParaRPr>
          </a:p>
        </p:txBody>
      </p:sp>
      <p:cxnSp>
        <p:nvCxnSpPr>
          <p:cNvPr id="41" name="Straight Connector 40">
            <a:extLst>
              <a:ext uri="{FF2B5EF4-FFF2-40B4-BE49-F238E27FC236}">
                <a16:creationId xmlns:a16="http://schemas.microsoft.com/office/drawing/2014/main" xmlns="" id="{180747D9-A543-47CC-8104-85E8303DCE96}"/>
              </a:ext>
            </a:extLst>
          </p:cNvPr>
          <p:cNvCxnSpPr>
            <a:cxnSpLocks/>
          </p:cNvCxnSpPr>
          <p:nvPr/>
        </p:nvCxnSpPr>
        <p:spPr>
          <a:xfrm flipH="1">
            <a:off x="5310521" y="1734833"/>
            <a:ext cx="1570957" cy="7081"/>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xmlns="" id="{9E75A4AB-C838-4CAC-B676-E37B3CB85716}"/>
              </a:ext>
            </a:extLst>
          </p:cNvPr>
          <p:cNvSpPr txBox="1"/>
          <p:nvPr/>
        </p:nvSpPr>
        <p:spPr>
          <a:xfrm>
            <a:off x="3099302" y="3691768"/>
            <a:ext cx="948410" cy="253916"/>
          </a:xfrm>
          <a:prstGeom prst="rect">
            <a:avLst/>
          </a:prstGeom>
          <a:noFill/>
        </p:spPr>
        <p:txBody>
          <a:bodyPr wrap="none" rtlCol="0">
            <a:noAutofit/>
          </a:bodyPr>
          <a:lstStyle/>
          <a:p>
            <a:pPr algn="ctr" rtl="1"/>
            <a:r>
              <a:rPr lang="fa-IR" b="1" dirty="0">
                <a:solidFill>
                  <a:schemeClr val="bg1"/>
                </a:solidFill>
                <a:latin typeface="Lato" panose="020F0502020204030203" pitchFamily="34" charset="0"/>
                <a:ea typeface="Lato" panose="020F0502020204030203" pitchFamily="34" charset="0"/>
                <a:cs typeface="B Homa" panose="00000400000000000000" pitchFamily="2" charset="-78"/>
              </a:rPr>
              <a:t>1</a:t>
            </a:r>
            <a:endParaRPr lang="id-ID" sz="1050" b="1" dirty="0">
              <a:solidFill>
                <a:schemeClr val="bg1"/>
              </a:solidFill>
              <a:latin typeface="Lato" panose="020F0502020204030203" pitchFamily="34" charset="0"/>
              <a:ea typeface="Lato" panose="020F0502020204030203" pitchFamily="34" charset="0"/>
              <a:cs typeface="B Homa" panose="00000400000000000000" pitchFamily="2" charset="-78"/>
            </a:endParaRPr>
          </a:p>
        </p:txBody>
      </p:sp>
      <p:sp>
        <p:nvSpPr>
          <p:cNvPr id="43" name="Rectangle 42">
            <a:extLst>
              <a:ext uri="{FF2B5EF4-FFF2-40B4-BE49-F238E27FC236}">
                <a16:creationId xmlns:a16="http://schemas.microsoft.com/office/drawing/2014/main" xmlns="" id="{051FE83F-959F-4F5D-85A9-7235EB0F41F0}"/>
              </a:ext>
            </a:extLst>
          </p:cNvPr>
          <p:cNvSpPr/>
          <p:nvPr/>
        </p:nvSpPr>
        <p:spPr>
          <a:xfrm>
            <a:off x="2888084" y="3967003"/>
            <a:ext cx="1365932" cy="683264"/>
          </a:xfrm>
          <a:prstGeom prst="rect">
            <a:avLst/>
          </a:prstGeom>
        </p:spPr>
        <p:txBody>
          <a:bodyPr wrap="square">
            <a:spAutoFit/>
          </a:bodyPr>
          <a:lstStyle/>
          <a:p>
            <a:pPr algn="ctr" rtl="1">
              <a:lnSpc>
                <a:spcPct val="120000"/>
              </a:lnSpc>
            </a:pPr>
            <a:r>
              <a:rPr lang="fa-IR" sz="1600" dirty="0" smtClean="0">
                <a:solidFill>
                  <a:schemeClr val="bg1"/>
                </a:solidFill>
                <a:latin typeface="+mj-lt"/>
                <a:cs typeface="B Homa" panose="00000400000000000000" pitchFamily="2" charset="-78"/>
              </a:rPr>
              <a:t>معرفی کشور  هنوستان</a:t>
            </a:r>
            <a:endParaRPr lang="id-ID" sz="1600" dirty="0">
              <a:solidFill>
                <a:schemeClr val="bg1"/>
              </a:solidFill>
              <a:latin typeface="+mj-lt"/>
              <a:cs typeface="B Homa" panose="00000400000000000000" pitchFamily="2" charset="-78"/>
            </a:endParaRPr>
          </a:p>
        </p:txBody>
      </p:sp>
      <p:sp>
        <p:nvSpPr>
          <p:cNvPr id="44" name="TextBox 43">
            <a:extLst>
              <a:ext uri="{FF2B5EF4-FFF2-40B4-BE49-F238E27FC236}">
                <a16:creationId xmlns:a16="http://schemas.microsoft.com/office/drawing/2014/main" xmlns="" id="{76731880-B379-4FAF-81B7-4800E989F287}"/>
              </a:ext>
            </a:extLst>
          </p:cNvPr>
          <p:cNvSpPr txBox="1"/>
          <p:nvPr/>
        </p:nvSpPr>
        <p:spPr>
          <a:xfrm>
            <a:off x="4051279" y="2736245"/>
            <a:ext cx="948410" cy="253916"/>
          </a:xfrm>
          <a:prstGeom prst="rect">
            <a:avLst/>
          </a:prstGeom>
          <a:noFill/>
        </p:spPr>
        <p:txBody>
          <a:bodyPr wrap="none" rtlCol="0">
            <a:noAutofit/>
          </a:bodyPr>
          <a:lstStyle/>
          <a:p>
            <a:pPr algn="ctr"/>
            <a:r>
              <a:rPr lang="fa-IR" b="1" dirty="0" smtClean="0">
                <a:solidFill>
                  <a:schemeClr val="bg1"/>
                </a:solidFill>
                <a:latin typeface="Lato" panose="020F0502020204030203" pitchFamily="34" charset="0"/>
                <a:ea typeface="Lato" panose="020F0502020204030203" pitchFamily="34" charset="0"/>
                <a:cs typeface="B Homa" panose="00000400000000000000" pitchFamily="2" charset="-78"/>
              </a:rPr>
              <a:t>2</a:t>
            </a:r>
            <a:endParaRPr lang="id-ID" b="1" dirty="0">
              <a:solidFill>
                <a:schemeClr val="bg1"/>
              </a:solidFill>
              <a:latin typeface="Lato" panose="020F0502020204030203" pitchFamily="34" charset="0"/>
              <a:ea typeface="Lato" panose="020F0502020204030203" pitchFamily="34" charset="0"/>
              <a:cs typeface="B Homa" panose="00000400000000000000" pitchFamily="2" charset="-78"/>
            </a:endParaRPr>
          </a:p>
        </p:txBody>
      </p:sp>
      <p:sp>
        <p:nvSpPr>
          <p:cNvPr id="45" name="Rectangle 44">
            <a:extLst>
              <a:ext uri="{FF2B5EF4-FFF2-40B4-BE49-F238E27FC236}">
                <a16:creationId xmlns:a16="http://schemas.microsoft.com/office/drawing/2014/main" xmlns="" id="{882AC412-6F0C-4742-90C3-5A8219D4837A}"/>
              </a:ext>
            </a:extLst>
          </p:cNvPr>
          <p:cNvSpPr/>
          <p:nvPr/>
        </p:nvSpPr>
        <p:spPr>
          <a:xfrm>
            <a:off x="3895904" y="2993488"/>
            <a:ext cx="1365932" cy="535531"/>
          </a:xfrm>
          <a:prstGeom prst="rect">
            <a:avLst/>
          </a:prstGeom>
        </p:spPr>
        <p:txBody>
          <a:bodyPr wrap="square">
            <a:spAutoFit/>
          </a:bodyPr>
          <a:lstStyle/>
          <a:p>
            <a:pPr algn="ctr">
              <a:lnSpc>
                <a:spcPct val="120000"/>
              </a:lnSpc>
            </a:pPr>
            <a:r>
              <a:rPr lang="fa-IR" sz="1200" dirty="0" smtClean="0">
                <a:solidFill>
                  <a:schemeClr val="bg1"/>
                </a:solidFill>
                <a:latin typeface="+mj-lt"/>
                <a:cs typeface="B Homa" panose="00000400000000000000" pitchFamily="2" charset="-78"/>
              </a:rPr>
              <a:t>بررسی اوضاع اجتماعی و اقتصادی  هند</a:t>
            </a:r>
            <a:endParaRPr lang="id-ID" sz="1200" dirty="0">
              <a:solidFill>
                <a:schemeClr val="bg1"/>
              </a:solidFill>
              <a:latin typeface="+mj-lt"/>
              <a:cs typeface="B Homa" panose="00000400000000000000" pitchFamily="2" charset="-78"/>
            </a:endParaRPr>
          </a:p>
        </p:txBody>
      </p:sp>
      <p:sp>
        <p:nvSpPr>
          <p:cNvPr id="46" name="TextBox 45">
            <a:extLst>
              <a:ext uri="{FF2B5EF4-FFF2-40B4-BE49-F238E27FC236}">
                <a16:creationId xmlns:a16="http://schemas.microsoft.com/office/drawing/2014/main" xmlns="" id="{A53D2C2D-1108-4FB5-B470-AEF90AE7685A}"/>
              </a:ext>
            </a:extLst>
          </p:cNvPr>
          <p:cNvSpPr txBox="1"/>
          <p:nvPr/>
        </p:nvSpPr>
        <p:spPr>
          <a:xfrm>
            <a:off x="6061967" y="2736245"/>
            <a:ext cx="948410" cy="253916"/>
          </a:xfrm>
          <a:prstGeom prst="rect">
            <a:avLst/>
          </a:prstGeom>
          <a:noFill/>
        </p:spPr>
        <p:txBody>
          <a:bodyPr wrap="none" rtlCol="0">
            <a:noAutofit/>
          </a:bodyPr>
          <a:lstStyle/>
          <a:p>
            <a:pPr algn="ctr"/>
            <a:r>
              <a:rPr lang="fa-IR" b="1" dirty="0" smtClean="0">
                <a:solidFill>
                  <a:schemeClr val="bg1"/>
                </a:solidFill>
                <a:latin typeface="Lato" panose="020F0502020204030203" pitchFamily="34" charset="0"/>
                <a:ea typeface="Lato" panose="020F0502020204030203" pitchFamily="34" charset="0"/>
                <a:cs typeface="B Homa" panose="00000400000000000000" pitchFamily="2" charset="-78"/>
              </a:rPr>
              <a:t>4</a:t>
            </a:r>
            <a:endParaRPr lang="id-ID" b="1" dirty="0">
              <a:solidFill>
                <a:schemeClr val="bg1"/>
              </a:solidFill>
              <a:latin typeface="Lato" panose="020F0502020204030203" pitchFamily="34" charset="0"/>
              <a:ea typeface="Lato" panose="020F0502020204030203" pitchFamily="34" charset="0"/>
              <a:cs typeface="B Homa" panose="00000400000000000000" pitchFamily="2" charset="-78"/>
            </a:endParaRPr>
          </a:p>
        </p:txBody>
      </p:sp>
      <p:sp>
        <p:nvSpPr>
          <p:cNvPr id="47" name="Rectangle 46">
            <a:extLst>
              <a:ext uri="{FF2B5EF4-FFF2-40B4-BE49-F238E27FC236}">
                <a16:creationId xmlns:a16="http://schemas.microsoft.com/office/drawing/2014/main" xmlns="" id="{DF46DE3F-19DB-4040-94C0-89DB6F716658}"/>
              </a:ext>
            </a:extLst>
          </p:cNvPr>
          <p:cNvSpPr/>
          <p:nvPr/>
        </p:nvSpPr>
        <p:spPr>
          <a:xfrm>
            <a:off x="5865332" y="3130146"/>
            <a:ext cx="1365932" cy="683264"/>
          </a:xfrm>
          <a:prstGeom prst="rect">
            <a:avLst/>
          </a:prstGeom>
        </p:spPr>
        <p:txBody>
          <a:bodyPr wrap="square">
            <a:spAutoFit/>
          </a:bodyPr>
          <a:lstStyle/>
          <a:p>
            <a:pPr algn="ctr" rtl="1">
              <a:lnSpc>
                <a:spcPct val="120000"/>
              </a:lnSpc>
            </a:pPr>
            <a:r>
              <a:rPr lang="fa-IR" sz="1600" dirty="0">
                <a:solidFill>
                  <a:schemeClr val="bg1"/>
                </a:solidFill>
                <a:cs typeface="B Homa" panose="00000400000000000000" pitchFamily="2" charset="-78"/>
              </a:rPr>
              <a:t>برنامه ریزی در هند</a:t>
            </a:r>
            <a:endParaRPr lang="id-ID" sz="1600" dirty="0">
              <a:solidFill>
                <a:schemeClr val="bg1"/>
              </a:solidFill>
              <a:cs typeface="B Homa" panose="00000400000000000000" pitchFamily="2" charset="-78"/>
            </a:endParaRPr>
          </a:p>
        </p:txBody>
      </p:sp>
      <p:sp>
        <p:nvSpPr>
          <p:cNvPr id="51" name="TextBox 50">
            <a:extLst>
              <a:ext uri="{FF2B5EF4-FFF2-40B4-BE49-F238E27FC236}">
                <a16:creationId xmlns:a16="http://schemas.microsoft.com/office/drawing/2014/main" xmlns="" id="{7F3C6C40-E442-49FA-AA63-7CEE8BD075B7}"/>
              </a:ext>
            </a:extLst>
          </p:cNvPr>
          <p:cNvSpPr txBox="1"/>
          <p:nvPr/>
        </p:nvSpPr>
        <p:spPr>
          <a:xfrm>
            <a:off x="8000457" y="2741856"/>
            <a:ext cx="948410" cy="253916"/>
          </a:xfrm>
          <a:prstGeom prst="rect">
            <a:avLst/>
          </a:prstGeom>
          <a:noFill/>
        </p:spPr>
        <p:txBody>
          <a:bodyPr wrap="none" rtlCol="0">
            <a:noAutofit/>
          </a:bodyPr>
          <a:lstStyle/>
          <a:p>
            <a:pPr algn="ctr"/>
            <a:r>
              <a:rPr lang="fa-IR" b="1" dirty="0" smtClean="0">
                <a:solidFill>
                  <a:schemeClr val="bg1"/>
                </a:solidFill>
                <a:latin typeface="Lato" panose="020F0502020204030203" pitchFamily="34" charset="0"/>
                <a:ea typeface="Lato" panose="020F0502020204030203" pitchFamily="34" charset="0"/>
                <a:cs typeface="B Homa" panose="00000400000000000000" pitchFamily="2" charset="-78"/>
              </a:rPr>
              <a:t>6</a:t>
            </a:r>
            <a:endParaRPr lang="id-ID" b="1" dirty="0">
              <a:solidFill>
                <a:schemeClr val="bg1"/>
              </a:solidFill>
              <a:latin typeface="Lato" panose="020F0502020204030203" pitchFamily="34" charset="0"/>
              <a:ea typeface="Lato" panose="020F0502020204030203" pitchFamily="34" charset="0"/>
              <a:cs typeface="B Homa" panose="00000400000000000000" pitchFamily="2" charset="-78"/>
            </a:endParaRPr>
          </a:p>
        </p:txBody>
      </p:sp>
      <p:sp>
        <p:nvSpPr>
          <p:cNvPr id="52" name="Rectangle 51">
            <a:extLst>
              <a:ext uri="{FF2B5EF4-FFF2-40B4-BE49-F238E27FC236}">
                <a16:creationId xmlns:a16="http://schemas.microsoft.com/office/drawing/2014/main" xmlns="" id="{482E1860-FEA5-4C6D-B250-C4250F3DC4DA}"/>
              </a:ext>
            </a:extLst>
          </p:cNvPr>
          <p:cNvSpPr/>
          <p:nvPr/>
        </p:nvSpPr>
        <p:spPr>
          <a:xfrm>
            <a:off x="7792297" y="3138861"/>
            <a:ext cx="1365932" cy="387798"/>
          </a:xfrm>
          <a:prstGeom prst="rect">
            <a:avLst/>
          </a:prstGeom>
        </p:spPr>
        <p:txBody>
          <a:bodyPr wrap="square">
            <a:spAutoFit/>
          </a:bodyPr>
          <a:lstStyle/>
          <a:p>
            <a:pPr algn="ctr" rtl="1">
              <a:lnSpc>
                <a:spcPct val="120000"/>
              </a:lnSpc>
            </a:pPr>
            <a:r>
              <a:rPr lang="fa-IR" sz="1600" dirty="0" smtClean="0">
                <a:solidFill>
                  <a:schemeClr val="bg1"/>
                </a:solidFill>
                <a:latin typeface="+mj-lt"/>
                <a:cs typeface="B Homa" panose="00000400000000000000" pitchFamily="2" charset="-78"/>
              </a:rPr>
              <a:t>جمع بندی</a:t>
            </a:r>
            <a:endParaRPr lang="id-ID" sz="1600" dirty="0">
              <a:solidFill>
                <a:schemeClr val="bg1"/>
              </a:solidFill>
              <a:latin typeface="+mj-lt"/>
              <a:cs typeface="B Homa" panose="00000400000000000000" pitchFamily="2" charset="-78"/>
            </a:endParaRPr>
          </a:p>
        </p:txBody>
      </p:sp>
      <p:sp>
        <p:nvSpPr>
          <p:cNvPr id="53" name="TextBox 52">
            <a:extLst>
              <a:ext uri="{FF2B5EF4-FFF2-40B4-BE49-F238E27FC236}">
                <a16:creationId xmlns:a16="http://schemas.microsoft.com/office/drawing/2014/main" xmlns="" id="{F50CCAC7-6484-48FA-BCAA-D2BAC5B777A8}"/>
              </a:ext>
            </a:extLst>
          </p:cNvPr>
          <p:cNvSpPr txBox="1"/>
          <p:nvPr/>
        </p:nvSpPr>
        <p:spPr>
          <a:xfrm>
            <a:off x="5085463" y="3709757"/>
            <a:ext cx="948410" cy="253916"/>
          </a:xfrm>
          <a:prstGeom prst="rect">
            <a:avLst/>
          </a:prstGeom>
          <a:noFill/>
        </p:spPr>
        <p:txBody>
          <a:bodyPr wrap="none" rtlCol="0">
            <a:noAutofit/>
          </a:bodyPr>
          <a:lstStyle/>
          <a:p>
            <a:pPr algn="ctr"/>
            <a:r>
              <a:rPr lang="fa-IR" b="1" dirty="0" smtClean="0">
                <a:solidFill>
                  <a:schemeClr val="bg1"/>
                </a:solidFill>
                <a:latin typeface="Lato" panose="020F0502020204030203" pitchFamily="34" charset="0"/>
                <a:ea typeface="Lato" panose="020F0502020204030203" pitchFamily="34" charset="0"/>
                <a:cs typeface="B Homa" panose="00000400000000000000" pitchFamily="2" charset="-78"/>
              </a:rPr>
              <a:t>3</a:t>
            </a:r>
            <a:endParaRPr lang="id-ID" b="1" dirty="0">
              <a:solidFill>
                <a:schemeClr val="bg1"/>
              </a:solidFill>
              <a:latin typeface="Lato" panose="020F0502020204030203" pitchFamily="34" charset="0"/>
              <a:ea typeface="Lato" panose="020F0502020204030203" pitchFamily="34" charset="0"/>
              <a:cs typeface="B Homa" panose="00000400000000000000" pitchFamily="2" charset="-78"/>
            </a:endParaRPr>
          </a:p>
        </p:txBody>
      </p:sp>
      <p:sp>
        <p:nvSpPr>
          <p:cNvPr id="54" name="Rectangle 53">
            <a:extLst>
              <a:ext uri="{FF2B5EF4-FFF2-40B4-BE49-F238E27FC236}">
                <a16:creationId xmlns:a16="http://schemas.microsoft.com/office/drawing/2014/main" xmlns="" id="{0A96AE36-D845-4ADE-949A-7FDB3C42C560}"/>
              </a:ext>
            </a:extLst>
          </p:cNvPr>
          <p:cNvSpPr/>
          <p:nvPr/>
        </p:nvSpPr>
        <p:spPr>
          <a:xfrm>
            <a:off x="4858857" y="3991178"/>
            <a:ext cx="1365932" cy="683264"/>
          </a:xfrm>
          <a:prstGeom prst="rect">
            <a:avLst/>
          </a:prstGeom>
        </p:spPr>
        <p:txBody>
          <a:bodyPr wrap="square">
            <a:spAutoFit/>
          </a:bodyPr>
          <a:lstStyle/>
          <a:p>
            <a:pPr algn="ctr">
              <a:lnSpc>
                <a:spcPct val="120000"/>
              </a:lnSpc>
            </a:pPr>
            <a:r>
              <a:rPr lang="fa-IR" sz="1600" dirty="0" smtClean="0">
                <a:solidFill>
                  <a:schemeClr val="bg1"/>
                </a:solidFill>
                <a:latin typeface="+mj-lt"/>
                <a:cs typeface="B Homa" panose="00000400000000000000" pitchFamily="2" charset="-78"/>
              </a:rPr>
              <a:t>جدول زمانی سیر تحولات هند</a:t>
            </a:r>
            <a:endParaRPr lang="id-ID" sz="1600" dirty="0">
              <a:solidFill>
                <a:schemeClr val="bg1"/>
              </a:solidFill>
              <a:latin typeface="+mj-lt"/>
              <a:cs typeface="B Homa" panose="00000400000000000000" pitchFamily="2" charset="-78"/>
            </a:endParaRPr>
          </a:p>
        </p:txBody>
      </p:sp>
      <p:sp>
        <p:nvSpPr>
          <p:cNvPr id="55" name="TextBox 54">
            <a:extLst>
              <a:ext uri="{FF2B5EF4-FFF2-40B4-BE49-F238E27FC236}">
                <a16:creationId xmlns:a16="http://schemas.microsoft.com/office/drawing/2014/main" xmlns="" id="{2BB1A9F6-B9B0-433D-8448-0273F14ACAC8}"/>
              </a:ext>
            </a:extLst>
          </p:cNvPr>
          <p:cNvSpPr txBox="1"/>
          <p:nvPr/>
        </p:nvSpPr>
        <p:spPr>
          <a:xfrm>
            <a:off x="7049929" y="3691458"/>
            <a:ext cx="948410" cy="253916"/>
          </a:xfrm>
          <a:prstGeom prst="rect">
            <a:avLst/>
          </a:prstGeom>
          <a:noFill/>
        </p:spPr>
        <p:txBody>
          <a:bodyPr wrap="none" rtlCol="0">
            <a:noAutofit/>
          </a:bodyPr>
          <a:lstStyle/>
          <a:p>
            <a:pPr algn="ctr"/>
            <a:r>
              <a:rPr lang="fa-IR" b="1" dirty="0" smtClean="0">
                <a:solidFill>
                  <a:schemeClr val="bg1"/>
                </a:solidFill>
                <a:latin typeface="Lato" panose="020F0502020204030203" pitchFamily="34" charset="0"/>
                <a:ea typeface="Lato" panose="020F0502020204030203" pitchFamily="34" charset="0"/>
                <a:cs typeface="B Homa" panose="00000400000000000000" pitchFamily="2" charset="-78"/>
              </a:rPr>
              <a:t>5</a:t>
            </a:r>
            <a:endParaRPr lang="id-ID" b="1" dirty="0">
              <a:solidFill>
                <a:schemeClr val="bg1"/>
              </a:solidFill>
              <a:latin typeface="Lato" panose="020F0502020204030203" pitchFamily="34" charset="0"/>
              <a:ea typeface="Lato" panose="020F0502020204030203" pitchFamily="34" charset="0"/>
              <a:cs typeface="B Homa" panose="00000400000000000000" pitchFamily="2" charset="-78"/>
            </a:endParaRPr>
          </a:p>
        </p:txBody>
      </p:sp>
      <p:sp>
        <p:nvSpPr>
          <p:cNvPr id="56" name="Rectangle 55">
            <a:extLst>
              <a:ext uri="{FF2B5EF4-FFF2-40B4-BE49-F238E27FC236}">
                <a16:creationId xmlns:a16="http://schemas.microsoft.com/office/drawing/2014/main" xmlns="" id="{7E7D081B-6A76-4531-A472-26F1078C79E4}"/>
              </a:ext>
            </a:extLst>
          </p:cNvPr>
          <p:cNvSpPr/>
          <p:nvPr/>
        </p:nvSpPr>
        <p:spPr>
          <a:xfrm>
            <a:off x="6836323" y="3992534"/>
            <a:ext cx="1365932" cy="683264"/>
          </a:xfrm>
          <a:prstGeom prst="rect">
            <a:avLst/>
          </a:prstGeom>
        </p:spPr>
        <p:txBody>
          <a:bodyPr wrap="square">
            <a:spAutoFit/>
          </a:bodyPr>
          <a:lstStyle/>
          <a:p>
            <a:pPr algn="ctr">
              <a:lnSpc>
                <a:spcPct val="120000"/>
              </a:lnSpc>
            </a:pPr>
            <a:r>
              <a:rPr lang="fa-IR" sz="1600" dirty="0" smtClean="0">
                <a:solidFill>
                  <a:schemeClr val="bg1"/>
                </a:solidFill>
                <a:latin typeface="+mj-lt"/>
                <a:cs typeface="B Homa" panose="00000400000000000000" pitchFamily="2" charset="-78"/>
              </a:rPr>
              <a:t>سند 2020 کشور هند</a:t>
            </a:r>
            <a:endParaRPr lang="id-ID" sz="1600" dirty="0">
              <a:solidFill>
                <a:schemeClr val="bg1"/>
              </a:solidFill>
              <a:latin typeface="+mj-lt"/>
              <a:cs typeface="B Homa" panose="00000400000000000000" pitchFamily="2" charset="-78"/>
            </a:endParaRPr>
          </a:p>
        </p:txBody>
      </p:sp>
      <p:grpSp>
        <p:nvGrpSpPr>
          <p:cNvPr id="60" name="Gruppieren 761">
            <a:extLst>
              <a:ext uri="{FF2B5EF4-FFF2-40B4-BE49-F238E27FC236}">
                <a16:creationId xmlns:a16="http://schemas.microsoft.com/office/drawing/2014/main" xmlns="" id="{FF1BBB47-54D2-46B6-90BD-067297DEFD57}"/>
              </a:ext>
            </a:extLst>
          </p:cNvPr>
          <p:cNvGrpSpPr/>
          <p:nvPr/>
        </p:nvGrpSpPr>
        <p:grpSpPr>
          <a:xfrm>
            <a:off x="7385844" y="3548369"/>
            <a:ext cx="223337" cy="216219"/>
            <a:chOff x="8120064" y="1011238"/>
            <a:chExt cx="398463" cy="385763"/>
          </a:xfrm>
          <a:solidFill>
            <a:schemeClr val="accent5"/>
          </a:solidFill>
        </p:grpSpPr>
        <p:sp>
          <p:nvSpPr>
            <p:cNvPr id="61" name="Freeform 31">
              <a:extLst>
                <a:ext uri="{FF2B5EF4-FFF2-40B4-BE49-F238E27FC236}">
                  <a16:creationId xmlns:a16="http://schemas.microsoft.com/office/drawing/2014/main" xmlns="" id="{AD41F417-5021-48D0-865A-006DC44F9DDA}"/>
                </a:ext>
              </a:extLst>
            </p:cNvPr>
            <p:cNvSpPr>
              <a:spLocks noEditPoints="1"/>
            </p:cNvSpPr>
            <p:nvPr/>
          </p:nvSpPr>
          <p:spPr bwMode="auto">
            <a:xfrm>
              <a:off x="8120064" y="1011238"/>
              <a:ext cx="398463" cy="385763"/>
            </a:xfrm>
            <a:custGeom>
              <a:avLst/>
              <a:gdLst>
                <a:gd name="T0" fmla="*/ 185 w 234"/>
                <a:gd name="T1" fmla="*/ 226 h 226"/>
                <a:gd name="T2" fmla="*/ 155 w 234"/>
                <a:gd name="T3" fmla="*/ 214 h 226"/>
                <a:gd name="T4" fmla="*/ 145 w 234"/>
                <a:gd name="T5" fmla="*/ 168 h 226"/>
                <a:gd name="T6" fmla="*/ 62 w 234"/>
                <a:gd name="T7" fmla="*/ 85 h 226"/>
                <a:gd name="T8" fmla="*/ 47 w 234"/>
                <a:gd name="T9" fmla="*/ 88 h 226"/>
                <a:gd name="T10" fmla="*/ 16 w 234"/>
                <a:gd name="T11" fmla="*/ 75 h 226"/>
                <a:gd name="T12" fmla="*/ 7 w 234"/>
                <a:gd name="T13" fmla="*/ 27 h 226"/>
                <a:gd name="T14" fmla="*/ 10 w 234"/>
                <a:gd name="T15" fmla="*/ 25 h 226"/>
                <a:gd name="T16" fmla="*/ 14 w 234"/>
                <a:gd name="T17" fmla="*/ 26 h 226"/>
                <a:gd name="T18" fmla="*/ 36 w 234"/>
                <a:gd name="T19" fmla="*/ 48 h 226"/>
                <a:gd name="T20" fmla="*/ 52 w 234"/>
                <a:gd name="T21" fmla="*/ 32 h 226"/>
                <a:gd name="T22" fmla="*/ 30 w 234"/>
                <a:gd name="T23" fmla="*/ 10 h 226"/>
                <a:gd name="T24" fmla="*/ 29 w 234"/>
                <a:gd name="T25" fmla="*/ 7 h 226"/>
                <a:gd name="T26" fmla="*/ 31 w 234"/>
                <a:gd name="T27" fmla="*/ 4 h 226"/>
                <a:gd name="T28" fmla="*/ 50 w 234"/>
                <a:gd name="T29" fmla="*/ 0 h 226"/>
                <a:gd name="T30" fmla="*/ 79 w 234"/>
                <a:gd name="T31" fmla="*/ 12 h 226"/>
                <a:gd name="T32" fmla="*/ 89 w 234"/>
                <a:gd name="T33" fmla="*/ 58 h 226"/>
                <a:gd name="T34" fmla="*/ 172 w 234"/>
                <a:gd name="T35" fmla="*/ 141 h 226"/>
                <a:gd name="T36" fmla="*/ 187 w 234"/>
                <a:gd name="T37" fmla="*/ 138 h 226"/>
                <a:gd name="T38" fmla="*/ 218 w 234"/>
                <a:gd name="T39" fmla="*/ 151 h 226"/>
                <a:gd name="T40" fmla="*/ 226 w 234"/>
                <a:gd name="T41" fmla="*/ 199 h 226"/>
                <a:gd name="T42" fmla="*/ 223 w 234"/>
                <a:gd name="T43" fmla="*/ 201 h 226"/>
                <a:gd name="T44" fmla="*/ 220 w 234"/>
                <a:gd name="T45" fmla="*/ 200 h 226"/>
                <a:gd name="T46" fmla="*/ 197 w 234"/>
                <a:gd name="T47" fmla="*/ 178 h 226"/>
                <a:gd name="T48" fmla="*/ 182 w 234"/>
                <a:gd name="T49" fmla="*/ 193 h 226"/>
                <a:gd name="T50" fmla="*/ 204 w 234"/>
                <a:gd name="T51" fmla="*/ 216 h 226"/>
                <a:gd name="T52" fmla="*/ 205 w 234"/>
                <a:gd name="T53" fmla="*/ 220 h 226"/>
                <a:gd name="T54" fmla="*/ 203 w 234"/>
                <a:gd name="T55" fmla="*/ 223 h 226"/>
                <a:gd name="T56" fmla="*/ 185 w 234"/>
                <a:gd name="T57" fmla="*/ 226 h 226"/>
                <a:gd name="T58" fmla="*/ 63 w 234"/>
                <a:gd name="T59" fmla="*/ 76 h 226"/>
                <a:gd name="T60" fmla="*/ 66 w 234"/>
                <a:gd name="T61" fmla="*/ 77 h 226"/>
                <a:gd name="T62" fmla="*/ 152 w 234"/>
                <a:gd name="T63" fmla="*/ 164 h 226"/>
                <a:gd name="T64" fmla="*/ 153 w 234"/>
                <a:gd name="T65" fmla="*/ 168 h 226"/>
                <a:gd name="T66" fmla="*/ 161 w 234"/>
                <a:gd name="T67" fmla="*/ 209 h 226"/>
                <a:gd name="T68" fmla="*/ 185 w 234"/>
                <a:gd name="T69" fmla="*/ 218 h 226"/>
                <a:gd name="T70" fmla="*/ 194 w 234"/>
                <a:gd name="T71" fmla="*/ 217 h 226"/>
                <a:gd name="T72" fmla="*/ 173 w 234"/>
                <a:gd name="T73" fmla="*/ 196 h 226"/>
                <a:gd name="T74" fmla="*/ 173 w 234"/>
                <a:gd name="T75" fmla="*/ 191 h 226"/>
                <a:gd name="T76" fmla="*/ 195 w 234"/>
                <a:gd name="T77" fmla="*/ 169 h 226"/>
                <a:gd name="T78" fmla="*/ 200 w 234"/>
                <a:gd name="T79" fmla="*/ 169 h 226"/>
                <a:gd name="T80" fmla="*/ 221 w 234"/>
                <a:gd name="T81" fmla="*/ 190 h 226"/>
                <a:gd name="T82" fmla="*/ 213 w 234"/>
                <a:gd name="T83" fmla="*/ 157 h 226"/>
                <a:gd name="T84" fmla="*/ 187 w 234"/>
                <a:gd name="T85" fmla="*/ 146 h 226"/>
                <a:gd name="T86" fmla="*/ 172 w 234"/>
                <a:gd name="T87" fmla="*/ 149 h 226"/>
                <a:gd name="T88" fmla="*/ 168 w 234"/>
                <a:gd name="T89" fmla="*/ 148 h 226"/>
                <a:gd name="T90" fmla="*/ 81 w 234"/>
                <a:gd name="T91" fmla="*/ 62 h 226"/>
                <a:gd name="T92" fmla="*/ 81 w 234"/>
                <a:gd name="T93" fmla="*/ 57 h 226"/>
                <a:gd name="T94" fmla="*/ 73 w 234"/>
                <a:gd name="T95" fmla="*/ 17 h 226"/>
                <a:gd name="T96" fmla="*/ 40 w 234"/>
                <a:gd name="T97" fmla="*/ 9 h 226"/>
                <a:gd name="T98" fmla="*/ 60 w 234"/>
                <a:gd name="T99" fmla="*/ 29 h 226"/>
                <a:gd name="T100" fmla="*/ 60 w 234"/>
                <a:gd name="T101" fmla="*/ 35 h 226"/>
                <a:gd name="T102" fmla="*/ 39 w 234"/>
                <a:gd name="T103" fmla="*/ 56 h 226"/>
                <a:gd name="T104" fmla="*/ 33 w 234"/>
                <a:gd name="T105" fmla="*/ 56 h 226"/>
                <a:gd name="T106" fmla="*/ 13 w 234"/>
                <a:gd name="T107" fmla="*/ 36 h 226"/>
                <a:gd name="T108" fmla="*/ 21 w 234"/>
                <a:gd name="T109" fmla="*/ 69 h 226"/>
                <a:gd name="T110" fmla="*/ 47 w 234"/>
                <a:gd name="T111" fmla="*/ 80 h 226"/>
                <a:gd name="T112" fmla="*/ 61 w 234"/>
                <a:gd name="T113" fmla="*/ 77 h 226"/>
                <a:gd name="T114" fmla="*/ 63 w 234"/>
                <a:gd name="T115" fmla="*/ 7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4" h="226">
                  <a:moveTo>
                    <a:pt x="185" y="226"/>
                  </a:moveTo>
                  <a:cubicBezTo>
                    <a:pt x="173" y="226"/>
                    <a:pt x="163" y="222"/>
                    <a:pt x="155" y="214"/>
                  </a:cubicBezTo>
                  <a:cubicBezTo>
                    <a:pt x="143" y="202"/>
                    <a:pt x="139" y="184"/>
                    <a:pt x="145" y="168"/>
                  </a:cubicBezTo>
                  <a:cubicBezTo>
                    <a:pt x="62" y="85"/>
                    <a:pt x="62" y="85"/>
                    <a:pt x="62" y="85"/>
                  </a:cubicBezTo>
                  <a:cubicBezTo>
                    <a:pt x="57" y="87"/>
                    <a:pt x="52" y="88"/>
                    <a:pt x="47" y="88"/>
                  </a:cubicBezTo>
                  <a:cubicBezTo>
                    <a:pt x="35" y="88"/>
                    <a:pt x="24" y="83"/>
                    <a:pt x="16" y="75"/>
                  </a:cubicBezTo>
                  <a:cubicBezTo>
                    <a:pt x="3" y="62"/>
                    <a:pt x="0" y="44"/>
                    <a:pt x="7" y="27"/>
                  </a:cubicBezTo>
                  <a:cubicBezTo>
                    <a:pt x="8" y="26"/>
                    <a:pt x="9" y="25"/>
                    <a:pt x="10" y="25"/>
                  </a:cubicBezTo>
                  <a:cubicBezTo>
                    <a:pt x="12" y="24"/>
                    <a:pt x="13" y="25"/>
                    <a:pt x="14" y="26"/>
                  </a:cubicBezTo>
                  <a:cubicBezTo>
                    <a:pt x="36" y="48"/>
                    <a:pt x="36" y="48"/>
                    <a:pt x="36" y="48"/>
                  </a:cubicBezTo>
                  <a:cubicBezTo>
                    <a:pt x="52" y="32"/>
                    <a:pt x="52" y="32"/>
                    <a:pt x="52" y="32"/>
                  </a:cubicBezTo>
                  <a:cubicBezTo>
                    <a:pt x="30" y="10"/>
                    <a:pt x="30" y="10"/>
                    <a:pt x="30" y="10"/>
                  </a:cubicBezTo>
                  <a:cubicBezTo>
                    <a:pt x="29" y="9"/>
                    <a:pt x="29" y="8"/>
                    <a:pt x="29" y="7"/>
                  </a:cubicBezTo>
                  <a:cubicBezTo>
                    <a:pt x="29" y="5"/>
                    <a:pt x="30" y="4"/>
                    <a:pt x="31" y="4"/>
                  </a:cubicBezTo>
                  <a:cubicBezTo>
                    <a:pt x="38" y="1"/>
                    <a:pt x="44" y="0"/>
                    <a:pt x="50" y="0"/>
                  </a:cubicBezTo>
                  <a:cubicBezTo>
                    <a:pt x="61" y="0"/>
                    <a:pt x="71" y="4"/>
                    <a:pt x="79" y="12"/>
                  </a:cubicBezTo>
                  <a:cubicBezTo>
                    <a:pt x="91" y="24"/>
                    <a:pt x="95" y="42"/>
                    <a:pt x="89" y="58"/>
                  </a:cubicBezTo>
                  <a:cubicBezTo>
                    <a:pt x="172" y="141"/>
                    <a:pt x="172" y="141"/>
                    <a:pt x="172" y="141"/>
                  </a:cubicBezTo>
                  <a:cubicBezTo>
                    <a:pt x="177" y="139"/>
                    <a:pt x="182" y="138"/>
                    <a:pt x="187" y="138"/>
                  </a:cubicBezTo>
                  <a:cubicBezTo>
                    <a:pt x="199" y="138"/>
                    <a:pt x="210" y="143"/>
                    <a:pt x="218" y="151"/>
                  </a:cubicBezTo>
                  <a:cubicBezTo>
                    <a:pt x="231" y="163"/>
                    <a:pt x="234" y="181"/>
                    <a:pt x="226" y="199"/>
                  </a:cubicBezTo>
                  <a:cubicBezTo>
                    <a:pt x="226" y="200"/>
                    <a:pt x="225" y="201"/>
                    <a:pt x="223" y="201"/>
                  </a:cubicBezTo>
                  <a:cubicBezTo>
                    <a:pt x="222" y="201"/>
                    <a:pt x="221" y="201"/>
                    <a:pt x="220" y="200"/>
                  </a:cubicBezTo>
                  <a:cubicBezTo>
                    <a:pt x="197" y="178"/>
                    <a:pt x="197" y="178"/>
                    <a:pt x="197" y="178"/>
                  </a:cubicBezTo>
                  <a:cubicBezTo>
                    <a:pt x="182" y="193"/>
                    <a:pt x="182" y="193"/>
                    <a:pt x="182" y="193"/>
                  </a:cubicBezTo>
                  <a:cubicBezTo>
                    <a:pt x="204" y="216"/>
                    <a:pt x="204" y="216"/>
                    <a:pt x="204" y="216"/>
                  </a:cubicBezTo>
                  <a:cubicBezTo>
                    <a:pt x="205" y="217"/>
                    <a:pt x="206" y="218"/>
                    <a:pt x="205" y="220"/>
                  </a:cubicBezTo>
                  <a:cubicBezTo>
                    <a:pt x="205" y="221"/>
                    <a:pt x="204" y="222"/>
                    <a:pt x="203" y="223"/>
                  </a:cubicBezTo>
                  <a:cubicBezTo>
                    <a:pt x="197" y="225"/>
                    <a:pt x="191" y="226"/>
                    <a:pt x="185" y="226"/>
                  </a:cubicBezTo>
                  <a:close/>
                  <a:moveTo>
                    <a:pt x="63" y="76"/>
                  </a:moveTo>
                  <a:cubicBezTo>
                    <a:pt x="64" y="76"/>
                    <a:pt x="65" y="77"/>
                    <a:pt x="66" y="77"/>
                  </a:cubicBezTo>
                  <a:cubicBezTo>
                    <a:pt x="152" y="164"/>
                    <a:pt x="152" y="164"/>
                    <a:pt x="152" y="164"/>
                  </a:cubicBezTo>
                  <a:cubicBezTo>
                    <a:pt x="153" y="165"/>
                    <a:pt x="154" y="167"/>
                    <a:pt x="153" y="168"/>
                  </a:cubicBezTo>
                  <a:cubicBezTo>
                    <a:pt x="147" y="182"/>
                    <a:pt x="150" y="198"/>
                    <a:pt x="161" y="209"/>
                  </a:cubicBezTo>
                  <a:cubicBezTo>
                    <a:pt x="167" y="215"/>
                    <a:pt x="175" y="218"/>
                    <a:pt x="185" y="218"/>
                  </a:cubicBezTo>
                  <a:cubicBezTo>
                    <a:pt x="188" y="218"/>
                    <a:pt x="191" y="218"/>
                    <a:pt x="194" y="217"/>
                  </a:cubicBezTo>
                  <a:cubicBezTo>
                    <a:pt x="173" y="196"/>
                    <a:pt x="173" y="196"/>
                    <a:pt x="173" y="196"/>
                  </a:cubicBezTo>
                  <a:cubicBezTo>
                    <a:pt x="172" y="195"/>
                    <a:pt x="172" y="192"/>
                    <a:pt x="173" y="191"/>
                  </a:cubicBezTo>
                  <a:cubicBezTo>
                    <a:pt x="195" y="169"/>
                    <a:pt x="195" y="169"/>
                    <a:pt x="195" y="169"/>
                  </a:cubicBezTo>
                  <a:cubicBezTo>
                    <a:pt x="196" y="168"/>
                    <a:pt x="199" y="168"/>
                    <a:pt x="200" y="169"/>
                  </a:cubicBezTo>
                  <a:cubicBezTo>
                    <a:pt x="221" y="190"/>
                    <a:pt x="221" y="190"/>
                    <a:pt x="221" y="190"/>
                  </a:cubicBezTo>
                  <a:cubicBezTo>
                    <a:pt x="224" y="177"/>
                    <a:pt x="221" y="166"/>
                    <a:pt x="213" y="157"/>
                  </a:cubicBezTo>
                  <a:cubicBezTo>
                    <a:pt x="206" y="150"/>
                    <a:pt x="197" y="146"/>
                    <a:pt x="187" y="146"/>
                  </a:cubicBezTo>
                  <a:cubicBezTo>
                    <a:pt x="182" y="146"/>
                    <a:pt x="177" y="147"/>
                    <a:pt x="172" y="149"/>
                  </a:cubicBezTo>
                  <a:cubicBezTo>
                    <a:pt x="171" y="150"/>
                    <a:pt x="169" y="149"/>
                    <a:pt x="168" y="148"/>
                  </a:cubicBezTo>
                  <a:cubicBezTo>
                    <a:pt x="81" y="62"/>
                    <a:pt x="81" y="62"/>
                    <a:pt x="81" y="62"/>
                  </a:cubicBezTo>
                  <a:cubicBezTo>
                    <a:pt x="80" y="60"/>
                    <a:pt x="80" y="59"/>
                    <a:pt x="81" y="57"/>
                  </a:cubicBezTo>
                  <a:cubicBezTo>
                    <a:pt x="87" y="43"/>
                    <a:pt x="84" y="28"/>
                    <a:pt x="73" y="17"/>
                  </a:cubicBezTo>
                  <a:cubicBezTo>
                    <a:pt x="65" y="9"/>
                    <a:pt x="53" y="6"/>
                    <a:pt x="40" y="9"/>
                  </a:cubicBezTo>
                  <a:cubicBezTo>
                    <a:pt x="60" y="29"/>
                    <a:pt x="60" y="29"/>
                    <a:pt x="60" y="29"/>
                  </a:cubicBezTo>
                  <a:cubicBezTo>
                    <a:pt x="62" y="31"/>
                    <a:pt x="62" y="33"/>
                    <a:pt x="60" y="35"/>
                  </a:cubicBezTo>
                  <a:cubicBezTo>
                    <a:pt x="39" y="56"/>
                    <a:pt x="39" y="56"/>
                    <a:pt x="39" y="56"/>
                  </a:cubicBezTo>
                  <a:cubicBezTo>
                    <a:pt x="37" y="58"/>
                    <a:pt x="35" y="58"/>
                    <a:pt x="33" y="56"/>
                  </a:cubicBezTo>
                  <a:cubicBezTo>
                    <a:pt x="13" y="36"/>
                    <a:pt x="13" y="36"/>
                    <a:pt x="13" y="36"/>
                  </a:cubicBezTo>
                  <a:cubicBezTo>
                    <a:pt x="10" y="48"/>
                    <a:pt x="13" y="60"/>
                    <a:pt x="21" y="69"/>
                  </a:cubicBezTo>
                  <a:cubicBezTo>
                    <a:pt x="28" y="76"/>
                    <a:pt x="37" y="80"/>
                    <a:pt x="47" y="80"/>
                  </a:cubicBezTo>
                  <a:cubicBezTo>
                    <a:pt x="52" y="80"/>
                    <a:pt x="57" y="79"/>
                    <a:pt x="61" y="77"/>
                  </a:cubicBezTo>
                  <a:cubicBezTo>
                    <a:pt x="62" y="76"/>
                    <a:pt x="62" y="76"/>
                    <a:pt x="63"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2" name="Freeform 32">
              <a:extLst>
                <a:ext uri="{FF2B5EF4-FFF2-40B4-BE49-F238E27FC236}">
                  <a16:creationId xmlns:a16="http://schemas.microsoft.com/office/drawing/2014/main" xmlns="" id="{27292AEE-38F6-4304-BE93-4E9D9069B80F}"/>
                </a:ext>
              </a:extLst>
            </p:cNvPr>
            <p:cNvSpPr>
              <a:spLocks noEditPoints="1"/>
            </p:cNvSpPr>
            <p:nvPr/>
          </p:nvSpPr>
          <p:spPr bwMode="auto">
            <a:xfrm>
              <a:off x="8120064" y="1195388"/>
              <a:ext cx="206375" cy="201613"/>
            </a:xfrm>
            <a:custGeom>
              <a:avLst/>
              <a:gdLst>
                <a:gd name="T0" fmla="*/ 49 w 121"/>
                <a:gd name="T1" fmla="*/ 118 h 118"/>
                <a:gd name="T2" fmla="*/ 49 w 121"/>
                <a:gd name="T3" fmla="*/ 118 h 118"/>
                <a:gd name="T4" fmla="*/ 31 w 121"/>
                <a:gd name="T5" fmla="*/ 115 h 118"/>
                <a:gd name="T6" fmla="*/ 28 w 121"/>
                <a:gd name="T7" fmla="*/ 112 h 118"/>
                <a:gd name="T8" fmla="*/ 29 w 121"/>
                <a:gd name="T9" fmla="*/ 108 h 118"/>
                <a:gd name="T10" fmla="*/ 52 w 121"/>
                <a:gd name="T11" fmla="*/ 85 h 118"/>
                <a:gd name="T12" fmla="*/ 36 w 121"/>
                <a:gd name="T13" fmla="*/ 70 h 118"/>
                <a:gd name="T14" fmla="*/ 14 w 121"/>
                <a:gd name="T15" fmla="*/ 92 h 118"/>
                <a:gd name="T16" fmla="*/ 10 w 121"/>
                <a:gd name="T17" fmla="*/ 93 h 118"/>
                <a:gd name="T18" fmla="*/ 7 w 121"/>
                <a:gd name="T19" fmla="*/ 91 h 118"/>
                <a:gd name="T20" fmla="*/ 16 w 121"/>
                <a:gd name="T21" fmla="*/ 43 h 118"/>
                <a:gd name="T22" fmla="*/ 47 w 121"/>
                <a:gd name="T23" fmla="*/ 30 h 118"/>
                <a:gd name="T24" fmla="*/ 62 w 121"/>
                <a:gd name="T25" fmla="*/ 33 h 118"/>
                <a:gd name="T26" fmla="*/ 93 w 121"/>
                <a:gd name="T27" fmla="*/ 2 h 118"/>
                <a:gd name="T28" fmla="*/ 98 w 121"/>
                <a:gd name="T29" fmla="*/ 2 h 118"/>
                <a:gd name="T30" fmla="*/ 120 w 121"/>
                <a:gd name="T31" fmla="*/ 24 h 118"/>
                <a:gd name="T32" fmla="*/ 121 w 121"/>
                <a:gd name="T33" fmla="*/ 26 h 118"/>
                <a:gd name="T34" fmla="*/ 120 w 121"/>
                <a:gd name="T35" fmla="*/ 29 h 118"/>
                <a:gd name="T36" fmla="*/ 89 w 121"/>
                <a:gd name="T37" fmla="*/ 60 h 118"/>
                <a:gd name="T38" fmla="*/ 79 w 121"/>
                <a:gd name="T39" fmla="*/ 106 h 118"/>
                <a:gd name="T40" fmla="*/ 49 w 121"/>
                <a:gd name="T41" fmla="*/ 118 h 118"/>
                <a:gd name="T42" fmla="*/ 40 w 121"/>
                <a:gd name="T43" fmla="*/ 109 h 118"/>
                <a:gd name="T44" fmla="*/ 49 w 121"/>
                <a:gd name="T45" fmla="*/ 110 h 118"/>
                <a:gd name="T46" fmla="*/ 49 w 121"/>
                <a:gd name="T47" fmla="*/ 110 h 118"/>
                <a:gd name="T48" fmla="*/ 73 w 121"/>
                <a:gd name="T49" fmla="*/ 101 h 118"/>
                <a:gd name="T50" fmla="*/ 81 w 121"/>
                <a:gd name="T51" fmla="*/ 60 h 118"/>
                <a:gd name="T52" fmla="*/ 82 w 121"/>
                <a:gd name="T53" fmla="*/ 56 h 118"/>
                <a:gd name="T54" fmla="*/ 111 w 121"/>
                <a:gd name="T55" fmla="*/ 26 h 118"/>
                <a:gd name="T56" fmla="*/ 95 w 121"/>
                <a:gd name="T57" fmla="*/ 10 h 118"/>
                <a:gd name="T58" fmla="*/ 66 w 121"/>
                <a:gd name="T59" fmla="*/ 40 h 118"/>
                <a:gd name="T60" fmla="*/ 61 w 121"/>
                <a:gd name="T61" fmla="*/ 41 h 118"/>
                <a:gd name="T62" fmla="*/ 47 w 121"/>
                <a:gd name="T63" fmla="*/ 38 h 118"/>
                <a:gd name="T64" fmla="*/ 21 w 121"/>
                <a:gd name="T65" fmla="*/ 49 h 118"/>
                <a:gd name="T66" fmla="*/ 13 w 121"/>
                <a:gd name="T67" fmla="*/ 82 h 118"/>
                <a:gd name="T68" fmla="*/ 33 w 121"/>
                <a:gd name="T69" fmla="*/ 61 h 118"/>
                <a:gd name="T70" fmla="*/ 39 w 121"/>
                <a:gd name="T71" fmla="*/ 61 h 118"/>
                <a:gd name="T72" fmla="*/ 61 w 121"/>
                <a:gd name="T73" fmla="*/ 83 h 118"/>
                <a:gd name="T74" fmla="*/ 62 w 121"/>
                <a:gd name="T75" fmla="*/ 85 h 118"/>
                <a:gd name="T76" fmla="*/ 61 w 121"/>
                <a:gd name="T77" fmla="*/ 88 h 118"/>
                <a:gd name="T78" fmla="*/ 40 w 121"/>
                <a:gd name="T79" fmla="*/ 10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1" h="118">
                  <a:moveTo>
                    <a:pt x="49" y="118"/>
                  </a:moveTo>
                  <a:cubicBezTo>
                    <a:pt x="49" y="118"/>
                    <a:pt x="49" y="118"/>
                    <a:pt x="49" y="118"/>
                  </a:cubicBezTo>
                  <a:cubicBezTo>
                    <a:pt x="43" y="118"/>
                    <a:pt x="37" y="117"/>
                    <a:pt x="31" y="115"/>
                  </a:cubicBezTo>
                  <a:cubicBezTo>
                    <a:pt x="30" y="114"/>
                    <a:pt x="29" y="113"/>
                    <a:pt x="28" y="112"/>
                  </a:cubicBezTo>
                  <a:cubicBezTo>
                    <a:pt x="28" y="110"/>
                    <a:pt x="29" y="109"/>
                    <a:pt x="29" y="108"/>
                  </a:cubicBezTo>
                  <a:cubicBezTo>
                    <a:pt x="52" y="85"/>
                    <a:pt x="52" y="85"/>
                    <a:pt x="52" y="85"/>
                  </a:cubicBezTo>
                  <a:cubicBezTo>
                    <a:pt x="36" y="70"/>
                    <a:pt x="36" y="70"/>
                    <a:pt x="36" y="70"/>
                  </a:cubicBezTo>
                  <a:cubicBezTo>
                    <a:pt x="14" y="92"/>
                    <a:pt x="14" y="92"/>
                    <a:pt x="14" y="92"/>
                  </a:cubicBezTo>
                  <a:cubicBezTo>
                    <a:pt x="13" y="93"/>
                    <a:pt x="12" y="93"/>
                    <a:pt x="10" y="93"/>
                  </a:cubicBezTo>
                  <a:cubicBezTo>
                    <a:pt x="9" y="93"/>
                    <a:pt x="8" y="92"/>
                    <a:pt x="7" y="91"/>
                  </a:cubicBezTo>
                  <a:cubicBezTo>
                    <a:pt x="0" y="73"/>
                    <a:pt x="3" y="55"/>
                    <a:pt x="16" y="43"/>
                  </a:cubicBezTo>
                  <a:cubicBezTo>
                    <a:pt x="24" y="35"/>
                    <a:pt x="35" y="30"/>
                    <a:pt x="47" y="30"/>
                  </a:cubicBezTo>
                  <a:cubicBezTo>
                    <a:pt x="52" y="30"/>
                    <a:pt x="57" y="31"/>
                    <a:pt x="62" y="33"/>
                  </a:cubicBezTo>
                  <a:cubicBezTo>
                    <a:pt x="93" y="2"/>
                    <a:pt x="93" y="2"/>
                    <a:pt x="93" y="2"/>
                  </a:cubicBezTo>
                  <a:cubicBezTo>
                    <a:pt x="94" y="0"/>
                    <a:pt x="97" y="0"/>
                    <a:pt x="98" y="2"/>
                  </a:cubicBezTo>
                  <a:cubicBezTo>
                    <a:pt x="120" y="24"/>
                    <a:pt x="120" y="24"/>
                    <a:pt x="120" y="24"/>
                  </a:cubicBezTo>
                  <a:cubicBezTo>
                    <a:pt x="120" y="24"/>
                    <a:pt x="121" y="25"/>
                    <a:pt x="121" y="26"/>
                  </a:cubicBezTo>
                  <a:cubicBezTo>
                    <a:pt x="121" y="27"/>
                    <a:pt x="120" y="28"/>
                    <a:pt x="120" y="29"/>
                  </a:cubicBezTo>
                  <a:cubicBezTo>
                    <a:pt x="89" y="60"/>
                    <a:pt x="89" y="60"/>
                    <a:pt x="89" y="60"/>
                  </a:cubicBezTo>
                  <a:cubicBezTo>
                    <a:pt x="95" y="76"/>
                    <a:pt x="91" y="94"/>
                    <a:pt x="79" y="106"/>
                  </a:cubicBezTo>
                  <a:cubicBezTo>
                    <a:pt x="71" y="114"/>
                    <a:pt x="60" y="118"/>
                    <a:pt x="49" y="118"/>
                  </a:cubicBezTo>
                  <a:close/>
                  <a:moveTo>
                    <a:pt x="40" y="109"/>
                  </a:moveTo>
                  <a:cubicBezTo>
                    <a:pt x="43" y="110"/>
                    <a:pt x="46" y="110"/>
                    <a:pt x="49" y="110"/>
                  </a:cubicBezTo>
                  <a:cubicBezTo>
                    <a:pt x="49" y="110"/>
                    <a:pt x="49" y="110"/>
                    <a:pt x="49" y="110"/>
                  </a:cubicBezTo>
                  <a:cubicBezTo>
                    <a:pt x="58" y="110"/>
                    <a:pt x="66" y="107"/>
                    <a:pt x="73" y="101"/>
                  </a:cubicBezTo>
                  <a:cubicBezTo>
                    <a:pt x="83" y="90"/>
                    <a:pt x="87" y="74"/>
                    <a:pt x="81" y="60"/>
                  </a:cubicBezTo>
                  <a:cubicBezTo>
                    <a:pt x="80" y="59"/>
                    <a:pt x="80" y="57"/>
                    <a:pt x="82" y="56"/>
                  </a:cubicBezTo>
                  <a:cubicBezTo>
                    <a:pt x="111" y="26"/>
                    <a:pt x="111" y="26"/>
                    <a:pt x="111" y="26"/>
                  </a:cubicBezTo>
                  <a:cubicBezTo>
                    <a:pt x="95" y="10"/>
                    <a:pt x="95" y="10"/>
                    <a:pt x="95" y="10"/>
                  </a:cubicBezTo>
                  <a:cubicBezTo>
                    <a:pt x="66" y="40"/>
                    <a:pt x="66" y="40"/>
                    <a:pt x="66" y="40"/>
                  </a:cubicBezTo>
                  <a:cubicBezTo>
                    <a:pt x="65" y="41"/>
                    <a:pt x="63" y="42"/>
                    <a:pt x="61" y="41"/>
                  </a:cubicBezTo>
                  <a:cubicBezTo>
                    <a:pt x="57" y="39"/>
                    <a:pt x="52" y="38"/>
                    <a:pt x="47" y="38"/>
                  </a:cubicBezTo>
                  <a:cubicBezTo>
                    <a:pt x="37" y="38"/>
                    <a:pt x="28" y="42"/>
                    <a:pt x="21" y="49"/>
                  </a:cubicBezTo>
                  <a:cubicBezTo>
                    <a:pt x="12" y="58"/>
                    <a:pt x="10" y="69"/>
                    <a:pt x="13" y="82"/>
                  </a:cubicBezTo>
                  <a:cubicBezTo>
                    <a:pt x="33" y="61"/>
                    <a:pt x="33" y="61"/>
                    <a:pt x="33" y="61"/>
                  </a:cubicBezTo>
                  <a:cubicBezTo>
                    <a:pt x="35" y="60"/>
                    <a:pt x="38" y="60"/>
                    <a:pt x="39" y="61"/>
                  </a:cubicBezTo>
                  <a:cubicBezTo>
                    <a:pt x="61" y="83"/>
                    <a:pt x="61" y="83"/>
                    <a:pt x="61" y="83"/>
                  </a:cubicBezTo>
                  <a:cubicBezTo>
                    <a:pt x="61" y="83"/>
                    <a:pt x="62" y="84"/>
                    <a:pt x="62" y="85"/>
                  </a:cubicBezTo>
                  <a:cubicBezTo>
                    <a:pt x="62" y="86"/>
                    <a:pt x="61" y="88"/>
                    <a:pt x="61" y="88"/>
                  </a:cubicBezTo>
                  <a:lnTo>
                    <a:pt x="40" y="1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3" name="Freeform 33">
              <a:extLst>
                <a:ext uri="{FF2B5EF4-FFF2-40B4-BE49-F238E27FC236}">
                  <a16:creationId xmlns:a16="http://schemas.microsoft.com/office/drawing/2014/main" xmlns="" id="{83B09E21-FE32-4463-AF9D-F011BFF31E6C}"/>
                </a:ext>
              </a:extLst>
            </p:cNvPr>
            <p:cNvSpPr>
              <a:spLocks noEditPoints="1"/>
            </p:cNvSpPr>
            <p:nvPr/>
          </p:nvSpPr>
          <p:spPr bwMode="auto">
            <a:xfrm>
              <a:off x="8312151" y="1011238"/>
              <a:ext cx="206375" cy="200025"/>
            </a:xfrm>
            <a:custGeom>
              <a:avLst/>
              <a:gdLst>
                <a:gd name="T0" fmla="*/ 25 w 121"/>
                <a:gd name="T1" fmla="*/ 117 h 117"/>
                <a:gd name="T2" fmla="*/ 23 w 121"/>
                <a:gd name="T3" fmla="*/ 116 h 117"/>
                <a:gd name="T4" fmla="*/ 1 w 121"/>
                <a:gd name="T5" fmla="*/ 94 h 117"/>
                <a:gd name="T6" fmla="*/ 0 w 121"/>
                <a:gd name="T7" fmla="*/ 91 h 117"/>
                <a:gd name="T8" fmla="*/ 1 w 121"/>
                <a:gd name="T9" fmla="*/ 88 h 117"/>
                <a:gd name="T10" fmla="*/ 32 w 121"/>
                <a:gd name="T11" fmla="*/ 58 h 117"/>
                <a:gd name="T12" fmla="*/ 42 w 121"/>
                <a:gd name="T13" fmla="*/ 12 h 117"/>
                <a:gd name="T14" fmla="*/ 71 w 121"/>
                <a:gd name="T15" fmla="*/ 0 h 117"/>
                <a:gd name="T16" fmla="*/ 89 w 121"/>
                <a:gd name="T17" fmla="*/ 4 h 117"/>
                <a:gd name="T18" fmla="*/ 92 w 121"/>
                <a:gd name="T19" fmla="*/ 7 h 117"/>
                <a:gd name="T20" fmla="*/ 91 w 121"/>
                <a:gd name="T21" fmla="*/ 10 h 117"/>
                <a:gd name="T22" fmla="*/ 69 w 121"/>
                <a:gd name="T23" fmla="*/ 32 h 117"/>
                <a:gd name="T24" fmla="*/ 85 w 121"/>
                <a:gd name="T25" fmla="*/ 48 h 117"/>
                <a:gd name="T26" fmla="*/ 107 w 121"/>
                <a:gd name="T27" fmla="*/ 26 h 117"/>
                <a:gd name="T28" fmla="*/ 110 w 121"/>
                <a:gd name="T29" fmla="*/ 25 h 117"/>
                <a:gd name="T30" fmla="*/ 113 w 121"/>
                <a:gd name="T31" fmla="*/ 27 h 117"/>
                <a:gd name="T32" fmla="*/ 105 w 121"/>
                <a:gd name="T33" fmla="*/ 75 h 117"/>
                <a:gd name="T34" fmla="*/ 74 w 121"/>
                <a:gd name="T35" fmla="*/ 88 h 117"/>
                <a:gd name="T36" fmla="*/ 59 w 121"/>
                <a:gd name="T37" fmla="*/ 85 h 117"/>
                <a:gd name="T38" fmla="*/ 28 w 121"/>
                <a:gd name="T39" fmla="*/ 116 h 117"/>
                <a:gd name="T40" fmla="*/ 25 w 121"/>
                <a:gd name="T41" fmla="*/ 117 h 117"/>
                <a:gd name="T42" fmla="*/ 10 w 121"/>
                <a:gd name="T43" fmla="*/ 91 h 117"/>
                <a:gd name="T44" fmla="*/ 25 w 121"/>
                <a:gd name="T45" fmla="*/ 107 h 117"/>
                <a:gd name="T46" fmla="*/ 55 w 121"/>
                <a:gd name="T47" fmla="*/ 77 h 117"/>
                <a:gd name="T48" fmla="*/ 60 w 121"/>
                <a:gd name="T49" fmla="*/ 77 h 117"/>
                <a:gd name="T50" fmla="*/ 74 w 121"/>
                <a:gd name="T51" fmla="*/ 80 h 117"/>
                <a:gd name="T52" fmla="*/ 99 w 121"/>
                <a:gd name="T53" fmla="*/ 69 h 117"/>
                <a:gd name="T54" fmla="*/ 108 w 121"/>
                <a:gd name="T55" fmla="*/ 36 h 117"/>
                <a:gd name="T56" fmla="*/ 87 w 121"/>
                <a:gd name="T57" fmla="*/ 56 h 117"/>
                <a:gd name="T58" fmla="*/ 82 w 121"/>
                <a:gd name="T59" fmla="*/ 56 h 117"/>
                <a:gd name="T60" fmla="*/ 60 w 121"/>
                <a:gd name="T61" fmla="*/ 35 h 117"/>
                <a:gd name="T62" fmla="*/ 60 w 121"/>
                <a:gd name="T63" fmla="*/ 29 h 117"/>
                <a:gd name="T64" fmla="*/ 80 w 121"/>
                <a:gd name="T65" fmla="*/ 9 h 117"/>
                <a:gd name="T66" fmla="*/ 48 w 121"/>
                <a:gd name="T67" fmla="*/ 17 h 117"/>
                <a:gd name="T68" fmla="*/ 40 w 121"/>
                <a:gd name="T69" fmla="*/ 57 h 117"/>
                <a:gd name="T70" fmla="*/ 39 w 121"/>
                <a:gd name="T71" fmla="*/ 62 h 117"/>
                <a:gd name="T72" fmla="*/ 10 w 121"/>
                <a:gd name="T73" fmla="*/ 9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1" h="117">
                  <a:moveTo>
                    <a:pt x="25" y="117"/>
                  </a:moveTo>
                  <a:cubicBezTo>
                    <a:pt x="24" y="117"/>
                    <a:pt x="23" y="116"/>
                    <a:pt x="23" y="116"/>
                  </a:cubicBezTo>
                  <a:cubicBezTo>
                    <a:pt x="1" y="94"/>
                    <a:pt x="1" y="94"/>
                    <a:pt x="1" y="94"/>
                  </a:cubicBezTo>
                  <a:cubicBezTo>
                    <a:pt x="0" y="93"/>
                    <a:pt x="0" y="92"/>
                    <a:pt x="0" y="91"/>
                  </a:cubicBezTo>
                  <a:cubicBezTo>
                    <a:pt x="0" y="90"/>
                    <a:pt x="0" y="89"/>
                    <a:pt x="1" y="88"/>
                  </a:cubicBezTo>
                  <a:cubicBezTo>
                    <a:pt x="32" y="58"/>
                    <a:pt x="32" y="58"/>
                    <a:pt x="32" y="58"/>
                  </a:cubicBezTo>
                  <a:cubicBezTo>
                    <a:pt x="26" y="42"/>
                    <a:pt x="30" y="24"/>
                    <a:pt x="42" y="12"/>
                  </a:cubicBezTo>
                  <a:cubicBezTo>
                    <a:pt x="50" y="4"/>
                    <a:pt x="60" y="0"/>
                    <a:pt x="71" y="0"/>
                  </a:cubicBezTo>
                  <a:cubicBezTo>
                    <a:pt x="77" y="0"/>
                    <a:pt x="83" y="1"/>
                    <a:pt x="89" y="4"/>
                  </a:cubicBezTo>
                  <a:cubicBezTo>
                    <a:pt x="91" y="4"/>
                    <a:pt x="91" y="5"/>
                    <a:pt x="92" y="7"/>
                  </a:cubicBezTo>
                  <a:cubicBezTo>
                    <a:pt x="92" y="8"/>
                    <a:pt x="92" y="9"/>
                    <a:pt x="91" y="10"/>
                  </a:cubicBezTo>
                  <a:cubicBezTo>
                    <a:pt x="69" y="32"/>
                    <a:pt x="69" y="32"/>
                    <a:pt x="69" y="32"/>
                  </a:cubicBezTo>
                  <a:cubicBezTo>
                    <a:pt x="85" y="48"/>
                    <a:pt x="85" y="48"/>
                    <a:pt x="85" y="48"/>
                  </a:cubicBezTo>
                  <a:cubicBezTo>
                    <a:pt x="107" y="26"/>
                    <a:pt x="107" y="26"/>
                    <a:pt x="107" y="26"/>
                  </a:cubicBezTo>
                  <a:cubicBezTo>
                    <a:pt x="108" y="25"/>
                    <a:pt x="109" y="24"/>
                    <a:pt x="110" y="25"/>
                  </a:cubicBezTo>
                  <a:cubicBezTo>
                    <a:pt x="112" y="25"/>
                    <a:pt x="113" y="26"/>
                    <a:pt x="113" y="27"/>
                  </a:cubicBezTo>
                  <a:cubicBezTo>
                    <a:pt x="121" y="44"/>
                    <a:pt x="117" y="62"/>
                    <a:pt x="105" y="75"/>
                  </a:cubicBezTo>
                  <a:cubicBezTo>
                    <a:pt x="97" y="83"/>
                    <a:pt x="86" y="88"/>
                    <a:pt x="74" y="88"/>
                  </a:cubicBezTo>
                  <a:cubicBezTo>
                    <a:pt x="69" y="88"/>
                    <a:pt x="64" y="87"/>
                    <a:pt x="59" y="85"/>
                  </a:cubicBezTo>
                  <a:cubicBezTo>
                    <a:pt x="28" y="116"/>
                    <a:pt x="28" y="116"/>
                    <a:pt x="28" y="116"/>
                  </a:cubicBezTo>
                  <a:cubicBezTo>
                    <a:pt x="27" y="116"/>
                    <a:pt x="26" y="117"/>
                    <a:pt x="25" y="117"/>
                  </a:cubicBezTo>
                  <a:close/>
                  <a:moveTo>
                    <a:pt x="10" y="91"/>
                  </a:moveTo>
                  <a:cubicBezTo>
                    <a:pt x="25" y="107"/>
                    <a:pt x="25" y="107"/>
                    <a:pt x="25" y="107"/>
                  </a:cubicBezTo>
                  <a:cubicBezTo>
                    <a:pt x="55" y="77"/>
                    <a:pt x="55" y="77"/>
                    <a:pt x="55" y="77"/>
                  </a:cubicBezTo>
                  <a:cubicBezTo>
                    <a:pt x="56" y="76"/>
                    <a:pt x="58" y="76"/>
                    <a:pt x="60" y="77"/>
                  </a:cubicBezTo>
                  <a:cubicBezTo>
                    <a:pt x="64" y="79"/>
                    <a:pt x="69" y="80"/>
                    <a:pt x="74" y="80"/>
                  </a:cubicBezTo>
                  <a:cubicBezTo>
                    <a:pt x="84" y="80"/>
                    <a:pt x="93" y="76"/>
                    <a:pt x="99" y="69"/>
                  </a:cubicBezTo>
                  <a:cubicBezTo>
                    <a:pt x="108" y="60"/>
                    <a:pt x="111" y="48"/>
                    <a:pt x="108" y="36"/>
                  </a:cubicBezTo>
                  <a:cubicBezTo>
                    <a:pt x="87" y="56"/>
                    <a:pt x="87" y="56"/>
                    <a:pt x="87" y="56"/>
                  </a:cubicBezTo>
                  <a:cubicBezTo>
                    <a:pt x="86" y="58"/>
                    <a:pt x="83" y="58"/>
                    <a:pt x="82" y="56"/>
                  </a:cubicBezTo>
                  <a:cubicBezTo>
                    <a:pt x="60" y="35"/>
                    <a:pt x="60" y="35"/>
                    <a:pt x="60" y="35"/>
                  </a:cubicBezTo>
                  <a:cubicBezTo>
                    <a:pt x="59" y="33"/>
                    <a:pt x="59" y="31"/>
                    <a:pt x="60" y="29"/>
                  </a:cubicBezTo>
                  <a:cubicBezTo>
                    <a:pt x="80" y="9"/>
                    <a:pt x="80" y="9"/>
                    <a:pt x="80" y="9"/>
                  </a:cubicBezTo>
                  <a:cubicBezTo>
                    <a:pt x="68" y="6"/>
                    <a:pt x="56" y="9"/>
                    <a:pt x="48" y="17"/>
                  </a:cubicBezTo>
                  <a:cubicBezTo>
                    <a:pt x="37" y="28"/>
                    <a:pt x="34" y="43"/>
                    <a:pt x="40" y="57"/>
                  </a:cubicBezTo>
                  <a:cubicBezTo>
                    <a:pt x="41" y="59"/>
                    <a:pt x="40" y="60"/>
                    <a:pt x="39" y="62"/>
                  </a:cubicBezTo>
                  <a:lnTo>
                    <a:pt x="10"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nvGrpSpPr>
          <p:cNvPr id="83" name="Gruppieren 754">
            <a:extLst>
              <a:ext uri="{FF2B5EF4-FFF2-40B4-BE49-F238E27FC236}">
                <a16:creationId xmlns:a16="http://schemas.microsoft.com/office/drawing/2014/main" xmlns="" id="{3CB32FDB-D40A-4FFB-B239-A8E8E4E6EC4F}"/>
              </a:ext>
            </a:extLst>
          </p:cNvPr>
          <p:cNvGrpSpPr/>
          <p:nvPr/>
        </p:nvGrpSpPr>
        <p:grpSpPr>
          <a:xfrm>
            <a:off x="3441094" y="3564302"/>
            <a:ext cx="241082" cy="192491"/>
            <a:chOff x="3817939" y="1039813"/>
            <a:chExt cx="409575" cy="327025"/>
          </a:xfrm>
          <a:solidFill>
            <a:schemeClr val="accent1"/>
          </a:solidFill>
        </p:grpSpPr>
        <p:sp>
          <p:nvSpPr>
            <p:cNvPr id="84" name="Freeform 111">
              <a:extLst>
                <a:ext uri="{FF2B5EF4-FFF2-40B4-BE49-F238E27FC236}">
                  <a16:creationId xmlns:a16="http://schemas.microsoft.com/office/drawing/2014/main" xmlns="" id="{85BAA44E-4093-491D-B4FC-4EFD08731012}"/>
                </a:ext>
              </a:extLst>
            </p:cNvPr>
            <p:cNvSpPr>
              <a:spLocks noEditPoints="1"/>
            </p:cNvSpPr>
            <p:nvPr/>
          </p:nvSpPr>
          <p:spPr bwMode="auto">
            <a:xfrm>
              <a:off x="3817939" y="1120775"/>
              <a:ext cx="409575" cy="246063"/>
            </a:xfrm>
            <a:custGeom>
              <a:avLst/>
              <a:gdLst>
                <a:gd name="T0" fmla="*/ 209 w 240"/>
                <a:gd name="T1" fmla="*/ 144 h 144"/>
                <a:gd name="T2" fmla="*/ 31 w 240"/>
                <a:gd name="T3" fmla="*/ 144 h 144"/>
                <a:gd name="T4" fmla="*/ 0 w 240"/>
                <a:gd name="T5" fmla="*/ 113 h 144"/>
                <a:gd name="T6" fmla="*/ 0 w 240"/>
                <a:gd name="T7" fmla="*/ 31 h 144"/>
                <a:gd name="T8" fmla="*/ 31 w 240"/>
                <a:gd name="T9" fmla="*/ 0 h 144"/>
                <a:gd name="T10" fmla="*/ 209 w 240"/>
                <a:gd name="T11" fmla="*/ 0 h 144"/>
                <a:gd name="T12" fmla="*/ 240 w 240"/>
                <a:gd name="T13" fmla="*/ 31 h 144"/>
                <a:gd name="T14" fmla="*/ 240 w 240"/>
                <a:gd name="T15" fmla="*/ 113 h 144"/>
                <a:gd name="T16" fmla="*/ 209 w 240"/>
                <a:gd name="T17" fmla="*/ 144 h 144"/>
                <a:gd name="T18" fmla="*/ 31 w 240"/>
                <a:gd name="T19" fmla="*/ 8 h 144"/>
                <a:gd name="T20" fmla="*/ 8 w 240"/>
                <a:gd name="T21" fmla="*/ 31 h 144"/>
                <a:gd name="T22" fmla="*/ 8 w 240"/>
                <a:gd name="T23" fmla="*/ 113 h 144"/>
                <a:gd name="T24" fmla="*/ 31 w 240"/>
                <a:gd name="T25" fmla="*/ 136 h 144"/>
                <a:gd name="T26" fmla="*/ 209 w 240"/>
                <a:gd name="T27" fmla="*/ 136 h 144"/>
                <a:gd name="T28" fmla="*/ 232 w 240"/>
                <a:gd name="T29" fmla="*/ 113 h 144"/>
                <a:gd name="T30" fmla="*/ 232 w 240"/>
                <a:gd name="T31" fmla="*/ 31 h 144"/>
                <a:gd name="T32" fmla="*/ 209 w 240"/>
                <a:gd name="T33" fmla="*/ 8 h 144"/>
                <a:gd name="T34" fmla="*/ 31 w 240"/>
                <a:gd name="T35"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144">
                  <a:moveTo>
                    <a:pt x="209" y="144"/>
                  </a:moveTo>
                  <a:cubicBezTo>
                    <a:pt x="31" y="144"/>
                    <a:pt x="31" y="144"/>
                    <a:pt x="31" y="144"/>
                  </a:cubicBezTo>
                  <a:cubicBezTo>
                    <a:pt x="14" y="144"/>
                    <a:pt x="0" y="130"/>
                    <a:pt x="0" y="113"/>
                  </a:cubicBezTo>
                  <a:cubicBezTo>
                    <a:pt x="0" y="31"/>
                    <a:pt x="0" y="31"/>
                    <a:pt x="0" y="31"/>
                  </a:cubicBezTo>
                  <a:cubicBezTo>
                    <a:pt x="0" y="14"/>
                    <a:pt x="14" y="0"/>
                    <a:pt x="31" y="0"/>
                  </a:cubicBezTo>
                  <a:cubicBezTo>
                    <a:pt x="209" y="0"/>
                    <a:pt x="209" y="0"/>
                    <a:pt x="209" y="0"/>
                  </a:cubicBezTo>
                  <a:cubicBezTo>
                    <a:pt x="226" y="0"/>
                    <a:pt x="240" y="14"/>
                    <a:pt x="240" y="31"/>
                  </a:cubicBezTo>
                  <a:cubicBezTo>
                    <a:pt x="240" y="113"/>
                    <a:pt x="240" y="113"/>
                    <a:pt x="240" y="113"/>
                  </a:cubicBezTo>
                  <a:cubicBezTo>
                    <a:pt x="240" y="130"/>
                    <a:pt x="226" y="144"/>
                    <a:pt x="209" y="144"/>
                  </a:cubicBezTo>
                  <a:close/>
                  <a:moveTo>
                    <a:pt x="31" y="8"/>
                  </a:moveTo>
                  <a:cubicBezTo>
                    <a:pt x="18" y="8"/>
                    <a:pt x="8" y="18"/>
                    <a:pt x="8" y="31"/>
                  </a:cubicBezTo>
                  <a:cubicBezTo>
                    <a:pt x="8" y="113"/>
                    <a:pt x="8" y="113"/>
                    <a:pt x="8" y="113"/>
                  </a:cubicBezTo>
                  <a:cubicBezTo>
                    <a:pt x="8" y="126"/>
                    <a:pt x="18" y="136"/>
                    <a:pt x="31" y="136"/>
                  </a:cubicBezTo>
                  <a:cubicBezTo>
                    <a:pt x="209" y="136"/>
                    <a:pt x="209" y="136"/>
                    <a:pt x="209" y="136"/>
                  </a:cubicBezTo>
                  <a:cubicBezTo>
                    <a:pt x="222" y="136"/>
                    <a:pt x="232" y="126"/>
                    <a:pt x="232" y="113"/>
                  </a:cubicBezTo>
                  <a:cubicBezTo>
                    <a:pt x="232" y="31"/>
                    <a:pt x="232" y="31"/>
                    <a:pt x="232" y="31"/>
                  </a:cubicBezTo>
                  <a:cubicBezTo>
                    <a:pt x="232" y="18"/>
                    <a:pt x="222" y="8"/>
                    <a:pt x="209" y="8"/>
                  </a:cubicBezTo>
                  <a:lnTo>
                    <a:pt x="3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schemeClr val="accent1"/>
                </a:solidFill>
              </a:endParaRPr>
            </a:p>
          </p:txBody>
        </p:sp>
        <p:sp>
          <p:nvSpPr>
            <p:cNvPr id="85" name="Freeform 112">
              <a:extLst>
                <a:ext uri="{FF2B5EF4-FFF2-40B4-BE49-F238E27FC236}">
                  <a16:creationId xmlns:a16="http://schemas.microsoft.com/office/drawing/2014/main" xmlns="" id="{0CA8CAD5-B21D-4E06-A660-3194E83B1F57}"/>
                </a:ext>
              </a:extLst>
            </p:cNvPr>
            <p:cNvSpPr>
              <a:spLocks/>
            </p:cNvSpPr>
            <p:nvPr/>
          </p:nvSpPr>
          <p:spPr bwMode="auto">
            <a:xfrm>
              <a:off x="3906839" y="1039813"/>
              <a:ext cx="231775" cy="80963"/>
            </a:xfrm>
            <a:custGeom>
              <a:avLst/>
              <a:gdLst>
                <a:gd name="T0" fmla="*/ 8 w 136"/>
                <a:gd name="T1" fmla="*/ 48 h 48"/>
                <a:gd name="T2" fmla="*/ 0 w 136"/>
                <a:gd name="T3" fmla="*/ 48 h 48"/>
                <a:gd name="T4" fmla="*/ 49 w 136"/>
                <a:gd name="T5" fmla="*/ 0 h 48"/>
                <a:gd name="T6" fmla="*/ 87 w 136"/>
                <a:gd name="T7" fmla="*/ 0 h 48"/>
                <a:gd name="T8" fmla="*/ 136 w 136"/>
                <a:gd name="T9" fmla="*/ 48 h 48"/>
                <a:gd name="T10" fmla="*/ 128 w 136"/>
                <a:gd name="T11" fmla="*/ 48 h 48"/>
                <a:gd name="T12" fmla="*/ 87 w 136"/>
                <a:gd name="T13" fmla="*/ 8 h 48"/>
                <a:gd name="T14" fmla="*/ 49 w 136"/>
                <a:gd name="T15" fmla="*/ 8 h 48"/>
                <a:gd name="T16" fmla="*/ 8 w 136"/>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48">
                  <a:moveTo>
                    <a:pt x="8" y="48"/>
                  </a:moveTo>
                  <a:cubicBezTo>
                    <a:pt x="0" y="48"/>
                    <a:pt x="0" y="48"/>
                    <a:pt x="0" y="48"/>
                  </a:cubicBezTo>
                  <a:cubicBezTo>
                    <a:pt x="0" y="24"/>
                    <a:pt x="22" y="0"/>
                    <a:pt x="49" y="0"/>
                  </a:cubicBezTo>
                  <a:cubicBezTo>
                    <a:pt x="87" y="0"/>
                    <a:pt x="87" y="0"/>
                    <a:pt x="87" y="0"/>
                  </a:cubicBezTo>
                  <a:cubicBezTo>
                    <a:pt x="114" y="0"/>
                    <a:pt x="136" y="24"/>
                    <a:pt x="136" y="48"/>
                  </a:cubicBezTo>
                  <a:cubicBezTo>
                    <a:pt x="128" y="48"/>
                    <a:pt x="128" y="48"/>
                    <a:pt x="128" y="48"/>
                  </a:cubicBezTo>
                  <a:cubicBezTo>
                    <a:pt x="128" y="28"/>
                    <a:pt x="109" y="8"/>
                    <a:pt x="87" y="8"/>
                  </a:cubicBezTo>
                  <a:cubicBezTo>
                    <a:pt x="49" y="8"/>
                    <a:pt x="49" y="8"/>
                    <a:pt x="49" y="8"/>
                  </a:cubicBezTo>
                  <a:cubicBezTo>
                    <a:pt x="27" y="8"/>
                    <a:pt x="8" y="28"/>
                    <a:pt x="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schemeClr val="accent1"/>
                </a:solidFill>
              </a:endParaRPr>
            </a:p>
          </p:txBody>
        </p:sp>
        <p:sp>
          <p:nvSpPr>
            <p:cNvPr id="86" name="Freeform 113">
              <a:extLst>
                <a:ext uri="{FF2B5EF4-FFF2-40B4-BE49-F238E27FC236}">
                  <a16:creationId xmlns:a16="http://schemas.microsoft.com/office/drawing/2014/main" xmlns="" id="{4F20BAF5-0163-4B9D-8131-69D13770270F}"/>
                </a:ext>
              </a:extLst>
            </p:cNvPr>
            <p:cNvSpPr>
              <a:spLocks/>
            </p:cNvSpPr>
            <p:nvPr/>
          </p:nvSpPr>
          <p:spPr bwMode="auto">
            <a:xfrm>
              <a:off x="3933826" y="1066800"/>
              <a:ext cx="177800" cy="68263"/>
            </a:xfrm>
            <a:custGeom>
              <a:avLst/>
              <a:gdLst>
                <a:gd name="T0" fmla="*/ 8 w 104"/>
                <a:gd name="T1" fmla="*/ 40 h 40"/>
                <a:gd name="T2" fmla="*/ 1 w 104"/>
                <a:gd name="T3" fmla="*/ 40 h 40"/>
                <a:gd name="T4" fmla="*/ 1 w 104"/>
                <a:gd name="T5" fmla="*/ 36 h 40"/>
                <a:gd name="T6" fmla="*/ 0 w 104"/>
                <a:gd name="T7" fmla="*/ 36 h 40"/>
                <a:gd name="T8" fmla="*/ 33 w 104"/>
                <a:gd name="T9" fmla="*/ 0 h 40"/>
                <a:gd name="T10" fmla="*/ 71 w 104"/>
                <a:gd name="T11" fmla="*/ 0 h 40"/>
                <a:gd name="T12" fmla="*/ 104 w 104"/>
                <a:gd name="T13" fmla="*/ 36 h 40"/>
                <a:gd name="T14" fmla="*/ 96 w 104"/>
                <a:gd name="T15" fmla="*/ 36 h 40"/>
                <a:gd name="T16" fmla="*/ 71 w 104"/>
                <a:gd name="T17" fmla="*/ 8 h 40"/>
                <a:gd name="T18" fmla="*/ 33 w 104"/>
                <a:gd name="T19" fmla="*/ 8 h 40"/>
                <a:gd name="T20" fmla="*/ 8 w 104"/>
                <a:gd name="T21" fmla="*/ 36 h 40"/>
                <a:gd name="T22" fmla="*/ 8 w 104"/>
                <a:gd name="T2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40">
                  <a:moveTo>
                    <a:pt x="8" y="40"/>
                  </a:moveTo>
                  <a:cubicBezTo>
                    <a:pt x="1" y="40"/>
                    <a:pt x="1" y="40"/>
                    <a:pt x="1" y="40"/>
                  </a:cubicBezTo>
                  <a:cubicBezTo>
                    <a:pt x="1" y="36"/>
                    <a:pt x="1" y="36"/>
                    <a:pt x="1" y="36"/>
                  </a:cubicBezTo>
                  <a:cubicBezTo>
                    <a:pt x="0" y="36"/>
                    <a:pt x="0" y="36"/>
                    <a:pt x="0" y="36"/>
                  </a:cubicBezTo>
                  <a:cubicBezTo>
                    <a:pt x="0" y="15"/>
                    <a:pt x="14" y="0"/>
                    <a:pt x="33" y="0"/>
                  </a:cubicBezTo>
                  <a:cubicBezTo>
                    <a:pt x="71" y="0"/>
                    <a:pt x="71" y="0"/>
                    <a:pt x="71" y="0"/>
                  </a:cubicBezTo>
                  <a:cubicBezTo>
                    <a:pt x="90" y="0"/>
                    <a:pt x="104" y="15"/>
                    <a:pt x="104" y="36"/>
                  </a:cubicBezTo>
                  <a:cubicBezTo>
                    <a:pt x="96" y="36"/>
                    <a:pt x="96" y="36"/>
                    <a:pt x="96" y="36"/>
                  </a:cubicBezTo>
                  <a:cubicBezTo>
                    <a:pt x="96" y="20"/>
                    <a:pt x="85" y="8"/>
                    <a:pt x="71" y="8"/>
                  </a:cubicBezTo>
                  <a:cubicBezTo>
                    <a:pt x="33" y="8"/>
                    <a:pt x="33" y="8"/>
                    <a:pt x="33" y="8"/>
                  </a:cubicBezTo>
                  <a:cubicBezTo>
                    <a:pt x="19" y="8"/>
                    <a:pt x="8" y="20"/>
                    <a:pt x="8" y="36"/>
                  </a:cubicBezTo>
                  <a:lnTo>
                    <a:pt x="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schemeClr val="accent1"/>
                </a:solidFill>
              </a:endParaRPr>
            </a:p>
          </p:txBody>
        </p:sp>
        <p:sp>
          <p:nvSpPr>
            <p:cNvPr id="87" name="Freeform 114">
              <a:extLst>
                <a:ext uri="{FF2B5EF4-FFF2-40B4-BE49-F238E27FC236}">
                  <a16:creationId xmlns:a16="http://schemas.microsoft.com/office/drawing/2014/main" xmlns="" id="{FAFCD41B-3869-4CA3-A657-747F62443B61}"/>
                </a:ext>
              </a:extLst>
            </p:cNvPr>
            <p:cNvSpPr>
              <a:spLocks noEditPoints="1"/>
            </p:cNvSpPr>
            <p:nvPr/>
          </p:nvSpPr>
          <p:spPr bwMode="auto">
            <a:xfrm>
              <a:off x="3886201" y="1120775"/>
              <a:ext cx="41275" cy="246063"/>
            </a:xfrm>
            <a:custGeom>
              <a:avLst/>
              <a:gdLst>
                <a:gd name="T0" fmla="*/ 26 w 26"/>
                <a:gd name="T1" fmla="*/ 155 h 155"/>
                <a:gd name="T2" fmla="*/ 0 w 26"/>
                <a:gd name="T3" fmla="*/ 155 h 155"/>
                <a:gd name="T4" fmla="*/ 0 w 26"/>
                <a:gd name="T5" fmla="*/ 0 h 155"/>
                <a:gd name="T6" fmla="*/ 26 w 26"/>
                <a:gd name="T7" fmla="*/ 0 h 155"/>
                <a:gd name="T8" fmla="*/ 26 w 26"/>
                <a:gd name="T9" fmla="*/ 155 h 155"/>
                <a:gd name="T10" fmla="*/ 9 w 26"/>
                <a:gd name="T11" fmla="*/ 146 h 155"/>
                <a:gd name="T12" fmla="*/ 17 w 26"/>
                <a:gd name="T13" fmla="*/ 146 h 155"/>
                <a:gd name="T14" fmla="*/ 17 w 26"/>
                <a:gd name="T15" fmla="*/ 9 h 155"/>
                <a:gd name="T16" fmla="*/ 9 w 26"/>
                <a:gd name="T17" fmla="*/ 9 h 155"/>
                <a:gd name="T18" fmla="*/ 9 w 26"/>
                <a:gd name="T19" fmla="*/ 14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55">
                  <a:moveTo>
                    <a:pt x="26" y="155"/>
                  </a:moveTo>
                  <a:lnTo>
                    <a:pt x="0" y="155"/>
                  </a:lnTo>
                  <a:lnTo>
                    <a:pt x="0" y="0"/>
                  </a:lnTo>
                  <a:lnTo>
                    <a:pt x="26" y="0"/>
                  </a:lnTo>
                  <a:lnTo>
                    <a:pt x="26" y="155"/>
                  </a:lnTo>
                  <a:close/>
                  <a:moveTo>
                    <a:pt x="9" y="146"/>
                  </a:moveTo>
                  <a:lnTo>
                    <a:pt x="17" y="146"/>
                  </a:lnTo>
                  <a:lnTo>
                    <a:pt x="17" y="9"/>
                  </a:lnTo>
                  <a:lnTo>
                    <a:pt x="9" y="9"/>
                  </a:lnTo>
                  <a:lnTo>
                    <a:pt x="9"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schemeClr val="accent1"/>
                </a:solidFill>
              </a:endParaRPr>
            </a:p>
          </p:txBody>
        </p:sp>
        <p:sp>
          <p:nvSpPr>
            <p:cNvPr id="88" name="Freeform 115">
              <a:extLst>
                <a:ext uri="{FF2B5EF4-FFF2-40B4-BE49-F238E27FC236}">
                  <a16:creationId xmlns:a16="http://schemas.microsoft.com/office/drawing/2014/main" xmlns="" id="{56A3CBC5-736D-40AC-A79B-CFF4887045DC}"/>
                </a:ext>
              </a:extLst>
            </p:cNvPr>
            <p:cNvSpPr>
              <a:spLocks noEditPoints="1"/>
            </p:cNvSpPr>
            <p:nvPr/>
          </p:nvSpPr>
          <p:spPr bwMode="auto">
            <a:xfrm>
              <a:off x="4117976" y="1120775"/>
              <a:ext cx="41275" cy="246063"/>
            </a:xfrm>
            <a:custGeom>
              <a:avLst/>
              <a:gdLst>
                <a:gd name="T0" fmla="*/ 26 w 26"/>
                <a:gd name="T1" fmla="*/ 155 h 155"/>
                <a:gd name="T2" fmla="*/ 0 w 26"/>
                <a:gd name="T3" fmla="*/ 155 h 155"/>
                <a:gd name="T4" fmla="*/ 0 w 26"/>
                <a:gd name="T5" fmla="*/ 0 h 155"/>
                <a:gd name="T6" fmla="*/ 26 w 26"/>
                <a:gd name="T7" fmla="*/ 0 h 155"/>
                <a:gd name="T8" fmla="*/ 26 w 26"/>
                <a:gd name="T9" fmla="*/ 155 h 155"/>
                <a:gd name="T10" fmla="*/ 9 w 26"/>
                <a:gd name="T11" fmla="*/ 146 h 155"/>
                <a:gd name="T12" fmla="*/ 17 w 26"/>
                <a:gd name="T13" fmla="*/ 146 h 155"/>
                <a:gd name="T14" fmla="*/ 17 w 26"/>
                <a:gd name="T15" fmla="*/ 9 h 155"/>
                <a:gd name="T16" fmla="*/ 9 w 26"/>
                <a:gd name="T17" fmla="*/ 9 h 155"/>
                <a:gd name="T18" fmla="*/ 9 w 26"/>
                <a:gd name="T19" fmla="*/ 14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55">
                  <a:moveTo>
                    <a:pt x="26" y="155"/>
                  </a:moveTo>
                  <a:lnTo>
                    <a:pt x="0" y="155"/>
                  </a:lnTo>
                  <a:lnTo>
                    <a:pt x="0" y="0"/>
                  </a:lnTo>
                  <a:lnTo>
                    <a:pt x="26" y="0"/>
                  </a:lnTo>
                  <a:lnTo>
                    <a:pt x="26" y="155"/>
                  </a:lnTo>
                  <a:close/>
                  <a:moveTo>
                    <a:pt x="9" y="146"/>
                  </a:moveTo>
                  <a:lnTo>
                    <a:pt x="17" y="146"/>
                  </a:lnTo>
                  <a:lnTo>
                    <a:pt x="17" y="9"/>
                  </a:lnTo>
                  <a:lnTo>
                    <a:pt x="9" y="9"/>
                  </a:lnTo>
                  <a:lnTo>
                    <a:pt x="9"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schemeClr val="accent1"/>
                </a:solidFill>
              </a:endParaRPr>
            </a:p>
          </p:txBody>
        </p:sp>
        <p:sp>
          <p:nvSpPr>
            <p:cNvPr id="89" name="Freeform 116">
              <a:extLst>
                <a:ext uri="{FF2B5EF4-FFF2-40B4-BE49-F238E27FC236}">
                  <a16:creationId xmlns:a16="http://schemas.microsoft.com/office/drawing/2014/main" xmlns="" id="{88D4AC20-53E1-4F52-A3F7-66EA8A1A3AC2}"/>
                </a:ext>
              </a:extLst>
            </p:cNvPr>
            <p:cNvSpPr>
              <a:spLocks noEditPoints="1"/>
            </p:cNvSpPr>
            <p:nvPr/>
          </p:nvSpPr>
          <p:spPr bwMode="auto">
            <a:xfrm>
              <a:off x="3932239" y="1155700"/>
              <a:ext cx="153988" cy="131763"/>
            </a:xfrm>
            <a:custGeom>
              <a:avLst/>
              <a:gdLst>
                <a:gd name="T0" fmla="*/ 22 w 90"/>
                <a:gd name="T1" fmla="*/ 78 h 78"/>
                <a:gd name="T2" fmla="*/ 18 w 90"/>
                <a:gd name="T3" fmla="*/ 76 h 78"/>
                <a:gd name="T4" fmla="*/ 3 w 90"/>
                <a:gd name="T5" fmla="*/ 61 h 78"/>
                <a:gd name="T6" fmla="*/ 3 w 90"/>
                <a:gd name="T7" fmla="*/ 53 h 78"/>
                <a:gd name="T8" fmla="*/ 9 w 90"/>
                <a:gd name="T9" fmla="*/ 47 h 78"/>
                <a:gd name="T10" fmla="*/ 17 w 90"/>
                <a:gd name="T11" fmla="*/ 47 h 78"/>
                <a:gd name="T12" fmla="*/ 18 w 90"/>
                <a:gd name="T13" fmla="*/ 48 h 78"/>
                <a:gd name="T14" fmla="*/ 24 w 90"/>
                <a:gd name="T15" fmla="*/ 42 h 78"/>
                <a:gd name="T16" fmla="*/ 30 w 90"/>
                <a:gd name="T17" fmla="*/ 29 h 78"/>
                <a:gd name="T18" fmla="*/ 46 w 90"/>
                <a:gd name="T19" fmla="*/ 13 h 78"/>
                <a:gd name="T20" fmla="*/ 86 w 90"/>
                <a:gd name="T21" fmla="*/ 0 h 78"/>
                <a:gd name="T22" fmla="*/ 89 w 90"/>
                <a:gd name="T23" fmla="*/ 0 h 78"/>
                <a:gd name="T24" fmla="*/ 90 w 90"/>
                <a:gd name="T25" fmla="*/ 6 h 78"/>
                <a:gd name="T26" fmla="*/ 88 w 90"/>
                <a:gd name="T27" fmla="*/ 7 h 78"/>
                <a:gd name="T28" fmla="*/ 63 w 90"/>
                <a:gd name="T29" fmla="*/ 32 h 78"/>
                <a:gd name="T30" fmla="*/ 61 w 90"/>
                <a:gd name="T31" fmla="*/ 38 h 78"/>
                <a:gd name="T32" fmla="*/ 50 w 90"/>
                <a:gd name="T33" fmla="*/ 49 h 78"/>
                <a:gd name="T34" fmla="*/ 39 w 90"/>
                <a:gd name="T35" fmla="*/ 55 h 78"/>
                <a:gd name="T36" fmla="*/ 39 w 90"/>
                <a:gd name="T37" fmla="*/ 55 h 78"/>
                <a:gd name="T38" fmla="*/ 37 w 90"/>
                <a:gd name="T39" fmla="*/ 55 h 78"/>
                <a:gd name="T40" fmla="*/ 31 w 90"/>
                <a:gd name="T41" fmla="*/ 61 h 78"/>
                <a:gd name="T42" fmla="*/ 32 w 90"/>
                <a:gd name="T43" fmla="*/ 62 h 78"/>
                <a:gd name="T44" fmla="*/ 32 w 90"/>
                <a:gd name="T45" fmla="*/ 70 h 78"/>
                <a:gd name="T46" fmla="*/ 26 w 90"/>
                <a:gd name="T47" fmla="*/ 76 h 78"/>
                <a:gd name="T48" fmla="*/ 22 w 90"/>
                <a:gd name="T49" fmla="*/ 78 h 78"/>
                <a:gd name="T50" fmla="*/ 10 w 90"/>
                <a:gd name="T51" fmla="*/ 57 h 78"/>
                <a:gd name="T52" fmla="*/ 22 w 90"/>
                <a:gd name="T53" fmla="*/ 69 h 78"/>
                <a:gd name="T54" fmla="*/ 25 w 90"/>
                <a:gd name="T55" fmla="*/ 66 h 78"/>
                <a:gd name="T56" fmla="*/ 25 w 90"/>
                <a:gd name="T57" fmla="*/ 55 h 78"/>
                <a:gd name="T58" fmla="*/ 32 w 90"/>
                <a:gd name="T59" fmla="*/ 49 h 78"/>
                <a:gd name="T60" fmla="*/ 39 w 90"/>
                <a:gd name="T61" fmla="*/ 47 h 78"/>
                <a:gd name="T62" fmla="*/ 44 w 90"/>
                <a:gd name="T63" fmla="*/ 44 h 78"/>
                <a:gd name="T64" fmla="*/ 55 w 90"/>
                <a:gd name="T65" fmla="*/ 32 h 78"/>
                <a:gd name="T66" fmla="*/ 69 w 90"/>
                <a:gd name="T67" fmla="*/ 10 h 78"/>
                <a:gd name="T68" fmla="*/ 52 w 90"/>
                <a:gd name="T69" fmla="*/ 19 h 78"/>
                <a:gd name="T70" fmla="*/ 36 w 90"/>
                <a:gd name="T71" fmla="*/ 35 h 78"/>
                <a:gd name="T72" fmla="*/ 32 w 90"/>
                <a:gd name="T73" fmla="*/ 41 h 78"/>
                <a:gd name="T74" fmla="*/ 31 w 90"/>
                <a:gd name="T75" fmla="*/ 47 h 78"/>
                <a:gd name="T76" fmla="*/ 24 w 90"/>
                <a:gd name="T77" fmla="*/ 54 h 78"/>
                <a:gd name="T78" fmla="*/ 13 w 90"/>
                <a:gd name="T79" fmla="*/ 54 h 78"/>
                <a:gd name="T80" fmla="*/ 10 w 90"/>
                <a:gd name="T81" fmla="*/ 5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8">
                  <a:moveTo>
                    <a:pt x="22" y="78"/>
                  </a:moveTo>
                  <a:cubicBezTo>
                    <a:pt x="20" y="78"/>
                    <a:pt x="19" y="78"/>
                    <a:pt x="18" y="76"/>
                  </a:cubicBezTo>
                  <a:cubicBezTo>
                    <a:pt x="3" y="61"/>
                    <a:pt x="3" y="61"/>
                    <a:pt x="3" y="61"/>
                  </a:cubicBezTo>
                  <a:cubicBezTo>
                    <a:pt x="0" y="59"/>
                    <a:pt x="0" y="55"/>
                    <a:pt x="3" y="53"/>
                  </a:cubicBezTo>
                  <a:cubicBezTo>
                    <a:pt x="9" y="47"/>
                    <a:pt x="9" y="47"/>
                    <a:pt x="9" y="47"/>
                  </a:cubicBezTo>
                  <a:cubicBezTo>
                    <a:pt x="11" y="45"/>
                    <a:pt x="15" y="45"/>
                    <a:pt x="17" y="47"/>
                  </a:cubicBezTo>
                  <a:cubicBezTo>
                    <a:pt x="18" y="48"/>
                    <a:pt x="18" y="48"/>
                    <a:pt x="18" y="48"/>
                  </a:cubicBezTo>
                  <a:cubicBezTo>
                    <a:pt x="24" y="42"/>
                    <a:pt x="24" y="42"/>
                    <a:pt x="24" y="42"/>
                  </a:cubicBezTo>
                  <a:cubicBezTo>
                    <a:pt x="24" y="39"/>
                    <a:pt x="24" y="35"/>
                    <a:pt x="30" y="29"/>
                  </a:cubicBezTo>
                  <a:cubicBezTo>
                    <a:pt x="46" y="13"/>
                    <a:pt x="46" y="13"/>
                    <a:pt x="46" y="13"/>
                  </a:cubicBezTo>
                  <a:cubicBezTo>
                    <a:pt x="46" y="13"/>
                    <a:pt x="57" y="0"/>
                    <a:pt x="86" y="0"/>
                  </a:cubicBezTo>
                  <a:cubicBezTo>
                    <a:pt x="89" y="0"/>
                    <a:pt x="89" y="0"/>
                    <a:pt x="89" y="0"/>
                  </a:cubicBezTo>
                  <a:cubicBezTo>
                    <a:pt x="90" y="6"/>
                    <a:pt x="90" y="6"/>
                    <a:pt x="90" y="6"/>
                  </a:cubicBezTo>
                  <a:cubicBezTo>
                    <a:pt x="88" y="7"/>
                    <a:pt x="88" y="7"/>
                    <a:pt x="88" y="7"/>
                  </a:cubicBezTo>
                  <a:cubicBezTo>
                    <a:pt x="79" y="12"/>
                    <a:pt x="63" y="23"/>
                    <a:pt x="63" y="32"/>
                  </a:cubicBezTo>
                  <a:cubicBezTo>
                    <a:pt x="63" y="34"/>
                    <a:pt x="63" y="36"/>
                    <a:pt x="61" y="38"/>
                  </a:cubicBezTo>
                  <a:cubicBezTo>
                    <a:pt x="50" y="49"/>
                    <a:pt x="50" y="49"/>
                    <a:pt x="50" y="49"/>
                  </a:cubicBezTo>
                  <a:cubicBezTo>
                    <a:pt x="49" y="50"/>
                    <a:pt x="44" y="55"/>
                    <a:pt x="39" y="55"/>
                  </a:cubicBezTo>
                  <a:cubicBezTo>
                    <a:pt x="39" y="55"/>
                    <a:pt x="39" y="55"/>
                    <a:pt x="39" y="55"/>
                  </a:cubicBezTo>
                  <a:cubicBezTo>
                    <a:pt x="38" y="55"/>
                    <a:pt x="38" y="55"/>
                    <a:pt x="37" y="55"/>
                  </a:cubicBezTo>
                  <a:cubicBezTo>
                    <a:pt x="31" y="61"/>
                    <a:pt x="31" y="61"/>
                    <a:pt x="31" y="61"/>
                  </a:cubicBezTo>
                  <a:cubicBezTo>
                    <a:pt x="32" y="62"/>
                    <a:pt x="32" y="62"/>
                    <a:pt x="32" y="62"/>
                  </a:cubicBezTo>
                  <a:cubicBezTo>
                    <a:pt x="35" y="64"/>
                    <a:pt x="35" y="68"/>
                    <a:pt x="32" y="70"/>
                  </a:cubicBezTo>
                  <a:cubicBezTo>
                    <a:pt x="26" y="76"/>
                    <a:pt x="26" y="76"/>
                    <a:pt x="26" y="76"/>
                  </a:cubicBezTo>
                  <a:cubicBezTo>
                    <a:pt x="25" y="78"/>
                    <a:pt x="24" y="78"/>
                    <a:pt x="22" y="78"/>
                  </a:cubicBezTo>
                  <a:close/>
                  <a:moveTo>
                    <a:pt x="10" y="57"/>
                  </a:moveTo>
                  <a:cubicBezTo>
                    <a:pt x="22" y="69"/>
                    <a:pt x="22" y="69"/>
                    <a:pt x="22" y="69"/>
                  </a:cubicBezTo>
                  <a:cubicBezTo>
                    <a:pt x="25" y="66"/>
                    <a:pt x="25" y="66"/>
                    <a:pt x="25" y="66"/>
                  </a:cubicBezTo>
                  <a:cubicBezTo>
                    <a:pt x="22" y="63"/>
                    <a:pt x="22" y="58"/>
                    <a:pt x="25" y="55"/>
                  </a:cubicBezTo>
                  <a:cubicBezTo>
                    <a:pt x="32" y="49"/>
                    <a:pt x="32" y="49"/>
                    <a:pt x="32" y="49"/>
                  </a:cubicBezTo>
                  <a:cubicBezTo>
                    <a:pt x="34" y="47"/>
                    <a:pt x="37" y="46"/>
                    <a:pt x="39" y="47"/>
                  </a:cubicBezTo>
                  <a:cubicBezTo>
                    <a:pt x="40" y="47"/>
                    <a:pt x="43" y="45"/>
                    <a:pt x="44" y="44"/>
                  </a:cubicBezTo>
                  <a:cubicBezTo>
                    <a:pt x="55" y="32"/>
                    <a:pt x="55" y="32"/>
                    <a:pt x="55" y="32"/>
                  </a:cubicBezTo>
                  <a:cubicBezTo>
                    <a:pt x="55" y="24"/>
                    <a:pt x="62" y="16"/>
                    <a:pt x="69" y="10"/>
                  </a:cubicBezTo>
                  <a:cubicBezTo>
                    <a:pt x="57" y="13"/>
                    <a:pt x="52" y="19"/>
                    <a:pt x="52" y="19"/>
                  </a:cubicBezTo>
                  <a:cubicBezTo>
                    <a:pt x="36" y="35"/>
                    <a:pt x="36" y="35"/>
                    <a:pt x="36" y="35"/>
                  </a:cubicBezTo>
                  <a:cubicBezTo>
                    <a:pt x="32" y="38"/>
                    <a:pt x="32" y="40"/>
                    <a:pt x="32" y="41"/>
                  </a:cubicBezTo>
                  <a:cubicBezTo>
                    <a:pt x="33" y="43"/>
                    <a:pt x="33" y="45"/>
                    <a:pt x="31" y="47"/>
                  </a:cubicBezTo>
                  <a:cubicBezTo>
                    <a:pt x="24" y="54"/>
                    <a:pt x="24" y="54"/>
                    <a:pt x="24" y="54"/>
                  </a:cubicBezTo>
                  <a:cubicBezTo>
                    <a:pt x="21" y="57"/>
                    <a:pt x="16" y="57"/>
                    <a:pt x="13" y="54"/>
                  </a:cubicBezTo>
                  <a:lnTo>
                    <a:pt x="10"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schemeClr val="accent1"/>
                </a:solidFill>
              </a:endParaRPr>
            </a:p>
          </p:txBody>
        </p:sp>
        <p:sp>
          <p:nvSpPr>
            <p:cNvPr id="90" name="Freeform 117">
              <a:extLst>
                <a:ext uri="{FF2B5EF4-FFF2-40B4-BE49-F238E27FC236}">
                  <a16:creationId xmlns:a16="http://schemas.microsoft.com/office/drawing/2014/main" xmlns="" id="{2472857F-299C-494E-9520-5ADB29814F45}"/>
                </a:ext>
              </a:extLst>
            </p:cNvPr>
            <p:cNvSpPr>
              <a:spLocks noEditPoints="1"/>
            </p:cNvSpPr>
            <p:nvPr/>
          </p:nvSpPr>
          <p:spPr bwMode="auto">
            <a:xfrm>
              <a:off x="3998914" y="1209675"/>
              <a:ext cx="117475" cy="114300"/>
            </a:xfrm>
            <a:custGeom>
              <a:avLst/>
              <a:gdLst>
                <a:gd name="T0" fmla="*/ 56 w 69"/>
                <a:gd name="T1" fmla="*/ 67 h 67"/>
                <a:gd name="T2" fmla="*/ 48 w 69"/>
                <a:gd name="T3" fmla="*/ 64 h 67"/>
                <a:gd name="T4" fmla="*/ 0 w 69"/>
                <a:gd name="T5" fmla="*/ 16 h 67"/>
                <a:gd name="T6" fmla="*/ 17 w 69"/>
                <a:gd name="T7" fmla="*/ 0 h 67"/>
                <a:gd name="T8" fmla="*/ 64 w 69"/>
                <a:gd name="T9" fmla="*/ 48 h 67"/>
                <a:gd name="T10" fmla="*/ 64 w 69"/>
                <a:gd name="T11" fmla="*/ 64 h 67"/>
                <a:gd name="T12" fmla="*/ 56 w 69"/>
                <a:gd name="T13" fmla="*/ 67 h 67"/>
                <a:gd name="T14" fmla="*/ 12 w 69"/>
                <a:gd name="T15" fmla="*/ 16 h 67"/>
                <a:gd name="T16" fmla="*/ 54 w 69"/>
                <a:gd name="T17" fmla="*/ 58 h 67"/>
                <a:gd name="T18" fmla="*/ 59 w 69"/>
                <a:gd name="T19" fmla="*/ 58 h 67"/>
                <a:gd name="T20" fmla="*/ 59 w 69"/>
                <a:gd name="T21" fmla="*/ 53 h 67"/>
                <a:gd name="T22" fmla="*/ 17 w 69"/>
                <a:gd name="T23" fmla="*/ 11 h 67"/>
                <a:gd name="T24" fmla="*/ 12 w 69"/>
                <a:gd name="T25"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67">
                  <a:moveTo>
                    <a:pt x="56" y="67"/>
                  </a:moveTo>
                  <a:cubicBezTo>
                    <a:pt x="53" y="67"/>
                    <a:pt x="50" y="66"/>
                    <a:pt x="48" y="64"/>
                  </a:cubicBezTo>
                  <a:cubicBezTo>
                    <a:pt x="0" y="16"/>
                    <a:pt x="0" y="16"/>
                    <a:pt x="0" y="16"/>
                  </a:cubicBezTo>
                  <a:cubicBezTo>
                    <a:pt x="17" y="0"/>
                    <a:pt x="17" y="0"/>
                    <a:pt x="17" y="0"/>
                  </a:cubicBezTo>
                  <a:cubicBezTo>
                    <a:pt x="64" y="48"/>
                    <a:pt x="64" y="48"/>
                    <a:pt x="64" y="48"/>
                  </a:cubicBezTo>
                  <a:cubicBezTo>
                    <a:pt x="69" y="52"/>
                    <a:pt x="69" y="59"/>
                    <a:pt x="64" y="64"/>
                  </a:cubicBezTo>
                  <a:cubicBezTo>
                    <a:pt x="62" y="66"/>
                    <a:pt x="59" y="67"/>
                    <a:pt x="56" y="67"/>
                  </a:cubicBezTo>
                  <a:close/>
                  <a:moveTo>
                    <a:pt x="12" y="16"/>
                  </a:moveTo>
                  <a:cubicBezTo>
                    <a:pt x="54" y="58"/>
                    <a:pt x="54" y="58"/>
                    <a:pt x="54" y="58"/>
                  </a:cubicBezTo>
                  <a:cubicBezTo>
                    <a:pt x="55" y="60"/>
                    <a:pt x="57" y="60"/>
                    <a:pt x="59" y="58"/>
                  </a:cubicBezTo>
                  <a:cubicBezTo>
                    <a:pt x="60" y="57"/>
                    <a:pt x="60" y="55"/>
                    <a:pt x="59" y="53"/>
                  </a:cubicBezTo>
                  <a:cubicBezTo>
                    <a:pt x="17" y="11"/>
                    <a:pt x="17" y="11"/>
                    <a:pt x="17" y="11"/>
                  </a:cubicBezTo>
                  <a:lnTo>
                    <a:pt x="1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schemeClr val="accent1"/>
                </a:solidFill>
              </a:endParaRPr>
            </a:p>
          </p:txBody>
        </p:sp>
      </p:grpSp>
      <p:grpSp>
        <p:nvGrpSpPr>
          <p:cNvPr id="73" name="Gruppieren 766">
            <a:extLst>
              <a:ext uri="{FF2B5EF4-FFF2-40B4-BE49-F238E27FC236}">
                <a16:creationId xmlns:a16="http://schemas.microsoft.com/office/drawing/2014/main" xmlns="" id="{BACE2CD0-CE95-48E2-B49D-A813B85D252F}"/>
              </a:ext>
            </a:extLst>
          </p:cNvPr>
          <p:cNvGrpSpPr/>
          <p:nvPr/>
        </p:nvGrpSpPr>
        <p:grpSpPr>
          <a:xfrm>
            <a:off x="8360321" y="3741567"/>
            <a:ext cx="207419" cy="227880"/>
            <a:chOff x="8147051" y="1631950"/>
            <a:chExt cx="354013" cy="388938"/>
          </a:xfrm>
          <a:solidFill>
            <a:schemeClr val="accent6"/>
          </a:solidFill>
        </p:grpSpPr>
        <p:sp>
          <p:nvSpPr>
            <p:cNvPr id="74" name="Freeform 80">
              <a:extLst>
                <a:ext uri="{FF2B5EF4-FFF2-40B4-BE49-F238E27FC236}">
                  <a16:creationId xmlns:a16="http://schemas.microsoft.com/office/drawing/2014/main" xmlns="" id="{5C04D2CC-BD8F-4DBC-B94A-BB140C1A56A9}"/>
                </a:ext>
              </a:extLst>
            </p:cNvPr>
            <p:cNvSpPr>
              <a:spLocks noEditPoints="1"/>
            </p:cNvSpPr>
            <p:nvPr/>
          </p:nvSpPr>
          <p:spPr bwMode="auto">
            <a:xfrm>
              <a:off x="8147051" y="1673225"/>
              <a:ext cx="128588" cy="130175"/>
            </a:xfrm>
            <a:custGeom>
              <a:avLst/>
              <a:gdLst>
                <a:gd name="T0" fmla="*/ 48 w 76"/>
                <a:gd name="T1" fmla="*/ 76 h 76"/>
                <a:gd name="T2" fmla="*/ 48 w 76"/>
                <a:gd name="T3" fmla="*/ 76 h 76"/>
                <a:gd name="T4" fmla="*/ 43 w 76"/>
                <a:gd name="T5" fmla="*/ 72 h 76"/>
                <a:gd name="T6" fmla="*/ 42 w 76"/>
                <a:gd name="T7" fmla="*/ 63 h 76"/>
                <a:gd name="T8" fmla="*/ 33 w 76"/>
                <a:gd name="T9" fmla="*/ 54 h 76"/>
                <a:gd name="T10" fmla="*/ 23 w 76"/>
                <a:gd name="T11" fmla="*/ 47 h 76"/>
                <a:gd name="T12" fmla="*/ 17 w 76"/>
                <a:gd name="T13" fmla="*/ 44 h 76"/>
                <a:gd name="T14" fmla="*/ 5 w 76"/>
                <a:gd name="T15" fmla="*/ 32 h 76"/>
                <a:gd name="T16" fmla="*/ 0 w 76"/>
                <a:gd name="T17" fmla="*/ 23 h 76"/>
                <a:gd name="T18" fmla="*/ 6 w 76"/>
                <a:gd name="T19" fmla="*/ 9 h 76"/>
                <a:gd name="T20" fmla="*/ 10 w 76"/>
                <a:gd name="T21" fmla="*/ 6 h 76"/>
                <a:gd name="T22" fmla="*/ 22 w 76"/>
                <a:gd name="T23" fmla="*/ 0 h 76"/>
                <a:gd name="T24" fmla="*/ 32 w 76"/>
                <a:gd name="T25" fmla="*/ 5 h 76"/>
                <a:gd name="T26" fmla="*/ 44 w 76"/>
                <a:gd name="T27" fmla="*/ 17 h 76"/>
                <a:gd name="T28" fmla="*/ 47 w 76"/>
                <a:gd name="T29" fmla="*/ 23 h 76"/>
                <a:gd name="T30" fmla="*/ 54 w 76"/>
                <a:gd name="T31" fmla="*/ 33 h 76"/>
                <a:gd name="T32" fmla="*/ 63 w 76"/>
                <a:gd name="T33" fmla="*/ 42 h 76"/>
                <a:gd name="T34" fmla="*/ 66 w 76"/>
                <a:gd name="T35" fmla="*/ 42 h 76"/>
                <a:gd name="T36" fmla="*/ 73 w 76"/>
                <a:gd name="T37" fmla="*/ 43 h 76"/>
                <a:gd name="T38" fmla="*/ 76 w 76"/>
                <a:gd name="T39" fmla="*/ 47 h 76"/>
                <a:gd name="T40" fmla="*/ 74 w 76"/>
                <a:gd name="T41" fmla="*/ 52 h 76"/>
                <a:gd name="T42" fmla="*/ 52 w 76"/>
                <a:gd name="T43" fmla="*/ 74 h 76"/>
                <a:gd name="T44" fmla="*/ 48 w 76"/>
                <a:gd name="T45" fmla="*/ 76 h 76"/>
                <a:gd name="T46" fmla="*/ 22 w 76"/>
                <a:gd name="T47" fmla="*/ 8 h 76"/>
                <a:gd name="T48" fmla="*/ 15 w 76"/>
                <a:gd name="T49" fmla="*/ 12 h 76"/>
                <a:gd name="T50" fmla="*/ 12 w 76"/>
                <a:gd name="T51" fmla="*/ 15 h 76"/>
                <a:gd name="T52" fmla="*/ 8 w 76"/>
                <a:gd name="T53" fmla="*/ 23 h 76"/>
                <a:gd name="T54" fmla="*/ 10 w 76"/>
                <a:gd name="T55" fmla="*/ 26 h 76"/>
                <a:gd name="T56" fmla="*/ 11 w 76"/>
                <a:gd name="T57" fmla="*/ 27 h 76"/>
                <a:gd name="T58" fmla="*/ 23 w 76"/>
                <a:gd name="T59" fmla="*/ 39 h 76"/>
                <a:gd name="T60" fmla="*/ 24 w 76"/>
                <a:gd name="T61" fmla="*/ 39 h 76"/>
                <a:gd name="T62" fmla="*/ 38 w 76"/>
                <a:gd name="T63" fmla="*/ 48 h 76"/>
                <a:gd name="T64" fmla="*/ 49 w 76"/>
                <a:gd name="T65" fmla="*/ 58 h 76"/>
                <a:gd name="T66" fmla="*/ 50 w 76"/>
                <a:gd name="T67" fmla="*/ 63 h 76"/>
                <a:gd name="T68" fmla="*/ 50 w 76"/>
                <a:gd name="T69" fmla="*/ 65 h 76"/>
                <a:gd name="T70" fmla="*/ 65 w 76"/>
                <a:gd name="T71" fmla="*/ 50 h 76"/>
                <a:gd name="T72" fmla="*/ 64 w 76"/>
                <a:gd name="T73" fmla="*/ 50 h 76"/>
                <a:gd name="T74" fmla="*/ 63 w 76"/>
                <a:gd name="T75" fmla="*/ 50 h 76"/>
                <a:gd name="T76" fmla="*/ 59 w 76"/>
                <a:gd name="T77" fmla="*/ 49 h 76"/>
                <a:gd name="T78" fmla="*/ 48 w 76"/>
                <a:gd name="T79" fmla="*/ 38 h 76"/>
                <a:gd name="T80" fmla="*/ 40 w 76"/>
                <a:gd name="T81" fmla="*/ 24 h 76"/>
                <a:gd name="T82" fmla="*/ 39 w 76"/>
                <a:gd name="T83" fmla="*/ 23 h 76"/>
                <a:gd name="T84" fmla="*/ 26 w 76"/>
                <a:gd name="T85" fmla="*/ 10 h 76"/>
                <a:gd name="T86" fmla="*/ 22 w 76"/>
                <a:gd name="T87" fmla="*/ 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76">
                  <a:moveTo>
                    <a:pt x="48" y="76"/>
                  </a:moveTo>
                  <a:cubicBezTo>
                    <a:pt x="48" y="76"/>
                    <a:pt x="48" y="76"/>
                    <a:pt x="48" y="76"/>
                  </a:cubicBezTo>
                  <a:cubicBezTo>
                    <a:pt x="46" y="76"/>
                    <a:pt x="44" y="75"/>
                    <a:pt x="43" y="72"/>
                  </a:cubicBezTo>
                  <a:cubicBezTo>
                    <a:pt x="42" y="69"/>
                    <a:pt x="42" y="66"/>
                    <a:pt x="42" y="63"/>
                  </a:cubicBezTo>
                  <a:cubicBezTo>
                    <a:pt x="33" y="54"/>
                    <a:pt x="33" y="54"/>
                    <a:pt x="33" y="54"/>
                  </a:cubicBezTo>
                  <a:cubicBezTo>
                    <a:pt x="28" y="49"/>
                    <a:pt x="24" y="48"/>
                    <a:pt x="23" y="47"/>
                  </a:cubicBezTo>
                  <a:cubicBezTo>
                    <a:pt x="21" y="47"/>
                    <a:pt x="19" y="46"/>
                    <a:pt x="17" y="44"/>
                  </a:cubicBezTo>
                  <a:cubicBezTo>
                    <a:pt x="5" y="32"/>
                    <a:pt x="5" y="32"/>
                    <a:pt x="5" y="32"/>
                  </a:cubicBezTo>
                  <a:cubicBezTo>
                    <a:pt x="4" y="31"/>
                    <a:pt x="1" y="28"/>
                    <a:pt x="0" y="23"/>
                  </a:cubicBezTo>
                  <a:cubicBezTo>
                    <a:pt x="0" y="19"/>
                    <a:pt x="2" y="14"/>
                    <a:pt x="6" y="9"/>
                  </a:cubicBezTo>
                  <a:cubicBezTo>
                    <a:pt x="10" y="6"/>
                    <a:pt x="10" y="6"/>
                    <a:pt x="10" y="6"/>
                  </a:cubicBezTo>
                  <a:cubicBezTo>
                    <a:pt x="14" y="2"/>
                    <a:pt x="18" y="0"/>
                    <a:pt x="22" y="0"/>
                  </a:cubicBezTo>
                  <a:cubicBezTo>
                    <a:pt x="28" y="0"/>
                    <a:pt x="31" y="4"/>
                    <a:pt x="32" y="5"/>
                  </a:cubicBezTo>
                  <a:cubicBezTo>
                    <a:pt x="44" y="17"/>
                    <a:pt x="44" y="17"/>
                    <a:pt x="44" y="17"/>
                  </a:cubicBezTo>
                  <a:cubicBezTo>
                    <a:pt x="46" y="19"/>
                    <a:pt x="47" y="21"/>
                    <a:pt x="47" y="23"/>
                  </a:cubicBezTo>
                  <a:cubicBezTo>
                    <a:pt x="48" y="24"/>
                    <a:pt x="49" y="27"/>
                    <a:pt x="54" y="33"/>
                  </a:cubicBezTo>
                  <a:cubicBezTo>
                    <a:pt x="63" y="42"/>
                    <a:pt x="63" y="42"/>
                    <a:pt x="63" y="42"/>
                  </a:cubicBezTo>
                  <a:cubicBezTo>
                    <a:pt x="64" y="42"/>
                    <a:pt x="65" y="42"/>
                    <a:pt x="66" y="42"/>
                  </a:cubicBezTo>
                  <a:cubicBezTo>
                    <a:pt x="69" y="42"/>
                    <a:pt x="71" y="42"/>
                    <a:pt x="73" y="43"/>
                  </a:cubicBezTo>
                  <a:cubicBezTo>
                    <a:pt x="74" y="44"/>
                    <a:pt x="76" y="45"/>
                    <a:pt x="76" y="47"/>
                  </a:cubicBezTo>
                  <a:cubicBezTo>
                    <a:pt x="76" y="49"/>
                    <a:pt x="76" y="51"/>
                    <a:pt x="74" y="52"/>
                  </a:cubicBezTo>
                  <a:cubicBezTo>
                    <a:pt x="52" y="74"/>
                    <a:pt x="52" y="74"/>
                    <a:pt x="52" y="74"/>
                  </a:cubicBezTo>
                  <a:cubicBezTo>
                    <a:pt x="51" y="75"/>
                    <a:pt x="50" y="76"/>
                    <a:pt x="48" y="76"/>
                  </a:cubicBezTo>
                  <a:close/>
                  <a:moveTo>
                    <a:pt x="22" y="8"/>
                  </a:moveTo>
                  <a:cubicBezTo>
                    <a:pt x="20" y="8"/>
                    <a:pt x="18" y="9"/>
                    <a:pt x="15" y="12"/>
                  </a:cubicBezTo>
                  <a:cubicBezTo>
                    <a:pt x="12" y="15"/>
                    <a:pt x="12" y="15"/>
                    <a:pt x="12" y="15"/>
                  </a:cubicBezTo>
                  <a:cubicBezTo>
                    <a:pt x="9" y="18"/>
                    <a:pt x="8" y="20"/>
                    <a:pt x="8" y="23"/>
                  </a:cubicBezTo>
                  <a:cubicBezTo>
                    <a:pt x="8" y="25"/>
                    <a:pt x="10" y="26"/>
                    <a:pt x="10" y="26"/>
                  </a:cubicBezTo>
                  <a:cubicBezTo>
                    <a:pt x="11" y="27"/>
                    <a:pt x="11" y="27"/>
                    <a:pt x="11" y="27"/>
                  </a:cubicBezTo>
                  <a:cubicBezTo>
                    <a:pt x="23" y="39"/>
                    <a:pt x="23" y="39"/>
                    <a:pt x="23" y="39"/>
                  </a:cubicBezTo>
                  <a:cubicBezTo>
                    <a:pt x="23" y="39"/>
                    <a:pt x="24" y="39"/>
                    <a:pt x="24" y="39"/>
                  </a:cubicBezTo>
                  <a:cubicBezTo>
                    <a:pt x="27" y="40"/>
                    <a:pt x="32" y="42"/>
                    <a:pt x="38" y="48"/>
                  </a:cubicBezTo>
                  <a:cubicBezTo>
                    <a:pt x="49" y="58"/>
                    <a:pt x="49" y="58"/>
                    <a:pt x="49" y="58"/>
                  </a:cubicBezTo>
                  <a:cubicBezTo>
                    <a:pt x="50" y="60"/>
                    <a:pt x="51" y="62"/>
                    <a:pt x="50" y="63"/>
                  </a:cubicBezTo>
                  <a:cubicBezTo>
                    <a:pt x="50" y="64"/>
                    <a:pt x="50" y="65"/>
                    <a:pt x="50" y="65"/>
                  </a:cubicBezTo>
                  <a:cubicBezTo>
                    <a:pt x="65" y="50"/>
                    <a:pt x="65" y="50"/>
                    <a:pt x="65" y="50"/>
                  </a:cubicBezTo>
                  <a:cubicBezTo>
                    <a:pt x="65" y="50"/>
                    <a:pt x="64" y="50"/>
                    <a:pt x="64" y="50"/>
                  </a:cubicBezTo>
                  <a:cubicBezTo>
                    <a:pt x="63" y="50"/>
                    <a:pt x="63" y="50"/>
                    <a:pt x="63" y="50"/>
                  </a:cubicBezTo>
                  <a:cubicBezTo>
                    <a:pt x="61" y="50"/>
                    <a:pt x="60" y="50"/>
                    <a:pt x="59" y="49"/>
                  </a:cubicBezTo>
                  <a:cubicBezTo>
                    <a:pt x="48" y="38"/>
                    <a:pt x="48" y="38"/>
                    <a:pt x="48" y="38"/>
                  </a:cubicBezTo>
                  <a:cubicBezTo>
                    <a:pt x="42" y="32"/>
                    <a:pt x="40" y="27"/>
                    <a:pt x="40" y="24"/>
                  </a:cubicBezTo>
                  <a:cubicBezTo>
                    <a:pt x="39" y="24"/>
                    <a:pt x="39" y="23"/>
                    <a:pt x="39" y="23"/>
                  </a:cubicBezTo>
                  <a:cubicBezTo>
                    <a:pt x="26" y="10"/>
                    <a:pt x="26" y="10"/>
                    <a:pt x="26" y="10"/>
                  </a:cubicBezTo>
                  <a:cubicBezTo>
                    <a:pt x="26" y="10"/>
                    <a:pt x="25" y="8"/>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 name="Freeform 81">
              <a:extLst>
                <a:ext uri="{FF2B5EF4-FFF2-40B4-BE49-F238E27FC236}">
                  <a16:creationId xmlns:a16="http://schemas.microsoft.com/office/drawing/2014/main" xmlns="" id="{24950215-2F26-4D01-A792-A9D4E8E95D82}"/>
                </a:ext>
              </a:extLst>
            </p:cNvPr>
            <p:cNvSpPr>
              <a:spLocks/>
            </p:cNvSpPr>
            <p:nvPr/>
          </p:nvSpPr>
          <p:spPr bwMode="auto">
            <a:xfrm>
              <a:off x="8174039" y="1776413"/>
              <a:ext cx="258763" cy="244475"/>
            </a:xfrm>
            <a:custGeom>
              <a:avLst/>
              <a:gdLst>
                <a:gd name="T0" fmla="*/ 76 w 152"/>
                <a:gd name="T1" fmla="*/ 144 h 144"/>
                <a:gd name="T2" fmla="*/ 12 w 152"/>
                <a:gd name="T3" fmla="*/ 112 h 144"/>
                <a:gd name="T4" fmla="*/ 0 w 152"/>
                <a:gd name="T5" fmla="*/ 0 h 144"/>
                <a:gd name="T6" fmla="*/ 8 w 152"/>
                <a:gd name="T7" fmla="*/ 0 h 144"/>
                <a:gd name="T8" fmla="*/ 20 w 152"/>
                <a:gd name="T9" fmla="*/ 112 h 144"/>
                <a:gd name="T10" fmla="*/ 76 w 152"/>
                <a:gd name="T11" fmla="*/ 136 h 144"/>
                <a:gd name="T12" fmla="*/ 132 w 152"/>
                <a:gd name="T13" fmla="*/ 112 h 144"/>
                <a:gd name="T14" fmla="*/ 132 w 152"/>
                <a:gd name="T15" fmla="*/ 112 h 144"/>
                <a:gd name="T16" fmla="*/ 144 w 152"/>
                <a:gd name="T17" fmla="*/ 0 h 144"/>
                <a:gd name="T18" fmla="*/ 152 w 152"/>
                <a:gd name="T19" fmla="*/ 0 h 144"/>
                <a:gd name="T20" fmla="*/ 140 w 152"/>
                <a:gd name="T21" fmla="*/ 112 h 144"/>
                <a:gd name="T22" fmla="*/ 76 w 152"/>
                <a:gd name="T2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 h="144">
                  <a:moveTo>
                    <a:pt x="76" y="144"/>
                  </a:moveTo>
                  <a:cubicBezTo>
                    <a:pt x="49" y="144"/>
                    <a:pt x="12" y="132"/>
                    <a:pt x="12" y="112"/>
                  </a:cubicBezTo>
                  <a:cubicBezTo>
                    <a:pt x="0" y="0"/>
                    <a:pt x="0" y="0"/>
                    <a:pt x="0" y="0"/>
                  </a:cubicBezTo>
                  <a:cubicBezTo>
                    <a:pt x="8" y="0"/>
                    <a:pt x="8" y="0"/>
                    <a:pt x="8" y="0"/>
                  </a:cubicBezTo>
                  <a:cubicBezTo>
                    <a:pt x="20" y="112"/>
                    <a:pt x="20" y="112"/>
                    <a:pt x="20" y="112"/>
                  </a:cubicBezTo>
                  <a:cubicBezTo>
                    <a:pt x="20" y="124"/>
                    <a:pt x="49" y="136"/>
                    <a:pt x="76" y="136"/>
                  </a:cubicBezTo>
                  <a:cubicBezTo>
                    <a:pt x="103" y="136"/>
                    <a:pt x="132" y="123"/>
                    <a:pt x="132" y="112"/>
                  </a:cubicBezTo>
                  <a:cubicBezTo>
                    <a:pt x="132" y="112"/>
                    <a:pt x="132" y="112"/>
                    <a:pt x="132" y="112"/>
                  </a:cubicBezTo>
                  <a:cubicBezTo>
                    <a:pt x="144" y="0"/>
                    <a:pt x="144" y="0"/>
                    <a:pt x="144" y="0"/>
                  </a:cubicBezTo>
                  <a:cubicBezTo>
                    <a:pt x="152" y="0"/>
                    <a:pt x="152" y="0"/>
                    <a:pt x="152" y="0"/>
                  </a:cubicBezTo>
                  <a:cubicBezTo>
                    <a:pt x="140" y="112"/>
                    <a:pt x="140" y="112"/>
                    <a:pt x="140" y="112"/>
                  </a:cubicBezTo>
                  <a:cubicBezTo>
                    <a:pt x="140" y="132"/>
                    <a:pt x="102" y="144"/>
                    <a:pt x="76"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6" name="Freeform 82">
              <a:extLst>
                <a:ext uri="{FF2B5EF4-FFF2-40B4-BE49-F238E27FC236}">
                  <a16:creationId xmlns:a16="http://schemas.microsoft.com/office/drawing/2014/main" xmlns="" id="{FEE9E4A5-1E75-44D1-A510-B49F0B2C95E7}"/>
                </a:ext>
              </a:extLst>
            </p:cNvPr>
            <p:cNvSpPr>
              <a:spLocks/>
            </p:cNvSpPr>
            <p:nvPr/>
          </p:nvSpPr>
          <p:spPr bwMode="auto">
            <a:xfrm>
              <a:off x="8256589" y="1631950"/>
              <a:ext cx="109538" cy="266700"/>
            </a:xfrm>
            <a:custGeom>
              <a:avLst/>
              <a:gdLst>
                <a:gd name="T0" fmla="*/ 60 w 65"/>
                <a:gd name="T1" fmla="*/ 156 h 156"/>
                <a:gd name="T2" fmla="*/ 52 w 65"/>
                <a:gd name="T3" fmla="*/ 156 h 156"/>
                <a:gd name="T4" fmla="*/ 33 w 65"/>
                <a:gd name="T5" fmla="*/ 11 h 156"/>
                <a:gd name="T6" fmla="*/ 26 w 65"/>
                <a:gd name="T7" fmla="*/ 8 h 156"/>
                <a:gd name="T8" fmla="*/ 21 w 65"/>
                <a:gd name="T9" fmla="*/ 12 h 156"/>
                <a:gd name="T10" fmla="*/ 8 w 65"/>
                <a:gd name="T11" fmla="*/ 61 h 156"/>
                <a:gd name="T12" fmla="*/ 0 w 65"/>
                <a:gd name="T13" fmla="*/ 59 h 156"/>
                <a:gd name="T14" fmla="*/ 14 w 65"/>
                <a:gd name="T15" fmla="*/ 8 h 156"/>
                <a:gd name="T16" fmla="*/ 26 w 65"/>
                <a:gd name="T17" fmla="*/ 0 h 156"/>
                <a:gd name="T18" fmla="*/ 39 w 65"/>
                <a:gd name="T19" fmla="*/ 6 h 156"/>
                <a:gd name="T20" fmla="*/ 60 w 65"/>
                <a:gd name="T21"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156">
                  <a:moveTo>
                    <a:pt x="60" y="156"/>
                  </a:moveTo>
                  <a:cubicBezTo>
                    <a:pt x="52" y="156"/>
                    <a:pt x="52" y="156"/>
                    <a:pt x="52" y="156"/>
                  </a:cubicBezTo>
                  <a:cubicBezTo>
                    <a:pt x="58" y="76"/>
                    <a:pt x="43" y="26"/>
                    <a:pt x="33" y="11"/>
                  </a:cubicBezTo>
                  <a:cubicBezTo>
                    <a:pt x="31" y="9"/>
                    <a:pt x="29" y="8"/>
                    <a:pt x="26" y="8"/>
                  </a:cubicBezTo>
                  <a:cubicBezTo>
                    <a:pt x="24" y="8"/>
                    <a:pt x="22" y="10"/>
                    <a:pt x="21" y="12"/>
                  </a:cubicBezTo>
                  <a:cubicBezTo>
                    <a:pt x="12" y="28"/>
                    <a:pt x="8" y="60"/>
                    <a:pt x="8" y="61"/>
                  </a:cubicBezTo>
                  <a:cubicBezTo>
                    <a:pt x="0" y="59"/>
                    <a:pt x="0" y="59"/>
                    <a:pt x="0" y="59"/>
                  </a:cubicBezTo>
                  <a:cubicBezTo>
                    <a:pt x="0" y="58"/>
                    <a:pt x="5" y="26"/>
                    <a:pt x="14" y="8"/>
                  </a:cubicBezTo>
                  <a:cubicBezTo>
                    <a:pt x="16" y="4"/>
                    <a:pt x="21" y="0"/>
                    <a:pt x="26" y="0"/>
                  </a:cubicBezTo>
                  <a:cubicBezTo>
                    <a:pt x="31" y="0"/>
                    <a:pt x="36" y="2"/>
                    <a:pt x="39" y="6"/>
                  </a:cubicBezTo>
                  <a:cubicBezTo>
                    <a:pt x="53" y="25"/>
                    <a:pt x="65" y="80"/>
                    <a:pt x="60"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7" name="Freeform 83">
              <a:extLst>
                <a:ext uri="{FF2B5EF4-FFF2-40B4-BE49-F238E27FC236}">
                  <a16:creationId xmlns:a16="http://schemas.microsoft.com/office/drawing/2014/main" xmlns="" id="{A1C8B302-EBA2-4BC1-A474-9894B079A0DA}"/>
                </a:ext>
              </a:extLst>
            </p:cNvPr>
            <p:cNvSpPr>
              <a:spLocks noEditPoints="1"/>
            </p:cNvSpPr>
            <p:nvPr/>
          </p:nvSpPr>
          <p:spPr bwMode="auto">
            <a:xfrm>
              <a:off x="8324851" y="1871663"/>
              <a:ext cx="53975" cy="53975"/>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8"/>
                  </a:moveTo>
                  <a:cubicBezTo>
                    <a:pt x="12" y="8"/>
                    <a:pt x="8" y="12"/>
                    <a:pt x="8" y="16"/>
                  </a:cubicBezTo>
                  <a:cubicBezTo>
                    <a:pt x="8" y="20"/>
                    <a:pt x="12" y="24"/>
                    <a:pt x="16" y="24"/>
                  </a:cubicBezTo>
                  <a:cubicBezTo>
                    <a:pt x="20" y="24"/>
                    <a:pt x="24" y="20"/>
                    <a:pt x="24" y="16"/>
                  </a:cubicBezTo>
                  <a:cubicBezTo>
                    <a:pt x="24" y="12"/>
                    <a:pt x="20"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8" name="Freeform 84">
              <a:extLst>
                <a:ext uri="{FF2B5EF4-FFF2-40B4-BE49-F238E27FC236}">
                  <a16:creationId xmlns:a16="http://schemas.microsoft.com/office/drawing/2014/main" xmlns="" id="{D8EE8E2E-18DC-4D57-9BF3-4867E5593FB5}"/>
                </a:ext>
              </a:extLst>
            </p:cNvPr>
            <p:cNvSpPr>
              <a:spLocks noEditPoints="1"/>
            </p:cNvSpPr>
            <p:nvPr/>
          </p:nvSpPr>
          <p:spPr bwMode="auto">
            <a:xfrm>
              <a:off x="8343901" y="1646238"/>
              <a:ext cx="157163" cy="141288"/>
            </a:xfrm>
            <a:custGeom>
              <a:avLst/>
              <a:gdLst>
                <a:gd name="T0" fmla="*/ 24 w 92"/>
                <a:gd name="T1" fmla="*/ 83 h 83"/>
                <a:gd name="T2" fmla="*/ 22 w 92"/>
                <a:gd name="T3" fmla="*/ 83 h 83"/>
                <a:gd name="T4" fmla="*/ 3 w 92"/>
                <a:gd name="T5" fmla="*/ 74 h 83"/>
                <a:gd name="T6" fmla="*/ 1 w 92"/>
                <a:gd name="T7" fmla="*/ 71 h 83"/>
                <a:gd name="T8" fmla="*/ 2 w 92"/>
                <a:gd name="T9" fmla="*/ 67 h 83"/>
                <a:gd name="T10" fmla="*/ 32 w 92"/>
                <a:gd name="T11" fmla="*/ 36 h 83"/>
                <a:gd name="T12" fmla="*/ 39 w 92"/>
                <a:gd name="T13" fmla="*/ 7 h 83"/>
                <a:gd name="T14" fmla="*/ 61 w 92"/>
                <a:gd name="T15" fmla="*/ 0 h 83"/>
                <a:gd name="T16" fmla="*/ 69 w 92"/>
                <a:gd name="T17" fmla="*/ 0 h 83"/>
                <a:gd name="T18" fmla="*/ 72 w 92"/>
                <a:gd name="T19" fmla="*/ 3 h 83"/>
                <a:gd name="T20" fmla="*/ 71 w 92"/>
                <a:gd name="T21" fmla="*/ 7 h 83"/>
                <a:gd name="T22" fmla="*/ 60 w 92"/>
                <a:gd name="T23" fmla="*/ 20 h 83"/>
                <a:gd name="T24" fmla="*/ 69 w 92"/>
                <a:gd name="T25" fmla="*/ 29 h 83"/>
                <a:gd name="T26" fmla="*/ 81 w 92"/>
                <a:gd name="T27" fmla="*/ 17 h 83"/>
                <a:gd name="T28" fmla="*/ 84 w 92"/>
                <a:gd name="T29" fmla="*/ 16 h 83"/>
                <a:gd name="T30" fmla="*/ 87 w 92"/>
                <a:gd name="T31" fmla="*/ 19 h 83"/>
                <a:gd name="T32" fmla="*/ 82 w 92"/>
                <a:gd name="T33" fmla="*/ 50 h 83"/>
                <a:gd name="T34" fmla="*/ 62 w 92"/>
                <a:gd name="T35" fmla="*/ 59 h 83"/>
                <a:gd name="T36" fmla="*/ 62 w 92"/>
                <a:gd name="T37" fmla="*/ 59 h 83"/>
                <a:gd name="T38" fmla="*/ 52 w 92"/>
                <a:gd name="T39" fmla="*/ 57 h 83"/>
                <a:gd name="T40" fmla="*/ 27 w 92"/>
                <a:gd name="T41" fmla="*/ 82 h 83"/>
                <a:gd name="T42" fmla="*/ 24 w 92"/>
                <a:gd name="T43" fmla="*/ 83 h 83"/>
                <a:gd name="T44" fmla="*/ 12 w 92"/>
                <a:gd name="T45" fmla="*/ 68 h 83"/>
                <a:gd name="T46" fmla="*/ 24 w 92"/>
                <a:gd name="T47" fmla="*/ 74 h 83"/>
                <a:gd name="T48" fmla="*/ 48 w 92"/>
                <a:gd name="T49" fmla="*/ 50 h 83"/>
                <a:gd name="T50" fmla="*/ 53 w 92"/>
                <a:gd name="T51" fmla="*/ 49 h 83"/>
                <a:gd name="T52" fmla="*/ 62 w 92"/>
                <a:gd name="T53" fmla="*/ 51 h 83"/>
                <a:gd name="T54" fmla="*/ 62 w 92"/>
                <a:gd name="T55" fmla="*/ 51 h 83"/>
                <a:gd name="T56" fmla="*/ 76 w 92"/>
                <a:gd name="T57" fmla="*/ 44 h 83"/>
                <a:gd name="T58" fmla="*/ 82 w 92"/>
                <a:gd name="T59" fmla="*/ 28 h 83"/>
                <a:gd name="T60" fmla="*/ 72 w 92"/>
                <a:gd name="T61" fmla="*/ 38 h 83"/>
                <a:gd name="T62" fmla="*/ 69 w 92"/>
                <a:gd name="T63" fmla="*/ 39 h 83"/>
                <a:gd name="T64" fmla="*/ 69 w 92"/>
                <a:gd name="T65" fmla="*/ 39 h 83"/>
                <a:gd name="T66" fmla="*/ 66 w 92"/>
                <a:gd name="T67" fmla="*/ 38 h 83"/>
                <a:gd name="T68" fmla="*/ 51 w 92"/>
                <a:gd name="T69" fmla="*/ 23 h 83"/>
                <a:gd name="T70" fmla="*/ 51 w 92"/>
                <a:gd name="T71" fmla="*/ 18 h 83"/>
                <a:gd name="T72" fmla="*/ 60 w 92"/>
                <a:gd name="T73" fmla="*/ 8 h 83"/>
                <a:gd name="T74" fmla="*/ 45 w 92"/>
                <a:gd name="T75" fmla="*/ 13 h 83"/>
                <a:gd name="T76" fmla="*/ 41 w 92"/>
                <a:gd name="T77" fmla="*/ 37 h 83"/>
                <a:gd name="T78" fmla="*/ 40 w 92"/>
                <a:gd name="T79" fmla="*/ 41 h 83"/>
                <a:gd name="T80" fmla="*/ 12 w 92"/>
                <a:gd name="T81"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83">
                  <a:moveTo>
                    <a:pt x="24" y="83"/>
                  </a:moveTo>
                  <a:cubicBezTo>
                    <a:pt x="23" y="83"/>
                    <a:pt x="23" y="83"/>
                    <a:pt x="22" y="83"/>
                  </a:cubicBezTo>
                  <a:cubicBezTo>
                    <a:pt x="18" y="79"/>
                    <a:pt x="11" y="76"/>
                    <a:pt x="3" y="74"/>
                  </a:cubicBezTo>
                  <a:cubicBezTo>
                    <a:pt x="2" y="73"/>
                    <a:pt x="1" y="72"/>
                    <a:pt x="1" y="71"/>
                  </a:cubicBezTo>
                  <a:cubicBezTo>
                    <a:pt x="0" y="70"/>
                    <a:pt x="1" y="68"/>
                    <a:pt x="2" y="67"/>
                  </a:cubicBezTo>
                  <a:cubicBezTo>
                    <a:pt x="32" y="36"/>
                    <a:pt x="32" y="36"/>
                    <a:pt x="32" y="36"/>
                  </a:cubicBezTo>
                  <a:cubicBezTo>
                    <a:pt x="31" y="28"/>
                    <a:pt x="31" y="15"/>
                    <a:pt x="39" y="7"/>
                  </a:cubicBezTo>
                  <a:cubicBezTo>
                    <a:pt x="44" y="2"/>
                    <a:pt x="52" y="0"/>
                    <a:pt x="61" y="0"/>
                  </a:cubicBezTo>
                  <a:cubicBezTo>
                    <a:pt x="64" y="0"/>
                    <a:pt x="66" y="0"/>
                    <a:pt x="69" y="0"/>
                  </a:cubicBezTo>
                  <a:cubicBezTo>
                    <a:pt x="70" y="0"/>
                    <a:pt x="71" y="1"/>
                    <a:pt x="72" y="3"/>
                  </a:cubicBezTo>
                  <a:cubicBezTo>
                    <a:pt x="72" y="4"/>
                    <a:pt x="72" y="5"/>
                    <a:pt x="71" y="7"/>
                  </a:cubicBezTo>
                  <a:cubicBezTo>
                    <a:pt x="60" y="20"/>
                    <a:pt x="60" y="20"/>
                    <a:pt x="60" y="20"/>
                  </a:cubicBezTo>
                  <a:cubicBezTo>
                    <a:pt x="69" y="29"/>
                    <a:pt x="69" y="29"/>
                    <a:pt x="69" y="29"/>
                  </a:cubicBezTo>
                  <a:cubicBezTo>
                    <a:pt x="81" y="17"/>
                    <a:pt x="81" y="17"/>
                    <a:pt x="81" y="17"/>
                  </a:cubicBezTo>
                  <a:cubicBezTo>
                    <a:pt x="82" y="16"/>
                    <a:pt x="83" y="16"/>
                    <a:pt x="84" y="16"/>
                  </a:cubicBezTo>
                  <a:cubicBezTo>
                    <a:pt x="86" y="16"/>
                    <a:pt x="87" y="17"/>
                    <a:pt x="87" y="19"/>
                  </a:cubicBezTo>
                  <a:cubicBezTo>
                    <a:pt x="92" y="30"/>
                    <a:pt x="90" y="42"/>
                    <a:pt x="82" y="50"/>
                  </a:cubicBezTo>
                  <a:cubicBezTo>
                    <a:pt x="76" y="56"/>
                    <a:pt x="69" y="59"/>
                    <a:pt x="62" y="59"/>
                  </a:cubicBezTo>
                  <a:cubicBezTo>
                    <a:pt x="62" y="59"/>
                    <a:pt x="62" y="59"/>
                    <a:pt x="62" y="59"/>
                  </a:cubicBezTo>
                  <a:cubicBezTo>
                    <a:pt x="58" y="59"/>
                    <a:pt x="55" y="58"/>
                    <a:pt x="52" y="57"/>
                  </a:cubicBezTo>
                  <a:cubicBezTo>
                    <a:pt x="27" y="82"/>
                    <a:pt x="27" y="82"/>
                    <a:pt x="27" y="82"/>
                  </a:cubicBezTo>
                  <a:cubicBezTo>
                    <a:pt x="26" y="83"/>
                    <a:pt x="25" y="83"/>
                    <a:pt x="24" y="83"/>
                  </a:cubicBezTo>
                  <a:close/>
                  <a:moveTo>
                    <a:pt x="12" y="68"/>
                  </a:moveTo>
                  <a:cubicBezTo>
                    <a:pt x="17" y="70"/>
                    <a:pt x="20" y="72"/>
                    <a:pt x="24" y="74"/>
                  </a:cubicBezTo>
                  <a:cubicBezTo>
                    <a:pt x="48" y="50"/>
                    <a:pt x="48" y="50"/>
                    <a:pt x="48" y="50"/>
                  </a:cubicBezTo>
                  <a:cubicBezTo>
                    <a:pt x="50" y="48"/>
                    <a:pt x="51" y="48"/>
                    <a:pt x="53" y="49"/>
                  </a:cubicBezTo>
                  <a:cubicBezTo>
                    <a:pt x="56" y="50"/>
                    <a:pt x="59" y="51"/>
                    <a:pt x="62" y="51"/>
                  </a:cubicBezTo>
                  <a:cubicBezTo>
                    <a:pt x="62" y="51"/>
                    <a:pt x="62" y="51"/>
                    <a:pt x="62" y="51"/>
                  </a:cubicBezTo>
                  <a:cubicBezTo>
                    <a:pt x="67" y="51"/>
                    <a:pt x="72" y="49"/>
                    <a:pt x="76" y="44"/>
                  </a:cubicBezTo>
                  <a:cubicBezTo>
                    <a:pt x="81" y="40"/>
                    <a:pt x="83" y="34"/>
                    <a:pt x="82" y="28"/>
                  </a:cubicBezTo>
                  <a:cubicBezTo>
                    <a:pt x="72" y="38"/>
                    <a:pt x="72" y="38"/>
                    <a:pt x="72" y="38"/>
                  </a:cubicBezTo>
                  <a:cubicBezTo>
                    <a:pt x="71" y="39"/>
                    <a:pt x="70" y="39"/>
                    <a:pt x="69" y="39"/>
                  </a:cubicBezTo>
                  <a:cubicBezTo>
                    <a:pt x="69" y="39"/>
                    <a:pt x="69" y="39"/>
                    <a:pt x="69" y="39"/>
                  </a:cubicBezTo>
                  <a:cubicBezTo>
                    <a:pt x="68" y="39"/>
                    <a:pt x="67" y="39"/>
                    <a:pt x="66" y="38"/>
                  </a:cubicBezTo>
                  <a:cubicBezTo>
                    <a:pt x="51" y="23"/>
                    <a:pt x="51" y="23"/>
                    <a:pt x="51" y="23"/>
                  </a:cubicBezTo>
                  <a:cubicBezTo>
                    <a:pt x="50" y="22"/>
                    <a:pt x="50" y="19"/>
                    <a:pt x="51" y="18"/>
                  </a:cubicBezTo>
                  <a:cubicBezTo>
                    <a:pt x="60" y="8"/>
                    <a:pt x="60" y="8"/>
                    <a:pt x="60" y="8"/>
                  </a:cubicBezTo>
                  <a:cubicBezTo>
                    <a:pt x="55" y="8"/>
                    <a:pt x="49" y="9"/>
                    <a:pt x="45" y="13"/>
                  </a:cubicBezTo>
                  <a:cubicBezTo>
                    <a:pt x="38" y="19"/>
                    <a:pt x="40" y="32"/>
                    <a:pt x="41" y="37"/>
                  </a:cubicBezTo>
                  <a:cubicBezTo>
                    <a:pt x="41" y="39"/>
                    <a:pt x="40" y="40"/>
                    <a:pt x="40" y="41"/>
                  </a:cubicBezTo>
                  <a:lnTo>
                    <a:pt x="1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9" name="Freeform 85">
              <a:extLst>
                <a:ext uri="{FF2B5EF4-FFF2-40B4-BE49-F238E27FC236}">
                  <a16:creationId xmlns:a16="http://schemas.microsoft.com/office/drawing/2014/main" xmlns="" id="{9D3E106A-2650-4265-B43E-9F694DC5CBAF}"/>
                </a:ext>
              </a:extLst>
            </p:cNvPr>
            <p:cNvSpPr>
              <a:spLocks/>
            </p:cNvSpPr>
            <p:nvPr/>
          </p:nvSpPr>
          <p:spPr bwMode="auto">
            <a:xfrm>
              <a:off x="8234364" y="1720850"/>
              <a:ext cx="147638" cy="23813"/>
            </a:xfrm>
            <a:custGeom>
              <a:avLst/>
              <a:gdLst>
                <a:gd name="T0" fmla="*/ 84 w 87"/>
                <a:gd name="T1" fmla="*/ 14 h 14"/>
                <a:gd name="T2" fmla="*/ 41 w 87"/>
                <a:gd name="T3" fmla="*/ 8 h 14"/>
                <a:gd name="T4" fmla="*/ 2 w 87"/>
                <a:gd name="T5" fmla="*/ 13 h 14"/>
                <a:gd name="T6" fmla="*/ 0 w 87"/>
                <a:gd name="T7" fmla="*/ 5 h 14"/>
                <a:gd name="T8" fmla="*/ 41 w 87"/>
                <a:gd name="T9" fmla="*/ 0 h 14"/>
                <a:gd name="T10" fmla="*/ 87 w 87"/>
                <a:gd name="T11" fmla="*/ 6 h 14"/>
                <a:gd name="T12" fmla="*/ 84 w 8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87" h="14">
                  <a:moveTo>
                    <a:pt x="84" y="14"/>
                  </a:moveTo>
                  <a:cubicBezTo>
                    <a:pt x="72" y="10"/>
                    <a:pt x="57" y="8"/>
                    <a:pt x="41" y="8"/>
                  </a:cubicBezTo>
                  <a:cubicBezTo>
                    <a:pt x="27" y="8"/>
                    <a:pt x="14" y="10"/>
                    <a:pt x="2" y="13"/>
                  </a:cubicBezTo>
                  <a:cubicBezTo>
                    <a:pt x="0" y="5"/>
                    <a:pt x="0" y="5"/>
                    <a:pt x="0" y="5"/>
                  </a:cubicBezTo>
                  <a:cubicBezTo>
                    <a:pt x="12" y="2"/>
                    <a:pt x="26" y="0"/>
                    <a:pt x="41" y="0"/>
                  </a:cubicBezTo>
                  <a:cubicBezTo>
                    <a:pt x="58" y="0"/>
                    <a:pt x="74" y="2"/>
                    <a:pt x="87" y="6"/>
                  </a:cubicBezTo>
                  <a:lnTo>
                    <a:pt x="8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0" name="Freeform 86">
              <a:extLst>
                <a:ext uri="{FF2B5EF4-FFF2-40B4-BE49-F238E27FC236}">
                  <a16:creationId xmlns:a16="http://schemas.microsoft.com/office/drawing/2014/main" xmlns="" id="{31F62AD6-A533-45FF-9B9B-C3D8841245C0}"/>
                </a:ext>
              </a:extLst>
            </p:cNvPr>
            <p:cNvSpPr>
              <a:spLocks/>
            </p:cNvSpPr>
            <p:nvPr/>
          </p:nvSpPr>
          <p:spPr bwMode="auto">
            <a:xfrm>
              <a:off x="8174039" y="1746250"/>
              <a:ext cx="258763" cy="84138"/>
            </a:xfrm>
            <a:custGeom>
              <a:avLst/>
              <a:gdLst>
                <a:gd name="T0" fmla="*/ 76 w 152"/>
                <a:gd name="T1" fmla="*/ 49 h 49"/>
                <a:gd name="T2" fmla="*/ 0 w 152"/>
                <a:gd name="T3" fmla="*/ 17 h 49"/>
                <a:gd name="T4" fmla="*/ 11 w 152"/>
                <a:gd name="T5" fmla="*/ 0 h 49"/>
                <a:gd name="T6" fmla="*/ 16 w 152"/>
                <a:gd name="T7" fmla="*/ 6 h 49"/>
                <a:gd name="T8" fmla="*/ 8 w 152"/>
                <a:gd name="T9" fmla="*/ 17 h 49"/>
                <a:gd name="T10" fmla="*/ 76 w 152"/>
                <a:gd name="T11" fmla="*/ 41 h 49"/>
                <a:gd name="T12" fmla="*/ 144 w 152"/>
                <a:gd name="T13" fmla="*/ 17 h 49"/>
                <a:gd name="T14" fmla="*/ 138 w 152"/>
                <a:gd name="T15" fmla="*/ 8 h 49"/>
                <a:gd name="T16" fmla="*/ 143 w 152"/>
                <a:gd name="T17" fmla="*/ 1 h 49"/>
                <a:gd name="T18" fmla="*/ 152 w 152"/>
                <a:gd name="T19" fmla="*/ 17 h 49"/>
                <a:gd name="T20" fmla="*/ 76 w 152"/>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49">
                  <a:moveTo>
                    <a:pt x="76" y="49"/>
                  </a:moveTo>
                  <a:cubicBezTo>
                    <a:pt x="33" y="49"/>
                    <a:pt x="0" y="35"/>
                    <a:pt x="0" y="17"/>
                  </a:cubicBezTo>
                  <a:cubicBezTo>
                    <a:pt x="0" y="13"/>
                    <a:pt x="2" y="6"/>
                    <a:pt x="11" y="0"/>
                  </a:cubicBezTo>
                  <a:cubicBezTo>
                    <a:pt x="16" y="6"/>
                    <a:pt x="16" y="6"/>
                    <a:pt x="16" y="6"/>
                  </a:cubicBezTo>
                  <a:cubicBezTo>
                    <a:pt x="12" y="9"/>
                    <a:pt x="8" y="13"/>
                    <a:pt x="8" y="17"/>
                  </a:cubicBezTo>
                  <a:cubicBezTo>
                    <a:pt x="8" y="28"/>
                    <a:pt x="36" y="41"/>
                    <a:pt x="76" y="41"/>
                  </a:cubicBezTo>
                  <a:cubicBezTo>
                    <a:pt x="116" y="41"/>
                    <a:pt x="144" y="28"/>
                    <a:pt x="144" y="17"/>
                  </a:cubicBezTo>
                  <a:cubicBezTo>
                    <a:pt x="144" y="13"/>
                    <a:pt x="141" y="10"/>
                    <a:pt x="138" y="8"/>
                  </a:cubicBezTo>
                  <a:cubicBezTo>
                    <a:pt x="143" y="1"/>
                    <a:pt x="143" y="1"/>
                    <a:pt x="143" y="1"/>
                  </a:cubicBezTo>
                  <a:cubicBezTo>
                    <a:pt x="150" y="7"/>
                    <a:pt x="152" y="13"/>
                    <a:pt x="152" y="17"/>
                  </a:cubicBezTo>
                  <a:cubicBezTo>
                    <a:pt x="152" y="35"/>
                    <a:pt x="119" y="49"/>
                    <a:pt x="7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1" name="Freeform 87">
              <a:extLst>
                <a:ext uri="{FF2B5EF4-FFF2-40B4-BE49-F238E27FC236}">
                  <a16:creationId xmlns:a16="http://schemas.microsoft.com/office/drawing/2014/main" xmlns="" id="{EA7ABB3D-A124-4AC4-8275-CF07F3516A16}"/>
                </a:ext>
              </a:extLst>
            </p:cNvPr>
            <p:cNvSpPr>
              <a:spLocks/>
            </p:cNvSpPr>
            <p:nvPr/>
          </p:nvSpPr>
          <p:spPr bwMode="auto">
            <a:xfrm>
              <a:off x="8237539" y="1778000"/>
              <a:ext cx="50800" cy="50800"/>
            </a:xfrm>
            <a:custGeom>
              <a:avLst/>
              <a:gdLst>
                <a:gd name="T0" fmla="*/ 26 w 32"/>
                <a:gd name="T1" fmla="*/ 32 h 32"/>
                <a:gd name="T2" fmla="*/ 0 w 32"/>
                <a:gd name="T3" fmla="*/ 6 h 32"/>
                <a:gd name="T4" fmla="*/ 6 w 32"/>
                <a:gd name="T5" fmla="*/ 0 h 32"/>
                <a:gd name="T6" fmla="*/ 32 w 32"/>
                <a:gd name="T7" fmla="*/ 25 h 32"/>
                <a:gd name="T8" fmla="*/ 26 w 32"/>
                <a:gd name="T9" fmla="*/ 32 h 32"/>
              </a:gdLst>
              <a:ahLst/>
              <a:cxnLst>
                <a:cxn ang="0">
                  <a:pos x="T0" y="T1"/>
                </a:cxn>
                <a:cxn ang="0">
                  <a:pos x="T2" y="T3"/>
                </a:cxn>
                <a:cxn ang="0">
                  <a:pos x="T4" y="T5"/>
                </a:cxn>
                <a:cxn ang="0">
                  <a:pos x="T6" y="T7"/>
                </a:cxn>
                <a:cxn ang="0">
                  <a:pos x="T8" y="T9"/>
                </a:cxn>
              </a:cxnLst>
              <a:rect l="0" t="0" r="r" b="b"/>
              <a:pathLst>
                <a:path w="32" h="32">
                  <a:moveTo>
                    <a:pt x="26" y="32"/>
                  </a:moveTo>
                  <a:lnTo>
                    <a:pt x="0" y="6"/>
                  </a:lnTo>
                  <a:lnTo>
                    <a:pt x="6" y="0"/>
                  </a:lnTo>
                  <a:lnTo>
                    <a:pt x="32" y="25"/>
                  </a:lnTo>
                  <a:lnTo>
                    <a:pt x="2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2" name="Freeform 88">
              <a:extLst>
                <a:ext uri="{FF2B5EF4-FFF2-40B4-BE49-F238E27FC236}">
                  <a16:creationId xmlns:a16="http://schemas.microsoft.com/office/drawing/2014/main" xmlns="" id="{BB10EA8A-7A7A-4A44-BE02-A4667D615011}"/>
                </a:ext>
              </a:extLst>
            </p:cNvPr>
            <p:cNvSpPr>
              <a:spLocks/>
            </p:cNvSpPr>
            <p:nvPr/>
          </p:nvSpPr>
          <p:spPr bwMode="auto">
            <a:xfrm>
              <a:off x="8258176" y="1757363"/>
              <a:ext cx="71438" cy="71438"/>
            </a:xfrm>
            <a:custGeom>
              <a:avLst/>
              <a:gdLst>
                <a:gd name="T0" fmla="*/ 38 w 45"/>
                <a:gd name="T1" fmla="*/ 45 h 45"/>
                <a:gd name="T2" fmla="*/ 0 w 45"/>
                <a:gd name="T3" fmla="*/ 6 h 45"/>
                <a:gd name="T4" fmla="*/ 6 w 45"/>
                <a:gd name="T5" fmla="*/ 0 h 45"/>
                <a:gd name="T6" fmla="*/ 45 w 45"/>
                <a:gd name="T7" fmla="*/ 38 h 45"/>
                <a:gd name="T8" fmla="*/ 38 w 45"/>
                <a:gd name="T9" fmla="*/ 45 h 45"/>
              </a:gdLst>
              <a:ahLst/>
              <a:cxnLst>
                <a:cxn ang="0">
                  <a:pos x="T0" y="T1"/>
                </a:cxn>
                <a:cxn ang="0">
                  <a:pos x="T2" y="T3"/>
                </a:cxn>
                <a:cxn ang="0">
                  <a:pos x="T4" y="T5"/>
                </a:cxn>
                <a:cxn ang="0">
                  <a:pos x="T6" y="T7"/>
                </a:cxn>
                <a:cxn ang="0">
                  <a:pos x="T8" y="T9"/>
                </a:cxn>
              </a:cxnLst>
              <a:rect l="0" t="0" r="r" b="b"/>
              <a:pathLst>
                <a:path w="45" h="45">
                  <a:moveTo>
                    <a:pt x="38" y="45"/>
                  </a:moveTo>
                  <a:lnTo>
                    <a:pt x="0" y="6"/>
                  </a:lnTo>
                  <a:lnTo>
                    <a:pt x="6" y="0"/>
                  </a:lnTo>
                  <a:lnTo>
                    <a:pt x="45" y="38"/>
                  </a:lnTo>
                  <a:lnTo>
                    <a:pt x="3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Tree>
    <p:extLst>
      <p:ext uri="{BB962C8B-B14F-4D97-AF65-F5344CB8AC3E}">
        <p14:creationId xmlns:p14="http://schemas.microsoft.com/office/powerpoint/2010/main" val="18509365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anim calcmode="lin" valueType="num">
                                      <p:cBhvr>
                                        <p:cTn id="19" dur="500" fill="hold"/>
                                        <p:tgtEl>
                                          <p:spTgt spid="18"/>
                                        </p:tgtEl>
                                        <p:attrNameLst>
                                          <p:attrName>ppt_x</p:attrName>
                                        </p:attrNameLst>
                                      </p:cBhvr>
                                      <p:tavLst>
                                        <p:tav tm="0">
                                          <p:val>
                                            <p:strVal val="#ppt_x"/>
                                          </p:val>
                                        </p:tav>
                                        <p:tav tm="100000">
                                          <p:val>
                                            <p:strVal val="#ppt_x"/>
                                          </p:val>
                                        </p:tav>
                                      </p:tavLst>
                                    </p:anim>
                                    <p:anim calcmode="lin" valueType="num">
                                      <p:cBhvr>
                                        <p:cTn id="20" dur="500" fill="hold"/>
                                        <p:tgtEl>
                                          <p:spTgt spid="1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p:cTn id="29" dur="500" fill="hold"/>
                                        <p:tgtEl>
                                          <p:spTgt spid="43"/>
                                        </p:tgtEl>
                                        <p:attrNameLst>
                                          <p:attrName>ppt_w</p:attrName>
                                        </p:attrNameLst>
                                      </p:cBhvr>
                                      <p:tavLst>
                                        <p:tav tm="0">
                                          <p:val>
                                            <p:fltVal val="0"/>
                                          </p:val>
                                        </p:tav>
                                        <p:tav tm="100000">
                                          <p:val>
                                            <p:strVal val="#ppt_w"/>
                                          </p:val>
                                        </p:tav>
                                      </p:tavLst>
                                    </p:anim>
                                    <p:anim calcmode="lin" valueType="num">
                                      <p:cBhvr>
                                        <p:cTn id="30" dur="500" fill="hold"/>
                                        <p:tgtEl>
                                          <p:spTgt spid="43"/>
                                        </p:tgtEl>
                                        <p:attrNameLst>
                                          <p:attrName>ppt_h</p:attrName>
                                        </p:attrNameLst>
                                      </p:cBhvr>
                                      <p:tavLst>
                                        <p:tav tm="0">
                                          <p:val>
                                            <p:fltVal val="0"/>
                                          </p:val>
                                        </p:tav>
                                        <p:tav tm="100000">
                                          <p:val>
                                            <p:strVal val="#ppt_h"/>
                                          </p:val>
                                        </p:tav>
                                      </p:tavLst>
                                    </p:anim>
                                    <p:animEffect transition="in" filter="fade">
                                      <p:cBhvr>
                                        <p:cTn id="31" dur="500"/>
                                        <p:tgtEl>
                                          <p:spTgt spid="43"/>
                                        </p:tgtEl>
                                      </p:cBhvr>
                                    </p:animEffect>
                                  </p:childTnLst>
                                </p:cTn>
                              </p:par>
                              <p:par>
                                <p:cTn id="32" presetID="53" presetClass="entr" presetSubtype="16" fill="hold" nodeType="withEffect">
                                  <p:stCondLst>
                                    <p:cond delay="0"/>
                                  </p:stCondLst>
                                  <p:childTnLst>
                                    <p:set>
                                      <p:cBhvr>
                                        <p:cTn id="33" dur="1" fill="hold">
                                          <p:stCondLst>
                                            <p:cond delay="0"/>
                                          </p:stCondLst>
                                        </p:cTn>
                                        <p:tgtEl>
                                          <p:spTgt spid="83"/>
                                        </p:tgtEl>
                                        <p:attrNameLst>
                                          <p:attrName>style.visibility</p:attrName>
                                        </p:attrNameLst>
                                      </p:cBhvr>
                                      <p:to>
                                        <p:strVal val="visible"/>
                                      </p:to>
                                    </p:set>
                                    <p:anim calcmode="lin" valueType="num">
                                      <p:cBhvr>
                                        <p:cTn id="34" dur="500" fill="hold"/>
                                        <p:tgtEl>
                                          <p:spTgt spid="83"/>
                                        </p:tgtEl>
                                        <p:attrNameLst>
                                          <p:attrName>ppt_w</p:attrName>
                                        </p:attrNameLst>
                                      </p:cBhvr>
                                      <p:tavLst>
                                        <p:tav tm="0">
                                          <p:val>
                                            <p:fltVal val="0"/>
                                          </p:val>
                                        </p:tav>
                                        <p:tav tm="100000">
                                          <p:val>
                                            <p:strVal val="#ppt_w"/>
                                          </p:val>
                                        </p:tav>
                                      </p:tavLst>
                                    </p:anim>
                                    <p:anim calcmode="lin" valueType="num">
                                      <p:cBhvr>
                                        <p:cTn id="35" dur="500" fill="hold"/>
                                        <p:tgtEl>
                                          <p:spTgt spid="83"/>
                                        </p:tgtEl>
                                        <p:attrNameLst>
                                          <p:attrName>ppt_h</p:attrName>
                                        </p:attrNameLst>
                                      </p:cBhvr>
                                      <p:tavLst>
                                        <p:tav tm="0">
                                          <p:val>
                                            <p:fltVal val="0"/>
                                          </p:val>
                                        </p:tav>
                                        <p:tav tm="100000">
                                          <p:val>
                                            <p:strVal val="#ppt_h"/>
                                          </p:val>
                                        </p:tav>
                                      </p:tavLst>
                                    </p:anim>
                                    <p:animEffect transition="in" filter="fade">
                                      <p:cBhvr>
                                        <p:cTn id="36" dur="500"/>
                                        <p:tgtEl>
                                          <p:spTgt spid="83"/>
                                        </p:tgtEl>
                                      </p:cBhvr>
                                    </p:animEffect>
                                  </p:childTnLst>
                                </p:cTn>
                              </p:par>
                            </p:childTnLst>
                          </p:cTn>
                        </p:par>
                        <p:par>
                          <p:cTn id="37" fill="hold">
                            <p:stCondLst>
                              <p:cond delay="2000"/>
                            </p:stCondLst>
                            <p:childTnLst>
                              <p:par>
                                <p:cTn id="38" presetID="47"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anim calcmode="lin" valueType="num">
                                      <p:cBhvr>
                                        <p:cTn id="41" dur="500" fill="hold"/>
                                        <p:tgtEl>
                                          <p:spTgt spid="16"/>
                                        </p:tgtEl>
                                        <p:attrNameLst>
                                          <p:attrName>ppt_x</p:attrName>
                                        </p:attrNameLst>
                                      </p:cBhvr>
                                      <p:tavLst>
                                        <p:tav tm="0">
                                          <p:val>
                                            <p:strVal val="#ppt_x"/>
                                          </p:val>
                                        </p:tav>
                                        <p:tav tm="100000">
                                          <p:val>
                                            <p:strVal val="#ppt_x"/>
                                          </p:val>
                                        </p:tav>
                                      </p:tavLst>
                                    </p:anim>
                                    <p:anim calcmode="lin" valueType="num">
                                      <p:cBhvr>
                                        <p:cTn id="42" dur="500" fill="hold"/>
                                        <p:tgtEl>
                                          <p:spTgt spid="16"/>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p:cTn id="46" dur="500" fill="hold"/>
                                        <p:tgtEl>
                                          <p:spTgt spid="44"/>
                                        </p:tgtEl>
                                        <p:attrNameLst>
                                          <p:attrName>ppt_w</p:attrName>
                                        </p:attrNameLst>
                                      </p:cBhvr>
                                      <p:tavLst>
                                        <p:tav tm="0">
                                          <p:val>
                                            <p:fltVal val="0"/>
                                          </p:val>
                                        </p:tav>
                                        <p:tav tm="100000">
                                          <p:val>
                                            <p:strVal val="#ppt_w"/>
                                          </p:val>
                                        </p:tav>
                                      </p:tavLst>
                                    </p:anim>
                                    <p:anim calcmode="lin" valueType="num">
                                      <p:cBhvr>
                                        <p:cTn id="47" dur="500" fill="hold"/>
                                        <p:tgtEl>
                                          <p:spTgt spid="44"/>
                                        </p:tgtEl>
                                        <p:attrNameLst>
                                          <p:attrName>ppt_h</p:attrName>
                                        </p:attrNameLst>
                                      </p:cBhvr>
                                      <p:tavLst>
                                        <p:tav tm="0">
                                          <p:val>
                                            <p:fltVal val="0"/>
                                          </p:val>
                                        </p:tav>
                                        <p:tav tm="100000">
                                          <p:val>
                                            <p:strVal val="#ppt_h"/>
                                          </p:val>
                                        </p:tav>
                                      </p:tavLst>
                                    </p:anim>
                                    <p:animEffect transition="in" filter="fade">
                                      <p:cBhvr>
                                        <p:cTn id="48" dur="500"/>
                                        <p:tgtEl>
                                          <p:spTgt spid="4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p:cTn id="51" dur="500" fill="hold"/>
                                        <p:tgtEl>
                                          <p:spTgt spid="45"/>
                                        </p:tgtEl>
                                        <p:attrNameLst>
                                          <p:attrName>ppt_w</p:attrName>
                                        </p:attrNameLst>
                                      </p:cBhvr>
                                      <p:tavLst>
                                        <p:tav tm="0">
                                          <p:val>
                                            <p:fltVal val="0"/>
                                          </p:val>
                                        </p:tav>
                                        <p:tav tm="100000">
                                          <p:val>
                                            <p:strVal val="#ppt_w"/>
                                          </p:val>
                                        </p:tav>
                                      </p:tavLst>
                                    </p:anim>
                                    <p:anim calcmode="lin" valueType="num">
                                      <p:cBhvr>
                                        <p:cTn id="52" dur="500" fill="hold"/>
                                        <p:tgtEl>
                                          <p:spTgt spid="45"/>
                                        </p:tgtEl>
                                        <p:attrNameLst>
                                          <p:attrName>ppt_h</p:attrName>
                                        </p:attrNameLst>
                                      </p:cBhvr>
                                      <p:tavLst>
                                        <p:tav tm="0">
                                          <p:val>
                                            <p:fltVal val="0"/>
                                          </p:val>
                                        </p:tav>
                                        <p:tav tm="100000">
                                          <p:val>
                                            <p:strVal val="#ppt_h"/>
                                          </p:val>
                                        </p:tav>
                                      </p:tavLst>
                                    </p:anim>
                                    <p:animEffect transition="in" filter="fade">
                                      <p:cBhvr>
                                        <p:cTn id="53" dur="500"/>
                                        <p:tgtEl>
                                          <p:spTgt spid="45"/>
                                        </p:tgtEl>
                                      </p:cBhvr>
                                    </p:animEffect>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anim calcmode="lin" valueType="num">
                                      <p:cBhvr>
                                        <p:cTn id="58" dur="500" fill="hold"/>
                                        <p:tgtEl>
                                          <p:spTgt spid="13"/>
                                        </p:tgtEl>
                                        <p:attrNameLst>
                                          <p:attrName>ppt_x</p:attrName>
                                        </p:attrNameLst>
                                      </p:cBhvr>
                                      <p:tavLst>
                                        <p:tav tm="0">
                                          <p:val>
                                            <p:strVal val="#ppt_x"/>
                                          </p:val>
                                        </p:tav>
                                        <p:tav tm="100000">
                                          <p:val>
                                            <p:strVal val="#ppt_x"/>
                                          </p:val>
                                        </p:tav>
                                      </p:tavLst>
                                    </p:anim>
                                    <p:anim calcmode="lin" valueType="num">
                                      <p:cBhvr>
                                        <p:cTn id="59" dur="500" fill="hold"/>
                                        <p:tgtEl>
                                          <p:spTgt spid="13"/>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53" presetClass="entr" presetSubtype="16"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p:cTn id="63" dur="500" fill="hold"/>
                                        <p:tgtEl>
                                          <p:spTgt spid="53"/>
                                        </p:tgtEl>
                                        <p:attrNameLst>
                                          <p:attrName>ppt_w</p:attrName>
                                        </p:attrNameLst>
                                      </p:cBhvr>
                                      <p:tavLst>
                                        <p:tav tm="0">
                                          <p:val>
                                            <p:fltVal val="0"/>
                                          </p:val>
                                        </p:tav>
                                        <p:tav tm="100000">
                                          <p:val>
                                            <p:strVal val="#ppt_w"/>
                                          </p:val>
                                        </p:tav>
                                      </p:tavLst>
                                    </p:anim>
                                    <p:anim calcmode="lin" valueType="num">
                                      <p:cBhvr>
                                        <p:cTn id="64" dur="500" fill="hold"/>
                                        <p:tgtEl>
                                          <p:spTgt spid="53"/>
                                        </p:tgtEl>
                                        <p:attrNameLst>
                                          <p:attrName>ppt_h</p:attrName>
                                        </p:attrNameLst>
                                      </p:cBhvr>
                                      <p:tavLst>
                                        <p:tav tm="0">
                                          <p:val>
                                            <p:fltVal val="0"/>
                                          </p:val>
                                        </p:tav>
                                        <p:tav tm="100000">
                                          <p:val>
                                            <p:strVal val="#ppt_h"/>
                                          </p:val>
                                        </p:tav>
                                      </p:tavLst>
                                    </p:anim>
                                    <p:animEffect transition="in" filter="fade">
                                      <p:cBhvr>
                                        <p:cTn id="65" dur="500"/>
                                        <p:tgtEl>
                                          <p:spTgt spid="5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p:cTn id="68" dur="500" fill="hold"/>
                                        <p:tgtEl>
                                          <p:spTgt spid="54"/>
                                        </p:tgtEl>
                                        <p:attrNameLst>
                                          <p:attrName>ppt_w</p:attrName>
                                        </p:attrNameLst>
                                      </p:cBhvr>
                                      <p:tavLst>
                                        <p:tav tm="0">
                                          <p:val>
                                            <p:fltVal val="0"/>
                                          </p:val>
                                        </p:tav>
                                        <p:tav tm="100000">
                                          <p:val>
                                            <p:strVal val="#ppt_w"/>
                                          </p:val>
                                        </p:tav>
                                      </p:tavLst>
                                    </p:anim>
                                    <p:anim calcmode="lin" valueType="num">
                                      <p:cBhvr>
                                        <p:cTn id="69" dur="500" fill="hold"/>
                                        <p:tgtEl>
                                          <p:spTgt spid="54"/>
                                        </p:tgtEl>
                                        <p:attrNameLst>
                                          <p:attrName>ppt_h</p:attrName>
                                        </p:attrNameLst>
                                      </p:cBhvr>
                                      <p:tavLst>
                                        <p:tav tm="0">
                                          <p:val>
                                            <p:fltVal val="0"/>
                                          </p:val>
                                        </p:tav>
                                        <p:tav tm="100000">
                                          <p:val>
                                            <p:strVal val="#ppt_h"/>
                                          </p:val>
                                        </p:tav>
                                      </p:tavLst>
                                    </p:anim>
                                    <p:animEffect transition="in" filter="fade">
                                      <p:cBhvr>
                                        <p:cTn id="70" dur="500"/>
                                        <p:tgtEl>
                                          <p:spTgt spid="54"/>
                                        </p:tgtEl>
                                      </p:cBhvr>
                                    </p:animEffect>
                                  </p:childTnLst>
                                </p:cTn>
                              </p:par>
                            </p:childTnLst>
                          </p:cTn>
                        </p:par>
                        <p:par>
                          <p:cTn id="71" fill="hold">
                            <p:stCondLst>
                              <p:cond delay="4000"/>
                            </p:stCondLst>
                            <p:childTnLst>
                              <p:par>
                                <p:cTn id="72" presetID="47" presetClass="entr" presetSubtype="0" fill="hold" grpId="0"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anim calcmode="lin" valueType="num">
                                      <p:cBhvr>
                                        <p:cTn id="75" dur="500" fill="hold"/>
                                        <p:tgtEl>
                                          <p:spTgt spid="10"/>
                                        </p:tgtEl>
                                        <p:attrNameLst>
                                          <p:attrName>ppt_x</p:attrName>
                                        </p:attrNameLst>
                                      </p:cBhvr>
                                      <p:tavLst>
                                        <p:tav tm="0">
                                          <p:val>
                                            <p:strVal val="#ppt_x"/>
                                          </p:val>
                                        </p:tav>
                                        <p:tav tm="100000">
                                          <p:val>
                                            <p:strVal val="#ppt_x"/>
                                          </p:val>
                                        </p:tav>
                                      </p:tavLst>
                                    </p:anim>
                                    <p:anim calcmode="lin" valueType="num">
                                      <p:cBhvr>
                                        <p:cTn id="76" dur="500" fill="hold"/>
                                        <p:tgtEl>
                                          <p:spTgt spid="10"/>
                                        </p:tgtEl>
                                        <p:attrNameLst>
                                          <p:attrName>ppt_y</p:attrName>
                                        </p:attrNameLst>
                                      </p:cBhvr>
                                      <p:tavLst>
                                        <p:tav tm="0">
                                          <p:val>
                                            <p:strVal val="#ppt_y-.1"/>
                                          </p:val>
                                        </p:tav>
                                        <p:tav tm="100000">
                                          <p:val>
                                            <p:strVal val="#ppt_y"/>
                                          </p:val>
                                        </p:tav>
                                      </p:tavLst>
                                    </p:anim>
                                  </p:childTnLst>
                                </p:cTn>
                              </p:par>
                            </p:childTnLst>
                          </p:cTn>
                        </p:par>
                        <p:par>
                          <p:cTn id="77" fill="hold">
                            <p:stCondLst>
                              <p:cond delay="4500"/>
                            </p:stCondLst>
                            <p:childTnLst>
                              <p:par>
                                <p:cTn id="78" presetID="53" presetClass="entr" presetSubtype="16"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 calcmode="lin" valueType="num">
                                      <p:cBhvr>
                                        <p:cTn id="80" dur="500" fill="hold"/>
                                        <p:tgtEl>
                                          <p:spTgt spid="46"/>
                                        </p:tgtEl>
                                        <p:attrNameLst>
                                          <p:attrName>ppt_w</p:attrName>
                                        </p:attrNameLst>
                                      </p:cBhvr>
                                      <p:tavLst>
                                        <p:tav tm="0">
                                          <p:val>
                                            <p:fltVal val="0"/>
                                          </p:val>
                                        </p:tav>
                                        <p:tav tm="100000">
                                          <p:val>
                                            <p:strVal val="#ppt_w"/>
                                          </p:val>
                                        </p:tav>
                                      </p:tavLst>
                                    </p:anim>
                                    <p:anim calcmode="lin" valueType="num">
                                      <p:cBhvr>
                                        <p:cTn id="81" dur="500" fill="hold"/>
                                        <p:tgtEl>
                                          <p:spTgt spid="46"/>
                                        </p:tgtEl>
                                        <p:attrNameLst>
                                          <p:attrName>ppt_h</p:attrName>
                                        </p:attrNameLst>
                                      </p:cBhvr>
                                      <p:tavLst>
                                        <p:tav tm="0">
                                          <p:val>
                                            <p:fltVal val="0"/>
                                          </p:val>
                                        </p:tav>
                                        <p:tav tm="100000">
                                          <p:val>
                                            <p:strVal val="#ppt_h"/>
                                          </p:val>
                                        </p:tav>
                                      </p:tavLst>
                                    </p:anim>
                                    <p:animEffect transition="in" filter="fade">
                                      <p:cBhvr>
                                        <p:cTn id="82" dur="500"/>
                                        <p:tgtEl>
                                          <p:spTgt spid="46"/>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5000"/>
                            </p:stCondLst>
                            <p:childTnLst>
                              <p:par>
                                <p:cTn id="89" presetID="42" presetClass="entr" presetSubtype="0"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fade">
                                      <p:cBhvr>
                                        <p:cTn id="91" dur="500"/>
                                        <p:tgtEl>
                                          <p:spTgt spid="7"/>
                                        </p:tgtEl>
                                      </p:cBhvr>
                                    </p:animEffect>
                                    <p:anim calcmode="lin" valueType="num">
                                      <p:cBhvr>
                                        <p:cTn id="92" dur="500" fill="hold"/>
                                        <p:tgtEl>
                                          <p:spTgt spid="7"/>
                                        </p:tgtEl>
                                        <p:attrNameLst>
                                          <p:attrName>ppt_x</p:attrName>
                                        </p:attrNameLst>
                                      </p:cBhvr>
                                      <p:tavLst>
                                        <p:tav tm="0">
                                          <p:val>
                                            <p:strVal val="#ppt_x"/>
                                          </p:val>
                                        </p:tav>
                                        <p:tav tm="100000">
                                          <p:val>
                                            <p:strVal val="#ppt_x"/>
                                          </p:val>
                                        </p:tav>
                                      </p:tavLst>
                                    </p:anim>
                                    <p:anim calcmode="lin" valueType="num">
                                      <p:cBhvr>
                                        <p:cTn id="93" dur="500" fill="hold"/>
                                        <p:tgtEl>
                                          <p:spTgt spid="7"/>
                                        </p:tgtEl>
                                        <p:attrNameLst>
                                          <p:attrName>ppt_y</p:attrName>
                                        </p:attrNameLst>
                                      </p:cBhvr>
                                      <p:tavLst>
                                        <p:tav tm="0">
                                          <p:val>
                                            <p:strVal val="#ppt_y+.1"/>
                                          </p:val>
                                        </p:tav>
                                        <p:tav tm="100000">
                                          <p:val>
                                            <p:strVal val="#ppt_y"/>
                                          </p:val>
                                        </p:tav>
                                      </p:tavLst>
                                    </p:anim>
                                  </p:childTnLst>
                                </p:cTn>
                              </p:par>
                            </p:childTnLst>
                          </p:cTn>
                        </p:par>
                        <p:par>
                          <p:cTn id="94" fill="hold">
                            <p:stCondLst>
                              <p:cond delay="5500"/>
                            </p:stCondLst>
                            <p:childTnLst>
                              <p:par>
                                <p:cTn id="95" presetID="53" presetClass="entr" presetSubtype="16" fill="hold" grpId="0"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p:cTn id="97" dur="500" fill="hold"/>
                                        <p:tgtEl>
                                          <p:spTgt spid="55"/>
                                        </p:tgtEl>
                                        <p:attrNameLst>
                                          <p:attrName>ppt_w</p:attrName>
                                        </p:attrNameLst>
                                      </p:cBhvr>
                                      <p:tavLst>
                                        <p:tav tm="0">
                                          <p:val>
                                            <p:fltVal val="0"/>
                                          </p:val>
                                        </p:tav>
                                        <p:tav tm="100000">
                                          <p:val>
                                            <p:strVal val="#ppt_w"/>
                                          </p:val>
                                        </p:tav>
                                      </p:tavLst>
                                    </p:anim>
                                    <p:anim calcmode="lin" valueType="num">
                                      <p:cBhvr>
                                        <p:cTn id="98" dur="500" fill="hold"/>
                                        <p:tgtEl>
                                          <p:spTgt spid="55"/>
                                        </p:tgtEl>
                                        <p:attrNameLst>
                                          <p:attrName>ppt_h</p:attrName>
                                        </p:attrNameLst>
                                      </p:cBhvr>
                                      <p:tavLst>
                                        <p:tav tm="0">
                                          <p:val>
                                            <p:fltVal val="0"/>
                                          </p:val>
                                        </p:tav>
                                        <p:tav tm="100000">
                                          <p:val>
                                            <p:strVal val="#ppt_h"/>
                                          </p:val>
                                        </p:tav>
                                      </p:tavLst>
                                    </p:anim>
                                    <p:animEffect transition="in" filter="fade">
                                      <p:cBhvr>
                                        <p:cTn id="99" dur="500"/>
                                        <p:tgtEl>
                                          <p:spTgt spid="55"/>
                                        </p:tgtEl>
                                      </p:cBhvr>
                                    </p:animEffect>
                                  </p:childTnLst>
                                </p:cTn>
                              </p:par>
                              <p:par>
                                <p:cTn id="100" presetID="53" presetClass="entr" presetSubtype="16" fill="hold" nodeType="withEffect">
                                  <p:stCondLst>
                                    <p:cond delay="0"/>
                                  </p:stCondLst>
                                  <p:childTnLst>
                                    <p:set>
                                      <p:cBhvr>
                                        <p:cTn id="101" dur="1" fill="hold">
                                          <p:stCondLst>
                                            <p:cond delay="0"/>
                                          </p:stCondLst>
                                        </p:cTn>
                                        <p:tgtEl>
                                          <p:spTgt spid="60"/>
                                        </p:tgtEl>
                                        <p:attrNameLst>
                                          <p:attrName>style.visibility</p:attrName>
                                        </p:attrNameLst>
                                      </p:cBhvr>
                                      <p:to>
                                        <p:strVal val="visible"/>
                                      </p:to>
                                    </p:set>
                                    <p:anim calcmode="lin" valueType="num">
                                      <p:cBhvr>
                                        <p:cTn id="102" dur="500" fill="hold"/>
                                        <p:tgtEl>
                                          <p:spTgt spid="60"/>
                                        </p:tgtEl>
                                        <p:attrNameLst>
                                          <p:attrName>ppt_w</p:attrName>
                                        </p:attrNameLst>
                                      </p:cBhvr>
                                      <p:tavLst>
                                        <p:tav tm="0">
                                          <p:val>
                                            <p:fltVal val="0"/>
                                          </p:val>
                                        </p:tav>
                                        <p:tav tm="100000">
                                          <p:val>
                                            <p:strVal val="#ppt_w"/>
                                          </p:val>
                                        </p:tav>
                                      </p:tavLst>
                                    </p:anim>
                                    <p:anim calcmode="lin" valueType="num">
                                      <p:cBhvr>
                                        <p:cTn id="103" dur="500" fill="hold"/>
                                        <p:tgtEl>
                                          <p:spTgt spid="60"/>
                                        </p:tgtEl>
                                        <p:attrNameLst>
                                          <p:attrName>ppt_h</p:attrName>
                                        </p:attrNameLst>
                                      </p:cBhvr>
                                      <p:tavLst>
                                        <p:tav tm="0">
                                          <p:val>
                                            <p:fltVal val="0"/>
                                          </p:val>
                                        </p:tav>
                                        <p:tav tm="100000">
                                          <p:val>
                                            <p:strVal val="#ppt_h"/>
                                          </p:val>
                                        </p:tav>
                                      </p:tavLst>
                                    </p:anim>
                                    <p:animEffect transition="in" filter="fade">
                                      <p:cBhvr>
                                        <p:cTn id="104" dur="500"/>
                                        <p:tgtEl>
                                          <p:spTgt spid="60"/>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6"/>
                                        </p:tgtEl>
                                        <p:attrNameLst>
                                          <p:attrName>style.visibility</p:attrName>
                                        </p:attrNameLst>
                                      </p:cBhvr>
                                      <p:to>
                                        <p:strVal val="visible"/>
                                      </p:to>
                                    </p:set>
                                    <p:anim calcmode="lin" valueType="num">
                                      <p:cBhvr>
                                        <p:cTn id="107" dur="500" fill="hold"/>
                                        <p:tgtEl>
                                          <p:spTgt spid="56"/>
                                        </p:tgtEl>
                                        <p:attrNameLst>
                                          <p:attrName>ppt_w</p:attrName>
                                        </p:attrNameLst>
                                      </p:cBhvr>
                                      <p:tavLst>
                                        <p:tav tm="0">
                                          <p:val>
                                            <p:fltVal val="0"/>
                                          </p:val>
                                        </p:tav>
                                        <p:tav tm="100000">
                                          <p:val>
                                            <p:strVal val="#ppt_w"/>
                                          </p:val>
                                        </p:tav>
                                      </p:tavLst>
                                    </p:anim>
                                    <p:anim calcmode="lin" valueType="num">
                                      <p:cBhvr>
                                        <p:cTn id="108" dur="500" fill="hold"/>
                                        <p:tgtEl>
                                          <p:spTgt spid="56"/>
                                        </p:tgtEl>
                                        <p:attrNameLst>
                                          <p:attrName>ppt_h</p:attrName>
                                        </p:attrNameLst>
                                      </p:cBhvr>
                                      <p:tavLst>
                                        <p:tav tm="0">
                                          <p:val>
                                            <p:fltVal val="0"/>
                                          </p:val>
                                        </p:tav>
                                        <p:tav tm="100000">
                                          <p:val>
                                            <p:strVal val="#ppt_h"/>
                                          </p:val>
                                        </p:tav>
                                      </p:tavLst>
                                    </p:anim>
                                    <p:animEffect transition="in" filter="fade">
                                      <p:cBhvr>
                                        <p:cTn id="109" dur="500"/>
                                        <p:tgtEl>
                                          <p:spTgt spid="56"/>
                                        </p:tgtEl>
                                      </p:cBhvr>
                                    </p:animEffect>
                                  </p:childTnLst>
                                </p:cTn>
                              </p:par>
                            </p:childTnLst>
                          </p:cTn>
                        </p:par>
                        <p:par>
                          <p:cTn id="110" fill="hold">
                            <p:stCondLst>
                              <p:cond delay="6000"/>
                            </p:stCondLst>
                            <p:childTnLst>
                              <p:par>
                                <p:cTn id="111" presetID="47" presetClass="entr" presetSubtype="0" fill="hold" grpId="0" nodeType="afterEffect">
                                  <p:stCondLst>
                                    <p:cond delay="0"/>
                                  </p:stCondLst>
                                  <p:childTnLst>
                                    <p:set>
                                      <p:cBhvr>
                                        <p:cTn id="112" dur="1" fill="hold">
                                          <p:stCondLst>
                                            <p:cond delay="0"/>
                                          </p:stCondLst>
                                        </p:cTn>
                                        <p:tgtEl>
                                          <p:spTgt spid="39"/>
                                        </p:tgtEl>
                                        <p:attrNameLst>
                                          <p:attrName>style.visibility</p:attrName>
                                        </p:attrNameLst>
                                      </p:cBhvr>
                                      <p:to>
                                        <p:strVal val="visible"/>
                                      </p:to>
                                    </p:set>
                                    <p:animEffect transition="in" filter="fade">
                                      <p:cBhvr>
                                        <p:cTn id="113" dur="500"/>
                                        <p:tgtEl>
                                          <p:spTgt spid="39"/>
                                        </p:tgtEl>
                                      </p:cBhvr>
                                    </p:animEffect>
                                    <p:anim calcmode="lin" valueType="num">
                                      <p:cBhvr>
                                        <p:cTn id="114" dur="500" fill="hold"/>
                                        <p:tgtEl>
                                          <p:spTgt spid="39"/>
                                        </p:tgtEl>
                                        <p:attrNameLst>
                                          <p:attrName>ppt_x</p:attrName>
                                        </p:attrNameLst>
                                      </p:cBhvr>
                                      <p:tavLst>
                                        <p:tav tm="0">
                                          <p:val>
                                            <p:strVal val="#ppt_x"/>
                                          </p:val>
                                        </p:tav>
                                        <p:tav tm="100000">
                                          <p:val>
                                            <p:strVal val="#ppt_x"/>
                                          </p:val>
                                        </p:tav>
                                      </p:tavLst>
                                    </p:anim>
                                    <p:anim calcmode="lin" valueType="num">
                                      <p:cBhvr>
                                        <p:cTn id="115" dur="500" fill="hold"/>
                                        <p:tgtEl>
                                          <p:spTgt spid="39"/>
                                        </p:tgtEl>
                                        <p:attrNameLst>
                                          <p:attrName>ppt_y</p:attrName>
                                        </p:attrNameLst>
                                      </p:cBhvr>
                                      <p:tavLst>
                                        <p:tav tm="0">
                                          <p:val>
                                            <p:strVal val="#ppt_y-.1"/>
                                          </p:val>
                                        </p:tav>
                                        <p:tav tm="100000">
                                          <p:val>
                                            <p:strVal val="#ppt_y"/>
                                          </p:val>
                                        </p:tav>
                                      </p:tavLst>
                                    </p:anim>
                                  </p:childTnLst>
                                </p:cTn>
                              </p:par>
                            </p:childTnLst>
                          </p:cTn>
                        </p:par>
                        <p:par>
                          <p:cTn id="116" fill="hold">
                            <p:stCondLst>
                              <p:cond delay="6500"/>
                            </p:stCondLst>
                            <p:childTnLst>
                              <p:par>
                                <p:cTn id="117" presetID="53" presetClass="entr" presetSubtype="16" fill="hold" grpId="0" nodeType="afterEffect">
                                  <p:stCondLst>
                                    <p:cond delay="0"/>
                                  </p:stCondLst>
                                  <p:childTnLst>
                                    <p:set>
                                      <p:cBhvr>
                                        <p:cTn id="118" dur="1" fill="hold">
                                          <p:stCondLst>
                                            <p:cond delay="0"/>
                                          </p:stCondLst>
                                        </p:cTn>
                                        <p:tgtEl>
                                          <p:spTgt spid="51"/>
                                        </p:tgtEl>
                                        <p:attrNameLst>
                                          <p:attrName>style.visibility</p:attrName>
                                        </p:attrNameLst>
                                      </p:cBhvr>
                                      <p:to>
                                        <p:strVal val="visible"/>
                                      </p:to>
                                    </p:set>
                                    <p:anim calcmode="lin" valueType="num">
                                      <p:cBhvr>
                                        <p:cTn id="119" dur="500" fill="hold"/>
                                        <p:tgtEl>
                                          <p:spTgt spid="51"/>
                                        </p:tgtEl>
                                        <p:attrNameLst>
                                          <p:attrName>ppt_w</p:attrName>
                                        </p:attrNameLst>
                                      </p:cBhvr>
                                      <p:tavLst>
                                        <p:tav tm="0">
                                          <p:val>
                                            <p:fltVal val="0"/>
                                          </p:val>
                                        </p:tav>
                                        <p:tav tm="100000">
                                          <p:val>
                                            <p:strVal val="#ppt_w"/>
                                          </p:val>
                                        </p:tav>
                                      </p:tavLst>
                                    </p:anim>
                                    <p:anim calcmode="lin" valueType="num">
                                      <p:cBhvr>
                                        <p:cTn id="120" dur="500" fill="hold"/>
                                        <p:tgtEl>
                                          <p:spTgt spid="51"/>
                                        </p:tgtEl>
                                        <p:attrNameLst>
                                          <p:attrName>ppt_h</p:attrName>
                                        </p:attrNameLst>
                                      </p:cBhvr>
                                      <p:tavLst>
                                        <p:tav tm="0">
                                          <p:val>
                                            <p:fltVal val="0"/>
                                          </p:val>
                                        </p:tav>
                                        <p:tav tm="100000">
                                          <p:val>
                                            <p:strVal val="#ppt_h"/>
                                          </p:val>
                                        </p:tav>
                                      </p:tavLst>
                                    </p:anim>
                                    <p:animEffect transition="in" filter="fade">
                                      <p:cBhvr>
                                        <p:cTn id="121" dur="500"/>
                                        <p:tgtEl>
                                          <p:spTgt spid="51"/>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52"/>
                                        </p:tgtEl>
                                        <p:attrNameLst>
                                          <p:attrName>style.visibility</p:attrName>
                                        </p:attrNameLst>
                                      </p:cBhvr>
                                      <p:to>
                                        <p:strVal val="visible"/>
                                      </p:to>
                                    </p:set>
                                    <p:anim calcmode="lin" valueType="num">
                                      <p:cBhvr>
                                        <p:cTn id="124" dur="500" fill="hold"/>
                                        <p:tgtEl>
                                          <p:spTgt spid="52"/>
                                        </p:tgtEl>
                                        <p:attrNameLst>
                                          <p:attrName>ppt_w</p:attrName>
                                        </p:attrNameLst>
                                      </p:cBhvr>
                                      <p:tavLst>
                                        <p:tav tm="0">
                                          <p:val>
                                            <p:fltVal val="0"/>
                                          </p:val>
                                        </p:tav>
                                        <p:tav tm="100000">
                                          <p:val>
                                            <p:strVal val="#ppt_w"/>
                                          </p:val>
                                        </p:tav>
                                      </p:tavLst>
                                    </p:anim>
                                    <p:anim calcmode="lin" valueType="num">
                                      <p:cBhvr>
                                        <p:cTn id="125" dur="500" fill="hold"/>
                                        <p:tgtEl>
                                          <p:spTgt spid="52"/>
                                        </p:tgtEl>
                                        <p:attrNameLst>
                                          <p:attrName>ppt_h</p:attrName>
                                        </p:attrNameLst>
                                      </p:cBhvr>
                                      <p:tavLst>
                                        <p:tav tm="0">
                                          <p:val>
                                            <p:fltVal val="0"/>
                                          </p:val>
                                        </p:tav>
                                        <p:tav tm="100000">
                                          <p:val>
                                            <p:strVal val="#ppt_h"/>
                                          </p:val>
                                        </p:tav>
                                      </p:tavLst>
                                    </p:anim>
                                    <p:animEffect transition="in" filter="fade">
                                      <p:cBhvr>
                                        <p:cTn id="126" dur="500"/>
                                        <p:tgtEl>
                                          <p:spTgt spid="52"/>
                                        </p:tgtEl>
                                      </p:cBhvr>
                                    </p:animEffect>
                                  </p:childTnLst>
                                </p:cTn>
                              </p:par>
                              <p:par>
                                <p:cTn id="127" presetID="53" presetClass="entr" presetSubtype="16" fill="hold" nodeType="withEffect">
                                  <p:stCondLst>
                                    <p:cond delay="0"/>
                                  </p:stCondLst>
                                  <p:childTnLst>
                                    <p:set>
                                      <p:cBhvr>
                                        <p:cTn id="128" dur="1" fill="hold">
                                          <p:stCondLst>
                                            <p:cond delay="0"/>
                                          </p:stCondLst>
                                        </p:cTn>
                                        <p:tgtEl>
                                          <p:spTgt spid="73"/>
                                        </p:tgtEl>
                                        <p:attrNameLst>
                                          <p:attrName>style.visibility</p:attrName>
                                        </p:attrNameLst>
                                      </p:cBhvr>
                                      <p:to>
                                        <p:strVal val="visible"/>
                                      </p:to>
                                    </p:set>
                                    <p:anim calcmode="lin" valueType="num">
                                      <p:cBhvr>
                                        <p:cTn id="129" dur="500" fill="hold"/>
                                        <p:tgtEl>
                                          <p:spTgt spid="73"/>
                                        </p:tgtEl>
                                        <p:attrNameLst>
                                          <p:attrName>ppt_w</p:attrName>
                                        </p:attrNameLst>
                                      </p:cBhvr>
                                      <p:tavLst>
                                        <p:tav tm="0">
                                          <p:val>
                                            <p:fltVal val="0"/>
                                          </p:val>
                                        </p:tav>
                                        <p:tav tm="100000">
                                          <p:val>
                                            <p:strVal val="#ppt_w"/>
                                          </p:val>
                                        </p:tav>
                                      </p:tavLst>
                                    </p:anim>
                                    <p:anim calcmode="lin" valueType="num">
                                      <p:cBhvr>
                                        <p:cTn id="130" dur="500" fill="hold"/>
                                        <p:tgtEl>
                                          <p:spTgt spid="73"/>
                                        </p:tgtEl>
                                        <p:attrNameLst>
                                          <p:attrName>ppt_h</p:attrName>
                                        </p:attrNameLst>
                                      </p:cBhvr>
                                      <p:tavLst>
                                        <p:tav tm="0">
                                          <p:val>
                                            <p:fltVal val="0"/>
                                          </p:val>
                                        </p:tav>
                                        <p:tav tm="100000">
                                          <p:val>
                                            <p:strVal val="#ppt_h"/>
                                          </p:val>
                                        </p:tav>
                                      </p:tavLst>
                                    </p:anim>
                                    <p:animEffect transition="in" filter="fade">
                                      <p:cBhvr>
                                        <p:cTn id="13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7" grpId="0" animBg="1"/>
      <p:bldP spid="10" grpId="0" animBg="1"/>
      <p:bldP spid="13" grpId="0" animBg="1"/>
      <p:bldP spid="16" grpId="0" animBg="1"/>
      <p:bldP spid="18" grpId="0" animBg="1"/>
      <p:bldP spid="40" grpId="0"/>
      <p:bldP spid="42" grpId="0"/>
      <p:bldP spid="43" grpId="0"/>
      <p:bldP spid="44" grpId="0"/>
      <p:bldP spid="45" grpId="0"/>
      <p:bldP spid="46" grpId="0"/>
      <p:bldP spid="47" grpId="0"/>
      <p:bldP spid="51" grpId="0"/>
      <p:bldP spid="52" grpId="0"/>
      <p:bldP spid="53" grpId="0"/>
      <p:bldP spid="54" grpId="0"/>
      <p:bldP spid="55" grpId="0"/>
      <p:bldP spid="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787384" y="1261872"/>
            <a:ext cx="2424895" cy="4809744"/>
          </a:xfrm>
          <a:prstGeom prst="rect">
            <a:avLst/>
          </a:prstGeom>
          <a:gradFill>
            <a:gsLst>
              <a:gs pos="17000">
                <a:srgbClr val="EAC72B"/>
              </a:gs>
              <a:gs pos="37000">
                <a:srgbClr val="C8D36F"/>
              </a:gs>
              <a:gs pos="0">
                <a:srgbClr val="FFC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marL="171450" indent="-171450" algn="just" rtl="1">
              <a:lnSpc>
                <a:spcPct val="160000"/>
              </a:lnSpc>
              <a:buFont typeface="Wingdings" pitchFamily="2" charset="2"/>
              <a:buChar char="ü"/>
            </a:pPr>
            <a:r>
              <a:rPr lang="fa-IR" sz="1200" dirty="0" smtClean="0">
                <a:cs typeface="B Homa" panose="00000400000000000000" pitchFamily="2" charset="-78"/>
              </a:rPr>
              <a:t>اصول </a:t>
            </a:r>
            <a:r>
              <a:rPr lang="fa-IR" sz="1200" dirty="0">
                <a:cs typeface="B Homa" panose="00000400000000000000" pitchFamily="2" charset="-78"/>
              </a:rPr>
              <a:t>اولیه این برنامه عبارتند بودند </a:t>
            </a:r>
            <a:r>
              <a:rPr lang="fa-IR" sz="1200" dirty="0" smtClean="0">
                <a:cs typeface="B Homa" panose="00000400000000000000" pitchFamily="2" charset="-78"/>
              </a:rPr>
              <a:t>از: رشد نوین </a:t>
            </a:r>
            <a:r>
              <a:rPr lang="fa-IR" sz="1200" dirty="0">
                <a:cs typeface="B Homa" panose="00000400000000000000" pitchFamily="2" charset="-78"/>
              </a:rPr>
              <a:t>و عدالت </a:t>
            </a:r>
            <a:r>
              <a:rPr lang="fa-IR" sz="1200" dirty="0" smtClean="0">
                <a:cs typeface="B Homa" panose="00000400000000000000" pitchFamily="2" charset="-78"/>
              </a:rPr>
              <a:t>اجتماعی</a:t>
            </a:r>
            <a:endParaRPr lang="en-JM" sz="1200" dirty="0" smtClean="0">
              <a:cs typeface="B Homa" panose="00000400000000000000" pitchFamily="2" charset="-78"/>
            </a:endParaRPr>
          </a:p>
          <a:p>
            <a:pPr marL="171450" indent="-171450" algn="just" rtl="1">
              <a:lnSpc>
                <a:spcPct val="160000"/>
              </a:lnSpc>
              <a:buFont typeface="Wingdings" pitchFamily="2" charset="2"/>
              <a:buChar char="ü"/>
            </a:pPr>
            <a:r>
              <a:rPr lang="fa-IR" sz="1200" dirty="0" smtClean="0">
                <a:cs typeface="B Homa" panose="00000400000000000000" pitchFamily="2" charset="-78"/>
              </a:rPr>
              <a:t> </a:t>
            </a:r>
            <a:r>
              <a:rPr lang="fa-IR" sz="1200" dirty="0">
                <a:cs typeface="B Homa" panose="00000400000000000000" pitchFamily="2" charset="-78"/>
              </a:rPr>
              <a:t>برنامه هفتم با هدف تداوم موفقیت های برنامه ششم در حفظ آهنگ رشد اقتصادی و کاهش فقر آغاز </a:t>
            </a:r>
            <a:r>
              <a:rPr lang="fa-IR" sz="1200" dirty="0" smtClean="0">
                <a:cs typeface="B Homa" panose="00000400000000000000" pitchFamily="2" charset="-78"/>
              </a:rPr>
              <a:t>شد</a:t>
            </a:r>
            <a:r>
              <a:rPr lang="en-JM" sz="1200" dirty="0" smtClean="0">
                <a:cs typeface="B Homa" panose="00000400000000000000" pitchFamily="2" charset="-78"/>
              </a:rPr>
              <a:t>.</a:t>
            </a:r>
          </a:p>
          <a:p>
            <a:pPr marL="0" lvl="1" algn="just" rtl="1">
              <a:lnSpc>
                <a:spcPct val="160000"/>
              </a:lnSpc>
            </a:pPr>
            <a:r>
              <a:rPr lang="fa-IR" sz="1200" dirty="0" smtClean="0">
                <a:cs typeface="B Homa" panose="00000400000000000000" pitchFamily="2" charset="-78"/>
              </a:rPr>
              <a:t>     اهداف: </a:t>
            </a:r>
          </a:p>
          <a:p>
            <a:pPr marL="171450" lvl="1" indent="-171450" algn="just" rtl="1">
              <a:lnSpc>
                <a:spcPct val="160000"/>
              </a:lnSpc>
              <a:buFont typeface="Wingdings" pitchFamily="2" charset="2"/>
              <a:buChar char="ü"/>
            </a:pPr>
            <a:r>
              <a:rPr lang="fa-IR" sz="1200" dirty="0" smtClean="0">
                <a:cs typeface="B Homa" panose="00000400000000000000" pitchFamily="2" charset="-78"/>
              </a:rPr>
              <a:t>افزایش </a:t>
            </a:r>
            <a:r>
              <a:rPr lang="fa-IR" sz="1200" dirty="0">
                <a:cs typeface="B Homa" panose="00000400000000000000" pitchFamily="2" charset="-78"/>
              </a:rPr>
              <a:t>تراکم کشت </a:t>
            </a:r>
            <a:r>
              <a:rPr lang="fa-IR" sz="1200" dirty="0" smtClean="0">
                <a:cs typeface="B Homa" panose="00000400000000000000" pitchFamily="2" charset="-78"/>
              </a:rPr>
              <a:t>و تسریع رشد تولیدات غلات </a:t>
            </a:r>
          </a:p>
          <a:p>
            <a:pPr marL="171450" lvl="1" indent="-171450" algn="just" rtl="1">
              <a:lnSpc>
                <a:spcPct val="160000"/>
              </a:lnSpc>
              <a:buFont typeface="Wingdings" pitchFamily="2" charset="2"/>
              <a:buChar char="ü"/>
            </a:pPr>
            <a:r>
              <a:rPr lang="fa-IR" sz="1200" dirty="0" smtClean="0">
                <a:cs typeface="B Homa" panose="00000400000000000000" pitchFamily="2" charset="-78"/>
              </a:rPr>
              <a:t>افزایش </a:t>
            </a:r>
            <a:r>
              <a:rPr lang="fa-IR" sz="1200" dirty="0">
                <a:cs typeface="B Homa" panose="00000400000000000000" pitchFamily="2" charset="-78"/>
              </a:rPr>
              <a:t>فرصت های اشتغال </a:t>
            </a:r>
            <a:r>
              <a:rPr lang="fa-IR" sz="1200" dirty="0" smtClean="0">
                <a:cs typeface="B Homa" panose="00000400000000000000" pitchFamily="2" charset="-78"/>
              </a:rPr>
              <a:t>مولد</a:t>
            </a:r>
          </a:p>
          <a:p>
            <a:pPr marL="171450" lvl="1" indent="-171450" algn="just" rtl="1">
              <a:lnSpc>
                <a:spcPct val="160000"/>
              </a:lnSpc>
              <a:buFont typeface="Wingdings" pitchFamily="2" charset="2"/>
              <a:buChar char="ü"/>
            </a:pPr>
            <a:r>
              <a:rPr lang="fa-IR" sz="1200" dirty="0" smtClean="0">
                <a:cs typeface="B Homa" panose="00000400000000000000" pitchFamily="2" charset="-78"/>
              </a:rPr>
              <a:t>بالابردن </a:t>
            </a:r>
            <a:r>
              <a:rPr lang="fa-IR" sz="1200" dirty="0">
                <a:cs typeface="B Homa" panose="00000400000000000000" pitchFamily="2" charset="-78"/>
              </a:rPr>
              <a:t>سطح بهره وری    </a:t>
            </a:r>
            <a:endParaRPr lang="fa-IR" sz="1200" dirty="0" smtClean="0">
              <a:cs typeface="B Homa" panose="00000400000000000000" pitchFamily="2" charset="-78"/>
            </a:endParaRPr>
          </a:p>
          <a:p>
            <a:pPr marL="171450" lvl="1" indent="-171450" algn="just" rtl="1">
              <a:lnSpc>
                <a:spcPct val="160000"/>
              </a:lnSpc>
              <a:buFont typeface="Wingdings" pitchFamily="2" charset="2"/>
              <a:buChar char="ü"/>
            </a:pPr>
            <a:r>
              <a:rPr lang="fa-IR" sz="1200" dirty="0" smtClean="0">
                <a:cs typeface="B Homa" panose="00000400000000000000" pitchFamily="2" charset="-78"/>
              </a:rPr>
              <a:t>تهیه </a:t>
            </a:r>
            <a:r>
              <a:rPr lang="fa-IR" sz="1200" dirty="0">
                <a:cs typeface="B Homa" panose="00000400000000000000" pitchFamily="2" charset="-78"/>
              </a:rPr>
              <a:t>برنامه های عمران </a:t>
            </a:r>
            <a:r>
              <a:rPr lang="fa-IR" sz="1200" dirty="0" smtClean="0">
                <a:cs typeface="B Homa" panose="00000400000000000000" pitchFamily="2" charset="-78"/>
              </a:rPr>
              <a:t>روستایی</a:t>
            </a:r>
          </a:p>
          <a:p>
            <a:pPr marL="171450" lvl="1" indent="-171450" algn="just" rtl="1">
              <a:lnSpc>
                <a:spcPct val="160000"/>
              </a:lnSpc>
              <a:buFont typeface="Wingdings" pitchFamily="2" charset="2"/>
              <a:buChar char="ü"/>
            </a:pPr>
            <a:r>
              <a:rPr lang="fa-IR" sz="1200" dirty="0" smtClean="0">
                <a:cs typeface="B Homa" panose="00000400000000000000" pitchFamily="2" charset="-78"/>
              </a:rPr>
              <a:t>گسترش </a:t>
            </a:r>
            <a:r>
              <a:rPr lang="fa-IR" sz="1200" dirty="0">
                <a:cs typeface="B Homa" panose="00000400000000000000" pitchFamily="2" charset="-78"/>
              </a:rPr>
              <a:t>فعالیت های زیر </a:t>
            </a:r>
            <a:r>
              <a:rPr lang="fa-IR" sz="1200" dirty="0" smtClean="0">
                <a:cs typeface="B Homa" panose="00000400000000000000" pitchFamily="2" charset="-78"/>
              </a:rPr>
              <a:t>بنایی</a:t>
            </a:r>
          </a:p>
          <a:p>
            <a:pPr marL="171450" lvl="1" indent="-171450" algn="just" rtl="1">
              <a:lnSpc>
                <a:spcPct val="160000"/>
              </a:lnSpc>
              <a:buFont typeface="Wingdings" pitchFamily="2" charset="2"/>
              <a:buChar char="ü"/>
            </a:pPr>
            <a:r>
              <a:rPr lang="fa-IR" sz="1200" dirty="0" smtClean="0">
                <a:cs typeface="B Homa" panose="00000400000000000000" pitchFamily="2" charset="-78"/>
              </a:rPr>
              <a:t>گسترش </a:t>
            </a:r>
            <a:r>
              <a:rPr lang="fa-IR" sz="1200" dirty="0">
                <a:cs typeface="B Homa" panose="00000400000000000000" pitchFamily="2" charset="-78"/>
              </a:rPr>
              <a:t>آموزش ابتدایی </a:t>
            </a:r>
            <a:r>
              <a:rPr lang="fa-IR" sz="1200" dirty="0" smtClean="0">
                <a:cs typeface="B Homa" panose="00000400000000000000" pitchFamily="2" charset="-78"/>
              </a:rPr>
              <a:t>همگانی</a:t>
            </a:r>
          </a:p>
          <a:p>
            <a:pPr marL="171450" lvl="1" indent="-171450" algn="just" rtl="1">
              <a:lnSpc>
                <a:spcPct val="160000"/>
              </a:lnSpc>
              <a:buFont typeface="Wingdings" pitchFamily="2" charset="2"/>
              <a:buChar char="ü"/>
            </a:pPr>
            <a:r>
              <a:rPr lang="fa-IR" sz="1200" dirty="0" smtClean="0">
                <a:cs typeface="B Homa" panose="00000400000000000000" pitchFamily="2" charset="-78"/>
              </a:rPr>
              <a:t>دسترسی </a:t>
            </a:r>
            <a:r>
              <a:rPr lang="fa-IR" sz="1200" dirty="0">
                <a:cs typeface="B Homa" panose="00000400000000000000" pitchFamily="2" charset="-78"/>
              </a:rPr>
              <a:t>به تسهیلات بهداشتی برای عموم </a:t>
            </a:r>
            <a:endParaRPr lang="fa-IR" sz="1200" dirty="0" smtClean="0">
              <a:cs typeface="B Homa" panose="00000400000000000000" pitchFamily="2" charset="-78"/>
            </a:endParaRPr>
          </a:p>
          <a:p>
            <a:pPr marL="171450" lvl="1" indent="-171450" algn="just" rtl="1">
              <a:lnSpc>
                <a:spcPct val="160000"/>
              </a:lnSpc>
              <a:buFont typeface="Wingdings" pitchFamily="2" charset="2"/>
              <a:buChar char="ü"/>
            </a:pPr>
            <a:r>
              <a:rPr lang="fa-IR" sz="1200" dirty="0">
                <a:cs typeface="B Homa" pitchFamily="2" charset="-78"/>
              </a:rPr>
              <a:t>دستایابی به تکنولوژی </a:t>
            </a:r>
            <a:r>
              <a:rPr lang="fa-IR" sz="1200" dirty="0" smtClean="0">
                <a:cs typeface="B Homa" pitchFamily="2" charset="-78"/>
              </a:rPr>
              <a:t>مدرن                         </a:t>
            </a:r>
            <a:endParaRPr lang="fa-IR" sz="1200" dirty="0">
              <a:cs typeface="B Homa" panose="00000400000000000000" pitchFamily="2" charset="-78"/>
            </a:endParaRPr>
          </a:p>
        </p:txBody>
      </p:sp>
      <p:sp>
        <p:nvSpPr>
          <p:cNvPr id="6" name="Title 4"/>
          <p:cNvSpPr>
            <a:spLocks noGrp="1"/>
          </p:cNvSpPr>
          <p:nvPr>
            <p:ph type="title"/>
          </p:nvPr>
        </p:nvSpPr>
        <p:spPr>
          <a:xfrm>
            <a:off x="8695944" y="786436"/>
            <a:ext cx="2516335" cy="411428"/>
          </a:xfrm>
        </p:spPr>
        <p:style>
          <a:lnRef idx="2">
            <a:schemeClr val="accent4">
              <a:shade val="50000"/>
            </a:schemeClr>
          </a:lnRef>
          <a:fillRef idx="1">
            <a:schemeClr val="accent4"/>
          </a:fillRef>
          <a:effectRef idx="0">
            <a:schemeClr val="accent4"/>
          </a:effectRef>
          <a:fontRef idx="minor">
            <a:schemeClr val="lt1"/>
          </a:fontRef>
        </p:style>
        <p:txBody>
          <a:bodyPr/>
          <a:lstStyle/>
          <a:p>
            <a:pPr algn="ctr"/>
            <a:r>
              <a:rPr lang="fa-IR" sz="1800" dirty="0" smtClean="0">
                <a:solidFill>
                  <a:schemeClr val="tx1"/>
                </a:solidFill>
                <a:cs typeface="B Homa" panose="00000400000000000000" pitchFamily="2" charset="-78"/>
              </a:rPr>
              <a:t>برنامه هفتم 1990-1985 </a:t>
            </a:r>
            <a:endParaRPr lang="fa-IR" sz="1800" dirty="0">
              <a:solidFill>
                <a:schemeClr val="tx1"/>
              </a:solidFill>
              <a:cs typeface="B Homa" panose="00000400000000000000" pitchFamily="2" charset="-78"/>
            </a:endParaRPr>
          </a:p>
        </p:txBody>
      </p:sp>
      <p:sp>
        <p:nvSpPr>
          <p:cNvPr id="7" name="Rectangle 6"/>
          <p:cNvSpPr/>
          <p:nvPr/>
        </p:nvSpPr>
        <p:spPr>
          <a:xfrm>
            <a:off x="6196940" y="1261872"/>
            <a:ext cx="2424895" cy="4809744"/>
          </a:xfrm>
          <a:prstGeom prst="rect">
            <a:avLst/>
          </a:prstGeom>
          <a:gradFill>
            <a:gsLst>
              <a:gs pos="17000">
                <a:srgbClr val="EAC72B"/>
              </a:gs>
              <a:gs pos="37000">
                <a:srgbClr val="C8D36F"/>
              </a:gs>
              <a:gs pos="0">
                <a:srgbClr val="FFC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marL="171450" indent="-171450" algn="just" rtl="1">
              <a:lnSpc>
                <a:spcPct val="160000"/>
              </a:lnSpc>
              <a:buFont typeface="Wingdings" pitchFamily="2" charset="2"/>
              <a:buChar char="ü"/>
            </a:pPr>
            <a:r>
              <a:rPr lang="fa-IR" sz="1200" dirty="0">
                <a:cs typeface="B Homa" panose="00000400000000000000" pitchFamily="2" charset="-78"/>
              </a:rPr>
              <a:t>کشاورزی اتفاق می افتد به عنوان بزرگترین کمک کننده به تولید ناخالص </a:t>
            </a:r>
            <a:r>
              <a:rPr lang="fa-IR" sz="1200" dirty="0" smtClean="0">
                <a:cs typeface="B Homa" panose="00000400000000000000" pitchFamily="2" charset="-78"/>
              </a:rPr>
              <a:t>داخلی</a:t>
            </a:r>
          </a:p>
          <a:p>
            <a:pPr marL="171450" indent="-171450" algn="just" rtl="1">
              <a:lnSpc>
                <a:spcPct val="160000"/>
              </a:lnSpc>
              <a:buFont typeface="Wingdings" pitchFamily="2" charset="2"/>
              <a:buChar char="ü"/>
            </a:pPr>
            <a:r>
              <a:rPr lang="fa-IR" sz="1200" dirty="0">
                <a:cs typeface="B Homa" panose="00000400000000000000" pitchFamily="2" charset="-78"/>
              </a:rPr>
              <a:t>خودکفایی در تولید محصولات کشاورزی یک اولویت در این طرح </a:t>
            </a:r>
            <a:r>
              <a:rPr lang="fa-IR" sz="1200" dirty="0" smtClean="0">
                <a:cs typeface="B Homa" panose="00000400000000000000" pitchFamily="2" charset="-78"/>
              </a:rPr>
              <a:t>بود.</a:t>
            </a:r>
          </a:p>
          <a:p>
            <a:pPr algn="just" rtl="1">
              <a:lnSpc>
                <a:spcPct val="160000"/>
              </a:lnSpc>
            </a:pPr>
            <a:r>
              <a:rPr lang="fa-IR" sz="1200" dirty="0" smtClean="0">
                <a:cs typeface="B Homa" panose="00000400000000000000" pitchFamily="2" charset="-78"/>
              </a:rPr>
              <a:t>اهداف:</a:t>
            </a:r>
          </a:p>
          <a:p>
            <a:pPr marL="171450" lvl="1" indent="-171450" algn="just" rtl="1">
              <a:lnSpc>
                <a:spcPct val="160000"/>
              </a:lnSpc>
              <a:buFont typeface="Wingdings" pitchFamily="2" charset="2"/>
              <a:buChar char="ü"/>
            </a:pPr>
            <a:r>
              <a:rPr lang="fa-IR" sz="1200" dirty="0">
                <a:cs typeface="B Homa" panose="00000400000000000000" pitchFamily="2" charset="-78"/>
              </a:rPr>
              <a:t>طرح متمرکز بر توسعه فنی</a:t>
            </a:r>
          </a:p>
          <a:p>
            <a:pPr marL="171450" lvl="1" indent="-171450" algn="just" rtl="1">
              <a:lnSpc>
                <a:spcPct val="160000"/>
              </a:lnSpc>
              <a:buFont typeface="Wingdings" pitchFamily="2" charset="2"/>
              <a:buChar char="ü"/>
            </a:pPr>
            <a:r>
              <a:rPr lang="fa-IR" sz="1200" dirty="0">
                <a:cs typeface="B Homa" panose="00000400000000000000" pitchFamily="2" charset="-78"/>
              </a:rPr>
              <a:t>نوسازی بخش صنعتی</a:t>
            </a:r>
          </a:p>
          <a:p>
            <a:pPr marL="171450" lvl="1" indent="-171450" algn="just" rtl="1">
              <a:lnSpc>
                <a:spcPct val="160000"/>
              </a:lnSpc>
              <a:buFont typeface="Wingdings" pitchFamily="2" charset="2"/>
              <a:buChar char="ü"/>
            </a:pPr>
            <a:r>
              <a:rPr lang="fa-IR" sz="1200" dirty="0">
                <a:cs typeface="B Homa" panose="00000400000000000000" pitchFamily="2" charset="-78"/>
              </a:rPr>
              <a:t>تقویت زیرساخت</a:t>
            </a:r>
          </a:p>
          <a:p>
            <a:pPr marL="171450" lvl="1" indent="-171450" algn="just" rtl="1">
              <a:lnSpc>
                <a:spcPct val="160000"/>
              </a:lnSpc>
              <a:buFont typeface="Wingdings" pitchFamily="2" charset="2"/>
              <a:buChar char="ü"/>
            </a:pPr>
            <a:r>
              <a:rPr lang="fa-IR" sz="1200" dirty="0">
                <a:cs typeface="B Homa" panose="00000400000000000000" pitchFamily="2" charset="-78"/>
              </a:rPr>
              <a:t>تولید مواد غذایی از 51 میلیون نفر به 176،22 میلیون نفر افزایش یافته است</a:t>
            </a:r>
          </a:p>
          <a:p>
            <a:pPr marL="171450" lvl="1" indent="-171450" algn="just" rtl="1">
              <a:lnSpc>
                <a:spcPct val="160000"/>
              </a:lnSpc>
              <a:buFont typeface="Wingdings" pitchFamily="2" charset="2"/>
              <a:buChar char="ü"/>
            </a:pPr>
            <a:r>
              <a:rPr lang="fa-IR" sz="1200" dirty="0">
                <a:cs typeface="B Homa" panose="00000400000000000000" pitchFamily="2" charset="-78"/>
              </a:rPr>
              <a:t>24.4٪ صرفه جویی </a:t>
            </a:r>
            <a:r>
              <a:rPr lang="fa-IR" sz="1200" dirty="0" smtClean="0">
                <a:cs typeface="B Homa" panose="00000400000000000000" pitchFamily="2" charset="-78"/>
              </a:rPr>
              <a:t>داخلی</a:t>
            </a:r>
          </a:p>
          <a:p>
            <a:pPr marL="171450" lvl="1" indent="-171450" algn="just" rtl="1">
              <a:lnSpc>
                <a:spcPct val="160000"/>
              </a:lnSpc>
              <a:buFont typeface="Wingdings" pitchFamily="2" charset="2"/>
              <a:buChar char="ü"/>
            </a:pPr>
            <a:r>
              <a:rPr lang="fa-IR" sz="1200" dirty="0">
                <a:cs typeface="B Homa" panose="00000400000000000000" pitchFamily="2" charset="-78"/>
              </a:rPr>
              <a:t>این طرح موفق تر از طرح </a:t>
            </a:r>
            <a:r>
              <a:rPr lang="fa-IR" sz="1200" dirty="0" smtClean="0">
                <a:cs typeface="B Homa" panose="00000400000000000000" pitchFamily="2" charset="-78"/>
              </a:rPr>
              <a:t>قبلی بود.</a:t>
            </a:r>
            <a:endParaRPr lang="fa-IR" sz="1200" dirty="0">
              <a:cs typeface="B Homa" panose="00000400000000000000" pitchFamily="2" charset="-78"/>
            </a:endParaRPr>
          </a:p>
        </p:txBody>
      </p:sp>
      <p:sp>
        <p:nvSpPr>
          <p:cNvPr id="8" name="Rectangle 7"/>
          <p:cNvSpPr/>
          <p:nvPr/>
        </p:nvSpPr>
        <p:spPr>
          <a:xfrm>
            <a:off x="3606496" y="1261872"/>
            <a:ext cx="2424895" cy="4809744"/>
          </a:xfrm>
          <a:prstGeom prst="rect">
            <a:avLst/>
          </a:prstGeom>
          <a:gradFill>
            <a:gsLst>
              <a:gs pos="17000">
                <a:srgbClr val="EAC72B"/>
              </a:gs>
              <a:gs pos="37000">
                <a:srgbClr val="C8D36F"/>
              </a:gs>
              <a:gs pos="0">
                <a:srgbClr val="FFC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marL="171450" lvl="1" indent="-171450" algn="just" rtl="1">
              <a:lnSpc>
                <a:spcPct val="160000"/>
              </a:lnSpc>
              <a:buFont typeface="Wingdings" pitchFamily="2" charset="2"/>
              <a:buChar char="ü"/>
            </a:pPr>
            <a:r>
              <a:rPr lang="fa-IR" sz="1200" dirty="0" smtClean="0">
                <a:cs typeface="B Homa" panose="00000400000000000000" pitchFamily="2" charset="-78"/>
              </a:rPr>
              <a:t>دستیابی </a:t>
            </a:r>
            <a:r>
              <a:rPr lang="fa-IR" sz="1200" dirty="0">
                <a:cs typeface="B Homa" panose="00000400000000000000" pitchFamily="2" charset="-78"/>
              </a:rPr>
              <a:t>به توسعه پایدار در </a:t>
            </a:r>
            <a:r>
              <a:rPr lang="fa-IR" sz="1200" dirty="0" smtClean="0">
                <a:cs typeface="B Homa" panose="00000400000000000000" pitchFamily="2" charset="-78"/>
              </a:rPr>
              <a:t>اقتصاد</a:t>
            </a:r>
          </a:p>
          <a:p>
            <a:pPr marL="171450" lvl="1" indent="-171450" algn="just" rtl="1">
              <a:lnSpc>
                <a:spcPct val="160000"/>
              </a:lnSpc>
              <a:buFont typeface="Wingdings" pitchFamily="2" charset="2"/>
              <a:buChar char="ü"/>
            </a:pPr>
            <a:r>
              <a:rPr lang="fa-IR" sz="1200" dirty="0" smtClean="0">
                <a:cs typeface="B Homa" panose="00000400000000000000" pitchFamily="2" charset="-78"/>
              </a:rPr>
              <a:t> </a:t>
            </a:r>
            <a:r>
              <a:rPr lang="fa-IR" sz="1200" dirty="0">
                <a:cs typeface="B Homa" panose="00000400000000000000" pitchFamily="2" charset="-78"/>
              </a:rPr>
              <a:t>اولویت کشاورزی و عمران روستایی به منظور ایجاد اشتغال مولد کافی و ریشه کنی </a:t>
            </a:r>
            <a:r>
              <a:rPr lang="fa-IR" sz="1200" dirty="0" smtClean="0">
                <a:cs typeface="B Homa" panose="00000400000000000000" pitchFamily="2" charset="-78"/>
              </a:rPr>
              <a:t>فقر</a:t>
            </a:r>
          </a:p>
          <a:p>
            <a:pPr marL="171450" lvl="1" indent="-171450" algn="just" rtl="1">
              <a:lnSpc>
                <a:spcPct val="160000"/>
              </a:lnSpc>
              <a:buFont typeface="Wingdings" pitchFamily="2" charset="2"/>
              <a:buChar char="ü"/>
            </a:pPr>
            <a:r>
              <a:rPr lang="fa-IR" sz="1200" dirty="0">
                <a:cs typeface="B Homa" panose="00000400000000000000" pitchFamily="2" charset="-78"/>
              </a:rPr>
              <a:t>مهار رشد </a:t>
            </a:r>
            <a:r>
              <a:rPr lang="fa-IR" sz="1200" dirty="0" smtClean="0">
                <a:cs typeface="B Homa" panose="00000400000000000000" pitchFamily="2" charset="-78"/>
              </a:rPr>
              <a:t>جمعیت</a:t>
            </a:r>
          </a:p>
          <a:p>
            <a:pPr marL="171450" lvl="1" indent="-171450" algn="just" rtl="1">
              <a:lnSpc>
                <a:spcPct val="160000"/>
              </a:lnSpc>
              <a:buFont typeface="Wingdings" pitchFamily="2" charset="2"/>
              <a:buChar char="ü"/>
            </a:pPr>
            <a:r>
              <a:rPr lang="fa-IR" sz="1200" dirty="0">
                <a:cs typeface="B Homa" panose="00000400000000000000" pitchFamily="2" charset="-78"/>
              </a:rPr>
              <a:t>توسعه نهاد های مشارکتی </a:t>
            </a:r>
            <a:r>
              <a:rPr lang="fa-IR" sz="1200" dirty="0" smtClean="0">
                <a:cs typeface="B Homa" panose="00000400000000000000" pitchFamily="2" charset="-78"/>
              </a:rPr>
              <a:t>مردم</a:t>
            </a:r>
          </a:p>
          <a:p>
            <a:pPr marL="171450" lvl="1" indent="-171450" algn="just" rtl="1">
              <a:lnSpc>
                <a:spcPct val="160000"/>
              </a:lnSpc>
              <a:buFont typeface="Wingdings" pitchFamily="2" charset="2"/>
              <a:buChar char="ü"/>
            </a:pPr>
            <a:r>
              <a:rPr lang="fa-IR" sz="1200" dirty="0">
                <a:cs typeface="B Homa" panose="00000400000000000000" pitchFamily="2" charset="-78"/>
              </a:rPr>
              <a:t>تشدید سرمایه زدایی </a:t>
            </a:r>
            <a:r>
              <a:rPr lang="fa-IR" sz="1200" dirty="0" smtClean="0">
                <a:cs typeface="B Homa" panose="00000400000000000000" pitchFamily="2" charset="-78"/>
              </a:rPr>
              <a:t>دولتی و تشویق سرمایه گذاری خارجی</a:t>
            </a:r>
          </a:p>
          <a:p>
            <a:pPr marL="171450" lvl="1" indent="-171450" algn="just" rtl="1">
              <a:lnSpc>
                <a:spcPct val="160000"/>
              </a:lnSpc>
              <a:buFont typeface="Wingdings" pitchFamily="2" charset="2"/>
              <a:buChar char="ü"/>
            </a:pPr>
            <a:r>
              <a:rPr lang="fa-IR" sz="1200" dirty="0">
                <a:cs typeface="B Homa" panose="00000400000000000000" pitchFamily="2" charset="-78"/>
              </a:rPr>
              <a:t>توجه به مضامین جهانی شدن در عرصه بازرگانی </a:t>
            </a:r>
            <a:r>
              <a:rPr lang="fa-IR" sz="1200" dirty="0" smtClean="0">
                <a:cs typeface="B Homa" panose="00000400000000000000" pitchFamily="2" charset="-78"/>
              </a:rPr>
              <a:t>خارجی</a:t>
            </a:r>
          </a:p>
          <a:p>
            <a:pPr marL="171450" lvl="1" indent="-171450" algn="just" rtl="1">
              <a:lnSpc>
                <a:spcPct val="160000"/>
              </a:lnSpc>
              <a:buFont typeface="Wingdings" pitchFamily="2" charset="2"/>
              <a:buChar char="ü"/>
            </a:pPr>
            <a:r>
              <a:rPr lang="fa-IR" sz="1200" dirty="0">
                <a:cs typeface="B Homa" panose="00000400000000000000" pitchFamily="2" charset="-78"/>
              </a:rPr>
              <a:t>تلاش در جهت حفظ ثبات محیط اقتصادی </a:t>
            </a:r>
            <a:r>
              <a:rPr lang="fa-IR" sz="1200" dirty="0" smtClean="0">
                <a:cs typeface="B Homa" panose="00000400000000000000" pitchFamily="2" charset="-78"/>
              </a:rPr>
              <a:t>کلان</a:t>
            </a:r>
          </a:p>
          <a:p>
            <a:pPr marL="171450" lvl="1" indent="-171450" algn="just" rtl="1">
              <a:lnSpc>
                <a:spcPct val="160000"/>
              </a:lnSpc>
              <a:buFont typeface="Wingdings" pitchFamily="2" charset="2"/>
              <a:buChar char="ü"/>
            </a:pPr>
            <a:r>
              <a:rPr lang="fa-IR" sz="1200" dirty="0">
                <a:cs typeface="B Homa" panose="00000400000000000000" pitchFamily="2" charset="-78"/>
              </a:rPr>
              <a:t>توسعه </a:t>
            </a:r>
            <a:r>
              <a:rPr lang="fa-IR" sz="1200" dirty="0" smtClean="0">
                <a:cs typeface="B Homa" panose="00000400000000000000" pitchFamily="2" charset="-78"/>
              </a:rPr>
              <a:t>صادرات</a:t>
            </a:r>
          </a:p>
          <a:p>
            <a:pPr marL="171450" lvl="1" indent="-171450" algn="just" rtl="1">
              <a:lnSpc>
                <a:spcPct val="160000"/>
              </a:lnSpc>
              <a:buFont typeface="Wingdings" pitchFamily="2" charset="2"/>
              <a:buChar char="ü"/>
            </a:pPr>
            <a:r>
              <a:rPr lang="fa-IR" sz="1200" dirty="0">
                <a:cs typeface="B Homa" panose="00000400000000000000" pitchFamily="2" charset="-78"/>
              </a:rPr>
              <a:t>انجام اصلاحات در بخش مالی</a:t>
            </a:r>
          </a:p>
          <a:p>
            <a:pPr marL="171450" lvl="1" indent="-171450" algn="just" rtl="1">
              <a:lnSpc>
                <a:spcPct val="160000"/>
              </a:lnSpc>
              <a:buFont typeface="Wingdings" pitchFamily="2" charset="2"/>
              <a:buChar char="ü"/>
            </a:pPr>
            <a:r>
              <a:rPr lang="fa-IR" sz="1200" dirty="0" smtClean="0">
                <a:cs typeface="B Homa" panose="00000400000000000000" pitchFamily="2" charset="-78"/>
              </a:rPr>
              <a:t>تغییر نقش دولت در بخش صنعت و کشاورزی</a:t>
            </a:r>
            <a:endParaRPr lang="fa-IR" sz="1200" dirty="0">
              <a:cs typeface="B Homa" panose="00000400000000000000" pitchFamily="2" charset="-78"/>
            </a:endParaRPr>
          </a:p>
        </p:txBody>
      </p:sp>
      <p:sp>
        <p:nvSpPr>
          <p:cNvPr id="9" name="Rectangle 8"/>
          <p:cNvSpPr/>
          <p:nvPr/>
        </p:nvSpPr>
        <p:spPr>
          <a:xfrm>
            <a:off x="1016052" y="1261872"/>
            <a:ext cx="2424895" cy="4809744"/>
          </a:xfrm>
          <a:prstGeom prst="rect">
            <a:avLst/>
          </a:prstGeom>
          <a:gradFill>
            <a:gsLst>
              <a:gs pos="17000">
                <a:srgbClr val="EAC72B"/>
              </a:gs>
              <a:gs pos="37000">
                <a:srgbClr val="C8D36F"/>
              </a:gs>
              <a:gs pos="0">
                <a:srgbClr val="FFC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marL="171450" indent="-171450" algn="just" rtl="1">
              <a:lnSpc>
                <a:spcPct val="160000"/>
              </a:lnSpc>
              <a:buFont typeface="Wingdings" pitchFamily="2" charset="2"/>
              <a:buChar char="ü"/>
            </a:pPr>
            <a:r>
              <a:rPr lang="fa-IR" sz="1200" dirty="0" smtClean="0">
                <a:cs typeface="B Homa" panose="00000400000000000000" pitchFamily="2" charset="-78"/>
              </a:rPr>
              <a:t>فرصتی برای برطرف نمودن نقاط ضعف برنامه‌های قبلی</a:t>
            </a:r>
            <a:endParaRPr lang="fa-IR" sz="1200" dirty="0">
              <a:cs typeface="B Homa" panose="00000400000000000000" pitchFamily="2" charset="-78"/>
            </a:endParaRPr>
          </a:p>
          <a:p>
            <a:pPr marL="171450" lvl="1" indent="-171450" algn="just" rtl="1">
              <a:lnSpc>
                <a:spcPct val="160000"/>
              </a:lnSpc>
              <a:buFont typeface="Wingdings" pitchFamily="2" charset="2"/>
              <a:buChar char="ü"/>
            </a:pPr>
            <a:r>
              <a:rPr lang="fa-IR" sz="1200" dirty="0">
                <a:cs typeface="B Homa" panose="00000400000000000000" pitchFamily="2" charset="-78"/>
              </a:rPr>
              <a:t> رشد جمعیت به کمتر از 2٪ برای اولین بار در چهار دهه </a:t>
            </a:r>
            <a:r>
              <a:rPr lang="fa-IR" sz="1200" dirty="0" smtClean="0">
                <a:cs typeface="B Homa" panose="00000400000000000000" pitchFamily="2" charset="-78"/>
              </a:rPr>
              <a:t>اخیر رسید.</a:t>
            </a:r>
          </a:p>
          <a:p>
            <a:pPr marL="171450" lvl="1" indent="-171450" algn="just" rtl="1">
              <a:lnSpc>
                <a:spcPct val="160000"/>
              </a:lnSpc>
              <a:buFont typeface="Wingdings" pitchFamily="2" charset="2"/>
              <a:buChar char="ü"/>
            </a:pPr>
            <a:r>
              <a:rPr lang="fa-IR" sz="1200" dirty="0" smtClean="0">
                <a:cs typeface="B Homa" panose="00000400000000000000" pitchFamily="2" charset="-78"/>
              </a:rPr>
              <a:t>تشویق </a:t>
            </a:r>
            <a:r>
              <a:rPr lang="fa-IR" sz="1200" dirty="0">
                <a:cs typeface="B Homa" panose="00000400000000000000" pitchFamily="2" charset="-78"/>
              </a:rPr>
              <a:t>کار آفرینی و </a:t>
            </a:r>
            <a:r>
              <a:rPr lang="fa-IR" sz="1200" dirty="0" smtClean="0">
                <a:cs typeface="B Homa" panose="00000400000000000000" pitchFamily="2" charset="-78"/>
              </a:rPr>
              <a:t>توانمند سازی</a:t>
            </a:r>
          </a:p>
          <a:p>
            <a:pPr marL="171450" lvl="1" indent="-171450" algn="just" rtl="1">
              <a:lnSpc>
                <a:spcPct val="160000"/>
              </a:lnSpc>
              <a:buFont typeface="Wingdings" pitchFamily="2" charset="2"/>
              <a:buChar char="ü"/>
            </a:pPr>
            <a:r>
              <a:rPr lang="fa-IR" sz="1200" dirty="0" smtClean="0">
                <a:cs typeface="B Homa" panose="00000400000000000000" pitchFamily="2" charset="-78"/>
              </a:rPr>
              <a:t>تاکید </a:t>
            </a:r>
            <a:r>
              <a:rPr lang="fa-IR" sz="1200" dirty="0">
                <a:cs typeface="B Homa" panose="00000400000000000000" pitchFamily="2" charset="-78"/>
              </a:rPr>
              <a:t>بر توازن منطقه </a:t>
            </a:r>
            <a:r>
              <a:rPr lang="fa-IR" sz="1200" dirty="0" smtClean="0">
                <a:cs typeface="B Homa" panose="00000400000000000000" pitchFamily="2" charset="-78"/>
              </a:rPr>
              <a:t>ای</a:t>
            </a:r>
          </a:p>
          <a:p>
            <a:pPr marL="171450" lvl="1" indent="-171450" algn="just" rtl="1">
              <a:lnSpc>
                <a:spcPct val="160000"/>
              </a:lnSpc>
              <a:buFont typeface="Wingdings" pitchFamily="2" charset="2"/>
              <a:buChar char="ü"/>
            </a:pPr>
            <a:r>
              <a:rPr lang="fa-IR" sz="1200" dirty="0" smtClean="0">
                <a:cs typeface="B Homa" panose="00000400000000000000" pitchFamily="2" charset="-78"/>
              </a:rPr>
              <a:t>توجه </a:t>
            </a:r>
            <a:r>
              <a:rPr lang="fa-IR" sz="1200" dirty="0">
                <a:cs typeface="B Homa" panose="00000400000000000000" pitchFamily="2" charset="-78"/>
              </a:rPr>
              <a:t>به کیفیت </a:t>
            </a:r>
            <a:r>
              <a:rPr lang="fa-IR" sz="1200" dirty="0" smtClean="0">
                <a:cs typeface="B Homa" panose="00000400000000000000" pitchFamily="2" charset="-78"/>
              </a:rPr>
              <a:t>حکمرانی</a:t>
            </a:r>
          </a:p>
          <a:p>
            <a:pPr marL="171450" lvl="1" indent="-171450" algn="just" rtl="1">
              <a:lnSpc>
                <a:spcPct val="160000"/>
              </a:lnSpc>
              <a:buFont typeface="Wingdings" pitchFamily="2" charset="2"/>
              <a:buChar char="ü"/>
            </a:pPr>
            <a:r>
              <a:rPr lang="fa-IR" sz="1200" dirty="0" smtClean="0">
                <a:cs typeface="B Homa" panose="00000400000000000000" pitchFamily="2" charset="-78"/>
              </a:rPr>
              <a:t>تاکید </a:t>
            </a:r>
            <a:r>
              <a:rPr lang="fa-IR" sz="1200" dirty="0">
                <a:cs typeface="B Homa" panose="00000400000000000000" pitchFamily="2" charset="-78"/>
              </a:rPr>
              <a:t>بر مدیریت </a:t>
            </a:r>
            <a:r>
              <a:rPr lang="fa-IR" sz="1200" dirty="0" smtClean="0">
                <a:cs typeface="B Homa" panose="00000400000000000000" pitchFamily="2" charset="-78"/>
              </a:rPr>
              <a:t>سوانح طبیعی</a:t>
            </a:r>
          </a:p>
          <a:p>
            <a:pPr marL="171450" lvl="1" indent="-171450" algn="just" rtl="1">
              <a:lnSpc>
                <a:spcPct val="160000"/>
              </a:lnSpc>
              <a:buFont typeface="Wingdings" pitchFamily="2" charset="2"/>
              <a:buChar char="ü"/>
            </a:pPr>
            <a:r>
              <a:rPr lang="fa-IR" sz="1200" dirty="0" smtClean="0">
                <a:cs typeface="B Homa" panose="00000400000000000000" pitchFamily="2" charset="-78"/>
              </a:rPr>
              <a:t>اصلاح </a:t>
            </a:r>
            <a:r>
              <a:rPr lang="fa-IR" sz="1200" dirty="0">
                <a:cs typeface="B Homa" panose="00000400000000000000" pitchFamily="2" charset="-78"/>
              </a:rPr>
              <a:t>سیاست ها و نهاد های هر یک از بخش </a:t>
            </a:r>
            <a:r>
              <a:rPr lang="fa-IR" sz="1200" dirty="0" smtClean="0">
                <a:cs typeface="B Homa" panose="00000400000000000000" pitchFamily="2" charset="-78"/>
              </a:rPr>
              <a:t>ها</a:t>
            </a:r>
          </a:p>
          <a:p>
            <a:pPr marL="171450" lvl="1" indent="-171450" algn="just" rtl="1">
              <a:lnSpc>
                <a:spcPct val="160000"/>
              </a:lnSpc>
              <a:buFont typeface="Wingdings" pitchFamily="2" charset="2"/>
              <a:buChar char="ü"/>
            </a:pPr>
            <a:r>
              <a:rPr lang="fa-IR" sz="1200" dirty="0">
                <a:cs typeface="B Homa" panose="00000400000000000000" pitchFamily="2" charset="-78"/>
              </a:rPr>
              <a:t>حفاظت از محیط زیست و بناهای با </a:t>
            </a:r>
            <a:r>
              <a:rPr lang="fa-IR" sz="1200" dirty="0" smtClean="0">
                <a:cs typeface="B Homa" panose="00000400000000000000" pitchFamily="2" charset="-78"/>
              </a:rPr>
              <a:t>ارزش </a:t>
            </a:r>
          </a:p>
          <a:p>
            <a:pPr marL="171450" lvl="1" indent="-171450" algn="just" rtl="1">
              <a:lnSpc>
                <a:spcPct val="160000"/>
              </a:lnSpc>
              <a:buFont typeface="Wingdings" pitchFamily="2" charset="2"/>
              <a:buChar char="ü"/>
            </a:pPr>
            <a:r>
              <a:rPr lang="fa-IR" sz="1200" dirty="0">
                <a:cs typeface="B Homa" panose="00000400000000000000" pitchFamily="2" charset="-78"/>
              </a:rPr>
              <a:t>به منظور ایجاد توسعه متوازن در کلیه ایالت ها این برنامه اهداف کلی توسعه ای را در قالب هریک از </a:t>
            </a:r>
            <a:r>
              <a:rPr lang="fa-IR" sz="1200" dirty="0" smtClean="0">
                <a:cs typeface="B Homa" panose="00000400000000000000" pitchFamily="2" charset="-78"/>
              </a:rPr>
              <a:t>مناطق، متناسب </a:t>
            </a:r>
            <a:r>
              <a:rPr lang="fa-IR" sz="1200" dirty="0">
                <a:cs typeface="B Homa" panose="00000400000000000000" pitchFamily="2" charset="-78"/>
              </a:rPr>
              <a:t>با اهداف ملی در نظر </a:t>
            </a:r>
            <a:r>
              <a:rPr lang="fa-IR" sz="1200" dirty="0" smtClean="0">
                <a:cs typeface="B Homa" panose="00000400000000000000" pitchFamily="2" charset="-78"/>
              </a:rPr>
              <a:t>میگیرد.</a:t>
            </a:r>
            <a:endParaRPr lang="fa-IR" sz="1200" dirty="0">
              <a:cs typeface="B Homa" panose="00000400000000000000" pitchFamily="2" charset="-78"/>
            </a:endParaRPr>
          </a:p>
        </p:txBody>
      </p:sp>
      <p:sp>
        <p:nvSpPr>
          <p:cNvPr id="10" name="Title 4"/>
          <p:cNvSpPr txBox="1">
            <a:spLocks/>
          </p:cNvSpPr>
          <p:nvPr/>
        </p:nvSpPr>
        <p:spPr>
          <a:xfrm>
            <a:off x="5961888" y="786436"/>
            <a:ext cx="2614227" cy="411428"/>
          </a:xfrm>
        </p:spPr>
        <p:style>
          <a:lnRef idx="2">
            <a:schemeClr val="accent4">
              <a:shade val="50000"/>
            </a:schemeClr>
          </a:lnRef>
          <a:fillRef idx="1">
            <a:schemeClr val="accent4"/>
          </a:fillRef>
          <a:effectRef idx="0">
            <a:schemeClr val="accent4"/>
          </a:effectRef>
          <a:fontRef idx="minor">
            <a:schemeClr val="lt1"/>
          </a:fontRef>
        </p:style>
        <p:txBody>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fa-IR" sz="1800" dirty="0" smtClean="0">
                <a:solidFill>
                  <a:schemeClr val="tx1"/>
                </a:solidFill>
                <a:cs typeface="B Homa" panose="00000400000000000000" pitchFamily="2" charset="-78"/>
              </a:rPr>
              <a:t>برنامه هشتم 1997-1992 </a:t>
            </a:r>
            <a:endParaRPr lang="fa-IR" sz="1800" dirty="0">
              <a:solidFill>
                <a:schemeClr val="tx1"/>
              </a:solidFill>
              <a:cs typeface="B Homa" panose="00000400000000000000" pitchFamily="2" charset="-78"/>
            </a:endParaRPr>
          </a:p>
        </p:txBody>
      </p:sp>
      <p:sp>
        <p:nvSpPr>
          <p:cNvPr id="11" name="Title 4"/>
          <p:cNvSpPr txBox="1">
            <a:spLocks/>
          </p:cNvSpPr>
          <p:nvPr/>
        </p:nvSpPr>
        <p:spPr>
          <a:xfrm>
            <a:off x="3515056" y="786436"/>
            <a:ext cx="2516335" cy="411428"/>
          </a:xfrm>
        </p:spPr>
        <p:style>
          <a:lnRef idx="2">
            <a:schemeClr val="accent4">
              <a:shade val="50000"/>
            </a:schemeClr>
          </a:lnRef>
          <a:fillRef idx="1">
            <a:schemeClr val="accent4"/>
          </a:fillRef>
          <a:effectRef idx="0">
            <a:schemeClr val="accent4"/>
          </a:effectRef>
          <a:fontRef idx="minor">
            <a:schemeClr val="lt1"/>
          </a:fontRef>
        </p:style>
        <p:txBody>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fa-IR" sz="1800" dirty="0" smtClean="0">
                <a:solidFill>
                  <a:schemeClr val="tx1"/>
                </a:solidFill>
                <a:cs typeface="B Homa" panose="00000400000000000000" pitchFamily="2" charset="-78"/>
              </a:rPr>
              <a:t>برنامه نهم 2002-1997 </a:t>
            </a:r>
            <a:endParaRPr lang="fa-IR" sz="1800" dirty="0">
              <a:solidFill>
                <a:schemeClr val="tx1"/>
              </a:solidFill>
              <a:cs typeface="B Homa" panose="00000400000000000000" pitchFamily="2" charset="-78"/>
            </a:endParaRPr>
          </a:p>
        </p:txBody>
      </p:sp>
      <p:sp>
        <p:nvSpPr>
          <p:cNvPr id="12" name="Title 4"/>
          <p:cNvSpPr txBox="1">
            <a:spLocks/>
          </p:cNvSpPr>
          <p:nvPr/>
        </p:nvSpPr>
        <p:spPr>
          <a:xfrm>
            <a:off x="970331" y="786436"/>
            <a:ext cx="2516335" cy="411428"/>
          </a:xfrm>
        </p:spPr>
        <p:style>
          <a:lnRef idx="2">
            <a:schemeClr val="accent4">
              <a:shade val="50000"/>
            </a:schemeClr>
          </a:lnRef>
          <a:fillRef idx="1">
            <a:schemeClr val="accent4"/>
          </a:fillRef>
          <a:effectRef idx="0">
            <a:schemeClr val="accent4"/>
          </a:effectRef>
          <a:fontRef idx="minor">
            <a:schemeClr val="lt1"/>
          </a:fontRef>
        </p:style>
        <p:txBody>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fa-IR" sz="1800" dirty="0" smtClean="0">
                <a:solidFill>
                  <a:schemeClr val="tx1"/>
                </a:solidFill>
                <a:cs typeface="B Homa" panose="00000400000000000000" pitchFamily="2" charset="-78"/>
              </a:rPr>
              <a:t>برنامه دهم 2007-2002 </a:t>
            </a:r>
            <a:endParaRPr lang="fa-IR" sz="1800" dirty="0">
              <a:solidFill>
                <a:schemeClr val="tx1"/>
              </a:solidFill>
              <a:cs typeface="B Homa" panose="00000400000000000000" pitchFamily="2" charset="-78"/>
            </a:endParaRPr>
          </a:p>
        </p:txBody>
      </p:sp>
    </p:spTree>
    <p:extLst>
      <p:ext uri="{BB962C8B-B14F-4D97-AF65-F5344CB8AC3E}">
        <p14:creationId xmlns:p14="http://schemas.microsoft.com/office/powerpoint/2010/main" val="32384956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81708" y="230254"/>
            <a:ext cx="2737582" cy="411428"/>
          </a:xfrm>
        </p:spPr>
        <p:style>
          <a:lnRef idx="2">
            <a:schemeClr val="accent4">
              <a:shade val="50000"/>
            </a:schemeClr>
          </a:lnRef>
          <a:fillRef idx="1">
            <a:schemeClr val="accent4"/>
          </a:fillRef>
          <a:effectRef idx="0">
            <a:schemeClr val="accent4"/>
          </a:effectRef>
          <a:fontRef idx="minor">
            <a:schemeClr val="lt1"/>
          </a:fontRef>
        </p:style>
        <p:txBody>
          <a:bodyPr/>
          <a:lstStyle/>
          <a:p>
            <a:pPr algn="ctr"/>
            <a:r>
              <a:rPr lang="fa-IR" sz="1800" dirty="0" smtClean="0">
                <a:solidFill>
                  <a:schemeClr val="tx1"/>
                </a:solidFill>
                <a:cs typeface="B Homa" panose="00000400000000000000" pitchFamily="2" charset="-78"/>
              </a:rPr>
              <a:t>برنامه یازدهم 2012-2007 </a:t>
            </a:r>
            <a:endParaRPr lang="fa-IR" sz="1800" dirty="0">
              <a:solidFill>
                <a:schemeClr val="tx1"/>
              </a:solidFill>
              <a:cs typeface="B Homa" panose="00000400000000000000" pitchFamily="2" charset="-78"/>
            </a:endParaRPr>
          </a:p>
        </p:txBody>
      </p:sp>
      <p:sp>
        <p:nvSpPr>
          <p:cNvPr id="6" name="Rectangle 5"/>
          <p:cNvSpPr/>
          <p:nvPr/>
        </p:nvSpPr>
        <p:spPr>
          <a:xfrm>
            <a:off x="348791" y="603645"/>
            <a:ext cx="11570497" cy="2873197"/>
          </a:xfrm>
          <a:prstGeom prst="rect">
            <a:avLst/>
          </a:prstGeom>
          <a:gradFill>
            <a:gsLst>
              <a:gs pos="17000">
                <a:srgbClr val="EAC72B"/>
              </a:gs>
              <a:gs pos="37000">
                <a:srgbClr val="C8D36F"/>
              </a:gs>
              <a:gs pos="0">
                <a:srgbClr val="FFC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algn="just" rtl="1">
              <a:lnSpc>
                <a:spcPct val="160000"/>
              </a:lnSpc>
            </a:pPr>
            <a:r>
              <a:rPr lang="fa-IR" sz="1400" dirty="0" smtClean="0">
                <a:cs typeface="B Homa" panose="00000400000000000000" pitchFamily="2" charset="-78"/>
              </a:rPr>
              <a:t> </a:t>
            </a:r>
          </a:p>
          <a:p>
            <a:pPr algn="just" rtl="1">
              <a:lnSpc>
                <a:spcPct val="160000"/>
              </a:lnSpc>
            </a:pPr>
            <a:endParaRPr lang="fa-IR" sz="1400" dirty="0" smtClean="0">
              <a:cs typeface="B Homa" panose="00000400000000000000" pitchFamily="2" charset="-78"/>
            </a:endParaRPr>
          </a:p>
          <a:p>
            <a:pPr algn="just" rtl="1">
              <a:lnSpc>
                <a:spcPct val="160000"/>
              </a:lnSpc>
            </a:pPr>
            <a:endParaRPr lang="fa-IR" sz="1400" dirty="0">
              <a:cs typeface="B Homa" panose="00000400000000000000" pitchFamily="2" charset="-78"/>
            </a:endParaRPr>
          </a:p>
          <a:p>
            <a:pPr algn="just" rtl="1">
              <a:lnSpc>
                <a:spcPct val="160000"/>
              </a:lnSpc>
            </a:pPr>
            <a:r>
              <a:rPr lang="fa-IR" sz="1400" dirty="0" smtClean="0">
                <a:cs typeface="B Homa" panose="00000400000000000000" pitchFamily="2" charset="-78"/>
              </a:rPr>
              <a:t>در این برنامه دولت رشد سریع و فراگیر را دستور کار خود قرار داد و اولویت اصلی آن تمرکز بر روی بخش خصوصی بود. </a:t>
            </a:r>
            <a:r>
              <a:rPr lang="ar-SA" sz="1400" dirty="0" smtClean="0">
                <a:cs typeface="B Homa" panose="00000400000000000000" pitchFamily="2" charset="-78"/>
              </a:rPr>
              <a:t>دولت </a:t>
            </a:r>
            <a:r>
              <a:rPr lang="ar-SA" sz="1400" dirty="0">
                <a:cs typeface="B Homa" panose="00000400000000000000" pitchFamily="2" charset="-78"/>
              </a:rPr>
              <a:t>ملزم به سرمایه‌گذاری به </a:t>
            </a:r>
            <a:r>
              <a:rPr lang="ar-SA" sz="1400" dirty="0" smtClean="0">
                <a:cs typeface="B Homa" panose="00000400000000000000" pitchFamily="2" charset="-78"/>
              </a:rPr>
              <a:t>(</a:t>
            </a:r>
            <a:r>
              <a:rPr lang="ar-SA" sz="1400" dirty="0">
                <a:cs typeface="B Homa" panose="00000400000000000000" pitchFamily="2" charset="-78"/>
              </a:rPr>
              <a:t>معادل 514 میلیارد دلار آمریكا) در زیرساخت‌های فیزیكی مانند برق، جاده‌ها و پل‌ها، راه‌آهن‌ها، فرودگاه‌ها و... شده بود. برای هر بخش از زیرساخت‌ها، مقدار تقریبی سرمایه‌گذاری مشخص شده بود. با این حال، ترجیح‌های دولت‌های مستقر باعث تغییر درصد بودجه اختصاصی به هر بخش می‌شد. </a:t>
            </a:r>
            <a:endParaRPr lang="fa-IR" sz="1400" dirty="0" smtClean="0">
              <a:cs typeface="B Homa" panose="00000400000000000000" pitchFamily="2" charset="-78"/>
            </a:endParaRPr>
          </a:p>
          <a:p>
            <a:pPr algn="just" rtl="1"/>
            <a:r>
              <a:rPr lang="en-US" sz="1400" dirty="0">
                <a:cs typeface="B Homa" panose="00000400000000000000" pitchFamily="2" charset="-78"/>
              </a:rPr>
              <a:t> </a:t>
            </a:r>
            <a:r>
              <a:rPr lang="fa-IR" sz="1400" dirty="0" smtClean="0">
                <a:cs typeface="B Homa" panose="00000400000000000000" pitchFamily="2" charset="-78"/>
              </a:rPr>
              <a:t>اهداف توسعه در زیرساخت </a:t>
            </a:r>
            <a:r>
              <a:rPr lang="fa-IR" sz="1400" dirty="0">
                <a:cs typeface="B Homa" panose="00000400000000000000" pitchFamily="2" charset="-78"/>
              </a:rPr>
              <a:t>ها که شامل :</a:t>
            </a:r>
          </a:p>
          <a:p>
            <a:pPr algn="just" rtl="1"/>
            <a:r>
              <a:rPr lang="fa-IR" sz="1400" dirty="0" smtClean="0">
                <a:cs typeface="B Homa" panose="00000400000000000000" pitchFamily="2" charset="-78"/>
              </a:rPr>
              <a:t>راه – بنادر- فرودگاه ها- راه آهن- آبیاری- مخابرات </a:t>
            </a:r>
            <a:r>
              <a:rPr lang="fa-IR" sz="1400" dirty="0">
                <a:cs typeface="B Homa" panose="00000400000000000000" pitchFamily="2" charset="-78"/>
              </a:rPr>
              <a:t>/ </a:t>
            </a:r>
            <a:r>
              <a:rPr lang="en-US" sz="1400" dirty="0" smtClean="0">
                <a:cs typeface="B Homa" panose="00000400000000000000" pitchFamily="2" charset="-78"/>
              </a:rPr>
              <a:t>ITE</a:t>
            </a:r>
            <a:r>
              <a:rPr lang="fa-IR" sz="1400" dirty="0" smtClean="0">
                <a:cs typeface="B Homa" panose="00000400000000000000" pitchFamily="2" charset="-78"/>
              </a:rPr>
              <a:t>- امور جوانان- ورزش </a:t>
            </a:r>
            <a:r>
              <a:rPr lang="fa-IR" sz="1400" dirty="0">
                <a:cs typeface="B Homa" panose="00000400000000000000" pitchFamily="2" charset="-78"/>
              </a:rPr>
              <a:t>و تربیت </a:t>
            </a:r>
            <a:r>
              <a:rPr lang="fa-IR" sz="1400" dirty="0" smtClean="0">
                <a:cs typeface="B Homa" panose="00000400000000000000" pitchFamily="2" charset="-78"/>
              </a:rPr>
              <a:t>بدنی- آموزش </a:t>
            </a:r>
            <a:r>
              <a:rPr lang="fa-IR" sz="1400" dirty="0">
                <a:cs typeface="B Homa" panose="00000400000000000000" pitchFamily="2" charset="-78"/>
              </a:rPr>
              <a:t>و </a:t>
            </a:r>
            <a:r>
              <a:rPr lang="fa-IR" sz="1400" dirty="0" smtClean="0">
                <a:cs typeface="B Homa" panose="00000400000000000000" pitchFamily="2" charset="-78"/>
              </a:rPr>
              <a:t>پرورش- بهداشت </a:t>
            </a:r>
            <a:r>
              <a:rPr lang="fa-IR" sz="1400" dirty="0">
                <a:cs typeface="B Homa" panose="00000400000000000000" pitchFamily="2" charset="-78"/>
              </a:rPr>
              <a:t>و </a:t>
            </a:r>
            <a:r>
              <a:rPr lang="fa-IR" sz="1400" dirty="0" smtClean="0">
                <a:cs typeface="B Homa" panose="00000400000000000000" pitchFamily="2" charset="-78"/>
              </a:rPr>
              <a:t>درمان- زنان </a:t>
            </a:r>
            <a:r>
              <a:rPr lang="fa-IR" sz="1400" dirty="0">
                <a:cs typeface="B Homa" panose="00000400000000000000" pitchFamily="2" charset="-78"/>
              </a:rPr>
              <a:t>و </a:t>
            </a:r>
            <a:r>
              <a:rPr lang="fa-IR" sz="1400" dirty="0" smtClean="0">
                <a:cs typeface="B Homa" panose="00000400000000000000" pitchFamily="2" charset="-78"/>
              </a:rPr>
              <a:t>کودکان- درآمد </a:t>
            </a:r>
            <a:r>
              <a:rPr lang="fa-IR" sz="1400" dirty="0">
                <a:cs typeface="B Homa" panose="00000400000000000000" pitchFamily="2" charset="-78"/>
              </a:rPr>
              <a:t>و </a:t>
            </a:r>
            <a:r>
              <a:rPr lang="fa-IR" sz="1400" dirty="0" smtClean="0">
                <a:cs typeface="B Homa" panose="00000400000000000000" pitchFamily="2" charset="-78"/>
              </a:rPr>
              <a:t>فقر- محیط زیست</a:t>
            </a:r>
          </a:p>
          <a:p>
            <a:pPr algn="just" rtl="1"/>
            <a:r>
              <a:rPr lang="fa-IR" sz="1400" dirty="0" smtClean="0">
                <a:cs typeface="B Homa" panose="00000400000000000000" pitchFamily="2" charset="-78"/>
              </a:rPr>
              <a:t>دستاوردهای این برنامه عبارتند از:</a:t>
            </a:r>
          </a:p>
          <a:p>
            <a:pPr marL="0" lvl="1" indent="0" algn="just" rtl="1">
              <a:buNone/>
            </a:pPr>
            <a:r>
              <a:rPr lang="fa-IR" sz="1400" dirty="0">
                <a:cs typeface="B Homa" panose="00000400000000000000" pitchFamily="2" charset="-78"/>
              </a:rPr>
              <a:t>افزایش در درآمد </a:t>
            </a:r>
            <a:r>
              <a:rPr lang="fa-IR" sz="1400" dirty="0" smtClean="0">
                <a:cs typeface="B Homa" panose="00000400000000000000" pitchFamily="2" charset="-78"/>
              </a:rPr>
              <a:t>ملی- افزایش </a:t>
            </a:r>
            <a:r>
              <a:rPr lang="fa-IR" sz="1400" dirty="0">
                <a:cs typeface="B Homa" panose="00000400000000000000" pitchFamily="2" charset="-78"/>
              </a:rPr>
              <a:t>در درآمد </a:t>
            </a:r>
            <a:r>
              <a:rPr lang="fa-IR" sz="1400" dirty="0" smtClean="0">
                <a:cs typeface="B Homa" panose="00000400000000000000" pitchFamily="2" charset="-78"/>
              </a:rPr>
              <a:t>سرانه- افزایش </a:t>
            </a:r>
            <a:r>
              <a:rPr lang="fa-IR" sz="1400" dirty="0">
                <a:cs typeface="B Homa" panose="00000400000000000000" pitchFamily="2" charset="-78"/>
              </a:rPr>
              <a:t>نرخ تشکیل </a:t>
            </a:r>
            <a:r>
              <a:rPr lang="fa-IR" sz="1400" dirty="0" smtClean="0">
                <a:cs typeface="B Homa" panose="00000400000000000000" pitchFamily="2" charset="-78"/>
              </a:rPr>
              <a:t>سرمایه- توسعه کشاورزی- توسعه صنعتی- توسعه زیرساخت- توسعه </a:t>
            </a:r>
            <a:r>
              <a:rPr lang="fa-IR" sz="1400" dirty="0">
                <a:cs typeface="B Homa" panose="00000400000000000000" pitchFamily="2" charset="-78"/>
              </a:rPr>
              <a:t>خدمات </a:t>
            </a:r>
            <a:r>
              <a:rPr lang="fa-IR" sz="1400" dirty="0" smtClean="0">
                <a:cs typeface="B Homa" panose="00000400000000000000" pitchFamily="2" charset="-78"/>
              </a:rPr>
              <a:t>اجتماعی- مرگ </a:t>
            </a:r>
            <a:r>
              <a:rPr lang="fa-IR" sz="1400" dirty="0">
                <a:cs typeface="B Homa" panose="00000400000000000000" pitchFamily="2" charset="-78"/>
              </a:rPr>
              <a:t>عمر دهی به آموزش بهداشت و </a:t>
            </a:r>
            <a:r>
              <a:rPr lang="fa-IR" sz="1400" dirty="0" smtClean="0">
                <a:cs typeface="B Homa" panose="00000400000000000000" pitchFamily="2" charset="-78"/>
              </a:rPr>
              <a:t>سلامتی- تغییرات </a:t>
            </a:r>
            <a:r>
              <a:rPr lang="fa-IR" sz="1400" dirty="0">
                <a:cs typeface="B Homa" panose="00000400000000000000" pitchFamily="2" charset="-78"/>
              </a:rPr>
              <a:t>ساختاری و </a:t>
            </a:r>
            <a:r>
              <a:rPr lang="fa-IR" sz="1400" dirty="0" smtClean="0">
                <a:cs typeface="B Homa" panose="00000400000000000000" pitchFamily="2" charset="-78"/>
              </a:rPr>
              <a:t>نهادی</a:t>
            </a:r>
          </a:p>
          <a:p>
            <a:pPr marL="0" lvl="1" indent="0" algn="just" rtl="1">
              <a:buNone/>
            </a:pPr>
            <a:endParaRPr lang="fa-IR" sz="1400" dirty="0" smtClean="0">
              <a:cs typeface="B Homa" panose="00000400000000000000" pitchFamily="2" charset="-78"/>
            </a:endParaRPr>
          </a:p>
          <a:p>
            <a:pPr marL="0" lvl="1" indent="0" algn="just" rtl="1">
              <a:buNone/>
            </a:pPr>
            <a:r>
              <a:rPr lang="fa-IR" sz="1400" dirty="0" smtClean="0">
                <a:solidFill>
                  <a:srgbClr val="FF0000"/>
                </a:solidFill>
                <a:cs typeface="B Homa" panose="00000400000000000000" pitchFamily="2" charset="-78"/>
              </a:rPr>
              <a:t>- عدم تمرکز لازم بر دیگر اهداف که در اولویت نبودند.</a:t>
            </a:r>
            <a:endParaRPr lang="fa-IR" sz="1400" dirty="0">
              <a:solidFill>
                <a:srgbClr val="FF0000"/>
              </a:solidFill>
              <a:cs typeface="B Homa" panose="00000400000000000000" pitchFamily="2" charset="-78"/>
            </a:endParaRPr>
          </a:p>
          <a:p>
            <a:pPr algn="just" rtl="1"/>
            <a:endParaRPr lang="fa-IR" sz="1400" dirty="0" smtClean="0">
              <a:cs typeface="B Homa" panose="00000400000000000000" pitchFamily="2" charset="-78"/>
            </a:endParaRPr>
          </a:p>
          <a:p>
            <a:pPr algn="just" rtl="1"/>
            <a:endParaRPr lang="fa-IR" sz="1400" dirty="0" smtClean="0">
              <a:cs typeface="B Homa" panose="00000400000000000000" pitchFamily="2" charset="-78"/>
            </a:endParaRPr>
          </a:p>
          <a:p>
            <a:pPr algn="just" rtl="1"/>
            <a:endParaRPr lang="fa-IR" sz="1400" dirty="0">
              <a:cs typeface="B Homa" panose="00000400000000000000" pitchFamily="2" charset="-78"/>
            </a:endParaRPr>
          </a:p>
          <a:p>
            <a:pPr algn="just" rtl="1"/>
            <a:endParaRPr lang="fa-IR" sz="1400" dirty="0">
              <a:cs typeface="B Homa" panose="00000400000000000000" pitchFamily="2" charset="-78"/>
            </a:endParaRPr>
          </a:p>
          <a:p>
            <a:pPr algn="just" rtl="1">
              <a:lnSpc>
                <a:spcPct val="160000"/>
              </a:lnSpc>
            </a:pPr>
            <a:endParaRPr lang="fa-IR" sz="1400" dirty="0">
              <a:cs typeface="B Homa" panose="00000400000000000000" pitchFamily="2" charset="-78"/>
            </a:endParaRPr>
          </a:p>
        </p:txBody>
      </p:sp>
      <p:sp>
        <p:nvSpPr>
          <p:cNvPr id="7" name="Title 4"/>
          <p:cNvSpPr txBox="1">
            <a:spLocks/>
          </p:cNvSpPr>
          <p:nvPr/>
        </p:nvSpPr>
        <p:spPr>
          <a:xfrm>
            <a:off x="9087439" y="3476842"/>
            <a:ext cx="2831850" cy="411428"/>
          </a:xfrm>
        </p:spPr>
        <p:style>
          <a:lnRef idx="2">
            <a:schemeClr val="accent4">
              <a:shade val="50000"/>
            </a:schemeClr>
          </a:lnRef>
          <a:fillRef idx="1">
            <a:schemeClr val="accent4"/>
          </a:fillRef>
          <a:effectRef idx="0">
            <a:schemeClr val="accent4"/>
          </a:effectRef>
          <a:fontRef idx="minor">
            <a:schemeClr val="lt1"/>
          </a:fontRef>
        </p:style>
        <p:txBody>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fa-IR" sz="1800" dirty="0" smtClean="0">
                <a:solidFill>
                  <a:schemeClr val="tx1"/>
                </a:solidFill>
                <a:cs typeface="B Homa" panose="00000400000000000000" pitchFamily="2" charset="-78"/>
              </a:rPr>
              <a:t>برنامه دوازدهم 2017-2012 </a:t>
            </a:r>
            <a:endParaRPr lang="fa-IR" sz="1800" dirty="0">
              <a:solidFill>
                <a:schemeClr val="tx1"/>
              </a:solidFill>
              <a:cs typeface="B Homa" panose="00000400000000000000" pitchFamily="2" charset="-78"/>
            </a:endParaRPr>
          </a:p>
        </p:txBody>
      </p:sp>
      <p:sp>
        <p:nvSpPr>
          <p:cNvPr id="8" name="Rectangle 7"/>
          <p:cNvSpPr/>
          <p:nvPr/>
        </p:nvSpPr>
        <p:spPr>
          <a:xfrm>
            <a:off x="348792" y="3850232"/>
            <a:ext cx="11570497" cy="3007768"/>
          </a:xfrm>
          <a:prstGeom prst="rect">
            <a:avLst/>
          </a:prstGeom>
          <a:gradFill>
            <a:gsLst>
              <a:gs pos="17000">
                <a:srgbClr val="EAC72B"/>
              </a:gs>
              <a:gs pos="37000">
                <a:srgbClr val="C8D36F"/>
              </a:gs>
              <a:gs pos="0">
                <a:srgbClr val="FFC0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algn="just" rtl="1">
              <a:lnSpc>
                <a:spcPct val="160000"/>
              </a:lnSpc>
            </a:pPr>
            <a:r>
              <a:rPr lang="fa-IR" sz="1200" dirty="0" smtClean="0">
                <a:cs typeface="B Homa" panose="00000400000000000000" pitchFamily="2" charset="-78"/>
              </a:rPr>
              <a:t>هدف این برنامه </a:t>
            </a:r>
            <a:r>
              <a:rPr lang="ar-SA" sz="1200" dirty="0" smtClean="0">
                <a:cs typeface="B Homa" panose="00000400000000000000" pitchFamily="2" charset="-78"/>
              </a:rPr>
              <a:t>بازگشت </a:t>
            </a:r>
            <a:r>
              <a:rPr lang="ar-SA" sz="1200" dirty="0">
                <a:cs typeface="B Homa" panose="00000400000000000000" pitchFamily="2" charset="-78"/>
              </a:rPr>
              <a:t>اقتصاد کشور به مدار رشد پایدار و همه‌شمول (رشد عادلانه) بوده است. این برنامه درصدد توزیع برابرتر امكانات و فرصت‌های رشد در همه مناطق هند است. اولویت اول برنامه دوازدهم هند، رفع تنگناهای داخلی رشد اقتصادی کشور است. به‌دلیل تاثیرپذیری اقتصاد هند از اقتصاد جهانی، این ابتكار مورد توجه قرار رفته است که سناریوهای مختلفی برای رسیدن به اهداف مشخص شود</a:t>
            </a:r>
            <a:r>
              <a:rPr lang="ar-SA" sz="1200" dirty="0" smtClean="0">
                <a:cs typeface="B Homa" panose="00000400000000000000" pitchFamily="2" charset="-78"/>
              </a:rPr>
              <a:t>.</a:t>
            </a:r>
            <a:endParaRPr lang="fa-IR" sz="1200" dirty="0" smtClean="0">
              <a:cs typeface="B Homa" panose="00000400000000000000" pitchFamily="2" charset="-78"/>
            </a:endParaRPr>
          </a:p>
          <a:p>
            <a:pPr algn="just" rtl="1">
              <a:lnSpc>
                <a:spcPct val="160000"/>
              </a:lnSpc>
            </a:pPr>
            <a:r>
              <a:rPr lang="ar-SA" sz="1200" dirty="0">
                <a:cs typeface="B Homa" panose="00000400000000000000" pitchFamily="2" charset="-78"/>
              </a:rPr>
              <a:t>در برنامه دوازدهم به سه سناریوی محتمل اشاره شده است: بهترین سناریو، سناریوی «رشد قوی و همه‌شمول» یعنی وضعیتی که دولت بتواند رشد هشت درصدی تولید ناخالص داخلی، بهبود 25 شاخص مختلف اقتصادی و اجتماعی و بهره‌مندی کل کشور از رشد متوازن را محقق کند؛ سناریوی میانی یعنی وضعیت تدوین سیاست‌های درست، اما اجرای ناقص آنها و در نتیجه، باقی ماندن در سطح رشد محدود 6 درصد و سطح پایین‌تری از رشد متوازن؛ و بدترین سناریو، تدوین سیاست‌های درست، اما پیشرفت بسیار اندک همراه با تصمیم‌گیری‌های متفاوت و بعضا متعارض و تحقق رشد پنج درصد با سطح بسیار پایین رشد متوازن. </a:t>
            </a:r>
            <a:endParaRPr lang="fa-IR" sz="1200" dirty="0" smtClean="0">
              <a:cs typeface="B Homa" panose="00000400000000000000" pitchFamily="2" charset="-78"/>
            </a:endParaRPr>
          </a:p>
          <a:p>
            <a:pPr algn="just" rtl="1">
              <a:lnSpc>
                <a:spcPct val="160000"/>
              </a:lnSpc>
            </a:pPr>
            <a:r>
              <a:rPr lang="fa-IR" sz="1200" dirty="0" smtClean="0">
                <a:cs typeface="B Homa" panose="00000400000000000000" pitchFamily="2" charset="-78"/>
              </a:rPr>
              <a:t>3 بخش اضافه شده در این برنامه:</a:t>
            </a:r>
          </a:p>
          <a:p>
            <a:pPr algn="just" rtl="1">
              <a:lnSpc>
                <a:spcPct val="160000"/>
              </a:lnSpc>
            </a:pPr>
            <a:r>
              <a:rPr lang="ar-SA" sz="1200" dirty="0">
                <a:cs typeface="B Homa" panose="00000400000000000000" pitchFamily="2" charset="-78"/>
              </a:rPr>
              <a:t>جمع‌بندی در مورد روند گذشته (با تاکید بر میزان موفقیت برنامه قبلی به‌لحاظ آماری)، تعیین دلایل اصلی عدم موفقیت و ارائه راه‌حل برای تحقق اهداف کمی. </a:t>
            </a:r>
            <a:endParaRPr lang="fa-IR" sz="1200" dirty="0" smtClean="0">
              <a:cs typeface="B Homa" panose="00000400000000000000" pitchFamily="2" charset="-78"/>
            </a:endParaRPr>
          </a:p>
          <a:p>
            <a:pPr algn="just" rtl="1">
              <a:lnSpc>
                <a:spcPct val="160000"/>
              </a:lnSpc>
            </a:pPr>
            <a:r>
              <a:rPr lang="fa-IR" sz="1200" dirty="0" smtClean="0">
                <a:solidFill>
                  <a:srgbClr val="FF0000"/>
                </a:solidFill>
                <a:cs typeface="B Homa" panose="00000400000000000000" pitchFamily="2" charset="-78"/>
              </a:rPr>
              <a:t>- درواقع </a:t>
            </a:r>
            <a:r>
              <a:rPr lang="fa-IR" sz="1200" dirty="0">
                <a:solidFill>
                  <a:srgbClr val="FF0000"/>
                </a:solidFill>
                <a:cs typeface="B Homa" panose="00000400000000000000" pitchFamily="2" charset="-78"/>
              </a:rPr>
              <a:t>برنامه توسعه جدید هند، دربرگیرنده جمع‌بندی نظام سیاسی این کشور از روندهای طی شده در برنامه قبلی و تعیین کمی اهداف میان‌مدت کشور در برنامه جدید است.</a:t>
            </a:r>
          </a:p>
        </p:txBody>
      </p:sp>
    </p:spTree>
    <p:extLst>
      <p:ext uri="{BB962C8B-B14F-4D97-AF65-F5344CB8AC3E}">
        <p14:creationId xmlns:p14="http://schemas.microsoft.com/office/powerpoint/2010/main" val="13039026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txBox="1">
            <a:spLocks/>
          </p:cNvSpPr>
          <p:nvPr/>
        </p:nvSpPr>
        <p:spPr>
          <a:xfrm>
            <a:off x="7141464" y="375423"/>
            <a:ext cx="4843813" cy="411428"/>
          </a:xfrm>
        </p:spPr>
        <p:style>
          <a:lnRef idx="2">
            <a:schemeClr val="accent4">
              <a:shade val="50000"/>
            </a:schemeClr>
          </a:lnRef>
          <a:fillRef idx="1">
            <a:schemeClr val="accent4"/>
          </a:fillRef>
          <a:effectRef idx="0">
            <a:schemeClr val="accent4"/>
          </a:effectRef>
          <a:fontRef idx="minor">
            <a:schemeClr val="lt1"/>
          </a:fontRef>
        </p:style>
        <p:txBody>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fa-IR" sz="1800" dirty="0" smtClean="0">
                <a:solidFill>
                  <a:schemeClr val="tx1"/>
                </a:solidFill>
                <a:cs typeface="B Homa" panose="00000400000000000000" pitchFamily="2" charset="-78"/>
              </a:rPr>
              <a:t>اهداف هندوستان در گسترش شهرهای میانی و کوچک</a:t>
            </a:r>
            <a:endParaRPr lang="fa-IR" sz="1800" dirty="0">
              <a:solidFill>
                <a:schemeClr val="tx1"/>
              </a:solidFill>
              <a:cs typeface="B Homa" panose="00000400000000000000" pitchFamily="2" charset="-78"/>
            </a:endParaRPr>
          </a:p>
        </p:txBody>
      </p:sp>
      <p:sp>
        <p:nvSpPr>
          <p:cNvPr id="6" name="Content Placeholder 2"/>
          <p:cNvSpPr>
            <a:spLocks noGrp="1"/>
          </p:cNvSpPr>
          <p:nvPr>
            <p:ph sz="half" idx="2"/>
          </p:nvPr>
        </p:nvSpPr>
        <p:spPr>
          <a:xfrm>
            <a:off x="5477256" y="786850"/>
            <a:ext cx="6508021" cy="5979710"/>
          </a:xfrm>
        </p:spPr>
        <p:txBody>
          <a:bodyPr numCol="1">
            <a:noAutofit/>
          </a:bodyPr>
          <a:lstStyle/>
          <a:p>
            <a:pPr marL="0" lvl="1" indent="0" algn="r" rtl="1">
              <a:lnSpc>
                <a:spcPct val="160000"/>
              </a:lnSpc>
              <a:buNone/>
            </a:pPr>
            <a:r>
              <a:rPr lang="fa-IR" sz="1400" dirty="0" smtClean="0">
                <a:cs typeface="B Homa" panose="00000400000000000000" pitchFamily="2" charset="-78"/>
              </a:rPr>
              <a:t>1- بهبود زیرساختهای در شهرهای کوچک و میانی که قابلیت تبدیل به مراکز رشد اقتصادی و اشتغال منطقه را دارند.</a:t>
            </a:r>
          </a:p>
          <a:p>
            <a:pPr marL="0" lvl="1" indent="0" algn="r" rtl="1">
              <a:lnSpc>
                <a:spcPct val="160000"/>
              </a:lnSpc>
              <a:buNone/>
            </a:pPr>
            <a:r>
              <a:rPr lang="fa-IR" sz="1400" dirty="0" smtClean="0">
                <a:cs typeface="B Homa" panose="00000400000000000000" pitchFamily="2" charset="-78"/>
              </a:rPr>
              <a:t>2- تمرکز زدایی رشد اقتصادی و فرصتهای اشتغال و ترویج شهرنشینی پراکنده با استفاده از مزیتهای پیوندهای عملکردی بین روستاها و شهرکها و شهرها از طریق رویکرد برنامه‌ریزی منطقه‌ای.</a:t>
            </a:r>
            <a:endParaRPr lang="en-JM" sz="1400" dirty="0" smtClean="0">
              <a:cs typeface="B Homa" panose="00000400000000000000" pitchFamily="2" charset="-78"/>
            </a:endParaRPr>
          </a:p>
          <a:p>
            <a:pPr marL="0" lvl="1" indent="0" algn="r" rtl="1">
              <a:lnSpc>
                <a:spcPct val="160000"/>
              </a:lnSpc>
              <a:buNone/>
            </a:pPr>
            <a:endParaRPr lang="fa-IR" sz="1400" dirty="0" smtClean="0">
              <a:cs typeface="B Homa" panose="00000400000000000000" pitchFamily="2" charset="-78"/>
            </a:endParaRPr>
          </a:p>
          <a:p>
            <a:pPr marL="0" lvl="1" indent="0" algn="r" rtl="1">
              <a:lnSpc>
                <a:spcPct val="160000"/>
              </a:lnSpc>
              <a:buNone/>
            </a:pPr>
            <a:r>
              <a:rPr lang="fa-IR" sz="1600" dirty="0" smtClean="0">
                <a:solidFill>
                  <a:srgbClr val="C00000"/>
                </a:solidFill>
                <a:cs typeface="B Homa" panose="00000400000000000000" pitchFamily="2" charset="-78"/>
              </a:rPr>
              <a:t>از جمله برنامه‌های هند برای نظام سلسله مراتبی فضایی و سکونتگاهی:</a:t>
            </a:r>
          </a:p>
          <a:p>
            <a:pPr marL="0" lvl="1" indent="0" algn="r" rtl="1">
              <a:lnSpc>
                <a:spcPct val="160000"/>
              </a:lnSpc>
              <a:buNone/>
            </a:pPr>
            <a:r>
              <a:rPr lang="fa-IR" sz="1400" dirty="0" smtClean="0">
                <a:cs typeface="B Homa" panose="00000400000000000000" pitchFamily="2" charset="-78"/>
              </a:rPr>
              <a:t>1- </a:t>
            </a:r>
            <a:r>
              <a:rPr lang="fa-IR" sz="1400" dirty="0" smtClean="0">
                <a:solidFill>
                  <a:srgbClr val="FF0000"/>
                </a:solidFill>
                <a:cs typeface="B Homa" panose="00000400000000000000" pitchFamily="2" charset="-78"/>
              </a:rPr>
              <a:t>مراکز فعالیت و سرمایه‌گذاری </a:t>
            </a:r>
            <a:r>
              <a:rPr lang="fa-IR" sz="1400" dirty="0" smtClean="0">
                <a:cs typeface="B Homa" panose="00000400000000000000" pitchFamily="2" charset="-78"/>
              </a:rPr>
              <a:t>باید با سیاستهای تشویقی به شهرهای کوچک یا روستای مرکزی از میان مجموعه‌ای از روستاها انتقال یابند.</a:t>
            </a:r>
          </a:p>
          <a:p>
            <a:pPr marL="0" lvl="1" indent="0" algn="r" rtl="1">
              <a:lnSpc>
                <a:spcPct val="160000"/>
              </a:lnSpc>
              <a:buNone/>
            </a:pPr>
            <a:r>
              <a:rPr lang="fa-IR" sz="1400" dirty="0" smtClean="0">
                <a:cs typeface="B Homa" panose="00000400000000000000" pitchFamily="2" charset="-78"/>
              </a:rPr>
              <a:t>2- </a:t>
            </a:r>
            <a:r>
              <a:rPr lang="fa-IR" sz="1400" dirty="0" smtClean="0">
                <a:solidFill>
                  <a:srgbClr val="FF0000"/>
                </a:solidFill>
                <a:cs typeface="B Homa" panose="00000400000000000000" pitchFamily="2" charset="-78"/>
              </a:rPr>
              <a:t>نهادهای فیزیکی، مدیریتی و مالی </a:t>
            </a:r>
            <a:r>
              <a:rPr lang="fa-IR" sz="1400" dirty="0" smtClean="0">
                <a:cs typeface="B Homa" panose="00000400000000000000" pitchFamily="2" charset="-78"/>
              </a:rPr>
              <a:t>باید برای برانگیختن اقتصاد روستایی تأمین شوند.</a:t>
            </a:r>
          </a:p>
          <a:p>
            <a:pPr marL="0" lvl="1" indent="0" algn="r" rtl="1">
              <a:lnSpc>
                <a:spcPct val="160000"/>
              </a:lnSpc>
              <a:buNone/>
            </a:pPr>
            <a:r>
              <a:rPr lang="fa-IR" sz="1400" dirty="0" smtClean="0">
                <a:cs typeface="B Homa" panose="00000400000000000000" pitchFamily="2" charset="-78"/>
              </a:rPr>
              <a:t>3- </a:t>
            </a:r>
            <a:r>
              <a:rPr lang="fa-IR" sz="1400" dirty="0" smtClean="0">
                <a:solidFill>
                  <a:srgbClr val="FF0000"/>
                </a:solidFill>
                <a:cs typeface="B Homa" panose="00000400000000000000" pitchFamily="2" charset="-78"/>
              </a:rPr>
              <a:t>ارتباط سلسله مراتبی </a:t>
            </a:r>
            <a:r>
              <a:rPr lang="fa-IR" sz="1400" dirty="0" smtClean="0">
                <a:cs typeface="B Homa" panose="00000400000000000000" pitchFamily="2" charset="-78"/>
              </a:rPr>
              <a:t>شهرهای کوچک با بزرگترین سکونتگاههای شهری همان حوزه برقرار شود.</a:t>
            </a:r>
          </a:p>
          <a:p>
            <a:pPr marL="0" lvl="1" indent="0" algn="r" rtl="1">
              <a:lnSpc>
                <a:spcPct val="160000"/>
              </a:lnSpc>
              <a:buNone/>
            </a:pPr>
            <a:r>
              <a:rPr lang="fa-IR" sz="1400" dirty="0" smtClean="0">
                <a:cs typeface="B Homa" panose="00000400000000000000" pitchFamily="2" charset="-78"/>
              </a:rPr>
              <a:t>4- </a:t>
            </a:r>
            <a:r>
              <a:rPr lang="fa-IR" sz="1400" dirty="0" smtClean="0">
                <a:solidFill>
                  <a:srgbClr val="FF0000"/>
                </a:solidFill>
                <a:cs typeface="B Homa" panose="00000400000000000000" pitchFamily="2" charset="-78"/>
              </a:rPr>
              <a:t>تهیه طرح راهبردی </a:t>
            </a:r>
            <a:r>
              <a:rPr lang="fa-IR" sz="1400" dirty="0" smtClean="0">
                <a:cs typeface="B Homa" panose="00000400000000000000" pitchFamily="2" charset="-78"/>
              </a:rPr>
              <a:t>برای 575 شهر و پیشبینی و تأمین زیرساختها، بهبود شبکه‌ی ارتباطی و سیستم فاضلاب، خانه سازی و تأمین بهداشت در جهت ارتقای سطح کیفی این نقاط جمعیتی صورت گیرد.</a:t>
            </a:r>
          </a:p>
          <a:p>
            <a:pPr marL="457200" lvl="1" indent="0" algn="just" rtl="1">
              <a:buNone/>
            </a:pPr>
            <a:endParaRPr lang="fa-IR" sz="1400" dirty="0">
              <a:cs typeface="B Homa" panose="00000400000000000000" pitchFamily="2" charset="-78"/>
            </a:endParaRPr>
          </a:p>
        </p:txBody>
      </p:sp>
      <p:pic>
        <p:nvPicPr>
          <p:cNvPr id="7" name="Picture 6"/>
          <p:cNvPicPr>
            <a:picLocks noChangeAspect="1"/>
          </p:cNvPicPr>
          <p:nvPr/>
        </p:nvPicPr>
        <p:blipFill rotWithShape="1">
          <a:blip r:embed="rId2" cstate="hqprint">
            <a:extLst>
              <a:ext uri="{28A0092B-C50C-407E-A947-70E740481C1C}">
                <a14:useLocalDpi xmlns:a14="http://schemas.microsoft.com/office/drawing/2010/main" val="0"/>
              </a:ext>
            </a:extLst>
          </a:blip>
          <a:srcRect l="11408" t="4518" r="1287" b="5088"/>
          <a:stretch/>
        </p:blipFill>
        <p:spPr>
          <a:xfrm>
            <a:off x="91440" y="685800"/>
            <a:ext cx="5248656" cy="5294376"/>
          </a:xfrm>
          <a:prstGeom prst="rect">
            <a:avLst/>
          </a:prstGeom>
        </p:spPr>
      </p:pic>
    </p:spTree>
    <p:extLst>
      <p:ext uri="{BB962C8B-B14F-4D97-AF65-F5344CB8AC3E}">
        <p14:creationId xmlns:p14="http://schemas.microsoft.com/office/powerpoint/2010/main" val="9406121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7825" y="0"/>
            <a:ext cx="5131426"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2418" y="1949455"/>
            <a:ext cx="4485208" cy="2393945"/>
          </a:xfrm>
          <a:prstGeom prst="rect">
            <a:avLst/>
          </a:prstGeom>
        </p:spPr>
      </p:pic>
    </p:spTree>
    <p:extLst>
      <p:ext uri="{BB962C8B-B14F-4D97-AF65-F5344CB8AC3E}">
        <p14:creationId xmlns:p14="http://schemas.microsoft.com/office/powerpoint/2010/main" val="39463221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txBox="1">
            <a:spLocks/>
          </p:cNvSpPr>
          <p:nvPr/>
        </p:nvSpPr>
        <p:spPr>
          <a:xfrm>
            <a:off x="9575451" y="375422"/>
            <a:ext cx="2409826" cy="411428"/>
          </a:xfrm>
        </p:spPr>
        <p:style>
          <a:lnRef idx="2">
            <a:schemeClr val="accent4">
              <a:shade val="50000"/>
            </a:schemeClr>
          </a:lnRef>
          <a:fillRef idx="1">
            <a:schemeClr val="accent4"/>
          </a:fillRef>
          <a:effectRef idx="0">
            <a:schemeClr val="accent4"/>
          </a:effectRef>
          <a:fontRef idx="minor">
            <a:schemeClr val="lt1"/>
          </a:fontRef>
        </p:style>
        <p:txBody>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fa-IR" sz="2000" dirty="0" smtClean="0">
                <a:solidFill>
                  <a:schemeClr val="tx1"/>
                </a:solidFill>
                <a:cs typeface="B Homa" panose="00000400000000000000" pitchFamily="2" charset="-78"/>
              </a:rPr>
              <a:t>سند چشم انداز 2020</a:t>
            </a:r>
            <a:endParaRPr lang="fa-IR" sz="2000" dirty="0">
              <a:solidFill>
                <a:schemeClr val="tx1"/>
              </a:solidFill>
              <a:cs typeface="B Homa" panose="00000400000000000000" pitchFamily="2" charset="-78"/>
            </a:endParaRPr>
          </a:p>
        </p:txBody>
      </p:sp>
      <p:sp>
        <p:nvSpPr>
          <p:cNvPr id="6" name="Content Placeholder 2"/>
          <p:cNvSpPr>
            <a:spLocks noGrp="1"/>
          </p:cNvSpPr>
          <p:nvPr>
            <p:ph sz="half" idx="2"/>
          </p:nvPr>
        </p:nvSpPr>
        <p:spPr>
          <a:xfrm>
            <a:off x="7772400" y="811700"/>
            <a:ext cx="3841402" cy="794299"/>
          </a:xfrm>
        </p:spPr>
        <p:txBody>
          <a:bodyPr numCol="1">
            <a:noAutofit/>
          </a:bodyPr>
          <a:lstStyle/>
          <a:p>
            <a:pPr marL="0" lvl="1" indent="0" algn="r" rtl="1">
              <a:lnSpc>
                <a:spcPct val="160000"/>
              </a:lnSpc>
              <a:buNone/>
            </a:pPr>
            <a:r>
              <a:rPr lang="fa-IR" sz="1600" dirty="0" smtClean="0">
                <a:cs typeface="B Homa" panose="00000400000000000000" pitchFamily="2" charset="-78"/>
              </a:rPr>
              <a:t>موتورهای رشد اقتصادی هند در سال 2020</a:t>
            </a:r>
            <a:endParaRPr lang="fa-IR" sz="1600" dirty="0">
              <a:cs typeface="B Homa" panose="00000400000000000000" pitchFamily="2" charset="-78"/>
            </a:endParaRPr>
          </a:p>
        </p:txBody>
      </p:sp>
      <p:graphicFrame>
        <p:nvGraphicFramePr>
          <p:cNvPr id="7" name="Diagram 6"/>
          <p:cNvGraphicFramePr/>
          <p:nvPr>
            <p:extLst>
              <p:ext uri="{D42A27DB-BD31-4B8C-83A1-F6EECF244321}">
                <p14:modId xmlns:p14="http://schemas.microsoft.com/office/powerpoint/2010/main" val="2677090387"/>
              </p:ext>
            </p:extLst>
          </p:nvPr>
        </p:nvGraphicFramePr>
        <p:xfrm>
          <a:off x="1241425" y="0"/>
          <a:ext cx="6702425" cy="2209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ontent Placeholder 2"/>
          <p:cNvSpPr>
            <a:spLocks noGrp="1"/>
          </p:cNvSpPr>
          <p:nvPr>
            <p:ph sz="half" idx="2"/>
          </p:nvPr>
        </p:nvSpPr>
        <p:spPr>
          <a:xfrm>
            <a:off x="6633029" y="1741713"/>
            <a:ext cx="5352248" cy="4891315"/>
          </a:xfrm>
        </p:spPr>
        <p:txBody>
          <a:bodyPr numCol="1">
            <a:noAutofit/>
          </a:bodyPr>
          <a:lstStyle/>
          <a:p>
            <a:pPr marL="0" lvl="1" indent="0" algn="r" rtl="1">
              <a:lnSpc>
                <a:spcPct val="160000"/>
              </a:lnSpc>
              <a:buNone/>
            </a:pPr>
            <a:r>
              <a:rPr lang="fa-IR" sz="1600" dirty="0" smtClean="0">
                <a:cs typeface="B Homa" panose="00000400000000000000" pitchFamily="2" charset="-78"/>
              </a:rPr>
              <a:t>اهداف سند 2020 برای افزایش رفاه اجتماعی و اقتصادی</a:t>
            </a:r>
          </a:p>
          <a:p>
            <a:pPr marL="0" lvl="1" indent="0" algn="r" rtl="1">
              <a:lnSpc>
                <a:spcPct val="160000"/>
              </a:lnSpc>
              <a:buNone/>
            </a:pPr>
            <a:r>
              <a:rPr lang="fa-IR" sz="1600" dirty="0" smtClean="0">
                <a:cs typeface="B Homa" panose="00000400000000000000" pitchFamily="2" charset="-78"/>
              </a:rPr>
              <a:t>1- آرامش، امنیت و وحدت ملی</a:t>
            </a:r>
          </a:p>
          <a:p>
            <a:pPr marL="0" lvl="1" indent="0" algn="r" rtl="1">
              <a:lnSpc>
                <a:spcPct val="160000"/>
              </a:lnSpc>
              <a:buNone/>
            </a:pPr>
            <a:r>
              <a:rPr lang="fa-IR" sz="1600" dirty="0" smtClean="0">
                <a:cs typeface="B Homa" panose="00000400000000000000" pitchFamily="2" charset="-78"/>
              </a:rPr>
              <a:t>2- غذا و امنیت غذایی</a:t>
            </a:r>
          </a:p>
          <a:p>
            <a:pPr marL="0" lvl="1" indent="0" algn="r" rtl="1">
              <a:lnSpc>
                <a:spcPct val="160000"/>
              </a:lnSpc>
              <a:buNone/>
            </a:pPr>
            <a:r>
              <a:rPr lang="fa-IR" sz="1600" dirty="0" smtClean="0">
                <a:cs typeface="B Homa" panose="00000400000000000000" pitchFamily="2" charset="-78"/>
              </a:rPr>
              <a:t>3- اشتغال برای همه</a:t>
            </a:r>
          </a:p>
          <a:p>
            <a:pPr marL="0" lvl="1" indent="0" algn="r" rtl="1">
              <a:lnSpc>
                <a:spcPct val="160000"/>
              </a:lnSpc>
              <a:buNone/>
            </a:pPr>
            <a:r>
              <a:rPr lang="fa-IR" sz="1600" dirty="0" smtClean="0">
                <a:cs typeface="B Homa" panose="00000400000000000000" pitchFamily="2" charset="-78"/>
              </a:rPr>
              <a:t>4- دانش 100% در اختیار همه</a:t>
            </a:r>
          </a:p>
          <a:p>
            <a:pPr marL="0" lvl="1" indent="0" algn="r" rtl="1">
              <a:lnSpc>
                <a:spcPct val="160000"/>
              </a:lnSpc>
              <a:buNone/>
            </a:pPr>
            <a:r>
              <a:rPr lang="fa-IR" sz="1600" dirty="0" smtClean="0">
                <a:cs typeface="B Homa" panose="00000400000000000000" pitchFamily="2" charset="-78"/>
              </a:rPr>
              <a:t>5- بهداشت همگانی</a:t>
            </a:r>
          </a:p>
          <a:p>
            <a:pPr marL="0" lvl="1" indent="0" algn="r" rtl="1">
              <a:lnSpc>
                <a:spcPct val="160000"/>
              </a:lnSpc>
              <a:buNone/>
            </a:pPr>
            <a:r>
              <a:rPr lang="fa-IR" sz="1600" dirty="0" smtClean="0">
                <a:cs typeface="B Homa" panose="00000400000000000000" pitchFamily="2" charset="-78"/>
              </a:rPr>
              <a:t>6- فن آوری و زیربنای پایدار و خلاقانه</a:t>
            </a:r>
          </a:p>
          <a:p>
            <a:pPr marL="0" lvl="1" indent="0" algn="r" rtl="1">
              <a:lnSpc>
                <a:spcPct val="160000"/>
              </a:lnSpc>
              <a:buNone/>
            </a:pPr>
            <a:r>
              <a:rPr lang="fa-IR" sz="1600" dirty="0" smtClean="0">
                <a:cs typeface="B Homa" panose="00000400000000000000" pitchFamily="2" charset="-78"/>
              </a:rPr>
              <a:t>7- جهانی شدن و تلفیق اقتصاد هند با اقتصاد جهانی</a:t>
            </a:r>
          </a:p>
          <a:p>
            <a:pPr marL="0" lvl="1" indent="0" algn="r" rtl="1">
              <a:lnSpc>
                <a:spcPct val="160000"/>
              </a:lnSpc>
              <a:buNone/>
            </a:pPr>
            <a:r>
              <a:rPr lang="fa-IR" sz="1600" dirty="0" smtClean="0">
                <a:cs typeface="B Homa" panose="00000400000000000000" pitchFamily="2" charset="-78"/>
              </a:rPr>
              <a:t>8- حکومت ایدهآل، رهبری آینده نگر و پویا</a:t>
            </a:r>
          </a:p>
          <a:p>
            <a:pPr marL="0" lvl="1" indent="0" algn="r" rtl="1">
              <a:lnSpc>
                <a:spcPct val="160000"/>
              </a:lnSpc>
              <a:buNone/>
            </a:pPr>
            <a:r>
              <a:rPr lang="fa-IR" sz="1600" dirty="0" smtClean="0">
                <a:cs typeface="B Homa" panose="00000400000000000000" pitchFamily="2" charset="-78"/>
              </a:rPr>
              <a:t>9- تبعبت قاطعانه و مصمم از ارزشهای عالی کشور</a:t>
            </a:r>
          </a:p>
          <a:p>
            <a:pPr marL="0" lvl="1" indent="0" algn="r" rtl="1">
              <a:lnSpc>
                <a:spcPct val="160000"/>
              </a:lnSpc>
              <a:buNone/>
            </a:pPr>
            <a:r>
              <a:rPr lang="fa-IR" sz="1600" dirty="0" smtClean="0">
                <a:cs typeface="B Homa" panose="00000400000000000000" pitchFamily="2" charset="-78"/>
              </a:rPr>
              <a:t> </a:t>
            </a:r>
            <a:endParaRPr lang="fa-IR" sz="1600" dirty="0">
              <a:cs typeface="B Homa" panose="00000400000000000000" pitchFamily="2" charset="-78"/>
            </a:endParaRPr>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44386" y="1879374"/>
            <a:ext cx="4940300" cy="2590818"/>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44386" y="4470192"/>
            <a:ext cx="4940300" cy="2292587"/>
          </a:xfrm>
          <a:prstGeom prst="rect">
            <a:avLst/>
          </a:prstGeom>
        </p:spPr>
      </p:pic>
    </p:spTree>
    <p:extLst>
      <p:ext uri="{BB962C8B-B14F-4D97-AF65-F5344CB8AC3E}">
        <p14:creationId xmlns:p14="http://schemas.microsoft.com/office/powerpoint/2010/main" val="22291937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4291B8EA-5AB7-4545-A29C-D2F5599E0206}"/>
              </a:ext>
            </a:extLst>
          </p:cNvPr>
          <p:cNvSpPr>
            <a:spLocks noGrp="1"/>
          </p:cNvSpPr>
          <p:nvPr>
            <p:ph type="pic" sz="quarter" idx="10"/>
          </p:nvPr>
        </p:nvSpPr>
        <p:spPr/>
      </p:sp>
      <p:sp>
        <p:nvSpPr>
          <p:cNvPr id="18" name="Rectangle 17"/>
          <p:cNvSpPr/>
          <p:nvPr/>
        </p:nvSpPr>
        <p:spPr>
          <a:xfrm>
            <a:off x="0" y="0"/>
            <a:ext cx="12192000" cy="6857999"/>
          </a:xfrm>
          <a:prstGeom prst="rect">
            <a:avLst/>
          </a:prstGeom>
          <a:gradFill>
            <a:gsLst>
              <a:gs pos="100000">
                <a:schemeClr val="accent1">
                  <a:alpha val="85000"/>
                </a:schemeClr>
              </a:gs>
              <a:gs pos="0">
                <a:schemeClr val="accent2">
                  <a:alpha val="9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811859" y="2754256"/>
            <a:ext cx="4568282" cy="1015663"/>
          </a:xfrm>
          <a:prstGeom prst="rect">
            <a:avLst/>
          </a:prstGeom>
          <a:noFill/>
        </p:spPr>
        <p:txBody>
          <a:bodyPr wrap="square" rtlCol="0">
            <a:spAutoFit/>
          </a:bodyPr>
          <a:lstStyle/>
          <a:p>
            <a:pPr algn="ctr"/>
            <a:r>
              <a:rPr lang="fa-IR" sz="6000" b="1" dirty="0" smtClean="0">
                <a:solidFill>
                  <a:schemeClr val="bg1"/>
                </a:solidFill>
                <a:latin typeface="Lato" panose="020F0502020204030203" pitchFamily="34" charset="0"/>
                <a:ea typeface="Lato" panose="020F0502020204030203" pitchFamily="34" charset="0"/>
                <a:cs typeface="B Homa" panose="00000400000000000000" pitchFamily="2" charset="-78"/>
              </a:rPr>
              <a:t>جمع بندی</a:t>
            </a:r>
            <a:endParaRPr lang="en-US" sz="6000" dirty="0">
              <a:solidFill>
                <a:schemeClr val="bg1"/>
              </a:solidFill>
              <a:latin typeface="Lato" panose="020F0502020204030203" pitchFamily="34" charset="0"/>
              <a:ea typeface="Lato" panose="020F0502020204030203" pitchFamily="34" charset="0"/>
              <a:cs typeface="B Homa" panose="00000400000000000000" pitchFamily="2" charset="-78"/>
            </a:endParaRPr>
          </a:p>
        </p:txBody>
      </p:sp>
      <p:grpSp>
        <p:nvGrpSpPr>
          <p:cNvPr id="11" name="Group 10"/>
          <p:cNvGrpSpPr/>
          <p:nvPr/>
        </p:nvGrpSpPr>
        <p:grpSpPr>
          <a:xfrm>
            <a:off x="3341871" y="2046603"/>
            <a:ext cx="1487576" cy="2269226"/>
            <a:chOff x="5372101" y="1373188"/>
            <a:chExt cx="966787" cy="1474787"/>
          </a:xfrm>
          <a:gradFill flip="none" rotWithShape="1">
            <a:gsLst>
              <a:gs pos="0">
                <a:schemeClr val="bg1"/>
              </a:gs>
              <a:gs pos="71000">
                <a:schemeClr val="bg1">
                  <a:alpha val="0"/>
                </a:schemeClr>
              </a:gs>
            </a:gsLst>
            <a:lin ang="2700000" scaled="1"/>
            <a:tileRect/>
          </a:gradFill>
        </p:grpSpPr>
        <p:sp>
          <p:nvSpPr>
            <p:cNvPr id="7" name="Freeform 5"/>
            <p:cNvSpPr>
              <a:spLocks noEditPoints="1"/>
            </p:cNvSpPr>
            <p:nvPr/>
          </p:nvSpPr>
          <p:spPr bwMode="auto">
            <a:xfrm>
              <a:off x="5372101" y="1373188"/>
              <a:ext cx="966787" cy="1474787"/>
            </a:xfrm>
            <a:custGeom>
              <a:avLst/>
              <a:gdLst>
                <a:gd name="T0" fmla="*/ 2119 w 2157"/>
                <a:gd name="T1" fmla="*/ 947 h 3287"/>
                <a:gd name="T2" fmla="*/ 1168 w 2157"/>
                <a:gd name="T3" fmla="*/ 4 h 3287"/>
                <a:gd name="T4" fmla="*/ 1074 w 2157"/>
                <a:gd name="T5" fmla="*/ 0 h 3287"/>
                <a:gd name="T6" fmla="*/ 264 w 2157"/>
                <a:gd name="T7" fmla="*/ 375 h 3287"/>
                <a:gd name="T8" fmla="*/ 24 w 2157"/>
                <a:gd name="T9" fmla="*/ 1155 h 3287"/>
                <a:gd name="T10" fmla="*/ 279 w 2157"/>
                <a:gd name="T11" fmla="*/ 1743 h 3287"/>
                <a:gd name="T12" fmla="*/ 485 w 2157"/>
                <a:gd name="T13" fmla="*/ 1957 h 3287"/>
                <a:gd name="T14" fmla="*/ 497 w 2157"/>
                <a:gd name="T15" fmla="*/ 1968 h 3287"/>
                <a:gd name="T16" fmla="*/ 675 w 2157"/>
                <a:gd name="T17" fmla="*/ 2307 h 3287"/>
                <a:gd name="T18" fmla="*/ 567 w 2157"/>
                <a:gd name="T19" fmla="*/ 2448 h 3287"/>
                <a:gd name="T20" fmla="*/ 626 w 2157"/>
                <a:gd name="T21" fmla="*/ 2584 h 3287"/>
                <a:gd name="T22" fmla="*/ 566 w 2157"/>
                <a:gd name="T23" fmla="*/ 2720 h 3287"/>
                <a:gd name="T24" fmla="*/ 627 w 2157"/>
                <a:gd name="T25" fmla="*/ 2838 h 3287"/>
                <a:gd name="T26" fmla="*/ 568 w 2157"/>
                <a:gd name="T27" fmla="*/ 2996 h 3287"/>
                <a:gd name="T28" fmla="*/ 729 w 2157"/>
                <a:gd name="T29" fmla="*/ 3123 h 3287"/>
                <a:gd name="T30" fmla="*/ 729 w 2157"/>
                <a:gd name="T31" fmla="*/ 3123 h 3287"/>
                <a:gd name="T32" fmla="*/ 738 w 2157"/>
                <a:gd name="T33" fmla="*/ 3122 h 3287"/>
                <a:gd name="T34" fmla="*/ 1075 w 2157"/>
                <a:gd name="T35" fmla="*/ 3287 h 3287"/>
                <a:gd name="T36" fmla="*/ 1361 w 2157"/>
                <a:gd name="T37" fmla="*/ 3221 h 3287"/>
                <a:gd name="T38" fmla="*/ 1401 w 2157"/>
                <a:gd name="T39" fmla="*/ 3124 h 3287"/>
                <a:gd name="T40" fmla="*/ 1419 w 2157"/>
                <a:gd name="T41" fmla="*/ 3125 h 3287"/>
                <a:gd name="T42" fmla="*/ 1576 w 2157"/>
                <a:gd name="T43" fmla="*/ 2984 h 3287"/>
                <a:gd name="T44" fmla="*/ 1517 w 2157"/>
                <a:gd name="T45" fmla="*/ 2841 h 3287"/>
                <a:gd name="T46" fmla="*/ 1577 w 2157"/>
                <a:gd name="T47" fmla="*/ 2704 h 3287"/>
                <a:gd name="T48" fmla="*/ 1510 w 2157"/>
                <a:gd name="T49" fmla="*/ 2583 h 3287"/>
                <a:gd name="T50" fmla="*/ 1582 w 2157"/>
                <a:gd name="T51" fmla="*/ 2455 h 3287"/>
                <a:gd name="T52" fmla="*/ 1469 w 2157"/>
                <a:gd name="T53" fmla="*/ 2314 h 3287"/>
                <a:gd name="T54" fmla="*/ 1729 w 2157"/>
                <a:gd name="T55" fmla="*/ 1880 h 3287"/>
                <a:gd name="T56" fmla="*/ 1864 w 2157"/>
                <a:gd name="T57" fmla="*/ 1751 h 3287"/>
                <a:gd name="T58" fmla="*/ 2119 w 2157"/>
                <a:gd name="T59" fmla="*/ 947 h 3287"/>
                <a:gd name="T60" fmla="*/ 1842 w 2157"/>
                <a:gd name="T61" fmla="*/ 1446 h 3287"/>
                <a:gd name="T62" fmla="*/ 1588 w 2157"/>
                <a:gd name="T63" fmla="*/ 1746 h 3287"/>
                <a:gd name="T64" fmla="*/ 1279 w 2157"/>
                <a:gd name="T65" fmla="*/ 2304 h 3287"/>
                <a:gd name="T66" fmla="*/ 1166 w 2157"/>
                <a:gd name="T67" fmla="*/ 2304 h 3287"/>
                <a:gd name="T68" fmla="*/ 1166 w 2157"/>
                <a:gd name="T69" fmla="*/ 1925 h 3287"/>
                <a:gd name="T70" fmla="*/ 1170 w 2157"/>
                <a:gd name="T71" fmla="*/ 1857 h 3287"/>
                <a:gd name="T72" fmla="*/ 1144 w 2157"/>
                <a:gd name="T73" fmla="*/ 1688 h 3287"/>
                <a:gd name="T74" fmla="*/ 1073 w 2157"/>
                <a:gd name="T75" fmla="*/ 1660 h 3287"/>
                <a:gd name="T76" fmla="*/ 1067 w 2157"/>
                <a:gd name="T77" fmla="*/ 1661 h 3287"/>
                <a:gd name="T78" fmla="*/ 998 w 2157"/>
                <a:gd name="T79" fmla="*/ 1689 h 3287"/>
                <a:gd name="T80" fmla="*/ 974 w 2157"/>
                <a:gd name="T81" fmla="*/ 1857 h 3287"/>
                <a:gd name="T82" fmla="*/ 977 w 2157"/>
                <a:gd name="T83" fmla="*/ 1925 h 3287"/>
                <a:gd name="T84" fmla="*/ 977 w 2157"/>
                <a:gd name="T85" fmla="*/ 2304 h 3287"/>
                <a:gd name="T86" fmla="*/ 864 w 2157"/>
                <a:gd name="T87" fmla="*/ 2304 h 3287"/>
                <a:gd name="T88" fmla="*/ 591 w 2157"/>
                <a:gd name="T89" fmla="*/ 1789 h 3287"/>
                <a:gd name="T90" fmla="*/ 464 w 2157"/>
                <a:gd name="T91" fmla="*/ 1668 h 3287"/>
                <a:gd name="T92" fmla="*/ 213 w 2157"/>
                <a:gd name="T93" fmla="*/ 1107 h 3287"/>
                <a:gd name="T94" fmla="*/ 309 w 2157"/>
                <a:gd name="T95" fmla="*/ 665 h 3287"/>
                <a:gd name="T96" fmla="*/ 1067 w 2157"/>
                <a:gd name="T97" fmla="*/ 192 h 3287"/>
                <a:gd name="T98" fmla="*/ 1112 w 2157"/>
                <a:gd name="T99" fmla="*/ 193 h 3287"/>
                <a:gd name="T100" fmla="*/ 1857 w 2157"/>
                <a:gd name="T101" fmla="*/ 701 h 3287"/>
                <a:gd name="T102" fmla="*/ 1842 w 2157"/>
                <a:gd name="T103" fmla="*/ 1446 h 3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57" h="3287">
                  <a:moveTo>
                    <a:pt x="2119" y="947"/>
                  </a:moveTo>
                  <a:cubicBezTo>
                    <a:pt x="2073" y="448"/>
                    <a:pt x="1664" y="42"/>
                    <a:pt x="1168" y="4"/>
                  </a:cubicBezTo>
                  <a:cubicBezTo>
                    <a:pt x="1136" y="1"/>
                    <a:pt x="1105" y="0"/>
                    <a:pt x="1074" y="0"/>
                  </a:cubicBezTo>
                  <a:cubicBezTo>
                    <a:pt x="672" y="0"/>
                    <a:pt x="412" y="204"/>
                    <a:pt x="264" y="375"/>
                  </a:cubicBezTo>
                  <a:cubicBezTo>
                    <a:pt x="89" y="576"/>
                    <a:pt x="0" y="868"/>
                    <a:pt x="24" y="1155"/>
                  </a:cubicBezTo>
                  <a:cubicBezTo>
                    <a:pt x="48" y="1443"/>
                    <a:pt x="166" y="1614"/>
                    <a:pt x="279" y="1743"/>
                  </a:cubicBezTo>
                  <a:cubicBezTo>
                    <a:pt x="329" y="1801"/>
                    <a:pt x="405" y="1885"/>
                    <a:pt x="485" y="1957"/>
                  </a:cubicBezTo>
                  <a:cubicBezTo>
                    <a:pt x="497" y="1968"/>
                    <a:pt x="497" y="1968"/>
                    <a:pt x="497" y="1968"/>
                  </a:cubicBezTo>
                  <a:cubicBezTo>
                    <a:pt x="593" y="2055"/>
                    <a:pt x="677" y="2131"/>
                    <a:pt x="675" y="2307"/>
                  </a:cubicBezTo>
                  <a:cubicBezTo>
                    <a:pt x="605" y="2322"/>
                    <a:pt x="570" y="2387"/>
                    <a:pt x="567" y="2448"/>
                  </a:cubicBezTo>
                  <a:cubicBezTo>
                    <a:pt x="564" y="2497"/>
                    <a:pt x="582" y="2553"/>
                    <a:pt x="626" y="2584"/>
                  </a:cubicBezTo>
                  <a:cubicBezTo>
                    <a:pt x="585" y="2615"/>
                    <a:pt x="565" y="2670"/>
                    <a:pt x="566" y="2720"/>
                  </a:cubicBezTo>
                  <a:cubicBezTo>
                    <a:pt x="568" y="2773"/>
                    <a:pt x="591" y="2815"/>
                    <a:pt x="627" y="2838"/>
                  </a:cubicBezTo>
                  <a:cubicBezTo>
                    <a:pt x="577" y="2877"/>
                    <a:pt x="559" y="2942"/>
                    <a:pt x="568" y="2996"/>
                  </a:cubicBezTo>
                  <a:cubicBezTo>
                    <a:pt x="582" y="3073"/>
                    <a:pt x="645" y="3123"/>
                    <a:pt x="729" y="3123"/>
                  </a:cubicBezTo>
                  <a:cubicBezTo>
                    <a:pt x="729" y="3123"/>
                    <a:pt x="729" y="3123"/>
                    <a:pt x="729" y="3123"/>
                  </a:cubicBezTo>
                  <a:cubicBezTo>
                    <a:pt x="732" y="3123"/>
                    <a:pt x="735" y="3123"/>
                    <a:pt x="738" y="3122"/>
                  </a:cubicBezTo>
                  <a:cubicBezTo>
                    <a:pt x="761" y="3275"/>
                    <a:pt x="893" y="3287"/>
                    <a:pt x="1075" y="3287"/>
                  </a:cubicBezTo>
                  <a:cubicBezTo>
                    <a:pt x="1188" y="3287"/>
                    <a:pt x="1303" y="3282"/>
                    <a:pt x="1361" y="3221"/>
                  </a:cubicBezTo>
                  <a:cubicBezTo>
                    <a:pt x="1385" y="3196"/>
                    <a:pt x="1398" y="3164"/>
                    <a:pt x="1401" y="3124"/>
                  </a:cubicBezTo>
                  <a:cubicBezTo>
                    <a:pt x="1407" y="3125"/>
                    <a:pt x="1413" y="3125"/>
                    <a:pt x="1419" y="3125"/>
                  </a:cubicBezTo>
                  <a:cubicBezTo>
                    <a:pt x="1516" y="3125"/>
                    <a:pt x="1568" y="3052"/>
                    <a:pt x="1576" y="2984"/>
                  </a:cubicBezTo>
                  <a:cubicBezTo>
                    <a:pt x="1582" y="2933"/>
                    <a:pt x="1564" y="2874"/>
                    <a:pt x="1517" y="2841"/>
                  </a:cubicBezTo>
                  <a:cubicBezTo>
                    <a:pt x="1558" y="2810"/>
                    <a:pt x="1578" y="2755"/>
                    <a:pt x="1577" y="2704"/>
                  </a:cubicBezTo>
                  <a:cubicBezTo>
                    <a:pt x="1575" y="2649"/>
                    <a:pt x="1550" y="2606"/>
                    <a:pt x="1510" y="2583"/>
                  </a:cubicBezTo>
                  <a:cubicBezTo>
                    <a:pt x="1547" y="2555"/>
                    <a:pt x="1583" y="2518"/>
                    <a:pt x="1582" y="2455"/>
                  </a:cubicBezTo>
                  <a:cubicBezTo>
                    <a:pt x="1582" y="2395"/>
                    <a:pt x="1542" y="2329"/>
                    <a:pt x="1469" y="2314"/>
                  </a:cubicBezTo>
                  <a:cubicBezTo>
                    <a:pt x="1470" y="2105"/>
                    <a:pt x="1602" y="1990"/>
                    <a:pt x="1729" y="1880"/>
                  </a:cubicBezTo>
                  <a:cubicBezTo>
                    <a:pt x="1776" y="1839"/>
                    <a:pt x="1824" y="1797"/>
                    <a:pt x="1864" y="1751"/>
                  </a:cubicBezTo>
                  <a:cubicBezTo>
                    <a:pt x="1976" y="1624"/>
                    <a:pt x="2157" y="1350"/>
                    <a:pt x="2119" y="947"/>
                  </a:cubicBezTo>
                  <a:close/>
                  <a:moveTo>
                    <a:pt x="1842" y="1446"/>
                  </a:moveTo>
                  <a:cubicBezTo>
                    <a:pt x="1781" y="1567"/>
                    <a:pt x="1683" y="1658"/>
                    <a:pt x="1588" y="1746"/>
                  </a:cubicBezTo>
                  <a:cubicBezTo>
                    <a:pt x="1436" y="1888"/>
                    <a:pt x="1278" y="2034"/>
                    <a:pt x="1279" y="2304"/>
                  </a:cubicBezTo>
                  <a:cubicBezTo>
                    <a:pt x="1166" y="2304"/>
                    <a:pt x="1166" y="2304"/>
                    <a:pt x="1166" y="2304"/>
                  </a:cubicBezTo>
                  <a:cubicBezTo>
                    <a:pt x="1166" y="1925"/>
                    <a:pt x="1166" y="1925"/>
                    <a:pt x="1166" y="1925"/>
                  </a:cubicBezTo>
                  <a:cubicBezTo>
                    <a:pt x="1166" y="1903"/>
                    <a:pt x="1168" y="1880"/>
                    <a:pt x="1170" y="1857"/>
                  </a:cubicBezTo>
                  <a:cubicBezTo>
                    <a:pt x="1174" y="1789"/>
                    <a:pt x="1179" y="1725"/>
                    <a:pt x="1144" y="1688"/>
                  </a:cubicBezTo>
                  <a:cubicBezTo>
                    <a:pt x="1128" y="1670"/>
                    <a:pt x="1104" y="1660"/>
                    <a:pt x="1073" y="1660"/>
                  </a:cubicBezTo>
                  <a:cubicBezTo>
                    <a:pt x="1071" y="1660"/>
                    <a:pt x="1069" y="1660"/>
                    <a:pt x="1067" y="1661"/>
                  </a:cubicBezTo>
                  <a:cubicBezTo>
                    <a:pt x="1037" y="1662"/>
                    <a:pt x="1014" y="1671"/>
                    <a:pt x="998" y="1689"/>
                  </a:cubicBezTo>
                  <a:cubicBezTo>
                    <a:pt x="964" y="1727"/>
                    <a:pt x="969" y="1790"/>
                    <a:pt x="974" y="1857"/>
                  </a:cubicBezTo>
                  <a:cubicBezTo>
                    <a:pt x="975" y="1880"/>
                    <a:pt x="977" y="1903"/>
                    <a:pt x="977" y="1925"/>
                  </a:cubicBezTo>
                  <a:cubicBezTo>
                    <a:pt x="977" y="2304"/>
                    <a:pt x="977" y="2304"/>
                    <a:pt x="977" y="2304"/>
                  </a:cubicBezTo>
                  <a:cubicBezTo>
                    <a:pt x="864" y="2304"/>
                    <a:pt x="864" y="2304"/>
                    <a:pt x="864" y="2304"/>
                  </a:cubicBezTo>
                  <a:cubicBezTo>
                    <a:pt x="866" y="2035"/>
                    <a:pt x="733" y="1915"/>
                    <a:pt x="591" y="1789"/>
                  </a:cubicBezTo>
                  <a:cubicBezTo>
                    <a:pt x="549" y="1751"/>
                    <a:pt x="505" y="1712"/>
                    <a:pt x="464" y="1668"/>
                  </a:cubicBezTo>
                  <a:cubicBezTo>
                    <a:pt x="308" y="1500"/>
                    <a:pt x="226" y="1317"/>
                    <a:pt x="213" y="1107"/>
                  </a:cubicBezTo>
                  <a:cubicBezTo>
                    <a:pt x="201" y="906"/>
                    <a:pt x="258" y="765"/>
                    <a:pt x="309" y="665"/>
                  </a:cubicBezTo>
                  <a:cubicBezTo>
                    <a:pt x="425" y="436"/>
                    <a:pt x="685" y="192"/>
                    <a:pt x="1067" y="192"/>
                  </a:cubicBezTo>
                  <a:cubicBezTo>
                    <a:pt x="1082" y="192"/>
                    <a:pt x="1097" y="192"/>
                    <a:pt x="1112" y="193"/>
                  </a:cubicBezTo>
                  <a:cubicBezTo>
                    <a:pt x="1501" y="212"/>
                    <a:pt x="1752" y="468"/>
                    <a:pt x="1857" y="701"/>
                  </a:cubicBezTo>
                  <a:cubicBezTo>
                    <a:pt x="1953" y="916"/>
                    <a:pt x="1947" y="1236"/>
                    <a:pt x="1842" y="14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p:nvSpPr>
          <p:spPr bwMode="auto">
            <a:xfrm>
              <a:off x="5726113" y="1793875"/>
              <a:ext cx="252412" cy="76200"/>
            </a:xfrm>
            <a:custGeom>
              <a:avLst/>
              <a:gdLst>
                <a:gd name="T0" fmla="*/ 396 w 564"/>
                <a:gd name="T1" fmla="*/ 0 h 170"/>
                <a:gd name="T2" fmla="*/ 319 w 564"/>
                <a:gd name="T3" fmla="*/ 2 h 170"/>
                <a:gd name="T4" fmla="*/ 253 w 564"/>
                <a:gd name="T5" fmla="*/ 4 h 170"/>
                <a:gd name="T6" fmla="*/ 195 w 564"/>
                <a:gd name="T7" fmla="*/ 3 h 170"/>
                <a:gd name="T8" fmla="*/ 143 w 564"/>
                <a:gd name="T9" fmla="*/ 2 h 170"/>
                <a:gd name="T10" fmla="*/ 22 w 564"/>
                <a:gd name="T11" fmla="*/ 26 h 170"/>
                <a:gd name="T12" fmla="*/ 12 w 564"/>
                <a:gd name="T13" fmla="*/ 47 h 170"/>
                <a:gd name="T14" fmla="*/ 6 w 564"/>
                <a:gd name="T15" fmla="*/ 61 h 170"/>
                <a:gd name="T16" fmla="*/ 0 w 564"/>
                <a:gd name="T17" fmla="*/ 82 h 170"/>
                <a:gd name="T18" fmla="*/ 21 w 564"/>
                <a:gd name="T19" fmla="*/ 137 h 170"/>
                <a:gd name="T20" fmla="*/ 152 w 564"/>
                <a:gd name="T21" fmla="*/ 170 h 170"/>
                <a:gd name="T22" fmla="*/ 210 w 564"/>
                <a:gd name="T23" fmla="*/ 169 h 170"/>
                <a:gd name="T24" fmla="*/ 265 w 564"/>
                <a:gd name="T25" fmla="*/ 167 h 170"/>
                <a:gd name="T26" fmla="*/ 330 w 564"/>
                <a:gd name="T27" fmla="*/ 169 h 170"/>
                <a:gd name="T28" fmla="*/ 397 w 564"/>
                <a:gd name="T29" fmla="*/ 170 h 170"/>
                <a:gd name="T30" fmla="*/ 554 w 564"/>
                <a:gd name="T31" fmla="*/ 115 h 170"/>
                <a:gd name="T32" fmla="*/ 550 w 564"/>
                <a:gd name="T33" fmla="*/ 43 h 170"/>
                <a:gd name="T34" fmla="*/ 396 w 564"/>
                <a:gd name="T35"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4" h="170">
                  <a:moveTo>
                    <a:pt x="396" y="0"/>
                  </a:moveTo>
                  <a:cubicBezTo>
                    <a:pt x="371" y="0"/>
                    <a:pt x="345" y="1"/>
                    <a:pt x="319" y="2"/>
                  </a:cubicBezTo>
                  <a:cubicBezTo>
                    <a:pt x="295" y="3"/>
                    <a:pt x="273" y="4"/>
                    <a:pt x="253" y="4"/>
                  </a:cubicBezTo>
                  <a:cubicBezTo>
                    <a:pt x="233" y="4"/>
                    <a:pt x="214" y="3"/>
                    <a:pt x="195" y="3"/>
                  </a:cubicBezTo>
                  <a:cubicBezTo>
                    <a:pt x="177" y="2"/>
                    <a:pt x="160" y="2"/>
                    <a:pt x="143" y="2"/>
                  </a:cubicBezTo>
                  <a:cubicBezTo>
                    <a:pt x="99" y="2"/>
                    <a:pt x="53" y="5"/>
                    <a:pt x="22" y="26"/>
                  </a:cubicBezTo>
                  <a:cubicBezTo>
                    <a:pt x="15" y="31"/>
                    <a:pt x="12" y="39"/>
                    <a:pt x="12" y="47"/>
                  </a:cubicBezTo>
                  <a:cubicBezTo>
                    <a:pt x="11" y="51"/>
                    <a:pt x="8" y="58"/>
                    <a:pt x="6" y="61"/>
                  </a:cubicBezTo>
                  <a:cubicBezTo>
                    <a:pt x="3" y="70"/>
                    <a:pt x="0" y="75"/>
                    <a:pt x="0" y="82"/>
                  </a:cubicBezTo>
                  <a:cubicBezTo>
                    <a:pt x="0" y="104"/>
                    <a:pt x="7" y="122"/>
                    <a:pt x="21" y="137"/>
                  </a:cubicBezTo>
                  <a:cubicBezTo>
                    <a:pt x="50" y="166"/>
                    <a:pt x="103" y="170"/>
                    <a:pt x="152" y="170"/>
                  </a:cubicBezTo>
                  <a:cubicBezTo>
                    <a:pt x="171" y="170"/>
                    <a:pt x="191" y="169"/>
                    <a:pt x="210" y="169"/>
                  </a:cubicBezTo>
                  <a:cubicBezTo>
                    <a:pt x="230" y="168"/>
                    <a:pt x="248" y="167"/>
                    <a:pt x="265" y="167"/>
                  </a:cubicBezTo>
                  <a:cubicBezTo>
                    <a:pt x="286" y="167"/>
                    <a:pt x="308" y="168"/>
                    <a:pt x="330" y="169"/>
                  </a:cubicBezTo>
                  <a:cubicBezTo>
                    <a:pt x="352" y="169"/>
                    <a:pt x="375" y="170"/>
                    <a:pt x="397" y="170"/>
                  </a:cubicBezTo>
                  <a:cubicBezTo>
                    <a:pt x="467" y="170"/>
                    <a:pt x="535" y="163"/>
                    <a:pt x="554" y="115"/>
                  </a:cubicBezTo>
                  <a:cubicBezTo>
                    <a:pt x="564" y="87"/>
                    <a:pt x="563" y="63"/>
                    <a:pt x="550" y="43"/>
                  </a:cubicBezTo>
                  <a:cubicBezTo>
                    <a:pt x="524" y="5"/>
                    <a:pt x="457" y="0"/>
                    <a:pt x="3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p:cNvSpPr>
            <p:nvPr/>
          </p:nvSpPr>
          <p:spPr bwMode="auto">
            <a:xfrm>
              <a:off x="5726113" y="1893888"/>
              <a:ext cx="252412" cy="77787"/>
            </a:xfrm>
            <a:custGeom>
              <a:avLst/>
              <a:gdLst>
                <a:gd name="T0" fmla="*/ 505 w 564"/>
                <a:gd name="T1" fmla="*/ 13 h 172"/>
                <a:gd name="T2" fmla="*/ 396 w 564"/>
                <a:gd name="T3" fmla="*/ 0 h 172"/>
                <a:gd name="T4" fmla="*/ 298 w 564"/>
                <a:gd name="T5" fmla="*/ 3 h 172"/>
                <a:gd name="T6" fmla="*/ 229 w 564"/>
                <a:gd name="T7" fmla="*/ 5 h 172"/>
                <a:gd name="T8" fmla="*/ 196 w 564"/>
                <a:gd name="T9" fmla="*/ 4 h 172"/>
                <a:gd name="T10" fmla="*/ 160 w 564"/>
                <a:gd name="T11" fmla="*/ 4 h 172"/>
                <a:gd name="T12" fmla="*/ 1 w 564"/>
                <a:gd name="T13" fmla="*/ 82 h 172"/>
                <a:gd name="T14" fmla="*/ 20 w 564"/>
                <a:gd name="T15" fmla="*/ 136 h 172"/>
                <a:gd name="T16" fmla="*/ 160 w 564"/>
                <a:gd name="T17" fmla="*/ 172 h 172"/>
                <a:gd name="T18" fmla="*/ 232 w 564"/>
                <a:gd name="T19" fmla="*/ 170 h 172"/>
                <a:gd name="T20" fmla="*/ 297 w 564"/>
                <a:gd name="T21" fmla="*/ 168 h 172"/>
                <a:gd name="T22" fmla="*/ 357 w 564"/>
                <a:gd name="T23" fmla="*/ 170 h 172"/>
                <a:gd name="T24" fmla="*/ 422 w 564"/>
                <a:gd name="T25" fmla="*/ 172 h 172"/>
                <a:gd name="T26" fmla="*/ 422 w 564"/>
                <a:gd name="T27" fmla="*/ 172 h 172"/>
                <a:gd name="T28" fmla="*/ 554 w 564"/>
                <a:gd name="T29" fmla="*/ 124 h 172"/>
                <a:gd name="T30" fmla="*/ 556 w 564"/>
                <a:gd name="T31" fmla="*/ 64 h 172"/>
                <a:gd name="T32" fmla="*/ 505 w 564"/>
                <a:gd name="T33" fmla="*/ 1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4" h="172">
                  <a:moveTo>
                    <a:pt x="505" y="13"/>
                  </a:moveTo>
                  <a:cubicBezTo>
                    <a:pt x="485" y="4"/>
                    <a:pt x="451" y="0"/>
                    <a:pt x="396" y="0"/>
                  </a:cubicBezTo>
                  <a:cubicBezTo>
                    <a:pt x="364" y="0"/>
                    <a:pt x="329" y="2"/>
                    <a:pt x="298" y="3"/>
                  </a:cubicBezTo>
                  <a:cubicBezTo>
                    <a:pt x="272" y="4"/>
                    <a:pt x="248" y="5"/>
                    <a:pt x="229" y="5"/>
                  </a:cubicBezTo>
                  <a:cubicBezTo>
                    <a:pt x="218" y="5"/>
                    <a:pt x="207" y="4"/>
                    <a:pt x="196" y="4"/>
                  </a:cubicBezTo>
                  <a:cubicBezTo>
                    <a:pt x="184" y="4"/>
                    <a:pt x="172" y="4"/>
                    <a:pt x="160" y="4"/>
                  </a:cubicBezTo>
                  <a:cubicBezTo>
                    <a:pt x="110" y="4"/>
                    <a:pt x="5" y="4"/>
                    <a:pt x="1" y="82"/>
                  </a:cubicBezTo>
                  <a:cubicBezTo>
                    <a:pt x="0" y="104"/>
                    <a:pt x="6" y="122"/>
                    <a:pt x="20" y="136"/>
                  </a:cubicBezTo>
                  <a:cubicBezTo>
                    <a:pt x="50" y="168"/>
                    <a:pt x="107" y="172"/>
                    <a:pt x="160" y="172"/>
                  </a:cubicBezTo>
                  <a:cubicBezTo>
                    <a:pt x="184" y="172"/>
                    <a:pt x="208" y="171"/>
                    <a:pt x="232" y="170"/>
                  </a:cubicBezTo>
                  <a:cubicBezTo>
                    <a:pt x="255" y="169"/>
                    <a:pt x="277" y="168"/>
                    <a:pt x="297" y="168"/>
                  </a:cubicBezTo>
                  <a:cubicBezTo>
                    <a:pt x="316" y="168"/>
                    <a:pt x="336" y="169"/>
                    <a:pt x="357" y="170"/>
                  </a:cubicBezTo>
                  <a:cubicBezTo>
                    <a:pt x="379" y="171"/>
                    <a:pt x="401" y="172"/>
                    <a:pt x="422" y="172"/>
                  </a:cubicBezTo>
                  <a:cubicBezTo>
                    <a:pt x="422" y="172"/>
                    <a:pt x="422" y="172"/>
                    <a:pt x="422" y="172"/>
                  </a:cubicBezTo>
                  <a:cubicBezTo>
                    <a:pt x="476" y="172"/>
                    <a:pt x="535" y="166"/>
                    <a:pt x="554" y="124"/>
                  </a:cubicBezTo>
                  <a:cubicBezTo>
                    <a:pt x="563" y="104"/>
                    <a:pt x="564" y="84"/>
                    <a:pt x="556" y="64"/>
                  </a:cubicBezTo>
                  <a:cubicBezTo>
                    <a:pt x="547" y="41"/>
                    <a:pt x="528" y="22"/>
                    <a:pt x="50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p:nvSpPr>
          <p:spPr bwMode="auto">
            <a:xfrm>
              <a:off x="5724525" y="1992313"/>
              <a:ext cx="258762" cy="79375"/>
            </a:xfrm>
            <a:custGeom>
              <a:avLst/>
              <a:gdLst>
                <a:gd name="T0" fmla="*/ 500 w 575"/>
                <a:gd name="T1" fmla="*/ 10 h 176"/>
                <a:gd name="T2" fmla="*/ 389 w 575"/>
                <a:gd name="T3" fmla="*/ 0 h 176"/>
                <a:gd name="T4" fmla="*/ 299 w 575"/>
                <a:gd name="T5" fmla="*/ 1 h 176"/>
                <a:gd name="T6" fmla="*/ 237 w 575"/>
                <a:gd name="T7" fmla="*/ 3 h 176"/>
                <a:gd name="T8" fmla="*/ 197 w 575"/>
                <a:gd name="T9" fmla="*/ 2 h 176"/>
                <a:gd name="T10" fmla="*/ 147 w 575"/>
                <a:gd name="T11" fmla="*/ 0 h 176"/>
                <a:gd name="T12" fmla="*/ 18 w 575"/>
                <a:gd name="T13" fmla="*/ 40 h 176"/>
                <a:gd name="T14" fmla="*/ 10 w 575"/>
                <a:gd name="T15" fmla="*/ 119 h 176"/>
                <a:gd name="T16" fmla="*/ 165 w 575"/>
                <a:gd name="T17" fmla="*/ 175 h 176"/>
                <a:gd name="T18" fmla="*/ 232 w 575"/>
                <a:gd name="T19" fmla="*/ 174 h 176"/>
                <a:gd name="T20" fmla="*/ 287 w 575"/>
                <a:gd name="T21" fmla="*/ 173 h 176"/>
                <a:gd name="T22" fmla="*/ 351 w 575"/>
                <a:gd name="T23" fmla="*/ 174 h 176"/>
                <a:gd name="T24" fmla="*/ 416 w 575"/>
                <a:gd name="T25" fmla="*/ 176 h 176"/>
                <a:gd name="T26" fmla="*/ 416 w 575"/>
                <a:gd name="T27" fmla="*/ 176 h 176"/>
                <a:gd name="T28" fmla="*/ 557 w 575"/>
                <a:gd name="T29" fmla="*/ 119 h 176"/>
                <a:gd name="T30" fmla="*/ 500 w 575"/>
                <a:gd name="T31" fmla="*/ 1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5" h="176">
                  <a:moveTo>
                    <a:pt x="500" y="10"/>
                  </a:moveTo>
                  <a:cubicBezTo>
                    <a:pt x="480" y="3"/>
                    <a:pt x="446" y="0"/>
                    <a:pt x="389" y="0"/>
                  </a:cubicBezTo>
                  <a:cubicBezTo>
                    <a:pt x="359" y="0"/>
                    <a:pt x="327" y="1"/>
                    <a:pt x="299" y="1"/>
                  </a:cubicBezTo>
                  <a:cubicBezTo>
                    <a:pt x="276" y="2"/>
                    <a:pt x="254" y="3"/>
                    <a:pt x="237" y="3"/>
                  </a:cubicBezTo>
                  <a:cubicBezTo>
                    <a:pt x="225" y="3"/>
                    <a:pt x="212" y="2"/>
                    <a:pt x="197" y="2"/>
                  </a:cubicBezTo>
                  <a:cubicBezTo>
                    <a:pt x="181" y="1"/>
                    <a:pt x="164" y="0"/>
                    <a:pt x="147" y="0"/>
                  </a:cubicBezTo>
                  <a:cubicBezTo>
                    <a:pt x="100" y="0"/>
                    <a:pt x="44" y="5"/>
                    <a:pt x="18" y="40"/>
                  </a:cubicBezTo>
                  <a:cubicBezTo>
                    <a:pt x="3" y="61"/>
                    <a:pt x="0" y="87"/>
                    <a:pt x="10" y="119"/>
                  </a:cubicBezTo>
                  <a:cubicBezTo>
                    <a:pt x="25" y="169"/>
                    <a:pt x="97" y="175"/>
                    <a:pt x="165" y="175"/>
                  </a:cubicBezTo>
                  <a:cubicBezTo>
                    <a:pt x="187" y="175"/>
                    <a:pt x="210" y="175"/>
                    <a:pt x="232" y="174"/>
                  </a:cubicBezTo>
                  <a:cubicBezTo>
                    <a:pt x="252" y="173"/>
                    <a:pt x="270" y="173"/>
                    <a:pt x="287" y="173"/>
                  </a:cubicBezTo>
                  <a:cubicBezTo>
                    <a:pt x="307" y="173"/>
                    <a:pt x="329" y="173"/>
                    <a:pt x="351" y="174"/>
                  </a:cubicBezTo>
                  <a:cubicBezTo>
                    <a:pt x="373" y="175"/>
                    <a:pt x="395" y="176"/>
                    <a:pt x="416" y="176"/>
                  </a:cubicBezTo>
                  <a:cubicBezTo>
                    <a:pt x="416" y="176"/>
                    <a:pt x="416" y="176"/>
                    <a:pt x="416" y="176"/>
                  </a:cubicBezTo>
                  <a:cubicBezTo>
                    <a:pt x="477" y="176"/>
                    <a:pt x="541" y="169"/>
                    <a:pt x="557" y="119"/>
                  </a:cubicBezTo>
                  <a:cubicBezTo>
                    <a:pt x="575" y="62"/>
                    <a:pt x="538" y="25"/>
                    <a:pt x="50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7112684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3942588" y="479435"/>
            <a:ext cx="4089053" cy="411428"/>
          </a:xfrm>
        </p:spPr>
        <p:style>
          <a:lnRef idx="2">
            <a:schemeClr val="accent4">
              <a:shade val="50000"/>
            </a:schemeClr>
          </a:lnRef>
          <a:fillRef idx="1">
            <a:schemeClr val="accent4"/>
          </a:fillRef>
          <a:effectRef idx="0">
            <a:schemeClr val="accent4"/>
          </a:effectRef>
          <a:fontRef idx="minor">
            <a:schemeClr val="lt1"/>
          </a:fontRef>
        </p:style>
        <p:txBody>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fa-IR" sz="2000" dirty="0">
                <a:solidFill>
                  <a:schemeClr val="tx1"/>
                </a:solidFill>
                <a:cs typeface="B Homa" panose="00000400000000000000" pitchFamily="2" charset="-78"/>
              </a:rPr>
              <a:t>تفاوت نظام برنامه ریزی کشور ایران و هند</a:t>
            </a:r>
          </a:p>
        </p:txBody>
      </p:sp>
      <p:graphicFrame>
        <p:nvGraphicFramePr>
          <p:cNvPr id="5" name="Table 4"/>
          <p:cNvGraphicFramePr>
            <a:graphicFrameLocks noGrp="1"/>
          </p:cNvGraphicFramePr>
          <p:nvPr>
            <p:extLst>
              <p:ext uri="{D42A27DB-BD31-4B8C-83A1-F6EECF244321}">
                <p14:modId xmlns:p14="http://schemas.microsoft.com/office/powerpoint/2010/main" val="4073488234"/>
              </p:ext>
            </p:extLst>
          </p:nvPr>
        </p:nvGraphicFramePr>
        <p:xfrm>
          <a:off x="2840371" y="1487075"/>
          <a:ext cx="6293485" cy="3645408"/>
        </p:xfrm>
        <a:graphic>
          <a:graphicData uri="http://schemas.openxmlformats.org/drawingml/2006/table">
            <a:tbl>
              <a:tblPr rtl="1" firstRow="1" firstCol="1" bandRow="1">
                <a:tableStyleId>{69C7853C-536D-4A76-A0AE-DD22124D55A5}</a:tableStyleId>
              </a:tblPr>
              <a:tblGrid>
                <a:gridCol w="2097405">
                  <a:extLst>
                    <a:ext uri="{9D8B030D-6E8A-4147-A177-3AD203B41FA5}">
                      <a16:colId xmlns:a16="http://schemas.microsoft.com/office/drawing/2014/main" xmlns="" val="797596434"/>
                    </a:ext>
                  </a:extLst>
                </a:gridCol>
                <a:gridCol w="2098040">
                  <a:extLst>
                    <a:ext uri="{9D8B030D-6E8A-4147-A177-3AD203B41FA5}">
                      <a16:colId xmlns:a16="http://schemas.microsoft.com/office/drawing/2014/main" xmlns="" val="729289585"/>
                    </a:ext>
                  </a:extLst>
                </a:gridCol>
                <a:gridCol w="2098040">
                  <a:extLst>
                    <a:ext uri="{9D8B030D-6E8A-4147-A177-3AD203B41FA5}">
                      <a16:colId xmlns:a16="http://schemas.microsoft.com/office/drawing/2014/main" xmlns="" val="1165666897"/>
                    </a:ext>
                  </a:extLst>
                </a:gridCol>
              </a:tblGrid>
              <a:tr h="0">
                <a:tc>
                  <a:txBody>
                    <a:bodyPr/>
                    <a:lstStyle/>
                    <a:p>
                      <a:pPr algn="ctr" rtl="1">
                        <a:lnSpc>
                          <a:spcPct val="115000"/>
                        </a:lnSpc>
                        <a:spcAft>
                          <a:spcPts val="0"/>
                        </a:spcAft>
                      </a:pPr>
                      <a:r>
                        <a:rPr lang="fa-IR" sz="1300" dirty="0">
                          <a:effectLst/>
                          <a:cs typeface="B Homa" panose="00000400000000000000" pitchFamily="2" charset="-78"/>
                        </a:rPr>
                        <a:t>موارد مقایسه</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ایران</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هندوستان</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extLst>
                  <a:ext uri="{0D108BD9-81ED-4DB2-BD59-A6C34878D82A}">
                    <a16:rowId xmlns:a16="http://schemas.microsoft.com/office/drawing/2014/main" xmlns="" val="2108197663"/>
                  </a:ext>
                </a:extLst>
              </a:tr>
              <a:tr h="0">
                <a:tc>
                  <a:txBody>
                    <a:bodyPr/>
                    <a:lstStyle/>
                    <a:p>
                      <a:pPr algn="ctr" rtl="1">
                        <a:lnSpc>
                          <a:spcPct val="115000"/>
                        </a:lnSpc>
                        <a:spcAft>
                          <a:spcPts val="0"/>
                        </a:spcAft>
                      </a:pPr>
                      <a:r>
                        <a:rPr lang="fa-IR" sz="1300" dirty="0">
                          <a:effectLst/>
                          <a:cs typeface="B Homa" panose="00000400000000000000" pitchFamily="2" charset="-78"/>
                        </a:rPr>
                        <a:t>چارچوب نظام حکومتی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جمهوری اسلامی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جمهوری دموکراتیک/سوسیال دموکرات</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extLst>
                  <a:ext uri="{0D108BD9-81ED-4DB2-BD59-A6C34878D82A}">
                    <a16:rowId xmlns:a16="http://schemas.microsoft.com/office/drawing/2014/main" xmlns="" val="2558121170"/>
                  </a:ext>
                </a:extLst>
              </a:tr>
              <a:tr h="0">
                <a:tc>
                  <a:txBody>
                    <a:bodyPr/>
                    <a:lstStyle/>
                    <a:p>
                      <a:pPr algn="ctr" rtl="1">
                        <a:lnSpc>
                          <a:spcPct val="115000"/>
                        </a:lnSpc>
                        <a:spcAft>
                          <a:spcPts val="0"/>
                        </a:spcAft>
                      </a:pPr>
                      <a:r>
                        <a:rPr lang="fa-IR" sz="1300" dirty="0">
                          <a:effectLst/>
                          <a:cs typeface="B Homa" panose="00000400000000000000" pitchFamily="2" charset="-78"/>
                        </a:rPr>
                        <a:t>مدت برنامه‌های توسعه</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7ساله و 5ساله</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5ساله</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extLst>
                  <a:ext uri="{0D108BD9-81ED-4DB2-BD59-A6C34878D82A}">
                    <a16:rowId xmlns:a16="http://schemas.microsoft.com/office/drawing/2014/main" xmlns="" val="3934856939"/>
                  </a:ext>
                </a:extLst>
              </a:tr>
              <a:tr h="0">
                <a:tc>
                  <a:txBody>
                    <a:bodyPr/>
                    <a:lstStyle/>
                    <a:p>
                      <a:pPr algn="ctr" rtl="1">
                        <a:lnSpc>
                          <a:spcPct val="115000"/>
                        </a:lnSpc>
                        <a:spcAft>
                          <a:spcPts val="0"/>
                        </a:spcAft>
                      </a:pPr>
                      <a:r>
                        <a:rPr lang="fa-IR" sz="1300" dirty="0">
                          <a:effectLst/>
                          <a:cs typeface="B Homa" panose="00000400000000000000" pitchFamily="2" charset="-78"/>
                        </a:rPr>
                        <a:t>میزان تمرکز در برنامه ریزی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نیمه متمرکز (تقریبا متمرکز)</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غیر متمرکز</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extLst>
                  <a:ext uri="{0D108BD9-81ED-4DB2-BD59-A6C34878D82A}">
                    <a16:rowId xmlns:a16="http://schemas.microsoft.com/office/drawing/2014/main" xmlns="" val="2180279241"/>
                  </a:ext>
                </a:extLst>
              </a:tr>
              <a:tr h="0">
                <a:tc>
                  <a:txBody>
                    <a:bodyPr/>
                    <a:lstStyle/>
                    <a:p>
                      <a:pPr algn="ctr" rtl="1">
                        <a:lnSpc>
                          <a:spcPct val="115000"/>
                        </a:lnSpc>
                        <a:spcAft>
                          <a:spcPts val="0"/>
                        </a:spcAft>
                      </a:pPr>
                      <a:r>
                        <a:rPr lang="fa-IR" sz="1300" dirty="0">
                          <a:effectLst/>
                          <a:cs typeface="B Homa" panose="00000400000000000000" pitchFamily="2" charset="-78"/>
                        </a:rPr>
                        <a:t>متولی برنامه ریزی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سازمان برنامه ریزی و بودجه</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کمیسیون برنامه ریزی کشور هند و حزب جاناتا</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extLst>
                  <a:ext uri="{0D108BD9-81ED-4DB2-BD59-A6C34878D82A}">
                    <a16:rowId xmlns:a16="http://schemas.microsoft.com/office/drawing/2014/main" xmlns="" val="917080024"/>
                  </a:ext>
                </a:extLst>
              </a:tr>
              <a:tr h="0">
                <a:tc>
                  <a:txBody>
                    <a:bodyPr/>
                    <a:lstStyle/>
                    <a:p>
                      <a:pPr algn="ctr" rtl="1">
                        <a:lnSpc>
                          <a:spcPct val="115000"/>
                        </a:lnSpc>
                        <a:spcAft>
                          <a:spcPts val="0"/>
                        </a:spcAft>
                      </a:pPr>
                      <a:r>
                        <a:rPr lang="fa-IR" sz="1300" dirty="0">
                          <a:effectLst/>
                          <a:cs typeface="B Homa" panose="00000400000000000000" pitchFamily="2" charset="-78"/>
                        </a:rPr>
                        <a:t>فرآیند برنامه ریزی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بالا به پایین، احیرا شبه راهبردی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ابتدا بالا به پایین، سپس پایین به بالا</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extLst>
                  <a:ext uri="{0D108BD9-81ED-4DB2-BD59-A6C34878D82A}">
                    <a16:rowId xmlns:a16="http://schemas.microsoft.com/office/drawing/2014/main" xmlns="" val="743876347"/>
                  </a:ext>
                </a:extLst>
              </a:tr>
              <a:tr h="0">
                <a:tc>
                  <a:txBody>
                    <a:bodyPr/>
                    <a:lstStyle/>
                    <a:p>
                      <a:pPr algn="ctr" rtl="1">
                        <a:lnSpc>
                          <a:spcPct val="115000"/>
                        </a:lnSpc>
                        <a:spcAft>
                          <a:spcPts val="0"/>
                        </a:spcAft>
                      </a:pPr>
                      <a:r>
                        <a:rPr lang="fa-IR" sz="1300" dirty="0">
                          <a:effectLst/>
                          <a:cs typeface="B Homa" panose="00000400000000000000" pitchFamily="2" charset="-78"/>
                        </a:rPr>
                        <a:t>گستره برنامه ریزی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محدود</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نسبتا فراگیر</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extLst>
                  <a:ext uri="{0D108BD9-81ED-4DB2-BD59-A6C34878D82A}">
                    <a16:rowId xmlns:a16="http://schemas.microsoft.com/office/drawing/2014/main" xmlns="" val="1747561235"/>
                  </a:ext>
                </a:extLst>
              </a:tr>
              <a:tr h="0">
                <a:tc>
                  <a:txBody>
                    <a:bodyPr/>
                    <a:lstStyle/>
                    <a:p>
                      <a:pPr algn="ctr" rtl="1">
                        <a:lnSpc>
                          <a:spcPct val="115000"/>
                        </a:lnSpc>
                        <a:spcAft>
                          <a:spcPts val="0"/>
                        </a:spcAft>
                      </a:pPr>
                      <a:r>
                        <a:rPr lang="fa-IR" sz="1300" dirty="0">
                          <a:effectLst/>
                          <a:cs typeface="B Homa" panose="00000400000000000000" pitchFamily="2" charset="-78"/>
                        </a:rPr>
                        <a:t>سطوح نظام برنامه ریزی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چند سطحی</a:t>
                      </a:r>
                      <a:endParaRPr lang="en-JM" sz="1100" dirty="0">
                        <a:effectLst/>
                        <a:cs typeface="B Homa" panose="00000400000000000000" pitchFamily="2" charset="-78"/>
                      </a:endParaRPr>
                    </a:p>
                    <a:p>
                      <a:pPr algn="ctr" rtl="1">
                        <a:lnSpc>
                          <a:spcPct val="115000"/>
                        </a:lnSpc>
                        <a:spcAft>
                          <a:spcPts val="0"/>
                        </a:spcAft>
                      </a:pPr>
                      <a:r>
                        <a:rPr lang="fa-IR" sz="1300" dirty="0">
                          <a:effectLst/>
                          <a:cs typeface="B Homa" panose="00000400000000000000" pitchFamily="2" charset="-78"/>
                        </a:rPr>
                        <a:t>ملی/منطقه‌ای/ناحیه‌ای/ /شهری/محلی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چند سطحی</a:t>
                      </a:r>
                      <a:endParaRPr lang="en-JM" sz="1100" dirty="0">
                        <a:effectLst/>
                        <a:cs typeface="B Homa" panose="00000400000000000000" pitchFamily="2" charset="-78"/>
                      </a:endParaRPr>
                    </a:p>
                    <a:p>
                      <a:pPr algn="ctr" rtl="1">
                        <a:lnSpc>
                          <a:spcPct val="115000"/>
                        </a:lnSpc>
                        <a:spcAft>
                          <a:spcPts val="0"/>
                        </a:spcAft>
                      </a:pPr>
                      <a:r>
                        <a:rPr lang="fa-IR" sz="1300" dirty="0">
                          <a:effectLst/>
                          <a:cs typeface="B Homa" panose="00000400000000000000" pitchFamily="2" charset="-78"/>
                        </a:rPr>
                        <a:t>ملی/ایالتی/شهری/محلی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extLst>
                  <a:ext uri="{0D108BD9-81ED-4DB2-BD59-A6C34878D82A}">
                    <a16:rowId xmlns:a16="http://schemas.microsoft.com/office/drawing/2014/main" xmlns="" val="2184126713"/>
                  </a:ext>
                </a:extLst>
              </a:tr>
              <a:tr h="0">
                <a:tc>
                  <a:txBody>
                    <a:bodyPr/>
                    <a:lstStyle/>
                    <a:p>
                      <a:pPr algn="ctr" rtl="1">
                        <a:lnSpc>
                          <a:spcPct val="115000"/>
                        </a:lnSpc>
                        <a:spcAft>
                          <a:spcPts val="0"/>
                        </a:spcAft>
                      </a:pPr>
                      <a:r>
                        <a:rPr lang="fa-IR" sz="1300" dirty="0">
                          <a:effectLst/>
                          <a:cs typeface="B Homa" panose="00000400000000000000" pitchFamily="2" charset="-78"/>
                        </a:rPr>
                        <a:t>خصلت بارز نظام برنامه ریزی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سیاستهای کنترل و نظارت نسبتا ضعیف و ظاهری</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tc>
                  <a:txBody>
                    <a:bodyPr/>
                    <a:lstStyle/>
                    <a:p>
                      <a:pPr algn="ctr" rtl="1">
                        <a:lnSpc>
                          <a:spcPct val="115000"/>
                        </a:lnSpc>
                        <a:spcAft>
                          <a:spcPts val="0"/>
                        </a:spcAft>
                      </a:pPr>
                      <a:r>
                        <a:rPr lang="fa-IR" sz="1300" dirty="0">
                          <a:effectLst/>
                          <a:cs typeface="B Homa" panose="00000400000000000000" pitchFamily="2" charset="-78"/>
                        </a:rPr>
                        <a:t>کنترل جدی کاربری زمین</a:t>
                      </a:r>
                      <a:endParaRPr lang="en-JM" sz="1100" dirty="0">
                        <a:effectLst/>
                        <a:cs typeface="B Homa" panose="00000400000000000000" pitchFamily="2" charset="-78"/>
                      </a:endParaRPr>
                    </a:p>
                    <a:p>
                      <a:pPr algn="ctr" rtl="1">
                        <a:lnSpc>
                          <a:spcPct val="115000"/>
                        </a:lnSpc>
                        <a:spcAft>
                          <a:spcPts val="0"/>
                        </a:spcAft>
                      </a:pPr>
                      <a:r>
                        <a:rPr lang="fa-IR" sz="1300" dirty="0">
                          <a:effectLst/>
                          <a:cs typeface="B Homa" panose="00000400000000000000" pitchFamily="2" charset="-78"/>
                        </a:rPr>
                        <a:t>ضوابط توسعه و عمران</a:t>
                      </a:r>
                      <a:endParaRPr lang="en-JM" sz="1100" dirty="0">
                        <a:effectLst/>
                        <a:cs typeface="B Homa" panose="00000400000000000000" pitchFamily="2" charset="-78"/>
                      </a:endParaRPr>
                    </a:p>
                    <a:p>
                      <a:pPr algn="ctr" rtl="1">
                        <a:lnSpc>
                          <a:spcPct val="115000"/>
                        </a:lnSpc>
                        <a:spcAft>
                          <a:spcPts val="0"/>
                        </a:spcAft>
                      </a:pPr>
                      <a:r>
                        <a:rPr lang="fa-IR" sz="1300" dirty="0">
                          <a:effectLst/>
                          <a:cs typeface="B Homa" panose="00000400000000000000" pitchFamily="2" charset="-78"/>
                        </a:rPr>
                        <a:t>ضوابط ساخت و ساز</a:t>
                      </a:r>
                      <a:endParaRPr lang="en-JM" sz="11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tc>
                <a:extLst>
                  <a:ext uri="{0D108BD9-81ED-4DB2-BD59-A6C34878D82A}">
                    <a16:rowId xmlns:a16="http://schemas.microsoft.com/office/drawing/2014/main" xmlns="" val="350046905"/>
                  </a:ext>
                </a:extLst>
              </a:tr>
            </a:tbl>
          </a:graphicData>
        </a:graphic>
      </p:graphicFrame>
    </p:spTree>
    <p:extLst>
      <p:ext uri="{BB962C8B-B14F-4D97-AF65-F5344CB8AC3E}">
        <p14:creationId xmlns:p14="http://schemas.microsoft.com/office/powerpoint/2010/main" val="40643288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p:cNvSpPr txBox="1">
            <a:spLocks/>
          </p:cNvSpPr>
          <p:nvPr/>
        </p:nvSpPr>
        <p:spPr>
          <a:xfrm>
            <a:off x="3924300" y="918347"/>
            <a:ext cx="4089053" cy="411428"/>
          </a:xfrm>
        </p:spPr>
        <p:style>
          <a:lnRef idx="2">
            <a:schemeClr val="accent4">
              <a:shade val="50000"/>
            </a:schemeClr>
          </a:lnRef>
          <a:fillRef idx="1">
            <a:schemeClr val="accent4"/>
          </a:fillRef>
          <a:effectRef idx="0">
            <a:schemeClr val="accent4"/>
          </a:effectRef>
          <a:fontRef idx="minor">
            <a:schemeClr val="lt1"/>
          </a:fontRef>
        </p:style>
        <p:txBody>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fa-IR" sz="2000" dirty="0" smtClean="0">
                <a:solidFill>
                  <a:schemeClr val="tx1"/>
                </a:solidFill>
                <a:cs typeface="B Homa" panose="00000400000000000000" pitchFamily="2" charset="-78"/>
              </a:rPr>
              <a:t>آموزه‌های برنامه‌ریزی هند برای ایران</a:t>
            </a:r>
            <a:endParaRPr lang="fa-IR" sz="2000" dirty="0">
              <a:solidFill>
                <a:schemeClr val="tx1"/>
              </a:solidFill>
              <a:cs typeface="B Homa" panose="00000400000000000000" pitchFamily="2" charset="-78"/>
            </a:endParaRPr>
          </a:p>
        </p:txBody>
      </p:sp>
      <p:grpSp>
        <p:nvGrpSpPr>
          <p:cNvPr id="3" name="Group 2"/>
          <p:cNvGrpSpPr/>
          <p:nvPr/>
        </p:nvGrpSpPr>
        <p:grpSpPr>
          <a:xfrm>
            <a:off x="2780911" y="1433242"/>
            <a:ext cx="6604000" cy="516136"/>
            <a:chOff x="0" y="0"/>
            <a:chExt cx="6604000" cy="516136"/>
          </a:xfrm>
        </p:grpSpPr>
        <p:sp>
          <p:nvSpPr>
            <p:cNvPr id="4" name="Rounded Rectangle 3"/>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dirty="0" smtClean="0">
                  <a:cs typeface="B Homa" panose="00000400000000000000" pitchFamily="2" charset="-78"/>
                </a:rPr>
                <a:t>وجود سازمانهای متولی اجرای طرحهای 5 منطقه‌ای</a:t>
              </a:r>
              <a:endParaRPr lang="en-US" sz="1800" kern="1200" dirty="0" smtClean="0">
                <a:cs typeface="B Homa" panose="00000400000000000000" pitchFamily="2" charset="-78"/>
              </a:endParaRPr>
            </a:p>
          </p:txBody>
        </p:sp>
      </p:grpSp>
      <p:grpSp>
        <p:nvGrpSpPr>
          <p:cNvPr id="6" name="Group 5"/>
          <p:cNvGrpSpPr/>
          <p:nvPr/>
        </p:nvGrpSpPr>
        <p:grpSpPr>
          <a:xfrm>
            <a:off x="2787819" y="2052845"/>
            <a:ext cx="6604000" cy="516136"/>
            <a:chOff x="0" y="0"/>
            <a:chExt cx="6604000" cy="516136"/>
          </a:xfrm>
        </p:grpSpPr>
        <p:sp>
          <p:nvSpPr>
            <p:cNvPr id="7" name="Rounded Rectangle 6"/>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dirty="0" smtClean="0">
                  <a:cs typeface="B Homa" panose="00000400000000000000" pitchFamily="2" charset="-78"/>
                </a:rPr>
                <a:t>ارزیابی طرحهای پیشین در طرحهای بعدی</a:t>
              </a:r>
              <a:endParaRPr lang="en-US" sz="1800" kern="1200" dirty="0" smtClean="0">
                <a:cs typeface="B Homa" panose="00000400000000000000" pitchFamily="2" charset="-78"/>
              </a:endParaRPr>
            </a:p>
          </p:txBody>
        </p:sp>
      </p:grpSp>
      <p:grpSp>
        <p:nvGrpSpPr>
          <p:cNvPr id="9" name="Group 8"/>
          <p:cNvGrpSpPr/>
          <p:nvPr/>
        </p:nvGrpSpPr>
        <p:grpSpPr>
          <a:xfrm>
            <a:off x="2787819" y="2672448"/>
            <a:ext cx="6604000" cy="516136"/>
            <a:chOff x="0" y="0"/>
            <a:chExt cx="6604000" cy="516136"/>
          </a:xfrm>
        </p:grpSpPr>
        <p:sp>
          <p:nvSpPr>
            <p:cNvPr id="10" name="Rounded Rectangle 9"/>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dirty="0" smtClean="0">
                  <a:cs typeface="B Homa" panose="00000400000000000000" pitchFamily="2" charset="-78"/>
                </a:rPr>
                <a:t>دارای بازار آزاد و امکان سرمایه گذاری خارجی </a:t>
              </a:r>
              <a:endParaRPr lang="en-US" sz="1800" kern="1200" dirty="0" smtClean="0">
                <a:cs typeface="B Homa" panose="00000400000000000000" pitchFamily="2" charset="-78"/>
              </a:endParaRPr>
            </a:p>
          </p:txBody>
        </p:sp>
      </p:grpSp>
      <p:grpSp>
        <p:nvGrpSpPr>
          <p:cNvPr id="12" name="Group 11"/>
          <p:cNvGrpSpPr/>
          <p:nvPr/>
        </p:nvGrpSpPr>
        <p:grpSpPr>
          <a:xfrm>
            <a:off x="2787819" y="3301576"/>
            <a:ext cx="6604000" cy="516136"/>
            <a:chOff x="0" y="0"/>
            <a:chExt cx="6604000" cy="516136"/>
          </a:xfrm>
        </p:grpSpPr>
        <p:sp>
          <p:nvSpPr>
            <p:cNvPr id="13" name="Rounded Rectangle 12"/>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4"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dirty="0" smtClean="0">
                  <a:cs typeface="B Homa" panose="00000400000000000000" pitchFamily="2" charset="-78"/>
                </a:rPr>
                <a:t>برنامه ریزی آینده در چند سناریو</a:t>
              </a:r>
              <a:endParaRPr lang="en-US" sz="1800" kern="1200" dirty="0" smtClean="0">
                <a:cs typeface="B Homa" panose="00000400000000000000" pitchFamily="2" charset="-78"/>
              </a:endParaRPr>
            </a:p>
          </p:txBody>
        </p:sp>
      </p:grpSp>
      <p:grpSp>
        <p:nvGrpSpPr>
          <p:cNvPr id="15" name="Group 14"/>
          <p:cNvGrpSpPr/>
          <p:nvPr/>
        </p:nvGrpSpPr>
        <p:grpSpPr>
          <a:xfrm>
            <a:off x="2813592" y="3930704"/>
            <a:ext cx="6604000" cy="516136"/>
            <a:chOff x="0" y="0"/>
            <a:chExt cx="6604000" cy="516136"/>
          </a:xfrm>
        </p:grpSpPr>
        <p:sp>
          <p:nvSpPr>
            <p:cNvPr id="16" name="Rounded Rectangle 15"/>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7"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dirty="0" smtClean="0">
                  <a:cs typeface="B Homa" panose="00000400000000000000" pitchFamily="2" charset="-78"/>
                </a:rPr>
                <a:t>حمایت از بخش خصوصی </a:t>
              </a:r>
              <a:endParaRPr lang="en-US" sz="1800" kern="1200" dirty="0" smtClean="0">
                <a:cs typeface="B Homa" panose="00000400000000000000" pitchFamily="2" charset="-78"/>
              </a:endParaRPr>
            </a:p>
          </p:txBody>
        </p:sp>
      </p:grpSp>
      <p:grpSp>
        <p:nvGrpSpPr>
          <p:cNvPr id="18" name="Group 17"/>
          <p:cNvGrpSpPr/>
          <p:nvPr/>
        </p:nvGrpSpPr>
        <p:grpSpPr>
          <a:xfrm>
            <a:off x="2813015" y="4569357"/>
            <a:ext cx="6604000" cy="516136"/>
            <a:chOff x="0" y="0"/>
            <a:chExt cx="6604000" cy="516136"/>
          </a:xfrm>
        </p:grpSpPr>
        <p:sp>
          <p:nvSpPr>
            <p:cNvPr id="19" name="Rounded Rectangle 18"/>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dirty="0" smtClean="0">
                  <a:cs typeface="B Homa" panose="00000400000000000000" pitchFamily="2" charset="-78"/>
                </a:rPr>
                <a:t>واگذاری تولید مسکن، صنایع کوچک و بزرگ به بخش خصوصی</a:t>
              </a:r>
              <a:endParaRPr lang="en-US" sz="1800" kern="1200" dirty="0" smtClean="0">
                <a:cs typeface="B Homa" panose="00000400000000000000" pitchFamily="2" charset="-78"/>
              </a:endParaRPr>
            </a:p>
          </p:txBody>
        </p:sp>
      </p:grpSp>
      <p:grpSp>
        <p:nvGrpSpPr>
          <p:cNvPr id="21" name="Group 20"/>
          <p:cNvGrpSpPr/>
          <p:nvPr/>
        </p:nvGrpSpPr>
        <p:grpSpPr>
          <a:xfrm>
            <a:off x="2813015" y="5198485"/>
            <a:ext cx="6604000" cy="516136"/>
            <a:chOff x="0" y="0"/>
            <a:chExt cx="6604000" cy="516136"/>
          </a:xfrm>
        </p:grpSpPr>
        <p:sp>
          <p:nvSpPr>
            <p:cNvPr id="22" name="Rounded Rectangle 21"/>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dirty="0" smtClean="0">
                  <a:cs typeface="B Homa" panose="00000400000000000000" pitchFamily="2" charset="-78"/>
                </a:rPr>
                <a:t>توسعه نهادهای مشارکتی مردم</a:t>
              </a:r>
              <a:endParaRPr lang="en-US" sz="1800" kern="1200" dirty="0" smtClean="0">
                <a:cs typeface="B Homa" panose="00000400000000000000" pitchFamily="2" charset="-78"/>
              </a:endParaRPr>
            </a:p>
          </p:txBody>
        </p:sp>
      </p:grpSp>
    </p:spTree>
    <p:extLst>
      <p:ext uri="{BB962C8B-B14F-4D97-AF65-F5344CB8AC3E}">
        <p14:creationId xmlns:p14="http://schemas.microsoft.com/office/powerpoint/2010/main" val="38771434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6645343" y="1157266"/>
            <a:ext cx="5546657" cy="5170382"/>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rtl="1"/>
            <a:r>
              <a:rPr lang="fa-IR" sz="1800" dirty="0" smtClean="0">
                <a:cs typeface="B Homa" panose="00000400000000000000" pitchFamily="2" charset="-78"/>
              </a:rPr>
              <a:t>کشوری در جنوب آسیا </a:t>
            </a:r>
          </a:p>
          <a:p>
            <a:pPr lvl="1" algn="just" rtl="1"/>
            <a:r>
              <a:rPr lang="fa-IR" sz="1800" dirty="0" smtClean="0">
                <a:cs typeface="B Homa" panose="00000400000000000000" pitchFamily="2" charset="-78"/>
              </a:rPr>
              <a:t>دومین کشور بزرگ آسیا</a:t>
            </a:r>
          </a:p>
          <a:p>
            <a:pPr lvl="1" algn="just" rtl="1"/>
            <a:r>
              <a:rPr lang="fa-IR" sz="1800" dirty="0" smtClean="0">
                <a:cs typeface="B Homa" panose="00000400000000000000" pitchFamily="2" charset="-78"/>
              </a:rPr>
              <a:t>پهناوری هند </a:t>
            </a:r>
            <a:r>
              <a:rPr lang="fa-IR" dirty="0" smtClean="0">
                <a:cs typeface="B Homa" panose="00000400000000000000" pitchFamily="2" charset="-78"/>
              </a:rPr>
              <a:t>3.402.873</a:t>
            </a:r>
            <a:r>
              <a:rPr lang="fa-IR" sz="1800" dirty="0" smtClean="0">
                <a:cs typeface="B Homa" panose="00000400000000000000" pitchFamily="2" charset="-78"/>
              </a:rPr>
              <a:t> کیلومتر مربع ( هفتم در جهان ، 2 برابر ایران ) است</a:t>
            </a:r>
            <a:r>
              <a:rPr lang="en-JM" sz="1800" dirty="0" smtClean="0">
                <a:cs typeface="B Homa" panose="00000400000000000000" pitchFamily="2" charset="-78"/>
              </a:rPr>
              <a:t>.</a:t>
            </a:r>
            <a:r>
              <a:rPr lang="fa-IR" sz="1800" dirty="0" smtClean="0">
                <a:cs typeface="B Homa" panose="00000400000000000000" pitchFamily="2" charset="-78"/>
              </a:rPr>
              <a:t> </a:t>
            </a:r>
          </a:p>
          <a:p>
            <a:pPr lvl="1" algn="just" rtl="1"/>
            <a:r>
              <a:rPr lang="fa-IR" sz="1800" dirty="0" smtClean="0">
                <a:cs typeface="B Homa" panose="00000400000000000000" pitchFamily="2" charset="-78"/>
              </a:rPr>
              <a:t>بیشتر سرزمین هند پست و هموار کشوری با آب و هوای بارانی و معتدل</a:t>
            </a:r>
          </a:p>
          <a:p>
            <a:pPr lvl="1" algn="just" rtl="1"/>
            <a:r>
              <a:rPr lang="fa-IR" sz="1800" dirty="0" smtClean="0">
                <a:cs typeface="B Homa" panose="00000400000000000000" pitchFamily="2" charset="-78"/>
              </a:rPr>
              <a:t>شامل </a:t>
            </a:r>
            <a:r>
              <a:rPr lang="fa-IR" sz="1800" dirty="0">
                <a:cs typeface="B Homa" panose="00000400000000000000" pitchFamily="2" charset="-78"/>
              </a:rPr>
              <a:t>۲۸ ایالت و ۷ ناحیه هم‌پیوسته (</a:t>
            </a:r>
            <a:r>
              <a:rPr lang="fa-IR" sz="1800" dirty="0" smtClean="0">
                <a:cs typeface="B Homa" panose="00000400000000000000" pitchFamily="2" charset="-78"/>
              </a:rPr>
              <a:t>اتحادیه </a:t>
            </a:r>
            <a:r>
              <a:rPr lang="fa-IR" sz="1800" dirty="0">
                <a:cs typeface="B Homa" panose="00000400000000000000" pitchFamily="2" charset="-78"/>
              </a:rPr>
              <a:t>منطقه‌ای</a:t>
            </a:r>
            <a:r>
              <a:rPr lang="fa-IR" sz="1800" dirty="0" smtClean="0">
                <a:cs typeface="B Homa" panose="00000400000000000000" pitchFamily="2" charset="-78"/>
              </a:rPr>
              <a:t>)</a:t>
            </a:r>
          </a:p>
          <a:p>
            <a:pPr lvl="1" algn="just" rtl="1"/>
            <a:r>
              <a:rPr lang="fa-IR" sz="1800" dirty="0" smtClean="0">
                <a:cs typeface="B Homa" panose="00000400000000000000" pitchFamily="2" charset="-78"/>
              </a:rPr>
              <a:t> جمعیت هند در سال 2018: </a:t>
            </a:r>
            <a:r>
              <a:rPr lang="en-JM" b="1" dirty="0">
                <a:cs typeface="B Homa" panose="00000400000000000000" pitchFamily="2" charset="-78"/>
              </a:rPr>
              <a:t>1,360,574,949</a:t>
            </a:r>
            <a:r>
              <a:rPr lang="fa-IR" sz="1800" dirty="0" smtClean="0">
                <a:cs typeface="B Homa" panose="00000400000000000000" pitchFamily="2" charset="-78"/>
              </a:rPr>
              <a:t> نفر </a:t>
            </a:r>
          </a:p>
          <a:p>
            <a:pPr lvl="1" algn="just" rtl="1"/>
            <a:r>
              <a:rPr lang="fa-IR" sz="1800" dirty="0" smtClean="0">
                <a:cs typeface="B Homa" panose="00000400000000000000" pitchFamily="2" charset="-78"/>
              </a:rPr>
              <a:t>دومین کشور پر جمعیت دنیا پس از چین</a:t>
            </a:r>
          </a:p>
          <a:p>
            <a:pPr lvl="1" algn="just" rtl="1"/>
            <a:r>
              <a:rPr lang="fa-IR" sz="1800" dirty="0" smtClean="0">
                <a:cs typeface="B Homa" panose="00000400000000000000" pitchFamily="2" charset="-78"/>
              </a:rPr>
              <a:t>پر جمعیت ترین شهر هند:</a:t>
            </a:r>
          </a:p>
          <a:p>
            <a:pPr marL="457200" lvl="1" indent="0" algn="just" rtl="1">
              <a:buNone/>
            </a:pPr>
            <a:r>
              <a:rPr lang="fa-IR" sz="1800" dirty="0" smtClean="0">
                <a:cs typeface="B Homa" panose="00000400000000000000" pitchFamily="2" charset="-78"/>
              </a:rPr>
              <a:t>بندر بمبئی با جمعیتی نزدیک به </a:t>
            </a:r>
            <a:r>
              <a:rPr lang="en-JM" sz="1800" dirty="0" smtClean="0">
                <a:cs typeface="B Homa" panose="00000400000000000000" pitchFamily="2" charset="-78"/>
              </a:rPr>
              <a:t>24</a:t>
            </a:r>
            <a:r>
              <a:rPr lang="fa-IR" sz="1800" dirty="0" smtClean="0">
                <a:cs typeface="B Homa" panose="00000400000000000000" pitchFamily="2" charset="-78"/>
              </a:rPr>
              <a:t> میلیون نفر</a:t>
            </a:r>
          </a:p>
          <a:p>
            <a:pPr lvl="1" algn="just" rtl="1"/>
            <a:r>
              <a:rPr lang="fa-IR" sz="1800" dirty="0" smtClean="0">
                <a:cs typeface="B Homa" panose="00000400000000000000" pitchFamily="2" charset="-78"/>
              </a:rPr>
              <a:t>چهارمین اقتصاد جهان</a:t>
            </a:r>
          </a:p>
          <a:p>
            <a:pPr lvl="1" algn="just" rtl="1"/>
            <a:r>
              <a:rPr lang="fa-IR" sz="1800" dirty="0">
                <a:cs typeface="B Homa" panose="00000400000000000000" pitchFamily="2" charset="-78"/>
              </a:rPr>
              <a:t> جواهر ‌لعل ‌نهرو، معمار اصلی برنامه‌ریزی اقتصادی در هندوستان است. </a:t>
            </a:r>
            <a:endParaRPr lang="en-JM" sz="1800" dirty="0" smtClean="0">
              <a:cs typeface="B Homa" panose="00000400000000000000" pitchFamily="2" charset="-78"/>
            </a:endParaRPr>
          </a:p>
          <a:p>
            <a:pPr lvl="1" algn="just" rtl="1"/>
            <a:r>
              <a:rPr lang="fa-IR" sz="1800" dirty="0" smtClean="0">
                <a:cs typeface="B Homa" panose="00000400000000000000" pitchFamily="2" charset="-78"/>
              </a:rPr>
              <a:t>کشوری برخوردار از توان بالقوه بالا برای دستیابی به توسعه اقتصادی</a:t>
            </a:r>
          </a:p>
          <a:p>
            <a:pPr lvl="1" algn="just" rtl="1"/>
            <a:r>
              <a:rPr lang="fa-IR" sz="1800" dirty="0" smtClean="0">
                <a:cs typeface="B Homa" panose="00000400000000000000" pitchFamily="2" charset="-78"/>
              </a:rPr>
              <a:t>قرار گیری بر سر راه خطوط کشتیرانی و خطوط هوایی</a:t>
            </a:r>
          </a:p>
        </p:txBody>
      </p:sp>
      <p:sp>
        <p:nvSpPr>
          <p:cNvPr id="4" name="TextBox 3"/>
          <p:cNvSpPr txBox="1"/>
          <p:nvPr/>
        </p:nvSpPr>
        <p:spPr>
          <a:xfrm>
            <a:off x="8823490" y="311084"/>
            <a:ext cx="2758248" cy="369332"/>
          </a:xfrm>
          <a:prstGeom prst="rect">
            <a:avLst/>
          </a:prstGeom>
          <a:noFill/>
        </p:spPr>
        <p:txBody>
          <a:bodyPr wrap="square" rtlCol="0">
            <a:spAutoFit/>
          </a:bodyPr>
          <a:lstStyle/>
          <a:p>
            <a:pPr algn="r" rtl="1"/>
            <a:r>
              <a:rPr lang="fa-IR" dirty="0" smtClean="0">
                <a:cs typeface="A Hamase" panose="00000400000000000000" pitchFamily="2" charset="-78"/>
              </a:rPr>
              <a:t>معرفی کشور هندوستان</a:t>
            </a:r>
            <a:endParaRPr lang="en-JM" dirty="0">
              <a:cs typeface="A Hamase" panose="00000400000000000000" pitchFamily="2"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3599" r="4570" b="2000"/>
          <a:stretch/>
        </p:blipFill>
        <p:spPr>
          <a:xfrm>
            <a:off x="307848" y="-1092708"/>
            <a:ext cx="5999226" cy="6473952"/>
          </a:xfrm>
          <a:prstGeom prst="rect">
            <a:avLst/>
          </a:prstGeom>
        </p:spPr>
      </p:pic>
    </p:spTree>
    <p:extLst>
      <p:ext uri="{BB962C8B-B14F-4D97-AF65-F5344CB8AC3E}">
        <p14:creationId xmlns:p14="http://schemas.microsoft.com/office/powerpoint/2010/main" val="20714004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49111"/>
            <a:ext cx="12192000" cy="6208889"/>
          </a:xfrm>
          <a:prstGeom prst="rect">
            <a:avLst/>
          </a:prstGeom>
        </p:spPr>
      </p:pic>
      <p:sp>
        <p:nvSpPr>
          <p:cNvPr id="3" name="TextBox 2"/>
          <p:cNvSpPr txBox="1"/>
          <p:nvPr/>
        </p:nvSpPr>
        <p:spPr>
          <a:xfrm>
            <a:off x="8559538" y="207389"/>
            <a:ext cx="3436979" cy="369332"/>
          </a:xfrm>
          <a:prstGeom prst="rect">
            <a:avLst/>
          </a:prstGeom>
          <a:noFill/>
        </p:spPr>
        <p:txBody>
          <a:bodyPr wrap="square" rtlCol="0">
            <a:spAutoFit/>
          </a:bodyPr>
          <a:lstStyle/>
          <a:p>
            <a:pPr algn="r" rtl="1"/>
            <a:r>
              <a:rPr lang="fa-IR" dirty="0" smtClean="0">
                <a:cs typeface="A Hamase" panose="00000400000000000000" pitchFamily="2" charset="-78"/>
              </a:rPr>
              <a:t>معرفی منطقه کلانشهر دهلی نو</a:t>
            </a:r>
            <a:endParaRPr lang="en-JM" dirty="0">
              <a:cs typeface="A Hamase" panose="00000400000000000000" pitchFamily="2" charset="-78"/>
            </a:endParaRPr>
          </a:p>
        </p:txBody>
      </p:sp>
    </p:spTree>
    <p:extLst>
      <p:ext uri="{BB962C8B-B14F-4D97-AF65-F5344CB8AC3E}">
        <p14:creationId xmlns:p14="http://schemas.microsoft.com/office/powerpoint/2010/main" val="38167593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226654" cy="68580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3419" y="0"/>
            <a:ext cx="6228440" cy="685800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2405"/>
          <a:stretch/>
        </p:blipFill>
        <p:spPr>
          <a:xfrm>
            <a:off x="878291" y="0"/>
            <a:ext cx="10711945" cy="6858000"/>
          </a:xfrm>
          <a:prstGeom prst="rect">
            <a:avLst/>
          </a:prstGeom>
        </p:spPr>
      </p:pic>
    </p:spTree>
    <p:extLst>
      <p:ext uri="{BB962C8B-B14F-4D97-AF65-F5344CB8AC3E}">
        <p14:creationId xmlns:p14="http://schemas.microsoft.com/office/powerpoint/2010/main" val="3356204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226055" cy="6858000"/>
          </a:xfrm>
          <a:prstGeom prst="rect">
            <a:avLst/>
          </a:prstGeom>
        </p:spPr>
      </p:pic>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134615" y="0"/>
            <a:ext cx="6226055" cy="6858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147" y="1438275"/>
            <a:ext cx="5362575" cy="398145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0333" y="1438275"/>
            <a:ext cx="4944704" cy="398145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2368" y="365760"/>
            <a:ext cx="9230148" cy="6858000"/>
          </a:xfrm>
          <a:prstGeom prst="rect">
            <a:avLst/>
          </a:prstGeom>
        </p:spPr>
      </p:pic>
    </p:spTree>
    <p:extLst>
      <p:ext uri="{BB962C8B-B14F-4D97-AF65-F5344CB8AC3E}">
        <p14:creationId xmlns:p14="http://schemas.microsoft.com/office/powerpoint/2010/main" val="149126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94192" y="33653"/>
            <a:ext cx="3602325" cy="369332"/>
          </a:xfrm>
          <a:prstGeom prst="rect">
            <a:avLst/>
          </a:prstGeom>
          <a:noFill/>
        </p:spPr>
        <p:txBody>
          <a:bodyPr wrap="square" rtlCol="0">
            <a:spAutoFit/>
          </a:bodyPr>
          <a:lstStyle/>
          <a:p>
            <a:pPr algn="r" rtl="1"/>
            <a:r>
              <a:rPr lang="fa-IR" dirty="0" smtClean="0">
                <a:cs typeface="A Hamase" panose="00000400000000000000" pitchFamily="2" charset="-78"/>
              </a:rPr>
              <a:t>بررسی شاخص فقر در کشور هند</a:t>
            </a:r>
            <a:endParaRPr lang="en-JM" dirty="0">
              <a:cs typeface="A Hamase"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078682" cy="6858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8682" y="3417299"/>
            <a:ext cx="6113318" cy="3440701"/>
          </a:xfrm>
          <a:prstGeom prst="rect">
            <a:avLst/>
          </a:prstGeom>
        </p:spPr>
      </p:pic>
      <p:sp>
        <p:nvSpPr>
          <p:cNvPr id="6" name="Content Placeholder 2"/>
          <p:cNvSpPr txBox="1">
            <a:spLocks/>
          </p:cNvSpPr>
          <p:nvPr/>
        </p:nvSpPr>
        <p:spPr>
          <a:xfrm>
            <a:off x="6449860" y="594102"/>
            <a:ext cx="5546657" cy="2632079"/>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ar-SA" sz="1800" dirty="0">
                <a:cs typeface="B Homa" panose="00000400000000000000" pitchFamily="2" charset="-78"/>
              </a:rPr>
              <a:t>اگرچه هنوز بیش از </a:t>
            </a:r>
            <a:r>
              <a:rPr lang="fa-IR" sz="1800" dirty="0">
                <a:solidFill>
                  <a:srgbClr val="FF0000"/>
                </a:solidFill>
                <a:cs typeface="B Homa" panose="00000400000000000000" pitchFamily="2" charset="-78"/>
              </a:rPr>
              <a:t>۳۴٪</a:t>
            </a:r>
            <a:r>
              <a:rPr lang="ar-SA" sz="1800" dirty="0">
                <a:solidFill>
                  <a:srgbClr val="FF0000"/>
                </a:solidFill>
                <a:cs typeface="B Homa" panose="00000400000000000000" pitchFamily="2" charset="-78"/>
              </a:rPr>
              <a:t> جمعیت </a:t>
            </a:r>
            <a:r>
              <a:rPr lang="ar-SA" sz="1800" dirty="0">
                <a:cs typeface="B Homa" panose="00000400000000000000" pitchFamily="2" charset="-78"/>
              </a:rPr>
              <a:t>هند </a:t>
            </a:r>
            <a:r>
              <a:rPr lang="ar-SA" sz="1800" dirty="0">
                <a:solidFill>
                  <a:srgbClr val="FF0000"/>
                </a:solidFill>
                <a:cs typeface="B Homa" panose="00000400000000000000" pitchFamily="2" charset="-78"/>
              </a:rPr>
              <a:t>کمتر از یک </a:t>
            </a:r>
            <a:r>
              <a:rPr lang="ar-SA" sz="1800" dirty="0" smtClean="0">
                <a:solidFill>
                  <a:srgbClr val="FF0000"/>
                </a:solidFill>
                <a:cs typeface="B Homa" panose="00000400000000000000" pitchFamily="2" charset="-78"/>
              </a:rPr>
              <a:t>دلار</a:t>
            </a:r>
            <a:r>
              <a:rPr lang="fa-IR" sz="1800" dirty="0" smtClean="0">
                <a:solidFill>
                  <a:srgbClr val="FF0000"/>
                </a:solidFill>
                <a:cs typeface="B Homa" panose="00000400000000000000" pitchFamily="2" charset="-78"/>
              </a:rPr>
              <a:t> </a:t>
            </a:r>
            <a:r>
              <a:rPr lang="ar-SA" sz="1800" dirty="0" smtClean="0">
                <a:cs typeface="B Homa" panose="00000400000000000000" pitchFamily="2" charset="-78"/>
              </a:rPr>
              <a:t>در </a:t>
            </a:r>
            <a:r>
              <a:rPr lang="ar-SA" sz="1800" dirty="0">
                <a:cs typeface="B Homa" panose="00000400000000000000" pitchFamily="2" charset="-78"/>
              </a:rPr>
              <a:t>روز درآمد دارند (رتبه </a:t>
            </a:r>
            <a:r>
              <a:rPr lang="fa-IR" sz="1800" dirty="0">
                <a:cs typeface="B Homa" panose="00000400000000000000" pitchFamily="2" charset="-78"/>
              </a:rPr>
              <a:t>۲۲</a:t>
            </a:r>
            <a:r>
              <a:rPr lang="ar-SA" sz="1800" dirty="0">
                <a:cs typeface="B Homa" panose="00000400000000000000" pitchFamily="2" charset="-78"/>
              </a:rPr>
              <a:t> </a:t>
            </a:r>
            <a:r>
              <a:rPr lang="ar-SA" sz="1800" dirty="0" smtClean="0">
                <a:cs typeface="B Homa" panose="00000400000000000000" pitchFamily="2" charset="-78"/>
              </a:rPr>
              <a:t>دنیا)</a:t>
            </a:r>
            <a:endParaRPr lang="fa-IR" sz="1800" dirty="0" smtClean="0">
              <a:cs typeface="B Homa" panose="00000400000000000000" pitchFamily="2" charset="-78"/>
            </a:endParaRPr>
          </a:p>
          <a:p>
            <a:pPr algn="just" rtl="1"/>
            <a:r>
              <a:rPr lang="ar-SA" sz="1800" dirty="0" smtClean="0">
                <a:cs typeface="B Homa" panose="00000400000000000000" pitchFamily="2" charset="-78"/>
              </a:rPr>
              <a:t>حدود </a:t>
            </a:r>
            <a:r>
              <a:rPr lang="fa-IR" sz="1800" dirty="0">
                <a:solidFill>
                  <a:srgbClr val="FF0000"/>
                </a:solidFill>
                <a:cs typeface="B Homa" panose="00000400000000000000" pitchFamily="2" charset="-78"/>
              </a:rPr>
              <a:t>۸۰٪</a:t>
            </a:r>
            <a:r>
              <a:rPr lang="ar-SA" sz="1800" dirty="0">
                <a:solidFill>
                  <a:srgbClr val="FF0000"/>
                </a:solidFill>
                <a:cs typeface="B Homa" panose="00000400000000000000" pitchFamily="2" charset="-78"/>
              </a:rPr>
              <a:t> مردم </a:t>
            </a:r>
            <a:r>
              <a:rPr lang="ar-SA" sz="1800" dirty="0">
                <a:cs typeface="B Homa" panose="00000400000000000000" pitchFamily="2" charset="-78"/>
              </a:rPr>
              <a:t>با </a:t>
            </a:r>
            <a:r>
              <a:rPr lang="ar-SA" sz="1800" dirty="0">
                <a:solidFill>
                  <a:srgbClr val="FF0000"/>
                </a:solidFill>
                <a:cs typeface="B Homa" panose="00000400000000000000" pitchFamily="2" charset="-78"/>
              </a:rPr>
              <a:t>کمتر از دو دلار </a:t>
            </a:r>
            <a:r>
              <a:rPr lang="ar-SA" sz="1800" dirty="0">
                <a:cs typeface="B Homa" panose="00000400000000000000" pitchFamily="2" charset="-78"/>
              </a:rPr>
              <a:t>در روز زندگی می‌کنند،(رتبه </a:t>
            </a:r>
            <a:r>
              <a:rPr lang="fa-IR" sz="1800" dirty="0">
                <a:cs typeface="B Homa" panose="00000400000000000000" pitchFamily="2" charset="-78"/>
              </a:rPr>
              <a:t>۱۶</a:t>
            </a:r>
            <a:r>
              <a:rPr lang="ar-SA" sz="1800" dirty="0">
                <a:cs typeface="B Homa" panose="00000400000000000000" pitchFamily="2" charset="-78"/>
              </a:rPr>
              <a:t>دنیا</a:t>
            </a:r>
            <a:r>
              <a:rPr lang="ar-SA" sz="1800" dirty="0" smtClean="0">
                <a:cs typeface="B Homa" panose="00000400000000000000" pitchFamily="2" charset="-78"/>
              </a:rPr>
              <a:t>)</a:t>
            </a:r>
            <a:endParaRPr lang="fa-IR" sz="1800" dirty="0" smtClean="0">
              <a:cs typeface="B Homa" panose="00000400000000000000" pitchFamily="2" charset="-78"/>
            </a:endParaRPr>
          </a:p>
          <a:p>
            <a:pPr algn="just" rtl="1"/>
            <a:r>
              <a:rPr lang="ar-SA" sz="1800" dirty="0" smtClean="0">
                <a:cs typeface="B Homa" panose="00000400000000000000" pitchFamily="2" charset="-78"/>
              </a:rPr>
              <a:t> </a:t>
            </a:r>
            <a:r>
              <a:rPr lang="ar-SA" sz="1800" dirty="0">
                <a:cs typeface="B Homa" panose="00000400000000000000" pitchFamily="2" charset="-78"/>
              </a:rPr>
              <a:t>بیش از</a:t>
            </a:r>
            <a:r>
              <a:rPr lang="fa-IR" sz="1800" dirty="0">
                <a:cs typeface="B Homa" panose="00000400000000000000" pitchFamily="2" charset="-78"/>
              </a:rPr>
              <a:t>۳۰۰</a:t>
            </a:r>
            <a:r>
              <a:rPr lang="ar-SA" sz="1800" dirty="0">
                <a:cs typeface="B Homa" panose="00000400000000000000" pitchFamily="2" charset="-78"/>
              </a:rPr>
              <a:t>میلیون نفر در زیر خط فقر زندگی می‌کنند، اما پیشرفت‌های اقتصادی عظیم این کشور در چند سال اخیر رشد اقتصادی هند را به </a:t>
            </a:r>
            <a:r>
              <a:rPr lang="ar-SA" sz="1800" dirty="0">
                <a:solidFill>
                  <a:srgbClr val="FF0000"/>
                </a:solidFill>
                <a:cs typeface="B Homa" panose="00000400000000000000" pitchFamily="2" charset="-78"/>
              </a:rPr>
              <a:t>رقم </a:t>
            </a:r>
            <a:r>
              <a:rPr lang="fa-IR" sz="1800" dirty="0">
                <a:solidFill>
                  <a:srgbClr val="FF0000"/>
                </a:solidFill>
                <a:cs typeface="B Homa" panose="00000400000000000000" pitchFamily="2" charset="-78"/>
              </a:rPr>
              <a:t>۸٪</a:t>
            </a:r>
            <a:r>
              <a:rPr lang="ar-SA" sz="1800" dirty="0">
                <a:solidFill>
                  <a:srgbClr val="FF0000"/>
                </a:solidFill>
                <a:cs typeface="B Homa" panose="00000400000000000000" pitchFamily="2" charset="-78"/>
              </a:rPr>
              <a:t> رسانده </a:t>
            </a:r>
            <a:r>
              <a:rPr lang="ar-SA" sz="1800" dirty="0">
                <a:cs typeface="B Homa" panose="00000400000000000000" pitchFamily="2" charset="-78"/>
              </a:rPr>
              <a:t>و کارشناسان پیش بینی می‌کنند، در سال‌های آینده هند به رشد اقتصادی </a:t>
            </a:r>
            <a:r>
              <a:rPr lang="fa-IR" sz="1800" dirty="0">
                <a:cs typeface="B Homa" panose="00000400000000000000" pitchFamily="2" charset="-78"/>
              </a:rPr>
              <a:t>۱۰٪</a:t>
            </a:r>
            <a:r>
              <a:rPr lang="ar-SA" sz="1800" dirty="0">
                <a:cs typeface="B Homa" panose="00000400000000000000" pitchFamily="2" charset="-78"/>
              </a:rPr>
              <a:t> در سال نیز نائل شود</a:t>
            </a:r>
            <a:r>
              <a:rPr lang="en-JM" sz="1800" dirty="0">
                <a:cs typeface="B Homa" panose="00000400000000000000" pitchFamily="2" charset="-78"/>
              </a:rPr>
              <a:t>.</a:t>
            </a:r>
            <a:endParaRPr lang="en-JM" sz="2400" dirty="0">
              <a:cs typeface="B Homa" panose="00000400000000000000" pitchFamily="2" charset="-78"/>
            </a:endParaRPr>
          </a:p>
        </p:txBody>
      </p:sp>
    </p:spTree>
    <p:extLst>
      <p:ext uri="{BB962C8B-B14F-4D97-AF65-F5344CB8AC3E}">
        <p14:creationId xmlns:p14="http://schemas.microsoft.com/office/powerpoint/2010/main" val="17846974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0" y="543000"/>
            <a:ext cx="12192000" cy="6857850"/>
          </a:xfrm>
          <a:prstGeom prst="rect">
            <a:avLst/>
          </a:prstGeom>
        </p:spPr>
      </p:pic>
      <p:sp>
        <p:nvSpPr>
          <p:cNvPr id="3" name="Title 1"/>
          <p:cNvSpPr txBox="1">
            <a:spLocks/>
          </p:cNvSpPr>
          <p:nvPr/>
        </p:nvSpPr>
        <p:spPr>
          <a:xfrm>
            <a:off x="4517898" y="183000"/>
            <a:ext cx="3156204" cy="3600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fa-IR" sz="2000" dirty="0">
                <a:cs typeface="B Homa" panose="00000400000000000000" pitchFamily="2" charset="-78"/>
              </a:rPr>
              <a:t>جدول زمانی سیر تحولات هند</a:t>
            </a:r>
            <a:endParaRPr lang="id-ID" sz="2000" dirty="0">
              <a:cs typeface="B Homa" panose="00000400000000000000" pitchFamily="2" charset="-78"/>
            </a:endParaRPr>
          </a:p>
        </p:txBody>
      </p:sp>
    </p:spTree>
    <p:extLst>
      <p:ext uri="{BB962C8B-B14F-4D97-AF65-F5344CB8AC3E}">
        <p14:creationId xmlns:p14="http://schemas.microsoft.com/office/powerpoint/2010/main" val="1757829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349241" y="690347"/>
            <a:ext cx="7360864" cy="3712464"/>
          </a:xfrm>
        </p:spPr>
        <p:style>
          <a:lnRef idx="2">
            <a:schemeClr val="accent2"/>
          </a:lnRef>
          <a:fillRef idx="1">
            <a:schemeClr val="lt1"/>
          </a:fillRef>
          <a:effectRef idx="0">
            <a:schemeClr val="accent2"/>
          </a:effectRef>
          <a:fontRef idx="minor">
            <a:schemeClr val="dk1"/>
          </a:fontRef>
        </p:style>
        <p:txBody>
          <a:bodyPr>
            <a:normAutofit/>
          </a:bodyPr>
          <a:lstStyle/>
          <a:p>
            <a:pPr algn="just" rtl="1">
              <a:buFont typeface="Wingdings" pitchFamily="2" charset="2"/>
              <a:buChar char="v"/>
            </a:pPr>
            <a:r>
              <a:rPr lang="fa-IR" sz="1800" dirty="0">
                <a:cs typeface="B Homa" panose="00000400000000000000" pitchFamily="2" charset="-78"/>
              </a:rPr>
              <a:t>بعد از </a:t>
            </a:r>
            <a:r>
              <a:rPr lang="fa-IR" sz="1800" dirty="0" smtClean="0">
                <a:cs typeface="B Homa" panose="00000400000000000000" pitchFamily="2" charset="-78"/>
              </a:rPr>
              <a:t>عدم وابستگی </a:t>
            </a:r>
            <a:r>
              <a:rPr lang="fa-IR" sz="1800" dirty="0">
                <a:cs typeface="B Homa" panose="00000400000000000000" pitchFamily="2" charset="-78"/>
              </a:rPr>
              <a:t>هند به </a:t>
            </a:r>
            <a:r>
              <a:rPr lang="fa-IR" sz="1800" dirty="0" smtClean="0">
                <a:cs typeface="B Homa" panose="00000400000000000000" pitchFamily="2" charset="-78"/>
              </a:rPr>
              <a:t>انگلستان، </a:t>
            </a:r>
            <a:r>
              <a:rPr lang="fa-IR" sz="1800" dirty="0">
                <a:cs typeface="B Homa" panose="00000400000000000000" pitchFamily="2" charset="-78"/>
              </a:rPr>
              <a:t>وضعیت کشور </a:t>
            </a:r>
            <a:r>
              <a:rPr lang="fa-IR" sz="1800" dirty="0" smtClean="0">
                <a:cs typeface="B Homa" panose="00000400000000000000" pitchFamily="2" charset="-78"/>
              </a:rPr>
              <a:t>نابسامان بود و </a:t>
            </a:r>
            <a:r>
              <a:rPr lang="fa-IR" sz="1800" dirty="0">
                <a:cs typeface="B Homa" panose="00000400000000000000" pitchFamily="2" charset="-78"/>
              </a:rPr>
              <a:t>نیاز به برنامه ریزی احساس </a:t>
            </a:r>
            <a:r>
              <a:rPr lang="fa-IR" sz="1800" dirty="0" smtClean="0">
                <a:cs typeface="B Homa" panose="00000400000000000000" pitchFamily="2" charset="-78"/>
              </a:rPr>
              <a:t>شد.  </a:t>
            </a:r>
            <a:endParaRPr lang="fa-IR" sz="1800" dirty="0">
              <a:cs typeface="B Homa" panose="00000400000000000000" pitchFamily="2" charset="-78"/>
            </a:endParaRPr>
          </a:p>
          <a:p>
            <a:pPr algn="just" rtl="1">
              <a:buFont typeface="Wingdings" pitchFamily="2" charset="2"/>
              <a:buChar char="§"/>
            </a:pPr>
            <a:r>
              <a:rPr lang="fa-IR" sz="1800" dirty="0">
                <a:cs typeface="B Homa" panose="00000400000000000000" pitchFamily="2" charset="-78"/>
              </a:rPr>
              <a:t>با دیده شدن </a:t>
            </a:r>
            <a:r>
              <a:rPr lang="fa-IR" sz="1800" dirty="0" smtClean="0">
                <a:cs typeface="B Homa" panose="00000400000000000000" pitchFamily="2" charset="-78"/>
              </a:rPr>
              <a:t>مشکلات زیر </a:t>
            </a:r>
            <a:r>
              <a:rPr lang="fa-IR" sz="1800" dirty="0">
                <a:cs typeface="B Homa" panose="00000400000000000000" pitchFamily="2" charset="-78"/>
              </a:rPr>
              <a:t>طرح های فوری آغاز شد :</a:t>
            </a:r>
          </a:p>
          <a:p>
            <a:pPr marL="457200" indent="-457200" algn="just" rtl="1">
              <a:buFont typeface="Wingdings" pitchFamily="2" charset="2"/>
              <a:buChar char="ü"/>
            </a:pPr>
            <a:r>
              <a:rPr lang="fa-IR" sz="1800" dirty="0">
                <a:cs typeface="B Homa" panose="00000400000000000000" pitchFamily="2" charset="-78"/>
              </a:rPr>
              <a:t>دوری از فقر </a:t>
            </a:r>
          </a:p>
          <a:p>
            <a:pPr marL="457200" indent="-457200" algn="just" rtl="1">
              <a:buFont typeface="Wingdings" pitchFamily="2" charset="2"/>
              <a:buChar char="ü"/>
            </a:pPr>
            <a:r>
              <a:rPr lang="fa-IR" sz="1800" dirty="0">
                <a:cs typeface="B Homa" panose="00000400000000000000" pitchFamily="2" charset="-78"/>
              </a:rPr>
              <a:t>تجارت خارجی</a:t>
            </a:r>
          </a:p>
          <a:p>
            <a:pPr marL="457200" indent="-457200" algn="just" rtl="1">
              <a:buFont typeface="Wingdings" pitchFamily="2" charset="2"/>
              <a:buChar char="ü"/>
            </a:pPr>
            <a:r>
              <a:rPr lang="fa-IR" sz="1800" dirty="0">
                <a:cs typeface="B Homa" panose="00000400000000000000" pitchFamily="2" charset="-78"/>
              </a:rPr>
              <a:t>نیاز سریع به رشد صنعت</a:t>
            </a:r>
          </a:p>
          <a:p>
            <a:pPr marL="457200" indent="-457200" algn="just" rtl="1">
              <a:buFont typeface="Wingdings" pitchFamily="2" charset="2"/>
              <a:buChar char="ü"/>
            </a:pPr>
            <a:r>
              <a:rPr lang="fa-IR" sz="1800" dirty="0" smtClean="0">
                <a:cs typeface="B Homa" panose="00000400000000000000" pitchFamily="2" charset="-78"/>
              </a:rPr>
              <a:t>تعادل </a:t>
            </a:r>
            <a:r>
              <a:rPr lang="fa-IR" sz="1800" dirty="0">
                <a:cs typeface="B Homa" panose="00000400000000000000" pitchFamily="2" charset="-78"/>
              </a:rPr>
              <a:t>جمعیت</a:t>
            </a:r>
          </a:p>
          <a:p>
            <a:pPr marL="457200" indent="-457200" algn="just" rtl="1">
              <a:buFont typeface="Wingdings" pitchFamily="2" charset="2"/>
              <a:buChar char="ü"/>
            </a:pPr>
            <a:r>
              <a:rPr lang="fa-IR" sz="1800" dirty="0">
                <a:cs typeface="B Homa" panose="00000400000000000000" pitchFamily="2" charset="-78"/>
              </a:rPr>
              <a:t>توسعه منابع طبیعی</a:t>
            </a:r>
          </a:p>
          <a:p>
            <a:pPr marL="457200" indent="-457200" algn="just" rtl="1">
              <a:buFont typeface="Wingdings" pitchFamily="2" charset="2"/>
              <a:buChar char="ü"/>
            </a:pPr>
            <a:r>
              <a:rPr lang="fa-IR" sz="1800" dirty="0" smtClean="0">
                <a:cs typeface="B Homa" panose="00000400000000000000" pitchFamily="2" charset="-78"/>
              </a:rPr>
              <a:t>افزایش </a:t>
            </a:r>
            <a:r>
              <a:rPr lang="fa-IR" sz="1800" dirty="0">
                <a:cs typeface="B Homa" panose="00000400000000000000" pitchFamily="2" charset="-78"/>
              </a:rPr>
              <a:t>سرمایه و بازار های </a:t>
            </a:r>
            <a:r>
              <a:rPr lang="fa-IR" sz="1800" dirty="0" smtClean="0">
                <a:cs typeface="B Homa" panose="00000400000000000000" pitchFamily="2" charset="-78"/>
              </a:rPr>
              <a:t>ضعیف  </a:t>
            </a:r>
            <a:endParaRPr lang="fa-IR" sz="1800" dirty="0">
              <a:cs typeface="B Homa" panose="00000400000000000000" pitchFamily="2" charset="-78"/>
            </a:endParaRPr>
          </a:p>
        </p:txBody>
      </p:sp>
      <p:pic>
        <p:nvPicPr>
          <p:cNvPr id="7170" name="Picture 2" descr="C:\Users\User\Desktop\india photo\0.200557001310148782_parsnaz_i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6825" y="3935290"/>
            <a:ext cx="8665696" cy="2922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3493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2017-Multicolor11">
      <a:dk1>
        <a:sysClr val="windowText" lastClr="000000"/>
      </a:dk1>
      <a:lt1>
        <a:sysClr val="window" lastClr="FFFFFF"/>
      </a:lt1>
      <a:dk2>
        <a:srgbClr val="44546A"/>
      </a:dk2>
      <a:lt2>
        <a:srgbClr val="E7E6E6"/>
      </a:lt2>
      <a:accent1>
        <a:srgbClr val="27AB9E"/>
      </a:accent1>
      <a:accent2>
        <a:srgbClr val="F88526"/>
      </a:accent2>
      <a:accent3>
        <a:srgbClr val="F6546F"/>
      </a:accent3>
      <a:accent4>
        <a:srgbClr val="0984BB"/>
      </a:accent4>
      <a:accent5>
        <a:srgbClr val="A669F7"/>
      </a:accent5>
      <a:accent6>
        <a:srgbClr val="FEB50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5360</TotalTime>
  <Words>3039</Words>
  <Application>Microsoft Office PowerPoint</Application>
  <PresentationFormat>Widescreen</PresentationFormat>
  <Paragraphs>355</Paragraphs>
  <Slides>27</Slides>
  <Notes>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27</vt:i4>
      </vt:variant>
    </vt:vector>
  </HeadingPairs>
  <TitlesOfParts>
    <vt:vector size="39" baseType="lpstr">
      <vt:lpstr>A Hamase</vt:lpstr>
      <vt:lpstr>Arial</vt:lpstr>
      <vt:lpstr>B Homa</vt:lpstr>
      <vt:lpstr>B Nazanin</vt:lpstr>
      <vt:lpstr>Bebas Neue</vt:lpstr>
      <vt:lpstr>Calibri</vt:lpstr>
      <vt:lpstr>Calibri Light</vt:lpstr>
      <vt:lpstr>IranNastaliq</vt:lpstr>
      <vt:lpstr>Lato</vt:lpstr>
      <vt:lpstr>Lato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انواع برنامه ریزی در کشور هند</vt:lpstr>
      <vt:lpstr>PowerPoint Presentation</vt:lpstr>
      <vt:lpstr>PowerPoint Presentation</vt:lpstr>
      <vt:lpstr>گام شماری برنامه های هند (2017-1951)</vt:lpstr>
      <vt:lpstr>PowerPoint Presentation</vt:lpstr>
      <vt:lpstr>اولین برنامه پنج ساله (1956-1951)</vt:lpstr>
      <vt:lpstr>دومین برنامه پنج ساله (1961-1956)</vt:lpstr>
      <vt:lpstr>برنامه سوم 1966-1961 </vt:lpstr>
      <vt:lpstr>برنامه هفتم 1990-1985 </vt:lpstr>
      <vt:lpstr>برنامه یازدهم 2012-2007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Rrgraph2</dc:creator>
  <cp:lastModifiedBy>Mohammad</cp:lastModifiedBy>
  <cp:revision>242</cp:revision>
  <dcterms:created xsi:type="dcterms:W3CDTF">2017-03-20T03:58:03Z</dcterms:created>
  <dcterms:modified xsi:type="dcterms:W3CDTF">2020-10-26T07:40:05Z</dcterms:modified>
</cp:coreProperties>
</file>