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0"/>
  </p:notesMasterIdLst>
  <p:sldIdLst>
    <p:sldId id="256" r:id="rId2"/>
    <p:sldId id="257" r:id="rId3"/>
    <p:sldId id="258" r:id="rId4"/>
    <p:sldId id="259" r:id="rId5"/>
    <p:sldId id="260" r:id="rId6"/>
    <p:sldId id="261" r:id="rId7"/>
    <p:sldId id="262" r:id="rId8"/>
    <p:sldId id="263" r:id="rId9"/>
    <p:sldId id="276" r:id="rId10"/>
    <p:sldId id="265" r:id="rId11"/>
    <p:sldId id="266" r:id="rId12"/>
    <p:sldId id="267" r:id="rId13"/>
    <p:sldId id="268" r:id="rId14"/>
    <p:sldId id="269" r:id="rId15"/>
    <p:sldId id="270" r:id="rId16"/>
    <p:sldId id="271" r:id="rId17"/>
    <p:sldId id="272" r:id="rId18"/>
    <p:sldId id="275" r:id="rId19"/>
    <p:sldId id="274" r:id="rId20"/>
    <p:sldId id="277" r:id="rId21"/>
    <p:sldId id="278" r:id="rId22"/>
    <p:sldId id="279" r:id="rId23"/>
    <p:sldId id="280" r:id="rId24"/>
    <p:sldId id="283" r:id="rId25"/>
    <p:sldId id="282"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328" r:id="rId42"/>
    <p:sldId id="299" r:id="rId43"/>
    <p:sldId id="300" r:id="rId44"/>
    <p:sldId id="301" r:id="rId45"/>
    <p:sldId id="302" r:id="rId46"/>
    <p:sldId id="303" r:id="rId47"/>
    <p:sldId id="304" r:id="rId48"/>
    <p:sldId id="329"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30" r:id="rId73"/>
    <p:sldId id="331" r:id="rId74"/>
    <p:sldId id="332" r:id="rId75"/>
    <p:sldId id="333" r:id="rId76"/>
    <p:sldId id="334" r:id="rId77"/>
    <p:sldId id="335" r:id="rId78"/>
    <p:sldId id="336"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1" autoAdjust="0"/>
    <p:restoredTop sz="94660"/>
  </p:normalViewPr>
  <p:slideViewPr>
    <p:cSldViewPr>
      <p:cViewPr varScale="1">
        <p:scale>
          <a:sx n="75" d="100"/>
          <a:sy n="75" d="100"/>
        </p:scale>
        <p:origin x="109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618F82-E496-497E-ACFB-604CD600AC1F}" type="datetimeFigureOut">
              <a:rPr lang="en-US" smtClean="0"/>
              <a:t>11/14/2020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B58131-2013-4424-B5D6-8182FC1EF14C}" type="slidenum">
              <a:rPr lang="en-US" smtClean="0"/>
              <a:t>‹#›</a:t>
            </a:fld>
            <a:endParaRPr lang="en-US"/>
          </a:p>
        </p:txBody>
      </p:sp>
    </p:spTree>
    <p:extLst>
      <p:ext uri="{BB962C8B-B14F-4D97-AF65-F5344CB8AC3E}">
        <p14:creationId xmlns:p14="http://schemas.microsoft.com/office/powerpoint/2010/main" val="41678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B58131-2013-4424-B5D6-8182FC1EF14C}" type="slidenum">
              <a:rPr lang="en-US" smtClean="0"/>
              <a:t>2</a:t>
            </a:fld>
            <a:endParaRPr lang="en-US"/>
          </a:p>
        </p:txBody>
      </p:sp>
    </p:spTree>
    <p:extLst>
      <p:ext uri="{BB962C8B-B14F-4D97-AF65-F5344CB8AC3E}">
        <p14:creationId xmlns:p14="http://schemas.microsoft.com/office/powerpoint/2010/main" val="1586405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FCB58131-2013-4424-B5D6-8182FC1EF14C}" type="slidenum">
              <a:rPr lang="en-US" smtClean="0"/>
              <a:t>60</a:t>
            </a:fld>
            <a:endParaRPr lang="en-US"/>
          </a:p>
        </p:txBody>
      </p:sp>
    </p:spTree>
    <p:extLst>
      <p:ext uri="{BB962C8B-B14F-4D97-AF65-F5344CB8AC3E}">
        <p14:creationId xmlns:p14="http://schemas.microsoft.com/office/powerpoint/2010/main" val="1521088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421278A-0EF4-4A60-83C9-1797939E35D7}" type="datetimeFigureOut">
              <a:rPr lang="en-US" smtClean="0"/>
              <a:t>11/14/2020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0EF2C28-8D92-4540-8079-60074CF8E4E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EF2C28-8D92-4540-8079-60074CF8E4E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EF2C28-8D92-4540-8079-60074CF8E4E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EF2C28-8D92-4540-8079-60074CF8E4E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EF2C28-8D92-4540-8079-60074CF8E4E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EF2C28-8D92-4540-8079-60074CF8E4E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0EF2C28-8D92-4540-8079-60074CF8E4E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0EF2C28-8D92-4540-8079-60074CF8E4E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421278A-0EF4-4A60-83C9-1797939E35D7}" type="datetimeFigureOut">
              <a:rPr lang="en-US" smtClean="0"/>
              <a:t>11/14/2020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0EF2C28-8D92-4540-8079-60074CF8E4E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421278A-0EF4-4A60-83C9-1797939E35D7}" type="datetimeFigureOut">
              <a:rPr lang="en-US" smtClean="0"/>
              <a:t>11/14/2020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EF2C28-8D92-4540-8079-60074CF8E4E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421278A-0EF4-4A60-83C9-1797939E35D7}" type="datetimeFigureOut">
              <a:rPr lang="en-US" smtClean="0"/>
              <a:t>11/14/2020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0EF2C28-8D92-4540-8079-60074CF8E4E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421278A-0EF4-4A60-83C9-1797939E35D7}" type="datetimeFigureOut">
              <a:rPr lang="en-US" smtClean="0"/>
              <a:t>11/14/2020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0EF2C28-8D92-4540-8079-60074CF8E4E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76300" y="2971800"/>
            <a:ext cx="7391400" cy="584775"/>
          </a:xfrm>
          <a:prstGeom prst="rect">
            <a:avLst/>
          </a:prstGeom>
          <a:noFill/>
        </p:spPr>
        <p:txBody>
          <a:bodyPr wrap="square" rtlCol="0">
            <a:spAutoFit/>
          </a:bodyPr>
          <a:lstStyle/>
          <a:p>
            <a:pPr algn="ctr"/>
            <a:r>
              <a:rPr lang="fa-IR" sz="3200" dirty="0" smtClean="0">
                <a:cs typeface="B Sina" pitchFamily="2" charset="-78"/>
              </a:rPr>
              <a:t>اسکان غیررسمی و امنیت تصرف زمین</a:t>
            </a:r>
            <a:endParaRPr lang="en-US" sz="3200" dirty="0">
              <a:cs typeface="B Sina" pitchFamily="2" charset="-78"/>
            </a:endParaRPr>
          </a:p>
        </p:txBody>
      </p:sp>
    </p:spTree>
    <p:extLst>
      <p:ext uri="{BB962C8B-B14F-4D97-AF65-F5344CB8AC3E}">
        <p14:creationId xmlns:p14="http://schemas.microsoft.com/office/powerpoint/2010/main" val="859636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960632"/>
            <a:ext cx="8077200" cy="4498667"/>
          </a:xfrm>
          <a:prstGeom prst="rect">
            <a:avLst/>
          </a:prstGeom>
        </p:spPr>
        <p:txBody>
          <a:bodyPr wrap="square">
            <a:spAutoFit/>
          </a:bodyPr>
          <a:lstStyle/>
          <a:p>
            <a:pPr algn="just" rtl="1">
              <a:lnSpc>
                <a:spcPct val="115000"/>
              </a:lnSpc>
              <a:spcAft>
                <a:spcPts val="1000"/>
              </a:spcAft>
            </a:pPr>
            <a:r>
              <a:rPr lang="fa-IR" sz="2000" b="1" dirty="0" smtClean="0">
                <a:latin typeface="Calibri"/>
                <a:ea typeface="Calibri"/>
                <a:cs typeface="B Nazanin" pitchFamily="2" charset="-78"/>
              </a:rPr>
              <a:t>	به </a:t>
            </a:r>
            <a:r>
              <a:rPr lang="fa-IR" sz="2000" b="1" dirty="0">
                <a:latin typeface="Calibri"/>
                <a:ea typeface="Calibri"/>
                <a:cs typeface="B Nazanin" pitchFamily="2" charset="-78"/>
              </a:rPr>
              <a:t>طور کلی، در ارتقابخشی سکونتگاه های غیررسمی سه عنصر اصلی یافت </a:t>
            </a:r>
            <a:r>
              <a:rPr lang="fa-IR" sz="2000" b="1" dirty="0" smtClean="0">
                <a:latin typeface="Calibri"/>
                <a:ea typeface="Calibri"/>
                <a:cs typeface="B Nazanin" pitchFamily="2" charset="-78"/>
              </a:rPr>
              <a:t>      می </a:t>
            </a:r>
            <a:r>
              <a:rPr lang="fa-IR" sz="2000" b="1" dirty="0">
                <a:latin typeface="Calibri"/>
                <a:ea typeface="Calibri"/>
                <a:cs typeface="B Nazanin" pitchFamily="2" charset="-78"/>
              </a:rPr>
              <a:t>شود که عبارتند از</a:t>
            </a:r>
            <a:r>
              <a:rPr lang="fa-IR" sz="2000" b="1" dirty="0" smtClean="0">
                <a:latin typeface="Calibri"/>
                <a:ea typeface="Calibri"/>
                <a:cs typeface="B Nazanin" pitchFamily="2" charset="-78"/>
              </a:rPr>
              <a:t>:</a:t>
            </a:r>
          </a:p>
          <a:p>
            <a:pPr algn="just" rtl="1">
              <a:lnSpc>
                <a:spcPct val="115000"/>
              </a:lnSpc>
              <a:spcAft>
                <a:spcPts val="1000"/>
              </a:spcAft>
            </a:pPr>
            <a:endParaRPr lang="en-US" sz="2000" b="1" dirty="0" smtClean="0">
              <a:effectLst/>
              <a:latin typeface="Calibri"/>
              <a:ea typeface="Calibri"/>
              <a:cs typeface="B Nazanin" pitchFamily="2" charset="-78"/>
            </a:endParaRPr>
          </a:p>
          <a:p>
            <a:pPr marL="342900" indent="-342900" algn="just" rtl="1">
              <a:lnSpc>
                <a:spcPct val="115000"/>
              </a:lnSpc>
              <a:spcAft>
                <a:spcPts val="1000"/>
              </a:spcAft>
              <a:buFont typeface="Wingdings" pitchFamily="2" charset="2"/>
              <a:buChar char="Ø"/>
            </a:pPr>
            <a:r>
              <a:rPr lang="fa-IR" sz="2000" b="1" dirty="0" smtClean="0">
                <a:latin typeface="Calibri"/>
                <a:ea typeface="Calibri"/>
                <a:cs typeface="B Nazanin" pitchFamily="2" charset="-78"/>
              </a:rPr>
              <a:t>تامین </a:t>
            </a:r>
            <a:r>
              <a:rPr lang="fa-IR" sz="2000" b="1" dirty="0">
                <a:latin typeface="Calibri"/>
                <a:ea typeface="Calibri"/>
                <a:cs typeface="B Nazanin" pitchFamily="2" charset="-78"/>
              </a:rPr>
              <a:t>خدمات پایه از جمله آب، برق، گاز، دفع آب های سطحی، جمع آوری زباله ها و غیره نقش اساسی در ارتقای زندگی ساکنان سکونتگاه های غیررسمی دارد.</a:t>
            </a:r>
            <a:endParaRPr lang="en-US" sz="2000" b="1" dirty="0" smtClean="0">
              <a:effectLst/>
              <a:latin typeface="Calibri"/>
              <a:ea typeface="Calibri"/>
              <a:cs typeface="B Nazanin" pitchFamily="2" charset="-78"/>
            </a:endParaRPr>
          </a:p>
          <a:p>
            <a:pPr marL="342900" indent="-342900" algn="just" rtl="1">
              <a:lnSpc>
                <a:spcPct val="115000"/>
              </a:lnSpc>
              <a:spcAft>
                <a:spcPts val="1000"/>
              </a:spcAft>
              <a:buFont typeface="Wingdings" pitchFamily="2" charset="2"/>
              <a:buChar char="Ø"/>
            </a:pPr>
            <a:r>
              <a:rPr lang="fa-IR" sz="2000" b="1" dirty="0" smtClean="0">
                <a:latin typeface="Calibri"/>
                <a:ea typeface="Calibri"/>
                <a:cs typeface="B Nazanin" pitchFamily="2" charset="-78"/>
              </a:rPr>
              <a:t>سازماندهی </a:t>
            </a:r>
            <a:r>
              <a:rPr lang="fa-IR" sz="2000" b="1" dirty="0">
                <a:latin typeface="Calibri"/>
                <a:ea typeface="Calibri"/>
                <a:cs typeface="B Nazanin" pitchFamily="2" charset="-78"/>
              </a:rPr>
              <a:t>کالبدی، بهینه سازی و اصلاح معابر و صف بندی ساختمان ها، بلوک بندی مجدد، اصلاح معابر و جابه‌جایی ناگزیر برخی از ساختمان های موجود از جمله اقدامات مرحله دوم است.</a:t>
            </a:r>
            <a:endParaRPr lang="en-US" sz="2000" b="1" dirty="0" smtClean="0">
              <a:effectLst/>
              <a:latin typeface="Calibri"/>
              <a:ea typeface="Calibri"/>
              <a:cs typeface="B Nazanin" pitchFamily="2" charset="-78"/>
            </a:endParaRPr>
          </a:p>
          <a:p>
            <a:pPr marL="342900" indent="-342900" algn="just" rtl="1">
              <a:lnSpc>
                <a:spcPct val="115000"/>
              </a:lnSpc>
              <a:spcAft>
                <a:spcPts val="1000"/>
              </a:spcAft>
              <a:buFont typeface="Wingdings" pitchFamily="2" charset="2"/>
              <a:buChar char="Ø"/>
            </a:pPr>
            <a:r>
              <a:rPr lang="fa-IR" sz="2000" b="1" dirty="0" smtClean="0">
                <a:latin typeface="Calibri"/>
                <a:ea typeface="Calibri"/>
                <a:cs typeface="B Nazanin" pitchFamily="2" charset="-78"/>
              </a:rPr>
              <a:t>تامین </a:t>
            </a:r>
            <a:r>
              <a:rPr lang="fa-IR" sz="2000" b="1" dirty="0">
                <a:latin typeface="Calibri"/>
                <a:ea typeface="Calibri"/>
                <a:cs typeface="B Nazanin" pitchFamily="2" charset="-78"/>
              </a:rPr>
              <a:t>امنیت سکونت و ماکلکیت که در قالب شکل های گوناگون مالکیت کامل یا در شکل اجاره بلندمدت تعریف می شود. تعریف رسمی مرزهای قطعات مسکونی بخش مهمی از این فرآیند کلی برای تامین حق مالکیت قانونی است.</a:t>
            </a:r>
            <a:endParaRPr lang="en-US" sz="2000" b="1" dirty="0">
              <a:effectLst/>
              <a:latin typeface="Calibri"/>
              <a:ea typeface="Calibri"/>
              <a:cs typeface="B Nazanin" pitchFamily="2" charset="-78"/>
            </a:endParaRPr>
          </a:p>
        </p:txBody>
      </p:sp>
    </p:spTree>
    <p:extLst>
      <p:ext uri="{BB962C8B-B14F-4D97-AF65-F5344CB8AC3E}">
        <p14:creationId xmlns:p14="http://schemas.microsoft.com/office/powerpoint/2010/main" val="4250476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61315" y="152400"/>
            <a:ext cx="3180679" cy="584775"/>
          </a:xfrm>
          <a:prstGeom prst="rect">
            <a:avLst/>
          </a:prstGeom>
        </p:spPr>
        <p:txBody>
          <a:bodyPr wrap="none">
            <a:spAutoFit/>
          </a:bodyPr>
          <a:lstStyle/>
          <a:p>
            <a:r>
              <a:rPr lang="fa-IR" sz="3200" b="1" dirty="0">
                <a:latin typeface="Calibri"/>
                <a:ea typeface="Calibri"/>
                <a:cs typeface="B Tabassom" pitchFamily="2" charset="-78"/>
              </a:rPr>
              <a:t>توسعه اندک افزا (افزایشی) </a:t>
            </a:r>
            <a:endParaRPr lang="en-US" sz="3200" b="1" dirty="0">
              <a:cs typeface="B Tabassom" pitchFamily="2" charset="-78"/>
            </a:endParaRPr>
          </a:p>
        </p:txBody>
      </p:sp>
      <p:cxnSp>
        <p:nvCxnSpPr>
          <p:cNvPr id="3" name="Straight Connector 2"/>
          <p:cNvCxnSpPr/>
          <p:nvPr/>
        </p:nvCxnSpPr>
        <p:spPr>
          <a:xfrm flipH="1">
            <a:off x="5772537" y="737175"/>
            <a:ext cx="315823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57200" y="1295400"/>
            <a:ext cx="8229600" cy="1862048"/>
          </a:xfrm>
          <a:prstGeom prst="rect">
            <a:avLst/>
          </a:prstGeom>
        </p:spPr>
        <p:txBody>
          <a:bodyPr wrap="square">
            <a:spAutoFit/>
          </a:bodyPr>
          <a:lstStyle/>
          <a:p>
            <a:pPr algn="just" rtl="1">
              <a:lnSpc>
                <a:spcPct val="115000"/>
              </a:lnSpc>
              <a:spcAft>
                <a:spcPts val="1000"/>
              </a:spcAft>
            </a:pPr>
            <a:r>
              <a:rPr lang="fa-IR" sz="2000" b="1" dirty="0" smtClean="0">
                <a:latin typeface="Calibri"/>
                <a:ea typeface="Calibri"/>
                <a:cs typeface="B Nazanin" pitchFamily="2" charset="-78"/>
              </a:rPr>
              <a:t>	طرح </a:t>
            </a:r>
            <a:r>
              <a:rPr lang="fa-IR" sz="2000" b="1" dirty="0">
                <a:latin typeface="Calibri"/>
                <a:ea typeface="Calibri"/>
                <a:cs typeface="B Nazanin" pitchFamily="2" charset="-78"/>
              </a:rPr>
              <a:t>توسعه افزایشی را می توان طرح زمین و خدمات فاقد خدمات نام نهاد. این طرح شامل مکان هایی است که به واسطه آن ها، بخشی از خانوارها برای سازماندهی محیط زندگی و نیز پس انداز سرمایه های خود در کنار تدارک تدریجی زیرساخت های محیط مسکونی‌شان تشویق می گردند. زمان یکه جامعه حاشیه نشین مقدار مطمئنی از سرمایه مورد نیاز را تهیه و پس انداز نمود، ساخت و ساز اصلی شروع می شود. </a:t>
            </a:r>
            <a:endParaRPr lang="en-US" sz="2000" b="1" dirty="0">
              <a:effectLst/>
              <a:latin typeface="Calibri"/>
              <a:ea typeface="Calibri"/>
              <a:cs typeface="B Nazanin" pitchFamily="2" charset="-78"/>
            </a:endParaRPr>
          </a:p>
        </p:txBody>
      </p:sp>
      <p:sp>
        <p:nvSpPr>
          <p:cNvPr id="5" name="Rectangle 4"/>
          <p:cNvSpPr/>
          <p:nvPr/>
        </p:nvSpPr>
        <p:spPr>
          <a:xfrm>
            <a:off x="457200" y="3657600"/>
            <a:ext cx="8229600" cy="2246769"/>
          </a:xfrm>
          <a:prstGeom prst="rect">
            <a:avLst/>
          </a:prstGeom>
        </p:spPr>
        <p:txBody>
          <a:bodyPr wrap="square">
            <a:spAutoFit/>
          </a:bodyPr>
          <a:lstStyle/>
          <a:p>
            <a:pPr algn="just" rtl="1"/>
            <a:r>
              <a:rPr lang="fa-IR" sz="2000" b="1" dirty="0" smtClean="0">
                <a:latin typeface="Calibri"/>
                <a:ea typeface="Calibri"/>
                <a:cs typeface="B Nazanin" pitchFamily="2" charset="-78"/>
              </a:rPr>
              <a:t>	منطق </a:t>
            </a:r>
            <a:r>
              <a:rPr lang="fa-IR" sz="2000" b="1" dirty="0">
                <a:latin typeface="Calibri"/>
                <a:ea typeface="Calibri"/>
                <a:cs typeface="B Nazanin" pitchFamily="2" charset="-78"/>
              </a:rPr>
              <a:t>این رویکرد، از آن روست که در حالی که درآمد تعداد زیادی از خانوارها به دلیل قرارگرفتن در حاشیه شهر دچار افت می شود، اما گسترش کسب و کار غیررسمی و سطح رآمد را افزایش داده و زمینه های لازم برای ایجاد پس انداز و تخصیص آن به مسکن می شود. در این رویکرد، مسئولان مردم را ترغیب می کنند تا از طرق پس انداز به تدریج مسکن را ساخته و خدمات را تدارک ببینند. مزیت این شیوه، آن است که قیمت ها را تا حدی که ممکن است پایین نگه می دارد و در نتیجه دسترسی به زمین را برای چنین اقشار کم درآمدی </a:t>
            </a:r>
            <a:r>
              <a:rPr lang="fa-IR" sz="2000" b="1" dirty="0" smtClean="0">
                <a:latin typeface="Calibri"/>
                <a:ea typeface="Calibri"/>
                <a:cs typeface="B Nazanin" pitchFamily="2" charset="-78"/>
              </a:rPr>
              <a:t>امکان- </a:t>
            </a:r>
            <a:r>
              <a:rPr lang="fa-IR" sz="2000" b="1" dirty="0">
                <a:latin typeface="Calibri"/>
                <a:ea typeface="Calibri"/>
                <a:cs typeface="B Nazanin" pitchFamily="2" charset="-78"/>
              </a:rPr>
              <a:t>پذیر می سازد. </a:t>
            </a:r>
            <a:endParaRPr lang="en-US" sz="2000" b="1" dirty="0">
              <a:cs typeface="B Nazanin" pitchFamily="2" charset="-78"/>
            </a:endParaRPr>
          </a:p>
        </p:txBody>
      </p:sp>
    </p:spTree>
    <p:extLst>
      <p:ext uri="{BB962C8B-B14F-4D97-AF65-F5344CB8AC3E}">
        <p14:creationId xmlns:p14="http://schemas.microsoft.com/office/powerpoint/2010/main" val="2720945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01427" y="152400"/>
            <a:ext cx="1829347" cy="584775"/>
          </a:xfrm>
          <a:prstGeom prst="rect">
            <a:avLst/>
          </a:prstGeom>
        </p:spPr>
        <p:txBody>
          <a:bodyPr wrap="none">
            <a:spAutoFit/>
          </a:bodyPr>
          <a:lstStyle/>
          <a:p>
            <a:r>
              <a:rPr lang="fa-IR" sz="3200" b="1" dirty="0">
                <a:latin typeface="Calibri"/>
                <a:ea typeface="Calibri"/>
                <a:cs typeface="B Tabassom" pitchFamily="2" charset="-78"/>
              </a:rPr>
              <a:t>رویکرد خودیاری</a:t>
            </a:r>
            <a:endParaRPr lang="en-US" sz="3200" b="1" dirty="0">
              <a:cs typeface="B Tabassom" pitchFamily="2" charset="-78"/>
            </a:endParaRPr>
          </a:p>
        </p:txBody>
      </p:sp>
      <p:cxnSp>
        <p:nvCxnSpPr>
          <p:cNvPr id="3" name="Straight Connector 2"/>
          <p:cNvCxnSpPr/>
          <p:nvPr/>
        </p:nvCxnSpPr>
        <p:spPr>
          <a:xfrm flipH="1">
            <a:off x="7101427" y="737175"/>
            <a:ext cx="182934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86229" y="914400"/>
            <a:ext cx="8229600" cy="3193695"/>
          </a:xfrm>
          <a:prstGeom prst="rect">
            <a:avLst/>
          </a:prstGeom>
        </p:spPr>
        <p:txBody>
          <a:bodyPr wrap="square">
            <a:spAutoFit/>
          </a:bodyPr>
          <a:lstStyle/>
          <a:p>
            <a:pPr algn="just" rtl="1">
              <a:lnSpc>
                <a:spcPct val="115000"/>
              </a:lnSpc>
              <a:spcAft>
                <a:spcPts val="1000"/>
              </a:spcAft>
            </a:pPr>
            <a:r>
              <a:rPr lang="fa-IR" sz="2400" dirty="0" smtClean="0">
                <a:latin typeface="Calibri"/>
                <a:ea typeface="Calibri"/>
                <a:cs typeface="B Nazanin" pitchFamily="2" charset="-78"/>
              </a:rPr>
              <a:t>	در </a:t>
            </a:r>
            <a:r>
              <a:rPr lang="fa-IR" sz="2400" dirty="0">
                <a:latin typeface="Calibri"/>
                <a:ea typeface="Calibri"/>
                <a:cs typeface="B Nazanin" pitchFamily="2" charset="-78"/>
              </a:rPr>
              <a:t>متون مربوط به بررسی سکونتگاه های غیررسمی صدها نمونه از سرگذشت ساکنانی به چشم می خورد که در آن افراد کم درآمد با تکیه بر نیروی متکی به خود به شکل قابل تحسینی محیط زندگی خود را بهبود بخشیده اند و به شکلی خودانگیخته و خودیار مسکن خود را برپا کرده اند. </a:t>
            </a:r>
            <a:endParaRPr lang="en-US" sz="2400" dirty="0" smtClean="0">
              <a:effectLst/>
              <a:latin typeface="Calibri"/>
              <a:ea typeface="Calibri"/>
              <a:cs typeface="B Nazanin" pitchFamily="2" charset="-78"/>
            </a:endParaRPr>
          </a:p>
          <a:p>
            <a:pPr algn="just" rtl="1">
              <a:lnSpc>
                <a:spcPct val="115000"/>
              </a:lnSpc>
              <a:spcAft>
                <a:spcPts val="1000"/>
              </a:spcAft>
            </a:pPr>
            <a:r>
              <a:rPr lang="fa-IR" sz="2400" dirty="0" smtClean="0">
                <a:latin typeface="Calibri"/>
                <a:ea typeface="Calibri"/>
                <a:cs typeface="B Nazanin" pitchFamily="2" charset="-78"/>
              </a:rPr>
              <a:t>	در </a:t>
            </a:r>
            <a:r>
              <a:rPr lang="fa-IR" sz="2400" dirty="0">
                <a:latin typeface="Calibri"/>
                <a:ea typeface="Calibri"/>
                <a:cs typeface="B Nazanin" pitchFamily="2" charset="-78"/>
              </a:rPr>
              <a:t>حال حاضر خودیاری غالبا ویژگی مسکن فقرا در کشورهای در حال توسعه است. خودیاری به طور خلاصه استفاده از نیروی کار، مهارت ها، استعداد سازماندهی و توان مدیریت خانوار در ساخت و بهسازی واحد مسکونی خود عنوان می شود. </a:t>
            </a:r>
            <a:endParaRPr lang="en-US" sz="2400" dirty="0">
              <a:effectLst/>
              <a:latin typeface="Calibri"/>
              <a:ea typeface="Calibri"/>
              <a:cs typeface="B Nazanin" pitchFamily="2" charset="-78"/>
            </a:endParaRPr>
          </a:p>
        </p:txBody>
      </p:sp>
      <p:sp>
        <p:nvSpPr>
          <p:cNvPr id="6" name="Rectangle 5"/>
          <p:cNvSpPr/>
          <p:nvPr/>
        </p:nvSpPr>
        <p:spPr>
          <a:xfrm>
            <a:off x="486229" y="4495800"/>
            <a:ext cx="8229600" cy="1569660"/>
          </a:xfrm>
          <a:prstGeom prst="rect">
            <a:avLst/>
          </a:prstGeom>
        </p:spPr>
        <p:txBody>
          <a:bodyPr wrap="square">
            <a:spAutoFit/>
          </a:bodyPr>
          <a:lstStyle/>
          <a:p>
            <a:pPr algn="just" rtl="1"/>
            <a:r>
              <a:rPr lang="fa-IR" sz="2400" dirty="0" smtClean="0">
                <a:latin typeface="Calibri"/>
                <a:ea typeface="Calibri"/>
                <a:cs typeface="B Nazanin" pitchFamily="2" charset="-78"/>
              </a:rPr>
              <a:t>	برای </a:t>
            </a:r>
            <a:r>
              <a:rPr lang="fa-IR" sz="2400" dirty="0">
                <a:latin typeface="Calibri"/>
                <a:ea typeface="Calibri"/>
                <a:cs typeface="B Nazanin" pitchFamily="2" charset="-78"/>
              </a:rPr>
              <a:t>دولت هایی که توان تامین مسکن برای فقرای شهری را ندارند، خودیاری راهی برای کاستن فشار بی مسکنی بخش عظیمی از جمعیت شهری است که ترجیحا باید به صورت برنامه ریزی شده و تدریجی باشد. رویکرد خودیاری حمایتی که به طور تدریجی اتخاذ می شود مزایای زیر را دربر دارد:</a:t>
            </a:r>
            <a:endParaRPr lang="en-US" sz="2400" dirty="0">
              <a:cs typeface="B Nazanin" pitchFamily="2" charset="-78"/>
            </a:endParaRPr>
          </a:p>
        </p:txBody>
      </p:sp>
    </p:spTree>
    <p:extLst>
      <p:ext uri="{BB962C8B-B14F-4D97-AF65-F5344CB8AC3E}">
        <p14:creationId xmlns:p14="http://schemas.microsoft.com/office/powerpoint/2010/main" val="1189017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229600" cy="3281924"/>
          </a:xfrm>
          <a:prstGeom prst="rect">
            <a:avLst/>
          </a:prstGeom>
        </p:spPr>
        <p:txBody>
          <a:bodyPr wrap="square">
            <a:spAutoFit/>
          </a:bodyPr>
          <a:lstStyle/>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ایجاد مسکن ارزان و پایین تر از نرخ بازار</a:t>
            </a:r>
            <a:endParaRPr lang="en-US" sz="2400" dirty="0" smtClean="0">
              <a:effectLst/>
              <a:latin typeface="Calibri"/>
              <a:ea typeface="Calibri"/>
              <a:cs typeface="B Nazanin" pitchFamily="2" charset="-78"/>
            </a:endParaRPr>
          </a:p>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مشارکت مستقیم فقرای شهری</a:t>
            </a:r>
            <a:endParaRPr lang="en-US" sz="2400" dirty="0" smtClean="0">
              <a:effectLst/>
              <a:latin typeface="Calibri"/>
              <a:ea typeface="Calibri"/>
              <a:cs typeface="B Nazanin" pitchFamily="2" charset="-78"/>
            </a:endParaRPr>
          </a:p>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مشارکت تمامی برنامه های اجتماعی از سطح بین المللی تا محلی</a:t>
            </a:r>
            <a:endParaRPr lang="en-US" sz="2400" dirty="0" smtClean="0">
              <a:effectLst/>
              <a:latin typeface="Calibri"/>
              <a:ea typeface="Calibri"/>
              <a:cs typeface="B Nazanin" pitchFamily="2" charset="-78"/>
            </a:endParaRPr>
          </a:p>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ایجاد فرصت مناسب برای افزایش مقیاس به خاطر هزینه های پایین</a:t>
            </a:r>
            <a:endParaRPr lang="en-US" sz="2400" dirty="0" smtClean="0">
              <a:effectLst/>
              <a:latin typeface="Calibri"/>
              <a:ea typeface="Calibri"/>
              <a:cs typeface="B Nazanin" pitchFamily="2" charset="-78"/>
            </a:endParaRPr>
          </a:p>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ایجاد مسکن متناسب با نیازها و منابع افراد و راه حل های قابل اصلاح تدریجی</a:t>
            </a:r>
            <a:endParaRPr lang="en-US" sz="2400" dirty="0" smtClean="0">
              <a:effectLst/>
              <a:latin typeface="Calibri"/>
              <a:ea typeface="Calibri"/>
              <a:cs typeface="B Nazanin" pitchFamily="2" charset="-78"/>
            </a:endParaRPr>
          </a:p>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بکارگیری نیروی بیکار خانوار</a:t>
            </a:r>
            <a:endParaRPr lang="en-US" sz="2400" dirty="0">
              <a:effectLst/>
              <a:latin typeface="Calibri"/>
              <a:ea typeface="Calibri"/>
              <a:cs typeface="B Nazanin" pitchFamily="2" charset="-78"/>
            </a:endParaRPr>
          </a:p>
        </p:txBody>
      </p:sp>
      <p:sp>
        <p:nvSpPr>
          <p:cNvPr id="3" name="Rectangle 2"/>
          <p:cNvSpPr/>
          <p:nvPr/>
        </p:nvSpPr>
        <p:spPr>
          <a:xfrm>
            <a:off x="435429" y="4076116"/>
            <a:ext cx="8229600" cy="830997"/>
          </a:xfrm>
          <a:prstGeom prst="rect">
            <a:avLst/>
          </a:prstGeom>
        </p:spPr>
        <p:txBody>
          <a:bodyPr wrap="square">
            <a:spAutoFit/>
          </a:bodyPr>
          <a:lstStyle/>
          <a:p>
            <a:pPr algn="just" rtl="1"/>
            <a:r>
              <a:rPr lang="fa-IR" sz="2400" dirty="0" smtClean="0">
                <a:latin typeface="Calibri"/>
                <a:ea typeface="Calibri"/>
                <a:cs typeface="B Nazanin" pitchFamily="2" charset="-78"/>
              </a:rPr>
              <a:t>	با </a:t>
            </a:r>
            <a:r>
              <a:rPr lang="fa-IR" sz="2400" dirty="0">
                <a:latin typeface="Calibri"/>
                <a:ea typeface="Calibri"/>
                <a:cs typeface="B Nazanin" pitchFamily="2" charset="-78"/>
              </a:rPr>
              <a:t>این وجود، ایرادهای اساسی زیر بر رویکرد خودیاری در تامین مسکن برای فقرای شهری وارد است:</a:t>
            </a:r>
            <a:endParaRPr lang="en-US" sz="2400" dirty="0">
              <a:cs typeface="B Nazanin" pitchFamily="2" charset="-78"/>
            </a:endParaRPr>
          </a:p>
        </p:txBody>
      </p:sp>
      <p:sp>
        <p:nvSpPr>
          <p:cNvPr id="4" name="Rectangle 3"/>
          <p:cNvSpPr/>
          <p:nvPr/>
        </p:nvSpPr>
        <p:spPr>
          <a:xfrm>
            <a:off x="457200" y="4907113"/>
            <a:ext cx="8229600" cy="1070037"/>
          </a:xfrm>
          <a:prstGeom prst="rect">
            <a:avLst/>
          </a:prstGeom>
        </p:spPr>
        <p:txBody>
          <a:bodyPr wrap="square">
            <a:spAutoFit/>
          </a:bodyPr>
          <a:lstStyle/>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شانه خالی کردن مدیریت از ایجاد زمینه های لازم و ضروری</a:t>
            </a:r>
            <a:endParaRPr lang="en-US" sz="2400" dirty="0" smtClean="0">
              <a:effectLst/>
              <a:latin typeface="Calibri"/>
              <a:ea typeface="Calibri"/>
              <a:cs typeface="B Nazanin" pitchFamily="2" charset="-78"/>
            </a:endParaRPr>
          </a:p>
          <a:p>
            <a:pPr marL="457200" indent="-457200" algn="just" rtl="1">
              <a:lnSpc>
                <a:spcPct val="115000"/>
              </a:lnSpc>
              <a:spcAft>
                <a:spcPts val="1000"/>
              </a:spcAft>
              <a:buFont typeface="+mj-lt"/>
              <a:buAutoNum type="arabicPeriod"/>
            </a:pPr>
            <a:r>
              <a:rPr lang="fa-IR" sz="2400" dirty="0">
                <a:latin typeface="Calibri"/>
                <a:ea typeface="Calibri"/>
                <a:cs typeface="B Nazanin" pitchFamily="2" charset="-78"/>
              </a:rPr>
              <a:t>طولانی شدن دوره ساخت مسکن در سکونتگاه های غیررسمی</a:t>
            </a:r>
            <a:endParaRPr lang="en-US" sz="2400" dirty="0">
              <a:effectLst/>
              <a:latin typeface="Calibri"/>
              <a:ea typeface="Calibri"/>
              <a:cs typeface="B Nazanin" pitchFamily="2" charset="-78"/>
            </a:endParaRPr>
          </a:p>
        </p:txBody>
      </p:sp>
    </p:spTree>
    <p:extLst>
      <p:ext uri="{BB962C8B-B14F-4D97-AF65-F5344CB8AC3E}">
        <p14:creationId xmlns:p14="http://schemas.microsoft.com/office/powerpoint/2010/main" val="2143367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385220" y="152400"/>
            <a:ext cx="2534668" cy="584775"/>
          </a:xfrm>
          <a:prstGeom prst="rect">
            <a:avLst/>
          </a:prstGeom>
        </p:spPr>
        <p:txBody>
          <a:bodyPr wrap="none">
            <a:spAutoFit/>
          </a:bodyPr>
          <a:lstStyle/>
          <a:p>
            <a:r>
              <a:rPr lang="fa-IR" sz="3200" b="1" dirty="0">
                <a:cs typeface="B Tabassom" pitchFamily="2" charset="-78"/>
              </a:rPr>
              <a:t>دوره سوم (دهه 1980) </a:t>
            </a:r>
            <a:endParaRPr lang="en-US" sz="3200" b="1" dirty="0">
              <a:cs typeface="B Tabassom" pitchFamily="2" charset="-78"/>
            </a:endParaRPr>
          </a:p>
        </p:txBody>
      </p:sp>
      <p:cxnSp>
        <p:nvCxnSpPr>
          <p:cNvPr id="4" name="Straight Connector 3"/>
          <p:cNvCxnSpPr/>
          <p:nvPr/>
        </p:nvCxnSpPr>
        <p:spPr>
          <a:xfrm flipH="1">
            <a:off x="6385220" y="737175"/>
            <a:ext cx="254555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33400" y="1997839"/>
            <a:ext cx="8077200" cy="2308324"/>
          </a:xfrm>
          <a:prstGeom prst="rect">
            <a:avLst/>
          </a:prstGeom>
        </p:spPr>
        <p:txBody>
          <a:bodyPr wrap="square">
            <a:spAutoFit/>
          </a:bodyPr>
          <a:lstStyle/>
          <a:p>
            <a:pPr algn="just" rtl="1"/>
            <a:r>
              <a:rPr lang="fa-IR" sz="2400" dirty="0" smtClean="0">
                <a:cs typeface="B Nazanin" pitchFamily="2" charset="-78"/>
              </a:rPr>
              <a:t>	سیاست </a:t>
            </a:r>
            <a:r>
              <a:rPr lang="fa-IR" sz="2400" dirty="0">
                <a:cs typeface="B Nazanin" pitchFamily="2" charset="-78"/>
              </a:rPr>
              <a:t>های شهری ابتدای دهه 1980 بسیار متاثر از نئولیبرالیسم بود که عمدتا با شکست سه اصل "قابلیت استطاعت، بازگشت هزینه و تکرارپیری" در سیاست های مسکن همراه بود. بر این اساس، اصلاحات نهادی و مدیریتی به جای تامین آجر و بتون مورد تاکید قرار گرفت؛ از سوی دیگر کاهش گسترده فعالیت دولت و تشویق خصوصی سازی و هدفمندسازی یارانه ها و نیز آزادسازی آن ها و اصلاح قانون ظرفیت سازی نهادی، افزایش مشارکت و تمرکززدایی اداری و سیاسی مورد توجه قرار گرفت. </a:t>
            </a:r>
            <a:endParaRPr lang="en-US" sz="2400" dirty="0">
              <a:cs typeface="B Nazanin" pitchFamily="2" charset="-78"/>
            </a:endParaRPr>
          </a:p>
        </p:txBody>
      </p:sp>
    </p:spTree>
    <p:extLst>
      <p:ext uri="{BB962C8B-B14F-4D97-AF65-F5344CB8AC3E}">
        <p14:creationId xmlns:p14="http://schemas.microsoft.com/office/powerpoint/2010/main" val="20543886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82341"/>
            <a:ext cx="8153400" cy="3416320"/>
          </a:xfrm>
          <a:prstGeom prst="rect">
            <a:avLst/>
          </a:prstGeom>
        </p:spPr>
        <p:txBody>
          <a:bodyPr wrap="square">
            <a:spAutoFit/>
          </a:bodyPr>
          <a:lstStyle/>
          <a:p>
            <a:pPr algn="just" rtl="1"/>
            <a:r>
              <a:rPr lang="fa-IR" sz="2400" dirty="0" smtClean="0">
                <a:cs typeface="B Nazanin" pitchFamily="2" charset="-78"/>
              </a:rPr>
              <a:t>	از </a:t>
            </a:r>
            <a:r>
              <a:rPr lang="fa-IR" sz="2400" dirty="0">
                <a:cs typeface="B Nazanin" pitchFamily="2" charset="-78"/>
              </a:rPr>
              <a:t>جمله مکاتب تاثیرگذار در این دوره می توان به مکاتب اصلاح طلب و جامعه گرایانه جدید اشاره کرد. از دیدگاه اندیشمندان این مکاتب، اسکان غیررسمی و پیدایش گروه های حاشیه ایدر جوامع شهری کشورهای در حال توسعه ناشی از عملکرد روند طبیعی تضاد میان کار و سرمایه است و پیامد قهری عملکرد قوانین حاکم برنظام اقتصاد سرمایه داری یعنی تمرکز و انباشت سرمایه، رشد ناموزون اقتصادی و بروز تضادهای اجتماعی (تضاد اراضی بین دهقانان زمین دار و بی زمین، تضاد بین زندگی شهری و روستایی، تضاد طبقاتی و نظایر این ها) است و بنابراین، در جریان تحولات ناهماهنگ جامعه سرمایه داری، بروز تضادها و مشکلات اجتماعی از جمله پیدایش اسکان غیررسمی در شهرهای بزرگ اجتناب ناپذیر است.</a:t>
            </a:r>
            <a:endParaRPr lang="en-US" sz="2400" dirty="0">
              <a:cs typeface="B Nazanin" pitchFamily="2" charset="-78"/>
            </a:endParaRPr>
          </a:p>
        </p:txBody>
      </p:sp>
    </p:spTree>
    <p:extLst>
      <p:ext uri="{BB962C8B-B14F-4D97-AF65-F5344CB8AC3E}">
        <p14:creationId xmlns:p14="http://schemas.microsoft.com/office/powerpoint/2010/main" val="625056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02279" y="152400"/>
            <a:ext cx="2228495" cy="584775"/>
          </a:xfrm>
          <a:prstGeom prst="rect">
            <a:avLst/>
          </a:prstGeom>
        </p:spPr>
        <p:txBody>
          <a:bodyPr wrap="none">
            <a:spAutoFit/>
          </a:bodyPr>
          <a:lstStyle/>
          <a:p>
            <a:r>
              <a:rPr lang="fa-IR" sz="3200" b="1" dirty="0">
                <a:cs typeface="B Tabassom" pitchFamily="2" charset="-78"/>
              </a:rPr>
              <a:t>رویکرد توانمدسازی</a:t>
            </a:r>
            <a:endParaRPr lang="en-US" sz="3200" b="1" dirty="0">
              <a:cs typeface="B Tabassom" pitchFamily="2" charset="-78"/>
            </a:endParaRPr>
          </a:p>
        </p:txBody>
      </p:sp>
      <p:cxnSp>
        <p:nvCxnSpPr>
          <p:cNvPr id="3" name="Straight Connector 2"/>
          <p:cNvCxnSpPr/>
          <p:nvPr/>
        </p:nvCxnSpPr>
        <p:spPr>
          <a:xfrm flipH="1">
            <a:off x="6702279" y="737175"/>
            <a:ext cx="222849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57200" y="1305342"/>
            <a:ext cx="8229600" cy="4154984"/>
          </a:xfrm>
          <a:prstGeom prst="rect">
            <a:avLst/>
          </a:prstGeom>
        </p:spPr>
        <p:txBody>
          <a:bodyPr wrap="square">
            <a:spAutoFit/>
          </a:bodyPr>
          <a:lstStyle/>
          <a:p>
            <a:pPr algn="just" rtl="1"/>
            <a:r>
              <a:rPr lang="fa-IR" sz="2400" dirty="0" smtClean="0">
                <a:cs typeface="B Nazanin" pitchFamily="2" charset="-78"/>
              </a:rPr>
              <a:t>	این </a:t>
            </a:r>
            <a:r>
              <a:rPr lang="fa-IR" sz="2400" dirty="0">
                <a:cs typeface="B Nazanin" pitchFamily="2" charset="-78"/>
              </a:rPr>
              <a:t>رویکرد، به همراه سیاست های ارتقا و بهسازی محیط به دنبال ایجاد تغییراتی اصولی در فرایند اسکان گروه های کم درآمد شهری است. در این فرایند بر پایه منابع و ظرفیت های موجود در اجتماعات محلی و در پیوند با سیاست های کلان توسعه ملی، ساختاری ایجاد گردید که عملا مردم کم درآمد نیز توان لازم را جهت همراهی و اجرای پروژه های مورد نیاز خود داشته باشند. </a:t>
            </a:r>
            <a:endParaRPr lang="fa-IR" sz="2400" dirty="0" smtClean="0">
              <a:cs typeface="B Nazanin" pitchFamily="2" charset="-78"/>
            </a:endParaRPr>
          </a:p>
          <a:p>
            <a:pPr algn="just" rtl="1"/>
            <a:endParaRPr lang="en-US" sz="2400" dirty="0">
              <a:cs typeface="B Nazanin" pitchFamily="2" charset="-78"/>
            </a:endParaRPr>
          </a:p>
          <a:p>
            <a:pPr algn="just" rtl="1"/>
            <a:r>
              <a:rPr lang="fa-IR" sz="2400" dirty="0" smtClean="0">
                <a:cs typeface="B Nazanin" pitchFamily="2" charset="-78"/>
              </a:rPr>
              <a:t>	این </a:t>
            </a:r>
            <a:r>
              <a:rPr lang="fa-IR" sz="2400" dirty="0">
                <a:cs typeface="B Nazanin" pitchFamily="2" charset="-78"/>
              </a:rPr>
              <a:t>رویکرد، بر بسیج تمام منابع، عوامل و امکانات بالقوه و برای ایجاد مسکن و بهبودی در شرایط زندگی اجتماعی جوامع فقیر تاکید دارد و به مردم این فرصت را </a:t>
            </a:r>
            <a:r>
              <a:rPr lang="fa-IR" sz="2400" dirty="0" smtClean="0">
                <a:cs typeface="B Nazanin" pitchFamily="2" charset="-78"/>
              </a:rPr>
              <a:t>   می </a:t>
            </a:r>
            <a:r>
              <a:rPr lang="fa-IR" sz="2400" dirty="0">
                <a:cs typeface="B Nazanin" pitchFamily="2" charset="-78"/>
              </a:rPr>
              <a:t>دهد که شرایط خانه و محل زندگی خود را با توجه به اولویت ها و نیازهایشان بهبود بخشند. به طور خلاصه، در رویکرد توانمندسازی مرکز توجه، ساکنان شهر و مردم هستند و دولت متعهد می گردد که تسهیلات لازم را برای آن ها فراهم کند.</a:t>
            </a:r>
            <a:endParaRPr lang="en-US" sz="2400" dirty="0">
              <a:cs typeface="B Nazanin" pitchFamily="2" charset="-78"/>
            </a:endParaRPr>
          </a:p>
        </p:txBody>
      </p:sp>
    </p:spTree>
    <p:extLst>
      <p:ext uri="{BB962C8B-B14F-4D97-AF65-F5344CB8AC3E}">
        <p14:creationId xmlns:p14="http://schemas.microsoft.com/office/powerpoint/2010/main" val="7189107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8153400" cy="6001643"/>
          </a:xfrm>
          <a:prstGeom prst="rect">
            <a:avLst/>
          </a:prstGeom>
        </p:spPr>
        <p:txBody>
          <a:bodyPr wrap="square">
            <a:spAutoFit/>
          </a:bodyPr>
          <a:lstStyle/>
          <a:p>
            <a:pPr algn="just" rtl="1"/>
            <a:r>
              <a:rPr lang="fa-IR" sz="2400" dirty="0" smtClean="0">
                <a:cs typeface="B Nazanin" pitchFamily="2" charset="-78"/>
              </a:rPr>
              <a:t>	آن </a:t>
            </a:r>
            <a:r>
              <a:rPr lang="fa-IR" sz="2400" dirty="0">
                <a:cs typeface="B Nazanin" pitchFamily="2" charset="-78"/>
              </a:rPr>
              <a:t>چه در این رویکرد کلیدی است، تاکید ویژه بر افزایش درآمد و فقرزدایی خانوار است که بدین منظور آموزش های حرفه ای و بالابردن مهارت نیروی کار و نیز مساعدت آنان در دسترسی به منابع، سازماندهی و بازاریابی بهتر کسب و کارشان به ویژه با میانجی‌گری سازمان های غیردولتی و محلی، حائز اهمیت بسیار است</a:t>
            </a:r>
            <a:r>
              <a:rPr lang="fa-IR" sz="2400" dirty="0" smtClean="0">
                <a:cs typeface="B Nazanin" pitchFamily="2" charset="-78"/>
              </a:rPr>
              <a:t>.</a:t>
            </a:r>
          </a:p>
          <a:p>
            <a:pPr algn="just" rtl="1"/>
            <a:endParaRPr lang="fa-IR" sz="2400" dirty="0">
              <a:cs typeface="B Nazanin" pitchFamily="2" charset="-78"/>
            </a:endParaRPr>
          </a:p>
          <a:p>
            <a:pPr algn="just" rtl="1"/>
            <a:r>
              <a:rPr lang="fa-IR" sz="2400" dirty="0" smtClean="0">
                <a:cs typeface="B Nazanin" pitchFamily="2" charset="-78"/>
              </a:rPr>
              <a:t> 	راهکارهای </a:t>
            </a:r>
            <a:r>
              <a:rPr lang="fa-IR" sz="2400" dirty="0">
                <a:cs typeface="B Nazanin" pitchFamily="2" charset="-78"/>
              </a:rPr>
              <a:t>پیشنهادی در چارچوب طرح های توانمندسازی محورهای زیر را به عنوان اصول پایه ضروری می داند</a:t>
            </a:r>
            <a:r>
              <a:rPr lang="fa-IR" sz="2400" dirty="0" smtClean="0">
                <a:cs typeface="B Nazanin" pitchFamily="2" charset="-78"/>
              </a:rPr>
              <a:t>:</a:t>
            </a:r>
          </a:p>
          <a:p>
            <a:pPr algn="just" rtl="1"/>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تامین امنیت حق سکونت (حق اقامت و مالکیت)</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مشارکت ساکنین در فرایند تصمیم سازی، تصمیم گیری، احداث و ارتقا برنامه های توسعه محلی</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بسترسازی جهت دسترسی اقشار کم درآمد به منابع اعتباری خرد</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تاکید بر تشکیل سازمان های غیردولتی داوطلبانه جهت حمایت از فرایند توسعه</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توجه خاص به گروه های آسیب پذیر به ویژه زنان و جوانان</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بازنگری در طرح های توسعه شهری با توجه به اقشار کم درآمد</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تاکید بر آموزش های حرفه ای، کاریابی و تقویت نظام اشتغال</a:t>
            </a:r>
            <a:endParaRPr lang="en-US" sz="2400" dirty="0">
              <a:cs typeface="B Nazanin" pitchFamily="2" charset="-78"/>
            </a:endParaRPr>
          </a:p>
        </p:txBody>
      </p:sp>
    </p:spTree>
    <p:extLst>
      <p:ext uri="{BB962C8B-B14F-4D97-AF65-F5344CB8AC3E}">
        <p14:creationId xmlns:p14="http://schemas.microsoft.com/office/powerpoint/2010/main" val="762561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81" y="1066800"/>
            <a:ext cx="8493125"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5392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66713" y="609600"/>
            <a:ext cx="2619627" cy="941796"/>
          </a:xfrm>
          <a:prstGeom prst="rect">
            <a:avLst/>
          </a:prstGeom>
        </p:spPr>
        <p:txBody>
          <a:bodyPr wrap="none">
            <a:spAutoFit/>
          </a:bodyPr>
          <a:lstStyle/>
          <a:p>
            <a:pPr algn="r" rtl="1">
              <a:lnSpc>
                <a:spcPct val="115000"/>
              </a:lnSpc>
              <a:spcAft>
                <a:spcPts val="1000"/>
              </a:spcAft>
            </a:pPr>
            <a:r>
              <a:rPr lang="fa-IR" sz="4800" dirty="0">
                <a:latin typeface="Calibri"/>
                <a:ea typeface="Calibri"/>
                <a:cs typeface="B Homa" pitchFamily="2" charset="-78"/>
              </a:rPr>
              <a:t>فصل چهارم</a:t>
            </a:r>
            <a:endParaRPr lang="en-US" sz="4000" dirty="0">
              <a:effectLst/>
              <a:latin typeface="Calibri"/>
              <a:ea typeface="Calibri"/>
              <a:cs typeface="B Homa" pitchFamily="2" charset="-78"/>
            </a:endParaRPr>
          </a:p>
        </p:txBody>
      </p:sp>
      <p:sp>
        <p:nvSpPr>
          <p:cNvPr id="3" name="Rectangle 2"/>
          <p:cNvSpPr/>
          <p:nvPr/>
        </p:nvSpPr>
        <p:spPr>
          <a:xfrm>
            <a:off x="381000" y="2362200"/>
            <a:ext cx="8382000" cy="1569660"/>
          </a:xfrm>
          <a:prstGeom prst="rect">
            <a:avLst/>
          </a:prstGeom>
        </p:spPr>
        <p:txBody>
          <a:bodyPr wrap="square">
            <a:spAutoFit/>
          </a:bodyPr>
          <a:lstStyle/>
          <a:p>
            <a:pPr algn="ctr" rtl="1"/>
            <a:r>
              <a:rPr lang="fa-IR" sz="4800" b="1" dirty="0">
                <a:solidFill>
                  <a:schemeClr val="accent1">
                    <a:lumMod val="75000"/>
                  </a:schemeClr>
                </a:solidFill>
                <a:latin typeface="Calibri"/>
                <a:ea typeface="Calibri"/>
                <a:cs typeface="B Homa" pitchFamily="2" charset="-78"/>
              </a:rPr>
              <a:t>بررسی مالکیت و رویکردهای ارتقایی امنیت آن در اسکان های غیررسمی</a:t>
            </a:r>
            <a:endParaRPr lang="fa-IR" sz="4800" b="1" dirty="0">
              <a:solidFill>
                <a:schemeClr val="accent1">
                  <a:lumMod val="75000"/>
                </a:schemeClr>
              </a:solidFill>
              <a:cs typeface="B Homa" pitchFamily="2" charset="-78"/>
            </a:endParaRPr>
          </a:p>
        </p:txBody>
      </p:sp>
    </p:spTree>
    <p:extLst>
      <p:ext uri="{BB962C8B-B14F-4D97-AF65-F5344CB8AC3E}">
        <p14:creationId xmlns:p14="http://schemas.microsoft.com/office/powerpoint/2010/main" val="2644621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849086"/>
            <a:ext cx="6172200" cy="3785652"/>
          </a:xfrm>
          <a:prstGeom prst="rect">
            <a:avLst/>
          </a:prstGeom>
          <a:noFill/>
        </p:spPr>
        <p:txBody>
          <a:bodyPr wrap="square" rtlCol="0">
            <a:spAutoFit/>
          </a:bodyPr>
          <a:lstStyle/>
          <a:p>
            <a:pPr algn="r"/>
            <a:r>
              <a:rPr lang="fa-IR" sz="8000" b="1" dirty="0" smtClean="0">
                <a:cs typeface="B Homa" pitchFamily="2" charset="-78"/>
              </a:rPr>
              <a:t>فصل </a:t>
            </a:r>
          </a:p>
          <a:p>
            <a:pPr algn="r"/>
            <a:r>
              <a:rPr lang="fa-IR" sz="8000" b="1" dirty="0">
                <a:cs typeface="B Homa" pitchFamily="2" charset="-78"/>
              </a:rPr>
              <a:t> </a:t>
            </a:r>
            <a:r>
              <a:rPr lang="fa-IR" sz="8000" b="1" dirty="0" smtClean="0">
                <a:cs typeface="B Homa" pitchFamily="2" charset="-78"/>
              </a:rPr>
              <a:t>          سوم</a:t>
            </a:r>
          </a:p>
          <a:p>
            <a:pPr algn="r"/>
            <a:endParaRPr lang="en-US" sz="8000" b="1" dirty="0">
              <a:cs typeface="B Homa" pitchFamily="2" charset="-78"/>
            </a:endParaRPr>
          </a:p>
        </p:txBody>
      </p:sp>
    </p:spTree>
    <p:extLst>
      <p:ext uri="{BB962C8B-B14F-4D97-AF65-F5344CB8AC3E}">
        <p14:creationId xmlns:p14="http://schemas.microsoft.com/office/powerpoint/2010/main" val="3348772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676400"/>
            <a:ext cx="8001000" cy="2344231"/>
          </a:xfrm>
          <a:prstGeom prst="rect">
            <a:avLst/>
          </a:prstGeom>
        </p:spPr>
        <p:txBody>
          <a:bodyPr wrap="square">
            <a:spAutoFit/>
          </a:bodyPr>
          <a:lstStyle/>
          <a:p>
            <a:pPr algn="just" rtl="1">
              <a:lnSpc>
                <a:spcPct val="115000"/>
              </a:lnSpc>
              <a:spcAft>
                <a:spcPts val="1000"/>
              </a:spcAft>
            </a:pPr>
            <a:r>
              <a:rPr lang="fa-IR" sz="4000" b="1" dirty="0">
                <a:latin typeface="Calibri"/>
                <a:ea typeface="Calibri"/>
                <a:cs typeface="B Kamran" pitchFamily="2" charset="-78"/>
              </a:rPr>
              <a:t>امنیت تصرف، امکان ماندن در یک مکان بدون ترس ازدست دادن آن مکان است</a:t>
            </a:r>
            <a:r>
              <a:rPr lang="fa-IR" sz="4000" b="1" dirty="0" smtClean="0">
                <a:latin typeface="Calibri"/>
                <a:ea typeface="Calibri"/>
                <a:cs typeface="B Kamran" pitchFamily="2" charset="-78"/>
              </a:rPr>
              <a:t>.</a:t>
            </a:r>
          </a:p>
          <a:p>
            <a:pPr rtl="1">
              <a:lnSpc>
                <a:spcPct val="115000"/>
              </a:lnSpc>
              <a:spcAft>
                <a:spcPts val="1000"/>
              </a:spcAft>
            </a:pPr>
            <a:r>
              <a:rPr lang="fa-IR" sz="4000" b="1" dirty="0" smtClean="0">
                <a:latin typeface="Calibri"/>
                <a:ea typeface="Calibri"/>
                <a:cs typeface="B Kamran" pitchFamily="2" charset="-78"/>
              </a:rPr>
              <a:t> </a:t>
            </a:r>
            <a:r>
              <a:rPr lang="fa-IR" sz="4000" b="1" dirty="0">
                <a:solidFill>
                  <a:schemeClr val="accent1">
                    <a:lumMod val="75000"/>
                  </a:schemeClr>
                </a:solidFill>
                <a:latin typeface="Calibri"/>
                <a:ea typeface="Calibri"/>
                <a:cs typeface="B Kamran" pitchFamily="2" charset="-78"/>
              </a:rPr>
              <a:t>(</a:t>
            </a:r>
            <a:r>
              <a:rPr lang="en-US" sz="4000" b="1" dirty="0">
                <a:solidFill>
                  <a:schemeClr val="accent1">
                    <a:lumMod val="75000"/>
                  </a:schemeClr>
                </a:solidFill>
                <a:latin typeface="Calibri"/>
                <a:ea typeface="Calibri"/>
                <a:cs typeface="B Kamran" pitchFamily="2" charset="-78"/>
              </a:rPr>
              <a:t>UN-HABITAT,2003</a:t>
            </a:r>
            <a:r>
              <a:rPr lang="fa-IR" sz="4000" b="1" dirty="0">
                <a:solidFill>
                  <a:schemeClr val="accent1">
                    <a:lumMod val="75000"/>
                  </a:schemeClr>
                </a:solidFill>
                <a:latin typeface="Calibri"/>
                <a:ea typeface="Calibri"/>
                <a:cs typeface="B Kamran" pitchFamily="2" charset="-78"/>
              </a:rPr>
              <a:t>)</a:t>
            </a:r>
            <a:endParaRPr lang="en-US" sz="3200" b="1" dirty="0">
              <a:solidFill>
                <a:schemeClr val="accent1">
                  <a:lumMod val="75000"/>
                </a:schemeClr>
              </a:solidFill>
              <a:effectLst/>
              <a:latin typeface="Calibri"/>
              <a:ea typeface="Calibri"/>
              <a:cs typeface="B Kamran" pitchFamily="2" charset="-78"/>
            </a:endParaRPr>
          </a:p>
        </p:txBody>
      </p:sp>
    </p:spTree>
    <p:extLst>
      <p:ext uri="{BB962C8B-B14F-4D97-AF65-F5344CB8AC3E}">
        <p14:creationId xmlns:p14="http://schemas.microsoft.com/office/powerpoint/2010/main" val="37909331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8058420" y="737175"/>
            <a:ext cx="87235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8058420" y="152400"/>
            <a:ext cx="872355" cy="584775"/>
          </a:xfrm>
          <a:prstGeom prst="rect">
            <a:avLst/>
          </a:prstGeom>
        </p:spPr>
        <p:txBody>
          <a:bodyPr wrap="none">
            <a:spAutoFit/>
          </a:bodyPr>
          <a:lstStyle/>
          <a:p>
            <a:r>
              <a:rPr lang="fa-IR" sz="3200" b="1" dirty="0">
                <a:latin typeface="Calibri"/>
                <a:ea typeface="Calibri"/>
                <a:cs typeface="B Tabassom" pitchFamily="2" charset="-78"/>
              </a:rPr>
              <a:t>مقدمه</a:t>
            </a:r>
            <a:endParaRPr lang="fa-IR" sz="3200" b="1" dirty="0">
              <a:cs typeface="B Tabassom" pitchFamily="2" charset="-78"/>
            </a:endParaRPr>
          </a:p>
        </p:txBody>
      </p:sp>
      <p:sp>
        <p:nvSpPr>
          <p:cNvPr id="5" name="Rectangle 4"/>
          <p:cNvSpPr/>
          <p:nvPr/>
        </p:nvSpPr>
        <p:spPr>
          <a:xfrm>
            <a:off x="457200" y="1305342"/>
            <a:ext cx="8229599" cy="3785652"/>
          </a:xfrm>
          <a:prstGeom prst="rect">
            <a:avLst/>
          </a:prstGeom>
        </p:spPr>
        <p:txBody>
          <a:bodyPr wrap="square">
            <a:spAutoFit/>
          </a:bodyPr>
          <a:lstStyle/>
          <a:p>
            <a:pPr algn="just" rtl="1"/>
            <a:r>
              <a:rPr lang="fa-IR" sz="2400" dirty="0" smtClean="0">
                <a:cs typeface="B Nazanin" pitchFamily="2" charset="-78"/>
              </a:rPr>
              <a:t>	فقدان </a:t>
            </a:r>
            <a:r>
              <a:rPr lang="fa-IR" sz="2400" dirty="0">
                <a:cs typeface="B Nazanin" pitchFamily="2" charset="-78"/>
              </a:rPr>
              <a:t>امنیت مالکیت در اسکان های غیررسمی یکی از چالش های اساسی در این اسکان ها می باشد؛ به طوری که این عامل، آسیب های روانی، سیاسی، اقتصادی و اجتماعی به خانوارهای ساکن در این اسکان ها وارد می کند. مالکیت غیررسمی هیچ امنیتی از دیدگاه قانونی ندارد و هرلحظه می تواند توسط دولت مجبور به تخلیه ی اجباری گردد. غیررسمی بودن مالکیت زمین و مسکن که آن ها را می توان مالکیت های "خارج از قانون" نامید، موجب می شود چنین دارایی هایی صرفا سرمایه های مرده و بیکار تلقی شوند و این وضعیت باعث شده که استفاده از این دارایی ها حتی به عنوان وثیقه برای دریافت وام جهت شروع یک فعالیت تجاری یا اقتصادی، کاری مشکل و گاه ناممکن باشد. امنیت مالکیت به عنوان انرژی بوده و می تواند توان بالقوه فقرای شهری را آزاد کرده و منجر به رشد اقتصادی کشورهای درحال توسعه شود. </a:t>
            </a:r>
            <a:endParaRPr lang="en-US" sz="2400" dirty="0">
              <a:cs typeface="B Nazanin" pitchFamily="2" charset="-78"/>
            </a:endParaRPr>
          </a:p>
        </p:txBody>
      </p:sp>
    </p:spTree>
    <p:extLst>
      <p:ext uri="{BB962C8B-B14F-4D97-AF65-F5344CB8AC3E}">
        <p14:creationId xmlns:p14="http://schemas.microsoft.com/office/powerpoint/2010/main" val="3590981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70357" y="152400"/>
            <a:ext cx="1760418" cy="584775"/>
          </a:xfrm>
          <a:prstGeom prst="rect">
            <a:avLst/>
          </a:prstGeom>
        </p:spPr>
        <p:txBody>
          <a:bodyPr wrap="none">
            <a:spAutoFit/>
          </a:bodyPr>
          <a:lstStyle/>
          <a:p>
            <a:pPr rtl="1"/>
            <a:r>
              <a:rPr lang="fa-IR" sz="3200" b="1" dirty="0">
                <a:cs typeface="B Tabassom" pitchFamily="2" charset="-78"/>
              </a:rPr>
              <a:t>مالکیت زمین</a:t>
            </a:r>
            <a:endParaRPr lang="en-US" sz="3200" b="1" dirty="0">
              <a:cs typeface="B Tabassom" pitchFamily="2" charset="-78"/>
            </a:endParaRPr>
          </a:p>
        </p:txBody>
      </p:sp>
      <p:cxnSp>
        <p:nvCxnSpPr>
          <p:cNvPr id="3" name="Straight Connector 2"/>
          <p:cNvCxnSpPr/>
          <p:nvPr/>
        </p:nvCxnSpPr>
        <p:spPr>
          <a:xfrm flipH="1">
            <a:off x="7170357" y="737175"/>
            <a:ext cx="176041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724722" y="1046922"/>
            <a:ext cx="2326278" cy="523220"/>
          </a:xfrm>
          <a:prstGeom prst="rect">
            <a:avLst/>
          </a:prstGeom>
        </p:spPr>
        <p:txBody>
          <a:bodyPr wrap="none">
            <a:spAutoFit/>
          </a:bodyPr>
          <a:lstStyle/>
          <a:p>
            <a:r>
              <a:rPr lang="fa-IR" sz="2800" b="1" dirty="0">
                <a:cs typeface="B Tabassom" pitchFamily="2" charset="-78"/>
              </a:rPr>
              <a:t>مفهوم مالکیت </a:t>
            </a:r>
            <a:r>
              <a:rPr lang="fa-IR" sz="2800" b="1" dirty="0" smtClean="0">
                <a:cs typeface="B Tabassom" pitchFamily="2" charset="-78"/>
              </a:rPr>
              <a:t>زمین :</a:t>
            </a:r>
            <a:endParaRPr lang="fa-IR" sz="2800" b="1" dirty="0">
              <a:cs typeface="B Tabassom" pitchFamily="2" charset="-78"/>
            </a:endParaRPr>
          </a:p>
        </p:txBody>
      </p:sp>
      <p:sp>
        <p:nvSpPr>
          <p:cNvPr id="6" name="Rectangle 5"/>
          <p:cNvSpPr/>
          <p:nvPr/>
        </p:nvSpPr>
        <p:spPr>
          <a:xfrm>
            <a:off x="355600" y="1828800"/>
            <a:ext cx="8305800" cy="4093428"/>
          </a:xfrm>
          <a:prstGeom prst="rect">
            <a:avLst/>
          </a:prstGeom>
        </p:spPr>
        <p:txBody>
          <a:bodyPr wrap="square">
            <a:spAutoFit/>
          </a:bodyPr>
          <a:lstStyle/>
          <a:p>
            <a:pPr algn="just" rtl="1"/>
            <a:r>
              <a:rPr lang="fa-IR" sz="2000" b="1" dirty="0" smtClean="0">
                <a:cs typeface="B Nazanin" pitchFamily="2" charset="-78"/>
              </a:rPr>
              <a:t>	مالکیت </a:t>
            </a:r>
            <a:r>
              <a:rPr lang="fa-IR" sz="2000" b="1" dirty="0">
                <a:cs typeface="B Nazanin" pitchFamily="2" charset="-78"/>
              </a:rPr>
              <a:t>زمین، ابزاری اساسی در سیاست جامع توسعه به شمار می رود، که هم نقش غیرمستقیم و تسهیل کننده را دارد و هم به طور مستقیم و فعال در توسعه وارد می شود. لذا دولت ها باید هدف های سیاست مربوط به مالکیت زمین شهری را در مجموعه ای کلی از سیاست های شهری شدن مورد توجه و بررسی قرار دهند</a:t>
            </a:r>
            <a:r>
              <a:rPr lang="fa-IR" sz="2000" b="1" dirty="0" smtClean="0">
                <a:cs typeface="B Nazanin" pitchFamily="2" charset="-78"/>
              </a:rPr>
              <a:t>.</a:t>
            </a:r>
          </a:p>
          <a:p>
            <a:pPr algn="just" rtl="1"/>
            <a:endParaRPr lang="fa-IR" sz="2000" b="1" dirty="0">
              <a:cs typeface="B Nazanin" pitchFamily="2" charset="-78"/>
            </a:endParaRPr>
          </a:p>
          <a:p>
            <a:pPr algn="just" rtl="1"/>
            <a:endParaRPr lang="en-US" sz="2000" b="1" dirty="0">
              <a:cs typeface="B Nazanin" pitchFamily="2" charset="-78"/>
            </a:endParaRPr>
          </a:p>
          <a:p>
            <a:pPr algn="just" rtl="1"/>
            <a:r>
              <a:rPr lang="fa-IR" sz="2000" b="1" dirty="0" smtClean="0">
                <a:cs typeface="B Nazanin" pitchFamily="2" charset="-78"/>
              </a:rPr>
              <a:t>	مالکیت </a:t>
            </a:r>
            <a:r>
              <a:rPr lang="fa-IR" sz="2000" b="1" dirty="0">
                <a:cs typeface="B Nazanin" pitchFamily="2" charset="-78"/>
              </a:rPr>
              <a:t>زمین بیانگر روابط میان مردم (اشخاص یا گروه ها) نسبت به زمین می باشد که به صورت قانونی یا عرفی تعریف می شود؛ و سیستم های تصرفی زمین شامل یک سری اصول و قواعد قانونی هستند که برای تعدیل رفتارها در اجتماعات ابداع شده اند و توسط این اصول و قواعد است که چگونگی تخصیص حقوق مالکیت زمین در اجتماعات تعریف و تبیین </a:t>
            </a:r>
            <a:r>
              <a:rPr lang="fa-IR" sz="2000" b="1" dirty="0" smtClean="0">
                <a:cs typeface="B Nazanin" pitchFamily="2" charset="-78"/>
              </a:rPr>
              <a:t>   می </a:t>
            </a:r>
            <a:r>
              <a:rPr lang="fa-IR" sz="2000" b="1" dirty="0">
                <a:cs typeface="B Nazanin" pitchFamily="2" charset="-78"/>
              </a:rPr>
              <a:t>شود. سیستم های تصرف زمین، نحوه استفاده، کنترل، نقل و انتقال زمین و همچنین موانع و مسئولیت های انجمنی را دربرمی گیرند؛ بنابراین می توان گفت که سیستم های تصرف زمین، شخص استفاده کننده، نوع منابع، مدت و شرایط استفاده از زمین را مشخص می کنند.</a:t>
            </a:r>
            <a:endParaRPr lang="en-US" sz="2000" b="1" dirty="0">
              <a:cs typeface="B Nazanin" pitchFamily="2" charset="-78"/>
            </a:endParaRPr>
          </a:p>
        </p:txBody>
      </p:sp>
    </p:spTree>
    <p:extLst>
      <p:ext uri="{BB962C8B-B14F-4D97-AF65-F5344CB8AC3E}">
        <p14:creationId xmlns:p14="http://schemas.microsoft.com/office/powerpoint/2010/main" val="2744141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70357" y="152400"/>
            <a:ext cx="1760418" cy="584775"/>
          </a:xfrm>
          <a:prstGeom prst="rect">
            <a:avLst/>
          </a:prstGeom>
        </p:spPr>
        <p:txBody>
          <a:bodyPr wrap="none">
            <a:spAutoFit/>
          </a:bodyPr>
          <a:lstStyle/>
          <a:p>
            <a:pPr rtl="1"/>
            <a:r>
              <a:rPr lang="fa-IR" sz="3200" b="1" dirty="0">
                <a:cs typeface="B Tabassom" pitchFamily="2" charset="-78"/>
              </a:rPr>
              <a:t>مالکیت زمین</a:t>
            </a:r>
            <a:endParaRPr lang="en-US" sz="3200" b="1" dirty="0">
              <a:cs typeface="B Tabassom" pitchFamily="2" charset="-78"/>
            </a:endParaRPr>
          </a:p>
        </p:txBody>
      </p:sp>
      <p:cxnSp>
        <p:nvCxnSpPr>
          <p:cNvPr id="3" name="Straight Connector 2"/>
          <p:cNvCxnSpPr/>
          <p:nvPr/>
        </p:nvCxnSpPr>
        <p:spPr>
          <a:xfrm flipH="1">
            <a:off x="7170357" y="737175"/>
            <a:ext cx="176041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3276600" y="2888343"/>
            <a:ext cx="2667000" cy="1083374"/>
          </a:xfrm>
          <a:prstGeom prst="rect">
            <a:avLst/>
          </a:prstGeom>
        </p:spPr>
        <p:txBody>
          <a:bodyPr wrap="square">
            <a:spAutoFit/>
          </a:bodyPr>
          <a:lstStyle/>
          <a:p>
            <a:pPr algn="ctr" rtl="1">
              <a:lnSpc>
                <a:spcPct val="115000"/>
              </a:lnSpc>
              <a:spcAft>
                <a:spcPts val="1000"/>
              </a:spcAft>
            </a:pPr>
            <a:r>
              <a:rPr lang="fa-IR" sz="2800" b="1" dirty="0">
                <a:latin typeface="Calibri"/>
                <a:ea typeface="Calibri"/>
                <a:cs typeface="B Tabassom" pitchFamily="2" charset="-78"/>
              </a:rPr>
              <a:t>معیارهای ارزیابی کارایی انواع مالکیت </a:t>
            </a:r>
            <a:r>
              <a:rPr lang="fa-IR" sz="2800" b="1" dirty="0" smtClean="0">
                <a:latin typeface="Calibri"/>
                <a:ea typeface="Calibri"/>
                <a:cs typeface="B Tabassom" pitchFamily="2" charset="-78"/>
              </a:rPr>
              <a:t>زمین</a:t>
            </a:r>
            <a:endParaRPr lang="en-US" sz="2800" b="1" dirty="0">
              <a:effectLst/>
              <a:latin typeface="Calibri"/>
              <a:ea typeface="Calibri"/>
              <a:cs typeface="B Tabassom" pitchFamily="2" charset="-78"/>
            </a:endParaRPr>
          </a:p>
        </p:txBody>
      </p:sp>
      <p:sp>
        <p:nvSpPr>
          <p:cNvPr id="5" name="Chord 4"/>
          <p:cNvSpPr/>
          <p:nvPr/>
        </p:nvSpPr>
        <p:spPr>
          <a:xfrm rot="2323184">
            <a:off x="1491353" y="2477529"/>
            <a:ext cx="1905000" cy="1905000"/>
          </a:xfrm>
          <a:prstGeom prst="chord">
            <a:avLst>
              <a:gd name="adj1" fmla="val 734212"/>
              <a:gd name="adj2" fmla="val 16200000"/>
            </a:avLst>
          </a:prstGeom>
          <a:ln w="76200"/>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sp>
        <p:nvSpPr>
          <p:cNvPr id="6" name="TextBox 5"/>
          <p:cNvSpPr txBox="1"/>
          <p:nvPr/>
        </p:nvSpPr>
        <p:spPr>
          <a:xfrm>
            <a:off x="1752600" y="3200400"/>
            <a:ext cx="1143000" cy="461665"/>
          </a:xfrm>
          <a:prstGeom prst="rect">
            <a:avLst/>
          </a:prstGeom>
          <a:noFill/>
        </p:spPr>
        <p:txBody>
          <a:bodyPr wrap="square" rtlCol="1">
            <a:spAutoFit/>
          </a:bodyPr>
          <a:lstStyle/>
          <a:p>
            <a:pPr algn="ctr"/>
            <a:r>
              <a:rPr lang="fa-IR" sz="2400" b="1" dirty="0" smtClean="0">
                <a:cs typeface="B Nazanin" pitchFamily="2" charset="-78"/>
              </a:rPr>
              <a:t>کارایی</a:t>
            </a:r>
            <a:endParaRPr lang="fa-IR" sz="2400" b="1" dirty="0">
              <a:cs typeface="B Nazanin" pitchFamily="2" charset="-78"/>
            </a:endParaRPr>
          </a:p>
        </p:txBody>
      </p:sp>
      <p:sp>
        <p:nvSpPr>
          <p:cNvPr id="7" name="Chord 6"/>
          <p:cNvSpPr/>
          <p:nvPr/>
        </p:nvSpPr>
        <p:spPr>
          <a:xfrm rot="7729181">
            <a:off x="3657600" y="1063799"/>
            <a:ext cx="1905000" cy="1905000"/>
          </a:xfrm>
          <a:prstGeom prst="chord">
            <a:avLst>
              <a:gd name="adj1" fmla="val 734212"/>
              <a:gd name="adj2" fmla="val 16200000"/>
            </a:avLst>
          </a:prstGeom>
          <a:ln w="76200"/>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sp>
        <p:nvSpPr>
          <p:cNvPr id="8" name="TextBox 7"/>
          <p:cNvSpPr txBox="1"/>
          <p:nvPr/>
        </p:nvSpPr>
        <p:spPr>
          <a:xfrm>
            <a:off x="3962400" y="1676400"/>
            <a:ext cx="1295400" cy="461665"/>
          </a:xfrm>
          <a:prstGeom prst="rect">
            <a:avLst/>
          </a:prstGeom>
          <a:noFill/>
        </p:spPr>
        <p:txBody>
          <a:bodyPr wrap="square" rtlCol="1">
            <a:spAutoFit/>
          </a:bodyPr>
          <a:lstStyle/>
          <a:p>
            <a:pPr algn="ctr"/>
            <a:r>
              <a:rPr lang="fa-IR" sz="2400" b="1" dirty="0" smtClean="0">
                <a:cs typeface="B Nazanin" pitchFamily="2" charset="-78"/>
              </a:rPr>
              <a:t>عدالت</a:t>
            </a:r>
            <a:endParaRPr lang="fa-IR" sz="2400" b="1" dirty="0">
              <a:cs typeface="B Nazanin" pitchFamily="2" charset="-78"/>
            </a:endParaRPr>
          </a:p>
        </p:txBody>
      </p:sp>
      <p:sp>
        <p:nvSpPr>
          <p:cNvPr id="9" name="Chord 8"/>
          <p:cNvSpPr/>
          <p:nvPr/>
        </p:nvSpPr>
        <p:spPr>
          <a:xfrm rot="18452127">
            <a:off x="3661187" y="3820410"/>
            <a:ext cx="1905000" cy="1905000"/>
          </a:xfrm>
          <a:prstGeom prst="chord">
            <a:avLst>
              <a:gd name="adj1" fmla="val 734212"/>
              <a:gd name="adj2" fmla="val 16200000"/>
            </a:avLst>
          </a:prstGeom>
          <a:ln w="76200"/>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sp>
        <p:nvSpPr>
          <p:cNvPr id="10" name="TextBox 9"/>
          <p:cNvSpPr txBox="1"/>
          <p:nvPr/>
        </p:nvSpPr>
        <p:spPr>
          <a:xfrm>
            <a:off x="3962400" y="4648200"/>
            <a:ext cx="1295400" cy="461665"/>
          </a:xfrm>
          <a:prstGeom prst="rect">
            <a:avLst/>
          </a:prstGeom>
          <a:noFill/>
        </p:spPr>
        <p:txBody>
          <a:bodyPr wrap="square" rtlCol="1">
            <a:spAutoFit/>
          </a:bodyPr>
          <a:lstStyle/>
          <a:p>
            <a:pPr algn="ctr"/>
            <a:r>
              <a:rPr lang="fa-IR" sz="2400" b="1" dirty="0" smtClean="0">
                <a:cs typeface="B Nazanin" pitchFamily="2" charset="-78"/>
              </a:rPr>
              <a:t>سازگاری</a:t>
            </a:r>
            <a:endParaRPr lang="fa-IR" sz="2400" b="1" dirty="0">
              <a:cs typeface="B Nazanin" pitchFamily="2" charset="-78"/>
            </a:endParaRPr>
          </a:p>
        </p:txBody>
      </p:sp>
      <p:sp>
        <p:nvSpPr>
          <p:cNvPr id="11" name="Chord 10"/>
          <p:cNvSpPr/>
          <p:nvPr/>
        </p:nvSpPr>
        <p:spPr>
          <a:xfrm rot="13072842">
            <a:off x="5761412" y="2475227"/>
            <a:ext cx="1905000" cy="1905000"/>
          </a:xfrm>
          <a:prstGeom prst="chord">
            <a:avLst>
              <a:gd name="adj1" fmla="val 734212"/>
              <a:gd name="adj2" fmla="val 16200000"/>
            </a:avLst>
          </a:prstGeom>
          <a:ln w="76200"/>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sp>
        <p:nvSpPr>
          <p:cNvPr id="12" name="TextBox 11"/>
          <p:cNvSpPr txBox="1"/>
          <p:nvPr/>
        </p:nvSpPr>
        <p:spPr>
          <a:xfrm>
            <a:off x="6086929" y="3206454"/>
            <a:ext cx="1447800" cy="461665"/>
          </a:xfrm>
          <a:prstGeom prst="rect">
            <a:avLst/>
          </a:prstGeom>
          <a:noFill/>
        </p:spPr>
        <p:txBody>
          <a:bodyPr wrap="square" rtlCol="1">
            <a:spAutoFit/>
          </a:bodyPr>
          <a:lstStyle/>
          <a:p>
            <a:pPr algn="ctr"/>
            <a:r>
              <a:rPr lang="fa-IR" sz="2400" b="1" dirty="0" smtClean="0">
                <a:cs typeface="B Nazanin" pitchFamily="2" charset="-78"/>
              </a:rPr>
              <a:t>پیوستگی</a:t>
            </a:r>
            <a:endParaRPr lang="fa-IR" sz="2400" b="1" dirty="0">
              <a:cs typeface="B Nazanin" pitchFamily="2" charset="-78"/>
            </a:endParaRPr>
          </a:p>
        </p:txBody>
      </p:sp>
    </p:spTree>
    <p:extLst>
      <p:ext uri="{BB962C8B-B14F-4D97-AF65-F5344CB8AC3E}">
        <p14:creationId xmlns:p14="http://schemas.microsoft.com/office/powerpoint/2010/main" val="3722695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70357" y="152400"/>
            <a:ext cx="1760418" cy="584775"/>
          </a:xfrm>
          <a:prstGeom prst="rect">
            <a:avLst/>
          </a:prstGeom>
        </p:spPr>
        <p:txBody>
          <a:bodyPr wrap="none">
            <a:spAutoFit/>
          </a:bodyPr>
          <a:lstStyle/>
          <a:p>
            <a:pPr rtl="1"/>
            <a:r>
              <a:rPr lang="fa-IR" sz="3200" b="1" dirty="0">
                <a:cs typeface="B Tabassom" pitchFamily="2" charset="-78"/>
              </a:rPr>
              <a:t>مالکیت زمین</a:t>
            </a:r>
            <a:endParaRPr lang="en-US" sz="3200" b="1" dirty="0">
              <a:cs typeface="B Tabassom" pitchFamily="2" charset="-78"/>
            </a:endParaRPr>
          </a:p>
        </p:txBody>
      </p:sp>
      <p:cxnSp>
        <p:nvCxnSpPr>
          <p:cNvPr id="5" name="Straight Connector 4"/>
          <p:cNvCxnSpPr/>
          <p:nvPr/>
        </p:nvCxnSpPr>
        <p:spPr>
          <a:xfrm flipH="1">
            <a:off x="7170357" y="737175"/>
            <a:ext cx="176041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6655248" y="2565293"/>
            <a:ext cx="1760418" cy="954107"/>
          </a:xfrm>
          <a:prstGeom prst="rect">
            <a:avLst/>
          </a:prstGeom>
        </p:spPr>
        <p:txBody>
          <a:bodyPr wrap="square">
            <a:spAutoFit/>
          </a:bodyPr>
          <a:lstStyle/>
          <a:p>
            <a:pPr algn="ctr" rtl="1"/>
            <a:r>
              <a:rPr lang="fa-IR" sz="2800" b="1" dirty="0">
                <a:cs typeface="B Tabassom" pitchFamily="2" charset="-78"/>
              </a:rPr>
              <a:t>انواع مالکیت زمین در </a:t>
            </a:r>
            <a:r>
              <a:rPr lang="fa-IR" sz="2800" b="1" dirty="0" smtClean="0">
                <a:cs typeface="B Tabassom" pitchFamily="2" charset="-78"/>
              </a:rPr>
              <a:t>جهان</a:t>
            </a:r>
            <a:endParaRPr lang="fa-IR" sz="2800" b="1" dirty="0">
              <a:cs typeface="B Tabassom" pitchFamily="2" charset="-78"/>
            </a:endParaRPr>
          </a:p>
        </p:txBody>
      </p:sp>
      <p:sp>
        <p:nvSpPr>
          <p:cNvPr id="7" name="Rectangle 6"/>
          <p:cNvSpPr/>
          <p:nvPr/>
        </p:nvSpPr>
        <p:spPr>
          <a:xfrm>
            <a:off x="1752600" y="1447799"/>
            <a:ext cx="4572000" cy="3138295"/>
          </a:xfrm>
          <a:prstGeom prst="rect">
            <a:avLst/>
          </a:prstGeom>
        </p:spPr>
        <p:txBody>
          <a:bodyPr>
            <a:spAutoFit/>
          </a:bodyPr>
          <a:lstStyle/>
          <a:p>
            <a:pPr lvl="0" algn="r" rtl="1">
              <a:lnSpc>
                <a:spcPct val="115000"/>
              </a:lnSpc>
              <a:spcAft>
                <a:spcPts val="0"/>
              </a:spcAft>
            </a:pPr>
            <a:r>
              <a:rPr lang="fa-IR" sz="2400" dirty="0">
                <a:latin typeface="Calibri"/>
                <a:ea typeface="Calibri"/>
                <a:cs typeface="B Nazanin" pitchFamily="2" charset="-78"/>
              </a:rPr>
              <a:t>مالکیت یا تصرف بالفعل </a:t>
            </a:r>
            <a:r>
              <a:rPr lang="fa-IR" sz="2400" dirty="0" smtClean="0">
                <a:latin typeface="Calibri"/>
                <a:ea typeface="Calibri"/>
                <a:cs typeface="B Nazanin" pitchFamily="2" charset="-78"/>
              </a:rPr>
              <a:t>غیررسمی</a:t>
            </a:r>
            <a:endParaRPr lang="en-US" sz="2400" dirty="0">
              <a:latin typeface="Calibri"/>
              <a:ea typeface="Calibri"/>
              <a:cs typeface="B Nazanin" pitchFamily="2" charset="-78"/>
            </a:endParaRPr>
          </a:p>
          <a:p>
            <a:pPr lvl="0" algn="r" rtl="1">
              <a:lnSpc>
                <a:spcPct val="115000"/>
              </a:lnSpc>
              <a:spcAft>
                <a:spcPts val="0"/>
              </a:spcAft>
            </a:pPr>
            <a:r>
              <a:rPr lang="fa-IR" sz="2400" dirty="0">
                <a:latin typeface="Calibri"/>
                <a:ea typeface="Calibri"/>
                <a:cs typeface="B Nazanin" pitchFamily="2" charset="-78"/>
              </a:rPr>
              <a:t>مالکیت مطلق خصوصی و اجاره </a:t>
            </a:r>
            <a:r>
              <a:rPr lang="fa-IR" sz="2400" dirty="0" smtClean="0">
                <a:latin typeface="Calibri"/>
                <a:ea typeface="Calibri"/>
                <a:cs typeface="B Nazanin" pitchFamily="2" charset="-78"/>
              </a:rPr>
              <a:t>خصوصی</a:t>
            </a:r>
            <a:endParaRPr lang="en-US" sz="2400" dirty="0">
              <a:latin typeface="Calibri"/>
              <a:ea typeface="Calibri"/>
              <a:cs typeface="B Nazanin" pitchFamily="2" charset="-78"/>
            </a:endParaRPr>
          </a:p>
          <a:p>
            <a:pPr lvl="0" algn="r" rtl="1">
              <a:lnSpc>
                <a:spcPct val="115000"/>
              </a:lnSpc>
              <a:spcAft>
                <a:spcPts val="0"/>
              </a:spcAft>
            </a:pPr>
            <a:r>
              <a:rPr lang="fa-IR" sz="2400" dirty="0">
                <a:latin typeface="Calibri"/>
                <a:ea typeface="Calibri"/>
                <a:cs typeface="B Nazanin" pitchFamily="2" charset="-78"/>
              </a:rPr>
              <a:t>مالکیت مطلق عمومی و اجاره عمومی</a:t>
            </a:r>
            <a:endParaRPr lang="en-US" sz="2400" dirty="0">
              <a:latin typeface="Calibri"/>
              <a:ea typeface="Calibri"/>
              <a:cs typeface="B Nazanin" pitchFamily="2" charset="-78"/>
            </a:endParaRPr>
          </a:p>
          <a:p>
            <a:pPr lvl="0" algn="r" rtl="1">
              <a:lnSpc>
                <a:spcPct val="115000"/>
              </a:lnSpc>
              <a:spcAft>
                <a:spcPts val="0"/>
              </a:spcAft>
            </a:pPr>
            <a:r>
              <a:rPr lang="fa-IR" sz="2400" dirty="0">
                <a:latin typeface="Calibri"/>
                <a:ea typeface="Calibri"/>
                <a:cs typeface="B Nazanin" pitchFamily="2" charset="-78"/>
              </a:rPr>
              <a:t>اشغال زمین بدون اجازه مالک حقیقی</a:t>
            </a:r>
            <a:endParaRPr lang="en-US" sz="2400" dirty="0">
              <a:latin typeface="Calibri"/>
              <a:ea typeface="Calibri"/>
              <a:cs typeface="B Nazanin" pitchFamily="2" charset="-78"/>
            </a:endParaRPr>
          </a:p>
          <a:p>
            <a:pPr lvl="0" algn="r" rtl="1">
              <a:lnSpc>
                <a:spcPct val="115000"/>
              </a:lnSpc>
              <a:spcAft>
                <a:spcPts val="0"/>
              </a:spcAft>
            </a:pPr>
            <a:r>
              <a:rPr lang="fa-IR" sz="2400" dirty="0">
                <a:latin typeface="Calibri"/>
                <a:ea typeface="Calibri"/>
                <a:cs typeface="B Nazanin" pitchFamily="2" charset="-78"/>
              </a:rPr>
              <a:t>اشغال زمین در غیاب مالک حقیقی</a:t>
            </a:r>
            <a:endParaRPr lang="en-US" sz="2400" dirty="0">
              <a:latin typeface="Calibri"/>
              <a:ea typeface="Calibri"/>
              <a:cs typeface="B Nazanin" pitchFamily="2" charset="-78"/>
            </a:endParaRPr>
          </a:p>
          <a:p>
            <a:pPr lvl="0" algn="r" rtl="1">
              <a:lnSpc>
                <a:spcPct val="115000"/>
              </a:lnSpc>
              <a:spcAft>
                <a:spcPts val="1000"/>
              </a:spcAft>
            </a:pPr>
            <a:r>
              <a:rPr lang="fa-IR" sz="2400" dirty="0">
                <a:latin typeface="Calibri"/>
                <a:ea typeface="Calibri"/>
                <a:cs typeface="B Nazanin" pitchFamily="2" charset="-78"/>
              </a:rPr>
              <a:t>مالکیت اشتراکی (قبیله ای)</a:t>
            </a:r>
            <a:endParaRPr lang="en-US" sz="2400" dirty="0">
              <a:latin typeface="Calibri"/>
              <a:ea typeface="Calibri"/>
              <a:cs typeface="B Nazanin" pitchFamily="2" charset="-78"/>
            </a:endParaRPr>
          </a:p>
          <a:p>
            <a:pPr algn="r"/>
            <a:r>
              <a:rPr lang="fa-IR" sz="2400" dirty="0">
                <a:latin typeface="Calibri"/>
                <a:ea typeface="Calibri"/>
                <a:cs typeface="B Nazanin" pitchFamily="2" charset="-78"/>
              </a:rPr>
              <a:t>مالکیت اشتراکی (در </a:t>
            </a:r>
            <a:r>
              <a:rPr lang="fa-IR" sz="2400" dirty="0" smtClean="0">
                <a:latin typeface="Calibri"/>
                <a:ea typeface="Calibri"/>
                <a:cs typeface="B Nazanin" pitchFamily="2" charset="-78"/>
              </a:rPr>
              <a:t>محلات)</a:t>
            </a:r>
            <a:endParaRPr lang="fa-IR" sz="2400" dirty="0">
              <a:cs typeface="B Nazanin" pitchFamily="2" charset="-78"/>
            </a:endParaRPr>
          </a:p>
        </p:txBody>
      </p:sp>
      <p:sp>
        <p:nvSpPr>
          <p:cNvPr id="8" name="Right Brace 7"/>
          <p:cNvSpPr/>
          <p:nvPr/>
        </p:nvSpPr>
        <p:spPr>
          <a:xfrm>
            <a:off x="6342891" y="1473200"/>
            <a:ext cx="312357" cy="3138295"/>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Tree>
    <p:extLst>
      <p:ext uri="{BB962C8B-B14F-4D97-AF65-F5344CB8AC3E}">
        <p14:creationId xmlns:p14="http://schemas.microsoft.com/office/powerpoint/2010/main" val="1448724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70357" y="152400"/>
            <a:ext cx="1760418" cy="584775"/>
          </a:xfrm>
          <a:prstGeom prst="rect">
            <a:avLst/>
          </a:prstGeom>
        </p:spPr>
        <p:txBody>
          <a:bodyPr wrap="none">
            <a:spAutoFit/>
          </a:bodyPr>
          <a:lstStyle/>
          <a:p>
            <a:pPr rtl="1"/>
            <a:r>
              <a:rPr lang="fa-IR" sz="3200" b="1" dirty="0">
                <a:cs typeface="B Tabassom" pitchFamily="2" charset="-78"/>
              </a:rPr>
              <a:t>مالکیت زمین</a:t>
            </a:r>
            <a:endParaRPr lang="en-US" sz="3200" b="1" dirty="0">
              <a:cs typeface="B Tabassom" pitchFamily="2" charset="-78"/>
            </a:endParaRPr>
          </a:p>
        </p:txBody>
      </p:sp>
      <p:cxnSp>
        <p:nvCxnSpPr>
          <p:cNvPr id="3" name="Straight Connector 2"/>
          <p:cNvCxnSpPr/>
          <p:nvPr/>
        </p:nvCxnSpPr>
        <p:spPr>
          <a:xfrm flipH="1">
            <a:off x="7170357" y="737175"/>
            <a:ext cx="176041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6671823" y="1437620"/>
            <a:ext cx="2258952" cy="523220"/>
          </a:xfrm>
          <a:prstGeom prst="rect">
            <a:avLst/>
          </a:prstGeom>
        </p:spPr>
        <p:txBody>
          <a:bodyPr wrap="none">
            <a:spAutoFit/>
          </a:bodyPr>
          <a:lstStyle/>
          <a:p>
            <a:pPr rtl="1"/>
            <a:r>
              <a:rPr lang="fa-IR" sz="2800" b="1" dirty="0">
                <a:cs typeface="B Tabassom" pitchFamily="2" charset="-78"/>
              </a:rPr>
              <a:t>اثرات مالکیت زمین:</a:t>
            </a:r>
            <a:endParaRPr lang="en-US" sz="2800" b="1" dirty="0">
              <a:cs typeface="B Tabassom" pitchFamily="2" charset="-78"/>
            </a:endParaRPr>
          </a:p>
        </p:txBody>
      </p:sp>
      <p:sp>
        <p:nvSpPr>
          <p:cNvPr id="5" name="Rectangle 4"/>
          <p:cNvSpPr/>
          <p:nvPr/>
        </p:nvSpPr>
        <p:spPr>
          <a:xfrm>
            <a:off x="457200" y="2133600"/>
            <a:ext cx="8229600" cy="3416320"/>
          </a:xfrm>
          <a:prstGeom prst="rect">
            <a:avLst/>
          </a:prstGeom>
        </p:spPr>
        <p:txBody>
          <a:bodyPr wrap="square">
            <a:spAutoFit/>
          </a:bodyPr>
          <a:lstStyle/>
          <a:p>
            <a:pPr algn="just" rtl="1"/>
            <a:r>
              <a:rPr lang="fa-IR" sz="2400" dirty="0" smtClean="0">
                <a:cs typeface="B Nazanin" pitchFamily="2" charset="-78"/>
              </a:rPr>
              <a:t>	مالکیت </a:t>
            </a:r>
            <a:r>
              <a:rPr lang="fa-IR" sz="2400" dirty="0">
                <a:cs typeface="B Nazanin" pitchFamily="2" charset="-78"/>
              </a:rPr>
              <a:t>مانند انرژی، یک مفهوم است و مستقیما قابل تجزیه نیست. همان گونه که انرژی مستقیما دیده و لمس نمی شود؛ به همان ترتیب هیچ کس نمی تواند مالکیت ببیند و آن را لمس کند. از این رو، فقط می توان مالکیت را با تاثیراتی که می گذارد تجربه کرد. از دیدگاه هرناندو دسوتو مالکیت رسمی دارای 6 تاثیر می باشد که به شهروندان این اجازه را می دهد که به تولید سرمایه بپردازند. لازم به ذکر است که دیدگاه دسوتو که متعلق به دنیای سرمایه داری است به راحتی قابل انتقاد است؛ ایشان دنیای سرمایه داری را بهشت و غیر آن را جهنم تصور می کند. با این اوصاف در نتایج به دست آمده از تحقیق دسوتو در پرو (زادگاهش) نکات بسیار آموزنده ای وجود دارد که در زیر به آن ها اشاره شده است.</a:t>
            </a:r>
            <a:endParaRPr lang="en-US" sz="2400" dirty="0">
              <a:cs typeface="B Nazanin" pitchFamily="2" charset="-78"/>
            </a:endParaRPr>
          </a:p>
        </p:txBody>
      </p:sp>
    </p:spTree>
    <p:extLst>
      <p:ext uri="{BB962C8B-B14F-4D97-AF65-F5344CB8AC3E}">
        <p14:creationId xmlns:p14="http://schemas.microsoft.com/office/powerpoint/2010/main" val="28931083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6247" y="152400"/>
            <a:ext cx="4594528" cy="584775"/>
          </a:xfrm>
          <a:prstGeom prst="rect">
            <a:avLst/>
          </a:prstGeom>
        </p:spPr>
        <p:txBody>
          <a:bodyPr wrap="none">
            <a:spAutoFit/>
          </a:bodyPr>
          <a:lstStyle/>
          <a:p>
            <a:r>
              <a:rPr lang="fa-IR" sz="3200" b="1" dirty="0">
                <a:cs typeface="B Tabassom" pitchFamily="2" charset="-78"/>
              </a:rPr>
              <a:t>دادن ارزش بالقوه اقتصادی به دارایی ها</a:t>
            </a:r>
          </a:p>
        </p:txBody>
      </p:sp>
      <p:cxnSp>
        <p:nvCxnSpPr>
          <p:cNvPr id="3" name="Straight Connector 2"/>
          <p:cNvCxnSpPr/>
          <p:nvPr/>
        </p:nvCxnSpPr>
        <p:spPr>
          <a:xfrm flipH="1">
            <a:off x="4336247" y="737175"/>
            <a:ext cx="459452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22514" y="1600200"/>
            <a:ext cx="8229600" cy="1631216"/>
          </a:xfrm>
          <a:prstGeom prst="rect">
            <a:avLst/>
          </a:prstGeom>
        </p:spPr>
        <p:txBody>
          <a:bodyPr wrap="square">
            <a:spAutoFit/>
          </a:bodyPr>
          <a:lstStyle/>
          <a:p>
            <a:pPr algn="just" rtl="1"/>
            <a:r>
              <a:rPr lang="fa-IR" sz="2000" b="1" dirty="0" smtClean="0">
                <a:cs typeface="B Nazanin" pitchFamily="2" charset="-78"/>
              </a:rPr>
              <a:t>	مالکیت </a:t>
            </a:r>
            <a:r>
              <a:rPr lang="fa-IR" sz="2000" b="1" dirty="0">
                <a:cs typeface="B Nazanin" pitchFamily="2" charset="-78"/>
              </a:rPr>
              <a:t>رسمی شما را وادار می کند تا در مورد خانه به عنوان یک مفهوم اقتصادی و اجتماعی فکر کنید، از شما دعوت می کند تا از نگاه کردن به خانه به عنوان یک پناهگاه صرف و سرمایه مرده فراتر بروید و به آن به عنوان یک سرمایه زنده نگاه کنید. این که مالکیت مفهومی اقتصادی است، زمانی اثبات می شود که خانه دست به دست بگردد؛ در این حالت هیچ چیز فیزیکی مبادله نمی شود و نگاه کردن به خانه به شما نخواهد گفت که چه کسی مالک آن است.</a:t>
            </a:r>
            <a:endParaRPr lang="en-US" sz="2000" b="1" dirty="0">
              <a:cs typeface="B Nazanin" pitchFamily="2" charset="-78"/>
            </a:endParaRPr>
          </a:p>
        </p:txBody>
      </p:sp>
      <p:sp>
        <p:nvSpPr>
          <p:cNvPr id="6" name="Rectangle 5"/>
          <p:cNvSpPr/>
          <p:nvPr/>
        </p:nvSpPr>
        <p:spPr>
          <a:xfrm>
            <a:off x="464457" y="3657600"/>
            <a:ext cx="8229600" cy="1323439"/>
          </a:xfrm>
          <a:prstGeom prst="rect">
            <a:avLst/>
          </a:prstGeom>
        </p:spPr>
        <p:txBody>
          <a:bodyPr wrap="square">
            <a:spAutoFit/>
          </a:bodyPr>
          <a:lstStyle/>
          <a:p>
            <a:pPr algn="just" rtl="1"/>
            <a:r>
              <a:rPr lang="fa-IR" sz="2000" b="1" dirty="0" smtClean="0">
                <a:cs typeface="B Nazanin" pitchFamily="2" charset="-78"/>
              </a:rPr>
              <a:t>	می </a:t>
            </a:r>
            <a:r>
              <a:rPr lang="fa-IR" sz="2000" b="1" dirty="0">
                <a:cs typeface="B Nazanin" pitchFamily="2" charset="-78"/>
              </a:rPr>
              <a:t>توان گفت که مالکیت قانونی ابزاری است که به دارایی ها، ارزش های پنهان اقتصادی و اجتماعی که بالاتر از ارزش فیزیکی هستند، هویت می بخشد. از دیدگاه دسوتو مالکیت رسمی پلکانی است به سمت حیطه نظری که در آن مفهوم اقتصادی دارایی ها قابل کشف می باشد و جایی است که سرمایه متولد می شود. </a:t>
            </a:r>
            <a:endParaRPr lang="en-US" sz="2000" b="1" dirty="0">
              <a:cs typeface="B Nazanin" pitchFamily="2" charset="-78"/>
            </a:endParaRPr>
          </a:p>
        </p:txBody>
      </p:sp>
    </p:spTree>
    <p:extLst>
      <p:ext uri="{BB962C8B-B14F-4D97-AF65-F5344CB8AC3E}">
        <p14:creationId xmlns:p14="http://schemas.microsoft.com/office/powerpoint/2010/main" val="30948378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69297" y="152400"/>
            <a:ext cx="4461478" cy="584775"/>
          </a:xfrm>
          <a:prstGeom prst="rect">
            <a:avLst/>
          </a:prstGeom>
        </p:spPr>
        <p:txBody>
          <a:bodyPr wrap="none">
            <a:spAutoFit/>
          </a:bodyPr>
          <a:lstStyle/>
          <a:p>
            <a:r>
              <a:rPr lang="fa-IR" sz="3200" b="1" dirty="0">
                <a:cs typeface="B Tabassom" pitchFamily="2" charset="-78"/>
              </a:rPr>
              <a:t>جمع آوری اطلاعات پراکنده در یک نظام</a:t>
            </a:r>
          </a:p>
        </p:txBody>
      </p:sp>
      <p:cxnSp>
        <p:nvCxnSpPr>
          <p:cNvPr id="3" name="Straight Connector 2"/>
          <p:cNvCxnSpPr/>
          <p:nvPr/>
        </p:nvCxnSpPr>
        <p:spPr>
          <a:xfrm flipH="1">
            <a:off x="4469297" y="737175"/>
            <a:ext cx="446147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81000" y="1143000"/>
            <a:ext cx="8382000" cy="4708981"/>
          </a:xfrm>
          <a:prstGeom prst="rect">
            <a:avLst/>
          </a:prstGeom>
        </p:spPr>
        <p:txBody>
          <a:bodyPr wrap="square">
            <a:spAutoFit/>
          </a:bodyPr>
          <a:lstStyle/>
          <a:p>
            <a:pPr algn="just" rtl="1"/>
            <a:r>
              <a:rPr lang="fa-IR" sz="2000" b="1" dirty="0" smtClean="0">
                <a:cs typeface="B Nazanin" pitchFamily="2" charset="-78"/>
              </a:rPr>
              <a:t>	در </a:t>
            </a:r>
            <a:r>
              <a:rPr lang="fa-IR" sz="2000" b="1" dirty="0">
                <a:cs typeface="B Nazanin" pitchFamily="2" charset="-78"/>
              </a:rPr>
              <a:t>کشورهای در حال توسعه، اکثر مردم نمی توانند به راحتی وارد نظام مالکیت رسمی شوند. از آن جایی که آن ها نمی توانند دارایی های خود را به داخل نظام مالکیت قانونی ببرند، مجبور می شوند آن ها را "خارج از قانون" نگهداری کنند. از دیدگاه دسوتو دلیل این که نظام سرمایه داری در جوامع غربی موفق شده و در بقیه جهان شکست خورده این است که اکثر دارایی ها در کشورهای غربی در قالب یک نظام نمادین رسمی ادغام شده اند. این ادغام به صورت تصادفی و اتفاق نبوده است. برای دهه های طولانی در قرن نوزدهم، سیاست مداران، قانون گذاران و قضات، اطلاعات و قوانین پراکنده را که بر مالکیت ساختمان ها و مزارع سراسر شهرها و روستاها نظارت کرده بود، جمع آوری کرده و در قالب یک نظام واحد ادغام کرده اند. این "جمع آوری" نمادهای مالکیت، که لحظه ای انقلابی در تاریخ کشورهای پیشرفته به شمار می رود، تمامی اطلاعات و قوانینی را که حاکم بر ثروت انباشت شده شهروندان خود بود، در یک مخزن اطلاعاتی قرار داد. قبل از آن لحظه، اطلاعات درباره دارایی های مردم به مراتب کمتر در دسترس بود. این در حالی است که کشورهای در حال توسعه، به این کار مهم، اقدام نکرده اند. در این کشورها هرگز یک نظام قانونی منسجم و واحد دیده نمی شود بلکه ده ها یا حتی صدها نظام وجود دارد که توسط همه نوع سازمانی، برخی قانونی و برخی دیگر خارج از قانون، از گروه های کوچک کارآفرینان تا سازمان های مسکن، مدیریت می شوند.</a:t>
            </a:r>
          </a:p>
        </p:txBody>
      </p:sp>
    </p:spTree>
    <p:extLst>
      <p:ext uri="{BB962C8B-B14F-4D97-AF65-F5344CB8AC3E}">
        <p14:creationId xmlns:p14="http://schemas.microsoft.com/office/powerpoint/2010/main" val="3846069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600200"/>
            <a:ext cx="8229600" cy="3170099"/>
          </a:xfrm>
          <a:prstGeom prst="rect">
            <a:avLst/>
          </a:prstGeom>
        </p:spPr>
        <p:txBody>
          <a:bodyPr wrap="square">
            <a:spAutoFit/>
          </a:bodyPr>
          <a:lstStyle/>
          <a:p>
            <a:pPr algn="just" rtl="1"/>
            <a:r>
              <a:rPr lang="fa-IR" sz="2000" b="1" dirty="0" smtClean="0">
                <a:cs typeface="B Nazanin" pitchFamily="2" charset="-78"/>
              </a:rPr>
              <a:t>	در </a:t>
            </a:r>
            <a:r>
              <a:rPr lang="fa-IR" sz="2000" b="1" dirty="0">
                <a:cs typeface="B Nazanin" pitchFamily="2" charset="-78"/>
              </a:rPr>
              <a:t>نتیجه در این کشورها آن چه که مردم با مالکیت خود انجام می دهند به طرز فکر مالکان و </a:t>
            </a:r>
            <a:r>
              <a:rPr lang="fa-IR" sz="2000" b="1" dirty="0" smtClean="0">
                <a:cs typeface="B Nazanin" pitchFamily="2" charset="-78"/>
              </a:rPr>
              <a:t>آشنایان </a:t>
            </a:r>
            <a:r>
              <a:rPr lang="fa-IR" sz="2000" b="1" dirty="0">
                <a:cs typeface="B Nazanin" pitchFamily="2" charset="-78"/>
              </a:rPr>
              <a:t>آن ها محدود می شود، این در حالی است که در کشورهای غربی، جایی که اطلاعات مالکیت استاندارد شده است و به طور کلی در دسترس است، آن چه که مالکان </a:t>
            </a:r>
            <a:r>
              <a:rPr lang="fa-IR" sz="2000" b="1" dirty="0" smtClean="0">
                <a:cs typeface="B Nazanin" pitchFamily="2" charset="-78"/>
              </a:rPr>
              <a:t>       می </a:t>
            </a:r>
            <a:r>
              <a:rPr lang="fa-IR" sz="2000" b="1" dirty="0">
                <a:cs typeface="B Nazanin" pitchFamily="2" charset="-78"/>
              </a:rPr>
              <a:t>توانند با دارایی های خود انجام دهند از طرز تفکر جمعی شبکه بزرگ تری از مردم بهره مند می شود. در نتیجه ادغام اطلاعات مالکیت دارایی ها در کشورهای غربی، شهروندان می توانند اطلاعات لازم را در مورد ویژگی های اقتصادی و اجتماعی هر دارایی موجود، بدون این که آن دارایی را ببینند، به دست آورند. نظام مالکیت رسمی به آن ها اطلاعات می دهد که چه نوع دارایی هایی در دسترس هستند و چه فرصت هایی برای ایجاد ارزش اضافی وجود دارد. در نتیجه ارزشیابی و مبادله توان بالقوه یک دارایی ساده تر و بنابراین تولید سرمایه بهتر افزایش می دهد. </a:t>
            </a:r>
          </a:p>
        </p:txBody>
      </p:sp>
    </p:spTree>
    <p:extLst>
      <p:ext uri="{BB962C8B-B14F-4D97-AF65-F5344CB8AC3E}">
        <p14:creationId xmlns:p14="http://schemas.microsoft.com/office/powerpoint/2010/main" val="3795250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15104" y="152400"/>
            <a:ext cx="2215671" cy="584775"/>
          </a:xfrm>
          <a:prstGeom prst="rect">
            <a:avLst/>
          </a:prstGeom>
        </p:spPr>
        <p:txBody>
          <a:bodyPr wrap="none">
            <a:spAutoFit/>
          </a:bodyPr>
          <a:lstStyle/>
          <a:p>
            <a:r>
              <a:rPr lang="fa-IR" sz="3200" b="1" dirty="0">
                <a:cs typeface="B Tabassom" pitchFamily="2" charset="-78"/>
              </a:rPr>
              <a:t>پاسخگو کردن مردم</a:t>
            </a:r>
          </a:p>
        </p:txBody>
      </p:sp>
      <p:cxnSp>
        <p:nvCxnSpPr>
          <p:cNvPr id="3" name="Straight Connector 2"/>
          <p:cNvCxnSpPr/>
          <p:nvPr/>
        </p:nvCxnSpPr>
        <p:spPr>
          <a:xfrm flipH="1">
            <a:off x="6702279" y="737175"/>
            <a:ext cx="222849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57200" y="1143000"/>
            <a:ext cx="8229600" cy="4524315"/>
          </a:xfrm>
          <a:prstGeom prst="rect">
            <a:avLst/>
          </a:prstGeom>
        </p:spPr>
        <p:txBody>
          <a:bodyPr wrap="square">
            <a:spAutoFit/>
          </a:bodyPr>
          <a:lstStyle/>
          <a:p>
            <a:pPr algn="just" rtl="1"/>
            <a:r>
              <a:rPr lang="fa-IR" sz="2400" dirty="0" smtClean="0">
                <a:cs typeface="B Nazanin" pitchFamily="2" charset="-78"/>
              </a:rPr>
              <a:t>	ادغام </a:t>
            </a:r>
            <a:r>
              <a:rPr lang="fa-IR" sz="2400" dirty="0">
                <a:cs typeface="B Nazanin" pitchFamily="2" charset="-78"/>
              </a:rPr>
              <a:t>تمامی نظام های مالکیت تحت یک قانون مالکیت رسمی، مشروعیت حقوق مالکان را از بستر سیاسی شده جوامع محلی به بستر غیر شخصی قانون انتقال </a:t>
            </a:r>
            <a:r>
              <a:rPr lang="fa-IR" sz="2400" dirty="0" smtClean="0">
                <a:cs typeface="B Nazanin" pitchFamily="2" charset="-78"/>
              </a:rPr>
              <a:t>  می </a:t>
            </a:r>
            <a:r>
              <a:rPr lang="fa-IR" sz="2400" dirty="0">
                <a:cs typeface="B Nazanin" pitchFamily="2" charset="-78"/>
              </a:rPr>
              <a:t>دهد. آزاد کردن مالکان از ترتیبات محدود محلی و آوردن آن ها به داخل یک نظام قانونی منسجم تر، پاسخگویی آن ها را تسهیل می کند. مالکان هنگامی که در داخل یک نظام مالکیت رسمی قرار می گیرند، گمنامی خود را از دست می دهند. مردم به ناچار به املاک و تجارت هایی روی می آورند که به آسانی تشخیص و قابل شناسایی باشد و دیگر نمی توانند خود را میان توده ها گم کنند. نقش مالکیت رسمی نه فقط در حمایت از مالکیت، بلکه تامین امنیت معاملات، شهروندان را در کشورهای پیشرفته تشویق </a:t>
            </a:r>
            <a:r>
              <a:rPr lang="fa-IR" sz="2400" dirty="0" smtClean="0">
                <a:cs typeface="B Nazanin" pitchFamily="2" charset="-78"/>
              </a:rPr>
              <a:t>   می </a:t>
            </a:r>
            <a:r>
              <a:rPr lang="fa-IR" sz="2400" dirty="0">
                <a:cs typeface="B Nazanin" pitchFamily="2" charset="-78"/>
              </a:rPr>
              <a:t>کند تا به مالکیت ها و قراردادها احترام بگذارند و از قانون اطاعت کنند. زمانی که یک شهروند صادقانه رفتار نمی کند، قصور او در سیستم ثبت می شود و شهرت او را به عنوان یک فرد قابل اعتماد در مقابل همسایه ها، گروه ها، بانک ها و بقیه شبکه هایی که مالکیت او را به آن ها گره می زند، به خطر می اندازد. </a:t>
            </a:r>
          </a:p>
        </p:txBody>
      </p:sp>
    </p:spTree>
    <p:extLst>
      <p:ext uri="{BB962C8B-B14F-4D97-AF65-F5344CB8AC3E}">
        <p14:creationId xmlns:p14="http://schemas.microsoft.com/office/powerpoint/2010/main" val="2533215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53200" y="152400"/>
            <a:ext cx="2377574" cy="584775"/>
          </a:xfrm>
          <a:prstGeom prst="rect">
            <a:avLst/>
          </a:prstGeom>
        </p:spPr>
        <p:txBody>
          <a:bodyPr wrap="none">
            <a:spAutoFit/>
          </a:bodyPr>
          <a:lstStyle/>
          <a:p>
            <a:r>
              <a:rPr lang="fa-IR" sz="3200" b="1" dirty="0">
                <a:latin typeface="Calibri"/>
                <a:ea typeface="Calibri"/>
                <a:cs typeface="B Tabassom" pitchFamily="2" charset="-78"/>
              </a:rPr>
              <a:t>دوره دوم (دهه 1970)</a:t>
            </a:r>
            <a:endParaRPr lang="en-US" sz="3200" b="1" dirty="0">
              <a:cs typeface="B Tabassom" pitchFamily="2" charset="-78"/>
            </a:endParaRPr>
          </a:p>
        </p:txBody>
      </p:sp>
      <p:sp>
        <p:nvSpPr>
          <p:cNvPr id="6" name="Rectangle 5"/>
          <p:cNvSpPr/>
          <p:nvPr/>
        </p:nvSpPr>
        <p:spPr>
          <a:xfrm>
            <a:off x="533400" y="914400"/>
            <a:ext cx="8153400" cy="5016758"/>
          </a:xfrm>
          <a:prstGeom prst="rect">
            <a:avLst/>
          </a:prstGeom>
        </p:spPr>
        <p:txBody>
          <a:bodyPr wrap="square">
            <a:spAutoFit/>
          </a:bodyPr>
          <a:lstStyle/>
          <a:p>
            <a:pPr algn="just" rtl="1"/>
            <a:r>
              <a:rPr lang="fa-IR" sz="2000" b="1" dirty="0" smtClean="0">
                <a:latin typeface="Calibri"/>
                <a:ea typeface="Calibri"/>
                <a:cs typeface="B Nazanin" pitchFamily="2" charset="-78"/>
              </a:rPr>
              <a:t>	در </a:t>
            </a:r>
            <a:r>
              <a:rPr lang="fa-IR" sz="2000" b="1" dirty="0">
                <a:latin typeface="Calibri"/>
                <a:ea typeface="Calibri"/>
                <a:cs typeface="B Nazanin" pitchFamily="2" charset="-78"/>
              </a:rPr>
              <a:t>قرن بیستم، در اثر آموزه های مارکسیسم و سوسیالیسم بسیاری از دیدگاه های لیبرالیسم مورد چالش جدی قرار گرفت. اندیشه های مارکسیسم با سردادن آوای مساوات طلبی و سوسیالیسم اجتماعی و اقتصادی، بسیاری از افکار عمومی کشورهای قرن بیستم را به خود جلب کرده بود. در این میان دیدگاه رادیکال برخاسته از آموزه های مارکسیستی، شامل مجموعه ای از آرا و تفکرات متنوع بود که اثر زیادی در رویکردها و نگرش های قرن بیستم مرتبط با فقر و سکونتگاه های فقیرنشین گذاشته است. در دیدگاه رادیکال با تاثیرپذیری از دیالکتیک هگل، جامعه چون اندامواره ای نگریسته می شود که در نهایت تضادهای داخلی به فروپاشی آن می انجامد. چنان که مارکس و انگلس در «منشور کمونیستی» خود یادآور </a:t>
            </a:r>
            <a:r>
              <a:rPr lang="fa-IR" sz="2000" b="1" dirty="0" smtClean="0">
                <a:latin typeface="Calibri"/>
                <a:ea typeface="Calibri"/>
                <a:cs typeface="B Nazanin" pitchFamily="2" charset="-78"/>
              </a:rPr>
              <a:t>       می </a:t>
            </a:r>
            <a:r>
              <a:rPr lang="fa-IR" sz="2000" b="1" dirty="0">
                <a:latin typeface="Calibri"/>
                <a:ea typeface="Calibri"/>
                <a:cs typeface="B Nazanin" pitchFamily="2" charset="-78"/>
              </a:rPr>
              <a:t>شوند، تاریخ بشر و تاریخ جوامع، تاریخ مبارزات طبقاتی است  و دوران جدید نیز دوره منازعه بورژوازی و پرولتاریاست که این منازعه جز با فروپاشی بورژوازی به فرجام نخواهد رسید. از این منظر شهر محل ظهور تضادها و منازعه هاست و کم درآمدها عامل این سرانجام هستند. از نمایندگان شاخص این مکتب در چند دهه اخیر می توان به ویلیام هاروی و تا حدی مانوئل کاستلز اشاره کرد که در تبیین نظری این دیدگاه سهم بسزایی داشته و پیشگام بودند. کاستلز و هارویی معتقدند که شکل فضایی یک جامعه با سازوکارهای کلی توسعه آن رابطه نزدیک دارد و برای شناخت شهر باید فرآیندهایی را که به وسیله آن ها شکل های فضایی ایجاد و دگرگون می شوند، درک کرد. </a:t>
            </a:r>
            <a:endParaRPr lang="en-US" sz="2000" b="1" dirty="0">
              <a:cs typeface="B Nazanin" pitchFamily="2" charset="-78"/>
            </a:endParaRPr>
          </a:p>
        </p:txBody>
      </p:sp>
      <p:cxnSp>
        <p:nvCxnSpPr>
          <p:cNvPr id="8" name="Straight Connector 7"/>
          <p:cNvCxnSpPr/>
          <p:nvPr/>
        </p:nvCxnSpPr>
        <p:spPr>
          <a:xfrm flipH="1">
            <a:off x="6553200" y="737175"/>
            <a:ext cx="2377574"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3300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26665" y="152400"/>
            <a:ext cx="3304110" cy="584775"/>
          </a:xfrm>
          <a:prstGeom prst="rect">
            <a:avLst/>
          </a:prstGeom>
        </p:spPr>
        <p:txBody>
          <a:bodyPr wrap="none">
            <a:spAutoFit/>
          </a:bodyPr>
          <a:lstStyle/>
          <a:p>
            <a:r>
              <a:rPr lang="fa-IR" sz="3200" b="1" dirty="0">
                <a:cs typeface="B Tabassom" pitchFamily="2" charset="-78"/>
              </a:rPr>
              <a:t>معاوضه پذیر کردن دارایی ها</a:t>
            </a:r>
          </a:p>
        </p:txBody>
      </p:sp>
      <p:cxnSp>
        <p:nvCxnSpPr>
          <p:cNvPr id="3" name="Straight Connector 2"/>
          <p:cNvCxnSpPr/>
          <p:nvPr/>
        </p:nvCxnSpPr>
        <p:spPr>
          <a:xfrm flipH="1">
            <a:off x="5626665" y="737175"/>
            <a:ext cx="330411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60829" y="1447800"/>
            <a:ext cx="8229600" cy="1938992"/>
          </a:xfrm>
          <a:prstGeom prst="rect">
            <a:avLst/>
          </a:prstGeom>
        </p:spPr>
        <p:txBody>
          <a:bodyPr wrap="square">
            <a:spAutoFit/>
          </a:bodyPr>
          <a:lstStyle/>
          <a:p>
            <a:pPr algn="just" rtl="1"/>
            <a:r>
              <a:rPr lang="fa-IR" sz="2000" b="1" dirty="0" smtClean="0">
                <a:cs typeface="B Nazanin" pitchFamily="2" charset="-78"/>
              </a:rPr>
              <a:t>	نمادهای </a:t>
            </a:r>
            <a:r>
              <a:rPr lang="fa-IR" sz="2000" b="1" dirty="0">
                <a:cs typeface="B Nazanin" pitchFamily="2" charset="-78"/>
              </a:rPr>
              <a:t>مالکیت رسمی از جمله سند خانه و زمین ویژگی های اقتصادی دارایی را از وضعیت سخت و فیزیکی آن جدا می کند و دارایی را معاوضه پذیرتر می کنند. نظام مالکیت رسمی، از طریق شرح تمام دارایی ها در گروه های استاندارد، مقایسه دو ساختمان با معماری متفاوت که به یک منظور ساخته شده اند، را امکان پذیر می سازد. این به ما اجازه می دهد تا سریعا و با هزینه کم وجوه تشابه و تفاوت بین دارایی ها، از یکدیگر تفکیک شوند بدون این که مجبور باشیم با هر دارایی گو این که منحصر به فرد است سروکار داشته باشیم.</a:t>
            </a:r>
            <a:endParaRPr lang="en-US" sz="2000" b="1" dirty="0">
              <a:cs typeface="B Nazanin" pitchFamily="2" charset="-78"/>
            </a:endParaRPr>
          </a:p>
        </p:txBody>
      </p:sp>
      <p:sp>
        <p:nvSpPr>
          <p:cNvPr id="6" name="Rectangle 5"/>
          <p:cNvSpPr/>
          <p:nvPr/>
        </p:nvSpPr>
        <p:spPr>
          <a:xfrm>
            <a:off x="435429" y="3886200"/>
            <a:ext cx="8229600" cy="1631216"/>
          </a:xfrm>
          <a:prstGeom prst="rect">
            <a:avLst/>
          </a:prstGeom>
        </p:spPr>
        <p:txBody>
          <a:bodyPr wrap="square">
            <a:spAutoFit/>
          </a:bodyPr>
          <a:lstStyle/>
          <a:p>
            <a:pPr algn="just" rtl="1"/>
            <a:r>
              <a:rPr lang="fa-IR" sz="2000" b="1" dirty="0" smtClean="0">
                <a:cs typeface="B Nazanin" pitchFamily="2" charset="-78"/>
              </a:rPr>
              <a:t>	نمادهای </a:t>
            </a:r>
            <a:r>
              <a:rPr lang="fa-IR" sz="2000" b="1" dirty="0">
                <a:cs typeface="B Nazanin" pitchFamily="2" charset="-78"/>
              </a:rPr>
              <a:t>مالکیت رسمی همچنین دارایی ها را تقسیم می کنند بدون آن که به آن ها دست بزنند. در حالی که یک دارایی از قبیل کارخانه یک واحد غیرقابل تقسیم در دنیای واقعی است، اما در جهان نظری نماد مالکیت آن از جمله سند آن می تواند به هر تعداد تقسیم شود. بنابراین در کشورهای پیشرفته، شهروندان می توانند اکثر دارایی خود را به سهامی تقسیم کنند که در تملک اشخاص مختلف با حقوق متفاوت و برای اجرای وظایف مختلف باشد.</a:t>
            </a:r>
            <a:endParaRPr lang="en-US" sz="2000" b="1" dirty="0">
              <a:cs typeface="B Nazanin" pitchFamily="2" charset="-78"/>
            </a:endParaRPr>
          </a:p>
        </p:txBody>
      </p:sp>
    </p:spTree>
    <p:extLst>
      <p:ext uri="{BB962C8B-B14F-4D97-AF65-F5344CB8AC3E}">
        <p14:creationId xmlns:p14="http://schemas.microsoft.com/office/powerpoint/2010/main" val="2829950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981200"/>
            <a:ext cx="8229600" cy="1938992"/>
          </a:xfrm>
          <a:prstGeom prst="rect">
            <a:avLst/>
          </a:prstGeom>
        </p:spPr>
        <p:txBody>
          <a:bodyPr wrap="square">
            <a:spAutoFit/>
          </a:bodyPr>
          <a:lstStyle/>
          <a:p>
            <a:pPr algn="just" rtl="1"/>
            <a:r>
              <a:rPr lang="fa-IR" sz="2400" dirty="0" smtClean="0">
                <a:cs typeface="B Nazanin" pitchFamily="2" charset="-78"/>
              </a:rPr>
              <a:t>	همچنین </a:t>
            </a:r>
            <a:r>
              <a:rPr lang="fa-IR" sz="2400" dirty="0">
                <a:cs typeface="B Nazanin" pitchFamily="2" charset="-78"/>
              </a:rPr>
              <a:t>نمادهای مالکیت رسمی می توانند به عنوان جانشین های منقول برای دارایی های فیزیکی عمل کنند و مالکان و کارآفرینان را قادر سازند که وضعیت های فردی را مجسم کنند تا براساس آن ها بتوانند دیگر موارد سودآور دارایی های خود را کشف نمایند. بعلاوه تمامی اسناد و مدارک مالکیت رسمی استاندارد طوری ساخته </a:t>
            </a:r>
            <a:r>
              <a:rPr lang="fa-IR" sz="2400" dirty="0" smtClean="0">
                <a:cs typeface="B Nazanin" pitchFamily="2" charset="-78"/>
              </a:rPr>
              <a:t> می </a:t>
            </a:r>
            <a:r>
              <a:rPr lang="fa-IR" sz="2400" dirty="0">
                <a:cs typeface="B Nazanin" pitchFamily="2" charset="-78"/>
              </a:rPr>
              <a:t>شوند که اندازه گیری آسان ویژگی های یک دارایی را تسهیل کنند.</a:t>
            </a:r>
            <a:endParaRPr lang="en-US" sz="2400" dirty="0">
              <a:cs typeface="B Nazanin" pitchFamily="2" charset="-78"/>
            </a:endParaRPr>
          </a:p>
        </p:txBody>
      </p:sp>
    </p:spTree>
    <p:extLst>
      <p:ext uri="{BB962C8B-B14F-4D97-AF65-F5344CB8AC3E}">
        <p14:creationId xmlns:p14="http://schemas.microsoft.com/office/powerpoint/2010/main" val="22728937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6856168" y="737175"/>
            <a:ext cx="207460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856168" y="152400"/>
            <a:ext cx="2074607" cy="584775"/>
          </a:xfrm>
          <a:prstGeom prst="rect">
            <a:avLst/>
          </a:prstGeom>
        </p:spPr>
        <p:txBody>
          <a:bodyPr wrap="none">
            <a:spAutoFit/>
          </a:bodyPr>
          <a:lstStyle/>
          <a:p>
            <a:r>
              <a:rPr lang="fa-IR" sz="3200" b="1" dirty="0">
                <a:cs typeface="B Tabassom" pitchFamily="2" charset="-78"/>
              </a:rPr>
              <a:t>شبکه بندی مردم</a:t>
            </a:r>
          </a:p>
        </p:txBody>
      </p:sp>
      <p:sp>
        <p:nvSpPr>
          <p:cNvPr id="5" name="Rectangle 4"/>
          <p:cNvSpPr/>
          <p:nvPr/>
        </p:nvSpPr>
        <p:spPr>
          <a:xfrm>
            <a:off x="457200" y="1524000"/>
            <a:ext cx="8229600" cy="3785652"/>
          </a:xfrm>
          <a:prstGeom prst="rect">
            <a:avLst/>
          </a:prstGeom>
        </p:spPr>
        <p:txBody>
          <a:bodyPr wrap="square">
            <a:spAutoFit/>
          </a:bodyPr>
          <a:lstStyle/>
          <a:p>
            <a:pPr algn="just" rtl="1"/>
            <a:r>
              <a:rPr lang="fa-IR" sz="2000" b="1" dirty="0" smtClean="0">
                <a:cs typeface="B Nazanin" pitchFamily="2" charset="-78"/>
              </a:rPr>
              <a:t>	نظام </a:t>
            </a:r>
            <a:r>
              <a:rPr lang="fa-IR" sz="2000" b="1" dirty="0">
                <a:cs typeface="B Nazanin" pitchFamily="2" charset="-78"/>
              </a:rPr>
              <a:t>های مالکیت رسمی، از طریق معاوضه پذیر کردن دارایی ها به گونه ای که بتوانند تقسیم، ترکیب و تجهیز شوند تا با هر معامله هماهنگ گردند؛ از طریق اتصال مالکان به دارایی ها، دارایی ها به نشانه ها، و مالکیت به بهره برداری و از طریق در دسترس قرار دادن آساناطلاعات در مورد سابقه دارایی ها و مالکان، شهروندان را به شبکه ای از کارگزاران تجاری قابل شناسایی فردی . مسئول تبدیل کرده اند.  به نظر می رسد که فقط تعداد کمی از افراد توجه کرده اند که نظام مالکیت قانونی، مرکز پیچیده ای از ارتباطات است که شهروندان را مجهز می کند که بتوانند هم با دولت هم با بخش خصوصی ارتباط برقرار کنند و بنابراین کالاها و خدمات اضافی را به دست آورند. نظام مالکیت است که قدرت بالقوه انتزاعی را از ساختمان ها بیرون می کشد و آن را به صورتی در نمادها قرار می دهد که به ما اجازه دهد تا از استفاده منفعل کننده از ساختمان ها فقط به عنوان یک سرپناه، فراتر رویم. یک نظام مالکیتی، که درست درک و طراحی شود شبکه ای به وجود می آورد که از طریق آن مردم می توانند دارایی های خود را به صورت ترکیب های باارزش تری سرجمع کنند.</a:t>
            </a:r>
            <a:endParaRPr lang="en-US" sz="2000" b="1" dirty="0">
              <a:cs typeface="B Nazanin" pitchFamily="2" charset="-78"/>
            </a:endParaRPr>
          </a:p>
        </p:txBody>
      </p:sp>
    </p:spTree>
    <p:extLst>
      <p:ext uri="{BB962C8B-B14F-4D97-AF65-F5344CB8AC3E}">
        <p14:creationId xmlns:p14="http://schemas.microsoft.com/office/powerpoint/2010/main" val="3777899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6702279" y="737175"/>
            <a:ext cx="222849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649381" y="152400"/>
            <a:ext cx="2281394" cy="584775"/>
          </a:xfrm>
          <a:prstGeom prst="rect">
            <a:avLst/>
          </a:prstGeom>
        </p:spPr>
        <p:txBody>
          <a:bodyPr wrap="none">
            <a:spAutoFit/>
          </a:bodyPr>
          <a:lstStyle/>
          <a:p>
            <a:r>
              <a:rPr lang="fa-IR" sz="3200" b="1" dirty="0">
                <a:cs typeface="B Tabassom" pitchFamily="2" charset="-78"/>
              </a:rPr>
              <a:t>حمایت از معاملات</a:t>
            </a:r>
          </a:p>
        </p:txBody>
      </p:sp>
      <p:sp>
        <p:nvSpPr>
          <p:cNvPr id="4" name="Rectangle 3"/>
          <p:cNvSpPr/>
          <p:nvPr/>
        </p:nvSpPr>
        <p:spPr>
          <a:xfrm>
            <a:off x="457200" y="1600200"/>
            <a:ext cx="8229600" cy="3170099"/>
          </a:xfrm>
          <a:prstGeom prst="rect">
            <a:avLst/>
          </a:prstGeom>
        </p:spPr>
        <p:txBody>
          <a:bodyPr wrap="square">
            <a:spAutoFit/>
          </a:bodyPr>
          <a:lstStyle/>
          <a:p>
            <a:pPr algn="just" rtl="1"/>
            <a:r>
              <a:rPr lang="fa-IR" sz="2000" b="1" dirty="0" smtClean="0">
                <a:cs typeface="B Nazanin" pitchFamily="2" charset="-78"/>
              </a:rPr>
              <a:t>	یک </a:t>
            </a:r>
            <a:r>
              <a:rPr lang="fa-IR" sz="2000" b="1" dirty="0">
                <a:cs typeface="B Nazanin" pitchFamily="2" charset="-78"/>
              </a:rPr>
              <a:t>دلیل مهم که چرا نظام مالکیت رسمی کشورهای غربی مانند یک شبکه کار </a:t>
            </a:r>
            <a:r>
              <a:rPr lang="fa-IR" sz="2000" b="1" dirty="0" smtClean="0">
                <a:cs typeface="B Nazanin" pitchFamily="2" charset="-78"/>
              </a:rPr>
              <a:t>   می </a:t>
            </a:r>
            <a:r>
              <a:rPr lang="fa-IR" sz="2000" b="1" dirty="0">
                <a:cs typeface="B Nazanin" pitchFamily="2" charset="-78"/>
              </a:rPr>
              <a:t>کنند این است که تمامی اسناد مالکیت از جمله حقوق ناشی از مالکیت، قباله ها، اوراق بهادار و قراردادها که جنبه های مهم اقتصادی دارایی ها را شرح می دهند، با عبور از زمان و مکان، پیوسته ردیابی و حمایت می شوند. تاکید غرب بر امنیت معاملات به شهروندان اجازه </a:t>
            </a:r>
            <a:r>
              <a:rPr lang="fa-IR" sz="2000" b="1" dirty="0" smtClean="0">
                <a:cs typeface="B Nazanin" pitchFamily="2" charset="-78"/>
              </a:rPr>
              <a:t> می </a:t>
            </a:r>
            <a:r>
              <a:rPr lang="fa-IR" sz="2000" b="1" dirty="0">
                <a:cs typeface="B Nazanin" pitchFamily="2" charset="-78"/>
              </a:rPr>
              <a:t>دهد تا مقادیر زیادی از دارایی ها را از طریق معاملات بسیار اندک انتقال دهند. در کشورهای غربی، برای معامله از سند مالکیت دارایی استفاده می کنند در حالی که در کشورهای در حال توسعه از خود دارایی استفاده می کنند. در واقع در کشورهای غربی نمادهای مالکیت دارایی، جایگزین دارایی شده ولی در کشورهای درحال توسعه این اتفاق نیفتاده است. این امر از طرفی تعداد حجم معاملات را افزایش و آن را راحت تر کرده و از طرف دیگر امنیت معاملات را تا حد زیادی افزایش داده است. </a:t>
            </a:r>
            <a:endParaRPr lang="en-US" sz="2000" b="1" dirty="0">
              <a:cs typeface="B Nazanin" pitchFamily="2" charset="-78"/>
            </a:endParaRPr>
          </a:p>
        </p:txBody>
      </p:sp>
    </p:spTree>
    <p:extLst>
      <p:ext uri="{BB962C8B-B14F-4D97-AF65-F5344CB8AC3E}">
        <p14:creationId xmlns:p14="http://schemas.microsoft.com/office/powerpoint/2010/main" val="1199289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767007"/>
            <a:ext cx="8229600" cy="1938992"/>
          </a:xfrm>
          <a:prstGeom prst="rect">
            <a:avLst/>
          </a:prstGeom>
        </p:spPr>
        <p:txBody>
          <a:bodyPr wrap="square">
            <a:spAutoFit/>
          </a:bodyPr>
          <a:lstStyle/>
          <a:p>
            <a:pPr algn="just" rtl="1"/>
            <a:r>
              <a:rPr lang="fa-IR" sz="2400" dirty="0" smtClean="0">
                <a:cs typeface="B Nazanin" pitchFamily="2" charset="-78"/>
              </a:rPr>
              <a:t>	اصولا </a:t>
            </a:r>
            <a:r>
              <a:rPr lang="fa-IR" sz="2400" dirty="0">
                <a:cs typeface="B Nazanin" pitchFamily="2" charset="-78"/>
              </a:rPr>
              <a:t>یک نظام مالکیت قانونی کاملا منسجم دوکار را انجام می دهد: نخست هزینه های مربوط به شناسایی اطلاعات کیفیت اقتصادی دارایی ها را از طریق نمایش دادن آن ها به روشی که سریع درک شوند، فوق العاده کاهش می دهد. دوم توانایی چگونگی استفاده از دارایی ها را برای ایجاد تولید بیشتر و افزایش تقسیم کار تسهیل </a:t>
            </a:r>
            <a:r>
              <a:rPr lang="fa-IR" sz="2400" dirty="0" smtClean="0">
                <a:cs typeface="B Nazanin" pitchFamily="2" charset="-78"/>
              </a:rPr>
              <a:t> می </a:t>
            </a:r>
            <a:r>
              <a:rPr lang="fa-IR" sz="2400" dirty="0">
                <a:cs typeface="B Nazanin" pitchFamily="2" charset="-78"/>
              </a:rPr>
              <a:t>کند. </a:t>
            </a:r>
            <a:endParaRPr lang="en-US" sz="2400" dirty="0">
              <a:cs typeface="B Nazanin" pitchFamily="2" charset="-78"/>
            </a:endParaRPr>
          </a:p>
        </p:txBody>
      </p:sp>
    </p:spTree>
    <p:extLst>
      <p:ext uri="{BB962C8B-B14F-4D97-AF65-F5344CB8AC3E}">
        <p14:creationId xmlns:p14="http://schemas.microsoft.com/office/powerpoint/2010/main" val="1389177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59405" y="152400"/>
            <a:ext cx="5471370" cy="584775"/>
          </a:xfrm>
          <a:prstGeom prst="rect">
            <a:avLst/>
          </a:prstGeom>
        </p:spPr>
        <p:txBody>
          <a:bodyPr wrap="none">
            <a:spAutoFit/>
          </a:bodyPr>
          <a:lstStyle/>
          <a:p>
            <a:r>
              <a:rPr lang="fa-IR" sz="3200" b="1" dirty="0">
                <a:cs typeface="B Tabassom" pitchFamily="2" charset="-78"/>
              </a:rPr>
              <a:t>الگوهای تملک زمین در اسکان های غیررسمی</a:t>
            </a:r>
          </a:p>
        </p:txBody>
      </p:sp>
      <p:cxnSp>
        <p:nvCxnSpPr>
          <p:cNvPr id="3" name="Straight Connector 2"/>
          <p:cNvCxnSpPr/>
          <p:nvPr/>
        </p:nvCxnSpPr>
        <p:spPr>
          <a:xfrm flipH="1">
            <a:off x="3459405" y="737175"/>
            <a:ext cx="547137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86228" y="1371600"/>
            <a:ext cx="8305800" cy="707886"/>
          </a:xfrm>
          <a:prstGeom prst="rect">
            <a:avLst/>
          </a:prstGeom>
        </p:spPr>
        <p:txBody>
          <a:bodyPr wrap="square">
            <a:spAutoFit/>
          </a:bodyPr>
          <a:lstStyle/>
          <a:p>
            <a:pPr algn="just" rtl="1"/>
            <a:r>
              <a:rPr lang="fa-IR" sz="2000" b="1" dirty="0" smtClean="0">
                <a:cs typeface="B Nazanin" pitchFamily="2" charset="-78"/>
              </a:rPr>
              <a:t>	در </a:t>
            </a:r>
            <a:r>
              <a:rPr lang="fa-IR" sz="2000" b="1" dirty="0">
                <a:cs typeface="B Nazanin" pitchFamily="2" charset="-78"/>
              </a:rPr>
              <a:t>رابطه با شیوه و الگوهای تصرف زمین به عنوان گام اول در فرآیند شکل گیری سکونتگاه های غیررسمی، ساتر و هاروی این امر را به سه طریق تفکیک کرده اند.</a:t>
            </a:r>
            <a:endParaRPr lang="en-US" sz="2000" b="1" dirty="0">
              <a:cs typeface="B Nazanin" pitchFamily="2" charset="-78"/>
            </a:endParaRPr>
          </a:p>
        </p:txBody>
      </p:sp>
      <p:sp>
        <p:nvSpPr>
          <p:cNvPr id="6" name="Rectangle 5"/>
          <p:cNvSpPr/>
          <p:nvPr/>
        </p:nvSpPr>
        <p:spPr>
          <a:xfrm>
            <a:off x="442686" y="2362200"/>
            <a:ext cx="8305800" cy="1323439"/>
          </a:xfrm>
          <a:prstGeom prst="rect">
            <a:avLst/>
          </a:prstGeom>
        </p:spPr>
        <p:txBody>
          <a:bodyPr wrap="square">
            <a:spAutoFit/>
          </a:bodyPr>
          <a:lstStyle/>
          <a:p>
            <a:pPr marL="342900" lvl="0" indent="-342900" algn="just" rtl="1">
              <a:buFont typeface="Wingdings" pitchFamily="2" charset="2"/>
              <a:buChar char="ü"/>
            </a:pPr>
            <a:r>
              <a:rPr lang="fa-IR" sz="2000" b="1" dirty="0">
                <a:solidFill>
                  <a:schemeClr val="accent1">
                    <a:lumMod val="75000"/>
                  </a:schemeClr>
                </a:solidFill>
                <a:cs typeface="B Nazanin" pitchFamily="2" charset="-78"/>
              </a:rPr>
              <a:t>هجوم و اشغال: </a:t>
            </a:r>
            <a:r>
              <a:rPr lang="fa-IR" sz="2000" b="1" dirty="0">
                <a:cs typeface="B Nazanin" pitchFamily="2" charset="-78"/>
              </a:rPr>
              <a:t>همان حرکت دسته جمعی و سازمان یافته به صورت خودجوش است</a:t>
            </a:r>
            <a:r>
              <a:rPr lang="fa-IR" sz="2000" b="1" dirty="0" smtClean="0">
                <a:cs typeface="B Nazanin" pitchFamily="2" charset="-78"/>
              </a:rPr>
              <a:t>.</a:t>
            </a:r>
          </a:p>
          <a:p>
            <a:pPr marL="342900" lvl="0" indent="-342900" algn="just" rtl="1">
              <a:buFont typeface="Wingdings" pitchFamily="2" charset="2"/>
              <a:buChar char="ü"/>
            </a:pPr>
            <a:r>
              <a:rPr lang="fa-IR" sz="2000" b="1" dirty="0" smtClean="0">
                <a:solidFill>
                  <a:schemeClr val="accent1">
                    <a:lumMod val="75000"/>
                  </a:schemeClr>
                </a:solidFill>
                <a:cs typeface="B Nazanin" pitchFamily="2" charset="-78"/>
              </a:rPr>
              <a:t>تجاوز </a:t>
            </a:r>
            <a:r>
              <a:rPr lang="fa-IR" sz="2000" b="1" dirty="0">
                <a:solidFill>
                  <a:schemeClr val="accent1">
                    <a:lumMod val="75000"/>
                  </a:schemeClr>
                </a:solidFill>
                <a:cs typeface="B Nazanin" pitchFamily="2" charset="-78"/>
              </a:rPr>
              <a:t>تدریجی: </a:t>
            </a:r>
            <a:r>
              <a:rPr lang="fa-IR" sz="2000" b="1" dirty="0">
                <a:cs typeface="B Nazanin" pitchFamily="2" charset="-78"/>
              </a:rPr>
              <a:t>نقل مکان کردن خانوارهای دیگر به اراضی پیرامون هسته اولیه.</a:t>
            </a:r>
            <a:endParaRPr lang="en-US" sz="2000" b="1" dirty="0">
              <a:cs typeface="B Nazanin" pitchFamily="2" charset="-78"/>
            </a:endParaRPr>
          </a:p>
          <a:p>
            <a:pPr marL="342900" lvl="0" indent="-342900" algn="just" rtl="1">
              <a:buFont typeface="Wingdings" pitchFamily="2" charset="2"/>
              <a:buChar char="ü"/>
            </a:pPr>
            <a:r>
              <a:rPr lang="fa-IR" sz="2000" b="1" dirty="0">
                <a:solidFill>
                  <a:schemeClr val="accent1">
                    <a:lumMod val="75000"/>
                  </a:schemeClr>
                </a:solidFill>
                <a:cs typeface="B Nazanin" pitchFamily="2" charset="-78"/>
              </a:rPr>
              <a:t>گسترش مجاز: </a:t>
            </a:r>
            <a:r>
              <a:rPr lang="fa-IR" sz="2000" b="1" dirty="0">
                <a:cs typeface="B Nazanin" pitchFamily="2" charset="-78"/>
              </a:rPr>
              <a:t>کسب مجوز از شخص یا گروهی که مطابق عرف و سنت موجود چنین مجوزهایی را صادر می کنند.</a:t>
            </a:r>
            <a:endParaRPr lang="en-US" sz="2000" b="1" dirty="0">
              <a:cs typeface="B Nazanin" pitchFamily="2" charset="-78"/>
            </a:endParaRPr>
          </a:p>
        </p:txBody>
      </p:sp>
      <p:sp>
        <p:nvSpPr>
          <p:cNvPr id="7" name="Rectangle 6"/>
          <p:cNvSpPr/>
          <p:nvPr/>
        </p:nvSpPr>
        <p:spPr>
          <a:xfrm>
            <a:off x="457200" y="4495800"/>
            <a:ext cx="8291286" cy="707886"/>
          </a:xfrm>
          <a:prstGeom prst="rect">
            <a:avLst/>
          </a:prstGeom>
        </p:spPr>
        <p:txBody>
          <a:bodyPr wrap="square">
            <a:spAutoFit/>
          </a:bodyPr>
          <a:lstStyle/>
          <a:p>
            <a:pPr algn="just" rtl="1"/>
            <a:r>
              <a:rPr lang="fa-IR" sz="2000" b="1" dirty="0" smtClean="0">
                <a:cs typeface="B Nazanin" pitchFamily="2" charset="-78"/>
              </a:rPr>
              <a:t>	سری </a:t>
            </a:r>
            <a:r>
              <a:rPr lang="fa-IR" sz="2000" b="1" dirty="0">
                <a:cs typeface="B Nazanin" pitchFamily="2" charset="-78"/>
              </a:rPr>
              <a:t>نیواز اشاره می کند که </a:t>
            </a:r>
            <a:r>
              <a:rPr lang="fa-IR" sz="2000" b="1" dirty="0">
                <a:solidFill>
                  <a:schemeClr val="accent1">
                    <a:lumMod val="75000"/>
                  </a:schemeClr>
                </a:solidFill>
                <a:cs typeface="B Nazanin" pitchFamily="2" charset="-78"/>
              </a:rPr>
              <a:t>"مشخصه کلیدی متمایزکننده سکونتگاه های بی ضابطه از سایر سکونتگاه ها، فقدان مالکیت زمینی است که ساکنین بر آن خانه خود را بنا می کنند</a:t>
            </a:r>
            <a:r>
              <a:rPr lang="fa-IR" sz="2000" b="1" dirty="0" smtClean="0">
                <a:solidFill>
                  <a:schemeClr val="accent1">
                    <a:lumMod val="75000"/>
                  </a:schemeClr>
                </a:solidFill>
                <a:cs typeface="B Nazanin" pitchFamily="2" charset="-78"/>
              </a:rPr>
              <a:t>.</a:t>
            </a:r>
            <a:r>
              <a:rPr lang="fa-IR" sz="2000" b="1" dirty="0">
                <a:solidFill>
                  <a:schemeClr val="accent1">
                    <a:lumMod val="75000"/>
                  </a:schemeClr>
                </a:solidFill>
                <a:cs typeface="B Nazanin" pitchFamily="2" charset="-78"/>
              </a:rPr>
              <a:t> "</a:t>
            </a:r>
            <a:endParaRPr lang="en-US" sz="2000" b="1" dirty="0">
              <a:solidFill>
                <a:schemeClr val="accent1">
                  <a:lumMod val="75000"/>
                </a:schemeClr>
              </a:solidFill>
              <a:cs typeface="B Nazanin" pitchFamily="2" charset="-78"/>
            </a:endParaRPr>
          </a:p>
        </p:txBody>
      </p:sp>
    </p:spTree>
    <p:extLst>
      <p:ext uri="{BB962C8B-B14F-4D97-AF65-F5344CB8AC3E}">
        <p14:creationId xmlns:p14="http://schemas.microsoft.com/office/powerpoint/2010/main" val="5345467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295400"/>
            <a:ext cx="8077200" cy="830997"/>
          </a:xfrm>
          <a:prstGeom prst="rect">
            <a:avLst/>
          </a:prstGeom>
        </p:spPr>
        <p:txBody>
          <a:bodyPr wrap="square">
            <a:spAutoFit/>
          </a:bodyPr>
          <a:lstStyle/>
          <a:p>
            <a:pPr algn="just" rtl="1"/>
            <a:r>
              <a:rPr lang="fa-IR" sz="2400" dirty="0" smtClean="0">
                <a:solidFill>
                  <a:schemeClr val="accent1">
                    <a:lumMod val="75000"/>
                  </a:schemeClr>
                </a:solidFill>
                <a:cs typeface="B Nazanin" pitchFamily="2" charset="-78"/>
              </a:rPr>
              <a:t>	دکتر </a:t>
            </a:r>
            <a:r>
              <a:rPr lang="fa-IR" sz="2400" dirty="0">
                <a:solidFill>
                  <a:schemeClr val="accent1">
                    <a:lumMod val="75000"/>
                  </a:schemeClr>
                </a:solidFill>
                <a:cs typeface="B Nazanin" pitchFamily="2" charset="-78"/>
              </a:rPr>
              <a:t>پرویز پیران</a:t>
            </a:r>
            <a:r>
              <a:rPr lang="fa-IR" sz="2400" dirty="0">
                <a:cs typeface="B Nazanin" pitchFamily="2" charset="-78"/>
              </a:rPr>
              <a:t> در رابطه با نحوه تصرف زمین در مناطق اسکان غیررسمی، به سه گونه تصرف اشاره می کند:</a:t>
            </a:r>
            <a:endParaRPr lang="en-US" sz="2400" dirty="0">
              <a:cs typeface="B Nazanin" pitchFamily="2" charset="-78"/>
            </a:endParaRPr>
          </a:p>
        </p:txBody>
      </p:sp>
      <p:sp>
        <p:nvSpPr>
          <p:cNvPr id="5" name="Oval 4"/>
          <p:cNvSpPr/>
          <p:nvPr/>
        </p:nvSpPr>
        <p:spPr>
          <a:xfrm>
            <a:off x="6324600" y="2590800"/>
            <a:ext cx="1905000" cy="1905000"/>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fa-IR"/>
          </a:p>
        </p:txBody>
      </p:sp>
      <p:sp>
        <p:nvSpPr>
          <p:cNvPr id="6" name="TextBox 5"/>
          <p:cNvSpPr txBox="1"/>
          <p:nvPr/>
        </p:nvSpPr>
        <p:spPr>
          <a:xfrm>
            <a:off x="6286500" y="3358634"/>
            <a:ext cx="1981200" cy="369332"/>
          </a:xfrm>
          <a:prstGeom prst="rect">
            <a:avLst/>
          </a:prstGeom>
          <a:noFill/>
        </p:spPr>
        <p:txBody>
          <a:bodyPr wrap="square" rtlCol="1">
            <a:spAutoFit/>
          </a:bodyPr>
          <a:lstStyle/>
          <a:p>
            <a:pPr algn="ctr"/>
            <a:r>
              <a:rPr lang="fa-IR" b="1" dirty="0" smtClean="0">
                <a:solidFill>
                  <a:schemeClr val="bg1"/>
                </a:solidFill>
                <a:cs typeface="B Nazanin" pitchFamily="2" charset="-78"/>
              </a:rPr>
              <a:t>تهاجم سازمان یافته</a:t>
            </a:r>
            <a:endParaRPr lang="fa-IR" b="1" dirty="0">
              <a:solidFill>
                <a:schemeClr val="bg1"/>
              </a:solidFill>
              <a:cs typeface="B Nazanin" pitchFamily="2" charset="-78"/>
            </a:endParaRPr>
          </a:p>
        </p:txBody>
      </p:sp>
      <p:sp>
        <p:nvSpPr>
          <p:cNvPr id="7" name="Oval 6"/>
          <p:cNvSpPr/>
          <p:nvPr/>
        </p:nvSpPr>
        <p:spPr>
          <a:xfrm>
            <a:off x="3619500" y="2590800"/>
            <a:ext cx="1905000" cy="1905000"/>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fa-IR"/>
          </a:p>
        </p:txBody>
      </p:sp>
      <p:sp>
        <p:nvSpPr>
          <p:cNvPr id="8" name="Oval 7"/>
          <p:cNvSpPr/>
          <p:nvPr/>
        </p:nvSpPr>
        <p:spPr>
          <a:xfrm>
            <a:off x="685800" y="2590800"/>
            <a:ext cx="1905000" cy="1905000"/>
          </a:xfrm>
          <a:prstGeom prst="ellipse">
            <a:avLst/>
          </a:prstGeom>
        </p:spPr>
        <p:style>
          <a:lnRef idx="0">
            <a:schemeClr val="accent1"/>
          </a:lnRef>
          <a:fillRef idx="3">
            <a:schemeClr val="accent1"/>
          </a:fillRef>
          <a:effectRef idx="3">
            <a:schemeClr val="accent1"/>
          </a:effectRef>
          <a:fontRef idx="minor">
            <a:schemeClr val="lt1"/>
          </a:fontRef>
        </p:style>
        <p:txBody>
          <a:bodyPr rtlCol="1" anchor="ctr"/>
          <a:lstStyle/>
          <a:p>
            <a:pPr algn="ctr"/>
            <a:endParaRPr lang="fa-IR"/>
          </a:p>
        </p:txBody>
      </p:sp>
      <p:sp>
        <p:nvSpPr>
          <p:cNvPr id="9" name="TextBox 8"/>
          <p:cNvSpPr txBox="1"/>
          <p:nvPr/>
        </p:nvSpPr>
        <p:spPr>
          <a:xfrm>
            <a:off x="3810000" y="3358634"/>
            <a:ext cx="1524000" cy="400110"/>
          </a:xfrm>
          <a:prstGeom prst="rect">
            <a:avLst/>
          </a:prstGeom>
          <a:noFill/>
        </p:spPr>
        <p:txBody>
          <a:bodyPr wrap="square" rtlCol="1">
            <a:spAutoFit/>
          </a:bodyPr>
          <a:lstStyle/>
          <a:p>
            <a:pPr algn="ctr"/>
            <a:r>
              <a:rPr lang="fa-IR" sz="2000" b="1" dirty="0" smtClean="0">
                <a:solidFill>
                  <a:schemeClr val="bg1"/>
                </a:solidFill>
                <a:cs typeface="B Nazanin" pitchFamily="2" charset="-78"/>
              </a:rPr>
              <a:t>تصرف خزنده</a:t>
            </a:r>
            <a:endParaRPr lang="fa-IR" sz="2000" b="1" dirty="0">
              <a:solidFill>
                <a:schemeClr val="bg1"/>
              </a:solidFill>
              <a:cs typeface="B Nazanin" pitchFamily="2" charset="-78"/>
            </a:endParaRPr>
          </a:p>
        </p:txBody>
      </p:sp>
      <p:sp>
        <p:nvSpPr>
          <p:cNvPr id="10" name="TextBox 9"/>
          <p:cNvSpPr txBox="1"/>
          <p:nvPr/>
        </p:nvSpPr>
        <p:spPr>
          <a:xfrm>
            <a:off x="723900" y="3374023"/>
            <a:ext cx="1828800" cy="400110"/>
          </a:xfrm>
          <a:prstGeom prst="rect">
            <a:avLst/>
          </a:prstGeom>
          <a:noFill/>
        </p:spPr>
        <p:txBody>
          <a:bodyPr wrap="square" rtlCol="1">
            <a:spAutoFit/>
          </a:bodyPr>
          <a:lstStyle/>
          <a:p>
            <a:pPr algn="ctr"/>
            <a:r>
              <a:rPr lang="fa-IR" sz="2000" b="1" dirty="0" smtClean="0">
                <a:solidFill>
                  <a:schemeClr val="bg1"/>
                </a:solidFill>
                <a:cs typeface="B Nazanin" pitchFamily="2" charset="-78"/>
              </a:rPr>
              <a:t>بازتقسیم زمین</a:t>
            </a:r>
            <a:endParaRPr lang="fa-IR" sz="2000" b="1" dirty="0">
              <a:solidFill>
                <a:schemeClr val="bg1"/>
              </a:solidFill>
              <a:cs typeface="B Nazanin" pitchFamily="2" charset="-78"/>
            </a:endParaRPr>
          </a:p>
        </p:txBody>
      </p:sp>
    </p:spTree>
    <p:extLst>
      <p:ext uri="{BB962C8B-B14F-4D97-AF65-F5344CB8AC3E}">
        <p14:creationId xmlns:p14="http://schemas.microsoft.com/office/powerpoint/2010/main" val="3968511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6702279" y="737175"/>
            <a:ext cx="222849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642969" y="152400"/>
            <a:ext cx="2287806" cy="584775"/>
          </a:xfrm>
          <a:prstGeom prst="rect">
            <a:avLst/>
          </a:prstGeom>
        </p:spPr>
        <p:txBody>
          <a:bodyPr wrap="none">
            <a:spAutoFit/>
          </a:bodyPr>
          <a:lstStyle/>
          <a:p>
            <a:r>
              <a:rPr lang="fa-IR" sz="3200" b="1" dirty="0">
                <a:cs typeface="B Tabassom" pitchFamily="2" charset="-78"/>
              </a:rPr>
              <a:t>تهاجم سازمان یافته</a:t>
            </a:r>
          </a:p>
        </p:txBody>
      </p:sp>
      <p:sp>
        <p:nvSpPr>
          <p:cNvPr id="4" name="Rectangle 3"/>
          <p:cNvSpPr/>
          <p:nvPr/>
        </p:nvSpPr>
        <p:spPr>
          <a:xfrm>
            <a:off x="515257" y="1295400"/>
            <a:ext cx="8077200" cy="4524315"/>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این شیوه سکونتگاه های غیررسمی با تهاجم سازمان یافته و تا حدی به صورت غیررسمی هماهنگ شده و در فرایندی نسبتا سریع شکل می گیرند، در این الگو غالبا بدون برنامه ریزی رسمی، بدون مجوز و به صورت عدوانی، زمین های خالی و مساعد تصرف شده و ساخت مسکن در آن صورت می گیرد. در این الگو خانه ها یک شبه در کمترین زمان ممکن و با در دسترس ترین مصالح برپا می شود؛ سکونتگاه های حاصل از این الگو، به زورآباد یا سکونتگاه های عدوانی مشهورند که مشخصه بسیاری از شهرهای بزرگ کشورهای درحال توسعه به شمار می رود. در تصرف عدوانی عموما تصرف کنندگان دارای پیوندهای قومی محلی هستند که منافع مشترکی را احساس می کنند و به وسیله اعضای اتحادیه ها و گروه های فعال غیررسمی سازمان می یابند. معمولا زمین های دولتی و یا متعلق به نهادهای مذهبی که نظارت بر آن ها ضعیف است، در مقایسه با زمین های خصوصی بیشتر در معرض هجوم و تصرف و تشکیل سکونتگاه های غیررسمی هستند.</a:t>
            </a:r>
            <a:endParaRPr lang="en-US" sz="2400" dirty="0">
              <a:cs typeface="B Nazanin" pitchFamily="2" charset="-78"/>
            </a:endParaRPr>
          </a:p>
        </p:txBody>
      </p:sp>
    </p:spTree>
    <p:extLst>
      <p:ext uri="{BB962C8B-B14F-4D97-AF65-F5344CB8AC3E}">
        <p14:creationId xmlns:p14="http://schemas.microsoft.com/office/powerpoint/2010/main" val="22564483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7455691" y="737175"/>
            <a:ext cx="147508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7455691" y="152400"/>
            <a:ext cx="1475084" cy="584775"/>
          </a:xfrm>
          <a:prstGeom prst="rect">
            <a:avLst/>
          </a:prstGeom>
        </p:spPr>
        <p:txBody>
          <a:bodyPr wrap="none">
            <a:spAutoFit/>
          </a:bodyPr>
          <a:lstStyle/>
          <a:p>
            <a:r>
              <a:rPr lang="fa-IR" sz="3200" b="1" dirty="0">
                <a:cs typeface="B Tabassom" pitchFamily="2" charset="-78"/>
              </a:rPr>
              <a:t>تصرف خزنده</a:t>
            </a:r>
          </a:p>
        </p:txBody>
      </p:sp>
      <p:sp>
        <p:nvSpPr>
          <p:cNvPr id="6" name="Rectangle 5"/>
          <p:cNvSpPr/>
          <p:nvPr/>
        </p:nvSpPr>
        <p:spPr>
          <a:xfrm>
            <a:off x="547914" y="1678525"/>
            <a:ext cx="8153400" cy="2677656"/>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تصرف خزنده، روند تصرف برخلاف تصرف سازمان یافته به آرامی و با اسکان چند خانوار آغاز می شود و سپس با اطلاع رسانی و آگاه شدن گروه های کم درآمد، تصرف زمین ها ادامه می یابد. بسیاری از زمین هایی که در آن ها تصرف خزنده و غیرقانونی شکل می گیرد، معمولا دارای مالکیت نامشخص و یا دولتی و یا وقفی هستند و غالبا هم در معرض دید عموم نیستند. در این الگو پیوندهای قومی و خانوادگی و شبکه های هم ولایتی ها نقش مهمی را در آگاه کردن دیگران از فرصت پیش آمده برای تصرف زمین ایفا می کند.</a:t>
            </a:r>
          </a:p>
        </p:txBody>
      </p:sp>
    </p:spTree>
    <p:extLst>
      <p:ext uri="{BB962C8B-B14F-4D97-AF65-F5344CB8AC3E}">
        <p14:creationId xmlns:p14="http://schemas.microsoft.com/office/powerpoint/2010/main" val="1288248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7127076" y="737175"/>
            <a:ext cx="180369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7127076" y="152400"/>
            <a:ext cx="1803699" cy="584775"/>
          </a:xfrm>
          <a:prstGeom prst="rect">
            <a:avLst/>
          </a:prstGeom>
        </p:spPr>
        <p:txBody>
          <a:bodyPr wrap="none">
            <a:spAutoFit/>
          </a:bodyPr>
          <a:lstStyle/>
          <a:p>
            <a:r>
              <a:rPr lang="fa-IR" sz="3200" b="1" dirty="0">
                <a:cs typeface="B Tabassom" pitchFamily="2" charset="-78"/>
              </a:rPr>
              <a:t>بازتقسیم زمین</a:t>
            </a:r>
          </a:p>
        </p:txBody>
      </p:sp>
      <p:sp>
        <p:nvSpPr>
          <p:cNvPr id="5" name="Rectangle 4"/>
          <p:cNvSpPr/>
          <p:nvPr/>
        </p:nvSpPr>
        <p:spPr>
          <a:xfrm>
            <a:off x="471714" y="1333143"/>
            <a:ext cx="8153400" cy="4154984"/>
          </a:xfrm>
          <a:prstGeom prst="rect">
            <a:avLst/>
          </a:prstGeom>
        </p:spPr>
        <p:txBody>
          <a:bodyPr wrap="square">
            <a:spAutoFit/>
          </a:bodyPr>
          <a:lstStyle/>
          <a:p>
            <a:pPr algn="just" rtl="1"/>
            <a:r>
              <a:rPr lang="fa-IR" sz="2400" dirty="0" smtClean="0">
                <a:cs typeface="B Nazanin" pitchFamily="2" charset="-78"/>
              </a:rPr>
              <a:t>	رایج </a:t>
            </a:r>
            <a:r>
              <a:rPr lang="fa-IR" sz="2400" dirty="0">
                <a:cs typeface="B Nazanin" pitchFamily="2" charset="-78"/>
              </a:rPr>
              <a:t>ترین تکوین و شکل گیری سکونتگاه های غیررسمی، تقسیم یا بازتقسیم زمین های کشاورزی و گاه بایر اطراف شهر می باشد. این روند عمدتا با توافق مالک و خریدار و گاهی توافق با نمایندگان مالک آغاز می شود. در این شکل، تهیه ی زمین و ساخت و ساز در شکل غیررسمی است، اما غیرقانونی نیست. این شیوه در ایران بسیار رایج است؛ معمولا زمین های کشاورزی اطراف شهر توسط مالک در قطعات کوچک تفکیک شده و به فقرای شهری فروخته می شود. معمولا یک یا چند بنگاه محلی به عنوان کارگزاران مالک عمل می کنند. بنابراین فعالیت سودجویانه باندهای محلی فعال در زمینه خرید و فروش زمین نیز در بسترگشایی پیدایش بسیاری از سکونتگاه های خودانگیخته و غیررسمی در زمین های زراعی اطراف شهر موثر بوده است. در مجموع در ایران تقسیم و بازتقسیم زمین های کشاورزی حاشیه شهرها و زمین های خارج از محدوده مهم ترین شیوه دستیابی به زمین برای ایجاد اجتماعات غیررسمی است.</a:t>
            </a:r>
          </a:p>
        </p:txBody>
      </p:sp>
    </p:spTree>
    <p:extLst>
      <p:ext uri="{BB962C8B-B14F-4D97-AF65-F5344CB8AC3E}">
        <p14:creationId xmlns:p14="http://schemas.microsoft.com/office/powerpoint/2010/main" val="9262891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990600"/>
            <a:ext cx="8229600" cy="3985706"/>
          </a:xfrm>
          <a:prstGeom prst="rect">
            <a:avLst/>
          </a:prstGeom>
        </p:spPr>
        <p:txBody>
          <a:bodyPr wrap="square">
            <a:spAutoFit/>
          </a:bodyPr>
          <a:lstStyle/>
          <a:p>
            <a:pPr algn="just" rtl="1">
              <a:lnSpc>
                <a:spcPct val="115000"/>
              </a:lnSpc>
              <a:spcAft>
                <a:spcPts val="1000"/>
              </a:spcAft>
            </a:pPr>
            <a:r>
              <a:rPr lang="fa-IR" sz="2000" b="1" dirty="0" smtClean="0">
                <a:latin typeface="Calibri"/>
                <a:ea typeface="Calibri"/>
                <a:cs typeface="B Nazanin" pitchFamily="2" charset="-78"/>
              </a:rPr>
              <a:t>	طرح </a:t>
            </a:r>
            <a:r>
              <a:rPr lang="fa-IR" sz="2000" b="1" dirty="0">
                <a:latin typeface="Calibri"/>
                <a:ea typeface="Calibri"/>
                <a:cs typeface="B Nazanin" pitchFamily="2" charset="-78"/>
              </a:rPr>
              <a:t>ها و ویژگی های معماری شهر و محله ها، مبارزه ها و ستیزهای میان گروه های مختلف جامعه بیان می کند و به بیان دیگر، محیط های شهری بیانگر تجلیات نمادین و فضایی نیروهای کلی تر اجتماعی اند و شکل فیزیکی شهرها هم محصول نیروهای بازار و قدرت دولت ها است؛ آن ها بر این نکته تاکید می کنند که چگونه محیط مخلوق و یا محیط ساخته شده، بازتاب دهنده نظام های اقتصادی و اجتماعی در جامعه هستند. در مورد مشکل مسکن فقرا این گروه راهکارهای درون نظام سرمایه داری را برای این مسئله ظاهری و ناکافی می دانند، همچنان که سال ها پیش مارکس و انگلس به این نکته اشاره کرده بودند که مسئله مسکن در جامعه ای که توده ای عظیمی از کارگرانش به دستمزد متکی هستند، نمی تواند از میان برود و همواره همچون معضلی باقی می ماند . کارگران با شدتی به مراتب بیشتر از میزان احداث مسکن کارگری توده وار در شهرهای بزرگ گرد می آیند؛ کمبود مسکن و آثار مختلف </a:t>
            </a:r>
            <a:r>
              <a:rPr lang="fa-IR" sz="2000" b="1" dirty="0" smtClean="0">
                <a:latin typeface="Calibri"/>
                <a:ea typeface="Calibri"/>
                <a:cs typeface="B Nazanin" pitchFamily="2" charset="-78"/>
              </a:rPr>
              <a:t>آن بر </a:t>
            </a:r>
            <a:r>
              <a:rPr lang="fa-IR" sz="2000" b="1" dirty="0">
                <a:latin typeface="Calibri"/>
                <a:ea typeface="Calibri"/>
                <a:cs typeface="B Nazanin" pitchFamily="2" charset="-78"/>
              </a:rPr>
              <a:t>سلامت و زندگی انسان تنها زمانی از میان می رود که کلیت اجتماعی موجود از بنیان فرو ریزد.</a:t>
            </a:r>
            <a:endParaRPr lang="en-US" sz="2000" b="1" dirty="0">
              <a:effectLst/>
              <a:latin typeface="Calibri"/>
              <a:ea typeface="Calibri"/>
              <a:cs typeface="B Nazanin" pitchFamily="2" charset="-78"/>
            </a:endParaRPr>
          </a:p>
        </p:txBody>
      </p:sp>
    </p:spTree>
    <p:extLst>
      <p:ext uri="{BB962C8B-B14F-4D97-AF65-F5344CB8AC3E}">
        <p14:creationId xmlns:p14="http://schemas.microsoft.com/office/powerpoint/2010/main" val="905896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3135599" y="737175"/>
            <a:ext cx="579517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135599" y="152400"/>
            <a:ext cx="5795176" cy="584775"/>
          </a:xfrm>
          <a:prstGeom prst="rect">
            <a:avLst/>
          </a:prstGeom>
        </p:spPr>
        <p:txBody>
          <a:bodyPr wrap="none">
            <a:spAutoFit/>
          </a:bodyPr>
          <a:lstStyle/>
          <a:p>
            <a:r>
              <a:rPr lang="fa-IR" sz="3200" b="1" dirty="0">
                <a:cs typeface="B Tabassom" pitchFamily="2" charset="-78"/>
              </a:rPr>
              <a:t>الگوهای ساخت مسکن در اسکان های غیر رسمی</a:t>
            </a:r>
          </a:p>
        </p:txBody>
      </p:sp>
      <p:sp>
        <p:nvSpPr>
          <p:cNvPr id="5" name="Rectangle 4"/>
          <p:cNvSpPr/>
          <p:nvPr/>
        </p:nvSpPr>
        <p:spPr>
          <a:xfrm>
            <a:off x="431800" y="1371600"/>
            <a:ext cx="8255000" cy="4401205"/>
          </a:xfrm>
          <a:prstGeom prst="rect">
            <a:avLst/>
          </a:prstGeom>
        </p:spPr>
        <p:txBody>
          <a:bodyPr wrap="square">
            <a:spAutoFit/>
          </a:bodyPr>
          <a:lstStyle/>
          <a:p>
            <a:pPr algn="just" rtl="1"/>
            <a:r>
              <a:rPr lang="fa-IR" sz="2000" b="1" dirty="0" smtClean="0">
                <a:cs typeface="B Nazanin" pitchFamily="2" charset="-78"/>
              </a:rPr>
              <a:t>	خانواده </a:t>
            </a:r>
            <a:r>
              <a:rPr lang="fa-IR" sz="2000" b="1" dirty="0">
                <a:cs typeface="B Nazanin" pitchFamily="2" charset="-78"/>
              </a:rPr>
              <a:t>های ساکن در اسکان های غیررسمی در مراحل مختلف زندگی ترجیحات متفاوتی دارند؛ آن ها اغلب یک خانه کامل را در شروع زندگی انتخاب نمی کنند، برای آن ها سایر جنبه های سرپناه اهمیت بیشتری دارد. مثلا ترنر در سال 1996 نشان می دهد که در پرو همسایگی و مجاورت در درجه اول و امنیت در درجه بعدی قرار دارد. اما درهرحال خدمات شهری چون فاضلاب و برق بر کامل بودن سرپناه ارجحیت دارد. یافته های تحقیق نشان </a:t>
            </a:r>
            <a:r>
              <a:rPr lang="fa-IR" sz="2000" b="1" dirty="0" smtClean="0">
                <a:cs typeface="B Nazanin" pitchFamily="2" charset="-78"/>
              </a:rPr>
              <a:t>        می </a:t>
            </a:r>
            <a:r>
              <a:rPr lang="fa-IR" sz="2000" b="1" dirty="0">
                <a:cs typeface="B Nazanin" pitchFamily="2" charset="-78"/>
              </a:rPr>
              <a:t>دهد که در اسکان های غیررسمی سرپناه فرایندی است که به تدریج کامل می شود. جان ترنر (1999) پیرامون نحوه و تغییر اولویت های سکونت این مناطق اشاره می کند که: در اولین مرحله مهم ترین هدف تازه واردها دسترسی به کاری -هرچند موقت- است و هرگونه سرپناه دم دست کفایت می کند. بعدا زمانی که درآمدی دائمی و منظم و مطمئن حاصل شد، هدف اصلی عبارت است از تحکیم موقعیت فرد به وسیله تامین مالکیت قانونی مسکن در شهر، بالاخره زمانی که سکون قانونی تامین شد، از طریق توسعه دسترسی به سایر امکانات، اولویت هایی به ارتقا شیوه ی زندگی داده می شود. ترنر ادعا کرد خانواده های روبه رشد یا بد مسکنی که این نیازهای درحال تغییر را برآورد می سازند نقل مکان کنند و یا در محله ایکه خود رو به رشد است باقی می مانند. </a:t>
            </a:r>
            <a:endParaRPr lang="en-US" sz="2000" b="1" dirty="0">
              <a:cs typeface="B Nazanin" pitchFamily="2" charset="-78"/>
            </a:endParaRPr>
          </a:p>
        </p:txBody>
      </p:sp>
    </p:spTree>
    <p:extLst>
      <p:ext uri="{BB962C8B-B14F-4D97-AF65-F5344CB8AC3E}">
        <p14:creationId xmlns:p14="http://schemas.microsoft.com/office/powerpoint/2010/main" val="1683816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77343" y="244928"/>
            <a:ext cx="1752600" cy="381000"/>
          </a:xfrm>
          <a:prstGeom prst="rect">
            <a:avLst/>
          </a:prstGeom>
          <a:noFill/>
        </p:spPr>
        <p:txBody>
          <a:bodyPr wrap="square" rtlCol="1">
            <a:spAutoFit/>
          </a:bodyPr>
          <a:lstStyle/>
          <a:p>
            <a:pPr algn="ctr"/>
            <a:r>
              <a:rPr lang="fa-IR" dirty="0" smtClean="0">
                <a:cs typeface="B Homa" pitchFamily="2" charset="-78"/>
              </a:rPr>
              <a:t>اسکان رسمی</a:t>
            </a:r>
            <a:endParaRPr lang="fa-IR" dirty="0">
              <a:cs typeface="B Homa" pitchFamily="2" charset="-78"/>
            </a:endParaRPr>
          </a:p>
        </p:txBody>
      </p:sp>
      <p:sp>
        <p:nvSpPr>
          <p:cNvPr id="5" name="Rounded Rectangle 4"/>
          <p:cNvSpPr/>
          <p:nvPr/>
        </p:nvSpPr>
        <p:spPr>
          <a:xfrm>
            <a:off x="6934200" y="1066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مالکیت زمین</a:t>
            </a:r>
            <a:endParaRPr lang="fa-IR" sz="2400" dirty="0">
              <a:cs typeface="B Nazanin" pitchFamily="2" charset="-78"/>
            </a:endParaRPr>
          </a:p>
        </p:txBody>
      </p:sp>
      <p:sp>
        <p:nvSpPr>
          <p:cNvPr id="6" name="Rounded Rectangle 5"/>
          <p:cNvSpPr/>
          <p:nvPr/>
        </p:nvSpPr>
        <p:spPr>
          <a:xfrm>
            <a:off x="4724400" y="1066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زیرسازی</a:t>
            </a:r>
            <a:endParaRPr lang="fa-IR" sz="2400" dirty="0">
              <a:cs typeface="B Nazanin" pitchFamily="2" charset="-78"/>
            </a:endParaRPr>
          </a:p>
        </p:txBody>
      </p:sp>
      <p:sp>
        <p:nvSpPr>
          <p:cNvPr id="7" name="Rounded Rectangle 6"/>
          <p:cNvSpPr/>
          <p:nvPr/>
        </p:nvSpPr>
        <p:spPr>
          <a:xfrm>
            <a:off x="2590800" y="1066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ساختمان سازی</a:t>
            </a:r>
            <a:endParaRPr lang="fa-IR" sz="2400" dirty="0">
              <a:cs typeface="B Nazanin" pitchFamily="2" charset="-78"/>
            </a:endParaRPr>
          </a:p>
        </p:txBody>
      </p:sp>
      <p:sp>
        <p:nvSpPr>
          <p:cNvPr id="8" name="Rounded Rectangle 7"/>
          <p:cNvSpPr/>
          <p:nvPr/>
        </p:nvSpPr>
        <p:spPr>
          <a:xfrm>
            <a:off x="381000" y="1066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سکونت</a:t>
            </a:r>
            <a:endParaRPr lang="fa-IR" sz="2400" dirty="0">
              <a:cs typeface="B Nazanin" pitchFamily="2" charset="-78"/>
            </a:endParaRPr>
          </a:p>
        </p:txBody>
      </p:sp>
      <p:sp>
        <p:nvSpPr>
          <p:cNvPr id="9" name="Rounded Rectangle 8"/>
          <p:cNvSpPr/>
          <p:nvPr/>
        </p:nvSpPr>
        <p:spPr>
          <a:xfrm>
            <a:off x="6934200" y="2971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اشغال زمین</a:t>
            </a:r>
            <a:endParaRPr lang="fa-IR" sz="2400" dirty="0">
              <a:cs typeface="B Nazanin" pitchFamily="2" charset="-78"/>
            </a:endParaRPr>
          </a:p>
        </p:txBody>
      </p:sp>
      <p:sp>
        <p:nvSpPr>
          <p:cNvPr id="10" name="Rounded Rectangle 9"/>
          <p:cNvSpPr/>
          <p:nvPr/>
        </p:nvSpPr>
        <p:spPr>
          <a:xfrm>
            <a:off x="4724400" y="2971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ساختمان سازی</a:t>
            </a:r>
            <a:endParaRPr lang="fa-IR" sz="2400" dirty="0">
              <a:cs typeface="B Nazanin" pitchFamily="2" charset="-78"/>
            </a:endParaRPr>
          </a:p>
        </p:txBody>
      </p:sp>
      <p:sp>
        <p:nvSpPr>
          <p:cNvPr id="11" name="Rounded Rectangle 10"/>
          <p:cNvSpPr/>
          <p:nvPr/>
        </p:nvSpPr>
        <p:spPr>
          <a:xfrm>
            <a:off x="2590800" y="2971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زیرسازی</a:t>
            </a:r>
            <a:endParaRPr lang="fa-IR" sz="2400" dirty="0">
              <a:cs typeface="B Nazanin" pitchFamily="2" charset="-78"/>
            </a:endParaRPr>
          </a:p>
        </p:txBody>
      </p:sp>
      <p:sp>
        <p:nvSpPr>
          <p:cNvPr id="12" name="Rounded Rectangle 11"/>
          <p:cNvSpPr/>
          <p:nvPr/>
        </p:nvSpPr>
        <p:spPr>
          <a:xfrm>
            <a:off x="381000" y="2971800"/>
            <a:ext cx="1828800" cy="8382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مالکیت زمین</a:t>
            </a:r>
            <a:endParaRPr lang="fa-IR" sz="2400" dirty="0">
              <a:cs typeface="B Nazanin" pitchFamily="2" charset="-78"/>
            </a:endParaRPr>
          </a:p>
        </p:txBody>
      </p:sp>
      <p:sp>
        <p:nvSpPr>
          <p:cNvPr id="13" name="TextBox 12"/>
          <p:cNvSpPr txBox="1"/>
          <p:nvPr/>
        </p:nvSpPr>
        <p:spPr>
          <a:xfrm>
            <a:off x="3741057" y="2209800"/>
            <a:ext cx="1752600" cy="381000"/>
          </a:xfrm>
          <a:prstGeom prst="rect">
            <a:avLst/>
          </a:prstGeom>
          <a:noFill/>
        </p:spPr>
        <p:txBody>
          <a:bodyPr wrap="square" rtlCol="1">
            <a:spAutoFit/>
          </a:bodyPr>
          <a:lstStyle/>
          <a:p>
            <a:pPr algn="ctr"/>
            <a:r>
              <a:rPr lang="fa-IR" dirty="0" smtClean="0">
                <a:cs typeface="B Homa" pitchFamily="2" charset="-78"/>
              </a:rPr>
              <a:t>اسکان غیررسمی</a:t>
            </a:r>
            <a:endParaRPr lang="fa-IR" dirty="0">
              <a:cs typeface="B Homa" pitchFamily="2" charset="-78"/>
            </a:endParaRPr>
          </a:p>
        </p:txBody>
      </p:sp>
      <p:sp>
        <p:nvSpPr>
          <p:cNvPr id="14" name="TextBox 13"/>
          <p:cNvSpPr txBox="1"/>
          <p:nvPr/>
        </p:nvSpPr>
        <p:spPr>
          <a:xfrm>
            <a:off x="1447800" y="4267200"/>
            <a:ext cx="6400800" cy="461665"/>
          </a:xfrm>
          <a:prstGeom prst="rect">
            <a:avLst/>
          </a:prstGeom>
          <a:noFill/>
        </p:spPr>
        <p:txBody>
          <a:bodyPr wrap="square" rtlCol="1">
            <a:spAutoFit/>
          </a:bodyPr>
          <a:lstStyle/>
          <a:p>
            <a:pPr algn="ctr"/>
            <a:r>
              <a:rPr lang="fa-IR" sz="2400" dirty="0" smtClean="0">
                <a:cs typeface="B Nazanin" pitchFamily="2" charset="-78"/>
              </a:rPr>
              <a:t>مدل توسعه ای سکونتگاه های غیررسمی و رسمی در شهرها</a:t>
            </a:r>
            <a:endParaRPr lang="fa-IR" sz="2400" dirty="0">
              <a:cs typeface="B Nazanin" pitchFamily="2" charset="-78"/>
            </a:endParaRPr>
          </a:p>
        </p:txBody>
      </p:sp>
    </p:spTree>
    <p:extLst>
      <p:ext uri="{BB962C8B-B14F-4D97-AF65-F5344CB8AC3E}">
        <p14:creationId xmlns:p14="http://schemas.microsoft.com/office/powerpoint/2010/main" val="35273297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67212" y="152400"/>
            <a:ext cx="3486852" cy="584775"/>
          </a:xfrm>
          <a:prstGeom prst="rect">
            <a:avLst/>
          </a:prstGeom>
        </p:spPr>
        <p:txBody>
          <a:bodyPr wrap="none">
            <a:spAutoFit/>
          </a:bodyPr>
          <a:lstStyle/>
          <a:p>
            <a:r>
              <a:rPr lang="fa-IR" sz="3200" b="1" dirty="0">
                <a:cs typeface="B Tabassom" pitchFamily="2" charset="-78"/>
              </a:rPr>
              <a:t>امنیت مالکیت و تصرف زمین</a:t>
            </a:r>
          </a:p>
        </p:txBody>
      </p:sp>
      <p:cxnSp>
        <p:nvCxnSpPr>
          <p:cNvPr id="3" name="Straight Connector 2"/>
          <p:cNvCxnSpPr/>
          <p:nvPr/>
        </p:nvCxnSpPr>
        <p:spPr>
          <a:xfrm flipH="1">
            <a:off x="5367212" y="737175"/>
            <a:ext cx="35635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810000" y="1219200"/>
            <a:ext cx="4825360" cy="523220"/>
          </a:xfrm>
          <a:prstGeom prst="rect">
            <a:avLst/>
          </a:prstGeom>
        </p:spPr>
        <p:txBody>
          <a:bodyPr wrap="none">
            <a:spAutoFit/>
          </a:bodyPr>
          <a:lstStyle/>
          <a:p>
            <a:r>
              <a:rPr lang="fa-IR" sz="2800" b="1" dirty="0">
                <a:cs typeface="B Tabassom" pitchFamily="2" charset="-78"/>
              </a:rPr>
              <a:t>ضرورت امنیت تصرف در اسکان های غیررسمی:</a:t>
            </a:r>
          </a:p>
        </p:txBody>
      </p:sp>
      <p:sp>
        <p:nvSpPr>
          <p:cNvPr id="7" name="Rectangle 6"/>
          <p:cNvSpPr/>
          <p:nvPr/>
        </p:nvSpPr>
        <p:spPr>
          <a:xfrm>
            <a:off x="457200" y="2514600"/>
            <a:ext cx="8305800" cy="2308324"/>
          </a:xfrm>
          <a:prstGeom prst="rect">
            <a:avLst/>
          </a:prstGeom>
        </p:spPr>
        <p:txBody>
          <a:bodyPr wrap="square">
            <a:spAutoFit/>
          </a:bodyPr>
          <a:lstStyle/>
          <a:p>
            <a:pPr algn="just" rtl="1"/>
            <a:r>
              <a:rPr lang="fa-IR" sz="2400" dirty="0" smtClean="0">
                <a:cs typeface="B Nazanin" pitchFamily="2" charset="-78"/>
              </a:rPr>
              <a:t>	واقعیت </a:t>
            </a:r>
            <a:r>
              <a:rPr lang="fa-IR" sz="2400" dirty="0">
                <a:cs typeface="B Nazanin" pitchFamily="2" charset="-78"/>
              </a:rPr>
              <a:t>این است که تامین حق سکونت یک اصل اساسی و لازم برای بهبود شرایط زندگی فقرای ساکن در سکونتگاه های فقیرنشین شهری به شمار می رود و از بهترین راه حل های کاهش فقر در این سکونتگاه ها می باشد. نکته اساسی این است که به رسمیت شناخته شدن حق سکونت آغازی بر مجموع امتیازاتی می باشد که زندگی فقرا را دگرگون کرده و تضمین گر خدمات پایه و عمومی باشد. علاوه برآن، به رسمیت شناخته شدن حق سکونت بر شرایط اقتصادی خانوار نیز تاثیر می گذارد. </a:t>
            </a:r>
            <a:endParaRPr lang="en-US" sz="2400" dirty="0">
              <a:cs typeface="B Nazanin" pitchFamily="2" charset="-78"/>
            </a:endParaRPr>
          </a:p>
        </p:txBody>
      </p:sp>
    </p:spTree>
    <p:extLst>
      <p:ext uri="{BB962C8B-B14F-4D97-AF65-F5344CB8AC3E}">
        <p14:creationId xmlns:p14="http://schemas.microsoft.com/office/powerpoint/2010/main" val="1729470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9600"/>
            <a:ext cx="8077200" cy="5262979"/>
          </a:xfrm>
          <a:prstGeom prst="rect">
            <a:avLst/>
          </a:prstGeom>
        </p:spPr>
        <p:txBody>
          <a:bodyPr wrap="square">
            <a:spAutoFit/>
          </a:bodyPr>
          <a:lstStyle/>
          <a:p>
            <a:pPr algn="just" rtl="1"/>
            <a:r>
              <a:rPr lang="fa-IR" sz="2400" dirty="0" smtClean="0">
                <a:cs typeface="B Nazanin" pitchFamily="2" charset="-78"/>
              </a:rPr>
              <a:t>	امنیت </a:t>
            </a:r>
            <a:r>
              <a:rPr lang="fa-IR" sz="2400" dirty="0">
                <a:cs typeface="B Nazanin" pitchFamily="2" charset="-78"/>
              </a:rPr>
              <a:t>تصرف می تواند به عنوان یک نقطه شروع برای فقرای شهری و زمینه ای برای دسترسی به فرصت های شغلی مناسب، درآمد بالا و دسترسی به خدمات شهری و تاسیسات زیربنایی قلمداد می شود؛ </a:t>
            </a:r>
            <a:endParaRPr lang="en-US" sz="2400" dirty="0">
              <a:cs typeface="B Nazanin" pitchFamily="2" charset="-78"/>
            </a:endParaRPr>
          </a:p>
          <a:p>
            <a:pPr algn="just" rtl="1"/>
            <a:r>
              <a:rPr lang="fa-IR" sz="2400" dirty="0" smtClean="0">
                <a:cs typeface="B Nazanin" pitchFamily="2" charset="-78"/>
              </a:rPr>
              <a:t>	نبود </a:t>
            </a:r>
            <a:r>
              <a:rPr lang="fa-IR" sz="2400" dirty="0">
                <a:cs typeface="B Nazanin" pitchFamily="2" charset="-78"/>
              </a:rPr>
              <a:t>امنیت مالکیت به عنوان چرخه فعالیت در اسکان های غیررسمی عمل کرده و ساکنان این محلات را از واردشدن به بخش های غیررسمی بازداشته است؛ همچنین بر فقیر شدن این سکونتگاه ها کمک کرده است؛</a:t>
            </a:r>
            <a:endParaRPr lang="en-US" sz="2400" dirty="0">
              <a:cs typeface="B Nazanin" pitchFamily="2" charset="-78"/>
            </a:endParaRPr>
          </a:p>
          <a:p>
            <a:pPr algn="just" rtl="1"/>
            <a:r>
              <a:rPr lang="fa-IR" sz="2400" dirty="0" smtClean="0">
                <a:cs typeface="B Nazanin" pitchFamily="2" charset="-78"/>
              </a:rPr>
              <a:t>	در </a:t>
            </a:r>
            <a:r>
              <a:rPr lang="fa-IR" sz="2400" dirty="0">
                <a:cs typeface="B Nazanin" pitchFamily="2" charset="-78"/>
              </a:rPr>
              <a:t>اثر جهانی شدن، قیمت های مسکن و زمین رو به افزایش است و این امر تهدیدی برای فقرای شهری به حساب می آید</a:t>
            </a:r>
            <a:r>
              <a:rPr lang="fa-IR" sz="2400" dirty="0" smtClean="0">
                <a:cs typeface="B Nazanin" pitchFamily="2" charset="-78"/>
              </a:rPr>
              <a:t>.</a:t>
            </a:r>
          </a:p>
          <a:p>
            <a:pPr algn="just" rtl="1"/>
            <a:endParaRPr lang="fa-IR" sz="2400" dirty="0" smtClean="0">
              <a:cs typeface="B Nazanin" pitchFamily="2" charset="-78"/>
            </a:endParaRPr>
          </a:p>
          <a:p>
            <a:pPr algn="just" rtl="1"/>
            <a:endParaRPr lang="en-US" sz="2400" dirty="0">
              <a:cs typeface="B Nazanin" pitchFamily="2" charset="-78"/>
            </a:endParaRPr>
          </a:p>
          <a:p>
            <a:pPr algn="just" rtl="1"/>
            <a:r>
              <a:rPr lang="fa-IR" sz="2400" dirty="0" smtClean="0">
                <a:cs typeface="B Nazanin" pitchFamily="2" charset="-78"/>
              </a:rPr>
              <a:t>	اسکان </a:t>
            </a:r>
            <a:r>
              <a:rPr lang="fa-IR" sz="2400" dirty="0">
                <a:cs typeface="B Nazanin" pitchFamily="2" charset="-78"/>
              </a:rPr>
              <a:t>های غیررسمی غالبا فاقد تاسیسات زیربنایی همانند آب، برق، حمل و نقل و خدمات اجتماعی پایه هستند؛ همچنین برنامه های دولتی که برای ساکنان شهری برای بهسازی محل زندگی اعتبار می دهد به آن هایی که سند برای محل زندگی خود ندارند تعلق نمی گیرد.</a:t>
            </a:r>
            <a:endParaRPr lang="en-US" sz="2400" dirty="0">
              <a:cs typeface="B Nazanin" pitchFamily="2" charset="-78"/>
            </a:endParaRPr>
          </a:p>
        </p:txBody>
      </p:sp>
    </p:spTree>
    <p:extLst>
      <p:ext uri="{BB962C8B-B14F-4D97-AF65-F5344CB8AC3E}">
        <p14:creationId xmlns:p14="http://schemas.microsoft.com/office/powerpoint/2010/main" val="2569099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67212" y="152400"/>
            <a:ext cx="3486852" cy="584775"/>
          </a:xfrm>
          <a:prstGeom prst="rect">
            <a:avLst/>
          </a:prstGeom>
        </p:spPr>
        <p:txBody>
          <a:bodyPr wrap="none">
            <a:spAutoFit/>
          </a:bodyPr>
          <a:lstStyle/>
          <a:p>
            <a:r>
              <a:rPr lang="fa-IR" sz="3200" b="1" dirty="0">
                <a:cs typeface="B Tabassom" pitchFamily="2" charset="-78"/>
              </a:rPr>
              <a:t>امنیت مالکیت و تصرف زمین</a:t>
            </a:r>
          </a:p>
        </p:txBody>
      </p:sp>
      <p:cxnSp>
        <p:nvCxnSpPr>
          <p:cNvPr id="3" name="Straight Connector 2"/>
          <p:cNvCxnSpPr/>
          <p:nvPr/>
        </p:nvCxnSpPr>
        <p:spPr>
          <a:xfrm flipH="1">
            <a:off x="5367212" y="737175"/>
            <a:ext cx="35635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5061857" y="990600"/>
            <a:ext cx="3591048" cy="523220"/>
          </a:xfrm>
          <a:prstGeom prst="rect">
            <a:avLst/>
          </a:prstGeom>
        </p:spPr>
        <p:txBody>
          <a:bodyPr wrap="none">
            <a:spAutoFit/>
          </a:bodyPr>
          <a:lstStyle/>
          <a:p>
            <a:pPr rtl="1"/>
            <a:r>
              <a:rPr lang="fa-IR" sz="2800" b="1" dirty="0">
                <a:cs typeface="B Tabassom" pitchFamily="2" charset="-78"/>
              </a:rPr>
              <a:t>مفهوم و تعریف امنیت تصرف زمین:</a:t>
            </a:r>
            <a:endParaRPr lang="en-US" sz="2800" b="1" dirty="0">
              <a:cs typeface="B Tabassom" pitchFamily="2" charset="-78"/>
            </a:endParaRPr>
          </a:p>
        </p:txBody>
      </p:sp>
      <p:sp>
        <p:nvSpPr>
          <p:cNvPr id="5" name="Rectangle 4"/>
          <p:cNvSpPr/>
          <p:nvPr/>
        </p:nvSpPr>
        <p:spPr>
          <a:xfrm>
            <a:off x="457200" y="1590020"/>
            <a:ext cx="8163048" cy="4524315"/>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حال حاضر درصد بالایی از مردم سراسر جهان -حدود 80 درصد- در معرض از دست دادن محل زندگی خود هستند و این مسئله در کشورهایی از جهان که درصد بالایی از مردم در سکونتگاه های غیررسمی زندگی می کنند، شدت بیشتری به خود گرفته است. امنیت تصرف منجر به ایجاد انگیزه سرمایه گذاری در مسکن، تحریک ابتکار کنش اقتصادی، کاهش فقر، افزایش محافظت از خدمات و زیرساخت های شهری، بهبود شرایط بهداشتی، ایجاد اعتبار، توانمندسازی بازارهای زمین و ایجاد انگیزه در ساکنان در همکاری با دولت و سازمان های محلی می شود. سازمان اسکان بشر در سال 2003 میلادی، امنیت تصرف را "قابلیت زندگی کردن در یک مکان بدون ترس از دست دادن آن مکان" تعریف کرده است. مطابق یافته های جدید، امنیت تصرف دارای ابعاد سه گانه قانونی، عرفی و ادراکی می باشد و بدون درنظر گرفتن این ابعاد قابل تعریف نمی باشد. در واقع امروزه امنیت تصرف از سه بعد قانونی، غیررسمی و ادراکی تعریف می شود که در زیر به ترتیب به هر یک از آن ها اشاره می شود.</a:t>
            </a:r>
            <a:endParaRPr lang="en-US" sz="2400" dirty="0">
              <a:cs typeface="B Nazanin" pitchFamily="2" charset="-78"/>
            </a:endParaRPr>
          </a:p>
        </p:txBody>
      </p:sp>
    </p:spTree>
    <p:extLst>
      <p:ext uri="{BB962C8B-B14F-4D97-AF65-F5344CB8AC3E}">
        <p14:creationId xmlns:p14="http://schemas.microsoft.com/office/powerpoint/2010/main" val="3779549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67212" y="152400"/>
            <a:ext cx="3486852" cy="584775"/>
          </a:xfrm>
          <a:prstGeom prst="rect">
            <a:avLst/>
          </a:prstGeom>
        </p:spPr>
        <p:txBody>
          <a:bodyPr wrap="none">
            <a:spAutoFit/>
          </a:bodyPr>
          <a:lstStyle/>
          <a:p>
            <a:r>
              <a:rPr lang="fa-IR" sz="3200" b="1" dirty="0">
                <a:cs typeface="B Tabassom" pitchFamily="2" charset="-78"/>
              </a:rPr>
              <a:t>امنیت مالکیت و تصرف زمین</a:t>
            </a:r>
          </a:p>
        </p:txBody>
      </p:sp>
      <p:cxnSp>
        <p:nvCxnSpPr>
          <p:cNvPr id="3" name="Straight Connector 2"/>
          <p:cNvCxnSpPr/>
          <p:nvPr/>
        </p:nvCxnSpPr>
        <p:spPr>
          <a:xfrm flipH="1">
            <a:off x="5367212" y="737175"/>
            <a:ext cx="35635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6317343" y="1252210"/>
            <a:ext cx="2199641" cy="523220"/>
          </a:xfrm>
          <a:prstGeom prst="rect">
            <a:avLst/>
          </a:prstGeom>
        </p:spPr>
        <p:txBody>
          <a:bodyPr wrap="none">
            <a:spAutoFit/>
          </a:bodyPr>
          <a:lstStyle/>
          <a:p>
            <a:pPr rtl="1"/>
            <a:r>
              <a:rPr lang="fa-IR" sz="2800" b="1" dirty="0">
                <a:cs typeface="B Tabassom" pitchFamily="2" charset="-78"/>
              </a:rPr>
              <a:t>امنیت تصرف قانونی:</a:t>
            </a:r>
            <a:endParaRPr lang="en-US" sz="2800" b="1" dirty="0">
              <a:cs typeface="B Tabassom" pitchFamily="2" charset="-78"/>
            </a:endParaRPr>
          </a:p>
        </p:txBody>
      </p:sp>
      <p:sp>
        <p:nvSpPr>
          <p:cNvPr id="5" name="Rectangle 4"/>
          <p:cNvSpPr/>
          <p:nvPr/>
        </p:nvSpPr>
        <p:spPr>
          <a:xfrm>
            <a:off x="533400" y="2057400"/>
            <a:ext cx="8153400" cy="2677656"/>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این رویکرد، امنیت تصرف زمین مساوی با کاهش نااطمینانی مالکیت زمین تعریف شده است. این رویکرد بر رسمی و غیررسمی بودن اسکان خانوارها در سکونتگاه ها تاکید دارد و امنیت تصرف را همانند حقوق مالکیت در نظر می گیرد و ملاک سنجش آن، بود و نبود سند شخصی برای مسکن می باشد. مطابق دیدگاه سازمان اسکان بشر افراد زمانی می توانند بگویند که از امنیت تصرف برخوردارند که هیچ عاملی به جز بحران های استثنایی همانند زلزله و سیل و غیره نتواند آن ها را از خانه و زمینی که در آن ساکن هستند کوچ دهد. </a:t>
            </a:r>
          </a:p>
        </p:txBody>
      </p:sp>
    </p:spTree>
    <p:extLst>
      <p:ext uri="{BB962C8B-B14F-4D97-AF65-F5344CB8AC3E}">
        <p14:creationId xmlns:p14="http://schemas.microsoft.com/office/powerpoint/2010/main" val="1038995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67212" y="152400"/>
            <a:ext cx="3486852" cy="584775"/>
          </a:xfrm>
          <a:prstGeom prst="rect">
            <a:avLst/>
          </a:prstGeom>
        </p:spPr>
        <p:txBody>
          <a:bodyPr wrap="none">
            <a:spAutoFit/>
          </a:bodyPr>
          <a:lstStyle/>
          <a:p>
            <a:r>
              <a:rPr lang="fa-IR" sz="3200" b="1" dirty="0">
                <a:cs typeface="B Tabassom" pitchFamily="2" charset="-78"/>
              </a:rPr>
              <a:t>امنیت مالکیت و تصرف زمین</a:t>
            </a:r>
          </a:p>
        </p:txBody>
      </p:sp>
      <p:cxnSp>
        <p:nvCxnSpPr>
          <p:cNvPr id="3" name="Straight Connector 2"/>
          <p:cNvCxnSpPr/>
          <p:nvPr/>
        </p:nvCxnSpPr>
        <p:spPr>
          <a:xfrm flipH="1">
            <a:off x="5367212" y="737175"/>
            <a:ext cx="35635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800600" y="1248581"/>
            <a:ext cx="3555782" cy="523220"/>
          </a:xfrm>
          <a:prstGeom prst="rect">
            <a:avLst/>
          </a:prstGeom>
        </p:spPr>
        <p:txBody>
          <a:bodyPr wrap="none">
            <a:spAutoFit/>
          </a:bodyPr>
          <a:lstStyle/>
          <a:p>
            <a:pPr rtl="1"/>
            <a:r>
              <a:rPr lang="fa-IR" sz="2800" b="1" dirty="0">
                <a:cs typeface="B Tabassom" pitchFamily="2" charset="-78"/>
              </a:rPr>
              <a:t>امنیت تصرف غیررسمی (در عمل) :</a:t>
            </a:r>
            <a:endParaRPr lang="en-US" sz="2800" b="1" dirty="0">
              <a:cs typeface="B Tabassom" pitchFamily="2" charset="-78"/>
            </a:endParaRPr>
          </a:p>
        </p:txBody>
      </p:sp>
      <p:sp>
        <p:nvSpPr>
          <p:cNvPr id="5" name="Rectangle 4"/>
          <p:cNvSpPr/>
          <p:nvPr/>
        </p:nvSpPr>
        <p:spPr>
          <a:xfrm>
            <a:off x="533400" y="2136339"/>
            <a:ext cx="8153400" cy="2308324"/>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این رویکرد، امنیت تصرف از طریق عوامل فراقانونی همچون میزان همبستگی سازمان های اجتماع محل، اندازه سکونتگاه، حمایت های اشخاص سیاسی، مدت سکونت خانوارها در سکونتگاه ها ایجاد می شود. در واقع این نوع از امنیت تصرف، حالت قانونی نداشته و با گذشت زمان در سکونتگاه های غیررسمی افزایش می یابد و با فراهم آمدن خدمات زیرساختی و سرشماری های انجام شده و هرگونه سندی که وجود این گونه سکونتگاه ها را به رسمیت بشناسد قدرت می گیرند.</a:t>
            </a:r>
          </a:p>
        </p:txBody>
      </p:sp>
    </p:spTree>
    <p:extLst>
      <p:ext uri="{BB962C8B-B14F-4D97-AF65-F5344CB8AC3E}">
        <p14:creationId xmlns:p14="http://schemas.microsoft.com/office/powerpoint/2010/main" val="9302238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67212" y="152400"/>
            <a:ext cx="3486852" cy="584775"/>
          </a:xfrm>
          <a:prstGeom prst="rect">
            <a:avLst/>
          </a:prstGeom>
        </p:spPr>
        <p:txBody>
          <a:bodyPr wrap="none">
            <a:spAutoFit/>
          </a:bodyPr>
          <a:lstStyle/>
          <a:p>
            <a:r>
              <a:rPr lang="fa-IR" sz="3200" b="1" dirty="0">
                <a:cs typeface="B Tabassom" pitchFamily="2" charset="-78"/>
              </a:rPr>
              <a:t>امنیت مالکیت و تصرف زمین</a:t>
            </a:r>
          </a:p>
        </p:txBody>
      </p:sp>
      <p:cxnSp>
        <p:nvCxnSpPr>
          <p:cNvPr id="5" name="Straight Connector 4"/>
          <p:cNvCxnSpPr/>
          <p:nvPr/>
        </p:nvCxnSpPr>
        <p:spPr>
          <a:xfrm flipH="1">
            <a:off x="5367212" y="737175"/>
            <a:ext cx="35635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5898645" y="1367972"/>
            <a:ext cx="2254143" cy="523220"/>
          </a:xfrm>
          <a:prstGeom prst="rect">
            <a:avLst/>
          </a:prstGeom>
        </p:spPr>
        <p:txBody>
          <a:bodyPr wrap="none">
            <a:spAutoFit/>
          </a:bodyPr>
          <a:lstStyle/>
          <a:p>
            <a:pPr rtl="1"/>
            <a:r>
              <a:rPr lang="fa-IR" sz="2800" b="1" dirty="0">
                <a:cs typeface="B Tabassom" pitchFamily="2" charset="-78"/>
              </a:rPr>
              <a:t>امنیت تصرف ادراکی:</a:t>
            </a:r>
            <a:endParaRPr lang="en-US" sz="2800" b="1" dirty="0">
              <a:cs typeface="B Tabassom" pitchFamily="2" charset="-78"/>
            </a:endParaRPr>
          </a:p>
        </p:txBody>
      </p:sp>
      <p:sp>
        <p:nvSpPr>
          <p:cNvPr id="7" name="Rectangle 6"/>
          <p:cNvSpPr/>
          <p:nvPr/>
        </p:nvSpPr>
        <p:spPr>
          <a:xfrm>
            <a:off x="529771" y="2438400"/>
            <a:ext cx="8077200" cy="1569660"/>
          </a:xfrm>
          <a:prstGeom prst="rect">
            <a:avLst/>
          </a:prstGeom>
        </p:spPr>
        <p:txBody>
          <a:bodyPr wrap="square">
            <a:spAutoFit/>
          </a:bodyPr>
          <a:lstStyle/>
          <a:p>
            <a:pPr algn="just" rtl="1"/>
            <a:r>
              <a:rPr lang="fa-IR" sz="2400" dirty="0" smtClean="0">
                <a:cs typeface="B Nazanin" pitchFamily="2" charset="-78"/>
              </a:rPr>
              <a:t>	این </a:t>
            </a:r>
            <a:r>
              <a:rPr lang="fa-IR" sz="2400" dirty="0">
                <a:cs typeface="B Nazanin" pitchFamily="2" charset="-78"/>
              </a:rPr>
              <a:t>نوع از امنیت تصرف، حالت ذهنی داشته و مربوط به ادراک ساکنین از موقعیت تصرفی خود می باشد. یا به عبارت بهتر میزان امنیتی است که خانوارها از موقعیت تصرفی خود دارند. این نوع از امنیت به علت ذهنی بودنش در میان ساکنان محلات متفاوت می باشد.</a:t>
            </a:r>
          </a:p>
        </p:txBody>
      </p:sp>
    </p:spTree>
    <p:extLst>
      <p:ext uri="{BB962C8B-B14F-4D97-AF65-F5344CB8AC3E}">
        <p14:creationId xmlns:p14="http://schemas.microsoft.com/office/powerpoint/2010/main" val="3357780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9400" y="152400"/>
            <a:ext cx="6019800" cy="461665"/>
          </a:xfrm>
          <a:prstGeom prst="rect">
            <a:avLst/>
          </a:prstGeom>
          <a:noFill/>
        </p:spPr>
        <p:txBody>
          <a:bodyPr wrap="square" rtlCol="1">
            <a:spAutoFit/>
          </a:bodyPr>
          <a:lstStyle/>
          <a:p>
            <a:pPr marL="342900" indent="-342900" algn="ctr" rtl="1">
              <a:buFont typeface="Wingdings" pitchFamily="2" charset="2"/>
              <a:buChar char="Ø"/>
            </a:pPr>
            <a:r>
              <a:rPr lang="fa-IR" sz="2400" dirty="0" smtClean="0">
                <a:cs typeface="B Nazanin" pitchFamily="2" charset="-78"/>
              </a:rPr>
              <a:t>ابعاد سه گانه امنیت تصرف زمین و عناصر تشکیل دهنده آن</a:t>
            </a:r>
            <a:endParaRPr lang="fa-IR" sz="2400" dirty="0">
              <a:cs typeface="B Nazanin" pitchFamily="2" charset="-78"/>
            </a:endParaRPr>
          </a:p>
        </p:txBody>
      </p:sp>
      <p:sp>
        <p:nvSpPr>
          <p:cNvPr id="3" name="Rounded Rectangle 2"/>
          <p:cNvSpPr/>
          <p:nvPr/>
        </p:nvSpPr>
        <p:spPr>
          <a:xfrm>
            <a:off x="7467600" y="2819400"/>
            <a:ext cx="1524000" cy="7620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b="1" dirty="0" smtClean="0">
                <a:cs typeface="B Nazanin" pitchFamily="2" charset="-78"/>
              </a:rPr>
              <a:t>امنیت تصرف زمین</a:t>
            </a:r>
            <a:endParaRPr lang="fa-IR" sz="2000" b="1" dirty="0">
              <a:cs typeface="B Nazanin" pitchFamily="2" charset="-78"/>
            </a:endParaRPr>
          </a:p>
        </p:txBody>
      </p:sp>
      <p:sp>
        <p:nvSpPr>
          <p:cNvPr id="4" name="Rounded Rectangle 3"/>
          <p:cNvSpPr/>
          <p:nvPr/>
        </p:nvSpPr>
        <p:spPr>
          <a:xfrm>
            <a:off x="5829300" y="1066800"/>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ادراکی</a:t>
            </a:r>
            <a:endParaRPr lang="fa-IR" sz="2400" dirty="0">
              <a:cs typeface="B Nazanin" pitchFamily="2" charset="-78"/>
            </a:endParaRPr>
          </a:p>
        </p:txBody>
      </p:sp>
      <p:sp>
        <p:nvSpPr>
          <p:cNvPr id="5" name="Rounded Rectangle 4"/>
          <p:cNvSpPr/>
          <p:nvPr/>
        </p:nvSpPr>
        <p:spPr>
          <a:xfrm>
            <a:off x="5829300" y="2933700"/>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1600" b="1" dirty="0" smtClean="0">
                <a:cs typeface="B Nazanin" pitchFamily="2" charset="-78"/>
              </a:rPr>
              <a:t>غیررسمی</a:t>
            </a:r>
          </a:p>
          <a:p>
            <a:pPr algn="ctr"/>
            <a:r>
              <a:rPr lang="fa-IR" sz="1600" b="1" dirty="0" smtClean="0">
                <a:cs typeface="B Nazanin" pitchFamily="2" charset="-78"/>
              </a:rPr>
              <a:t>(درعمل)</a:t>
            </a:r>
            <a:endParaRPr lang="fa-IR" sz="1600" b="1" dirty="0">
              <a:cs typeface="B Nazanin" pitchFamily="2" charset="-78"/>
            </a:endParaRPr>
          </a:p>
        </p:txBody>
      </p:sp>
      <p:sp>
        <p:nvSpPr>
          <p:cNvPr id="6" name="Rounded Rectangle 5"/>
          <p:cNvSpPr/>
          <p:nvPr/>
        </p:nvSpPr>
        <p:spPr>
          <a:xfrm>
            <a:off x="5829300" y="4974771"/>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400" dirty="0" smtClean="0">
                <a:cs typeface="B Nazanin" pitchFamily="2" charset="-78"/>
              </a:rPr>
              <a:t>قانونی</a:t>
            </a:r>
            <a:endParaRPr lang="fa-IR" sz="2400" dirty="0">
              <a:cs typeface="B Nazanin" pitchFamily="2" charset="-78"/>
            </a:endParaRPr>
          </a:p>
        </p:txBody>
      </p:sp>
      <p:sp>
        <p:nvSpPr>
          <p:cNvPr id="7" name="Rounded Rectangle 6"/>
          <p:cNvSpPr/>
          <p:nvPr/>
        </p:nvSpPr>
        <p:spPr>
          <a:xfrm>
            <a:off x="4191000" y="1066800"/>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تجربه یا درک افراد</a:t>
            </a:r>
            <a:endParaRPr lang="fa-IR" sz="2000" dirty="0">
              <a:cs typeface="B Nazanin" pitchFamily="2" charset="-78"/>
            </a:endParaRPr>
          </a:p>
        </p:txBody>
      </p:sp>
      <p:sp>
        <p:nvSpPr>
          <p:cNvPr id="9" name="Rounded Rectangle 8"/>
          <p:cNvSpPr/>
          <p:nvPr/>
        </p:nvSpPr>
        <p:spPr>
          <a:xfrm>
            <a:off x="4191000" y="1752600"/>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عناصر درونی</a:t>
            </a:r>
            <a:endParaRPr lang="fa-IR" sz="2000" dirty="0">
              <a:cs typeface="B Nazanin" pitchFamily="2" charset="-78"/>
            </a:endParaRPr>
          </a:p>
        </p:txBody>
      </p:sp>
      <p:sp>
        <p:nvSpPr>
          <p:cNvPr id="10" name="Rounded Rectangle 9"/>
          <p:cNvSpPr/>
          <p:nvPr/>
        </p:nvSpPr>
        <p:spPr>
          <a:xfrm>
            <a:off x="4191000" y="3810000"/>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عناصر بیرونی</a:t>
            </a:r>
            <a:endParaRPr lang="fa-IR" sz="2000" dirty="0">
              <a:cs typeface="B Nazanin" pitchFamily="2" charset="-78"/>
            </a:endParaRPr>
          </a:p>
        </p:txBody>
      </p:sp>
      <p:sp>
        <p:nvSpPr>
          <p:cNvPr id="11" name="Rounded Rectangle 10"/>
          <p:cNvSpPr/>
          <p:nvPr/>
        </p:nvSpPr>
        <p:spPr>
          <a:xfrm>
            <a:off x="4191000" y="4974771"/>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مالکیت محور</a:t>
            </a:r>
            <a:endParaRPr lang="fa-IR" sz="2000" dirty="0">
              <a:cs typeface="B Nazanin" pitchFamily="2" charset="-78"/>
            </a:endParaRPr>
          </a:p>
        </p:txBody>
      </p:sp>
      <p:sp>
        <p:nvSpPr>
          <p:cNvPr id="12" name="Rounded Rectangle 11"/>
          <p:cNvSpPr/>
          <p:nvPr/>
        </p:nvSpPr>
        <p:spPr>
          <a:xfrm>
            <a:off x="4191000" y="5867400"/>
            <a:ext cx="1333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دولت محور</a:t>
            </a:r>
            <a:endParaRPr lang="fa-IR" sz="2000" dirty="0">
              <a:cs typeface="B Nazanin" pitchFamily="2" charset="-78"/>
            </a:endParaRPr>
          </a:p>
        </p:txBody>
      </p:sp>
      <p:sp>
        <p:nvSpPr>
          <p:cNvPr id="13" name="Rounded Rectangle 12"/>
          <p:cNvSpPr/>
          <p:nvPr/>
        </p:nvSpPr>
        <p:spPr>
          <a:xfrm>
            <a:off x="304800" y="614065"/>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مدت زمان اشتغال</a:t>
            </a:r>
            <a:endParaRPr lang="fa-IR" sz="2000" dirty="0">
              <a:cs typeface="B Nazanin" pitchFamily="2" charset="-78"/>
            </a:endParaRPr>
          </a:p>
        </p:txBody>
      </p:sp>
      <p:sp>
        <p:nvSpPr>
          <p:cNvPr id="14" name="Rounded Rectangle 13"/>
          <p:cNvSpPr/>
          <p:nvPr/>
        </p:nvSpPr>
        <p:spPr>
          <a:xfrm>
            <a:off x="304800" y="1279071"/>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اندازه سکونتگاه</a:t>
            </a:r>
            <a:endParaRPr lang="fa-IR" sz="2000" dirty="0">
              <a:cs typeface="B Nazanin" pitchFamily="2" charset="-78"/>
            </a:endParaRPr>
          </a:p>
        </p:txBody>
      </p:sp>
      <p:sp>
        <p:nvSpPr>
          <p:cNvPr id="15" name="Rounded Rectangle 14"/>
          <p:cNvSpPr/>
          <p:nvPr/>
        </p:nvSpPr>
        <p:spPr>
          <a:xfrm>
            <a:off x="304800" y="1997529"/>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1600" dirty="0" smtClean="0">
                <a:cs typeface="B Nazanin" pitchFamily="2" charset="-78"/>
              </a:rPr>
              <a:t>میزان همبستگی سازمان های محلی</a:t>
            </a:r>
            <a:endParaRPr lang="fa-IR" sz="1600" dirty="0">
              <a:cs typeface="B Nazanin" pitchFamily="2" charset="-78"/>
            </a:endParaRPr>
          </a:p>
        </p:txBody>
      </p:sp>
      <p:sp>
        <p:nvSpPr>
          <p:cNvPr id="16" name="Rounded Rectangle 15"/>
          <p:cNvSpPr/>
          <p:nvPr/>
        </p:nvSpPr>
        <p:spPr>
          <a:xfrm>
            <a:off x="304800" y="2667000"/>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حمایت شخص ثالث</a:t>
            </a:r>
            <a:endParaRPr lang="fa-IR" sz="2000" dirty="0">
              <a:cs typeface="B Nazanin" pitchFamily="2" charset="-78"/>
            </a:endParaRPr>
          </a:p>
        </p:txBody>
      </p:sp>
      <p:sp>
        <p:nvSpPr>
          <p:cNvPr id="17" name="Rounded Rectangle 16"/>
          <p:cNvSpPr/>
          <p:nvPr/>
        </p:nvSpPr>
        <p:spPr>
          <a:xfrm>
            <a:off x="304800" y="3350986"/>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تجهیز واسطه ها</a:t>
            </a:r>
            <a:endParaRPr lang="fa-IR" sz="2000" dirty="0">
              <a:cs typeface="B Nazanin" pitchFamily="2" charset="-78"/>
            </a:endParaRPr>
          </a:p>
        </p:txBody>
      </p:sp>
      <p:sp>
        <p:nvSpPr>
          <p:cNvPr id="18" name="Rounded Rectangle 17"/>
          <p:cNvSpPr/>
          <p:nvPr/>
        </p:nvSpPr>
        <p:spPr>
          <a:xfrm>
            <a:off x="304800" y="4065814"/>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پذیرش سیاسی</a:t>
            </a:r>
            <a:endParaRPr lang="fa-IR" sz="2000" dirty="0">
              <a:cs typeface="B Nazanin" pitchFamily="2" charset="-78"/>
            </a:endParaRPr>
          </a:p>
        </p:txBody>
      </p:sp>
      <p:sp>
        <p:nvSpPr>
          <p:cNvPr id="19" name="Rounded Rectangle 18"/>
          <p:cNvSpPr/>
          <p:nvPr/>
        </p:nvSpPr>
        <p:spPr>
          <a:xfrm>
            <a:off x="304800" y="4737099"/>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1400" dirty="0" smtClean="0">
                <a:cs typeface="B Nazanin" pitchFamily="2" charset="-78"/>
              </a:rPr>
              <a:t>شیوه اجرایی منجر به تصدیق اشغال بدون فراهم آوردن حقوق</a:t>
            </a:r>
            <a:endParaRPr lang="fa-IR" sz="1400" dirty="0">
              <a:cs typeface="B Nazanin" pitchFamily="2" charset="-78"/>
            </a:endParaRPr>
          </a:p>
        </p:txBody>
      </p:sp>
      <p:sp>
        <p:nvSpPr>
          <p:cNvPr id="20" name="Rounded Rectangle 19"/>
          <p:cNvSpPr/>
          <p:nvPr/>
        </p:nvSpPr>
        <p:spPr>
          <a:xfrm>
            <a:off x="304800" y="5491842"/>
            <a:ext cx="2095500" cy="533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dirty="0" smtClean="0">
                <a:cs typeface="B Nazanin" pitchFamily="2" charset="-78"/>
              </a:rPr>
              <a:t>سند محور</a:t>
            </a:r>
            <a:endParaRPr lang="fa-IR" sz="2000" dirty="0">
              <a:cs typeface="B Nazanin" pitchFamily="2" charset="-78"/>
            </a:endParaRPr>
          </a:p>
        </p:txBody>
      </p:sp>
      <p:cxnSp>
        <p:nvCxnSpPr>
          <p:cNvPr id="22" name="Straight Connector 21"/>
          <p:cNvCxnSpPr>
            <a:stCxn id="3" idx="1"/>
            <a:endCxn id="4" idx="3"/>
          </p:cNvCxnSpPr>
          <p:nvPr/>
        </p:nvCxnSpPr>
        <p:spPr>
          <a:xfrm flipH="1" flipV="1">
            <a:off x="7162800" y="1333500"/>
            <a:ext cx="304800" cy="1866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3" idx="1"/>
            <a:endCxn id="5" idx="3"/>
          </p:cNvCxnSpPr>
          <p:nvPr/>
        </p:nvCxnSpPr>
        <p:spPr>
          <a:xfrm flipH="1">
            <a:off x="7162800" y="3200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3" idx="1"/>
            <a:endCxn id="6" idx="3"/>
          </p:cNvCxnSpPr>
          <p:nvPr/>
        </p:nvCxnSpPr>
        <p:spPr>
          <a:xfrm flipH="1">
            <a:off x="7162800" y="3200400"/>
            <a:ext cx="304800" cy="20410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4" idx="1"/>
            <a:endCxn id="7" idx="3"/>
          </p:cNvCxnSpPr>
          <p:nvPr/>
        </p:nvCxnSpPr>
        <p:spPr>
          <a:xfrm flipH="1">
            <a:off x="5524500" y="13335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5" idx="1"/>
            <a:endCxn id="9" idx="3"/>
          </p:cNvCxnSpPr>
          <p:nvPr/>
        </p:nvCxnSpPr>
        <p:spPr>
          <a:xfrm flipH="1" flipV="1">
            <a:off x="5524500" y="2019300"/>
            <a:ext cx="304800" cy="1181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5" idx="1"/>
            <a:endCxn id="10" idx="3"/>
          </p:cNvCxnSpPr>
          <p:nvPr/>
        </p:nvCxnSpPr>
        <p:spPr>
          <a:xfrm flipH="1">
            <a:off x="5524500" y="3200400"/>
            <a:ext cx="304800" cy="876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6" idx="1"/>
            <a:endCxn id="11" idx="3"/>
          </p:cNvCxnSpPr>
          <p:nvPr/>
        </p:nvCxnSpPr>
        <p:spPr>
          <a:xfrm flipH="1">
            <a:off x="5524500" y="5241471"/>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6" idx="1"/>
            <a:endCxn id="12" idx="3"/>
          </p:cNvCxnSpPr>
          <p:nvPr/>
        </p:nvCxnSpPr>
        <p:spPr>
          <a:xfrm flipH="1">
            <a:off x="5524500" y="5241471"/>
            <a:ext cx="304800" cy="892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9" idx="1"/>
            <a:endCxn id="13" idx="3"/>
          </p:cNvCxnSpPr>
          <p:nvPr/>
        </p:nvCxnSpPr>
        <p:spPr>
          <a:xfrm flipH="1" flipV="1">
            <a:off x="2400300" y="880765"/>
            <a:ext cx="1790700" cy="1138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9" idx="1"/>
            <a:endCxn id="14" idx="3"/>
          </p:cNvCxnSpPr>
          <p:nvPr/>
        </p:nvCxnSpPr>
        <p:spPr>
          <a:xfrm flipH="1" flipV="1">
            <a:off x="2400300" y="1545771"/>
            <a:ext cx="1790700" cy="47352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9" idx="1"/>
            <a:endCxn id="15" idx="3"/>
          </p:cNvCxnSpPr>
          <p:nvPr/>
        </p:nvCxnSpPr>
        <p:spPr>
          <a:xfrm flipH="1">
            <a:off x="2400300" y="2019300"/>
            <a:ext cx="1790700" cy="244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10" idx="1"/>
            <a:endCxn id="16" idx="3"/>
          </p:cNvCxnSpPr>
          <p:nvPr/>
        </p:nvCxnSpPr>
        <p:spPr>
          <a:xfrm flipH="1" flipV="1">
            <a:off x="2400300" y="2933700"/>
            <a:ext cx="1790700" cy="114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0" idx="1"/>
            <a:endCxn id="17" idx="3"/>
          </p:cNvCxnSpPr>
          <p:nvPr/>
        </p:nvCxnSpPr>
        <p:spPr>
          <a:xfrm flipH="1" flipV="1">
            <a:off x="2400300" y="3617686"/>
            <a:ext cx="1790700" cy="45901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10" idx="1"/>
            <a:endCxn id="18" idx="3"/>
          </p:cNvCxnSpPr>
          <p:nvPr/>
        </p:nvCxnSpPr>
        <p:spPr>
          <a:xfrm flipH="1">
            <a:off x="2400300" y="4076700"/>
            <a:ext cx="1790700" cy="255814"/>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0" idx="1"/>
            <a:endCxn id="19" idx="3"/>
          </p:cNvCxnSpPr>
          <p:nvPr/>
        </p:nvCxnSpPr>
        <p:spPr>
          <a:xfrm flipH="1">
            <a:off x="2400300" y="4076700"/>
            <a:ext cx="1790700" cy="927099"/>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11" idx="1"/>
            <a:endCxn id="20" idx="3"/>
          </p:cNvCxnSpPr>
          <p:nvPr/>
        </p:nvCxnSpPr>
        <p:spPr>
          <a:xfrm flipH="1">
            <a:off x="2400300" y="5241471"/>
            <a:ext cx="1790700" cy="51707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05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67212" y="152400"/>
            <a:ext cx="3486852" cy="584775"/>
          </a:xfrm>
          <a:prstGeom prst="rect">
            <a:avLst/>
          </a:prstGeom>
        </p:spPr>
        <p:txBody>
          <a:bodyPr wrap="none">
            <a:spAutoFit/>
          </a:bodyPr>
          <a:lstStyle/>
          <a:p>
            <a:r>
              <a:rPr lang="fa-IR" sz="3200" b="1" dirty="0">
                <a:cs typeface="B Tabassom" pitchFamily="2" charset="-78"/>
              </a:rPr>
              <a:t>امنیت مالکیت و تصرف زمین</a:t>
            </a:r>
          </a:p>
        </p:txBody>
      </p:sp>
      <p:cxnSp>
        <p:nvCxnSpPr>
          <p:cNvPr id="3" name="Straight Connector 2"/>
          <p:cNvCxnSpPr/>
          <p:nvPr/>
        </p:nvCxnSpPr>
        <p:spPr>
          <a:xfrm flipH="1">
            <a:off x="5367212" y="737175"/>
            <a:ext cx="35635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608285" y="1241324"/>
            <a:ext cx="3813865" cy="523220"/>
          </a:xfrm>
          <a:prstGeom prst="rect">
            <a:avLst/>
          </a:prstGeom>
        </p:spPr>
        <p:txBody>
          <a:bodyPr wrap="none">
            <a:spAutoFit/>
          </a:bodyPr>
          <a:lstStyle/>
          <a:p>
            <a:pPr algn="just" rtl="1"/>
            <a:r>
              <a:rPr lang="fa-IR" sz="2800" b="1" dirty="0">
                <a:cs typeface="B Tabassom" pitchFamily="2" charset="-78"/>
              </a:rPr>
              <a:t>چگونگی سنجش میزان امنیت تصرف:</a:t>
            </a:r>
          </a:p>
        </p:txBody>
      </p:sp>
      <p:sp>
        <p:nvSpPr>
          <p:cNvPr id="5" name="Rectangle 4"/>
          <p:cNvSpPr/>
          <p:nvPr/>
        </p:nvSpPr>
        <p:spPr>
          <a:xfrm>
            <a:off x="533400" y="2057400"/>
            <a:ext cx="8077200" cy="3046988"/>
          </a:xfrm>
          <a:prstGeom prst="rect">
            <a:avLst/>
          </a:prstGeom>
        </p:spPr>
        <p:txBody>
          <a:bodyPr wrap="square">
            <a:spAutoFit/>
          </a:bodyPr>
          <a:lstStyle/>
          <a:p>
            <a:pPr algn="just" rtl="1"/>
            <a:r>
              <a:rPr lang="fa-IR" sz="2400" dirty="0" smtClean="0">
                <a:cs typeface="B Nazanin" pitchFamily="2" charset="-78"/>
              </a:rPr>
              <a:t>	امنیت </a:t>
            </a:r>
            <a:r>
              <a:rPr lang="fa-IR" sz="2400" dirty="0">
                <a:cs typeface="B Nazanin" pitchFamily="2" charset="-78"/>
              </a:rPr>
              <a:t>تصرف یک مقوله کیفی و تا حدودی ذهنی است؛ به همین خاطر </a:t>
            </a:r>
            <a:r>
              <a:rPr lang="fa-IR" sz="2400" dirty="0" smtClean="0">
                <a:cs typeface="B Nazanin" pitchFamily="2" charset="-78"/>
              </a:rPr>
              <a:t> نمی </a:t>
            </a:r>
            <a:r>
              <a:rPr lang="fa-IR" sz="2400" dirty="0">
                <a:cs typeface="B Nazanin" pitchFamily="2" charset="-78"/>
              </a:rPr>
              <a:t>توان آن را به طور مستقیم مورد سنجش قرار داد؛ یعنی این که نمی توان از ساکنان شهرها، محلا به طور مستقیم پرسید که میزان امنیت تصرف شما در چه میزانی است. ولی با این حال می توان برای اندازه گیری آن از شاخص های مهم در این امر استفاده کرد یا به عبارتی بهتر به جای سنجش میزان امنیت تصرف زمین به طور مستقیم، به اندازه گیری شاخص های اساسی آن پرداخت. بر این اساس اکثرمحققان برای سنجش میزان امنیت تصرف از شاخص های متنوعی استفاده کرده اند. به طوری که می توان آن ها را در قالب سه دسته زیر طبقه بندی کرد.</a:t>
            </a:r>
            <a:endParaRPr lang="en-US" sz="2400" dirty="0">
              <a:cs typeface="B Nazanin" pitchFamily="2" charset="-78"/>
            </a:endParaRPr>
          </a:p>
        </p:txBody>
      </p:sp>
    </p:spTree>
    <p:extLst>
      <p:ext uri="{BB962C8B-B14F-4D97-AF65-F5344CB8AC3E}">
        <p14:creationId xmlns:p14="http://schemas.microsoft.com/office/powerpoint/2010/main" val="5339592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2686" y="381000"/>
            <a:ext cx="8229600" cy="2215991"/>
          </a:xfrm>
          <a:prstGeom prst="rect">
            <a:avLst/>
          </a:prstGeom>
        </p:spPr>
        <p:txBody>
          <a:bodyPr wrap="square">
            <a:spAutoFit/>
          </a:bodyPr>
          <a:lstStyle/>
          <a:p>
            <a:pPr algn="just" rtl="1">
              <a:lnSpc>
                <a:spcPct val="115000"/>
              </a:lnSpc>
              <a:spcAft>
                <a:spcPts val="1000"/>
              </a:spcAft>
            </a:pPr>
            <a:r>
              <a:rPr lang="fa-IR" sz="2000" b="1" dirty="0" smtClean="0">
                <a:latin typeface="Calibri"/>
                <a:ea typeface="Calibri"/>
                <a:cs typeface="B Nazanin" pitchFamily="2" charset="-78"/>
              </a:rPr>
              <a:t>	این </a:t>
            </a:r>
            <a:r>
              <a:rPr lang="fa-IR" sz="2000" b="1" dirty="0">
                <a:latin typeface="Calibri"/>
                <a:ea typeface="Calibri"/>
                <a:cs typeface="B Nazanin" pitchFamily="2" charset="-78"/>
              </a:rPr>
              <a:t>دیدگاه عمدتا متوجه ریشه ها و بنیادهای شهرنشینی و شهرگرایی کشورهای درحال توسعه بوده و بیشتر عوامل اقتصادی موثر در شکل دهی بدان را مورد کاوش و تحلیل قرار داده است. رادیکالیست ها بر این نکته تاکید می کنند که امر شهرنشینی محصول سیستم های مشخص اجتماعی-اقتصادی است و ساخت داخلی شهرها و تفاوت های موجود در کاربری زمین در شهرها باید با توجه به عامل رسیدن به حداکثر سود تبیین شود. به نظر آن ها شهر اساسا محصول نیروهای اقتصادی است.</a:t>
            </a:r>
            <a:endParaRPr lang="en-US" sz="2000" b="1" dirty="0">
              <a:effectLst/>
              <a:latin typeface="Calibri"/>
              <a:ea typeface="Calibri"/>
              <a:cs typeface="B Nazanin" pitchFamily="2" charset="-78"/>
            </a:endParaRPr>
          </a:p>
        </p:txBody>
      </p:sp>
      <p:sp>
        <p:nvSpPr>
          <p:cNvPr id="3" name="Rectangle 2"/>
          <p:cNvSpPr/>
          <p:nvPr/>
        </p:nvSpPr>
        <p:spPr>
          <a:xfrm>
            <a:off x="442686" y="2611505"/>
            <a:ext cx="8229600" cy="3477875"/>
          </a:xfrm>
          <a:prstGeom prst="rect">
            <a:avLst/>
          </a:prstGeom>
        </p:spPr>
        <p:txBody>
          <a:bodyPr wrap="square">
            <a:spAutoFit/>
          </a:bodyPr>
          <a:lstStyle/>
          <a:p>
            <a:pPr algn="just" rtl="1"/>
            <a:r>
              <a:rPr lang="fa-IR" sz="2000" b="1" dirty="0" smtClean="0">
                <a:latin typeface="Calibri"/>
                <a:ea typeface="Calibri"/>
                <a:cs typeface="B Nazanin" pitchFamily="2" charset="-78"/>
              </a:rPr>
              <a:t>	در </a:t>
            </a:r>
            <a:r>
              <a:rPr lang="fa-IR" sz="2000" b="1" dirty="0">
                <a:latin typeface="Calibri"/>
                <a:ea typeface="Calibri"/>
                <a:cs typeface="B Nazanin" pitchFamily="2" charset="-78"/>
              </a:rPr>
              <a:t>جغرافیای رادیکال، همه مسایل مربوط به شرایط اقتصادی و محیط زندگی، در ارتباط با این توسعه نابرابر ساز تعیین می شود. به نظر رادیکالیست ها در زمان ما، جامعه مدرن خصلتی دوگانه دارد. در یک سمت دستاوردهای مادی، علمی و رفاهی و در سمت دیگر، تسلط روابط غیرانسانی و نابرابری های شدید اجتماعی-اقتصادی قرار می گیرد. دکتر پیروان درمورد این دیدگاه عقیده دارند که تولیدات مالی، پیکرتراش اصلی زندگی اجتماعی و اقتصادی مردم می باشند. در نهایت، این دیدگاه با نپذیرفتن قوانین بازی، در پی چاره های اساسی یا تغییر در ساختار جامعه است. تصور بر این است تا نظام کلان اصلاح نشود، نظام های خرد قابل اصلاح نیستند و در واقع درگیر بهبود وضعیت اجتماعات ساکن در اسکان های غیر رسمی نشده و به سازماندهی اجتماعی برای جنبش های سیاسی تکیه می کند و از این رو، باز هم به مانند دیدگاه لیبرال، آن ها را به حال خود رها کرده تا زمانی که سازوکارهای فقرزا و ناعادلانه ی جامعه نابود شوند. </a:t>
            </a:r>
            <a:endParaRPr lang="en-US" sz="2000" b="1" dirty="0">
              <a:cs typeface="B Nazanin" pitchFamily="2" charset="-78"/>
            </a:endParaRPr>
          </a:p>
        </p:txBody>
      </p:sp>
    </p:spTree>
    <p:extLst>
      <p:ext uri="{BB962C8B-B14F-4D97-AF65-F5344CB8AC3E}">
        <p14:creationId xmlns:p14="http://schemas.microsoft.com/office/powerpoint/2010/main" val="2734264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Stored Data 4"/>
          <p:cNvSpPr/>
          <p:nvPr/>
        </p:nvSpPr>
        <p:spPr>
          <a:xfrm>
            <a:off x="5638800" y="381000"/>
            <a:ext cx="2971800" cy="1295400"/>
          </a:xfrm>
          <a:prstGeom prst="flowChartOnlineStorag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6" name="TextBox 5"/>
          <p:cNvSpPr txBox="1"/>
          <p:nvPr/>
        </p:nvSpPr>
        <p:spPr>
          <a:xfrm>
            <a:off x="5809343" y="613201"/>
            <a:ext cx="2209800" cy="830997"/>
          </a:xfrm>
          <a:prstGeom prst="rect">
            <a:avLst/>
          </a:prstGeom>
          <a:noFill/>
        </p:spPr>
        <p:txBody>
          <a:bodyPr wrap="square" rtlCol="1">
            <a:spAutoFit/>
          </a:bodyPr>
          <a:lstStyle/>
          <a:p>
            <a:pPr algn="ctr"/>
            <a:r>
              <a:rPr lang="fa-IR" sz="2400" dirty="0" smtClean="0">
                <a:cs typeface="B Nazanin" pitchFamily="2" charset="-78"/>
              </a:rPr>
              <a:t>دسته اول:</a:t>
            </a:r>
          </a:p>
          <a:p>
            <a:pPr algn="ctr"/>
            <a:r>
              <a:rPr lang="fa-IR" sz="2400" dirty="0" smtClean="0">
                <a:cs typeface="B Nazanin" pitchFamily="2" charset="-78"/>
              </a:rPr>
              <a:t>شاخص های قانونی</a:t>
            </a:r>
            <a:endParaRPr lang="fa-IR" sz="2400" dirty="0">
              <a:cs typeface="B Nazanin" pitchFamily="2" charset="-78"/>
            </a:endParaRPr>
          </a:p>
        </p:txBody>
      </p:sp>
      <p:sp>
        <p:nvSpPr>
          <p:cNvPr id="7" name="Flowchart: Stored Data 6"/>
          <p:cNvSpPr/>
          <p:nvPr/>
        </p:nvSpPr>
        <p:spPr>
          <a:xfrm>
            <a:off x="3200400" y="2133600"/>
            <a:ext cx="2971800" cy="1295400"/>
          </a:xfrm>
          <a:prstGeom prst="flowChartOnlineStorag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8" name="TextBox 7"/>
          <p:cNvSpPr txBox="1"/>
          <p:nvPr/>
        </p:nvSpPr>
        <p:spPr>
          <a:xfrm>
            <a:off x="3004457" y="2209084"/>
            <a:ext cx="2819400" cy="1200329"/>
          </a:xfrm>
          <a:prstGeom prst="rect">
            <a:avLst/>
          </a:prstGeom>
          <a:noFill/>
        </p:spPr>
        <p:txBody>
          <a:bodyPr wrap="square" rtlCol="1">
            <a:spAutoFit/>
          </a:bodyPr>
          <a:lstStyle/>
          <a:p>
            <a:pPr algn="ctr"/>
            <a:r>
              <a:rPr lang="fa-IR" sz="2400" dirty="0" smtClean="0">
                <a:cs typeface="B Nazanin" pitchFamily="2" charset="-78"/>
              </a:rPr>
              <a:t>دسته دوم: </a:t>
            </a:r>
          </a:p>
          <a:p>
            <a:pPr algn="ctr"/>
            <a:r>
              <a:rPr lang="fa-IR" sz="2400" dirty="0" smtClean="0">
                <a:cs typeface="B Nazanin" pitchFamily="2" charset="-78"/>
              </a:rPr>
              <a:t>شاخص های فراقانونی و نیمه قانونی</a:t>
            </a:r>
            <a:endParaRPr lang="fa-IR" sz="2400" dirty="0">
              <a:cs typeface="B Nazanin" pitchFamily="2" charset="-78"/>
            </a:endParaRPr>
          </a:p>
        </p:txBody>
      </p:sp>
      <p:sp>
        <p:nvSpPr>
          <p:cNvPr id="9" name="Flowchart: Stored Data 8"/>
          <p:cNvSpPr/>
          <p:nvPr/>
        </p:nvSpPr>
        <p:spPr>
          <a:xfrm>
            <a:off x="457200" y="3733800"/>
            <a:ext cx="2971800" cy="1295400"/>
          </a:xfrm>
          <a:prstGeom prst="flowChartOnlineStorag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10" name="TextBox 9"/>
          <p:cNvSpPr txBox="1"/>
          <p:nvPr/>
        </p:nvSpPr>
        <p:spPr>
          <a:xfrm>
            <a:off x="609600" y="3966001"/>
            <a:ext cx="2209800" cy="830997"/>
          </a:xfrm>
          <a:prstGeom prst="rect">
            <a:avLst/>
          </a:prstGeom>
          <a:noFill/>
        </p:spPr>
        <p:txBody>
          <a:bodyPr wrap="square" rtlCol="1">
            <a:spAutoFit/>
          </a:bodyPr>
          <a:lstStyle/>
          <a:p>
            <a:pPr algn="ctr"/>
            <a:r>
              <a:rPr lang="fa-IR" sz="2400" dirty="0" smtClean="0">
                <a:cs typeface="B Nazanin" pitchFamily="2" charset="-78"/>
              </a:rPr>
              <a:t>دسته سوم:</a:t>
            </a:r>
          </a:p>
          <a:p>
            <a:pPr algn="ctr"/>
            <a:r>
              <a:rPr lang="fa-IR" sz="2400" dirty="0" smtClean="0">
                <a:cs typeface="B Nazanin" pitchFamily="2" charset="-78"/>
              </a:rPr>
              <a:t>شاخص های ادراکی</a:t>
            </a:r>
            <a:endParaRPr lang="fa-IR" sz="2400" dirty="0">
              <a:cs typeface="B Nazanin" pitchFamily="2" charset="-78"/>
            </a:endParaRPr>
          </a:p>
        </p:txBody>
      </p:sp>
    </p:spTree>
    <p:extLst>
      <p:ext uri="{BB962C8B-B14F-4D97-AF65-F5344CB8AC3E}">
        <p14:creationId xmlns:p14="http://schemas.microsoft.com/office/powerpoint/2010/main" val="18111716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13258" y="411632"/>
            <a:ext cx="3353803" cy="523220"/>
          </a:xfrm>
          <a:prstGeom prst="rect">
            <a:avLst/>
          </a:prstGeom>
        </p:spPr>
        <p:txBody>
          <a:bodyPr wrap="none">
            <a:spAutoFit/>
          </a:bodyPr>
          <a:lstStyle/>
          <a:p>
            <a:pPr rtl="1"/>
            <a:r>
              <a:rPr lang="fa-IR" sz="2800" b="1" dirty="0">
                <a:cs typeface="B Tabassom" pitchFamily="2" charset="-78"/>
              </a:rPr>
              <a:t>دسته اول (شاخص های قانونی) :</a:t>
            </a:r>
            <a:endParaRPr lang="en-US" sz="2800" b="1" dirty="0">
              <a:cs typeface="B Tabassom" pitchFamily="2" charset="-78"/>
            </a:endParaRPr>
          </a:p>
        </p:txBody>
      </p:sp>
      <p:cxnSp>
        <p:nvCxnSpPr>
          <p:cNvPr id="3" name="Straight Connector 2"/>
          <p:cNvCxnSpPr/>
          <p:nvPr/>
        </p:nvCxnSpPr>
        <p:spPr>
          <a:xfrm flipH="1">
            <a:off x="5613258" y="934852"/>
            <a:ext cx="335380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44286" y="1981200"/>
            <a:ext cx="8001000" cy="2308324"/>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برخی از تحقیقات برای سنجش میزان امنیت تصرف از شاخص های قانونی سند مالکیت استفاده شده است. در این تحقیقات، امنیت تصرف مساوی مساوی با داشتن سند مالکیت قانونی عنوان شده است و آن خانوارهایی که برای مالکیت خود دارای سند قانونی نباشد فاقد امنیت تصرف شناسایی شده و هر لحظه احتمال تخلیه آن ها قابل تصور است. راهکار پیشنهادی این تحقیقات قانونی و رسمی کردن اسکان های غیررسمی می باشد. </a:t>
            </a:r>
            <a:endParaRPr lang="en-US" sz="2400" dirty="0">
              <a:cs typeface="B Nazanin" pitchFamily="2" charset="-78"/>
            </a:endParaRPr>
          </a:p>
        </p:txBody>
      </p:sp>
    </p:spTree>
    <p:extLst>
      <p:ext uri="{BB962C8B-B14F-4D97-AF65-F5344CB8AC3E}">
        <p14:creationId xmlns:p14="http://schemas.microsoft.com/office/powerpoint/2010/main" val="16486439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0981" y="475565"/>
            <a:ext cx="4629794" cy="523220"/>
          </a:xfrm>
          <a:prstGeom prst="rect">
            <a:avLst/>
          </a:prstGeom>
        </p:spPr>
        <p:txBody>
          <a:bodyPr wrap="none">
            <a:spAutoFit/>
          </a:bodyPr>
          <a:lstStyle/>
          <a:p>
            <a:pPr rtl="1"/>
            <a:r>
              <a:rPr lang="fa-IR" sz="2800" b="1" dirty="0">
                <a:cs typeface="B Tabassom" pitchFamily="2" charset="-78"/>
              </a:rPr>
              <a:t>دسته دوم (شاخصهای فراقانونی و نیمه قانونی) :</a:t>
            </a:r>
            <a:endParaRPr lang="en-US" sz="2800" b="1" dirty="0">
              <a:cs typeface="B Tabassom" pitchFamily="2" charset="-78"/>
            </a:endParaRPr>
          </a:p>
        </p:txBody>
      </p:sp>
      <p:cxnSp>
        <p:nvCxnSpPr>
          <p:cNvPr id="3" name="Straight Connector 2"/>
          <p:cNvCxnSpPr/>
          <p:nvPr/>
        </p:nvCxnSpPr>
        <p:spPr>
          <a:xfrm flipH="1">
            <a:off x="4300981" y="998785"/>
            <a:ext cx="462979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33400" y="2057400"/>
            <a:ext cx="8077200" cy="1569660"/>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بعضی از مطالعات برای سنجش میزان امنیت تصرف از عوامل غیرقانونی و نیمه قانونی همانند طول مدت سکونت، اندازه سکونتگاه، میزان قدرت و همبستگی سازمان های محلی، حمایت های سیاسی و میزان برخورداری از خدمات پایه برای سنجش امنیت تصرف استفاده شده است.</a:t>
            </a:r>
            <a:endParaRPr lang="en-US" sz="2400" dirty="0">
              <a:cs typeface="B Nazanin" pitchFamily="2" charset="-78"/>
            </a:endParaRPr>
          </a:p>
        </p:txBody>
      </p:sp>
    </p:spTree>
    <p:extLst>
      <p:ext uri="{BB962C8B-B14F-4D97-AF65-F5344CB8AC3E}">
        <p14:creationId xmlns:p14="http://schemas.microsoft.com/office/powerpoint/2010/main" val="808903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5483221" y="1143000"/>
            <a:ext cx="344755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5483221" y="602734"/>
            <a:ext cx="3441968" cy="523220"/>
          </a:xfrm>
          <a:prstGeom prst="rect">
            <a:avLst/>
          </a:prstGeom>
        </p:spPr>
        <p:txBody>
          <a:bodyPr wrap="none">
            <a:spAutoFit/>
          </a:bodyPr>
          <a:lstStyle/>
          <a:p>
            <a:pPr rtl="1"/>
            <a:r>
              <a:rPr lang="fa-IR" sz="2800" b="1" dirty="0">
                <a:cs typeface="B Tabassom" pitchFamily="2" charset="-78"/>
              </a:rPr>
              <a:t>دسته سوم (شاخص های ادراکی) :</a:t>
            </a:r>
            <a:endParaRPr lang="en-US" sz="2800" b="1" dirty="0">
              <a:cs typeface="B Tabassom" pitchFamily="2" charset="-78"/>
            </a:endParaRPr>
          </a:p>
        </p:txBody>
      </p:sp>
      <p:sp>
        <p:nvSpPr>
          <p:cNvPr id="5" name="Rectangle 4"/>
          <p:cNvSpPr/>
          <p:nvPr/>
        </p:nvSpPr>
        <p:spPr>
          <a:xfrm>
            <a:off x="457200" y="1828800"/>
            <a:ext cx="8229600" cy="3046988"/>
          </a:xfrm>
          <a:prstGeom prst="rect">
            <a:avLst/>
          </a:prstGeom>
        </p:spPr>
        <p:txBody>
          <a:bodyPr wrap="square">
            <a:spAutoFit/>
          </a:bodyPr>
          <a:lstStyle/>
          <a:p>
            <a:pPr algn="just" rtl="1"/>
            <a:r>
              <a:rPr lang="fa-IR" sz="2400" dirty="0" smtClean="0">
                <a:cs typeface="B Nazanin" pitchFamily="2" charset="-78"/>
              </a:rPr>
              <a:t>	گروهی </a:t>
            </a:r>
            <a:r>
              <a:rPr lang="fa-IR" sz="2400" dirty="0">
                <a:cs typeface="B Nazanin" pitchFamily="2" charset="-78"/>
              </a:rPr>
              <a:t>از تحقیقا نیز هستند که در آن ها برای سنجش میزان امنیت از شاخص های ذهنی استفاده شده است، به طوری که این نوع از تحقیقات را می توان در زمره تحقیقات روانشناسی اجتماعی قرار داد. این تحقیقات بر این باورند که شاخص های قانونی، نیمه قانونی و غیرقانونی به صورت نابرابر بر میزان امنیت تصرف ادراکی خانوارها از موقعیت تصرفیشان تاثیر دارند. در این تحقیقات بر اساس رویکرد روانشناسی اجتماعی، برای سنجش میزان امنیت ادراکی خانوارها از دو شاخص ترس از تخلیه (میزان احساس ناامنی خانوار نسبت به موقعیت تصرفی اش) و احتمال تخلیه (ناامنی روانی/فکری خانوار نسبت به موقعیت تصرفی اش) استفاده شده است.</a:t>
            </a:r>
            <a:endParaRPr lang="en-US" sz="2400" dirty="0">
              <a:cs typeface="B Nazanin" pitchFamily="2" charset="-78"/>
            </a:endParaRPr>
          </a:p>
        </p:txBody>
      </p:sp>
    </p:spTree>
    <p:extLst>
      <p:ext uri="{BB962C8B-B14F-4D97-AF65-F5344CB8AC3E}">
        <p14:creationId xmlns:p14="http://schemas.microsoft.com/office/powerpoint/2010/main" val="3242333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67400" y="609600"/>
            <a:ext cx="2476960" cy="830997"/>
          </a:xfrm>
          <a:prstGeom prst="rect">
            <a:avLst/>
          </a:prstGeom>
        </p:spPr>
        <p:txBody>
          <a:bodyPr wrap="none">
            <a:spAutoFit/>
          </a:bodyPr>
          <a:lstStyle/>
          <a:p>
            <a:pPr rtl="1"/>
            <a:r>
              <a:rPr lang="fa-IR" sz="4800" dirty="0">
                <a:cs typeface="B Homa" pitchFamily="2" charset="-78"/>
              </a:rPr>
              <a:t>فصل پنجم</a:t>
            </a:r>
            <a:endParaRPr lang="en-US" sz="4800" dirty="0">
              <a:cs typeface="B Homa" pitchFamily="2" charset="-78"/>
            </a:endParaRPr>
          </a:p>
        </p:txBody>
      </p:sp>
      <p:sp>
        <p:nvSpPr>
          <p:cNvPr id="5" name="Rectangle 4"/>
          <p:cNvSpPr/>
          <p:nvPr/>
        </p:nvSpPr>
        <p:spPr>
          <a:xfrm>
            <a:off x="914400" y="1640168"/>
            <a:ext cx="7162800" cy="3046988"/>
          </a:xfrm>
          <a:prstGeom prst="rect">
            <a:avLst/>
          </a:prstGeom>
        </p:spPr>
        <p:txBody>
          <a:bodyPr wrap="square">
            <a:spAutoFit/>
          </a:bodyPr>
          <a:lstStyle/>
          <a:p>
            <a:pPr algn="ctr" rtl="1"/>
            <a:r>
              <a:rPr lang="fa-IR" sz="4800" b="1" dirty="0">
                <a:solidFill>
                  <a:schemeClr val="accent1">
                    <a:lumMod val="75000"/>
                  </a:schemeClr>
                </a:solidFill>
                <a:cs typeface="B Homa" pitchFamily="2" charset="-78"/>
              </a:rPr>
              <a:t>تامین امنیت تصرف زمین در اسکان های غیررسمی (بررسی سیاست ها، راهبردها و </a:t>
            </a:r>
            <a:r>
              <a:rPr lang="fa-IR" sz="4800" b="1" dirty="0" smtClean="0">
                <a:solidFill>
                  <a:schemeClr val="accent1">
                    <a:lumMod val="75000"/>
                  </a:schemeClr>
                </a:solidFill>
                <a:cs typeface="B Homa" pitchFamily="2" charset="-78"/>
              </a:rPr>
              <a:t>       برنامه </a:t>
            </a:r>
            <a:r>
              <a:rPr lang="fa-IR" sz="4800" b="1" dirty="0">
                <a:solidFill>
                  <a:schemeClr val="accent1">
                    <a:lumMod val="75000"/>
                  </a:schemeClr>
                </a:solidFill>
                <a:cs typeface="B Homa" pitchFamily="2" charset="-78"/>
              </a:rPr>
              <a:t>های اجرایی)</a:t>
            </a:r>
            <a:endParaRPr lang="en-US" sz="4800" b="1" dirty="0">
              <a:solidFill>
                <a:schemeClr val="accent1">
                  <a:lumMod val="75000"/>
                </a:schemeClr>
              </a:solidFill>
              <a:cs typeface="B Homa" pitchFamily="2" charset="-78"/>
            </a:endParaRPr>
          </a:p>
        </p:txBody>
      </p:sp>
    </p:spTree>
    <p:extLst>
      <p:ext uri="{BB962C8B-B14F-4D97-AF65-F5344CB8AC3E}">
        <p14:creationId xmlns:p14="http://schemas.microsoft.com/office/powerpoint/2010/main" val="4157861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838200"/>
            <a:ext cx="8534400" cy="3416320"/>
          </a:xfrm>
          <a:prstGeom prst="rect">
            <a:avLst/>
          </a:prstGeom>
        </p:spPr>
        <p:txBody>
          <a:bodyPr wrap="square">
            <a:spAutoFit/>
          </a:bodyPr>
          <a:lstStyle/>
          <a:p>
            <a:pPr algn="just" rtl="1"/>
            <a:r>
              <a:rPr lang="fa-IR" sz="3600" b="1" dirty="0" smtClean="0">
                <a:cs typeface="B Kamran" pitchFamily="2" charset="-78"/>
              </a:rPr>
              <a:t>	املاک </a:t>
            </a:r>
            <a:r>
              <a:rPr lang="fa-IR" sz="3600" b="1" dirty="0">
                <a:cs typeface="B Kamran" pitchFamily="2" charset="-78"/>
              </a:rPr>
              <a:t>بدون سند مالکیت رسمی، سرمایه های مرده به حساب می آیند و فاقد ارزش های اقتصادی و اجتماعی برای خانوارها </a:t>
            </a:r>
            <a:r>
              <a:rPr lang="fa-IR" sz="3600" b="1" dirty="0" smtClean="0">
                <a:cs typeface="B Kamran" pitchFamily="2" charset="-78"/>
              </a:rPr>
              <a:t>       می </a:t>
            </a:r>
            <a:r>
              <a:rPr lang="fa-IR" sz="3600" b="1" dirty="0">
                <a:cs typeface="B Kamran" pitchFamily="2" charset="-78"/>
              </a:rPr>
              <a:t>باشند... . تبدیل این املاک به املاک سنددار در کشورهای در حال </a:t>
            </a:r>
            <a:r>
              <a:rPr lang="fa-IR" sz="3600" b="1" dirty="0" smtClean="0">
                <a:cs typeface="B Kamran" pitchFamily="2" charset="-78"/>
              </a:rPr>
              <a:t>توسعه می </a:t>
            </a:r>
            <a:r>
              <a:rPr lang="fa-IR" sz="3600" b="1" dirty="0">
                <a:cs typeface="B Kamran" pitchFamily="2" charset="-78"/>
              </a:rPr>
              <a:t>تواند زمینه ساز اقتصادی و اجتماعی بسیاری را برای این کشورها به همراه آورد</a:t>
            </a:r>
            <a:r>
              <a:rPr lang="fa-IR" sz="3600" b="1" dirty="0" smtClean="0">
                <a:cs typeface="B Kamran" pitchFamily="2" charset="-78"/>
              </a:rPr>
              <a:t>.</a:t>
            </a:r>
          </a:p>
          <a:p>
            <a:pPr rtl="1"/>
            <a:r>
              <a:rPr lang="fa-IR" sz="3600" b="1" dirty="0" smtClean="0">
                <a:cs typeface="B Kamran" pitchFamily="2" charset="-78"/>
              </a:rPr>
              <a:t> </a:t>
            </a:r>
            <a:r>
              <a:rPr lang="fa-IR" sz="3600" b="1" dirty="0">
                <a:solidFill>
                  <a:schemeClr val="accent1">
                    <a:lumMod val="75000"/>
                  </a:schemeClr>
                </a:solidFill>
                <a:cs typeface="B Kamran" pitchFamily="2" charset="-78"/>
              </a:rPr>
              <a:t>(</a:t>
            </a:r>
            <a:r>
              <a:rPr lang="en-US" sz="3600" b="1" dirty="0">
                <a:solidFill>
                  <a:schemeClr val="accent1">
                    <a:lumMod val="75000"/>
                  </a:schemeClr>
                </a:solidFill>
                <a:cs typeface="B Kamran" pitchFamily="2" charset="-78"/>
              </a:rPr>
              <a:t>De Soto,2003</a:t>
            </a:r>
            <a:r>
              <a:rPr lang="fa-IR" sz="3600" b="1" dirty="0">
                <a:solidFill>
                  <a:schemeClr val="accent1">
                    <a:lumMod val="75000"/>
                  </a:schemeClr>
                </a:solidFill>
                <a:cs typeface="B Kamran" pitchFamily="2" charset="-78"/>
              </a:rPr>
              <a:t>)</a:t>
            </a:r>
            <a:endParaRPr lang="en-US" sz="3600" b="1" dirty="0">
              <a:solidFill>
                <a:schemeClr val="accent1">
                  <a:lumMod val="75000"/>
                </a:schemeClr>
              </a:solidFill>
              <a:cs typeface="B Kamran" pitchFamily="2" charset="-78"/>
            </a:endParaRPr>
          </a:p>
        </p:txBody>
      </p:sp>
    </p:spTree>
    <p:extLst>
      <p:ext uri="{BB962C8B-B14F-4D97-AF65-F5344CB8AC3E}">
        <p14:creationId xmlns:p14="http://schemas.microsoft.com/office/powerpoint/2010/main" val="2000788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8058420" y="737175"/>
            <a:ext cx="87235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8058420" y="152400"/>
            <a:ext cx="872355" cy="584775"/>
          </a:xfrm>
          <a:prstGeom prst="rect">
            <a:avLst/>
          </a:prstGeom>
        </p:spPr>
        <p:txBody>
          <a:bodyPr wrap="none">
            <a:spAutoFit/>
          </a:bodyPr>
          <a:lstStyle/>
          <a:p>
            <a:r>
              <a:rPr lang="fa-IR" sz="3200" b="1" dirty="0">
                <a:cs typeface="B Tabassom" pitchFamily="2" charset="-78"/>
              </a:rPr>
              <a:t>مقدمه</a:t>
            </a:r>
          </a:p>
        </p:txBody>
      </p:sp>
      <p:sp>
        <p:nvSpPr>
          <p:cNvPr id="5" name="Rectangle 4"/>
          <p:cNvSpPr/>
          <p:nvPr/>
        </p:nvSpPr>
        <p:spPr>
          <a:xfrm>
            <a:off x="533400" y="1295400"/>
            <a:ext cx="7961197" cy="4524315"/>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دهه 1970 میلادی گرایش زیادی به سیاست های ملی کردن زمین شهری در اکثر کشورها به خصوص در آفریقای جنوبی به وجود آمد و دولت ها و سازمان های بین المللی علت اصلی این مسئله را در توزیع عادلانه زمین و به نفع فقرا اعلام می کردند. این سیاست به علت فقدان نیروهای کارشناسی ماهر و مدیریت درازمدت دولت های محلی، با مشکلات عدیده ای در عمل روبه رو شد. بنابراین اکثر کشورها در دهه های بعد، به سوی سیاست خصوصی سازی زمین روی آوردند. از این دوره به بعد است که بورس بازی و احتکار زمین در شهرها شروع می شود. در قالب سیاست خصوصی سازی زمین، و همچنین تحت تاثیر نوشته های دسوتو، اکثر کشورها شروع به قانونی کردن و ارایه سند قانونی در اسکان های غیررسمی کردند. این رویکرد بر این بائر است که ایجاد امنیت تصرف در اسکان های غیررسمی منجر به تحریک سرمایه گذاری خانوار در مسکن و همچنین باعث ایجائ انگیزه مشارکت خانوارهای فقیر در طرح های بهسازی می شود. </a:t>
            </a:r>
            <a:endParaRPr lang="en-US" sz="2400" dirty="0">
              <a:cs typeface="B Nazanin" pitchFamily="2" charset="-78"/>
            </a:endParaRPr>
          </a:p>
        </p:txBody>
      </p:sp>
    </p:spTree>
    <p:extLst>
      <p:ext uri="{BB962C8B-B14F-4D97-AF65-F5344CB8AC3E}">
        <p14:creationId xmlns:p14="http://schemas.microsoft.com/office/powerpoint/2010/main" val="416700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1752600"/>
            <a:ext cx="8077200" cy="1569660"/>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قبال این رویکرد و تفکر نوین، برنامه هایی در اکثر کشورها انجام شد که مبنای فکری آن ها بر مشارکت ساکنان و سازمان های محلی استوار بود که از مهم ترین این برنامه ها می توان به تشکیل اتحادیه های محلی (</a:t>
            </a:r>
            <a:r>
              <a:rPr lang="en-US" sz="2400" dirty="0">
                <a:cs typeface="B Nazanin" pitchFamily="2" charset="-78"/>
              </a:rPr>
              <a:t>CLT</a:t>
            </a:r>
            <a:r>
              <a:rPr lang="fa-IR" sz="2400" dirty="0">
                <a:cs typeface="B Nazanin" pitchFamily="2" charset="-78"/>
              </a:rPr>
              <a:t>) و برنامه وام های رهنی محلی (</a:t>
            </a:r>
            <a:r>
              <a:rPr lang="en-US" sz="2400" dirty="0">
                <a:cs typeface="B Nazanin" pitchFamily="2" charset="-78"/>
              </a:rPr>
              <a:t>CMP</a:t>
            </a:r>
            <a:r>
              <a:rPr lang="fa-IR" sz="2400" dirty="0">
                <a:cs typeface="B Nazanin" pitchFamily="2" charset="-78"/>
              </a:rPr>
              <a:t>) اشاره کرد.</a:t>
            </a:r>
          </a:p>
        </p:txBody>
      </p:sp>
    </p:spTree>
    <p:extLst>
      <p:ext uri="{BB962C8B-B14F-4D97-AF65-F5344CB8AC3E}">
        <p14:creationId xmlns:p14="http://schemas.microsoft.com/office/powerpoint/2010/main" val="3848627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3251200" y="737175"/>
            <a:ext cx="567957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252618" y="152400"/>
            <a:ext cx="5678157" cy="584775"/>
          </a:xfrm>
          <a:prstGeom prst="rect">
            <a:avLst/>
          </a:prstGeom>
        </p:spPr>
        <p:txBody>
          <a:bodyPr wrap="none">
            <a:spAutoFit/>
          </a:bodyPr>
          <a:lstStyle/>
          <a:p>
            <a:r>
              <a:rPr lang="fa-IR" sz="3200" b="1" dirty="0">
                <a:cs typeface="B Tabassom" pitchFamily="2" charset="-78"/>
              </a:rPr>
              <a:t>سیاست های رایج در زمینه مالکیت زمین در جهان</a:t>
            </a:r>
          </a:p>
        </p:txBody>
      </p:sp>
      <p:sp>
        <p:nvSpPr>
          <p:cNvPr id="5" name="Rectangle 4"/>
          <p:cNvSpPr/>
          <p:nvPr/>
        </p:nvSpPr>
        <p:spPr>
          <a:xfrm>
            <a:off x="533400" y="1219200"/>
            <a:ext cx="8077200" cy="2677656"/>
          </a:xfrm>
          <a:prstGeom prst="rect">
            <a:avLst/>
          </a:prstGeom>
        </p:spPr>
        <p:txBody>
          <a:bodyPr wrap="square">
            <a:spAutoFit/>
          </a:bodyPr>
          <a:lstStyle/>
          <a:p>
            <a:pPr algn="just" rtl="1"/>
            <a:r>
              <a:rPr lang="fa-IR" sz="2400" dirty="0" smtClean="0">
                <a:cs typeface="B Nazanin" pitchFamily="2" charset="-78"/>
              </a:rPr>
              <a:t>	سیاست </a:t>
            </a:r>
            <a:r>
              <a:rPr lang="fa-IR" sz="2400" dirty="0">
                <a:cs typeface="B Nazanin" pitchFamily="2" charset="-78"/>
              </a:rPr>
              <a:t>های زمین در کشورهای مختلف دنیا، حول چهار محور اصلی شکل می گیرد که عبارتند از</a:t>
            </a:r>
            <a:r>
              <a:rPr lang="fa-IR" sz="2400" dirty="0" smtClean="0">
                <a:cs typeface="B Nazanin" pitchFamily="2" charset="-78"/>
              </a:rPr>
              <a:t>:</a:t>
            </a:r>
          </a:p>
          <a:p>
            <a:pPr algn="just" rtl="1"/>
            <a:endParaRPr lang="en-US" sz="2400" dirty="0">
              <a:cs typeface="B Nazanin" pitchFamily="2" charset="-78"/>
            </a:endParaRPr>
          </a:p>
          <a:p>
            <a:pPr algn="just" rtl="1"/>
            <a:r>
              <a:rPr lang="fa-IR" sz="2400" dirty="0">
                <a:cs typeface="B Nazanin" pitchFamily="2" charset="-78"/>
              </a:rPr>
              <a:t>1) مالکیت زمین شهری</a:t>
            </a:r>
            <a:endParaRPr lang="en-US" sz="2400" dirty="0">
              <a:cs typeface="B Nazanin" pitchFamily="2" charset="-78"/>
            </a:endParaRPr>
          </a:p>
          <a:p>
            <a:pPr algn="just" rtl="1"/>
            <a:r>
              <a:rPr lang="fa-IR" sz="2400" dirty="0">
                <a:cs typeface="B Nazanin" pitchFamily="2" charset="-78"/>
              </a:rPr>
              <a:t>2) قوانین زمین شهری</a:t>
            </a:r>
            <a:endParaRPr lang="en-US" sz="2400" dirty="0">
              <a:cs typeface="B Nazanin" pitchFamily="2" charset="-78"/>
            </a:endParaRPr>
          </a:p>
          <a:p>
            <a:pPr algn="just" rtl="1"/>
            <a:r>
              <a:rPr lang="fa-IR" sz="2400" dirty="0">
                <a:cs typeface="B Nazanin" pitchFamily="2" charset="-78"/>
              </a:rPr>
              <a:t>3) مدیریت زمین</a:t>
            </a:r>
            <a:endParaRPr lang="en-US" sz="2400" dirty="0">
              <a:cs typeface="B Nazanin" pitchFamily="2" charset="-78"/>
            </a:endParaRPr>
          </a:p>
          <a:p>
            <a:pPr algn="just" rtl="1"/>
            <a:r>
              <a:rPr lang="fa-IR" sz="2400" dirty="0">
                <a:cs typeface="B Nazanin" pitchFamily="2" charset="-78"/>
              </a:rPr>
              <a:t>4) بازار زمین شهری</a:t>
            </a:r>
            <a:endParaRPr lang="en-US" sz="2400" dirty="0">
              <a:cs typeface="B Nazanin" pitchFamily="2" charset="-78"/>
            </a:endParaRPr>
          </a:p>
        </p:txBody>
      </p:sp>
      <p:sp>
        <p:nvSpPr>
          <p:cNvPr id="6" name="Rectangle 5"/>
          <p:cNvSpPr/>
          <p:nvPr/>
        </p:nvSpPr>
        <p:spPr>
          <a:xfrm>
            <a:off x="533400" y="4419600"/>
            <a:ext cx="8077200" cy="830997"/>
          </a:xfrm>
          <a:prstGeom prst="rect">
            <a:avLst/>
          </a:prstGeom>
        </p:spPr>
        <p:txBody>
          <a:bodyPr wrap="square">
            <a:spAutoFit/>
          </a:bodyPr>
          <a:lstStyle/>
          <a:p>
            <a:pPr algn="just" rtl="1"/>
            <a:r>
              <a:rPr lang="fa-IR" sz="2400" dirty="0" smtClean="0">
                <a:cs typeface="B Nazanin" pitchFamily="2" charset="-78"/>
              </a:rPr>
              <a:t>	مجموعه </a:t>
            </a:r>
            <a:r>
              <a:rPr lang="fa-IR" sz="2400" dirty="0">
                <a:cs typeface="B Nazanin" pitchFamily="2" charset="-78"/>
              </a:rPr>
              <a:t>سیاست های زمین شهری هر کشور، معمولا تحت تاثیر اقتصاد سیاسی نظام اجتماعی و اقتصادی آن کشور است. </a:t>
            </a:r>
            <a:endParaRPr lang="en-US" sz="2400" dirty="0">
              <a:cs typeface="B Nazanin" pitchFamily="2" charset="-78"/>
            </a:endParaRPr>
          </a:p>
        </p:txBody>
      </p:sp>
    </p:spTree>
    <p:extLst>
      <p:ext uri="{BB962C8B-B14F-4D97-AF65-F5344CB8AC3E}">
        <p14:creationId xmlns:p14="http://schemas.microsoft.com/office/powerpoint/2010/main" val="1788664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1219200"/>
            <a:ext cx="7772400" cy="1938992"/>
          </a:xfrm>
          <a:prstGeom prst="rect">
            <a:avLst/>
          </a:prstGeom>
        </p:spPr>
        <p:txBody>
          <a:bodyPr wrap="square">
            <a:spAutoFit/>
          </a:bodyPr>
          <a:lstStyle/>
          <a:p>
            <a:pPr algn="just" rtl="1"/>
            <a:r>
              <a:rPr lang="fa-IR" sz="2400" dirty="0" smtClean="0">
                <a:cs typeface="B Nazanin" pitchFamily="2" charset="-78"/>
              </a:rPr>
              <a:t>	امروزه </a:t>
            </a:r>
            <a:r>
              <a:rPr lang="fa-IR" sz="2400" dirty="0">
                <a:cs typeface="B Nazanin" pitchFamily="2" charset="-78"/>
              </a:rPr>
              <a:t>در دنیا سه نظام اقتصادی را می توان مطرح </a:t>
            </a:r>
            <a:r>
              <a:rPr lang="fa-IR" sz="2400" dirty="0" smtClean="0">
                <a:cs typeface="B Nazanin" pitchFamily="2" charset="-78"/>
              </a:rPr>
              <a:t>کرد:</a:t>
            </a:r>
          </a:p>
          <a:p>
            <a:pPr algn="just" rtl="1"/>
            <a:endParaRPr lang="en-US" sz="2400" dirty="0">
              <a:cs typeface="B Nazanin" pitchFamily="2" charset="-78"/>
            </a:endParaRPr>
          </a:p>
          <a:p>
            <a:pPr algn="just" rtl="1"/>
            <a:r>
              <a:rPr lang="fa-IR" sz="2400" dirty="0">
                <a:cs typeface="B Nazanin" pitchFamily="2" charset="-78"/>
              </a:rPr>
              <a:t>1) کشورهای با اقتصاد آزاد</a:t>
            </a:r>
            <a:endParaRPr lang="en-US" sz="2400" dirty="0">
              <a:cs typeface="B Nazanin" pitchFamily="2" charset="-78"/>
            </a:endParaRPr>
          </a:p>
          <a:p>
            <a:pPr algn="just" rtl="1"/>
            <a:r>
              <a:rPr lang="fa-IR" sz="2400" dirty="0">
                <a:cs typeface="B Nazanin" pitchFamily="2" charset="-78"/>
              </a:rPr>
              <a:t>2) کشورهای با اقتصاد متمرکز</a:t>
            </a:r>
            <a:endParaRPr lang="en-US" sz="2400" dirty="0">
              <a:cs typeface="B Nazanin" pitchFamily="2" charset="-78"/>
            </a:endParaRPr>
          </a:p>
          <a:p>
            <a:pPr algn="just" rtl="1"/>
            <a:r>
              <a:rPr lang="fa-IR" sz="2400" dirty="0">
                <a:cs typeface="B Nazanin" pitchFamily="2" charset="-78"/>
              </a:rPr>
              <a:t>3) کشورهایی با اقتصاد مختلط</a:t>
            </a:r>
            <a:endParaRPr lang="en-US" sz="2400" dirty="0">
              <a:cs typeface="B Nazanin" pitchFamily="2" charset="-78"/>
            </a:endParaRPr>
          </a:p>
        </p:txBody>
      </p:sp>
    </p:spTree>
    <p:extLst>
      <p:ext uri="{BB962C8B-B14F-4D97-AF65-F5344CB8AC3E}">
        <p14:creationId xmlns:p14="http://schemas.microsoft.com/office/powerpoint/2010/main" val="30851158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720840"/>
            <a:ext cx="8305800" cy="3046988"/>
          </a:xfrm>
          <a:prstGeom prst="rect">
            <a:avLst/>
          </a:prstGeom>
        </p:spPr>
        <p:txBody>
          <a:bodyPr wrap="square">
            <a:spAutoFit/>
          </a:bodyPr>
          <a:lstStyle/>
          <a:p>
            <a:pPr algn="just" rtl="1"/>
            <a:r>
              <a:rPr lang="fa-IR" sz="2400" dirty="0" smtClean="0">
                <a:latin typeface="Calibri"/>
                <a:ea typeface="Calibri"/>
                <a:cs typeface="B Nazanin" pitchFamily="2" charset="-78"/>
              </a:rPr>
              <a:t>	این </a:t>
            </a:r>
            <a:r>
              <a:rPr lang="fa-IR" sz="2400" dirty="0">
                <a:latin typeface="Calibri"/>
                <a:ea typeface="Calibri"/>
                <a:cs typeface="B Nazanin" pitchFamily="2" charset="-78"/>
              </a:rPr>
              <a:t>دیدگاه بیشتر به افرادی چون جان اف ترنر تعلق دارد. ترنر پس از ده سال تحقیق و بررسی در مناطق آلونک نشین آمریکای لاتین و جنوب شرق آسیا، بر جنبه های مثبت اسکان غیررسمی انگشت می گذارد و اسکان غیررسمی را راه حل برنامه ریزی خودجوش می داند که عاقلانه معضل مسکن را برای خود و بدون امید به دیگری حل کرده اند. طرفداران این نظریه معتقدند که فقرا عاقلانه و با شعور به حقوقی که در رابطه با مسکن برروی آن ها گشوده شده است واکنش نشان داده اند و در شرایطی که از فقر ناخواسته در رنج‌اند و در چنین شرایطی که در خلق آن نقشی نداشته اند گرفتار آمده اند، خود به راه حلی در جهت حل معضل سرپناه نایل آمده اند. </a:t>
            </a:r>
            <a:endParaRPr lang="en-US" sz="2400" dirty="0">
              <a:cs typeface="B Nazanin" pitchFamily="2" charset="-78"/>
            </a:endParaRPr>
          </a:p>
        </p:txBody>
      </p:sp>
    </p:spTree>
    <p:extLst>
      <p:ext uri="{BB962C8B-B14F-4D97-AF65-F5344CB8AC3E}">
        <p14:creationId xmlns:p14="http://schemas.microsoft.com/office/powerpoint/2010/main" val="3347128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79940" y="152400"/>
            <a:ext cx="3050835" cy="584775"/>
          </a:xfrm>
          <a:prstGeom prst="rect">
            <a:avLst/>
          </a:prstGeom>
        </p:spPr>
        <p:txBody>
          <a:bodyPr wrap="none">
            <a:spAutoFit/>
          </a:bodyPr>
          <a:lstStyle/>
          <a:p>
            <a:r>
              <a:rPr lang="fa-IR" sz="3200" b="1" dirty="0">
                <a:cs typeface="B Tabassom" pitchFamily="2" charset="-78"/>
              </a:rPr>
              <a:t>سیاست ملی کردن زمین</a:t>
            </a:r>
          </a:p>
        </p:txBody>
      </p:sp>
      <p:cxnSp>
        <p:nvCxnSpPr>
          <p:cNvPr id="3" name="Straight Connector 2"/>
          <p:cNvCxnSpPr/>
          <p:nvPr/>
        </p:nvCxnSpPr>
        <p:spPr>
          <a:xfrm flipH="1">
            <a:off x="5879940" y="737175"/>
            <a:ext cx="305083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98714" y="1524000"/>
            <a:ext cx="8001000" cy="3046988"/>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بعضی از کشورها به منظور جلوگیری از توزیع نادرست اراضی و همچنین محدودیت اراضی، و به منظور جلوگیری از نوسانات قیمت زمین، اراضی شهر را ملی اعلام می کنند. این کار معمولا در کشورهایی صورت می گیرد که دولت ها احساس می کنند که سهم افراد کم درآمد جامعه از عرضه زمین به حداقل رسیده است. در حقیقت دولت به طور مستقیم در بازار زمین دخالت می کند و در بعضی ممالک این کار به منظور حذف معاملات و جایگزین آن با واگذاری اداری زمین صورت می گیرد. سیاست ملی کردن زمین به دولت این امکان را می دهد که زمین را مطابق با نیازهای جامعه توزیع کند و دسترسی به زمین را برای فقرای شهری قابل استطاعت کند. </a:t>
            </a:r>
            <a:endParaRPr lang="en-US" sz="2400" dirty="0">
              <a:cs typeface="B Nazanin" pitchFamily="2" charset="-78"/>
            </a:endParaRPr>
          </a:p>
        </p:txBody>
      </p:sp>
    </p:spTree>
    <p:extLst>
      <p:ext uri="{BB962C8B-B14F-4D97-AF65-F5344CB8AC3E}">
        <p14:creationId xmlns:p14="http://schemas.microsoft.com/office/powerpoint/2010/main" val="3373330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5413465" y="737175"/>
            <a:ext cx="351731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5413465" y="152400"/>
            <a:ext cx="3517310" cy="584775"/>
          </a:xfrm>
          <a:prstGeom prst="rect">
            <a:avLst/>
          </a:prstGeom>
        </p:spPr>
        <p:txBody>
          <a:bodyPr wrap="none">
            <a:spAutoFit/>
          </a:bodyPr>
          <a:lstStyle/>
          <a:p>
            <a:r>
              <a:rPr lang="fa-IR" sz="3200" b="1" dirty="0">
                <a:cs typeface="B Tabassom" pitchFamily="2" charset="-78"/>
              </a:rPr>
              <a:t>سیاست خصوصی سازی زمین</a:t>
            </a:r>
          </a:p>
        </p:txBody>
      </p:sp>
      <p:sp>
        <p:nvSpPr>
          <p:cNvPr id="5" name="Rectangle 4"/>
          <p:cNvSpPr/>
          <p:nvPr/>
        </p:nvSpPr>
        <p:spPr>
          <a:xfrm>
            <a:off x="685800" y="1859340"/>
            <a:ext cx="7772400" cy="3046988"/>
          </a:xfrm>
          <a:prstGeom prst="rect">
            <a:avLst/>
          </a:prstGeom>
        </p:spPr>
        <p:txBody>
          <a:bodyPr wrap="square">
            <a:spAutoFit/>
          </a:bodyPr>
          <a:lstStyle/>
          <a:p>
            <a:pPr algn="just" rtl="1"/>
            <a:r>
              <a:rPr lang="fa-IR" sz="2400" dirty="0" smtClean="0">
                <a:cs typeface="B Nazanin" pitchFamily="2" charset="-78"/>
              </a:rPr>
              <a:t>	سیاست </a:t>
            </a:r>
            <a:r>
              <a:rPr lang="fa-IR" sz="2400" dirty="0">
                <a:cs typeface="B Nazanin" pitchFamily="2" charset="-78"/>
              </a:rPr>
              <a:t>خصوصی سازی زمین نقطه مقابل سیاست ملی کردن زمین </a:t>
            </a:r>
            <a:r>
              <a:rPr lang="fa-IR" sz="2400" dirty="0" smtClean="0">
                <a:cs typeface="B Nazanin" pitchFamily="2" charset="-78"/>
              </a:rPr>
              <a:t>  می </a:t>
            </a:r>
            <a:r>
              <a:rPr lang="fa-IR" sz="2400" dirty="0">
                <a:cs typeface="B Nazanin" pitchFamily="2" charset="-78"/>
              </a:rPr>
              <a:t>باشد. این سیاست ناشی از تفکرات سیاسی نئولیبرالیسم بوده و بازار آزاد را به عنوان موتور توسعه قلمداد می کند. ار افراد تاثیرگذار در رونق این سیاست، می توان به دسوتو اشاره کرد. این محقق در سال 1989 در نتیجه گیری از کارهای مطالعاتی خود در سکونتگاه های غیررسمی کشور پرو عنوان کرد که " ارزش زمین در سکونتگاه های قانونی بیش از سکونتگاه های غیررسمی می باشد (حدود 12 برابر)، همچنین در این سکونتگاه ها میزان گرایش به سرمایه گذاری در بخش مسکن و زمین بیشتر (حدود 9 برابر) از سکونتگاه های غیررسمی می باشد".</a:t>
            </a:r>
          </a:p>
        </p:txBody>
      </p:sp>
    </p:spTree>
    <p:extLst>
      <p:ext uri="{BB962C8B-B14F-4D97-AF65-F5344CB8AC3E}">
        <p14:creationId xmlns:p14="http://schemas.microsoft.com/office/powerpoint/2010/main" val="10240460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1752600" y="737175"/>
            <a:ext cx="717817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929775" y="152400"/>
            <a:ext cx="8001000" cy="584775"/>
          </a:xfrm>
          <a:prstGeom prst="rect">
            <a:avLst/>
          </a:prstGeom>
        </p:spPr>
        <p:txBody>
          <a:bodyPr wrap="square">
            <a:spAutoFit/>
          </a:bodyPr>
          <a:lstStyle/>
          <a:p>
            <a:pPr algn="r" rtl="1"/>
            <a:r>
              <a:rPr lang="fa-IR" sz="3200" b="1" dirty="0">
                <a:cs typeface="B Tabassom" pitchFamily="2" charset="-78"/>
              </a:rPr>
              <a:t>رویکردهای تامین امنیت تصرف زمین در اسکان های غیررسمی</a:t>
            </a:r>
          </a:p>
        </p:txBody>
      </p:sp>
      <p:sp>
        <p:nvSpPr>
          <p:cNvPr id="5" name="Rectangle 4"/>
          <p:cNvSpPr/>
          <p:nvPr/>
        </p:nvSpPr>
        <p:spPr>
          <a:xfrm>
            <a:off x="533400" y="1371600"/>
            <a:ext cx="8077200" cy="3416320"/>
          </a:xfrm>
          <a:prstGeom prst="rect">
            <a:avLst/>
          </a:prstGeom>
        </p:spPr>
        <p:txBody>
          <a:bodyPr wrap="square">
            <a:spAutoFit/>
          </a:bodyPr>
          <a:lstStyle/>
          <a:p>
            <a:pPr algn="just" rtl="1"/>
            <a:r>
              <a:rPr lang="fa-IR" sz="2400" dirty="0" smtClean="0">
                <a:cs typeface="B Nazanin" pitchFamily="2" charset="-78"/>
              </a:rPr>
              <a:t>	تا </a:t>
            </a:r>
            <a:r>
              <a:rPr lang="fa-IR" sz="2400" dirty="0">
                <a:cs typeface="B Nazanin" pitchFamily="2" charset="-78"/>
              </a:rPr>
              <a:t>ابتدای دهه 1970، تحت تاثیر نگرش لیبرالی، حداقل دخالت دولت در امر مسکن و همچنین پدیده بدمسکنی و اسکان های غیررسمی دستور کار بسیاری از دولت ها بود. نادیده گرفتن غالبا بر این فرض استوار بوذه است که این سکونتگاه های اجتناب ناپذیر بوده و اما پدیده ای گذرا هستند که با توسعه اقتصادی و به مرور زمان مشکل آن ها برطرف خواهد شد. بر اساس این فرض، برای از میان رفتن سکونتگاه های غیررسمی نادیده انگاری را بهترین راه حل می دانستند. به مرور زمان روشن شد که وعده های لیبرالیسم در رفع مشکل سکونتگاه های غیررسمی و فقیرنشین چندان درست نبوده و این نکته آشکار شد که توسعه اقتصادی نمی تواند تحول مورد انتظار را در مورد سکونتگاه های کم درآمد ایجاد کند. </a:t>
            </a:r>
          </a:p>
        </p:txBody>
      </p:sp>
    </p:spTree>
    <p:extLst>
      <p:ext uri="{BB962C8B-B14F-4D97-AF65-F5344CB8AC3E}">
        <p14:creationId xmlns:p14="http://schemas.microsoft.com/office/powerpoint/2010/main" val="3617194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62000"/>
            <a:ext cx="8077200" cy="4524315"/>
          </a:xfrm>
          <a:prstGeom prst="rect">
            <a:avLst/>
          </a:prstGeom>
        </p:spPr>
        <p:txBody>
          <a:bodyPr wrap="square">
            <a:spAutoFit/>
          </a:bodyPr>
          <a:lstStyle/>
          <a:p>
            <a:pPr algn="just" rtl="1"/>
            <a:r>
              <a:rPr lang="fa-IR" sz="2400" dirty="0" smtClean="0">
                <a:cs typeface="B Nazanin" pitchFamily="2" charset="-78"/>
              </a:rPr>
              <a:t>	از </a:t>
            </a:r>
            <a:r>
              <a:rPr lang="fa-IR" sz="2400" dirty="0">
                <a:cs typeface="B Nazanin" pitchFamily="2" charset="-78"/>
              </a:rPr>
              <a:t>این رو در شرایط ناتوانی بسیاری از دولت ها، مقابله با سکونتگاه ها، خذف، تخلیه اجباری و تخریب سکونتگاه های غیررسمی به رویکرد و روشی فراگیر بدل شد. دولت ها معمولا برای این کار خود سه توجیه زیباسازی و بهسازی شهری، مبارزه با مشکلات بهداشتی و مبارزه با مشکلات و مسائل اجتماعی و جرم خیزی در این سکونتگاه ها عنوان می کردند. اسکان های غیررسمی توان بالقوه ارتقای محلات خود را دارا هستند و فقط نیاز است که جهت دهی خاصی شوند. بنابراین افرادی مانند ترنر و ابرامز رویکرد خودیاری را در دهه 80 برای بهبود اسکان های غیررسمی عنوان کردند. رویکرد خودیاری در سال های بعد با انتقادهای جدی مواجه شد که از مهم ترین این انتقادها می توان به موارد زیر اشاره کرد</a:t>
            </a:r>
            <a:r>
              <a:rPr lang="fa-IR" sz="2400" dirty="0" smtClean="0">
                <a:cs typeface="B Nazanin" pitchFamily="2" charset="-78"/>
              </a:rPr>
              <a:t>:</a:t>
            </a:r>
          </a:p>
          <a:p>
            <a:pPr algn="just" rtl="1"/>
            <a:endParaRPr lang="en-US" sz="2400" dirty="0">
              <a:cs typeface="B Nazanin" pitchFamily="2" charset="-78"/>
            </a:endParaRPr>
          </a:p>
          <a:p>
            <a:pPr algn="just" rtl="1"/>
            <a:r>
              <a:rPr lang="fa-IR" sz="2400" dirty="0" smtClean="0">
                <a:cs typeface="B Nazanin" pitchFamily="2" charset="-78"/>
              </a:rPr>
              <a:t>	مردمان </a:t>
            </a:r>
            <a:r>
              <a:rPr lang="fa-IR" sz="2400" dirty="0">
                <a:cs typeface="B Nazanin" pitchFamily="2" charset="-78"/>
              </a:rPr>
              <a:t>ساکنان غیررسمی به دلیل نداشتن مالکیت رسمی انگیزه ای برای خودیاری نداشتند. </a:t>
            </a:r>
            <a:endParaRPr lang="en-US" sz="2400" dirty="0">
              <a:cs typeface="B Nazanin" pitchFamily="2" charset="-78"/>
            </a:endParaRPr>
          </a:p>
        </p:txBody>
      </p:sp>
    </p:spTree>
    <p:extLst>
      <p:ext uri="{BB962C8B-B14F-4D97-AF65-F5344CB8AC3E}">
        <p14:creationId xmlns:p14="http://schemas.microsoft.com/office/powerpoint/2010/main" val="42332505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82341"/>
            <a:ext cx="8001000" cy="3416320"/>
          </a:xfrm>
          <a:prstGeom prst="rect">
            <a:avLst/>
          </a:prstGeom>
        </p:spPr>
        <p:txBody>
          <a:bodyPr wrap="square">
            <a:spAutoFit/>
          </a:bodyPr>
          <a:lstStyle/>
          <a:p>
            <a:pPr algn="just" rtl="1"/>
            <a:r>
              <a:rPr lang="fa-IR" sz="2400" dirty="0" smtClean="0">
                <a:cs typeface="B Nazanin" pitchFamily="2" charset="-78"/>
              </a:rPr>
              <a:t>	امنیت </a:t>
            </a:r>
            <a:r>
              <a:rPr lang="fa-IR" sz="2400" dirty="0">
                <a:cs typeface="B Nazanin" pitchFamily="2" charset="-78"/>
              </a:rPr>
              <a:t>مالکیت در اسکان های غیررسمی ضروری بوده و یکی از عوامل اصلی و تاثیرگذار در انگیزه های مشارکت اقتصادی و اجتماعی ساکنان این محلات در زمینه ی بهبود وضعیت مسکن می باشد. این محققان در نتیجه گیری از تحقیقات خود آوردند که امنیت مالکیت در اسکان های غیررسمی می تواند منجر به کاهش فقر و نابرابری های اقتصادی در جامعه شود؛ همچنین این امر می تواند منجر به زنده کردن دارایی های مرده ساکنان این محلات گردد. به دنبال این نتایج دولت ها و سازمان های بین المللی شروع به ارایه سند قانونی و یا به عبارت بهتر شروع به قانونی کردن این اسکان ها پرداختند. از این دوره به بعد است که مسئله امنیت تصرف در اسکان های غیررسمی مطرح می شود. </a:t>
            </a:r>
            <a:endParaRPr lang="en-US" sz="2400" dirty="0">
              <a:cs typeface="B Nazanin" pitchFamily="2" charset="-78"/>
            </a:endParaRPr>
          </a:p>
        </p:txBody>
      </p:sp>
    </p:spTree>
    <p:extLst>
      <p:ext uri="{BB962C8B-B14F-4D97-AF65-F5344CB8AC3E}">
        <p14:creationId xmlns:p14="http://schemas.microsoft.com/office/powerpoint/2010/main" val="4052239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6825712" y="737175"/>
            <a:ext cx="21050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825712" y="152400"/>
            <a:ext cx="2105063" cy="584775"/>
          </a:xfrm>
          <a:prstGeom prst="rect">
            <a:avLst/>
          </a:prstGeom>
        </p:spPr>
        <p:txBody>
          <a:bodyPr wrap="none">
            <a:spAutoFit/>
          </a:bodyPr>
          <a:lstStyle/>
          <a:p>
            <a:r>
              <a:rPr lang="fa-IR" sz="3200" b="1" dirty="0">
                <a:cs typeface="B Tabassom" pitchFamily="2" charset="-78"/>
              </a:rPr>
              <a:t>رویکردهای سنتی</a:t>
            </a:r>
          </a:p>
        </p:txBody>
      </p:sp>
      <p:sp>
        <p:nvSpPr>
          <p:cNvPr id="5" name="Rectangle 4"/>
          <p:cNvSpPr/>
          <p:nvPr/>
        </p:nvSpPr>
        <p:spPr>
          <a:xfrm>
            <a:off x="533400" y="1720840"/>
            <a:ext cx="8077200" cy="3416320"/>
          </a:xfrm>
          <a:prstGeom prst="rect">
            <a:avLst/>
          </a:prstGeom>
        </p:spPr>
        <p:txBody>
          <a:bodyPr wrap="square">
            <a:spAutoFit/>
          </a:bodyPr>
          <a:lstStyle/>
          <a:p>
            <a:pPr algn="just" rtl="1"/>
            <a:r>
              <a:rPr lang="fa-IR" sz="2400" dirty="0" smtClean="0">
                <a:cs typeface="B Nazanin" pitchFamily="2" charset="-78"/>
              </a:rPr>
              <a:t>	رویکردهای </a:t>
            </a:r>
            <a:r>
              <a:rPr lang="fa-IR" sz="2400" dirty="0">
                <a:cs typeface="B Nazanin" pitchFamily="2" charset="-78"/>
              </a:rPr>
              <a:t>سنتی تامین حق سکونت در اسکان های غیررسمی از نتایج تحقیقاتی دسوتو در کشور پرو تاثیر بسیاری گرفته است. این رویکرد راه حل کاهش ناامنی تصرف در اسکان های غیررسمی را در قانونی و رسمی کردن آن ها می داند. برنامه های پیشنهادی آن ارایه سند مالکیت قانونی و ارایه وام های رهنی برای کسب سند مالکیت و ارتقا کیفیت مسکن می باشد. این رویکرد در حال حاضر در اکثر کشورهای توسعه یافته منسوخ شده است، ولی با این حال، رویکرد غالب اکثر کشورهای در حال توسعه و توسعه نیافته به شمار می رود. در زیر به برنامه های رویکرد سنتی به صورت جداگانه پرداخته شده است و مزایا و معایب هرکدام ذکر گردیده است. </a:t>
            </a:r>
            <a:endParaRPr lang="en-US" sz="2400" dirty="0">
              <a:cs typeface="B Nazanin" pitchFamily="2" charset="-78"/>
            </a:endParaRPr>
          </a:p>
        </p:txBody>
      </p:sp>
    </p:spTree>
    <p:extLst>
      <p:ext uri="{BB962C8B-B14F-4D97-AF65-F5344CB8AC3E}">
        <p14:creationId xmlns:p14="http://schemas.microsoft.com/office/powerpoint/2010/main" val="1875407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5334919" y="737175"/>
            <a:ext cx="359585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5334919" y="152400"/>
            <a:ext cx="3595856" cy="584775"/>
          </a:xfrm>
          <a:prstGeom prst="rect">
            <a:avLst/>
          </a:prstGeom>
        </p:spPr>
        <p:txBody>
          <a:bodyPr wrap="none">
            <a:spAutoFit/>
          </a:bodyPr>
          <a:lstStyle/>
          <a:p>
            <a:r>
              <a:rPr lang="fa-IR" sz="3200" b="1" dirty="0">
                <a:cs typeface="B Tabassom" pitchFamily="2" charset="-78"/>
              </a:rPr>
              <a:t>برنامه ارایه سند مالکیت قانونی</a:t>
            </a:r>
          </a:p>
        </p:txBody>
      </p:sp>
      <p:sp>
        <p:nvSpPr>
          <p:cNvPr id="5" name="Rectangle 4"/>
          <p:cNvSpPr/>
          <p:nvPr/>
        </p:nvSpPr>
        <p:spPr>
          <a:xfrm>
            <a:off x="533400" y="2413338"/>
            <a:ext cx="8077200" cy="1938992"/>
          </a:xfrm>
          <a:prstGeom prst="rect">
            <a:avLst/>
          </a:prstGeom>
        </p:spPr>
        <p:txBody>
          <a:bodyPr wrap="square">
            <a:spAutoFit/>
          </a:bodyPr>
          <a:lstStyle/>
          <a:p>
            <a:pPr algn="just" rtl="1"/>
            <a:r>
              <a:rPr lang="fa-IR" sz="2400" dirty="0" smtClean="0">
                <a:cs typeface="B Nazanin" pitchFamily="2" charset="-78"/>
              </a:rPr>
              <a:t>	از </a:t>
            </a:r>
            <a:r>
              <a:rPr lang="fa-IR" sz="2400" dirty="0">
                <a:cs typeface="B Nazanin" pitchFamily="2" charset="-78"/>
              </a:rPr>
              <a:t>سال 1980 با رشد سریع اسکان های غیررسمی در کشورهای در حال توسعه سازمان هایی همانند بانک جهانی به اجرای برنامه هایی همانند دادن خدمات پایه و صدور سند مالکیت شخصی برای زمین در میان ساکنان سکونتگاه های غیررسمی روی آوردند. این برنامه ها از آن جا که باعث افزایش امنیت تصرف و بسیج منابع سرگردان ساکنان در برنامه های خانه سازی می شد، موفق به نظر می رسید. </a:t>
            </a:r>
          </a:p>
        </p:txBody>
      </p:sp>
    </p:spTree>
    <p:extLst>
      <p:ext uri="{BB962C8B-B14F-4D97-AF65-F5344CB8AC3E}">
        <p14:creationId xmlns:p14="http://schemas.microsoft.com/office/powerpoint/2010/main" val="11188301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720840"/>
            <a:ext cx="8001000" cy="3046988"/>
          </a:xfrm>
          <a:prstGeom prst="rect">
            <a:avLst/>
          </a:prstGeom>
        </p:spPr>
        <p:txBody>
          <a:bodyPr wrap="square">
            <a:spAutoFit/>
          </a:bodyPr>
          <a:lstStyle/>
          <a:p>
            <a:pPr algn="just" rtl="1"/>
            <a:r>
              <a:rPr lang="fa-IR" sz="2400" dirty="0" smtClean="0">
                <a:cs typeface="B Nazanin" pitchFamily="2" charset="-78"/>
              </a:rPr>
              <a:t>	هدف </a:t>
            </a:r>
            <a:r>
              <a:rPr lang="fa-IR" sz="2400" dirty="0">
                <a:cs typeface="B Nazanin" pitchFamily="2" charset="-78"/>
              </a:rPr>
              <a:t>اصلی این برنامه ایجاد و بالا بردن میزان امنیت تصرف (قانونی) خانوارهای ساکن در این اسکان ها بود. این برنامه فرض می کرد که ارایه سند مالکیت منجر به امنیت اقتصادی، انگیزه سرمایه گذاری در مسکن و خانه توسط فقرای شهری و بسیج همگانیدر اسکان های غیررسمی خواهد شد. تحقیقات نشان داده است که این برنامه ها منجر به از هم پاشیدگی اجتماعات محلی، اقتصاد غیررسمی و اثرات منفی در بازار زمین و مسکن می شوند. این برنامه ها همچنین هزینه هایی (همانند مالیات زمین - مسکن و ثبت) را برای فقرای شهری وارد کرده و باعث زمینه ای برای غیرقابل استطاعت شدن زمین برای فقرای شهری می شوند. </a:t>
            </a:r>
            <a:endParaRPr lang="en-US" sz="2400" dirty="0">
              <a:cs typeface="B Nazanin" pitchFamily="2" charset="-78"/>
            </a:endParaRPr>
          </a:p>
        </p:txBody>
      </p:sp>
    </p:spTree>
    <p:extLst>
      <p:ext uri="{BB962C8B-B14F-4D97-AF65-F5344CB8AC3E}">
        <p14:creationId xmlns:p14="http://schemas.microsoft.com/office/powerpoint/2010/main" val="3828096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4023662" y="737175"/>
            <a:ext cx="490711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4023662" y="152400"/>
            <a:ext cx="4907113" cy="584775"/>
          </a:xfrm>
          <a:prstGeom prst="rect">
            <a:avLst/>
          </a:prstGeom>
        </p:spPr>
        <p:txBody>
          <a:bodyPr wrap="none">
            <a:spAutoFit/>
          </a:bodyPr>
          <a:lstStyle/>
          <a:p>
            <a:r>
              <a:rPr lang="fa-IR" sz="3200" b="1" dirty="0">
                <a:cs typeface="B Tabassom" pitchFamily="2" charset="-78"/>
              </a:rPr>
              <a:t>برنامه ارایه وام های رهنی به فقرای شهری</a:t>
            </a:r>
          </a:p>
        </p:txBody>
      </p:sp>
      <p:sp>
        <p:nvSpPr>
          <p:cNvPr id="5" name="Rectangle 4"/>
          <p:cNvSpPr/>
          <p:nvPr/>
        </p:nvSpPr>
        <p:spPr>
          <a:xfrm>
            <a:off x="609600" y="1676400"/>
            <a:ext cx="8077200" cy="1938992"/>
          </a:xfrm>
          <a:prstGeom prst="rect">
            <a:avLst/>
          </a:prstGeom>
        </p:spPr>
        <p:txBody>
          <a:bodyPr wrap="square">
            <a:spAutoFit/>
          </a:bodyPr>
          <a:lstStyle/>
          <a:p>
            <a:pPr algn="just" rtl="1"/>
            <a:r>
              <a:rPr lang="fa-IR" sz="2400" dirty="0" smtClean="0">
                <a:cs typeface="B Nazanin" pitchFamily="2" charset="-78"/>
              </a:rPr>
              <a:t>	وام </a:t>
            </a:r>
            <a:r>
              <a:rPr lang="fa-IR" sz="2400" dirty="0">
                <a:cs typeface="B Nazanin" pitchFamily="2" charset="-78"/>
              </a:rPr>
              <a:t>های رهنی به منظور خرید زمین یا مسکن (سنددار و رسمی) و ارتقا وضع سکونتی به فقرای شهری داده می شود. از آن جایی که این برنامه ها بر بازگشت وام و اخذ وثیقه برای ارایه وام های خود تاکید دارند؛ در بیشتر موارد منجر به تغییر گروه های هدف این رویکرد شده است. فقرای شهری از ارایه وثیقه برای وام های رهنی امتناع کرده و یک بی تمایلی در بین فقرای شهری به این وام ها ایجاد شده است. </a:t>
            </a:r>
          </a:p>
        </p:txBody>
      </p:sp>
    </p:spTree>
    <p:extLst>
      <p:ext uri="{BB962C8B-B14F-4D97-AF65-F5344CB8AC3E}">
        <p14:creationId xmlns:p14="http://schemas.microsoft.com/office/powerpoint/2010/main" val="20828528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6929906" y="737175"/>
            <a:ext cx="200086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929906" y="152400"/>
            <a:ext cx="2000869" cy="584775"/>
          </a:xfrm>
          <a:prstGeom prst="rect">
            <a:avLst/>
          </a:prstGeom>
        </p:spPr>
        <p:txBody>
          <a:bodyPr wrap="none">
            <a:spAutoFit/>
          </a:bodyPr>
          <a:lstStyle/>
          <a:p>
            <a:r>
              <a:rPr lang="fa-IR" sz="3200" b="1" dirty="0">
                <a:cs typeface="B Tabassom" pitchFamily="2" charset="-78"/>
              </a:rPr>
              <a:t>رویکردهای نوین</a:t>
            </a:r>
          </a:p>
        </p:txBody>
      </p:sp>
      <p:sp>
        <p:nvSpPr>
          <p:cNvPr id="5" name="Rectangle 4"/>
          <p:cNvSpPr/>
          <p:nvPr/>
        </p:nvSpPr>
        <p:spPr>
          <a:xfrm>
            <a:off x="533400" y="1524000"/>
            <a:ext cx="8001000" cy="3785652"/>
          </a:xfrm>
          <a:prstGeom prst="rect">
            <a:avLst/>
          </a:prstGeom>
        </p:spPr>
        <p:txBody>
          <a:bodyPr wrap="square">
            <a:spAutoFit/>
          </a:bodyPr>
          <a:lstStyle/>
          <a:p>
            <a:pPr algn="just" rtl="1"/>
            <a:r>
              <a:rPr lang="fa-IR" sz="2400" dirty="0" smtClean="0">
                <a:cs typeface="B Nazanin" pitchFamily="2" charset="-78"/>
              </a:rPr>
              <a:t>	برنامه </a:t>
            </a:r>
            <a:r>
              <a:rPr lang="fa-IR" sz="2400" dirty="0">
                <a:cs typeface="B Nazanin" pitchFamily="2" charset="-78"/>
              </a:rPr>
              <a:t>ها و رویکردهای سنتی تامین حق تصرف، در عمل زیاد موفق نبوده اند؛ علت اصلی این امر را می توان به طور کلی در موراد زیر خلاصه کرد</a:t>
            </a:r>
            <a:r>
              <a:rPr lang="fa-IR" sz="2400" dirty="0" smtClean="0">
                <a:cs typeface="B Nazanin" pitchFamily="2" charset="-78"/>
              </a:rPr>
              <a:t>:</a:t>
            </a:r>
          </a:p>
          <a:p>
            <a:pPr algn="just" rtl="1"/>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تمرکز بیش از حد به برنامه های ارایه سند مالکیت شخصی، بازگشت وام و وثیقه معتبر برای ارایه وام</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عدم توجه به نیازهای گروه های مختلف مردم از جمله مستاجران در میان فقرای شهری</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در نظر نگرفتن مالکیت های موجود و عرفی و ویژگی ها و زمینه های تاریخی، اجتماعی و سیاسی سکونتگاه ها</a:t>
            </a:r>
            <a:endParaRPr lang="en-US" sz="2400" dirty="0">
              <a:cs typeface="B Nazanin" pitchFamily="2" charset="-78"/>
            </a:endParaRPr>
          </a:p>
          <a:p>
            <a:pPr marL="342900" indent="-342900" algn="just" rtl="1">
              <a:buFont typeface="Wingdings" pitchFamily="2" charset="2"/>
              <a:buChar char="ü"/>
            </a:pPr>
            <a:r>
              <a:rPr lang="fa-IR" sz="2400" dirty="0">
                <a:cs typeface="B Nazanin" pitchFamily="2" charset="-78"/>
              </a:rPr>
              <a:t>عدم توجه به برنامه های کاهش فقر</a:t>
            </a:r>
            <a:endParaRPr lang="en-US" sz="2400" dirty="0">
              <a:cs typeface="B Nazanin" pitchFamily="2" charset="-78"/>
            </a:endParaRPr>
          </a:p>
        </p:txBody>
      </p:sp>
    </p:spTree>
    <p:extLst>
      <p:ext uri="{BB962C8B-B14F-4D97-AF65-F5344CB8AC3E}">
        <p14:creationId xmlns:p14="http://schemas.microsoft.com/office/powerpoint/2010/main" val="2886896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39387" y="78533"/>
            <a:ext cx="2605200" cy="658642"/>
          </a:xfrm>
          <a:prstGeom prst="rect">
            <a:avLst/>
          </a:prstGeom>
        </p:spPr>
        <p:txBody>
          <a:bodyPr wrap="none">
            <a:spAutoFit/>
          </a:bodyPr>
          <a:lstStyle/>
          <a:p>
            <a:pPr algn="r" rtl="1">
              <a:lnSpc>
                <a:spcPct val="115000"/>
              </a:lnSpc>
              <a:spcAft>
                <a:spcPts val="1000"/>
              </a:spcAft>
            </a:pPr>
            <a:r>
              <a:rPr lang="fa-IR" sz="3200" b="1" dirty="0">
                <a:latin typeface="Calibri"/>
                <a:ea typeface="Calibri"/>
                <a:cs typeface="B Tabassom" pitchFamily="2" charset="-78"/>
              </a:rPr>
              <a:t>رویکرد زمین و </a:t>
            </a:r>
            <a:r>
              <a:rPr lang="fa-IR" sz="3200" b="1" dirty="0" smtClean="0">
                <a:latin typeface="Calibri"/>
                <a:ea typeface="Calibri"/>
                <a:cs typeface="B Tabassom" pitchFamily="2" charset="-78"/>
              </a:rPr>
              <a:t>خدمات</a:t>
            </a:r>
            <a:endParaRPr lang="en-US" sz="3200" b="1" dirty="0">
              <a:effectLst/>
              <a:latin typeface="Calibri"/>
              <a:ea typeface="Calibri"/>
              <a:cs typeface="B Tabassom" pitchFamily="2" charset="-78"/>
            </a:endParaRPr>
          </a:p>
        </p:txBody>
      </p:sp>
      <p:cxnSp>
        <p:nvCxnSpPr>
          <p:cNvPr id="3" name="Straight Connector 2"/>
          <p:cNvCxnSpPr/>
          <p:nvPr/>
        </p:nvCxnSpPr>
        <p:spPr>
          <a:xfrm flipH="1">
            <a:off x="6553200" y="737175"/>
            <a:ext cx="237757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57200" y="1184027"/>
            <a:ext cx="8229600" cy="3534301"/>
          </a:xfrm>
          <a:prstGeom prst="rect">
            <a:avLst/>
          </a:prstGeom>
        </p:spPr>
        <p:txBody>
          <a:bodyPr wrap="square">
            <a:spAutoFit/>
          </a:bodyPr>
          <a:lstStyle/>
          <a:p>
            <a:pPr algn="just" rtl="1">
              <a:lnSpc>
                <a:spcPct val="115000"/>
              </a:lnSpc>
              <a:spcAft>
                <a:spcPts val="1000"/>
              </a:spcAft>
            </a:pPr>
            <a:r>
              <a:rPr lang="fa-IR" sz="2000" b="1" dirty="0" smtClean="0">
                <a:latin typeface="Calibri"/>
                <a:ea typeface="Calibri"/>
                <a:cs typeface="B Nazanin" pitchFamily="2" charset="-78"/>
              </a:rPr>
              <a:t>	یکی </a:t>
            </a:r>
            <a:r>
              <a:rPr lang="fa-IR" sz="2000" b="1" dirty="0">
                <a:latin typeface="Calibri"/>
                <a:ea typeface="Calibri"/>
                <a:cs typeface="B Nazanin" pitchFamily="2" charset="-78"/>
              </a:rPr>
              <a:t>دیگر از الگوهای تامین مسکن، رویکرد زمین و خدمات می باشد که تقریبا در سرتاسر کشورهای در حال توسعه با استقبال زیادی مواجه شد.</a:t>
            </a:r>
            <a:endParaRPr lang="en-US" sz="2000" b="1" dirty="0" smtClean="0">
              <a:effectLst/>
              <a:latin typeface="Calibri"/>
              <a:ea typeface="Calibri"/>
              <a:cs typeface="B Nazanin" pitchFamily="2" charset="-78"/>
            </a:endParaRPr>
          </a:p>
          <a:p>
            <a:pPr algn="just" rtl="1">
              <a:lnSpc>
                <a:spcPct val="115000"/>
              </a:lnSpc>
              <a:spcAft>
                <a:spcPts val="1000"/>
              </a:spcAft>
            </a:pPr>
            <a:r>
              <a:rPr lang="fa-IR" sz="2000" b="1" dirty="0" smtClean="0">
                <a:latin typeface="Calibri"/>
                <a:ea typeface="Calibri"/>
                <a:cs typeface="B Nazanin" pitchFamily="2" charset="-78"/>
              </a:rPr>
              <a:t>	زمین-خدمات          آباد </a:t>
            </a:r>
            <a:r>
              <a:rPr lang="fa-IR" sz="2000" b="1" dirty="0">
                <a:latin typeface="Calibri"/>
                <a:ea typeface="Calibri"/>
                <a:cs typeface="B Nazanin" pitchFamily="2" charset="-78"/>
              </a:rPr>
              <a:t>کردن زمین جدید و تقسیم به قطعات مسکونی خدمات </a:t>
            </a:r>
            <a:r>
              <a:rPr lang="fa-IR" sz="2000" b="1" dirty="0" smtClean="0">
                <a:latin typeface="Calibri"/>
                <a:ea typeface="Calibri"/>
                <a:cs typeface="B Nazanin" pitchFamily="2" charset="-78"/>
              </a:rPr>
              <a:t>رسانی می </a:t>
            </a:r>
            <a:r>
              <a:rPr lang="fa-IR" sz="2000" b="1" dirty="0">
                <a:latin typeface="Calibri"/>
                <a:ea typeface="Calibri"/>
                <a:cs typeface="B Nazanin" pitchFamily="2" charset="-78"/>
              </a:rPr>
              <a:t>باشد.</a:t>
            </a:r>
            <a:endParaRPr lang="en-US" sz="2000" b="1" dirty="0" smtClean="0">
              <a:effectLst/>
              <a:latin typeface="Calibri"/>
              <a:ea typeface="Calibri"/>
              <a:cs typeface="B Nazanin" pitchFamily="2" charset="-78"/>
            </a:endParaRPr>
          </a:p>
          <a:p>
            <a:pPr algn="just" rtl="1">
              <a:lnSpc>
                <a:spcPct val="115000"/>
              </a:lnSpc>
              <a:spcAft>
                <a:spcPts val="1000"/>
              </a:spcAft>
            </a:pPr>
            <a:r>
              <a:rPr lang="fa-IR" sz="2000" b="1" dirty="0" smtClean="0">
                <a:latin typeface="Calibri"/>
                <a:ea typeface="Calibri"/>
                <a:cs typeface="B Nazanin" pitchFamily="2" charset="-78"/>
              </a:rPr>
              <a:t>	هدف </a:t>
            </a:r>
            <a:r>
              <a:rPr lang="fa-IR" sz="2000" b="1" dirty="0">
                <a:latin typeface="Calibri"/>
                <a:ea typeface="Calibri"/>
                <a:cs typeface="B Nazanin" pitchFamily="2" charset="-78"/>
              </a:rPr>
              <a:t>اصلی این رویکرد، ارایه قطعات زمین با زیرساخت های اساسی نظیر آب، راه ها و تسهیلات بهداشتی برای گروه های تهیدستان بیان شده است که از طریق خرید یا اجاره به شرط تملیک زمین صورت می گیرد و غالبا همراه با وام با شرایط مناسب است. این شیوه که در شکل های متفاوتی به اجرا درآمده است به خانه سازی کانونی مرسوم است که در آن علاوه بر مکان، هسته اولیه مسکن هم ایجاد می شود. </a:t>
            </a:r>
            <a:endParaRPr lang="en-US" sz="2000" b="1" dirty="0">
              <a:effectLst/>
              <a:latin typeface="Calibri"/>
              <a:ea typeface="Calibri"/>
              <a:cs typeface="B Nazanin" pitchFamily="2" charset="-78"/>
            </a:endParaRPr>
          </a:p>
        </p:txBody>
      </p:sp>
      <p:cxnSp>
        <p:nvCxnSpPr>
          <p:cNvPr id="6" name="Straight Arrow Connector 5"/>
          <p:cNvCxnSpPr/>
          <p:nvPr/>
        </p:nvCxnSpPr>
        <p:spPr>
          <a:xfrm flipH="1">
            <a:off x="5791200" y="2278743"/>
            <a:ext cx="64818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0312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00"/>
            <a:ext cx="8077200" cy="4893647"/>
          </a:xfrm>
          <a:prstGeom prst="rect">
            <a:avLst/>
          </a:prstGeom>
        </p:spPr>
        <p:txBody>
          <a:bodyPr wrap="square">
            <a:spAutoFit/>
          </a:bodyPr>
          <a:lstStyle/>
          <a:p>
            <a:pPr algn="just" rtl="1"/>
            <a:r>
              <a:rPr lang="fa-IR" sz="2400" dirty="0" smtClean="0">
                <a:cs typeface="B Nazanin" pitchFamily="2" charset="-78"/>
              </a:rPr>
              <a:t>	رویکردهای </a:t>
            </a:r>
            <a:r>
              <a:rPr lang="fa-IR" sz="2400" dirty="0">
                <a:cs typeface="B Nazanin" pitchFamily="2" charset="-78"/>
              </a:rPr>
              <a:t>کنونی تامین حق تصرف، بیشتر بر سیاست های کاهش فقر همانند افزایش دسترسی به خدمات عمومی، فرصت های شغلی، ارتقا سلامتی و غیره تاکید می کنند. مطالعات اخیر نشان داده است که برای ساکنان سکونتگاه های فقیر شهری ابعاد دیگری از امنیت همانند دسترسی به خدمات اجتماعی پایه، فرصت های شغلی و قوانین عادلانه، بسیار مهم تر از کسب سند مالکیت می باشد. علاوه بر این، در گرایشات سیاسی جدید از دخالت مستقیم در امر تصرف اجتناب کرده و ز ابزارهای میانجی گر از جمله مصوبات و استراتژی های زمین استفاده می کنند. این ابزارها جزء روش های ارزان و امکان پذیر در افزایش امنیت تصرف زمین به حساب می آیند. ابزارهای میانجی باعث افزایش امنیت ادراکی در میان فقرای شهری شده و با کنترل قیمت زمین، منجر به افزایش امنیت تصرف در سکونتگاه های غیررسمی می شوند. درحالت کلی می توان گفت که در رویکردهای سیاسی جدید، بهبود امنیت تصرف، کنترل جهت گیری های بازار زمین و مسکن و ایجاد عدالت به طور همزمان مطرح </a:t>
            </a:r>
            <a:r>
              <a:rPr lang="fa-IR" sz="2400" dirty="0" smtClean="0">
                <a:cs typeface="B Nazanin" pitchFamily="2" charset="-78"/>
              </a:rPr>
              <a:t> می </a:t>
            </a:r>
            <a:r>
              <a:rPr lang="fa-IR" sz="2400" dirty="0">
                <a:cs typeface="B Nazanin" pitchFamily="2" charset="-78"/>
              </a:rPr>
              <a:t>گردند. </a:t>
            </a:r>
            <a:endParaRPr lang="en-US" sz="2400" dirty="0">
              <a:cs typeface="B Nazanin" pitchFamily="2" charset="-78"/>
            </a:endParaRPr>
          </a:p>
        </p:txBody>
      </p:sp>
    </p:spTree>
    <p:extLst>
      <p:ext uri="{BB962C8B-B14F-4D97-AF65-F5344CB8AC3E}">
        <p14:creationId xmlns:p14="http://schemas.microsoft.com/office/powerpoint/2010/main" val="30481064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3804051" y="737175"/>
            <a:ext cx="512672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804051" y="152400"/>
            <a:ext cx="5126724" cy="584775"/>
          </a:xfrm>
          <a:prstGeom prst="rect">
            <a:avLst/>
          </a:prstGeom>
        </p:spPr>
        <p:txBody>
          <a:bodyPr wrap="none">
            <a:spAutoFit/>
          </a:bodyPr>
          <a:lstStyle/>
          <a:p>
            <a:r>
              <a:rPr lang="fa-IR" sz="3200" b="1" dirty="0">
                <a:cs typeface="B Tabassom" pitchFamily="2" charset="-78"/>
              </a:rPr>
              <a:t>برنامه های اجرایی در زمینه تامین حق تصرف</a:t>
            </a:r>
          </a:p>
        </p:txBody>
      </p:sp>
      <p:sp>
        <p:nvSpPr>
          <p:cNvPr id="5" name="Rectangle 4"/>
          <p:cNvSpPr/>
          <p:nvPr/>
        </p:nvSpPr>
        <p:spPr>
          <a:xfrm>
            <a:off x="533400" y="1582341"/>
            <a:ext cx="8077200" cy="3416320"/>
          </a:xfrm>
          <a:prstGeom prst="rect">
            <a:avLst/>
          </a:prstGeom>
        </p:spPr>
        <p:txBody>
          <a:bodyPr wrap="square">
            <a:spAutoFit/>
          </a:bodyPr>
          <a:lstStyle/>
          <a:p>
            <a:pPr algn="just" rtl="1"/>
            <a:r>
              <a:rPr lang="fa-IR" sz="2400" dirty="0" smtClean="0">
                <a:cs typeface="B Nazanin" pitchFamily="2" charset="-78"/>
              </a:rPr>
              <a:t>	در </a:t>
            </a:r>
            <a:r>
              <a:rPr lang="fa-IR" sz="2400" dirty="0">
                <a:cs typeface="B Nazanin" pitchFamily="2" charset="-78"/>
              </a:rPr>
              <a:t>حالی که سازمان های بین المللی بانک جهانی و بانک توسعه منطقه ای گرایش به رسمی کردن مالکیت برای یکپارچگی بازار غیررسمی در عرض بازارهای رسمی دارند، سازمان های اسکان بشر و برنامه عمران ملل متحد (</a:t>
            </a:r>
            <a:r>
              <a:rPr lang="en-US" sz="2400" dirty="0">
                <a:cs typeface="B Nazanin" pitchFamily="2" charset="-78"/>
              </a:rPr>
              <a:t>UNDP</a:t>
            </a:r>
            <a:r>
              <a:rPr lang="fa-IR" sz="2400" dirty="0">
                <a:cs typeface="B Nazanin" pitchFamily="2" charset="-78"/>
              </a:rPr>
              <a:t>) به یکپارچه سازی اقتصاد کلان با اقتصاد محلی و سکونتگاه های غیر رسمی -پلورالیسم قانونی- گرایش دارند. در رویکردهای جدید تامین حق سکونت برخلاف رویکردهای سنتی به مشارکت اقتصادی/اجتماعی، افزایش دسترسی به مسکن، مالکیت اشتراکی، نظم و ترتیب دادن به اجاره بهای زمین و مسکن و کنترل بازار در کنار هم توجه </a:t>
            </a:r>
            <a:r>
              <a:rPr lang="fa-IR" sz="2400" dirty="0" smtClean="0">
                <a:cs typeface="B Nazanin" pitchFamily="2" charset="-78"/>
              </a:rPr>
              <a:t>    می </a:t>
            </a:r>
            <a:r>
              <a:rPr lang="fa-IR" sz="2400" dirty="0">
                <a:cs typeface="B Nazanin" pitchFamily="2" charset="-78"/>
              </a:rPr>
              <a:t>شود. از برنامه های اجرایی رویکردهای جدید تامین حق تصرف در چند دهه اخیر می توان به برنامه وام های رهنی اجتماعی و اتحادیه های زمین اجتماعی اشاره کرد. </a:t>
            </a:r>
          </a:p>
        </p:txBody>
      </p:sp>
    </p:spTree>
    <p:extLst>
      <p:ext uri="{BB962C8B-B14F-4D97-AF65-F5344CB8AC3E}">
        <p14:creationId xmlns:p14="http://schemas.microsoft.com/office/powerpoint/2010/main" val="2306344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3581400" y="737175"/>
            <a:ext cx="534937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682375" y="152400"/>
            <a:ext cx="6248400" cy="584775"/>
          </a:xfrm>
          <a:prstGeom prst="rect">
            <a:avLst/>
          </a:prstGeom>
          <a:noFill/>
        </p:spPr>
        <p:txBody>
          <a:bodyPr wrap="square" rtlCol="1">
            <a:spAutoFit/>
          </a:bodyPr>
          <a:lstStyle/>
          <a:p>
            <a:pPr algn="r" rtl="1"/>
            <a:r>
              <a:rPr lang="fa-IR" sz="3200" b="1" dirty="0" smtClean="0">
                <a:cs typeface="B Tabassom" pitchFamily="2" charset="-78"/>
              </a:rPr>
              <a:t>برنامه ارایه وام های رهنی اجتماع محور (</a:t>
            </a:r>
            <a:r>
              <a:rPr lang="en-US" sz="3200" b="1" dirty="0" smtClean="0">
                <a:cs typeface="B Tabassom" pitchFamily="2" charset="-78"/>
              </a:rPr>
              <a:t>CMP</a:t>
            </a:r>
            <a:r>
              <a:rPr lang="fa-IR" sz="3200" b="1" dirty="0" smtClean="0">
                <a:cs typeface="B Tabassom" pitchFamily="2" charset="-78"/>
              </a:rPr>
              <a:t>)</a:t>
            </a:r>
            <a:endParaRPr lang="fa-IR" sz="3200" b="1" dirty="0">
              <a:cs typeface="B Tabassom" pitchFamily="2" charset="-78"/>
            </a:endParaRPr>
          </a:p>
        </p:txBody>
      </p:sp>
      <p:sp>
        <p:nvSpPr>
          <p:cNvPr id="5" name="TextBox 4"/>
          <p:cNvSpPr txBox="1"/>
          <p:nvPr/>
        </p:nvSpPr>
        <p:spPr>
          <a:xfrm>
            <a:off x="304800" y="1858887"/>
            <a:ext cx="8458200" cy="1569660"/>
          </a:xfrm>
          <a:prstGeom prst="rect">
            <a:avLst/>
          </a:prstGeom>
          <a:noFill/>
        </p:spPr>
        <p:txBody>
          <a:bodyPr wrap="square" rtlCol="1">
            <a:spAutoFit/>
          </a:bodyPr>
          <a:lstStyle/>
          <a:p>
            <a:pPr algn="just" rtl="1"/>
            <a:r>
              <a:rPr lang="fa-IR" sz="2400" dirty="0" smtClean="0">
                <a:cs typeface="B Nazanin" pitchFamily="2" charset="-78"/>
              </a:rPr>
              <a:t>	هدف اصلی این برنامه افزایش مالکیت مسکن در میان دهک های درآمدی پایین جامعه بود. مدل  </a:t>
            </a:r>
            <a:r>
              <a:rPr lang="en-US" sz="2400" dirty="0" smtClean="0">
                <a:cs typeface="B Nazanin" pitchFamily="2" charset="-78"/>
              </a:rPr>
              <a:t>CMP</a:t>
            </a:r>
            <a:r>
              <a:rPr lang="fa-IR" sz="2400" dirty="0" smtClean="0">
                <a:cs typeface="B Nazanin" pitchFamily="2" charset="-78"/>
              </a:rPr>
              <a:t> بک برنامه مالی ساده است که هدف اصلی آن توانمندسازی فقرای شهری بدون خانه در تهیه زمین، محافظت از خدمات و ساخت و بهبود شرایط زندگی ساکنان محلات غیر رسمی و غیرقانونی در شهرها می باشد.</a:t>
            </a:r>
          </a:p>
        </p:txBody>
      </p:sp>
    </p:spTree>
    <p:extLst>
      <p:ext uri="{BB962C8B-B14F-4D97-AF65-F5344CB8AC3E}">
        <p14:creationId xmlns:p14="http://schemas.microsoft.com/office/powerpoint/2010/main" val="22010612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990600"/>
            <a:ext cx="7997371" cy="4154984"/>
          </a:xfrm>
          <a:prstGeom prst="rect">
            <a:avLst/>
          </a:prstGeom>
        </p:spPr>
        <p:txBody>
          <a:bodyPr wrap="square">
            <a:spAutoFit/>
          </a:bodyPr>
          <a:lstStyle/>
          <a:p>
            <a:pPr algn="just" rtl="1"/>
            <a:r>
              <a:rPr lang="fa-IR" sz="2400" dirty="0" smtClean="0">
                <a:cs typeface="B Nazanin" pitchFamily="2" charset="-78"/>
              </a:rPr>
              <a:t>	سازمان </a:t>
            </a:r>
            <a:r>
              <a:rPr lang="fa-IR" sz="2400" dirty="0">
                <a:cs typeface="B Nazanin" pitchFamily="2" charset="-78"/>
              </a:rPr>
              <a:t>های محلی در این مدل نقش هدایت گری را بر عهده دارند؛ این سازمان ها موظف به مشخص کردن ذینفعان پروژه، مذاکره با مالکان زمین و جمع آوری بازپرداخت ها از وام گیران هستند.</a:t>
            </a:r>
          </a:p>
          <a:p>
            <a:pPr algn="just" rtl="1"/>
            <a:r>
              <a:rPr lang="fa-IR" sz="2400" dirty="0" smtClean="0">
                <a:cs typeface="B Nazanin" pitchFamily="2" charset="-78"/>
              </a:rPr>
              <a:t>	سازمان </a:t>
            </a:r>
            <a:r>
              <a:rPr lang="fa-IR" sz="2400" dirty="0">
                <a:cs typeface="B Nazanin" pitchFamily="2" charset="-78"/>
              </a:rPr>
              <a:t>های غیردولتی در این مدل وظیفه دارند در ارزیابی شایستگی ذینفعان و تنظیم سیستم جمع آوری موثر و کارا به سازمان های محلی کمک کنند.</a:t>
            </a:r>
          </a:p>
          <a:p>
            <a:pPr algn="just" rtl="1"/>
            <a:r>
              <a:rPr lang="fa-IR" sz="2400" dirty="0" smtClean="0">
                <a:cs typeface="B Nazanin" pitchFamily="2" charset="-78"/>
              </a:rPr>
              <a:t>	سازمان های دولتی به خصوص بنگاه ها، امین مالی پروژه را بعد از تکمیل سندهای وامی و قیمت توافقی بین مالکان و سازمان های محلی، بر عهده می گیرند.</a:t>
            </a:r>
          </a:p>
          <a:p>
            <a:pPr algn="just" rtl="1"/>
            <a:r>
              <a:rPr lang="fa-IR" sz="2400" dirty="0" smtClean="0">
                <a:cs typeface="B Nazanin" pitchFamily="2" charset="-78"/>
              </a:rPr>
              <a:t>	تاکید اصلی این مدل بر تهیه سند برای خانه و زمین می باشد و از آن جا که سازمان های وام دهنده برای بقا خود نیاز به بازگشت وام دارند؛ در این مدل بر بازگشت وام بیش از حد تاکید می شود که این امر منجر به ناکارآمدی این مدل در اکثر کشورها شده است.</a:t>
            </a:r>
            <a:endParaRPr lang="fa-IR" sz="2400" dirty="0">
              <a:cs typeface="B Nazanin" pitchFamily="2" charset="-78"/>
            </a:endParaRPr>
          </a:p>
        </p:txBody>
      </p:sp>
    </p:spTree>
    <p:extLst>
      <p:ext uri="{BB962C8B-B14F-4D97-AF65-F5344CB8AC3E}">
        <p14:creationId xmlns:p14="http://schemas.microsoft.com/office/powerpoint/2010/main" val="1934035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8714" y="1447800"/>
            <a:ext cx="7924800" cy="3293209"/>
          </a:xfrm>
          <a:prstGeom prst="rect">
            <a:avLst/>
          </a:prstGeom>
          <a:noFill/>
        </p:spPr>
        <p:txBody>
          <a:bodyPr wrap="square" rtlCol="1">
            <a:spAutoFit/>
          </a:bodyPr>
          <a:lstStyle/>
          <a:p>
            <a:pPr algn="just" rtl="1"/>
            <a:r>
              <a:rPr lang="fa-IR" sz="3200" b="1" dirty="0" smtClean="0">
                <a:cs typeface="B Tabassom" pitchFamily="2" charset="-78"/>
              </a:rPr>
              <a:t>مزایای این مدل:</a:t>
            </a:r>
          </a:p>
          <a:p>
            <a:pPr algn="just" rtl="1"/>
            <a:endParaRPr lang="fa-IR" sz="3200" b="1" dirty="0" smtClean="0">
              <a:cs typeface="B Tabassom" pitchFamily="2" charset="-78"/>
            </a:endParaRPr>
          </a:p>
          <a:p>
            <a:pPr marL="342900" indent="-342900" algn="just" rtl="1">
              <a:buAutoNum type="arabicParenR"/>
            </a:pPr>
            <a:r>
              <a:rPr lang="fa-IR" sz="2400" dirty="0" smtClean="0">
                <a:cs typeface="B Nazanin" pitchFamily="2" charset="-78"/>
              </a:rPr>
              <a:t>فراهم کردن وام های رسمی برای فقرای شهری برای ساخت و بهبود کیفیت مسکن موجود و خرید مسکن تازه</a:t>
            </a:r>
          </a:p>
          <a:p>
            <a:pPr marL="342900" indent="-342900" algn="just" rtl="1">
              <a:buAutoNum type="arabicParenR"/>
            </a:pPr>
            <a:r>
              <a:rPr lang="fa-IR" sz="2400" dirty="0" smtClean="0">
                <a:cs typeface="B Nazanin" pitchFamily="2" charset="-78"/>
              </a:rPr>
              <a:t>تشویق فقرای شهری بر سرمایه گذاری در ارتقا کیفیت مسکن</a:t>
            </a:r>
          </a:p>
          <a:p>
            <a:pPr marL="342900" indent="-342900" algn="just" rtl="1">
              <a:buAutoNum type="arabicParenR"/>
            </a:pPr>
            <a:r>
              <a:rPr lang="fa-IR" sz="2400" dirty="0" smtClean="0">
                <a:cs typeface="B Nazanin" pitchFamily="2" charset="-78"/>
              </a:rPr>
              <a:t>حمایت از رویکردهای جمعی برای تولید و ساخت</a:t>
            </a:r>
          </a:p>
          <a:p>
            <a:pPr marL="342900" indent="-342900" algn="just" rtl="1">
              <a:buAutoNum type="arabicParenR"/>
            </a:pPr>
            <a:r>
              <a:rPr lang="fa-IR" sz="2400" dirty="0" smtClean="0">
                <a:cs typeface="B Nazanin" pitchFamily="2" charset="-78"/>
              </a:rPr>
              <a:t>به حرکت درآوردن سازمان های محلی </a:t>
            </a:r>
            <a:r>
              <a:rPr lang="en-US" sz="2400" dirty="0" smtClean="0">
                <a:cs typeface="B Nazanin" pitchFamily="2" charset="-78"/>
              </a:rPr>
              <a:t>COBs</a:t>
            </a:r>
            <a:r>
              <a:rPr lang="fa-IR" sz="2400" dirty="0" smtClean="0">
                <a:cs typeface="B Nazanin" pitchFamily="2" charset="-78"/>
              </a:rPr>
              <a:t> و سازمان های غیردولتی </a:t>
            </a:r>
            <a:r>
              <a:rPr lang="en-US" sz="2400" dirty="0" smtClean="0">
                <a:cs typeface="B Nazanin" pitchFamily="2" charset="-78"/>
              </a:rPr>
              <a:t>NGOs</a:t>
            </a:r>
            <a:r>
              <a:rPr lang="fa-IR" sz="2400" dirty="0" smtClean="0">
                <a:cs typeface="B Nazanin" pitchFamily="2" charset="-78"/>
              </a:rPr>
              <a:t> </a:t>
            </a:r>
            <a:endParaRPr lang="fa-IR" sz="2400" dirty="0">
              <a:cs typeface="B Nazanin" pitchFamily="2" charset="-78"/>
            </a:endParaRPr>
          </a:p>
        </p:txBody>
      </p:sp>
    </p:spTree>
    <p:extLst>
      <p:ext uri="{BB962C8B-B14F-4D97-AF65-F5344CB8AC3E}">
        <p14:creationId xmlns:p14="http://schemas.microsoft.com/office/powerpoint/2010/main" val="3964779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6143" y="1447800"/>
            <a:ext cx="8077200" cy="3170099"/>
          </a:xfrm>
          <a:prstGeom prst="rect">
            <a:avLst/>
          </a:prstGeom>
          <a:noFill/>
        </p:spPr>
        <p:txBody>
          <a:bodyPr wrap="square" rtlCol="1">
            <a:spAutoFit/>
          </a:bodyPr>
          <a:lstStyle/>
          <a:p>
            <a:pPr algn="just" rtl="1"/>
            <a:r>
              <a:rPr lang="fa-IR" sz="3200" b="1" dirty="0" smtClean="0">
                <a:cs typeface="B Tabassom" pitchFamily="2" charset="-78"/>
              </a:rPr>
              <a:t>معایب این مدل:</a:t>
            </a:r>
          </a:p>
          <a:p>
            <a:pPr algn="just" rtl="1"/>
            <a:endParaRPr lang="fa-IR" sz="2400" dirty="0">
              <a:cs typeface="B Nazanin" pitchFamily="2" charset="-78"/>
            </a:endParaRPr>
          </a:p>
          <a:p>
            <a:pPr marL="342900" indent="-342900" algn="just" rtl="1">
              <a:buAutoNum type="arabicParenR"/>
            </a:pPr>
            <a:r>
              <a:rPr lang="fa-IR" sz="2400" dirty="0" smtClean="0">
                <a:cs typeface="B Nazanin" pitchFamily="2" charset="-78"/>
              </a:rPr>
              <a:t>نبود منابع مالی بلندمدت</a:t>
            </a:r>
          </a:p>
          <a:p>
            <a:pPr marL="342900" indent="-342900" algn="just" rtl="1">
              <a:buAutoNum type="arabicParenR"/>
            </a:pPr>
            <a:r>
              <a:rPr lang="fa-IR" sz="2400" dirty="0" smtClean="0">
                <a:cs typeface="B Nazanin" pitchFamily="2" charset="-78"/>
              </a:rPr>
              <a:t>مدیریت ضعیف</a:t>
            </a:r>
          </a:p>
          <a:p>
            <a:pPr marL="342900" indent="-342900" algn="just" rtl="1">
              <a:buAutoNum type="arabicParenR"/>
            </a:pPr>
            <a:r>
              <a:rPr lang="fa-IR" sz="2400" dirty="0" smtClean="0">
                <a:cs typeface="B Nazanin" pitchFamily="2" charset="-78"/>
              </a:rPr>
              <a:t>عدم اعتماد به سازمان های اجتماع محل</a:t>
            </a:r>
          </a:p>
          <a:p>
            <a:pPr marL="342900" indent="-342900" algn="just" rtl="1">
              <a:buAutoNum type="arabicParenR"/>
            </a:pPr>
            <a:r>
              <a:rPr lang="fa-IR" sz="2400" dirty="0" smtClean="0">
                <a:cs typeface="B Nazanin" pitchFamily="2" charset="-78"/>
              </a:rPr>
              <a:t>تمرکز بیش از حد پروژه ها به تهیه زمین و قانونی کردن تصرف از طریق سند شخصی</a:t>
            </a:r>
          </a:p>
          <a:p>
            <a:pPr marL="342900" indent="-342900" algn="just" rtl="1">
              <a:buAutoNum type="arabicParenR"/>
            </a:pPr>
            <a:r>
              <a:rPr lang="fa-IR" sz="2400" dirty="0" smtClean="0">
                <a:cs typeface="B Nazanin" pitchFamily="2" charset="-78"/>
              </a:rPr>
              <a:t>نبود سازمان های متعهد و کارا</a:t>
            </a:r>
            <a:endParaRPr lang="fa-IR" sz="2400" dirty="0">
              <a:cs typeface="B Nazanin" pitchFamily="2" charset="-78"/>
            </a:endParaRPr>
          </a:p>
        </p:txBody>
      </p:sp>
    </p:spTree>
    <p:extLst>
      <p:ext uri="{BB962C8B-B14F-4D97-AF65-F5344CB8AC3E}">
        <p14:creationId xmlns:p14="http://schemas.microsoft.com/office/powerpoint/2010/main" val="2131921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H="1">
            <a:off x="5105400" y="737175"/>
            <a:ext cx="3825375"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063375" y="152400"/>
            <a:ext cx="5867400" cy="584775"/>
          </a:xfrm>
          <a:prstGeom prst="rect">
            <a:avLst/>
          </a:prstGeom>
          <a:noFill/>
        </p:spPr>
        <p:txBody>
          <a:bodyPr wrap="square" rtlCol="1">
            <a:spAutoFit/>
          </a:bodyPr>
          <a:lstStyle/>
          <a:p>
            <a:pPr algn="r" rtl="1"/>
            <a:r>
              <a:rPr lang="fa-IR" sz="3200" b="1" dirty="0" smtClean="0">
                <a:cs typeface="B Tabassom" pitchFamily="2" charset="-78"/>
              </a:rPr>
              <a:t>اتحادیه های محلی زمین (</a:t>
            </a:r>
            <a:r>
              <a:rPr lang="en-US" sz="3200" b="1" dirty="0" smtClean="0">
                <a:cs typeface="B Tabassom" pitchFamily="2" charset="-78"/>
              </a:rPr>
              <a:t>CLT</a:t>
            </a:r>
            <a:r>
              <a:rPr lang="fa-IR" sz="3200" b="1" dirty="0" smtClean="0">
                <a:cs typeface="B Tabassom" pitchFamily="2" charset="-78"/>
              </a:rPr>
              <a:t>)</a:t>
            </a:r>
            <a:endParaRPr lang="fa-IR" sz="3200" b="1" dirty="0">
              <a:cs typeface="B Tabassom" pitchFamily="2" charset="-78"/>
            </a:endParaRPr>
          </a:p>
        </p:txBody>
      </p:sp>
      <p:sp>
        <p:nvSpPr>
          <p:cNvPr id="5" name="TextBox 4"/>
          <p:cNvSpPr txBox="1"/>
          <p:nvPr/>
        </p:nvSpPr>
        <p:spPr>
          <a:xfrm>
            <a:off x="457200" y="1066800"/>
            <a:ext cx="8229600" cy="4893647"/>
          </a:xfrm>
          <a:prstGeom prst="rect">
            <a:avLst/>
          </a:prstGeom>
          <a:noFill/>
        </p:spPr>
        <p:txBody>
          <a:bodyPr wrap="square" rtlCol="1">
            <a:spAutoFit/>
          </a:bodyPr>
          <a:lstStyle/>
          <a:p>
            <a:pPr algn="just" rtl="1"/>
            <a:r>
              <a:rPr lang="fa-IR" sz="2400" dirty="0" smtClean="0">
                <a:cs typeface="B Nazanin" pitchFamily="2" charset="-78"/>
              </a:rPr>
              <a:t>	بازگشت سرمایه و بهبود زمین های بهسازی شده به گروه های غیرهدف بر اساس مطالعات انجام شده در کشورهای توسعه یافته، مشکل اساسی رویکردهای سنتی تامین حق سکونت عنوان شده است. با بهبود امنیت مالکیت و قانونی کردن اسکان های غیررسمی، ارزش زمین در این سکونتگاه ها بالا می رود و این امر برای ذینفعان پروژه ثروت های بادآورده ایجاد می کند. از آن جا که فروش زمین از روی تنگدستی فقرای شهری می باشد با قیمت کمتر از قیمت واقعی زمین مورد معامله قرار می گیرد. این زمین ها توسط گروه هایی با درآمد بالا به امید فروش با قیمت بالا خریداری شده و احتکار می شود و بورس بازی زمین در این سکونتگاه ها صورت می گیرد و منجر به جابه‌جایی گروه های هدف و طرح های بهسازی اسکان های غیررسمی می شود. در سال 2000 برای مقابله با فروش زمین بعد از بهسازی، به جای مالکیت شخصی، مالکیت گروهی در بعضی از کشورها همچون تانزانیا و کنیا مطرح شد. بعد از مدتی، برنامه های احتمال محور در قالب مدل هایی مطرح شده بر ایجاد امنیت تصرف و امنیت بازار تاکید داشتند. از نمونه های بارز این مدل ها می توان به مدل </a:t>
            </a:r>
            <a:r>
              <a:rPr lang="en-US" sz="2400" dirty="0" smtClean="0">
                <a:cs typeface="B Nazanin" pitchFamily="2" charset="-78"/>
              </a:rPr>
              <a:t>CLT</a:t>
            </a:r>
            <a:r>
              <a:rPr lang="fa-IR" sz="2400" dirty="0" smtClean="0">
                <a:cs typeface="B Nazanin" pitchFamily="2" charset="-78"/>
              </a:rPr>
              <a:t> اشاره کرد.</a:t>
            </a:r>
            <a:endParaRPr lang="fa-IR" sz="2400" dirty="0">
              <a:cs typeface="B Nazanin" pitchFamily="2" charset="-78"/>
            </a:endParaRPr>
          </a:p>
        </p:txBody>
      </p:sp>
    </p:spTree>
    <p:extLst>
      <p:ext uri="{BB962C8B-B14F-4D97-AF65-F5344CB8AC3E}">
        <p14:creationId xmlns:p14="http://schemas.microsoft.com/office/powerpoint/2010/main" val="860931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295400"/>
            <a:ext cx="7620000" cy="3416320"/>
          </a:xfrm>
          <a:prstGeom prst="rect">
            <a:avLst/>
          </a:prstGeom>
          <a:noFill/>
        </p:spPr>
        <p:txBody>
          <a:bodyPr wrap="square" rtlCol="1">
            <a:spAutoFit/>
          </a:bodyPr>
          <a:lstStyle/>
          <a:p>
            <a:pPr algn="just" rtl="1"/>
            <a:r>
              <a:rPr lang="fa-IR" sz="2400" dirty="0" smtClean="0">
                <a:cs typeface="B Nazanin" pitchFamily="2" charset="-78"/>
              </a:rPr>
              <a:t>	در یک تعریف ساده می توان گفت که مدل </a:t>
            </a:r>
            <a:r>
              <a:rPr lang="en-US" sz="2400" dirty="0" smtClean="0">
                <a:cs typeface="B Nazanin" pitchFamily="2" charset="-78"/>
              </a:rPr>
              <a:t>CLT</a:t>
            </a:r>
            <a:r>
              <a:rPr lang="fa-IR" sz="2400" dirty="0" smtClean="0">
                <a:cs typeface="B Nazanin" pitchFamily="2" charset="-78"/>
              </a:rPr>
              <a:t> به جای مالکیت شخصی بر مالکیت گروهی تاکید می کند و به نوعی مالکیت واقعی (خصوصی) زمین را از بین      می برد. در این مدل، مالکیت زمین در دست اجتماعات محلی به نام (</a:t>
            </a:r>
            <a:r>
              <a:rPr lang="en-US" sz="2400" dirty="0" smtClean="0">
                <a:cs typeface="B Nazanin" pitchFamily="2" charset="-78"/>
              </a:rPr>
              <a:t>Community</a:t>
            </a:r>
            <a:r>
              <a:rPr lang="fa-IR" sz="2400" dirty="0" smtClean="0">
                <a:cs typeface="B Nazanin" pitchFamily="2" charset="-78"/>
              </a:rPr>
              <a:t>) قرار می گیرد و زمین به صورت اجاره ای به خانوارهای ساکن در محلات که به آن ها </a:t>
            </a:r>
            <a:r>
              <a:rPr lang="en-US" sz="2400" dirty="0" err="1" smtClean="0">
                <a:cs typeface="B Nazanin" pitchFamily="2" charset="-78"/>
              </a:rPr>
              <a:t>Lessess</a:t>
            </a:r>
            <a:r>
              <a:rPr lang="fa-IR" sz="2400" dirty="0" smtClean="0">
                <a:cs typeface="B Nazanin" pitchFamily="2" charset="-78"/>
              </a:rPr>
              <a:t> گفته می شود، داده می شود. موسسه </a:t>
            </a:r>
            <a:r>
              <a:rPr lang="en-US" sz="2400" dirty="0" smtClean="0">
                <a:cs typeface="B Nazanin" pitchFamily="2" charset="-78"/>
              </a:rPr>
              <a:t>CLT</a:t>
            </a:r>
            <a:r>
              <a:rPr lang="fa-IR" sz="2400" dirty="0" smtClean="0">
                <a:cs typeface="B Nazanin" pitchFamily="2" charset="-78"/>
              </a:rPr>
              <a:t> زمین را می خرد و آن را به صورت اجاره بلند مدت در اختیار عضوهای خود که اکثرا فقرای شهری هستند قرار    می دهد. این موسسه زمین های خریداری شده را به صورت امانت برای اجتماع محلی نگه می دارد و هیچ گاه آن را نمی فروشد.</a:t>
            </a:r>
            <a:endParaRPr lang="fa-IR" sz="2400" dirty="0">
              <a:cs typeface="B Nazanin" pitchFamily="2" charset="-78"/>
            </a:endParaRPr>
          </a:p>
        </p:txBody>
      </p:sp>
    </p:spTree>
    <p:extLst>
      <p:ext uri="{BB962C8B-B14F-4D97-AF65-F5344CB8AC3E}">
        <p14:creationId xmlns:p14="http://schemas.microsoft.com/office/powerpoint/2010/main" val="26346761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702467"/>
            <a:ext cx="7772400" cy="1938992"/>
          </a:xfrm>
          <a:prstGeom prst="rect">
            <a:avLst/>
          </a:prstGeom>
          <a:noFill/>
        </p:spPr>
        <p:txBody>
          <a:bodyPr wrap="square" rtlCol="1">
            <a:spAutoFit/>
          </a:bodyPr>
          <a:lstStyle/>
          <a:p>
            <a:pPr algn="just" rtl="1"/>
            <a:r>
              <a:rPr lang="fa-IR" sz="2400" dirty="0" smtClean="0">
                <a:cs typeface="B Nazanin" pitchFamily="2" charset="-78"/>
              </a:rPr>
              <a:t>	برای ایجاد یک </a:t>
            </a:r>
            <a:r>
              <a:rPr lang="en-US" sz="2400" dirty="0" smtClean="0">
                <a:cs typeface="B Nazanin" pitchFamily="2" charset="-78"/>
              </a:rPr>
              <a:t>CLT</a:t>
            </a:r>
            <a:r>
              <a:rPr lang="fa-IR" sz="2400" dirty="0" smtClean="0">
                <a:cs typeface="B Nazanin" pitchFamily="2" charset="-78"/>
              </a:rPr>
              <a:t> موارد زیر لازم می باشد:</a:t>
            </a:r>
          </a:p>
          <a:p>
            <a:pPr algn="just" rtl="1"/>
            <a:endParaRPr lang="fa-IR" sz="2400" dirty="0">
              <a:cs typeface="B Nazanin" pitchFamily="2" charset="-78"/>
            </a:endParaRPr>
          </a:p>
          <a:p>
            <a:pPr marL="457200" indent="-457200" algn="just" rtl="1">
              <a:buAutoNum type="arabicParenR"/>
            </a:pPr>
            <a:r>
              <a:rPr lang="fa-IR" sz="2400" dirty="0" smtClean="0">
                <a:cs typeface="B Nazanin" pitchFamily="2" charset="-78"/>
              </a:rPr>
              <a:t>مشخص نمودن ناحیه خدماتی</a:t>
            </a:r>
          </a:p>
          <a:p>
            <a:pPr marL="457200" indent="-457200" algn="just" rtl="1">
              <a:buAutoNum type="arabicParenR"/>
            </a:pPr>
            <a:r>
              <a:rPr lang="fa-IR" sz="2400" dirty="0" smtClean="0">
                <a:cs typeface="B Nazanin" pitchFamily="2" charset="-78"/>
              </a:rPr>
              <a:t>تصمیم گیری در نقش و نوع پروژه هایی که قرار است اجرا شود</a:t>
            </a:r>
          </a:p>
          <a:p>
            <a:pPr marL="457200" indent="-457200" algn="just" rtl="1">
              <a:buAutoNum type="arabicParenR"/>
            </a:pPr>
            <a:r>
              <a:rPr lang="fa-IR" sz="2400" dirty="0" smtClean="0">
                <a:cs typeface="B Nazanin" pitchFamily="2" charset="-78"/>
              </a:rPr>
              <a:t>آموزش ساکنان در مورد نوع مالیت زمین و خانه ارایه شده توسط مدل</a:t>
            </a:r>
            <a:endParaRPr lang="fa-IR" sz="2400" dirty="0">
              <a:cs typeface="B Nazanin" pitchFamily="2" charset="-78"/>
            </a:endParaRPr>
          </a:p>
        </p:txBody>
      </p:sp>
    </p:spTree>
    <p:extLst>
      <p:ext uri="{BB962C8B-B14F-4D97-AF65-F5344CB8AC3E}">
        <p14:creationId xmlns:p14="http://schemas.microsoft.com/office/powerpoint/2010/main" val="460996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72537" y="152400"/>
            <a:ext cx="3158237" cy="584775"/>
          </a:xfrm>
          <a:prstGeom prst="rect">
            <a:avLst/>
          </a:prstGeom>
        </p:spPr>
        <p:txBody>
          <a:bodyPr wrap="none">
            <a:spAutoFit/>
          </a:bodyPr>
          <a:lstStyle/>
          <a:p>
            <a:r>
              <a:rPr lang="fa-IR" sz="3200" b="1" dirty="0">
                <a:latin typeface="Calibri"/>
                <a:ea typeface="Calibri"/>
                <a:cs typeface="B Tabassom" pitchFamily="2" charset="-78"/>
              </a:rPr>
              <a:t>رویکرد ارتقابخشی (بهسازی)</a:t>
            </a:r>
            <a:endParaRPr lang="en-US" sz="3200" b="1" dirty="0">
              <a:cs typeface="B Tabassom" pitchFamily="2" charset="-78"/>
            </a:endParaRPr>
          </a:p>
        </p:txBody>
      </p:sp>
      <p:cxnSp>
        <p:nvCxnSpPr>
          <p:cNvPr id="3" name="Straight Connector 2"/>
          <p:cNvCxnSpPr/>
          <p:nvPr/>
        </p:nvCxnSpPr>
        <p:spPr>
          <a:xfrm flipH="1">
            <a:off x="5772537" y="737175"/>
            <a:ext cx="315823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57200" y="1371600"/>
            <a:ext cx="8229600" cy="3888244"/>
          </a:xfrm>
          <a:prstGeom prst="rect">
            <a:avLst/>
          </a:prstGeom>
        </p:spPr>
        <p:txBody>
          <a:bodyPr wrap="square">
            <a:spAutoFit/>
          </a:bodyPr>
          <a:lstStyle/>
          <a:p>
            <a:pPr algn="just" rtl="1">
              <a:lnSpc>
                <a:spcPct val="115000"/>
              </a:lnSpc>
              <a:spcAft>
                <a:spcPts val="1000"/>
              </a:spcAft>
            </a:pPr>
            <a:r>
              <a:rPr lang="fa-IR" sz="2000" b="1" dirty="0" smtClean="0">
                <a:latin typeface="Calibri"/>
                <a:ea typeface="Calibri"/>
                <a:cs typeface="B Nazanin" pitchFamily="2" charset="-78"/>
              </a:rPr>
              <a:t>	بهسازی </a:t>
            </a:r>
            <a:r>
              <a:rPr lang="fa-IR" sz="2000" b="1" dirty="0">
                <a:latin typeface="Calibri"/>
                <a:ea typeface="Calibri"/>
                <a:cs typeface="B Nazanin" pitchFamily="2" charset="-78"/>
              </a:rPr>
              <a:t>در حقیقت کنارگذاشتن برخی رویکردهای حذفی و پذیرفتن واقعیت پدیده سکونتگاه های غیررسمی از سوی مدیریت و سیاست گذاران شهری است. در عمل، بهسازی شروعی برای به رسمیت شناختن حق شهروندی و حق زندگی فقرا در شهر است. </a:t>
            </a:r>
            <a:endParaRPr lang="fa-IR" sz="2000" b="1" dirty="0" smtClean="0">
              <a:latin typeface="Calibri"/>
              <a:ea typeface="Calibri"/>
              <a:cs typeface="B Nazanin" pitchFamily="2" charset="-78"/>
            </a:endParaRPr>
          </a:p>
          <a:p>
            <a:pPr algn="just" rtl="1">
              <a:lnSpc>
                <a:spcPct val="115000"/>
              </a:lnSpc>
              <a:spcAft>
                <a:spcPts val="1000"/>
              </a:spcAft>
            </a:pPr>
            <a:endParaRPr lang="en-US" sz="2000" b="1" dirty="0" smtClean="0">
              <a:effectLst/>
              <a:latin typeface="Calibri"/>
              <a:ea typeface="Calibri"/>
              <a:cs typeface="B Nazanin" pitchFamily="2" charset="-78"/>
            </a:endParaRPr>
          </a:p>
          <a:p>
            <a:pPr algn="just" rtl="1">
              <a:lnSpc>
                <a:spcPct val="115000"/>
              </a:lnSpc>
              <a:spcAft>
                <a:spcPts val="1000"/>
              </a:spcAft>
            </a:pPr>
            <a:r>
              <a:rPr lang="fa-IR" sz="2000" b="1" dirty="0" smtClean="0">
                <a:latin typeface="Calibri"/>
                <a:ea typeface="Calibri"/>
                <a:cs typeface="B Nazanin" pitchFamily="2" charset="-78"/>
              </a:rPr>
              <a:t>	ارتقابخشی </a:t>
            </a:r>
            <a:r>
              <a:rPr lang="fa-IR" sz="2000" b="1" dirty="0">
                <a:latin typeface="Calibri"/>
                <a:ea typeface="Calibri"/>
                <a:cs typeface="B Nazanin" pitchFamily="2" charset="-78"/>
              </a:rPr>
              <a:t>نه تنها جایگزین مناسبی برای پاک سازی و جا‌به‌جایی است بلکه با توجه به اینکه با حداقل اغتشاش زندگی اقتصادی واجتماعی همراه است، زمینه ی مناسب تری برای بهبود زندگی فقرا مهیا می کند. از جنبه مدیریتی/سیاسی، رویکرد ارتقابخشی برآمده از این تفکر مشهور است که "اگر نمی توانید با آن ها مبارزه کنید، به آن ها بپیوندید."، که به نوعی بر ناچاری مدیریت در پذیرش واقعیت سکونتگاه های غیر رسمی و لزم ارایه برنامه های قابل پذیرش، اصلاحی و بهسازی با توجه به وضع موجود دلالت دارد.</a:t>
            </a:r>
            <a:endParaRPr lang="en-US" sz="2000" b="1" dirty="0">
              <a:effectLst/>
              <a:latin typeface="Calibri"/>
              <a:ea typeface="Calibri"/>
              <a:cs typeface="B Nazanin" pitchFamily="2" charset="-78"/>
            </a:endParaRPr>
          </a:p>
        </p:txBody>
      </p:sp>
    </p:spTree>
    <p:extLst>
      <p:ext uri="{BB962C8B-B14F-4D97-AF65-F5344CB8AC3E}">
        <p14:creationId xmlns:p14="http://schemas.microsoft.com/office/powerpoint/2010/main" val="3172736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600200"/>
            <a:ext cx="8153400" cy="2308324"/>
          </a:xfrm>
          <a:prstGeom prst="rect">
            <a:avLst/>
          </a:prstGeom>
        </p:spPr>
        <p:txBody>
          <a:bodyPr wrap="square">
            <a:spAutoFit/>
          </a:bodyPr>
          <a:lstStyle/>
          <a:p>
            <a:pPr algn="just" rtl="1"/>
            <a:r>
              <a:rPr lang="fa-IR" sz="2400" dirty="0" smtClean="0">
                <a:latin typeface="Calibri"/>
                <a:ea typeface="Calibri"/>
                <a:cs typeface="B Nazanin" pitchFamily="2" charset="-78"/>
              </a:rPr>
              <a:t>	این </a:t>
            </a:r>
            <a:r>
              <a:rPr lang="fa-IR" sz="2400" dirty="0">
                <a:latin typeface="Calibri"/>
                <a:ea typeface="Calibri"/>
                <a:cs typeface="B Nazanin" pitchFamily="2" charset="-78"/>
              </a:rPr>
              <a:t>رویکرد از اواخر دهه 1970 و از زمانی آغاز شد که سکونتگاه های غیررسمی و فقیرنشین به عنوان یک پدیده ساختاری پایدار پذیرفته شدند. البته رکود اقتصادی، بحران بدهی و انقباض هزینه های عمومی در بسیاری از کشورهای درحال توسعه یکی از علل توجه فراوان به ارتقابخشی در دهه 1980 نیز بود. در این دهه، رویکرد ارتقابخشی در قابل طرح های توسعه یکپارچه و گاه ترکیبی از زمین و خدمات و ارتقابخشی مورد توجه قرار گرفت. </a:t>
            </a:r>
            <a:endParaRPr lang="en-US" sz="2400" dirty="0">
              <a:cs typeface="B Nazanin" pitchFamily="2" charset="-78"/>
            </a:endParaRPr>
          </a:p>
        </p:txBody>
      </p:sp>
    </p:spTree>
    <p:extLst>
      <p:ext uri="{BB962C8B-B14F-4D97-AF65-F5344CB8AC3E}">
        <p14:creationId xmlns:p14="http://schemas.microsoft.com/office/powerpoint/2010/main" val="558644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235</TotalTime>
  <Words>717</Words>
  <Application>Microsoft Office PowerPoint</Application>
  <PresentationFormat>On-screen Show (4:3)</PresentationFormat>
  <Paragraphs>264</Paragraphs>
  <Slides>78</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78</vt:i4>
      </vt:variant>
    </vt:vector>
  </HeadingPairs>
  <TitlesOfParts>
    <vt:vector size="91" baseType="lpstr">
      <vt:lpstr>Arial</vt:lpstr>
      <vt:lpstr>B Homa</vt:lpstr>
      <vt:lpstr>B Kamran</vt:lpstr>
      <vt:lpstr>B Nazanin</vt:lpstr>
      <vt:lpstr>B Sina</vt:lpstr>
      <vt:lpstr>B Tabassom</vt:lpstr>
      <vt:lpstr>Calibri</vt:lpstr>
      <vt:lpstr>Lucida Sans Unicode</vt:lpstr>
      <vt:lpstr>Verdana</vt:lpstr>
      <vt:lpstr>Wingdings</vt:lpstr>
      <vt:lpstr>Wingdings 2</vt:lpstr>
      <vt:lpstr>Wingdings 3</vt: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ismail_azhdari@mail</dc:creator>
  <cp:lastModifiedBy>Mohammad</cp:lastModifiedBy>
  <cp:revision>92</cp:revision>
  <dcterms:created xsi:type="dcterms:W3CDTF">2014-05-27T04:52:06Z</dcterms:created>
  <dcterms:modified xsi:type="dcterms:W3CDTF">2020-11-14T08:42:18Z</dcterms:modified>
</cp:coreProperties>
</file>